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88" r:id="rId4"/>
    <p:sldId id="263" r:id="rId5"/>
    <p:sldId id="259" r:id="rId6"/>
    <p:sldId id="258" r:id="rId7"/>
    <p:sldId id="256" r:id="rId8"/>
    <p:sldId id="260" r:id="rId9"/>
    <p:sldId id="261" r:id="rId10"/>
    <p:sldId id="262" r:id="rId11"/>
    <p:sldId id="264" r:id="rId12"/>
    <p:sldId id="265" r:id="rId13"/>
    <p:sldId id="257" r:id="rId14"/>
    <p:sldId id="266" r:id="rId15"/>
    <p:sldId id="269" r:id="rId16"/>
    <p:sldId id="270" r:id="rId17"/>
    <p:sldId id="271" r:id="rId18"/>
    <p:sldId id="272" r:id="rId19"/>
    <p:sldId id="273" r:id="rId20"/>
    <p:sldId id="267" r:id="rId21"/>
    <p:sldId id="274" r:id="rId22"/>
    <p:sldId id="275" r:id="rId23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0000"/>
    <a:srgbClr val="0000FF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8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9"/>
          <p:cNvGrpSpPr>
            <a:grpSpLocks noChangeAspect="1"/>
          </p:cNvGrpSpPr>
          <p:nvPr userDrawn="1"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2052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3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4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2056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en-US" strike="noStrike" noProof="1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73CC1C-A4D5-4EF2-A0F2-800B6D038E07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19CED1-B65A-427F-8A2C-029A57208660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6CC63D-9DBC-496F-BEBC-CD41BECF9651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705E14-D810-4F5B-912C-272F07CCEC8F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171" name="Group 14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172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3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4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5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7176" name="Freeform 1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A9D635-2268-4B6B-9C45-B36B8ECD0352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587DDF-0CAE-48AD-B941-4EA2AB4ED869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A81C5D-1992-4979-8275-BF0E727B979A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6CC63D-9DBC-496F-BEBC-CD41BECF9651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705E14-D810-4F5B-912C-272F07CCEC8F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5" name="Freeform 14"/>
          <p:cNvSpPr/>
          <p:nvPr/>
        </p:nvSpPr>
        <p:spPr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870172" y="0"/>
              </a:cxn>
              <a:cxn ang="0">
                <a:pos x="2870172" y="0"/>
              </a:cxn>
              <a:cxn ang="0">
                <a:pos x="2748987" y="20092"/>
              </a:cxn>
              <a:cxn ang="0">
                <a:pos x="2625676" y="42416"/>
              </a:cxn>
              <a:cxn ang="0">
                <a:pos x="2500239" y="66973"/>
              </a:cxn>
              <a:cxn ang="0">
                <a:pos x="2370549" y="91529"/>
              </a:cxn>
              <a:cxn ang="0">
                <a:pos x="2238734" y="120551"/>
              </a:cxn>
              <a:cxn ang="0">
                <a:pos x="2102667" y="149572"/>
              </a:cxn>
              <a:cxn ang="0">
                <a:pos x="1964473" y="183059"/>
              </a:cxn>
              <a:cxn ang="0">
                <a:pos x="1822028" y="216545"/>
              </a:cxn>
              <a:cxn ang="0">
                <a:pos x="1822028" y="216545"/>
              </a:cxn>
              <a:cxn ang="0">
                <a:pos x="1564775" y="281285"/>
              </a:cxn>
              <a:cxn ang="0">
                <a:pos x="1313901" y="339328"/>
              </a:cxn>
              <a:cxn ang="0">
                <a:pos x="1073657" y="392906"/>
              </a:cxn>
              <a:cxn ang="0">
                <a:pos x="841917" y="444252"/>
              </a:cxn>
              <a:cxn ang="0">
                <a:pos x="620808" y="488900"/>
              </a:cxn>
              <a:cxn ang="0">
                <a:pos x="406076" y="529084"/>
              </a:cxn>
              <a:cxn ang="0">
                <a:pos x="199849" y="567035"/>
              </a:cxn>
              <a:cxn ang="0">
                <a:pos x="0" y="600521"/>
              </a:cxn>
              <a:cxn ang="0">
                <a:pos x="0" y="600521"/>
              </a:cxn>
              <a:cxn ang="0">
                <a:pos x="138193" y="620613"/>
              </a:cxn>
              <a:cxn ang="0">
                <a:pos x="270009" y="638473"/>
              </a:cxn>
              <a:cxn ang="0">
                <a:pos x="397572" y="654100"/>
              </a:cxn>
              <a:cxn ang="0">
                <a:pos x="523009" y="667494"/>
              </a:cxn>
              <a:cxn ang="0">
                <a:pos x="644194" y="680889"/>
              </a:cxn>
              <a:cxn ang="0">
                <a:pos x="761127" y="689818"/>
              </a:cxn>
              <a:cxn ang="0">
                <a:pos x="873808" y="698748"/>
              </a:cxn>
              <a:cxn ang="0">
                <a:pos x="984363" y="705445"/>
              </a:cxn>
              <a:cxn ang="0">
                <a:pos x="1092791" y="709910"/>
              </a:cxn>
              <a:cxn ang="0">
                <a:pos x="1196968" y="712143"/>
              </a:cxn>
              <a:cxn ang="0">
                <a:pos x="1296892" y="714375"/>
              </a:cxn>
              <a:cxn ang="0">
                <a:pos x="1394691" y="714375"/>
              </a:cxn>
              <a:cxn ang="0">
                <a:pos x="1490363" y="712143"/>
              </a:cxn>
              <a:cxn ang="0">
                <a:pos x="1583910" y="709910"/>
              </a:cxn>
              <a:cxn ang="0">
                <a:pos x="1673204" y="705445"/>
              </a:cxn>
              <a:cxn ang="0">
                <a:pos x="1760372" y="698748"/>
              </a:cxn>
              <a:cxn ang="0">
                <a:pos x="1843288" y="692051"/>
              </a:cxn>
              <a:cxn ang="0">
                <a:pos x="1926204" y="683121"/>
              </a:cxn>
              <a:cxn ang="0">
                <a:pos x="2004868" y="671959"/>
              </a:cxn>
              <a:cxn ang="0">
                <a:pos x="2083532" y="660797"/>
              </a:cxn>
              <a:cxn ang="0">
                <a:pos x="2157944" y="647402"/>
              </a:cxn>
              <a:cxn ang="0">
                <a:pos x="2232356" y="634008"/>
              </a:cxn>
              <a:cxn ang="0">
                <a:pos x="2302516" y="618381"/>
              </a:cxn>
              <a:cxn ang="0">
                <a:pos x="2372675" y="602754"/>
              </a:cxn>
              <a:cxn ang="0">
                <a:pos x="2440709" y="584895"/>
              </a:cxn>
              <a:cxn ang="0">
                <a:pos x="2506617" y="567035"/>
              </a:cxn>
              <a:cxn ang="0">
                <a:pos x="2570398" y="546943"/>
              </a:cxn>
              <a:cxn ang="0">
                <a:pos x="2634180" y="526852"/>
              </a:cxn>
              <a:cxn ang="0">
                <a:pos x="2755365" y="482203"/>
              </a:cxn>
              <a:cxn ang="0">
                <a:pos x="2872298" y="435322"/>
              </a:cxn>
              <a:cxn ang="0">
                <a:pos x="2872298" y="435322"/>
              </a:cxn>
              <a:cxn ang="0">
                <a:pos x="2876550" y="433090"/>
              </a:cxn>
              <a:cxn ang="0">
                <a:pos x="2876550" y="433090"/>
              </a:cxn>
              <a:cxn ang="0">
                <a:pos x="2876550" y="0"/>
              </a:cxn>
              <a:cxn ang="0">
                <a:pos x="2876550" y="0"/>
              </a:cxn>
              <a:cxn ang="0">
                <a:pos x="2870172" y="0"/>
              </a:cxn>
              <a:cxn ang="0">
                <a:pos x="2870172" y="0"/>
              </a:cxn>
            </a:cxnLst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6" name="Freeform 18"/>
          <p:cNvSpPr/>
          <p:nvPr/>
        </p:nvSpPr>
        <p:spPr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545138" y="797300"/>
              </a:cxn>
              <a:cxn ang="0">
                <a:pos x="5298498" y="766033"/>
              </a:cxn>
              <a:cxn ang="0">
                <a:pos x="4760569" y="681167"/>
              </a:cxn>
              <a:cxn ang="0">
                <a:pos x="4160980" y="567267"/>
              </a:cxn>
              <a:cxn ang="0">
                <a:pos x="3493352" y="417633"/>
              </a:cxn>
              <a:cxn ang="0">
                <a:pos x="3131897" y="330533"/>
              </a:cxn>
              <a:cxn ang="0">
                <a:pos x="2851239" y="263533"/>
              </a:cxn>
              <a:cxn ang="0">
                <a:pos x="2583337" y="205467"/>
              </a:cxn>
              <a:cxn ang="0">
                <a:pos x="2328193" y="156333"/>
              </a:cxn>
              <a:cxn ang="0">
                <a:pos x="2083679" y="113900"/>
              </a:cxn>
              <a:cxn ang="0">
                <a:pos x="1849797" y="80400"/>
              </a:cxn>
              <a:cxn ang="0">
                <a:pos x="1418178" y="31267"/>
              </a:cxn>
              <a:cxn ang="0">
                <a:pos x="1031209" y="4467"/>
              </a:cxn>
              <a:cxn ang="0">
                <a:pos x="684637" y="0"/>
              </a:cxn>
              <a:cxn ang="0">
                <a:pos x="380590" y="11167"/>
              </a:cxn>
              <a:cxn ang="0">
                <a:pos x="116941" y="35733"/>
              </a:cxn>
              <a:cxn ang="0">
                <a:pos x="0" y="53600"/>
              </a:cxn>
              <a:cxn ang="0">
                <a:pos x="333814" y="96033"/>
              </a:cxn>
              <a:cxn ang="0">
                <a:pos x="693142" y="156333"/>
              </a:cxn>
              <a:cxn ang="0">
                <a:pos x="1077985" y="234500"/>
              </a:cxn>
              <a:cxn ang="0">
                <a:pos x="1490468" y="330533"/>
              </a:cxn>
              <a:cxn ang="0">
                <a:pos x="1866806" y="422100"/>
              </a:cxn>
              <a:cxn ang="0">
                <a:pos x="2559949" y="576200"/>
              </a:cxn>
              <a:cxn ang="0">
                <a:pos x="2878879" y="638733"/>
              </a:cxn>
              <a:cxn ang="0">
                <a:pos x="3180800" y="692333"/>
              </a:cxn>
              <a:cxn ang="0">
                <a:pos x="3465711" y="739233"/>
              </a:cxn>
              <a:cxn ang="0">
                <a:pos x="3733613" y="774967"/>
              </a:cxn>
              <a:cxn ang="0">
                <a:pos x="3986631" y="806233"/>
              </a:cxn>
              <a:cxn ang="0">
                <a:pos x="4224766" y="826333"/>
              </a:cxn>
              <a:cxn ang="0">
                <a:pos x="4448017" y="841967"/>
              </a:cxn>
              <a:cxn ang="0">
                <a:pos x="4660637" y="850900"/>
              </a:cxn>
              <a:cxn ang="0">
                <a:pos x="4858374" y="850900"/>
              </a:cxn>
              <a:cxn ang="0">
                <a:pos x="5045480" y="846433"/>
              </a:cxn>
              <a:cxn ang="0">
                <a:pos x="5221955" y="835267"/>
              </a:cxn>
              <a:cxn ang="0">
                <a:pos x="5387799" y="817400"/>
              </a:cxn>
              <a:cxn ang="0">
                <a:pos x="5545138" y="797300"/>
              </a:cxn>
            </a:cxnLst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7" name="Freeform 22"/>
          <p:cNvSpPr/>
          <p:nvPr/>
        </p:nvSpPr>
        <p:spPr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8140"/>
              </a:cxn>
              <a:cxn ang="0">
                <a:pos x="0" y="78140"/>
              </a:cxn>
              <a:cxn ang="0">
                <a:pos x="19131" y="73675"/>
              </a:cxn>
              <a:cxn ang="0">
                <a:pos x="76526" y="62512"/>
              </a:cxn>
              <a:cxn ang="0">
                <a:pos x="174309" y="46884"/>
              </a:cxn>
              <a:cxn ang="0">
                <a:pos x="238081" y="37954"/>
              </a:cxn>
              <a:cxn ang="0">
                <a:pos x="312481" y="29023"/>
              </a:cxn>
              <a:cxn ang="0">
                <a:pos x="395384" y="22326"/>
              </a:cxn>
              <a:cxn ang="0">
                <a:pos x="491041" y="15628"/>
              </a:cxn>
              <a:cxn ang="0">
                <a:pos x="595201" y="8930"/>
              </a:cxn>
              <a:cxn ang="0">
                <a:pos x="712116" y="4465"/>
              </a:cxn>
              <a:cxn ang="0">
                <a:pos x="839659" y="2233"/>
              </a:cxn>
              <a:cxn ang="0">
                <a:pos x="977831" y="0"/>
              </a:cxn>
              <a:cxn ang="0">
                <a:pos x="1126631" y="2233"/>
              </a:cxn>
              <a:cxn ang="0">
                <a:pos x="1286060" y="6698"/>
              </a:cxn>
              <a:cxn ang="0">
                <a:pos x="1458243" y="15628"/>
              </a:cxn>
              <a:cxn ang="0">
                <a:pos x="1641055" y="26791"/>
              </a:cxn>
              <a:cxn ang="0">
                <a:pos x="1834496" y="44651"/>
              </a:cxn>
              <a:cxn ang="0">
                <a:pos x="2040691" y="64744"/>
              </a:cxn>
              <a:cxn ang="0">
                <a:pos x="2259640" y="89303"/>
              </a:cxn>
              <a:cxn ang="0">
                <a:pos x="2489217" y="118326"/>
              </a:cxn>
              <a:cxn ang="0">
                <a:pos x="2731549" y="154047"/>
              </a:cxn>
              <a:cxn ang="0">
                <a:pos x="2984510" y="194233"/>
              </a:cxn>
              <a:cxn ang="0">
                <a:pos x="3250225" y="241117"/>
              </a:cxn>
              <a:cxn ang="0">
                <a:pos x="3528694" y="296931"/>
              </a:cxn>
              <a:cxn ang="0">
                <a:pos x="3819918" y="357210"/>
              </a:cxn>
              <a:cxn ang="0">
                <a:pos x="4123895" y="424187"/>
              </a:cxn>
              <a:cxn ang="0">
                <a:pos x="4440628" y="500095"/>
              </a:cxn>
              <a:cxn ang="0">
                <a:pos x="4770114" y="582699"/>
              </a:cxn>
              <a:cxn ang="0">
                <a:pos x="5112355" y="674235"/>
              </a:cxn>
              <a:cxn ang="0">
                <a:pos x="5467350" y="774700"/>
              </a:cxn>
            </a:cxnLst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8" name="Freeform 26"/>
          <p:cNvSpPr/>
          <p:nvPr/>
        </p:nvSpPr>
        <p:spPr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652463"/>
              </a:cxn>
              <a:cxn ang="0">
                <a:pos x="0" y="652463"/>
              </a:cxn>
              <a:cxn ang="0">
                <a:pos x="95633" y="625649"/>
              </a:cxn>
              <a:cxn ang="0">
                <a:pos x="357028" y="556381"/>
              </a:cxn>
              <a:cxn ang="0">
                <a:pos x="537668" y="509457"/>
              </a:cxn>
              <a:cxn ang="0">
                <a:pos x="745934" y="458065"/>
              </a:cxn>
              <a:cxn ang="0">
                <a:pos x="977578" y="402203"/>
              </a:cxn>
              <a:cxn ang="0">
                <a:pos x="1226223" y="341873"/>
              </a:cxn>
              <a:cxn ang="0">
                <a:pos x="1489743" y="283777"/>
              </a:cxn>
              <a:cxn ang="0">
                <a:pos x="1759640" y="225681"/>
              </a:cxn>
              <a:cxn ang="0">
                <a:pos x="2035912" y="172054"/>
              </a:cxn>
              <a:cxn ang="0">
                <a:pos x="2310059" y="120661"/>
              </a:cxn>
              <a:cxn ang="0">
                <a:pos x="2446070" y="98316"/>
              </a:cxn>
              <a:cxn ang="0">
                <a:pos x="2577830" y="75972"/>
              </a:cxn>
              <a:cxn ang="0">
                <a:pos x="2709591" y="58096"/>
              </a:cxn>
              <a:cxn ang="0">
                <a:pos x="2837101" y="40220"/>
              </a:cxn>
              <a:cxn ang="0">
                <a:pos x="2962486" y="26814"/>
              </a:cxn>
              <a:cxn ang="0">
                <a:pos x="3081495" y="15641"/>
              </a:cxn>
              <a:cxn ang="0">
                <a:pos x="3196254" y="6703"/>
              </a:cxn>
              <a:cxn ang="0">
                <a:pos x="3306763" y="0"/>
              </a:cxn>
            </a:cxnLst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 useBgFill="1">
        <p:nvSpPr>
          <p:cNvPr id="3079" name="Freeform 10"/>
          <p:cNvSpPr/>
          <p:nvPr/>
        </p:nvSpPr>
        <p:spPr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719055" y="570733"/>
              </a:cxn>
              <a:cxn ang="0">
                <a:pos x="8557275" y="635386"/>
              </a:cxn>
              <a:cxn ang="0">
                <a:pos x="8384853" y="691122"/>
              </a:cxn>
              <a:cxn ang="0">
                <a:pos x="8201787" y="742398"/>
              </a:cxn>
              <a:cxn ang="0">
                <a:pos x="8005948" y="782528"/>
              </a:cxn>
              <a:cxn ang="0">
                <a:pos x="7793081" y="813740"/>
              </a:cxn>
              <a:cxn ang="0">
                <a:pos x="7563184" y="836034"/>
              </a:cxn>
              <a:cxn ang="0">
                <a:pos x="7314129" y="849411"/>
              </a:cxn>
              <a:cxn ang="0">
                <a:pos x="7043787" y="847181"/>
              </a:cxn>
              <a:cxn ang="0">
                <a:pos x="6750030" y="836034"/>
              </a:cxn>
              <a:cxn ang="0">
                <a:pos x="6430729" y="809281"/>
              </a:cxn>
              <a:cxn ang="0">
                <a:pos x="6083754" y="769151"/>
              </a:cxn>
              <a:cxn ang="0">
                <a:pos x="5709108" y="715645"/>
              </a:cxn>
              <a:cxn ang="0">
                <a:pos x="5302531" y="644304"/>
              </a:cxn>
              <a:cxn ang="0">
                <a:pos x="4861895" y="557356"/>
              </a:cxn>
              <a:cxn ang="0">
                <a:pos x="4387200" y="452573"/>
              </a:cxn>
              <a:cxn ang="0">
                <a:pos x="3874189" y="329955"/>
              </a:cxn>
              <a:cxn ang="0">
                <a:pos x="3614491" y="267531"/>
              </a:cxn>
              <a:cxn ang="0">
                <a:pos x="3122767" y="164977"/>
              </a:cxn>
              <a:cxn ang="0">
                <a:pos x="2673616" y="91406"/>
              </a:cxn>
              <a:cxn ang="0">
                <a:pos x="2262782" y="40130"/>
              </a:cxn>
              <a:cxn ang="0">
                <a:pos x="1890264" y="11147"/>
              </a:cxn>
              <a:cxn ang="0">
                <a:pos x="1556062" y="0"/>
              </a:cxn>
              <a:cxn ang="0">
                <a:pos x="1258047" y="4459"/>
              </a:cxn>
              <a:cxn ang="0">
                <a:pos x="994091" y="22294"/>
              </a:cxn>
              <a:cxn ang="0">
                <a:pos x="762066" y="49047"/>
              </a:cxn>
              <a:cxn ang="0">
                <a:pos x="564099" y="82489"/>
              </a:cxn>
              <a:cxn ang="0">
                <a:pos x="398062" y="120389"/>
              </a:cxn>
              <a:cxn ang="0">
                <a:pos x="263956" y="160519"/>
              </a:cxn>
              <a:cxn ang="0">
                <a:pos x="157522" y="196189"/>
              </a:cxn>
              <a:cxn ang="0">
                <a:pos x="51088" y="240778"/>
              </a:cxn>
              <a:cxn ang="0">
                <a:pos x="0" y="267531"/>
              </a:cxn>
              <a:cxn ang="0">
                <a:pos x="8719055" y="1328737"/>
              </a:cxn>
              <a:cxn ang="0">
                <a:pos x="8723312" y="1322049"/>
              </a:cxn>
              <a:cxn ang="0">
                <a:pos x="8723312" y="568503"/>
              </a:cxn>
              <a:cxn ang="0">
                <a:pos x="8719055" y="570733"/>
              </a:cxn>
            </a:cxnLst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BAD873-60CD-407D-B4CA-1CC294B5BFFD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271311-5886-415A-BDBC-72B4B5C58DA6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5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6CC63D-9DBC-496F-BEBC-CD41BECF9651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7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705E14-D810-4F5B-912C-272F07CCEC8F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6CC63D-9DBC-496F-BEBC-CD41BECF9651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705E14-D810-4F5B-912C-272F07CCEC8F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6CC63D-9DBC-496F-BEBC-CD41BECF9651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705E14-D810-4F5B-912C-272F07CCEC8F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99" name="Group 5"/>
          <p:cNvGrpSpPr>
            <a:grpSpLocks noChangeAspect="1"/>
          </p:cNvGrpSpPr>
          <p:nvPr/>
        </p:nvGrpSpPr>
        <p:grpSpPr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100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1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2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3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4104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13021481" y="812800"/>
                </a:cxn>
                <a:cxn ang="0">
                  <a:pos x="12779871" y="904875"/>
                </a:cxn>
                <a:cxn ang="0">
                  <a:pos x="12522366" y="984250"/>
                </a:cxn>
                <a:cxn ang="0">
                  <a:pos x="12248966" y="1057275"/>
                </a:cxn>
                <a:cxn ang="0">
                  <a:pos x="11956492" y="1114425"/>
                </a:cxn>
                <a:cxn ang="0">
                  <a:pos x="11638584" y="1158875"/>
                </a:cxn>
                <a:cxn ang="0">
                  <a:pos x="11295245" y="1190625"/>
                </a:cxn>
                <a:cxn ang="0">
                  <a:pos x="10923293" y="1209675"/>
                </a:cxn>
                <a:cxn ang="0">
                  <a:pos x="10519551" y="1206500"/>
                </a:cxn>
                <a:cxn ang="0">
                  <a:pos x="10080839" y="1190625"/>
                </a:cxn>
                <a:cxn ang="0">
                  <a:pos x="9603978" y="1152525"/>
                </a:cxn>
                <a:cxn ang="0">
                  <a:pos x="9085789" y="1095375"/>
                </a:cxn>
                <a:cxn ang="0">
                  <a:pos x="8526272" y="1019175"/>
                </a:cxn>
                <a:cxn ang="0">
                  <a:pos x="7919070" y="917575"/>
                </a:cxn>
                <a:cxn ang="0">
                  <a:pos x="7261002" y="793750"/>
                </a:cxn>
                <a:cxn ang="0">
                  <a:pos x="6552068" y="644525"/>
                </a:cxn>
                <a:cxn ang="0">
                  <a:pos x="5785912" y="469900"/>
                </a:cxn>
                <a:cxn ang="0">
                  <a:pos x="5398065" y="381000"/>
                </a:cxn>
                <a:cxn ang="0">
                  <a:pos x="4663699" y="234950"/>
                </a:cxn>
                <a:cxn ang="0">
                  <a:pos x="3992915" y="130175"/>
                </a:cxn>
                <a:cxn ang="0">
                  <a:pos x="3379354" y="57150"/>
                </a:cxn>
                <a:cxn ang="0">
                  <a:pos x="2823016" y="15875"/>
                </a:cxn>
                <a:cxn ang="0">
                  <a:pos x="2323902" y="0"/>
                </a:cxn>
                <a:cxn ang="0">
                  <a:pos x="1878832" y="6350"/>
                </a:cxn>
                <a:cxn ang="0">
                  <a:pos x="1484627" y="31750"/>
                </a:cxn>
                <a:cxn ang="0">
                  <a:pos x="1138108" y="69850"/>
                </a:cxn>
                <a:cxn ang="0">
                  <a:pos x="842454" y="117475"/>
                </a:cxn>
                <a:cxn ang="0">
                  <a:pos x="594487" y="171450"/>
                </a:cxn>
                <a:cxn ang="0">
                  <a:pos x="394205" y="228600"/>
                </a:cxn>
                <a:cxn ang="0">
                  <a:pos x="235251" y="279400"/>
                </a:cxn>
                <a:cxn ang="0">
                  <a:pos x="76298" y="342900"/>
                </a:cxn>
                <a:cxn ang="0">
                  <a:pos x="0" y="381000"/>
                </a:cxn>
                <a:cxn ang="0">
                  <a:pos x="13021481" y="1892300"/>
                </a:cxn>
                <a:cxn ang="0">
                  <a:pos x="13027839" y="1882775"/>
                </a:cxn>
                <a:cxn ang="0">
                  <a:pos x="13027839" y="809625"/>
                </a:cxn>
                <a:cxn ang="0">
                  <a:pos x="13021481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3" name="Date Placeholder 1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2D4DBC-ACE4-4194-94C0-CB1263A03CD9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E8C8B9-4741-457F-8D10-49DF36309B33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23" name="Group 23"/>
          <p:cNvGrpSpPr>
            <a:grpSpLocks noChangeAspect="1"/>
          </p:cNvGrpSpPr>
          <p:nvPr/>
        </p:nvGrpSpPr>
        <p:grpSpPr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5124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5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6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27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5128" name="Freeform 28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 dirty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E592B1-F67D-4DD0-8544-8578C2F95E51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31B48F-0C8F-47C6-BD16-50C175D25432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147" name="Group 8"/>
          <p:cNvGrpSpPr>
            <a:grpSpLocks noChangeAspect="1"/>
          </p:cNvGrpSpPr>
          <p:nvPr/>
        </p:nvGrpSpPr>
        <p:grpSpPr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148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49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0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1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6152" name="Freeform 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13004800" y="812800"/>
                </a:cxn>
                <a:cxn ang="0">
                  <a:pos x="12763500" y="904875"/>
                </a:cxn>
                <a:cxn ang="0">
                  <a:pos x="12506325" y="984250"/>
                </a:cxn>
                <a:cxn ang="0">
                  <a:pos x="12233275" y="1057275"/>
                </a:cxn>
                <a:cxn ang="0">
                  <a:pos x="11941175" y="1114425"/>
                </a:cxn>
                <a:cxn ang="0">
                  <a:pos x="11623675" y="1158875"/>
                </a:cxn>
                <a:cxn ang="0">
                  <a:pos x="11280775" y="1190625"/>
                </a:cxn>
                <a:cxn ang="0">
                  <a:pos x="10909300" y="1209675"/>
                </a:cxn>
                <a:cxn ang="0">
                  <a:pos x="10506075" y="1206500"/>
                </a:cxn>
                <a:cxn ang="0">
                  <a:pos x="10067925" y="1190625"/>
                </a:cxn>
                <a:cxn ang="0">
                  <a:pos x="9591675" y="1152525"/>
                </a:cxn>
                <a:cxn ang="0">
                  <a:pos x="9074150" y="1095375"/>
                </a:cxn>
                <a:cxn ang="0">
                  <a:pos x="8515350" y="1019175"/>
                </a:cxn>
                <a:cxn ang="0">
                  <a:pos x="7908925" y="917575"/>
                </a:cxn>
                <a:cxn ang="0">
                  <a:pos x="7251700" y="793750"/>
                </a:cxn>
                <a:cxn ang="0">
                  <a:pos x="6543675" y="644525"/>
                </a:cxn>
                <a:cxn ang="0">
                  <a:pos x="5778500" y="469900"/>
                </a:cxn>
                <a:cxn ang="0">
                  <a:pos x="5391150" y="381000"/>
                </a:cxn>
                <a:cxn ang="0">
                  <a:pos x="4657725" y="234950"/>
                </a:cxn>
                <a:cxn ang="0">
                  <a:pos x="3987800" y="130175"/>
                </a:cxn>
                <a:cxn ang="0">
                  <a:pos x="3375025" y="57150"/>
                </a:cxn>
                <a:cxn ang="0">
                  <a:pos x="2819400" y="15875"/>
                </a:cxn>
                <a:cxn ang="0">
                  <a:pos x="2320925" y="0"/>
                </a:cxn>
                <a:cxn ang="0">
                  <a:pos x="1876425" y="6350"/>
                </a:cxn>
                <a:cxn ang="0">
                  <a:pos x="1482725" y="31750"/>
                </a:cxn>
                <a:cxn ang="0">
                  <a:pos x="1136650" y="69850"/>
                </a:cxn>
                <a:cxn ang="0">
                  <a:pos x="841375" y="117475"/>
                </a:cxn>
                <a:cxn ang="0">
                  <a:pos x="593725" y="171450"/>
                </a:cxn>
                <a:cxn ang="0">
                  <a:pos x="393700" y="228600"/>
                </a:cxn>
                <a:cxn ang="0">
                  <a:pos x="234950" y="279400"/>
                </a:cxn>
                <a:cxn ang="0">
                  <a:pos x="76200" y="342900"/>
                </a:cxn>
                <a:cxn ang="0">
                  <a:pos x="0" y="381000"/>
                </a:cxn>
                <a:cxn ang="0">
                  <a:pos x="13004800" y="1892300"/>
                </a:cxn>
                <a:cxn ang="0">
                  <a:pos x="13011150" y="1882775"/>
                </a:cxn>
                <a:cxn ang="0">
                  <a:pos x="13011150" y="809625"/>
                </a:cxn>
                <a:cxn ang="0">
                  <a:pos x="13004800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C45D3C-A1B1-498E-910D-A0754B6576AD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130B5F-C5E6-47F5-8CA6-1464A20FF6D8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2.png"/><Relationship Id="rId15" Type="http://schemas.openxmlformats.org/officeDocument/2006/relationships/image" Target="../media/image5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Rounded Rectangle 13"/>
          <p:cNvSpPr/>
          <p:nvPr userDrawn="1"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 userDrawn="1"/>
        </p:nvGrpSpPr>
        <p:grpSpPr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28" name="Freeform 14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4286250" y="0"/>
                </a:cxn>
                <a:cxn ang="0">
                  <a:pos x="4286250" y="0"/>
                </a:cxn>
                <a:cxn ang="0">
                  <a:pos x="4105275" y="28575"/>
                </a:cxn>
                <a:cxn ang="0">
                  <a:pos x="3921125" y="60325"/>
                </a:cxn>
                <a:cxn ang="0">
                  <a:pos x="3733800" y="95250"/>
                </a:cxn>
                <a:cxn ang="0">
                  <a:pos x="3540125" y="130175"/>
                </a:cxn>
                <a:cxn ang="0">
                  <a:pos x="3343275" y="171450"/>
                </a:cxn>
                <a:cxn ang="0">
                  <a:pos x="3140075" y="212725"/>
                </a:cxn>
                <a:cxn ang="0">
                  <a:pos x="2933700" y="260350"/>
                </a:cxn>
                <a:cxn ang="0">
                  <a:pos x="2720975" y="307975"/>
                </a:cxn>
                <a:cxn ang="0">
                  <a:pos x="2720975" y="307975"/>
                </a:cxn>
                <a:cxn ang="0">
                  <a:pos x="2336800" y="400050"/>
                </a:cxn>
                <a:cxn ang="0">
                  <a:pos x="1962150" y="482600"/>
                </a:cxn>
                <a:cxn ang="0">
                  <a:pos x="1603375" y="558800"/>
                </a:cxn>
                <a:cxn ang="0">
                  <a:pos x="1257300" y="631825"/>
                </a:cxn>
                <a:cxn ang="0">
                  <a:pos x="927100" y="695325"/>
                </a:cxn>
                <a:cxn ang="0">
                  <a:pos x="606425" y="752475"/>
                </a:cxn>
                <a:cxn ang="0">
                  <a:pos x="298450" y="806450"/>
                </a:cxn>
                <a:cxn ang="0">
                  <a:pos x="0" y="854075"/>
                </a:cxn>
                <a:cxn ang="0">
                  <a:pos x="0" y="854075"/>
                </a:cxn>
                <a:cxn ang="0">
                  <a:pos x="206375" y="882650"/>
                </a:cxn>
                <a:cxn ang="0">
                  <a:pos x="403225" y="908050"/>
                </a:cxn>
                <a:cxn ang="0">
                  <a:pos x="593725" y="930275"/>
                </a:cxn>
                <a:cxn ang="0">
                  <a:pos x="781050" y="949325"/>
                </a:cxn>
                <a:cxn ang="0">
                  <a:pos x="962025" y="968375"/>
                </a:cxn>
                <a:cxn ang="0">
                  <a:pos x="1136650" y="981075"/>
                </a:cxn>
                <a:cxn ang="0">
                  <a:pos x="1304925" y="993775"/>
                </a:cxn>
                <a:cxn ang="0">
                  <a:pos x="1470025" y="1003300"/>
                </a:cxn>
                <a:cxn ang="0">
                  <a:pos x="1631950" y="1009650"/>
                </a:cxn>
                <a:cxn ang="0">
                  <a:pos x="1787525" y="1012825"/>
                </a:cxn>
                <a:cxn ang="0">
                  <a:pos x="1936750" y="1016000"/>
                </a:cxn>
                <a:cxn ang="0">
                  <a:pos x="2082800" y="1016000"/>
                </a:cxn>
                <a:cxn ang="0">
                  <a:pos x="2225675" y="1012825"/>
                </a:cxn>
                <a:cxn ang="0">
                  <a:pos x="2365375" y="1009650"/>
                </a:cxn>
                <a:cxn ang="0">
                  <a:pos x="2498725" y="1003300"/>
                </a:cxn>
                <a:cxn ang="0">
                  <a:pos x="2628900" y="993775"/>
                </a:cxn>
                <a:cxn ang="0">
                  <a:pos x="2752725" y="984250"/>
                </a:cxn>
                <a:cxn ang="0">
                  <a:pos x="2876550" y="971550"/>
                </a:cxn>
                <a:cxn ang="0">
                  <a:pos x="2994025" y="955675"/>
                </a:cxn>
                <a:cxn ang="0">
                  <a:pos x="3111500" y="939800"/>
                </a:cxn>
                <a:cxn ang="0">
                  <a:pos x="3222625" y="920750"/>
                </a:cxn>
                <a:cxn ang="0">
                  <a:pos x="3333750" y="901700"/>
                </a:cxn>
                <a:cxn ang="0">
                  <a:pos x="3438525" y="879475"/>
                </a:cxn>
                <a:cxn ang="0">
                  <a:pos x="3543300" y="857250"/>
                </a:cxn>
                <a:cxn ang="0">
                  <a:pos x="3644900" y="831850"/>
                </a:cxn>
                <a:cxn ang="0">
                  <a:pos x="3743325" y="806450"/>
                </a:cxn>
                <a:cxn ang="0">
                  <a:pos x="3838575" y="777875"/>
                </a:cxn>
                <a:cxn ang="0">
                  <a:pos x="3933825" y="749300"/>
                </a:cxn>
                <a:cxn ang="0">
                  <a:pos x="4114800" y="685800"/>
                </a:cxn>
                <a:cxn ang="0">
                  <a:pos x="4289425" y="619125"/>
                </a:cxn>
                <a:cxn ang="0">
                  <a:pos x="4289425" y="619125"/>
                </a:cxn>
                <a:cxn ang="0">
                  <a:pos x="4295775" y="615950"/>
                </a:cxn>
                <a:cxn ang="0">
                  <a:pos x="4295775" y="615950"/>
                </a:cxn>
                <a:cxn ang="0">
                  <a:pos x="4295775" y="0"/>
                </a:cxn>
                <a:cxn ang="0">
                  <a:pos x="4295775" y="0"/>
                </a:cxn>
                <a:cxn ang="0">
                  <a:pos x="4286250" y="0"/>
                </a:cxn>
                <a:cxn ang="0">
                  <a:pos x="4286250" y="0"/>
                </a:cxn>
              </a:cxnLst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9" name="Freeform 1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8280401" y="1133475"/>
                </a:cxn>
                <a:cxn ang="0">
                  <a:pos x="7912101" y="1089025"/>
                </a:cxn>
                <a:cxn ang="0">
                  <a:pos x="7108826" y="968375"/>
                </a:cxn>
                <a:cxn ang="0">
                  <a:pos x="6213476" y="806450"/>
                </a:cxn>
                <a:cxn ang="0">
                  <a:pos x="5216526" y="593725"/>
                </a:cxn>
                <a:cxn ang="0">
                  <a:pos x="4676776" y="469900"/>
                </a:cxn>
                <a:cxn ang="0">
                  <a:pos x="4257676" y="374650"/>
                </a:cxn>
                <a:cxn ang="0">
                  <a:pos x="3857625" y="292100"/>
                </a:cxn>
                <a:cxn ang="0">
                  <a:pos x="3476625" y="222250"/>
                </a:cxn>
                <a:cxn ang="0">
                  <a:pos x="3111500" y="161925"/>
                </a:cxn>
                <a:cxn ang="0">
                  <a:pos x="2762250" y="114300"/>
                </a:cxn>
                <a:cxn ang="0">
                  <a:pos x="2117725" y="44450"/>
                </a:cxn>
                <a:cxn ang="0">
                  <a:pos x="1539875" y="6350"/>
                </a:cxn>
                <a:cxn ang="0">
                  <a:pos x="1022350" y="0"/>
                </a:cxn>
                <a:cxn ang="0">
                  <a:pos x="568325" y="15875"/>
                </a:cxn>
                <a:cxn ang="0">
                  <a:pos x="174625" y="50800"/>
                </a:cxn>
                <a:cxn ang="0">
                  <a:pos x="0" y="76200"/>
                </a:cxn>
                <a:cxn ang="0">
                  <a:pos x="498475" y="136525"/>
                </a:cxn>
                <a:cxn ang="0">
                  <a:pos x="1035050" y="222250"/>
                </a:cxn>
                <a:cxn ang="0">
                  <a:pos x="1609725" y="333375"/>
                </a:cxn>
                <a:cxn ang="0">
                  <a:pos x="2225675" y="469900"/>
                </a:cxn>
                <a:cxn ang="0">
                  <a:pos x="2787650" y="600075"/>
                </a:cxn>
                <a:cxn ang="0">
                  <a:pos x="3822700" y="819150"/>
                </a:cxn>
                <a:cxn ang="0">
                  <a:pos x="4298951" y="908050"/>
                </a:cxn>
                <a:cxn ang="0">
                  <a:pos x="4749801" y="984250"/>
                </a:cxn>
                <a:cxn ang="0">
                  <a:pos x="5175251" y="1050925"/>
                </a:cxn>
                <a:cxn ang="0">
                  <a:pos x="5575301" y="1101725"/>
                </a:cxn>
                <a:cxn ang="0">
                  <a:pos x="5953126" y="1146175"/>
                </a:cxn>
                <a:cxn ang="0">
                  <a:pos x="6308726" y="1174750"/>
                </a:cxn>
                <a:cxn ang="0">
                  <a:pos x="6642101" y="1196975"/>
                </a:cxn>
                <a:cxn ang="0">
                  <a:pos x="6959601" y="1209675"/>
                </a:cxn>
                <a:cxn ang="0">
                  <a:pos x="7254876" y="1209675"/>
                </a:cxn>
                <a:cxn ang="0">
                  <a:pos x="7534276" y="1203325"/>
                </a:cxn>
                <a:cxn ang="0">
                  <a:pos x="7797801" y="1187450"/>
                </a:cxn>
                <a:cxn ang="0">
                  <a:pos x="8045451" y="1162050"/>
                </a:cxn>
                <a:cxn ang="0">
                  <a:pos x="8280401" y="1133475"/>
                </a:cxn>
              </a:cxnLst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0" name="Freeform 2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111125"/>
                </a:cxn>
                <a:cxn ang="0">
                  <a:pos x="0" y="111125"/>
                </a:cxn>
                <a:cxn ang="0">
                  <a:pos x="28575" y="104775"/>
                </a:cxn>
                <a:cxn ang="0">
                  <a:pos x="114300" y="88900"/>
                </a:cxn>
                <a:cxn ang="0">
                  <a:pos x="260350" y="66675"/>
                </a:cxn>
                <a:cxn ang="0">
                  <a:pos x="355600" y="53975"/>
                </a:cxn>
                <a:cxn ang="0">
                  <a:pos x="466725" y="41275"/>
                </a:cxn>
                <a:cxn ang="0">
                  <a:pos x="590550" y="31750"/>
                </a:cxn>
                <a:cxn ang="0">
                  <a:pos x="733425" y="22225"/>
                </a:cxn>
                <a:cxn ang="0">
                  <a:pos x="889000" y="12700"/>
                </a:cxn>
                <a:cxn ang="0">
                  <a:pos x="1063625" y="6350"/>
                </a:cxn>
                <a:cxn ang="0">
                  <a:pos x="1254125" y="3175"/>
                </a:cxn>
                <a:cxn ang="0">
                  <a:pos x="1460500" y="0"/>
                </a:cxn>
                <a:cxn ang="0">
                  <a:pos x="1682750" y="3175"/>
                </a:cxn>
                <a:cxn ang="0">
                  <a:pos x="1920875" y="9525"/>
                </a:cxn>
                <a:cxn ang="0">
                  <a:pos x="2178050" y="22225"/>
                </a:cxn>
                <a:cxn ang="0">
                  <a:pos x="2451100" y="38100"/>
                </a:cxn>
                <a:cxn ang="0">
                  <a:pos x="2740025" y="63500"/>
                </a:cxn>
                <a:cxn ang="0">
                  <a:pos x="3048000" y="92075"/>
                </a:cxn>
                <a:cxn ang="0">
                  <a:pos x="3375025" y="127000"/>
                </a:cxn>
                <a:cxn ang="0">
                  <a:pos x="3717925" y="168275"/>
                </a:cxn>
                <a:cxn ang="0">
                  <a:pos x="4079875" y="219075"/>
                </a:cxn>
                <a:cxn ang="0">
                  <a:pos x="4457700" y="276225"/>
                </a:cxn>
                <a:cxn ang="0">
                  <a:pos x="4854575" y="342900"/>
                </a:cxn>
                <a:cxn ang="0">
                  <a:pos x="5270500" y="422275"/>
                </a:cxn>
                <a:cxn ang="0">
                  <a:pos x="5705475" y="508000"/>
                </a:cxn>
                <a:cxn ang="0">
                  <a:pos x="6159500" y="603250"/>
                </a:cxn>
                <a:cxn ang="0">
                  <a:pos x="6632575" y="711200"/>
                </a:cxn>
                <a:cxn ang="0">
                  <a:pos x="7124700" y="828675"/>
                </a:cxn>
                <a:cxn ang="0">
                  <a:pos x="7635875" y="958850"/>
                </a:cxn>
                <a:cxn ang="0">
                  <a:pos x="8166100" y="1101725"/>
                </a:cxn>
              </a:cxnLst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1" name="Freeform 26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927100"/>
                </a:cxn>
                <a:cxn ang="0">
                  <a:pos x="0" y="927100"/>
                </a:cxn>
                <a:cxn ang="0">
                  <a:pos x="142875" y="889000"/>
                </a:cxn>
                <a:cxn ang="0">
                  <a:pos x="533400" y="790575"/>
                </a:cxn>
                <a:cxn ang="0">
                  <a:pos x="803275" y="723900"/>
                </a:cxn>
                <a:cxn ang="0">
                  <a:pos x="1114425" y="650875"/>
                </a:cxn>
                <a:cxn ang="0">
                  <a:pos x="1460500" y="571500"/>
                </a:cxn>
                <a:cxn ang="0">
                  <a:pos x="1831975" y="485775"/>
                </a:cxn>
                <a:cxn ang="0">
                  <a:pos x="2225675" y="403225"/>
                </a:cxn>
                <a:cxn ang="0">
                  <a:pos x="2628900" y="320675"/>
                </a:cxn>
                <a:cxn ang="0">
                  <a:pos x="3041650" y="244475"/>
                </a:cxn>
                <a:cxn ang="0">
                  <a:pos x="3451225" y="171450"/>
                </a:cxn>
                <a:cxn ang="0">
                  <a:pos x="3654425" y="139700"/>
                </a:cxn>
                <a:cxn ang="0">
                  <a:pos x="3851275" y="107950"/>
                </a:cxn>
                <a:cxn ang="0">
                  <a:pos x="4048125" y="82550"/>
                </a:cxn>
                <a:cxn ang="0">
                  <a:pos x="4238625" y="57150"/>
                </a:cxn>
                <a:cxn ang="0">
                  <a:pos x="4425950" y="38100"/>
                </a:cxn>
                <a:cxn ang="0">
                  <a:pos x="4603750" y="22225"/>
                </a:cxn>
                <a:cxn ang="0">
                  <a:pos x="4775200" y="9525"/>
                </a:cxn>
                <a:cxn ang="0">
                  <a:pos x="4940300" y="0"/>
                </a:cxn>
              </a:cxnLst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 useBgFill="1">
          <p:nvSpPr>
            <p:cNvPr id="1032" name="Freeform 10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13021481" y="812800"/>
                </a:cxn>
                <a:cxn ang="0">
                  <a:pos x="12779871" y="904875"/>
                </a:cxn>
                <a:cxn ang="0">
                  <a:pos x="12522366" y="984250"/>
                </a:cxn>
                <a:cxn ang="0">
                  <a:pos x="12248966" y="1057275"/>
                </a:cxn>
                <a:cxn ang="0">
                  <a:pos x="11956492" y="1114425"/>
                </a:cxn>
                <a:cxn ang="0">
                  <a:pos x="11638584" y="1158875"/>
                </a:cxn>
                <a:cxn ang="0">
                  <a:pos x="11295245" y="1190625"/>
                </a:cxn>
                <a:cxn ang="0">
                  <a:pos x="10923293" y="1209675"/>
                </a:cxn>
                <a:cxn ang="0">
                  <a:pos x="10519551" y="1206500"/>
                </a:cxn>
                <a:cxn ang="0">
                  <a:pos x="10080839" y="1190625"/>
                </a:cxn>
                <a:cxn ang="0">
                  <a:pos x="9603978" y="1152525"/>
                </a:cxn>
                <a:cxn ang="0">
                  <a:pos x="9085789" y="1095375"/>
                </a:cxn>
                <a:cxn ang="0">
                  <a:pos x="8526272" y="1019175"/>
                </a:cxn>
                <a:cxn ang="0">
                  <a:pos x="7919070" y="917575"/>
                </a:cxn>
                <a:cxn ang="0">
                  <a:pos x="7261002" y="793750"/>
                </a:cxn>
                <a:cxn ang="0">
                  <a:pos x="6552068" y="644525"/>
                </a:cxn>
                <a:cxn ang="0">
                  <a:pos x="5785912" y="469900"/>
                </a:cxn>
                <a:cxn ang="0">
                  <a:pos x="5398065" y="381000"/>
                </a:cxn>
                <a:cxn ang="0">
                  <a:pos x="4663699" y="234950"/>
                </a:cxn>
                <a:cxn ang="0">
                  <a:pos x="3992915" y="130175"/>
                </a:cxn>
                <a:cxn ang="0">
                  <a:pos x="3379354" y="57150"/>
                </a:cxn>
                <a:cxn ang="0">
                  <a:pos x="2823016" y="15875"/>
                </a:cxn>
                <a:cxn ang="0">
                  <a:pos x="2323902" y="0"/>
                </a:cxn>
                <a:cxn ang="0">
                  <a:pos x="1878832" y="6350"/>
                </a:cxn>
                <a:cxn ang="0">
                  <a:pos x="1484627" y="31750"/>
                </a:cxn>
                <a:cxn ang="0">
                  <a:pos x="1138108" y="69850"/>
                </a:cxn>
                <a:cxn ang="0">
                  <a:pos x="842454" y="117475"/>
                </a:cxn>
                <a:cxn ang="0">
                  <a:pos x="594487" y="171450"/>
                </a:cxn>
                <a:cxn ang="0">
                  <a:pos x="394205" y="228600"/>
                </a:cxn>
                <a:cxn ang="0">
                  <a:pos x="235251" y="279400"/>
                </a:cxn>
                <a:cxn ang="0">
                  <a:pos x="76298" y="342900"/>
                </a:cxn>
                <a:cxn ang="0">
                  <a:pos x="0" y="381000"/>
                </a:cxn>
                <a:cxn ang="0">
                  <a:pos x="13021481" y="1892300"/>
                </a:cxn>
                <a:cxn ang="0">
                  <a:pos x="13027839" y="1882775"/>
                </a:cxn>
                <a:cxn ang="0">
                  <a:pos x="13027839" y="809625"/>
                </a:cxn>
                <a:cxn ang="0">
                  <a:pos x="13021481" y="812800"/>
                </a:cxn>
              </a:cxnLst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6CC63D-9DBC-496F-BEBC-CD41BECF9651}" type="datetime1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dirty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705E14-D810-4F5B-912C-272F07CCEC8F}" type="slidenum"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7" name="Text Placeholder 2"/>
          <p:cNvSpPr>
            <a:spLocks noGrp="1"/>
          </p:cNvSpPr>
          <p:nvPr>
            <p:ph type="body"/>
          </p:nvPr>
        </p:nvSpPr>
        <p:spPr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730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pic>
        <p:nvPicPr>
          <p:cNvPr id="1038" name="Picture 10" descr="图片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9" name="Line 11"/>
          <p:cNvSpPr/>
          <p:nvPr userDrawn="1"/>
        </p:nvSpPr>
        <p:spPr>
          <a:xfrm>
            <a:off x="1295400" y="1066800"/>
            <a:ext cx="7543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405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20.wmf"/><Relationship Id="rId2" Type="http://schemas.openxmlformats.org/officeDocument/2006/relationships/image" Target="../media/image22.png"/><Relationship Id="rId1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0.wmf"/><Relationship Id="rId1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6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.png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32.jpeg"/><Relationship Id="rId4" Type="http://schemas.openxmlformats.org/officeDocument/2006/relationships/tags" Target="../tags/tag16.xml"/><Relationship Id="rId3" Type="http://schemas.openxmlformats.org/officeDocument/2006/relationships/image" Target="../media/image31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3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686800" cy="1473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SzPct val="100000"/>
              <a:buFontTx/>
            </a:pPr>
            <a:r>
              <a:rPr lang="en-US" altLang="zh-CN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JSA</a:t>
            </a:r>
            <a:r>
              <a:rPr lang="zh-CN" alt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岗位工作安全分析培训</a:t>
            </a:r>
            <a:endParaRPr lang="zh-CN" altLang="en-US" sz="4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943759" y="398563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606259" y="492158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538595" y="492204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470931" y="492158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77950"/>
            <a:ext cx="2151063" cy="174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19200"/>
            <a:ext cx="1214438" cy="36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7"/>
          <p:cNvSpPr/>
          <p:nvPr/>
        </p:nvSpPr>
        <p:spPr>
          <a:xfrm>
            <a:off x="3429000" y="1752600"/>
            <a:ext cx="5029200" cy="1143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Selecting A Job To Be Analyzed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What Type of Jobs Should Have a JSA ?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选择一项工作去做分析</a:t>
            </a:r>
            <a:endParaRPr lang="zh-CN" altLang="en-US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什么类型的工作需要做</a:t>
            </a: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JSA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？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741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048000"/>
            <a:ext cx="566738" cy="65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 9"/>
          <p:cNvSpPr/>
          <p:nvPr/>
        </p:nvSpPr>
        <p:spPr>
          <a:xfrm>
            <a:off x="1066800" y="3810000"/>
            <a:ext cx="7772400" cy="2514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>
              <a:buNone/>
            </a:pP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AutoNum type="arabicPeriod"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Job That have a History of, or Potential for Accidents or Incidents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    	</a:t>
            </a:r>
            <a:r>
              <a:rPr lang="zh-CN" altLang="en-US" b="1" i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这项工作有事故历史或存在潜在风险</a:t>
            </a:r>
            <a:endParaRPr lang="zh-CN" altLang="en-US" b="1" i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2. Jobs That Should Always Be Done The Same Way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b="1" i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这项工作应该采用同样的方式</a:t>
            </a:r>
            <a:r>
              <a:rPr lang="zh-CN" altLang="en-US" b="1" i="1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zh-CN" altLang="en-US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3. Jobs Where The Sequence of Steps is Critical 	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b="1" i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这项工作的工作步骤先后次序非常重要</a:t>
            </a:r>
            <a:endParaRPr lang="zh-CN" altLang="en-US" b="1" i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4. New and Changed Jobs 	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b="1" i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新增或改变的工作</a:t>
            </a:r>
            <a:endParaRPr lang="zh-CN" altLang="en-US" b="1" i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14" name="Text Box 10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的实施（步骤一）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295400"/>
            <a:ext cx="1790700" cy="134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 5"/>
          <p:cNvSpPr/>
          <p:nvPr/>
        </p:nvSpPr>
        <p:spPr>
          <a:xfrm>
            <a:off x="3352800" y="2057400"/>
            <a:ext cx="4267200" cy="685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Identify and List All Hazards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i="1" dirty="0">
                <a:latin typeface="Arial" panose="020B0604020202020204" pitchFamily="34" charset="0"/>
                <a:ea typeface="黑体" panose="02010609060101010101" pitchFamily="49" charset="-122"/>
              </a:rPr>
              <a:t>识别和列出所有的危险</a:t>
            </a:r>
            <a:r>
              <a:rPr lang="zh-CN" altLang="en-US" b="1" i="1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zh-CN" altLang="en-US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Rectangle 6"/>
          <p:cNvSpPr/>
          <p:nvPr/>
        </p:nvSpPr>
        <p:spPr>
          <a:xfrm>
            <a:off x="1905000" y="3657600"/>
            <a:ext cx="6934200" cy="2514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Definitions of hazard is something which by itself or by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interacting with other Variables can Result in: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b="1" i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危险识别包括从工作自身导致的或其他变量相互作用导致的两方面</a:t>
            </a:r>
            <a:endParaRPr lang="zh-CN" altLang="en-US" b="1" i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Physical Injury or Death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身体伤害或死亡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2. Damage to Assets or The Environment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财产或环境损害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3. Production Loss or Increased Liability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生产损失或增加债务</a:t>
            </a: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95400"/>
            <a:ext cx="1219200" cy="474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8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的实施（步骤二）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1800"/>
            <a:ext cx="566738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24000"/>
            <a:ext cx="1376363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Rectangle 7"/>
          <p:cNvSpPr/>
          <p:nvPr/>
        </p:nvSpPr>
        <p:spPr>
          <a:xfrm>
            <a:off x="2895600" y="1219200"/>
            <a:ext cx="5867400" cy="1143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Prior to Identifying Potential Accidents &amp;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Hazardous Conditions, Identify The Hazards 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Associated With The Work 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在定义潜在事故和危险状况之前，识别工作相关的危险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5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14600"/>
            <a:ext cx="3087688" cy="87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10"/>
          <p:cNvSpPr/>
          <p:nvPr/>
        </p:nvSpPr>
        <p:spPr>
          <a:xfrm>
            <a:off x="2362200" y="3429000"/>
            <a:ext cx="2971800" cy="304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dist">
              <a:buAutoNum type="arabicPeriod"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Electricity      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电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2. Chemical  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化学品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3. Rotating Equipment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旋转设备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4. Vehicles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交通工具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5. Muscular Stress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肌肉受压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6. Mental Stress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神经性刺激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7. Heights 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高处作业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8. Depths  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深处作业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9. Confined Spaces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受限空间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dist">
              <a:buNone/>
            </a:pPr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10. Vibration    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振动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61" name="Rectangle 11"/>
          <p:cNvSpPr/>
          <p:nvPr/>
        </p:nvSpPr>
        <p:spPr>
          <a:xfrm>
            <a:off x="5867400" y="3429000"/>
            <a:ext cx="3124200" cy="3048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11. Moving Objects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移动物体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12. Weather       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天气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13. Hot/Cold Objects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高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低温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14. Noise                             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噪音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15. Radiation              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辐射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16. Hydrocarbon/Gas Release    </a:t>
            </a:r>
            <a:endParaRPr lang="en-US" altLang="zh-CN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r"/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气体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/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毒气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17. Surface                       </a:t>
            </a:r>
            <a:r>
              <a:rPr lang="en-US" altLang="zh-CN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工作面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18. Tools/Equipment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工具和设备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19. Human Factor 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人的因素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 algn="r"/>
            <a:r>
              <a:rPr lang="en-US" altLang="zh-CN" sz="1600" dirty="0">
                <a:latin typeface="Arial" panose="020B0604020202020204" pitchFamily="34" charset="0"/>
                <a:ea typeface="宋体" panose="02010600030101010101" pitchFamily="2" charset="-122"/>
              </a:rPr>
              <a:t>20. Insect/Animals         </a:t>
            </a:r>
            <a:r>
              <a:rPr lang="zh-CN" altLang="en-US" sz="16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动物因素</a:t>
            </a:r>
            <a:endParaRPr lang="zh-CN" altLang="en-US" sz="1600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62" name="Text Box 13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的实施（步骤二）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1295400"/>
            <a:ext cx="1671638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Text Box 7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的实施（步骤三）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3" name="Rectangle 8"/>
          <p:cNvSpPr/>
          <p:nvPr/>
        </p:nvSpPr>
        <p:spPr>
          <a:xfrm>
            <a:off x="2971800" y="1752600"/>
            <a:ext cx="42672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Separate the Job Into Basic Steps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将工作分解成多个基本步骤</a:t>
            </a:r>
            <a:endParaRPr lang="zh-CN" altLang="en-US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WordArt 9"/>
          <p:cNvSpPr>
            <a:spLocks noTextEdit="1"/>
          </p:cNvSpPr>
          <p:nvPr/>
        </p:nvSpPr>
        <p:spPr>
          <a:xfrm>
            <a:off x="3048000" y="12954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Step-3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5" name="Rectangle 10"/>
          <p:cNvSpPr/>
          <p:nvPr/>
        </p:nvSpPr>
        <p:spPr>
          <a:xfrm>
            <a:off x="838200" y="3200400"/>
            <a:ext cx="8229600" cy="3124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Ensure Steps Describe What is Being Done: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确保清楚描述出每步工作做什么：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AutoNum type="arabicPeriod"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Identify and list each Job step in sequential Order ( Wording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    should begin with an “Action Word ie: Remove, Open, Weld, Check etc).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根据工作的连续次序，定义和列出每一个工作步骤（措词必须以一个动词开头，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例如：移除、打开、焊接、检查等等）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2. Limit the number of Steps to Ten(10) Maximum.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限定工作步骤不超过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10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步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3. If Job has More Than Ten(10) Steps, Segment it and Produce a JSA for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Each Segment.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None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如果一个工作超过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10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步，对此项工作进行分割，并对每个分割进行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JSA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	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514600"/>
            <a:ext cx="566738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 Box 4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的实施（步骤三）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506" name="Rectangle 5"/>
          <p:cNvSpPr/>
          <p:nvPr/>
        </p:nvSpPr>
        <p:spPr>
          <a:xfrm>
            <a:off x="1066800" y="1676400"/>
            <a:ext cx="7848600" cy="2819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marL="342900" indent="-342900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     Potential Problems: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潜在问题：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>
              <a:buClr>
                <a:srgbClr val="FF0000"/>
              </a:buClr>
              <a:buChar char="•"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Making the breakdown so detailed that an unnecessarily large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  number of steps results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/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分解过于详细，将工作分解成太多的不必要的步骤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>
              <a:buClr>
                <a:srgbClr val="FF0000"/>
              </a:buClr>
              <a:buChar char="•"/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Making the job breakdown so general that basic steps are 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>
              <a:buClr>
                <a:srgbClr val="FF0000"/>
              </a:buClr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 not recorded</a:t>
            </a:r>
            <a:endParaRPr lang="en-US" altLang="zh-CN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800100" lvl="1" indent="-342900" eaLnBrk="1" hangingPunct="1">
              <a:buClr>
                <a:srgbClr val="FF0000"/>
              </a:buClr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分解过于简单，将工作分解为太少的几部，不能正确反映工作内容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 Box 4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的实施（步骤三）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0" name="Rectangle 5"/>
          <p:cNvSpPr/>
          <p:nvPr/>
        </p:nvSpPr>
        <p:spPr>
          <a:xfrm>
            <a:off x="1447800" y="2362200"/>
            <a:ext cx="4114800" cy="44196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开到路边路边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停好位置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拉下手刹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打开警告闪烁牌	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打开车门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下车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走向后备箱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插入钥匙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打开后备箱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拿出千斤顶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拿出备胎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松螺丝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6"/>
          <p:cNvSpPr/>
          <p:nvPr/>
        </p:nvSpPr>
        <p:spPr>
          <a:xfrm>
            <a:off x="609600" y="12192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关键步骤太多 </a:t>
            </a:r>
            <a:b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换轮胎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2532" name="Rectangle 7"/>
          <p:cNvSpPr/>
          <p:nvPr/>
        </p:nvSpPr>
        <p:spPr>
          <a:xfrm>
            <a:off x="4800600" y="2362200"/>
            <a:ext cx="4114800" cy="44196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顶起车身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移除松开的螺丝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移开爆胎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放好新轮胎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放下车身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紧固螺丝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将千斤顶和爆胎放回后备箱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锁好后备箱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进入车内和启动车辆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dirty="0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给出信号、加速、上路 </a:t>
            </a:r>
            <a:endParaRPr lang="zh-CN" altLang="en-US" dirty="0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4"/>
          <p:cNvSpPr/>
          <p:nvPr/>
        </p:nvSpPr>
        <p:spPr>
          <a:xfrm>
            <a:off x="609600" y="12192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关键步骤太少 </a:t>
            </a:r>
            <a:b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换轮胎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554" name="Text Box 5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的实施（步骤三）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3555" name="Object 6"/>
          <p:cNvGraphicFramePr/>
          <p:nvPr/>
        </p:nvGraphicFramePr>
        <p:xfrm>
          <a:off x="1295400" y="4114800"/>
          <a:ext cx="58674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587105" imgH="3437255" progId="MS_ClipArt_Gallery.2">
                  <p:embed/>
                </p:oleObj>
              </mc:Choice>
              <mc:Fallback>
                <p:oleObj name="" r:id="rId1" imgW="8587105" imgH="343725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95400" y="4114800"/>
                        <a:ext cx="5867400" cy="1981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7"/>
          <p:cNvSpPr/>
          <p:nvPr/>
        </p:nvSpPr>
        <p:spPr>
          <a:xfrm>
            <a:off x="990600" y="2514600"/>
            <a:ext cx="3124200" cy="3611563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停车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取下轮胎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Rectangle 8"/>
          <p:cNvSpPr/>
          <p:nvPr/>
        </p:nvSpPr>
        <p:spPr>
          <a:xfrm>
            <a:off x="4724400" y="2497138"/>
            <a:ext cx="3124200" cy="3611562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上备胎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开走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ext Box 4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的实施（步骤三）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8" name="Rectangle 5"/>
          <p:cNvSpPr/>
          <p:nvPr/>
        </p:nvSpPr>
        <p:spPr>
          <a:xfrm>
            <a:off x="1066800" y="2209800"/>
            <a:ext cx="4800600" cy="41148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 anchorCtr="0"/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停好车、拉手刹、放警示牌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从后备箱拿出千斤顶和备胎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松螺丝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顶起车身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移除爆胎，上备胎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放下车身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拧紧螺丝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spcBef>
                <a:spcPct val="20000"/>
              </a:spcBef>
              <a:buChar char="•"/>
            </a:pP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放好爆胎和千斤顶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4579" name="Object 6"/>
          <p:cNvGraphicFramePr/>
          <p:nvPr/>
        </p:nvGraphicFramePr>
        <p:xfrm>
          <a:off x="6019800" y="2590800"/>
          <a:ext cx="18288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2256155" imgH="3173730" progId="MS_ClipArt_Gallery.2">
                  <p:embed/>
                </p:oleObj>
              </mc:Choice>
              <mc:Fallback>
                <p:oleObj name="" r:id="rId1" imgW="2256155" imgH="3173730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19800" y="2590800"/>
                        <a:ext cx="1828800" cy="320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7"/>
          <p:cNvSpPr/>
          <p:nvPr/>
        </p:nvSpPr>
        <p:spPr>
          <a:xfrm>
            <a:off x="609600" y="12192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ctr" anchorCtr="0"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正确和恰当的分解步骤 </a:t>
            </a:r>
            <a:b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800" dirty="0">
                <a:solidFill>
                  <a:schemeClr val="accent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换轮胎</a:t>
            </a:r>
            <a:endParaRPr lang="zh-CN" altLang="en-US" sz="2800" dirty="0">
              <a:solidFill>
                <a:schemeClr val="accent2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WordArt 4"/>
          <p:cNvSpPr>
            <a:spLocks noTextEdit="1"/>
          </p:cNvSpPr>
          <p:nvPr/>
        </p:nvSpPr>
        <p:spPr>
          <a:xfrm>
            <a:off x="3200400" y="12954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p>
            <a:pPr algn="ctr"/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Step-4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2" name="Text Box 5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的实施（步骤四）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3" name="Picture 6" descr="j03005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219200"/>
            <a:ext cx="1447800" cy="124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Rectangle 8"/>
          <p:cNvSpPr/>
          <p:nvPr/>
        </p:nvSpPr>
        <p:spPr>
          <a:xfrm>
            <a:off x="3429000" y="1676400"/>
            <a:ext cx="4724400" cy="914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Identify The Potential Accidents or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Hazardous Conditions for Each Job Steps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为每一个工作步骤定义潜在的事故或风险状态</a:t>
            </a:r>
            <a:endParaRPr lang="zh-CN" altLang="en-US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5" name="Rectangle 9"/>
          <p:cNvSpPr/>
          <p:nvPr/>
        </p:nvSpPr>
        <p:spPr>
          <a:xfrm>
            <a:off x="1752600" y="2743200"/>
            <a:ext cx="6858000" cy="3810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conjunction With The Identified Hazard List from Step 2, </a:t>
            </a:r>
            <a:endParaRPr lang="en-US" altLang="zh-CN" b="1" i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Use the following Catch Phrases:</a:t>
            </a:r>
            <a:endParaRPr lang="en-US" altLang="zh-CN" b="1" i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通过步骤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定义出的风险清单，使用如下：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i="1" dirty="0">
                <a:latin typeface="黑体" panose="02010609060101010101" pitchFamily="49" charset="-122"/>
                <a:ea typeface="黑体" panose="02010609060101010101" pitchFamily="49" charset="-122"/>
              </a:rPr>
              <a:t>被</a:t>
            </a:r>
            <a:r>
              <a:rPr lang="en-US" altLang="zh-CN" i="1" dirty="0"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r>
              <a:rPr lang="zh-CN" altLang="en-US" i="1" dirty="0">
                <a:latin typeface="黑体" panose="02010609060101010101" pitchFamily="49" charset="-122"/>
                <a:ea typeface="黑体" panose="02010609060101010101" pitchFamily="49" charset="-122"/>
              </a:rPr>
              <a:t>打击、冲击</a:t>
            </a:r>
            <a:endParaRPr lang="zh-CN" altLang="en-US" i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接触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被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XXX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接触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被夹（在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…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里，在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…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下，在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…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之间）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暴露于（温度、化学品、噪声等）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滑到、跌倒、跌落，从高处或同一平面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用力过度：抬举、推、拉等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Another Important Consideration is—Human Problems:</a:t>
            </a:r>
            <a:endParaRPr lang="en-US" altLang="zh-CN" b="1" i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另一个重要的需要考虑的是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人的问题：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如果设备被错误的使用，将会有什么影响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工人能否采取捷径去避免繁琐的、长的或者不舒服的程序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371600"/>
            <a:ext cx="1143000" cy="90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Text Box 6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的实施（步骤五）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27" name="WordArt 7"/>
          <p:cNvSpPr>
            <a:spLocks noTextEdit="1"/>
          </p:cNvSpPr>
          <p:nvPr/>
        </p:nvSpPr>
        <p:spPr>
          <a:xfrm>
            <a:off x="2819400" y="1371600"/>
            <a:ext cx="1066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/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Step-5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8" name="Rectangle 9"/>
          <p:cNvSpPr/>
          <p:nvPr/>
        </p:nvSpPr>
        <p:spPr>
          <a:xfrm>
            <a:off x="3429000" y="1752600"/>
            <a:ext cx="4724400" cy="914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b="1" i="1" dirty="0">
                <a:latin typeface="Arial" panose="020B0604020202020204" pitchFamily="34" charset="0"/>
                <a:ea typeface="宋体" panose="02010600030101010101" pitchFamily="2" charset="-122"/>
              </a:rPr>
              <a:t>Devise Safe Work Procedures Or Control </a:t>
            </a:r>
            <a:endParaRPr lang="en-US" altLang="zh-CN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设计安全操作规程或控制手段</a:t>
            </a:r>
            <a:endParaRPr lang="zh-CN" altLang="en-US" b="1" i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9" name="Rectangle 10"/>
          <p:cNvSpPr/>
          <p:nvPr/>
        </p:nvSpPr>
        <p:spPr>
          <a:xfrm>
            <a:off x="1219200" y="2971800"/>
            <a:ext cx="7391400" cy="3200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marL="342900" indent="-342900"/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When Determining Risk Reduction Measures Using the Following:</a:t>
            </a:r>
            <a:endParaRPr lang="en-US" altLang="zh-CN" b="1" i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当决定降低风险的时候，使用如下：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/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Hierarchy of Control”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风险消除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祛除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状态改变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工作程序改变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减少操作频次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个人防护用品的使用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警告标识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安全防护装置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消防设施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480" y="1714500"/>
            <a:ext cx="5942965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5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的实施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0" name="Picture 7" descr="j02330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371600"/>
            <a:ext cx="1125538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WordArt 8"/>
          <p:cNvSpPr>
            <a:spLocks noTextEdit="1"/>
          </p:cNvSpPr>
          <p:nvPr/>
        </p:nvSpPr>
        <p:spPr>
          <a:xfrm>
            <a:off x="3276600" y="1447800"/>
            <a:ext cx="2514600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/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Final Check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2" name="Text Box 10"/>
          <p:cNvSpPr txBox="1"/>
          <p:nvPr/>
        </p:nvSpPr>
        <p:spPr>
          <a:xfrm>
            <a:off x="2743200" y="2209800"/>
            <a:ext cx="5334000" cy="779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完成检查清单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主管签字和批准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WordArt 11"/>
          <p:cNvSpPr>
            <a:spLocks noTextEdit="1"/>
          </p:cNvSpPr>
          <p:nvPr/>
        </p:nvSpPr>
        <p:spPr>
          <a:xfrm>
            <a:off x="990600" y="3352800"/>
            <a:ext cx="2057400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Team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4" name="Text Box 12"/>
          <p:cNvSpPr txBox="1"/>
          <p:nvPr/>
        </p:nvSpPr>
        <p:spPr>
          <a:xfrm>
            <a:off x="1219200" y="4114800"/>
            <a:ext cx="2133600" cy="1604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H&amp;S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工程师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工艺工程师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生产主管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维修工程师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WordArt 13"/>
          <p:cNvSpPr>
            <a:spLocks noTextEdit="1"/>
          </p:cNvSpPr>
          <p:nvPr/>
        </p:nvSpPr>
        <p:spPr>
          <a:xfrm>
            <a:off x="5105400" y="3276600"/>
            <a:ext cx="213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/>
            <a:r>
              <a:rPr lang="zh-CN" altLang="en-US" sz="3600">
                <a:ln w="190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Reference </a:t>
            </a:r>
            <a:endParaRPr lang="zh-CN" altLang="en-US" sz="3600"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656" name="Text Box 14"/>
          <p:cNvSpPr txBox="1"/>
          <p:nvPr/>
        </p:nvSpPr>
        <p:spPr>
          <a:xfrm>
            <a:off x="5029200" y="4038600"/>
            <a:ext cx="2133600" cy="1604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 H&amp;S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手册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工艺手册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产品说明书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p"/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 相关程序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0" rtlCol="0" anchor="b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75960" y="3968750"/>
            <a:ext cx="305308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02325" y="4231005"/>
            <a:ext cx="99123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1510" y="4907915"/>
            <a:ext cx="75692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1143000"/>
            <a:ext cx="3703638" cy="177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3581400"/>
            <a:ext cx="4724400" cy="685800"/>
          </a:xfrm>
          <a:ln w="19050">
            <a:solidFill>
              <a:srgbClr val="0000FF"/>
            </a:solidFill>
            <a:miter lim="800000"/>
          </a:ln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JSA is basically a SAFETY check List</a:t>
            </a:r>
            <a:b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JSA</a:t>
            </a:r>
            <a:r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是一个基本的安全核对表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1752600" y="5029200"/>
            <a:ext cx="7391400" cy="1447800"/>
          </a:xfrm>
          <a:ln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800" b="1" dirty="0"/>
              <a:t>A process by which we identify personal accident and hazardous condition for each Job Step and Devise Safe procedure and controls to eliminate or reduce the likelihood of occurrence </a:t>
            </a:r>
            <a:endParaRPr lang="en-US" altLang="zh-CN" sz="18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800" dirty="0">
                <a:solidFill>
                  <a:srgbClr val="0033CC"/>
                </a:solidFill>
                <a:latin typeface="黑体" panose="02010609060101010101" pitchFamily="49" charset="-122"/>
              </a:rPr>
              <a:t>JSA</a:t>
            </a:r>
            <a:r>
              <a:rPr lang="zh-CN" altLang="en-US" sz="1800" dirty="0">
                <a:solidFill>
                  <a:srgbClr val="0033CC"/>
                </a:solidFill>
                <a:latin typeface="黑体" panose="02010609060101010101" pitchFamily="49" charset="-122"/>
              </a:rPr>
              <a:t>是用于定义工作岗位每个关键步骤的个人意外事故和风险状况，并制定安全操作规程和控制手段，以消除和降低事故的可能。</a:t>
            </a:r>
            <a:endParaRPr lang="zh-CN" altLang="en-US" sz="1800" dirty="0">
              <a:solidFill>
                <a:srgbClr val="0033CC"/>
              </a:solidFill>
              <a:latin typeface="黑体" panose="02010609060101010101" pitchFamily="49" charset="-122"/>
            </a:endParaRPr>
          </a:p>
        </p:txBody>
      </p:sp>
      <p:sp>
        <p:nvSpPr>
          <p:cNvPr id="10244" name="AutoShape 8"/>
          <p:cNvSpPr/>
          <p:nvPr/>
        </p:nvSpPr>
        <p:spPr>
          <a:xfrm rot="-10800000" flipH="1">
            <a:off x="4495800" y="2743200"/>
            <a:ext cx="533400" cy="762000"/>
          </a:xfrm>
          <a:custGeom>
            <a:avLst/>
            <a:gdLst/>
            <a:ahLst/>
            <a:cxnLst>
              <a:cxn ang="17694720">
                <a:pos x="259392371" y="0"/>
              </a:cxn>
              <a:cxn ang="11796480">
                <a:pos x="193509124" y="316108503"/>
              </a:cxn>
              <a:cxn ang="11796480">
                <a:pos x="0" y="882293624"/>
              </a:cxn>
              <a:cxn ang="5898240">
                <a:pos x="139401398" y="948325475"/>
              </a:cxn>
              <a:cxn ang="0">
                <a:pos x="278803414" y="658559770"/>
              </a:cxn>
              <a:cxn ang="0">
                <a:pos x="325275642" y="316108503"/>
              </a:cxn>
            </a:cxnLst>
            <a:pathLst>
              <a:path w="21600" h="21600">
                <a:moveTo>
                  <a:pt x="17225" y="0"/>
                </a:moveTo>
                <a:lnTo>
                  <a:pt x="12850" y="7200"/>
                </a:lnTo>
                <a:lnTo>
                  <a:pt x="15936" y="7200"/>
                </a:lnTo>
                <a:lnTo>
                  <a:pt x="15936" y="18592"/>
                </a:lnTo>
                <a:lnTo>
                  <a:pt x="0" y="18592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7225" y="0"/>
                </a:lnTo>
                <a:close/>
              </a:path>
            </a:pathLst>
          </a:custGeom>
          <a:solidFill>
            <a:srgbClr val="99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245" name="AutoShape 9"/>
          <p:cNvSpPr/>
          <p:nvPr/>
        </p:nvSpPr>
        <p:spPr>
          <a:xfrm>
            <a:off x="4876800" y="4343400"/>
            <a:ext cx="228600" cy="609600"/>
          </a:xfrm>
          <a:prstGeom prst="downArrow">
            <a:avLst>
              <a:gd name="adj1" fmla="val 50000"/>
              <a:gd name="adj2" fmla="val 66654"/>
            </a:avLst>
          </a:prstGeom>
          <a:solidFill>
            <a:srgbClr val="99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 Box 10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是什么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5181600" y="1524000"/>
            <a:ext cx="3962400" cy="914400"/>
          </a:xfrm>
          <a:solidFill>
            <a:srgbClr val="FFFFFF"/>
          </a:solidFill>
          <a:ln w="19050">
            <a:solidFill>
              <a:srgbClr val="0000FF"/>
            </a:solidFill>
            <a:miter/>
          </a:ln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2400" b="1" dirty="0"/>
              <a:t>Why company use JSA</a:t>
            </a:r>
            <a:br>
              <a:rPr lang="en-US" altLang="zh-CN" sz="2400" b="1" dirty="0"/>
            </a:b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为什么要使用</a:t>
            </a:r>
            <a:r>
              <a:rPr lang="en-US" altLang="zh-CN" sz="2400" b="1" dirty="0">
                <a:solidFill>
                  <a:srgbClr val="0000FF"/>
                </a:solidFill>
              </a:rPr>
              <a:t>JSA</a:t>
            </a:r>
            <a:endParaRPr lang="en-US" altLang="zh-CN" sz="2400" dirty="0">
              <a:solidFill>
                <a:srgbClr val="0000FF"/>
              </a:solidFill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>
          <a:xfrm>
            <a:off x="1828800" y="3657600"/>
            <a:ext cx="7315200" cy="2286000"/>
          </a:xfrm>
          <a:solidFill>
            <a:schemeClr val="bg1"/>
          </a:solidFill>
          <a:ln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/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i="1" dirty="0"/>
              <a:t>1. To gain commitment of personnel to safe procedures </a:t>
            </a:r>
            <a:endParaRPr lang="en-US" altLang="zh-CN" sz="2000" b="1" i="1" dirty="0"/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i="1" dirty="0"/>
              <a:t>    </a:t>
            </a:r>
            <a:r>
              <a:rPr lang="zh-CN" altLang="en-US" sz="2000" b="1" i="1" dirty="0">
                <a:solidFill>
                  <a:srgbClr val="0000FF"/>
                </a:solidFill>
              </a:rPr>
              <a:t>为了得到员工遵守安全操作规程的承诺</a:t>
            </a:r>
            <a:endParaRPr lang="zh-CN" altLang="en-US" sz="2000" b="1" i="1" dirty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i="1" dirty="0"/>
              <a:t>2. To identify hazards and means of their control</a:t>
            </a:r>
            <a:endParaRPr lang="en-US" altLang="zh-CN" sz="2000" b="1" i="1" dirty="0"/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i="1" dirty="0"/>
              <a:t>    </a:t>
            </a:r>
            <a:r>
              <a:rPr lang="zh-CN" altLang="en-US" sz="2000" b="1" i="1" dirty="0">
                <a:solidFill>
                  <a:srgbClr val="0000FF"/>
                </a:solidFill>
              </a:rPr>
              <a:t>为了定义岗位工作存在风险和控制方法</a:t>
            </a:r>
            <a:endParaRPr lang="zh-CN" altLang="en-US" sz="2000" b="1" i="1" dirty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i="1" dirty="0"/>
              <a:t>3. To identify more efficient and safer methods of working</a:t>
            </a:r>
            <a:endParaRPr lang="en-US" altLang="zh-CN" sz="2000" b="1" i="1" dirty="0"/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i="1" dirty="0"/>
              <a:t>    </a:t>
            </a:r>
            <a:r>
              <a:rPr lang="zh-CN" altLang="en-US" sz="2000" b="1" i="1" dirty="0">
                <a:solidFill>
                  <a:srgbClr val="0000FF"/>
                </a:solidFill>
                <a:latin typeface="黑体" panose="02010609060101010101" pitchFamily="49" charset="-122"/>
              </a:rPr>
              <a:t>为了定义更为有效的和安全的工作方式</a:t>
            </a:r>
            <a:endParaRPr lang="zh-CN" altLang="en-US" sz="2000" b="1" i="1" dirty="0">
              <a:solidFill>
                <a:srgbClr val="0000FF"/>
              </a:solidFill>
              <a:latin typeface="黑体" panose="02010609060101010101" pitchFamily="49" charset="-122"/>
            </a:endParaRPr>
          </a:p>
        </p:txBody>
      </p:sp>
      <p:pic>
        <p:nvPicPr>
          <p:cNvPr id="1126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676400"/>
            <a:ext cx="3375025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90800"/>
            <a:ext cx="1179513" cy="963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7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的好处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11"/>
          <p:cNvSpPr>
            <a:spLocks noGrp="1"/>
          </p:cNvSpPr>
          <p:nvPr>
            <p:ph type="body" idx="4294967295"/>
          </p:nvPr>
        </p:nvSpPr>
        <p:spPr>
          <a:xfrm>
            <a:off x="1600200" y="2941638"/>
            <a:ext cx="7543800" cy="3306762"/>
          </a:xfrm>
          <a:solidFill>
            <a:schemeClr val="bg1"/>
          </a:solidFill>
          <a:ln>
            <a:solidFill>
              <a:srgbClr val="000000"/>
            </a:solidFill>
            <a:miter/>
          </a:ln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altLang="zh-CN" sz="2000" dirty="0"/>
              <a:t>Job Safety Analysis is a system to prevent an accident during activity in the workplace </a:t>
            </a: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000" dirty="0"/>
              <a:t>     </a:t>
            </a:r>
            <a:r>
              <a:rPr lang="zh-CN" altLang="en-US" sz="2000" dirty="0">
                <a:solidFill>
                  <a:srgbClr val="0000FF"/>
                </a:solidFill>
              </a:rPr>
              <a:t>岗位工作安全分析能够预防工作岗位上的安全事故</a:t>
            </a:r>
            <a:endParaRPr lang="zh-CN" altLang="en-US" sz="20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zh-CN" sz="2000" dirty="0"/>
              <a:t>With implemented JSA we can anticipate hazards from activity</a:t>
            </a: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000" dirty="0"/>
              <a:t>     </a:t>
            </a:r>
            <a:r>
              <a:rPr lang="zh-CN" altLang="en-US" sz="2000" dirty="0">
                <a:solidFill>
                  <a:srgbClr val="0000FF"/>
                </a:solidFill>
              </a:rPr>
              <a:t>岗位工作安全分析能够预见工作活动中的风险 </a:t>
            </a:r>
            <a:endParaRPr lang="zh-CN" altLang="en-US" sz="20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zh-CN" sz="2000" dirty="0"/>
              <a:t>Provide JSA where the sequence of steps is critical </a:t>
            </a:r>
            <a:endParaRPr lang="en-US" altLang="zh-CN" sz="2000" dirty="0"/>
          </a:p>
          <a:p>
            <a:pPr eaLnBrk="1" hangingPunct="1">
              <a:buFontTx/>
              <a:buNone/>
            </a:pPr>
            <a:r>
              <a:rPr lang="en-US" altLang="zh-CN" sz="2000" dirty="0"/>
              <a:t>     </a:t>
            </a:r>
            <a:r>
              <a:rPr lang="zh-CN" altLang="en-US" sz="2000" dirty="0">
                <a:solidFill>
                  <a:srgbClr val="0000FF"/>
                </a:solidFill>
              </a:rPr>
              <a:t>在工作步骤需要鉴定的地方使用</a:t>
            </a:r>
            <a:r>
              <a:rPr lang="en-US" altLang="zh-CN" sz="2000" dirty="0">
                <a:solidFill>
                  <a:srgbClr val="0000FF"/>
                </a:solidFill>
              </a:rPr>
              <a:t>JSA</a:t>
            </a:r>
            <a:endParaRPr lang="en-US" altLang="zh-CN" sz="20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zh-CN" sz="2000" dirty="0"/>
              <a:t>Provide JSA before starting a job</a:t>
            </a:r>
            <a:endParaRPr lang="en-US" altLang="zh-CN" dirty="0"/>
          </a:p>
          <a:p>
            <a:pPr eaLnBrk="1" hangingPunct="1">
              <a:buFontTx/>
              <a:buNone/>
            </a:pPr>
            <a:r>
              <a:rPr lang="en-US" altLang="zh-CN" sz="2000" dirty="0">
                <a:solidFill>
                  <a:srgbClr val="0000FF"/>
                </a:solidFill>
              </a:rPr>
              <a:t>     </a:t>
            </a:r>
            <a:r>
              <a:rPr lang="zh-CN" altLang="en-US" sz="2000" dirty="0">
                <a:solidFill>
                  <a:srgbClr val="0000FF"/>
                </a:solidFill>
              </a:rPr>
              <a:t>在开始一项新工作或新岗位之前，实施</a:t>
            </a:r>
            <a:r>
              <a:rPr lang="en-US" altLang="zh-CN" sz="2000" dirty="0">
                <a:solidFill>
                  <a:srgbClr val="0000FF"/>
                </a:solidFill>
              </a:rPr>
              <a:t>JSA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12290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1295400"/>
            <a:ext cx="11430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14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能做什么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2" name="Rectangle 15"/>
          <p:cNvSpPr/>
          <p:nvPr/>
        </p:nvSpPr>
        <p:spPr>
          <a:xfrm>
            <a:off x="3276600" y="1219200"/>
            <a:ext cx="3962400" cy="914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pPr algn="ctr"/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Job Safety Analysis</a:t>
            </a:r>
            <a:b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岗位安全分析</a:t>
            </a:r>
            <a:endParaRPr lang="zh-CN" altLang="en-US" sz="2400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AutoShape 16"/>
          <p:cNvSpPr/>
          <p:nvPr/>
        </p:nvSpPr>
        <p:spPr>
          <a:xfrm>
            <a:off x="5105400" y="2209800"/>
            <a:ext cx="228600" cy="609600"/>
          </a:xfrm>
          <a:prstGeom prst="downArrow">
            <a:avLst>
              <a:gd name="adj1" fmla="val 50000"/>
              <a:gd name="adj2" fmla="val 66654"/>
            </a:avLst>
          </a:prstGeom>
          <a:solidFill>
            <a:srgbClr val="99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600200"/>
            <a:ext cx="2722563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5400" y="1447800"/>
            <a:ext cx="2590800" cy="2436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7"/>
          <p:cNvSpPr txBox="1"/>
          <p:nvPr/>
        </p:nvSpPr>
        <p:spPr>
          <a:xfrm>
            <a:off x="4648200" y="4495800"/>
            <a:ext cx="396240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开始一项新工作之前，必须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 S A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8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什么时候做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2209800"/>
            <a:ext cx="8001000" cy="4525963"/>
          </a:xfrm>
          <a:solidFill>
            <a:schemeClr val="bg1"/>
          </a:solidFill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What Exactly Am I Going To Do? </a:t>
            </a:r>
            <a:endParaRPr lang="en-US" altLang="zh-CN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dirty="0"/>
              <a:t>      </a:t>
            </a:r>
            <a:r>
              <a:rPr lang="zh-CN" altLang="en-US" sz="1600" dirty="0">
                <a:solidFill>
                  <a:srgbClr val="0000FF"/>
                </a:solidFill>
              </a:rPr>
              <a:t>确切的知道要做什么</a:t>
            </a:r>
            <a:r>
              <a:rPr lang="zh-CN" altLang="en-US" sz="1800" dirty="0"/>
              <a:t>	</a:t>
            </a:r>
            <a:endParaRPr lang="zh-CN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Identify &amp; Briefly Describe The Job</a:t>
            </a:r>
            <a:endParaRPr lang="en-US" altLang="zh-CN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      </a:t>
            </a:r>
            <a:r>
              <a:rPr lang="zh-CN" altLang="en-US" sz="1600" dirty="0">
                <a:solidFill>
                  <a:srgbClr val="0000FF"/>
                </a:solidFill>
              </a:rPr>
              <a:t>定义和简要描述此项工作</a:t>
            </a:r>
            <a:r>
              <a:rPr lang="zh-CN" altLang="en-US" sz="1800" dirty="0"/>
              <a:t>	</a:t>
            </a:r>
            <a:endParaRPr lang="zh-CN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What Materials Will I Be Dealing With?</a:t>
            </a:r>
            <a:endParaRPr lang="en-US" altLang="zh-CN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      </a:t>
            </a:r>
            <a:r>
              <a:rPr lang="zh-CN" altLang="en-US" sz="1600" dirty="0">
                <a:solidFill>
                  <a:srgbClr val="0000FF"/>
                </a:solidFill>
              </a:rPr>
              <a:t>处理什么物料</a:t>
            </a:r>
            <a:r>
              <a:rPr lang="zh-CN" altLang="en-US" sz="1800" dirty="0"/>
              <a:t> 	</a:t>
            </a:r>
            <a:endParaRPr lang="zh-CN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What Tools &amp; Equipment Will I Be Using? </a:t>
            </a:r>
            <a:endParaRPr lang="en-US" altLang="zh-CN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dirty="0"/>
              <a:t>      </a:t>
            </a:r>
            <a:r>
              <a:rPr lang="zh-CN" altLang="en-US" sz="1600" dirty="0">
                <a:solidFill>
                  <a:srgbClr val="0000FF"/>
                </a:solidFill>
              </a:rPr>
              <a:t>什么工具和设备将被使用</a:t>
            </a:r>
            <a:r>
              <a:rPr lang="zh-CN" altLang="en-US" sz="1800" dirty="0"/>
              <a:t>	</a:t>
            </a:r>
            <a:endParaRPr lang="zh-CN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When Will The Job Be Done?     </a:t>
            </a:r>
            <a:r>
              <a:rPr lang="en-US" altLang="zh-CN" sz="1800" b="1" dirty="0"/>
              <a:t>Day time, night time, etc. </a:t>
            </a:r>
            <a:endParaRPr lang="en-US" altLang="zh-CN" sz="1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800" dirty="0"/>
              <a:t>      </a:t>
            </a:r>
            <a:r>
              <a:rPr lang="zh-CN" altLang="en-US" sz="1600" dirty="0">
                <a:solidFill>
                  <a:srgbClr val="0000FF"/>
                </a:solidFill>
              </a:rPr>
              <a:t>什么时候做</a:t>
            </a:r>
            <a:r>
              <a:rPr lang="zh-CN" altLang="en-US" sz="1800" dirty="0"/>
              <a:t>                                    </a:t>
            </a:r>
            <a:r>
              <a:rPr lang="zh-CN" altLang="en-US" sz="1600" dirty="0">
                <a:solidFill>
                  <a:srgbClr val="0000FF"/>
                </a:solidFill>
              </a:rPr>
              <a:t>白天、夜间。。。</a:t>
            </a:r>
            <a:r>
              <a:rPr lang="zh-CN" altLang="en-US" sz="1800" dirty="0"/>
              <a:t>	</a:t>
            </a:r>
            <a:endParaRPr lang="zh-CN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Where Will The Job Be Done?    </a:t>
            </a:r>
            <a:r>
              <a:rPr lang="en-US" altLang="zh-CN" sz="1800" b="1" dirty="0"/>
              <a:t>At height, confined space, etc</a:t>
            </a:r>
            <a:endParaRPr lang="en-US" altLang="zh-CN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      </a:t>
            </a:r>
            <a:r>
              <a:rPr lang="zh-CN" altLang="en-US" sz="1600" dirty="0">
                <a:solidFill>
                  <a:srgbClr val="0000FF"/>
                </a:solidFill>
              </a:rPr>
              <a:t>在哪做</a:t>
            </a:r>
            <a:r>
              <a:rPr lang="zh-CN" altLang="en-US" sz="1800" dirty="0"/>
              <a:t>	                              </a:t>
            </a:r>
            <a:r>
              <a:rPr lang="zh-CN" altLang="en-US" sz="1600" dirty="0">
                <a:solidFill>
                  <a:srgbClr val="0000FF"/>
                </a:solidFill>
              </a:rPr>
              <a:t>高处、受限空间。。。</a:t>
            </a:r>
            <a:endParaRPr lang="zh-CN" altLang="en-US" sz="1600" dirty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How Might The Job Affect Other People / Activities / </a:t>
            </a:r>
            <a:r>
              <a:rPr lang="en-US" altLang="zh-CN" sz="1800" b="1" dirty="0"/>
              <a:t>Equipment?              </a:t>
            </a:r>
            <a:r>
              <a:rPr lang="zh-CN" altLang="en-US" sz="1600" dirty="0">
                <a:solidFill>
                  <a:srgbClr val="0000FF"/>
                </a:solidFill>
              </a:rPr>
              <a:t>此项工作如何影响其他人的工作或设备</a:t>
            </a:r>
            <a:r>
              <a:rPr lang="zh-CN" altLang="en-US" sz="1800" dirty="0"/>
              <a:t>	</a:t>
            </a:r>
            <a:endParaRPr lang="zh-CN" altLang="en-US" sz="1800" dirty="0"/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/>
              <a:t>How Might The Job Be Affected By Other People /</a:t>
            </a:r>
            <a:r>
              <a:rPr lang="en-US" altLang="zh-CN" sz="1800" b="1" dirty="0"/>
              <a:t>Activities/Equipment?</a:t>
            </a:r>
            <a:r>
              <a:rPr lang="en-US" altLang="zh-CN" sz="2000" b="1" dirty="0"/>
              <a:t> </a:t>
            </a:r>
            <a:r>
              <a:rPr lang="zh-CN" altLang="en-US" sz="1600" dirty="0">
                <a:solidFill>
                  <a:srgbClr val="0000FF"/>
                </a:solidFill>
              </a:rPr>
              <a:t>此项工作如何被他人的行为或其他设备影响</a:t>
            </a:r>
            <a:r>
              <a:rPr lang="zh-CN" altLang="en-US" sz="2000" dirty="0"/>
              <a:t>	</a:t>
            </a:r>
            <a:endParaRPr lang="zh-CN" altLang="en-US" sz="2000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6096000" cy="609600"/>
          </a:xfr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Consider the Following When Producing a JSA </a:t>
            </a:r>
            <a:b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实施</a:t>
            </a: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JSA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之前，考虑以下内容：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2362200"/>
            <a:ext cx="1574800" cy="152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5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考虑的重点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6172200" cy="3276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i="1" dirty="0"/>
              <a:t>JSA Form must have three basic : </a:t>
            </a:r>
            <a:endParaRPr lang="en-US" altLang="zh-CN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b="1" i="1" dirty="0">
                <a:solidFill>
                  <a:srgbClr val="0000FF"/>
                </a:solidFill>
              </a:rPr>
              <a:t>JSA</a:t>
            </a:r>
            <a:r>
              <a:rPr lang="zh-CN" altLang="en-US" b="1" i="1" dirty="0">
                <a:solidFill>
                  <a:srgbClr val="0000FF"/>
                </a:solidFill>
              </a:rPr>
              <a:t>表格必须包括以下三个基本内容：</a:t>
            </a:r>
            <a:endParaRPr lang="zh-CN" altLang="en-US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b="1" i="1" dirty="0"/>
              <a:t>1 Job Steps</a:t>
            </a:r>
            <a:endParaRPr lang="en-US" altLang="zh-CN" sz="2000" b="1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b="1" i="1" dirty="0"/>
              <a:t>   </a:t>
            </a:r>
            <a:r>
              <a:rPr lang="zh-CN" altLang="en-US" sz="2000" b="1" i="1" dirty="0">
                <a:solidFill>
                  <a:srgbClr val="0000FF"/>
                </a:solidFill>
              </a:rPr>
              <a:t>工作步骤</a:t>
            </a:r>
            <a:endParaRPr lang="zh-CN" altLang="en-US" sz="20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b="1" i="1" dirty="0"/>
              <a:t>2 Potential Accident or </a:t>
            </a:r>
            <a:r>
              <a:rPr lang="en-US" altLang="zh-CN" sz="2000" b="1" dirty="0"/>
              <a:t>Hazardous Conditions</a:t>
            </a:r>
            <a:endParaRPr lang="en-US" altLang="zh-CN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b="1" dirty="0"/>
              <a:t>   </a:t>
            </a:r>
            <a:r>
              <a:rPr lang="zh-CN" altLang="en-US" sz="2000" b="1" i="1" dirty="0">
                <a:solidFill>
                  <a:srgbClr val="0000FF"/>
                </a:solidFill>
              </a:rPr>
              <a:t>潜在事故和风险状况</a:t>
            </a:r>
            <a:endParaRPr lang="zh-CN" altLang="en-US" sz="20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b="1" i="1" dirty="0"/>
              <a:t>3 </a:t>
            </a:r>
            <a:r>
              <a:rPr lang="en-US" altLang="zh-CN" sz="2000" b="1" dirty="0"/>
              <a:t>Safe Work Procedures or Control</a:t>
            </a:r>
            <a:endParaRPr lang="en-US" altLang="zh-CN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000" b="1" dirty="0"/>
              <a:t>   </a:t>
            </a:r>
            <a:r>
              <a:rPr lang="zh-CN" altLang="en-US" sz="2000" b="1" i="1" dirty="0">
                <a:solidFill>
                  <a:srgbClr val="0000FF"/>
                </a:solidFill>
              </a:rPr>
              <a:t>安全操作规程和控制手段</a:t>
            </a:r>
            <a:endParaRPr lang="zh-CN" altLang="en-US" sz="2000" b="1" i="1" dirty="0">
              <a:solidFill>
                <a:srgbClr val="0000FF"/>
              </a:solidFill>
            </a:endParaRPr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1"/>
          <a:srcRect l="5243" t="7628" r="10869" b="3391"/>
          <a:stretch>
            <a:fillRect/>
          </a:stretch>
        </p:blipFill>
        <p:spPr>
          <a:xfrm>
            <a:off x="6477000" y="3886200"/>
            <a:ext cx="2438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5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的基本内容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0" y="1371600"/>
            <a:ext cx="6934200" cy="838200"/>
          </a:xfrm>
          <a:solidFill>
            <a:schemeClr val="bg1"/>
          </a:solidFill>
          <a:ln/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altLang="zh-CN" sz="2400" b="1" dirty="0"/>
              <a:t>Production Of a JSA Involves 5 Basic Steps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实施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包括</a:t>
            </a:r>
            <a:r>
              <a:rPr lang="en-US" altLang="zh-CN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个基本步骤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590800"/>
            <a:ext cx="8077200" cy="3581400"/>
          </a:xfrm>
          <a:solidFill>
            <a:schemeClr val="bg1"/>
          </a:solidFill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Select A Job To Be Analyzed </a:t>
            </a:r>
            <a:endParaRPr kumimoji="0" lang="en-US" altLang="zh-CN" sz="2000" b="1" i="1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选择合适的工作进行分析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Identify and List All Hazards </a:t>
            </a:r>
            <a:endParaRPr kumimoji="0" lang="en-US" altLang="zh-CN" sz="2000" b="1" i="1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定义和列出所有的危险类别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Separate The Job Into Basic Steps</a:t>
            </a:r>
            <a:endParaRPr kumimoji="0" lang="en-US" altLang="zh-CN" sz="2000" b="1" i="1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将工作内容分解到它的基本步骤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Identify The Potential Accident or Hazardous Conditions </a:t>
            </a:r>
            <a:endParaRPr kumimoji="0" lang="en-US" altLang="zh-CN" sz="2000" b="1" i="1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识别潜在的事故和危险状态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Devise Safe Work Procedures or Controls </a:t>
            </a:r>
            <a:endParaRPr kumimoji="0" lang="en-US" altLang="zh-CN" sz="2000" b="1" i="1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zh-C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给出安全操作规程和控制方法</a:t>
            </a:r>
            <a:endParaRPr kumimoji="0" lang="zh-CN" alt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2590800"/>
            <a:ext cx="1660525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Text Box 6"/>
          <p:cNvSpPr txBox="1"/>
          <p:nvPr/>
        </p:nvSpPr>
        <p:spPr>
          <a:xfrm>
            <a:off x="1295400" y="533400"/>
            <a:ext cx="4038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JSA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的基本步骤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1" y="380841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*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5816</Words>
  <Application>WPS 演示</Application>
  <PresentationFormat>全屏显示(4:3)</PresentationFormat>
  <Paragraphs>321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Franklin Gothic Medium</vt:lpstr>
      <vt:lpstr>微软雅黑</vt:lpstr>
      <vt:lpstr>Franklin Gothic Book</vt:lpstr>
      <vt:lpstr>黑体</vt:lpstr>
      <vt:lpstr>Symbol</vt:lpstr>
      <vt:lpstr>Calibri</vt:lpstr>
      <vt:lpstr>Arial Unicode MS</vt:lpstr>
      <vt:lpstr>楷体</vt:lpstr>
      <vt:lpstr>汉仪旗黑-85S</vt:lpstr>
      <vt:lpstr>*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dcterms:created xsi:type="dcterms:W3CDTF">2021-07-31T01:59:07Z</dcterms:created>
  <dcterms:modified xsi:type="dcterms:W3CDTF">2024-02-20T09:25:27Z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2052-12.1.0.16388</vt:lpwstr>
  </property>
  <property fmtid="{D5CDD505-2E9C-101B-9397-08002B2CF9AE}" pid="4" name="ICV">
    <vt:lpwstr>32F518867A66470B8A4531246551D35B_13</vt:lpwstr>
  </property>
</Properties>
</file>