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3"/>
  </p:notesMasterIdLst>
  <p:handoutMasterIdLst>
    <p:handoutMasterId r:id="rId64"/>
  </p:handoutMasterIdLst>
  <p:sldIdLst>
    <p:sldId id="323" r:id="rId3"/>
    <p:sldId id="565" r:id="rId4"/>
    <p:sldId id="465" r:id="rId5"/>
    <p:sldId id="508" r:id="rId6"/>
    <p:sldId id="509" r:id="rId7"/>
    <p:sldId id="484" r:id="rId8"/>
    <p:sldId id="340" r:id="rId9"/>
    <p:sldId id="341" r:id="rId10"/>
    <p:sldId id="469" r:id="rId11"/>
    <p:sldId id="458" r:id="rId12"/>
    <p:sldId id="459" r:id="rId13"/>
    <p:sldId id="342" r:id="rId14"/>
    <p:sldId id="344" r:id="rId15"/>
    <p:sldId id="346" r:id="rId16"/>
    <p:sldId id="449" r:id="rId17"/>
    <p:sldId id="427" r:id="rId18"/>
    <p:sldId id="347" r:id="rId19"/>
    <p:sldId id="348" r:id="rId20"/>
    <p:sldId id="476" r:id="rId21"/>
    <p:sldId id="422" r:id="rId22"/>
    <p:sldId id="475" r:id="rId23"/>
    <p:sldId id="408" r:id="rId24"/>
    <p:sldId id="367" r:id="rId25"/>
    <p:sldId id="410" r:id="rId26"/>
    <p:sldId id="351" r:id="rId27"/>
    <p:sldId id="352" r:id="rId28"/>
    <p:sldId id="413" r:id="rId29"/>
    <p:sldId id="377" r:id="rId30"/>
    <p:sldId id="353" r:id="rId31"/>
    <p:sldId id="423" r:id="rId32"/>
    <p:sldId id="354" r:id="rId33"/>
    <p:sldId id="384" r:id="rId34"/>
    <p:sldId id="356" r:id="rId35"/>
    <p:sldId id="357" r:id="rId36"/>
    <p:sldId id="378" r:id="rId37"/>
    <p:sldId id="358" r:id="rId38"/>
    <p:sldId id="359" r:id="rId39"/>
    <p:sldId id="477" r:id="rId40"/>
    <p:sldId id="463" r:id="rId41"/>
    <p:sldId id="487" r:id="rId42"/>
    <p:sldId id="401" r:id="rId43"/>
    <p:sldId id="393" r:id="rId44"/>
    <p:sldId id="399" r:id="rId45"/>
    <p:sldId id="397" r:id="rId46"/>
    <p:sldId id="430" r:id="rId47"/>
    <p:sldId id="403" r:id="rId48"/>
    <p:sldId id="402" r:id="rId49"/>
    <p:sldId id="362" r:id="rId50"/>
    <p:sldId id="372" r:id="rId51"/>
    <p:sldId id="363" r:id="rId52"/>
    <p:sldId id="364" r:id="rId53"/>
    <p:sldId id="365" r:id="rId54"/>
    <p:sldId id="368" r:id="rId55"/>
    <p:sldId id="474" r:id="rId56"/>
    <p:sldId id="453" r:id="rId57"/>
    <p:sldId id="466" r:id="rId58"/>
    <p:sldId id="454" r:id="rId59"/>
    <p:sldId id="470" r:id="rId60"/>
    <p:sldId id="478" r:id="rId61"/>
    <p:sldId id="567" r:id="rId62"/>
  </p:sldIdLst>
  <p:sldSz cx="9144000" cy="6858000" type="screen4x3"/>
  <p:notesSz cx="6858000" cy="9144000"/>
  <p:custDataLst>
    <p:tags r:id="rId69"/>
  </p:custDataLst>
  <p:defaultTextStyle>
    <a:defPPr>
      <a:defRPr lang="zh-CN"/>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3300"/>
    <a:srgbClr val="FF66FF"/>
    <a:srgbClr val="FF1E02"/>
    <a:srgbClr val="BD3C09"/>
    <a:srgbClr val="BF07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82"/>
    <p:restoredTop sz="94660"/>
  </p:normalViewPr>
  <p:slideViewPr>
    <p:cSldViewPr showGuides="1">
      <p:cViewPr>
        <p:scale>
          <a:sx n="75" d="100"/>
          <a:sy n="75" d="100"/>
        </p:scale>
        <p:origin x="-3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75" d="100"/>
        <a:sy n="75" d="100"/>
      </p:scale>
      <p:origin x="0" y="303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9" Type="http://schemas.openxmlformats.org/officeDocument/2006/relationships/tags" Target="tags/tag19.xml"/><Relationship Id="rId68" Type="http://schemas.openxmlformats.org/officeDocument/2006/relationships/commentAuthors" Target="commentAuthors.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handoutMaster" Target="handoutMasters/handoutMaster1.xml"/><Relationship Id="rId63" Type="http://schemas.openxmlformats.org/officeDocument/2006/relationships/notesMaster" Target="notesMasters/notesMaster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6018" name="页眉占位符 86017"/>
          <p:cNvSpPr>
            <a:spLocks noGrp="1"/>
          </p:cNvSpPr>
          <p:nvPr>
            <p:ph type="hdr" sz="quarter"/>
          </p:nvPr>
        </p:nvSpPr>
        <p:spPr>
          <a:xfrm>
            <a:off x="0" y="0"/>
            <a:ext cx="2971800" cy="457200"/>
          </a:xfrm>
          <a:prstGeom prst="rect">
            <a:avLst/>
          </a:prstGeom>
          <a:noFill/>
          <a:ln w="9525">
            <a:noFill/>
          </a:ln>
        </p:spPr>
        <p:txBody>
          <a:bodyPr/>
          <a:p>
            <a:pPr lvl="0" fontAlgn="base"/>
            <a:endParaRPr lang="zh-CN" altLang="en-US" sz="1200" strike="noStrike" noProof="1" dirty="0"/>
          </a:p>
        </p:txBody>
      </p:sp>
      <p:sp>
        <p:nvSpPr>
          <p:cNvPr id="86019" name="日期占位符 86018"/>
          <p:cNvSpPr>
            <a:spLocks noGrp="1"/>
          </p:cNvSpPr>
          <p:nvPr>
            <p:ph type="dt" sz="quarter" idx="1"/>
          </p:nvPr>
        </p:nvSpPr>
        <p:spPr>
          <a:xfrm>
            <a:off x="3884613" y="0"/>
            <a:ext cx="2971800" cy="457200"/>
          </a:xfrm>
          <a:prstGeom prst="rect">
            <a:avLst/>
          </a:prstGeom>
          <a:noFill/>
          <a:ln w="9525">
            <a:noFill/>
          </a:ln>
        </p:spPr>
        <p:txBody>
          <a:bodyPr/>
          <a:p>
            <a:pPr lvl="0" algn="r" fontAlgn="base"/>
            <a:endParaRPr lang="zh-CN" altLang="en-US" sz="1200" strike="noStrike" noProof="1" dirty="0"/>
          </a:p>
        </p:txBody>
      </p:sp>
      <p:sp>
        <p:nvSpPr>
          <p:cNvPr id="86020" name="页脚占位符 86019"/>
          <p:cNvSpPr>
            <a:spLocks noGrp="1"/>
          </p:cNvSpPr>
          <p:nvPr>
            <p:ph type="ftr" sz="quarter" idx="2"/>
          </p:nvPr>
        </p:nvSpPr>
        <p:spPr>
          <a:xfrm>
            <a:off x="0" y="8685213"/>
            <a:ext cx="2971800" cy="457200"/>
          </a:xfrm>
          <a:prstGeom prst="rect">
            <a:avLst/>
          </a:prstGeom>
          <a:noFill/>
          <a:ln w="9525">
            <a:noFill/>
          </a:ln>
        </p:spPr>
        <p:txBody>
          <a:bodyPr anchor="b"/>
          <a:p>
            <a:pPr lvl="0" fontAlgn="base"/>
            <a:endParaRPr lang="zh-CN" altLang="en-US" sz="1200" strike="noStrike" noProof="1" dirty="0"/>
          </a:p>
        </p:txBody>
      </p:sp>
      <p:sp>
        <p:nvSpPr>
          <p:cNvPr id="86021" name="灯片编号占位符 86020"/>
          <p:cNvSpPr>
            <a:spLocks noGrp="1"/>
          </p:cNvSpPr>
          <p:nvPr>
            <p:ph type="sldNum" sz="quarter" idx="3"/>
          </p:nvPr>
        </p:nvSpPr>
        <p:spPr>
          <a:xfrm>
            <a:off x="3884613" y="8685213"/>
            <a:ext cx="2971800" cy="457200"/>
          </a:xfrm>
          <a:prstGeom prst="rect">
            <a:avLst/>
          </a:prstGeom>
          <a:noFill/>
          <a:ln w="9525">
            <a:noFill/>
          </a:ln>
        </p:spPr>
        <p:txBody>
          <a:bodyPr anchor="b"/>
          <a:p>
            <a:pPr lvl="0" algn="r" fontAlgn="base"/>
            <a:fld id="{9A0DB2DC-4C9A-4742-B13C-FB6460FD3503}" type="slidenum">
              <a:rPr lang="zh-CN" altLang="en-US" sz="1200" strike="noStrike" noProof="1" dirty="0">
                <a:latin typeface="Tahoma" panose="020B060403050404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1986" name="页眉占位符 41985"/>
          <p:cNvSpPr>
            <a:spLocks noGrp="1"/>
          </p:cNvSpPr>
          <p:nvPr>
            <p:ph type="hdr" sz="quarter"/>
          </p:nvPr>
        </p:nvSpPr>
        <p:spPr>
          <a:xfrm>
            <a:off x="0" y="0"/>
            <a:ext cx="2971800" cy="457200"/>
          </a:xfrm>
          <a:prstGeom prst="rect">
            <a:avLst/>
          </a:prstGeom>
          <a:noFill/>
          <a:ln w="9525">
            <a:noFill/>
          </a:ln>
        </p:spPr>
        <p:txBody>
          <a:bodyPr wrap="none"/>
          <a:p>
            <a:pPr lvl="0" fontAlgn="base"/>
            <a:endParaRPr lang="zh-CN" altLang="en-US" sz="1200" strike="noStrike" noProof="1" dirty="0"/>
          </a:p>
        </p:txBody>
      </p:sp>
      <p:sp>
        <p:nvSpPr>
          <p:cNvPr id="41987" name="日期占位符 41986"/>
          <p:cNvSpPr>
            <a:spLocks noGrp="1"/>
          </p:cNvSpPr>
          <p:nvPr>
            <p:ph type="dt" idx="1"/>
          </p:nvPr>
        </p:nvSpPr>
        <p:spPr>
          <a:xfrm>
            <a:off x="3886200" y="0"/>
            <a:ext cx="2971800" cy="457200"/>
          </a:xfrm>
          <a:prstGeom prst="rect">
            <a:avLst/>
          </a:prstGeom>
          <a:noFill/>
          <a:ln w="9525">
            <a:noFill/>
          </a:ln>
        </p:spPr>
        <p:txBody>
          <a:bodyPr wrap="none"/>
          <a:p>
            <a:pPr lvl="0" algn="r" fontAlgn="base"/>
            <a:endParaRPr lang="zh-CN" altLang="en-US" sz="1200" strike="noStrike" noProof="1" dirty="0"/>
          </a:p>
        </p:txBody>
      </p:sp>
      <p:sp>
        <p:nvSpPr>
          <p:cNvPr id="4100" name="幻灯片图像占位符 41987"/>
          <p:cNvSpPr>
            <a:spLocks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101" name="文本占位符 41988"/>
          <p:cNvSpPr>
            <a:spLocks noGrp="1"/>
          </p:cNvSpPr>
          <p:nvPr>
            <p:ph type="body" sz="quarter"/>
          </p:nvPr>
        </p:nvSpPr>
        <p:spPr>
          <a:xfrm>
            <a:off x="914400" y="4343400"/>
            <a:ext cx="5029200" cy="4114800"/>
          </a:xfrm>
          <a:prstGeom prst="rect">
            <a:avLst/>
          </a:prstGeom>
          <a:noFill/>
          <a:ln w="9525">
            <a:noFill/>
          </a:ln>
        </p:spPr>
        <p:txBody>
          <a:bodyPr wrap="none" anchor="t"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41990" name="页脚占位符 41989"/>
          <p:cNvSpPr>
            <a:spLocks noGrp="1"/>
          </p:cNvSpPr>
          <p:nvPr>
            <p:ph type="ftr" sz="quarter" idx="4"/>
          </p:nvPr>
        </p:nvSpPr>
        <p:spPr>
          <a:xfrm>
            <a:off x="0" y="8686800"/>
            <a:ext cx="2971800" cy="457200"/>
          </a:xfrm>
          <a:prstGeom prst="rect">
            <a:avLst/>
          </a:prstGeom>
          <a:noFill/>
          <a:ln w="9525">
            <a:noFill/>
          </a:ln>
        </p:spPr>
        <p:txBody>
          <a:bodyPr wrap="none" anchor="b"/>
          <a:p>
            <a:pPr lvl="0" fontAlgn="base"/>
            <a:endParaRPr lang="zh-CN" altLang="en-US" sz="1200" strike="noStrike" noProof="1" dirty="0"/>
          </a:p>
        </p:txBody>
      </p:sp>
      <p:sp>
        <p:nvSpPr>
          <p:cNvPr id="41991" name="灯片编号占位符 41990"/>
          <p:cNvSpPr>
            <a:spLocks noGrp="1"/>
          </p:cNvSpPr>
          <p:nvPr>
            <p:ph type="sldNum" sz="quarter" idx="5"/>
          </p:nvPr>
        </p:nvSpPr>
        <p:spPr>
          <a:xfrm>
            <a:off x="3886200" y="8686800"/>
            <a:ext cx="2971800" cy="457200"/>
          </a:xfrm>
          <a:prstGeom prst="rect">
            <a:avLst/>
          </a:prstGeom>
          <a:noFill/>
          <a:ln w="9525">
            <a:noFill/>
          </a:ln>
        </p:spPr>
        <p:txBody>
          <a:bodyPr wrap="none" anchor="b"/>
          <a:p>
            <a:pPr lvl="0" algn="r" fontAlgn="base"/>
            <a:fld id="{9A0DB2DC-4C9A-4742-B13C-FB6460FD3503}" type="slidenum">
              <a:rPr lang="zh-CN" altLang="en-US" sz="1200" strike="noStrike" noProof="1" dirty="0">
                <a:latin typeface="Tahoma" panose="020B060403050404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2050" name="组合 91137"/>
          <p:cNvGrpSpPr/>
          <p:nvPr userDrawn="1"/>
        </p:nvGrpSpPr>
        <p:grpSpPr>
          <a:xfrm>
            <a:off x="0" y="2438400"/>
            <a:ext cx="9009063" cy="1052513"/>
            <a:chOff x="0" y="1536"/>
            <a:chExt cx="5675" cy="663"/>
          </a:xfrm>
        </p:grpSpPr>
        <p:grpSp>
          <p:nvGrpSpPr>
            <p:cNvPr id="2051" name="组合 91138"/>
            <p:cNvGrpSpPr/>
            <p:nvPr/>
          </p:nvGrpSpPr>
          <p:grpSpPr>
            <a:xfrm>
              <a:off x="183" y="1604"/>
              <a:ext cx="448" cy="299"/>
              <a:chOff x="720" y="336"/>
              <a:chExt cx="624" cy="432"/>
            </a:xfrm>
          </p:grpSpPr>
          <p:sp>
            <p:nvSpPr>
              <p:cNvPr id="2052" name="矩形 91139"/>
              <p:cNvSpPr/>
              <p:nvPr/>
            </p:nvSpPr>
            <p:spPr>
              <a:xfrm>
                <a:off x="720" y="336"/>
                <a:ext cx="384" cy="432"/>
              </a:xfrm>
              <a:prstGeom prst="rect">
                <a:avLst/>
              </a:prstGeom>
              <a:solidFill>
                <a:schemeClr val="folHlink"/>
              </a:solidFill>
              <a:ln w="9525">
                <a:noFill/>
              </a:ln>
            </p:spPr>
            <p:txBody>
              <a:bodyPr anchor="t" anchorCtr="0"/>
              <a:p>
                <a:pPr lvl="0"/>
                <a:endParaRPr lang="zh-CN" altLang="en-US">
                  <a:latin typeface="Tahoma" panose="020B0604030504040204" pitchFamily="34" charset="0"/>
                  <a:ea typeface="宋体" panose="02010600030101010101" pitchFamily="2" charset="-122"/>
                </a:endParaRPr>
              </a:p>
            </p:txBody>
          </p:sp>
          <p:sp>
            <p:nvSpPr>
              <p:cNvPr id="2053" name="矩形 91140"/>
              <p:cNvSpPr/>
              <p:nvPr/>
            </p:nvSpPr>
            <p:spPr>
              <a:xfrm>
                <a:off x="1056" y="336"/>
                <a:ext cx="288" cy="432"/>
              </a:xfrm>
              <a:prstGeom prst="rect">
                <a:avLst/>
              </a:prstGeom>
              <a:gradFill rotWithShape="0">
                <a:gsLst>
                  <a:gs pos="0">
                    <a:schemeClr val="folHlink"/>
                  </a:gs>
                  <a:gs pos="100000">
                    <a:schemeClr val="bg1"/>
                  </a:gs>
                </a:gsLst>
                <a:lin ang="0" scaled="1"/>
                <a:tileRect/>
              </a:gradFill>
              <a:ln w="9525">
                <a:noFill/>
              </a:ln>
            </p:spPr>
            <p:txBody>
              <a:bodyPr anchor="t" anchorCtr="0"/>
              <a:p>
                <a:pPr lvl="0"/>
                <a:endParaRPr lang="zh-CN" altLang="en-US">
                  <a:latin typeface="Tahoma" panose="020B0604030504040204" pitchFamily="34" charset="0"/>
                  <a:ea typeface="宋体" panose="02010600030101010101" pitchFamily="2" charset="-122"/>
                </a:endParaRPr>
              </a:p>
            </p:txBody>
          </p:sp>
        </p:grpSp>
        <p:grpSp>
          <p:nvGrpSpPr>
            <p:cNvPr id="2054" name="组合 91141"/>
            <p:cNvGrpSpPr/>
            <p:nvPr/>
          </p:nvGrpSpPr>
          <p:grpSpPr>
            <a:xfrm>
              <a:off x="261" y="1870"/>
              <a:ext cx="465" cy="299"/>
              <a:chOff x="912" y="2640"/>
              <a:chExt cx="672" cy="432"/>
            </a:xfrm>
          </p:grpSpPr>
          <p:sp>
            <p:nvSpPr>
              <p:cNvPr id="2055" name="矩形 91142"/>
              <p:cNvSpPr/>
              <p:nvPr/>
            </p:nvSpPr>
            <p:spPr>
              <a:xfrm>
                <a:off x="912" y="2640"/>
                <a:ext cx="384" cy="432"/>
              </a:xfrm>
              <a:prstGeom prst="rect">
                <a:avLst/>
              </a:prstGeom>
              <a:solidFill>
                <a:schemeClr val="accent2"/>
              </a:solidFill>
              <a:ln w="9525">
                <a:noFill/>
              </a:ln>
            </p:spPr>
            <p:txBody>
              <a:bodyPr anchor="t" anchorCtr="0"/>
              <a:p>
                <a:pPr lvl="0"/>
                <a:endParaRPr lang="zh-CN" altLang="en-US">
                  <a:latin typeface="Tahoma" panose="020B0604030504040204" pitchFamily="34" charset="0"/>
                  <a:ea typeface="宋体" panose="02010600030101010101" pitchFamily="2" charset="-122"/>
                </a:endParaRPr>
              </a:p>
            </p:txBody>
          </p:sp>
          <p:sp>
            <p:nvSpPr>
              <p:cNvPr id="2056" name="矩形 91143"/>
              <p:cNvSpPr/>
              <p:nvPr/>
            </p:nvSpPr>
            <p:spPr>
              <a:xfrm>
                <a:off x="1248" y="2640"/>
                <a:ext cx="336" cy="432"/>
              </a:xfrm>
              <a:prstGeom prst="rect">
                <a:avLst/>
              </a:prstGeom>
              <a:gradFill rotWithShape="0">
                <a:gsLst>
                  <a:gs pos="0">
                    <a:schemeClr val="accent2"/>
                  </a:gs>
                  <a:gs pos="100000">
                    <a:schemeClr val="bg1"/>
                  </a:gs>
                </a:gsLst>
                <a:lin ang="0" scaled="1"/>
                <a:tileRect/>
              </a:gradFill>
              <a:ln w="9525">
                <a:noFill/>
              </a:ln>
            </p:spPr>
            <p:txBody>
              <a:bodyPr anchor="t" anchorCtr="0"/>
              <a:p>
                <a:pPr lvl="0"/>
                <a:endParaRPr lang="zh-CN" altLang="en-US">
                  <a:latin typeface="Tahoma" panose="020B0604030504040204" pitchFamily="34" charset="0"/>
                  <a:ea typeface="宋体" panose="02010600030101010101" pitchFamily="2" charset="-122"/>
                </a:endParaRPr>
              </a:p>
            </p:txBody>
          </p:sp>
        </p:grpSp>
        <p:sp>
          <p:nvSpPr>
            <p:cNvPr id="2057" name="矩形 91144"/>
            <p:cNvSpPr/>
            <p:nvPr/>
          </p:nvSpPr>
          <p:spPr>
            <a:xfrm>
              <a:off x="0" y="1824"/>
              <a:ext cx="353" cy="266"/>
            </a:xfrm>
            <a:prstGeom prst="rect">
              <a:avLst/>
            </a:prstGeom>
            <a:gradFill rotWithShape="0">
              <a:gsLst>
                <a:gs pos="0">
                  <a:schemeClr val="bg1"/>
                </a:gs>
                <a:gs pos="100000">
                  <a:schemeClr val="hlink"/>
                </a:gs>
              </a:gsLst>
              <a:lin ang="18900000" scaled="1"/>
              <a:tileRect/>
            </a:gradFill>
            <a:ln w="9525">
              <a:noFill/>
            </a:ln>
          </p:spPr>
          <p:txBody>
            <a:bodyPr anchor="t" anchorCtr="0"/>
            <a:p>
              <a:pPr lvl="0"/>
              <a:endParaRPr lang="zh-CN" altLang="en-US">
                <a:latin typeface="Tahoma" panose="020B0604030504040204" pitchFamily="34" charset="0"/>
                <a:ea typeface="宋体" panose="02010600030101010101" pitchFamily="2" charset="-122"/>
              </a:endParaRPr>
            </a:p>
          </p:txBody>
        </p:sp>
        <p:sp>
          <p:nvSpPr>
            <p:cNvPr id="2058" name="矩形 91145"/>
            <p:cNvSpPr/>
            <p:nvPr/>
          </p:nvSpPr>
          <p:spPr>
            <a:xfrm>
              <a:off x="400" y="1536"/>
              <a:ext cx="20" cy="663"/>
            </a:xfrm>
            <a:prstGeom prst="rect">
              <a:avLst/>
            </a:prstGeom>
            <a:solidFill>
              <a:schemeClr val="bg2"/>
            </a:solidFill>
            <a:ln w="9525">
              <a:noFill/>
            </a:ln>
          </p:spPr>
          <p:txBody>
            <a:bodyPr anchor="t" anchorCtr="0"/>
            <a:p>
              <a:pPr lvl="0"/>
              <a:endParaRPr lang="zh-CN" altLang="en-US">
                <a:latin typeface="Tahoma" panose="020B0604030504040204" pitchFamily="34" charset="0"/>
                <a:ea typeface="宋体" panose="02010600030101010101" pitchFamily="2" charset="-122"/>
              </a:endParaRPr>
            </a:p>
          </p:txBody>
        </p:sp>
        <p:sp>
          <p:nvSpPr>
            <p:cNvPr id="2059" name="矩形 91146"/>
            <p:cNvSpPr/>
            <p:nvPr/>
          </p:nvSpPr>
          <p:spPr>
            <a:xfrm flipV="1">
              <a:off x="199" y="2054"/>
              <a:ext cx="5476" cy="35"/>
            </a:xfrm>
            <a:prstGeom prst="rect">
              <a:avLst/>
            </a:prstGeom>
            <a:gradFill rotWithShape="0">
              <a:gsLst>
                <a:gs pos="0">
                  <a:schemeClr val="bg2"/>
                </a:gs>
                <a:gs pos="100000">
                  <a:schemeClr val="bg1"/>
                </a:gs>
              </a:gsLst>
              <a:lin ang="0" scaled="1"/>
              <a:tileRect/>
            </a:gradFill>
            <a:ln w="9525">
              <a:noFill/>
            </a:ln>
          </p:spPr>
          <p:txBody>
            <a:bodyPr anchor="t" anchorCtr="0"/>
            <a:p>
              <a:pPr lvl="0"/>
              <a:endParaRPr lang="zh-CN" altLang="en-US">
                <a:latin typeface="Tahoma" panose="020B0604030504040204" pitchFamily="34" charset="0"/>
                <a:ea typeface="宋体" panose="02010600030101010101" pitchFamily="2" charset="-122"/>
              </a:endParaRPr>
            </a:p>
          </p:txBody>
        </p:sp>
      </p:grpSp>
      <p:sp>
        <p:nvSpPr>
          <p:cNvPr id="91148" name="标题 91147"/>
          <p:cNvSpPr>
            <a:spLocks noGrp="1"/>
          </p:cNvSpPr>
          <p:nvPr>
            <p:ph type="ctrTitle"/>
          </p:nvPr>
        </p:nvSpPr>
        <p:spPr>
          <a:xfrm>
            <a:off x="990600" y="1828800"/>
            <a:ext cx="7772400" cy="1143000"/>
          </a:xfrm>
          <a:prstGeom prst="rect">
            <a:avLst/>
          </a:prstGeom>
          <a:noFill/>
          <a:ln w="9525">
            <a:noFill/>
          </a:ln>
        </p:spPr>
        <p:txBody>
          <a:bodyPr anchor="b"/>
          <a:lstStyle>
            <a:lvl1pPr lvl="0">
              <a:buClrTx/>
              <a:buSzTx/>
              <a:buFontTx/>
              <a:defRPr/>
            </a:lvl1pPr>
          </a:lstStyle>
          <a:p>
            <a:pPr lvl="0" fontAlgn="base"/>
            <a:r>
              <a:rPr lang="zh-CN" altLang="en-US" strike="noStrike" noProof="1" dirty="0"/>
              <a:t>单击此处编辑母版标题样式</a:t>
            </a:r>
            <a:endParaRPr lang="zh-CN" altLang="en-US" strike="noStrike" noProof="1" dirty="0"/>
          </a:p>
        </p:txBody>
      </p:sp>
      <p:sp>
        <p:nvSpPr>
          <p:cNvPr id="91149" name="副标题 91148"/>
          <p:cNvSpPr>
            <a:spLocks noGrp="1"/>
          </p:cNvSpPr>
          <p:nvPr>
            <p:ph type="subTitle" idx="1"/>
          </p:nvPr>
        </p:nvSpPr>
        <p:spPr>
          <a:xfrm>
            <a:off x="1371600" y="3886200"/>
            <a:ext cx="6400800" cy="1752600"/>
          </a:xfrm>
          <a:prstGeom prst="rect">
            <a:avLst/>
          </a:prstGeom>
          <a:noFill/>
          <a:ln w="9525">
            <a:noFill/>
          </a:ln>
        </p:spPr>
        <p:txBody>
          <a:bodyPr anchor="t"/>
          <a:lstStyle>
            <a:lvl1pPr marL="0" lvl="0" indent="0" algn="ctr">
              <a:buClr>
                <a:schemeClr val="folHlink"/>
              </a:buClr>
              <a:buSzPct val="60000"/>
              <a:buFont typeface="Wingdings" panose="05000000000000000000" pitchFamily="2" charset="2"/>
              <a:buNone/>
              <a:defRPr/>
            </a:lvl1pPr>
            <a:lvl2pPr marL="457200" lvl="1" indent="0" algn="ctr">
              <a:buClr>
                <a:schemeClr val="hlink"/>
              </a:buClr>
              <a:buSzPct val="55000"/>
              <a:buFont typeface="Wingdings" panose="05000000000000000000" pitchFamily="2" charset="2"/>
              <a:buNone/>
              <a:defRPr/>
            </a:lvl2pPr>
            <a:lvl3pPr marL="914400" lvl="2" indent="0" algn="ctr">
              <a:buClr>
                <a:schemeClr val="folHlink"/>
              </a:buClr>
              <a:buSzPct val="50000"/>
              <a:buFont typeface="Wingdings" panose="05000000000000000000" pitchFamily="2" charset="2"/>
              <a:buNone/>
              <a:defRPr/>
            </a:lvl3pPr>
            <a:lvl4pPr marL="1371600" lvl="3" indent="0" algn="ctr">
              <a:buClr>
                <a:schemeClr val="accent2"/>
              </a:buClr>
              <a:buSzPct val="55000"/>
              <a:buFont typeface="Wingdings" panose="05000000000000000000" pitchFamily="2" charset="2"/>
              <a:buNone/>
              <a:defRPr/>
            </a:lvl4pPr>
            <a:lvl5pPr marL="1828800" lvl="4" indent="0" algn="ctr">
              <a:buClr>
                <a:schemeClr val="accent1"/>
              </a:buClr>
              <a:buSzPct val="50000"/>
              <a:buFont typeface="Wingdings" panose="05000000000000000000" pitchFamily="2" charset="2"/>
              <a:buNone/>
              <a:defRPr/>
            </a:lvl5pPr>
          </a:lstStyle>
          <a:p>
            <a:pPr lvl="0" fontAlgn="base"/>
            <a:r>
              <a:rPr lang="zh-CN" altLang="en-US" strike="noStrike" noProof="1" dirty="0"/>
              <a:t>单击此处编辑母版副标题样式</a:t>
            </a:r>
            <a:endParaRPr lang="zh-CN" altLang="en-US" strike="noStrike" noProof="1" dirty="0"/>
          </a:p>
        </p:txBody>
      </p:sp>
      <p:sp>
        <p:nvSpPr>
          <p:cNvPr id="91150" name="日期占位符 91149"/>
          <p:cNvSpPr>
            <a:spLocks noGrp="1"/>
          </p:cNvSpPr>
          <p:nvPr>
            <p:ph type="dt" sz="half" idx="2"/>
          </p:nvPr>
        </p:nvSpPr>
        <p:spPr>
          <a:xfrm>
            <a:off x="990600" y="6248400"/>
            <a:ext cx="1905000" cy="457200"/>
          </a:xfrm>
          <a:prstGeom prst="rect">
            <a:avLst/>
          </a:prstGeom>
          <a:noFill/>
          <a:ln w="9525">
            <a:noFill/>
          </a:ln>
        </p:spPr>
        <p:txBody>
          <a:bodyPr anchor="b"/>
          <a:lstStyle>
            <a:lvl1pPr>
              <a:defRPr sz="1400">
                <a:solidFill>
                  <a:schemeClr val="bg2"/>
                </a:solidFill>
                <a:latin typeface="Tahoma" panose="020B0604030504040204" pitchFamily="34" charset="0"/>
              </a:defRPr>
            </a:lvl1pPr>
          </a:lstStyle>
          <a:p>
            <a:pPr fontAlgn="base"/>
            <a:fld id="{BB962C8B-B14F-4D97-AF65-F5344CB8AC3E}" type="datetime1">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
        <p:nvSpPr>
          <p:cNvPr id="91151" name="页脚占位符 91150"/>
          <p:cNvSpPr>
            <a:spLocks noGrp="1"/>
          </p:cNvSpPr>
          <p:nvPr>
            <p:ph type="ftr" sz="quarter" idx="3"/>
          </p:nvPr>
        </p:nvSpPr>
        <p:spPr>
          <a:xfrm>
            <a:off x="3429000" y="6248400"/>
            <a:ext cx="2895600" cy="457200"/>
          </a:xfrm>
          <a:prstGeom prst="rect">
            <a:avLst/>
          </a:prstGeom>
          <a:noFill/>
          <a:ln w="9525">
            <a:noFill/>
          </a:ln>
        </p:spPr>
        <p:txBody>
          <a:bodyPr anchor="b"/>
          <a:lstStyle>
            <a:lvl1pPr algn="ctr">
              <a:defRPr sz="1400">
                <a:solidFill>
                  <a:schemeClr val="bg2"/>
                </a:solidFill>
                <a:latin typeface="Tahoma" panose="020B0604030504040204" pitchFamily="34" charset="0"/>
              </a:defRPr>
            </a:lvl1pPr>
          </a:lstStyle>
          <a:p>
            <a:pPr fontAlgn="base"/>
            <a:endParaRPr lang="zh-CN" altLang="en-US" strike="noStrike" noProof="1" dirty="0"/>
          </a:p>
        </p:txBody>
      </p:sp>
      <p:sp>
        <p:nvSpPr>
          <p:cNvPr id="91152" name="灯片编号占位符 91151"/>
          <p:cNvSpPr>
            <a:spLocks noGrp="1"/>
          </p:cNvSpPr>
          <p:nvPr>
            <p:ph type="sldNum" sz="quarter" idx="4"/>
          </p:nvPr>
        </p:nvSpPr>
        <p:spPr>
          <a:xfrm>
            <a:off x="6858000" y="6248400"/>
            <a:ext cx="1905000" cy="457200"/>
          </a:xfrm>
          <a:prstGeom prst="rect">
            <a:avLst/>
          </a:prstGeom>
          <a:noFill/>
          <a:ln w="9525">
            <a:noFill/>
          </a:ln>
        </p:spPr>
        <p:txBody>
          <a:bodyPr anchor="b"/>
          <a:lstStyle>
            <a:lvl1pPr algn="r">
              <a:defRPr sz="1400">
                <a:solidFill>
                  <a:schemeClr val="bg2"/>
                </a:solidFill>
                <a:latin typeface="Tahoma" panose="020B0604030504040204" pitchFamily="34" charset="0"/>
              </a:defRPr>
            </a:lvl1pPr>
          </a:lstStyle>
          <a:p>
            <a:pPr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1591" y="476726"/>
            <a:ext cx="898096" cy="453553"/>
          </a:xfrm>
          <a:prstGeom prst="rect">
            <a:avLst/>
          </a:pr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Times New Roman" panose="02020603050405020304" pitchFamily="18" charset="0"/>
            </a:endParaRPr>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1" y="617538"/>
            <a:ext cx="1951038" cy="55149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150938" y="617538"/>
            <a:ext cx="5740009" cy="55149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Times New Roman" panose="02020603050405020304" pitchFamily="18" charset="0"/>
            </a:endParaRPr>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标题和两项内容在文本之上">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quarter" idx="1"/>
          </p:nvPr>
        </p:nvSpPr>
        <p:spPr>
          <a:xfrm>
            <a:off x="6286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half" idx="3"/>
          </p:nvPr>
        </p:nvSpPr>
        <p:spPr>
          <a:xfrm>
            <a:off x="628650" y="4076700"/>
            <a:ext cx="78867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lvl="0" fontAlgn="base"/>
            <a:endParaRPr lang="zh-CN" altLang="en-US" strike="noStrike" noProof="1" dirty="0">
              <a:latin typeface="Times New Roman" panose="02020603050405020304" pitchFamily="18" charset="0"/>
            </a:endParaRPr>
          </a:p>
        </p:txBody>
      </p:sp>
      <p:sp>
        <p:nvSpPr>
          <p:cNvPr id="7" name="页脚占位符 6"/>
          <p:cNvSpPr>
            <a:spLocks noGrp="1"/>
          </p:cNvSpPr>
          <p:nvPr>
            <p:ph type="ftr" sz="quarter" idx="11"/>
          </p:nvPr>
        </p:nvSpPr>
        <p:spPr/>
        <p:txBody>
          <a:bodyPr/>
          <a:p>
            <a:pPr lvl="0" fontAlgn="base"/>
            <a:endParaRPr lang="zh-CN" altLang="en-US" strike="noStrike" noProof="1" dirty="0"/>
          </a:p>
        </p:txBody>
      </p:sp>
      <p:sp>
        <p:nvSpPr>
          <p:cNvPr id="8" name="灯片编号占位符 7"/>
          <p:cNvSpPr>
            <a:spLocks noGrp="1"/>
          </p:cNvSpPr>
          <p:nvPr>
            <p:ph type="sldNum" sz="quarter" idx="12"/>
          </p:nvPr>
        </p:nvSpPr>
        <p:spPr/>
        <p:txBody>
          <a:bodyPr/>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quarter" idx="1"/>
          </p:nvPr>
        </p:nvSpPr>
        <p:spPr>
          <a:xfrm>
            <a:off x="6286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6286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内容占位符 5"/>
          <p:cNvSpPr>
            <a:spLocks noGrp="1"/>
          </p:cNvSpPr>
          <p:nvPr>
            <p:ph sz="quarter" idx="4"/>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Times New Roman" panose="02020603050405020304" pitchFamily="18" charset="0"/>
            </a:endParaRPr>
          </a:p>
        </p:txBody>
      </p:sp>
      <p:sp>
        <p:nvSpPr>
          <p:cNvPr id="8" name="页脚占位符 7"/>
          <p:cNvSpPr>
            <a:spLocks noGrp="1"/>
          </p:cNvSpPr>
          <p:nvPr>
            <p:ph type="ftr" sz="quarter" idx="11"/>
          </p:nvPr>
        </p:nvSpPr>
        <p:spPr/>
        <p:txBody>
          <a:bodyPr/>
          <a:p>
            <a:pPr lvl="0" fontAlgn="base"/>
            <a:endParaRPr lang="zh-CN" altLang="en-US"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lvl="0" fontAlgn="base"/>
            <a:endParaRPr lang="zh-CN" altLang="en-US" strike="noStrike" noProof="1" dirty="0">
              <a:latin typeface="Times New Roman" panose="02020603050405020304" pitchFamily="18" charset="0"/>
            </a:endParaRPr>
          </a:p>
        </p:txBody>
      </p:sp>
      <p:sp>
        <p:nvSpPr>
          <p:cNvPr id="7" name="页脚占位符 6"/>
          <p:cNvSpPr>
            <a:spLocks noGrp="1"/>
          </p:cNvSpPr>
          <p:nvPr>
            <p:ph type="ftr" sz="quarter" idx="11"/>
          </p:nvPr>
        </p:nvSpPr>
        <p:spPr/>
        <p:txBody>
          <a:bodyPr/>
          <a:p>
            <a:pPr lvl="0" fontAlgn="base"/>
            <a:endParaRPr lang="zh-CN" altLang="en-US" strike="noStrike" noProof="1" dirty="0"/>
          </a:p>
        </p:txBody>
      </p:sp>
      <p:sp>
        <p:nvSpPr>
          <p:cNvPr id="8" name="灯片编号占位符 7"/>
          <p:cNvSpPr>
            <a:spLocks noGrp="1"/>
          </p:cNvSpPr>
          <p:nvPr>
            <p:ph type="sldNum" sz="quarter" idx="12"/>
          </p:nvPr>
        </p:nvSpPr>
        <p:spPr/>
        <p:txBody>
          <a:bodyPr/>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Obj" preserve="1">
  <p:cSld name="标题，两项小型内容和一项型大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quarter" idx="1"/>
          </p:nvPr>
        </p:nvSpPr>
        <p:spPr>
          <a:xfrm>
            <a:off x="6286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6286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half" idx="3"/>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lvl="0" fontAlgn="base"/>
            <a:endParaRPr lang="zh-CN" altLang="en-US" strike="noStrike" noProof="1" dirty="0">
              <a:latin typeface="Times New Roman" panose="02020603050405020304" pitchFamily="18" charset="0"/>
            </a:endParaRPr>
          </a:p>
        </p:txBody>
      </p:sp>
      <p:sp>
        <p:nvSpPr>
          <p:cNvPr id="7" name="页脚占位符 6"/>
          <p:cNvSpPr>
            <a:spLocks noGrp="1"/>
          </p:cNvSpPr>
          <p:nvPr>
            <p:ph type="ftr" sz="quarter" idx="11"/>
          </p:nvPr>
        </p:nvSpPr>
        <p:spPr/>
        <p:txBody>
          <a:bodyPr/>
          <a:p>
            <a:pPr lvl="0" fontAlgn="base"/>
            <a:endParaRPr lang="zh-CN" altLang="en-US" strike="noStrike" noProof="1" dirty="0"/>
          </a:p>
        </p:txBody>
      </p:sp>
      <p:sp>
        <p:nvSpPr>
          <p:cNvPr id="8" name="灯片编号占位符 7"/>
          <p:cNvSpPr>
            <a:spLocks noGrp="1"/>
          </p:cNvSpPr>
          <p:nvPr>
            <p:ph type="sldNum" sz="quarter" idx="12"/>
          </p:nvPr>
        </p:nvSpPr>
        <p:spPr/>
        <p:txBody>
          <a:bodyPr/>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Times New Roman" panose="02020603050405020304" pitchFamily="18" charset="0"/>
            </a:endParaRPr>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latin typeface="Times New Roman" panose="02020603050405020304" pitchFamily="18" charset="0"/>
            </a:endParaRPr>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182688" y="2017713"/>
            <a:ext cx="3808476"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146612" y="2017713"/>
            <a:ext cx="3808476"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Times New Roman" panose="02020603050405020304" pitchFamily="18" charset="0"/>
            </a:endParaRPr>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Times New Roman" panose="02020603050405020304" pitchFamily="18" charset="0"/>
            </a:endParaRPr>
          </a:p>
        </p:txBody>
      </p:sp>
      <p:sp>
        <p:nvSpPr>
          <p:cNvPr id="8" name="页脚占位符 7"/>
          <p:cNvSpPr>
            <a:spLocks noGrp="1"/>
          </p:cNvSpPr>
          <p:nvPr>
            <p:ph type="ftr" sz="quarter" idx="11"/>
          </p:nvPr>
        </p:nvSpPr>
        <p:spPr/>
        <p:txBody>
          <a:bodyPr/>
          <a:p>
            <a:pPr lvl="0" fontAlgn="base"/>
            <a:endParaRPr lang="zh-CN" altLang="en-US"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Times New Roman" panose="02020603050405020304" pitchFamily="18" charset="0"/>
            </a:endParaRPr>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latin typeface="Times New Roman" panose="02020603050405020304" pitchFamily="18" charset="0"/>
            </a:endParaRPr>
          </a:p>
        </p:txBody>
      </p:sp>
      <p:sp>
        <p:nvSpPr>
          <p:cNvPr id="3" name="页脚占位符 2"/>
          <p:cNvSpPr>
            <a:spLocks noGrp="1"/>
          </p:cNvSpPr>
          <p:nvPr>
            <p:ph type="ftr" sz="quarter" idx="11"/>
          </p:nvPr>
        </p:nvSpPr>
        <p:spPr/>
        <p:txBody>
          <a:bodyPr/>
          <a:p>
            <a:pPr lvl="0" fontAlgn="base"/>
            <a:endParaRPr lang="zh-CN" altLang="en-US"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Times New Roman" panose="02020603050405020304" pitchFamily="18" charset="0"/>
            </a:endParaRPr>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Times New Roman" panose="02020603050405020304" pitchFamily="18" charset="0"/>
            </a:endParaRPr>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90113"/>
          <p:cNvSpPr/>
          <p:nvPr userDrawn="1"/>
        </p:nvSpPr>
        <p:spPr>
          <a:xfrm>
            <a:off x="417513" y="1098550"/>
            <a:ext cx="438150" cy="474663"/>
          </a:xfrm>
          <a:prstGeom prst="rect">
            <a:avLst/>
          </a:prstGeom>
          <a:solidFill>
            <a:schemeClr val="accent2"/>
          </a:solidFill>
          <a:ln w="9525">
            <a:noFill/>
          </a:ln>
        </p:spPr>
        <p:txBody>
          <a:bodyPr wrap="none" anchor="ctr" anchorCtr="0"/>
          <a:p>
            <a:pPr lvl="0" algn="ctr"/>
            <a:endParaRPr lang="zh-CN" dirty="0">
              <a:latin typeface="Tahoma" panose="020B0604030504040204" pitchFamily="34" charset="0"/>
              <a:ea typeface="宋体" panose="02010600030101010101" pitchFamily="2" charset="-122"/>
            </a:endParaRPr>
          </a:p>
        </p:txBody>
      </p:sp>
      <p:sp>
        <p:nvSpPr>
          <p:cNvPr id="1027" name="矩形 90114"/>
          <p:cNvSpPr/>
          <p:nvPr userDrawn="1"/>
        </p:nvSpPr>
        <p:spPr>
          <a:xfrm>
            <a:off x="800100" y="1098550"/>
            <a:ext cx="328613" cy="474663"/>
          </a:xfrm>
          <a:prstGeom prst="rect">
            <a:avLst/>
          </a:prstGeom>
          <a:gradFill rotWithShape="0">
            <a:gsLst>
              <a:gs pos="0">
                <a:schemeClr val="accent2"/>
              </a:gs>
              <a:gs pos="100000">
                <a:schemeClr val="bg1"/>
              </a:gs>
            </a:gsLst>
            <a:lin ang="0" scaled="1"/>
            <a:tileRect/>
          </a:gradFill>
          <a:ln w="9525">
            <a:noFill/>
          </a:ln>
        </p:spPr>
        <p:txBody>
          <a:bodyPr wrap="none" anchor="ctr" anchorCtr="0"/>
          <a:p>
            <a:pPr lvl="0" algn="ctr"/>
            <a:endParaRPr lang="zh-CN" dirty="0">
              <a:latin typeface="Tahoma" panose="020B0604030504040204" pitchFamily="34" charset="0"/>
              <a:ea typeface="宋体" panose="02010600030101010101" pitchFamily="2" charset="-122"/>
            </a:endParaRPr>
          </a:p>
        </p:txBody>
      </p:sp>
      <p:sp>
        <p:nvSpPr>
          <p:cNvPr id="1028" name="矩形 90115"/>
          <p:cNvSpPr/>
          <p:nvPr userDrawn="1"/>
        </p:nvSpPr>
        <p:spPr>
          <a:xfrm>
            <a:off x="541338" y="1520825"/>
            <a:ext cx="422275" cy="474663"/>
          </a:xfrm>
          <a:prstGeom prst="rect">
            <a:avLst/>
          </a:prstGeom>
          <a:solidFill>
            <a:schemeClr val="folHlink"/>
          </a:solidFill>
          <a:ln w="9525">
            <a:noFill/>
          </a:ln>
        </p:spPr>
        <p:txBody>
          <a:bodyPr wrap="none" anchor="ctr" anchorCtr="0"/>
          <a:p>
            <a:pPr lvl="0" algn="ctr"/>
            <a:endParaRPr lang="zh-CN" dirty="0">
              <a:latin typeface="Tahoma" panose="020B0604030504040204" pitchFamily="34" charset="0"/>
              <a:ea typeface="宋体" panose="02010600030101010101" pitchFamily="2" charset="-122"/>
            </a:endParaRPr>
          </a:p>
        </p:txBody>
      </p:sp>
      <p:sp>
        <p:nvSpPr>
          <p:cNvPr id="1029" name="矩形 90116"/>
          <p:cNvSpPr/>
          <p:nvPr userDrawn="1"/>
        </p:nvSpPr>
        <p:spPr>
          <a:xfrm>
            <a:off x="911225" y="1520825"/>
            <a:ext cx="368300" cy="474663"/>
          </a:xfrm>
          <a:prstGeom prst="rect">
            <a:avLst/>
          </a:prstGeom>
          <a:gradFill rotWithShape="0">
            <a:gsLst>
              <a:gs pos="0">
                <a:schemeClr val="folHlink"/>
              </a:gs>
              <a:gs pos="100000">
                <a:schemeClr val="bg1"/>
              </a:gs>
            </a:gsLst>
            <a:lin ang="0" scaled="1"/>
            <a:tileRect/>
          </a:gradFill>
          <a:ln w="9525">
            <a:noFill/>
          </a:ln>
        </p:spPr>
        <p:txBody>
          <a:bodyPr wrap="none" anchor="ctr" anchorCtr="0"/>
          <a:p>
            <a:pPr lvl="0" algn="ctr"/>
            <a:endParaRPr lang="zh-CN" dirty="0">
              <a:latin typeface="Tahoma" panose="020B0604030504040204" pitchFamily="34" charset="0"/>
              <a:ea typeface="宋体" panose="02010600030101010101" pitchFamily="2" charset="-122"/>
            </a:endParaRPr>
          </a:p>
        </p:txBody>
      </p:sp>
      <p:sp>
        <p:nvSpPr>
          <p:cNvPr id="1030" name="矩形 90117"/>
          <p:cNvSpPr/>
          <p:nvPr userDrawn="1"/>
        </p:nvSpPr>
        <p:spPr>
          <a:xfrm>
            <a:off x="127000" y="1447800"/>
            <a:ext cx="560388" cy="422275"/>
          </a:xfrm>
          <a:prstGeom prst="rect">
            <a:avLst/>
          </a:prstGeom>
          <a:gradFill rotWithShape="0">
            <a:gsLst>
              <a:gs pos="0">
                <a:schemeClr val="bg1"/>
              </a:gs>
              <a:gs pos="100000">
                <a:schemeClr val="hlink"/>
              </a:gs>
            </a:gsLst>
            <a:lin ang="18900000" scaled="1"/>
            <a:tileRect/>
          </a:gradFill>
          <a:ln w="9525">
            <a:noFill/>
          </a:ln>
        </p:spPr>
        <p:txBody>
          <a:bodyPr wrap="none" anchor="ctr" anchorCtr="0"/>
          <a:p>
            <a:pPr lvl="0" algn="ctr"/>
            <a:endParaRPr lang="zh-CN" dirty="0">
              <a:latin typeface="Tahoma" panose="020B0604030504040204" pitchFamily="34" charset="0"/>
              <a:ea typeface="宋体" panose="02010600030101010101" pitchFamily="2" charset="-122"/>
            </a:endParaRPr>
          </a:p>
        </p:txBody>
      </p:sp>
      <p:sp>
        <p:nvSpPr>
          <p:cNvPr id="1031" name="矩形 90118"/>
          <p:cNvSpPr/>
          <p:nvPr userDrawn="1"/>
        </p:nvSpPr>
        <p:spPr>
          <a:xfrm>
            <a:off x="762000" y="990600"/>
            <a:ext cx="31750" cy="1052513"/>
          </a:xfrm>
          <a:prstGeom prst="rect">
            <a:avLst/>
          </a:prstGeom>
          <a:solidFill>
            <a:schemeClr val="bg2"/>
          </a:solidFill>
          <a:ln w="9525">
            <a:noFill/>
          </a:ln>
        </p:spPr>
        <p:txBody>
          <a:bodyPr wrap="none" anchor="ctr" anchorCtr="0"/>
          <a:p>
            <a:pPr lvl="0" algn="ctr"/>
            <a:endParaRPr lang="zh-CN" dirty="0">
              <a:latin typeface="Tahoma" panose="020B0604030504040204" pitchFamily="34" charset="0"/>
              <a:ea typeface="宋体" panose="02010600030101010101" pitchFamily="2" charset="-122"/>
            </a:endParaRPr>
          </a:p>
        </p:txBody>
      </p:sp>
      <p:sp>
        <p:nvSpPr>
          <p:cNvPr id="1032" name="矩形 90119"/>
          <p:cNvSpPr/>
          <p:nvPr userDrawn="1"/>
        </p:nvSpPr>
        <p:spPr>
          <a:xfrm>
            <a:off x="442913" y="1781175"/>
            <a:ext cx="8226425" cy="31750"/>
          </a:xfrm>
          <a:prstGeom prst="rect">
            <a:avLst/>
          </a:prstGeom>
          <a:gradFill rotWithShape="0">
            <a:gsLst>
              <a:gs pos="0">
                <a:schemeClr val="bg2"/>
              </a:gs>
              <a:gs pos="100000">
                <a:schemeClr val="bg1"/>
              </a:gs>
            </a:gsLst>
            <a:lin ang="0" scaled="1"/>
            <a:tileRect/>
          </a:gradFill>
          <a:ln w="9525">
            <a:noFill/>
          </a:ln>
        </p:spPr>
        <p:txBody>
          <a:bodyPr wrap="none" anchor="ctr" anchorCtr="0"/>
          <a:p>
            <a:pPr lvl="0" algn="ctr"/>
            <a:endParaRPr lang="zh-CN" dirty="0">
              <a:latin typeface="Tahoma" panose="020B0604030504040204" pitchFamily="34" charset="0"/>
              <a:ea typeface="宋体" panose="02010600030101010101" pitchFamily="2" charset="-122"/>
            </a:endParaRPr>
          </a:p>
        </p:txBody>
      </p:sp>
      <p:sp>
        <p:nvSpPr>
          <p:cNvPr id="1033" name="标题 90120"/>
          <p:cNvSpPr>
            <a:spLocks noGrp="1"/>
          </p:cNvSpPr>
          <p:nvPr>
            <p:ph type="title"/>
          </p:nvPr>
        </p:nvSpPr>
        <p:spPr>
          <a:xfrm>
            <a:off x="1150938" y="617538"/>
            <a:ext cx="7793037" cy="1143000"/>
          </a:xfrm>
          <a:prstGeom prst="rect">
            <a:avLst/>
          </a:prstGeom>
          <a:noFill/>
          <a:ln w="9525">
            <a:noFill/>
          </a:ln>
        </p:spPr>
        <p:txBody>
          <a:bodyPr anchor="b" anchorCtr="0"/>
          <a:p>
            <a:pPr lvl="0"/>
            <a:r>
              <a:rPr lang="zh-CN" altLang="en-US" dirty="0"/>
              <a:t>单击此处编辑母版标题样式</a:t>
            </a:r>
            <a:endParaRPr lang="zh-CN" altLang="en-US" dirty="0"/>
          </a:p>
        </p:txBody>
      </p:sp>
      <p:sp>
        <p:nvSpPr>
          <p:cNvPr id="1034" name="文本占位符 90121"/>
          <p:cNvSpPr>
            <a:spLocks noGrp="1"/>
          </p:cNvSpPr>
          <p:nvPr>
            <p:ph type="body"/>
          </p:nvPr>
        </p:nvSpPr>
        <p:spPr>
          <a:xfrm>
            <a:off x="1182688" y="2017713"/>
            <a:ext cx="7772400" cy="4114800"/>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90123" name="日期占位符 90122"/>
          <p:cNvSpPr>
            <a:spLocks noGrp="1"/>
          </p:cNvSpPr>
          <p:nvPr>
            <p:ph type="dt" sz="half" idx="2"/>
          </p:nvPr>
        </p:nvSpPr>
        <p:spPr>
          <a:xfrm>
            <a:off x="914400" y="6324600"/>
            <a:ext cx="1905000" cy="457200"/>
          </a:xfrm>
          <a:prstGeom prst="rect">
            <a:avLst/>
          </a:prstGeom>
          <a:noFill/>
          <a:ln w="9525">
            <a:noFill/>
          </a:ln>
        </p:spPr>
        <p:txBody>
          <a:bodyPr anchor="b"/>
          <a:lstStyle>
            <a:lvl1pPr>
              <a:defRPr sz="1400">
                <a:latin typeface="Tahoma" panose="020B0604030504040204" pitchFamily="34" charset="0"/>
              </a:defRPr>
            </a:lvl1pPr>
          </a:lstStyle>
          <a:p>
            <a:pPr lvl="0" fontAlgn="base"/>
            <a:endParaRPr lang="zh-CN" altLang="en-US" strike="noStrike" noProof="1" dirty="0">
              <a:latin typeface="Times New Roman" panose="02020603050405020304" pitchFamily="18" charset="0"/>
            </a:endParaRPr>
          </a:p>
        </p:txBody>
      </p:sp>
      <p:sp>
        <p:nvSpPr>
          <p:cNvPr id="90124" name="页脚占位符 90123"/>
          <p:cNvSpPr>
            <a:spLocks noGrp="1"/>
          </p:cNvSpPr>
          <p:nvPr>
            <p:ph type="ftr" sz="quarter" idx="3"/>
          </p:nvPr>
        </p:nvSpPr>
        <p:spPr>
          <a:xfrm>
            <a:off x="3352800" y="6324600"/>
            <a:ext cx="2895600" cy="457200"/>
          </a:xfrm>
          <a:prstGeom prst="rect">
            <a:avLst/>
          </a:prstGeom>
          <a:noFill/>
          <a:ln w="9525">
            <a:noFill/>
          </a:ln>
        </p:spPr>
        <p:txBody>
          <a:bodyPr anchor="b"/>
          <a:lstStyle>
            <a:lvl1pPr algn="ctr">
              <a:defRPr sz="1400">
                <a:latin typeface="Tahoma" panose="020B0604030504040204" pitchFamily="34" charset="0"/>
              </a:defRPr>
            </a:lvl1pPr>
          </a:lstStyle>
          <a:p>
            <a:pPr lvl="0" fontAlgn="base"/>
            <a:endParaRPr lang="zh-CN" altLang="en-US" strike="noStrike" noProof="1" dirty="0"/>
          </a:p>
        </p:txBody>
      </p:sp>
      <p:sp>
        <p:nvSpPr>
          <p:cNvPr id="90125" name="灯片编号占位符 90124"/>
          <p:cNvSpPr>
            <a:spLocks noGrp="1"/>
          </p:cNvSpPr>
          <p:nvPr>
            <p:ph type="sldNum" sz="quarter" idx="4"/>
          </p:nvPr>
        </p:nvSpPr>
        <p:spPr>
          <a:xfrm>
            <a:off x="6781800" y="6324600"/>
            <a:ext cx="1905000" cy="457200"/>
          </a:xfrm>
          <a:prstGeom prst="rect">
            <a:avLst/>
          </a:prstGeom>
          <a:noFill/>
          <a:ln w="9525">
            <a:noFill/>
          </a:ln>
        </p:spPr>
        <p:txBody>
          <a:bodyPr anchor="b"/>
          <a:lstStyle>
            <a:lvl1pPr algn="r">
              <a:defRPr sz="1400">
                <a:latin typeface="Tahoma" panose="020B0604030504040204" pitchFamily="34" charset="0"/>
              </a:defRPr>
            </a:lvl1pPr>
          </a:lstStyle>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011591" y="4767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marL="0" lvl="0" indent="0" algn="l"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jpeg"/><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21361;&#38505;&#24223;&#29289;&#20135;&#29983;&#21333;&#20301;&#21361;&#38505;&#24223;&#29289;&#21488;&#36134;.doc"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XXXXXX%20&#26377;&#38480;&#20844;&#21496;&#29615;&#22659;&#30417;&#27979;&#26041;&#26696;.doc"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10.jpeg"/><Relationship Id="rId4" Type="http://schemas.openxmlformats.org/officeDocument/2006/relationships/tags" Target="../tags/tag16.xml"/><Relationship Id="rId3" Type="http://schemas.openxmlformats.org/officeDocument/2006/relationships/image" Target="../media/image9.jpeg"/><Relationship Id="rId2" Type="http://schemas.openxmlformats.org/officeDocument/2006/relationships/tags" Target="../tags/tag1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标题 92161"/>
          <p:cNvSpPr>
            <a:spLocks noGrp="1"/>
          </p:cNvSpPr>
          <p:nvPr>
            <p:ph type="ctrTitle"/>
          </p:nvPr>
        </p:nvSpPr>
        <p:spPr>
          <a:xfrm>
            <a:off x="935038" y="1989138"/>
            <a:ext cx="8208962" cy="1143000"/>
          </a:xfrm>
          <a:ln/>
        </p:spPr>
        <p:txBody>
          <a:bodyPr anchor="b" anchorCtr="0"/>
          <a:p>
            <a:pPr defTabSz="914400">
              <a:buSzTx/>
              <a:buFontTx/>
              <a:buNone/>
            </a:pPr>
            <a:r>
              <a:rPr lang="en-US" altLang="zh-CN" sz="4000" b="1" kern="1200" baseline="0" dirty="0">
                <a:latin typeface="+mj-lt"/>
                <a:ea typeface="黑体" panose="02010609060101010101" pitchFamily="2" charset="-122"/>
                <a:cs typeface="+mj-cs"/>
              </a:rPr>
              <a:t>  </a:t>
            </a:r>
            <a:r>
              <a:rPr lang="zh-CN" altLang="en-US" sz="4000" b="1" kern="1200" baseline="0" dirty="0">
                <a:latin typeface="+mj-lt"/>
                <a:ea typeface="黑体" panose="02010609060101010101" pitchFamily="2" charset="-122"/>
                <a:cs typeface="+mj-cs"/>
              </a:rPr>
              <a:t>危险废物规范化管理培训</a:t>
            </a:r>
            <a:endParaRPr lang="zh-CN" altLang="en-US" sz="4000" b="1" kern="1200" baseline="0" dirty="0">
              <a:latin typeface="+mj-lt"/>
              <a:ea typeface="黑体" panose="02010609060101010101" pitchFamily="2" charset="-122"/>
              <a:cs typeface="+mj-cs"/>
            </a:endParaRPr>
          </a:p>
        </p:txBody>
      </p:sp>
      <p:sp>
        <p:nvSpPr>
          <p:cNvPr id="3" name="文本框 2" descr="7b0a2020202022776f7264617274223a20227b5c2269645c223a32353030343531362c5c227469645c223a31333439377d220a7d0a"/>
          <p:cNvSpPr txBox="1"/>
          <p:nvPr>
            <p:custDataLst>
              <p:tags r:id="rId1"/>
            </p:custDataLst>
          </p:nvPr>
        </p:nvSpPr>
        <p:spPr>
          <a:xfrm>
            <a:off x="5868194" y="37170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530694" y="4652979"/>
            <a:ext cx="675000" cy="675000"/>
          </a:xfrm>
          <a:prstGeom prst="ellipse">
            <a:avLst/>
          </a:prstGeom>
          <a:solidFill>
            <a:srgbClr val="00B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3"/>
            </p:custDataLst>
          </p:nvPr>
        </p:nvSpPr>
        <p:spPr>
          <a:xfrm>
            <a:off x="6463030" y="46534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4"/>
            </p:custDataLst>
          </p:nvPr>
        </p:nvSpPr>
        <p:spPr>
          <a:xfrm>
            <a:off x="7395366" y="46529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348161"/>
          <p:cNvSpPr>
            <a:spLocks noGrp="1"/>
          </p:cNvSpPr>
          <p:nvPr>
            <p:ph type="title"/>
          </p:nvPr>
        </p:nvSpPr>
        <p:spPr>
          <a:xfrm>
            <a:off x="827088" y="1052513"/>
            <a:ext cx="7772400" cy="647700"/>
          </a:xfrm>
          <a:ln/>
        </p:spPr>
        <p:txBody>
          <a:bodyPr anchor="b" anchorCtr="0"/>
          <a:p>
            <a:pPr>
              <a:lnSpc>
                <a:spcPct val="70000"/>
              </a:lnSpc>
            </a:pPr>
            <a:r>
              <a:rPr lang="zh-CN" altLang="en-US" sz="3200" b="1" dirty="0"/>
              <a:t>十二个检查项目之一：污染防治责任制度</a:t>
            </a:r>
            <a:endParaRPr lang="zh-CN" altLang="en-US" sz="3200" b="1" dirty="0"/>
          </a:p>
        </p:txBody>
      </p:sp>
      <p:sp>
        <p:nvSpPr>
          <p:cNvPr id="13314" name="矩形 348162"/>
          <p:cNvSpPr/>
          <p:nvPr/>
        </p:nvSpPr>
        <p:spPr>
          <a:xfrm>
            <a:off x="1042988" y="2133600"/>
            <a:ext cx="3810000" cy="4114800"/>
          </a:xfrm>
          <a:prstGeom prst="rect">
            <a:avLst/>
          </a:prstGeom>
          <a:noFill/>
          <a:ln w="9525">
            <a:noFill/>
          </a:ln>
        </p:spPr>
        <p:txBody>
          <a:bodyPr anchor="t" anchorCtr="0"/>
          <a:p>
            <a:pPr marL="342900" indent="-342900">
              <a:spcBef>
                <a:spcPct val="20000"/>
              </a:spcBef>
              <a:buClr>
                <a:schemeClr val="folHlink"/>
              </a:buClr>
              <a:buSzPct val="60000"/>
              <a:buFont typeface="Wingdings" panose="05000000000000000000" pitchFamily="2" charset="2"/>
              <a:buChar char="n"/>
            </a:pPr>
            <a:endParaRPr lang="zh-CN" sz="2800" dirty="0">
              <a:latin typeface="Tahoma" panose="020B0604030504040204" pitchFamily="34" charset="0"/>
              <a:ea typeface="宋体" panose="02010600030101010101" pitchFamily="2" charset="-122"/>
            </a:endParaRPr>
          </a:p>
        </p:txBody>
      </p:sp>
      <p:sp>
        <p:nvSpPr>
          <p:cNvPr id="13315" name="内容占位符 1"/>
          <p:cNvSpPr>
            <a:spLocks noGrp="1"/>
          </p:cNvSpPr>
          <p:nvPr>
            <p:ph sz="half" idx="1"/>
          </p:nvPr>
        </p:nvSpPr>
        <p:spPr>
          <a:xfrm>
            <a:off x="1182688" y="2017713"/>
            <a:ext cx="3808412" cy="4114800"/>
          </a:xfrm>
          <a:ln/>
        </p:spPr>
        <p:txBody>
          <a:bodyPr anchor="t" anchorCtr="0"/>
          <a:p>
            <a:pPr>
              <a:buClr>
                <a:schemeClr val="folHlink"/>
              </a:buClr>
              <a:buSzPct val="60000"/>
              <a:buFont typeface="Wingdings" panose="05000000000000000000" pitchFamily="2" charset="2"/>
            </a:pPr>
            <a:endParaRPr lang="zh-CN" altLang="en-US"/>
          </a:p>
        </p:txBody>
      </p:sp>
      <p:sp>
        <p:nvSpPr>
          <p:cNvPr id="13316" name="内容占位符 2"/>
          <p:cNvSpPr>
            <a:spLocks noGrp="1"/>
          </p:cNvSpPr>
          <p:nvPr>
            <p:ph sz="half" idx="2"/>
          </p:nvPr>
        </p:nvSpPr>
        <p:spPr>
          <a:ln/>
        </p:spPr>
        <p:txBody>
          <a:bodyPr anchor="t" anchorCtr="0"/>
          <a:p>
            <a:pPr>
              <a:buClr>
                <a:schemeClr val="folHlink"/>
              </a:buClr>
              <a:buSzPct val="60000"/>
              <a:buFont typeface="Wingdings" panose="05000000000000000000" pitchFamily="2" charset="2"/>
            </a:pP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标题 349185"/>
          <p:cNvSpPr>
            <a:spLocks noGrp="1"/>
          </p:cNvSpPr>
          <p:nvPr>
            <p:ph type="title"/>
          </p:nvPr>
        </p:nvSpPr>
        <p:spPr>
          <a:xfrm>
            <a:off x="755650" y="620713"/>
            <a:ext cx="7793038" cy="1143000"/>
          </a:xfrm>
          <a:ln/>
        </p:spPr>
        <p:txBody>
          <a:bodyPr anchor="b" anchorCtr="0"/>
          <a:p>
            <a:pPr>
              <a:lnSpc>
                <a:spcPct val="75000"/>
              </a:lnSpc>
            </a:pPr>
            <a:r>
              <a:rPr lang="zh-CN" altLang="en-US" sz="3200" b="1" dirty="0"/>
              <a:t>十二个检查项目之一：污染防治责任制度</a:t>
            </a:r>
            <a:endParaRPr lang="zh-CN" altLang="en-US" sz="3200" b="1" dirty="0"/>
          </a:p>
        </p:txBody>
      </p:sp>
      <p:sp>
        <p:nvSpPr>
          <p:cNvPr id="14338" name="内容占位符 349188"/>
          <p:cNvSpPr>
            <a:spLocks noGrp="1"/>
          </p:cNvSpPr>
          <p:nvPr>
            <p:ph sz="half" idx="1"/>
          </p:nvPr>
        </p:nvSpPr>
        <p:spPr>
          <a:xfrm>
            <a:off x="5076825" y="2060575"/>
            <a:ext cx="3810000" cy="4114800"/>
          </a:xfrm>
          <a:ln/>
        </p:spPr>
        <p:txBody>
          <a:bodyPr anchor="t" anchorCtr="0"/>
          <a:p>
            <a:pPr>
              <a:buClr>
                <a:schemeClr val="folHlink"/>
              </a:buClr>
              <a:buSzPct val="60000"/>
              <a:buFont typeface="Wingdings" panose="05000000000000000000" pitchFamily="2" charset="2"/>
            </a:pPr>
            <a:endParaRPr lang="zh-CN" sz="2800" dirty="0"/>
          </a:p>
        </p:txBody>
      </p:sp>
      <p:sp>
        <p:nvSpPr>
          <p:cNvPr id="14339" name="动作按钮: 后退或前一项 349196">
            <a:hlinkClick r:id="" action="ppaction://noaction"/>
          </p:cNvPr>
          <p:cNvSpPr/>
          <p:nvPr/>
        </p:nvSpPr>
        <p:spPr>
          <a:xfrm>
            <a:off x="8243888" y="6381750"/>
            <a:ext cx="576262" cy="360363"/>
          </a:xfrm>
          <a:prstGeom prst="actionButtonBackPrevious">
            <a:avLst/>
          </a:prstGeom>
          <a:solidFill>
            <a:schemeClr val="accent1"/>
          </a:solidFill>
          <a:ln w="9525">
            <a:noFill/>
          </a:ln>
        </p:spPr>
        <p:txBody>
          <a:bodyPr anchor="t" anchorCtr="0"/>
          <a:p>
            <a:endParaRPr lang="zh-CN" altLang="en-US">
              <a:latin typeface="Tahoma" panose="020B0604030504040204" pitchFamily="34" charset="0"/>
              <a:ea typeface="宋体" panose="02010600030101010101" pitchFamily="2" charset="-122"/>
            </a:endParaRPr>
          </a:p>
        </p:txBody>
      </p:sp>
      <p:sp>
        <p:nvSpPr>
          <p:cNvPr id="14340" name="内容占位符 1"/>
          <p:cNvSpPr>
            <a:spLocks noGrp="1"/>
          </p:cNvSpPr>
          <p:nvPr>
            <p:ph sz="half" idx="2"/>
          </p:nvPr>
        </p:nvSpPr>
        <p:spPr>
          <a:ln/>
        </p:spPr>
        <p:txBody>
          <a:bodyPr anchor="t" anchorCtr="0"/>
          <a:p>
            <a:pPr>
              <a:buClr>
                <a:schemeClr val="folHlink"/>
              </a:buClr>
              <a:buSzPct val="60000"/>
              <a:buFont typeface="Wingdings" panose="05000000000000000000" pitchFamily="2" charset="2"/>
            </a:pP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119809"/>
          <p:cNvSpPr>
            <a:spLocks noGrp="1"/>
          </p:cNvSpPr>
          <p:nvPr>
            <p:ph type="title"/>
          </p:nvPr>
        </p:nvSpPr>
        <p:spPr>
          <a:xfrm>
            <a:off x="827088" y="620713"/>
            <a:ext cx="7793037" cy="1143000"/>
          </a:xfrm>
          <a:ln/>
        </p:spPr>
        <p:txBody>
          <a:bodyPr anchor="b" anchorCtr="0"/>
          <a:p>
            <a:r>
              <a:rPr lang="zh-CN" altLang="en-US" sz="3200" b="1" dirty="0"/>
              <a:t>十二个检查项目之二：标识制度</a:t>
            </a:r>
            <a:endParaRPr lang="zh-CN" altLang="en-US" sz="3200" b="1" dirty="0"/>
          </a:p>
        </p:txBody>
      </p:sp>
      <p:sp>
        <p:nvSpPr>
          <p:cNvPr id="15362" name="文本占位符 119810"/>
          <p:cNvSpPr>
            <a:spLocks noGrp="1"/>
          </p:cNvSpPr>
          <p:nvPr>
            <p:ph idx="1"/>
          </p:nvPr>
        </p:nvSpPr>
        <p:spPr>
          <a:xfrm>
            <a:off x="1116013" y="2060575"/>
            <a:ext cx="6911975" cy="4114800"/>
          </a:xfrm>
          <a:ln/>
        </p:spPr>
        <p:txBody>
          <a:bodyPr anchor="t" anchorCtr="0"/>
          <a:p>
            <a:pPr>
              <a:lnSpc>
                <a:spcPct val="140000"/>
              </a:lnSpc>
            </a:pPr>
            <a:r>
              <a:rPr lang="zh-CN" altLang="en-US" sz="2400" b="1" dirty="0">
                <a:solidFill>
                  <a:srgbClr val="FF1E02"/>
                </a:solidFill>
                <a:latin typeface="隶书" pitchFamily="49" charset="-122"/>
                <a:ea typeface="隶书" pitchFamily="49" charset="-122"/>
              </a:rPr>
              <a:t>标识制度检查的主要内容：</a:t>
            </a:r>
            <a:endParaRPr lang="zh-CN" altLang="en-US" sz="2400" b="1" dirty="0">
              <a:solidFill>
                <a:srgbClr val="FF1E02"/>
              </a:solidFill>
              <a:latin typeface="隶书" pitchFamily="49" charset="-122"/>
              <a:ea typeface="隶书" pitchFamily="49" charset="-122"/>
            </a:endParaRPr>
          </a:p>
          <a:p>
            <a:pPr>
              <a:lnSpc>
                <a:spcPct val="14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2. *</a:t>
            </a:r>
            <a:r>
              <a:rPr lang="zh-CN" altLang="en-US" sz="2400" b="1" dirty="0">
                <a:latin typeface="隶书" pitchFamily="49" charset="-122"/>
                <a:ea typeface="隶书" pitchFamily="49" charset="-122"/>
              </a:rPr>
              <a:t>危险废物的容器和包装物必须设置危险废物识别标志 。 </a:t>
            </a:r>
            <a:endParaRPr lang="zh-CN" altLang="en-US" sz="2400" b="1" dirty="0">
              <a:latin typeface="隶书" pitchFamily="49" charset="-122"/>
              <a:ea typeface="隶书" pitchFamily="49" charset="-122"/>
            </a:endParaRPr>
          </a:p>
          <a:p>
            <a:pPr>
              <a:lnSpc>
                <a:spcPct val="14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3.</a:t>
            </a:r>
            <a:r>
              <a:rPr lang="zh-CN" altLang="en-US" sz="2400" b="1" dirty="0">
                <a:latin typeface="隶书" pitchFamily="49" charset="-122"/>
                <a:ea typeface="隶书" pitchFamily="49" charset="-122"/>
              </a:rPr>
              <a:t>产生、收集、贮存、运输、利用、处置危险废物的设施、场所，必须设置危险废物识别标志。</a:t>
            </a:r>
            <a:r>
              <a:rPr lang="zh-CN" altLang="en-US" sz="2400" dirty="0"/>
              <a:t> </a:t>
            </a:r>
            <a:endParaRPr lang="zh-CN" alt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125953"/>
          <p:cNvSpPr>
            <a:spLocks noGrp="1"/>
          </p:cNvSpPr>
          <p:nvPr>
            <p:ph type="title"/>
          </p:nvPr>
        </p:nvSpPr>
        <p:spPr>
          <a:xfrm>
            <a:off x="827088" y="620713"/>
            <a:ext cx="7793037" cy="1143000"/>
          </a:xfrm>
          <a:ln/>
        </p:spPr>
        <p:txBody>
          <a:bodyPr anchor="b" anchorCtr="0"/>
          <a:p>
            <a:r>
              <a:rPr lang="zh-CN" altLang="en-US" sz="3200" b="1" dirty="0"/>
              <a:t>十二个检查项目之二：标识制度</a:t>
            </a:r>
            <a:endParaRPr lang="zh-CN" altLang="en-US" sz="3200" b="1" dirty="0"/>
          </a:p>
        </p:txBody>
      </p:sp>
      <p:sp>
        <p:nvSpPr>
          <p:cNvPr id="16386" name="内容占位符 125959"/>
          <p:cNvSpPr>
            <a:spLocks noGrp="1"/>
          </p:cNvSpPr>
          <p:nvPr>
            <p:ph sz="quarter" idx="1"/>
          </p:nvPr>
        </p:nvSpPr>
        <p:spPr>
          <a:xfrm>
            <a:off x="1116013" y="1989138"/>
            <a:ext cx="3810000" cy="3311525"/>
          </a:xfrm>
          <a:ln/>
        </p:spPr>
        <p:txBody>
          <a:bodyPr anchor="t" anchorCtr="0"/>
          <a:p>
            <a:pPr>
              <a:buClr>
                <a:schemeClr val="folHlink"/>
              </a:buClr>
              <a:buSzPct val="60000"/>
              <a:buFont typeface="Wingdings" panose="05000000000000000000" pitchFamily="2" charset="2"/>
            </a:pPr>
            <a:endParaRPr lang="zh-CN" sz="2400" dirty="0"/>
          </a:p>
        </p:txBody>
      </p:sp>
      <p:sp>
        <p:nvSpPr>
          <p:cNvPr id="16387" name="内容占位符 125960"/>
          <p:cNvSpPr>
            <a:spLocks noGrp="1"/>
          </p:cNvSpPr>
          <p:nvPr>
            <p:ph sz="quarter" idx="2"/>
          </p:nvPr>
        </p:nvSpPr>
        <p:spPr>
          <a:xfrm>
            <a:off x="5145088" y="2017713"/>
            <a:ext cx="3810000" cy="1981200"/>
          </a:xfrm>
          <a:ln/>
        </p:spPr>
        <p:txBody>
          <a:bodyPr anchor="t" anchorCtr="0"/>
          <a:p>
            <a:pPr>
              <a:buClr>
                <a:schemeClr val="folHlink"/>
              </a:buClr>
              <a:buSzPct val="60000"/>
              <a:buFont typeface="Wingdings" panose="05000000000000000000" pitchFamily="2" charset="2"/>
            </a:pPr>
            <a:endParaRPr lang="zh-CN" sz="2400" dirty="0"/>
          </a:p>
        </p:txBody>
      </p:sp>
      <p:pic>
        <p:nvPicPr>
          <p:cNvPr id="16388" name="文本占位符 125957" descr="A_1危废警示标志_1"/>
          <p:cNvPicPr>
            <a:picLocks noGrp="1" noChangeAspect="1"/>
          </p:cNvPicPr>
          <p:nvPr>
            <p:ph type="body" sz="half" idx="3"/>
          </p:nvPr>
        </p:nvPicPr>
        <p:blipFill>
          <a:blip r:embed="rId1"/>
          <a:stretch>
            <a:fillRect/>
          </a:stretch>
        </p:blipFill>
        <p:spPr>
          <a:xfrm>
            <a:off x="900113" y="2133600"/>
            <a:ext cx="3671887" cy="3378200"/>
          </a:xfrm>
          <a:ln/>
        </p:spPr>
      </p:pic>
      <p:pic>
        <p:nvPicPr>
          <p:cNvPr id="16389" name="文本占位符 125958" descr="B_1危险废物标签_1"/>
          <p:cNvPicPr>
            <a:picLocks noGrp="1" noChangeAspect="1"/>
          </p:cNvPicPr>
          <p:nvPr>
            <p:ph type="body" sz="half" idx="4294967295"/>
          </p:nvPr>
        </p:nvPicPr>
        <p:blipFill>
          <a:blip r:embed="rId2"/>
          <a:stretch>
            <a:fillRect/>
          </a:stretch>
        </p:blipFill>
        <p:spPr>
          <a:xfrm>
            <a:off x="4716463" y="1844675"/>
            <a:ext cx="3810000" cy="3600450"/>
          </a:xfrm>
          <a:ln/>
        </p:spPr>
      </p:pic>
      <p:sp>
        <p:nvSpPr>
          <p:cNvPr id="16390" name="文本框 125961"/>
          <p:cNvSpPr txBox="1"/>
          <p:nvPr/>
        </p:nvSpPr>
        <p:spPr>
          <a:xfrm>
            <a:off x="971550" y="6021388"/>
            <a:ext cx="7561263" cy="466725"/>
          </a:xfrm>
          <a:prstGeom prst="rect">
            <a:avLst/>
          </a:prstGeom>
          <a:solidFill>
            <a:schemeClr val="accent1"/>
          </a:solidFill>
          <a:ln w="9525" cap="flat" cmpd="sng">
            <a:solidFill>
              <a:schemeClr val="accent1"/>
            </a:solidFill>
            <a:prstDash val="solid"/>
            <a:miter/>
            <a:headEnd type="none" w="med" len="med"/>
            <a:tailEnd type="none" w="med" len="med"/>
          </a:ln>
        </p:spPr>
        <p:txBody>
          <a:bodyPr anchor="t" anchorCtr="0">
            <a:spAutoFit/>
          </a:bodyPr>
          <a:p>
            <a:pPr>
              <a:spcBef>
                <a:spcPct val="50000"/>
              </a:spcBef>
            </a:pPr>
            <a:r>
              <a:rPr lang="zh-CN" altLang="en-US" b="1" dirty="0">
                <a:solidFill>
                  <a:srgbClr val="FF1E02"/>
                </a:solidFill>
                <a:latin typeface="Tahoma" panose="020B0604030504040204" pitchFamily="34" charset="0"/>
                <a:ea typeface="宋体" panose="02010600030101010101" pitchFamily="2" charset="-122"/>
              </a:rPr>
              <a:t>识别标志分为警告标志和标签，标签的内容填写要全面</a:t>
            </a:r>
            <a:endParaRPr lang="zh-CN" altLang="en-US" b="1" dirty="0">
              <a:solidFill>
                <a:srgbClr val="FF1E02"/>
              </a:solidFill>
              <a:latin typeface="Tahoma" panose="020B0604030504040204" pitchFamily="34" charset="0"/>
              <a:ea typeface="宋体" panose="02010600030101010101" pitchFamily="2" charset="-122"/>
            </a:endParaRPr>
          </a:p>
        </p:txBody>
      </p:sp>
      <p:sp>
        <p:nvSpPr>
          <p:cNvPr id="16391" name="文本框 125963"/>
          <p:cNvSpPr txBox="1"/>
          <p:nvPr/>
        </p:nvSpPr>
        <p:spPr>
          <a:xfrm>
            <a:off x="2268538" y="5373688"/>
            <a:ext cx="1943100" cy="457200"/>
          </a:xfrm>
          <a:prstGeom prst="rect">
            <a:avLst/>
          </a:prstGeom>
          <a:noFill/>
          <a:ln w="9525">
            <a:noFill/>
          </a:ln>
        </p:spPr>
        <p:txBody>
          <a:bodyPr anchor="t" anchorCtr="0">
            <a:spAutoFit/>
          </a:bodyPr>
          <a:p>
            <a:pPr>
              <a:spcBef>
                <a:spcPct val="50000"/>
              </a:spcBef>
            </a:pPr>
            <a:r>
              <a:rPr lang="zh-CN" altLang="en-US" b="1" dirty="0">
                <a:latin typeface="Tahoma" panose="020B0604030504040204" pitchFamily="34" charset="0"/>
                <a:ea typeface="宋体" panose="02010600030101010101" pitchFamily="2" charset="-122"/>
              </a:rPr>
              <a:t>警告标志</a:t>
            </a:r>
            <a:endParaRPr lang="zh-CN" altLang="en-US" b="1" dirty="0">
              <a:latin typeface="Tahoma" panose="020B0604030504040204" pitchFamily="34" charset="0"/>
              <a:ea typeface="宋体" panose="02010600030101010101" pitchFamily="2" charset="-122"/>
            </a:endParaRPr>
          </a:p>
        </p:txBody>
      </p:sp>
      <p:sp>
        <p:nvSpPr>
          <p:cNvPr id="16392" name="文本框 125964"/>
          <p:cNvSpPr txBox="1"/>
          <p:nvPr/>
        </p:nvSpPr>
        <p:spPr>
          <a:xfrm>
            <a:off x="6516688" y="5445125"/>
            <a:ext cx="1871662" cy="1004888"/>
          </a:xfrm>
          <a:prstGeom prst="rect">
            <a:avLst/>
          </a:prstGeom>
          <a:noFill/>
          <a:ln w="9525">
            <a:noFill/>
          </a:ln>
        </p:spPr>
        <p:txBody>
          <a:bodyPr anchor="t" anchorCtr="0">
            <a:spAutoFit/>
          </a:bodyPr>
          <a:p>
            <a:pPr>
              <a:spcBef>
                <a:spcPct val="50000"/>
              </a:spcBef>
            </a:pPr>
            <a:r>
              <a:rPr lang="zh-CN" altLang="en-US" b="1" dirty="0">
                <a:latin typeface="Tahoma" panose="020B0604030504040204" pitchFamily="34" charset="0"/>
                <a:ea typeface="宋体" panose="02010600030101010101" pitchFamily="2" charset="-122"/>
              </a:rPr>
              <a:t>标签</a:t>
            </a:r>
            <a:endParaRPr lang="zh-CN" altLang="en-US" b="1" dirty="0">
              <a:latin typeface="Tahoma" panose="020B0604030504040204" pitchFamily="34" charset="0"/>
              <a:ea typeface="宋体" panose="02010600030101010101" pitchFamily="2" charset="-122"/>
            </a:endParaRPr>
          </a:p>
          <a:p>
            <a:pPr>
              <a:spcBef>
                <a:spcPct val="50000"/>
              </a:spcBef>
            </a:pPr>
            <a:endParaRPr lang="zh-CN" altLang="en-US" dirty="0">
              <a:latin typeface="Tahoma" panose="020B0604030504040204" pitchFamily="34" charset="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标题 130049"/>
          <p:cNvSpPr>
            <a:spLocks noGrp="1"/>
          </p:cNvSpPr>
          <p:nvPr>
            <p:ph type="title"/>
          </p:nvPr>
        </p:nvSpPr>
        <p:spPr>
          <a:xfrm>
            <a:off x="827088" y="549275"/>
            <a:ext cx="7793037" cy="1143000"/>
          </a:xfrm>
          <a:ln/>
        </p:spPr>
        <p:txBody>
          <a:bodyPr anchor="b" anchorCtr="0"/>
          <a:p>
            <a:r>
              <a:rPr lang="zh-CN" altLang="en-US" sz="3200" b="1" dirty="0"/>
              <a:t>十二个检查项目之二：标识制度</a:t>
            </a:r>
            <a:endParaRPr lang="zh-CN" altLang="en-US" sz="3200" b="1" dirty="0"/>
          </a:p>
        </p:txBody>
      </p:sp>
      <p:sp>
        <p:nvSpPr>
          <p:cNvPr id="17410" name="文本占位符 130050"/>
          <p:cNvSpPr>
            <a:spLocks noGrp="1"/>
          </p:cNvSpPr>
          <p:nvPr>
            <p:ph type="body" sz="half" idx="3"/>
          </p:nvPr>
        </p:nvSpPr>
        <p:spPr>
          <a:xfrm>
            <a:off x="900113" y="5157788"/>
            <a:ext cx="3744912" cy="1223962"/>
          </a:xfrm>
          <a:ln/>
        </p:spPr>
        <p:txBody>
          <a:bodyPr anchor="t" anchorCtr="0"/>
          <a:p>
            <a:pPr>
              <a:buClr>
                <a:schemeClr val="folHlink"/>
              </a:buClr>
              <a:buSzPct val="60000"/>
              <a:buFont typeface="Wingdings" panose="05000000000000000000" pitchFamily="2" charset="2"/>
            </a:pPr>
            <a:r>
              <a:rPr lang="zh-CN" altLang="en-US" sz="2400" b="1" dirty="0">
                <a:solidFill>
                  <a:schemeClr val="accent1"/>
                </a:solidFill>
                <a:latin typeface="宋体" panose="02010600030101010101" pitchFamily="2" charset="-122"/>
              </a:rPr>
              <a:t>盛装危险废物的容器和包装物必须全部粘贴危险废物标签。</a:t>
            </a:r>
            <a:endParaRPr lang="zh-CN" altLang="en-US" sz="2400" dirty="0">
              <a:solidFill>
                <a:schemeClr val="accent1"/>
              </a:solidFill>
            </a:endParaRPr>
          </a:p>
        </p:txBody>
      </p:sp>
      <p:sp>
        <p:nvSpPr>
          <p:cNvPr id="17411" name="文本框 130053"/>
          <p:cNvSpPr txBox="1"/>
          <p:nvPr/>
        </p:nvSpPr>
        <p:spPr>
          <a:xfrm>
            <a:off x="4787900" y="5157788"/>
            <a:ext cx="3889375" cy="1808162"/>
          </a:xfrm>
          <a:prstGeom prst="rect">
            <a:avLst/>
          </a:prstGeom>
          <a:noFill/>
          <a:ln w="9525">
            <a:noFill/>
          </a:ln>
        </p:spPr>
        <p:txBody>
          <a:bodyPr anchor="t" anchorCtr="0">
            <a:spAutoFit/>
          </a:bodyPr>
          <a:p>
            <a:pPr>
              <a:lnSpc>
                <a:spcPct val="80000"/>
              </a:lnSpc>
              <a:spcBef>
                <a:spcPct val="20000"/>
              </a:spcBef>
              <a:buClr>
                <a:schemeClr val="folHlink"/>
              </a:buClr>
              <a:buSzPct val="60000"/>
              <a:buFont typeface="Wingdings" panose="05000000000000000000" pitchFamily="2" charset="2"/>
              <a:buChar char="n"/>
            </a:pPr>
            <a:r>
              <a:rPr lang="zh-CN" altLang="en-US" b="1" dirty="0">
                <a:solidFill>
                  <a:schemeClr val="accent1"/>
                </a:solidFill>
                <a:latin typeface="Tahoma" panose="020B0604030504040204" pitchFamily="34" charset="0"/>
                <a:ea typeface="宋体" panose="02010600030101010101" pitchFamily="2" charset="-122"/>
              </a:rPr>
              <a:t>产生、收集、贮存、利用、处置危险废物设施、   场所，必须同时设置危险废物的警告标志和标签。</a:t>
            </a:r>
            <a:r>
              <a:rPr lang="zh-CN" altLang="en-US" dirty="0">
                <a:latin typeface="Tahoma" panose="020B0604030504040204" pitchFamily="34" charset="0"/>
                <a:ea typeface="宋体" panose="02010600030101010101" pitchFamily="2" charset="-122"/>
              </a:rPr>
              <a:t> </a:t>
            </a:r>
            <a:endParaRPr lang="zh-CN" altLang="en-US" dirty="0">
              <a:latin typeface="Tahoma" panose="020B0604030504040204" pitchFamily="34" charset="0"/>
              <a:ea typeface="宋体" panose="02010600030101010101" pitchFamily="2" charset="-122"/>
            </a:endParaRPr>
          </a:p>
          <a:p>
            <a:pPr>
              <a:spcBef>
                <a:spcPct val="50000"/>
              </a:spcBef>
            </a:pPr>
            <a:endParaRPr lang="zh-CN" altLang="en-US" dirty="0">
              <a:latin typeface="Tahoma" panose="020B0604030504040204" pitchFamily="34" charset="0"/>
              <a:ea typeface="宋体" panose="02010600030101010101" pitchFamily="2" charset="-122"/>
            </a:endParaRPr>
          </a:p>
        </p:txBody>
      </p:sp>
      <p:sp>
        <p:nvSpPr>
          <p:cNvPr id="17412" name="内容占位符 1"/>
          <p:cNvSpPr>
            <a:spLocks noGrp="1"/>
          </p:cNvSpPr>
          <p:nvPr>
            <p:ph sz="quarter" idx="1"/>
          </p:nvPr>
        </p:nvSpPr>
        <p:spPr>
          <a:ln/>
        </p:spPr>
        <p:txBody>
          <a:bodyPr anchor="t" anchorCtr="0"/>
          <a:p>
            <a:pPr>
              <a:buClr>
                <a:schemeClr val="folHlink"/>
              </a:buClr>
              <a:buSzPct val="60000"/>
              <a:buFont typeface="Wingdings" panose="05000000000000000000" pitchFamily="2" charset="2"/>
            </a:pPr>
            <a:endParaRPr lang="zh-CN" altLang="en-US"/>
          </a:p>
        </p:txBody>
      </p:sp>
      <p:sp>
        <p:nvSpPr>
          <p:cNvPr id="17413" name="内容占位符 2"/>
          <p:cNvSpPr>
            <a:spLocks noGrp="1"/>
          </p:cNvSpPr>
          <p:nvPr>
            <p:ph sz="quarter" idx="2"/>
          </p:nvPr>
        </p:nvSpPr>
        <p:spPr>
          <a:ln/>
        </p:spPr>
        <p:txBody>
          <a:bodyPr anchor="t" anchorCtr="0"/>
          <a:p>
            <a:pPr>
              <a:buClr>
                <a:schemeClr val="folHlink"/>
              </a:buClr>
              <a:buSzPct val="60000"/>
              <a:buFont typeface="Wingdings" panose="05000000000000000000" pitchFamily="2" charset="2"/>
            </a:pP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标题 336899"/>
          <p:cNvSpPr>
            <a:spLocks noGrp="1"/>
          </p:cNvSpPr>
          <p:nvPr>
            <p:ph type="title"/>
          </p:nvPr>
        </p:nvSpPr>
        <p:spPr>
          <a:xfrm>
            <a:off x="827088" y="549275"/>
            <a:ext cx="7793037" cy="939800"/>
          </a:xfrm>
          <a:ln/>
        </p:spPr>
        <p:txBody>
          <a:bodyPr anchor="b" anchorCtr="0"/>
          <a:p>
            <a:r>
              <a:rPr lang="zh-CN" altLang="en-US" sz="3200" b="1" dirty="0"/>
              <a:t>十二个检查项目之二：标识制度</a:t>
            </a:r>
            <a:endParaRPr lang="zh-CN" altLang="en-US" sz="3200" b="1" dirty="0"/>
          </a:p>
        </p:txBody>
      </p:sp>
      <p:sp>
        <p:nvSpPr>
          <p:cNvPr id="18434" name="文本框 336902"/>
          <p:cNvSpPr txBox="1"/>
          <p:nvPr/>
        </p:nvSpPr>
        <p:spPr>
          <a:xfrm>
            <a:off x="2101850" y="6400800"/>
            <a:ext cx="5256213" cy="457200"/>
          </a:xfrm>
          <a:prstGeom prst="rect">
            <a:avLst/>
          </a:prstGeom>
          <a:noFill/>
          <a:ln w="9525">
            <a:noFill/>
          </a:ln>
        </p:spPr>
        <p:txBody>
          <a:bodyPr anchor="t" anchorCtr="0">
            <a:spAutoFit/>
          </a:bodyPr>
          <a:p>
            <a:pPr>
              <a:spcBef>
                <a:spcPct val="50000"/>
              </a:spcBef>
            </a:pPr>
            <a:endParaRPr lang="zh-CN" dirty="0">
              <a:latin typeface="Tahoma" panose="020B0604030504040204" pitchFamily="34" charset="0"/>
              <a:ea typeface="宋体" panose="02010600030101010101" pitchFamily="2" charset="-122"/>
            </a:endParaRPr>
          </a:p>
        </p:txBody>
      </p:sp>
      <p:sp>
        <p:nvSpPr>
          <p:cNvPr id="336904" name="文本框 336903"/>
          <p:cNvSpPr txBox="1"/>
          <p:nvPr/>
        </p:nvSpPr>
        <p:spPr>
          <a:xfrm>
            <a:off x="2700338" y="6308725"/>
            <a:ext cx="3600450" cy="457200"/>
          </a:xfrm>
          <a:prstGeom prst="rect">
            <a:avLst/>
          </a:prstGeom>
          <a:solidFill>
            <a:schemeClr val="accent1"/>
          </a:solidFill>
          <a:ln w="9525">
            <a:noFill/>
          </a:ln>
        </p:spPr>
        <p:txBody>
          <a:bodyPr anchor="t" anchorCtr="0">
            <a:spAutoFit/>
          </a:bodyPr>
          <a:p>
            <a:pPr>
              <a:spcBef>
                <a:spcPct val="50000"/>
              </a:spcBef>
            </a:pPr>
            <a:r>
              <a:rPr lang="zh-CN" altLang="en-US" b="1" dirty="0">
                <a:solidFill>
                  <a:srgbClr val="BF0756"/>
                </a:solidFill>
                <a:latin typeface="Tahoma" panose="020B0604030504040204" pitchFamily="34" charset="0"/>
                <a:ea typeface="宋体" panose="02010600030101010101" pitchFamily="2" charset="-122"/>
              </a:rPr>
              <a:t>标签上的内容要填写完整</a:t>
            </a:r>
            <a:endParaRPr lang="zh-CN" altLang="en-US" b="1" dirty="0">
              <a:solidFill>
                <a:srgbClr val="BF0756"/>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6904">
                                            <p:txEl>
                                              <p:charRg st="0" end="12"/>
                                            </p:txEl>
                                          </p:spTgt>
                                        </p:tgtEl>
                                        <p:attrNameLst>
                                          <p:attrName>style.visibility</p:attrName>
                                        </p:attrNameLst>
                                      </p:cBhvr>
                                      <p:to>
                                        <p:strVal val="visible"/>
                                      </p:to>
                                    </p:set>
                                    <p:animEffect transition="in" filter="blinds(horizontal)">
                                      <p:cBhvr>
                                        <p:cTn id="7" dur="500"/>
                                        <p:tgtEl>
                                          <p:spTgt spid="336904">
                                            <p:txEl>
                                              <p:charRg st="0"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293889"/>
          <p:cNvSpPr>
            <a:spLocks noGrp="1"/>
          </p:cNvSpPr>
          <p:nvPr>
            <p:ph type="title"/>
          </p:nvPr>
        </p:nvSpPr>
        <p:spPr>
          <a:ln/>
        </p:spPr>
        <p:txBody>
          <a:bodyPr anchor="b" anchorCtr="0"/>
          <a:p>
            <a:r>
              <a:rPr lang="zh-CN" altLang="en-US" sz="3200" b="1" dirty="0"/>
              <a:t>八项制度中需要申报和备案的制度</a:t>
            </a:r>
            <a:endParaRPr lang="zh-CN" altLang="en-US" sz="3200" b="1"/>
          </a:p>
        </p:txBody>
      </p:sp>
      <p:sp>
        <p:nvSpPr>
          <p:cNvPr id="19458" name="文本占位符 293890"/>
          <p:cNvSpPr>
            <a:spLocks noGrp="1"/>
          </p:cNvSpPr>
          <p:nvPr>
            <p:ph idx="1"/>
          </p:nvPr>
        </p:nvSpPr>
        <p:spPr>
          <a:xfrm>
            <a:off x="1116013" y="2276475"/>
            <a:ext cx="7127875" cy="4114800"/>
          </a:xfrm>
          <a:ln/>
        </p:spPr>
        <p:txBody>
          <a:bodyPr anchor="t" anchorCtr="0"/>
          <a:p>
            <a:pPr>
              <a:lnSpc>
                <a:spcPct val="80000"/>
              </a:lnSpc>
            </a:pPr>
            <a:r>
              <a:rPr lang="zh-CN" altLang="en-US" sz="2400" b="1" dirty="0">
                <a:solidFill>
                  <a:srgbClr val="FF1E02"/>
                </a:solidFill>
                <a:ea typeface="隶书" pitchFamily="49" charset="-122"/>
              </a:rPr>
              <a:t>需要申报和备案的三项制度：</a:t>
            </a:r>
            <a:endParaRPr lang="zh-CN" altLang="en-US" sz="2400" b="1" dirty="0">
              <a:solidFill>
                <a:srgbClr val="FF1E02"/>
              </a:solidFill>
              <a:ea typeface="隶书" pitchFamily="49" charset="-122"/>
            </a:endParaRPr>
          </a:p>
          <a:p>
            <a:pPr>
              <a:lnSpc>
                <a:spcPct val="80000"/>
              </a:lnSpc>
              <a:buNone/>
            </a:pPr>
            <a:r>
              <a:rPr lang="en-US" altLang="en-US" sz="2400" b="1">
                <a:solidFill>
                  <a:srgbClr val="FF1E02"/>
                </a:solidFill>
                <a:ea typeface="隶书" pitchFamily="49" charset="-122"/>
              </a:rPr>
              <a:t>  ［</a:t>
            </a:r>
            <a:r>
              <a:rPr lang="zh-CN" altLang="en-US" sz="2400" b="1" dirty="0">
                <a:solidFill>
                  <a:srgbClr val="FF1E02"/>
                </a:solidFill>
                <a:ea typeface="隶书" pitchFamily="49" charset="-122"/>
              </a:rPr>
              <a:t>管理计划</a:t>
            </a:r>
            <a:r>
              <a:rPr lang="en-US" altLang="en-US" sz="2400" b="1">
                <a:solidFill>
                  <a:srgbClr val="FF1E02"/>
                </a:solidFill>
                <a:ea typeface="隶书" pitchFamily="49" charset="-122"/>
              </a:rPr>
              <a:t>］</a:t>
            </a:r>
            <a:r>
              <a:rPr lang="zh-CN" altLang="en-US" sz="2400" b="1" dirty="0">
                <a:ea typeface="隶书" pitchFamily="49" charset="-122"/>
              </a:rPr>
              <a:t>产生单位必须按照国家有关规定制定危险废物管理计划，并报环保部门备案。</a:t>
            </a:r>
            <a:endParaRPr lang="zh-CN" altLang="en-US" sz="2400" b="1" dirty="0">
              <a:ea typeface="隶书" pitchFamily="49" charset="-122"/>
            </a:endParaRPr>
          </a:p>
          <a:p>
            <a:pPr>
              <a:lnSpc>
                <a:spcPct val="80000"/>
              </a:lnSpc>
              <a:buNone/>
            </a:pPr>
            <a:r>
              <a:rPr lang="en-US" altLang="en-US" sz="2400" b="1">
                <a:solidFill>
                  <a:srgbClr val="FF1E02"/>
                </a:solidFill>
                <a:ea typeface="隶书" pitchFamily="49" charset="-122"/>
              </a:rPr>
              <a:t>  ［</a:t>
            </a:r>
            <a:r>
              <a:rPr lang="zh-CN" altLang="en-US" sz="2400" b="1" dirty="0">
                <a:solidFill>
                  <a:srgbClr val="FF1E02"/>
                </a:solidFill>
                <a:ea typeface="隶书" pitchFamily="49" charset="-122"/>
              </a:rPr>
              <a:t>申报登记</a:t>
            </a:r>
            <a:r>
              <a:rPr lang="en-US" altLang="en-US" sz="2400" b="1">
                <a:solidFill>
                  <a:srgbClr val="FF1E02"/>
                </a:solidFill>
                <a:ea typeface="隶书" pitchFamily="49" charset="-122"/>
              </a:rPr>
              <a:t>］</a:t>
            </a:r>
            <a:r>
              <a:rPr lang="zh-CN" altLang="en-US" sz="2400" b="1" dirty="0">
                <a:ea typeface="隶书" pitchFamily="49" charset="-122"/>
              </a:rPr>
              <a:t>产生单位必须向环保部门申报危险废物的种类、产生量、流向、贮存</a:t>
            </a:r>
            <a:endParaRPr lang="zh-CN" altLang="en-US" sz="2400" b="1" dirty="0">
              <a:ea typeface="隶书" pitchFamily="49" charset="-122"/>
            </a:endParaRPr>
          </a:p>
          <a:p>
            <a:pPr>
              <a:lnSpc>
                <a:spcPct val="80000"/>
              </a:lnSpc>
              <a:buNone/>
            </a:pPr>
            <a:r>
              <a:rPr lang="en-US" altLang="en-US" sz="2400" b="1">
                <a:solidFill>
                  <a:srgbClr val="FF1E02"/>
                </a:solidFill>
                <a:ea typeface="隶书" pitchFamily="49" charset="-122"/>
              </a:rPr>
              <a:t>  ［</a:t>
            </a:r>
            <a:r>
              <a:rPr lang="zh-CN" altLang="en-US" sz="2400" b="1" dirty="0">
                <a:solidFill>
                  <a:srgbClr val="FF1E02"/>
                </a:solidFill>
                <a:ea typeface="隶书" pitchFamily="49" charset="-122"/>
              </a:rPr>
              <a:t>应急预案</a:t>
            </a:r>
            <a:r>
              <a:rPr lang="en-US" altLang="en-US" sz="2400" b="1">
                <a:solidFill>
                  <a:srgbClr val="FF1E02"/>
                </a:solidFill>
                <a:ea typeface="隶书" pitchFamily="49" charset="-122"/>
              </a:rPr>
              <a:t>］</a:t>
            </a:r>
            <a:r>
              <a:rPr lang="zh-CN" altLang="en-US" sz="2400" b="1" dirty="0">
                <a:ea typeface="隶书" pitchFamily="49" charset="-122"/>
              </a:rPr>
              <a:t>产生单位应当制定意外事故的防范措施和应急预案，并向环保部门备案。</a:t>
            </a:r>
            <a:endParaRPr lang="zh-CN" altLang="en-US" sz="2400" b="1" dirty="0">
              <a:ea typeface="隶书"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标题 132097"/>
          <p:cNvSpPr>
            <a:spLocks noGrp="1"/>
          </p:cNvSpPr>
          <p:nvPr>
            <p:ph type="title"/>
          </p:nvPr>
        </p:nvSpPr>
        <p:spPr>
          <a:xfrm>
            <a:off x="827088" y="620713"/>
            <a:ext cx="7793037" cy="1143000"/>
          </a:xfrm>
          <a:ln/>
        </p:spPr>
        <p:txBody>
          <a:bodyPr anchor="b" anchorCtr="0"/>
          <a:p>
            <a:r>
              <a:rPr lang="zh-CN" altLang="en-US" sz="3200" b="1" dirty="0"/>
              <a:t>十二个检查项目之三：管理计划制度</a:t>
            </a:r>
            <a:endParaRPr lang="zh-CN" altLang="en-US" sz="3200" b="1" dirty="0"/>
          </a:p>
        </p:txBody>
      </p:sp>
      <p:sp>
        <p:nvSpPr>
          <p:cNvPr id="20482" name="文本占位符 132098"/>
          <p:cNvSpPr>
            <a:spLocks noGrp="1"/>
          </p:cNvSpPr>
          <p:nvPr>
            <p:ph idx="1"/>
          </p:nvPr>
        </p:nvSpPr>
        <p:spPr>
          <a:xfrm>
            <a:off x="1116013" y="1989138"/>
            <a:ext cx="7056437" cy="4114800"/>
          </a:xfrm>
          <a:ln/>
        </p:spPr>
        <p:txBody>
          <a:bodyPr anchor="t" anchorCtr="0"/>
          <a:p>
            <a:pPr>
              <a:lnSpc>
                <a:spcPct val="110000"/>
              </a:lnSpc>
            </a:pPr>
            <a:r>
              <a:rPr lang="zh-CN" altLang="en-US" sz="2400" b="1" dirty="0">
                <a:solidFill>
                  <a:srgbClr val="FF1E02"/>
                </a:solidFill>
                <a:latin typeface="隶书" pitchFamily="49" charset="-122"/>
                <a:ea typeface="隶书" pitchFamily="49" charset="-122"/>
              </a:rPr>
              <a:t>管理计划制度检查的主要内容：</a:t>
            </a:r>
            <a:endParaRPr lang="zh-CN" altLang="en-US" sz="2400" b="1" dirty="0">
              <a:solidFill>
                <a:srgbClr val="FF1E02"/>
              </a:solidFill>
              <a:latin typeface="隶书" pitchFamily="49" charset="-122"/>
              <a:ea typeface="隶书" pitchFamily="49" charset="-122"/>
            </a:endParaRPr>
          </a:p>
          <a:p>
            <a:pPr>
              <a:lnSpc>
                <a:spcPct val="110000"/>
              </a:lnSpc>
              <a:buNone/>
            </a:pPr>
            <a:r>
              <a:rPr lang="zh-CN" altLang="en-US" sz="2400" b="1" dirty="0">
                <a:latin typeface="隶书" pitchFamily="49" charset="-122"/>
                <a:ea typeface="隶书" pitchFamily="49" charset="-122"/>
              </a:rPr>
              <a:t>  </a:t>
            </a:r>
            <a:r>
              <a:rPr lang="en-US" altLang="zh-CN" sz="2400" b="1">
                <a:latin typeface="隶书" pitchFamily="49" charset="-122"/>
                <a:ea typeface="隶书" pitchFamily="49" charset="-122"/>
              </a:rPr>
              <a:t>4.</a:t>
            </a:r>
            <a:r>
              <a:rPr lang="zh-CN" altLang="en-US" sz="2400" b="1" dirty="0">
                <a:latin typeface="隶书" pitchFamily="49" charset="-122"/>
                <a:ea typeface="隶书" pitchFamily="49" charset="-122"/>
              </a:rPr>
              <a:t>危险废物管理计划包括减少危险废物产生量和危害性的措施</a:t>
            </a:r>
            <a:r>
              <a:rPr lang="zh-CN" altLang="en-US" sz="2400" dirty="0">
                <a:latin typeface="隶书" pitchFamily="49" charset="-122"/>
                <a:ea typeface="隶书" pitchFamily="49" charset="-122"/>
              </a:rPr>
              <a:t> </a:t>
            </a:r>
            <a:r>
              <a:rPr lang="zh-CN" altLang="en-US" sz="2400" b="1" dirty="0">
                <a:latin typeface="隶书" pitchFamily="49" charset="-122"/>
                <a:ea typeface="隶书" pitchFamily="49" charset="-122"/>
              </a:rPr>
              <a:t>。 </a:t>
            </a:r>
            <a:endParaRPr lang="zh-CN" altLang="en-US" sz="2400" b="1" dirty="0">
              <a:latin typeface="隶书" pitchFamily="49" charset="-122"/>
              <a:ea typeface="隶书" pitchFamily="49" charset="-122"/>
            </a:endParaRPr>
          </a:p>
          <a:p>
            <a:pPr>
              <a:lnSpc>
                <a:spcPct val="110000"/>
              </a:lnSpc>
              <a:buNone/>
            </a:pPr>
            <a:r>
              <a:rPr lang="zh-CN" altLang="en-US" sz="2400" b="1" dirty="0">
                <a:latin typeface="隶书" pitchFamily="49" charset="-122"/>
                <a:ea typeface="隶书" pitchFamily="49" charset="-122"/>
              </a:rPr>
              <a:t>  </a:t>
            </a:r>
            <a:r>
              <a:rPr lang="en-US" altLang="zh-CN" sz="2400" b="1">
                <a:latin typeface="隶书" pitchFamily="49" charset="-122"/>
                <a:ea typeface="隶书" pitchFamily="49" charset="-122"/>
              </a:rPr>
              <a:t>5.</a:t>
            </a:r>
            <a:r>
              <a:rPr lang="zh-CN" altLang="en-US" sz="2400" b="1" dirty="0">
                <a:latin typeface="隶书" pitchFamily="49" charset="-122"/>
                <a:ea typeface="隶书" pitchFamily="49" charset="-122"/>
              </a:rPr>
              <a:t>危险废物管理计划包括危险废物贮存、利用、处置措施</a:t>
            </a:r>
            <a:r>
              <a:rPr lang="zh-CN" altLang="en-US" sz="2400" dirty="0">
                <a:latin typeface="隶书" pitchFamily="49" charset="-122"/>
                <a:ea typeface="隶书" pitchFamily="49" charset="-122"/>
              </a:rPr>
              <a:t> </a:t>
            </a:r>
            <a:r>
              <a:rPr lang="zh-CN" altLang="en-US" sz="2400" b="1" dirty="0">
                <a:latin typeface="隶书" pitchFamily="49" charset="-122"/>
                <a:ea typeface="隶书" pitchFamily="49" charset="-122"/>
              </a:rPr>
              <a:t>。</a:t>
            </a:r>
            <a:endParaRPr lang="zh-CN" altLang="en-US" sz="2400" b="1" dirty="0">
              <a:latin typeface="隶书" pitchFamily="49" charset="-122"/>
              <a:ea typeface="隶书" pitchFamily="49" charset="-122"/>
            </a:endParaRPr>
          </a:p>
          <a:p>
            <a:pPr>
              <a:lnSpc>
                <a:spcPct val="110000"/>
              </a:lnSpc>
              <a:buNone/>
            </a:pPr>
            <a:r>
              <a:rPr lang="zh-CN" altLang="en-US" sz="2400" b="1" dirty="0">
                <a:latin typeface="隶书" pitchFamily="49" charset="-122"/>
                <a:ea typeface="隶书" pitchFamily="49" charset="-122"/>
              </a:rPr>
              <a:t>  </a:t>
            </a:r>
            <a:r>
              <a:rPr lang="en-US" altLang="zh-CN" sz="2400" b="1">
                <a:latin typeface="隶书" pitchFamily="49" charset="-122"/>
                <a:ea typeface="隶书" pitchFamily="49" charset="-122"/>
              </a:rPr>
              <a:t>6.</a:t>
            </a:r>
            <a:r>
              <a:rPr lang="zh-CN" altLang="en-US" sz="2400" b="1" dirty="0">
                <a:latin typeface="隶书" pitchFamily="49" charset="-122"/>
                <a:ea typeface="隶书" pitchFamily="49" charset="-122"/>
              </a:rPr>
              <a:t>报当地环保部门备案。危险废物管理计划内容有重大改变的，应当及时申报。</a:t>
            </a:r>
            <a:endParaRPr lang="zh-CN" altLang="en-US" sz="2400" b="1" dirty="0">
              <a:latin typeface="隶书" pitchFamily="49" charset="-122"/>
              <a:ea typeface="隶书" pitchFamily="49" charset="-122"/>
            </a:endParaRPr>
          </a:p>
          <a:p>
            <a:pPr>
              <a:lnSpc>
                <a:spcPct val="110000"/>
              </a:lnSpc>
            </a:pPr>
            <a:endParaRPr lang="zh-CN" altLang="en-US" sz="2400" b="1" dirty="0">
              <a:latin typeface="隶书" pitchFamily="49" charset="-122"/>
              <a:ea typeface="隶书"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133121"/>
          <p:cNvSpPr>
            <a:spLocks noGrp="1"/>
          </p:cNvSpPr>
          <p:nvPr>
            <p:ph type="title"/>
          </p:nvPr>
        </p:nvSpPr>
        <p:spPr>
          <a:xfrm>
            <a:off x="755650" y="620713"/>
            <a:ext cx="7793038" cy="1143000"/>
          </a:xfrm>
          <a:ln/>
        </p:spPr>
        <p:txBody>
          <a:bodyPr anchor="b" anchorCtr="0"/>
          <a:p>
            <a:r>
              <a:rPr lang="zh-CN" altLang="en-US" sz="3200" b="1" dirty="0"/>
              <a:t>十二个检查项目之四：申报登记制度</a:t>
            </a:r>
            <a:endParaRPr lang="zh-CN" altLang="en-US" sz="3200" b="1" dirty="0"/>
          </a:p>
        </p:txBody>
      </p:sp>
      <p:sp>
        <p:nvSpPr>
          <p:cNvPr id="21506" name="文本占位符 133122"/>
          <p:cNvSpPr>
            <a:spLocks noGrp="1"/>
          </p:cNvSpPr>
          <p:nvPr>
            <p:ph idx="1"/>
          </p:nvPr>
        </p:nvSpPr>
        <p:spPr>
          <a:xfrm>
            <a:off x="1258888" y="1844675"/>
            <a:ext cx="6985000" cy="4679950"/>
          </a:xfrm>
          <a:ln/>
        </p:spPr>
        <p:txBody>
          <a:bodyPr anchor="t" anchorCtr="0"/>
          <a:p>
            <a:pPr>
              <a:lnSpc>
                <a:spcPct val="140000"/>
              </a:lnSpc>
            </a:pPr>
            <a:r>
              <a:rPr lang="zh-CN" altLang="en-US" sz="2400" b="1" dirty="0">
                <a:solidFill>
                  <a:srgbClr val="FF1E02"/>
                </a:solidFill>
                <a:latin typeface="隶书" pitchFamily="49" charset="-122"/>
                <a:ea typeface="隶书" pitchFamily="49" charset="-122"/>
              </a:rPr>
              <a:t>申报登记制度检查的主要内容：</a:t>
            </a:r>
            <a:endParaRPr lang="zh-CN" altLang="en-US" sz="2400" b="1" dirty="0">
              <a:solidFill>
                <a:srgbClr val="FF1E02"/>
              </a:solidFill>
              <a:latin typeface="隶书" pitchFamily="49" charset="-122"/>
              <a:ea typeface="隶书" pitchFamily="49" charset="-122"/>
            </a:endParaRPr>
          </a:p>
          <a:p>
            <a:pPr>
              <a:lnSpc>
                <a:spcPct val="140000"/>
              </a:lnSpc>
              <a:buNone/>
            </a:pPr>
            <a:r>
              <a:rPr lang="zh-CN" altLang="en-US" sz="2400" b="1" dirty="0">
                <a:latin typeface="隶书" pitchFamily="49" charset="-122"/>
                <a:ea typeface="隶书" pitchFamily="49" charset="-122"/>
              </a:rPr>
              <a:t>  </a:t>
            </a:r>
            <a:r>
              <a:rPr lang="en-US" altLang="zh-CN" sz="2400" b="1">
                <a:latin typeface="隶书" pitchFamily="49" charset="-122"/>
                <a:ea typeface="隶书" pitchFamily="49" charset="-122"/>
              </a:rPr>
              <a:t>7.</a:t>
            </a:r>
            <a:r>
              <a:rPr lang="en-US" altLang="zh-CN" sz="2400" b="1" dirty="0">
                <a:latin typeface="隶书" pitchFamily="49" charset="-122"/>
                <a:ea typeface="隶书" pitchFamily="49" charset="-122"/>
              </a:rPr>
              <a:t>*</a:t>
            </a:r>
            <a:r>
              <a:rPr lang="zh-CN" altLang="en-US" sz="2400" b="1" dirty="0">
                <a:latin typeface="隶书" pitchFamily="49" charset="-122"/>
                <a:ea typeface="隶书" pitchFamily="49" charset="-122"/>
              </a:rPr>
              <a:t>如实地向所在地县级以上环保部门申报危险废物的种类、产生量、流向、贮存、处置等有关资料。</a:t>
            </a:r>
            <a:r>
              <a:rPr lang="zh-CN" altLang="en-US" sz="2400" dirty="0">
                <a:latin typeface="隶书" pitchFamily="49" charset="-122"/>
                <a:ea typeface="隶书" pitchFamily="49" charset="-122"/>
              </a:rPr>
              <a:t> </a:t>
            </a:r>
            <a:endParaRPr lang="zh-CN" altLang="en-US" sz="2400" dirty="0">
              <a:latin typeface="隶书" pitchFamily="49" charset="-122"/>
              <a:ea typeface="隶书" pitchFamily="49" charset="-122"/>
            </a:endParaRPr>
          </a:p>
          <a:p>
            <a:pPr>
              <a:lnSpc>
                <a:spcPct val="140000"/>
              </a:lnSpc>
              <a:buNone/>
            </a:pPr>
            <a:r>
              <a:rPr lang="zh-CN" altLang="en-US" sz="2400" b="1" dirty="0">
                <a:latin typeface="隶书" pitchFamily="49" charset="-122"/>
                <a:ea typeface="隶书" pitchFamily="49" charset="-122"/>
              </a:rPr>
              <a:t>  </a:t>
            </a:r>
            <a:r>
              <a:rPr lang="en-US" altLang="zh-CN" sz="2400" b="1">
                <a:latin typeface="隶书" pitchFamily="49" charset="-122"/>
                <a:ea typeface="隶书" pitchFamily="49" charset="-122"/>
              </a:rPr>
              <a:t>8.</a:t>
            </a:r>
            <a:r>
              <a:rPr lang="zh-CN" altLang="en-US" sz="2400" b="1" dirty="0">
                <a:latin typeface="隶书" pitchFamily="49" charset="-122"/>
                <a:ea typeface="隶书" pitchFamily="49" charset="-122"/>
              </a:rPr>
              <a:t>申报事项有重大改变的，应当及时申报。</a:t>
            </a:r>
            <a:r>
              <a:rPr lang="zh-CN" altLang="en-US" dirty="0"/>
              <a:t> </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379905"/>
          <p:cNvSpPr>
            <a:spLocks noGrp="1"/>
          </p:cNvSpPr>
          <p:nvPr>
            <p:ph type="title"/>
          </p:nvPr>
        </p:nvSpPr>
        <p:spPr>
          <a:xfrm>
            <a:off x="827088" y="549275"/>
            <a:ext cx="7793037" cy="1143000"/>
          </a:xfrm>
          <a:ln/>
        </p:spPr>
        <p:txBody>
          <a:bodyPr anchor="b" anchorCtr="0"/>
          <a:p>
            <a:r>
              <a:rPr lang="zh-CN" altLang="en-US" sz="3200" b="1" dirty="0"/>
              <a:t>十二个检查项目之四：申报登记制度</a:t>
            </a:r>
            <a:endParaRPr lang="zh-CN" altLang="en-US" sz="3200" b="1" dirty="0"/>
          </a:p>
        </p:txBody>
      </p:sp>
      <p:sp>
        <p:nvSpPr>
          <p:cNvPr id="22530" name="文本占位符 379906"/>
          <p:cNvSpPr>
            <a:spLocks noGrp="1"/>
          </p:cNvSpPr>
          <p:nvPr>
            <p:ph idx="1"/>
          </p:nvPr>
        </p:nvSpPr>
        <p:spPr>
          <a:xfrm>
            <a:off x="900113" y="1844675"/>
            <a:ext cx="7632700" cy="4679950"/>
          </a:xfrm>
          <a:ln/>
        </p:spPr>
        <p:txBody>
          <a:bodyPr anchor="t" anchorCtr="0"/>
          <a:p>
            <a:pPr>
              <a:lnSpc>
                <a:spcPct val="140000"/>
              </a:lnSpc>
            </a:pPr>
            <a:r>
              <a:rPr lang="zh-CN" altLang="en-US" sz="2400" b="1" dirty="0">
                <a:solidFill>
                  <a:srgbClr val="FF1E02"/>
                </a:solidFill>
                <a:latin typeface="隶书" pitchFamily="49" charset="-122"/>
                <a:ea typeface="隶书" pitchFamily="49" charset="-122"/>
              </a:rPr>
              <a:t>做好申报登记工作应落实四个方面的工作：</a:t>
            </a:r>
            <a:endParaRPr lang="zh-CN" altLang="en-US" sz="2400" b="1" dirty="0">
              <a:solidFill>
                <a:srgbClr val="FF1E02"/>
              </a:solidFill>
              <a:latin typeface="隶书" pitchFamily="49" charset="-122"/>
              <a:ea typeface="隶书" pitchFamily="49" charset="-122"/>
            </a:endParaRPr>
          </a:p>
          <a:p>
            <a:pPr>
              <a:lnSpc>
                <a:spcPct val="90000"/>
              </a:lnSpc>
              <a:buNone/>
            </a:pPr>
            <a:r>
              <a:rPr lang="en-US" altLang="en-US" sz="2400" b="1">
                <a:solidFill>
                  <a:srgbClr val="FF1E02"/>
                </a:solidFill>
                <a:latin typeface="隶书" pitchFamily="49" charset="-122"/>
                <a:ea typeface="隶书" pitchFamily="49" charset="-122"/>
              </a:rPr>
              <a:t> ［</a:t>
            </a:r>
            <a:r>
              <a:rPr lang="zh-CN" altLang="en-US" sz="2400" b="1" dirty="0">
                <a:solidFill>
                  <a:srgbClr val="FF1E02"/>
                </a:solidFill>
                <a:latin typeface="隶书" pitchFamily="49" charset="-122"/>
                <a:ea typeface="隶书" pitchFamily="49" charset="-122"/>
              </a:rPr>
              <a:t>年度申报</a:t>
            </a:r>
            <a:r>
              <a:rPr lang="en-US" altLang="en-US" sz="2400" b="1">
                <a:solidFill>
                  <a:srgbClr val="FF1E02"/>
                </a:solidFill>
                <a:latin typeface="隶书" pitchFamily="49" charset="-122"/>
                <a:ea typeface="隶书" pitchFamily="49" charset="-122"/>
              </a:rPr>
              <a:t>］</a:t>
            </a:r>
            <a:r>
              <a:rPr lang="zh-CN" altLang="en-US" sz="2400" b="1" dirty="0">
                <a:latin typeface="隶书" pitchFamily="49" charset="-122"/>
                <a:ea typeface="隶书" pitchFamily="49" charset="-122"/>
              </a:rPr>
              <a:t>每年初向当地县级环保部门申报企业上一年度危险废物产生、流向、贮存、处置等有关信息。 </a:t>
            </a:r>
            <a:endParaRPr lang="zh-CN" altLang="en-US" sz="2400" b="1" dirty="0">
              <a:latin typeface="隶书" pitchFamily="49" charset="-122"/>
              <a:ea typeface="隶书" pitchFamily="49" charset="-122"/>
            </a:endParaRPr>
          </a:p>
          <a:p>
            <a:pPr>
              <a:lnSpc>
                <a:spcPct val="90000"/>
              </a:lnSpc>
              <a:buNone/>
            </a:pPr>
            <a:r>
              <a:rPr lang="en-US" altLang="en-US" sz="2400" b="1">
                <a:solidFill>
                  <a:srgbClr val="FF1E02"/>
                </a:solidFill>
                <a:latin typeface="隶书" pitchFamily="49" charset="-122"/>
                <a:ea typeface="隶书" pitchFamily="49" charset="-122"/>
              </a:rPr>
              <a:t> ［</a:t>
            </a:r>
            <a:r>
              <a:rPr lang="zh-CN" altLang="en-US" sz="2400" b="1" dirty="0">
                <a:solidFill>
                  <a:srgbClr val="FF1E02"/>
                </a:solidFill>
                <a:latin typeface="隶书" pitchFamily="49" charset="-122"/>
                <a:ea typeface="隶书" pitchFamily="49" charset="-122"/>
              </a:rPr>
              <a:t>季度季报</a:t>
            </a:r>
            <a:r>
              <a:rPr lang="en-US" altLang="en-US" sz="2400" b="1">
                <a:solidFill>
                  <a:srgbClr val="FF1E02"/>
                </a:solidFill>
                <a:latin typeface="隶书" pitchFamily="49" charset="-122"/>
                <a:ea typeface="隶书" pitchFamily="49" charset="-122"/>
              </a:rPr>
              <a:t>］</a:t>
            </a:r>
            <a:r>
              <a:rPr lang="zh-CN" altLang="en-US" sz="2400" b="1" dirty="0">
                <a:latin typeface="隶书" pitchFamily="49" charset="-122"/>
                <a:ea typeface="隶书" pitchFamily="49" charset="-122"/>
              </a:rPr>
              <a:t>每个季度第</a:t>
            </a:r>
            <a:r>
              <a:rPr lang="en-US" altLang="zh-CN" sz="2400" b="1" dirty="0">
                <a:latin typeface="隶书" pitchFamily="49" charset="-122"/>
                <a:ea typeface="隶书" pitchFamily="49" charset="-122"/>
              </a:rPr>
              <a:t>1</a:t>
            </a:r>
            <a:r>
              <a:rPr lang="zh-CN" altLang="en-US" sz="2400" b="1" dirty="0">
                <a:latin typeface="隶书" pitchFamily="49" charset="-122"/>
                <a:ea typeface="隶书" pitchFamily="49" charset="-122"/>
              </a:rPr>
              <a:t>个月</a:t>
            </a:r>
            <a:r>
              <a:rPr lang="en-US" altLang="zh-CN" sz="2400" b="1" dirty="0">
                <a:latin typeface="隶书" pitchFamily="49" charset="-122"/>
                <a:ea typeface="隶书" pitchFamily="49" charset="-122"/>
              </a:rPr>
              <a:t>5</a:t>
            </a:r>
            <a:r>
              <a:rPr lang="zh-CN" altLang="en-US" sz="2400" b="1" dirty="0">
                <a:latin typeface="隶书" pitchFamily="49" charset="-122"/>
                <a:ea typeface="隶书" pitchFamily="49" charset="-122"/>
              </a:rPr>
              <a:t>日前申报上一季度危险废物有关信息。</a:t>
            </a:r>
            <a:endParaRPr lang="zh-CN" altLang="en-US" sz="2400" b="1" dirty="0">
              <a:latin typeface="隶书" pitchFamily="49" charset="-122"/>
              <a:ea typeface="隶书" pitchFamily="49" charset="-122"/>
            </a:endParaRPr>
          </a:p>
          <a:p>
            <a:pPr>
              <a:lnSpc>
                <a:spcPct val="90000"/>
              </a:lnSpc>
              <a:buNone/>
            </a:pPr>
            <a:r>
              <a:rPr lang="en-US" altLang="en-US" sz="2400" b="1">
                <a:solidFill>
                  <a:srgbClr val="FF1E02"/>
                </a:solidFill>
                <a:latin typeface="隶书" pitchFamily="49" charset="-122"/>
                <a:ea typeface="隶书" pitchFamily="49" charset="-122"/>
              </a:rPr>
              <a:t> ［</a:t>
            </a:r>
            <a:r>
              <a:rPr lang="zh-CN" altLang="en-US" sz="2400" b="1" dirty="0">
                <a:solidFill>
                  <a:srgbClr val="FF1E02"/>
                </a:solidFill>
                <a:latin typeface="隶书" pitchFamily="49" charset="-122"/>
                <a:ea typeface="隶书" pitchFamily="49" charset="-122"/>
              </a:rPr>
              <a:t>日常记录</a:t>
            </a:r>
            <a:r>
              <a:rPr lang="en-US" altLang="en-US" sz="2400" b="1">
                <a:solidFill>
                  <a:srgbClr val="FF1E02"/>
                </a:solidFill>
                <a:latin typeface="隶书" pitchFamily="49" charset="-122"/>
                <a:ea typeface="隶书" pitchFamily="49" charset="-122"/>
              </a:rPr>
              <a:t>］</a:t>
            </a:r>
            <a:r>
              <a:rPr lang="zh-CN" altLang="en-US" sz="2400" b="1" dirty="0">
                <a:latin typeface="隶书" pitchFamily="49" charset="-122"/>
                <a:ea typeface="隶书" pitchFamily="49" charset="-122"/>
              </a:rPr>
              <a:t>（台帐）</a:t>
            </a:r>
            <a:r>
              <a:rPr lang="en-US" altLang="zh-CN" sz="2400" b="1" dirty="0">
                <a:latin typeface="隶书" pitchFamily="49" charset="-122"/>
                <a:ea typeface="隶书" pitchFamily="49" charset="-122"/>
              </a:rPr>
              <a:t>--</a:t>
            </a:r>
            <a:r>
              <a:rPr lang="zh-CN" altLang="en-US" sz="2400" b="1" dirty="0">
                <a:latin typeface="隶书" pitchFamily="49" charset="-122"/>
                <a:ea typeface="隶书" pitchFamily="49" charset="-122"/>
              </a:rPr>
              <a:t>每日做好当天危险废物产生转移、贮存和处理情况的记录，并定期进行汇总成册。</a:t>
            </a:r>
            <a:endParaRPr lang="zh-CN" altLang="en-US" sz="2400" b="1" dirty="0">
              <a:latin typeface="隶书" pitchFamily="49" charset="-122"/>
              <a:ea typeface="隶书" pitchFamily="49" charset="-122"/>
            </a:endParaRPr>
          </a:p>
          <a:p>
            <a:pPr>
              <a:lnSpc>
                <a:spcPct val="90000"/>
              </a:lnSpc>
              <a:buNone/>
            </a:pPr>
            <a:r>
              <a:rPr lang="en-US" altLang="en-US" sz="2400" b="1">
                <a:solidFill>
                  <a:srgbClr val="FF1E02"/>
                </a:solidFill>
                <a:latin typeface="隶书" pitchFamily="49" charset="-122"/>
                <a:ea typeface="隶书" pitchFamily="49" charset="-122"/>
              </a:rPr>
              <a:t> ［</a:t>
            </a:r>
            <a:r>
              <a:rPr lang="zh-CN" altLang="en-US" sz="2400" b="1" dirty="0">
                <a:solidFill>
                  <a:srgbClr val="FF1E02"/>
                </a:solidFill>
                <a:latin typeface="隶书" pitchFamily="49" charset="-122"/>
                <a:ea typeface="隶书" pitchFamily="49" charset="-122"/>
              </a:rPr>
              <a:t>数量相近</a:t>
            </a:r>
            <a:r>
              <a:rPr lang="en-US" altLang="en-US" sz="2400" b="1">
                <a:solidFill>
                  <a:srgbClr val="FF1E02"/>
                </a:solidFill>
                <a:latin typeface="隶书" pitchFamily="49" charset="-122"/>
                <a:ea typeface="隶书" pitchFamily="49" charset="-122"/>
              </a:rPr>
              <a:t>］</a:t>
            </a:r>
            <a:r>
              <a:rPr lang="zh-CN" altLang="en-US" sz="2400" b="1" dirty="0">
                <a:latin typeface="隶书" pitchFamily="49" charset="-122"/>
                <a:ea typeface="隶书" pitchFamily="49" charset="-122"/>
              </a:rPr>
              <a:t>产生危险废物的种类、数量要与环评、台帐、申报、申请审批转移、实际发生转移（或自身处置利用的数量）大致相同。</a:t>
            </a:r>
            <a:endParaRPr lang="zh-CN" altLang="en-US" sz="2400" b="1" dirty="0">
              <a:latin typeface="隶书" pitchFamily="49" charset="-122"/>
              <a:ea typeface="隶书" pitchFamily="49" charset="-122"/>
            </a:endParaRPr>
          </a:p>
          <a:p>
            <a:pPr>
              <a:lnSpc>
                <a:spcPct val="140000"/>
              </a:lnSpc>
            </a:pPr>
            <a:endParaRPr lang="zh-CN" altLang="en-US" sz="2400" b="1" dirty="0">
              <a:solidFill>
                <a:srgbClr val="FF1E02"/>
              </a:solidFill>
              <a:latin typeface="隶书" pitchFamily="49" charset="-122"/>
              <a:ea typeface="隶书"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9060" y="1772920"/>
            <a:ext cx="594169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1591" y="47672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288769"/>
          <p:cNvSpPr>
            <a:spLocks noGrp="1"/>
          </p:cNvSpPr>
          <p:nvPr>
            <p:ph type="title"/>
          </p:nvPr>
        </p:nvSpPr>
        <p:spPr>
          <a:xfrm>
            <a:off x="827088" y="620713"/>
            <a:ext cx="7793037" cy="1143000"/>
          </a:xfrm>
          <a:ln/>
        </p:spPr>
        <p:txBody>
          <a:bodyPr anchor="b" anchorCtr="0"/>
          <a:p>
            <a:r>
              <a:rPr lang="zh-CN" altLang="en-US" sz="3200" b="1" dirty="0"/>
              <a:t>十二个检查项目之四：申报登记制度</a:t>
            </a:r>
            <a:endParaRPr lang="zh-CN" altLang="en-US" sz="3200" b="1" dirty="0"/>
          </a:p>
        </p:txBody>
      </p:sp>
      <p:sp>
        <p:nvSpPr>
          <p:cNvPr id="23554" name="文本占位符 288770"/>
          <p:cNvSpPr>
            <a:spLocks noGrp="1"/>
          </p:cNvSpPr>
          <p:nvPr>
            <p:ph idx="1"/>
          </p:nvPr>
        </p:nvSpPr>
        <p:spPr>
          <a:xfrm>
            <a:off x="900113" y="2060575"/>
            <a:ext cx="7345362" cy="4114800"/>
          </a:xfrm>
          <a:ln/>
        </p:spPr>
        <p:txBody>
          <a:bodyPr anchor="t" anchorCtr="0"/>
          <a:p>
            <a:r>
              <a:rPr lang="zh-CN" altLang="en-US" sz="2400" b="1" dirty="0">
                <a:solidFill>
                  <a:srgbClr val="FF1E02"/>
                </a:solidFill>
                <a:latin typeface="隶书" pitchFamily="49" charset="-122"/>
                <a:ea typeface="隶书" pitchFamily="49" charset="-122"/>
              </a:rPr>
              <a:t>［台账］</a:t>
            </a:r>
            <a:r>
              <a:rPr lang="zh-CN" altLang="en-US" sz="2400" b="1" dirty="0">
                <a:latin typeface="隶书" pitchFamily="49" charset="-122"/>
                <a:ea typeface="隶书" pitchFamily="49" charset="-122"/>
              </a:rPr>
              <a:t>台账是</a:t>
            </a:r>
            <a:r>
              <a:rPr lang="zh-CN" altLang="en-US" sz="2400" b="1" dirty="0">
                <a:latin typeface="隶书" pitchFamily="49" charset="-122"/>
                <a:ea typeface="隶书" pitchFamily="49" charset="-122"/>
              </a:rPr>
              <a:t>危险废物管理计划制度的基础性内容，是危险废物申报登记制度的基础，是产生单位管理危险废物的重要依据。</a:t>
            </a:r>
            <a:r>
              <a:rPr lang="zh-CN" altLang="en-US" sz="2400" b="1" dirty="0">
                <a:latin typeface="隶书" pitchFamily="49" charset="-122"/>
                <a:ea typeface="隶书" pitchFamily="49" charset="-122"/>
              </a:rPr>
              <a:t>其原则：</a:t>
            </a:r>
            <a:endParaRPr lang="zh-CN" altLang="en-US" sz="2400" b="1" dirty="0">
              <a:latin typeface="隶书" pitchFamily="49" charset="-122"/>
              <a:ea typeface="隶书" pitchFamily="49" charset="-122"/>
            </a:endParaRPr>
          </a:p>
          <a:p>
            <a:pPr>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1</a:t>
            </a:r>
            <a:r>
              <a:rPr lang="zh-CN" altLang="en-US" sz="2400" b="1" dirty="0">
                <a:latin typeface="隶书" pitchFamily="49" charset="-122"/>
                <a:ea typeface="隶书" pitchFamily="49" charset="-122"/>
              </a:rPr>
              <a:t>）记录危险废物产生和流向情况，确保危险废物不非法流失，合法利用或处置。</a:t>
            </a:r>
            <a:endParaRPr lang="zh-CN" altLang="en-US" sz="2400" b="1" dirty="0">
              <a:latin typeface="隶书" pitchFamily="49" charset="-122"/>
              <a:ea typeface="隶书" pitchFamily="49" charset="-122"/>
            </a:endParaRPr>
          </a:p>
          <a:p>
            <a:pPr>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2</a:t>
            </a:r>
            <a:r>
              <a:rPr lang="zh-CN" altLang="en-US" sz="2400" b="1" dirty="0">
                <a:latin typeface="隶书" pitchFamily="49" charset="-122"/>
                <a:ea typeface="隶书" pitchFamily="49" charset="-122"/>
              </a:rPr>
              <a:t>）与生产记录相结合。</a:t>
            </a:r>
            <a:endParaRPr lang="zh-CN" altLang="en-US" sz="2400" b="1" dirty="0">
              <a:latin typeface="隶书" pitchFamily="49" charset="-122"/>
              <a:ea typeface="隶书" pitchFamily="49" charset="-122"/>
            </a:endParaRPr>
          </a:p>
          <a:p>
            <a:pPr>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3</a:t>
            </a:r>
            <a:r>
              <a:rPr lang="zh-CN" altLang="en-US" sz="2400" b="1" dirty="0">
                <a:latin typeface="隶书" pitchFamily="49" charset="-122"/>
                <a:ea typeface="隶书" pitchFamily="49" charset="-122"/>
              </a:rPr>
              <a:t>）便于环境保护部门核查。</a:t>
            </a:r>
            <a:endParaRPr lang="zh-CN" altLang="en-US" sz="2400" b="1" dirty="0">
              <a:latin typeface="隶书" pitchFamily="49" charset="-122"/>
              <a:ea typeface="隶书" pitchFamily="49" charset="-122"/>
            </a:endParaRPr>
          </a:p>
          <a:p>
            <a:pPr>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4</a:t>
            </a:r>
            <a:r>
              <a:rPr lang="zh-CN" altLang="en-US" sz="2400" b="1" dirty="0">
                <a:latin typeface="隶书" pitchFamily="49" charset="-122"/>
                <a:ea typeface="隶书" pitchFamily="49" charset="-122"/>
              </a:rPr>
              <a:t>）不得弄虚作假。</a:t>
            </a:r>
            <a:endParaRPr lang="zh-CN" altLang="en-US" sz="2400" b="1" dirty="0">
              <a:latin typeface="隶书" pitchFamily="49" charset="-122"/>
              <a:ea typeface="隶书" pitchFamily="49" charset="-122"/>
            </a:endParaRPr>
          </a:p>
          <a:p>
            <a:pPr>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5</a:t>
            </a:r>
            <a:r>
              <a:rPr lang="zh-CN" altLang="en-US" sz="2400" b="1" dirty="0">
                <a:latin typeface="隶书" pitchFamily="49" charset="-122"/>
                <a:ea typeface="隶书" pitchFamily="49" charset="-122"/>
              </a:rPr>
              <a:t>）危险废物产生台账，至少应保存</a:t>
            </a:r>
            <a:r>
              <a:rPr lang="en-US" altLang="zh-CN" sz="2400" b="1" dirty="0">
                <a:latin typeface="隶书" pitchFamily="49" charset="-122"/>
                <a:ea typeface="隶书" pitchFamily="49" charset="-122"/>
              </a:rPr>
              <a:t>5</a:t>
            </a:r>
            <a:r>
              <a:rPr lang="zh-CN" altLang="en-US" sz="2400" b="1" dirty="0">
                <a:latin typeface="隶书" pitchFamily="49" charset="-122"/>
                <a:ea typeface="隶书" pitchFamily="49" charset="-122"/>
              </a:rPr>
              <a:t>年</a:t>
            </a:r>
            <a:r>
              <a:rPr lang="zh-CN" altLang="en-US" sz="2800" dirty="0">
                <a:latin typeface="隶书" pitchFamily="49" charset="-122"/>
                <a:ea typeface="隶书" pitchFamily="49" charset="-122"/>
              </a:rPr>
              <a:t> </a:t>
            </a:r>
            <a:endParaRPr lang="zh-CN" altLang="en-US" sz="2800" dirty="0">
              <a:latin typeface="隶书" pitchFamily="49" charset="-122"/>
              <a:ea typeface="隶书" pitchFamily="49" charset="-122"/>
            </a:endParaRPr>
          </a:p>
        </p:txBody>
      </p:sp>
      <p:sp>
        <p:nvSpPr>
          <p:cNvPr id="23555" name="动作按钮: 前进或下一项 288772">
            <a:hlinkClick r:id="rId1" action="ppaction://hlinkfile"/>
          </p:cNvPr>
          <p:cNvSpPr/>
          <p:nvPr/>
        </p:nvSpPr>
        <p:spPr>
          <a:xfrm>
            <a:off x="6156325" y="5805488"/>
            <a:ext cx="2087563" cy="360362"/>
          </a:xfrm>
          <a:prstGeom prst="actionButtonForwardNext">
            <a:avLst/>
          </a:prstGeom>
          <a:noFill/>
          <a:ln w="9525">
            <a:noFill/>
          </a:ln>
        </p:spPr>
        <p:txBody>
          <a:bodyPr wrap="none" anchor="ctr" anchorCtr="0"/>
          <a:p>
            <a:pPr algn="ctr"/>
            <a:endParaRPr lang="zh-CN" dirty="0">
              <a:latin typeface="Tahoma" panose="020B060403050404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376833"/>
          <p:cNvSpPr>
            <a:spLocks noGrp="1"/>
          </p:cNvSpPr>
          <p:nvPr>
            <p:ph type="title" sz="quarter"/>
          </p:nvPr>
        </p:nvSpPr>
        <p:spPr>
          <a:xfrm>
            <a:off x="827088" y="549275"/>
            <a:ext cx="7793037" cy="1143000"/>
          </a:xfrm>
          <a:ln/>
        </p:spPr>
        <p:txBody>
          <a:bodyPr anchor="b" anchorCtr="0"/>
          <a:p>
            <a:r>
              <a:rPr lang="zh-CN" altLang="en-US" sz="3200" b="1" dirty="0"/>
              <a:t>十二个检查项目之四：申报登记制度</a:t>
            </a:r>
            <a:endParaRPr lang="zh-CN" altLang="en-US" sz="3200" b="1" dirty="0"/>
          </a:p>
        </p:txBody>
      </p:sp>
      <p:sp>
        <p:nvSpPr>
          <p:cNvPr id="24578" name="文本占位符 376834"/>
          <p:cNvSpPr>
            <a:spLocks noGrp="1"/>
          </p:cNvSpPr>
          <p:nvPr>
            <p:ph type="body" idx="4294967295"/>
          </p:nvPr>
        </p:nvSpPr>
        <p:spPr>
          <a:xfrm>
            <a:off x="1798638" y="2060575"/>
            <a:ext cx="7345362" cy="4114800"/>
          </a:xfrm>
          <a:ln/>
        </p:spPr>
        <p:txBody>
          <a:bodyPr anchor="t" anchorCtr="0"/>
          <a:p>
            <a:pPr>
              <a:buNone/>
            </a:pPr>
            <a:r>
              <a:rPr lang="en-US" altLang="zh-CN" sz="2800" b="1" dirty="0">
                <a:latin typeface="宋体" panose="02010600030101010101" pitchFamily="2" charset="-122"/>
              </a:rPr>
              <a:t>   </a:t>
            </a:r>
            <a:endParaRPr lang="en-US" altLang="zh-CN" sz="4400" dirty="0">
              <a:latin typeface="隶书" pitchFamily="49" charset="-122"/>
              <a:ea typeface="隶书" pitchFamily="49" charset="-122"/>
            </a:endParaRPr>
          </a:p>
          <a:p>
            <a:pPr>
              <a:lnSpc>
                <a:spcPct val="80000"/>
              </a:lnSpc>
            </a:pPr>
            <a:endParaRPr lang="en-US" altLang="zh-CN" sz="4400" dirty="0"/>
          </a:p>
        </p:txBody>
      </p:sp>
      <p:sp>
        <p:nvSpPr>
          <p:cNvPr id="24579" name="文本框 376844"/>
          <p:cNvSpPr txBox="1"/>
          <p:nvPr/>
        </p:nvSpPr>
        <p:spPr>
          <a:xfrm>
            <a:off x="2916238" y="6092825"/>
            <a:ext cx="3384550" cy="457200"/>
          </a:xfrm>
          <a:prstGeom prst="rect">
            <a:avLst/>
          </a:prstGeom>
          <a:solidFill>
            <a:schemeClr val="accent1"/>
          </a:solidFill>
          <a:ln w="9525">
            <a:noFill/>
          </a:ln>
        </p:spPr>
        <p:txBody>
          <a:bodyPr anchor="t" anchorCtr="0">
            <a:spAutoFit/>
          </a:bodyPr>
          <a:p>
            <a:pPr>
              <a:spcBef>
                <a:spcPct val="50000"/>
              </a:spcBef>
            </a:pPr>
            <a:r>
              <a:rPr lang="zh-CN" altLang="en-US" b="1" dirty="0">
                <a:solidFill>
                  <a:srgbClr val="BD3C09"/>
                </a:solidFill>
                <a:latin typeface="Tahoma" panose="020B0604030504040204" pitchFamily="34" charset="0"/>
                <a:ea typeface="宋体" panose="02010600030101010101" pitchFamily="2" charset="-122"/>
              </a:rPr>
              <a:t>生产车间建立危废台帐</a:t>
            </a:r>
            <a:endParaRPr lang="zh-CN" altLang="en-US" b="1" dirty="0">
              <a:solidFill>
                <a:srgbClr val="BD3C09"/>
              </a:solidFill>
              <a:latin typeface="Tahoma" panose="020B0604030504040204" pitchFamily="34" charset="0"/>
              <a:ea typeface="宋体" panose="02010600030101010101" pitchFamily="2" charset="-122"/>
            </a:endParaRPr>
          </a:p>
        </p:txBody>
      </p:sp>
      <p:sp>
        <p:nvSpPr>
          <p:cNvPr id="24580" name="内容占位符 1"/>
          <p:cNvSpPr>
            <a:spLocks noGrp="1"/>
          </p:cNvSpPr>
          <p:nvPr>
            <p:ph sz="quarter" idx="3"/>
          </p:nvPr>
        </p:nvSpPr>
        <p:spPr>
          <a:ln/>
        </p:spPr>
        <p:txBody>
          <a:bodyPr anchor="t" anchorCtr="0"/>
          <a:p>
            <a:pPr>
              <a:buClr>
                <a:schemeClr val="folHlink"/>
              </a:buClr>
              <a:buSzPct val="60000"/>
              <a:buFont typeface="Wingdings" panose="05000000000000000000" pitchFamily="2" charset="2"/>
            </a:pPr>
            <a:endParaRPr lang="zh-CN" altLang="en-US"/>
          </a:p>
        </p:txBody>
      </p:sp>
      <p:sp>
        <p:nvSpPr>
          <p:cNvPr id="24581" name="内容占位符 2"/>
          <p:cNvSpPr>
            <a:spLocks noGrp="1"/>
          </p:cNvSpPr>
          <p:nvPr>
            <p:ph sz="quarter" idx="2"/>
          </p:nvPr>
        </p:nvSpPr>
        <p:spPr>
          <a:ln/>
        </p:spPr>
        <p:txBody>
          <a:bodyPr anchor="t" anchorCtr="0"/>
          <a:p>
            <a:pPr>
              <a:buClr>
                <a:schemeClr val="folHlink"/>
              </a:buClr>
              <a:buSzPct val="60000"/>
              <a:buFont typeface="Wingdings" panose="05000000000000000000" pitchFamily="2" charset="2"/>
            </a:pPr>
            <a:endParaRPr lang="zh-CN" altLang="en-US"/>
          </a:p>
        </p:txBody>
      </p:sp>
      <p:sp>
        <p:nvSpPr>
          <p:cNvPr id="24582" name="内容占位符 3"/>
          <p:cNvSpPr>
            <a:spLocks noGrp="1"/>
          </p:cNvSpPr>
          <p:nvPr>
            <p:ph sz="quarter" idx="1"/>
          </p:nvPr>
        </p:nvSpPr>
        <p:spPr>
          <a:ln/>
        </p:spPr>
        <p:txBody>
          <a:bodyPr anchor="t" anchorCtr="0"/>
          <a:p>
            <a:pPr>
              <a:buClr>
                <a:schemeClr val="folHlink"/>
              </a:buClr>
              <a:buSzPct val="60000"/>
              <a:buFont typeface="Wingdings" panose="05000000000000000000" pitchFamily="2" charset="2"/>
            </a:pPr>
            <a:endParaRPr lang="zh-CN" altLang="en-US"/>
          </a:p>
        </p:txBody>
      </p:sp>
      <p:sp>
        <p:nvSpPr>
          <p:cNvPr id="24583" name="内容占位符 4"/>
          <p:cNvSpPr>
            <a:spLocks noGrp="1"/>
          </p:cNvSpPr>
          <p:nvPr>
            <p:ph sz="quarter" idx="4"/>
          </p:nvPr>
        </p:nvSpPr>
        <p:spPr>
          <a:ln/>
        </p:spPr>
        <p:txBody>
          <a:bodyPr anchor="t" anchorCtr="0"/>
          <a:p>
            <a:pPr>
              <a:buClr>
                <a:schemeClr val="folHlink"/>
              </a:buClr>
              <a:buSzPct val="60000"/>
              <a:buFont typeface="Wingdings" panose="05000000000000000000" pitchFamily="2" charset="2"/>
            </a:pP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252929"/>
          <p:cNvSpPr>
            <a:spLocks noGrp="1"/>
          </p:cNvSpPr>
          <p:nvPr>
            <p:ph type="title"/>
          </p:nvPr>
        </p:nvSpPr>
        <p:spPr>
          <a:xfrm>
            <a:off x="755650" y="620713"/>
            <a:ext cx="7793038" cy="1143000"/>
          </a:xfrm>
          <a:ln/>
        </p:spPr>
        <p:txBody>
          <a:bodyPr anchor="b" anchorCtr="0"/>
          <a:p>
            <a:r>
              <a:rPr lang="zh-CN" altLang="en-US" sz="3200" b="1" dirty="0"/>
              <a:t>十二个检查项目之四：申报登记制度</a:t>
            </a:r>
            <a:endParaRPr lang="zh-CN" altLang="en-US" sz="3200" b="1" dirty="0"/>
          </a:p>
        </p:txBody>
      </p:sp>
      <p:sp>
        <p:nvSpPr>
          <p:cNvPr id="25602" name="内容占位符 252931"/>
          <p:cNvSpPr>
            <a:spLocks noGrp="1"/>
          </p:cNvSpPr>
          <p:nvPr>
            <p:ph sz="half" idx="1"/>
          </p:nvPr>
        </p:nvSpPr>
        <p:spPr>
          <a:xfrm>
            <a:off x="1763713" y="2133600"/>
            <a:ext cx="5545137" cy="4114800"/>
          </a:xfrm>
          <a:ln/>
        </p:spPr>
        <p:txBody>
          <a:bodyPr anchor="t" anchorCtr="0"/>
          <a:p>
            <a:pPr>
              <a:buClr>
                <a:schemeClr val="folHlink"/>
              </a:buClr>
              <a:buSzPct val="60000"/>
              <a:buFont typeface="Wingdings" panose="05000000000000000000" pitchFamily="2" charset="2"/>
            </a:pPr>
            <a:r>
              <a:rPr lang="zh-CN" altLang="en-US" sz="2400" dirty="0">
                <a:ea typeface="隶书" pitchFamily="49" charset="-122"/>
              </a:rPr>
              <a:t>申报登记存在的问题：</a:t>
            </a:r>
            <a:endParaRPr lang="zh-CN" altLang="en-US" sz="2400" dirty="0">
              <a:ea typeface="隶书" pitchFamily="49" charset="-122"/>
            </a:endParaRPr>
          </a:p>
          <a:p>
            <a:pPr>
              <a:buClr>
                <a:schemeClr val="folHlink"/>
              </a:buClr>
              <a:buSzPct val="60000"/>
              <a:buFont typeface="Wingdings" panose="05000000000000000000" pitchFamily="2" charset="2"/>
            </a:pPr>
            <a:r>
              <a:rPr lang="zh-CN" altLang="en-US" sz="2400" dirty="0">
                <a:solidFill>
                  <a:srgbClr val="FF1E02"/>
                </a:solidFill>
                <a:ea typeface="隶书" pitchFamily="49" charset="-122"/>
              </a:rPr>
              <a:t>申报不全</a:t>
            </a:r>
            <a:endParaRPr lang="zh-CN" altLang="en-US" sz="2400" dirty="0">
              <a:solidFill>
                <a:srgbClr val="FF1E02"/>
              </a:solidFill>
              <a:ea typeface="隶书" pitchFamily="49" charset="-122"/>
            </a:endParaRPr>
          </a:p>
          <a:p>
            <a:pPr>
              <a:buClr>
                <a:schemeClr val="folHlink"/>
              </a:buClr>
              <a:buSzPct val="60000"/>
              <a:buFont typeface="Wingdings" panose="05000000000000000000" pitchFamily="2" charset="2"/>
            </a:pPr>
            <a:r>
              <a:rPr lang="zh-CN" altLang="en-US" sz="2400" dirty="0">
                <a:solidFill>
                  <a:srgbClr val="FF1E02"/>
                </a:solidFill>
                <a:ea typeface="隶书" pitchFamily="49" charset="-122"/>
              </a:rPr>
              <a:t>数量不符</a:t>
            </a:r>
            <a:endParaRPr lang="zh-CN" altLang="en-US" sz="2400" dirty="0">
              <a:solidFill>
                <a:srgbClr val="FF1E02"/>
              </a:solidFill>
              <a:ea typeface="隶书" pitchFamily="49" charset="-122"/>
            </a:endParaRPr>
          </a:p>
          <a:p>
            <a:pPr>
              <a:buClr>
                <a:schemeClr val="folHlink"/>
              </a:buClr>
              <a:buSzPct val="60000"/>
              <a:buFont typeface="Wingdings" panose="05000000000000000000" pitchFamily="2" charset="2"/>
            </a:pPr>
            <a:r>
              <a:rPr lang="zh-CN" altLang="en-US" sz="2400" dirty="0">
                <a:solidFill>
                  <a:srgbClr val="FF1E02"/>
                </a:solidFill>
                <a:ea typeface="隶书" pitchFamily="49" charset="-122"/>
              </a:rPr>
              <a:t>填报粗疏</a:t>
            </a:r>
            <a:endParaRPr lang="zh-CN" altLang="en-US" sz="2400" dirty="0">
              <a:solidFill>
                <a:srgbClr val="FF1E02"/>
              </a:solidFill>
              <a:ea typeface="隶书" pitchFamily="49" charset="-122"/>
            </a:endParaRPr>
          </a:p>
          <a:p>
            <a:pPr>
              <a:buClr>
                <a:schemeClr val="folHlink"/>
              </a:buClr>
              <a:buSzPct val="60000"/>
              <a:buFont typeface="Wingdings" panose="05000000000000000000" pitchFamily="2" charset="2"/>
            </a:pPr>
            <a:r>
              <a:rPr lang="zh-CN" altLang="en-US" sz="2400" dirty="0">
                <a:solidFill>
                  <a:srgbClr val="FF1E02"/>
                </a:solidFill>
                <a:ea typeface="隶书" pitchFamily="49" charset="-122"/>
              </a:rPr>
              <a:t>避重就轻</a:t>
            </a:r>
            <a:endParaRPr lang="zh-CN" altLang="en-US" sz="2400" dirty="0">
              <a:solidFill>
                <a:srgbClr val="FF1E02"/>
              </a:solidFill>
              <a:ea typeface="隶书" pitchFamily="49" charset="-122"/>
            </a:endParaRPr>
          </a:p>
          <a:p>
            <a:pPr>
              <a:buClr>
                <a:schemeClr val="folHlink"/>
              </a:buClr>
              <a:buSzPct val="60000"/>
              <a:buFont typeface="Wingdings" panose="05000000000000000000" pitchFamily="2" charset="2"/>
            </a:pPr>
            <a:r>
              <a:rPr lang="zh-CN" altLang="en-US" sz="2400" dirty="0">
                <a:solidFill>
                  <a:srgbClr val="FF1E02"/>
                </a:solidFill>
                <a:ea typeface="隶书" pitchFamily="49" charset="-122"/>
              </a:rPr>
              <a:t>故意瞒报</a:t>
            </a:r>
            <a:endParaRPr lang="zh-CN" altLang="en-US" sz="2400" dirty="0">
              <a:solidFill>
                <a:srgbClr val="FF1E02"/>
              </a:solidFill>
              <a:ea typeface="隶书"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156673"/>
          <p:cNvSpPr>
            <a:spLocks noGrp="1"/>
          </p:cNvSpPr>
          <p:nvPr>
            <p:ph type="title"/>
          </p:nvPr>
        </p:nvSpPr>
        <p:spPr>
          <a:xfrm>
            <a:off x="827088" y="620713"/>
            <a:ext cx="7793037" cy="1143000"/>
          </a:xfrm>
          <a:ln/>
        </p:spPr>
        <p:txBody>
          <a:bodyPr anchor="b" anchorCtr="0"/>
          <a:p>
            <a:r>
              <a:rPr lang="zh-CN" altLang="en-US" sz="3200" b="1" dirty="0"/>
              <a:t>十二个检查项目之五：源头分类制度</a:t>
            </a:r>
            <a:endParaRPr lang="zh-CN" altLang="en-US" sz="3200" b="1" dirty="0"/>
          </a:p>
        </p:txBody>
      </p:sp>
      <p:sp>
        <p:nvSpPr>
          <p:cNvPr id="26626" name="文本占位符 156674"/>
          <p:cNvSpPr>
            <a:spLocks noGrp="1"/>
          </p:cNvSpPr>
          <p:nvPr>
            <p:ph idx="1"/>
          </p:nvPr>
        </p:nvSpPr>
        <p:spPr>
          <a:xfrm>
            <a:off x="1258888" y="2492375"/>
            <a:ext cx="6985000" cy="4114800"/>
          </a:xfrm>
          <a:ln/>
        </p:spPr>
        <p:txBody>
          <a:bodyPr anchor="t" anchorCtr="0"/>
          <a:p>
            <a:pPr>
              <a:lnSpc>
                <a:spcPct val="160000"/>
              </a:lnSpc>
            </a:pPr>
            <a:r>
              <a:rPr lang="zh-CN" altLang="en-US" sz="2400" b="1" dirty="0">
                <a:solidFill>
                  <a:srgbClr val="FF1E02"/>
                </a:solidFill>
                <a:latin typeface="隶书" pitchFamily="49" charset="-122"/>
                <a:ea typeface="隶书" pitchFamily="49" charset="-122"/>
              </a:rPr>
              <a:t>源头分类制度检查的主要内容：</a:t>
            </a:r>
            <a:endParaRPr lang="zh-CN" altLang="en-US" sz="2400" b="1" dirty="0">
              <a:solidFill>
                <a:srgbClr val="FF1E02"/>
              </a:solidFill>
              <a:latin typeface="隶书" pitchFamily="49" charset="-122"/>
              <a:ea typeface="隶书" pitchFamily="49" charset="-122"/>
            </a:endParaRPr>
          </a:p>
          <a:p>
            <a:pPr>
              <a:lnSpc>
                <a:spcPct val="16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9.*</a:t>
            </a:r>
            <a:r>
              <a:rPr lang="zh-CN" altLang="en-US" sz="2400" b="1" dirty="0">
                <a:latin typeface="隶书" pitchFamily="49" charset="-122"/>
                <a:ea typeface="隶书" pitchFamily="49" charset="-122"/>
              </a:rPr>
              <a:t>按照危险废物特性分类进行收集、贮存。</a:t>
            </a:r>
            <a:endParaRPr lang="zh-CN" altLang="en-US" sz="2400" b="1" dirty="0">
              <a:latin typeface="隶书" pitchFamily="49" charset="-122"/>
              <a:ea typeface="隶书" pitchFamily="49" charset="-122"/>
            </a:endParaRPr>
          </a:p>
          <a:p>
            <a:endParaRPr lang="zh-CN" altLang="en-US" sz="2400" b="1" dirty="0">
              <a:latin typeface="隶书" pitchFamily="49" charset="-122"/>
              <a:ea typeface="隶书"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257031"/>
          <p:cNvSpPr>
            <a:spLocks noGrp="1"/>
          </p:cNvSpPr>
          <p:nvPr>
            <p:ph type="title"/>
          </p:nvPr>
        </p:nvSpPr>
        <p:spPr>
          <a:xfrm>
            <a:off x="827088" y="692150"/>
            <a:ext cx="7793037" cy="1143000"/>
          </a:xfrm>
          <a:ln/>
        </p:spPr>
        <p:txBody>
          <a:bodyPr anchor="b" anchorCtr="0"/>
          <a:p>
            <a:r>
              <a:rPr lang="zh-CN" altLang="en-US" sz="3200" b="1" dirty="0"/>
              <a:t>十二个检查项目之五：源头分类制度</a:t>
            </a:r>
            <a:endParaRPr lang="zh-CN" altLang="en-US" sz="3200" b="1" dirty="0"/>
          </a:p>
        </p:txBody>
      </p:sp>
      <p:sp>
        <p:nvSpPr>
          <p:cNvPr id="257029" name="内容占位符 257028"/>
          <p:cNvSpPr>
            <a:spLocks noGrp="1"/>
          </p:cNvSpPr>
          <p:nvPr>
            <p:ph sz="half" idx="1"/>
          </p:nvPr>
        </p:nvSpPr>
        <p:spPr>
          <a:xfrm>
            <a:off x="900113" y="1989138"/>
            <a:ext cx="2519362" cy="4114800"/>
          </a:xfrm>
          <a:ln/>
        </p:spPr>
        <p:txBody>
          <a:bodyPr anchor="t" anchorCtr="0"/>
          <a:p>
            <a:pPr>
              <a:lnSpc>
                <a:spcPct val="90000"/>
              </a:lnSpc>
              <a:buClr>
                <a:schemeClr val="folHlink"/>
              </a:buClr>
              <a:buSzPct val="60000"/>
              <a:buFont typeface="Wingdings" panose="05000000000000000000" pitchFamily="2" charset="2"/>
            </a:pPr>
            <a:r>
              <a:rPr lang="zh-CN" altLang="en-US" sz="2400" b="1" dirty="0">
                <a:latin typeface="隶书" pitchFamily="49" charset="-122"/>
                <a:ea typeface="隶书" pitchFamily="49" charset="-122"/>
              </a:rPr>
              <a:t>落实源头分类制度应做到：</a:t>
            </a:r>
            <a:endParaRPr lang="zh-CN" altLang="en-US" sz="2400" b="1" dirty="0">
              <a:latin typeface="隶书" pitchFamily="49" charset="-122"/>
              <a:ea typeface="隶书" pitchFamily="49" charset="-122"/>
            </a:endParaRPr>
          </a:p>
          <a:p>
            <a:pPr>
              <a:lnSpc>
                <a:spcPct val="90000"/>
              </a:lnSpc>
              <a:buClr>
                <a:schemeClr val="folHlink"/>
              </a:buClr>
              <a:buSzPct val="60000"/>
              <a:buFont typeface="Wingdings" panose="05000000000000000000" pitchFamily="2" charset="2"/>
              <a:buNone/>
            </a:pPr>
            <a:r>
              <a:rPr lang="zh-CN" altLang="en-US" sz="2400" b="1" dirty="0">
                <a:solidFill>
                  <a:schemeClr val="accent1"/>
                </a:solidFill>
                <a:latin typeface="隶书" pitchFamily="49" charset="-122"/>
                <a:ea typeface="隶书" pitchFamily="49" charset="-122"/>
              </a:rPr>
              <a:t>  </a:t>
            </a:r>
            <a:r>
              <a:rPr lang="en-US" altLang="zh-CN" sz="2400" b="1" dirty="0">
                <a:solidFill>
                  <a:schemeClr val="accent1"/>
                </a:solidFill>
                <a:latin typeface="隶书" pitchFamily="49" charset="-122"/>
                <a:ea typeface="隶书" pitchFamily="49" charset="-122"/>
              </a:rPr>
              <a:t>1.</a:t>
            </a:r>
            <a:r>
              <a:rPr lang="zh-CN" altLang="en-US" sz="2400" b="1" dirty="0">
                <a:solidFill>
                  <a:schemeClr val="accent1"/>
                </a:solidFill>
                <a:latin typeface="隶书" pitchFamily="49" charset="-122"/>
                <a:ea typeface="隶书" pitchFamily="49" charset="-122"/>
              </a:rPr>
              <a:t>危险废物包装容器上标识明确；</a:t>
            </a:r>
            <a:endParaRPr lang="zh-CN" altLang="en-US" sz="2400" b="1" dirty="0">
              <a:solidFill>
                <a:schemeClr val="accent1"/>
              </a:solidFill>
              <a:latin typeface="隶书" pitchFamily="49" charset="-122"/>
              <a:ea typeface="隶书" pitchFamily="49" charset="-122"/>
            </a:endParaRPr>
          </a:p>
          <a:p>
            <a:pPr>
              <a:lnSpc>
                <a:spcPct val="90000"/>
              </a:lnSpc>
              <a:buClr>
                <a:schemeClr val="folHlink"/>
              </a:buClr>
              <a:buSzPct val="60000"/>
              <a:buFont typeface="Wingdings" panose="05000000000000000000" pitchFamily="2" charset="2"/>
              <a:buNone/>
            </a:pPr>
            <a:r>
              <a:rPr lang="zh-CN" altLang="en-US" sz="2400" b="1" dirty="0">
                <a:solidFill>
                  <a:schemeClr val="tx2"/>
                </a:solidFill>
                <a:latin typeface="隶书" pitchFamily="49" charset="-122"/>
                <a:ea typeface="隶书" pitchFamily="49" charset="-122"/>
              </a:rPr>
              <a:t>   </a:t>
            </a:r>
            <a:r>
              <a:rPr lang="en-US" altLang="zh-CN" sz="2400" b="1" dirty="0">
                <a:solidFill>
                  <a:schemeClr val="tx2"/>
                </a:solidFill>
                <a:latin typeface="隶书" pitchFamily="49" charset="-122"/>
                <a:ea typeface="隶书" pitchFamily="49" charset="-122"/>
              </a:rPr>
              <a:t>2.</a:t>
            </a:r>
            <a:r>
              <a:rPr lang="zh-CN" altLang="en-US" sz="2400" b="1" dirty="0">
                <a:solidFill>
                  <a:schemeClr val="tx2"/>
                </a:solidFill>
                <a:latin typeface="隶书" pitchFamily="49" charset="-122"/>
                <a:ea typeface="隶书" pitchFamily="49" charset="-122"/>
              </a:rPr>
              <a:t>危险废物按种类分别存放</a:t>
            </a:r>
            <a:r>
              <a:rPr lang="en-US" altLang="zh-CN" sz="2400" b="1">
                <a:solidFill>
                  <a:schemeClr val="tx2"/>
                </a:solidFill>
                <a:latin typeface="隶书" pitchFamily="49" charset="-122"/>
                <a:ea typeface="隶书" pitchFamily="49" charset="-122"/>
              </a:rPr>
              <a:t>;</a:t>
            </a:r>
            <a:endParaRPr lang="en-US" altLang="zh-CN" sz="2400" b="1">
              <a:solidFill>
                <a:schemeClr val="tx2"/>
              </a:solidFill>
              <a:latin typeface="隶书" pitchFamily="49" charset="-122"/>
              <a:ea typeface="隶书" pitchFamily="49" charset="-122"/>
            </a:endParaRPr>
          </a:p>
          <a:p>
            <a:pPr>
              <a:lnSpc>
                <a:spcPct val="90000"/>
              </a:lnSpc>
              <a:buClr>
                <a:schemeClr val="folHlink"/>
              </a:buClr>
              <a:buSzPct val="60000"/>
              <a:buFont typeface="Wingdings" panose="05000000000000000000" pitchFamily="2" charset="2"/>
              <a:buNone/>
            </a:pPr>
            <a:r>
              <a:rPr lang="en-US" altLang="zh-CN" sz="2400" b="1" dirty="0">
                <a:solidFill>
                  <a:schemeClr val="accent2"/>
                </a:solidFill>
                <a:latin typeface="隶书" pitchFamily="49" charset="-122"/>
                <a:ea typeface="隶书" pitchFamily="49" charset="-122"/>
              </a:rPr>
              <a:t>   3.</a:t>
            </a:r>
            <a:r>
              <a:rPr lang="zh-CN" altLang="en-US" sz="2400" b="1" dirty="0">
                <a:solidFill>
                  <a:schemeClr val="accent2"/>
                </a:solidFill>
                <a:latin typeface="隶书" pitchFamily="49" charset="-122"/>
                <a:ea typeface="隶书" pitchFamily="49" charset="-122"/>
              </a:rPr>
              <a:t>不同类废物间有明显的间隔（如过道、隔离墙）。</a:t>
            </a:r>
            <a:endParaRPr lang="zh-CN" altLang="en-US" sz="2400" b="1" dirty="0">
              <a:solidFill>
                <a:schemeClr val="accent2"/>
              </a:solidFill>
              <a:latin typeface="隶书" pitchFamily="49" charset="-122"/>
              <a:ea typeface="隶书" pitchFamily="49" charset="-122"/>
            </a:endParaRPr>
          </a:p>
        </p:txBody>
      </p:sp>
      <p:sp>
        <p:nvSpPr>
          <p:cNvPr id="27651" name="内容占位符 1"/>
          <p:cNvSpPr>
            <a:spLocks noGrp="1"/>
          </p:cNvSpPr>
          <p:nvPr>
            <p:ph sz="quarter" idx="3"/>
          </p:nvPr>
        </p:nvSpPr>
        <p:spPr>
          <a:ln/>
        </p:spPr>
        <p:txBody>
          <a:bodyPr anchor="t" anchorCtr="0"/>
          <a:p>
            <a:pPr>
              <a:buClr>
                <a:schemeClr val="folHlink"/>
              </a:buClr>
              <a:buSzPct val="60000"/>
              <a:buFont typeface="Wingdings" panose="05000000000000000000" pitchFamily="2" charset="2"/>
            </a:pPr>
            <a:endParaRPr lang="zh-CN" altLang="en-US"/>
          </a:p>
        </p:txBody>
      </p:sp>
      <p:sp>
        <p:nvSpPr>
          <p:cNvPr id="27652" name="内容占位符 2"/>
          <p:cNvSpPr>
            <a:spLocks noGrp="1"/>
          </p:cNvSpPr>
          <p:nvPr>
            <p:ph sz="quarter" idx="2"/>
          </p:nvPr>
        </p:nvSpPr>
        <p:spPr>
          <a:ln/>
        </p:spPr>
        <p:txBody>
          <a:bodyPr anchor="t" anchorCtr="0"/>
          <a:p>
            <a:pPr>
              <a:buClr>
                <a:schemeClr val="folHlink"/>
              </a:buClr>
              <a:buSzPct val="60000"/>
              <a:buFont typeface="Wingdings" panose="05000000000000000000" pitchFamily="2" charset="2"/>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7029">
                                            <p:txEl>
                                              <p:charRg st="13" end="32"/>
                                            </p:txEl>
                                          </p:spTgt>
                                        </p:tgtEl>
                                        <p:attrNameLst>
                                          <p:attrName>style.visibility</p:attrName>
                                        </p:attrNameLst>
                                      </p:cBhvr>
                                      <p:to>
                                        <p:strVal val="visible"/>
                                      </p:to>
                                    </p:set>
                                    <p:animEffect transition="in" filter="blinds(horizontal)">
                                      <p:cBhvr>
                                        <p:cTn id="7" dur="500"/>
                                        <p:tgtEl>
                                          <p:spTgt spid="257029">
                                            <p:txEl>
                                              <p:charRg st="13" end="3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7029">
                                            <p:txEl>
                                              <p:charRg st="32" end="50"/>
                                            </p:txEl>
                                          </p:spTgt>
                                        </p:tgtEl>
                                        <p:attrNameLst>
                                          <p:attrName>style.visibility</p:attrName>
                                        </p:attrNameLst>
                                      </p:cBhvr>
                                      <p:to>
                                        <p:strVal val="visible"/>
                                      </p:to>
                                    </p:set>
                                    <p:animEffect transition="in" filter="blinds(horizontal)">
                                      <p:cBhvr>
                                        <p:cTn id="12" dur="500"/>
                                        <p:tgtEl>
                                          <p:spTgt spid="257029">
                                            <p:txEl>
                                              <p:charRg st="32" end="5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7029">
                                            <p:txEl>
                                              <p:charRg st="50" end="78"/>
                                            </p:txEl>
                                          </p:spTgt>
                                        </p:tgtEl>
                                        <p:attrNameLst>
                                          <p:attrName>style.visibility</p:attrName>
                                        </p:attrNameLst>
                                      </p:cBhvr>
                                      <p:to>
                                        <p:strVal val="visible"/>
                                      </p:to>
                                    </p:set>
                                    <p:animEffect transition="in" filter="blinds(horizontal)">
                                      <p:cBhvr>
                                        <p:cTn id="17" dur="500"/>
                                        <p:tgtEl>
                                          <p:spTgt spid="257029">
                                            <p:txEl>
                                              <p:charRg st="50" end="7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标题 137217"/>
          <p:cNvSpPr>
            <a:spLocks noGrp="1"/>
          </p:cNvSpPr>
          <p:nvPr>
            <p:ph type="title"/>
          </p:nvPr>
        </p:nvSpPr>
        <p:spPr>
          <a:xfrm>
            <a:off x="900113" y="549275"/>
            <a:ext cx="7793037" cy="1143000"/>
          </a:xfrm>
          <a:ln/>
        </p:spPr>
        <p:txBody>
          <a:bodyPr anchor="b" anchorCtr="0"/>
          <a:p>
            <a:r>
              <a:rPr lang="zh-CN" altLang="en-US" sz="3200" b="1" dirty="0"/>
              <a:t>十二个检查项目之六：转移联单制度</a:t>
            </a:r>
            <a:endParaRPr lang="zh-CN" altLang="en-US" sz="3200" b="1" dirty="0"/>
          </a:p>
        </p:txBody>
      </p:sp>
      <p:sp>
        <p:nvSpPr>
          <p:cNvPr id="28674" name="文本占位符 137218"/>
          <p:cNvSpPr>
            <a:spLocks noGrp="1"/>
          </p:cNvSpPr>
          <p:nvPr>
            <p:ph idx="1"/>
          </p:nvPr>
        </p:nvSpPr>
        <p:spPr>
          <a:xfrm>
            <a:off x="1116013" y="2060575"/>
            <a:ext cx="6769100" cy="4114800"/>
          </a:xfrm>
          <a:ln/>
        </p:spPr>
        <p:txBody>
          <a:bodyPr anchor="t" anchorCtr="0"/>
          <a:p>
            <a:pPr>
              <a:lnSpc>
                <a:spcPct val="120000"/>
              </a:lnSpc>
            </a:pPr>
            <a:r>
              <a:rPr lang="zh-CN" altLang="en-US" sz="2400" b="1" dirty="0">
                <a:solidFill>
                  <a:srgbClr val="FF1E02"/>
                </a:solidFill>
                <a:latin typeface="隶书" pitchFamily="49" charset="-122"/>
                <a:ea typeface="隶书" pitchFamily="49" charset="-122"/>
              </a:rPr>
              <a:t>转移联单制度检查的主要内容：</a:t>
            </a:r>
            <a:endParaRPr lang="zh-CN" altLang="en-US" sz="2400" b="1" dirty="0">
              <a:solidFill>
                <a:srgbClr val="FF1E02"/>
              </a:solidFill>
              <a:latin typeface="隶书" pitchFamily="49" charset="-122"/>
              <a:ea typeface="隶书" pitchFamily="49" charset="-122"/>
            </a:endParaRPr>
          </a:p>
          <a:p>
            <a:pPr>
              <a:lnSpc>
                <a:spcPct val="12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10*</a:t>
            </a:r>
            <a:r>
              <a:rPr lang="zh-CN" altLang="en-US" sz="2400" b="1" dirty="0">
                <a:latin typeface="隶书" pitchFamily="49" charset="-122"/>
                <a:ea typeface="隶书" pitchFamily="49" charset="-122"/>
              </a:rPr>
              <a:t>在转移危险废物前，向环保部门报批危险废物转移计划，并得到批准。</a:t>
            </a:r>
            <a:endParaRPr lang="zh-CN" altLang="en-US" sz="2400" b="1" dirty="0">
              <a:latin typeface="隶书" pitchFamily="49" charset="-122"/>
              <a:ea typeface="隶书" pitchFamily="49" charset="-122"/>
            </a:endParaRPr>
          </a:p>
          <a:p>
            <a:pPr>
              <a:lnSpc>
                <a:spcPct val="12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11.</a:t>
            </a:r>
            <a:r>
              <a:rPr lang="zh-CN" altLang="en-US" sz="2400" b="1" dirty="0">
                <a:latin typeface="隶书" pitchFamily="49" charset="-122"/>
                <a:ea typeface="隶书" pitchFamily="49" charset="-122"/>
              </a:rPr>
              <a:t>转移危险废物的，按照</a:t>
            </a:r>
            <a:r>
              <a:rPr lang="en-US" altLang="zh-CN" sz="2400" b="1" dirty="0">
                <a:latin typeface="隶书" pitchFamily="49" charset="-122"/>
                <a:ea typeface="隶书" pitchFamily="49" charset="-122"/>
              </a:rPr>
              <a:t>《</a:t>
            </a:r>
            <a:r>
              <a:rPr lang="zh-CN" altLang="en-US" sz="2400" b="1" dirty="0">
                <a:latin typeface="隶书" pitchFamily="49" charset="-122"/>
                <a:ea typeface="隶书" pitchFamily="49" charset="-122"/>
              </a:rPr>
              <a:t>危险废物转移联单管理办法</a:t>
            </a:r>
            <a:r>
              <a:rPr lang="en-US" altLang="zh-CN" sz="2400" b="1" dirty="0">
                <a:latin typeface="隶书" pitchFamily="49" charset="-122"/>
                <a:ea typeface="隶书" pitchFamily="49" charset="-122"/>
              </a:rPr>
              <a:t>》</a:t>
            </a:r>
            <a:r>
              <a:rPr lang="zh-CN" altLang="en-US" sz="2400" b="1" dirty="0">
                <a:latin typeface="隶书" pitchFamily="49" charset="-122"/>
                <a:ea typeface="隶书" pitchFamily="49" charset="-122"/>
              </a:rPr>
              <a:t>有关规定，如实填写转移联单中产生单位栏目，并加盖公章。</a:t>
            </a:r>
            <a:endParaRPr lang="zh-CN" altLang="en-US" sz="2400" b="1" dirty="0">
              <a:latin typeface="隶书" pitchFamily="49" charset="-122"/>
              <a:ea typeface="隶书" pitchFamily="49" charset="-122"/>
            </a:endParaRPr>
          </a:p>
          <a:p>
            <a:pPr>
              <a:lnSpc>
                <a:spcPct val="12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12.</a:t>
            </a:r>
            <a:r>
              <a:rPr lang="zh-CN" altLang="en-US" sz="2400" b="1" dirty="0">
                <a:latin typeface="隶书" pitchFamily="49" charset="-122"/>
                <a:ea typeface="隶书" pitchFamily="49" charset="-122"/>
              </a:rPr>
              <a:t>转移联单保存齐全。</a:t>
            </a:r>
            <a:r>
              <a:rPr lang="zh-CN" altLang="en-US" dirty="0">
                <a:latin typeface="隶书" pitchFamily="49" charset="-122"/>
                <a:ea typeface="隶书" pitchFamily="49" charset="-122"/>
              </a:rPr>
              <a:t> </a:t>
            </a:r>
            <a:endParaRPr lang="zh-CN" altLang="en-US" dirty="0">
              <a:latin typeface="隶书" pitchFamily="49" charset="-122"/>
              <a:ea typeface="隶书"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138241"/>
          <p:cNvSpPr>
            <a:spLocks noGrp="1"/>
          </p:cNvSpPr>
          <p:nvPr>
            <p:ph type="title"/>
          </p:nvPr>
        </p:nvSpPr>
        <p:spPr>
          <a:xfrm>
            <a:off x="827088" y="620713"/>
            <a:ext cx="7793037" cy="1143000"/>
          </a:xfrm>
          <a:ln/>
        </p:spPr>
        <p:txBody>
          <a:bodyPr anchor="b" anchorCtr="0"/>
          <a:p>
            <a:r>
              <a:rPr lang="zh-CN" altLang="en-US" sz="3200" b="1" dirty="0"/>
              <a:t>十二个检查项目之六：转移联单制度</a:t>
            </a:r>
            <a:endParaRPr lang="zh-CN" altLang="en-US" sz="3200" b="1" dirty="0"/>
          </a:p>
        </p:txBody>
      </p:sp>
      <p:sp>
        <p:nvSpPr>
          <p:cNvPr id="29698" name="文本占位符 138242"/>
          <p:cNvSpPr>
            <a:spLocks noGrp="1"/>
          </p:cNvSpPr>
          <p:nvPr>
            <p:ph idx="1"/>
          </p:nvPr>
        </p:nvSpPr>
        <p:spPr>
          <a:xfrm>
            <a:off x="1187450" y="2060575"/>
            <a:ext cx="7200900" cy="4330700"/>
          </a:xfrm>
          <a:ln/>
        </p:spPr>
        <p:txBody>
          <a:bodyPr anchor="t" anchorCtr="0"/>
          <a:p>
            <a:pPr>
              <a:lnSpc>
                <a:spcPct val="80000"/>
              </a:lnSpc>
            </a:pPr>
            <a:r>
              <a:rPr lang="zh-CN" altLang="en-US" sz="2400" b="1" dirty="0">
                <a:solidFill>
                  <a:srgbClr val="FF1E02"/>
                </a:solidFill>
                <a:latin typeface="隶书" pitchFamily="49" charset="-122"/>
                <a:ea typeface="隶书" pitchFamily="49" charset="-122"/>
              </a:rPr>
              <a:t>落实转移联单制度应做好四个方面工作：</a:t>
            </a:r>
            <a:endParaRPr lang="zh-CN" altLang="en-US" sz="2400" b="1" dirty="0">
              <a:solidFill>
                <a:srgbClr val="FF1E02"/>
              </a:solidFill>
              <a:latin typeface="隶书" pitchFamily="49" charset="-122"/>
              <a:ea typeface="隶书" pitchFamily="49" charset="-122"/>
            </a:endParaRPr>
          </a:p>
          <a:p>
            <a:pPr>
              <a:lnSpc>
                <a:spcPct val="80000"/>
              </a:lnSpc>
              <a:buNone/>
            </a:pPr>
            <a:r>
              <a:rPr lang="en-US" altLang="en-US" sz="2400" b="1">
                <a:solidFill>
                  <a:srgbClr val="FF1E02"/>
                </a:solidFill>
                <a:latin typeface="隶书" pitchFamily="49" charset="-122"/>
                <a:ea typeface="隶书" pitchFamily="49" charset="-122"/>
              </a:rPr>
              <a:t> ［</a:t>
            </a:r>
            <a:r>
              <a:rPr lang="zh-CN" altLang="en-US" sz="2400" b="1" dirty="0">
                <a:solidFill>
                  <a:srgbClr val="FF1E02"/>
                </a:solidFill>
                <a:latin typeface="隶书" pitchFamily="49" charset="-122"/>
                <a:ea typeface="隶书" pitchFamily="49" charset="-122"/>
              </a:rPr>
              <a:t>审批申领</a:t>
            </a:r>
            <a:r>
              <a:rPr lang="en-US" altLang="en-US" sz="2400" b="1">
                <a:solidFill>
                  <a:srgbClr val="FF1E02"/>
                </a:solidFill>
                <a:latin typeface="隶书" pitchFamily="49" charset="-122"/>
                <a:ea typeface="隶书" pitchFamily="49" charset="-122"/>
              </a:rPr>
              <a:t>］</a:t>
            </a:r>
            <a:r>
              <a:rPr lang="zh-CN" altLang="en-US" sz="2400" b="1" dirty="0">
                <a:latin typeface="隶书" pitchFamily="49" charset="-122"/>
                <a:ea typeface="隶书" pitchFamily="49" charset="-122"/>
              </a:rPr>
              <a:t>应有环保部门批准的转移计划，并向环保部门申领转移联单。 </a:t>
            </a:r>
            <a:endParaRPr lang="zh-CN" altLang="en-US" sz="2400" b="1" dirty="0">
              <a:latin typeface="隶书" pitchFamily="49" charset="-122"/>
              <a:ea typeface="隶书" pitchFamily="49" charset="-122"/>
            </a:endParaRPr>
          </a:p>
          <a:p>
            <a:pPr>
              <a:lnSpc>
                <a:spcPct val="80000"/>
              </a:lnSpc>
              <a:buNone/>
            </a:pPr>
            <a:r>
              <a:rPr lang="en-US" altLang="en-US" sz="2400" b="1">
                <a:solidFill>
                  <a:srgbClr val="FF1E02"/>
                </a:solidFill>
                <a:latin typeface="隶书" pitchFamily="49" charset="-122"/>
                <a:ea typeface="隶书" pitchFamily="49" charset="-122"/>
              </a:rPr>
              <a:t> ［</a:t>
            </a:r>
            <a:r>
              <a:rPr lang="zh-CN" altLang="en-US" sz="2400" b="1" dirty="0">
                <a:solidFill>
                  <a:srgbClr val="FF1E02"/>
                </a:solidFill>
                <a:latin typeface="隶书" pitchFamily="49" charset="-122"/>
                <a:ea typeface="隶书" pitchFamily="49" charset="-122"/>
              </a:rPr>
              <a:t>填写联单</a:t>
            </a:r>
            <a:r>
              <a:rPr lang="en-US" altLang="en-US" sz="2400" b="1">
                <a:solidFill>
                  <a:srgbClr val="FF1E02"/>
                </a:solidFill>
                <a:latin typeface="隶书" pitchFamily="49" charset="-122"/>
                <a:ea typeface="隶书" pitchFamily="49" charset="-122"/>
              </a:rPr>
              <a:t>］</a:t>
            </a:r>
            <a:r>
              <a:rPr lang="zh-CN" altLang="en-US" sz="2400" b="1" dirty="0">
                <a:latin typeface="隶书" pitchFamily="49" charset="-122"/>
                <a:ea typeface="隶书" pitchFamily="49" charset="-122"/>
              </a:rPr>
              <a:t>应按照实际转移的危险废物，如实填写危险废物转移联单，并核对运输人员、车辆的合法性。 </a:t>
            </a:r>
            <a:endParaRPr lang="zh-CN" altLang="en-US" sz="2400" b="1" dirty="0">
              <a:latin typeface="隶书" pitchFamily="49" charset="-122"/>
              <a:ea typeface="隶书" pitchFamily="49" charset="-122"/>
            </a:endParaRPr>
          </a:p>
          <a:p>
            <a:pPr>
              <a:lnSpc>
                <a:spcPct val="80000"/>
              </a:lnSpc>
              <a:buNone/>
            </a:pPr>
            <a:r>
              <a:rPr lang="en-US" altLang="en-US" sz="2400" b="1">
                <a:solidFill>
                  <a:srgbClr val="FF1E02"/>
                </a:solidFill>
                <a:latin typeface="隶书" pitchFamily="49" charset="-122"/>
                <a:ea typeface="隶书" pitchFamily="49" charset="-122"/>
              </a:rPr>
              <a:t> ［</a:t>
            </a:r>
            <a:r>
              <a:rPr lang="zh-CN" altLang="en-US" sz="2400" b="1" dirty="0">
                <a:solidFill>
                  <a:srgbClr val="FF1E02"/>
                </a:solidFill>
                <a:latin typeface="隶书" pitchFamily="49" charset="-122"/>
                <a:ea typeface="隶书" pitchFamily="49" charset="-122"/>
              </a:rPr>
              <a:t>及时报送</a:t>
            </a:r>
            <a:r>
              <a:rPr lang="en-US" altLang="en-US" sz="2400" b="1">
                <a:solidFill>
                  <a:srgbClr val="FF1E02"/>
                </a:solidFill>
                <a:latin typeface="隶书" pitchFamily="49" charset="-122"/>
                <a:ea typeface="隶书" pitchFamily="49" charset="-122"/>
              </a:rPr>
              <a:t>］</a:t>
            </a:r>
            <a:r>
              <a:rPr lang="zh-CN" altLang="en-US" sz="2400" b="1" dirty="0">
                <a:latin typeface="隶书" pitchFamily="49" charset="-122"/>
                <a:ea typeface="隶书" pitchFamily="49" charset="-122"/>
              </a:rPr>
              <a:t>应按联单运转的要求及时上报当地环保部门。</a:t>
            </a:r>
            <a:endParaRPr lang="zh-CN" altLang="en-US" sz="2400" b="1" dirty="0">
              <a:latin typeface="隶书" pitchFamily="49" charset="-122"/>
              <a:ea typeface="隶书" pitchFamily="49" charset="-122"/>
            </a:endParaRPr>
          </a:p>
          <a:p>
            <a:pPr>
              <a:lnSpc>
                <a:spcPct val="80000"/>
              </a:lnSpc>
              <a:buNone/>
            </a:pPr>
            <a:r>
              <a:rPr lang="en-US" altLang="en-US" sz="2400" b="1">
                <a:solidFill>
                  <a:srgbClr val="FF1E02"/>
                </a:solidFill>
                <a:latin typeface="隶书" pitchFamily="49" charset="-122"/>
                <a:ea typeface="隶书" pitchFamily="49" charset="-122"/>
              </a:rPr>
              <a:t> ［</a:t>
            </a:r>
            <a:r>
              <a:rPr lang="zh-CN" altLang="en-US" sz="2400" b="1" dirty="0">
                <a:solidFill>
                  <a:srgbClr val="FF1E02"/>
                </a:solidFill>
                <a:latin typeface="隶书" pitchFamily="49" charset="-122"/>
                <a:ea typeface="隶书" pitchFamily="49" charset="-122"/>
              </a:rPr>
              <a:t>按期保存</a:t>
            </a:r>
            <a:r>
              <a:rPr lang="en-US" altLang="en-US" sz="2400" b="1">
                <a:solidFill>
                  <a:srgbClr val="FF1E02"/>
                </a:solidFill>
                <a:latin typeface="隶书" pitchFamily="49" charset="-122"/>
                <a:ea typeface="隶书" pitchFamily="49" charset="-122"/>
              </a:rPr>
              <a:t>］</a:t>
            </a:r>
            <a:r>
              <a:rPr lang="zh-CN" altLang="en-US" sz="2400" b="1" dirty="0">
                <a:latin typeface="隶书" pitchFamily="49" charset="-122"/>
                <a:ea typeface="隶书" pitchFamily="49" charset="-122"/>
              </a:rPr>
              <a:t>联单按时限要求保存。</a:t>
            </a:r>
            <a:endParaRPr lang="zh-CN" altLang="en-US" sz="2400" b="1" dirty="0">
              <a:latin typeface="隶书" pitchFamily="49" charset="-122"/>
              <a:ea typeface="隶书"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标题 264193"/>
          <p:cNvSpPr>
            <a:spLocks noGrp="1"/>
          </p:cNvSpPr>
          <p:nvPr>
            <p:ph type="title"/>
          </p:nvPr>
        </p:nvSpPr>
        <p:spPr>
          <a:xfrm>
            <a:off x="827088" y="620713"/>
            <a:ext cx="7793037" cy="1143000"/>
          </a:xfrm>
          <a:ln/>
        </p:spPr>
        <p:txBody>
          <a:bodyPr anchor="b" anchorCtr="0"/>
          <a:p>
            <a:r>
              <a:rPr lang="zh-CN" altLang="en-US" sz="3200" b="1" dirty="0"/>
              <a:t>十二个检查项目之六：转移联单制度</a:t>
            </a:r>
            <a:endParaRPr lang="zh-CN" altLang="en-US" sz="3200" b="1" dirty="0"/>
          </a:p>
        </p:txBody>
      </p:sp>
      <p:sp>
        <p:nvSpPr>
          <p:cNvPr id="30722" name="文本占位符 264194"/>
          <p:cNvSpPr>
            <a:spLocks noGrp="1"/>
          </p:cNvSpPr>
          <p:nvPr>
            <p:ph idx="1"/>
          </p:nvPr>
        </p:nvSpPr>
        <p:spPr>
          <a:xfrm>
            <a:off x="1258888" y="2133600"/>
            <a:ext cx="7489825" cy="4724400"/>
          </a:xfrm>
          <a:ln/>
        </p:spPr>
        <p:txBody>
          <a:bodyPr anchor="t" anchorCtr="0"/>
          <a:p>
            <a:pPr>
              <a:lnSpc>
                <a:spcPct val="80000"/>
              </a:lnSpc>
            </a:pPr>
            <a:r>
              <a:rPr lang="zh-CN" altLang="en-US" sz="2400" b="1" dirty="0">
                <a:solidFill>
                  <a:srgbClr val="FF1E02"/>
                </a:solidFill>
                <a:latin typeface="隶书" pitchFamily="49" charset="-122"/>
                <a:ea typeface="隶书" pitchFamily="49" charset="-122"/>
              </a:rPr>
              <a:t>联单运转应注意几个常见的问题：</a:t>
            </a:r>
            <a:endParaRPr lang="zh-CN" altLang="en-US" sz="2400" b="1" dirty="0">
              <a:solidFill>
                <a:srgbClr val="FF1E02"/>
              </a:solidFill>
              <a:latin typeface="隶书" pitchFamily="49" charset="-122"/>
              <a:ea typeface="隶书" pitchFamily="49" charset="-122"/>
            </a:endParaRPr>
          </a:p>
          <a:p>
            <a:pPr>
              <a:lnSpc>
                <a:spcPct val="80000"/>
              </a:lnSpc>
              <a:buNone/>
            </a:pPr>
            <a:r>
              <a:rPr lang="zh-CN" altLang="en-US" sz="2400" dirty="0">
                <a:latin typeface="隶书" pitchFamily="49" charset="-122"/>
                <a:ea typeface="隶书" pitchFamily="49" charset="-122"/>
              </a:rPr>
              <a:t>      </a:t>
            </a:r>
            <a:r>
              <a:rPr lang="en-US" altLang="zh-CN" sz="2400">
                <a:latin typeface="隶书" pitchFamily="49" charset="-122"/>
                <a:ea typeface="隶书" pitchFamily="49" charset="-122"/>
              </a:rPr>
              <a:t>1.</a:t>
            </a:r>
            <a:r>
              <a:rPr lang="zh-CN" altLang="en-US" sz="2400" b="1" dirty="0">
                <a:latin typeface="隶书" pitchFamily="49" charset="-122"/>
                <a:ea typeface="隶书" pitchFamily="49" charset="-122"/>
              </a:rPr>
              <a:t>联单应在转移申请批准后，由产废企业向当地环保局申领，不应由经营企业代发；</a:t>
            </a:r>
            <a:endParaRPr lang="zh-CN" altLang="en-US" sz="2400" b="1" dirty="0">
              <a:latin typeface="隶书" pitchFamily="49" charset="-122"/>
              <a:ea typeface="隶书" pitchFamily="49" charset="-122"/>
            </a:endParaRPr>
          </a:p>
          <a:p>
            <a:pPr>
              <a:lnSpc>
                <a:spcPct val="8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2.</a:t>
            </a:r>
            <a:r>
              <a:rPr lang="zh-CN" altLang="en-US" sz="2400" b="1" dirty="0">
                <a:latin typeface="隶书" pitchFamily="49" charset="-122"/>
                <a:ea typeface="隶书" pitchFamily="49" charset="-122"/>
              </a:rPr>
              <a:t>联单应一车一单、一类一单，而不应一单多车或一单多类；</a:t>
            </a:r>
            <a:endParaRPr lang="zh-CN" altLang="en-US" sz="2400" b="1" dirty="0">
              <a:latin typeface="隶书" pitchFamily="49" charset="-122"/>
              <a:ea typeface="隶书" pitchFamily="49" charset="-122"/>
            </a:endParaRPr>
          </a:p>
          <a:p>
            <a:pPr>
              <a:lnSpc>
                <a:spcPct val="80000"/>
              </a:lnSpc>
              <a:buNone/>
            </a:pPr>
            <a:r>
              <a:rPr lang="zh-CN" altLang="en-US" sz="2400" b="1" dirty="0">
                <a:latin typeface="隶书" pitchFamily="49" charset="-122"/>
                <a:ea typeface="隶书" pitchFamily="49" charset="-122"/>
              </a:rPr>
              <a:t>      </a:t>
            </a:r>
            <a:r>
              <a:rPr lang="en-US" altLang="zh-CN" sz="2400" b="1" dirty="0">
                <a:solidFill>
                  <a:srgbClr val="BD3C09"/>
                </a:solidFill>
                <a:latin typeface="隶书" pitchFamily="49" charset="-122"/>
                <a:ea typeface="隶书" pitchFamily="49" charset="-122"/>
              </a:rPr>
              <a:t>3.</a:t>
            </a:r>
            <a:r>
              <a:rPr lang="zh-CN" altLang="en-US" sz="2400" b="1" dirty="0">
                <a:solidFill>
                  <a:srgbClr val="BD3C09"/>
                </a:solidFill>
                <a:latin typeface="隶书" pitchFamily="49" charset="-122"/>
                <a:ea typeface="隶书" pitchFamily="49" charset="-122"/>
              </a:rPr>
              <a:t>联单转移的数量应与企业申报登记数量、申请转移审批的数量、日常台帐记录的数量以及环评数据基本一致</a:t>
            </a:r>
            <a:r>
              <a:rPr lang="zh-CN" altLang="en-US" sz="2400" b="1" dirty="0">
                <a:solidFill>
                  <a:srgbClr val="FF1E02"/>
                </a:solidFill>
                <a:latin typeface="隶书" pitchFamily="49" charset="-122"/>
                <a:ea typeface="隶书" pitchFamily="49" charset="-122"/>
              </a:rPr>
              <a:t>；</a:t>
            </a:r>
            <a:endParaRPr lang="zh-CN" altLang="en-US" sz="2400" b="1" dirty="0">
              <a:solidFill>
                <a:srgbClr val="FF1E02"/>
              </a:solidFill>
              <a:latin typeface="隶书" pitchFamily="49" charset="-122"/>
              <a:ea typeface="隶书" pitchFamily="49" charset="-122"/>
            </a:endParaRPr>
          </a:p>
          <a:p>
            <a:pPr>
              <a:lnSpc>
                <a:spcPct val="80000"/>
              </a:lnSpc>
              <a:buNone/>
            </a:pPr>
            <a:r>
              <a:rPr lang="zh-CN" altLang="en-US" sz="2400" b="1" dirty="0">
                <a:solidFill>
                  <a:srgbClr val="FF1E02"/>
                </a:solidFill>
                <a:latin typeface="隶书" pitchFamily="49" charset="-122"/>
                <a:ea typeface="隶书" pitchFamily="49" charset="-122"/>
              </a:rPr>
              <a:t>      </a:t>
            </a:r>
            <a:r>
              <a:rPr lang="en-US" altLang="zh-CN" sz="2400" b="1" dirty="0">
                <a:latin typeface="隶书" pitchFamily="49" charset="-122"/>
                <a:ea typeface="隶书" pitchFamily="49" charset="-122"/>
              </a:rPr>
              <a:t>4.</a:t>
            </a:r>
            <a:r>
              <a:rPr lang="zh-CN" altLang="en-US" sz="2400" b="1" dirty="0">
                <a:latin typeface="隶书" pitchFamily="49" charset="-122"/>
                <a:ea typeface="隶书" pitchFamily="49" charset="-122"/>
              </a:rPr>
              <a:t>联单第二联正副联、第五联应及时上报当地环保局存档（产废企业保存的联单为第一联的正副联）。</a:t>
            </a:r>
            <a:endParaRPr lang="zh-CN" altLang="en-US" sz="2400" b="1" dirty="0">
              <a:latin typeface="隶书" pitchFamily="49" charset="-122"/>
              <a:ea typeface="隶书" pitchFamily="49" charset="-122"/>
            </a:endParaRPr>
          </a:p>
          <a:p>
            <a:pPr>
              <a:lnSpc>
                <a:spcPct val="80000"/>
              </a:lnSpc>
              <a:buNone/>
            </a:pPr>
            <a:endParaRPr lang="zh-CN" altLang="en-US" sz="2400" b="1" dirty="0">
              <a:latin typeface="隶书" pitchFamily="49" charset="-122"/>
              <a:ea typeface="隶书" pitchFamily="49" charset="-122"/>
            </a:endParaRPr>
          </a:p>
          <a:p>
            <a:pPr>
              <a:lnSpc>
                <a:spcPct val="80000"/>
              </a:lnSpc>
              <a:buNone/>
            </a:pPr>
            <a:endParaRPr lang="zh-CN" altLang="en-US" sz="2400" b="1" dirty="0">
              <a:solidFill>
                <a:srgbClr val="FF1E02"/>
              </a:solidFill>
              <a:latin typeface="隶书" pitchFamily="49" charset="-122"/>
              <a:ea typeface="隶书" pitchFamily="49" charset="-122"/>
            </a:endParaRPr>
          </a:p>
          <a:p>
            <a:pPr>
              <a:lnSpc>
                <a:spcPct val="80000"/>
              </a:lnSpc>
              <a:buNone/>
            </a:pPr>
            <a:r>
              <a:rPr lang="zh-CN" altLang="en-US" sz="1800" b="1" dirty="0">
                <a:latin typeface="宋体" panose="02010600030101010101" pitchFamily="2" charset="-122"/>
              </a:rPr>
              <a:t>   </a:t>
            </a:r>
            <a:endParaRPr lang="zh-CN" altLang="en-US" sz="1800" b="1" dirty="0">
              <a:latin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177155"/>
          <p:cNvSpPr>
            <a:spLocks noGrp="1"/>
          </p:cNvSpPr>
          <p:nvPr>
            <p:ph type="title"/>
          </p:nvPr>
        </p:nvSpPr>
        <p:spPr>
          <a:xfrm>
            <a:off x="827088" y="620713"/>
            <a:ext cx="7793037" cy="1143000"/>
          </a:xfrm>
          <a:ln/>
        </p:spPr>
        <p:txBody>
          <a:bodyPr anchor="b" anchorCtr="0"/>
          <a:p>
            <a:r>
              <a:rPr lang="zh-CN" altLang="en-US" sz="3200" b="1" dirty="0"/>
              <a:t>十二个检查项目之</a:t>
            </a:r>
            <a:r>
              <a:rPr lang="zh-CN" altLang="en-US" sz="3600" b="1" dirty="0"/>
              <a:t>六：转移联单制度</a:t>
            </a:r>
            <a:endParaRPr lang="zh-CN" altLang="en-US" sz="3600" b="1" dirty="0"/>
          </a:p>
        </p:txBody>
      </p:sp>
      <p:pic>
        <p:nvPicPr>
          <p:cNvPr id="31746" name="内容占位符 177157"/>
          <p:cNvPicPr>
            <a:picLocks noGrp="1" noChangeAspect="1"/>
          </p:cNvPicPr>
          <p:nvPr>
            <p:ph idx="1"/>
          </p:nvPr>
        </p:nvPicPr>
        <p:blipFill>
          <a:blip r:embed="rId1"/>
          <a:stretch>
            <a:fillRect/>
          </a:stretch>
        </p:blipFill>
        <p:spPr>
          <a:xfrm>
            <a:off x="827088" y="1700213"/>
            <a:ext cx="7489825" cy="5157787"/>
          </a:xfrm>
          <a:ln/>
        </p:spPr>
      </p:pic>
      <p:sp>
        <p:nvSpPr>
          <p:cNvPr id="31747" name="动作按钮: 后退或前一项 177159">
            <a:hlinkClick r:id="" action="ppaction://noaction"/>
          </p:cNvPr>
          <p:cNvSpPr/>
          <p:nvPr/>
        </p:nvSpPr>
        <p:spPr>
          <a:xfrm>
            <a:off x="8316913" y="6308725"/>
            <a:ext cx="647700" cy="360363"/>
          </a:xfrm>
          <a:prstGeom prst="actionButtonBackPrevious">
            <a:avLst/>
          </a:prstGeom>
          <a:solidFill>
            <a:schemeClr val="accent1"/>
          </a:solidFill>
          <a:ln w="9525">
            <a:noFill/>
          </a:ln>
        </p:spPr>
        <p:txBody>
          <a:bodyPr anchor="t" anchorCtr="0"/>
          <a:p>
            <a:endParaRPr lang="zh-CN" altLang="en-US">
              <a:latin typeface="Tahoma" panose="020B0604030504040204" pitchFamily="34" charset="0"/>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139265"/>
          <p:cNvSpPr>
            <a:spLocks noGrp="1"/>
          </p:cNvSpPr>
          <p:nvPr>
            <p:ph type="title"/>
          </p:nvPr>
        </p:nvSpPr>
        <p:spPr>
          <a:xfrm>
            <a:off x="827088" y="549275"/>
            <a:ext cx="7793037" cy="1143000"/>
          </a:xfrm>
          <a:ln/>
        </p:spPr>
        <p:txBody>
          <a:bodyPr anchor="b" anchorCtr="0"/>
          <a:p>
            <a:r>
              <a:rPr lang="zh-CN" altLang="en-US" sz="3200" b="1" dirty="0"/>
              <a:t>十二个检查项目之七：经营许可证制度</a:t>
            </a:r>
            <a:endParaRPr lang="zh-CN" altLang="en-US" sz="3200" b="1" dirty="0"/>
          </a:p>
        </p:txBody>
      </p:sp>
      <p:sp>
        <p:nvSpPr>
          <p:cNvPr id="32770" name="文本占位符 139266"/>
          <p:cNvSpPr>
            <a:spLocks noGrp="1"/>
          </p:cNvSpPr>
          <p:nvPr>
            <p:ph idx="1"/>
          </p:nvPr>
        </p:nvSpPr>
        <p:spPr>
          <a:xfrm>
            <a:off x="1187450" y="2133600"/>
            <a:ext cx="7129463" cy="4535488"/>
          </a:xfrm>
          <a:ln/>
        </p:spPr>
        <p:txBody>
          <a:bodyPr anchor="t" anchorCtr="0"/>
          <a:p>
            <a:pPr>
              <a:lnSpc>
                <a:spcPct val="120000"/>
              </a:lnSpc>
            </a:pPr>
            <a:r>
              <a:rPr lang="zh-CN" altLang="en-US" sz="2400" b="1" dirty="0">
                <a:solidFill>
                  <a:srgbClr val="FF1E02"/>
                </a:solidFill>
                <a:latin typeface="隶书" pitchFamily="49" charset="-122"/>
                <a:ea typeface="隶书" pitchFamily="49" charset="-122"/>
              </a:rPr>
              <a:t>经营许可证制度检查的主要内容：</a:t>
            </a:r>
            <a:endParaRPr lang="zh-CN" altLang="en-US" sz="2400" b="1" dirty="0">
              <a:solidFill>
                <a:srgbClr val="FF1E02"/>
              </a:solidFill>
              <a:latin typeface="隶书" pitchFamily="49" charset="-122"/>
              <a:ea typeface="隶书" pitchFamily="49" charset="-122"/>
            </a:endParaRPr>
          </a:p>
          <a:p>
            <a:pPr>
              <a:lnSpc>
                <a:spcPct val="12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13.</a:t>
            </a:r>
            <a:r>
              <a:rPr lang="zh-CN" altLang="en-US" sz="2400" b="1" dirty="0">
                <a:latin typeface="隶书" pitchFamily="49" charset="-122"/>
                <a:ea typeface="隶书" pitchFamily="49" charset="-122"/>
              </a:rPr>
              <a:t>转移的危险废物，全部提供或委托给持危险废物经营许可证的单位从事收集、贮存、利用、处置的活动。 </a:t>
            </a:r>
            <a:endParaRPr lang="zh-CN" altLang="en-US" sz="2400" b="1" dirty="0">
              <a:latin typeface="隶书" pitchFamily="49" charset="-122"/>
              <a:ea typeface="隶书" pitchFamily="49" charset="-122"/>
            </a:endParaRPr>
          </a:p>
          <a:p>
            <a:pPr>
              <a:lnSpc>
                <a:spcPct val="12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14.</a:t>
            </a:r>
            <a:r>
              <a:rPr lang="zh-CN" altLang="en-US" sz="2400" b="1" dirty="0">
                <a:latin typeface="隶书" pitchFamily="49" charset="-122"/>
                <a:ea typeface="隶书" pitchFamily="49" charset="-122"/>
              </a:rPr>
              <a:t>有与危险废物经营单位签订的委托利用、处置危险废物合同。</a:t>
            </a:r>
            <a:endParaRPr lang="zh-CN" altLang="en-US" sz="2400" b="1" dirty="0">
              <a:latin typeface="隶书" pitchFamily="49" charset="-122"/>
              <a:ea typeface="隶书" pitchFamily="49" charset="-122"/>
            </a:endParaRPr>
          </a:p>
          <a:p>
            <a:pPr>
              <a:lnSpc>
                <a:spcPct val="120000"/>
              </a:lnSpc>
              <a:buNone/>
            </a:pPr>
            <a:r>
              <a:rPr lang="zh-CN" altLang="en-US" sz="2400" b="1" dirty="0">
                <a:solidFill>
                  <a:srgbClr val="BD3C09"/>
                </a:solidFill>
                <a:latin typeface="隶书" pitchFamily="49" charset="-122"/>
                <a:ea typeface="隶书" pitchFamily="49" charset="-122"/>
              </a:rPr>
              <a:t> （第</a:t>
            </a:r>
            <a:r>
              <a:rPr lang="en-US" altLang="zh-CN" sz="2400" b="1" dirty="0">
                <a:solidFill>
                  <a:srgbClr val="BD3C09"/>
                </a:solidFill>
                <a:latin typeface="隶书" pitchFamily="49" charset="-122"/>
                <a:ea typeface="隶书" pitchFamily="49" charset="-122"/>
              </a:rPr>
              <a:t>13</a:t>
            </a:r>
            <a:r>
              <a:rPr lang="zh-CN" altLang="en-US" sz="2400" b="1" dirty="0">
                <a:solidFill>
                  <a:srgbClr val="BD3C09"/>
                </a:solidFill>
                <a:latin typeface="隶书" pitchFamily="49" charset="-122"/>
                <a:ea typeface="隶书" pitchFamily="49" charset="-122"/>
              </a:rPr>
              <a:t>条、</a:t>
            </a:r>
            <a:r>
              <a:rPr lang="en-US" altLang="zh-CN" sz="2400" b="1" dirty="0">
                <a:solidFill>
                  <a:srgbClr val="BD3C09"/>
                </a:solidFill>
                <a:latin typeface="隶书" pitchFamily="49" charset="-122"/>
                <a:ea typeface="隶书" pitchFamily="49" charset="-122"/>
              </a:rPr>
              <a:t>14</a:t>
            </a:r>
            <a:r>
              <a:rPr lang="zh-CN" altLang="en-US" sz="2400" b="1" dirty="0">
                <a:solidFill>
                  <a:srgbClr val="BD3C09"/>
                </a:solidFill>
                <a:latin typeface="隶书" pitchFamily="49" charset="-122"/>
                <a:ea typeface="隶书" pitchFamily="49" charset="-122"/>
              </a:rPr>
              <a:t>条为否决项；即该项不达标，则综合评估为不达标。 ）</a:t>
            </a:r>
            <a:r>
              <a:rPr lang="zh-CN" altLang="en-US" dirty="0">
                <a:solidFill>
                  <a:srgbClr val="BD3C09"/>
                </a:solidFill>
              </a:rPr>
              <a:t>  </a:t>
            </a:r>
            <a:endParaRPr lang="zh-CN" altLang="en-US" dirty="0">
              <a:solidFill>
                <a:srgbClr val="BD3C0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标题 358401"/>
          <p:cNvSpPr>
            <a:spLocks noGrp="1"/>
          </p:cNvSpPr>
          <p:nvPr>
            <p:ph type="title"/>
          </p:nvPr>
        </p:nvSpPr>
        <p:spPr>
          <a:xfrm>
            <a:off x="1116013" y="620713"/>
            <a:ext cx="6950075" cy="1143000"/>
          </a:xfrm>
          <a:ln/>
        </p:spPr>
        <p:txBody>
          <a:bodyPr anchor="b" anchorCtr="0"/>
          <a:p>
            <a:pPr algn="ctr"/>
            <a:r>
              <a:rPr lang="zh-CN" altLang="en-US" b="1" dirty="0">
                <a:latin typeface="宋体" panose="02010600030101010101" pitchFamily="2" charset="-122"/>
              </a:rPr>
              <a:t>主 要 内 容</a:t>
            </a:r>
            <a:endParaRPr lang="zh-CN" altLang="en-US" b="1" dirty="0">
              <a:latin typeface="宋体" panose="02010600030101010101" pitchFamily="2" charset="-122"/>
            </a:endParaRPr>
          </a:p>
        </p:txBody>
      </p:sp>
      <p:sp>
        <p:nvSpPr>
          <p:cNvPr id="6146" name="文本占位符 358402"/>
          <p:cNvSpPr>
            <a:spLocks noGrp="1"/>
          </p:cNvSpPr>
          <p:nvPr>
            <p:ph idx="1"/>
          </p:nvPr>
        </p:nvSpPr>
        <p:spPr>
          <a:xfrm>
            <a:off x="755650" y="1773238"/>
            <a:ext cx="7772400" cy="4176712"/>
          </a:xfrm>
          <a:ln/>
        </p:spPr>
        <p:txBody>
          <a:bodyPr anchor="t" anchorCtr="0"/>
          <a:p>
            <a:pPr>
              <a:lnSpc>
                <a:spcPct val="160000"/>
              </a:lnSpc>
              <a:buNone/>
            </a:pPr>
            <a:endParaRPr lang="en-US" altLang="zh-CN" dirty="0">
              <a:latin typeface="隶书" pitchFamily="49" charset="-122"/>
              <a:ea typeface="隶书" pitchFamily="49" charset="-122"/>
            </a:endParaRPr>
          </a:p>
          <a:p>
            <a:pPr>
              <a:lnSpc>
                <a:spcPct val="160000"/>
              </a:lnSpc>
              <a:buNone/>
            </a:pPr>
            <a:r>
              <a:rPr lang="zh-CN" altLang="en-US" dirty="0">
                <a:latin typeface="隶书" pitchFamily="49" charset="-122"/>
                <a:ea typeface="隶书" pitchFamily="49" charset="-122"/>
              </a:rPr>
              <a:t>一、</a:t>
            </a:r>
            <a:r>
              <a:rPr lang="zh-CN" altLang="en-US" b="1" dirty="0">
                <a:latin typeface="隶书" pitchFamily="49" charset="-122"/>
                <a:ea typeface="隶书" pitchFamily="49" charset="-122"/>
              </a:rPr>
              <a:t>目前危废规范化管理存在的主要问题</a:t>
            </a:r>
            <a:endParaRPr lang="zh-CN" altLang="en-US" b="1" dirty="0">
              <a:latin typeface="隶书" pitchFamily="49" charset="-122"/>
              <a:ea typeface="隶书" pitchFamily="49" charset="-122"/>
            </a:endParaRPr>
          </a:p>
          <a:p>
            <a:pPr>
              <a:lnSpc>
                <a:spcPct val="160000"/>
              </a:lnSpc>
              <a:buNone/>
            </a:pPr>
            <a:r>
              <a:rPr lang="zh-CN" altLang="en-US" b="1" dirty="0">
                <a:latin typeface="隶书" pitchFamily="49" charset="-122"/>
                <a:ea typeface="隶书" pitchFamily="49" charset="-122"/>
              </a:rPr>
              <a:t>二、危废</a:t>
            </a:r>
            <a:r>
              <a:rPr lang="zh-CN" altLang="en-US" b="1" dirty="0">
                <a:latin typeface="隶书" pitchFamily="49" charset="-122"/>
                <a:ea typeface="隶书" pitchFamily="49" charset="-122"/>
              </a:rPr>
              <a:t>规范化管理指标讲解</a:t>
            </a:r>
            <a:endParaRPr lang="zh-CN" altLang="en-US" b="1" dirty="0">
              <a:latin typeface="隶书" pitchFamily="49" charset="-122"/>
              <a:ea typeface="隶书"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289793"/>
          <p:cNvSpPr>
            <a:spLocks noGrp="1"/>
          </p:cNvSpPr>
          <p:nvPr>
            <p:ph type="title"/>
          </p:nvPr>
        </p:nvSpPr>
        <p:spPr>
          <a:xfrm>
            <a:off x="827088" y="620713"/>
            <a:ext cx="7793037" cy="1143000"/>
          </a:xfrm>
          <a:ln/>
        </p:spPr>
        <p:txBody>
          <a:bodyPr anchor="b" anchorCtr="0"/>
          <a:p>
            <a:r>
              <a:rPr lang="zh-CN" altLang="en-US" sz="3200" b="1" dirty="0"/>
              <a:t>十二个检查项目之七：经营许可证制度</a:t>
            </a:r>
            <a:endParaRPr lang="zh-CN" altLang="en-US" sz="3200" b="1" dirty="0"/>
          </a:p>
        </p:txBody>
      </p:sp>
      <p:sp>
        <p:nvSpPr>
          <p:cNvPr id="33794" name="文本占位符 289794"/>
          <p:cNvSpPr>
            <a:spLocks noGrp="1"/>
          </p:cNvSpPr>
          <p:nvPr>
            <p:ph idx="1"/>
          </p:nvPr>
        </p:nvSpPr>
        <p:spPr>
          <a:xfrm>
            <a:off x="900113" y="1989138"/>
            <a:ext cx="7488237" cy="4259262"/>
          </a:xfrm>
          <a:ln/>
        </p:spPr>
        <p:txBody>
          <a:bodyPr anchor="t" anchorCtr="0"/>
          <a:p>
            <a:r>
              <a:rPr lang="zh-CN" altLang="en-US" sz="2800" b="1" dirty="0">
                <a:solidFill>
                  <a:srgbClr val="FF1E02"/>
                </a:solidFill>
                <a:latin typeface="隶书" pitchFamily="49" charset="-122"/>
                <a:ea typeface="隶书" pitchFamily="49" charset="-122"/>
              </a:rPr>
              <a:t>落实经营许可证制度应做好四个方面的工作：</a:t>
            </a:r>
            <a:endParaRPr lang="zh-CN" altLang="en-US" sz="2800" b="1" dirty="0">
              <a:solidFill>
                <a:srgbClr val="FF1E02"/>
              </a:solidFill>
              <a:latin typeface="隶书" pitchFamily="49" charset="-122"/>
              <a:ea typeface="隶书" pitchFamily="49" charset="-122"/>
            </a:endParaRPr>
          </a:p>
          <a:p>
            <a:pPr>
              <a:buNone/>
            </a:pPr>
            <a:r>
              <a:rPr lang="en-US" altLang="en-US" sz="2800" b="1">
                <a:solidFill>
                  <a:srgbClr val="FF1E02"/>
                </a:solidFill>
                <a:latin typeface="隶书" pitchFamily="49" charset="-122"/>
                <a:ea typeface="隶书" pitchFamily="49" charset="-122"/>
              </a:rPr>
              <a:t>  ［</a:t>
            </a:r>
            <a:r>
              <a:rPr lang="zh-CN" altLang="en-US" sz="2800" b="1" dirty="0">
                <a:solidFill>
                  <a:srgbClr val="FF1E02"/>
                </a:solidFill>
                <a:latin typeface="隶书" pitchFamily="49" charset="-122"/>
                <a:ea typeface="隶书" pitchFamily="49" charset="-122"/>
              </a:rPr>
              <a:t>调查合法性</a:t>
            </a:r>
            <a:r>
              <a:rPr lang="en-US" altLang="en-US" sz="2800" b="1">
                <a:solidFill>
                  <a:srgbClr val="FF1E02"/>
                </a:solidFill>
                <a:latin typeface="隶书" pitchFamily="49" charset="-122"/>
                <a:ea typeface="隶书" pitchFamily="49" charset="-122"/>
              </a:rPr>
              <a:t>］</a:t>
            </a:r>
            <a:r>
              <a:rPr lang="zh-CN" altLang="en-US" sz="2800" b="1" dirty="0">
                <a:latin typeface="隶书" pitchFamily="49" charset="-122"/>
                <a:ea typeface="隶书" pitchFamily="49" charset="-122"/>
              </a:rPr>
              <a:t>在委托前，产生者应对拟接受委托的处置者的处置资格、能力和处置设备等进行调查、核实。</a:t>
            </a:r>
            <a:endParaRPr lang="zh-CN" altLang="en-US" sz="2800" b="1" dirty="0">
              <a:solidFill>
                <a:srgbClr val="BD3C09"/>
              </a:solidFill>
              <a:latin typeface="隶书" pitchFamily="49" charset="-122"/>
              <a:ea typeface="隶书" pitchFamily="49" charset="-122"/>
            </a:endParaRPr>
          </a:p>
          <a:p>
            <a:pPr>
              <a:buNone/>
            </a:pPr>
            <a:r>
              <a:rPr lang="en-US" altLang="en-US" sz="2800" b="1">
                <a:solidFill>
                  <a:srgbClr val="FF1E02"/>
                </a:solidFill>
                <a:latin typeface="隶书" pitchFamily="49" charset="-122"/>
                <a:ea typeface="隶书" pitchFamily="49" charset="-122"/>
              </a:rPr>
              <a:t>  ［</a:t>
            </a:r>
            <a:r>
              <a:rPr lang="zh-CN" altLang="en-US" sz="2800" b="1" dirty="0">
                <a:solidFill>
                  <a:srgbClr val="FF1E02"/>
                </a:solidFill>
                <a:latin typeface="隶书" pitchFamily="49" charset="-122"/>
                <a:ea typeface="隶书" pitchFamily="49" charset="-122"/>
              </a:rPr>
              <a:t>复印件备案</a:t>
            </a:r>
            <a:r>
              <a:rPr lang="en-US" altLang="en-US" sz="2800" b="1">
                <a:solidFill>
                  <a:srgbClr val="FF1E02"/>
                </a:solidFill>
                <a:latin typeface="隶书" pitchFamily="49" charset="-122"/>
                <a:ea typeface="隶书" pitchFamily="49" charset="-122"/>
              </a:rPr>
              <a:t>］</a:t>
            </a:r>
            <a:r>
              <a:rPr lang="zh-CN" altLang="en-US" sz="2800" b="1" dirty="0">
                <a:latin typeface="隶书" pitchFamily="49" charset="-122"/>
                <a:ea typeface="隶书" pitchFamily="49" charset="-122"/>
              </a:rPr>
              <a:t>有接收企业</a:t>
            </a:r>
            <a:r>
              <a:rPr lang="zh-CN" altLang="en-US" sz="2800" b="1" dirty="0">
                <a:latin typeface="隶书" pitchFamily="49" charset="-122"/>
                <a:ea typeface="隶书" pitchFamily="49" charset="-122"/>
              </a:rPr>
              <a:t>危险废物</a:t>
            </a:r>
            <a:r>
              <a:rPr lang="zh-CN" altLang="en-US" sz="2800" b="1" dirty="0">
                <a:latin typeface="隶书" pitchFamily="49" charset="-122"/>
                <a:ea typeface="隶书" pitchFamily="49" charset="-122"/>
              </a:rPr>
              <a:t>经营许可证的复印件</a:t>
            </a:r>
            <a:endParaRPr lang="zh-CN" altLang="en-US" sz="2800" b="1" dirty="0">
              <a:latin typeface="隶书" pitchFamily="49" charset="-122"/>
              <a:ea typeface="隶书" pitchFamily="49" charset="-122"/>
            </a:endParaRPr>
          </a:p>
          <a:p>
            <a:pPr>
              <a:buNone/>
            </a:pPr>
            <a:r>
              <a:rPr lang="zh-CN" altLang="en-US" sz="2800" b="1" dirty="0">
                <a:latin typeface="隶书" pitchFamily="49" charset="-122"/>
                <a:ea typeface="隶书" pitchFamily="49" charset="-122"/>
              </a:rPr>
              <a:t> </a:t>
            </a:r>
            <a:r>
              <a:rPr lang="zh-CN" altLang="en-US" sz="2800" b="1" dirty="0">
                <a:solidFill>
                  <a:srgbClr val="BD3C09"/>
                </a:solidFill>
                <a:latin typeface="隶书" pitchFamily="49" charset="-122"/>
                <a:ea typeface="隶书" pitchFamily="49" charset="-122"/>
              </a:rPr>
              <a:t>（部分环评的表述：废催化剂是危险废物，由生产厂家回收，此生产厂家应是有资质的厂家，否则是违法的处置）</a:t>
            </a:r>
            <a:endParaRPr lang="zh-CN" altLang="en-US" sz="2800" b="1" dirty="0">
              <a:solidFill>
                <a:srgbClr val="BD3C09"/>
              </a:solidFill>
              <a:latin typeface="隶书" pitchFamily="49" charset="-122"/>
              <a:ea typeface="隶书" pitchFamily="49" charset="-122"/>
            </a:endParaRPr>
          </a:p>
          <a:p>
            <a:endParaRPr lang="zh-CN" altLang="en-US" sz="2800" b="1" dirty="0">
              <a:latin typeface="隶书" pitchFamily="49" charset="-122"/>
              <a:ea typeface="隶书" pitchFamily="49" charset="-122"/>
            </a:endParaRPr>
          </a:p>
          <a:p>
            <a:endParaRPr lang="zh-CN" alt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140289"/>
          <p:cNvSpPr>
            <a:spLocks noGrp="1"/>
          </p:cNvSpPr>
          <p:nvPr>
            <p:ph type="title"/>
          </p:nvPr>
        </p:nvSpPr>
        <p:spPr>
          <a:xfrm>
            <a:off x="827088" y="620713"/>
            <a:ext cx="7793037" cy="1143000"/>
          </a:xfrm>
          <a:ln/>
        </p:spPr>
        <p:txBody>
          <a:bodyPr anchor="b" anchorCtr="0"/>
          <a:p>
            <a:r>
              <a:rPr lang="zh-CN" altLang="en-US" sz="3200" b="1" dirty="0"/>
              <a:t>十二个检查项目之七：经营许可证制度</a:t>
            </a:r>
            <a:endParaRPr lang="zh-CN" altLang="en-US" sz="3200" b="1" dirty="0"/>
          </a:p>
        </p:txBody>
      </p:sp>
      <p:sp>
        <p:nvSpPr>
          <p:cNvPr id="34818" name="文本占位符 140290"/>
          <p:cNvSpPr>
            <a:spLocks noGrp="1"/>
          </p:cNvSpPr>
          <p:nvPr>
            <p:ph idx="1"/>
          </p:nvPr>
        </p:nvSpPr>
        <p:spPr>
          <a:xfrm>
            <a:off x="1042988" y="1989138"/>
            <a:ext cx="7345362" cy="4114800"/>
          </a:xfrm>
          <a:ln/>
        </p:spPr>
        <p:txBody>
          <a:bodyPr anchor="t" anchorCtr="0"/>
          <a:p>
            <a:pPr>
              <a:lnSpc>
                <a:spcPct val="90000"/>
              </a:lnSpc>
            </a:pPr>
            <a:r>
              <a:rPr lang="zh-CN" altLang="en-US" sz="2400" b="1" dirty="0">
                <a:solidFill>
                  <a:srgbClr val="FF1E02"/>
                </a:solidFill>
                <a:latin typeface="隶书" pitchFamily="49" charset="-122"/>
                <a:ea typeface="隶书" pitchFamily="49" charset="-122"/>
              </a:rPr>
              <a:t>落实经营许可证制度应做好四个方面的工作：</a:t>
            </a:r>
            <a:endParaRPr lang="zh-CN" altLang="en-US" sz="2400" b="1" dirty="0">
              <a:solidFill>
                <a:srgbClr val="FF1E02"/>
              </a:solidFill>
              <a:latin typeface="隶书" pitchFamily="49" charset="-122"/>
              <a:ea typeface="隶书" pitchFamily="49" charset="-122"/>
            </a:endParaRPr>
          </a:p>
          <a:p>
            <a:pPr>
              <a:lnSpc>
                <a:spcPct val="90000"/>
              </a:lnSpc>
              <a:buNone/>
            </a:pPr>
            <a:r>
              <a:rPr lang="zh-CN" altLang="en-US" sz="2400" b="1" dirty="0">
                <a:solidFill>
                  <a:srgbClr val="FF1E02"/>
                </a:solidFill>
                <a:latin typeface="隶书" pitchFamily="49" charset="-122"/>
                <a:ea typeface="隶书" pitchFamily="49" charset="-122"/>
              </a:rPr>
              <a:t>  </a:t>
            </a:r>
            <a:r>
              <a:rPr lang="en-US" altLang="en-US" sz="2400" b="1">
                <a:solidFill>
                  <a:srgbClr val="FF1E02"/>
                </a:solidFill>
                <a:latin typeface="隶书" pitchFamily="49" charset="-122"/>
                <a:ea typeface="隶书" pitchFamily="49" charset="-122"/>
              </a:rPr>
              <a:t>［</a:t>
            </a:r>
            <a:r>
              <a:rPr lang="zh-CN" altLang="en-US" sz="2400" b="1" dirty="0">
                <a:solidFill>
                  <a:srgbClr val="FF1E02"/>
                </a:solidFill>
                <a:latin typeface="隶书" pitchFamily="49" charset="-122"/>
                <a:ea typeface="隶书" pitchFamily="49" charset="-122"/>
              </a:rPr>
              <a:t>签订协议</a:t>
            </a:r>
            <a:r>
              <a:rPr lang="en-US" altLang="en-US" sz="2400" b="1">
                <a:solidFill>
                  <a:srgbClr val="FF1E02"/>
                </a:solidFill>
                <a:latin typeface="隶书" pitchFamily="49" charset="-122"/>
                <a:ea typeface="隶书" pitchFamily="49" charset="-122"/>
              </a:rPr>
              <a:t>］</a:t>
            </a:r>
            <a:r>
              <a:rPr lang="zh-CN" altLang="en-US" sz="2400" b="1" dirty="0">
                <a:latin typeface="隶书" pitchFamily="49" charset="-122"/>
                <a:ea typeface="隶书" pitchFamily="49" charset="-122"/>
              </a:rPr>
              <a:t>应以书面形式签订委托协议，在协议中明确说明拟交与的危险废物的种类、性质、数量，交付方式、交付核查、处置要求与标准、处置核查的事项。</a:t>
            </a:r>
            <a:endParaRPr lang="zh-CN" altLang="en-US" sz="2400" b="1" dirty="0">
              <a:latin typeface="隶书" pitchFamily="49" charset="-122"/>
              <a:ea typeface="隶书" pitchFamily="49" charset="-122"/>
            </a:endParaRPr>
          </a:p>
          <a:p>
            <a:pPr>
              <a:lnSpc>
                <a:spcPct val="90000"/>
              </a:lnSpc>
              <a:buNone/>
            </a:pPr>
            <a:r>
              <a:rPr lang="zh-CN" altLang="en-US" sz="2400" b="1" dirty="0">
                <a:latin typeface="隶书" pitchFamily="49" charset="-122"/>
                <a:ea typeface="隶书" pitchFamily="49" charset="-122"/>
              </a:rPr>
              <a:t>  </a:t>
            </a:r>
            <a:r>
              <a:rPr lang="en-US" altLang="en-US" sz="2400" b="1">
                <a:solidFill>
                  <a:srgbClr val="FF1E02"/>
                </a:solidFill>
                <a:latin typeface="隶书" pitchFamily="49" charset="-122"/>
                <a:ea typeface="隶书" pitchFamily="49" charset="-122"/>
              </a:rPr>
              <a:t>［</a:t>
            </a:r>
            <a:r>
              <a:rPr lang="zh-CN" altLang="en-US" sz="2400" b="1" dirty="0">
                <a:solidFill>
                  <a:srgbClr val="FF1E02"/>
                </a:solidFill>
                <a:latin typeface="隶书" pitchFamily="49" charset="-122"/>
                <a:ea typeface="隶书" pitchFamily="49" charset="-122"/>
              </a:rPr>
              <a:t>追踪问效</a:t>
            </a:r>
            <a:r>
              <a:rPr lang="en-US" altLang="en-US" sz="2400" b="1">
                <a:solidFill>
                  <a:srgbClr val="FF1E02"/>
                </a:solidFill>
                <a:latin typeface="隶书" pitchFamily="49" charset="-122"/>
                <a:ea typeface="隶书" pitchFamily="49" charset="-122"/>
              </a:rPr>
              <a:t>］</a:t>
            </a:r>
            <a:r>
              <a:rPr lang="zh-CN" altLang="en-US" sz="2400" b="1" dirty="0">
                <a:latin typeface="隶书" pitchFamily="49" charset="-122"/>
                <a:ea typeface="隶书" pitchFamily="49" charset="-122"/>
              </a:rPr>
              <a:t>在处置时，产生者应要求处置者报告处置情况并应主动查询、核实处置情况，保证委托协议得到实施，保证危险废物得到有效、安全和无害环境的处置。</a:t>
            </a:r>
            <a:r>
              <a:rPr lang="zh-CN" altLang="en-US" sz="2400" dirty="0">
                <a:latin typeface="隶书" pitchFamily="49" charset="-122"/>
                <a:ea typeface="隶书" pitchFamily="49" charset="-122"/>
              </a:rPr>
              <a:t> </a:t>
            </a:r>
            <a:endParaRPr lang="zh-CN" altLang="en-US" sz="2400" b="1" dirty="0">
              <a:latin typeface="隶书" pitchFamily="49" charset="-122"/>
              <a:ea typeface="隶书" pitchFamily="49" charset="-122"/>
            </a:endParaRPr>
          </a:p>
          <a:p>
            <a:pPr>
              <a:lnSpc>
                <a:spcPct val="90000"/>
              </a:lnSpc>
              <a:buNone/>
            </a:pPr>
            <a:r>
              <a:rPr lang="zh-CN" altLang="en-US" sz="2400" b="1" dirty="0">
                <a:solidFill>
                  <a:srgbClr val="FF1E02"/>
                </a:solidFill>
                <a:latin typeface="隶书" pitchFamily="49" charset="-122"/>
                <a:ea typeface="隶书" pitchFamily="49" charset="-122"/>
              </a:rPr>
              <a:t>  </a:t>
            </a:r>
            <a:endParaRPr lang="zh-CN" altLang="en-US" sz="2400" dirty="0">
              <a:latin typeface="隶书" pitchFamily="49" charset="-122"/>
              <a:ea typeface="隶书"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92513"/>
          <p:cNvSpPr>
            <a:spLocks noGrp="1"/>
          </p:cNvSpPr>
          <p:nvPr>
            <p:ph type="title"/>
          </p:nvPr>
        </p:nvSpPr>
        <p:spPr>
          <a:xfrm>
            <a:off x="827088" y="620713"/>
            <a:ext cx="7793037" cy="1143000"/>
          </a:xfrm>
          <a:ln/>
        </p:spPr>
        <p:txBody>
          <a:bodyPr anchor="b" anchorCtr="0"/>
          <a:p>
            <a:r>
              <a:rPr lang="zh-CN" altLang="en-US" sz="3200" b="1" dirty="0"/>
              <a:t>十二个检查项目之七：经营许可证制度</a:t>
            </a:r>
            <a:endParaRPr lang="zh-CN" altLang="en-US" sz="3200" b="1" dirty="0"/>
          </a:p>
        </p:txBody>
      </p:sp>
      <p:pic>
        <p:nvPicPr>
          <p:cNvPr id="35842" name="文本占位符 192515"/>
          <p:cNvPicPr>
            <a:picLocks noGrp="1" noChangeAspect="1"/>
          </p:cNvPicPr>
          <p:nvPr>
            <p:ph idx="1"/>
          </p:nvPr>
        </p:nvPicPr>
        <p:blipFill>
          <a:blip r:embed="rId1"/>
          <a:stretch>
            <a:fillRect/>
          </a:stretch>
        </p:blipFill>
        <p:spPr>
          <a:xfrm>
            <a:off x="1042988" y="1844675"/>
            <a:ext cx="7489825" cy="5013325"/>
          </a:xfr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142337"/>
          <p:cNvSpPr>
            <a:spLocks noGrp="1"/>
          </p:cNvSpPr>
          <p:nvPr>
            <p:ph type="title"/>
          </p:nvPr>
        </p:nvSpPr>
        <p:spPr>
          <a:xfrm>
            <a:off x="900113" y="549275"/>
            <a:ext cx="7793037" cy="1143000"/>
          </a:xfrm>
          <a:ln/>
        </p:spPr>
        <p:txBody>
          <a:bodyPr anchor="b" anchorCtr="0"/>
          <a:p>
            <a:r>
              <a:rPr lang="zh-CN" altLang="en-US" sz="3200" b="1" dirty="0"/>
              <a:t>十二个检查项目之八：应急预案备案制度</a:t>
            </a:r>
            <a:endParaRPr lang="zh-CN" altLang="en-US" sz="3200" b="1" dirty="0"/>
          </a:p>
        </p:txBody>
      </p:sp>
      <p:sp>
        <p:nvSpPr>
          <p:cNvPr id="36866" name="文本占位符 142338"/>
          <p:cNvSpPr>
            <a:spLocks noGrp="1"/>
          </p:cNvSpPr>
          <p:nvPr>
            <p:ph idx="1"/>
          </p:nvPr>
        </p:nvSpPr>
        <p:spPr>
          <a:xfrm>
            <a:off x="1403350" y="2205038"/>
            <a:ext cx="7200900" cy="4114800"/>
          </a:xfrm>
          <a:ln/>
        </p:spPr>
        <p:txBody>
          <a:bodyPr anchor="t" anchorCtr="0"/>
          <a:p>
            <a:pPr>
              <a:lnSpc>
                <a:spcPct val="140000"/>
              </a:lnSpc>
            </a:pPr>
            <a:r>
              <a:rPr lang="zh-CN" altLang="en-US" sz="2400" b="1" dirty="0">
                <a:solidFill>
                  <a:srgbClr val="FF1E02"/>
                </a:solidFill>
                <a:latin typeface="隶书" pitchFamily="49" charset="-122"/>
                <a:ea typeface="隶书" pitchFamily="49" charset="-122"/>
              </a:rPr>
              <a:t>应急预案备案制度检查的主要内容：</a:t>
            </a:r>
            <a:endParaRPr lang="zh-CN" altLang="en-US" sz="2400" b="1" dirty="0">
              <a:solidFill>
                <a:srgbClr val="FF1E02"/>
              </a:solidFill>
              <a:latin typeface="隶书" pitchFamily="49" charset="-122"/>
              <a:ea typeface="隶书" pitchFamily="49" charset="-122"/>
            </a:endParaRPr>
          </a:p>
          <a:p>
            <a:pPr>
              <a:lnSpc>
                <a:spcPct val="140000"/>
              </a:lnSpc>
              <a:buNone/>
            </a:pPr>
            <a:r>
              <a:rPr lang="zh-CN" altLang="en-US" sz="2400" b="1" dirty="0">
                <a:latin typeface="隶书" pitchFamily="49" charset="-122"/>
                <a:ea typeface="隶书" pitchFamily="49" charset="-122"/>
              </a:rPr>
              <a:t>  </a:t>
            </a:r>
            <a:r>
              <a:rPr lang="en-US" altLang="zh-CN" sz="2400" b="1">
                <a:latin typeface="隶书" pitchFamily="49" charset="-122"/>
                <a:ea typeface="隶书" pitchFamily="49" charset="-122"/>
              </a:rPr>
              <a:t>15.</a:t>
            </a:r>
            <a:r>
              <a:rPr lang="zh-CN" altLang="en-US" sz="2400" b="1" dirty="0">
                <a:latin typeface="隶书" pitchFamily="49" charset="-122"/>
                <a:ea typeface="隶书" pitchFamily="49" charset="-122"/>
              </a:rPr>
              <a:t>制定了意外事故的防范措施和应急预案。</a:t>
            </a:r>
            <a:r>
              <a:rPr lang="zh-CN" altLang="en-US" sz="2400" dirty="0">
                <a:latin typeface="隶书" pitchFamily="49" charset="-122"/>
                <a:ea typeface="隶书" pitchFamily="49" charset="-122"/>
              </a:rPr>
              <a:t> </a:t>
            </a:r>
            <a:endParaRPr lang="zh-CN" altLang="en-US" sz="2400" dirty="0">
              <a:latin typeface="隶书" pitchFamily="49" charset="-122"/>
              <a:ea typeface="隶书" pitchFamily="49" charset="-122"/>
            </a:endParaRPr>
          </a:p>
          <a:p>
            <a:pPr>
              <a:lnSpc>
                <a:spcPct val="140000"/>
              </a:lnSpc>
              <a:buNone/>
            </a:pPr>
            <a:r>
              <a:rPr lang="zh-CN" altLang="en-US" sz="2400" b="1" dirty="0">
                <a:latin typeface="隶书" pitchFamily="49" charset="-122"/>
                <a:ea typeface="隶书" pitchFamily="49" charset="-122"/>
              </a:rPr>
              <a:t>  </a:t>
            </a:r>
            <a:r>
              <a:rPr lang="en-US" altLang="zh-CN" sz="2400" b="1">
                <a:latin typeface="隶书" pitchFamily="49" charset="-122"/>
                <a:ea typeface="隶书" pitchFamily="49" charset="-122"/>
              </a:rPr>
              <a:t>16.</a:t>
            </a:r>
            <a:r>
              <a:rPr lang="zh-CN" altLang="en-US" sz="2400" b="1" dirty="0">
                <a:latin typeface="隶书" pitchFamily="49" charset="-122"/>
                <a:ea typeface="隶书" pitchFamily="49" charset="-122"/>
              </a:rPr>
              <a:t>向所在地县级以上环保部门备案。</a:t>
            </a:r>
            <a:r>
              <a:rPr lang="zh-CN" altLang="en-US" sz="2400" dirty="0">
                <a:latin typeface="隶书" pitchFamily="49" charset="-122"/>
                <a:ea typeface="隶书" pitchFamily="49" charset="-122"/>
              </a:rPr>
              <a:t> </a:t>
            </a:r>
            <a:endParaRPr lang="zh-CN" altLang="en-US" sz="2400" dirty="0">
              <a:latin typeface="隶书" pitchFamily="49" charset="-122"/>
              <a:ea typeface="隶书" pitchFamily="49" charset="-122"/>
            </a:endParaRPr>
          </a:p>
          <a:p>
            <a:pPr>
              <a:lnSpc>
                <a:spcPct val="140000"/>
              </a:lnSpc>
              <a:buNone/>
            </a:pPr>
            <a:r>
              <a:rPr lang="zh-CN" altLang="en-US" sz="2400" dirty="0">
                <a:latin typeface="隶书" pitchFamily="49" charset="-122"/>
                <a:ea typeface="隶书" pitchFamily="49" charset="-122"/>
              </a:rPr>
              <a:t>  </a:t>
            </a:r>
            <a:r>
              <a:rPr lang="en-US" altLang="zh-CN" sz="2400" b="1">
                <a:latin typeface="隶书" pitchFamily="49" charset="-122"/>
                <a:ea typeface="隶书" pitchFamily="49" charset="-122"/>
              </a:rPr>
              <a:t>17. </a:t>
            </a:r>
            <a:r>
              <a:rPr lang="en-US" altLang="zh-CN" sz="2400" b="1" dirty="0">
                <a:latin typeface="隶书" pitchFamily="49" charset="-122"/>
                <a:ea typeface="隶书" pitchFamily="49" charset="-122"/>
              </a:rPr>
              <a:t>*</a:t>
            </a:r>
            <a:r>
              <a:rPr lang="zh-CN" altLang="en-US" sz="2400" b="1" dirty="0">
                <a:latin typeface="隶书" pitchFamily="49" charset="-122"/>
                <a:ea typeface="隶书" pitchFamily="49" charset="-122"/>
              </a:rPr>
              <a:t>按照预案要求每年组织应急演练。</a:t>
            </a:r>
            <a:r>
              <a:rPr lang="zh-CN" altLang="en-US" dirty="0"/>
              <a:t> </a:t>
            </a:r>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标题 143361"/>
          <p:cNvSpPr>
            <a:spLocks noGrp="1"/>
          </p:cNvSpPr>
          <p:nvPr>
            <p:ph type="title"/>
          </p:nvPr>
        </p:nvSpPr>
        <p:spPr>
          <a:xfrm>
            <a:off x="827088" y="620713"/>
            <a:ext cx="7793037" cy="1143000"/>
          </a:xfrm>
          <a:ln/>
        </p:spPr>
        <p:txBody>
          <a:bodyPr anchor="b" anchorCtr="0"/>
          <a:p>
            <a:r>
              <a:rPr lang="zh-CN" altLang="en-US" sz="3200" b="1" dirty="0"/>
              <a:t>十二个检查项目之八：应急预案备案制度</a:t>
            </a:r>
            <a:endParaRPr lang="zh-CN" altLang="en-US" sz="3200" b="1" dirty="0"/>
          </a:p>
        </p:txBody>
      </p:sp>
      <p:sp>
        <p:nvSpPr>
          <p:cNvPr id="37890" name="文本占位符 143362"/>
          <p:cNvSpPr>
            <a:spLocks noGrp="1"/>
          </p:cNvSpPr>
          <p:nvPr>
            <p:ph idx="1"/>
          </p:nvPr>
        </p:nvSpPr>
        <p:spPr>
          <a:xfrm>
            <a:off x="971550" y="1773238"/>
            <a:ext cx="7488238" cy="4114800"/>
          </a:xfrm>
          <a:ln/>
        </p:spPr>
        <p:txBody>
          <a:bodyPr anchor="t" anchorCtr="0"/>
          <a:p>
            <a:pPr>
              <a:lnSpc>
                <a:spcPct val="110000"/>
              </a:lnSpc>
            </a:pPr>
            <a:r>
              <a:rPr lang="zh-CN" altLang="en-US" sz="2400" b="1" dirty="0">
                <a:solidFill>
                  <a:srgbClr val="FF1E02"/>
                </a:solidFill>
                <a:latin typeface="隶书" pitchFamily="49" charset="-122"/>
                <a:ea typeface="隶书" pitchFamily="49" charset="-122"/>
              </a:rPr>
              <a:t>落实应急预案备案制度应做好三个方面的工作：</a:t>
            </a:r>
            <a:endParaRPr lang="zh-CN" altLang="en-US" sz="2400" b="1" dirty="0">
              <a:solidFill>
                <a:srgbClr val="FF1E02"/>
              </a:solidFill>
              <a:latin typeface="隶书" pitchFamily="49" charset="-122"/>
              <a:ea typeface="隶书" pitchFamily="49" charset="-122"/>
            </a:endParaRPr>
          </a:p>
          <a:p>
            <a:pPr>
              <a:lnSpc>
                <a:spcPct val="110000"/>
              </a:lnSpc>
              <a:buNone/>
            </a:pPr>
            <a:r>
              <a:rPr lang="zh-CN" altLang="en-US" sz="2400" b="1" dirty="0">
                <a:solidFill>
                  <a:srgbClr val="FF1E02"/>
                </a:solidFill>
                <a:latin typeface="隶书" pitchFamily="49" charset="-122"/>
                <a:ea typeface="隶书" pitchFamily="49" charset="-122"/>
              </a:rPr>
              <a:t>  </a:t>
            </a:r>
            <a:r>
              <a:rPr lang="en-US" altLang="en-US" sz="2400" b="1">
                <a:solidFill>
                  <a:srgbClr val="FF1E02"/>
                </a:solidFill>
                <a:latin typeface="隶书" pitchFamily="49" charset="-122"/>
                <a:ea typeface="隶书" pitchFamily="49" charset="-122"/>
              </a:rPr>
              <a:t>［</a:t>
            </a:r>
            <a:r>
              <a:rPr lang="en-US" altLang="en-US" sz="2400" b="1" err="1">
                <a:solidFill>
                  <a:srgbClr val="FF1E02"/>
                </a:solidFill>
                <a:latin typeface="隶书" pitchFamily="49" charset="-122"/>
                <a:ea typeface="隶书" pitchFamily="49" charset="-122"/>
              </a:rPr>
              <a:t>制订</a:t>
            </a:r>
            <a:r>
              <a:rPr lang="zh-CN" altLang="en-US" sz="2400" b="1" dirty="0">
                <a:solidFill>
                  <a:srgbClr val="FF1E02"/>
                </a:solidFill>
                <a:latin typeface="隶书" pitchFamily="49" charset="-122"/>
                <a:ea typeface="隶书" pitchFamily="49" charset="-122"/>
              </a:rPr>
              <a:t>预案</a:t>
            </a:r>
            <a:r>
              <a:rPr lang="en-US" altLang="en-US" sz="2400" b="1">
                <a:solidFill>
                  <a:srgbClr val="FF1E02"/>
                </a:solidFill>
                <a:latin typeface="隶书" pitchFamily="49" charset="-122"/>
                <a:ea typeface="隶书" pitchFamily="49" charset="-122"/>
              </a:rPr>
              <a:t>］</a:t>
            </a:r>
            <a:r>
              <a:rPr lang="zh-CN" altLang="en-US" sz="2400" b="1" dirty="0">
                <a:latin typeface="隶书" pitchFamily="49" charset="-122"/>
                <a:ea typeface="隶书" pitchFamily="49" charset="-122"/>
              </a:rPr>
              <a:t>按照制定应急预案的要求，制定专门的有防意外事故措施的应急预案。 </a:t>
            </a:r>
            <a:endParaRPr lang="zh-CN" altLang="en-US" sz="2400" b="1" dirty="0">
              <a:latin typeface="隶书" pitchFamily="49" charset="-122"/>
              <a:ea typeface="隶书" pitchFamily="49" charset="-122"/>
            </a:endParaRPr>
          </a:p>
          <a:p>
            <a:pPr>
              <a:lnSpc>
                <a:spcPct val="110000"/>
              </a:lnSpc>
              <a:buNone/>
            </a:pPr>
            <a:r>
              <a:rPr lang="zh-CN" altLang="en-US" sz="2400" b="1" dirty="0">
                <a:latin typeface="隶书" pitchFamily="49" charset="-122"/>
                <a:ea typeface="隶书" pitchFamily="49" charset="-122"/>
              </a:rPr>
              <a:t>  </a:t>
            </a:r>
            <a:r>
              <a:rPr lang="en-US" altLang="en-US" sz="2400" b="1">
                <a:solidFill>
                  <a:srgbClr val="FF1E02"/>
                </a:solidFill>
                <a:latin typeface="隶书" pitchFamily="49" charset="-122"/>
                <a:ea typeface="隶书" pitchFamily="49" charset="-122"/>
              </a:rPr>
              <a:t>［</a:t>
            </a:r>
            <a:r>
              <a:rPr lang="zh-CN" altLang="en-US" sz="2400" b="1" dirty="0">
                <a:solidFill>
                  <a:srgbClr val="FF1E02"/>
                </a:solidFill>
                <a:latin typeface="隶书" pitchFamily="49" charset="-122"/>
                <a:ea typeface="隶书" pitchFamily="49" charset="-122"/>
              </a:rPr>
              <a:t>依法备案</a:t>
            </a:r>
            <a:r>
              <a:rPr lang="en-US" altLang="en-US" sz="2400" b="1">
                <a:solidFill>
                  <a:srgbClr val="FF1E02"/>
                </a:solidFill>
                <a:latin typeface="隶书" pitchFamily="49" charset="-122"/>
                <a:ea typeface="隶书" pitchFamily="49" charset="-122"/>
              </a:rPr>
              <a:t>］</a:t>
            </a:r>
            <a:r>
              <a:rPr lang="zh-CN" altLang="en-US" sz="2400" b="1" dirty="0">
                <a:latin typeface="隶书" pitchFamily="49" charset="-122"/>
                <a:ea typeface="隶书" pitchFamily="49" charset="-122"/>
              </a:rPr>
              <a:t>向所在地县级以上环保部门备案，县级环保部门应当进行审查，并出具备案的证明。</a:t>
            </a:r>
            <a:endParaRPr lang="zh-CN" altLang="en-US" sz="2400" b="1" dirty="0">
              <a:latin typeface="隶书" pitchFamily="49" charset="-122"/>
              <a:ea typeface="隶书" pitchFamily="49" charset="-122"/>
            </a:endParaRPr>
          </a:p>
          <a:p>
            <a:pPr>
              <a:lnSpc>
                <a:spcPct val="110000"/>
              </a:lnSpc>
              <a:buNone/>
            </a:pPr>
            <a:r>
              <a:rPr lang="zh-CN" altLang="en-US" sz="2400" b="1" dirty="0">
                <a:solidFill>
                  <a:srgbClr val="FF1E02"/>
                </a:solidFill>
                <a:latin typeface="隶书" pitchFamily="49" charset="-122"/>
                <a:ea typeface="隶书" pitchFamily="49" charset="-122"/>
              </a:rPr>
              <a:t>  </a:t>
            </a:r>
            <a:r>
              <a:rPr lang="en-US" altLang="en-US" sz="2400" b="1">
                <a:solidFill>
                  <a:srgbClr val="FF1E02"/>
                </a:solidFill>
                <a:latin typeface="隶书" pitchFamily="49" charset="-122"/>
                <a:ea typeface="隶书" pitchFamily="49" charset="-122"/>
              </a:rPr>
              <a:t>［</a:t>
            </a:r>
            <a:r>
              <a:rPr lang="zh-CN" altLang="en-US" sz="2400" b="1" dirty="0">
                <a:solidFill>
                  <a:srgbClr val="FF1E02"/>
                </a:solidFill>
                <a:latin typeface="隶书" pitchFamily="49" charset="-122"/>
                <a:ea typeface="隶书" pitchFamily="49" charset="-122"/>
              </a:rPr>
              <a:t>组织演练</a:t>
            </a:r>
            <a:r>
              <a:rPr lang="en-US" altLang="en-US" sz="2400" b="1">
                <a:solidFill>
                  <a:srgbClr val="FF1E02"/>
                </a:solidFill>
                <a:latin typeface="隶书" pitchFamily="49" charset="-122"/>
                <a:ea typeface="隶书" pitchFamily="49" charset="-122"/>
              </a:rPr>
              <a:t>］</a:t>
            </a:r>
            <a:r>
              <a:rPr lang="zh-CN" altLang="en-US" sz="2400" b="1" dirty="0">
                <a:latin typeface="隶书" pitchFamily="49" charset="-122"/>
                <a:ea typeface="隶书" pitchFamily="49" charset="-122"/>
              </a:rPr>
              <a:t>应有演练计划、演练方案、演练记录和演练的影像资料，以备待查。（影像资料要每年更新一次）</a:t>
            </a:r>
            <a:endParaRPr lang="zh-CN" altLang="en-US" sz="2400" b="1" dirty="0">
              <a:latin typeface="隶书" pitchFamily="49" charset="-122"/>
              <a:ea typeface="隶书" pitchFamily="49" charset="-122"/>
            </a:endParaRPr>
          </a:p>
          <a:p>
            <a:pPr>
              <a:lnSpc>
                <a:spcPct val="110000"/>
              </a:lnSpc>
              <a:buNone/>
            </a:pPr>
            <a:r>
              <a:rPr lang="zh-CN" altLang="en-US" sz="2400" b="1" dirty="0">
                <a:solidFill>
                  <a:srgbClr val="FF1E02"/>
                </a:solidFill>
                <a:latin typeface="隶书" pitchFamily="49" charset="-122"/>
                <a:ea typeface="隶书" pitchFamily="49" charset="-122"/>
              </a:rPr>
              <a:t>  </a:t>
            </a:r>
            <a:endParaRPr lang="zh-CN" altLang="en-US" sz="2400" b="1">
              <a:latin typeface="隶书" pitchFamily="49" charset="-122"/>
              <a:ea typeface="隶书"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179203"/>
          <p:cNvSpPr>
            <a:spLocks noGrp="1"/>
          </p:cNvSpPr>
          <p:nvPr>
            <p:ph type="title"/>
          </p:nvPr>
        </p:nvSpPr>
        <p:spPr>
          <a:xfrm>
            <a:off x="827088" y="620713"/>
            <a:ext cx="7793037" cy="1143000"/>
          </a:xfrm>
          <a:ln/>
        </p:spPr>
        <p:txBody>
          <a:bodyPr anchor="b" anchorCtr="0"/>
          <a:p>
            <a:r>
              <a:rPr lang="zh-CN" altLang="en-US" sz="3200" b="1" dirty="0"/>
              <a:t>十二个检查项目之八：应急预案备案制度</a:t>
            </a:r>
            <a:endParaRPr lang="zh-CN" altLang="en-US" sz="3200" b="1" dirty="0"/>
          </a:p>
        </p:txBody>
      </p:sp>
      <p:sp>
        <p:nvSpPr>
          <p:cNvPr id="38914" name="文本框 179206"/>
          <p:cNvSpPr txBox="1"/>
          <p:nvPr/>
        </p:nvSpPr>
        <p:spPr>
          <a:xfrm>
            <a:off x="5219700" y="4941888"/>
            <a:ext cx="3384550" cy="1320800"/>
          </a:xfrm>
          <a:prstGeom prst="rect">
            <a:avLst/>
          </a:prstGeom>
          <a:solidFill>
            <a:schemeClr val="accent1"/>
          </a:solidFill>
          <a:ln w="9525" cap="flat" cmpd="sng">
            <a:solidFill>
              <a:schemeClr val="accent1"/>
            </a:solidFill>
            <a:prstDash val="solid"/>
            <a:miter/>
            <a:headEnd type="none" w="med" len="med"/>
            <a:tailEnd type="none" w="med" len="med"/>
          </a:ln>
        </p:spPr>
        <p:txBody>
          <a:bodyPr anchor="t" anchorCtr="0">
            <a:spAutoFit/>
          </a:bodyPr>
          <a:p>
            <a:pPr>
              <a:spcBef>
                <a:spcPct val="50000"/>
              </a:spcBef>
            </a:pPr>
            <a:r>
              <a:rPr lang="zh-CN" altLang="en-US" sz="2000" b="1" dirty="0">
                <a:solidFill>
                  <a:srgbClr val="FF1E02"/>
                </a:solidFill>
                <a:latin typeface="Tahoma" panose="020B0604030504040204" pitchFamily="34" charset="0"/>
                <a:ea typeface="宋体" panose="02010600030101010101" pitchFamily="2" charset="-122"/>
              </a:rPr>
              <a:t>应急演练影像资料应是针对危险废物发生事故时的演练内容，不是消防演练的内容，二者不要混淆</a:t>
            </a:r>
            <a:endParaRPr lang="zh-CN" altLang="en-US" sz="2000" b="1" dirty="0">
              <a:solidFill>
                <a:srgbClr val="FF1E02"/>
              </a:solidFill>
              <a:latin typeface="Tahoma" panose="020B0604030504040204" pitchFamily="34" charset="0"/>
              <a:ea typeface="宋体" panose="02010600030101010101" pitchFamily="2" charset="-122"/>
            </a:endParaRPr>
          </a:p>
        </p:txBody>
      </p:sp>
      <p:sp>
        <p:nvSpPr>
          <p:cNvPr id="38915" name="直接连接符 179208"/>
          <p:cNvSpPr/>
          <p:nvPr/>
        </p:nvSpPr>
        <p:spPr>
          <a:xfrm flipH="1">
            <a:off x="6948488" y="3933825"/>
            <a:ext cx="936625" cy="720725"/>
          </a:xfrm>
          <a:prstGeom prst="line">
            <a:avLst/>
          </a:prstGeom>
          <a:ln w="38100" cap="flat" cmpd="sng">
            <a:solidFill>
              <a:srgbClr val="FF1E02"/>
            </a:solidFill>
            <a:prstDash val="solid"/>
            <a:miter/>
            <a:headEnd type="none" w="med" len="med"/>
            <a:tailEnd type="none" w="med" len="med"/>
          </a:ln>
        </p:spPr>
      </p:sp>
      <p:sp>
        <p:nvSpPr>
          <p:cNvPr id="38916" name="直接连接符 179209"/>
          <p:cNvSpPr/>
          <p:nvPr/>
        </p:nvSpPr>
        <p:spPr>
          <a:xfrm>
            <a:off x="6948488" y="4005263"/>
            <a:ext cx="936625" cy="647700"/>
          </a:xfrm>
          <a:prstGeom prst="line">
            <a:avLst/>
          </a:prstGeom>
          <a:ln w="28575" cap="flat" cmpd="sng">
            <a:solidFill>
              <a:srgbClr val="FF1E02"/>
            </a:solidFill>
            <a:prstDash val="solid"/>
            <a:miter/>
            <a:headEnd type="none" w="med" len="med"/>
            <a:tailEnd type="none" w="med" len="med"/>
          </a:ln>
        </p:spPr>
      </p:sp>
      <p:sp>
        <p:nvSpPr>
          <p:cNvPr id="38917" name="内容占位符 1"/>
          <p:cNvSpPr>
            <a:spLocks noGrp="1"/>
          </p:cNvSpPr>
          <p:nvPr>
            <p:ph idx="1"/>
          </p:nvPr>
        </p:nvSpPr>
        <p:spPr>
          <a:ln/>
        </p:spPr>
        <p:txBody>
          <a:bodyPr anchor="t" anchorCtr="0"/>
          <a:p>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标题 144385"/>
          <p:cNvSpPr>
            <a:spLocks noGrp="1"/>
          </p:cNvSpPr>
          <p:nvPr>
            <p:ph type="title"/>
          </p:nvPr>
        </p:nvSpPr>
        <p:spPr>
          <a:xfrm>
            <a:off x="900113" y="692150"/>
            <a:ext cx="7793037" cy="1071563"/>
          </a:xfrm>
          <a:ln/>
        </p:spPr>
        <p:txBody>
          <a:bodyPr anchor="b" anchorCtr="0"/>
          <a:p>
            <a:r>
              <a:rPr lang="zh-CN" altLang="en-US" sz="3200" b="1" dirty="0"/>
              <a:t>十二个检查项目之八：应急预案备案制度</a:t>
            </a:r>
            <a:endParaRPr lang="zh-CN" altLang="en-US" sz="3200" b="1" dirty="0"/>
          </a:p>
        </p:txBody>
      </p:sp>
      <p:pic>
        <p:nvPicPr>
          <p:cNvPr id="39938" name="内容占位符 144393"/>
          <p:cNvPicPr>
            <a:picLocks noGrp="1" noChangeAspect="1"/>
          </p:cNvPicPr>
          <p:nvPr>
            <p:ph idx="1"/>
          </p:nvPr>
        </p:nvPicPr>
        <p:blipFill>
          <a:blip r:embed="rId1"/>
          <a:stretch>
            <a:fillRect/>
          </a:stretch>
        </p:blipFill>
        <p:spPr>
          <a:xfrm>
            <a:off x="0" y="1773238"/>
            <a:ext cx="9144000" cy="5084762"/>
          </a:xfrm>
          <a:ln/>
        </p:spPr>
      </p:pic>
      <p:sp>
        <p:nvSpPr>
          <p:cNvPr id="39939" name="动作按钮: 后退或前一项 144396">
            <a:hlinkClick r:id="" action="ppaction://noaction"/>
          </p:cNvPr>
          <p:cNvSpPr/>
          <p:nvPr/>
        </p:nvSpPr>
        <p:spPr>
          <a:xfrm>
            <a:off x="8459788" y="6237288"/>
            <a:ext cx="504825" cy="431800"/>
          </a:xfrm>
          <a:prstGeom prst="actionButtonBackPrevious">
            <a:avLst/>
          </a:prstGeom>
          <a:solidFill>
            <a:schemeClr val="accent1"/>
          </a:solidFill>
          <a:ln w="9525">
            <a:noFill/>
          </a:ln>
        </p:spPr>
        <p:txBody>
          <a:bodyPr anchor="t" anchorCtr="0"/>
          <a:p>
            <a:endParaRPr lang="zh-CN" altLang="en-US">
              <a:latin typeface="Tahoma" panose="020B0604030504040204" pitchFamily="34" charset="0"/>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147457"/>
          <p:cNvSpPr>
            <a:spLocks noGrp="1"/>
          </p:cNvSpPr>
          <p:nvPr>
            <p:ph type="title"/>
          </p:nvPr>
        </p:nvSpPr>
        <p:spPr>
          <a:xfrm>
            <a:off x="827088" y="620713"/>
            <a:ext cx="7793037" cy="1143000"/>
          </a:xfrm>
          <a:ln/>
        </p:spPr>
        <p:txBody>
          <a:bodyPr anchor="b" anchorCtr="0"/>
          <a:p>
            <a:r>
              <a:rPr lang="zh-CN" altLang="en-US" sz="3200" b="1" dirty="0"/>
              <a:t>十二个检查项目之九：贮存设施</a:t>
            </a:r>
            <a:endParaRPr lang="zh-CN" altLang="en-US" sz="3200" b="1" dirty="0"/>
          </a:p>
        </p:txBody>
      </p:sp>
      <p:sp>
        <p:nvSpPr>
          <p:cNvPr id="40962" name="文本占位符 147458"/>
          <p:cNvSpPr>
            <a:spLocks noGrp="1"/>
          </p:cNvSpPr>
          <p:nvPr>
            <p:ph idx="1"/>
          </p:nvPr>
        </p:nvSpPr>
        <p:spPr>
          <a:xfrm>
            <a:off x="1042988" y="2060575"/>
            <a:ext cx="7488237" cy="4114800"/>
          </a:xfrm>
          <a:ln/>
        </p:spPr>
        <p:txBody>
          <a:bodyPr anchor="t" anchorCtr="0"/>
          <a:p>
            <a:pPr>
              <a:lnSpc>
                <a:spcPct val="90000"/>
              </a:lnSpc>
            </a:pPr>
            <a:r>
              <a:rPr lang="zh-CN" altLang="en-US" sz="2400" b="1" dirty="0">
                <a:solidFill>
                  <a:srgbClr val="FF1E02"/>
                </a:solidFill>
                <a:latin typeface="隶书" pitchFamily="49" charset="-122"/>
                <a:ea typeface="隶书" pitchFamily="49" charset="-122"/>
              </a:rPr>
              <a:t>贮存设施检查的主要内容：</a:t>
            </a:r>
            <a:endParaRPr lang="zh-CN" altLang="en-US" sz="2400" b="1" dirty="0">
              <a:solidFill>
                <a:srgbClr val="FF1E02"/>
              </a:solidFill>
              <a:latin typeface="隶书" pitchFamily="49" charset="-122"/>
              <a:ea typeface="隶书" pitchFamily="49" charset="-122"/>
            </a:endParaRPr>
          </a:p>
          <a:p>
            <a:pPr>
              <a:lnSpc>
                <a:spcPct val="9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18.</a:t>
            </a:r>
            <a:r>
              <a:rPr lang="zh-CN" altLang="en-US" sz="2400" b="1" dirty="0">
                <a:latin typeface="隶书" pitchFamily="49" charset="-122"/>
                <a:ea typeface="隶书" pitchFamily="49" charset="-122"/>
              </a:rPr>
              <a:t>依法进行环境影响评价，完成“三同时”验收。</a:t>
            </a:r>
            <a:r>
              <a:rPr lang="zh-CN" altLang="en-US" sz="2400" dirty="0">
                <a:latin typeface="隶书" pitchFamily="49" charset="-122"/>
                <a:ea typeface="隶书" pitchFamily="49" charset="-122"/>
              </a:rPr>
              <a:t> </a:t>
            </a:r>
            <a:r>
              <a:rPr lang="en-US" altLang="zh-CN" sz="2400" b="1" dirty="0">
                <a:latin typeface="隶书" pitchFamily="49" charset="-122"/>
                <a:ea typeface="隶书" pitchFamily="49" charset="-122"/>
              </a:rPr>
              <a:t>19. *</a:t>
            </a:r>
            <a:r>
              <a:rPr lang="zh-CN" altLang="en-US" sz="2400" b="1" dirty="0">
                <a:latin typeface="隶书" pitchFamily="49" charset="-122"/>
                <a:ea typeface="隶书" pitchFamily="49" charset="-122"/>
              </a:rPr>
              <a:t>符合</a:t>
            </a:r>
            <a:r>
              <a:rPr lang="en-US" altLang="zh-CN" sz="2400" b="1" dirty="0">
                <a:latin typeface="隶书" pitchFamily="49" charset="-122"/>
                <a:ea typeface="隶书" pitchFamily="49" charset="-122"/>
              </a:rPr>
              <a:t>《</a:t>
            </a:r>
            <a:r>
              <a:rPr lang="zh-CN" altLang="en-US" sz="2400" b="1" dirty="0">
                <a:latin typeface="隶书" pitchFamily="49" charset="-122"/>
                <a:ea typeface="隶书" pitchFamily="49" charset="-122"/>
              </a:rPr>
              <a:t>危险废物贮存污染控制标准</a:t>
            </a:r>
            <a:r>
              <a:rPr lang="en-US" altLang="zh-CN" sz="2400" b="1" dirty="0">
                <a:latin typeface="隶书" pitchFamily="49" charset="-122"/>
                <a:ea typeface="隶书" pitchFamily="49" charset="-122"/>
              </a:rPr>
              <a:t>》</a:t>
            </a:r>
            <a:r>
              <a:rPr lang="zh-CN" altLang="en-US" sz="2400" b="1" dirty="0">
                <a:latin typeface="隶书" pitchFamily="49" charset="-122"/>
                <a:ea typeface="隶书" pitchFamily="49" charset="-122"/>
              </a:rPr>
              <a:t>的有关要求。</a:t>
            </a:r>
            <a:r>
              <a:rPr lang="zh-CN" altLang="en-US" sz="2400" dirty="0">
                <a:latin typeface="隶书" pitchFamily="49" charset="-122"/>
                <a:ea typeface="隶书" pitchFamily="49" charset="-122"/>
              </a:rPr>
              <a:t> </a:t>
            </a:r>
            <a:endParaRPr lang="zh-CN" altLang="en-US" sz="2400" dirty="0">
              <a:latin typeface="隶书" pitchFamily="49" charset="-122"/>
              <a:ea typeface="隶书" pitchFamily="49" charset="-122"/>
            </a:endParaRPr>
          </a:p>
          <a:p>
            <a:pPr>
              <a:lnSpc>
                <a:spcPct val="9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20. *</a:t>
            </a:r>
            <a:r>
              <a:rPr lang="zh-CN" altLang="en-US" sz="2400" b="1" dirty="0">
                <a:latin typeface="隶书" pitchFamily="49" charset="-122"/>
                <a:ea typeface="隶书" pitchFamily="49" charset="-122"/>
              </a:rPr>
              <a:t>贮存期限不超过一年；延长贮存期限的，报经环保部门批准。</a:t>
            </a:r>
            <a:r>
              <a:rPr lang="zh-CN" altLang="en-US" sz="2400" dirty="0">
                <a:latin typeface="隶书" pitchFamily="49" charset="-122"/>
                <a:ea typeface="隶书" pitchFamily="49" charset="-122"/>
              </a:rPr>
              <a:t> </a:t>
            </a:r>
            <a:endParaRPr lang="zh-CN" altLang="en-US" sz="2400" dirty="0">
              <a:latin typeface="隶书" pitchFamily="49" charset="-122"/>
              <a:ea typeface="隶书" pitchFamily="49" charset="-122"/>
            </a:endParaRPr>
          </a:p>
          <a:p>
            <a:pPr>
              <a:lnSpc>
                <a:spcPct val="90000"/>
              </a:lnSpc>
              <a:buNone/>
            </a:pPr>
            <a:r>
              <a:rPr lang="zh-CN" altLang="en-US" sz="2400" dirty="0">
                <a:latin typeface="隶书" pitchFamily="49" charset="-122"/>
                <a:ea typeface="隶书" pitchFamily="49" charset="-122"/>
              </a:rPr>
              <a:t>  </a:t>
            </a:r>
            <a:r>
              <a:rPr lang="en-US" altLang="zh-CN" sz="2400">
                <a:latin typeface="隶书" pitchFamily="49" charset="-122"/>
                <a:ea typeface="隶书" pitchFamily="49" charset="-122"/>
              </a:rPr>
              <a:t>21</a:t>
            </a:r>
            <a:r>
              <a:rPr lang="en-US" altLang="zh-CN" sz="2400" b="1" dirty="0">
                <a:latin typeface="隶书" pitchFamily="49" charset="-122"/>
                <a:ea typeface="隶书" pitchFamily="49" charset="-122"/>
              </a:rPr>
              <a:t>.</a:t>
            </a:r>
            <a:r>
              <a:rPr lang="zh-CN" altLang="en-US" sz="2400" b="1" dirty="0">
                <a:latin typeface="隶书" pitchFamily="49" charset="-122"/>
                <a:ea typeface="隶书" pitchFamily="49" charset="-122"/>
              </a:rPr>
              <a:t>未混合贮存性质不相容而未经安全性处置的危险废物。</a:t>
            </a:r>
            <a:r>
              <a:rPr lang="zh-CN" altLang="en-US" sz="2400" dirty="0">
                <a:latin typeface="隶书" pitchFamily="49" charset="-122"/>
                <a:ea typeface="隶书" pitchFamily="49" charset="-122"/>
              </a:rPr>
              <a:t> </a:t>
            </a:r>
            <a:endParaRPr lang="zh-CN" altLang="en-US" sz="2400" dirty="0">
              <a:latin typeface="隶书" pitchFamily="49" charset="-122"/>
              <a:ea typeface="隶书" pitchFamily="49" charset="-122"/>
            </a:endParaRPr>
          </a:p>
          <a:p>
            <a:pPr>
              <a:lnSpc>
                <a:spcPct val="90000"/>
              </a:lnSpc>
              <a:buNone/>
            </a:pPr>
            <a:r>
              <a:rPr lang="zh-CN" altLang="en-US" sz="2400" dirty="0">
                <a:latin typeface="隶书" pitchFamily="49" charset="-122"/>
                <a:ea typeface="隶书" pitchFamily="49" charset="-122"/>
              </a:rPr>
              <a:t>  </a:t>
            </a:r>
            <a:r>
              <a:rPr lang="en-US" altLang="zh-CN" sz="2400">
                <a:latin typeface="隶书" pitchFamily="49" charset="-122"/>
                <a:ea typeface="隶书" pitchFamily="49" charset="-122"/>
              </a:rPr>
              <a:t>22</a:t>
            </a:r>
            <a:r>
              <a:rPr lang="en-US" altLang="zh-CN" sz="2400" b="1" dirty="0">
                <a:latin typeface="隶书" pitchFamily="49" charset="-122"/>
                <a:ea typeface="隶书" pitchFamily="49" charset="-122"/>
              </a:rPr>
              <a:t>.</a:t>
            </a:r>
            <a:r>
              <a:rPr lang="zh-CN" altLang="en-US" sz="2400" b="1" dirty="0">
                <a:latin typeface="隶书" pitchFamily="49" charset="-122"/>
                <a:ea typeface="隶书" pitchFamily="49" charset="-122"/>
              </a:rPr>
              <a:t>未将危险废物混入非危险废物中贮存。</a:t>
            </a:r>
            <a:endParaRPr lang="zh-CN" altLang="en-US" sz="2400" b="1" dirty="0">
              <a:latin typeface="隶书" pitchFamily="49" charset="-122"/>
              <a:ea typeface="隶书" pitchFamily="49" charset="-122"/>
            </a:endParaRPr>
          </a:p>
          <a:p>
            <a:pPr>
              <a:lnSpc>
                <a:spcPct val="90000"/>
              </a:lnSpc>
              <a:buNone/>
            </a:pPr>
            <a:r>
              <a:rPr lang="zh-CN" altLang="en-US" sz="2400" b="1" dirty="0">
                <a:latin typeface="隶书" pitchFamily="49" charset="-122"/>
                <a:ea typeface="隶书" pitchFamily="49" charset="-122"/>
              </a:rPr>
              <a:t>  </a:t>
            </a:r>
            <a:r>
              <a:rPr lang="en-US" altLang="zh-CN" sz="2400">
                <a:solidFill>
                  <a:srgbClr val="BF0756"/>
                </a:solidFill>
                <a:latin typeface="隶书" pitchFamily="49" charset="-122"/>
                <a:ea typeface="隶书" pitchFamily="49" charset="-122"/>
              </a:rPr>
              <a:t>23</a:t>
            </a:r>
            <a:r>
              <a:rPr lang="en-US" altLang="zh-CN" sz="2400" b="1" dirty="0">
                <a:solidFill>
                  <a:srgbClr val="BF0756"/>
                </a:solidFill>
                <a:latin typeface="隶书" pitchFamily="49" charset="-122"/>
                <a:ea typeface="隶书" pitchFamily="49" charset="-122"/>
              </a:rPr>
              <a:t>.</a:t>
            </a:r>
            <a:r>
              <a:rPr lang="zh-CN" altLang="en-US" sz="2400" b="1" dirty="0">
                <a:solidFill>
                  <a:srgbClr val="BF0756"/>
                </a:solidFill>
                <a:latin typeface="隶书" pitchFamily="49" charset="-122"/>
                <a:ea typeface="隶书" pitchFamily="49" charset="-122"/>
              </a:rPr>
              <a:t>建立危险废物贮存台账，并如实记录危险废物贮存情况。</a:t>
            </a:r>
            <a:r>
              <a:rPr lang="zh-CN" altLang="en-US" sz="2400" dirty="0">
                <a:solidFill>
                  <a:schemeClr val="accent2"/>
                </a:solidFill>
              </a:rPr>
              <a:t> </a:t>
            </a:r>
            <a:endParaRPr lang="zh-CN" altLang="en-US" sz="2400" dirty="0">
              <a:solidFill>
                <a:schemeClr val="accent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380929"/>
          <p:cNvSpPr>
            <a:spLocks noGrp="1"/>
          </p:cNvSpPr>
          <p:nvPr>
            <p:ph type="title"/>
          </p:nvPr>
        </p:nvSpPr>
        <p:spPr>
          <a:xfrm>
            <a:off x="900113" y="620713"/>
            <a:ext cx="8008937" cy="1143000"/>
          </a:xfrm>
          <a:ln/>
        </p:spPr>
        <p:txBody>
          <a:bodyPr anchor="b" anchorCtr="0"/>
          <a:p>
            <a:r>
              <a:rPr lang="zh-CN" altLang="en-US" sz="3200" b="1" dirty="0"/>
              <a:t>十二个检查项目之九：贮存设施</a:t>
            </a:r>
            <a:r>
              <a:rPr lang="en-US" altLang="zh-CN" sz="3200" b="1">
                <a:latin typeface="宋体" panose="02010600030101010101" pitchFamily="2" charset="-122"/>
              </a:rPr>
              <a:t>-</a:t>
            </a:r>
            <a:r>
              <a:rPr lang="zh-CN" altLang="en-US" sz="2800" b="1" dirty="0">
                <a:latin typeface="宋体" panose="02010600030101010101" pitchFamily="2" charset="-122"/>
              </a:rPr>
              <a:t>有关规定</a:t>
            </a:r>
            <a:endParaRPr lang="zh-CN" altLang="en-US" sz="2800" b="1" dirty="0">
              <a:latin typeface="宋体" panose="02010600030101010101" pitchFamily="2" charset="-122"/>
            </a:endParaRPr>
          </a:p>
        </p:txBody>
      </p:sp>
      <p:sp>
        <p:nvSpPr>
          <p:cNvPr id="41986" name="文本占位符 380930"/>
          <p:cNvSpPr>
            <a:spLocks noGrp="1"/>
          </p:cNvSpPr>
          <p:nvPr>
            <p:ph idx="1"/>
          </p:nvPr>
        </p:nvSpPr>
        <p:spPr>
          <a:xfrm>
            <a:off x="1116013" y="1916113"/>
            <a:ext cx="7129462" cy="4332287"/>
          </a:xfrm>
          <a:ln/>
        </p:spPr>
        <p:txBody>
          <a:bodyPr anchor="t" anchorCtr="0"/>
          <a:p>
            <a:pPr>
              <a:lnSpc>
                <a:spcPct val="120000"/>
              </a:lnSpc>
            </a:pPr>
            <a:r>
              <a:rPr lang="zh-CN" altLang="en-US" sz="2400" b="1" dirty="0">
                <a:solidFill>
                  <a:schemeClr val="hlink"/>
                </a:solidFill>
                <a:latin typeface="隶书" pitchFamily="49" charset="-122"/>
                <a:ea typeface="隶书" pitchFamily="49" charset="-122"/>
              </a:rPr>
              <a:t>贮存设施有关规定：</a:t>
            </a:r>
            <a:endParaRPr lang="zh-CN" altLang="en-US" sz="2400" b="1" dirty="0">
              <a:solidFill>
                <a:schemeClr val="hlink"/>
              </a:solidFill>
              <a:latin typeface="隶书" pitchFamily="49" charset="-122"/>
              <a:ea typeface="隶书" pitchFamily="49" charset="-122"/>
            </a:endParaRPr>
          </a:p>
          <a:p>
            <a:pPr>
              <a:lnSpc>
                <a:spcPct val="120000"/>
              </a:lnSpc>
              <a:buNone/>
            </a:pPr>
            <a:r>
              <a:rPr lang="zh-CN" altLang="en-US" sz="2400" b="1" dirty="0">
                <a:solidFill>
                  <a:srgbClr val="FF1E02"/>
                </a:solidFill>
                <a:latin typeface="隶书" pitchFamily="49" charset="-122"/>
                <a:ea typeface="隶书" pitchFamily="49" charset="-122"/>
              </a:rPr>
              <a:t> ［</a:t>
            </a:r>
            <a:r>
              <a:rPr lang="zh-CN" altLang="en-US" sz="2400" b="1" dirty="0">
                <a:solidFill>
                  <a:srgbClr val="FF1E02"/>
                </a:solidFill>
                <a:latin typeface="隶书" pitchFamily="49" charset="-122"/>
                <a:ea typeface="隶书" pitchFamily="49" charset="-122"/>
              </a:rPr>
              <a:t>设施合规</a:t>
            </a:r>
            <a:r>
              <a:rPr lang="zh-CN" altLang="en-US" sz="2400" b="1" dirty="0">
                <a:solidFill>
                  <a:srgbClr val="FF1E02"/>
                </a:solidFill>
                <a:latin typeface="隶书" pitchFamily="49" charset="-122"/>
                <a:ea typeface="隶书" pitchFamily="49" charset="-122"/>
              </a:rPr>
              <a:t>］</a:t>
            </a:r>
            <a:r>
              <a:rPr lang="zh-CN" altLang="en-US" sz="2400" b="1" dirty="0">
                <a:latin typeface="隶书" pitchFamily="49" charset="-122"/>
                <a:ea typeface="隶书" pitchFamily="49" charset="-122"/>
              </a:rPr>
              <a:t>应建造符合</a:t>
            </a:r>
            <a:r>
              <a:rPr lang="en-US" altLang="zh-CN" sz="2400" b="1" dirty="0">
                <a:latin typeface="隶书" pitchFamily="49" charset="-122"/>
                <a:ea typeface="隶书" pitchFamily="49" charset="-122"/>
              </a:rPr>
              <a:t>《</a:t>
            </a:r>
            <a:r>
              <a:rPr lang="zh-CN" altLang="en-US" sz="2400" b="1" dirty="0">
                <a:latin typeface="隶书" pitchFamily="49" charset="-122"/>
                <a:ea typeface="隶书" pitchFamily="49" charset="-122"/>
              </a:rPr>
              <a:t>危险废物贮存污染控制标准</a:t>
            </a:r>
            <a:r>
              <a:rPr lang="en-US" altLang="zh-CN" sz="2400" b="1" dirty="0">
                <a:latin typeface="隶书" pitchFamily="49" charset="-122"/>
                <a:ea typeface="隶书" pitchFamily="49" charset="-122"/>
              </a:rPr>
              <a:t>》</a:t>
            </a:r>
            <a:r>
              <a:rPr lang="zh-CN" altLang="en-US" sz="2400" b="1" dirty="0">
                <a:latin typeface="隶书" pitchFamily="49" charset="-122"/>
                <a:ea typeface="隶书" pitchFamily="49" charset="-122"/>
              </a:rPr>
              <a:t>的贮存设施，也可利用原有构筑物改建成危险废物贮存设施</a:t>
            </a:r>
            <a:r>
              <a:rPr lang="en-US" altLang="zh-CN" sz="2400" b="1" dirty="0">
                <a:latin typeface="隶书" pitchFamily="49" charset="-122"/>
                <a:ea typeface="隶书" pitchFamily="49" charset="-122"/>
              </a:rPr>
              <a:t>(</a:t>
            </a:r>
            <a:r>
              <a:rPr lang="zh-CN" altLang="en-US" sz="2400" b="1" dirty="0">
                <a:latin typeface="隶书" pitchFamily="49" charset="-122"/>
                <a:ea typeface="隶书" pitchFamily="49" charset="-122"/>
              </a:rPr>
              <a:t>不能在车间内贮存危险废物）</a:t>
            </a:r>
            <a:endParaRPr lang="zh-CN" altLang="en-US" sz="2400" b="1" dirty="0">
              <a:latin typeface="隶书" pitchFamily="49" charset="-122"/>
              <a:ea typeface="隶书" pitchFamily="49" charset="-122"/>
            </a:endParaRPr>
          </a:p>
          <a:p>
            <a:pPr>
              <a:lnSpc>
                <a:spcPct val="130000"/>
              </a:lnSpc>
              <a:buNone/>
            </a:pPr>
            <a:r>
              <a:rPr lang="zh-CN" altLang="en-US" sz="2400" b="1" dirty="0">
                <a:solidFill>
                  <a:srgbClr val="FF1E02"/>
                </a:solidFill>
                <a:latin typeface="隶书" pitchFamily="49" charset="-122"/>
                <a:ea typeface="隶书" pitchFamily="49" charset="-122"/>
              </a:rPr>
              <a:t> ［</a:t>
            </a:r>
            <a:r>
              <a:rPr lang="zh-CN" altLang="en-US" sz="2400" b="1" dirty="0">
                <a:solidFill>
                  <a:srgbClr val="FF1E02"/>
                </a:solidFill>
                <a:latin typeface="隶书" pitchFamily="49" charset="-122"/>
                <a:ea typeface="隶书" pitchFamily="49" charset="-122"/>
              </a:rPr>
              <a:t>设施合法</a:t>
            </a:r>
            <a:r>
              <a:rPr lang="zh-CN" altLang="en-US" sz="2400" b="1" dirty="0">
                <a:solidFill>
                  <a:srgbClr val="FF1E02"/>
                </a:solidFill>
                <a:latin typeface="隶书" pitchFamily="49" charset="-122"/>
                <a:ea typeface="隶书" pitchFamily="49" charset="-122"/>
              </a:rPr>
              <a:t>］</a:t>
            </a:r>
            <a:r>
              <a:rPr lang="zh-CN" altLang="en-US" sz="2400" b="1" dirty="0">
                <a:latin typeface="隶书" pitchFamily="49" charset="-122"/>
                <a:ea typeface="隶书" pitchFamily="49" charset="-122"/>
              </a:rPr>
              <a:t>贮存设施应有环评及验收等材料，没有环评及验收手续的，应补充相关材料。</a:t>
            </a:r>
            <a:endParaRPr lang="zh-CN" altLang="en-US" sz="2400" b="1" dirty="0">
              <a:latin typeface="隶书" pitchFamily="49" charset="-122"/>
              <a:ea typeface="隶书" pitchFamily="49" charset="-122"/>
            </a:endParaRPr>
          </a:p>
          <a:p>
            <a:pPr>
              <a:lnSpc>
                <a:spcPct val="130000"/>
              </a:lnSpc>
              <a:buNone/>
            </a:pPr>
            <a:r>
              <a:rPr lang="zh-CN" altLang="en-US" sz="2400" b="1" dirty="0">
                <a:solidFill>
                  <a:srgbClr val="FF1E02"/>
                </a:solidFill>
                <a:latin typeface="隶书" pitchFamily="49" charset="-122"/>
                <a:ea typeface="隶书" pitchFamily="49" charset="-122"/>
              </a:rPr>
              <a:t> ［</a:t>
            </a:r>
            <a:r>
              <a:rPr lang="zh-CN" altLang="en-US" sz="2400" b="1" dirty="0">
                <a:solidFill>
                  <a:srgbClr val="FF1E02"/>
                </a:solidFill>
                <a:latin typeface="隶书" pitchFamily="49" charset="-122"/>
                <a:ea typeface="隶书" pitchFamily="49" charset="-122"/>
              </a:rPr>
              <a:t>设置标识</a:t>
            </a:r>
            <a:r>
              <a:rPr lang="zh-CN" altLang="en-US" sz="2400" b="1" dirty="0">
                <a:solidFill>
                  <a:srgbClr val="FF1E02"/>
                </a:solidFill>
                <a:latin typeface="隶书" pitchFamily="49" charset="-122"/>
                <a:ea typeface="隶书" pitchFamily="49" charset="-122"/>
              </a:rPr>
              <a:t>］</a:t>
            </a:r>
            <a:r>
              <a:rPr lang="zh-CN" altLang="en-US" sz="2400" b="1" dirty="0">
                <a:latin typeface="隶书" pitchFamily="49" charset="-122"/>
                <a:ea typeface="隶书" pitchFamily="49" charset="-122"/>
              </a:rPr>
              <a:t>贮存设施应设置符合要求的识别标识（警告标志和标签）</a:t>
            </a:r>
            <a:endParaRPr lang="zh-CN" altLang="en-US" sz="2400" b="1" dirty="0">
              <a:latin typeface="隶书" pitchFamily="49" charset="-122"/>
              <a:ea typeface="隶书" pitchFamily="49" charset="-122"/>
            </a:endParaRPr>
          </a:p>
          <a:p>
            <a:pPr>
              <a:lnSpc>
                <a:spcPct val="130000"/>
              </a:lnSpc>
              <a:buNone/>
            </a:pPr>
            <a:endParaRPr lang="zh-CN" altLang="en-US" sz="1400" b="1" dirty="0">
              <a:latin typeface="隶书" pitchFamily="49" charset="-122"/>
              <a:ea typeface="隶书" pitchFamily="49" charset="-122"/>
            </a:endParaRPr>
          </a:p>
          <a:p>
            <a:pPr>
              <a:lnSpc>
                <a:spcPct val="90000"/>
              </a:lnSpc>
            </a:pPr>
            <a:endParaRPr lang="zh-CN" altLang="en-US" sz="1400" dirty="0">
              <a:latin typeface="隶书" pitchFamily="49" charset="-122"/>
              <a:ea typeface="隶书"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标题 356353"/>
          <p:cNvSpPr>
            <a:spLocks noGrp="1"/>
          </p:cNvSpPr>
          <p:nvPr>
            <p:ph type="title"/>
          </p:nvPr>
        </p:nvSpPr>
        <p:spPr>
          <a:xfrm>
            <a:off x="900113" y="620713"/>
            <a:ext cx="8008937" cy="1143000"/>
          </a:xfrm>
          <a:ln/>
        </p:spPr>
        <p:txBody>
          <a:bodyPr anchor="b" anchorCtr="0"/>
          <a:p>
            <a:r>
              <a:rPr lang="zh-CN" altLang="en-US" sz="3200" b="1" dirty="0"/>
              <a:t>十二个检查项目之九：贮存设施</a:t>
            </a:r>
            <a:r>
              <a:rPr lang="en-US" altLang="zh-CN" sz="3200" b="1">
                <a:latin typeface="宋体" panose="02010600030101010101" pitchFamily="2" charset="-122"/>
              </a:rPr>
              <a:t>-</a:t>
            </a:r>
            <a:r>
              <a:rPr lang="zh-CN" altLang="en-US" sz="2800" b="1" dirty="0">
                <a:latin typeface="宋体" panose="02010600030101010101" pitchFamily="2" charset="-122"/>
              </a:rPr>
              <a:t>有关规定</a:t>
            </a:r>
            <a:endParaRPr lang="zh-CN" altLang="en-US" sz="2800" b="1" dirty="0">
              <a:latin typeface="宋体" panose="02010600030101010101" pitchFamily="2" charset="-122"/>
            </a:endParaRPr>
          </a:p>
        </p:txBody>
      </p:sp>
      <p:sp>
        <p:nvSpPr>
          <p:cNvPr id="43010" name="文本占位符 356354"/>
          <p:cNvSpPr>
            <a:spLocks noGrp="1"/>
          </p:cNvSpPr>
          <p:nvPr>
            <p:ph idx="1"/>
          </p:nvPr>
        </p:nvSpPr>
        <p:spPr>
          <a:xfrm>
            <a:off x="1116013" y="1916113"/>
            <a:ext cx="7129462" cy="4332287"/>
          </a:xfrm>
          <a:ln/>
        </p:spPr>
        <p:txBody>
          <a:bodyPr anchor="t" anchorCtr="0"/>
          <a:p>
            <a:pPr>
              <a:lnSpc>
                <a:spcPct val="120000"/>
              </a:lnSpc>
            </a:pPr>
            <a:r>
              <a:rPr lang="zh-CN" altLang="en-US" sz="2400" b="1" dirty="0">
                <a:solidFill>
                  <a:schemeClr val="hlink"/>
                </a:solidFill>
                <a:latin typeface="隶书" pitchFamily="49" charset="-122"/>
                <a:ea typeface="隶书" pitchFamily="49" charset="-122"/>
              </a:rPr>
              <a:t>贮存设施有关规定</a:t>
            </a:r>
            <a:endParaRPr lang="zh-CN" altLang="en-US" sz="2400" b="1" dirty="0">
              <a:solidFill>
                <a:srgbClr val="FF1E02"/>
              </a:solidFill>
              <a:latin typeface="隶书" pitchFamily="49" charset="-122"/>
              <a:ea typeface="隶书" pitchFamily="49" charset="-122"/>
            </a:endParaRPr>
          </a:p>
          <a:p>
            <a:pPr>
              <a:lnSpc>
                <a:spcPct val="120000"/>
              </a:lnSpc>
              <a:buNone/>
            </a:pPr>
            <a:r>
              <a:rPr lang="zh-CN" altLang="en-US" sz="2400" b="1" dirty="0">
                <a:solidFill>
                  <a:srgbClr val="FF1E02"/>
                </a:solidFill>
                <a:latin typeface="隶书" pitchFamily="49" charset="-122"/>
                <a:ea typeface="隶书" pitchFamily="49" charset="-122"/>
              </a:rPr>
              <a:t>  ［</a:t>
            </a:r>
            <a:r>
              <a:rPr lang="zh-CN" altLang="en-US" sz="2400" b="1" dirty="0">
                <a:solidFill>
                  <a:srgbClr val="FF1E02"/>
                </a:solidFill>
                <a:latin typeface="隶书" pitchFamily="49" charset="-122"/>
                <a:ea typeface="隶书" pitchFamily="49" charset="-122"/>
              </a:rPr>
              <a:t>做好记录</a:t>
            </a:r>
            <a:r>
              <a:rPr lang="zh-CN" altLang="en-US" sz="2400" b="1" dirty="0">
                <a:solidFill>
                  <a:srgbClr val="FF1E02"/>
                </a:solidFill>
                <a:latin typeface="隶书" pitchFamily="49" charset="-122"/>
                <a:ea typeface="隶书" pitchFamily="49" charset="-122"/>
              </a:rPr>
              <a:t>］</a:t>
            </a:r>
            <a:r>
              <a:rPr lang="zh-CN" altLang="en-US" sz="2400" b="1" dirty="0">
                <a:latin typeface="隶书" pitchFamily="49" charset="-122"/>
                <a:ea typeface="隶书" pitchFamily="49" charset="-122"/>
              </a:rPr>
              <a:t>贮存设施应做好危险废物情况的记录，记录上须注明危险废物的名称、来源、数量、特性和包装容器的类别、入库日期、存放库位、废物出库日期及接收单位名称。</a:t>
            </a:r>
            <a:endParaRPr lang="zh-CN" altLang="en-US" sz="2400" b="1" dirty="0">
              <a:latin typeface="隶书" pitchFamily="49" charset="-122"/>
              <a:ea typeface="隶书" pitchFamily="49" charset="-122"/>
            </a:endParaRPr>
          </a:p>
          <a:p>
            <a:pPr>
              <a:lnSpc>
                <a:spcPct val="120000"/>
              </a:lnSpc>
              <a:buNone/>
            </a:pPr>
            <a:r>
              <a:rPr lang="zh-CN" altLang="en-US" sz="2400" b="1" dirty="0">
                <a:solidFill>
                  <a:srgbClr val="FF1E02"/>
                </a:solidFill>
                <a:latin typeface="隶书" pitchFamily="49" charset="-122"/>
                <a:ea typeface="隶书" pitchFamily="49" charset="-122"/>
              </a:rPr>
              <a:t>  ［</a:t>
            </a:r>
            <a:r>
              <a:rPr lang="zh-CN" altLang="en-US" sz="2400" b="1" dirty="0">
                <a:solidFill>
                  <a:srgbClr val="FF1E02"/>
                </a:solidFill>
                <a:latin typeface="隶书" pitchFamily="49" charset="-122"/>
                <a:ea typeface="隶书" pitchFamily="49" charset="-122"/>
              </a:rPr>
              <a:t>限期贮存</a:t>
            </a:r>
            <a:r>
              <a:rPr lang="zh-CN" altLang="en-US" sz="2400" b="1" dirty="0">
                <a:solidFill>
                  <a:srgbClr val="FF1E02"/>
                </a:solidFill>
                <a:latin typeface="隶书" pitchFamily="49" charset="-122"/>
                <a:ea typeface="隶书" pitchFamily="49" charset="-122"/>
              </a:rPr>
              <a:t>］</a:t>
            </a:r>
            <a:r>
              <a:rPr lang="zh-CN" altLang="en-US" sz="2400" b="1" dirty="0">
                <a:latin typeface="隶书" pitchFamily="49" charset="-122"/>
                <a:ea typeface="隶书" pitchFamily="49" charset="-122"/>
              </a:rPr>
              <a:t>危险废物贮存超过一年的；应有具有批准权限的环保部门批复同意延长贮存的文件。（产废单位应有环评批复环保部门、经营企业应有发证环保部门批复同意）</a:t>
            </a:r>
            <a:endParaRPr lang="zh-CN" altLang="en-US" sz="2400" b="1" dirty="0">
              <a:latin typeface="隶书" pitchFamily="49" charset="-122"/>
              <a:ea typeface="隶书" pitchFamily="49" charset="-122"/>
            </a:endParaRPr>
          </a:p>
          <a:p>
            <a:pPr>
              <a:lnSpc>
                <a:spcPct val="80000"/>
              </a:lnSpc>
            </a:pPr>
            <a:endParaRPr lang="zh-CN" altLang="en-US" sz="1400" b="1" dirty="0">
              <a:latin typeface="隶书" pitchFamily="49" charset="-122"/>
              <a:ea typeface="隶书" pitchFamily="49" charset="-122"/>
            </a:endParaRPr>
          </a:p>
          <a:p>
            <a:pPr>
              <a:lnSpc>
                <a:spcPct val="80000"/>
              </a:lnSpc>
            </a:pPr>
            <a:endParaRPr lang="zh-CN" altLang="en-US" sz="1400" dirty="0">
              <a:latin typeface="隶书" pitchFamily="49" charset="-122"/>
              <a:ea typeface="隶书"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标题 452609"/>
          <p:cNvSpPr>
            <a:spLocks noGrp="1"/>
          </p:cNvSpPr>
          <p:nvPr>
            <p:ph type="title"/>
          </p:nvPr>
        </p:nvSpPr>
        <p:spPr>
          <a:ln/>
        </p:spPr>
        <p:txBody>
          <a:bodyPr anchor="b" anchorCtr="0"/>
          <a:p>
            <a:r>
              <a:rPr lang="zh-CN" altLang="en-US" sz="3200" b="1" dirty="0">
                <a:latin typeface="宋体" panose="02010600030101010101" pitchFamily="2" charset="-122"/>
              </a:rPr>
              <a:t>一、近期检查发现的主要问题</a:t>
            </a:r>
            <a:endParaRPr lang="zh-CN" altLang="en-US" sz="3200" b="1" dirty="0">
              <a:latin typeface="宋体" panose="02010600030101010101" pitchFamily="2" charset="-122"/>
            </a:endParaRPr>
          </a:p>
        </p:txBody>
      </p:sp>
      <p:sp>
        <p:nvSpPr>
          <p:cNvPr id="7170" name="内容占位符 452610"/>
          <p:cNvSpPr>
            <a:spLocks noGrp="1"/>
          </p:cNvSpPr>
          <p:nvPr>
            <p:ph idx="1"/>
          </p:nvPr>
        </p:nvSpPr>
        <p:spPr>
          <a:xfrm>
            <a:off x="1042988" y="1844675"/>
            <a:ext cx="7705725" cy="5013325"/>
          </a:xfrm>
          <a:ln/>
        </p:spPr>
        <p:txBody>
          <a:bodyPr anchor="t" anchorCtr="0"/>
          <a:p>
            <a:pPr>
              <a:buNone/>
            </a:pPr>
            <a:r>
              <a:rPr lang="en-US" altLang="zh-CN" sz="2400">
                <a:latin typeface="隶书" pitchFamily="49" charset="-122"/>
                <a:ea typeface="隶书" pitchFamily="49" charset="-122"/>
              </a:rPr>
              <a:t>1.</a:t>
            </a:r>
            <a:r>
              <a:rPr lang="zh-CN" altLang="en-US" sz="2400" b="1" dirty="0">
                <a:latin typeface="隶书" pitchFamily="49" charset="-122"/>
                <a:ea typeface="隶书" pitchFamily="49" charset="-122"/>
              </a:rPr>
              <a:t>对危险废物污染环境及非法处置后果认识不足；</a:t>
            </a:r>
            <a:endParaRPr lang="zh-CN" altLang="en-US" sz="2400" b="1" dirty="0">
              <a:latin typeface="隶书" pitchFamily="49" charset="-122"/>
              <a:ea typeface="隶书" pitchFamily="49" charset="-122"/>
            </a:endParaRPr>
          </a:p>
          <a:p>
            <a:pPr>
              <a:buNone/>
            </a:pPr>
            <a:r>
              <a:rPr lang="en-US" altLang="zh-CN" sz="2400" b="1" dirty="0">
                <a:latin typeface="隶书" pitchFamily="49" charset="-122"/>
                <a:ea typeface="隶书" pitchFamily="49" charset="-122"/>
              </a:rPr>
              <a:t>2.</a:t>
            </a:r>
            <a:r>
              <a:rPr lang="zh-CN" altLang="en-US" sz="2400" b="1" dirty="0">
                <a:latin typeface="隶书" pitchFamily="49" charset="-122"/>
                <a:ea typeface="隶书" pitchFamily="49" charset="-122"/>
              </a:rPr>
              <a:t>不按规定进行</a:t>
            </a:r>
            <a:r>
              <a:rPr lang="zh-CN" altLang="en-US" sz="2400" b="1" dirty="0">
                <a:latin typeface="隶书" pitchFamily="49" charset="-122"/>
                <a:ea typeface="隶书" pitchFamily="49" charset="-122"/>
              </a:rPr>
              <a:t>危险废物申报登记或在申报登记中弄虚造假，存在漏报、瞒报现象；</a:t>
            </a:r>
            <a:endParaRPr lang="zh-CN" altLang="en-US" sz="2400" b="1" dirty="0">
              <a:latin typeface="隶书" pitchFamily="49" charset="-122"/>
              <a:ea typeface="隶书" pitchFamily="49" charset="-122"/>
            </a:endParaRPr>
          </a:p>
          <a:p>
            <a:pPr>
              <a:buNone/>
            </a:pPr>
            <a:r>
              <a:rPr lang="en-US" altLang="zh-CN" sz="2400" b="1">
                <a:latin typeface="隶书" pitchFamily="49" charset="-122"/>
                <a:ea typeface="隶书" pitchFamily="49" charset="-122"/>
              </a:rPr>
              <a:t>3.</a:t>
            </a:r>
            <a:r>
              <a:rPr lang="zh-CN" altLang="en-US" sz="2400" b="1" dirty="0">
                <a:ea typeface="隶书" pitchFamily="49" charset="-122"/>
              </a:rPr>
              <a:t>按照生产比例，企业申报并转移处置的</a:t>
            </a:r>
            <a:r>
              <a:rPr lang="zh-CN" altLang="en-US" sz="2400" b="1" dirty="0">
                <a:latin typeface="隶书" pitchFamily="49" charset="-122"/>
                <a:ea typeface="隶书" pitchFamily="49" charset="-122"/>
              </a:rPr>
              <a:t>危险废物</a:t>
            </a:r>
            <a:r>
              <a:rPr lang="zh-CN" altLang="en-US" sz="2400" b="1" dirty="0">
                <a:ea typeface="隶书" pitchFamily="49" charset="-122"/>
              </a:rPr>
              <a:t>种类、数量与环评报告严重不符</a:t>
            </a:r>
            <a:r>
              <a:rPr lang="zh-CN" altLang="en-US" sz="2400" b="1" dirty="0">
                <a:latin typeface="隶书" pitchFamily="49" charset="-122"/>
                <a:ea typeface="隶书" pitchFamily="49" charset="-122"/>
              </a:rPr>
              <a:t>；</a:t>
            </a:r>
            <a:endParaRPr lang="zh-CN" altLang="en-US" sz="2400" b="1" dirty="0">
              <a:latin typeface="隶书" pitchFamily="49" charset="-122"/>
              <a:ea typeface="隶书" pitchFamily="49" charset="-122"/>
            </a:endParaRPr>
          </a:p>
          <a:p>
            <a:pPr>
              <a:buNone/>
            </a:pPr>
            <a:r>
              <a:rPr lang="en-US" altLang="zh-CN" sz="2400" b="1">
                <a:latin typeface="隶书" pitchFamily="49" charset="-122"/>
                <a:ea typeface="隶书" pitchFamily="49" charset="-122"/>
              </a:rPr>
              <a:t>4.</a:t>
            </a:r>
            <a:r>
              <a:rPr lang="zh-CN" altLang="en-US" sz="2400" b="1" dirty="0">
                <a:latin typeface="隶书" pitchFamily="49" charset="-122"/>
                <a:ea typeface="隶书" pitchFamily="49" charset="-122"/>
              </a:rPr>
              <a:t>危废管理计划内容简单；</a:t>
            </a:r>
            <a:endParaRPr lang="zh-CN" altLang="en-US" sz="2400" b="1" dirty="0">
              <a:latin typeface="隶书" pitchFamily="49" charset="-122"/>
              <a:ea typeface="隶书" pitchFamily="49" charset="-122"/>
            </a:endParaRPr>
          </a:p>
          <a:p>
            <a:pPr>
              <a:buNone/>
            </a:pPr>
            <a:r>
              <a:rPr lang="en-US" altLang="zh-CN" sz="2400" b="1" dirty="0">
                <a:latin typeface="隶书" pitchFamily="49" charset="-122"/>
                <a:ea typeface="隶书" pitchFamily="49" charset="-122"/>
              </a:rPr>
              <a:t>5.</a:t>
            </a:r>
            <a:r>
              <a:rPr lang="zh-CN" altLang="en-US" sz="2400" b="1" dirty="0">
                <a:latin typeface="隶书" pitchFamily="49" charset="-122"/>
                <a:ea typeface="隶书" pitchFamily="49" charset="-122"/>
              </a:rPr>
              <a:t>有些企业至今没有建成合格的危险废物暂存库，或暂存库内不同种类的危险废物混合存放；暂存库内标示、管理制度、台账等不完善；</a:t>
            </a:r>
            <a:r>
              <a:rPr lang="zh-CN" altLang="en-US" sz="2400" b="1" dirty="0">
                <a:latin typeface="隶书" pitchFamily="49" charset="-122"/>
                <a:ea typeface="隶书" pitchFamily="49" charset="-122"/>
              </a:rPr>
              <a:t>包装物无规范标识，或标识未注明产生日期；</a:t>
            </a:r>
            <a:endParaRPr lang="zh-CN" altLang="en-US" sz="2400" b="1" dirty="0">
              <a:latin typeface="隶书" pitchFamily="49" charset="-122"/>
              <a:ea typeface="隶书" pitchFamily="49" charset="-122"/>
            </a:endParaRPr>
          </a:p>
          <a:p>
            <a:pPr>
              <a:buNone/>
            </a:pPr>
            <a:r>
              <a:rPr lang="en-US" altLang="zh-CN" sz="2400" b="1" dirty="0">
                <a:latin typeface="隶书" pitchFamily="49" charset="-122"/>
                <a:ea typeface="隶书" pitchFamily="49" charset="-122"/>
              </a:rPr>
              <a:t>6.</a:t>
            </a:r>
            <a:r>
              <a:rPr lang="zh-CN" altLang="en-US" sz="2400" b="1" dirty="0">
                <a:latin typeface="隶书" pitchFamily="49" charset="-122"/>
                <a:ea typeface="隶书" pitchFamily="49" charset="-122"/>
              </a:rPr>
              <a:t>危险废物产生场所管理混乱，标示、管理制度、台账等不完善。</a:t>
            </a:r>
            <a:endParaRPr lang="zh-CN" altLang="en-US" sz="2400" b="1" dirty="0">
              <a:latin typeface="隶书" pitchFamily="49" charset="-122"/>
              <a:ea typeface="隶书" pitchFamily="49" charset="-122"/>
            </a:endParaRPr>
          </a:p>
          <a:p>
            <a:pPr>
              <a:buNone/>
            </a:pPr>
            <a:endParaRPr lang="zh-CN" altLang="en-US" sz="2000" b="1">
              <a:latin typeface="隶书" pitchFamily="49" charset="-122"/>
              <a:ea typeface="隶书" pitchFamily="49" charset="-122"/>
            </a:endParaRPr>
          </a:p>
          <a:p>
            <a:pPr>
              <a:buNone/>
            </a:pPr>
            <a:endParaRPr lang="zh-CN" altLang="en-US" sz="2000" b="1" dirty="0">
              <a:latin typeface="隶书" pitchFamily="49" charset="-122"/>
              <a:ea typeface="隶书" pitchFamily="49"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399363"/>
          <p:cNvSpPr>
            <a:spLocks noGrp="1"/>
          </p:cNvSpPr>
          <p:nvPr>
            <p:ph type="title"/>
          </p:nvPr>
        </p:nvSpPr>
        <p:spPr>
          <a:xfrm>
            <a:off x="827088" y="617538"/>
            <a:ext cx="8116887" cy="1143000"/>
          </a:xfrm>
          <a:ln/>
        </p:spPr>
        <p:txBody>
          <a:bodyPr anchor="b" anchorCtr="0"/>
          <a:p>
            <a:r>
              <a:rPr lang="zh-CN" altLang="en-US" sz="3200" b="1" dirty="0"/>
              <a:t>十二个检查项目之九：贮存设施</a:t>
            </a:r>
            <a:r>
              <a:rPr lang="en-US" altLang="zh-CN" sz="3200" b="1" dirty="0">
                <a:latin typeface="宋体" panose="02010600030101010101" pitchFamily="2" charset="-122"/>
              </a:rPr>
              <a:t>-</a:t>
            </a:r>
            <a:r>
              <a:rPr lang="zh-CN" altLang="en-US" sz="3200" b="1" dirty="0">
                <a:latin typeface="宋体" panose="02010600030101010101" pitchFamily="2" charset="-122"/>
              </a:rPr>
              <a:t>记录</a:t>
            </a:r>
            <a:endParaRPr lang="zh-CN" altLang="en-US" sz="3200" b="1" dirty="0">
              <a:latin typeface="宋体" panose="02010600030101010101" pitchFamily="2" charset="-122"/>
            </a:endParaRPr>
          </a:p>
        </p:txBody>
      </p:sp>
      <p:sp>
        <p:nvSpPr>
          <p:cNvPr id="399368" name="椭圆 399367"/>
          <p:cNvSpPr/>
          <p:nvPr/>
        </p:nvSpPr>
        <p:spPr>
          <a:xfrm>
            <a:off x="4427538" y="2852738"/>
            <a:ext cx="936625" cy="433387"/>
          </a:xfrm>
          <a:prstGeom prst="ellipse">
            <a:avLst/>
          </a:prstGeom>
          <a:noFill/>
          <a:ln w="57150" cap="flat" cmpd="sng">
            <a:solidFill>
              <a:schemeClr val="accent2"/>
            </a:solidFill>
            <a:prstDash val="sysDot"/>
            <a:miter/>
            <a:headEnd type="none" w="med" len="med"/>
            <a:tailEnd type="none" w="med" len="med"/>
          </a:ln>
        </p:spPr>
        <p:txBody>
          <a:bodyPr wrap="none" anchor="ctr" anchorCtr="0"/>
          <a:p>
            <a:pPr algn="ctr"/>
            <a:endParaRPr lang="zh-CN" dirty="0">
              <a:solidFill>
                <a:schemeClr val="accent2"/>
              </a:solidFill>
              <a:latin typeface="Tahoma" panose="020B0604030504040204" pitchFamily="34" charset="0"/>
              <a:ea typeface="宋体" panose="02010600030101010101" pitchFamily="2" charset="-122"/>
            </a:endParaRPr>
          </a:p>
        </p:txBody>
      </p:sp>
      <p:sp>
        <p:nvSpPr>
          <p:cNvPr id="399369" name="椭圆 399368"/>
          <p:cNvSpPr/>
          <p:nvPr/>
        </p:nvSpPr>
        <p:spPr>
          <a:xfrm>
            <a:off x="5148263" y="3573463"/>
            <a:ext cx="863600" cy="1152525"/>
          </a:xfrm>
          <a:prstGeom prst="ellipse">
            <a:avLst/>
          </a:prstGeom>
          <a:noFill/>
          <a:ln w="57150" cap="flat" cmpd="sng">
            <a:solidFill>
              <a:schemeClr val="accent2"/>
            </a:solidFill>
            <a:prstDash val="sysDot"/>
            <a:miter/>
            <a:headEnd type="none" w="med" len="med"/>
            <a:tailEnd type="none" w="med" len="med"/>
          </a:ln>
        </p:spPr>
        <p:txBody>
          <a:bodyPr anchor="t" anchorCtr="0"/>
          <a:p>
            <a:endParaRPr lang="zh-CN" altLang="en-US">
              <a:latin typeface="Tahoma" panose="020B0604030504040204" pitchFamily="34" charset="0"/>
              <a:ea typeface="宋体" panose="02010600030101010101" pitchFamily="2" charset="-122"/>
            </a:endParaRPr>
          </a:p>
        </p:txBody>
      </p:sp>
      <p:sp>
        <p:nvSpPr>
          <p:cNvPr id="399375" name="左弧形箭头 399374"/>
          <p:cNvSpPr/>
          <p:nvPr/>
        </p:nvSpPr>
        <p:spPr>
          <a:xfrm>
            <a:off x="4932363" y="3284538"/>
            <a:ext cx="144462" cy="1008062"/>
          </a:xfrm>
          <a:prstGeom prst="curvedRightArrow">
            <a:avLst>
              <a:gd name="adj1" fmla="val 139560"/>
              <a:gd name="adj2" fmla="val 279121"/>
              <a:gd name="adj3" fmla="val 33328"/>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Tahoma" panose="020B0604030504040204" pitchFamily="34" charset="0"/>
              <a:ea typeface="宋体" panose="02010600030101010101" pitchFamily="2" charset="-122"/>
            </a:endParaRPr>
          </a:p>
        </p:txBody>
      </p:sp>
      <p:sp>
        <p:nvSpPr>
          <p:cNvPr id="44037" name="线形标注 2 399377"/>
          <p:cNvSpPr/>
          <p:nvPr/>
        </p:nvSpPr>
        <p:spPr>
          <a:xfrm>
            <a:off x="6516688" y="3357563"/>
            <a:ext cx="1871662" cy="2665412"/>
          </a:xfrm>
          <a:prstGeom prst="borderCallout2">
            <a:avLst>
              <a:gd name="adj1" fmla="val 20486"/>
              <a:gd name="adj2" fmla="val -4069"/>
              <a:gd name="adj3" fmla="val 20486"/>
              <a:gd name="adj4" fmla="val -26718"/>
              <a:gd name="adj5" fmla="val 20486"/>
              <a:gd name="adj6" fmla="val -50213"/>
            </a:avLst>
          </a:prstGeom>
          <a:solidFill>
            <a:schemeClr val="accent1"/>
          </a:solidFill>
          <a:ln w="28575" cap="flat" cmpd="sng">
            <a:solidFill>
              <a:srgbClr val="BF0756"/>
            </a:solidFill>
            <a:prstDash val="solid"/>
            <a:miter/>
            <a:headEnd type="none" w="med" len="med"/>
            <a:tailEnd type="none" w="med" len="med"/>
          </a:ln>
        </p:spPr>
        <p:txBody>
          <a:bodyPr anchor="t" anchorCtr="0"/>
          <a:p>
            <a:pPr algn="ctr"/>
            <a:r>
              <a:rPr lang="zh-CN" altLang="en-US" sz="2000" b="1" dirty="0">
                <a:latin typeface="Tahoma" panose="020B0604030504040204" pitchFamily="34" charset="0"/>
                <a:ea typeface="宋体" panose="02010600030101010101" pitchFamily="2" charset="-122"/>
              </a:rPr>
              <a:t>注明危险废物的名称、来源、数量、特性和包装容器的类别、入库日期、存放库位、废物出库日期及接收单位名称</a:t>
            </a:r>
            <a:endParaRPr lang="zh-CN" altLang="en-US" sz="2000" b="1" dirty="0">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68"/>
                                        </p:tgtEl>
                                        <p:attrNameLst>
                                          <p:attrName>style.visibility</p:attrName>
                                        </p:attrNameLst>
                                      </p:cBhvr>
                                      <p:to>
                                        <p:strVal val="visible"/>
                                      </p:to>
                                    </p:set>
                                    <p:animEffect transition="in" filter="blinds(horizontal)">
                                      <p:cBhvr>
                                        <p:cTn id="7" dur="500"/>
                                        <p:tgtEl>
                                          <p:spTgt spid="399368"/>
                                        </p:tgtEl>
                                      </p:cBhvr>
                                    </p:animEffect>
                                  </p:childTnLst>
                                </p:cTn>
                              </p:par>
                              <p:par>
                                <p:cTn id="8" presetID="53" presetClass="entr" presetSubtype="16" fill="hold" nodeType="withEffect">
                                  <p:stCondLst>
                                    <p:cond delay="0"/>
                                  </p:stCondLst>
                                  <p:childTnLst>
                                    <p:set>
                                      <p:cBhvr>
                                        <p:cTn id="9" dur="1" fill="hold">
                                          <p:stCondLst>
                                            <p:cond delay="0"/>
                                          </p:stCondLst>
                                        </p:cTn>
                                        <p:tgtEl>
                                          <p:spTgt spid="399369"/>
                                        </p:tgtEl>
                                        <p:attrNameLst>
                                          <p:attrName>style.visibility</p:attrName>
                                        </p:attrNameLst>
                                      </p:cBhvr>
                                      <p:to>
                                        <p:strVal val="visible"/>
                                      </p:to>
                                    </p:set>
                                    <p:anim calcmode="lin" valueType="num">
                                      <p:cBhvr>
                                        <p:cTn id="10" dur="500" fill="hold"/>
                                        <p:tgtEl>
                                          <p:spTgt spid="399369"/>
                                        </p:tgtEl>
                                        <p:attrNameLst>
                                          <p:attrName>ppt_w</p:attrName>
                                        </p:attrNameLst>
                                      </p:cBhvr>
                                      <p:tavLst>
                                        <p:tav tm="0">
                                          <p:val>
                                            <p:fltVal val="0.000000"/>
                                          </p:val>
                                        </p:tav>
                                        <p:tav tm="100000">
                                          <p:val>
                                            <p:strVal val="#ppt_w"/>
                                          </p:val>
                                        </p:tav>
                                      </p:tavLst>
                                    </p:anim>
                                    <p:anim calcmode="lin" valueType="num">
                                      <p:cBhvr>
                                        <p:cTn id="11" dur="500" fill="hold"/>
                                        <p:tgtEl>
                                          <p:spTgt spid="399369"/>
                                        </p:tgtEl>
                                        <p:attrNameLst>
                                          <p:attrName>ppt_h</p:attrName>
                                        </p:attrNameLst>
                                      </p:cBhvr>
                                      <p:tavLst>
                                        <p:tav tm="0">
                                          <p:val>
                                            <p:fltVal val="0.000000"/>
                                          </p:val>
                                        </p:tav>
                                        <p:tav tm="100000">
                                          <p:val>
                                            <p:strVal val="#ppt_h"/>
                                          </p:val>
                                        </p:tav>
                                      </p:tavLst>
                                    </p:anim>
                                    <p:animEffect transition="in" filter="fade">
                                      <p:cBhvr>
                                        <p:cTn id="12" dur="500"/>
                                        <p:tgtEl>
                                          <p:spTgt spid="399369"/>
                                        </p:tgtEl>
                                      </p:cBhvr>
                                    </p:animEffect>
                                  </p:childTnLst>
                                </p:cTn>
                              </p:par>
                              <p:par>
                                <p:cTn id="13" presetID="3" presetClass="entr" presetSubtype="10" fill="hold" nodeType="withEffect">
                                  <p:stCondLst>
                                    <p:cond delay="0"/>
                                  </p:stCondLst>
                                  <p:childTnLst>
                                    <p:set>
                                      <p:cBhvr>
                                        <p:cTn id="14" dur="1" fill="hold">
                                          <p:stCondLst>
                                            <p:cond delay="0"/>
                                          </p:stCondLst>
                                        </p:cTn>
                                        <p:tgtEl>
                                          <p:spTgt spid="399375"/>
                                        </p:tgtEl>
                                        <p:attrNameLst>
                                          <p:attrName>style.visibility</p:attrName>
                                        </p:attrNameLst>
                                      </p:cBhvr>
                                      <p:to>
                                        <p:strVal val="visible"/>
                                      </p:to>
                                    </p:set>
                                    <p:animEffect transition="in" filter="blinds(horizontal)">
                                      <p:cBhvr>
                                        <p:cTn id="15" dur="500"/>
                                        <p:tgtEl>
                                          <p:spTgt spid="399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标题 222219"/>
          <p:cNvSpPr>
            <a:spLocks noGrp="1"/>
          </p:cNvSpPr>
          <p:nvPr>
            <p:ph type="title"/>
          </p:nvPr>
        </p:nvSpPr>
        <p:spPr>
          <a:xfrm>
            <a:off x="971550" y="617538"/>
            <a:ext cx="7972425" cy="1143000"/>
          </a:xfrm>
          <a:ln/>
        </p:spPr>
        <p:txBody>
          <a:bodyPr anchor="b" anchorCtr="0"/>
          <a:p>
            <a:r>
              <a:rPr lang="zh-CN" altLang="en-US" sz="3200" b="1" dirty="0"/>
              <a:t>十二个检查项目之九：贮存设施</a:t>
            </a:r>
            <a:r>
              <a:rPr lang="en-US" altLang="zh-CN" sz="2800" b="1" dirty="0">
                <a:latin typeface="宋体" panose="02010600030101010101" pitchFamily="2" charset="-122"/>
              </a:rPr>
              <a:t>-</a:t>
            </a:r>
            <a:r>
              <a:rPr lang="zh-CN" altLang="en-US" sz="2800" b="1" dirty="0">
                <a:latin typeface="宋体" panose="02010600030101010101" pitchFamily="2" charset="-122"/>
              </a:rPr>
              <a:t>间（外）</a:t>
            </a:r>
            <a:endParaRPr lang="zh-CN" altLang="en-US" sz="2800" b="1" dirty="0">
              <a:latin typeface="宋体" panose="02010600030101010101" pitchFamily="2" charset="-122"/>
            </a:endParaRPr>
          </a:p>
        </p:txBody>
      </p:sp>
      <p:sp>
        <p:nvSpPr>
          <p:cNvPr id="222221" name="内容占位符 222220"/>
          <p:cNvSpPr>
            <a:spLocks noGrp="1"/>
          </p:cNvSpPr>
          <p:nvPr>
            <p:ph sz="half" idx="1"/>
          </p:nvPr>
        </p:nvSpPr>
        <p:spPr>
          <a:xfrm>
            <a:off x="900113" y="1916113"/>
            <a:ext cx="4176712" cy="4114800"/>
          </a:xfrm>
          <a:ln/>
        </p:spPr>
        <p:txBody>
          <a:bodyPr anchor="t" anchorCtr="0"/>
          <a:p>
            <a:pPr>
              <a:buClr>
                <a:schemeClr val="folHlink"/>
              </a:buClr>
              <a:buSzPct val="60000"/>
              <a:buFont typeface="Wingdings" panose="05000000000000000000" pitchFamily="2" charset="2"/>
            </a:pPr>
            <a:r>
              <a:rPr lang="zh-CN" altLang="en-US" sz="2400" b="1" dirty="0">
                <a:ea typeface="隶书" pitchFamily="49" charset="-122"/>
              </a:rPr>
              <a:t>为了便于了解，将贮存设施区分为：</a:t>
            </a:r>
            <a:r>
              <a:rPr lang="zh-CN" altLang="en-US" sz="2400" b="1" dirty="0">
                <a:solidFill>
                  <a:srgbClr val="BD3C09"/>
                </a:solidFill>
                <a:ea typeface="隶书" pitchFamily="49" charset="-122"/>
              </a:rPr>
              <a:t>贮存间、贮存库、贮存罐、贮存池。</a:t>
            </a:r>
            <a:endParaRPr lang="zh-CN" altLang="en-US" sz="2400" b="1" dirty="0">
              <a:solidFill>
                <a:srgbClr val="BD3C09"/>
              </a:solidFill>
              <a:ea typeface="隶书" pitchFamily="49" charset="-122"/>
            </a:endParaRPr>
          </a:p>
          <a:p>
            <a:pPr>
              <a:buClr>
                <a:schemeClr val="folHlink"/>
              </a:buClr>
              <a:buSzPct val="60000"/>
              <a:buFont typeface="Wingdings" panose="05000000000000000000" pitchFamily="2" charset="2"/>
            </a:pPr>
            <a:r>
              <a:rPr lang="zh-CN" altLang="en-US" sz="2400" b="1" dirty="0">
                <a:solidFill>
                  <a:srgbClr val="FF1E02"/>
                </a:solidFill>
                <a:ea typeface="隶书" pitchFamily="49" charset="-122"/>
              </a:rPr>
              <a:t>贮存间：</a:t>
            </a:r>
            <a:r>
              <a:rPr lang="zh-CN" altLang="en-US" sz="2400" b="1" dirty="0">
                <a:solidFill>
                  <a:schemeClr val="accent2"/>
                </a:solidFill>
                <a:ea typeface="隶书" pitchFamily="49" charset="-122"/>
              </a:rPr>
              <a:t>企业产生种类相对单一、产废数量少</a:t>
            </a:r>
            <a:endParaRPr lang="zh-CN" altLang="en-US" sz="2400" b="1" dirty="0">
              <a:solidFill>
                <a:schemeClr val="accent2"/>
              </a:solidFill>
              <a:ea typeface="隶书" pitchFamily="49" charset="-122"/>
            </a:endParaRPr>
          </a:p>
          <a:p>
            <a:pPr>
              <a:buClr>
                <a:schemeClr val="folHlink"/>
              </a:buClr>
              <a:buSzPct val="60000"/>
              <a:buFont typeface="Wingdings" panose="05000000000000000000" pitchFamily="2" charset="2"/>
            </a:pPr>
            <a:r>
              <a:rPr lang="zh-CN" altLang="en-US" sz="2400" b="1" dirty="0">
                <a:solidFill>
                  <a:schemeClr val="tx2"/>
                </a:solidFill>
                <a:ea typeface="隶书" pitchFamily="49" charset="-122"/>
              </a:rPr>
              <a:t>贮存间外墙明显处应设置警告标志、标签及相关责任制度</a:t>
            </a:r>
            <a:endParaRPr lang="zh-CN" altLang="en-US" sz="2400" b="1" dirty="0">
              <a:solidFill>
                <a:schemeClr val="tx2"/>
              </a:solidFill>
              <a:ea typeface="隶书" pitchFamily="49" charset="-122"/>
            </a:endParaRPr>
          </a:p>
          <a:p>
            <a:pPr>
              <a:buClr>
                <a:schemeClr val="folHlink"/>
              </a:buClr>
              <a:buSzPct val="60000"/>
              <a:buFont typeface="Wingdings" panose="05000000000000000000" pitchFamily="2" charset="2"/>
            </a:pPr>
            <a:r>
              <a:rPr lang="zh-CN" altLang="en-US" sz="2400" b="1" dirty="0">
                <a:ea typeface="隶书" pitchFamily="49" charset="-122"/>
              </a:rPr>
              <a:t>贮存间应有良好的通风装置或气体导出口</a:t>
            </a:r>
            <a:endParaRPr lang="zh-CN" altLang="en-US" sz="2400" b="1" dirty="0">
              <a:ea typeface="隶书" pitchFamily="49" charset="-122"/>
            </a:endParaRPr>
          </a:p>
          <a:p>
            <a:pPr>
              <a:buClr>
                <a:schemeClr val="folHlink"/>
              </a:buClr>
              <a:buSzPct val="60000"/>
              <a:buFont typeface="Wingdings" panose="05000000000000000000" pitchFamily="2" charset="2"/>
            </a:pPr>
            <a:endParaRPr lang="zh-CN" altLang="en-US" sz="2400" b="1" dirty="0">
              <a:ea typeface="隶书" pitchFamily="49" charset="-122"/>
            </a:endParaRPr>
          </a:p>
        </p:txBody>
      </p:sp>
      <p:sp>
        <p:nvSpPr>
          <p:cNvPr id="45059" name="内容占位符 1"/>
          <p:cNvSpPr>
            <a:spLocks noGrp="1"/>
          </p:cNvSpPr>
          <p:nvPr>
            <p:ph sz="half" idx="2"/>
          </p:nvPr>
        </p:nvSpPr>
        <p:spPr>
          <a:xfrm>
            <a:off x="5076825" y="2006600"/>
            <a:ext cx="3808413" cy="4114800"/>
          </a:xfrm>
          <a:ln/>
        </p:spPr>
        <p:txBody>
          <a:bodyPr anchor="t" anchorCtr="0"/>
          <a:p>
            <a:pPr>
              <a:buClr>
                <a:schemeClr val="folHlink"/>
              </a:buClr>
              <a:buSzPct val="60000"/>
              <a:buFont typeface="Wingdings" panose="05000000000000000000" pitchFamily="2" charset="2"/>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2221">
                                            <p:txEl>
                                              <p:charRg st="33" end="54"/>
                                            </p:txEl>
                                          </p:spTgt>
                                        </p:tgtEl>
                                        <p:attrNameLst>
                                          <p:attrName>style.visibility</p:attrName>
                                        </p:attrNameLst>
                                      </p:cBhvr>
                                      <p:to>
                                        <p:strVal val="visible"/>
                                      </p:to>
                                    </p:set>
                                    <p:animEffect transition="in" filter="blinds(horizontal)">
                                      <p:cBhvr>
                                        <p:cTn id="7" dur="500"/>
                                        <p:tgtEl>
                                          <p:spTgt spid="222221">
                                            <p:txEl>
                                              <p:charRg st="33" end="5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2221">
                                            <p:txEl>
                                              <p:charRg st="54" end="80"/>
                                            </p:txEl>
                                          </p:spTgt>
                                        </p:tgtEl>
                                        <p:attrNameLst>
                                          <p:attrName>style.visibility</p:attrName>
                                        </p:attrNameLst>
                                      </p:cBhvr>
                                      <p:to>
                                        <p:strVal val="visible"/>
                                      </p:to>
                                    </p:set>
                                    <p:animEffect transition="in" filter="blinds(horizontal)">
                                      <p:cBhvr>
                                        <p:cTn id="12" dur="500"/>
                                        <p:tgtEl>
                                          <p:spTgt spid="222221">
                                            <p:txEl>
                                              <p:charRg st="54" end="8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2221">
                                            <p:txEl>
                                              <p:charRg st="80" end="99"/>
                                            </p:txEl>
                                          </p:spTgt>
                                        </p:tgtEl>
                                        <p:attrNameLst>
                                          <p:attrName>style.visibility</p:attrName>
                                        </p:attrNameLst>
                                      </p:cBhvr>
                                      <p:to>
                                        <p:strVal val="visible"/>
                                      </p:to>
                                    </p:set>
                                    <p:animEffect transition="in" filter="blinds(horizontal)">
                                      <p:cBhvr>
                                        <p:cTn id="17" dur="500"/>
                                        <p:tgtEl>
                                          <p:spTgt spid="222221">
                                            <p:txEl>
                                              <p:charRg st="80" end="9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标题 214017"/>
          <p:cNvSpPr>
            <a:spLocks noGrp="1"/>
          </p:cNvSpPr>
          <p:nvPr>
            <p:ph type="title"/>
          </p:nvPr>
        </p:nvSpPr>
        <p:spPr>
          <a:xfrm>
            <a:off x="971550" y="617538"/>
            <a:ext cx="8172450" cy="1143000"/>
          </a:xfrm>
          <a:ln/>
        </p:spPr>
        <p:txBody>
          <a:bodyPr anchor="b" anchorCtr="0"/>
          <a:p>
            <a:r>
              <a:rPr lang="zh-CN" altLang="en-US" sz="3200" b="1" dirty="0"/>
              <a:t>十二个检查项目之九：贮存设施</a:t>
            </a:r>
            <a:r>
              <a:rPr lang="en-US" altLang="zh-CN" sz="2800" b="1" dirty="0">
                <a:latin typeface="宋体" panose="02010600030101010101" pitchFamily="2" charset="-122"/>
              </a:rPr>
              <a:t>-</a:t>
            </a:r>
            <a:r>
              <a:rPr lang="zh-CN" altLang="en-US" sz="2800" b="1" dirty="0">
                <a:latin typeface="宋体" panose="02010600030101010101" pitchFamily="2" charset="-122"/>
              </a:rPr>
              <a:t>间（内）</a:t>
            </a:r>
            <a:endParaRPr lang="zh-CN" altLang="en-US" sz="2800" b="1" dirty="0">
              <a:latin typeface="宋体" panose="02010600030101010101" pitchFamily="2" charset="-122"/>
            </a:endParaRPr>
          </a:p>
        </p:txBody>
      </p:sp>
      <p:sp>
        <p:nvSpPr>
          <p:cNvPr id="214020" name="内容占位符 214019"/>
          <p:cNvSpPr>
            <a:spLocks noGrp="1"/>
          </p:cNvSpPr>
          <p:nvPr>
            <p:ph sz="half" idx="1"/>
          </p:nvPr>
        </p:nvSpPr>
        <p:spPr>
          <a:xfrm>
            <a:off x="539750" y="1989138"/>
            <a:ext cx="4537075" cy="4114800"/>
          </a:xfrm>
          <a:ln/>
        </p:spPr>
        <p:txBody>
          <a:bodyPr anchor="t" anchorCtr="0"/>
          <a:p>
            <a:pPr marL="533400" indent="-533400">
              <a:buClr>
                <a:schemeClr val="folHlink"/>
              </a:buClr>
              <a:buSzPct val="60000"/>
              <a:buFont typeface="Wingdings" panose="05000000000000000000" pitchFamily="2" charset="2"/>
            </a:pPr>
            <a:r>
              <a:rPr lang="zh-CN" altLang="en-US" sz="2400" b="1" dirty="0">
                <a:ea typeface="隶书" pitchFamily="49" charset="-122"/>
              </a:rPr>
              <a:t>应建立危险废物出入的台帐，按要求做好相关记录。</a:t>
            </a:r>
            <a:endParaRPr lang="zh-CN" altLang="en-US" sz="2400" b="1" dirty="0">
              <a:ea typeface="隶书" pitchFamily="49" charset="-122"/>
            </a:endParaRPr>
          </a:p>
          <a:p>
            <a:pPr marL="533400" indent="-533400">
              <a:buClr>
                <a:schemeClr val="folHlink"/>
              </a:buClr>
              <a:buSzPct val="60000"/>
              <a:buFont typeface="Wingdings" panose="05000000000000000000" pitchFamily="2" charset="2"/>
            </a:pPr>
            <a:r>
              <a:rPr lang="zh-CN" altLang="en-US" sz="2400" b="1" dirty="0">
                <a:solidFill>
                  <a:srgbClr val="BF0756"/>
                </a:solidFill>
                <a:ea typeface="隶书" pitchFamily="49" charset="-122"/>
              </a:rPr>
              <a:t>化学性质相容但不同类别的废物可在共用一套污染防护设施的贮存设施中分区存放</a:t>
            </a:r>
            <a:endParaRPr lang="zh-CN" altLang="en-US" sz="2400" b="1" dirty="0">
              <a:solidFill>
                <a:srgbClr val="BF0756"/>
              </a:solidFill>
              <a:ea typeface="隶书" pitchFamily="49" charset="-122"/>
            </a:endParaRPr>
          </a:p>
          <a:p>
            <a:pPr marL="533400" indent="-533400">
              <a:buClr>
                <a:schemeClr val="folHlink"/>
              </a:buClr>
              <a:buSzPct val="60000"/>
              <a:buFont typeface="Wingdings" panose="05000000000000000000" pitchFamily="2" charset="2"/>
            </a:pPr>
            <a:r>
              <a:rPr lang="zh-CN" altLang="en-US" sz="2400" b="1" dirty="0">
                <a:solidFill>
                  <a:schemeClr val="accent1"/>
                </a:solidFill>
                <a:ea typeface="隶书" pitchFamily="49" charset="-122"/>
              </a:rPr>
              <a:t>在各区域醒目的位置应有该类废物的标志。</a:t>
            </a:r>
            <a:endParaRPr lang="zh-CN" altLang="en-US" sz="2400" b="1" dirty="0">
              <a:solidFill>
                <a:schemeClr val="accent1"/>
              </a:solidFill>
              <a:ea typeface="隶书" pitchFamily="49" charset="-122"/>
            </a:endParaRPr>
          </a:p>
          <a:p>
            <a:pPr marL="533400" indent="-533400">
              <a:buClr>
                <a:schemeClr val="folHlink"/>
              </a:buClr>
              <a:buSzPct val="60000"/>
              <a:buFont typeface="Wingdings" panose="05000000000000000000" pitchFamily="2" charset="2"/>
            </a:pPr>
            <a:endParaRPr lang="zh-CN" altLang="en-US" sz="2800" dirty="0"/>
          </a:p>
        </p:txBody>
      </p:sp>
      <p:sp>
        <p:nvSpPr>
          <p:cNvPr id="46083" name="内容占位符 1"/>
          <p:cNvSpPr>
            <a:spLocks noGrp="1"/>
          </p:cNvSpPr>
          <p:nvPr>
            <p:ph sz="half" idx="2"/>
          </p:nvPr>
        </p:nvSpPr>
        <p:spPr>
          <a:ln/>
        </p:spPr>
        <p:txBody>
          <a:bodyPr anchor="t" anchorCtr="0"/>
          <a:p>
            <a:pPr>
              <a:buClr>
                <a:schemeClr val="folHlink"/>
              </a:buClr>
              <a:buSzPct val="60000"/>
              <a:buFont typeface="Wingdings" panose="05000000000000000000" pitchFamily="2" charset="2"/>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4020">
                                            <p:txEl>
                                              <p:charRg st="24" end="61"/>
                                            </p:txEl>
                                          </p:spTgt>
                                        </p:tgtEl>
                                        <p:attrNameLst>
                                          <p:attrName>style.visibility</p:attrName>
                                        </p:attrNameLst>
                                      </p:cBhvr>
                                      <p:to>
                                        <p:strVal val="visible"/>
                                      </p:to>
                                    </p:set>
                                    <p:animEffect transition="in" filter="blinds(horizontal)">
                                      <p:cBhvr>
                                        <p:cTn id="7" dur="500"/>
                                        <p:tgtEl>
                                          <p:spTgt spid="214020">
                                            <p:txEl>
                                              <p:charRg st="24" end="6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4020">
                                            <p:txEl>
                                              <p:charRg st="61" end="81"/>
                                            </p:txEl>
                                          </p:spTgt>
                                        </p:tgtEl>
                                        <p:attrNameLst>
                                          <p:attrName>style.visibility</p:attrName>
                                        </p:attrNameLst>
                                      </p:cBhvr>
                                      <p:to>
                                        <p:strVal val="visible"/>
                                      </p:to>
                                    </p:set>
                                    <p:animEffect transition="in" filter="blinds(horizontal)">
                                      <p:cBhvr>
                                        <p:cTn id="12" dur="500"/>
                                        <p:tgtEl>
                                          <p:spTgt spid="214020">
                                            <p:txEl>
                                              <p:charRg st="61" end="8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标题 220161"/>
          <p:cNvSpPr>
            <a:spLocks noGrp="1"/>
          </p:cNvSpPr>
          <p:nvPr>
            <p:ph type="title"/>
          </p:nvPr>
        </p:nvSpPr>
        <p:spPr>
          <a:xfrm>
            <a:off x="900113" y="617538"/>
            <a:ext cx="8043862" cy="1143000"/>
          </a:xfrm>
          <a:ln/>
        </p:spPr>
        <p:txBody>
          <a:bodyPr anchor="b" anchorCtr="0"/>
          <a:p>
            <a:r>
              <a:rPr lang="zh-CN" altLang="en-US" sz="3200" b="1" dirty="0"/>
              <a:t>十二个检查项目之九：贮存设施</a:t>
            </a:r>
            <a:r>
              <a:rPr lang="en-US" altLang="zh-CN" sz="2800" b="1" dirty="0">
                <a:latin typeface="宋体" panose="02010600030101010101" pitchFamily="2" charset="-122"/>
              </a:rPr>
              <a:t>-</a:t>
            </a:r>
            <a:r>
              <a:rPr lang="zh-CN" altLang="en-US" sz="2800" b="1" dirty="0">
                <a:latin typeface="宋体" panose="02010600030101010101" pitchFamily="2" charset="-122"/>
              </a:rPr>
              <a:t>间（内）</a:t>
            </a:r>
            <a:endParaRPr lang="zh-CN" altLang="en-US" sz="2800" b="1" dirty="0">
              <a:latin typeface="宋体" panose="02010600030101010101" pitchFamily="2" charset="-122"/>
            </a:endParaRPr>
          </a:p>
        </p:txBody>
      </p:sp>
      <p:sp>
        <p:nvSpPr>
          <p:cNvPr id="220164" name="内容占位符 220163"/>
          <p:cNvSpPr>
            <a:spLocks noGrp="1"/>
          </p:cNvSpPr>
          <p:nvPr>
            <p:ph sz="half" idx="1"/>
          </p:nvPr>
        </p:nvSpPr>
        <p:spPr>
          <a:xfrm>
            <a:off x="755650" y="2017713"/>
            <a:ext cx="4392613" cy="4114800"/>
          </a:xfrm>
          <a:ln/>
        </p:spPr>
        <p:txBody>
          <a:bodyPr anchor="t" anchorCtr="0"/>
          <a:p>
            <a:pPr marL="533400" indent="-533400">
              <a:buClr>
                <a:schemeClr val="folHlink"/>
              </a:buClr>
              <a:buSzPct val="60000"/>
              <a:buFont typeface="Wingdings" panose="05000000000000000000" pitchFamily="2" charset="2"/>
            </a:pPr>
            <a:r>
              <a:rPr lang="zh-CN" altLang="en-US" sz="2000" b="1" dirty="0">
                <a:solidFill>
                  <a:srgbClr val="FF1E02"/>
                </a:solidFill>
                <a:ea typeface="隶书" pitchFamily="49" charset="-122"/>
              </a:rPr>
              <a:t>化学性质不相容的废物</a:t>
            </a:r>
            <a:r>
              <a:rPr lang="zh-CN" altLang="en-US" sz="2000" b="1" dirty="0">
                <a:ea typeface="隶书" pitchFamily="49" charset="-122"/>
              </a:rPr>
              <a:t>应予以分隔存放，其间隔应为完整的不渗透墙体，同时其渗沥液收集槽与收集池等污染防护设施也应独立设置。</a:t>
            </a:r>
            <a:endParaRPr lang="zh-CN" altLang="en-US" sz="2000" b="1" dirty="0">
              <a:ea typeface="隶书" pitchFamily="49" charset="-122"/>
            </a:endParaRPr>
          </a:p>
          <a:p>
            <a:pPr marL="533400" indent="-533400">
              <a:buClr>
                <a:schemeClr val="folHlink"/>
              </a:buClr>
              <a:buSzPct val="60000"/>
              <a:buFont typeface="Wingdings" panose="05000000000000000000" pitchFamily="2" charset="2"/>
            </a:pPr>
            <a:r>
              <a:rPr lang="zh-CN" altLang="en-US" sz="2000" b="1" dirty="0">
                <a:solidFill>
                  <a:srgbClr val="FF1E02"/>
                </a:solidFill>
                <a:ea typeface="隶书" pitchFamily="49" charset="-122"/>
              </a:rPr>
              <a:t>存放已装盛有液体或半固体危险废物容器的地面</a:t>
            </a:r>
            <a:r>
              <a:rPr lang="zh-CN" altLang="en-US" sz="2000" b="1" dirty="0">
                <a:ea typeface="隶书" pitchFamily="49" charset="-122"/>
              </a:rPr>
              <a:t>应进行防腐、防渗处理，四周应设置防溢漏的裙肢并建有渗沥液收集渠与收集池。</a:t>
            </a:r>
            <a:endParaRPr lang="zh-CN" altLang="en-US" sz="2000" b="1" dirty="0">
              <a:solidFill>
                <a:srgbClr val="BF0756"/>
              </a:solidFill>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0164">
                                            <p:txEl>
                                              <p:charRg st="0" end="60"/>
                                            </p:txEl>
                                          </p:spTgt>
                                        </p:tgtEl>
                                        <p:attrNameLst>
                                          <p:attrName>style.visibility</p:attrName>
                                        </p:attrNameLst>
                                      </p:cBhvr>
                                      <p:to>
                                        <p:strVal val="visible"/>
                                      </p:to>
                                    </p:set>
                                    <p:animEffect transition="in" filter="blinds(horizontal)">
                                      <p:cBhvr>
                                        <p:cTn id="7" dur="500"/>
                                        <p:tgtEl>
                                          <p:spTgt spid="220164">
                                            <p:txEl>
                                              <p:charRg st="0" end="6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0164">
                                            <p:txEl>
                                              <p:charRg st="60" end="118"/>
                                            </p:txEl>
                                          </p:spTgt>
                                        </p:tgtEl>
                                        <p:attrNameLst>
                                          <p:attrName>style.visibility</p:attrName>
                                        </p:attrNameLst>
                                      </p:cBhvr>
                                      <p:to>
                                        <p:strVal val="visible"/>
                                      </p:to>
                                    </p:set>
                                    <p:animEffect transition="in" filter="blinds(horizontal)">
                                      <p:cBhvr>
                                        <p:cTn id="12" dur="500"/>
                                        <p:tgtEl>
                                          <p:spTgt spid="220164">
                                            <p:txEl>
                                              <p:charRg st="60" end="1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218113"/>
          <p:cNvSpPr>
            <a:spLocks noGrp="1"/>
          </p:cNvSpPr>
          <p:nvPr>
            <p:ph type="title"/>
          </p:nvPr>
        </p:nvSpPr>
        <p:spPr>
          <a:xfrm>
            <a:off x="971550" y="617538"/>
            <a:ext cx="7993063" cy="1143000"/>
          </a:xfrm>
          <a:ln/>
        </p:spPr>
        <p:txBody>
          <a:bodyPr anchor="b" anchorCtr="0"/>
          <a:p>
            <a:r>
              <a:rPr lang="zh-CN" altLang="en-US" sz="3200" b="1" dirty="0"/>
              <a:t>十二个检查项目之九：贮存设施</a:t>
            </a:r>
            <a:r>
              <a:rPr lang="en-US" altLang="zh-CN" sz="2800" b="1" dirty="0">
                <a:latin typeface="宋体" panose="02010600030101010101" pitchFamily="2" charset="-122"/>
              </a:rPr>
              <a:t>-</a:t>
            </a:r>
            <a:r>
              <a:rPr lang="zh-CN" altLang="en-US" sz="2800" b="1" dirty="0">
                <a:latin typeface="宋体" panose="02010600030101010101" pitchFamily="2" charset="-122"/>
              </a:rPr>
              <a:t>间（内）</a:t>
            </a:r>
            <a:endParaRPr lang="zh-CN" altLang="en-US" sz="2800" b="1" dirty="0">
              <a:latin typeface="宋体" panose="02010600030101010101" pitchFamily="2" charset="-122"/>
            </a:endParaRPr>
          </a:p>
        </p:txBody>
      </p:sp>
      <p:sp>
        <p:nvSpPr>
          <p:cNvPr id="218116" name="内容占位符 218115"/>
          <p:cNvSpPr>
            <a:spLocks noGrp="1"/>
          </p:cNvSpPr>
          <p:nvPr>
            <p:ph sz="half" idx="1"/>
          </p:nvPr>
        </p:nvSpPr>
        <p:spPr>
          <a:xfrm>
            <a:off x="827088" y="2060575"/>
            <a:ext cx="4465637" cy="4114800"/>
          </a:xfrm>
          <a:ln/>
        </p:spPr>
        <p:txBody>
          <a:bodyPr anchor="t" anchorCtr="0"/>
          <a:p>
            <a:pPr>
              <a:buClr>
                <a:schemeClr val="folHlink"/>
              </a:buClr>
              <a:buSzPct val="60000"/>
              <a:buFont typeface="Wingdings" panose="05000000000000000000" pitchFamily="2" charset="2"/>
            </a:pPr>
            <a:r>
              <a:rPr lang="zh-CN" altLang="en-US" sz="2400" b="1" dirty="0">
                <a:ea typeface="隶书" pitchFamily="49" charset="-122"/>
              </a:rPr>
              <a:t>除在常温常压下不水解、不挥发的固体危险废物可在贮存设施内分别堆放外，其他危险废物必须先将危险废物装入容器后方可分类分区存放于贮存设施内</a:t>
            </a:r>
            <a:endParaRPr lang="zh-CN" altLang="en-US" sz="2400" b="1" dirty="0">
              <a:ea typeface="隶书" pitchFamily="49" charset="-122"/>
            </a:endParaRPr>
          </a:p>
          <a:p>
            <a:pPr>
              <a:buClr>
                <a:schemeClr val="folHlink"/>
              </a:buClr>
              <a:buSzPct val="60000"/>
              <a:buFont typeface="Wingdings" panose="05000000000000000000" pitchFamily="2" charset="2"/>
            </a:pPr>
            <a:r>
              <a:rPr lang="zh-CN" altLang="en-US" sz="2400" b="1" dirty="0">
                <a:solidFill>
                  <a:schemeClr val="accent1"/>
                </a:solidFill>
                <a:ea typeface="隶书" pitchFamily="49" charset="-122"/>
              </a:rPr>
              <a:t>贮存设施内还应有必要的应急设施设备。</a:t>
            </a:r>
            <a:endParaRPr lang="zh-CN" altLang="en-US" sz="2400" b="1" dirty="0">
              <a:solidFill>
                <a:schemeClr val="accent1"/>
              </a:solidFill>
              <a:ea typeface="隶书" pitchFamily="49" charset="-122"/>
            </a:endParaRPr>
          </a:p>
          <a:p>
            <a:pPr>
              <a:buClr>
                <a:schemeClr val="folHlink"/>
              </a:buClr>
              <a:buSzPct val="60000"/>
              <a:buFont typeface="Wingdings" panose="05000000000000000000" pitchFamily="2" charset="2"/>
            </a:pPr>
            <a:r>
              <a:rPr lang="zh-CN" altLang="en-US" sz="2400" b="1" dirty="0">
                <a:solidFill>
                  <a:srgbClr val="BF0756"/>
                </a:solidFill>
                <a:ea typeface="隶书" pitchFamily="49" charset="-122"/>
              </a:rPr>
              <a:t>如危险废物属剧毒品则其贮存设施必须同时符合剧毒品管理规定</a:t>
            </a:r>
            <a:endParaRPr lang="zh-CN" altLang="en-US" sz="2400" b="1" dirty="0">
              <a:solidFill>
                <a:srgbClr val="BF0756"/>
              </a:solidFill>
              <a:ea typeface="隶书" pitchFamily="49" charset="-122"/>
            </a:endParaRPr>
          </a:p>
          <a:p>
            <a:pPr>
              <a:buClr>
                <a:schemeClr val="folHlink"/>
              </a:buClr>
              <a:buSzPct val="60000"/>
              <a:buFont typeface="Wingdings" panose="05000000000000000000" pitchFamily="2" charset="2"/>
            </a:pPr>
            <a:endParaRPr lang="zh-CN" altLang="en-US" sz="2400" b="1" dirty="0">
              <a:ea typeface="隶书" pitchFamily="49" charset="-122"/>
            </a:endParaRPr>
          </a:p>
          <a:p>
            <a:pPr>
              <a:buClr>
                <a:schemeClr val="folHlink"/>
              </a:buClr>
              <a:buSzPct val="60000"/>
              <a:buFont typeface="Wingdings" panose="05000000000000000000" pitchFamily="2" charset="2"/>
            </a:pPr>
            <a:endParaRPr lang="zh-CN" altLang="en-US" sz="2800" b="1" dirty="0"/>
          </a:p>
        </p:txBody>
      </p:sp>
      <p:sp>
        <p:nvSpPr>
          <p:cNvPr id="48131" name="内容占位符 1"/>
          <p:cNvSpPr>
            <a:spLocks noGrp="1"/>
          </p:cNvSpPr>
          <p:nvPr>
            <p:ph sz="half" idx="2"/>
          </p:nvPr>
        </p:nvSpPr>
        <p:spPr>
          <a:ln/>
        </p:spPr>
        <p:txBody>
          <a:bodyPr anchor="t" anchorCtr="0"/>
          <a:p>
            <a:pPr>
              <a:buClr>
                <a:schemeClr val="folHlink"/>
              </a:buClr>
              <a:buSzPct val="60000"/>
              <a:buFont typeface="Wingdings" panose="05000000000000000000" pitchFamily="2" charset="2"/>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8116">
                                            <p:txEl>
                                              <p:charRg st="68" end="87"/>
                                            </p:txEl>
                                          </p:spTgt>
                                        </p:tgtEl>
                                        <p:attrNameLst>
                                          <p:attrName>style.visibility</p:attrName>
                                        </p:attrNameLst>
                                      </p:cBhvr>
                                      <p:to>
                                        <p:strVal val="visible"/>
                                      </p:to>
                                    </p:set>
                                    <p:animEffect transition="in" filter="blinds(horizontal)">
                                      <p:cBhvr>
                                        <p:cTn id="7" dur="500"/>
                                        <p:tgtEl>
                                          <p:spTgt spid="218116">
                                            <p:txEl>
                                              <p:charRg st="68" end="8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8116">
                                            <p:txEl>
                                              <p:charRg st="87" end="116"/>
                                            </p:txEl>
                                          </p:spTgt>
                                        </p:tgtEl>
                                        <p:attrNameLst>
                                          <p:attrName>style.visibility</p:attrName>
                                        </p:attrNameLst>
                                      </p:cBhvr>
                                      <p:to>
                                        <p:strVal val="visible"/>
                                      </p:to>
                                    </p:set>
                                    <p:animEffect transition="in" filter="blinds(horizontal)">
                                      <p:cBhvr>
                                        <p:cTn id="12" dur="500"/>
                                        <p:tgtEl>
                                          <p:spTgt spid="218116">
                                            <p:txEl>
                                              <p:charRg st="87" end="1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标题 300035"/>
          <p:cNvSpPr>
            <a:spLocks noGrp="1"/>
          </p:cNvSpPr>
          <p:nvPr>
            <p:ph type="title"/>
          </p:nvPr>
        </p:nvSpPr>
        <p:spPr>
          <a:xfrm>
            <a:off x="900113" y="620713"/>
            <a:ext cx="7793037" cy="1143000"/>
          </a:xfrm>
          <a:ln/>
        </p:spPr>
        <p:txBody>
          <a:bodyPr anchor="b" anchorCtr="0"/>
          <a:p>
            <a:r>
              <a:rPr lang="zh-CN" altLang="en-US" sz="3200" b="1" dirty="0"/>
              <a:t>十二个检查项目之九：贮存设施</a:t>
            </a:r>
            <a:r>
              <a:rPr lang="en-US" altLang="zh-CN" sz="3600" b="1">
                <a:latin typeface="宋体" panose="02010600030101010101" pitchFamily="2" charset="-122"/>
              </a:rPr>
              <a:t>-</a:t>
            </a:r>
            <a:r>
              <a:rPr lang="zh-CN" altLang="en-US" sz="2800" b="1" dirty="0">
                <a:latin typeface="宋体" panose="02010600030101010101" pitchFamily="2" charset="-122"/>
              </a:rPr>
              <a:t>库（外）</a:t>
            </a:r>
            <a:endParaRPr lang="zh-CN" altLang="en-US" sz="2800" b="1" dirty="0">
              <a:latin typeface="宋体" panose="02010600030101010101" pitchFamily="2" charset="-122"/>
            </a:endParaRPr>
          </a:p>
        </p:txBody>
      </p:sp>
      <p:sp>
        <p:nvSpPr>
          <p:cNvPr id="300037" name="内容占位符 300036"/>
          <p:cNvSpPr>
            <a:spLocks noGrp="1"/>
          </p:cNvSpPr>
          <p:nvPr>
            <p:ph sz="quarter" idx="1"/>
          </p:nvPr>
        </p:nvSpPr>
        <p:spPr>
          <a:xfrm>
            <a:off x="755650" y="1989138"/>
            <a:ext cx="3889375" cy="1411287"/>
          </a:xfrm>
          <a:ln/>
        </p:spPr>
        <p:txBody>
          <a:bodyPr anchor="t" anchorCtr="0"/>
          <a:p>
            <a:pPr>
              <a:buClr>
                <a:schemeClr val="folHlink"/>
              </a:buClr>
              <a:buSzPct val="60000"/>
              <a:buFont typeface="Wingdings" panose="05000000000000000000" pitchFamily="2" charset="2"/>
            </a:pPr>
            <a:r>
              <a:rPr lang="zh-CN" altLang="en-US" sz="2400" b="1" dirty="0">
                <a:solidFill>
                  <a:srgbClr val="FF1E02"/>
                </a:solidFill>
                <a:ea typeface="隶书" pitchFamily="49" charset="-122"/>
              </a:rPr>
              <a:t>贮存库：</a:t>
            </a:r>
            <a:r>
              <a:rPr lang="zh-CN" altLang="en-US" sz="2400" b="1" dirty="0">
                <a:ea typeface="隶书" pitchFamily="49" charset="-122"/>
              </a:rPr>
              <a:t>产生危险废物的</a:t>
            </a:r>
            <a:r>
              <a:rPr lang="zh-CN" altLang="en-US" sz="2400" b="1" dirty="0">
                <a:solidFill>
                  <a:schemeClr val="tx2"/>
                </a:solidFill>
                <a:ea typeface="隶书" pitchFamily="49" charset="-122"/>
              </a:rPr>
              <a:t>种类较多</a:t>
            </a:r>
            <a:r>
              <a:rPr lang="zh-CN" altLang="en-US" sz="2400" b="1" dirty="0">
                <a:ea typeface="隶书" pitchFamily="49" charset="-122"/>
              </a:rPr>
              <a:t>、</a:t>
            </a:r>
            <a:r>
              <a:rPr lang="zh-CN" altLang="en-US" sz="2400" b="1" dirty="0">
                <a:solidFill>
                  <a:schemeClr val="accent1"/>
                </a:solidFill>
                <a:ea typeface="隶书" pitchFamily="49" charset="-122"/>
              </a:rPr>
              <a:t>数量较大</a:t>
            </a:r>
            <a:r>
              <a:rPr lang="zh-CN" altLang="en-US" sz="2400" b="1" dirty="0">
                <a:ea typeface="隶书" pitchFamily="49" charset="-122"/>
              </a:rPr>
              <a:t>的企业应建立贮存库。</a:t>
            </a:r>
            <a:endParaRPr lang="zh-CN" altLang="en-US" sz="2400" b="1" dirty="0">
              <a:ea typeface="隶书" pitchFamily="49" charset="-122"/>
            </a:endParaRPr>
          </a:p>
          <a:p>
            <a:pPr>
              <a:buClr>
                <a:schemeClr val="folHlink"/>
              </a:buClr>
              <a:buSzPct val="60000"/>
              <a:buFont typeface="Wingdings" panose="05000000000000000000" pitchFamily="2" charset="2"/>
            </a:pPr>
            <a:endParaRPr lang="zh-CN" altLang="en-US" sz="2400" dirty="0"/>
          </a:p>
        </p:txBody>
      </p:sp>
      <p:sp>
        <p:nvSpPr>
          <p:cNvPr id="49155" name="文本框 300051"/>
          <p:cNvSpPr txBox="1"/>
          <p:nvPr/>
        </p:nvSpPr>
        <p:spPr>
          <a:xfrm>
            <a:off x="4716463" y="4868863"/>
            <a:ext cx="4427537" cy="457200"/>
          </a:xfrm>
          <a:prstGeom prst="rect">
            <a:avLst/>
          </a:prstGeom>
          <a:noFill/>
          <a:ln w="9525">
            <a:noFill/>
          </a:ln>
        </p:spPr>
        <p:txBody>
          <a:bodyPr anchor="t" anchorCtr="0">
            <a:spAutoFit/>
          </a:bodyPr>
          <a:p>
            <a:pPr>
              <a:spcBef>
                <a:spcPct val="50000"/>
              </a:spcBef>
            </a:pPr>
            <a:endParaRPr lang="zh-CN" dirty="0">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0037">
                                            <p:txEl>
                                              <p:charRg st="0" end="31"/>
                                            </p:txEl>
                                          </p:spTgt>
                                        </p:tgtEl>
                                        <p:attrNameLst>
                                          <p:attrName>style.visibility</p:attrName>
                                        </p:attrNameLst>
                                      </p:cBhvr>
                                      <p:to>
                                        <p:strVal val="visible"/>
                                      </p:to>
                                    </p:set>
                                    <p:animEffect transition="in" filter="blinds(horizontal)">
                                      <p:cBhvr>
                                        <p:cTn id="7" dur="500"/>
                                        <p:tgtEl>
                                          <p:spTgt spid="300037">
                                            <p:txEl>
                                              <p:charRg st="0" end="3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标题 231425"/>
          <p:cNvSpPr>
            <a:spLocks noGrp="1"/>
          </p:cNvSpPr>
          <p:nvPr>
            <p:ph type="title"/>
          </p:nvPr>
        </p:nvSpPr>
        <p:spPr>
          <a:xfrm>
            <a:off x="900113" y="549275"/>
            <a:ext cx="7793037" cy="1143000"/>
          </a:xfrm>
          <a:ln/>
        </p:spPr>
        <p:txBody>
          <a:bodyPr anchor="b" anchorCtr="0"/>
          <a:p>
            <a:r>
              <a:rPr lang="zh-CN" altLang="en-US" sz="3200" b="1" dirty="0"/>
              <a:t>十二个检查项目之九：贮存设施</a:t>
            </a:r>
            <a:r>
              <a:rPr lang="en-US" altLang="zh-CN" sz="2800" b="1" dirty="0">
                <a:latin typeface="宋体" panose="02010600030101010101" pitchFamily="2" charset="-122"/>
              </a:rPr>
              <a:t>-</a:t>
            </a:r>
            <a:r>
              <a:rPr lang="zh-CN" altLang="en-US" sz="2800" b="1" dirty="0">
                <a:latin typeface="宋体" panose="02010600030101010101" pitchFamily="2" charset="-122"/>
              </a:rPr>
              <a:t>罐</a:t>
            </a:r>
            <a:endParaRPr lang="zh-CN" altLang="en-US" sz="2800" b="1" dirty="0">
              <a:latin typeface="宋体" panose="02010600030101010101" pitchFamily="2" charset="-122"/>
            </a:endParaRPr>
          </a:p>
        </p:txBody>
      </p:sp>
      <p:sp>
        <p:nvSpPr>
          <p:cNvPr id="231428" name="内容占位符 231427"/>
          <p:cNvSpPr>
            <a:spLocks noGrp="1"/>
          </p:cNvSpPr>
          <p:nvPr>
            <p:ph sz="half" idx="1"/>
          </p:nvPr>
        </p:nvSpPr>
        <p:spPr>
          <a:xfrm>
            <a:off x="971550" y="1989138"/>
            <a:ext cx="2381250" cy="4114800"/>
          </a:xfrm>
          <a:ln/>
        </p:spPr>
        <p:txBody>
          <a:bodyPr anchor="t" anchorCtr="0"/>
          <a:p>
            <a:pPr>
              <a:buClr>
                <a:schemeClr val="folHlink"/>
              </a:buClr>
              <a:buSzPct val="60000"/>
              <a:buFont typeface="Wingdings" panose="05000000000000000000" pitchFamily="2" charset="2"/>
            </a:pPr>
            <a:r>
              <a:rPr lang="zh-CN" altLang="en-US" sz="2400" b="1" dirty="0">
                <a:solidFill>
                  <a:srgbClr val="FF1E02"/>
                </a:solidFill>
                <a:ea typeface="隶书" pitchFamily="49" charset="-122"/>
              </a:rPr>
              <a:t>贮存罐：</a:t>
            </a:r>
            <a:r>
              <a:rPr lang="zh-CN" altLang="en-US" sz="2400" b="1" dirty="0">
                <a:ea typeface="隶书" pitchFamily="49" charset="-122"/>
              </a:rPr>
              <a:t>产生液态、易挥发、数量较大的企业应建立危险废物贮存罐</a:t>
            </a:r>
            <a:endParaRPr lang="zh-CN" altLang="en-US" sz="2400" b="1" dirty="0">
              <a:ea typeface="隶书" pitchFamily="49" charset="-122"/>
            </a:endParaRPr>
          </a:p>
          <a:p>
            <a:pPr>
              <a:buClr>
                <a:schemeClr val="folHlink"/>
              </a:buClr>
              <a:buSzPct val="60000"/>
              <a:buFont typeface="Wingdings" panose="05000000000000000000" pitchFamily="2" charset="2"/>
            </a:pPr>
            <a:endParaRPr lang="zh-CN" altLang="en-US" sz="2400" b="1" dirty="0">
              <a:ea typeface="隶书" pitchFamily="49" charset="-122"/>
            </a:endParaRPr>
          </a:p>
          <a:p>
            <a:pPr>
              <a:buClr>
                <a:schemeClr val="folHlink"/>
              </a:buClr>
              <a:buSzPct val="60000"/>
              <a:buFont typeface="Wingdings" panose="05000000000000000000" pitchFamily="2" charset="2"/>
            </a:pPr>
            <a:r>
              <a:rPr lang="zh-CN" altLang="en-US" sz="2400" b="1" dirty="0">
                <a:ea typeface="隶书" pitchFamily="49" charset="-122"/>
              </a:rPr>
              <a:t>贮存罐又分为</a:t>
            </a:r>
            <a:r>
              <a:rPr lang="zh-CN" altLang="en-US" sz="2400" b="1" dirty="0">
                <a:solidFill>
                  <a:schemeClr val="accent1"/>
                </a:solidFill>
                <a:ea typeface="隶书" pitchFamily="49" charset="-122"/>
              </a:rPr>
              <a:t>立式</a:t>
            </a:r>
            <a:r>
              <a:rPr lang="zh-CN" altLang="en-US" sz="2400" b="1" dirty="0">
                <a:ea typeface="隶书" pitchFamily="49" charset="-122"/>
              </a:rPr>
              <a:t>和</a:t>
            </a:r>
            <a:r>
              <a:rPr lang="zh-CN" altLang="en-US" sz="2400" b="1" dirty="0">
                <a:solidFill>
                  <a:schemeClr val="accent2"/>
                </a:solidFill>
                <a:ea typeface="隶书" pitchFamily="49" charset="-122"/>
              </a:rPr>
              <a:t>卧式</a:t>
            </a:r>
            <a:r>
              <a:rPr lang="zh-CN" altLang="en-US" sz="2400" b="1" dirty="0">
                <a:ea typeface="隶书" pitchFamily="49" charset="-122"/>
              </a:rPr>
              <a:t>两种</a:t>
            </a:r>
            <a:endParaRPr lang="zh-CN" altLang="en-US" sz="2400" b="1" dirty="0">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1428">
                                            <p:txEl>
                                              <p:charRg st="32" end="46"/>
                                            </p:txEl>
                                          </p:spTgt>
                                        </p:tgtEl>
                                        <p:attrNameLst>
                                          <p:attrName>style.visibility</p:attrName>
                                        </p:attrNameLst>
                                      </p:cBhvr>
                                      <p:to>
                                        <p:strVal val="visible"/>
                                      </p:to>
                                    </p:set>
                                    <p:animEffect transition="in" filter="blinds(horizontal)">
                                      <p:cBhvr>
                                        <p:cTn id="7" dur="500"/>
                                        <p:tgtEl>
                                          <p:spTgt spid="231428">
                                            <p:txEl>
                                              <p:charRg st="32" end="4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标题 230401"/>
          <p:cNvSpPr>
            <a:spLocks noGrp="1"/>
          </p:cNvSpPr>
          <p:nvPr>
            <p:ph type="title"/>
          </p:nvPr>
        </p:nvSpPr>
        <p:spPr>
          <a:xfrm>
            <a:off x="827088" y="617538"/>
            <a:ext cx="8116887" cy="1143000"/>
          </a:xfrm>
          <a:ln/>
        </p:spPr>
        <p:txBody>
          <a:bodyPr anchor="b" anchorCtr="0"/>
          <a:p>
            <a:r>
              <a:rPr lang="zh-CN" altLang="en-US" sz="3200" b="1" dirty="0"/>
              <a:t>十二个检查项目之九：贮存设施</a:t>
            </a:r>
            <a:r>
              <a:rPr lang="en-US" altLang="zh-CN" sz="3200" b="1">
                <a:latin typeface="宋体" panose="02010600030101010101" pitchFamily="2" charset="-122"/>
              </a:rPr>
              <a:t>--</a:t>
            </a:r>
            <a:r>
              <a:rPr lang="zh-CN" altLang="en-US" sz="2800" b="1" dirty="0">
                <a:latin typeface="宋体" panose="02010600030101010101" pitchFamily="2" charset="-122"/>
              </a:rPr>
              <a:t>罐</a:t>
            </a:r>
            <a:endParaRPr lang="zh-CN" altLang="en-US" sz="2800" b="1" dirty="0">
              <a:latin typeface="宋体" panose="02010600030101010101" pitchFamily="2" charset="-122"/>
            </a:endParaRPr>
          </a:p>
        </p:txBody>
      </p:sp>
      <p:sp>
        <p:nvSpPr>
          <p:cNvPr id="51202" name="文本占位符 230402"/>
          <p:cNvSpPr>
            <a:spLocks noGrp="1"/>
          </p:cNvSpPr>
          <p:nvPr>
            <p:ph idx="1"/>
          </p:nvPr>
        </p:nvSpPr>
        <p:spPr>
          <a:xfrm>
            <a:off x="1042988" y="1844675"/>
            <a:ext cx="7489825" cy="4546600"/>
          </a:xfrm>
          <a:ln/>
        </p:spPr>
        <p:txBody>
          <a:bodyPr anchor="t" anchorCtr="0"/>
          <a:p>
            <a:pPr>
              <a:lnSpc>
                <a:spcPct val="90000"/>
              </a:lnSpc>
            </a:pPr>
            <a:r>
              <a:rPr lang="zh-CN" altLang="en-US" sz="2400" b="1" dirty="0">
                <a:solidFill>
                  <a:schemeClr val="hlink"/>
                </a:solidFill>
                <a:latin typeface="隶书" pitchFamily="49" charset="-122"/>
                <a:ea typeface="隶书" pitchFamily="49" charset="-122"/>
              </a:rPr>
              <a:t>建立储罐围堰的有关要求：</a:t>
            </a:r>
            <a:endParaRPr lang="zh-CN" altLang="en-US" sz="2400" b="1" dirty="0">
              <a:solidFill>
                <a:schemeClr val="hlink"/>
              </a:solidFill>
              <a:latin typeface="隶书" pitchFamily="49" charset="-122"/>
              <a:ea typeface="隶书" pitchFamily="49" charset="-122"/>
            </a:endParaRPr>
          </a:p>
          <a:p>
            <a:pPr>
              <a:lnSpc>
                <a:spcPct val="9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1</a:t>
            </a:r>
            <a:r>
              <a:rPr lang="zh-CN" altLang="en-US" sz="2400" b="1" dirty="0">
                <a:latin typeface="隶书" pitchFamily="49" charset="-122"/>
                <a:ea typeface="隶书" pitchFamily="49" charset="-122"/>
              </a:rPr>
              <a:t>．储罐应设置由与存放废物相容材料制成的围堰，围堰内的有效容积不应小于最大罐容积；</a:t>
            </a:r>
            <a:endParaRPr lang="zh-CN" altLang="en-US" sz="2400" b="1" dirty="0">
              <a:latin typeface="隶书" pitchFamily="49" charset="-122"/>
              <a:ea typeface="隶书" pitchFamily="49" charset="-122"/>
            </a:endParaRPr>
          </a:p>
          <a:p>
            <a:pPr>
              <a:lnSpc>
                <a:spcPct val="9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2</a:t>
            </a:r>
            <a:r>
              <a:rPr lang="zh-CN" altLang="en-US" sz="2400" b="1" dirty="0">
                <a:latin typeface="隶书" pitchFamily="49" charset="-122"/>
                <a:ea typeface="隶书" pitchFamily="49" charset="-122"/>
              </a:rPr>
              <a:t>．围堰高度在</a:t>
            </a:r>
            <a:r>
              <a:rPr lang="en-US" altLang="zh-CN" sz="2400" b="1" dirty="0">
                <a:latin typeface="隶书" pitchFamily="49" charset="-122"/>
                <a:ea typeface="隶书" pitchFamily="49" charset="-122"/>
              </a:rPr>
              <a:t>1-1.6</a:t>
            </a:r>
            <a:r>
              <a:rPr lang="zh-CN" altLang="en-US" sz="2400" b="1" dirty="0">
                <a:latin typeface="隶书" pitchFamily="49" charset="-122"/>
                <a:ea typeface="隶书" pitchFamily="49" charset="-122"/>
              </a:rPr>
              <a:t>米之间为宜 。</a:t>
            </a:r>
            <a:endParaRPr lang="zh-CN" altLang="en-US" sz="2400" b="1" dirty="0">
              <a:latin typeface="隶书" pitchFamily="49" charset="-122"/>
              <a:ea typeface="隶书" pitchFamily="49" charset="-122"/>
            </a:endParaRPr>
          </a:p>
          <a:p>
            <a:pPr>
              <a:lnSpc>
                <a:spcPct val="9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3</a:t>
            </a:r>
            <a:r>
              <a:rPr lang="zh-CN" altLang="en-US" sz="2400" b="1" dirty="0">
                <a:latin typeface="隶书" pitchFamily="49" charset="-122"/>
                <a:ea typeface="隶书" pitchFamily="49" charset="-122"/>
              </a:rPr>
              <a:t>．围堰内侧基脚线至立式储罐外壁的距离不应小于储罐高度的一半，卧式储罐至防护堤内侧基脚线的水平距离不应小于</a:t>
            </a:r>
            <a:r>
              <a:rPr lang="en-US" altLang="zh-CN" sz="2400" b="1" dirty="0">
                <a:latin typeface="隶书" pitchFamily="49" charset="-122"/>
                <a:ea typeface="隶书" pitchFamily="49" charset="-122"/>
              </a:rPr>
              <a:t>2</a:t>
            </a:r>
            <a:r>
              <a:rPr lang="zh-CN" altLang="en-US" sz="2400" b="1" dirty="0">
                <a:latin typeface="隶书" pitchFamily="49" charset="-122"/>
                <a:ea typeface="隶书" pitchFamily="49" charset="-122"/>
              </a:rPr>
              <a:t>米或储罐高度一半 。</a:t>
            </a:r>
            <a:endParaRPr lang="zh-CN" altLang="en-US" sz="2400" b="1" dirty="0">
              <a:latin typeface="隶书" pitchFamily="49" charset="-122"/>
              <a:ea typeface="隶书" pitchFamily="49" charset="-122"/>
            </a:endParaRPr>
          </a:p>
          <a:p>
            <a:pPr>
              <a:lnSpc>
                <a:spcPct val="11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4.</a:t>
            </a:r>
            <a:r>
              <a:rPr lang="zh-CN" altLang="en-US" sz="2400" b="1" dirty="0">
                <a:latin typeface="隶书" pitchFamily="49" charset="-122"/>
                <a:ea typeface="隶书" pitchFamily="49" charset="-122"/>
              </a:rPr>
              <a:t>性质不相容液体不应布置在同一围堰内储存。 </a:t>
            </a:r>
            <a:endParaRPr lang="zh-CN" altLang="en-US" sz="2400" b="1" dirty="0">
              <a:latin typeface="隶书" pitchFamily="49" charset="-122"/>
              <a:ea typeface="隶书" pitchFamily="49" charset="-122"/>
            </a:endParaRPr>
          </a:p>
          <a:p>
            <a:pPr>
              <a:lnSpc>
                <a:spcPct val="11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5</a:t>
            </a:r>
            <a:r>
              <a:rPr lang="zh-CN" altLang="en-US" sz="2400" b="1" dirty="0">
                <a:latin typeface="隶书" pitchFamily="49" charset="-122"/>
                <a:ea typeface="隶书" pitchFamily="49" charset="-122"/>
              </a:rPr>
              <a:t>．围堰雨水排放管应设置带锁的闸阀，闸阀应委托专人管理，正常时应为常闭状态 。</a:t>
            </a:r>
            <a:endParaRPr lang="zh-CN" altLang="en-US" sz="2400" b="1" dirty="0">
              <a:latin typeface="隶书" pitchFamily="49" charset="-122"/>
              <a:ea typeface="隶书" pitchFamily="49" charset="-122"/>
            </a:endParaRPr>
          </a:p>
          <a:p>
            <a:pPr>
              <a:lnSpc>
                <a:spcPct val="11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6</a:t>
            </a:r>
            <a:r>
              <a:rPr lang="zh-CN" altLang="en-US" sz="2400" b="1" dirty="0">
                <a:latin typeface="隶书" pitchFamily="49" charset="-122"/>
                <a:ea typeface="隶书" pitchFamily="49" charset="-122"/>
              </a:rPr>
              <a:t>．其他要求同上述贮存设施</a:t>
            </a:r>
            <a:endParaRPr lang="zh-CN" altLang="en-US" sz="2400" b="1" dirty="0">
              <a:latin typeface="隶书" pitchFamily="49" charset="-122"/>
              <a:ea typeface="隶书" pitchFamily="49" charset="-122"/>
            </a:endParaRPr>
          </a:p>
          <a:p>
            <a:pPr>
              <a:lnSpc>
                <a:spcPct val="90000"/>
              </a:lnSpc>
              <a:buNone/>
            </a:pPr>
            <a:endParaRPr lang="zh-CN" altLang="en-US" sz="2400" b="1" dirty="0">
              <a:latin typeface="隶书" pitchFamily="49" charset="-122"/>
              <a:ea typeface="隶书" pitchFamily="49" charset="-122"/>
            </a:endParaRPr>
          </a:p>
          <a:p>
            <a:pPr>
              <a:lnSpc>
                <a:spcPct val="90000"/>
              </a:lnSpc>
            </a:pPr>
            <a:endParaRPr lang="zh-CN" altLang="en-US" sz="2800" b="1" dirty="0">
              <a:latin typeface="宋体" panose="0201060003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标题 150529"/>
          <p:cNvSpPr>
            <a:spLocks noGrp="1"/>
          </p:cNvSpPr>
          <p:nvPr>
            <p:ph type="title"/>
          </p:nvPr>
        </p:nvSpPr>
        <p:spPr>
          <a:xfrm>
            <a:off x="900113" y="549275"/>
            <a:ext cx="7993062" cy="1143000"/>
          </a:xfrm>
          <a:ln/>
        </p:spPr>
        <p:txBody>
          <a:bodyPr anchor="b" anchorCtr="0"/>
          <a:p>
            <a:r>
              <a:rPr lang="zh-CN" altLang="en-US" sz="3200" b="1" dirty="0"/>
              <a:t>十二个检查项目之九：贮存设施存在的问题</a:t>
            </a:r>
            <a:endParaRPr lang="zh-CN" altLang="en-US" sz="3200" b="1" dirty="0"/>
          </a:p>
        </p:txBody>
      </p:sp>
      <p:sp>
        <p:nvSpPr>
          <p:cNvPr id="52226" name="文本框 150539"/>
          <p:cNvSpPr txBox="1"/>
          <p:nvPr/>
        </p:nvSpPr>
        <p:spPr>
          <a:xfrm>
            <a:off x="1547813" y="6021388"/>
            <a:ext cx="2376487" cy="457200"/>
          </a:xfrm>
          <a:prstGeom prst="rect">
            <a:avLst/>
          </a:prstGeom>
          <a:solidFill>
            <a:schemeClr val="accent1"/>
          </a:solidFill>
          <a:ln w="9525">
            <a:noFill/>
          </a:ln>
        </p:spPr>
        <p:txBody>
          <a:bodyPr anchor="t" anchorCtr="0">
            <a:spAutoFit/>
          </a:bodyPr>
          <a:p>
            <a:pPr>
              <a:spcBef>
                <a:spcPct val="50000"/>
              </a:spcBef>
            </a:pPr>
            <a:r>
              <a:rPr lang="zh-CN" altLang="en-US" b="1" dirty="0">
                <a:solidFill>
                  <a:srgbClr val="BD3C09"/>
                </a:solidFill>
                <a:latin typeface="Tahoma" panose="020B0604030504040204" pitchFamily="34" charset="0"/>
                <a:ea typeface="隶书" pitchFamily="49" charset="-122"/>
              </a:rPr>
              <a:t>废油桶贮存场所</a:t>
            </a:r>
            <a:endParaRPr lang="zh-CN" altLang="en-US" b="1" dirty="0">
              <a:solidFill>
                <a:srgbClr val="BD3C09"/>
              </a:solidFill>
              <a:latin typeface="Tahoma" panose="020B0604030504040204" pitchFamily="34" charset="0"/>
              <a:ea typeface="隶书" pitchFamily="49" charset="-122"/>
            </a:endParaRPr>
          </a:p>
        </p:txBody>
      </p:sp>
      <p:sp>
        <p:nvSpPr>
          <p:cNvPr id="52227" name="文本框 150540"/>
          <p:cNvSpPr txBox="1"/>
          <p:nvPr/>
        </p:nvSpPr>
        <p:spPr>
          <a:xfrm>
            <a:off x="5435600" y="6165850"/>
            <a:ext cx="2592388" cy="457200"/>
          </a:xfrm>
          <a:prstGeom prst="rect">
            <a:avLst/>
          </a:prstGeom>
          <a:noFill/>
          <a:ln w="9525">
            <a:noFill/>
          </a:ln>
        </p:spPr>
        <p:txBody>
          <a:bodyPr anchor="t" anchorCtr="0">
            <a:spAutoFit/>
          </a:bodyPr>
          <a:p>
            <a:pPr>
              <a:spcBef>
                <a:spcPct val="50000"/>
              </a:spcBef>
            </a:pPr>
            <a:endParaRPr lang="zh-CN" dirty="0">
              <a:latin typeface="Tahoma" panose="020B0604030504040204" pitchFamily="34" charset="0"/>
              <a:ea typeface="宋体" panose="02010600030101010101" pitchFamily="2" charset="-122"/>
            </a:endParaRPr>
          </a:p>
        </p:txBody>
      </p:sp>
      <p:sp>
        <p:nvSpPr>
          <p:cNvPr id="52228" name="文本框 150541"/>
          <p:cNvSpPr txBox="1"/>
          <p:nvPr/>
        </p:nvSpPr>
        <p:spPr>
          <a:xfrm>
            <a:off x="5724525" y="6021388"/>
            <a:ext cx="2087563" cy="457200"/>
          </a:xfrm>
          <a:prstGeom prst="rect">
            <a:avLst/>
          </a:prstGeom>
          <a:solidFill>
            <a:schemeClr val="accent1"/>
          </a:solidFill>
          <a:ln w="9525">
            <a:noFill/>
          </a:ln>
        </p:spPr>
        <p:txBody>
          <a:bodyPr anchor="t" anchorCtr="0">
            <a:spAutoFit/>
          </a:bodyPr>
          <a:p>
            <a:pPr>
              <a:spcBef>
                <a:spcPct val="50000"/>
              </a:spcBef>
            </a:pPr>
            <a:r>
              <a:rPr lang="zh-CN" altLang="en-US" b="1" dirty="0">
                <a:solidFill>
                  <a:srgbClr val="BD3C09"/>
                </a:solidFill>
                <a:latin typeface="Tahoma" panose="020B0604030504040204" pitchFamily="34" charset="0"/>
                <a:ea typeface="隶书" pitchFamily="49" charset="-122"/>
              </a:rPr>
              <a:t>废酸贮存设施</a:t>
            </a:r>
            <a:endParaRPr lang="zh-CN" altLang="en-US" b="1" dirty="0">
              <a:solidFill>
                <a:srgbClr val="BD3C09"/>
              </a:solidFill>
              <a:latin typeface="Tahoma" panose="020B0604030504040204" pitchFamily="34" charset="0"/>
              <a:ea typeface="隶书" pitchFamily="49" charset="-122"/>
            </a:endParaRPr>
          </a:p>
        </p:txBody>
      </p:sp>
      <p:sp>
        <p:nvSpPr>
          <p:cNvPr id="52229" name="内容占位符 1"/>
          <p:cNvSpPr>
            <a:spLocks noGrp="1"/>
          </p:cNvSpPr>
          <p:nvPr>
            <p:ph sz="half" idx="2"/>
          </p:nvPr>
        </p:nvSpPr>
        <p:spPr>
          <a:ln/>
        </p:spPr>
        <p:txBody>
          <a:bodyPr anchor="t" anchorCtr="0"/>
          <a:p>
            <a:pPr>
              <a:buClr>
                <a:schemeClr val="folHlink"/>
              </a:buClr>
              <a:buSzPct val="60000"/>
              <a:buFont typeface="Wingdings" panose="05000000000000000000" pitchFamily="2" charset="2"/>
            </a:pPr>
            <a:endParaRPr lang="zh-CN" altLang="en-US"/>
          </a:p>
        </p:txBody>
      </p:sp>
      <p:sp>
        <p:nvSpPr>
          <p:cNvPr id="52230" name="内容占位符 2"/>
          <p:cNvSpPr>
            <a:spLocks noGrp="1"/>
          </p:cNvSpPr>
          <p:nvPr>
            <p:ph sz="half" idx="1"/>
          </p:nvPr>
        </p:nvSpPr>
        <p:spPr>
          <a:xfrm>
            <a:off x="1182688" y="2017713"/>
            <a:ext cx="3808412" cy="4114800"/>
          </a:xfrm>
          <a:ln/>
        </p:spPr>
        <p:txBody>
          <a:bodyPr anchor="t" anchorCtr="0"/>
          <a:p>
            <a:pPr>
              <a:buClr>
                <a:schemeClr val="folHlink"/>
              </a:buClr>
              <a:buSzPct val="60000"/>
              <a:buFont typeface="Wingdings" panose="05000000000000000000" pitchFamily="2" charset="2"/>
            </a:pPr>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标题 161793"/>
          <p:cNvSpPr>
            <a:spLocks noGrp="1"/>
          </p:cNvSpPr>
          <p:nvPr>
            <p:ph type="title"/>
          </p:nvPr>
        </p:nvSpPr>
        <p:spPr>
          <a:xfrm>
            <a:off x="827088" y="617538"/>
            <a:ext cx="8116887" cy="1143000"/>
          </a:xfrm>
          <a:ln/>
        </p:spPr>
        <p:txBody>
          <a:bodyPr anchor="b" anchorCtr="0"/>
          <a:p>
            <a:r>
              <a:rPr lang="zh-CN" altLang="en-US" sz="3200" b="1" dirty="0"/>
              <a:t>十二个检查项目之九：贮存设施存在的问题</a:t>
            </a:r>
            <a:endParaRPr lang="zh-CN" altLang="en-US" sz="3200" b="1" dirty="0"/>
          </a:p>
        </p:txBody>
      </p:sp>
      <p:sp>
        <p:nvSpPr>
          <p:cNvPr id="53250" name="文本框 161804"/>
          <p:cNvSpPr txBox="1"/>
          <p:nvPr/>
        </p:nvSpPr>
        <p:spPr>
          <a:xfrm>
            <a:off x="4716463" y="5734050"/>
            <a:ext cx="4176712" cy="396875"/>
          </a:xfrm>
          <a:prstGeom prst="rect">
            <a:avLst/>
          </a:prstGeom>
          <a:solidFill>
            <a:schemeClr val="accent1"/>
          </a:solidFill>
          <a:ln w="9525">
            <a:noFill/>
          </a:ln>
        </p:spPr>
        <p:txBody>
          <a:bodyPr anchor="t" anchorCtr="0">
            <a:spAutoFit/>
          </a:bodyPr>
          <a:p>
            <a:pPr>
              <a:spcBef>
                <a:spcPct val="50000"/>
              </a:spcBef>
            </a:pPr>
            <a:r>
              <a:rPr lang="en-US" altLang="zh-CN" sz="2000" dirty="0">
                <a:latin typeface="Tahoma" panose="020B0604030504040204" pitchFamily="34" charset="0"/>
                <a:ea typeface="宋体" panose="02010600030101010101" pitchFamily="2" charset="-122"/>
              </a:rPr>
              <a:t> </a:t>
            </a:r>
            <a:r>
              <a:rPr lang="zh-CN" altLang="en-US" sz="2000" b="1" dirty="0">
                <a:latin typeface="Tahoma" panose="020B0604030504040204" pitchFamily="34" charset="0"/>
                <a:ea typeface="宋体" panose="02010600030101010101" pitchFamily="2" charset="-122"/>
              </a:rPr>
              <a:t>对易挥发的危险废物进行密封贮存</a:t>
            </a:r>
            <a:endParaRPr lang="zh-CN" altLang="en-US" sz="2000" b="1" dirty="0">
              <a:latin typeface="Tahoma" panose="020B0604030504040204" pitchFamily="34" charset="0"/>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标题 453633"/>
          <p:cNvSpPr>
            <a:spLocks noGrp="1"/>
          </p:cNvSpPr>
          <p:nvPr>
            <p:ph type="title"/>
          </p:nvPr>
        </p:nvSpPr>
        <p:spPr>
          <a:ln/>
        </p:spPr>
        <p:txBody>
          <a:bodyPr anchor="b" anchorCtr="0"/>
          <a:p>
            <a:r>
              <a:rPr lang="zh-CN" altLang="en-US" sz="3600" b="1" dirty="0">
                <a:latin typeface="宋体" panose="02010600030101010101" pitchFamily="2" charset="-122"/>
              </a:rPr>
              <a:t>一、近期检查发现的主要问题</a:t>
            </a:r>
            <a:endParaRPr lang="zh-CN" altLang="en-US" sz="3600" b="1" dirty="0">
              <a:latin typeface="宋体" panose="02010600030101010101" pitchFamily="2" charset="-122"/>
            </a:endParaRPr>
          </a:p>
        </p:txBody>
      </p:sp>
      <p:sp>
        <p:nvSpPr>
          <p:cNvPr id="8194" name="内容占位符 453634"/>
          <p:cNvSpPr>
            <a:spLocks noGrp="1"/>
          </p:cNvSpPr>
          <p:nvPr>
            <p:ph idx="1"/>
          </p:nvPr>
        </p:nvSpPr>
        <p:spPr>
          <a:xfrm>
            <a:off x="1258888" y="2060575"/>
            <a:ext cx="7200900" cy="4071938"/>
          </a:xfrm>
          <a:ln/>
        </p:spPr>
        <p:txBody>
          <a:bodyPr anchor="t" anchorCtr="0"/>
          <a:p>
            <a:pPr>
              <a:buNone/>
            </a:pPr>
            <a:r>
              <a:rPr lang="en-US" altLang="zh-CN" sz="2400" b="1" dirty="0">
                <a:latin typeface="隶书" pitchFamily="49" charset="-122"/>
                <a:ea typeface="隶书" pitchFamily="49" charset="-122"/>
              </a:rPr>
              <a:t>7.</a:t>
            </a:r>
            <a:r>
              <a:rPr lang="zh-CN" altLang="en-US" sz="2400" b="1" dirty="0">
                <a:latin typeface="隶书" pitchFamily="49" charset="-122"/>
                <a:ea typeface="隶书" pitchFamily="49" charset="-122"/>
              </a:rPr>
              <a:t>企业的产生、贮存、处置台帐记录不规范，台账混乱，产生量与贮存、处置量不相符；</a:t>
            </a:r>
            <a:endParaRPr lang="zh-CN" altLang="en-US" sz="2400" b="1" dirty="0">
              <a:latin typeface="隶书" pitchFamily="49" charset="-122"/>
              <a:ea typeface="隶书" pitchFamily="49" charset="-122"/>
            </a:endParaRPr>
          </a:p>
          <a:p>
            <a:pPr>
              <a:buNone/>
            </a:pPr>
            <a:r>
              <a:rPr lang="en-US" altLang="zh-CN" sz="2400" b="1" dirty="0">
                <a:latin typeface="隶书" pitchFamily="49" charset="-122"/>
                <a:ea typeface="隶书" pitchFamily="49" charset="-122"/>
              </a:rPr>
              <a:t>8.</a:t>
            </a:r>
            <a:r>
              <a:rPr lang="zh-CN" altLang="en-US" sz="2400" b="1" dirty="0">
                <a:latin typeface="隶书" pitchFamily="49" charset="-122"/>
                <a:ea typeface="隶书" pitchFamily="49" charset="-122"/>
              </a:rPr>
              <a:t>利用、处置设施无环评手续或环评手续不全</a:t>
            </a:r>
            <a:r>
              <a:rPr lang="en-US" altLang="zh-CN" sz="2400" b="1" dirty="0">
                <a:latin typeface="隶书" pitchFamily="49" charset="-122"/>
                <a:ea typeface="隶书" pitchFamily="49" charset="-122"/>
              </a:rPr>
              <a:t>,</a:t>
            </a:r>
            <a:r>
              <a:rPr lang="zh-CN" altLang="en-US" sz="2400" b="1" dirty="0">
                <a:latin typeface="隶书" pitchFamily="49" charset="-122"/>
                <a:ea typeface="隶书" pitchFamily="49" charset="-122"/>
              </a:rPr>
              <a:t>运营台账及监测频次与监测的污染物种类不符合要求（常规与特征）；</a:t>
            </a:r>
            <a:endParaRPr lang="zh-CN" altLang="en-US" sz="2400" b="1" dirty="0">
              <a:latin typeface="隶书" pitchFamily="49" charset="-122"/>
              <a:ea typeface="隶书" pitchFamily="49" charset="-122"/>
            </a:endParaRPr>
          </a:p>
          <a:p>
            <a:pPr>
              <a:buNone/>
            </a:pPr>
            <a:r>
              <a:rPr lang="en-US" altLang="zh-CN" sz="2400" b="1" dirty="0">
                <a:latin typeface="隶书" pitchFamily="49" charset="-122"/>
                <a:ea typeface="隶书" pitchFamily="49" charset="-122"/>
              </a:rPr>
              <a:t>9.</a:t>
            </a:r>
            <a:r>
              <a:rPr lang="zh-CN" altLang="en-US" sz="2400" b="1" dirty="0">
                <a:latin typeface="隶书" pitchFamily="49" charset="-122"/>
                <a:ea typeface="隶书" pitchFamily="49" charset="-122"/>
              </a:rPr>
              <a:t>无培训计划或内容不全；</a:t>
            </a:r>
            <a:endParaRPr lang="zh-CN" altLang="en-US" sz="2400" b="1">
              <a:latin typeface="隶书" pitchFamily="49" charset="-122"/>
              <a:ea typeface="隶书" pitchFamily="49" charset="-122"/>
            </a:endParaRPr>
          </a:p>
          <a:p>
            <a:pPr>
              <a:buNone/>
            </a:pPr>
            <a:r>
              <a:rPr lang="en-US" altLang="zh-CN" sz="2400" b="1" dirty="0">
                <a:latin typeface="隶书" pitchFamily="49" charset="-122"/>
                <a:ea typeface="隶书" pitchFamily="49" charset="-122"/>
              </a:rPr>
              <a:t>10.</a:t>
            </a:r>
            <a:r>
              <a:rPr lang="zh-CN" altLang="en-US" sz="2400" b="1" dirty="0">
                <a:latin typeface="隶书" pitchFamily="49" charset="-122"/>
                <a:ea typeface="隶书" pitchFamily="49" charset="-122"/>
              </a:rPr>
              <a:t>非法处置危险废物：部分企业产生的废催化剂、废活性炭、废酸、废盐等违法交由无资质的单位处置。</a:t>
            </a:r>
            <a:endParaRPr lang="zh-CN" altLang="en-US" sz="2400" b="1" dirty="0">
              <a:latin typeface="隶书" pitchFamily="49" charset="-122"/>
              <a:ea typeface="隶书" pitchFamily="49" charset="-122"/>
            </a:endParaRPr>
          </a:p>
          <a:p>
            <a:pPr>
              <a:buNone/>
            </a:pPr>
            <a:endParaRPr lang="zh-CN" altLang="en-US" sz="2400" b="1" dirty="0">
              <a:latin typeface="隶书" pitchFamily="49" charset="-122"/>
              <a:ea typeface="隶书" pitchFamily="49"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标题 151553"/>
          <p:cNvSpPr>
            <a:spLocks noGrp="1"/>
          </p:cNvSpPr>
          <p:nvPr>
            <p:ph type="title"/>
          </p:nvPr>
        </p:nvSpPr>
        <p:spPr>
          <a:ln/>
        </p:spPr>
        <p:txBody>
          <a:bodyPr anchor="b" anchorCtr="0"/>
          <a:p>
            <a:r>
              <a:rPr lang="zh-CN" altLang="en-US" sz="3200" b="1" dirty="0"/>
              <a:t>十二个检查项目之十：利用设施</a:t>
            </a:r>
            <a:endParaRPr lang="zh-CN" altLang="en-US" sz="3200" b="1" dirty="0"/>
          </a:p>
        </p:txBody>
      </p:sp>
      <p:sp>
        <p:nvSpPr>
          <p:cNvPr id="54274" name="文本占位符 151554"/>
          <p:cNvSpPr>
            <a:spLocks noGrp="1"/>
          </p:cNvSpPr>
          <p:nvPr>
            <p:ph idx="1"/>
          </p:nvPr>
        </p:nvSpPr>
        <p:spPr>
          <a:xfrm>
            <a:off x="971550" y="2060575"/>
            <a:ext cx="7416800" cy="4114800"/>
          </a:xfrm>
          <a:ln/>
        </p:spPr>
        <p:txBody>
          <a:bodyPr anchor="t" anchorCtr="0"/>
          <a:p>
            <a:pPr>
              <a:lnSpc>
                <a:spcPct val="130000"/>
              </a:lnSpc>
            </a:pPr>
            <a:r>
              <a:rPr lang="zh-CN" altLang="en-US" sz="2400" b="1" dirty="0">
                <a:solidFill>
                  <a:srgbClr val="FF1E02"/>
                </a:solidFill>
                <a:latin typeface="隶书" pitchFamily="49" charset="-122"/>
                <a:ea typeface="隶书" pitchFamily="49" charset="-122"/>
              </a:rPr>
              <a:t>利用设施检查的主要内容：</a:t>
            </a:r>
            <a:endParaRPr lang="zh-CN" altLang="en-US" sz="2400" b="1" dirty="0">
              <a:solidFill>
                <a:srgbClr val="FF1E02"/>
              </a:solidFill>
              <a:latin typeface="隶书" pitchFamily="49" charset="-122"/>
              <a:ea typeface="隶书" pitchFamily="49" charset="-122"/>
            </a:endParaRPr>
          </a:p>
          <a:p>
            <a:pPr>
              <a:lnSpc>
                <a:spcPct val="13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24.</a:t>
            </a:r>
            <a:r>
              <a:rPr lang="zh-CN" altLang="en-US" sz="2400" b="1" dirty="0">
                <a:latin typeface="隶书" pitchFamily="49" charset="-122"/>
                <a:ea typeface="隶书" pitchFamily="49" charset="-122"/>
              </a:rPr>
              <a:t>依法进行环境影响评价，完成“三同时”验收。 </a:t>
            </a:r>
            <a:endParaRPr lang="zh-CN" altLang="en-US" sz="2400" b="1" dirty="0">
              <a:latin typeface="隶书" pitchFamily="49" charset="-122"/>
              <a:ea typeface="隶书" pitchFamily="49" charset="-122"/>
            </a:endParaRPr>
          </a:p>
          <a:p>
            <a:pPr>
              <a:lnSpc>
                <a:spcPct val="13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25.</a:t>
            </a:r>
            <a:r>
              <a:rPr lang="zh-CN" altLang="en-US" sz="2400" b="1" dirty="0">
                <a:latin typeface="隶书" pitchFamily="49" charset="-122"/>
                <a:ea typeface="隶书" pitchFamily="49" charset="-122"/>
              </a:rPr>
              <a:t>建立危险废物利用台账，并如实记录危险废物利用情况。 </a:t>
            </a:r>
            <a:endParaRPr lang="zh-CN" altLang="en-US" sz="2400" b="1" dirty="0">
              <a:latin typeface="隶书" pitchFamily="49" charset="-122"/>
              <a:ea typeface="隶书" pitchFamily="49" charset="-122"/>
            </a:endParaRPr>
          </a:p>
          <a:p>
            <a:pPr>
              <a:lnSpc>
                <a:spcPct val="13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26. *</a:t>
            </a:r>
            <a:r>
              <a:rPr lang="zh-CN" altLang="en-US" sz="2400" b="1" dirty="0">
                <a:latin typeface="隶书" pitchFamily="49" charset="-122"/>
                <a:ea typeface="隶书" pitchFamily="49" charset="-122"/>
              </a:rPr>
              <a:t>定期对利用设施污染物排放进行环境监测，并符合相关标准要求。</a:t>
            </a:r>
            <a:r>
              <a:rPr lang="zh-CN" altLang="en-US" sz="2800" b="1" dirty="0">
                <a:latin typeface="隶书" pitchFamily="49" charset="-122"/>
                <a:ea typeface="隶书" pitchFamily="49" charset="-122"/>
              </a:rPr>
              <a:t> </a:t>
            </a:r>
            <a:endParaRPr lang="zh-CN" altLang="en-US" sz="2800" b="1" dirty="0">
              <a:latin typeface="隶书" pitchFamily="49" charset="-122"/>
              <a:ea typeface="隶书" pitchFamily="49"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标题 152577"/>
          <p:cNvSpPr>
            <a:spLocks noGrp="1"/>
          </p:cNvSpPr>
          <p:nvPr>
            <p:ph type="title"/>
          </p:nvPr>
        </p:nvSpPr>
        <p:spPr>
          <a:ln/>
        </p:spPr>
        <p:txBody>
          <a:bodyPr anchor="b" anchorCtr="0"/>
          <a:p>
            <a:r>
              <a:rPr lang="zh-CN" altLang="en-US" sz="3200" b="1" dirty="0"/>
              <a:t>十二个检查项目之十：利用设施</a:t>
            </a:r>
            <a:endParaRPr lang="zh-CN" altLang="en-US" sz="3200" b="1" dirty="0"/>
          </a:p>
        </p:txBody>
      </p:sp>
      <p:sp>
        <p:nvSpPr>
          <p:cNvPr id="55298" name="文本占位符 152578"/>
          <p:cNvSpPr>
            <a:spLocks noGrp="1"/>
          </p:cNvSpPr>
          <p:nvPr>
            <p:ph idx="1"/>
          </p:nvPr>
        </p:nvSpPr>
        <p:spPr>
          <a:xfrm>
            <a:off x="971550" y="2060575"/>
            <a:ext cx="7416800" cy="4535488"/>
          </a:xfrm>
          <a:ln/>
        </p:spPr>
        <p:txBody>
          <a:bodyPr anchor="t" anchorCtr="0"/>
          <a:p>
            <a:r>
              <a:rPr lang="zh-CN" altLang="en-US" sz="2400" b="1" dirty="0">
                <a:solidFill>
                  <a:srgbClr val="FF1E02"/>
                </a:solidFill>
                <a:latin typeface="隶书" pitchFamily="49" charset="-122"/>
                <a:ea typeface="隶书" pitchFamily="49" charset="-122"/>
              </a:rPr>
              <a:t>利用设施管理应达到三个方面的要求：</a:t>
            </a:r>
            <a:endParaRPr lang="zh-CN" altLang="en-US" sz="2400" b="1" dirty="0">
              <a:solidFill>
                <a:srgbClr val="FF1E02"/>
              </a:solidFill>
              <a:latin typeface="隶书" pitchFamily="49" charset="-122"/>
              <a:ea typeface="隶书" pitchFamily="49" charset="-122"/>
            </a:endParaRPr>
          </a:p>
          <a:p>
            <a:pPr>
              <a:buNone/>
            </a:pPr>
            <a:r>
              <a:rPr lang="zh-CN" altLang="en-US" sz="2400" b="1" dirty="0">
                <a:solidFill>
                  <a:srgbClr val="FF1E02"/>
                </a:solidFill>
                <a:latin typeface="隶书" pitchFamily="49" charset="-122"/>
                <a:ea typeface="隶书" pitchFamily="49" charset="-122"/>
              </a:rPr>
              <a:t> ［</a:t>
            </a:r>
            <a:r>
              <a:rPr lang="zh-CN" altLang="en-US" sz="2400" b="1" dirty="0">
                <a:solidFill>
                  <a:srgbClr val="FF1E02"/>
                </a:solidFill>
                <a:latin typeface="隶书" pitchFamily="49" charset="-122"/>
                <a:ea typeface="隶书" pitchFamily="49" charset="-122"/>
              </a:rPr>
              <a:t>环评批复</a:t>
            </a:r>
            <a:r>
              <a:rPr lang="zh-CN" altLang="en-US" sz="2400" b="1" dirty="0">
                <a:solidFill>
                  <a:srgbClr val="FF1E02"/>
                </a:solidFill>
                <a:latin typeface="隶书" pitchFamily="49" charset="-122"/>
                <a:ea typeface="隶书" pitchFamily="49" charset="-122"/>
              </a:rPr>
              <a:t>］</a:t>
            </a:r>
            <a:r>
              <a:rPr lang="zh-CN" altLang="en-US" sz="2400" b="1" dirty="0">
                <a:latin typeface="隶书" pitchFamily="49" charset="-122"/>
                <a:ea typeface="隶书" pitchFamily="49" charset="-122"/>
              </a:rPr>
              <a:t>有环评批复、验收报告等材料，没有环评报告的，应补充环评等材料。</a:t>
            </a:r>
            <a:endParaRPr lang="zh-CN" altLang="en-US" sz="2400" b="1" dirty="0">
              <a:latin typeface="隶书" pitchFamily="49" charset="-122"/>
              <a:ea typeface="隶书" pitchFamily="49" charset="-122"/>
            </a:endParaRPr>
          </a:p>
          <a:p>
            <a:pPr>
              <a:buNone/>
            </a:pPr>
            <a:r>
              <a:rPr lang="zh-CN" altLang="en-US" sz="2400" b="1" dirty="0">
                <a:latin typeface="隶书" pitchFamily="49" charset="-122"/>
                <a:ea typeface="隶书" pitchFamily="49" charset="-122"/>
              </a:rPr>
              <a:t> </a:t>
            </a:r>
            <a:r>
              <a:rPr lang="zh-CN" altLang="en-US" sz="2400" b="1" dirty="0">
                <a:solidFill>
                  <a:srgbClr val="FF1E02"/>
                </a:solidFill>
                <a:latin typeface="隶书" pitchFamily="49" charset="-122"/>
                <a:ea typeface="隶书" pitchFamily="49" charset="-122"/>
              </a:rPr>
              <a:t>［利用台账］</a:t>
            </a:r>
            <a:r>
              <a:rPr lang="zh-CN" altLang="en-US" sz="2400" b="1" dirty="0">
                <a:latin typeface="隶书" pitchFamily="49" charset="-122"/>
                <a:ea typeface="隶书" pitchFamily="49" charset="-122"/>
              </a:rPr>
              <a:t>有利用台账，如实记录危险废物利用和新产生危险废物的情况</a:t>
            </a:r>
            <a:r>
              <a:rPr lang="zh-CN" altLang="en-US" sz="2400" b="1" dirty="0">
                <a:latin typeface="隶书" pitchFamily="49" charset="-122"/>
                <a:ea typeface="隶书" pitchFamily="49" charset="-122"/>
              </a:rPr>
              <a:t>。</a:t>
            </a:r>
            <a:endParaRPr lang="zh-CN" altLang="en-US" sz="2400" b="1" dirty="0">
              <a:latin typeface="隶书" pitchFamily="49" charset="-122"/>
              <a:ea typeface="隶书" pitchFamily="49" charset="-122"/>
            </a:endParaRPr>
          </a:p>
          <a:p>
            <a:pPr>
              <a:buNone/>
            </a:pPr>
            <a:r>
              <a:rPr lang="zh-CN" altLang="en-US" sz="2400" b="1" dirty="0">
                <a:solidFill>
                  <a:srgbClr val="FF1E02"/>
                </a:solidFill>
                <a:latin typeface="隶书" pitchFamily="49" charset="-122"/>
                <a:ea typeface="隶书" pitchFamily="49" charset="-122"/>
              </a:rPr>
              <a:t> ［监测报告］</a:t>
            </a:r>
            <a:r>
              <a:rPr lang="zh-CN" altLang="en-US" sz="2400" b="1" dirty="0">
                <a:latin typeface="隶书" pitchFamily="49" charset="-122"/>
                <a:ea typeface="隶书" pitchFamily="49" charset="-122"/>
              </a:rPr>
              <a:t>有环境监测报告，监测频次每半年至少一次，监测项目和监测因子应符合相关要求，并且污染物排放符合相关标准要求，</a:t>
            </a:r>
            <a:r>
              <a:rPr lang="zh-CN" altLang="en-US" sz="2400" b="1" dirty="0">
                <a:solidFill>
                  <a:srgbClr val="FF66FF"/>
                </a:solidFill>
                <a:latin typeface="隶书" pitchFamily="49" charset="-122"/>
                <a:ea typeface="隶书" pitchFamily="49" charset="-122"/>
              </a:rPr>
              <a:t>企业应制定环境监</a:t>
            </a:r>
            <a:r>
              <a:rPr lang="zh-CN" altLang="en-US" sz="2400" b="1" dirty="0">
                <a:latin typeface="隶书" pitchFamily="49" charset="-122"/>
                <a:ea typeface="隶书" pitchFamily="49" charset="-122"/>
              </a:rPr>
              <a:t>测方案</a:t>
            </a:r>
            <a:r>
              <a:rPr lang="zh-CN" altLang="en-US" sz="2400" b="1" dirty="0">
                <a:latin typeface="隶书" pitchFamily="49" charset="-122"/>
                <a:ea typeface="隶书" pitchFamily="49" charset="-122"/>
              </a:rPr>
              <a:t>。</a:t>
            </a:r>
            <a:endParaRPr lang="zh-CN" altLang="en-US" sz="2400" b="1" dirty="0">
              <a:latin typeface="隶书" pitchFamily="49" charset="-122"/>
              <a:ea typeface="隶书" pitchFamily="49" charset="-122"/>
            </a:endParaRPr>
          </a:p>
        </p:txBody>
      </p:sp>
      <p:sp>
        <p:nvSpPr>
          <p:cNvPr id="55299" name="动作按钮: 前进或下一项 152583">
            <a:hlinkClick r:id="rId1" action="ppaction://hlinkfile"/>
          </p:cNvPr>
          <p:cNvSpPr/>
          <p:nvPr/>
        </p:nvSpPr>
        <p:spPr>
          <a:xfrm>
            <a:off x="5724525" y="4941888"/>
            <a:ext cx="2447925" cy="358775"/>
          </a:xfrm>
          <a:prstGeom prst="actionButtonForwardNext">
            <a:avLst/>
          </a:prstGeom>
          <a:noFill/>
          <a:ln w="9525">
            <a:noFill/>
          </a:ln>
        </p:spPr>
        <p:txBody>
          <a:bodyPr anchor="t" anchorCtr="0"/>
          <a:p>
            <a:endParaRPr lang="zh-CN" altLang="en-US">
              <a:latin typeface="Tahoma" panose="020B0604030504040204" pitchFamily="34" charset="0"/>
              <a:ea typeface="宋体" panose="0201060003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标题 153601"/>
          <p:cNvSpPr>
            <a:spLocks noGrp="1"/>
          </p:cNvSpPr>
          <p:nvPr>
            <p:ph type="title"/>
          </p:nvPr>
        </p:nvSpPr>
        <p:spPr>
          <a:xfrm>
            <a:off x="900113" y="620713"/>
            <a:ext cx="7793037" cy="1143000"/>
          </a:xfrm>
          <a:ln/>
        </p:spPr>
        <p:txBody>
          <a:bodyPr anchor="b" anchorCtr="0"/>
          <a:p>
            <a:r>
              <a:rPr lang="zh-CN" altLang="en-US" sz="3200" b="1" dirty="0"/>
              <a:t>十二个检查项目之十一：处置设施</a:t>
            </a:r>
            <a:endParaRPr lang="zh-CN" altLang="en-US" sz="3200" b="1" dirty="0"/>
          </a:p>
        </p:txBody>
      </p:sp>
      <p:sp>
        <p:nvSpPr>
          <p:cNvPr id="56322" name="文本占位符 153602"/>
          <p:cNvSpPr>
            <a:spLocks noGrp="1"/>
          </p:cNvSpPr>
          <p:nvPr>
            <p:ph idx="1"/>
          </p:nvPr>
        </p:nvSpPr>
        <p:spPr>
          <a:xfrm>
            <a:off x="1187450" y="2133600"/>
            <a:ext cx="7200900" cy="4114800"/>
          </a:xfrm>
          <a:ln/>
        </p:spPr>
        <p:txBody>
          <a:bodyPr anchor="t" anchorCtr="0"/>
          <a:p>
            <a:pPr>
              <a:lnSpc>
                <a:spcPct val="120000"/>
              </a:lnSpc>
            </a:pPr>
            <a:r>
              <a:rPr lang="zh-CN" altLang="en-US" sz="2400" b="1" dirty="0">
                <a:solidFill>
                  <a:srgbClr val="FF1E02"/>
                </a:solidFill>
                <a:latin typeface="隶书" pitchFamily="49" charset="-122"/>
                <a:ea typeface="隶书" pitchFamily="49" charset="-122"/>
              </a:rPr>
              <a:t>处置设施检查的主要内容：</a:t>
            </a:r>
            <a:endParaRPr lang="zh-CN" altLang="en-US" sz="2400" b="1" dirty="0">
              <a:solidFill>
                <a:srgbClr val="FF1E02"/>
              </a:solidFill>
              <a:latin typeface="隶书" pitchFamily="49" charset="-122"/>
              <a:ea typeface="隶书" pitchFamily="49" charset="-122"/>
            </a:endParaRPr>
          </a:p>
          <a:p>
            <a:pPr>
              <a:lnSpc>
                <a:spcPct val="12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27.</a:t>
            </a:r>
            <a:r>
              <a:rPr lang="zh-CN" altLang="en-US" sz="2400" b="1" dirty="0">
                <a:latin typeface="隶书" pitchFamily="49" charset="-122"/>
                <a:ea typeface="隶书" pitchFamily="49" charset="-122"/>
              </a:rPr>
              <a:t>依法进行环境影响评价，完成“三同时”验收。 </a:t>
            </a:r>
            <a:endParaRPr lang="zh-CN" altLang="en-US" sz="2400" b="1" dirty="0">
              <a:latin typeface="隶书" pitchFamily="49" charset="-122"/>
              <a:ea typeface="隶书" pitchFamily="49" charset="-122"/>
            </a:endParaRPr>
          </a:p>
          <a:p>
            <a:pPr>
              <a:lnSpc>
                <a:spcPct val="12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28.</a:t>
            </a:r>
            <a:r>
              <a:rPr lang="zh-CN" altLang="en-US" sz="2400" b="1" dirty="0">
                <a:latin typeface="隶书" pitchFamily="49" charset="-122"/>
                <a:ea typeface="隶书" pitchFamily="49" charset="-122"/>
              </a:rPr>
              <a:t>建立危险废物处置台账，并如实记录危险废物处置情况。 </a:t>
            </a:r>
            <a:endParaRPr lang="zh-CN" altLang="en-US" sz="2400" b="1" dirty="0">
              <a:latin typeface="隶书" pitchFamily="49" charset="-122"/>
              <a:ea typeface="隶书" pitchFamily="49" charset="-122"/>
            </a:endParaRPr>
          </a:p>
          <a:p>
            <a:pPr>
              <a:lnSpc>
                <a:spcPct val="12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29. *</a:t>
            </a:r>
            <a:r>
              <a:rPr lang="zh-CN" altLang="en-US" sz="2400" b="1" dirty="0">
                <a:latin typeface="隶书" pitchFamily="49" charset="-122"/>
                <a:ea typeface="隶书" pitchFamily="49" charset="-122"/>
              </a:rPr>
              <a:t>制定环境监测方案，定期对处置设施污染物排放进行环境监测，并符合相关标准要求。</a:t>
            </a:r>
            <a:r>
              <a:rPr lang="zh-CN" altLang="en-US" sz="2400" b="1" dirty="0">
                <a:latin typeface="宋体" panose="02010600030101010101" pitchFamily="2" charset="-122"/>
              </a:rPr>
              <a:t> </a:t>
            </a:r>
            <a:endParaRPr lang="zh-CN" altLang="en-US" sz="2400" b="1" dirty="0">
              <a:latin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标题 157697"/>
          <p:cNvSpPr>
            <a:spLocks noGrp="1"/>
          </p:cNvSpPr>
          <p:nvPr>
            <p:ph type="title"/>
          </p:nvPr>
        </p:nvSpPr>
        <p:spPr>
          <a:xfrm>
            <a:off x="900113" y="620713"/>
            <a:ext cx="7793037" cy="1143000"/>
          </a:xfrm>
          <a:ln/>
        </p:spPr>
        <p:txBody>
          <a:bodyPr anchor="b" anchorCtr="0"/>
          <a:p>
            <a:r>
              <a:rPr lang="zh-CN" altLang="en-US" sz="3200" b="1" dirty="0"/>
              <a:t>十二个检查项目之十一：处置设施</a:t>
            </a:r>
            <a:endParaRPr lang="zh-CN" altLang="en-US" sz="3200" b="1" dirty="0"/>
          </a:p>
        </p:txBody>
      </p:sp>
      <p:sp>
        <p:nvSpPr>
          <p:cNvPr id="57346" name="文本占位符 157698"/>
          <p:cNvSpPr>
            <a:spLocks noGrp="1"/>
          </p:cNvSpPr>
          <p:nvPr>
            <p:ph idx="1"/>
          </p:nvPr>
        </p:nvSpPr>
        <p:spPr>
          <a:xfrm>
            <a:off x="971550" y="1989138"/>
            <a:ext cx="7488238" cy="4535487"/>
          </a:xfrm>
          <a:ln/>
        </p:spPr>
        <p:txBody>
          <a:bodyPr anchor="t" anchorCtr="0"/>
          <a:p>
            <a:r>
              <a:rPr lang="zh-CN" altLang="en-US" sz="2400" b="1" dirty="0">
                <a:solidFill>
                  <a:srgbClr val="FF1E02"/>
                </a:solidFill>
                <a:latin typeface="隶书" pitchFamily="49" charset="-122"/>
                <a:ea typeface="隶书" pitchFamily="49" charset="-122"/>
              </a:rPr>
              <a:t>处置设施管理应达到三个方面的要求：</a:t>
            </a:r>
            <a:endParaRPr lang="zh-CN" altLang="en-US" sz="2400" b="1" dirty="0">
              <a:solidFill>
                <a:srgbClr val="FF1E02"/>
              </a:solidFill>
              <a:latin typeface="隶书" pitchFamily="49" charset="-122"/>
              <a:ea typeface="隶书" pitchFamily="49" charset="-122"/>
            </a:endParaRPr>
          </a:p>
          <a:p>
            <a:pPr>
              <a:buNone/>
            </a:pPr>
            <a:r>
              <a:rPr lang="zh-CN" altLang="en-US" sz="2400" b="1" dirty="0">
                <a:solidFill>
                  <a:srgbClr val="FF1E02"/>
                </a:solidFill>
                <a:latin typeface="隶书" pitchFamily="49" charset="-122"/>
                <a:ea typeface="隶书" pitchFamily="49" charset="-122"/>
              </a:rPr>
              <a:t> ［</a:t>
            </a:r>
            <a:r>
              <a:rPr lang="zh-CN" altLang="en-US" sz="2400" b="1" dirty="0">
                <a:solidFill>
                  <a:srgbClr val="FF1E02"/>
                </a:solidFill>
                <a:latin typeface="隶书" pitchFamily="49" charset="-122"/>
                <a:ea typeface="隶书" pitchFamily="49" charset="-122"/>
              </a:rPr>
              <a:t>环评批复</a:t>
            </a:r>
            <a:r>
              <a:rPr lang="zh-CN" altLang="en-US" sz="2400" b="1" dirty="0">
                <a:solidFill>
                  <a:srgbClr val="FF1E02"/>
                </a:solidFill>
                <a:latin typeface="隶书" pitchFamily="49" charset="-122"/>
                <a:ea typeface="隶书" pitchFamily="49" charset="-122"/>
              </a:rPr>
              <a:t>］</a:t>
            </a:r>
            <a:r>
              <a:rPr lang="zh-CN" altLang="en-US" sz="2400" b="1" dirty="0">
                <a:latin typeface="隶书" pitchFamily="49" charset="-122"/>
                <a:ea typeface="隶书" pitchFamily="49" charset="-122"/>
              </a:rPr>
              <a:t>有环评批复、验收报告等材料，没有环评报告的，应补充环评等材料。</a:t>
            </a:r>
            <a:endParaRPr lang="zh-CN" altLang="en-US" sz="2400" b="1" dirty="0">
              <a:latin typeface="隶书" pitchFamily="49" charset="-122"/>
              <a:ea typeface="隶书" pitchFamily="49" charset="-122"/>
            </a:endParaRPr>
          </a:p>
          <a:p>
            <a:pPr>
              <a:buNone/>
            </a:pPr>
            <a:r>
              <a:rPr lang="zh-CN" altLang="en-US" sz="2400" b="1" dirty="0">
                <a:solidFill>
                  <a:srgbClr val="FF1E02"/>
                </a:solidFill>
                <a:latin typeface="隶书" pitchFamily="49" charset="-122"/>
                <a:ea typeface="隶书" pitchFamily="49" charset="-122"/>
              </a:rPr>
              <a:t> ［利用台账］</a:t>
            </a:r>
            <a:r>
              <a:rPr lang="zh-CN" altLang="en-US" sz="2400" b="1" dirty="0">
                <a:latin typeface="隶书" pitchFamily="49" charset="-122"/>
                <a:ea typeface="隶书" pitchFamily="49" charset="-122"/>
              </a:rPr>
              <a:t>有处置台账，如实记录危险废物处置及新产生危险废物的情况</a:t>
            </a:r>
            <a:r>
              <a:rPr lang="zh-CN" altLang="en-US" sz="2400" b="1" dirty="0">
                <a:latin typeface="隶书" pitchFamily="49" charset="-122"/>
                <a:ea typeface="隶书" pitchFamily="49" charset="-122"/>
              </a:rPr>
              <a:t>。</a:t>
            </a:r>
            <a:endParaRPr lang="zh-CN" altLang="en-US" sz="2400" b="1" dirty="0">
              <a:latin typeface="隶书" pitchFamily="49" charset="-122"/>
              <a:ea typeface="隶书" pitchFamily="49" charset="-122"/>
            </a:endParaRPr>
          </a:p>
          <a:p>
            <a:pPr>
              <a:buNone/>
            </a:pPr>
            <a:r>
              <a:rPr lang="zh-CN" altLang="en-US" sz="2400" b="1" dirty="0">
                <a:solidFill>
                  <a:srgbClr val="FF1E02"/>
                </a:solidFill>
                <a:latin typeface="隶书" pitchFamily="49" charset="-122"/>
                <a:ea typeface="隶书" pitchFamily="49" charset="-122"/>
              </a:rPr>
              <a:t> ［监测报告］</a:t>
            </a:r>
            <a:r>
              <a:rPr lang="zh-CN" altLang="en-US" sz="2400" b="1" dirty="0">
                <a:latin typeface="隶书" pitchFamily="49" charset="-122"/>
                <a:ea typeface="隶书" pitchFamily="49" charset="-122"/>
              </a:rPr>
              <a:t>有环境监测报告，监测频次每半年至少一次，监测项目和监测因子应符合相关要求，并且污染物排放符合相关标准要求，企业应建立环境监测方案</a:t>
            </a:r>
            <a:r>
              <a:rPr lang="zh-CN" altLang="en-US" sz="2400" b="1" dirty="0">
                <a:latin typeface="隶书" pitchFamily="49" charset="-122"/>
                <a:ea typeface="隶书" pitchFamily="49" charset="-122"/>
              </a:rPr>
              <a:t>。</a:t>
            </a:r>
            <a:endParaRPr lang="zh-CN" altLang="en-US" sz="2400" b="1" dirty="0">
              <a:latin typeface="隶书" pitchFamily="49" charset="-122"/>
              <a:ea typeface="隶书" pitchFamily="49"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标题 373761"/>
          <p:cNvSpPr>
            <a:spLocks noGrp="1"/>
          </p:cNvSpPr>
          <p:nvPr>
            <p:ph type="title"/>
          </p:nvPr>
        </p:nvSpPr>
        <p:spPr>
          <a:xfrm>
            <a:off x="827088" y="549275"/>
            <a:ext cx="7793037" cy="1143000"/>
          </a:xfrm>
          <a:ln/>
        </p:spPr>
        <p:txBody>
          <a:bodyPr anchor="b" anchorCtr="0"/>
          <a:p>
            <a:r>
              <a:rPr lang="zh-CN" altLang="en-US" sz="3200" b="1" dirty="0"/>
              <a:t>十二个检查项目之十一：利用处置设施</a:t>
            </a:r>
            <a:endParaRPr lang="zh-CN" altLang="en-US" sz="3200" b="1" dirty="0"/>
          </a:p>
        </p:txBody>
      </p:sp>
      <p:sp>
        <p:nvSpPr>
          <p:cNvPr id="58370" name="文本占位符 373762"/>
          <p:cNvSpPr>
            <a:spLocks noGrp="1"/>
          </p:cNvSpPr>
          <p:nvPr>
            <p:ph type="body" idx="4294967295"/>
          </p:nvPr>
        </p:nvSpPr>
        <p:spPr>
          <a:xfrm>
            <a:off x="1116013" y="2060575"/>
            <a:ext cx="7488237" cy="3960813"/>
          </a:xfrm>
          <a:ln/>
        </p:spPr>
        <p:txBody>
          <a:bodyPr anchor="t" anchorCtr="0"/>
          <a:p>
            <a:pPr>
              <a:lnSpc>
                <a:spcPct val="80000"/>
              </a:lnSpc>
              <a:buNone/>
            </a:pPr>
            <a:endParaRPr lang="en-US" altLang="zh-CN" sz="2400" b="1" dirty="0">
              <a:latin typeface="宋体" panose="02010600030101010101" pitchFamily="2" charset="-122"/>
            </a:endParaRPr>
          </a:p>
          <a:p>
            <a:pPr>
              <a:lnSpc>
                <a:spcPct val="80000"/>
              </a:lnSpc>
              <a:buNone/>
            </a:pPr>
            <a:endParaRPr lang="en-US" altLang="zh-CN" sz="2400" b="1" dirty="0">
              <a:latin typeface="宋体" panose="02010600030101010101" pitchFamily="2" charset="-122"/>
            </a:endParaRPr>
          </a:p>
        </p:txBody>
      </p:sp>
      <p:sp>
        <p:nvSpPr>
          <p:cNvPr id="58371" name="文本框 373765"/>
          <p:cNvSpPr txBox="1"/>
          <p:nvPr/>
        </p:nvSpPr>
        <p:spPr>
          <a:xfrm>
            <a:off x="2411413" y="6092825"/>
            <a:ext cx="4608512" cy="457200"/>
          </a:xfrm>
          <a:prstGeom prst="rect">
            <a:avLst/>
          </a:prstGeom>
          <a:solidFill>
            <a:schemeClr val="accent1"/>
          </a:solidFill>
          <a:ln w="9525">
            <a:noFill/>
          </a:ln>
        </p:spPr>
        <p:txBody>
          <a:bodyPr anchor="t" anchorCtr="0">
            <a:spAutoFit/>
          </a:bodyPr>
          <a:p>
            <a:pPr>
              <a:spcBef>
                <a:spcPct val="50000"/>
              </a:spcBef>
            </a:pPr>
            <a:r>
              <a:rPr lang="zh-CN" altLang="en-US" b="1" dirty="0">
                <a:solidFill>
                  <a:srgbClr val="BD3C09"/>
                </a:solidFill>
                <a:latin typeface="Tahoma" panose="020B0604030504040204" pitchFamily="34" charset="0"/>
                <a:ea typeface="宋体" panose="02010600030101010101" pitchFamily="2" charset="-122"/>
              </a:rPr>
              <a:t>危险废物利用处置情况的记录表</a:t>
            </a:r>
            <a:endParaRPr lang="zh-CN" altLang="en-US" b="1" dirty="0">
              <a:solidFill>
                <a:srgbClr val="BD3C09"/>
              </a:solidFill>
              <a:latin typeface="Tahoma" panose="020B0604030504040204" pitchFamily="34" charset="0"/>
              <a:ea typeface="宋体" panose="02010600030101010101" pitchFamily="2" charset="-122"/>
            </a:endParaRPr>
          </a:p>
        </p:txBody>
      </p:sp>
      <p:sp>
        <p:nvSpPr>
          <p:cNvPr id="58372" name="内容占位符 1"/>
          <p:cNvSpPr>
            <a:spLocks noGrp="1"/>
          </p:cNvSpPr>
          <p:nvPr>
            <p:ph idx="1"/>
          </p:nvPr>
        </p:nvSpPr>
        <p:spPr>
          <a:ln/>
        </p:spPr>
        <p:txBody>
          <a:bodyPr anchor="t" anchorCtr="0"/>
          <a:p>
            <a:endParaRPr lang="zh-CN"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标题 343041"/>
          <p:cNvSpPr>
            <a:spLocks noGrp="1"/>
          </p:cNvSpPr>
          <p:nvPr>
            <p:ph type="title"/>
          </p:nvPr>
        </p:nvSpPr>
        <p:spPr>
          <a:xfrm>
            <a:off x="900113" y="620713"/>
            <a:ext cx="7793037" cy="1143000"/>
          </a:xfrm>
          <a:ln/>
        </p:spPr>
        <p:txBody>
          <a:bodyPr anchor="b" anchorCtr="0"/>
          <a:p>
            <a:r>
              <a:rPr lang="zh-CN" altLang="en-US" sz="3200" b="1" dirty="0"/>
              <a:t>十二个检查项目之十一：利用处置设施</a:t>
            </a:r>
            <a:endParaRPr lang="zh-CN" altLang="en-US" sz="3200" b="1" dirty="0"/>
          </a:p>
        </p:txBody>
      </p:sp>
      <p:sp>
        <p:nvSpPr>
          <p:cNvPr id="59394" name="文本占位符 343042"/>
          <p:cNvSpPr>
            <a:spLocks noGrp="1"/>
          </p:cNvSpPr>
          <p:nvPr>
            <p:ph idx="1"/>
          </p:nvPr>
        </p:nvSpPr>
        <p:spPr>
          <a:xfrm>
            <a:off x="971550" y="1916113"/>
            <a:ext cx="7488238" cy="4537075"/>
          </a:xfrm>
          <a:ln/>
        </p:spPr>
        <p:txBody>
          <a:bodyPr anchor="t" anchorCtr="0"/>
          <a:p>
            <a:pPr>
              <a:lnSpc>
                <a:spcPct val="110000"/>
              </a:lnSpc>
            </a:pPr>
            <a:r>
              <a:rPr lang="zh-CN" altLang="en-US" sz="2000" b="1" dirty="0">
                <a:solidFill>
                  <a:srgbClr val="FF1E02"/>
                </a:solidFill>
                <a:latin typeface="隶书" pitchFamily="49" charset="-122"/>
                <a:ea typeface="隶书" pitchFamily="49" charset="-122"/>
              </a:rPr>
              <a:t>监测记录中存在的常见问题（应有废水、废气、噪声监测报告）</a:t>
            </a:r>
            <a:endParaRPr lang="zh-CN" altLang="en-US" sz="2000" b="1" dirty="0">
              <a:solidFill>
                <a:srgbClr val="FF1E02"/>
              </a:solidFill>
              <a:latin typeface="隶书" pitchFamily="49" charset="-122"/>
              <a:ea typeface="隶书" pitchFamily="49" charset="-122"/>
            </a:endParaRPr>
          </a:p>
          <a:p>
            <a:pPr>
              <a:lnSpc>
                <a:spcPct val="110000"/>
              </a:lnSpc>
              <a:buNone/>
            </a:pPr>
            <a:r>
              <a:rPr lang="zh-CN" altLang="en-US" sz="2000" b="1" dirty="0">
                <a:solidFill>
                  <a:srgbClr val="FF1E02"/>
                </a:solidFill>
                <a:latin typeface="隶书" pitchFamily="49" charset="-122"/>
                <a:ea typeface="隶书" pitchFamily="49" charset="-122"/>
              </a:rPr>
              <a:t> ［</a:t>
            </a:r>
            <a:r>
              <a:rPr lang="zh-CN" altLang="en-US" sz="2000" b="1" dirty="0">
                <a:solidFill>
                  <a:srgbClr val="FF1E02"/>
                </a:solidFill>
                <a:latin typeface="隶书" pitchFamily="49" charset="-122"/>
                <a:ea typeface="隶书" pitchFamily="49" charset="-122"/>
              </a:rPr>
              <a:t>监测频次少</a:t>
            </a:r>
            <a:r>
              <a:rPr lang="zh-CN" altLang="en-US" sz="2000" b="1" dirty="0">
                <a:solidFill>
                  <a:srgbClr val="FF1E02"/>
                </a:solidFill>
                <a:latin typeface="隶书" pitchFamily="49" charset="-122"/>
                <a:ea typeface="隶书" pitchFamily="49" charset="-122"/>
              </a:rPr>
              <a:t>］</a:t>
            </a:r>
            <a:r>
              <a:rPr lang="zh-CN" altLang="en-US" sz="2000" b="1" dirty="0">
                <a:latin typeface="隶书" pitchFamily="49" charset="-122"/>
                <a:ea typeface="隶书" pitchFamily="49" charset="-122"/>
              </a:rPr>
              <a:t>大部分企业一年只监测一次</a:t>
            </a:r>
            <a:endParaRPr lang="zh-CN" altLang="en-US" sz="2000" b="1" dirty="0">
              <a:latin typeface="隶书" pitchFamily="49" charset="-122"/>
              <a:ea typeface="隶书" pitchFamily="49" charset="-122"/>
            </a:endParaRPr>
          </a:p>
          <a:p>
            <a:pPr>
              <a:lnSpc>
                <a:spcPct val="110000"/>
              </a:lnSpc>
              <a:buNone/>
            </a:pPr>
            <a:r>
              <a:rPr lang="zh-CN" altLang="en-US" sz="2000" b="1" dirty="0">
                <a:latin typeface="隶书" pitchFamily="49" charset="-122"/>
                <a:ea typeface="隶书" pitchFamily="49" charset="-122"/>
              </a:rPr>
              <a:t> </a:t>
            </a:r>
            <a:r>
              <a:rPr lang="zh-CN" altLang="en-US" sz="2000" b="1" dirty="0">
                <a:solidFill>
                  <a:srgbClr val="FF1E02"/>
                </a:solidFill>
                <a:latin typeface="隶书" pitchFamily="49" charset="-122"/>
                <a:ea typeface="隶书" pitchFamily="49" charset="-122"/>
              </a:rPr>
              <a:t>［</a:t>
            </a:r>
            <a:r>
              <a:rPr lang="zh-CN" altLang="en-US" sz="2000" b="1" dirty="0">
                <a:solidFill>
                  <a:srgbClr val="FF1E02"/>
                </a:solidFill>
                <a:latin typeface="隶书" pitchFamily="49" charset="-122"/>
                <a:ea typeface="隶书" pitchFamily="49" charset="-122"/>
              </a:rPr>
              <a:t>监测项目少</a:t>
            </a:r>
            <a:r>
              <a:rPr lang="zh-CN" altLang="en-US" sz="2000" b="1" dirty="0">
                <a:solidFill>
                  <a:srgbClr val="FF1E02"/>
                </a:solidFill>
                <a:latin typeface="隶书" pitchFamily="49" charset="-122"/>
                <a:ea typeface="隶书" pitchFamily="49" charset="-122"/>
              </a:rPr>
              <a:t>］</a:t>
            </a:r>
            <a:r>
              <a:rPr lang="zh-CN" altLang="en-US" sz="2000" b="1" dirty="0">
                <a:latin typeface="隶书" pitchFamily="49" charset="-122"/>
                <a:ea typeface="隶书" pitchFamily="49" charset="-122"/>
              </a:rPr>
              <a:t>只监测废气、废水、噪声中的一项或二项； </a:t>
            </a:r>
            <a:endParaRPr lang="zh-CN" altLang="en-US" sz="2000" b="1" dirty="0">
              <a:latin typeface="隶书" pitchFamily="49" charset="-122"/>
              <a:ea typeface="隶书" pitchFamily="49" charset="-122"/>
            </a:endParaRPr>
          </a:p>
          <a:p>
            <a:pPr>
              <a:lnSpc>
                <a:spcPct val="110000"/>
              </a:lnSpc>
              <a:buNone/>
            </a:pPr>
            <a:r>
              <a:rPr lang="zh-CN" altLang="en-US" sz="2000" b="1" dirty="0">
                <a:solidFill>
                  <a:srgbClr val="FF1E02"/>
                </a:solidFill>
                <a:latin typeface="隶书" pitchFamily="49" charset="-122"/>
                <a:ea typeface="隶书" pitchFamily="49" charset="-122"/>
              </a:rPr>
              <a:t> ［</a:t>
            </a:r>
            <a:r>
              <a:rPr lang="zh-CN" altLang="en-US" sz="2000" b="1" dirty="0">
                <a:solidFill>
                  <a:srgbClr val="FF1E02"/>
                </a:solidFill>
                <a:latin typeface="隶书" pitchFamily="49" charset="-122"/>
                <a:ea typeface="隶书" pitchFamily="49" charset="-122"/>
              </a:rPr>
              <a:t>监测种类少</a:t>
            </a:r>
            <a:r>
              <a:rPr lang="zh-CN" altLang="en-US" sz="2000" b="1" dirty="0">
                <a:solidFill>
                  <a:srgbClr val="FF1E02"/>
                </a:solidFill>
                <a:latin typeface="隶书" pitchFamily="49" charset="-122"/>
                <a:ea typeface="隶书" pitchFamily="49" charset="-122"/>
              </a:rPr>
              <a:t>］</a:t>
            </a:r>
            <a:r>
              <a:rPr lang="zh-CN" altLang="en-US" sz="2000" b="1" dirty="0">
                <a:latin typeface="隶书" pitchFamily="49" charset="-122"/>
                <a:ea typeface="隶书" pitchFamily="49" charset="-122"/>
              </a:rPr>
              <a:t>部分企业只监测常规污染物（比如废气中的烟尘、二氧化硫，废水中的</a:t>
            </a:r>
            <a:r>
              <a:rPr lang="en-US" altLang="zh-CN" sz="2000" b="1" dirty="0">
                <a:latin typeface="隶书" pitchFamily="49" charset="-122"/>
                <a:ea typeface="隶书" pitchFamily="49" charset="-122"/>
              </a:rPr>
              <a:t>PH</a:t>
            </a:r>
            <a:r>
              <a:rPr lang="zh-CN" altLang="en-US" sz="2000" b="1" dirty="0">
                <a:latin typeface="隶书" pitchFamily="49" charset="-122"/>
                <a:ea typeface="隶书" pitchFamily="49" charset="-122"/>
              </a:rPr>
              <a:t>值、</a:t>
            </a:r>
            <a:r>
              <a:rPr lang="en-US" altLang="zh-CN" sz="2000" b="1" dirty="0">
                <a:latin typeface="隶书" pitchFamily="49" charset="-122"/>
                <a:ea typeface="隶书" pitchFamily="49" charset="-122"/>
              </a:rPr>
              <a:t>COD</a:t>
            </a:r>
            <a:r>
              <a:rPr lang="zh-CN" altLang="en-US" sz="2000" b="1" dirty="0">
                <a:latin typeface="隶书" pitchFamily="49" charset="-122"/>
                <a:ea typeface="隶书" pitchFamily="49" charset="-122"/>
              </a:rPr>
              <a:t>），没有监测企业产生的特征污染物。</a:t>
            </a:r>
            <a:endParaRPr lang="zh-CN" altLang="en-US" sz="2000" b="1" dirty="0">
              <a:solidFill>
                <a:srgbClr val="FF1E02"/>
              </a:solidFill>
              <a:latin typeface="隶书" pitchFamily="49" charset="-122"/>
              <a:ea typeface="隶书" pitchFamily="49" charset="-122"/>
            </a:endParaRPr>
          </a:p>
          <a:p>
            <a:pPr>
              <a:lnSpc>
                <a:spcPct val="110000"/>
              </a:lnSpc>
            </a:pPr>
            <a:r>
              <a:rPr lang="zh-CN" altLang="en-US" sz="2000" b="1" dirty="0">
                <a:latin typeface="隶书" pitchFamily="49" charset="-122"/>
                <a:ea typeface="隶书" pitchFamily="49" charset="-122"/>
              </a:rPr>
              <a:t>废水监测的污染物种类应符合山东省污水综合排放标准的要求，焚烧废气监测的污染物种类应符合危险废物焚烧污染控制标准监测的种类要求，对石油化工类处置利用设施，废气除监测常规的污染物种类外，还应监测企业的特征污染物如：</a:t>
            </a:r>
            <a:r>
              <a:rPr lang="zh-CN" altLang="en-US" sz="2000" b="1" dirty="0"/>
              <a:t>苯、甲苯、二甲苯、非甲烷总烃、颗粒物、挥发性有机物等其中的一项或几项</a:t>
            </a:r>
            <a:r>
              <a:rPr lang="zh-CN" altLang="en-US" sz="2000" dirty="0"/>
              <a:t> </a:t>
            </a:r>
            <a:r>
              <a:rPr lang="zh-CN" altLang="en-US" sz="2000" b="1" dirty="0">
                <a:latin typeface="隶书" pitchFamily="49" charset="-122"/>
                <a:ea typeface="隶书" pitchFamily="49" charset="-122"/>
              </a:rPr>
              <a:t>。</a:t>
            </a:r>
            <a:endParaRPr lang="zh-CN" altLang="en-US" sz="2000" b="1" dirty="0">
              <a:latin typeface="隶书" pitchFamily="49" charset="-122"/>
              <a:ea typeface="隶书" pitchFamily="49" charset="-122"/>
            </a:endParaRPr>
          </a:p>
          <a:p>
            <a:pPr>
              <a:lnSpc>
                <a:spcPct val="80000"/>
              </a:lnSpc>
              <a:buNone/>
            </a:pPr>
            <a:endParaRPr lang="zh-CN" altLang="en-US" sz="2000" b="1" dirty="0">
              <a:latin typeface="宋体" panose="02010600030101010101" pitchFamily="2" charset="-122"/>
            </a:endParaRPr>
          </a:p>
          <a:p>
            <a:pPr>
              <a:lnSpc>
                <a:spcPct val="80000"/>
              </a:lnSpc>
              <a:buNone/>
            </a:pPr>
            <a:endParaRPr lang="zh-CN" altLang="en-US" sz="1800" b="1" dirty="0">
              <a:latin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标题 359425"/>
          <p:cNvSpPr>
            <a:spLocks noGrp="1"/>
          </p:cNvSpPr>
          <p:nvPr>
            <p:ph type="title"/>
          </p:nvPr>
        </p:nvSpPr>
        <p:spPr>
          <a:ln/>
        </p:spPr>
        <p:txBody>
          <a:bodyPr anchor="b" anchorCtr="0"/>
          <a:p>
            <a:r>
              <a:rPr lang="zh-CN" altLang="en-US" sz="2800" b="1" dirty="0">
                <a:latin typeface="宋体" panose="02010600030101010101" pitchFamily="2" charset="-122"/>
              </a:rPr>
              <a:t>废水应监测的污染物种类应有以下部分项目</a:t>
            </a:r>
            <a:endParaRPr lang="zh-CN" altLang="en-US" sz="2800" b="1" dirty="0">
              <a:latin typeface="宋体" panose="02010600030101010101" pitchFamily="2" charset="-122"/>
            </a:endParaRPr>
          </a:p>
        </p:txBody>
      </p:sp>
      <p:graphicFrame>
        <p:nvGraphicFramePr>
          <p:cNvPr id="359507" name="内容占位符 359506"/>
          <p:cNvGraphicFramePr/>
          <p:nvPr>
            <p:ph idx="1"/>
          </p:nvPr>
        </p:nvGraphicFramePr>
        <p:xfrm>
          <a:off x="1042988" y="1989138"/>
          <a:ext cx="7200900" cy="4057650"/>
        </p:xfrm>
        <a:graphic>
          <a:graphicData uri="http://schemas.openxmlformats.org/drawingml/2006/table">
            <a:tbl>
              <a:tblPr/>
              <a:tblGrid>
                <a:gridCol w="1008063"/>
                <a:gridCol w="3384550"/>
                <a:gridCol w="1223962"/>
                <a:gridCol w="1584325"/>
              </a:tblGrid>
              <a:tr h="51435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sz="2400" b="1" dirty="0">
                          <a:latin typeface="宋体" panose="02010600030101010101" pitchFamily="2" charset="-122"/>
                        </a:rPr>
                        <a:t>序号</a:t>
                      </a:r>
                      <a:r>
                        <a:rPr lang="en-US" altLang="zh-CN" sz="2400" b="1" dirty="0">
                          <a:latin typeface="宋体" panose="02010600030101010101" pitchFamily="2" charset="-122"/>
                        </a:rPr>
                        <a:t> </a:t>
                      </a:r>
                      <a:endParaRPr lang="zh-CN" altLang="en-US" sz="2400" b="1" dirty="0">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400" b="1" dirty="0">
                          <a:latin typeface="宋体" panose="02010600030101010101" pitchFamily="2" charset="-122"/>
                        </a:rPr>
                        <a:t>污染物</a:t>
                      </a:r>
                      <a:endParaRPr lang="zh-CN" altLang="en-US" sz="24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sz="2400" b="1" dirty="0">
                          <a:latin typeface="宋体" panose="02010600030101010101" pitchFamily="2" charset="-122"/>
                        </a:rPr>
                        <a:t>序号</a:t>
                      </a:r>
                      <a:r>
                        <a:rPr lang="en-US" altLang="zh-CN" sz="2400" b="1" dirty="0">
                          <a:latin typeface="宋体" panose="02010600030101010101" pitchFamily="2" charset="-122"/>
                        </a:rPr>
                        <a:t> </a:t>
                      </a:r>
                      <a:endParaRPr lang="zh-CN" altLang="en-US" sz="24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400" b="1" dirty="0">
                          <a:latin typeface="宋体" panose="02010600030101010101" pitchFamily="2" charset="-122"/>
                        </a:rPr>
                        <a:t>污染物</a:t>
                      </a:r>
                      <a:endParaRPr lang="zh-CN" altLang="en-US" sz="24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51435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400" b="1">
                          <a:latin typeface="宋体" panose="02010600030101010101" pitchFamily="2" charset="-122"/>
                        </a:rPr>
                        <a:t>1</a:t>
                      </a:r>
                      <a:endParaRPr lang="zh-CN" altLang="en-US" sz="2400" b="1">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2400" b="1">
                          <a:solidFill>
                            <a:schemeClr val="hlink"/>
                          </a:solidFill>
                          <a:latin typeface="宋体" panose="02010600030101010101" pitchFamily="2" charset="-122"/>
                        </a:rPr>
                        <a:t>PH</a:t>
                      </a:r>
                      <a:endParaRPr lang="zh-CN" altLang="en-US" sz="2400" b="1">
                        <a:solidFill>
                          <a:schemeClr val="hlink"/>
                        </a:solidFill>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400" b="1">
                          <a:latin typeface="宋体" panose="02010600030101010101" pitchFamily="2" charset="-122"/>
                        </a:rPr>
                        <a:t>8</a:t>
                      </a:r>
                      <a:endParaRPr lang="zh-CN" altLang="en-US" sz="24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400" b="1" dirty="0"/>
                        <a:t>总汞</a:t>
                      </a:r>
                      <a:endParaRPr lang="zh-CN" altLang="en-US" sz="2400"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51435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400" b="1">
                          <a:latin typeface="宋体" panose="02010600030101010101" pitchFamily="2" charset="-122"/>
                        </a:rPr>
                        <a:t>2</a:t>
                      </a:r>
                      <a:endParaRPr lang="zh-CN" altLang="en-US" sz="2400" b="1">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400" b="1" dirty="0">
                          <a:latin typeface="宋体" panose="02010600030101010101" pitchFamily="2" charset="-122"/>
                        </a:rPr>
                        <a:t>悬浮物（</a:t>
                      </a:r>
                      <a:r>
                        <a:rPr lang="en-US" altLang="zh-CN" sz="2400" b="1" dirty="0">
                          <a:latin typeface="宋体" panose="02010600030101010101" pitchFamily="2" charset="-122"/>
                        </a:rPr>
                        <a:t>SS</a:t>
                      </a:r>
                      <a:r>
                        <a:rPr lang="zh-CN" altLang="en-US" sz="2400" b="1" dirty="0">
                          <a:latin typeface="宋体" panose="02010600030101010101" pitchFamily="2" charset="-122"/>
                        </a:rPr>
                        <a:t>）</a:t>
                      </a:r>
                      <a:endParaRPr lang="zh-CN" altLang="en-US" sz="24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400" b="1">
                          <a:latin typeface="宋体" panose="02010600030101010101" pitchFamily="2" charset="-122"/>
                        </a:rPr>
                        <a:t>9</a:t>
                      </a:r>
                      <a:endParaRPr lang="zh-CN" altLang="en-US" sz="24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400" b="1" dirty="0"/>
                        <a:t>总镉</a:t>
                      </a:r>
                      <a:endParaRPr lang="zh-CN" altLang="en-US" sz="2400"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51435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400" b="1">
                          <a:latin typeface="宋体" panose="02010600030101010101" pitchFamily="2" charset="-122"/>
                        </a:rPr>
                        <a:t>3</a:t>
                      </a:r>
                      <a:endParaRPr lang="zh-CN" altLang="en-US" sz="2400" b="1">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400" b="1" dirty="0">
                          <a:solidFill>
                            <a:schemeClr val="hlink"/>
                          </a:solidFill>
                        </a:rPr>
                        <a:t>化学需氧量（</a:t>
                      </a:r>
                      <a:r>
                        <a:rPr lang="en-US" altLang="zh-CN" sz="2400" b="1" dirty="0">
                          <a:solidFill>
                            <a:schemeClr val="hlink"/>
                          </a:solidFill>
                          <a:latin typeface="宋体" panose="02010600030101010101" pitchFamily="2" charset="-122"/>
                        </a:rPr>
                        <a:t>COD</a:t>
                      </a:r>
                      <a:r>
                        <a:rPr lang="zh-CN" altLang="en-US" sz="2400" b="1" dirty="0">
                          <a:solidFill>
                            <a:schemeClr val="hlink"/>
                          </a:solidFill>
                          <a:latin typeface="宋体" panose="02010600030101010101" pitchFamily="2" charset="-122"/>
                        </a:rPr>
                        <a:t>）</a:t>
                      </a:r>
                      <a:endParaRPr lang="zh-CN" altLang="en-US" sz="2400" b="1" dirty="0">
                        <a:solidFill>
                          <a:schemeClr val="hlink"/>
                        </a:solidFill>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400" b="1">
                          <a:latin typeface="宋体" panose="02010600030101010101" pitchFamily="2" charset="-122"/>
                        </a:rPr>
                        <a:t>10</a:t>
                      </a:r>
                      <a:endParaRPr lang="zh-CN" altLang="en-US" sz="24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400" b="1" dirty="0"/>
                        <a:t>总砷</a:t>
                      </a:r>
                      <a:endParaRPr lang="zh-CN" altLang="en-US" sz="2400"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455613">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400" b="1">
                          <a:latin typeface="宋体" panose="02010600030101010101" pitchFamily="2" charset="-122"/>
                        </a:rPr>
                        <a:t>4</a:t>
                      </a:r>
                      <a:endParaRPr lang="zh-CN" altLang="en-US" sz="2400" b="1">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400" b="1" dirty="0"/>
                        <a:t>五日生化需氧量</a:t>
                      </a:r>
                      <a:r>
                        <a:rPr lang="en-US" altLang="zh-CN" sz="2400" b="1"/>
                        <a:t>(BOD5) </a:t>
                      </a:r>
                      <a:endParaRPr lang="zh-CN" altLang="en-US" sz="2400" b="1"/>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400" b="1">
                          <a:latin typeface="宋体" panose="02010600030101010101" pitchFamily="2" charset="-122"/>
                        </a:rPr>
                        <a:t>11</a:t>
                      </a:r>
                      <a:endParaRPr lang="zh-CN" altLang="en-US" sz="24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400" b="1" dirty="0"/>
                        <a:t>总铅</a:t>
                      </a:r>
                      <a:endParaRPr lang="zh-CN" altLang="en-US" sz="2400"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51435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400" b="1">
                          <a:latin typeface="宋体" panose="02010600030101010101" pitchFamily="2" charset="-122"/>
                        </a:rPr>
                        <a:t>5</a:t>
                      </a:r>
                      <a:endParaRPr lang="zh-CN" altLang="en-US" sz="2400" b="1">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400" b="1" dirty="0"/>
                        <a:t>氨氮</a:t>
                      </a:r>
                      <a:endParaRPr lang="zh-CN" altLang="en-US" sz="24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400" b="1">
                          <a:latin typeface="宋体" panose="02010600030101010101" pitchFamily="2" charset="-122"/>
                        </a:rPr>
                        <a:t>12</a:t>
                      </a:r>
                      <a:endParaRPr lang="zh-CN" altLang="en-US" sz="24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400" b="1" dirty="0"/>
                        <a:t>总氰化物</a:t>
                      </a:r>
                      <a:endParaRPr lang="zh-CN" altLang="en-US" sz="2400" b="1" dirty="0"/>
                    </a:p>
                    <a:p>
                      <a:pPr marL="0" lvl="0" indent="0">
                        <a:buNone/>
                      </a:pPr>
                      <a:endParaRPr lang="zh-CN" altLang="en-US" sz="24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51435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400" b="1">
                          <a:latin typeface="宋体" panose="02010600030101010101" pitchFamily="2" charset="-122"/>
                        </a:rPr>
                        <a:t>6</a:t>
                      </a:r>
                      <a:endParaRPr lang="zh-CN" altLang="en-US" sz="2400" b="1">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400" b="1" dirty="0"/>
                        <a:t>石油类</a:t>
                      </a:r>
                      <a:endParaRPr lang="zh-CN" altLang="en-US" sz="24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cap="flat" cmpd="sng">
                      <a:solidFill>
                        <a:schemeClr val="tx1"/>
                      </a:solidFill>
                      <a:prstDash val="solid"/>
                      <a:miter/>
                      <a:headEnd type="none" w="med" len="med"/>
                      <a:tailEnd type="none" w="med" len="med"/>
                    </a:lnB>
                  </a:tcPr>
                </a:tc>
                <a:tc vMerge="1">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B w="12700" cap="flat" cmpd="sng">
                      <a:solidFill>
                        <a:schemeClr val="tx1"/>
                      </a:solidFill>
                      <a:prstDash val="solid"/>
                      <a:miter/>
                      <a:headEnd type="none" w="med" len="med"/>
                      <a:tailEnd type="none" w="med" len="med"/>
                    </a:lnB>
                  </a:tcPr>
                </a:tc>
              </a:tr>
              <a:tr h="51435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400" b="1">
                          <a:latin typeface="宋体" panose="02010600030101010101" pitchFamily="2" charset="-122"/>
                        </a:rPr>
                        <a:t>7</a:t>
                      </a:r>
                      <a:endParaRPr lang="zh-CN" altLang="en-US" sz="2400" b="1">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400" b="1" dirty="0"/>
                        <a:t>挥发酚</a:t>
                      </a:r>
                      <a:endParaRPr lang="zh-CN" altLang="en-US" sz="24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400" b="1">
                          <a:latin typeface="宋体" panose="02010600030101010101" pitchFamily="2" charset="-122"/>
                        </a:rPr>
                        <a:t>13</a:t>
                      </a:r>
                      <a:endParaRPr lang="zh-CN" altLang="en-US" sz="24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400" b="1" dirty="0"/>
                        <a:t>总磷等</a:t>
                      </a:r>
                      <a:endParaRPr lang="zh-CN" altLang="en-US" sz="2400"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标题 344065"/>
          <p:cNvSpPr>
            <a:spLocks noGrp="1"/>
          </p:cNvSpPr>
          <p:nvPr>
            <p:ph type="title"/>
          </p:nvPr>
        </p:nvSpPr>
        <p:spPr>
          <a:ln/>
        </p:spPr>
        <p:txBody>
          <a:bodyPr anchor="b" anchorCtr="0"/>
          <a:p>
            <a:r>
              <a:rPr lang="zh-CN" altLang="en-US" sz="3200" b="1" dirty="0"/>
              <a:t>焚烧废气应监测的污染物种类</a:t>
            </a:r>
            <a:endParaRPr lang="zh-CN" altLang="en-US" sz="3200" b="1" dirty="0"/>
          </a:p>
        </p:txBody>
      </p:sp>
      <p:graphicFrame>
        <p:nvGraphicFramePr>
          <p:cNvPr id="344113" name="内容占位符 344112"/>
          <p:cNvGraphicFramePr/>
          <p:nvPr>
            <p:ph idx="1"/>
          </p:nvPr>
        </p:nvGraphicFramePr>
        <p:xfrm>
          <a:off x="1042988" y="1989138"/>
          <a:ext cx="7775575" cy="4460875"/>
        </p:xfrm>
        <a:graphic>
          <a:graphicData uri="http://schemas.openxmlformats.org/drawingml/2006/table">
            <a:tbl>
              <a:tblPr/>
              <a:tblGrid>
                <a:gridCol w="847725"/>
                <a:gridCol w="2262188"/>
                <a:gridCol w="849312"/>
                <a:gridCol w="3816350"/>
              </a:tblGrid>
              <a:tr h="51435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sz="2000" b="1" dirty="0">
                          <a:latin typeface="宋体" panose="02010600030101010101" pitchFamily="2" charset="-122"/>
                        </a:rPr>
                        <a:t>序号</a:t>
                      </a:r>
                      <a:r>
                        <a:rPr lang="en-US" altLang="zh-CN" sz="2000" b="1" dirty="0">
                          <a:latin typeface="宋体" panose="02010600030101010101" pitchFamily="2" charset="-122"/>
                        </a:rPr>
                        <a:t> </a:t>
                      </a:r>
                      <a:endParaRPr lang="zh-CN" altLang="en-US" sz="2000" b="1" dirty="0">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latin typeface="宋体" panose="02010600030101010101" pitchFamily="2" charset="-122"/>
                        </a:rPr>
                        <a:t>污染物</a:t>
                      </a:r>
                      <a:endParaRPr lang="zh-CN" altLang="en-US" sz="20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sz="2000" b="1" dirty="0">
                          <a:latin typeface="宋体" panose="02010600030101010101" pitchFamily="2" charset="-122"/>
                        </a:rPr>
                        <a:t>序号</a:t>
                      </a:r>
                      <a:r>
                        <a:rPr lang="en-US" altLang="zh-CN" sz="2000" b="1" dirty="0">
                          <a:latin typeface="宋体" panose="02010600030101010101" pitchFamily="2" charset="-122"/>
                        </a:rPr>
                        <a:t> </a:t>
                      </a:r>
                      <a:endParaRPr lang="zh-CN" altLang="en-US" sz="20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latin typeface="宋体" panose="02010600030101010101" pitchFamily="2" charset="-122"/>
                        </a:rPr>
                        <a:t>污染物</a:t>
                      </a:r>
                      <a:endParaRPr lang="zh-CN" altLang="en-US" sz="20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51435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000" b="1">
                          <a:latin typeface="宋体" panose="02010600030101010101" pitchFamily="2" charset="-122"/>
                        </a:rPr>
                        <a:t>1</a:t>
                      </a:r>
                      <a:endParaRPr lang="zh-CN" altLang="en-US" sz="2000" b="1">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solidFill>
                            <a:srgbClr val="BF0756"/>
                          </a:solidFill>
                          <a:latin typeface="宋体" panose="02010600030101010101" pitchFamily="2" charset="-122"/>
                        </a:rPr>
                        <a:t>烟气黑度</a:t>
                      </a:r>
                      <a:endParaRPr lang="zh-CN" altLang="en-US" sz="2000" b="1" dirty="0">
                        <a:solidFill>
                          <a:srgbClr val="BF0756"/>
                        </a:solidFill>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000" b="1">
                          <a:latin typeface="宋体" panose="02010600030101010101" pitchFamily="2" charset="-122"/>
                        </a:rPr>
                        <a:t>8</a:t>
                      </a:r>
                      <a:endParaRPr lang="zh-CN" altLang="en-US" sz="20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汞及其化合物</a:t>
                      </a:r>
                      <a:r>
                        <a:rPr lang="en-US" altLang="zh-CN" sz="2000" b="1" dirty="0"/>
                        <a:t>(</a:t>
                      </a:r>
                      <a:r>
                        <a:rPr lang="zh-CN" altLang="en-US" sz="2000" b="1" dirty="0"/>
                        <a:t>以</a:t>
                      </a:r>
                      <a:r>
                        <a:rPr lang="en-US" altLang="zh-CN" sz="2000" b="1" dirty="0"/>
                        <a:t>Hg</a:t>
                      </a:r>
                      <a:r>
                        <a:rPr lang="zh-CN" altLang="en-US" sz="2000" b="1" dirty="0"/>
                        <a:t>计</a:t>
                      </a:r>
                      <a:r>
                        <a:rPr lang="en-US" altLang="zh-CN" sz="2000" b="1"/>
                        <a:t>)</a:t>
                      </a:r>
                      <a:endParaRPr lang="zh-CN" altLang="en-US" sz="2000" b="1"/>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51435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000" b="1">
                          <a:latin typeface="宋体" panose="02010600030101010101" pitchFamily="2" charset="-122"/>
                        </a:rPr>
                        <a:t>2</a:t>
                      </a:r>
                      <a:endParaRPr lang="zh-CN" altLang="en-US" sz="2000" b="1">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solidFill>
                            <a:srgbClr val="BF0756"/>
                          </a:solidFill>
                          <a:latin typeface="宋体" panose="02010600030101010101" pitchFamily="2" charset="-122"/>
                        </a:rPr>
                        <a:t>烟尘</a:t>
                      </a:r>
                      <a:endParaRPr lang="zh-CN" altLang="en-US" sz="2000" b="1" dirty="0">
                        <a:solidFill>
                          <a:srgbClr val="BF0756"/>
                        </a:solidFill>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000" b="1">
                          <a:latin typeface="宋体" panose="02010600030101010101" pitchFamily="2" charset="-122"/>
                        </a:rPr>
                        <a:t>9</a:t>
                      </a:r>
                      <a:endParaRPr lang="zh-CN" altLang="en-US" sz="20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镉及其化合物</a:t>
                      </a:r>
                      <a:r>
                        <a:rPr lang="en-US" altLang="zh-CN" sz="2000" b="1" dirty="0"/>
                        <a:t>(</a:t>
                      </a:r>
                      <a:r>
                        <a:rPr lang="zh-CN" altLang="en-US" sz="2000" b="1" dirty="0"/>
                        <a:t>以</a:t>
                      </a:r>
                      <a:r>
                        <a:rPr lang="en-US" altLang="zh-CN" sz="2000" b="1" err="1"/>
                        <a:t>Cd</a:t>
                      </a:r>
                      <a:r>
                        <a:rPr lang="zh-CN" altLang="en-US" sz="2000" b="1" dirty="0"/>
                        <a:t>计</a:t>
                      </a:r>
                      <a:r>
                        <a:rPr lang="en-US" altLang="zh-CN" sz="2000" b="1"/>
                        <a:t>)</a:t>
                      </a:r>
                      <a:endParaRPr lang="zh-CN" altLang="en-US" sz="2000" b="1"/>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51435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000" b="1">
                          <a:latin typeface="宋体" panose="02010600030101010101" pitchFamily="2" charset="-122"/>
                        </a:rPr>
                        <a:t>3</a:t>
                      </a:r>
                      <a:endParaRPr lang="zh-CN" altLang="en-US" sz="2000" b="1">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一氧化碳（</a:t>
                      </a:r>
                      <a:r>
                        <a:rPr lang="en-US" altLang="zh-CN" sz="2000" b="1" dirty="0"/>
                        <a:t>CO</a:t>
                      </a:r>
                      <a:r>
                        <a:rPr lang="zh-CN" altLang="en-US" sz="2000" b="1" dirty="0"/>
                        <a:t>）</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000" b="1">
                          <a:latin typeface="宋体" panose="02010600030101010101" pitchFamily="2" charset="-122"/>
                        </a:rPr>
                        <a:t>10</a:t>
                      </a:r>
                      <a:endParaRPr lang="zh-CN" altLang="en-US" sz="20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砷、镍及其化合物（以</a:t>
                      </a:r>
                      <a:r>
                        <a:rPr lang="en-US" altLang="zh-CN" sz="2000" b="1" err="1"/>
                        <a:t>As+Ni</a:t>
                      </a:r>
                      <a:r>
                        <a:rPr lang="zh-CN" altLang="en-US" sz="2000" b="1" dirty="0"/>
                        <a:t>计）</a:t>
                      </a:r>
                      <a:endParaRPr lang="zh-CN" altLang="en-US" sz="2000"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51435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000" b="1">
                          <a:latin typeface="宋体" panose="02010600030101010101" pitchFamily="2" charset="-122"/>
                        </a:rPr>
                        <a:t>4</a:t>
                      </a:r>
                      <a:endParaRPr lang="zh-CN" altLang="en-US" sz="2000" b="1">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solidFill>
                            <a:srgbClr val="BF0756"/>
                          </a:solidFill>
                        </a:rPr>
                        <a:t>二氧化硫（</a:t>
                      </a:r>
                      <a:r>
                        <a:rPr lang="en-US" altLang="zh-CN" sz="2000" b="1" dirty="0">
                          <a:solidFill>
                            <a:srgbClr val="BF0756"/>
                          </a:solidFill>
                        </a:rPr>
                        <a:t>SO2</a:t>
                      </a:r>
                      <a:r>
                        <a:rPr lang="zh-CN" altLang="en-US" sz="2000" b="1" dirty="0">
                          <a:solidFill>
                            <a:srgbClr val="BF0756"/>
                          </a:solidFill>
                        </a:rPr>
                        <a:t>）</a:t>
                      </a:r>
                      <a:endParaRPr lang="zh-CN" altLang="en-US" sz="2000" b="1" dirty="0">
                        <a:solidFill>
                          <a:srgbClr val="BF0756"/>
                        </a:solidFill>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000" b="1">
                          <a:latin typeface="宋体" panose="02010600030101010101" pitchFamily="2" charset="-122"/>
                        </a:rPr>
                        <a:t>11</a:t>
                      </a:r>
                      <a:endParaRPr lang="zh-CN" altLang="en-US" sz="20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铅及其化合物</a:t>
                      </a:r>
                      <a:r>
                        <a:rPr lang="en-US" altLang="zh-CN" sz="2000" b="1" dirty="0"/>
                        <a:t>(</a:t>
                      </a:r>
                      <a:r>
                        <a:rPr lang="zh-CN" altLang="en-US" sz="2000" b="1" dirty="0"/>
                        <a:t>以</a:t>
                      </a:r>
                      <a:r>
                        <a:rPr lang="en-US" altLang="zh-CN" sz="2000" b="1" err="1"/>
                        <a:t>Pb</a:t>
                      </a:r>
                      <a:r>
                        <a:rPr lang="zh-CN" altLang="en-US" sz="2000" b="1" dirty="0"/>
                        <a:t>计</a:t>
                      </a:r>
                      <a:r>
                        <a:rPr lang="en-US" altLang="zh-CN" sz="2000" b="1"/>
                        <a:t>)</a:t>
                      </a:r>
                      <a:endParaRPr lang="zh-CN" altLang="en-US" sz="2000" b="1">
                        <a:latin typeface="宋体" panose="02010600030101010101" pitchFamily="2" charset="-122"/>
                      </a:endParaRP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51435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000" b="1">
                          <a:latin typeface="宋体" panose="02010600030101010101" pitchFamily="2" charset="-122"/>
                        </a:rPr>
                        <a:t>5</a:t>
                      </a:r>
                      <a:endParaRPr lang="zh-CN" altLang="en-US" sz="2000" b="1">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氟化氢（</a:t>
                      </a:r>
                      <a:r>
                        <a:rPr lang="en-US" altLang="zh-CN" sz="2000" b="1" dirty="0"/>
                        <a:t>HF</a:t>
                      </a:r>
                      <a:r>
                        <a:rPr lang="zh-CN" altLang="en-US" sz="2000" b="1" dirty="0"/>
                        <a:t>）</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000" b="1">
                          <a:latin typeface="宋体" panose="02010600030101010101" pitchFamily="2" charset="-122"/>
                        </a:rPr>
                        <a:t>12</a:t>
                      </a:r>
                      <a:endParaRPr lang="zh-CN" altLang="en-US" sz="20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铬、锡、锑、铜、锰及其化合物（以</a:t>
                      </a:r>
                      <a:r>
                        <a:rPr lang="en-US" altLang="zh-CN" sz="2000" b="1" err="1"/>
                        <a:t>Cr+Sn+Sb+Cu+Mn</a:t>
                      </a:r>
                      <a:r>
                        <a:rPr lang="zh-CN" altLang="en-US" sz="2000" b="1" dirty="0"/>
                        <a:t>计）</a:t>
                      </a:r>
                      <a:endParaRPr lang="zh-CN" altLang="en-US" sz="2000" b="1" dirty="0"/>
                    </a:p>
                    <a:p>
                      <a:pPr marL="0" lvl="0" indent="0">
                        <a:buNone/>
                      </a:pPr>
                      <a:endParaRPr lang="zh-CN" altLang="en-US" sz="20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550863">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000" b="1">
                          <a:latin typeface="宋体" panose="02010600030101010101" pitchFamily="2" charset="-122"/>
                        </a:rPr>
                        <a:t>6</a:t>
                      </a:r>
                      <a:endParaRPr lang="zh-CN" altLang="en-US" sz="2000" b="1">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氯化氢（</a:t>
                      </a:r>
                      <a:r>
                        <a:rPr lang="en-US" altLang="zh-CN" sz="2000" b="1" err="1"/>
                        <a:t>HCl</a:t>
                      </a:r>
                      <a:r>
                        <a:rPr lang="zh-CN" altLang="en-US" sz="2000" b="1" dirty="0"/>
                        <a:t>）</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cap="flat" cmpd="sng">
                      <a:solidFill>
                        <a:schemeClr val="tx1"/>
                      </a:solidFill>
                      <a:prstDash val="solid"/>
                      <a:miter/>
                      <a:headEnd type="none" w="med" len="med"/>
                      <a:tailEnd type="none" w="med" len="med"/>
                    </a:lnB>
                  </a:tcPr>
                </a:tc>
                <a:tc vMerge="1">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B w="12700" cap="flat" cmpd="sng">
                      <a:solidFill>
                        <a:schemeClr val="tx1"/>
                      </a:solidFill>
                      <a:prstDash val="solid"/>
                      <a:miter/>
                      <a:headEnd type="none" w="med" len="med"/>
                      <a:tailEnd type="none" w="med" len="med"/>
                    </a:lnB>
                  </a:tcPr>
                </a:tc>
              </a:tr>
              <a:tr h="820737">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000" b="1">
                          <a:latin typeface="宋体" panose="02010600030101010101" pitchFamily="2" charset="-122"/>
                        </a:rPr>
                        <a:t>7</a:t>
                      </a:r>
                      <a:endParaRPr lang="zh-CN" altLang="en-US" sz="2000" b="1">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氮氧化物（以</a:t>
                      </a:r>
                      <a:r>
                        <a:rPr lang="en-US" altLang="zh-CN" sz="2000" b="1" dirty="0"/>
                        <a:t>NO2</a:t>
                      </a:r>
                      <a:r>
                        <a:rPr lang="zh-CN" altLang="en-US" sz="2000" b="1" dirty="0"/>
                        <a:t>计）</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2000" b="1">
                          <a:latin typeface="宋体" panose="02010600030101010101" pitchFamily="2" charset="-122"/>
                        </a:rPr>
                        <a:t>13</a:t>
                      </a:r>
                      <a:endParaRPr lang="zh-CN" altLang="en-US" sz="20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400" b="1" dirty="0">
                          <a:solidFill>
                            <a:schemeClr val="accent2"/>
                          </a:solidFill>
                        </a:rPr>
                        <a:t>二恶英类及其它特征污染物</a:t>
                      </a:r>
                      <a:endParaRPr lang="zh-CN" altLang="en-US" sz="2400" b="1" dirty="0">
                        <a:solidFill>
                          <a:schemeClr val="accent2"/>
                        </a:solidFill>
                      </a:endParaRP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标题 366593"/>
          <p:cNvSpPr>
            <a:spLocks noGrp="1"/>
          </p:cNvSpPr>
          <p:nvPr>
            <p:ph type="title"/>
          </p:nvPr>
        </p:nvSpPr>
        <p:spPr>
          <a:xfrm>
            <a:off x="900113" y="620713"/>
            <a:ext cx="7793037" cy="1143000"/>
          </a:xfrm>
          <a:ln/>
        </p:spPr>
        <p:txBody>
          <a:bodyPr anchor="b" anchorCtr="0"/>
          <a:p>
            <a:r>
              <a:rPr lang="zh-CN" altLang="en-US" sz="3200" b="1" dirty="0"/>
              <a:t>十二个检查项目之十二：业务培训</a:t>
            </a:r>
            <a:endParaRPr lang="zh-CN" altLang="en-US" sz="3200" b="1" dirty="0"/>
          </a:p>
        </p:txBody>
      </p:sp>
      <p:sp>
        <p:nvSpPr>
          <p:cNvPr id="62466" name="文本占位符 366594"/>
          <p:cNvSpPr>
            <a:spLocks noGrp="1"/>
          </p:cNvSpPr>
          <p:nvPr>
            <p:ph idx="1"/>
          </p:nvPr>
        </p:nvSpPr>
        <p:spPr>
          <a:xfrm>
            <a:off x="1116013" y="2276475"/>
            <a:ext cx="6840537" cy="3097213"/>
          </a:xfrm>
          <a:ln/>
        </p:spPr>
        <p:txBody>
          <a:bodyPr anchor="t" anchorCtr="0"/>
          <a:p>
            <a:pPr>
              <a:lnSpc>
                <a:spcPct val="120000"/>
              </a:lnSpc>
            </a:pPr>
            <a:r>
              <a:rPr lang="zh-CN" altLang="en-US" sz="2400" b="1" dirty="0">
                <a:solidFill>
                  <a:srgbClr val="FF1E02"/>
                </a:solidFill>
                <a:latin typeface="隶书" pitchFamily="49" charset="-122"/>
                <a:ea typeface="隶书" pitchFamily="49" charset="-122"/>
              </a:rPr>
              <a:t>业务培训检查的主要内容：</a:t>
            </a:r>
            <a:endParaRPr lang="zh-CN" altLang="en-US" sz="2400" b="1" dirty="0">
              <a:solidFill>
                <a:srgbClr val="FF1E02"/>
              </a:solidFill>
              <a:latin typeface="隶书" pitchFamily="49" charset="-122"/>
              <a:ea typeface="隶书" pitchFamily="49" charset="-122"/>
            </a:endParaRPr>
          </a:p>
          <a:p>
            <a:pPr>
              <a:lnSpc>
                <a:spcPct val="120000"/>
              </a:lnSpc>
              <a:buNone/>
            </a:pPr>
            <a:r>
              <a:rPr lang="zh-CN" altLang="en-US" sz="2400" b="1" dirty="0">
                <a:latin typeface="隶书" pitchFamily="49" charset="-122"/>
                <a:ea typeface="隶书" pitchFamily="49" charset="-122"/>
              </a:rPr>
              <a:t>  </a:t>
            </a:r>
            <a:r>
              <a:rPr lang="en-US" altLang="zh-CN" sz="2400" b="1">
                <a:latin typeface="隶书" pitchFamily="49" charset="-122"/>
                <a:ea typeface="隶书" pitchFamily="49" charset="-122"/>
              </a:rPr>
              <a:t>30.</a:t>
            </a:r>
            <a:r>
              <a:rPr lang="zh-CN" altLang="en-US" sz="2400" b="1" dirty="0">
                <a:latin typeface="隶书" pitchFamily="49" charset="-122"/>
                <a:ea typeface="隶书" pitchFamily="49" charset="-122"/>
              </a:rPr>
              <a:t>危险废物产生单位应当对本单位工作人员进行培训。</a:t>
            </a:r>
            <a:endParaRPr lang="zh-CN" altLang="en-US" sz="2400" b="1" dirty="0">
              <a:latin typeface="隶书" pitchFamily="49" charset="-122"/>
              <a:ea typeface="隶书" pitchFamily="49"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标题 381953"/>
          <p:cNvSpPr>
            <a:spLocks noGrp="1"/>
          </p:cNvSpPr>
          <p:nvPr>
            <p:ph type="title"/>
          </p:nvPr>
        </p:nvSpPr>
        <p:spPr>
          <a:xfrm>
            <a:off x="827088" y="620713"/>
            <a:ext cx="7793037" cy="1143000"/>
          </a:xfrm>
          <a:ln/>
        </p:spPr>
        <p:txBody>
          <a:bodyPr anchor="b" anchorCtr="0"/>
          <a:p>
            <a:r>
              <a:rPr lang="zh-CN" altLang="en-US" sz="3200" b="1" dirty="0"/>
              <a:t>十二个检查项目之十二：业务培训</a:t>
            </a:r>
            <a:endParaRPr lang="zh-CN" altLang="en-US" sz="3200" b="1" dirty="0"/>
          </a:p>
        </p:txBody>
      </p:sp>
      <p:sp>
        <p:nvSpPr>
          <p:cNvPr id="63490" name="文本占位符 381954"/>
          <p:cNvSpPr>
            <a:spLocks noGrp="1"/>
          </p:cNvSpPr>
          <p:nvPr>
            <p:ph idx="1"/>
          </p:nvPr>
        </p:nvSpPr>
        <p:spPr>
          <a:xfrm>
            <a:off x="1187450" y="2060575"/>
            <a:ext cx="6840538" cy="4176713"/>
          </a:xfrm>
          <a:ln/>
        </p:spPr>
        <p:txBody>
          <a:bodyPr anchor="t" anchorCtr="0"/>
          <a:p>
            <a:pPr>
              <a:lnSpc>
                <a:spcPct val="120000"/>
              </a:lnSpc>
            </a:pPr>
            <a:r>
              <a:rPr lang="zh-CN" altLang="en-US" sz="2400" b="1" dirty="0">
                <a:solidFill>
                  <a:srgbClr val="FF1E02"/>
                </a:solidFill>
                <a:latin typeface="隶书" pitchFamily="49" charset="-122"/>
                <a:ea typeface="隶书" pitchFamily="49" charset="-122"/>
              </a:rPr>
              <a:t>业务培训应做好四个方面的工作：</a:t>
            </a:r>
            <a:endParaRPr lang="zh-CN" altLang="en-US" sz="2400" b="1" dirty="0">
              <a:solidFill>
                <a:srgbClr val="FF1E02"/>
              </a:solidFill>
              <a:latin typeface="隶书" pitchFamily="49" charset="-122"/>
              <a:ea typeface="隶书" pitchFamily="49" charset="-122"/>
            </a:endParaRPr>
          </a:p>
          <a:p>
            <a:pPr>
              <a:lnSpc>
                <a:spcPct val="120000"/>
              </a:lnSpc>
              <a:buNone/>
            </a:pPr>
            <a:r>
              <a:rPr lang="zh-CN" altLang="en-US" sz="2400" b="1" dirty="0">
                <a:solidFill>
                  <a:schemeClr val="hlink"/>
                </a:solidFill>
                <a:latin typeface="隶书" pitchFamily="49" charset="-122"/>
                <a:ea typeface="隶书" pitchFamily="49" charset="-122"/>
              </a:rPr>
              <a:t> </a:t>
            </a:r>
            <a:r>
              <a:rPr lang="en-US" altLang="zh-CN" sz="2400" b="1">
                <a:solidFill>
                  <a:schemeClr val="hlink"/>
                </a:solidFill>
                <a:latin typeface="隶书" pitchFamily="49" charset="-122"/>
                <a:ea typeface="隶书" pitchFamily="49" charset="-122"/>
              </a:rPr>
              <a:t>1.</a:t>
            </a:r>
            <a:r>
              <a:rPr lang="zh-CN" altLang="en-US" sz="2400" b="1" dirty="0">
                <a:solidFill>
                  <a:schemeClr val="hlink"/>
                </a:solidFill>
                <a:latin typeface="隶书" pitchFamily="49" charset="-122"/>
                <a:ea typeface="隶书" pitchFamily="49" charset="-122"/>
              </a:rPr>
              <a:t>培训计划</a:t>
            </a:r>
            <a:endParaRPr lang="zh-CN" altLang="en-US" sz="2400" b="1" dirty="0">
              <a:latin typeface="隶书" pitchFamily="49" charset="-122"/>
              <a:ea typeface="隶书" pitchFamily="49" charset="-122"/>
            </a:endParaRPr>
          </a:p>
          <a:p>
            <a:pPr>
              <a:lnSpc>
                <a:spcPct val="120000"/>
              </a:lnSpc>
              <a:buNone/>
            </a:pPr>
            <a:r>
              <a:rPr lang="zh-CN" altLang="en-US" sz="2400" b="1" dirty="0">
                <a:solidFill>
                  <a:schemeClr val="hlink"/>
                </a:solidFill>
                <a:latin typeface="隶书" pitchFamily="49" charset="-122"/>
                <a:ea typeface="隶书" pitchFamily="49" charset="-122"/>
              </a:rPr>
              <a:t> </a:t>
            </a:r>
            <a:r>
              <a:rPr lang="en-US" altLang="zh-CN" sz="2400" b="1">
                <a:solidFill>
                  <a:schemeClr val="hlink"/>
                </a:solidFill>
                <a:latin typeface="隶书" pitchFamily="49" charset="-122"/>
                <a:ea typeface="隶书" pitchFamily="49" charset="-122"/>
              </a:rPr>
              <a:t>2.</a:t>
            </a:r>
            <a:r>
              <a:rPr lang="zh-CN" altLang="en-US" sz="2400" b="1" dirty="0">
                <a:solidFill>
                  <a:schemeClr val="hlink"/>
                </a:solidFill>
                <a:latin typeface="隶书" pitchFamily="49" charset="-122"/>
                <a:ea typeface="隶书" pitchFamily="49" charset="-122"/>
              </a:rPr>
              <a:t>培训记录</a:t>
            </a:r>
            <a:endParaRPr lang="zh-CN" altLang="en-US" sz="2400" b="1" dirty="0">
              <a:latin typeface="隶书" pitchFamily="49" charset="-122"/>
              <a:ea typeface="隶书" pitchFamily="49" charset="-122"/>
            </a:endParaRPr>
          </a:p>
          <a:p>
            <a:pPr>
              <a:lnSpc>
                <a:spcPct val="120000"/>
              </a:lnSpc>
              <a:buNone/>
            </a:pPr>
            <a:r>
              <a:rPr lang="zh-CN" altLang="en-US" sz="2400" b="1" dirty="0">
                <a:solidFill>
                  <a:schemeClr val="hlink"/>
                </a:solidFill>
                <a:latin typeface="隶书" pitchFamily="49" charset="-122"/>
                <a:ea typeface="隶书" pitchFamily="49" charset="-122"/>
              </a:rPr>
              <a:t> </a:t>
            </a:r>
            <a:r>
              <a:rPr lang="en-US" altLang="zh-CN" sz="2400" b="1">
                <a:solidFill>
                  <a:schemeClr val="hlink"/>
                </a:solidFill>
                <a:latin typeface="隶书" pitchFamily="49" charset="-122"/>
                <a:ea typeface="隶书" pitchFamily="49" charset="-122"/>
              </a:rPr>
              <a:t>3.</a:t>
            </a:r>
            <a:r>
              <a:rPr lang="zh-CN" altLang="en-US" sz="2400" b="1" dirty="0">
                <a:solidFill>
                  <a:schemeClr val="hlink"/>
                </a:solidFill>
                <a:latin typeface="隶书" pitchFamily="49" charset="-122"/>
                <a:ea typeface="隶书" pitchFamily="49" charset="-122"/>
              </a:rPr>
              <a:t>培训资料</a:t>
            </a:r>
            <a:endParaRPr lang="zh-CN" altLang="en-US" sz="2400" b="1" dirty="0">
              <a:solidFill>
                <a:schemeClr val="hlink"/>
              </a:solidFill>
              <a:latin typeface="隶书" pitchFamily="49" charset="-122"/>
              <a:ea typeface="隶书" pitchFamily="49" charset="-122"/>
            </a:endParaRPr>
          </a:p>
          <a:p>
            <a:pPr>
              <a:lnSpc>
                <a:spcPct val="120000"/>
              </a:lnSpc>
              <a:buNone/>
            </a:pPr>
            <a:r>
              <a:rPr lang="zh-CN" altLang="en-US" sz="2400" b="1" dirty="0">
                <a:solidFill>
                  <a:schemeClr val="hlink"/>
                </a:solidFill>
                <a:latin typeface="隶书" pitchFamily="49" charset="-122"/>
                <a:ea typeface="隶书" pitchFamily="49" charset="-122"/>
              </a:rPr>
              <a:t> </a:t>
            </a:r>
            <a:r>
              <a:rPr lang="en-US" altLang="zh-CN" sz="2400" b="1">
                <a:solidFill>
                  <a:schemeClr val="hlink"/>
                </a:solidFill>
                <a:latin typeface="隶书" pitchFamily="49" charset="-122"/>
                <a:ea typeface="隶书" pitchFamily="49" charset="-122"/>
              </a:rPr>
              <a:t>4.</a:t>
            </a:r>
            <a:r>
              <a:rPr lang="zh-CN" altLang="en-US" sz="2400" b="1" dirty="0">
                <a:solidFill>
                  <a:schemeClr val="hlink"/>
                </a:solidFill>
                <a:latin typeface="隶书" pitchFamily="49" charset="-122"/>
                <a:ea typeface="隶书" pitchFamily="49" charset="-122"/>
              </a:rPr>
              <a:t>培训照片</a:t>
            </a:r>
            <a:r>
              <a:rPr lang="zh-CN" altLang="en-US" sz="2400" b="1" dirty="0">
                <a:solidFill>
                  <a:schemeClr val="hlink"/>
                </a:solidFill>
                <a:latin typeface="隶书" pitchFamily="49" charset="-122"/>
                <a:ea typeface="隶书" pitchFamily="49" charset="-122"/>
              </a:rPr>
              <a:t>（</a:t>
            </a:r>
            <a:r>
              <a:rPr lang="zh-CN" altLang="en-US" sz="2400" b="1" dirty="0">
                <a:latin typeface="隶书" pitchFamily="49" charset="-122"/>
                <a:ea typeface="隶书" pitchFamily="49" charset="-122"/>
              </a:rPr>
              <a:t>企业要有证明</a:t>
            </a:r>
            <a:r>
              <a:rPr lang="zh-CN" altLang="en-US" sz="2400" b="1" dirty="0">
                <a:solidFill>
                  <a:srgbClr val="BF0756"/>
                </a:solidFill>
                <a:latin typeface="隶书" pitchFamily="49" charset="-122"/>
                <a:ea typeface="隶书" pitchFamily="49" charset="-122"/>
              </a:rPr>
              <a:t>当年度</a:t>
            </a:r>
            <a:r>
              <a:rPr lang="zh-CN" altLang="en-US" sz="2400" b="1" dirty="0">
                <a:latin typeface="隶书" pitchFamily="49" charset="-122"/>
                <a:ea typeface="隶书" pitchFamily="49" charset="-122"/>
              </a:rPr>
              <a:t>已开展业务培训的影像等方面的材料）</a:t>
            </a:r>
            <a:endParaRPr lang="zh-CN" altLang="en-US" sz="2400" b="1" dirty="0">
              <a:latin typeface="隶书" pitchFamily="49" charset="-122"/>
              <a:ea typeface="隶书" pitchFamily="49" charset="-122"/>
            </a:endParaRPr>
          </a:p>
          <a:p>
            <a:pPr>
              <a:lnSpc>
                <a:spcPct val="120000"/>
              </a:lnSpc>
              <a:buNone/>
            </a:pPr>
            <a:endParaRPr lang="zh-CN" altLang="en-US" sz="2800" b="1" dirty="0">
              <a:latin typeface="隶书" pitchFamily="49" charset="-122"/>
              <a:ea typeface="隶书"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392193"/>
          <p:cNvSpPr>
            <a:spLocks noGrp="1"/>
          </p:cNvSpPr>
          <p:nvPr>
            <p:ph type="ctrTitle"/>
          </p:nvPr>
        </p:nvSpPr>
        <p:spPr>
          <a:xfrm>
            <a:off x="1258888" y="2565400"/>
            <a:ext cx="6697662" cy="639763"/>
          </a:xfrm>
          <a:ln/>
        </p:spPr>
        <p:txBody>
          <a:bodyPr anchor="b" anchorCtr="0"/>
          <a:p>
            <a:pPr defTabSz="914400">
              <a:buSzTx/>
              <a:buFontTx/>
              <a:buNone/>
            </a:pPr>
            <a:br>
              <a:rPr lang="en-US" altLang="zh-CN" sz="4000" b="1" kern="1200" baseline="0" dirty="0">
                <a:latin typeface="隶书" pitchFamily="49" charset="-122"/>
                <a:ea typeface="隶书" pitchFamily="49" charset="-122"/>
                <a:cs typeface="+mj-cs"/>
              </a:rPr>
            </a:br>
            <a:r>
              <a:rPr lang="zh-CN" altLang="en-US" sz="3200" b="1" kern="1200" baseline="0" dirty="0">
                <a:solidFill>
                  <a:srgbClr val="FF1E02"/>
                </a:solidFill>
                <a:latin typeface="隶书" pitchFamily="49" charset="-122"/>
                <a:ea typeface="隶书" pitchFamily="49" charset="-122"/>
                <a:cs typeface="+mj-cs"/>
              </a:rPr>
              <a:t>二、</a:t>
            </a:r>
            <a:r>
              <a:rPr lang="zh-CN" altLang="en-US" sz="3200" b="1" kern="1200" baseline="0" dirty="0">
                <a:solidFill>
                  <a:srgbClr val="FF1E02"/>
                </a:solidFill>
                <a:latin typeface="隶书" pitchFamily="49" charset="-122"/>
                <a:ea typeface="隶书" pitchFamily="49" charset="-122"/>
                <a:cs typeface="+mj-cs"/>
              </a:rPr>
              <a:t>危险废物规范化管理指标</a:t>
            </a:r>
            <a:endParaRPr lang="zh-CN" altLang="en-US" sz="3200" b="1" kern="1200" baseline="0">
              <a:solidFill>
                <a:srgbClr val="FF1E02"/>
              </a:solidFill>
              <a:latin typeface="隶书" pitchFamily="49" charset="-122"/>
              <a:ea typeface="隶书" pitchFamily="49" charset="-122"/>
              <a:cs typeface="+mj-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93740" y="3968750"/>
            <a:ext cx="303530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72480" y="4231005"/>
            <a:ext cx="99885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bg1"/>
                </a:solidFill>
                <a:latin typeface="宋体" panose="02010600030101010101" pitchFamily="2" charset="-122"/>
                <a:ea typeface="宋体" panose="02010600030101010101" pitchFamily="2" charset="-122"/>
              </a:rPr>
              <a:t>扫码关注我们</a:t>
            </a:r>
            <a:endParaRPr lang="zh-CN" altLang="en-US" sz="105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1"/>
                </a:solidFill>
                <a:latin typeface="微软雅黑" panose="020B0503020204020204" charset="-122"/>
                <a:ea typeface="微软雅黑" panose="020B0503020204020204" charset="-122"/>
              </a:rPr>
              <a:t>获取第一手安全资讯</a:t>
            </a:r>
            <a:endParaRPr lang="zh-CN" altLang="en-US" sz="1050" b="1"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solidFill>
                  <a:schemeClr val="bg1"/>
                </a:solidFill>
              </a:rPr>
              <a:t>微信公众号</a:t>
            </a:r>
            <a:endParaRPr lang="zh-CN" altLang="en-US" sz="825" dirty="0">
              <a:solidFill>
                <a:schemeClr val="bg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bg1"/>
                </a:solidFill>
              </a:rPr>
              <a:t>抖音</a:t>
            </a:r>
            <a:endParaRPr lang="zh-CN" altLang="en-US" sz="825" dirty="0">
              <a:solidFill>
                <a:schemeClr val="bg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17761"/>
          <p:cNvSpPr>
            <a:spLocks noGrp="1"/>
          </p:cNvSpPr>
          <p:nvPr>
            <p:ph type="title"/>
          </p:nvPr>
        </p:nvSpPr>
        <p:spPr>
          <a:ln/>
        </p:spPr>
        <p:txBody>
          <a:bodyPr anchor="b" anchorCtr="0"/>
          <a:p>
            <a:r>
              <a:rPr lang="zh-CN" altLang="en-US" sz="3200" b="1" dirty="0"/>
              <a:t>危险废物产生企业规范化管理的指标</a:t>
            </a:r>
            <a:endParaRPr lang="zh-CN" altLang="en-US" sz="3200" b="1" dirty="0"/>
          </a:p>
        </p:txBody>
      </p:sp>
      <p:sp>
        <p:nvSpPr>
          <p:cNvPr id="10242" name="文本占位符 117762"/>
          <p:cNvSpPr>
            <a:spLocks noGrp="1"/>
          </p:cNvSpPr>
          <p:nvPr>
            <p:ph idx="1"/>
          </p:nvPr>
        </p:nvSpPr>
        <p:spPr>
          <a:xfrm>
            <a:off x="971550" y="1989138"/>
            <a:ext cx="7632700" cy="4330700"/>
          </a:xfrm>
          <a:ln/>
        </p:spPr>
        <p:txBody>
          <a:bodyPr anchor="t" anchorCtr="0"/>
          <a:p>
            <a:pPr>
              <a:lnSpc>
                <a:spcPct val="120000"/>
              </a:lnSpc>
            </a:pPr>
            <a:r>
              <a:rPr lang="zh-CN" altLang="en-US" sz="1800" b="1" dirty="0">
                <a:solidFill>
                  <a:srgbClr val="FF1E02"/>
                </a:solidFill>
                <a:latin typeface="隶书" pitchFamily="49" charset="-122"/>
                <a:ea typeface="隶书" pitchFamily="49" charset="-122"/>
              </a:rPr>
              <a:t>危险废物规范化管理指标体系分为：</a:t>
            </a:r>
            <a:r>
              <a:rPr lang="zh-CN" altLang="en-US" sz="1800" b="1" dirty="0">
                <a:latin typeface="隶书" pitchFamily="49" charset="-122"/>
                <a:ea typeface="隶书" pitchFamily="49" charset="-122"/>
              </a:rPr>
              <a:t>工业危险废物产生单位规范化管理指标（</a:t>
            </a:r>
            <a:r>
              <a:rPr lang="zh-CN" altLang="en-US" sz="2000" b="1" dirty="0">
                <a:latin typeface="隶书" pitchFamily="49" charset="-122"/>
                <a:ea typeface="隶书" pitchFamily="49" charset="-122"/>
              </a:rPr>
              <a:t>有十二个检查项目</a:t>
            </a:r>
            <a:r>
              <a:rPr lang="zh-CN" altLang="en-US" sz="1800" b="1" dirty="0">
                <a:latin typeface="隶书" pitchFamily="49" charset="-122"/>
                <a:ea typeface="隶书" pitchFamily="49" charset="-122"/>
              </a:rPr>
              <a:t>）和危险废物经营单位规范化管理指标（</a:t>
            </a:r>
            <a:r>
              <a:rPr lang="zh-CN" altLang="en-US" sz="2000" b="1" dirty="0">
                <a:latin typeface="隶书" pitchFamily="49" charset="-122"/>
                <a:ea typeface="隶书" pitchFamily="49" charset="-122"/>
              </a:rPr>
              <a:t>有十个检查项目</a:t>
            </a:r>
            <a:r>
              <a:rPr lang="zh-CN" altLang="en-US" sz="1800" b="1" dirty="0">
                <a:latin typeface="隶书" pitchFamily="49" charset="-122"/>
                <a:ea typeface="隶书" pitchFamily="49" charset="-122"/>
              </a:rPr>
              <a:t>），分别有</a:t>
            </a:r>
            <a:r>
              <a:rPr lang="en-US" altLang="zh-CN" sz="1800" b="1" dirty="0">
                <a:latin typeface="隶书" pitchFamily="49" charset="-122"/>
                <a:ea typeface="隶书" pitchFamily="49" charset="-122"/>
              </a:rPr>
              <a:t>30</a:t>
            </a:r>
            <a:r>
              <a:rPr lang="zh-CN" altLang="en-US" sz="1800" b="1" dirty="0">
                <a:latin typeface="隶书" pitchFamily="49" charset="-122"/>
                <a:ea typeface="隶书" pitchFamily="49" charset="-122"/>
              </a:rPr>
              <a:t>条检查内容。</a:t>
            </a:r>
            <a:endParaRPr lang="zh-CN" altLang="en-US" sz="2000" b="1" dirty="0">
              <a:latin typeface="隶书" pitchFamily="49" charset="-122"/>
              <a:ea typeface="隶书" pitchFamily="49" charset="-122"/>
            </a:endParaRPr>
          </a:p>
          <a:p>
            <a:pPr>
              <a:lnSpc>
                <a:spcPct val="120000"/>
              </a:lnSpc>
            </a:pPr>
            <a:r>
              <a:rPr lang="zh-CN" altLang="en-US" sz="2000" b="1" dirty="0">
                <a:latin typeface="隶书" pitchFamily="49" charset="-122"/>
                <a:ea typeface="隶书" pitchFamily="49" charset="-122"/>
              </a:rPr>
              <a:t>产废企业规范化管理指标共有十二个检查项目，</a:t>
            </a:r>
            <a:r>
              <a:rPr lang="en-US" altLang="zh-CN" sz="2000" b="1" dirty="0">
                <a:latin typeface="隶书" pitchFamily="49" charset="-122"/>
                <a:ea typeface="隶书" pitchFamily="49" charset="-122"/>
              </a:rPr>
              <a:t>30</a:t>
            </a:r>
            <a:r>
              <a:rPr lang="zh-CN" altLang="en-US" sz="2000" b="1" dirty="0">
                <a:latin typeface="隶书" pitchFamily="49" charset="-122"/>
                <a:ea typeface="隶书" pitchFamily="49" charset="-122"/>
              </a:rPr>
              <a:t>条检查内容，</a:t>
            </a:r>
            <a:r>
              <a:rPr lang="zh-CN" altLang="en-US" sz="2000" b="1" dirty="0">
                <a:solidFill>
                  <a:srgbClr val="FF1E02"/>
                </a:solidFill>
                <a:latin typeface="隶书" pitchFamily="49" charset="-122"/>
                <a:ea typeface="隶书" pitchFamily="49" charset="-122"/>
              </a:rPr>
              <a:t>概括地说：</a:t>
            </a:r>
            <a:r>
              <a:rPr lang="zh-CN" altLang="en-US" sz="2000" b="1" dirty="0">
                <a:latin typeface="隶书" pitchFamily="49" charset="-122"/>
                <a:ea typeface="隶书" pitchFamily="49" charset="-122"/>
              </a:rPr>
              <a:t>就是八项制度规定、三类设施管理、一项业务培训。</a:t>
            </a:r>
            <a:endParaRPr lang="zh-CN" altLang="en-US" sz="2000" b="1" dirty="0">
              <a:latin typeface="隶书" pitchFamily="49" charset="-122"/>
              <a:ea typeface="隶书" pitchFamily="49" charset="-122"/>
            </a:endParaRPr>
          </a:p>
          <a:p>
            <a:pPr>
              <a:lnSpc>
                <a:spcPct val="120000"/>
              </a:lnSpc>
            </a:pPr>
            <a:r>
              <a:rPr lang="zh-CN" altLang="en-US" sz="2000" b="1" dirty="0">
                <a:solidFill>
                  <a:srgbClr val="FF1E02"/>
                </a:solidFill>
                <a:latin typeface="隶书" pitchFamily="49" charset="-122"/>
                <a:ea typeface="隶书" pitchFamily="49" charset="-122"/>
              </a:rPr>
              <a:t>八项制度规定：</a:t>
            </a:r>
            <a:r>
              <a:rPr lang="zh-CN" altLang="en-US" sz="2000" b="1" dirty="0">
                <a:latin typeface="隶书" pitchFamily="49" charset="-122"/>
                <a:ea typeface="隶书" pitchFamily="49" charset="-122"/>
              </a:rPr>
              <a:t>污染防治责任制度、标识制度、管理计划制度、申报登记制度、源头分类制度、转移联单制度、经营许可证制度、应急预案备案制度</a:t>
            </a:r>
            <a:endParaRPr lang="zh-CN" altLang="en-US" sz="2000" b="1" dirty="0">
              <a:latin typeface="隶书" pitchFamily="49" charset="-122"/>
              <a:ea typeface="隶书" pitchFamily="49" charset="-122"/>
            </a:endParaRPr>
          </a:p>
          <a:p>
            <a:pPr>
              <a:lnSpc>
                <a:spcPct val="120000"/>
              </a:lnSpc>
            </a:pPr>
            <a:r>
              <a:rPr lang="zh-CN" altLang="en-US" sz="2000" b="1" dirty="0">
                <a:solidFill>
                  <a:srgbClr val="FF1E02"/>
                </a:solidFill>
                <a:latin typeface="隶书" pitchFamily="49" charset="-122"/>
                <a:ea typeface="隶书" pitchFamily="49" charset="-122"/>
              </a:rPr>
              <a:t>三类设施管理：</a:t>
            </a:r>
            <a:r>
              <a:rPr lang="zh-CN" altLang="en-US" sz="2000" b="1" dirty="0">
                <a:latin typeface="隶书" pitchFamily="49" charset="-122"/>
                <a:ea typeface="隶书" pitchFamily="49" charset="-122"/>
              </a:rPr>
              <a:t>贮存设施、利用设施、处置设施</a:t>
            </a:r>
            <a:endParaRPr lang="zh-CN" altLang="en-US" sz="2000" b="1" dirty="0">
              <a:latin typeface="隶书" pitchFamily="49" charset="-122"/>
              <a:ea typeface="隶书" pitchFamily="49" charset="-122"/>
            </a:endParaRPr>
          </a:p>
          <a:p>
            <a:pPr>
              <a:lnSpc>
                <a:spcPct val="120000"/>
              </a:lnSpc>
            </a:pPr>
            <a:r>
              <a:rPr lang="zh-CN" altLang="en-US" sz="2000" b="1" dirty="0">
                <a:solidFill>
                  <a:srgbClr val="FF1E02"/>
                </a:solidFill>
                <a:latin typeface="隶书" pitchFamily="49" charset="-122"/>
                <a:ea typeface="隶书" pitchFamily="49" charset="-122"/>
              </a:rPr>
              <a:t>一项业务培训：</a:t>
            </a:r>
            <a:r>
              <a:rPr lang="zh-CN" altLang="en-US" sz="2000" b="1" dirty="0">
                <a:latin typeface="隶书" pitchFamily="49" charset="-122"/>
                <a:ea typeface="隶书" pitchFamily="49" charset="-122"/>
              </a:rPr>
              <a:t>与危险废物相关的业务培训</a:t>
            </a:r>
            <a:endParaRPr lang="zh-CN" altLang="en-US" sz="2000" b="1" dirty="0">
              <a:latin typeface="隶书" pitchFamily="49" charset="-122"/>
              <a:ea typeface="隶书"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118785"/>
          <p:cNvSpPr>
            <a:spLocks noGrp="1"/>
          </p:cNvSpPr>
          <p:nvPr>
            <p:ph type="title"/>
          </p:nvPr>
        </p:nvSpPr>
        <p:spPr>
          <a:xfrm>
            <a:off x="827088" y="692150"/>
            <a:ext cx="7793037" cy="1143000"/>
          </a:xfrm>
          <a:ln/>
        </p:spPr>
        <p:txBody>
          <a:bodyPr anchor="b" anchorCtr="0"/>
          <a:p>
            <a:r>
              <a:rPr lang="zh-CN" altLang="en-US" sz="3200" b="1" dirty="0"/>
              <a:t>十二个检查项目之一：污染防治责任制度</a:t>
            </a:r>
            <a:endParaRPr lang="zh-CN" altLang="en-US" sz="3200" b="1" dirty="0"/>
          </a:p>
        </p:txBody>
      </p:sp>
      <p:sp>
        <p:nvSpPr>
          <p:cNvPr id="11266" name="文本占位符 118786"/>
          <p:cNvSpPr>
            <a:spLocks noGrp="1"/>
          </p:cNvSpPr>
          <p:nvPr>
            <p:ph idx="1"/>
          </p:nvPr>
        </p:nvSpPr>
        <p:spPr>
          <a:xfrm>
            <a:off x="1042988" y="2349500"/>
            <a:ext cx="7129462" cy="2879725"/>
          </a:xfrm>
          <a:ln/>
        </p:spPr>
        <p:txBody>
          <a:bodyPr anchor="t" anchorCtr="0"/>
          <a:p>
            <a:pPr>
              <a:lnSpc>
                <a:spcPct val="110000"/>
              </a:lnSpc>
            </a:pPr>
            <a:r>
              <a:rPr lang="zh-CN" altLang="en-US" sz="2400" b="1" dirty="0">
                <a:solidFill>
                  <a:srgbClr val="FF1E02"/>
                </a:solidFill>
                <a:latin typeface="隶书" pitchFamily="49" charset="-122"/>
                <a:ea typeface="隶书" pitchFamily="49" charset="-122"/>
              </a:rPr>
              <a:t>污染防治责任制度检查的主要内容：</a:t>
            </a:r>
            <a:endParaRPr lang="zh-CN" altLang="en-US" sz="2400" b="1" dirty="0">
              <a:solidFill>
                <a:srgbClr val="FF1E02"/>
              </a:solidFill>
              <a:latin typeface="隶书" pitchFamily="49" charset="-122"/>
              <a:ea typeface="隶书" pitchFamily="49" charset="-122"/>
            </a:endParaRPr>
          </a:p>
          <a:p>
            <a:pPr>
              <a:lnSpc>
                <a:spcPct val="110000"/>
              </a:lnSpc>
              <a:buNone/>
            </a:pPr>
            <a:r>
              <a:rPr lang="zh-CN" altLang="en-US" sz="2400" b="1" dirty="0">
                <a:latin typeface="隶书" pitchFamily="49" charset="-122"/>
                <a:ea typeface="隶书" pitchFamily="49" charset="-122"/>
              </a:rPr>
              <a:t>  </a:t>
            </a:r>
            <a:r>
              <a:rPr lang="en-US" altLang="zh-CN" sz="2400" b="1" dirty="0">
                <a:latin typeface="隶书" pitchFamily="49" charset="-122"/>
                <a:ea typeface="隶书" pitchFamily="49" charset="-122"/>
              </a:rPr>
              <a:t>1. *</a:t>
            </a:r>
            <a:r>
              <a:rPr lang="zh-CN" altLang="en-US" sz="2400" b="1" dirty="0">
                <a:latin typeface="隶书" pitchFamily="49" charset="-122"/>
                <a:ea typeface="隶书" pitchFamily="49" charset="-122"/>
              </a:rPr>
              <a:t>产生工业固体废物的单位应当建立、健全污染环境防治责任制度，采取防治工业固体废物污染环境的措施。</a:t>
            </a:r>
            <a:r>
              <a:rPr lang="zh-CN" altLang="en-US" sz="2800" dirty="0">
                <a:latin typeface="隶书" pitchFamily="49" charset="-122"/>
                <a:ea typeface="隶书" pitchFamily="49" charset="-122"/>
              </a:rPr>
              <a:t> </a:t>
            </a:r>
            <a:endParaRPr lang="zh-CN" altLang="en-US" sz="2800" b="1" dirty="0">
              <a:latin typeface="隶书" pitchFamily="49" charset="-122"/>
              <a:ea typeface="隶书" pitchFamily="49" charset="-122"/>
            </a:endParaRPr>
          </a:p>
          <a:p>
            <a:pPr>
              <a:lnSpc>
                <a:spcPct val="110000"/>
              </a:lnSpc>
            </a:pPr>
            <a:endParaRPr lang="zh-CN" altLang="en-US" sz="2800" b="1" dirty="0">
              <a:latin typeface="隶书" pitchFamily="49" charset="-122"/>
              <a:ea typeface="隶书"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标题 364545"/>
          <p:cNvSpPr>
            <a:spLocks noGrp="1"/>
          </p:cNvSpPr>
          <p:nvPr>
            <p:ph type="title"/>
          </p:nvPr>
        </p:nvSpPr>
        <p:spPr>
          <a:xfrm>
            <a:off x="827088" y="620713"/>
            <a:ext cx="7793037" cy="1143000"/>
          </a:xfrm>
          <a:ln/>
        </p:spPr>
        <p:txBody>
          <a:bodyPr anchor="b" anchorCtr="0"/>
          <a:p>
            <a:r>
              <a:rPr lang="zh-CN" altLang="en-US" sz="3200" b="1" dirty="0"/>
              <a:t>十二个检查项目之一：污染防治责任制度</a:t>
            </a:r>
            <a:endParaRPr lang="zh-CN" altLang="en-US" sz="3200" b="1" dirty="0"/>
          </a:p>
        </p:txBody>
      </p:sp>
      <p:sp>
        <p:nvSpPr>
          <p:cNvPr id="12290" name="文本占位符 364546"/>
          <p:cNvSpPr>
            <a:spLocks noGrp="1"/>
          </p:cNvSpPr>
          <p:nvPr>
            <p:ph idx="1"/>
          </p:nvPr>
        </p:nvSpPr>
        <p:spPr>
          <a:xfrm>
            <a:off x="1116013" y="1916113"/>
            <a:ext cx="7127875" cy="4824412"/>
          </a:xfrm>
          <a:ln/>
        </p:spPr>
        <p:txBody>
          <a:bodyPr anchor="t" anchorCtr="0"/>
          <a:p>
            <a:pPr>
              <a:lnSpc>
                <a:spcPct val="120000"/>
              </a:lnSpc>
              <a:buNone/>
            </a:pPr>
            <a:r>
              <a:rPr lang="en-US" altLang="zh-CN" sz="2000" b="1" dirty="0">
                <a:solidFill>
                  <a:srgbClr val="FF1E02"/>
                </a:solidFill>
                <a:latin typeface="隶书" pitchFamily="49" charset="-122"/>
                <a:ea typeface="隶书" pitchFamily="49" charset="-122"/>
              </a:rPr>
              <a:t>  </a:t>
            </a:r>
            <a:r>
              <a:rPr lang="zh-CN" altLang="en-US" sz="2000" b="1" dirty="0">
                <a:solidFill>
                  <a:srgbClr val="FF1E02"/>
                </a:solidFill>
                <a:latin typeface="隶书" pitchFamily="49" charset="-122"/>
                <a:ea typeface="隶书" pitchFamily="49" charset="-122"/>
              </a:rPr>
              <a:t>落实污染防治责任制度的相关内容</a:t>
            </a:r>
            <a:r>
              <a:rPr lang="en-US" altLang="zh-CN" sz="2000" b="1">
                <a:solidFill>
                  <a:srgbClr val="FF1E02"/>
                </a:solidFill>
                <a:latin typeface="隶书" pitchFamily="49" charset="-122"/>
                <a:ea typeface="隶书" pitchFamily="49" charset="-122"/>
              </a:rPr>
              <a:t>:</a:t>
            </a:r>
            <a:endParaRPr lang="en-US" altLang="zh-CN" sz="2000" b="1">
              <a:solidFill>
                <a:srgbClr val="FF1E02"/>
              </a:solidFill>
              <a:latin typeface="隶书" pitchFamily="49" charset="-122"/>
              <a:ea typeface="隶书" pitchFamily="49" charset="-122"/>
            </a:endParaRPr>
          </a:p>
          <a:p>
            <a:pPr>
              <a:lnSpc>
                <a:spcPct val="120000"/>
              </a:lnSpc>
              <a:buNone/>
            </a:pPr>
            <a:r>
              <a:rPr lang="en-US" altLang="zh-CN" sz="2000" b="1" dirty="0">
                <a:solidFill>
                  <a:srgbClr val="FF1E02"/>
                </a:solidFill>
                <a:latin typeface="隶书" pitchFamily="49" charset="-122"/>
                <a:ea typeface="隶书" pitchFamily="49" charset="-122"/>
              </a:rPr>
              <a:t> </a:t>
            </a:r>
            <a:r>
              <a:rPr lang="zh-CN" altLang="en-US" sz="2000" b="1" dirty="0">
                <a:solidFill>
                  <a:srgbClr val="FF1E02"/>
                </a:solidFill>
                <a:latin typeface="隶书" pitchFamily="49" charset="-122"/>
                <a:ea typeface="隶书" pitchFamily="49" charset="-122"/>
              </a:rPr>
              <a:t>［危废管理制度］</a:t>
            </a:r>
            <a:r>
              <a:rPr lang="zh-CN" altLang="en-US" sz="2000" b="1" dirty="0">
                <a:latin typeface="隶书" pitchFamily="49" charset="-122"/>
                <a:ea typeface="隶书" pitchFamily="49" charset="-122"/>
              </a:rPr>
              <a:t>企业危废责任制度、内部管理制度、污染防治措施和要求。</a:t>
            </a:r>
            <a:endParaRPr lang="zh-CN" altLang="en-US" sz="2000" b="1" dirty="0">
              <a:latin typeface="隶书" pitchFamily="49" charset="-122"/>
              <a:ea typeface="隶书" pitchFamily="49" charset="-122"/>
            </a:endParaRPr>
          </a:p>
          <a:p>
            <a:pPr>
              <a:lnSpc>
                <a:spcPct val="120000"/>
              </a:lnSpc>
              <a:buNone/>
            </a:pPr>
            <a:r>
              <a:rPr lang="zh-CN" altLang="en-US" sz="2000" b="1" dirty="0">
                <a:solidFill>
                  <a:srgbClr val="FF1E02"/>
                </a:solidFill>
                <a:latin typeface="隶书" pitchFamily="49" charset="-122"/>
                <a:ea typeface="隶书" pitchFamily="49" charset="-122"/>
              </a:rPr>
              <a:t> ［危废管理图表］</a:t>
            </a:r>
            <a:r>
              <a:rPr lang="zh-CN" altLang="en-US" sz="2000" b="1" dirty="0">
                <a:latin typeface="隶书" pitchFamily="49" charset="-122"/>
                <a:ea typeface="隶书" pitchFamily="49" charset="-122"/>
              </a:rPr>
              <a:t>企业危废管理领导小组、成员、分工</a:t>
            </a:r>
            <a:endParaRPr lang="zh-CN" altLang="en-US" sz="2000" b="1" dirty="0">
              <a:latin typeface="隶书" pitchFamily="49" charset="-122"/>
              <a:ea typeface="隶书" pitchFamily="49" charset="-122"/>
            </a:endParaRPr>
          </a:p>
          <a:p>
            <a:pPr>
              <a:lnSpc>
                <a:spcPct val="120000"/>
              </a:lnSpc>
              <a:buNone/>
            </a:pPr>
            <a:r>
              <a:rPr lang="zh-CN" altLang="en-US" sz="2000" b="1" dirty="0">
                <a:latin typeface="隶书" pitchFamily="49" charset="-122"/>
                <a:ea typeface="隶书" pitchFamily="49" charset="-122"/>
              </a:rPr>
              <a:t> </a:t>
            </a:r>
            <a:r>
              <a:rPr lang="zh-CN" altLang="en-US" sz="2000" b="1" dirty="0">
                <a:solidFill>
                  <a:srgbClr val="FF1E02"/>
                </a:solidFill>
                <a:latin typeface="隶书" pitchFamily="49" charset="-122"/>
                <a:ea typeface="隶书" pitchFamily="49" charset="-122"/>
              </a:rPr>
              <a:t>［岗位责任制度］</a:t>
            </a:r>
            <a:r>
              <a:rPr lang="zh-CN" altLang="en-US" sz="2000" b="1" dirty="0">
                <a:latin typeface="隶书" pitchFamily="49" charset="-122"/>
                <a:ea typeface="隶书" pitchFamily="49" charset="-122"/>
              </a:rPr>
              <a:t>企业主要领导、主管领导、主管部门、主管人员、各生产单位主管人员及各生产班组（员工）在危废管理工作方面的岗位职责和责任。</a:t>
            </a:r>
            <a:endParaRPr lang="zh-CN" altLang="en-US" sz="2000" b="1" dirty="0">
              <a:latin typeface="隶书" pitchFamily="49" charset="-122"/>
              <a:ea typeface="隶书" pitchFamily="49" charset="-122"/>
            </a:endParaRPr>
          </a:p>
          <a:p>
            <a:pPr>
              <a:lnSpc>
                <a:spcPct val="120000"/>
              </a:lnSpc>
              <a:buNone/>
            </a:pPr>
            <a:r>
              <a:rPr lang="zh-CN" altLang="en-US" sz="2000" b="1" dirty="0">
                <a:solidFill>
                  <a:srgbClr val="FF1E02"/>
                </a:solidFill>
                <a:latin typeface="隶书" pitchFamily="49" charset="-122"/>
                <a:ea typeface="隶书" pitchFamily="49" charset="-122"/>
              </a:rPr>
              <a:t> ［安全操作规程］</a:t>
            </a:r>
            <a:r>
              <a:rPr lang="zh-CN" altLang="en-US" sz="2000" b="1" dirty="0">
                <a:latin typeface="隶书" pitchFamily="49" charset="-122"/>
                <a:ea typeface="隶书" pitchFamily="49" charset="-122"/>
              </a:rPr>
              <a:t>企业产生危险废物环节安全操作的有关规定及要求。</a:t>
            </a:r>
            <a:endParaRPr lang="zh-CN" altLang="en-US" sz="2000" b="1" dirty="0">
              <a:latin typeface="隶书" pitchFamily="49" charset="-122"/>
              <a:ea typeface="隶书" pitchFamily="49" charset="-122"/>
            </a:endParaRPr>
          </a:p>
          <a:p>
            <a:pPr>
              <a:lnSpc>
                <a:spcPct val="120000"/>
              </a:lnSpc>
              <a:buNone/>
            </a:pPr>
            <a:r>
              <a:rPr lang="zh-CN" altLang="en-US" sz="2000" b="1" dirty="0">
                <a:latin typeface="隶书" pitchFamily="49" charset="-122"/>
                <a:ea typeface="隶书" pitchFamily="49" charset="-122"/>
              </a:rPr>
              <a:t>  以上内容既要存入档案，也要张贴于厂区主要位置，起到广而告之的作用。</a:t>
            </a:r>
            <a:endParaRPr lang="zh-CN" altLang="en-US" sz="2000" b="1" dirty="0">
              <a:latin typeface="隶书" pitchFamily="49" charset="-122"/>
              <a:ea typeface="隶书" pitchFamily="49"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Blends">
  <a:themeElements>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fontScheme name="">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00"/>
        </a:lt1>
        <a:dk2>
          <a:srgbClr val="DDDDDD"/>
        </a:dk2>
        <a:lt2>
          <a:srgbClr val="969696"/>
        </a:lt2>
        <a:accent1>
          <a:srgbClr val="00E4A8"/>
        </a:accent1>
        <a:accent2>
          <a:srgbClr val="3333CC"/>
        </a:accent2>
        <a:accent3>
          <a:srgbClr val="AAAAAA"/>
        </a:accent3>
        <a:accent4>
          <a:srgbClr val="DCDCDC"/>
        </a:accent4>
        <a:accent5>
          <a:srgbClr val="AAEFD0"/>
        </a:accent5>
        <a:accent6>
          <a:srgbClr val="2D2DB7"/>
        </a:accent6>
        <a:hlink>
          <a:srgbClr val="FF5050"/>
        </a:hlink>
        <a:folHlink>
          <a:srgbClr val="FFCF01"/>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2F2F2"/>
        </a:accent5>
        <a:accent6>
          <a:srgbClr val="727272"/>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
        <a:dk1>
          <a:srgbClr val="FFFFFF"/>
        </a:dk1>
        <a:lt1>
          <a:srgbClr val="0000CC"/>
        </a:lt1>
        <a:dk2>
          <a:srgbClr val="FFFFCC"/>
        </a:dk2>
        <a:lt2>
          <a:srgbClr val="000094"/>
        </a:lt2>
        <a:accent1>
          <a:srgbClr val="3193FF"/>
        </a:accent1>
        <a:accent2>
          <a:srgbClr val="9900FF"/>
        </a:accent2>
        <a:accent3>
          <a:srgbClr val="AAAAE2"/>
        </a:accent3>
        <a:accent4>
          <a:srgbClr val="DCDCDC"/>
        </a:accent4>
        <a:accent5>
          <a:srgbClr val="ADC8FF"/>
        </a:accent5>
        <a:accent6>
          <a:srgbClr val="8900E5"/>
        </a:accent6>
        <a:hlink>
          <a:srgbClr val="FF3399"/>
        </a:hlink>
        <a:folHlink>
          <a:srgbClr val="FF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CCA"/>
        </a:accent5>
        <a:accent6>
          <a:srgbClr val="4345A2"/>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AAB82"/>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5"/>
        </a:accent5>
        <a:accent6>
          <a:srgbClr val="ACACAC"/>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0</TotalTime>
  <Words>7043</Words>
  <Application>WPS 演示</Application>
  <PresentationFormat>在屏幕上显示</PresentationFormat>
  <Paragraphs>540</Paragraphs>
  <Slides>60</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60</vt:i4>
      </vt:variant>
    </vt:vector>
  </HeadingPairs>
  <TitlesOfParts>
    <vt:vector size="77" baseType="lpstr">
      <vt:lpstr>Arial</vt:lpstr>
      <vt:lpstr>宋体</vt:lpstr>
      <vt:lpstr>Wingdings</vt:lpstr>
      <vt:lpstr>Times New Roman</vt:lpstr>
      <vt:lpstr>Tahoma</vt:lpstr>
      <vt:lpstr>黑体</vt:lpstr>
      <vt:lpstr>隶书</vt:lpstr>
      <vt:lpstr>微软雅黑</vt:lpstr>
      <vt:lpstr>华文隶书</vt:lpstr>
      <vt:lpstr>方正姚体简体</vt:lpstr>
      <vt:lpstr>幼圆</vt:lpstr>
      <vt:lpstr>华文中宋</vt:lpstr>
      <vt:lpstr>Arial Unicode MS</vt:lpstr>
      <vt:lpstr>Arial Unicode MS</vt:lpstr>
      <vt:lpstr>楷体</vt:lpstr>
      <vt:lpstr>汉仪旗黑-85S</vt:lpstr>
      <vt:lpstr>Blends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Microsoft 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医疗废物集中处置技术规范（试行） </dc:title>
  <dc:creator>Zhaolina</dc:creator>
  <cp:lastModifiedBy>little fairy</cp:lastModifiedBy>
  <cp:revision>689</cp:revision>
  <dcterms:created xsi:type="dcterms:W3CDTF">2003-08-04T12:17:36Z</dcterms:created>
  <dcterms:modified xsi:type="dcterms:W3CDTF">2024-02-21T09:05:14Z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BFF6CADFE62E4E38BAED251EF86FE1D6_13</vt:lpwstr>
  </property>
</Properties>
</file>