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91" r:id="rId5"/>
    <p:sldId id="582" r:id="rId7"/>
    <p:sldId id="525" r:id="rId8"/>
    <p:sldId id="524" r:id="rId9"/>
    <p:sldId id="433" r:id="rId10"/>
    <p:sldId id="564" r:id="rId11"/>
    <p:sldId id="477" r:id="rId12"/>
    <p:sldId id="541" r:id="rId13"/>
    <p:sldId id="542" r:id="rId14"/>
    <p:sldId id="528" r:id="rId15"/>
    <p:sldId id="549" r:id="rId16"/>
    <p:sldId id="536" r:id="rId17"/>
    <p:sldId id="544" r:id="rId18"/>
    <p:sldId id="543" r:id="rId19"/>
    <p:sldId id="554" r:id="rId20"/>
    <p:sldId id="529" r:id="rId21"/>
    <p:sldId id="548" r:id="rId22"/>
    <p:sldId id="550" r:id="rId23"/>
    <p:sldId id="551" r:id="rId24"/>
    <p:sldId id="552" r:id="rId25"/>
    <p:sldId id="553" r:id="rId26"/>
    <p:sldId id="539" r:id="rId27"/>
    <p:sldId id="584" r:id="rId28"/>
  </p:sldIdLst>
  <p:sldSz cx="9144000" cy="6858000" type="screen4x3"/>
  <p:notesSz cx="6761480" cy="9942830"/>
  <p:custDataLst>
    <p:tags r:id="rId33"/>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6" d="100"/>
          <a:sy n="66" d="100"/>
        </p:scale>
        <p:origin x="-1494" y="-78"/>
      </p:cViewPr>
      <p:guideLst>
        <p:guide orient="horz" pos="2095"/>
        <p:guide pos="2880"/>
      </p:guideLst>
    </p:cSldViewPr>
  </p:slideViewPr>
  <p:notesTextViewPr>
    <p:cViewPr>
      <p:scale>
        <a:sx n="100" d="100"/>
        <a:sy n="100" d="100"/>
      </p:scale>
      <p:origin x="0" y="0"/>
    </p:cViewPr>
  </p:notesText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gs" Target="tags/tag19.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EC91CEF-FC6A-45BA-BE7C-BED4C22799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11E0C387-024D-4C36-9579-81B4B1FBAC94}">
      <dgm:prSet phldrT="[文本]"/>
      <dgm:spPr/>
      <dgm:t>
        <a:bodyPr/>
        <a:lstStyle/>
        <a:p>
          <a:r>
            <a:rPr lang="zh-CN" altLang="en-US" dirty="0" smtClean="0"/>
            <a:t>一</a:t>
          </a:r>
          <a:endParaRPr lang="zh-CN" altLang="en-US" dirty="0"/>
        </a:p>
      </dgm:t>
    </dgm:pt>
    <dgm:pt modelId="{99DE33DB-06F5-4901-B34F-E5FD9E382BF0}" cxnId="{AC2CDA23-F0DC-4C71-B9DA-A8C7A0793E03}" type="parTrans">
      <dgm:prSet/>
      <dgm:spPr/>
      <dgm:t>
        <a:bodyPr/>
        <a:lstStyle/>
        <a:p>
          <a:endParaRPr lang="zh-CN" altLang="en-US"/>
        </a:p>
      </dgm:t>
    </dgm:pt>
    <dgm:pt modelId="{0B666720-AD41-4080-B3F8-ADE3F5DAFD39}" cxnId="{AC2CDA23-F0DC-4C71-B9DA-A8C7A0793E03}" type="sibTrans">
      <dgm:prSet/>
      <dgm:spPr/>
      <dgm:t>
        <a:bodyPr/>
        <a:lstStyle/>
        <a:p>
          <a:endParaRPr lang="zh-CN" altLang="en-US"/>
        </a:p>
      </dgm:t>
    </dgm:pt>
    <dgm:pt modelId="{71043291-9E6C-4B71-8A45-DE2BD5102A87}">
      <dgm:prSet phldrT="[文本]" custT="1"/>
      <dgm:spPr/>
      <dgm:t>
        <a:bodyPr/>
        <a:lstStyle/>
        <a:p>
          <a:r>
            <a:rPr lang="zh-CN" altLang="en-US" sz="2600" b="1" dirty="0" smtClean="0">
              <a:solidFill>
                <a:srgbClr val="FF0000"/>
              </a:solidFill>
            </a:rPr>
            <a:t>为什么</a:t>
          </a:r>
          <a:r>
            <a:rPr lang="zh-CN" altLang="en-US" sz="2600" b="1" dirty="0" smtClean="0">
              <a:solidFill>
                <a:srgbClr val="FF0000"/>
              </a:solidFill>
            </a:rPr>
            <a:t>要制定企</a:t>
          </a:r>
          <a:r>
            <a:rPr lang="zh-CN" altLang="en-US" sz="2600" b="1" dirty="0" smtClean="0">
              <a:solidFill>
                <a:srgbClr val="FF0000"/>
              </a:solidFill>
            </a:rPr>
            <a:t>业安全生产主体责任清单</a:t>
          </a:r>
          <a:r>
            <a:rPr lang="en-US" altLang="zh-CN" sz="2600" b="1" dirty="0" smtClean="0">
              <a:solidFill>
                <a:srgbClr val="FF0000"/>
              </a:solidFill>
            </a:rPr>
            <a:t>-WHY</a:t>
          </a:r>
          <a:r>
            <a:rPr lang="zh-CN" altLang="en-US" sz="2600" b="1" dirty="0" smtClean="0">
              <a:solidFill>
                <a:srgbClr val="FF0000"/>
              </a:solidFill>
            </a:rPr>
            <a:t>？</a:t>
          </a:r>
          <a:endParaRPr lang="zh-CN" altLang="en-US" sz="2600" b="1" dirty="0">
            <a:solidFill>
              <a:srgbClr val="FF0000"/>
            </a:solidFill>
          </a:endParaRPr>
        </a:p>
      </dgm:t>
    </dgm:pt>
    <dgm:pt modelId="{317768AE-6989-4F5E-9EBB-B89764AF5243}" cxnId="{BEEA378F-988E-4908-A496-8653333D3CFB}" type="parTrans">
      <dgm:prSet/>
      <dgm:spPr/>
      <dgm:t>
        <a:bodyPr/>
        <a:lstStyle/>
        <a:p>
          <a:endParaRPr lang="zh-CN" altLang="en-US"/>
        </a:p>
      </dgm:t>
    </dgm:pt>
    <dgm:pt modelId="{FDCD31A5-2878-4B48-8646-764EF0BC668E}" cxnId="{BEEA378F-988E-4908-A496-8653333D3CFB}" type="sibTrans">
      <dgm:prSet/>
      <dgm:spPr/>
      <dgm:t>
        <a:bodyPr/>
        <a:lstStyle/>
        <a:p>
          <a:endParaRPr lang="zh-CN" altLang="en-US"/>
        </a:p>
      </dgm:t>
    </dgm:pt>
    <dgm:pt modelId="{3B4722E6-F4FF-488E-BE21-FE40DB39463F}">
      <dgm:prSet phldrT="[文本]"/>
      <dgm:spPr/>
      <dgm:t>
        <a:bodyPr/>
        <a:lstStyle/>
        <a:p>
          <a:r>
            <a:rPr lang="zh-CN" altLang="en-US" dirty="0" smtClean="0"/>
            <a:t>二</a:t>
          </a:r>
          <a:endParaRPr lang="zh-CN" altLang="en-US" dirty="0"/>
        </a:p>
      </dgm:t>
    </dgm:pt>
    <dgm:pt modelId="{3FB656CF-8CEC-44C3-978A-5DBE9851A170}" cxnId="{CB6869DD-F1F1-4FFF-AF32-5CCEA8D0FCDC}" type="parTrans">
      <dgm:prSet/>
      <dgm:spPr/>
      <dgm:t>
        <a:bodyPr/>
        <a:lstStyle/>
        <a:p>
          <a:endParaRPr lang="zh-CN" altLang="en-US"/>
        </a:p>
      </dgm:t>
    </dgm:pt>
    <dgm:pt modelId="{1DFAE6F7-4137-48A1-9CF7-7A362687A78C}" cxnId="{CB6869DD-F1F1-4FFF-AF32-5CCEA8D0FCDC}" type="sibTrans">
      <dgm:prSet/>
      <dgm:spPr/>
      <dgm:t>
        <a:bodyPr/>
        <a:lstStyle/>
        <a:p>
          <a:endParaRPr lang="zh-CN" altLang="en-US"/>
        </a:p>
      </dgm:t>
    </dgm:pt>
    <dgm:pt modelId="{09E57BB4-9179-4C6C-99CF-FDE8EB99E668}">
      <dgm:prSet phldrT="[文本]" custT="1"/>
      <dgm:spPr/>
      <dgm:t>
        <a:bodyPr/>
        <a:lstStyle/>
        <a:p>
          <a:r>
            <a:rPr lang="zh-CN" altLang="en-US" sz="2600" b="1" dirty="0" smtClean="0">
              <a:solidFill>
                <a:srgbClr val="FF0000"/>
              </a:solidFill>
            </a:rPr>
            <a:t>制定企</a:t>
          </a:r>
          <a:r>
            <a:rPr lang="zh-CN" altLang="en-US" sz="2600" b="1" dirty="0" smtClean="0">
              <a:solidFill>
                <a:srgbClr val="FF0000"/>
              </a:solidFill>
            </a:rPr>
            <a:t>业安全生产主体责任清单的依据是什么</a:t>
          </a:r>
          <a:r>
            <a:rPr lang="en-US" altLang="zh-CN" sz="2600" b="1" dirty="0" smtClean="0">
              <a:solidFill>
                <a:srgbClr val="FF0000"/>
              </a:solidFill>
            </a:rPr>
            <a:t>-WHAT?</a:t>
          </a:r>
          <a:endParaRPr lang="zh-CN" altLang="en-US" sz="2600" b="1" dirty="0">
            <a:solidFill>
              <a:srgbClr val="FF0000"/>
            </a:solidFill>
          </a:endParaRPr>
        </a:p>
      </dgm:t>
    </dgm:pt>
    <dgm:pt modelId="{E3102946-EDD8-43C7-BBAB-A475D15158B9}" cxnId="{4EA0549D-5ED3-4625-BDEC-A1AA6390D24C}" type="parTrans">
      <dgm:prSet/>
      <dgm:spPr/>
      <dgm:t>
        <a:bodyPr/>
        <a:lstStyle/>
        <a:p>
          <a:endParaRPr lang="zh-CN" altLang="en-US"/>
        </a:p>
      </dgm:t>
    </dgm:pt>
    <dgm:pt modelId="{3896232E-A789-4864-BE96-394BFBC38710}" cxnId="{4EA0549D-5ED3-4625-BDEC-A1AA6390D24C}" type="sibTrans">
      <dgm:prSet/>
      <dgm:spPr/>
      <dgm:t>
        <a:bodyPr/>
        <a:lstStyle/>
        <a:p>
          <a:endParaRPr lang="zh-CN" altLang="en-US"/>
        </a:p>
      </dgm:t>
    </dgm:pt>
    <dgm:pt modelId="{AAAF934B-24EA-4AE6-88E3-2D0BBCDD0A74}">
      <dgm:prSet phldrT="[文本]"/>
      <dgm:spPr/>
      <dgm:t>
        <a:bodyPr/>
        <a:lstStyle/>
        <a:p>
          <a:r>
            <a:rPr lang="zh-CN" altLang="en-US" dirty="0" smtClean="0"/>
            <a:t>三</a:t>
          </a:r>
          <a:endParaRPr lang="zh-CN" altLang="en-US" dirty="0"/>
        </a:p>
      </dgm:t>
    </dgm:pt>
    <dgm:pt modelId="{F4CF2112-A9BE-4124-B222-02B3EAB5FE90}" cxnId="{AC898EE7-EB73-44FC-A3F7-6CD397290D29}" type="parTrans">
      <dgm:prSet/>
      <dgm:spPr/>
      <dgm:t>
        <a:bodyPr/>
        <a:lstStyle/>
        <a:p>
          <a:endParaRPr lang="zh-CN" altLang="en-US"/>
        </a:p>
      </dgm:t>
    </dgm:pt>
    <dgm:pt modelId="{4D8D476D-D784-44AE-A5A9-CE1E2829BD28}" cxnId="{AC898EE7-EB73-44FC-A3F7-6CD397290D29}" type="sibTrans">
      <dgm:prSet/>
      <dgm:spPr/>
      <dgm:t>
        <a:bodyPr/>
        <a:lstStyle/>
        <a:p>
          <a:endParaRPr lang="zh-CN" altLang="en-US"/>
        </a:p>
      </dgm:t>
    </dgm:pt>
    <dgm:pt modelId="{E6078285-8A97-4444-98D3-816FD187AA9B}">
      <dgm:prSet phldrT="[文本]" custT="1"/>
      <dgm:spPr/>
      <dgm:t>
        <a:bodyPr/>
        <a:lstStyle/>
        <a:p>
          <a:r>
            <a:rPr lang="zh-CN" altLang="en-US" sz="2600" b="1" dirty="0" smtClean="0">
              <a:solidFill>
                <a:srgbClr val="FF0000"/>
              </a:solidFill>
            </a:rPr>
            <a:t>如</a:t>
          </a:r>
          <a:r>
            <a:rPr lang="zh-CN" altLang="en-US" sz="2600" b="1" dirty="0" smtClean="0">
              <a:solidFill>
                <a:srgbClr val="FF0000"/>
              </a:solidFill>
            </a:rPr>
            <a:t>何制定企</a:t>
          </a:r>
          <a:r>
            <a:rPr lang="zh-CN" altLang="en-US" sz="2600" b="1" dirty="0" smtClean="0">
              <a:solidFill>
                <a:srgbClr val="FF0000"/>
              </a:solidFill>
            </a:rPr>
            <a:t>业安全生产主体责任清单</a:t>
          </a:r>
          <a:r>
            <a:rPr lang="en-US" altLang="zh-CN" sz="2600" b="1" dirty="0" smtClean="0">
              <a:solidFill>
                <a:srgbClr val="FF0000"/>
              </a:solidFill>
            </a:rPr>
            <a:t>-HOW?</a:t>
          </a:r>
          <a:endParaRPr lang="zh-CN" altLang="en-US" sz="2600" b="1" dirty="0">
            <a:solidFill>
              <a:srgbClr val="FF0000"/>
            </a:solidFill>
          </a:endParaRPr>
        </a:p>
      </dgm:t>
    </dgm:pt>
    <dgm:pt modelId="{B5370719-7A02-4177-9F35-09BFD94E980C}" cxnId="{A5167164-2210-4E4D-B490-221BBFB9774E}" type="parTrans">
      <dgm:prSet/>
      <dgm:spPr/>
      <dgm:t>
        <a:bodyPr/>
        <a:lstStyle/>
        <a:p>
          <a:endParaRPr lang="zh-CN" altLang="en-US"/>
        </a:p>
      </dgm:t>
    </dgm:pt>
    <dgm:pt modelId="{85BE6A7D-0352-4C50-A3EA-9A03C2B8BF5A}" cxnId="{A5167164-2210-4E4D-B490-221BBFB9774E}" type="sibTrans">
      <dgm:prSet/>
      <dgm:spPr/>
      <dgm:t>
        <a:bodyPr/>
        <a:lstStyle/>
        <a:p>
          <a:endParaRPr lang="zh-CN" altLang="en-US"/>
        </a:p>
      </dgm:t>
    </dgm:pt>
    <dgm:pt modelId="{9E458E47-39B9-480D-A79D-2D87242CED03}" type="pres">
      <dgm:prSet presAssocID="{DEC91CEF-FC6A-45BA-BE7C-BED4C2279902}" presName="linearFlow" presStyleCnt="0">
        <dgm:presLayoutVars>
          <dgm:dir/>
          <dgm:animLvl val="lvl"/>
          <dgm:resizeHandles val="exact"/>
        </dgm:presLayoutVars>
      </dgm:prSet>
      <dgm:spPr/>
      <dgm:t>
        <a:bodyPr/>
        <a:lstStyle/>
        <a:p>
          <a:endParaRPr lang="zh-CN" altLang="en-US"/>
        </a:p>
      </dgm:t>
    </dgm:pt>
    <dgm:pt modelId="{954AB51D-1183-44D5-9B12-2435E8734A6E}" type="pres">
      <dgm:prSet presAssocID="{11E0C387-024D-4C36-9579-81B4B1FBAC94}" presName="composite" presStyleCnt="0"/>
      <dgm:spPr/>
    </dgm:pt>
    <dgm:pt modelId="{8E67799F-B8D2-40B8-9F83-EF8169162ED2}" type="pres">
      <dgm:prSet presAssocID="{11E0C387-024D-4C36-9579-81B4B1FBAC94}" presName="parentText" presStyleLbl="alignNode1" presStyleIdx="0" presStyleCnt="3">
        <dgm:presLayoutVars>
          <dgm:chMax val="1"/>
          <dgm:bulletEnabled val="1"/>
        </dgm:presLayoutVars>
      </dgm:prSet>
      <dgm:spPr/>
      <dgm:t>
        <a:bodyPr/>
        <a:lstStyle/>
        <a:p>
          <a:endParaRPr lang="zh-CN" altLang="en-US"/>
        </a:p>
      </dgm:t>
    </dgm:pt>
    <dgm:pt modelId="{5740E784-A061-4F71-9C5F-534D97F4088C}" type="pres">
      <dgm:prSet presAssocID="{11E0C387-024D-4C36-9579-81B4B1FBAC94}" presName="descendantText" presStyleLbl="alignAcc1" presStyleIdx="0" presStyleCnt="3">
        <dgm:presLayoutVars>
          <dgm:bulletEnabled val="1"/>
        </dgm:presLayoutVars>
      </dgm:prSet>
      <dgm:spPr/>
      <dgm:t>
        <a:bodyPr/>
        <a:lstStyle/>
        <a:p>
          <a:endParaRPr lang="zh-CN" altLang="en-US"/>
        </a:p>
      </dgm:t>
    </dgm:pt>
    <dgm:pt modelId="{56438256-A8E7-4DBF-B6B8-38CD36313302}" type="pres">
      <dgm:prSet presAssocID="{0B666720-AD41-4080-B3F8-ADE3F5DAFD39}" presName="sp" presStyleCnt="0"/>
      <dgm:spPr/>
    </dgm:pt>
    <dgm:pt modelId="{A4066A7E-3AEE-4B07-8235-62BB924A227C}" type="pres">
      <dgm:prSet presAssocID="{3B4722E6-F4FF-488E-BE21-FE40DB39463F}" presName="composite" presStyleCnt="0"/>
      <dgm:spPr/>
    </dgm:pt>
    <dgm:pt modelId="{DD315201-BCA8-4636-8BC5-EFC8426A37F4}" type="pres">
      <dgm:prSet presAssocID="{3B4722E6-F4FF-488E-BE21-FE40DB39463F}" presName="parentText" presStyleLbl="alignNode1" presStyleIdx="1" presStyleCnt="3">
        <dgm:presLayoutVars>
          <dgm:chMax val="1"/>
          <dgm:bulletEnabled val="1"/>
        </dgm:presLayoutVars>
      </dgm:prSet>
      <dgm:spPr/>
      <dgm:t>
        <a:bodyPr/>
        <a:lstStyle/>
        <a:p>
          <a:endParaRPr lang="zh-CN" altLang="en-US"/>
        </a:p>
      </dgm:t>
    </dgm:pt>
    <dgm:pt modelId="{F4831321-B786-47E3-924D-F7719B68187D}" type="pres">
      <dgm:prSet presAssocID="{3B4722E6-F4FF-488E-BE21-FE40DB39463F}" presName="descendantText" presStyleLbl="alignAcc1" presStyleIdx="1" presStyleCnt="3">
        <dgm:presLayoutVars>
          <dgm:bulletEnabled val="1"/>
        </dgm:presLayoutVars>
      </dgm:prSet>
      <dgm:spPr/>
      <dgm:t>
        <a:bodyPr/>
        <a:lstStyle/>
        <a:p>
          <a:endParaRPr lang="zh-CN" altLang="en-US"/>
        </a:p>
      </dgm:t>
    </dgm:pt>
    <dgm:pt modelId="{4E2B76C4-FF47-4E52-BA52-83455437C19C}" type="pres">
      <dgm:prSet presAssocID="{1DFAE6F7-4137-48A1-9CF7-7A362687A78C}" presName="sp" presStyleCnt="0"/>
      <dgm:spPr/>
    </dgm:pt>
    <dgm:pt modelId="{B137F0E0-53B2-45E1-AC00-759B0CDD36F4}" type="pres">
      <dgm:prSet presAssocID="{AAAF934B-24EA-4AE6-88E3-2D0BBCDD0A74}" presName="composite" presStyleCnt="0"/>
      <dgm:spPr/>
    </dgm:pt>
    <dgm:pt modelId="{358B9E8D-446A-4B1B-BF2C-EA092C20C5E7}" type="pres">
      <dgm:prSet presAssocID="{AAAF934B-24EA-4AE6-88E3-2D0BBCDD0A74}" presName="parentText" presStyleLbl="alignNode1" presStyleIdx="2" presStyleCnt="3">
        <dgm:presLayoutVars>
          <dgm:chMax val="1"/>
          <dgm:bulletEnabled val="1"/>
        </dgm:presLayoutVars>
      </dgm:prSet>
      <dgm:spPr/>
      <dgm:t>
        <a:bodyPr/>
        <a:lstStyle/>
        <a:p>
          <a:endParaRPr lang="zh-CN" altLang="en-US"/>
        </a:p>
      </dgm:t>
    </dgm:pt>
    <dgm:pt modelId="{A293681E-BD5B-46D4-85DA-1D241C924390}" type="pres">
      <dgm:prSet presAssocID="{AAAF934B-24EA-4AE6-88E3-2D0BBCDD0A74}" presName="descendantText" presStyleLbl="alignAcc1" presStyleIdx="2" presStyleCnt="3">
        <dgm:presLayoutVars>
          <dgm:bulletEnabled val="1"/>
        </dgm:presLayoutVars>
      </dgm:prSet>
      <dgm:spPr/>
      <dgm:t>
        <a:bodyPr/>
        <a:lstStyle/>
        <a:p>
          <a:endParaRPr lang="zh-CN" altLang="en-US"/>
        </a:p>
      </dgm:t>
    </dgm:pt>
  </dgm:ptLst>
  <dgm:cxnLst>
    <dgm:cxn modelId="{BEEA378F-988E-4908-A496-8653333D3CFB}" srcId="{11E0C387-024D-4C36-9579-81B4B1FBAC94}" destId="{71043291-9E6C-4B71-8A45-DE2BD5102A87}" srcOrd="0" destOrd="0" parTransId="{317768AE-6989-4F5E-9EBB-B89764AF5243}" sibTransId="{FDCD31A5-2878-4B48-8646-764EF0BC668E}"/>
    <dgm:cxn modelId="{A2CF4CE5-453A-47E1-8CEE-E4EBC599D1E2}" type="presOf" srcId="{11E0C387-024D-4C36-9579-81B4B1FBAC94}" destId="{8E67799F-B8D2-40B8-9F83-EF8169162ED2}" srcOrd="0" destOrd="0" presId="urn:microsoft.com/office/officeart/2005/8/layout/chevron2"/>
    <dgm:cxn modelId="{AC2CDA23-F0DC-4C71-B9DA-A8C7A0793E03}" srcId="{DEC91CEF-FC6A-45BA-BE7C-BED4C2279902}" destId="{11E0C387-024D-4C36-9579-81B4B1FBAC94}" srcOrd="0" destOrd="0" parTransId="{99DE33DB-06F5-4901-B34F-E5FD9E382BF0}" sibTransId="{0B666720-AD41-4080-B3F8-ADE3F5DAFD39}"/>
    <dgm:cxn modelId="{48DD1142-2A72-4323-ABFD-960F0B1B29FC}" type="presOf" srcId="{E6078285-8A97-4444-98D3-816FD187AA9B}" destId="{A293681E-BD5B-46D4-85DA-1D241C924390}" srcOrd="0" destOrd="0" presId="urn:microsoft.com/office/officeart/2005/8/layout/chevron2"/>
    <dgm:cxn modelId="{DF71CB25-C94E-4E43-A409-F6550865D72B}" type="presOf" srcId="{09E57BB4-9179-4C6C-99CF-FDE8EB99E668}" destId="{F4831321-B786-47E3-924D-F7719B68187D}" srcOrd="0" destOrd="0" presId="urn:microsoft.com/office/officeart/2005/8/layout/chevron2"/>
    <dgm:cxn modelId="{AC898EE7-EB73-44FC-A3F7-6CD397290D29}" srcId="{DEC91CEF-FC6A-45BA-BE7C-BED4C2279902}" destId="{AAAF934B-24EA-4AE6-88E3-2D0BBCDD0A74}" srcOrd="2" destOrd="0" parTransId="{F4CF2112-A9BE-4124-B222-02B3EAB5FE90}" sibTransId="{4D8D476D-D784-44AE-A5A9-CE1E2829BD28}"/>
    <dgm:cxn modelId="{CB6869DD-F1F1-4FFF-AF32-5CCEA8D0FCDC}" srcId="{DEC91CEF-FC6A-45BA-BE7C-BED4C2279902}" destId="{3B4722E6-F4FF-488E-BE21-FE40DB39463F}" srcOrd="1" destOrd="0" parTransId="{3FB656CF-8CEC-44C3-978A-5DBE9851A170}" sibTransId="{1DFAE6F7-4137-48A1-9CF7-7A362687A78C}"/>
    <dgm:cxn modelId="{A5167164-2210-4E4D-B490-221BBFB9774E}" srcId="{AAAF934B-24EA-4AE6-88E3-2D0BBCDD0A74}" destId="{E6078285-8A97-4444-98D3-816FD187AA9B}" srcOrd="0" destOrd="0" parTransId="{B5370719-7A02-4177-9F35-09BFD94E980C}" sibTransId="{85BE6A7D-0352-4C50-A3EA-9A03C2B8BF5A}"/>
    <dgm:cxn modelId="{9DD357EB-0C4A-4EB5-8486-81D3145ED461}" type="presOf" srcId="{3B4722E6-F4FF-488E-BE21-FE40DB39463F}" destId="{DD315201-BCA8-4636-8BC5-EFC8426A37F4}" srcOrd="0" destOrd="0" presId="urn:microsoft.com/office/officeart/2005/8/layout/chevron2"/>
    <dgm:cxn modelId="{371E3647-8683-4326-8C5B-0B5900DC89CC}" type="presOf" srcId="{AAAF934B-24EA-4AE6-88E3-2D0BBCDD0A74}" destId="{358B9E8D-446A-4B1B-BF2C-EA092C20C5E7}" srcOrd="0" destOrd="0" presId="urn:microsoft.com/office/officeart/2005/8/layout/chevron2"/>
    <dgm:cxn modelId="{3396372E-E929-4CF0-B939-2BDFD5233AEB}" type="presOf" srcId="{71043291-9E6C-4B71-8A45-DE2BD5102A87}" destId="{5740E784-A061-4F71-9C5F-534D97F4088C}" srcOrd="0" destOrd="0" presId="urn:microsoft.com/office/officeart/2005/8/layout/chevron2"/>
    <dgm:cxn modelId="{3E20CE81-AF00-425C-AB3D-C149495129C0}" type="presOf" srcId="{DEC91CEF-FC6A-45BA-BE7C-BED4C2279902}" destId="{9E458E47-39B9-480D-A79D-2D87242CED03}" srcOrd="0" destOrd="0" presId="urn:microsoft.com/office/officeart/2005/8/layout/chevron2"/>
    <dgm:cxn modelId="{4EA0549D-5ED3-4625-BDEC-A1AA6390D24C}" srcId="{3B4722E6-F4FF-488E-BE21-FE40DB39463F}" destId="{09E57BB4-9179-4C6C-99CF-FDE8EB99E668}" srcOrd="0" destOrd="0" parTransId="{E3102946-EDD8-43C7-BBAB-A475D15158B9}" sibTransId="{3896232E-A789-4864-BE96-394BFBC38710}"/>
    <dgm:cxn modelId="{8F63E4D8-A380-4CE5-A363-2BB638B970A5}" type="presParOf" srcId="{9E458E47-39B9-480D-A79D-2D87242CED03}" destId="{954AB51D-1183-44D5-9B12-2435E8734A6E}" srcOrd="0" destOrd="0" presId="urn:microsoft.com/office/officeart/2005/8/layout/chevron2"/>
    <dgm:cxn modelId="{2C4315AF-D636-4392-87AC-55312F998773}" type="presParOf" srcId="{954AB51D-1183-44D5-9B12-2435E8734A6E}" destId="{8E67799F-B8D2-40B8-9F83-EF8169162ED2}" srcOrd="0" destOrd="0" presId="urn:microsoft.com/office/officeart/2005/8/layout/chevron2"/>
    <dgm:cxn modelId="{C9C27290-47A6-4845-B95F-F28837B37AB5}" type="presParOf" srcId="{954AB51D-1183-44D5-9B12-2435E8734A6E}" destId="{5740E784-A061-4F71-9C5F-534D97F4088C}" srcOrd="1" destOrd="0" presId="urn:microsoft.com/office/officeart/2005/8/layout/chevron2"/>
    <dgm:cxn modelId="{2050BE5F-5C39-4692-9231-0E3A1DAC3003}" type="presParOf" srcId="{9E458E47-39B9-480D-A79D-2D87242CED03}" destId="{56438256-A8E7-4DBF-B6B8-38CD36313302}" srcOrd="1" destOrd="0" presId="urn:microsoft.com/office/officeart/2005/8/layout/chevron2"/>
    <dgm:cxn modelId="{E30D1F34-0845-457C-AC37-F0BD114BD592}" type="presParOf" srcId="{9E458E47-39B9-480D-A79D-2D87242CED03}" destId="{A4066A7E-3AEE-4B07-8235-62BB924A227C}" srcOrd="2" destOrd="0" presId="urn:microsoft.com/office/officeart/2005/8/layout/chevron2"/>
    <dgm:cxn modelId="{A41D46D3-B2C2-411A-8AE6-B0E0F10481EA}" type="presParOf" srcId="{A4066A7E-3AEE-4B07-8235-62BB924A227C}" destId="{DD315201-BCA8-4636-8BC5-EFC8426A37F4}" srcOrd="0" destOrd="0" presId="urn:microsoft.com/office/officeart/2005/8/layout/chevron2"/>
    <dgm:cxn modelId="{CD72B657-8823-4997-86B8-EBF13408B026}" type="presParOf" srcId="{A4066A7E-3AEE-4B07-8235-62BB924A227C}" destId="{F4831321-B786-47E3-924D-F7719B68187D}" srcOrd="1" destOrd="0" presId="urn:microsoft.com/office/officeart/2005/8/layout/chevron2"/>
    <dgm:cxn modelId="{150DF7FE-DD12-4B65-979E-6207568C96A9}" type="presParOf" srcId="{9E458E47-39B9-480D-A79D-2D87242CED03}" destId="{4E2B76C4-FF47-4E52-BA52-83455437C19C}" srcOrd="3" destOrd="0" presId="urn:microsoft.com/office/officeart/2005/8/layout/chevron2"/>
    <dgm:cxn modelId="{746A7358-5EB3-4376-ACB5-E8A9F35147D3}" type="presParOf" srcId="{9E458E47-39B9-480D-A79D-2D87242CED03}" destId="{B137F0E0-53B2-45E1-AC00-759B0CDD36F4}" srcOrd="4" destOrd="0" presId="urn:microsoft.com/office/officeart/2005/8/layout/chevron2"/>
    <dgm:cxn modelId="{E3BAA6E4-1002-40DD-9C57-D878649ECC93}" type="presParOf" srcId="{B137F0E0-53B2-45E1-AC00-759B0CDD36F4}" destId="{358B9E8D-446A-4B1B-BF2C-EA092C20C5E7}" srcOrd="0" destOrd="0" presId="urn:microsoft.com/office/officeart/2005/8/layout/chevron2"/>
    <dgm:cxn modelId="{CCED916F-5C06-49EF-A3F9-272082E7B62E}" type="presParOf" srcId="{B137F0E0-53B2-45E1-AC00-759B0CDD36F4}" destId="{A293681E-BD5B-46D4-85DA-1D241C924390}"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8E67799F-B8D2-40B8-9F83-EF8169162ED2}">
      <dsp:nvSpPr>
        <dsp:cNvPr id="3" name="燕尾形 2"/>
        <dsp:cNvSpPr/>
      </dsp:nvSpPr>
      <dsp:spPr bwMode="white">
        <a:xfrm rot="5400000">
          <a:off x="-222776" y="222776"/>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一</a:t>
          </a:r>
          <a:endParaRPr lang="zh-CN" altLang="en-US" dirty="0"/>
        </a:p>
      </dsp:txBody>
      <dsp:txXfrm rot="5400000">
        <a:off x="-222776" y="222776"/>
        <a:ext cx="1485175" cy="1039622"/>
      </dsp:txXfrm>
    </dsp:sp>
    <dsp:sp modelId="{5740E784-A061-4F71-9C5F-534D97F4088C}">
      <dsp:nvSpPr>
        <dsp:cNvPr id="4" name="同侧圆角矩形 3"/>
        <dsp:cNvSpPr/>
      </dsp:nvSpPr>
      <dsp:spPr bwMode="white">
        <a:xfrm rot="5400000">
          <a:off x="3085129" y="-2045507"/>
          <a:ext cx="965364" cy="5056378"/>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84912" tIns="16510" rIns="16510" bIns="1651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600" b="1" dirty="0" smtClean="0">
              <a:solidFill>
                <a:srgbClr val="FF0000"/>
              </a:solidFill>
            </a:rPr>
            <a:t>为什么</a:t>
          </a:r>
          <a:r>
            <a:rPr lang="zh-CN" altLang="en-US" sz="2600" b="1" dirty="0" smtClean="0">
              <a:solidFill>
                <a:srgbClr val="FF0000"/>
              </a:solidFill>
            </a:rPr>
            <a:t>要制定企</a:t>
          </a:r>
          <a:r>
            <a:rPr lang="zh-CN" altLang="en-US" sz="2600" b="1" dirty="0" smtClean="0">
              <a:solidFill>
                <a:srgbClr val="FF0000"/>
              </a:solidFill>
            </a:rPr>
            <a:t>业安全生产主体责任清单</a:t>
          </a:r>
          <a:r>
            <a:rPr lang="en-US" altLang="zh-CN" sz="2600" b="1" dirty="0" smtClean="0">
              <a:solidFill>
                <a:srgbClr val="FF0000"/>
              </a:solidFill>
            </a:rPr>
            <a:t>-WHY</a:t>
          </a:r>
          <a:r>
            <a:rPr lang="zh-CN" altLang="en-US" sz="2600" b="1" dirty="0" smtClean="0">
              <a:solidFill>
                <a:srgbClr val="FF0000"/>
              </a:solidFill>
            </a:rPr>
            <a:t>？</a:t>
          </a:r>
          <a:endParaRPr lang="zh-CN" altLang="en-US" sz="2600" b="1" dirty="0">
            <a:solidFill>
              <a:srgbClr val="FF0000"/>
            </a:solidFill>
          </a:endParaRPr>
        </a:p>
      </dsp:txBody>
      <dsp:txXfrm rot="5400000">
        <a:off x="3085129" y="-2045507"/>
        <a:ext cx="965364" cy="5056378"/>
      </dsp:txXfrm>
    </dsp:sp>
    <dsp:sp modelId="{DD315201-BCA8-4636-8BC5-EFC8426A37F4}">
      <dsp:nvSpPr>
        <dsp:cNvPr id="5" name="燕尾形 4"/>
        <dsp:cNvSpPr/>
      </dsp:nvSpPr>
      <dsp:spPr bwMode="white">
        <a:xfrm rot="5400000">
          <a:off x="-222776" y="1512189"/>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二</a:t>
          </a:r>
          <a:endParaRPr lang="zh-CN" altLang="en-US" dirty="0"/>
        </a:p>
      </dsp:txBody>
      <dsp:txXfrm rot="5400000">
        <a:off x="-222776" y="1512189"/>
        <a:ext cx="1485175" cy="1039622"/>
      </dsp:txXfrm>
    </dsp:sp>
    <dsp:sp modelId="{F4831321-B786-47E3-924D-F7719B68187D}">
      <dsp:nvSpPr>
        <dsp:cNvPr id="6" name="同侧圆角矩形 5"/>
        <dsp:cNvSpPr/>
      </dsp:nvSpPr>
      <dsp:spPr bwMode="white">
        <a:xfrm rot="5400000">
          <a:off x="3085129" y="-756094"/>
          <a:ext cx="965364" cy="5056378"/>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84912" tIns="16510" rIns="16510" bIns="1651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600" b="1" dirty="0" smtClean="0">
              <a:solidFill>
                <a:srgbClr val="FF0000"/>
              </a:solidFill>
            </a:rPr>
            <a:t>制定企</a:t>
          </a:r>
          <a:r>
            <a:rPr lang="zh-CN" altLang="en-US" sz="2600" b="1" dirty="0" smtClean="0">
              <a:solidFill>
                <a:srgbClr val="FF0000"/>
              </a:solidFill>
            </a:rPr>
            <a:t>业安全生产主体责任清单的依据是什么</a:t>
          </a:r>
          <a:r>
            <a:rPr lang="en-US" altLang="zh-CN" sz="2600" b="1" dirty="0" smtClean="0">
              <a:solidFill>
                <a:srgbClr val="FF0000"/>
              </a:solidFill>
            </a:rPr>
            <a:t>-WHAT?</a:t>
          </a:r>
          <a:endParaRPr lang="zh-CN" altLang="en-US" sz="2600" b="1" dirty="0">
            <a:solidFill>
              <a:srgbClr val="FF0000"/>
            </a:solidFill>
          </a:endParaRPr>
        </a:p>
      </dsp:txBody>
      <dsp:txXfrm rot="5400000">
        <a:off x="3085129" y="-756094"/>
        <a:ext cx="965364" cy="5056378"/>
      </dsp:txXfrm>
    </dsp:sp>
    <dsp:sp modelId="{358B9E8D-446A-4B1B-BF2C-EA092C20C5E7}">
      <dsp:nvSpPr>
        <dsp:cNvPr id="7" name="燕尾形 6"/>
        <dsp:cNvSpPr/>
      </dsp:nvSpPr>
      <dsp:spPr bwMode="white">
        <a:xfrm rot="5400000">
          <a:off x="-222776" y="2801601"/>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三</a:t>
          </a:r>
          <a:endParaRPr lang="zh-CN" altLang="en-US" dirty="0"/>
        </a:p>
      </dsp:txBody>
      <dsp:txXfrm rot="5400000">
        <a:off x="-222776" y="2801601"/>
        <a:ext cx="1485175" cy="1039622"/>
      </dsp:txXfrm>
    </dsp:sp>
    <dsp:sp modelId="{A293681E-BD5B-46D4-85DA-1D241C924390}">
      <dsp:nvSpPr>
        <dsp:cNvPr id="8" name="同侧圆角矩形 7"/>
        <dsp:cNvSpPr/>
      </dsp:nvSpPr>
      <dsp:spPr bwMode="white">
        <a:xfrm rot="5400000">
          <a:off x="3085129" y="533318"/>
          <a:ext cx="965364" cy="5056378"/>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84912" tIns="16510" rIns="16510" bIns="1651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600" b="1" dirty="0" smtClean="0">
              <a:solidFill>
                <a:srgbClr val="FF0000"/>
              </a:solidFill>
            </a:rPr>
            <a:t>如</a:t>
          </a:r>
          <a:r>
            <a:rPr lang="zh-CN" altLang="en-US" sz="2600" b="1" dirty="0" smtClean="0">
              <a:solidFill>
                <a:srgbClr val="FF0000"/>
              </a:solidFill>
            </a:rPr>
            <a:t>何制定企</a:t>
          </a:r>
          <a:r>
            <a:rPr lang="zh-CN" altLang="en-US" sz="2600" b="1" dirty="0" smtClean="0">
              <a:solidFill>
                <a:srgbClr val="FF0000"/>
              </a:solidFill>
            </a:rPr>
            <a:t>业安全生产主体责任清单</a:t>
          </a:r>
          <a:r>
            <a:rPr lang="en-US" altLang="zh-CN" sz="2600" b="1" dirty="0" smtClean="0">
              <a:solidFill>
                <a:srgbClr val="FF0000"/>
              </a:solidFill>
            </a:rPr>
            <a:t>-HOW?</a:t>
          </a:r>
          <a:endParaRPr lang="zh-CN" altLang="en-US" sz="2600" b="1" dirty="0">
            <a:solidFill>
              <a:srgbClr val="FF0000"/>
            </a:solidFill>
          </a:endParaRPr>
        </a:p>
      </dsp:txBody>
      <dsp:txXfrm rot="5400000">
        <a:off x="3085129" y="533318"/>
        <a:ext cx="965364" cy="50563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p:cNvSpPr>
          <p:nvPr>
            <p:ph type="hdr" sz="quarter"/>
          </p:nvPr>
        </p:nvSpPr>
        <p:spPr>
          <a:xfrm>
            <a:off x="0" y="0"/>
            <a:ext cx="2930525" cy="496888"/>
          </a:xfrm>
          <a:prstGeom prst="rect">
            <a:avLst/>
          </a:prstGeom>
          <a:noFill/>
          <a:ln w="9525">
            <a:noFill/>
          </a:ln>
        </p:spPr>
        <p:txBody>
          <a:bodyP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日期占位符 2"/>
          <p:cNvSpPr>
            <a:spLocks noGrp="1"/>
          </p:cNvSpPr>
          <p:nvPr>
            <p:ph type="dt"/>
          </p:nvPr>
        </p:nvSpPr>
        <p:spPr>
          <a:xfrm>
            <a:off x="3829050" y="0"/>
            <a:ext cx="2930525" cy="496888"/>
          </a:xfrm>
          <a:prstGeom prst="rect">
            <a:avLst/>
          </a:prstGeom>
          <a:noFill/>
          <a:ln w="9525">
            <a:noFill/>
          </a:ln>
        </p:spPr>
        <p:txBody>
          <a:bodyPr/>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p:cNvSpPr>
          <p:nvPr>
            <p:ph type="sldImg"/>
          </p:nvPr>
        </p:nvSpPr>
        <p:spPr>
          <a:xfrm>
            <a:off x="896938" y="747713"/>
            <a:ext cx="4967287" cy="3725862"/>
          </a:xfrm>
          <a:prstGeom prst="rect">
            <a:avLst/>
          </a:prstGeom>
          <a:noFill/>
          <a:ln w="9525">
            <a:noFill/>
          </a:ln>
        </p:spPr>
      </p:sp>
      <p:sp>
        <p:nvSpPr>
          <p:cNvPr id="4101" name="备注占位符 4"/>
          <p:cNvSpPr>
            <a:spLocks noGrp="1" noChangeArrowheads="1"/>
          </p:cNvSpPr>
          <p:nvPr>
            <p:ph type="body" sz="quarter" idx="4294967295"/>
          </p:nvPr>
        </p:nvSpPr>
        <p:spPr bwMode="auto">
          <a:xfrm>
            <a:off x="676275" y="4722813"/>
            <a:ext cx="5408613" cy="4473575"/>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p:txBody>
      </p:sp>
      <p:sp>
        <p:nvSpPr>
          <p:cNvPr id="4102" name="页脚占位符 5"/>
          <p:cNvSpPr>
            <a:spLocks noGrp="1"/>
          </p:cNvSpPr>
          <p:nvPr>
            <p:ph type="ftr" sz="quarter"/>
          </p:nvPr>
        </p:nvSpPr>
        <p:spPr>
          <a:xfrm>
            <a:off x="0" y="9444038"/>
            <a:ext cx="2930525" cy="496888"/>
          </a:xfrm>
          <a:prstGeom prst="rect">
            <a:avLst/>
          </a:prstGeom>
          <a:noFill/>
          <a:ln w="9525">
            <a:noFill/>
          </a:ln>
        </p:spPr>
        <p:txBody>
          <a:bodyPr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6"/>
          <p:cNvSpPr>
            <a:spLocks noGrp="1"/>
          </p:cNvSpPr>
          <p:nvPr>
            <p:ph type="sldNum" sz="quarter"/>
          </p:nvPr>
        </p:nvSpPr>
        <p:spPr>
          <a:xfrm>
            <a:off x="3829050" y="9444038"/>
            <a:ext cx="2930525" cy="496888"/>
          </a:xfrm>
          <a:prstGeom prst="rect">
            <a:avLst/>
          </a:prstGeom>
          <a:noFill/>
          <a:ln w="9525">
            <a:noFill/>
          </a:ln>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TextEdit="1"/>
          </p:cNvSpPr>
          <p:nvPr>
            <p:ph type="sldImg"/>
          </p:nvPr>
        </p:nvSpPr>
        <p:spPr/>
      </p:sp>
      <p:sp>
        <p:nvSpPr>
          <p:cNvPr id="6146" name="文本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p:sp>
      <p:sp>
        <p:nvSpPr>
          <p:cNvPr id="23554" name="备注占位符 2"/>
          <p:cNvSpPr>
            <a:spLocks noGrp="1"/>
          </p:cNvSpPr>
          <p:nvPr>
            <p:ph type="body"/>
          </p:nvPr>
        </p:nvSpPr>
        <p:spPr/>
        <p:txBody>
          <a:bodyPr wrap="square" lIns="91440" tIns="45720" rIns="91440" bIns="45720" anchor="ctr" anchorCtr="0"/>
          <a:p>
            <a:pPr lvl="0"/>
            <a:endParaRPr lang="zh-CN" altLang="en-US" dirty="0"/>
          </a:p>
        </p:txBody>
      </p:sp>
      <p:sp>
        <p:nvSpPr>
          <p:cNvPr id="23555"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p:sp>
      <p:sp>
        <p:nvSpPr>
          <p:cNvPr id="25602" name="备注占位符 2"/>
          <p:cNvSpPr>
            <a:spLocks noGrp="1"/>
          </p:cNvSpPr>
          <p:nvPr>
            <p:ph type="body"/>
          </p:nvPr>
        </p:nvSpPr>
        <p:spPr/>
        <p:txBody>
          <a:bodyPr wrap="square" lIns="91440" tIns="45720" rIns="91440" bIns="45720" anchor="ctr" anchorCtr="0"/>
          <a:p>
            <a:pPr lvl="0"/>
            <a:endParaRPr lang="zh-CN" altLang="en-US" dirty="0"/>
          </a:p>
        </p:txBody>
      </p:sp>
      <p:sp>
        <p:nvSpPr>
          <p:cNvPr id="25603"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p:sp>
      <p:sp>
        <p:nvSpPr>
          <p:cNvPr id="27650" name="备注占位符 2"/>
          <p:cNvSpPr>
            <a:spLocks noGrp="1"/>
          </p:cNvSpPr>
          <p:nvPr>
            <p:ph type="body"/>
          </p:nvPr>
        </p:nvSpPr>
        <p:spPr/>
        <p:txBody>
          <a:bodyPr wrap="square" lIns="91440" tIns="45720" rIns="91440" bIns="45720" anchor="ctr" anchorCtr="0"/>
          <a:p>
            <a:pPr lvl="0"/>
            <a:endParaRPr lang="zh-CN" altLang="en-US" dirty="0"/>
          </a:p>
        </p:txBody>
      </p:sp>
      <p:sp>
        <p:nvSpPr>
          <p:cNvPr id="27651"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p:sp>
      <p:sp>
        <p:nvSpPr>
          <p:cNvPr id="29698" name="备注占位符 2"/>
          <p:cNvSpPr>
            <a:spLocks noGrp="1"/>
          </p:cNvSpPr>
          <p:nvPr>
            <p:ph type="body"/>
          </p:nvPr>
        </p:nvSpPr>
        <p:spPr/>
        <p:txBody>
          <a:bodyPr wrap="square" lIns="91440" tIns="45720" rIns="91440" bIns="45720" anchor="ctr" anchorCtr="0"/>
          <a:p>
            <a:pPr lvl="0"/>
            <a:endParaRPr lang="zh-CN" altLang="en-US" dirty="0"/>
          </a:p>
        </p:txBody>
      </p:sp>
      <p:sp>
        <p:nvSpPr>
          <p:cNvPr id="29699"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p:sp>
      <p:sp>
        <p:nvSpPr>
          <p:cNvPr id="31746" name="备注占位符 2"/>
          <p:cNvSpPr>
            <a:spLocks noGrp="1"/>
          </p:cNvSpPr>
          <p:nvPr>
            <p:ph type="body"/>
          </p:nvPr>
        </p:nvSpPr>
        <p:spPr/>
        <p:txBody>
          <a:bodyPr wrap="square" lIns="91440" tIns="45720" rIns="91440" bIns="45720" anchor="ctr" anchorCtr="0"/>
          <a:p>
            <a:pPr lvl="0"/>
            <a:endParaRPr lang="zh-CN" altLang="en-US" dirty="0"/>
          </a:p>
        </p:txBody>
      </p:sp>
      <p:sp>
        <p:nvSpPr>
          <p:cNvPr id="31747" name="灯片编号占位符 3"/>
          <p:cNvSpPr txBox="1">
            <a:spLocks noGrp="1"/>
          </p:cNvSpPr>
          <p:nvPr>
            <p:ph type="sldNum" sz="quarter"/>
          </p:nvPr>
        </p:nvSpPr>
        <p:spPr>
          <a:xfrm>
            <a:off x="3829050" y="9444038"/>
            <a:ext cx="2930525" cy="496887"/>
          </a:xfrm>
          <a:prstGeom prst="rect">
            <a:avLst/>
          </a:prstGeom>
          <a:noFill/>
          <a:ln w="9525">
            <a:noFill/>
          </a:ln>
        </p:spPr>
        <p:txBody>
          <a:bodyPr wrap="square" lIns="91440" tIns="45720" rIns="91440" bIns="45720" anchor="b" anchorCtr="0"/>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3"/>
          <p:cNvSpPr>
            <a:spLocks noGrp="1"/>
          </p:cNvSpPr>
          <p:nvPr>
            <p:ph type="dt" sz="half"/>
          </p:nvPr>
        </p:nvSpPr>
        <p:spPr>
          <a:xfrm>
            <a:off x="457200" y="6356350"/>
            <a:ext cx="2133600" cy="365125"/>
          </a:xfrm>
          <a:prstGeom prst="rect">
            <a:avLst/>
          </a:prstGeom>
          <a:noFill/>
          <a:ln w="9525">
            <a:noFill/>
          </a:ln>
        </p:spPr>
        <p:txBody>
          <a:bodyPr anchor="ctr"/>
          <a:lstStyle>
            <a:lvl1pPr>
              <a:defRPr sz="1200" noProof="1">
                <a:solidFill>
                  <a:srgbClr val="898989"/>
                </a:solidFill>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5A08EDD-58EF-43D7-8FB7-CA150A103E17}"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1029" name="页脚占位符 4"/>
          <p:cNvSpPr>
            <a:spLocks noGrp="1"/>
          </p:cNvSpPr>
          <p:nvPr>
            <p:ph type="ftr" sz="quarter"/>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nchorCtr="0"/>
          <a:p>
            <a:pPr lvl="0" indent="-914400"/>
            <a:r>
              <a:rPr lang="zh-CN" altLang="en-US" dirty="0"/>
              <a:t>单击此处编辑母版标题样式</a:t>
            </a:r>
            <a:endParaRPr lang="zh-CN" altLang="en-US" dirty="0"/>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日期占位符 3"/>
          <p:cNvSpPr>
            <a:spLocks noGrp="1"/>
          </p:cNvSpPr>
          <p:nvPr>
            <p:ph type="dt" sz="half"/>
          </p:nvPr>
        </p:nvSpPr>
        <p:spPr>
          <a:xfrm>
            <a:off x="457200" y="6356350"/>
            <a:ext cx="2133600" cy="365125"/>
          </a:xfrm>
          <a:prstGeom prst="rect">
            <a:avLst/>
          </a:prstGeom>
          <a:noFill/>
          <a:ln w="9525">
            <a:noFill/>
          </a:ln>
        </p:spPr>
        <p:txBody>
          <a:bodyPr anchor="ctr"/>
          <a:lstStyle>
            <a:lvl1pPr>
              <a:defRPr sz="1200" noProof="1">
                <a:solidFill>
                  <a:srgbClr val="898989"/>
                </a:solidFill>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5614E0D-3E3A-4E6B-BB5F-3FA7AAF50AE8}"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2053" name="页脚占位符 4"/>
          <p:cNvSpPr>
            <a:spLocks noGrp="1"/>
          </p:cNvSpPr>
          <p:nvPr>
            <p:ph type="ftr" sz="quarter"/>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2054"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cxnSp>
        <p:nvCxnSpPr>
          <p:cNvPr id="3076" name="直接连接符 8"/>
          <p:cNvCxnSpPr/>
          <p:nvPr userDrawn="1"/>
        </p:nvCxnSpPr>
        <p:spPr>
          <a:xfrm>
            <a:off x="785813" y="928688"/>
            <a:ext cx="8358187" cy="1587"/>
          </a:xfrm>
          <a:prstGeom prst="line">
            <a:avLst/>
          </a:prstGeom>
          <a:ln w="15875" cap="flat" cmpd="sng">
            <a:solidFill>
              <a:srgbClr val="4A7EBB"/>
            </a:solidFill>
            <a:prstDash val="solid"/>
            <a:round/>
            <a:headEnd type="none" w="med" len="med"/>
            <a:tailEnd type="none" w="med" len="med"/>
          </a:ln>
        </p:spPr>
      </p:cxnSp>
      <p:sp>
        <p:nvSpPr>
          <p:cNvPr id="3082"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83" name="文本占位符 2"/>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ppt_x</p:attrName>
                                        </p:attrNameLst>
                                      </p:cBhvr>
                                      <p:tavLst>
                                        <p:tav tm="0">
                                          <p:val>
                                            <p:strVal val="0-#ppt_w/2"/>
                                          </p:val>
                                        </p:tav>
                                        <p:tav tm="100000">
                                          <p:val>
                                            <p:strVal val="#ppt_x"/>
                                          </p:val>
                                        </p:tav>
                                      </p:tavLst>
                                    </p:anim>
                                    <p:anim calcmode="lin" valueType="num">
                                      <p:cBhvr>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0"/>
          <p:cNvSpPr/>
          <p:nvPr/>
        </p:nvSpPr>
        <p:spPr>
          <a:xfrm>
            <a:off x="646748" y="1556703"/>
            <a:ext cx="7777162" cy="2368550"/>
          </a:xfrm>
          <a:prstGeom prst="rect">
            <a:avLst/>
          </a:prstGeom>
          <a:noFill/>
          <a:ln w="9525">
            <a:noFill/>
          </a:ln>
        </p:spPr>
        <p:txBody>
          <a:bodyPr anchor="t" anchorCtr="0">
            <a:spAutoFit/>
          </a:bodyPr>
          <a:p>
            <a:pPr algn="ctr">
              <a:lnSpc>
                <a:spcPct val="150000"/>
              </a:lnSpc>
            </a:pPr>
            <a:r>
              <a:rPr lang="en-US" altLang="zh-CN" sz="3600" b="1" dirty="0">
                <a:solidFill>
                  <a:srgbClr val="002060"/>
                </a:solidFill>
                <a:latin typeface="微软雅黑" panose="020B0503020204020204" pitchFamily="34" charset="-122"/>
                <a:ea typeface="微软雅黑" panose="020B0503020204020204" pitchFamily="34" charset="-122"/>
              </a:rPr>
              <a:t>“</a:t>
            </a:r>
            <a:r>
              <a:rPr lang="zh-CN" altLang="zh-CN" sz="3600" b="1" dirty="0">
                <a:solidFill>
                  <a:srgbClr val="002060"/>
                </a:solidFill>
                <a:latin typeface="微软雅黑" panose="020B0503020204020204" pitchFamily="34" charset="-122"/>
                <a:ea typeface="微软雅黑" panose="020B0503020204020204" pitchFamily="34" charset="-122"/>
              </a:rPr>
              <a:t>尽职照单免责、失职照单问责</a:t>
            </a:r>
            <a:r>
              <a:rPr lang="en-US" altLang="zh-CN" sz="3600" b="1" dirty="0">
                <a:solidFill>
                  <a:srgbClr val="002060"/>
                </a:solidFill>
                <a:latin typeface="微软雅黑" panose="020B0503020204020204" pitchFamily="34" charset="-122"/>
                <a:ea typeface="微软雅黑" panose="020B0503020204020204" pitchFamily="34" charset="-122"/>
              </a:rPr>
              <a:t>”</a:t>
            </a:r>
            <a:endParaRPr lang="en-US" altLang="zh-CN" sz="3600" b="1" dirty="0">
              <a:solidFill>
                <a:srgbClr val="002060"/>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a:solidFill>
                  <a:srgbClr val="002060"/>
                </a:solidFill>
                <a:latin typeface="微软雅黑" panose="020B0503020204020204" pitchFamily="34" charset="-122"/>
                <a:ea typeface="微软雅黑" panose="020B0503020204020204" pitchFamily="34" charset="-122"/>
              </a:rPr>
              <a:t>学习情况汇报</a:t>
            </a:r>
            <a:r>
              <a:rPr lang="zh-CN" altLang="en-US" sz="2000" b="1" dirty="0">
                <a:solidFill>
                  <a:srgbClr val="002060"/>
                </a:solidFill>
                <a:latin typeface="微软雅黑" panose="020B0503020204020204" pitchFamily="34" charset="-122"/>
                <a:ea typeface="微软雅黑" panose="020B0503020204020204" pitchFamily="34" charset="-122"/>
              </a:rPr>
              <a:t>                                               </a:t>
            </a:r>
            <a:endParaRPr lang="zh-CN" altLang="en-US" sz="2000" b="1" dirty="0">
              <a:solidFill>
                <a:srgbClr val="002060"/>
              </a:solidFill>
              <a:latin typeface="微软雅黑" panose="020B0503020204020204" pitchFamily="34" charset="-122"/>
              <a:ea typeface="微软雅黑" panose="020B0503020204020204" pitchFamily="34" charset="-122"/>
            </a:endParaRPr>
          </a:p>
          <a:p>
            <a:pPr algn="ctr">
              <a:lnSpc>
                <a:spcPct val="200000"/>
              </a:lnSpc>
            </a:pPr>
            <a:r>
              <a:rPr lang="zh-CN" altLang="en-US" sz="2000" b="1" dirty="0">
                <a:solidFill>
                  <a:srgbClr val="002060"/>
                </a:solidFill>
                <a:latin typeface="微软雅黑" panose="020B0503020204020204" pitchFamily="34" charset="-122"/>
                <a:ea typeface="微软雅黑" panose="020B0503020204020204" pitchFamily="34" charset="-122"/>
              </a:rPr>
              <a:t>                                         </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299994" y="43647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962494" y="530067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894830" y="53011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827166" y="53006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19" descr="C:\Documents and Settings\Administrator\Application Data\Tencent\Users\525201892\QQ\WinTemp\RichOle\C({D%G_(6J9)N1AT%_S}2)3.png"/>
          <p:cNvPicPr>
            <a:picLocks noChangeAspect="1"/>
          </p:cNvPicPr>
          <p:nvPr/>
        </p:nvPicPr>
        <p:blipFill>
          <a:blip r:embed="rId1"/>
          <a:stretch>
            <a:fillRect/>
          </a:stretch>
        </p:blipFill>
        <p:spPr>
          <a:xfrm>
            <a:off x="0" y="909638"/>
            <a:ext cx="9144000" cy="5614987"/>
          </a:xfrm>
          <a:prstGeom prst="rect">
            <a:avLst/>
          </a:prstGeom>
          <a:noFill/>
          <a:ln w="9525">
            <a:noFill/>
          </a:ln>
        </p:spPr>
      </p:pic>
      <p:sp>
        <p:nvSpPr>
          <p:cNvPr id="15362" name="矩形 4"/>
          <p:cNvSpPr/>
          <p:nvPr/>
        </p:nvSpPr>
        <p:spPr>
          <a:xfrm>
            <a:off x="4816475" y="3290888"/>
            <a:ext cx="309563" cy="365125"/>
          </a:xfrm>
          <a:prstGeom prst="rect">
            <a:avLst/>
          </a:prstGeom>
          <a:noFill/>
          <a:ln w="9525">
            <a:noFill/>
          </a:ln>
        </p:spPr>
        <p:txBody>
          <a:bodyPr wrap="none" anchor="t" anchorCtr="0">
            <a:spAutoFit/>
          </a:bodyPr>
          <a:p>
            <a:pPr algn="r"/>
            <a:endParaRPr lang="zh-CN" altLang="en-US" dirty="0">
              <a:solidFill>
                <a:srgbClr val="595959"/>
              </a:solidFill>
              <a:latin typeface="时尚中黑简体" pitchFamily="2" charset="-122"/>
              <a:ea typeface="时尚中黑简体" pitchFamily="2" charset="-122"/>
            </a:endParaRPr>
          </a:p>
        </p:txBody>
      </p:sp>
      <p:grpSp>
        <p:nvGrpSpPr>
          <p:cNvPr id="15363" name="组合 20"/>
          <p:cNvGrpSpPr/>
          <p:nvPr/>
        </p:nvGrpSpPr>
        <p:grpSpPr>
          <a:xfrm>
            <a:off x="0" y="2312988"/>
            <a:ext cx="13033375" cy="2914650"/>
            <a:chOff x="-22224" y="22168"/>
            <a:chExt cx="13033713" cy="1635549"/>
          </a:xfrm>
        </p:grpSpPr>
        <p:sp>
          <p:nvSpPr>
            <p:cNvPr id="15364" name="矩形 3"/>
            <p:cNvSpPr/>
            <p:nvPr/>
          </p:nvSpPr>
          <p:spPr>
            <a:xfrm>
              <a:off x="-22224" y="22168"/>
              <a:ext cx="9165998" cy="1635549"/>
            </a:xfrm>
            <a:prstGeom prst="rect">
              <a:avLst/>
            </a:prstGeom>
            <a:solidFill>
              <a:srgbClr val="267B98">
                <a:alpha val="74117"/>
              </a:srgbClr>
            </a:solidFill>
            <a:ln w="9525">
              <a:noFill/>
            </a:ln>
          </p:spPr>
          <p:txBody>
            <a:bodyPr anchor="ctr" anchorCtr="0"/>
            <a:p>
              <a:pPr algn="ctr"/>
              <a:endParaRPr lang="zh-CN" altLang="en-US" dirty="0">
                <a:latin typeface="Arial" panose="020B0604020202020204" pitchFamily="34" charset="0"/>
                <a:ea typeface="宋体" panose="02010600030101010101" pitchFamily="2" charset="-122"/>
              </a:endParaRPr>
            </a:p>
          </p:txBody>
        </p:sp>
        <p:sp>
          <p:nvSpPr>
            <p:cNvPr id="15365" name="文本框 3"/>
            <p:cNvSpPr txBox="1"/>
            <p:nvPr/>
          </p:nvSpPr>
          <p:spPr>
            <a:xfrm>
              <a:off x="1907805" y="89404"/>
              <a:ext cx="2361486" cy="466203"/>
            </a:xfrm>
            <a:prstGeom prst="rect">
              <a:avLst/>
            </a:prstGeom>
            <a:noFill/>
            <a:ln w="9525">
              <a:noFill/>
            </a:ln>
          </p:spPr>
          <p:txBody>
            <a:bodyPr wrap="none" anchor="t" anchorCtr="0">
              <a:spAutoFit/>
            </a:bodyPr>
            <a:p>
              <a:r>
                <a:rPr lang="en-US" altLang="zh-CN" sz="4800" b="1" dirty="0">
                  <a:solidFill>
                    <a:srgbClr val="FFFF00"/>
                  </a:solidFill>
                  <a:latin typeface="Akzidenz-Grotesk BQ Condensed" pitchFamily="2" charset="0"/>
                  <a:ea typeface="宋体" panose="02010600030101010101" pitchFamily="2" charset="-122"/>
                </a:rPr>
                <a:t>Part 02</a:t>
              </a:r>
              <a:endParaRPr lang="en-US" altLang="zh-CN" sz="4800" b="1" dirty="0">
                <a:solidFill>
                  <a:srgbClr val="FFFF00"/>
                </a:solidFill>
                <a:latin typeface="Akzidenz-Grotesk BQ Condensed" pitchFamily="2" charset="0"/>
                <a:ea typeface="宋体" panose="02010600030101010101" pitchFamily="2" charset="-122"/>
              </a:endParaRPr>
            </a:p>
          </p:txBody>
        </p:sp>
        <p:sp>
          <p:nvSpPr>
            <p:cNvPr id="15366" name="文本框 19"/>
            <p:cNvSpPr txBox="1"/>
            <p:nvPr/>
          </p:nvSpPr>
          <p:spPr>
            <a:xfrm>
              <a:off x="2425598" y="729089"/>
              <a:ext cx="10585891" cy="771250"/>
            </a:xfrm>
            <a:prstGeom prst="rect">
              <a:avLst/>
            </a:prstGeom>
            <a:noFill/>
            <a:ln w="9525">
              <a:noFill/>
            </a:ln>
          </p:spPr>
          <p:txBody>
            <a:bodyPr anchor="t" anchorCtr="0">
              <a:spAutoFit/>
            </a:bodyPr>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制定企业安全生产主体责任</a:t>
              </a:r>
              <a:endParaRPr lang="en-US" altLang="zh-CN" sz="3600" dirty="0">
                <a:solidFill>
                  <a:srgbClr val="FF0000"/>
                </a:solidFill>
                <a:latin typeface="微软雅黑" panose="020B0503020204020204" pitchFamily="34" charset="-122"/>
                <a:ea typeface="微软雅黑" panose="020B0503020204020204" pitchFamily="34" charset="-122"/>
              </a:endParaRPr>
            </a:p>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清单的依据是什么</a:t>
              </a:r>
              <a:r>
                <a:rPr lang="en-US" altLang="zh-CN" sz="3600" dirty="0">
                  <a:solidFill>
                    <a:srgbClr val="FF0000"/>
                  </a:solidFill>
                  <a:latin typeface="微软雅黑" panose="020B0503020204020204" pitchFamily="34" charset="-122"/>
                  <a:ea typeface="微软雅黑" panose="020B0503020204020204" pitchFamily="34" charset="-122"/>
                </a:rPr>
                <a:t>-WHAT?</a:t>
              </a:r>
              <a:endParaRPr lang="zh-CN" altLang="en-US" sz="3600" dirty="0">
                <a:solidFill>
                  <a:srgbClr val="FF0000"/>
                </a:solidFill>
                <a:latin typeface="微软雅黑" panose="020B0503020204020204" pitchFamily="34" charset="-122"/>
                <a:ea typeface="微软雅黑" panose="020B0503020204020204" pitchFamily="34" charset="-122"/>
              </a:endParaRPr>
            </a:p>
          </p:txBody>
        </p:sp>
        <p:grpSp>
          <p:nvGrpSpPr>
            <p:cNvPr id="15367" name="组合 7"/>
            <p:cNvGrpSpPr/>
            <p:nvPr/>
          </p:nvGrpSpPr>
          <p:grpSpPr>
            <a:xfrm>
              <a:off x="510646" y="306295"/>
              <a:ext cx="942054" cy="679711"/>
              <a:chOff x="0" y="0"/>
              <a:chExt cx="333034" cy="320389"/>
            </a:xfrm>
          </p:grpSpPr>
          <p:sp>
            <p:nvSpPr>
              <p:cNvPr id="15368" name="Freeform 31"/>
              <p:cNvSpPr/>
              <p:nvPr/>
            </p:nvSpPr>
            <p:spPr>
              <a:xfrm>
                <a:off x="147559" y="0"/>
                <a:ext cx="185475" cy="133205"/>
              </a:xfrm>
              <a:custGeom>
                <a:avLst/>
                <a:gdLst/>
                <a:ahLst/>
                <a:cxnLst>
                  <a:cxn ang="0">
                    <a:pos x="322174083" y="0"/>
                  </a:cxn>
                  <a:cxn ang="0">
                    <a:pos x="47728900" y="0"/>
                  </a:cxn>
                  <a:cxn ang="0">
                    <a:pos x="0" y="47432903"/>
                  </a:cxn>
                  <a:cxn ang="0">
                    <a:pos x="0" y="83006590"/>
                  </a:cxn>
                  <a:cxn ang="0">
                    <a:pos x="27841192" y="83006590"/>
                  </a:cxn>
                  <a:cxn ang="0">
                    <a:pos x="27841192" y="47432903"/>
                  </a:cxn>
                  <a:cxn ang="0">
                    <a:pos x="47728900" y="27668861"/>
                  </a:cxn>
                  <a:cxn ang="0">
                    <a:pos x="322174083" y="27668861"/>
                  </a:cxn>
                  <a:cxn ang="0">
                    <a:pos x="342061783" y="47432903"/>
                  </a:cxn>
                  <a:cxn ang="0">
                    <a:pos x="342061783" y="213444078"/>
                  </a:cxn>
                  <a:cxn ang="0">
                    <a:pos x="322174083" y="233208113"/>
                  </a:cxn>
                  <a:cxn ang="0">
                    <a:pos x="286377419" y="233208113"/>
                  </a:cxn>
                  <a:cxn ang="0">
                    <a:pos x="286377419" y="264829437"/>
                  </a:cxn>
                  <a:cxn ang="0">
                    <a:pos x="322174083" y="264829437"/>
                  </a:cxn>
                  <a:cxn ang="0">
                    <a:pos x="369902967" y="213444078"/>
                  </a:cxn>
                  <a:cxn ang="0">
                    <a:pos x="369902967" y="47432903"/>
                  </a:cxn>
                  <a:cxn ang="0">
                    <a:pos x="322174083" y="0"/>
                  </a:cxn>
                </a:cxnLst>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rgbClr val="FFFF00"/>
              </a:solidFill>
              <a:ln w="9525">
                <a:noFill/>
              </a:ln>
            </p:spPr>
            <p:txBody>
              <a:bodyPr/>
              <a:p>
                <a:endParaRPr lang="zh-CN" altLang="en-US"/>
              </a:p>
            </p:txBody>
          </p:sp>
          <p:sp>
            <p:nvSpPr>
              <p:cNvPr id="15369" name="Freeform 32"/>
              <p:cNvSpPr/>
              <p:nvPr/>
            </p:nvSpPr>
            <p:spPr>
              <a:xfrm>
                <a:off x="103904" y="35866"/>
                <a:ext cx="185475" cy="131518"/>
              </a:xfrm>
              <a:custGeom>
                <a:avLst/>
                <a:gdLst/>
                <a:ahLst/>
                <a:cxnLst>
                  <a:cxn ang="0">
                    <a:pos x="318195346" y="0"/>
                  </a:cxn>
                  <a:cxn ang="0">
                    <a:pos x="47728900" y="0"/>
                  </a:cxn>
                  <a:cxn ang="0">
                    <a:pos x="0" y="47649363"/>
                  </a:cxn>
                  <a:cxn ang="0">
                    <a:pos x="0" y="115153950"/>
                  </a:cxn>
                  <a:cxn ang="0">
                    <a:pos x="27841192" y="99270170"/>
                  </a:cxn>
                  <a:cxn ang="0">
                    <a:pos x="27841192" y="47649363"/>
                  </a:cxn>
                  <a:cxn ang="0">
                    <a:pos x="47728900" y="27796125"/>
                  </a:cxn>
                  <a:cxn ang="0">
                    <a:pos x="318195346" y="27796125"/>
                  </a:cxn>
                  <a:cxn ang="0">
                    <a:pos x="338083046" y="47649363"/>
                  </a:cxn>
                  <a:cxn ang="0">
                    <a:pos x="338083046" y="214426113"/>
                  </a:cxn>
                  <a:cxn ang="0">
                    <a:pos x="318195346" y="234279344"/>
                  </a:cxn>
                  <a:cxn ang="0">
                    <a:pos x="47728900" y="234279344"/>
                  </a:cxn>
                  <a:cxn ang="0">
                    <a:pos x="27841192" y="214426113"/>
                  </a:cxn>
                  <a:cxn ang="0">
                    <a:pos x="27841192" y="170746216"/>
                  </a:cxn>
                  <a:cxn ang="0">
                    <a:pos x="0" y="186629996"/>
                  </a:cxn>
                  <a:cxn ang="0">
                    <a:pos x="0" y="214426113"/>
                  </a:cxn>
                  <a:cxn ang="0">
                    <a:pos x="47728900" y="262075523"/>
                  </a:cxn>
                  <a:cxn ang="0">
                    <a:pos x="318195346" y="262075523"/>
                  </a:cxn>
                  <a:cxn ang="0">
                    <a:pos x="369902967" y="214426113"/>
                  </a:cxn>
                  <a:cxn ang="0">
                    <a:pos x="369902967" y="47649363"/>
                  </a:cxn>
                  <a:cxn ang="0">
                    <a:pos x="318195346" y="0"/>
                  </a:cxn>
                </a:cxnLst>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rgbClr val="FFFF00"/>
              </a:solidFill>
              <a:ln w="9525">
                <a:noFill/>
              </a:ln>
            </p:spPr>
            <p:txBody>
              <a:bodyPr/>
              <a:p>
                <a:endParaRPr lang="zh-CN" altLang="en-US"/>
              </a:p>
            </p:txBody>
          </p:sp>
          <p:sp>
            <p:nvSpPr>
              <p:cNvPr id="15370" name="Oval 33"/>
              <p:cNvSpPr/>
              <p:nvPr/>
            </p:nvSpPr>
            <p:spPr>
              <a:xfrm>
                <a:off x="21709" y="30913"/>
                <a:ext cx="62387" cy="59858"/>
              </a:xfrm>
              <a:prstGeom prst="ellipse">
                <a:avLst/>
              </a:prstGeom>
              <a:solidFill>
                <a:srgbClr val="FFFF00"/>
              </a:solid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sp>
            <p:nvSpPr>
              <p:cNvPr id="15371" name="Freeform 34"/>
              <p:cNvSpPr/>
              <p:nvPr/>
            </p:nvSpPr>
            <p:spPr>
              <a:xfrm>
                <a:off x="0" y="67469"/>
                <a:ext cx="189691" cy="252920"/>
              </a:xfrm>
              <a:custGeom>
                <a:avLst/>
                <a:gdLst/>
                <a:ahLst/>
                <a:cxnLst>
                  <a:cxn ang="0">
                    <a:pos x="374777505" y="15864258"/>
                  </a:cxn>
                  <a:cxn ang="0">
                    <a:pos x="370791999" y="7932129"/>
                  </a:cxn>
                  <a:cxn ang="0">
                    <a:pos x="342881473" y="3965069"/>
                  </a:cxn>
                  <a:cxn ang="0">
                    <a:pos x="191376256" y="79321300"/>
                  </a:cxn>
                  <a:cxn ang="0">
                    <a:pos x="191376256" y="79321300"/>
                  </a:cxn>
                  <a:cxn ang="0">
                    <a:pos x="155492720" y="79321300"/>
                  </a:cxn>
                  <a:cxn ang="0">
                    <a:pos x="111636144" y="79321300"/>
                  </a:cxn>
                  <a:cxn ang="0">
                    <a:pos x="99675631" y="79321300"/>
                  </a:cxn>
                  <a:cxn ang="0">
                    <a:pos x="87713121" y="79321300"/>
                  </a:cxn>
                  <a:cxn ang="0">
                    <a:pos x="23921034" y="79321300"/>
                  </a:cxn>
                  <a:cxn ang="0">
                    <a:pos x="11960517" y="87253427"/>
                  </a:cxn>
                  <a:cxn ang="0">
                    <a:pos x="3987504" y="103117681"/>
                  </a:cxn>
                  <a:cxn ang="0">
                    <a:pos x="0" y="269692440"/>
                  </a:cxn>
                  <a:cxn ang="0">
                    <a:pos x="15948020" y="293488820"/>
                  </a:cxn>
                  <a:cxn ang="0">
                    <a:pos x="23921034" y="293488820"/>
                  </a:cxn>
                  <a:cxn ang="0">
                    <a:pos x="39869057" y="273657507"/>
                  </a:cxn>
                  <a:cxn ang="0">
                    <a:pos x="43856561" y="150710474"/>
                  </a:cxn>
                  <a:cxn ang="0">
                    <a:pos x="47844064" y="150710474"/>
                  </a:cxn>
                  <a:cxn ang="0">
                    <a:pos x="47844064" y="253828123"/>
                  </a:cxn>
                  <a:cxn ang="0">
                    <a:pos x="47844064" y="261760313"/>
                  </a:cxn>
                  <a:cxn ang="0">
                    <a:pos x="47844064" y="479892807"/>
                  </a:cxn>
                  <a:cxn ang="0">
                    <a:pos x="71765105" y="503689188"/>
                  </a:cxn>
                  <a:cxn ang="0">
                    <a:pos x="87713121" y="503689188"/>
                  </a:cxn>
                  <a:cxn ang="0">
                    <a:pos x="111636144" y="479892807"/>
                  </a:cxn>
                  <a:cxn ang="0">
                    <a:pos x="111636144" y="309353074"/>
                  </a:cxn>
                  <a:cxn ang="0">
                    <a:pos x="131571694" y="309353074"/>
                  </a:cxn>
                  <a:cxn ang="0">
                    <a:pos x="131571694" y="479892807"/>
                  </a:cxn>
                  <a:cxn ang="0">
                    <a:pos x="155492720" y="503689188"/>
                  </a:cxn>
                  <a:cxn ang="0">
                    <a:pos x="171440736" y="503689188"/>
                  </a:cxn>
                  <a:cxn ang="0">
                    <a:pos x="195363759" y="479892807"/>
                  </a:cxn>
                  <a:cxn ang="0">
                    <a:pos x="195363759" y="261760313"/>
                  </a:cxn>
                  <a:cxn ang="0">
                    <a:pos x="195363759" y="253828123"/>
                  </a:cxn>
                  <a:cxn ang="0">
                    <a:pos x="195363759" y="142778347"/>
                  </a:cxn>
                  <a:cxn ang="0">
                    <a:pos x="215297281" y="115014876"/>
                  </a:cxn>
                  <a:cxn ang="0">
                    <a:pos x="362816992" y="39660650"/>
                  </a:cxn>
                  <a:cxn ang="0">
                    <a:pos x="374777505" y="15864258"/>
                  </a:cxn>
                </a:cxnLst>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rgbClr val="FFFF00"/>
              </a:solidFill>
              <a:ln w="9525">
                <a:noFill/>
              </a:ln>
            </p:spPr>
            <p:txBody>
              <a:bodyPr/>
              <a:p>
                <a:endParaRPr lang="zh-CN" altLang="en-US"/>
              </a:p>
            </p:txBody>
          </p:sp>
        </p:grpSp>
        <p:cxnSp>
          <p:nvCxnSpPr>
            <p:cNvPr id="15372" name="直接连接符 2"/>
            <p:cNvCxnSpPr/>
            <p:nvPr/>
          </p:nvCxnSpPr>
          <p:spPr>
            <a:xfrm>
              <a:off x="1921582" y="627289"/>
              <a:ext cx="5868029" cy="0"/>
            </a:xfrm>
            <a:prstGeom prst="line">
              <a:avLst/>
            </a:prstGeom>
            <a:ln w="28575" cap="flat" cmpd="sng">
              <a:solidFill>
                <a:srgbClr val="FFFF00"/>
              </a:solidFill>
              <a:prstDash val="solid"/>
              <a:round/>
              <a:headEnd type="none" w="med" len="med"/>
              <a:tailEnd type="none" w="med" len="med"/>
            </a:ln>
          </p:spPr>
        </p:cxnSp>
      </p:grpSp>
      <p:sp>
        <p:nvSpPr>
          <p:cNvPr id="15373" name="AutoShape 14" descr="http://img1.imgtn.bdimg.com/it/u=929829460,2769752163&amp;fm=23&amp;gp=0.jpg"/>
          <p:cNvSpPr>
            <a:spLocks noChangeAspect="1"/>
          </p:cNvSpPr>
          <p:nvPr/>
        </p:nvSpPr>
        <p:spPr>
          <a:xfrm>
            <a:off x="155575" y="-144462"/>
            <a:ext cx="304800" cy="304800"/>
          </a:xfrm>
          <a:prstGeom prst="rect">
            <a:avLst/>
          </a:prstGeom>
          <a:no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5" name="组合 1"/>
          <p:cNvGrpSpPr/>
          <p:nvPr/>
        </p:nvGrpSpPr>
        <p:grpSpPr>
          <a:xfrm>
            <a:off x="792163" y="368300"/>
            <a:ext cx="7102475" cy="536575"/>
            <a:chOff x="0" y="-29636"/>
            <a:chExt cx="6165721" cy="536088"/>
          </a:xfrm>
        </p:grpSpPr>
        <p:cxnSp>
          <p:nvCxnSpPr>
            <p:cNvPr id="16386"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6387"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第二部分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6388"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制定依据是什么</a:t>
              </a:r>
              <a:r>
                <a:rPr lang="en-US" altLang="zh-CN" sz="2400" b="1" dirty="0">
                  <a:solidFill>
                    <a:srgbClr val="FF0000"/>
                  </a:solidFill>
                  <a:latin typeface="Arial" panose="020B0604020202020204" pitchFamily="34" charset="0"/>
                  <a:ea typeface="宋体" panose="02010600030101010101" pitchFamily="2" charset="-122"/>
                </a:rPr>
                <a:t>-WHAT</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6389"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6390"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6391" name="矩形 10"/>
          <p:cNvSpPr/>
          <p:nvPr/>
        </p:nvSpPr>
        <p:spPr>
          <a:xfrm>
            <a:off x="1547813" y="1989138"/>
            <a:ext cx="6588125" cy="2062162"/>
          </a:xfrm>
          <a:prstGeom prst="rect">
            <a:avLst/>
          </a:prstGeom>
          <a:noFill/>
          <a:ln w="9525">
            <a:noFill/>
          </a:ln>
        </p:spPr>
        <p:txBody>
          <a:bodyPr anchor="t" anchorCtr="0">
            <a:spAutoFit/>
          </a:bodyPr>
          <a:p>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中共中央、国务院关于推进安全生产领域改革发展的意见</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2016</a:t>
            </a:r>
            <a:r>
              <a:rPr lang="zh-CN" altLang="en-US" b="1" dirty="0">
                <a:latin typeface="Arial" panose="020B0604020202020204" pitchFamily="34" charset="0"/>
                <a:ea typeface="宋体" panose="02010600030101010101" pitchFamily="2" charset="-122"/>
              </a:rPr>
              <a:t>年</a:t>
            </a:r>
            <a:r>
              <a:rPr lang="en-US" altLang="zh-CN" b="1" dirty="0">
                <a:latin typeface="Arial" panose="020B0604020202020204" pitchFamily="34" charset="0"/>
                <a:ea typeface="宋体" panose="02010600030101010101" pitchFamily="2" charset="-122"/>
              </a:rPr>
              <a:t>12</a:t>
            </a:r>
            <a:r>
              <a:rPr lang="zh-CN" altLang="en-US" b="1" dirty="0">
                <a:latin typeface="Arial" panose="020B0604020202020204" pitchFamily="34" charset="0"/>
                <a:ea typeface="宋体" panose="02010600030101010101" pitchFamily="2" charset="-122"/>
              </a:rPr>
              <a:t>月</a:t>
            </a:r>
            <a:r>
              <a:rPr lang="en-US" altLang="zh-CN" b="1" dirty="0">
                <a:latin typeface="Arial" panose="020B0604020202020204" pitchFamily="34" charset="0"/>
                <a:ea typeface="宋体" panose="02010600030101010101" pitchFamily="2" charset="-122"/>
              </a:rPr>
              <a:t>9</a:t>
            </a:r>
            <a:r>
              <a:rPr lang="zh-CN" altLang="en-US" b="1" dirty="0">
                <a:latin typeface="Arial" panose="020B0604020202020204" pitchFamily="34" charset="0"/>
                <a:ea typeface="宋体" panose="02010600030101010101" pitchFamily="2" charset="-122"/>
              </a:rPr>
              <a:t>日）第二条规定：“</a:t>
            </a:r>
            <a:r>
              <a:rPr lang="zh-CN" altLang="en-US" sz="2800" b="1" dirty="0">
                <a:solidFill>
                  <a:srgbClr val="FF0000"/>
                </a:solidFill>
                <a:latin typeface="Arial" panose="020B0604020202020204" pitchFamily="34" charset="0"/>
                <a:ea typeface="宋体" panose="02010600030101010101" pitchFamily="2" charset="-122"/>
              </a:rPr>
              <a:t>依法依规</a:t>
            </a:r>
            <a:r>
              <a:rPr lang="zh-CN" altLang="en-US" dirty="0">
                <a:latin typeface="Arial" panose="020B0604020202020204" pitchFamily="34" charset="0"/>
                <a:ea typeface="宋体" panose="02010600030101010101" pitchFamily="2" charset="-122"/>
              </a:rPr>
              <a:t>制定各有关部门安全生产权力和责任清单，尽职照单免责，失职照单问责。建立企业生产经营</a:t>
            </a:r>
            <a:r>
              <a:rPr lang="zh-CN" altLang="en-US" sz="2800" b="1" dirty="0">
                <a:solidFill>
                  <a:srgbClr val="FF0000"/>
                </a:solidFill>
                <a:latin typeface="Arial" panose="020B0604020202020204" pitchFamily="34" charset="0"/>
                <a:ea typeface="宋体" panose="02010600030101010101" pitchFamily="2" charset="-122"/>
              </a:rPr>
              <a:t>全过程</a:t>
            </a:r>
            <a:r>
              <a:rPr lang="zh-CN" altLang="en-US" dirty="0">
                <a:latin typeface="Arial" panose="020B0604020202020204" pitchFamily="34" charset="0"/>
                <a:ea typeface="宋体" panose="02010600030101010101" pitchFamily="2" charset="-122"/>
              </a:rPr>
              <a:t>安全责任追溯制度。</a:t>
            </a:r>
            <a:r>
              <a:rPr lang="zh-CN" altLang="en-US" b="1" dirty="0">
                <a:latin typeface="Arial" panose="020B0604020202020204" pitchFamily="34" charset="0"/>
                <a:ea typeface="宋体" panose="02010600030101010101" pitchFamily="2" charset="-122"/>
              </a:rPr>
              <a:t>”</a:t>
            </a:r>
            <a:endParaRPr lang="en-US" altLang="zh-CN" b="1" dirty="0">
              <a:latin typeface="Arial" panose="020B0604020202020204" pitchFamily="34" charset="0"/>
              <a:ea typeface="宋体" panose="02010600030101010101" pitchFamily="2" charset="-122"/>
            </a:endParaRPr>
          </a:p>
          <a:p>
            <a:endParaRPr lang="en-US" altLang="zh-CN" b="1" dirty="0">
              <a:latin typeface="Arial" panose="020B0604020202020204" pitchFamily="34" charset="0"/>
              <a:ea typeface="宋体" panose="02010600030101010101" pitchFamily="2" charset="-122"/>
            </a:endParaRPr>
          </a:p>
          <a:p>
            <a:endParaRPr lang="en-US" altLang="zh-CN" b="1"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8"/>
          <p:cNvPicPr>
            <a:picLocks noChangeAspect="1"/>
          </p:cNvPicPr>
          <p:nvPr/>
        </p:nvPicPr>
        <p:blipFill>
          <a:blip r:embed="rId1"/>
          <a:stretch>
            <a:fillRect/>
          </a:stretch>
        </p:blipFill>
        <p:spPr>
          <a:xfrm>
            <a:off x="323850" y="981075"/>
            <a:ext cx="8208963" cy="5472113"/>
          </a:xfrm>
          <a:prstGeom prst="rect">
            <a:avLst/>
          </a:prstGeom>
          <a:noFill/>
          <a:ln w="9525">
            <a:noFill/>
          </a:ln>
        </p:spPr>
      </p:pic>
      <p:sp>
        <p:nvSpPr>
          <p:cNvPr id="11" name="圆角矩形 10"/>
          <p:cNvSpPr/>
          <p:nvPr/>
        </p:nvSpPr>
        <p:spPr>
          <a:xfrm>
            <a:off x="7272338" y="3860800"/>
            <a:ext cx="1584325" cy="1728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grpSp>
        <p:nvGrpSpPr>
          <p:cNvPr id="17411" name="组合 1"/>
          <p:cNvGrpSpPr/>
          <p:nvPr/>
        </p:nvGrpSpPr>
        <p:grpSpPr>
          <a:xfrm>
            <a:off x="792163" y="368300"/>
            <a:ext cx="7102475" cy="536575"/>
            <a:chOff x="0" y="-29636"/>
            <a:chExt cx="6165721" cy="536088"/>
          </a:xfrm>
        </p:grpSpPr>
        <p:cxnSp>
          <p:nvCxnSpPr>
            <p:cNvPr id="17412"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7413"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第二部分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7414"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制定依据是什么</a:t>
              </a:r>
              <a:r>
                <a:rPr lang="en-US" altLang="zh-CN" sz="2400" b="1" dirty="0">
                  <a:solidFill>
                    <a:srgbClr val="FF0000"/>
                  </a:solidFill>
                  <a:latin typeface="Arial" panose="020B0604020202020204" pitchFamily="34" charset="0"/>
                  <a:ea typeface="宋体" panose="02010600030101010101" pitchFamily="2" charset="-122"/>
                </a:rPr>
                <a:t>-WHAT</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7415" name="图片 9222" descr="timg"/>
          <p:cNvPicPr>
            <a:picLocks noChangeAspect="1"/>
          </p:cNvPicPr>
          <p:nvPr/>
        </p:nvPicPr>
        <p:blipFill>
          <a:blip r:embed="rId2"/>
          <a:stretch>
            <a:fillRect/>
          </a:stretch>
        </p:blipFill>
        <p:spPr>
          <a:xfrm>
            <a:off x="755650" y="1844675"/>
            <a:ext cx="1546225" cy="1358900"/>
          </a:xfrm>
          <a:prstGeom prst="rect">
            <a:avLst/>
          </a:prstGeom>
          <a:noFill/>
          <a:ln w="9525">
            <a:noFill/>
          </a:ln>
        </p:spPr>
      </p:pic>
      <p:sp>
        <p:nvSpPr>
          <p:cNvPr id="17416"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7417" name="TextBox 8"/>
          <p:cNvSpPr txBox="1"/>
          <p:nvPr/>
        </p:nvSpPr>
        <p:spPr>
          <a:xfrm>
            <a:off x="7235825" y="4005263"/>
            <a:ext cx="1584325" cy="147637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省、自治区的人民政府所在地的市和经国务院批准的较大的市。</a:t>
            </a:r>
            <a:endParaRPr lang="zh-CN" altLang="en-US" b="1" dirty="0">
              <a:solidFill>
                <a:schemeClr val="bg1"/>
              </a:solidFill>
              <a:latin typeface="Arial" panose="020B0604020202020204" pitchFamily="34" charset="0"/>
              <a:ea typeface="宋体" panose="02010600030101010101" pitchFamily="2" charset="-122"/>
            </a:endParaRPr>
          </a:p>
        </p:txBody>
      </p:sp>
      <p:sp>
        <p:nvSpPr>
          <p:cNvPr id="17418" name="TextBox 9"/>
          <p:cNvSpPr txBox="1"/>
          <p:nvPr/>
        </p:nvSpPr>
        <p:spPr>
          <a:xfrm>
            <a:off x="3024188" y="1089025"/>
            <a:ext cx="3168650" cy="522288"/>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一、依法依规</a:t>
            </a:r>
            <a:endParaRPr lang="zh-CN" altLang="en-US" sz="2800" b="1"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1"/>
          <p:cNvGrpSpPr/>
          <p:nvPr/>
        </p:nvGrpSpPr>
        <p:grpSpPr>
          <a:xfrm>
            <a:off x="792163" y="368300"/>
            <a:ext cx="7102475" cy="536575"/>
            <a:chOff x="0" y="-29636"/>
            <a:chExt cx="6165721" cy="536088"/>
          </a:xfrm>
        </p:grpSpPr>
        <p:cxnSp>
          <p:nvCxnSpPr>
            <p:cNvPr id="18434"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8435"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第二部分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8436"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制定依据是什么</a:t>
              </a:r>
              <a:r>
                <a:rPr lang="en-US" altLang="zh-CN" sz="2400" b="1" dirty="0">
                  <a:solidFill>
                    <a:srgbClr val="FF0000"/>
                  </a:solidFill>
                  <a:latin typeface="Arial" panose="020B0604020202020204" pitchFamily="34" charset="0"/>
                  <a:ea typeface="宋体" panose="02010600030101010101" pitchFamily="2" charset="-122"/>
                </a:rPr>
                <a:t>-WHAT</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8437"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8438"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graphicFrame>
        <p:nvGraphicFramePr>
          <p:cNvPr id="11" name="表格 10"/>
          <p:cNvGraphicFramePr>
            <a:graphicFrameLocks noGrp="1"/>
          </p:cNvGraphicFramePr>
          <p:nvPr/>
        </p:nvGraphicFramePr>
        <p:xfrm>
          <a:off x="1403350" y="1304925"/>
          <a:ext cx="7524837" cy="4748213"/>
        </p:xfrm>
        <a:graphic>
          <a:graphicData uri="http://schemas.openxmlformats.org/drawingml/2006/table">
            <a:tbl>
              <a:tblPr firstRow="1" bandRow="1">
                <a:tableStyleId>{5C22544A-7EE6-4342-B048-85BDC9FD1C3A}</a:tableStyleId>
              </a:tblPr>
              <a:tblGrid>
                <a:gridCol w="651187"/>
                <a:gridCol w="788973"/>
                <a:gridCol w="6084677"/>
              </a:tblGrid>
              <a:tr h="459487">
                <a:tc>
                  <a:txBody>
                    <a:bodyPr/>
                    <a:lstStyle/>
                    <a:p>
                      <a:pPr algn="ctr"/>
                      <a:r>
                        <a:rPr lang="zh-CN" altLang="en-US" dirty="0" smtClean="0"/>
                        <a:t>序号</a:t>
                      </a:r>
                      <a:endParaRPr lang="zh-CN" altLang="en-US" dirty="0"/>
                    </a:p>
                  </a:txBody>
                  <a:tcPr/>
                </a:tc>
                <a:tc>
                  <a:txBody>
                    <a:bodyPr/>
                    <a:lstStyle/>
                    <a:p>
                      <a:pPr algn="ctr"/>
                      <a:r>
                        <a:rPr lang="zh-CN" altLang="en-US" dirty="0" smtClean="0"/>
                        <a:t>分类</a:t>
                      </a:r>
                      <a:endParaRPr lang="zh-CN" altLang="en-US" dirty="0"/>
                    </a:p>
                  </a:txBody>
                  <a:tcPr/>
                </a:tc>
                <a:tc>
                  <a:txBody>
                    <a:bodyPr/>
                    <a:lstStyle/>
                    <a:p>
                      <a:pPr algn="ctr"/>
                      <a:r>
                        <a:rPr lang="zh-CN" altLang="en-US" dirty="0" smtClean="0"/>
                        <a:t>名称</a:t>
                      </a:r>
                      <a:endParaRPr lang="zh-CN" altLang="en-US" dirty="0"/>
                    </a:p>
                  </a:txBody>
                  <a:tcPr/>
                </a:tc>
              </a:tr>
              <a:tr h="1268704">
                <a:tc>
                  <a:txBody>
                    <a:bodyPr/>
                    <a:lstStyle/>
                    <a:p>
                      <a:pPr algn="ctr"/>
                      <a:endParaRPr lang="en-US" altLang="zh-CN" dirty="0" smtClean="0"/>
                    </a:p>
                    <a:p>
                      <a:pPr algn="ctr"/>
                      <a:endParaRPr lang="en-US" altLang="zh-CN" dirty="0" smtClean="0"/>
                    </a:p>
                    <a:p>
                      <a:pPr algn="ctr"/>
                      <a:r>
                        <a:rPr lang="en-US" altLang="zh-CN" dirty="0" smtClean="0"/>
                        <a:t>1</a:t>
                      </a:r>
                      <a:endParaRPr lang="zh-CN" altLang="en-US" dirty="0"/>
                    </a:p>
                  </a:txBody>
                  <a:tcPr/>
                </a:tc>
                <a:tc>
                  <a:txBody>
                    <a:bodyPr/>
                    <a:lstStyle/>
                    <a:p>
                      <a:pPr algn="ctr"/>
                      <a:endParaRPr lang="en-US" altLang="zh-CN" dirty="0" smtClean="0"/>
                    </a:p>
                    <a:p>
                      <a:pPr algn="ctr"/>
                      <a:endParaRPr lang="en-US" altLang="zh-CN" dirty="0" smtClean="0"/>
                    </a:p>
                    <a:p>
                      <a:pPr algn="ctr"/>
                      <a:r>
                        <a:rPr lang="zh-CN" altLang="en-US" dirty="0" smtClean="0"/>
                        <a:t>法律</a:t>
                      </a:r>
                      <a:endParaRPr lang="zh-CN" altLang="en-US" dirty="0"/>
                    </a:p>
                  </a:txBody>
                  <a:tcPr/>
                </a:tc>
                <a:tc>
                  <a:txBody>
                    <a:bodyPr/>
                    <a:lstStyle/>
                    <a:p>
                      <a:pPr algn="l"/>
                      <a:r>
                        <a:rPr lang="en-US" altLang="zh-CN" dirty="0" smtClean="0"/>
                        <a:t>《</a:t>
                      </a:r>
                      <a:r>
                        <a:rPr lang="zh-CN" altLang="en-US" dirty="0" smtClean="0"/>
                        <a:t>安全生产法</a:t>
                      </a:r>
                      <a:r>
                        <a:rPr lang="en-US" altLang="zh-CN" dirty="0" smtClean="0"/>
                        <a:t>》</a:t>
                      </a:r>
                      <a:endParaRPr lang="en-US" altLang="zh-CN" dirty="0" smtClean="0"/>
                    </a:p>
                    <a:p>
                      <a:pPr algn="l"/>
                      <a:r>
                        <a:rPr lang="en-US" altLang="zh-CN" dirty="0" smtClean="0"/>
                        <a:t>《</a:t>
                      </a:r>
                      <a:r>
                        <a:rPr lang="zh-CN" altLang="en-US" dirty="0" smtClean="0"/>
                        <a:t>道路交通安全法</a:t>
                      </a:r>
                      <a:r>
                        <a:rPr lang="en-US" altLang="zh-CN" dirty="0" smtClean="0"/>
                        <a:t>》</a:t>
                      </a:r>
                      <a:endParaRPr lang="en-US" altLang="zh-CN" dirty="0" smtClean="0"/>
                    </a:p>
                    <a:p>
                      <a:pPr algn="l"/>
                      <a:r>
                        <a:rPr lang="en-US" altLang="zh-CN" dirty="0" smtClean="0"/>
                        <a:t>《</a:t>
                      </a:r>
                      <a:r>
                        <a:rPr lang="zh-CN" altLang="en-US" dirty="0" smtClean="0"/>
                        <a:t>刑法</a:t>
                      </a:r>
                      <a:r>
                        <a:rPr lang="en-US" altLang="zh-CN" dirty="0" smtClean="0"/>
                        <a:t>》</a:t>
                      </a:r>
                      <a:endParaRPr lang="en-US" altLang="zh-CN" dirty="0" smtClean="0"/>
                    </a:p>
                    <a:p>
                      <a:pPr algn="l"/>
                      <a:r>
                        <a:rPr lang="en-US" altLang="zh-CN" dirty="0" smtClean="0"/>
                        <a:t>《</a:t>
                      </a:r>
                      <a:r>
                        <a:rPr lang="zh-CN" altLang="en-US" dirty="0" smtClean="0"/>
                        <a:t>反恐法</a:t>
                      </a:r>
                      <a:r>
                        <a:rPr lang="en-US" altLang="zh-CN" dirty="0" smtClean="0"/>
                        <a:t>》</a:t>
                      </a:r>
                      <a:r>
                        <a:rPr lang="zh-CN" altLang="en-US" dirty="0" smtClean="0"/>
                        <a:t>等。</a:t>
                      </a:r>
                      <a:endParaRPr lang="zh-CN" altLang="en-US" dirty="0"/>
                    </a:p>
                  </a:txBody>
                  <a:tcPr/>
                </a:tc>
              </a:tr>
              <a:tr h="1008113">
                <a:tc>
                  <a:txBody>
                    <a:bodyPr/>
                    <a:lstStyle/>
                    <a:p>
                      <a:pPr algn="ctr"/>
                      <a:endParaRPr lang="en-US" altLang="zh-CN" dirty="0" smtClean="0"/>
                    </a:p>
                    <a:p>
                      <a:pPr algn="ctr"/>
                      <a:r>
                        <a:rPr lang="en-US" altLang="zh-CN" dirty="0" smtClean="0"/>
                        <a:t>2</a:t>
                      </a:r>
                      <a:endParaRPr lang="zh-CN" altLang="en-US" dirty="0"/>
                    </a:p>
                  </a:txBody>
                  <a:tcPr/>
                </a:tc>
                <a:tc>
                  <a:txBody>
                    <a:bodyPr/>
                    <a:lstStyle/>
                    <a:p>
                      <a:pPr algn="ctr"/>
                      <a:endParaRPr lang="en-US" altLang="zh-CN" dirty="0" smtClean="0"/>
                    </a:p>
                    <a:p>
                      <a:pPr algn="ctr"/>
                      <a:r>
                        <a:rPr lang="zh-CN" altLang="en-US" dirty="0" smtClean="0"/>
                        <a:t>法规</a:t>
                      </a:r>
                      <a:endParaRPr lang="zh-CN" altLang="en-US" dirty="0"/>
                    </a:p>
                  </a:txBody>
                  <a:tcPr/>
                </a:tc>
                <a:tc>
                  <a:txBody>
                    <a:bodyPr/>
                    <a:lstStyle/>
                    <a:p>
                      <a:pPr algn="l"/>
                      <a:endParaRPr lang="en-US" altLang="zh-CN" dirty="0" smtClean="0"/>
                    </a:p>
                    <a:p>
                      <a:pPr algn="l"/>
                      <a:r>
                        <a:rPr lang="en-US" altLang="zh-CN" dirty="0" smtClean="0"/>
                        <a:t>《</a:t>
                      </a:r>
                      <a:r>
                        <a:rPr lang="zh-CN" altLang="en-US" dirty="0" smtClean="0"/>
                        <a:t>生产安全事故报告和调查处理条例</a:t>
                      </a:r>
                      <a:r>
                        <a:rPr lang="en-US" altLang="zh-CN" dirty="0" smtClean="0"/>
                        <a:t>》</a:t>
                      </a:r>
                      <a:r>
                        <a:rPr lang="zh-CN" altLang="en-US" dirty="0" smtClean="0"/>
                        <a:t>（国务院</a:t>
                      </a:r>
                      <a:r>
                        <a:rPr lang="en-US" altLang="zh-CN" dirty="0" smtClean="0"/>
                        <a:t>493</a:t>
                      </a:r>
                      <a:r>
                        <a:rPr lang="zh-CN" altLang="en-US" dirty="0" smtClean="0"/>
                        <a:t>号令）</a:t>
                      </a:r>
                      <a:endParaRPr lang="en-US" altLang="zh-CN" dirty="0" smtClean="0"/>
                    </a:p>
                    <a:p>
                      <a:pPr algn="l"/>
                      <a:r>
                        <a:rPr lang="en-US" altLang="zh-CN" dirty="0" smtClean="0"/>
                        <a:t>《</a:t>
                      </a:r>
                      <a:r>
                        <a:rPr lang="zh-CN" altLang="en-US" dirty="0" smtClean="0"/>
                        <a:t>道路交通安全法实施条例</a:t>
                      </a:r>
                      <a:r>
                        <a:rPr lang="en-US" altLang="zh-CN" dirty="0" smtClean="0"/>
                        <a:t>》</a:t>
                      </a:r>
                      <a:r>
                        <a:rPr lang="zh-CN" altLang="en-US" dirty="0" smtClean="0"/>
                        <a:t>等。</a:t>
                      </a:r>
                      <a:endParaRPr lang="zh-CN" altLang="en-US" dirty="0"/>
                    </a:p>
                  </a:txBody>
                  <a:tcPr/>
                </a:tc>
              </a:tr>
              <a:tr h="1419316">
                <a:tc>
                  <a:txBody>
                    <a:bodyPr/>
                    <a:lstStyle/>
                    <a:p>
                      <a:pPr algn="ctr"/>
                      <a:endParaRPr lang="en-US" altLang="zh-CN" dirty="0" smtClean="0"/>
                    </a:p>
                    <a:p>
                      <a:pPr algn="ctr"/>
                      <a:endParaRPr lang="en-US" altLang="zh-CN" dirty="0" smtClean="0"/>
                    </a:p>
                    <a:p>
                      <a:pPr algn="ctr"/>
                      <a:endParaRPr lang="en-US" altLang="zh-CN" dirty="0" smtClean="0"/>
                    </a:p>
                    <a:p>
                      <a:pPr algn="ctr"/>
                      <a:r>
                        <a:rPr lang="en-US" altLang="zh-CN" dirty="0" smtClean="0"/>
                        <a:t>3</a:t>
                      </a:r>
                      <a:endParaRPr lang="zh-CN" altLang="en-US" dirty="0"/>
                    </a:p>
                  </a:txBody>
                  <a:tcPr/>
                </a:tc>
                <a:tc>
                  <a:txBody>
                    <a:bodyPr/>
                    <a:lstStyle/>
                    <a:p>
                      <a:pPr algn="ctr"/>
                      <a:endParaRPr lang="en-US" altLang="zh-CN" dirty="0" smtClean="0"/>
                    </a:p>
                    <a:p>
                      <a:pPr algn="ctr"/>
                      <a:endParaRPr lang="en-US" altLang="zh-CN" dirty="0" smtClean="0"/>
                    </a:p>
                    <a:p>
                      <a:pPr algn="ctr"/>
                      <a:endParaRPr lang="en-US" altLang="zh-CN" dirty="0" smtClean="0"/>
                    </a:p>
                    <a:p>
                      <a:pPr algn="ctr"/>
                      <a:r>
                        <a:rPr lang="zh-CN" altLang="en-US" dirty="0" smtClean="0"/>
                        <a:t>规章</a:t>
                      </a:r>
                      <a:endParaRPr lang="zh-CN" altLang="en-US" dirty="0"/>
                    </a:p>
                  </a:txBody>
                  <a:tcPr/>
                </a:tc>
                <a:tc>
                  <a:txBody>
                    <a:bodyPr/>
                    <a:lstStyle/>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生产安全事故信息报告和处置办法</a:t>
                      </a:r>
                      <a:r>
                        <a:rPr lang="en-US" altLang="zh-CN" dirty="0" smtClean="0"/>
                        <a:t>》</a:t>
                      </a:r>
                      <a:r>
                        <a:rPr lang="zh-CN" altLang="en-US" dirty="0" smtClean="0"/>
                        <a:t>（安监总局</a:t>
                      </a:r>
                      <a:r>
                        <a:rPr lang="en-US" altLang="zh-CN" dirty="0" smtClean="0"/>
                        <a:t>43</a:t>
                      </a:r>
                      <a:r>
                        <a:rPr lang="zh-CN" altLang="en-US" dirty="0" smtClean="0"/>
                        <a:t>号）</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安全生产法实施条例</a:t>
                      </a:r>
                      <a:r>
                        <a:rPr lang="en-US" altLang="zh-CN" dirty="0" smtClean="0"/>
                        <a:t>》</a:t>
                      </a:r>
                      <a:r>
                        <a:rPr lang="zh-CN" altLang="en-US" dirty="0" smtClean="0"/>
                        <a:t>（意见征求尚未发布）</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生产安全事故应急预案管理办法</a:t>
                      </a:r>
                      <a:r>
                        <a:rPr lang="en-US" altLang="zh-CN" dirty="0" smtClean="0"/>
                        <a:t>》</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湖北省企业安全生产主体责任规定</a:t>
                      </a:r>
                      <a:r>
                        <a:rPr lang="en-US" altLang="zh-CN" dirty="0" smtClean="0"/>
                        <a:t>》</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安全生产事故隐患排查治理暂行规定</a:t>
                      </a:r>
                      <a:r>
                        <a:rPr lang="en-US" altLang="zh-CN" dirty="0" smtClean="0"/>
                        <a:t>》</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安全生产培训管理办法</a:t>
                      </a:r>
                      <a:r>
                        <a:rPr lang="en-US" altLang="zh-CN" dirty="0" smtClean="0"/>
                        <a:t>》</a:t>
                      </a:r>
                      <a:endParaRPr lang="en-US" altLang="zh-CN" dirty="0" smtClean="0"/>
                    </a:p>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en-US" altLang="zh-CN" dirty="0" smtClean="0"/>
                        <a:t>《</a:t>
                      </a:r>
                      <a:r>
                        <a:rPr lang="zh-CN" altLang="en-US" dirty="0" smtClean="0"/>
                        <a:t>特种作业人员安全技术培训考核管理规定</a:t>
                      </a:r>
                      <a:r>
                        <a:rPr lang="en-US" altLang="zh-CN" dirty="0" smtClean="0"/>
                        <a:t>》</a:t>
                      </a:r>
                      <a:r>
                        <a:rPr lang="zh-CN" altLang="en-US" dirty="0" smtClean="0"/>
                        <a:t>等。</a:t>
                      </a:r>
                      <a:endParaRPr lang="zh-CN" altLang="en-US" dirty="0"/>
                    </a:p>
                  </a:txBody>
                  <a:tcPr/>
                </a:tc>
              </a:tr>
            </a:tbl>
          </a:graphicData>
        </a:graphic>
      </p:graphicFrame>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792163" y="368300"/>
            <a:ext cx="7102475" cy="536575"/>
            <a:chOff x="0" y="-29636"/>
            <a:chExt cx="6165721" cy="536088"/>
          </a:xfrm>
        </p:grpSpPr>
        <p:cxnSp>
          <p:nvCxnSpPr>
            <p:cNvPr id="19458"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9459"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第二部分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9460"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制定依据是什么</a:t>
              </a:r>
              <a:r>
                <a:rPr lang="en-US" altLang="zh-CN" sz="2400" b="1" dirty="0">
                  <a:solidFill>
                    <a:srgbClr val="FF0000"/>
                  </a:solidFill>
                  <a:latin typeface="Arial" panose="020B0604020202020204" pitchFamily="34" charset="0"/>
                  <a:ea typeface="宋体" panose="02010600030101010101" pitchFamily="2" charset="-122"/>
                </a:rPr>
                <a:t>-WHAT</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9461"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9462"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9463" name="TextBox 8"/>
          <p:cNvSpPr txBox="1"/>
          <p:nvPr/>
        </p:nvSpPr>
        <p:spPr>
          <a:xfrm>
            <a:off x="2879725" y="1160463"/>
            <a:ext cx="3708400" cy="52387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二、依法依规（广义）</a:t>
            </a:r>
            <a:endParaRPr lang="zh-CN" altLang="en-US" sz="2800" b="1" dirty="0">
              <a:latin typeface="Arial" panose="020B0604020202020204" pitchFamily="34" charset="0"/>
              <a:ea typeface="宋体" panose="02010600030101010101" pitchFamily="2" charset="-122"/>
            </a:endParaRPr>
          </a:p>
        </p:txBody>
      </p:sp>
      <p:sp>
        <p:nvSpPr>
          <p:cNvPr id="19464" name="TextBox 9"/>
          <p:cNvSpPr txBox="1"/>
          <p:nvPr/>
        </p:nvSpPr>
        <p:spPr>
          <a:xfrm>
            <a:off x="1584325" y="1773238"/>
            <a:ext cx="7343775" cy="4524375"/>
          </a:xfrm>
          <a:prstGeom prst="rect">
            <a:avLst/>
          </a:prstGeom>
          <a:noFill/>
          <a:ln w="9525">
            <a:noFill/>
          </a:ln>
        </p:spPr>
        <p:txBody>
          <a:bodyPr anchor="t" anchorCtr="0">
            <a:spAutoFit/>
          </a:bodyPr>
          <a:p>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、实践中，有人认为“依法依规”应作广义解释，除法律、法规、规章之外，还包括规范性文件。</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、问：各级政府及其部门制定的规范性文件能否作为企业制定安全责任清单的依据？</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教授解答：</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）交通部机关在根据国务院文件制定权力和责任清单时未将规范性文件作为梳理的依据。</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）虽然“依法依规”这种提法不科学，容易产生歧义，但对于企业来说，除开法律、法规和规章规定的安全生产责任外，还有政策要求的安全生产责任，具体包括：</a:t>
            </a:r>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）党的政策：适用于有党组织的企业，主要是国企。</a:t>
            </a:r>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）国家政策：指国务院、国办发布的政策。</a:t>
            </a:r>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）部委的行业政策：指国务院各部门发布的适用于本部门的政策。</a:t>
            </a:r>
            <a:endParaRPr lang="en-US" altLang="zh-CN" dirty="0">
              <a:latin typeface="Arial" panose="020B0604020202020204" pitchFamily="34" charset="0"/>
              <a:ea typeface="宋体" panose="02010600030101010101" pitchFamily="2" charset="-122"/>
            </a:endParaRPr>
          </a:p>
          <a:p>
            <a:r>
              <a:rPr lang="zh-CN" altLang="en-US" b="1" dirty="0">
                <a:solidFill>
                  <a:srgbClr val="FF0000"/>
                </a:solidFill>
                <a:latin typeface="Arial" panose="020B0604020202020204" pitchFamily="34" charset="0"/>
                <a:ea typeface="宋体" panose="02010600030101010101" pitchFamily="2" charset="-122"/>
              </a:rPr>
              <a:t>省级政府及设区的市级政府颁布的规范性文件？</a:t>
            </a:r>
            <a:r>
              <a:rPr lang="en-US" altLang="zh-CN" b="1" dirty="0">
                <a:solidFill>
                  <a:srgbClr val="FF0000"/>
                </a:solidFill>
                <a:latin typeface="Arial" panose="020B0604020202020204" pitchFamily="34" charset="0"/>
                <a:ea typeface="宋体" panose="02010600030101010101" pitchFamily="2" charset="-122"/>
              </a:rPr>
              <a:t>-</a:t>
            </a:r>
            <a:r>
              <a:rPr lang="zh-CN" altLang="en-US" b="1" dirty="0">
                <a:solidFill>
                  <a:srgbClr val="FF0000"/>
                </a:solidFill>
                <a:latin typeface="Arial" panose="020B0604020202020204" pitchFamily="34" charset="0"/>
                <a:ea typeface="宋体" panose="02010600030101010101" pitchFamily="2" charset="-122"/>
              </a:rPr>
              <a:t>是否也应作为企业制定安全生产责任清单的依据？陈晖教授认为存在歧义。</a:t>
            </a:r>
            <a:endParaRPr lang="en-US" altLang="zh-CN" b="1" dirty="0">
              <a:solidFill>
                <a:srgbClr val="FF0000"/>
              </a:solidFill>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1"/>
          <p:cNvGrpSpPr/>
          <p:nvPr/>
        </p:nvGrpSpPr>
        <p:grpSpPr>
          <a:xfrm>
            <a:off x="792163" y="368300"/>
            <a:ext cx="7102475" cy="536575"/>
            <a:chOff x="0" y="-29636"/>
            <a:chExt cx="6165721" cy="536088"/>
          </a:xfrm>
        </p:grpSpPr>
        <p:cxnSp>
          <p:nvCxnSpPr>
            <p:cNvPr id="20482"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20483"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第二部分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20484"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制定依据是什么</a:t>
              </a:r>
              <a:r>
                <a:rPr lang="en-US" altLang="zh-CN" sz="2400" b="1" dirty="0">
                  <a:solidFill>
                    <a:srgbClr val="FF0000"/>
                  </a:solidFill>
                  <a:latin typeface="Arial" panose="020B0604020202020204" pitchFamily="34" charset="0"/>
                  <a:ea typeface="宋体" panose="02010600030101010101" pitchFamily="2" charset="-122"/>
                </a:rPr>
                <a:t>-WHAT</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20485"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20486"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graphicFrame>
        <p:nvGraphicFramePr>
          <p:cNvPr id="11" name="表格 10"/>
          <p:cNvGraphicFramePr>
            <a:graphicFrameLocks noGrp="1"/>
          </p:cNvGraphicFramePr>
          <p:nvPr/>
        </p:nvGraphicFramePr>
        <p:xfrm>
          <a:off x="1403350" y="1304925"/>
          <a:ext cx="7524837" cy="4156075"/>
        </p:xfrm>
        <a:graphic>
          <a:graphicData uri="http://schemas.openxmlformats.org/drawingml/2006/table">
            <a:tbl>
              <a:tblPr firstRow="1" bandRow="1">
                <a:tableStyleId>{5C22544A-7EE6-4342-B048-85BDC9FD1C3A}</a:tableStyleId>
              </a:tblPr>
              <a:tblGrid>
                <a:gridCol w="651187"/>
                <a:gridCol w="788973"/>
                <a:gridCol w="6084677"/>
              </a:tblGrid>
              <a:tr h="459487">
                <a:tc>
                  <a:txBody>
                    <a:bodyPr/>
                    <a:lstStyle/>
                    <a:p>
                      <a:pPr algn="ctr"/>
                      <a:r>
                        <a:rPr lang="zh-CN" altLang="en-US" dirty="0" smtClean="0"/>
                        <a:t>序号</a:t>
                      </a:r>
                      <a:endParaRPr lang="zh-CN" altLang="en-US" dirty="0"/>
                    </a:p>
                  </a:txBody>
                  <a:tcPr/>
                </a:tc>
                <a:tc>
                  <a:txBody>
                    <a:bodyPr/>
                    <a:lstStyle/>
                    <a:p>
                      <a:pPr algn="ctr"/>
                      <a:r>
                        <a:rPr lang="zh-CN" altLang="en-US" dirty="0" smtClean="0"/>
                        <a:t>分类</a:t>
                      </a:r>
                      <a:endParaRPr lang="zh-CN" altLang="en-US" dirty="0"/>
                    </a:p>
                  </a:txBody>
                  <a:tcPr/>
                </a:tc>
                <a:tc>
                  <a:txBody>
                    <a:bodyPr/>
                    <a:lstStyle/>
                    <a:p>
                      <a:pPr algn="ctr"/>
                      <a:r>
                        <a:rPr lang="zh-CN" altLang="en-US" dirty="0" smtClean="0"/>
                        <a:t>名称</a:t>
                      </a:r>
                      <a:endParaRPr lang="zh-CN" altLang="en-US" dirty="0"/>
                    </a:p>
                  </a:txBody>
                  <a:tcPr/>
                </a:tc>
              </a:tr>
              <a:tr h="1268704">
                <a:tc>
                  <a:txBody>
                    <a:bodyPr/>
                    <a:lstStyle/>
                    <a:p>
                      <a:pPr algn="ctr"/>
                      <a:endParaRPr lang="en-US" altLang="zh-CN" dirty="0" smtClean="0"/>
                    </a:p>
                    <a:p>
                      <a:pPr algn="ctr"/>
                      <a:endParaRPr lang="en-US" altLang="zh-CN" dirty="0" smtClean="0"/>
                    </a:p>
                    <a:p>
                      <a:pPr algn="ctr"/>
                      <a:r>
                        <a:rPr lang="en-US" altLang="zh-CN" dirty="0" smtClean="0"/>
                        <a:t>1</a:t>
                      </a:r>
                      <a:endParaRPr lang="zh-CN" altLang="en-US" dirty="0"/>
                    </a:p>
                  </a:txBody>
                  <a:tcPr/>
                </a:tc>
                <a:tc>
                  <a:txBody>
                    <a:bodyPr/>
                    <a:lstStyle/>
                    <a:p>
                      <a:pPr algn="ctr"/>
                      <a:endParaRPr lang="en-US" altLang="zh-CN" dirty="0" smtClean="0"/>
                    </a:p>
                    <a:p>
                      <a:pPr algn="ctr"/>
                      <a:r>
                        <a:rPr lang="zh-CN" altLang="en-US" dirty="0" smtClean="0"/>
                        <a:t>党的政策</a:t>
                      </a:r>
                      <a:endParaRPr lang="zh-CN" altLang="en-US" dirty="0"/>
                    </a:p>
                  </a:txBody>
                  <a:tcPr/>
                </a:tc>
                <a:tc>
                  <a:txBody>
                    <a:bodyPr/>
                    <a:lstStyle/>
                    <a:p>
                      <a:pPr algn="l"/>
                      <a:endParaRPr lang="en-US" altLang="zh-CN" dirty="0" smtClean="0"/>
                    </a:p>
                  </a:txBody>
                  <a:tcPr/>
                </a:tc>
              </a:tr>
              <a:tr h="1008113">
                <a:tc>
                  <a:txBody>
                    <a:bodyPr/>
                    <a:lstStyle/>
                    <a:p>
                      <a:pPr algn="ctr"/>
                      <a:endParaRPr lang="en-US" altLang="zh-CN" dirty="0" smtClean="0"/>
                    </a:p>
                    <a:p>
                      <a:pPr algn="ctr"/>
                      <a:r>
                        <a:rPr lang="en-US" altLang="zh-CN" dirty="0" smtClean="0"/>
                        <a:t>2</a:t>
                      </a:r>
                      <a:endParaRPr lang="zh-CN" altLang="en-US" dirty="0"/>
                    </a:p>
                  </a:txBody>
                  <a:tcPr/>
                </a:tc>
                <a:tc>
                  <a:txBody>
                    <a:bodyPr/>
                    <a:lstStyle/>
                    <a:p>
                      <a:pPr algn="ctr"/>
                      <a:endParaRPr lang="en-US" altLang="zh-CN" dirty="0" smtClean="0"/>
                    </a:p>
                    <a:p>
                      <a:pPr algn="ctr"/>
                      <a:r>
                        <a:rPr lang="zh-CN" altLang="en-US" dirty="0" smtClean="0"/>
                        <a:t>国家政策</a:t>
                      </a:r>
                      <a:endParaRPr lang="zh-CN" altLang="en-US" dirty="0"/>
                    </a:p>
                  </a:txBody>
                  <a:tcPr/>
                </a:tc>
                <a:tc>
                  <a:txBody>
                    <a:bodyPr/>
                    <a:lstStyle/>
                    <a:p>
                      <a:pPr algn="l"/>
                      <a:endParaRPr lang="en-US" altLang="zh-CN" dirty="0" smtClean="0"/>
                    </a:p>
                  </a:txBody>
                  <a:tcPr/>
                </a:tc>
              </a:tr>
              <a:tr h="1419316">
                <a:tc>
                  <a:txBody>
                    <a:bodyPr/>
                    <a:lstStyle/>
                    <a:p>
                      <a:pPr algn="ctr"/>
                      <a:endParaRPr lang="en-US" altLang="zh-CN" dirty="0" smtClean="0"/>
                    </a:p>
                    <a:p>
                      <a:pPr algn="ctr"/>
                      <a:endParaRPr lang="en-US" altLang="zh-CN" dirty="0" smtClean="0"/>
                    </a:p>
                    <a:p>
                      <a:pPr algn="ctr"/>
                      <a:r>
                        <a:rPr lang="en-US" altLang="zh-CN" dirty="0" smtClean="0"/>
                        <a:t>3</a:t>
                      </a:r>
                      <a:endParaRPr lang="zh-CN" altLang="en-US" dirty="0"/>
                    </a:p>
                  </a:txBody>
                  <a:tcPr/>
                </a:tc>
                <a:tc>
                  <a:txBody>
                    <a:bodyPr/>
                    <a:lstStyle/>
                    <a:p>
                      <a:pPr algn="ctr"/>
                      <a:endParaRPr lang="en-US" altLang="zh-CN" dirty="0" smtClean="0"/>
                    </a:p>
                    <a:p>
                      <a:pPr algn="ctr"/>
                      <a:endParaRPr lang="en-US" altLang="zh-CN" dirty="0" smtClean="0"/>
                    </a:p>
                    <a:p>
                      <a:pPr algn="ctr"/>
                      <a:r>
                        <a:rPr lang="zh-CN" altLang="en-US" dirty="0" smtClean="0"/>
                        <a:t>部委政策</a:t>
                      </a:r>
                      <a:endParaRPr lang="zh-CN" altLang="en-US" dirty="0"/>
                    </a:p>
                  </a:txBody>
                  <a:tcPr/>
                </a:tc>
                <a:tc>
                  <a:txBody>
                    <a:bodyPr/>
                    <a:lstStyle/>
                    <a:p>
                      <a:pPr marL="0" marR="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endParaRPr lang="zh-CN" altLang="en-US" dirty="0"/>
                    </a:p>
                  </a:txBody>
                  <a:tcPr/>
                </a:tc>
              </a:tr>
            </a:tbl>
          </a:graphicData>
        </a:graphic>
      </p:graphicFrame>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19" descr="C:\Documents and Settings\Administrator\Application Data\Tencent\Users\525201892\QQ\WinTemp\RichOle\C({D%G_(6J9)N1AT%_S}2)3.png"/>
          <p:cNvPicPr>
            <a:picLocks noChangeAspect="1"/>
          </p:cNvPicPr>
          <p:nvPr/>
        </p:nvPicPr>
        <p:blipFill>
          <a:blip r:embed="rId1"/>
          <a:stretch>
            <a:fillRect/>
          </a:stretch>
        </p:blipFill>
        <p:spPr>
          <a:xfrm>
            <a:off x="0" y="909638"/>
            <a:ext cx="9144000" cy="5614987"/>
          </a:xfrm>
          <a:prstGeom prst="rect">
            <a:avLst/>
          </a:prstGeom>
          <a:noFill/>
          <a:ln w="9525">
            <a:noFill/>
          </a:ln>
        </p:spPr>
      </p:pic>
      <p:sp>
        <p:nvSpPr>
          <p:cNvPr id="21506" name="矩形 4"/>
          <p:cNvSpPr/>
          <p:nvPr/>
        </p:nvSpPr>
        <p:spPr>
          <a:xfrm>
            <a:off x="4816475" y="3290888"/>
            <a:ext cx="309563" cy="365125"/>
          </a:xfrm>
          <a:prstGeom prst="rect">
            <a:avLst/>
          </a:prstGeom>
          <a:noFill/>
          <a:ln w="9525">
            <a:noFill/>
          </a:ln>
        </p:spPr>
        <p:txBody>
          <a:bodyPr wrap="none" anchor="t" anchorCtr="0">
            <a:spAutoFit/>
          </a:bodyPr>
          <a:p>
            <a:pPr algn="r"/>
            <a:endParaRPr lang="zh-CN" altLang="en-US" dirty="0">
              <a:solidFill>
                <a:srgbClr val="595959"/>
              </a:solidFill>
              <a:latin typeface="时尚中黑简体" pitchFamily="2" charset="-122"/>
              <a:ea typeface="时尚中黑简体" pitchFamily="2" charset="-122"/>
            </a:endParaRPr>
          </a:p>
        </p:txBody>
      </p:sp>
      <p:grpSp>
        <p:nvGrpSpPr>
          <p:cNvPr id="21507" name="组合 20"/>
          <p:cNvGrpSpPr/>
          <p:nvPr/>
        </p:nvGrpSpPr>
        <p:grpSpPr>
          <a:xfrm>
            <a:off x="0" y="2312988"/>
            <a:ext cx="13033375" cy="2914650"/>
            <a:chOff x="-22224" y="22168"/>
            <a:chExt cx="13033713" cy="1635549"/>
          </a:xfrm>
        </p:grpSpPr>
        <p:sp>
          <p:nvSpPr>
            <p:cNvPr id="21508" name="矩形 3"/>
            <p:cNvSpPr/>
            <p:nvPr/>
          </p:nvSpPr>
          <p:spPr>
            <a:xfrm>
              <a:off x="-22224" y="22168"/>
              <a:ext cx="9165998" cy="1635549"/>
            </a:xfrm>
            <a:prstGeom prst="rect">
              <a:avLst/>
            </a:prstGeom>
            <a:solidFill>
              <a:srgbClr val="267B98">
                <a:alpha val="74117"/>
              </a:srgbClr>
            </a:solidFill>
            <a:ln w="9525">
              <a:noFill/>
            </a:ln>
          </p:spPr>
          <p:txBody>
            <a:bodyPr anchor="ctr" anchorCtr="0"/>
            <a:p>
              <a:pPr algn="ctr"/>
              <a:endParaRPr lang="zh-CN" altLang="en-US" dirty="0">
                <a:latin typeface="Arial" panose="020B0604020202020204" pitchFamily="34" charset="0"/>
                <a:ea typeface="宋体" panose="02010600030101010101" pitchFamily="2" charset="-122"/>
              </a:endParaRPr>
            </a:p>
          </p:txBody>
        </p:sp>
        <p:sp>
          <p:nvSpPr>
            <p:cNvPr id="21509" name="文本框 3"/>
            <p:cNvSpPr txBox="1"/>
            <p:nvPr/>
          </p:nvSpPr>
          <p:spPr>
            <a:xfrm>
              <a:off x="1907805" y="89404"/>
              <a:ext cx="2361486" cy="466203"/>
            </a:xfrm>
            <a:prstGeom prst="rect">
              <a:avLst/>
            </a:prstGeom>
            <a:noFill/>
            <a:ln w="9525">
              <a:noFill/>
            </a:ln>
          </p:spPr>
          <p:txBody>
            <a:bodyPr wrap="none" anchor="t" anchorCtr="0">
              <a:spAutoFit/>
            </a:bodyPr>
            <a:p>
              <a:r>
                <a:rPr lang="en-US" altLang="zh-CN" sz="4800" b="1" dirty="0">
                  <a:solidFill>
                    <a:srgbClr val="FFFF00"/>
                  </a:solidFill>
                  <a:latin typeface="Akzidenz-Grotesk BQ Condensed" pitchFamily="2" charset="0"/>
                  <a:ea typeface="宋体" panose="02010600030101010101" pitchFamily="2" charset="-122"/>
                </a:rPr>
                <a:t>Part 03</a:t>
              </a:r>
              <a:endParaRPr lang="en-US" altLang="zh-CN" sz="4800" b="1" dirty="0">
                <a:solidFill>
                  <a:srgbClr val="FFFF00"/>
                </a:solidFill>
                <a:latin typeface="Akzidenz-Grotesk BQ Condensed" pitchFamily="2" charset="0"/>
                <a:ea typeface="宋体" panose="02010600030101010101" pitchFamily="2" charset="-122"/>
              </a:endParaRPr>
            </a:p>
          </p:txBody>
        </p:sp>
        <p:sp>
          <p:nvSpPr>
            <p:cNvPr id="21510" name="文本框 19"/>
            <p:cNvSpPr txBox="1"/>
            <p:nvPr/>
          </p:nvSpPr>
          <p:spPr>
            <a:xfrm>
              <a:off x="2425598" y="729089"/>
              <a:ext cx="10585891" cy="771250"/>
            </a:xfrm>
            <a:prstGeom prst="rect">
              <a:avLst/>
            </a:prstGeom>
            <a:noFill/>
            <a:ln w="9525">
              <a:noFill/>
            </a:ln>
          </p:spPr>
          <p:txBody>
            <a:bodyPr anchor="t" anchorCtr="0">
              <a:spAutoFit/>
            </a:bodyPr>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如何制定企业安全生产</a:t>
              </a:r>
              <a:endParaRPr lang="en-US" altLang="zh-CN" sz="3600" dirty="0">
                <a:solidFill>
                  <a:srgbClr val="FF0000"/>
                </a:solidFill>
                <a:latin typeface="微软雅黑" panose="020B0503020204020204" pitchFamily="34" charset="-122"/>
                <a:ea typeface="微软雅黑" panose="020B0503020204020204" pitchFamily="34" charset="-122"/>
              </a:endParaRPr>
            </a:p>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主体责任清单</a:t>
              </a:r>
              <a:r>
                <a:rPr lang="en-US" altLang="zh-CN" sz="3600" dirty="0">
                  <a:solidFill>
                    <a:srgbClr val="FF0000"/>
                  </a:solidFill>
                  <a:latin typeface="微软雅黑" panose="020B0503020204020204" pitchFamily="34" charset="-122"/>
                  <a:ea typeface="微软雅黑" panose="020B0503020204020204" pitchFamily="34" charset="-122"/>
                </a:rPr>
                <a:t>-HOW?</a:t>
              </a:r>
              <a:endParaRPr lang="zh-CN" altLang="en-US" sz="3600" dirty="0">
                <a:solidFill>
                  <a:srgbClr val="FF0000"/>
                </a:solidFill>
                <a:latin typeface="微软雅黑" panose="020B0503020204020204" pitchFamily="34" charset="-122"/>
                <a:ea typeface="微软雅黑" panose="020B0503020204020204" pitchFamily="34" charset="-122"/>
              </a:endParaRPr>
            </a:p>
          </p:txBody>
        </p:sp>
        <p:grpSp>
          <p:nvGrpSpPr>
            <p:cNvPr id="21511" name="组合 7"/>
            <p:cNvGrpSpPr/>
            <p:nvPr/>
          </p:nvGrpSpPr>
          <p:grpSpPr>
            <a:xfrm>
              <a:off x="510646" y="306295"/>
              <a:ext cx="942054" cy="679711"/>
              <a:chOff x="0" y="0"/>
              <a:chExt cx="333034" cy="320389"/>
            </a:xfrm>
          </p:grpSpPr>
          <p:sp>
            <p:nvSpPr>
              <p:cNvPr id="21512" name="Freeform 31"/>
              <p:cNvSpPr/>
              <p:nvPr/>
            </p:nvSpPr>
            <p:spPr>
              <a:xfrm>
                <a:off x="147559" y="0"/>
                <a:ext cx="185475" cy="133205"/>
              </a:xfrm>
              <a:custGeom>
                <a:avLst/>
                <a:gdLst/>
                <a:ahLst/>
                <a:cxnLst>
                  <a:cxn ang="0">
                    <a:pos x="322174083" y="0"/>
                  </a:cxn>
                  <a:cxn ang="0">
                    <a:pos x="47728900" y="0"/>
                  </a:cxn>
                  <a:cxn ang="0">
                    <a:pos x="0" y="47432903"/>
                  </a:cxn>
                  <a:cxn ang="0">
                    <a:pos x="0" y="83006590"/>
                  </a:cxn>
                  <a:cxn ang="0">
                    <a:pos x="27841192" y="83006590"/>
                  </a:cxn>
                  <a:cxn ang="0">
                    <a:pos x="27841192" y="47432903"/>
                  </a:cxn>
                  <a:cxn ang="0">
                    <a:pos x="47728900" y="27668861"/>
                  </a:cxn>
                  <a:cxn ang="0">
                    <a:pos x="322174083" y="27668861"/>
                  </a:cxn>
                  <a:cxn ang="0">
                    <a:pos x="342061783" y="47432903"/>
                  </a:cxn>
                  <a:cxn ang="0">
                    <a:pos x="342061783" y="213444078"/>
                  </a:cxn>
                  <a:cxn ang="0">
                    <a:pos x="322174083" y="233208113"/>
                  </a:cxn>
                  <a:cxn ang="0">
                    <a:pos x="286377419" y="233208113"/>
                  </a:cxn>
                  <a:cxn ang="0">
                    <a:pos x="286377419" y="264829437"/>
                  </a:cxn>
                  <a:cxn ang="0">
                    <a:pos x="322174083" y="264829437"/>
                  </a:cxn>
                  <a:cxn ang="0">
                    <a:pos x="369902967" y="213444078"/>
                  </a:cxn>
                  <a:cxn ang="0">
                    <a:pos x="369902967" y="47432903"/>
                  </a:cxn>
                  <a:cxn ang="0">
                    <a:pos x="322174083" y="0"/>
                  </a:cxn>
                </a:cxnLst>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rgbClr val="FFFF00"/>
              </a:solidFill>
              <a:ln w="9525">
                <a:noFill/>
              </a:ln>
            </p:spPr>
            <p:txBody>
              <a:bodyPr/>
              <a:p>
                <a:endParaRPr lang="zh-CN" altLang="en-US"/>
              </a:p>
            </p:txBody>
          </p:sp>
          <p:sp>
            <p:nvSpPr>
              <p:cNvPr id="21513" name="Freeform 32"/>
              <p:cNvSpPr/>
              <p:nvPr/>
            </p:nvSpPr>
            <p:spPr>
              <a:xfrm>
                <a:off x="103904" y="35866"/>
                <a:ext cx="185475" cy="131518"/>
              </a:xfrm>
              <a:custGeom>
                <a:avLst/>
                <a:gdLst/>
                <a:ahLst/>
                <a:cxnLst>
                  <a:cxn ang="0">
                    <a:pos x="318195346" y="0"/>
                  </a:cxn>
                  <a:cxn ang="0">
                    <a:pos x="47728900" y="0"/>
                  </a:cxn>
                  <a:cxn ang="0">
                    <a:pos x="0" y="47649363"/>
                  </a:cxn>
                  <a:cxn ang="0">
                    <a:pos x="0" y="115153950"/>
                  </a:cxn>
                  <a:cxn ang="0">
                    <a:pos x="27841192" y="99270170"/>
                  </a:cxn>
                  <a:cxn ang="0">
                    <a:pos x="27841192" y="47649363"/>
                  </a:cxn>
                  <a:cxn ang="0">
                    <a:pos x="47728900" y="27796125"/>
                  </a:cxn>
                  <a:cxn ang="0">
                    <a:pos x="318195346" y="27796125"/>
                  </a:cxn>
                  <a:cxn ang="0">
                    <a:pos x="338083046" y="47649363"/>
                  </a:cxn>
                  <a:cxn ang="0">
                    <a:pos x="338083046" y="214426113"/>
                  </a:cxn>
                  <a:cxn ang="0">
                    <a:pos x="318195346" y="234279344"/>
                  </a:cxn>
                  <a:cxn ang="0">
                    <a:pos x="47728900" y="234279344"/>
                  </a:cxn>
                  <a:cxn ang="0">
                    <a:pos x="27841192" y="214426113"/>
                  </a:cxn>
                  <a:cxn ang="0">
                    <a:pos x="27841192" y="170746216"/>
                  </a:cxn>
                  <a:cxn ang="0">
                    <a:pos x="0" y="186629996"/>
                  </a:cxn>
                  <a:cxn ang="0">
                    <a:pos x="0" y="214426113"/>
                  </a:cxn>
                  <a:cxn ang="0">
                    <a:pos x="47728900" y="262075523"/>
                  </a:cxn>
                  <a:cxn ang="0">
                    <a:pos x="318195346" y="262075523"/>
                  </a:cxn>
                  <a:cxn ang="0">
                    <a:pos x="369902967" y="214426113"/>
                  </a:cxn>
                  <a:cxn ang="0">
                    <a:pos x="369902967" y="47649363"/>
                  </a:cxn>
                  <a:cxn ang="0">
                    <a:pos x="318195346" y="0"/>
                  </a:cxn>
                </a:cxnLst>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rgbClr val="FFFF00"/>
              </a:solidFill>
              <a:ln w="9525">
                <a:noFill/>
              </a:ln>
            </p:spPr>
            <p:txBody>
              <a:bodyPr/>
              <a:p>
                <a:endParaRPr lang="zh-CN" altLang="en-US"/>
              </a:p>
            </p:txBody>
          </p:sp>
          <p:sp>
            <p:nvSpPr>
              <p:cNvPr id="21514" name="Oval 33"/>
              <p:cNvSpPr/>
              <p:nvPr/>
            </p:nvSpPr>
            <p:spPr>
              <a:xfrm>
                <a:off x="21709" y="30913"/>
                <a:ext cx="62387" cy="59858"/>
              </a:xfrm>
              <a:prstGeom prst="ellipse">
                <a:avLst/>
              </a:prstGeom>
              <a:solidFill>
                <a:srgbClr val="FFFF00"/>
              </a:solid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sp>
            <p:nvSpPr>
              <p:cNvPr id="21515" name="Freeform 34"/>
              <p:cNvSpPr/>
              <p:nvPr/>
            </p:nvSpPr>
            <p:spPr>
              <a:xfrm>
                <a:off x="0" y="67469"/>
                <a:ext cx="189691" cy="252920"/>
              </a:xfrm>
              <a:custGeom>
                <a:avLst/>
                <a:gdLst/>
                <a:ahLst/>
                <a:cxnLst>
                  <a:cxn ang="0">
                    <a:pos x="374777505" y="15864258"/>
                  </a:cxn>
                  <a:cxn ang="0">
                    <a:pos x="370791999" y="7932129"/>
                  </a:cxn>
                  <a:cxn ang="0">
                    <a:pos x="342881473" y="3965069"/>
                  </a:cxn>
                  <a:cxn ang="0">
                    <a:pos x="191376256" y="79321300"/>
                  </a:cxn>
                  <a:cxn ang="0">
                    <a:pos x="191376256" y="79321300"/>
                  </a:cxn>
                  <a:cxn ang="0">
                    <a:pos x="155492720" y="79321300"/>
                  </a:cxn>
                  <a:cxn ang="0">
                    <a:pos x="111636144" y="79321300"/>
                  </a:cxn>
                  <a:cxn ang="0">
                    <a:pos x="99675631" y="79321300"/>
                  </a:cxn>
                  <a:cxn ang="0">
                    <a:pos x="87713121" y="79321300"/>
                  </a:cxn>
                  <a:cxn ang="0">
                    <a:pos x="23921034" y="79321300"/>
                  </a:cxn>
                  <a:cxn ang="0">
                    <a:pos x="11960517" y="87253427"/>
                  </a:cxn>
                  <a:cxn ang="0">
                    <a:pos x="3987504" y="103117681"/>
                  </a:cxn>
                  <a:cxn ang="0">
                    <a:pos x="0" y="269692440"/>
                  </a:cxn>
                  <a:cxn ang="0">
                    <a:pos x="15948020" y="293488820"/>
                  </a:cxn>
                  <a:cxn ang="0">
                    <a:pos x="23921034" y="293488820"/>
                  </a:cxn>
                  <a:cxn ang="0">
                    <a:pos x="39869057" y="273657507"/>
                  </a:cxn>
                  <a:cxn ang="0">
                    <a:pos x="43856561" y="150710474"/>
                  </a:cxn>
                  <a:cxn ang="0">
                    <a:pos x="47844064" y="150710474"/>
                  </a:cxn>
                  <a:cxn ang="0">
                    <a:pos x="47844064" y="253828123"/>
                  </a:cxn>
                  <a:cxn ang="0">
                    <a:pos x="47844064" y="261760313"/>
                  </a:cxn>
                  <a:cxn ang="0">
                    <a:pos x="47844064" y="479892807"/>
                  </a:cxn>
                  <a:cxn ang="0">
                    <a:pos x="71765105" y="503689188"/>
                  </a:cxn>
                  <a:cxn ang="0">
                    <a:pos x="87713121" y="503689188"/>
                  </a:cxn>
                  <a:cxn ang="0">
                    <a:pos x="111636144" y="479892807"/>
                  </a:cxn>
                  <a:cxn ang="0">
                    <a:pos x="111636144" y="309353074"/>
                  </a:cxn>
                  <a:cxn ang="0">
                    <a:pos x="131571694" y="309353074"/>
                  </a:cxn>
                  <a:cxn ang="0">
                    <a:pos x="131571694" y="479892807"/>
                  </a:cxn>
                  <a:cxn ang="0">
                    <a:pos x="155492720" y="503689188"/>
                  </a:cxn>
                  <a:cxn ang="0">
                    <a:pos x="171440736" y="503689188"/>
                  </a:cxn>
                  <a:cxn ang="0">
                    <a:pos x="195363759" y="479892807"/>
                  </a:cxn>
                  <a:cxn ang="0">
                    <a:pos x="195363759" y="261760313"/>
                  </a:cxn>
                  <a:cxn ang="0">
                    <a:pos x="195363759" y="253828123"/>
                  </a:cxn>
                  <a:cxn ang="0">
                    <a:pos x="195363759" y="142778347"/>
                  </a:cxn>
                  <a:cxn ang="0">
                    <a:pos x="215297281" y="115014876"/>
                  </a:cxn>
                  <a:cxn ang="0">
                    <a:pos x="362816992" y="39660650"/>
                  </a:cxn>
                  <a:cxn ang="0">
                    <a:pos x="374777505" y="15864258"/>
                  </a:cxn>
                </a:cxnLst>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rgbClr val="FFFF00"/>
              </a:solidFill>
              <a:ln w="9525">
                <a:noFill/>
              </a:ln>
            </p:spPr>
            <p:txBody>
              <a:bodyPr/>
              <a:p>
                <a:endParaRPr lang="zh-CN" altLang="en-US"/>
              </a:p>
            </p:txBody>
          </p:sp>
        </p:grpSp>
        <p:cxnSp>
          <p:nvCxnSpPr>
            <p:cNvPr id="21516" name="直接连接符 2"/>
            <p:cNvCxnSpPr/>
            <p:nvPr/>
          </p:nvCxnSpPr>
          <p:spPr>
            <a:xfrm>
              <a:off x="1921582" y="627289"/>
              <a:ext cx="5868029" cy="0"/>
            </a:xfrm>
            <a:prstGeom prst="line">
              <a:avLst/>
            </a:prstGeom>
            <a:ln w="28575" cap="flat" cmpd="sng">
              <a:solidFill>
                <a:srgbClr val="FFFF00"/>
              </a:solidFill>
              <a:prstDash val="solid"/>
              <a:round/>
              <a:headEnd type="none" w="med" len="med"/>
              <a:tailEnd type="none" w="med" len="med"/>
            </a:ln>
          </p:spPr>
        </p:cxnSp>
      </p:grpSp>
      <p:sp>
        <p:nvSpPr>
          <p:cNvPr id="21517" name="AutoShape 14" descr="http://img1.imgtn.bdimg.com/it/u=929829460,2769752163&amp;fm=23&amp;gp=0.jpg"/>
          <p:cNvSpPr>
            <a:spLocks noChangeAspect="1"/>
          </p:cNvSpPr>
          <p:nvPr/>
        </p:nvSpPr>
        <p:spPr>
          <a:xfrm>
            <a:off x="155575" y="-144462"/>
            <a:ext cx="304800" cy="304800"/>
          </a:xfrm>
          <a:prstGeom prst="rect">
            <a:avLst/>
          </a:prstGeom>
          <a:no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22530"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22531" name="TextBox 8"/>
          <p:cNvSpPr txBox="1"/>
          <p:nvPr/>
        </p:nvSpPr>
        <p:spPr>
          <a:xfrm>
            <a:off x="3419475" y="1376363"/>
            <a:ext cx="3168650" cy="52387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一、制定原则</a:t>
            </a:r>
            <a:endParaRPr lang="zh-CN" altLang="en-US" sz="2800" b="1" dirty="0">
              <a:latin typeface="Arial" panose="020B0604020202020204" pitchFamily="34" charset="0"/>
              <a:ea typeface="宋体" panose="02010600030101010101" pitchFamily="2" charset="-122"/>
            </a:endParaRPr>
          </a:p>
        </p:txBody>
      </p:sp>
      <p:sp>
        <p:nvSpPr>
          <p:cNvPr id="22532" name="TextBox 9"/>
          <p:cNvSpPr txBox="1"/>
          <p:nvPr/>
        </p:nvSpPr>
        <p:spPr>
          <a:xfrm>
            <a:off x="1871663" y="2241550"/>
            <a:ext cx="5940425" cy="2584450"/>
          </a:xfrm>
          <a:prstGeom prst="rect">
            <a:avLst/>
          </a:prstGeom>
          <a:noFill/>
          <a:ln w="9525">
            <a:noFill/>
          </a:ln>
        </p:spPr>
        <p:txBody>
          <a:bodyPr anchor="t" anchorCtr="0">
            <a:spAutoFit/>
          </a:bodyPr>
          <a:p>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法律、法规（包含行政法规和地方性法规）、规章（包括部门规章和地方政府规章）规定企业应当承担的安全生产职责必须在企业的责任清单中体现。</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党的政策、国家政策、部委的行业政策中要求的企业应当承担的安全生产职责必须在责任清单中体现。</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b="1" dirty="0">
                <a:latin typeface="Arial" panose="020B0604020202020204" pitchFamily="34" charset="0"/>
                <a:ea typeface="宋体" panose="02010600030101010101" pitchFamily="2" charset="-122"/>
              </a:rPr>
              <a:t>3</a:t>
            </a:r>
            <a:r>
              <a:rPr lang="zh-CN" altLang="en-US" b="1"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省级、设区的市级政府及其部门制定的政策性文件，对企业制定安全生产责任清单具有指导意义。</a:t>
            </a:r>
            <a:endParaRPr lang="zh-CN" altLang="en-US" dirty="0">
              <a:latin typeface="Arial" panose="020B0604020202020204" pitchFamily="34" charset="0"/>
              <a:ea typeface="宋体" panose="02010600030101010101" pitchFamily="2" charset="-122"/>
            </a:endParaRPr>
          </a:p>
        </p:txBody>
      </p:sp>
      <p:grpSp>
        <p:nvGrpSpPr>
          <p:cNvPr id="22533" name="组合 1"/>
          <p:cNvGrpSpPr/>
          <p:nvPr/>
        </p:nvGrpSpPr>
        <p:grpSpPr>
          <a:xfrm>
            <a:off x="792163" y="368300"/>
            <a:ext cx="7102475" cy="536575"/>
            <a:chOff x="0" y="-29636"/>
            <a:chExt cx="6165721" cy="536088"/>
          </a:xfrm>
        </p:grpSpPr>
        <p:cxnSp>
          <p:nvCxnSpPr>
            <p:cNvPr id="22534"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22535"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22536"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24578"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24579" name="TextBox 8"/>
          <p:cNvSpPr txBox="1"/>
          <p:nvPr/>
        </p:nvSpPr>
        <p:spPr>
          <a:xfrm>
            <a:off x="3419475" y="1376363"/>
            <a:ext cx="3168650" cy="52387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二、清单组成</a:t>
            </a:r>
            <a:endParaRPr lang="zh-CN" altLang="en-US" sz="2800" b="1" dirty="0">
              <a:latin typeface="Arial" panose="020B0604020202020204" pitchFamily="34" charset="0"/>
              <a:ea typeface="宋体" panose="02010600030101010101" pitchFamily="2" charset="-122"/>
            </a:endParaRPr>
          </a:p>
        </p:txBody>
      </p:sp>
      <p:sp>
        <p:nvSpPr>
          <p:cNvPr id="24580" name="TextBox 9"/>
          <p:cNvSpPr txBox="1"/>
          <p:nvPr/>
        </p:nvSpPr>
        <p:spPr>
          <a:xfrm>
            <a:off x="1871663" y="2241550"/>
            <a:ext cx="5940425" cy="2308225"/>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静态</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动态</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、静态部分：</a:t>
            </a:r>
            <a:r>
              <a:rPr lang="zh-CN" altLang="en-US" dirty="0">
                <a:latin typeface="Arial" panose="020B0604020202020204" pitchFamily="34" charset="0"/>
                <a:ea typeface="宋体" panose="02010600030101010101" pitchFamily="2" charset="-122"/>
              </a:rPr>
              <a:t>指安全生产制度及岗位职责。</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、动态部分：</a:t>
            </a:r>
            <a:r>
              <a:rPr lang="zh-CN" altLang="en-US" dirty="0">
                <a:latin typeface="Arial" panose="020B0604020202020204" pitchFamily="34" charset="0"/>
                <a:ea typeface="宋体" panose="02010600030101010101" pitchFamily="2" charset="-122"/>
              </a:rPr>
              <a:t>指确保安全生产制度和岗位职责落实到位的监督考核机制，如在机构设置方面，设工会、审计机构等，对安全生产进行监督；建立目标责任考核奖惩制度，签订安全目标责任书。</a:t>
            </a:r>
            <a:endParaRPr lang="zh-CN" altLang="en-US" dirty="0">
              <a:latin typeface="Arial" panose="020B0604020202020204" pitchFamily="34" charset="0"/>
              <a:ea typeface="宋体" panose="02010600030101010101" pitchFamily="2" charset="-122"/>
            </a:endParaRPr>
          </a:p>
        </p:txBody>
      </p:sp>
      <p:grpSp>
        <p:nvGrpSpPr>
          <p:cNvPr id="24581" name="组合 1"/>
          <p:cNvGrpSpPr/>
          <p:nvPr/>
        </p:nvGrpSpPr>
        <p:grpSpPr>
          <a:xfrm>
            <a:off x="792163" y="368300"/>
            <a:ext cx="7102475" cy="536575"/>
            <a:chOff x="0" y="-29636"/>
            <a:chExt cx="6165721" cy="536088"/>
          </a:xfrm>
        </p:grpSpPr>
        <p:cxnSp>
          <p:nvCxnSpPr>
            <p:cNvPr id="24582"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24583"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24584"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26626"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26627" name="TextBox 8"/>
          <p:cNvSpPr txBox="1"/>
          <p:nvPr/>
        </p:nvSpPr>
        <p:spPr>
          <a:xfrm>
            <a:off x="3419475" y="1376363"/>
            <a:ext cx="3168650" cy="52387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三、制定方法</a:t>
            </a:r>
            <a:endParaRPr lang="zh-CN" altLang="en-US" sz="2800" b="1" dirty="0">
              <a:latin typeface="Arial" panose="020B0604020202020204" pitchFamily="34" charset="0"/>
              <a:ea typeface="宋体" panose="02010600030101010101" pitchFamily="2" charset="-122"/>
            </a:endParaRPr>
          </a:p>
        </p:txBody>
      </p:sp>
      <p:sp>
        <p:nvSpPr>
          <p:cNvPr id="26628" name="TextBox 9"/>
          <p:cNvSpPr txBox="1"/>
          <p:nvPr/>
        </p:nvSpPr>
        <p:spPr>
          <a:xfrm>
            <a:off x="1871663" y="2241550"/>
            <a:ext cx="5940425" cy="2308225"/>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（一）从政策和法律要求的角度去制定：</a:t>
            </a:r>
            <a:endParaRPr lang="en-US" altLang="zh-CN" b="1"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、政策要求的安全生产责任；</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）党的政策；</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）国家政策；</a:t>
            </a:r>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）部委的行业政策。</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、法律要求的安全生产责任。</a:t>
            </a:r>
            <a:endParaRPr lang="zh-CN" altLang="en-US" dirty="0">
              <a:latin typeface="Arial" panose="020B0604020202020204" pitchFamily="34" charset="0"/>
              <a:ea typeface="宋体" panose="02010600030101010101" pitchFamily="2" charset="-122"/>
            </a:endParaRPr>
          </a:p>
        </p:txBody>
      </p:sp>
      <p:grpSp>
        <p:nvGrpSpPr>
          <p:cNvPr id="26629" name="组合 1"/>
          <p:cNvGrpSpPr/>
          <p:nvPr/>
        </p:nvGrpSpPr>
        <p:grpSpPr>
          <a:xfrm>
            <a:off x="792163" y="368300"/>
            <a:ext cx="7102475" cy="536575"/>
            <a:chOff x="0" y="-29636"/>
            <a:chExt cx="6165721" cy="536088"/>
          </a:xfrm>
        </p:grpSpPr>
        <p:cxnSp>
          <p:nvCxnSpPr>
            <p:cNvPr id="26630"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26631"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26632"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50" y="1714500"/>
            <a:ext cx="597154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28674"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28675" name="TextBox 9"/>
          <p:cNvSpPr txBox="1"/>
          <p:nvPr/>
        </p:nvSpPr>
        <p:spPr>
          <a:xfrm>
            <a:off x="1871663" y="2241550"/>
            <a:ext cx="5940425" cy="2030413"/>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（二）从法律规定的内容的角度去制定：</a:t>
            </a:r>
            <a:endParaRPr lang="en-US" altLang="zh-CN" b="1"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、生产经营单位的安全生产条件保障。</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、从业人员的安全生产权利义务。</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、生产安全事故的应急救援与调查处理。</a:t>
            </a:r>
            <a:endParaRPr lang="zh-CN" altLang="en-US" dirty="0">
              <a:latin typeface="Arial" panose="020B0604020202020204" pitchFamily="34" charset="0"/>
              <a:ea typeface="宋体" panose="02010600030101010101" pitchFamily="2" charset="-122"/>
            </a:endParaRPr>
          </a:p>
        </p:txBody>
      </p:sp>
      <p:grpSp>
        <p:nvGrpSpPr>
          <p:cNvPr id="28676" name="组合 1"/>
          <p:cNvGrpSpPr/>
          <p:nvPr/>
        </p:nvGrpSpPr>
        <p:grpSpPr>
          <a:xfrm>
            <a:off x="792163" y="368300"/>
            <a:ext cx="7102475" cy="536575"/>
            <a:chOff x="0" y="-29636"/>
            <a:chExt cx="6165721" cy="536088"/>
          </a:xfrm>
        </p:grpSpPr>
        <p:cxnSp>
          <p:nvCxnSpPr>
            <p:cNvPr id="28677"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28678"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28679"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30722"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30723" name="TextBox 9"/>
          <p:cNvSpPr txBox="1"/>
          <p:nvPr/>
        </p:nvSpPr>
        <p:spPr>
          <a:xfrm>
            <a:off x="1800225" y="2024063"/>
            <a:ext cx="6300788" cy="3109912"/>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（三）按生产经营单位责任主体不同的角度去制定</a:t>
            </a:r>
            <a:endParaRPr lang="en-US" altLang="zh-CN" b="1"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、生产经营单位负责人的安全生产责任。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、生产经营单位分管负责人的安全生产责任。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、安全生产管理机构或安全生产管理人员的安全生产责任。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、从业人员的安全生产责任。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、工会的安全生产责任。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、生产经营单位自身的安全生产责任。</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7</a:t>
            </a:r>
            <a:r>
              <a:rPr lang="zh-CN" altLang="en-US" sz="2000" dirty="0">
                <a:latin typeface="Arial" panose="020B0604020202020204" pitchFamily="34" charset="0"/>
                <a:ea typeface="宋体" panose="02010600030101010101" pitchFamily="2" charset="-122"/>
              </a:rPr>
              <a:t>、中介机构的安全生产责任。</a:t>
            </a:r>
            <a:endParaRPr lang="zh-CN" altLang="en-US" sz="2000" dirty="0">
              <a:latin typeface="Arial" panose="020B0604020202020204" pitchFamily="34" charset="0"/>
              <a:ea typeface="宋体" panose="02010600030101010101" pitchFamily="2" charset="-122"/>
            </a:endParaRPr>
          </a:p>
        </p:txBody>
      </p:sp>
      <p:grpSp>
        <p:nvGrpSpPr>
          <p:cNvPr id="30724" name="组合 1"/>
          <p:cNvGrpSpPr/>
          <p:nvPr/>
        </p:nvGrpSpPr>
        <p:grpSpPr>
          <a:xfrm>
            <a:off x="792163" y="368300"/>
            <a:ext cx="7102475" cy="536575"/>
            <a:chOff x="0" y="-29636"/>
            <a:chExt cx="6165721" cy="536088"/>
          </a:xfrm>
        </p:grpSpPr>
        <p:cxnSp>
          <p:nvCxnSpPr>
            <p:cNvPr id="30725"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30726"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30727"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1"/>
          <p:cNvGrpSpPr/>
          <p:nvPr/>
        </p:nvGrpSpPr>
        <p:grpSpPr>
          <a:xfrm>
            <a:off x="792163" y="368300"/>
            <a:ext cx="7102475" cy="536575"/>
            <a:chOff x="0" y="-29636"/>
            <a:chExt cx="6165721" cy="536088"/>
          </a:xfrm>
        </p:grpSpPr>
        <p:cxnSp>
          <p:nvCxnSpPr>
            <p:cNvPr id="32770"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32771"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第三部分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32772"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如何制定</a:t>
              </a:r>
              <a:r>
                <a:rPr lang="en-US" altLang="zh-CN" sz="2400" b="1" dirty="0">
                  <a:solidFill>
                    <a:srgbClr val="FF0000"/>
                  </a:solidFill>
                  <a:latin typeface="Arial" panose="020B0604020202020204" pitchFamily="34" charset="0"/>
                  <a:ea typeface="宋体" panose="02010600030101010101" pitchFamily="2" charset="-122"/>
                </a:rPr>
                <a:t>-HOW</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32773"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32774"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35015" y="3968750"/>
            <a:ext cx="299402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9620" y="4231005"/>
            <a:ext cx="10439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23735" y="4907915"/>
            <a:ext cx="73469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22" descr="C:\Documents and Settings\Administrator\Application Data\Tencent\Users\525201892\QQ\WinTemp\RichOle\0{JX~[~W~@8M8KTPLE)3JM1.png"/>
          <p:cNvPicPr>
            <a:picLocks noChangeAspect="1"/>
          </p:cNvPicPr>
          <p:nvPr/>
        </p:nvPicPr>
        <p:blipFill>
          <a:blip r:embed="rId1"/>
          <a:stretch>
            <a:fillRect/>
          </a:stretch>
        </p:blipFill>
        <p:spPr>
          <a:xfrm>
            <a:off x="287338" y="1376363"/>
            <a:ext cx="8529637" cy="5302250"/>
          </a:xfrm>
          <a:prstGeom prst="rect">
            <a:avLst/>
          </a:prstGeom>
          <a:noFill/>
          <a:ln w="9525">
            <a:noFill/>
          </a:ln>
        </p:spPr>
      </p:pic>
      <p:grpSp>
        <p:nvGrpSpPr>
          <p:cNvPr id="7170" name="组合 1"/>
          <p:cNvGrpSpPr/>
          <p:nvPr/>
        </p:nvGrpSpPr>
        <p:grpSpPr>
          <a:xfrm>
            <a:off x="792163" y="330200"/>
            <a:ext cx="7135812" cy="954088"/>
            <a:chOff x="0" y="-68623"/>
            <a:chExt cx="6755090" cy="954182"/>
          </a:xfrm>
        </p:grpSpPr>
        <p:cxnSp>
          <p:nvCxnSpPr>
            <p:cNvPr id="7171" name="直接连接符 2"/>
            <p:cNvCxnSpPr/>
            <p:nvPr/>
          </p:nvCxnSpPr>
          <p:spPr>
            <a:xfrm>
              <a:off x="0" y="501690"/>
              <a:ext cx="5572129" cy="4762"/>
            </a:xfrm>
            <a:prstGeom prst="line">
              <a:avLst/>
            </a:prstGeom>
            <a:ln w="12700" cap="flat" cmpd="sng">
              <a:solidFill>
                <a:srgbClr val="DA5800"/>
              </a:solidFill>
              <a:prstDash val="dash"/>
              <a:round/>
              <a:headEnd type="none" w="med" len="med"/>
              <a:tailEnd type="none" w="med" len="med"/>
            </a:ln>
          </p:spPr>
        </p:cxnSp>
        <p:sp>
          <p:nvSpPr>
            <p:cNvPr id="7172" name="矩形 4"/>
            <p:cNvSpPr/>
            <p:nvPr/>
          </p:nvSpPr>
          <p:spPr>
            <a:xfrm>
              <a:off x="1420140" y="-68623"/>
              <a:ext cx="5334950" cy="954182"/>
            </a:xfrm>
            <a:prstGeom prst="rect">
              <a:avLst/>
            </a:prstGeom>
            <a:noFill/>
            <a:ln w="9525">
              <a:noFill/>
            </a:ln>
          </p:spPr>
          <p:txBody>
            <a:bodyPr anchor="t" anchorCtr="0">
              <a:spAutoFit/>
            </a:bodyPr>
            <a:p>
              <a:pPr eaLnBrk="0" hangingPunct="0"/>
              <a:r>
                <a:rPr lang="zh-CN" altLang="en-US" sz="2800" b="1" dirty="0">
                  <a:solidFill>
                    <a:srgbClr val="404040"/>
                  </a:solidFill>
                  <a:latin typeface="微软雅黑" panose="020B0503020204020204" pitchFamily="34" charset="-122"/>
                  <a:ea typeface="微软雅黑" panose="020B0503020204020204" pitchFamily="34" charset="-122"/>
                </a:rPr>
                <a:t>学习人员及时间、地点及课程安排</a:t>
              </a:r>
              <a:endParaRPr lang="zh-CN" altLang="en-US" sz="2800" dirty="0">
                <a:latin typeface="Arial" panose="020B0604020202020204" pitchFamily="34" charset="0"/>
                <a:ea typeface="宋体" panose="02010600030101010101" pitchFamily="2" charset="-122"/>
              </a:endParaRPr>
            </a:p>
          </p:txBody>
        </p:sp>
      </p:grpSp>
      <p:sp>
        <p:nvSpPr>
          <p:cNvPr id="7173" name="文本框 8197"/>
          <p:cNvSpPr txBox="1"/>
          <p:nvPr/>
        </p:nvSpPr>
        <p:spPr>
          <a:xfrm>
            <a:off x="4416425" y="3246438"/>
            <a:ext cx="311150" cy="365125"/>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
        <p:nvSpPr>
          <p:cNvPr id="7174" name="文本框 8198"/>
          <p:cNvSpPr txBox="1"/>
          <p:nvPr/>
        </p:nvSpPr>
        <p:spPr>
          <a:xfrm>
            <a:off x="4416425" y="3246438"/>
            <a:ext cx="311150" cy="365125"/>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
        <p:nvSpPr>
          <p:cNvPr id="7175" name="流程图: 可选过程 8212"/>
          <p:cNvSpPr/>
          <p:nvPr/>
        </p:nvSpPr>
        <p:spPr>
          <a:xfrm>
            <a:off x="288925" y="981075"/>
            <a:ext cx="4030663" cy="2411413"/>
          </a:xfrm>
          <a:prstGeom prst="flowChartAlternateProcess">
            <a:avLst/>
          </a:prstGeom>
          <a:solidFill>
            <a:schemeClr val="accent1"/>
          </a:solidFill>
          <a:ln w="28575" cap="flat" cmpd="sng">
            <a:solidFill>
              <a:srgbClr val="FF0000"/>
            </a:solidFill>
            <a:prstDash val="solid"/>
            <a:miter/>
            <a:headEnd type="none" w="med" len="med"/>
            <a:tailEnd type="none" w="med" len="med"/>
          </a:ln>
        </p:spPr>
        <p:txBody>
          <a:bodyPr wrap="none" lIns="90170" tIns="46990" rIns="90170" bIns="46990" anchor="ctr" anchorCtr="0"/>
          <a:p>
            <a:pPr algn="ctr"/>
            <a:endParaRPr lang="zh-CN" altLang="en-US" dirty="0">
              <a:latin typeface="Arial" panose="020B0604020202020204" pitchFamily="34" charset="0"/>
              <a:ea typeface="宋体" panose="02010600030101010101" pitchFamily="2" charset="-122"/>
            </a:endParaRPr>
          </a:p>
        </p:txBody>
      </p:sp>
      <p:sp>
        <p:nvSpPr>
          <p:cNvPr id="7176" name="文本框 8213"/>
          <p:cNvSpPr txBox="1"/>
          <p:nvPr/>
        </p:nvSpPr>
        <p:spPr>
          <a:xfrm>
            <a:off x="431800" y="1017588"/>
            <a:ext cx="3887788" cy="1476375"/>
          </a:xfrm>
          <a:prstGeom prst="rect">
            <a:avLst/>
          </a:prstGeom>
          <a:noFill/>
          <a:ln w="9525">
            <a:noFill/>
          </a:ln>
        </p:spPr>
        <p:txBody>
          <a:bodyPr anchor="t" anchorCtr="0">
            <a:spAutoFit/>
          </a:bodyPr>
          <a:p>
            <a:r>
              <a:rPr lang="zh-CN" altLang="en-US" b="1" dirty="0">
                <a:solidFill>
                  <a:srgbClr val="FF3300"/>
                </a:solidFill>
                <a:latin typeface="Arial" panose="020B0604020202020204" pitchFamily="34" charset="0"/>
                <a:ea typeface="宋体" panose="02010600030101010101" pitchFamily="2" charset="-122"/>
              </a:rPr>
              <a:t>★学习人员：</a:t>
            </a:r>
            <a:endParaRPr lang="en-US" altLang="zh-CN" b="1" dirty="0">
              <a:solidFill>
                <a:srgbClr val="FF3300"/>
              </a:solidFill>
              <a:latin typeface="Arial" panose="020B0604020202020204" pitchFamily="34" charset="0"/>
              <a:ea typeface="宋体" panose="02010600030101010101" pitchFamily="2" charset="-122"/>
            </a:endParaRPr>
          </a:p>
          <a:p>
            <a:r>
              <a:rPr lang="zh-CN" altLang="en-US" b="1" dirty="0">
                <a:solidFill>
                  <a:srgbClr val="FF3300"/>
                </a:solidFill>
                <a:latin typeface="Arial" panose="020B0604020202020204" pitchFamily="34" charset="0"/>
                <a:ea typeface="宋体" panose="02010600030101010101" pitchFamily="2" charset="-122"/>
              </a:rPr>
              <a:t>★培训时间：</a:t>
            </a:r>
            <a:endParaRPr lang="en-US" altLang="zh-CN" b="1" dirty="0">
              <a:solidFill>
                <a:srgbClr val="FF3300"/>
              </a:solidFill>
              <a:latin typeface="Arial" panose="020B0604020202020204" pitchFamily="34" charset="0"/>
              <a:ea typeface="宋体" panose="02010600030101010101" pitchFamily="2" charset="-122"/>
            </a:endParaRPr>
          </a:p>
          <a:p>
            <a:r>
              <a:rPr lang="zh-CN" altLang="en-US" b="1" dirty="0">
                <a:solidFill>
                  <a:srgbClr val="FF3300"/>
                </a:solidFill>
                <a:latin typeface="Arial" panose="020B0604020202020204" pitchFamily="34" charset="0"/>
                <a:ea typeface="宋体" panose="02010600030101010101" pitchFamily="2" charset="-122"/>
              </a:rPr>
              <a:t>★培训地点：</a:t>
            </a:r>
            <a:endParaRPr lang="en-US" altLang="zh-CN" b="1" dirty="0">
              <a:solidFill>
                <a:srgbClr val="FF3300"/>
              </a:solidFill>
              <a:latin typeface="Arial" panose="020B0604020202020204" pitchFamily="34" charset="0"/>
              <a:ea typeface="宋体" panose="02010600030101010101" pitchFamily="2" charset="-122"/>
            </a:endParaRPr>
          </a:p>
          <a:p>
            <a:r>
              <a:rPr lang="zh-CN" altLang="en-US" b="1" dirty="0">
                <a:solidFill>
                  <a:srgbClr val="FF3300"/>
                </a:solidFill>
                <a:latin typeface="Arial" panose="020B0604020202020204" pitchFamily="34" charset="0"/>
                <a:ea typeface="宋体" panose="02010600030101010101" pitchFamily="2" charset="-122"/>
              </a:rPr>
              <a:t>★培训课题：</a:t>
            </a:r>
            <a:endParaRPr lang="en-US" altLang="zh-CN" b="1" dirty="0">
              <a:solidFill>
                <a:srgbClr val="FF3300"/>
              </a:solidFill>
              <a:latin typeface="Arial" panose="020B0604020202020204" pitchFamily="34" charset="0"/>
              <a:ea typeface="宋体" panose="02010600030101010101" pitchFamily="2" charset="-122"/>
            </a:endParaRPr>
          </a:p>
          <a:p>
            <a:r>
              <a:rPr lang="zh-CN" altLang="en-US" b="1" dirty="0">
                <a:solidFill>
                  <a:schemeClr val="bg1"/>
                </a:solidFill>
                <a:latin typeface="Arial" panose="020B0604020202020204" pitchFamily="34" charset="0"/>
                <a:ea typeface="宋体" panose="02010600030101010101" pitchFamily="2" charset="-122"/>
              </a:rPr>
              <a:t>“尽职照单免责、失职照单问责”</a:t>
            </a:r>
            <a:endParaRPr lang="en-US" altLang="zh-CN" b="1" dirty="0">
              <a:solidFill>
                <a:schemeClr val="bg1"/>
              </a:solidFill>
              <a:latin typeface="Arial" panose="020B0604020202020204" pitchFamily="34" charset="0"/>
              <a:ea typeface="宋体" panose="02010600030101010101" pitchFamily="2" charset="-122"/>
            </a:endParaRPr>
          </a:p>
        </p:txBody>
      </p:sp>
      <p:grpSp>
        <p:nvGrpSpPr>
          <p:cNvPr id="7177" name="组合 1"/>
          <p:cNvGrpSpPr/>
          <p:nvPr/>
        </p:nvGrpSpPr>
        <p:grpSpPr>
          <a:xfrm>
            <a:off x="792163" y="404813"/>
            <a:ext cx="5572125" cy="500062"/>
            <a:chOff x="0" y="6351"/>
            <a:chExt cx="5572129" cy="500101"/>
          </a:xfrm>
        </p:grpSpPr>
        <p:cxnSp>
          <p:nvCxnSpPr>
            <p:cNvPr id="7178" name="直接连接符 2"/>
            <p:cNvCxnSpPr/>
            <p:nvPr/>
          </p:nvCxnSpPr>
          <p:spPr>
            <a:xfrm>
              <a:off x="0" y="501690"/>
              <a:ext cx="5572129" cy="4762"/>
            </a:xfrm>
            <a:prstGeom prst="line">
              <a:avLst/>
            </a:prstGeom>
            <a:ln w="12700" cap="flat" cmpd="sng">
              <a:solidFill>
                <a:srgbClr val="DA5800"/>
              </a:solidFill>
              <a:prstDash val="dash"/>
              <a:round/>
              <a:headEnd type="none" w="med" len="med"/>
              <a:tailEnd type="none" w="med" len="med"/>
            </a:ln>
          </p:spPr>
        </p:cxnSp>
        <p:sp>
          <p:nvSpPr>
            <p:cNvPr id="7179" name="矩形 3"/>
            <p:cNvSpPr/>
            <p:nvPr/>
          </p:nvSpPr>
          <p:spPr>
            <a:xfrm>
              <a:off x="0" y="6351"/>
              <a:ext cx="1500188"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基本情况</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1"/>
          <p:cNvGrpSpPr/>
          <p:nvPr/>
        </p:nvGrpSpPr>
        <p:grpSpPr>
          <a:xfrm>
            <a:off x="792163" y="404813"/>
            <a:ext cx="5572125" cy="500062"/>
            <a:chOff x="0" y="6351"/>
            <a:chExt cx="5572129" cy="500101"/>
          </a:xfrm>
        </p:grpSpPr>
        <p:cxnSp>
          <p:nvCxnSpPr>
            <p:cNvPr id="9218" name="直接连接符 2"/>
            <p:cNvCxnSpPr/>
            <p:nvPr/>
          </p:nvCxnSpPr>
          <p:spPr>
            <a:xfrm>
              <a:off x="0" y="501690"/>
              <a:ext cx="5572129" cy="4762"/>
            </a:xfrm>
            <a:prstGeom prst="line">
              <a:avLst/>
            </a:prstGeom>
            <a:ln w="12700" cap="flat" cmpd="sng">
              <a:solidFill>
                <a:srgbClr val="DA5800"/>
              </a:solidFill>
              <a:prstDash val="dash"/>
              <a:round/>
              <a:headEnd type="none" w="med" len="med"/>
              <a:tailEnd type="none" w="med" len="med"/>
            </a:ln>
          </p:spPr>
        </p:cxnSp>
        <p:sp>
          <p:nvSpPr>
            <p:cNvPr id="9219" name="矩形 3"/>
            <p:cNvSpPr/>
            <p:nvPr/>
          </p:nvSpPr>
          <p:spPr>
            <a:xfrm>
              <a:off x="0" y="6351"/>
              <a:ext cx="1500188" cy="454061"/>
            </a:xfrm>
            <a:prstGeom prst="rect">
              <a:avLst/>
            </a:prstGeom>
            <a:solidFill>
              <a:srgbClr val="DA5800"/>
            </a:solidFill>
            <a:ln w="9525">
              <a:noFill/>
            </a:ln>
          </p:spPr>
          <p:txBody>
            <a:bodyPr anchor="ctr" anchorCtr="0"/>
            <a:p>
              <a:r>
                <a:rPr lang="en-US" altLang="zh-CN" sz="2400" b="1" i="1" dirty="0">
                  <a:solidFill>
                    <a:srgbClr val="FFFFFF"/>
                  </a:solidFill>
                  <a:latin typeface="微软雅黑" panose="020B0503020204020204" pitchFamily="34" charset="-122"/>
                  <a:ea typeface="微软雅黑" panose="020B0503020204020204" pitchFamily="34" charset="-122"/>
                </a:rPr>
                <a:t>  </a:t>
              </a:r>
              <a:r>
                <a:rPr lang="zh-CN" altLang="en-US" sz="2400" b="1" i="1" dirty="0">
                  <a:solidFill>
                    <a:srgbClr val="FFFFFF"/>
                  </a:solidFill>
                  <a:latin typeface="微软雅黑" panose="020B0503020204020204" pitchFamily="34" charset="-122"/>
                  <a:ea typeface="微软雅黑" panose="020B0503020204020204" pitchFamily="34" charset="-122"/>
                </a:rPr>
                <a:t>目 录</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grpSp>
      <p:sp>
        <p:nvSpPr>
          <p:cNvPr id="9220" name="文本框 8197"/>
          <p:cNvSpPr txBox="1"/>
          <p:nvPr/>
        </p:nvSpPr>
        <p:spPr>
          <a:xfrm>
            <a:off x="4416425" y="3246438"/>
            <a:ext cx="311150" cy="365125"/>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sp>
        <p:nvSpPr>
          <p:cNvPr id="9221" name="文本框 8198"/>
          <p:cNvSpPr txBox="1"/>
          <p:nvPr/>
        </p:nvSpPr>
        <p:spPr>
          <a:xfrm>
            <a:off x="4416425" y="3246438"/>
            <a:ext cx="311150" cy="365125"/>
          </a:xfrm>
          <a:prstGeom prst="rect">
            <a:avLst/>
          </a:prstGeom>
          <a:noFill/>
          <a:ln w="9525">
            <a:noFill/>
          </a:ln>
        </p:spPr>
        <p:txBody>
          <a:bodyPr wrap="none" anchor="t" anchorCtr="0">
            <a:spAutoFit/>
          </a:bodyPr>
          <a:p>
            <a:endParaRPr lang="zh-CN" altLang="en-US" dirty="0">
              <a:latin typeface="Arial" panose="020B0604020202020204" pitchFamily="34" charset="0"/>
              <a:ea typeface="宋体" panose="02010600030101010101" pitchFamily="2" charset="-122"/>
            </a:endParaRPr>
          </a:p>
        </p:txBody>
      </p:sp>
      <p:graphicFrame>
        <p:nvGraphicFramePr>
          <p:cNvPr id="11" name="图示 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19" descr="C:\Documents and Settings\Administrator\Application Data\Tencent\Users\525201892\QQ\WinTemp\RichOle\C({D%G_(6J9)N1AT%_S}2)3.png"/>
          <p:cNvPicPr>
            <a:picLocks noChangeAspect="1"/>
          </p:cNvPicPr>
          <p:nvPr/>
        </p:nvPicPr>
        <p:blipFill>
          <a:blip r:embed="rId1"/>
          <a:stretch>
            <a:fillRect/>
          </a:stretch>
        </p:blipFill>
        <p:spPr>
          <a:xfrm>
            <a:off x="0" y="873125"/>
            <a:ext cx="9144000" cy="5651500"/>
          </a:xfrm>
          <a:prstGeom prst="rect">
            <a:avLst/>
          </a:prstGeom>
          <a:noFill/>
          <a:ln w="9525">
            <a:noFill/>
          </a:ln>
        </p:spPr>
      </p:pic>
      <p:sp>
        <p:nvSpPr>
          <p:cNvPr id="10242" name="矩形 4"/>
          <p:cNvSpPr/>
          <p:nvPr/>
        </p:nvSpPr>
        <p:spPr>
          <a:xfrm>
            <a:off x="4816475" y="3290888"/>
            <a:ext cx="309563" cy="365125"/>
          </a:xfrm>
          <a:prstGeom prst="rect">
            <a:avLst/>
          </a:prstGeom>
          <a:noFill/>
          <a:ln w="9525">
            <a:noFill/>
          </a:ln>
        </p:spPr>
        <p:txBody>
          <a:bodyPr wrap="none" anchor="t" anchorCtr="0">
            <a:spAutoFit/>
          </a:bodyPr>
          <a:p>
            <a:pPr algn="r"/>
            <a:endParaRPr lang="zh-CN" altLang="en-US" dirty="0">
              <a:solidFill>
                <a:srgbClr val="595959"/>
              </a:solidFill>
              <a:latin typeface="时尚中黑简体" pitchFamily="2" charset="-122"/>
              <a:ea typeface="时尚中黑简体" pitchFamily="2" charset="-122"/>
            </a:endParaRPr>
          </a:p>
        </p:txBody>
      </p:sp>
      <p:grpSp>
        <p:nvGrpSpPr>
          <p:cNvPr id="10243" name="组合 20"/>
          <p:cNvGrpSpPr/>
          <p:nvPr/>
        </p:nvGrpSpPr>
        <p:grpSpPr>
          <a:xfrm>
            <a:off x="0" y="2312988"/>
            <a:ext cx="13033375" cy="2914650"/>
            <a:chOff x="-22224" y="22168"/>
            <a:chExt cx="13033713" cy="1635549"/>
          </a:xfrm>
        </p:grpSpPr>
        <p:sp>
          <p:nvSpPr>
            <p:cNvPr id="10244" name="矩形 3"/>
            <p:cNvSpPr/>
            <p:nvPr/>
          </p:nvSpPr>
          <p:spPr>
            <a:xfrm>
              <a:off x="-22224" y="22168"/>
              <a:ext cx="9165998" cy="1635549"/>
            </a:xfrm>
            <a:prstGeom prst="rect">
              <a:avLst/>
            </a:prstGeom>
            <a:solidFill>
              <a:srgbClr val="267B98">
                <a:alpha val="74117"/>
              </a:srgbClr>
            </a:solidFill>
            <a:ln w="9525">
              <a:noFill/>
            </a:ln>
          </p:spPr>
          <p:txBody>
            <a:bodyPr anchor="ctr" anchorCtr="0"/>
            <a:p>
              <a:pPr algn="ctr"/>
              <a:endParaRPr lang="zh-CN" altLang="en-US" dirty="0">
                <a:latin typeface="Arial" panose="020B0604020202020204" pitchFamily="34" charset="0"/>
                <a:ea typeface="宋体" panose="02010600030101010101" pitchFamily="2" charset="-122"/>
              </a:endParaRPr>
            </a:p>
          </p:txBody>
        </p:sp>
        <p:sp>
          <p:nvSpPr>
            <p:cNvPr id="10245" name="文本框 3"/>
            <p:cNvSpPr txBox="1"/>
            <p:nvPr/>
          </p:nvSpPr>
          <p:spPr>
            <a:xfrm>
              <a:off x="1907805" y="89404"/>
              <a:ext cx="2361486" cy="466203"/>
            </a:xfrm>
            <a:prstGeom prst="rect">
              <a:avLst/>
            </a:prstGeom>
            <a:noFill/>
            <a:ln w="9525">
              <a:noFill/>
            </a:ln>
          </p:spPr>
          <p:txBody>
            <a:bodyPr wrap="none" anchor="t" anchorCtr="0">
              <a:spAutoFit/>
            </a:bodyPr>
            <a:p>
              <a:r>
                <a:rPr lang="en-US" altLang="zh-CN" sz="4800" b="1" dirty="0">
                  <a:solidFill>
                    <a:srgbClr val="FFFF00"/>
                  </a:solidFill>
                  <a:latin typeface="Akzidenz-Grotesk BQ Condensed" pitchFamily="2" charset="0"/>
                  <a:ea typeface="宋体" panose="02010600030101010101" pitchFamily="2" charset="-122"/>
                </a:rPr>
                <a:t>Part 01</a:t>
              </a:r>
              <a:endParaRPr lang="en-US" altLang="zh-CN" sz="4800" b="1" dirty="0">
                <a:solidFill>
                  <a:srgbClr val="FFFF00"/>
                </a:solidFill>
                <a:latin typeface="Akzidenz-Grotesk BQ Condensed" pitchFamily="2" charset="0"/>
                <a:ea typeface="宋体" panose="02010600030101010101" pitchFamily="2" charset="-122"/>
              </a:endParaRPr>
            </a:p>
          </p:txBody>
        </p:sp>
        <p:sp>
          <p:nvSpPr>
            <p:cNvPr id="10246" name="文本框 19"/>
            <p:cNvSpPr txBox="1"/>
            <p:nvPr/>
          </p:nvSpPr>
          <p:spPr>
            <a:xfrm>
              <a:off x="2425598" y="729089"/>
              <a:ext cx="10585891" cy="742940"/>
            </a:xfrm>
            <a:prstGeom prst="rect">
              <a:avLst/>
            </a:prstGeom>
            <a:noFill/>
            <a:ln w="9525">
              <a:noFill/>
            </a:ln>
          </p:spPr>
          <p:txBody>
            <a:bodyPr anchor="t" anchorCtr="0">
              <a:spAutoFit/>
            </a:bodyPr>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为什么要制定企业安全</a:t>
              </a:r>
              <a:endParaRPr lang="en-US" altLang="zh-CN" sz="3600" dirty="0">
                <a:solidFill>
                  <a:srgbClr val="FF0000"/>
                </a:solidFill>
                <a:latin typeface="微软雅黑" panose="020B0503020204020204" pitchFamily="34" charset="-122"/>
                <a:ea typeface="微软雅黑" panose="020B0503020204020204" pitchFamily="34" charset="-122"/>
              </a:endParaRPr>
            </a:p>
            <a:p>
              <a:pPr>
                <a:lnSpc>
                  <a:spcPts val="5000"/>
                </a:lnSpc>
              </a:pPr>
              <a:r>
                <a:rPr lang="zh-CN" altLang="en-US" sz="3600" dirty="0">
                  <a:solidFill>
                    <a:srgbClr val="FF0000"/>
                  </a:solidFill>
                  <a:latin typeface="微软雅黑" panose="020B0503020204020204" pitchFamily="34" charset="-122"/>
                  <a:ea typeface="微软雅黑" panose="020B0503020204020204" pitchFamily="34" charset="-122"/>
                </a:rPr>
                <a:t>生产主体责任清单</a:t>
              </a:r>
              <a:r>
                <a:rPr lang="en-US" altLang="zh-CN" sz="3600" dirty="0">
                  <a:solidFill>
                    <a:srgbClr val="FF0000"/>
                  </a:solidFill>
                  <a:latin typeface="微软雅黑" panose="020B0503020204020204" pitchFamily="34" charset="-122"/>
                  <a:ea typeface="微软雅黑" panose="020B0503020204020204" pitchFamily="34" charset="-122"/>
                </a:rPr>
                <a:t>-WHY?</a:t>
              </a:r>
              <a:endParaRPr lang="zh-CN" altLang="en-US" sz="3600" dirty="0">
                <a:solidFill>
                  <a:srgbClr val="FF0000"/>
                </a:solidFill>
                <a:latin typeface="微软雅黑" panose="020B0503020204020204" pitchFamily="34" charset="-122"/>
                <a:ea typeface="微软雅黑" panose="020B0503020204020204" pitchFamily="34" charset="-122"/>
              </a:endParaRPr>
            </a:p>
          </p:txBody>
        </p:sp>
        <p:grpSp>
          <p:nvGrpSpPr>
            <p:cNvPr id="10247" name="组合 7"/>
            <p:cNvGrpSpPr/>
            <p:nvPr/>
          </p:nvGrpSpPr>
          <p:grpSpPr>
            <a:xfrm>
              <a:off x="510646" y="306295"/>
              <a:ext cx="942054" cy="679711"/>
              <a:chOff x="0" y="0"/>
              <a:chExt cx="333034" cy="320389"/>
            </a:xfrm>
          </p:grpSpPr>
          <p:sp>
            <p:nvSpPr>
              <p:cNvPr id="10248" name="Freeform 31"/>
              <p:cNvSpPr/>
              <p:nvPr/>
            </p:nvSpPr>
            <p:spPr>
              <a:xfrm>
                <a:off x="147559" y="0"/>
                <a:ext cx="185475" cy="133205"/>
              </a:xfrm>
              <a:custGeom>
                <a:avLst/>
                <a:gdLst/>
                <a:ahLst/>
                <a:cxnLst>
                  <a:cxn ang="0">
                    <a:pos x="322174083" y="0"/>
                  </a:cxn>
                  <a:cxn ang="0">
                    <a:pos x="47728900" y="0"/>
                  </a:cxn>
                  <a:cxn ang="0">
                    <a:pos x="0" y="47432903"/>
                  </a:cxn>
                  <a:cxn ang="0">
                    <a:pos x="0" y="83006590"/>
                  </a:cxn>
                  <a:cxn ang="0">
                    <a:pos x="27841192" y="83006590"/>
                  </a:cxn>
                  <a:cxn ang="0">
                    <a:pos x="27841192" y="47432903"/>
                  </a:cxn>
                  <a:cxn ang="0">
                    <a:pos x="47728900" y="27668861"/>
                  </a:cxn>
                  <a:cxn ang="0">
                    <a:pos x="322174083" y="27668861"/>
                  </a:cxn>
                  <a:cxn ang="0">
                    <a:pos x="342061783" y="47432903"/>
                  </a:cxn>
                  <a:cxn ang="0">
                    <a:pos x="342061783" y="213444078"/>
                  </a:cxn>
                  <a:cxn ang="0">
                    <a:pos x="322174083" y="233208113"/>
                  </a:cxn>
                  <a:cxn ang="0">
                    <a:pos x="286377419" y="233208113"/>
                  </a:cxn>
                  <a:cxn ang="0">
                    <a:pos x="286377419" y="264829437"/>
                  </a:cxn>
                  <a:cxn ang="0">
                    <a:pos x="322174083" y="264829437"/>
                  </a:cxn>
                  <a:cxn ang="0">
                    <a:pos x="369902967" y="213444078"/>
                  </a:cxn>
                  <a:cxn ang="0">
                    <a:pos x="369902967" y="47432903"/>
                  </a:cxn>
                  <a:cxn ang="0">
                    <a:pos x="322174083" y="0"/>
                  </a:cxn>
                </a:cxnLst>
                <a:pathLst>
                  <a:path w="93" h="67">
                    <a:moveTo>
                      <a:pt x="81" y="0"/>
                    </a:moveTo>
                    <a:cubicBezTo>
                      <a:pt x="12" y="0"/>
                      <a:pt x="12" y="0"/>
                      <a:pt x="12" y="0"/>
                    </a:cubicBezTo>
                    <a:cubicBezTo>
                      <a:pt x="6" y="0"/>
                      <a:pt x="0" y="5"/>
                      <a:pt x="0" y="12"/>
                    </a:cubicBezTo>
                    <a:cubicBezTo>
                      <a:pt x="0" y="21"/>
                      <a:pt x="0" y="21"/>
                      <a:pt x="0" y="21"/>
                    </a:cubicBezTo>
                    <a:cubicBezTo>
                      <a:pt x="7" y="21"/>
                      <a:pt x="7" y="21"/>
                      <a:pt x="7" y="21"/>
                    </a:cubicBezTo>
                    <a:cubicBezTo>
                      <a:pt x="7" y="12"/>
                      <a:pt x="7" y="12"/>
                      <a:pt x="7" y="12"/>
                    </a:cubicBezTo>
                    <a:cubicBezTo>
                      <a:pt x="7" y="9"/>
                      <a:pt x="10" y="7"/>
                      <a:pt x="12" y="7"/>
                    </a:cubicBezTo>
                    <a:cubicBezTo>
                      <a:pt x="81" y="7"/>
                      <a:pt x="81" y="7"/>
                      <a:pt x="81" y="7"/>
                    </a:cubicBezTo>
                    <a:cubicBezTo>
                      <a:pt x="83" y="7"/>
                      <a:pt x="86" y="9"/>
                      <a:pt x="86" y="12"/>
                    </a:cubicBezTo>
                    <a:cubicBezTo>
                      <a:pt x="86" y="54"/>
                      <a:pt x="86" y="54"/>
                      <a:pt x="86" y="54"/>
                    </a:cubicBezTo>
                    <a:cubicBezTo>
                      <a:pt x="86" y="57"/>
                      <a:pt x="83" y="59"/>
                      <a:pt x="81" y="59"/>
                    </a:cubicBezTo>
                    <a:cubicBezTo>
                      <a:pt x="72" y="59"/>
                      <a:pt x="72" y="59"/>
                      <a:pt x="72" y="59"/>
                    </a:cubicBezTo>
                    <a:cubicBezTo>
                      <a:pt x="72" y="67"/>
                      <a:pt x="72" y="67"/>
                      <a:pt x="72" y="67"/>
                    </a:cubicBezTo>
                    <a:cubicBezTo>
                      <a:pt x="81" y="67"/>
                      <a:pt x="81" y="67"/>
                      <a:pt x="81" y="67"/>
                    </a:cubicBezTo>
                    <a:cubicBezTo>
                      <a:pt x="87" y="67"/>
                      <a:pt x="93" y="61"/>
                      <a:pt x="93" y="54"/>
                    </a:cubicBezTo>
                    <a:cubicBezTo>
                      <a:pt x="93" y="12"/>
                      <a:pt x="93" y="12"/>
                      <a:pt x="93" y="12"/>
                    </a:cubicBezTo>
                    <a:cubicBezTo>
                      <a:pt x="93" y="5"/>
                      <a:pt x="87" y="0"/>
                      <a:pt x="81" y="0"/>
                    </a:cubicBezTo>
                    <a:close/>
                  </a:path>
                </a:pathLst>
              </a:custGeom>
              <a:solidFill>
                <a:srgbClr val="FFFF00"/>
              </a:solidFill>
              <a:ln w="9525">
                <a:noFill/>
              </a:ln>
            </p:spPr>
            <p:txBody>
              <a:bodyPr/>
              <a:p>
                <a:endParaRPr lang="zh-CN" altLang="en-US"/>
              </a:p>
            </p:txBody>
          </p:sp>
          <p:sp>
            <p:nvSpPr>
              <p:cNvPr id="10249" name="Freeform 32"/>
              <p:cNvSpPr/>
              <p:nvPr/>
            </p:nvSpPr>
            <p:spPr>
              <a:xfrm>
                <a:off x="103904" y="35866"/>
                <a:ext cx="185475" cy="131518"/>
              </a:xfrm>
              <a:custGeom>
                <a:avLst/>
                <a:gdLst/>
                <a:ahLst/>
                <a:cxnLst>
                  <a:cxn ang="0">
                    <a:pos x="318195346" y="0"/>
                  </a:cxn>
                  <a:cxn ang="0">
                    <a:pos x="47728900" y="0"/>
                  </a:cxn>
                  <a:cxn ang="0">
                    <a:pos x="0" y="47649363"/>
                  </a:cxn>
                  <a:cxn ang="0">
                    <a:pos x="0" y="115153950"/>
                  </a:cxn>
                  <a:cxn ang="0">
                    <a:pos x="27841192" y="99270170"/>
                  </a:cxn>
                  <a:cxn ang="0">
                    <a:pos x="27841192" y="47649363"/>
                  </a:cxn>
                  <a:cxn ang="0">
                    <a:pos x="47728900" y="27796125"/>
                  </a:cxn>
                  <a:cxn ang="0">
                    <a:pos x="318195346" y="27796125"/>
                  </a:cxn>
                  <a:cxn ang="0">
                    <a:pos x="338083046" y="47649363"/>
                  </a:cxn>
                  <a:cxn ang="0">
                    <a:pos x="338083046" y="214426113"/>
                  </a:cxn>
                  <a:cxn ang="0">
                    <a:pos x="318195346" y="234279344"/>
                  </a:cxn>
                  <a:cxn ang="0">
                    <a:pos x="47728900" y="234279344"/>
                  </a:cxn>
                  <a:cxn ang="0">
                    <a:pos x="27841192" y="214426113"/>
                  </a:cxn>
                  <a:cxn ang="0">
                    <a:pos x="27841192" y="170746216"/>
                  </a:cxn>
                  <a:cxn ang="0">
                    <a:pos x="0" y="186629996"/>
                  </a:cxn>
                  <a:cxn ang="0">
                    <a:pos x="0" y="214426113"/>
                  </a:cxn>
                  <a:cxn ang="0">
                    <a:pos x="47728900" y="262075523"/>
                  </a:cxn>
                  <a:cxn ang="0">
                    <a:pos x="318195346" y="262075523"/>
                  </a:cxn>
                  <a:cxn ang="0">
                    <a:pos x="369902967" y="214426113"/>
                  </a:cxn>
                  <a:cxn ang="0">
                    <a:pos x="369902967" y="47649363"/>
                  </a:cxn>
                  <a:cxn ang="0">
                    <a:pos x="318195346" y="0"/>
                  </a:cxn>
                </a:cxnLst>
                <a:pathLst>
                  <a:path w="93" h="66">
                    <a:moveTo>
                      <a:pt x="80" y="0"/>
                    </a:moveTo>
                    <a:cubicBezTo>
                      <a:pt x="12" y="0"/>
                      <a:pt x="12" y="0"/>
                      <a:pt x="12" y="0"/>
                    </a:cubicBezTo>
                    <a:cubicBezTo>
                      <a:pt x="5" y="0"/>
                      <a:pt x="0" y="5"/>
                      <a:pt x="0" y="12"/>
                    </a:cubicBezTo>
                    <a:cubicBezTo>
                      <a:pt x="0" y="29"/>
                      <a:pt x="0" y="29"/>
                      <a:pt x="0" y="29"/>
                    </a:cubicBezTo>
                    <a:cubicBezTo>
                      <a:pt x="7" y="25"/>
                      <a:pt x="7" y="25"/>
                      <a:pt x="7" y="25"/>
                    </a:cubicBezTo>
                    <a:cubicBezTo>
                      <a:pt x="7" y="12"/>
                      <a:pt x="7" y="12"/>
                      <a:pt x="7" y="12"/>
                    </a:cubicBezTo>
                    <a:cubicBezTo>
                      <a:pt x="7" y="9"/>
                      <a:pt x="9" y="7"/>
                      <a:pt x="12" y="7"/>
                    </a:cubicBezTo>
                    <a:cubicBezTo>
                      <a:pt x="80" y="7"/>
                      <a:pt x="80" y="7"/>
                      <a:pt x="80" y="7"/>
                    </a:cubicBezTo>
                    <a:cubicBezTo>
                      <a:pt x="83" y="7"/>
                      <a:pt x="85" y="9"/>
                      <a:pt x="85" y="12"/>
                    </a:cubicBezTo>
                    <a:cubicBezTo>
                      <a:pt x="85" y="54"/>
                      <a:pt x="85" y="54"/>
                      <a:pt x="85" y="54"/>
                    </a:cubicBezTo>
                    <a:cubicBezTo>
                      <a:pt x="85" y="57"/>
                      <a:pt x="83" y="59"/>
                      <a:pt x="80" y="59"/>
                    </a:cubicBezTo>
                    <a:cubicBezTo>
                      <a:pt x="12" y="59"/>
                      <a:pt x="12" y="59"/>
                      <a:pt x="12" y="59"/>
                    </a:cubicBezTo>
                    <a:cubicBezTo>
                      <a:pt x="9" y="59"/>
                      <a:pt x="7" y="57"/>
                      <a:pt x="7" y="54"/>
                    </a:cubicBezTo>
                    <a:cubicBezTo>
                      <a:pt x="7" y="43"/>
                      <a:pt x="7" y="43"/>
                      <a:pt x="7" y="43"/>
                    </a:cubicBezTo>
                    <a:cubicBezTo>
                      <a:pt x="0" y="47"/>
                      <a:pt x="0" y="47"/>
                      <a:pt x="0" y="47"/>
                    </a:cubicBezTo>
                    <a:cubicBezTo>
                      <a:pt x="0" y="54"/>
                      <a:pt x="0" y="54"/>
                      <a:pt x="0" y="54"/>
                    </a:cubicBezTo>
                    <a:cubicBezTo>
                      <a:pt x="0" y="61"/>
                      <a:pt x="5" y="66"/>
                      <a:pt x="12" y="66"/>
                    </a:cubicBezTo>
                    <a:cubicBezTo>
                      <a:pt x="80" y="66"/>
                      <a:pt x="80" y="66"/>
                      <a:pt x="80" y="66"/>
                    </a:cubicBezTo>
                    <a:cubicBezTo>
                      <a:pt x="87" y="66"/>
                      <a:pt x="93" y="61"/>
                      <a:pt x="93" y="54"/>
                    </a:cubicBezTo>
                    <a:cubicBezTo>
                      <a:pt x="93" y="12"/>
                      <a:pt x="93" y="12"/>
                      <a:pt x="93" y="12"/>
                    </a:cubicBezTo>
                    <a:cubicBezTo>
                      <a:pt x="93" y="5"/>
                      <a:pt x="87" y="0"/>
                      <a:pt x="80" y="0"/>
                    </a:cubicBezTo>
                    <a:close/>
                  </a:path>
                </a:pathLst>
              </a:custGeom>
              <a:solidFill>
                <a:srgbClr val="FFFF00"/>
              </a:solidFill>
              <a:ln w="9525">
                <a:noFill/>
              </a:ln>
            </p:spPr>
            <p:txBody>
              <a:bodyPr/>
              <a:p>
                <a:endParaRPr lang="zh-CN" altLang="en-US"/>
              </a:p>
            </p:txBody>
          </p:sp>
          <p:sp>
            <p:nvSpPr>
              <p:cNvPr id="10250" name="Oval 33"/>
              <p:cNvSpPr/>
              <p:nvPr/>
            </p:nvSpPr>
            <p:spPr>
              <a:xfrm>
                <a:off x="21709" y="30913"/>
                <a:ext cx="62387" cy="59858"/>
              </a:xfrm>
              <a:prstGeom prst="ellipse">
                <a:avLst/>
              </a:prstGeom>
              <a:solidFill>
                <a:srgbClr val="FFFF00"/>
              </a:solid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sp>
            <p:nvSpPr>
              <p:cNvPr id="10251" name="Freeform 34"/>
              <p:cNvSpPr/>
              <p:nvPr/>
            </p:nvSpPr>
            <p:spPr>
              <a:xfrm>
                <a:off x="0" y="67469"/>
                <a:ext cx="189691" cy="252920"/>
              </a:xfrm>
              <a:custGeom>
                <a:avLst/>
                <a:gdLst/>
                <a:ahLst/>
                <a:cxnLst>
                  <a:cxn ang="0">
                    <a:pos x="374777505" y="15864258"/>
                  </a:cxn>
                  <a:cxn ang="0">
                    <a:pos x="370791999" y="7932129"/>
                  </a:cxn>
                  <a:cxn ang="0">
                    <a:pos x="342881473" y="3965069"/>
                  </a:cxn>
                  <a:cxn ang="0">
                    <a:pos x="191376256" y="79321300"/>
                  </a:cxn>
                  <a:cxn ang="0">
                    <a:pos x="191376256" y="79321300"/>
                  </a:cxn>
                  <a:cxn ang="0">
                    <a:pos x="155492720" y="79321300"/>
                  </a:cxn>
                  <a:cxn ang="0">
                    <a:pos x="111636144" y="79321300"/>
                  </a:cxn>
                  <a:cxn ang="0">
                    <a:pos x="99675631" y="79321300"/>
                  </a:cxn>
                  <a:cxn ang="0">
                    <a:pos x="87713121" y="79321300"/>
                  </a:cxn>
                  <a:cxn ang="0">
                    <a:pos x="23921034" y="79321300"/>
                  </a:cxn>
                  <a:cxn ang="0">
                    <a:pos x="11960517" y="87253427"/>
                  </a:cxn>
                  <a:cxn ang="0">
                    <a:pos x="3987504" y="103117681"/>
                  </a:cxn>
                  <a:cxn ang="0">
                    <a:pos x="0" y="269692440"/>
                  </a:cxn>
                  <a:cxn ang="0">
                    <a:pos x="15948020" y="293488820"/>
                  </a:cxn>
                  <a:cxn ang="0">
                    <a:pos x="23921034" y="293488820"/>
                  </a:cxn>
                  <a:cxn ang="0">
                    <a:pos x="39869057" y="273657507"/>
                  </a:cxn>
                  <a:cxn ang="0">
                    <a:pos x="43856561" y="150710474"/>
                  </a:cxn>
                  <a:cxn ang="0">
                    <a:pos x="47844064" y="150710474"/>
                  </a:cxn>
                  <a:cxn ang="0">
                    <a:pos x="47844064" y="253828123"/>
                  </a:cxn>
                  <a:cxn ang="0">
                    <a:pos x="47844064" y="261760313"/>
                  </a:cxn>
                  <a:cxn ang="0">
                    <a:pos x="47844064" y="479892807"/>
                  </a:cxn>
                  <a:cxn ang="0">
                    <a:pos x="71765105" y="503689188"/>
                  </a:cxn>
                  <a:cxn ang="0">
                    <a:pos x="87713121" y="503689188"/>
                  </a:cxn>
                  <a:cxn ang="0">
                    <a:pos x="111636144" y="479892807"/>
                  </a:cxn>
                  <a:cxn ang="0">
                    <a:pos x="111636144" y="309353074"/>
                  </a:cxn>
                  <a:cxn ang="0">
                    <a:pos x="131571694" y="309353074"/>
                  </a:cxn>
                  <a:cxn ang="0">
                    <a:pos x="131571694" y="479892807"/>
                  </a:cxn>
                  <a:cxn ang="0">
                    <a:pos x="155492720" y="503689188"/>
                  </a:cxn>
                  <a:cxn ang="0">
                    <a:pos x="171440736" y="503689188"/>
                  </a:cxn>
                  <a:cxn ang="0">
                    <a:pos x="195363759" y="479892807"/>
                  </a:cxn>
                  <a:cxn ang="0">
                    <a:pos x="195363759" y="261760313"/>
                  </a:cxn>
                  <a:cxn ang="0">
                    <a:pos x="195363759" y="253828123"/>
                  </a:cxn>
                  <a:cxn ang="0">
                    <a:pos x="195363759" y="142778347"/>
                  </a:cxn>
                  <a:cxn ang="0">
                    <a:pos x="215297281" y="115014876"/>
                  </a:cxn>
                  <a:cxn ang="0">
                    <a:pos x="362816992" y="39660650"/>
                  </a:cxn>
                  <a:cxn ang="0">
                    <a:pos x="374777505" y="15864258"/>
                  </a:cxn>
                </a:cxnLst>
                <a:pathLst>
                  <a:path w="95" h="127">
                    <a:moveTo>
                      <a:pt x="94" y="4"/>
                    </a:moveTo>
                    <a:cubicBezTo>
                      <a:pt x="93" y="2"/>
                      <a:pt x="93" y="2"/>
                      <a:pt x="93" y="2"/>
                    </a:cubicBezTo>
                    <a:cubicBezTo>
                      <a:pt x="92" y="0"/>
                      <a:pt x="89" y="0"/>
                      <a:pt x="86" y="1"/>
                    </a:cubicBezTo>
                    <a:cubicBezTo>
                      <a:pt x="48" y="20"/>
                      <a:pt x="48" y="20"/>
                      <a:pt x="48" y="20"/>
                    </a:cubicBezTo>
                    <a:cubicBezTo>
                      <a:pt x="48" y="20"/>
                      <a:pt x="48" y="20"/>
                      <a:pt x="48" y="20"/>
                    </a:cubicBezTo>
                    <a:cubicBezTo>
                      <a:pt x="39" y="20"/>
                      <a:pt x="39" y="20"/>
                      <a:pt x="39" y="20"/>
                    </a:cubicBezTo>
                    <a:cubicBezTo>
                      <a:pt x="28" y="20"/>
                      <a:pt x="28" y="20"/>
                      <a:pt x="28" y="20"/>
                    </a:cubicBezTo>
                    <a:cubicBezTo>
                      <a:pt x="25" y="20"/>
                      <a:pt x="25" y="20"/>
                      <a:pt x="25" y="20"/>
                    </a:cubicBezTo>
                    <a:cubicBezTo>
                      <a:pt x="22" y="20"/>
                      <a:pt x="22" y="20"/>
                      <a:pt x="22" y="20"/>
                    </a:cubicBezTo>
                    <a:cubicBezTo>
                      <a:pt x="6" y="20"/>
                      <a:pt x="6" y="20"/>
                      <a:pt x="6" y="20"/>
                    </a:cubicBezTo>
                    <a:cubicBezTo>
                      <a:pt x="6" y="20"/>
                      <a:pt x="4" y="21"/>
                      <a:pt x="3" y="22"/>
                    </a:cubicBezTo>
                    <a:cubicBezTo>
                      <a:pt x="2" y="23"/>
                      <a:pt x="1" y="24"/>
                      <a:pt x="1" y="26"/>
                    </a:cubicBezTo>
                    <a:cubicBezTo>
                      <a:pt x="0" y="68"/>
                      <a:pt x="0" y="68"/>
                      <a:pt x="0" y="68"/>
                    </a:cubicBezTo>
                    <a:cubicBezTo>
                      <a:pt x="0" y="71"/>
                      <a:pt x="2" y="73"/>
                      <a:pt x="4" y="74"/>
                    </a:cubicBezTo>
                    <a:cubicBezTo>
                      <a:pt x="6" y="74"/>
                      <a:pt x="6" y="74"/>
                      <a:pt x="6" y="74"/>
                    </a:cubicBezTo>
                    <a:cubicBezTo>
                      <a:pt x="8" y="74"/>
                      <a:pt x="10" y="71"/>
                      <a:pt x="10" y="69"/>
                    </a:cubicBezTo>
                    <a:cubicBezTo>
                      <a:pt x="11" y="38"/>
                      <a:pt x="11" y="38"/>
                      <a:pt x="11" y="38"/>
                    </a:cubicBezTo>
                    <a:cubicBezTo>
                      <a:pt x="12" y="38"/>
                      <a:pt x="12" y="38"/>
                      <a:pt x="12" y="38"/>
                    </a:cubicBezTo>
                    <a:cubicBezTo>
                      <a:pt x="12" y="64"/>
                      <a:pt x="12" y="64"/>
                      <a:pt x="12" y="64"/>
                    </a:cubicBezTo>
                    <a:cubicBezTo>
                      <a:pt x="12" y="66"/>
                      <a:pt x="12" y="66"/>
                      <a:pt x="12" y="66"/>
                    </a:cubicBezTo>
                    <a:cubicBezTo>
                      <a:pt x="12" y="121"/>
                      <a:pt x="12" y="121"/>
                      <a:pt x="12" y="121"/>
                    </a:cubicBezTo>
                    <a:cubicBezTo>
                      <a:pt x="12" y="124"/>
                      <a:pt x="15" y="127"/>
                      <a:pt x="18" y="127"/>
                    </a:cubicBezTo>
                    <a:cubicBezTo>
                      <a:pt x="22" y="127"/>
                      <a:pt x="22" y="127"/>
                      <a:pt x="22" y="127"/>
                    </a:cubicBezTo>
                    <a:cubicBezTo>
                      <a:pt x="25" y="127"/>
                      <a:pt x="28" y="124"/>
                      <a:pt x="28" y="121"/>
                    </a:cubicBezTo>
                    <a:cubicBezTo>
                      <a:pt x="28" y="78"/>
                      <a:pt x="28" y="78"/>
                      <a:pt x="28" y="78"/>
                    </a:cubicBezTo>
                    <a:cubicBezTo>
                      <a:pt x="33" y="78"/>
                      <a:pt x="33" y="78"/>
                      <a:pt x="33" y="78"/>
                    </a:cubicBezTo>
                    <a:cubicBezTo>
                      <a:pt x="33" y="121"/>
                      <a:pt x="33" y="121"/>
                      <a:pt x="33" y="121"/>
                    </a:cubicBezTo>
                    <a:cubicBezTo>
                      <a:pt x="33" y="124"/>
                      <a:pt x="36" y="127"/>
                      <a:pt x="39" y="127"/>
                    </a:cubicBezTo>
                    <a:cubicBezTo>
                      <a:pt x="43" y="127"/>
                      <a:pt x="43" y="127"/>
                      <a:pt x="43" y="127"/>
                    </a:cubicBezTo>
                    <a:cubicBezTo>
                      <a:pt x="46" y="127"/>
                      <a:pt x="49" y="124"/>
                      <a:pt x="49" y="121"/>
                    </a:cubicBezTo>
                    <a:cubicBezTo>
                      <a:pt x="49" y="66"/>
                      <a:pt x="49" y="66"/>
                      <a:pt x="49" y="66"/>
                    </a:cubicBezTo>
                    <a:cubicBezTo>
                      <a:pt x="49" y="64"/>
                      <a:pt x="49" y="64"/>
                      <a:pt x="49" y="64"/>
                    </a:cubicBezTo>
                    <a:cubicBezTo>
                      <a:pt x="49" y="36"/>
                      <a:pt x="49" y="36"/>
                      <a:pt x="49" y="36"/>
                    </a:cubicBezTo>
                    <a:cubicBezTo>
                      <a:pt x="50" y="33"/>
                      <a:pt x="52" y="31"/>
                      <a:pt x="54" y="29"/>
                    </a:cubicBezTo>
                    <a:cubicBezTo>
                      <a:pt x="91" y="10"/>
                      <a:pt x="91" y="10"/>
                      <a:pt x="91" y="10"/>
                    </a:cubicBezTo>
                    <a:cubicBezTo>
                      <a:pt x="94" y="9"/>
                      <a:pt x="95" y="6"/>
                      <a:pt x="94" y="4"/>
                    </a:cubicBezTo>
                    <a:close/>
                  </a:path>
                </a:pathLst>
              </a:custGeom>
              <a:solidFill>
                <a:srgbClr val="FFFF00"/>
              </a:solidFill>
              <a:ln w="9525">
                <a:noFill/>
              </a:ln>
            </p:spPr>
            <p:txBody>
              <a:bodyPr/>
              <a:p>
                <a:endParaRPr lang="zh-CN" altLang="en-US"/>
              </a:p>
            </p:txBody>
          </p:sp>
        </p:grpSp>
        <p:cxnSp>
          <p:nvCxnSpPr>
            <p:cNvPr id="10252" name="直接连接符 2"/>
            <p:cNvCxnSpPr/>
            <p:nvPr/>
          </p:nvCxnSpPr>
          <p:spPr>
            <a:xfrm>
              <a:off x="1921582" y="627289"/>
              <a:ext cx="5868029" cy="0"/>
            </a:xfrm>
            <a:prstGeom prst="line">
              <a:avLst/>
            </a:prstGeom>
            <a:ln w="28575" cap="flat" cmpd="sng">
              <a:solidFill>
                <a:srgbClr val="FFFF00"/>
              </a:solidFill>
              <a:prstDash val="solid"/>
              <a:round/>
              <a:headEnd type="none" w="med" len="med"/>
              <a:tailEnd type="none" w="med" len="med"/>
            </a:ln>
          </p:spPr>
        </p:cxnSp>
      </p:grpSp>
      <p:sp>
        <p:nvSpPr>
          <p:cNvPr id="10253" name="AutoShape 14" descr="http://img1.imgtn.bdimg.com/it/u=929829460,2769752163&amp;fm=23&amp;gp=0.jpg"/>
          <p:cNvSpPr>
            <a:spLocks noChangeAspect="1"/>
          </p:cNvSpPr>
          <p:nvPr/>
        </p:nvSpPr>
        <p:spPr>
          <a:xfrm>
            <a:off x="155575" y="-144462"/>
            <a:ext cx="304800" cy="304800"/>
          </a:xfrm>
          <a:prstGeom prst="rect">
            <a:avLst/>
          </a:prstGeom>
          <a:no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
          <p:cNvGrpSpPr/>
          <p:nvPr/>
        </p:nvGrpSpPr>
        <p:grpSpPr>
          <a:xfrm>
            <a:off x="792163" y="368300"/>
            <a:ext cx="7102475" cy="536575"/>
            <a:chOff x="0" y="-29636"/>
            <a:chExt cx="6165721" cy="536088"/>
          </a:xfrm>
        </p:grpSpPr>
        <p:cxnSp>
          <p:nvCxnSpPr>
            <p:cNvPr id="11266"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1267"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第一部分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1268"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为什么要建立</a:t>
              </a:r>
              <a:r>
                <a:rPr lang="en-US" altLang="zh-CN" sz="2400" b="1" dirty="0">
                  <a:solidFill>
                    <a:srgbClr val="FF0000"/>
                  </a:solidFill>
                  <a:latin typeface="Arial" panose="020B0604020202020204" pitchFamily="34" charset="0"/>
                  <a:ea typeface="宋体" panose="02010600030101010101" pitchFamily="2" charset="-122"/>
                </a:rPr>
                <a:t>-WHY</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1269"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1270"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1271" name="TextBox 7"/>
          <p:cNvSpPr txBox="1"/>
          <p:nvPr/>
        </p:nvSpPr>
        <p:spPr>
          <a:xfrm>
            <a:off x="1223963" y="2781300"/>
            <a:ext cx="7380287" cy="2030413"/>
          </a:xfrm>
          <a:prstGeom prst="rect">
            <a:avLst/>
          </a:prstGeom>
          <a:noFill/>
          <a:ln w="9525">
            <a:noFill/>
          </a:ln>
        </p:spPr>
        <p:txBody>
          <a:bodyPr anchor="t" anchorCtr="0">
            <a:spAutoFit/>
          </a:bodyPr>
          <a:p>
            <a:endParaRPr lang="en-US" altLang="zh-CN" b="1"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过去发生安全生产事故，均是实行严厉追责，严厉严到什么地步呢？处理一个干部，非要找一个理由， 原因是“死了那么多人，总得有人承担责任吧”，作为事故调查组成员，对此很无奈。 因此，很多部门（包括交通）提议，能不能 “尽职免责”？</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张柱庭教授。</a:t>
            </a:r>
            <a:endParaRPr lang="en-US" altLang="zh-CN" b="1" dirty="0">
              <a:latin typeface="Arial" panose="020B0604020202020204" pitchFamily="34" charset="0"/>
              <a:ea typeface="宋体" panose="02010600030101010101" pitchFamily="2" charset="-122"/>
            </a:endParaRPr>
          </a:p>
          <a:p>
            <a:endParaRPr lang="zh-CN" altLang="en-US"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11272" name="TextBox 8"/>
          <p:cNvSpPr txBox="1"/>
          <p:nvPr/>
        </p:nvSpPr>
        <p:spPr>
          <a:xfrm>
            <a:off x="2376488" y="1736725"/>
            <a:ext cx="4500562" cy="51752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一、“严厉”追责背景</a:t>
            </a:r>
            <a:endParaRPr lang="zh-CN" altLang="en-US" sz="2800" b="1"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1"/>
          <p:cNvGrpSpPr/>
          <p:nvPr/>
        </p:nvGrpSpPr>
        <p:grpSpPr>
          <a:xfrm>
            <a:off x="792163" y="368300"/>
            <a:ext cx="7102475" cy="536575"/>
            <a:chOff x="0" y="-29636"/>
            <a:chExt cx="6165721" cy="536088"/>
          </a:xfrm>
        </p:grpSpPr>
        <p:cxnSp>
          <p:nvCxnSpPr>
            <p:cNvPr id="12290"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2291"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第一部分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2292"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为什么要制定</a:t>
              </a:r>
              <a:r>
                <a:rPr lang="en-US" altLang="zh-CN" sz="2400" b="1" dirty="0">
                  <a:solidFill>
                    <a:srgbClr val="FF0000"/>
                  </a:solidFill>
                  <a:latin typeface="Arial" panose="020B0604020202020204" pitchFamily="34" charset="0"/>
                  <a:ea typeface="宋体" panose="02010600030101010101" pitchFamily="2" charset="-122"/>
                </a:rPr>
                <a:t>-WHY</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2293"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2294"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2295" name="TextBox 7"/>
          <p:cNvSpPr txBox="1"/>
          <p:nvPr/>
        </p:nvSpPr>
        <p:spPr>
          <a:xfrm>
            <a:off x="1187450" y="2168525"/>
            <a:ext cx="7380288" cy="3478213"/>
          </a:xfrm>
          <a:prstGeom prst="rect">
            <a:avLst/>
          </a:prstGeom>
          <a:noFill/>
          <a:ln w="9525">
            <a:noFill/>
          </a:ln>
        </p:spPr>
        <p:txBody>
          <a:bodyPr anchor="t" anchorCtr="0">
            <a:spAutoFit/>
          </a:bodyPr>
          <a:p>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中共中央、国务院关于推进安全生产领域改革发展的意见</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2016</a:t>
            </a:r>
            <a:r>
              <a:rPr lang="zh-CN" altLang="en-US" b="1" dirty="0">
                <a:latin typeface="Arial" panose="020B0604020202020204" pitchFamily="34" charset="0"/>
                <a:ea typeface="宋体" panose="02010600030101010101" pitchFamily="2" charset="-122"/>
              </a:rPr>
              <a:t>年</a:t>
            </a:r>
            <a:r>
              <a:rPr lang="en-US" altLang="zh-CN" b="1" dirty="0">
                <a:latin typeface="Arial" panose="020B0604020202020204" pitchFamily="34" charset="0"/>
                <a:ea typeface="宋体" panose="02010600030101010101" pitchFamily="2" charset="-122"/>
              </a:rPr>
              <a:t>12</a:t>
            </a:r>
            <a:r>
              <a:rPr lang="zh-CN" altLang="en-US" b="1" dirty="0">
                <a:latin typeface="Arial" panose="020B0604020202020204" pitchFamily="34" charset="0"/>
                <a:ea typeface="宋体" panose="02010600030101010101" pitchFamily="2" charset="-122"/>
              </a:rPr>
              <a:t>月</a:t>
            </a:r>
            <a:r>
              <a:rPr lang="en-US" altLang="zh-CN" b="1" dirty="0">
                <a:latin typeface="Arial" panose="020B0604020202020204" pitchFamily="34" charset="0"/>
                <a:ea typeface="宋体" panose="02010600030101010101" pitchFamily="2" charset="-122"/>
              </a:rPr>
              <a:t>9</a:t>
            </a:r>
            <a:r>
              <a:rPr lang="zh-CN" altLang="en-US" b="1" dirty="0">
                <a:latin typeface="Arial" panose="020B0604020202020204" pitchFamily="34" charset="0"/>
                <a:ea typeface="宋体" panose="02010600030101010101" pitchFamily="2" charset="-122"/>
              </a:rPr>
              <a:t>日）</a:t>
            </a:r>
            <a:endParaRPr lang="en-US" altLang="zh-CN" b="1"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历史上首次以中共中央、国务院名义印发的安全生产方面的文件。</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第二条第（八）项：“严格责任追究制度，实行党政领导干部任期安全生产责任制，日常工作依责尽职、发生事故依责追究”。</a:t>
            </a:r>
            <a:r>
              <a:rPr lang="zh-CN" altLang="en-US" sz="2800" b="1" dirty="0">
                <a:solidFill>
                  <a:srgbClr val="FF0000"/>
                </a:solidFill>
                <a:latin typeface="Arial" panose="020B0604020202020204" pitchFamily="34" charset="0"/>
                <a:ea typeface="宋体" panose="02010600030101010101" pitchFamily="2" charset="-122"/>
              </a:rPr>
              <a:t>依法依规</a:t>
            </a:r>
            <a:r>
              <a:rPr lang="zh-CN" altLang="en-US" dirty="0">
                <a:latin typeface="Arial" panose="020B0604020202020204" pitchFamily="34" charset="0"/>
                <a:ea typeface="宋体" panose="02010600030101010101" pitchFamily="2" charset="-122"/>
              </a:rPr>
              <a:t>制定各有关部门安全生产</a:t>
            </a:r>
            <a:r>
              <a:rPr lang="zh-CN" altLang="en-US" sz="2800" b="1" dirty="0">
                <a:solidFill>
                  <a:srgbClr val="FF0000"/>
                </a:solidFill>
                <a:latin typeface="Arial" panose="020B0604020202020204" pitchFamily="34" charset="0"/>
                <a:ea typeface="宋体" panose="02010600030101010101" pitchFamily="2" charset="-122"/>
              </a:rPr>
              <a:t>权力</a:t>
            </a:r>
            <a:r>
              <a:rPr lang="zh-CN" altLang="en-US" dirty="0">
                <a:latin typeface="Arial" panose="020B0604020202020204" pitchFamily="34" charset="0"/>
                <a:ea typeface="宋体" panose="02010600030101010101" pitchFamily="2" charset="-122"/>
              </a:rPr>
              <a:t>和责任清单，尽职照单免责，失职照单问责。建立</a:t>
            </a:r>
            <a:r>
              <a:rPr lang="zh-CN" altLang="en-US" sz="2800" b="1" dirty="0">
                <a:solidFill>
                  <a:srgbClr val="FF0000"/>
                </a:solidFill>
                <a:latin typeface="Arial" panose="020B0604020202020204" pitchFamily="34" charset="0"/>
                <a:ea typeface="宋体" panose="02010600030101010101" pitchFamily="2" charset="-122"/>
              </a:rPr>
              <a:t>企业生产经营全过程安全责任追溯制度</a:t>
            </a:r>
            <a:r>
              <a:rPr lang="zh-CN" altLang="en-US" dirty="0">
                <a:solidFill>
                  <a:srgbClr val="FF0000"/>
                </a:solidFill>
                <a:latin typeface="Arial" panose="020B0604020202020204" pitchFamily="34" charset="0"/>
                <a:ea typeface="宋体" panose="02010600030101010101" pitchFamily="2" charset="-122"/>
              </a:rPr>
              <a:t>。</a:t>
            </a:r>
            <a:endParaRPr lang="zh-CN" altLang="en-US"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12296" name="TextBox 8"/>
          <p:cNvSpPr txBox="1"/>
          <p:nvPr/>
        </p:nvSpPr>
        <p:spPr>
          <a:xfrm>
            <a:off x="3167063" y="1412875"/>
            <a:ext cx="3168650" cy="51752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二、政策背景</a:t>
            </a:r>
            <a:endParaRPr lang="zh-CN" altLang="en-US" sz="2800" b="1"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组合 1"/>
          <p:cNvGrpSpPr/>
          <p:nvPr/>
        </p:nvGrpSpPr>
        <p:grpSpPr>
          <a:xfrm>
            <a:off x="792163" y="368300"/>
            <a:ext cx="7102475" cy="536575"/>
            <a:chOff x="0" y="-29636"/>
            <a:chExt cx="6165721" cy="536088"/>
          </a:xfrm>
        </p:grpSpPr>
        <p:cxnSp>
          <p:nvCxnSpPr>
            <p:cNvPr id="13314"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3315"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第一部分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3316"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为什么要制定</a:t>
              </a:r>
              <a:r>
                <a:rPr lang="en-US" altLang="zh-CN" sz="2400" b="1" dirty="0">
                  <a:solidFill>
                    <a:srgbClr val="FF0000"/>
                  </a:solidFill>
                  <a:latin typeface="Arial" panose="020B0604020202020204" pitchFamily="34" charset="0"/>
                  <a:ea typeface="宋体" panose="02010600030101010101" pitchFamily="2" charset="-122"/>
                </a:rPr>
                <a:t>-WHY</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3317"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3318"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3319" name="TextBox 7"/>
          <p:cNvSpPr txBox="1"/>
          <p:nvPr/>
        </p:nvSpPr>
        <p:spPr>
          <a:xfrm>
            <a:off x="1187450" y="2168525"/>
            <a:ext cx="7380288" cy="4032250"/>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一、安全生产监管人员：</a:t>
            </a:r>
            <a:endParaRPr lang="en-US" altLang="zh-CN" b="1"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建立安全生产监管执法人员依法履行法定职责制度，对监管执法责任边界、履职内容、追责条件等作出明确规定，</a:t>
            </a:r>
            <a:r>
              <a:rPr lang="zh-CN" altLang="en-US" sz="2800" b="1" dirty="0">
                <a:solidFill>
                  <a:srgbClr val="FF0000"/>
                </a:solidFill>
                <a:latin typeface="Arial" panose="020B0604020202020204" pitchFamily="34" charset="0"/>
                <a:ea typeface="宋体" panose="02010600030101010101" pitchFamily="2" charset="-122"/>
              </a:rPr>
              <a:t>激励</a:t>
            </a:r>
            <a:r>
              <a:rPr lang="zh-CN" altLang="en-US" dirty="0">
                <a:latin typeface="Arial" panose="020B0604020202020204" pitchFamily="34" charset="0"/>
                <a:ea typeface="宋体" panose="02010600030101010101" pitchFamily="2" charset="-122"/>
              </a:rPr>
              <a:t>监管执法人员忠于职守、履职尽责、敢于担当、严格执法。</a:t>
            </a:r>
            <a:endParaRPr lang="en-US" altLang="zh-CN" dirty="0">
              <a:latin typeface="Arial" panose="020B0604020202020204" pitchFamily="34" charset="0"/>
              <a:ea typeface="宋体" panose="02010600030101010101" pitchFamily="2" charset="-122"/>
            </a:endParaRPr>
          </a:p>
          <a:p>
            <a:endParaRPr lang="en-US" altLang="zh-CN"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二、企业</a:t>
            </a:r>
            <a:endParaRPr lang="zh-CN" altLang="en-US" b="1"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a:t>
            </a:r>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 明确企业落实安全生产主体责任的具体标准和要求，使企业</a:t>
            </a:r>
            <a:r>
              <a:rPr lang="zh-CN" altLang="en-US" sz="2800" b="1" dirty="0">
                <a:solidFill>
                  <a:srgbClr val="FF0000"/>
                </a:solidFill>
                <a:latin typeface="Arial" panose="020B0604020202020204" pitchFamily="34" charset="0"/>
                <a:ea typeface="宋体" panose="02010600030101010101" pitchFamily="2" charset="-122"/>
              </a:rPr>
              <a:t>知道</a:t>
            </a:r>
            <a:r>
              <a:rPr lang="zh-CN" altLang="en-US" dirty="0">
                <a:latin typeface="Arial" panose="020B0604020202020204" pitchFamily="34" charset="0"/>
                <a:ea typeface="宋体" panose="02010600030101010101" pitchFamily="2" charset="-122"/>
              </a:rPr>
              <a:t>“做什么、怎么做、做到什么程度”。</a:t>
            </a:r>
            <a:endParaRPr lang="en-US" altLang="zh-CN" dirty="0">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 </a:t>
            </a:r>
            <a:r>
              <a:rPr lang="en-US" altLang="zh-CN" dirty="0">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自觉落实</a:t>
            </a:r>
            <a:r>
              <a:rPr lang="zh-CN" altLang="en-US" dirty="0">
                <a:latin typeface="Arial" panose="020B0604020202020204" pitchFamily="34" charset="0"/>
                <a:ea typeface="宋体" panose="02010600030101010101" pitchFamily="2" charset="-122"/>
              </a:rPr>
              <a:t>安全生产和职业卫生方面应当执行的有关规定、应当履行的工作职责、应当具备的安全生产条件、应当达到的行业标准和应当承担的法律责任。</a:t>
            </a:r>
            <a:endParaRPr lang="zh-CN" altLang="en-US" dirty="0">
              <a:latin typeface="Arial" panose="020B0604020202020204" pitchFamily="34" charset="0"/>
              <a:ea typeface="宋体" panose="02010600030101010101" pitchFamily="2" charset="-122"/>
            </a:endParaRPr>
          </a:p>
        </p:txBody>
      </p:sp>
      <p:sp>
        <p:nvSpPr>
          <p:cNvPr id="13320" name="TextBox 8"/>
          <p:cNvSpPr txBox="1"/>
          <p:nvPr/>
        </p:nvSpPr>
        <p:spPr>
          <a:xfrm>
            <a:off x="3240088" y="1376363"/>
            <a:ext cx="3168650" cy="523875"/>
          </a:xfrm>
          <a:prstGeom prst="rect">
            <a:avLst/>
          </a:prstGeom>
          <a:noFill/>
          <a:ln w="9525">
            <a:noFill/>
          </a:ln>
        </p:spPr>
        <p:txBody>
          <a:bodyPr anchor="t" anchorCtr="0">
            <a:spAutoFit/>
          </a:bodyPr>
          <a:p>
            <a:r>
              <a:rPr lang="zh-CN" altLang="en-US" sz="2800" b="1" dirty="0">
                <a:latin typeface="Arial" panose="020B0604020202020204" pitchFamily="34" charset="0"/>
                <a:ea typeface="宋体" panose="02010600030101010101" pitchFamily="2" charset="-122"/>
              </a:rPr>
              <a:t>三、目的意义</a:t>
            </a:r>
            <a:endParaRPr lang="zh-CN" altLang="en-US" sz="2800" b="1"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
          <p:cNvGrpSpPr/>
          <p:nvPr/>
        </p:nvGrpSpPr>
        <p:grpSpPr>
          <a:xfrm>
            <a:off x="792163" y="368300"/>
            <a:ext cx="7102475" cy="536575"/>
            <a:chOff x="0" y="-29636"/>
            <a:chExt cx="6165721" cy="536088"/>
          </a:xfrm>
        </p:grpSpPr>
        <p:cxnSp>
          <p:nvCxnSpPr>
            <p:cNvPr id="14338" name="直接连接符 2"/>
            <p:cNvCxnSpPr/>
            <p:nvPr/>
          </p:nvCxnSpPr>
          <p:spPr>
            <a:xfrm>
              <a:off x="0" y="501690"/>
              <a:ext cx="5572380" cy="4762"/>
            </a:xfrm>
            <a:prstGeom prst="line">
              <a:avLst/>
            </a:prstGeom>
            <a:ln w="12700" cap="flat" cmpd="sng">
              <a:solidFill>
                <a:srgbClr val="DA5800"/>
              </a:solidFill>
              <a:prstDash val="dash"/>
              <a:round/>
              <a:headEnd type="none" w="med" len="med"/>
              <a:tailEnd type="none" w="med" len="med"/>
            </a:ln>
          </p:spPr>
        </p:cxnSp>
        <p:sp>
          <p:nvSpPr>
            <p:cNvPr id="14339" name="矩形 3"/>
            <p:cNvSpPr/>
            <p:nvPr/>
          </p:nvSpPr>
          <p:spPr>
            <a:xfrm>
              <a:off x="0" y="6351"/>
              <a:ext cx="1500574" cy="454061"/>
            </a:xfrm>
            <a:prstGeom prst="rect">
              <a:avLst/>
            </a:prstGeom>
            <a:solidFill>
              <a:srgbClr val="DA5800"/>
            </a:solidFill>
            <a:ln w="9525">
              <a:noFill/>
            </a:ln>
          </p:spPr>
          <p:txBody>
            <a:bodyPr anchor="ctr" anchorCtr="0"/>
            <a:p>
              <a:r>
                <a:rPr lang="zh-CN" altLang="en-US" sz="2400" b="1" i="1" dirty="0">
                  <a:solidFill>
                    <a:srgbClr val="FFFFFF"/>
                  </a:solidFill>
                  <a:latin typeface="微软雅黑" panose="020B0503020204020204" pitchFamily="34" charset="-122"/>
                  <a:ea typeface="微软雅黑" panose="020B0503020204020204" pitchFamily="34" charset="-122"/>
                </a:rPr>
                <a:t>第一部分</a:t>
              </a:r>
              <a:endParaRPr lang="zh-CN" altLang="en-US" sz="2400" b="1" i="1" dirty="0">
                <a:solidFill>
                  <a:srgbClr val="FFFFFF"/>
                </a:solidFill>
                <a:latin typeface="微软雅黑" panose="020B0503020204020204" pitchFamily="34" charset="-122"/>
                <a:ea typeface="微软雅黑" panose="020B0503020204020204" pitchFamily="34" charset="-122"/>
              </a:endParaRPr>
            </a:p>
          </p:txBody>
        </p:sp>
        <p:sp>
          <p:nvSpPr>
            <p:cNvPr id="14340" name="矩形 4"/>
            <p:cNvSpPr/>
            <p:nvPr/>
          </p:nvSpPr>
          <p:spPr>
            <a:xfrm>
              <a:off x="1593722" y="-29636"/>
              <a:ext cx="4571999" cy="461702"/>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为什么要制定</a:t>
              </a:r>
              <a:r>
                <a:rPr lang="en-US" altLang="zh-CN" sz="2400" b="1" dirty="0">
                  <a:solidFill>
                    <a:srgbClr val="FF0000"/>
                  </a:solidFill>
                  <a:latin typeface="Arial" panose="020B0604020202020204" pitchFamily="34" charset="0"/>
                  <a:ea typeface="宋体" panose="02010600030101010101" pitchFamily="2" charset="-122"/>
                </a:rPr>
                <a:t>-WHY</a:t>
              </a:r>
              <a:r>
                <a:rPr lang="zh-CN" altLang="en-US" sz="2400" b="1" dirty="0">
                  <a:solidFill>
                    <a:srgbClr val="FF0000"/>
                  </a:solidFill>
                  <a:latin typeface="Arial" panose="020B0604020202020204" pitchFamily="34" charset="0"/>
                  <a:ea typeface="宋体" panose="02010600030101010101" pitchFamily="2" charset="-122"/>
                </a:rPr>
                <a:t>？</a:t>
              </a:r>
              <a:endParaRPr lang="zh-CN" altLang="en-US" sz="2400" b="1" dirty="0">
                <a:solidFill>
                  <a:srgbClr val="FF0000"/>
                </a:solidFill>
                <a:latin typeface="Arial" panose="020B0604020202020204" pitchFamily="34" charset="0"/>
                <a:ea typeface="宋体" panose="02010600030101010101" pitchFamily="2" charset="-122"/>
              </a:endParaRPr>
            </a:p>
          </p:txBody>
        </p:sp>
      </p:grpSp>
      <p:pic>
        <p:nvPicPr>
          <p:cNvPr id="14341" name="图片 9222" descr="timg"/>
          <p:cNvPicPr>
            <a:picLocks noChangeAspect="1"/>
          </p:cNvPicPr>
          <p:nvPr/>
        </p:nvPicPr>
        <p:blipFill>
          <a:blip r:embed="rId1"/>
          <a:stretch>
            <a:fillRect/>
          </a:stretch>
        </p:blipFill>
        <p:spPr>
          <a:xfrm>
            <a:off x="0" y="1701800"/>
            <a:ext cx="1546225" cy="1358900"/>
          </a:xfrm>
          <a:prstGeom prst="rect">
            <a:avLst/>
          </a:prstGeom>
          <a:noFill/>
          <a:ln w="9525">
            <a:noFill/>
          </a:ln>
        </p:spPr>
      </p:pic>
      <p:sp>
        <p:nvSpPr>
          <p:cNvPr id="14342" name="文本框 9224"/>
          <p:cNvSpPr txBox="1"/>
          <p:nvPr/>
        </p:nvSpPr>
        <p:spPr>
          <a:xfrm>
            <a:off x="3168650" y="6094413"/>
            <a:ext cx="2627313" cy="365125"/>
          </a:xfrm>
          <a:prstGeom prst="rect">
            <a:avLst/>
          </a:prstGeom>
          <a:noFill/>
          <a:ln w="9525">
            <a:noFill/>
          </a:ln>
        </p:spPr>
        <p:txBody>
          <a:bodyPr anchor="t" anchorCtr="0">
            <a:spAutoFit/>
          </a:bodyPr>
          <a:p>
            <a:r>
              <a:rPr lang="zh-CN" altLang="en-US" b="1" dirty="0">
                <a:solidFill>
                  <a:schemeClr val="bg1"/>
                </a:solidFill>
                <a:latin typeface="Arial" panose="020B0604020202020204" pitchFamily="34" charset="0"/>
                <a:ea typeface="宋体" panose="02010600030101010101" pitchFamily="2" charset="-122"/>
              </a:rPr>
              <a:t>3月8日-新国线座谈交流</a:t>
            </a:r>
            <a:endParaRPr lang="zh-CN" altLang="en-US" b="1" dirty="0">
              <a:solidFill>
                <a:schemeClr val="bg1"/>
              </a:solidFill>
              <a:latin typeface="Arial" panose="020B0604020202020204" pitchFamily="34" charset="0"/>
              <a:ea typeface="宋体" panose="02010600030101010101" pitchFamily="2" charset="-122"/>
            </a:endParaRPr>
          </a:p>
        </p:txBody>
      </p:sp>
      <p:sp>
        <p:nvSpPr>
          <p:cNvPr id="14343" name="TextBox 7"/>
          <p:cNvSpPr txBox="1"/>
          <p:nvPr/>
        </p:nvSpPr>
        <p:spPr>
          <a:xfrm>
            <a:off x="1187450" y="2168525"/>
            <a:ext cx="7380288" cy="1231900"/>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        </a:t>
            </a:r>
            <a:r>
              <a:rPr lang="en-US" altLang="zh-CN"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、促进企业相关责任人员自觉学法，以维护企业和个人</a:t>
            </a:r>
            <a:r>
              <a:rPr lang="zh-CN" altLang="en-US" sz="2800" b="1" dirty="0">
                <a:solidFill>
                  <a:srgbClr val="FF0000"/>
                </a:solidFill>
                <a:latin typeface="Arial" panose="020B0604020202020204" pitchFamily="34" charset="0"/>
                <a:ea typeface="宋体" panose="02010600030101010101" pitchFamily="2" charset="-122"/>
              </a:rPr>
              <a:t>合法权利。</a:t>
            </a:r>
            <a:endParaRPr lang="en-US" altLang="zh-CN" sz="2800" b="1" dirty="0">
              <a:solidFill>
                <a:srgbClr val="FF0000"/>
              </a:solidFill>
              <a:latin typeface="Arial" panose="020B0604020202020204" pitchFamily="34" charset="0"/>
              <a:ea typeface="宋体" panose="02010600030101010101" pitchFamily="2" charset="-122"/>
            </a:endParaRPr>
          </a:p>
          <a:p>
            <a:endParaRPr lang="en-US" altLang="zh-CN" dirty="0">
              <a:latin typeface="Arial" panose="020B0604020202020204" pitchFamily="34" charset="0"/>
              <a:ea typeface="宋体" panose="0201060003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051" y="260826"/>
            <a:ext cx="898096" cy="453553"/>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KSO_WPP_MARK_KEY" val="ae5ce2e3-6d03-4eb0-b91a-6da2242b6687"/>
  <p:tag name="COMMONDATA" val="eyJoZGlkIjoiZGNjNzY5OWZiZjc5NDcwYmI3ZjA1YjQ5MjEyOGU4ODUifQ=="/>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2946</Words>
  <Application>WPS 演示</Application>
  <PresentationFormat/>
  <Paragraphs>307</Paragraphs>
  <Slides>23</Slides>
  <Notes>6</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23</vt:i4>
      </vt:variant>
    </vt:vector>
  </HeadingPairs>
  <TitlesOfParts>
    <vt:vector size="38" baseType="lpstr">
      <vt:lpstr>Arial</vt:lpstr>
      <vt:lpstr>宋体</vt:lpstr>
      <vt:lpstr>Wingdings</vt:lpstr>
      <vt:lpstr>Calibri</vt:lpstr>
      <vt:lpstr>黑体</vt:lpstr>
      <vt:lpstr>微软雅黑</vt:lpstr>
      <vt:lpstr>时尚中黑简体</vt:lpstr>
      <vt:lpstr>Akzidenz-Grotesk BQ Condensed</vt:lpstr>
      <vt:lpstr>Segoe Print</vt:lpstr>
      <vt:lpstr>Arial Unicode MS</vt:lpstr>
      <vt:lpstr>楷体</vt:lpstr>
      <vt:lpstr>汉仪旗黑-85S</vt:lpstr>
      <vt:lpstr>自定义设计方案</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dc:creator>
  <cp:lastModifiedBy>little fairy</cp:lastModifiedBy>
  <cp:revision>487</cp:revision>
  <cp:lastPrinted>2016-03-05T01:37:00Z</cp:lastPrinted>
  <dcterms:created xsi:type="dcterms:W3CDTF">2011-08-14T14:13:00Z</dcterms:created>
  <dcterms:modified xsi:type="dcterms:W3CDTF">2024-02-22T03:33:53Z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4DC3A7FD8D914F97AD12F547BD394380_13</vt:lpwstr>
  </property>
</Properties>
</file>