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33"/>
  </p:notesMasterIdLst>
  <p:sldIdLst>
    <p:sldId id="323" r:id="rId4"/>
    <p:sldId id="324" r:id="rId5"/>
    <p:sldId id="269" r:id="rId6"/>
    <p:sldId id="271" r:id="rId7"/>
    <p:sldId id="270" r:id="rId8"/>
    <p:sldId id="272" r:id="rId9"/>
    <p:sldId id="293" r:id="rId10"/>
    <p:sldId id="288" r:id="rId11"/>
    <p:sldId id="290" r:id="rId12"/>
    <p:sldId id="297" r:id="rId13"/>
    <p:sldId id="298" r:id="rId14"/>
    <p:sldId id="299" r:id="rId15"/>
    <p:sldId id="304" r:id="rId16"/>
    <p:sldId id="305" r:id="rId17"/>
    <p:sldId id="306" r:id="rId18"/>
    <p:sldId id="308" r:id="rId19"/>
    <p:sldId id="273" r:id="rId20"/>
    <p:sldId id="279" r:id="rId21"/>
    <p:sldId id="280" r:id="rId22"/>
    <p:sldId id="286" r:id="rId23"/>
    <p:sldId id="281" r:id="rId24"/>
    <p:sldId id="282" r:id="rId25"/>
    <p:sldId id="283" r:id="rId26"/>
    <p:sldId id="309" r:id="rId27"/>
    <p:sldId id="284" r:id="rId28"/>
    <p:sldId id="285" r:id="rId29"/>
    <p:sldId id="257" r:id="rId30"/>
    <p:sldId id="268" r:id="rId31"/>
    <p:sldId id="325" r:id="rId32"/>
  </p:sldIdLst>
  <p:sldSz cx="12192000" cy="6858000"/>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704" y="-78"/>
      </p:cViewPr>
      <p:guideLst>
        <p:guide orient="horz" pos="2159"/>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167.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3.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3.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solidFill>
          <a:srgbClr val="0070C0"/>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2"/>
          <p:cNvSpPr>
            <a:spLocks noGrp="1"/>
          </p:cNvSpPr>
          <p:nvPr>
            <p:ph type="dt" sz="half" idx="2"/>
          </p:nvPr>
        </p:nvSpPr>
        <p:spPr>
          <a:xfrm>
            <a:off x="609600" y="6245225"/>
            <a:ext cx="28448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a:xfrm>
            <a:off x="4165600" y="6245225"/>
            <a:ext cx="38608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p>
            <a:pPr algn="r" fontAlgn="base"/>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封面页">
    <p:bg>
      <p:bgPr>
        <a:pattFill prst="dotGrid">
          <a:fgClr>
            <a:srgbClr val="ADA598"/>
          </a:fgClr>
          <a:bgClr>
            <a:srgbClr val="E4E1DD"/>
          </a:bgClr>
        </a:pattFill>
        <a:effectLst/>
      </p:bgPr>
    </p:bg>
    <p:spTree>
      <p:nvGrpSpPr>
        <p:cNvPr id="1" name=""/>
        <p:cNvGrpSpPr/>
        <p:nvPr/>
      </p:nvGrpSpPr>
      <p:grpSpPr>
        <a:xfrm>
          <a:off x="0" y="0"/>
          <a:ext cx="0" cy="0"/>
          <a:chOff x="0" y="0"/>
          <a:chExt cx="0" cy="0"/>
        </a:xfrm>
      </p:grpSpPr>
      <p:pic>
        <p:nvPicPr>
          <p:cNvPr id="3074" name="图片 6"/>
          <p:cNvPicPr>
            <a:picLocks noChangeAspect="1"/>
          </p:cNvPicPr>
          <p:nvPr userDrawn="1"/>
        </p:nvPicPr>
        <p:blipFill>
          <a:blip r:embed="rId2"/>
          <a:stretch>
            <a:fillRect/>
          </a:stretch>
        </p:blipFill>
        <p:spPr>
          <a:xfrm>
            <a:off x="1062567" y="911225"/>
            <a:ext cx="10066867" cy="1150938"/>
          </a:xfrm>
          <a:prstGeom prst="rect">
            <a:avLst/>
          </a:prstGeom>
          <a:noFill/>
          <a:ln w="9525">
            <a:noFill/>
          </a:ln>
        </p:spPr>
      </p:pic>
      <p:cxnSp>
        <p:nvCxnSpPr>
          <p:cNvPr id="8" name="直接连接符 79"/>
          <p:cNvCxnSpPr/>
          <p:nvPr/>
        </p:nvCxnSpPr>
        <p:spPr>
          <a:xfrm>
            <a:off x="1763183" y="4714875"/>
            <a:ext cx="2755900" cy="0"/>
          </a:xfrm>
          <a:prstGeom prst="line">
            <a:avLst/>
          </a:prstGeom>
          <a:ln>
            <a:solidFill>
              <a:srgbClr val="777671"/>
            </a:solidFill>
          </a:ln>
        </p:spPr>
        <p:style>
          <a:lnRef idx="1">
            <a:schemeClr val="accent1"/>
          </a:lnRef>
          <a:fillRef idx="0">
            <a:schemeClr val="accent1"/>
          </a:fillRef>
          <a:effectRef idx="0">
            <a:schemeClr val="accent1"/>
          </a:effectRef>
          <a:fontRef idx="minor">
            <a:schemeClr val="tx1"/>
          </a:fontRef>
        </p:style>
      </p:cxnSp>
      <p:cxnSp>
        <p:nvCxnSpPr>
          <p:cNvPr id="9" name="直接连接符 80"/>
          <p:cNvCxnSpPr/>
          <p:nvPr/>
        </p:nvCxnSpPr>
        <p:spPr>
          <a:xfrm>
            <a:off x="7636933" y="4714875"/>
            <a:ext cx="2755900" cy="0"/>
          </a:xfrm>
          <a:prstGeom prst="line">
            <a:avLst/>
          </a:prstGeom>
          <a:ln>
            <a:solidFill>
              <a:srgbClr val="777671"/>
            </a:solidFill>
          </a:ln>
        </p:spPr>
        <p:style>
          <a:lnRef idx="1">
            <a:schemeClr val="accent1"/>
          </a:lnRef>
          <a:fillRef idx="0">
            <a:schemeClr val="accent1"/>
          </a:fillRef>
          <a:effectRef idx="0">
            <a:schemeClr val="accent1"/>
          </a:effectRef>
          <a:fontRef idx="minor">
            <a:schemeClr val="tx1"/>
          </a:fontRef>
        </p:style>
      </p:cxnSp>
      <p:pic>
        <p:nvPicPr>
          <p:cNvPr id="3077" name="图片 9"/>
          <p:cNvPicPr>
            <a:picLocks noChangeAspect="1"/>
          </p:cNvPicPr>
          <p:nvPr userDrawn="1"/>
        </p:nvPicPr>
        <p:blipFill>
          <a:blip r:embed="rId3"/>
          <a:stretch>
            <a:fillRect/>
          </a:stretch>
        </p:blipFill>
        <p:spPr>
          <a:xfrm>
            <a:off x="0" y="5267325"/>
            <a:ext cx="12192000" cy="1590675"/>
          </a:xfrm>
          <a:prstGeom prst="rect">
            <a:avLst/>
          </a:prstGeom>
          <a:noFill/>
          <a:ln w="9525">
            <a:noFill/>
          </a:ln>
        </p:spPr>
      </p:pic>
      <p:sp>
        <p:nvSpPr>
          <p:cNvPr id="11" name="任意多边形 29"/>
          <p:cNvSpPr/>
          <p:nvPr/>
        </p:nvSpPr>
        <p:spPr>
          <a:xfrm>
            <a:off x="124883" y="5499100"/>
            <a:ext cx="11942233" cy="1258888"/>
          </a:xfrm>
          <a:custGeom>
            <a:avLst/>
            <a:gdLst>
              <a:gd name="connsiteX0" fmla="*/ 6096000 w 12192000"/>
              <a:gd name="connsiteY0" fmla="*/ 0 h 1591193"/>
              <a:gd name="connsiteX1" fmla="*/ 6410502 w 12192000"/>
              <a:gd name="connsiteY1" fmla="*/ 322781 h 1591193"/>
              <a:gd name="connsiteX2" fmla="*/ 12192000 w 12192000"/>
              <a:gd name="connsiteY2" fmla="*/ 322781 h 1591193"/>
              <a:gd name="connsiteX3" fmla="*/ 12192000 w 12192000"/>
              <a:gd name="connsiteY3" fmla="*/ 1591193 h 1591193"/>
              <a:gd name="connsiteX4" fmla="*/ 0 w 12192000"/>
              <a:gd name="connsiteY4" fmla="*/ 1591193 h 1591193"/>
              <a:gd name="connsiteX5" fmla="*/ 0 w 12192000"/>
              <a:gd name="connsiteY5" fmla="*/ 322781 h 1591193"/>
              <a:gd name="connsiteX6" fmla="*/ 5781498 w 12192000"/>
              <a:gd name="connsiteY6" fmla="*/ 322781 h 159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91193">
                <a:moveTo>
                  <a:pt x="6096000" y="0"/>
                </a:moveTo>
                <a:lnTo>
                  <a:pt x="6410502" y="322781"/>
                </a:lnTo>
                <a:lnTo>
                  <a:pt x="12192000" y="322781"/>
                </a:lnTo>
                <a:lnTo>
                  <a:pt x="12192000" y="1591193"/>
                </a:lnTo>
                <a:lnTo>
                  <a:pt x="0" y="1591193"/>
                </a:lnTo>
                <a:lnTo>
                  <a:pt x="0" y="322781"/>
                </a:lnTo>
                <a:lnTo>
                  <a:pt x="5781498" y="322781"/>
                </a:lnTo>
                <a:close/>
              </a:path>
            </a:pathLst>
          </a:cu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quarter" idx="10"/>
          </p:nvPr>
        </p:nvSpPr>
        <p:spPr>
          <a:xfrm>
            <a:off x="757239" y="2328863"/>
            <a:ext cx="10677524" cy="985838"/>
          </a:xfrm>
          <a:prstGeom prst="rect">
            <a:avLst/>
          </a:prstGeom>
        </p:spPr>
        <p:txBody>
          <a:bodyPr/>
          <a:lstStyle>
            <a:lvl1pPr marL="0" indent="0" algn="ctr">
              <a:buNone/>
              <a:defRPr sz="6600" b="1">
                <a:solidFill>
                  <a:schemeClr val="accent2">
                    <a:lumMod val="50000"/>
                  </a:schemeClr>
                </a:solidFill>
              </a:defRPr>
            </a:lvl1pPr>
          </a:lstStyle>
          <a:p>
            <a:pPr lvl="0" fontAlgn="base"/>
            <a:endParaRPr lang="zh-CN" altLang="en-US" strike="noStrike" noProof="1"/>
          </a:p>
        </p:txBody>
      </p:sp>
      <p:sp>
        <p:nvSpPr>
          <p:cNvPr id="5" name="文本占位符 3"/>
          <p:cNvSpPr>
            <a:spLocks noGrp="1"/>
          </p:cNvSpPr>
          <p:nvPr>
            <p:ph type="body" sz="quarter" idx="11"/>
          </p:nvPr>
        </p:nvSpPr>
        <p:spPr>
          <a:xfrm>
            <a:off x="2116931" y="910684"/>
            <a:ext cx="7958139" cy="760955"/>
          </a:xfrm>
          <a:prstGeom prst="rect">
            <a:avLst/>
          </a:prstGeom>
        </p:spPr>
        <p:txBody>
          <a:bodyPr anchor="ctr"/>
          <a:lstStyle>
            <a:lvl1pPr marL="0" indent="0" algn="ctr">
              <a:buNone/>
              <a:defRPr sz="3200" b="1">
                <a:solidFill>
                  <a:schemeClr val="bg1"/>
                </a:solidFill>
              </a:defRPr>
            </a:lvl1pPr>
          </a:lstStyle>
          <a:p>
            <a:pPr lvl="0" fontAlgn="base"/>
            <a:endParaRPr lang="zh-CN" altLang="en-US" strike="noStrike" noProof="1"/>
          </a:p>
        </p:txBody>
      </p:sp>
      <p:sp>
        <p:nvSpPr>
          <p:cNvPr id="6" name="文本占位符 3"/>
          <p:cNvSpPr>
            <a:spLocks noGrp="1"/>
          </p:cNvSpPr>
          <p:nvPr>
            <p:ph type="body" sz="quarter" idx="12"/>
          </p:nvPr>
        </p:nvSpPr>
        <p:spPr>
          <a:xfrm>
            <a:off x="757239" y="3314702"/>
            <a:ext cx="10677524" cy="585787"/>
          </a:xfrm>
          <a:prstGeom prst="rect">
            <a:avLst/>
          </a:prstGeom>
        </p:spPr>
        <p:txBody>
          <a:bodyPr/>
          <a:lstStyle>
            <a:lvl1pPr marL="0" indent="0" algn="ctr">
              <a:buNone/>
              <a:defRPr sz="3200" b="1">
                <a:solidFill>
                  <a:schemeClr val="accent2"/>
                </a:solidFill>
              </a:defRPr>
            </a:lvl1pPr>
          </a:lstStyle>
          <a:p>
            <a:pPr lvl="0" fontAlgn="base"/>
            <a:endParaRPr lang="zh-CN" altLang="en-US" strike="noStrike" noProof="1"/>
          </a:p>
        </p:txBody>
      </p:sp>
      <p:sp>
        <p:nvSpPr>
          <p:cNvPr id="7" name="文本占位符 3"/>
          <p:cNvSpPr>
            <a:spLocks noGrp="1"/>
          </p:cNvSpPr>
          <p:nvPr>
            <p:ph type="body" sz="quarter" idx="13"/>
          </p:nvPr>
        </p:nvSpPr>
        <p:spPr>
          <a:xfrm>
            <a:off x="4657725" y="4530395"/>
            <a:ext cx="2876551" cy="392907"/>
          </a:xfrm>
          <a:prstGeom prst="rect">
            <a:avLst/>
          </a:prstGeom>
        </p:spPr>
        <p:txBody>
          <a:bodyPr/>
          <a:lstStyle>
            <a:lvl1pPr marL="0" indent="0" algn="ctr">
              <a:buNone/>
              <a:defRPr sz="1600" b="0">
                <a:solidFill>
                  <a:schemeClr val="accent2">
                    <a:lumMod val="50000"/>
                  </a:schemeClr>
                </a:solidFill>
              </a:defRPr>
            </a:lvl1pPr>
          </a:lstStyle>
          <a:p>
            <a:pPr lvl="0" fontAlgn="base"/>
            <a:endParaRPr lang="zh-CN" altLang="en-US" strike="noStrike" noProof="1" dirty="0"/>
          </a:p>
        </p:txBody>
      </p:sp>
      <p:sp>
        <p:nvSpPr>
          <p:cNvPr id="14" name="文本占位符 3"/>
          <p:cNvSpPr>
            <a:spLocks noGrp="1"/>
          </p:cNvSpPr>
          <p:nvPr>
            <p:ph type="body" sz="quarter" idx="14"/>
          </p:nvPr>
        </p:nvSpPr>
        <p:spPr>
          <a:xfrm>
            <a:off x="757239" y="6062404"/>
            <a:ext cx="10677524" cy="409835"/>
          </a:xfrm>
          <a:prstGeom prst="rect">
            <a:avLst/>
          </a:prstGeom>
        </p:spPr>
        <p:txBody>
          <a:bodyPr/>
          <a:lstStyle>
            <a:lvl1pPr marL="0" indent="0" algn="ctr">
              <a:buNone/>
              <a:defRPr sz="2400" b="1">
                <a:solidFill>
                  <a:schemeClr val="accent2">
                    <a:lumMod val="20000"/>
                    <a:lumOff val="80000"/>
                  </a:schemeClr>
                </a:solidFill>
              </a:defRPr>
            </a:lvl1pPr>
          </a:lstStyle>
          <a:p>
            <a:pPr lvl="0" fontAlgn="base"/>
            <a:endParaRPr lang="zh-CN" altLang="en-US" strike="noStrike" noProof="1"/>
          </a:p>
        </p:txBody>
      </p:sp>
      <p:sp>
        <p:nvSpPr>
          <p:cNvPr id="2" name="日期占位符 1"/>
          <p:cNvSpPr>
            <a:spLocks noGrp="1"/>
          </p:cNvSpPr>
          <p:nvPr>
            <p:ph type="dt" sz="half" idx="15"/>
          </p:nvPr>
        </p:nvSpPr>
        <p:spPr>
          <a:xfrm>
            <a:off x="609600" y="6245225"/>
            <a:ext cx="2844800" cy="476250"/>
          </a:xfrm>
          <a:prstGeom prst="rect">
            <a:avLst/>
          </a:prstGeom>
          <a:noFill/>
          <a:ln w="9525">
            <a:noFill/>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6"/>
          </p:nvPr>
        </p:nvSpPr>
        <p:spPr>
          <a:xfrm>
            <a:off x="4165600" y="6245225"/>
            <a:ext cx="3860800" cy="476250"/>
          </a:xfrm>
          <a:prstGeom prst="rect">
            <a:avLst/>
          </a:prstGeom>
          <a:noFill/>
          <a:ln w="9525">
            <a:noFill/>
          </a:ln>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灯片编号占位符 9"/>
          <p:cNvSpPr>
            <a:spLocks noGrp="1"/>
          </p:cNvSpPr>
          <p:nvPr>
            <p:ph type="sldNum" sz="quarter" idx="17"/>
          </p:nvPr>
        </p:nvSpPr>
        <p:spPr>
          <a:xfrm>
            <a:off x="8737600" y="6245225"/>
            <a:ext cx="2844800" cy="476250"/>
          </a:xfrm>
          <a:prstGeom prst="rect">
            <a:avLst/>
          </a:prstGeom>
          <a:noFill/>
          <a:ln w="9525">
            <a:noFill/>
          </a:ln>
        </p:spPr>
        <p:txBody>
          <a:bodyPr vert="horz" wrap="square" lIns="91440" tIns="45720" rIns="91440" bIns="45720" numCol="1" anchor="t" anchorCtr="0" compatLnSpc="1"/>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8" Type="http://schemas.openxmlformats.org/officeDocument/2006/relationships/theme" Target="../theme/theme2.xml"/><Relationship Id="rId27" Type="http://schemas.openxmlformats.org/officeDocument/2006/relationships/image" Target="../media/image3.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6.xml"/><Relationship Id="rId19" Type="http://schemas.openxmlformats.org/officeDocument/2006/relationships/image" Target="../media/image5.png"/><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1361;&#38505;&#19982;&#21487;&#25805;&#20316;&#24615;&#39118;&#38505;&#20998;&#26512;&#35760;&#24405;&#65288;&#26679;&#26412;&#65289;.pdf" TargetMode="External"/><Relationship Id="rId1" Type="http://schemas.openxmlformats.org/officeDocument/2006/relationships/hyperlink" Target="&#23433;&#20840;&#35774;&#26045;&#27719;&#24635;&#34920;.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161.xml"/><Relationship Id="rId5" Type="http://schemas.openxmlformats.org/officeDocument/2006/relationships/image" Target="../media/image3.png"/><Relationship Id="rId4" Type="http://schemas.openxmlformats.org/officeDocument/2006/relationships/tags" Target="../tags/tag160.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9.jpeg"/><Relationship Id="rId4" Type="http://schemas.openxmlformats.org/officeDocument/2006/relationships/tags" Target="../tags/tag164.xml"/><Relationship Id="rId3" Type="http://schemas.openxmlformats.org/officeDocument/2006/relationships/image" Target="../media/image18.jpeg"/><Relationship Id="rId2" Type="http://schemas.openxmlformats.org/officeDocument/2006/relationships/tags" Target="../tags/tag163.xml"/><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“红橙黄蓝”四色安全风险管控体系</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AutoShape 4"/>
          <p:cNvSpPr/>
          <p:nvPr/>
        </p:nvSpPr>
        <p:spPr>
          <a:xfrm>
            <a:off x="2057400" y="10668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Arial" panose="020B0604020202020204" pitchFamily="34" charset="0"/>
                <a:ea typeface="宋体" panose="02010600030101010101" pitchFamily="2" charset="-122"/>
              </a:rPr>
              <a:t>设备</a:t>
            </a:r>
            <a:endParaRPr lang="zh-CN" altLang="en-US" dirty="0">
              <a:latin typeface="Arial" panose="020B0604020202020204" pitchFamily="34" charset="0"/>
              <a:ea typeface="宋体" panose="02010600030101010101" pitchFamily="2" charset="-122"/>
            </a:endParaRPr>
          </a:p>
        </p:txBody>
      </p:sp>
      <p:sp>
        <p:nvSpPr>
          <p:cNvPr id="14338" name="AutoShape 5"/>
          <p:cNvSpPr/>
          <p:nvPr/>
        </p:nvSpPr>
        <p:spPr>
          <a:xfrm>
            <a:off x="2971800" y="381000"/>
            <a:ext cx="762000" cy="1905000"/>
          </a:xfrm>
          <a:prstGeom prst="leftBrace">
            <a:avLst>
              <a:gd name="adj1" fmla="val 20775"/>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39" name="AutoShape 6"/>
          <p:cNvSpPr/>
          <p:nvPr/>
        </p:nvSpPr>
        <p:spPr>
          <a:xfrm>
            <a:off x="3733800" y="152400"/>
            <a:ext cx="15875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生产设备</a:t>
            </a:r>
            <a:endParaRPr lang="zh-CN" altLang="en-US" dirty="0">
              <a:latin typeface="Arial" panose="020B0604020202020204" pitchFamily="34" charset="0"/>
              <a:ea typeface="宋体" panose="02010600030101010101" pitchFamily="2" charset="-122"/>
            </a:endParaRPr>
          </a:p>
        </p:txBody>
      </p:sp>
      <p:sp>
        <p:nvSpPr>
          <p:cNvPr id="14340" name="AutoShape 7">
            <a:hlinkClick r:id="rId1" action="ppaction://hlinkfile"/>
          </p:cNvPr>
          <p:cNvSpPr/>
          <p:nvPr/>
        </p:nvSpPr>
        <p:spPr>
          <a:xfrm>
            <a:off x="3771900" y="1143000"/>
            <a:ext cx="15113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安全设施</a:t>
            </a:r>
            <a:endParaRPr lang="zh-CN" altLang="en-US" dirty="0">
              <a:latin typeface="Arial" panose="020B0604020202020204" pitchFamily="34" charset="0"/>
              <a:ea typeface="宋体" panose="02010600030101010101" pitchFamily="2" charset="-122"/>
            </a:endParaRPr>
          </a:p>
        </p:txBody>
      </p:sp>
      <p:sp>
        <p:nvSpPr>
          <p:cNvPr id="14341" name="AutoShape 8"/>
          <p:cNvSpPr/>
          <p:nvPr/>
        </p:nvSpPr>
        <p:spPr>
          <a:xfrm>
            <a:off x="3784600" y="2070100"/>
            <a:ext cx="15240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办公设施</a:t>
            </a:r>
            <a:endParaRPr lang="zh-CN" altLang="en-US" dirty="0">
              <a:latin typeface="Arial" panose="020B0604020202020204" pitchFamily="34" charset="0"/>
              <a:ea typeface="宋体" panose="02010600030101010101" pitchFamily="2" charset="-122"/>
            </a:endParaRPr>
          </a:p>
        </p:txBody>
      </p:sp>
      <p:sp>
        <p:nvSpPr>
          <p:cNvPr id="14342" name="AutoShape 9"/>
          <p:cNvSpPr/>
          <p:nvPr/>
        </p:nvSpPr>
        <p:spPr>
          <a:xfrm>
            <a:off x="5283200" y="406400"/>
            <a:ext cx="685800" cy="1905000"/>
          </a:xfrm>
          <a:prstGeom prst="leftBrace">
            <a:avLst>
              <a:gd name="adj1" fmla="val 23083"/>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43" name="AutoShape 10"/>
          <p:cNvSpPr/>
          <p:nvPr/>
        </p:nvSpPr>
        <p:spPr>
          <a:xfrm>
            <a:off x="5969000" y="190500"/>
            <a:ext cx="1905000" cy="381000"/>
          </a:xfrm>
          <a:prstGeom prst="roundRect">
            <a:avLst>
              <a:gd name="adj" fmla="val 16667"/>
            </a:avLst>
          </a:prstGeom>
          <a:solidFill>
            <a:srgbClr val="00CCFF"/>
          </a:solidFill>
          <a:ln w="9525" cap="flat" cmpd="sng">
            <a:solidFill>
              <a:schemeClr val="tx1"/>
            </a:solidFill>
            <a:prstDash val="solid"/>
            <a:round/>
            <a:headEnd type="none" w="med" len="med"/>
            <a:tailEnd type="none" w="med" len="med"/>
          </a:ln>
        </p:spPr>
        <p:txBody>
          <a:bodyPr wrap="none" anchor="ctr" anchorCtr="0"/>
          <a:p>
            <a:pPr algn="ctr"/>
            <a:r>
              <a:rPr lang="zh-CN" altLang="en-US" b="1" dirty="0">
                <a:latin typeface="Arial" panose="020B0604020202020204" pitchFamily="34" charset="0"/>
                <a:ea typeface="宋体" panose="02010600030101010101" pitchFamily="2" charset="-122"/>
              </a:rPr>
              <a:t>预防事故设施</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14344" name="AutoShape 11"/>
          <p:cNvSpPr/>
          <p:nvPr/>
        </p:nvSpPr>
        <p:spPr>
          <a:xfrm>
            <a:off x="5994400" y="2120900"/>
            <a:ext cx="2235200" cy="381000"/>
          </a:xfrm>
          <a:prstGeom prst="roundRect">
            <a:avLst>
              <a:gd name="adj" fmla="val 16667"/>
            </a:avLst>
          </a:prstGeom>
          <a:solidFill>
            <a:srgbClr val="00CCFF"/>
          </a:solidFill>
          <a:ln w="9525" cap="flat" cmpd="sng">
            <a:solidFill>
              <a:schemeClr val="tx1"/>
            </a:solidFill>
            <a:prstDash val="solid"/>
            <a:round/>
            <a:headEnd type="none" w="med" len="med"/>
            <a:tailEnd type="none" w="med" len="med"/>
          </a:ln>
        </p:spPr>
        <p:txBody>
          <a:bodyPr wrap="none" anchor="ctr" anchorCtr="0"/>
          <a:p>
            <a:pPr algn="ctr"/>
            <a:r>
              <a:rPr lang="zh-CN" altLang="en-US" b="1" dirty="0">
                <a:latin typeface="Arial" panose="020B0604020202020204" pitchFamily="34" charset="0"/>
                <a:ea typeface="宋体" panose="02010600030101010101" pitchFamily="2" charset="-122"/>
              </a:rPr>
              <a:t>减小或消除事故设施</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14345" name="AutoShape 12"/>
          <p:cNvSpPr/>
          <p:nvPr/>
        </p:nvSpPr>
        <p:spPr>
          <a:xfrm>
            <a:off x="5943600" y="1130300"/>
            <a:ext cx="1905000" cy="381000"/>
          </a:xfrm>
          <a:prstGeom prst="roundRect">
            <a:avLst>
              <a:gd name="adj" fmla="val 16667"/>
            </a:avLst>
          </a:prstGeom>
          <a:solidFill>
            <a:srgbClr val="00CCFF"/>
          </a:solidFill>
          <a:ln w="9525" cap="flat" cmpd="sng">
            <a:solidFill>
              <a:schemeClr val="tx1"/>
            </a:solidFill>
            <a:prstDash val="solid"/>
            <a:round/>
            <a:headEnd type="none" w="med" len="med"/>
            <a:tailEnd type="none" w="med" len="med"/>
          </a:ln>
        </p:spPr>
        <p:txBody>
          <a:bodyPr wrap="none" anchor="ctr" anchorCtr="0"/>
          <a:p>
            <a:pPr algn="ctr"/>
            <a:r>
              <a:rPr lang="zh-CN" altLang="en-US" b="1" dirty="0">
                <a:latin typeface="Arial" panose="020B0604020202020204" pitchFamily="34" charset="0"/>
                <a:ea typeface="宋体" panose="02010600030101010101" pitchFamily="2" charset="-122"/>
              </a:rPr>
              <a:t>控制事故设施</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41997" name="Rectangle 13"/>
          <p:cNvSpPr/>
          <p:nvPr/>
        </p:nvSpPr>
        <p:spPr>
          <a:xfrm>
            <a:off x="7924800" y="914400"/>
            <a:ext cx="2743200" cy="922020"/>
          </a:xfrm>
          <a:prstGeom prst="rect">
            <a:avLst/>
          </a:prstGeom>
          <a:noFill/>
          <a:ln w="9525">
            <a:noFill/>
          </a:ln>
        </p:spPr>
        <p:txBody>
          <a:bodyPr anchor="t" anchorCtr="0">
            <a:spAutoFit/>
          </a:bodyPr>
          <a:p>
            <a:pPr algn="ctr"/>
            <a:r>
              <a:rPr lang="zh-CN" altLang="en-US" b="1" i="1" dirty="0">
                <a:solidFill>
                  <a:schemeClr val="bg1"/>
                </a:solidFill>
                <a:latin typeface="Arial" panose="020B0604020202020204" pitchFamily="34" charset="0"/>
                <a:ea typeface="宋体" panose="02010600030101010101" pitchFamily="2" charset="-122"/>
              </a:rPr>
              <a:t>安全检查表法</a:t>
            </a:r>
            <a:endParaRPr lang="zh-CN" altLang="en-US" b="1" i="1" dirty="0">
              <a:solidFill>
                <a:schemeClr val="bg1"/>
              </a:solidFill>
              <a:latin typeface="Arial" panose="020B0604020202020204" pitchFamily="34" charset="0"/>
              <a:ea typeface="宋体" panose="02010600030101010101" pitchFamily="2" charset="-122"/>
            </a:endParaRPr>
          </a:p>
          <a:p>
            <a:pPr algn="ctr"/>
            <a:r>
              <a:rPr lang="zh-CN" altLang="en-US" b="1" i="1" dirty="0">
                <a:solidFill>
                  <a:schemeClr val="bg1"/>
                </a:solidFill>
                <a:latin typeface="Arial" panose="020B0604020202020204" pitchFamily="34" charset="0"/>
                <a:ea typeface="宋体" panose="02010600030101010101" pitchFamily="2" charset="-122"/>
              </a:rPr>
              <a:t>（</a:t>
            </a:r>
            <a:r>
              <a:rPr lang="en-US" altLang="zh-CN" b="1" i="1" dirty="0">
                <a:solidFill>
                  <a:schemeClr val="bg1"/>
                </a:solidFill>
                <a:latin typeface="Arial" panose="020B0604020202020204" pitchFamily="34" charset="0"/>
                <a:ea typeface="宋体" panose="02010600030101010101" pitchFamily="2" charset="-122"/>
              </a:rPr>
              <a:t>Safety Check List </a:t>
            </a:r>
            <a:r>
              <a:rPr lang="zh-CN" altLang="en-US" b="1" i="1" dirty="0">
                <a:solidFill>
                  <a:schemeClr val="bg1"/>
                </a:solidFill>
                <a:latin typeface="Arial" panose="020B0604020202020204" pitchFamily="34" charset="0"/>
                <a:ea typeface="宋体" panose="02010600030101010101" pitchFamily="2" charset="-122"/>
              </a:rPr>
              <a:t>）</a:t>
            </a:r>
            <a:endParaRPr lang="zh-CN" altLang="en-US" b="1" i="1" dirty="0">
              <a:solidFill>
                <a:schemeClr val="bg1"/>
              </a:solidFill>
              <a:latin typeface="Arial" panose="020B0604020202020204" pitchFamily="34" charset="0"/>
              <a:ea typeface="宋体" panose="02010600030101010101" pitchFamily="2" charset="-122"/>
            </a:endParaRPr>
          </a:p>
          <a:p>
            <a:pPr algn="ctr"/>
            <a:r>
              <a:rPr lang="zh-CN" altLang="en-US" b="1" i="1" dirty="0">
                <a:solidFill>
                  <a:schemeClr val="bg1"/>
                </a:solidFill>
                <a:latin typeface="Arial" panose="020B0604020202020204" pitchFamily="34" charset="0"/>
                <a:ea typeface="宋体" panose="02010600030101010101" pitchFamily="2" charset="-122"/>
              </a:rPr>
              <a:t>简称</a:t>
            </a:r>
            <a:r>
              <a:rPr lang="en-US" altLang="zh-CN" b="1" i="1" dirty="0">
                <a:solidFill>
                  <a:schemeClr val="bg1"/>
                </a:solidFill>
                <a:latin typeface="Arial" panose="020B0604020202020204" pitchFamily="34" charset="0"/>
                <a:ea typeface="宋体" panose="02010600030101010101" pitchFamily="2" charset="-122"/>
              </a:rPr>
              <a:t>SCL</a:t>
            </a:r>
            <a:endParaRPr lang="en-US" altLang="zh-CN" b="1" i="1" dirty="0">
              <a:solidFill>
                <a:schemeClr val="bg1"/>
              </a:solidFill>
              <a:latin typeface="Arial" panose="020B0604020202020204" pitchFamily="34" charset="0"/>
              <a:ea typeface="宋体" panose="02010600030101010101" pitchFamily="2" charset="-122"/>
            </a:endParaRPr>
          </a:p>
        </p:txBody>
      </p:sp>
      <p:sp>
        <p:nvSpPr>
          <p:cNvPr id="41998" name="AutoShape 14"/>
          <p:cNvSpPr/>
          <p:nvPr/>
        </p:nvSpPr>
        <p:spPr>
          <a:xfrm>
            <a:off x="1981200" y="34290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dirty="0">
                <a:latin typeface="Arial" panose="020B0604020202020204" pitchFamily="34" charset="0"/>
                <a:ea typeface="宋体" panose="02010600030101010101" pitchFamily="2" charset="-122"/>
              </a:rPr>
              <a:t>作业</a:t>
            </a:r>
            <a:endParaRPr lang="zh-CN" altLang="en-US" dirty="0">
              <a:latin typeface="Arial" panose="020B0604020202020204" pitchFamily="34" charset="0"/>
              <a:ea typeface="宋体" panose="02010600030101010101" pitchFamily="2" charset="-122"/>
            </a:endParaRPr>
          </a:p>
        </p:txBody>
      </p:sp>
      <p:sp>
        <p:nvSpPr>
          <p:cNvPr id="41999" name="AutoShape 15"/>
          <p:cNvSpPr/>
          <p:nvPr/>
        </p:nvSpPr>
        <p:spPr>
          <a:xfrm>
            <a:off x="2895600" y="2946400"/>
            <a:ext cx="762000" cy="1625600"/>
          </a:xfrm>
          <a:prstGeom prst="leftBrace">
            <a:avLst>
              <a:gd name="adj1" fmla="val 17728"/>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2000" name="AutoShape 16"/>
          <p:cNvSpPr/>
          <p:nvPr/>
        </p:nvSpPr>
        <p:spPr>
          <a:xfrm>
            <a:off x="3657600" y="2717800"/>
            <a:ext cx="15875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常规作业</a:t>
            </a:r>
            <a:endParaRPr lang="zh-CN" altLang="en-US" dirty="0">
              <a:latin typeface="Arial" panose="020B0604020202020204" pitchFamily="34" charset="0"/>
              <a:ea typeface="宋体" panose="02010600030101010101" pitchFamily="2" charset="-122"/>
            </a:endParaRPr>
          </a:p>
        </p:txBody>
      </p:sp>
      <p:sp>
        <p:nvSpPr>
          <p:cNvPr id="42001" name="AutoShape 17">
            <a:hlinkClick r:id="rId1"/>
          </p:cNvPr>
          <p:cNvSpPr/>
          <p:nvPr/>
        </p:nvSpPr>
        <p:spPr>
          <a:xfrm>
            <a:off x="3695700" y="3505200"/>
            <a:ext cx="15113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非常规作业</a:t>
            </a:r>
            <a:endParaRPr lang="zh-CN" altLang="en-US" dirty="0">
              <a:latin typeface="Arial" panose="020B0604020202020204" pitchFamily="34" charset="0"/>
              <a:ea typeface="宋体" panose="02010600030101010101" pitchFamily="2" charset="-122"/>
            </a:endParaRPr>
          </a:p>
        </p:txBody>
      </p:sp>
      <p:sp>
        <p:nvSpPr>
          <p:cNvPr id="42002" name="AutoShape 18"/>
          <p:cNvSpPr/>
          <p:nvPr/>
        </p:nvSpPr>
        <p:spPr>
          <a:xfrm>
            <a:off x="3708400" y="4381500"/>
            <a:ext cx="1524000" cy="4572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危险性作业</a:t>
            </a:r>
            <a:endParaRPr lang="zh-CN" altLang="en-US" dirty="0">
              <a:latin typeface="Arial" panose="020B0604020202020204" pitchFamily="34" charset="0"/>
              <a:ea typeface="宋体" panose="02010600030101010101" pitchFamily="2" charset="-122"/>
            </a:endParaRPr>
          </a:p>
        </p:txBody>
      </p:sp>
      <p:sp>
        <p:nvSpPr>
          <p:cNvPr id="42007" name="AutoShape 23"/>
          <p:cNvSpPr/>
          <p:nvPr/>
        </p:nvSpPr>
        <p:spPr>
          <a:xfrm>
            <a:off x="5346700" y="2794000"/>
            <a:ext cx="4876800" cy="304800"/>
          </a:xfrm>
          <a:prstGeom prst="bracketPair">
            <a:avLst>
              <a:gd name="adj" fmla="val 16667"/>
            </a:avLst>
          </a:prstGeom>
          <a:noFill/>
          <a:ln w="9525" cap="flat" cmpd="sng">
            <a:solidFill>
              <a:schemeClr val="tx1"/>
            </a:solidFill>
            <a:prstDash val="solid"/>
            <a:round/>
            <a:headEnd type="none" w="med" len="med"/>
            <a:tailEnd type="none" w="med" len="med"/>
          </a:ln>
        </p:spPr>
        <p:txBody>
          <a:bodyPr wrap="none" anchor="ctr" anchorCtr="0"/>
          <a:p>
            <a:pPr algn="ctr"/>
            <a:r>
              <a:rPr lang="zh-CN" altLang="en-US" b="1" dirty="0">
                <a:solidFill>
                  <a:schemeClr val="bg1"/>
                </a:solidFill>
                <a:latin typeface="Arial" panose="020B0604020202020204" pitchFamily="34" charset="0"/>
                <a:ea typeface="宋体" panose="02010600030101010101" pitchFamily="2" charset="-122"/>
              </a:rPr>
              <a:t>巡检、科室人员下现场、管理活动等日常作业</a:t>
            </a:r>
            <a:endParaRPr lang="zh-CN" altLang="en-US" b="1" dirty="0">
              <a:solidFill>
                <a:schemeClr val="bg1"/>
              </a:solidFill>
              <a:latin typeface="Arial" panose="020B0604020202020204" pitchFamily="34" charset="0"/>
              <a:ea typeface="宋体" panose="02010600030101010101" pitchFamily="2" charset="-122"/>
            </a:endParaRPr>
          </a:p>
        </p:txBody>
      </p:sp>
      <p:sp>
        <p:nvSpPr>
          <p:cNvPr id="42008" name="AutoShape 24"/>
          <p:cNvSpPr/>
          <p:nvPr/>
        </p:nvSpPr>
        <p:spPr>
          <a:xfrm>
            <a:off x="5334000" y="3429000"/>
            <a:ext cx="2590800" cy="584200"/>
          </a:xfrm>
          <a:prstGeom prst="bracketPair">
            <a:avLst>
              <a:gd name="adj" fmla="val 16667"/>
            </a:avLst>
          </a:prstGeom>
          <a:noFill/>
          <a:ln w="9525" cap="flat" cmpd="sng">
            <a:solidFill>
              <a:schemeClr val="tx1"/>
            </a:solidFill>
            <a:prstDash val="solid"/>
            <a:round/>
            <a:headEnd type="none" w="med" len="med"/>
            <a:tailEnd type="none" w="med" len="med"/>
          </a:ln>
        </p:spPr>
        <p:txBody>
          <a:bodyPr wrap="none" anchor="ctr" anchorCtr="0"/>
          <a:p>
            <a:pPr algn="ctr"/>
            <a:r>
              <a:rPr lang="zh-CN" altLang="en-US" dirty="0">
                <a:solidFill>
                  <a:schemeClr val="bg1"/>
                </a:solidFill>
                <a:latin typeface="Arial" panose="020B0604020202020204" pitchFamily="34" charset="0"/>
                <a:ea typeface="宋体" panose="02010600030101010101" pitchFamily="2" charset="-122"/>
              </a:rPr>
              <a:t>开停车、检维修</a:t>
            </a:r>
            <a:endParaRPr lang="zh-CN" altLang="en-US" dirty="0">
              <a:solidFill>
                <a:schemeClr val="bg1"/>
              </a:solidFill>
              <a:latin typeface="Arial" panose="020B0604020202020204" pitchFamily="34" charset="0"/>
              <a:ea typeface="宋体" panose="02010600030101010101" pitchFamily="2" charset="-122"/>
            </a:endParaRPr>
          </a:p>
          <a:p>
            <a:pPr algn="ctr"/>
            <a:r>
              <a:rPr lang="zh-CN" altLang="en-US" dirty="0">
                <a:solidFill>
                  <a:schemeClr val="bg1"/>
                </a:solidFill>
                <a:latin typeface="Arial" panose="020B0604020202020204" pitchFamily="34" charset="0"/>
                <a:ea typeface="宋体" panose="02010600030101010101" pitchFamily="2" charset="-122"/>
              </a:rPr>
              <a:t>拆除、报废、带压堵漏</a:t>
            </a:r>
            <a:endParaRPr lang="zh-CN" altLang="en-US" dirty="0">
              <a:solidFill>
                <a:schemeClr val="bg1"/>
              </a:solidFill>
              <a:latin typeface="Arial" panose="020B0604020202020204" pitchFamily="34" charset="0"/>
              <a:ea typeface="宋体" panose="02010600030101010101" pitchFamily="2" charset="-122"/>
            </a:endParaRPr>
          </a:p>
        </p:txBody>
      </p:sp>
      <p:sp>
        <p:nvSpPr>
          <p:cNvPr id="42009" name="AutoShape 25"/>
          <p:cNvSpPr/>
          <p:nvPr/>
        </p:nvSpPr>
        <p:spPr>
          <a:xfrm>
            <a:off x="5334000" y="4114800"/>
            <a:ext cx="5181600" cy="990600"/>
          </a:xfrm>
          <a:prstGeom prst="bracketPair">
            <a:avLst>
              <a:gd name="adj" fmla="val 16667"/>
            </a:avLst>
          </a:prstGeom>
          <a:noFill/>
          <a:ln w="9525" cap="flat" cmpd="sng">
            <a:solidFill>
              <a:schemeClr val="tx1"/>
            </a:solidFill>
            <a:prstDash val="solid"/>
            <a:round/>
            <a:headEnd type="none" w="med" len="med"/>
            <a:tailEnd type="none" w="med" len="med"/>
          </a:ln>
        </p:spPr>
        <p:txBody>
          <a:bodyPr wrap="none" anchor="ctr" anchorCtr="0"/>
          <a:p>
            <a:pPr algn="ctr"/>
            <a:r>
              <a:rPr lang="zh-CN" altLang="en-US" dirty="0">
                <a:solidFill>
                  <a:schemeClr val="bg1"/>
                </a:solidFill>
                <a:latin typeface="Arial" panose="020B0604020202020204" pitchFamily="34" charset="0"/>
                <a:ea typeface="宋体" panose="02010600030101010101" pitchFamily="2" charset="-122"/>
              </a:rPr>
              <a:t>动火作业、受限空间作业、破土作业、</a:t>
            </a:r>
            <a:endParaRPr lang="zh-CN" altLang="en-US" dirty="0">
              <a:solidFill>
                <a:schemeClr val="bg1"/>
              </a:solidFill>
              <a:latin typeface="Arial" panose="020B0604020202020204" pitchFamily="34" charset="0"/>
              <a:ea typeface="宋体" panose="02010600030101010101" pitchFamily="2" charset="-122"/>
            </a:endParaRPr>
          </a:p>
          <a:p>
            <a:pPr algn="ctr"/>
            <a:r>
              <a:rPr lang="zh-CN" altLang="en-US" dirty="0">
                <a:solidFill>
                  <a:schemeClr val="bg1"/>
                </a:solidFill>
                <a:latin typeface="Arial" panose="020B0604020202020204" pitchFamily="34" charset="0"/>
                <a:ea typeface="宋体" panose="02010600030101010101" pitchFamily="2" charset="-122"/>
              </a:rPr>
              <a:t>临时用电作业、高处作业、断路作业、吊装作业、</a:t>
            </a:r>
            <a:endParaRPr lang="zh-CN" altLang="en-US" dirty="0">
              <a:solidFill>
                <a:schemeClr val="bg1"/>
              </a:solidFill>
              <a:latin typeface="Arial" panose="020B0604020202020204" pitchFamily="34" charset="0"/>
              <a:ea typeface="宋体" panose="02010600030101010101" pitchFamily="2" charset="-122"/>
            </a:endParaRPr>
          </a:p>
          <a:p>
            <a:pPr algn="ctr"/>
            <a:r>
              <a:rPr lang="zh-CN" altLang="en-US" dirty="0">
                <a:solidFill>
                  <a:schemeClr val="bg1"/>
                </a:solidFill>
                <a:latin typeface="Arial" panose="020B0604020202020204" pitchFamily="34" charset="0"/>
                <a:ea typeface="宋体" panose="02010600030101010101" pitchFamily="2" charset="-122"/>
              </a:rPr>
              <a:t>设备检修作业、抽堵盲板作业、其他危险性作业等</a:t>
            </a:r>
            <a:endParaRPr lang="zh-CN" altLang="en-US" dirty="0">
              <a:solidFill>
                <a:schemeClr val="bg1"/>
              </a:solidFill>
              <a:latin typeface="Arial" panose="020B0604020202020204" pitchFamily="34" charset="0"/>
              <a:ea typeface="宋体" panose="02010600030101010101" pitchFamily="2" charset="-122"/>
            </a:endParaRPr>
          </a:p>
        </p:txBody>
      </p:sp>
      <p:sp>
        <p:nvSpPr>
          <p:cNvPr id="42012" name="Rectangle 28"/>
          <p:cNvSpPr/>
          <p:nvPr/>
        </p:nvSpPr>
        <p:spPr>
          <a:xfrm>
            <a:off x="7683500" y="3289459"/>
            <a:ext cx="2984500" cy="922020"/>
          </a:xfrm>
          <a:prstGeom prst="rect">
            <a:avLst/>
          </a:prstGeom>
          <a:noFill/>
          <a:ln w="9525">
            <a:noFill/>
          </a:ln>
        </p:spPr>
        <p:txBody>
          <a:bodyPr anchor="ctr" anchorCtr="0">
            <a:spAutoFit/>
          </a:bodyPr>
          <a:p>
            <a:pPr algn="ctr"/>
            <a:r>
              <a:rPr lang="zh-CN" altLang="en-US" b="1" i="1" dirty="0">
                <a:solidFill>
                  <a:schemeClr val="bg1"/>
                </a:solidFill>
                <a:latin typeface="Arial" panose="020B0604020202020204" pitchFamily="34" charset="0"/>
                <a:ea typeface="宋体" panose="02010600030101010101" pitchFamily="2" charset="-122"/>
              </a:rPr>
              <a:t>工作危害分析法</a:t>
            </a:r>
            <a:endParaRPr lang="zh-CN" altLang="en-US" b="1" i="1" dirty="0">
              <a:solidFill>
                <a:schemeClr val="bg1"/>
              </a:solidFill>
              <a:latin typeface="Arial" panose="020B0604020202020204" pitchFamily="34" charset="0"/>
              <a:ea typeface="宋体" panose="02010600030101010101" pitchFamily="2" charset="-122"/>
            </a:endParaRPr>
          </a:p>
          <a:p>
            <a:pPr algn="ctr"/>
            <a:r>
              <a:rPr lang="zh-CN" altLang="en-US" b="1" i="1" dirty="0">
                <a:solidFill>
                  <a:schemeClr val="bg1"/>
                </a:solidFill>
                <a:latin typeface="Arial" panose="020B0604020202020204" pitchFamily="34" charset="0"/>
                <a:ea typeface="宋体" panose="02010600030101010101" pitchFamily="2" charset="-122"/>
              </a:rPr>
              <a:t>（</a:t>
            </a:r>
            <a:r>
              <a:rPr lang="en-US" altLang="zh-CN" b="1" i="1" dirty="0">
                <a:solidFill>
                  <a:schemeClr val="bg1"/>
                </a:solidFill>
                <a:latin typeface="Arial" panose="020B0604020202020204" pitchFamily="34" charset="0"/>
                <a:ea typeface="宋体" panose="02010600030101010101" pitchFamily="2" charset="-122"/>
              </a:rPr>
              <a:t>Job Hazard Analysis</a:t>
            </a:r>
            <a:r>
              <a:rPr lang="zh-CN" altLang="en-US" b="1" i="1" dirty="0">
                <a:solidFill>
                  <a:schemeClr val="bg1"/>
                </a:solidFill>
                <a:latin typeface="Arial" panose="020B0604020202020204" pitchFamily="34" charset="0"/>
                <a:ea typeface="宋体" panose="02010600030101010101" pitchFamily="2" charset="-122"/>
              </a:rPr>
              <a:t>）</a:t>
            </a:r>
            <a:endParaRPr lang="zh-CN" altLang="en-US" b="1" i="1" dirty="0">
              <a:solidFill>
                <a:schemeClr val="bg1"/>
              </a:solidFill>
              <a:latin typeface="Arial" panose="020B0604020202020204" pitchFamily="34" charset="0"/>
              <a:ea typeface="宋体" panose="02010600030101010101" pitchFamily="2" charset="-122"/>
            </a:endParaRPr>
          </a:p>
          <a:p>
            <a:pPr algn="ctr"/>
            <a:r>
              <a:rPr lang="zh-CN" altLang="en-US" b="1" i="1" dirty="0">
                <a:solidFill>
                  <a:schemeClr val="bg1"/>
                </a:solidFill>
                <a:latin typeface="Arial" panose="020B0604020202020204" pitchFamily="34" charset="0"/>
                <a:ea typeface="宋体" panose="02010600030101010101" pitchFamily="2" charset="-122"/>
              </a:rPr>
              <a:t>简称</a:t>
            </a:r>
            <a:r>
              <a:rPr lang="en-US" altLang="zh-CN" b="1" i="1" dirty="0">
                <a:solidFill>
                  <a:schemeClr val="bg1"/>
                </a:solidFill>
                <a:latin typeface="Arial" panose="020B0604020202020204" pitchFamily="34" charset="0"/>
                <a:ea typeface="宋体" panose="02010600030101010101" pitchFamily="2" charset="-122"/>
              </a:rPr>
              <a:t>JHA</a:t>
            </a:r>
            <a:r>
              <a:rPr lang="en-US" altLang="zh-CN" b="1" dirty="0">
                <a:solidFill>
                  <a:schemeClr val="bg1"/>
                </a:solidFill>
                <a:latin typeface="Arial" panose="020B0604020202020204" pitchFamily="34" charset="0"/>
                <a:ea typeface="宋体" panose="02010600030101010101" pitchFamily="2" charset="-122"/>
              </a:rPr>
              <a:t> </a:t>
            </a:r>
            <a:endParaRPr lang="en-US" altLang="zh-CN" b="1" dirty="0">
              <a:solidFill>
                <a:schemeClr val="bg1"/>
              </a:solidFill>
              <a:latin typeface="Arial" panose="020B0604020202020204" pitchFamily="34" charset="0"/>
              <a:ea typeface="宋体" panose="02010600030101010101" pitchFamily="2" charset="-122"/>
            </a:endParaRPr>
          </a:p>
        </p:txBody>
      </p:sp>
      <p:sp>
        <p:nvSpPr>
          <p:cNvPr id="42013" name="AutoShape 29"/>
          <p:cNvSpPr/>
          <p:nvPr/>
        </p:nvSpPr>
        <p:spPr>
          <a:xfrm>
            <a:off x="1993900" y="53213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b="1" dirty="0">
                <a:latin typeface="Arial" panose="020B0604020202020204" pitchFamily="34" charset="0"/>
                <a:ea typeface="宋体" panose="02010600030101010101" pitchFamily="2" charset="-122"/>
              </a:rPr>
              <a:t>工艺</a:t>
            </a:r>
            <a:endParaRPr lang="zh-CN" altLang="en-US" b="1" dirty="0">
              <a:latin typeface="Arial" panose="020B0604020202020204" pitchFamily="34" charset="0"/>
              <a:ea typeface="宋体" panose="02010600030101010101" pitchFamily="2" charset="-122"/>
            </a:endParaRPr>
          </a:p>
        </p:txBody>
      </p:sp>
      <p:sp>
        <p:nvSpPr>
          <p:cNvPr id="42014" name="Text Box 30"/>
          <p:cNvSpPr txBox="1"/>
          <p:nvPr/>
        </p:nvSpPr>
        <p:spPr>
          <a:xfrm>
            <a:off x="3162300" y="5245100"/>
            <a:ext cx="4457700" cy="1198880"/>
          </a:xfrm>
          <a:prstGeom prst="rect">
            <a:avLst/>
          </a:prstGeom>
          <a:noFill/>
          <a:ln w="9525">
            <a:noFill/>
          </a:ln>
        </p:spPr>
        <p:txBody>
          <a:bodyPr anchor="t" anchorCtr="0">
            <a:spAutoFit/>
          </a:bodyPr>
          <a:p>
            <a:pPr>
              <a:spcBef>
                <a:spcPct val="50000"/>
              </a:spcBef>
            </a:pPr>
            <a:r>
              <a:rPr lang="zh-CN" altLang="en-US" dirty="0">
                <a:solidFill>
                  <a:schemeClr val="bg1"/>
                </a:solidFill>
                <a:latin typeface="Arial" panose="020B0604020202020204" pitchFamily="34" charset="0"/>
                <a:ea typeface="宋体" panose="02010600030101010101" pitchFamily="2" charset="-122"/>
              </a:rPr>
              <a:t>系统运行过程中</a:t>
            </a:r>
            <a:r>
              <a:rPr lang="zh-CN" altLang="en-US" b="1" dirty="0">
                <a:solidFill>
                  <a:schemeClr val="bg1"/>
                </a:solidFill>
                <a:latin typeface="Arial" panose="020B0604020202020204" pitchFamily="34" charset="0"/>
                <a:ea typeface="宋体" panose="02010600030101010101" pitchFamily="2" charset="-122"/>
              </a:rPr>
              <a:t>工艺参数</a:t>
            </a:r>
            <a:r>
              <a:rPr lang="zh-CN" altLang="en-US" dirty="0">
                <a:solidFill>
                  <a:schemeClr val="bg1"/>
                </a:solidFill>
                <a:latin typeface="Arial" panose="020B0604020202020204" pitchFamily="34" charset="0"/>
                <a:ea typeface="宋体" panose="02010600030101010101" pitchFamily="2" charset="-122"/>
              </a:rPr>
              <a:t>（温度、压力、液位、流量、组分）变动，出现</a:t>
            </a:r>
            <a:r>
              <a:rPr lang="zh-CN" altLang="en-US" b="1" dirty="0">
                <a:solidFill>
                  <a:schemeClr val="bg1"/>
                </a:solidFill>
                <a:latin typeface="Arial" panose="020B0604020202020204" pitchFamily="34" charset="0"/>
                <a:ea typeface="宋体" panose="02010600030101010101" pitchFamily="2" charset="-122"/>
              </a:rPr>
              <a:t>偏差（离），</a:t>
            </a:r>
            <a:r>
              <a:rPr lang="zh-CN" altLang="en-US" dirty="0">
                <a:solidFill>
                  <a:schemeClr val="bg1"/>
                </a:solidFill>
                <a:latin typeface="Arial" panose="020B0604020202020204" pitchFamily="34" charset="0"/>
                <a:ea typeface="宋体" panose="02010600030101010101" pitchFamily="2" charset="-122"/>
              </a:rPr>
              <a:t>分析每一偏差生产的</a:t>
            </a:r>
            <a:r>
              <a:rPr lang="zh-CN" altLang="en-US" b="1" dirty="0">
                <a:solidFill>
                  <a:schemeClr val="bg1"/>
                </a:solidFill>
                <a:latin typeface="Arial" panose="020B0604020202020204" pitchFamily="34" charset="0"/>
                <a:ea typeface="宋体" panose="02010600030101010101" pitchFamily="2" charset="-122"/>
              </a:rPr>
              <a:t>原因</a:t>
            </a:r>
            <a:r>
              <a:rPr lang="zh-CN" altLang="en-US" dirty="0">
                <a:solidFill>
                  <a:schemeClr val="bg1"/>
                </a:solidFill>
                <a:latin typeface="Arial" panose="020B0604020202020204" pitchFamily="34" charset="0"/>
                <a:ea typeface="宋体" panose="02010600030101010101" pitchFamily="2" charset="-122"/>
              </a:rPr>
              <a:t>和造成的</a:t>
            </a:r>
            <a:r>
              <a:rPr lang="zh-CN" altLang="en-US" b="1" dirty="0">
                <a:solidFill>
                  <a:schemeClr val="bg1"/>
                </a:solidFill>
                <a:latin typeface="Arial" panose="020B0604020202020204" pitchFamily="34" charset="0"/>
                <a:ea typeface="宋体" panose="02010600030101010101" pitchFamily="2" charset="-122"/>
              </a:rPr>
              <a:t>后果</a:t>
            </a:r>
            <a:r>
              <a:rPr lang="zh-CN" altLang="en-US" dirty="0">
                <a:solidFill>
                  <a:schemeClr val="bg1"/>
                </a:solidFill>
                <a:latin typeface="Arial" panose="020B0604020202020204" pitchFamily="34" charset="0"/>
                <a:ea typeface="宋体" panose="02010600030101010101" pitchFamily="2" charset="-122"/>
              </a:rPr>
              <a:t>，根据原因提出</a:t>
            </a:r>
            <a:r>
              <a:rPr lang="zh-CN" altLang="en-US" b="1" dirty="0">
                <a:solidFill>
                  <a:schemeClr val="bg1"/>
                </a:solidFill>
                <a:latin typeface="Arial" panose="020B0604020202020204" pitchFamily="34" charset="0"/>
                <a:ea typeface="宋体" panose="02010600030101010101" pitchFamily="2" charset="-122"/>
              </a:rPr>
              <a:t>控制措施</a:t>
            </a:r>
            <a:r>
              <a:rPr lang="zh-CN" altLang="en-US" dirty="0">
                <a:solidFill>
                  <a:schemeClr val="bg1"/>
                </a:solidFill>
                <a:latin typeface="Arial" panose="020B0604020202020204" pitchFamily="34" charset="0"/>
                <a:ea typeface="宋体" panose="02010600030101010101" pitchFamily="2" charset="-122"/>
              </a:rPr>
              <a:t>。</a:t>
            </a:r>
            <a:endParaRPr lang="zh-CN" altLang="en-US" dirty="0">
              <a:solidFill>
                <a:schemeClr val="bg1"/>
              </a:solidFill>
              <a:latin typeface="Arial" panose="020B0604020202020204" pitchFamily="34" charset="0"/>
              <a:ea typeface="宋体" panose="02010600030101010101" pitchFamily="2" charset="-122"/>
            </a:endParaRPr>
          </a:p>
        </p:txBody>
      </p:sp>
      <p:sp>
        <p:nvSpPr>
          <p:cNvPr id="42015" name="Rectangle 31">
            <a:hlinkClick r:id="rId2" action="ppaction://hlinkfile"/>
          </p:cNvPr>
          <p:cNvSpPr/>
          <p:nvPr/>
        </p:nvSpPr>
        <p:spPr>
          <a:xfrm>
            <a:off x="6845300" y="5072063"/>
            <a:ext cx="3822700" cy="1198880"/>
          </a:xfrm>
          <a:prstGeom prst="rect">
            <a:avLst/>
          </a:prstGeom>
          <a:noFill/>
          <a:ln w="9525">
            <a:noFill/>
          </a:ln>
        </p:spPr>
        <p:txBody>
          <a:bodyPr anchor="t" anchorCtr="0">
            <a:spAutoFit/>
          </a:bodyPr>
          <a:p>
            <a:pPr algn="ctr">
              <a:spcBef>
                <a:spcPct val="50000"/>
              </a:spcBef>
            </a:pPr>
            <a:r>
              <a:rPr lang="zh-CN" altLang="en-US" b="1" i="1" dirty="0">
                <a:solidFill>
                  <a:schemeClr val="bg1"/>
                </a:solidFill>
                <a:latin typeface="Arial" panose="020B0604020202020204" pitchFamily="34" charset="0"/>
                <a:ea typeface="宋体" panose="02010600030101010101" pitchFamily="2" charset="-122"/>
              </a:rPr>
              <a:t>危险与可操作性分析 </a:t>
            </a:r>
            <a:endParaRPr lang="zh-CN" altLang="en-US" b="1" i="1" dirty="0">
              <a:solidFill>
                <a:schemeClr val="bg1"/>
              </a:solidFill>
              <a:latin typeface="Arial" panose="020B0604020202020204" pitchFamily="34" charset="0"/>
              <a:ea typeface="宋体" panose="02010600030101010101" pitchFamily="2" charset="-122"/>
            </a:endParaRPr>
          </a:p>
          <a:p>
            <a:pPr algn="ctr">
              <a:spcBef>
                <a:spcPct val="50000"/>
              </a:spcBef>
            </a:pPr>
            <a:r>
              <a:rPr lang="en-US" altLang="zh-CN" b="1" i="1" dirty="0">
                <a:solidFill>
                  <a:schemeClr val="bg1"/>
                </a:solidFill>
                <a:latin typeface="Arial" panose="020B0604020202020204" pitchFamily="34" charset="0"/>
                <a:ea typeface="宋体" panose="02010600030101010101" pitchFamily="2" charset="-122"/>
              </a:rPr>
              <a:t>Hazard and Operability Analysis)</a:t>
            </a:r>
            <a:endParaRPr lang="en-US" altLang="zh-CN" b="1" i="1" dirty="0">
              <a:solidFill>
                <a:schemeClr val="bg1"/>
              </a:solidFill>
              <a:latin typeface="Arial" panose="020B0604020202020204" pitchFamily="34" charset="0"/>
              <a:ea typeface="宋体" panose="02010600030101010101" pitchFamily="2" charset="-122"/>
            </a:endParaRPr>
          </a:p>
          <a:p>
            <a:pPr algn="ctr">
              <a:spcBef>
                <a:spcPct val="50000"/>
              </a:spcBef>
            </a:pPr>
            <a:r>
              <a:rPr lang="zh-CN" altLang="en-US" b="1" i="1" dirty="0">
                <a:solidFill>
                  <a:schemeClr val="bg1"/>
                </a:solidFill>
                <a:latin typeface="Arial" panose="020B0604020202020204" pitchFamily="34" charset="0"/>
                <a:ea typeface="宋体" panose="02010600030101010101" pitchFamily="2" charset="-122"/>
              </a:rPr>
              <a:t>简称</a:t>
            </a:r>
            <a:r>
              <a:rPr lang="en-US" altLang="zh-CN" b="1" i="1" dirty="0">
                <a:solidFill>
                  <a:schemeClr val="bg1"/>
                </a:solidFill>
                <a:latin typeface="Arial" panose="020B0604020202020204" pitchFamily="34" charset="0"/>
                <a:ea typeface="宋体" panose="02010600030101010101" pitchFamily="2" charset="-122"/>
              </a:rPr>
              <a:t>HAZOP</a:t>
            </a:r>
            <a:endParaRPr lang="en-US" altLang="zh-CN" b="1" i="1" dirty="0">
              <a:solidFill>
                <a:schemeClr val="bg1"/>
              </a:solidFill>
              <a:latin typeface="Arial" panose="020B0604020202020204" pitchFamily="34" charset="0"/>
              <a:ea typeface="宋体" panose="02010600030101010101" pitchFamily="2" charset="-122"/>
            </a:endParaRPr>
          </a:p>
        </p:txBody>
      </p:sp>
      <p:sp>
        <p:nvSpPr>
          <p:cNvPr id="42016" name="Rectangle 32"/>
          <p:cNvSpPr/>
          <p:nvPr/>
        </p:nvSpPr>
        <p:spPr>
          <a:xfrm>
            <a:off x="3581400" y="1828800"/>
            <a:ext cx="1828800" cy="1447800"/>
          </a:xfrm>
          <a:prstGeom prst="rect">
            <a:avLst/>
          </a:prstGeom>
          <a:solidFill>
            <a:schemeClr val="accent1">
              <a:alpha val="0"/>
            </a:schemeClr>
          </a:solidFill>
          <a:ln w="50800" cap="flat" cmpd="sng">
            <a:solidFill>
              <a:srgbClr val="FF0000"/>
            </a:solidFill>
            <a:prstDash val="sysDot"/>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2017" name="AutoShape 33"/>
          <p:cNvSpPr/>
          <p:nvPr/>
        </p:nvSpPr>
        <p:spPr>
          <a:xfrm>
            <a:off x="1828800" y="2209800"/>
            <a:ext cx="1219200" cy="762000"/>
          </a:xfrm>
          <a:prstGeom prst="wedgeRoundRectCallout">
            <a:avLst>
              <a:gd name="adj1" fmla="val 88801"/>
              <a:gd name="adj2" fmla="val -417"/>
              <a:gd name="adj3" fmla="val 16667"/>
            </a:avLst>
          </a:prstGeom>
          <a:solidFill>
            <a:srgbClr val="00FFFF"/>
          </a:solidFill>
          <a:ln w="9525" cap="flat" cmpd="sng">
            <a:solidFill>
              <a:schemeClr val="tx1"/>
            </a:solidFill>
            <a:prstDash val="solid"/>
            <a:miter/>
            <a:headEnd type="none" w="med" len="med"/>
            <a:tailEnd type="none" w="med" len="med"/>
          </a:ln>
        </p:spPr>
        <p:txBody>
          <a:bodyPr anchor="t" anchorCtr="0"/>
          <a:p>
            <a:pPr algn="ctr"/>
            <a:r>
              <a:rPr lang="zh-CN" altLang="en-US" dirty="0">
                <a:latin typeface="Arial" panose="020B0604020202020204" pitchFamily="34" charset="0"/>
                <a:ea typeface="宋体" panose="02010600030101010101" pitchFamily="2" charset="-122"/>
              </a:rPr>
              <a:t>科室辨识主要对象</a:t>
            </a:r>
            <a:endParaRPr lang="zh-CN" altLang="en-US" dirty="0">
              <a:latin typeface="Arial" panose="020B0604020202020204" pitchFamily="34" charset="0"/>
              <a:ea typeface="宋体" panose="02010600030101010101" pitchFamily="2" charset="-122"/>
            </a:endParaRPr>
          </a:p>
        </p:txBody>
      </p:sp>
      <p:sp>
        <p:nvSpPr>
          <p:cNvPr id="14361"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ox(in)">
                                      <p:cBhvr>
                                        <p:cTn id="7" dur="500"/>
                                        <p:tgtEl>
                                          <p:spTgt spid="419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8"/>
                                        </p:tgtEl>
                                        <p:attrNameLst>
                                          <p:attrName>style.visibility</p:attrName>
                                        </p:attrNameLst>
                                      </p:cBhvr>
                                      <p:to>
                                        <p:strVal val="visible"/>
                                      </p:to>
                                    </p:set>
                                    <p:animEffect transition="in" filter="box(in)">
                                      <p:cBhvr>
                                        <p:cTn id="12" dur="500"/>
                                        <p:tgtEl>
                                          <p:spTgt spid="4199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1999"/>
                                        </p:tgtEl>
                                        <p:attrNameLst>
                                          <p:attrName>style.visibility</p:attrName>
                                        </p:attrNameLst>
                                      </p:cBhvr>
                                      <p:to>
                                        <p:strVal val="visible"/>
                                      </p:to>
                                    </p:set>
                                    <p:animEffect transition="in" filter="box(in)">
                                      <p:cBhvr>
                                        <p:cTn id="15" dur="500"/>
                                        <p:tgtEl>
                                          <p:spTgt spid="4199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2000"/>
                                        </p:tgtEl>
                                        <p:attrNameLst>
                                          <p:attrName>style.visibility</p:attrName>
                                        </p:attrNameLst>
                                      </p:cBhvr>
                                      <p:to>
                                        <p:strVal val="visible"/>
                                      </p:to>
                                    </p:set>
                                    <p:animEffect transition="in" filter="box(in)">
                                      <p:cBhvr>
                                        <p:cTn id="18" dur="500"/>
                                        <p:tgtEl>
                                          <p:spTgt spid="4200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2001"/>
                                        </p:tgtEl>
                                        <p:attrNameLst>
                                          <p:attrName>style.visibility</p:attrName>
                                        </p:attrNameLst>
                                      </p:cBhvr>
                                      <p:to>
                                        <p:strVal val="visible"/>
                                      </p:to>
                                    </p:set>
                                    <p:animEffect transition="in" filter="box(in)">
                                      <p:cBhvr>
                                        <p:cTn id="21" dur="500"/>
                                        <p:tgtEl>
                                          <p:spTgt spid="4200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2002"/>
                                        </p:tgtEl>
                                        <p:attrNameLst>
                                          <p:attrName>style.visibility</p:attrName>
                                        </p:attrNameLst>
                                      </p:cBhvr>
                                      <p:to>
                                        <p:strVal val="visible"/>
                                      </p:to>
                                    </p:set>
                                    <p:animEffect transition="in" filter="box(in)">
                                      <p:cBhvr>
                                        <p:cTn id="24" dur="500"/>
                                        <p:tgtEl>
                                          <p:spTgt spid="4200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2007"/>
                                        </p:tgtEl>
                                        <p:attrNameLst>
                                          <p:attrName>style.visibility</p:attrName>
                                        </p:attrNameLst>
                                      </p:cBhvr>
                                      <p:to>
                                        <p:strVal val="visible"/>
                                      </p:to>
                                    </p:set>
                                    <p:animEffect transition="in" filter="box(in)">
                                      <p:cBhvr>
                                        <p:cTn id="27" dur="500"/>
                                        <p:tgtEl>
                                          <p:spTgt spid="4200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2008"/>
                                        </p:tgtEl>
                                        <p:attrNameLst>
                                          <p:attrName>style.visibility</p:attrName>
                                        </p:attrNameLst>
                                      </p:cBhvr>
                                      <p:to>
                                        <p:strVal val="visible"/>
                                      </p:to>
                                    </p:set>
                                    <p:animEffect transition="in" filter="box(in)">
                                      <p:cBhvr>
                                        <p:cTn id="30" dur="500"/>
                                        <p:tgtEl>
                                          <p:spTgt spid="4200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2009"/>
                                        </p:tgtEl>
                                        <p:attrNameLst>
                                          <p:attrName>style.visibility</p:attrName>
                                        </p:attrNameLst>
                                      </p:cBhvr>
                                      <p:to>
                                        <p:strVal val="visible"/>
                                      </p:to>
                                    </p:set>
                                    <p:animEffect transition="in" filter="box(in)">
                                      <p:cBhvr>
                                        <p:cTn id="33" dur="500"/>
                                        <p:tgtEl>
                                          <p:spTgt spid="4200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42012"/>
                                        </p:tgtEl>
                                        <p:attrNameLst>
                                          <p:attrName>style.visibility</p:attrName>
                                        </p:attrNameLst>
                                      </p:cBhvr>
                                      <p:to>
                                        <p:strVal val="visible"/>
                                      </p:to>
                                    </p:set>
                                    <p:animEffect transition="in" filter="diamond(in)">
                                      <p:cBhvr>
                                        <p:cTn id="38" dur="2000"/>
                                        <p:tgtEl>
                                          <p:spTgt spid="420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013"/>
                                        </p:tgtEl>
                                        <p:attrNameLst>
                                          <p:attrName>style.visibility</p:attrName>
                                        </p:attrNameLst>
                                      </p:cBhvr>
                                      <p:to>
                                        <p:strVal val="visible"/>
                                      </p:to>
                                    </p:set>
                                    <p:anim calcmode="lin" valueType="num">
                                      <p:cBhvr additive="base">
                                        <p:cTn id="43" dur="500" fill="hold"/>
                                        <p:tgtEl>
                                          <p:spTgt spid="42013"/>
                                        </p:tgtEl>
                                        <p:attrNameLst>
                                          <p:attrName>ppt_x</p:attrName>
                                        </p:attrNameLst>
                                      </p:cBhvr>
                                      <p:tavLst>
                                        <p:tav tm="0">
                                          <p:val>
                                            <p:strVal val="#ppt_x"/>
                                          </p:val>
                                        </p:tav>
                                        <p:tav tm="100000">
                                          <p:val>
                                            <p:strVal val="#ppt_x"/>
                                          </p:val>
                                        </p:tav>
                                      </p:tavLst>
                                    </p:anim>
                                    <p:anim calcmode="lin" valueType="num">
                                      <p:cBhvr additive="base">
                                        <p:cTn id="44" dur="500" fill="hold"/>
                                        <p:tgtEl>
                                          <p:spTgt spid="420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014"/>
                                        </p:tgtEl>
                                        <p:attrNameLst>
                                          <p:attrName>style.visibility</p:attrName>
                                        </p:attrNameLst>
                                      </p:cBhvr>
                                      <p:to>
                                        <p:strVal val="visible"/>
                                      </p:to>
                                    </p:set>
                                    <p:anim calcmode="lin" valueType="num">
                                      <p:cBhvr additive="base">
                                        <p:cTn id="47" dur="500" fill="hold"/>
                                        <p:tgtEl>
                                          <p:spTgt spid="42014"/>
                                        </p:tgtEl>
                                        <p:attrNameLst>
                                          <p:attrName>ppt_x</p:attrName>
                                        </p:attrNameLst>
                                      </p:cBhvr>
                                      <p:tavLst>
                                        <p:tav tm="0">
                                          <p:val>
                                            <p:strVal val="#ppt_x"/>
                                          </p:val>
                                        </p:tav>
                                        <p:tav tm="100000">
                                          <p:val>
                                            <p:strVal val="#ppt_x"/>
                                          </p:val>
                                        </p:tav>
                                      </p:tavLst>
                                    </p:anim>
                                    <p:anim calcmode="lin" valueType="num">
                                      <p:cBhvr additive="base">
                                        <p:cTn id="48" dur="500" fill="hold"/>
                                        <p:tgtEl>
                                          <p:spTgt spid="420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2015"/>
                                        </p:tgtEl>
                                        <p:attrNameLst>
                                          <p:attrName>style.visibility</p:attrName>
                                        </p:attrNameLst>
                                      </p:cBhvr>
                                      <p:to>
                                        <p:strVal val="visible"/>
                                      </p:to>
                                    </p:set>
                                    <p:animEffect transition="in" filter="checkerboard(across)">
                                      <p:cBhvr>
                                        <p:cTn id="53" dur="500"/>
                                        <p:tgtEl>
                                          <p:spTgt spid="4201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42016"/>
                                        </p:tgtEl>
                                        <p:attrNameLst>
                                          <p:attrName>style.visibility</p:attrName>
                                        </p:attrNameLst>
                                      </p:cBhvr>
                                      <p:to>
                                        <p:strVal val="visible"/>
                                      </p:to>
                                    </p:set>
                                    <p:animEffect transition="in" filter="diamond(in)">
                                      <p:cBhvr>
                                        <p:cTn id="58" dur="2000"/>
                                        <p:tgtEl>
                                          <p:spTgt spid="4201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42017"/>
                                        </p:tgtEl>
                                        <p:attrNameLst>
                                          <p:attrName>style.visibility</p:attrName>
                                        </p:attrNameLst>
                                      </p:cBhvr>
                                      <p:to>
                                        <p:strVal val="visible"/>
                                      </p:to>
                                    </p:set>
                                    <p:animEffect transition="in" filter="box(in)">
                                      <p:cBhvr>
                                        <p:cTn id="63" dur="500"/>
                                        <p:tgtEl>
                                          <p:spTgt spid="42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bldLvl="0" animBg="1"/>
      <p:bldP spid="41999" grpId="0" bldLvl="0" animBg="1"/>
      <p:bldP spid="42000" grpId="0" bldLvl="0" animBg="1"/>
      <p:bldP spid="42001" grpId="0" bldLvl="0" animBg="1"/>
      <p:bldP spid="42002" grpId="0" bldLvl="0" animBg="1"/>
      <p:bldP spid="42007" grpId="0" bldLvl="0" animBg="1"/>
      <p:bldP spid="42008" grpId="0" bldLvl="0" animBg="1"/>
      <p:bldP spid="42009" grpId="0" bldLvl="0" animBg="1"/>
      <p:bldP spid="42012" grpId="0"/>
      <p:bldP spid="42013" grpId="0" bldLvl="0" animBg="1"/>
      <p:bldP spid="42014" grpId="0"/>
      <p:bldP spid="42015" grpId="0"/>
      <p:bldP spid="42016" grpId="0" bldLvl="0" animBg="1"/>
      <p:bldP spid="420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4" name="Rectangle 4"/>
          <p:cNvSpPr/>
          <p:nvPr/>
        </p:nvSpPr>
        <p:spPr>
          <a:xfrm>
            <a:off x="1676400" y="1608455"/>
            <a:ext cx="8839200" cy="4707890"/>
          </a:xfrm>
          <a:prstGeom prst="rect">
            <a:avLst/>
          </a:prstGeom>
          <a:noFill/>
          <a:ln w="9525">
            <a:noFill/>
          </a:ln>
        </p:spPr>
        <p:txBody>
          <a:bodyPr anchor="ctr" anchorCtr="0">
            <a:spAutoFit/>
          </a:bodyPr>
          <a:p>
            <a:pPr indent="268605"/>
            <a:r>
              <a:rPr lang="en-US" altLang="zh-CN" sz="2000" dirty="0">
                <a:solidFill>
                  <a:schemeClr val="bg1"/>
                </a:solidFill>
                <a:latin typeface="Arial" panose="020B0604020202020204" pitchFamily="34" charset="0"/>
                <a:ea typeface="宋体" panose="02010600030101010101" pitchFamily="2" charset="-122"/>
              </a:rPr>
              <a:t>        </a:t>
            </a:r>
            <a:r>
              <a:rPr lang="zh-CN" altLang="en-US" sz="2000" b="1" dirty="0">
                <a:solidFill>
                  <a:schemeClr val="bg1"/>
                </a:solidFill>
                <a:latin typeface="Arial" panose="020B0604020202020204" pitchFamily="34" charset="0"/>
                <a:ea typeface="宋体" panose="02010600030101010101" pitchFamily="2" charset="-122"/>
              </a:rPr>
              <a:t>安全检查表分析法：</a:t>
            </a:r>
            <a:r>
              <a:rPr lang="zh-CN" altLang="en-US" sz="2000" dirty="0">
                <a:solidFill>
                  <a:schemeClr val="bg1"/>
                </a:solidFill>
                <a:latin typeface="Arial" panose="020B0604020202020204" pitchFamily="34" charset="0"/>
                <a:ea typeface="宋体" panose="02010600030101010101" pitchFamily="2" charset="-122"/>
              </a:rPr>
              <a:t>安全检查表分析法是一种经验的分析方法，是分析人员针对分析的对象列出一些项目，识别与一般工艺设备和操作有关已知类型的危害、设计缺陷以及事故隐患，查出各层次的不安全因素，然后</a:t>
            </a:r>
            <a:r>
              <a:rPr lang="zh-CN" altLang="en-US" sz="2000" b="1" dirty="0">
                <a:solidFill>
                  <a:schemeClr val="bg1"/>
                </a:solidFill>
                <a:latin typeface="Arial" panose="020B0604020202020204" pitchFamily="34" charset="0"/>
                <a:ea typeface="宋体" panose="02010600030101010101" pitchFamily="2" charset="-122"/>
              </a:rPr>
              <a:t>确定检查项目</a:t>
            </a:r>
            <a:r>
              <a:rPr lang="zh-CN" altLang="en-US" sz="2000" dirty="0">
                <a:solidFill>
                  <a:schemeClr val="bg1"/>
                </a:solidFill>
                <a:latin typeface="Arial" panose="020B0604020202020204" pitchFamily="34" charset="0"/>
                <a:ea typeface="宋体" panose="02010600030101010101" pitchFamily="2" charset="-122"/>
              </a:rPr>
              <a:t>。再以提问的方式把检查项目按系统的组成顺序编制成表，以便进行检查或评审。该方法可用于对物质、设备、工艺、作业场所或操作规程的分析。</a:t>
            </a:r>
            <a:endParaRPr lang="zh-CN" altLang="en-US" sz="2000" dirty="0">
              <a:solidFill>
                <a:schemeClr val="bg1"/>
              </a:solidFill>
              <a:latin typeface="Arial" panose="020B0604020202020204" pitchFamily="34" charset="0"/>
              <a:ea typeface="宋体" panose="02010600030101010101" pitchFamily="2" charset="-122"/>
            </a:endParaRPr>
          </a:p>
          <a:p>
            <a:pPr indent="268605"/>
            <a:r>
              <a:rPr lang="zh-CN" altLang="en-US" sz="2000" dirty="0">
                <a:solidFill>
                  <a:schemeClr val="bg1"/>
                </a:solidFill>
                <a:latin typeface="Arial" panose="020B0604020202020204" pitchFamily="34" charset="0"/>
                <a:ea typeface="宋体" panose="02010600030101010101" pitchFamily="2" charset="-122"/>
              </a:rPr>
              <a:t>        </a:t>
            </a:r>
            <a:r>
              <a:rPr lang="zh-CN" altLang="en-US" sz="2000" b="1" dirty="0">
                <a:solidFill>
                  <a:schemeClr val="bg1"/>
                </a:solidFill>
                <a:latin typeface="Arial" panose="020B0604020202020204" pitchFamily="34" charset="0"/>
                <a:ea typeface="宋体" panose="02010600030101010101" pitchFamily="2" charset="-122"/>
              </a:rPr>
              <a:t>工作危害分析法：</a:t>
            </a:r>
            <a:r>
              <a:rPr lang="zh-CN" altLang="en-US" sz="2000" dirty="0">
                <a:solidFill>
                  <a:schemeClr val="bg1"/>
                </a:solidFill>
                <a:latin typeface="Arial" panose="020B0604020202020204" pitchFamily="34" charset="0"/>
                <a:ea typeface="宋体" panose="02010600030101010101" pitchFamily="2" charset="-122"/>
              </a:rPr>
              <a:t>从作业活动清单选定一项作业活动，</a:t>
            </a:r>
            <a:r>
              <a:rPr lang="zh-CN" altLang="en-US" sz="2000" u="sng" dirty="0">
                <a:solidFill>
                  <a:schemeClr val="bg1"/>
                </a:solidFill>
                <a:latin typeface="Arial" panose="020B0604020202020204" pitchFamily="34" charset="0"/>
                <a:ea typeface="宋体" panose="02010600030101010101" pitchFamily="2" charset="-122"/>
              </a:rPr>
              <a:t>将作业活动</a:t>
            </a:r>
            <a:r>
              <a:rPr lang="zh-CN" altLang="en-US" sz="2000" b="1" u="sng" dirty="0">
                <a:solidFill>
                  <a:schemeClr val="bg1"/>
                </a:solidFill>
                <a:latin typeface="Arial" panose="020B0604020202020204" pitchFamily="34" charset="0"/>
                <a:ea typeface="宋体" panose="02010600030101010101" pitchFamily="2" charset="-122"/>
              </a:rPr>
              <a:t>分解为若干个相连的工作步骤，识别每个工作步骤的潜在危害因素</a:t>
            </a:r>
            <a:r>
              <a:rPr lang="zh-CN" altLang="en-US" sz="2000" u="sng" dirty="0">
                <a:solidFill>
                  <a:schemeClr val="bg1"/>
                </a:solidFill>
                <a:latin typeface="Arial" panose="020B0604020202020204" pitchFamily="34" charset="0"/>
                <a:ea typeface="宋体" panose="02010600030101010101" pitchFamily="2" charset="-122"/>
              </a:rPr>
              <a:t>，然后通过风险评价，判定风险等级，制定控制措施。</a:t>
            </a:r>
            <a:r>
              <a:rPr lang="zh-CN" altLang="en-US" sz="2000" dirty="0">
                <a:solidFill>
                  <a:schemeClr val="bg1"/>
                </a:solidFill>
                <a:latin typeface="Arial" panose="020B0604020202020204" pitchFamily="34" charset="0"/>
                <a:ea typeface="宋体" panose="02010600030101010101" pitchFamily="2" charset="-122"/>
              </a:rPr>
              <a:t>该方法是针对作业活动而进行的评价。</a:t>
            </a:r>
            <a:endParaRPr lang="zh-CN" altLang="en-US" sz="2000" dirty="0">
              <a:solidFill>
                <a:schemeClr val="bg1"/>
              </a:solidFill>
              <a:latin typeface="Arial" panose="020B0604020202020204" pitchFamily="34" charset="0"/>
              <a:ea typeface="宋体" panose="02010600030101010101" pitchFamily="2" charset="-122"/>
            </a:endParaRPr>
          </a:p>
          <a:p>
            <a:pPr indent="268605"/>
            <a:r>
              <a:rPr lang="zh-CN" altLang="en-US" sz="2000" dirty="0">
                <a:solidFill>
                  <a:schemeClr val="bg1"/>
                </a:solidFill>
                <a:latin typeface="Arial" panose="020B0604020202020204" pitchFamily="34" charset="0"/>
                <a:ea typeface="宋体" panose="02010600030101010101" pitchFamily="2" charset="-122"/>
              </a:rPr>
              <a:t>       </a:t>
            </a:r>
            <a:r>
              <a:rPr lang="zh-CN" altLang="en-US" sz="2000" b="1" dirty="0">
                <a:solidFill>
                  <a:schemeClr val="bg1"/>
                </a:solidFill>
                <a:latin typeface="Arial" panose="020B0604020202020204" pitchFamily="34" charset="0"/>
                <a:ea typeface="宋体" panose="02010600030101010101" pitchFamily="2" charset="-122"/>
              </a:rPr>
              <a:t>危险与可操作性分析法：</a:t>
            </a:r>
            <a:r>
              <a:rPr lang="zh-CN" altLang="en-US" sz="2000" dirty="0">
                <a:solidFill>
                  <a:schemeClr val="bg1"/>
                </a:solidFill>
                <a:latin typeface="Arial" panose="020B0604020202020204" pitchFamily="34" charset="0"/>
                <a:ea typeface="宋体" panose="02010600030101010101" pitchFamily="2" charset="-122"/>
              </a:rPr>
              <a:t>是以系统工程为基础的一种可用于定性分析或定量评价的危险性评价方法，用于探明生产装置和工艺过程中的危险及其原因，寻求必要对策。通过</a:t>
            </a:r>
            <a:r>
              <a:rPr lang="zh-CN" altLang="en-US" sz="2000" u="sng" dirty="0">
                <a:solidFill>
                  <a:schemeClr val="bg1"/>
                </a:solidFill>
                <a:latin typeface="Arial" panose="020B0604020202020204" pitchFamily="34" charset="0"/>
                <a:ea typeface="宋体" panose="02010600030101010101" pitchFamily="2" charset="-122"/>
              </a:rPr>
              <a:t>分析生产运行中</a:t>
            </a:r>
            <a:r>
              <a:rPr lang="zh-CN" altLang="en-US" sz="2000" b="1" u="sng" dirty="0">
                <a:solidFill>
                  <a:schemeClr val="bg1"/>
                </a:solidFill>
                <a:latin typeface="Arial" panose="020B0604020202020204" pitchFamily="34" charset="0"/>
                <a:ea typeface="宋体" panose="02010600030101010101" pitchFamily="2" charset="-122"/>
              </a:rPr>
              <a:t>工艺状态参数</a:t>
            </a:r>
            <a:r>
              <a:rPr lang="zh-CN" altLang="en-US" sz="2000" u="sng" dirty="0">
                <a:solidFill>
                  <a:schemeClr val="bg1"/>
                </a:solidFill>
                <a:latin typeface="Arial" panose="020B0604020202020204" pitchFamily="34" charset="0"/>
                <a:ea typeface="宋体" panose="02010600030101010101" pitchFamily="2" charset="-122"/>
              </a:rPr>
              <a:t>的变动，操作控制中可能出现的偏差，以及这些变动与偏差对系统的影响及可能导致的后果，找出出现变动可偏差的原因，明确装置或系统内及生产过程中存在的主要危险、危害因素，并针对变动与偏差的后果提出应采取的措施。</a:t>
            </a:r>
            <a:endParaRPr lang="zh-CN" altLang="en-US" sz="2000" u="sng" dirty="0">
              <a:solidFill>
                <a:schemeClr val="bg1"/>
              </a:solidFill>
              <a:latin typeface="Arial" panose="020B0604020202020204" pitchFamily="34" charset="0"/>
              <a:ea typeface="宋体" panose="02010600030101010101" pitchFamily="2" charset="-122"/>
            </a:endParaRPr>
          </a:p>
        </p:txBody>
      </p:sp>
      <p:sp>
        <p:nvSpPr>
          <p:cNvPr id="15362" name="Rectangle 5"/>
          <p:cNvSpPr/>
          <p:nvPr/>
        </p:nvSpPr>
        <p:spPr>
          <a:xfrm>
            <a:off x="1752600" y="205581"/>
            <a:ext cx="8686800" cy="1476375"/>
          </a:xfrm>
          <a:prstGeom prst="rect">
            <a:avLst/>
          </a:prstGeom>
          <a:noFill/>
          <a:ln w="9525">
            <a:noFill/>
          </a:ln>
        </p:spPr>
        <p:txBody>
          <a:bodyPr anchor="ctr" anchorCtr="0">
            <a:spAutoFit/>
          </a:bodyPr>
          <a:p>
            <a:pPr indent="76200"/>
            <a:r>
              <a:rPr lang="zh-CN" altLang="en-US" b="1" dirty="0">
                <a:solidFill>
                  <a:schemeClr val="bg1"/>
                </a:solidFill>
                <a:latin typeface="Arial" panose="020B0604020202020204" pitchFamily="34" charset="0"/>
                <a:ea typeface="宋体" panose="02010600030101010101" pitchFamily="2" charset="-122"/>
              </a:rPr>
              <a:t>常用的评价方法有：</a:t>
            </a:r>
            <a:endParaRPr lang="zh-CN" altLang="en-US" b="1" dirty="0">
              <a:solidFill>
                <a:schemeClr val="bg1"/>
              </a:solidFill>
              <a:latin typeface="Arial" panose="020B0604020202020204" pitchFamily="34" charset="0"/>
              <a:ea typeface="宋体" panose="02010600030101010101" pitchFamily="2" charset="-122"/>
            </a:endParaRPr>
          </a:p>
          <a:p>
            <a:pPr indent="76200"/>
            <a:r>
              <a:rPr lang="zh-CN" altLang="en-US" b="1" dirty="0">
                <a:solidFill>
                  <a:schemeClr val="bg1"/>
                </a:solidFill>
                <a:latin typeface="Arial" panose="020B0604020202020204" pitchFamily="34" charset="0"/>
                <a:ea typeface="宋体" panose="02010600030101010101" pitchFamily="2" charset="-122"/>
              </a:rPr>
              <a:t>（</a:t>
            </a:r>
            <a:r>
              <a:rPr lang="en-US" altLang="zh-CN" b="1" dirty="0">
                <a:solidFill>
                  <a:schemeClr val="bg1"/>
                </a:solidFill>
                <a:latin typeface="Arial" panose="020B0604020202020204" pitchFamily="34" charset="0"/>
                <a:ea typeface="宋体" panose="02010600030101010101" pitchFamily="2" charset="-122"/>
              </a:rPr>
              <a:t>1</a:t>
            </a:r>
            <a:r>
              <a:rPr lang="zh-CN" altLang="en-US" b="1" dirty="0">
                <a:solidFill>
                  <a:schemeClr val="bg1"/>
                </a:solidFill>
                <a:latin typeface="Arial" panose="020B0604020202020204" pitchFamily="34" charset="0"/>
                <a:ea typeface="宋体" panose="02010600030101010101" pitchFamily="2" charset="-122"/>
              </a:rPr>
              <a:t>）工作危害分析（</a:t>
            </a:r>
            <a:r>
              <a:rPr lang="en-US" altLang="zh-CN" b="1" dirty="0">
                <a:solidFill>
                  <a:schemeClr val="bg1"/>
                </a:solidFill>
                <a:latin typeface="Arial" panose="020B0604020202020204" pitchFamily="34" charset="0"/>
                <a:ea typeface="宋体" panose="02010600030101010101" pitchFamily="2" charset="-122"/>
              </a:rPr>
              <a:t>JHA</a:t>
            </a:r>
            <a:r>
              <a:rPr lang="zh-CN" altLang="en-US" b="1" dirty="0">
                <a:solidFill>
                  <a:schemeClr val="bg1"/>
                </a:solidFill>
                <a:latin typeface="Arial" panose="020B0604020202020204" pitchFamily="34" charset="0"/>
                <a:ea typeface="宋体" panose="02010600030101010101" pitchFamily="2" charset="-122"/>
              </a:rPr>
              <a:t>）</a:t>
            </a:r>
            <a:r>
              <a:rPr lang="zh-CN" altLang="en-US" dirty="0">
                <a:solidFill>
                  <a:schemeClr val="bg1"/>
                </a:solidFill>
                <a:latin typeface="Arial" panose="020B0604020202020204" pitchFamily="34" charset="0"/>
                <a:ea typeface="宋体" panose="02010600030101010101" pitchFamily="2" charset="-122"/>
              </a:rPr>
              <a:t>；</a:t>
            </a:r>
            <a:r>
              <a:rPr lang="zh-CN" altLang="en-US" b="1" dirty="0">
                <a:solidFill>
                  <a:schemeClr val="bg1"/>
                </a:solidFill>
                <a:latin typeface="Arial" panose="020B0604020202020204" pitchFamily="34" charset="0"/>
                <a:ea typeface="宋体" panose="02010600030101010101" pitchFamily="2" charset="-122"/>
              </a:rPr>
              <a:t>（</a:t>
            </a:r>
            <a:r>
              <a:rPr lang="en-US" altLang="zh-CN" b="1" dirty="0">
                <a:solidFill>
                  <a:schemeClr val="bg1"/>
                </a:solidFill>
                <a:latin typeface="Arial" panose="020B0604020202020204" pitchFamily="34" charset="0"/>
                <a:ea typeface="宋体" panose="02010600030101010101" pitchFamily="2" charset="-122"/>
              </a:rPr>
              <a:t>2</a:t>
            </a:r>
            <a:r>
              <a:rPr lang="zh-CN" altLang="en-US" b="1" dirty="0">
                <a:solidFill>
                  <a:schemeClr val="bg1"/>
                </a:solidFill>
                <a:latin typeface="Arial" panose="020B0604020202020204" pitchFamily="34" charset="0"/>
                <a:ea typeface="宋体" panose="02010600030101010101" pitchFamily="2" charset="-122"/>
              </a:rPr>
              <a:t>）安全检查表分析（</a:t>
            </a:r>
            <a:r>
              <a:rPr lang="en-US" altLang="zh-CN" b="1" dirty="0">
                <a:solidFill>
                  <a:schemeClr val="bg1"/>
                </a:solidFill>
                <a:latin typeface="Arial" panose="020B0604020202020204" pitchFamily="34" charset="0"/>
                <a:ea typeface="宋体" panose="02010600030101010101" pitchFamily="2" charset="-122"/>
              </a:rPr>
              <a:t>SCL</a:t>
            </a:r>
            <a:r>
              <a:rPr lang="zh-CN" altLang="en-US" b="1" dirty="0">
                <a:solidFill>
                  <a:schemeClr val="bg1"/>
                </a:solidFill>
                <a:latin typeface="Arial" panose="020B0604020202020204" pitchFamily="34" charset="0"/>
                <a:ea typeface="宋体" panose="02010600030101010101" pitchFamily="2" charset="-122"/>
              </a:rPr>
              <a:t>）</a:t>
            </a:r>
            <a:r>
              <a:rPr lang="zh-CN" altLang="en-US" dirty="0">
                <a:solidFill>
                  <a:schemeClr val="bg1"/>
                </a:solidFill>
                <a:latin typeface="Arial" panose="020B0604020202020204" pitchFamily="34" charset="0"/>
                <a:ea typeface="宋体" panose="02010600030101010101" pitchFamily="2" charset="-122"/>
              </a:rPr>
              <a:t>；（</a:t>
            </a:r>
            <a:r>
              <a:rPr lang="en-US" altLang="zh-CN" dirty="0">
                <a:solidFill>
                  <a:schemeClr val="bg1"/>
                </a:solidFill>
                <a:latin typeface="Arial" panose="020B0604020202020204" pitchFamily="34" charset="0"/>
                <a:ea typeface="宋体" panose="02010600030101010101" pitchFamily="2" charset="-122"/>
              </a:rPr>
              <a:t>3</a:t>
            </a:r>
            <a:r>
              <a:rPr lang="zh-CN" altLang="en-US" dirty="0">
                <a:solidFill>
                  <a:schemeClr val="bg1"/>
                </a:solidFill>
                <a:latin typeface="Arial" panose="020B0604020202020204" pitchFamily="34" charset="0"/>
                <a:ea typeface="宋体" panose="02010600030101010101" pitchFamily="2" charset="-122"/>
              </a:rPr>
              <a:t>）预危险性分析（</a:t>
            </a:r>
            <a:r>
              <a:rPr lang="en-US" altLang="zh-CN" dirty="0">
                <a:solidFill>
                  <a:schemeClr val="bg1"/>
                </a:solidFill>
                <a:latin typeface="Arial" panose="020B0604020202020204" pitchFamily="34" charset="0"/>
                <a:ea typeface="宋体" panose="02010600030101010101" pitchFamily="2" charset="-122"/>
              </a:rPr>
              <a:t>PHA</a:t>
            </a:r>
            <a:r>
              <a:rPr lang="zh-CN" altLang="en-US" dirty="0">
                <a:solidFill>
                  <a:schemeClr val="bg1"/>
                </a:solidFill>
                <a:latin typeface="Arial" panose="020B0604020202020204" pitchFamily="34" charset="0"/>
                <a:ea typeface="宋体" panose="02010600030101010101" pitchFamily="2" charset="-122"/>
              </a:rPr>
              <a:t>）；</a:t>
            </a:r>
            <a:r>
              <a:rPr lang="zh-CN" altLang="en-US" b="1" dirty="0">
                <a:solidFill>
                  <a:schemeClr val="bg1"/>
                </a:solidFill>
                <a:latin typeface="Arial" panose="020B0604020202020204" pitchFamily="34" charset="0"/>
                <a:ea typeface="宋体" panose="02010600030101010101" pitchFamily="2" charset="-122"/>
              </a:rPr>
              <a:t>（</a:t>
            </a:r>
            <a:r>
              <a:rPr lang="en-US" altLang="zh-CN" b="1" dirty="0">
                <a:solidFill>
                  <a:schemeClr val="bg1"/>
                </a:solidFill>
                <a:latin typeface="Arial" panose="020B0604020202020204" pitchFamily="34" charset="0"/>
                <a:ea typeface="宋体" panose="02010600030101010101" pitchFamily="2" charset="-122"/>
              </a:rPr>
              <a:t>4</a:t>
            </a:r>
            <a:r>
              <a:rPr lang="zh-CN" altLang="en-US" b="1" dirty="0">
                <a:solidFill>
                  <a:schemeClr val="bg1"/>
                </a:solidFill>
                <a:latin typeface="Arial" panose="020B0604020202020204" pitchFamily="34" charset="0"/>
                <a:ea typeface="宋体" panose="02010600030101010101" pitchFamily="2" charset="-122"/>
              </a:rPr>
              <a:t>）危险与可操作性分析（</a:t>
            </a:r>
            <a:r>
              <a:rPr lang="en-US" altLang="zh-CN" b="1" dirty="0">
                <a:solidFill>
                  <a:schemeClr val="bg1"/>
                </a:solidFill>
                <a:latin typeface="Arial" panose="020B0604020202020204" pitchFamily="34" charset="0"/>
                <a:ea typeface="宋体" panose="02010600030101010101" pitchFamily="2" charset="-122"/>
              </a:rPr>
              <a:t>HAZOP</a:t>
            </a:r>
            <a:r>
              <a:rPr lang="zh-CN" altLang="en-US" b="1" dirty="0">
                <a:solidFill>
                  <a:schemeClr val="bg1"/>
                </a:solidFill>
                <a:latin typeface="Arial" panose="020B0604020202020204" pitchFamily="34" charset="0"/>
                <a:ea typeface="宋体" panose="02010600030101010101" pitchFamily="2" charset="-122"/>
              </a:rPr>
              <a:t>）</a:t>
            </a:r>
            <a:r>
              <a:rPr lang="zh-CN" altLang="en-US" dirty="0">
                <a:solidFill>
                  <a:schemeClr val="bg1"/>
                </a:solidFill>
                <a:latin typeface="Arial" panose="020B0604020202020204" pitchFamily="34" charset="0"/>
                <a:ea typeface="宋体" panose="02010600030101010101" pitchFamily="2" charset="-122"/>
              </a:rPr>
              <a:t>；（</a:t>
            </a:r>
            <a:r>
              <a:rPr lang="en-US" altLang="zh-CN" dirty="0">
                <a:solidFill>
                  <a:schemeClr val="bg1"/>
                </a:solidFill>
                <a:latin typeface="Arial" panose="020B0604020202020204" pitchFamily="34" charset="0"/>
                <a:ea typeface="宋体" panose="02010600030101010101" pitchFamily="2" charset="-122"/>
              </a:rPr>
              <a:t>5</a:t>
            </a:r>
            <a:r>
              <a:rPr lang="zh-CN" altLang="en-US" dirty="0">
                <a:solidFill>
                  <a:schemeClr val="bg1"/>
                </a:solidFill>
                <a:latin typeface="Arial" panose="020B0604020202020204" pitchFamily="34" charset="0"/>
                <a:ea typeface="宋体" panose="02010600030101010101" pitchFamily="2" charset="-122"/>
              </a:rPr>
              <a:t>）失效模式与影响分析（</a:t>
            </a:r>
            <a:r>
              <a:rPr lang="en-US" altLang="zh-CN" dirty="0">
                <a:solidFill>
                  <a:schemeClr val="bg1"/>
                </a:solidFill>
                <a:latin typeface="Arial" panose="020B0604020202020204" pitchFamily="34" charset="0"/>
                <a:ea typeface="宋体" panose="02010600030101010101" pitchFamily="2" charset="-122"/>
              </a:rPr>
              <a:t>FMEA</a:t>
            </a:r>
            <a:r>
              <a:rPr lang="zh-CN" altLang="en-US" dirty="0">
                <a:solidFill>
                  <a:schemeClr val="bg1"/>
                </a:solidFill>
                <a:latin typeface="Arial" panose="020B0604020202020204" pitchFamily="34" charset="0"/>
                <a:ea typeface="宋体" panose="02010600030101010101" pitchFamily="2" charset="-122"/>
              </a:rPr>
              <a:t>）；（</a:t>
            </a:r>
            <a:r>
              <a:rPr lang="en-US" altLang="zh-CN" dirty="0">
                <a:solidFill>
                  <a:schemeClr val="bg1"/>
                </a:solidFill>
                <a:latin typeface="Arial" panose="020B0604020202020204" pitchFamily="34" charset="0"/>
                <a:ea typeface="宋体" panose="02010600030101010101" pitchFamily="2" charset="-122"/>
              </a:rPr>
              <a:t>6</a:t>
            </a:r>
            <a:r>
              <a:rPr lang="zh-CN" altLang="en-US" dirty="0">
                <a:solidFill>
                  <a:schemeClr val="bg1"/>
                </a:solidFill>
                <a:latin typeface="Arial" panose="020B0604020202020204" pitchFamily="34" charset="0"/>
                <a:ea typeface="宋体" panose="02010600030101010101" pitchFamily="2" charset="-122"/>
              </a:rPr>
              <a:t>）故障树分析（</a:t>
            </a:r>
            <a:r>
              <a:rPr lang="en-US" altLang="zh-CN" dirty="0">
                <a:solidFill>
                  <a:schemeClr val="bg1"/>
                </a:solidFill>
                <a:latin typeface="Arial" panose="020B0604020202020204" pitchFamily="34" charset="0"/>
                <a:ea typeface="宋体" panose="02010600030101010101" pitchFamily="2" charset="-122"/>
              </a:rPr>
              <a:t>FTA</a:t>
            </a:r>
            <a:r>
              <a:rPr lang="zh-CN" altLang="en-US" dirty="0">
                <a:solidFill>
                  <a:schemeClr val="bg1"/>
                </a:solidFill>
                <a:latin typeface="Arial" panose="020B0604020202020204" pitchFamily="34" charset="0"/>
                <a:ea typeface="宋体" panose="02010600030101010101" pitchFamily="2" charset="-122"/>
              </a:rPr>
              <a:t>）；（</a:t>
            </a:r>
            <a:r>
              <a:rPr lang="en-US" altLang="zh-CN" dirty="0">
                <a:solidFill>
                  <a:schemeClr val="bg1"/>
                </a:solidFill>
                <a:latin typeface="Arial" panose="020B0604020202020204" pitchFamily="34" charset="0"/>
                <a:ea typeface="宋体" panose="02010600030101010101" pitchFamily="2" charset="-122"/>
              </a:rPr>
              <a:t>7</a:t>
            </a:r>
            <a:r>
              <a:rPr lang="zh-CN" altLang="en-US" dirty="0">
                <a:solidFill>
                  <a:schemeClr val="bg1"/>
                </a:solidFill>
                <a:latin typeface="Arial" panose="020B0604020202020204" pitchFamily="34" charset="0"/>
                <a:ea typeface="宋体" panose="02010600030101010101" pitchFamily="2" charset="-122"/>
              </a:rPr>
              <a:t>）事件树分析（</a:t>
            </a:r>
            <a:r>
              <a:rPr lang="en-US" altLang="zh-CN" dirty="0">
                <a:solidFill>
                  <a:schemeClr val="bg1"/>
                </a:solidFill>
                <a:latin typeface="Arial" panose="020B0604020202020204" pitchFamily="34" charset="0"/>
                <a:ea typeface="宋体" panose="02010600030101010101" pitchFamily="2" charset="-122"/>
              </a:rPr>
              <a:t>ETA</a:t>
            </a:r>
            <a:r>
              <a:rPr lang="zh-CN" altLang="en-US" dirty="0">
                <a:solidFill>
                  <a:schemeClr val="bg1"/>
                </a:solidFill>
                <a:latin typeface="Arial" panose="020B0604020202020204" pitchFamily="34" charset="0"/>
                <a:ea typeface="宋体" panose="02010600030101010101" pitchFamily="2" charset="-122"/>
              </a:rPr>
              <a:t>）；（</a:t>
            </a:r>
            <a:r>
              <a:rPr lang="en-US" altLang="zh-CN" dirty="0">
                <a:solidFill>
                  <a:schemeClr val="bg1"/>
                </a:solidFill>
                <a:latin typeface="Arial" panose="020B0604020202020204" pitchFamily="34" charset="0"/>
                <a:ea typeface="宋体" panose="02010600030101010101" pitchFamily="2" charset="-122"/>
              </a:rPr>
              <a:t>8</a:t>
            </a:r>
            <a:r>
              <a:rPr lang="zh-CN" altLang="en-US" dirty="0">
                <a:solidFill>
                  <a:schemeClr val="bg1"/>
                </a:solidFill>
                <a:latin typeface="Arial" panose="020B0604020202020204" pitchFamily="34" charset="0"/>
                <a:ea typeface="宋体" panose="02010600030101010101" pitchFamily="2" charset="-122"/>
              </a:rPr>
              <a:t>）作业条件危险性分析（</a:t>
            </a:r>
            <a:r>
              <a:rPr lang="en-US" altLang="zh-CN" dirty="0">
                <a:solidFill>
                  <a:schemeClr val="bg1"/>
                </a:solidFill>
                <a:latin typeface="Arial" panose="020B0604020202020204" pitchFamily="34" charset="0"/>
                <a:ea typeface="宋体" panose="02010600030101010101" pitchFamily="2" charset="-122"/>
              </a:rPr>
              <a:t>LEC</a:t>
            </a:r>
            <a:r>
              <a:rPr lang="zh-CN" altLang="en-US" dirty="0">
                <a:solidFill>
                  <a:schemeClr val="bg1"/>
                </a:solidFill>
                <a:latin typeface="Arial" panose="020B0604020202020204" pitchFamily="34" charset="0"/>
                <a:ea typeface="宋体" panose="02010600030101010101" pitchFamily="2" charset="-122"/>
              </a:rPr>
              <a:t>）等方法。 </a:t>
            </a:r>
            <a:endParaRPr lang="zh-CN" altLang="en-US" dirty="0">
              <a:solidFill>
                <a:schemeClr val="bg1"/>
              </a:solidFill>
              <a:latin typeface="Arial" panose="020B0604020202020204" pitchFamily="34" charset="0"/>
              <a:ea typeface="宋体" panose="02010600030101010101" pitchFamily="2" charset="-122"/>
            </a:endParaRPr>
          </a:p>
        </p:txBody>
      </p:sp>
      <p:sp>
        <p:nvSpPr>
          <p:cNvPr id="15363"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4">
                                            <p:txEl>
                                              <p:charRg st="0" end="174"/>
                                            </p:txEl>
                                          </p:spTgt>
                                        </p:tgtEl>
                                        <p:attrNameLst>
                                          <p:attrName>style.visibility</p:attrName>
                                        </p:attrNameLst>
                                      </p:cBhvr>
                                      <p:to>
                                        <p:strVal val="visible"/>
                                      </p:to>
                                    </p:set>
                                    <p:animEffect transition="in" filter="blinds(horizontal)">
                                      <p:cBhvr>
                                        <p:cTn id="7" dur="500"/>
                                        <p:tgtEl>
                                          <p:spTgt spid="76804">
                                            <p:txEl>
                                              <p:charRg st="0" end="17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6804">
                                            <p:txEl>
                                              <p:charRg st="174" end="282"/>
                                            </p:txEl>
                                          </p:spTgt>
                                        </p:tgtEl>
                                        <p:attrNameLst>
                                          <p:attrName>style.visibility</p:attrName>
                                        </p:attrNameLst>
                                      </p:cBhvr>
                                      <p:to>
                                        <p:strVal val="visible"/>
                                      </p:to>
                                    </p:set>
                                    <p:anim calcmode="lin" valueType="num">
                                      <p:cBhvr additive="base">
                                        <p:cTn id="12" dur="500" fill="hold"/>
                                        <p:tgtEl>
                                          <p:spTgt spid="76804">
                                            <p:txEl>
                                              <p:charRg st="174" end="28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6804">
                                            <p:txEl>
                                              <p:charRg st="174" end="28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6804">
                                            <p:txEl>
                                              <p:charRg st="282" end="479"/>
                                            </p:txEl>
                                          </p:spTgt>
                                        </p:tgtEl>
                                        <p:attrNameLst>
                                          <p:attrName>style.visibility</p:attrName>
                                        </p:attrNameLst>
                                      </p:cBhvr>
                                      <p:to>
                                        <p:strVal val="visible"/>
                                      </p:to>
                                    </p:set>
                                    <p:anim calcmode="lin" valueType="num">
                                      <p:cBhvr additive="base">
                                        <p:cTn id="18" dur="500" fill="hold"/>
                                        <p:tgtEl>
                                          <p:spTgt spid="76804">
                                            <p:txEl>
                                              <p:charRg st="282" end="47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6804">
                                            <p:txEl>
                                              <p:charRg st="282" end="47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Rectangle 3"/>
          <p:cNvSpPr>
            <a:spLocks noGrp="1"/>
          </p:cNvSpPr>
          <p:nvPr>
            <p:ph idx="1"/>
          </p:nvPr>
        </p:nvSpPr>
        <p:spPr>
          <a:xfrm>
            <a:off x="1981200" y="990600"/>
            <a:ext cx="8229600" cy="4876800"/>
          </a:xfrm>
          <a:ln/>
        </p:spPr>
        <p:txBody>
          <a:bodyPr vert="horz" wrap="square" lIns="91440" tIns="45720" rIns="91440" bIns="45720" anchor="t" anchorCtr="0"/>
          <a:p>
            <a:pPr>
              <a:lnSpc>
                <a:spcPct val="90000"/>
              </a:lnSpc>
              <a:buNone/>
            </a:pPr>
            <a:r>
              <a:rPr lang="zh-CN" altLang="en-US" b="1" dirty="0">
                <a:solidFill>
                  <a:schemeClr val="bg1"/>
                </a:solidFill>
              </a:rPr>
              <a:t>风险分析具体步骤</a:t>
            </a:r>
            <a:r>
              <a:rPr lang="en-US" altLang="zh-CN" b="1" dirty="0">
                <a:solidFill>
                  <a:schemeClr val="bg1"/>
                </a:solidFill>
              </a:rPr>
              <a:t>:</a:t>
            </a:r>
            <a:endParaRPr lang="en-US" altLang="zh-CN" b="1" dirty="0">
              <a:solidFill>
                <a:schemeClr val="bg1"/>
              </a:solidFill>
            </a:endParaRPr>
          </a:p>
          <a:p>
            <a:pPr>
              <a:lnSpc>
                <a:spcPct val="90000"/>
              </a:lnSpc>
              <a:buNone/>
            </a:pPr>
            <a:r>
              <a:rPr lang="en-US" altLang="en-US" sz="2400" dirty="0">
                <a:solidFill>
                  <a:schemeClr val="bg1"/>
                </a:solidFill>
              </a:rPr>
              <a:t>★</a:t>
            </a:r>
            <a:r>
              <a:rPr lang="en-US" altLang="zh-CN" sz="2400" dirty="0">
                <a:solidFill>
                  <a:schemeClr val="bg1"/>
                </a:solidFill>
              </a:rPr>
              <a:t> </a:t>
            </a:r>
            <a:r>
              <a:rPr lang="zh-CN" altLang="en-US" sz="2400" dirty="0">
                <a:solidFill>
                  <a:schemeClr val="bg1"/>
                </a:solidFill>
              </a:rPr>
              <a:t>步骤一：</a:t>
            </a:r>
            <a:endParaRPr lang="zh-CN" altLang="en-US" sz="2400" dirty="0">
              <a:solidFill>
                <a:schemeClr val="bg1"/>
              </a:solidFill>
            </a:endParaRPr>
          </a:p>
          <a:p>
            <a:pPr>
              <a:lnSpc>
                <a:spcPct val="90000"/>
              </a:lnSpc>
              <a:buNone/>
            </a:pPr>
            <a:r>
              <a:rPr lang="zh-CN" altLang="en-US" sz="2400" dirty="0">
                <a:solidFill>
                  <a:schemeClr val="bg1"/>
                </a:solidFill>
              </a:rPr>
              <a:t> 识别设备、作业内容，建立</a:t>
            </a:r>
            <a:r>
              <a:rPr lang="zh-CN" altLang="en-US" sz="2400" b="1" dirty="0">
                <a:solidFill>
                  <a:schemeClr val="bg1"/>
                </a:solidFill>
              </a:rPr>
              <a:t>作业活动清单、设施设备清单</a:t>
            </a:r>
            <a:endParaRPr lang="zh-CN" altLang="en-US" sz="2400" dirty="0">
              <a:solidFill>
                <a:schemeClr val="bg1"/>
              </a:solidFill>
            </a:endParaRPr>
          </a:p>
          <a:p>
            <a:pPr>
              <a:lnSpc>
                <a:spcPct val="90000"/>
              </a:lnSpc>
              <a:buNone/>
            </a:pPr>
            <a:r>
              <a:rPr lang="en-US" altLang="en-US" sz="2400" dirty="0">
                <a:solidFill>
                  <a:schemeClr val="bg1"/>
                </a:solidFill>
              </a:rPr>
              <a:t>★</a:t>
            </a:r>
            <a:r>
              <a:rPr lang="zh-CN" altLang="en-US" sz="2400" dirty="0">
                <a:solidFill>
                  <a:schemeClr val="bg1"/>
                </a:solidFill>
              </a:rPr>
              <a:t> 步骤二：</a:t>
            </a:r>
            <a:endParaRPr lang="zh-CN" altLang="en-US" sz="2400" dirty="0">
              <a:solidFill>
                <a:schemeClr val="bg1"/>
              </a:solidFill>
            </a:endParaRPr>
          </a:p>
          <a:p>
            <a:pPr>
              <a:lnSpc>
                <a:spcPct val="90000"/>
              </a:lnSpc>
              <a:buNone/>
            </a:pPr>
            <a:r>
              <a:rPr lang="zh-CN" altLang="en-US" sz="2400" dirty="0">
                <a:solidFill>
                  <a:schemeClr val="bg1"/>
                </a:solidFill>
              </a:rPr>
              <a:t> 量化风险辨识结果、提出控制措施，完成</a:t>
            </a:r>
            <a:r>
              <a:rPr lang="zh-CN" altLang="en-US" sz="2400" b="1" dirty="0">
                <a:solidFill>
                  <a:schemeClr val="bg1"/>
                </a:solidFill>
              </a:rPr>
              <a:t>风险分析记录</a:t>
            </a:r>
            <a:endParaRPr lang="zh-CN" altLang="en-US" sz="2400" b="1" dirty="0">
              <a:solidFill>
                <a:schemeClr val="bg1"/>
              </a:solidFill>
            </a:endParaRPr>
          </a:p>
          <a:p>
            <a:pPr>
              <a:lnSpc>
                <a:spcPct val="90000"/>
              </a:lnSpc>
              <a:buNone/>
            </a:pPr>
            <a:r>
              <a:rPr lang="en-US" altLang="en-US" sz="2400" dirty="0">
                <a:solidFill>
                  <a:schemeClr val="bg1"/>
                </a:solidFill>
              </a:rPr>
              <a:t>★</a:t>
            </a:r>
            <a:r>
              <a:rPr lang="zh-CN" altLang="en-US" sz="2400" dirty="0">
                <a:solidFill>
                  <a:schemeClr val="bg1"/>
                </a:solidFill>
              </a:rPr>
              <a:t> 步骤三：</a:t>
            </a:r>
            <a:endParaRPr lang="zh-CN" altLang="en-US" sz="2400" dirty="0">
              <a:solidFill>
                <a:schemeClr val="bg1"/>
              </a:solidFill>
            </a:endParaRPr>
          </a:p>
          <a:p>
            <a:pPr>
              <a:lnSpc>
                <a:spcPct val="90000"/>
              </a:lnSpc>
              <a:buNone/>
            </a:pPr>
            <a:r>
              <a:rPr lang="zh-CN" altLang="en-US" sz="2400" dirty="0">
                <a:solidFill>
                  <a:schemeClr val="bg1"/>
                </a:solidFill>
              </a:rPr>
              <a:t>各单位根据风险分析记录，编制本单位</a:t>
            </a:r>
            <a:r>
              <a:rPr lang="zh-CN" altLang="en-US" sz="2400" b="1" dirty="0">
                <a:solidFill>
                  <a:schemeClr val="bg1"/>
                </a:solidFill>
              </a:rPr>
              <a:t>风险评价报告</a:t>
            </a:r>
            <a:endParaRPr lang="zh-CN" altLang="en-US" sz="2400" b="1" dirty="0">
              <a:solidFill>
                <a:schemeClr val="bg1"/>
              </a:solidFill>
            </a:endParaRPr>
          </a:p>
          <a:p>
            <a:pPr>
              <a:lnSpc>
                <a:spcPct val="90000"/>
              </a:lnSpc>
              <a:buNone/>
            </a:pPr>
            <a:r>
              <a:rPr lang="en-US" altLang="en-US" sz="2400" dirty="0">
                <a:solidFill>
                  <a:schemeClr val="bg1"/>
                </a:solidFill>
              </a:rPr>
              <a:t>★</a:t>
            </a:r>
            <a:r>
              <a:rPr lang="zh-CN" altLang="en-US" sz="2400" dirty="0">
                <a:solidFill>
                  <a:schemeClr val="bg1"/>
                </a:solidFill>
              </a:rPr>
              <a:t> 步骤四：</a:t>
            </a:r>
            <a:endParaRPr lang="zh-CN" altLang="en-US" sz="2400" dirty="0">
              <a:solidFill>
                <a:schemeClr val="bg1"/>
              </a:solidFill>
            </a:endParaRPr>
          </a:p>
          <a:p>
            <a:pPr>
              <a:lnSpc>
                <a:spcPct val="90000"/>
              </a:lnSpc>
              <a:buNone/>
            </a:pPr>
            <a:r>
              <a:rPr lang="zh-CN" altLang="en-US" sz="2400" dirty="0">
                <a:solidFill>
                  <a:schemeClr val="bg1"/>
                </a:solidFill>
              </a:rPr>
              <a:t>总结公司风险控制效果，编制公司级</a:t>
            </a:r>
            <a:r>
              <a:rPr lang="zh-CN" altLang="en-US" sz="2400" b="1" dirty="0">
                <a:solidFill>
                  <a:schemeClr val="bg1"/>
                </a:solidFill>
              </a:rPr>
              <a:t>风险控制效果评价报告</a:t>
            </a:r>
            <a:endParaRPr lang="zh-CN" altLang="en-US" sz="2400" b="1" dirty="0">
              <a:solidFill>
                <a:schemeClr val="bg1"/>
              </a:solidFill>
            </a:endParaRPr>
          </a:p>
          <a:p>
            <a:pPr>
              <a:lnSpc>
                <a:spcPct val="90000"/>
              </a:lnSpc>
              <a:buNone/>
            </a:pPr>
            <a:endParaRPr lang="zh-CN" altLang="en-US" sz="2400" b="1" dirty="0">
              <a:solidFill>
                <a:schemeClr val="bg1"/>
              </a:solidFill>
            </a:endParaRPr>
          </a:p>
          <a:p>
            <a:pPr>
              <a:lnSpc>
                <a:spcPct val="90000"/>
              </a:lnSpc>
              <a:buNone/>
            </a:pPr>
            <a:r>
              <a:rPr lang="zh-CN" altLang="en-US" sz="2400" b="1" dirty="0">
                <a:solidFill>
                  <a:schemeClr val="bg1"/>
                </a:solidFill>
              </a:rPr>
              <a:t>注：描黑部分</a:t>
            </a:r>
            <a:r>
              <a:rPr lang="zh-CN" altLang="en-US" sz="2400" dirty="0">
                <a:solidFill>
                  <a:schemeClr val="bg1"/>
                </a:solidFill>
              </a:rPr>
              <a:t>都需要纸质版，做为风险评价的全套资料</a:t>
            </a:r>
            <a:endParaRPr lang="zh-CN" altLang="en-US" sz="2400" dirty="0">
              <a:solidFill>
                <a:schemeClr val="bg1"/>
              </a:solidFill>
            </a:endParaRPr>
          </a:p>
        </p:txBody>
      </p:sp>
      <p:sp>
        <p:nvSpPr>
          <p:cNvPr id="1638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charRg st="10" end="17"/>
                                            </p:txEl>
                                          </p:spTgt>
                                        </p:tgtEl>
                                        <p:attrNameLst>
                                          <p:attrName>style.visibility</p:attrName>
                                        </p:attrNameLst>
                                      </p:cBhvr>
                                      <p:to>
                                        <p:strVal val="visible"/>
                                      </p:to>
                                    </p:set>
                                    <p:anim calcmode="lin" valueType="num">
                                      <p:cBhvr additive="base">
                                        <p:cTn id="7" dur="500" fill="hold"/>
                                        <p:tgtEl>
                                          <p:spTgt spid="46083">
                                            <p:txEl>
                                              <p:charRg st="10"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charRg st="10"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3">
                                            <p:txEl>
                                              <p:charRg st="17" end="44"/>
                                            </p:txEl>
                                          </p:spTgt>
                                        </p:tgtEl>
                                        <p:attrNameLst>
                                          <p:attrName>style.visibility</p:attrName>
                                        </p:attrNameLst>
                                      </p:cBhvr>
                                      <p:to>
                                        <p:strVal val="visible"/>
                                      </p:to>
                                    </p:set>
                                    <p:anim calcmode="lin" valueType="num">
                                      <p:cBhvr additive="base">
                                        <p:cTn id="11" dur="500" fill="hold"/>
                                        <p:tgtEl>
                                          <p:spTgt spid="46083">
                                            <p:txEl>
                                              <p:charRg st="17" end="4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charRg st="17" end="4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6083">
                                            <p:txEl>
                                              <p:charRg st="44" end="51"/>
                                            </p:txEl>
                                          </p:spTgt>
                                        </p:tgtEl>
                                        <p:attrNameLst>
                                          <p:attrName>style.visibility</p:attrName>
                                        </p:attrNameLst>
                                      </p:cBhvr>
                                      <p:to>
                                        <p:strVal val="visible"/>
                                      </p:to>
                                    </p:set>
                                    <p:animEffect transition="in" filter="plus(in)">
                                      <p:cBhvr>
                                        <p:cTn id="17" dur="2000"/>
                                        <p:tgtEl>
                                          <p:spTgt spid="46083">
                                            <p:txEl>
                                              <p:charRg st="44" end="5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6083">
                                            <p:txEl>
                                              <p:charRg st="51" end="77"/>
                                            </p:txEl>
                                          </p:spTgt>
                                        </p:tgtEl>
                                        <p:attrNameLst>
                                          <p:attrName>style.visibility</p:attrName>
                                        </p:attrNameLst>
                                      </p:cBhvr>
                                      <p:to>
                                        <p:strVal val="visible"/>
                                      </p:to>
                                    </p:set>
                                    <p:animEffect transition="in" filter="plus(in)">
                                      <p:cBhvr>
                                        <p:cTn id="20" dur="2000"/>
                                        <p:tgtEl>
                                          <p:spTgt spid="46083">
                                            <p:txEl>
                                              <p:charRg st="51" end="7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charRg st="77" end="84"/>
                                            </p:txEl>
                                          </p:spTgt>
                                        </p:tgtEl>
                                        <p:attrNameLst>
                                          <p:attrName>style.visibility</p:attrName>
                                        </p:attrNameLst>
                                      </p:cBhvr>
                                      <p:to>
                                        <p:strVal val="visible"/>
                                      </p:to>
                                    </p:set>
                                    <p:anim calcmode="lin" valueType="num">
                                      <p:cBhvr additive="base">
                                        <p:cTn id="25" dur="500" fill="hold"/>
                                        <p:tgtEl>
                                          <p:spTgt spid="46083">
                                            <p:txEl>
                                              <p:charRg st="77" end="8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charRg st="77" end="8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083">
                                            <p:txEl>
                                              <p:charRg st="84" end="108"/>
                                            </p:txEl>
                                          </p:spTgt>
                                        </p:tgtEl>
                                        <p:attrNameLst>
                                          <p:attrName>style.visibility</p:attrName>
                                        </p:attrNameLst>
                                      </p:cBhvr>
                                      <p:to>
                                        <p:strVal val="visible"/>
                                      </p:to>
                                    </p:set>
                                    <p:anim calcmode="lin" valueType="num">
                                      <p:cBhvr additive="base">
                                        <p:cTn id="29" dur="500" fill="hold"/>
                                        <p:tgtEl>
                                          <p:spTgt spid="46083">
                                            <p:txEl>
                                              <p:charRg st="84" end="10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083">
                                            <p:txEl>
                                              <p:charRg st="84" end="10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6083">
                                            <p:txEl>
                                              <p:charRg st="108" end="115"/>
                                            </p:txEl>
                                          </p:spTgt>
                                        </p:tgtEl>
                                        <p:attrNameLst>
                                          <p:attrName>style.visibility</p:attrName>
                                        </p:attrNameLst>
                                      </p:cBhvr>
                                      <p:to>
                                        <p:strVal val="visible"/>
                                      </p:to>
                                    </p:set>
                                    <p:animEffect transition="in" filter="box(in)">
                                      <p:cBhvr>
                                        <p:cTn id="35" dur="500"/>
                                        <p:tgtEl>
                                          <p:spTgt spid="46083">
                                            <p:txEl>
                                              <p:charRg st="108" end="115"/>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6083">
                                            <p:txEl>
                                              <p:charRg st="115" end="142"/>
                                            </p:txEl>
                                          </p:spTgt>
                                        </p:tgtEl>
                                        <p:attrNameLst>
                                          <p:attrName>style.visibility</p:attrName>
                                        </p:attrNameLst>
                                      </p:cBhvr>
                                      <p:to>
                                        <p:strVal val="visible"/>
                                      </p:to>
                                    </p:set>
                                    <p:animEffect transition="in" filter="box(in)">
                                      <p:cBhvr>
                                        <p:cTn id="38" dur="500"/>
                                        <p:tgtEl>
                                          <p:spTgt spid="46083">
                                            <p:txEl>
                                              <p:charRg st="115" end="14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46083">
                                            <p:txEl>
                                              <p:charRg st="143" end="168"/>
                                            </p:txEl>
                                          </p:spTgt>
                                        </p:tgtEl>
                                        <p:attrNameLst>
                                          <p:attrName>style.visibility</p:attrName>
                                        </p:attrNameLst>
                                      </p:cBhvr>
                                      <p:to>
                                        <p:strVal val="visible"/>
                                      </p:to>
                                    </p:set>
                                    <p:animEffect transition="in" filter="diamond(in)">
                                      <p:cBhvr>
                                        <p:cTn id="43" dur="2000"/>
                                        <p:tgtEl>
                                          <p:spTgt spid="46083">
                                            <p:txEl>
                                              <p:charRg st="143" end="1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4"/>
          <p:cNvSpPr/>
          <p:nvPr/>
        </p:nvSpPr>
        <p:spPr>
          <a:xfrm>
            <a:off x="2209800" y="693896"/>
            <a:ext cx="7543800" cy="829945"/>
          </a:xfrm>
          <a:prstGeom prst="rect">
            <a:avLst/>
          </a:prstGeom>
          <a:noFill/>
          <a:ln w="9525">
            <a:noFill/>
          </a:ln>
        </p:spPr>
        <p:txBody>
          <a:bodyPr anchor="ctr" anchorCtr="0">
            <a:spAutoFit/>
          </a:bodyPr>
          <a:p>
            <a:pPr indent="357505"/>
            <a:r>
              <a:rPr lang="en-US" altLang="zh-CN" sz="2400" b="1" dirty="0">
                <a:solidFill>
                  <a:schemeClr val="bg1"/>
                </a:solidFill>
                <a:latin typeface="Times New Roman" panose="02020603050405020304" pitchFamily="18" charset="0"/>
                <a:ea typeface="宋体" panose="02010600030101010101" pitchFamily="2" charset="-122"/>
              </a:rPr>
              <a:t> </a:t>
            </a:r>
            <a:r>
              <a:rPr lang="zh-CN" altLang="en-US" sz="2400" b="1" dirty="0">
                <a:solidFill>
                  <a:schemeClr val="bg1"/>
                </a:solidFill>
                <a:latin typeface="Times New Roman" panose="02020603050405020304" pitchFamily="18" charset="0"/>
                <a:ea typeface="宋体" panose="02010600030101010101" pitchFamily="2" charset="-122"/>
              </a:rPr>
              <a:t>评价准则</a:t>
            </a:r>
            <a:endParaRPr lang="zh-CN" altLang="en-US" sz="2400" b="1" dirty="0">
              <a:solidFill>
                <a:schemeClr val="bg1"/>
              </a:solidFill>
              <a:latin typeface="Arial" panose="020B0604020202020204" pitchFamily="34" charset="0"/>
              <a:ea typeface="宋体" panose="02010600030101010101" pitchFamily="2" charset="-122"/>
            </a:endParaRPr>
          </a:p>
          <a:p>
            <a:pPr indent="357505" eaLnBrk="0" hangingPunct="0"/>
            <a:r>
              <a:rPr lang="zh-CN" altLang="en-US" sz="2400" dirty="0">
                <a:solidFill>
                  <a:schemeClr val="bg1"/>
                </a:solidFill>
                <a:latin typeface="Times New Roman" panose="02020603050405020304" pitchFamily="18" charset="0"/>
                <a:ea typeface="宋体" panose="02010600030101010101" pitchFamily="2" charset="-122"/>
              </a:rPr>
              <a:t>采用风险度</a:t>
            </a:r>
            <a:r>
              <a:rPr lang="en-US" altLang="zh-CN" sz="2400" dirty="0">
                <a:solidFill>
                  <a:schemeClr val="bg1"/>
                </a:solidFill>
                <a:latin typeface="Times New Roman" panose="02020603050405020304" pitchFamily="18" charset="0"/>
                <a:ea typeface="宋体" panose="02010600030101010101" pitchFamily="2" charset="-122"/>
              </a:rPr>
              <a:t>R=</a:t>
            </a:r>
            <a:r>
              <a:rPr lang="zh-CN" altLang="en-US" sz="2400" dirty="0">
                <a:solidFill>
                  <a:schemeClr val="bg1"/>
                </a:solidFill>
                <a:latin typeface="Times New Roman" panose="02020603050405020304" pitchFamily="18" charset="0"/>
                <a:ea typeface="宋体" panose="02010600030101010101" pitchFamily="2" charset="-122"/>
              </a:rPr>
              <a:t>可能性</a:t>
            </a:r>
            <a:r>
              <a:rPr lang="en-US" altLang="zh-CN" sz="2400" dirty="0">
                <a:solidFill>
                  <a:schemeClr val="bg1"/>
                </a:solidFill>
                <a:latin typeface="Times New Roman" panose="02020603050405020304" pitchFamily="18" charset="0"/>
                <a:ea typeface="宋体" panose="02010600030101010101" pitchFamily="2" charset="-122"/>
              </a:rPr>
              <a:t>L×</a:t>
            </a:r>
            <a:r>
              <a:rPr lang="zh-CN" altLang="en-US" sz="2400" dirty="0">
                <a:solidFill>
                  <a:schemeClr val="bg1"/>
                </a:solidFill>
                <a:latin typeface="Times New Roman" panose="02020603050405020304" pitchFamily="18" charset="0"/>
                <a:ea typeface="宋体" panose="02010600030101010101" pitchFamily="2" charset="-122"/>
              </a:rPr>
              <a:t>后果严重性</a:t>
            </a:r>
            <a:r>
              <a:rPr lang="en-US" altLang="zh-CN" sz="2400" dirty="0">
                <a:solidFill>
                  <a:schemeClr val="bg1"/>
                </a:solidFill>
                <a:latin typeface="Times New Roman" panose="02020603050405020304" pitchFamily="18" charset="0"/>
                <a:ea typeface="宋体" panose="02010600030101010101" pitchFamily="2" charset="-122"/>
              </a:rPr>
              <a:t>S</a:t>
            </a:r>
            <a:endParaRPr lang="en-US" altLang="zh-CN" sz="2400" dirty="0">
              <a:solidFill>
                <a:schemeClr val="bg1"/>
              </a:solidFill>
              <a:latin typeface="Arial" panose="020B0604020202020204" pitchFamily="34" charset="0"/>
              <a:ea typeface="宋体" panose="02010600030101010101" pitchFamily="2" charset="-122"/>
            </a:endParaRPr>
          </a:p>
        </p:txBody>
      </p:sp>
      <p:graphicFrame>
        <p:nvGraphicFramePr>
          <p:cNvPr id="54355" name="Group 83"/>
          <p:cNvGraphicFramePr>
            <a:graphicFrameLocks noGrp="1"/>
          </p:cNvGraphicFramePr>
          <p:nvPr/>
        </p:nvGraphicFramePr>
        <p:xfrm>
          <a:off x="1981200" y="2286000"/>
          <a:ext cx="8077200" cy="3718560"/>
        </p:xfrm>
        <a:graphic>
          <a:graphicData uri="http://schemas.openxmlformats.org/drawingml/2006/table">
            <a:tbl>
              <a:tblPr/>
              <a:tblGrid>
                <a:gridCol w="468630"/>
                <a:gridCol w="7608570"/>
              </a:tblGrid>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等级</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标 准</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在现场没有采取防范、监测、保护、控制措施，或危害的发生不能被发现（没有监测系统），或在正常情况下经常发生此类事故或事件。</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危害的发生不容易被发现，现场没有检测系统，也未发生过任何监测，或在现场有控制措施，但未有效执行或控制措施不当，或危害常发生或在预期情况下发生。</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没有保护措施（如没有保护装置、没有个人防护用品等），或未严格按操作程序执行，或危害的发生容易被发现（现场有监测系统），或曾经作过监测，或过去曾经发生类似事故或事件，或在异常情况下类似事故或事件。 </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危害一旦发生能及时发现，并定期进行监测，或现场有防范控制措施，并能有效执行，或过去偶尔发生事故或事件。 </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有充分、有效的防范、控制、监测、保护措施，或员工安全卫生意识相当高，严格执行操作规程，或极不可能发生事故或事件。 </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33" name="Rectangle 79"/>
          <p:cNvSpPr/>
          <p:nvPr/>
        </p:nvSpPr>
        <p:spPr>
          <a:xfrm>
            <a:off x="4343400" y="1752600"/>
            <a:ext cx="3401060" cy="398780"/>
          </a:xfrm>
          <a:prstGeom prst="rect">
            <a:avLst/>
          </a:prstGeom>
          <a:noFill/>
          <a:ln w="9525">
            <a:noFill/>
          </a:ln>
        </p:spPr>
        <p:txBody>
          <a:bodyPr wrap="none" anchor="t" anchorCtr="0">
            <a:spAutoFit/>
          </a:bodyPr>
          <a:p>
            <a:pPr eaLnBrk="0" hangingPunct="0"/>
            <a:r>
              <a:rPr lang="zh-CN" altLang="en-US" sz="2000" b="1" dirty="0">
                <a:solidFill>
                  <a:schemeClr val="bg1"/>
                </a:solidFill>
                <a:latin typeface="Arial" panose="020B0604020202020204" pitchFamily="34" charset="0"/>
                <a:ea typeface="宋体" panose="02010600030101010101" pitchFamily="2" charset="-122"/>
              </a:rPr>
              <a:t>事故发生的可能性</a:t>
            </a:r>
            <a:r>
              <a:rPr lang="en-US" altLang="zh-CN" sz="2000" b="1" dirty="0">
                <a:solidFill>
                  <a:schemeClr val="bg1"/>
                </a:solidFill>
                <a:latin typeface="Arial" panose="020B0604020202020204" pitchFamily="34" charset="0"/>
                <a:ea typeface="宋体" panose="02010600030101010101" pitchFamily="2" charset="-122"/>
              </a:rPr>
              <a:t>L</a:t>
            </a:r>
            <a:r>
              <a:rPr lang="zh-CN" altLang="en-US" sz="2000" b="1" dirty="0">
                <a:solidFill>
                  <a:schemeClr val="bg1"/>
                </a:solidFill>
                <a:latin typeface="Arial" panose="020B0604020202020204" pitchFamily="34" charset="0"/>
                <a:ea typeface="宋体" panose="02010600030101010101" pitchFamily="2" charset="-122"/>
              </a:rPr>
              <a:t>判断准则</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54356" name="AutoShape 84"/>
          <p:cNvSpPr/>
          <p:nvPr/>
        </p:nvSpPr>
        <p:spPr>
          <a:xfrm>
            <a:off x="8382000" y="838200"/>
            <a:ext cx="1600200" cy="990600"/>
          </a:xfrm>
          <a:prstGeom prst="roundRect">
            <a:avLst>
              <a:gd name="adj" fmla="val 16667"/>
            </a:avLst>
          </a:prstGeom>
          <a:solidFill>
            <a:srgbClr val="00FFFF"/>
          </a:solidFill>
          <a:ln w="9525" cap="flat" cmpd="sng">
            <a:solidFill>
              <a:schemeClr val="tx1"/>
            </a:solidFill>
            <a:prstDash val="solid"/>
            <a:round/>
            <a:headEnd type="none" w="med" len="med"/>
            <a:tailEnd type="none" w="med" len="med"/>
          </a:ln>
        </p:spPr>
        <p:txBody>
          <a:bodyPr wrap="none" anchor="ctr" anchorCtr="0"/>
          <a:p>
            <a:pPr algn="ctr"/>
            <a:r>
              <a:rPr lang="en-US" altLang="zh-CN" b="1" dirty="0">
                <a:latin typeface="Arial" panose="020B0604020202020204" pitchFamily="34" charset="0"/>
                <a:ea typeface="宋体" panose="02010600030101010101" pitchFamily="2" charset="-122"/>
              </a:rPr>
              <a:t>L</a:t>
            </a:r>
            <a:r>
              <a:rPr lang="zh-CN" altLang="en-US" b="1" dirty="0">
                <a:latin typeface="Arial" panose="020B0604020202020204" pitchFamily="34" charset="0"/>
                <a:ea typeface="宋体" panose="02010600030101010101" pitchFamily="2" charset="-122"/>
              </a:rPr>
              <a:t>值标准选定</a:t>
            </a:r>
            <a:endParaRPr lang="zh-CN" altLang="en-US" b="1" dirty="0">
              <a:latin typeface="Arial" panose="020B0604020202020204" pitchFamily="34" charset="0"/>
              <a:ea typeface="宋体" panose="02010600030101010101" pitchFamily="2" charset="-122"/>
            </a:endParaRPr>
          </a:p>
          <a:p>
            <a:pPr algn="ctr"/>
            <a:r>
              <a:rPr lang="zh-CN" altLang="en-US" b="1" dirty="0">
                <a:latin typeface="Arial" panose="020B0604020202020204" pitchFamily="34" charset="0"/>
                <a:ea typeface="宋体" panose="02010600030101010101" pitchFamily="2" charset="-122"/>
              </a:rPr>
              <a:t>就高不就低</a:t>
            </a:r>
            <a:endParaRPr lang="zh-CN" altLang="en-US" b="1" dirty="0">
              <a:latin typeface="Arial" panose="020B0604020202020204" pitchFamily="34" charset="0"/>
              <a:ea typeface="宋体" panose="02010600030101010101" pitchFamily="2" charset="-122"/>
            </a:endParaRPr>
          </a:p>
        </p:txBody>
      </p:sp>
      <p:sp>
        <p:nvSpPr>
          <p:cNvPr id="54357" name="AutoShape 85"/>
          <p:cNvSpPr/>
          <p:nvPr/>
        </p:nvSpPr>
        <p:spPr>
          <a:xfrm rot="-1122713">
            <a:off x="6434138" y="1889125"/>
            <a:ext cx="2065337" cy="533400"/>
          </a:xfrm>
          <a:prstGeom prst="notchedRightArrow">
            <a:avLst>
              <a:gd name="adj1" fmla="val 50000"/>
              <a:gd name="adj2" fmla="val 9671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3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357"/>
                                        </p:tgtEl>
                                        <p:attrNameLst>
                                          <p:attrName>style.visibility</p:attrName>
                                        </p:attrNameLst>
                                      </p:cBhvr>
                                      <p:to>
                                        <p:strVal val="visible"/>
                                      </p:to>
                                    </p:set>
                                    <p:animEffect transition="in" filter="diamond(in)">
                                      <p:cBhvr>
                                        <p:cTn id="7" dur="2000"/>
                                        <p:tgtEl>
                                          <p:spTgt spid="5435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4356"/>
                                        </p:tgtEl>
                                        <p:attrNameLst>
                                          <p:attrName>style.visibility</p:attrName>
                                        </p:attrNameLst>
                                      </p:cBhvr>
                                      <p:to>
                                        <p:strVal val="visible"/>
                                      </p:to>
                                    </p:set>
                                    <p:animEffect transition="in" filter="diamond(in)">
                                      <p:cBhvr>
                                        <p:cTn id="10" dur="2000"/>
                                        <p:tgtEl>
                                          <p:spTgt spid="5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56" grpId="0" bldLvl="0" animBg="1"/>
      <p:bldP spid="5435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4"/>
          <p:cNvSpPr/>
          <p:nvPr/>
        </p:nvSpPr>
        <p:spPr>
          <a:xfrm>
            <a:off x="4267200" y="838835"/>
            <a:ext cx="3131820" cy="398780"/>
          </a:xfrm>
          <a:prstGeom prst="rect">
            <a:avLst/>
          </a:prstGeom>
          <a:noFill/>
          <a:ln w="9525">
            <a:noFill/>
          </a:ln>
        </p:spPr>
        <p:txBody>
          <a:bodyPr wrap="none" anchor="ctr" anchorCtr="0">
            <a:spAutoFit/>
          </a:bodyPr>
          <a:p>
            <a:r>
              <a:rPr lang="zh-CN" altLang="en-US" sz="2000" b="1" dirty="0">
                <a:solidFill>
                  <a:schemeClr val="bg1"/>
                </a:solidFill>
                <a:latin typeface="Times New Roman" panose="02020603050405020304" pitchFamily="18" charset="0"/>
                <a:ea typeface="宋体" panose="02010600030101010101" pitchFamily="2" charset="-122"/>
              </a:rPr>
              <a:t>事件后果严重性</a:t>
            </a:r>
            <a:r>
              <a:rPr lang="en-US" altLang="zh-CN" sz="2000" b="1" dirty="0">
                <a:solidFill>
                  <a:schemeClr val="bg1"/>
                </a:solidFill>
                <a:latin typeface="Times New Roman" panose="02020603050405020304" pitchFamily="18" charset="0"/>
                <a:ea typeface="宋体" panose="02010600030101010101" pitchFamily="2" charset="-122"/>
              </a:rPr>
              <a:t>S</a:t>
            </a:r>
            <a:r>
              <a:rPr lang="zh-CN" altLang="en-US" sz="2000" b="1" dirty="0">
                <a:solidFill>
                  <a:schemeClr val="bg1"/>
                </a:solidFill>
                <a:latin typeface="Times New Roman" panose="02020603050405020304" pitchFamily="18" charset="0"/>
                <a:ea typeface="宋体" panose="02010600030101010101" pitchFamily="2" charset="-122"/>
              </a:rPr>
              <a:t>判别准则</a:t>
            </a:r>
            <a:endParaRPr lang="zh-CN" altLang="en-US" sz="2000" b="1" dirty="0">
              <a:solidFill>
                <a:schemeClr val="bg1"/>
              </a:solidFill>
              <a:latin typeface="Arial" panose="020B0604020202020204" pitchFamily="34" charset="0"/>
              <a:ea typeface="宋体" panose="02010600030101010101" pitchFamily="2" charset="-122"/>
            </a:endParaRPr>
          </a:p>
        </p:txBody>
      </p:sp>
      <p:graphicFrame>
        <p:nvGraphicFramePr>
          <p:cNvPr id="63734" name="Group 246"/>
          <p:cNvGraphicFramePr>
            <a:graphicFrameLocks noGrp="1"/>
          </p:cNvGraphicFramePr>
          <p:nvPr/>
        </p:nvGraphicFramePr>
        <p:xfrm>
          <a:off x="2362200" y="1447800"/>
          <a:ext cx="7391400" cy="3718560"/>
        </p:xfrm>
        <a:graphic>
          <a:graphicData uri="http://schemas.openxmlformats.org/drawingml/2006/table">
            <a:tbl>
              <a:tblPr/>
              <a:tblGrid>
                <a:gridCol w="457200"/>
                <a:gridCol w="1821180"/>
                <a:gridCol w="1477645"/>
                <a:gridCol w="923925"/>
                <a:gridCol w="1644650"/>
                <a:gridCol w="1066800"/>
              </a:tblGrid>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等 级</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法律、法规及其他要求</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人员</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财产损失</a:t>
                      </a:r>
                      <a:r>
                        <a:rPr kumimoji="0" lang="en-US" altLang="zh-CN"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万元</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公司形象  </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违反法律、法规和标准</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死亡</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≥50</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部分装置（</a:t>
                      </a: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&gt;2</a:t>
                      </a: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套）或设备停工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重大国际国内影响 </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潜在违反法规和标准</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丧失劳动能力</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套装置停工、或设备停工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行业内、省内影响</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不符合上级公司或行业的安全方针、制度、规定等</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截肢、骨折、听力丧失、慢性病</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套装置停工或设备停工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地区影响 </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不符合公司的安全操作程序、规定</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轻微受伤、间歇不舒服</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受影响不大，几乎不停工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公司及周边范围</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完全符合</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无伤亡  </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无损失</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没有停工</a:t>
                      </a:r>
                      <a:endParaRPr kumimoji="0" lang="zh-CN" altLang="en-US" sz="16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形象没有受损</a:t>
                      </a:r>
                      <a:endParaRPr kumimoji="0" lang="zh-CN" altLang="en-US" sz="1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736" name="AutoShape 248"/>
          <p:cNvSpPr/>
          <p:nvPr/>
        </p:nvSpPr>
        <p:spPr>
          <a:xfrm>
            <a:off x="8686800" y="304800"/>
            <a:ext cx="1600200" cy="990600"/>
          </a:xfrm>
          <a:prstGeom prst="roundRect">
            <a:avLst>
              <a:gd name="adj" fmla="val 16667"/>
            </a:avLst>
          </a:prstGeom>
          <a:solidFill>
            <a:srgbClr val="00FFFF"/>
          </a:solidFill>
          <a:ln w="9525" cap="flat" cmpd="sng">
            <a:solidFill>
              <a:schemeClr val="tx1"/>
            </a:solidFill>
            <a:prstDash val="solid"/>
            <a:round/>
            <a:headEnd type="none" w="med" len="med"/>
            <a:tailEnd type="none" w="med" len="med"/>
          </a:ln>
        </p:spPr>
        <p:txBody>
          <a:bodyPr wrap="none" anchor="ctr" anchorCtr="0"/>
          <a:p>
            <a:pPr algn="ctr"/>
            <a:r>
              <a:rPr lang="en-US" altLang="zh-CN" b="1" dirty="0">
                <a:latin typeface="Arial" panose="020B0604020202020204" pitchFamily="34" charset="0"/>
                <a:ea typeface="宋体" panose="02010600030101010101" pitchFamily="2" charset="-122"/>
              </a:rPr>
              <a:t>S</a:t>
            </a:r>
            <a:r>
              <a:rPr lang="zh-CN" altLang="en-US" b="1" dirty="0">
                <a:latin typeface="Arial" panose="020B0604020202020204" pitchFamily="34" charset="0"/>
                <a:ea typeface="宋体" panose="02010600030101010101" pitchFamily="2" charset="-122"/>
              </a:rPr>
              <a:t>值标准选定</a:t>
            </a:r>
            <a:endParaRPr lang="zh-CN" altLang="en-US" b="1" dirty="0">
              <a:latin typeface="Arial" panose="020B0604020202020204" pitchFamily="34" charset="0"/>
              <a:ea typeface="宋体" panose="02010600030101010101" pitchFamily="2" charset="-122"/>
            </a:endParaRPr>
          </a:p>
          <a:p>
            <a:pPr algn="ctr"/>
            <a:r>
              <a:rPr lang="zh-CN" altLang="en-US" b="1" dirty="0">
                <a:latin typeface="Arial" panose="020B0604020202020204" pitchFamily="34" charset="0"/>
                <a:ea typeface="宋体" panose="02010600030101010101" pitchFamily="2" charset="-122"/>
              </a:rPr>
              <a:t>就高不就低</a:t>
            </a:r>
            <a:endParaRPr lang="zh-CN" altLang="en-US" b="1" dirty="0">
              <a:latin typeface="Arial" panose="020B0604020202020204" pitchFamily="34" charset="0"/>
              <a:ea typeface="宋体" panose="02010600030101010101" pitchFamily="2" charset="-122"/>
            </a:endParaRPr>
          </a:p>
        </p:txBody>
      </p:sp>
      <p:sp>
        <p:nvSpPr>
          <p:cNvPr id="1848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736"/>
                                        </p:tgtEl>
                                        <p:attrNameLst>
                                          <p:attrName>style.visibility</p:attrName>
                                        </p:attrNameLst>
                                      </p:cBhvr>
                                      <p:to>
                                        <p:strVal val="visible"/>
                                      </p:to>
                                    </p:set>
                                    <p:animEffect transition="in" filter="diamond(in)">
                                      <p:cBhvr>
                                        <p:cTn id="7" dur="2000"/>
                                        <p:tgtEl>
                                          <p:spTgt spid="6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3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4"/>
          <p:cNvSpPr/>
          <p:nvPr/>
        </p:nvSpPr>
        <p:spPr>
          <a:xfrm>
            <a:off x="4876800" y="456248"/>
            <a:ext cx="2738120" cy="398780"/>
          </a:xfrm>
          <a:prstGeom prst="rect">
            <a:avLst/>
          </a:prstGeom>
          <a:noFill/>
          <a:ln w="9525">
            <a:noFill/>
          </a:ln>
        </p:spPr>
        <p:txBody>
          <a:bodyPr wrap="none" anchor="ctr" anchorCtr="0">
            <a:spAutoFit/>
          </a:bodyPr>
          <a:p>
            <a:r>
              <a:rPr lang="zh-CN" altLang="en-US" sz="2000" b="1" dirty="0">
                <a:solidFill>
                  <a:schemeClr val="bg1"/>
                </a:solidFill>
                <a:latin typeface="宋体" panose="02010600030101010101" pitchFamily="2" charset="-122"/>
                <a:ea typeface="宋体" panose="02010600030101010101" pitchFamily="2" charset="-122"/>
              </a:rPr>
              <a:t>风险评估表（</a:t>
            </a:r>
            <a:r>
              <a:rPr lang="en-US" altLang="zh-CN" sz="2000" b="1" dirty="0">
                <a:solidFill>
                  <a:schemeClr val="bg1"/>
                </a:solidFill>
                <a:latin typeface="宋体" panose="02010600030101010101" pitchFamily="2" charset="-122"/>
                <a:ea typeface="宋体" panose="02010600030101010101" pitchFamily="2" charset="-122"/>
              </a:rPr>
              <a:t>R=S×L</a:t>
            </a:r>
            <a:r>
              <a:rPr lang="zh-CN" altLang="en-US" sz="2000" b="1" dirty="0">
                <a:solidFill>
                  <a:schemeClr val="bg1"/>
                </a:solidFill>
                <a:latin typeface="宋体" panose="02010600030101010101" pitchFamily="2" charset="-122"/>
                <a:ea typeface="宋体" panose="02010600030101010101" pitchFamily="2" charset="-122"/>
              </a:rPr>
              <a:t>）</a:t>
            </a:r>
            <a:endParaRPr lang="zh-CN" altLang="en-US" sz="2000" dirty="0">
              <a:solidFill>
                <a:schemeClr val="bg1"/>
              </a:solidFill>
              <a:latin typeface="Arial" panose="020B0604020202020204" pitchFamily="34" charset="0"/>
              <a:ea typeface="宋体" panose="02010600030101010101" pitchFamily="2" charset="-122"/>
            </a:endParaRPr>
          </a:p>
        </p:txBody>
      </p:sp>
      <p:graphicFrame>
        <p:nvGraphicFramePr>
          <p:cNvPr id="62739" name="Group 275"/>
          <p:cNvGraphicFramePr>
            <a:graphicFrameLocks noGrp="1"/>
          </p:cNvGraphicFramePr>
          <p:nvPr/>
        </p:nvGraphicFramePr>
        <p:xfrm>
          <a:off x="3048000" y="977900"/>
          <a:ext cx="6400800" cy="2019300"/>
        </p:xfrm>
        <a:graphic>
          <a:graphicData uri="http://schemas.openxmlformats.org/drawingml/2006/table">
            <a:tbl>
              <a:tblPr/>
              <a:tblGrid>
                <a:gridCol w="1600200"/>
                <a:gridCol w="822325"/>
                <a:gridCol w="993775"/>
                <a:gridCol w="995680"/>
                <a:gridCol w="993775"/>
                <a:gridCol w="995045"/>
              </a:tblGrid>
              <a:tr h="592138">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严重性（</a:t>
                      </a:r>
                      <a:r>
                        <a:rPr kumimoji="0" lang="en-US" altLang="zh-CN"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S</a:t>
                      </a:r>
                      <a:r>
                        <a:rPr kumimoji="0" lang="zh-CN" altLang="en-US"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0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0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可能性（</a:t>
                      </a:r>
                      <a:r>
                        <a:rPr kumimoji="0" lang="en-US" altLang="zh-CN"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L</a:t>
                      </a:r>
                      <a:r>
                        <a:rPr kumimoji="0" lang="zh-CN" altLang="en-US"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1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1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6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6</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8</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r>
              <a:tr h="276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6</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9</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0C29"/>
                    </a:solidFill>
                  </a:tcPr>
                </a:tc>
              </a:tr>
              <a:tr h="276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8</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16</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0C2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6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15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80C2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25</a:t>
                      </a:r>
                      <a:endParaRPr kumimoji="0" lang="en-US" altLang="zh-CN"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19512" name="Rectangle 276"/>
          <p:cNvSpPr/>
          <p:nvPr/>
        </p:nvSpPr>
        <p:spPr>
          <a:xfrm>
            <a:off x="4038600" y="3212148"/>
            <a:ext cx="3629660" cy="398780"/>
          </a:xfrm>
          <a:prstGeom prst="rect">
            <a:avLst/>
          </a:prstGeom>
          <a:noFill/>
          <a:ln w="9525">
            <a:noFill/>
          </a:ln>
        </p:spPr>
        <p:txBody>
          <a:bodyPr wrap="none" anchor="ctr" anchorCtr="0">
            <a:spAutoFit/>
          </a:bodyPr>
          <a:p>
            <a:r>
              <a:rPr lang="zh-CN" altLang="en-US" sz="2000" b="1" dirty="0">
                <a:solidFill>
                  <a:schemeClr val="bg1"/>
                </a:solidFill>
                <a:latin typeface="宋体" panose="02010600030101010101" pitchFamily="2" charset="-122"/>
                <a:ea typeface="宋体" panose="02010600030101010101" pitchFamily="2" charset="-122"/>
              </a:rPr>
              <a:t>风险等级判定准则及控制措施</a:t>
            </a:r>
            <a:r>
              <a:rPr lang="en-US" altLang="zh-CN" sz="2000" b="1" dirty="0">
                <a:solidFill>
                  <a:schemeClr val="bg1"/>
                </a:solidFill>
                <a:latin typeface="宋体" panose="02010600030101010101" pitchFamily="2" charset="-122"/>
                <a:ea typeface="宋体" panose="02010600030101010101" pitchFamily="2" charset="-122"/>
              </a:rPr>
              <a:t>R</a:t>
            </a:r>
            <a:endParaRPr lang="en-US" altLang="zh-CN" sz="2000" dirty="0">
              <a:solidFill>
                <a:schemeClr val="bg1"/>
              </a:solidFill>
              <a:latin typeface="Arial" panose="020B0604020202020204" pitchFamily="34" charset="0"/>
              <a:ea typeface="宋体" panose="02010600030101010101" pitchFamily="2" charset="-122"/>
            </a:endParaRPr>
          </a:p>
        </p:txBody>
      </p:sp>
      <p:graphicFrame>
        <p:nvGraphicFramePr>
          <p:cNvPr id="62912" name="Group 448"/>
          <p:cNvGraphicFramePr>
            <a:graphicFrameLocks noGrp="1"/>
          </p:cNvGraphicFramePr>
          <p:nvPr/>
        </p:nvGraphicFramePr>
        <p:xfrm>
          <a:off x="2209800" y="3670300"/>
          <a:ext cx="8001000" cy="2900045"/>
        </p:xfrm>
        <a:graphic>
          <a:graphicData uri="http://schemas.openxmlformats.org/drawingml/2006/table">
            <a:tbl>
              <a:tblPr/>
              <a:tblGrid>
                <a:gridCol w="1066800"/>
                <a:gridCol w="1552575"/>
                <a:gridCol w="3659505"/>
                <a:gridCol w="172212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风险度</a:t>
                      </a:r>
                      <a:endParaRPr kumimoji="0" lang="zh-CN" altLang="en-US" sz="14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等级</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应采取的行动</a:t>
                      </a:r>
                      <a:r>
                        <a:rPr kumimoji="0" lang="en-US" altLang="zh-CN"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控制措施</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实施期限</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20-25</a:t>
                      </a:r>
                      <a:endParaRPr kumimoji="0" lang="en-US" altLang="zh-CN" sz="14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Ⅰ</a:t>
                      </a: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级，即巨大风险</a:t>
                      </a:r>
                      <a:endParaRPr kumimoji="0" lang="zh-CN" altLang="en-US" sz="14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在采取措施降低危害前，不能继续作业，对改进措施进行评估</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立刻 </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15-16</a:t>
                      </a:r>
                      <a:endParaRPr kumimoji="0" lang="en-US" altLang="zh-CN" sz="14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0C2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Ⅱ</a:t>
                      </a:r>
                      <a:r>
                        <a:rPr kumimoji="0" lang="zh-CN" altLang="en-US" sz="1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级，即重大风险</a:t>
                      </a:r>
                      <a:endParaRPr kumimoji="0" lang="zh-CN" altLang="en-US" sz="14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0C2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采取紧急措施降低风险，建立运行控制程序，定期检查、测量及评估</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立即或近期整改</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9-12</a:t>
                      </a:r>
                      <a:endParaRPr kumimoji="0" lang="en-US" altLang="zh-CN"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Ⅲ</a:t>
                      </a: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级，即中等风险</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3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可考虑建立目标、建立操作规程，加强培训及沟通</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年内治理</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4-8</a:t>
                      </a:r>
                      <a:endParaRPr kumimoji="0" lang="en-US" altLang="zh-CN"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Ⅳ</a:t>
                      </a: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级，即可接受风险</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可考虑建立操作规程、作业指导书但需定期检查</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有条件、有经费时治理</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&lt; 4</a:t>
                      </a:r>
                      <a:endParaRPr kumimoji="0" lang="en-US" altLang="zh-CN"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Ⅴ</a:t>
                      </a: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级，即轻微或可忽略的风险</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无需采用控制措施，但需保存记录</a:t>
                      </a:r>
                      <a:endParaRPr kumimoji="0" lang="zh-CN" altLang="en-US" sz="14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50"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ext Box 1780"/>
          <p:cNvSpPr txBox="1"/>
          <p:nvPr/>
        </p:nvSpPr>
        <p:spPr>
          <a:xfrm>
            <a:off x="2133600" y="203200"/>
            <a:ext cx="3200400" cy="368300"/>
          </a:xfrm>
          <a:prstGeom prst="rect">
            <a:avLst/>
          </a:prstGeom>
          <a:noFill/>
          <a:ln w="9525">
            <a:noFill/>
          </a:ln>
        </p:spPr>
        <p:txBody>
          <a:bodyPr anchor="t" anchorCtr="0">
            <a:spAutoFit/>
          </a:bodyPr>
          <a:p>
            <a:pPr>
              <a:spcBef>
                <a:spcPct val="50000"/>
              </a:spcBef>
            </a:pPr>
            <a:r>
              <a:rPr lang="zh-CN" altLang="en-US" b="1" dirty="0">
                <a:solidFill>
                  <a:schemeClr val="bg1"/>
                </a:solidFill>
                <a:latin typeface="Arial" panose="020B0604020202020204" pitchFamily="34" charset="0"/>
                <a:ea typeface="宋体" panose="02010600030101010101" pitchFamily="2" charset="-122"/>
              </a:rPr>
              <a:t>各科室风险辨识对象及方法</a:t>
            </a:r>
            <a:endParaRPr lang="zh-CN" altLang="en-US" b="1" dirty="0">
              <a:solidFill>
                <a:schemeClr val="bg1"/>
              </a:solidFill>
              <a:latin typeface="Arial" panose="020B0604020202020204" pitchFamily="34" charset="0"/>
              <a:ea typeface="宋体" panose="02010600030101010101" pitchFamily="2" charset="-122"/>
            </a:endParaRPr>
          </a:p>
        </p:txBody>
      </p:sp>
      <p:graphicFrame>
        <p:nvGraphicFramePr>
          <p:cNvPr id="73155" name="Group 2499"/>
          <p:cNvGraphicFramePr>
            <a:graphicFrameLocks noGrp="1"/>
          </p:cNvGraphicFramePr>
          <p:nvPr>
            <p:ph idx="4294967295"/>
          </p:nvPr>
        </p:nvGraphicFramePr>
        <p:xfrm>
          <a:off x="1981200" y="719138"/>
          <a:ext cx="8229600" cy="5868035"/>
        </p:xfrm>
        <a:graphic>
          <a:graphicData uri="http://schemas.openxmlformats.org/drawingml/2006/table">
            <a:tbl>
              <a:tblPr/>
              <a:tblGrid>
                <a:gridCol w="457200"/>
                <a:gridCol w="2976880"/>
                <a:gridCol w="1400175"/>
                <a:gridCol w="3014345"/>
                <a:gridCol w="381000"/>
              </a:tblGrid>
              <a:tr h="3657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rPr>
                        <a:t>序号</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分析对象</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分析方法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责任单位</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备注</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4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常规活动，如下现场活动</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各科室</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作业场所的设施、设备，如日常办公电气设备</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3</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sng" strike="noStrike" cap="none" normalizeH="0" baseline="0" smtClean="0">
                          <a:ln>
                            <a:noFill/>
                          </a:ln>
                          <a:solidFill>
                            <a:schemeClr val="bg1"/>
                          </a:solidFill>
                          <a:effectLst/>
                          <a:latin typeface="宋体" panose="02010600030101010101" pitchFamily="2" charset="-122"/>
                          <a:ea typeface="宋体" panose="02010600030101010101" pitchFamily="2" charset="-122"/>
                        </a:rPr>
                        <a:t>本部门职责业务风险分析</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8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4</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安全防护用品，包括安全帽、工作服等</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rPr>
                        <a:t>作业场所的车辆</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燃料科、公司办、保卫科、消防科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00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6</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承包商</a:t>
                      </a:r>
                      <a:endPar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生产科、机动科、后勤科、劳资科、技术中心、基建科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7</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供应商</a:t>
                      </a:r>
                      <a:endPar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备件科、供应科、消防科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8</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规划、设计阶段</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技术中心</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9</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动土作业、盲板抽堵作业</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投产、运行等阶段</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生产科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11</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原材料、产品的使用过程</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8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12</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建设阶段</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基建科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13</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原辅材料的运输</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燃料科、供应科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14</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产品的运输</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精蜡销售部、化学品销售部</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4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15</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物料的丢弃、废弃</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环保科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16</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设备的拆除与处置</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机动科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17</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设备检维修、吊装、临时用电作业</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18</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企业周围环境</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安监部</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19</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气候、地震及其他自然灾害等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安全检查表法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20</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登高作业、受限空间作业</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7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21</a:t>
                      </a:r>
                      <a:endParaRPr kumimoji="0" lang="en-US" altLang="zh-CN"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动火作业、断路、消防用水作业</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工作危害分析法</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消防科</a:t>
                      </a: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dirty="0" smtClean="0">
                          <a:ln>
                            <a:noFill/>
                          </a:ln>
                          <a:solidFill>
                            <a:schemeClr val="bg1"/>
                          </a:solidFill>
                          <a:effectLst/>
                          <a:latin typeface="宋体" panose="02010600030101010101" pitchFamily="2" charset="-122"/>
                          <a:ea typeface="宋体" panose="02010600030101010101" pitchFamily="2" charset="-122"/>
                        </a:rPr>
                        <a:t>　</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22" name="灯片编号占位符 2"/>
          <p:cNvSpPr>
            <a:spLocks noGrp="1"/>
          </p:cNvSpPr>
          <p:nvPr>
            <p:ph type="sldNum" sz="quarter" idx="4"/>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latin typeface="Arial" panose="020B0604020202020204" pitchFamily="34" charset="0"/>
              </a:rPr>
            </a:fld>
            <a:endParaRPr lang="en-US" altLang="zh-CN" sz="1400"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1981200" y="708025"/>
            <a:ext cx="8229600" cy="1004888"/>
          </a:xfrm>
          <a:ln/>
        </p:spPr>
        <p:txBody>
          <a:bodyPr vert="horz" wrap="square" lIns="91440" tIns="45720" rIns="91440" bIns="45720" anchor="ctr" anchorCtr="0"/>
          <a:p>
            <a:pPr eaLnBrk="1" hangingPunct="1"/>
            <a:r>
              <a:rPr lang="en-US" altLang="zh-CN" sz="2800" b="1" dirty="0">
                <a:solidFill>
                  <a:schemeClr val="bg1"/>
                </a:solidFill>
              </a:rPr>
              <a:t>2</a:t>
            </a:r>
            <a:r>
              <a:rPr lang="zh-CN" altLang="en-US" sz="2800" b="1" dirty="0">
                <a:solidFill>
                  <a:schemeClr val="bg1"/>
                </a:solidFill>
              </a:rPr>
              <a:t>、科学评定安全风险等级，从严分级安全管控</a:t>
            </a:r>
            <a:endParaRPr lang="zh-CN" altLang="en-US" sz="2800" dirty="0">
              <a:solidFill>
                <a:schemeClr val="bg1"/>
              </a:solidFill>
              <a:latin typeface="方正隶二简体" charset="-122"/>
              <a:ea typeface="方正隶二简体" charset="-122"/>
            </a:endParaRPr>
          </a:p>
        </p:txBody>
      </p:sp>
      <p:sp>
        <p:nvSpPr>
          <p:cNvPr id="21506" name="内容占位符 2"/>
          <p:cNvSpPr>
            <a:spLocks noGrp="1"/>
          </p:cNvSpPr>
          <p:nvPr>
            <p:ph idx="1"/>
          </p:nvPr>
        </p:nvSpPr>
        <p:spPr>
          <a:xfrm>
            <a:off x="1981200" y="2012950"/>
            <a:ext cx="8229600" cy="4113213"/>
          </a:xfrm>
          <a:ln/>
        </p:spPr>
        <p:txBody>
          <a:bodyPr vert="horz" wrap="square" lIns="91440" tIns="45720" rIns="91440" bIns="45720" anchor="t" anchorCtr="0"/>
          <a:p>
            <a:pPr marL="0" indent="0" eaLnBrk="1" hangingPunct="1">
              <a:buNone/>
            </a:pPr>
            <a:r>
              <a:rPr lang="" altLang="en-US" sz="2400" dirty="0">
                <a:solidFill>
                  <a:srgbClr val="0070C0"/>
                </a:solidFill>
                <a:latin typeface="华文中宋" panose="02010600040101010101" pitchFamily="2" charset="-122"/>
                <a:ea typeface="华文中宋" panose="02010600040101010101" pitchFamily="2" charset="-122"/>
                <a:sym typeface="+mn-ea"/>
              </a:rPr>
              <a:t>主要</a:t>
            </a:r>
            <a:r>
              <a:rPr lang="zh-CN" altLang="en-US" sz="2400" dirty="0">
                <a:solidFill>
                  <a:schemeClr val="bg1"/>
                </a:solidFill>
              </a:rPr>
              <a:t>公司安监部组织科学评定安全风险等级，参照</a:t>
            </a:r>
            <a:r>
              <a:rPr lang="en-US" altLang="zh-CN" sz="2400" dirty="0">
                <a:solidFill>
                  <a:schemeClr val="bg1"/>
                </a:solidFill>
              </a:rPr>
              <a:t>《</a:t>
            </a:r>
            <a:r>
              <a:rPr lang="zh-CN" altLang="en-US" sz="2400" dirty="0">
                <a:solidFill>
                  <a:schemeClr val="bg1"/>
                </a:solidFill>
              </a:rPr>
              <a:t>企业职工工伤亡事故分类</a:t>
            </a:r>
            <a:r>
              <a:rPr lang="en-US" altLang="zh-CN" sz="2400" dirty="0">
                <a:solidFill>
                  <a:schemeClr val="bg1"/>
                </a:solidFill>
              </a:rPr>
              <a:t>》</a:t>
            </a:r>
            <a:r>
              <a:rPr lang="zh-CN" altLang="en-US" sz="2400" dirty="0">
                <a:solidFill>
                  <a:schemeClr val="bg1"/>
                </a:solidFill>
              </a:rPr>
              <a:t>（</a:t>
            </a:r>
            <a:r>
              <a:rPr lang="en-US" altLang="zh-CN" sz="2400" dirty="0">
                <a:solidFill>
                  <a:schemeClr val="bg1"/>
                </a:solidFill>
              </a:rPr>
              <a:t>GB6441-1986</a:t>
            </a:r>
            <a:r>
              <a:rPr lang="zh-CN" altLang="en-US" sz="2400" dirty="0">
                <a:solidFill>
                  <a:schemeClr val="bg1"/>
                </a:solidFill>
              </a:rPr>
              <a:t>）确定安全风险类别，采用相应的评定方法（工作危害分析法、安全检查表法等）将风险分为“红、橙、黄、蓝”</a:t>
            </a:r>
            <a:r>
              <a:rPr lang="en-US" altLang="zh-CN" sz="2400" dirty="0">
                <a:solidFill>
                  <a:schemeClr val="bg1"/>
                </a:solidFill>
              </a:rPr>
              <a:t>4</a:t>
            </a:r>
            <a:r>
              <a:rPr lang="zh-CN" altLang="en-US" sz="2400" dirty="0">
                <a:solidFill>
                  <a:schemeClr val="bg1"/>
                </a:solidFill>
              </a:rPr>
              <a:t>种颜色标示重大风险、较大风险、一般风险和低风险的</a:t>
            </a:r>
            <a:r>
              <a:rPr lang="en-US" altLang="zh-CN" sz="2400" dirty="0">
                <a:solidFill>
                  <a:schemeClr val="bg1"/>
                </a:solidFill>
              </a:rPr>
              <a:t>4</a:t>
            </a:r>
            <a:r>
              <a:rPr lang="zh-CN" altLang="en-US" sz="2400" dirty="0">
                <a:solidFill>
                  <a:schemeClr val="bg1"/>
                </a:solidFill>
              </a:rPr>
              <a:t>个等级，并建立完善安全风险和事故隐患数据库，绘制公司安全风险等级空间分布图。公司开展采用针对性隔离危险源、使用技术手段、实施个人防护、设置监控设施等措施，达到回避、降低和监测风险的目的。各部门（车间）定期关注区域状况和危险源变化后的风险分析，动态评估、调整风险等级和管控措施，确保安全风险始终处于受控范围内。</a:t>
            </a:r>
            <a:endParaRPr lang="zh-CN" altLang="en-US" sz="2400" dirty="0">
              <a:solidFill>
                <a:schemeClr val="bg1"/>
              </a:solidFill>
            </a:endParaRPr>
          </a:p>
        </p:txBody>
      </p:sp>
      <p:sp>
        <p:nvSpPr>
          <p:cNvPr id="21507"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1881188" y="5429250"/>
            <a:ext cx="8229600" cy="295275"/>
          </a:xfrm>
          <a:ln/>
        </p:spPr>
        <p:txBody>
          <a:bodyPr vert="horz" wrap="square" lIns="91440" tIns="45720" rIns="91440" bIns="45720" anchor="ctr" anchorCtr="0"/>
          <a:p>
            <a:r>
              <a:rPr lang="zh-CN" altLang="en-US" sz="1600" b="1" dirty="0">
                <a:solidFill>
                  <a:schemeClr val="bg1"/>
                </a:solidFill>
                <a:latin typeface="华文中宋" panose="02010600040101010101" pitchFamily="2" charset="-122"/>
                <a:ea typeface="华文中宋" panose="02010600040101010101" pitchFamily="2" charset="-122"/>
              </a:rPr>
              <a:t>图</a:t>
            </a:r>
            <a:r>
              <a:rPr lang="en-US" altLang="zh-CN" sz="1600" b="1" dirty="0">
                <a:solidFill>
                  <a:schemeClr val="bg1"/>
                </a:solidFill>
                <a:latin typeface="华文中宋" panose="02010600040101010101" pitchFamily="2" charset="-122"/>
                <a:ea typeface="华文中宋" panose="02010600040101010101" pitchFamily="2" charset="-122"/>
              </a:rPr>
              <a:t>2</a:t>
            </a:r>
            <a:r>
              <a:rPr lang="zh-CN" altLang="en-US" sz="1600" b="1" dirty="0">
                <a:solidFill>
                  <a:schemeClr val="bg1"/>
                </a:solidFill>
                <a:latin typeface="华文中宋" panose="02010600040101010101" pitchFamily="2" charset="-122"/>
                <a:ea typeface="华文中宋" panose="02010600040101010101" pitchFamily="2" charset="-122"/>
              </a:rPr>
              <a:t>：</a:t>
            </a:r>
            <a:r>
              <a:rPr lang="zh-CN" altLang="en-US" sz="1600" b="1" dirty="0">
                <a:solidFill>
                  <a:schemeClr val="bg1"/>
                </a:solidFill>
              </a:rPr>
              <a:t>安监部组织各部门（车间）开展风险排查专题会</a:t>
            </a:r>
            <a:endParaRPr lang="zh-CN" altLang="en-US" sz="1600" b="1" dirty="0">
              <a:solidFill>
                <a:schemeClr val="bg1"/>
              </a:solidFill>
            </a:endParaRPr>
          </a:p>
        </p:txBody>
      </p:sp>
      <p:pic>
        <p:nvPicPr>
          <p:cNvPr id="22530" name="内容占位符 5" descr="微信图片_20170902111549.jpg"/>
          <p:cNvPicPr>
            <a:picLocks noGrp="1" noChangeAspect="1"/>
          </p:cNvPicPr>
          <p:nvPr>
            <p:ph idx="1"/>
          </p:nvPr>
        </p:nvPicPr>
        <p:blipFill>
          <a:blip r:embed="rId1"/>
          <a:stretch>
            <a:fillRect/>
          </a:stretch>
        </p:blipFill>
        <p:spPr>
          <a:xfrm>
            <a:off x="3167063" y="857250"/>
            <a:ext cx="6034087" cy="4525963"/>
          </a:xfrm>
          <a:ln/>
        </p:spPr>
      </p:pic>
      <p:sp>
        <p:nvSpPr>
          <p:cNvPr id="22531"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1881188" y="5429250"/>
            <a:ext cx="8229600" cy="295275"/>
          </a:xfrm>
          <a:ln/>
        </p:spPr>
        <p:txBody>
          <a:bodyPr vert="horz" wrap="square" lIns="91440" tIns="45720" rIns="91440" bIns="45720" anchor="ctr" anchorCtr="0"/>
          <a:p>
            <a:r>
              <a:rPr lang="zh-CN" altLang="en-US" sz="1600" b="1" dirty="0">
                <a:solidFill>
                  <a:schemeClr val="bg1"/>
                </a:solidFill>
                <a:latin typeface="华文中宋" panose="02010600040101010101" pitchFamily="2" charset="-122"/>
                <a:ea typeface="华文中宋" panose="02010600040101010101" pitchFamily="2" charset="-122"/>
              </a:rPr>
              <a:t>图</a:t>
            </a:r>
            <a:r>
              <a:rPr lang="en-US" altLang="zh-CN" sz="1600" b="1" dirty="0">
                <a:solidFill>
                  <a:schemeClr val="bg1"/>
                </a:solidFill>
                <a:latin typeface="华文中宋" panose="02010600040101010101" pitchFamily="2" charset="-122"/>
                <a:ea typeface="华文中宋" panose="02010600040101010101" pitchFamily="2" charset="-122"/>
              </a:rPr>
              <a:t>3</a:t>
            </a:r>
            <a:r>
              <a:rPr lang="zh-CN" altLang="en-US" sz="1600" b="1" dirty="0">
                <a:solidFill>
                  <a:schemeClr val="bg1"/>
                </a:solidFill>
                <a:latin typeface="华文中宋" panose="02010600040101010101" pitchFamily="2" charset="-122"/>
                <a:ea typeface="华文中宋" panose="02010600040101010101" pitchFamily="2" charset="-122"/>
              </a:rPr>
              <a:t>：</a:t>
            </a:r>
            <a:r>
              <a:rPr lang="zh-CN" altLang="en-US" sz="1600" b="1" dirty="0">
                <a:solidFill>
                  <a:schemeClr val="bg1"/>
                </a:solidFill>
              </a:rPr>
              <a:t>各（部门）车间的风险分级评估清单</a:t>
            </a:r>
            <a:endParaRPr lang="zh-CN" altLang="en-US" sz="1600" b="1" dirty="0">
              <a:solidFill>
                <a:schemeClr val="bg1"/>
              </a:solidFill>
            </a:endParaRPr>
          </a:p>
        </p:txBody>
      </p:sp>
      <p:pic>
        <p:nvPicPr>
          <p:cNvPr id="23554" name="内容占位符 4" descr="微信截图_20170902134333.jpg"/>
          <p:cNvPicPr>
            <a:picLocks noGrp="1" noChangeAspect="1"/>
          </p:cNvPicPr>
          <p:nvPr>
            <p:ph idx="1"/>
          </p:nvPr>
        </p:nvPicPr>
        <p:blipFill>
          <a:blip r:embed="rId1"/>
          <a:stretch>
            <a:fillRect/>
          </a:stretch>
        </p:blipFill>
        <p:spPr>
          <a:xfrm>
            <a:off x="2381250" y="714375"/>
            <a:ext cx="7105650" cy="4525963"/>
          </a:xfrm>
          <a:ln/>
        </p:spPr>
      </p:pic>
      <p:sp>
        <p:nvSpPr>
          <p:cNvPr id="23555"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xfrm>
            <a:off x="1881188" y="6429375"/>
            <a:ext cx="8229600" cy="295275"/>
          </a:xfrm>
          <a:ln/>
        </p:spPr>
        <p:txBody>
          <a:bodyPr vert="horz" wrap="square" lIns="91440" tIns="45720" rIns="91440" bIns="45720" anchor="ctr" anchorCtr="0"/>
          <a:p>
            <a:r>
              <a:rPr lang="zh-CN" altLang="en-US" sz="1600" b="1" dirty="0">
                <a:solidFill>
                  <a:schemeClr val="bg1"/>
                </a:solidFill>
                <a:latin typeface="华文中宋" panose="02010600040101010101" pitchFamily="2" charset="-122"/>
                <a:ea typeface="华文中宋" panose="02010600040101010101" pitchFamily="2" charset="-122"/>
              </a:rPr>
              <a:t>图</a:t>
            </a:r>
            <a:r>
              <a:rPr lang="en-US" altLang="zh-CN" sz="1600" b="1" dirty="0">
                <a:solidFill>
                  <a:schemeClr val="bg1"/>
                </a:solidFill>
                <a:latin typeface="华文中宋" panose="02010600040101010101" pitchFamily="2" charset="-122"/>
                <a:ea typeface="华文中宋" panose="02010600040101010101" pitchFamily="2" charset="-122"/>
              </a:rPr>
              <a:t>4</a:t>
            </a:r>
            <a:r>
              <a:rPr lang="zh-CN" altLang="en-US" sz="1600" b="1" dirty="0">
                <a:solidFill>
                  <a:schemeClr val="bg1"/>
                </a:solidFill>
                <a:latin typeface="华文中宋" panose="02010600040101010101" pitchFamily="2" charset="-122"/>
                <a:ea typeface="华文中宋" panose="02010600040101010101" pitchFamily="2" charset="-122"/>
              </a:rPr>
              <a:t>：公司</a:t>
            </a:r>
            <a:r>
              <a:rPr lang="zh-CN" altLang="en-US" sz="1600" b="1" dirty="0">
                <a:solidFill>
                  <a:schemeClr val="bg1"/>
                </a:solidFill>
              </a:rPr>
              <a:t>风险分级管控程序</a:t>
            </a:r>
            <a:endParaRPr lang="zh-CN" altLang="en-US" sz="1600" b="1" dirty="0">
              <a:solidFill>
                <a:schemeClr val="bg1"/>
              </a:solidFill>
            </a:endParaRPr>
          </a:p>
        </p:txBody>
      </p:sp>
      <p:pic>
        <p:nvPicPr>
          <p:cNvPr id="24578" name="内容占位符 5" descr="分级管控工作流程图.png"/>
          <p:cNvPicPr>
            <a:picLocks noGrp="1" noChangeAspect="1"/>
          </p:cNvPicPr>
          <p:nvPr>
            <p:ph idx="1"/>
          </p:nvPr>
        </p:nvPicPr>
        <p:blipFill>
          <a:blip r:embed="rId1"/>
          <a:stretch>
            <a:fillRect/>
          </a:stretch>
        </p:blipFill>
        <p:spPr>
          <a:xfrm>
            <a:off x="2095500" y="357188"/>
            <a:ext cx="7786688" cy="6072187"/>
          </a:xfrm>
          <a:ln/>
        </p:spPr>
      </p:pic>
      <p:sp>
        <p:nvSpPr>
          <p:cNvPr id="24579"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1981200" y="708025"/>
            <a:ext cx="8229600" cy="1004888"/>
          </a:xfrm>
          <a:ln/>
        </p:spPr>
        <p:txBody>
          <a:bodyPr vert="horz" wrap="square" lIns="91440" tIns="45720" rIns="91440" bIns="45720" anchor="ctr" anchorCtr="0"/>
          <a:p>
            <a:r>
              <a:rPr lang="en-US" altLang="zh-CN" sz="2800" dirty="0">
                <a:solidFill>
                  <a:schemeClr val="bg1"/>
                </a:solidFill>
              </a:rPr>
              <a:t>3</a:t>
            </a:r>
            <a:r>
              <a:rPr lang="zh-CN" altLang="en-US" sz="2800" dirty="0">
                <a:solidFill>
                  <a:schemeClr val="bg1"/>
                </a:solidFill>
              </a:rPr>
              <a:t>、</a:t>
            </a:r>
            <a:r>
              <a:rPr lang="zh-CN" altLang="en-US" sz="2800" b="1" dirty="0">
                <a:solidFill>
                  <a:schemeClr val="bg1"/>
                </a:solidFill>
              </a:rPr>
              <a:t>实施安全风险公告警示，高效提升安全意识</a:t>
            </a:r>
            <a:endParaRPr lang="zh-CN" altLang="en-US" sz="2800" dirty="0">
              <a:solidFill>
                <a:schemeClr val="bg1"/>
              </a:solidFill>
            </a:endParaRPr>
          </a:p>
        </p:txBody>
      </p:sp>
      <p:sp>
        <p:nvSpPr>
          <p:cNvPr id="25602" name="内容占位符 2"/>
          <p:cNvSpPr>
            <a:spLocks noGrp="1"/>
          </p:cNvSpPr>
          <p:nvPr>
            <p:ph idx="1"/>
          </p:nvPr>
        </p:nvSpPr>
        <p:spPr>
          <a:xfrm>
            <a:off x="1981200" y="2012950"/>
            <a:ext cx="8229600" cy="4113213"/>
          </a:xfrm>
          <a:ln/>
        </p:spPr>
        <p:txBody>
          <a:bodyPr vert="horz" wrap="square" lIns="91440" tIns="45720" rIns="91440" bIns="45720" anchor="t" anchorCtr="0"/>
          <a:p>
            <a:pPr marL="0" indent="0" eaLnBrk="1" hangingPunct="1">
              <a:buNone/>
            </a:pPr>
            <a:r>
              <a:rPr lang="" altLang="en-US" sz="2400" dirty="0">
                <a:solidFill>
                  <a:srgbClr val="0070C0"/>
                </a:solidFill>
                <a:latin typeface="华文中宋" panose="02010600040101010101" pitchFamily="2" charset="-122"/>
                <a:ea typeface="华文中宋" panose="02010600040101010101" pitchFamily="2" charset="-122"/>
                <a:sym typeface="+mn-ea"/>
              </a:rPr>
              <a:t>主要</a:t>
            </a:r>
            <a:r>
              <a:rPr lang="zh-CN" altLang="en-US" sz="2400" dirty="0">
                <a:solidFill>
                  <a:schemeClr val="bg1"/>
                </a:solidFill>
              </a:rPr>
              <a:t>在公司各重点区域公布主要风险点、风险类别、风险等级、管控措施和应急措施，让每名员工都了解风险点的基本情况及防范、应急对策，对存在安全生产风险的岗位设置告知卡，表明本岗位主要危险危害因素、后果、事故预防及应急措施、报告电话等内容。对存在重大安全风险的工作场所和岗位，设置明显警示标志，并强化危险源监测和预警，确保各岗位安全风险的公告警示，通过统一规划，科学设计、美化亮化岗位上的安全文化。</a:t>
            </a:r>
            <a:endParaRPr lang="zh-CN" altLang="en-US" sz="2400" dirty="0">
              <a:solidFill>
                <a:schemeClr val="bg1"/>
              </a:solidFill>
            </a:endParaRPr>
          </a:p>
          <a:p>
            <a:pPr marL="0" indent="0" eaLnBrk="1" hangingPunct="1">
              <a:buNone/>
            </a:pPr>
            <a:endParaRPr lang="zh-CN" altLang="en-US" sz="2400" dirty="0">
              <a:solidFill>
                <a:schemeClr val="bg1"/>
              </a:solidFill>
            </a:endParaRPr>
          </a:p>
        </p:txBody>
      </p:sp>
      <p:sp>
        <p:nvSpPr>
          <p:cNvPr id="25603"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xfrm>
            <a:off x="2238375" y="5429250"/>
            <a:ext cx="7872413" cy="295275"/>
          </a:xfrm>
          <a:ln/>
        </p:spPr>
        <p:txBody>
          <a:bodyPr vert="horz" wrap="square" lIns="91440" tIns="45720" rIns="91440" bIns="45720" anchor="ctr" anchorCtr="0"/>
          <a:p>
            <a:r>
              <a:rPr lang="zh-CN" altLang="en-US" sz="1600" b="1" dirty="0">
                <a:solidFill>
                  <a:schemeClr val="bg1"/>
                </a:solidFill>
              </a:rPr>
              <a:t>    图</a:t>
            </a:r>
            <a:r>
              <a:rPr lang="en-US" altLang="zh-CN" sz="1600" b="1" dirty="0">
                <a:solidFill>
                  <a:schemeClr val="bg1"/>
                </a:solidFill>
              </a:rPr>
              <a:t>5</a:t>
            </a:r>
            <a:r>
              <a:rPr lang="zh-CN" altLang="en-US" sz="1600" b="1" dirty="0">
                <a:solidFill>
                  <a:schemeClr val="bg1"/>
                </a:solidFill>
              </a:rPr>
              <a:t>：</a:t>
            </a:r>
            <a:r>
              <a:rPr lang="en-US" altLang="zh-CN" sz="1600" b="1" dirty="0">
                <a:solidFill>
                  <a:schemeClr val="bg1"/>
                </a:solidFill>
              </a:rPr>
              <a:t>****</a:t>
            </a:r>
            <a:r>
              <a:rPr lang="zh-CN" altLang="en-US" sz="1600" b="1" dirty="0">
                <a:solidFill>
                  <a:schemeClr val="bg1"/>
                </a:solidFill>
              </a:rPr>
              <a:t>成油公司“红、橙、黄、蓝”安全风险管控图（部分）</a:t>
            </a:r>
            <a:endParaRPr lang="zh-CN" altLang="en-US" sz="1600" b="1" dirty="0">
              <a:solidFill>
                <a:schemeClr val="bg1"/>
              </a:solidFill>
            </a:endParaRPr>
          </a:p>
        </p:txBody>
      </p:sp>
      <p:pic>
        <p:nvPicPr>
          <p:cNvPr id="26626" name="内容占位符 4" descr="微信截图_20170902102628.jpg"/>
          <p:cNvPicPr>
            <a:picLocks noGrp="1" noChangeAspect="1"/>
          </p:cNvPicPr>
          <p:nvPr>
            <p:ph idx="1"/>
          </p:nvPr>
        </p:nvPicPr>
        <p:blipFill>
          <a:blip r:embed="rId1"/>
          <a:stretch>
            <a:fillRect/>
          </a:stretch>
        </p:blipFill>
        <p:spPr>
          <a:xfrm>
            <a:off x="2309813" y="785813"/>
            <a:ext cx="7761287" cy="4525962"/>
          </a:xfrm>
          <a:ln/>
        </p:spPr>
      </p:pic>
      <p:sp>
        <p:nvSpPr>
          <p:cNvPr id="26627"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xfrm>
            <a:off x="2238375" y="5500688"/>
            <a:ext cx="7872413" cy="295275"/>
          </a:xfrm>
          <a:ln/>
        </p:spPr>
        <p:txBody>
          <a:bodyPr vert="horz" wrap="square" lIns="91440" tIns="45720" rIns="91440" bIns="45720" anchor="ctr" anchorCtr="0"/>
          <a:p>
            <a:r>
              <a:rPr lang="zh-CN" altLang="en-US" sz="1600" b="1" dirty="0">
                <a:solidFill>
                  <a:schemeClr val="bg1"/>
                </a:solidFill>
              </a:rPr>
              <a:t>图</a:t>
            </a:r>
            <a:r>
              <a:rPr lang="en-US" altLang="zh-CN" sz="1600" b="1" dirty="0">
                <a:solidFill>
                  <a:schemeClr val="bg1"/>
                </a:solidFill>
              </a:rPr>
              <a:t>6</a:t>
            </a:r>
            <a:r>
              <a:rPr lang="zh-CN" altLang="en-US" sz="1600" b="1" dirty="0">
                <a:solidFill>
                  <a:schemeClr val="bg1"/>
                </a:solidFill>
              </a:rPr>
              <a:t>：气化车间安全风险告知牌（举例）</a:t>
            </a:r>
            <a:br>
              <a:rPr lang="zh-CN" altLang="en-US" sz="1600" dirty="0"/>
            </a:br>
            <a:endParaRPr lang="zh-CN" altLang="en-US" sz="1600" b="1" dirty="0">
              <a:solidFill>
                <a:schemeClr val="bg1"/>
              </a:solidFill>
            </a:endParaRPr>
          </a:p>
        </p:txBody>
      </p:sp>
      <p:pic>
        <p:nvPicPr>
          <p:cNvPr id="27650" name="内容占位符 5" descr="微信截图_20170902141111.jpg"/>
          <p:cNvPicPr>
            <a:picLocks noGrp="1" noChangeAspect="1"/>
          </p:cNvPicPr>
          <p:nvPr>
            <p:ph idx="1"/>
          </p:nvPr>
        </p:nvPicPr>
        <p:blipFill>
          <a:blip r:embed="rId1"/>
          <a:stretch>
            <a:fillRect/>
          </a:stretch>
        </p:blipFill>
        <p:spPr>
          <a:xfrm>
            <a:off x="2667000" y="714375"/>
            <a:ext cx="6718300" cy="4525963"/>
          </a:xfrm>
          <a:ln/>
        </p:spPr>
      </p:pic>
      <p:sp>
        <p:nvSpPr>
          <p:cNvPr id="27651"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2095500" y="6215063"/>
            <a:ext cx="7872413" cy="295275"/>
          </a:xfrm>
          <a:ln/>
        </p:spPr>
        <p:txBody>
          <a:bodyPr vert="horz" wrap="square" lIns="91440" tIns="45720" rIns="91440" bIns="45720" anchor="ctr" anchorCtr="0"/>
          <a:p>
            <a:r>
              <a:rPr lang="zh-CN" altLang="en-US" sz="1600" b="1" dirty="0">
                <a:solidFill>
                  <a:schemeClr val="bg1"/>
                </a:solidFill>
              </a:rPr>
              <a:t>图</a:t>
            </a:r>
            <a:r>
              <a:rPr lang="en-US" altLang="zh-CN" sz="1600" b="1" dirty="0">
                <a:solidFill>
                  <a:schemeClr val="bg1"/>
                </a:solidFill>
              </a:rPr>
              <a:t>7</a:t>
            </a:r>
            <a:r>
              <a:rPr lang="zh-CN" altLang="en-US" sz="1600" b="1" dirty="0">
                <a:solidFill>
                  <a:schemeClr val="bg1"/>
                </a:solidFill>
              </a:rPr>
              <a:t>：车间岗位悬挂安全风险应急处置牌（举例）</a:t>
            </a:r>
            <a:br>
              <a:rPr lang="zh-CN" altLang="en-US" sz="1600" dirty="0"/>
            </a:br>
            <a:endParaRPr lang="zh-CN" altLang="en-US" sz="1600" b="1" dirty="0">
              <a:solidFill>
                <a:schemeClr val="bg1"/>
              </a:solidFill>
            </a:endParaRPr>
          </a:p>
        </p:txBody>
      </p:sp>
      <p:pic>
        <p:nvPicPr>
          <p:cNvPr id="28674" name="图片 5" descr="仪表应急处置卡位置.jpg"/>
          <p:cNvPicPr>
            <a:picLocks noChangeAspect="1"/>
          </p:cNvPicPr>
          <p:nvPr/>
        </p:nvPicPr>
        <p:blipFill>
          <a:blip r:embed="rId1"/>
          <a:srcRect l="29807" t="7053" r="16347" b="1268"/>
          <a:stretch>
            <a:fillRect/>
          </a:stretch>
        </p:blipFill>
        <p:spPr>
          <a:xfrm>
            <a:off x="1524000" y="0"/>
            <a:ext cx="4286250" cy="5643563"/>
          </a:xfrm>
          <a:prstGeom prst="rect">
            <a:avLst/>
          </a:prstGeom>
          <a:noFill/>
          <a:ln w="9525">
            <a:noFill/>
          </a:ln>
        </p:spPr>
      </p:pic>
      <p:pic>
        <p:nvPicPr>
          <p:cNvPr id="28675" name="图片 6" descr="转化车间应急处置卡悬挂图片 2.jpg"/>
          <p:cNvPicPr>
            <a:picLocks noChangeAspect="1"/>
          </p:cNvPicPr>
          <p:nvPr/>
        </p:nvPicPr>
        <p:blipFill>
          <a:blip r:embed="rId2"/>
          <a:srcRect l="19820" t="5405" b="10809"/>
          <a:stretch>
            <a:fillRect/>
          </a:stretch>
        </p:blipFill>
        <p:spPr>
          <a:xfrm>
            <a:off x="6310313" y="0"/>
            <a:ext cx="4000500" cy="5643563"/>
          </a:xfrm>
          <a:prstGeom prst="rect">
            <a:avLst/>
          </a:prstGeom>
          <a:noFill/>
          <a:ln w="9525">
            <a:noFill/>
          </a:ln>
        </p:spPr>
      </p:pic>
      <p:sp>
        <p:nvSpPr>
          <p:cNvPr id="2867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1809750" y="928688"/>
            <a:ext cx="8401050" cy="1004887"/>
          </a:xfrm>
          <a:ln/>
        </p:spPr>
        <p:txBody>
          <a:bodyPr vert="horz" wrap="square" lIns="91440" tIns="45720" rIns="91440" bIns="45720" anchor="ctr" anchorCtr="0"/>
          <a:p>
            <a:r>
              <a:rPr lang="en-US" altLang="zh-CN" sz="2800" b="1" dirty="0">
                <a:solidFill>
                  <a:schemeClr val="bg1"/>
                </a:solidFill>
              </a:rPr>
              <a:t>4</a:t>
            </a:r>
            <a:r>
              <a:rPr lang="zh-CN" altLang="en-US" sz="2800" b="1" dirty="0">
                <a:solidFill>
                  <a:schemeClr val="bg1"/>
                </a:solidFill>
              </a:rPr>
              <a:t>、建立完善隐患排查整治体系，从根治理安全短板</a:t>
            </a:r>
            <a:endParaRPr lang="zh-CN" altLang="en-US" sz="2800" dirty="0">
              <a:solidFill>
                <a:schemeClr val="bg1"/>
              </a:solidFill>
            </a:endParaRPr>
          </a:p>
        </p:txBody>
      </p:sp>
      <p:sp>
        <p:nvSpPr>
          <p:cNvPr id="29698" name="内容占位符 2"/>
          <p:cNvSpPr>
            <a:spLocks noGrp="1"/>
          </p:cNvSpPr>
          <p:nvPr>
            <p:ph idx="1"/>
          </p:nvPr>
        </p:nvSpPr>
        <p:spPr>
          <a:xfrm>
            <a:off x="1981200" y="2500313"/>
            <a:ext cx="8229600" cy="3625850"/>
          </a:xfrm>
          <a:ln/>
        </p:spPr>
        <p:txBody>
          <a:bodyPr vert="horz" wrap="square" lIns="91440" tIns="45720" rIns="91440" bIns="45720" anchor="t" anchorCtr="0"/>
          <a:p>
            <a:pPr marL="0" indent="0" eaLnBrk="1" hangingPunct="1">
              <a:buNone/>
            </a:pPr>
            <a:r>
              <a:rPr lang="" altLang="en-US" sz="2400" dirty="0">
                <a:solidFill>
                  <a:srgbClr val="0070C0"/>
                </a:solidFill>
                <a:latin typeface="华文中宋" panose="02010600040101010101" pitchFamily="2" charset="-122"/>
                <a:ea typeface="华文中宋" panose="02010600040101010101" pitchFamily="2" charset="-122"/>
                <a:sym typeface="+mn-ea"/>
              </a:rPr>
              <a:t>主</a:t>
            </a:r>
            <a:r>
              <a:rPr lang="" altLang="en-US" sz="2400" dirty="0">
                <a:solidFill>
                  <a:schemeClr val="bg1"/>
                </a:solidFill>
                <a:latin typeface="华文中宋" panose="02010600040101010101" pitchFamily="2" charset="-122"/>
                <a:ea typeface="华文中宋" panose="02010600040101010101" pitchFamily="2" charset="-122"/>
                <a:sym typeface="+mn-ea"/>
              </a:rPr>
              <a:t>   </a:t>
            </a:r>
            <a:r>
              <a:rPr lang="zh-CN" altLang="en-US" sz="2400" dirty="0">
                <a:solidFill>
                  <a:schemeClr val="bg1"/>
                </a:solidFill>
              </a:rPr>
              <a:t>公司针对各风险点分布情况，完善隐患排查治理方法、标准和清单，明确内部各部门、各车间、各岗位、各设备设施排查范围和要求，建立起全员参与、全岗位覆盖、全过程衔接的闭环管理隐患排查治理机制，实现隐患自查自改常态化。</a:t>
            </a:r>
            <a:endParaRPr lang="zh-CN" altLang="en-US" sz="2400" dirty="0">
              <a:solidFill>
                <a:schemeClr val="bg1"/>
              </a:solidFill>
            </a:endParaRPr>
          </a:p>
          <a:p>
            <a:pPr marL="0" indent="0" eaLnBrk="1" hangingPunct="1">
              <a:buNone/>
            </a:pPr>
            <a:endParaRPr lang="zh-CN" altLang="en-US" sz="2400" dirty="0">
              <a:solidFill>
                <a:schemeClr val="bg1"/>
              </a:solidFill>
            </a:endParaRPr>
          </a:p>
          <a:p>
            <a:pPr marL="0" indent="0" eaLnBrk="1" hangingPunct="1">
              <a:buNone/>
            </a:pPr>
            <a:endParaRPr lang="zh-CN" altLang="en-US" sz="2400" dirty="0">
              <a:solidFill>
                <a:schemeClr val="bg1"/>
              </a:solidFill>
            </a:endParaRPr>
          </a:p>
        </p:txBody>
      </p:sp>
      <p:sp>
        <p:nvSpPr>
          <p:cNvPr id="29699"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a:xfrm>
            <a:off x="2238375" y="5857875"/>
            <a:ext cx="7872413" cy="295275"/>
          </a:xfrm>
          <a:ln/>
        </p:spPr>
        <p:txBody>
          <a:bodyPr vert="horz" wrap="square" lIns="91440" tIns="45720" rIns="91440" bIns="45720" anchor="ctr" anchorCtr="0"/>
          <a:p>
            <a:r>
              <a:rPr lang="zh-CN" altLang="en-US" sz="1600" b="1" dirty="0">
                <a:solidFill>
                  <a:schemeClr val="bg1"/>
                </a:solidFill>
              </a:rPr>
              <a:t>图</a:t>
            </a:r>
            <a:r>
              <a:rPr lang="en-US" altLang="zh-CN" sz="1600" b="1" dirty="0">
                <a:solidFill>
                  <a:schemeClr val="bg1"/>
                </a:solidFill>
              </a:rPr>
              <a:t>8</a:t>
            </a:r>
            <a:r>
              <a:rPr lang="zh-CN" altLang="en-US" sz="1600" b="1" dirty="0">
                <a:solidFill>
                  <a:schemeClr val="bg1"/>
                </a:solidFill>
              </a:rPr>
              <a:t>：公司一企一册（风险分级管控和隐患排查治理双重预防机制）</a:t>
            </a:r>
            <a:endParaRPr lang="zh-CN" altLang="en-US" sz="1600" b="1" dirty="0">
              <a:solidFill>
                <a:schemeClr val="bg1"/>
              </a:solidFill>
            </a:endParaRPr>
          </a:p>
        </p:txBody>
      </p:sp>
      <p:pic>
        <p:nvPicPr>
          <p:cNvPr id="30722" name="内容占位符 4" descr="一企一册.png"/>
          <p:cNvPicPr>
            <a:picLocks noGrp="1" noChangeAspect="1"/>
          </p:cNvPicPr>
          <p:nvPr>
            <p:ph idx="1"/>
          </p:nvPr>
        </p:nvPicPr>
        <p:blipFill>
          <a:blip r:embed="rId1"/>
          <a:stretch>
            <a:fillRect/>
          </a:stretch>
        </p:blipFill>
        <p:spPr>
          <a:xfrm>
            <a:off x="3738563" y="214313"/>
            <a:ext cx="4081462" cy="5357812"/>
          </a:xfrm>
          <a:ln/>
        </p:spPr>
      </p:pic>
      <p:sp>
        <p:nvSpPr>
          <p:cNvPr id="30723"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noChangeArrowheads="1"/>
          </p:cNvSpPr>
          <p:nvPr>
            <p:ph type="title"/>
          </p:nvPr>
        </p:nvSpPr>
        <p:spPr>
          <a:xfrm>
            <a:off x="1981200" y="781050"/>
            <a:ext cx="8229600" cy="10763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bg1"/>
                </a:solidFill>
                <a:effectLst/>
                <a:uLnTx/>
                <a:uFillTx/>
                <a:latin typeface="+mn-ea"/>
                <a:ea typeface="+mn-ea"/>
                <a:cs typeface="+mj-cs"/>
              </a:rPr>
              <a:t>“红橙黄蓝”四色安全风险管控体系的实施背景</a:t>
            </a:r>
            <a:endParaRPr kumimoji="0" lang="en-US" altLang="zh-CN" sz="3600" b="1" i="0" u="none" strike="noStrike" kern="1200" cap="none" spc="0" normalizeH="0" baseline="0" noProof="0" dirty="0" smtClean="0">
              <a:ln>
                <a:noFill/>
              </a:ln>
              <a:solidFill>
                <a:schemeClr val="bg1"/>
              </a:solidFill>
              <a:effectLst/>
              <a:uLnTx/>
              <a:uFillTx/>
              <a:latin typeface="+mn-ea"/>
              <a:ea typeface="+mn-ea"/>
              <a:cs typeface="+mj-cs"/>
            </a:endParaRPr>
          </a:p>
        </p:txBody>
      </p:sp>
      <p:sp>
        <p:nvSpPr>
          <p:cNvPr id="3074" name="内容占位符 2"/>
          <p:cNvSpPr>
            <a:spLocks noGrp="1"/>
          </p:cNvSpPr>
          <p:nvPr>
            <p:ph idx="1"/>
          </p:nvPr>
        </p:nvSpPr>
        <p:spPr>
          <a:xfrm>
            <a:off x="1981200" y="1857375"/>
            <a:ext cx="8229600" cy="426878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现场风险隐患多</a:t>
            </a:r>
            <a:endParaRPr kumimoji="0" lang="zh-CN" altLang="en-US" sz="1600" b="0" i="0" u="none" strike="noStrike" kern="1200" cap="none" spc="0" normalizeH="0" baseline="0" noProof="1">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a:ln>
                  <a:noFill/>
                </a:ln>
                <a:solidFill>
                  <a:schemeClr val="bg1"/>
                </a:solidFill>
                <a:effectLst/>
                <a:uLnTx/>
                <a:uFillTx/>
                <a:latin typeface="华文中宋" panose="02010600040101010101" pitchFamily="2" charset="-122"/>
                <a:ea typeface="华文中宋" panose="02010600040101010101" pitchFamily="2" charset="-122"/>
                <a:cs typeface="+mn-cs"/>
              </a:rPr>
              <a:t>环境因素变化</a:t>
            </a: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多</a:t>
            </a:r>
            <a:endParaRPr kumimoji="0" lang="en-US" altLang="zh-CN"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现场风险辨识不科学</a:t>
            </a:r>
            <a:endParaRPr kumimoji="0" lang="en-US" altLang="zh-CN"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安全警示标志不全面</a:t>
            </a:r>
            <a:endParaRPr kumimoji="0" lang="en-US" altLang="zh-CN"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风险责任划分不明确</a:t>
            </a:r>
            <a:endParaRPr kumimoji="0" lang="en-US" altLang="zh-CN"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职工风险学习不具体</a:t>
            </a:r>
            <a:endParaRPr kumimoji="0" lang="en-US" altLang="zh-CN"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rPr>
              <a:t>安全隐患管控存在盲区等等</a:t>
            </a:r>
            <a:endParaRPr kumimoji="0" lang="zh-CN" altLang="en-US" sz="2400" b="0" i="0" u="none" strike="noStrike" kern="1200" cap="none" spc="0" normalizeH="0" baseline="0" noProof="1">
              <a:ln>
                <a:noFill/>
              </a:ln>
              <a:solidFill>
                <a:schemeClr val="bg1"/>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rgbClr val="00B0F0"/>
              </a:solidFill>
              <a:effectLst/>
              <a:uLnTx/>
              <a:uFillTx/>
              <a:latin typeface="华文中宋" panose="02010600040101010101" pitchFamily="2" charset="-122"/>
              <a:ea typeface="华文中宋" panose="020106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rgbClr val="00B0F0"/>
              </a:solidFill>
              <a:effectLst/>
              <a:uLnTx/>
              <a:uFillTx/>
              <a:latin typeface="华文中宋" panose="02010600040101010101" pitchFamily="2" charset="-122"/>
              <a:ea typeface="华文中宋" panose="02010600040101010101" pitchFamily="2" charset="-122"/>
              <a:cs typeface="+mn-cs"/>
            </a:endParaRPr>
          </a:p>
        </p:txBody>
      </p:sp>
      <p:sp>
        <p:nvSpPr>
          <p:cNvPr id="31747"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noChangeArrowheads="1"/>
          </p:cNvSpPr>
          <p:nvPr>
            <p:ph type="title"/>
          </p:nvPr>
        </p:nvSpPr>
        <p:spPr>
          <a:xfrm>
            <a:off x="2095500" y="928688"/>
            <a:ext cx="8229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chemeClr val="bg1"/>
                </a:solidFill>
                <a:effectLst/>
                <a:uLnTx/>
                <a:uFillTx/>
                <a:latin typeface="+mn-ea"/>
                <a:ea typeface="+mn-ea"/>
                <a:cs typeface="+mj-cs"/>
              </a:rPr>
              <a:t>“红橙黄蓝”四色安全风险管控体系的意义和成果</a:t>
            </a:r>
            <a:endParaRPr kumimoji="0" lang="zh-CN" altLang="en-US" sz="3600" b="1" i="0" u="none" strike="noStrike" kern="1200" cap="none" spc="0" normalizeH="0" baseline="0" noProof="0" dirty="0" smtClean="0">
              <a:ln>
                <a:noFill/>
              </a:ln>
              <a:solidFill>
                <a:schemeClr val="bg1"/>
              </a:solidFill>
              <a:effectLst/>
              <a:uLnTx/>
              <a:uFillTx/>
              <a:latin typeface="+mn-ea"/>
              <a:ea typeface="+mn-ea"/>
              <a:cs typeface="+mj-cs"/>
            </a:endParaRPr>
          </a:p>
        </p:txBody>
      </p:sp>
      <p:sp>
        <p:nvSpPr>
          <p:cNvPr id="32770" name="内容占位符 2"/>
          <p:cNvSpPr>
            <a:spLocks noGrp="1"/>
          </p:cNvSpPr>
          <p:nvPr>
            <p:ph idx="1"/>
          </p:nvPr>
        </p:nvSpPr>
        <p:spPr>
          <a:xfrm>
            <a:off x="1809750" y="2357438"/>
            <a:ext cx="8158163" cy="3325812"/>
          </a:xfrm>
          <a:ln/>
        </p:spPr>
        <p:txBody>
          <a:bodyPr vert="horz" wrap="square" lIns="91440" tIns="45720" rIns="91440" bIns="45720" anchor="t" anchorCtr="0"/>
          <a:p>
            <a:pPr eaLnBrk="1" hangingPunct="1">
              <a:lnSpc>
                <a:spcPct val="110000"/>
              </a:lnSpc>
            </a:pPr>
            <a:endParaRPr lang="" altLang="en-US" sz="2000" dirty="0">
              <a:solidFill>
                <a:srgbClr val="00B0F0"/>
              </a:solidFill>
              <a:latin typeface="华文中宋" panose="02010600040101010101" pitchFamily="2" charset="-122"/>
              <a:ea typeface="华文中宋" panose="02010600040101010101" pitchFamily="2" charset="-122"/>
            </a:endParaRPr>
          </a:p>
          <a:p>
            <a:pPr eaLnBrk="1" hangingPunct="1">
              <a:buNone/>
            </a:pPr>
            <a:r>
              <a:rPr lang="zh-CN" altLang="en-US" sz="2400" b="1" dirty="0">
                <a:solidFill>
                  <a:schemeClr val="bg1"/>
                </a:solidFill>
              </a:rPr>
              <a:t>           通过对“红橙黄蓝”四色安全风险管控体系，以“分区域、分级别、网格化”原则，真正做到关口前移，超前辨识预判岗位、区域安全风险，从制度、技术、工程、管理等方面采取措施，有效防控各类安全风险。构建科学、系统、有效、可靠的安全风险辨识管控体系，实施安全风险差异化动态管理，有效防控各类安全风险，最大限度减少事故的损害程度，提升安全生产整体预控能力，夯实遏制重特大事故的坚强基础。</a:t>
            </a:r>
            <a:endParaRPr lang="" altLang="en-US" sz="2400" b="1" dirty="0">
              <a:solidFill>
                <a:schemeClr val="bg1"/>
              </a:solidFill>
              <a:latin typeface="华文中宋" panose="02010600040101010101" pitchFamily="2" charset="-122"/>
              <a:ea typeface="华文中宋" panose="02010600040101010101" pitchFamily="2" charset="-122"/>
            </a:endParaRPr>
          </a:p>
        </p:txBody>
      </p:sp>
      <p:sp>
        <p:nvSpPr>
          <p:cNvPr id="32771"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noChangeArrowheads="1"/>
          </p:cNvSpPr>
          <p:nvPr>
            <p:ph type="title"/>
          </p:nvPr>
        </p:nvSpPr>
        <p:spPr>
          <a:xfrm>
            <a:off x="1981200" y="966788"/>
            <a:ext cx="8229600" cy="1962150"/>
          </a:xfrm>
        </p:spPr>
        <p:txBody>
          <a:bodyPr vert="horz" wrap="square" lIns="91440" tIns="45720" rIns="91440" bIns="45720" numCol="1" anchor="ctr" anchorCtr="0" compatLnSpc="1"/>
          <a:lstStyle/>
          <a:p>
            <a:pPr marL="0" marR="0" lvl="0" indent="0" algn="l" defTabSz="914400" rtl="0" eaLnBrk="1" fontAlgn="base" latinLnBrk="0" hangingPunct="1">
              <a:lnSpc>
                <a:spcPct val="110000"/>
              </a:lnSpc>
              <a:spcBef>
                <a:spcPct val="0"/>
              </a:spcBef>
              <a:spcAft>
                <a:spcPct val="0"/>
              </a:spcAft>
              <a:buClrTx/>
              <a:buSzTx/>
              <a:buFontTx/>
              <a:buNone/>
              <a:defRPr/>
            </a:pPr>
            <a:br>
              <a:rPr kumimoji="0" lang="zh-CN" altLang="en-US" sz="2400" b="1" i="0" u="none" strike="noStrike" kern="1200" cap="none" spc="0" normalizeH="0" baseline="0" noProof="0" dirty="0" smtClean="0">
                <a:ln>
                  <a:noFill/>
                </a:ln>
                <a:solidFill>
                  <a:schemeClr val="tx2"/>
                </a:solidFill>
                <a:effectLst/>
                <a:uLnTx/>
                <a:uFillTx/>
                <a:latin typeface="+mn-ea"/>
                <a:ea typeface="+mn-ea"/>
                <a:cs typeface="+mj-cs"/>
              </a:rPr>
            </a:br>
            <a:r>
              <a:rPr kumimoji="0" lang="zh-CN" altLang="en-US" sz="2400" b="1" i="0" u="none" strike="noStrike" kern="1200" cap="none" spc="0" normalizeH="0" baseline="0" noProof="0" dirty="0" smtClean="0">
                <a:ln>
                  <a:noFill/>
                </a:ln>
                <a:solidFill>
                  <a:schemeClr val="tx2"/>
                </a:solidFill>
                <a:effectLst/>
                <a:uLnTx/>
                <a:uFillTx/>
                <a:latin typeface="+mn-ea"/>
                <a:ea typeface="+mn-ea"/>
                <a:cs typeface="+mj-cs"/>
              </a:rPr>
              <a:t>    </a:t>
            </a:r>
            <a:r>
              <a:rPr kumimoji="0" lang="zh-CN" altLang="en-US" sz="2400" b="1" i="0" u="none" strike="noStrike" kern="1200" cap="none" spc="0" normalizeH="0" baseline="0" noProof="0" dirty="0" smtClean="0">
                <a:ln>
                  <a:noFill/>
                </a:ln>
                <a:solidFill>
                  <a:schemeClr val="bg1"/>
                </a:solidFill>
                <a:effectLst/>
                <a:uLnTx/>
                <a:uFillTx/>
                <a:latin typeface="+mn-ea"/>
                <a:ea typeface="+mn-ea"/>
                <a:cs typeface="+mj-cs"/>
              </a:rPr>
              <a:t>公司安监部从</a:t>
            </a:r>
            <a:r>
              <a:rPr kumimoji="0" lang="en-US" sz="2400" b="1" i="0" u="none" strike="noStrike" kern="1200" cap="none" spc="0" normalizeH="0" baseline="0" noProof="0" dirty="0" smtClean="0">
                <a:ln>
                  <a:noFill/>
                </a:ln>
                <a:solidFill>
                  <a:schemeClr val="bg1"/>
                </a:solidFill>
                <a:effectLst/>
                <a:uLnTx/>
                <a:uFillTx/>
                <a:latin typeface="+mn-ea"/>
                <a:ea typeface="+mn-ea"/>
                <a:cs typeface="+mj-cs"/>
              </a:rPr>
              <a:t>2020</a:t>
            </a:r>
            <a:r>
              <a:rPr kumimoji="0" lang="zh-CN" altLang="en-US" sz="2400" b="1" i="0" u="none" strike="noStrike" kern="1200" cap="none" spc="0" normalizeH="0" baseline="0" noProof="0" dirty="0" smtClean="0">
                <a:ln>
                  <a:noFill/>
                </a:ln>
                <a:solidFill>
                  <a:schemeClr val="bg1"/>
                </a:solidFill>
                <a:effectLst/>
                <a:uLnTx/>
                <a:uFillTx/>
                <a:latin typeface="+mn-ea"/>
                <a:ea typeface="+mn-ea"/>
                <a:cs typeface="+mj-cs"/>
              </a:rPr>
              <a:t>年开始在风险隐患管理工作中逐步推行“</a:t>
            </a:r>
            <a:r>
              <a:rPr kumimoji="0" lang="zh-CN" altLang="en-US" sz="2400" b="1" i="0" u="none" strike="noStrike" kern="1200" cap="none" spc="0" normalizeH="0" baseline="0" noProof="0" dirty="0" smtClean="0">
                <a:ln>
                  <a:noFill/>
                </a:ln>
                <a:solidFill>
                  <a:srgbClr val="FF0000"/>
                </a:solidFill>
                <a:effectLst/>
                <a:uLnTx/>
                <a:uFillTx/>
                <a:latin typeface="+mn-ea"/>
                <a:ea typeface="+mn-ea"/>
                <a:cs typeface="+mj-cs"/>
              </a:rPr>
              <a:t>红</a:t>
            </a:r>
            <a:r>
              <a:rPr kumimoji="0" lang="zh-CN" altLang="en-US" sz="2400" b="1" i="0" u="none" strike="noStrike" kern="1200" cap="none" spc="0" normalizeH="0" baseline="0" noProof="0" dirty="0" smtClean="0">
                <a:ln>
                  <a:noFill/>
                </a:ln>
                <a:solidFill>
                  <a:srgbClr val="FFC000"/>
                </a:solidFill>
                <a:effectLst/>
                <a:uLnTx/>
                <a:uFillTx/>
                <a:latin typeface="+mn-ea"/>
                <a:ea typeface="+mn-ea"/>
                <a:cs typeface="+mj-cs"/>
              </a:rPr>
              <a:t>橙</a:t>
            </a:r>
            <a:r>
              <a:rPr kumimoji="0" lang="zh-CN" altLang="en-US" sz="2400" b="1" i="0" u="none" strike="noStrike" kern="1200" cap="none" spc="0" normalizeH="0" baseline="0" noProof="0" dirty="0" smtClean="0">
                <a:ln>
                  <a:noFill/>
                </a:ln>
                <a:solidFill>
                  <a:srgbClr val="FFFF00"/>
                </a:solidFill>
                <a:effectLst/>
                <a:uLnTx/>
                <a:uFillTx/>
                <a:latin typeface="+mn-ea"/>
                <a:ea typeface="+mn-ea"/>
                <a:cs typeface="+mj-cs"/>
              </a:rPr>
              <a:t>黄</a:t>
            </a:r>
            <a:r>
              <a:rPr kumimoji="0" lang="zh-CN" altLang="en-US" sz="2400" b="1" i="0" u="none" strike="noStrike" kern="1200" cap="none" spc="0" normalizeH="0" baseline="0" noProof="0" dirty="0" smtClean="0">
                <a:ln>
                  <a:noFill/>
                </a:ln>
                <a:solidFill>
                  <a:srgbClr val="92D050"/>
                </a:solidFill>
                <a:effectLst/>
                <a:uLnTx/>
                <a:uFillTx/>
                <a:latin typeface="+mn-ea"/>
                <a:ea typeface="+mn-ea"/>
                <a:cs typeface="+mj-cs"/>
              </a:rPr>
              <a:t>蓝</a:t>
            </a:r>
            <a:r>
              <a:rPr kumimoji="0" lang="zh-CN" altLang="en-US" sz="2400" b="1" i="0" u="none" strike="noStrike" kern="1200" cap="none" spc="0" normalizeH="0" baseline="0" noProof="0" dirty="0" smtClean="0">
                <a:ln>
                  <a:noFill/>
                </a:ln>
                <a:solidFill>
                  <a:schemeClr val="bg1"/>
                </a:solidFill>
                <a:effectLst/>
                <a:uLnTx/>
                <a:uFillTx/>
                <a:latin typeface="+mn-ea"/>
                <a:ea typeface="+mn-ea"/>
                <a:cs typeface="+mj-cs"/>
              </a:rPr>
              <a:t>”四色安全风险管控体系</a:t>
            </a:r>
            <a:endParaRPr kumimoji="0" lang="zh-CN" altLang="en-US" sz="2400" b="1" i="0" u="none" strike="noStrike" kern="1200" cap="none" spc="0" normalizeH="0" baseline="0" noProof="0" dirty="0" smtClean="0">
              <a:ln>
                <a:noFill/>
              </a:ln>
              <a:solidFill>
                <a:schemeClr val="bg1"/>
              </a:solidFill>
              <a:effectLst/>
              <a:uLnTx/>
              <a:uFillTx/>
              <a:latin typeface="+mn-ea"/>
              <a:ea typeface="+mn-ea"/>
              <a:cs typeface="+mj-cs"/>
            </a:endParaRPr>
          </a:p>
        </p:txBody>
      </p:sp>
      <p:sp>
        <p:nvSpPr>
          <p:cNvPr id="7170" name="内容占位符 2"/>
          <p:cNvSpPr>
            <a:spLocks noGrp="1"/>
          </p:cNvSpPr>
          <p:nvPr>
            <p:ph idx="1"/>
          </p:nvPr>
        </p:nvSpPr>
        <p:spPr>
          <a:xfrm>
            <a:off x="1981200" y="3500438"/>
            <a:ext cx="8229600" cy="2625725"/>
          </a:xfrm>
          <a:ln/>
        </p:spPr>
        <p:txBody>
          <a:bodyPr vert="horz" wrap="square" lIns="91440" tIns="45720" rIns="91440" bIns="45720" anchor="t" anchorCtr="0"/>
          <a:p>
            <a:pPr eaLnBrk="1" hangingPunct="1">
              <a:lnSpc>
                <a:spcPct val="110000"/>
              </a:lnSpc>
            </a:pPr>
            <a:r>
              <a:rPr lang="zh-CN" altLang="en-US" sz="2400" b="1" dirty="0">
                <a:solidFill>
                  <a:schemeClr val="bg1"/>
                </a:solidFill>
              </a:rPr>
              <a:t>全面开展安全风险辨识，靠前检查安全预防</a:t>
            </a:r>
            <a:r>
              <a:rPr lang="zh-CN" altLang="en-US" sz="2400" dirty="0">
                <a:solidFill>
                  <a:schemeClr val="bg1"/>
                </a:solidFill>
                <a:latin typeface="华文中宋" panose="02010600040101010101" pitchFamily="2" charset="-122"/>
                <a:ea typeface="华文中宋" panose="02010600040101010101" pitchFamily="2" charset="-122"/>
              </a:rPr>
              <a:t>；</a:t>
            </a:r>
            <a:endParaRPr lang="zh-CN" altLang="en-US" sz="2400" dirty="0">
              <a:solidFill>
                <a:schemeClr val="bg1"/>
              </a:solidFill>
              <a:latin typeface="华文中宋" panose="02010600040101010101" pitchFamily="2" charset="-122"/>
              <a:ea typeface="华文中宋" panose="02010600040101010101" pitchFamily="2" charset="-122"/>
            </a:endParaRPr>
          </a:p>
          <a:p>
            <a:pPr eaLnBrk="1" hangingPunct="1">
              <a:lnSpc>
                <a:spcPct val="110000"/>
              </a:lnSpc>
            </a:pPr>
            <a:r>
              <a:rPr lang="zh-CN" altLang="en-US" sz="2400" b="1" dirty="0">
                <a:solidFill>
                  <a:schemeClr val="bg1"/>
                </a:solidFill>
              </a:rPr>
              <a:t>科学评定安全风险等级，从严分级安全管控</a:t>
            </a:r>
            <a:r>
              <a:rPr lang="zh-CN" altLang="en-US" sz="2400" dirty="0">
                <a:solidFill>
                  <a:schemeClr val="bg1"/>
                </a:solidFill>
                <a:latin typeface="华文中宋" panose="02010600040101010101" pitchFamily="2" charset="-122"/>
                <a:ea typeface="华文中宋" panose="02010600040101010101" pitchFamily="2" charset="-122"/>
              </a:rPr>
              <a:t>；</a:t>
            </a:r>
            <a:endParaRPr lang="zh-CN" altLang="en-US" sz="2400" dirty="0">
              <a:solidFill>
                <a:schemeClr val="bg1"/>
              </a:solidFill>
              <a:latin typeface="华文中宋" panose="02010600040101010101" pitchFamily="2" charset="-122"/>
              <a:ea typeface="华文中宋" panose="02010600040101010101" pitchFamily="2" charset="-122"/>
            </a:endParaRPr>
          </a:p>
          <a:p>
            <a:pPr eaLnBrk="1" hangingPunct="1">
              <a:lnSpc>
                <a:spcPct val="110000"/>
              </a:lnSpc>
            </a:pPr>
            <a:r>
              <a:rPr lang="zh-CN" altLang="en-US" sz="2400" b="1" dirty="0">
                <a:solidFill>
                  <a:schemeClr val="bg1"/>
                </a:solidFill>
              </a:rPr>
              <a:t>实施安全风险公告警示，高效提升安全意识</a:t>
            </a:r>
            <a:r>
              <a:rPr lang="zh-CN" altLang="en-US" sz="2400" b="1" dirty="0">
                <a:solidFill>
                  <a:schemeClr val="bg1"/>
                </a:solidFill>
                <a:latin typeface="华文中宋" panose="02010600040101010101" pitchFamily="2" charset="-122"/>
                <a:ea typeface="华文中宋" panose="02010600040101010101" pitchFamily="2" charset="-122"/>
              </a:rPr>
              <a:t>；</a:t>
            </a:r>
            <a:endParaRPr lang="zh-CN" altLang="en-US" sz="2400" dirty="0">
              <a:solidFill>
                <a:schemeClr val="bg1"/>
              </a:solidFill>
              <a:latin typeface="华文中宋" panose="02010600040101010101" pitchFamily="2" charset="-122"/>
              <a:ea typeface="华文中宋" panose="02010600040101010101" pitchFamily="2" charset="-122"/>
            </a:endParaRPr>
          </a:p>
          <a:p>
            <a:pPr eaLnBrk="1" hangingPunct="1">
              <a:lnSpc>
                <a:spcPct val="110000"/>
              </a:lnSpc>
            </a:pPr>
            <a:r>
              <a:rPr lang="zh-CN" altLang="en-US" sz="2400" b="1" dirty="0">
                <a:solidFill>
                  <a:schemeClr val="bg1"/>
                </a:solidFill>
              </a:rPr>
              <a:t>建立完善隐患排查整治体系，从根治理安全短板</a:t>
            </a:r>
            <a:r>
              <a:rPr lang="zh-CN" altLang="en-US" sz="2400" b="1" dirty="0">
                <a:solidFill>
                  <a:schemeClr val="bg1"/>
                </a:solidFill>
                <a:latin typeface="华文中宋" panose="02010600040101010101" pitchFamily="2" charset="-122"/>
                <a:ea typeface="华文中宋" panose="02010600040101010101" pitchFamily="2" charset="-122"/>
              </a:rPr>
              <a:t>。</a:t>
            </a:r>
            <a:endParaRPr lang="zh-CN" altLang="en-US" sz="2400" dirty="0">
              <a:solidFill>
                <a:schemeClr val="bg1"/>
              </a:solidFill>
              <a:latin typeface="华文中宋" panose="02010600040101010101" pitchFamily="2" charset="-122"/>
              <a:ea typeface="华文中宋" panose="02010600040101010101" pitchFamily="2" charset="-122"/>
            </a:endParaRPr>
          </a:p>
        </p:txBody>
      </p:sp>
      <p:sp>
        <p:nvSpPr>
          <p:cNvPr id="7171"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xfrm>
            <a:off x="1952625" y="571500"/>
            <a:ext cx="8229600" cy="1143000"/>
          </a:xfrm>
          <a:ln/>
        </p:spPr>
        <p:txBody>
          <a:bodyPr vert="horz" wrap="square" lIns="91440" tIns="45720" rIns="91440" bIns="45720" anchor="ctr" anchorCtr="0"/>
          <a:p>
            <a:pPr eaLnBrk="1" hangingPunct="1"/>
            <a:r>
              <a:rPr lang="zh-CN" altLang="en-US" sz="3600" b="1" dirty="0">
                <a:solidFill>
                  <a:schemeClr val="bg1"/>
                </a:solidFill>
              </a:rPr>
              <a:t>“红橙黄蓝”四色安全风险管控体系</a:t>
            </a:r>
            <a:endParaRPr lang="zh-CN" altLang="en-US" sz="3600" dirty="0">
              <a:solidFill>
                <a:schemeClr val="bg1"/>
              </a:solidFill>
            </a:endParaRPr>
          </a:p>
        </p:txBody>
      </p:sp>
      <p:sp>
        <p:nvSpPr>
          <p:cNvPr id="2" name="内容占位符 2"/>
          <p:cNvSpPr>
            <a:spLocks noGrp="1" noChangeArrowheads="1"/>
          </p:cNvSpPr>
          <p:nvPr>
            <p:ph idx="1"/>
          </p:nvPr>
        </p:nvSpPr>
        <p:spPr>
          <a:xfrm>
            <a:off x="1981200" y="2214563"/>
            <a:ext cx="7900988" cy="3911600"/>
          </a:xfrm>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en-US" sz="2400" b="1" i="0" u="none" strike="noStrike" kern="1200" cap="none" spc="0" normalizeH="0" baseline="0" noProof="0" dirty="0" smtClean="0">
                <a:ln>
                  <a:noFill/>
                </a:ln>
                <a:solidFill>
                  <a:schemeClr val="tx1"/>
                </a:solidFill>
                <a:effectLst/>
                <a:uLnTx/>
                <a:uFillTx/>
                <a:latin typeface="+mn-ea"/>
                <a:ea typeface="+mn-ea"/>
                <a:cs typeface="+mn-cs"/>
              </a:rPr>
              <a:t>    </a:t>
            </a:r>
            <a:r>
              <a:rPr kumimoji="0" lang="en-US" sz="2400" b="1" i="0" u="none" strike="noStrike" kern="1200" cap="none" spc="0" normalizeH="0" baseline="0" noProof="0" dirty="0" smtClean="0">
                <a:ln>
                  <a:noFill/>
                </a:ln>
                <a:solidFill>
                  <a:schemeClr val="bg1"/>
                </a:solidFill>
                <a:effectLst/>
                <a:uLnTx/>
                <a:uFillTx/>
                <a:latin typeface="+mn-ea"/>
                <a:ea typeface="+mn-ea"/>
                <a:cs typeface="+mn-cs"/>
              </a:rPr>
              <a:t>2017</a:t>
            </a:r>
            <a:r>
              <a:rPr kumimoji="0" lang="zh-CN" altLang="en-US" sz="2400" b="1" i="0" u="none" strike="noStrike" kern="1200" cap="none" spc="0" normalizeH="0" baseline="0" noProof="0" dirty="0" smtClean="0">
                <a:ln>
                  <a:noFill/>
                </a:ln>
                <a:solidFill>
                  <a:schemeClr val="bg1"/>
                </a:solidFill>
                <a:effectLst/>
                <a:uLnTx/>
                <a:uFillTx/>
                <a:latin typeface="+mn-ea"/>
                <a:ea typeface="+mn-ea"/>
                <a:cs typeface="+mn-cs"/>
              </a:rPr>
              <a:t>年</a:t>
            </a:r>
            <a:r>
              <a:rPr kumimoji="0" lang="en-US" sz="2400" b="1" i="0" u="none" strike="noStrike" kern="1200" cap="none" spc="0" normalizeH="0" baseline="0" noProof="0" dirty="0" smtClean="0">
                <a:ln>
                  <a:noFill/>
                </a:ln>
                <a:solidFill>
                  <a:schemeClr val="bg1"/>
                </a:solidFill>
                <a:effectLst/>
                <a:uLnTx/>
                <a:uFillTx/>
                <a:latin typeface="+mn-ea"/>
                <a:ea typeface="+mn-ea"/>
                <a:cs typeface="+mn-cs"/>
              </a:rPr>
              <a:t>7</a:t>
            </a:r>
            <a:r>
              <a:rPr kumimoji="0" lang="zh-CN" altLang="en-US" sz="2400" b="1" i="0" u="none" strike="noStrike" kern="1200" cap="none" spc="0" normalizeH="0" baseline="0" noProof="0" dirty="0" smtClean="0">
                <a:ln>
                  <a:noFill/>
                </a:ln>
                <a:solidFill>
                  <a:schemeClr val="bg1"/>
                </a:solidFill>
                <a:effectLst/>
                <a:uLnTx/>
                <a:uFillTx/>
                <a:latin typeface="+mn-ea"/>
                <a:ea typeface="+mn-ea"/>
                <a:cs typeface="+mn-cs"/>
              </a:rPr>
              <a:t>月份以来，公司安监部提出“红橙黄蓝”四色安全风险管控体系，积极探索风险管理隐患排查新思路，坚持关口前移，超前辨识预判岗位、区域安全风险，通过“分区域、分级别、网格化”原则，实施安全风险差异化动态管理，有效防控各类安全风险，最大限度减少事故的损害程度。</a:t>
            </a:r>
            <a:endParaRPr kumimoji="0" lang="zh-CN" altLang="en-US" sz="2400" b="0" i="0" u="none" strike="noStrike" kern="1200" cap="none" spc="0" normalizeH="0" baseline="0" noProof="0" dirty="0"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p:txBody>
      </p:sp>
      <p:sp>
        <p:nvSpPr>
          <p:cNvPr id="8195" name="灯片编号占位符 3"/>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1981200" y="542925"/>
            <a:ext cx="8229600" cy="1057275"/>
          </a:xfrm>
          <a:ln/>
        </p:spPr>
        <p:txBody>
          <a:bodyPr vert="horz" wrap="square" lIns="91440" tIns="45720" rIns="91440" bIns="45720" anchor="ctr" anchorCtr="0"/>
          <a:p>
            <a:r>
              <a:rPr lang="en-US" altLang="zh-CN" sz="2800" b="1" dirty="0">
                <a:solidFill>
                  <a:schemeClr val="bg1"/>
                </a:solidFill>
              </a:rPr>
              <a:t>1</a:t>
            </a:r>
            <a:r>
              <a:rPr lang="zh-CN" altLang="en-US" sz="2800" b="1" dirty="0">
                <a:solidFill>
                  <a:schemeClr val="bg1"/>
                </a:solidFill>
              </a:rPr>
              <a:t>、全面开展安全风险辨识，靠前检查安全预防</a:t>
            </a:r>
            <a:endParaRPr lang="zh-CN" altLang="en-US" sz="2800" dirty="0">
              <a:solidFill>
                <a:schemeClr val="bg1"/>
              </a:solidFill>
            </a:endParaRPr>
          </a:p>
        </p:txBody>
      </p:sp>
      <p:sp>
        <p:nvSpPr>
          <p:cNvPr id="9218" name="内容占位符 2"/>
          <p:cNvSpPr>
            <a:spLocks noGrp="1"/>
          </p:cNvSpPr>
          <p:nvPr>
            <p:ph idx="1"/>
          </p:nvPr>
        </p:nvSpPr>
        <p:spPr>
          <a:xfrm>
            <a:off x="1981200" y="1571625"/>
            <a:ext cx="8229600" cy="4554538"/>
          </a:xfrm>
          <a:ln/>
        </p:spPr>
        <p:txBody>
          <a:bodyPr vert="horz" wrap="square" lIns="91440" tIns="45720" rIns="91440" bIns="45720" anchor="t" anchorCtr="0"/>
          <a:p>
            <a:pPr marL="0" indent="0" eaLnBrk="1" hangingPunct="1">
              <a:buNone/>
            </a:pPr>
            <a:r>
              <a:rPr lang="zh-CN" altLang="en-US" sz="2400" dirty="0">
                <a:solidFill>
                  <a:schemeClr val="bg1"/>
                </a:solidFill>
              </a:rPr>
              <a:t>      公司持续深化“</a:t>
            </a:r>
            <a:r>
              <a:rPr lang="en-US" altLang="zh-CN" sz="2400" dirty="0">
                <a:solidFill>
                  <a:schemeClr val="bg1"/>
                </a:solidFill>
              </a:rPr>
              <a:t>369</a:t>
            </a:r>
            <a:r>
              <a:rPr lang="zh-CN" altLang="en-US" sz="2400" dirty="0">
                <a:solidFill>
                  <a:schemeClr val="bg1"/>
                </a:solidFill>
              </a:rPr>
              <a:t>安全管理体系”，为进一步提高安全生产标准化水平，安监部推行“红橙黄蓝”四色安全风险管控体系，按照风险安全等级不同，将风险分为重大风险、较大风险、一般风险和低风险的</a:t>
            </a:r>
            <a:r>
              <a:rPr lang="en-US" altLang="zh-CN" sz="2400" dirty="0">
                <a:solidFill>
                  <a:schemeClr val="bg1"/>
                </a:solidFill>
              </a:rPr>
              <a:t>4</a:t>
            </a:r>
            <a:r>
              <a:rPr lang="zh-CN" altLang="en-US" sz="2400" dirty="0">
                <a:solidFill>
                  <a:schemeClr val="bg1"/>
                </a:solidFill>
              </a:rPr>
              <a:t>个等级并实行全员辨识，组织各部门（车间）自行排查所属区域的重点部位、重点环节，围绕人的不安全行为、物的不安全状态、环境的不良因素、管理的缺陷，对各自设施设备及作业活动可能导致事故发生的风险点进行全方面、全过程排查与预判。接着各部门（车间）的安全管理人员针对自身工作类型的特点，统一制定科学的安全风险辨识程序，建立了公司</a:t>
            </a:r>
            <a:r>
              <a:rPr lang="en-US" altLang="zh-CN" sz="2400" dirty="0">
                <a:solidFill>
                  <a:schemeClr val="bg1"/>
                </a:solidFill>
              </a:rPr>
              <a:t>—</a:t>
            </a:r>
            <a:r>
              <a:rPr lang="zh-CN" altLang="en-US" sz="2400" dirty="0">
                <a:solidFill>
                  <a:schemeClr val="bg1"/>
                </a:solidFill>
              </a:rPr>
              <a:t>车间</a:t>
            </a:r>
            <a:r>
              <a:rPr lang="en-US" altLang="zh-CN" sz="2400" dirty="0">
                <a:solidFill>
                  <a:schemeClr val="bg1"/>
                </a:solidFill>
              </a:rPr>
              <a:t>—</a:t>
            </a:r>
            <a:r>
              <a:rPr lang="zh-CN" altLang="en-US" sz="2400" dirty="0">
                <a:solidFill>
                  <a:schemeClr val="bg1"/>
                </a:solidFill>
              </a:rPr>
              <a:t>班组</a:t>
            </a:r>
            <a:r>
              <a:rPr lang="en-US" altLang="zh-CN" sz="2400" dirty="0">
                <a:solidFill>
                  <a:schemeClr val="bg1"/>
                </a:solidFill>
              </a:rPr>
              <a:t>—</a:t>
            </a:r>
            <a:r>
              <a:rPr lang="zh-CN" altLang="en-US" sz="2400" dirty="0">
                <a:solidFill>
                  <a:schemeClr val="bg1"/>
                </a:solidFill>
              </a:rPr>
              <a:t>员工四级排查，深入总结分析事故发生规律、特点和趋势的基础上，排查各岗位相应的安全风险，做到系统、全面、无死角。</a:t>
            </a:r>
            <a:endParaRPr lang="" altLang="en-US" sz="2400" dirty="0">
              <a:solidFill>
                <a:schemeClr val="bg1"/>
              </a:solidFill>
              <a:latin typeface="华文中宋" panose="02010600040101010101" pitchFamily="2" charset="-122"/>
              <a:ea typeface="华文中宋" panose="02010600040101010101" pitchFamily="2" charset="-122"/>
            </a:endParaRPr>
          </a:p>
        </p:txBody>
      </p:sp>
      <p:sp>
        <p:nvSpPr>
          <p:cNvPr id="9219"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1881188" y="5429250"/>
            <a:ext cx="8229600" cy="295275"/>
          </a:xfrm>
          <a:ln/>
        </p:spPr>
        <p:txBody>
          <a:bodyPr vert="horz" wrap="square" lIns="91440" tIns="45720" rIns="91440" bIns="45720" anchor="ctr" anchorCtr="0"/>
          <a:p>
            <a:r>
              <a:rPr lang="zh-CN" altLang="en-US" sz="1600" b="1" dirty="0">
                <a:solidFill>
                  <a:schemeClr val="bg1"/>
                </a:solidFill>
                <a:latin typeface="华文中宋" panose="02010600040101010101" pitchFamily="2" charset="-122"/>
                <a:ea typeface="华文中宋" panose="02010600040101010101" pitchFamily="2" charset="-122"/>
              </a:rPr>
              <a:t>图</a:t>
            </a:r>
            <a:r>
              <a:rPr lang="en-US" altLang="zh-CN" sz="1600" b="1" dirty="0">
                <a:solidFill>
                  <a:schemeClr val="bg1"/>
                </a:solidFill>
                <a:latin typeface="华文中宋" panose="02010600040101010101" pitchFamily="2" charset="-122"/>
                <a:ea typeface="华文中宋" panose="02010600040101010101" pitchFamily="2" charset="-122"/>
              </a:rPr>
              <a:t>1</a:t>
            </a:r>
            <a:r>
              <a:rPr lang="zh-CN" altLang="en-US" sz="1600" b="1" dirty="0">
                <a:solidFill>
                  <a:schemeClr val="bg1"/>
                </a:solidFill>
                <a:latin typeface="华文中宋" panose="02010600040101010101" pitchFamily="2" charset="-122"/>
                <a:ea typeface="华文中宋" panose="02010600040101010101" pitchFamily="2" charset="-122"/>
              </a:rPr>
              <a:t>：</a:t>
            </a:r>
            <a:r>
              <a:rPr lang="zh-CN" altLang="en-US" sz="1600" b="1" dirty="0">
                <a:solidFill>
                  <a:schemeClr val="bg1"/>
                </a:solidFill>
              </a:rPr>
              <a:t>安监部组织车间安全管理人员进行现场风险辨识</a:t>
            </a:r>
            <a:endParaRPr lang="zh-CN" altLang="en-US" sz="1600" b="1" dirty="0">
              <a:solidFill>
                <a:schemeClr val="bg1"/>
              </a:solidFill>
            </a:endParaRPr>
          </a:p>
        </p:txBody>
      </p:sp>
      <p:pic>
        <p:nvPicPr>
          <p:cNvPr id="10242" name="内容占位符 4" descr="微信图片_20170902111557.jpg"/>
          <p:cNvPicPr>
            <a:picLocks noGrp="1" noChangeAspect="1"/>
          </p:cNvPicPr>
          <p:nvPr>
            <p:ph idx="1"/>
          </p:nvPr>
        </p:nvPicPr>
        <p:blipFill>
          <a:blip r:embed="rId1"/>
          <a:stretch>
            <a:fillRect/>
          </a:stretch>
        </p:blipFill>
        <p:spPr>
          <a:xfrm>
            <a:off x="3024188" y="642938"/>
            <a:ext cx="6034087" cy="4525962"/>
          </a:xfrm>
          <a:ln/>
        </p:spPr>
      </p:pic>
      <p:sp>
        <p:nvSpPr>
          <p:cNvPr id="10243"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idx="1"/>
          </p:nvPr>
        </p:nvSpPr>
        <p:spPr>
          <a:xfrm>
            <a:off x="2057400" y="1066800"/>
            <a:ext cx="8229600" cy="5257800"/>
          </a:xfrm>
          <a:ln/>
        </p:spPr>
        <p:txBody>
          <a:bodyPr vert="horz" wrap="square" lIns="91440" tIns="45720" rIns="91440" bIns="45720" anchor="t" anchorCtr="0"/>
          <a:p>
            <a:pPr>
              <a:lnSpc>
                <a:spcPct val="90000"/>
              </a:lnSpc>
              <a:buNone/>
            </a:pPr>
            <a:r>
              <a:rPr lang="en-US" altLang="zh-CN" sz="2800" dirty="0">
                <a:solidFill>
                  <a:schemeClr val="bg1"/>
                </a:solidFill>
              </a:rPr>
              <a:t>   </a:t>
            </a:r>
            <a:r>
              <a:rPr lang="zh-CN" altLang="en-US" sz="2800" b="1" dirty="0">
                <a:solidFill>
                  <a:schemeClr val="bg1"/>
                </a:solidFill>
              </a:rPr>
              <a:t>基本概念：</a:t>
            </a:r>
            <a:endParaRPr lang="zh-CN" altLang="en-US" sz="2800" b="1" dirty="0">
              <a:solidFill>
                <a:schemeClr val="bg1"/>
              </a:solidFill>
            </a:endParaRPr>
          </a:p>
          <a:p>
            <a:pPr>
              <a:lnSpc>
                <a:spcPct val="90000"/>
              </a:lnSpc>
              <a:buNone/>
            </a:pPr>
            <a:r>
              <a:rPr lang="zh-CN" altLang="en-US" sz="2800" dirty="0">
                <a:solidFill>
                  <a:schemeClr val="bg1"/>
                </a:solidFill>
              </a:rPr>
              <a:t>         风险：遭受损失、伤害、不利或毁灭的</a:t>
            </a:r>
            <a:r>
              <a:rPr lang="zh-CN" altLang="en-US" sz="2800" b="1" dirty="0">
                <a:solidFill>
                  <a:schemeClr val="bg1"/>
                </a:solidFill>
              </a:rPr>
              <a:t>危害</a:t>
            </a:r>
            <a:r>
              <a:rPr lang="zh-CN" altLang="en-US" sz="2800" dirty="0">
                <a:solidFill>
                  <a:schemeClr val="bg1"/>
                </a:solidFill>
              </a:rPr>
              <a:t>，包含造成危险的可能性和严重性。</a:t>
            </a:r>
            <a:endParaRPr lang="zh-CN" altLang="en-US" sz="2800" dirty="0">
              <a:solidFill>
                <a:schemeClr val="bg1"/>
              </a:solidFill>
            </a:endParaRPr>
          </a:p>
          <a:p>
            <a:pPr>
              <a:lnSpc>
                <a:spcPct val="90000"/>
              </a:lnSpc>
              <a:buNone/>
            </a:pPr>
            <a:r>
              <a:rPr lang="zh-CN" altLang="en-US" sz="2800" dirty="0">
                <a:solidFill>
                  <a:schemeClr val="bg1"/>
                </a:solidFill>
              </a:rPr>
              <a:t>         风险</a:t>
            </a:r>
            <a:r>
              <a:rPr lang="zh-CN" altLang="en-US" sz="2800" b="1" dirty="0">
                <a:solidFill>
                  <a:schemeClr val="bg1"/>
                </a:solidFill>
              </a:rPr>
              <a:t>大小</a:t>
            </a:r>
            <a:r>
              <a:rPr lang="zh-CN" altLang="en-US" sz="2800" dirty="0">
                <a:solidFill>
                  <a:schemeClr val="bg1"/>
                </a:solidFill>
              </a:rPr>
              <a:t>用风险度（</a:t>
            </a:r>
            <a:r>
              <a:rPr lang="en-US" altLang="zh-CN" sz="2800" dirty="0">
                <a:solidFill>
                  <a:schemeClr val="bg1"/>
                </a:solidFill>
              </a:rPr>
              <a:t>R</a:t>
            </a:r>
            <a:r>
              <a:rPr lang="zh-CN" altLang="en-US" sz="2800" dirty="0">
                <a:solidFill>
                  <a:schemeClr val="bg1"/>
                </a:solidFill>
              </a:rPr>
              <a:t>）表示，数值上等于可能性（</a:t>
            </a:r>
            <a:r>
              <a:rPr lang="en-US" altLang="zh-CN" sz="2800" dirty="0">
                <a:solidFill>
                  <a:schemeClr val="bg1"/>
                </a:solidFill>
              </a:rPr>
              <a:t>L</a:t>
            </a:r>
            <a:r>
              <a:rPr lang="zh-CN" altLang="en-US" sz="2800" dirty="0">
                <a:solidFill>
                  <a:schemeClr val="bg1"/>
                </a:solidFill>
              </a:rPr>
              <a:t>）</a:t>
            </a:r>
            <a:r>
              <a:rPr lang="en-US" altLang="zh-CN" sz="2800" dirty="0">
                <a:solidFill>
                  <a:schemeClr val="bg1"/>
                </a:solidFill>
              </a:rPr>
              <a:t>×</a:t>
            </a:r>
            <a:r>
              <a:rPr lang="zh-CN" altLang="en-US" sz="2800" dirty="0">
                <a:solidFill>
                  <a:schemeClr val="bg1"/>
                </a:solidFill>
              </a:rPr>
              <a:t>严重性（</a:t>
            </a:r>
            <a:r>
              <a:rPr lang="en-US" altLang="zh-CN" sz="2800" dirty="0">
                <a:solidFill>
                  <a:schemeClr val="bg1"/>
                </a:solidFill>
              </a:rPr>
              <a:t>S</a:t>
            </a:r>
            <a:r>
              <a:rPr lang="zh-CN" altLang="en-US" sz="2800" dirty="0">
                <a:solidFill>
                  <a:schemeClr val="bg1"/>
                </a:solidFill>
              </a:rPr>
              <a:t>）</a:t>
            </a:r>
            <a:endParaRPr lang="zh-CN" altLang="en-US" sz="2800" dirty="0">
              <a:solidFill>
                <a:schemeClr val="bg1"/>
              </a:solidFill>
            </a:endParaRPr>
          </a:p>
          <a:p>
            <a:pPr>
              <a:lnSpc>
                <a:spcPct val="90000"/>
              </a:lnSpc>
              <a:buNone/>
            </a:pPr>
            <a:r>
              <a:rPr lang="zh-CN" altLang="en-US" sz="2800" dirty="0">
                <a:solidFill>
                  <a:schemeClr val="bg1"/>
                </a:solidFill>
              </a:rPr>
              <a:t>         风险与隐患的关系：隐患是没有量化、没有系统化、隐性化的风险</a:t>
            </a:r>
            <a:endParaRPr lang="zh-CN" altLang="en-US" sz="2800" dirty="0">
              <a:solidFill>
                <a:schemeClr val="bg1"/>
              </a:solidFill>
            </a:endParaRPr>
          </a:p>
          <a:p>
            <a:pPr>
              <a:lnSpc>
                <a:spcPct val="90000"/>
              </a:lnSpc>
              <a:buNone/>
            </a:pPr>
            <a:r>
              <a:rPr lang="zh-CN" altLang="en-US" sz="2800" dirty="0">
                <a:solidFill>
                  <a:schemeClr val="bg1"/>
                </a:solidFill>
              </a:rPr>
              <a:t>         风险管理的</a:t>
            </a:r>
            <a:r>
              <a:rPr lang="zh-CN" altLang="en-US" sz="2800" b="1" dirty="0">
                <a:solidFill>
                  <a:schemeClr val="bg1"/>
                </a:solidFill>
              </a:rPr>
              <a:t>核心</a:t>
            </a:r>
            <a:r>
              <a:rPr lang="zh-CN" altLang="en-US" sz="2800" dirty="0">
                <a:solidFill>
                  <a:schemeClr val="bg1"/>
                </a:solidFill>
              </a:rPr>
              <a:t>是风险分析（评价）；</a:t>
            </a:r>
            <a:endParaRPr lang="zh-CN" altLang="en-US" sz="2800" dirty="0">
              <a:solidFill>
                <a:schemeClr val="bg1"/>
              </a:solidFill>
            </a:endParaRPr>
          </a:p>
          <a:p>
            <a:pPr>
              <a:lnSpc>
                <a:spcPct val="90000"/>
              </a:lnSpc>
              <a:buNone/>
            </a:pPr>
            <a:r>
              <a:rPr lang="zh-CN" altLang="en-US" sz="2800" dirty="0">
                <a:solidFill>
                  <a:schemeClr val="bg1"/>
                </a:solidFill>
              </a:rPr>
              <a:t>         风险分析</a:t>
            </a:r>
            <a:r>
              <a:rPr lang="zh-CN" altLang="en-US" sz="2800" b="1" dirty="0">
                <a:solidFill>
                  <a:schemeClr val="bg1"/>
                </a:solidFill>
              </a:rPr>
              <a:t>实质</a:t>
            </a:r>
            <a:r>
              <a:rPr lang="zh-CN" altLang="en-US" sz="2800" dirty="0">
                <a:solidFill>
                  <a:schemeClr val="bg1"/>
                </a:solidFill>
              </a:rPr>
              <a:t>是危险有害因素辨识、危险源辨识</a:t>
            </a:r>
            <a:endParaRPr lang="zh-CN" altLang="en-US" sz="2800" dirty="0">
              <a:solidFill>
                <a:schemeClr val="bg1"/>
              </a:solidFill>
            </a:endParaRPr>
          </a:p>
          <a:p>
            <a:pPr>
              <a:lnSpc>
                <a:spcPct val="90000"/>
              </a:lnSpc>
              <a:buNone/>
            </a:pPr>
            <a:r>
              <a:rPr lang="zh-CN" altLang="en-US" sz="2800" dirty="0">
                <a:solidFill>
                  <a:schemeClr val="bg1"/>
                </a:solidFill>
              </a:rPr>
              <a:t>         风险分析</a:t>
            </a:r>
            <a:r>
              <a:rPr lang="zh-CN" altLang="en-US" sz="2800" b="1" dirty="0">
                <a:solidFill>
                  <a:schemeClr val="bg1"/>
                </a:solidFill>
              </a:rPr>
              <a:t>主要内容</a:t>
            </a:r>
            <a:r>
              <a:rPr lang="zh-CN" altLang="en-US" sz="2800" dirty="0">
                <a:solidFill>
                  <a:schemeClr val="bg1"/>
                </a:solidFill>
              </a:rPr>
              <a:t>：识别风险源、辨识风险等级、提出控制措施</a:t>
            </a:r>
            <a:endParaRPr lang="zh-CN" altLang="en-US" sz="2800" dirty="0">
              <a:solidFill>
                <a:schemeClr val="bg1"/>
              </a:solidFill>
            </a:endParaRPr>
          </a:p>
        </p:txBody>
      </p:sp>
      <p:sp>
        <p:nvSpPr>
          <p:cNvPr id="1126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xEl>
                                              <p:charRg st="9" end="54"/>
                                            </p:txEl>
                                          </p:spTgt>
                                        </p:tgtEl>
                                        <p:attrNameLst>
                                          <p:attrName>style.visibility</p:attrName>
                                        </p:attrNameLst>
                                      </p:cBhvr>
                                      <p:to>
                                        <p:strVal val="visible"/>
                                      </p:to>
                                    </p:set>
                                    <p:animEffect transition="in" filter="blinds(horizontal)">
                                      <p:cBhvr>
                                        <p:cTn id="7" dur="500"/>
                                        <p:tgtEl>
                                          <p:spTgt spid="48130">
                                            <p:txEl>
                                              <p:charRg st="9"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0">
                                            <p:txEl>
                                              <p:charRg st="54" end="96"/>
                                            </p:txEl>
                                          </p:spTgt>
                                        </p:tgtEl>
                                        <p:attrNameLst>
                                          <p:attrName>style.visibility</p:attrName>
                                        </p:attrNameLst>
                                      </p:cBhvr>
                                      <p:to>
                                        <p:strVal val="visible"/>
                                      </p:to>
                                    </p:set>
                                    <p:animEffect transition="in" filter="blinds(horizontal)">
                                      <p:cBhvr>
                                        <p:cTn id="12" dur="500"/>
                                        <p:tgtEl>
                                          <p:spTgt spid="48130">
                                            <p:txEl>
                                              <p:charRg st="54" end="9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130">
                                            <p:txEl>
                                              <p:charRg st="96" end="135"/>
                                            </p:txEl>
                                          </p:spTgt>
                                        </p:tgtEl>
                                        <p:attrNameLst>
                                          <p:attrName>style.visibility</p:attrName>
                                        </p:attrNameLst>
                                      </p:cBhvr>
                                      <p:to>
                                        <p:strVal val="visible"/>
                                      </p:to>
                                    </p:set>
                                    <p:anim calcmode="lin" valueType="num">
                                      <p:cBhvr additive="base">
                                        <p:cTn id="17" dur="500" fill="hold"/>
                                        <p:tgtEl>
                                          <p:spTgt spid="48130">
                                            <p:txEl>
                                              <p:charRg st="96" end="13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0">
                                            <p:txEl>
                                              <p:charRg st="96" end="13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8130">
                                            <p:txEl>
                                              <p:charRg st="135" end="162"/>
                                            </p:txEl>
                                          </p:spTgt>
                                        </p:tgtEl>
                                        <p:attrNameLst>
                                          <p:attrName>style.visibility</p:attrName>
                                        </p:attrNameLst>
                                      </p:cBhvr>
                                      <p:to>
                                        <p:strVal val="visible"/>
                                      </p:to>
                                    </p:set>
                                    <p:animEffect transition="in" filter="diamond(in)">
                                      <p:cBhvr>
                                        <p:cTn id="23" dur="2000"/>
                                        <p:tgtEl>
                                          <p:spTgt spid="48130">
                                            <p:txEl>
                                              <p:charRg st="135" end="16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8130">
                                            <p:txEl>
                                              <p:charRg st="162" end="193"/>
                                            </p:txEl>
                                          </p:spTgt>
                                        </p:tgtEl>
                                        <p:attrNameLst>
                                          <p:attrName>style.visibility</p:attrName>
                                        </p:attrNameLst>
                                      </p:cBhvr>
                                      <p:to>
                                        <p:strVal val="visible"/>
                                      </p:to>
                                    </p:set>
                                    <p:animEffect transition="in" filter="diamond(in)">
                                      <p:cBhvr>
                                        <p:cTn id="28" dur="2000"/>
                                        <p:tgtEl>
                                          <p:spTgt spid="48130">
                                            <p:txEl>
                                              <p:charRg st="162" end="19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8130">
                                            <p:txEl>
                                              <p:charRg st="193" end="231"/>
                                            </p:txEl>
                                          </p:spTgt>
                                        </p:tgtEl>
                                        <p:attrNameLst>
                                          <p:attrName>style.visibility</p:attrName>
                                        </p:attrNameLst>
                                      </p:cBhvr>
                                      <p:to>
                                        <p:strVal val="visible"/>
                                      </p:to>
                                    </p:set>
                                    <p:anim calcmode="lin" valueType="num">
                                      <p:cBhvr additive="base">
                                        <p:cTn id="33" dur="500" fill="hold"/>
                                        <p:tgtEl>
                                          <p:spTgt spid="48130">
                                            <p:txEl>
                                              <p:charRg st="193" end="23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130">
                                            <p:txEl>
                                              <p:charRg st="193" end="23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内容占位符 2"/>
          <p:cNvSpPr>
            <a:spLocks noGrp="1"/>
          </p:cNvSpPr>
          <p:nvPr>
            <p:ph idx="1"/>
          </p:nvPr>
        </p:nvSpPr>
        <p:spPr>
          <a:xfrm>
            <a:off x="1981200" y="571500"/>
            <a:ext cx="8229600" cy="55546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企业</a:t>
            </a:r>
            <a:r>
              <a:rPr kumimoji="0" lang="zh-CN" altLang="en-US" sz="2400" b="1" i="0" u="none" strike="noStrike" kern="1200" cap="none" spc="0" normalizeH="0" baseline="0" noProof="0" dirty="0" smtClean="0">
                <a:ln>
                  <a:noFill/>
                </a:ln>
                <a:solidFill>
                  <a:schemeClr val="bg1"/>
                </a:solidFill>
                <a:effectLst/>
                <a:uLnTx/>
                <a:uFillTx/>
                <a:latin typeface="+mn-lt"/>
                <a:ea typeface="+mn-ea"/>
                <a:cs typeface="+mn-cs"/>
              </a:rPr>
              <a:t>风险评价的范围</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应包括（</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3.1.2</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要求）</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1</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）规划、设计和建设、投产、运行等阶段；</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2</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）常规和非常规活动；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作业、工艺操作</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3</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）事故及潜在的紧急情况；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作业、设备、工艺操作</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4</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）所有进入作业场所人员的活动；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5</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）原材料、产品的运输和使用过程；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6</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）作业场所的设施、设备、车辆、安全防护用品；</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设备</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7</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）丢弃、废弃、拆除与处置；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作业</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8</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）企业周围环境；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设备</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9</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）气候、地震及其他自然灾害等。 </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设备</a:t>
            </a:r>
            <a:r>
              <a:rPr kumimoji="0" lang="en-US" altLang="zh-CN"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smtClean="0">
              <a:ln>
                <a:noFill/>
              </a:ln>
              <a:solidFill>
                <a:schemeClr val="bg1"/>
              </a:solidFill>
              <a:effectLst/>
              <a:uLnTx/>
              <a:uFillTx/>
              <a:latin typeface="华文中宋" panose="02010600040101010101" pitchFamily="2" charset="-122"/>
              <a:ea typeface="华文中宋" panose="02010600040101010101" pitchFamily="2" charset="-122"/>
              <a:cs typeface="+mn-cs"/>
            </a:endParaRPr>
          </a:p>
        </p:txBody>
      </p:sp>
      <p:sp>
        <p:nvSpPr>
          <p:cNvPr id="12290"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AutoShape 4"/>
          <p:cNvSpPr/>
          <p:nvPr/>
        </p:nvSpPr>
        <p:spPr>
          <a:xfrm>
            <a:off x="2514600" y="3505200"/>
            <a:ext cx="12192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b="1" dirty="0">
                <a:latin typeface="Arial" panose="020B0604020202020204" pitchFamily="34" charset="0"/>
                <a:ea typeface="宋体" panose="02010600030101010101" pitchFamily="2" charset="-122"/>
              </a:rPr>
              <a:t>化工生产</a:t>
            </a:r>
            <a:endParaRPr lang="zh-CN" altLang="en-US" b="1" dirty="0">
              <a:latin typeface="Arial" panose="020B0604020202020204" pitchFamily="34" charset="0"/>
              <a:ea typeface="宋体" panose="02010600030101010101" pitchFamily="2" charset="-122"/>
            </a:endParaRPr>
          </a:p>
        </p:txBody>
      </p:sp>
      <p:sp>
        <p:nvSpPr>
          <p:cNvPr id="6150" name="AutoShape 6"/>
          <p:cNvSpPr/>
          <p:nvPr/>
        </p:nvSpPr>
        <p:spPr>
          <a:xfrm>
            <a:off x="3733800" y="2362200"/>
            <a:ext cx="228600" cy="3048000"/>
          </a:xfrm>
          <a:prstGeom prst="leftBrace">
            <a:avLst>
              <a:gd name="adj1" fmla="val 110802"/>
              <a:gd name="adj2" fmla="val 50000"/>
            </a:avLst>
          </a:prstGeom>
          <a:no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151" name="AutoShape 7"/>
          <p:cNvSpPr/>
          <p:nvPr/>
        </p:nvSpPr>
        <p:spPr>
          <a:xfrm>
            <a:off x="4114800" y="20574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b="1" dirty="0">
                <a:latin typeface="Arial" panose="020B0604020202020204" pitchFamily="34" charset="0"/>
                <a:ea typeface="宋体" panose="02010600030101010101" pitchFamily="2" charset="-122"/>
              </a:rPr>
              <a:t>设备</a:t>
            </a:r>
            <a:endParaRPr lang="zh-CN" altLang="en-US" b="1" dirty="0">
              <a:latin typeface="Arial" panose="020B0604020202020204" pitchFamily="34" charset="0"/>
              <a:ea typeface="宋体" panose="02010600030101010101" pitchFamily="2" charset="-122"/>
            </a:endParaRPr>
          </a:p>
        </p:txBody>
      </p:sp>
      <p:sp>
        <p:nvSpPr>
          <p:cNvPr id="6152" name="AutoShape 8"/>
          <p:cNvSpPr/>
          <p:nvPr/>
        </p:nvSpPr>
        <p:spPr>
          <a:xfrm>
            <a:off x="4114800" y="35814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b="1" dirty="0">
                <a:latin typeface="Arial" panose="020B0604020202020204" pitchFamily="34" charset="0"/>
                <a:ea typeface="宋体" panose="02010600030101010101" pitchFamily="2" charset="-122"/>
              </a:rPr>
              <a:t>工艺</a:t>
            </a:r>
            <a:endParaRPr lang="zh-CN" altLang="en-US" b="1" dirty="0">
              <a:latin typeface="Arial" panose="020B0604020202020204" pitchFamily="34" charset="0"/>
              <a:ea typeface="宋体" panose="02010600030101010101" pitchFamily="2" charset="-122"/>
            </a:endParaRPr>
          </a:p>
        </p:txBody>
      </p:sp>
      <p:sp>
        <p:nvSpPr>
          <p:cNvPr id="6153" name="AutoShape 9"/>
          <p:cNvSpPr/>
          <p:nvPr/>
        </p:nvSpPr>
        <p:spPr>
          <a:xfrm>
            <a:off x="4102100" y="5105400"/>
            <a:ext cx="914400" cy="60960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nchorCtr="0"/>
          <a:p>
            <a:r>
              <a:rPr lang="zh-CN" altLang="en-US" b="1" dirty="0">
                <a:latin typeface="Arial" panose="020B0604020202020204" pitchFamily="34" charset="0"/>
                <a:ea typeface="宋体" panose="02010600030101010101" pitchFamily="2" charset="-122"/>
              </a:rPr>
              <a:t>作业</a:t>
            </a:r>
            <a:endParaRPr lang="zh-CN" altLang="en-US" b="1" dirty="0">
              <a:latin typeface="Arial" panose="020B0604020202020204" pitchFamily="34" charset="0"/>
              <a:ea typeface="宋体" panose="02010600030101010101" pitchFamily="2" charset="-122"/>
            </a:endParaRPr>
          </a:p>
        </p:txBody>
      </p:sp>
      <p:sp>
        <p:nvSpPr>
          <p:cNvPr id="6154" name="AutoShape 10"/>
          <p:cNvSpPr/>
          <p:nvPr/>
        </p:nvSpPr>
        <p:spPr>
          <a:xfrm>
            <a:off x="5029200" y="2286000"/>
            <a:ext cx="1371600" cy="152400"/>
          </a:xfrm>
          <a:prstGeom prst="rightArrow">
            <a:avLst>
              <a:gd name="adj1" fmla="val 50000"/>
              <a:gd name="adj2" fmla="val 2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155" name="AutoShape 11"/>
          <p:cNvSpPr/>
          <p:nvPr/>
        </p:nvSpPr>
        <p:spPr>
          <a:xfrm>
            <a:off x="5029200" y="3810000"/>
            <a:ext cx="1371600" cy="152400"/>
          </a:xfrm>
          <a:prstGeom prst="rightArrow">
            <a:avLst>
              <a:gd name="adj1" fmla="val 50000"/>
              <a:gd name="adj2" fmla="val 2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156" name="AutoShape 12"/>
          <p:cNvSpPr/>
          <p:nvPr/>
        </p:nvSpPr>
        <p:spPr>
          <a:xfrm>
            <a:off x="5029200" y="5334000"/>
            <a:ext cx="1371600" cy="152400"/>
          </a:xfrm>
          <a:prstGeom prst="rightArrow">
            <a:avLst>
              <a:gd name="adj1" fmla="val 50000"/>
              <a:gd name="adj2" fmla="val 2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6157" name="AutoShape 13"/>
          <p:cNvSpPr/>
          <p:nvPr/>
        </p:nvSpPr>
        <p:spPr>
          <a:xfrm>
            <a:off x="6413500" y="1981200"/>
            <a:ext cx="1600200" cy="7620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安全检查表法</a:t>
            </a:r>
            <a:endParaRPr lang="zh-CN" altLang="en-US"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SCL</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6158" name="AutoShape 14"/>
          <p:cNvSpPr/>
          <p:nvPr/>
        </p:nvSpPr>
        <p:spPr>
          <a:xfrm>
            <a:off x="6400800" y="3505200"/>
            <a:ext cx="2286000" cy="7620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危险与可操作性分析</a:t>
            </a:r>
            <a:endParaRPr lang="zh-CN" altLang="en-US"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HAZOP</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6159" name="AutoShape 15"/>
          <p:cNvSpPr/>
          <p:nvPr/>
        </p:nvSpPr>
        <p:spPr>
          <a:xfrm>
            <a:off x="6400800" y="5029200"/>
            <a:ext cx="1600200" cy="7620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Arial" panose="020B0604020202020204" pitchFamily="34" charset="0"/>
                <a:ea typeface="宋体" panose="02010600030101010101" pitchFamily="2" charset="-122"/>
              </a:rPr>
              <a:t>工作危害分析</a:t>
            </a:r>
            <a:endParaRPr lang="zh-CN" altLang="en-US"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JHA</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13324" name="Rectangle 16"/>
          <p:cNvSpPr/>
          <p:nvPr/>
        </p:nvSpPr>
        <p:spPr>
          <a:xfrm>
            <a:off x="2743200" y="1143000"/>
            <a:ext cx="2286000" cy="7620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p>
            <a:r>
              <a:rPr lang="zh-CN" altLang="en-US" sz="2400" b="1" dirty="0">
                <a:latin typeface="Arial" panose="020B0604020202020204" pitchFamily="34" charset="0"/>
                <a:ea typeface="宋体" panose="02010600030101010101" pitchFamily="2" charset="-122"/>
              </a:rPr>
              <a:t>风险分析对象</a:t>
            </a:r>
            <a:endParaRPr lang="zh-CN" altLang="en-US" sz="2400" b="1" dirty="0">
              <a:latin typeface="Arial" panose="020B0604020202020204" pitchFamily="34" charset="0"/>
              <a:ea typeface="宋体" panose="02010600030101010101" pitchFamily="2" charset="-122"/>
            </a:endParaRPr>
          </a:p>
        </p:txBody>
      </p:sp>
      <p:sp>
        <p:nvSpPr>
          <p:cNvPr id="13325" name="Rectangle 17"/>
          <p:cNvSpPr/>
          <p:nvPr/>
        </p:nvSpPr>
        <p:spPr>
          <a:xfrm>
            <a:off x="6400800" y="1117600"/>
            <a:ext cx="2286000" cy="7620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p>
            <a:r>
              <a:rPr lang="zh-CN" altLang="en-US" sz="2400" b="1" dirty="0">
                <a:latin typeface="Arial" panose="020B0604020202020204" pitchFamily="34" charset="0"/>
                <a:ea typeface="宋体" panose="02010600030101010101" pitchFamily="2" charset="-122"/>
              </a:rPr>
              <a:t>风险分析方法</a:t>
            </a:r>
            <a:endParaRPr lang="zh-CN" altLang="en-US" sz="2400" b="1" dirty="0">
              <a:latin typeface="Arial" panose="020B0604020202020204" pitchFamily="34" charset="0"/>
              <a:ea typeface="宋体" panose="02010600030101010101" pitchFamily="2" charset="-122"/>
            </a:endParaRPr>
          </a:p>
        </p:txBody>
      </p:sp>
      <p:sp>
        <p:nvSpPr>
          <p:cNvPr id="13326" name="灯片编号占位符 2"/>
          <p:cNvSpPr>
            <a:spLocks noGrp="1"/>
          </p:cNvSpPr>
          <p:nvPr>
            <p:ph type="sldNum" sz="quarter" idx="12"/>
          </p:nvPr>
        </p:nvSpPr>
        <p:spPr>
          <a:ln/>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151"/>
                                        </p:tgtEl>
                                        <p:attrNameLst>
                                          <p:attrName>style.visibility</p:attrName>
                                        </p:attrNameLst>
                                      </p:cBhvr>
                                      <p:to>
                                        <p:strVal val="visible"/>
                                      </p:to>
                                    </p:set>
                                    <p:anim calcmode="lin" valueType="num">
                                      <p:cBhvr additive="base">
                                        <p:cTn id="16" dur="500" fill="hold"/>
                                        <p:tgtEl>
                                          <p:spTgt spid="6151"/>
                                        </p:tgtEl>
                                        <p:attrNameLst>
                                          <p:attrName>ppt_x</p:attrName>
                                        </p:attrNameLst>
                                      </p:cBhvr>
                                      <p:tavLst>
                                        <p:tav tm="0">
                                          <p:val>
                                            <p:strVal val="#ppt_x"/>
                                          </p:val>
                                        </p:tav>
                                        <p:tav tm="100000">
                                          <p:val>
                                            <p:strVal val="#ppt_x"/>
                                          </p:val>
                                        </p:tav>
                                      </p:tavLst>
                                    </p:anim>
                                    <p:anim calcmode="lin" valueType="num">
                                      <p:cBhvr additive="base">
                                        <p:cTn id="17" dur="500" fill="hold"/>
                                        <p:tgtEl>
                                          <p:spTgt spid="615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152"/>
                                        </p:tgtEl>
                                        <p:attrNameLst>
                                          <p:attrName>style.visibility</p:attrName>
                                        </p:attrNameLst>
                                      </p:cBhvr>
                                      <p:to>
                                        <p:strVal val="visible"/>
                                      </p:to>
                                    </p:set>
                                    <p:anim calcmode="lin" valueType="num">
                                      <p:cBhvr additive="base">
                                        <p:cTn id="20" dur="500" fill="hold"/>
                                        <p:tgtEl>
                                          <p:spTgt spid="6152"/>
                                        </p:tgtEl>
                                        <p:attrNameLst>
                                          <p:attrName>ppt_x</p:attrName>
                                        </p:attrNameLst>
                                      </p:cBhvr>
                                      <p:tavLst>
                                        <p:tav tm="0">
                                          <p:val>
                                            <p:strVal val="#ppt_x"/>
                                          </p:val>
                                        </p:tav>
                                        <p:tav tm="100000">
                                          <p:val>
                                            <p:strVal val="#ppt_x"/>
                                          </p:val>
                                        </p:tav>
                                      </p:tavLst>
                                    </p:anim>
                                    <p:anim calcmode="lin" valueType="num">
                                      <p:cBhvr additive="base">
                                        <p:cTn id="21" dur="500" fill="hold"/>
                                        <p:tgtEl>
                                          <p:spTgt spid="615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153"/>
                                        </p:tgtEl>
                                        <p:attrNameLst>
                                          <p:attrName>style.visibility</p:attrName>
                                        </p:attrNameLst>
                                      </p:cBhvr>
                                      <p:to>
                                        <p:strVal val="visible"/>
                                      </p:to>
                                    </p:set>
                                    <p:anim calcmode="lin" valueType="num">
                                      <p:cBhvr additive="base">
                                        <p:cTn id="24" dur="500" fill="hold"/>
                                        <p:tgtEl>
                                          <p:spTgt spid="6153"/>
                                        </p:tgtEl>
                                        <p:attrNameLst>
                                          <p:attrName>ppt_x</p:attrName>
                                        </p:attrNameLst>
                                      </p:cBhvr>
                                      <p:tavLst>
                                        <p:tav tm="0">
                                          <p:val>
                                            <p:strVal val="#ppt_x"/>
                                          </p:val>
                                        </p:tav>
                                        <p:tav tm="100000">
                                          <p:val>
                                            <p:strVal val="#ppt_x"/>
                                          </p:val>
                                        </p:tav>
                                      </p:tavLst>
                                    </p:anim>
                                    <p:anim calcmode="lin" valueType="num">
                                      <p:cBhvr additive="base">
                                        <p:cTn id="25"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54"/>
                                        </p:tgtEl>
                                        <p:attrNameLst>
                                          <p:attrName>style.visibility</p:attrName>
                                        </p:attrNameLst>
                                      </p:cBhvr>
                                      <p:to>
                                        <p:strVal val="visible"/>
                                      </p:to>
                                    </p:set>
                                    <p:anim calcmode="lin" valueType="num">
                                      <p:cBhvr additive="base">
                                        <p:cTn id="30" dur="500" fill="hold"/>
                                        <p:tgtEl>
                                          <p:spTgt spid="6154"/>
                                        </p:tgtEl>
                                        <p:attrNameLst>
                                          <p:attrName>ppt_x</p:attrName>
                                        </p:attrNameLst>
                                      </p:cBhvr>
                                      <p:tavLst>
                                        <p:tav tm="0">
                                          <p:val>
                                            <p:strVal val="#ppt_x"/>
                                          </p:val>
                                        </p:tav>
                                        <p:tav tm="100000">
                                          <p:val>
                                            <p:strVal val="#ppt_x"/>
                                          </p:val>
                                        </p:tav>
                                      </p:tavLst>
                                    </p:anim>
                                    <p:anim calcmode="lin" valueType="num">
                                      <p:cBhvr additive="base">
                                        <p:cTn id="31" dur="500" fill="hold"/>
                                        <p:tgtEl>
                                          <p:spTgt spid="615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155"/>
                                        </p:tgtEl>
                                        <p:attrNameLst>
                                          <p:attrName>style.visibility</p:attrName>
                                        </p:attrNameLst>
                                      </p:cBhvr>
                                      <p:to>
                                        <p:strVal val="visible"/>
                                      </p:to>
                                    </p:set>
                                    <p:anim calcmode="lin" valueType="num">
                                      <p:cBhvr additive="base">
                                        <p:cTn id="34" dur="500" fill="hold"/>
                                        <p:tgtEl>
                                          <p:spTgt spid="6155"/>
                                        </p:tgtEl>
                                        <p:attrNameLst>
                                          <p:attrName>ppt_x</p:attrName>
                                        </p:attrNameLst>
                                      </p:cBhvr>
                                      <p:tavLst>
                                        <p:tav tm="0">
                                          <p:val>
                                            <p:strVal val="#ppt_x"/>
                                          </p:val>
                                        </p:tav>
                                        <p:tav tm="100000">
                                          <p:val>
                                            <p:strVal val="#ppt_x"/>
                                          </p:val>
                                        </p:tav>
                                      </p:tavLst>
                                    </p:anim>
                                    <p:anim calcmode="lin" valueType="num">
                                      <p:cBhvr additive="base">
                                        <p:cTn id="35" dur="500" fill="hold"/>
                                        <p:tgtEl>
                                          <p:spTgt spid="615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156"/>
                                        </p:tgtEl>
                                        <p:attrNameLst>
                                          <p:attrName>style.visibility</p:attrName>
                                        </p:attrNameLst>
                                      </p:cBhvr>
                                      <p:to>
                                        <p:strVal val="visible"/>
                                      </p:to>
                                    </p:set>
                                    <p:anim calcmode="lin" valueType="num">
                                      <p:cBhvr additive="base">
                                        <p:cTn id="38" dur="500" fill="hold"/>
                                        <p:tgtEl>
                                          <p:spTgt spid="6156"/>
                                        </p:tgtEl>
                                        <p:attrNameLst>
                                          <p:attrName>ppt_x</p:attrName>
                                        </p:attrNameLst>
                                      </p:cBhvr>
                                      <p:tavLst>
                                        <p:tav tm="0">
                                          <p:val>
                                            <p:strVal val="#ppt_x"/>
                                          </p:val>
                                        </p:tav>
                                        <p:tav tm="100000">
                                          <p:val>
                                            <p:strVal val="#ppt_x"/>
                                          </p:val>
                                        </p:tav>
                                      </p:tavLst>
                                    </p:anim>
                                    <p:anim calcmode="lin" valueType="num">
                                      <p:cBhvr additive="base">
                                        <p:cTn id="39"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157"/>
                                        </p:tgtEl>
                                        <p:attrNameLst>
                                          <p:attrName>style.visibility</p:attrName>
                                        </p:attrNameLst>
                                      </p:cBhvr>
                                      <p:to>
                                        <p:strVal val="visible"/>
                                      </p:to>
                                    </p:set>
                                    <p:animEffect transition="in" filter="checkerboard(across)">
                                      <p:cBhvr>
                                        <p:cTn id="44" dur="500"/>
                                        <p:tgtEl>
                                          <p:spTgt spid="615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6158"/>
                                        </p:tgtEl>
                                        <p:attrNameLst>
                                          <p:attrName>style.visibility</p:attrName>
                                        </p:attrNameLst>
                                      </p:cBhvr>
                                      <p:to>
                                        <p:strVal val="visible"/>
                                      </p:to>
                                    </p:set>
                                    <p:animEffect transition="in" filter="checkerboard(across)">
                                      <p:cBhvr>
                                        <p:cTn id="47" dur="500"/>
                                        <p:tgtEl>
                                          <p:spTgt spid="615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6159"/>
                                        </p:tgtEl>
                                        <p:attrNameLst>
                                          <p:attrName>style.visibility</p:attrName>
                                        </p:attrNameLst>
                                      </p:cBhvr>
                                      <p:to>
                                        <p:strVal val="visible"/>
                                      </p:to>
                                    </p:set>
                                    <p:animEffect transition="in" filter="checkerboard(across)">
                                      <p:cBhvr>
                                        <p:cTn id="50"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6150" grpId="0" bldLvl="0" animBg="1"/>
      <p:bldP spid="6151" grpId="0" bldLvl="0" animBg="1"/>
      <p:bldP spid="6152" grpId="0" bldLvl="0" animBg="1"/>
      <p:bldP spid="6153" grpId="0" bldLvl="0" animBg="1"/>
      <p:bldP spid="6154" grpId="0" bldLvl="0" animBg="1"/>
      <p:bldP spid="6155" grpId="0" bldLvl="0" animBg="1"/>
      <p:bldP spid="6156" grpId="0" bldLvl="0" animBg="1"/>
      <p:bldP spid="6157" grpId="0" bldLvl="0" animBg="1"/>
      <p:bldP spid="6158" grpId="0" bldLvl="0" animBg="1"/>
      <p:bldP spid="6159"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5294</Words>
  <Application>WPS 演示</Application>
  <PresentationFormat>全屏显示(4:3)</PresentationFormat>
  <Paragraphs>713</Paragraphs>
  <Slides>29</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29</vt:i4>
      </vt:variant>
    </vt:vector>
  </HeadingPairs>
  <TitlesOfParts>
    <vt:vector size="48" baseType="lpstr">
      <vt:lpstr>Arial</vt:lpstr>
      <vt:lpstr>宋体</vt:lpstr>
      <vt:lpstr>Wingdings</vt:lpstr>
      <vt:lpstr>Calibri</vt:lpstr>
      <vt:lpstr>华文中宋</vt:lpstr>
      <vt:lpstr>Times New Roman</vt:lpstr>
      <vt:lpstr>方正隶二简体</vt:lpstr>
      <vt:lpstr>隶书</vt:lpstr>
      <vt:lpstr>+mn-ea</vt:lpstr>
      <vt:lpstr>Segoe Print</vt:lpstr>
      <vt:lpstr>微软雅黑</vt:lpstr>
      <vt:lpstr>方正舒体</vt:lpstr>
      <vt:lpstr>Arial Unicode MS</vt:lpstr>
      <vt:lpstr>汉仪旗黑-85S</vt:lpstr>
      <vt:lpstr>黑体</vt:lpstr>
      <vt:lpstr>李旭科毛笔行书</vt:lpstr>
      <vt:lpstr>楷体</vt:lpstr>
      <vt:lpstr>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26</cp:revision>
  <dcterms:created xsi:type="dcterms:W3CDTF">2017-07-18T01:50:45Z</dcterms:created>
  <dcterms:modified xsi:type="dcterms:W3CDTF">2024-02-21T07:02:58Z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93BDC1B2111347DC8025AB3D9FD90038_12</vt:lpwstr>
  </property>
</Properties>
</file>