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79" r:id="rId4"/>
    <p:sldId id="264" r:id="rId5"/>
    <p:sldId id="257" r:id="rId6"/>
    <p:sldId id="271" r:id="rId7"/>
    <p:sldId id="263" r:id="rId8"/>
    <p:sldId id="265" r:id="rId9"/>
    <p:sldId id="274" r:id="rId10"/>
    <p:sldId id="268" r:id="rId11"/>
    <p:sldId id="275" r:id="rId12"/>
    <p:sldId id="266" r:id="rId13"/>
    <p:sldId id="281" r:id="rId14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 sz="quarter"/>
          </p:nvPr>
        </p:nvSpPr>
        <p:spPr>
          <a:xfrm>
            <a:off x="0" y="2819400"/>
            <a:ext cx="9144000" cy="669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 algn="ctr">
              <a:buClrTx/>
              <a:buSzTx/>
              <a:buFontTx/>
              <a:defRPr sz="3600"/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>
                <a:latin typeface="Times New Roman" panose="02020603050405020304" charset="0"/>
                <a:ea typeface="Gulim" pitchFamily="2" charset="-127"/>
              </a:defRPr>
            </a:lvl1pPr>
          </a:lstStyle>
          <a:p>
            <a:pPr lvl="0" eaLnBrk="1" hangingPunct="1"/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052" name="页脚占位符 2051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>
                <a:latin typeface="Times New Roman" panose="02020603050405020304" charset="0"/>
                <a:ea typeface="Gulim" pitchFamily="2" charset="-127"/>
              </a:defRPr>
            </a:lvl1pPr>
          </a:lstStyle>
          <a:p>
            <a:pPr lvl="0" eaLnBrk="1" hangingPunct="1"/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053" name="灯片编号占位符 2052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>
                <a:latin typeface="Times New Roman" panose="02020603050405020304" charset="0"/>
                <a:ea typeface="Gulim" pitchFamily="2" charset="-127"/>
              </a:defRPr>
            </a:lvl1pPr>
          </a:lstStyle>
          <a:p>
            <a:pPr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1145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21067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385445" y="1125220"/>
            <a:ext cx="4799965" cy="5081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71600"/>
            <a:ext cx="4032504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228600" y="304800"/>
            <a:ext cx="7848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200">
                <a:latin typeface="Verdana" panose="020B0604030504040204" pitchFamily="2" charset="0"/>
                <a:ea typeface="Gulim" pitchFamily="2" charset="-127"/>
              </a:defRPr>
            </a:lvl1pPr>
          </a:lstStyle>
          <a:p>
            <a:pPr lvl="0" eaLnBrk="1" hangingPunct="1"/>
            <a:fld id="{9A0DB2DC-4C9A-4742-B13C-FB6460FD3503}" type="slidenum">
              <a:rPr lang="ko-KR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ko-KR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767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tags" Target="../tags/tag16.xml"/><Relationship Id="rId3" Type="http://schemas.openxmlformats.org/officeDocument/2006/relationships/image" Target="../media/image17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457200" y="2759075"/>
            <a:ext cx="8153400" cy="669925"/>
          </a:xfrm>
          <a:ln/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kern="1200" baseline="0" dirty="0">
                <a:latin typeface="Verdana" panose="020B0604030504040204" pitchFamily="2" charset="0"/>
                <a:ea typeface="宋体" panose="02010600030101010101" pitchFamily="2" charset="-122"/>
              </a:rPr>
              <a:t>登高作业培训课件</a:t>
            </a:r>
            <a:endParaRPr lang="zh-CN" altLang="en-US" kern="1200" baseline="0" dirty="0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075714" y="37170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738214" y="465297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全面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670550" y="46534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专业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602886" y="46529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实用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  <p:bldP spid="4098" grpId="1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2708275"/>
            <a:ext cx="8999537" cy="370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1588" y="1123950"/>
            <a:ext cx="8964612" cy="1874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原因分析：</a:t>
            </a:r>
            <a:endParaRPr lang="zh-CN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" panose="020B0604020202020204" pitchFamily="34" charset="0"/>
              </a:rPr>
              <a:t>操作者进行登高，却没有佩戴安全帽、安全带等劳防用品；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" panose="020B0604020202020204" pitchFamily="34" charset="0"/>
              </a:rPr>
              <a:t>工厂有书面管理制度，但对登高作业没有审批制度以及没有定期的检查，</a:t>
            </a:r>
            <a:endParaRPr lang="zh-CN" altLang="en-US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zh-CN" altLang="en-US" b="1" dirty="0">
                <a:latin typeface="Arial" panose="020B0604020202020204" pitchFamily="34" charset="0"/>
              </a:rPr>
              <a:t>登高防护的管理责任也没有明确。</a:t>
            </a:r>
            <a:endParaRPr lang="zh-CN" altLang="en-US" b="1" dirty="0">
              <a:latin typeface="Arial" panose="020B0604020202020204" pitchFamily="34" charset="0"/>
            </a:endParaRPr>
          </a:p>
          <a:p>
            <a:endParaRPr lang="zh-CN" altLang="en-US" b="1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ea typeface="宋体" panose="02010600030101010101" pitchFamily="2" charset="-122"/>
              </a:rPr>
              <a:t>检查登高设备要点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5" name="文本框 13314" descr="colored_paper2"/>
          <p:cNvSpPr txBox="1"/>
          <p:nvPr/>
        </p:nvSpPr>
        <p:spPr>
          <a:xfrm>
            <a:off x="36513" y="1123950"/>
            <a:ext cx="9001125" cy="39687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anchor="t" anchorCtr="0">
            <a:spAutoFit/>
          </a:bodyPr>
          <a:p>
            <a:pPr marL="342900" indent="-342900" eaLnBrk="1" hangingPunct="1">
              <a:buClrTx/>
              <a:buSzPct val="100000"/>
            </a:pPr>
            <a:r>
              <a:rPr lang="zh-CN" altLang="en-US" sz="2000" b="1" dirty="0">
                <a:solidFill>
                  <a:srgbClr val="66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1.固定梯：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3315" descr="colored_paper2"/>
          <p:cNvSpPr txBox="1"/>
          <p:nvPr/>
        </p:nvSpPr>
        <p:spPr>
          <a:xfrm>
            <a:off x="0" y="2276475"/>
            <a:ext cx="9072563" cy="36512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vert="horz" wrap="square" anchor="t" anchorCtr="0">
            <a:spAutoFit/>
          </a:bodyPr>
          <a:p>
            <a:pPr marL="342900" indent="-342900" eaLnBrk="1" hangingPunct="1">
              <a:spcBef>
                <a:spcPct val="50000"/>
              </a:spcBef>
              <a:buAutoNum type="arabicPeriod" startAt="2"/>
            </a:pPr>
            <a:r>
              <a:rPr lang="zh-CN" altLang="en-US" b="1" dirty="0">
                <a:solidFill>
                  <a:srgbClr val="66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攀登高度超过</a:t>
            </a:r>
            <a:r>
              <a:rPr lang="en-US" altLang="zh-CN" b="1" dirty="0">
                <a:solidFill>
                  <a:srgbClr val="66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2m</a:t>
            </a:r>
            <a:r>
              <a:rPr lang="zh-CN" altLang="en-US" b="1" dirty="0">
                <a:solidFill>
                  <a:srgbClr val="6600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时应设护笼，护笼条尺寸符合标准规定</a:t>
            </a:r>
            <a:endParaRPr lang="zh-CN" altLang="en-US" b="1" dirty="0">
              <a:solidFill>
                <a:srgbClr val="66003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36513" y="2708275"/>
            <a:ext cx="6781800" cy="1600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直梯距地平面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2m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以上部分应设护笼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护笼直径应为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700mm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，其圆心距踏棍中心线为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350mm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水平圈采用不小于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40×4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的扁钢，间距为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450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～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750mm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水平圈内侧均布焊接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根不小于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25×4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扁钢垂直条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107950" y="4724400"/>
            <a:ext cx="8424863" cy="1874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1.梯长应小于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8m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，梯宽不小于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300mm</a:t>
            </a:r>
            <a:endParaRPr lang="en-US" altLang="zh-CN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2.梯脚防滑措施完好，无开裂、破损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3.轻金属直梯具备伸缩加长的直梯，其止回档块完好无变形、开裂 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4.人字梯的铰链完好变形，两梯之间梁柱中部限制拉线、撑锁固定装置牢固 </a:t>
            </a: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107950" y="1557338"/>
            <a:ext cx="856773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1" hangingPunct="1">
              <a:buClrTx/>
              <a:buSzPct val="100000"/>
            </a:pPr>
            <a:r>
              <a:rPr lang="zh-CN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高度不能超过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20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英尺（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6.1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米），除非梯子安装了防护网罩或操作人员使用了防坠落保护装置。对于不符合要求的梯子，操作人员有责任向相关的主管报告。</a:t>
            </a:r>
            <a:endParaRPr lang="zh-CN" altLang="en-US" dirty="0">
              <a:latin typeface="Times New Roman" panose="02020603050405020304" charset="0"/>
            </a:endParaRPr>
          </a:p>
        </p:txBody>
      </p:sp>
      <p:sp>
        <p:nvSpPr>
          <p:cNvPr id="13320" name="文本框 13319" descr="colored_paper2"/>
          <p:cNvSpPr txBox="1"/>
          <p:nvPr/>
        </p:nvSpPr>
        <p:spPr>
          <a:xfrm>
            <a:off x="34925" y="4294188"/>
            <a:ext cx="9001125" cy="365125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solidFill>
                  <a:srgbClr val="660033"/>
                </a:solidFill>
                <a:latin typeface="Arial" panose="020B0604020202020204" pitchFamily="34" charset="0"/>
              </a:rPr>
              <a:t>3.活动梯</a:t>
            </a:r>
            <a:endParaRPr lang="zh-CN" altLang="en-US" b="1" dirty="0">
              <a:solidFill>
                <a:srgbClr val="660033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  <p:bldP spid="13315" grpId="0" bldLvl="0"/>
      <p:bldP spid="13319" grpId="0" bldLvl="0"/>
      <p:bldP spid="13319" grpId="1" bldLvl="0"/>
      <p:bldP spid="13316" grpId="0" bldLvl="0"/>
      <p:bldP spid="13317" grpId="0" bldLvl="0"/>
      <p:bldP spid="13320" grpId="0" bldLvl="0"/>
      <p:bldP spid="13318" grpId="0" bldLvl="0"/>
      <p:bldP spid="13318" grpId="1" bldLvl="0"/>
      <p:bldP spid="13318" grpId="2" bldLvl="0"/>
      <p:bldP spid="13318" grpId="3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211431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22039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24847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900" y="1714500"/>
            <a:ext cx="593979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07315" y="119681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ln/>
        </p:spPr>
        <p:txBody>
          <a:bodyPr anchor="ctr" anchorCtr="0"/>
          <a:p>
            <a:pPr algn="ctr"/>
            <a:r>
              <a:rPr lang="zh-CN" altLang="en-US" dirty="0">
                <a:ea typeface="宋体" panose="02010600030101010101" pitchFamily="2" charset="-122"/>
              </a:rPr>
              <a:t>培训内容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755650" y="1557338"/>
            <a:ext cx="7058025" cy="4392612"/>
          </a:xfrm>
          <a:ln/>
        </p:spPr>
        <p:txBody>
          <a:bodyPr/>
          <a:p>
            <a:pPr marL="533400" indent="-533400">
              <a:spcBef>
                <a:spcPct val="50000"/>
              </a:spcBef>
              <a:buClr>
                <a:schemeClr val="tx1"/>
              </a:buClr>
              <a:buNone/>
            </a:pPr>
            <a:r>
              <a:rPr lang="zh-CN" altLang="en-US" b="0" dirty="0">
                <a:solidFill>
                  <a:schemeClr val="tx1"/>
                </a:solidFill>
                <a:latin typeface="华文新魏" charset="-122"/>
                <a:ea typeface="华文新魏" charset="-122"/>
              </a:rPr>
              <a:t>常见的登高作业</a:t>
            </a:r>
            <a:endParaRPr lang="zh-CN" altLang="en-US" b="0" dirty="0">
              <a:solidFill>
                <a:schemeClr val="tx1"/>
              </a:solidFill>
              <a:latin typeface="华文新魏" charset="-122"/>
              <a:ea typeface="华文新魏" charset="-122"/>
            </a:endParaRPr>
          </a:p>
          <a:p>
            <a:pPr marL="533400" indent="-533400">
              <a:spcBef>
                <a:spcPct val="50000"/>
              </a:spcBef>
              <a:buNone/>
            </a:pPr>
            <a:r>
              <a:rPr lang="zh-CN" altLang="en-US" b="0" dirty="0">
                <a:solidFill>
                  <a:schemeClr val="tx1"/>
                </a:solidFill>
                <a:latin typeface="华文新魏" charset="-122"/>
                <a:ea typeface="华文新魏" charset="-122"/>
              </a:rPr>
              <a:t>知道登高作业防护要求</a:t>
            </a:r>
            <a:endParaRPr lang="zh-CN" altLang="en-US" b="0" dirty="0">
              <a:solidFill>
                <a:schemeClr val="tx1"/>
              </a:solidFill>
              <a:latin typeface="华文新魏" charset="-122"/>
              <a:ea typeface="华文新魏" charset="-122"/>
            </a:endParaRPr>
          </a:p>
          <a:p>
            <a:pPr marL="533400" indent="-533400">
              <a:spcBef>
                <a:spcPct val="50000"/>
              </a:spcBef>
              <a:buNone/>
            </a:pPr>
            <a:r>
              <a:rPr lang="zh-CN" altLang="en-US" b="0" dirty="0">
                <a:solidFill>
                  <a:schemeClr val="tx1"/>
                </a:solidFill>
                <a:latin typeface="华文新魏" charset="-122"/>
                <a:ea typeface="华文新魏" charset="-122"/>
              </a:rPr>
              <a:t>介绍坠落防护的主要设备 </a:t>
            </a:r>
            <a:endParaRPr lang="zh-CN" altLang="en-US" b="0" dirty="0">
              <a:solidFill>
                <a:schemeClr val="tx1"/>
              </a:solidFill>
              <a:latin typeface="华文新魏" charset="-122"/>
              <a:ea typeface="华文新魏" charset="-122"/>
            </a:endParaRPr>
          </a:p>
          <a:p>
            <a:pPr marL="533400" indent="-533400">
              <a:spcBef>
                <a:spcPct val="50000"/>
              </a:spcBef>
              <a:buNone/>
            </a:pPr>
            <a:r>
              <a:rPr lang="zh-CN" altLang="en-US" b="0" dirty="0">
                <a:solidFill>
                  <a:schemeClr val="tx1"/>
                </a:solidFill>
                <a:latin typeface="华文新魏" charset="-122"/>
                <a:ea typeface="华文新魏" charset="-122"/>
              </a:rPr>
              <a:t>分析高空坠落案例</a:t>
            </a:r>
            <a:endParaRPr lang="zh-CN" altLang="en-US" b="0" dirty="0">
              <a:solidFill>
                <a:schemeClr val="tx1"/>
              </a:solidFill>
              <a:latin typeface="华文新魏" charset="-122"/>
              <a:ea typeface="华文新魏" charset="-122"/>
            </a:endParaRPr>
          </a:p>
          <a:p>
            <a:pPr marL="533400" indent="-533400">
              <a:spcBef>
                <a:spcPct val="50000"/>
              </a:spcBef>
              <a:buNone/>
            </a:pPr>
            <a:r>
              <a:rPr lang="zh-CN" altLang="en-US" b="0" dirty="0">
                <a:solidFill>
                  <a:schemeClr val="tx1"/>
                </a:solidFill>
                <a:latin typeface="华文新魏" charset="-122"/>
                <a:ea typeface="华文新魏" charset="-122"/>
              </a:rPr>
              <a:t>检查登高设备要点</a:t>
            </a:r>
            <a:endParaRPr lang="zh-CN" altLang="en-US" b="0" dirty="0">
              <a:solidFill>
                <a:schemeClr val="tx1"/>
              </a:solidFill>
              <a:latin typeface="华文新魏" charset="-122"/>
              <a:ea typeface="华文新魏" charset="-122"/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endParaRPr lang="zh-CN" altLang="en-US" b="0" dirty="0">
              <a:solidFill>
                <a:schemeClr val="tx1"/>
              </a:solidFill>
              <a:latin typeface="华文新魏" charset="-122"/>
              <a:ea typeface="华文新魏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8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charRg st="8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19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charRg st="19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32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charRg st="32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4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charRg st="4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/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文本占位符 6145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buNone/>
            </a:pP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常见的登高作业：</a:t>
            </a:r>
            <a:endParaRPr lang="zh-CN" altLang="en-US" sz="24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1、建筑施工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2、线路敷设检查      </a:t>
            </a:r>
            <a:endParaRPr lang="zh-CN" altLang="en-US" sz="2000" dirty="0">
              <a:latin typeface="Times New Roman" panose="0202060305040502030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3、建筑物清洗、安装</a:t>
            </a:r>
            <a:endParaRPr lang="zh-CN" altLang="en-US" sz="1800" dirty="0">
              <a:latin typeface="Times New Roman" panose="0202060305040502030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Times New Roman" panose="02020603050405020304" charset="0"/>
                <a:ea typeface="宋体" panose="02010600030101010101" pitchFamily="2" charset="-122"/>
                <a:sym typeface="Arial" panose="020B0604020202020204" pitchFamily="34" charset="0"/>
              </a:rPr>
              <a:t>4、</a:t>
            </a:r>
            <a:r>
              <a:rPr lang="zh-CN" altLang="en-US" sz="1800" dirty="0">
                <a:ea typeface="宋体" panose="02010600030101010101" pitchFamily="2" charset="-122"/>
              </a:rPr>
              <a:t>高处检查、维修</a:t>
            </a:r>
            <a:endParaRPr lang="zh-CN" altLang="en-US" sz="1800" dirty="0">
              <a:latin typeface="Times New Roman" panose="0202060305040502030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Times New Roman" panose="02020603050405020304" charset="0"/>
                <a:ea typeface="宋体" panose="02010600030101010101" pitchFamily="2" charset="-122"/>
                <a:sym typeface="Arial" panose="020B0604020202020204" pitchFamily="34" charset="0"/>
              </a:rPr>
              <a:t>5、</a:t>
            </a:r>
            <a:r>
              <a:rPr lang="zh-CN" altLang="en-US" sz="1800" dirty="0">
                <a:ea typeface="宋体" panose="02010600030101010101" pitchFamily="2" charset="-122"/>
              </a:rPr>
              <a:t>行车驾驶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6、高处操作（上货、卸货、正常操作）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7、地坑、地窖、地沟附近作业等。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ea typeface="宋体" panose="02010600030101010101" pitchFamily="2" charset="-122"/>
              </a:rPr>
              <a:t>8、在企业中，临时性的高处作业，发生高处坠落可能性增大。</a:t>
            </a:r>
            <a:endParaRPr lang="zh-CN" altLang="en-US" sz="1800" dirty="0"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zh-CN" altLang="en-US" sz="2400" dirty="0">
              <a:ea typeface="宋体" panose="02010600030101010101" pitchFamily="2" charset="-122"/>
            </a:endParaRPr>
          </a:p>
          <a:p>
            <a:pPr>
              <a:buNone/>
            </a:pP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146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charRg st="16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3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charRg st="31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4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charRg st="4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52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charRg st="52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7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charRg st="78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9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charRg st="95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12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146">
                                            <p:txEl>
                                              <p:charRg st="124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npo000079"/>
          <p:cNvPicPr>
            <a:picLocks noChangeAspect="1"/>
          </p:cNvPicPr>
          <p:nvPr/>
        </p:nvPicPr>
        <p:blipFill>
          <a:blip r:embed="rId1">
            <a:lum bright="17999"/>
          </a:blip>
          <a:stretch>
            <a:fillRect/>
          </a:stretch>
        </p:blipFill>
        <p:spPr>
          <a:xfrm>
            <a:off x="6013450" y="3284538"/>
            <a:ext cx="2746375" cy="257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npo000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1270000"/>
            <a:ext cx="2592387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npo000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2276475"/>
            <a:ext cx="2794000" cy="247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107950" y="4797425"/>
            <a:ext cx="496887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latin typeface="Times New Roman" panose="02020603050405020304" charset="0"/>
                <a:ea typeface="华文行楷" pitchFamily="2" charset="-122"/>
              </a:rPr>
              <a:t>登高作业要做好保护措施，以防发生意外</a:t>
            </a:r>
            <a:endParaRPr lang="zh-CN" altLang="en-US" sz="3200" b="1" dirty="0">
              <a:latin typeface="Times New Roman" panose="02020603050405020304" charset="0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/>
      <p:bldP spid="7173" grpId="1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xfrm>
            <a:off x="180975" y="188913"/>
            <a:ext cx="3479800" cy="609600"/>
          </a:xfrm>
          <a:ln/>
        </p:spPr>
        <p:txBody>
          <a:bodyPr anchor="ctr" anchorCtr="0"/>
          <a:p>
            <a:r>
              <a:rPr lang="zh-CN" altLang="en-US" sz="2800" dirty="0">
                <a:ea typeface="宋体" panose="02010600030101010101" pitchFamily="2" charset="-122"/>
              </a:rPr>
              <a:t>登高作业的防护要求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195" name="椭圆 8194"/>
          <p:cNvSpPr/>
          <p:nvPr/>
        </p:nvSpPr>
        <p:spPr>
          <a:xfrm>
            <a:off x="3200400" y="2667000"/>
            <a:ext cx="2362200" cy="2362200"/>
          </a:xfrm>
          <a:prstGeom prst="ellipse">
            <a:avLst/>
          </a:prstGeom>
          <a:noFill/>
          <a:ln w="63500" cap="flat" cmpd="sng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8196" name="组合 8195"/>
          <p:cNvGrpSpPr/>
          <p:nvPr/>
        </p:nvGrpSpPr>
        <p:grpSpPr>
          <a:xfrm>
            <a:off x="3657600" y="1905000"/>
            <a:ext cx="1447800" cy="1447800"/>
            <a:chOff x="0" y="0"/>
            <a:chExt cx="2280" cy="2280"/>
          </a:xfrm>
        </p:grpSpPr>
        <p:sp>
          <p:nvSpPr>
            <p:cNvPr id="8197" name="椭圆 8196"/>
            <p:cNvSpPr/>
            <p:nvPr/>
          </p:nvSpPr>
          <p:spPr>
            <a:xfrm>
              <a:off x="0" y="0"/>
              <a:ext cx="2280" cy="2280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99190" dir="3011665" algn="ctr" rotWithShape="0">
                <a:schemeClr val="bg1"/>
              </a:outerShdw>
            </a:effectLst>
          </p:spPr>
          <p:txBody>
            <a:bodyPr wrap="none" anchor="ctr" anchorCtr="0"/>
            <a:p>
              <a:pPr algn="ctr" eaLnBrk="1" latinLnBrk="1" hangingPunct="1"/>
              <a:endParaRPr lang="ko-KR" altLang="en-US" sz="2400" dirty="0">
                <a:solidFill>
                  <a:schemeClr val="accent1"/>
                </a:solidFill>
                <a:latin typeface="Times New Roman" panose="02020603050405020304" charset="0"/>
                <a:ea typeface="Gulim" pitchFamily="2" charset="-127"/>
              </a:endParaRPr>
            </a:p>
          </p:txBody>
        </p:sp>
        <p:sp>
          <p:nvSpPr>
            <p:cNvPr id="8198" name="文本框 8197"/>
            <p:cNvSpPr txBox="1"/>
            <p:nvPr/>
          </p:nvSpPr>
          <p:spPr>
            <a:xfrm>
              <a:off x="341" y="743"/>
              <a:ext cx="1623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1" latinLnBrk="1" hangingPunct="1"/>
              <a:r>
                <a:rPr lang="zh-CN" altLang="en-US" b="1" dirty="0">
                  <a:solidFill>
                    <a:schemeClr val="bg1"/>
                  </a:solidFill>
                  <a:latin typeface="Verdana" panose="020B0604030504040204" pitchFamily="2" charset="0"/>
                  <a:ea typeface="宋体" panose="02010600030101010101" pitchFamily="2" charset="-122"/>
                </a:rPr>
                <a:t>要求1、</a:t>
              </a:r>
              <a:endParaRPr lang="zh-CN" altLang="en-US" b="1" dirty="0">
                <a:solidFill>
                  <a:schemeClr val="bg1"/>
                </a:solidFill>
                <a:latin typeface="Verdana" panose="020B0604030504040204" pitchFamily="2" charset="0"/>
                <a:ea typeface="宋体" panose="02010600030101010101" pitchFamily="2" charset="-122"/>
              </a:endParaRPr>
            </a:p>
            <a:p>
              <a:pPr algn="ctr" eaLnBrk="1" latinLnBrk="1" hangingPunct="1"/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2" charset="0"/>
                  <a:ea typeface="Gulim" pitchFamily="2" charset="-127"/>
                </a:rPr>
                <a:t> 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2" charset="0"/>
                <a:ea typeface="Gulim" pitchFamily="2" charset="-127"/>
              </a:endParaRPr>
            </a:p>
          </p:txBody>
        </p:sp>
      </p:grpSp>
      <p:sp>
        <p:nvSpPr>
          <p:cNvPr id="8199" name="文本框 8198"/>
          <p:cNvSpPr txBox="1"/>
          <p:nvPr/>
        </p:nvSpPr>
        <p:spPr>
          <a:xfrm>
            <a:off x="5292725" y="1917700"/>
            <a:ext cx="3490913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en-US" altLang="zh-CN" b="1" dirty="0">
                <a:solidFill>
                  <a:schemeClr val="tx2"/>
                </a:solidFill>
                <a:latin typeface="Verdana" panose="020B0604030504040204" pitchFamily="2" charset="0"/>
                <a:ea typeface="Gulim" pitchFamily="2" charset="-127"/>
              </a:rPr>
              <a:t>登高前要准备好安全带，裤脚要扎好，不准穿光滑底，硬底鞋登高。</a:t>
            </a:r>
            <a:endParaRPr lang="en-US" altLang="zh-CN" b="1" dirty="0">
              <a:solidFill>
                <a:schemeClr val="tx2"/>
              </a:solidFill>
              <a:latin typeface="Verdana" panose="020B0604030504040204" pitchFamily="2" charset="0"/>
              <a:ea typeface="Gulim" pitchFamily="2" charset="-127"/>
            </a:endParaRPr>
          </a:p>
        </p:txBody>
      </p:sp>
      <p:sp>
        <p:nvSpPr>
          <p:cNvPr id="8200" name="文本框 8199"/>
          <p:cNvSpPr txBox="1"/>
          <p:nvPr/>
        </p:nvSpPr>
        <p:spPr>
          <a:xfrm>
            <a:off x="36513" y="5084763"/>
            <a:ext cx="3167062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en-US" altLang="zh-CN" b="1" dirty="0">
                <a:solidFill>
                  <a:schemeClr val="tx2"/>
                </a:solidFill>
                <a:latin typeface="Verdana" panose="020B0604030504040204" pitchFamily="2" charset="0"/>
                <a:ea typeface="Gulim" pitchFamily="2" charset="-127"/>
              </a:rPr>
              <a:t>在登高作业时，必须保证安全的具体措施，明确责任和监护人 </a:t>
            </a:r>
            <a:endParaRPr lang="en-US" altLang="zh-CN" b="1" dirty="0">
              <a:solidFill>
                <a:schemeClr val="tx2"/>
              </a:solidFill>
              <a:latin typeface="Verdana" panose="020B0604030504040204" pitchFamily="2" charset="0"/>
              <a:ea typeface="Gulim" pitchFamily="2" charset="-127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5292725" y="5229225"/>
            <a:ext cx="3852863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/>
            <a:r>
              <a:rPr lang="en-US" altLang="zh-CN" b="1" dirty="0">
                <a:solidFill>
                  <a:schemeClr val="tx2"/>
                </a:solidFill>
                <a:latin typeface="Verdana" panose="020B0604030504040204" pitchFamily="2" charset="0"/>
                <a:ea typeface="Gulim" pitchFamily="2" charset="-127"/>
              </a:rPr>
              <a:t>在露天进行登高作业时，风力不可超过5级，夜间作业时必须设置足够的照明。</a:t>
            </a:r>
            <a:r>
              <a:rPr lang="en-US" altLang="zh-CN" sz="1400" dirty="0">
                <a:latin typeface="Verdana" panose="020B0604030504040204" pitchFamily="2" charset="0"/>
                <a:ea typeface="Gulim" pitchFamily="2" charset="-127"/>
              </a:rPr>
              <a:t> </a:t>
            </a:r>
            <a:endParaRPr lang="en-US" altLang="zh-CN" sz="1400" dirty="0">
              <a:latin typeface="Verdana" panose="020B0604030504040204" pitchFamily="2" charset="0"/>
              <a:ea typeface="Gulim" pitchFamily="2" charset="-127"/>
            </a:endParaRPr>
          </a:p>
        </p:txBody>
      </p:sp>
      <p:grpSp>
        <p:nvGrpSpPr>
          <p:cNvPr id="8202" name="组合 8201"/>
          <p:cNvGrpSpPr/>
          <p:nvPr/>
        </p:nvGrpSpPr>
        <p:grpSpPr>
          <a:xfrm>
            <a:off x="2667000" y="3733800"/>
            <a:ext cx="1447800" cy="1447800"/>
            <a:chOff x="0" y="0"/>
            <a:chExt cx="2280" cy="2280"/>
          </a:xfrm>
        </p:grpSpPr>
        <p:sp>
          <p:nvSpPr>
            <p:cNvPr id="8203" name="椭圆 8202"/>
            <p:cNvSpPr/>
            <p:nvPr/>
          </p:nvSpPr>
          <p:spPr>
            <a:xfrm>
              <a:off x="0" y="0"/>
              <a:ext cx="2280" cy="2280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99190" dir="3011665" algn="ctr" rotWithShape="0">
                <a:schemeClr val="bg1"/>
              </a:outerShdw>
            </a:effectLst>
          </p:spPr>
          <p:txBody>
            <a:bodyPr wrap="none" anchor="ctr" anchorCtr="0"/>
            <a:p>
              <a:pPr algn="ctr" eaLnBrk="1" latinLnBrk="1" hangingPunct="1"/>
              <a:endParaRPr lang="ko-KR" altLang="en-US" sz="2400" dirty="0">
                <a:solidFill>
                  <a:schemeClr val="accent1"/>
                </a:solidFill>
                <a:latin typeface="Times New Roman" panose="02020603050405020304" charset="0"/>
                <a:ea typeface="Gulim" pitchFamily="2" charset="-127"/>
              </a:endParaRPr>
            </a:p>
          </p:txBody>
        </p:sp>
        <p:sp>
          <p:nvSpPr>
            <p:cNvPr id="8204" name="文本框 8203"/>
            <p:cNvSpPr txBox="1"/>
            <p:nvPr/>
          </p:nvSpPr>
          <p:spPr>
            <a:xfrm>
              <a:off x="289" y="743"/>
              <a:ext cx="1727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1" latinLnBrk="1" hangingPunct="1"/>
              <a:r>
                <a:rPr lang="zh-CN" altLang="en-US" b="1" dirty="0">
                  <a:solidFill>
                    <a:schemeClr val="bg1"/>
                  </a:solidFill>
                  <a:latin typeface="Verdana" panose="020B0604030504040204" pitchFamily="2" charset="0"/>
                  <a:ea typeface="宋体" panose="02010600030101010101" pitchFamily="2" charset="-122"/>
                </a:rPr>
                <a:t>要求三、</a:t>
              </a:r>
              <a:endParaRPr lang="zh-CN" altLang="en-US" b="1" dirty="0">
                <a:solidFill>
                  <a:schemeClr val="bg1"/>
                </a:solidFill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205" name="组合 8204"/>
          <p:cNvGrpSpPr/>
          <p:nvPr/>
        </p:nvGrpSpPr>
        <p:grpSpPr>
          <a:xfrm>
            <a:off x="4800600" y="3733800"/>
            <a:ext cx="1447800" cy="1447800"/>
            <a:chOff x="0" y="0"/>
            <a:chExt cx="2280" cy="2280"/>
          </a:xfrm>
        </p:grpSpPr>
        <p:sp>
          <p:nvSpPr>
            <p:cNvPr id="8206" name="椭圆 8205"/>
            <p:cNvSpPr/>
            <p:nvPr/>
          </p:nvSpPr>
          <p:spPr>
            <a:xfrm>
              <a:off x="0" y="0"/>
              <a:ext cx="2280" cy="2280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99190" dir="3011665" algn="ctr" rotWithShape="0">
                <a:schemeClr val="bg1"/>
              </a:outerShdw>
            </a:effectLst>
          </p:spPr>
          <p:txBody>
            <a:bodyPr wrap="none" anchor="ctr" anchorCtr="0"/>
            <a:p>
              <a:pPr algn="ctr" eaLnBrk="1" latinLnBrk="1" hangingPunct="1"/>
              <a:endParaRPr lang="ko-KR" altLang="en-US" sz="2400" dirty="0">
                <a:solidFill>
                  <a:schemeClr val="accent1"/>
                </a:solidFill>
                <a:latin typeface="Times New Roman" panose="02020603050405020304" charset="0"/>
                <a:ea typeface="Gulim" pitchFamily="2" charset="-127"/>
              </a:endParaRPr>
            </a:p>
          </p:txBody>
        </p:sp>
        <p:sp>
          <p:nvSpPr>
            <p:cNvPr id="8207" name="文本框 8206"/>
            <p:cNvSpPr txBox="1"/>
            <p:nvPr/>
          </p:nvSpPr>
          <p:spPr>
            <a:xfrm>
              <a:off x="289" y="743"/>
              <a:ext cx="1727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ctr" eaLnBrk="1" latinLnBrk="1" hangingPunct="1"/>
              <a:r>
                <a:rPr lang="zh-CN" altLang="en-US" b="1" dirty="0">
                  <a:solidFill>
                    <a:schemeClr val="bg1"/>
                  </a:solidFill>
                  <a:latin typeface="Verdana" panose="020B0604030504040204" pitchFamily="2" charset="0"/>
                  <a:ea typeface="宋体" panose="02010600030101010101" pitchFamily="2" charset="-122"/>
                </a:rPr>
                <a:t>要求二、</a:t>
              </a:r>
              <a:endParaRPr lang="zh-CN" altLang="en-US" b="1" dirty="0">
                <a:solidFill>
                  <a:schemeClr val="bg1"/>
                </a:solidFill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08" name="文本框 8207" descr="colored_paper3"/>
          <p:cNvSpPr txBox="1"/>
          <p:nvPr/>
        </p:nvSpPr>
        <p:spPr>
          <a:xfrm>
            <a:off x="36513" y="1196975"/>
            <a:ext cx="9001125" cy="460375"/>
          </a:xfrm>
          <a:prstGeom prst="rect">
            <a:avLst/>
          </a:prstGeom>
          <a:blipFill rotWithShape="0">
            <a:blip r:embed="rId1"/>
          </a:blipFill>
          <a:ln w="63500" cap="flat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003399"/>
                </a:solidFill>
                <a:latin typeface="Times New Roman" panose="02020603050405020304" charset="0"/>
                <a:ea typeface="宋体" panose="02010600030101010101" pitchFamily="2" charset="-122"/>
              </a:rPr>
              <a:t>登高人员必须经过培训，身体健康的人员担任</a:t>
            </a:r>
            <a:endParaRPr lang="zh-CN" altLang="en-US" sz="2000" b="1" dirty="0">
              <a:solidFill>
                <a:srgbClr val="003399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208" grpId="0" bldLvl="0"/>
      <p:bldP spid="8199" grpId="0" bldLvl="0"/>
      <p:bldP spid="8201" grpId="0" bldLvl="0"/>
      <p:bldP spid="820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ea typeface="宋体" panose="02010600030101010101" pitchFamily="2" charset="-122"/>
              </a:rPr>
              <a:t>介绍防坠落的防护用品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9219" name="组合 9218"/>
          <p:cNvGrpSpPr/>
          <p:nvPr/>
        </p:nvGrpSpPr>
        <p:grpSpPr>
          <a:xfrm>
            <a:off x="1187450" y="2060575"/>
            <a:ext cx="2663825" cy="3962400"/>
            <a:chOff x="0" y="0"/>
            <a:chExt cx="4194" cy="6240"/>
          </a:xfrm>
        </p:grpSpPr>
        <p:sp>
          <p:nvSpPr>
            <p:cNvPr id="9220" name="燕尾形 9219"/>
            <p:cNvSpPr/>
            <p:nvPr/>
          </p:nvSpPr>
          <p:spPr>
            <a:xfrm>
              <a:off x="2" y="0"/>
              <a:ext cx="4083" cy="6240"/>
            </a:xfrm>
            <a:prstGeom prst="chevron">
              <a:avLst>
                <a:gd name="adj" fmla="val 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folHlink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89803" dir="2699999" algn="ctr" rotWithShape="0">
                <a:schemeClr val="bg1"/>
              </a:outerShdw>
            </a:effectLst>
          </p:spPr>
          <p:txBody>
            <a:bodyPr wrap="none" anchor="ctr" anchorCtr="0"/>
            <a:p>
              <a:pPr algn="ctr" eaLnBrk="1" latinLnBrk="1" hangingPunct="1"/>
              <a:endParaRPr lang="en-US" altLang="x-none" sz="2000" b="1" dirty="0">
                <a:latin typeface="Verdana" panose="020B0604030504040204" pitchFamily="2" charset="0"/>
                <a:ea typeface="바탕" pitchFamily="2" charset="-127"/>
              </a:endParaRPr>
            </a:p>
          </p:txBody>
        </p:sp>
        <p:sp>
          <p:nvSpPr>
            <p:cNvPr id="9221" name="文本框 9220"/>
            <p:cNvSpPr txBox="1"/>
            <p:nvPr/>
          </p:nvSpPr>
          <p:spPr>
            <a:xfrm>
              <a:off x="0" y="1"/>
              <a:ext cx="4195" cy="6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marL="228600" indent="-228600"/>
              <a:r>
                <a:rPr lang="zh-CN" altLang="en-US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 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使用梯子登高作业时，梯子要牢固，不可缺档，梯子横档间距为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Times New Roman" panose="02020603050405020304" charset="0"/>
                </a:rPr>
                <a:t>30cm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为宜，上端要扎牢，下端应采取防滑措施，单面梯与地面夹角以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Times New Roman" panose="02020603050405020304" charset="0"/>
                </a:rPr>
                <a:t>60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～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Times New Roman" panose="02020603050405020304" charset="0"/>
                </a:rPr>
                <a:t>70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度为宜，折梯上部夹角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Times New Roman" panose="02020603050405020304" charset="0"/>
                </a:rPr>
                <a:t>35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～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  <a:sym typeface="Times New Roman" panose="02020603050405020304" charset="0"/>
                </a:rPr>
                <a:t>45</a:t>
              </a:r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度为宜，禁止两人同时在梯上作业，下梯时面向梯子，不得手持器物，人安梯底脚要扎牢，要有人监护。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9222" name="组合 9221"/>
          <p:cNvGrpSpPr/>
          <p:nvPr/>
        </p:nvGrpSpPr>
        <p:grpSpPr>
          <a:xfrm>
            <a:off x="5726113" y="2133600"/>
            <a:ext cx="2590800" cy="3962400"/>
            <a:chOff x="0" y="0"/>
            <a:chExt cx="4164" cy="6240"/>
          </a:xfrm>
        </p:grpSpPr>
        <p:sp>
          <p:nvSpPr>
            <p:cNvPr id="9223" name="燕尾形 9222"/>
            <p:cNvSpPr/>
            <p:nvPr/>
          </p:nvSpPr>
          <p:spPr>
            <a:xfrm>
              <a:off x="0" y="0"/>
              <a:ext cx="3967" cy="6240"/>
            </a:xfrm>
            <a:prstGeom prst="chevron">
              <a:avLst>
                <a:gd name="adj" fmla="val 25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2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89803" dir="2699999" algn="ctr" rotWithShape="0">
                <a:schemeClr val="bg1"/>
              </a:outerShdw>
            </a:effectLst>
          </p:spPr>
          <p:txBody>
            <a:bodyPr wrap="none" anchor="ctr" anchorCtr="0"/>
            <a:p>
              <a:pPr algn="ctr" eaLnBrk="1" latinLnBrk="1" hangingPunct="1"/>
              <a:endParaRPr lang="en-US" altLang="x-none" sz="2000" b="1" dirty="0">
                <a:latin typeface="Verdana" panose="020B0604030504040204" pitchFamily="2" charset="0"/>
                <a:ea typeface="바탕" pitchFamily="2" charset="-127"/>
              </a:endParaRPr>
            </a:p>
          </p:txBody>
        </p:sp>
        <p:sp>
          <p:nvSpPr>
            <p:cNvPr id="9224" name="文本框 9223"/>
            <p:cNvSpPr txBox="1"/>
            <p:nvPr/>
          </p:nvSpPr>
          <p:spPr>
            <a:xfrm>
              <a:off x="0" y="113"/>
              <a:ext cx="4164" cy="44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eaLnBrk="1" hangingPunct="1">
                <a:buClrTx/>
                <a:buSzPct val="100000"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固定梯的高度不能超过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英尺（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6.1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米），除非梯子安装了防护网罩或操作人员使用了防坠落保护装置。对于不符合要求的梯子，操作人员有责任向相关的主管报告。登高梯三级以上要有扶手。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endParaRPr lang="zh-CN" altLang="en-US" b="1" dirty="0">
                <a:solidFill>
                  <a:schemeClr val="bg1"/>
                </a:solidFill>
                <a:latin typeface="Times New Roman" panose="02020603050405020304" charset="0"/>
              </a:endParaRPr>
            </a:p>
          </p:txBody>
        </p:sp>
      </p:grpSp>
      <p:sp>
        <p:nvSpPr>
          <p:cNvPr id="9225" name="右弧形箭头 9224"/>
          <p:cNvSpPr/>
          <p:nvPr/>
        </p:nvSpPr>
        <p:spPr>
          <a:xfrm>
            <a:off x="4500563" y="3070225"/>
            <a:ext cx="936625" cy="2014538"/>
          </a:xfrm>
          <a:prstGeom prst="curvedLeftArrow">
            <a:avLst>
              <a:gd name="adj1" fmla="val 43016"/>
              <a:gd name="adj2" fmla="val 86033"/>
              <a:gd name="adj3" fmla="val 33333"/>
            </a:avLst>
          </a:prstGeom>
          <a:solidFill>
            <a:srgbClr val="800080">
              <a:alpha val="100000"/>
            </a:srgbClr>
          </a:solidFill>
          <a:ln w="38100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b="0" dirty="0">
                <a:latin typeface="Times New Roman" panose="02020603050405020304" charset="0"/>
                <a:ea typeface="宋体" panose="02010600030101010101" pitchFamily="2" charset="-122"/>
              </a:rPr>
              <a:t>登高防护用品</a:t>
            </a:r>
            <a:endParaRPr lang="zh-CN" altLang="en-US" b="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0243" name="图片 10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1196975"/>
            <a:ext cx="2160588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1196975"/>
            <a:ext cx="2087562" cy="460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quanshen ba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123950"/>
            <a:ext cx="2230438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登高梯3层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1196975"/>
            <a:ext cx="2159000" cy="4033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2" grpId="1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dirty="0">
                <a:ea typeface="宋体" panose="02010600030101010101" pitchFamily="2" charset="-122"/>
              </a:rPr>
              <a:t>分析高空坠落案例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11267" name="组合 11266"/>
          <p:cNvGrpSpPr/>
          <p:nvPr/>
        </p:nvGrpSpPr>
        <p:grpSpPr>
          <a:xfrm>
            <a:off x="1403350" y="2565400"/>
            <a:ext cx="6354763" cy="2251075"/>
            <a:chOff x="0" y="0"/>
            <a:chExt cx="10120" cy="3206"/>
          </a:xfrm>
        </p:grpSpPr>
        <p:sp>
          <p:nvSpPr>
            <p:cNvPr id="11268" name="矩形 11267"/>
            <p:cNvSpPr/>
            <p:nvPr/>
          </p:nvSpPr>
          <p:spPr>
            <a:xfrm>
              <a:off x="0" y="0"/>
              <a:ext cx="10120" cy="320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  <a:effectLst>
              <a:outerShdw dist="99190" dir="2388334" algn="ctr" rotWithShape="0">
                <a:schemeClr val="bg1"/>
              </a:outerShdw>
            </a:effectLst>
          </p:spPr>
          <p:txBody>
            <a:bodyPr wrap="none" anchor="ctr" anchorCtr="0"/>
            <a:p>
              <a:pPr eaLnBrk="1" latinLnBrk="1" hangingPunct="1">
                <a:lnSpc>
                  <a:spcPct val="120000"/>
                </a:lnSpc>
                <a:spcBef>
                  <a:spcPct val="10000"/>
                </a:spcBef>
                <a:buClr>
                  <a:srgbClr val="006666"/>
                </a:buClr>
                <a:buFont typeface="Wingdings" panose="05000000000000000000" pitchFamily="2" charset="2"/>
              </a:pPr>
              <a:endParaRPr lang="ko-KR" altLang="en-US" sz="2400" dirty="0">
                <a:solidFill>
                  <a:srgbClr val="800000"/>
                </a:solidFill>
                <a:latin typeface="HY헤드라인M" pitchFamily="2" charset="-127"/>
                <a:ea typeface="HY헤드라인M" pitchFamily="2" charset="-127"/>
              </a:endParaRPr>
            </a:p>
          </p:txBody>
        </p:sp>
        <p:sp>
          <p:nvSpPr>
            <p:cNvPr id="11269" name="文本框 11268"/>
            <p:cNvSpPr txBox="1"/>
            <p:nvPr/>
          </p:nvSpPr>
          <p:spPr>
            <a:xfrm>
              <a:off x="278" y="257"/>
              <a:ext cx="9599" cy="2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latinLnBrk="1" hangingPunct="1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660066"/>
                  </a:solidFill>
                  <a:latin typeface="Verdana" panose="020B0604030504040204" pitchFamily="2" charset="0"/>
                  <a:ea typeface="华文行楷" pitchFamily="2" charset="-122"/>
                </a:rPr>
                <a:t>案例：</a:t>
              </a:r>
              <a:endParaRPr lang="zh-CN" altLang="en-US" sz="3200" b="1" dirty="0">
                <a:solidFill>
                  <a:srgbClr val="660066"/>
                </a:solidFill>
                <a:latin typeface="Verdana" panose="020B0604030504040204" pitchFamily="2" charset="0"/>
                <a:ea typeface="华文行楷" pitchFamily="2" charset="-122"/>
              </a:endParaRPr>
            </a:p>
            <a:p>
              <a:pPr eaLnBrk="1" latinLnBrk="1" hangingPunct="1"/>
              <a:r>
                <a:rPr lang="zh-CN" altLang="en-US" b="1" dirty="0">
                  <a:solidFill>
                    <a:srgbClr val="003399"/>
                  </a:solidFill>
                  <a:latin typeface="Arial" panose="020B0604020202020204" pitchFamily="34" charset="0"/>
                </a:rPr>
                <a:t>某厂一员工在屋顶进行检修工作时，自己没有佩戴安全帽，此外由于在屋顶上没有固定安全带的地方，就没有使用安全带的情况下不慎从高处摔下。因为伤势过重，不幸身亡</a:t>
              </a:r>
              <a:endParaRPr lang="zh-CN" altLang="en-US" b="1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eaLnBrk="1" latinLnBrk="1" hangingPunct="1"/>
              <a:r>
                <a:rPr lang="en-US" altLang="zh-CN" b="1" dirty="0">
                  <a:solidFill>
                    <a:srgbClr val="003399"/>
                  </a:solidFill>
                  <a:latin typeface="Verdana" panose="020B0604030504040204" pitchFamily="2" charset="0"/>
                  <a:ea typeface="Gulim" pitchFamily="2" charset="-127"/>
                </a:rPr>
                <a:t> </a:t>
              </a:r>
              <a:endParaRPr lang="en-US" altLang="zh-CN" b="1" dirty="0">
                <a:solidFill>
                  <a:srgbClr val="003399"/>
                </a:solidFill>
                <a:latin typeface="Verdana" panose="020B0604030504040204" pitchFamily="2" charset="0"/>
                <a:ea typeface="Gulim" pitchFamily="2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0017">
  <a:themeElements>
    <a:clrScheme name="">
      <a:dk1>
        <a:srgbClr val="FFFFFF"/>
      </a:dk1>
      <a:lt1>
        <a:srgbClr val="000000"/>
      </a:lt1>
      <a:dk2>
        <a:srgbClr val="66FFFF"/>
      </a:dk2>
      <a:lt2>
        <a:srgbClr val="DDDDDD"/>
      </a:lt2>
      <a:accent1>
        <a:srgbClr val="90D2E6"/>
      </a:accent1>
      <a:accent2>
        <a:srgbClr val="FFFFCC"/>
      </a:accent2>
      <a:accent3>
        <a:srgbClr val="AAAAAA"/>
      </a:accent3>
      <a:accent4>
        <a:srgbClr val="DCDCDC"/>
      </a:accent4>
      <a:accent5>
        <a:srgbClr val="C7E5F0"/>
      </a:accent5>
      <a:accent6>
        <a:srgbClr val="E5E5B7"/>
      </a:accent6>
      <a:hlink>
        <a:srgbClr val="C4D42E"/>
      </a:hlink>
      <a:folHlink>
        <a:srgbClr val="FFFF99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FFFF99"/>
        </a:dk2>
        <a:lt2>
          <a:srgbClr val="DDDDDD"/>
        </a:lt2>
        <a:accent1>
          <a:srgbClr val="CCECFF"/>
        </a:accent1>
        <a:accent2>
          <a:srgbClr val="FFFFCC"/>
        </a:accent2>
        <a:accent3>
          <a:srgbClr val="AAAAAA"/>
        </a:accent3>
        <a:accent4>
          <a:srgbClr val="DCDCDC"/>
        </a:accent4>
        <a:accent5>
          <a:srgbClr val="E2F4FF"/>
        </a:accent5>
        <a:accent6>
          <a:srgbClr val="E5E5B7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99FFCC"/>
        </a:dk2>
        <a:lt2>
          <a:srgbClr val="DDDDDD"/>
        </a:lt2>
        <a:accent1>
          <a:srgbClr val="99CCFF"/>
        </a:accent1>
        <a:accent2>
          <a:srgbClr val="FFFF99"/>
        </a:accent2>
        <a:accent3>
          <a:srgbClr val="AAAAAA"/>
        </a:accent3>
        <a:accent4>
          <a:srgbClr val="DCDCDC"/>
        </a:accent4>
        <a:accent5>
          <a:srgbClr val="CAE2FF"/>
        </a:accent5>
        <a:accent6>
          <a:srgbClr val="E5E589"/>
        </a:accent6>
        <a:hlink>
          <a:srgbClr val="FFE887"/>
        </a:hlink>
        <a:folHlink>
          <a:srgbClr val="A7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E7FF"/>
        </a:dk2>
        <a:lt2>
          <a:srgbClr val="DDDDDD"/>
        </a:lt2>
        <a:accent1>
          <a:srgbClr val="FFE7E7"/>
        </a:accent1>
        <a:accent2>
          <a:srgbClr val="CCFFFF"/>
        </a:accent2>
        <a:accent3>
          <a:srgbClr val="AAAAAA"/>
        </a:accent3>
        <a:accent4>
          <a:srgbClr val="DCDCDC"/>
        </a:accent4>
        <a:accent5>
          <a:srgbClr val="FFF1F1"/>
        </a:accent5>
        <a:accent6>
          <a:srgbClr val="B7E5E5"/>
        </a:accent6>
        <a:hlink>
          <a:srgbClr val="9999FF"/>
        </a:hlink>
        <a:folHlink>
          <a:srgbClr val="B9B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66FFFF"/>
        </a:dk2>
        <a:lt2>
          <a:srgbClr val="DDDDDD"/>
        </a:lt2>
        <a:accent1>
          <a:srgbClr val="90D2E6"/>
        </a:accent1>
        <a:accent2>
          <a:srgbClr val="FFFFCC"/>
        </a:accent2>
        <a:accent3>
          <a:srgbClr val="AAAAAA"/>
        </a:accent3>
        <a:accent4>
          <a:srgbClr val="DCDCDC"/>
        </a:accent4>
        <a:accent5>
          <a:srgbClr val="C7E5F0"/>
        </a:accent5>
        <a:accent6>
          <a:srgbClr val="E5E5B7"/>
        </a:accent6>
        <a:hlink>
          <a:srgbClr val="C4D42E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0017</Template>
  <TotalTime>0</TotalTime>
  <Words>1404</Words>
  <Application>WPS 演示</Application>
  <PresentationFormat>鍦ㄥ睆骞曚笂鏄剧ず</PresentationFormat>
  <Paragraphs>116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6" baseType="lpstr">
      <vt:lpstr>Arial</vt:lpstr>
      <vt:lpstr>宋体</vt:lpstr>
      <vt:lpstr>Wingdings</vt:lpstr>
      <vt:lpstr>Verdana</vt:lpstr>
      <vt:lpstr>Times New Roman</vt:lpstr>
      <vt:lpstr>Gulim</vt:lpstr>
      <vt:lpstr>Malgun Gothic</vt:lpstr>
      <vt:lpstr>Lucida Sans Unicode</vt:lpstr>
      <vt:lpstr>바탕</vt:lpstr>
      <vt:lpstr>HY헤드라인M</vt:lpstr>
      <vt:lpstr>Victory Neue</vt:lpstr>
      <vt:lpstr>Segoe Print</vt:lpstr>
      <vt:lpstr>Expo M</vt:lpstr>
      <vt:lpstr>黑体</vt:lpstr>
      <vt:lpstr>Swoosh</vt:lpstr>
      <vt:lpstr>Trebuchet MS</vt:lpstr>
      <vt:lpstr>Victory Medium</vt:lpstr>
      <vt:lpstr>MoeumT R</vt:lpstr>
      <vt:lpstr>Times</vt:lpstr>
      <vt:lpstr>华文行楷</vt:lpstr>
      <vt:lpstr>微软雅黑</vt:lpstr>
      <vt:lpstr>AMGDT</vt:lpstr>
      <vt:lpstr>华文新魏</vt:lpstr>
      <vt:lpstr>Dotum</vt:lpstr>
      <vt:lpstr>方正大黑简体</vt:lpstr>
      <vt:lpstr>方正行楷简体</vt:lpstr>
      <vt:lpstr>楷体_GB2312</vt:lpstr>
      <vt:lpstr>新宋体</vt:lpstr>
      <vt:lpstr>方正黑体简体</vt:lpstr>
      <vt:lpstr>Arial Unicode MS</vt:lpstr>
      <vt:lpstr>Calibri</vt:lpstr>
      <vt:lpstr>楷体</vt:lpstr>
      <vt:lpstr>汉仪旗黑-85S</vt:lpstr>
      <vt:lpstr>0017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little fairy</cp:lastModifiedBy>
  <cp:revision>3</cp:revision>
  <dcterms:created xsi:type="dcterms:W3CDTF">2009-04-14T23:01:08Z</dcterms:created>
  <dcterms:modified xsi:type="dcterms:W3CDTF">2024-02-21T08:34:38Z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D725E1281F394063AB68A8BF2240FF68_13</vt:lpwstr>
  </property>
</Properties>
</file>