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8"/>
  </p:notesMasterIdLst>
  <p:sldIdLst>
    <p:sldId id="281" r:id="rId4"/>
    <p:sldId id="282" r:id="rId5"/>
    <p:sldId id="270" r:id="rId6"/>
    <p:sldId id="257" r:id="rId7"/>
    <p:sldId id="258" r:id="rId9"/>
    <p:sldId id="259" r:id="rId10"/>
    <p:sldId id="261" r:id="rId11"/>
    <p:sldId id="262" r:id="rId12"/>
    <p:sldId id="264" r:id="rId13"/>
    <p:sldId id="265" r:id="rId14"/>
    <p:sldId id="271" r:id="rId15"/>
    <p:sldId id="267" r:id="rId16"/>
    <p:sldId id="268" r:id="rId17"/>
    <p:sldId id="283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2" clrIdx="0"/>
  <p:cmAuthor id="2" name="作者" initials="作" lastIdx="0" clrIdx="1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AC"/>
    <a:srgbClr val="FFFF00"/>
    <a:srgbClr val="FF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7"/>
    <p:restoredTop sz="94645"/>
  </p:normalViewPr>
  <p:slideViewPr>
    <p:cSldViewPr showGuides="1">
      <p:cViewPr varScale="1">
        <p:scale>
          <a:sx n="99" d="100"/>
          <a:sy n="99" d="100"/>
        </p:scale>
        <p:origin x="135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167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Rectangle 4"/>
          <p:cNvSpPr>
            <a:spLocks noRo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E14EAC-D8AE-4D1C-8460-DE39581D2F79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indent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6146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6147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indent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8194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8195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indent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0242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0243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indent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2290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2291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indent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4338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4339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indent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6386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6387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indent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8434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8435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indent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21506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1507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indent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23554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3555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1" Type="http://schemas.openxmlformats.org/officeDocument/2006/relationships/tags" Target="../tags/tag28.xml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3" Type="http://schemas.openxmlformats.org/officeDocument/2006/relationships/tags" Target="../tags/tag89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1" Type="http://schemas.openxmlformats.org/officeDocument/2006/relationships/tags" Target="../tags/tag99.xml"/><Relationship Id="rId10" Type="http://schemas.openxmlformats.org/officeDocument/2006/relationships/tags" Target="../tags/tag9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3" Type="http://schemas.openxmlformats.org/officeDocument/2006/relationships/image" Target="../media/image1.png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tags" Target="../tags/tag117.xml"/><Relationship Id="rId7" Type="http://schemas.openxmlformats.org/officeDocument/2006/relationships/tags" Target="../tags/tag116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1" Type="http://schemas.openxmlformats.org/officeDocument/2006/relationships/tags" Target="../tags/tag120.xml"/><Relationship Id="rId10" Type="http://schemas.openxmlformats.org/officeDocument/2006/relationships/tags" Target="../tags/tag119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5" Type="http://schemas.openxmlformats.org/officeDocument/2006/relationships/image" Target="../media/image1.png"/><Relationship Id="rId14" Type="http://schemas.openxmlformats.org/officeDocument/2006/relationships/tags" Target="../tags/tag133.xml"/><Relationship Id="rId13" Type="http://schemas.openxmlformats.org/officeDocument/2006/relationships/tags" Target="../tags/tag132.xml"/><Relationship Id="rId12" Type="http://schemas.openxmlformats.org/officeDocument/2006/relationships/tags" Target="../tags/tag131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141.xml"/><Relationship Id="rId8" Type="http://schemas.openxmlformats.org/officeDocument/2006/relationships/tags" Target="../tags/tag140.xml"/><Relationship Id="rId7" Type="http://schemas.openxmlformats.org/officeDocument/2006/relationships/tags" Target="../tags/tag139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3" Type="http://schemas.openxmlformats.org/officeDocument/2006/relationships/tags" Target="../tags/tag145.xml"/><Relationship Id="rId12" Type="http://schemas.openxmlformats.org/officeDocument/2006/relationships/tags" Target="../tags/tag144.xml"/><Relationship Id="rId11" Type="http://schemas.openxmlformats.org/officeDocument/2006/relationships/tags" Target="../tags/tag143.xml"/><Relationship Id="rId10" Type="http://schemas.openxmlformats.org/officeDocument/2006/relationships/tags" Target="../tags/tag142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单击以编辑母版副标题样式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不伤害自己    不伤害他人    不被他人伤害    保护他人不受伤害</a:t>
            </a:r>
            <a:endParaRPr kumimoji="0" lang="zh-CN" altLang="en-US" sz="2200" b="1" i="0" u="none" strike="noStrike" kern="1200" cap="none" spc="0" normalizeH="0" baseline="0" noProof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AE202BF-CA1A-494B-9F8C-AD24AB5BBCB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不伤害自己    不伤害他人    不被他人伤害    保护他人不受伤害</a:t>
            </a:r>
            <a:endParaRPr kumimoji="0" lang="zh-CN" altLang="en-US" sz="2200" b="1" i="0" u="none" strike="noStrike" kern="1200" cap="none" spc="0" normalizeH="0" baseline="0" noProof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AE202BF-CA1A-494B-9F8C-AD24AB5BBCB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不伤害自己    不伤害他人    不被他人伤害    保护他人不受伤害</a:t>
            </a:r>
            <a:endParaRPr kumimoji="0" lang="zh-CN" altLang="en-US" sz="2200" b="1" i="0" u="none" strike="noStrike" kern="1200" cap="none" spc="0" normalizeH="0" baseline="0" noProof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AE202BF-CA1A-494B-9F8C-AD24AB5BBCB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博富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>
            <p:custDataLst>
              <p:tags r:id="rId2"/>
            </p:custDataLst>
          </p:nvPr>
        </p:nvSpPr>
        <p:spPr>
          <a:xfrm>
            <a:off x="704849" y="378959"/>
            <a:ext cx="6143625" cy="61436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147493" y="2089484"/>
            <a:ext cx="5363363" cy="1047831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4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146293" y="3209187"/>
            <a:ext cx="5363363" cy="522681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147080" y="3809063"/>
            <a:ext cx="5362575" cy="821191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单击此处添加文本具体内容，简明扼要地阐述你的观点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15"/>
          <p:cNvSpPr/>
          <p:nvPr userDrawn="1">
            <p:custDataLst>
              <p:tags r:id="rId2"/>
            </p:custDataLst>
          </p:nvPr>
        </p:nvSpPr>
        <p:spPr>
          <a:xfrm>
            <a:off x="5695951" y="1450649"/>
            <a:ext cx="6496051" cy="5407351"/>
          </a:xfrm>
          <a:custGeom>
            <a:avLst/>
            <a:gdLst>
              <a:gd name="connsiteX0" fmla="*/ 4709239 w 6496050"/>
              <a:gd name="connsiteY0" fmla="*/ 0 h 5407351"/>
              <a:gd name="connsiteX1" fmla="*/ 6328434 w 6496050"/>
              <a:gd name="connsiteY1" fmla="*/ 285756 h 5407351"/>
              <a:gd name="connsiteX2" fmla="*/ 6496050 w 6496050"/>
              <a:gd name="connsiteY2" fmla="*/ 351845 h 5407351"/>
              <a:gd name="connsiteX3" fmla="*/ 6496050 w 6496050"/>
              <a:gd name="connsiteY3" fmla="*/ 818208 h 5407351"/>
              <a:gd name="connsiteX4" fmla="*/ 6375920 w 6496050"/>
              <a:gd name="connsiteY4" fmla="*/ 763899 h 5407351"/>
              <a:gd name="connsiteX5" fmla="*/ 4709239 w 6496050"/>
              <a:gd name="connsiteY5" fmla="*/ 427411 h 5407351"/>
              <a:gd name="connsiteX6" fmla="*/ 427411 w 6496050"/>
              <a:gd name="connsiteY6" fmla="*/ 4709240 h 5407351"/>
              <a:gd name="connsiteX7" fmla="*/ 449517 w 6496050"/>
              <a:gd name="connsiteY7" fmla="*/ 5147033 h 5407351"/>
              <a:gd name="connsiteX8" fmla="*/ 489246 w 6496050"/>
              <a:gd name="connsiteY8" fmla="*/ 5407351 h 5407351"/>
              <a:gd name="connsiteX9" fmla="*/ 57374 w 6496050"/>
              <a:gd name="connsiteY9" fmla="*/ 5407351 h 5407351"/>
              <a:gd name="connsiteX10" fmla="*/ 24313 w 6496050"/>
              <a:gd name="connsiteY10" fmla="*/ 5190733 h 5407351"/>
              <a:gd name="connsiteX11" fmla="*/ 0 w 6496050"/>
              <a:gd name="connsiteY11" fmla="*/ 4709240 h 5407351"/>
              <a:gd name="connsiteX12" fmla="*/ 4709239 w 6496050"/>
              <a:gd name="connsiteY12" fmla="*/ 0 h 540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96050" h="5407351">
                <a:moveTo>
                  <a:pt x="4709239" y="0"/>
                </a:moveTo>
                <a:cubicBezTo>
                  <a:pt x="5278173" y="0"/>
                  <a:pt x="5823543" y="100890"/>
                  <a:pt x="6328434" y="285756"/>
                </a:cubicBezTo>
                <a:lnTo>
                  <a:pt x="6496050" y="351845"/>
                </a:lnTo>
                <a:lnTo>
                  <a:pt x="6496050" y="818208"/>
                </a:lnTo>
                <a:lnTo>
                  <a:pt x="6375920" y="763899"/>
                </a:lnTo>
                <a:cubicBezTo>
                  <a:pt x="5863649" y="547226"/>
                  <a:pt x="5300436" y="427411"/>
                  <a:pt x="4709239" y="427411"/>
                </a:cubicBezTo>
                <a:cubicBezTo>
                  <a:pt x="2344451" y="427411"/>
                  <a:pt x="427411" y="2344451"/>
                  <a:pt x="427411" y="4709240"/>
                </a:cubicBezTo>
                <a:cubicBezTo>
                  <a:pt x="427411" y="4857040"/>
                  <a:pt x="434900" y="5003090"/>
                  <a:pt x="449517" y="5147033"/>
                </a:cubicBezTo>
                <a:lnTo>
                  <a:pt x="489246" y="5407351"/>
                </a:lnTo>
                <a:lnTo>
                  <a:pt x="57374" y="5407351"/>
                </a:lnTo>
                <a:lnTo>
                  <a:pt x="24313" y="5190733"/>
                </a:lnTo>
                <a:cubicBezTo>
                  <a:pt x="8236" y="5032422"/>
                  <a:pt x="0" y="4871793"/>
                  <a:pt x="0" y="4709240"/>
                </a:cubicBezTo>
                <a:cubicBezTo>
                  <a:pt x="0" y="2108399"/>
                  <a:pt x="2108398" y="0"/>
                  <a:pt x="470923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7" name="弧形 16"/>
          <p:cNvSpPr/>
          <p:nvPr userDrawn="1">
            <p:custDataLst>
              <p:tags r:id="rId3"/>
            </p:custDataLst>
          </p:nvPr>
        </p:nvSpPr>
        <p:spPr>
          <a:xfrm>
            <a:off x="3185160" y="-1074420"/>
            <a:ext cx="9006840" cy="9006840"/>
          </a:xfrm>
          <a:prstGeom prst="arc">
            <a:avLst>
              <a:gd name="adj1" fmla="val 7848479"/>
              <a:gd name="adj2" fmla="val 13838895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圆: 空心 17"/>
          <p:cNvSpPr/>
          <p:nvPr userDrawn="1">
            <p:custDataLst>
              <p:tags r:id="rId4"/>
            </p:custDataLst>
          </p:nvPr>
        </p:nvSpPr>
        <p:spPr>
          <a:xfrm>
            <a:off x="2398411" y="1651651"/>
            <a:ext cx="1573499" cy="1573499"/>
          </a:xfrm>
          <a:prstGeom prst="donut">
            <a:avLst>
              <a:gd name="adj" fmla="val 1351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52888" y="4583115"/>
            <a:ext cx="5595939" cy="749301"/>
          </a:xfrm>
        </p:spPr>
        <p:txBody>
          <a:bodyPr lIns="90000" tIns="46800" rIns="90000" bIns="46800" anchor="t" anchorCtr="0">
            <a:normAutofit/>
          </a:bodyPr>
          <a:lstStyle>
            <a:lvl1pPr algn="ctr">
              <a:defRPr sz="36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653" y="2437393"/>
            <a:ext cx="5513056" cy="4420607"/>
          </a:xfrm>
          <a:prstGeom prst="rect">
            <a:avLst/>
          </a:prstGeom>
        </p:spPr>
      </p:pic>
      <p:cxnSp>
        <p:nvCxnSpPr>
          <p:cNvPr id="21" name="直接连接符 20"/>
          <p:cNvCxnSpPr/>
          <p:nvPr userDrawn="1">
            <p:custDataLst>
              <p:tags r:id="rId11"/>
            </p:custDataLst>
          </p:nvPr>
        </p:nvCxnSpPr>
        <p:spPr>
          <a:xfrm>
            <a:off x="2721863" y="4511499"/>
            <a:ext cx="65799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3" cy="5388907"/>
          </a:xfrm>
        </p:spPr>
        <p:txBody>
          <a:bodyPr lIns="90000" tIns="46800" rIns="90000" bIns="4680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1" y="952508"/>
            <a:ext cx="5283243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508"/>
            <a:ext cx="5283243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525"/>
            <a:ext cx="5283243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 userDrawn="1">
            <p:custDataLst>
              <p:tags r:id="rId2"/>
            </p:custDataLst>
          </p:nvPr>
        </p:nvSpPr>
        <p:spPr>
          <a:xfrm>
            <a:off x="0" y="230217"/>
            <a:ext cx="569493" cy="1138985"/>
          </a:xfrm>
          <a:custGeom>
            <a:avLst/>
            <a:gdLst>
              <a:gd name="connsiteX0" fmla="*/ 0 w 1899285"/>
              <a:gd name="connsiteY0" fmla="*/ 0 h 3798570"/>
              <a:gd name="connsiteX1" fmla="*/ 1899285 w 1899285"/>
              <a:gd name="connsiteY1" fmla="*/ 1899285 h 3798570"/>
              <a:gd name="connsiteX2" fmla="*/ 0 w 1899285"/>
              <a:gd name="connsiteY2" fmla="*/ 3798570 h 3798570"/>
              <a:gd name="connsiteX3" fmla="*/ 0 w 1899285"/>
              <a:gd name="connsiteY3" fmla="*/ 3022191 h 3798570"/>
              <a:gd name="connsiteX4" fmla="*/ 1122906 w 1899285"/>
              <a:gd name="connsiteY4" fmla="*/ 1899285 h 3798570"/>
              <a:gd name="connsiteX5" fmla="*/ 0 w 1899285"/>
              <a:gd name="connsiteY5" fmla="*/ 776379 h 379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9285" h="3798570">
                <a:moveTo>
                  <a:pt x="0" y="0"/>
                </a:moveTo>
                <a:cubicBezTo>
                  <a:pt x="1048946" y="0"/>
                  <a:pt x="1899285" y="850339"/>
                  <a:pt x="1899285" y="1899285"/>
                </a:cubicBezTo>
                <a:cubicBezTo>
                  <a:pt x="1899285" y="2948231"/>
                  <a:pt x="1048946" y="3798570"/>
                  <a:pt x="0" y="3798570"/>
                </a:cubicBezTo>
                <a:lnTo>
                  <a:pt x="0" y="3022191"/>
                </a:lnTo>
                <a:cubicBezTo>
                  <a:pt x="620164" y="3022191"/>
                  <a:pt x="1122906" y="2519449"/>
                  <a:pt x="1122906" y="1899285"/>
                </a:cubicBezTo>
                <a:cubicBezTo>
                  <a:pt x="1122906" y="1279121"/>
                  <a:pt x="620164" y="776379"/>
                  <a:pt x="0" y="77637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74000">
                <a:schemeClr val="accent1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6" tIns="46787" rIns="89976" bIns="46787" rtlCol="0" anchor="ctr">
            <a:normAutofit/>
          </a:bodyPr>
          <a:lstStyle/>
          <a:p>
            <a:pPr algn="ctr"/>
            <a:endParaRPr lang="zh-CN" altLang="en-US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不伤害自己    不伤害他人    不被他人伤害    保护他人不受伤害</a:t>
            </a:r>
            <a:endParaRPr kumimoji="0" lang="zh-CN" altLang="en-US" sz="2200" b="1" i="0" u="none" strike="noStrike" kern="1200" cap="none" spc="0" normalizeH="0" baseline="0" noProof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AE202BF-CA1A-494B-9F8C-AD24AB5BBCB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000" tIns="46800" rIns="90000" bIns="4680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508"/>
            <a:ext cx="10852237" cy="5388907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任意多边形: 形状 13"/>
          <p:cNvSpPr/>
          <p:nvPr userDrawn="1">
            <p:custDataLst>
              <p:tags r:id="rId5"/>
            </p:custDataLst>
          </p:nvPr>
        </p:nvSpPr>
        <p:spPr>
          <a:xfrm>
            <a:off x="9311005" y="6246495"/>
            <a:ext cx="2726055" cy="611505"/>
          </a:xfrm>
          <a:custGeom>
            <a:avLst/>
            <a:gdLst>
              <a:gd name="connsiteX0" fmla="*/ 1892027 w 3784054"/>
              <a:gd name="connsiteY0" fmla="*/ 0 h 1248903"/>
              <a:gd name="connsiteX1" fmla="*/ 3701110 w 3784054"/>
              <a:gd name="connsiteY1" fmla="*/ 1076721 h 1248903"/>
              <a:gd name="connsiteX2" fmla="*/ 3784054 w 3784054"/>
              <a:gd name="connsiteY2" fmla="*/ 1248903 h 1248903"/>
              <a:gd name="connsiteX3" fmla="*/ 3035755 w 3784054"/>
              <a:gd name="connsiteY3" fmla="*/ 1248903 h 1248903"/>
              <a:gd name="connsiteX4" fmla="*/ 2973620 w 3784054"/>
              <a:gd name="connsiteY4" fmla="*/ 1165811 h 1248903"/>
              <a:gd name="connsiteX5" fmla="*/ 1892027 w 3784054"/>
              <a:gd name="connsiteY5" fmla="*/ 655735 h 1248903"/>
              <a:gd name="connsiteX6" fmla="*/ 810435 w 3784054"/>
              <a:gd name="connsiteY6" fmla="*/ 1165811 h 1248903"/>
              <a:gd name="connsiteX7" fmla="*/ 748300 w 3784054"/>
              <a:gd name="connsiteY7" fmla="*/ 1248903 h 1248903"/>
              <a:gd name="connsiteX8" fmla="*/ 0 w 3784054"/>
              <a:gd name="connsiteY8" fmla="*/ 1248903 h 1248903"/>
              <a:gd name="connsiteX9" fmla="*/ 82944 w 3784054"/>
              <a:gd name="connsiteY9" fmla="*/ 1076721 h 1248903"/>
              <a:gd name="connsiteX10" fmla="*/ 1892027 w 3784054"/>
              <a:gd name="connsiteY10" fmla="*/ 0 h 124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84054" h="1248903">
                <a:moveTo>
                  <a:pt x="1892027" y="0"/>
                </a:moveTo>
                <a:cubicBezTo>
                  <a:pt x="2673213" y="0"/>
                  <a:pt x="3352711" y="435378"/>
                  <a:pt x="3701110" y="1076721"/>
                </a:cubicBezTo>
                <a:lnTo>
                  <a:pt x="3784054" y="1248903"/>
                </a:lnTo>
                <a:lnTo>
                  <a:pt x="3035755" y="1248903"/>
                </a:lnTo>
                <a:lnTo>
                  <a:pt x="2973620" y="1165811"/>
                </a:lnTo>
                <a:cubicBezTo>
                  <a:pt x="2716534" y="854295"/>
                  <a:pt x="2327468" y="655735"/>
                  <a:pt x="1892027" y="655735"/>
                </a:cubicBezTo>
                <a:cubicBezTo>
                  <a:pt x="1456586" y="655735"/>
                  <a:pt x="1067520" y="854295"/>
                  <a:pt x="810435" y="1165811"/>
                </a:cubicBezTo>
                <a:lnTo>
                  <a:pt x="748300" y="1248903"/>
                </a:lnTo>
                <a:lnTo>
                  <a:pt x="0" y="1248903"/>
                </a:lnTo>
                <a:lnTo>
                  <a:pt x="82944" y="1076721"/>
                </a:lnTo>
                <a:cubicBezTo>
                  <a:pt x="431343" y="435378"/>
                  <a:pt x="1110841" y="0"/>
                  <a:pt x="189202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6" tIns="46787" rIns="89976" bIns="46787" rtlCol="0" anchor="ctr">
            <a:normAutofit/>
          </a:bodyPr>
          <a:lstStyle/>
          <a:p>
            <a:pPr algn="ctr"/>
            <a:endParaRPr lang="zh-CN" altLang="en-US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980728"/>
            <a:ext cx="11563840" cy="5573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6" tIns="46787" rIns="89976" bIns="46787" rtlCol="0" anchor="ctr">
            <a:normAutofit/>
          </a:bodyPr>
          <a:lstStyle/>
          <a:p>
            <a:pPr algn="ctr"/>
            <a:endParaRPr lang="zh-CN" altLang="en-US" sz="1800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90000" tIns="46800" rIns="90000" bIns="46800"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>
            <a:off x="-1140460" y="-1856740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弧形 8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 userDrawn="1">
            <p:custDataLst>
              <p:tags r:id="rId10"/>
            </p:custDataLst>
          </p:nvPr>
        </p:nvGrpSpPr>
        <p:grpSpPr>
          <a:xfrm flipH="1" flipV="1">
            <a:off x="10365740" y="5610225"/>
            <a:ext cx="2961640" cy="3140711"/>
            <a:chOff x="-1596" y="-2724"/>
            <a:chExt cx="4664" cy="4946"/>
          </a:xfrm>
        </p:grpSpPr>
        <p:sp>
          <p:nvSpPr>
            <p:cNvPr id="10" name="弧形 9"/>
            <p:cNvSpPr/>
            <p:nvPr userDrawn="1">
              <p:custDataLst>
                <p:tags r:id="rId11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弧形 10"/>
            <p:cNvSpPr/>
            <p:nvPr userDrawn="1">
              <p:custDataLst>
                <p:tags r:id="rId12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lIns="90000" tIns="46800" rIns="90000" bIns="46800"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5101200" y="769939"/>
            <a:ext cx="6480000" cy="5087937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 flipV="1">
            <a:off x="-1129665" y="5607051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弧形 9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>
            <a:off x="-1140460" y="-1856740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弧形 7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8"/>
            </p:custDataLst>
          </p:nvPr>
        </p:nvGrpSpPr>
        <p:grpSpPr>
          <a:xfrm flipH="1">
            <a:off x="10377805" y="-1854835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9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弧形 9"/>
            <p:cNvSpPr/>
            <p:nvPr userDrawn="1">
              <p:custDataLst>
                <p:tags r:id="rId10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11"/>
            </p:custDataLst>
          </p:nvPr>
        </p:nvGrpSpPr>
        <p:grpSpPr>
          <a:xfrm flipH="1" flipV="1">
            <a:off x="10365740" y="5610225"/>
            <a:ext cx="2961640" cy="3140711"/>
            <a:chOff x="-1596" y="-27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12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弧形 7"/>
            <p:cNvSpPr/>
            <p:nvPr userDrawn="1">
              <p:custDataLst>
                <p:tags r:id="rId13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不伤害自己    不伤害他人    不被他人伤害    保护他人不受伤害</a:t>
            </a:r>
            <a:endParaRPr kumimoji="0" lang="zh-CN" altLang="en-US" sz="2200" b="1" i="0" u="none" strike="noStrike" kern="1200" cap="none" spc="0" normalizeH="0" baseline="0" noProof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AE202BF-CA1A-494B-9F8C-AD24AB5BBCB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lIns="90000" tIns="46800" rIns="90000" bIns="46800"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8"/>
            </p:custDataLst>
          </p:nvPr>
        </p:nvGrpSpPr>
        <p:grpSpPr>
          <a:xfrm flipH="1" flipV="1">
            <a:off x="10365740" y="5610225"/>
            <a:ext cx="2961640" cy="3140711"/>
            <a:chOff x="-1596" y="-27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9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弧形 10"/>
            <p:cNvSpPr/>
            <p:nvPr userDrawn="1">
              <p:custDataLst>
                <p:tags r:id="rId10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-1123315" y="-1883409"/>
            <a:ext cx="2961640" cy="3140711"/>
            <a:chOff x="-1596" y="-2724"/>
            <a:chExt cx="4664" cy="4946"/>
          </a:xfrm>
        </p:grpSpPr>
        <p:sp>
          <p:nvSpPr>
            <p:cNvPr id="17" name="弧形 16"/>
            <p:cNvSpPr/>
            <p:nvPr userDrawn="1">
              <p:custDataLst>
                <p:tags r:id="rId12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8" name="弧形 17"/>
            <p:cNvSpPr/>
            <p:nvPr userDrawn="1">
              <p:custDataLst>
                <p:tags r:id="rId13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不伤害自己    不伤害他人    不被他人伤害    保护他人不受伤害</a:t>
            </a:r>
            <a:endParaRPr kumimoji="0" lang="zh-CN" altLang="en-US" sz="2200" b="1" i="0" u="none" strike="noStrike" kern="1200" cap="none" spc="0" normalizeH="0" baseline="0" noProof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AE202BF-CA1A-494B-9F8C-AD24AB5BBCB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不伤害自己    不伤害他人    不被他人伤害    保护他人不受伤害</a:t>
            </a:r>
            <a:endParaRPr kumimoji="0" lang="zh-CN" altLang="en-US" sz="2200" b="1" i="0" u="none" strike="noStrike" kern="1200" cap="none" spc="0" normalizeH="0" baseline="0" noProof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AE202BF-CA1A-494B-9F8C-AD24AB5BBCB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不伤害自己    不伤害他人    不被他人伤害    保护他人不受伤害</a:t>
            </a:r>
            <a:endParaRPr kumimoji="0" lang="zh-CN" altLang="en-US" sz="2200" b="1" i="0" u="none" strike="noStrike" kern="1200" cap="none" spc="0" normalizeH="0" baseline="0" noProof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AE202BF-CA1A-494B-9F8C-AD24AB5BBCB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不伤害自己    不伤害他人    不被他人伤害    保护他人不受伤害</a:t>
            </a:r>
            <a:endParaRPr kumimoji="0" lang="zh-CN" altLang="en-US" sz="2200" b="1" i="0" u="none" strike="noStrike" kern="1200" cap="none" spc="0" normalizeH="0" baseline="0" noProof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AE202BF-CA1A-494B-9F8C-AD24AB5BBCB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不伤害自己    不伤害他人    不被他人伤害    保护他人不受伤害</a:t>
            </a:r>
            <a:endParaRPr kumimoji="0" lang="zh-CN" altLang="en-US" sz="2200" b="1" i="0" u="none" strike="noStrike" kern="1200" cap="none" spc="0" normalizeH="0" baseline="0" noProof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AE202BF-CA1A-494B-9F8C-AD24AB5BBCB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不伤害自己    不伤害他人    不被他人伤害    保护他人不受伤害</a:t>
            </a:r>
            <a:endParaRPr kumimoji="0" lang="zh-CN" altLang="en-US" sz="2200" b="1" i="0" u="none" strike="noStrike" kern="1200" cap="none" spc="0" normalizeH="0" baseline="0" noProof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AE202BF-CA1A-494B-9F8C-AD24AB5BBCB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tags" Target="../tags/tag8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8" Type="http://schemas.openxmlformats.org/officeDocument/2006/relationships/theme" Target="../theme/theme2.xml"/><Relationship Id="rId27" Type="http://schemas.openxmlformats.org/officeDocument/2006/relationships/image" Target="../media/image1.png"/><Relationship Id="rId26" Type="http://schemas.openxmlformats.org/officeDocument/2006/relationships/tags" Target="../tags/tag152.xml"/><Relationship Id="rId25" Type="http://schemas.openxmlformats.org/officeDocument/2006/relationships/tags" Target="../tags/tag151.xml"/><Relationship Id="rId24" Type="http://schemas.openxmlformats.org/officeDocument/2006/relationships/tags" Target="../tags/tag150.xml"/><Relationship Id="rId23" Type="http://schemas.openxmlformats.org/officeDocument/2006/relationships/tags" Target="../tags/tag149.xml"/><Relationship Id="rId22" Type="http://schemas.openxmlformats.org/officeDocument/2006/relationships/tags" Target="../tags/tag148.xml"/><Relationship Id="rId21" Type="http://schemas.openxmlformats.org/officeDocument/2006/relationships/tags" Target="../tags/tag147.xml"/><Relationship Id="rId20" Type="http://schemas.openxmlformats.org/officeDocument/2006/relationships/tags" Target="../tags/tag146.xml"/><Relationship Id="rId2" Type="http://schemas.openxmlformats.org/officeDocument/2006/relationships/slideLayout" Target="../slideLayouts/slideLayout14.xml"/><Relationship Id="rId19" Type="http://schemas.openxmlformats.org/officeDocument/2006/relationships/image" Target="../media/image3.png"/><Relationship Id="rId18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81750"/>
            <a:ext cx="12192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2200" b="1">
                <a:solidFill>
                  <a:schemeClr val="hlink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不伤害自己    不伤害他人    不被他人伤害    保护他人不受伤害</a:t>
            </a:r>
            <a:endParaRPr kumimoji="0" lang="zh-CN" altLang="en-US" sz="2200" b="1" i="0" u="none" strike="noStrike" kern="1200" cap="none" spc="0" normalizeH="0" baseline="0" noProof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AE202BF-CA1A-494B-9F8C-AD24AB5BBCB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1" name="Line 7"/>
          <p:cNvSpPr/>
          <p:nvPr userDrawn="1"/>
        </p:nvSpPr>
        <p:spPr>
          <a:xfrm>
            <a:off x="0" y="6308725"/>
            <a:ext cx="12192000" cy="0"/>
          </a:xfrm>
          <a:prstGeom prst="line">
            <a:avLst/>
          </a:prstGeom>
          <a:ln w="38100" cap="flat" cmpd="sng">
            <a:solidFill>
              <a:srgbClr val="339966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8" name="图片 7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3" y="443231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3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766453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2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090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599565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6765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158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166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65.xml"/><Relationship Id="rId5" Type="http://schemas.openxmlformats.org/officeDocument/2006/relationships/image" Target="../media/image8.jpeg"/><Relationship Id="rId4" Type="http://schemas.openxmlformats.org/officeDocument/2006/relationships/tags" Target="../tags/tag164.xml"/><Relationship Id="rId3" Type="http://schemas.openxmlformats.org/officeDocument/2006/relationships/image" Target="../media/image7.jpeg"/><Relationship Id="rId2" Type="http://schemas.openxmlformats.org/officeDocument/2006/relationships/tags" Target="../tags/tag163.xml"/><Relationship Id="rId1" Type="http://schemas.openxmlformats.org/officeDocument/2006/relationships/tags" Target="../tags/tag162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9.xml"/><Relationship Id="rId6" Type="http://schemas.openxmlformats.org/officeDocument/2006/relationships/tags" Target="../tags/tag161.xml"/><Relationship Id="rId5" Type="http://schemas.openxmlformats.org/officeDocument/2006/relationships/image" Target="../media/image1.png"/><Relationship Id="rId4" Type="http://schemas.openxmlformats.org/officeDocument/2006/relationships/tags" Target="../tags/tag160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ags" Target="../tags/tag15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03885" y="1673225"/>
            <a:ext cx="6363335" cy="1600835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400" dirty="0">
                <a:solidFill>
                  <a:schemeClr val="tx1"/>
                </a:solidFill>
                <a:latin typeface="李旭科毛笔行书" panose="02010600030101010101" pitchFamily="2" charset="-122"/>
                <a:ea typeface="李旭科毛笔行书" panose="02010600030101010101" pitchFamily="2" charset="-122"/>
                <a:sym typeface="+mn-ea"/>
              </a:rPr>
              <a:t>“四不伤害”事故预防原则 </a:t>
            </a:r>
            <a:endParaRPr lang="zh-CN" altLang="en-US" sz="4400" dirty="0">
              <a:solidFill>
                <a:schemeClr val="tx1"/>
              </a:solidFill>
              <a:latin typeface="李旭科毛笔行书" panose="02010600030101010101" pitchFamily="2" charset="-122"/>
              <a:ea typeface="李旭科毛笔行书" panose="02010600030101010101" pitchFamily="2" charset="-122"/>
              <a:sym typeface="+mn-ea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3"/>
            </p:custDataLst>
          </p:nvPr>
        </p:nvSpPr>
        <p:spPr>
          <a:xfrm>
            <a:off x="2603775" y="3693592"/>
            <a:ext cx="2364124" cy="4773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2153892" y="4941198"/>
            <a:ext cx="899766" cy="899766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5"/>
            </p:custDataLst>
          </p:nvPr>
        </p:nvSpPr>
        <p:spPr>
          <a:xfrm>
            <a:off x="3396683" y="4941811"/>
            <a:ext cx="899766" cy="899766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4639475" y="4941198"/>
            <a:ext cx="899766" cy="899766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页脚占位符 4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ctr" eaLnBrk="1" hangingPunct="1"/>
            <a:r>
              <a:rPr lang="zh-CN" altLang="en-US" sz="2200" b="1" dirty="0">
                <a:solidFill>
                  <a:schemeClr val="hlink"/>
                </a:solidFill>
              </a:rPr>
              <a:t>不伤害自己    不伤害他人    不被他人伤害    保护他人不受伤害</a:t>
            </a:r>
            <a:endParaRPr lang="zh-CN" altLang="en-US" sz="2200" b="1" dirty="0">
              <a:solidFill>
                <a:schemeClr val="hlink"/>
              </a:solidFill>
            </a:endParaRPr>
          </a:p>
        </p:txBody>
      </p:sp>
      <p:sp>
        <p:nvSpPr>
          <p:cNvPr id="17410" name="Rectangle 4"/>
          <p:cNvSpPr/>
          <p:nvPr/>
        </p:nvSpPr>
        <p:spPr>
          <a:xfrm>
            <a:off x="1919288" y="46038"/>
            <a:ext cx="6624637" cy="10795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zh-CN" altLang="en-US" sz="3200" b="1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要想做到我不被他人伤害，</a:t>
            </a:r>
            <a:endParaRPr lang="zh-CN" altLang="en-US" sz="3200" b="1" dirty="0">
              <a:solidFill>
                <a:schemeClr val="hlin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　　　　　我应做到以下方面：</a:t>
            </a:r>
            <a:endParaRPr lang="zh-CN" altLang="en-US" sz="3200" b="1" dirty="0">
              <a:solidFill>
                <a:schemeClr val="hlin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1" name="Line 5"/>
          <p:cNvSpPr/>
          <p:nvPr/>
        </p:nvSpPr>
        <p:spPr>
          <a:xfrm>
            <a:off x="1992313" y="1196975"/>
            <a:ext cx="7092950" cy="0"/>
          </a:xfrm>
          <a:prstGeom prst="line">
            <a:avLst/>
          </a:prstGeom>
          <a:ln w="57150" cap="flat" cmpd="sng">
            <a:solidFill>
              <a:srgbClr val="FFCC00"/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17413" name="Rectangle 11"/>
          <p:cNvSpPr>
            <a:spLocks noRot="1"/>
          </p:cNvSpPr>
          <p:nvPr/>
        </p:nvSpPr>
        <p:spPr>
          <a:xfrm>
            <a:off x="1524000" y="1341438"/>
            <a:ext cx="8820150" cy="44989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990600" lvl="1" indent="-53340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zh-CN" sz="2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、提高自我防护意识，保持警惕，及时发现并报告危险。</a:t>
            </a:r>
            <a:endParaRPr lang="zh-CN" altLang="en-US" sz="2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990600" lvl="1" indent="-53340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zh-CN" sz="2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、你的安全知识及经验与同事共享，帮助他人提高事故预防技能。</a:t>
            </a:r>
            <a:endParaRPr lang="zh-CN" altLang="en-US" sz="2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990600" lvl="1" indent="-53340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zh-CN" sz="2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、不忽视已标识的</a:t>
            </a:r>
            <a:r>
              <a:rPr lang="en-US" altLang="zh-CN" sz="2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潜在危险并远离之，除非得到充足防护及安全许可。</a:t>
            </a:r>
            <a:endParaRPr lang="zh-CN" altLang="en-US" sz="2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990600" lvl="1" indent="-53340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zh-CN" sz="2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、纠正他人可能危害自己的不安全行为，不伤害生命比不伤害情面更重要。</a:t>
            </a:r>
            <a:endParaRPr lang="zh-CN" altLang="en-US" sz="2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990600" lvl="1" indent="-53340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zh-CN" sz="2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、冷静处理所遭遇的突发事件，正确应用所学安全技能。</a:t>
            </a:r>
            <a:endParaRPr lang="zh-CN" altLang="en-US" sz="2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990600" lvl="1" indent="-53340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zh-CN" sz="2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2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、拒绝他人的违章指挥，即使是你的主管所发出的，不被伤害是你的权利。</a:t>
            </a:r>
            <a:endParaRPr lang="zh-CN" altLang="en-US" sz="2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页脚占位符 2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ctr" eaLnBrk="1" hangingPunct="1"/>
            <a:r>
              <a:rPr lang="zh-CN" altLang="en-US" sz="2200" b="1" dirty="0">
                <a:solidFill>
                  <a:schemeClr val="hlink"/>
                </a:solidFill>
              </a:rPr>
              <a:t>不伤害自己    不伤害他人    不被他人伤害    保护他人不受伤害</a:t>
            </a:r>
            <a:endParaRPr lang="zh-CN" altLang="en-US" sz="2200" b="1" dirty="0">
              <a:solidFill>
                <a:schemeClr val="hlink"/>
              </a:solidFill>
            </a:endParaRPr>
          </a:p>
        </p:txBody>
      </p:sp>
      <p:sp>
        <p:nvSpPr>
          <p:cNvPr id="19458" name="Line 5"/>
          <p:cNvSpPr/>
          <p:nvPr/>
        </p:nvSpPr>
        <p:spPr>
          <a:xfrm>
            <a:off x="1524000" y="1125538"/>
            <a:ext cx="7092950" cy="0"/>
          </a:xfrm>
          <a:prstGeom prst="line">
            <a:avLst/>
          </a:prstGeom>
          <a:ln w="57150" cap="flat" cmpd="sng">
            <a:solidFill>
              <a:srgbClr val="FFCC00"/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19459" name="Rectangle 6"/>
          <p:cNvSpPr/>
          <p:nvPr/>
        </p:nvSpPr>
        <p:spPr>
          <a:xfrm>
            <a:off x="2208213" y="0"/>
            <a:ext cx="6192837" cy="10795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800" b="1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保护他人不受伤害</a:t>
            </a:r>
            <a:endParaRPr lang="zh-CN" altLang="en-US" sz="4800" b="1" dirty="0">
              <a:solidFill>
                <a:schemeClr val="hlin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1" name="Rectangle 8"/>
          <p:cNvSpPr/>
          <p:nvPr/>
        </p:nvSpPr>
        <p:spPr>
          <a:xfrm>
            <a:off x="1701800" y="1833245"/>
            <a:ext cx="8715375" cy="286131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任何组织中的每个成员都是团队中的上分子，要担负起关心爱护他人的责任和义务，不仅自己要注意安全，严寒要保护团队的其他人员不受伤害，这是每个成员对集体中其他成员的承诺。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页脚占位符 4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ctr" eaLnBrk="1" hangingPunct="1"/>
            <a:r>
              <a:rPr lang="zh-CN" altLang="en-US" sz="2200" b="1" dirty="0">
                <a:solidFill>
                  <a:schemeClr val="hlink"/>
                </a:solidFill>
              </a:rPr>
              <a:t>不伤害自己    不伤害他人    不被他人伤害    保护他人不受伤害</a:t>
            </a:r>
            <a:endParaRPr lang="zh-CN" altLang="en-US" sz="2200" b="1" dirty="0">
              <a:solidFill>
                <a:schemeClr val="hlink"/>
              </a:solidFill>
            </a:endParaRPr>
          </a:p>
        </p:txBody>
      </p:sp>
      <p:sp>
        <p:nvSpPr>
          <p:cNvPr id="20482" name="Line 5"/>
          <p:cNvSpPr/>
          <p:nvPr/>
        </p:nvSpPr>
        <p:spPr>
          <a:xfrm>
            <a:off x="1955800" y="1268413"/>
            <a:ext cx="7092950" cy="0"/>
          </a:xfrm>
          <a:prstGeom prst="line">
            <a:avLst/>
          </a:prstGeom>
          <a:ln w="57150" cap="flat" cmpd="sng">
            <a:solidFill>
              <a:srgbClr val="FFCC00"/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20484" name="Text Box 13"/>
          <p:cNvSpPr txBox="1"/>
          <p:nvPr/>
        </p:nvSpPr>
        <p:spPr>
          <a:xfrm>
            <a:off x="1847850" y="1628775"/>
            <a:ext cx="8604250" cy="39382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、任何人在在任何在方发现任何事故隐患都要主动告 知或提示他人。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、提示他人遵守各项规章制度和安全操作规范。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、提出安全建议，互相交流，向他人传递有用的信息。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、视安全为集体的荣誉，为团队贡献安全知识，与他人分享经验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、关注他人身体、精神状况等异常变化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、一旦发生事故，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在保护自己的同时，要主动帮助身边的人摆脱困境</a:t>
            </a:r>
            <a:endParaRPr lang="zh-CN" altLang="en-US" sz="2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485" name="Rectangle 14"/>
          <p:cNvSpPr/>
          <p:nvPr/>
        </p:nvSpPr>
        <p:spPr>
          <a:xfrm>
            <a:off x="1524000" y="0"/>
            <a:ext cx="6624638" cy="10795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zh-CN" altLang="en-US" sz="3200" b="1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要想做到我保护他人不受伤害，</a:t>
            </a:r>
            <a:endParaRPr lang="zh-CN" altLang="en-US" sz="3200" b="1" dirty="0">
              <a:solidFill>
                <a:schemeClr val="hlin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　　　　　我应做到以下方面：</a:t>
            </a:r>
            <a:endParaRPr lang="zh-CN" altLang="en-US" sz="3200" b="1" dirty="0">
              <a:solidFill>
                <a:schemeClr val="hlin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页脚占位符 4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ctr" eaLnBrk="1" hangingPunct="1"/>
            <a:r>
              <a:rPr lang="zh-CN" altLang="en-US" sz="2200" b="1" dirty="0">
                <a:solidFill>
                  <a:schemeClr val="hlink"/>
                </a:solidFill>
              </a:rPr>
              <a:t>不伤害自己    不伤害他人    不被他人伤害    保护他人不受伤害</a:t>
            </a:r>
            <a:endParaRPr lang="zh-CN" altLang="en-US" sz="2200" b="1" dirty="0">
              <a:solidFill>
                <a:schemeClr val="hlink"/>
              </a:solidFill>
            </a:endParaRPr>
          </a:p>
        </p:txBody>
      </p:sp>
      <p:sp>
        <p:nvSpPr>
          <p:cNvPr id="22530" name="Rectangle 2"/>
          <p:cNvSpPr>
            <a:spLocks noGrp="1"/>
          </p:cNvSpPr>
          <p:nvPr>
            <p:ph type="subTitle" idx="1" hasCustomPrompt="1"/>
          </p:nvPr>
        </p:nvSpPr>
        <p:spPr>
          <a:xfrm>
            <a:off x="2063750" y="1412875"/>
            <a:ext cx="8064500" cy="4681538"/>
          </a:xfrm>
        </p:spPr>
        <p:txBody>
          <a:bodyPr vert="horz" wrap="square" lIns="91440" tIns="45720" rIns="91440" bIns="45720" anchor="t" anchorCtr="0"/>
          <a:p>
            <a:pPr algn="l" eaLnBrk="1" hangingPunct="1">
              <a:buClrTx/>
              <a:buSzTx/>
              <a:buFontTx/>
            </a:pPr>
            <a:r>
              <a:rPr lang="en-US" altLang="zh-CN" sz="3200" kern="1200" dirty="0">
                <a:latin typeface="+mn-lt"/>
                <a:ea typeface="+mn-ea"/>
                <a:cs typeface="+mn-cs"/>
              </a:rPr>
              <a:t>      </a:t>
            </a:r>
            <a:endParaRPr lang="en-US" altLang="zh-CN" sz="32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22531" name="Line 5"/>
          <p:cNvSpPr/>
          <p:nvPr/>
        </p:nvSpPr>
        <p:spPr>
          <a:xfrm>
            <a:off x="1955800" y="1268413"/>
            <a:ext cx="7092950" cy="0"/>
          </a:xfrm>
          <a:prstGeom prst="line">
            <a:avLst/>
          </a:prstGeom>
          <a:ln w="57150" cap="flat" cmpd="sng">
            <a:solidFill>
              <a:srgbClr val="FFCC00"/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22532" name="AutoShape 10"/>
          <p:cNvSpPr/>
          <p:nvPr/>
        </p:nvSpPr>
        <p:spPr>
          <a:xfrm>
            <a:off x="1919288" y="1844675"/>
            <a:ext cx="8353425" cy="3384550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38100" cap="flat" cmpd="sng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特别提示：也许你的一个提示就能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  <a:p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挽救一个生命，能及时纠正你违章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  <a:p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的人，才是你真正的朋友！！！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6592" y="1570950"/>
            <a:ext cx="5283023" cy="1179300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977650" y="4148893"/>
            <a:ext cx="3792503" cy="158376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966" y="4213011"/>
            <a:ext cx="1187691" cy="1187691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8087970" y="4498309"/>
            <a:ext cx="1257607" cy="869089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59523" y="4266973"/>
            <a:ext cx="1106441" cy="1079719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705105" y="4292618"/>
            <a:ext cx="4019002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5745" y="2997064"/>
            <a:ext cx="3145606" cy="1048112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7506" y="5400702"/>
            <a:ext cx="93586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8829" y="5399447"/>
            <a:ext cx="93586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5197" y="1143595"/>
            <a:ext cx="7419948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397" y="4343162"/>
            <a:ext cx="6863198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80952" y="3962261"/>
            <a:ext cx="3762665" cy="2507851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3503" y="1143595"/>
            <a:ext cx="3744890" cy="249617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20937" y="189439"/>
            <a:ext cx="6813681" cy="59674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页脚占位符 2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ctr" eaLnBrk="1" hangingPunct="1"/>
            <a:r>
              <a:rPr lang="zh-CN" altLang="en-US" sz="2200" b="1" dirty="0">
                <a:solidFill>
                  <a:schemeClr val="hlink"/>
                </a:solidFill>
              </a:rPr>
              <a:t>不伤害自己    不伤害他人    不被他人伤害    保护他人不受伤害</a:t>
            </a:r>
            <a:endParaRPr lang="zh-CN" altLang="en-US" sz="2200" b="1" dirty="0">
              <a:solidFill>
                <a:schemeClr val="hlink"/>
              </a:solidFill>
            </a:endParaRPr>
          </a:p>
        </p:txBody>
      </p:sp>
      <p:sp>
        <p:nvSpPr>
          <p:cNvPr id="4098" name="Rectangle 4"/>
          <p:cNvSpPr/>
          <p:nvPr/>
        </p:nvSpPr>
        <p:spPr>
          <a:xfrm>
            <a:off x="1524000" y="765175"/>
            <a:ext cx="9144000" cy="42462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lvl="1" indent="0" eaLnBrk="1" hangingPunct="1">
              <a:spcBef>
                <a:spcPct val="20000"/>
              </a:spcBef>
              <a:buClr>
                <a:schemeClr val="tx2"/>
              </a:buClr>
              <a:buSzPct val="85000"/>
              <a:buFont typeface="Wingdings 2" panose="05020102010507070707" pitchFamily="18" charset="2"/>
              <a:buChar char=""/>
            </a:pPr>
            <a:r>
              <a:rPr lang="zh-CN" altLang="en-US" sz="5400" dirty="0">
                <a:solidFill>
                  <a:srgbClr val="FF33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为保证人身安全，请全体员工切实遵守“不伤害自己，不伤害别人，不被别人伤害，保护他人不受伤害”的四不伤害原则。</a:t>
            </a:r>
            <a:endParaRPr lang="zh-CN" altLang="en-US" sz="5400" dirty="0">
              <a:solidFill>
                <a:srgbClr val="FF33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页脚占位符 4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ctr" eaLnBrk="1" hangingPunct="1"/>
            <a:r>
              <a:rPr lang="zh-CN" altLang="en-US" sz="2200" b="1" dirty="0">
                <a:solidFill>
                  <a:schemeClr val="hlink"/>
                </a:solidFill>
              </a:rPr>
              <a:t>不伤害自己    不伤害他人    不被他人伤害    保护他人不受伤害</a:t>
            </a:r>
            <a:endParaRPr lang="zh-CN" altLang="en-US" sz="2200" b="1" dirty="0">
              <a:solidFill>
                <a:schemeClr val="hlink"/>
              </a:solidFill>
            </a:endParaRPr>
          </a:p>
        </p:txBody>
      </p:sp>
      <p:sp>
        <p:nvSpPr>
          <p:cNvPr id="5122" name="Rectangle 15"/>
          <p:cNvSpPr>
            <a:spLocks noGrp="1"/>
          </p:cNvSpPr>
          <p:nvPr>
            <p:ph type="subTitle" idx="1" hasCustomPrompt="1"/>
          </p:nvPr>
        </p:nvSpPr>
        <p:spPr>
          <a:xfrm>
            <a:off x="1812925" y="3213100"/>
            <a:ext cx="8604250" cy="2736850"/>
          </a:xfrm>
        </p:spPr>
        <p:txBody>
          <a:bodyPr vert="horz" wrap="square" lIns="91440" tIns="45720" rIns="91440" bIns="45720" anchor="t" anchorCtr="0"/>
          <a:p>
            <a:pPr algn="l" eaLnBrk="1" hangingPunct="1">
              <a:buClrTx/>
              <a:buSzTx/>
              <a:buFontTx/>
            </a:pPr>
            <a:r>
              <a:rPr lang="en-US" altLang="zh-CN" sz="3200" kern="1200" dirty="0">
                <a:latin typeface="+mn-lt"/>
                <a:ea typeface="+mn-ea"/>
                <a:cs typeface="+mn-cs"/>
              </a:rPr>
              <a:t>         </a:t>
            </a:r>
            <a:r>
              <a:rPr lang="zh-CN" altLang="en-US" sz="3200" kern="1200" dirty="0">
                <a:latin typeface="+mn-lt"/>
                <a:ea typeface="+mn-ea"/>
                <a:cs typeface="+mn-cs"/>
              </a:rPr>
              <a:t>我不伤害自己</a:t>
            </a:r>
            <a:r>
              <a:rPr lang="en-US" altLang="zh-CN" sz="3200" kern="1200" dirty="0">
                <a:latin typeface="+mn-lt"/>
                <a:ea typeface="+mn-ea"/>
                <a:cs typeface="+mn-cs"/>
              </a:rPr>
              <a:t>,</a:t>
            </a:r>
            <a:r>
              <a:rPr lang="zh-CN" altLang="en-US" sz="3200" kern="1200" dirty="0">
                <a:latin typeface="+mn-lt"/>
                <a:ea typeface="+mn-ea"/>
                <a:cs typeface="+mn-cs"/>
              </a:rPr>
              <a:t>就是要提高自我保护意识</a:t>
            </a:r>
            <a:r>
              <a:rPr lang="en-US" altLang="zh-CN" sz="3200" kern="1200" dirty="0">
                <a:latin typeface="+mn-lt"/>
                <a:ea typeface="+mn-ea"/>
                <a:cs typeface="+mn-cs"/>
              </a:rPr>
              <a:t>,</a:t>
            </a:r>
            <a:r>
              <a:rPr lang="zh-CN" altLang="en-US" sz="3200" kern="1200" dirty="0">
                <a:latin typeface="+mn-lt"/>
                <a:ea typeface="+mn-ea"/>
                <a:cs typeface="+mn-cs"/>
              </a:rPr>
              <a:t>不能由于自已的疏忽、失误而使自己受到伤害。它取决于自己的安全意识、安全知识、对工作任务的熟悉程度、岗位技能、工作态度、工作方法、精神状态、作业行为等多方面因素。</a:t>
            </a:r>
            <a:endParaRPr lang="zh-CN" altLang="en-US" sz="32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5123" name="Rectangle 6"/>
          <p:cNvSpPr/>
          <p:nvPr/>
        </p:nvSpPr>
        <p:spPr>
          <a:xfrm>
            <a:off x="1992313" y="0"/>
            <a:ext cx="6551612" cy="1268413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zh-CN" sz="4800" b="1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4800" b="1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我不伤害自己</a:t>
            </a:r>
            <a:endParaRPr lang="zh-CN" altLang="en-US" sz="4800" b="1" dirty="0">
              <a:solidFill>
                <a:schemeClr val="hlin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4" name="Line 7"/>
          <p:cNvSpPr/>
          <p:nvPr/>
        </p:nvSpPr>
        <p:spPr>
          <a:xfrm>
            <a:off x="1919288" y="1196975"/>
            <a:ext cx="7092950" cy="0"/>
          </a:xfrm>
          <a:prstGeom prst="line">
            <a:avLst/>
          </a:prstGeom>
          <a:ln w="57150" cap="flat" cmpd="sng">
            <a:solidFill>
              <a:srgbClr val="FFCC00"/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5126" name="Rectangle 17"/>
          <p:cNvSpPr/>
          <p:nvPr/>
        </p:nvSpPr>
        <p:spPr>
          <a:xfrm>
            <a:off x="1847850" y="1550670"/>
            <a:ext cx="8667750" cy="175323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3600" b="1" dirty="0">
                <a:solidFill>
                  <a:srgbClr val="FF33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你的安全是公司正常运行的基础，也是家庭幸福的源泉，有安全，美好生活才有可能！</a:t>
            </a:r>
            <a:endParaRPr lang="zh-CN" altLang="en-US" sz="3600" b="1" dirty="0">
              <a:solidFill>
                <a:srgbClr val="FF33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页脚占位符 4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ctr" eaLnBrk="1" hangingPunct="1"/>
            <a:r>
              <a:rPr lang="zh-CN" altLang="en-US" sz="2200" b="1" dirty="0">
                <a:solidFill>
                  <a:schemeClr val="hlink"/>
                </a:solidFill>
              </a:rPr>
              <a:t>不伤害自己    不伤害他人    不被他人伤害    保护他人不受伤害</a:t>
            </a:r>
            <a:endParaRPr lang="zh-CN" altLang="en-US" sz="2200" b="1" dirty="0">
              <a:solidFill>
                <a:schemeClr val="hlink"/>
              </a:solidFill>
            </a:endParaRPr>
          </a:p>
        </p:txBody>
      </p:sp>
      <p:sp>
        <p:nvSpPr>
          <p:cNvPr id="7170" name="Rectangle 2"/>
          <p:cNvSpPr>
            <a:spLocks noGrp="1"/>
          </p:cNvSpPr>
          <p:nvPr>
            <p:ph type="subTitle" idx="1" hasCustomPrompt="1"/>
          </p:nvPr>
        </p:nvSpPr>
        <p:spPr>
          <a:xfrm>
            <a:off x="2135188" y="1844675"/>
            <a:ext cx="8137525" cy="4537075"/>
          </a:xfrm>
        </p:spPr>
        <p:txBody>
          <a:bodyPr vert="horz" wrap="square" lIns="91440" tIns="45720" rIns="91440" bIns="45720" anchor="t" anchorCtr="0"/>
          <a:p>
            <a:pPr algn="l" eaLnBrk="1" hangingPunct="1">
              <a:buClrTx/>
              <a:buSzTx/>
              <a:buFontTx/>
            </a:pPr>
            <a:r>
              <a:rPr lang="zh-CN" altLang="en-US" sz="3200" kern="1200" dirty="0">
                <a:latin typeface="+mn-lt"/>
                <a:ea typeface="+mn-ea"/>
                <a:cs typeface="+mn-cs"/>
              </a:rPr>
              <a:t>　　</a:t>
            </a:r>
            <a:r>
              <a:rPr lang="zh-CN" altLang="en-US" sz="32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在工作前应思考下列问题：</a:t>
            </a:r>
            <a:endParaRPr lang="zh-CN" altLang="en-US" sz="32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algn="l" eaLnBrk="1" hangingPunct="1">
              <a:buClrTx/>
              <a:buSzTx/>
              <a:buFontTx/>
            </a:pPr>
            <a:endParaRPr lang="zh-CN" altLang="en-US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algn="l" eaLnBrk="1" hangingPunct="1">
              <a:buClrTx/>
              <a:buSzTx/>
              <a:buFontTx/>
            </a:pPr>
            <a:r>
              <a:rPr lang="zh-CN" altLang="en-US" sz="3200" kern="1200" dirty="0">
                <a:latin typeface="+mn-lt"/>
                <a:ea typeface="+mn-ea"/>
                <a:cs typeface="+mn-cs"/>
              </a:rPr>
              <a:t>　我是否了解这项工作任务，我的责任是什</a:t>
            </a:r>
            <a:endParaRPr lang="zh-CN" altLang="en-US" sz="3200" kern="1200" dirty="0">
              <a:latin typeface="+mn-lt"/>
              <a:ea typeface="+mn-ea"/>
              <a:cs typeface="+mn-cs"/>
            </a:endParaRPr>
          </a:p>
          <a:p>
            <a:pPr algn="l" eaLnBrk="1" hangingPunct="1">
              <a:buClrTx/>
              <a:buSzTx/>
              <a:buFontTx/>
            </a:pPr>
            <a:r>
              <a:rPr lang="zh-CN" altLang="en-US" sz="3200" kern="1200" dirty="0">
                <a:latin typeface="+mn-lt"/>
                <a:ea typeface="+mn-ea"/>
                <a:cs typeface="+mn-cs"/>
              </a:rPr>
              <a:t>　么？我具备完成这项工作的技能吗？</a:t>
            </a:r>
            <a:endParaRPr lang="zh-CN" altLang="en-US" sz="3200" kern="1200" dirty="0">
              <a:latin typeface="+mn-lt"/>
              <a:ea typeface="+mn-ea"/>
              <a:cs typeface="+mn-cs"/>
            </a:endParaRPr>
          </a:p>
          <a:p>
            <a:pPr algn="l" eaLnBrk="1" hangingPunct="1">
              <a:buClrTx/>
              <a:buSzTx/>
              <a:buFontTx/>
            </a:pPr>
            <a:r>
              <a:rPr lang="zh-CN" altLang="en-US" sz="3200" kern="1200" dirty="0">
                <a:latin typeface="+mn-lt"/>
                <a:ea typeface="+mn-ea"/>
                <a:cs typeface="+mn-cs"/>
              </a:rPr>
              <a:t>　这项工作有什么不安全因素，有可能出</a:t>
            </a:r>
            <a:endParaRPr lang="zh-CN" altLang="en-US" sz="3200" kern="1200" dirty="0">
              <a:latin typeface="+mn-lt"/>
              <a:ea typeface="+mn-ea"/>
              <a:cs typeface="+mn-cs"/>
            </a:endParaRPr>
          </a:p>
          <a:p>
            <a:pPr algn="l" eaLnBrk="1" hangingPunct="1">
              <a:buClrTx/>
              <a:buSzTx/>
              <a:buFontTx/>
            </a:pPr>
            <a:r>
              <a:rPr lang="zh-CN" altLang="en-US" sz="3200" kern="1200" dirty="0">
                <a:latin typeface="+mn-lt"/>
                <a:ea typeface="+mn-ea"/>
                <a:cs typeface="+mn-cs"/>
              </a:rPr>
              <a:t>　现什么差错？万一出现故障我该怎么办？</a:t>
            </a:r>
            <a:endParaRPr lang="zh-CN" altLang="en-US" sz="3200" kern="1200" dirty="0">
              <a:latin typeface="+mn-lt"/>
              <a:ea typeface="+mn-ea"/>
              <a:cs typeface="+mn-cs"/>
            </a:endParaRPr>
          </a:p>
          <a:p>
            <a:pPr algn="l" eaLnBrk="1" hangingPunct="1">
              <a:buClrTx/>
              <a:buSzTx/>
              <a:buFontTx/>
            </a:pPr>
            <a:r>
              <a:rPr lang="zh-CN" altLang="en-US" sz="3200" kern="1200" dirty="0">
                <a:latin typeface="+mn-lt"/>
                <a:ea typeface="+mn-ea"/>
                <a:cs typeface="+mn-cs"/>
              </a:rPr>
              <a:t>    我该如何防止失误。</a:t>
            </a:r>
            <a:endParaRPr lang="zh-CN" altLang="en-US" sz="32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7171" name="Rectangle 4"/>
          <p:cNvSpPr/>
          <p:nvPr/>
        </p:nvSpPr>
        <p:spPr>
          <a:xfrm>
            <a:off x="1847850" y="188913"/>
            <a:ext cx="6696075" cy="10795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zh-CN" altLang="en-US" sz="3200" b="1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要想做到我不伤害自己，</a:t>
            </a:r>
            <a:endParaRPr lang="zh-CN" altLang="en-US" sz="3200" b="1" dirty="0">
              <a:solidFill>
                <a:schemeClr val="hlin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　　　　　我应做到以下方面：</a:t>
            </a:r>
            <a:endParaRPr lang="zh-CN" altLang="en-US" sz="3200" b="1" dirty="0">
              <a:solidFill>
                <a:schemeClr val="hlin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2" name="Line 5"/>
          <p:cNvSpPr/>
          <p:nvPr/>
        </p:nvSpPr>
        <p:spPr>
          <a:xfrm>
            <a:off x="1882775" y="1412875"/>
            <a:ext cx="7092950" cy="0"/>
          </a:xfrm>
          <a:prstGeom prst="line">
            <a:avLst/>
          </a:prstGeom>
          <a:ln w="57150" cap="flat" cmpd="sng">
            <a:solidFill>
              <a:srgbClr val="FFCC00"/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7173" name="AutoShape 6"/>
          <p:cNvSpPr/>
          <p:nvPr/>
        </p:nvSpPr>
        <p:spPr>
          <a:xfrm>
            <a:off x="2241550" y="3113088"/>
            <a:ext cx="215900" cy="215900"/>
          </a:xfrm>
          <a:prstGeom prst="flowChartConnector">
            <a:avLst/>
          </a:prstGeom>
          <a:solidFill>
            <a:srgbClr val="FFCC00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4" name="AutoShape 7"/>
          <p:cNvSpPr/>
          <p:nvPr/>
        </p:nvSpPr>
        <p:spPr>
          <a:xfrm>
            <a:off x="2228850" y="4292600"/>
            <a:ext cx="215900" cy="215900"/>
          </a:xfrm>
          <a:prstGeom prst="flowChartConnector">
            <a:avLst/>
          </a:prstGeom>
          <a:solidFill>
            <a:srgbClr val="FFCC00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5" name="AutoShape 8"/>
          <p:cNvSpPr/>
          <p:nvPr/>
        </p:nvSpPr>
        <p:spPr>
          <a:xfrm>
            <a:off x="2208213" y="5445125"/>
            <a:ext cx="215900" cy="215900"/>
          </a:xfrm>
          <a:prstGeom prst="flowChartConnector">
            <a:avLst/>
          </a:prstGeom>
          <a:solidFill>
            <a:srgbClr val="FFCC00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页脚占位符 4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ctr" eaLnBrk="1" hangingPunct="1"/>
            <a:r>
              <a:rPr lang="zh-CN" altLang="en-US" sz="2200" b="1" dirty="0">
                <a:solidFill>
                  <a:schemeClr val="hlink"/>
                </a:solidFill>
              </a:rPr>
              <a:t>不伤害自己    不伤害他人    不被他人伤害    保护他人不受伤害</a:t>
            </a:r>
            <a:endParaRPr lang="zh-CN" altLang="en-US" sz="2200" b="1" dirty="0">
              <a:solidFill>
                <a:schemeClr val="hlink"/>
              </a:solidFill>
            </a:endParaRPr>
          </a:p>
        </p:txBody>
      </p:sp>
      <p:sp>
        <p:nvSpPr>
          <p:cNvPr id="9218" name="Rectangle 4"/>
          <p:cNvSpPr/>
          <p:nvPr/>
        </p:nvSpPr>
        <p:spPr>
          <a:xfrm>
            <a:off x="2351088" y="188913"/>
            <a:ext cx="6697662" cy="10795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zh-CN" altLang="en-US" sz="3200" b="1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要想做到我不伤害自己，</a:t>
            </a:r>
            <a:endParaRPr lang="zh-CN" altLang="en-US" sz="3200" b="1" dirty="0">
              <a:solidFill>
                <a:schemeClr val="hlin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　　　　　我应做到以下方面</a:t>
            </a:r>
            <a:endParaRPr lang="zh-CN" altLang="en-US" sz="3200" b="1" dirty="0">
              <a:solidFill>
                <a:schemeClr val="hlin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19" name="Line 5"/>
          <p:cNvSpPr/>
          <p:nvPr/>
        </p:nvSpPr>
        <p:spPr>
          <a:xfrm>
            <a:off x="1882775" y="1412875"/>
            <a:ext cx="7092950" cy="0"/>
          </a:xfrm>
          <a:prstGeom prst="line">
            <a:avLst/>
          </a:prstGeom>
          <a:ln w="57150" cap="flat" cmpd="sng">
            <a:solidFill>
              <a:srgbClr val="FFCC00"/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9221" name="Text Box 11"/>
          <p:cNvSpPr txBox="1"/>
          <p:nvPr/>
        </p:nvSpPr>
        <p:spPr>
          <a:xfrm>
            <a:off x="1631950" y="1484313"/>
            <a:ext cx="8497888" cy="48926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800100" lvl="1" indent="-342900" eaLnBrk="1" hangingPunct="1"/>
            <a:r>
              <a:rPr lang="en-US" altLang="zh-CN" sz="2600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600" dirty="0">
                <a:latin typeface="Arial" panose="020B0604020202020204" pitchFamily="34" charset="0"/>
                <a:ea typeface="宋体" panose="02010600030101010101" pitchFamily="2" charset="-122"/>
              </a:rPr>
              <a:t>、保持正确的工作态度及良好的身体心理状态，保护 自己的责任主要靠自已。</a:t>
            </a:r>
            <a:endParaRPr lang="zh-CN" altLang="en-US" sz="2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800100" lvl="1" indent="-342900" eaLnBrk="1" hangingPunct="1"/>
            <a:r>
              <a:rPr lang="en-US" altLang="zh-CN" sz="2600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600" dirty="0">
                <a:latin typeface="Arial" panose="020B0604020202020204" pitchFamily="34" charset="0"/>
                <a:ea typeface="宋体" panose="02010600030101010101" pitchFamily="2" charset="-122"/>
              </a:rPr>
              <a:t>、掌握自己操作的设备或活动中的危险因素及控制方法，遵守安全规则，使用必要的防护用品，不违章作业。</a:t>
            </a:r>
            <a:endParaRPr lang="zh-CN" altLang="en-US" sz="2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800100" lvl="1" indent="-342900" eaLnBrk="1" hangingPunct="1"/>
            <a:r>
              <a:rPr lang="en-US" altLang="zh-CN" sz="2600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600" dirty="0">
                <a:latin typeface="Arial" panose="020B0604020202020204" pitchFamily="34" charset="0"/>
                <a:ea typeface="宋体" panose="02010600030101010101" pitchFamily="2" charset="-122"/>
              </a:rPr>
              <a:t>、任何活动或设备都可能是危险的，确认无伤害威胁后再实施，三思而后行。</a:t>
            </a:r>
            <a:endParaRPr lang="zh-CN" altLang="en-US" sz="2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800100" lvl="1" indent="-342900" eaLnBrk="1" hangingPunct="1"/>
            <a:r>
              <a:rPr lang="en-US" altLang="zh-CN" sz="2600" dirty="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2600" dirty="0">
                <a:latin typeface="Arial" panose="020B0604020202020204" pitchFamily="34" charset="0"/>
                <a:ea typeface="宋体" panose="02010600030101010101" pitchFamily="2" charset="-122"/>
              </a:rPr>
              <a:t>、杜绝侥幸、自大、省能、想当然心理，莫以患小而为之。</a:t>
            </a:r>
            <a:endParaRPr lang="zh-CN" altLang="en-US" sz="2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800100" lvl="1" indent="-342900" eaLnBrk="1" hangingPunct="1"/>
            <a:r>
              <a:rPr lang="en-US" altLang="zh-CN" sz="2600" dirty="0"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sz="2600" dirty="0">
                <a:latin typeface="Arial" panose="020B0604020202020204" pitchFamily="34" charset="0"/>
                <a:ea typeface="宋体" panose="02010600030101010101" pitchFamily="2" charset="-122"/>
              </a:rPr>
              <a:t>、积极参加安全教育训练，提高识别和处理危险的能力。</a:t>
            </a:r>
            <a:endParaRPr lang="zh-CN" altLang="en-US" sz="2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800100" lvl="1" indent="-342900" eaLnBrk="1" hangingPunct="1"/>
            <a:r>
              <a:rPr lang="en-US" altLang="zh-CN" sz="2600" dirty="0">
                <a:latin typeface="Arial" panose="020B0604020202020204" pitchFamily="34" charset="0"/>
                <a:ea typeface="宋体" panose="02010600030101010101" pitchFamily="2" charset="-122"/>
              </a:rPr>
              <a:t>6</a:t>
            </a:r>
            <a:r>
              <a:rPr lang="zh-CN" altLang="en-US" sz="2600" dirty="0">
                <a:latin typeface="Arial" panose="020B0604020202020204" pitchFamily="34" charset="0"/>
                <a:ea typeface="宋体" panose="02010600030101010101" pitchFamily="2" charset="-122"/>
              </a:rPr>
              <a:t>、虚心接受他人对自己不安全行为的纠正。</a:t>
            </a:r>
            <a:endParaRPr lang="zh-CN" altLang="en-US" sz="2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页脚占位符 4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ctr" eaLnBrk="1" hangingPunct="1"/>
            <a:r>
              <a:rPr lang="zh-CN" altLang="en-US" sz="2200" b="1" dirty="0">
                <a:solidFill>
                  <a:schemeClr val="hlink"/>
                </a:solidFill>
              </a:rPr>
              <a:t>不伤害自己    不伤害他人    不被他人伤害    保护他人不受伤害</a:t>
            </a:r>
            <a:endParaRPr lang="zh-CN" altLang="en-US" sz="2200" b="1" dirty="0">
              <a:solidFill>
                <a:schemeClr val="hlink"/>
              </a:solidFill>
            </a:endParaRPr>
          </a:p>
        </p:txBody>
      </p:sp>
      <p:sp>
        <p:nvSpPr>
          <p:cNvPr id="11266" name="Rectangle 2"/>
          <p:cNvSpPr>
            <a:spLocks noGrp="1"/>
          </p:cNvSpPr>
          <p:nvPr>
            <p:ph type="subTitle" idx="1" hasCustomPrompt="1"/>
          </p:nvPr>
        </p:nvSpPr>
        <p:spPr>
          <a:xfrm>
            <a:off x="1847850" y="3429000"/>
            <a:ext cx="8424863" cy="2592388"/>
          </a:xfrm>
        </p:spPr>
        <p:txBody>
          <a:bodyPr vert="horz" wrap="square" lIns="91440" tIns="45720" rIns="91440" bIns="45720" anchor="t" anchorCtr="0"/>
          <a:p>
            <a:pPr algn="l" eaLnBrk="1" hangingPunct="1">
              <a:buClrTx/>
              <a:buSzTx/>
              <a:buFontTx/>
            </a:pPr>
            <a:r>
              <a:rPr lang="en-US" altLang="zh-CN" sz="3200" kern="1200" dirty="0">
                <a:latin typeface="+mn-lt"/>
                <a:ea typeface="+mn-ea"/>
                <a:cs typeface="+mn-cs"/>
              </a:rPr>
              <a:t>         </a:t>
            </a:r>
            <a:r>
              <a:rPr lang="zh-CN" altLang="en-US" sz="3200" kern="1200" dirty="0">
                <a:latin typeface="+mn-lt"/>
                <a:ea typeface="+mn-ea"/>
                <a:cs typeface="+mn-cs"/>
              </a:rPr>
              <a:t>我不伤害他人</a:t>
            </a:r>
            <a:r>
              <a:rPr lang="en-US" altLang="zh-CN" sz="3200" kern="1200" dirty="0">
                <a:latin typeface="+mn-lt"/>
                <a:ea typeface="+mn-ea"/>
                <a:cs typeface="+mn-cs"/>
              </a:rPr>
              <a:t>,</a:t>
            </a:r>
            <a:r>
              <a:rPr lang="zh-CN" altLang="en-US" sz="3200" kern="1200" dirty="0">
                <a:latin typeface="+mn-lt"/>
                <a:ea typeface="+mn-ea"/>
                <a:cs typeface="+mn-cs"/>
              </a:rPr>
              <a:t>就是我的行为或后果</a:t>
            </a:r>
            <a:r>
              <a:rPr lang="en-US" altLang="zh-CN" sz="3200" kern="1200" dirty="0">
                <a:latin typeface="+mn-lt"/>
                <a:ea typeface="+mn-ea"/>
                <a:cs typeface="+mn-cs"/>
              </a:rPr>
              <a:t>,</a:t>
            </a:r>
            <a:r>
              <a:rPr lang="zh-CN" altLang="en-US" sz="3200" kern="1200" dirty="0">
                <a:latin typeface="+mn-lt"/>
                <a:ea typeface="+mn-ea"/>
                <a:cs typeface="+mn-cs"/>
              </a:rPr>
              <a:t>不能给他人造成伤害。在多人作业同时，由于自己不遵守操作规程，对作业现场周围观察不够以及自己操作失误等原因，自己的行为可能对现场周围的人员造成伤害。</a:t>
            </a:r>
            <a:endParaRPr lang="zh-CN" altLang="en-US" sz="32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11267" name="Rectangle 4"/>
          <p:cNvSpPr/>
          <p:nvPr/>
        </p:nvSpPr>
        <p:spPr>
          <a:xfrm>
            <a:off x="1992313" y="188913"/>
            <a:ext cx="6551612" cy="10795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800" b="1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不伤害他人</a:t>
            </a:r>
            <a:endParaRPr lang="zh-CN" altLang="en-US" sz="4800" b="1" dirty="0">
              <a:solidFill>
                <a:schemeClr val="hlin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8" name="Line 5"/>
          <p:cNvSpPr/>
          <p:nvPr/>
        </p:nvSpPr>
        <p:spPr>
          <a:xfrm>
            <a:off x="1955800" y="1484313"/>
            <a:ext cx="7092950" cy="0"/>
          </a:xfrm>
          <a:prstGeom prst="line">
            <a:avLst/>
          </a:prstGeom>
          <a:ln w="57150" cap="flat" cmpd="sng">
            <a:solidFill>
              <a:srgbClr val="FFCC00"/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11270" name="Rectangle 7"/>
          <p:cNvSpPr/>
          <p:nvPr/>
        </p:nvSpPr>
        <p:spPr>
          <a:xfrm>
            <a:off x="1919288" y="1406525"/>
            <a:ext cx="8137525" cy="15684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en-US" altLang="zh-CN" sz="6000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3600" b="1" dirty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他人生命与你的一样宝贵，不应该被忽视，保护同事是你应尽的义务</a:t>
            </a:r>
            <a:r>
              <a:rPr lang="zh-CN" altLang="en-US" sz="3600" dirty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endParaRPr lang="zh-CN" altLang="en-US" sz="36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页脚占位符 4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ctr" eaLnBrk="1" hangingPunct="1"/>
            <a:r>
              <a:rPr lang="zh-CN" altLang="en-US" sz="2200" b="1" dirty="0">
                <a:solidFill>
                  <a:schemeClr val="hlink"/>
                </a:solidFill>
              </a:rPr>
              <a:t>不伤害自己    不伤害他人    不被他人伤害    保护他人不受伤害</a:t>
            </a:r>
            <a:endParaRPr lang="zh-CN" altLang="en-US" sz="2200" b="1" dirty="0">
              <a:solidFill>
                <a:schemeClr val="hlink"/>
              </a:solidFill>
            </a:endParaRPr>
          </a:p>
        </p:txBody>
      </p:sp>
      <p:sp>
        <p:nvSpPr>
          <p:cNvPr id="13314" name="Rectangle 4"/>
          <p:cNvSpPr/>
          <p:nvPr/>
        </p:nvSpPr>
        <p:spPr>
          <a:xfrm>
            <a:off x="2208213" y="0"/>
            <a:ext cx="6192837" cy="10795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zh-CN" altLang="en-US" sz="3200" b="1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要想做到我不伤害他人，</a:t>
            </a:r>
            <a:endParaRPr lang="zh-CN" altLang="en-US" sz="3200" b="1" dirty="0">
              <a:solidFill>
                <a:schemeClr val="hlin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　　　　　我应做到以下方面：</a:t>
            </a:r>
            <a:endParaRPr lang="zh-CN" altLang="en-US" sz="3200" b="1" dirty="0">
              <a:solidFill>
                <a:schemeClr val="hlin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5" name="Line 5"/>
          <p:cNvSpPr/>
          <p:nvPr/>
        </p:nvSpPr>
        <p:spPr>
          <a:xfrm>
            <a:off x="1992313" y="1196975"/>
            <a:ext cx="7092950" cy="0"/>
          </a:xfrm>
          <a:prstGeom prst="line">
            <a:avLst/>
          </a:prstGeom>
          <a:ln w="57150" cap="flat" cmpd="sng">
            <a:solidFill>
              <a:srgbClr val="FFCC00"/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13317" name="Rectangle 13"/>
          <p:cNvSpPr>
            <a:spLocks noRot="1"/>
          </p:cNvSpPr>
          <p:nvPr/>
        </p:nvSpPr>
        <p:spPr>
          <a:xfrm>
            <a:off x="1524000" y="1268413"/>
            <a:ext cx="8820150" cy="4968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990600" lvl="1" indent="-53340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zh-CN" sz="2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、你的活动随时会影响他人安全，尊重他人生命，不制造安全隐患。 </a:t>
            </a:r>
            <a:endParaRPr lang="zh-CN" altLang="en-US" sz="2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990600" lvl="1" indent="-53340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zh-CN" sz="2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、对不熟悉的活动、设备、环境多听、多看、多问，必要的沟通协商后再做。</a:t>
            </a:r>
            <a:endParaRPr lang="zh-CN" altLang="en-US" sz="2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990600" lvl="1" indent="-53340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zh-CN" sz="2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、操作设备尤其是启动、维修、清洁、保养时，要确保他人在免受影响的区域。</a:t>
            </a:r>
            <a:endParaRPr lang="zh-CN" altLang="en-US" sz="2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990600" lvl="1" indent="-53340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zh-CN" sz="2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2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、你所知、造成的危险及时告知受影响人员、加以消除或予以标识。</a:t>
            </a:r>
            <a:endParaRPr lang="zh-CN" altLang="en-US" sz="2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990600" lvl="1" indent="-53340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zh-CN" sz="2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sz="2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、对所接受到的安全规定</a:t>
            </a:r>
            <a:r>
              <a:rPr lang="en-US" altLang="zh-CN" sz="2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zh-CN" altLang="en-US" sz="2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标识</a:t>
            </a:r>
            <a:r>
              <a:rPr lang="en-US" altLang="zh-CN" sz="2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zh-CN" altLang="en-US" sz="2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指令，认真理解后执行。</a:t>
            </a:r>
            <a:endParaRPr lang="zh-CN" altLang="en-US" sz="2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990600" lvl="1" indent="-53340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zh-CN" sz="2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</a:t>
            </a:r>
            <a:r>
              <a:rPr lang="zh-CN" altLang="en-US" sz="2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、管理者对危害行为的默许纵容是对他人最严重的威胁，安全表率是其职责。</a:t>
            </a:r>
            <a:endParaRPr lang="zh-CN" altLang="en-US" sz="2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页脚占位符 4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ctr" eaLnBrk="1" hangingPunct="1"/>
            <a:r>
              <a:rPr lang="zh-CN" altLang="en-US" sz="2200" b="1" dirty="0">
                <a:solidFill>
                  <a:schemeClr val="hlink"/>
                </a:solidFill>
              </a:rPr>
              <a:t>不伤害自己    不伤害他人    不被他人伤害    保护他人不受伤害</a:t>
            </a:r>
            <a:endParaRPr lang="zh-CN" altLang="en-US" sz="2200" b="1" dirty="0">
              <a:solidFill>
                <a:schemeClr val="hlink"/>
              </a:solidFill>
            </a:endParaRPr>
          </a:p>
        </p:txBody>
      </p:sp>
      <p:sp>
        <p:nvSpPr>
          <p:cNvPr id="15362" name="Rectangle 2"/>
          <p:cNvSpPr>
            <a:spLocks noGrp="1"/>
          </p:cNvSpPr>
          <p:nvPr>
            <p:ph type="subTitle" idx="1" hasCustomPrompt="1"/>
          </p:nvPr>
        </p:nvSpPr>
        <p:spPr>
          <a:xfrm>
            <a:off x="1847850" y="4365625"/>
            <a:ext cx="8496300" cy="1655763"/>
          </a:xfrm>
        </p:spPr>
        <p:txBody>
          <a:bodyPr vert="horz" wrap="square" lIns="91440" tIns="45720" rIns="91440" bIns="45720" anchor="t" anchorCtr="0"/>
          <a:p>
            <a:pPr algn="l" eaLnBrk="1" hangingPunct="1">
              <a:lnSpc>
                <a:spcPct val="90000"/>
              </a:lnSpc>
              <a:buClrTx/>
              <a:buSzTx/>
              <a:buFontTx/>
            </a:pPr>
            <a:r>
              <a:rPr lang="en-US" altLang="zh-CN" sz="32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     </a:t>
            </a:r>
            <a:r>
              <a:rPr lang="zh-CN" altLang="en-US" sz="3200" kern="1200" dirty="0">
                <a:latin typeface="+mn-lt"/>
                <a:ea typeface="+mn-ea"/>
                <a:cs typeface="+mn-cs"/>
              </a:rPr>
              <a:t>我不被他人伤害，即每个人都要加强自我防范意识</a:t>
            </a:r>
            <a:r>
              <a:rPr lang="en-US" altLang="zh-CN" sz="3200" kern="1200" dirty="0">
                <a:latin typeface="+mn-lt"/>
                <a:ea typeface="+mn-ea"/>
                <a:cs typeface="+mn-cs"/>
              </a:rPr>
              <a:t>,</a:t>
            </a:r>
            <a:r>
              <a:rPr lang="zh-CN" altLang="en-US" sz="3200" kern="1200" dirty="0">
                <a:latin typeface="+mn-lt"/>
                <a:ea typeface="+mn-ea"/>
                <a:cs typeface="+mn-cs"/>
              </a:rPr>
              <a:t>工作中要避免他人的错误操作或其它隐患对自己造成伤害</a:t>
            </a:r>
            <a:r>
              <a:rPr lang="en-US" altLang="zh-CN" sz="3200" kern="1200" dirty="0">
                <a:latin typeface="+mn-lt"/>
                <a:ea typeface="+mn-ea"/>
                <a:cs typeface="+mn-cs"/>
              </a:rPr>
              <a:t>. </a:t>
            </a:r>
            <a:endParaRPr lang="en-US" altLang="zh-CN" sz="32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15363" name="Rectangle 4"/>
          <p:cNvSpPr/>
          <p:nvPr/>
        </p:nvSpPr>
        <p:spPr>
          <a:xfrm>
            <a:off x="2351088" y="188913"/>
            <a:ext cx="6192837" cy="10795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800" b="1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我不被他人伤害</a:t>
            </a:r>
            <a:endParaRPr lang="zh-CN" altLang="en-US" sz="4800" b="1" dirty="0">
              <a:solidFill>
                <a:schemeClr val="hlin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4" name="Line 5"/>
          <p:cNvSpPr/>
          <p:nvPr/>
        </p:nvSpPr>
        <p:spPr>
          <a:xfrm>
            <a:off x="2062163" y="1412875"/>
            <a:ext cx="6842125" cy="0"/>
          </a:xfrm>
          <a:prstGeom prst="line">
            <a:avLst/>
          </a:prstGeom>
          <a:ln w="57150" cap="flat" cmpd="sng">
            <a:solidFill>
              <a:srgbClr val="FFCC00"/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15366" name="Rectangle 9"/>
          <p:cNvSpPr>
            <a:spLocks noRot="1"/>
          </p:cNvSpPr>
          <p:nvPr/>
        </p:nvSpPr>
        <p:spPr>
          <a:xfrm>
            <a:off x="1847850" y="1916113"/>
            <a:ext cx="8424863" cy="1366837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spcBef>
                <a:spcPct val="20000"/>
              </a:spcBef>
            </a:pP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3600" b="1" dirty="0">
                <a:solidFill>
                  <a:srgbClr val="FF33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人的生命是脆弱的，变化的环境蕴含多种可能失控的风险，你的生命安全不应该由他人来随意伤害。</a:t>
            </a:r>
            <a:endParaRPr lang="zh-CN" altLang="en-US" sz="3600" b="1" dirty="0">
              <a:solidFill>
                <a:srgbClr val="FF33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TEMPLATE_SUBCATEGORY" val="0"/>
  <p:tag name="KSO_WM_TEMPLATE_COLOR_TYPE" val="1"/>
  <p:tag name="KSO_WM_TEMPLATE_MASTER_THUMB_INDEX" val="12"/>
  <p:tag name="KSO_WM_TEMPLATE_THUMBS_INDEX" val="1、4、10、12、15、18、21、24、27、29、34"/>
  <p:tag name="KSO_WM_TAG_VERSION" val="1.0"/>
  <p:tag name="KSO_WM_BEAUTIFY_FLAG" val="#wm#"/>
  <p:tag name="KSO_WM_TEMPLATE_CATEGORY" val="custom"/>
  <p:tag name="KSO_WM_TEMPLATE_INDEX" val="20203621"/>
  <p:tag name="KSO_WM_TEMPLATE_MASTER_TYPE" val="1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产品发布会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1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154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55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6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8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15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SPECIAL_SOURCE" val="bdnull"/>
</p:tagLst>
</file>

<file path=ppt/tags/tag162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63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4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65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66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67.xml><?xml version="1.0" encoding="utf-8"?>
<p:tagLst xmlns:p="http://schemas.openxmlformats.org/presentationml/2006/main">
  <p:tag name="commondata" val="eyJoZGlkIjoiMmU4YWI0YWE3YWNmZGVjNjMyYTRjYTFjMTc3YzAyZGIifQ==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">
      <a:dk1>
        <a:srgbClr val="000000"/>
      </a:dk1>
      <a:lt1>
        <a:srgbClr val="FFFFFF"/>
      </a:lt1>
      <a:dk2>
        <a:srgbClr val="E6EFE9"/>
      </a:dk2>
      <a:lt2>
        <a:srgbClr val="FFFFFF"/>
      </a:lt2>
      <a:accent1>
        <a:srgbClr val="74BE8B"/>
      </a:accent1>
      <a:accent2>
        <a:srgbClr val="A4D252"/>
      </a:accent2>
      <a:accent3>
        <a:srgbClr val="C2CD57"/>
      </a:accent3>
      <a:accent4>
        <a:srgbClr val="DACE36"/>
      </a:accent4>
      <a:accent5>
        <a:srgbClr val="E0C252"/>
      </a:accent5>
      <a:accent6>
        <a:srgbClr val="E19C51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2345</Words>
  <Application>WPS 演示</Application>
  <PresentationFormat>全屏显示(4:3)</PresentationFormat>
  <Paragraphs>137</Paragraphs>
  <Slides>14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Wingdings 2</vt:lpstr>
      <vt:lpstr>华文新魏</vt:lpstr>
      <vt:lpstr>Arial Unicode MS</vt:lpstr>
      <vt:lpstr>隶书</vt:lpstr>
      <vt:lpstr>汉仪旗黑-85S</vt:lpstr>
      <vt:lpstr>黑体</vt:lpstr>
      <vt:lpstr>李旭科毛笔行书</vt:lpstr>
      <vt:lpstr>楷体</vt:lpstr>
      <vt:lpstr>默认设计模板</vt:lpstr>
      <vt:lpstr>3_Office 主题​​</vt:lpstr>
      <vt:lpstr>《中华人民共和国 安全生产法》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公众号：安全生产管理</dc:title>
  <dc:creator>公众号：安全生产管理; 安应ansying.com</dc:creator>
  <cp:keywords>公众号：安全生产管理; 安应</cp:keywords>
  <dc:description>公众号：安全生产管理</dc:description>
  <dc:subject>公众号：安全生产管理</dc:subject>
  <cp:category>公众号：安全生产管理; EHS</cp:category>
  <cp:lastModifiedBy>monkeyhappy</cp:lastModifiedBy>
  <cp:revision>3</cp:revision>
  <dcterms:created xsi:type="dcterms:W3CDTF">2019-04-11T23:22:00Z</dcterms:created>
  <dcterms:modified xsi:type="dcterms:W3CDTF">2024-02-21T07:00:13Z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1E4EE9571A3849C392823A21D37EC5CC</vt:lpwstr>
  </property>
</Properties>
</file>