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2" r:id="rId4"/>
  </p:sldMasterIdLst>
  <p:notesMasterIdLst>
    <p:notesMasterId r:id="rId33"/>
  </p:notesMasterIdLst>
  <p:sldIdLst>
    <p:sldId id="693" r:id="rId5"/>
    <p:sldId id="784" r:id="rId6"/>
    <p:sldId id="695" r:id="rId7"/>
    <p:sldId id="752" r:id="rId8"/>
    <p:sldId id="753" r:id="rId9"/>
    <p:sldId id="754" r:id="rId10"/>
    <p:sldId id="755" r:id="rId11"/>
    <p:sldId id="756" r:id="rId12"/>
    <p:sldId id="757" r:id="rId13"/>
    <p:sldId id="758" r:id="rId14"/>
    <p:sldId id="759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8" r:id="rId23"/>
    <p:sldId id="776" r:id="rId24"/>
    <p:sldId id="777" r:id="rId25"/>
    <p:sldId id="778" r:id="rId26"/>
    <p:sldId id="779" r:id="rId27"/>
    <p:sldId id="780" r:id="rId28"/>
    <p:sldId id="781" r:id="rId29"/>
    <p:sldId id="782" r:id="rId30"/>
    <p:sldId id="783" r:id="rId31"/>
    <p:sldId id="786" r:id="rId32"/>
  </p:sldIdLst>
  <p:sldSz cx="9144000" cy="6858000" type="screen4x3"/>
  <p:notesSz cx="7099300" cy="10234930"/>
  <p:custDataLst>
    <p:tags r:id="rId38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" userDrawn="1">
          <p15:clr>
            <a:srgbClr val="A4A3A4"/>
          </p15:clr>
        </p15:guide>
        <p15:guide id="2" pos="6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CCFF99"/>
    <a:srgbClr val="FFFF00"/>
    <a:srgbClr val="FFCCFF"/>
    <a:srgbClr val="2019A7"/>
    <a:srgbClr val="009900"/>
    <a:srgbClr val="D96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34" y="60"/>
      </p:cViewPr>
      <p:guideLst>
        <p:guide orient="horz" pos="570"/>
        <p:guide pos="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9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55" tIns="49477" rIns="98955" bIns="49477" numCol="1" anchor="t" anchorCtr="0" compatLnSpc="1"/>
          <a:lstStyle>
            <a:lvl1pPr defTabSz="987425">
              <a:defRPr sz="1300" b="0"/>
            </a:lvl1pPr>
          </a:lstStyle>
          <a:p>
            <a:pPr marL="0" marR="0" lvl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55" tIns="49477" rIns="98955" bIns="49477" numCol="1" anchor="t" anchorCtr="0" compatLnSpc="1"/>
          <a:lstStyle>
            <a:lvl1pPr algn="r" defTabSz="987425">
              <a:defRPr sz="1300" b="0"/>
            </a:lvl1pPr>
          </a:lstStyle>
          <a:p>
            <a:pPr marL="0" marR="0" lvl="0" indent="0" algn="r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55" tIns="49477" rIns="98955" bIns="49477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55" tIns="49477" rIns="98955" bIns="49477" numCol="1" anchor="b" anchorCtr="0" compatLnSpc="1"/>
          <a:lstStyle>
            <a:lvl1pPr defTabSz="987425">
              <a:defRPr sz="1300" b="0"/>
            </a:lvl1pPr>
          </a:lstStyle>
          <a:p>
            <a:pPr marL="0" marR="0" lvl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55" tIns="49477" rIns="98955" bIns="49477" numCol="1" anchor="b" anchorCtr="0" compatLnSpc="1"/>
          <a:lstStyle>
            <a:lvl1pPr algn="r" defTabSz="987425">
              <a:defRPr sz="1300" b="0"/>
            </a:lvl1pPr>
          </a:lstStyle>
          <a:p>
            <a:pPr marL="0" marR="0" lvl="0" indent="0" algn="r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5D28F4F-B8B3-4EB5-BEB0-DBDDC6EC14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5150" y="723900"/>
            <a:ext cx="1968500" cy="39274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09650" y="723900"/>
            <a:ext cx="5753100" cy="39274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36625" y="1677988"/>
            <a:ext cx="3860800" cy="25098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9825" y="1677988"/>
            <a:ext cx="3860800" cy="25098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29" tIns="45714" rIns="91429" bIns="45714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2125" y="782638"/>
            <a:ext cx="1968500" cy="340518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36625" y="782638"/>
            <a:ext cx="5753100" cy="34051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09650" y="2143125"/>
            <a:ext cx="3860800" cy="25082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2850" y="2143125"/>
            <a:ext cx="3860800" cy="25082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29" tIns="45714" rIns="91429" bIns="45714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0"/>
          <p:cNvSpPr>
            <a:spLocks noGrp="1"/>
          </p:cNvSpPr>
          <p:nvPr>
            <p:ph type="title"/>
          </p:nvPr>
        </p:nvSpPr>
        <p:spPr>
          <a:xfrm>
            <a:off x="1501775" y="723900"/>
            <a:ext cx="7089775" cy="531813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 anchor="t" anchorCtr="0">
            <a:spAutoFit/>
          </a:bodyPr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11"/>
          <p:cNvSpPr>
            <a:spLocks noGrp="1"/>
          </p:cNvSpPr>
          <p:nvPr>
            <p:ph type="body"/>
          </p:nvPr>
        </p:nvSpPr>
        <p:spPr>
          <a:xfrm>
            <a:off x="1009650" y="2143125"/>
            <a:ext cx="7874000" cy="2508250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 anchor="t" anchorCtr="0">
            <a:spAutoFit/>
          </a:bodyPr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14325"/>
            <a:r>
              <a:rPr lang="en-US" altLang="zh-CN" dirty="0"/>
              <a:t>Second level</a:t>
            </a:r>
            <a:endParaRPr lang="en-US" altLang="zh-CN" dirty="0"/>
          </a:p>
          <a:p>
            <a:pPr lvl="2" indent="-22733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8512175" y="231775"/>
            <a:ext cx="4651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8A6CB7-EE76-414C-828F-B23C4E092CE5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9" name="Picture 5" descr="CNPC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888" y="57150"/>
            <a:ext cx="830262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Text Box 6"/>
          <p:cNvSpPr txBox="1"/>
          <p:nvPr userDrawn="1"/>
        </p:nvSpPr>
        <p:spPr>
          <a:xfrm>
            <a:off x="103188" y="817563"/>
            <a:ext cx="957262" cy="334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CPSCC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1" name="Picture 7" descr="X2H5_CODB5)UMY]N3QN(3IJ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41500" y="381000"/>
            <a:ext cx="7302500" cy="7762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sz="2700" b="1" kern="1200">
          <a:solidFill>
            <a:srgbClr val="4B4B4B"/>
          </a:solidFill>
          <a:latin typeface="+mn-lt"/>
          <a:ea typeface="+mn-ea"/>
          <a:cs typeface="+mn-cs"/>
        </a:defRPr>
      </a:lvl1pPr>
      <a:lvl2pPr marL="417830" indent="-314325" algn="l" rtl="0" eaLnBrk="0" fontAlgn="base" hangingPunct="0">
        <a:spcBef>
          <a:spcPct val="25000"/>
        </a:spcBef>
        <a:spcAft>
          <a:spcPct val="2000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500" kern="1200">
          <a:solidFill>
            <a:srgbClr val="4B4B4B"/>
          </a:solidFill>
          <a:latin typeface="+mn-lt"/>
          <a:ea typeface="+mn-ea"/>
          <a:cs typeface="+mn-cs"/>
        </a:defRPr>
      </a:lvl2pPr>
      <a:lvl3pPr marL="786130" indent="-227330" algn="l" rtl="0" eaLnBrk="0" fontAlgn="base" hangingPunct="0">
        <a:spcBef>
          <a:spcPct val="20000"/>
        </a:spcBef>
        <a:spcAft>
          <a:spcPct val="20000"/>
        </a:spcAft>
        <a:buClr>
          <a:srgbClr val="687DB0"/>
        </a:buClr>
        <a:buSzPct val="65000"/>
        <a:buFont typeface="Wingdings" panose="05000000000000000000" pitchFamily="2" charset="2"/>
        <a:buChar char="Ø"/>
        <a:defRPr sz="2200" kern="1200">
          <a:solidFill>
            <a:srgbClr val="4B4B4B"/>
          </a:solidFill>
          <a:latin typeface="+mn-lt"/>
          <a:ea typeface="+mn-ea"/>
          <a:cs typeface="+mn-cs"/>
        </a:defRPr>
      </a:lvl3pPr>
      <a:lvl4pPr marL="11176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anose="05000000000000000000" pitchFamily="2" charset="2"/>
        <a:buChar char="•"/>
        <a:defRPr sz="2200" kern="1200">
          <a:solidFill>
            <a:srgbClr val="4B4B4B"/>
          </a:solidFill>
          <a:latin typeface="+mn-lt"/>
          <a:ea typeface="+mn-ea"/>
          <a:cs typeface="+mn-cs"/>
        </a:defRPr>
      </a:lvl4pPr>
      <a:lvl5pPr marL="14478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anose="05000000000000000000" pitchFamily="2" charset="2"/>
        <a:buChar char="•"/>
        <a:defRPr sz="2200" kern="1200">
          <a:solidFill>
            <a:srgbClr val="4B4B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10"/>
          <p:cNvSpPr>
            <a:spLocks noGrp="1"/>
          </p:cNvSpPr>
          <p:nvPr>
            <p:ph type="title"/>
          </p:nvPr>
        </p:nvSpPr>
        <p:spPr>
          <a:xfrm>
            <a:off x="936625" y="782638"/>
            <a:ext cx="7874000" cy="531812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 anchor="t" anchorCtr="0">
            <a:spAutoFit/>
          </a:bodyPr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Rectangle 11"/>
          <p:cNvSpPr>
            <a:spLocks noGrp="1"/>
          </p:cNvSpPr>
          <p:nvPr>
            <p:ph type="body"/>
          </p:nvPr>
        </p:nvSpPr>
        <p:spPr>
          <a:xfrm>
            <a:off x="936625" y="1677988"/>
            <a:ext cx="7874000" cy="2509837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 anchor="t" anchorCtr="0">
            <a:spAutoFit/>
          </a:bodyPr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14325"/>
            <a:r>
              <a:rPr lang="en-US" altLang="zh-CN" dirty="0"/>
              <a:t>Second level</a:t>
            </a:r>
            <a:endParaRPr lang="en-US" altLang="zh-CN" dirty="0"/>
          </a:p>
          <a:p>
            <a:pPr lvl="2" indent="-22733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pic>
        <p:nvPicPr>
          <p:cNvPr id="2052" name="Picture 4" descr="CNPC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888" y="57150"/>
            <a:ext cx="830262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Text Box 5"/>
          <p:cNvSpPr txBox="1"/>
          <p:nvPr userDrawn="1"/>
        </p:nvSpPr>
        <p:spPr>
          <a:xfrm>
            <a:off x="103188" y="817563"/>
            <a:ext cx="957262" cy="334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CPSCC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sz="2700" b="1" kern="1200">
          <a:solidFill>
            <a:srgbClr val="4B4B4B"/>
          </a:solidFill>
          <a:latin typeface="+mn-lt"/>
          <a:ea typeface="+mn-ea"/>
          <a:cs typeface="+mn-cs"/>
        </a:defRPr>
      </a:lvl1pPr>
      <a:lvl2pPr marL="417830" indent="-314325" algn="l" rtl="0" eaLnBrk="0" fontAlgn="base" hangingPunct="0">
        <a:spcBef>
          <a:spcPct val="25000"/>
        </a:spcBef>
        <a:spcAft>
          <a:spcPct val="2000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500" kern="1200">
          <a:solidFill>
            <a:srgbClr val="4B4B4B"/>
          </a:solidFill>
          <a:latin typeface="+mn-lt"/>
          <a:ea typeface="+mn-ea"/>
          <a:cs typeface="+mn-cs"/>
        </a:defRPr>
      </a:lvl2pPr>
      <a:lvl3pPr marL="786130" indent="-227330" algn="l" rtl="0" eaLnBrk="0" fontAlgn="base" hangingPunct="0">
        <a:spcBef>
          <a:spcPct val="20000"/>
        </a:spcBef>
        <a:spcAft>
          <a:spcPct val="20000"/>
        </a:spcAft>
        <a:buClr>
          <a:srgbClr val="687DB0"/>
        </a:buClr>
        <a:buSzPct val="65000"/>
        <a:buFont typeface="Wingdings" panose="05000000000000000000" pitchFamily="2" charset="2"/>
        <a:buChar char="Ø"/>
        <a:defRPr sz="2200" kern="1200">
          <a:solidFill>
            <a:srgbClr val="4B4B4B"/>
          </a:solidFill>
          <a:latin typeface="+mn-lt"/>
          <a:ea typeface="+mn-ea"/>
          <a:cs typeface="+mn-cs"/>
        </a:defRPr>
      </a:lvl3pPr>
      <a:lvl4pPr marL="11176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anose="05000000000000000000" pitchFamily="2" charset="2"/>
        <a:buChar char="•"/>
        <a:defRPr sz="2200" kern="1200">
          <a:solidFill>
            <a:srgbClr val="4B4B4B"/>
          </a:solidFill>
          <a:latin typeface="+mn-lt"/>
          <a:ea typeface="+mn-ea"/>
          <a:cs typeface="+mn-cs"/>
        </a:defRPr>
      </a:lvl4pPr>
      <a:lvl5pPr marL="14478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ingdings" panose="05000000000000000000" pitchFamily="2" charset="2"/>
        <a:buChar char="•"/>
        <a:defRPr sz="2200" kern="1200">
          <a:solidFill>
            <a:srgbClr val="4B4B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CC54B1-4DE7-4A28-9D10-F28F3406E04C}" type="datetimeFigureOut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B3C955-1871-4C10-A246-8C7A5B1B1C5D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846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3.xml"/><Relationship Id="rId4" Type="http://schemas.openxmlformats.org/officeDocument/2006/relationships/image" Target="../media/image3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4.jpeg"/><Relationship Id="rId4" Type="http://schemas.openxmlformats.org/officeDocument/2006/relationships/tags" Target="../tags/tag16.xml"/><Relationship Id="rId3" Type="http://schemas.openxmlformats.org/officeDocument/2006/relationships/image" Target="../media/image23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X2H5_CODB5)UMY]N3QN(3I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0" y="754063"/>
            <a:ext cx="7302500" cy="1836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/>
          <p:nvPr/>
        </p:nvSpPr>
        <p:spPr>
          <a:xfrm>
            <a:off x="2513013" y="1000125"/>
            <a:ext cx="5830887" cy="1260475"/>
          </a:xfrm>
          <a:prstGeom prst="rect">
            <a:avLst/>
          </a:prstGeom>
          <a:noFill/>
          <a:ln w="9525">
            <a:noFill/>
          </a:ln>
        </p:spPr>
        <p:txBody>
          <a:bodyPr lIns="49235" tIns="237716" rIns="91429" bIns="45714" anchor="t" anchorCtr="0">
            <a:spAutoFit/>
          </a:bodyPr>
          <a:p>
            <a:pPr algn="ctr">
              <a:buFontTx/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工作前安全分析培训</a:t>
            </a:r>
            <a:b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3" name="Picture 4" descr="封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3300413"/>
            <a:ext cx="1733550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" descr="DSCN1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325" y="3305175"/>
            <a:ext cx="1663700" cy="1379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6" descr="德国德玛格CC5800型1000t履带式起重机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8" y="4913313"/>
            <a:ext cx="1727200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7" descr="尼日尔最新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113" y="4921250"/>
            <a:ext cx="1665287" cy="136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8" descr="领导现场检查照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188" y="4908550"/>
            <a:ext cx="17907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9" descr="乌鲁木齐石化项目照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9050" y="3297238"/>
            <a:ext cx="1773238" cy="136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8"/>
            </p:custDataLst>
          </p:nvPr>
        </p:nvSpPr>
        <p:spPr>
          <a:xfrm>
            <a:off x="6411119" y="307060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6073619" y="4006549"/>
            <a:ext cx="675000" cy="675000"/>
          </a:xfrm>
          <a:prstGeom prst="ellipse">
            <a:avLst/>
          </a:prstGeom>
          <a:solidFill>
            <a:srgbClr val="00B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10"/>
            </p:custDataLst>
          </p:nvPr>
        </p:nvSpPr>
        <p:spPr>
          <a:xfrm>
            <a:off x="7005955" y="400700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11"/>
            </p:custDataLst>
          </p:nvPr>
        </p:nvSpPr>
        <p:spPr>
          <a:xfrm>
            <a:off x="7938291" y="400654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6" name="Rectangle 8"/>
          <p:cNvSpPr/>
          <p:nvPr/>
        </p:nvSpPr>
        <p:spPr>
          <a:xfrm>
            <a:off x="598488" y="2159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工作任务审查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Rectangle 9"/>
          <p:cNvSpPr/>
          <p:nvPr/>
        </p:nvSpPr>
        <p:spPr>
          <a:xfrm>
            <a:off x="620713" y="1687513"/>
            <a:ext cx="8207375" cy="4243387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 anchor="t" anchorCtr="0">
            <a:spAutoFit/>
          </a:bodyPr>
          <a:p>
            <a:pPr marL="284480" indent="-284480" defTabSz="914400" eaLnBrk="0" hangingPunct="0">
              <a:spcBef>
                <a:spcPct val="20000"/>
              </a:spcBef>
              <a:buClr>
                <a:schemeClr val="hlink"/>
              </a:buClr>
              <a:buSzPct val="70000"/>
              <a:tabLst>
                <a:tab pos="395605" algn="l"/>
              </a:tabLst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符合下列情况之一</a:t>
            </a:r>
            <a:r>
              <a:rPr lang="en-US" altLang="zh-CN" sz="2800" dirty="0">
                <a:latin typeface="Arial" panose="020B0604020202020204" pitchFamily="34" charset="0"/>
              </a:rPr>
              <a:t>,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应进行</a:t>
            </a:r>
            <a:r>
              <a:rPr lang="en-US" altLang="zh-CN" sz="2800" dirty="0">
                <a:latin typeface="Arial" panose="020B0604020202020204" pitchFamily="34" charset="0"/>
              </a:rPr>
              <a:t>JSA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95605" algn="l"/>
              </a:tabLst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无程序管理、控制的工作；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95605" algn="l"/>
              </a:tabLst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新的工作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首次由操作人员或承包商人员实施的工作；长期未做的“老”工作；做工作的是新个人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95605" algn="l"/>
              </a:tabLst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有程序控制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但工作环境变化或工作过程中可能存在程序未明确的危害， 如：可能造成人员伤害、发生井喷、有毒气体泄漏、火灾、爆炸等；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95605" algn="l"/>
              </a:tabLst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非常规作业；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95605" algn="l"/>
              </a:tabLst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改变现有的作业（偏离管理）；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95605" algn="l"/>
              </a:tabLst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现场作业人员提出需要进行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JSA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的工作任务。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Rectangle 8"/>
          <p:cNvSpPr/>
          <p:nvPr/>
        </p:nvSpPr>
        <p:spPr>
          <a:xfrm>
            <a:off x="808038" y="490538"/>
            <a:ext cx="8321675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工作任务的审查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Rectangle 9"/>
          <p:cNvSpPr/>
          <p:nvPr/>
        </p:nvSpPr>
        <p:spPr>
          <a:xfrm>
            <a:off x="1419225" y="1196975"/>
            <a:ext cx="7874000" cy="5265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什么情况下使用</a:t>
            </a:r>
            <a:r>
              <a:rPr lang="en-US" altLang="zh-CN" sz="3200" dirty="0">
                <a:latin typeface="Arial" panose="020B0604020202020204" pitchFamily="34" charset="0"/>
              </a:rPr>
              <a:t>JSA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r>
              <a:rPr lang="zh-CN" altLang="en-US" sz="2900" dirty="0">
                <a:latin typeface="Arial" panose="020B0604020202020204" pitchFamily="34" charset="0"/>
                <a:ea typeface="宋体" panose="02010600030101010101" pitchFamily="2" charset="-122"/>
              </a:rPr>
              <a:t>举例</a:t>
            </a:r>
            <a:r>
              <a:rPr lang="en-US" altLang="zh-CN" sz="2900" dirty="0">
                <a:latin typeface="Arial" panose="020B0604020202020204" pitchFamily="34" charset="0"/>
              </a:rPr>
              <a:t>:</a:t>
            </a:r>
            <a:endParaRPr lang="en-US" altLang="zh-CN" sz="2900" dirty="0">
              <a:latin typeface="Arial" panose="020B0604020202020204" pitchFamily="34" charset="0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临时用电的工作？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高压清洗 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受限空间进入 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管线打开？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高空作业？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吊装作业？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动火工作 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开挖作业？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偏离</a:t>
            </a:r>
            <a:r>
              <a: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HSE </a:t>
            </a: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的程序和标准程序？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其他 。。。</a:t>
            </a:r>
            <a:endParaRPr lang="zh-CN" altLang="en-US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4342" name="Object 10"/>
          <p:cNvGraphicFramePr>
            <a:graphicFrameLocks noChangeAspect="1"/>
          </p:cNvGraphicFramePr>
          <p:nvPr/>
        </p:nvGraphicFramePr>
        <p:xfrm>
          <a:off x="5219700" y="1779588"/>
          <a:ext cx="143668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755015" imgH="824865" progId="">
                  <p:embed/>
                </p:oleObj>
              </mc:Choice>
              <mc:Fallback>
                <p:oleObj name="" r:id="rId1" imgW="755015" imgH="824865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9700" y="1779588"/>
                        <a:ext cx="1436688" cy="1568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1"/>
          <p:cNvGraphicFramePr>
            <a:graphicFrameLocks noChangeAspect="1"/>
          </p:cNvGraphicFramePr>
          <p:nvPr/>
        </p:nvGraphicFramePr>
        <p:xfrm>
          <a:off x="6372225" y="3933825"/>
          <a:ext cx="17081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810895" imgH="781685" progId="">
                  <p:embed/>
                </p:oleObj>
              </mc:Choice>
              <mc:Fallback>
                <p:oleObj name="" r:id="rId3" imgW="810895" imgH="781685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25" y="3933825"/>
                        <a:ext cx="1708150" cy="164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Rectangle 7"/>
          <p:cNvSpPr/>
          <p:nvPr/>
        </p:nvSpPr>
        <p:spPr>
          <a:xfrm>
            <a:off x="468313" y="1714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小组与任务审查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Rectangle 8"/>
          <p:cNvSpPr/>
          <p:nvPr/>
        </p:nvSpPr>
        <p:spPr>
          <a:xfrm>
            <a:off x="0" y="1125538"/>
            <a:ext cx="3779838" cy="52562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284480" indent="-284480" eaLnBrk="0" hangingPunct="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谁提出 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现场作业人员均可提出需要进行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JSA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的工作任务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4480" indent="-284480" eaLnBrk="0" hangingPunct="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谁审核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基层单位负责人（队长）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4480" indent="-284480" eaLnBrk="0" hangingPunct="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要做哪些工作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基层单位负责人判断是否需要做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JSA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明确执行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JSA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的人员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3105" lvl="1" indent="-314325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明确工作计划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6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1196975"/>
            <a:ext cx="5364162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Oval 10"/>
          <p:cNvSpPr/>
          <p:nvPr/>
        </p:nvSpPr>
        <p:spPr>
          <a:xfrm>
            <a:off x="3492500" y="3429000"/>
            <a:ext cx="5903913" cy="863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Oval 11"/>
          <p:cNvSpPr/>
          <p:nvPr/>
        </p:nvSpPr>
        <p:spPr>
          <a:xfrm>
            <a:off x="5148263" y="2205038"/>
            <a:ext cx="3240087" cy="1079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Rectangle 6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8486775" cy="1836737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>
              <a:lnSpc>
                <a:spcPct val="90000"/>
              </a:lnSpc>
            </a:pPr>
            <a:endParaRPr lang="zh-CN" altLang="en-US" sz="3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3600" dirty="0"/>
              <a:t>请列举我们工作中哪些具体工作是需要工作安全分析？</a:t>
            </a:r>
            <a:endParaRPr lang="zh-CN" altLang="en-US" sz="3600" dirty="0"/>
          </a:p>
        </p:txBody>
      </p:sp>
      <p:sp>
        <p:nvSpPr>
          <p:cNvPr id="16388" name="Rectangle 7"/>
          <p:cNvSpPr>
            <a:spLocks noGrp="1"/>
          </p:cNvSpPr>
          <p:nvPr>
            <p:ph type="title" idx="4294967295"/>
          </p:nvPr>
        </p:nvSpPr>
        <p:spPr>
          <a:xfrm>
            <a:off x="2047875" y="371475"/>
            <a:ext cx="3200400" cy="701675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r>
              <a:rPr lang="zh-CN" altLang="en-US" sz="4000" dirty="0">
                <a:solidFill>
                  <a:schemeClr val="bg1"/>
                </a:solidFill>
              </a:rPr>
              <a:t>讨论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741363" y="4092575"/>
            <a:ext cx="7764462" cy="1554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如：气密试压、热紧工作、吊装、动土、脚手架施工、受限空间作业、装置拆除、动火、受送电、交叉作业、管线打开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0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Rectangle 6"/>
          <p:cNvSpPr/>
          <p:nvPr/>
        </p:nvSpPr>
        <p:spPr>
          <a:xfrm>
            <a:off x="915988" y="171450"/>
            <a:ext cx="7570787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rPr>
              <a:t>工作安全分析实施流程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7412" name="AutoShape 7"/>
          <p:cNvSpPr/>
          <p:nvPr/>
        </p:nvSpPr>
        <p:spPr>
          <a:xfrm>
            <a:off x="6964363" y="3213100"/>
            <a:ext cx="2051050" cy="3095625"/>
          </a:xfrm>
          <a:prstGeom prst="roundRect">
            <a:avLst>
              <a:gd name="adj" fmla="val 13745"/>
            </a:avLst>
          </a:prstGeom>
          <a:solidFill>
            <a:srgbClr val="FFCCFF"/>
          </a:solidFill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7413" name="AutoShape 8"/>
          <p:cNvSpPr/>
          <p:nvPr/>
        </p:nvSpPr>
        <p:spPr>
          <a:xfrm>
            <a:off x="4730750" y="3213100"/>
            <a:ext cx="2089150" cy="3168650"/>
          </a:xfrm>
          <a:prstGeom prst="roundRect">
            <a:avLst>
              <a:gd name="adj" fmla="val 13745"/>
            </a:avLst>
          </a:prstGeom>
          <a:solidFill>
            <a:schemeClr val="accent2"/>
          </a:solidFill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7414" name="AutoShape 9"/>
          <p:cNvSpPr/>
          <p:nvPr/>
        </p:nvSpPr>
        <p:spPr>
          <a:xfrm>
            <a:off x="2427288" y="3284538"/>
            <a:ext cx="2087562" cy="3168650"/>
          </a:xfrm>
          <a:prstGeom prst="roundRect">
            <a:avLst>
              <a:gd name="adj" fmla="val 13745"/>
            </a:avLst>
          </a:prstGeom>
          <a:solidFill>
            <a:srgbClr val="6699FF"/>
          </a:solidFill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7415" name="AutoShape 10"/>
          <p:cNvSpPr/>
          <p:nvPr/>
        </p:nvSpPr>
        <p:spPr>
          <a:xfrm>
            <a:off x="195263" y="3357563"/>
            <a:ext cx="2016125" cy="3095625"/>
          </a:xfrm>
          <a:prstGeom prst="roundRect">
            <a:avLst>
              <a:gd name="adj" fmla="val 13745"/>
            </a:avLst>
          </a:prstGeom>
          <a:solidFill>
            <a:srgbClr val="FFFFCC"/>
          </a:solidFill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sz="3200" dirty="0">
              <a:latin typeface="Arial" panose="020B0604020202020204" pitchFamily="34" charset="0"/>
            </a:endParaRPr>
          </a:p>
        </p:txBody>
      </p:sp>
      <p:grpSp>
        <p:nvGrpSpPr>
          <p:cNvPr id="17416" name="Group 11"/>
          <p:cNvGrpSpPr/>
          <p:nvPr/>
        </p:nvGrpSpPr>
        <p:grpSpPr>
          <a:xfrm>
            <a:off x="611188" y="1484313"/>
            <a:ext cx="7848600" cy="1487487"/>
            <a:chOff x="0" y="0"/>
            <a:chExt cx="4080" cy="720"/>
          </a:xfrm>
        </p:grpSpPr>
        <p:sp>
          <p:nvSpPr>
            <p:cNvPr id="17417" name="Rectangle 12"/>
            <p:cNvSpPr/>
            <p:nvPr/>
          </p:nvSpPr>
          <p:spPr>
            <a:xfrm rot="3419336">
              <a:off x="0" y="48"/>
              <a:ext cx="672" cy="672"/>
            </a:xfrm>
            <a:prstGeom prst="rect">
              <a:avLst/>
            </a:prstGeom>
            <a:solidFill>
              <a:schemeClr val="accent2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 anchorCtr="0">
              <a:flatTx/>
            </a:bodyPr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18" name="Group 13"/>
            <p:cNvGrpSpPr/>
            <p:nvPr/>
          </p:nvGrpSpPr>
          <p:grpSpPr>
            <a:xfrm>
              <a:off x="672" y="144"/>
              <a:ext cx="624" cy="96"/>
              <a:chOff x="0" y="0"/>
              <a:chExt cx="468" cy="244"/>
            </a:xfrm>
          </p:grpSpPr>
          <p:sp>
            <p:nvSpPr>
              <p:cNvPr id="17419" name="Oval 14"/>
              <p:cNvSpPr/>
              <p:nvPr/>
            </p:nvSpPr>
            <p:spPr>
              <a:xfrm>
                <a:off x="0" y="-5"/>
                <a:ext cx="79" cy="24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0" name="Rectangle 15"/>
              <p:cNvSpPr/>
              <p:nvPr/>
            </p:nvSpPr>
            <p:spPr>
              <a:xfrm>
                <a:off x="45" y="1"/>
                <a:ext cx="387" cy="23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1" name="Oval 16"/>
              <p:cNvSpPr/>
              <p:nvPr/>
            </p:nvSpPr>
            <p:spPr>
              <a:xfrm>
                <a:off x="397" y="3"/>
                <a:ext cx="71" cy="23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2" name="Oval 17"/>
              <p:cNvSpPr/>
              <p:nvPr/>
            </p:nvSpPr>
            <p:spPr>
              <a:xfrm>
                <a:off x="435" y="75"/>
                <a:ext cx="20" cy="6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23" name="Rectangle 18"/>
            <p:cNvSpPr/>
            <p:nvPr/>
          </p:nvSpPr>
          <p:spPr>
            <a:xfrm rot="3419336">
              <a:off x="1152" y="0"/>
              <a:ext cx="672" cy="672"/>
            </a:xfrm>
            <a:prstGeom prst="rect">
              <a:avLst/>
            </a:prstGeom>
            <a:solidFill>
              <a:schemeClr val="accent2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 anchorCtr="0">
              <a:flatTx/>
            </a:bodyPr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24" name="Group 19"/>
            <p:cNvGrpSpPr/>
            <p:nvPr/>
          </p:nvGrpSpPr>
          <p:grpSpPr>
            <a:xfrm>
              <a:off x="1824" y="144"/>
              <a:ext cx="624" cy="96"/>
              <a:chOff x="0" y="0"/>
              <a:chExt cx="468" cy="244"/>
            </a:xfrm>
          </p:grpSpPr>
          <p:sp>
            <p:nvSpPr>
              <p:cNvPr id="17425" name="Oval 20"/>
              <p:cNvSpPr/>
              <p:nvPr/>
            </p:nvSpPr>
            <p:spPr>
              <a:xfrm>
                <a:off x="0" y="-5"/>
                <a:ext cx="79" cy="24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6" name="Rectangle 21"/>
              <p:cNvSpPr/>
              <p:nvPr/>
            </p:nvSpPr>
            <p:spPr>
              <a:xfrm>
                <a:off x="45" y="1"/>
                <a:ext cx="387" cy="23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7" name="Oval 22"/>
              <p:cNvSpPr/>
              <p:nvPr/>
            </p:nvSpPr>
            <p:spPr>
              <a:xfrm>
                <a:off x="397" y="3"/>
                <a:ext cx="71" cy="23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8" name="Oval 23"/>
              <p:cNvSpPr/>
              <p:nvPr/>
            </p:nvSpPr>
            <p:spPr>
              <a:xfrm>
                <a:off x="435" y="75"/>
                <a:ext cx="20" cy="6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29" name="Rectangle 24"/>
            <p:cNvSpPr/>
            <p:nvPr/>
          </p:nvSpPr>
          <p:spPr>
            <a:xfrm rot="3419336">
              <a:off x="2256" y="0"/>
              <a:ext cx="672" cy="672"/>
            </a:xfrm>
            <a:prstGeom prst="rect">
              <a:avLst/>
            </a:prstGeom>
            <a:solidFill>
              <a:schemeClr val="accent2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 anchorCtr="0">
              <a:flatTx/>
            </a:bodyPr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30" name="Group 25"/>
            <p:cNvGrpSpPr/>
            <p:nvPr/>
          </p:nvGrpSpPr>
          <p:grpSpPr>
            <a:xfrm>
              <a:off x="2976" y="144"/>
              <a:ext cx="816" cy="96"/>
              <a:chOff x="0" y="0"/>
              <a:chExt cx="468" cy="244"/>
            </a:xfrm>
          </p:grpSpPr>
          <p:sp>
            <p:nvSpPr>
              <p:cNvPr id="17431" name="Oval 26"/>
              <p:cNvSpPr/>
              <p:nvPr/>
            </p:nvSpPr>
            <p:spPr>
              <a:xfrm>
                <a:off x="0" y="-5"/>
                <a:ext cx="79" cy="24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2" name="Rectangle 27"/>
              <p:cNvSpPr/>
              <p:nvPr/>
            </p:nvSpPr>
            <p:spPr>
              <a:xfrm>
                <a:off x="45" y="1"/>
                <a:ext cx="388" cy="23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3" name="Oval 28"/>
              <p:cNvSpPr/>
              <p:nvPr/>
            </p:nvSpPr>
            <p:spPr>
              <a:xfrm>
                <a:off x="397" y="3"/>
                <a:ext cx="71" cy="23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4" name="Oval 29"/>
              <p:cNvSpPr/>
              <p:nvPr/>
            </p:nvSpPr>
            <p:spPr>
              <a:xfrm>
                <a:off x="435" y="75"/>
                <a:ext cx="20" cy="6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35" name="Rectangle 30"/>
            <p:cNvSpPr/>
            <p:nvPr/>
          </p:nvSpPr>
          <p:spPr>
            <a:xfrm rot="3419336">
              <a:off x="3408" y="0"/>
              <a:ext cx="672" cy="672"/>
            </a:xfrm>
            <a:prstGeom prst="rect">
              <a:avLst/>
            </a:prstGeom>
            <a:solidFill>
              <a:schemeClr val="accent2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 anchorCtr="0">
              <a:flatTx/>
            </a:bodyPr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36" name="AutoShape 31"/>
          <p:cNvSpPr/>
          <p:nvPr/>
        </p:nvSpPr>
        <p:spPr>
          <a:xfrm>
            <a:off x="588963" y="1522413"/>
            <a:ext cx="1404937" cy="1125537"/>
          </a:xfrm>
          <a:prstGeom prst="roundRect">
            <a:avLst>
              <a:gd name="adj" fmla="val 50000"/>
            </a:avLst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zh-CN" altLang="en-US" sz="2400" dirty="0">
                <a:latin typeface="Arial" panose="020B0604020202020204" pitchFamily="34" charset="0"/>
                <a:ea typeface="Gulim" pitchFamily="34" charset="-127"/>
              </a:rPr>
              <a:t>工作分解</a:t>
            </a:r>
            <a:endParaRPr lang="zh-CN" altLang="en-US" sz="2400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7437" name="AutoShape 32"/>
          <p:cNvSpPr/>
          <p:nvPr/>
        </p:nvSpPr>
        <p:spPr>
          <a:xfrm>
            <a:off x="2722563" y="1435100"/>
            <a:ext cx="1525587" cy="1300163"/>
          </a:xfrm>
          <a:prstGeom prst="roundRect">
            <a:avLst>
              <a:gd name="adj" fmla="val 50000"/>
            </a:avLst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zh-CN" altLang="en-US" sz="2800" dirty="0">
                <a:latin typeface="Arial" panose="020B0604020202020204" pitchFamily="34" charset="0"/>
                <a:ea typeface="Gulim" pitchFamily="34" charset="-127"/>
              </a:rPr>
              <a:t>危害识别</a:t>
            </a:r>
            <a:endParaRPr lang="zh-CN" altLang="en-US" sz="2800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7438" name="AutoShape 33"/>
          <p:cNvSpPr/>
          <p:nvPr/>
        </p:nvSpPr>
        <p:spPr>
          <a:xfrm>
            <a:off x="4932363" y="1350963"/>
            <a:ext cx="1584325" cy="1470025"/>
          </a:xfrm>
          <a:prstGeom prst="roundRect">
            <a:avLst>
              <a:gd name="adj" fmla="val 50000"/>
            </a:avLst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zh-CN" altLang="en-US" sz="3200" dirty="0">
                <a:latin typeface="Arial" panose="020B0604020202020204" pitchFamily="34" charset="0"/>
                <a:ea typeface="Gulim" pitchFamily="34" charset="-127"/>
              </a:rPr>
              <a:t>评估风险</a:t>
            </a:r>
            <a:endParaRPr lang="zh-CN" altLang="en-US" sz="3200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7439" name="AutoShape 34"/>
          <p:cNvSpPr/>
          <p:nvPr/>
        </p:nvSpPr>
        <p:spPr>
          <a:xfrm>
            <a:off x="7043738" y="1579563"/>
            <a:ext cx="1535112" cy="1300162"/>
          </a:xfrm>
          <a:prstGeom prst="roundRect">
            <a:avLst>
              <a:gd name="adj" fmla="val 50000"/>
            </a:avLst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zh-CN" altLang="en-US" sz="2800" dirty="0">
                <a:latin typeface="Arial" panose="020B0604020202020204" pitchFamily="34" charset="0"/>
                <a:ea typeface="Gulim" pitchFamily="34" charset="-127"/>
              </a:rPr>
              <a:t>控制风险</a:t>
            </a:r>
            <a:endParaRPr lang="zh-CN" altLang="en-US" sz="2800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7440" name="Text Box 35"/>
          <p:cNvSpPr txBox="1"/>
          <p:nvPr/>
        </p:nvSpPr>
        <p:spPr>
          <a:xfrm>
            <a:off x="266700" y="3448050"/>
            <a:ext cx="1800225" cy="30178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不可过于笼统；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不可过于细节化；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可参照原来的标准 操作程序进行；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步骤确认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1" name="Text Box 36"/>
          <p:cNvSpPr txBox="1"/>
          <p:nvPr/>
        </p:nvSpPr>
        <p:spPr>
          <a:xfrm>
            <a:off x="2498725" y="3506788"/>
            <a:ext cx="1657350" cy="2530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物理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化学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生物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心理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生理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行为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其他危害（如环境）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2" name="Text Box 37"/>
          <p:cNvSpPr txBox="1"/>
          <p:nvPr/>
        </p:nvSpPr>
        <p:spPr>
          <a:xfrm>
            <a:off x="4948238" y="3500438"/>
            <a:ext cx="1655762" cy="2857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400" u="sng" dirty="0">
                <a:latin typeface="Arial" panose="020B0604020202020204" pitchFamily="34" charset="0"/>
                <a:ea typeface="宋体" panose="02010600030101010101" pitchFamily="2" charset="-122"/>
              </a:rPr>
              <a:t>风险：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危害发生的可能性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400" u="sng" dirty="0">
                <a:latin typeface="Arial" panose="020B0604020202020204" pitchFamily="34" charset="0"/>
                <a:ea typeface="宋体" panose="02010600030101010101" pitchFamily="2" charset="-122"/>
              </a:rPr>
              <a:t>暴露频率：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每单位时间某事件发生的</a:t>
            </a:r>
            <a:r>
              <a:rPr lang="en-US" altLang="zh-CN" sz="1400" dirty="0">
                <a:latin typeface="Arial" panose="020B0604020202020204" pitchFamily="34" charset="0"/>
              </a:rPr>
              <a:t>(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或估计发生）次数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400" u="sng" dirty="0">
                <a:latin typeface="Arial" panose="020B0604020202020204" pitchFamily="34" charset="0"/>
                <a:ea typeface="宋体" panose="02010600030101010101" pitchFamily="2" charset="-122"/>
              </a:rPr>
              <a:t>严重性：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可能引起的后果的严重程度 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400" u="sng" dirty="0">
                <a:latin typeface="Arial" panose="020B0604020202020204" pitchFamily="34" charset="0"/>
                <a:ea typeface="宋体" panose="02010600030101010101" pitchFamily="2" charset="-122"/>
              </a:rPr>
              <a:t>可能性：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后果事件发生的几率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None/>
            </a:pPr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17443" name="Text Box 38"/>
          <p:cNvSpPr txBox="1"/>
          <p:nvPr/>
        </p:nvSpPr>
        <p:spPr>
          <a:xfrm>
            <a:off x="7107238" y="3429000"/>
            <a:ext cx="1657350" cy="2781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消除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减少 </a:t>
            </a:r>
            <a:r>
              <a:rPr lang="en-US" altLang="zh-CN" sz="1600" dirty="0">
                <a:latin typeface="Arial" panose="020B0604020202020204" pitchFamily="34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代替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工程控制（隔离、上锁、连锁等）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管理控制（程序、工作许可、减少暴露时间）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</a:rPr>
              <a:t>PPE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Text Box 6"/>
          <p:cNvSpPr txBox="1"/>
          <p:nvPr/>
        </p:nvSpPr>
        <p:spPr>
          <a:xfrm>
            <a:off x="762000" y="1857375"/>
            <a:ext cx="80772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30000"/>
              </a:lnSpc>
              <a:spcBef>
                <a:spcPts val="600"/>
              </a:spcBef>
            </a:pP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50000"/>
              </a:spcBef>
              <a:spcAft>
                <a:spcPts val="600"/>
              </a:spcAft>
            </a:pPr>
            <a:endParaRPr lang="zh-CN" altLang="en-US" sz="16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6" name="Text Box 8"/>
          <p:cNvSpPr txBox="1"/>
          <p:nvPr/>
        </p:nvSpPr>
        <p:spPr>
          <a:xfrm>
            <a:off x="323850" y="2533650"/>
            <a:ext cx="2952750" cy="3378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检查工作现场状况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设想可能最坏情况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预想每个工作步骤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找出危害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找出危害控制方法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将风险分析的结果与参与工作的人员沟通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8437" name="Text Box 9"/>
          <p:cNvSpPr txBox="1"/>
          <p:nvPr/>
        </p:nvSpPr>
        <p:spPr>
          <a:xfrm>
            <a:off x="3419475" y="2533650"/>
            <a:ext cx="2303463" cy="37433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>
            <a:spAutoFit/>
          </a:bodyPr>
          <a:p>
            <a:pPr marL="358775" lvl="2" indent="18288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工作时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你是否感觉安全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8775" lvl="2" indent="18288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你周围的其他人有无安全工作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8775" lvl="2" indent="18288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当你遇到意外情况时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重复上面的步骤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Text Box 10"/>
          <p:cNvSpPr txBox="1"/>
          <p:nvPr/>
        </p:nvSpPr>
        <p:spPr>
          <a:xfrm>
            <a:off x="5867400" y="2533650"/>
            <a:ext cx="2232025" cy="264795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观察工作区采取措施</a:t>
            </a:r>
            <a:r>
              <a:rPr lang="en-US" altLang="zh-CN" sz="2400" dirty="0">
                <a:latin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控制工作后可能产生的危害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 回想完成的工作有无可以提高之处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9" name="Text Box 11"/>
          <p:cNvSpPr txBox="1"/>
          <p:nvPr/>
        </p:nvSpPr>
        <p:spPr>
          <a:xfrm>
            <a:off x="808038" y="1531938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8440" name="AutoShape 12"/>
          <p:cNvSpPr/>
          <p:nvPr/>
        </p:nvSpPr>
        <p:spPr>
          <a:xfrm>
            <a:off x="611188" y="1454150"/>
            <a:ext cx="2736850" cy="863600"/>
          </a:xfrm>
          <a:prstGeom prst="chevron">
            <a:avLst>
              <a:gd name="adj" fmla="val 79213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工作前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AutoShape 13"/>
          <p:cNvSpPr/>
          <p:nvPr/>
        </p:nvSpPr>
        <p:spPr>
          <a:xfrm>
            <a:off x="3419475" y="1382713"/>
            <a:ext cx="2233613" cy="935037"/>
          </a:xfrm>
          <a:prstGeom prst="chevron">
            <a:avLst>
              <a:gd name="adj" fmla="val 5970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工作中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AutoShape 14"/>
          <p:cNvSpPr/>
          <p:nvPr/>
        </p:nvSpPr>
        <p:spPr>
          <a:xfrm>
            <a:off x="5795963" y="1454150"/>
            <a:ext cx="2738437" cy="863600"/>
          </a:xfrm>
          <a:prstGeom prst="chevron">
            <a:avLst>
              <a:gd name="adj" fmla="val 79259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工作后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Text Box 15"/>
          <p:cNvSpPr txBox="1"/>
          <p:nvPr/>
        </p:nvSpPr>
        <p:spPr>
          <a:xfrm>
            <a:off x="2220913" y="388938"/>
            <a:ext cx="21907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实施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Rectangle 8"/>
          <p:cNvSpPr/>
          <p:nvPr/>
        </p:nvSpPr>
        <p:spPr>
          <a:xfrm>
            <a:off x="214313" y="488950"/>
            <a:ext cx="7874000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程序的实施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Rectangle 9"/>
          <p:cNvSpPr/>
          <p:nvPr/>
        </p:nvSpPr>
        <p:spPr>
          <a:xfrm>
            <a:off x="250825" y="1628775"/>
            <a:ext cx="3313113" cy="489585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 anchorCtr="0"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第一步</a:t>
            </a:r>
            <a:r>
              <a:rPr lang="en-US" altLang="zh-CN" sz="2400" dirty="0">
                <a:latin typeface="Arial" panose="020B0604020202020204" pitchFamily="34" charset="0"/>
              </a:rPr>
              <a:t>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把工作分解成具体工作任务或步骤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第二步</a:t>
            </a:r>
            <a:r>
              <a:rPr lang="en-US" altLang="zh-CN" sz="2400" dirty="0">
                <a:latin typeface="Arial" panose="020B0604020202020204" pitchFamily="34" charset="0"/>
              </a:rPr>
              <a:t>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观察工作的流程</a:t>
            </a:r>
            <a:r>
              <a:rPr lang="en-US" altLang="zh-CN" sz="2400" dirty="0">
                <a:latin typeface="Arial" panose="020B0604020202020204" pitchFamily="34" charset="0"/>
              </a:rPr>
              <a:t>,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识别每一步骤相关的危害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第三步</a:t>
            </a:r>
            <a:r>
              <a:rPr lang="en-US" altLang="zh-CN" sz="2400" dirty="0">
                <a:latin typeface="Arial" panose="020B0604020202020204" pitchFamily="34" charset="0"/>
              </a:rPr>
              <a:t>: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确定预防风险的控制措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施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1412875"/>
            <a:ext cx="5364162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Oval 12"/>
          <p:cNvSpPr/>
          <p:nvPr/>
        </p:nvSpPr>
        <p:spPr>
          <a:xfrm>
            <a:off x="3563938" y="4365625"/>
            <a:ext cx="1584325" cy="22320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Text Box 13"/>
          <p:cNvSpPr txBox="1"/>
          <p:nvPr/>
        </p:nvSpPr>
        <p:spPr>
          <a:xfrm>
            <a:off x="4972050" y="4841875"/>
            <a:ext cx="4171950" cy="19208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不可过于笼统；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不可过于细节化；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无风险的步骤可以删除；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风险控制措施一致的步骤可合并；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可参照原来的标准操作作程序进行步骤确认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Rectangle 6"/>
          <p:cNvSpPr/>
          <p:nvPr/>
        </p:nvSpPr>
        <p:spPr>
          <a:xfrm>
            <a:off x="244475" y="1603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案例练习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管线打开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Content Placeholder 2"/>
          <p:cNvSpPr>
            <a:spLocks noGrp="1"/>
          </p:cNvSpPr>
          <p:nvPr>
            <p:ph sz="half" idx="4294967295"/>
          </p:nvPr>
        </p:nvSpPr>
        <p:spPr>
          <a:xfrm>
            <a:off x="5022850" y="2143125"/>
            <a:ext cx="3860800" cy="2476500"/>
          </a:xfrm>
          <a:ln/>
        </p:spPr>
        <p:txBody>
          <a:bodyPr vert="horz" wrap="square" lIns="91429" tIns="45714" rIns="91429" bIns="45714" anchor="t" anchorCtr="0">
            <a:spAutoFit/>
          </a:bodyPr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ClrTx/>
              <a:buSzTx/>
              <a:buFontTx/>
            </a:pPr>
            <a:endParaRPr lang="zh-CN" altLang="en-US" sz="2800" dirty="0"/>
          </a:p>
        </p:txBody>
      </p:sp>
      <p:pic>
        <p:nvPicPr>
          <p:cNvPr id="20485" name="Picture 7" descr="C:\Documents and Settings\liud1\Desktop\CPEEC201206\201206 CPECC\201206 cpecc7\IMG_5228.JPG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1989138" y="1346200"/>
            <a:ext cx="6913562" cy="5184775"/>
          </a:xfrm>
          <a:ln w="57150"/>
        </p:spPr>
      </p:pic>
      <p:sp>
        <p:nvSpPr>
          <p:cNvPr id="20487" name="TextBox 1"/>
          <p:cNvSpPr txBox="1"/>
          <p:nvPr/>
        </p:nvSpPr>
        <p:spPr>
          <a:xfrm>
            <a:off x="273050" y="1625600"/>
            <a:ext cx="1681163" cy="3135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None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步骤：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buNone/>
            </a:pPr>
            <a:endParaRPr lang="en-US" altLang="zh-CN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放空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置换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能源隔离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测试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打开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吊运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2" name="Oval 2"/>
          <p:cNvSpPr/>
          <p:nvPr/>
        </p:nvSpPr>
        <p:spPr>
          <a:xfrm>
            <a:off x="6211888" y="5080000"/>
            <a:ext cx="1552575" cy="92868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8" name="Rectangle 7"/>
          <p:cNvSpPr/>
          <p:nvPr/>
        </p:nvSpPr>
        <p:spPr>
          <a:xfrm>
            <a:off x="468313" y="1428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工作前安全分析表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1510" name="Group 6"/>
          <p:cNvGraphicFramePr>
            <a:graphicFrameLocks noGrp="1"/>
          </p:cNvGraphicFramePr>
          <p:nvPr>
            <p:ph idx="1"/>
          </p:nvPr>
        </p:nvGraphicFramePr>
        <p:xfrm>
          <a:off x="179388" y="1397000"/>
          <a:ext cx="8785225" cy="5102225"/>
        </p:xfrm>
        <a:graphic>
          <a:graphicData uri="http://schemas.openxmlformats.org/drawingml/2006/table">
            <a:tbl>
              <a:tblPr/>
              <a:tblGrid>
                <a:gridCol w="1673225"/>
                <a:gridCol w="773112"/>
                <a:gridCol w="774700"/>
                <a:gridCol w="1254125"/>
                <a:gridCol w="769938"/>
                <a:gridCol w="1350962"/>
                <a:gridCol w="2189163"/>
              </a:tblGrid>
              <a:tr h="55880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方正小标宋简体"/>
                          <a:cs typeface="方正小标宋简体"/>
                        </a:rPr>
                        <a:t>工作前安全分析表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小标宋简体"/>
                        <a:cs typeface="方正小标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7663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记录编号：                                                                                                            日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期：      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单位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方正仿宋简体"/>
                          <a:cs typeface="方正仿宋简体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JSA组长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方正仿宋简体"/>
                          <a:cs typeface="方正仿宋简体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分析人员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方正仿宋简体"/>
                          <a:cs typeface="方正仿宋简体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工作任务简述：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57188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□新工作任务  □已作过工作任务  □交叉作业  □承包商作业  □相关操作规程  □许可证  □特种作业人员资质证明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60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工作步骤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危害因素描述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控制措施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管沟准备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布管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连头处防护措施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对口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焊接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仿宋简体"/>
                          <a:ea typeface="方正仿宋简体"/>
                          <a:cs typeface="方正仿宋简体"/>
                        </a:rPr>
                        <a:t>审核：            签字：                日期：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仿宋简体"/>
                        <a:cs typeface="方正仿宋简体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6"/>
          <p:cNvSpPr>
            <a:spLocks noGrp="1"/>
          </p:cNvSpPr>
          <p:nvPr>
            <p:ph type="title" idx="4294967295"/>
          </p:nvPr>
        </p:nvSpPr>
        <p:spPr>
          <a:xfrm>
            <a:off x="2073275" y="376238"/>
            <a:ext cx="5210175" cy="641350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r>
              <a:rPr lang="zh-CN" altLang="en-US" sz="3600" dirty="0">
                <a:solidFill>
                  <a:schemeClr val="bg1"/>
                </a:solidFill>
              </a:rPr>
              <a:t>如何识别工作中的危害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2532" name="Rectangle 9"/>
          <p:cNvSpPr>
            <a:spLocks noGrp="1"/>
          </p:cNvSpPr>
          <p:nvPr>
            <p:ph type="body" idx="4294967295"/>
          </p:nvPr>
        </p:nvSpPr>
        <p:spPr>
          <a:xfrm>
            <a:off x="398463" y="1411288"/>
            <a:ext cx="3538537" cy="2781300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危害清单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头脑风暴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工作前安全分析、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工艺危害分析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。。。</a:t>
            </a:r>
            <a:endParaRPr lang="zh-CN" altLang="en-US" sz="2800" dirty="0"/>
          </a:p>
        </p:txBody>
      </p:sp>
      <p:pic>
        <p:nvPicPr>
          <p:cNvPr id="22533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1268413"/>
            <a:ext cx="5002212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Oval 11"/>
          <p:cNvSpPr/>
          <p:nvPr/>
        </p:nvSpPr>
        <p:spPr>
          <a:xfrm>
            <a:off x="5148263" y="4221163"/>
            <a:ext cx="2016125" cy="23034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Text Box 8"/>
          <p:cNvSpPr txBox="1"/>
          <p:nvPr/>
        </p:nvSpPr>
        <p:spPr>
          <a:xfrm>
            <a:off x="333375" y="4673600"/>
            <a:ext cx="3309938" cy="1160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危害因素要有：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层次性、逻辑性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70" y="1714500"/>
            <a:ext cx="600964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846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Rectangle 7"/>
          <p:cNvSpPr/>
          <p:nvPr/>
        </p:nvSpPr>
        <p:spPr>
          <a:xfrm>
            <a:off x="328613" y="157163"/>
            <a:ext cx="5675312" cy="11128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控制危害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Rectangle 8"/>
          <p:cNvSpPr/>
          <p:nvPr/>
        </p:nvSpPr>
        <p:spPr>
          <a:xfrm>
            <a:off x="428625" y="1397000"/>
            <a:ext cx="8229600" cy="419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514350" indent="-514350" eaLnBrk="0" hangingPunct="0">
              <a:spcBef>
                <a:spcPct val="20000"/>
              </a:spcBef>
            </a:pPr>
            <a:r>
              <a:rPr lang="zh-CN" altLang="en-US" sz="3200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控制措施的防护层次</a:t>
            </a:r>
            <a:endParaRPr lang="zh-CN" altLang="en-US" sz="3200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9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8" name="Rectangle 9"/>
          <p:cNvSpPr/>
          <p:nvPr/>
        </p:nvSpPr>
        <p:spPr>
          <a:xfrm>
            <a:off x="523875" y="1922463"/>
            <a:ext cx="3527425" cy="3990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消除</a:t>
            </a: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: </a:t>
            </a: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消除风险</a:t>
            </a:r>
            <a:endParaRPr lang="zh-CN" altLang="en-US" sz="2000" dirty="0">
              <a:solidFill>
                <a:srgbClr val="4B4B4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取代</a:t>
            </a: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: </a:t>
            </a: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减少源头的风险或移除源头</a:t>
            </a:r>
            <a:endParaRPr lang="zh-CN" altLang="en-US" sz="2000" dirty="0">
              <a:solidFill>
                <a:srgbClr val="4B4B4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工程控制</a:t>
            </a: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: </a:t>
            </a: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采取公共的防护措施</a:t>
            </a:r>
            <a:endParaRPr lang="zh-CN" altLang="en-US" sz="2000" dirty="0">
              <a:solidFill>
                <a:srgbClr val="4B4B4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管理控制</a:t>
            </a: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: </a:t>
            </a: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培训 </a:t>
            </a: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+ </a:t>
            </a: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程序 </a:t>
            </a: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+ </a:t>
            </a: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指导</a:t>
            </a:r>
            <a:endParaRPr lang="zh-CN" altLang="en-US" sz="2000" dirty="0">
              <a:solidFill>
                <a:srgbClr val="4B4B4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PPE: </a:t>
            </a:r>
            <a:r>
              <a:rPr lang="zh-CN" altLang="en-US" sz="2000" dirty="0">
                <a:solidFill>
                  <a:srgbClr val="4B4B4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使人们配备</a:t>
            </a:r>
            <a:r>
              <a:rPr lang="en-US" altLang="zh-CN" sz="2000" dirty="0">
                <a:solidFill>
                  <a:srgbClr val="4B4B4B"/>
                </a:solidFill>
                <a:latin typeface="Arial" panose="020B0604020202020204" pitchFamily="34" charset="0"/>
              </a:rPr>
              <a:t>PPE</a:t>
            </a:r>
            <a:endParaRPr lang="en-US" altLang="zh-CN" sz="2000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pic>
        <p:nvPicPr>
          <p:cNvPr id="23559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1268413"/>
            <a:ext cx="4354512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Oval 11"/>
          <p:cNvSpPr/>
          <p:nvPr/>
        </p:nvSpPr>
        <p:spPr>
          <a:xfrm>
            <a:off x="7524750" y="4076700"/>
            <a:ext cx="1619250" cy="2781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Text Box 10"/>
          <p:cNvSpPr txBox="1"/>
          <p:nvPr/>
        </p:nvSpPr>
        <p:spPr>
          <a:xfrm>
            <a:off x="319088" y="5994400"/>
            <a:ext cx="4021137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措施要有：针对性、可操作性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3"/>
          <p:cNvSpPr>
            <a:spLocks noGrp="1"/>
          </p:cNvSpPr>
          <p:nvPr>
            <p:ph type="title" sz="quarter" idx="4294967295"/>
          </p:nvPr>
        </p:nvSpPr>
        <p:spPr>
          <a:xfrm>
            <a:off x="2033588" y="479425"/>
            <a:ext cx="6167437" cy="519113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r>
              <a:rPr lang="zh-CN" altLang="en-US" sz="2800" dirty="0">
                <a:solidFill>
                  <a:schemeClr val="bg1"/>
                </a:solidFill>
              </a:rPr>
              <a:t>检修作业常见风险控制措施举例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4578" name="Rectangle 4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038600" cy="4691063"/>
          </a:xfrm>
          <a:ln/>
        </p:spPr>
        <p:txBody>
          <a:bodyPr vert="horz" wrap="square" lIns="91429" tIns="45714" rIns="91429" bIns="45714" anchor="t" anchorCtr="0">
            <a:spAutoFit/>
          </a:bodyPr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高空作业：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配备所需的人体安全带并正确穿戴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作业时安全带系挂牢靠并有符合要求的系挂点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工作平台防坠护栏完整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安装的防坠绳索可以承受2450公斤的冲击力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保存防坠装置记录和当前检查文件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地面孔洞,护栏扶手至少可以承受100公斤的力.</a:t>
            </a:r>
            <a:endParaRPr lang="zh-CN" altLang="en-US" sz="2400" dirty="0"/>
          </a:p>
        </p:txBody>
      </p:sp>
      <p:sp>
        <p:nvSpPr>
          <p:cNvPr id="24579" name="Rectangle 5"/>
          <p:cNvSpPr>
            <a:spLocks noGrp="1"/>
          </p:cNvSpPr>
          <p:nvPr>
            <p:ph sz="quarter" idx="4294967295"/>
          </p:nvPr>
        </p:nvSpPr>
        <p:spPr>
          <a:xfrm>
            <a:off x="4648200" y="1600200"/>
            <a:ext cx="4038600" cy="4999038"/>
          </a:xfrm>
          <a:ln/>
        </p:spPr>
        <p:txBody>
          <a:bodyPr vert="horz" wrap="square" lIns="91429" tIns="45714" rIns="91429" bIns="45714" anchor="t" anchorCtr="0">
            <a:spAutoFit/>
          </a:bodyPr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吊装作业：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链条、索具、卸扣等处于良好状态并于使用前检查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完成起吊检查和记录，JSA在适当之处使用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设备和起重机合格证是否正确和注册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起吊设备和索具登记簿放于适当位置并保存好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所有的起重设备加上标签</a:t>
            </a:r>
            <a:endParaRPr lang="zh-CN" altLang="en-US" sz="24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400" dirty="0"/>
              <a:t>起重设备的技术和方法是否正确（测位仪和束带滑车等，通讯设备等）</a:t>
            </a:r>
            <a:endParaRPr lang="zh-CN" altLang="en-US" sz="2400" dirty="0"/>
          </a:p>
        </p:txBody>
      </p:sp>
      <p:sp>
        <p:nvSpPr>
          <p:cNvPr id="24580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2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4" name="Rectangle 8"/>
          <p:cNvSpPr/>
          <p:nvPr/>
        </p:nvSpPr>
        <p:spPr>
          <a:xfrm>
            <a:off x="1120775" y="466725"/>
            <a:ext cx="6161088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作业许可和风险沟通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Rectangle 9"/>
          <p:cNvSpPr/>
          <p:nvPr/>
        </p:nvSpPr>
        <p:spPr>
          <a:xfrm>
            <a:off x="1203325" y="1855788"/>
            <a:ext cx="7194550" cy="374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95605" indent="-395605" eaLnBrk="0" hangingPunct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300" dirty="0">
                <a:latin typeface="Arial" panose="020B0604020202020204" pitchFamily="34" charset="0"/>
                <a:ea typeface="宋体" panose="02010600030101010101" pitchFamily="2" charset="-122"/>
              </a:rPr>
              <a:t>做完工作安全分析，需要办理作业许可证的作业活动，作业前应获得相应的作业许可，才可开展工作。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95605" indent="-395605" eaLnBrk="0" hangingPunct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300" dirty="0">
                <a:latin typeface="Arial" panose="020B0604020202020204" pitchFamily="34" charset="0"/>
                <a:ea typeface="宋体" panose="02010600030101010101" pitchFamily="2" charset="-122"/>
              </a:rPr>
              <a:t>作业许可的级别应同原始风险等级高低相当，原始风险较高时，应获得较高管理层的许可。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95605" indent="-395605" eaLnBrk="0" hangingPunct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300" dirty="0">
                <a:latin typeface="Arial" panose="020B0604020202020204" pitchFamily="34" charset="0"/>
                <a:ea typeface="宋体" panose="02010600030101010101" pitchFamily="2" charset="-122"/>
              </a:rPr>
              <a:t>具体执行</a:t>
            </a:r>
            <a:r>
              <a:rPr lang="en-US" altLang="zh-CN" sz="2300" dirty="0">
                <a:latin typeface="Arial" panose="020B0604020202020204" pitchFamily="34" charset="0"/>
              </a:rPr>
              <a:t>《</a:t>
            </a:r>
            <a:r>
              <a:rPr lang="zh-CN" altLang="en-US" sz="2300" dirty="0">
                <a:latin typeface="Arial" panose="020B0604020202020204" pitchFamily="34" charset="0"/>
                <a:ea typeface="宋体" panose="02010600030101010101" pitchFamily="2" charset="-122"/>
              </a:rPr>
              <a:t>作业许可管理规范</a:t>
            </a:r>
            <a:r>
              <a:rPr lang="en-US" altLang="zh-CN" sz="2300" dirty="0">
                <a:latin typeface="Arial" panose="020B0604020202020204" pitchFamily="34" charset="0"/>
              </a:rPr>
              <a:t>》</a:t>
            </a:r>
            <a:r>
              <a:rPr lang="zh-CN" altLang="en-US" sz="23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95605" indent="-395605" eaLnBrk="0" hangingPunct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300" dirty="0">
                <a:latin typeface="Arial" panose="020B0604020202020204" pitchFamily="34" charset="0"/>
                <a:ea typeface="宋体" panose="02010600030101010101" pitchFamily="2" charset="-122"/>
              </a:rPr>
              <a:t>作业前应对参与此项工作的每个人，进行有效的沟通。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95605" indent="-395605" eaLnBrk="0" hangingPunct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8" name="Rectangle 8"/>
          <p:cNvSpPr/>
          <p:nvPr/>
        </p:nvSpPr>
        <p:spPr>
          <a:xfrm>
            <a:off x="701675" y="455613"/>
            <a:ext cx="7874000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作业过程中的现场监控</a:t>
            </a:r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Rectangle 9"/>
          <p:cNvSpPr/>
          <p:nvPr/>
        </p:nvSpPr>
        <p:spPr>
          <a:xfrm>
            <a:off x="936625" y="1677988"/>
            <a:ext cx="7874000" cy="4143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办理许可证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的作业：应指定相应的监护人，负责整个作业过程的监护，</a:t>
            </a:r>
            <a:r>
              <a:rPr lang="zh-CN" altLang="en-US" sz="2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监护内容：</a:t>
            </a:r>
            <a:endParaRPr lang="zh-CN" altLang="en-US" sz="2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143000" lvl="2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要注意作业人员的变化</a:t>
            </a:r>
            <a:endParaRPr lang="zh-CN" altLang="en-US" sz="2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143000" lvl="2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作业场所出现的新情况</a:t>
            </a:r>
            <a:endParaRPr lang="zh-CN" altLang="en-US" sz="2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143000" lvl="2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未识别出的危害因素</a:t>
            </a:r>
            <a:endParaRPr lang="zh-CN" altLang="en-US" sz="2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  无作业许可要求的作业，应由</a:t>
            </a:r>
            <a:r>
              <a:rPr lang="en-US" altLang="zh-CN" sz="2600" dirty="0">
                <a:latin typeface="Arial" panose="020B0604020202020204" pitchFamily="34" charset="0"/>
              </a:rPr>
              <a:t>JSA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小组组长或其指定人员对作业过程进行巡查。</a:t>
            </a:r>
            <a:endParaRPr lang="zh-CN" altLang="en-US" sz="2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  如果作业过程中出现新的危害或发生</a:t>
            </a:r>
            <a:r>
              <a:rPr lang="zh-CN" altLang="en-US" sz="2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未遂事件、事故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，应首先</a:t>
            </a:r>
            <a:r>
              <a:rPr lang="zh-CN" altLang="en-US" sz="2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停止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作业任务，</a:t>
            </a:r>
            <a:r>
              <a:rPr lang="en-US" altLang="zh-CN" sz="2600" dirty="0">
                <a:latin typeface="Arial" panose="020B0604020202020204" pitchFamily="34" charset="0"/>
              </a:rPr>
              <a:t>JSA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小组应立即审查先前</a:t>
            </a:r>
            <a:r>
              <a:rPr lang="en-US" altLang="zh-CN" sz="2600" dirty="0">
                <a:latin typeface="Arial" panose="020B0604020202020204" pitchFamily="34" charset="0"/>
              </a:rPr>
              <a:t>JSA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，重新进行</a:t>
            </a:r>
            <a:r>
              <a:rPr lang="en-US" altLang="zh-CN" sz="2600" dirty="0">
                <a:latin typeface="Arial" panose="020B0604020202020204" pitchFamily="34" charset="0"/>
              </a:rPr>
              <a:t>JSA</a:t>
            </a:r>
            <a:r>
              <a:rPr lang="zh-CN" altLang="en-US" sz="26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9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2" name="Rectangle 8"/>
          <p:cNvSpPr/>
          <p:nvPr/>
        </p:nvSpPr>
        <p:spPr>
          <a:xfrm>
            <a:off x="77788" y="488950"/>
            <a:ext cx="7927975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JSA 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回顾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责任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Rectangle 9"/>
          <p:cNvSpPr/>
          <p:nvPr/>
        </p:nvSpPr>
        <p:spPr>
          <a:xfrm>
            <a:off x="1012825" y="1701800"/>
            <a:ext cx="7874000" cy="4754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zh-CN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工作的选择 </a:t>
            </a:r>
            <a:endParaRPr lang="zh-CN" altLang="en-US" sz="2800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员工，主管，安全部门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</a:pP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编写</a:t>
            </a:r>
            <a:r>
              <a:rPr lang="en-US" altLang="zh-CN" sz="2800" dirty="0">
                <a:solidFill>
                  <a:schemeClr val="hlink"/>
                </a:solidFill>
                <a:latin typeface="Arial" panose="020B0604020202020204" pitchFamily="34" charset="0"/>
              </a:rPr>
              <a:t>JSA</a:t>
            </a:r>
            <a:endParaRPr lang="en-US" altLang="zh-CN" sz="28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742950" lvl="1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员工，技术专家，安全部门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</a:pP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回顾</a:t>
            </a:r>
            <a:r>
              <a:rPr lang="en-US" altLang="zh-CN" sz="2800" dirty="0">
                <a:solidFill>
                  <a:schemeClr val="hlink"/>
                </a:solidFill>
                <a:latin typeface="Arial" panose="020B0604020202020204" pitchFamily="34" charset="0"/>
              </a:rPr>
              <a:t>JSA</a:t>
            </a:r>
            <a:endParaRPr lang="en-US" altLang="zh-CN" sz="28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742950" lvl="1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员工， 从事相似工作的人员，主管，安全部门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</a:pP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维护 </a:t>
            </a:r>
            <a:r>
              <a:rPr lang="en-US" altLang="zh-CN" sz="2800" dirty="0">
                <a:solidFill>
                  <a:schemeClr val="hlink"/>
                </a:solidFill>
                <a:latin typeface="Arial" panose="020B0604020202020204" pitchFamily="34" charset="0"/>
              </a:rPr>
              <a:t>JSA</a:t>
            </a:r>
            <a:endParaRPr lang="en-US" altLang="zh-CN" sz="28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742950" lvl="1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主管，安全部门，员工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7"/>
          <p:cNvSpPr/>
          <p:nvPr/>
        </p:nvSpPr>
        <p:spPr>
          <a:xfrm>
            <a:off x="1492250" y="1128713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4" name="矩形 8"/>
          <p:cNvSpPr/>
          <p:nvPr/>
        </p:nvSpPr>
        <p:spPr>
          <a:xfrm>
            <a:off x="0" y="1128713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Rectangle 29"/>
          <p:cNvSpPr>
            <a:spLocks noGrp="1"/>
          </p:cNvSpPr>
          <p:nvPr>
            <p:ph type="title" idx="4294967295"/>
          </p:nvPr>
        </p:nvSpPr>
        <p:spPr>
          <a:xfrm>
            <a:off x="2016125" y="476250"/>
            <a:ext cx="3954463" cy="519113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r>
              <a:rPr lang="zh-CN" altLang="en-US" sz="2800" dirty="0">
                <a:solidFill>
                  <a:schemeClr val="bg1"/>
                </a:solidFill>
              </a:rPr>
              <a:t>工作安全分析注意事项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8676" name="Rectangle 30"/>
          <p:cNvSpPr/>
          <p:nvPr/>
        </p:nvSpPr>
        <p:spPr>
          <a:xfrm>
            <a:off x="1116013" y="1484313"/>
            <a:ext cx="6910387" cy="4248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谁来做工作安全分析？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000" dirty="0">
                <a:solidFill>
                  <a:srgbClr val="0860A8"/>
                </a:solidFill>
                <a:latin typeface="楷体_GB2312" pitchFamily="1" charset="-122"/>
                <a:ea typeface="楷体_GB2312" pitchFamily="1" charset="-122"/>
              </a:rPr>
              <a:t>此项工作的负责人、技术人员、安全人员、施工人员</a:t>
            </a:r>
            <a:endParaRPr lang="zh-CN" altLang="en-US" sz="2000" dirty="0">
              <a:solidFill>
                <a:srgbClr val="0860A8"/>
              </a:solidFill>
              <a:latin typeface="楷体_GB2312" pitchFamily="1" charset="-122"/>
              <a:ea typeface="楷体_GB2312" pitchFamily="1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、谁来签发工作安全分析？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000" dirty="0">
                <a:solidFill>
                  <a:srgbClr val="0860A8"/>
                </a:solidFill>
                <a:latin typeface="楷体_GB2312" pitchFamily="1" charset="-122"/>
                <a:ea typeface="楷体_GB2312" pitchFamily="1" charset="-122"/>
              </a:rPr>
              <a:t>作业负责人</a:t>
            </a:r>
            <a:endParaRPr lang="zh-CN" altLang="en-US" sz="2000" dirty="0">
              <a:solidFill>
                <a:srgbClr val="0860A8"/>
              </a:solidFill>
              <a:latin typeface="楷体_GB2312" pitchFamily="1" charset="-122"/>
              <a:ea typeface="楷体_GB2312" pitchFamily="1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400" dirty="0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、工作危险性分析发放和信息传递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000" dirty="0">
                <a:solidFill>
                  <a:srgbClr val="0860A8"/>
                </a:solidFill>
                <a:latin typeface="楷体_GB2312" pitchFamily="1" charset="-122"/>
                <a:ea typeface="楷体_GB2312" pitchFamily="1" charset="-122"/>
              </a:rPr>
              <a:t>此项工作工头和所有作业人员（签字）</a:t>
            </a:r>
            <a:endParaRPr lang="zh-CN" altLang="en-US" sz="2000" dirty="0">
              <a:solidFill>
                <a:srgbClr val="0860A8"/>
              </a:solidFill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000" dirty="0">
                <a:solidFill>
                  <a:srgbClr val="0860A8"/>
                </a:solidFill>
                <a:latin typeface="楷体_GB2312" pitchFamily="1" charset="-122"/>
                <a:ea typeface="楷体_GB2312" pitchFamily="1" charset="-122"/>
              </a:rPr>
              <a:t>放在作业现场显著位置</a:t>
            </a:r>
            <a:endParaRPr lang="zh-CN" altLang="en-US" sz="2000" dirty="0">
              <a:solidFill>
                <a:srgbClr val="0860A8"/>
              </a:solidFill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000" dirty="0">
                <a:solidFill>
                  <a:srgbClr val="0860A8"/>
                </a:solidFill>
                <a:latin typeface="楷体_GB2312" pitchFamily="1" charset="-122"/>
                <a:ea typeface="楷体_GB2312" pitchFamily="1" charset="-122"/>
              </a:rPr>
              <a:t>公告栏、工具箱会议组织学习</a:t>
            </a:r>
            <a:endParaRPr lang="zh-CN" altLang="en-US" sz="2000" dirty="0">
              <a:solidFill>
                <a:srgbClr val="0860A8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8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Text Box 6"/>
          <p:cNvSpPr txBox="1"/>
          <p:nvPr/>
        </p:nvSpPr>
        <p:spPr>
          <a:xfrm>
            <a:off x="2024063" y="415925"/>
            <a:ext cx="723265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工作前安全分析与每日风险识别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936625" y="1677988"/>
            <a:ext cx="3860800" cy="4578350"/>
          </a:xfrm>
          <a:solidFill>
            <a:schemeClr val="accent1"/>
          </a:solidFill>
          <a:ln/>
        </p:spPr>
        <p:txBody>
          <a:bodyPr vert="horz" wrap="square" lIns="91429" tIns="45714" rIns="91429" bIns="45714" anchor="t" anchorCtr="0">
            <a:spAutoFit/>
          </a:bodyPr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ClrTx/>
              <a:buSzTx/>
              <a:buFontTx/>
            </a:pPr>
            <a:r>
              <a:rPr lang="zh-CN" altLang="en-US" sz="2800" dirty="0"/>
              <a:t>工作前安全分析</a:t>
            </a:r>
            <a:endParaRPr lang="zh-CN" altLang="en-US" sz="28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800" dirty="0"/>
              <a:t>对新工作、 非常规性(临时)的作业，改变现有的作业，评估现有的作业的正式书面的风险分析；</a:t>
            </a:r>
            <a:endParaRPr lang="zh-CN" altLang="en-US" sz="28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800" dirty="0"/>
              <a:t>一种工具方法</a:t>
            </a:r>
            <a:endParaRPr lang="zh-CN" altLang="en-US" sz="28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800" dirty="0"/>
              <a:t>对变化的部分进行详细的分析</a:t>
            </a:r>
            <a:endParaRPr lang="zh-CN" altLang="en-US" sz="2800" dirty="0"/>
          </a:p>
          <a:p>
            <a:pPr lvl="0" eaLnBrk="1" hangingPunct="1">
              <a:buClrTx/>
              <a:buSzTx/>
              <a:buFontTx/>
            </a:pPr>
            <a:endParaRPr lang="zh-CN" altLang="en-US" sz="2800" dirty="0"/>
          </a:p>
          <a:p>
            <a:pPr lvl="0" eaLnBrk="1" hangingPunct="1">
              <a:buClrTx/>
              <a:buSzTx/>
              <a:buFontTx/>
            </a:pPr>
            <a:endParaRPr lang="zh-CN" altLang="en-US" sz="2800" dirty="0"/>
          </a:p>
        </p:txBody>
      </p:sp>
      <p:sp>
        <p:nvSpPr>
          <p:cNvPr id="29701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949825" y="1677988"/>
            <a:ext cx="3860800" cy="4621212"/>
          </a:xfrm>
          <a:solidFill>
            <a:srgbClr val="FFFFCC"/>
          </a:solidFill>
          <a:ln/>
        </p:spPr>
        <p:txBody>
          <a:bodyPr vert="horz" wrap="square" lIns="91429" tIns="45714" rIns="91429" bIns="45714" anchor="t" anchorCtr="0">
            <a:spAutoFit/>
          </a:bodyPr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ClrTx/>
              <a:buSzTx/>
              <a:buFontTx/>
            </a:pPr>
            <a:r>
              <a:rPr lang="zh-CN" altLang="en-US" sz="2800" dirty="0"/>
              <a:t>每日风险识别</a:t>
            </a:r>
            <a:endParaRPr lang="zh-CN" altLang="en-US" sz="28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800" dirty="0"/>
              <a:t>每日对所干工作进行风险识别，可以用ＪＳＡ的方法进行分析；</a:t>
            </a:r>
            <a:endParaRPr lang="zh-CN" altLang="en-US" sz="2800" dirty="0"/>
          </a:p>
          <a:p>
            <a:pPr lvl="0" eaLnBrk="1" hangingPunct="1">
              <a:buClrTx/>
              <a:buSzTx/>
              <a:buFontTx/>
            </a:pPr>
            <a:r>
              <a:rPr lang="zh-CN" altLang="en-US" sz="2800" dirty="0"/>
              <a:t>可以参考书面的ＪＳＡ；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7"/>
          <p:cNvSpPr/>
          <p:nvPr/>
        </p:nvSpPr>
        <p:spPr>
          <a:xfrm>
            <a:off x="1492250" y="1128713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2" name="矩形 8"/>
          <p:cNvSpPr/>
          <p:nvPr/>
        </p:nvSpPr>
        <p:spPr>
          <a:xfrm>
            <a:off x="0" y="1128713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724" name="Group 8"/>
          <p:cNvGrpSpPr/>
          <p:nvPr/>
        </p:nvGrpSpPr>
        <p:grpSpPr>
          <a:xfrm>
            <a:off x="3240088" y="0"/>
            <a:ext cx="5903912" cy="6858000"/>
            <a:chOff x="0" y="0"/>
            <a:chExt cx="8100" cy="11856"/>
          </a:xfrm>
        </p:grpSpPr>
        <p:sp>
          <p:nvSpPr>
            <p:cNvPr id="2" name="AutoShape 9"/>
            <p:cNvSpPr>
              <a:spLocks noChangeAspect="1"/>
            </p:cNvSpPr>
            <p:nvPr/>
          </p:nvSpPr>
          <p:spPr>
            <a:xfrm>
              <a:off x="0" y="0"/>
              <a:ext cx="8100" cy="11856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5" name="Text Box 10"/>
            <p:cNvSpPr txBox="1"/>
            <p:nvPr/>
          </p:nvSpPr>
          <p:spPr>
            <a:xfrm>
              <a:off x="3601" y="0"/>
              <a:ext cx="2159" cy="467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工作任务初步审查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6" name="Text Box 11"/>
            <p:cNvSpPr txBox="1"/>
            <p:nvPr/>
          </p:nvSpPr>
          <p:spPr>
            <a:xfrm>
              <a:off x="3420" y="2652"/>
              <a:ext cx="2336" cy="625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成立</a:t>
              </a:r>
              <a:r>
                <a:rPr lang="en-US" altLang="zh-CN" sz="1200" dirty="0">
                  <a:latin typeface="Times New Roman" panose="02020603050405020304" pitchFamily="18" charset="0"/>
                </a:rPr>
                <a:t>JSA</a:t>
              </a:r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小组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7" name="AutoShape 12"/>
            <p:cNvSpPr/>
            <p:nvPr/>
          </p:nvSpPr>
          <p:spPr>
            <a:xfrm>
              <a:off x="3780" y="936"/>
              <a:ext cx="1799" cy="1404"/>
            </a:xfrm>
            <a:prstGeom prst="diamond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是否需要</a:t>
              </a:r>
              <a:r>
                <a:rPr lang="en-US" altLang="zh-CN" sz="1200" dirty="0">
                  <a:latin typeface="Times New Roman" panose="02020603050405020304" pitchFamily="18" charset="0"/>
                </a:rPr>
                <a:t>JSA</a:t>
              </a:r>
              <a:endParaRPr lang="en-US" altLang="zh-CN" sz="3200" dirty="0">
                <a:latin typeface="Arial" panose="020B0604020202020204" pitchFamily="34" charset="0"/>
              </a:endParaRPr>
            </a:p>
          </p:txBody>
        </p:sp>
        <p:sp>
          <p:nvSpPr>
            <p:cNvPr id="30728" name="Line 13"/>
            <p:cNvSpPr/>
            <p:nvPr/>
          </p:nvSpPr>
          <p:spPr>
            <a:xfrm>
              <a:off x="4665" y="467"/>
              <a:ext cx="1" cy="4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29" name="Line 14"/>
            <p:cNvSpPr/>
            <p:nvPr/>
          </p:nvSpPr>
          <p:spPr>
            <a:xfrm flipH="1">
              <a:off x="4680" y="2328"/>
              <a:ext cx="1" cy="3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30" name="Text Box 15"/>
            <p:cNvSpPr txBox="1"/>
            <p:nvPr/>
          </p:nvSpPr>
          <p:spPr>
            <a:xfrm>
              <a:off x="5040" y="2028"/>
              <a:ext cx="720" cy="62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是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1" name="Line 16"/>
            <p:cNvSpPr/>
            <p:nvPr/>
          </p:nvSpPr>
          <p:spPr>
            <a:xfrm>
              <a:off x="2376" y="1636"/>
              <a:ext cx="1440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</p:spPr>
        </p:sp>
        <p:sp>
          <p:nvSpPr>
            <p:cNvPr id="30732" name="Text Box 17"/>
            <p:cNvSpPr txBox="1"/>
            <p:nvPr/>
          </p:nvSpPr>
          <p:spPr>
            <a:xfrm>
              <a:off x="3600" y="3588"/>
              <a:ext cx="2156" cy="469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工作任务分解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3" name="Text Box 18"/>
            <p:cNvSpPr txBox="1"/>
            <p:nvPr/>
          </p:nvSpPr>
          <p:spPr>
            <a:xfrm>
              <a:off x="3600" y="4524"/>
              <a:ext cx="2156" cy="469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危害识别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4" name="Text Box 19"/>
            <p:cNvSpPr txBox="1"/>
            <p:nvPr/>
          </p:nvSpPr>
          <p:spPr>
            <a:xfrm>
              <a:off x="3600" y="5460"/>
              <a:ext cx="2156" cy="469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制定措施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5" name="Text Box 20"/>
            <p:cNvSpPr txBox="1"/>
            <p:nvPr/>
          </p:nvSpPr>
          <p:spPr>
            <a:xfrm>
              <a:off x="3600" y="6240"/>
              <a:ext cx="2156" cy="46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沟通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6" name="Text Box 21"/>
            <p:cNvSpPr txBox="1"/>
            <p:nvPr/>
          </p:nvSpPr>
          <p:spPr>
            <a:xfrm>
              <a:off x="3600" y="7176"/>
              <a:ext cx="2156" cy="46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落实措施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7" name="Text Box 22"/>
            <p:cNvSpPr txBox="1"/>
            <p:nvPr/>
          </p:nvSpPr>
          <p:spPr>
            <a:xfrm>
              <a:off x="3600" y="8112"/>
              <a:ext cx="2156" cy="469"/>
            </a:xfrm>
            <a:prstGeom prst="rect">
              <a:avLst/>
            </a:prstGeom>
            <a:solidFill>
              <a:srgbClr val="FFFF99"/>
            </a:solidFill>
            <a:ln w="38100" cap="flat" cmpd="sng">
              <a:solidFill>
                <a:srgbClr val="0000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作业许可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8" name="Text Box 23"/>
            <p:cNvSpPr txBox="1"/>
            <p:nvPr/>
          </p:nvSpPr>
          <p:spPr>
            <a:xfrm>
              <a:off x="3600" y="9048"/>
              <a:ext cx="2156" cy="469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施工交底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9" name="Line 24"/>
            <p:cNvSpPr/>
            <p:nvPr/>
          </p:nvSpPr>
          <p:spPr>
            <a:xfrm flipH="1">
              <a:off x="4680" y="3276"/>
              <a:ext cx="1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0" name="Line 25"/>
            <p:cNvSpPr/>
            <p:nvPr/>
          </p:nvSpPr>
          <p:spPr>
            <a:xfrm flipH="1">
              <a:off x="4680" y="4212"/>
              <a:ext cx="1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1" name="Line 26"/>
            <p:cNvSpPr/>
            <p:nvPr/>
          </p:nvSpPr>
          <p:spPr>
            <a:xfrm flipH="1">
              <a:off x="4680" y="4992"/>
              <a:ext cx="1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2" name="Line 27"/>
            <p:cNvSpPr/>
            <p:nvPr/>
          </p:nvSpPr>
          <p:spPr>
            <a:xfrm flipH="1">
              <a:off x="4680" y="5928"/>
              <a:ext cx="1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3" name="Line 28"/>
            <p:cNvSpPr/>
            <p:nvPr/>
          </p:nvSpPr>
          <p:spPr>
            <a:xfrm flipH="1">
              <a:off x="4680" y="6708"/>
              <a:ext cx="1" cy="46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4" name="Line 29"/>
            <p:cNvSpPr/>
            <p:nvPr/>
          </p:nvSpPr>
          <p:spPr>
            <a:xfrm flipH="1">
              <a:off x="4680" y="7644"/>
              <a:ext cx="1" cy="46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5" name="Line 30"/>
            <p:cNvSpPr/>
            <p:nvPr/>
          </p:nvSpPr>
          <p:spPr>
            <a:xfrm flipH="1">
              <a:off x="4680" y="8580"/>
              <a:ext cx="1" cy="46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6" name="Line 31"/>
            <p:cNvSpPr/>
            <p:nvPr/>
          </p:nvSpPr>
          <p:spPr>
            <a:xfrm flipH="1">
              <a:off x="4680" y="9516"/>
              <a:ext cx="1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47" name="Line 32"/>
            <p:cNvSpPr/>
            <p:nvPr/>
          </p:nvSpPr>
          <p:spPr>
            <a:xfrm flipH="1">
              <a:off x="2340" y="1636"/>
              <a:ext cx="32" cy="77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</p:spPr>
        </p:sp>
        <p:sp>
          <p:nvSpPr>
            <p:cNvPr id="30748" name="Line 33"/>
            <p:cNvSpPr/>
            <p:nvPr/>
          </p:nvSpPr>
          <p:spPr>
            <a:xfrm>
              <a:off x="2340" y="9360"/>
              <a:ext cx="1260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lgDashDot"/>
              <a:round/>
              <a:headEnd type="none" w="med" len="med"/>
              <a:tailEnd type="triangle" w="med" len="med"/>
            </a:ln>
          </p:spPr>
        </p:sp>
        <p:sp>
          <p:nvSpPr>
            <p:cNvPr id="30749" name="Text Box 34"/>
            <p:cNvSpPr txBox="1"/>
            <p:nvPr/>
          </p:nvSpPr>
          <p:spPr>
            <a:xfrm>
              <a:off x="2880" y="1112"/>
              <a:ext cx="720" cy="46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否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0" name="Text Box 35"/>
            <p:cNvSpPr txBox="1"/>
            <p:nvPr/>
          </p:nvSpPr>
          <p:spPr>
            <a:xfrm>
              <a:off x="3600" y="9902"/>
              <a:ext cx="2156" cy="46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施工作业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1" name="Line 36"/>
            <p:cNvSpPr/>
            <p:nvPr/>
          </p:nvSpPr>
          <p:spPr>
            <a:xfrm flipH="1">
              <a:off x="4680" y="10370"/>
              <a:ext cx="1" cy="3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752" name="Text Box 37"/>
            <p:cNvSpPr txBox="1"/>
            <p:nvPr/>
          </p:nvSpPr>
          <p:spPr>
            <a:xfrm>
              <a:off x="3600" y="10920"/>
              <a:ext cx="2156" cy="469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总结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3" name="Rectangle 38"/>
            <p:cNvSpPr/>
            <p:nvPr/>
          </p:nvSpPr>
          <p:spPr>
            <a:xfrm>
              <a:off x="2880" y="3432"/>
              <a:ext cx="3600" cy="2652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Dot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4" name="Text Box 39"/>
            <p:cNvSpPr txBox="1"/>
            <p:nvPr/>
          </p:nvSpPr>
          <p:spPr>
            <a:xfrm>
              <a:off x="7020" y="3744"/>
              <a:ext cx="1080" cy="1872"/>
            </a:xfrm>
            <a:prstGeom prst="rect">
              <a:avLst/>
            </a:prstGeom>
            <a:solidFill>
              <a:srgbClr val="CCFFCC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 anchorCtr="0"/>
            <a:p>
              <a:r>
                <a:rPr lang="en-US" altLang="zh-CN" sz="1200" dirty="0">
                  <a:latin typeface="Times New Roman" panose="02020603050405020304" pitchFamily="18" charset="0"/>
                </a:rPr>
                <a:t>JSA</a:t>
              </a:r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实施流程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5" name="AutoShape 40"/>
            <p:cNvSpPr/>
            <p:nvPr/>
          </p:nvSpPr>
          <p:spPr>
            <a:xfrm>
              <a:off x="6660" y="3432"/>
              <a:ext cx="180" cy="2652"/>
            </a:xfrm>
            <a:prstGeom prst="rightBrace">
              <a:avLst>
                <a:gd name="adj1" fmla="val 122709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6" name="AutoShape 41"/>
            <p:cNvSpPr/>
            <p:nvPr/>
          </p:nvSpPr>
          <p:spPr>
            <a:xfrm>
              <a:off x="1440" y="468"/>
              <a:ext cx="360" cy="10920"/>
            </a:xfrm>
            <a:prstGeom prst="leftBrace">
              <a:avLst>
                <a:gd name="adj1" fmla="val 252637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57" name="Text Box 42"/>
            <p:cNvSpPr txBox="1"/>
            <p:nvPr/>
          </p:nvSpPr>
          <p:spPr>
            <a:xfrm>
              <a:off x="180" y="5148"/>
              <a:ext cx="900" cy="1716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 anchorCtr="0"/>
            <a:p>
              <a:r>
                <a:rPr lang="en-US" altLang="zh-CN" sz="1200" dirty="0">
                  <a:latin typeface="Times New Roman" panose="02020603050405020304" pitchFamily="18" charset="0"/>
                </a:rPr>
                <a:t>JSA</a:t>
              </a:r>
              <a:r>
                <a: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管理流程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58" name="Text Box 44"/>
          <p:cNvSpPr txBox="1"/>
          <p:nvPr/>
        </p:nvSpPr>
        <p:spPr>
          <a:xfrm>
            <a:off x="2411413" y="1700213"/>
            <a:ext cx="681037" cy="45100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t" anchorCtr="0">
            <a:spAutoFit/>
          </a:bodyPr>
          <a:p>
            <a:r>
              <a:rPr lang="en-US" altLang="zh-CN" sz="3200" dirty="0">
                <a:latin typeface="Arial" panose="020B0604020202020204" pitchFamily="34" charset="0"/>
              </a:rPr>
              <a:t>JSA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管理、实施流程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0" name="Text Box 45"/>
          <p:cNvSpPr txBox="1"/>
          <p:nvPr/>
        </p:nvSpPr>
        <p:spPr>
          <a:xfrm>
            <a:off x="0" y="1638300"/>
            <a:ext cx="2268538" cy="5160963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新的作业，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非常规性</a:t>
            </a:r>
            <a:r>
              <a:rPr lang="en-US" altLang="zh-CN" sz="2000" dirty="0">
                <a:latin typeface="Arial" panose="020B0604020202020204" pitchFamily="34" charset="0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临时</a:t>
            </a:r>
            <a:r>
              <a:rPr lang="en-US" altLang="zh-CN" sz="2000" dirty="0">
                <a:latin typeface="Arial" panose="020B0604020202020204" pitchFamily="34" charset="0"/>
              </a:rPr>
              <a:t>)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的作业，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改变现有的作业，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评估现有的作业；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具体包括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脚手架搭拆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关键吊装、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动土作业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高处作业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试压作业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</a:rPr>
              <a:t>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管线打开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夜间作业等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46"/>
          <p:cNvSpPr txBox="1"/>
          <p:nvPr/>
        </p:nvSpPr>
        <p:spPr>
          <a:xfrm>
            <a:off x="407988" y="1225550"/>
            <a:ext cx="1200150" cy="406400"/>
          </a:xfrm>
          <a:prstGeom prst="rect">
            <a:avLst/>
          </a:prstGeom>
          <a:solidFill>
            <a:srgbClr val="6699FF"/>
          </a:solidFill>
          <a:ln w="9525" cap="flat" cmpd="sng">
            <a:solidFill>
              <a:srgbClr val="66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000" dirty="0">
                <a:latin typeface="Arial" panose="020B0604020202020204" pitchFamily="34" charset="0"/>
              </a:rPr>
              <a:t>JSA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范围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0">
                                            <p:txEl>
                                              <p:charRg st="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0">
                                            <p:txEl>
                                              <p:charRg st="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0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0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0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0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0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0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4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0">
                                            <p:txEl>
                                              <p:charRg st="4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0">
                                            <p:txEl>
                                              <p:charRg st="4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5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0">
                                            <p:txEl>
                                              <p:charRg st="5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0">
                                            <p:txEl>
                                              <p:charRg st="5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6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0">
                                            <p:txEl>
                                              <p:charRg st="6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0">
                                            <p:txEl>
                                              <p:charRg st="6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7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0">
                                            <p:txEl>
                                              <p:charRg st="7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0">
                                            <p:txEl>
                                              <p:charRg st="7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7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0">
                                            <p:txEl>
                                              <p:charRg st="7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0">
                                            <p:txEl>
                                              <p:charRg st="7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8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60">
                                            <p:txEl>
                                              <p:charRg st="8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60">
                                            <p:txEl>
                                              <p:charRg st="8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>
                                            <p:txEl>
                                              <p:charRg st="9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60">
                                            <p:txEl>
                                              <p:charRg st="9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60">
                                            <p:txEl>
                                              <p:charRg st="9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81040" y="3968750"/>
            <a:ext cx="30480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bg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82640" y="4231005"/>
            <a:ext cx="101092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/>
          <p:nvPr/>
        </p:nvSpPr>
        <p:spPr>
          <a:xfrm>
            <a:off x="2751138" y="2133600"/>
            <a:ext cx="3752850" cy="549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FontTx/>
            </a:pPr>
            <a:r>
              <a:rPr lang="zh-CN" altLang="en-US" sz="41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安全经验分享</a:t>
            </a:r>
            <a:endParaRPr lang="zh-CN" altLang="en-US" sz="4400" b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25" y="3035300"/>
            <a:ext cx="3051175" cy="241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1501775" y="723900"/>
            <a:ext cx="7089775" cy="533400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endParaRPr lang="zh-TW" altLang="en-US" dirty="0">
              <a:ea typeface="PMingLiU" pitchFamily="18" charset="-12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1009650" y="2143125"/>
            <a:ext cx="7874000" cy="2476500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endParaRPr lang="zh-TW" altLang="en-US" dirty="0">
              <a:ea typeface="PMingLiU" pitchFamily="18" charset="-120"/>
            </a:endParaRPr>
          </a:p>
        </p:txBody>
      </p:sp>
      <p:pic>
        <p:nvPicPr>
          <p:cNvPr id="7172" name="Picture 4" descr="pic199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pic262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pic098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31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pic238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6477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pic313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8636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7"/>
          <p:cNvSpPr/>
          <p:nvPr/>
        </p:nvSpPr>
        <p:spPr>
          <a:xfrm>
            <a:off x="1492250" y="1128713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矩形 8"/>
          <p:cNvSpPr/>
          <p:nvPr/>
        </p:nvSpPr>
        <p:spPr>
          <a:xfrm>
            <a:off x="0" y="1128713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Rectangle 6"/>
          <p:cNvSpPr>
            <a:spLocks noGrp="1"/>
          </p:cNvSpPr>
          <p:nvPr>
            <p:ph type="title" idx="4294967295"/>
          </p:nvPr>
        </p:nvSpPr>
        <p:spPr>
          <a:xfrm>
            <a:off x="2003425" y="481013"/>
            <a:ext cx="2111375" cy="533400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主要内容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97" name="Rectangle 8"/>
          <p:cNvSpPr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工作安全分析定义、作用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工作安全分析范围、任务初步审查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工作安全分析实施流程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任务分解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危害识别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制定控制措施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工作安全分析练习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工作安全分析管理流程回顾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19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Rectangle 8"/>
          <p:cNvSpPr>
            <a:spLocks noGrp="1"/>
          </p:cNvSpPr>
          <p:nvPr>
            <p:ph type="title" idx="4294967295"/>
          </p:nvPr>
        </p:nvSpPr>
        <p:spPr>
          <a:xfrm>
            <a:off x="1935163" y="538163"/>
            <a:ext cx="5218112" cy="533400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什么是工作安全分析（JSA）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220" name="Rectangle 9"/>
          <p:cNvSpPr>
            <a:spLocks noGrp="1"/>
          </p:cNvSpPr>
          <p:nvPr>
            <p:ph type="body" idx="4294967295"/>
          </p:nvPr>
        </p:nvSpPr>
        <p:spPr>
          <a:xfrm>
            <a:off x="1009650" y="2143125"/>
            <a:ext cx="7874000" cy="3713163"/>
          </a:xfrm>
          <a:ln/>
        </p:spPr>
        <p:txBody>
          <a:bodyPr vert="horz" wrap="square" lIns="91429" tIns="45714" rIns="91429" bIns="45714" anchor="t" anchorCtr="0">
            <a:spAutoFit/>
          </a:bodyPr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是一个</a:t>
            </a:r>
            <a:r>
              <a:rPr lang="zh-CN" altLang="en-US" dirty="0">
                <a:solidFill>
                  <a:srgbClr val="009900"/>
                </a:solidFill>
              </a:rPr>
              <a:t>事先或定期</a:t>
            </a:r>
            <a:r>
              <a:rPr lang="zh-CN" altLang="en-US" dirty="0"/>
              <a:t>对某项工作任务进行风险评估的工具；</a:t>
            </a:r>
            <a:endParaRPr lang="zh-CN" altLang="en-US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是</a:t>
            </a:r>
            <a:r>
              <a:rPr lang="zh-CN" altLang="en-US" dirty="0">
                <a:solidFill>
                  <a:srgbClr val="009900"/>
                </a:solidFill>
              </a:rPr>
              <a:t>有组织</a:t>
            </a:r>
            <a:r>
              <a:rPr lang="zh-CN" altLang="en-US" dirty="0"/>
              <a:t>对存在的危害进行识别、评估和制定实施控制措施的过程；</a:t>
            </a:r>
            <a:endParaRPr lang="zh-CN" altLang="en-US" sz="2000" b="1" dirty="0">
              <a:solidFill>
                <a:srgbClr val="00990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是将风险</a:t>
            </a:r>
            <a:r>
              <a:rPr lang="zh-CN" altLang="en-US" dirty="0">
                <a:solidFill>
                  <a:srgbClr val="009900"/>
                </a:solidFill>
              </a:rPr>
              <a:t>最大限度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009900"/>
                </a:solidFill>
              </a:rPr>
              <a:t>消除或控制</a:t>
            </a:r>
            <a:r>
              <a:rPr lang="zh-CN" altLang="en-US" dirty="0"/>
              <a:t>的一种方法。</a:t>
            </a:r>
            <a:endParaRPr lang="zh-CN" altLang="en-US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endParaRPr lang="zh-CN" altLang="en-US" dirty="0"/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Oval 7"/>
          <p:cNvSpPr/>
          <p:nvPr/>
        </p:nvSpPr>
        <p:spPr>
          <a:xfrm>
            <a:off x="3341688" y="3141663"/>
            <a:ext cx="1981200" cy="1219200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8"/>
          <p:cNvSpPr txBox="1"/>
          <p:nvPr/>
        </p:nvSpPr>
        <p:spPr>
          <a:xfrm>
            <a:off x="3494088" y="3370263"/>
            <a:ext cx="1828800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工作安全分析的好处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246" name="Group 9"/>
          <p:cNvGrpSpPr/>
          <p:nvPr/>
        </p:nvGrpSpPr>
        <p:grpSpPr>
          <a:xfrm>
            <a:off x="4332288" y="1541463"/>
            <a:ext cx="3276600" cy="1676400"/>
            <a:chOff x="0" y="0"/>
            <a:chExt cx="2064" cy="1056"/>
          </a:xfrm>
        </p:grpSpPr>
        <p:grpSp>
          <p:nvGrpSpPr>
            <p:cNvPr id="2" name="Group 10"/>
            <p:cNvGrpSpPr/>
            <p:nvPr/>
          </p:nvGrpSpPr>
          <p:grpSpPr>
            <a:xfrm>
              <a:off x="0" y="0"/>
              <a:ext cx="2064" cy="768"/>
              <a:chOff x="0" y="0"/>
              <a:chExt cx="2064" cy="768"/>
            </a:xfrm>
          </p:grpSpPr>
          <p:sp>
            <p:nvSpPr>
              <p:cNvPr id="10247" name="Oval 11"/>
              <p:cNvSpPr/>
              <p:nvPr/>
            </p:nvSpPr>
            <p:spPr>
              <a:xfrm>
                <a:off x="0" y="0"/>
                <a:ext cx="2064" cy="768"/>
              </a:xfrm>
              <a:prstGeom prst="ellipse">
                <a:avLst/>
              </a:prstGeom>
              <a:solidFill>
                <a:srgbClr val="FF99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48" name="Text Box 12"/>
              <p:cNvSpPr txBox="1"/>
              <p:nvPr/>
            </p:nvSpPr>
            <p:spPr>
              <a:xfrm>
                <a:off x="336" y="144"/>
                <a:ext cx="1440" cy="442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将工作场所危害降到最低</a:t>
                </a:r>
                <a:endPara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49" name="Line 13"/>
            <p:cNvSpPr/>
            <p:nvPr/>
          </p:nvSpPr>
          <p:spPr>
            <a:xfrm flipV="1">
              <a:off x="288" y="720"/>
              <a:ext cx="240" cy="336"/>
            </a:xfrm>
            <a:prstGeom prst="line">
              <a:avLst/>
            </a:prstGeom>
            <a:ln w="34925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251" name="Group 14"/>
          <p:cNvGrpSpPr/>
          <p:nvPr/>
        </p:nvGrpSpPr>
        <p:grpSpPr>
          <a:xfrm>
            <a:off x="293688" y="3065463"/>
            <a:ext cx="3062287" cy="1447800"/>
            <a:chOff x="0" y="0"/>
            <a:chExt cx="1929" cy="912"/>
          </a:xfrm>
        </p:grpSpPr>
        <p:sp>
          <p:nvSpPr>
            <p:cNvPr id="3" name="Line 15"/>
            <p:cNvSpPr/>
            <p:nvPr/>
          </p:nvSpPr>
          <p:spPr>
            <a:xfrm flipH="1">
              <a:off x="1536" y="432"/>
              <a:ext cx="393" cy="0"/>
            </a:xfrm>
            <a:prstGeom prst="line">
              <a:avLst/>
            </a:prstGeom>
            <a:ln w="34925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52" name="Group 16"/>
            <p:cNvGrpSpPr/>
            <p:nvPr/>
          </p:nvGrpSpPr>
          <p:grpSpPr>
            <a:xfrm>
              <a:off x="0" y="0"/>
              <a:ext cx="1584" cy="912"/>
              <a:chOff x="0" y="0"/>
              <a:chExt cx="1731" cy="1056"/>
            </a:xfrm>
          </p:grpSpPr>
          <p:sp>
            <p:nvSpPr>
              <p:cNvPr id="10253" name="Oval 17"/>
              <p:cNvSpPr/>
              <p:nvPr/>
            </p:nvSpPr>
            <p:spPr>
              <a:xfrm>
                <a:off x="0" y="0"/>
                <a:ext cx="1731" cy="1056"/>
              </a:xfrm>
              <a:prstGeom prst="ellipse">
                <a:avLst/>
              </a:prstGeom>
              <a:solidFill>
                <a:srgbClr val="FF99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4" name="Text Box 18"/>
              <p:cNvSpPr txBox="1"/>
              <p:nvPr/>
            </p:nvSpPr>
            <p:spPr>
              <a:xfrm>
                <a:off x="289" y="192"/>
                <a:ext cx="1151" cy="512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 eaLnBrk="0" hangingPunct="0"/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让员工参与安全工作</a:t>
                </a:r>
                <a:endPara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256" name="Group 19"/>
          <p:cNvGrpSpPr/>
          <p:nvPr/>
        </p:nvGrpSpPr>
        <p:grpSpPr>
          <a:xfrm>
            <a:off x="4256088" y="4284663"/>
            <a:ext cx="3962400" cy="2057400"/>
            <a:chOff x="0" y="0"/>
            <a:chExt cx="2496" cy="1296"/>
          </a:xfrm>
        </p:grpSpPr>
        <p:sp>
          <p:nvSpPr>
            <p:cNvPr id="4" name="Line 20"/>
            <p:cNvSpPr/>
            <p:nvPr/>
          </p:nvSpPr>
          <p:spPr>
            <a:xfrm>
              <a:off x="336" y="0"/>
              <a:ext cx="288" cy="336"/>
            </a:xfrm>
            <a:prstGeom prst="line">
              <a:avLst/>
            </a:prstGeom>
            <a:ln w="34925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57" name="Group 21"/>
            <p:cNvGrpSpPr/>
            <p:nvPr/>
          </p:nvGrpSpPr>
          <p:grpSpPr>
            <a:xfrm>
              <a:off x="0" y="192"/>
              <a:ext cx="2496" cy="1104"/>
              <a:chOff x="0" y="0"/>
              <a:chExt cx="2496" cy="1104"/>
            </a:xfrm>
          </p:grpSpPr>
          <p:sp>
            <p:nvSpPr>
              <p:cNvPr id="10258" name="Oval 22"/>
              <p:cNvSpPr/>
              <p:nvPr/>
            </p:nvSpPr>
            <p:spPr>
              <a:xfrm>
                <a:off x="0" y="0"/>
                <a:ext cx="2496" cy="1104"/>
              </a:xfrm>
              <a:prstGeom prst="ellipse">
                <a:avLst/>
              </a:prstGeom>
              <a:solidFill>
                <a:srgbClr val="FF99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9" name="Text Box 23"/>
              <p:cNvSpPr txBox="1"/>
              <p:nvPr/>
            </p:nvSpPr>
            <p:spPr>
              <a:xfrm>
                <a:off x="192" y="240"/>
                <a:ext cx="2112" cy="442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执行安全观察和工艺度量的基础</a:t>
                </a:r>
                <a:endPara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261" name="Group 24"/>
          <p:cNvGrpSpPr/>
          <p:nvPr/>
        </p:nvGrpSpPr>
        <p:grpSpPr>
          <a:xfrm>
            <a:off x="598488" y="4284663"/>
            <a:ext cx="3505200" cy="1981200"/>
            <a:chOff x="0" y="0"/>
            <a:chExt cx="2208" cy="1248"/>
          </a:xfrm>
        </p:grpSpPr>
        <p:sp>
          <p:nvSpPr>
            <p:cNvPr id="5" name="Line 25"/>
            <p:cNvSpPr/>
            <p:nvPr/>
          </p:nvSpPr>
          <p:spPr>
            <a:xfrm flipH="1">
              <a:off x="1776" y="0"/>
              <a:ext cx="288" cy="408"/>
            </a:xfrm>
            <a:prstGeom prst="line">
              <a:avLst/>
            </a:prstGeom>
            <a:ln w="34925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62" name="Group 26"/>
            <p:cNvGrpSpPr/>
            <p:nvPr/>
          </p:nvGrpSpPr>
          <p:grpSpPr>
            <a:xfrm>
              <a:off x="0" y="288"/>
              <a:ext cx="2208" cy="960"/>
              <a:chOff x="0" y="0"/>
              <a:chExt cx="2208" cy="960"/>
            </a:xfrm>
          </p:grpSpPr>
          <p:sp>
            <p:nvSpPr>
              <p:cNvPr id="10263" name="Oval 27"/>
              <p:cNvSpPr/>
              <p:nvPr/>
            </p:nvSpPr>
            <p:spPr>
              <a:xfrm>
                <a:off x="0" y="0"/>
                <a:ext cx="2208" cy="960"/>
              </a:xfrm>
              <a:prstGeom prst="ellipse">
                <a:avLst/>
              </a:prstGeom>
              <a:solidFill>
                <a:srgbClr val="FF99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4" name="Text Box 28"/>
              <p:cNvSpPr txBox="1"/>
              <p:nvPr/>
            </p:nvSpPr>
            <p:spPr>
              <a:xfrm>
                <a:off x="288" y="240"/>
                <a:ext cx="1641" cy="250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 eaLnBrk="0" hangingPunct="0"/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员工培训的有效工具</a:t>
                </a:r>
                <a:endPara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266" name="Group 29"/>
          <p:cNvGrpSpPr/>
          <p:nvPr/>
        </p:nvGrpSpPr>
        <p:grpSpPr>
          <a:xfrm>
            <a:off x="827088" y="1541463"/>
            <a:ext cx="3248025" cy="1708150"/>
            <a:chOff x="0" y="0"/>
            <a:chExt cx="2046" cy="1076"/>
          </a:xfrm>
        </p:grpSpPr>
        <p:sp>
          <p:nvSpPr>
            <p:cNvPr id="6" name="Line 30"/>
            <p:cNvSpPr/>
            <p:nvPr/>
          </p:nvSpPr>
          <p:spPr>
            <a:xfrm flipH="1" flipV="1">
              <a:off x="1536" y="720"/>
              <a:ext cx="315" cy="356"/>
            </a:xfrm>
            <a:prstGeom prst="line">
              <a:avLst/>
            </a:prstGeom>
            <a:ln w="34925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67" name="Group 31"/>
            <p:cNvGrpSpPr/>
            <p:nvPr/>
          </p:nvGrpSpPr>
          <p:grpSpPr>
            <a:xfrm>
              <a:off x="0" y="0"/>
              <a:ext cx="2046" cy="816"/>
              <a:chOff x="0" y="0"/>
              <a:chExt cx="2046" cy="816"/>
            </a:xfrm>
          </p:grpSpPr>
          <p:sp>
            <p:nvSpPr>
              <p:cNvPr id="10268" name="Oval 32"/>
              <p:cNvSpPr/>
              <p:nvPr/>
            </p:nvSpPr>
            <p:spPr>
              <a:xfrm>
                <a:off x="0" y="0"/>
                <a:ext cx="2046" cy="816"/>
              </a:xfrm>
              <a:prstGeom prst="ellipse">
                <a:avLst/>
              </a:prstGeom>
              <a:solidFill>
                <a:srgbClr val="FF99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9" name="Text Box 33"/>
              <p:cNvSpPr txBox="1"/>
              <p:nvPr/>
            </p:nvSpPr>
            <p:spPr>
              <a:xfrm>
                <a:off x="343" y="122"/>
                <a:ext cx="1385" cy="404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确定执行工作最安全的方法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271" name="Group 34"/>
          <p:cNvGrpSpPr/>
          <p:nvPr/>
        </p:nvGrpSpPr>
        <p:grpSpPr>
          <a:xfrm>
            <a:off x="5322888" y="2836863"/>
            <a:ext cx="3505200" cy="1676400"/>
            <a:chOff x="0" y="0"/>
            <a:chExt cx="2208" cy="1056"/>
          </a:xfrm>
        </p:grpSpPr>
        <p:sp>
          <p:nvSpPr>
            <p:cNvPr id="7" name="Line 35"/>
            <p:cNvSpPr/>
            <p:nvPr/>
          </p:nvSpPr>
          <p:spPr>
            <a:xfrm>
              <a:off x="0" y="576"/>
              <a:ext cx="336" cy="0"/>
            </a:xfrm>
            <a:prstGeom prst="line">
              <a:avLst/>
            </a:prstGeom>
            <a:ln w="34925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72" name="Group 36"/>
            <p:cNvGrpSpPr/>
            <p:nvPr/>
          </p:nvGrpSpPr>
          <p:grpSpPr>
            <a:xfrm>
              <a:off x="240" y="0"/>
              <a:ext cx="1968" cy="1056"/>
              <a:chOff x="0" y="0"/>
              <a:chExt cx="1968" cy="1056"/>
            </a:xfrm>
          </p:grpSpPr>
          <p:sp>
            <p:nvSpPr>
              <p:cNvPr id="10273" name="Oval 37"/>
              <p:cNvSpPr/>
              <p:nvPr/>
            </p:nvSpPr>
            <p:spPr>
              <a:xfrm>
                <a:off x="0" y="0"/>
                <a:ext cx="1968" cy="1056"/>
              </a:xfrm>
              <a:prstGeom prst="ellipse">
                <a:avLst/>
              </a:prstGeom>
              <a:solidFill>
                <a:srgbClr val="FF99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3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4" name="Text Box 38"/>
              <p:cNvSpPr txBox="1"/>
              <p:nvPr/>
            </p:nvSpPr>
            <p:spPr>
              <a:xfrm>
                <a:off x="288" y="192"/>
                <a:ext cx="1470" cy="442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创造一个安全的工作环境</a:t>
                </a:r>
                <a:endPara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275" name="Text Box 39"/>
          <p:cNvSpPr txBox="1"/>
          <p:nvPr/>
        </p:nvSpPr>
        <p:spPr>
          <a:xfrm>
            <a:off x="2174875" y="393700"/>
            <a:ext cx="4260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工作安全分析优点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7"/>
          <p:cNvSpPr/>
          <p:nvPr/>
        </p:nvSpPr>
        <p:spPr>
          <a:xfrm>
            <a:off x="1492250" y="1114425"/>
            <a:ext cx="7651750" cy="71438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矩形 8"/>
          <p:cNvSpPr/>
          <p:nvPr/>
        </p:nvSpPr>
        <p:spPr>
          <a:xfrm>
            <a:off x="0" y="1114425"/>
            <a:ext cx="1403350" cy="71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Rectangle 6"/>
          <p:cNvSpPr/>
          <p:nvPr/>
        </p:nvSpPr>
        <p:spPr>
          <a:xfrm>
            <a:off x="-57150" y="21748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的管理流程</a:t>
            </a:r>
            <a:endParaRPr lang="ko-KR" altLang="en-US" sz="40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1268" name="AutoShape 7"/>
          <p:cNvSpPr/>
          <p:nvPr/>
        </p:nvSpPr>
        <p:spPr>
          <a:xfrm>
            <a:off x="1619250" y="2565400"/>
            <a:ext cx="2124075" cy="3819525"/>
          </a:xfrm>
          <a:prstGeom prst="chevron">
            <a:avLst>
              <a:gd name="adj" fmla="val 17356"/>
            </a:avLst>
          </a:prstGeom>
          <a:solidFill>
            <a:schemeClr val="accent2"/>
          </a:solidFill>
          <a:ln w="9525">
            <a:noFill/>
          </a:ln>
          <a:effectLst>
            <a:outerShdw dist="89803" dir="2699999" algn="ctr" rotWithShape="0">
              <a:schemeClr val="bg2"/>
            </a:outerShdw>
          </a:effectLst>
        </p:spPr>
        <p:txBody>
          <a:bodyPr wrap="none" anchor="ctr" anchorCtr="0"/>
          <a:p>
            <a:pPr algn="ctr" latinLnBrk="1"/>
            <a:endParaRPr lang="zh-CN" altLang="en-US" sz="2000" dirty="0">
              <a:latin typeface="Verdana" panose="020B0604030504040204" pitchFamily="34" charset="0"/>
              <a:ea typeface="Batang" pitchFamily="18" charset="-127"/>
            </a:endParaRPr>
          </a:p>
        </p:txBody>
      </p:sp>
      <p:sp>
        <p:nvSpPr>
          <p:cNvPr id="11269" name="AutoShape 8"/>
          <p:cNvSpPr/>
          <p:nvPr/>
        </p:nvSpPr>
        <p:spPr>
          <a:xfrm>
            <a:off x="3449638" y="2579688"/>
            <a:ext cx="2124075" cy="3819525"/>
          </a:xfrm>
          <a:prstGeom prst="chevron">
            <a:avLst>
              <a:gd name="adj" fmla="val 17356"/>
            </a:avLst>
          </a:prstGeom>
          <a:solidFill>
            <a:schemeClr val="accent2"/>
          </a:solidFill>
          <a:ln w="9525">
            <a:noFill/>
          </a:ln>
          <a:effectLst>
            <a:outerShdw dist="89803" dir="2699999" algn="ctr" rotWithShape="0">
              <a:schemeClr val="bg2"/>
            </a:outerShdw>
          </a:effectLst>
        </p:spPr>
        <p:txBody>
          <a:bodyPr wrap="none" anchor="ctr" anchorCtr="0"/>
          <a:p>
            <a:pPr algn="ctr" latinLnBrk="1"/>
            <a:endParaRPr lang="en-US" altLang="zh-CN" sz="2000" dirty="0">
              <a:latin typeface="Verdana" panose="020B0604030504040204" pitchFamily="34" charset="0"/>
              <a:ea typeface="Batang" pitchFamily="18" charset="-127"/>
            </a:endParaRPr>
          </a:p>
        </p:txBody>
      </p:sp>
      <p:sp>
        <p:nvSpPr>
          <p:cNvPr id="11270" name="AutoShape 9"/>
          <p:cNvSpPr/>
          <p:nvPr/>
        </p:nvSpPr>
        <p:spPr>
          <a:xfrm>
            <a:off x="5321300" y="2565400"/>
            <a:ext cx="2124075" cy="3819525"/>
          </a:xfrm>
          <a:prstGeom prst="chevron">
            <a:avLst>
              <a:gd name="adj" fmla="val 17356"/>
            </a:avLst>
          </a:prstGeom>
          <a:solidFill>
            <a:schemeClr val="accent2"/>
          </a:solidFill>
          <a:ln w="9525">
            <a:noFill/>
          </a:ln>
          <a:effectLst>
            <a:outerShdw dist="89803" dir="2699999" algn="ctr" rotWithShape="0">
              <a:schemeClr val="bg2"/>
            </a:outerShdw>
          </a:effectLst>
        </p:spPr>
        <p:txBody>
          <a:bodyPr wrap="none" anchor="ctr" anchorCtr="0"/>
          <a:p>
            <a:pPr algn="ctr" latinLnBrk="1"/>
            <a:endParaRPr lang="en-US" altLang="zh-CN" sz="2000" dirty="0">
              <a:latin typeface="Verdana" panose="020B0604030504040204" pitchFamily="34" charset="0"/>
              <a:ea typeface="Batang" pitchFamily="18" charset="-127"/>
            </a:endParaRPr>
          </a:p>
        </p:txBody>
      </p:sp>
      <p:sp>
        <p:nvSpPr>
          <p:cNvPr id="11271" name="AutoShape 10"/>
          <p:cNvSpPr/>
          <p:nvPr/>
        </p:nvSpPr>
        <p:spPr>
          <a:xfrm>
            <a:off x="7180263" y="2565400"/>
            <a:ext cx="2124075" cy="3819525"/>
          </a:xfrm>
          <a:prstGeom prst="chevron">
            <a:avLst>
              <a:gd name="adj" fmla="val 17356"/>
            </a:avLst>
          </a:prstGeom>
          <a:solidFill>
            <a:schemeClr val="accent2"/>
          </a:solidFill>
          <a:ln w="9525">
            <a:noFill/>
          </a:ln>
          <a:effectLst>
            <a:outerShdw dist="89803" dir="2699999" algn="ctr" rotWithShape="0">
              <a:schemeClr val="bg2"/>
            </a:outerShdw>
          </a:effectLst>
        </p:spPr>
        <p:txBody>
          <a:bodyPr wrap="none" anchor="ctr" anchorCtr="0"/>
          <a:p>
            <a:pPr algn="ctr" latinLnBrk="1"/>
            <a:endParaRPr lang="en-US" altLang="zh-CN" sz="2000" dirty="0">
              <a:latin typeface="Verdana" panose="020B0604030504040204" pitchFamily="34" charset="0"/>
              <a:ea typeface="Batang" pitchFamily="18" charset="-127"/>
            </a:endParaRPr>
          </a:p>
        </p:txBody>
      </p:sp>
      <p:sp>
        <p:nvSpPr>
          <p:cNvPr id="11272" name="AutoShape 11"/>
          <p:cNvSpPr/>
          <p:nvPr/>
        </p:nvSpPr>
        <p:spPr>
          <a:xfrm>
            <a:off x="-180975" y="2565400"/>
            <a:ext cx="2124075" cy="3819525"/>
          </a:xfrm>
          <a:prstGeom prst="chevron">
            <a:avLst>
              <a:gd name="adj" fmla="val 17356"/>
            </a:avLst>
          </a:prstGeom>
          <a:solidFill>
            <a:schemeClr val="accent2"/>
          </a:solidFill>
          <a:ln w="9525">
            <a:noFill/>
          </a:ln>
          <a:effectLst>
            <a:outerShdw dist="89803" dir="2699999" algn="ctr" rotWithShape="0">
              <a:schemeClr val="bg2"/>
            </a:outerShdw>
          </a:effectLst>
        </p:spPr>
        <p:txBody>
          <a:bodyPr wrap="none" anchor="ctr" anchorCtr="0"/>
          <a:p>
            <a:endParaRPr lang="en-US" altLang="zh-CN" sz="1400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1273" name="Text Box 12"/>
          <p:cNvSpPr txBox="1"/>
          <p:nvPr/>
        </p:nvSpPr>
        <p:spPr>
          <a:xfrm>
            <a:off x="0" y="2636838"/>
            <a:ext cx="1603375" cy="36623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无程序管理、控制的工作；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新的工作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环境变化或可能存在程序未明确的危害，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非常规作业；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现场作业特别要求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Text Box 13"/>
          <p:cNvSpPr txBox="1"/>
          <p:nvPr/>
        </p:nvSpPr>
        <p:spPr>
          <a:xfrm>
            <a:off x="1908175" y="2636838"/>
            <a:ext cx="1389063" cy="3444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工作分解成具体步骤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识别每一步危害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评估风险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确定控制措施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None/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11275" name="Text Box 14"/>
          <p:cNvSpPr txBox="1"/>
          <p:nvPr/>
        </p:nvSpPr>
        <p:spPr>
          <a:xfrm>
            <a:off x="7524750" y="2708275"/>
            <a:ext cx="1403350" cy="3925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endParaRPr lang="zh-CN" altLang="en-US" sz="1200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工作的选择 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编写</a:t>
            </a:r>
            <a:r>
              <a:rPr lang="en-US" altLang="zh-CN" sz="2400" dirty="0">
                <a:latin typeface="Arial" panose="020B0604020202020204" pitchFamily="34" charset="0"/>
              </a:rPr>
              <a:t>JSA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回顾</a:t>
            </a:r>
            <a:r>
              <a:rPr lang="en-US" altLang="zh-CN" sz="2400" dirty="0">
                <a:latin typeface="Arial" panose="020B0604020202020204" pitchFamily="34" charset="0"/>
              </a:rPr>
              <a:t>JSA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维护 </a:t>
            </a:r>
            <a:r>
              <a:rPr lang="en-US" altLang="zh-CN" sz="2400" dirty="0">
                <a:latin typeface="Arial" panose="020B0604020202020204" pitchFamily="34" charset="0"/>
              </a:rPr>
              <a:t>JSA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None/>
            </a:pP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1276" name="Text Box 15"/>
          <p:cNvSpPr txBox="1"/>
          <p:nvPr/>
        </p:nvSpPr>
        <p:spPr>
          <a:xfrm>
            <a:off x="5724525" y="2708275"/>
            <a:ext cx="1512888" cy="3048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>
            <a:spAutoFit/>
          </a:bodyPr>
          <a:p>
            <a:pPr marL="342900" indent="-342900"/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11277" name="Text Box 16"/>
          <p:cNvSpPr txBox="1"/>
          <p:nvPr/>
        </p:nvSpPr>
        <p:spPr>
          <a:xfrm>
            <a:off x="3708400" y="2852738"/>
            <a:ext cx="1727200" cy="34448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按需要办理作业许可证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作业许可的级别与原始风险等级高低相当，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对参与工作的每个人沟通。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8" name="Text Box 17"/>
          <p:cNvSpPr txBox="1"/>
          <p:nvPr/>
        </p:nvSpPr>
        <p:spPr>
          <a:xfrm>
            <a:off x="5435600" y="2852738"/>
            <a:ext cx="1963738" cy="351472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需许可证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作业，指定监护人，负责整个作业过程的监护，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无作业许可作业，应由</a:t>
            </a:r>
            <a:r>
              <a:rPr lang="en-US" altLang="zh-CN" sz="1600" dirty="0">
                <a:latin typeface="Arial" panose="020B0604020202020204" pitchFamily="34" charset="0"/>
              </a:rPr>
              <a:t>JSA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小组组长或其指定人员对作业过程进行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巡查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作业过程中出现新的危害或发生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事故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，应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停止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作业任务，重新进行</a:t>
            </a:r>
            <a:r>
              <a:rPr lang="en-US" altLang="zh-CN" sz="1600" dirty="0">
                <a:latin typeface="Arial" panose="020B0604020202020204" pitchFamily="34" charset="0"/>
              </a:rPr>
              <a:t>JSA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9" name="AutoShape 18"/>
          <p:cNvSpPr/>
          <p:nvPr/>
        </p:nvSpPr>
        <p:spPr>
          <a:xfrm>
            <a:off x="250825" y="1844675"/>
            <a:ext cx="1584325" cy="414338"/>
          </a:xfrm>
          <a:prstGeom prst="chevron">
            <a:avLst>
              <a:gd name="adj" fmla="val 95576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工作任务审查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0" name="AutoShape 19"/>
          <p:cNvSpPr/>
          <p:nvPr/>
        </p:nvSpPr>
        <p:spPr>
          <a:xfrm>
            <a:off x="1835150" y="1844675"/>
            <a:ext cx="1801813" cy="414338"/>
          </a:xfrm>
          <a:prstGeom prst="chevron">
            <a:avLst>
              <a:gd name="adj" fmla="val 108696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1400" dirty="0">
                <a:latin typeface="Arial" panose="020B0604020202020204" pitchFamily="34" charset="0"/>
              </a:rPr>
              <a:t>JSA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程序实施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1" name="AutoShape 20"/>
          <p:cNvSpPr/>
          <p:nvPr/>
        </p:nvSpPr>
        <p:spPr>
          <a:xfrm>
            <a:off x="3708400" y="1844675"/>
            <a:ext cx="1655763" cy="414338"/>
          </a:xfrm>
          <a:prstGeom prst="chevron">
            <a:avLst>
              <a:gd name="adj" fmla="val 99885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风险沟通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2" name="AutoShape 21"/>
          <p:cNvSpPr/>
          <p:nvPr/>
        </p:nvSpPr>
        <p:spPr>
          <a:xfrm>
            <a:off x="5364163" y="1773238"/>
            <a:ext cx="1728787" cy="487362"/>
          </a:xfrm>
          <a:prstGeom prst="chevron">
            <a:avLst>
              <a:gd name="adj" fmla="val 88664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现场监控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3" name="AutoShape 22"/>
          <p:cNvSpPr/>
          <p:nvPr/>
        </p:nvSpPr>
        <p:spPr>
          <a:xfrm>
            <a:off x="7308850" y="1773238"/>
            <a:ext cx="1511300" cy="414337"/>
          </a:xfrm>
          <a:prstGeom prst="chevron">
            <a:avLst>
              <a:gd name="adj" fmla="val 91170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总结反馈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矩形 7"/>
          <p:cNvSpPr/>
          <p:nvPr/>
        </p:nvSpPr>
        <p:spPr>
          <a:xfrm>
            <a:off x="1492250" y="1100138"/>
            <a:ext cx="7651750" cy="7143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矩形 8"/>
          <p:cNvSpPr/>
          <p:nvPr/>
        </p:nvSpPr>
        <p:spPr>
          <a:xfrm>
            <a:off x="0" y="1100138"/>
            <a:ext cx="1403350" cy="71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Text Box 6"/>
          <p:cNvSpPr txBox="1"/>
          <p:nvPr/>
        </p:nvSpPr>
        <p:spPr>
          <a:xfrm>
            <a:off x="468313" y="1412875"/>
            <a:ext cx="8318500" cy="73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lnSpc>
                <a:spcPct val="150000"/>
              </a:lnSpc>
              <a:spcBef>
                <a:spcPts val="600"/>
              </a:spcBef>
            </a:pPr>
            <a:endParaRPr lang="zh-CN" altLang="en-US" sz="2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Rectangle 8"/>
          <p:cNvSpPr/>
          <p:nvPr/>
        </p:nvSpPr>
        <p:spPr>
          <a:xfrm>
            <a:off x="1285875" y="490538"/>
            <a:ext cx="7874000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工作任务审查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成立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Rectangle 9"/>
          <p:cNvSpPr/>
          <p:nvPr/>
        </p:nvSpPr>
        <p:spPr>
          <a:xfrm>
            <a:off x="1076325" y="1512888"/>
            <a:ext cx="7874000" cy="4618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CC0000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2500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小组组长</a:t>
            </a:r>
            <a:r>
              <a:rPr lang="zh-CN" altLang="en-US" sz="2500" dirty="0">
                <a:latin typeface="Arial" panose="020B0604020202020204" pitchFamily="34" charset="0"/>
                <a:ea typeface="宋体" panose="02010600030101010101" pitchFamily="2" charset="-122"/>
              </a:rPr>
              <a:t>：基层单位负责人指定，通常是由完成工作任务的班组长担任，必要时由技术或设备负责人担任；应该具备做</a:t>
            </a:r>
            <a:r>
              <a:rPr lang="en-US" altLang="zh-CN" sz="2500" dirty="0">
                <a:latin typeface="Arial" panose="020B0604020202020204" pitchFamily="34" charset="0"/>
              </a:rPr>
              <a:t>JSA</a:t>
            </a:r>
            <a:r>
              <a:rPr lang="zh-CN" altLang="en-US" sz="2500" dirty="0">
                <a:latin typeface="Arial" panose="020B0604020202020204" pitchFamily="34" charset="0"/>
                <a:ea typeface="宋体" panose="02010600030101010101" pitchFamily="2" charset="-122"/>
              </a:rPr>
              <a:t>分析的能力</a:t>
            </a:r>
            <a:r>
              <a:rPr lang="en-US" altLang="zh-CN" sz="2500" dirty="0">
                <a:latin typeface="Arial" panose="020B0604020202020204" pitchFamily="34" charset="0"/>
              </a:rPr>
              <a:t>;</a:t>
            </a:r>
            <a:endParaRPr lang="en-US" altLang="zh-CN" sz="2500" dirty="0">
              <a:latin typeface="Arial" panose="020B0604020202020204" pitchFamily="34" charset="0"/>
            </a:endParaRPr>
          </a:p>
          <a:p>
            <a:pPr marL="342900" indent="-342900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CC0000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2500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小组成员</a:t>
            </a:r>
            <a:r>
              <a:rPr lang="zh-CN" altLang="en-US" sz="25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5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应由管理、技术、安全、操作等</a:t>
            </a:r>
            <a:r>
              <a:rPr lang="en-US" altLang="zh-CN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3-5 </a:t>
            </a:r>
            <a:r>
              <a:rPr lang="zh-CN" altLang="en-US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名人员组成；</a:t>
            </a:r>
            <a:endParaRPr lang="zh-CN" altLang="en-US" sz="2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根据工作任务确定小组成员</a:t>
            </a:r>
            <a:endParaRPr lang="zh-CN" altLang="en-US" sz="2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CC0000"/>
                </a:solidFill>
                <a:latin typeface="Arial" panose="020B0604020202020204" pitchFamily="34" charset="0"/>
              </a:rPr>
              <a:t>JSA</a:t>
            </a:r>
            <a:r>
              <a:rPr lang="zh-CN" altLang="en-US" sz="2500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小组要具备的能力</a:t>
            </a:r>
            <a:r>
              <a:rPr lang="zh-CN" altLang="en-US" sz="25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5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应熟悉</a:t>
            </a:r>
            <a:r>
              <a:rPr lang="en-US" altLang="zh-CN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JSA</a:t>
            </a:r>
            <a:r>
              <a:rPr lang="zh-CN" altLang="en-US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方法</a:t>
            </a:r>
            <a:r>
              <a:rPr lang="en-US" altLang="zh-CN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;</a:t>
            </a:r>
            <a:endParaRPr lang="en-US" altLang="zh-CN" sz="2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了解工作任务、区域环境和设备</a:t>
            </a:r>
            <a:r>
              <a:rPr lang="en-US" altLang="zh-CN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;</a:t>
            </a:r>
            <a:endParaRPr lang="en-US" altLang="zh-CN" sz="2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lvl="1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zh-CN" altLang="en-US" sz="2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熟悉相关的操作规程。</a:t>
            </a:r>
            <a:endParaRPr lang="zh-CN" altLang="en-US" sz="2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294" name="Object 10"/>
          <p:cNvGraphicFramePr/>
          <p:nvPr/>
        </p:nvGraphicFramePr>
        <p:xfrm>
          <a:off x="6588125" y="4437063"/>
          <a:ext cx="2298700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804650" imgH="9970770" progId="">
                  <p:embed/>
                </p:oleObj>
              </mc:Choice>
              <mc:Fallback>
                <p:oleObj name="" r:id="rId1" imgW="11804650" imgH="997077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88125" y="4437063"/>
                        <a:ext cx="2298700" cy="1798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1x8.5 DSR OneDuPont">
  <a:themeElements>
    <a:clrScheme name="">
      <a:dk1>
        <a:srgbClr val="000000"/>
      </a:dk1>
      <a:lt1>
        <a:srgbClr val="FFFFFF"/>
      </a:lt1>
      <a:dk2>
        <a:srgbClr val="AF0025"/>
      </a:dk2>
      <a:lt2>
        <a:srgbClr val="7B7A7A"/>
      </a:lt2>
      <a:accent1>
        <a:srgbClr val="8C9CC3"/>
      </a:accent1>
      <a:accent2>
        <a:srgbClr val="C8D4E8"/>
      </a:accent2>
      <a:accent3>
        <a:srgbClr val="FFFFFF"/>
      </a:accent3>
      <a:accent4>
        <a:srgbClr val="000000"/>
      </a:accent4>
      <a:accent5>
        <a:srgbClr val="C5CBDE"/>
      </a:accent5>
      <a:accent6>
        <a:srgbClr val="B5C0D2"/>
      </a:accent6>
      <a:hlink>
        <a:srgbClr val="BA313B"/>
      </a:hlink>
      <a:folHlink>
        <a:srgbClr val="6F2116"/>
      </a:folHlink>
    </a:clrScheme>
    <a:fontScheme name="11x8.5 DSR OneDuP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1x8.5 DSR OneDuPo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x8.5 DSR OneDuPo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x8.5 DSR OneDuPo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x8.5 DSR OneDuPo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x8.5 DSR OneDuPo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x8.5 DSR OneDuPo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x8.5 DSR OneDuPo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x8.5 DSR OneDuPo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9CC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14">
        <a:dk1>
          <a:srgbClr val="000000"/>
        </a:dk1>
        <a:lt1>
          <a:srgbClr val="FFFFFF"/>
        </a:lt1>
        <a:dk2>
          <a:srgbClr val="000000"/>
        </a:dk2>
        <a:lt2>
          <a:srgbClr val="7B7A7A"/>
        </a:lt2>
        <a:accent1>
          <a:srgbClr val="8C9CC3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15">
        <a:dk1>
          <a:srgbClr val="000000"/>
        </a:dk1>
        <a:lt1>
          <a:srgbClr val="FFFFFF"/>
        </a:lt1>
        <a:dk2>
          <a:srgbClr val="3E3866"/>
        </a:dk2>
        <a:lt2>
          <a:srgbClr val="7B7A7A"/>
        </a:lt2>
        <a:accent1>
          <a:srgbClr val="8C9CC3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x8.5 DSR OneDuPont 16">
        <a:dk1>
          <a:srgbClr val="000000"/>
        </a:dk1>
        <a:lt1>
          <a:srgbClr val="FFFFFF"/>
        </a:lt1>
        <a:dk2>
          <a:srgbClr val="3E3866"/>
        </a:dk2>
        <a:lt2>
          <a:srgbClr val="7B7A7A"/>
        </a:lt2>
        <a:accent1>
          <a:srgbClr val="67909A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B8C6CA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1x8.5 DSR OneDuPont">
  <a:themeElements>
    <a:clrScheme name="">
      <a:dk1>
        <a:srgbClr val="000000"/>
      </a:dk1>
      <a:lt1>
        <a:srgbClr val="FFFFFF"/>
      </a:lt1>
      <a:dk2>
        <a:srgbClr val="3E3866"/>
      </a:dk2>
      <a:lt2>
        <a:srgbClr val="7B7A7A"/>
      </a:lt2>
      <a:accent1>
        <a:srgbClr val="8C9CC3"/>
      </a:accent1>
      <a:accent2>
        <a:srgbClr val="C8D4E8"/>
      </a:accent2>
      <a:accent3>
        <a:srgbClr val="FFFFFF"/>
      </a:accent3>
      <a:accent4>
        <a:srgbClr val="000000"/>
      </a:accent4>
      <a:accent5>
        <a:srgbClr val="C5CBDE"/>
      </a:accent5>
      <a:accent6>
        <a:srgbClr val="B5C0D2"/>
      </a:accent6>
      <a:hlink>
        <a:srgbClr val="BA313B"/>
      </a:hlink>
      <a:folHlink>
        <a:srgbClr val="6F2116"/>
      </a:folHlink>
    </a:clrScheme>
    <a:fontScheme name="1_11x8.5 DSR OneDuP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11x8.5 DSR OneDuPo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x8.5 DSR OneDuPo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x8.5 DSR OneDuPo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x8.5 DSR OneDuPo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x8.5 DSR OneDuPo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x8.5 DSR OneDuPo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x8.5 DSR OneDuPo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x8.5 DSR OneDuPo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9CC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14">
        <a:dk1>
          <a:srgbClr val="000000"/>
        </a:dk1>
        <a:lt1>
          <a:srgbClr val="FFFFFF"/>
        </a:lt1>
        <a:dk2>
          <a:srgbClr val="000000"/>
        </a:dk2>
        <a:lt2>
          <a:srgbClr val="7B7A7A"/>
        </a:lt2>
        <a:accent1>
          <a:srgbClr val="8C9CC3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15">
        <a:dk1>
          <a:srgbClr val="000000"/>
        </a:dk1>
        <a:lt1>
          <a:srgbClr val="FFFFFF"/>
        </a:lt1>
        <a:dk2>
          <a:srgbClr val="3E3866"/>
        </a:dk2>
        <a:lt2>
          <a:srgbClr val="7B7A7A"/>
        </a:lt2>
        <a:accent1>
          <a:srgbClr val="8C9CC3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x8.5 DSR OneDuPont 16">
        <a:dk1>
          <a:srgbClr val="000000"/>
        </a:dk1>
        <a:lt1>
          <a:srgbClr val="FFFFFF"/>
        </a:lt1>
        <a:dk2>
          <a:srgbClr val="3E3866"/>
        </a:dk2>
        <a:lt2>
          <a:srgbClr val="7B7A7A"/>
        </a:lt2>
        <a:accent1>
          <a:srgbClr val="67909A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B8C6CA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5038</Words>
  <Application>WPS 演示</Application>
  <PresentationFormat>全屏显示(4:3)</PresentationFormat>
  <Paragraphs>573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28</vt:i4>
      </vt:variant>
    </vt:vector>
  </HeadingPairs>
  <TitlesOfParts>
    <vt:vector size="51" baseType="lpstr">
      <vt:lpstr>Arial</vt:lpstr>
      <vt:lpstr>宋体</vt:lpstr>
      <vt:lpstr>Wingdings</vt:lpstr>
      <vt:lpstr>PMingLiU</vt:lpstr>
      <vt:lpstr>MingLiU-ExtB</vt:lpstr>
      <vt:lpstr>Times New Roman</vt:lpstr>
      <vt:lpstr>Gulim</vt:lpstr>
      <vt:lpstr>Malgun Gothic</vt:lpstr>
      <vt:lpstr>Verdana</vt:lpstr>
      <vt:lpstr>Batang</vt:lpstr>
      <vt:lpstr>Constantia</vt:lpstr>
      <vt:lpstr>方正小标宋简体</vt:lpstr>
      <vt:lpstr>微软雅黑</vt:lpstr>
      <vt:lpstr>方正仿宋简体</vt:lpstr>
      <vt:lpstr>黑体</vt:lpstr>
      <vt:lpstr>楷体_GB2312</vt:lpstr>
      <vt:lpstr>新宋体</vt:lpstr>
      <vt:lpstr>Arial Unicode MS</vt:lpstr>
      <vt:lpstr>楷体</vt:lpstr>
      <vt:lpstr>汉仪旗黑-85S</vt:lpstr>
      <vt:lpstr>11x8.5 DSR OneDuPont</vt:lpstr>
      <vt:lpstr>1_11x8.5 DSR OneDuPont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cp:lastPrinted>2012-06-01T02:52:31Z</cp:lastPrinted>
  <dcterms:created xsi:type="dcterms:W3CDTF">2021-07-31T02:18:03Z</dcterms:created>
  <dcterms:modified xsi:type="dcterms:W3CDTF">2024-02-21T07:47:50Z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F4B6AA040B0B4B5AB242C6B5D559EE2D_13</vt:lpwstr>
  </property>
</Properties>
</file>