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0" r:id="rId3"/>
    <p:sldId id="315"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7" r:id="rId39"/>
  </p:sldIdLst>
  <p:sldSz cx="9144000" cy="6858000" type="screen4x3"/>
  <p:notesSz cx="6858000" cy="9144000"/>
  <p:custDataLst>
    <p:tags r:id="rId4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9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9.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pic>
        <p:nvPicPr>
          <p:cNvPr id="2050" name="Picture 6" descr="CoverOverlay.pn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pPr fontAlgn="auto"/>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en-US" strike="noStrike" noProof="1" dirty="0"/>
          </a:p>
        </p:txBody>
      </p:sp>
      <p:grpSp>
        <p:nvGrpSpPr>
          <p:cNvPr id="9" name="Group 7"/>
          <p:cNvGrpSpPr/>
          <p:nvPr/>
        </p:nvGrpSpPr>
        <p:grpSpPr>
          <a:xfrm>
            <a:off x="1194101" y="2887529"/>
            <a:ext cx="6779110" cy="923330"/>
            <a:chOff x="1172584" y="1381459"/>
            <a:chExt cx="6779110" cy="923330"/>
          </a:xfrm>
          <a:effectLst>
            <a:outerShdw blurRad="38100" dist="12700" dir="16200000" rotWithShape="0">
              <a:prstClr val="black">
                <a:alpha val="30000"/>
              </a:prstClr>
            </a:outerShdw>
          </a:effectLst>
        </p:grpSpPr>
        <p:sp>
          <p:nvSpPr>
            <p:cNvPr id="10" name="TextBox 9"/>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uLnTx/>
                  <a:uFillTx/>
                  <a:latin typeface="Wingdings" panose="05000000000000000000" pitchFamily="2" charset="2"/>
                  <a:ea typeface="+mn-ea"/>
                  <a:cs typeface="+mn-cs"/>
                </a:rPr>
                <a:t></a:t>
              </a:r>
              <a:endParaRPr kumimoji="0" lang="en-US" sz="5400" b="0" i="0" u="none" strike="noStrike" kern="1200" cap="none" spc="0" normalizeH="0" baseline="0" noProof="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uLnTx/>
                <a:uFillTx/>
                <a:latin typeface="Wingdings" panose="05000000000000000000" pitchFamily="2" charset="2"/>
                <a:ea typeface="+mn-ea"/>
                <a:cs typeface="+mn-cs"/>
              </a:endParaRPr>
            </a:p>
          </p:txBody>
        </p:sp>
        <p:sp>
          <p:nvSpPr>
            <p:cNvPr id="11" name="Straight Connector 9"/>
            <p:cNvSpPr/>
            <p:nvPr/>
          </p:nv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sp>
        <p:sp>
          <p:nvSpPr>
            <p:cNvPr id="12" name="Straight Connector 10"/>
            <p:cNvSpPr/>
            <p:nvPr/>
          </p:nv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sp>
      </p:grpSp>
      <p:sp>
        <p:nvSpPr>
          <p:cNvPr id="13"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4"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5"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8195" name="Group 10"/>
          <p:cNvGrpSpPr/>
          <p:nvPr/>
        </p:nvGrpSpPr>
        <p:grpSpPr>
          <a:xfrm>
            <a:off x="1173163" y="1392238"/>
            <a:ext cx="6778625" cy="923925"/>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0"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nchor="ct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grpSp>
        <p:nvGrpSpPr>
          <p:cNvPr id="9219" name="Group 10"/>
          <p:cNvGrpSpPr/>
          <p:nvPr/>
        </p:nvGrpSpPr>
        <p:grpSpPr>
          <a:xfrm rot="5400000">
            <a:off x="3908425" y="2881313"/>
            <a:ext cx="5481638" cy="922337"/>
            <a:chOff x="1815339" y="1381459"/>
            <a:chExt cx="5480154"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0"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Book Antiqua"/>
                <a:ea typeface="宋体" panose="02010600030101010101" pitchFamily="2" charset="-122"/>
                <a:cs typeface="+mn-cs"/>
              </a:rPr>
            </a:fld>
            <a:endParaRPr lang="zh-CN" altLang="en-US" strike="noStrike" noProof="1" dirty="0">
              <a:latin typeface="Book Antiqua"/>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59435" y="1345565"/>
            <a:ext cx="4639945" cy="4860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3075" name="Group 11"/>
          <p:cNvGrpSpPr/>
          <p:nvPr/>
        </p:nvGrpSpPr>
        <p:grpSpPr>
          <a:xfrm>
            <a:off x="1173163" y="1392238"/>
            <a:ext cx="6778625" cy="923925"/>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0"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2"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a:p>
        </p:txBody>
      </p:sp>
      <p:sp>
        <p:nvSpPr>
          <p:cNvPr id="11" name="Title 10"/>
          <p:cNvSpPr>
            <a:spLocks noGrp="1"/>
          </p:cNvSpPr>
          <p:nvPr>
            <p:ph type="title"/>
          </p:nvPr>
        </p:nvSpPr>
        <p:spPr/>
        <p:txBody>
          <a:bodyPr/>
          <a:lstStyle/>
          <a:p>
            <a:pPr fontAlgn="auto"/>
            <a:r>
              <a:rPr lang="zh-CN" altLang="en-US" strike="noStrike" noProof="1" smtClean="0"/>
              <a:t>单击此处编辑母版标题样式</a:t>
            </a:r>
            <a:endParaRPr lang="en-US" strike="noStrike" noProof="1"/>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pic>
        <p:nvPicPr>
          <p:cNvPr id="4099" name="Picture 11" descr="CoverOverlay.png"/>
          <p:cNvPicPr>
            <a:picLocks noChangeAspect="1"/>
          </p:cNvPicPr>
          <p:nvPr/>
        </p:nvPicPr>
        <p:blipFill>
          <a:blip r:embed="rId2"/>
          <a:stretch>
            <a:fillRect/>
          </a:stretch>
        </p:blipFill>
        <p:spPr>
          <a:xfrm>
            <a:off x="0" y="0"/>
            <a:ext cx="9144000" cy="6858000"/>
          </a:xfrm>
          <a:prstGeom prst="rect">
            <a:avLst/>
          </a:prstGeom>
          <a:noFill/>
          <a:ln w="9525">
            <a:noFill/>
          </a:ln>
        </p:spPr>
      </p:pic>
      <p:grpSp>
        <p:nvGrpSpPr>
          <p:cNvPr id="4100" name="Group 7"/>
          <p:cNvGrpSpPr/>
          <p:nvPr/>
        </p:nvGrpSpPr>
        <p:grpSpPr>
          <a:xfrm>
            <a:off x="1173163" y="2887663"/>
            <a:ext cx="6778625" cy="923925"/>
            <a:chOff x="1172584" y="1381459"/>
            <a:chExt cx="6779110" cy="923330"/>
          </a:xfrm>
        </p:grpSpPr>
        <p:sp>
          <p:nvSpPr>
            <p:cNvPr id="10" name="TextBox 9"/>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1"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13"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4"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5"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123" name="Group 12"/>
          <p:cNvGrpSpPr/>
          <p:nvPr/>
        </p:nvGrpSpPr>
        <p:grpSpPr>
          <a:xfrm>
            <a:off x="1173163" y="1392238"/>
            <a:ext cx="6778625" cy="923925"/>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2"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pPr fontAlgn="auto"/>
            <a:r>
              <a:rPr lang="zh-CN" altLang="en-US" strike="noStrike" noProof="1" smtClean="0"/>
              <a:t>单击此处编辑母版标题样式</a:t>
            </a:r>
            <a:endParaRPr lang="en-US" strike="noStrike" noProof="1" dirty="0"/>
          </a:p>
        </p:txBody>
      </p:sp>
      <p:sp>
        <p:nvSpPr>
          <p:cNvPr id="8" name="Content Placeholder 7"/>
          <p:cNvSpPr>
            <a:spLocks noGrp="1"/>
          </p:cNvSpPr>
          <p:nvPr>
            <p:ph sz="quarter" idx="13"/>
          </p:nvPr>
        </p:nvSpPr>
        <p:spPr>
          <a:xfrm>
            <a:off x="685800" y="2240280"/>
            <a:ext cx="3803904" cy="3877056"/>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a:p>
        </p:txBody>
      </p:sp>
      <p:sp>
        <p:nvSpPr>
          <p:cNvPr id="10" name="Content Placeholder 9"/>
          <p:cNvSpPr>
            <a:spLocks noGrp="1"/>
          </p:cNvSpPr>
          <p:nvPr>
            <p:ph sz="quarter" idx="14"/>
          </p:nvPr>
        </p:nvSpPr>
        <p:spPr>
          <a:xfrm>
            <a:off x="4645151" y="2240280"/>
            <a:ext cx="3803904" cy="3877056"/>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a:p>
        </p:txBody>
      </p:sp>
      <p:sp>
        <p:nvSpPr>
          <p:cNvPr id="3" name="Date Placeholder 4"/>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5"/>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6"/>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6147" name="Group 13"/>
          <p:cNvGrpSpPr/>
          <p:nvPr/>
        </p:nvGrpSpPr>
        <p:grpSpPr>
          <a:xfrm>
            <a:off x="1173163" y="1392238"/>
            <a:ext cx="6778625" cy="923925"/>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0"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pPr fontAlgn="auto"/>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12" name="Date Placeholder 6"/>
          <p:cNvSpPr>
            <a:spLocks noGrp="1"/>
          </p:cNvSpPr>
          <p:nvPr>
            <p:ph type="dt" sz="half" idx="1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7"/>
          <p:cNvSpPr>
            <a:spLocks noGrp="1"/>
          </p:cNvSpPr>
          <p:nvPr>
            <p:ph type="ftr" sz="quarter" idx="1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8"/>
          <p:cNvSpPr>
            <a:spLocks noGrp="1"/>
          </p:cNvSpPr>
          <p:nvPr>
            <p:ph type="sldNum" sz="quarter" idx="1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171" name="Group 9"/>
          <p:cNvGrpSpPr/>
          <p:nvPr/>
        </p:nvGrpSpPr>
        <p:grpSpPr>
          <a:xfrm>
            <a:off x="1173163" y="1392238"/>
            <a:ext cx="6778625" cy="923925"/>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smtClean="0">
                  <a:ln>
                    <a:noFill/>
                  </a:ln>
                  <a:solidFill>
                    <a:schemeClr val="tx2">
                      <a:lumMod val="60000"/>
                      <a:lumOff val="40000"/>
                    </a:schemeClr>
                  </a:solidFill>
                  <a:effectLst/>
                  <a:uLnTx/>
                  <a:uFillTx/>
                  <a:latin typeface="Wingdings" panose="05000000000000000000" pitchFamily="2" charset="2"/>
                  <a:ea typeface="+mn-ea"/>
                  <a:cs typeface="+mn-cs"/>
                </a:rPr>
                <a:t></a:t>
              </a:r>
              <a:endParaRPr kumimoji="0" lang="en-US" sz="5400" b="0" i="0" u="none" strike="noStrike" kern="1200" cap="none" spc="0" normalizeH="0" baseline="0" noProof="0" dirty="0">
                <a:ln>
                  <a:noFill/>
                </a:ln>
                <a:solidFill>
                  <a:schemeClr val="tx2">
                    <a:lumMod val="60000"/>
                    <a:lumOff val="40000"/>
                  </a:schemeClr>
                </a:solidFill>
                <a:effectLst/>
                <a:uLnTx/>
                <a:uFillTx/>
                <a:latin typeface="Wingdings" panose="05000000000000000000" pitchFamily="2" charset="2"/>
                <a:ea typeface="+mn-ea"/>
                <a:cs typeface="+mn-cs"/>
              </a:endParaRPr>
            </a:p>
          </p:txBody>
        </p:sp>
        <p:cxnSp>
          <p:nvCxnSpPr>
            <p:cNvPr id="10"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12" name="Date Placeholder 2"/>
          <p:cNvSpPr>
            <a:spLocks noGrp="1"/>
          </p:cNvSpPr>
          <p:nvPr>
            <p:ph type="dt" sz="half" idx="2"/>
          </p:nvPr>
        </p:nvSpPr>
        <p:spPr>
          <a:xfrm>
            <a:off x="360363" y="6161088"/>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3" name="Footer Placeholder 3"/>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14" name="Slide Number Placeholder 4"/>
          <p:cNvSpPr>
            <a:spLocks noGrp="1"/>
          </p:cNvSpPr>
          <p:nvPr>
            <p:ph type="sldNum" sz="quarter" idx="4"/>
          </p:nvPr>
        </p:nvSpPr>
        <p:spPr>
          <a:xfrm>
            <a:off x="6638925" y="6161088"/>
            <a:ext cx="2133600" cy="365125"/>
          </a:xfrm>
          <a:prstGeom prst="rect">
            <a:avLst/>
          </a:prstGeom>
        </p:spPr>
        <p:txBody>
          <a:bodyPr vert="horz" lIns="91440" tIns="45720" rIns="91440" bIns="45720" rtlCol="0" anchor="ctr"/>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Book Antiqua"/>
                <a:ea typeface="宋体" panose="02010600030101010101" pitchFamily="2" charset="-122"/>
                <a:cs typeface="+mn-cs"/>
              </a:rPr>
            </a:fld>
            <a:endParaRPr lang="zh-CN" altLang="en-US" strike="noStrike" noProof="1" dirty="0">
              <a:latin typeface="Book Antiqua"/>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pPr fontAlgn="auto"/>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Book Antiqua"/>
                <a:ea typeface="宋体" panose="02010600030101010101" pitchFamily="2" charset="-122"/>
                <a:cs typeface="+mn-cs"/>
              </a:rPr>
            </a:fld>
            <a:endParaRPr lang="zh-CN" altLang="en-US" strike="noStrike" noProof="1" dirty="0">
              <a:latin typeface="Book Antiqua"/>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pPr fontAlgn="auto"/>
            <a:r>
              <a:rPr lang="zh-CN" altLang="en-US" strike="noStrike" noProof="1" smtClean="0"/>
              <a:t>单击此处编辑母版标题样式</a:t>
            </a:r>
            <a:endParaRPr lang="en-US" strike="noStrike" noProof="1"/>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None/>
              <a:defRPr/>
            </a:pPr>
            <a:r>
              <a:rPr kumimoji="0" lang="zh-CN" altLang="en-US" sz="3200" b="0" i="0" u="none" strike="noStrike" kern="1200" cap="none" spc="0" normalizeH="0" baseline="0" noProof="0" smtClean="0">
                <a:ln>
                  <a:noFill/>
                </a:ln>
                <a:solidFill>
                  <a:schemeClr val="tx1">
                    <a:lumMod val="85000"/>
                    <a:lumOff val="15000"/>
                  </a:schemeClr>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Book Antiqua"/>
                <a:ea typeface="宋体" panose="02010600030101010101" pitchFamily="2" charset="-122"/>
                <a:cs typeface="+mn-cs"/>
              </a:rPr>
            </a:fld>
            <a:endParaRPr lang="zh-CN" altLang="en-US" strike="noStrike" noProof="1" dirty="0">
              <a:latin typeface="Book Antiqua"/>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p:sp>
        <p:nvSpPr>
          <p:cNvPr id="7" name="Rectangle 6"/>
          <p:cNvSpPr/>
          <p:nvPr userDrawn="1"/>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7" name="Title Placeholder 1"/>
          <p:cNvSpPr>
            <a:spLocks noGrp="1"/>
          </p:cNvSpPr>
          <p:nvPr>
            <p:ph type="title"/>
          </p:nvPr>
        </p:nvSpPr>
        <p:spPr>
          <a:xfrm>
            <a:off x="688975" y="569913"/>
            <a:ext cx="7756525" cy="1054100"/>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8" name="Text Placeholder 2"/>
          <p:cNvSpPr>
            <a:spLocks noGrp="1"/>
          </p:cNvSpPr>
          <p:nvPr>
            <p:ph type="body"/>
          </p:nvPr>
        </p:nvSpPr>
        <p:spPr>
          <a:xfrm>
            <a:off x="698500" y="2247900"/>
            <a:ext cx="7747000" cy="3878263"/>
          </a:xfrm>
          <a:prstGeom prst="rect">
            <a:avLst/>
          </a:prstGeom>
          <a:noFill/>
          <a:ln w="9525">
            <a:noFill/>
          </a:ln>
        </p:spPr>
        <p:txBody>
          <a:bodyPr anchor="t" anchorCtr="0"/>
          <a:p>
            <a:pPr lvl="0"/>
            <a:r>
              <a:rPr lang="zh-CN" altLang="en-US" dirty="0"/>
              <a:t>单击此处编辑母版文本样式</a:t>
            </a:r>
            <a:endParaRPr lang="zh-CN" altLang="en-US" dirty="0"/>
          </a:p>
          <a:p>
            <a:pPr lvl="1" indent="-365760"/>
            <a:r>
              <a:rPr lang="zh-CN" altLang="en-US" dirty="0"/>
              <a:t>第二级</a:t>
            </a:r>
            <a:endParaRPr lang="zh-CN" altLang="en-US" dirty="0"/>
          </a:p>
          <a:p>
            <a:pPr lvl="2" indent="-365125"/>
            <a:r>
              <a:rPr lang="zh-CN" altLang="en-US" dirty="0"/>
              <a:t>第三级</a:t>
            </a:r>
            <a:endParaRPr lang="zh-CN" altLang="en-US" dirty="0"/>
          </a:p>
          <a:p>
            <a:pPr lvl="3" indent="-319405"/>
            <a:r>
              <a:rPr lang="zh-CN" altLang="en-US" dirty="0"/>
              <a:t>第四级</a:t>
            </a:r>
            <a:endParaRPr lang="zh-CN" altLang="en-US" dirty="0"/>
          </a:p>
          <a:p>
            <a:pPr lvl="4" indent="-320675"/>
            <a:r>
              <a:rPr lang="zh-CN" altLang="en-US" dirty="0"/>
              <a:t>第五级</a:t>
            </a:r>
            <a:endParaRPr lang="en-US" altLang="zh-CN" dirty="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a:defRPr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11DC71-5A49-4E6C-91BF-1E58E56BD60D}" type="datetimeFigureOut">
              <a:rPr kumimoji="0" lang="zh-CN" altLang="en-US" sz="1200" b="0" i="0" u="none" strike="noStrike" kern="1200" cap="none" spc="0" normalizeH="0" baseline="0" noProof="0" smtClean="0">
                <a:ln>
                  <a:noFill/>
                </a:ln>
                <a:solidFill>
                  <a:schemeClr val="tx2"/>
                </a:solidFill>
                <a:effectLst/>
                <a:uLnTx/>
                <a:uFillTx/>
                <a:latin typeface="+mn-lt"/>
                <a:ea typeface="+mn-ea"/>
                <a:cs typeface="+mn-cs"/>
              </a:rPr>
            </a:fld>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a:defRPr sz="1200">
                <a:solidFill>
                  <a:schemeClr val="tx2"/>
                </a:solidFill>
              </a:defRPr>
            </a:lvl1pPr>
          </a:lstStyle>
          <a:p>
            <a:pPr lvl="0" fontAlgn="base">
              <a:buNone/>
            </a:pPr>
            <a:fld id="{9A0DB2DC-4C9A-4742-B13C-FB6460FD3503}" type="slidenum">
              <a:rPr lang="zh-CN" altLang="en-US" strike="noStrike" noProof="1" dirty="0">
                <a:latin typeface="Book Antiqua"/>
                <a:ea typeface="宋体" panose="02010600030101010101" pitchFamily="2" charset="-122"/>
                <a:cs typeface="+mn-cs"/>
              </a:rPr>
            </a:fld>
            <a:endParaRPr lang="zh-CN" altLang="en-US" strike="noStrike" noProof="1" dirty="0">
              <a:latin typeface="Book Antiqua"/>
              <a:ea typeface="宋体" panose="02010600030101010101" pitchFamily="2" charset="-122"/>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anose="05000000000000000000"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anose="05000000000000000000"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0.jpeg"/><Relationship Id="rId4" Type="http://schemas.openxmlformats.org/officeDocument/2006/relationships/tags" Target="../tags/tag16.xml"/><Relationship Id="rId3" Type="http://schemas.openxmlformats.org/officeDocument/2006/relationships/image" Target="../media/image29.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2"/>
          <p:cNvPicPr>
            <a:picLocks noChangeAspect="1"/>
          </p:cNvPicPr>
          <p:nvPr/>
        </p:nvPicPr>
        <p:blipFill>
          <a:blip r:embed="rId1"/>
          <a:srcRect l="5013"/>
          <a:stretch>
            <a:fillRect/>
          </a:stretch>
        </p:blipFill>
        <p:spPr>
          <a:xfrm>
            <a:off x="0" y="4763"/>
            <a:ext cx="9144000" cy="6853237"/>
          </a:xfrm>
          <a:prstGeom prst="rect">
            <a:avLst/>
          </a:prstGeom>
          <a:noFill/>
          <a:ln w="9525">
            <a:noFill/>
          </a:ln>
        </p:spPr>
      </p:pic>
      <p:sp>
        <p:nvSpPr>
          <p:cNvPr id="5" name="TextBox 4"/>
          <p:cNvSpPr txBox="1"/>
          <p:nvPr/>
        </p:nvSpPr>
        <p:spPr>
          <a:xfrm>
            <a:off x="6243319" y="3263896"/>
            <a:ext cx="2913380" cy="1188720"/>
          </a:xfrm>
          <a:prstGeom prst="rect">
            <a:avLst/>
          </a:prstGeom>
        </p:spPr>
        <p:txBody>
          <a:bodyPr wrap="none">
            <a:spAutoFit/>
          </a:bodyPr>
          <a:lstStyle>
            <a:defPPr>
              <a:defRPr lang="zh-CN"/>
            </a:defPPr>
            <a:lvl1pPr algn="r">
              <a:defRPr sz="4400" b="1">
                <a:ln>
                  <a:solidFill>
                    <a:schemeClr val="bg1"/>
                  </a:solidFill>
                </a:ln>
                <a:solidFill>
                  <a:srgbClr val="E44741"/>
                </a:solidFill>
                <a:effectLst>
                  <a:outerShdw blurRad="38100" dist="38100" dir="2700000" algn="tl">
                    <a:srgbClr val="000000">
                      <a:alpha val="43137"/>
                    </a:srgbClr>
                  </a:outerShdw>
                </a:effectLst>
                <a:latin typeface="方正综艺简体" pitchFamily="65" charset="-122"/>
                <a:ea typeface="方正综艺简体" pitchFamily="65"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rPr>
              <a:t>BOWTIE</a:t>
            </a:r>
            <a:r>
              <a:rPr kumimoji="0" lang="zh-CN" altLang="en-US" sz="36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rPr>
              <a:t>模型</a:t>
            </a:r>
            <a:endParaRPr kumimoji="0" lang="zh-CN" altLang="en-US" sz="36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rPr>
              <a:t>研究和运用</a:t>
            </a:r>
            <a:endParaRPr kumimoji="0" lang="zh-CN" altLang="en-US" sz="36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endParaRPr>
          </a:p>
        </p:txBody>
      </p:sp>
      <p:sp>
        <p:nvSpPr>
          <p:cNvPr id="7" name="任意多边形 6"/>
          <p:cNvSpPr/>
          <p:nvPr/>
        </p:nvSpPr>
        <p:spPr>
          <a:xfrm flipV="1">
            <a:off x="5343525" y="4424363"/>
            <a:ext cx="3810000" cy="412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a:xfrm flipV="1">
            <a:off x="5791200" y="3267075"/>
            <a:ext cx="3362325" cy="412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8"/>
          <p:cNvSpPr txBox="1"/>
          <p:nvPr/>
        </p:nvSpPr>
        <p:spPr>
          <a:xfrm>
            <a:off x="5605780" y="2288052"/>
            <a:ext cx="3550920" cy="761999"/>
          </a:xfrm>
          <a:prstGeom prst="rect">
            <a:avLst/>
          </a:prstGeom>
        </p:spPr>
        <p:txBody>
          <a:bodyPr wrap="none">
            <a:spAutoFit/>
          </a:bodyPr>
          <a:lstStyle>
            <a:defPPr>
              <a:defRPr lang="zh-CN"/>
            </a:defPPr>
            <a:lvl1pPr algn="r">
              <a:defRPr sz="4400" b="1">
                <a:ln>
                  <a:solidFill>
                    <a:schemeClr val="bg1"/>
                  </a:solidFill>
                </a:ln>
                <a:solidFill>
                  <a:srgbClr val="E44741"/>
                </a:solidFill>
                <a:effectLst>
                  <a:outerShdw blurRad="38100" dist="38100" dir="2700000" algn="tl">
                    <a:srgbClr val="000000">
                      <a:alpha val="43137"/>
                    </a:srgbClr>
                  </a:outerShdw>
                </a:effectLst>
                <a:latin typeface="方正综艺简体" pitchFamily="65" charset="-122"/>
                <a:ea typeface="方正综艺简体" pitchFamily="65"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zh-CN" sz="44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rPr>
              <a:t>安全管理培训</a:t>
            </a:r>
            <a:endParaRPr kumimoji="0" lang="zh-CN" altLang="zh-CN" sz="4400" b="1" i="0" u="none" strike="noStrike" kern="1200" cap="none" spc="0" normalizeH="0" baseline="0" noProof="0" dirty="0">
              <a:ln>
                <a:solidFill>
                  <a:schemeClr val="bg1"/>
                </a:solidFill>
              </a:ln>
              <a:solidFill>
                <a:srgbClr val="E44741"/>
              </a:solidFill>
              <a:effectLst>
                <a:outerShdw blurRad="38100" dist="38100" dir="2700000" algn="tl">
                  <a:srgbClr val="000000">
                    <a:alpha val="43137"/>
                  </a:srgbClr>
                </a:outerShdw>
              </a:effectLst>
              <a:uLnTx/>
              <a:uFillTx/>
              <a:latin typeface="方正综艺简体" pitchFamily="65" charset="-122"/>
              <a:ea typeface="方正综艺简体" pitchFamily="65"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228239" y="479716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3"/>
            </p:custDataLst>
          </p:nvPr>
        </p:nvSpPr>
        <p:spPr>
          <a:xfrm>
            <a:off x="5890739" y="573311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4" name="椭圆 3"/>
          <p:cNvSpPr/>
          <p:nvPr>
            <p:custDataLst>
              <p:tags r:id="rId4"/>
            </p:custDataLst>
          </p:nvPr>
        </p:nvSpPr>
        <p:spPr>
          <a:xfrm>
            <a:off x="6823075" y="573357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755411" y="573311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理论支撑</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18437" name="文本框 10"/>
          <p:cNvSpPr txBox="1"/>
          <p:nvPr/>
        </p:nvSpPr>
        <p:spPr>
          <a:xfrm>
            <a:off x="533400" y="1247775"/>
            <a:ext cx="6494463" cy="374650"/>
          </a:xfrm>
          <a:prstGeom prst="rect">
            <a:avLst/>
          </a:prstGeom>
          <a:noFill/>
          <a:ln w="9525">
            <a:noFill/>
          </a:ln>
        </p:spPr>
        <p:txBody>
          <a:bodyPr anchor="t" anchorCtr="0">
            <a:spAutoFit/>
          </a:bodyPr>
          <a:p>
            <a:pPr eaLnBrk="0" hangingPunct="0"/>
            <a:r>
              <a:rPr lang="zh-CN" altLang="en-US" dirty="0">
                <a:solidFill>
                  <a:srgbClr val="272727"/>
                </a:solidFill>
                <a:latin typeface="华文楷体" charset="-122"/>
                <a:ea typeface="华文楷体" charset="-122"/>
                <a:sym typeface="黑体" panose="02010609060101010101" pitchFamily="49" charset="-122"/>
              </a:rPr>
              <a:t>（四）</a:t>
            </a:r>
            <a:r>
              <a:rPr lang="en-US" altLang="zh-CN" dirty="0">
                <a:latin typeface="Book Antiqua"/>
                <a:ea typeface="宋体" panose="02010600030101010101" pitchFamily="2" charset="-122"/>
                <a:sym typeface="+mn-ea"/>
              </a:rPr>
              <a:t>ICAO</a:t>
            </a:r>
            <a:r>
              <a:rPr lang="zh-CN" altLang="en-US" dirty="0">
                <a:latin typeface="Book Antiqua"/>
                <a:ea typeface="宋体" panose="02010600030101010101" pitchFamily="2" charset="-122"/>
                <a:sym typeface="+mn-ea"/>
              </a:rPr>
              <a:t>风险矩阵</a:t>
            </a:r>
            <a:r>
              <a:rPr lang="zh-CN" altLang="en-US" dirty="0">
                <a:solidFill>
                  <a:srgbClr val="272727"/>
                </a:solidFill>
                <a:latin typeface="华文楷体" charset="-122"/>
                <a:ea typeface="华文楷体" charset="-122"/>
                <a:sym typeface="+mn-ea"/>
              </a:rPr>
              <a:t>（</a:t>
            </a:r>
            <a:r>
              <a:rPr lang="en-US" altLang="zh-CN" dirty="0">
                <a:latin typeface="Book Antiqua"/>
                <a:ea typeface="宋体" panose="02010600030101010101" pitchFamily="2" charset="-122"/>
                <a:sym typeface="+mn-ea"/>
              </a:rPr>
              <a:t>RISK MATRIX</a:t>
            </a:r>
            <a:r>
              <a:rPr lang="zh-CN" altLang="en-US" dirty="0">
                <a:solidFill>
                  <a:srgbClr val="272727"/>
                </a:solidFill>
                <a:latin typeface="华文楷体" charset="-122"/>
                <a:ea typeface="华文楷体" charset="-122"/>
                <a:sym typeface="+mn-ea"/>
              </a:rPr>
              <a:t>）</a:t>
            </a:r>
            <a:endParaRPr lang="zh-CN" altLang="en-US" b="1" dirty="0">
              <a:solidFill>
                <a:srgbClr val="272727"/>
              </a:solidFill>
              <a:latin typeface="华文楷体" charset="-122"/>
              <a:ea typeface="华文楷体" charset="-122"/>
              <a:sym typeface="+mn-ea"/>
            </a:endParaRPr>
          </a:p>
        </p:txBody>
      </p:sp>
      <p:sp>
        <p:nvSpPr>
          <p:cNvPr id="18438" name="Text Box 4"/>
          <p:cNvSpPr/>
          <p:nvPr/>
        </p:nvSpPr>
        <p:spPr>
          <a:xfrm>
            <a:off x="1373188" y="2181225"/>
            <a:ext cx="5759450" cy="720725"/>
          </a:xfrm>
          <a:prstGeom prst="rect">
            <a:avLst/>
          </a:prstGeom>
          <a:noFill/>
          <a:ln w="9525">
            <a:noFill/>
          </a:ln>
        </p:spPr>
        <p:txBody>
          <a:bodyPr wrap="none" anchor="t" anchorCtr="0"/>
          <a:p>
            <a:pPr marL="342900" indent="-342900">
              <a:lnSpc>
                <a:spcPct val="140000"/>
              </a:lnSpc>
              <a:spcBef>
                <a:spcPct val="20000"/>
              </a:spcBef>
            </a:pPr>
            <a:r>
              <a:rPr lang="zh-CN" altLang="en-US" sz="2400" dirty="0">
                <a:solidFill>
                  <a:srgbClr val="009900"/>
                </a:solidFill>
                <a:latin typeface="Times New Roman" panose="02020603050405020304" pitchFamily="18" charset="0"/>
                <a:ea typeface="华文中宋" charset="-122"/>
                <a:sym typeface="Times New Roman" panose="02020603050405020304" pitchFamily="18" charset="0"/>
              </a:rPr>
              <a:t>风险程度</a:t>
            </a:r>
            <a:r>
              <a:rPr lang="en-US" altLang="zh-CN" sz="2400" dirty="0">
                <a:solidFill>
                  <a:srgbClr val="009900"/>
                </a:solidFill>
                <a:latin typeface="Times New Roman" panose="02020603050405020304" pitchFamily="18" charset="0"/>
                <a:ea typeface="华文中宋" charset="-122"/>
                <a:sym typeface="Times New Roman" panose="02020603050405020304" pitchFamily="18" charset="0"/>
              </a:rPr>
              <a:t>R </a:t>
            </a:r>
            <a:r>
              <a:rPr lang="zh-CN" altLang="en-US" sz="2400" dirty="0">
                <a:solidFill>
                  <a:srgbClr val="009900"/>
                </a:solidFill>
                <a:latin typeface="Times New Roman" panose="02020603050405020304" pitchFamily="18" charset="0"/>
                <a:ea typeface="华文中宋" charset="-122"/>
                <a:sym typeface="Times New Roman" panose="02020603050405020304" pitchFamily="18" charset="0"/>
              </a:rPr>
              <a:t>＝可能性概率</a:t>
            </a:r>
            <a:r>
              <a:rPr lang="en-US" altLang="zh-CN" sz="2400" dirty="0">
                <a:solidFill>
                  <a:srgbClr val="009900"/>
                </a:solidFill>
                <a:latin typeface="Times New Roman" panose="02020603050405020304" pitchFamily="18" charset="0"/>
                <a:ea typeface="华文中宋" charset="-122"/>
                <a:sym typeface="Times New Roman" panose="02020603050405020304" pitchFamily="18" charset="0"/>
              </a:rPr>
              <a:t>P × </a:t>
            </a:r>
            <a:r>
              <a:rPr lang="zh-CN" altLang="en-US" sz="2400" dirty="0">
                <a:solidFill>
                  <a:srgbClr val="009900"/>
                </a:solidFill>
                <a:latin typeface="Times New Roman" panose="02020603050405020304" pitchFamily="18" charset="0"/>
                <a:ea typeface="华文中宋" charset="-122"/>
                <a:sym typeface="Times New Roman" panose="02020603050405020304" pitchFamily="18" charset="0"/>
              </a:rPr>
              <a:t>后果严重度</a:t>
            </a:r>
            <a:r>
              <a:rPr lang="en-US" altLang="zh-CN" sz="2400" dirty="0">
                <a:solidFill>
                  <a:srgbClr val="009900"/>
                </a:solidFill>
                <a:latin typeface="Times New Roman" panose="02020603050405020304" pitchFamily="18" charset="0"/>
                <a:ea typeface="华文中宋" charset="-122"/>
                <a:sym typeface="Times New Roman" panose="02020603050405020304" pitchFamily="18" charset="0"/>
              </a:rPr>
              <a:t>S</a:t>
            </a:r>
            <a:endParaRPr lang="zh-CN" altLang="en-US" dirty="0">
              <a:latin typeface="Arial" panose="020B0604020202020204" pitchFamily="34" charset="0"/>
              <a:ea typeface="宋体" panose="02010600030101010101" pitchFamily="2" charset="-122"/>
            </a:endParaRPr>
          </a:p>
        </p:txBody>
      </p:sp>
      <p:pic>
        <p:nvPicPr>
          <p:cNvPr id="18439" name="Picture 49"/>
          <p:cNvPicPr>
            <a:picLocks noChangeAspect="1"/>
          </p:cNvPicPr>
          <p:nvPr/>
        </p:nvPicPr>
        <p:blipFill>
          <a:blip r:embed="rId1"/>
          <a:stretch>
            <a:fillRect/>
          </a:stretch>
        </p:blipFill>
        <p:spPr>
          <a:xfrm>
            <a:off x="533400" y="3173413"/>
            <a:ext cx="3771900" cy="2698750"/>
          </a:xfrm>
          <a:prstGeom prst="rect">
            <a:avLst/>
          </a:prstGeom>
          <a:noFill/>
          <a:ln w="9525">
            <a:noFill/>
          </a:ln>
        </p:spPr>
      </p:pic>
      <p:pic>
        <p:nvPicPr>
          <p:cNvPr id="18440" name="Picture 50"/>
          <p:cNvPicPr>
            <a:picLocks noChangeAspect="1"/>
          </p:cNvPicPr>
          <p:nvPr/>
        </p:nvPicPr>
        <p:blipFill>
          <a:blip r:embed="rId2"/>
          <a:stretch>
            <a:fillRect/>
          </a:stretch>
        </p:blipFill>
        <p:spPr>
          <a:xfrm>
            <a:off x="4657725" y="3173413"/>
            <a:ext cx="4017963" cy="26987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5" descr="C:\Users\wuy-liu\AppData\Local\Temp\360zip$Temp\360$1\飞机.jpg"/>
          <p:cNvPicPr>
            <a:picLocks noChangeAspect="1"/>
          </p:cNvPicPr>
          <p:nvPr/>
        </p:nvPicPr>
        <p:blipFill>
          <a:blip r:embed="rId1"/>
          <a:srcRect l="22833" r="6039"/>
          <a:stretch>
            <a:fillRect/>
          </a:stretch>
        </p:blipFill>
        <p:spPr>
          <a:xfrm>
            <a:off x="0" y="-12700"/>
            <a:ext cx="9144000" cy="6883400"/>
          </a:xfrm>
          <a:prstGeom prst="rect">
            <a:avLst/>
          </a:prstGeom>
          <a:noFill/>
          <a:ln w="9525">
            <a:noFill/>
          </a:ln>
        </p:spPr>
      </p:pic>
      <p:sp>
        <p:nvSpPr>
          <p:cNvPr id="6" name="矩形 5"/>
          <p:cNvSpPr/>
          <p:nvPr/>
        </p:nvSpPr>
        <p:spPr>
          <a:xfrm>
            <a:off x="0" y="2157413"/>
            <a:ext cx="9144000" cy="2347913"/>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59" name="TextBox 6"/>
          <p:cNvSpPr txBox="1"/>
          <p:nvPr/>
        </p:nvSpPr>
        <p:spPr>
          <a:xfrm>
            <a:off x="2620963" y="2532063"/>
            <a:ext cx="5481637" cy="517525"/>
          </a:xfrm>
          <a:prstGeom prst="rect">
            <a:avLst/>
          </a:prstGeom>
          <a:noFill/>
          <a:ln w="9525">
            <a:noFill/>
          </a:ln>
        </p:spPr>
        <p:txBody>
          <a:bodyPr wrap="square" anchor="t" anchorCtr="0">
            <a:spAutoFit/>
          </a:bodyPr>
          <a:p>
            <a:pPr>
              <a:buSzTx/>
            </a:pPr>
            <a:r>
              <a:rPr lang="en-US" altLang="zh-CN" sz="2800" b="1" dirty="0">
                <a:solidFill>
                  <a:srgbClr val="808080"/>
                </a:solidFill>
                <a:latin typeface="方正姚体" charset="-122"/>
                <a:ea typeface="方正姚体" charset="-122"/>
              </a:rPr>
              <a:t>一  BOWTIE模型安全原理</a:t>
            </a:r>
            <a:endParaRPr lang="zh-CN" altLang="en-US" sz="3600" b="1" dirty="0">
              <a:solidFill>
                <a:srgbClr val="595959"/>
              </a:solidFill>
              <a:latin typeface="方正姚体" charset="-122"/>
              <a:ea typeface="方正姚体" charset="-122"/>
            </a:endParaRPr>
          </a:p>
        </p:txBody>
      </p:sp>
      <p:sp>
        <p:nvSpPr>
          <p:cNvPr id="19460" name="TextBox 7"/>
          <p:cNvSpPr txBox="1"/>
          <p:nvPr/>
        </p:nvSpPr>
        <p:spPr>
          <a:xfrm>
            <a:off x="168275" y="858838"/>
            <a:ext cx="792163" cy="1433512"/>
          </a:xfrm>
          <a:prstGeom prst="rect">
            <a:avLst/>
          </a:prstGeom>
          <a:noFill/>
          <a:ln w="9525">
            <a:noFill/>
          </a:ln>
        </p:spPr>
        <p:txBody>
          <a:bodyPr anchor="t" anchorCtr="0">
            <a:spAutoFit/>
          </a:bodyPr>
          <a:p>
            <a:pPr algn="ctr"/>
            <a:r>
              <a:rPr lang="en-US" altLang="zh-CN" sz="8800" b="1" dirty="0">
                <a:solidFill>
                  <a:schemeClr val="accent2"/>
                </a:solidFill>
                <a:latin typeface="Times New Roman" panose="02020603050405020304" pitchFamily="18" charset="0"/>
                <a:ea typeface="华文细黑" charset="-122"/>
              </a:rPr>
              <a:t>C</a:t>
            </a:r>
            <a:endParaRPr lang="zh-CN" altLang="en-US" sz="8800" b="1" dirty="0">
              <a:solidFill>
                <a:schemeClr val="accent2"/>
              </a:solidFill>
              <a:latin typeface="Times New Roman" panose="02020603050405020304" pitchFamily="18" charset="0"/>
              <a:ea typeface="华文细黑" charset="-122"/>
            </a:endParaRPr>
          </a:p>
        </p:txBody>
      </p:sp>
      <p:sp>
        <p:nvSpPr>
          <p:cNvPr id="19461" name="TextBox 8"/>
          <p:cNvSpPr txBox="1"/>
          <p:nvPr/>
        </p:nvSpPr>
        <p:spPr>
          <a:xfrm>
            <a:off x="446088" y="1490663"/>
            <a:ext cx="2163762" cy="463550"/>
          </a:xfrm>
          <a:prstGeom prst="rect">
            <a:avLst/>
          </a:prstGeom>
          <a:noFill/>
          <a:ln w="9525">
            <a:noFill/>
          </a:ln>
        </p:spPr>
        <p:txBody>
          <a:bodyPr wrap="square" anchor="t" anchorCtr="0">
            <a:spAutoFit/>
          </a:bodyPr>
          <a:p>
            <a:pPr algn="ctr">
              <a:buSzTx/>
            </a:pPr>
            <a:r>
              <a:rPr lang="en-US" altLang="zh-CN" sz="2400" dirty="0">
                <a:solidFill>
                  <a:srgbClr val="262626"/>
                </a:solidFill>
                <a:latin typeface="方正粗宋简体" charset="-122"/>
                <a:ea typeface="方正粗宋简体" charset="-122"/>
              </a:rPr>
              <a:t>ontents</a:t>
            </a:r>
            <a:endParaRPr lang="zh-CN" altLang="en-US" sz="2400" dirty="0">
              <a:solidFill>
                <a:srgbClr val="262626"/>
              </a:solidFill>
              <a:latin typeface="方正粗宋简体" charset="-122"/>
              <a:ea typeface="方正粗宋简体" charset="-122"/>
            </a:endParaRPr>
          </a:p>
        </p:txBody>
      </p:sp>
      <p:sp>
        <p:nvSpPr>
          <p:cNvPr id="11" name="任意多边形 10"/>
          <p:cNvSpPr/>
          <p:nvPr/>
        </p:nvSpPr>
        <p:spPr>
          <a:xfrm flipV="1">
            <a:off x="857250" y="1804988"/>
            <a:ext cx="1466850" cy="412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11"/>
          <p:cNvSpPr/>
          <p:nvPr/>
        </p:nvSpPr>
        <p:spPr>
          <a:xfrm flipV="1">
            <a:off x="857250" y="1462088"/>
            <a:ext cx="1447800" cy="539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TextBox 13"/>
          <p:cNvSpPr txBox="1"/>
          <p:nvPr/>
        </p:nvSpPr>
        <p:spPr>
          <a:xfrm>
            <a:off x="2579688" y="3108325"/>
            <a:ext cx="5351462" cy="641350"/>
          </a:xfrm>
          <a:prstGeom prst="rect">
            <a:avLst/>
          </a:prstGeom>
          <a:noFill/>
          <a:ln w="9525">
            <a:noFill/>
          </a:ln>
        </p:spPr>
        <p:txBody>
          <a:bodyPr wrap="square" anchor="t" anchorCtr="0">
            <a:spAutoFit/>
          </a:bodyPr>
          <a:p>
            <a:pPr>
              <a:buSzTx/>
            </a:pPr>
            <a:r>
              <a:rPr lang="zh-CN" altLang="en-US" sz="3600" b="1" dirty="0">
                <a:solidFill>
                  <a:srgbClr val="808080"/>
                </a:solidFill>
                <a:latin typeface="方正姚体" charset="-122"/>
                <a:ea typeface="方正姚体" charset="-122"/>
              </a:rPr>
              <a:t>二   </a:t>
            </a:r>
            <a:r>
              <a:rPr lang="en-US" altLang="zh-CN" sz="3600" b="1" dirty="0">
                <a:solidFill>
                  <a:srgbClr val="595959"/>
                </a:solidFill>
                <a:latin typeface="方正姚体" charset="-122"/>
                <a:ea typeface="方正姚体" charset="-122"/>
              </a:rPr>
              <a:t>BOWTIE</a:t>
            </a:r>
            <a:r>
              <a:rPr lang="zh-CN" altLang="en-US" sz="3600" b="1" dirty="0">
                <a:solidFill>
                  <a:srgbClr val="595959"/>
                </a:solidFill>
                <a:latin typeface="方正姚体" charset="-122"/>
                <a:ea typeface="方正姚体" charset="-122"/>
                <a:sym typeface="宋体" panose="02010600030101010101" pitchFamily="2" charset="-122"/>
              </a:rPr>
              <a:t>模型要素组成</a:t>
            </a:r>
            <a:endParaRPr lang="zh-CN" altLang="en-US" sz="3600" b="1" dirty="0">
              <a:solidFill>
                <a:srgbClr val="808080"/>
              </a:solidFill>
              <a:latin typeface="方正姚体" charset="-122"/>
              <a:ea typeface="方正姚体" charset="-122"/>
            </a:endParaRPr>
          </a:p>
        </p:txBody>
      </p:sp>
      <p:sp>
        <p:nvSpPr>
          <p:cNvPr id="19465" name="TextBox 9"/>
          <p:cNvSpPr txBox="1"/>
          <p:nvPr/>
        </p:nvSpPr>
        <p:spPr>
          <a:xfrm>
            <a:off x="2620963" y="3873500"/>
            <a:ext cx="4406900" cy="517525"/>
          </a:xfrm>
          <a:prstGeom prst="rect">
            <a:avLst/>
          </a:prstGeom>
          <a:noFill/>
          <a:ln w="9525">
            <a:noFill/>
          </a:ln>
        </p:spPr>
        <p:txBody>
          <a:bodyPr wrap="square" anchor="t" anchorCtr="0">
            <a:spAutoFit/>
          </a:bodyPr>
          <a:p>
            <a:pPr>
              <a:buSzTx/>
            </a:pPr>
            <a:r>
              <a:rPr lang="zh-CN" altLang="en-US" sz="2800" b="1" dirty="0">
                <a:solidFill>
                  <a:srgbClr val="808080"/>
                </a:solidFill>
                <a:latin typeface="方正姚体" charset="-122"/>
                <a:ea typeface="方正姚体" charset="-122"/>
              </a:rPr>
              <a:t>三   </a:t>
            </a:r>
            <a:r>
              <a:rPr lang="en-US" altLang="zh-CN" sz="2800" b="1" dirty="0">
                <a:solidFill>
                  <a:srgbClr val="808080"/>
                </a:solidFill>
                <a:latin typeface="方正姚体" charset="-122"/>
                <a:ea typeface="方正姚体" charset="-122"/>
              </a:rPr>
              <a:t>BOWTIE XP</a:t>
            </a:r>
            <a:r>
              <a:rPr lang="zh-CN" altLang="en-US" sz="2800" b="1" dirty="0">
                <a:solidFill>
                  <a:srgbClr val="808080"/>
                </a:solidFill>
                <a:latin typeface="方正姚体" charset="-122"/>
                <a:ea typeface="方正姚体" charset="-122"/>
              </a:rPr>
              <a:t>软件使用</a:t>
            </a:r>
            <a:endParaRPr lang="zh-CN" altLang="en-US" sz="2800" b="1" dirty="0">
              <a:solidFill>
                <a:srgbClr val="808080"/>
              </a:solidFill>
              <a:latin typeface="方正姚体" charset="-122"/>
              <a:ea typeface="方正姚体"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14">
                                            <p:txEl>
                                              <p:charRg st="0" end="17"/>
                                            </p:txEl>
                                          </p:spTgt>
                                        </p:tgtEl>
                                        <p:attrNameLst>
                                          <p:attrName>style.color</p:attrName>
                                        </p:attrNameLst>
                                      </p:cBhvr>
                                      <p:to>
                                        <a:srgbClr val="E500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65475" y="449263"/>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危险源</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263525" y="1162050"/>
            <a:ext cx="8604250" cy="3217863"/>
          </a:xfrm>
          <a:prstGeom prst="rect">
            <a:avLst/>
          </a:prstGeom>
          <a:noFill/>
          <a:ln w="9525">
            <a:noFill/>
          </a:ln>
        </p:spPr>
        <p:txBody>
          <a:bodyPr anchor="t" anchorCtr="0">
            <a:spAutoFit/>
          </a:bodyPr>
          <a:p>
            <a:pPr marL="358775" indent="-358775" defTabSz="957580">
              <a:spcBef>
                <a:spcPct val="20000"/>
              </a:spcBef>
              <a:buChar char="•"/>
            </a:pPr>
            <a:r>
              <a:rPr lang="en-US" altLang="zh-CN" dirty="0">
                <a:latin typeface="Arial" panose="020B0604020202020204" pitchFamily="34" charset="0"/>
                <a:ea typeface="宋体" panose="02010600030101010101" pitchFamily="2" charset="-122"/>
                <a:sym typeface="Arial" panose="020B0604020202020204" pitchFamily="34" charset="0"/>
              </a:rPr>
              <a:t>“</a:t>
            </a:r>
            <a:r>
              <a:rPr lang="zh-CN" altLang="en-US" dirty="0">
                <a:latin typeface="Arial" panose="020B0604020202020204" pitchFamily="34" charset="0"/>
                <a:ea typeface="宋体" panose="02010600030101010101" pitchFamily="2" charset="-122"/>
                <a:sym typeface="Arial" panose="020B0604020202020204" pitchFamily="34" charset="0"/>
              </a:rPr>
              <a:t>危险源是一种潜在可能造成人员伤亡、设备结构损伤、材料功能失能的条件、物体或活动。</a:t>
            </a:r>
            <a:r>
              <a:rPr lang="en-US" altLang="zh-CN" dirty="0">
                <a:latin typeface="Arial" panose="020B0604020202020204" pitchFamily="34" charset="0"/>
                <a:ea typeface="宋体" panose="02010600030101010101" pitchFamily="2" charset="-122"/>
                <a:sym typeface="Arial" panose="020B0604020202020204" pitchFamily="34" charset="0"/>
              </a:rPr>
              <a:t>”</a:t>
            </a:r>
            <a:r>
              <a:rPr lang="zh-CN" altLang="en-US" dirty="0">
                <a:latin typeface="Arial" panose="020B0604020202020204" pitchFamily="34" charset="0"/>
                <a:ea typeface="宋体" panose="02010600030101010101" pitchFamily="2" charset="-122"/>
                <a:sym typeface="Arial" panose="020B0604020202020204" pitchFamily="34" charset="0"/>
              </a:rPr>
              <a:t>（</a:t>
            </a:r>
            <a:r>
              <a:rPr lang="en-US" altLang="zh-CN" dirty="0">
                <a:latin typeface="Arial" panose="020B0604020202020204" pitchFamily="34" charset="0"/>
                <a:ea typeface="宋体" panose="02010600030101010101" pitchFamily="2" charset="-122"/>
                <a:sym typeface="Arial" panose="020B0604020202020204" pitchFamily="34" charset="0"/>
              </a:rPr>
              <a:t>EASA</a:t>
            </a:r>
            <a:r>
              <a:rPr lang="zh-CN" altLang="en-US" dirty="0">
                <a:latin typeface="Arial" panose="020B0604020202020204" pitchFamily="34" charset="0"/>
                <a:ea typeface="宋体" panose="02010600030101010101" pitchFamily="2" charset="-122"/>
                <a:sym typeface="Arial" panose="020B0604020202020204" pitchFamily="34" charset="0"/>
              </a:rPr>
              <a:t>）</a:t>
            </a:r>
            <a:endParaRPr lang="zh-CN" altLang="en-US"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spcBef>
                <a:spcPct val="20000"/>
              </a:spcBef>
              <a:buChar char="•"/>
            </a:pP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模型中危险源如何确定：</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1.</a:t>
            </a:r>
            <a:r>
              <a:rPr lang="zh-CN" altLang="en-US" b="1" dirty="0">
                <a:latin typeface="微软雅黑" panose="020B0503020204020204" charset="-122"/>
                <a:ea typeface="微软雅黑" panose="020B0503020204020204" charset="-122"/>
                <a:sym typeface="Arial" panose="020B0604020202020204" pitchFamily="34" charset="0"/>
              </a:rPr>
              <a:t>任何可能造成伤害或损失的来源，都是危险源</a:t>
            </a:r>
            <a:r>
              <a:rPr lang="zh-CN" altLang="en-US" dirty="0">
                <a:latin typeface="微软雅黑" panose="020B0503020204020204" charset="-122"/>
                <a:ea typeface="微软雅黑" panose="020B0503020204020204" charset="-122"/>
                <a:sym typeface="Arial" panose="020B0604020202020204" pitchFamily="34" charset="0"/>
              </a:rPr>
              <a:t>。</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dirty="0">
                <a:latin typeface="微软雅黑" panose="020B0503020204020204" charset="-122"/>
                <a:ea typeface="微软雅黑" panose="020B0503020204020204" charset="-122"/>
                <a:sym typeface="Arial" panose="020B0604020202020204" pitchFamily="34" charset="0"/>
              </a:rPr>
              <a:t>如：雨雪天气运行、易燃物、在繁忙跑道上滑行</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危险源常伴随后果，但不意味着危险源就是后果！危险源的描述中不应包括后果。</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dirty="0">
                <a:latin typeface="微软雅黑" panose="020B0503020204020204" charset="-122"/>
                <a:ea typeface="微软雅黑" panose="020B0503020204020204" charset="-122"/>
                <a:sym typeface="Arial" panose="020B0604020202020204" pitchFamily="34" charset="0"/>
              </a:rPr>
              <a:t>如：起飞时飞机失控、明火</a:t>
            </a:r>
            <a:r>
              <a:rPr lang="en-US" altLang="zh-CN" dirty="0">
                <a:latin typeface="微软雅黑" panose="020B0503020204020204" charset="-122"/>
                <a:ea typeface="微软雅黑" panose="020B0503020204020204" charset="-122"/>
                <a:sym typeface="Arial" panose="020B0604020202020204" pitchFamily="34" charset="0"/>
              </a:rPr>
              <a:t>&amp;</a:t>
            </a:r>
            <a:r>
              <a:rPr lang="zh-CN" altLang="en-US" dirty="0">
                <a:latin typeface="微软雅黑" panose="020B0503020204020204" charset="-122"/>
                <a:ea typeface="微软雅黑" panose="020B0503020204020204" charset="-122"/>
                <a:sym typeface="Arial" panose="020B0604020202020204" pitchFamily="34" charset="0"/>
              </a:rPr>
              <a:t>爆炸、飞机相撞</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latin typeface="Arial" panose="020B0604020202020204" pitchFamily="34" charset="0"/>
              <a:ea typeface="宋体" panose="02010600030101010101" pitchFamily="2" charset="-122"/>
              <a:sym typeface="Arial" panose="020B0604020202020204" pitchFamily="34" charset="0"/>
            </a:endParaRPr>
          </a:p>
        </p:txBody>
      </p:sp>
      <p:sp>
        <p:nvSpPr>
          <p:cNvPr id="13" name="文本框 17"/>
          <p:cNvSpPr txBox="1"/>
          <p:nvPr/>
        </p:nvSpPr>
        <p:spPr>
          <a:xfrm>
            <a:off x="2343150" y="4283075"/>
            <a:ext cx="3046413" cy="417513"/>
          </a:xfrm>
          <a:prstGeom prst="rect">
            <a:avLst/>
          </a:prstGeom>
          <a:noFill/>
          <a:ln w="9525">
            <a:noFill/>
          </a:ln>
        </p:spPr>
        <p:txBody>
          <a:bodyPr wrap="square" anchor="t" anchorCtr="0">
            <a:spAutoFit/>
          </a:bodyPr>
          <a:p>
            <a:pPr marL="171450" indent="-171450">
              <a:buClrTx/>
              <a:buSzTx/>
              <a:buFont typeface="Wingdings" panose="05000000000000000000" pitchFamily="2" charset="2"/>
              <a:buChar char="n"/>
            </a:pPr>
            <a:r>
              <a:rPr lang="zh-CN" altLang="en-US" sz="2000">
                <a:solidFill>
                  <a:srgbClr val="595959"/>
                </a:solidFill>
                <a:latin typeface="微软雅黑" panose="020B0503020204020204" charset="-122"/>
                <a:ea typeface="微软雅黑" panose="020B0503020204020204" charset="-122"/>
                <a:sym typeface="宋体" panose="02010600030101010101" pitchFamily="2" charset="-122"/>
              </a:rPr>
              <a:t>起飞时飞机失控</a:t>
            </a:r>
            <a:endParaRPr lang="zh-CN" altLang="en-US" sz="2000">
              <a:solidFill>
                <a:srgbClr val="595959"/>
              </a:solidFill>
              <a:latin typeface="微软雅黑" panose="020B0503020204020204" charset="-122"/>
              <a:ea typeface="微软雅黑" panose="020B0503020204020204" charset="-122"/>
              <a:sym typeface="宋体" panose="02010600030101010101" pitchFamily="2" charset="-122"/>
            </a:endParaRPr>
          </a:p>
        </p:txBody>
      </p:sp>
      <p:sp>
        <p:nvSpPr>
          <p:cNvPr id="79" name="TextBox 16"/>
          <p:cNvSpPr txBox="1">
            <a:spLocks noChangeArrowheads="1"/>
          </p:cNvSpPr>
          <p:nvPr/>
        </p:nvSpPr>
        <p:spPr bwMode="auto">
          <a:xfrm>
            <a:off x="2343150" y="5162550"/>
            <a:ext cx="3498850" cy="417513"/>
          </a:xfrm>
          <a:prstGeom prst="rect">
            <a:avLst/>
          </a:prstGeom>
          <a:noFill/>
        </p:spPr>
        <p:txBody>
          <a:bodyPr wrap="square" rtlCol="0" anchor="t">
            <a:spAutoFit/>
          </a:bodyPr>
          <a:lstStyle>
            <a:defPPr>
              <a:defRPr lang="zh-CN"/>
            </a:defPPr>
            <a:lvl1pPr marL="171450" indent="-171450" fontAlgn="base">
              <a:buFont typeface="Wingdings" panose="05000000000000000000" pitchFamily="2" charset="2"/>
              <a:buChar char="n"/>
              <a:defRPr sz="1200">
                <a:latin typeface="微软雅黑" panose="020B0503020204020204" charset="-122"/>
                <a:ea typeface="微软雅黑" panose="020B0503020204020204" charset="-122"/>
              </a:defRPr>
            </a:lvl1pPr>
          </a:lstStyle>
          <a:p>
            <a:pPr marL="171450" marR="0" lvl="0"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n"/>
              <a:defRPr/>
            </a:pPr>
            <a:r>
              <a:rPr kumimoji="0" lang="zh-CN" altLang="en-US" sz="20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mn-ea"/>
              </a:rPr>
              <a:t>明火&amp;爆炸</a:t>
            </a:r>
            <a:endParaRPr kumimoji="0" lang="zh-CN" altLang="en-US" sz="2000" b="0" i="0" u="none" strike="noStrike" kern="1200" cap="none" spc="0" normalizeH="0" baseline="0" noProof="1"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mn-ea"/>
            </a:endParaRPr>
          </a:p>
        </p:txBody>
      </p:sp>
      <p:sp>
        <p:nvSpPr>
          <p:cNvPr id="92" name="文本框 19"/>
          <p:cNvSpPr txBox="1"/>
          <p:nvPr/>
        </p:nvSpPr>
        <p:spPr>
          <a:xfrm>
            <a:off x="2333625" y="5991225"/>
            <a:ext cx="2776538" cy="417513"/>
          </a:xfrm>
          <a:prstGeom prst="rect">
            <a:avLst/>
          </a:prstGeom>
          <a:noFill/>
        </p:spPr>
        <p:txBody>
          <a:bodyPr wrap="square" rtlCol="0" anchor="t">
            <a:spAutoFit/>
          </a:bodyPr>
          <a:lstStyle>
            <a:defPPr>
              <a:defRPr lang="zh-CN"/>
            </a:defPPr>
            <a:lvl1pPr marL="171450" indent="-171450" fontAlgn="base">
              <a:buFont typeface="Wingdings" panose="05000000000000000000" pitchFamily="2" charset="2"/>
              <a:buChar char="n"/>
              <a:defRPr sz="1200">
                <a:latin typeface="微软雅黑" panose="020B0503020204020204" charset="-122"/>
                <a:ea typeface="微软雅黑" panose="020B0503020204020204" charset="-122"/>
              </a:defRPr>
            </a:lvl1pPr>
          </a:lstStyle>
          <a:p>
            <a:pPr marL="171450" marR="0" lvl="0"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n"/>
              <a:defRPr/>
            </a:pPr>
            <a:r>
              <a:rPr kumimoji="0" lang="zh-CN" altLang="en-US" sz="2000" b="0" i="0" u="none" strike="noStrike" kern="1200" cap="none" spc="0" normalizeH="0" baseline="0" noProof="1"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mn-ea"/>
              </a:rPr>
              <a:t>飞机相撞</a:t>
            </a:r>
            <a:endParaRPr kumimoji="0" lang="zh-CN" altLang="en-US" sz="2000" b="0" i="0" u="none" strike="noStrike" kern="1200" cap="none" spc="0" normalizeH="0" baseline="0" noProof="1"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mn-ea"/>
            </a:endParaRPr>
          </a:p>
        </p:txBody>
      </p:sp>
      <p:sp>
        <p:nvSpPr>
          <p:cNvPr id="109" name="圆角矩形 108"/>
          <p:cNvSpPr/>
          <p:nvPr/>
        </p:nvSpPr>
        <p:spPr>
          <a:xfrm>
            <a:off x="2139950" y="4105275"/>
            <a:ext cx="2678113" cy="739775"/>
          </a:xfrm>
          <a:prstGeom prst="roundRect">
            <a:avLst/>
          </a:prstGeom>
          <a:noFill/>
          <a:ln w="3175">
            <a:solidFill>
              <a:schemeClr val="accent5"/>
            </a:solidFill>
            <a:prstDash val="sysDot"/>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rgbClr val="44495F"/>
              </a:solidFill>
              <a:effectLst/>
              <a:uLnTx/>
              <a:uFillTx/>
              <a:latin typeface="微软雅黑" panose="020B0503020204020204" charset="-122"/>
              <a:ea typeface="微软雅黑" panose="020B0503020204020204" charset="-122"/>
              <a:cs typeface="+mn-cs"/>
            </a:endParaRPr>
          </a:p>
        </p:txBody>
      </p:sp>
      <p:sp>
        <p:nvSpPr>
          <p:cNvPr id="112" name="圆角矩形 111"/>
          <p:cNvSpPr/>
          <p:nvPr/>
        </p:nvSpPr>
        <p:spPr>
          <a:xfrm>
            <a:off x="2139950" y="4908550"/>
            <a:ext cx="2678113" cy="925513"/>
          </a:xfrm>
          <a:prstGeom prst="roundRect">
            <a:avLst/>
          </a:prstGeom>
          <a:noFill/>
          <a:ln w="3175">
            <a:solidFill>
              <a:schemeClr val="accent5"/>
            </a:solidFill>
            <a:prstDash val="sysDot"/>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rgbClr val="44495F"/>
              </a:solidFill>
              <a:effectLst/>
              <a:uLnTx/>
              <a:uFillTx/>
              <a:latin typeface="微软雅黑" panose="020B0503020204020204" charset="-122"/>
              <a:ea typeface="微软雅黑" panose="020B0503020204020204" charset="-122"/>
              <a:cs typeface="+mn-cs"/>
            </a:endParaRPr>
          </a:p>
        </p:txBody>
      </p:sp>
      <p:cxnSp>
        <p:nvCxnSpPr>
          <p:cNvPr id="118" name="直接连接符 117"/>
          <p:cNvCxnSpPr/>
          <p:nvPr/>
        </p:nvCxnSpPr>
        <p:spPr>
          <a:xfrm>
            <a:off x="1954213" y="4491038"/>
            <a:ext cx="166688" cy="0"/>
          </a:xfrm>
          <a:prstGeom prst="line">
            <a:avLst/>
          </a:prstGeom>
          <a:solidFill>
            <a:srgbClr val="FF292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直接连接符 125"/>
          <p:cNvCxnSpPr/>
          <p:nvPr/>
        </p:nvCxnSpPr>
        <p:spPr>
          <a:xfrm>
            <a:off x="1954213" y="5310188"/>
            <a:ext cx="166688" cy="0"/>
          </a:xfrm>
          <a:prstGeom prst="line">
            <a:avLst/>
          </a:prstGeom>
          <a:solidFill>
            <a:srgbClr val="FF292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sp>
        <p:nvSpPr>
          <p:cNvPr id="127" name="圆角矩形 126"/>
          <p:cNvSpPr/>
          <p:nvPr/>
        </p:nvSpPr>
        <p:spPr>
          <a:xfrm>
            <a:off x="2152650" y="5905500"/>
            <a:ext cx="2689225" cy="758825"/>
          </a:xfrm>
          <a:prstGeom prst="roundRect">
            <a:avLst/>
          </a:prstGeom>
          <a:noFill/>
          <a:ln w="3175">
            <a:solidFill>
              <a:schemeClr val="accent5"/>
            </a:solidFill>
            <a:prstDash val="sysDot"/>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rgbClr val="44495F"/>
              </a:solidFill>
              <a:effectLst/>
              <a:uLnTx/>
              <a:uFillTx/>
              <a:latin typeface="微软雅黑" panose="020B0503020204020204" charset="-122"/>
              <a:ea typeface="微软雅黑" panose="020B0503020204020204" charset="-122"/>
              <a:cs typeface="+mn-cs"/>
            </a:endParaRPr>
          </a:p>
        </p:txBody>
      </p:sp>
      <p:cxnSp>
        <p:nvCxnSpPr>
          <p:cNvPr id="128" name="直接连接符 127"/>
          <p:cNvCxnSpPr/>
          <p:nvPr/>
        </p:nvCxnSpPr>
        <p:spPr>
          <a:xfrm>
            <a:off x="1941513" y="6138863"/>
            <a:ext cx="166688" cy="0"/>
          </a:xfrm>
          <a:prstGeom prst="line">
            <a:avLst/>
          </a:prstGeom>
          <a:solidFill>
            <a:srgbClr val="FF292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6"/>
          <p:cNvGrpSpPr/>
          <p:nvPr/>
        </p:nvGrpSpPr>
        <p:grpSpPr>
          <a:xfrm>
            <a:off x="604838" y="4268788"/>
            <a:ext cx="1238250" cy="444500"/>
            <a:chOff x="3499430" y="68129"/>
            <a:chExt cx="1237668" cy="443865"/>
          </a:xfrm>
        </p:grpSpPr>
        <p:sp>
          <p:nvSpPr>
            <p:cNvPr id="43" name="圆角矩形 42"/>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0497" name="矩形 43"/>
            <p:cNvSpPr/>
            <p:nvPr/>
          </p:nvSpPr>
          <p:spPr>
            <a:xfrm>
              <a:off x="3587676" y="106019"/>
              <a:ext cx="1099820" cy="365760"/>
            </a:xfrm>
            <a:prstGeom prst="rect">
              <a:avLst/>
            </a:prstGeom>
            <a:noFill/>
            <a:ln w="9525">
              <a:noFill/>
            </a:ln>
          </p:spPr>
          <p:txBody>
            <a:bodyPr wrap="none" anchor="t" anchorCtr="0">
              <a:spAutoFit/>
            </a:bodyPr>
            <a:p>
              <a:pPr algn="ctr"/>
              <a:r>
                <a:rPr lang="zh-CN" altLang="en-US" b="1" dirty="0">
                  <a:latin typeface="方正综艺简体"/>
                  <a:ea typeface="方正综艺简体"/>
                </a:rPr>
                <a:t>雨雪</a:t>
              </a:r>
              <a:r>
                <a:rPr lang="zh-CN" altLang="en-US" dirty="0">
                  <a:latin typeface="方正综艺简体"/>
                  <a:ea typeface="方正综艺简体"/>
                </a:rPr>
                <a:t>天气</a:t>
              </a:r>
              <a:endParaRPr lang="zh-CN" altLang="en-US" dirty="0">
                <a:latin typeface="方正综艺简体"/>
                <a:ea typeface="方正综艺简体"/>
              </a:endParaRPr>
            </a:p>
          </p:txBody>
        </p:sp>
      </p:grpSp>
      <p:grpSp>
        <p:nvGrpSpPr>
          <p:cNvPr id="4" name="组合 45"/>
          <p:cNvGrpSpPr/>
          <p:nvPr/>
        </p:nvGrpSpPr>
        <p:grpSpPr>
          <a:xfrm>
            <a:off x="604838" y="5087938"/>
            <a:ext cx="1238250" cy="442912"/>
            <a:chOff x="3499430" y="68129"/>
            <a:chExt cx="1237668" cy="443865"/>
          </a:xfrm>
        </p:grpSpPr>
        <p:sp>
          <p:nvSpPr>
            <p:cNvPr id="47" name="圆角矩形 46"/>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0500" name="矩形 47"/>
            <p:cNvSpPr/>
            <p:nvPr/>
          </p:nvSpPr>
          <p:spPr>
            <a:xfrm>
              <a:off x="3703246" y="106019"/>
              <a:ext cx="868680" cy="365760"/>
            </a:xfrm>
            <a:prstGeom prst="rect">
              <a:avLst/>
            </a:prstGeom>
            <a:noFill/>
            <a:ln w="9525">
              <a:noFill/>
            </a:ln>
          </p:spPr>
          <p:txBody>
            <a:bodyPr wrap="none" anchor="t" anchorCtr="0">
              <a:spAutoFit/>
            </a:bodyPr>
            <a:p>
              <a:pPr algn="ctr"/>
              <a:r>
                <a:rPr lang="zh-CN" altLang="en-US" dirty="0">
                  <a:latin typeface="方正综艺简体"/>
                  <a:ea typeface="方正综艺简体"/>
                </a:rPr>
                <a:t>易燃物</a:t>
              </a:r>
              <a:endParaRPr lang="zh-CN" altLang="en-US" dirty="0">
                <a:latin typeface="方正综艺简体"/>
                <a:ea typeface="方正综艺简体"/>
              </a:endParaRPr>
            </a:p>
          </p:txBody>
        </p:sp>
      </p:grpSp>
      <p:grpSp>
        <p:nvGrpSpPr>
          <p:cNvPr id="5" name="组合 48"/>
          <p:cNvGrpSpPr/>
          <p:nvPr/>
        </p:nvGrpSpPr>
        <p:grpSpPr>
          <a:xfrm>
            <a:off x="501650" y="5916613"/>
            <a:ext cx="1401763" cy="444500"/>
            <a:chOff x="3436546" y="68129"/>
            <a:chExt cx="1402080" cy="443865"/>
          </a:xfrm>
        </p:grpSpPr>
        <p:sp>
          <p:nvSpPr>
            <p:cNvPr id="50" name="圆角矩形 49"/>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0503" name="矩形 28"/>
            <p:cNvSpPr/>
            <p:nvPr/>
          </p:nvSpPr>
          <p:spPr>
            <a:xfrm>
              <a:off x="3436546" y="106019"/>
              <a:ext cx="1402080" cy="352425"/>
            </a:xfrm>
            <a:prstGeom prst="rect">
              <a:avLst/>
            </a:prstGeom>
            <a:noFill/>
            <a:ln w="9525">
              <a:noFill/>
            </a:ln>
          </p:spPr>
          <p:txBody>
            <a:bodyPr wrap="none" anchor="t" anchorCtr="0">
              <a:spAutoFit/>
            </a:bodyPr>
            <a:p>
              <a:pPr algn="ctr"/>
              <a:r>
                <a:rPr lang="zh-CN" altLang="en-US" sz="1600" b="1" dirty="0">
                  <a:latin typeface="微软雅黑" panose="020B0503020204020204" charset="-122"/>
                  <a:ea typeface="微软雅黑" panose="020B0503020204020204" charset="-122"/>
                </a:rPr>
                <a:t>繁忙跑道滑行</a:t>
              </a:r>
              <a:endParaRPr lang="zh-CN" altLang="en-US" sz="1600" b="1" dirty="0">
                <a:latin typeface="微软雅黑" panose="020B0503020204020204" charset="-122"/>
                <a:ea typeface="微软雅黑" panose="020B0503020204020204" charset="-122"/>
              </a:endParaRPr>
            </a:p>
          </p:txBody>
        </p:sp>
      </p:grpSp>
      <p:sp>
        <p:nvSpPr>
          <p:cNvPr id="30" name="圆角矩形 29"/>
          <p:cNvSpPr/>
          <p:nvPr/>
        </p:nvSpPr>
        <p:spPr>
          <a:xfrm>
            <a:off x="2120900" y="4105275"/>
            <a:ext cx="2689225" cy="739775"/>
          </a:xfrm>
          <a:prstGeom prst="roundRect">
            <a:avLst/>
          </a:prstGeom>
          <a:noFill/>
          <a:ln w="3175">
            <a:solidFill>
              <a:schemeClr val="accent5"/>
            </a:solidFill>
            <a:prstDash val="sysDot"/>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rgbClr val="44495F"/>
              </a:solidFill>
              <a:effectLst/>
              <a:uLnTx/>
              <a:uFillTx/>
              <a:latin typeface="微软雅黑" panose="020B0503020204020204" charset="-122"/>
              <a:ea typeface="微软雅黑" panose="020B0503020204020204" charset="-122"/>
              <a:cs typeface="+mn-cs"/>
            </a:endParaRPr>
          </a:p>
        </p:txBody>
      </p:sp>
      <p:sp>
        <p:nvSpPr>
          <p:cNvPr id="32" name="圆角矩形 31"/>
          <p:cNvSpPr/>
          <p:nvPr/>
        </p:nvSpPr>
        <p:spPr>
          <a:xfrm>
            <a:off x="2120900" y="4908550"/>
            <a:ext cx="2689225" cy="927100"/>
          </a:xfrm>
          <a:prstGeom prst="roundRect">
            <a:avLst/>
          </a:prstGeom>
          <a:noFill/>
          <a:ln w="3175">
            <a:solidFill>
              <a:schemeClr val="accent5"/>
            </a:solidFill>
            <a:prstDash val="sysDot"/>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rgbClr val="44495F"/>
              </a:solidFill>
              <a:effectLst/>
              <a:uLnTx/>
              <a:uFillTx/>
              <a:latin typeface="微软雅黑" panose="020B0503020204020204" charset="-122"/>
              <a:ea typeface="微软雅黑" panose="020B0503020204020204" charset="-122"/>
              <a:cs typeface="+mn-cs"/>
            </a:endParaRPr>
          </a:p>
        </p:txBody>
      </p:sp>
      <p:sp>
        <p:nvSpPr>
          <p:cNvPr id="61" name="AutoShape 15"/>
          <p:cNvSpPr>
            <a:spLocks noChangeArrowheads="1"/>
          </p:cNvSpPr>
          <p:nvPr/>
        </p:nvSpPr>
        <p:spPr bwMode="auto">
          <a:xfrm rot="5400000">
            <a:off x="5124450" y="5111750"/>
            <a:ext cx="293688" cy="322263"/>
          </a:xfrm>
          <a:prstGeom prst="upArrow">
            <a:avLst>
              <a:gd name="adj1" fmla="val 52833"/>
              <a:gd name="adj2" fmla="val 45940"/>
            </a:avLst>
          </a:prstGeom>
          <a:solidFill>
            <a:schemeClr val="tx1">
              <a:lumMod val="65000"/>
              <a:lumOff val="35000"/>
            </a:schemeClr>
          </a:solidFill>
          <a:ln w="3175" cap="flat" cmpd="sng" algn="ctr">
            <a:solidFill>
              <a:srgbClr val="D7D7D7"/>
            </a:solidFill>
            <a:prstDash val="solid"/>
          </a:ln>
          <a:effectLst/>
        </p:spPr>
        <p:txBody>
          <a:bodyPr anchor="ctr"/>
          <a:lstStyle>
            <a:defPPr>
              <a:defRPr lang="zh-CN"/>
            </a:defPPr>
            <a:lvl1pPr algn="r" rtl="0" fontAlgn="ctr">
              <a:spcBef>
                <a:spcPct val="0"/>
              </a:spcBef>
              <a:spcAft>
                <a:spcPct val="0"/>
              </a:spcAft>
              <a:defRPr kern="1200">
                <a:solidFill>
                  <a:srgbClr val="5F5F5F"/>
                </a:solidFill>
                <a:latin typeface="黑体" panose="02010609060101010101" pitchFamily="49" charset="-122"/>
                <a:ea typeface="黑体" panose="02010609060101010101" pitchFamily="49" charset="-122"/>
                <a:cs typeface="+mn-cs"/>
              </a:defRPr>
            </a:lvl1pPr>
            <a:lvl2pPr marL="457200" algn="r" rtl="0" fontAlgn="ctr">
              <a:spcBef>
                <a:spcPct val="0"/>
              </a:spcBef>
              <a:spcAft>
                <a:spcPct val="0"/>
              </a:spcAft>
              <a:defRPr kern="1200">
                <a:solidFill>
                  <a:srgbClr val="5F5F5F"/>
                </a:solidFill>
                <a:latin typeface="黑体" panose="02010609060101010101" pitchFamily="49" charset="-122"/>
                <a:ea typeface="黑体" panose="02010609060101010101" pitchFamily="49" charset="-122"/>
                <a:cs typeface="+mn-cs"/>
              </a:defRPr>
            </a:lvl2pPr>
            <a:lvl3pPr marL="914400" algn="r" rtl="0" fontAlgn="ctr">
              <a:spcBef>
                <a:spcPct val="0"/>
              </a:spcBef>
              <a:spcAft>
                <a:spcPct val="0"/>
              </a:spcAft>
              <a:defRPr kern="1200">
                <a:solidFill>
                  <a:srgbClr val="5F5F5F"/>
                </a:solidFill>
                <a:latin typeface="黑体" panose="02010609060101010101" pitchFamily="49" charset="-122"/>
                <a:ea typeface="黑体" panose="02010609060101010101" pitchFamily="49" charset="-122"/>
                <a:cs typeface="+mn-cs"/>
              </a:defRPr>
            </a:lvl3pPr>
            <a:lvl4pPr marL="1371600" algn="r" rtl="0" fontAlgn="ctr">
              <a:spcBef>
                <a:spcPct val="0"/>
              </a:spcBef>
              <a:spcAft>
                <a:spcPct val="0"/>
              </a:spcAft>
              <a:defRPr kern="1200">
                <a:solidFill>
                  <a:srgbClr val="5F5F5F"/>
                </a:solidFill>
                <a:latin typeface="黑体" panose="02010609060101010101" pitchFamily="49" charset="-122"/>
                <a:ea typeface="黑体" panose="02010609060101010101" pitchFamily="49" charset="-122"/>
                <a:cs typeface="+mn-cs"/>
              </a:defRPr>
            </a:lvl4pPr>
            <a:lvl5pPr marL="1828800" algn="r" rtl="0" fontAlgn="ctr">
              <a:spcBef>
                <a:spcPct val="0"/>
              </a:spcBef>
              <a:spcAft>
                <a:spcPct val="0"/>
              </a:spcAft>
              <a:defRPr kern="1200">
                <a:solidFill>
                  <a:srgbClr val="5F5F5F"/>
                </a:solidFill>
                <a:latin typeface="黑体" panose="02010609060101010101" pitchFamily="49" charset="-122"/>
                <a:ea typeface="黑体" panose="02010609060101010101" pitchFamily="49" charset="-122"/>
                <a:cs typeface="+mn-cs"/>
              </a:defRPr>
            </a:lvl5pPr>
            <a:lvl6pPr marL="2286000" algn="l" defTabSz="914400" rtl="0" eaLnBrk="1" latinLnBrk="0" hangingPunct="1">
              <a:defRPr kern="1200">
                <a:solidFill>
                  <a:srgbClr val="5F5F5F"/>
                </a:solidFill>
                <a:latin typeface="黑体" panose="02010609060101010101" pitchFamily="49" charset="-122"/>
                <a:ea typeface="黑体" panose="02010609060101010101" pitchFamily="49" charset="-122"/>
                <a:cs typeface="+mn-cs"/>
              </a:defRPr>
            </a:lvl6pPr>
            <a:lvl7pPr marL="2743200" algn="l" defTabSz="914400" rtl="0" eaLnBrk="1" latinLnBrk="0" hangingPunct="1">
              <a:defRPr kern="1200">
                <a:solidFill>
                  <a:srgbClr val="5F5F5F"/>
                </a:solidFill>
                <a:latin typeface="黑体" panose="02010609060101010101" pitchFamily="49" charset="-122"/>
                <a:ea typeface="黑体" panose="02010609060101010101" pitchFamily="49" charset="-122"/>
                <a:cs typeface="+mn-cs"/>
              </a:defRPr>
            </a:lvl7pPr>
            <a:lvl8pPr marL="3200400" algn="l" defTabSz="914400" rtl="0" eaLnBrk="1" latinLnBrk="0" hangingPunct="1">
              <a:defRPr kern="1200">
                <a:solidFill>
                  <a:srgbClr val="5F5F5F"/>
                </a:solidFill>
                <a:latin typeface="黑体" panose="02010609060101010101" pitchFamily="49" charset="-122"/>
                <a:ea typeface="黑体" panose="02010609060101010101" pitchFamily="49" charset="-122"/>
                <a:cs typeface="+mn-cs"/>
              </a:defRPr>
            </a:lvl8pPr>
            <a:lvl9pPr marL="3657600" algn="l" defTabSz="914400" rtl="0" eaLnBrk="1" latinLnBrk="0" hangingPunct="1">
              <a:defRPr kern="1200">
                <a:solidFill>
                  <a:srgbClr val="5F5F5F"/>
                </a:solidFill>
                <a:latin typeface="黑体" panose="02010609060101010101" pitchFamily="49" charset="-122"/>
                <a:ea typeface="黑体" panose="02010609060101010101" pitchFamily="49" charset="-122"/>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2800" b="1"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2468" name="Rectangle 3"/>
          <p:cNvSpPr txBox="1"/>
          <p:nvPr/>
        </p:nvSpPr>
        <p:spPr>
          <a:xfrm>
            <a:off x="5567363" y="3800475"/>
            <a:ext cx="3706813" cy="3143250"/>
          </a:xfrm>
          <a:prstGeom prst="rect">
            <a:avLst/>
          </a:prstGeom>
          <a:noFill/>
          <a:ln w="9525">
            <a:noFill/>
          </a:ln>
        </p:spPr>
        <p:txBody>
          <a:bodyPr anchor="t"/>
          <a:lstStyle/>
          <a:p>
            <a:pPr marR="0" defTabSz="957580" fontAlgn="auto">
              <a:lnSpc>
                <a:spcPct val="80000"/>
              </a:lnSpc>
              <a:spcBef>
                <a:spcPct val="20000"/>
              </a:spcBef>
              <a:spcAft>
                <a:spcPts val="0"/>
              </a:spcAft>
              <a:buClrTx/>
              <a:buSzTx/>
              <a:buFontTx/>
              <a:defRPr/>
            </a:pPr>
            <a:r>
              <a:rPr kumimoji="0" lang="en-US" altLang="zh-CN"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   </a:t>
            </a:r>
            <a:r>
              <a:rPr kumimoji="0" lang="zh-CN"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如何准确定义一个危险源：</a:t>
            </a:r>
            <a:endParaRPr kumimoji="0" lang="zh-CN"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endParaRPr>
          </a:p>
          <a:p>
            <a:pPr marR="0" defTabSz="957580" fontAlgn="auto">
              <a:lnSpc>
                <a:spcPct val="80000"/>
              </a:lnSpc>
              <a:spcBef>
                <a:spcPct val="20000"/>
              </a:spcBef>
              <a:spcAft>
                <a:spcPts val="0"/>
              </a:spcAft>
              <a:buClrTx/>
              <a:buSzTx/>
              <a:buFontTx/>
              <a:defRPr/>
            </a:pPr>
            <a:r>
              <a:rPr kumimoji="0" lang="zh-CN" altLang="en-US"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 </a:t>
            </a:r>
            <a:endParaRPr kumimoji="0" lang="zh-CN" altLang="en-US"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endParaRPr>
          </a:p>
          <a:p>
            <a:pPr marL="358775" marR="0" indent="-358775" defTabSz="957580" fontAlgn="auto">
              <a:lnSpc>
                <a:spcPct val="80000"/>
              </a:lnSpc>
              <a:spcBef>
                <a:spcPct val="20000"/>
              </a:spcBef>
              <a:spcAft>
                <a:spcPts val="0"/>
              </a:spcAft>
              <a:buClrTx/>
              <a:buSzTx/>
              <a:buFontTx/>
              <a:buChar char="•"/>
              <a:defRPr/>
            </a:pPr>
            <a:endParaRPr kumimoji="0" lang="en-US" altLang="zh-CN" sz="1400"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endParaRPr>
          </a:p>
        </p:txBody>
      </p:sp>
      <p:pic>
        <p:nvPicPr>
          <p:cNvPr id="2" name="图片 1" descr="1"/>
          <p:cNvPicPr>
            <a:picLocks noChangeAspect="1"/>
          </p:cNvPicPr>
          <p:nvPr/>
        </p:nvPicPr>
        <p:blipFill>
          <a:blip r:embed="rId1"/>
          <a:stretch>
            <a:fillRect/>
          </a:stretch>
        </p:blipFill>
        <p:spPr>
          <a:xfrm>
            <a:off x="6156325" y="4845050"/>
            <a:ext cx="1543050" cy="38862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charRg st="0" end="49"/>
                                            </p:txEl>
                                          </p:spTgt>
                                        </p:tgtEl>
                                        <p:attrNameLst>
                                          <p:attrName>style.visibility</p:attrName>
                                        </p:attrNameLst>
                                      </p:cBhvr>
                                      <p:to>
                                        <p:strVal val="visible"/>
                                      </p:to>
                                    </p:set>
                                    <p:anim calcmode="lin" valueType="num">
                                      <p:cBhvr additive="base">
                                        <p:cTn id="7" dur="500" fill="hold"/>
                                        <p:tgtEl>
                                          <p:spTgt spid="8">
                                            <p:txEl>
                                              <p:charRg st="0" end="4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charRg st="0" end="4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charRg st="50" end="68"/>
                                            </p:txEl>
                                          </p:spTgt>
                                        </p:tgtEl>
                                        <p:attrNameLst>
                                          <p:attrName>style.visibility</p:attrName>
                                        </p:attrNameLst>
                                      </p:cBhvr>
                                      <p:to>
                                        <p:strVal val="visible"/>
                                      </p:to>
                                    </p:set>
                                    <p:anim calcmode="lin" valueType="num">
                                      <p:cBhvr additive="base">
                                        <p:cTn id="13" dur="500" fill="hold"/>
                                        <p:tgtEl>
                                          <p:spTgt spid="8">
                                            <p:txEl>
                                              <p:charRg st="50" end="6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charRg st="50" end="6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charRg st="68" end="92"/>
                                            </p:txEl>
                                          </p:spTgt>
                                        </p:tgtEl>
                                        <p:attrNameLst>
                                          <p:attrName>style.visibility</p:attrName>
                                        </p:attrNameLst>
                                      </p:cBhvr>
                                      <p:to>
                                        <p:strVal val="visible"/>
                                      </p:to>
                                    </p:set>
                                    <p:anim calcmode="lin" valueType="num">
                                      <p:cBhvr additive="base">
                                        <p:cTn id="19" dur="500" fill="hold"/>
                                        <p:tgtEl>
                                          <p:spTgt spid="8">
                                            <p:txEl>
                                              <p:charRg st="68" end="9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charRg st="68" end="9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charRg st="92" end="114"/>
                                            </p:txEl>
                                          </p:spTgt>
                                        </p:tgtEl>
                                        <p:attrNameLst>
                                          <p:attrName>style.visibility</p:attrName>
                                        </p:attrNameLst>
                                      </p:cBhvr>
                                      <p:to>
                                        <p:strVal val="visible"/>
                                      </p:to>
                                    </p:set>
                                    <p:anim calcmode="lin" valueType="num">
                                      <p:cBhvr additive="base">
                                        <p:cTn id="25" dur="500" fill="hold"/>
                                        <p:tgtEl>
                                          <p:spTgt spid="8">
                                            <p:txEl>
                                              <p:charRg st="92" end="1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charRg st="92" end="11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charRg st="114" end="153"/>
                                            </p:txEl>
                                          </p:spTgt>
                                        </p:tgtEl>
                                        <p:attrNameLst>
                                          <p:attrName>style.visibility</p:attrName>
                                        </p:attrNameLst>
                                      </p:cBhvr>
                                      <p:to>
                                        <p:strVal val="visible"/>
                                      </p:to>
                                    </p:set>
                                    <p:anim calcmode="lin" valueType="num">
                                      <p:cBhvr additive="base">
                                        <p:cTn id="31" dur="500" fill="hold"/>
                                        <p:tgtEl>
                                          <p:spTgt spid="8">
                                            <p:txEl>
                                              <p:charRg st="114" end="15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charRg st="114" end="15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charRg st="153" end="174"/>
                                            </p:txEl>
                                          </p:spTgt>
                                        </p:tgtEl>
                                        <p:attrNameLst>
                                          <p:attrName>style.visibility</p:attrName>
                                        </p:attrNameLst>
                                      </p:cBhvr>
                                      <p:to>
                                        <p:strVal val="visible"/>
                                      </p:to>
                                    </p:set>
                                    <p:anim calcmode="lin" valueType="num">
                                      <p:cBhvr additive="base">
                                        <p:cTn id="37" dur="500" fill="hold"/>
                                        <p:tgtEl>
                                          <p:spTgt spid="8">
                                            <p:txEl>
                                              <p:charRg st="153" end="17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charRg st="153" end="17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0-#ppt_w/2"/>
                                          </p:val>
                                        </p:tav>
                                        <p:tav tm="100000">
                                          <p:val>
                                            <p:strVal val="#ppt_x"/>
                                          </p:val>
                                        </p:tav>
                                      </p:tavLst>
                                    </p:anim>
                                    <p:anim calcmode="lin" valueType="num">
                                      <p:cBhvr additive="base">
                                        <p:cTn id="44" dur="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additive="base">
                                        <p:cTn id="47" dur="500" fill="hold"/>
                                        <p:tgtEl>
                                          <p:spTgt spid="112"/>
                                        </p:tgtEl>
                                        <p:attrNameLst>
                                          <p:attrName>ppt_x</p:attrName>
                                        </p:attrNameLst>
                                      </p:cBhvr>
                                      <p:tavLst>
                                        <p:tav tm="0">
                                          <p:val>
                                            <p:strVal val="0-#ppt_w/2"/>
                                          </p:val>
                                        </p:tav>
                                        <p:tav tm="100000">
                                          <p:val>
                                            <p:strVal val="#ppt_x"/>
                                          </p:val>
                                        </p:tav>
                                      </p:tavLst>
                                    </p:anim>
                                    <p:anim calcmode="lin" valueType="num">
                                      <p:cBhvr additive="base">
                                        <p:cTn id="48" dur="500" fill="hold"/>
                                        <p:tgtEl>
                                          <p:spTgt spid="11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18"/>
                                        </p:tgtEl>
                                        <p:attrNameLst>
                                          <p:attrName>style.visibility</p:attrName>
                                        </p:attrNameLst>
                                      </p:cBhvr>
                                      <p:to>
                                        <p:strVal val="visible"/>
                                      </p:to>
                                    </p:set>
                                    <p:anim calcmode="lin" valueType="num">
                                      <p:cBhvr additive="base">
                                        <p:cTn id="51" dur="500" fill="hold"/>
                                        <p:tgtEl>
                                          <p:spTgt spid="118"/>
                                        </p:tgtEl>
                                        <p:attrNameLst>
                                          <p:attrName>ppt_x</p:attrName>
                                        </p:attrNameLst>
                                      </p:cBhvr>
                                      <p:tavLst>
                                        <p:tav tm="0">
                                          <p:val>
                                            <p:strVal val="0-#ppt_w/2"/>
                                          </p:val>
                                        </p:tav>
                                        <p:tav tm="100000">
                                          <p:val>
                                            <p:strVal val="#ppt_x"/>
                                          </p:val>
                                        </p:tav>
                                      </p:tavLst>
                                    </p:anim>
                                    <p:anim calcmode="lin" valueType="num">
                                      <p:cBhvr additive="base">
                                        <p:cTn id="52" dur="500" fill="hold"/>
                                        <p:tgtEl>
                                          <p:spTgt spid="11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500" fill="hold"/>
                                        <p:tgtEl>
                                          <p:spTgt spid="126"/>
                                        </p:tgtEl>
                                        <p:attrNameLst>
                                          <p:attrName>ppt_x</p:attrName>
                                        </p:attrNameLst>
                                      </p:cBhvr>
                                      <p:tavLst>
                                        <p:tav tm="0">
                                          <p:val>
                                            <p:strVal val="0-#ppt_w/2"/>
                                          </p:val>
                                        </p:tav>
                                        <p:tav tm="100000">
                                          <p:val>
                                            <p:strVal val="#ppt_x"/>
                                          </p:val>
                                        </p:tav>
                                      </p:tavLst>
                                    </p:anim>
                                    <p:anim calcmode="lin" valueType="num">
                                      <p:cBhvr additive="base">
                                        <p:cTn id="56" dur="500" fill="hold"/>
                                        <p:tgtEl>
                                          <p:spTgt spid="1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additive="base">
                                        <p:cTn id="59" dur="500" fill="hold"/>
                                        <p:tgtEl>
                                          <p:spTgt spid="127"/>
                                        </p:tgtEl>
                                        <p:attrNameLst>
                                          <p:attrName>ppt_x</p:attrName>
                                        </p:attrNameLst>
                                      </p:cBhvr>
                                      <p:tavLst>
                                        <p:tav tm="0">
                                          <p:val>
                                            <p:strVal val="0-#ppt_w/2"/>
                                          </p:val>
                                        </p:tav>
                                        <p:tav tm="100000">
                                          <p:val>
                                            <p:strVal val="#ppt_x"/>
                                          </p:val>
                                        </p:tav>
                                      </p:tavLst>
                                    </p:anim>
                                    <p:anim calcmode="lin" valueType="num">
                                      <p:cBhvr additive="base">
                                        <p:cTn id="60" dur="500" fill="hold"/>
                                        <p:tgtEl>
                                          <p:spTgt spid="12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28"/>
                                        </p:tgtEl>
                                        <p:attrNameLst>
                                          <p:attrName>style.visibility</p:attrName>
                                        </p:attrNameLst>
                                      </p:cBhvr>
                                      <p:to>
                                        <p:strVal val="visible"/>
                                      </p:to>
                                    </p:set>
                                    <p:anim calcmode="lin" valueType="num">
                                      <p:cBhvr additive="base">
                                        <p:cTn id="63" dur="500" fill="hold"/>
                                        <p:tgtEl>
                                          <p:spTgt spid="128"/>
                                        </p:tgtEl>
                                        <p:attrNameLst>
                                          <p:attrName>ppt_x</p:attrName>
                                        </p:attrNameLst>
                                      </p:cBhvr>
                                      <p:tavLst>
                                        <p:tav tm="0">
                                          <p:val>
                                            <p:strVal val="0-#ppt_w/2"/>
                                          </p:val>
                                        </p:tav>
                                        <p:tav tm="100000">
                                          <p:val>
                                            <p:strVal val="#ppt_x"/>
                                          </p:val>
                                        </p:tav>
                                      </p:tavLst>
                                    </p:anim>
                                    <p:anim calcmode="lin" valueType="num">
                                      <p:cBhvr additive="base">
                                        <p:cTn id="64" dur="500" fill="hold"/>
                                        <p:tgtEl>
                                          <p:spTgt spid="12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0-#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0-#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0-#ppt_w/2"/>
                                          </p:val>
                                        </p:tav>
                                        <p:tav tm="100000">
                                          <p:val>
                                            <p:strVal val="#ppt_x"/>
                                          </p:val>
                                        </p:tav>
                                      </p:tavLst>
                                    </p:anim>
                                    <p:anim calcmode="lin" valueType="num">
                                      <p:cBhvr additive="base">
                                        <p:cTn id="76" dur="500" fill="hold"/>
                                        <p:tgtEl>
                                          <p:spTgt spid="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0-#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additive="base">
                                        <p:cTn id="91" dur="500" fill="hold"/>
                                        <p:tgtEl>
                                          <p:spTgt spid="79"/>
                                        </p:tgtEl>
                                        <p:attrNameLst>
                                          <p:attrName>ppt_x</p:attrName>
                                        </p:attrNameLst>
                                      </p:cBhvr>
                                      <p:tavLst>
                                        <p:tav tm="0">
                                          <p:val>
                                            <p:strVal val="0-#ppt_w/2"/>
                                          </p:val>
                                        </p:tav>
                                        <p:tav tm="100000">
                                          <p:val>
                                            <p:strVal val="#ppt_x"/>
                                          </p:val>
                                        </p:tav>
                                      </p:tavLst>
                                    </p:anim>
                                    <p:anim calcmode="lin" valueType="num">
                                      <p:cBhvr additive="base">
                                        <p:cTn id="92" dur="500" fill="hold"/>
                                        <p:tgtEl>
                                          <p:spTgt spid="7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anim calcmode="lin" valueType="num">
                                      <p:cBhvr additive="base">
                                        <p:cTn id="95" dur="500" fill="hold"/>
                                        <p:tgtEl>
                                          <p:spTgt spid="92"/>
                                        </p:tgtEl>
                                        <p:attrNameLst>
                                          <p:attrName>ppt_x</p:attrName>
                                        </p:attrNameLst>
                                      </p:cBhvr>
                                      <p:tavLst>
                                        <p:tav tm="0">
                                          <p:val>
                                            <p:strVal val="0-#ppt_w/2"/>
                                          </p:val>
                                        </p:tav>
                                        <p:tav tm="100000">
                                          <p:val>
                                            <p:strVal val="#ppt_x"/>
                                          </p:val>
                                        </p:tav>
                                      </p:tavLst>
                                    </p:anim>
                                    <p:anim calcmode="lin" valueType="num">
                                      <p:cBhvr additive="base">
                                        <p:cTn id="96" dur="500" fill="hold"/>
                                        <p:tgtEl>
                                          <p:spTgt spid="92"/>
                                        </p:tgtEl>
                                        <p:attrNameLst>
                                          <p:attrName>ppt_y</p:attrName>
                                        </p:attrNameLst>
                                      </p:cBhvr>
                                      <p:tavLst>
                                        <p:tav tm="0">
                                          <p:val>
                                            <p:strVal val="#ppt_y"/>
                                          </p:val>
                                        </p:tav>
                                        <p:tav tm="100000">
                                          <p:val>
                                            <p:strVal val="#ppt_y"/>
                                          </p:val>
                                        </p:tav>
                                      </p:tavLst>
                                    </p:anim>
                                  </p:childTnLst>
                                </p:cTn>
                              </p:par>
                            </p:childTnLst>
                          </p:cTn>
                        </p:par>
                        <p:par>
                          <p:cTn id="97" fill="hold">
                            <p:stCondLst>
                              <p:cond delay="500"/>
                            </p:stCondLst>
                            <p:childTnLst>
                              <p:par>
                                <p:cTn id="98" presetID="2" presetClass="entr" presetSubtype="8" fill="hold" grpId="0" nodeType="afterEffect">
                                  <p:stCondLst>
                                    <p:cond delay="0"/>
                                  </p:stCondLst>
                                  <p:childTnLst>
                                    <p:set>
                                      <p:cBhvr>
                                        <p:cTn id="99" dur="1" fill="hold">
                                          <p:stCondLst>
                                            <p:cond delay="0"/>
                                          </p:stCondLst>
                                        </p:cTn>
                                        <p:tgtEl>
                                          <p:spTgt spid="61"/>
                                        </p:tgtEl>
                                        <p:attrNameLst>
                                          <p:attrName>style.visibility</p:attrName>
                                        </p:attrNameLst>
                                      </p:cBhvr>
                                      <p:to>
                                        <p:strVal val="visible"/>
                                      </p:to>
                                    </p:set>
                                    <p:anim calcmode="lin" valueType="num">
                                      <p:cBhvr additive="base">
                                        <p:cTn id="100" dur="500" fill="hold"/>
                                        <p:tgtEl>
                                          <p:spTgt spid="61"/>
                                        </p:tgtEl>
                                        <p:attrNameLst>
                                          <p:attrName>ppt_x</p:attrName>
                                        </p:attrNameLst>
                                      </p:cBhvr>
                                      <p:tavLst>
                                        <p:tav tm="0">
                                          <p:val>
                                            <p:strVal val="0-#ppt_w/2"/>
                                          </p:val>
                                        </p:tav>
                                        <p:tav tm="100000">
                                          <p:val>
                                            <p:strVal val="#ppt_x"/>
                                          </p:val>
                                        </p:tav>
                                      </p:tavLst>
                                    </p:anim>
                                    <p:anim calcmode="lin" valueType="num">
                                      <p:cBhvr additive="base">
                                        <p:cTn id="101" dur="500" fill="hold"/>
                                        <p:tgtEl>
                                          <p:spTgt spid="61"/>
                                        </p:tgtEl>
                                        <p:attrNameLst>
                                          <p:attrName>ppt_y</p:attrName>
                                        </p:attrNameLst>
                                      </p:cBhvr>
                                      <p:tavLst>
                                        <p:tav tm="0">
                                          <p:val>
                                            <p:strVal val="#ppt_y"/>
                                          </p:val>
                                        </p:tav>
                                        <p:tav tm="100000">
                                          <p:val>
                                            <p:strVal val="#ppt_y"/>
                                          </p:val>
                                        </p:tav>
                                      </p:tavLst>
                                    </p:anim>
                                  </p:childTnLst>
                                </p:cTn>
                              </p:par>
                            </p:childTnLst>
                          </p:cTn>
                        </p:par>
                        <p:par>
                          <p:cTn id="102" fill="hold">
                            <p:stCondLst>
                              <p:cond delay="1000"/>
                            </p:stCondLst>
                            <p:childTnLst>
                              <p:par>
                                <p:cTn id="103" presetID="2" presetClass="entr" presetSubtype="8" fill="hold" grpId="0" nodeType="afterEffect">
                                  <p:stCondLst>
                                    <p:cond delay="0"/>
                                  </p:stCondLst>
                                  <p:childTnLst>
                                    <p:set>
                                      <p:cBhvr>
                                        <p:cTn id="104" dur="1" fill="hold">
                                          <p:stCondLst>
                                            <p:cond delay="0"/>
                                          </p:stCondLst>
                                        </p:cTn>
                                        <p:tgtEl>
                                          <p:spTgt spid="62468"/>
                                        </p:tgtEl>
                                        <p:attrNameLst>
                                          <p:attrName>style.visibility</p:attrName>
                                        </p:attrNameLst>
                                      </p:cBhvr>
                                      <p:to>
                                        <p:strVal val="visible"/>
                                      </p:to>
                                    </p:set>
                                    <p:anim calcmode="lin" valueType="num">
                                      <p:cBhvr additive="base">
                                        <p:cTn id="105" dur="500" fill="hold"/>
                                        <p:tgtEl>
                                          <p:spTgt spid="62468"/>
                                        </p:tgtEl>
                                        <p:attrNameLst>
                                          <p:attrName>ppt_x</p:attrName>
                                        </p:attrNameLst>
                                      </p:cBhvr>
                                      <p:tavLst>
                                        <p:tav tm="0">
                                          <p:val>
                                            <p:strVal val="0-#ppt_w/2"/>
                                          </p:val>
                                        </p:tav>
                                        <p:tav tm="100000">
                                          <p:val>
                                            <p:strVal val="#ppt_x"/>
                                          </p:val>
                                        </p:tav>
                                      </p:tavLst>
                                    </p:anim>
                                    <p:anim calcmode="lin" valueType="num">
                                      <p:cBhvr additive="base">
                                        <p:cTn id="106" dur="500" fill="hold"/>
                                        <p:tgtEl>
                                          <p:spTgt spid="62468"/>
                                        </p:tgtEl>
                                        <p:attrNameLst>
                                          <p:attrName>ppt_y</p:attrName>
                                        </p:attrNameLst>
                                      </p:cBhvr>
                                      <p:tavLst>
                                        <p:tav tm="0">
                                          <p:val>
                                            <p:strVal val="#ppt_y"/>
                                          </p:val>
                                        </p:tav>
                                        <p:tav tm="100000">
                                          <p:val>
                                            <p:strVal val="#ppt_y"/>
                                          </p:val>
                                        </p:tav>
                                      </p:tavLst>
                                    </p:anim>
                                  </p:childTnLst>
                                </p:cTn>
                              </p:par>
                            </p:childTnLst>
                          </p:cTn>
                        </p:par>
                        <p:par>
                          <p:cTn id="107" fill="hold">
                            <p:stCondLst>
                              <p:cond delay="1500"/>
                            </p:stCondLst>
                            <p:childTnLst>
                              <p:par>
                                <p:cTn id="108" presetID="2" presetClass="entr" presetSubtype="8"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500" fill="hold"/>
                                        <p:tgtEl>
                                          <p:spTgt spid="2"/>
                                        </p:tgtEl>
                                        <p:attrNameLst>
                                          <p:attrName>ppt_x</p:attrName>
                                        </p:attrNameLst>
                                      </p:cBhvr>
                                      <p:tavLst>
                                        <p:tav tm="0">
                                          <p:val>
                                            <p:strVal val="0-#ppt_w/2"/>
                                          </p:val>
                                        </p:tav>
                                        <p:tav tm="100000">
                                          <p:val>
                                            <p:strVal val="#ppt_x"/>
                                          </p:val>
                                        </p:tav>
                                      </p:tavLst>
                                    </p:anim>
                                    <p:anim calcmode="lin" valueType="num">
                                      <p:cBhvr additive="base">
                                        <p:cTn id="11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9" grpId="0"/>
      <p:bldP spid="92" grpId="0"/>
      <p:bldP spid="109" grpId="0" animBg="1"/>
      <p:bldP spid="112" grpId="0" animBg="1"/>
      <p:bldP spid="127" grpId="0" animBg="1"/>
      <p:bldP spid="30" grpId="0" animBg="1"/>
      <p:bldP spid="32" grpId="0" animBg="1"/>
      <p:bldP spid="61" grpId="0" animBg="1"/>
      <p:bldP spid="624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Rectangle 3"/>
          <p:cNvSpPr/>
          <p:nvPr/>
        </p:nvSpPr>
        <p:spPr>
          <a:xfrm>
            <a:off x="5654675" y="3500438"/>
            <a:ext cx="2643188" cy="1785937"/>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553" name="Rectangle 3"/>
          <p:cNvSpPr/>
          <p:nvPr/>
        </p:nvSpPr>
        <p:spPr>
          <a:xfrm>
            <a:off x="698500" y="3500438"/>
            <a:ext cx="2643188" cy="1785937"/>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65475" y="449263"/>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危险源</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21511" name="文本框 10"/>
          <p:cNvSpPr txBox="1"/>
          <p:nvPr/>
        </p:nvSpPr>
        <p:spPr>
          <a:xfrm>
            <a:off x="384175" y="1416050"/>
            <a:ext cx="6496050"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火眼金睛</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哪个不是危险源：</a:t>
            </a:r>
            <a:endParaRPr lang="zh-CN" altLang="en-US" b="1" dirty="0">
              <a:solidFill>
                <a:srgbClr val="272727"/>
              </a:solidFill>
              <a:latin typeface="华文楷体" charset="-122"/>
              <a:ea typeface="华文楷体" charset="-122"/>
              <a:sym typeface="+mn-ea"/>
            </a:endParaRPr>
          </a:p>
        </p:txBody>
      </p:sp>
      <p:grpSp>
        <p:nvGrpSpPr>
          <p:cNvPr id="21512" name="组合 26"/>
          <p:cNvGrpSpPr/>
          <p:nvPr/>
        </p:nvGrpSpPr>
        <p:grpSpPr>
          <a:xfrm>
            <a:off x="1179513" y="2636838"/>
            <a:ext cx="1582737" cy="719137"/>
            <a:chOff x="3499430" y="68129"/>
            <a:chExt cx="1237668" cy="443865"/>
          </a:xfrm>
        </p:grpSpPr>
        <p:sp>
          <p:nvSpPr>
            <p:cNvPr id="43" name="圆角矩形 42"/>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14" name="矩形 43"/>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机场终端区的雷雨</a:t>
              </a:r>
              <a:endParaRPr lang="zh-CN" altLang="en-US" b="1" dirty="0">
                <a:latin typeface="华文细黑" charset="-122"/>
                <a:ea typeface="华文细黑" charset="-122"/>
              </a:endParaRPr>
            </a:p>
          </p:txBody>
        </p:sp>
      </p:grpSp>
      <p:grpSp>
        <p:nvGrpSpPr>
          <p:cNvPr id="21515" name="组合 4"/>
          <p:cNvGrpSpPr/>
          <p:nvPr/>
        </p:nvGrpSpPr>
        <p:grpSpPr>
          <a:xfrm>
            <a:off x="3779838" y="2636838"/>
            <a:ext cx="1582737" cy="719137"/>
            <a:chOff x="3499430" y="68129"/>
            <a:chExt cx="1237668" cy="443865"/>
          </a:xfrm>
        </p:grpSpPr>
        <p:sp>
          <p:nvSpPr>
            <p:cNvPr id="6" name="圆角矩形 5"/>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17" name="矩形 6"/>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新疆风沙</a:t>
              </a:r>
              <a:endParaRPr lang="zh-CN" altLang="en-US" b="1" dirty="0">
                <a:latin typeface="华文细黑" charset="-122"/>
                <a:ea typeface="华文细黑" charset="-122"/>
              </a:endParaRPr>
            </a:p>
            <a:p>
              <a:pPr algn="ctr"/>
              <a:r>
                <a:rPr lang="zh-CN" altLang="en-US" b="1" dirty="0">
                  <a:latin typeface="华文细黑" charset="-122"/>
                  <a:ea typeface="华文细黑" charset="-122"/>
                </a:rPr>
                <a:t>天气运行</a:t>
              </a:r>
              <a:endParaRPr lang="zh-CN" altLang="en-US" b="1" dirty="0">
                <a:latin typeface="华文细黑" charset="-122"/>
                <a:ea typeface="华文细黑" charset="-122"/>
              </a:endParaRPr>
            </a:p>
          </p:txBody>
        </p:sp>
      </p:grpSp>
      <p:grpSp>
        <p:nvGrpSpPr>
          <p:cNvPr id="21518" name="组合 7"/>
          <p:cNvGrpSpPr/>
          <p:nvPr/>
        </p:nvGrpSpPr>
        <p:grpSpPr>
          <a:xfrm>
            <a:off x="6135688" y="2636838"/>
            <a:ext cx="1582737" cy="719137"/>
            <a:chOff x="3499430" y="68129"/>
            <a:chExt cx="1237668" cy="443865"/>
          </a:xfrm>
        </p:grpSpPr>
        <p:sp>
          <p:nvSpPr>
            <p:cNvPr id="9" name="圆角矩形 8"/>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20" name="矩形 9"/>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方正综艺简体"/>
                  <a:ea typeface="方正综艺简体"/>
                </a:rPr>
                <a:t>机场上空的鸟群</a:t>
              </a:r>
              <a:endParaRPr lang="zh-CN" altLang="en-US" b="1" dirty="0">
                <a:latin typeface="方正综艺简体"/>
                <a:ea typeface="方正综艺简体"/>
              </a:endParaRPr>
            </a:p>
          </p:txBody>
        </p:sp>
      </p:grpSp>
      <p:grpSp>
        <p:nvGrpSpPr>
          <p:cNvPr id="21521" name="组合 10"/>
          <p:cNvGrpSpPr/>
          <p:nvPr/>
        </p:nvGrpSpPr>
        <p:grpSpPr>
          <a:xfrm>
            <a:off x="1204913" y="3871913"/>
            <a:ext cx="1582737" cy="720725"/>
            <a:chOff x="3499430" y="68129"/>
            <a:chExt cx="1237668" cy="443865"/>
          </a:xfrm>
        </p:grpSpPr>
        <p:sp>
          <p:nvSpPr>
            <p:cNvPr id="12" name="圆角矩形 11"/>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23" name="矩形 12"/>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冲出跑道</a:t>
              </a:r>
              <a:endParaRPr lang="zh-CN" altLang="en-US" b="1" dirty="0">
                <a:latin typeface="华文细黑" charset="-122"/>
                <a:ea typeface="华文细黑" charset="-122"/>
              </a:endParaRPr>
            </a:p>
          </p:txBody>
        </p:sp>
      </p:grpSp>
      <p:grpSp>
        <p:nvGrpSpPr>
          <p:cNvPr id="21524" name="组合 13"/>
          <p:cNvGrpSpPr/>
          <p:nvPr/>
        </p:nvGrpSpPr>
        <p:grpSpPr>
          <a:xfrm>
            <a:off x="3805238" y="3871913"/>
            <a:ext cx="1582737" cy="720725"/>
            <a:chOff x="3499430" y="68129"/>
            <a:chExt cx="1237668" cy="443865"/>
          </a:xfrm>
        </p:grpSpPr>
        <p:sp>
          <p:nvSpPr>
            <p:cNvPr id="15" name="圆角矩形 14"/>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26" name="矩形 15"/>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污染跑道</a:t>
              </a:r>
              <a:endParaRPr lang="zh-CN" altLang="en-US" b="1" dirty="0">
                <a:latin typeface="华文细黑" charset="-122"/>
                <a:ea typeface="华文细黑" charset="-122"/>
              </a:endParaRPr>
            </a:p>
          </p:txBody>
        </p:sp>
      </p:grpSp>
      <p:grpSp>
        <p:nvGrpSpPr>
          <p:cNvPr id="21527" name="组合 16"/>
          <p:cNvGrpSpPr/>
          <p:nvPr/>
        </p:nvGrpSpPr>
        <p:grpSpPr>
          <a:xfrm>
            <a:off x="6159500" y="3871913"/>
            <a:ext cx="1584325" cy="720725"/>
            <a:chOff x="3499430" y="68129"/>
            <a:chExt cx="1237668" cy="443865"/>
          </a:xfrm>
        </p:grpSpPr>
        <p:sp>
          <p:nvSpPr>
            <p:cNvPr id="18" name="圆角矩形 17"/>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29" name="矩形 18"/>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舆论媒体的负面影响</a:t>
              </a:r>
              <a:endParaRPr lang="zh-CN" altLang="en-US" b="1" dirty="0">
                <a:latin typeface="华文细黑" charset="-122"/>
                <a:ea typeface="华文细黑" charset="-122"/>
              </a:endParaRPr>
            </a:p>
          </p:txBody>
        </p:sp>
      </p:grpSp>
      <p:grpSp>
        <p:nvGrpSpPr>
          <p:cNvPr id="21530" name="组合 1"/>
          <p:cNvGrpSpPr/>
          <p:nvPr/>
        </p:nvGrpSpPr>
        <p:grpSpPr>
          <a:xfrm>
            <a:off x="1130300" y="2636838"/>
            <a:ext cx="1584325" cy="719137"/>
            <a:chOff x="3499430" y="68129"/>
            <a:chExt cx="1237668" cy="443865"/>
          </a:xfrm>
        </p:grpSpPr>
        <p:sp>
          <p:nvSpPr>
            <p:cNvPr id="3" name="圆角矩形 2"/>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32" name="矩形 3"/>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机场终端区的雷雨</a:t>
              </a:r>
              <a:endParaRPr lang="zh-CN" altLang="en-US" b="1" dirty="0">
                <a:latin typeface="华文细黑" charset="-122"/>
                <a:ea typeface="华文细黑" charset="-122"/>
              </a:endParaRPr>
            </a:p>
          </p:txBody>
        </p:sp>
      </p:grpSp>
      <p:grpSp>
        <p:nvGrpSpPr>
          <p:cNvPr id="21533" name="组合 20"/>
          <p:cNvGrpSpPr/>
          <p:nvPr/>
        </p:nvGrpSpPr>
        <p:grpSpPr>
          <a:xfrm>
            <a:off x="3730625" y="2636838"/>
            <a:ext cx="1584325" cy="719137"/>
            <a:chOff x="3499430" y="68129"/>
            <a:chExt cx="1237668" cy="443865"/>
          </a:xfrm>
        </p:grpSpPr>
        <p:sp>
          <p:nvSpPr>
            <p:cNvPr id="22" name="圆角矩形 21"/>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35" name="矩形 22"/>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新疆风沙</a:t>
              </a:r>
              <a:endParaRPr lang="zh-CN" altLang="en-US" b="1" dirty="0">
                <a:latin typeface="华文细黑" charset="-122"/>
                <a:ea typeface="华文细黑" charset="-122"/>
              </a:endParaRPr>
            </a:p>
            <a:p>
              <a:pPr algn="ctr"/>
              <a:r>
                <a:rPr lang="zh-CN" altLang="en-US" b="1" dirty="0">
                  <a:latin typeface="华文细黑" charset="-122"/>
                  <a:ea typeface="华文细黑" charset="-122"/>
                </a:rPr>
                <a:t>天气运行</a:t>
              </a:r>
              <a:endParaRPr lang="zh-CN" altLang="en-US" b="1" dirty="0">
                <a:latin typeface="华文细黑" charset="-122"/>
                <a:ea typeface="华文细黑" charset="-122"/>
              </a:endParaRPr>
            </a:p>
          </p:txBody>
        </p:sp>
      </p:grpSp>
      <p:grpSp>
        <p:nvGrpSpPr>
          <p:cNvPr id="21536" name="组合 23"/>
          <p:cNvGrpSpPr/>
          <p:nvPr/>
        </p:nvGrpSpPr>
        <p:grpSpPr>
          <a:xfrm>
            <a:off x="6086475" y="2636838"/>
            <a:ext cx="1584325" cy="719137"/>
            <a:chOff x="3499430" y="68129"/>
            <a:chExt cx="1237668" cy="443865"/>
          </a:xfrm>
        </p:grpSpPr>
        <p:sp>
          <p:nvSpPr>
            <p:cNvPr id="25" name="圆角矩形 24"/>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38" name="矩形 25"/>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方正综艺简体"/>
                  <a:ea typeface="方正综艺简体"/>
                </a:rPr>
                <a:t>机场上空的鸟群</a:t>
              </a:r>
              <a:endParaRPr lang="zh-CN" altLang="en-US" b="1" dirty="0">
                <a:latin typeface="方正综艺简体"/>
                <a:ea typeface="方正综艺简体"/>
              </a:endParaRPr>
            </a:p>
          </p:txBody>
        </p:sp>
      </p:grpSp>
      <p:grpSp>
        <p:nvGrpSpPr>
          <p:cNvPr id="21539" name="组合 27"/>
          <p:cNvGrpSpPr/>
          <p:nvPr/>
        </p:nvGrpSpPr>
        <p:grpSpPr>
          <a:xfrm>
            <a:off x="1155700" y="3871913"/>
            <a:ext cx="1582738" cy="720725"/>
            <a:chOff x="3499430" y="68129"/>
            <a:chExt cx="1237668" cy="443865"/>
          </a:xfrm>
        </p:grpSpPr>
        <p:sp>
          <p:nvSpPr>
            <p:cNvPr id="29" name="圆角矩形 28"/>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41" name="矩形 29"/>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冲出跑道</a:t>
              </a:r>
              <a:endParaRPr lang="zh-CN" altLang="en-US" b="1" dirty="0">
                <a:latin typeface="华文细黑" charset="-122"/>
                <a:ea typeface="华文细黑" charset="-122"/>
              </a:endParaRPr>
            </a:p>
          </p:txBody>
        </p:sp>
      </p:grpSp>
      <p:grpSp>
        <p:nvGrpSpPr>
          <p:cNvPr id="21542" name="组合 30"/>
          <p:cNvGrpSpPr/>
          <p:nvPr/>
        </p:nvGrpSpPr>
        <p:grpSpPr>
          <a:xfrm>
            <a:off x="3756025" y="3871913"/>
            <a:ext cx="1582738" cy="720725"/>
            <a:chOff x="3499430" y="68129"/>
            <a:chExt cx="1237668" cy="443865"/>
          </a:xfrm>
        </p:grpSpPr>
        <p:sp>
          <p:nvSpPr>
            <p:cNvPr id="32" name="圆角矩形 31"/>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1544" name="矩形 32"/>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污染跑道</a:t>
              </a:r>
              <a:endParaRPr lang="zh-CN" altLang="en-US" b="1" dirty="0">
                <a:latin typeface="华文细黑" charset="-122"/>
                <a:ea typeface="华文细黑"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5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平行四边形 7"/>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风险事件</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3" name="平行四边形 12"/>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2" name="文本框 1"/>
          <p:cNvSpPr txBox="1"/>
          <p:nvPr/>
        </p:nvSpPr>
        <p:spPr>
          <a:xfrm>
            <a:off x="263525" y="1162050"/>
            <a:ext cx="8604250" cy="4424363"/>
          </a:xfrm>
          <a:prstGeom prst="rect">
            <a:avLst/>
          </a:prstGeom>
          <a:noFill/>
          <a:ln w="9525">
            <a:noFill/>
          </a:ln>
        </p:spPr>
        <p:txBody>
          <a:bodyPr anchor="t" anchorCtr="0">
            <a:spAutoFit/>
          </a:bodyPr>
          <a:p>
            <a:pPr marL="358775" indent="-358775" defTabSz="957580">
              <a:spcBef>
                <a:spcPct val="20000"/>
              </a:spcBef>
              <a:buChar char="•"/>
            </a:pPr>
            <a:r>
              <a:rPr lang="zh-CN" altLang="en-US" dirty="0">
                <a:latin typeface="Arial" panose="020B0604020202020204" pitchFamily="34" charset="0"/>
                <a:ea typeface="宋体" panose="02010600030101010101" pitchFamily="2" charset="-122"/>
                <a:sym typeface="Arial" panose="020B0604020202020204" pitchFamily="34" charset="0"/>
              </a:rPr>
              <a:t>在</a:t>
            </a:r>
            <a:r>
              <a:rPr lang="en-US" altLang="zh-CN" dirty="0">
                <a:latin typeface="Arial" panose="020B0604020202020204" pitchFamily="34" charset="0"/>
                <a:ea typeface="宋体" panose="02010600030101010101" pitchFamily="2" charset="-122"/>
                <a:sym typeface="Arial" panose="020B0604020202020204" pitchFamily="34" charset="0"/>
              </a:rPr>
              <a:t>BOWTIE</a:t>
            </a:r>
            <a:r>
              <a:rPr lang="zh-CN" altLang="en-US" dirty="0">
                <a:latin typeface="Arial" panose="020B0604020202020204" pitchFamily="34" charset="0"/>
                <a:ea typeface="宋体" panose="02010600030101010101" pitchFamily="2" charset="-122"/>
                <a:sym typeface="Arial" panose="020B0604020202020204" pitchFamily="34" charset="0"/>
              </a:rPr>
              <a:t>中，风险事件（</a:t>
            </a:r>
            <a:r>
              <a:rPr lang="en-US" altLang="zh-CN" dirty="0">
                <a:latin typeface="Arial" panose="020B0604020202020204" pitchFamily="34" charset="0"/>
                <a:ea typeface="宋体" panose="02010600030101010101" pitchFamily="2" charset="-122"/>
                <a:sym typeface="Arial" panose="020B0604020202020204" pitchFamily="34" charset="0"/>
              </a:rPr>
              <a:t>TOP EVENT</a:t>
            </a:r>
            <a:r>
              <a:rPr lang="zh-CN" altLang="en-US" dirty="0">
                <a:latin typeface="Arial" panose="020B0604020202020204" pitchFamily="34" charset="0"/>
                <a:ea typeface="宋体" panose="02010600030101010101" pitchFamily="2" charset="-122"/>
                <a:sym typeface="Arial" panose="020B0604020202020204" pitchFamily="34" charset="0"/>
              </a:rPr>
              <a:t>）是伴随风险源（</a:t>
            </a:r>
            <a:r>
              <a:rPr lang="en-US" altLang="zh-CN" dirty="0">
                <a:latin typeface="Arial" panose="020B0604020202020204" pitchFamily="34" charset="0"/>
                <a:ea typeface="宋体" panose="02010600030101010101" pitchFamily="2" charset="-122"/>
                <a:sym typeface="Arial" panose="020B0604020202020204" pitchFamily="34" charset="0"/>
              </a:rPr>
              <a:t>HAZARD</a:t>
            </a:r>
            <a:r>
              <a:rPr lang="zh-CN" altLang="en-US" dirty="0">
                <a:latin typeface="Arial" panose="020B0604020202020204" pitchFamily="34" charset="0"/>
                <a:ea typeface="宋体" panose="02010600030101010101" pitchFamily="2" charset="-122"/>
                <a:sym typeface="Arial" panose="020B0604020202020204" pitchFamily="34" charset="0"/>
              </a:rPr>
              <a:t>）次生出现的，每个风险事件都有对应的风险源，而每个风险源往往可能有多个风险事件伴随。</a:t>
            </a:r>
            <a:endParaRPr lang="zh-CN" altLang="en-US"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模型中风险事件如何确定：</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b="1" dirty="0">
                <a:latin typeface="微软雅黑" panose="020B0503020204020204" charset="-122"/>
                <a:ea typeface="微软雅黑" panose="020B0503020204020204" charset="-122"/>
                <a:sym typeface="Arial" panose="020B0604020202020204" pitchFamily="34" charset="0"/>
              </a:rPr>
              <a:t>例如危险源为雨雪天气运行，那么风险事件就可以描述为飞机机翼带冰雪起飞，或者飞机在湿滑跑道上起飞。</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b="1" dirty="0">
                <a:latin typeface="微软雅黑" panose="020B0503020204020204" charset="-122"/>
                <a:ea typeface="微软雅黑" panose="020B0503020204020204" charset="-122"/>
                <a:sym typeface="Arial" panose="020B0604020202020204" pitchFamily="34" charset="0"/>
              </a:rPr>
              <a:t>风险事件是风险源具体状态</a:t>
            </a:r>
            <a:r>
              <a:rPr lang="en-US" altLang="zh-CN" b="1" dirty="0">
                <a:latin typeface="微软雅黑" panose="020B0503020204020204" charset="-122"/>
                <a:ea typeface="微软雅黑" panose="020B0503020204020204" charset="-122"/>
                <a:sym typeface="Arial" panose="020B0604020202020204" pitchFamily="34" charset="0"/>
              </a:rPr>
              <a:t>+</a:t>
            </a:r>
            <a:r>
              <a:rPr lang="zh-CN" altLang="en-US" b="1" dirty="0">
                <a:latin typeface="微软雅黑" panose="020B0503020204020204" charset="-122"/>
                <a:ea typeface="微软雅黑" panose="020B0503020204020204" charset="-122"/>
                <a:sym typeface="Arial" panose="020B0604020202020204" pitchFamily="34" charset="0"/>
              </a:rPr>
              <a:t>体量（规模）</a:t>
            </a:r>
            <a:r>
              <a:rPr lang="en-US" altLang="zh-CN" b="1" dirty="0">
                <a:latin typeface="微软雅黑" panose="020B0503020204020204" charset="-122"/>
                <a:ea typeface="微软雅黑" panose="020B0503020204020204" charset="-122"/>
                <a:sym typeface="Arial" panose="020B0604020202020204" pitchFamily="34" charset="0"/>
              </a:rPr>
              <a:t>+</a:t>
            </a:r>
            <a:r>
              <a:rPr lang="zh-CN" altLang="en-US" b="1" dirty="0">
                <a:latin typeface="微软雅黑" panose="020B0503020204020204" charset="-122"/>
                <a:ea typeface="微软雅黑" panose="020B0503020204020204" charset="-122"/>
                <a:sym typeface="Arial" panose="020B0604020202020204" pitchFamily="34" charset="0"/>
              </a:rPr>
              <a:t>发生时间</a:t>
            </a:r>
            <a:r>
              <a:rPr lang="en-US" altLang="zh-CN" b="1" dirty="0">
                <a:latin typeface="微软雅黑" panose="020B0503020204020204" charset="-122"/>
                <a:ea typeface="微软雅黑" panose="020B0503020204020204" charset="-122"/>
                <a:sym typeface="Arial" panose="020B0604020202020204" pitchFamily="34" charset="0"/>
              </a:rPr>
              <a:t>+</a:t>
            </a:r>
            <a:r>
              <a:rPr lang="zh-CN" altLang="en-US" b="1" dirty="0">
                <a:latin typeface="微软雅黑" panose="020B0503020204020204" charset="-122"/>
                <a:ea typeface="微软雅黑" panose="020B0503020204020204" charset="-122"/>
                <a:sym typeface="Arial" panose="020B0604020202020204" pitchFamily="34" charset="0"/>
              </a:rPr>
              <a:t>发生地点</a:t>
            </a:r>
            <a:r>
              <a:rPr lang="en-US" altLang="zh-CN" b="1" dirty="0">
                <a:latin typeface="微软雅黑" panose="020B0503020204020204" charset="-122"/>
                <a:ea typeface="微软雅黑" panose="020B0503020204020204" charset="-122"/>
                <a:sym typeface="Arial" panose="020B0604020202020204" pitchFamily="34" charset="0"/>
              </a:rPr>
              <a:t>+</a:t>
            </a:r>
            <a:r>
              <a:rPr lang="zh-CN" altLang="en-US" b="1" dirty="0">
                <a:latin typeface="微软雅黑" panose="020B0503020204020204" charset="-122"/>
                <a:ea typeface="微软雅黑" panose="020B0503020204020204" charset="-122"/>
                <a:sym typeface="Arial" panose="020B0604020202020204" pitchFamily="34" charset="0"/>
              </a:rPr>
              <a:t>发生可能性的综合。</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dirty="0">
                <a:latin typeface="微软雅黑" panose="020B0503020204020204" charset="-122"/>
                <a:ea typeface="微软雅黑" panose="020B0503020204020204" charset="-122"/>
                <a:sym typeface="Arial" panose="020B0604020202020204" pitchFamily="34" charset="0"/>
              </a:rPr>
              <a:t>风险事件可以描述的更为具体，取决于你制定</a:t>
            </a: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的深度和维度。例如：</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1.</a:t>
            </a:r>
            <a:r>
              <a:rPr lang="zh-CN" altLang="en-US" b="1" dirty="0">
                <a:latin typeface="微软雅黑" panose="020B0503020204020204" charset="-122"/>
                <a:ea typeface="微软雅黑" panose="020B0503020204020204" charset="-122"/>
                <a:sym typeface="Arial" panose="020B0604020202020204" pitchFamily="34" charset="0"/>
              </a:rPr>
              <a:t>公司</a:t>
            </a:r>
            <a:r>
              <a:rPr lang="en-US" altLang="zh-CN" b="1" dirty="0">
                <a:latin typeface="微软雅黑" panose="020B0503020204020204" charset="-122"/>
                <a:ea typeface="微软雅黑" panose="020B0503020204020204" charset="-122"/>
                <a:sym typeface="Arial" panose="020B0604020202020204" pitchFamily="34" charset="0"/>
              </a:rPr>
              <a:t>B737</a:t>
            </a:r>
            <a:r>
              <a:rPr lang="zh-CN" altLang="en-US" b="1" dirty="0">
                <a:latin typeface="微软雅黑" panose="020B0503020204020204" charset="-122"/>
                <a:ea typeface="微软雅黑" panose="020B0503020204020204" charset="-122"/>
                <a:sym typeface="Arial" panose="020B0604020202020204" pitchFamily="34" charset="0"/>
              </a:rPr>
              <a:t>飞机在长治机场湿跑道条件下起飞</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新疆乌鲁木齐机场因雨雪天气关闭时间持续</a:t>
            </a:r>
            <a:r>
              <a:rPr lang="en-US" altLang="zh-CN" b="1"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小时</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dirty="0">
                <a:solidFill>
                  <a:srgbClr val="FF0000"/>
                </a:solidFill>
                <a:latin typeface="微软雅黑" panose="020B0503020204020204" charset="-122"/>
                <a:ea typeface="微软雅黑" panose="020B0503020204020204" charset="-122"/>
                <a:sym typeface="Arial" panose="020B0604020202020204" pitchFamily="34" charset="0"/>
              </a:rPr>
              <a:t>请注意，风险事件的描述中同样是不包含事件后果的</a:t>
            </a:r>
            <a:endParaRPr lang="zh-CN" altLang="en-US" dirty="0">
              <a:solidFill>
                <a:srgbClr val="FF0000"/>
              </a:solidFill>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3" name="图片 2" descr="1"/>
          <p:cNvPicPr>
            <a:picLocks noChangeAspect="1"/>
          </p:cNvPicPr>
          <p:nvPr/>
        </p:nvPicPr>
        <p:blipFill>
          <a:blip r:embed="rId1"/>
          <a:stretch>
            <a:fillRect/>
          </a:stretch>
        </p:blipFill>
        <p:spPr>
          <a:xfrm>
            <a:off x="6910388" y="4924425"/>
            <a:ext cx="1236662" cy="1752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charRg st="0" end="80"/>
                                            </p:txEl>
                                          </p:spTgt>
                                        </p:tgtEl>
                                        <p:attrNameLst>
                                          <p:attrName>style.visibility</p:attrName>
                                        </p:attrNameLst>
                                      </p:cBhvr>
                                      <p:to>
                                        <p:strVal val="visible"/>
                                      </p:to>
                                    </p:set>
                                    <p:anim calcmode="lin" valueType="num">
                                      <p:cBhvr additive="base">
                                        <p:cTn id="7" dur="500" fill="hold"/>
                                        <p:tgtEl>
                                          <p:spTgt spid="2">
                                            <p:txEl>
                                              <p:charRg st="0" end="8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charRg st="0" end="8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charRg st="80" end="99"/>
                                            </p:txEl>
                                          </p:spTgt>
                                        </p:tgtEl>
                                        <p:attrNameLst>
                                          <p:attrName>style.visibility</p:attrName>
                                        </p:attrNameLst>
                                      </p:cBhvr>
                                      <p:to>
                                        <p:strVal val="visible"/>
                                      </p:to>
                                    </p:set>
                                    <p:anim calcmode="lin" valueType="num">
                                      <p:cBhvr additive="base">
                                        <p:cTn id="13" dur="500" fill="hold"/>
                                        <p:tgtEl>
                                          <p:spTgt spid="2">
                                            <p:txEl>
                                              <p:charRg st="80" end="9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charRg st="80" end="9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charRg st="99" end="148"/>
                                            </p:txEl>
                                          </p:spTgt>
                                        </p:tgtEl>
                                        <p:attrNameLst>
                                          <p:attrName>style.visibility</p:attrName>
                                        </p:attrNameLst>
                                      </p:cBhvr>
                                      <p:to>
                                        <p:strVal val="visible"/>
                                      </p:to>
                                    </p:set>
                                    <p:anim calcmode="lin" valueType="num">
                                      <p:cBhvr additive="base">
                                        <p:cTn id="19" dur="500" fill="hold"/>
                                        <p:tgtEl>
                                          <p:spTgt spid="2">
                                            <p:txEl>
                                              <p:charRg st="99" end="14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charRg st="99" end="14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
                                            <p:txEl>
                                              <p:charRg st="148" end="188"/>
                                            </p:txEl>
                                          </p:spTgt>
                                        </p:tgtEl>
                                        <p:attrNameLst>
                                          <p:attrName>style.visibility</p:attrName>
                                        </p:attrNameLst>
                                      </p:cBhvr>
                                      <p:to>
                                        <p:strVal val="visible"/>
                                      </p:to>
                                    </p:set>
                                    <p:animEffect transition="in" filter="checkerboard(across)">
                                      <p:cBhvr>
                                        <p:cTn id="25" dur="500"/>
                                        <p:tgtEl>
                                          <p:spTgt spid="2">
                                            <p:txEl>
                                              <p:charRg st="148" end="18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charRg st="189" end="226"/>
                                            </p:txEl>
                                          </p:spTgt>
                                        </p:tgtEl>
                                        <p:attrNameLst>
                                          <p:attrName>style.visibility</p:attrName>
                                        </p:attrNameLst>
                                      </p:cBhvr>
                                      <p:to>
                                        <p:strVal val="visible"/>
                                      </p:to>
                                    </p:set>
                                    <p:anim calcmode="lin" valueType="num">
                                      <p:cBhvr additive="base">
                                        <p:cTn id="30" dur="500" fill="hold"/>
                                        <p:tgtEl>
                                          <p:spTgt spid="2">
                                            <p:txEl>
                                              <p:charRg st="189" end="22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charRg st="189" end="22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charRg st="226" end="250"/>
                                            </p:txEl>
                                          </p:spTgt>
                                        </p:tgtEl>
                                        <p:attrNameLst>
                                          <p:attrName>style.visibility</p:attrName>
                                        </p:attrNameLst>
                                      </p:cBhvr>
                                      <p:to>
                                        <p:strVal val="visible"/>
                                      </p:to>
                                    </p:set>
                                    <p:anim calcmode="lin" valueType="num">
                                      <p:cBhvr additive="base">
                                        <p:cTn id="36" dur="500" fill="hold"/>
                                        <p:tgtEl>
                                          <p:spTgt spid="2">
                                            <p:txEl>
                                              <p:charRg st="226" end="25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charRg st="226" end="25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charRg st="250" end="275"/>
                                            </p:txEl>
                                          </p:spTgt>
                                        </p:tgtEl>
                                        <p:attrNameLst>
                                          <p:attrName>style.visibility</p:attrName>
                                        </p:attrNameLst>
                                      </p:cBhvr>
                                      <p:to>
                                        <p:strVal val="visible"/>
                                      </p:to>
                                    </p:set>
                                    <p:anim calcmode="lin" valueType="num">
                                      <p:cBhvr additive="base">
                                        <p:cTn id="42" dur="500" fill="hold"/>
                                        <p:tgtEl>
                                          <p:spTgt spid="2">
                                            <p:txEl>
                                              <p:charRg st="250" end="27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charRg st="250" end="27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nodeType="clickEffect">
                                  <p:stCondLst>
                                    <p:cond delay="0"/>
                                  </p:stCondLst>
                                  <p:childTnLst>
                                    <p:set>
                                      <p:cBhvr>
                                        <p:cTn id="47" dur="1" fill="hold">
                                          <p:stCondLst>
                                            <p:cond delay="0"/>
                                          </p:stCondLst>
                                        </p:cTn>
                                        <p:tgtEl>
                                          <p:spTgt spid="2">
                                            <p:txEl>
                                              <p:charRg st="275" end="299"/>
                                            </p:txEl>
                                          </p:spTgt>
                                        </p:tgtEl>
                                        <p:attrNameLst>
                                          <p:attrName>style.visibility</p:attrName>
                                        </p:attrNameLst>
                                      </p:cBhvr>
                                      <p:to>
                                        <p:strVal val="visible"/>
                                      </p:to>
                                    </p:set>
                                    <p:anim calcmode="lin" valueType="num">
                                      <p:cBhvr>
                                        <p:cTn id="48" dur="1000" fill="hold"/>
                                        <p:tgtEl>
                                          <p:spTgt spid="2">
                                            <p:txEl>
                                              <p:charRg st="275" end="299"/>
                                            </p:txEl>
                                          </p:spTgt>
                                        </p:tgtEl>
                                        <p:attrNameLst>
                                          <p:attrName>ppt_w</p:attrName>
                                        </p:attrNameLst>
                                      </p:cBhvr>
                                      <p:tavLst>
                                        <p:tav tm="0">
                                          <p:val>
                                            <p:strVal val="#ppt_w+.3"/>
                                          </p:val>
                                        </p:tav>
                                        <p:tav tm="100000">
                                          <p:val>
                                            <p:strVal val="#ppt_w"/>
                                          </p:val>
                                        </p:tav>
                                      </p:tavLst>
                                    </p:anim>
                                    <p:anim calcmode="lin" valueType="num">
                                      <p:cBhvr>
                                        <p:cTn id="49" dur="1000" fill="hold"/>
                                        <p:tgtEl>
                                          <p:spTgt spid="2">
                                            <p:txEl>
                                              <p:charRg st="275" end="299"/>
                                            </p:txEl>
                                          </p:spTgt>
                                        </p:tgtEl>
                                        <p:attrNameLst>
                                          <p:attrName>ppt_h</p:attrName>
                                        </p:attrNameLst>
                                      </p:cBhvr>
                                      <p:tavLst>
                                        <p:tav tm="0">
                                          <p:val>
                                            <p:strVal val="#ppt_h"/>
                                          </p:val>
                                        </p:tav>
                                        <p:tav tm="100000">
                                          <p:val>
                                            <p:strVal val="#ppt_h"/>
                                          </p:val>
                                        </p:tav>
                                      </p:tavLst>
                                    </p:anim>
                                    <p:animEffect transition="in" filter="fade">
                                      <p:cBhvr>
                                        <p:cTn id="50" dur="1000"/>
                                        <p:tgtEl>
                                          <p:spTgt spid="2">
                                            <p:txEl>
                                              <p:charRg st="275" end="299"/>
                                            </p:txEl>
                                          </p:spTgt>
                                        </p:tgtEl>
                                      </p:cBhvr>
                                    </p:animEffect>
                                  </p:childTnLst>
                                </p:cTn>
                              </p:par>
                            </p:childTnLst>
                          </p:cTn>
                        </p:par>
                        <p:par>
                          <p:cTn id="51" fill="hold">
                            <p:stCondLst>
                              <p:cond delay="1000"/>
                            </p:stCondLst>
                            <p:childTnLst>
                              <p:par>
                                <p:cTn id="52" presetID="3" presetClass="entr" presetSubtype="1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平行四边形 7"/>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风险事件</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3" name="平行四边形 12"/>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23557" name="文本框 10"/>
          <p:cNvSpPr txBox="1"/>
          <p:nvPr/>
        </p:nvSpPr>
        <p:spPr>
          <a:xfrm>
            <a:off x="384175" y="1416050"/>
            <a:ext cx="6496050"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火眼金睛</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哪个不是风险事件：</a:t>
            </a:r>
            <a:endParaRPr lang="zh-CN" altLang="en-US" b="1" dirty="0">
              <a:solidFill>
                <a:srgbClr val="272727"/>
              </a:solidFill>
              <a:latin typeface="华文楷体" charset="-122"/>
              <a:ea typeface="华文楷体" charset="-122"/>
              <a:sym typeface="+mn-ea"/>
            </a:endParaRPr>
          </a:p>
        </p:txBody>
      </p:sp>
      <p:sp>
        <p:nvSpPr>
          <p:cNvPr id="20" name="Rectangle 3"/>
          <p:cNvSpPr/>
          <p:nvPr/>
        </p:nvSpPr>
        <p:spPr>
          <a:xfrm>
            <a:off x="5561013" y="2847975"/>
            <a:ext cx="2643187" cy="1785938"/>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553" name="Rectangle 3"/>
          <p:cNvSpPr/>
          <p:nvPr/>
        </p:nvSpPr>
        <p:spPr>
          <a:xfrm>
            <a:off x="604838" y="2847975"/>
            <a:ext cx="2643187" cy="1785938"/>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nvGrpSpPr>
          <p:cNvPr id="23560" name="组合 10"/>
          <p:cNvGrpSpPr/>
          <p:nvPr/>
        </p:nvGrpSpPr>
        <p:grpSpPr>
          <a:xfrm>
            <a:off x="1066800" y="3059113"/>
            <a:ext cx="1582738" cy="1363662"/>
            <a:chOff x="3499430" y="68129"/>
            <a:chExt cx="1237668" cy="840369"/>
          </a:xfrm>
        </p:grpSpPr>
        <p:sp>
          <p:nvSpPr>
            <p:cNvPr id="2" name="圆角矩形 1"/>
            <p:cNvSpPr/>
            <p:nvPr/>
          </p:nvSpPr>
          <p:spPr>
            <a:xfrm>
              <a:off x="3499430" y="68129"/>
              <a:ext cx="1237668" cy="84036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3562" name="矩形 2"/>
            <p:cNvSpPr/>
            <p:nvPr/>
          </p:nvSpPr>
          <p:spPr>
            <a:xfrm>
              <a:off x="3588946" y="106019"/>
              <a:ext cx="1097280" cy="713942"/>
            </a:xfrm>
            <a:prstGeom prst="rect">
              <a:avLst/>
            </a:prstGeom>
            <a:noFill/>
            <a:ln w="9525">
              <a:noFill/>
            </a:ln>
          </p:spPr>
          <p:txBody>
            <a:bodyPr anchor="t" anchorCtr="0">
              <a:spAutoFit/>
            </a:bodyPr>
            <a:p>
              <a:pPr algn="ctr"/>
              <a:r>
                <a:rPr lang="zh-CN" altLang="en-US" sz="1400" b="1" dirty="0">
                  <a:latin typeface="华文细黑" charset="-122"/>
                  <a:ea typeface="华文细黑" charset="-122"/>
                </a:rPr>
                <a:t>北京</a:t>
              </a:r>
              <a:r>
                <a:rPr lang="en-US" altLang="zh-CN" sz="1400" b="1" dirty="0">
                  <a:latin typeface="华文细黑" charset="-122"/>
                  <a:ea typeface="华文细黑" charset="-122"/>
                </a:rPr>
                <a:t>-</a:t>
              </a:r>
              <a:r>
                <a:rPr lang="zh-CN" altLang="en-US" sz="1400" b="1" dirty="0">
                  <a:latin typeface="华文细黑" charset="-122"/>
                  <a:ea typeface="华文细黑" charset="-122"/>
                </a:rPr>
                <a:t>乌鲁木齐航班机长不满足新机长天气标准，导致航班取消</a:t>
              </a:r>
              <a:endParaRPr lang="zh-CN" altLang="en-US" sz="1400" b="1" dirty="0">
                <a:latin typeface="华文细黑" charset="-122"/>
                <a:ea typeface="华文细黑" charset="-122"/>
              </a:endParaRPr>
            </a:p>
          </p:txBody>
        </p:sp>
      </p:grpSp>
      <p:grpSp>
        <p:nvGrpSpPr>
          <p:cNvPr id="23563" name="组合 3"/>
          <p:cNvGrpSpPr/>
          <p:nvPr/>
        </p:nvGrpSpPr>
        <p:grpSpPr>
          <a:xfrm>
            <a:off x="3711575" y="3057525"/>
            <a:ext cx="1582738" cy="1363663"/>
            <a:chOff x="3499430" y="68129"/>
            <a:chExt cx="1237668" cy="443865"/>
          </a:xfrm>
        </p:grpSpPr>
        <p:sp>
          <p:nvSpPr>
            <p:cNvPr id="15" name="圆角矩形 14"/>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3565" name="矩形 15"/>
            <p:cNvSpPr/>
            <p:nvPr/>
          </p:nvSpPr>
          <p:spPr>
            <a:xfrm>
              <a:off x="3588946" y="106019"/>
              <a:ext cx="1097280" cy="387012"/>
            </a:xfrm>
            <a:prstGeom prst="rect">
              <a:avLst/>
            </a:prstGeom>
            <a:noFill/>
            <a:ln w="9525">
              <a:noFill/>
            </a:ln>
          </p:spPr>
          <p:txBody>
            <a:bodyPr anchor="t" anchorCtr="0">
              <a:spAutoFit/>
            </a:bodyPr>
            <a:p>
              <a:pPr algn="ctr"/>
              <a:r>
                <a:rPr lang="zh-CN" altLang="en-US" b="1" dirty="0">
                  <a:latin typeface="华文细黑" charset="-122"/>
                  <a:ea typeface="华文细黑" charset="-122"/>
                </a:rPr>
                <a:t>西宁机场高温，西宁</a:t>
              </a:r>
              <a:r>
                <a:rPr lang="en-US" altLang="zh-CN" b="1" dirty="0">
                  <a:latin typeface="华文细黑" charset="-122"/>
                  <a:ea typeface="华文细黑" charset="-122"/>
                </a:rPr>
                <a:t>-</a:t>
              </a:r>
              <a:r>
                <a:rPr lang="zh-CN" altLang="en-US" b="1" dirty="0">
                  <a:latin typeface="华文细黑" charset="-122"/>
                  <a:ea typeface="华文细黑" charset="-122"/>
                </a:rPr>
                <a:t>北京航班存在限载</a:t>
              </a:r>
              <a:endParaRPr lang="zh-CN" altLang="en-US" b="1" dirty="0">
                <a:latin typeface="华文细黑" charset="-122"/>
                <a:ea typeface="华文细黑" charset="-122"/>
              </a:endParaRPr>
            </a:p>
          </p:txBody>
        </p:sp>
      </p:grpSp>
      <p:grpSp>
        <p:nvGrpSpPr>
          <p:cNvPr id="23566" name="组合 16"/>
          <p:cNvGrpSpPr/>
          <p:nvPr/>
        </p:nvGrpSpPr>
        <p:grpSpPr>
          <a:xfrm>
            <a:off x="6065838" y="3057525"/>
            <a:ext cx="1582737" cy="1363663"/>
            <a:chOff x="3499430" y="68129"/>
            <a:chExt cx="1237668" cy="443865"/>
          </a:xfrm>
        </p:grpSpPr>
        <p:sp>
          <p:nvSpPr>
            <p:cNvPr id="18" name="圆角矩形 17"/>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3568" name="矩形 18"/>
            <p:cNvSpPr/>
            <p:nvPr/>
          </p:nvSpPr>
          <p:spPr>
            <a:xfrm>
              <a:off x="3588946" y="106019"/>
              <a:ext cx="1097280" cy="387012"/>
            </a:xfrm>
            <a:prstGeom prst="rect">
              <a:avLst/>
            </a:prstGeom>
            <a:noFill/>
            <a:ln w="9525">
              <a:noFill/>
            </a:ln>
          </p:spPr>
          <p:txBody>
            <a:bodyPr anchor="t" anchorCtr="0">
              <a:spAutoFit/>
            </a:bodyPr>
            <a:p>
              <a:pPr algn="ctr"/>
              <a:r>
                <a:rPr lang="zh-CN" altLang="en-US" b="1" dirty="0">
                  <a:latin typeface="华文细黑" charset="-122"/>
                  <a:ea typeface="华文细黑" charset="-122"/>
                </a:rPr>
                <a:t>飞机定检未完成导致飞机起飞后出现单发返航</a:t>
              </a:r>
              <a:endParaRPr lang="zh-CN" altLang="en-US" b="1" dirty="0">
                <a:latin typeface="华文细黑" charset="-122"/>
                <a:ea typeface="华文细黑"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5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矩形 53"/>
          <p:cNvSpPr/>
          <p:nvPr/>
        </p:nvSpPr>
        <p:spPr>
          <a:xfrm>
            <a:off x="533400" y="3835400"/>
            <a:ext cx="1589088" cy="260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3.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风险隐患</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2" name="文本框 1"/>
          <p:cNvSpPr txBox="1"/>
          <p:nvPr/>
        </p:nvSpPr>
        <p:spPr>
          <a:xfrm>
            <a:off x="263525" y="1162050"/>
            <a:ext cx="8604250" cy="2943225"/>
          </a:xfrm>
          <a:prstGeom prst="rect">
            <a:avLst/>
          </a:prstGeom>
          <a:noFill/>
          <a:ln w="9525">
            <a:noFill/>
          </a:ln>
        </p:spPr>
        <p:txBody>
          <a:bodyPr anchor="t" anchorCtr="0">
            <a:spAutoFit/>
          </a:bodyPr>
          <a:p>
            <a:pPr marL="358775" indent="-358775" defTabSz="957580">
              <a:spcBef>
                <a:spcPct val="20000"/>
              </a:spcBef>
              <a:buChar char="•"/>
            </a:pPr>
            <a:r>
              <a:rPr lang="zh-CN" altLang="en-US" dirty="0">
                <a:latin typeface="Arial" panose="020B0604020202020204" pitchFamily="34" charset="0"/>
                <a:ea typeface="宋体" panose="02010600030101010101" pitchFamily="2" charset="-122"/>
                <a:sym typeface="Arial" panose="020B0604020202020204" pitchFamily="34" charset="0"/>
              </a:rPr>
              <a:t>风险隐患（</a:t>
            </a:r>
            <a:r>
              <a:rPr lang="en-US" altLang="zh-CN" dirty="0">
                <a:latin typeface="Arial" panose="020B0604020202020204" pitchFamily="34" charset="0"/>
                <a:ea typeface="宋体" panose="02010600030101010101" pitchFamily="2" charset="-122"/>
                <a:sym typeface="Arial" panose="020B0604020202020204" pitchFamily="34" charset="0"/>
              </a:rPr>
              <a:t>THREAT</a:t>
            </a:r>
            <a:r>
              <a:rPr lang="zh-CN" altLang="en-US" dirty="0">
                <a:latin typeface="Arial" panose="020B0604020202020204" pitchFamily="34" charset="0"/>
                <a:ea typeface="宋体" panose="02010600030101010101" pitchFamily="2" charset="-122"/>
                <a:sym typeface="Arial" panose="020B0604020202020204" pitchFamily="34" charset="0"/>
              </a:rPr>
              <a:t>）也叫威胁，是通过产生风险事件从而导致危险源出现的原因或可能性</a:t>
            </a:r>
            <a:endParaRPr lang="zh-CN" altLang="en-US"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模型中风险隐患如何描述：</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1</a:t>
            </a:r>
            <a:r>
              <a:rPr lang="zh-CN" altLang="en-US" b="1" dirty="0">
                <a:latin typeface="微软雅黑" panose="020B0503020204020204" charset="-122"/>
                <a:ea typeface="微软雅黑" panose="020B0503020204020204" charset="-122"/>
                <a:sym typeface="Arial" panose="020B0604020202020204" pitchFamily="34" charset="0"/>
              </a:rPr>
              <a:t>、风险隐患的描述要直接</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、每一个风险隐患都必须对应一个后果（但多个风险隐患可以对应同一个后果）</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3</a:t>
            </a:r>
            <a:r>
              <a:rPr lang="zh-CN" altLang="en-US" b="1" dirty="0">
                <a:latin typeface="微软雅黑" panose="020B0503020204020204" charset="-122"/>
                <a:ea typeface="微软雅黑" panose="020B0503020204020204" charset="-122"/>
                <a:sym typeface="Arial" panose="020B0604020202020204" pitchFamily="34" charset="0"/>
              </a:rPr>
              <a:t>、每一个风险隐患是独立存在的，不存在两个风险隐患相互干扰、影响</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4</a:t>
            </a:r>
            <a:r>
              <a:rPr lang="zh-CN" altLang="en-US" b="1" dirty="0">
                <a:latin typeface="微软雅黑" panose="020B0503020204020204" charset="-122"/>
                <a:ea typeface="微软雅黑" panose="020B0503020204020204" charset="-122"/>
                <a:sym typeface="Arial" panose="020B0604020202020204" pitchFamily="34" charset="0"/>
              </a:rPr>
              <a:t>、在描述风险隐患时可以从人、机、料、法、环等方面逐一考虑和划分</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zh-CN" dirty="0">
              <a:solidFill>
                <a:srgbClr val="FF0000"/>
              </a:solidFill>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3" name="图片 2" descr="2"/>
          <p:cNvPicPr>
            <a:picLocks noChangeAspect="1"/>
          </p:cNvPicPr>
          <p:nvPr/>
        </p:nvPicPr>
        <p:blipFill>
          <a:blip r:embed="rId1"/>
          <a:stretch>
            <a:fillRect/>
          </a:stretch>
        </p:blipFill>
        <p:spPr>
          <a:xfrm>
            <a:off x="1411288" y="3516313"/>
            <a:ext cx="6307137" cy="29257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charRg st="0" end="43"/>
                                            </p:txEl>
                                          </p:spTgt>
                                        </p:tgtEl>
                                        <p:attrNameLst>
                                          <p:attrName>style.visibility</p:attrName>
                                        </p:attrNameLst>
                                      </p:cBhvr>
                                      <p:to>
                                        <p:strVal val="visible"/>
                                      </p:to>
                                    </p:set>
                                    <p:anim calcmode="lin" valueType="num">
                                      <p:cBhvr additive="base">
                                        <p:cTn id="7" dur="500" fill="hold"/>
                                        <p:tgtEl>
                                          <p:spTgt spid="2">
                                            <p:txEl>
                                              <p:charRg st="0" end="4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charRg st="0" end="4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charRg st="43" end="62"/>
                                            </p:txEl>
                                          </p:spTgt>
                                        </p:tgtEl>
                                        <p:attrNameLst>
                                          <p:attrName>style.visibility</p:attrName>
                                        </p:attrNameLst>
                                      </p:cBhvr>
                                      <p:to>
                                        <p:strVal val="visible"/>
                                      </p:to>
                                    </p:set>
                                    <p:anim calcmode="lin" valueType="num">
                                      <p:cBhvr additive="base">
                                        <p:cTn id="13" dur="500" fill="hold"/>
                                        <p:tgtEl>
                                          <p:spTgt spid="2">
                                            <p:txEl>
                                              <p:charRg st="43" end="6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charRg st="43" end="6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
                                            <p:txEl>
                                              <p:charRg st="62" end="75"/>
                                            </p:txEl>
                                          </p:spTgt>
                                        </p:tgtEl>
                                        <p:attrNameLst>
                                          <p:attrName>style.visibility</p:attrName>
                                        </p:attrNameLst>
                                      </p:cBhvr>
                                      <p:to>
                                        <p:strVal val="visible"/>
                                      </p:to>
                                    </p:set>
                                    <p:animEffect transition="in" filter="checkerboard(across)">
                                      <p:cBhvr>
                                        <p:cTn id="19" dur="500"/>
                                        <p:tgtEl>
                                          <p:spTgt spid="2">
                                            <p:txEl>
                                              <p:charRg st="62" end="7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xEl>
                                              <p:charRg st="75" end="112"/>
                                            </p:txEl>
                                          </p:spTgt>
                                        </p:tgtEl>
                                        <p:attrNameLst>
                                          <p:attrName>style.visibility</p:attrName>
                                        </p:attrNameLst>
                                      </p:cBhvr>
                                      <p:to>
                                        <p:strVal val="visible"/>
                                      </p:to>
                                    </p:set>
                                    <p:animEffect transition="in" filter="checkerboard(across)">
                                      <p:cBhvr>
                                        <p:cTn id="24" dur="500"/>
                                        <p:tgtEl>
                                          <p:spTgt spid="2">
                                            <p:txEl>
                                              <p:charRg st="75" end="1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
                                            <p:txEl>
                                              <p:charRg st="112" end="145"/>
                                            </p:txEl>
                                          </p:spTgt>
                                        </p:tgtEl>
                                        <p:attrNameLst>
                                          <p:attrName>style.visibility</p:attrName>
                                        </p:attrNameLst>
                                      </p:cBhvr>
                                      <p:to>
                                        <p:strVal val="visible"/>
                                      </p:to>
                                    </p:set>
                                    <p:animEffect transition="in" filter="checkerboard(across)">
                                      <p:cBhvr>
                                        <p:cTn id="29" dur="500"/>
                                        <p:tgtEl>
                                          <p:spTgt spid="2">
                                            <p:txEl>
                                              <p:charRg st="112" end="14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2">
                                            <p:txEl>
                                              <p:charRg st="145" end="178"/>
                                            </p:txEl>
                                          </p:spTgt>
                                        </p:tgtEl>
                                        <p:attrNameLst>
                                          <p:attrName>style.visibility</p:attrName>
                                        </p:attrNameLst>
                                      </p:cBhvr>
                                      <p:to>
                                        <p:strVal val="visible"/>
                                      </p:to>
                                    </p:set>
                                    <p:animEffect transition="in" filter="checkerboard(across)">
                                      <p:cBhvr>
                                        <p:cTn id="34" dur="500"/>
                                        <p:tgtEl>
                                          <p:spTgt spid="2">
                                            <p:txEl>
                                              <p:charRg st="145" end="17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ox(i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4.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潜在结果</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2" name="文本框 1"/>
          <p:cNvSpPr txBox="1"/>
          <p:nvPr/>
        </p:nvSpPr>
        <p:spPr>
          <a:xfrm>
            <a:off x="263525" y="1162050"/>
            <a:ext cx="8604250" cy="2668588"/>
          </a:xfrm>
          <a:prstGeom prst="rect">
            <a:avLst/>
          </a:prstGeom>
          <a:noFill/>
          <a:ln w="9525">
            <a:noFill/>
          </a:ln>
        </p:spPr>
        <p:txBody>
          <a:bodyPr anchor="t" anchorCtr="0">
            <a:spAutoFit/>
          </a:bodyPr>
          <a:p>
            <a:pPr marL="358775" indent="-358775" defTabSz="957580">
              <a:spcBef>
                <a:spcPct val="20000"/>
              </a:spcBef>
              <a:buChar char="•"/>
            </a:pPr>
            <a:r>
              <a:rPr lang="zh-CN" altLang="en-US" dirty="0">
                <a:latin typeface="Arial" panose="020B0604020202020204" pitchFamily="34" charset="0"/>
                <a:ea typeface="宋体" panose="02010600030101010101" pitchFamily="2" charset="-122"/>
                <a:sym typeface="Arial" panose="020B0604020202020204" pitchFamily="34" charset="0"/>
              </a:rPr>
              <a:t>潜在结果（</a:t>
            </a:r>
            <a:r>
              <a:rPr lang="en-US" altLang="zh-CN" dirty="0">
                <a:latin typeface="Arial" panose="020B0604020202020204" pitchFamily="34" charset="0"/>
                <a:ea typeface="宋体" panose="02010600030101010101" pitchFamily="2" charset="-122"/>
                <a:sym typeface="Arial" panose="020B0604020202020204" pitchFamily="34" charset="0"/>
              </a:rPr>
              <a:t>CONSEQUENCE</a:t>
            </a:r>
            <a:r>
              <a:rPr lang="zh-CN" altLang="en-US" dirty="0">
                <a:latin typeface="Arial" panose="020B0604020202020204" pitchFamily="34" charset="0"/>
                <a:ea typeface="宋体" panose="02010600030101010101" pitchFamily="2" charset="-122"/>
                <a:sym typeface="Arial" panose="020B0604020202020204" pitchFamily="34" charset="0"/>
              </a:rPr>
              <a:t>），是风险事件发生后所可能产生的结果。</a:t>
            </a:r>
            <a:endParaRPr lang="zh-CN" altLang="en-US"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模型中风险隐患如何描述：</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1</a:t>
            </a:r>
            <a:r>
              <a:rPr lang="zh-CN" altLang="en-US" b="1" dirty="0">
                <a:latin typeface="微软雅黑" panose="020B0503020204020204" charset="-122"/>
                <a:ea typeface="微软雅黑" panose="020B0503020204020204" charset="-122"/>
                <a:sym typeface="Arial" panose="020B0604020202020204" pitchFamily="34" charset="0"/>
              </a:rPr>
              <a:t>、潜在结果只是结果事件，而不是事件造成的后续人员伤亡、物体损伤等</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zh-CN" altLang="en-US" b="1" dirty="0">
                <a:latin typeface="微软雅黑" panose="020B0503020204020204" charset="-122"/>
                <a:ea typeface="微软雅黑" panose="020B0503020204020204" charset="-122"/>
                <a:sym typeface="Arial" panose="020B0604020202020204" pitchFamily="34" charset="0"/>
              </a:rPr>
              <a:t>例如飞机失去控制、航班备降</a:t>
            </a:r>
            <a:r>
              <a:rPr lang="en-US" altLang="zh-CN" b="1" dirty="0">
                <a:latin typeface="微软雅黑" panose="020B0503020204020204" charset="-122"/>
                <a:ea typeface="微软雅黑" panose="020B0503020204020204" charset="-122"/>
                <a:sym typeface="Arial" panose="020B0604020202020204" pitchFamily="34" charset="0"/>
              </a:rPr>
              <a:t>&amp;</a:t>
            </a:r>
            <a:r>
              <a:rPr lang="zh-CN" altLang="en-US" b="1" dirty="0">
                <a:latin typeface="微软雅黑" panose="020B0503020204020204" charset="-122"/>
                <a:ea typeface="微软雅黑" panose="020B0503020204020204" charset="-122"/>
                <a:sym typeface="Arial" panose="020B0604020202020204" pitchFamily="34" charset="0"/>
              </a:rPr>
              <a:t>返航、冲出跑道、飞机相撞</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、每一个潜在结果都必须至少对应一个风险隐患</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zh-CN" dirty="0">
              <a:solidFill>
                <a:srgbClr val="FF0000"/>
              </a:solidFill>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3" name="图片 2" descr="Bowtie case study"/>
          <p:cNvPicPr>
            <a:picLocks noChangeAspect="1"/>
          </p:cNvPicPr>
          <p:nvPr/>
        </p:nvPicPr>
        <p:blipFill>
          <a:blip r:embed="rId1"/>
          <a:stretch>
            <a:fillRect/>
          </a:stretch>
        </p:blipFill>
        <p:spPr>
          <a:xfrm>
            <a:off x="1401763" y="2863850"/>
            <a:ext cx="6326187" cy="386715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charRg st="0" end="36"/>
                                            </p:txEl>
                                          </p:spTgt>
                                        </p:tgtEl>
                                        <p:attrNameLst>
                                          <p:attrName>style.visibility</p:attrName>
                                        </p:attrNameLst>
                                      </p:cBhvr>
                                      <p:to>
                                        <p:strVal val="visible"/>
                                      </p:to>
                                    </p:set>
                                    <p:anim calcmode="lin" valueType="num">
                                      <p:cBhvr additive="base">
                                        <p:cTn id="7" dur="500" fill="hold"/>
                                        <p:tgtEl>
                                          <p:spTgt spid="2">
                                            <p:txEl>
                                              <p:charRg st="0" end="3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charRg st="0" end="3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charRg st="36" end="55"/>
                                            </p:txEl>
                                          </p:spTgt>
                                        </p:tgtEl>
                                        <p:attrNameLst>
                                          <p:attrName>style.visibility</p:attrName>
                                        </p:attrNameLst>
                                      </p:cBhvr>
                                      <p:to>
                                        <p:strVal val="visible"/>
                                      </p:to>
                                    </p:set>
                                    <p:anim calcmode="lin" valueType="num">
                                      <p:cBhvr additive="base">
                                        <p:cTn id="13" dur="500" fill="hold"/>
                                        <p:tgtEl>
                                          <p:spTgt spid="2">
                                            <p:txEl>
                                              <p:charRg st="36" end="5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charRg st="36" end="5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charRg st="55" end="89"/>
                                            </p:txEl>
                                          </p:spTgt>
                                        </p:tgtEl>
                                        <p:attrNameLst>
                                          <p:attrName>style.visibility</p:attrName>
                                        </p:attrNameLst>
                                      </p:cBhvr>
                                      <p:to>
                                        <p:strVal val="visible"/>
                                      </p:to>
                                    </p:set>
                                    <p:anim calcmode="lin" valueType="num">
                                      <p:cBhvr additive="base">
                                        <p:cTn id="19" dur="500" fill="hold"/>
                                        <p:tgtEl>
                                          <p:spTgt spid="2">
                                            <p:txEl>
                                              <p:charRg st="55" end="8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charRg st="55" end="8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charRg st="89" end="116"/>
                                            </p:txEl>
                                          </p:spTgt>
                                        </p:tgtEl>
                                        <p:attrNameLst>
                                          <p:attrName>style.visibility</p:attrName>
                                        </p:attrNameLst>
                                      </p:cBhvr>
                                      <p:to>
                                        <p:strVal val="visible"/>
                                      </p:to>
                                    </p:set>
                                    <p:anim calcmode="lin" valueType="num">
                                      <p:cBhvr additive="base">
                                        <p:cTn id="25" dur="500" fill="hold"/>
                                        <p:tgtEl>
                                          <p:spTgt spid="2">
                                            <p:txEl>
                                              <p:charRg st="89" end="11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charRg st="89" end="11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charRg st="116" end="139"/>
                                            </p:txEl>
                                          </p:spTgt>
                                        </p:tgtEl>
                                        <p:attrNameLst>
                                          <p:attrName>style.visibility</p:attrName>
                                        </p:attrNameLst>
                                      </p:cBhvr>
                                      <p:to>
                                        <p:strVal val="visible"/>
                                      </p:to>
                                    </p:set>
                                    <p:anim calcmode="lin" valueType="num">
                                      <p:cBhvr additive="base">
                                        <p:cTn id="31" dur="500" fill="hold"/>
                                        <p:tgtEl>
                                          <p:spTgt spid="2">
                                            <p:txEl>
                                              <p:charRg st="116" end="13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charRg st="116" end="13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amond(i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Rectangle 3"/>
          <p:cNvSpPr/>
          <p:nvPr/>
        </p:nvSpPr>
        <p:spPr>
          <a:xfrm>
            <a:off x="5654675" y="3500438"/>
            <a:ext cx="2643188" cy="1785937"/>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553" name="Rectangle 3"/>
          <p:cNvSpPr/>
          <p:nvPr/>
        </p:nvSpPr>
        <p:spPr>
          <a:xfrm>
            <a:off x="698500" y="3500438"/>
            <a:ext cx="2643188" cy="1785937"/>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6627" name="文本框 10"/>
          <p:cNvSpPr txBox="1"/>
          <p:nvPr/>
        </p:nvSpPr>
        <p:spPr>
          <a:xfrm>
            <a:off x="384175" y="1416050"/>
            <a:ext cx="6496050"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火眼金睛</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哪个不是潜在结果：</a:t>
            </a:r>
            <a:endParaRPr lang="zh-CN" altLang="en-US" b="1" dirty="0">
              <a:solidFill>
                <a:srgbClr val="272727"/>
              </a:solidFill>
              <a:latin typeface="华文楷体" charset="-122"/>
              <a:ea typeface="华文楷体" charset="-122"/>
              <a:sym typeface="+mn-ea"/>
            </a:endParaRPr>
          </a:p>
        </p:txBody>
      </p:sp>
      <p:grpSp>
        <p:nvGrpSpPr>
          <p:cNvPr id="26628" name="组合 26"/>
          <p:cNvGrpSpPr/>
          <p:nvPr/>
        </p:nvGrpSpPr>
        <p:grpSpPr>
          <a:xfrm>
            <a:off x="1179513" y="2636838"/>
            <a:ext cx="1582737" cy="719137"/>
            <a:chOff x="3499430" y="68129"/>
            <a:chExt cx="1237668" cy="443865"/>
          </a:xfrm>
        </p:grpSpPr>
        <p:sp>
          <p:nvSpPr>
            <p:cNvPr id="43" name="圆角矩形 42"/>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30" name="矩形 43"/>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重着陆</a:t>
              </a:r>
              <a:endParaRPr lang="zh-CN" altLang="en-US" b="1" dirty="0">
                <a:latin typeface="华文细黑" charset="-122"/>
                <a:ea typeface="华文细黑" charset="-122"/>
              </a:endParaRPr>
            </a:p>
          </p:txBody>
        </p:sp>
      </p:grpSp>
      <p:grpSp>
        <p:nvGrpSpPr>
          <p:cNvPr id="26631" name="组合 4"/>
          <p:cNvGrpSpPr/>
          <p:nvPr/>
        </p:nvGrpSpPr>
        <p:grpSpPr>
          <a:xfrm>
            <a:off x="3779838" y="2636838"/>
            <a:ext cx="1582737" cy="719137"/>
            <a:chOff x="3499430" y="68129"/>
            <a:chExt cx="1237668" cy="443865"/>
          </a:xfrm>
        </p:grpSpPr>
        <p:sp>
          <p:nvSpPr>
            <p:cNvPr id="6" name="圆角矩形 5"/>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33" name="矩形 6"/>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中断起飞</a:t>
              </a:r>
              <a:endParaRPr lang="zh-CN" altLang="en-US" b="1" dirty="0">
                <a:latin typeface="华文细黑" charset="-122"/>
                <a:ea typeface="华文细黑" charset="-122"/>
              </a:endParaRPr>
            </a:p>
          </p:txBody>
        </p:sp>
      </p:grpSp>
      <p:grpSp>
        <p:nvGrpSpPr>
          <p:cNvPr id="26634" name="组合 7"/>
          <p:cNvGrpSpPr/>
          <p:nvPr/>
        </p:nvGrpSpPr>
        <p:grpSpPr>
          <a:xfrm>
            <a:off x="6135688" y="2636838"/>
            <a:ext cx="1582737" cy="719137"/>
            <a:chOff x="3499430" y="68129"/>
            <a:chExt cx="1237668" cy="443865"/>
          </a:xfrm>
        </p:grpSpPr>
        <p:sp>
          <p:nvSpPr>
            <p:cNvPr id="9" name="圆角矩形 8"/>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36" name="矩形 9"/>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方正综艺简体"/>
                  <a:ea typeface="方正综艺简体"/>
                </a:rPr>
                <a:t>宣布最低</a:t>
              </a:r>
              <a:endParaRPr lang="zh-CN" altLang="en-US" b="1" dirty="0">
                <a:latin typeface="方正综艺简体"/>
                <a:ea typeface="方正综艺简体"/>
              </a:endParaRPr>
            </a:p>
            <a:p>
              <a:pPr algn="ctr"/>
              <a:r>
                <a:rPr lang="zh-CN" altLang="en-US" b="1" dirty="0">
                  <a:latin typeface="方正综艺简体"/>
                  <a:ea typeface="方正综艺简体"/>
                </a:rPr>
                <a:t>油量</a:t>
              </a:r>
              <a:endParaRPr lang="zh-CN" altLang="en-US" b="1" dirty="0">
                <a:latin typeface="方正综艺简体"/>
                <a:ea typeface="方正综艺简体"/>
              </a:endParaRPr>
            </a:p>
          </p:txBody>
        </p:sp>
      </p:grpSp>
      <p:grpSp>
        <p:nvGrpSpPr>
          <p:cNvPr id="26637" name="组合 10"/>
          <p:cNvGrpSpPr/>
          <p:nvPr/>
        </p:nvGrpSpPr>
        <p:grpSpPr>
          <a:xfrm>
            <a:off x="1204913" y="3871913"/>
            <a:ext cx="1582737" cy="720725"/>
            <a:chOff x="3499430" y="68129"/>
            <a:chExt cx="1237668" cy="443865"/>
          </a:xfrm>
        </p:grpSpPr>
        <p:sp>
          <p:nvSpPr>
            <p:cNvPr id="12" name="圆角矩形 11"/>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39" name="矩形 12"/>
            <p:cNvSpPr/>
            <p:nvPr/>
          </p:nvSpPr>
          <p:spPr>
            <a:xfrm>
              <a:off x="3588946" y="106019"/>
              <a:ext cx="1097280" cy="394547"/>
            </a:xfrm>
            <a:prstGeom prst="rect">
              <a:avLst/>
            </a:prstGeom>
            <a:noFill/>
            <a:ln w="9525">
              <a:noFill/>
            </a:ln>
          </p:spPr>
          <p:txBody>
            <a:bodyPr anchor="t" anchorCtr="0">
              <a:spAutoFit/>
            </a:bodyPr>
            <a:p>
              <a:pPr algn="ctr"/>
              <a:r>
                <a:rPr lang="zh-CN" altLang="en-US" b="1" dirty="0">
                  <a:latin typeface="华文细黑" charset="-122"/>
                  <a:ea typeface="华文细黑" charset="-122"/>
                </a:rPr>
                <a:t>飞机机尾擦伤更换尾翼</a:t>
              </a:r>
              <a:endParaRPr lang="zh-CN" altLang="en-US" b="1" dirty="0">
                <a:latin typeface="华文细黑" charset="-122"/>
                <a:ea typeface="华文细黑" charset="-122"/>
              </a:endParaRPr>
            </a:p>
          </p:txBody>
        </p:sp>
      </p:grpSp>
      <p:grpSp>
        <p:nvGrpSpPr>
          <p:cNvPr id="26640" name="组合 13"/>
          <p:cNvGrpSpPr/>
          <p:nvPr/>
        </p:nvGrpSpPr>
        <p:grpSpPr>
          <a:xfrm>
            <a:off x="3805238" y="3871913"/>
            <a:ext cx="1582737" cy="720725"/>
            <a:chOff x="3499430" y="68129"/>
            <a:chExt cx="1237668" cy="443865"/>
          </a:xfrm>
        </p:grpSpPr>
        <p:sp>
          <p:nvSpPr>
            <p:cNvPr id="15" name="圆角矩形 14"/>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42" name="矩形 15"/>
            <p:cNvSpPr/>
            <p:nvPr/>
          </p:nvSpPr>
          <p:spPr>
            <a:xfrm>
              <a:off x="3588946" y="106019"/>
              <a:ext cx="1097280" cy="225455"/>
            </a:xfrm>
            <a:prstGeom prst="rect">
              <a:avLst/>
            </a:prstGeom>
            <a:noFill/>
            <a:ln w="9525">
              <a:noFill/>
            </a:ln>
          </p:spPr>
          <p:txBody>
            <a:bodyPr anchor="t" anchorCtr="0">
              <a:spAutoFit/>
            </a:bodyPr>
            <a:p>
              <a:pPr algn="ctr"/>
              <a:r>
                <a:rPr lang="zh-CN" altLang="en-US" b="1" dirty="0">
                  <a:latin typeface="华文细黑" charset="-122"/>
                  <a:ea typeface="华文细黑" charset="-122"/>
                </a:rPr>
                <a:t>偏出跑道</a:t>
              </a:r>
              <a:endParaRPr lang="zh-CN" altLang="en-US" b="1" dirty="0">
                <a:latin typeface="华文细黑" charset="-122"/>
                <a:ea typeface="华文细黑" charset="-122"/>
              </a:endParaRPr>
            </a:p>
          </p:txBody>
        </p:sp>
      </p:grpSp>
      <p:grpSp>
        <p:nvGrpSpPr>
          <p:cNvPr id="26643" name="组合 16"/>
          <p:cNvGrpSpPr/>
          <p:nvPr/>
        </p:nvGrpSpPr>
        <p:grpSpPr>
          <a:xfrm>
            <a:off x="6159500" y="3841750"/>
            <a:ext cx="1584325" cy="823913"/>
            <a:chOff x="3499430" y="49655"/>
            <a:chExt cx="1237668" cy="507274"/>
          </a:xfrm>
        </p:grpSpPr>
        <p:sp>
          <p:nvSpPr>
            <p:cNvPr id="18" name="圆角矩形 17"/>
            <p:cNvSpPr/>
            <p:nvPr/>
          </p:nvSpPr>
          <p:spPr>
            <a:xfrm>
              <a:off x="3499430" y="68129"/>
              <a:ext cx="1237668" cy="4438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造字工房力黑（非商用）常规体" pitchFamily="50" charset="-122"/>
                <a:ea typeface="造字工房力黑（非商用）常规体" pitchFamily="50" charset="-122"/>
                <a:cs typeface="+mn-cs"/>
              </a:endParaRPr>
            </a:p>
          </p:txBody>
        </p:sp>
        <p:sp>
          <p:nvSpPr>
            <p:cNvPr id="26645" name="矩形 18"/>
            <p:cNvSpPr/>
            <p:nvPr/>
          </p:nvSpPr>
          <p:spPr>
            <a:xfrm>
              <a:off x="3588946" y="49655"/>
              <a:ext cx="1097280" cy="507274"/>
            </a:xfrm>
            <a:prstGeom prst="rect">
              <a:avLst/>
            </a:prstGeom>
            <a:noFill/>
            <a:ln w="9525">
              <a:noFill/>
            </a:ln>
          </p:spPr>
          <p:txBody>
            <a:bodyPr anchor="t" anchorCtr="0">
              <a:spAutoFit/>
            </a:bodyPr>
            <a:p>
              <a:pPr algn="ctr"/>
              <a:r>
                <a:rPr lang="zh-CN" altLang="en-US" sz="1600" b="1" dirty="0">
                  <a:latin typeface="华文细黑" charset="-122"/>
                  <a:ea typeface="华文细黑" charset="-122"/>
                </a:rPr>
                <a:t>飞机颠簸造成</a:t>
              </a:r>
              <a:r>
                <a:rPr lang="en-US" altLang="zh-CN" sz="1600" b="1" dirty="0">
                  <a:latin typeface="华文细黑" charset="-122"/>
                  <a:ea typeface="华文细黑" charset="-122"/>
                </a:rPr>
                <a:t>2</a:t>
              </a:r>
              <a:r>
                <a:rPr lang="zh-CN" altLang="en-US" sz="1600" b="1" dirty="0">
                  <a:latin typeface="华文细黑" charset="-122"/>
                  <a:ea typeface="华文细黑" charset="-122"/>
                </a:rPr>
                <a:t>名乘务员受伤</a:t>
              </a:r>
              <a:endParaRPr lang="zh-CN" altLang="en-US" sz="1600" b="1" dirty="0">
                <a:latin typeface="华文细黑" charset="-122"/>
                <a:ea typeface="华文细黑" charset="-122"/>
              </a:endParaRPr>
            </a:p>
          </p:txBody>
        </p:sp>
      </p:grpSp>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4.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潜在结果</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5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416300"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31972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5&amp;6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预防和纠正措施屏障</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69875" y="1133475"/>
            <a:ext cx="8604250" cy="3106738"/>
          </a:xfrm>
          <a:prstGeom prst="rect">
            <a:avLst/>
          </a:prstGeom>
          <a:noFill/>
        </p:spPr>
        <p:txBody>
          <a:bodyPr wrap="square" rtlCol="0" anchor="t">
            <a:spAutoFit/>
          </a:bodyPr>
          <a:lstStyle/>
          <a:p>
            <a:pPr marL="358775" marR="0" indent="-358775" defTabSz="957580" fontAlgn="auto">
              <a:spcBef>
                <a:spcPct val="20000"/>
              </a:spcBef>
              <a:spcAft>
                <a:spcPts val="0"/>
              </a:spcAft>
              <a:buClrTx/>
              <a:buSzTx/>
              <a:buFontTx/>
              <a:buChar char="•"/>
              <a:defRPr/>
            </a:pP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在</a:t>
            </a:r>
            <a:r>
              <a:rPr kumimoji="0" lang="en-US" altLang="zh-CN"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BOWTIE</a:t>
            </a: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中，预防和纠正措施，根据措施的实施阶段和程度不同，大体可细分为</a:t>
            </a:r>
            <a:r>
              <a:rPr kumimoji="0" lang="en-US" altLang="zh-CN"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4</a:t>
            </a: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种：</a:t>
            </a:r>
            <a:endPar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altLang="zh-CN"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1</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清除性措施（</a:t>
            </a:r>
            <a:r>
              <a:rPr kumimoji="0" lang="en-US" altLang="zh-CN"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Elimination</a:t>
            </a:r>
            <a:r>
              <a:rPr kumimoji="0" lang="zh-CN" altLang="en-US"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，即通过落实此措施，可直接避免隐患发生</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altLang="zh-CN"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2</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预防性措施（</a:t>
            </a:r>
            <a:r>
              <a:rPr kumimoji="0" lang="en-US" altLang="zh-CN"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Prevention</a:t>
            </a:r>
            <a:r>
              <a:rPr kumimoji="0" lang="zh-CN" altLang="en-US"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，即通过落实此措施，在隐患出现后可避免风险事件发生</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3</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减少性措施（</a:t>
            </a:r>
            <a:r>
              <a:rPr kumimoji="0" lang="en-US" altLang="zh-CN"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Reduction</a:t>
            </a:r>
            <a:r>
              <a:rPr kumimoji="0" lang="zh-CN" altLang="en-US"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，即通过落实此措施，在风险事件发生后可减少潜在后果发生的可能性</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4</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止损性措施（</a:t>
            </a:r>
            <a:r>
              <a:rPr kumimoji="0" lang="en-US" altLang="zh-CN"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Mitigation</a:t>
            </a:r>
            <a:r>
              <a:rPr kumimoji="0" lang="zh-CN" altLang="en-US"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，即通过落实此措施，在潜在后果出现后，减少后果带来的损失</a:t>
            </a:r>
            <a:endParaRPr kumimoji="0" lang="zh-CN"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endParaRPr kumimoji="0" lang="zh-CN" altLang="en-US"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p:txBody>
      </p:sp>
      <p:pic>
        <p:nvPicPr>
          <p:cNvPr id="5" name="图片 4" descr="example"/>
          <p:cNvPicPr>
            <a:picLocks noChangeAspect="1"/>
          </p:cNvPicPr>
          <p:nvPr/>
        </p:nvPicPr>
        <p:blipFill>
          <a:blip r:embed="rId1"/>
          <a:stretch>
            <a:fillRect/>
          </a:stretch>
        </p:blipFill>
        <p:spPr>
          <a:xfrm>
            <a:off x="269875" y="3921125"/>
            <a:ext cx="8604250" cy="2816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0" end="42"/>
                                            </p:txEl>
                                          </p:spTgt>
                                        </p:tgtEl>
                                        <p:attrNameLst>
                                          <p:attrName>style.visibility</p:attrName>
                                        </p:attrNameLst>
                                      </p:cBhvr>
                                      <p:to>
                                        <p:strVal val="visible"/>
                                      </p:to>
                                    </p:set>
                                    <p:anim calcmode="lin" valueType="num">
                                      <p:cBhvr additive="base">
                                        <p:cTn id="7" dur="500" fill="hold"/>
                                        <p:tgtEl>
                                          <p:spTgt spid="3">
                                            <p:txEl>
                                              <p:charRg st="0" end="4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0" end="4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42" end="82"/>
                                            </p:txEl>
                                          </p:spTgt>
                                        </p:tgtEl>
                                        <p:attrNameLst>
                                          <p:attrName>style.visibility</p:attrName>
                                        </p:attrNameLst>
                                      </p:cBhvr>
                                      <p:to>
                                        <p:strVal val="visible"/>
                                      </p:to>
                                    </p:set>
                                    <p:anim calcmode="lin" valueType="num">
                                      <p:cBhvr additive="base">
                                        <p:cTn id="13" dur="500" fill="hold"/>
                                        <p:tgtEl>
                                          <p:spTgt spid="3">
                                            <p:txEl>
                                              <p:charRg st="42" end="8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42" end="8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charRg st="82" end="127"/>
                                            </p:txEl>
                                          </p:spTgt>
                                        </p:tgtEl>
                                        <p:attrNameLst>
                                          <p:attrName>style.visibility</p:attrName>
                                        </p:attrNameLst>
                                      </p:cBhvr>
                                      <p:to>
                                        <p:strVal val="visible"/>
                                      </p:to>
                                    </p:set>
                                    <p:anim calcmode="lin" valueType="num">
                                      <p:cBhvr additive="base">
                                        <p:cTn id="18" dur="500" fill="hold"/>
                                        <p:tgtEl>
                                          <p:spTgt spid="3">
                                            <p:txEl>
                                              <p:charRg st="82" end="12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charRg st="82" end="127"/>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
                                            <p:txEl>
                                              <p:charRg st="127" end="177"/>
                                            </p:txEl>
                                          </p:spTgt>
                                        </p:tgtEl>
                                        <p:attrNameLst>
                                          <p:attrName>style.visibility</p:attrName>
                                        </p:attrNameLst>
                                      </p:cBhvr>
                                      <p:to>
                                        <p:strVal val="visible"/>
                                      </p:to>
                                    </p:set>
                                    <p:anim calcmode="lin" valueType="num">
                                      <p:cBhvr additive="base">
                                        <p:cTn id="23" dur="500" fill="hold"/>
                                        <p:tgtEl>
                                          <p:spTgt spid="3">
                                            <p:txEl>
                                              <p:charRg st="127" end="17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charRg st="127" end="17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
                                            <p:txEl>
                                              <p:charRg st="177" end="225"/>
                                            </p:txEl>
                                          </p:spTgt>
                                        </p:tgtEl>
                                        <p:attrNameLst>
                                          <p:attrName>style.visibility</p:attrName>
                                        </p:attrNameLst>
                                      </p:cBhvr>
                                      <p:to>
                                        <p:strVal val="visible"/>
                                      </p:to>
                                    </p:set>
                                    <p:anim calcmode="lin" valueType="num">
                                      <p:cBhvr additive="base">
                                        <p:cTn id="28" dur="500" fill="hold"/>
                                        <p:tgtEl>
                                          <p:spTgt spid="3">
                                            <p:txEl>
                                              <p:charRg st="177" end="22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charRg st="177" end="22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035" y="1714500"/>
            <a:ext cx="59137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7.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干扰因素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63525" y="1162050"/>
            <a:ext cx="8604250" cy="3436938"/>
          </a:xfrm>
          <a:prstGeom prst="rect">
            <a:avLst/>
          </a:prstGeom>
          <a:noFill/>
          <a:ln w="9525">
            <a:noFill/>
          </a:ln>
        </p:spPr>
        <p:txBody>
          <a:bodyPr anchor="t" anchorCtr="0">
            <a:spAutoFit/>
          </a:bodyPr>
          <a:p>
            <a:pPr marL="358775" indent="-358775" defTabSz="957580">
              <a:spcBef>
                <a:spcPct val="20000"/>
              </a:spcBef>
              <a:buChar char="•"/>
            </a:pPr>
            <a:r>
              <a:rPr lang="zh-CN" altLang="en-US" dirty="0">
                <a:latin typeface="Arial" panose="020B0604020202020204" pitchFamily="34" charset="0"/>
                <a:ea typeface="宋体" panose="02010600030101010101" pitchFamily="2" charset="-122"/>
                <a:sym typeface="Arial" panose="020B0604020202020204" pitchFamily="34" charset="0"/>
              </a:rPr>
              <a:t>干扰因素（</a:t>
            </a:r>
            <a:r>
              <a:rPr lang="en-US" altLang="zh-CN" dirty="0">
                <a:latin typeface="Arial" panose="020B0604020202020204" pitchFamily="34" charset="0"/>
                <a:ea typeface="宋体" panose="02010600030101010101" pitchFamily="2" charset="-122"/>
                <a:sym typeface="Arial" panose="020B0604020202020204" pitchFamily="34" charset="0"/>
              </a:rPr>
              <a:t>ESCALATION</a:t>
            </a:r>
            <a:r>
              <a:rPr lang="zh-CN" altLang="en-US" dirty="0">
                <a:latin typeface="Arial" panose="020B0604020202020204" pitchFamily="34" charset="0"/>
                <a:ea typeface="宋体" panose="02010600030101010101" pitchFamily="2" charset="-122"/>
                <a:sym typeface="Arial" panose="020B0604020202020204" pitchFamily="34" charset="0"/>
              </a:rPr>
              <a:t>），是可能造成措施屏障失效的因素或者事件。</a:t>
            </a:r>
            <a:endParaRPr lang="zh-CN" altLang="en-US"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spcBef>
                <a:spcPct val="20000"/>
              </a:spcBef>
              <a:buChar char="•"/>
            </a:pPr>
            <a:r>
              <a:rPr lang="en-US" altLang="zh-CN" dirty="0">
                <a:latin typeface="微软雅黑" panose="020B0503020204020204" charset="-122"/>
                <a:ea typeface="微软雅黑" panose="020B0503020204020204" charset="-122"/>
                <a:sym typeface="Arial" panose="020B0604020202020204" pitchFamily="34" charset="0"/>
              </a:rPr>
              <a:t>BOWTIE</a:t>
            </a:r>
            <a:r>
              <a:rPr lang="zh-CN" altLang="en-US" dirty="0">
                <a:latin typeface="微软雅黑" panose="020B0503020204020204" charset="-122"/>
                <a:ea typeface="微软雅黑" panose="020B0503020204020204" charset="-122"/>
                <a:sym typeface="Arial" panose="020B0604020202020204" pitchFamily="34" charset="0"/>
              </a:rPr>
              <a:t>模型中干扰因素如何描述：</a:t>
            </a: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1</a:t>
            </a:r>
            <a:r>
              <a:rPr lang="zh-CN" altLang="en-US" b="1" dirty="0">
                <a:latin typeface="微软雅黑" panose="020B0503020204020204" charset="-122"/>
                <a:ea typeface="微软雅黑" panose="020B0503020204020204" charset="-122"/>
                <a:sym typeface="Arial" panose="020B0604020202020204" pitchFamily="34" charset="0"/>
              </a:rPr>
              <a:t>、制定一个</a:t>
            </a:r>
            <a:r>
              <a:rPr lang="en-US" altLang="zh-CN" b="1" dirty="0">
                <a:latin typeface="微软雅黑" panose="020B0503020204020204" charset="-122"/>
                <a:ea typeface="微软雅黑" panose="020B0503020204020204" charset="-122"/>
                <a:sym typeface="Arial" panose="020B0604020202020204" pitchFamily="34" charset="0"/>
              </a:rPr>
              <a:t>BOWTIE</a:t>
            </a:r>
            <a:r>
              <a:rPr lang="zh-CN" altLang="en-US" b="1" dirty="0">
                <a:latin typeface="微软雅黑" panose="020B0503020204020204" charset="-122"/>
                <a:ea typeface="微软雅黑" panose="020B0503020204020204" charset="-122"/>
                <a:sym typeface="Arial" panose="020B0604020202020204" pitchFamily="34" charset="0"/>
              </a:rPr>
              <a:t>时，往往要考虑措施屏障的有效性，一旦在评估一个措施屏障为失效时，就要考虑其失效的原因，而这就是干扰因素。</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r>
              <a:rPr lang="en-US" altLang="zh-CN" b="1" dirty="0">
                <a:latin typeface="微软雅黑" panose="020B0503020204020204" charset="-122"/>
                <a:ea typeface="微软雅黑" panose="020B0503020204020204" charset="-122"/>
                <a:sym typeface="Arial" panose="020B0604020202020204" pitchFamily="34" charset="0"/>
              </a:rPr>
              <a:t>2</a:t>
            </a:r>
            <a:r>
              <a:rPr lang="zh-CN" altLang="en-US" b="1" dirty="0">
                <a:latin typeface="微软雅黑" panose="020B0503020204020204" charset="-122"/>
                <a:ea typeface="微软雅黑" panose="020B0503020204020204" charset="-122"/>
                <a:sym typeface="Arial" panose="020B0604020202020204" pitchFamily="34" charset="0"/>
              </a:rPr>
              <a:t>、干扰因素的引入是</a:t>
            </a:r>
            <a:r>
              <a:rPr lang="en-US" altLang="zh-CN" b="1" dirty="0">
                <a:latin typeface="微软雅黑" panose="020B0503020204020204" charset="-122"/>
                <a:ea typeface="微软雅黑" panose="020B0503020204020204" charset="-122"/>
                <a:sym typeface="Arial" panose="020B0604020202020204" pitchFamily="34" charset="0"/>
              </a:rPr>
              <a:t>BOWTIE</a:t>
            </a:r>
            <a:r>
              <a:rPr lang="zh-CN" altLang="en-US" b="1" dirty="0">
                <a:latin typeface="微软雅黑" panose="020B0503020204020204" charset="-122"/>
                <a:ea typeface="微软雅黑" panose="020B0503020204020204" charset="-122"/>
                <a:sym typeface="Arial" panose="020B0604020202020204" pitchFamily="34" charset="0"/>
              </a:rPr>
              <a:t>运用</a:t>
            </a:r>
            <a:r>
              <a:rPr lang="en-US" altLang="zh-CN" b="1" dirty="0">
                <a:latin typeface="微软雅黑" panose="020B0503020204020204" charset="-122"/>
                <a:ea typeface="微软雅黑" panose="020B0503020204020204" charset="-122"/>
                <a:sym typeface="Arial" panose="020B0604020202020204" pitchFamily="34" charset="0"/>
              </a:rPr>
              <a:t>PDCA</a:t>
            </a:r>
            <a:r>
              <a:rPr lang="zh-CN" altLang="en-US" b="1" dirty="0">
                <a:latin typeface="微软雅黑" panose="020B0503020204020204" charset="-122"/>
                <a:ea typeface="微软雅黑" panose="020B0503020204020204" charset="-122"/>
                <a:sym typeface="Arial" panose="020B0604020202020204" pitchFamily="34" charset="0"/>
              </a:rPr>
              <a:t>闭环管理的一个重要体现，</a:t>
            </a:r>
            <a:r>
              <a:rPr lang="en-US" altLang="zh-CN" b="1" dirty="0">
                <a:latin typeface="微软雅黑" panose="020B0503020204020204" charset="-122"/>
                <a:ea typeface="微软雅黑" panose="020B0503020204020204" charset="-122"/>
                <a:sym typeface="Arial" panose="020B0604020202020204" pitchFamily="34" charset="0"/>
              </a:rPr>
              <a:t>BOWTIE</a:t>
            </a:r>
            <a:r>
              <a:rPr lang="zh-CN" altLang="en-US" b="1" dirty="0">
                <a:latin typeface="微软雅黑" panose="020B0503020204020204" charset="-122"/>
                <a:ea typeface="微软雅黑" panose="020B0503020204020204" charset="-122"/>
                <a:sym typeface="Arial" panose="020B0604020202020204" pitchFamily="34" charset="0"/>
              </a:rPr>
              <a:t>的制定者可以根据需要，对每个预防</a:t>
            </a:r>
            <a:r>
              <a:rPr lang="en-US" altLang="zh-CN" b="1" dirty="0">
                <a:latin typeface="微软雅黑" panose="020B0503020204020204" charset="-122"/>
                <a:ea typeface="微软雅黑" panose="020B0503020204020204" charset="-122"/>
                <a:sym typeface="Arial" panose="020B0604020202020204" pitchFamily="34" charset="0"/>
              </a:rPr>
              <a:t>&amp;</a:t>
            </a:r>
            <a:r>
              <a:rPr lang="zh-CN" altLang="en-US" b="1" dirty="0">
                <a:latin typeface="微软雅黑" panose="020B0503020204020204" charset="-122"/>
                <a:ea typeface="微软雅黑" panose="020B0503020204020204" charset="-122"/>
                <a:sym typeface="Arial" panose="020B0604020202020204" pitchFamily="34" charset="0"/>
              </a:rPr>
              <a:t>措施屏障进行干扰因素的分析，当然也可以仅针对某个或某些有效性较低的措施进行干扰因素分析，从而再针对干扰因素制定专门的措施屏障，最终达成闭环管控。</a:t>
            </a:r>
            <a:endParaRPr lang="zh-CN" altLang="en-US" b="1"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zh-CN" dirty="0">
              <a:solidFill>
                <a:srgbClr val="FF0000"/>
              </a:solidFill>
              <a:latin typeface="微软雅黑" panose="020B0503020204020204" charset="-122"/>
              <a:ea typeface="微软雅黑" panose="020B0503020204020204" charset="-122"/>
              <a:sym typeface="Arial" panose="020B0604020202020204" pitchFamily="34" charset="0"/>
            </a:endParaRPr>
          </a:p>
          <a:p>
            <a:pPr marL="358775" indent="-358775" defTabSz="957580">
              <a:spcBef>
                <a:spcPct val="20000"/>
              </a:spcBef>
              <a:buChar char="•"/>
            </a:pPr>
            <a:endParaRPr lang="zh-CN" altLang="en-US" dirty="0">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5" name="图片 4" descr="Bowtie case study"/>
          <p:cNvPicPr>
            <a:picLocks noChangeAspect="1"/>
          </p:cNvPicPr>
          <p:nvPr/>
        </p:nvPicPr>
        <p:blipFill>
          <a:blip r:embed="rId1"/>
          <a:stretch>
            <a:fillRect/>
          </a:stretch>
        </p:blipFill>
        <p:spPr>
          <a:xfrm>
            <a:off x="574675" y="3597275"/>
            <a:ext cx="8074025" cy="3173413"/>
          </a:xfrm>
          <a:prstGeom prst="rect">
            <a:avLst/>
          </a:prstGeom>
          <a:noFill/>
          <a:ln w="9525">
            <a:noFill/>
          </a:ln>
        </p:spPr>
      </p:pic>
      <p:sp>
        <p:nvSpPr>
          <p:cNvPr id="6" name="圆角矩形 5"/>
          <p:cNvSpPr/>
          <p:nvPr/>
        </p:nvSpPr>
        <p:spPr>
          <a:xfrm>
            <a:off x="1917700" y="4481513"/>
            <a:ext cx="1028700" cy="663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476250" y="6107113"/>
            <a:ext cx="1028700" cy="663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0" end="37"/>
                                            </p:txEl>
                                          </p:spTgt>
                                        </p:tgtEl>
                                        <p:attrNameLst>
                                          <p:attrName>style.visibility</p:attrName>
                                        </p:attrNameLst>
                                      </p:cBhvr>
                                      <p:to>
                                        <p:strVal val="visible"/>
                                      </p:to>
                                    </p:set>
                                    <p:anim calcmode="lin" valueType="num">
                                      <p:cBhvr additive="base">
                                        <p:cTn id="7" dur="500" fill="hold"/>
                                        <p:tgtEl>
                                          <p:spTgt spid="3">
                                            <p:txEl>
                                              <p:charRg st="0"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0" end="3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37" end="56"/>
                                            </p:txEl>
                                          </p:spTgt>
                                        </p:tgtEl>
                                        <p:attrNameLst>
                                          <p:attrName>style.visibility</p:attrName>
                                        </p:attrNameLst>
                                      </p:cBhvr>
                                      <p:to>
                                        <p:strVal val="visible"/>
                                      </p:to>
                                    </p:set>
                                    <p:anim calcmode="lin" valueType="num">
                                      <p:cBhvr additive="base">
                                        <p:cTn id="13" dur="500" fill="hold"/>
                                        <p:tgtEl>
                                          <p:spTgt spid="3">
                                            <p:txEl>
                                              <p:charRg st="37" end="5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37" end="5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56" end="121"/>
                                            </p:txEl>
                                          </p:spTgt>
                                        </p:tgtEl>
                                        <p:attrNameLst>
                                          <p:attrName>style.visibility</p:attrName>
                                        </p:attrNameLst>
                                      </p:cBhvr>
                                      <p:to>
                                        <p:strVal val="visible"/>
                                      </p:to>
                                    </p:set>
                                    <p:anim calcmode="lin" valueType="num">
                                      <p:cBhvr additive="base">
                                        <p:cTn id="19" dur="500" fill="hold"/>
                                        <p:tgtEl>
                                          <p:spTgt spid="3">
                                            <p:txEl>
                                              <p:charRg st="56" end="12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56" end="12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charRg st="121" end="251"/>
                                            </p:txEl>
                                          </p:spTgt>
                                        </p:tgtEl>
                                        <p:attrNameLst>
                                          <p:attrName>style.visibility</p:attrName>
                                        </p:attrNameLst>
                                      </p:cBhvr>
                                      <p:to>
                                        <p:strVal val="visible"/>
                                      </p:to>
                                    </p:set>
                                    <p:anim calcmode="lin" valueType="num">
                                      <p:cBhvr additive="base">
                                        <p:cTn id="25" dur="500" fill="hold"/>
                                        <p:tgtEl>
                                          <p:spTgt spid="3">
                                            <p:txEl>
                                              <p:charRg st="121" end="25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121" end="25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2773363"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8.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干扰因素措施屏障</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63525" y="1162050"/>
            <a:ext cx="8604250" cy="3162300"/>
          </a:xfrm>
          <a:prstGeom prst="rect">
            <a:avLst/>
          </a:prstGeom>
          <a:noFill/>
        </p:spPr>
        <p:txBody>
          <a:bodyPr wrap="square" rtlCol="0" anchor="t">
            <a:spAutoFit/>
          </a:bodyPr>
          <a:lstStyle/>
          <a:p>
            <a:pPr marL="358775" marR="0" indent="-358775" defTabSz="957580" fontAlgn="auto">
              <a:spcBef>
                <a:spcPct val="20000"/>
              </a:spcBef>
              <a:spcAft>
                <a:spcPts val="0"/>
              </a:spcAft>
              <a:buClrTx/>
              <a:buSzTx/>
              <a:buFontTx/>
              <a:buChar char="•"/>
              <a:defRPr/>
            </a:pP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干扰因素</a:t>
            </a:r>
            <a:r>
              <a:rPr kumimoji="0" lang="zh-CN"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的措施屏障</a:t>
            </a: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，原理与预防</a:t>
            </a:r>
            <a:r>
              <a:rPr kumimoji="0" lang="en-US" altLang="zh-CN"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&amp;</a:t>
            </a:r>
            <a:r>
              <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rPr>
              <a:t>纠正措施屏障相同，此处不再赘述。</a:t>
            </a:r>
            <a:endParaRPr kumimoji="0" lang="zh-CN" altLang="en-US" kern="1200" cap="none" spc="0" normalizeH="0" baseline="0" noProof="0" dirty="0">
              <a:latin typeface="Arial" panose="020B0604020202020204" pitchFamily="34" charset="0"/>
              <a:ea typeface="宋体" panose="02010600030101010101" pitchFamily="2"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altLang="zh-CN"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1</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清除性措施（</a:t>
            </a:r>
            <a:r>
              <a:rPr kumimoji="0" lang="en-US" altLang="zh-CN"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Elimination</a:t>
            </a:r>
            <a:r>
              <a:rPr kumimoji="0" lang="zh-CN" altLang="en-US" b="1" kern="1200" cap="none" spc="0" normalizeH="0" baseline="0" noProof="0" dirty="0">
                <a:solidFill>
                  <a:srgbClr val="00B05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，即通过落实此措施，可直接避免隐患发生</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altLang="zh-CN"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2</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预防性措施（</a:t>
            </a:r>
            <a:r>
              <a:rPr kumimoji="0" lang="en-US" altLang="zh-CN"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Prevention</a:t>
            </a:r>
            <a:r>
              <a:rPr kumimoji="0" lang="zh-CN" altLang="en-US" b="1" kern="1200" cap="none" spc="0" normalizeH="0" baseline="0" noProof="0" dirty="0">
                <a:solidFill>
                  <a:schemeClr val="accent6"/>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，即通过落实此措施，在隐患出现后可避免风险事件发生</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3</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减少性措施（</a:t>
            </a:r>
            <a:r>
              <a:rPr kumimoji="0" lang="en-US" altLang="zh-CN"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Reduction</a:t>
            </a:r>
            <a:r>
              <a:rPr kumimoji="0" lang="zh-CN" altLang="en-US" b="1" kern="1200" cap="none" spc="0" normalizeH="0" baseline="0" noProof="0" dirty="0">
                <a:solidFill>
                  <a:srgbClr val="D2CB0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，即通过落实此措施，在风险事件发生后可减少潜在后果发生的可能性</a:t>
            </a:r>
            <a:endPar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r>
              <a:rPr kumimoji="0" 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4</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止损性措施（</a:t>
            </a:r>
            <a:r>
              <a:rPr kumimoji="0" lang="en-US" altLang="zh-CN"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Mitigation</a:t>
            </a:r>
            <a:r>
              <a:rPr kumimoji="0" lang="zh-CN" altLang="en-US" b="1"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rPr>
              <a:t>）</a:t>
            </a:r>
            <a:r>
              <a:rPr kumimoji="0" lang="zh-CN" altLang="en-US" b="1" kern="1200" cap="none" spc="0" normalizeH="0" baseline="0" noProof="0" dirty="0">
                <a:latin typeface="微软雅黑" panose="020B0503020204020204" charset="-122"/>
                <a:ea typeface="微软雅黑" panose="020B0503020204020204" charset="-122"/>
                <a:cs typeface="+mn-cs"/>
                <a:sym typeface="Arial" panose="020B0604020202020204" pitchFamily="34" charset="0"/>
              </a:rPr>
              <a:t>，即通过落实此措施，在潜在后果出现后，减少后果带来的损失</a:t>
            </a:r>
            <a:endParaRPr kumimoji="0" lang="zh-CN"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endParaRPr kumimoji="0" lang="zh-CN"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a:p>
            <a:pPr marL="358775" marR="0" indent="-358775" defTabSz="957580" fontAlgn="auto">
              <a:spcBef>
                <a:spcPct val="20000"/>
              </a:spcBef>
              <a:spcAft>
                <a:spcPts val="0"/>
              </a:spcAft>
              <a:buClrTx/>
              <a:buSzTx/>
              <a:buFontTx/>
              <a:buChar char="•"/>
              <a:defRPr/>
            </a:pPr>
            <a:endParaRPr kumimoji="0" lang="zh-CN" altLang="en-US" kern="1200" cap="none" spc="0" normalizeH="0" baseline="0" noProof="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15912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如何完成一个</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BOWTIE</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3" name="图片 2" descr="1"/>
          <p:cNvPicPr>
            <a:picLocks noChangeAspect="1"/>
          </p:cNvPicPr>
          <p:nvPr/>
        </p:nvPicPr>
        <p:blipFill>
          <a:blip r:embed="rId1"/>
          <a:stretch>
            <a:fillRect/>
          </a:stretch>
        </p:blipFill>
        <p:spPr>
          <a:xfrm>
            <a:off x="3694113" y="2217738"/>
            <a:ext cx="1543050" cy="3887787"/>
          </a:xfrm>
          <a:prstGeom prst="rect">
            <a:avLst/>
          </a:prstGeom>
          <a:noFill/>
          <a:ln w="9525">
            <a:noFill/>
          </a:ln>
        </p:spPr>
      </p:pic>
      <p:sp>
        <p:nvSpPr>
          <p:cNvPr id="30726" name="文本框 10"/>
          <p:cNvSpPr txBox="1"/>
          <p:nvPr/>
        </p:nvSpPr>
        <p:spPr>
          <a:xfrm>
            <a:off x="384175" y="1416050"/>
            <a:ext cx="6496050"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第一步 确定一个危险源和相应的风险事件：</a:t>
            </a:r>
            <a:endParaRPr lang="zh-CN" altLang="en-US" b="1" dirty="0">
              <a:solidFill>
                <a:srgbClr val="272727"/>
              </a:solidFill>
              <a:latin typeface="华文楷体" charset="-122"/>
              <a:ea typeface="华文楷体"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15912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如何完成一个</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BOWTIE</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3" name="图片 2" descr="2"/>
          <p:cNvPicPr>
            <a:picLocks noChangeAspect="1"/>
          </p:cNvPicPr>
          <p:nvPr/>
        </p:nvPicPr>
        <p:blipFill>
          <a:blip r:embed="rId1"/>
          <a:stretch>
            <a:fillRect/>
          </a:stretch>
        </p:blipFill>
        <p:spPr>
          <a:xfrm>
            <a:off x="1419225" y="2051050"/>
            <a:ext cx="6305550" cy="4457700"/>
          </a:xfrm>
          <a:prstGeom prst="rect">
            <a:avLst/>
          </a:prstGeom>
          <a:noFill/>
          <a:ln w="9525">
            <a:noFill/>
          </a:ln>
        </p:spPr>
      </p:pic>
      <p:sp>
        <p:nvSpPr>
          <p:cNvPr id="31750" name="文本框 10"/>
          <p:cNvSpPr txBox="1"/>
          <p:nvPr/>
        </p:nvSpPr>
        <p:spPr>
          <a:xfrm>
            <a:off x="603250" y="1331913"/>
            <a:ext cx="6494463" cy="38576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第二步 确定该风险事件的风险隐患和潜在后果：</a:t>
            </a:r>
            <a:endParaRPr lang="zh-CN" altLang="en-US" b="1" dirty="0">
              <a:solidFill>
                <a:srgbClr val="272727"/>
              </a:solidFill>
              <a:latin typeface="华文楷体" charset="-122"/>
              <a:ea typeface="华文楷体"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15912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如何完成一个</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BOWTIE</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2773" name="文本框 10"/>
          <p:cNvSpPr txBox="1"/>
          <p:nvPr/>
        </p:nvSpPr>
        <p:spPr>
          <a:xfrm>
            <a:off x="603250" y="1331913"/>
            <a:ext cx="6494463" cy="38576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第三步 确定风险隐患的措施屏障以及潜在后果的措施屏障：</a:t>
            </a:r>
            <a:endParaRPr lang="zh-CN" altLang="en-US" b="1" dirty="0">
              <a:solidFill>
                <a:srgbClr val="272727"/>
              </a:solidFill>
              <a:latin typeface="华文楷体" charset="-122"/>
              <a:ea typeface="华文楷体" charset="-122"/>
              <a:sym typeface="+mn-ea"/>
            </a:endParaRPr>
          </a:p>
        </p:txBody>
      </p:sp>
      <p:pic>
        <p:nvPicPr>
          <p:cNvPr id="5" name="图片 4" descr="3"/>
          <p:cNvPicPr>
            <a:picLocks noChangeAspect="1"/>
          </p:cNvPicPr>
          <p:nvPr/>
        </p:nvPicPr>
        <p:blipFill>
          <a:blip r:embed="rId1"/>
          <a:stretch>
            <a:fillRect/>
          </a:stretch>
        </p:blipFill>
        <p:spPr>
          <a:xfrm>
            <a:off x="603250" y="2044700"/>
            <a:ext cx="8216900" cy="3956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15912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如何完成一个</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BOWTIE</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3797" name="文本框 10"/>
          <p:cNvSpPr txBox="1"/>
          <p:nvPr/>
        </p:nvSpPr>
        <p:spPr>
          <a:xfrm>
            <a:off x="603250" y="1331913"/>
            <a:ext cx="6494463" cy="38576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第四步 确定措施屏障的干扰因素</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如有</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a:t>
            </a:r>
            <a:endParaRPr lang="zh-CN" altLang="en-US" b="1" dirty="0">
              <a:solidFill>
                <a:srgbClr val="272727"/>
              </a:solidFill>
              <a:latin typeface="华文楷体" charset="-122"/>
              <a:ea typeface="华文楷体" charset="-122"/>
              <a:sym typeface="+mn-ea"/>
            </a:endParaRPr>
          </a:p>
        </p:txBody>
      </p:sp>
      <p:pic>
        <p:nvPicPr>
          <p:cNvPr id="5" name="图片 4" descr="4"/>
          <p:cNvPicPr>
            <a:picLocks noChangeAspect="1"/>
          </p:cNvPicPr>
          <p:nvPr/>
        </p:nvPicPr>
        <p:blipFill>
          <a:blip r:embed="rId1"/>
          <a:stretch>
            <a:fillRect/>
          </a:stretch>
        </p:blipFill>
        <p:spPr>
          <a:xfrm>
            <a:off x="203200" y="1998663"/>
            <a:ext cx="8737600" cy="4373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315912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如何完成一个</a:t>
            </a: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BOWTIE</a:t>
            </a:r>
            <a:endPar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二、</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模型要素</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4821" name="文本框 10"/>
          <p:cNvSpPr txBox="1"/>
          <p:nvPr/>
        </p:nvSpPr>
        <p:spPr>
          <a:xfrm>
            <a:off x="603250" y="1331913"/>
            <a:ext cx="6494463" cy="38576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第五步 确定干扰因素的措施屏障并最终生成一个</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BOWTIE</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a:t>
            </a:r>
            <a:endParaRPr lang="zh-CN" altLang="en-US" b="1" dirty="0">
              <a:solidFill>
                <a:srgbClr val="272727"/>
              </a:solidFill>
              <a:latin typeface="华文楷体" charset="-122"/>
              <a:ea typeface="华文楷体" charset="-122"/>
              <a:sym typeface="+mn-ea"/>
            </a:endParaRPr>
          </a:p>
        </p:txBody>
      </p:sp>
      <p:pic>
        <p:nvPicPr>
          <p:cNvPr id="5" name="图片 4" descr="5"/>
          <p:cNvPicPr>
            <a:picLocks noChangeAspect="1"/>
          </p:cNvPicPr>
          <p:nvPr/>
        </p:nvPicPr>
        <p:blipFill>
          <a:blip r:embed="rId1"/>
          <a:stretch>
            <a:fillRect/>
          </a:stretch>
        </p:blipFill>
        <p:spPr>
          <a:xfrm>
            <a:off x="93663" y="1912938"/>
            <a:ext cx="8958262" cy="4219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5" descr="C:\Users\wuy-liu\AppData\Local\Temp\360zip$Temp\360$1\飞机.jpg"/>
          <p:cNvPicPr>
            <a:picLocks noChangeAspect="1"/>
          </p:cNvPicPr>
          <p:nvPr/>
        </p:nvPicPr>
        <p:blipFill>
          <a:blip r:embed="rId1"/>
          <a:srcRect l="22833" r="6039"/>
          <a:stretch>
            <a:fillRect/>
          </a:stretch>
        </p:blipFill>
        <p:spPr>
          <a:xfrm>
            <a:off x="0" y="-12700"/>
            <a:ext cx="9144000" cy="6883400"/>
          </a:xfrm>
          <a:prstGeom prst="rect">
            <a:avLst/>
          </a:prstGeom>
          <a:noFill/>
          <a:ln w="9525">
            <a:noFill/>
          </a:ln>
        </p:spPr>
      </p:pic>
      <p:sp>
        <p:nvSpPr>
          <p:cNvPr id="6" name="矩形 5"/>
          <p:cNvSpPr/>
          <p:nvPr/>
        </p:nvSpPr>
        <p:spPr>
          <a:xfrm>
            <a:off x="0" y="2157413"/>
            <a:ext cx="9144000" cy="2347913"/>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843" name="TextBox 6"/>
          <p:cNvSpPr txBox="1"/>
          <p:nvPr/>
        </p:nvSpPr>
        <p:spPr>
          <a:xfrm>
            <a:off x="2620963" y="2532063"/>
            <a:ext cx="5481637" cy="517525"/>
          </a:xfrm>
          <a:prstGeom prst="rect">
            <a:avLst/>
          </a:prstGeom>
          <a:noFill/>
          <a:ln w="9525">
            <a:noFill/>
          </a:ln>
        </p:spPr>
        <p:txBody>
          <a:bodyPr wrap="square" anchor="t" anchorCtr="0">
            <a:spAutoFit/>
          </a:bodyPr>
          <a:p>
            <a:pPr>
              <a:buSzTx/>
            </a:pPr>
            <a:r>
              <a:rPr lang="en-US" altLang="zh-CN" sz="2800" b="1" dirty="0">
                <a:solidFill>
                  <a:srgbClr val="808080"/>
                </a:solidFill>
                <a:latin typeface="方正姚体" charset="-122"/>
                <a:ea typeface="方正姚体" charset="-122"/>
              </a:rPr>
              <a:t>一  BOWTIE模型安全原理</a:t>
            </a:r>
            <a:endParaRPr lang="zh-CN" altLang="en-US" sz="3600" b="1" dirty="0">
              <a:solidFill>
                <a:srgbClr val="595959"/>
              </a:solidFill>
              <a:latin typeface="方正姚体" charset="-122"/>
              <a:ea typeface="方正姚体" charset="-122"/>
            </a:endParaRPr>
          </a:p>
        </p:txBody>
      </p:sp>
      <p:sp>
        <p:nvSpPr>
          <p:cNvPr id="35844" name="TextBox 7"/>
          <p:cNvSpPr txBox="1"/>
          <p:nvPr/>
        </p:nvSpPr>
        <p:spPr>
          <a:xfrm>
            <a:off x="168275" y="858838"/>
            <a:ext cx="792163" cy="1433512"/>
          </a:xfrm>
          <a:prstGeom prst="rect">
            <a:avLst/>
          </a:prstGeom>
          <a:noFill/>
          <a:ln w="9525">
            <a:noFill/>
          </a:ln>
        </p:spPr>
        <p:txBody>
          <a:bodyPr anchor="t" anchorCtr="0">
            <a:spAutoFit/>
          </a:bodyPr>
          <a:p>
            <a:pPr algn="ctr"/>
            <a:r>
              <a:rPr lang="en-US" altLang="zh-CN" sz="8800" b="1" dirty="0">
                <a:solidFill>
                  <a:schemeClr val="accent2"/>
                </a:solidFill>
                <a:latin typeface="Times New Roman" panose="02020603050405020304" pitchFamily="18" charset="0"/>
                <a:ea typeface="华文细黑" charset="-122"/>
              </a:rPr>
              <a:t>C</a:t>
            </a:r>
            <a:endParaRPr lang="zh-CN" altLang="en-US" sz="8800" b="1" dirty="0">
              <a:solidFill>
                <a:schemeClr val="accent2"/>
              </a:solidFill>
              <a:latin typeface="Times New Roman" panose="02020603050405020304" pitchFamily="18" charset="0"/>
              <a:ea typeface="华文细黑" charset="-122"/>
            </a:endParaRPr>
          </a:p>
        </p:txBody>
      </p:sp>
      <p:sp>
        <p:nvSpPr>
          <p:cNvPr id="35845" name="TextBox 8"/>
          <p:cNvSpPr txBox="1"/>
          <p:nvPr/>
        </p:nvSpPr>
        <p:spPr>
          <a:xfrm>
            <a:off x="446088" y="1490663"/>
            <a:ext cx="2163762" cy="463550"/>
          </a:xfrm>
          <a:prstGeom prst="rect">
            <a:avLst/>
          </a:prstGeom>
          <a:noFill/>
          <a:ln w="9525">
            <a:noFill/>
          </a:ln>
        </p:spPr>
        <p:txBody>
          <a:bodyPr wrap="square" anchor="t" anchorCtr="0">
            <a:spAutoFit/>
          </a:bodyPr>
          <a:p>
            <a:pPr algn="ctr">
              <a:buSzTx/>
            </a:pPr>
            <a:r>
              <a:rPr lang="en-US" altLang="zh-CN" sz="2400" dirty="0">
                <a:solidFill>
                  <a:srgbClr val="262626"/>
                </a:solidFill>
                <a:latin typeface="方正粗宋简体" charset="-122"/>
                <a:ea typeface="方正粗宋简体" charset="-122"/>
              </a:rPr>
              <a:t>ontents</a:t>
            </a:r>
            <a:endParaRPr lang="zh-CN" altLang="en-US" sz="2400" dirty="0">
              <a:solidFill>
                <a:srgbClr val="262626"/>
              </a:solidFill>
              <a:latin typeface="方正粗宋简体" charset="-122"/>
              <a:ea typeface="方正粗宋简体" charset="-122"/>
            </a:endParaRPr>
          </a:p>
        </p:txBody>
      </p:sp>
      <p:sp>
        <p:nvSpPr>
          <p:cNvPr id="11" name="任意多边形 10"/>
          <p:cNvSpPr/>
          <p:nvPr/>
        </p:nvSpPr>
        <p:spPr>
          <a:xfrm flipV="1">
            <a:off x="857250" y="1804988"/>
            <a:ext cx="1466850" cy="412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11"/>
          <p:cNvSpPr/>
          <p:nvPr/>
        </p:nvSpPr>
        <p:spPr>
          <a:xfrm flipV="1">
            <a:off x="857250" y="1462088"/>
            <a:ext cx="1447800" cy="539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848" name="TextBox 13"/>
          <p:cNvSpPr txBox="1"/>
          <p:nvPr/>
        </p:nvSpPr>
        <p:spPr>
          <a:xfrm>
            <a:off x="2579688" y="3108325"/>
            <a:ext cx="5351462" cy="519113"/>
          </a:xfrm>
          <a:prstGeom prst="rect">
            <a:avLst/>
          </a:prstGeom>
          <a:noFill/>
          <a:ln w="9525">
            <a:noFill/>
          </a:ln>
        </p:spPr>
        <p:txBody>
          <a:bodyPr wrap="square" anchor="t" anchorCtr="0">
            <a:spAutoFit/>
          </a:bodyPr>
          <a:p>
            <a:pPr>
              <a:buSzTx/>
            </a:pPr>
            <a:r>
              <a:rPr lang="en-US" altLang="zh-CN" sz="2800" b="1" dirty="0">
                <a:solidFill>
                  <a:srgbClr val="808080"/>
                </a:solidFill>
                <a:latin typeface="方正姚体" charset="-122"/>
                <a:ea typeface="方正姚体" charset="-122"/>
              </a:rPr>
              <a:t>二   BOWTIE模型要素组成</a:t>
            </a:r>
            <a:endParaRPr lang="zh-CN" altLang="en-US" sz="2800" b="1" dirty="0">
              <a:solidFill>
                <a:srgbClr val="808080"/>
              </a:solidFill>
              <a:latin typeface="方正姚体" charset="-122"/>
              <a:ea typeface="方正姚体" charset="-122"/>
            </a:endParaRPr>
          </a:p>
        </p:txBody>
      </p:sp>
      <p:sp>
        <p:nvSpPr>
          <p:cNvPr id="10" name="TextBox 9"/>
          <p:cNvSpPr txBox="1"/>
          <p:nvPr/>
        </p:nvSpPr>
        <p:spPr>
          <a:xfrm>
            <a:off x="2579688" y="3763963"/>
            <a:ext cx="5186362" cy="639762"/>
          </a:xfrm>
          <a:prstGeom prst="rect">
            <a:avLst/>
          </a:prstGeom>
          <a:noFill/>
          <a:ln w="9525">
            <a:noFill/>
          </a:ln>
        </p:spPr>
        <p:txBody>
          <a:bodyPr anchor="t" anchorCtr="0">
            <a:spAutoFit/>
          </a:bodyPr>
          <a:p>
            <a:r>
              <a:rPr lang="zh-CN" altLang="en-US" sz="3600" b="1" dirty="0">
                <a:latin typeface="方正姚体" charset="-122"/>
                <a:ea typeface="方正姚体" charset="-122"/>
              </a:rPr>
              <a:t>三   </a:t>
            </a:r>
            <a:r>
              <a:rPr lang="en-US" altLang="zh-CN" sz="3600" b="1" dirty="0">
                <a:latin typeface="方正姚体" charset="-122"/>
                <a:ea typeface="方正姚体" charset="-122"/>
              </a:rPr>
              <a:t>BOWTIE XP</a:t>
            </a:r>
            <a:r>
              <a:rPr lang="zh-CN" altLang="en-US" sz="3600" b="1" dirty="0">
                <a:latin typeface="方正姚体" charset="-122"/>
                <a:ea typeface="方正姚体" charset="-122"/>
              </a:rPr>
              <a:t>软件使用</a:t>
            </a:r>
            <a:endParaRPr lang="zh-CN" altLang="en-US" sz="3600" b="1" dirty="0">
              <a:latin typeface="方正姚体" charset="-122"/>
              <a:ea typeface="方正姚体"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10">
                                            <p:txEl>
                                              <p:charRg st="0" end="18"/>
                                            </p:txEl>
                                          </p:spTgt>
                                        </p:tgtEl>
                                        <p:attrNameLst>
                                          <p:attrName>style.color</p:attrName>
                                        </p:attrNameLst>
                                      </p:cBhvr>
                                      <p:to>
                                        <a:srgbClr val="E500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界面介绍</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3" name="图片 2" descr="Bowtie interface"/>
          <p:cNvPicPr>
            <a:picLocks noChangeAspect="1"/>
          </p:cNvPicPr>
          <p:nvPr/>
        </p:nvPicPr>
        <p:blipFill>
          <a:blip r:embed="rId1"/>
          <a:stretch>
            <a:fillRect/>
          </a:stretch>
        </p:blipFill>
        <p:spPr>
          <a:xfrm>
            <a:off x="-11112" y="1592263"/>
            <a:ext cx="9166225" cy="5505450"/>
          </a:xfrm>
          <a:prstGeom prst="rect">
            <a:avLst/>
          </a:prstGeom>
          <a:noFill/>
          <a:ln w="9525">
            <a:noFill/>
          </a:ln>
        </p:spPr>
      </p:pic>
      <p:sp>
        <p:nvSpPr>
          <p:cNvPr id="36870" name="Text Box 4"/>
          <p:cNvSpPr/>
          <p:nvPr/>
        </p:nvSpPr>
        <p:spPr>
          <a:xfrm>
            <a:off x="492125" y="998538"/>
            <a:ext cx="5759450" cy="720725"/>
          </a:xfrm>
          <a:prstGeom prst="rect">
            <a:avLst/>
          </a:prstGeom>
          <a:noFill/>
          <a:ln w="9525">
            <a:noFill/>
          </a:ln>
        </p:spPr>
        <p:txBody>
          <a:bodyPr wrap="none" anchor="t" anchorCtr="0"/>
          <a:p>
            <a:pPr marL="342900" indent="-342900">
              <a:lnSpc>
                <a:spcPct val="140000"/>
              </a:lnSpc>
              <a:spcBef>
                <a:spcPct val="20000"/>
              </a:spcBef>
            </a:pPr>
            <a:r>
              <a:rPr lang="en-US" altLang="zh-CN" sz="2400" dirty="0">
                <a:latin typeface="微软雅黑" panose="020B0503020204020204" charset="-122"/>
                <a:ea typeface="微软雅黑" panose="020B0503020204020204" charset="-122"/>
                <a:sym typeface="Times New Roman" panose="02020603050405020304" pitchFamily="18" charset="0"/>
              </a:rPr>
              <a:t>BOWTIE XP</a:t>
            </a:r>
            <a:r>
              <a:rPr lang="zh-CN" altLang="en-US" sz="2400" dirty="0">
                <a:latin typeface="微软雅黑" panose="020B0503020204020204" charset="-122"/>
                <a:ea typeface="微软雅黑" panose="020B0503020204020204" charset="-122"/>
                <a:sym typeface="Times New Roman" panose="02020603050405020304" pitchFamily="18" charset="0"/>
              </a:rPr>
              <a:t>软件的界面截图</a:t>
            </a:r>
            <a:endParaRPr lang="zh-CN" altLang="en-US" sz="2400" dirty="0">
              <a:latin typeface="微软雅黑" panose="020B0503020204020204" charset="-122"/>
              <a:ea typeface="微软雅黑" panose="020B0503020204020204" charset="-122"/>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平行四边形 1"/>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界面介绍</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 name="平行四边形 3"/>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7893" name="Text Box 4"/>
          <p:cNvSpPr/>
          <p:nvPr/>
        </p:nvSpPr>
        <p:spPr>
          <a:xfrm>
            <a:off x="492125" y="998538"/>
            <a:ext cx="5759450" cy="720725"/>
          </a:xfrm>
          <a:prstGeom prst="rect">
            <a:avLst/>
          </a:prstGeom>
          <a:noFill/>
          <a:ln w="9525">
            <a:noFill/>
          </a:ln>
        </p:spPr>
        <p:txBody>
          <a:bodyPr wrap="none" anchor="t" anchorCtr="0"/>
          <a:p>
            <a:pPr marL="342900" indent="-342900">
              <a:lnSpc>
                <a:spcPct val="140000"/>
              </a:lnSpc>
              <a:spcBef>
                <a:spcPct val="20000"/>
              </a:spcBef>
            </a:pPr>
            <a:r>
              <a:rPr lang="en-US" altLang="zh-CN" sz="2400" dirty="0">
                <a:latin typeface="微软雅黑" panose="020B0503020204020204" charset="-122"/>
                <a:ea typeface="微软雅黑" panose="020B0503020204020204" charset="-122"/>
                <a:sym typeface="Times New Roman" panose="02020603050405020304" pitchFamily="18" charset="0"/>
              </a:rPr>
              <a:t>BOWTIE XP</a:t>
            </a:r>
            <a:r>
              <a:rPr lang="zh-CN" altLang="en-US" sz="2400" dirty="0">
                <a:latin typeface="微软雅黑" panose="020B0503020204020204" charset="-122"/>
                <a:ea typeface="微软雅黑" panose="020B0503020204020204" charset="-122"/>
                <a:sym typeface="Times New Roman" panose="02020603050405020304" pitchFamily="18" charset="0"/>
              </a:rPr>
              <a:t>软件的操作演示</a:t>
            </a:r>
            <a:r>
              <a:rPr lang="en-US" altLang="zh-CN" sz="2400" dirty="0">
                <a:latin typeface="微软雅黑" panose="020B0503020204020204" charset="-122"/>
                <a:ea typeface="微软雅黑" panose="020B0503020204020204" charset="-122"/>
                <a:sym typeface="Times New Roman" panose="02020603050405020304" pitchFamily="18" charset="0"/>
              </a:rPr>
              <a:t>……</a:t>
            </a:r>
            <a:endParaRPr lang="en-US" altLang="zh-CN" sz="2400" dirty="0">
              <a:latin typeface="微软雅黑" panose="020B0503020204020204" charset="-122"/>
              <a:ea typeface="微软雅黑" panose="020B0503020204020204" charset="-122"/>
              <a:sym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5" descr="C:\Users\wuy-liu\AppData\Local\Temp\360zip$Temp\360$1\飞机.jpg"/>
          <p:cNvPicPr>
            <a:picLocks noChangeAspect="1"/>
          </p:cNvPicPr>
          <p:nvPr/>
        </p:nvPicPr>
        <p:blipFill>
          <a:blip r:embed="rId1"/>
          <a:srcRect l="22833" r="6039"/>
          <a:stretch>
            <a:fillRect/>
          </a:stretch>
        </p:blipFill>
        <p:spPr>
          <a:xfrm>
            <a:off x="0" y="-12700"/>
            <a:ext cx="9144000" cy="6883400"/>
          </a:xfrm>
          <a:prstGeom prst="rect">
            <a:avLst/>
          </a:prstGeom>
          <a:noFill/>
          <a:ln w="9525">
            <a:noFill/>
          </a:ln>
        </p:spPr>
      </p:pic>
      <p:sp>
        <p:nvSpPr>
          <p:cNvPr id="6" name="矩形 5"/>
          <p:cNvSpPr/>
          <p:nvPr/>
        </p:nvSpPr>
        <p:spPr>
          <a:xfrm>
            <a:off x="0" y="2157413"/>
            <a:ext cx="9144000" cy="2347913"/>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TextBox 6"/>
          <p:cNvSpPr txBox="1"/>
          <p:nvPr/>
        </p:nvSpPr>
        <p:spPr>
          <a:xfrm>
            <a:off x="2579688" y="2532063"/>
            <a:ext cx="5481637" cy="639762"/>
          </a:xfrm>
          <a:prstGeom prst="rect">
            <a:avLst/>
          </a:prstGeom>
          <a:noFill/>
          <a:ln w="9525">
            <a:noFill/>
          </a:ln>
        </p:spPr>
        <p:txBody>
          <a:bodyPr wrap="square" anchor="t" anchorCtr="0">
            <a:spAutoFit/>
          </a:bodyPr>
          <a:p>
            <a:pPr>
              <a:buSzTx/>
            </a:pPr>
            <a:r>
              <a:rPr lang="zh-CN" altLang="en-US" sz="3600" b="1" dirty="0">
                <a:solidFill>
                  <a:srgbClr val="595959"/>
                </a:solidFill>
                <a:latin typeface="方正姚体" charset="-122"/>
                <a:ea typeface="方正姚体" charset="-122"/>
              </a:rPr>
              <a:t>一  </a:t>
            </a:r>
            <a:r>
              <a:rPr lang="en-US" altLang="zh-CN" sz="3600" b="1" dirty="0">
                <a:solidFill>
                  <a:srgbClr val="595959"/>
                </a:solidFill>
                <a:latin typeface="方正姚体" charset="-122"/>
                <a:ea typeface="方正姚体" charset="-122"/>
              </a:rPr>
              <a:t>BOWTIE</a:t>
            </a:r>
            <a:r>
              <a:rPr lang="zh-CN" altLang="en-US" sz="3600" b="1" dirty="0">
                <a:solidFill>
                  <a:srgbClr val="595959"/>
                </a:solidFill>
                <a:latin typeface="方正姚体" charset="-122"/>
                <a:ea typeface="方正姚体" charset="-122"/>
              </a:rPr>
              <a:t>模型安全原理</a:t>
            </a:r>
            <a:endParaRPr lang="zh-CN" altLang="en-US" sz="3600" b="1" dirty="0">
              <a:solidFill>
                <a:srgbClr val="595959"/>
              </a:solidFill>
              <a:latin typeface="方正姚体" charset="-122"/>
              <a:ea typeface="方正姚体" charset="-122"/>
            </a:endParaRPr>
          </a:p>
        </p:txBody>
      </p:sp>
      <p:sp>
        <p:nvSpPr>
          <p:cNvPr id="11268" name="TextBox 7"/>
          <p:cNvSpPr txBox="1"/>
          <p:nvPr/>
        </p:nvSpPr>
        <p:spPr>
          <a:xfrm>
            <a:off x="168275" y="858838"/>
            <a:ext cx="792163" cy="1433512"/>
          </a:xfrm>
          <a:prstGeom prst="rect">
            <a:avLst/>
          </a:prstGeom>
          <a:noFill/>
          <a:ln w="9525">
            <a:noFill/>
          </a:ln>
        </p:spPr>
        <p:txBody>
          <a:bodyPr anchor="t" anchorCtr="0">
            <a:spAutoFit/>
          </a:bodyPr>
          <a:p>
            <a:pPr algn="ctr"/>
            <a:r>
              <a:rPr lang="en-US" altLang="zh-CN" sz="8800" b="1" dirty="0">
                <a:solidFill>
                  <a:schemeClr val="accent2"/>
                </a:solidFill>
                <a:latin typeface="Times New Roman" panose="02020603050405020304" pitchFamily="18" charset="0"/>
                <a:ea typeface="华文细黑" charset="-122"/>
              </a:rPr>
              <a:t>C</a:t>
            </a:r>
            <a:endParaRPr lang="zh-CN" altLang="en-US" sz="8800" b="1" dirty="0">
              <a:solidFill>
                <a:schemeClr val="accent2"/>
              </a:solidFill>
              <a:latin typeface="Times New Roman" panose="02020603050405020304" pitchFamily="18" charset="0"/>
              <a:ea typeface="华文细黑" charset="-122"/>
            </a:endParaRPr>
          </a:p>
        </p:txBody>
      </p:sp>
      <p:sp>
        <p:nvSpPr>
          <p:cNvPr id="11269" name="TextBox 8"/>
          <p:cNvSpPr txBox="1"/>
          <p:nvPr/>
        </p:nvSpPr>
        <p:spPr>
          <a:xfrm>
            <a:off x="446088" y="1490663"/>
            <a:ext cx="2163762" cy="463550"/>
          </a:xfrm>
          <a:prstGeom prst="rect">
            <a:avLst/>
          </a:prstGeom>
          <a:noFill/>
          <a:ln w="9525">
            <a:noFill/>
          </a:ln>
        </p:spPr>
        <p:txBody>
          <a:bodyPr wrap="square" anchor="t" anchorCtr="0">
            <a:spAutoFit/>
          </a:bodyPr>
          <a:p>
            <a:pPr algn="ctr">
              <a:buSzTx/>
            </a:pPr>
            <a:r>
              <a:rPr lang="en-US" altLang="zh-CN" sz="2400" dirty="0">
                <a:solidFill>
                  <a:srgbClr val="262626"/>
                </a:solidFill>
                <a:latin typeface="方正粗宋简体" charset="-122"/>
                <a:ea typeface="方正粗宋简体" charset="-122"/>
              </a:rPr>
              <a:t>ontents</a:t>
            </a:r>
            <a:endParaRPr lang="zh-CN" altLang="en-US" sz="2400" dirty="0">
              <a:solidFill>
                <a:srgbClr val="262626"/>
              </a:solidFill>
              <a:latin typeface="方正粗宋简体" charset="-122"/>
              <a:ea typeface="方正粗宋简体" charset="-122"/>
            </a:endParaRPr>
          </a:p>
        </p:txBody>
      </p:sp>
      <p:sp>
        <p:nvSpPr>
          <p:cNvPr id="11" name="任意多边形 10"/>
          <p:cNvSpPr/>
          <p:nvPr/>
        </p:nvSpPr>
        <p:spPr>
          <a:xfrm flipV="1">
            <a:off x="857250" y="1804988"/>
            <a:ext cx="1466850" cy="412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11"/>
          <p:cNvSpPr/>
          <p:nvPr/>
        </p:nvSpPr>
        <p:spPr>
          <a:xfrm flipV="1">
            <a:off x="857250" y="1462088"/>
            <a:ext cx="1447800" cy="53975"/>
          </a:xfrm>
          <a:custGeom>
            <a:avLst/>
            <a:gdLst>
              <a:gd name="connsiteX0" fmla="*/ 0 w 3638550"/>
              <a:gd name="connsiteY0" fmla="*/ 0 h 0"/>
              <a:gd name="connsiteX1" fmla="*/ 3638550 w 3638550"/>
              <a:gd name="connsiteY1" fmla="*/ 0 h 0"/>
            </a:gdLst>
            <a:ahLst/>
            <a:cxnLst>
              <a:cxn ang="0">
                <a:pos x="connsiteX0" y="connsiteY0"/>
              </a:cxn>
              <a:cxn ang="0">
                <a:pos x="connsiteX1" y="connsiteY1"/>
              </a:cxn>
            </a:cxnLst>
            <a:rect l="l" t="t" r="r" b="b"/>
            <a:pathLst>
              <a:path w="3638550">
                <a:moveTo>
                  <a:pt x="0" y="0"/>
                </a:moveTo>
                <a:lnTo>
                  <a:pt x="3638550" y="0"/>
                </a:lnTo>
              </a:path>
            </a:pathLst>
          </a:custGeom>
          <a:ln>
            <a:solidFill>
              <a:srgbClr val="D24844"/>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272" name="TextBox 13"/>
          <p:cNvSpPr txBox="1"/>
          <p:nvPr/>
        </p:nvSpPr>
        <p:spPr>
          <a:xfrm>
            <a:off x="2620963" y="3249613"/>
            <a:ext cx="4935537" cy="517525"/>
          </a:xfrm>
          <a:prstGeom prst="rect">
            <a:avLst/>
          </a:prstGeom>
          <a:noFill/>
          <a:ln w="9525">
            <a:noFill/>
          </a:ln>
        </p:spPr>
        <p:txBody>
          <a:bodyPr wrap="square" anchor="t" anchorCtr="0">
            <a:spAutoFit/>
          </a:bodyPr>
          <a:p>
            <a:pPr>
              <a:buSzTx/>
            </a:pPr>
            <a:r>
              <a:rPr lang="zh-CN" altLang="en-US" sz="2800" b="1" dirty="0">
                <a:solidFill>
                  <a:srgbClr val="808080"/>
                </a:solidFill>
                <a:latin typeface="方正姚体" charset="-122"/>
                <a:ea typeface="方正姚体" charset="-122"/>
              </a:rPr>
              <a:t>二   </a:t>
            </a:r>
            <a:r>
              <a:rPr lang="en-US" altLang="zh-CN" sz="2800" b="1" dirty="0">
                <a:solidFill>
                  <a:srgbClr val="595959"/>
                </a:solidFill>
                <a:latin typeface="方正姚体" charset="-122"/>
                <a:ea typeface="方正姚体" charset="-122"/>
              </a:rPr>
              <a:t>BOWTIE</a:t>
            </a:r>
            <a:r>
              <a:rPr lang="zh-CN" altLang="en-US" sz="2800" b="1" dirty="0">
                <a:solidFill>
                  <a:srgbClr val="595959"/>
                </a:solidFill>
                <a:latin typeface="方正姚体" charset="-122"/>
                <a:ea typeface="方正姚体" charset="-122"/>
                <a:sym typeface="宋体" panose="02010600030101010101" pitchFamily="2" charset="-122"/>
              </a:rPr>
              <a:t>模型要素组成</a:t>
            </a:r>
            <a:endParaRPr lang="zh-CN" altLang="en-US" sz="2800" b="1" dirty="0">
              <a:solidFill>
                <a:srgbClr val="808080"/>
              </a:solidFill>
              <a:latin typeface="方正姚体" charset="-122"/>
              <a:ea typeface="方正姚体" charset="-122"/>
            </a:endParaRPr>
          </a:p>
        </p:txBody>
      </p:sp>
      <p:sp>
        <p:nvSpPr>
          <p:cNvPr id="11273" name="TextBox 9"/>
          <p:cNvSpPr txBox="1"/>
          <p:nvPr/>
        </p:nvSpPr>
        <p:spPr>
          <a:xfrm>
            <a:off x="2620963" y="3873500"/>
            <a:ext cx="4406900" cy="517525"/>
          </a:xfrm>
          <a:prstGeom prst="rect">
            <a:avLst/>
          </a:prstGeom>
          <a:noFill/>
          <a:ln w="9525">
            <a:noFill/>
          </a:ln>
        </p:spPr>
        <p:txBody>
          <a:bodyPr wrap="square" anchor="t" anchorCtr="0">
            <a:spAutoFit/>
          </a:bodyPr>
          <a:p>
            <a:pPr>
              <a:buSzTx/>
            </a:pPr>
            <a:r>
              <a:rPr lang="zh-CN" altLang="en-US" sz="2800" b="1" dirty="0">
                <a:solidFill>
                  <a:srgbClr val="808080"/>
                </a:solidFill>
                <a:latin typeface="方正姚体" charset="-122"/>
                <a:ea typeface="方正姚体" charset="-122"/>
              </a:rPr>
              <a:t>三   </a:t>
            </a:r>
            <a:r>
              <a:rPr lang="en-US" altLang="zh-CN" sz="2800" b="1" dirty="0">
                <a:solidFill>
                  <a:srgbClr val="808080"/>
                </a:solidFill>
                <a:latin typeface="方正姚体" charset="-122"/>
                <a:ea typeface="方正姚体" charset="-122"/>
              </a:rPr>
              <a:t>BOWTIE XP</a:t>
            </a:r>
            <a:r>
              <a:rPr lang="zh-CN" altLang="en-US" sz="2800" b="1" dirty="0">
                <a:solidFill>
                  <a:srgbClr val="808080"/>
                </a:solidFill>
                <a:latin typeface="方正姚体" charset="-122"/>
                <a:ea typeface="方正姚体" charset="-122"/>
              </a:rPr>
              <a:t>软件使用</a:t>
            </a:r>
            <a:endParaRPr lang="zh-CN" altLang="en-US" sz="2800" b="1" dirty="0">
              <a:solidFill>
                <a:srgbClr val="808080"/>
              </a:solidFill>
              <a:latin typeface="方正姚体" charset="-122"/>
              <a:ea typeface="方正姚体"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7000"/>
                                  </p:iterate>
                                  <p:childTnLst>
                                    <p:set>
                                      <p:cBhvr override="childStyle">
                                        <p:cTn id="6" dur="1000" fill="hold"/>
                                        <p:tgtEl>
                                          <p:spTgt spid="7">
                                            <p:txEl>
                                              <p:charRg st="0" end="16"/>
                                            </p:txEl>
                                          </p:spTgt>
                                        </p:tgtEl>
                                        <p:attrNameLst>
                                          <p:attrName>style.color</p:attrName>
                                        </p:attrNameLst>
                                      </p:cBhvr>
                                      <p:to>
                                        <p:clrVal>
                                          <a:srgbClr val="c0504d"/>
                                        </p:clrVal>
                                      </p:to>
                                    </p:set>
                                    <p:set>
                                      <p:cBhvr>
                                        <p:cTn id="7" dur="1000" fill="hold"/>
                                        <p:tgtEl>
                                          <p:spTgt spid="7">
                                            <p:txEl>
                                              <p:charRg st="0" end="16"/>
                                            </p:txEl>
                                          </p:spTgt>
                                        </p:tgtEl>
                                        <p:attrNameLst>
                                          <p:attrName>fillcolor</p:attrName>
                                        </p:attrNameLst>
                                      </p:cBhvr>
                                      <p:to>
                                        <p:clrVal>
                                          <a:srgbClr val="c0504d"/>
                                        </p:clrVal>
                                      </p:to>
                                    </p:set>
                                    <p:set>
                                      <p:cBhvr>
                                        <p:cTn id="8" dur="1000" fill="hold"/>
                                        <p:tgtEl>
                                          <p:spTgt spid="7">
                                            <p:txEl>
                                              <p:charRg st="0"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38917" name="文本框 10"/>
          <p:cNvSpPr txBox="1"/>
          <p:nvPr/>
        </p:nvSpPr>
        <p:spPr>
          <a:xfrm>
            <a:off x="263525" y="1217613"/>
            <a:ext cx="6494463" cy="203041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练习</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1</a:t>
            </a:r>
            <a:endParaRPr lang="en-US" altLang="zh-CN"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危险源</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 </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在高速公路上开车</a:t>
            </a:r>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请识别风险事件、隐患、后果及相应的措施屏障和干扰因素，形成一个</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BOWTIE……</a:t>
            </a:r>
            <a:endParaRPr lang="en-US" altLang="zh-CN"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b="1" dirty="0">
              <a:solidFill>
                <a:srgbClr val="272727"/>
              </a:solidFill>
              <a:latin typeface="华文楷体" charset="-122"/>
              <a:ea typeface="华文楷体"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1" descr="Bowtie case study"/>
          <p:cNvPicPr>
            <a:picLocks noChangeAspect="1"/>
          </p:cNvPicPr>
          <p:nvPr/>
        </p:nvPicPr>
        <p:blipFill>
          <a:blip r:embed="rId1"/>
          <a:stretch>
            <a:fillRect/>
          </a:stretch>
        </p:blipFill>
        <p:spPr>
          <a:xfrm>
            <a:off x="-3175" y="1377950"/>
            <a:ext cx="9139238" cy="5481638"/>
          </a:xfrm>
          <a:prstGeom prst="rect">
            <a:avLst/>
          </a:prstGeom>
          <a:noFill/>
          <a:ln w="9525">
            <a:noFill/>
          </a:ln>
        </p:spPr>
      </p:pic>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40965" name="文本框 10"/>
          <p:cNvSpPr txBox="1"/>
          <p:nvPr/>
        </p:nvSpPr>
        <p:spPr>
          <a:xfrm>
            <a:off x="263525" y="1217613"/>
            <a:ext cx="6494463" cy="203041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练习</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2</a:t>
            </a:r>
            <a:endParaRPr lang="en-US" altLang="zh-CN"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危险源</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 </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载量限制</a:t>
            </a:r>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请识别风险事件、隐患、后果及相应的措施屏障和干扰因素，形成一个</a:t>
            </a:r>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BOWTIE……</a:t>
            </a:r>
            <a:endParaRPr lang="en-US" altLang="zh-CN"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b="1" dirty="0">
              <a:solidFill>
                <a:srgbClr val="272727"/>
              </a:solidFill>
              <a:latin typeface="华文楷体" charset="-122"/>
              <a:ea typeface="华文楷体"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41989" name="图片 1" descr="载量1"/>
          <p:cNvPicPr>
            <a:picLocks noChangeAspect="1"/>
          </p:cNvPicPr>
          <p:nvPr/>
        </p:nvPicPr>
        <p:blipFill>
          <a:blip r:embed="rId1"/>
          <a:stretch>
            <a:fillRect/>
          </a:stretch>
        </p:blipFill>
        <p:spPr>
          <a:xfrm>
            <a:off x="3105150" y="2646363"/>
            <a:ext cx="3011488" cy="6018212"/>
          </a:xfrm>
          <a:prstGeom prst="rect">
            <a:avLst/>
          </a:prstGeom>
          <a:noFill/>
          <a:ln w="9525">
            <a:noFill/>
          </a:ln>
        </p:spPr>
      </p:pic>
      <p:sp>
        <p:nvSpPr>
          <p:cNvPr id="41990" name="文本框 10"/>
          <p:cNvSpPr txBox="1"/>
          <p:nvPr/>
        </p:nvSpPr>
        <p:spPr>
          <a:xfrm>
            <a:off x="263525" y="1217613"/>
            <a:ext cx="6494463" cy="658812"/>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第一步：确定危险源和风险事件</a:t>
            </a:r>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zh-CN" b="1" dirty="0">
              <a:solidFill>
                <a:srgbClr val="272727"/>
              </a:solidFill>
              <a:latin typeface="华文楷体" charset="-122"/>
              <a:ea typeface="华文楷体"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43013" name="文本框 10"/>
          <p:cNvSpPr txBox="1"/>
          <p:nvPr/>
        </p:nvSpPr>
        <p:spPr>
          <a:xfrm>
            <a:off x="263525" y="1217613"/>
            <a:ext cx="6494463"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第二步：确定威胁和对应的潜在结果</a:t>
            </a:r>
            <a:endParaRPr lang="zh-CN" altLang="en-US" b="1" dirty="0">
              <a:solidFill>
                <a:srgbClr val="272727"/>
              </a:solidFill>
              <a:latin typeface="华文楷体" charset="-122"/>
              <a:ea typeface="华文楷体" charset="-122"/>
              <a:sym typeface="+mn-ea"/>
            </a:endParaRPr>
          </a:p>
        </p:txBody>
      </p:sp>
      <p:pic>
        <p:nvPicPr>
          <p:cNvPr id="43014" name="图片 3" descr="载量2"/>
          <p:cNvPicPr>
            <a:picLocks noChangeAspect="1"/>
          </p:cNvPicPr>
          <p:nvPr/>
        </p:nvPicPr>
        <p:blipFill>
          <a:blip r:embed="rId1"/>
          <a:stretch>
            <a:fillRect/>
          </a:stretch>
        </p:blipFill>
        <p:spPr>
          <a:xfrm>
            <a:off x="1419225" y="1735138"/>
            <a:ext cx="6305550" cy="48514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44037" name="文本框 10"/>
          <p:cNvSpPr txBox="1"/>
          <p:nvPr/>
        </p:nvSpPr>
        <p:spPr>
          <a:xfrm>
            <a:off x="263525" y="1217613"/>
            <a:ext cx="6494463"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第三步：制定预防和纠正措施</a:t>
            </a:r>
            <a:endParaRPr lang="zh-CN" altLang="en-US" b="1" dirty="0">
              <a:solidFill>
                <a:srgbClr val="272727"/>
              </a:solidFill>
              <a:latin typeface="华文楷体" charset="-122"/>
              <a:ea typeface="华文楷体" charset="-122"/>
              <a:sym typeface="+mn-ea"/>
            </a:endParaRPr>
          </a:p>
        </p:txBody>
      </p:sp>
      <p:pic>
        <p:nvPicPr>
          <p:cNvPr id="44038" name="图片 1" descr="载量4"/>
          <p:cNvPicPr>
            <a:picLocks noChangeAspect="1"/>
          </p:cNvPicPr>
          <p:nvPr/>
        </p:nvPicPr>
        <p:blipFill>
          <a:blip r:embed="rId1"/>
          <a:stretch>
            <a:fillRect/>
          </a:stretch>
        </p:blipFill>
        <p:spPr>
          <a:xfrm>
            <a:off x="20638" y="1601788"/>
            <a:ext cx="9088437" cy="55594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平行四边形 2"/>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23"/>
          <p:cNvSpPr>
            <a:spLocks noChangeArrowheads="1"/>
          </p:cNvSpPr>
          <p:nvPr/>
        </p:nvSpPr>
        <p:spPr bwMode="auto">
          <a:xfrm>
            <a:off x="3105150" y="450850"/>
            <a:ext cx="2790825" cy="547688"/>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案例练习</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 name="平行四边形 5"/>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63525" y="360363"/>
            <a:ext cx="2665413"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三、</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XP</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软件</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45061" name="文本框 10"/>
          <p:cNvSpPr txBox="1"/>
          <p:nvPr/>
        </p:nvSpPr>
        <p:spPr>
          <a:xfrm>
            <a:off x="263525" y="1217613"/>
            <a:ext cx="6494463" cy="384175"/>
          </a:xfrm>
          <a:prstGeom prst="rect">
            <a:avLst/>
          </a:prstGeom>
          <a:noFill/>
          <a:ln w="9525">
            <a:noFill/>
          </a:ln>
        </p:spPr>
        <p:txBody>
          <a:bodyPr anchor="t" anchorCtr="0">
            <a:spAutoFit/>
          </a:bodyPr>
          <a:p>
            <a:pPr eaLnBrk="0" hangingPunct="0"/>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第四步：分析可能的干扰因素并制定相关的措施</a:t>
            </a:r>
            <a:endParaRPr lang="zh-CN" altLang="en-US" b="1" dirty="0">
              <a:solidFill>
                <a:srgbClr val="272727"/>
              </a:solidFill>
              <a:latin typeface="华文楷体" charset="-122"/>
              <a:ea typeface="华文楷体" charset="-122"/>
              <a:sym typeface="+mn-ea"/>
            </a:endParaRPr>
          </a:p>
        </p:txBody>
      </p:sp>
      <p:pic>
        <p:nvPicPr>
          <p:cNvPr id="45062" name="图片 1" descr="载量5"/>
          <p:cNvPicPr>
            <a:picLocks noChangeAspect="1"/>
          </p:cNvPicPr>
          <p:nvPr/>
        </p:nvPicPr>
        <p:blipFill>
          <a:blip r:embed="rId1"/>
          <a:stretch>
            <a:fillRect/>
          </a:stretch>
        </p:blipFill>
        <p:spPr>
          <a:xfrm>
            <a:off x="161925" y="1601788"/>
            <a:ext cx="8870950" cy="5364162"/>
          </a:xfrm>
          <a:prstGeom prst="rect">
            <a:avLst/>
          </a:prstGeom>
          <a:noFill/>
          <a:ln w="9525">
            <a:noFill/>
          </a:ln>
        </p:spPr>
      </p:pic>
      <p:sp>
        <p:nvSpPr>
          <p:cNvPr id="8" name="圆角矩形 7"/>
          <p:cNvSpPr/>
          <p:nvPr/>
        </p:nvSpPr>
        <p:spPr>
          <a:xfrm>
            <a:off x="990600" y="2571750"/>
            <a:ext cx="2363788" cy="1168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68263" y="5799138"/>
            <a:ext cx="2363788" cy="1166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06724" y="218607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1045" y="3968750"/>
            <a:ext cx="30079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267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493236" y="429214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808798" y="332022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模型概念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9221" name="文本框 1"/>
          <p:cNvSpPr txBox="1"/>
          <p:nvPr/>
        </p:nvSpPr>
        <p:spPr>
          <a:xfrm>
            <a:off x="712788" y="1573213"/>
            <a:ext cx="3052762" cy="4254500"/>
          </a:xfrm>
          <a:prstGeom prst="rect">
            <a:avLst/>
          </a:prstGeom>
          <a:noFill/>
          <a:ln w="9525">
            <a:noFill/>
          </a:ln>
        </p:spPr>
        <p:txBody>
          <a:bodyPr anchor="t" anchorCtr="0">
            <a:spAutoFit/>
          </a:bodyPr>
          <a:p>
            <a:pPr eaLnBrk="0" hangingPunct="0"/>
            <a:r>
              <a:rPr lang="en-US" altLang="zh-CN" sz="1600" dirty="0">
                <a:solidFill>
                  <a:srgbClr val="272727"/>
                </a:solidFill>
                <a:latin typeface="微软雅黑" panose="020B0503020204020204" charset="-122"/>
                <a:ea typeface="微软雅黑" panose="020B0503020204020204" charset="-122"/>
              </a:rPr>
              <a:t>B</a:t>
            </a:r>
            <a:r>
              <a:rPr lang="zh-CN" altLang="en-US" sz="1600" dirty="0">
                <a:solidFill>
                  <a:srgbClr val="272727"/>
                </a:solidFill>
                <a:latin typeface="微软雅黑" panose="020B0503020204020204" charset="-122"/>
                <a:ea typeface="微软雅黑" panose="020B0503020204020204" charset="-122"/>
              </a:rPr>
              <a:t>ow</a:t>
            </a:r>
            <a:r>
              <a:rPr lang="en-US" altLang="zh-CN" sz="1600" dirty="0">
                <a:solidFill>
                  <a:srgbClr val="272727"/>
                </a:solidFill>
                <a:latin typeface="微软雅黑" panose="020B0503020204020204" charset="-122"/>
                <a:ea typeface="微软雅黑" panose="020B0503020204020204" charset="-122"/>
              </a:rPr>
              <a:t>T</a:t>
            </a:r>
            <a:r>
              <a:rPr lang="zh-CN" altLang="en-US" sz="1600" dirty="0">
                <a:solidFill>
                  <a:srgbClr val="272727"/>
                </a:solidFill>
                <a:latin typeface="微软雅黑" panose="020B0503020204020204" charset="-122"/>
                <a:ea typeface="微软雅黑" panose="020B0503020204020204" charset="-122"/>
              </a:rPr>
              <a:t>ie模型最早出现在澳大利亚昆士兰大学关于帝国化学工业公司危害分析的课程讲义，随后壳牌公司将其应用于阿尔法钻井平台爆炸灾难分析中，至今这一模型已被广泛应用到生产领域的安全管理和风险识别工作中。</a:t>
            </a:r>
            <a:endParaRPr lang="zh-CN" altLang="en-US" sz="1600" dirty="0">
              <a:solidFill>
                <a:srgbClr val="272727"/>
              </a:solidFill>
              <a:latin typeface="微软雅黑" panose="020B0503020204020204" charset="-122"/>
              <a:ea typeface="微软雅黑" panose="020B0503020204020204" charset="-122"/>
            </a:endParaRPr>
          </a:p>
          <a:p>
            <a:pPr eaLnBrk="0" hangingPunct="0"/>
            <a:endParaRPr lang="zh-CN" altLang="en-US" sz="1600" dirty="0">
              <a:solidFill>
                <a:srgbClr val="272727"/>
              </a:solidFill>
              <a:latin typeface="微软雅黑" panose="020B0503020204020204" charset="-122"/>
              <a:ea typeface="微软雅黑" panose="020B0503020204020204" charset="-122"/>
            </a:endParaRPr>
          </a:p>
          <a:p>
            <a:pPr eaLnBrk="0" hangingPunct="0"/>
            <a:r>
              <a:rPr lang="en-US" altLang="zh-CN" sz="1600" dirty="0">
                <a:solidFill>
                  <a:srgbClr val="272727"/>
                </a:solidFill>
                <a:latin typeface="微软雅黑" panose="020B0503020204020204" charset="-122"/>
                <a:ea typeface="微软雅黑" panose="020B0503020204020204" charset="-122"/>
              </a:rPr>
              <a:t>2016</a:t>
            </a:r>
            <a:r>
              <a:rPr lang="zh-CN" altLang="en-US" sz="1600" dirty="0">
                <a:solidFill>
                  <a:srgbClr val="272727"/>
                </a:solidFill>
                <a:latin typeface="微软雅黑" panose="020B0503020204020204" charset="-122"/>
                <a:ea typeface="微软雅黑" panose="020B0503020204020204" charset="-122"/>
              </a:rPr>
              <a:t>年，在哥本哈根举行的</a:t>
            </a:r>
            <a:r>
              <a:rPr lang="en-US" altLang="zh-CN" sz="1600" dirty="0">
                <a:solidFill>
                  <a:srgbClr val="272727"/>
                </a:solidFill>
                <a:latin typeface="微软雅黑" panose="020B0503020204020204" charset="-122"/>
                <a:ea typeface="微软雅黑" panose="020B0503020204020204" charset="-122"/>
              </a:rPr>
              <a:t>IATA</a:t>
            </a:r>
            <a:r>
              <a:rPr lang="zh-CN" altLang="en-US" sz="1600" dirty="0">
                <a:solidFill>
                  <a:srgbClr val="272727"/>
                </a:solidFill>
                <a:latin typeface="微软雅黑" panose="020B0503020204020204" charset="-122"/>
                <a:ea typeface="微软雅黑" panose="020B0503020204020204" charset="-122"/>
              </a:rPr>
              <a:t>国际运行会议上，该模型</a:t>
            </a:r>
            <a:r>
              <a:rPr lang="zh-CN" altLang="en-US" sz="1600" dirty="0">
                <a:solidFill>
                  <a:srgbClr val="272727"/>
                </a:solidFill>
                <a:latin typeface="微软雅黑" panose="020B0503020204020204" charset="-122"/>
                <a:ea typeface="微软雅黑" panose="020B0503020204020204" charset="-122"/>
                <a:sym typeface="+mn-ea"/>
              </a:rPr>
              <a:t>作为民航安全管理</a:t>
            </a:r>
            <a:r>
              <a:rPr lang="en-US" altLang="zh-CN" sz="1600" dirty="0">
                <a:solidFill>
                  <a:srgbClr val="272727"/>
                </a:solidFill>
                <a:latin typeface="微软雅黑" panose="020B0503020204020204" charset="-122"/>
                <a:ea typeface="微软雅黑" panose="020B0503020204020204" charset="-122"/>
                <a:sym typeface="+mn-ea"/>
              </a:rPr>
              <a:t>&amp;</a:t>
            </a:r>
            <a:r>
              <a:rPr lang="zh-CN" altLang="zh-CN" sz="1600" dirty="0">
                <a:solidFill>
                  <a:srgbClr val="272727"/>
                </a:solidFill>
                <a:latin typeface="微软雅黑" panose="020B0503020204020204" charset="-122"/>
                <a:ea typeface="微软雅黑" panose="020B0503020204020204" charset="-122"/>
                <a:sym typeface="+mn-ea"/>
              </a:rPr>
              <a:t>风险分析</a:t>
            </a:r>
            <a:r>
              <a:rPr lang="zh-CN" altLang="en-US" sz="1600" dirty="0">
                <a:solidFill>
                  <a:srgbClr val="272727"/>
                </a:solidFill>
                <a:latin typeface="微软雅黑" panose="020B0503020204020204" charset="-122"/>
                <a:ea typeface="微软雅黑" panose="020B0503020204020204" charset="-122"/>
                <a:sym typeface="+mn-ea"/>
              </a:rPr>
              <a:t>的有效工具，</a:t>
            </a:r>
            <a:r>
              <a:rPr lang="zh-CN" altLang="en-US" sz="1600" dirty="0">
                <a:solidFill>
                  <a:srgbClr val="272727"/>
                </a:solidFill>
                <a:latin typeface="微软雅黑" panose="020B0503020204020204" charset="-122"/>
                <a:ea typeface="微软雅黑" panose="020B0503020204020204" charset="-122"/>
              </a:rPr>
              <a:t>被重点推介。</a:t>
            </a:r>
            <a:endParaRPr lang="zh-CN" altLang="en-US" sz="1600" dirty="0">
              <a:solidFill>
                <a:srgbClr val="272727"/>
              </a:solidFill>
              <a:latin typeface="微软雅黑" panose="020B0503020204020204" charset="-122"/>
              <a:ea typeface="微软雅黑" panose="020B0503020204020204" charset="-122"/>
            </a:endParaRPr>
          </a:p>
          <a:p>
            <a:pPr eaLnBrk="0" hangingPunct="0"/>
            <a:endParaRPr lang="zh-CN" altLang="en-US" sz="1600" dirty="0">
              <a:solidFill>
                <a:srgbClr val="272727"/>
              </a:solidFill>
              <a:latin typeface="微软雅黑" panose="020B0503020204020204" charset="-122"/>
              <a:ea typeface="微软雅黑" panose="020B0503020204020204" charset="-122"/>
            </a:endParaRPr>
          </a:p>
          <a:p>
            <a:pPr eaLnBrk="0" hangingPunct="0"/>
            <a:r>
              <a:rPr lang="en-US" altLang="zh-CN" sz="1600" dirty="0">
                <a:solidFill>
                  <a:srgbClr val="272727"/>
                </a:solidFill>
                <a:latin typeface="微软雅黑" panose="020B0503020204020204" charset="-122"/>
                <a:ea typeface="微软雅黑" panose="020B0503020204020204" charset="-122"/>
              </a:rPr>
              <a:t>2016</a:t>
            </a:r>
            <a:r>
              <a:rPr lang="zh-CN" altLang="en-US" sz="1600" dirty="0">
                <a:solidFill>
                  <a:srgbClr val="272727"/>
                </a:solidFill>
                <a:latin typeface="微软雅黑" panose="020B0503020204020204" charset="-122"/>
                <a:ea typeface="微软雅黑" panose="020B0503020204020204" charset="-122"/>
              </a:rPr>
              <a:t>年</a:t>
            </a:r>
            <a:r>
              <a:rPr lang="en-US" altLang="zh-CN" sz="1600" dirty="0">
                <a:solidFill>
                  <a:srgbClr val="272727"/>
                </a:solidFill>
                <a:latin typeface="微软雅黑" panose="020B0503020204020204" charset="-122"/>
                <a:ea typeface="微软雅黑" panose="020B0503020204020204" charset="-122"/>
              </a:rPr>
              <a:t>6</a:t>
            </a:r>
            <a:r>
              <a:rPr lang="zh-CN" altLang="en-US" sz="1600" dirty="0">
                <a:solidFill>
                  <a:srgbClr val="272727"/>
                </a:solidFill>
                <a:latin typeface="微软雅黑" panose="020B0503020204020204" charset="-122"/>
                <a:ea typeface="微软雅黑" panose="020B0503020204020204" charset="-122"/>
              </a:rPr>
              <a:t>月集团安委会正式通过英国民航局</a:t>
            </a:r>
            <a:r>
              <a:rPr lang="en-US" altLang="zh-CN" sz="1600" dirty="0">
                <a:solidFill>
                  <a:srgbClr val="272727"/>
                </a:solidFill>
                <a:latin typeface="微软雅黑" panose="020B0503020204020204" charset="-122"/>
                <a:ea typeface="微软雅黑" panose="020B0503020204020204" charset="-122"/>
              </a:rPr>
              <a:t>(CAA)</a:t>
            </a:r>
            <a:r>
              <a:rPr lang="zh-CN" altLang="en-US" sz="1600" dirty="0">
                <a:solidFill>
                  <a:srgbClr val="272727"/>
                </a:solidFill>
                <a:latin typeface="微软雅黑" panose="020B0503020204020204" charset="-122"/>
                <a:ea typeface="微软雅黑" panose="020B0503020204020204" charset="-122"/>
              </a:rPr>
              <a:t>及安全管理咨询公司</a:t>
            </a:r>
            <a:r>
              <a:rPr lang="en-US" altLang="zh-CN" sz="1600" dirty="0">
                <a:solidFill>
                  <a:srgbClr val="272727"/>
                </a:solidFill>
                <a:latin typeface="微软雅黑" panose="020B0503020204020204" charset="-122"/>
                <a:ea typeface="微软雅黑" panose="020B0503020204020204" charset="-122"/>
              </a:rPr>
              <a:t>CROSS MANAGEMENT</a:t>
            </a:r>
            <a:r>
              <a:rPr lang="zh-CN" altLang="en-US" sz="1600" dirty="0">
                <a:solidFill>
                  <a:srgbClr val="272727"/>
                </a:solidFill>
                <a:latin typeface="微软雅黑" panose="020B0503020204020204" charset="-122"/>
                <a:ea typeface="微软雅黑" panose="020B0503020204020204" charset="-122"/>
              </a:rPr>
              <a:t>引入此模型理念。</a:t>
            </a:r>
            <a:endParaRPr lang="zh-CN" altLang="en-US" sz="1600" dirty="0">
              <a:solidFill>
                <a:srgbClr val="272727"/>
              </a:solidFill>
              <a:latin typeface="微软雅黑" panose="020B0503020204020204" charset="-122"/>
              <a:ea typeface="微软雅黑" panose="020B0503020204020204" charset="-122"/>
            </a:endParaRPr>
          </a:p>
        </p:txBody>
      </p:sp>
      <p:pic>
        <p:nvPicPr>
          <p:cNvPr id="9222" name="图片 2" descr="搜狗截图15年12月07日1435_2"/>
          <p:cNvPicPr>
            <a:picLocks noChangeAspect="1"/>
          </p:cNvPicPr>
          <p:nvPr/>
        </p:nvPicPr>
        <p:blipFill>
          <a:blip r:embed="rId1"/>
          <a:stretch>
            <a:fillRect/>
          </a:stretch>
        </p:blipFill>
        <p:spPr>
          <a:xfrm>
            <a:off x="3856038" y="1573213"/>
            <a:ext cx="4933950" cy="43894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charRg st="0" end="100"/>
                                            </p:txEl>
                                          </p:spTgt>
                                        </p:tgtEl>
                                        <p:attrNameLst>
                                          <p:attrName>style.visibility</p:attrName>
                                        </p:attrNameLst>
                                      </p:cBhvr>
                                      <p:to>
                                        <p:strVal val="visible"/>
                                      </p:to>
                                    </p:set>
                                    <p:anim calcmode="lin" valueType="num">
                                      <p:cBhvr additive="base">
                                        <p:cTn id="7" dur="500" fill="hold"/>
                                        <p:tgtEl>
                                          <p:spTgt spid="9221">
                                            <p:txEl>
                                              <p:charRg st="0" end="10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charRg st="0" end="10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charRg st="101" end="156"/>
                                            </p:txEl>
                                          </p:spTgt>
                                        </p:tgtEl>
                                        <p:attrNameLst>
                                          <p:attrName>style.visibility</p:attrName>
                                        </p:attrNameLst>
                                      </p:cBhvr>
                                      <p:to>
                                        <p:strVal val="visible"/>
                                      </p:to>
                                    </p:set>
                                    <p:anim calcmode="lin" valueType="num">
                                      <p:cBhvr additive="base">
                                        <p:cTn id="13" dur="500" fill="hold"/>
                                        <p:tgtEl>
                                          <p:spTgt spid="9221">
                                            <p:txEl>
                                              <p:charRg st="101" end="15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charRg st="101" end="15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charRg st="157" end="217"/>
                                            </p:txEl>
                                          </p:spTgt>
                                        </p:tgtEl>
                                        <p:attrNameLst>
                                          <p:attrName>style.visibility</p:attrName>
                                        </p:attrNameLst>
                                      </p:cBhvr>
                                      <p:to>
                                        <p:strVal val="visible"/>
                                      </p:to>
                                    </p:set>
                                    <p:anim calcmode="lin" valueType="num">
                                      <p:cBhvr additive="base">
                                        <p:cTn id="19" dur="500" fill="hold"/>
                                        <p:tgtEl>
                                          <p:spTgt spid="9221">
                                            <p:txEl>
                                              <p:charRg st="157" end="21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charRg st="157" end="217"/>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additive="base">
                                        <p:cTn id="24" dur="500" fill="hold"/>
                                        <p:tgtEl>
                                          <p:spTgt spid="9222"/>
                                        </p:tgtEl>
                                        <p:attrNameLst>
                                          <p:attrName>ppt_x</p:attrName>
                                        </p:attrNameLst>
                                      </p:cBhvr>
                                      <p:tavLst>
                                        <p:tav tm="0">
                                          <p:val>
                                            <p:strVal val="1+#ppt_w/2"/>
                                          </p:val>
                                        </p:tav>
                                        <p:tav tm="100000">
                                          <p:val>
                                            <p:strVal val="#ppt_x"/>
                                          </p:val>
                                        </p:tav>
                                      </p:tavLst>
                                    </p:anim>
                                    <p:anim calcmode="lin" valueType="num">
                                      <p:cBhvr additive="base">
                                        <p:cTn id="25"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5" name="文本框 7"/>
          <p:cNvSpPr txBox="1"/>
          <p:nvPr/>
        </p:nvSpPr>
        <p:spPr>
          <a:xfrm>
            <a:off x="111125" y="1181100"/>
            <a:ext cx="9017000" cy="4222750"/>
          </a:xfrm>
          <a:prstGeom prst="rect">
            <a:avLst/>
          </a:prstGeom>
          <a:noFill/>
          <a:ln w="9525">
            <a:noFill/>
          </a:ln>
        </p:spPr>
        <p:txBody>
          <a:bodyPr anchor="t" anchorCtr="0">
            <a:spAutoFit/>
          </a:bodyPr>
          <a:p>
            <a:pPr eaLnBrk="0" hangingPunct="0"/>
            <a:r>
              <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rPr>
              <a:t>完整的</a:t>
            </a:r>
            <a:r>
              <a:rPr lang="en-US" altLang="zh-CN" sz="1600" dirty="0">
                <a:solidFill>
                  <a:srgbClr val="272727"/>
                </a:solidFill>
                <a:latin typeface="微软雅黑" panose="020B0503020204020204" charset="-122"/>
                <a:ea typeface="微软雅黑" panose="020B0503020204020204" charset="-122"/>
                <a:sym typeface="Arial" panose="020B0604020202020204" pitchFamily="34" charset="0"/>
              </a:rPr>
              <a:t>BOWTIE</a:t>
            </a:r>
            <a:r>
              <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rPr>
              <a:t>模型图包含</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8</a:t>
            </a:r>
            <a:r>
              <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rPr>
              <a:t>大要素：</a:t>
            </a:r>
            <a:endPar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危险源（</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Hazard</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风险事件（</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Top Event</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风险隐患（</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Threat</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潜在结果（</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Consequence</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预防措施屏障（</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Barriers</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纠正措施屏障（</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Barriers</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干扰因素（</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Escalation</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endPar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干扰因素的措施屏障（</a:t>
            </a:r>
            <a:r>
              <a:rPr lang="en-US" altLang="zh-CN" sz="1600" b="1" dirty="0">
                <a:solidFill>
                  <a:srgbClr val="272727"/>
                </a:solidFill>
                <a:latin typeface="微软雅黑" panose="020B0503020204020204" charset="-122"/>
                <a:ea typeface="微软雅黑" panose="020B0503020204020204" charset="-122"/>
                <a:sym typeface="Arial" panose="020B0604020202020204" pitchFamily="34" charset="0"/>
              </a:rPr>
              <a:t>Barriers</a:t>
            </a:r>
            <a:r>
              <a:rPr lang="zh-CN" altLang="en-US" sz="1600" b="1" dirty="0">
                <a:solidFill>
                  <a:srgbClr val="272727"/>
                </a:solidFill>
                <a:latin typeface="微软雅黑" panose="020B0503020204020204" charset="-122"/>
                <a:ea typeface="微软雅黑" panose="020B0503020204020204" charset="-122"/>
                <a:sym typeface="Arial" panose="020B0604020202020204" pitchFamily="34" charset="0"/>
              </a:rPr>
              <a:t>）</a:t>
            </a:r>
            <a:r>
              <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rPr>
              <a:t>。</a:t>
            </a:r>
            <a:endParaRPr lang="zh-CN" altLang="en-US" sz="1600"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endParaRPr lang="zh-CN" altLang="en-US"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r>
              <a:rPr lang="en-US" altLang="zh-CN" dirty="0">
                <a:solidFill>
                  <a:srgbClr val="272727"/>
                </a:solidFill>
                <a:latin typeface="微软雅黑" panose="020B0503020204020204" charset="-122"/>
                <a:ea typeface="微软雅黑" panose="020B0503020204020204" charset="-122"/>
                <a:sym typeface="Arial" panose="020B0604020202020204" pitchFamily="34" charset="0"/>
              </a:rPr>
              <a:t>BOWTIE</a:t>
            </a:r>
            <a:r>
              <a:rPr lang="zh-CN" altLang="en-US" dirty="0">
                <a:solidFill>
                  <a:srgbClr val="272727"/>
                </a:solidFill>
                <a:latin typeface="微软雅黑" panose="020B0503020204020204" charset="-122"/>
                <a:ea typeface="微软雅黑" panose="020B0503020204020204" charset="-122"/>
                <a:sym typeface="Arial" panose="020B0604020202020204" pitchFamily="34" charset="0"/>
              </a:rPr>
              <a:t>模型是风险管理的一种工具办法，</a:t>
            </a:r>
            <a:r>
              <a:rPr lang="en-US" altLang="zh-CN" dirty="0">
                <a:solidFill>
                  <a:srgbClr val="272727"/>
                </a:solidFill>
                <a:latin typeface="微软雅黑" panose="020B0503020204020204" charset="-122"/>
                <a:ea typeface="微软雅黑" panose="020B0503020204020204" charset="-122"/>
                <a:sym typeface="Arial" panose="020B0604020202020204" pitchFamily="34" charset="0"/>
              </a:rPr>
              <a:t>BOWTIE</a:t>
            </a:r>
            <a:r>
              <a:rPr lang="zh-CN" altLang="en-US" dirty="0">
                <a:solidFill>
                  <a:srgbClr val="272727"/>
                </a:solidFill>
                <a:latin typeface="微软雅黑" panose="020B0503020204020204" charset="-122"/>
                <a:ea typeface="微软雅黑" panose="020B0503020204020204" charset="-122"/>
                <a:sym typeface="Arial" panose="020B0604020202020204" pitchFamily="34" charset="0"/>
              </a:rPr>
              <a:t>旨在通过设置防止一定量的不安全事件发生的屏障方式进行风险管控，来达到降低结果发生的概率或严重程度。</a:t>
            </a:r>
            <a:endParaRPr lang="zh-CN" altLang="en-US" dirty="0">
              <a:solidFill>
                <a:srgbClr val="272727"/>
              </a:solidFill>
              <a:latin typeface="微软雅黑" panose="020B0503020204020204" charset="-122"/>
              <a:ea typeface="微软雅黑" panose="020B0503020204020204" charset="-122"/>
              <a:sym typeface="Arial" panose="020B0604020202020204" pitchFamily="34" charset="0"/>
            </a:endParaRPr>
          </a:p>
          <a:p>
            <a:pPr eaLnBrk="0" hangingPunct="0"/>
            <a:endParaRPr lang="zh-CN" altLang="en-US" dirty="0">
              <a:solidFill>
                <a:srgbClr val="272727"/>
              </a:solidFill>
              <a:latin typeface="华文楷体" charset="-122"/>
              <a:ea typeface="华文楷体" charset="-122"/>
              <a:sym typeface="Arial" panose="020B0604020202020204" pitchFamily="34" charset="0"/>
            </a:endParaRPr>
          </a:p>
          <a:p>
            <a:pPr eaLnBrk="0" hangingPunct="0"/>
            <a:endParaRPr lang="zh-CN" altLang="en-US" dirty="0">
              <a:solidFill>
                <a:srgbClr val="272727"/>
              </a:solidFill>
              <a:latin typeface="华文楷体" charset="-122"/>
              <a:ea typeface="华文楷体" charset="-122"/>
              <a:sym typeface="Arial" panose="020B0604020202020204" pitchFamily="34" charset="0"/>
            </a:endParaRPr>
          </a:p>
          <a:p>
            <a:pPr eaLnBrk="0" hangingPunct="0"/>
            <a:endParaRPr lang="zh-CN" altLang="en-US" dirty="0">
              <a:solidFill>
                <a:srgbClr val="272727"/>
              </a:solidFill>
              <a:latin typeface="华文楷体" charset="-122"/>
              <a:ea typeface="华文楷体" charset="-122"/>
              <a:sym typeface="Arial" panose="020B0604020202020204" pitchFamily="34" charset="0"/>
            </a:endParaRPr>
          </a:p>
          <a:p>
            <a:pPr eaLnBrk="0" hangingPunct="0"/>
            <a:endParaRPr lang="zh-CN" altLang="en-US" dirty="0">
              <a:latin typeface="Arial" panose="020B0604020202020204" pitchFamily="34" charset="0"/>
              <a:ea typeface="黑体" panose="02010609060101010101" pitchFamily="49" charset="-122"/>
            </a:endParaRPr>
          </a:p>
        </p:txBody>
      </p:sp>
      <p:pic>
        <p:nvPicPr>
          <p:cNvPr id="10246" name="图片 8" descr="搜狗截图15年12月07日1444_4"/>
          <p:cNvPicPr>
            <a:picLocks noChangeAspect="1"/>
          </p:cNvPicPr>
          <p:nvPr/>
        </p:nvPicPr>
        <p:blipFill>
          <a:blip r:embed="rId1"/>
          <a:stretch>
            <a:fillRect/>
          </a:stretch>
        </p:blipFill>
        <p:spPr>
          <a:xfrm>
            <a:off x="2801938" y="4414838"/>
            <a:ext cx="4011612" cy="2281237"/>
          </a:xfrm>
          <a:prstGeom prst="rect">
            <a:avLst/>
          </a:prstGeom>
          <a:noFill/>
          <a:ln w="9525">
            <a:noFill/>
          </a:ln>
        </p:spPr>
      </p:pic>
      <p:sp>
        <p:nvSpPr>
          <p:cNvPr id="10247" name="文本框 10"/>
          <p:cNvSpPr txBox="1"/>
          <p:nvPr/>
        </p:nvSpPr>
        <p:spPr>
          <a:xfrm>
            <a:off x="369888" y="4414838"/>
            <a:ext cx="1943100" cy="2011362"/>
          </a:xfrm>
          <a:prstGeom prst="rect">
            <a:avLst/>
          </a:prstGeom>
          <a:noFill/>
          <a:ln w="9525">
            <a:noFill/>
          </a:ln>
        </p:spPr>
        <p:txBody>
          <a:bodyPr anchor="t" anchorCtr="0">
            <a:spAutoFit/>
          </a:bodyPr>
          <a:p>
            <a:pPr eaLnBrk="0" hangingPunct="0"/>
            <a:r>
              <a:rPr lang="zh-CN" altLang="en-US" dirty="0">
                <a:solidFill>
                  <a:srgbClr val="272727"/>
                </a:solidFill>
                <a:latin typeface="华文楷体" charset="-122"/>
                <a:ea typeface="华文楷体" charset="-122"/>
                <a:sym typeface="黑体" panose="02010609060101010101" pitchFamily="49" charset="-122"/>
              </a:rPr>
              <a:t>在含有防止顶层风险事件发生的保护性结图方法中，针对</a:t>
            </a:r>
            <a:r>
              <a:rPr lang="zh-CN" altLang="en-US" b="1" dirty="0">
                <a:solidFill>
                  <a:srgbClr val="272727"/>
                </a:solidFill>
                <a:latin typeface="华文楷体" charset="-122"/>
                <a:ea typeface="华文楷体" charset="-122"/>
                <a:sym typeface="黑体" panose="02010609060101010101" pitchFamily="49" charset="-122"/>
              </a:rPr>
              <a:t>隐患</a:t>
            </a:r>
            <a:r>
              <a:rPr lang="zh-CN" altLang="en-US" dirty="0">
                <a:solidFill>
                  <a:srgbClr val="272727"/>
                </a:solidFill>
                <a:latin typeface="华文楷体" charset="-122"/>
                <a:ea typeface="华文楷体" charset="-122"/>
                <a:sym typeface="黑体" panose="02010609060101010101" pitchFamily="49" charset="-122"/>
              </a:rPr>
              <a:t>的</a:t>
            </a:r>
            <a:r>
              <a:rPr lang="zh-CN" altLang="en-US" b="1" dirty="0">
                <a:solidFill>
                  <a:srgbClr val="272727"/>
                </a:solidFill>
                <a:latin typeface="华文楷体" charset="-122"/>
                <a:ea typeface="华文楷体" charset="-122"/>
                <a:sym typeface="黑体" panose="02010609060101010101" pitchFamily="49" charset="-122"/>
              </a:rPr>
              <a:t>预防性措施屏障</a:t>
            </a:r>
            <a:r>
              <a:rPr lang="zh-CN" altLang="en-US" dirty="0">
                <a:solidFill>
                  <a:srgbClr val="272727"/>
                </a:solidFill>
                <a:latin typeface="华文楷体" charset="-122"/>
                <a:ea typeface="华文楷体" charset="-122"/>
                <a:sym typeface="黑体" panose="02010609060101010101" pitchFamily="49" charset="-122"/>
              </a:rPr>
              <a:t>，其在</a:t>
            </a:r>
            <a:r>
              <a:rPr lang="zh-CN" altLang="en-US" b="1" dirty="0">
                <a:solidFill>
                  <a:srgbClr val="272727"/>
                </a:solidFill>
                <a:latin typeface="华文楷体" charset="-122"/>
                <a:ea typeface="华文楷体" charset="-122"/>
                <a:sym typeface="黑体" panose="02010609060101010101" pitchFamily="49" charset="-122"/>
              </a:rPr>
              <a:t>顶层事件</a:t>
            </a:r>
            <a:r>
              <a:rPr lang="zh-CN" altLang="en-US" dirty="0">
                <a:solidFill>
                  <a:srgbClr val="272727"/>
                </a:solidFill>
                <a:latin typeface="华文楷体" charset="-122"/>
                <a:ea typeface="华文楷体" charset="-122"/>
                <a:sym typeface="黑体" panose="02010609060101010101" pitchFamily="49" charset="-122"/>
              </a:rPr>
              <a:t>的左边</a:t>
            </a:r>
            <a:endParaRPr lang="zh-CN" altLang="en-US" dirty="0">
              <a:latin typeface="Arial" panose="020B0604020202020204" pitchFamily="34" charset="0"/>
              <a:ea typeface="黑体" panose="02010609060101010101" pitchFamily="49" charset="-122"/>
            </a:endParaRPr>
          </a:p>
        </p:txBody>
      </p:sp>
      <p:sp>
        <p:nvSpPr>
          <p:cNvPr id="10248" name="文本框 11"/>
          <p:cNvSpPr txBox="1"/>
          <p:nvPr/>
        </p:nvSpPr>
        <p:spPr>
          <a:xfrm>
            <a:off x="7080250" y="4826000"/>
            <a:ext cx="1908175" cy="1189038"/>
          </a:xfrm>
          <a:prstGeom prst="rect">
            <a:avLst/>
          </a:prstGeom>
          <a:noFill/>
          <a:ln w="9525">
            <a:noFill/>
          </a:ln>
        </p:spPr>
        <p:txBody>
          <a:bodyPr anchor="t" anchorCtr="0">
            <a:spAutoFit/>
          </a:bodyPr>
          <a:p>
            <a:pPr eaLnBrk="0" hangingPunct="0"/>
            <a:r>
              <a:rPr lang="zh-CN" altLang="en-US" dirty="0">
                <a:solidFill>
                  <a:srgbClr val="272727"/>
                </a:solidFill>
                <a:latin typeface="华文楷体" charset="-122"/>
                <a:ea typeface="华文楷体" charset="-122"/>
                <a:sym typeface="黑体" panose="02010609060101010101" pitchFamily="49" charset="-122"/>
              </a:rPr>
              <a:t>针对</a:t>
            </a:r>
            <a:r>
              <a:rPr lang="zh-CN" altLang="en-US" b="1" dirty="0">
                <a:solidFill>
                  <a:srgbClr val="272727"/>
                </a:solidFill>
                <a:latin typeface="华文楷体" charset="-122"/>
                <a:ea typeface="华文楷体" charset="-122"/>
                <a:sym typeface="黑体" panose="02010609060101010101" pitchFamily="49" charset="-122"/>
              </a:rPr>
              <a:t>结果</a:t>
            </a:r>
            <a:r>
              <a:rPr lang="zh-CN" altLang="en-US" dirty="0">
                <a:solidFill>
                  <a:srgbClr val="272727"/>
                </a:solidFill>
                <a:latin typeface="华文楷体" charset="-122"/>
                <a:ea typeface="华文楷体" charset="-122"/>
                <a:sym typeface="黑体" panose="02010609060101010101" pitchFamily="49" charset="-122"/>
              </a:rPr>
              <a:t>的</a:t>
            </a:r>
            <a:r>
              <a:rPr lang="zh-CN" altLang="en-US" b="1" dirty="0">
                <a:solidFill>
                  <a:srgbClr val="272727"/>
                </a:solidFill>
                <a:latin typeface="华文楷体" charset="-122"/>
                <a:ea typeface="华文楷体" charset="-122"/>
                <a:sym typeface="黑体" panose="02010609060101010101" pitchFamily="49" charset="-122"/>
              </a:rPr>
              <a:t>纠正或止损性措施屏障</a:t>
            </a:r>
            <a:r>
              <a:rPr lang="zh-CN" altLang="en-US" dirty="0">
                <a:solidFill>
                  <a:srgbClr val="272727"/>
                </a:solidFill>
                <a:latin typeface="华文楷体" charset="-122"/>
                <a:ea typeface="华文楷体" charset="-122"/>
                <a:sym typeface="黑体" panose="02010609060101010101" pitchFamily="49" charset="-122"/>
              </a:rPr>
              <a:t>，其在</a:t>
            </a:r>
            <a:r>
              <a:rPr lang="zh-CN" altLang="en-US" b="1" dirty="0">
                <a:solidFill>
                  <a:srgbClr val="272727"/>
                </a:solidFill>
                <a:latin typeface="华文楷体" charset="-122"/>
                <a:ea typeface="华文楷体" charset="-122"/>
                <a:sym typeface="黑体" panose="02010609060101010101" pitchFamily="49" charset="-122"/>
              </a:rPr>
              <a:t>顶层事件</a:t>
            </a:r>
            <a:r>
              <a:rPr lang="zh-CN" altLang="en-US" dirty="0">
                <a:solidFill>
                  <a:srgbClr val="272727"/>
                </a:solidFill>
                <a:latin typeface="华文楷体" charset="-122"/>
                <a:ea typeface="华文楷体" charset="-122"/>
                <a:sym typeface="黑体" panose="02010609060101010101" pitchFamily="49" charset="-122"/>
              </a:rPr>
              <a:t>的右边</a:t>
            </a:r>
            <a:endParaRPr lang="zh-CN" altLang="en-US" dirty="0">
              <a:latin typeface="Arial" panose="020B0604020202020204" pitchFamily="34" charset="0"/>
              <a:ea typeface="黑体" panose="02010609060101010101" pitchFamily="49" charset="-122"/>
            </a:endParaRPr>
          </a:p>
        </p:txBody>
      </p:sp>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模型概念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5" name="图片 4" descr="5"/>
          <p:cNvPicPr>
            <a:picLocks noChangeAspect="1"/>
          </p:cNvPicPr>
          <p:nvPr/>
        </p:nvPicPr>
        <p:blipFill>
          <a:blip r:embed="rId2"/>
          <a:stretch>
            <a:fillRect/>
          </a:stretch>
        </p:blipFill>
        <p:spPr>
          <a:xfrm>
            <a:off x="3771900" y="1181100"/>
            <a:ext cx="5216525" cy="2457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charRg st="20" end="32"/>
                                            </p:txEl>
                                          </p:spTgt>
                                        </p:tgtEl>
                                        <p:attrNameLst>
                                          <p:attrName>style.visibility</p:attrName>
                                        </p:attrNameLst>
                                      </p:cBhvr>
                                      <p:to>
                                        <p:strVal val="visible"/>
                                      </p:to>
                                    </p:set>
                                    <p:anim calcmode="lin" valueType="num">
                                      <p:cBhvr additive="base">
                                        <p:cTn id="7" dur="500" fill="hold"/>
                                        <p:tgtEl>
                                          <p:spTgt spid="10245">
                                            <p:txEl>
                                              <p:charRg st="20" end="3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charRg st="20" end="3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xEl>
                                              <p:charRg st="32" end="48"/>
                                            </p:txEl>
                                          </p:spTgt>
                                        </p:tgtEl>
                                        <p:attrNameLst>
                                          <p:attrName>style.visibility</p:attrName>
                                        </p:attrNameLst>
                                      </p:cBhvr>
                                      <p:to>
                                        <p:strVal val="visible"/>
                                      </p:to>
                                    </p:set>
                                    <p:anim calcmode="lin" valueType="num">
                                      <p:cBhvr additive="base">
                                        <p:cTn id="13" dur="500" fill="hold"/>
                                        <p:tgtEl>
                                          <p:spTgt spid="10245">
                                            <p:txEl>
                                              <p:charRg st="32" end="4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charRg st="32" end="4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xEl>
                                              <p:charRg st="48" end="61"/>
                                            </p:txEl>
                                          </p:spTgt>
                                        </p:tgtEl>
                                        <p:attrNameLst>
                                          <p:attrName>style.visibility</p:attrName>
                                        </p:attrNameLst>
                                      </p:cBhvr>
                                      <p:to>
                                        <p:strVal val="visible"/>
                                      </p:to>
                                    </p:set>
                                    <p:anim calcmode="lin" valueType="num">
                                      <p:cBhvr additive="base">
                                        <p:cTn id="19" dur="500" fill="hold"/>
                                        <p:tgtEl>
                                          <p:spTgt spid="10245">
                                            <p:txEl>
                                              <p:charRg st="48" end="6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charRg st="48" end="6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5">
                                            <p:txEl>
                                              <p:charRg st="61" end="79"/>
                                            </p:txEl>
                                          </p:spTgt>
                                        </p:tgtEl>
                                        <p:attrNameLst>
                                          <p:attrName>style.visibility</p:attrName>
                                        </p:attrNameLst>
                                      </p:cBhvr>
                                      <p:to>
                                        <p:strVal val="visible"/>
                                      </p:to>
                                    </p:set>
                                    <p:anim calcmode="lin" valueType="num">
                                      <p:cBhvr additive="base">
                                        <p:cTn id="25" dur="500" fill="hold"/>
                                        <p:tgtEl>
                                          <p:spTgt spid="10245">
                                            <p:txEl>
                                              <p:charRg st="61" end="7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5">
                                            <p:txEl>
                                              <p:charRg st="61" end="7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5">
                                            <p:txEl>
                                              <p:charRg st="79" end="96"/>
                                            </p:txEl>
                                          </p:spTgt>
                                        </p:tgtEl>
                                        <p:attrNameLst>
                                          <p:attrName>style.visibility</p:attrName>
                                        </p:attrNameLst>
                                      </p:cBhvr>
                                      <p:to>
                                        <p:strVal val="visible"/>
                                      </p:to>
                                    </p:set>
                                    <p:anim calcmode="lin" valueType="num">
                                      <p:cBhvr additive="base">
                                        <p:cTn id="31" dur="500" fill="hold"/>
                                        <p:tgtEl>
                                          <p:spTgt spid="10245">
                                            <p:txEl>
                                              <p:charRg st="79" end="9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5">
                                            <p:txEl>
                                              <p:charRg st="79" end="9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5">
                                            <p:txEl>
                                              <p:charRg st="96" end="113"/>
                                            </p:txEl>
                                          </p:spTgt>
                                        </p:tgtEl>
                                        <p:attrNameLst>
                                          <p:attrName>style.visibility</p:attrName>
                                        </p:attrNameLst>
                                      </p:cBhvr>
                                      <p:to>
                                        <p:strVal val="visible"/>
                                      </p:to>
                                    </p:set>
                                    <p:anim calcmode="lin" valueType="num">
                                      <p:cBhvr additive="base">
                                        <p:cTn id="37" dur="500" fill="hold"/>
                                        <p:tgtEl>
                                          <p:spTgt spid="10245">
                                            <p:txEl>
                                              <p:charRg st="96" end="1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5">
                                            <p:txEl>
                                              <p:charRg st="96" end="1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5">
                                            <p:txEl>
                                              <p:charRg st="113" end="130"/>
                                            </p:txEl>
                                          </p:spTgt>
                                        </p:tgtEl>
                                        <p:attrNameLst>
                                          <p:attrName>style.visibility</p:attrName>
                                        </p:attrNameLst>
                                      </p:cBhvr>
                                      <p:to>
                                        <p:strVal val="visible"/>
                                      </p:to>
                                    </p:set>
                                    <p:anim calcmode="lin" valueType="num">
                                      <p:cBhvr additive="base">
                                        <p:cTn id="43" dur="500" fill="hold"/>
                                        <p:tgtEl>
                                          <p:spTgt spid="10245">
                                            <p:txEl>
                                              <p:charRg st="113" end="13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5">
                                            <p:txEl>
                                              <p:charRg st="113" end="13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45">
                                            <p:txEl>
                                              <p:charRg st="130" end="151"/>
                                            </p:txEl>
                                          </p:spTgt>
                                        </p:tgtEl>
                                        <p:attrNameLst>
                                          <p:attrName>style.visibility</p:attrName>
                                        </p:attrNameLst>
                                      </p:cBhvr>
                                      <p:to>
                                        <p:strVal val="visible"/>
                                      </p:to>
                                    </p:set>
                                    <p:anim calcmode="lin" valueType="num">
                                      <p:cBhvr additive="base">
                                        <p:cTn id="49" dur="500" fill="hold"/>
                                        <p:tgtEl>
                                          <p:spTgt spid="10245">
                                            <p:txEl>
                                              <p:charRg st="130" end="15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5">
                                            <p:txEl>
                                              <p:charRg st="130" end="151"/>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1+#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245">
                                            <p:txEl>
                                              <p:charRg st="152" end="229"/>
                                            </p:txEl>
                                          </p:spTgt>
                                        </p:tgtEl>
                                        <p:attrNameLst>
                                          <p:attrName>style.visibility</p:attrName>
                                        </p:attrNameLst>
                                      </p:cBhvr>
                                      <p:to>
                                        <p:strVal val="visible"/>
                                      </p:to>
                                    </p:set>
                                    <p:anim calcmode="lin" valueType="num">
                                      <p:cBhvr additive="base">
                                        <p:cTn id="60" dur="500" fill="hold"/>
                                        <p:tgtEl>
                                          <p:spTgt spid="10245">
                                            <p:txEl>
                                              <p:charRg st="152" end="22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245">
                                            <p:txEl>
                                              <p:charRg st="152" end="22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247"/>
                                        </p:tgtEl>
                                        <p:attrNameLst>
                                          <p:attrName>style.visibility</p:attrName>
                                        </p:attrNameLst>
                                      </p:cBhvr>
                                      <p:to>
                                        <p:strVal val="visible"/>
                                      </p:to>
                                    </p:set>
                                    <p:anim calcmode="lin" valueType="num">
                                      <p:cBhvr additive="base">
                                        <p:cTn id="66" dur="500" fill="hold"/>
                                        <p:tgtEl>
                                          <p:spTgt spid="10247"/>
                                        </p:tgtEl>
                                        <p:attrNameLst>
                                          <p:attrName>ppt_x</p:attrName>
                                        </p:attrNameLst>
                                      </p:cBhvr>
                                      <p:tavLst>
                                        <p:tav tm="0">
                                          <p:val>
                                            <p:strVal val="#ppt_x"/>
                                          </p:val>
                                        </p:tav>
                                        <p:tav tm="100000">
                                          <p:val>
                                            <p:strVal val="#ppt_x"/>
                                          </p:val>
                                        </p:tav>
                                      </p:tavLst>
                                    </p:anim>
                                    <p:anim calcmode="lin" valueType="num">
                                      <p:cBhvr additive="base">
                                        <p:cTn id="67" dur="500" fill="hold"/>
                                        <p:tgtEl>
                                          <p:spTgt spid="1024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0246"/>
                                        </p:tgtEl>
                                        <p:attrNameLst>
                                          <p:attrName>style.visibility</p:attrName>
                                        </p:attrNameLst>
                                      </p:cBhvr>
                                      <p:to>
                                        <p:strVal val="visible"/>
                                      </p:to>
                                    </p:set>
                                    <p:anim calcmode="lin" valueType="num">
                                      <p:cBhvr additive="base">
                                        <p:cTn id="70" dur="500" fill="hold"/>
                                        <p:tgtEl>
                                          <p:spTgt spid="10246"/>
                                        </p:tgtEl>
                                        <p:attrNameLst>
                                          <p:attrName>ppt_x</p:attrName>
                                        </p:attrNameLst>
                                      </p:cBhvr>
                                      <p:tavLst>
                                        <p:tav tm="0">
                                          <p:val>
                                            <p:strVal val="#ppt_x"/>
                                          </p:val>
                                        </p:tav>
                                        <p:tav tm="100000">
                                          <p:val>
                                            <p:strVal val="#ppt_x"/>
                                          </p:val>
                                        </p:tav>
                                      </p:tavLst>
                                    </p:anim>
                                    <p:anim calcmode="lin" valueType="num">
                                      <p:cBhvr additive="base">
                                        <p:cTn id="71" dur="500" fill="hold"/>
                                        <p:tgtEl>
                                          <p:spTgt spid="1024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248"/>
                                        </p:tgtEl>
                                        <p:attrNameLst>
                                          <p:attrName>style.visibility</p:attrName>
                                        </p:attrNameLst>
                                      </p:cBhvr>
                                      <p:to>
                                        <p:strVal val="visible"/>
                                      </p:to>
                                    </p:set>
                                    <p:anim calcmode="lin" valueType="num">
                                      <p:cBhvr additive="base">
                                        <p:cTn id="74" dur="500" fill="hold"/>
                                        <p:tgtEl>
                                          <p:spTgt spid="10248"/>
                                        </p:tgtEl>
                                        <p:attrNameLst>
                                          <p:attrName>ppt_x</p:attrName>
                                        </p:attrNameLst>
                                      </p:cBhvr>
                                      <p:tavLst>
                                        <p:tav tm="0">
                                          <p:val>
                                            <p:strVal val="#ppt_x"/>
                                          </p:val>
                                        </p:tav>
                                        <p:tav tm="100000">
                                          <p:val>
                                            <p:strVal val="#ppt_x"/>
                                          </p:val>
                                        </p:tav>
                                      </p:tavLst>
                                    </p:anim>
                                    <p:anim calcmode="lin" valueType="num">
                                      <p:cBhvr additive="base">
                                        <p:cTn id="75"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模型概念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14341" name="图片 1" descr="1"/>
          <p:cNvPicPr>
            <a:picLocks noChangeAspect="1"/>
          </p:cNvPicPr>
          <p:nvPr/>
        </p:nvPicPr>
        <p:blipFill>
          <a:blip r:embed="rId1"/>
          <a:stretch>
            <a:fillRect/>
          </a:stretch>
        </p:blipFill>
        <p:spPr>
          <a:xfrm>
            <a:off x="479425" y="2787650"/>
            <a:ext cx="8185150" cy="3736975"/>
          </a:xfrm>
          <a:prstGeom prst="rect">
            <a:avLst/>
          </a:prstGeom>
          <a:noFill/>
          <a:ln w="9525">
            <a:noFill/>
          </a:ln>
        </p:spPr>
      </p:pic>
      <p:sp>
        <p:nvSpPr>
          <p:cNvPr id="9221" name="文本框 1"/>
          <p:cNvSpPr txBox="1"/>
          <p:nvPr/>
        </p:nvSpPr>
        <p:spPr>
          <a:xfrm>
            <a:off x="479425" y="1117600"/>
            <a:ext cx="6257925" cy="1311275"/>
          </a:xfrm>
          <a:prstGeom prst="rect">
            <a:avLst/>
          </a:prstGeom>
          <a:noFill/>
          <a:ln w="9525">
            <a:noFill/>
          </a:ln>
        </p:spPr>
        <p:txBody>
          <a:bodyPr anchor="t" anchorCtr="0">
            <a:spAutoFit/>
          </a:bodyPr>
          <a:p>
            <a:pPr eaLnBrk="0" hangingPunct="0"/>
            <a:r>
              <a:rPr lang="zh-CN" altLang="en-US" sz="2000" dirty="0">
                <a:solidFill>
                  <a:srgbClr val="272727"/>
                </a:solidFill>
                <a:latin typeface="方正舒体" charset="-122"/>
                <a:ea typeface="方正舒体" charset="-122"/>
              </a:rPr>
              <a:t>为什么要用</a:t>
            </a:r>
            <a:r>
              <a:rPr lang="en-US" altLang="zh-CN" sz="2000" dirty="0">
                <a:solidFill>
                  <a:srgbClr val="272727"/>
                </a:solidFill>
                <a:latin typeface="方正舒体" charset="-122"/>
                <a:ea typeface="方正舒体" charset="-122"/>
              </a:rPr>
              <a:t>BOWTIE</a:t>
            </a:r>
            <a:r>
              <a:rPr lang="zh-CN" altLang="en-US" sz="2000" dirty="0">
                <a:solidFill>
                  <a:srgbClr val="272727"/>
                </a:solidFill>
                <a:latin typeface="方正舒体" charset="-122"/>
                <a:ea typeface="方正舒体" charset="-122"/>
              </a:rPr>
              <a:t>？</a:t>
            </a:r>
            <a:endParaRPr lang="zh-CN" altLang="en-US" sz="2000" dirty="0">
              <a:solidFill>
                <a:srgbClr val="272727"/>
              </a:solidFill>
              <a:latin typeface="方正舒体" charset="-122"/>
              <a:ea typeface="方正舒体" charset="-122"/>
            </a:endParaRPr>
          </a:p>
          <a:p>
            <a:pPr eaLnBrk="0" hangingPunct="0"/>
            <a:endParaRPr lang="zh-CN" altLang="en-US" sz="2000" dirty="0">
              <a:solidFill>
                <a:srgbClr val="272727"/>
              </a:solidFill>
              <a:latin typeface="方正舒体" charset="-122"/>
              <a:ea typeface="方正舒体" charset="-122"/>
            </a:endParaRPr>
          </a:p>
          <a:p>
            <a:pPr eaLnBrk="0" hangingPunct="0"/>
            <a:r>
              <a:rPr lang="en-US" altLang="zh-CN" sz="2000" dirty="0">
                <a:solidFill>
                  <a:srgbClr val="272727"/>
                </a:solidFill>
                <a:latin typeface="微软雅黑" panose="020B0503020204020204" charset="-122"/>
                <a:ea typeface="微软雅黑" panose="020B0503020204020204" charset="-122"/>
              </a:rPr>
              <a:t>1.</a:t>
            </a:r>
            <a:r>
              <a:rPr lang="zh-CN" altLang="en-US" sz="2000" dirty="0">
                <a:solidFill>
                  <a:srgbClr val="272727"/>
                </a:solidFill>
                <a:latin typeface="微软雅黑" panose="020B0503020204020204" charset="-122"/>
                <a:ea typeface="微软雅黑" panose="020B0503020204020204" charset="-122"/>
              </a:rPr>
              <a:t>集团、公司安全绩效管理的新思路和开展需求。</a:t>
            </a:r>
            <a:endParaRPr lang="zh-CN" altLang="en-US" sz="2000" dirty="0">
              <a:solidFill>
                <a:srgbClr val="272727"/>
              </a:solidFill>
              <a:latin typeface="微软雅黑" panose="020B0503020204020204" charset="-122"/>
              <a:ea typeface="微软雅黑" panose="020B0503020204020204" charset="-122"/>
            </a:endParaRPr>
          </a:p>
          <a:p>
            <a:pPr eaLnBrk="0" hangingPunct="0"/>
            <a:r>
              <a:rPr lang="en-US" altLang="zh-CN" sz="2000" dirty="0">
                <a:solidFill>
                  <a:srgbClr val="272727"/>
                </a:solidFill>
                <a:latin typeface="微软雅黑" panose="020B0503020204020204" charset="-122"/>
                <a:ea typeface="微软雅黑" panose="020B0503020204020204" charset="-122"/>
              </a:rPr>
              <a:t>2.</a:t>
            </a:r>
            <a:r>
              <a:rPr lang="zh-CN" altLang="en-US" sz="2000" dirty="0">
                <a:solidFill>
                  <a:srgbClr val="272727"/>
                </a:solidFill>
                <a:latin typeface="微软雅黑" panose="020B0503020204020204" charset="-122"/>
                <a:ea typeface="微软雅黑" panose="020B0503020204020204" charset="-122"/>
              </a:rPr>
              <a:t>更直观、更全面地展示、分析、控制安全风险。</a:t>
            </a:r>
            <a:endParaRPr lang="zh-CN" altLang="en-US" sz="2000" dirty="0">
              <a:solidFill>
                <a:srgbClr val="27272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charRg st="14" end="38"/>
                                            </p:txEl>
                                          </p:spTgt>
                                        </p:tgtEl>
                                        <p:attrNameLst>
                                          <p:attrName>style.visibility</p:attrName>
                                        </p:attrNameLst>
                                      </p:cBhvr>
                                      <p:to>
                                        <p:strVal val="visible"/>
                                      </p:to>
                                    </p:set>
                                    <p:anim calcmode="lin" valueType="num">
                                      <p:cBhvr additive="base">
                                        <p:cTn id="7" dur="500" fill="hold"/>
                                        <p:tgtEl>
                                          <p:spTgt spid="9221">
                                            <p:txEl>
                                              <p:charRg st="14" end="3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charRg st="14" end="3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charRg st="38" end="62"/>
                                            </p:txEl>
                                          </p:spTgt>
                                        </p:tgtEl>
                                        <p:attrNameLst>
                                          <p:attrName>style.visibility</p:attrName>
                                        </p:attrNameLst>
                                      </p:cBhvr>
                                      <p:to>
                                        <p:strVal val="visible"/>
                                      </p:to>
                                    </p:set>
                                    <p:anim calcmode="lin" valueType="num">
                                      <p:cBhvr additive="base">
                                        <p:cTn id="13" dur="500" fill="hold"/>
                                        <p:tgtEl>
                                          <p:spTgt spid="9221">
                                            <p:txEl>
                                              <p:charRg st="38" end="6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charRg st="38" end="6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blinds(horizontal)">
                                      <p:cBhvr>
                                        <p:cTn id="18"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理论支撑</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pic>
        <p:nvPicPr>
          <p:cNvPr id="27651" name="Picture 14"/>
          <p:cNvPicPr>
            <a:picLocks noChangeAspect="1"/>
          </p:cNvPicPr>
          <p:nvPr/>
        </p:nvPicPr>
        <p:blipFill>
          <a:blip r:embed="rId1"/>
          <a:stretch>
            <a:fillRect/>
          </a:stretch>
        </p:blipFill>
        <p:spPr>
          <a:xfrm>
            <a:off x="4375150" y="3503613"/>
            <a:ext cx="4106863" cy="3133725"/>
          </a:xfrm>
          <a:prstGeom prst="rect">
            <a:avLst/>
          </a:prstGeom>
          <a:noFill/>
          <a:ln w="9525">
            <a:noFill/>
          </a:ln>
        </p:spPr>
      </p:pic>
      <p:pic>
        <p:nvPicPr>
          <p:cNvPr id="27652" name="Picture 15"/>
          <p:cNvPicPr>
            <a:picLocks noChangeAspect="1"/>
          </p:cNvPicPr>
          <p:nvPr/>
        </p:nvPicPr>
        <p:blipFill>
          <a:blip r:embed="rId2"/>
          <a:stretch>
            <a:fillRect/>
          </a:stretch>
        </p:blipFill>
        <p:spPr>
          <a:xfrm>
            <a:off x="484188" y="3536950"/>
            <a:ext cx="3927475" cy="3067050"/>
          </a:xfrm>
          <a:prstGeom prst="rect">
            <a:avLst/>
          </a:prstGeom>
          <a:noFill/>
          <a:ln w="9525">
            <a:noFill/>
          </a:ln>
        </p:spPr>
      </p:pic>
      <p:sp>
        <p:nvSpPr>
          <p:cNvPr id="10247" name="文本框 10"/>
          <p:cNvSpPr txBox="1"/>
          <p:nvPr/>
        </p:nvSpPr>
        <p:spPr>
          <a:xfrm>
            <a:off x="425450" y="1247775"/>
            <a:ext cx="8067675" cy="2212975"/>
          </a:xfrm>
          <a:prstGeom prst="rect">
            <a:avLst/>
          </a:prstGeom>
          <a:noFill/>
          <a:ln w="9525">
            <a:noFill/>
          </a:ln>
        </p:spPr>
        <p:txBody>
          <a:bodyPr anchor="t" anchorCtr="0">
            <a:spAutoFit/>
          </a:bodyPr>
          <a:p>
            <a:pPr eaLnBrk="0" hangingPunct="0"/>
            <a:r>
              <a:rPr lang="en-US" altLang="zh-CN" dirty="0">
                <a:solidFill>
                  <a:srgbClr val="FF0000"/>
                </a:solidFill>
                <a:latin typeface="微软雅黑" panose="020B0503020204020204" charset="-122"/>
                <a:ea typeface="微软雅黑" panose="020B0503020204020204" charset="-122"/>
                <a:sym typeface="黑体" panose="02010609060101010101" pitchFamily="49" charset="-122"/>
              </a:rPr>
              <a:t>BOWTIE</a:t>
            </a:r>
            <a:r>
              <a:rPr lang="zh-CN" altLang="en-US" dirty="0">
                <a:solidFill>
                  <a:srgbClr val="FF0000"/>
                </a:solidFill>
                <a:latin typeface="微软雅黑" panose="020B0503020204020204" charset="-122"/>
                <a:ea typeface="微软雅黑" panose="020B0503020204020204" charset="-122"/>
                <a:sym typeface="黑体" panose="02010609060101010101" pitchFamily="49" charset="-122"/>
              </a:rPr>
              <a:t>模型实质是一系列安全管理理论和模型的集合：</a:t>
            </a:r>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272727"/>
                </a:solidFill>
                <a:latin typeface="华文楷体" charset="-122"/>
                <a:ea typeface="华文楷体" charset="-122"/>
                <a:sym typeface="黑体" panose="02010609060101010101" pitchFamily="49" charset="-122"/>
              </a:rPr>
              <a:t>（一）</a:t>
            </a:r>
            <a:r>
              <a:rPr lang="zh-CN" altLang="en-US" b="1" dirty="0">
                <a:solidFill>
                  <a:srgbClr val="272727"/>
                </a:solidFill>
                <a:latin typeface="华文楷体" charset="-122"/>
                <a:ea typeface="华文楷体" charset="-122"/>
                <a:sym typeface="黑体" panose="02010609060101010101" pitchFamily="49" charset="-122"/>
              </a:rPr>
              <a:t>奶酪</a:t>
            </a:r>
            <a:r>
              <a:rPr lang="en-US" altLang="zh-CN" b="1" dirty="0">
                <a:solidFill>
                  <a:srgbClr val="272727"/>
                </a:solidFill>
                <a:latin typeface="华文楷体" charset="-122"/>
                <a:ea typeface="华文楷体" charset="-122"/>
                <a:sym typeface="黑体" panose="02010609060101010101" pitchFamily="49" charset="-122"/>
              </a:rPr>
              <a:t>REASON</a:t>
            </a:r>
            <a:r>
              <a:rPr lang="zh-CN" altLang="en-US" b="1" dirty="0">
                <a:solidFill>
                  <a:srgbClr val="272727"/>
                </a:solidFill>
                <a:latin typeface="华文楷体" charset="-122"/>
                <a:ea typeface="华文楷体" charset="-122"/>
                <a:sym typeface="黑体" panose="02010609060101010101" pitchFamily="49" charset="-122"/>
              </a:rPr>
              <a:t>模型</a:t>
            </a:r>
            <a:endParaRPr lang="zh-CN" altLang="en-US" b="1" dirty="0">
              <a:solidFill>
                <a:srgbClr val="272727"/>
              </a:solidFill>
              <a:latin typeface="华文楷体" charset="-122"/>
              <a:ea typeface="华文楷体" charset="-122"/>
              <a:sym typeface="黑体" panose="02010609060101010101" pitchFamily="49" charset="-122"/>
            </a:endParaRPr>
          </a:p>
          <a:p>
            <a:pPr eaLnBrk="0" hangingPunct="0"/>
            <a:r>
              <a:rPr lang="zh-CN" altLang="en-US" sz="1400" dirty="0">
                <a:solidFill>
                  <a:srgbClr val="272727"/>
                </a:solidFill>
                <a:latin typeface="微软雅黑" panose="020B0503020204020204" charset="-122"/>
                <a:ea typeface="微软雅黑" panose="020B0503020204020204" charset="-122"/>
                <a:sym typeface="黑体" panose="02010609060101010101" pitchFamily="49" charset="-122"/>
              </a:rPr>
              <a:t>REASON模型是曼彻斯特大学教授James Reason在其著名的心理学专著《Human error》一书中提出的概念模型，通过国际民航组织的推荐成为航空事故调查与分析的理论模型之一。REASON模型的内在逻辑是：事故的发生不仅有一个事件本身的反应链，还同时存在一个被穿透的组织缺陷集，事故促发因素和组织各层次的缺陷（或安全风险）是长期存在的并不断自行演化的，但这些事故促因和组织缺陷并不一定造成不安全事件，当多个层次的组织缺陷在一个事故促发因子上同时或次第出现缺陷时，不安全事件就失去多层次的阻断屏障而发生了。</a:t>
            </a:r>
            <a:endParaRPr lang="zh-CN" altLang="en-US" sz="1400" dirty="0">
              <a:solidFill>
                <a:srgbClr val="272727"/>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7">
                                            <p:txEl>
                                              <p:charRg st="0" end="28"/>
                                            </p:txEl>
                                          </p:spTgt>
                                        </p:tgtEl>
                                        <p:attrNameLst>
                                          <p:attrName>style.visibility</p:attrName>
                                        </p:attrNameLst>
                                      </p:cBhvr>
                                      <p:to>
                                        <p:strVal val="visible"/>
                                      </p:to>
                                    </p:set>
                                    <p:anim calcmode="lin" valueType="num">
                                      <p:cBhvr>
                                        <p:cTn id="7" dur="1000" fill="hold"/>
                                        <p:tgtEl>
                                          <p:spTgt spid="10247">
                                            <p:txEl>
                                              <p:charRg st="0" end="28"/>
                                            </p:txEl>
                                          </p:spTgt>
                                        </p:tgtEl>
                                        <p:attrNameLst>
                                          <p:attrName>ppt_x</p:attrName>
                                        </p:attrNameLst>
                                      </p:cBhvr>
                                      <p:tavLst>
                                        <p:tav tm="0">
                                          <p:val>
                                            <p:strVal val="#ppt_x-.2"/>
                                          </p:val>
                                        </p:tav>
                                        <p:tav tm="100000">
                                          <p:val>
                                            <p:strVal val="#ppt_x"/>
                                          </p:val>
                                        </p:tav>
                                      </p:tavLst>
                                    </p:anim>
                                    <p:anim calcmode="lin" valueType="num">
                                      <p:cBhvr>
                                        <p:cTn id="8" dur="1000" fill="hold"/>
                                        <p:tgtEl>
                                          <p:spTgt spid="10247">
                                            <p:txEl>
                                              <p:charRg st="0" end="28"/>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7">
                                            <p:txEl>
                                              <p:charRg st="0" end="2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47">
                                            <p:txEl>
                                              <p:charRg st="29" end="43"/>
                                            </p:txEl>
                                          </p:spTgt>
                                        </p:tgtEl>
                                        <p:attrNameLst>
                                          <p:attrName>style.visibility</p:attrName>
                                        </p:attrNameLst>
                                      </p:cBhvr>
                                      <p:to>
                                        <p:strVal val="visible"/>
                                      </p:to>
                                    </p:set>
                                    <p:animEffect transition="in" filter="wheel(1)">
                                      <p:cBhvr>
                                        <p:cTn id="14" dur="1000"/>
                                        <p:tgtEl>
                                          <p:spTgt spid="10247">
                                            <p:txEl>
                                              <p:charRg st="29" end="4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47">
                                            <p:txEl>
                                              <p:charRg st="43" end="301"/>
                                            </p:txEl>
                                          </p:spTgt>
                                        </p:tgtEl>
                                        <p:attrNameLst>
                                          <p:attrName>style.visibility</p:attrName>
                                        </p:attrNameLst>
                                      </p:cBhvr>
                                      <p:to>
                                        <p:strVal val="visible"/>
                                      </p:to>
                                    </p:set>
                                    <p:animEffect transition="in" filter="wheel(1)">
                                      <p:cBhvr>
                                        <p:cTn id="19" dur="1000"/>
                                        <p:tgtEl>
                                          <p:spTgt spid="10247">
                                            <p:txEl>
                                              <p:charRg st="43" end="301"/>
                                            </p:txEl>
                                          </p:spTgt>
                                        </p:tgtEl>
                                      </p:cBhvr>
                                    </p:animEffect>
                                  </p:childTnLst>
                                </p:cTn>
                              </p:par>
                            </p:childTnLst>
                          </p:cTn>
                        </p:par>
                        <p:par>
                          <p:cTn id="20" fill="hold">
                            <p:stCondLst>
                              <p:cond delay="1000"/>
                            </p:stCondLst>
                            <p:childTnLst>
                              <p:par>
                                <p:cTn id="21" presetID="20" presetClass="entr" presetSubtype="0" fill="hold" nodeType="afterEffect">
                                  <p:stCondLst>
                                    <p:cond delay="0"/>
                                  </p:stCondLst>
                                  <p:childTnLst>
                                    <p:set>
                                      <p:cBhvr>
                                        <p:cTn id="22" dur="1" fill="hold">
                                          <p:stCondLst>
                                            <p:cond delay="0"/>
                                          </p:stCondLst>
                                        </p:cTn>
                                        <p:tgtEl>
                                          <p:spTgt spid="27652"/>
                                        </p:tgtEl>
                                        <p:attrNameLst>
                                          <p:attrName>style.visibility</p:attrName>
                                        </p:attrNameLst>
                                      </p:cBhvr>
                                      <p:to>
                                        <p:strVal val="visible"/>
                                      </p:to>
                                    </p:set>
                                    <p:animEffect transition="in" filter="wedge">
                                      <p:cBhvr>
                                        <p:cTn id="23" dur="1000"/>
                                        <p:tgtEl>
                                          <p:spTgt spid="27652"/>
                                        </p:tgtEl>
                                      </p:cBhvr>
                                    </p:animEffect>
                                  </p:childTnLst>
                                </p:cTn>
                              </p:par>
                            </p:childTnLst>
                          </p:cTn>
                        </p:par>
                        <p:par>
                          <p:cTn id="24" fill="hold">
                            <p:stCondLst>
                              <p:cond delay="2000"/>
                            </p:stCondLst>
                            <p:childTnLst>
                              <p:par>
                                <p:cTn id="25" presetID="20" presetClass="entr" presetSubtype="0" fill="hold" nodeType="afterEffect">
                                  <p:stCondLst>
                                    <p:cond delay="0"/>
                                  </p:stCondLst>
                                  <p:childTnLst>
                                    <p:set>
                                      <p:cBhvr>
                                        <p:cTn id="26" dur="1" fill="hold">
                                          <p:stCondLst>
                                            <p:cond delay="0"/>
                                          </p:stCondLst>
                                        </p:cTn>
                                        <p:tgtEl>
                                          <p:spTgt spid="27651"/>
                                        </p:tgtEl>
                                        <p:attrNameLst>
                                          <p:attrName>style.visibility</p:attrName>
                                        </p:attrNameLst>
                                      </p:cBhvr>
                                      <p:to>
                                        <p:strVal val="visible"/>
                                      </p:to>
                                    </p:set>
                                    <p:animEffect transition="in" filter="wedge">
                                      <p:cBhvr>
                                        <p:cTn id="27"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理论支撑</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16389" name="文本框 10"/>
          <p:cNvSpPr txBox="1"/>
          <p:nvPr/>
        </p:nvSpPr>
        <p:spPr>
          <a:xfrm>
            <a:off x="425450" y="1247775"/>
            <a:ext cx="6494463" cy="933450"/>
          </a:xfrm>
          <a:prstGeom prst="rect">
            <a:avLst/>
          </a:prstGeom>
          <a:noFill/>
          <a:ln w="9525">
            <a:noFill/>
          </a:ln>
        </p:spPr>
        <p:txBody>
          <a:bodyPr anchor="t" anchorCtr="0">
            <a:spAutoFit/>
          </a:bodyPr>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endParaRPr lang="zh-CN" altLang="en-US" dirty="0">
              <a:solidFill>
                <a:srgbClr val="272727"/>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272727"/>
                </a:solidFill>
                <a:latin typeface="华文楷体" charset="-122"/>
                <a:ea typeface="华文楷体" charset="-122"/>
                <a:sym typeface="黑体" panose="02010609060101010101" pitchFamily="49" charset="-122"/>
              </a:rPr>
              <a:t>（二）</a:t>
            </a:r>
            <a:r>
              <a:rPr lang="zh-CN" altLang="en-US" b="1" dirty="0">
                <a:solidFill>
                  <a:srgbClr val="272727"/>
                </a:solidFill>
                <a:latin typeface="华文楷体" charset="-122"/>
                <a:ea typeface="华文楷体" charset="-122"/>
                <a:sym typeface="黑体" panose="02010609060101010101" pitchFamily="49" charset="-122"/>
              </a:rPr>
              <a:t>冰山理论模型</a:t>
            </a:r>
            <a:endParaRPr lang="zh-CN" altLang="en-US" b="1" dirty="0">
              <a:solidFill>
                <a:srgbClr val="272727"/>
              </a:solidFill>
              <a:latin typeface="华文楷体" charset="-122"/>
              <a:ea typeface="华文楷体" charset="-122"/>
              <a:sym typeface="黑体" panose="02010609060101010101" pitchFamily="49" charset="-122"/>
            </a:endParaRPr>
          </a:p>
        </p:txBody>
      </p:sp>
      <p:sp>
        <p:nvSpPr>
          <p:cNvPr id="16390" name="Rectangle 3"/>
          <p:cNvSpPr/>
          <p:nvPr/>
        </p:nvSpPr>
        <p:spPr>
          <a:xfrm>
            <a:off x="5927725" y="4252913"/>
            <a:ext cx="2643188" cy="1785937"/>
          </a:xfrm>
          <a:prstGeom prst="rect">
            <a:avLst/>
          </a:prstGeom>
          <a:solidFill>
            <a:schemeClr val="bg1"/>
          </a:solidFill>
          <a:ln w="12700" cap="flat" cmpd="sng">
            <a:solidFill>
              <a:srgbClr val="C00000"/>
            </a:solidFill>
            <a:prstDash val="lgDash"/>
            <a:miter/>
            <a:headEnd type="none" w="med" len="med"/>
            <a:tailEnd type="none" w="med" len="med"/>
          </a:ln>
        </p:spPr>
        <p:txBody>
          <a:bodyPr wrap="none" anchor="ctr" anchorCtr="0"/>
          <a:p>
            <a:endParaRPr lang="zh-CN" altLang="zh-CN"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pic>
        <p:nvPicPr>
          <p:cNvPr id="16391" name="Picture 7" descr="ice"/>
          <p:cNvPicPr>
            <a:picLocks noChangeAspect="1"/>
          </p:cNvPicPr>
          <p:nvPr/>
        </p:nvPicPr>
        <p:blipFill>
          <a:blip r:embed="rId1"/>
          <a:stretch>
            <a:fillRect/>
          </a:stretch>
        </p:blipFill>
        <p:spPr>
          <a:xfrm>
            <a:off x="641350" y="2538413"/>
            <a:ext cx="2857500" cy="3643312"/>
          </a:xfrm>
          <a:prstGeom prst="rect">
            <a:avLst/>
          </a:prstGeom>
          <a:noFill/>
          <a:ln w="9525">
            <a:noFill/>
          </a:ln>
        </p:spPr>
      </p:pic>
      <p:cxnSp>
        <p:nvCxnSpPr>
          <p:cNvPr id="16392" name="直接箭头连接符 20"/>
          <p:cNvCxnSpPr/>
          <p:nvPr/>
        </p:nvCxnSpPr>
        <p:spPr>
          <a:xfrm>
            <a:off x="2284413" y="3181350"/>
            <a:ext cx="3311525" cy="1588"/>
          </a:xfrm>
          <a:prstGeom prst="straightConnector1">
            <a:avLst/>
          </a:prstGeom>
          <a:ln w="22225" cap="flat" cmpd="sng">
            <a:solidFill>
              <a:srgbClr val="C00000"/>
            </a:solidFill>
            <a:prstDash val="solid"/>
            <a:bevel/>
            <a:headEnd type="none" w="med" len="med"/>
            <a:tailEnd type="arrow" w="med" len="med"/>
          </a:ln>
        </p:spPr>
      </p:cxnSp>
      <p:sp>
        <p:nvSpPr>
          <p:cNvPr id="16393" name="Freeform 9"/>
          <p:cNvSpPr/>
          <p:nvPr/>
        </p:nvSpPr>
        <p:spPr>
          <a:xfrm>
            <a:off x="5641975" y="2895600"/>
            <a:ext cx="2143125" cy="500063"/>
          </a:xfrm>
          <a:custGeom>
            <a:avLst/>
            <a:gdLst/>
            <a:ahLst/>
            <a:cxnLst>
              <a:cxn ang="0">
                <a:pos x="0" y="2147483646"/>
              </a:cxn>
              <a:cxn ang="0">
                <a:pos x="0" y="2147483646"/>
              </a:cxn>
              <a:cxn ang="0">
                <a:pos x="2147483646" y="2147483646"/>
              </a:cxn>
              <a:cxn ang="0">
                <a:pos x="2147483646" y="2147483646"/>
              </a:cxn>
              <a:cxn ang="0">
                <a:pos x="2147483646" y="0"/>
              </a:cxn>
              <a:cxn ang="0">
                <a:pos x="0" y="2147483646"/>
              </a:cxn>
            </a:cxnLst>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B01920"/>
              </a:gs>
              <a:gs pos="50000">
                <a:srgbClr val="DA1F28"/>
              </a:gs>
              <a:gs pos="100000">
                <a:srgbClr val="B01920"/>
              </a:gs>
            </a:gsLst>
            <a:lin ang="5400000" scaled="1"/>
            <a:tileRect/>
          </a:gradFill>
          <a:ln w="28575" cap="flat" cmpd="sng">
            <a:solidFill>
              <a:srgbClr val="DEF5FA"/>
            </a:solidFill>
            <a:prstDash val="solid"/>
            <a:bevel/>
            <a:headEnd type="none" w="med" len="med"/>
            <a:tailEnd type="none" w="med" len="med"/>
          </a:ln>
        </p:spPr>
        <p:txBody>
          <a:bodyPr/>
          <a:p>
            <a:endParaRPr lang="zh-CN" altLang="en-US"/>
          </a:p>
        </p:txBody>
      </p:sp>
      <p:sp>
        <p:nvSpPr>
          <p:cNvPr id="16394" name="TextBox 3"/>
          <p:cNvSpPr/>
          <p:nvPr/>
        </p:nvSpPr>
        <p:spPr>
          <a:xfrm>
            <a:off x="6284913" y="2895600"/>
            <a:ext cx="1071562" cy="461963"/>
          </a:xfrm>
          <a:prstGeom prst="rect">
            <a:avLst/>
          </a:prstGeom>
          <a:noFill/>
          <a:ln w="9525">
            <a:noFill/>
          </a:ln>
        </p:spPr>
        <p:txBody>
          <a:bodyPr anchor="t" anchorCtr="0">
            <a:spAutoFit/>
          </a:bodyPr>
          <a:p>
            <a:r>
              <a:rPr lang="zh-CN" altLang="en-US" sz="2400" b="1" dirty="0">
                <a:solidFill>
                  <a:schemeClr val="bg1"/>
                </a:solidFill>
                <a:latin typeface="Arial" panose="020B0604020202020204" pitchFamily="34" charset="0"/>
                <a:ea typeface="华文细黑" charset="-122"/>
                <a:sym typeface="Calibri" panose="020F0502020204030204" pitchFamily="34" charset="0"/>
              </a:rPr>
              <a:t>事 故</a:t>
            </a:r>
            <a:endParaRPr lang="zh-CN" altLang="en-US" sz="2400" b="1" dirty="0">
              <a:solidFill>
                <a:schemeClr val="bg1"/>
              </a:solidFill>
              <a:latin typeface="Arial" panose="020B0604020202020204" pitchFamily="34" charset="0"/>
              <a:ea typeface="华文细黑" charset="-122"/>
              <a:sym typeface="Calibri" panose="020F0502020204030204" pitchFamily="34" charset="0"/>
            </a:endParaRPr>
          </a:p>
        </p:txBody>
      </p:sp>
      <p:cxnSp>
        <p:nvCxnSpPr>
          <p:cNvPr id="16395" name="直接箭头连接符 26"/>
          <p:cNvCxnSpPr/>
          <p:nvPr/>
        </p:nvCxnSpPr>
        <p:spPr>
          <a:xfrm>
            <a:off x="2713038" y="3467100"/>
            <a:ext cx="2928937" cy="500063"/>
          </a:xfrm>
          <a:prstGeom prst="straightConnector1">
            <a:avLst/>
          </a:prstGeom>
          <a:ln w="22225" cap="flat" cmpd="sng">
            <a:solidFill>
              <a:srgbClr val="C00000"/>
            </a:solidFill>
            <a:prstDash val="solid"/>
            <a:bevel/>
            <a:headEnd type="none" w="med" len="med"/>
            <a:tailEnd type="arrow" w="med" len="med"/>
          </a:ln>
        </p:spPr>
      </p:cxnSp>
      <p:sp>
        <p:nvSpPr>
          <p:cNvPr id="16396" name="Freeform 9"/>
          <p:cNvSpPr/>
          <p:nvPr/>
        </p:nvSpPr>
        <p:spPr>
          <a:xfrm>
            <a:off x="5713413" y="3684588"/>
            <a:ext cx="2143125" cy="496887"/>
          </a:xfrm>
          <a:custGeom>
            <a:avLst/>
            <a:gdLst/>
            <a:ahLst/>
            <a:cxnLst>
              <a:cxn ang="0">
                <a:pos x="0" y="2147483646"/>
              </a:cxn>
              <a:cxn ang="0">
                <a:pos x="0" y="2147483646"/>
              </a:cxn>
              <a:cxn ang="0">
                <a:pos x="2147483646" y="2147483646"/>
              </a:cxn>
              <a:cxn ang="0">
                <a:pos x="2147483646" y="2147483646"/>
              </a:cxn>
              <a:cxn ang="0">
                <a:pos x="2147483646" y="0"/>
              </a:cxn>
              <a:cxn ang="0">
                <a:pos x="0" y="2147483646"/>
              </a:cxn>
            </a:cxnLst>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B01920"/>
              </a:gs>
              <a:gs pos="50000">
                <a:srgbClr val="DA1F28"/>
              </a:gs>
              <a:gs pos="100000">
                <a:srgbClr val="B01920"/>
              </a:gs>
            </a:gsLst>
            <a:lin ang="5400000" scaled="1"/>
            <a:tileRect/>
          </a:gradFill>
          <a:ln w="28575" cap="flat" cmpd="sng">
            <a:solidFill>
              <a:srgbClr val="DEF5FA"/>
            </a:solidFill>
            <a:prstDash val="solid"/>
            <a:bevel/>
            <a:headEnd type="none" w="med" len="med"/>
            <a:tailEnd type="none" w="med" len="med"/>
          </a:ln>
        </p:spPr>
        <p:txBody>
          <a:bodyPr/>
          <a:p>
            <a:endParaRPr lang="zh-CN" altLang="en-US"/>
          </a:p>
        </p:txBody>
      </p:sp>
      <p:sp>
        <p:nvSpPr>
          <p:cNvPr id="16397" name="TextBox 3"/>
          <p:cNvSpPr/>
          <p:nvPr/>
        </p:nvSpPr>
        <p:spPr>
          <a:xfrm>
            <a:off x="6070600" y="3684588"/>
            <a:ext cx="1643063" cy="461962"/>
          </a:xfrm>
          <a:prstGeom prst="rect">
            <a:avLst/>
          </a:prstGeom>
          <a:noFill/>
          <a:ln w="9525">
            <a:noFill/>
          </a:ln>
        </p:spPr>
        <p:txBody>
          <a:bodyPr anchor="t" anchorCtr="0">
            <a:spAutoFit/>
          </a:bodyPr>
          <a:p>
            <a:r>
              <a:rPr lang="zh-CN" altLang="en-US" sz="2400" b="1" dirty="0">
                <a:solidFill>
                  <a:schemeClr val="bg1"/>
                </a:solidFill>
                <a:latin typeface="Arial" panose="020B0604020202020204" pitchFamily="34" charset="0"/>
                <a:ea typeface="华文细黑" charset="-122"/>
                <a:sym typeface="Calibri" panose="020F0502020204030204" pitchFamily="34" charset="0"/>
              </a:rPr>
              <a:t>事故征候</a:t>
            </a:r>
            <a:endParaRPr lang="zh-CN" altLang="en-US" sz="2400" b="1" dirty="0">
              <a:solidFill>
                <a:schemeClr val="bg1"/>
              </a:solidFill>
              <a:latin typeface="Arial" panose="020B0604020202020204" pitchFamily="34" charset="0"/>
              <a:ea typeface="华文细黑" charset="-122"/>
              <a:sym typeface="Calibri" panose="020F0502020204030204" pitchFamily="34" charset="0"/>
            </a:endParaRPr>
          </a:p>
        </p:txBody>
      </p:sp>
      <p:cxnSp>
        <p:nvCxnSpPr>
          <p:cNvPr id="16398" name="直接箭头连接符 30"/>
          <p:cNvCxnSpPr/>
          <p:nvPr/>
        </p:nvCxnSpPr>
        <p:spPr>
          <a:xfrm>
            <a:off x="3213100" y="4752975"/>
            <a:ext cx="3024188" cy="1588"/>
          </a:xfrm>
          <a:prstGeom prst="straightConnector1">
            <a:avLst/>
          </a:prstGeom>
          <a:ln w="22225" cap="flat" cmpd="sng">
            <a:solidFill>
              <a:srgbClr val="C00000"/>
            </a:solidFill>
            <a:prstDash val="solid"/>
            <a:bevel/>
            <a:headEnd type="none" w="med" len="med"/>
            <a:tailEnd type="arrow" w="med" len="med"/>
          </a:ln>
        </p:spPr>
      </p:cxnSp>
      <p:sp>
        <p:nvSpPr>
          <p:cNvPr id="16399" name="Freeform 9"/>
          <p:cNvSpPr/>
          <p:nvPr/>
        </p:nvSpPr>
        <p:spPr>
          <a:xfrm>
            <a:off x="6284913" y="4467225"/>
            <a:ext cx="2143125" cy="500063"/>
          </a:xfrm>
          <a:custGeom>
            <a:avLst/>
            <a:gdLst/>
            <a:ahLst/>
            <a:cxnLst>
              <a:cxn ang="0">
                <a:pos x="0" y="2147483646"/>
              </a:cxn>
              <a:cxn ang="0">
                <a:pos x="0" y="2147483646"/>
              </a:cxn>
              <a:cxn ang="0">
                <a:pos x="2147483646" y="2147483646"/>
              </a:cxn>
              <a:cxn ang="0">
                <a:pos x="2147483646" y="2147483646"/>
              </a:cxn>
              <a:cxn ang="0">
                <a:pos x="2147483646" y="0"/>
              </a:cxn>
              <a:cxn ang="0">
                <a:pos x="0" y="2147483646"/>
              </a:cxn>
            </a:cxnLst>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B01920"/>
              </a:gs>
              <a:gs pos="50000">
                <a:srgbClr val="DA1F28"/>
              </a:gs>
              <a:gs pos="100000">
                <a:srgbClr val="B01920"/>
              </a:gs>
            </a:gsLst>
            <a:lin ang="5400000" scaled="1"/>
            <a:tileRect/>
          </a:gradFill>
          <a:ln w="28575" cap="flat" cmpd="sng">
            <a:solidFill>
              <a:srgbClr val="DEF5FA"/>
            </a:solidFill>
            <a:prstDash val="solid"/>
            <a:bevel/>
            <a:headEnd type="none" w="med" len="med"/>
            <a:tailEnd type="none" w="med" len="med"/>
          </a:ln>
        </p:spPr>
        <p:txBody>
          <a:bodyPr/>
          <a:p>
            <a:endParaRPr lang="zh-CN" altLang="en-US"/>
          </a:p>
        </p:txBody>
      </p:sp>
      <p:sp>
        <p:nvSpPr>
          <p:cNvPr id="16400" name="TextBox 3"/>
          <p:cNvSpPr/>
          <p:nvPr/>
        </p:nvSpPr>
        <p:spPr>
          <a:xfrm>
            <a:off x="6499225" y="4467225"/>
            <a:ext cx="1797050" cy="457200"/>
          </a:xfrm>
          <a:prstGeom prst="rect">
            <a:avLst/>
          </a:prstGeom>
          <a:noFill/>
          <a:ln w="9525">
            <a:noFill/>
          </a:ln>
        </p:spPr>
        <p:txBody>
          <a:bodyPr anchor="t" anchorCtr="0">
            <a:spAutoFit/>
          </a:bodyPr>
          <a:p>
            <a:r>
              <a:rPr lang="zh-CN" altLang="en-US" sz="2400" b="1" dirty="0">
                <a:solidFill>
                  <a:schemeClr val="bg1"/>
                </a:solidFill>
                <a:latin typeface="Arial" panose="020B0604020202020204" pitchFamily="34" charset="0"/>
                <a:ea typeface="华文细黑" charset="-122"/>
                <a:sym typeface="Calibri" panose="020F0502020204030204" pitchFamily="34" charset="0"/>
              </a:rPr>
              <a:t>差 错</a:t>
            </a:r>
            <a:r>
              <a:rPr lang="en-US" altLang="zh-CN" sz="2400" b="1" dirty="0">
                <a:solidFill>
                  <a:schemeClr val="bg1"/>
                </a:solidFill>
                <a:latin typeface="Arial" panose="020B0604020202020204" pitchFamily="34" charset="0"/>
                <a:ea typeface="华文细黑" charset="-122"/>
                <a:sym typeface="Calibri" panose="020F0502020204030204" pitchFamily="34" charset="0"/>
              </a:rPr>
              <a:t>&amp;</a:t>
            </a:r>
            <a:r>
              <a:rPr lang="zh-CN" altLang="en-US" sz="2400" b="1" dirty="0">
                <a:solidFill>
                  <a:schemeClr val="bg1"/>
                </a:solidFill>
                <a:latin typeface="Arial" panose="020B0604020202020204" pitchFamily="34" charset="0"/>
                <a:ea typeface="华文细黑" charset="-122"/>
                <a:sym typeface="Calibri" panose="020F0502020204030204" pitchFamily="34" charset="0"/>
              </a:rPr>
              <a:t>风险</a:t>
            </a:r>
            <a:endParaRPr lang="zh-CN" altLang="en-US" sz="2400" b="1" dirty="0">
              <a:solidFill>
                <a:schemeClr val="bg1"/>
              </a:solidFill>
              <a:latin typeface="Arial" panose="020B0604020202020204" pitchFamily="34" charset="0"/>
              <a:ea typeface="华文细黑" charset="-122"/>
              <a:sym typeface="Calibri" panose="020F0502020204030204" pitchFamily="34" charset="0"/>
            </a:endParaRPr>
          </a:p>
        </p:txBody>
      </p:sp>
      <p:cxnSp>
        <p:nvCxnSpPr>
          <p:cNvPr id="16401" name="直接箭头连接符 33"/>
          <p:cNvCxnSpPr/>
          <p:nvPr/>
        </p:nvCxnSpPr>
        <p:spPr>
          <a:xfrm>
            <a:off x="2713038" y="5538788"/>
            <a:ext cx="3527425" cy="1587"/>
          </a:xfrm>
          <a:prstGeom prst="straightConnector1">
            <a:avLst/>
          </a:prstGeom>
          <a:ln w="22225" cap="flat" cmpd="sng">
            <a:solidFill>
              <a:srgbClr val="C00000"/>
            </a:solidFill>
            <a:prstDash val="solid"/>
            <a:bevel/>
            <a:headEnd type="none" w="med" len="med"/>
            <a:tailEnd type="arrow" w="med" len="med"/>
          </a:ln>
        </p:spPr>
      </p:cxnSp>
      <p:sp>
        <p:nvSpPr>
          <p:cNvPr id="16402" name="Freeform 9"/>
          <p:cNvSpPr/>
          <p:nvPr/>
        </p:nvSpPr>
        <p:spPr>
          <a:xfrm>
            <a:off x="6284913" y="5253038"/>
            <a:ext cx="2143125" cy="500062"/>
          </a:xfrm>
          <a:custGeom>
            <a:avLst/>
            <a:gdLst/>
            <a:ahLst/>
            <a:cxnLst>
              <a:cxn ang="0">
                <a:pos x="0" y="2147483646"/>
              </a:cxn>
              <a:cxn ang="0">
                <a:pos x="0" y="2147483646"/>
              </a:cxn>
              <a:cxn ang="0">
                <a:pos x="2147483646" y="2147483646"/>
              </a:cxn>
              <a:cxn ang="0">
                <a:pos x="2147483646" y="2147483646"/>
              </a:cxn>
              <a:cxn ang="0">
                <a:pos x="2147483646" y="0"/>
              </a:cxn>
              <a:cxn ang="0">
                <a:pos x="0" y="2147483646"/>
              </a:cxn>
            </a:cxnLst>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B01920"/>
              </a:gs>
              <a:gs pos="50000">
                <a:srgbClr val="DA1F28"/>
              </a:gs>
              <a:gs pos="100000">
                <a:srgbClr val="B01920"/>
              </a:gs>
            </a:gsLst>
            <a:lin ang="5400000" scaled="1"/>
            <a:tileRect/>
          </a:gradFill>
          <a:ln w="28575" cap="flat" cmpd="sng">
            <a:solidFill>
              <a:srgbClr val="DEF5FA"/>
            </a:solidFill>
            <a:prstDash val="solid"/>
            <a:bevel/>
            <a:headEnd type="none" w="med" len="med"/>
            <a:tailEnd type="none" w="med" len="med"/>
          </a:ln>
        </p:spPr>
        <p:txBody>
          <a:bodyPr/>
          <a:p>
            <a:endParaRPr lang="zh-CN" altLang="en-US"/>
          </a:p>
        </p:txBody>
      </p:sp>
      <p:sp>
        <p:nvSpPr>
          <p:cNvPr id="16403" name="TextBox 3"/>
          <p:cNvSpPr/>
          <p:nvPr/>
        </p:nvSpPr>
        <p:spPr>
          <a:xfrm>
            <a:off x="6499225" y="5253038"/>
            <a:ext cx="2214563" cy="461962"/>
          </a:xfrm>
          <a:prstGeom prst="rect">
            <a:avLst/>
          </a:prstGeom>
          <a:noFill/>
          <a:ln w="9525">
            <a:noFill/>
          </a:ln>
        </p:spPr>
        <p:txBody>
          <a:bodyPr anchor="t" anchorCtr="0">
            <a:spAutoFit/>
          </a:bodyPr>
          <a:p>
            <a:r>
              <a:rPr lang="zh-CN" altLang="en-US" sz="2400" b="1" dirty="0">
                <a:solidFill>
                  <a:schemeClr val="bg1"/>
                </a:solidFill>
                <a:latin typeface="Arial" panose="020B0604020202020204" pitchFamily="34" charset="0"/>
                <a:ea typeface="华文细黑" charset="-122"/>
                <a:sym typeface="Calibri" panose="020F0502020204030204" pitchFamily="34" charset="0"/>
              </a:rPr>
              <a:t>不安全事件</a:t>
            </a:r>
            <a:endParaRPr lang="zh-CN" altLang="en-US" sz="2400" b="1" dirty="0">
              <a:solidFill>
                <a:schemeClr val="bg1"/>
              </a:solidFill>
              <a:latin typeface="Arial" panose="020B0604020202020204" pitchFamily="34" charset="0"/>
              <a:ea typeface="华文细黑" charset="-122"/>
              <a:sym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flipH="1">
            <a:off x="2886075" y="495300"/>
            <a:ext cx="2289175" cy="503238"/>
          </a:xfrm>
          <a:prstGeom prst="parallelogram">
            <a:avLst>
              <a:gd name="adj" fmla="val 19862"/>
            </a:avLst>
          </a:prstGeom>
          <a:solidFill>
            <a:schemeClr val="bg1">
              <a:lumMod val="75000"/>
              <a:alpha val="6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23"/>
          <p:cNvSpPr>
            <a:spLocks noChangeArrowheads="1"/>
          </p:cNvSpPr>
          <p:nvPr/>
        </p:nvSpPr>
        <p:spPr bwMode="auto">
          <a:xfrm>
            <a:off x="3248025" y="457200"/>
            <a:ext cx="2009775" cy="54927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
                <a:srgbClr val="E46C0A"/>
              </a:buClr>
              <a:buSzTx/>
              <a:buFontTx/>
              <a:buNone/>
              <a:defRPr/>
            </a:pPr>
            <a:r>
              <a:rPr kumimoji="0" lang="en-US"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理论支撑</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68" name="平行四边形 67"/>
          <p:cNvSpPr/>
          <p:nvPr/>
        </p:nvSpPr>
        <p:spPr>
          <a:xfrm flipH="1">
            <a:off x="161925" y="314325"/>
            <a:ext cx="2943225" cy="531813"/>
          </a:xfrm>
          <a:prstGeom prst="parallelogram">
            <a:avLst>
              <a:gd name="adj" fmla="val 20830"/>
            </a:avLst>
          </a:prstGeom>
          <a:solidFill>
            <a:srgbClr val="E500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263525" y="360363"/>
            <a:ext cx="2752725" cy="41751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DA171E"/>
              </a:buClr>
              <a:buSzTx/>
              <a:buFontTx/>
              <a:buNone/>
              <a:defRPr/>
            </a:pP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一、</a:t>
            </a:r>
            <a:r>
              <a:rPr kumimoji="0" lang="en-US" altLang="zh-CN"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BOWTIE</a:t>
            </a:r>
            <a:r>
              <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rPr>
              <a:t>模型原理</a:t>
            </a:r>
            <a:endParaRPr kumimoji="0" lang="zh-CN" altLang="en-US" sz="20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微软雅黑" panose="020B0503020204020204" charset="-122"/>
              <a:ea typeface="微软雅黑" panose="020B0503020204020204" charset="-122"/>
              <a:cs typeface="+mn-cs"/>
            </a:endParaRPr>
          </a:p>
        </p:txBody>
      </p:sp>
      <p:sp>
        <p:nvSpPr>
          <p:cNvPr id="17413" name="文本框 10"/>
          <p:cNvSpPr txBox="1"/>
          <p:nvPr/>
        </p:nvSpPr>
        <p:spPr>
          <a:xfrm>
            <a:off x="425450" y="1247775"/>
            <a:ext cx="6494463" cy="658813"/>
          </a:xfrm>
          <a:prstGeom prst="rect">
            <a:avLst/>
          </a:prstGeom>
          <a:noFill/>
          <a:ln w="9525">
            <a:noFill/>
          </a:ln>
        </p:spPr>
        <p:txBody>
          <a:bodyPr anchor="t" anchorCtr="0">
            <a:spAutoFit/>
          </a:bodyPr>
          <a:p>
            <a:pPr eaLnBrk="0" hangingPunct="0"/>
            <a:endParaRPr lang="zh-CN" altLang="en-US" dirty="0">
              <a:solidFill>
                <a:srgbClr val="FF0000"/>
              </a:solidFill>
              <a:latin typeface="微软雅黑" panose="020B0503020204020204" charset="-122"/>
              <a:ea typeface="微软雅黑" panose="020B0503020204020204" charset="-122"/>
              <a:sym typeface="黑体" panose="02010609060101010101" pitchFamily="49" charset="-122"/>
            </a:endParaRPr>
          </a:p>
          <a:p>
            <a:pPr eaLnBrk="0" hangingPunct="0"/>
            <a:r>
              <a:rPr lang="zh-CN" altLang="en-US" dirty="0">
                <a:solidFill>
                  <a:srgbClr val="272727"/>
                </a:solidFill>
                <a:latin typeface="华文楷体" charset="-122"/>
                <a:ea typeface="华文楷体" charset="-122"/>
                <a:sym typeface="黑体" panose="02010609060101010101" pitchFamily="49" charset="-122"/>
              </a:rPr>
              <a:t>（三）</a:t>
            </a:r>
            <a:r>
              <a:rPr lang="en-US" altLang="zh-CN" dirty="0">
                <a:latin typeface="Book Antiqua"/>
                <a:ea typeface="宋体" panose="02010600030101010101" pitchFamily="2" charset="-122"/>
                <a:sym typeface="+mn-ea"/>
              </a:rPr>
              <a:t>CAPA</a:t>
            </a:r>
            <a:r>
              <a:rPr lang="zh-CN" altLang="en-US" dirty="0">
                <a:latin typeface="Book Antiqua"/>
                <a:ea typeface="宋体" panose="02010600030101010101" pitchFamily="2" charset="-122"/>
                <a:sym typeface="+mn-ea"/>
              </a:rPr>
              <a:t>理论</a:t>
            </a:r>
            <a:endParaRPr lang="zh-CN" altLang="en-US" b="1" dirty="0">
              <a:solidFill>
                <a:srgbClr val="272727"/>
              </a:solidFill>
              <a:latin typeface="华文楷体" charset="-122"/>
              <a:ea typeface="华文楷体" charset="-122"/>
              <a:sym typeface="+mn-ea"/>
            </a:endParaRPr>
          </a:p>
        </p:txBody>
      </p:sp>
      <p:sp>
        <p:nvSpPr>
          <p:cNvPr id="17414" name="文本框 2"/>
          <p:cNvSpPr txBox="1"/>
          <p:nvPr/>
        </p:nvSpPr>
        <p:spPr>
          <a:xfrm>
            <a:off x="425450" y="2270125"/>
            <a:ext cx="8604250" cy="1192213"/>
          </a:xfrm>
          <a:prstGeom prst="rect">
            <a:avLst/>
          </a:prstGeom>
          <a:noFill/>
          <a:ln w="9525">
            <a:noFill/>
          </a:ln>
        </p:spPr>
        <p:txBody>
          <a:bodyPr anchor="t" anchorCtr="0">
            <a:spAutoFit/>
          </a:bodyPr>
          <a:p>
            <a:pPr marL="358775" indent="-358775" defTabSz="957580">
              <a:spcBef>
                <a:spcPct val="20000"/>
              </a:spcBef>
              <a:buChar char="•"/>
            </a:pPr>
            <a:r>
              <a:rPr lang="en-US" altLang="zh-CN" dirty="0">
                <a:latin typeface="Arial" panose="020B0604020202020204" pitchFamily="34" charset="0"/>
                <a:ea typeface="宋体" panose="02010600030101010101" pitchFamily="2" charset="-122"/>
                <a:sym typeface="Arial" panose="020B0604020202020204" pitchFamily="34" charset="0"/>
              </a:rPr>
              <a:t>CAPA</a:t>
            </a:r>
            <a:r>
              <a:rPr lang="zh-CN" altLang="en-US" dirty="0">
                <a:latin typeface="Arial" panose="020B0604020202020204" pitchFamily="34" charset="0"/>
                <a:ea typeface="宋体" panose="02010600030101010101" pitchFamily="2" charset="-122"/>
                <a:sym typeface="Arial" panose="020B0604020202020204" pitchFamily="34" charset="0"/>
              </a:rPr>
              <a:t>（</a:t>
            </a:r>
            <a:r>
              <a:rPr lang="en-US" altLang="zh-CN" dirty="0">
                <a:latin typeface="Book Antiqua"/>
                <a:ea typeface="宋体" panose="02010600030101010101" pitchFamily="2" charset="-122"/>
                <a:sym typeface="+mn-ea"/>
              </a:rPr>
              <a:t>Corrective Action&amp;Preventive Action</a:t>
            </a:r>
            <a:r>
              <a:rPr lang="zh-CN" altLang="en-US" dirty="0">
                <a:latin typeface="Arial" panose="020B0604020202020204" pitchFamily="34" charset="0"/>
                <a:ea typeface="宋体" panose="02010600030101010101" pitchFamily="2" charset="-122"/>
                <a:sym typeface="+mn-ea"/>
              </a:rPr>
              <a:t>）</a:t>
            </a:r>
            <a:r>
              <a:rPr lang="zh-CN" altLang="en-US" dirty="0">
                <a:latin typeface="Arial" panose="020B0604020202020204" pitchFamily="34" charset="0"/>
                <a:ea typeface="宋体" panose="02010600030101010101" pitchFamily="2" charset="-122"/>
                <a:sym typeface="Arial" panose="020B0604020202020204" pitchFamily="34" charset="0"/>
              </a:rPr>
              <a:t>是</a:t>
            </a:r>
            <a:r>
              <a:rPr lang="en-US" altLang="zh-CN" dirty="0">
                <a:latin typeface="Arial" panose="020B0604020202020204" pitchFamily="34" charset="0"/>
                <a:ea typeface="宋体" panose="02010600030101010101" pitchFamily="2" charset="-122"/>
                <a:sym typeface="Arial" panose="020B0604020202020204" pitchFamily="34" charset="0"/>
              </a:rPr>
              <a:t>ISO9001</a:t>
            </a:r>
            <a:r>
              <a:rPr lang="zh-CN" altLang="en-US" dirty="0">
                <a:latin typeface="Arial" panose="020B0604020202020204" pitchFamily="34" charset="0"/>
                <a:ea typeface="宋体" panose="02010600030101010101" pitchFamily="2" charset="-122"/>
                <a:sym typeface="Arial" panose="020B0604020202020204" pitchFamily="34" charset="0"/>
              </a:rPr>
              <a:t>推荐的一种质量管理的方法。对已出现的或潜在的不合格原因进行分析、采取必要的措施，防止不合格发生或再发生，以及在产品性能、过程能力、成本及服务等方面采取纠正</a:t>
            </a:r>
            <a:r>
              <a:rPr lang="en-US" altLang="zh-CN" dirty="0">
                <a:latin typeface="Arial" panose="020B0604020202020204" pitchFamily="34" charset="0"/>
                <a:ea typeface="宋体" panose="02010600030101010101" pitchFamily="2" charset="-122"/>
                <a:sym typeface="Arial" panose="020B0604020202020204" pitchFamily="34" charset="0"/>
              </a:rPr>
              <a:t>/</a:t>
            </a:r>
            <a:r>
              <a:rPr lang="zh-CN" altLang="en-US" dirty="0">
                <a:latin typeface="Arial" panose="020B0604020202020204" pitchFamily="34" charset="0"/>
                <a:ea typeface="宋体" panose="02010600030101010101" pitchFamily="2" charset="-122"/>
                <a:sym typeface="Arial" panose="020B0604020202020204" pitchFamily="34" charset="0"/>
              </a:rPr>
              <a:t>预防措施，从而不断提高产品</a:t>
            </a:r>
            <a:r>
              <a:rPr lang="en-US" altLang="zh-CN" dirty="0">
                <a:latin typeface="Arial" panose="020B0604020202020204" pitchFamily="34" charset="0"/>
                <a:ea typeface="宋体" panose="02010600030101010101" pitchFamily="2" charset="-122"/>
                <a:sym typeface="Arial" panose="020B0604020202020204" pitchFamily="34" charset="0"/>
              </a:rPr>
              <a:t>/</a:t>
            </a:r>
            <a:r>
              <a:rPr lang="zh-CN" altLang="en-US" dirty="0">
                <a:latin typeface="Arial" panose="020B0604020202020204" pitchFamily="34" charset="0"/>
                <a:ea typeface="宋体" panose="02010600030101010101" pitchFamily="2" charset="-122"/>
                <a:sym typeface="Arial" panose="020B0604020202020204" pitchFamily="34" charset="0"/>
              </a:rPr>
              <a:t>过程质量水平以达到顾客满意。</a:t>
            </a:r>
            <a:endParaRPr lang="zh-CN" altLang="en-US" dirty="0">
              <a:latin typeface="Book Antiqua"/>
              <a:ea typeface="宋体" panose="02010600030101010101" pitchFamily="2" charset="-122"/>
            </a:endParaRPr>
          </a:p>
        </p:txBody>
      </p:sp>
      <p:sp>
        <p:nvSpPr>
          <p:cNvPr id="17415" name="Rectangle 3"/>
          <p:cNvSpPr txBox="1"/>
          <p:nvPr/>
        </p:nvSpPr>
        <p:spPr>
          <a:xfrm>
            <a:off x="425450" y="3706813"/>
            <a:ext cx="4379913" cy="2670175"/>
          </a:xfrm>
          <a:prstGeom prst="rect">
            <a:avLst/>
          </a:prstGeom>
          <a:noFill/>
          <a:ln w="9525">
            <a:noFill/>
          </a:ln>
        </p:spPr>
        <p:txBody>
          <a:bodyPr anchor="t" anchorCtr="0"/>
          <a:p>
            <a:pPr marL="358775" indent="-358775"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8.5.2 </a:t>
            </a:r>
            <a:r>
              <a:rPr lang="zh-CN" altLang="en-US" sz="1400" dirty="0">
                <a:latin typeface="Arial" panose="020B0604020202020204" pitchFamily="34" charset="0"/>
                <a:ea typeface="宋体" panose="02010600030101010101" pitchFamily="2" charset="-122"/>
                <a:sym typeface="Arial" panose="020B0604020202020204" pitchFamily="34" charset="0"/>
              </a:rPr>
              <a:t>纠正措施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90000"/>
              </a:lnSpc>
              <a:spcBef>
                <a:spcPct val="20000"/>
              </a:spcBef>
              <a:buChar char="•"/>
            </a:pPr>
            <a:r>
              <a:rPr lang="zh-CN" altLang="en-US" sz="1400" dirty="0">
                <a:latin typeface="Arial" panose="020B0604020202020204" pitchFamily="34" charset="0"/>
                <a:ea typeface="宋体" panose="02010600030101010101" pitchFamily="2" charset="-122"/>
                <a:sym typeface="Arial" panose="020B0604020202020204" pitchFamily="34" charset="0"/>
              </a:rPr>
              <a:t>组织应采取措施，以消除不合格的原因，防止不合格的再发生。纠正措施应与所遇到不合格的影响程度相适应。</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90000"/>
              </a:lnSpc>
              <a:spcBef>
                <a:spcPct val="20000"/>
              </a:spcBef>
              <a:buChar char="•"/>
            </a:pPr>
            <a:r>
              <a:rPr lang="zh-CN" altLang="en-US" sz="1400" dirty="0">
                <a:latin typeface="Arial" panose="020B0604020202020204" pitchFamily="34" charset="0"/>
                <a:ea typeface="宋体" panose="02010600030101010101" pitchFamily="2" charset="-122"/>
                <a:sym typeface="Arial" panose="020B0604020202020204" pitchFamily="34" charset="0"/>
              </a:rPr>
              <a:t>应编制形成文件的程序，以规定以下方面的要求：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a) </a:t>
            </a:r>
            <a:r>
              <a:rPr lang="zh-CN" altLang="en-US" sz="1400" dirty="0">
                <a:latin typeface="Arial" panose="020B0604020202020204" pitchFamily="34" charset="0"/>
                <a:ea typeface="宋体" panose="02010600030101010101" pitchFamily="2" charset="-122"/>
                <a:sym typeface="Arial" panose="020B0604020202020204" pitchFamily="34" charset="0"/>
              </a:rPr>
              <a:t>评审不合格（包括顾客抱怨）；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b) </a:t>
            </a:r>
            <a:r>
              <a:rPr lang="zh-CN" altLang="en-US" sz="1400" dirty="0">
                <a:latin typeface="Arial" panose="020B0604020202020204" pitchFamily="34" charset="0"/>
                <a:ea typeface="宋体" panose="02010600030101010101" pitchFamily="2" charset="-122"/>
                <a:sym typeface="Arial" panose="020B0604020202020204" pitchFamily="34" charset="0"/>
              </a:rPr>
              <a:t>确定不合格的原因；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c) </a:t>
            </a:r>
            <a:r>
              <a:rPr lang="zh-CN" altLang="en-US" sz="1400" dirty="0">
                <a:latin typeface="Arial" panose="020B0604020202020204" pitchFamily="34" charset="0"/>
                <a:ea typeface="宋体" panose="02010600030101010101" pitchFamily="2" charset="-122"/>
                <a:sym typeface="Arial" panose="020B0604020202020204" pitchFamily="34" charset="0"/>
              </a:rPr>
              <a:t>评价确保不合格不再发生的措施的需求；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d) </a:t>
            </a:r>
            <a:r>
              <a:rPr lang="zh-CN" altLang="en-US" sz="1400" dirty="0">
                <a:latin typeface="Arial" panose="020B0604020202020204" pitchFamily="34" charset="0"/>
                <a:ea typeface="宋体" panose="02010600030101010101" pitchFamily="2" charset="-122"/>
                <a:sym typeface="Arial" panose="020B0604020202020204" pitchFamily="34" charset="0"/>
              </a:rPr>
              <a:t>确定和实施所需的措施；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e) </a:t>
            </a:r>
            <a:r>
              <a:rPr lang="zh-CN" altLang="en-US" sz="1400" dirty="0">
                <a:latin typeface="Arial" panose="020B0604020202020204" pitchFamily="34" charset="0"/>
                <a:ea typeface="宋体" panose="02010600030101010101" pitchFamily="2" charset="-122"/>
                <a:sym typeface="Arial" panose="020B0604020202020204" pitchFamily="34" charset="0"/>
              </a:rPr>
              <a:t>记录所采取措施的结果（见</a:t>
            </a:r>
            <a:r>
              <a:rPr lang="en-US" altLang="zh-CN" sz="1400" dirty="0">
                <a:latin typeface="Arial" panose="020B0604020202020204" pitchFamily="34" charset="0"/>
                <a:ea typeface="宋体" panose="02010600030101010101" pitchFamily="2" charset="-122"/>
                <a:sym typeface="Arial" panose="020B0604020202020204" pitchFamily="34" charset="0"/>
              </a:rPr>
              <a:t>4.2.4</a:t>
            </a:r>
            <a:r>
              <a:rPr lang="zh-CN" altLang="en-US" sz="1400" dirty="0">
                <a:latin typeface="Arial" panose="020B0604020202020204" pitchFamily="34" charset="0"/>
                <a:ea typeface="宋体" panose="02010600030101010101" pitchFamily="2" charset="-122"/>
                <a:sym typeface="Arial" panose="020B0604020202020204" pitchFamily="34" charset="0"/>
              </a:rPr>
              <a:t>）；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9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f) </a:t>
            </a:r>
            <a:r>
              <a:rPr lang="zh-CN" altLang="en-US" sz="1400" dirty="0">
                <a:latin typeface="Arial" panose="020B0604020202020204" pitchFamily="34" charset="0"/>
                <a:ea typeface="宋体" panose="02010600030101010101" pitchFamily="2" charset="-122"/>
                <a:sym typeface="Arial" panose="020B0604020202020204" pitchFamily="34" charset="0"/>
              </a:rPr>
              <a:t>评审所采取的纠正措施的有效性。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90000"/>
              </a:lnSpc>
              <a:spcBef>
                <a:spcPct val="20000"/>
              </a:spcBef>
              <a:buChar char="•"/>
            </a:pPr>
            <a:endParaRPr lang="en-US" altLang="zh-CN" sz="2400" dirty="0">
              <a:latin typeface="Arial" panose="020B0604020202020204" pitchFamily="34" charset="0"/>
              <a:ea typeface="宋体" panose="02010600030101010101" pitchFamily="2" charset="-122"/>
              <a:sym typeface="Arial" panose="020B0604020202020204" pitchFamily="34" charset="0"/>
            </a:endParaRPr>
          </a:p>
        </p:txBody>
      </p:sp>
      <p:sp>
        <p:nvSpPr>
          <p:cNvPr id="17416" name="Rectangle 3"/>
          <p:cNvSpPr txBox="1"/>
          <p:nvPr/>
        </p:nvSpPr>
        <p:spPr>
          <a:xfrm>
            <a:off x="4805363" y="3706813"/>
            <a:ext cx="3706812" cy="3144837"/>
          </a:xfrm>
          <a:prstGeom prst="rect">
            <a:avLst/>
          </a:prstGeom>
          <a:noFill/>
          <a:ln w="9525">
            <a:noFill/>
          </a:ln>
        </p:spPr>
        <p:txBody>
          <a:bodyPr anchor="t" anchorCtr="0"/>
          <a:p>
            <a:pPr marL="358775" indent="-358775"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8.5.3 </a:t>
            </a:r>
            <a:r>
              <a:rPr lang="zh-CN" altLang="en-US" sz="1400" dirty="0">
                <a:latin typeface="Arial" panose="020B0604020202020204" pitchFamily="34" charset="0"/>
                <a:ea typeface="宋体" panose="02010600030101010101" pitchFamily="2" charset="-122"/>
                <a:sym typeface="Arial" panose="020B0604020202020204" pitchFamily="34" charset="0"/>
              </a:rPr>
              <a:t>预防措施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80000"/>
              </a:lnSpc>
              <a:spcBef>
                <a:spcPct val="20000"/>
              </a:spcBef>
              <a:buChar char="•"/>
            </a:pPr>
            <a:r>
              <a:rPr lang="zh-CN" altLang="en-US" sz="1400" dirty="0">
                <a:latin typeface="Arial" panose="020B0604020202020204" pitchFamily="34" charset="0"/>
                <a:ea typeface="宋体" panose="02010600030101010101" pitchFamily="2" charset="-122"/>
                <a:sym typeface="Arial" panose="020B0604020202020204" pitchFamily="34" charset="0"/>
              </a:rPr>
              <a:t>组织应确定措施，以消除潜在不合格的原因，防止不合格的发生。预防措施应与潜在问题的影响程度相适应。</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80000"/>
              </a:lnSpc>
              <a:spcBef>
                <a:spcPct val="20000"/>
              </a:spcBef>
              <a:buChar char="•"/>
            </a:pPr>
            <a:r>
              <a:rPr lang="zh-CN" altLang="en-US" sz="1400" dirty="0">
                <a:latin typeface="Arial" panose="020B0604020202020204" pitchFamily="34" charset="0"/>
                <a:ea typeface="宋体" panose="02010600030101010101" pitchFamily="2" charset="-122"/>
                <a:sym typeface="Arial" panose="020B0604020202020204" pitchFamily="34" charset="0"/>
              </a:rPr>
              <a:t>应编制形成文件的程序，以规定以下方面的要求：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a) </a:t>
            </a:r>
            <a:r>
              <a:rPr lang="zh-CN" altLang="en-US" sz="1400" dirty="0">
                <a:latin typeface="Arial" panose="020B0604020202020204" pitchFamily="34" charset="0"/>
                <a:ea typeface="宋体" panose="02010600030101010101" pitchFamily="2" charset="-122"/>
                <a:sym typeface="Arial" panose="020B0604020202020204" pitchFamily="34" charset="0"/>
              </a:rPr>
              <a:t>确定潜在不合格及其原因；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b) </a:t>
            </a:r>
            <a:r>
              <a:rPr lang="zh-CN" altLang="en-US" sz="1400" dirty="0">
                <a:latin typeface="Arial" panose="020B0604020202020204" pitchFamily="34" charset="0"/>
                <a:ea typeface="宋体" panose="02010600030101010101" pitchFamily="2" charset="-122"/>
                <a:sym typeface="Arial" panose="020B0604020202020204" pitchFamily="34" charset="0"/>
              </a:rPr>
              <a:t>评价防止不合格发生的措施的需求；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c) </a:t>
            </a:r>
            <a:r>
              <a:rPr lang="zh-CN" altLang="en-US" sz="1400" dirty="0">
                <a:latin typeface="Arial" panose="020B0604020202020204" pitchFamily="34" charset="0"/>
                <a:ea typeface="宋体" panose="02010600030101010101" pitchFamily="2" charset="-122"/>
                <a:sym typeface="Arial" panose="020B0604020202020204" pitchFamily="34" charset="0"/>
              </a:rPr>
              <a:t>确定并实施所需的措施；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d) </a:t>
            </a:r>
            <a:r>
              <a:rPr lang="zh-CN" altLang="en-US" sz="1400" dirty="0">
                <a:latin typeface="Arial" panose="020B0604020202020204" pitchFamily="34" charset="0"/>
                <a:ea typeface="宋体" panose="02010600030101010101" pitchFamily="2" charset="-122"/>
                <a:sym typeface="Arial" panose="020B0604020202020204" pitchFamily="34" charset="0"/>
              </a:rPr>
              <a:t>记录所采取措施的结果（见</a:t>
            </a:r>
            <a:r>
              <a:rPr lang="en-US" altLang="zh-CN" sz="1400" dirty="0">
                <a:latin typeface="Arial" panose="020B0604020202020204" pitchFamily="34" charset="0"/>
                <a:ea typeface="宋体" panose="02010600030101010101" pitchFamily="2" charset="-122"/>
                <a:sym typeface="Arial" panose="020B0604020202020204" pitchFamily="34" charset="0"/>
              </a:rPr>
              <a:t>4.2.4</a:t>
            </a:r>
            <a:r>
              <a:rPr lang="zh-CN" altLang="en-US" sz="1400" dirty="0">
                <a:latin typeface="Arial" panose="020B0604020202020204" pitchFamily="34" charset="0"/>
                <a:ea typeface="宋体" panose="02010600030101010101" pitchFamily="2" charset="-122"/>
                <a:sym typeface="Arial" panose="020B0604020202020204" pitchFamily="34" charset="0"/>
              </a:rPr>
              <a:t>）；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777875" lvl="1" indent="-298450" defTabSz="957580">
              <a:lnSpc>
                <a:spcPct val="80000"/>
              </a:lnSpc>
              <a:spcBef>
                <a:spcPct val="20000"/>
              </a:spcBef>
              <a:buChar char="–"/>
            </a:pPr>
            <a:r>
              <a:rPr lang="en-US" altLang="zh-CN" sz="1400" dirty="0">
                <a:latin typeface="Arial" panose="020B0604020202020204" pitchFamily="34" charset="0"/>
                <a:ea typeface="宋体" panose="02010600030101010101" pitchFamily="2" charset="-122"/>
                <a:sym typeface="Arial" panose="020B0604020202020204" pitchFamily="34" charset="0"/>
              </a:rPr>
              <a:t>e) </a:t>
            </a:r>
            <a:r>
              <a:rPr lang="zh-CN" altLang="en-US" sz="1400" dirty="0">
                <a:latin typeface="Arial" panose="020B0604020202020204" pitchFamily="34" charset="0"/>
                <a:ea typeface="宋体" panose="02010600030101010101" pitchFamily="2" charset="-122"/>
                <a:sym typeface="Arial" panose="020B0604020202020204" pitchFamily="34" charset="0"/>
              </a:rPr>
              <a:t>评审所采取的预防措施的有效性。 </a:t>
            </a:r>
            <a:endParaRPr lang="zh-CN" altLang="en-US" sz="1400" dirty="0">
              <a:latin typeface="Arial" panose="020B0604020202020204" pitchFamily="34" charset="0"/>
              <a:ea typeface="宋体" panose="02010600030101010101" pitchFamily="2" charset="-122"/>
              <a:sym typeface="Arial" panose="020B0604020202020204" pitchFamily="34" charset="0"/>
            </a:endParaRPr>
          </a:p>
          <a:p>
            <a:pPr marL="358775" indent="-358775" defTabSz="957580">
              <a:lnSpc>
                <a:spcPct val="80000"/>
              </a:lnSpc>
              <a:spcBef>
                <a:spcPct val="20000"/>
              </a:spcBef>
              <a:buChar char="•"/>
            </a:pPr>
            <a:endParaRPr lang="en-US" altLang="zh-CN" sz="1400"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精装书">
  <a:themeElements>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精装书">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精装书">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4684</Words>
  <Application>WPS 演示</Application>
  <PresentationFormat>全屏显示(4:3)</PresentationFormat>
  <Paragraphs>430</Paragraphs>
  <Slides>37</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37</vt:i4>
      </vt:variant>
    </vt:vector>
  </HeadingPairs>
  <TitlesOfParts>
    <vt:vector size="62" baseType="lpstr">
      <vt:lpstr>Arial</vt:lpstr>
      <vt:lpstr>宋体</vt:lpstr>
      <vt:lpstr>Wingdings</vt:lpstr>
      <vt:lpstr>Book Antiqua</vt:lpstr>
      <vt:lpstr>Calibri</vt:lpstr>
      <vt:lpstr>方正姚体</vt:lpstr>
      <vt:lpstr>Times New Roman</vt:lpstr>
      <vt:lpstr>华文细黑</vt:lpstr>
      <vt:lpstr>微软雅黑</vt:lpstr>
      <vt:lpstr>方正粗宋简体</vt:lpstr>
      <vt:lpstr>+mn-ea</vt:lpstr>
      <vt:lpstr>Segoe Print</vt:lpstr>
      <vt:lpstr>华文楷体</vt:lpstr>
      <vt:lpstr>黑体</vt:lpstr>
      <vt:lpstr>方正舒体</vt:lpstr>
      <vt:lpstr>华文中宋</vt:lpstr>
      <vt:lpstr>造字工房力黑（非商用）常规体</vt:lpstr>
      <vt:lpstr>方正综艺简体</vt:lpstr>
      <vt:lpstr>方正综艺简体</vt:lpstr>
      <vt:lpstr>方正粗宋简体</vt:lpstr>
      <vt:lpstr>Arial Unicode MS</vt:lpstr>
      <vt:lpstr>造字工房力黑（非商用）常规体</vt:lpstr>
      <vt:lpstr>楷体</vt:lpstr>
      <vt:lpstr>汉仪旗黑-85S</vt:lpstr>
      <vt:lpstr>精装书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SkyUN.Org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24</cp:revision>
  <dcterms:created xsi:type="dcterms:W3CDTF">2010-10-31T12:11:30Z</dcterms:created>
  <dcterms:modified xsi:type="dcterms:W3CDTF">2024-02-26T03:42:59Z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72CE191759E543809049FE930F27166C_13</vt:lpwstr>
  </property>
</Properties>
</file>