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 id="2147483661" r:id="rId3"/>
  </p:sldMasterIdLst>
  <p:notesMasterIdLst>
    <p:notesMasterId r:id="rId5"/>
  </p:notesMasterIdLst>
  <p:handoutMasterIdLst>
    <p:handoutMasterId r:id="rId77"/>
  </p:handoutMasterIdLst>
  <p:sldIdLst>
    <p:sldId id="664" r:id="rId4"/>
    <p:sldId id="736" r:id="rId6"/>
    <p:sldId id="665" r:id="rId7"/>
    <p:sldId id="666" r:id="rId8"/>
    <p:sldId id="667" r:id="rId9"/>
    <p:sldId id="668" r:id="rId10"/>
    <p:sldId id="669" r:id="rId11"/>
    <p:sldId id="670" r:id="rId12"/>
    <p:sldId id="671" r:id="rId13"/>
    <p:sldId id="672" r:id="rId14"/>
    <p:sldId id="673" r:id="rId15"/>
    <p:sldId id="675" r:id="rId16"/>
    <p:sldId id="676" r:id="rId17"/>
    <p:sldId id="677" r:id="rId18"/>
    <p:sldId id="678" r:id="rId19"/>
    <p:sldId id="679" r:id="rId20"/>
    <p:sldId id="680" r:id="rId21"/>
    <p:sldId id="681" r:id="rId22"/>
    <p:sldId id="682" r:id="rId23"/>
    <p:sldId id="683" r:id="rId24"/>
    <p:sldId id="684" r:id="rId25"/>
    <p:sldId id="685" r:id="rId26"/>
    <p:sldId id="686" r:id="rId27"/>
    <p:sldId id="687" r:id="rId28"/>
    <p:sldId id="688" r:id="rId29"/>
    <p:sldId id="689" r:id="rId30"/>
    <p:sldId id="690" r:id="rId31"/>
    <p:sldId id="691" r:id="rId32"/>
    <p:sldId id="692" r:id="rId33"/>
    <p:sldId id="693" r:id="rId34"/>
    <p:sldId id="694" r:id="rId35"/>
    <p:sldId id="695" r:id="rId36"/>
    <p:sldId id="696" r:id="rId37"/>
    <p:sldId id="697" r:id="rId38"/>
    <p:sldId id="698" r:id="rId39"/>
    <p:sldId id="699" r:id="rId40"/>
    <p:sldId id="700" r:id="rId41"/>
    <p:sldId id="701" r:id="rId42"/>
    <p:sldId id="702" r:id="rId43"/>
    <p:sldId id="703" r:id="rId44"/>
    <p:sldId id="704" r:id="rId45"/>
    <p:sldId id="705" r:id="rId46"/>
    <p:sldId id="706" r:id="rId47"/>
    <p:sldId id="707" r:id="rId48"/>
    <p:sldId id="708" r:id="rId49"/>
    <p:sldId id="709" r:id="rId50"/>
    <p:sldId id="710" r:id="rId51"/>
    <p:sldId id="711" r:id="rId52"/>
    <p:sldId id="712" r:id="rId53"/>
    <p:sldId id="713" r:id="rId54"/>
    <p:sldId id="714" r:id="rId55"/>
    <p:sldId id="715" r:id="rId56"/>
    <p:sldId id="716" r:id="rId57"/>
    <p:sldId id="717" r:id="rId58"/>
    <p:sldId id="718" r:id="rId59"/>
    <p:sldId id="719" r:id="rId60"/>
    <p:sldId id="720" r:id="rId61"/>
    <p:sldId id="721" r:id="rId62"/>
    <p:sldId id="722" r:id="rId63"/>
    <p:sldId id="723" r:id="rId64"/>
    <p:sldId id="724" r:id="rId65"/>
    <p:sldId id="725" r:id="rId66"/>
    <p:sldId id="726" r:id="rId67"/>
    <p:sldId id="727" r:id="rId68"/>
    <p:sldId id="728" r:id="rId69"/>
    <p:sldId id="729" r:id="rId70"/>
    <p:sldId id="730" r:id="rId71"/>
    <p:sldId id="731" r:id="rId72"/>
    <p:sldId id="732" r:id="rId73"/>
    <p:sldId id="733" r:id="rId74"/>
    <p:sldId id="734" r:id="rId75"/>
    <p:sldId id="738" r:id="rId76"/>
  </p:sldIdLst>
  <p:sldSz cx="9144000" cy="6858000" type="screen4x3"/>
  <p:notesSz cx="6858000" cy="9144000"/>
  <p:custDataLst>
    <p:tags r:id="rId82"/>
  </p:custDataLst>
  <p:defaultTex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03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2" Type="http://schemas.openxmlformats.org/officeDocument/2006/relationships/tags" Target="tags/tag19.xml"/><Relationship Id="rId81" Type="http://schemas.openxmlformats.org/officeDocument/2006/relationships/commentAuthors" Target="commentAuthors.xml"/><Relationship Id="rId80" Type="http://schemas.openxmlformats.org/officeDocument/2006/relationships/tableStyles" Target="tableStyles.xml"/><Relationship Id="rId8" Type="http://schemas.openxmlformats.org/officeDocument/2006/relationships/slide" Target="slides/slide4.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handoutMaster" Target="handoutMasters/handoutMaster1.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596" name="页眉占位符 1049595"/>
          <p:cNvSpPr>
            <a:spLocks noGrp="1"/>
          </p:cNvSpPr>
          <p:nvPr>
            <p:ph type="hdr" sz="quarter"/>
          </p:nvPr>
        </p:nvSpPr>
        <p:spPr>
          <a:xfrm>
            <a:off x="0" y="0"/>
            <a:ext cx="2971800" cy="457200"/>
          </a:xfrm>
          <a:prstGeom prst="rect">
            <a:avLst/>
          </a:prstGeom>
          <a:noFill/>
          <a:ln>
            <a:noFill/>
          </a:ln>
        </p:spPr>
        <p:txBody>
          <a:bodyPr vert="horz" lIns="91440" tIns="45720" rIns="91440" bIns="45720" anchor="t"/>
          <a:lstStyle/>
          <a:p>
            <a:pPr lvl="0" eaLnBrk="1" latinLnBrk="1" hangingPunct="1"/>
            <a:endParaRPr lang="zh-CN" altLang="en-US" sz="1200"/>
          </a:p>
        </p:txBody>
      </p:sp>
      <p:sp>
        <p:nvSpPr>
          <p:cNvPr id="1049597" name="日期占位符 1049596"/>
          <p:cNvSpPr>
            <a:spLocks noGrp="1"/>
          </p:cNvSpPr>
          <p:nvPr>
            <p:ph type="dt" sz="quarter" idx="1"/>
          </p:nvPr>
        </p:nvSpPr>
        <p:spPr>
          <a:xfrm>
            <a:off x="3884612" y="0"/>
            <a:ext cx="2971800" cy="457200"/>
          </a:xfrm>
          <a:prstGeom prst="rect">
            <a:avLst/>
          </a:prstGeom>
          <a:noFill/>
          <a:ln>
            <a:noFill/>
          </a:ln>
        </p:spPr>
        <p:txBody>
          <a:bodyPr vert="horz" lIns="91440" tIns="45720" rIns="91440" bIns="45720" anchor="t"/>
          <a:lstStyle/>
          <a:p>
            <a:pPr lvl="0" algn="r" eaLnBrk="1" latinLnBrk="1" hangingPunct="1"/>
            <a:endParaRPr lang="en-US" altLang="zh-CN" sz="1200"/>
          </a:p>
        </p:txBody>
      </p:sp>
      <p:sp>
        <p:nvSpPr>
          <p:cNvPr id="1049598" name="页脚占位符 1049597"/>
          <p:cNvSpPr>
            <a:spLocks noGrp="1"/>
          </p:cNvSpPr>
          <p:nvPr>
            <p:ph type="ftr" sz="quarter" idx="2"/>
          </p:nvPr>
        </p:nvSpPr>
        <p:spPr>
          <a:xfrm>
            <a:off x="0" y="8685212"/>
            <a:ext cx="2971800" cy="457200"/>
          </a:xfrm>
          <a:prstGeom prst="rect">
            <a:avLst/>
          </a:prstGeom>
          <a:noFill/>
          <a:ln>
            <a:noFill/>
          </a:ln>
        </p:spPr>
        <p:txBody>
          <a:bodyPr vert="horz" lIns="91440" tIns="45720" rIns="91440" bIns="45720" anchor="b"/>
          <a:lstStyle/>
          <a:p>
            <a:pPr lvl="0" eaLnBrk="1" latinLnBrk="1" hangingPunct="1"/>
            <a:endParaRPr lang="en-US" altLang="zh-CN" sz="1200"/>
          </a:p>
        </p:txBody>
      </p:sp>
      <p:sp>
        <p:nvSpPr>
          <p:cNvPr id="1049599" name="灯片编号占位符 1049598"/>
          <p:cNvSpPr>
            <a:spLocks noGrp="1"/>
          </p:cNvSpPr>
          <p:nvPr>
            <p:ph type="sldNum" sz="quarter" idx="3"/>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Tree>
  </p:cSld>
  <p:clrMap bg1="dk1" tx1="dk1" bg2="dk1" tx2="dk1" accent1="dk1" accent2="dk1" accent3="dk1" accent4="dk1" accent5="dk1" accent6="dk1" hlink="dk1" folHlink="dk1"/>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590" name="页眉占位符 1049589"/>
          <p:cNvSpPr>
            <a:spLocks noGrp="1"/>
          </p:cNvSpPr>
          <p:nvPr>
            <p:ph type="hdr" sz="quarter"/>
          </p:nvPr>
        </p:nvSpPr>
        <p:spPr>
          <a:xfrm>
            <a:off x="0" y="0"/>
            <a:ext cx="2971800" cy="457200"/>
          </a:xfrm>
          <a:prstGeom prst="rect">
            <a:avLst/>
          </a:prstGeom>
          <a:noFill/>
          <a:ln>
            <a:noFill/>
          </a:ln>
        </p:spPr>
        <p:txBody>
          <a:bodyPr vert="horz" lIns="91440" tIns="45720" rIns="91440" bIns="45720" anchor="t"/>
          <a:lstStyle/>
          <a:p>
            <a:pPr lvl="0" eaLnBrk="1" latinLnBrk="1" hangingPunct="1"/>
            <a:endParaRPr lang="zh-CN" altLang="en-US" sz="1200"/>
          </a:p>
        </p:txBody>
      </p:sp>
      <p:sp>
        <p:nvSpPr>
          <p:cNvPr id="1049591" name="日期占位符 1049590"/>
          <p:cNvSpPr>
            <a:spLocks noGrp="1"/>
          </p:cNvSpPr>
          <p:nvPr>
            <p:ph type="dt" idx="1"/>
          </p:nvPr>
        </p:nvSpPr>
        <p:spPr>
          <a:xfrm>
            <a:off x="3884612" y="0"/>
            <a:ext cx="2971800" cy="457200"/>
          </a:xfrm>
          <a:prstGeom prst="rect">
            <a:avLst/>
          </a:prstGeom>
          <a:noFill/>
          <a:ln>
            <a:noFill/>
          </a:ln>
        </p:spPr>
        <p:txBody>
          <a:bodyPr vert="horz" lIns="91440" tIns="45720" rIns="91440" bIns="45720" anchor="t"/>
          <a:lstStyle/>
          <a:p>
            <a:pPr lvl="0" algn="r" eaLnBrk="1" latinLnBrk="1" hangingPunct="1"/>
            <a:endParaRPr lang="en-US" altLang="zh-CN" sz="1200"/>
          </a:p>
        </p:txBody>
      </p:sp>
      <p:sp>
        <p:nvSpPr>
          <p:cNvPr id="1049592" name="幻灯片图像占位符 1049591"/>
          <p:cNvSpPr>
            <a:spLocks noGrp="1" noRot="1" noChangeAspect="1"/>
          </p:cNvSpPr>
          <p:nvPr>
            <p:ph type="sldImg" idx="2"/>
          </p:nvPr>
        </p:nvSpPr>
        <p:spPr>
          <a:xfrm>
            <a:off x="1143000" y="685800"/>
            <a:ext cx="4572000" cy="3429000"/>
          </a:xfrm>
          <a:prstGeom prst="rect">
            <a:avLst/>
          </a:prstGeom>
          <a:noFill/>
          <a:ln>
            <a:noFill/>
          </a:ln>
        </p:spPr>
        <p:txBody>
          <a:bodyPr vert="horz" lIns="91440" tIns="45720" rIns="91440" bIns="45720" anchor="ctr"/>
          <a:lstStyle/>
          <a:p/>
        </p:txBody>
      </p:sp>
      <p:sp>
        <p:nvSpPr>
          <p:cNvPr id="1049593" name="备注占位符 1049592"/>
          <p:cNvSpPr>
            <a:spLocks noGrp="1"/>
          </p:cNvSpPr>
          <p:nvPr>
            <p:ph type="body" sz="quarter" idx="3"/>
          </p:nvPr>
        </p:nvSpPr>
        <p:spPr>
          <a:xfrm>
            <a:off x="685800" y="4343400"/>
            <a:ext cx="5486400" cy="4114800"/>
          </a:xfrm>
          <a:prstGeom prst="rect">
            <a:avLst/>
          </a:prstGeom>
          <a:noFill/>
          <a:ln>
            <a:noFill/>
          </a:ln>
        </p:spPr>
        <p:txBody>
          <a:bodyPr vert="horz" lIns="91440" tIns="45720" rIns="91440" bIns="45720" anchor="ct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94" name="页脚占位符 1049593"/>
          <p:cNvSpPr>
            <a:spLocks noGrp="1"/>
          </p:cNvSpPr>
          <p:nvPr>
            <p:ph type="ftr" sz="quarter" idx="4"/>
          </p:nvPr>
        </p:nvSpPr>
        <p:spPr>
          <a:xfrm>
            <a:off x="0" y="8685212"/>
            <a:ext cx="2971800" cy="457200"/>
          </a:xfrm>
          <a:prstGeom prst="rect">
            <a:avLst/>
          </a:prstGeom>
          <a:noFill/>
          <a:ln>
            <a:noFill/>
          </a:ln>
        </p:spPr>
        <p:txBody>
          <a:bodyPr vert="horz" lIns="91440" tIns="45720" rIns="91440" bIns="45720" anchor="b"/>
          <a:lstStyle/>
          <a:p>
            <a:pPr lvl="0" eaLnBrk="1" latinLnBrk="1" hangingPunct="1"/>
            <a:endParaRPr lang="en-US" altLang="zh-CN" sz="1200"/>
          </a:p>
        </p:txBody>
      </p:sp>
      <p:sp>
        <p:nvSpPr>
          <p:cNvPr id="1049595" name="灯片编号占位符 1049594"/>
          <p:cNvSpPr>
            <a:spLocks noGrp="1"/>
          </p:cNvSpPr>
          <p:nvPr>
            <p:ph type="sldNum" sz="quarter" idx="5"/>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Tree>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30000"/>
      </a:spcBef>
      <a:spcAft>
        <a:spcPct val="0"/>
      </a:spcAft>
      <a:buFontTx/>
      <a:buNone/>
      <a:defRPr sz="1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30000"/>
      </a:spcBef>
      <a:spcAft>
        <a:spcPct val="0"/>
      </a:spcAft>
      <a:buFontTx/>
      <a:buNone/>
      <a:defRPr sz="1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30000"/>
      </a:spcBef>
      <a:spcAft>
        <a:spcPct val="0"/>
      </a:spcAft>
      <a:buFontTx/>
      <a:buNone/>
      <a:defRPr sz="1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30000"/>
      </a:spcBef>
      <a:spcAft>
        <a:spcPct val="0"/>
      </a:spcAft>
      <a:buFontTx/>
      <a:buNone/>
      <a:defRPr sz="1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84" name="文本框 1048583"/>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8585" name="幻灯片图像占位符 1048584"/>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586" name="备注占位符 1048585"/>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752" name="幻灯片图像占位符 104875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753" name="备注占位符 1048752"/>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768" name="幻灯片图像占位符 1048767"/>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769" name="备注占位符 1048768"/>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784" name="幻灯片图像占位符 1048783"/>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785" name="备注占位符 1048784"/>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800" name="幻灯片图像占位符 1048799"/>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801" name="备注占位符 1048800"/>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816" name="幻灯片图像占位符 1048815"/>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817" name="备注占位符 1048816"/>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832" name="幻灯片图像占位符 104883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833" name="备注占位符 1048832"/>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913" name="幻灯片图像占位符 1048912"/>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914" name="备注占位符 1048913"/>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929" name="幻灯片图像占位符 1048928"/>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930" name="备注占位符 1048929"/>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933" name="幻灯片图像占位符 1048932"/>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934" name="备注占位符 1048933"/>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949" name="幻灯片图像占位符 1048948"/>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950" name="备注占位符 1048949"/>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91" name="文本框 1048590"/>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8592" name="幻灯片图像占位符 104859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593" name="备注占位符 1048592"/>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965" name="幻灯片图像占位符 1048964"/>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966" name="备注占位符 1048965"/>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981" name="幻灯片图像占位符 1048980"/>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982" name="备注占位符 1048981"/>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997" name="幻灯片图像占位符 104899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998" name="备注占位符 1048997"/>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001" name="幻灯片图像占位符 1049000"/>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002" name="备注占位符 1049001"/>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005" name="文本框 1049004"/>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006" name="幻灯片图像占位符 1049005"/>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007" name="备注占位符 1049006"/>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016" name="文本框 104901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017" name="幻灯片图像占位符 104901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018" name="备注占位符 1049017"/>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044" name="文本框 1049043"/>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045" name="幻灯片图像占位符 1049044"/>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046" name="备注占位符 1049045"/>
          <p:cNvSpPr>
            <a:spLocks noGrp="1"/>
          </p:cNvSpPr>
          <p:nvPr>
            <p:ph type="body" idx="1"/>
          </p:nvPr>
        </p:nvSpPr>
        <p:spPr>
          <a:xfrm>
            <a:off x="914400" y="4343400"/>
            <a:ext cx="50292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094" name="文本框 1049093"/>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095" name="幻灯片图像占位符 1049094"/>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096" name="备注占位符 1049095"/>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128" name="文本框 1049127"/>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129" name="幻灯片图像占位符 1049128"/>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130" name="备注占位符 1049129"/>
          <p:cNvSpPr>
            <a:spLocks noGrp="1"/>
          </p:cNvSpPr>
          <p:nvPr>
            <p:ph type="body" idx="1"/>
          </p:nvPr>
        </p:nvSpPr>
        <p:spPr>
          <a:xfrm>
            <a:off x="914400" y="4343400"/>
            <a:ext cx="50292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134" name="文本框 1049133"/>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135" name="幻灯片图像占位符 1049134"/>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136" name="备注占位符 1049135"/>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47" name="幻灯片图像占位符 104864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648" name="备注占位符 1048647"/>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140" name="文本框 1049139"/>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141" name="幻灯片图像占位符 1049140"/>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142" name="备注占位符 1049141"/>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146" name="文本框 104914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147" name="幻灯片图像占位符 104914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148" name="备注占位符 1049147"/>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190" name="文本框 1049189"/>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191" name="幻灯片图像占位符 1049190"/>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192" name="备注占位符 1049191"/>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195" name="文本框 1049194"/>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196" name="幻灯片图像占位符 1049195"/>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197" name="备注占位符 1049196"/>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01" name="文本框 1049200"/>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02" name="幻灯片图像占位符 104920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03" name="备注占位符 1049202"/>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06" name="文本框 104920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07" name="幻灯片图像占位符 104920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08" name="备注占位符 1049207"/>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11" name="文本框 1049210"/>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12" name="幻灯片图像占位符 104921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13" name="备注占位符 1049212"/>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16" name="文本框 104921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17" name="幻灯片图像占位符 104921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18" name="备注占位符 1049217"/>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21" name="文本框 1049220"/>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22" name="幻灯片图像占位符 104922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23" name="备注占位符 1049222"/>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27" name="文本框 1049226"/>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28" name="幻灯片图像占位符 1049227"/>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29" name="备注占位符 1049228"/>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64" name="幻灯片图像占位符 1048663"/>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665" name="备注占位符 1048664"/>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32" name="文本框 1049231"/>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33" name="幻灯片图像占位符 1049232"/>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34" name="备注占位符 1049233"/>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37" name="文本框 1049236"/>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38" name="幻灯片图像占位符 1049237"/>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39" name="备注占位符 1049238"/>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42" name="文本框 1049241"/>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43" name="幻灯片图像占位符 1049242"/>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44" name="备注占位符 1049243"/>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47" name="文本框 1049246"/>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48" name="幻灯片图像占位符 1049247"/>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49" name="备注占位符 1049248"/>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52" name="文本框 1049251"/>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53" name="幻灯片图像占位符 1049252"/>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54" name="备注占位符 1049253"/>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57" name="幻灯片图像占位符 104925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58" name="备注占位符 1049257"/>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61" name="文本框 1049260"/>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62" name="幻灯片图像占位符 104926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63" name="备注占位符 1049262"/>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66" name="文本框 104926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67" name="幻灯片图像占位符 104926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68" name="备注占位符 1049267"/>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271" name="文本框 1049270"/>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272" name="幻灯片图像占位符 104927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273" name="备注占位符 1049272"/>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446" name="文本框 1049445"/>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447" name="幻灯片图像占位符 104944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448" name="备注占位符 1049447"/>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80" name="幻灯片图像占位符 1048679"/>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681" name="备注占位符 1048680"/>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470" name="文本框 1049469"/>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471" name="幻灯片图像占位符 1049470"/>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472" name="备注占位符 1049471"/>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475" name="文本框 1049474"/>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476" name="幻灯片图像占位符 1049475"/>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477" name="备注占位符 1049476"/>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480" name="文本框 1049479"/>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481" name="幻灯片图像占位符 1049480"/>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482" name="备注占位符 1049481"/>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485" name="文本框 1049484"/>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486" name="幻灯片图像占位符 1049485"/>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487" name="备注占位符 1049486"/>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490" name="文本框 1049489"/>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491" name="幻灯片图像占位符 1049490"/>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492" name="备注占位符 1049491"/>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495" name="文本框 1049494"/>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496" name="幻灯片图像占位符 1049495"/>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497" name="备注占位符 1049496"/>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527" name="幻灯片图像占位符 1049526"/>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528" name="备注占位符 1049527"/>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531" name="文本框 1049530"/>
          <p:cNvSpPr txBox="1"/>
          <p:nvPr/>
        </p:nvSpPr>
        <p:spPr>
          <a:xfrm>
            <a:off x="3884612" y="8685212"/>
            <a:ext cx="2971800" cy="457200"/>
          </a:xfrm>
          <a:prstGeom prst="rect">
            <a:avLst/>
          </a:prstGeom>
          <a:noFill/>
          <a:ln>
            <a:noFill/>
          </a:ln>
        </p:spPr>
        <p:txBody>
          <a:bodyPr vert="horz" lIns="91440" tIns="45720" rIns="91440" bIns="45720" anchor="b"/>
          <a:lstStyle/>
          <a:p>
            <a:pPr lvl="0" algn="r" eaLnBrk="1" latinLnBrk="1" hangingPunct="1"/>
            <a:fld id="{566ABCEB-ACFC-4714-9973-3DA970169C29}" type="slidenum">
              <a:rPr lang="zh-CN" altLang="en-US" sz="1200"/>
            </a:fld>
            <a:endParaRPr lang="zh-CN" altLang="en-US" sz="1200"/>
          </a:p>
        </p:txBody>
      </p:sp>
      <p:sp>
        <p:nvSpPr>
          <p:cNvPr id="1049532" name="幻灯片图像占位符 104953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9533" name="备注占位符 1049532"/>
          <p:cNvSpPr>
            <a:spLocks noGrp="1"/>
          </p:cNvSpPr>
          <p:nvPr>
            <p:ph type="body" idx="1"/>
          </p:nvPr>
        </p:nvSpPr>
        <p:spPr>
          <a:xfrm>
            <a:off x="685800" y="4343400"/>
            <a:ext cx="5486400" cy="4114800"/>
          </a:xfrm>
          <a:prstGeom prst="rect">
            <a:avLst/>
          </a:prstGeom>
          <a:noFill/>
        </p:spPr>
        <p:txBody>
          <a:bodyPr vert="horz" lIns="91440" tIns="45720" rIns="91440" bIns="45720" anchor="ctr"/>
          <a:lstStyle/>
          <a:p>
            <a:pPr lvl="0" eaLnBrk="1" latin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96" name="幻灯片图像占位符 1048695"/>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697" name="备注占位符 1048696"/>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712" name="幻灯片图像占位符 1048711"/>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713" name="备注占位符 1048712"/>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728" name="幻灯片图像占位符 1048727"/>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729" name="备注占位符 1048728"/>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748" name="幻灯片图像占位符 1048747"/>
          <p:cNvSpPr>
            <a:spLocks noGrp="1" noRot="1" noChangeAspect="1"/>
          </p:cNvSpPr>
          <p:nvPr>
            <p:ph type="sldImg"/>
          </p:nvPr>
        </p:nvSpPr>
        <p:spPr>
          <a:xfrm>
            <a:off x="1143000" y="685800"/>
            <a:ext cx="4572000" cy="3429000"/>
          </a:xfrm>
          <a:prstGeom prst="rect">
            <a:avLst/>
          </a:prstGeom>
        </p:spPr>
        <p:txBody>
          <a:bodyPr vert="horz" lIns="91440" tIns="45720" rIns="91440" bIns="45720" anchor="ctr"/>
          <a:lstStyle/>
          <a:p/>
        </p:txBody>
      </p:sp>
      <p:sp>
        <p:nvSpPr>
          <p:cNvPr id="1048749" name="备注占位符 1048748"/>
          <p:cNvSpPr>
            <a:spLocks noGrp="1"/>
          </p:cNvSpPr>
          <p:nvPr>
            <p:ph type="body" idx="1"/>
          </p:nvPr>
        </p:nvSpPr>
        <p:spPr>
          <a:xfrm>
            <a:off x="685800" y="4343400"/>
            <a:ext cx="5486400" cy="4114800"/>
          </a:xfrm>
          <a:prstGeom prst="rect">
            <a:avLst/>
          </a:prstGeom>
          <a:noFill/>
        </p:spPr>
        <p:txBody>
          <a:bodyPr vert="horz" lIns="91440" tIns="45720" rIns="91440" bIns="45720" anchor="ct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540" name="Title 1"/>
          <p:cNvSpPr>
            <a:spLocks noGrp="1"/>
          </p:cNvSpPr>
          <p:nvPr>
            <p:ph type="ctrTitle"/>
          </p:nvPr>
        </p:nvSpPr>
        <p:spPr>
          <a:xfrm>
            <a:off x="1143000" y="1122363"/>
            <a:ext cx="6858000" cy="2387600"/>
          </a:xfrm>
        </p:spPr>
        <p:txBody>
          <a:bodyPr anchor="b"/>
          <a:lstStyle>
            <a:lvl1pPr>
              <a:defRPr sz="6000"/>
            </a:lvl1pPr>
          </a:lstStyle>
          <a:p>
            <a:r>
              <a:rPr lang="en-US" altLang="zh-CN"/>
              <a:t>单击此处编辑母版标题样式</a:t>
            </a:r>
            <a:endParaRPr lang="zh-CN" altLang="en-US"/>
          </a:p>
        </p:txBody>
      </p:sp>
      <p:sp>
        <p:nvSpPr>
          <p:cNvPr id="1049541"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单击此处编辑母版副标题样式</a:t>
            </a:r>
            <a:endParaRPr lang="zh-CN" altLang="en-US"/>
          </a:p>
        </p:txBody>
      </p:sp>
      <p:sp>
        <p:nvSpPr>
          <p:cNvPr id="1049099" name="日期占位符 1049098"/>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561" name="Title 1"/>
          <p:cNvSpPr>
            <a:spLocks noGrp="1"/>
          </p:cNvSpPr>
          <p:nvPr>
            <p:ph type="title"/>
          </p:nvPr>
        </p:nvSpPr>
        <p:spPr/>
        <p:txBody>
          <a:bodyPr/>
          <a:lstStyle/>
          <a:p>
            <a:r>
              <a:rPr lang="en-US" altLang="zh-CN"/>
              <a:t>单击此处编辑母版标题样式</a:t>
            </a:r>
            <a:endParaRPr lang="zh-CN" altLang="en-US"/>
          </a:p>
        </p:txBody>
      </p:sp>
      <p:sp>
        <p:nvSpPr>
          <p:cNvPr id="1049562" name="Vertical Text Placeholder 2"/>
          <p:cNvSpPr>
            <a:spLocks noGrp="1"/>
          </p:cNvSpPr>
          <p:nvPr>
            <p:ph type="body" orient="vert" idx="1"/>
          </p:nvPr>
        </p:nvSpPr>
        <p:spPr/>
        <p:txBody>
          <a:bodyPr vert="eaVert"/>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099" name="日期占位符 1049098"/>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563" name="Vertical Title 1"/>
          <p:cNvSpPr>
            <a:spLocks noGrp="1"/>
          </p:cNvSpPr>
          <p:nvPr>
            <p:ph type="title" orient="vert"/>
          </p:nvPr>
        </p:nvSpPr>
        <p:spPr>
          <a:xfrm>
            <a:off x="6543675" y="365125"/>
            <a:ext cx="1971675" cy="5811838"/>
          </a:xfrm>
        </p:spPr>
        <p:txBody>
          <a:bodyPr vert="eaVert"/>
          <a:lstStyle/>
          <a:p>
            <a:r>
              <a:rPr lang="en-US" altLang="zh-CN"/>
              <a:t>单击此处编辑母版标题样式</a:t>
            </a:r>
            <a:endParaRPr lang="zh-CN" altLang="en-US"/>
          </a:p>
        </p:txBody>
      </p:sp>
      <p:sp>
        <p:nvSpPr>
          <p:cNvPr id="1049564" name="Vertical Text Placeholder 2"/>
          <p:cNvSpPr>
            <a:spLocks noGrp="1"/>
          </p:cNvSpPr>
          <p:nvPr>
            <p:ph type="body" orient="vert" idx="1"/>
          </p:nvPr>
        </p:nvSpPr>
        <p:spPr>
          <a:xfrm>
            <a:off x="628650" y="365125"/>
            <a:ext cx="5800725" cy="5811838"/>
          </a:xfrm>
        </p:spPr>
        <p:txBody>
          <a:bodyPr vert="eaVert"/>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099" name="日期占位符 1049098"/>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61010" y="1130300"/>
            <a:ext cx="4666615" cy="5076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9565" name="Title 1"/>
          <p:cNvSpPr>
            <a:spLocks noGrp="1"/>
          </p:cNvSpPr>
          <p:nvPr>
            <p:ph type="ctrTitle"/>
          </p:nvPr>
        </p:nvSpPr>
        <p:spPr>
          <a:xfrm>
            <a:off x="1143000" y="1122363"/>
            <a:ext cx="6858000" cy="2387600"/>
          </a:xfrm>
        </p:spPr>
        <p:txBody>
          <a:bodyPr anchor="b"/>
          <a:lstStyle>
            <a:lvl1pPr>
              <a:defRPr sz="6000"/>
            </a:lvl1pPr>
          </a:lstStyle>
          <a:p>
            <a:r>
              <a:rPr lang="en-US" altLang="zh-CN"/>
              <a:t>单击此处编辑母版标题样式</a:t>
            </a:r>
            <a:endParaRPr lang="zh-CN" altLang="en-US"/>
          </a:p>
        </p:txBody>
      </p:sp>
      <p:sp>
        <p:nvSpPr>
          <p:cNvPr id="1049566"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单击此处编辑母版副标题样式</a:t>
            </a:r>
            <a:endParaRPr lang="zh-CN" altLang="en-US"/>
          </a:p>
        </p:txBody>
      </p:sp>
      <p:sp>
        <p:nvSpPr>
          <p:cNvPr id="1048578" name="日期占位符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567" name="Title 1"/>
          <p:cNvSpPr>
            <a:spLocks noGrp="1"/>
          </p:cNvSpPr>
          <p:nvPr>
            <p:ph type="title"/>
          </p:nvPr>
        </p:nvSpPr>
        <p:spPr/>
        <p:txBody>
          <a:bodyPr/>
          <a:lstStyle/>
          <a:p>
            <a:r>
              <a:rPr lang="en-US" altLang="zh-CN"/>
              <a:t>单击此处编辑母版标题样式</a:t>
            </a:r>
            <a:endParaRPr lang="zh-CN" altLang="en-US"/>
          </a:p>
        </p:txBody>
      </p:sp>
      <p:sp>
        <p:nvSpPr>
          <p:cNvPr id="1049568" name="Content Placeholder 2"/>
          <p:cNvSpPr>
            <a:spLocks noGrp="1"/>
          </p:cNvSpPr>
          <p:nvPr>
            <p:ph idx="1"/>
          </p:nvPr>
        </p:nvSpPr>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8578" name="日期占位符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569" name="Title 1"/>
          <p:cNvSpPr>
            <a:spLocks noGrp="1"/>
          </p:cNvSpPr>
          <p:nvPr>
            <p:ph type="title"/>
          </p:nvPr>
        </p:nvSpPr>
        <p:spPr>
          <a:xfrm>
            <a:off x="623887" y="1709738"/>
            <a:ext cx="7886700" cy="2852737"/>
          </a:xfrm>
        </p:spPr>
        <p:txBody>
          <a:bodyPr anchor="b"/>
          <a:lstStyle>
            <a:lvl1pPr>
              <a:defRPr sz="6000"/>
            </a:lvl1pPr>
          </a:lstStyle>
          <a:p>
            <a:r>
              <a:rPr lang="en-US" altLang="zh-CN"/>
              <a:t>单击此处编辑母版标题样式</a:t>
            </a:r>
            <a:endParaRPr lang="zh-CN" altLang="en-US"/>
          </a:p>
        </p:txBody>
      </p:sp>
      <p:sp>
        <p:nvSpPr>
          <p:cNvPr id="1049570"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a:t>单击此处编辑母版文本样式</a:t>
            </a:r>
            <a:endParaRPr lang="en-US" altLang="zh-CN"/>
          </a:p>
        </p:txBody>
      </p:sp>
      <p:sp>
        <p:nvSpPr>
          <p:cNvPr id="1048578" name="日期占位符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571" name="Title 1"/>
          <p:cNvSpPr>
            <a:spLocks noGrp="1"/>
          </p:cNvSpPr>
          <p:nvPr>
            <p:ph type="title"/>
          </p:nvPr>
        </p:nvSpPr>
        <p:spPr/>
        <p:txBody>
          <a:bodyPr/>
          <a:lstStyle/>
          <a:p>
            <a:r>
              <a:rPr lang="en-US" altLang="zh-CN"/>
              <a:t>单击此处编辑母版标题样式</a:t>
            </a:r>
            <a:endParaRPr lang="zh-CN" altLang="en-US"/>
          </a:p>
        </p:txBody>
      </p:sp>
      <p:sp>
        <p:nvSpPr>
          <p:cNvPr id="1049572" name="Content Placeholder 2"/>
          <p:cNvSpPr>
            <a:spLocks noGrp="1"/>
          </p:cNvSpPr>
          <p:nvPr>
            <p:ph sz="half" idx="1"/>
          </p:nvPr>
        </p:nvSpPr>
        <p:spPr>
          <a:xfrm>
            <a:off x="628650" y="1825625"/>
            <a:ext cx="3886200" cy="4351338"/>
          </a:xfrm>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573" name="Content Placeholder 3"/>
          <p:cNvSpPr>
            <a:spLocks noGrp="1"/>
          </p:cNvSpPr>
          <p:nvPr>
            <p:ph sz="half" idx="2"/>
          </p:nvPr>
        </p:nvSpPr>
        <p:spPr>
          <a:xfrm>
            <a:off x="4629150" y="1825625"/>
            <a:ext cx="3886200" cy="4351338"/>
          </a:xfrm>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8578" name="日期占位符 1048577"/>
          <p:cNvSpPr>
            <a:spLocks noGrp="1"/>
          </p:cNvSpPr>
          <p:nvPr>
            <p:ph type="dt" sz="half" idx="1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574" name="Title 1"/>
          <p:cNvSpPr>
            <a:spLocks noGrp="1"/>
          </p:cNvSpPr>
          <p:nvPr>
            <p:ph type="title"/>
          </p:nvPr>
        </p:nvSpPr>
        <p:spPr>
          <a:xfrm>
            <a:off x="629841" y="365125"/>
            <a:ext cx="7886700" cy="1325563"/>
          </a:xfrm>
        </p:spPr>
        <p:txBody>
          <a:bodyPr/>
          <a:lstStyle/>
          <a:p>
            <a:r>
              <a:rPr lang="en-US" altLang="zh-CN"/>
              <a:t>单击此处编辑母版标题样式</a:t>
            </a:r>
            <a:endParaRPr lang="zh-CN" altLang="en-US"/>
          </a:p>
        </p:txBody>
      </p:sp>
      <p:sp>
        <p:nvSpPr>
          <p:cNvPr id="1049575"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单击此处编辑母版文本样式</a:t>
            </a:r>
            <a:endParaRPr lang="en-US" altLang="zh-CN"/>
          </a:p>
        </p:txBody>
      </p:sp>
      <p:sp>
        <p:nvSpPr>
          <p:cNvPr id="1049576" name="Content Placeholder 3"/>
          <p:cNvSpPr>
            <a:spLocks noGrp="1"/>
          </p:cNvSpPr>
          <p:nvPr>
            <p:ph sz="half" idx="2"/>
          </p:nvPr>
        </p:nvSpPr>
        <p:spPr>
          <a:xfrm>
            <a:off x="629841" y="2505075"/>
            <a:ext cx="3868340" cy="3684588"/>
          </a:xfrm>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577"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单击此处编辑母版文本样式</a:t>
            </a:r>
            <a:endParaRPr lang="en-US" altLang="zh-CN"/>
          </a:p>
        </p:txBody>
      </p:sp>
      <p:sp>
        <p:nvSpPr>
          <p:cNvPr id="1049578" name="Content Placeholder 5"/>
          <p:cNvSpPr>
            <a:spLocks noGrp="1"/>
          </p:cNvSpPr>
          <p:nvPr>
            <p:ph sz="quarter" idx="4"/>
          </p:nvPr>
        </p:nvSpPr>
        <p:spPr>
          <a:xfrm>
            <a:off x="4629150" y="2505075"/>
            <a:ext cx="3887391" cy="3684588"/>
          </a:xfrm>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8578" name="日期占位符 1048577"/>
          <p:cNvSpPr>
            <a:spLocks noGrp="1"/>
          </p:cNvSpPr>
          <p:nvPr>
            <p:ph type="dt" sz="half" idx="1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1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1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579" name="Title 1"/>
          <p:cNvSpPr>
            <a:spLocks noGrp="1"/>
          </p:cNvSpPr>
          <p:nvPr>
            <p:ph type="title"/>
          </p:nvPr>
        </p:nvSpPr>
        <p:spPr/>
        <p:txBody>
          <a:bodyPr/>
          <a:lstStyle/>
          <a:p>
            <a:r>
              <a:rPr lang="en-US" altLang="zh-CN"/>
              <a:t>单击此处编辑母版标题样式</a:t>
            </a:r>
            <a:endParaRPr lang="zh-CN" altLang="en-US"/>
          </a:p>
        </p:txBody>
      </p:sp>
      <p:sp>
        <p:nvSpPr>
          <p:cNvPr id="1048578" name="日期占位符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78" name="日期占位符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542" name="Title 1"/>
          <p:cNvSpPr>
            <a:spLocks noGrp="1"/>
          </p:cNvSpPr>
          <p:nvPr>
            <p:ph type="title"/>
          </p:nvPr>
        </p:nvSpPr>
        <p:spPr/>
        <p:txBody>
          <a:bodyPr/>
          <a:lstStyle/>
          <a:p>
            <a:r>
              <a:rPr lang="en-US" altLang="zh-CN"/>
              <a:t>单击此处编辑母版标题样式</a:t>
            </a:r>
            <a:endParaRPr lang="zh-CN" altLang="en-US"/>
          </a:p>
        </p:txBody>
      </p:sp>
      <p:sp>
        <p:nvSpPr>
          <p:cNvPr id="1049543" name="Content Placeholder 2"/>
          <p:cNvSpPr>
            <a:spLocks noGrp="1"/>
          </p:cNvSpPr>
          <p:nvPr>
            <p:ph idx="1"/>
          </p:nvPr>
        </p:nvSpPr>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099" name="日期占位符 1049098"/>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和标题">
    <p:spTree>
      <p:nvGrpSpPr>
        <p:cNvPr id="1" name=""/>
        <p:cNvGrpSpPr/>
        <p:nvPr/>
      </p:nvGrpSpPr>
      <p:grpSpPr>
        <a:xfrm>
          <a:off x="0" y="0"/>
          <a:ext cx="0" cy="0"/>
          <a:chOff x="0" y="0"/>
          <a:chExt cx="0" cy="0"/>
        </a:xfrm>
      </p:grpSpPr>
      <p:sp>
        <p:nvSpPr>
          <p:cNvPr id="1049580" name="Title 1"/>
          <p:cNvSpPr>
            <a:spLocks noGrp="1"/>
          </p:cNvSpPr>
          <p:nvPr>
            <p:ph type="title"/>
          </p:nvPr>
        </p:nvSpPr>
        <p:spPr>
          <a:xfrm>
            <a:off x="629841" y="457200"/>
            <a:ext cx="2949177" cy="1600200"/>
          </a:xfrm>
        </p:spPr>
        <p:txBody>
          <a:bodyPr anchor="b"/>
          <a:lstStyle>
            <a:lvl1pPr>
              <a:defRPr sz="3200"/>
            </a:lvl1pPr>
          </a:lstStyle>
          <a:p>
            <a:r>
              <a:rPr lang="en-US" altLang="zh-CN"/>
              <a:t>单击此处编辑母版标题样式</a:t>
            </a:r>
            <a:endParaRPr lang="zh-CN" altLang="en-US"/>
          </a:p>
        </p:txBody>
      </p:sp>
      <p:sp>
        <p:nvSpPr>
          <p:cNvPr id="1049581"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单击此处编辑母版文本样式</a:t>
            </a:r>
            <a:endParaRPr lang="en-US" altLang="zh-CN"/>
          </a:p>
        </p:txBody>
      </p:sp>
      <p:sp>
        <p:nvSpPr>
          <p:cNvPr id="1049582"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8578" name="日期占位符 1048577"/>
          <p:cNvSpPr>
            <a:spLocks noGrp="1"/>
          </p:cNvSpPr>
          <p:nvPr>
            <p:ph type="dt" sz="half" idx="1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和标题">
    <p:spTree>
      <p:nvGrpSpPr>
        <p:cNvPr id="1" name=""/>
        <p:cNvGrpSpPr/>
        <p:nvPr/>
      </p:nvGrpSpPr>
      <p:grpSpPr>
        <a:xfrm>
          <a:off x="0" y="0"/>
          <a:ext cx="0" cy="0"/>
          <a:chOff x="0" y="0"/>
          <a:chExt cx="0" cy="0"/>
        </a:xfrm>
      </p:grpSpPr>
      <p:sp>
        <p:nvSpPr>
          <p:cNvPr id="1049583" name="Title 1"/>
          <p:cNvSpPr>
            <a:spLocks noGrp="1"/>
          </p:cNvSpPr>
          <p:nvPr>
            <p:ph type="title"/>
          </p:nvPr>
        </p:nvSpPr>
        <p:spPr>
          <a:xfrm>
            <a:off x="629841" y="457200"/>
            <a:ext cx="2949177" cy="1600200"/>
          </a:xfrm>
        </p:spPr>
        <p:txBody>
          <a:bodyPr anchor="b"/>
          <a:lstStyle>
            <a:lvl1pPr>
              <a:defRPr sz="3200"/>
            </a:lvl1pPr>
          </a:lstStyle>
          <a:p>
            <a:r>
              <a:rPr lang="en-US" altLang="zh-CN"/>
              <a:t>单击此处编辑母版标题样式</a:t>
            </a:r>
            <a:endParaRPr lang="zh-CN" altLang="en-US"/>
          </a:p>
        </p:txBody>
      </p:sp>
      <p:sp>
        <p:nvSpPr>
          <p:cNvPr id="1049584"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单击此处编辑母版文本样式</a:t>
            </a:r>
            <a:endParaRPr lang="en-US" altLang="zh-CN"/>
          </a:p>
        </p:txBody>
      </p:sp>
      <p:sp>
        <p:nvSpPr>
          <p:cNvPr id="1049585"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578" name="日期占位符 1048577"/>
          <p:cNvSpPr>
            <a:spLocks noGrp="1"/>
          </p:cNvSpPr>
          <p:nvPr>
            <p:ph type="dt" sz="half" idx="1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586" name="Title 1"/>
          <p:cNvSpPr>
            <a:spLocks noGrp="1"/>
          </p:cNvSpPr>
          <p:nvPr>
            <p:ph type="title"/>
          </p:nvPr>
        </p:nvSpPr>
        <p:spPr/>
        <p:txBody>
          <a:bodyPr/>
          <a:lstStyle/>
          <a:p>
            <a:r>
              <a:rPr lang="en-US" altLang="zh-CN"/>
              <a:t>单击此处编辑母版标题样式</a:t>
            </a:r>
            <a:endParaRPr lang="zh-CN" altLang="en-US"/>
          </a:p>
        </p:txBody>
      </p:sp>
      <p:sp>
        <p:nvSpPr>
          <p:cNvPr id="1049587" name="Vertical Text Placeholder 2"/>
          <p:cNvSpPr>
            <a:spLocks noGrp="1"/>
          </p:cNvSpPr>
          <p:nvPr>
            <p:ph type="body" orient="vert" idx="1"/>
          </p:nvPr>
        </p:nvSpPr>
        <p:spPr/>
        <p:txBody>
          <a:bodyPr vert="eaVert"/>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8578" name="日期占位符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588" name="Vertical Title 1"/>
          <p:cNvSpPr>
            <a:spLocks noGrp="1"/>
          </p:cNvSpPr>
          <p:nvPr>
            <p:ph type="title" orient="vert"/>
          </p:nvPr>
        </p:nvSpPr>
        <p:spPr>
          <a:xfrm>
            <a:off x="6543675" y="365125"/>
            <a:ext cx="1971675" cy="5811838"/>
          </a:xfrm>
        </p:spPr>
        <p:txBody>
          <a:bodyPr vert="eaVert"/>
          <a:lstStyle/>
          <a:p>
            <a:r>
              <a:rPr lang="en-US" altLang="zh-CN"/>
              <a:t>单击此处编辑母版标题样式</a:t>
            </a:r>
            <a:endParaRPr lang="zh-CN" altLang="en-US"/>
          </a:p>
        </p:txBody>
      </p:sp>
      <p:sp>
        <p:nvSpPr>
          <p:cNvPr id="1049589" name="Vertical Text Placeholder 2"/>
          <p:cNvSpPr>
            <a:spLocks noGrp="1"/>
          </p:cNvSpPr>
          <p:nvPr>
            <p:ph type="body" orient="vert" idx="1"/>
          </p:nvPr>
        </p:nvSpPr>
        <p:spPr>
          <a:xfrm>
            <a:off x="628650" y="365125"/>
            <a:ext cx="5800725" cy="5811838"/>
          </a:xfrm>
        </p:spPr>
        <p:txBody>
          <a:bodyPr vert="eaVert"/>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8578" name="日期占位符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544" name="Title 1"/>
          <p:cNvSpPr>
            <a:spLocks noGrp="1"/>
          </p:cNvSpPr>
          <p:nvPr>
            <p:ph type="title"/>
          </p:nvPr>
        </p:nvSpPr>
        <p:spPr>
          <a:xfrm>
            <a:off x="623887" y="1709738"/>
            <a:ext cx="7886700" cy="2852737"/>
          </a:xfrm>
        </p:spPr>
        <p:txBody>
          <a:bodyPr anchor="b"/>
          <a:lstStyle>
            <a:lvl1pPr>
              <a:defRPr sz="6000"/>
            </a:lvl1pPr>
          </a:lstStyle>
          <a:p>
            <a:r>
              <a:rPr lang="en-US" altLang="zh-CN"/>
              <a:t>单击此处编辑母版标题样式</a:t>
            </a:r>
            <a:endParaRPr lang="zh-CN" altLang="en-US"/>
          </a:p>
        </p:txBody>
      </p:sp>
      <p:sp>
        <p:nvSpPr>
          <p:cNvPr id="1049545"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a:t>单击此处编辑母版文本样式</a:t>
            </a:r>
            <a:endParaRPr lang="en-US" altLang="zh-CN"/>
          </a:p>
        </p:txBody>
      </p:sp>
      <p:sp>
        <p:nvSpPr>
          <p:cNvPr id="1049099" name="日期占位符 1049098"/>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546" name="Title 1"/>
          <p:cNvSpPr>
            <a:spLocks noGrp="1"/>
          </p:cNvSpPr>
          <p:nvPr>
            <p:ph type="title"/>
          </p:nvPr>
        </p:nvSpPr>
        <p:spPr/>
        <p:txBody>
          <a:bodyPr/>
          <a:lstStyle/>
          <a:p>
            <a:r>
              <a:rPr lang="en-US" altLang="zh-CN"/>
              <a:t>单击此处编辑母版标题样式</a:t>
            </a:r>
            <a:endParaRPr lang="zh-CN" altLang="en-US"/>
          </a:p>
        </p:txBody>
      </p:sp>
      <p:sp>
        <p:nvSpPr>
          <p:cNvPr id="1049547" name="Content Placeholder 2"/>
          <p:cNvSpPr>
            <a:spLocks noGrp="1"/>
          </p:cNvSpPr>
          <p:nvPr>
            <p:ph sz="half" idx="1"/>
          </p:nvPr>
        </p:nvSpPr>
        <p:spPr>
          <a:xfrm>
            <a:off x="628650" y="1825625"/>
            <a:ext cx="3886200" cy="4351338"/>
          </a:xfrm>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548" name="Content Placeholder 3"/>
          <p:cNvSpPr>
            <a:spLocks noGrp="1"/>
          </p:cNvSpPr>
          <p:nvPr>
            <p:ph sz="half" idx="2"/>
          </p:nvPr>
        </p:nvSpPr>
        <p:spPr>
          <a:xfrm>
            <a:off x="4629150" y="1825625"/>
            <a:ext cx="3886200" cy="4351338"/>
          </a:xfrm>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099" name="日期占位符 1049098"/>
          <p:cNvSpPr>
            <a:spLocks noGrp="1"/>
          </p:cNvSpPr>
          <p:nvPr>
            <p:ph type="dt" sz="half" idx="1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549" name="Title 1"/>
          <p:cNvSpPr>
            <a:spLocks noGrp="1"/>
          </p:cNvSpPr>
          <p:nvPr>
            <p:ph type="title"/>
          </p:nvPr>
        </p:nvSpPr>
        <p:spPr>
          <a:xfrm>
            <a:off x="629841" y="365125"/>
            <a:ext cx="7886700" cy="1325563"/>
          </a:xfrm>
        </p:spPr>
        <p:txBody>
          <a:bodyPr/>
          <a:lstStyle/>
          <a:p>
            <a:r>
              <a:rPr lang="en-US" altLang="zh-CN"/>
              <a:t>单击此处编辑母版标题样式</a:t>
            </a:r>
            <a:endParaRPr lang="zh-CN" altLang="en-US"/>
          </a:p>
        </p:txBody>
      </p:sp>
      <p:sp>
        <p:nvSpPr>
          <p:cNvPr id="1049550"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单击此处编辑母版文本样式</a:t>
            </a:r>
            <a:endParaRPr lang="en-US" altLang="zh-CN"/>
          </a:p>
        </p:txBody>
      </p:sp>
      <p:sp>
        <p:nvSpPr>
          <p:cNvPr id="1049551" name="Content Placeholder 3"/>
          <p:cNvSpPr>
            <a:spLocks noGrp="1"/>
          </p:cNvSpPr>
          <p:nvPr>
            <p:ph sz="half" idx="2"/>
          </p:nvPr>
        </p:nvSpPr>
        <p:spPr>
          <a:xfrm>
            <a:off x="629841" y="2505075"/>
            <a:ext cx="3868340" cy="3684588"/>
          </a:xfrm>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552"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单击此处编辑母版文本样式</a:t>
            </a:r>
            <a:endParaRPr lang="en-US" altLang="zh-CN"/>
          </a:p>
        </p:txBody>
      </p:sp>
      <p:sp>
        <p:nvSpPr>
          <p:cNvPr id="1049553" name="Content Placeholder 5"/>
          <p:cNvSpPr>
            <a:spLocks noGrp="1"/>
          </p:cNvSpPr>
          <p:nvPr>
            <p:ph sz="quarter" idx="4"/>
          </p:nvPr>
        </p:nvSpPr>
        <p:spPr>
          <a:xfrm>
            <a:off x="4629150" y="2505075"/>
            <a:ext cx="3887391" cy="3684588"/>
          </a:xfrm>
        </p:spPr>
        <p:txBody>
          <a:body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099" name="日期占位符 1049098"/>
          <p:cNvSpPr>
            <a:spLocks noGrp="1"/>
          </p:cNvSpPr>
          <p:nvPr>
            <p:ph type="dt" sz="half" idx="1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1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1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554" name="Title 1"/>
          <p:cNvSpPr>
            <a:spLocks noGrp="1"/>
          </p:cNvSpPr>
          <p:nvPr>
            <p:ph type="title"/>
          </p:nvPr>
        </p:nvSpPr>
        <p:spPr/>
        <p:txBody>
          <a:bodyPr/>
          <a:lstStyle/>
          <a:p>
            <a:r>
              <a:rPr lang="en-US" altLang="zh-CN"/>
              <a:t>单击此处编辑母版标题样式</a:t>
            </a:r>
            <a:endParaRPr lang="zh-CN" altLang="en-US"/>
          </a:p>
        </p:txBody>
      </p:sp>
      <p:sp>
        <p:nvSpPr>
          <p:cNvPr id="1049099" name="日期占位符 1049098"/>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099" name="日期占位符 1049098"/>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和标题">
    <p:spTree>
      <p:nvGrpSpPr>
        <p:cNvPr id="1" name=""/>
        <p:cNvGrpSpPr/>
        <p:nvPr/>
      </p:nvGrpSpPr>
      <p:grpSpPr>
        <a:xfrm>
          <a:off x="0" y="0"/>
          <a:ext cx="0" cy="0"/>
          <a:chOff x="0" y="0"/>
          <a:chExt cx="0" cy="0"/>
        </a:xfrm>
      </p:grpSpPr>
      <p:sp>
        <p:nvSpPr>
          <p:cNvPr id="1049555" name="Title 1"/>
          <p:cNvSpPr>
            <a:spLocks noGrp="1"/>
          </p:cNvSpPr>
          <p:nvPr>
            <p:ph type="title"/>
          </p:nvPr>
        </p:nvSpPr>
        <p:spPr>
          <a:xfrm>
            <a:off x="629841" y="457200"/>
            <a:ext cx="2949177" cy="1600200"/>
          </a:xfrm>
        </p:spPr>
        <p:txBody>
          <a:bodyPr anchor="b"/>
          <a:lstStyle>
            <a:lvl1pPr>
              <a:defRPr sz="3200"/>
            </a:lvl1pPr>
          </a:lstStyle>
          <a:p>
            <a:r>
              <a:rPr lang="en-US" altLang="zh-CN"/>
              <a:t>单击此处编辑母版标题样式</a:t>
            </a:r>
            <a:endParaRPr lang="zh-CN" altLang="en-US"/>
          </a:p>
        </p:txBody>
      </p:sp>
      <p:sp>
        <p:nvSpPr>
          <p:cNvPr id="1049556"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单击此处编辑母版文本样式</a:t>
            </a:r>
            <a:endParaRPr lang="en-US" altLang="zh-CN"/>
          </a:p>
        </p:txBody>
      </p:sp>
      <p:sp>
        <p:nvSpPr>
          <p:cNvPr id="1049557"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单击此处编辑母版文本样式</a:t>
            </a:r>
            <a:endParaRPr lang="en-US" altLang="zh-CN"/>
          </a:p>
          <a:p>
            <a:pPr lvl="1"/>
            <a:r>
              <a:rPr lang="en-US" altLang="zh-CN"/>
              <a:t>第二级</a:t>
            </a:r>
            <a:endParaRPr lang="en-US" altLang="zh-CN"/>
          </a:p>
          <a:p>
            <a:pPr lvl="2"/>
            <a:r>
              <a:rPr lang="en-US" altLang="zh-CN"/>
              <a:t>第三级</a:t>
            </a:r>
            <a:endParaRPr lang="en-US" altLang="zh-CN"/>
          </a:p>
          <a:p>
            <a:pPr lvl="3"/>
            <a:r>
              <a:rPr lang="en-US" altLang="zh-CN"/>
              <a:t>第四级</a:t>
            </a:r>
            <a:endParaRPr lang="en-US" altLang="zh-CN"/>
          </a:p>
          <a:p>
            <a:pPr lvl="4"/>
            <a:r>
              <a:rPr lang="en-US" altLang="zh-CN"/>
              <a:t>第五级</a:t>
            </a:r>
            <a:endParaRPr lang="en-US" altLang="zh-CN"/>
          </a:p>
        </p:txBody>
      </p:sp>
      <p:sp>
        <p:nvSpPr>
          <p:cNvPr id="1049099" name="日期占位符 1049098"/>
          <p:cNvSpPr>
            <a:spLocks noGrp="1"/>
          </p:cNvSpPr>
          <p:nvPr>
            <p:ph type="dt" sz="half" idx="1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和标题">
    <p:spTree>
      <p:nvGrpSpPr>
        <p:cNvPr id="1" name=""/>
        <p:cNvGrpSpPr/>
        <p:nvPr/>
      </p:nvGrpSpPr>
      <p:grpSpPr>
        <a:xfrm>
          <a:off x="0" y="0"/>
          <a:ext cx="0" cy="0"/>
          <a:chOff x="0" y="0"/>
          <a:chExt cx="0" cy="0"/>
        </a:xfrm>
      </p:grpSpPr>
      <p:sp>
        <p:nvSpPr>
          <p:cNvPr id="1049558" name="Title 1"/>
          <p:cNvSpPr>
            <a:spLocks noGrp="1"/>
          </p:cNvSpPr>
          <p:nvPr>
            <p:ph type="title"/>
          </p:nvPr>
        </p:nvSpPr>
        <p:spPr>
          <a:xfrm>
            <a:off x="629841" y="457200"/>
            <a:ext cx="2949177" cy="1600200"/>
          </a:xfrm>
        </p:spPr>
        <p:txBody>
          <a:bodyPr anchor="b"/>
          <a:lstStyle>
            <a:lvl1pPr>
              <a:defRPr sz="3200"/>
            </a:lvl1pPr>
          </a:lstStyle>
          <a:p>
            <a:r>
              <a:rPr lang="en-US" altLang="zh-CN"/>
              <a:t>单击此处编辑母版标题样式</a:t>
            </a:r>
            <a:endParaRPr lang="zh-CN" altLang="en-US"/>
          </a:p>
        </p:txBody>
      </p:sp>
      <p:sp>
        <p:nvSpPr>
          <p:cNvPr id="1049559"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单击此处编辑母版文本样式</a:t>
            </a:r>
            <a:endParaRPr lang="en-US" altLang="zh-CN"/>
          </a:p>
        </p:txBody>
      </p:sp>
      <p:sp>
        <p:nvSpPr>
          <p:cNvPr id="1049560"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099" name="日期占位符 1049098"/>
          <p:cNvSpPr>
            <a:spLocks noGrp="1"/>
          </p:cNvSpPr>
          <p:nvPr>
            <p:ph type="dt" sz="half" idx="1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rcRect/>
          <a:stretch>
            <a:fillRect/>
          </a:stretch>
        </a:blipFill>
        <a:effectLst/>
      </p:bgPr>
    </p:bg>
    <p:spTree>
      <p:nvGrpSpPr>
        <p:cNvPr id="1" name=""/>
        <p:cNvGrpSpPr/>
        <p:nvPr/>
      </p:nvGrpSpPr>
      <p:grpSpPr>
        <a:xfrm>
          <a:off x="0" y="0"/>
          <a:ext cx="0" cy="0"/>
          <a:chOff x="0" y="0"/>
          <a:chExt cx="0" cy="0"/>
        </a:xfrm>
      </p:grpSpPr>
      <p:sp>
        <p:nvSpPr>
          <p:cNvPr id="1049097" name="标题占位符 1049096"/>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p>
            <a:pPr lvl="0"/>
            <a:r>
              <a:rPr lang="zh-CN" altLang="en-US"/>
              <a:t>单击此处编辑母版标题样式</a:t>
            </a:r>
            <a:endParaRPr lang="zh-CN" altLang="en-US"/>
          </a:p>
        </p:txBody>
      </p:sp>
      <p:sp>
        <p:nvSpPr>
          <p:cNvPr id="1049098" name="文本占位符 1049097"/>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99" name="日期占位符 1049098"/>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9100" name="页脚占位符 1049099"/>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
        <p:nvSpPr>
          <p:cNvPr id="1049101" name="灯片编号占位符 1049100"/>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836771"/>
            <a:ext cx="898096" cy="453553"/>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p:titleStyle>
    <p:body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p:bodyStyle>
    <p:other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rcRect/>
          <a:stretch>
            <a:fillRect/>
          </a:stretch>
        </a:blipFill>
        <a:effectLst/>
      </p:bgPr>
    </p:bg>
    <p:spTree>
      <p:nvGrpSpPr>
        <p:cNvPr id="1" name=""/>
        <p:cNvGrpSpPr/>
        <p:nvPr/>
      </p:nvGrpSpPr>
      <p:grpSpPr>
        <a:xfrm>
          <a:off x="0" y="0"/>
          <a:ext cx="0" cy="0"/>
          <a:chOff x="0" y="0"/>
          <a:chExt cx="0" cy="0"/>
        </a:xfrm>
      </p:grpSpPr>
      <p:sp>
        <p:nvSpPr>
          <p:cNvPr id="1048576" name="标题占位符 1048575"/>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p>
            <a:pPr lvl="0"/>
            <a:r>
              <a:rPr lang="zh-CN" altLang="en-US"/>
              <a:t>单击此处编辑母版标题样式</a:t>
            </a:r>
            <a:endParaRPr lang="zh-CN" altLang="en-US"/>
          </a:p>
        </p:txBody>
      </p:sp>
      <p:sp>
        <p:nvSpPr>
          <p:cNvPr id="1048577" name="文本占位符 1048576"/>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1048577"/>
          <p:cNvSpPr>
            <a:spLocks noGrp="1"/>
          </p:cNvSpPr>
          <p:nvPr>
            <p:ph type="dt" sz="half" idx="2"/>
          </p:nvPr>
        </p:nvSpPr>
        <p:spPr>
          <a:xfrm>
            <a:off x="457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1400"/>
          </a:p>
        </p:txBody>
      </p:sp>
      <p:sp>
        <p:nvSpPr>
          <p:cNvPr id="1048579" name="页脚占位符 1048578"/>
          <p:cNvSpPr>
            <a:spLocks noGrp="1"/>
          </p:cNvSpPr>
          <p:nvPr>
            <p:ph type="ftr" sz="quarter" idx="3"/>
          </p:nvPr>
        </p:nvSpPr>
        <p:spPr>
          <a:xfrm>
            <a:off x="3124200" y="6245225"/>
            <a:ext cx="2895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endParaRPr lang="en-US" altLang="zh-CN" sz="1400"/>
          </a:p>
        </p:txBody>
      </p:sp>
      <p:sp>
        <p:nvSpPr>
          <p:cNvPr id="1048580" name="灯片编号占位符 1048579"/>
          <p:cNvSpPr>
            <a:spLocks noGrp="1"/>
          </p:cNvSpPr>
          <p:nvPr>
            <p:ph type="sldNum" sz="quarter" idx="4"/>
          </p:nvPr>
        </p:nvSpPr>
        <p:spPr>
          <a:xfrm>
            <a:off x="6553200" y="6245225"/>
            <a:ext cx="2133600" cy="476250"/>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fld>
            <a:endParaRPr lang="zh-CN" altLang="en-US" sz="1400"/>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2396" y="836771"/>
            <a:ext cx="898096" cy="453553"/>
          </a:xfrm>
          <a:prstGeom prst="rect">
            <a:avLst/>
          </a:prstGeom>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p:titleStyle>
    <p:body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p:bodyStyle>
    <p:other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9.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9.xml"/><Relationship Id="rId2" Type="http://schemas.openxmlformats.org/officeDocument/2006/relationships/image" Target="../media/image20.emf"/><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image" Target="../media/image25.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26.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2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image" Target="../media/image28.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hyperlink" Target="http://www.ldzc.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image" Target="../media/image30.w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image" Target="../media/image31.wmf"/></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7.xml"/><Relationship Id="rId2" Type="http://schemas.openxmlformats.org/officeDocument/2006/relationships/image" Target="../media/image33.wmf"/><Relationship Id="rId1" Type="http://schemas.openxmlformats.org/officeDocument/2006/relationships/image" Target="../media/image32.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image" Target="../media/image34.wmf"/></Relationships>
</file>

<file path=ppt/slides/_rels/slide7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6.jpeg"/><Relationship Id="rId4" Type="http://schemas.openxmlformats.org/officeDocument/2006/relationships/tags" Target="../tags/tag16.xml"/><Relationship Id="rId3" Type="http://schemas.openxmlformats.org/officeDocument/2006/relationships/image" Target="../media/image35.jpeg"/><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1" name="文本框 1048580"/>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8582" name="标题 1048581"/>
          <p:cNvSpPr>
            <a:spLocks noGrp="1"/>
          </p:cNvSpPr>
          <p:nvPr>
            <p:ph type="ctrTitle"/>
          </p:nvPr>
        </p:nvSpPr>
        <p:spPr>
          <a:xfrm>
            <a:off x="755650" y="1917700"/>
            <a:ext cx="7772400" cy="1736725"/>
          </a:xfrm>
          <a:prstGeom prst="rect">
            <a:avLst/>
          </a:prstGeom>
          <a:noFill/>
          <a:ln>
            <a:noFill/>
          </a:ln>
        </p:spPr>
        <p:txBody>
          <a:bodyPr vert="horz" lIns="91440" tIns="45720" rIns="91440" bIns="45720" anchor="b" anchorCtr="1"/>
          <a:lstStyle>
            <a:lvl1pPr algn="ctr">
              <a:defRPr sz="4400"/>
            </a:lvl1pPr>
          </a:lstStyle>
          <a:p>
            <a:pPr lvl="0" eaLnBrk="1" latinLnBrk="1" hangingPunct="1"/>
            <a:r>
              <a:rPr lang="en-US" altLang="zh-CN" b="1">
                <a:solidFill>
                  <a:srgbClr val="CC0000"/>
                </a:solidFill>
                <a:effectLst>
                  <a:outerShdw blurRad="38100" dist="38100" dir="2700000" algn="tl">
                    <a:srgbClr val="C0C0C0"/>
                  </a:outerShdw>
                </a:effectLst>
                <a:ea typeface="黑体" panose="02010609060101010101" pitchFamily="49" charset="-122"/>
              </a:rPr>
              <a:t>《</a:t>
            </a:r>
            <a:r>
              <a:rPr lang="zh-CN" altLang="en-US" b="1">
                <a:solidFill>
                  <a:srgbClr val="CC0000"/>
                </a:solidFill>
                <a:effectLst>
                  <a:outerShdw blurRad="38100" dist="38100" dir="2700000" algn="tl">
                    <a:srgbClr val="C0C0C0"/>
                  </a:outerShdw>
                </a:effectLst>
                <a:ea typeface="黑体" panose="02010609060101010101" pitchFamily="49" charset="-122"/>
              </a:rPr>
              <a:t>工伤保险条例</a:t>
            </a:r>
            <a:r>
              <a:rPr lang="en-US" altLang="zh-CN" b="1">
                <a:solidFill>
                  <a:srgbClr val="CC0000"/>
                </a:solidFill>
                <a:effectLst>
                  <a:outerShdw blurRad="38100" dist="38100" dir="2700000" algn="tl">
                    <a:srgbClr val="C0C0C0"/>
                  </a:outerShdw>
                </a:effectLst>
                <a:ea typeface="黑体" panose="02010609060101010101" pitchFamily="49" charset="-122"/>
              </a:rPr>
              <a:t>》</a:t>
            </a:r>
            <a:r>
              <a:rPr lang="zh-CN" altLang="en-US" b="1">
                <a:solidFill>
                  <a:srgbClr val="CC0000"/>
                </a:solidFill>
                <a:effectLst>
                  <a:outerShdw blurRad="38100" dist="38100" dir="2700000" algn="tl">
                    <a:srgbClr val="C0C0C0"/>
                  </a:outerShdw>
                </a:effectLst>
                <a:ea typeface="黑体" panose="02010609060101010101" pitchFamily="49" charset="-122"/>
              </a:rPr>
              <a:t>精准解读</a:t>
            </a:r>
            <a:br>
              <a:rPr>
                <a:ea typeface="黑体" panose="02010609060101010101" pitchFamily="49" charset="-122"/>
              </a:rPr>
            </a:br>
            <a:endParaRPr lang="en-US" altLang="zh-CN" b="1">
              <a:solidFill>
                <a:srgbClr val="CC0000"/>
              </a:solidFill>
              <a:effectLst>
                <a:outerShdw blurRad="38100" dist="38100" dir="2700000" algn="tl">
                  <a:srgbClr val="C0C0C0"/>
                </a:outerShdw>
              </a:effectLst>
              <a:ea typeface="黑体" panose="02010609060101010101" pitchFamily="49" charset="-122"/>
            </a:endParaRPr>
          </a:p>
        </p:txBody>
      </p:sp>
      <p:sp>
        <p:nvSpPr>
          <p:cNvPr id="1048583" name="副标题 1048582"/>
          <p:cNvSpPr>
            <a:spLocks noGrp="1"/>
          </p:cNvSpPr>
          <p:nvPr>
            <p:ph type="subTitle" idx="1"/>
          </p:nvPr>
        </p:nvSpPr>
        <p:spPr>
          <a:xfrm>
            <a:off x="684212" y="3573462"/>
            <a:ext cx="7543800" cy="2895600"/>
          </a:xfrm>
          <a:prstGeom prst="rect">
            <a:avLst/>
          </a:prstGeom>
          <a:noFill/>
          <a:ln>
            <a:noFill/>
          </a:ln>
        </p:spPr>
        <p:txBody>
          <a:bodyPr vert="horz" lIns="91440" tIns="45720" rIns="91440" bIns="45720" anchor="t"/>
          <a:lstStyle>
            <a:lvl1pPr marL="0" algn="ctr">
              <a:buFontTx/>
              <a:buNone/>
              <a:defRPr sz="3200">
                <a:solidFill>
                  <a:schemeClr val="dk1"/>
                </a:solidFill>
              </a:defRPr>
            </a:lvl1pPr>
            <a:lvl2pPr marL="457200" algn="ctr">
              <a:buFontTx/>
              <a:buNone/>
            </a:lvl2pPr>
            <a:lvl3pPr marL="914400" algn="ctr">
              <a:buFontTx/>
              <a:buNone/>
            </a:lvl3pPr>
            <a:lvl4pPr marL="1371600" algn="ctr">
              <a:buFontTx/>
              <a:buNone/>
            </a:lvl4pPr>
            <a:lvl5pPr marL="1828800" algn="ctr">
              <a:buFontTx/>
              <a:buNone/>
            </a:lvl5pPr>
          </a:lstStyle>
          <a:p>
            <a:pPr lvl="0" eaLnBrk="1" latinLnBrk="1" hangingPunct="1">
              <a:lnSpc>
                <a:spcPct val="90000"/>
              </a:lnSpc>
            </a:pPr>
            <a:endParaRPr lang="zh-CN" altLang="en-US" sz="2400">
              <a:solidFill>
                <a:srgbClr val="002060"/>
              </a:solidFill>
              <a:ea typeface="黑体" panose="02010609060101010101"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868194" y="365416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30694" y="4590114"/>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6463030" y="459057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395366" y="459011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indefinite" fill="hold">
                                          <p:stCondLst>
                                            <p:cond delay="0"/>
                                          </p:stCondLst>
                                        </p:cTn>
                                        <p:tgtEl>
                                          <p:spTgt spid="1048582"/>
                                        </p:tgtEl>
                                        <p:attrNameLst>
                                          <p:attrName>style.visibility</p:attrName>
                                        </p:attrNameLst>
                                      </p:cBhvr>
                                      <p:to>
                                        <p:strVal val="visible"/>
                                      </p:to>
                                    </p:set>
                                    <p:animEffect transition="in" filter="fade">
                                      <p:cBhvr>
                                        <p:cTn id="7" dur="767" decel="100000"/>
                                        <p:tgtEl>
                                          <p:spTgt spid="1048582"/>
                                        </p:tgtEl>
                                      </p:cBhvr>
                                    </p:animEffect>
                                    <p:animScale>
                                      <p:cBhvr>
                                        <p:cTn id="8" dur="767" decel="100000"/>
                                        <p:tgtEl>
                                          <p:spTgt spid="1048582"/>
                                        </p:tgtEl>
                                      </p:cBhvr>
                                      <p:from x="10000" y="10000"/>
                                      <p:to x="200000" y="450000"/>
                                    </p:animScale>
                                    <p:animScale>
                                      <p:cBhvr>
                                        <p:cTn id="9" dur="1228" accel="100000" fill="hold">
                                          <p:stCondLst>
                                            <p:cond delay="767"/>
                                          </p:stCondLst>
                                        </p:cTn>
                                        <p:tgtEl>
                                          <p:spTgt spid="1048582"/>
                                        </p:tgtEl>
                                      </p:cBhvr>
                                      <p:from x="200000" y="450000"/>
                                      <p:to x="100000" y="100000"/>
                                    </p:animScale>
                                    <p:set>
                                      <p:cBhvr>
                                        <p:cTn id="10" dur="767" fill="hold"/>
                                        <p:tgtEl>
                                          <p:spTgt spid="1048582"/>
                                        </p:tgtEl>
                                        <p:attrNameLst>
                                          <p:attrName>ppt_x</p:attrName>
                                        </p:attrNameLst>
                                      </p:cBhvr>
                                      <p:to>
                                        <p:strVal val="(0.5)"/>
                                      </p:to>
                                    </p:set>
                                    <p:anim from="(0.5)" to="(#ppt_x)" calcmode="lin" valueType="num">
                                      <p:cBhvr>
                                        <p:cTn id="11" dur="1228" accel="100000" fill="hold">
                                          <p:stCondLst>
                                            <p:cond delay="767"/>
                                          </p:stCondLst>
                                        </p:cTn>
                                        <p:tgtEl>
                                          <p:spTgt spid="1048582"/>
                                        </p:tgtEl>
                                        <p:attrNameLst>
                                          <p:attrName>ppt_x</p:attrName>
                                        </p:attrNameLst>
                                      </p:cBhvr>
                                    </p:anim>
                                    <p:set>
                                      <p:cBhvr>
                                        <p:cTn id="12" dur="767" fill="hold"/>
                                        <p:tgtEl>
                                          <p:spTgt spid="1048582"/>
                                        </p:tgtEl>
                                        <p:attrNameLst>
                                          <p:attrName>ppt_y</p:attrName>
                                        </p:attrNameLst>
                                      </p:cBhvr>
                                      <p:to>
                                        <p:strVal val="(#ppt_y+0.4)"/>
                                      </p:to>
                                    </p:set>
                                    <p:anim from="(#ppt_y+0.4)" to="(#ppt_y)" calcmode="lin" valueType="num">
                                      <p:cBhvr>
                                        <p:cTn id="13" dur="1228" accel="100000" fill="hold">
                                          <p:stCondLst>
                                            <p:cond delay="767"/>
                                          </p:stCondLst>
                                        </p:cTn>
                                        <p:tgtEl>
                                          <p:spTgt spid="104858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文本框 1048681"/>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55" name="标题 2097154"/>
          <p:cNvPicPr>
            <a:picLocks noGrp="1"/>
          </p:cNvPicPr>
          <p:nvPr>
            <p:ph type="title" idx="4294967295"/>
          </p:nvPr>
        </p:nvPicPr>
        <p:blipFill>
          <a:blip r:embed="rId1"/>
          <a:srcRect/>
          <a:stretch>
            <a:fillRect/>
          </a:stretch>
        </p:blipFill>
        <p:spPr>
          <a:xfrm>
            <a:off x="298450" y="450850"/>
            <a:ext cx="8802688" cy="969962"/>
          </a:xfrm>
          <a:prstGeom prst="rect">
            <a:avLst/>
          </a:prstGeom>
          <a:noFill/>
          <a:ln>
            <a:noFill/>
          </a:ln>
        </p:spPr>
      </p:pic>
      <p:graphicFrame>
        <p:nvGraphicFramePr>
          <p:cNvPr id="4194306" name="表格 4194305"/>
          <p:cNvGraphicFramePr/>
          <p:nvPr/>
        </p:nvGraphicFramePr>
        <p:xfrm>
          <a:off x="468312" y="1773237"/>
          <a:ext cx="8229599" cy="4319586"/>
        </p:xfrm>
        <a:graphic>
          <a:graphicData uri="http://schemas.openxmlformats.org/drawingml/2006/table">
            <a:tbl>
              <a:tblPr/>
              <a:tblGrid>
                <a:gridCol w="1522412"/>
                <a:gridCol w="3963987"/>
                <a:gridCol w="2743200"/>
              </a:tblGrid>
              <a:tr h="371474">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11" marB="45711">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1" marB="45711">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1" marB="45711">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948112">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rPr>
                        <a:t>  </a:t>
                      </a: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第八条</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  第二款</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1" marB="45711">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国家根据不同行业的工伤风险程度确定行业的差别费率，并根据工伤保险费使用、工伤发生率等情况在每个行业内确定若干费率档次。行业差别费率及行业内费率档次由</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国务院劳动保障行政部门会同国务院财政部门、卫生行政部门、安全生产监督管理部门制定</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，报国务院批准后公布施行。</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1" marB="45711">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国家根据不同行业的工伤风险程度确定行业的差别费率，并根据工伤保险费使用、工伤发生率等情况在每个行业内确定若干费率档次。行业差别费率及行业内费率档次由</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国务院社会保险行政部门</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制定，报国务院批准后公布施行。</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1" marB="45711">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文本框 1048697"/>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56" name="标题 2097155"/>
          <p:cNvPicPr>
            <a:picLocks noGrp="1"/>
          </p:cNvPicPr>
          <p:nvPr>
            <p:ph type="title" idx="4294967295"/>
          </p:nvPr>
        </p:nvPicPr>
        <p:blipFill>
          <a:blip r:embed="rId1"/>
          <a:srcRect/>
          <a:stretch>
            <a:fillRect/>
          </a:stretch>
        </p:blipFill>
        <p:spPr>
          <a:xfrm>
            <a:off x="298450" y="450850"/>
            <a:ext cx="8699500" cy="1128712"/>
          </a:xfrm>
          <a:prstGeom prst="rect">
            <a:avLst/>
          </a:prstGeom>
          <a:noFill/>
          <a:ln>
            <a:noFill/>
          </a:ln>
        </p:spPr>
      </p:pic>
      <p:graphicFrame>
        <p:nvGraphicFramePr>
          <p:cNvPr id="4194307" name="表格 4194306"/>
          <p:cNvGraphicFramePr/>
          <p:nvPr/>
        </p:nvGraphicFramePr>
        <p:xfrm>
          <a:off x="457200" y="1600200"/>
          <a:ext cx="8229600" cy="4060825"/>
        </p:xfrm>
        <a:graphic>
          <a:graphicData uri="http://schemas.openxmlformats.org/drawingml/2006/table">
            <a:tbl>
              <a:tblPr/>
              <a:tblGrid>
                <a:gridCol w="1666875"/>
                <a:gridCol w="3819525"/>
                <a:gridCol w="2743200"/>
              </a:tblGrid>
              <a:tr h="371475">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17" marB="45717">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7" marB="45717">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7" marB="45717">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689350">
                <a:tc>
                  <a:txBody>
                    <a:bodyPr/>
                    <a:lstStyle/>
                    <a:p>
                      <a:pPr marL="0" lvl="0" indent="0" algn="ctr"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第十一条第一款</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7" marB="45717">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b="1">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b="1">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800" b="1">
                          <a:solidFill>
                            <a:schemeClr val="dk1"/>
                          </a:solidFill>
                          <a:latin typeface="Arial" panose="020B0604020202020204" pitchFamily="34" charset="0"/>
                          <a:ea typeface="黑体" panose="02010609060101010101" pitchFamily="49" charset="-122"/>
                          <a:sym typeface="Arial" panose="020B0604020202020204" pitchFamily="34" charset="0"/>
                        </a:rPr>
                        <a:t>工伤保险基金在</a:t>
                      </a:r>
                      <a:r>
                        <a:rPr lang="zh-CN" altLang="en-US" sz="2800" b="1">
                          <a:solidFill>
                            <a:srgbClr val="FF0000"/>
                          </a:solidFill>
                          <a:latin typeface="Arial" panose="020B0604020202020204" pitchFamily="34" charset="0"/>
                          <a:ea typeface="黑体" panose="02010609060101010101" pitchFamily="49" charset="-122"/>
                          <a:sym typeface="Arial" panose="020B0604020202020204" pitchFamily="34" charset="0"/>
                        </a:rPr>
                        <a:t>直辖市和设区的市</a:t>
                      </a:r>
                      <a:r>
                        <a:rPr lang="zh-CN" altLang="en-US" sz="2800" b="1">
                          <a:solidFill>
                            <a:schemeClr val="dk1"/>
                          </a:solidFill>
                          <a:latin typeface="Arial" panose="020B0604020202020204" pitchFamily="34" charset="0"/>
                          <a:ea typeface="黑体" panose="02010609060101010101" pitchFamily="49" charset="-122"/>
                          <a:sym typeface="Arial" panose="020B0604020202020204" pitchFamily="34" charset="0"/>
                        </a:rPr>
                        <a:t>实行全市统筹，其他地区的统筹层次由省、自治区人民政府确定。</a:t>
                      </a:r>
                      <a:endParaRPr lang="zh-CN" altLang="en-US" sz="2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7" marB="45717">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b="1">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b="1">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b="1">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800" b="1">
                          <a:solidFill>
                            <a:schemeClr val="dk1"/>
                          </a:solidFill>
                          <a:latin typeface="Arial" panose="020B0604020202020204" pitchFamily="34" charset="0"/>
                          <a:ea typeface="黑体" panose="02010609060101010101" pitchFamily="49" charset="-122"/>
                          <a:sym typeface="Arial" panose="020B0604020202020204" pitchFamily="34" charset="0"/>
                        </a:rPr>
                        <a:t>工伤保险基金逐步实行</a:t>
                      </a:r>
                      <a:r>
                        <a:rPr lang="zh-CN" altLang="en-US" sz="2800" b="1">
                          <a:solidFill>
                            <a:srgbClr val="FF0000"/>
                          </a:solidFill>
                          <a:latin typeface="Arial" panose="020B0604020202020204" pitchFamily="34" charset="0"/>
                          <a:ea typeface="黑体" panose="02010609060101010101" pitchFamily="49" charset="-122"/>
                          <a:sym typeface="Arial" panose="020B0604020202020204" pitchFamily="34" charset="0"/>
                        </a:rPr>
                        <a:t>省级统筹</a:t>
                      </a:r>
                      <a:r>
                        <a:rPr lang="zh-CN" altLang="en-US" sz="2800" b="1">
                          <a:solidFill>
                            <a:schemeClr val="dk1"/>
                          </a:solidFill>
                          <a:latin typeface="Arial" panose="020B0604020202020204" pitchFamily="34" charset="0"/>
                          <a:ea typeface="黑体" panose="02010609060101010101" pitchFamily="49" charset="-122"/>
                          <a:sym typeface="Arial" panose="020B0604020202020204" pitchFamily="34" charset="0"/>
                        </a:rPr>
                        <a:t>。</a:t>
                      </a:r>
                      <a:endParaRPr lang="zh-CN" altLang="en-US" sz="2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7" marB="45717">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文本框 1048713"/>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57" name="标题 2097156"/>
          <p:cNvPicPr>
            <a:picLocks noGrp="1"/>
          </p:cNvPicPr>
          <p:nvPr>
            <p:ph type="title" idx="4294967295"/>
          </p:nvPr>
        </p:nvPicPr>
        <p:blipFill>
          <a:blip r:embed="rId1"/>
          <a:srcRect/>
          <a:stretch>
            <a:fillRect/>
          </a:stretch>
        </p:blipFill>
        <p:spPr>
          <a:xfrm>
            <a:off x="298450" y="450850"/>
            <a:ext cx="8699500" cy="1042987"/>
          </a:xfrm>
          <a:prstGeom prst="rect">
            <a:avLst/>
          </a:prstGeom>
          <a:noFill/>
          <a:ln>
            <a:noFill/>
          </a:ln>
        </p:spPr>
      </p:pic>
      <p:graphicFrame>
        <p:nvGraphicFramePr>
          <p:cNvPr id="4194308" name="表格 4194307"/>
          <p:cNvGraphicFramePr/>
          <p:nvPr/>
        </p:nvGraphicFramePr>
        <p:xfrm>
          <a:off x="250825" y="1916112"/>
          <a:ext cx="8686800" cy="4249736"/>
        </p:xfrm>
        <a:graphic>
          <a:graphicData uri="http://schemas.openxmlformats.org/drawingml/2006/table">
            <a:tbl>
              <a:tblPr/>
              <a:tblGrid>
                <a:gridCol w="1838325"/>
                <a:gridCol w="3168650"/>
                <a:gridCol w="3679825"/>
              </a:tblGrid>
              <a:tr h="431799">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34" marB="45734">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34" marB="45734">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34" marB="45734">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817937">
                <a:tc>
                  <a:txBody>
                    <a:bodyPr/>
                    <a:lstStyle/>
                    <a:p>
                      <a:pPr marL="0" lvl="0" indent="0" eaLnBrk="1" latinLnBrk="1" hangingPunct="1">
                        <a:spcBef>
                          <a:spcPct val="0"/>
                        </a:spcBef>
                        <a:buFontTx/>
                        <a:buNone/>
                      </a:pPr>
                      <a:endParaRPr lang="en-US" altLang="zh-CN" sz="24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4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4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  第十二条</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34" marB="45734">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工伤保险基金存入社会保障基金财政专户，用于本条例规定的工伤保险待遇、劳动能力鉴定以及法律、法规规定的用于工伤保险的其他费用的支付。</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34" marB="45734">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工伤保险基金存入社会保障基金财政专户，用于本条例规定的工伤保险待遇，劳动能力鉴定，</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工伤预防的宣传、培训等费用</a:t>
                      </a: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，以及法律、法规规定的用于工伤保险的其他费用的支付。</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34" marB="45734">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文本框 1048729"/>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58" name="标题 2097157"/>
          <p:cNvPicPr>
            <a:picLocks noGrp="1"/>
          </p:cNvPicPr>
          <p:nvPr>
            <p:ph type="title" idx="4294967295"/>
          </p:nvPr>
        </p:nvPicPr>
        <p:blipFill>
          <a:blip r:embed="rId1"/>
          <a:srcRect/>
          <a:stretch>
            <a:fillRect/>
          </a:stretch>
        </p:blipFill>
        <p:spPr>
          <a:xfrm>
            <a:off x="244475" y="328612"/>
            <a:ext cx="8734425" cy="993775"/>
          </a:xfrm>
          <a:prstGeom prst="rect">
            <a:avLst/>
          </a:prstGeom>
          <a:noFill/>
          <a:ln>
            <a:noFill/>
          </a:ln>
        </p:spPr>
      </p:pic>
      <p:graphicFrame>
        <p:nvGraphicFramePr>
          <p:cNvPr id="4194309" name="表格 4194308"/>
          <p:cNvGraphicFramePr/>
          <p:nvPr/>
        </p:nvGraphicFramePr>
        <p:xfrm>
          <a:off x="457200" y="1600200"/>
          <a:ext cx="8229599" cy="4406899"/>
        </p:xfrm>
        <a:graphic>
          <a:graphicData uri="http://schemas.openxmlformats.org/drawingml/2006/table">
            <a:tbl>
              <a:tblPr/>
              <a:tblGrid>
                <a:gridCol w="2027237"/>
                <a:gridCol w="3459162"/>
                <a:gridCol w="2743200"/>
              </a:tblGrid>
              <a:tr h="371475">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19" marB="45719">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9" marB="45719">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9" marB="45719">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1744662">
                <a:tc>
                  <a:txBody>
                    <a:bodyPr/>
                    <a:lstStyle/>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第十四条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第（六）项</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9" marB="45719">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在上下班途中，受到</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机动车事故伤害的</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9" marB="45719">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在上下班途中，受到</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非本人主要责任的交通事故或者城市轨道交通、客运轮渡、火车事故伤害的</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9" marB="45719">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r h="2290762">
                <a:tc>
                  <a:txBody>
                    <a:bodyPr/>
                    <a:lstStyle/>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第十六条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第（一）、</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（二）项</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9" marB="45719">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CF0E8"/>
                    </a:solidFill>
                  </a:tcPr>
                </a:tc>
                <a:tc>
                  <a:txBody>
                    <a:bodyPr/>
                    <a:lstStyle/>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职工有下列情形之一的，不得认定为工伤或者视同工伤：</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（一）因</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犯罪</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或者</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违反治安管理</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伤亡的；</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（二）醉酒导致伤亡的；</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9" marB="45719">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CF0E8"/>
                    </a:solidFill>
                  </a:tcPr>
                </a:tc>
                <a:tc>
                  <a:txBody>
                    <a:bodyPr/>
                    <a:lstStyle/>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职工</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有下列情形之一的，不得认定为工伤或者视同工伤：</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（一）</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故意</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犯罪的；</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（二）醉酒或者</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吸毒</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的；</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9" marB="45719">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FCF0E8"/>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文本框 1048749"/>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8751" name="内容占位符 1048750"/>
          <p:cNvSpPr>
            <a:spLocks noGrp="1"/>
          </p:cNvSpPr>
          <p:nvPr>
            <p:ph idx="4294967295"/>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2200" b="1">
                <a:ea typeface="黑体" panose="02010609060101010101" pitchFamily="49" charset="-122"/>
              </a:rPr>
              <a:t>案例：陈某系某公交车队的售票员，平时下班很晚。</a:t>
            </a:r>
            <a:r>
              <a:rPr lang="en-US" altLang="zh-CN" sz="2200" b="1">
                <a:ea typeface="黑体" panose="02010609060101010101" pitchFamily="49" charset="-122"/>
              </a:rPr>
              <a:t>2008</a:t>
            </a:r>
            <a:r>
              <a:rPr lang="zh-CN" altLang="en-US" sz="2200" b="1">
                <a:ea typeface="黑体" panose="02010609060101010101" pitchFamily="49" charset="-122"/>
              </a:rPr>
              <a:t>年</a:t>
            </a:r>
            <a:r>
              <a:rPr lang="en-US" altLang="zh-CN" sz="2200" b="1">
                <a:ea typeface="黑体" panose="02010609060101010101" pitchFamily="49" charset="-122"/>
              </a:rPr>
              <a:t>10</a:t>
            </a:r>
            <a:r>
              <a:rPr lang="zh-CN" altLang="en-US" sz="2200" b="1">
                <a:ea typeface="黑体" panose="02010609060101010101" pitchFamily="49" charset="-122"/>
              </a:rPr>
              <a:t>月的一天，陈某从车队下班准备坐公交车回家。车站就在车队停车场外，陈某当时站在马路边上等车，而没有站在候车线内。就在陈某等车的时候，突然侧面驶来一辆电瓶车将其撞倒在地，身体多处受伤。后经交通部门认定，电瓶车驾驶人员张某当时喝醉了酒，故认定张某对本次事故负全部责任。由于张某没有赔偿能力，陈某遂欲通过工伤程序获得赔偿，而当陈某向劳动部门申请工伤认定时，劳动部门以电瓶车属非机动车为由，认为陈某所受的伤害为非机动车事故，故不认定为工伤。</a:t>
            </a:r>
            <a:endParaRPr lang="zh-CN" altLang="en-US" sz="2200" b="1">
              <a:ea typeface="黑体" panose="02010609060101010101" pitchFamily="49" charset="-122"/>
            </a:endParaRPr>
          </a:p>
          <a:p>
            <a:pPr lvl="0" eaLnBrk="1" latinLnBrk="1" hangingPunct="1"/>
            <a:r>
              <a:rPr lang="zh-CN" altLang="en-US" sz="2200" b="1">
                <a:solidFill>
                  <a:srgbClr val="FF0000"/>
                </a:solidFill>
                <a:ea typeface="黑体" panose="02010609060101010101" pitchFamily="49" charset="-122"/>
              </a:rPr>
              <a:t>点评：新修改的条例将非本人主要责任的非机动车事故伤害，以及城市轨道交通、客运轮渡、火车事故伤害纳入工伤认定的范围。今后，类似于本案中陈某遭遇的工伤患者，既可以主张人身侵权损害赔偿，又可以寻求工伤保险保障。新条例最大限度地保护了劳动者的合法权益。</a:t>
            </a:r>
            <a:endParaRPr lang="zh-CN" altLang="en-US" sz="2200" b="1">
              <a:solidFill>
                <a:srgbClr val="FF0000"/>
              </a:solidFill>
              <a:ea typeface="黑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文本框 1048753"/>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59" name="标题 2097158"/>
          <p:cNvPicPr>
            <a:picLocks noGrp="1"/>
          </p:cNvPicPr>
          <p:nvPr>
            <p:ph type="title" idx="4294967295"/>
          </p:nvPr>
        </p:nvPicPr>
        <p:blipFill>
          <a:blip r:embed="rId1"/>
          <a:srcRect/>
          <a:stretch>
            <a:fillRect/>
          </a:stretch>
        </p:blipFill>
        <p:spPr>
          <a:xfrm>
            <a:off x="244475" y="73025"/>
            <a:ext cx="8697912" cy="1444625"/>
          </a:xfrm>
          <a:prstGeom prst="rect">
            <a:avLst/>
          </a:prstGeom>
          <a:noFill/>
          <a:ln>
            <a:noFill/>
          </a:ln>
        </p:spPr>
      </p:pic>
      <p:graphicFrame>
        <p:nvGraphicFramePr>
          <p:cNvPr id="4194310" name="表格 4194309"/>
          <p:cNvGraphicFramePr/>
          <p:nvPr/>
        </p:nvGraphicFramePr>
        <p:xfrm>
          <a:off x="304800" y="1554162"/>
          <a:ext cx="8515350" cy="4467225"/>
        </p:xfrm>
        <a:graphic>
          <a:graphicData uri="http://schemas.openxmlformats.org/drawingml/2006/table">
            <a:tbl>
              <a:tblPr/>
              <a:tblGrid>
                <a:gridCol w="1819275"/>
                <a:gridCol w="3527425"/>
                <a:gridCol w="3168650"/>
              </a:tblGrid>
              <a:tr h="371475">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L="91437" marR="91437" marT="45721" marB="45721">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91437" marR="91437" marT="45721" marB="45721">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91437" marR="91437" marT="45721" marB="45721">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4095750">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旧</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第二十九条、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新</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第三十条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L="91437" marR="91437" marT="45721" marB="45721">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职工住院治疗工伤的，由</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所在单位</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按照本单位因公出差伙食补助标准的70%</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发给住院伙食补助费；经医疗机构出具证明，报经办机构同意，工伤职工到统筹地区以外就医的，所需交通、食宿费用由</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所在单位</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按照本单位职工因公出差标准报销。</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L="91437" marR="91437" marT="45721" marB="45721">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职工住院治疗工伤的伙食补助费，以及经医疗机构出具证明，报经办机构同意，工伤职工到统筹地区以外就医所需的交通、食宿费用从</a:t>
                      </a:r>
                      <a:r>
                        <a:rPr lang="zh-CN" altLang="en-US" sz="2000" b="1">
                          <a:solidFill>
                            <a:srgbClr val="FF0000"/>
                          </a:solidFill>
                          <a:latin typeface="Arial" panose="020B0604020202020204" pitchFamily="34" charset="0"/>
                          <a:ea typeface="黑体" panose="02010609060101010101" pitchFamily="49" charset="-122"/>
                          <a:sym typeface="Arial" panose="020B0604020202020204" pitchFamily="34" charset="0"/>
                        </a:rPr>
                        <a:t>工伤保险基金</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支付，基金支付的具体标准由统筹地区人民政府规定。</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L="91437" marR="91437" marT="45721" marB="45721">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文本框 1048769"/>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60" name="标题 2097159"/>
          <p:cNvPicPr>
            <a:picLocks noGrp="1"/>
          </p:cNvPicPr>
          <p:nvPr>
            <p:ph type="title" idx="4294967295"/>
          </p:nvPr>
        </p:nvPicPr>
        <p:blipFill>
          <a:blip r:embed="rId1"/>
          <a:srcRect/>
          <a:stretch>
            <a:fillRect/>
          </a:stretch>
        </p:blipFill>
        <p:spPr>
          <a:xfrm>
            <a:off x="298450" y="377825"/>
            <a:ext cx="8772525" cy="1249362"/>
          </a:xfrm>
          <a:prstGeom prst="rect">
            <a:avLst/>
          </a:prstGeom>
          <a:noFill/>
          <a:ln>
            <a:noFill/>
          </a:ln>
        </p:spPr>
      </p:pic>
      <p:graphicFrame>
        <p:nvGraphicFramePr>
          <p:cNvPr id="4194311" name="表格 4194310"/>
          <p:cNvGraphicFramePr/>
          <p:nvPr/>
        </p:nvGraphicFramePr>
        <p:xfrm>
          <a:off x="457200" y="1600200"/>
          <a:ext cx="8229599" cy="3700461"/>
        </p:xfrm>
        <a:graphic>
          <a:graphicData uri="http://schemas.openxmlformats.org/drawingml/2006/table">
            <a:tbl>
              <a:tblPr/>
              <a:tblGrid>
                <a:gridCol w="1882775"/>
                <a:gridCol w="2160587"/>
                <a:gridCol w="4186237"/>
              </a:tblGrid>
              <a:tr h="371474">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13" marB="45713">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3" marB="45713">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3" marB="45713">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328987">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第三十一条（新增）</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3" marB="45713">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rPr>
                        <a:t>          </a:t>
                      </a: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无</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3" marB="45713">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社会保险行政部门作出认定为工伤的决定后发生行政复议、行政诉讼的，行政复议和行政诉讼期间</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不停止支付工伤职工治疗工伤的医疗费用。</a:t>
                      </a:r>
                      <a:endPar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endParaRPr>
                    </a:p>
                  </a:txBody>
                  <a:tcPr marT="45713" marB="45713">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文本框 1048785"/>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61" name="标题 2097160"/>
          <p:cNvPicPr>
            <a:picLocks noGrp="1"/>
          </p:cNvPicPr>
          <p:nvPr>
            <p:ph type="title" idx="4294967295"/>
          </p:nvPr>
        </p:nvPicPr>
        <p:blipFill>
          <a:blip r:embed="rId1"/>
          <a:srcRect/>
          <a:stretch>
            <a:fillRect/>
          </a:stretch>
        </p:blipFill>
        <p:spPr>
          <a:xfrm>
            <a:off x="298450" y="450850"/>
            <a:ext cx="8802688" cy="969962"/>
          </a:xfrm>
          <a:prstGeom prst="rect">
            <a:avLst/>
          </a:prstGeom>
          <a:noFill/>
          <a:ln>
            <a:noFill/>
          </a:ln>
        </p:spPr>
      </p:pic>
      <p:graphicFrame>
        <p:nvGraphicFramePr>
          <p:cNvPr id="4194312" name="表格 4194311"/>
          <p:cNvGraphicFramePr/>
          <p:nvPr/>
        </p:nvGraphicFramePr>
        <p:xfrm>
          <a:off x="457200" y="1600200"/>
          <a:ext cx="8229600" cy="3916361"/>
        </p:xfrm>
        <a:graphic>
          <a:graphicData uri="http://schemas.openxmlformats.org/drawingml/2006/table">
            <a:tbl>
              <a:tblPr/>
              <a:tblGrid>
                <a:gridCol w="2098675"/>
                <a:gridCol w="3387725"/>
                <a:gridCol w="2743200"/>
              </a:tblGrid>
              <a:tr h="371474">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12" marB="45712">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2" marB="45712">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12" marB="45712">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544887">
                <a:tc>
                  <a:txBody>
                    <a:bodyPr/>
                    <a:lstStyle/>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旧</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第三十三条、</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新</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第三十五条</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2" marB="45712">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从工伤保险基金按伤残等级支付一次性伤残补助金，标准为：一级伤残为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24</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个月的本人工资，二级伤残为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22</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个月的本人工资，三级伤残为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20</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个月的本人工资，四级伤残为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18</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2" marB="45712">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从工伤保险基金按伤残等级支付一次性伤残补助金，标准为：一级伤残为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27</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个月的本人工资，二级伤残为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25</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个月的本人工资，三级伤残为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23</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个月的本人工资，四级伤残为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21</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12" marB="45712">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2" name="文本框 1048801"/>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62" name="标题 2097161"/>
          <p:cNvPicPr>
            <a:picLocks noGrp="1"/>
          </p:cNvPicPr>
          <p:nvPr>
            <p:ph type="title" idx="4294967295"/>
          </p:nvPr>
        </p:nvPicPr>
        <p:blipFill>
          <a:blip r:embed="rId1"/>
          <a:srcRect/>
          <a:stretch>
            <a:fillRect/>
          </a:stretch>
        </p:blipFill>
        <p:spPr>
          <a:xfrm>
            <a:off x="298450" y="450850"/>
            <a:ext cx="8802688" cy="969962"/>
          </a:xfrm>
          <a:prstGeom prst="rect">
            <a:avLst/>
          </a:prstGeom>
          <a:noFill/>
          <a:ln>
            <a:noFill/>
          </a:ln>
        </p:spPr>
      </p:pic>
      <p:graphicFrame>
        <p:nvGraphicFramePr>
          <p:cNvPr id="4194313" name="表格 4194312"/>
          <p:cNvGraphicFramePr/>
          <p:nvPr/>
        </p:nvGraphicFramePr>
        <p:xfrm>
          <a:off x="304800" y="1554162"/>
          <a:ext cx="8686800" cy="4395786"/>
        </p:xfrm>
        <a:graphic>
          <a:graphicData uri="http://schemas.openxmlformats.org/drawingml/2006/table">
            <a:tbl>
              <a:tblPr/>
              <a:tblGrid>
                <a:gridCol w="1746250"/>
                <a:gridCol w="3457575"/>
                <a:gridCol w="3482975"/>
              </a:tblGrid>
              <a:tr h="371474">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27" marB="45727">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7" marB="45727">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7" marB="45727">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4024312">
                <a:tc>
                  <a:txBody>
                    <a:bodyPr/>
                    <a:lstStyle/>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旧</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第三十四条、</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新</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第三十六条</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7" marB="45727">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从工伤保险基金按伤残等级支付一次性伤残补助金，标准为：五级伤残为</a:t>
                      </a:r>
                      <a:r>
                        <a:rPr lang="en-US" altLang="en-US" sz="1800" b="1">
                          <a:solidFill>
                            <a:srgbClr val="FF0000"/>
                          </a:solidFill>
                          <a:latin typeface="Arial" panose="020B0604020202020204" pitchFamily="34" charset="0"/>
                          <a:ea typeface="黑体" panose="02010609060101010101" pitchFamily="49" charset="-122"/>
                          <a:sym typeface="Arial" panose="020B0604020202020204" pitchFamily="34" charset="0"/>
                        </a:rPr>
                        <a:t>16</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个月的本人工资，六级伤残为</a:t>
                      </a:r>
                      <a:r>
                        <a:rPr lang="en-US" altLang="en-US" sz="1800" b="1">
                          <a:solidFill>
                            <a:srgbClr val="FF0000"/>
                          </a:solidFill>
                          <a:latin typeface="Arial" panose="020B0604020202020204" pitchFamily="34" charset="0"/>
                          <a:ea typeface="黑体" panose="02010609060101010101" pitchFamily="49" charset="-122"/>
                          <a:sym typeface="Arial" panose="020B0604020202020204" pitchFamily="34" charset="0"/>
                        </a:rPr>
                        <a:t>14</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经工伤职工本人提出，该职工可以与用人单位解除或者终止劳动关系，</a:t>
                      </a:r>
                      <a:r>
                        <a:rPr lang="zh-CN" altLang="en-US" sz="1800" b="1">
                          <a:solidFill>
                            <a:srgbClr val="FF0000"/>
                          </a:solidFill>
                          <a:latin typeface="Arial" panose="020B0604020202020204" pitchFamily="34" charset="0"/>
                          <a:ea typeface="黑体" panose="02010609060101010101" pitchFamily="49" charset="-122"/>
                          <a:sym typeface="Arial" panose="020B0604020202020204" pitchFamily="34" charset="0"/>
                        </a:rPr>
                        <a:t>由用人单位支付一次性工伤医疗补助金和伤残就业补助金</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。具体标准由省、自治区、直辖市人民政府规定。</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从工伤保险基金按伤残等级支付一次性伤残补助金，标准为：五级伤残为</a:t>
                      </a:r>
                      <a:r>
                        <a:rPr lang="en-US" altLang="en-US" sz="1800" b="1">
                          <a:solidFill>
                            <a:srgbClr val="FF0000"/>
                          </a:solidFill>
                          <a:latin typeface="Arial" panose="020B0604020202020204" pitchFamily="34" charset="0"/>
                          <a:ea typeface="黑体" panose="02010609060101010101" pitchFamily="49" charset="-122"/>
                          <a:sym typeface="Arial" panose="020B0604020202020204" pitchFamily="34" charset="0"/>
                        </a:rPr>
                        <a:t>18</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个月的本人工资，六级伤残为</a:t>
                      </a:r>
                      <a:r>
                        <a:rPr lang="en-US" altLang="en-US" sz="1800" b="1">
                          <a:solidFill>
                            <a:srgbClr val="FF0000"/>
                          </a:solidFill>
                          <a:latin typeface="Arial" panose="020B0604020202020204" pitchFamily="34" charset="0"/>
                          <a:ea typeface="黑体" panose="02010609060101010101" pitchFamily="49" charset="-122"/>
                          <a:sym typeface="Arial" panose="020B0604020202020204" pitchFamily="34" charset="0"/>
                        </a:rPr>
                        <a:t>16</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经工伤职工本人提出，该职工可以与用人单位解除或者终止劳动关系，</a:t>
                      </a:r>
                      <a:r>
                        <a:rPr lang="zh-CN" altLang="en-US" sz="1800" b="1">
                          <a:solidFill>
                            <a:srgbClr val="FF0000"/>
                          </a:solidFill>
                          <a:latin typeface="Arial" panose="020B0604020202020204" pitchFamily="34" charset="0"/>
                          <a:ea typeface="黑体" panose="02010609060101010101" pitchFamily="49" charset="-122"/>
                          <a:sym typeface="Arial" panose="020B0604020202020204" pitchFamily="34" charset="0"/>
                        </a:rPr>
                        <a:t>由工伤保险基金支付一次性工伤医疗补助金，由用人单位支付一次性伤残就业补助金</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。一次性工伤医疗补助金和一次性伤残就业补助金的具体标准由省、自治区、直辖市人民政府规定。</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7" marB="45727">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8" name="文本框 1048817"/>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63" name="标题 2097162"/>
          <p:cNvPicPr>
            <a:picLocks noGrp="1"/>
          </p:cNvPicPr>
          <p:nvPr>
            <p:ph type="title" idx="4294967295"/>
          </p:nvPr>
        </p:nvPicPr>
        <p:blipFill>
          <a:blip r:embed="rId1"/>
          <a:srcRect/>
          <a:stretch>
            <a:fillRect/>
          </a:stretch>
        </p:blipFill>
        <p:spPr>
          <a:xfrm>
            <a:off x="298450" y="450850"/>
            <a:ext cx="8802688" cy="969962"/>
          </a:xfrm>
          <a:prstGeom prst="rect">
            <a:avLst/>
          </a:prstGeom>
          <a:noFill/>
          <a:ln>
            <a:noFill/>
          </a:ln>
        </p:spPr>
      </p:pic>
      <p:graphicFrame>
        <p:nvGraphicFramePr>
          <p:cNvPr id="4194314" name="表格 4194313"/>
          <p:cNvGraphicFramePr/>
          <p:nvPr/>
        </p:nvGraphicFramePr>
        <p:xfrm>
          <a:off x="323850" y="1700212"/>
          <a:ext cx="8496299" cy="4752975"/>
        </p:xfrm>
        <a:graphic>
          <a:graphicData uri="http://schemas.openxmlformats.org/drawingml/2006/table">
            <a:tbl>
              <a:tblPr/>
              <a:tblGrid>
                <a:gridCol w="1655762"/>
                <a:gridCol w="3313112"/>
                <a:gridCol w="3527425"/>
              </a:tblGrid>
              <a:tr h="371475">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L="91433" marR="91433"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91433" marR="91433"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91433" marR="91433"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4381500">
                <a:tc>
                  <a:txBody>
                    <a:bodyPr/>
                    <a:lstStyle/>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旧</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第三十五条、</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新</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第三十七条</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L="91433" marR="91433"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职工因工致残被鉴定为七级至十级伤残的，享受以下待遇：</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（一）从工伤保险基金按伤残等级支付一次性伤残补助金，标准为：七级伤残为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12</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个月的本人工资，八级伤残为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10</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个月的本人工资，九级伤残为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8</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个月的本人工资，十级伤残为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6</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（二）劳动合同期满终止，或者职工本人提出解除劳动合同的，由</a:t>
                      </a:r>
                      <a:r>
                        <a:rPr lang="zh-CN" altLang="en-US" sz="1800" b="1">
                          <a:solidFill>
                            <a:srgbClr val="FF0000"/>
                          </a:solidFill>
                          <a:latin typeface="Arial" panose="020B0604020202020204" pitchFamily="34" charset="0"/>
                          <a:ea typeface="黑体" panose="02010609060101010101" pitchFamily="49" charset="-122"/>
                          <a:sym typeface="Arial" panose="020B0604020202020204" pitchFamily="34" charset="0"/>
                        </a:rPr>
                        <a:t>用人单位支付一次性工伤医疗补助金和伤残就业补助金</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L="68575" marR="68575"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职工因工致残被鉴定为七级至十级伤残的，享受以下待遇：</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（一）从工伤保险基金按伤残等级支付一次性伤残补助金，标准为：七级伤残为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13</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个月的本人工资，八级伤残为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11</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个月的本人工资，九级伤残为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9</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个月的本人工资，十级伤残为</a:t>
                      </a:r>
                      <a:r>
                        <a:rPr lang="en-US" altLang="zh-CN" sz="1800" b="1">
                          <a:solidFill>
                            <a:srgbClr val="FF0000"/>
                          </a:solidFill>
                          <a:latin typeface="Arial" panose="020B0604020202020204" pitchFamily="34" charset="0"/>
                          <a:ea typeface="黑体" panose="02010609060101010101" pitchFamily="49" charset="-122"/>
                          <a:sym typeface="Arial" panose="020B0604020202020204" pitchFamily="34" charset="0"/>
                        </a:rPr>
                        <a:t>7</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个月的本人工资；</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（二）劳动、聘用合同期满终止，或者职工本人提出解除劳动、聘用合同的，</a:t>
                      </a:r>
                      <a:r>
                        <a:rPr lang="zh-CN" altLang="en-US" sz="1800" b="1">
                          <a:solidFill>
                            <a:srgbClr val="FF0000"/>
                          </a:solidFill>
                          <a:latin typeface="Arial" panose="020B0604020202020204" pitchFamily="34" charset="0"/>
                          <a:ea typeface="黑体" panose="02010609060101010101" pitchFamily="49" charset="-122"/>
                          <a:sym typeface="Arial" panose="020B0604020202020204" pitchFamily="34" charset="0"/>
                        </a:rPr>
                        <a:t>由工伤保险基金支付一次性工伤医疗补助金，由用人单位支付一次性伤残就业补助金</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L="91433" marR="91433"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69087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83677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4" name="文本框 1048833"/>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64" name="标题 2097163"/>
          <p:cNvPicPr>
            <a:picLocks noGrp="1"/>
          </p:cNvPicPr>
          <p:nvPr>
            <p:ph type="title" idx="4294967295"/>
          </p:nvPr>
        </p:nvPicPr>
        <p:blipFill>
          <a:blip r:embed="rId1"/>
          <a:srcRect/>
          <a:stretch>
            <a:fillRect/>
          </a:stretch>
        </p:blipFill>
        <p:spPr>
          <a:xfrm>
            <a:off x="317500" y="255587"/>
            <a:ext cx="8802688" cy="969962"/>
          </a:xfrm>
          <a:prstGeom prst="rect">
            <a:avLst/>
          </a:prstGeom>
          <a:noFill/>
          <a:ln>
            <a:noFill/>
          </a:ln>
        </p:spPr>
      </p:pic>
      <p:graphicFrame>
        <p:nvGraphicFramePr>
          <p:cNvPr id="4194315" name="表格 4194314"/>
          <p:cNvGraphicFramePr/>
          <p:nvPr/>
        </p:nvGraphicFramePr>
        <p:xfrm>
          <a:off x="395287" y="1773237"/>
          <a:ext cx="8208958" cy="4129077"/>
        </p:xfrm>
        <a:graphic>
          <a:graphicData uri="http://schemas.openxmlformats.org/drawingml/2006/table">
            <a:tbl>
              <a:tblPr/>
              <a:tblGrid>
                <a:gridCol w="1225549"/>
                <a:gridCol w="2344737"/>
                <a:gridCol w="1325562"/>
                <a:gridCol w="1296987"/>
                <a:gridCol w="1152524"/>
                <a:gridCol w="863599"/>
              </a:tblGrid>
              <a:tr h="503237">
                <a:tc rowSpan="2">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伤残等级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rowSpan="2">
                  <a:txBody>
                    <a:bodyPr/>
                    <a:lstStyle/>
                    <a:p>
                      <a:pPr marL="0" lvl="0" indent="266700" algn="ctr" eaLnBrk="1" latinLnBrk="1" hangingPunct="1">
                        <a:lnSpc>
                          <a:spcPts val="2450"/>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计算基数</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gridSpan="3">
                  <a:txBody>
                    <a:bodyPr/>
                    <a:lstStyle/>
                    <a:p>
                      <a:pPr marL="0" lvl="0" indent="266700" algn="ctr"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一次性伤残补金助金标准（个月）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hMerge="1">
                  <a:tcPr/>
                </a:tc>
                <a:tc hMerge="1">
                  <a:tcPr/>
                </a:tc>
                <a:tc rowSpan="2">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支付</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主体</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490537">
                <a:tc vMerge="1">
                  <a:tcPr/>
                </a:tc>
                <a:tc vMerge="1">
                  <a:tcPr/>
                </a:tc>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旧</a:t>
                      </a:r>
                      <a:r>
                        <a:rPr lang="zh-CN"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条例</a:t>
                      </a:r>
                      <a:r>
                        <a:rPr lang="zh-CN"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a:t>
                      </a:r>
                      <a:endParaRPr lang="zh-CN" altLang="zh-CN"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新</a:t>
                      </a:r>
                      <a:r>
                        <a:rPr lang="zh-CN"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条例</a:t>
                      </a:r>
                      <a:r>
                        <a:rPr lang="zh-CN"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a:t>
                      </a:r>
                      <a:endParaRPr lang="zh-CN" altLang="zh-CN"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增加数</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r h="295274">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一级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rowSpan="10">
                  <a:txBody>
                    <a:bodyPr/>
                    <a:lstStyle/>
                    <a:p>
                      <a:pPr marL="0" lvl="0" indent="266700" eaLnBrk="1" latinLnBrk="1" hangingPunct="1">
                        <a:spcBef>
                          <a:spcPct val="0"/>
                        </a:spcBef>
                        <a:spcAft>
                          <a:spcPts val="600"/>
                        </a:spcAft>
                        <a:buFontTx/>
                        <a:buNone/>
                      </a:pPr>
                      <a:r>
                        <a:rPr lang="zh-CN" altLang="en-US" sz="1400" b="1">
                          <a:solidFill>
                            <a:schemeClr val="dk1"/>
                          </a:solidFill>
                          <a:latin typeface="Arial" panose="020B0604020202020204" pitchFamily="34" charset="0"/>
                          <a:ea typeface="黑体" panose="02010609060101010101" pitchFamily="49" charset="-122"/>
                          <a:sym typeface="Arial" panose="020B0604020202020204" pitchFamily="34" charset="0"/>
                        </a:rPr>
                        <a:t>本人工资（本人工资，是指工伤职工因工作遭受事故伤害或者患职业病前</a:t>
                      </a:r>
                      <a:r>
                        <a:rPr lang="en-US" altLang="zh-CN" sz="1400" b="1">
                          <a:solidFill>
                            <a:schemeClr val="dk1"/>
                          </a:solidFill>
                          <a:latin typeface="Arial" panose="020B0604020202020204" pitchFamily="34" charset="0"/>
                          <a:ea typeface="黑体" panose="02010609060101010101" pitchFamily="49" charset="-122"/>
                          <a:sym typeface="Arial" panose="020B0604020202020204" pitchFamily="34" charset="0"/>
                        </a:rPr>
                        <a:t>12</a:t>
                      </a:r>
                      <a:r>
                        <a:rPr lang="zh-CN" altLang="en-US" sz="1400" b="1">
                          <a:solidFill>
                            <a:schemeClr val="dk1"/>
                          </a:solidFill>
                          <a:latin typeface="Arial" panose="020B0604020202020204" pitchFamily="34" charset="0"/>
                          <a:ea typeface="黑体" panose="02010609060101010101" pitchFamily="49" charset="-122"/>
                          <a:sym typeface="Arial" panose="020B0604020202020204" pitchFamily="34" charset="0"/>
                        </a:rPr>
                        <a:t>个月平均月缴费工资。本人工资高于统筹地区职工平均工资</a:t>
                      </a:r>
                      <a:r>
                        <a:rPr lang="en-US" altLang="zh-CN" sz="1400" b="1">
                          <a:solidFill>
                            <a:schemeClr val="dk1"/>
                          </a:solidFill>
                          <a:latin typeface="Arial" panose="020B0604020202020204" pitchFamily="34" charset="0"/>
                          <a:ea typeface="黑体" panose="02010609060101010101" pitchFamily="49" charset="-122"/>
                          <a:sym typeface="Arial" panose="020B0604020202020204" pitchFamily="34" charset="0"/>
                        </a:rPr>
                        <a:t>300%</a:t>
                      </a:r>
                      <a:r>
                        <a:rPr lang="zh-CN" altLang="en-US" sz="1400" b="1">
                          <a:solidFill>
                            <a:schemeClr val="dk1"/>
                          </a:solidFill>
                          <a:latin typeface="Arial" panose="020B0604020202020204" pitchFamily="34" charset="0"/>
                          <a:ea typeface="黑体" panose="02010609060101010101" pitchFamily="49" charset="-122"/>
                          <a:sym typeface="Arial" panose="020B0604020202020204" pitchFamily="34" charset="0"/>
                        </a:rPr>
                        <a:t>的，按照统筹地区职工平均工资的</a:t>
                      </a:r>
                      <a:r>
                        <a:rPr lang="en-US" altLang="zh-CN" sz="1400" b="1">
                          <a:solidFill>
                            <a:schemeClr val="dk1"/>
                          </a:solidFill>
                          <a:latin typeface="Arial" panose="020B0604020202020204" pitchFamily="34" charset="0"/>
                          <a:ea typeface="黑体" panose="02010609060101010101" pitchFamily="49" charset="-122"/>
                          <a:sym typeface="Arial" panose="020B0604020202020204" pitchFamily="34" charset="0"/>
                        </a:rPr>
                        <a:t>300%</a:t>
                      </a:r>
                      <a:r>
                        <a:rPr lang="zh-CN" altLang="en-US" sz="1400" b="1">
                          <a:solidFill>
                            <a:schemeClr val="dk1"/>
                          </a:solidFill>
                          <a:latin typeface="Arial" panose="020B0604020202020204" pitchFamily="34" charset="0"/>
                          <a:ea typeface="黑体" panose="02010609060101010101" pitchFamily="49" charset="-122"/>
                          <a:sym typeface="Arial" panose="020B0604020202020204" pitchFamily="34" charset="0"/>
                        </a:rPr>
                        <a:t>计算；本人工资低于统筹地区职工平均工资</a:t>
                      </a:r>
                      <a:r>
                        <a:rPr lang="en-US" altLang="zh-CN" sz="1400" b="1">
                          <a:solidFill>
                            <a:schemeClr val="dk1"/>
                          </a:solidFill>
                          <a:latin typeface="Arial" panose="020B0604020202020204" pitchFamily="34" charset="0"/>
                          <a:ea typeface="黑体" panose="02010609060101010101" pitchFamily="49" charset="-122"/>
                          <a:sym typeface="Arial" panose="020B0604020202020204" pitchFamily="34" charset="0"/>
                        </a:rPr>
                        <a:t>60%</a:t>
                      </a:r>
                      <a:r>
                        <a:rPr lang="zh-CN" altLang="en-US" sz="1400" b="1">
                          <a:solidFill>
                            <a:schemeClr val="dk1"/>
                          </a:solidFill>
                          <a:latin typeface="Arial" panose="020B0604020202020204" pitchFamily="34" charset="0"/>
                          <a:ea typeface="黑体" panose="02010609060101010101" pitchFamily="49" charset="-122"/>
                          <a:sym typeface="Arial" panose="020B0604020202020204" pitchFamily="34" charset="0"/>
                        </a:rPr>
                        <a:t>的，按照统筹地区职工平均工资的</a:t>
                      </a:r>
                      <a:r>
                        <a:rPr lang="en-US" altLang="zh-CN" sz="1400" b="1">
                          <a:solidFill>
                            <a:schemeClr val="dk1"/>
                          </a:solidFill>
                          <a:latin typeface="Arial" panose="020B0604020202020204" pitchFamily="34" charset="0"/>
                          <a:ea typeface="黑体" panose="02010609060101010101" pitchFamily="49" charset="-122"/>
                          <a:sym typeface="Arial" panose="020B0604020202020204" pitchFamily="34" charset="0"/>
                        </a:rPr>
                        <a:t>60%</a:t>
                      </a:r>
                      <a:r>
                        <a:rPr lang="zh-CN" altLang="en-US" sz="1400" b="1">
                          <a:solidFill>
                            <a:schemeClr val="dk1"/>
                          </a:solidFill>
                          <a:latin typeface="Arial" panose="020B0604020202020204" pitchFamily="34" charset="0"/>
                          <a:ea typeface="黑体" panose="02010609060101010101" pitchFamily="49" charset="-122"/>
                          <a:sym typeface="Arial" panose="020B0604020202020204" pitchFamily="34" charset="0"/>
                        </a:rPr>
                        <a:t>计算。）</a:t>
                      </a:r>
                      <a:endParaRPr lang="zh-CN" altLang="en-US" sz="14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24</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27</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3</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rowSpan="10">
                  <a:txBody>
                    <a:bodyPr/>
                    <a:lstStyle/>
                    <a:p>
                      <a:pPr marL="0" lvl="0" indent="266700" algn="ctr"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工</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p>
                      <a:pPr marL="0" lvl="0" indent="266700" algn="ctr"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伤</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p>
                      <a:pPr marL="0" lvl="0" indent="266700" algn="ctr"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保</a:t>
                      </a: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 </a:t>
                      </a:r>
                      <a:endPar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endParaRPr>
                    </a:p>
                    <a:p>
                      <a:pPr marL="0" lvl="0" indent="266700" algn="ctr"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险</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p>
                      <a:pPr marL="0" lvl="0" indent="266700" algn="ctr"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基</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p>
                      <a:pPr marL="0" lvl="0" indent="266700" algn="ctr"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金</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295274">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二级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22</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25</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3</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r h="295274">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三级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20</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23</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3</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r h="295274">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四级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18</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21</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3</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r h="293687">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五级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16</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18</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2</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r h="295274">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六级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14</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16</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2</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r h="295274">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七级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12</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13</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r h="295274">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八级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10</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11</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r h="295274">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九级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8</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9</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r h="479424">
                <a:tc>
                  <a:txBody>
                    <a:bodyPr/>
                    <a:lstStyle/>
                    <a:p>
                      <a:pPr marL="0" lvl="0" indent="266700" eaLnBrk="1" latinLnBrk="1" hangingPunct="1">
                        <a:lnSpc>
                          <a:spcPts val="1225"/>
                        </a:lnSpc>
                        <a:spcBef>
                          <a:spcPct val="0"/>
                        </a:spcBef>
                        <a:spcAft>
                          <a:spcPts val="600"/>
                        </a:spcAft>
                        <a:buFontTx/>
                        <a:buNone/>
                      </a:pP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十级</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6</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7</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lstStyle/>
                    <a:p>
                      <a:pPr marL="0" lvl="0" indent="266700" eaLnBrk="1" latinLnBrk="1" hangingPunct="1">
                        <a:lnSpc>
                          <a:spcPts val="1225"/>
                        </a:lnSpc>
                        <a:spcBef>
                          <a:spcPct val="0"/>
                        </a:spcBef>
                        <a:spcAft>
                          <a:spcPts val="600"/>
                        </a:spcAft>
                        <a:buFontTx/>
                        <a:buNone/>
                      </a:pPr>
                      <a:r>
                        <a:rPr lang="en-US" altLang="zh-CN" sz="1100" b="1">
                          <a:solidFill>
                            <a:schemeClr val="dk1"/>
                          </a:solidFill>
                          <a:latin typeface="Arial" panose="020B0604020202020204" pitchFamily="34" charset="0"/>
                          <a:ea typeface="黑体" panose="02010609060101010101" pitchFamily="49" charset="-122"/>
                          <a:sym typeface="Arial" panose="020B0604020202020204" pitchFamily="34" charset="0"/>
                        </a:rPr>
                        <a:t>1</a:t>
                      </a:r>
                      <a:r>
                        <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rPr>
                        <a:t>个月</a:t>
                      </a:r>
                      <a:endParaRPr lang="zh-CN" altLang="en-US" sz="11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nchor="ctr">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vMerge="1">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5" name="文本框 1048914"/>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65" name="标题 2097164"/>
          <p:cNvPicPr>
            <a:picLocks noGrp="1"/>
          </p:cNvPicPr>
          <p:nvPr>
            <p:ph type="title" idx="4294967295"/>
          </p:nvPr>
        </p:nvPicPr>
        <p:blipFill>
          <a:blip r:embed="rId1"/>
          <a:srcRect/>
          <a:stretch>
            <a:fillRect/>
          </a:stretch>
        </p:blipFill>
        <p:spPr>
          <a:xfrm>
            <a:off x="298450" y="450850"/>
            <a:ext cx="8832850" cy="1042987"/>
          </a:xfrm>
          <a:prstGeom prst="rect">
            <a:avLst/>
          </a:prstGeom>
          <a:noFill/>
          <a:ln>
            <a:noFill/>
          </a:ln>
        </p:spPr>
      </p:pic>
      <p:graphicFrame>
        <p:nvGraphicFramePr>
          <p:cNvPr id="4194316" name="表格 4194315"/>
          <p:cNvGraphicFramePr/>
          <p:nvPr/>
        </p:nvGraphicFramePr>
        <p:xfrm>
          <a:off x="457200" y="1600200"/>
          <a:ext cx="8229600" cy="3629025"/>
        </p:xfrm>
        <a:graphic>
          <a:graphicData uri="http://schemas.openxmlformats.org/drawingml/2006/table">
            <a:tbl>
              <a:tblPr/>
              <a:tblGrid>
                <a:gridCol w="2743200"/>
                <a:gridCol w="2743200"/>
                <a:gridCol w="2743200"/>
              </a:tblGrid>
              <a:tr h="371475">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257550">
                <a:tc>
                  <a:txBody>
                    <a:bodyPr/>
                    <a:lstStyle/>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旧</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第三十七条、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新</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第三十九条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一次性工亡补助金标准为</a:t>
                      </a:r>
                      <a:r>
                        <a:rPr lang="en-US"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48</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个月至</a:t>
                      </a:r>
                      <a:r>
                        <a:rPr lang="en-US"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60</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个月</a:t>
                      </a: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的</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统筹地区上年度职工月平均工资</a:t>
                      </a: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一次性工亡补助金标准为上一年度</a:t>
                      </a:r>
                      <a:r>
                        <a:rPr lang="en-US" altLang="zh-CN" sz="2400" b="1">
                          <a:solidFill>
                            <a:srgbClr val="FF0000"/>
                          </a:solidFill>
                          <a:latin typeface="Arial" panose="020B0604020202020204" pitchFamily="34" charset="0"/>
                          <a:ea typeface="黑体" panose="02010609060101010101" pitchFamily="49" charset="-122"/>
                          <a:sym typeface="Arial" panose="020B0604020202020204" pitchFamily="34" charset="0"/>
                        </a:rPr>
                        <a:t>全国城镇居民人均可支配收入的20</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倍</a:t>
                      </a: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1" name="文本框 1048930"/>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66" name="标题 2097165"/>
          <p:cNvPicPr>
            <a:picLocks noGrp="1"/>
          </p:cNvPicPr>
          <p:nvPr>
            <p:ph type="title" idx="4294967295"/>
          </p:nvPr>
        </p:nvPicPr>
        <p:blipFill>
          <a:blip r:embed="rId1"/>
          <a:srcRect/>
          <a:stretch>
            <a:fillRect/>
          </a:stretch>
        </p:blipFill>
        <p:spPr>
          <a:xfrm>
            <a:off x="298450" y="139700"/>
            <a:ext cx="8699500" cy="1354137"/>
          </a:xfrm>
          <a:prstGeom prst="rect">
            <a:avLst/>
          </a:prstGeom>
          <a:noFill/>
          <a:ln>
            <a:noFill/>
          </a:ln>
        </p:spPr>
      </p:pic>
      <p:pic>
        <p:nvPicPr>
          <p:cNvPr id="2097167" name="内容占位符 2097166"/>
          <p:cNvPicPr>
            <a:picLocks noGrp="1"/>
          </p:cNvPicPr>
          <p:nvPr>
            <p:ph idx="4294967295"/>
          </p:nvPr>
        </p:nvPicPr>
        <p:blipFill>
          <a:blip r:embed="rId2"/>
          <a:srcRect/>
          <a:stretch>
            <a:fillRect/>
          </a:stretch>
        </p:blipFill>
        <p:spPr bwMode="auto">
          <a:xfrm>
            <a:off x="1050925" y="1600200"/>
            <a:ext cx="6948487" cy="3675062"/>
          </a:xfrm>
          <a:prstGeom prst="rect">
            <a:avLst/>
          </a:prstGeom>
          <a:noFill/>
          <a:ln>
            <a:noFill/>
          </a:ln>
        </p:spPr>
      </p:pic>
      <p:sp>
        <p:nvSpPr>
          <p:cNvPr id="1048932" name="文本框 1048931"/>
          <p:cNvSpPr txBox="1"/>
          <p:nvPr/>
        </p:nvSpPr>
        <p:spPr>
          <a:xfrm>
            <a:off x="900112" y="5445125"/>
            <a:ext cx="7704137" cy="119221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342900" lvl="0" indent="-342900" eaLnBrk="1" latinLnBrk="1" hangingPunct="1">
              <a:spcBef>
                <a:spcPct val="50000"/>
              </a:spcBef>
            </a:pPr>
            <a:r>
              <a:rPr lang="en-US" altLang="zh-CN" b="1">
                <a:ea typeface="黑体" panose="02010609060101010101" pitchFamily="49" charset="-122"/>
              </a:rPr>
              <a:t>11929.78  ×  20  =  238595.6</a:t>
            </a:r>
            <a:endParaRPr lang="en-US" altLang="zh-CN" b="1">
              <a:ea typeface="黑体" panose="02010609060101010101" pitchFamily="49" charset="-122"/>
            </a:endParaRPr>
          </a:p>
          <a:p>
            <a:pPr marL="342900" lvl="0" indent="-342900" eaLnBrk="1" latinLnBrk="1" hangingPunct="1">
              <a:spcBef>
                <a:spcPct val="50000"/>
              </a:spcBef>
              <a:buFontTx/>
              <a:buAutoNum type="arabicPlain" startAt="28838"/>
            </a:pPr>
            <a:r>
              <a:rPr lang="en-US" altLang="zh-CN" b="1">
                <a:ea typeface="黑体" panose="02010609060101010101" pitchFamily="49" charset="-122"/>
              </a:rPr>
              <a:t>       ×  20  =  576760</a:t>
            </a:r>
            <a:endParaRPr lang="en-US" altLang="zh-CN" b="1">
              <a:ea typeface="黑体" panose="02010609060101010101" pitchFamily="49" charset="-122"/>
            </a:endParaRPr>
          </a:p>
          <a:p>
            <a:pPr marL="342900" lvl="0" indent="-342900" eaLnBrk="1" latinLnBrk="1" hangingPunct="1">
              <a:spcBef>
                <a:spcPct val="50000"/>
              </a:spcBef>
            </a:pPr>
            <a:r>
              <a:rPr lang="en-US" altLang="zh-CN" b="1">
                <a:ea typeface="黑体" panose="02010609060101010101" pitchFamily="49" charset="-122"/>
              </a:rPr>
              <a:t>17175       ×  20  =  343500</a:t>
            </a:r>
            <a:endParaRPr lang="en-US" altLang="zh-CN" b="1">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97167"/>
                                        </p:tgtEl>
                                        <p:attrNameLst>
                                          <p:attrName>style.visibility</p:attrName>
                                        </p:attrNameLst>
                                      </p:cBhvr>
                                      <p:to>
                                        <p:strVal val="visible"/>
                                      </p:to>
                                    </p:set>
                                    <p:anim calcmode="lin" valueType="num">
                                      <p:cBhvr additive="base">
                                        <p:cTn id="7" dur="1000" fill="hold"/>
                                        <p:tgtEl>
                                          <p:spTgt spid="2097167"/>
                                        </p:tgtEl>
                                        <p:attrNameLst>
                                          <p:attrName>ppt_x</p:attrName>
                                        </p:attrNameLst>
                                      </p:cBhvr>
                                      <p:tavLst>
                                        <p:tav tm="0">
                                          <p:val>
                                            <p:strVal val="0-#ppt_w/2"/>
                                          </p:val>
                                        </p:tav>
                                        <p:tav tm="100000">
                                          <p:val>
                                            <p:strVal val="#ppt_x"/>
                                          </p:val>
                                        </p:tav>
                                      </p:tavLst>
                                    </p:anim>
                                    <p:anim calcmode="lin" valueType="num">
                                      <p:cBhvr additive="base">
                                        <p:cTn id="8" dur="1000" fill="hold"/>
                                        <p:tgtEl>
                                          <p:spTgt spid="20971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932"/>
                                        </p:tgtEl>
                                        <p:attrNameLst>
                                          <p:attrName>style.visibility</p:attrName>
                                        </p:attrNameLst>
                                      </p:cBhvr>
                                      <p:to>
                                        <p:strVal val="visible"/>
                                      </p:to>
                                    </p:set>
                                    <p:anim calcmode="lin" valueType="num">
                                      <p:cBhvr additive="base">
                                        <p:cTn id="13" dur="1000" fill="hold"/>
                                        <p:tgtEl>
                                          <p:spTgt spid="1048932"/>
                                        </p:tgtEl>
                                        <p:attrNameLst>
                                          <p:attrName>ppt_x</p:attrName>
                                        </p:attrNameLst>
                                      </p:cBhvr>
                                      <p:tavLst>
                                        <p:tav tm="0">
                                          <p:val>
                                            <p:strVal val="#ppt_x"/>
                                          </p:val>
                                        </p:tav>
                                        <p:tav tm="100000">
                                          <p:val>
                                            <p:strVal val="#ppt_x"/>
                                          </p:val>
                                        </p:tav>
                                      </p:tavLst>
                                    </p:anim>
                                    <p:anim calcmode="lin" valueType="num">
                                      <p:cBhvr additive="base">
                                        <p:cTn id="14" dur="1000" fill="hold"/>
                                        <p:tgtEl>
                                          <p:spTgt spid="1048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97167" grpId="0"/>
      <p:bldP spid="10489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5" name="文本框 1048934"/>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68" name="标题 2097167"/>
          <p:cNvPicPr>
            <a:picLocks noGrp="1"/>
          </p:cNvPicPr>
          <p:nvPr>
            <p:ph type="title" idx="4294967295"/>
          </p:nvPr>
        </p:nvPicPr>
        <p:blipFill>
          <a:blip r:embed="rId1"/>
          <a:srcRect/>
          <a:stretch>
            <a:fillRect/>
          </a:stretch>
        </p:blipFill>
        <p:spPr>
          <a:xfrm>
            <a:off x="298450" y="396875"/>
            <a:ext cx="8699500" cy="1206500"/>
          </a:xfrm>
          <a:prstGeom prst="rect">
            <a:avLst/>
          </a:prstGeom>
          <a:noFill/>
          <a:ln>
            <a:noFill/>
          </a:ln>
        </p:spPr>
      </p:pic>
      <p:graphicFrame>
        <p:nvGraphicFramePr>
          <p:cNvPr id="4194317" name="表格 4194316"/>
          <p:cNvGraphicFramePr/>
          <p:nvPr/>
        </p:nvGraphicFramePr>
        <p:xfrm>
          <a:off x="457200" y="1600200"/>
          <a:ext cx="8229600" cy="3557586"/>
        </p:xfrm>
        <a:graphic>
          <a:graphicData uri="http://schemas.openxmlformats.org/drawingml/2006/table">
            <a:tbl>
              <a:tblPr/>
              <a:tblGrid>
                <a:gridCol w="2743200"/>
                <a:gridCol w="2743200"/>
                <a:gridCol w="2743200"/>
              </a:tblGrid>
              <a:tr h="371474">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186112">
                <a:tc>
                  <a:txBody>
                    <a:bodyPr/>
                    <a:lstStyle/>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旧</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第四十一条、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新</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第四十三条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企业破产的，在破产清算时</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优先</a:t>
                      </a: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拨付依法应由单位支付的工伤保险待遇费用。</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4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企业破产的，在破产清算时</a:t>
                      </a:r>
                      <a:r>
                        <a:rPr lang="zh-CN" altLang="en-US" sz="2400" b="1">
                          <a:solidFill>
                            <a:srgbClr val="FF0000"/>
                          </a:solidFill>
                          <a:latin typeface="Arial" panose="020B0604020202020204" pitchFamily="34" charset="0"/>
                          <a:ea typeface="黑体" panose="02010609060101010101" pitchFamily="49" charset="-122"/>
                          <a:sym typeface="Arial" panose="020B0604020202020204" pitchFamily="34" charset="0"/>
                        </a:rPr>
                        <a:t>依法</a:t>
                      </a: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拨付应当由单位支付的工伤保险待遇费用。</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1" name="文本框 1048950"/>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69" name="标题 2097168"/>
          <p:cNvPicPr>
            <a:picLocks noGrp="1"/>
          </p:cNvPicPr>
          <p:nvPr>
            <p:ph type="title" idx="4294967295"/>
          </p:nvPr>
        </p:nvPicPr>
        <p:blipFill>
          <a:blip r:embed="rId1"/>
          <a:srcRect/>
          <a:stretch>
            <a:fillRect/>
          </a:stretch>
        </p:blipFill>
        <p:spPr>
          <a:xfrm>
            <a:off x="298450" y="450850"/>
            <a:ext cx="8875712" cy="969962"/>
          </a:xfrm>
          <a:prstGeom prst="rect">
            <a:avLst/>
          </a:prstGeom>
          <a:noFill/>
          <a:ln>
            <a:noFill/>
          </a:ln>
        </p:spPr>
      </p:pic>
      <p:graphicFrame>
        <p:nvGraphicFramePr>
          <p:cNvPr id="4194318" name="表格 4194317"/>
          <p:cNvGraphicFramePr/>
          <p:nvPr/>
        </p:nvGraphicFramePr>
        <p:xfrm>
          <a:off x="304800" y="1554162"/>
          <a:ext cx="8686800" cy="4683125"/>
        </p:xfrm>
        <a:graphic>
          <a:graphicData uri="http://schemas.openxmlformats.org/drawingml/2006/table">
            <a:tbl>
              <a:tblPr/>
              <a:tblGrid>
                <a:gridCol w="2035175"/>
                <a:gridCol w="3756025"/>
                <a:gridCol w="2895600"/>
              </a:tblGrid>
              <a:tr h="371475">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4311650">
                <a:tc>
                  <a:txBody>
                    <a:bodyPr/>
                    <a:lstStyle/>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旧</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第五十五条、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新</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第六十条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用人单位瞒报工资总额或者职工人数的，由劳动保障行政部门责令改正，并处瞒报工资数额</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1</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倍以上</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3</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倍以下的罚款。</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用人单位、工伤职工或者其直系亲属骗取工伤保险待遇，医疗机构、辅助器具配置机构骗取工伤保险基金支出的，由劳动保障行政部门责令退还，并处骗取金额</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1</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倍以上</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3</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倍以下的罚款；情节严重，构成犯罪的，依法追究刑事责任。</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用人单位、工伤职工或者其近亲属骗取工伤保险待遇，医疗机构、辅助器具配置机构骗取工伤保险基金支出的，由社会保险行政部门责令退还，处骗取金额</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2</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倍以上</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5</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倍以下的罚款；情节严重，构成犯罪的，依法追究刑事责任。</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7" name="文本框 1048966"/>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70" name="标题 2097169"/>
          <p:cNvPicPr>
            <a:picLocks noGrp="1"/>
          </p:cNvPicPr>
          <p:nvPr>
            <p:ph type="title" idx="4294967295"/>
          </p:nvPr>
        </p:nvPicPr>
        <p:blipFill>
          <a:blip r:embed="rId1"/>
          <a:srcRect/>
          <a:stretch>
            <a:fillRect/>
          </a:stretch>
        </p:blipFill>
        <p:spPr>
          <a:xfrm>
            <a:off x="298450" y="396875"/>
            <a:ext cx="8199437" cy="1206500"/>
          </a:xfrm>
          <a:prstGeom prst="rect">
            <a:avLst/>
          </a:prstGeom>
          <a:noFill/>
          <a:ln>
            <a:noFill/>
          </a:ln>
        </p:spPr>
      </p:pic>
      <p:graphicFrame>
        <p:nvGraphicFramePr>
          <p:cNvPr id="4194319" name="表格 4194318"/>
          <p:cNvGraphicFramePr/>
          <p:nvPr/>
        </p:nvGraphicFramePr>
        <p:xfrm>
          <a:off x="304800" y="1554162"/>
          <a:ext cx="8686799" cy="4611686"/>
        </p:xfrm>
        <a:graphic>
          <a:graphicData uri="http://schemas.openxmlformats.org/drawingml/2006/table">
            <a:tbl>
              <a:tblPr/>
              <a:tblGrid>
                <a:gridCol w="2035175"/>
                <a:gridCol w="2519362"/>
                <a:gridCol w="4132262"/>
              </a:tblGrid>
              <a:tr h="371474">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25" marB="4572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5" marB="4572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5" marB="45725">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4240212">
                <a:tc>
                  <a:txBody>
                    <a:bodyPr/>
                    <a:lstStyle/>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旧</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第六十条、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新</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20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rPr>
                        <a:t>第六十二条</a:t>
                      </a:r>
                      <a:endParaRPr lang="zh-CN" altLang="en-US" sz="20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5" marB="45725">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用人单位依照本条例规定应当参加工伤保险而未参加的，由劳动保障行政部门责令改正；未参加工伤保险期间用人单位职工发生工伤的，由该用人单位按照本条例规定的工伤保险待遇项目和标准支付费用。</a:t>
                      </a:r>
                      <a:endParaRPr lang="zh-CN"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L="68580" marR="68580" marT="0" marB="0">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用人单位依照本条例规定应当参加工伤保险而未参加的，由社会保险行政部门责令限期参加，补缴应当缴纳的工伤保险费，并自欠缴之日起，按日加收万分之五的滞纳金；逾期仍不缴纳的，处欠缴数额</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1</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倍以上</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3</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倍以下的罚款。</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依照本条例规定应当参加工伤保险而未参加工伤保险的用人单位职工发生工伤的，由该用人单位按照本条例规定的工伤保险待遇项目和标准支付费用。</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5" marB="45725">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3" name="文本框 1048982"/>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71" name="标题 2097170"/>
          <p:cNvPicPr>
            <a:picLocks noGrp="1"/>
          </p:cNvPicPr>
          <p:nvPr>
            <p:ph type="title" idx="4294967295"/>
          </p:nvPr>
        </p:nvPicPr>
        <p:blipFill>
          <a:blip r:embed="rId1"/>
          <a:srcRect/>
          <a:stretch>
            <a:fillRect/>
          </a:stretch>
        </p:blipFill>
        <p:spPr>
          <a:xfrm>
            <a:off x="298450" y="450850"/>
            <a:ext cx="8699500" cy="969962"/>
          </a:xfrm>
          <a:prstGeom prst="rect">
            <a:avLst/>
          </a:prstGeom>
          <a:noFill/>
          <a:ln>
            <a:noFill/>
          </a:ln>
        </p:spPr>
      </p:pic>
      <p:graphicFrame>
        <p:nvGraphicFramePr>
          <p:cNvPr id="4194320" name="表格 4194319"/>
          <p:cNvGraphicFramePr/>
          <p:nvPr/>
        </p:nvGraphicFramePr>
        <p:xfrm>
          <a:off x="457200" y="1600200"/>
          <a:ext cx="8229600" cy="3989386"/>
        </p:xfrm>
        <a:graphic>
          <a:graphicData uri="http://schemas.openxmlformats.org/drawingml/2006/table">
            <a:tbl>
              <a:tblPr/>
              <a:tblGrid>
                <a:gridCol w="2743200"/>
                <a:gridCol w="2743200"/>
                <a:gridCol w="2743200"/>
              </a:tblGrid>
              <a:tr h="371474">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617912">
                <a:tc>
                  <a:txBody>
                    <a:bodyPr/>
                    <a:lstStyle/>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旧</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第六十一条、</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新</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条例</a:t>
                      </a:r>
                      <a:r>
                        <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第六十四条（删除）</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本条例所称职工，是指与用人单位存在劳动关系（包括事实劳动关系）的各种用工形式、各种用工期限的劳动者。</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无</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4" marB="45724">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9" name="文本框 104899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000" name="内容占位符 1048999"/>
          <p:cNvSpPr>
            <a:spLocks noGrp="1"/>
          </p:cNvSpPr>
          <p:nvPr>
            <p:ph idx="4294967295"/>
          </p:nvPr>
        </p:nvSpPr>
        <p:spPr>
          <a:xfrm>
            <a:off x="395287" y="1484312"/>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2000" b="1">
                <a:ea typeface="黑体" panose="02010609060101010101" pitchFamily="49" charset="-122"/>
              </a:rPr>
              <a:t>案例：孙某系某广告公司员工，</a:t>
            </a:r>
            <a:r>
              <a:rPr lang="en-US" altLang="zh-CN" sz="2000" b="1">
                <a:ea typeface="黑体" panose="02010609060101010101" pitchFamily="49" charset="-122"/>
              </a:rPr>
              <a:t>2007</a:t>
            </a:r>
            <a:r>
              <a:rPr lang="zh-CN" altLang="en-US" sz="2000" b="1">
                <a:ea typeface="黑体" panose="02010609060101010101" pitchFamily="49" charset="-122"/>
              </a:rPr>
              <a:t>年</a:t>
            </a:r>
            <a:r>
              <a:rPr lang="en-US" altLang="zh-CN" sz="2000" b="1">
                <a:ea typeface="黑体" panose="02010609060101010101" pitchFamily="49" charset="-122"/>
              </a:rPr>
              <a:t>6</a:t>
            </a:r>
            <a:r>
              <a:rPr lang="zh-CN" altLang="en-US" sz="2000" b="1">
                <a:ea typeface="黑体" panose="02010609060101010101" pitchFamily="49" charset="-122"/>
              </a:rPr>
              <a:t>月</a:t>
            </a:r>
            <a:r>
              <a:rPr lang="en-US" altLang="zh-CN" sz="2000" b="1">
                <a:ea typeface="黑体" panose="02010609060101010101" pitchFamily="49" charset="-122"/>
              </a:rPr>
              <a:t>25</a:t>
            </a:r>
            <a:r>
              <a:rPr lang="zh-CN" altLang="en-US" sz="2000" b="1">
                <a:ea typeface="黑体" panose="02010609060101010101" pitchFamily="49" charset="-122"/>
              </a:rPr>
              <a:t>日在下班途中遭遇机动车事故伤害。事故发生后，孙某积极寻求与单位协商，但未果。</a:t>
            </a:r>
            <a:r>
              <a:rPr lang="en-US" altLang="zh-CN" sz="2000" b="1">
                <a:ea typeface="黑体" panose="02010609060101010101" pitchFamily="49" charset="-122"/>
              </a:rPr>
              <a:t>2008</a:t>
            </a:r>
            <a:r>
              <a:rPr lang="zh-CN" altLang="en-US" sz="2000" b="1">
                <a:ea typeface="黑体" panose="02010609060101010101" pitchFamily="49" charset="-122"/>
              </a:rPr>
              <a:t>年</a:t>
            </a:r>
            <a:r>
              <a:rPr lang="en-US" altLang="zh-CN" sz="2000" b="1">
                <a:ea typeface="黑体" panose="02010609060101010101" pitchFamily="49" charset="-122"/>
              </a:rPr>
              <a:t>4</a:t>
            </a:r>
            <a:r>
              <a:rPr lang="zh-CN" altLang="en-US" sz="2000" b="1">
                <a:ea typeface="黑体" panose="02010609060101010101" pitchFamily="49" charset="-122"/>
              </a:rPr>
              <a:t>月，孙某向劳动部门申请工伤认定，因用人单位否认劳动关系，孙某遂申请劳动争议仲裁，要求确定与单位的劳动关系。经过一裁两审（劳动关系仲裁、劳动关系民事诉讼一审、二审），于</a:t>
            </a:r>
            <a:r>
              <a:rPr lang="en-US" altLang="zh-CN" sz="2000" b="1">
                <a:ea typeface="黑体" panose="02010609060101010101" pitchFamily="49" charset="-122"/>
              </a:rPr>
              <a:t>2009</a:t>
            </a:r>
            <a:r>
              <a:rPr lang="zh-CN" altLang="en-US" sz="2000" b="1">
                <a:ea typeface="黑体" panose="02010609060101010101" pitchFamily="49" charset="-122"/>
              </a:rPr>
              <a:t>年</a:t>
            </a:r>
            <a:r>
              <a:rPr lang="en-US" altLang="zh-CN" sz="2000" b="1">
                <a:ea typeface="黑体" panose="02010609060101010101" pitchFamily="49" charset="-122"/>
              </a:rPr>
              <a:t>4</a:t>
            </a:r>
            <a:r>
              <a:rPr lang="zh-CN" altLang="en-US" sz="2000" b="1">
                <a:ea typeface="黑体" panose="02010609060101010101" pitchFamily="49" charset="-122"/>
              </a:rPr>
              <a:t>月经终审判决确认劳动关系。劳动部门依法认定工伤后，用人单位对认定结论不服，提起行政复议，在经过了行政复议和两审行政诉讼后，于</a:t>
            </a:r>
            <a:r>
              <a:rPr lang="en-US" altLang="zh-CN" sz="2000" b="1">
                <a:ea typeface="黑体" panose="02010609060101010101" pitchFamily="49" charset="-122"/>
              </a:rPr>
              <a:t>2010</a:t>
            </a:r>
            <a:r>
              <a:rPr lang="zh-CN" altLang="en-US" sz="2000" b="1">
                <a:ea typeface="黑体" panose="02010609060101010101" pitchFamily="49" charset="-122"/>
              </a:rPr>
              <a:t>年</a:t>
            </a:r>
            <a:r>
              <a:rPr lang="en-US" altLang="zh-CN" sz="2000" b="1">
                <a:ea typeface="黑体" panose="02010609060101010101" pitchFamily="49" charset="-122"/>
              </a:rPr>
              <a:t>3</a:t>
            </a:r>
            <a:r>
              <a:rPr lang="zh-CN" altLang="en-US" sz="2000" b="1">
                <a:ea typeface="黑体" panose="02010609060101010101" pitchFamily="49" charset="-122"/>
              </a:rPr>
              <a:t>月确定了工伤，此时距离事故发生已近</a:t>
            </a:r>
            <a:r>
              <a:rPr lang="en-US" altLang="zh-CN" sz="2000" b="1">
                <a:ea typeface="黑体" panose="02010609060101010101" pitchFamily="49" charset="-122"/>
              </a:rPr>
              <a:t>3</a:t>
            </a:r>
            <a:r>
              <a:rPr lang="zh-CN" altLang="en-US" sz="2000" b="1">
                <a:ea typeface="黑体" panose="02010609060101010101" pitchFamily="49" charset="-122"/>
              </a:rPr>
              <a:t>年时间。在这</a:t>
            </a:r>
            <a:r>
              <a:rPr lang="en-US" altLang="zh-CN" sz="2000" b="1">
                <a:ea typeface="黑体" panose="02010609060101010101" pitchFamily="49" charset="-122"/>
              </a:rPr>
              <a:t>3</a:t>
            </a:r>
            <a:r>
              <a:rPr lang="zh-CN" altLang="en-US" sz="2000" b="1">
                <a:ea typeface="黑体" panose="02010609060101010101" pitchFamily="49" charset="-122"/>
              </a:rPr>
              <a:t>年里，由于缺乏足额的医疗费用，孙某的伤情不断恶化，经劳动能力鉴定委员会鉴定，已达到</a:t>
            </a:r>
            <a:r>
              <a:rPr lang="en-US" altLang="zh-CN" sz="2000" b="1">
                <a:ea typeface="黑体" panose="02010609060101010101" pitchFamily="49" charset="-122"/>
              </a:rPr>
              <a:t>3</a:t>
            </a:r>
            <a:r>
              <a:rPr lang="zh-CN" altLang="en-US" sz="2000" b="1">
                <a:ea typeface="黑体" panose="02010609060101010101" pitchFamily="49" charset="-122"/>
              </a:rPr>
              <a:t>级伤残。</a:t>
            </a:r>
            <a:endParaRPr lang="zh-CN" altLang="en-US" sz="2000" b="1">
              <a:ea typeface="黑体" panose="02010609060101010101" pitchFamily="49" charset="-122"/>
            </a:endParaRPr>
          </a:p>
          <a:p>
            <a:pPr lvl="0" eaLnBrk="1" latinLnBrk="1" hangingPunct="1"/>
            <a:r>
              <a:rPr lang="zh-CN" altLang="en-US" sz="2000" b="1">
                <a:solidFill>
                  <a:srgbClr val="FF0000"/>
                </a:solidFill>
                <a:ea typeface="黑体" panose="02010609060101010101" pitchFamily="49" charset="-122"/>
              </a:rPr>
              <a:t>一般而言，工伤待遇申请案件要经过</a:t>
            </a:r>
            <a:r>
              <a:rPr lang="en-US" altLang="zh-CN" sz="2000" b="1">
                <a:solidFill>
                  <a:srgbClr val="FF0000"/>
                </a:solidFill>
                <a:ea typeface="黑体" panose="02010609060101010101" pitchFamily="49" charset="-122"/>
              </a:rPr>
              <a:t>3</a:t>
            </a:r>
            <a:r>
              <a:rPr lang="zh-CN" altLang="en-US" sz="2000" b="1">
                <a:solidFill>
                  <a:srgbClr val="FF0000"/>
                </a:solidFill>
                <a:ea typeface="黑体" panose="02010609060101010101" pitchFamily="49" charset="-122"/>
              </a:rPr>
              <a:t>个环节：申请工伤认定、劳动能力鉴定和工伤待遇给付。如果走完整套程序，最多共需经历</a:t>
            </a:r>
            <a:r>
              <a:rPr lang="en-US" altLang="zh-CN" sz="2000" b="1">
                <a:solidFill>
                  <a:srgbClr val="FF0000"/>
                </a:solidFill>
                <a:ea typeface="黑体" panose="02010609060101010101" pitchFamily="49" charset="-122"/>
              </a:rPr>
              <a:t>13</a:t>
            </a:r>
            <a:r>
              <a:rPr lang="zh-CN" altLang="en-US" sz="2000" b="1">
                <a:solidFill>
                  <a:srgbClr val="FF0000"/>
                </a:solidFill>
                <a:ea typeface="黑体" panose="02010609060101010101" pitchFamily="49" charset="-122"/>
              </a:rPr>
              <a:t>个步骤，耗时可达</a:t>
            </a:r>
            <a:r>
              <a:rPr lang="en-US" altLang="zh-CN" sz="2000" b="1">
                <a:solidFill>
                  <a:srgbClr val="FF0000"/>
                </a:solidFill>
                <a:ea typeface="黑体" panose="02010609060101010101" pitchFamily="49" charset="-122"/>
              </a:rPr>
              <a:t>6</a:t>
            </a:r>
            <a:r>
              <a:rPr lang="zh-CN" altLang="en-US" sz="2000" b="1">
                <a:solidFill>
                  <a:srgbClr val="FF0000"/>
                </a:solidFill>
                <a:ea typeface="黑体" panose="02010609060101010101" pitchFamily="49" charset="-122"/>
              </a:rPr>
              <a:t>年以上，最终可能导致轻伤拖成重伤、重伤拖至死亡。本次新修改的条例在一定程度上纠正了这种不合理现象，如取消了行政复议前置程序，增加了关于行政诉讼期间不停止具体行政行为执行的规定等，为工伤职工尽快获得工伤待遇赢得了宝贵时间。</a:t>
            </a:r>
            <a:endParaRPr lang="zh-CN" altLang="en-US" sz="2000" b="1">
              <a:solidFill>
                <a:srgbClr val="FF0000"/>
              </a:solidFill>
              <a:ea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3" name="文本框 1049002"/>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004" name="文本占位符 1049003"/>
          <p:cNvSpPr>
            <a:spLocks noGrp="1"/>
          </p:cNvSpPr>
          <p:nvPr>
            <p:ph type="body" sz="half" idx="1"/>
          </p:nvPr>
        </p:nvSpPr>
        <p:spPr>
          <a:xfrm>
            <a:off x="457200" y="1600200"/>
            <a:ext cx="8075612" cy="4525962"/>
          </a:xfrm>
          <a:prstGeom prst="rect">
            <a:avLst/>
          </a:prstGeom>
          <a:noFill/>
          <a:ln>
            <a:noFill/>
          </a:ln>
        </p:spPr>
        <p:txBody>
          <a:bodyPr vert="horz" lIns="91440" tIns="45720" rIns="91440" bIns="45720" anchor="t"/>
          <a:lstStyle>
            <a:lvl1pPr marL="342900" indent="-342900">
              <a:lnSpc>
                <a:spcPct val="100000"/>
              </a:lnSpc>
              <a:spcBef>
                <a:spcPct val="20000"/>
              </a:spcBef>
              <a:spcAft>
                <a:spcPct val="0"/>
              </a:spcAft>
              <a:buChar char="•"/>
              <a:defRPr sz="2800">
                <a:solidFill>
                  <a:schemeClr val="dk1"/>
                </a:solidFill>
              </a:defRPr>
            </a:lvl1pPr>
            <a:lvl2pPr marL="742950" indent="-285750">
              <a:lnSpc>
                <a:spcPct val="100000"/>
              </a:lnSpc>
              <a:spcBef>
                <a:spcPct val="20000"/>
              </a:spcBef>
              <a:spcAft>
                <a:spcPct val="0"/>
              </a:spcAft>
              <a:buChar char="–"/>
              <a:defRPr sz="2400">
                <a:solidFill>
                  <a:schemeClr val="dk1"/>
                </a:solidFill>
              </a:defRPr>
            </a:lvl2pPr>
            <a:lvl3pPr marL="1143000" indent="-228600">
              <a:lnSpc>
                <a:spcPct val="100000"/>
              </a:lnSpc>
              <a:spcBef>
                <a:spcPct val="20000"/>
              </a:spcBef>
              <a:spcAft>
                <a:spcPct val="0"/>
              </a:spcAft>
              <a:buChar char="•"/>
              <a:defRPr sz="2000">
                <a:solidFill>
                  <a:schemeClr val="dk1"/>
                </a:solidFill>
              </a:defRPr>
            </a:lvl3pPr>
            <a:lvl4pPr marL="1600200" indent="-228600">
              <a:lnSpc>
                <a:spcPct val="100000"/>
              </a:lnSpc>
              <a:spcBef>
                <a:spcPct val="20000"/>
              </a:spcBef>
              <a:spcAft>
                <a:spcPct val="0"/>
              </a:spcAft>
              <a:buChar char="–"/>
              <a:defRPr sz="1800">
                <a:solidFill>
                  <a:schemeClr val="dk1"/>
                </a:solidFill>
              </a:defRPr>
            </a:lvl4pPr>
            <a:lvl5pPr marL="2057400" indent="-228600">
              <a:lnSpc>
                <a:spcPct val="100000"/>
              </a:lnSpc>
              <a:spcBef>
                <a:spcPct val="20000"/>
              </a:spcBef>
              <a:spcAft>
                <a:spcPct val="0"/>
              </a:spcAft>
              <a:buChar char="»"/>
              <a:defRPr sz="1800">
                <a:solidFill>
                  <a:schemeClr val="dk1"/>
                </a:solidFill>
              </a:defRPr>
            </a:lvl5pPr>
          </a:lstStyle>
          <a:p>
            <a:pPr marL="0" lvl="0" indent="0" algn="just" eaLnBrk="1" latinLnBrk="1" hangingPunct="1">
              <a:lnSpc>
                <a:spcPct val="105000"/>
              </a:lnSpc>
              <a:buFontTx/>
              <a:buNone/>
            </a:pPr>
            <a:r>
              <a:rPr lang="zh-CN" altLang="en-US" sz="3600" b="1">
                <a:solidFill>
                  <a:srgbClr val="990000"/>
                </a:solidFill>
                <a:effectLst>
                  <a:outerShdw blurRad="38100" dist="38100" dir="2700000" algn="tl">
                    <a:srgbClr val="C0C0C0"/>
                  </a:outerShdw>
                </a:effectLst>
                <a:ea typeface="黑体" panose="02010609060101010101" pitchFamily="49" charset="-122"/>
              </a:rPr>
              <a:t>二、企业预防与处理工伤之实务</a:t>
            </a:r>
            <a:endParaRPr lang="zh-CN" altLang="en-US" sz="3600" b="1">
              <a:solidFill>
                <a:srgbClr val="990000"/>
              </a:solidFill>
              <a:effectLst>
                <a:outerShdw blurRad="38100" dist="38100" dir="2700000" algn="tl">
                  <a:srgbClr val="C0C0C0"/>
                </a:outerShdw>
              </a:effectLst>
              <a:ea typeface="黑体" panose="02010609060101010101" pitchFamily="49" charset="-122"/>
            </a:endParaRPr>
          </a:p>
          <a:p>
            <a:pPr marL="0" lvl="0" indent="0" algn="just" eaLnBrk="1" latinLnBrk="1" hangingPunct="1">
              <a:lnSpc>
                <a:spcPct val="105000"/>
              </a:lnSpc>
              <a:buFontTx/>
              <a:buNone/>
            </a:pPr>
            <a:endParaRPr lang="zh-CN" altLang="en-US" b="1">
              <a:solidFill>
                <a:srgbClr val="000099"/>
              </a:solidFill>
              <a:effectLst>
                <a:outerShdw blurRad="38100" dist="38100" dir="2700000" algn="tl">
                  <a:srgbClr val="C0C0C0"/>
                </a:outerShdw>
              </a:effectLst>
              <a:ea typeface="黑体" panose="02010609060101010101" pitchFamily="49" charset="-122"/>
            </a:endParaRPr>
          </a:p>
          <a:p>
            <a:pPr marL="0" lvl="0" indent="0" algn="just" eaLnBrk="1" latinLnBrk="1" hangingPunct="1">
              <a:lnSpc>
                <a:spcPct val="105000"/>
              </a:lnSpc>
              <a:buFontTx/>
              <a:buNone/>
            </a:pPr>
            <a:endParaRPr lang="zh-CN" altLang="en-US" b="1">
              <a:effectLst>
                <a:outerShdw blurRad="38100" dist="38100" dir="2700000" algn="tl">
                  <a:srgbClr val="C0C0C0"/>
                </a:outerShdw>
              </a:effectLst>
              <a:ea typeface="黑体" panose="02010609060101010101" pitchFamily="49" charset="-122"/>
            </a:endParaRPr>
          </a:p>
          <a:p>
            <a:pPr marL="0" lvl="0" indent="0" algn="just" eaLnBrk="1" latinLnBrk="1" hangingPunct="1">
              <a:lnSpc>
                <a:spcPct val="105000"/>
              </a:lnSpc>
              <a:buFontTx/>
              <a:buNone/>
            </a:pPr>
            <a:endParaRPr lang="zh-CN" altLang="en-US" b="1">
              <a:effectLst>
                <a:outerShdw blurRad="38100" dist="38100" dir="2700000" algn="tl">
                  <a:srgbClr val="C0C0C0"/>
                </a:outerShdw>
              </a:effectLst>
              <a:ea typeface="黑体" panose="02010609060101010101" pitchFamily="49" charset="-122"/>
            </a:endParaRPr>
          </a:p>
        </p:txBody>
      </p:sp>
      <p:pic>
        <p:nvPicPr>
          <p:cNvPr id="2097172" name="内容占位符 2097171"/>
          <p:cNvPicPr>
            <a:picLocks noGrp="1"/>
          </p:cNvPicPr>
          <p:nvPr>
            <p:ph sz="half" idx="2"/>
          </p:nvPr>
        </p:nvPicPr>
        <p:blipFill>
          <a:blip r:embed="rId1"/>
          <a:srcRect/>
          <a:stretch>
            <a:fillRect/>
          </a:stretch>
        </p:blipFill>
        <p:spPr bwMode="auto">
          <a:xfrm>
            <a:off x="2270125" y="2708275"/>
            <a:ext cx="4391025" cy="3098800"/>
          </a:xfrm>
          <a:prstGeom prst="rect">
            <a:avLst/>
          </a:prstGeom>
          <a:noFill/>
          <a:ln>
            <a:noFill/>
          </a:ln>
        </p:spPr>
      </p:pic>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8" name="文本框 1049007"/>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009" name="文本框 1049008"/>
          <p:cNvSpPr txBox="1"/>
          <p:nvPr/>
        </p:nvSpPr>
        <p:spPr>
          <a:xfrm>
            <a:off x="611187" y="2565400"/>
            <a:ext cx="1079500" cy="1800225"/>
          </a:xfrm>
          <a:prstGeom prst="rect">
            <a:avLst/>
          </a:prstGeom>
          <a:noFill/>
          <a:ln>
            <a:noFill/>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spcBef>
                <a:spcPct val="50000"/>
              </a:spcBef>
            </a:pPr>
            <a:r>
              <a:rPr lang="zh-CN" altLang="en-US" sz="2400" b="1">
                <a:solidFill>
                  <a:srgbClr val="0033CC"/>
                </a:solidFill>
                <a:effectLst>
                  <a:outerShdw blurRad="38100" dist="38100" dir="2700000" algn="tl">
                    <a:srgbClr val="C0C0C0"/>
                  </a:outerShdw>
                </a:effectLst>
                <a:ea typeface="黑体" panose="02010609060101010101" pitchFamily="49" charset="-122"/>
              </a:rPr>
              <a:t>劳动</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spcBef>
                <a:spcPct val="50000"/>
              </a:spcBef>
            </a:pPr>
            <a:r>
              <a:rPr lang="zh-CN" altLang="en-US" sz="2400" b="1">
                <a:solidFill>
                  <a:srgbClr val="0033CC"/>
                </a:solidFill>
                <a:effectLst>
                  <a:outerShdw blurRad="38100" dist="38100" dir="2700000" algn="tl">
                    <a:srgbClr val="C0C0C0"/>
                  </a:outerShdw>
                </a:effectLst>
                <a:ea typeface="黑体" panose="02010609060101010101" pitchFamily="49" charset="-122"/>
              </a:rPr>
              <a:t>关系      </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spcBef>
                <a:spcPct val="50000"/>
              </a:spcBef>
            </a:pPr>
            <a:r>
              <a:rPr lang="zh-CN" altLang="en-US" sz="2400" b="1">
                <a:solidFill>
                  <a:srgbClr val="0033CC"/>
                </a:solidFill>
                <a:effectLst>
                  <a:outerShdw blurRad="38100" dist="38100" dir="2700000" algn="tl">
                    <a:srgbClr val="C0C0C0"/>
                  </a:outerShdw>
                </a:effectLst>
                <a:ea typeface="黑体" panose="02010609060101010101" pitchFamily="49" charset="-122"/>
              </a:rPr>
              <a:t>确认</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p:txBody>
      </p:sp>
      <p:sp>
        <p:nvSpPr>
          <p:cNvPr id="1049010" name="箭头: 右 1049009"/>
          <p:cNvSpPr/>
          <p:nvPr/>
        </p:nvSpPr>
        <p:spPr>
          <a:xfrm>
            <a:off x="1692275" y="3213100"/>
            <a:ext cx="863600" cy="576262"/>
          </a:xfrm>
          <a:prstGeom prst="rightArrow">
            <a:avLst>
              <a:gd name="adj1" fmla="val 50000"/>
              <a:gd name="adj2" fmla="val 37465"/>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a:ea typeface="黑体" panose="02010609060101010101" pitchFamily="49" charset="-122"/>
            </a:endParaRPr>
          </a:p>
        </p:txBody>
      </p:sp>
      <p:sp>
        <p:nvSpPr>
          <p:cNvPr id="1049011" name="文本框 1049010"/>
          <p:cNvSpPr txBox="1"/>
          <p:nvPr/>
        </p:nvSpPr>
        <p:spPr>
          <a:xfrm>
            <a:off x="2771775" y="2565400"/>
            <a:ext cx="1079500" cy="1800225"/>
          </a:xfrm>
          <a:prstGeom prst="rect">
            <a:avLst/>
          </a:prstGeom>
          <a:noFill/>
          <a:ln>
            <a:noFill/>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spcBef>
                <a:spcPct val="50000"/>
              </a:spcBef>
            </a:pPr>
            <a:r>
              <a:rPr lang="zh-CN" altLang="en-US" sz="2400" b="1">
                <a:solidFill>
                  <a:srgbClr val="0033CC"/>
                </a:solidFill>
                <a:effectLst>
                  <a:outerShdw blurRad="38100" dist="38100" dir="2700000" algn="tl">
                    <a:srgbClr val="C0C0C0"/>
                  </a:outerShdw>
                </a:effectLst>
                <a:ea typeface="黑体" panose="02010609060101010101" pitchFamily="49" charset="-122"/>
              </a:rPr>
              <a:t>工伤认定</a:t>
            </a:r>
            <a:r>
              <a:rPr lang="zh-CN" altLang="en-US" sz="2800" b="1">
                <a:solidFill>
                  <a:srgbClr val="0033CC"/>
                </a:solidFill>
                <a:effectLst>
                  <a:outerShdw blurRad="38100" dist="38100" dir="2700000" algn="tl">
                    <a:srgbClr val="C0C0C0"/>
                  </a:outerShdw>
                </a:effectLst>
                <a:ea typeface="黑体" panose="02010609060101010101" pitchFamily="49" charset="-122"/>
              </a:rPr>
              <a:t> </a:t>
            </a:r>
            <a:endParaRPr lang="zh-CN" altLang="en-US" sz="2800" b="1">
              <a:solidFill>
                <a:srgbClr val="0033CC"/>
              </a:solidFill>
              <a:effectLst>
                <a:outerShdw blurRad="38100" dist="38100" dir="2700000" algn="tl">
                  <a:srgbClr val="C0C0C0"/>
                </a:outerShdw>
              </a:effectLst>
              <a:ea typeface="黑体" panose="02010609060101010101" pitchFamily="49" charset="-122"/>
            </a:endParaRPr>
          </a:p>
        </p:txBody>
      </p:sp>
      <p:sp>
        <p:nvSpPr>
          <p:cNvPr id="1049012" name="箭头: 右 1049011"/>
          <p:cNvSpPr/>
          <p:nvPr/>
        </p:nvSpPr>
        <p:spPr>
          <a:xfrm>
            <a:off x="3852862" y="3213100"/>
            <a:ext cx="863600" cy="576262"/>
          </a:xfrm>
          <a:prstGeom prst="rightArrow">
            <a:avLst>
              <a:gd name="adj1" fmla="val 50000"/>
              <a:gd name="adj2" fmla="val 37465"/>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a:ea typeface="黑体" panose="02010609060101010101" pitchFamily="49" charset="-122"/>
            </a:endParaRPr>
          </a:p>
        </p:txBody>
      </p:sp>
      <p:sp>
        <p:nvSpPr>
          <p:cNvPr id="1049013" name="文本框 1049012"/>
          <p:cNvSpPr txBox="1"/>
          <p:nvPr/>
        </p:nvSpPr>
        <p:spPr>
          <a:xfrm>
            <a:off x="4932362" y="2565400"/>
            <a:ext cx="1079500" cy="1800225"/>
          </a:xfrm>
          <a:prstGeom prst="rect">
            <a:avLst/>
          </a:prstGeom>
          <a:noFill/>
          <a:ln>
            <a:noFill/>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2400" b="1">
                <a:solidFill>
                  <a:srgbClr val="0033CC"/>
                </a:solidFill>
                <a:effectLst>
                  <a:outerShdw blurRad="38100" dist="38100" dir="2700000" algn="tl">
                    <a:srgbClr val="C0C0C0"/>
                  </a:outerShdw>
                </a:effectLst>
                <a:ea typeface="黑体" panose="02010609060101010101" pitchFamily="49" charset="-122"/>
              </a:rPr>
              <a:t>劳动</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2400" b="1">
                <a:solidFill>
                  <a:srgbClr val="0033CC"/>
                </a:solidFill>
                <a:effectLst>
                  <a:outerShdw blurRad="38100" dist="38100" dir="2700000" algn="tl">
                    <a:srgbClr val="C0C0C0"/>
                  </a:outerShdw>
                </a:effectLst>
                <a:ea typeface="黑体" panose="02010609060101010101" pitchFamily="49" charset="-122"/>
              </a:rPr>
              <a:t>能力</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2400" b="1">
                <a:solidFill>
                  <a:srgbClr val="0033CC"/>
                </a:solidFill>
                <a:effectLst>
                  <a:outerShdw blurRad="38100" dist="38100" dir="2700000" algn="tl">
                    <a:srgbClr val="C0C0C0"/>
                  </a:outerShdw>
                </a:effectLst>
                <a:ea typeface="黑体" panose="02010609060101010101" pitchFamily="49" charset="-122"/>
              </a:rPr>
              <a:t>鉴定</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p:txBody>
      </p:sp>
      <p:sp>
        <p:nvSpPr>
          <p:cNvPr id="1049014" name="箭头: 右 1049013"/>
          <p:cNvSpPr/>
          <p:nvPr/>
        </p:nvSpPr>
        <p:spPr>
          <a:xfrm>
            <a:off x="6011862" y="3213100"/>
            <a:ext cx="863600" cy="576262"/>
          </a:xfrm>
          <a:prstGeom prst="rightArrow">
            <a:avLst>
              <a:gd name="adj1" fmla="val 50000"/>
              <a:gd name="adj2" fmla="val 37465"/>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a:ea typeface="黑体" panose="02010609060101010101" pitchFamily="49" charset="-122"/>
            </a:endParaRPr>
          </a:p>
        </p:txBody>
      </p:sp>
      <p:sp>
        <p:nvSpPr>
          <p:cNvPr id="1049015" name="文本框 1049014"/>
          <p:cNvSpPr txBox="1"/>
          <p:nvPr/>
        </p:nvSpPr>
        <p:spPr>
          <a:xfrm>
            <a:off x="7091362" y="2565400"/>
            <a:ext cx="1079500" cy="1800225"/>
          </a:xfrm>
          <a:prstGeom prst="rect">
            <a:avLst/>
          </a:prstGeom>
          <a:noFill/>
          <a:ln>
            <a:noFill/>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spcBef>
                <a:spcPct val="50000"/>
              </a:spcBef>
            </a:pPr>
            <a:r>
              <a:rPr lang="zh-CN" altLang="en-US" sz="2400" b="1">
                <a:solidFill>
                  <a:srgbClr val="0033CC"/>
                </a:solidFill>
                <a:effectLst>
                  <a:outerShdw blurRad="38100" dist="38100" dir="2700000" algn="tl">
                    <a:srgbClr val="C0C0C0"/>
                  </a:outerShdw>
                </a:effectLst>
                <a:ea typeface="黑体" panose="02010609060101010101" pitchFamily="49" charset="-122"/>
              </a:rPr>
              <a:t>工伤待遇</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文本框 1048586"/>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8588" name="标题 1048587"/>
          <p:cNvSpPr>
            <a:spLocks noGrp="1"/>
          </p:cNvSpPr>
          <p:nvPr>
            <p:ph type="title"/>
          </p:nvPr>
        </p:nvSpPr>
        <p:spPr>
          <a:xfrm>
            <a:off x="4140200" y="274637"/>
            <a:ext cx="4546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eaLnBrk="1" latinLnBrk="1" hangingPunct="1"/>
            <a:r>
              <a:rPr lang="zh-CN" altLang="en-US" sz="3200" b="1">
                <a:solidFill>
                  <a:srgbClr val="FF3300"/>
                </a:solidFill>
                <a:ea typeface="黑体" panose="02010609060101010101" pitchFamily="49" charset="-122"/>
              </a:rPr>
              <a:t>课程安排</a:t>
            </a:r>
            <a:endParaRPr lang="zh-CN" altLang="en-US" sz="3200" b="1">
              <a:solidFill>
                <a:srgbClr val="FF3300"/>
              </a:solidFill>
              <a:ea typeface="黑体" panose="02010609060101010101" pitchFamily="49" charset="-122"/>
            </a:endParaRPr>
          </a:p>
        </p:txBody>
      </p:sp>
      <p:sp>
        <p:nvSpPr>
          <p:cNvPr id="1048589" name="卷形: 水平 1048588"/>
          <p:cNvSpPr/>
          <p:nvPr/>
        </p:nvSpPr>
        <p:spPr>
          <a:xfrm>
            <a:off x="468312" y="1412875"/>
            <a:ext cx="8281987" cy="5329237"/>
          </a:xfrm>
          <a:prstGeom prst="horizontalScroll">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a:ea typeface="黑体" panose="02010609060101010101" pitchFamily="49" charset="-122"/>
            </a:endParaRPr>
          </a:p>
        </p:txBody>
      </p:sp>
      <p:sp>
        <p:nvSpPr>
          <p:cNvPr id="1048590" name="文本占位符 1048589"/>
          <p:cNvSpPr>
            <a:spLocks noGrp="1"/>
          </p:cNvSpPr>
          <p:nvPr>
            <p:ph type="body" idx="1"/>
          </p:nvPr>
        </p:nvSpPr>
        <p:spPr>
          <a:xfrm>
            <a:off x="1347787" y="2205037"/>
            <a:ext cx="7256462" cy="4897437"/>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buFontTx/>
              <a:buNone/>
            </a:pPr>
            <a:r>
              <a:rPr lang="en-US" altLang="zh-CN" sz="2800" b="1">
                <a:solidFill>
                  <a:srgbClr val="0033CC"/>
                </a:solidFill>
                <a:ea typeface="黑体" panose="02010609060101010101" pitchFamily="49" charset="-122"/>
              </a:rPr>
              <a:t>  </a:t>
            </a:r>
            <a:r>
              <a:rPr lang="zh-CN" altLang="en-US" sz="2800" b="1">
                <a:solidFill>
                  <a:srgbClr val="0033CC"/>
                </a:solidFill>
                <a:ea typeface="黑体" panose="02010609060101010101" pitchFamily="49" charset="-122"/>
              </a:rPr>
              <a:t>课程安排：</a:t>
            </a:r>
            <a:endParaRPr lang="zh-CN" altLang="en-US" sz="2800" b="1">
              <a:solidFill>
                <a:srgbClr val="0033CC"/>
              </a:solidFill>
              <a:ea typeface="黑体" panose="02010609060101010101" pitchFamily="49" charset="-122"/>
            </a:endParaRPr>
          </a:p>
          <a:p>
            <a:pPr lvl="0" eaLnBrk="1" latinLnBrk="1" hangingPunct="1">
              <a:buFontTx/>
              <a:buNone/>
            </a:pPr>
            <a:r>
              <a:rPr lang="zh-CN" altLang="en-US" sz="2800" b="1">
                <a:solidFill>
                  <a:srgbClr val="0033CC"/>
                </a:solidFill>
                <a:ea typeface="黑体" panose="02010609060101010101" pitchFamily="49" charset="-122"/>
              </a:rPr>
              <a:t>一、修改背景</a:t>
            </a:r>
            <a:endParaRPr lang="zh-CN" altLang="en-US" sz="2800" b="1">
              <a:solidFill>
                <a:srgbClr val="0033CC"/>
              </a:solidFill>
              <a:ea typeface="黑体" panose="02010609060101010101" pitchFamily="49" charset="-122"/>
            </a:endParaRPr>
          </a:p>
          <a:p>
            <a:pPr lvl="0" eaLnBrk="1" latinLnBrk="1" hangingPunct="1">
              <a:buFontTx/>
              <a:buNone/>
            </a:pPr>
            <a:r>
              <a:rPr lang="zh-CN" altLang="en-US" sz="2800" b="1">
                <a:solidFill>
                  <a:srgbClr val="0033CC"/>
                </a:solidFill>
                <a:ea typeface="黑体" panose="02010609060101010101" pitchFamily="49" charset="-122"/>
              </a:rPr>
              <a:t>二、工伤保险条例新旧对比</a:t>
            </a:r>
            <a:endParaRPr lang="zh-CN" altLang="en-US" sz="2800" b="1">
              <a:solidFill>
                <a:srgbClr val="0033CC"/>
              </a:solidFill>
              <a:ea typeface="黑体" panose="02010609060101010101" pitchFamily="49" charset="-122"/>
            </a:endParaRPr>
          </a:p>
          <a:p>
            <a:pPr lvl="0" eaLnBrk="1" latinLnBrk="1" hangingPunct="1">
              <a:buFontTx/>
              <a:buNone/>
            </a:pPr>
            <a:r>
              <a:rPr lang="zh-CN" altLang="en-US" sz="2800" b="1">
                <a:solidFill>
                  <a:srgbClr val="0033CC"/>
                </a:solidFill>
                <a:ea typeface="黑体" panose="02010609060101010101" pitchFamily="49" charset="-122"/>
              </a:rPr>
              <a:t>三、企业预防与处理工伤之实务</a:t>
            </a:r>
            <a:endParaRPr lang="zh-CN" altLang="en-US" sz="2800" b="1">
              <a:solidFill>
                <a:srgbClr val="0033CC"/>
              </a:solidFill>
              <a:ea typeface="黑体" panose="02010609060101010101" pitchFamily="49" charset="-122"/>
            </a:endParaRPr>
          </a:p>
          <a:p>
            <a:pPr lvl="0" eaLnBrk="1" latinLnBrk="1" hangingPunct="1">
              <a:buFontTx/>
              <a:buNone/>
            </a:pPr>
            <a:endParaRPr lang="zh-CN" altLang="en-US" sz="2800" b="1">
              <a:solidFill>
                <a:srgbClr val="0033CC"/>
              </a:solidFill>
              <a:ea typeface="黑体" panose="02010609060101010101" pitchFamily="49" charset="-122"/>
            </a:endParaRPr>
          </a:p>
          <a:p>
            <a:pPr lvl="0" eaLnBrk="1" latinLnBrk="1" hangingPunct="1">
              <a:buFontTx/>
              <a:buNone/>
            </a:pPr>
            <a:endParaRPr lang="zh-CN" altLang="en-US" sz="2800" b="1">
              <a:solidFill>
                <a:srgbClr val="0033CC"/>
              </a:solidFill>
              <a:ea typeface="黑体" panose="02010609060101010101" pitchFamily="49" charset="-122"/>
            </a:endParaRPr>
          </a:p>
          <a:p>
            <a:pPr lvl="0" eaLnBrk="1" latinLnBrk="1" hangingPunct="1">
              <a:buFontTx/>
              <a:buNone/>
            </a:pPr>
            <a:endParaRPr lang="zh-CN" altLang="en-US" sz="3200" b="1">
              <a:solidFill>
                <a:srgbClr val="0033CC"/>
              </a:solidFill>
              <a:ea typeface="黑体" panose="02010609060101010101" pitchFamily="49" charset="-122"/>
            </a:endParaRPr>
          </a:p>
          <a:p>
            <a:pPr lvl="0" eaLnBrk="1" latinLnBrk="1" hangingPunct="1">
              <a:buFontTx/>
              <a:buNone/>
            </a:pPr>
            <a:endParaRPr lang="zh-CN" altLang="en-US" sz="2800" b="1">
              <a:solidFill>
                <a:srgbClr val="0033CC"/>
              </a:solidFill>
              <a:ea typeface="黑体" panose="02010609060101010101" pitchFamily="49" charset="-122"/>
            </a:endParaRPr>
          </a:p>
          <a:p>
            <a:pPr lvl="0" eaLnBrk="1" latinLnBrk="1" hangingPunct="1">
              <a:buFontTx/>
              <a:buNone/>
            </a:pPr>
            <a:r>
              <a:rPr lang="zh-CN" altLang="en-US" sz="3200">
                <a:solidFill>
                  <a:srgbClr val="0033CC"/>
                </a:solidFill>
                <a:ea typeface="黑体" panose="02010609060101010101" pitchFamily="49" charset="-122"/>
              </a:rPr>
              <a:t>      </a:t>
            </a:r>
            <a:endParaRPr lang="zh-CN" altLang="en-US" sz="3200">
              <a:solidFill>
                <a:srgbClr val="0033CC"/>
              </a:solidFill>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9" name="文本框 104901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020" name="文本框 1049019"/>
          <p:cNvSpPr txBox="1"/>
          <p:nvPr/>
        </p:nvSpPr>
        <p:spPr>
          <a:xfrm>
            <a:off x="3708400" y="595312"/>
            <a:ext cx="4608512" cy="51911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spcBef>
                <a:spcPct val="50000"/>
              </a:spcBef>
              <a:buFont typeface="Wingdings" panose="05000000000000000000" pitchFamily="2" charset="2"/>
              <a:buNone/>
            </a:pPr>
            <a:r>
              <a:rPr lang="zh-CN" altLang="en-US" sz="2800" b="1">
                <a:solidFill>
                  <a:srgbClr val="0033CC"/>
                </a:solidFill>
                <a:effectLst>
                  <a:outerShdw blurRad="38100" dist="38100" dir="2700000" algn="tl">
                    <a:srgbClr val="C0C0C0"/>
                  </a:outerShdw>
                </a:effectLst>
                <a:ea typeface="黑体" panose="02010609060101010101" pitchFamily="49" charset="-122"/>
              </a:rPr>
              <a:t> 工伤争议处理</a:t>
            </a:r>
            <a:endParaRPr lang="zh-CN" altLang="en-US" sz="2800" b="1">
              <a:solidFill>
                <a:srgbClr val="0033CC"/>
              </a:solidFill>
              <a:effectLst>
                <a:outerShdw blurRad="38100" dist="38100" dir="2700000" algn="tl">
                  <a:srgbClr val="C0C0C0"/>
                </a:outerShdw>
              </a:effectLst>
              <a:ea typeface="黑体" panose="02010609060101010101" pitchFamily="49" charset="-122"/>
            </a:endParaRPr>
          </a:p>
        </p:txBody>
      </p:sp>
      <p:grpSp>
        <p:nvGrpSpPr>
          <p:cNvPr id="178" name="组合 177"/>
          <p:cNvGrpSpPr/>
          <p:nvPr/>
        </p:nvGrpSpPr>
        <p:grpSpPr>
          <a:xfrm>
            <a:off x="914400" y="1276350"/>
            <a:ext cx="7467600" cy="5105400"/>
            <a:chOff x="3060" y="1599"/>
            <a:chExt cx="6840" cy="4212"/>
          </a:xfrm>
        </p:grpSpPr>
        <p:sp>
          <p:nvSpPr>
            <p:cNvPr id="1049021" name="矩形 1049020"/>
            <p:cNvSpPr/>
            <p:nvPr/>
          </p:nvSpPr>
          <p:spPr>
            <a:xfrm>
              <a:off x="3240" y="3471"/>
              <a:ext cx="1259" cy="469"/>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行政复议</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22" name="矩形 1049021"/>
            <p:cNvSpPr/>
            <p:nvPr/>
          </p:nvSpPr>
          <p:spPr>
            <a:xfrm>
              <a:off x="3060" y="4407"/>
              <a:ext cx="1620"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行政诉讼一审</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23" name="矩形 1049022"/>
            <p:cNvSpPr/>
            <p:nvPr/>
          </p:nvSpPr>
          <p:spPr>
            <a:xfrm>
              <a:off x="3060" y="5340"/>
              <a:ext cx="1620" cy="469"/>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行政诉讼二审</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24" name="矩形 1049023"/>
            <p:cNvSpPr/>
            <p:nvPr/>
          </p:nvSpPr>
          <p:spPr>
            <a:xfrm>
              <a:off x="5760" y="1599"/>
              <a:ext cx="1259"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重新鉴定</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25" name="矩形 1049024"/>
            <p:cNvSpPr/>
            <p:nvPr/>
          </p:nvSpPr>
          <p:spPr>
            <a:xfrm>
              <a:off x="5760" y="2535"/>
              <a:ext cx="1259"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工伤鉴定</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26" name="矩形 1049025"/>
            <p:cNvSpPr/>
            <p:nvPr/>
          </p:nvSpPr>
          <p:spPr>
            <a:xfrm>
              <a:off x="8280" y="2535"/>
              <a:ext cx="1259"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工伤待遇</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27" name="矩形 1049026"/>
            <p:cNvSpPr/>
            <p:nvPr/>
          </p:nvSpPr>
          <p:spPr>
            <a:xfrm>
              <a:off x="8280" y="3471"/>
              <a:ext cx="1259" cy="469"/>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劳动仲裁</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28" name="矩形 1049027"/>
            <p:cNvSpPr/>
            <p:nvPr/>
          </p:nvSpPr>
          <p:spPr>
            <a:xfrm>
              <a:off x="8100" y="4407"/>
              <a:ext cx="1800"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民事诉讼一审</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29" name="矩形 1049028"/>
            <p:cNvSpPr/>
            <p:nvPr/>
          </p:nvSpPr>
          <p:spPr>
            <a:xfrm>
              <a:off x="8100" y="5343"/>
              <a:ext cx="1800"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民事诉讼二审</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30" name="矩形 1049029"/>
            <p:cNvSpPr/>
            <p:nvPr/>
          </p:nvSpPr>
          <p:spPr>
            <a:xfrm>
              <a:off x="3240" y="2535"/>
              <a:ext cx="1259"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just"/>
              <a:r>
                <a:rPr lang="zh-CN" altLang="en-US" sz="2000" b="1">
                  <a:solidFill>
                    <a:srgbClr val="0033CC"/>
                  </a:solidFill>
                  <a:effectLst>
                    <a:outerShdw blurRad="38100" dist="38100" dir="2700000" algn="tl">
                      <a:srgbClr val="C0C0C0"/>
                    </a:outerShdw>
                  </a:effectLst>
                  <a:ea typeface="黑体" panose="02010609060101010101" pitchFamily="49" charset="-122"/>
                </a:rPr>
                <a:t>工伤认定</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
          <p:nvSpPr>
            <p:cNvPr id="1049031" name="直接连接符 1049030"/>
            <p:cNvSpPr/>
            <p:nvPr/>
          </p:nvSpPr>
          <p:spPr>
            <a:xfrm>
              <a:off x="4500" y="2847"/>
              <a:ext cx="1260" cy="0"/>
            </a:xfrm>
            <a:prstGeom prst="line">
              <a:avLst/>
            </a:prstGeom>
            <a:noFill/>
            <a:ln w="9525" cap="flat" cmpd="sng">
              <a:solidFill>
                <a:srgbClr val="000000">
                  <a:alpha val="100000"/>
                </a:srgbClr>
              </a:solidFill>
              <a:prstDash val="solid"/>
              <a:round/>
              <a:tailEnd type="stealth" w="med" len="lg"/>
            </a:ln>
          </p:spPr>
          <p:txBody>
            <a:bodyPr/>
            <a:lstStyle/>
            <a:p>
              <a:endParaRPr lang="zh-CN" altLang="en-US">
                <a:ea typeface="黑体" panose="02010609060101010101" pitchFamily="49" charset="-122"/>
              </a:endParaRPr>
            </a:p>
          </p:txBody>
        </p:sp>
        <p:sp>
          <p:nvSpPr>
            <p:cNvPr id="1049032" name="直接连接符 1049031"/>
            <p:cNvSpPr/>
            <p:nvPr/>
          </p:nvSpPr>
          <p:spPr>
            <a:xfrm>
              <a:off x="3780" y="3006"/>
              <a:ext cx="0" cy="468"/>
            </a:xfrm>
            <a:prstGeom prst="line">
              <a:avLst/>
            </a:prstGeom>
            <a:noFill/>
            <a:ln w="9525" cap="flat" cmpd="sng">
              <a:solidFill>
                <a:srgbClr val="000000">
                  <a:alpha val="100000"/>
                </a:srgbClr>
              </a:solidFill>
              <a:prstDash val="dash"/>
              <a:round/>
              <a:tailEnd type="stealth" w="med" len="lg"/>
            </a:ln>
          </p:spPr>
          <p:txBody>
            <a:bodyPr/>
            <a:lstStyle/>
            <a:p>
              <a:endParaRPr lang="zh-CN" altLang="en-US">
                <a:ea typeface="黑体" panose="02010609060101010101" pitchFamily="49" charset="-122"/>
              </a:endParaRPr>
            </a:p>
          </p:txBody>
        </p:sp>
        <p:sp>
          <p:nvSpPr>
            <p:cNvPr id="1049033" name="直接连接符 1049032"/>
            <p:cNvSpPr/>
            <p:nvPr/>
          </p:nvSpPr>
          <p:spPr>
            <a:xfrm flipV="1">
              <a:off x="6300" y="2067"/>
              <a:ext cx="0" cy="468"/>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034" name="直接连接符 1049033"/>
            <p:cNvSpPr/>
            <p:nvPr/>
          </p:nvSpPr>
          <p:spPr>
            <a:xfrm flipV="1">
              <a:off x="6300" y="3006"/>
              <a:ext cx="0" cy="2652"/>
            </a:xfrm>
            <a:prstGeom prst="line">
              <a:avLst/>
            </a:prstGeom>
            <a:noFill/>
            <a:ln w="9525" cap="flat" cmpd="sng">
              <a:solidFill>
                <a:srgbClr val="000000">
                  <a:alpha val="100000"/>
                </a:srgbClr>
              </a:solidFill>
              <a:prstDash val="dash"/>
              <a:round/>
              <a:tailEnd type="stealth" w="med" len="lg"/>
            </a:ln>
          </p:spPr>
          <p:txBody>
            <a:bodyPr/>
            <a:lstStyle/>
            <a:p>
              <a:endParaRPr lang="zh-CN" altLang="en-US">
                <a:ea typeface="黑体" panose="02010609060101010101" pitchFamily="49" charset="-122"/>
              </a:endParaRPr>
            </a:p>
          </p:txBody>
        </p:sp>
        <p:sp>
          <p:nvSpPr>
            <p:cNvPr id="1049035" name="直接连接符 1049034"/>
            <p:cNvSpPr/>
            <p:nvPr/>
          </p:nvSpPr>
          <p:spPr>
            <a:xfrm>
              <a:off x="8820" y="1911"/>
              <a:ext cx="0" cy="624"/>
            </a:xfrm>
            <a:prstGeom prst="line">
              <a:avLst/>
            </a:prstGeom>
            <a:noFill/>
            <a:ln w="9525" cap="flat" cmpd="sng">
              <a:solidFill>
                <a:srgbClr val="000000">
                  <a:alpha val="100000"/>
                </a:srgbClr>
              </a:solidFill>
              <a:prstDash val="dash"/>
              <a:round/>
              <a:tailEnd type="stealth" w="med" len="lg"/>
            </a:ln>
          </p:spPr>
          <p:txBody>
            <a:bodyPr/>
            <a:lstStyle/>
            <a:p>
              <a:endParaRPr lang="zh-CN" altLang="en-US">
                <a:ea typeface="黑体" panose="02010609060101010101" pitchFamily="49" charset="-122"/>
              </a:endParaRPr>
            </a:p>
          </p:txBody>
        </p:sp>
        <p:sp>
          <p:nvSpPr>
            <p:cNvPr id="1049036" name="直接连接符 1049035"/>
            <p:cNvSpPr/>
            <p:nvPr/>
          </p:nvSpPr>
          <p:spPr>
            <a:xfrm>
              <a:off x="4680" y="5655"/>
              <a:ext cx="1620" cy="0"/>
            </a:xfrm>
            <a:prstGeom prst="line">
              <a:avLst/>
            </a:prstGeom>
            <a:noFill/>
            <a:ln w="9525" cap="flat" cmpd="sng">
              <a:solidFill>
                <a:srgbClr val="000000">
                  <a:alpha val="100000"/>
                </a:srgbClr>
              </a:solidFill>
              <a:prstDash val="dash"/>
              <a:round/>
            </a:ln>
          </p:spPr>
          <p:txBody>
            <a:bodyPr/>
            <a:lstStyle/>
            <a:p>
              <a:endParaRPr lang="zh-CN" altLang="en-US">
                <a:ea typeface="黑体" panose="02010609060101010101" pitchFamily="49" charset="-122"/>
              </a:endParaRPr>
            </a:p>
          </p:txBody>
        </p:sp>
        <p:sp>
          <p:nvSpPr>
            <p:cNvPr id="1049037" name="直接连接符 1049036"/>
            <p:cNvSpPr/>
            <p:nvPr/>
          </p:nvSpPr>
          <p:spPr>
            <a:xfrm>
              <a:off x="7020" y="1911"/>
              <a:ext cx="1800" cy="0"/>
            </a:xfrm>
            <a:prstGeom prst="line">
              <a:avLst/>
            </a:prstGeom>
            <a:noFill/>
            <a:ln w="9525" cap="flat" cmpd="sng">
              <a:solidFill>
                <a:srgbClr val="000000">
                  <a:alpha val="100000"/>
                </a:srgbClr>
              </a:solidFill>
              <a:prstDash val="dash"/>
              <a:round/>
            </a:ln>
          </p:spPr>
          <p:txBody>
            <a:bodyPr/>
            <a:lstStyle/>
            <a:p>
              <a:endParaRPr lang="zh-CN" altLang="en-US">
                <a:ea typeface="黑体" panose="02010609060101010101" pitchFamily="49" charset="-122"/>
              </a:endParaRPr>
            </a:p>
          </p:txBody>
        </p:sp>
        <p:sp>
          <p:nvSpPr>
            <p:cNvPr id="1049038" name="直接连接符 1049037"/>
            <p:cNvSpPr/>
            <p:nvPr/>
          </p:nvSpPr>
          <p:spPr>
            <a:xfrm>
              <a:off x="3780" y="3936"/>
              <a:ext cx="0" cy="468"/>
            </a:xfrm>
            <a:prstGeom prst="line">
              <a:avLst/>
            </a:prstGeom>
            <a:noFill/>
            <a:ln w="9525" cap="flat" cmpd="sng">
              <a:solidFill>
                <a:srgbClr val="000000">
                  <a:alpha val="100000"/>
                </a:srgbClr>
              </a:solidFill>
              <a:prstDash val="dash"/>
              <a:round/>
              <a:tailEnd type="stealth" w="med" len="lg"/>
            </a:ln>
          </p:spPr>
          <p:txBody>
            <a:bodyPr/>
            <a:lstStyle/>
            <a:p>
              <a:endParaRPr lang="zh-CN" altLang="en-US">
                <a:ea typeface="黑体" panose="02010609060101010101" pitchFamily="49" charset="-122"/>
              </a:endParaRPr>
            </a:p>
          </p:txBody>
        </p:sp>
        <p:sp>
          <p:nvSpPr>
            <p:cNvPr id="1049039" name="直接连接符 1049038"/>
            <p:cNvSpPr/>
            <p:nvPr/>
          </p:nvSpPr>
          <p:spPr>
            <a:xfrm>
              <a:off x="3780" y="4872"/>
              <a:ext cx="0" cy="468"/>
            </a:xfrm>
            <a:prstGeom prst="line">
              <a:avLst/>
            </a:prstGeom>
            <a:noFill/>
            <a:ln w="9525" cap="flat" cmpd="sng">
              <a:solidFill>
                <a:srgbClr val="000000">
                  <a:alpha val="100000"/>
                </a:srgbClr>
              </a:solidFill>
              <a:prstDash val="dash"/>
              <a:round/>
              <a:tailEnd type="stealth" w="med" len="lg"/>
            </a:ln>
          </p:spPr>
          <p:txBody>
            <a:bodyPr/>
            <a:lstStyle/>
            <a:p>
              <a:endParaRPr lang="zh-CN" altLang="en-US">
                <a:ea typeface="黑体" panose="02010609060101010101" pitchFamily="49" charset="-122"/>
              </a:endParaRPr>
            </a:p>
          </p:txBody>
        </p:sp>
        <p:sp>
          <p:nvSpPr>
            <p:cNvPr id="1049040" name="直接连接符 1049039"/>
            <p:cNvSpPr/>
            <p:nvPr/>
          </p:nvSpPr>
          <p:spPr>
            <a:xfrm>
              <a:off x="8820" y="3000"/>
              <a:ext cx="0" cy="468"/>
            </a:xfrm>
            <a:prstGeom prst="line">
              <a:avLst/>
            </a:prstGeom>
            <a:noFill/>
            <a:ln w="9525" cap="flat" cmpd="sng">
              <a:solidFill>
                <a:srgbClr val="000000">
                  <a:alpha val="100000"/>
                </a:srgbClr>
              </a:solidFill>
              <a:prstDash val="dash"/>
              <a:round/>
              <a:tailEnd type="stealth" w="med" len="lg"/>
            </a:ln>
          </p:spPr>
          <p:txBody>
            <a:bodyPr/>
            <a:lstStyle/>
            <a:p>
              <a:endParaRPr lang="zh-CN" altLang="en-US">
                <a:ea typeface="黑体" panose="02010609060101010101" pitchFamily="49" charset="-122"/>
              </a:endParaRPr>
            </a:p>
          </p:txBody>
        </p:sp>
        <p:sp>
          <p:nvSpPr>
            <p:cNvPr id="1049041" name="直接连接符 1049040"/>
            <p:cNvSpPr/>
            <p:nvPr/>
          </p:nvSpPr>
          <p:spPr>
            <a:xfrm>
              <a:off x="8820" y="3936"/>
              <a:ext cx="0" cy="468"/>
            </a:xfrm>
            <a:prstGeom prst="line">
              <a:avLst/>
            </a:prstGeom>
            <a:noFill/>
            <a:ln w="9525" cap="flat" cmpd="sng">
              <a:solidFill>
                <a:srgbClr val="000000">
                  <a:alpha val="100000"/>
                </a:srgbClr>
              </a:solidFill>
              <a:prstDash val="dash"/>
              <a:round/>
              <a:tailEnd type="stealth" w="med" len="lg"/>
            </a:ln>
          </p:spPr>
          <p:txBody>
            <a:bodyPr/>
            <a:lstStyle/>
            <a:p>
              <a:endParaRPr lang="zh-CN" altLang="en-US">
                <a:ea typeface="黑体" panose="02010609060101010101" pitchFamily="49" charset="-122"/>
              </a:endParaRPr>
            </a:p>
          </p:txBody>
        </p:sp>
        <p:sp>
          <p:nvSpPr>
            <p:cNvPr id="1049042" name="直接连接符 1049041"/>
            <p:cNvSpPr/>
            <p:nvPr/>
          </p:nvSpPr>
          <p:spPr>
            <a:xfrm>
              <a:off x="8820" y="4872"/>
              <a:ext cx="0" cy="468"/>
            </a:xfrm>
            <a:prstGeom prst="line">
              <a:avLst/>
            </a:prstGeom>
            <a:noFill/>
            <a:ln w="9525" cap="flat" cmpd="sng">
              <a:solidFill>
                <a:srgbClr val="000000">
                  <a:alpha val="100000"/>
                </a:srgbClr>
              </a:solidFill>
              <a:prstDash val="dash"/>
              <a:round/>
              <a:tailEnd type="stealth" w="med" len="lg"/>
            </a:ln>
          </p:spPr>
          <p:txBody>
            <a:bodyPr/>
            <a:lstStyle/>
            <a:p>
              <a:endParaRPr lang="zh-CN" altLang="en-US">
                <a:ea typeface="黑体" panose="02010609060101010101" pitchFamily="49" charset="-122"/>
              </a:endParaRPr>
            </a:p>
          </p:txBody>
        </p:sp>
        <p:sp>
          <p:nvSpPr>
            <p:cNvPr id="1049043" name="直接连接符 1049042"/>
            <p:cNvSpPr/>
            <p:nvPr/>
          </p:nvSpPr>
          <p:spPr>
            <a:xfrm>
              <a:off x="7020" y="2844"/>
              <a:ext cx="1260" cy="0"/>
            </a:xfrm>
            <a:prstGeom prst="line">
              <a:avLst/>
            </a:prstGeom>
            <a:noFill/>
            <a:ln w="9525" cap="flat" cmpd="sng">
              <a:solidFill>
                <a:srgbClr val="000000">
                  <a:alpha val="100000"/>
                </a:srgbClr>
              </a:solidFill>
              <a:prstDash val="solid"/>
              <a:round/>
              <a:tailEnd type="stealth" w="med" len="lg"/>
            </a:ln>
          </p:spPr>
          <p:txBody>
            <a:bodyPr/>
            <a:lstStyle/>
            <a:p>
              <a:endParaRPr lang="zh-CN" altLang="en-US">
                <a:ea typeface="黑体" panose="02010609060101010101" pitchFamily="49"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7" name="文本框 1049046"/>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048" name="文本框 1049047"/>
          <p:cNvSpPr txBox="1"/>
          <p:nvPr/>
        </p:nvSpPr>
        <p:spPr>
          <a:xfrm>
            <a:off x="2411412" y="6237287"/>
            <a:ext cx="2851150" cy="3048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工伤问题处理实务操作流程示意图</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grpSp>
        <p:nvGrpSpPr>
          <p:cNvPr id="182" name="组合 181"/>
          <p:cNvGrpSpPr/>
          <p:nvPr/>
        </p:nvGrpSpPr>
        <p:grpSpPr>
          <a:xfrm>
            <a:off x="684212" y="1141412"/>
            <a:ext cx="7416800" cy="5578475"/>
            <a:chOff x="1067" y="890"/>
            <a:chExt cx="3402" cy="3076"/>
          </a:xfrm>
        </p:grpSpPr>
        <p:sp>
          <p:nvSpPr>
            <p:cNvPr id="1049049" name="矩形: 圆角 1049048" descr="行政诉讼"/>
            <p:cNvSpPr/>
            <p:nvPr/>
          </p:nvSpPr>
          <p:spPr>
            <a:xfrm>
              <a:off x="2837" y="1298"/>
              <a:ext cx="544" cy="136"/>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行政诉讼</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50" name="矩形: 圆角 1049049"/>
            <p:cNvSpPr/>
            <p:nvPr/>
          </p:nvSpPr>
          <p:spPr>
            <a:xfrm>
              <a:off x="2971" y="1887"/>
              <a:ext cx="272" cy="273"/>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行政</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复议</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51" name="矩形 1049050"/>
            <p:cNvSpPr/>
            <p:nvPr/>
          </p:nvSpPr>
          <p:spPr>
            <a:xfrm>
              <a:off x="1067" y="2379"/>
              <a:ext cx="499" cy="499"/>
            </a:xfrm>
            <a:prstGeom prst="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发生工伤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事故、确</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诊职业病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52" name="矩形: 圆角 1049051"/>
            <p:cNvSpPr/>
            <p:nvPr/>
          </p:nvSpPr>
          <p:spPr>
            <a:xfrm>
              <a:off x="2065" y="2379"/>
              <a:ext cx="272" cy="454"/>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申请</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工伤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认定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53" name="矩形: 圆角 1049052"/>
            <p:cNvSpPr/>
            <p:nvPr/>
          </p:nvSpPr>
          <p:spPr>
            <a:xfrm>
              <a:off x="2700" y="2333"/>
              <a:ext cx="226" cy="545"/>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劳动</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部门</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作出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结论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54" name="矩形: 圆角 1049053"/>
            <p:cNvSpPr/>
            <p:nvPr/>
          </p:nvSpPr>
          <p:spPr>
            <a:xfrm>
              <a:off x="3380" y="3013"/>
              <a:ext cx="454" cy="589"/>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享受工伤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医疗待遇、</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停工留薪</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期待遇</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55" name="矩形: 圆角 1049054"/>
            <p:cNvSpPr/>
            <p:nvPr/>
          </p:nvSpPr>
          <p:spPr>
            <a:xfrm>
              <a:off x="3607" y="2378"/>
              <a:ext cx="317" cy="453"/>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申请劳</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动能力</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鉴定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56" name="矩形: 圆角 1049055"/>
            <p:cNvSpPr/>
            <p:nvPr/>
          </p:nvSpPr>
          <p:spPr>
            <a:xfrm>
              <a:off x="3879" y="3422"/>
              <a:ext cx="453" cy="544"/>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省级劳动</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能力鉴定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委员会复</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查</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57" name="文本框 1049056"/>
            <p:cNvSpPr txBox="1"/>
            <p:nvPr/>
          </p:nvSpPr>
          <p:spPr>
            <a:xfrm>
              <a:off x="2835" y="890"/>
              <a:ext cx="543" cy="17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zh-CN" altLang="en-US" sz="1400" b="1">
                  <a:solidFill>
                    <a:srgbClr val="0033CC"/>
                  </a:solidFill>
                  <a:effectLst>
                    <a:outerShdw blurRad="38100" dist="38100" dir="2700000" algn="tl">
                      <a:srgbClr val="C0C0C0"/>
                    </a:outerShdw>
                  </a:effectLst>
                  <a:ea typeface="黑体" panose="02010609060101010101" pitchFamily="49" charset="-122"/>
                </a:rPr>
                <a:t> 程序结束</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58" name="直接连接符 1049057"/>
            <p:cNvSpPr/>
            <p:nvPr/>
          </p:nvSpPr>
          <p:spPr>
            <a:xfrm flipH="1" flipV="1">
              <a:off x="3107" y="1026"/>
              <a:ext cx="1" cy="272"/>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59" name="直接连接符 1049058"/>
            <p:cNvSpPr/>
            <p:nvPr/>
          </p:nvSpPr>
          <p:spPr>
            <a:xfrm flipH="1" flipV="1">
              <a:off x="3107" y="1434"/>
              <a:ext cx="1" cy="454"/>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60" name="直接连接符 1049059"/>
            <p:cNvSpPr/>
            <p:nvPr/>
          </p:nvSpPr>
          <p:spPr>
            <a:xfrm>
              <a:off x="2926" y="2605"/>
              <a:ext cx="635" cy="1"/>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61" name="直接连接符 1049060"/>
            <p:cNvSpPr/>
            <p:nvPr/>
          </p:nvSpPr>
          <p:spPr>
            <a:xfrm flipH="1" flipV="1">
              <a:off x="3107" y="2160"/>
              <a:ext cx="1" cy="454"/>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62" name="直接连接符 1049061"/>
            <p:cNvSpPr/>
            <p:nvPr/>
          </p:nvSpPr>
          <p:spPr>
            <a:xfrm>
              <a:off x="3108" y="1842"/>
              <a:ext cx="226" cy="1"/>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063" name="直接连接符 1049062"/>
            <p:cNvSpPr/>
            <p:nvPr/>
          </p:nvSpPr>
          <p:spPr>
            <a:xfrm>
              <a:off x="3334" y="1842"/>
              <a:ext cx="1" cy="763"/>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64" name="直接连接符 1049063"/>
            <p:cNvSpPr/>
            <p:nvPr/>
          </p:nvSpPr>
          <p:spPr>
            <a:xfrm>
              <a:off x="3651" y="1253"/>
              <a:ext cx="1" cy="1087"/>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065" name="直接连接符 1049064"/>
            <p:cNvSpPr/>
            <p:nvPr/>
          </p:nvSpPr>
          <p:spPr>
            <a:xfrm>
              <a:off x="3924" y="2605"/>
              <a:ext cx="544" cy="1"/>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066" name="直接连接符 1049065"/>
            <p:cNvSpPr/>
            <p:nvPr/>
          </p:nvSpPr>
          <p:spPr>
            <a:xfrm>
              <a:off x="4015" y="2605"/>
              <a:ext cx="1" cy="817"/>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67" name="直接连接符 1049066"/>
            <p:cNvSpPr/>
            <p:nvPr/>
          </p:nvSpPr>
          <p:spPr>
            <a:xfrm flipV="1">
              <a:off x="4468" y="2605"/>
              <a:ext cx="1" cy="1043"/>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68" name="直接连接符 1049067"/>
            <p:cNvSpPr/>
            <p:nvPr/>
          </p:nvSpPr>
          <p:spPr>
            <a:xfrm flipH="1">
              <a:off x="4332" y="3648"/>
              <a:ext cx="136" cy="1"/>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69" name="文本框 1049068"/>
            <p:cNvSpPr txBox="1"/>
            <p:nvPr/>
          </p:nvSpPr>
          <p:spPr>
            <a:xfrm>
              <a:off x="4046" y="2621"/>
              <a:ext cx="184" cy="732"/>
            </a:xfrm>
            <a:prstGeom prst="rect">
              <a:avLst/>
            </a:prstGeom>
            <a:noFill/>
            <a:ln>
              <a:noFill/>
            </a:ln>
          </p:spPr>
          <p:txBody>
            <a:bodyPr vert="eaVert"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不接受鉴定结论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0" name="文本框 1049069"/>
            <p:cNvSpPr txBox="1"/>
            <p:nvPr/>
          </p:nvSpPr>
          <p:spPr>
            <a:xfrm>
              <a:off x="4273" y="2621"/>
              <a:ext cx="184" cy="829"/>
            </a:xfrm>
            <a:prstGeom prst="rect">
              <a:avLst/>
            </a:prstGeom>
            <a:noFill/>
            <a:ln>
              <a:noFill/>
            </a:ln>
          </p:spPr>
          <p:txBody>
            <a:bodyPr vert="eaVert"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重新作出鉴定结论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1" name="文本框 1049070"/>
            <p:cNvSpPr txBox="1"/>
            <p:nvPr/>
          </p:nvSpPr>
          <p:spPr>
            <a:xfrm>
              <a:off x="4015" y="2333"/>
              <a:ext cx="408" cy="17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zh-CN" altLang="en-US" sz="1400" b="1">
                  <a:solidFill>
                    <a:srgbClr val="0033CC"/>
                  </a:solidFill>
                  <a:effectLst>
                    <a:outerShdw blurRad="38100" dist="38100" dir="2700000" algn="tl">
                      <a:srgbClr val="C0C0C0"/>
                    </a:outerShdw>
                  </a:effectLst>
                  <a:ea typeface="黑体" panose="02010609060101010101" pitchFamily="49" charset="-122"/>
                </a:rPr>
                <a:t>接受鉴</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2" name="文本框 1049071"/>
            <p:cNvSpPr txBox="1"/>
            <p:nvPr/>
          </p:nvSpPr>
          <p:spPr>
            <a:xfrm>
              <a:off x="4019" y="2424"/>
              <a:ext cx="404" cy="170"/>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zh-CN" altLang="en-US" sz="1400" b="1">
                  <a:solidFill>
                    <a:srgbClr val="0033CC"/>
                  </a:solidFill>
                  <a:effectLst>
                    <a:outerShdw blurRad="38100" dist="38100" dir="2700000" algn="tl">
                      <a:srgbClr val="C0C0C0"/>
                    </a:outerShdw>
                  </a:effectLst>
                  <a:ea typeface="黑体" panose="02010609060101010101" pitchFamily="49" charset="-122"/>
                </a:rPr>
                <a:t>定结论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3" name="文本框 1049072"/>
            <p:cNvSpPr txBox="1"/>
            <p:nvPr/>
          </p:nvSpPr>
          <p:spPr>
            <a:xfrm>
              <a:off x="2968" y="1451"/>
              <a:ext cx="184" cy="346"/>
            </a:xfrm>
            <a:prstGeom prst="rect">
              <a:avLst/>
            </a:prstGeom>
            <a:noFill/>
            <a:ln>
              <a:noFill/>
            </a:ln>
          </p:spPr>
          <p:txBody>
            <a:bodyPr vert="eaVert"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不支持</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4" name="文本框 1049073"/>
            <p:cNvSpPr txBox="1"/>
            <p:nvPr/>
          </p:nvSpPr>
          <p:spPr>
            <a:xfrm>
              <a:off x="3532" y="1290"/>
              <a:ext cx="184" cy="829"/>
            </a:xfrm>
            <a:prstGeom prst="rect">
              <a:avLst/>
            </a:prstGeom>
            <a:noFill/>
            <a:ln>
              <a:noFill/>
            </a:ln>
          </p:spPr>
          <p:txBody>
            <a:bodyPr vert="eaVert"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判定支持工伤认定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5" name="文本框 1049074"/>
            <p:cNvSpPr txBox="1"/>
            <p:nvPr/>
          </p:nvSpPr>
          <p:spPr>
            <a:xfrm>
              <a:off x="3349" y="1753"/>
              <a:ext cx="184" cy="634"/>
            </a:xfrm>
            <a:prstGeom prst="rect">
              <a:avLst/>
            </a:prstGeom>
            <a:noFill/>
            <a:ln>
              <a:noFill/>
            </a:ln>
          </p:spPr>
          <p:txBody>
            <a:bodyPr vert="eaVert"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支持认定工伤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6" name="文本框 1049075"/>
            <p:cNvSpPr txBox="1"/>
            <p:nvPr/>
          </p:nvSpPr>
          <p:spPr>
            <a:xfrm>
              <a:off x="3322" y="2319"/>
              <a:ext cx="249" cy="17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认定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7" name="文本框 1049076"/>
            <p:cNvSpPr txBox="1"/>
            <p:nvPr/>
          </p:nvSpPr>
          <p:spPr>
            <a:xfrm>
              <a:off x="3322" y="2409"/>
              <a:ext cx="249" cy="17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工伤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8" name="文本框 1049077"/>
            <p:cNvSpPr txBox="1"/>
            <p:nvPr/>
          </p:nvSpPr>
          <p:spPr>
            <a:xfrm>
              <a:off x="2984" y="2168"/>
              <a:ext cx="184" cy="343"/>
            </a:xfrm>
            <a:prstGeom prst="rect">
              <a:avLst/>
            </a:prstGeom>
            <a:noFill/>
            <a:ln>
              <a:noFill/>
            </a:ln>
          </p:spPr>
          <p:txBody>
            <a:bodyPr vert="eaVert"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不认定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79" name="文本框 1049078"/>
            <p:cNvSpPr txBox="1"/>
            <p:nvPr/>
          </p:nvSpPr>
          <p:spPr>
            <a:xfrm>
              <a:off x="3123" y="1434"/>
              <a:ext cx="184" cy="440"/>
            </a:xfrm>
            <a:prstGeom prst="rect">
              <a:avLst/>
            </a:prstGeom>
            <a:noFill/>
            <a:ln>
              <a:noFill/>
            </a:ln>
          </p:spPr>
          <p:txBody>
            <a:bodyPr vert="eaVert"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认定工伤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80" name="直接连接符 1049079"/>
            <p:cNvSpPr/>
            <p:nvPr/>
          </p:nvSpPr>
          <p:spPr>
            <a:xfrm>
              <a:off x="3152" y="2605"/>
              <a:ext cx="1" cy="772"/>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081" name="直接连接符 1049080"/>
            <p:cNvSpPr/>
            <p:nvPr/>
          </p:nvSpPr>
          <p:spPr>
            <a:xfrm>
              <a:off x="3152" y="3377"/>
              <a:ext cx="227" cy="1"/>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82" name="直接连接符 1049081"/>
            <p:cNvSpPr/>
            <p:nvPr/>
          </p:nvSpPr>
          <p:spPr>
            <a:xfrm>
              <a:off x="3152" y="2605"/>
              <a:ext cx="273" cy="409"/>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83" name="直接连接符 1049082"/>
            <p:cNvSpPr/>
            <p:nvPr/>
          </p:nvSpPr>
          <p:spPr>
            <a:xfrm>
              <a:off x="1565" y="2605"/>
              <a:ext cx="499" cy="1"/>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84" name="直接连接符 1049083"/>
            <p:cNvSpPr/>
            <p:nvPr/>
          </p:nvSpPr>
          <p:spPr>
            <a:xfrm>
              <a:off x="2336" y="2605"/>
              <a:ext cx="363" cy="1"/>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085" name="文本框 1049084"/>
            <p:cNvSpPr txBox="1"/>
            <p:nvPr/>
          </p:nvSpPr>
          <p:spPr>
            <a:xfrm>
              <a:off x="1416" y="2888"/>
              <a:ext cx="784" cy="645"/>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单位不及时申</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报者，</a:t>
              </a:r>
              <a:r>
                <a:rPr lang="en-US" altLang="zh-CN" sz="1400" b="1">
                  <a:solidFill>
                    <a:srgbClr val="0033CC"/>
                  </a:solidFill>
                  <a:effectLst>
                    <a:outerShdw blurRad="38100" dist="38100" dir="2700000" algn="tl">
                      <a:srgbClr val="C0C0C0"/>
                    </a:outerShdw>
                  </a:effectLst>
                  <a:ea typeface="黑体" panose="02010609060101010101" pitchFamily="49" charset="-122"/>
                </a:rPr>
                <a:t>1</a:t>
              </a:r>
              <a:r>
                <a:rPr lang="zh-CN" altLang="en-US" sz="1400" b="1">
                  <a:solidFill>
                    <a:srgbClr val="0033CC"/>
                  </a:solidFill>
                  <a:effectLst>
                    <a:outerShdw blurRad="38100" dist="38100" dir="2700000" algn="tl">
                      <a:srgbClr val="C0C0C0"/>
                    </a:outerShdw>
                  </a:effectLst>
                  <a:ea typeface="黑体" panose="02010609060101010101" pitchFamily="49" charset="-122"/>
                </a:rPr>
                <a:t>年之内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工伤职业或其</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近亲属或工会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组织提出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86" name="直接连接符 1049085"/>
            <p:cNvSpPr/>
            <p:nvPr/>
          </p:nvSpPr>
          <p:spPr>
            <a:xfrm flipH="1">
              <a:off x="1292" y="2878"/>
              <a:ext cx="1" cy="643"/>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087" name="直接连接符 1049086"/>
            <p:cNvSpPr/>
            <p:nvPr/>
          </p:nvSpPr>
          <p:spPr>
            <a:xfrm>
              <a:off x="1293" y="3521"/>
              <a:ext cx="907" cy="1"/>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088" name="直接连接符 1049087"/>
            <p:cNvSpPr/>
            <p:nvPr/>
          </p:nvSpPr>
          <p:spPr>
            <a:xfrm>
              <a:off x="2200" y="2840"/>
              <a:ext cx="1" cy="681"/>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089" name="文本框 1049088"/>
            <p:cNvSpPr txBox="1"/>
            <p:nvPr/>
          </p:nvSpPr>
          <p:spPr>
            <a:xfrm>
              <a:off x="1610" y="2406"/>
              <a:ext cx="341" cy="17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CN" sz="1400" b="1">
                  <a:solidFill>
                    <a:srgbClr val="0033CC"/>
                  </a:solidFill>
                  <a:effectLst>
                    <a:outerShdw blurRad="38100" dist="38100" dir="2700000" algn="tl">
                      <a:srgbClr val="C0C0C0"/>
                    </a:outerShdw>
                  </a:effectLst>
                  <a:ea typeface="黑体" panose="02010609060101010101" pitchFamily="49" charset="-122"/>
                </a:rPr>
                <a:t>30</a:t>
              </a:r>
              <a:r>
                <a:rPr lang="zh-CN" altLang="en-US" sz="1400" b="1">
                  <a:solidFill>
                    <a:srgbClr val="0033CC"/>
                  </a:solidFill>
                  <a:effectLst>
                    <a:outerShdw blurRad="38100" dist="38100" dir="2700000" algn="tl">
                      <a:srgbClr val="C0C0C0"/>
                    </a:outerShdw>
                  </a:effectLst>
                  <a:ea typeface="黑体" panose="02010609060101010101" pitchFamily="49" charset="-122"/>
                </a:rPr>
                <a:t>天内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90" name="文本框 1049089"/>
            <p:cNvSpPr txBox="1"/>
            <p:nvPr/>
          </p:nvSpPr>
          <p:spPr>
            <a:xfrm>
              <a:off x="2330" y="2414"/>
              <a:ext cx="341" cy="17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CN" sz="1400" b="1">
                  <a:solidFill>
                    <a:srgbClr val="0033CC"/>
                  </a:solidFill>
                  <a:effectLst>
                    <a:outerShdw blurRad="38100" dist="38100" dir="2700000" algn="tl">
                      <a:srgbClr val="C0C0C0"/>
                    </a:outerShdw>
                  </a:effectLst>
                  <a:ea typeface="黑体" panose="02010609060101010101" pitchFamily="49" charset="-122"/>
                </a:rPr>
                <a:t>60</a:t>
              </a:r>
              <a:r>
                <a:rPr lang="zh-CN" altLang="en-US" sz="1400" b="1">
                  <a:solidFill>
                    <a:srgbClr val="0033CC"/>
                  </a:solidFill>
                  <a:effectLst>
                    <a:outerShdw blurRad="38100" dist="38100" dir="2700000" algn="tl">
                      <a:srgbClr val="C0C0C0"/>
                    </a:outerShdw>
                  </a:effectLst>
                  <a:ea typeface="黑体" panose="02010609060101010101" pitchFamily="49" charset="-122"/>
                </a:rPr>
                <a:t>天内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091" name="直接连接符 1049090"/>
            <p:cNvSpPr/>
            <p:nvPr/>
          </p:nvSpPr>
          <p:spPr>
            <a:xfrm>
              <a:off x="3107" y="1253"/>
              <a:ext cx="544" cy="1"/>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092" name="文本框 1049091"/>
            <p:cNvSpPr txBox="1"/>
            <p:nvPr/>
          </p:nvSpPr>
          <p:spPr>
            <a:xfrm>
              <a:off x="2699" y="1066"/>
              <a:ext cx="332" cy="17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不支持</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grpSp>
      <p:sp>
        <p:nvSpPr>
          <p:cNvPr id="1049093" name="文本框 1049092"/>
          <p:cNvSpPr txBox="1"/>
          <p:nvPr/>
        </p:nvSpPr>
        <p:spPr>
          <a:xfrm>
            <a:off x="5219700" y="188912"/>
            <a:ext cx="3744912" cy="51911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zh-CN" altLang="en-US" sz="2800" b="1">
                <a:solidFill>
                  <a:srgbClr val="0033CC"/>
                </a:solidFill>
                <a:effectLst>
                  <a:outerShdw blurRad="38100" dist="38100" dir="2700000" algn="tl">
                    <a:srgbClr val="C0C0C0"/>
                  </a:outerShdw>
                </a:effectLst>
                <a:ea typeface="黑体" panose="02010609060101010101" pitchFamily="49" charset="-122"/>
              </a:rPr>
              <a:t>工伤赔偿的操作流程</a:t>
            </a:r>
            <a:endParaRPr lang="zh-CN" altLang="en-US" sz="28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2" name="文本框 1049101"/>
          <p:cNvSpPr txBox="1"/>
          <p:nvPr/>
        </p:nvSpPr>
        <p:spPr>
          <a:xfrm>
            <a:off x="6553200" y="6245225"/>
            <a:ext cx="1765300" cy="277812"/>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grpSp>
        <p:nvGrpSpPr>
          <p:cNvPr id="187" name="组合 186"/>
          <p:cNvGrpSpPr/>
          <p:nvPr/>
        </p:nvGrpSpPr>
        <p:grpSpPr>
          <a:xfrm>
            <a:off x="981075" y="1435100"/>
            <a:ext cx="7472362" cy="4225925"/>
            <a:chOff x="1837" y="1440"/>
            <a:chExt cx="8063" cy="5418"/>
          </a:xfrm>
        </p:grpSpPr>
        <p:sp>
          <p:nvSpPr>
            <p:cNvPr id="1049103" name="矩形 1049102"/>
            <p:cNvSpPr/>
            <p:nvPr/>
          </p:nvSpPr>
          <p:spPr>
            <a:xfrm>
              <a:off x="3780" y="1440"/>
              <a:ext cx="4140"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zh-CN" altLang="en-US" sz="2000" b="1">
                  <a:solidFill>
                    <a:srgbClr val="0033CC"/>
                  </a:solidFill>
                  <a:ea typeface="黑体" panose="02010609060101010101" pitchFamily="49" charset="-122"/>
                </a:rPr>
                <a:t>伤害事故发生或鉴定为职业病</a:t>
              </a:r>
              <a:endParaRPr lang="zh-CN" altLang="en-US" sz="2000" b="1">
                <a:solidFill>
                  <a:srgbClr val="0033CC"/>
                </a:solidFill>
                <a:ea typeface="黑体" panose="02010609060101010101" pitchFamily="49" charset="-122"/>
              </a:endParaRPr>
            </a:p>
          </p:txBody>
        </p:sp>
        <p:sp>
          <p:nvSpPr>
            <p:cNvPr id="1049104" name="矩形 1049103"/>
            <p:cNvSpPr/>
            <p:nvPr/>
          </p:nvSpPr>
          <p:spPr>
            <a:xfrm>
              <a:off x="1837" y="2376"/>
              <a:ext cx="3203"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zh-CN" altLang="en-US" b="1">
                  <a:solidFill>
                    <a:srgbClr val="0033CC"/>
                  </a:solidFill>
                  <a:ea typeface="黑体" panose="02010609060101010101" pitchFamily="49" charset="-122"/>
                </a:rPr>
                <a:t>发生事故的用人单位提出</a:t>
              </a:r>
              <a:endParaRPr lang="zh-CN" altLang="en-US" b="1">
                <a:solidFill>
                  <a:srgbClr val="0033CC"/>
                </a:solidFill>
                <a:ea typeface="黑体" panose="02010609060101010101" pitchFamily="49" charset="-122"/>
              </a:endParaRPr>
            </a:p>
          </p:txBody>
        </p:sp>
        <p:sp>
          <p:nvSpPr>
            <p:cNvPr id="1049105" name="矩形 1049104"/>
            <p:cNvSpPr/>
            <p:nvPr/>
          </p:nvSpPr>
          <p:spPr>
            <a:xfrm>
              <a:off x="5580" y="2376"/>
              <a:ext cx="3840"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zh-CN" altLang="en-US" sz="2000" b="1">
                  <a:solidFill>
                    <a:srgbClr val="0033CC"/>
                  </a:solidFill>
                  <a:ea typeface="黑体" panose="02010609060101010101" pitchFamily="49" charset="-122"/>
                </a:rPr>
                <a:t>职工、亲属、工会代表提出</a:t>
              </a:r>
              <a:endParaRPr lang="zh-CN" altLang="en-US" sz="2000" b="1">
                <a:solidFill>
                  <a:srgbClr val="0033CC"/>
                </a:solidFill>
                <a:ea typeface="黑体" panose="02010609060101010101" pitchFamily="49" charset="-122"/>
              </a:endParaRPr>
            </a:p>
          </p:txBody>
        </p:sp>
        <p:sp>
          <p:nvSpPr>
            <p:cNvPr id="1049106" name="矩形 1049105"/>
            <p:cNvSpPr/>
            <p:nvPr/>
          </p:nvSpPr>
          <p:spPr>
            <a:xfrm>
              <a:off x="3123" y="3624"/>
              <a:ext cx="4638"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zh-CN" altLang="en-US" sz="2000" b="1">
                  <a:solidFill>
                    <a:srgbClr val="0033CC"/>
                  </a:solidFill>
                  <a:ea typeface="黑体" panose="02010609060101010101" pitchFamily="49" charset="-122"/>
                </a:rPr>
                <a:t>劳动保障行政部门</a:t>
              </a:r>
              <a:endParaRPr lang="zh-CN" altLang="en-US" sz="2000" b="1">
                <a:solidFill>
                  <a:srgbClr val="0033CC"/>
                </a:solidFill>
                <a:ea typeface="黑体" panose="02010609060101010101" pitchFamily="49" charset="-122"/>
              </a:endParaRPr>
            </a:p>
          </p:txBody>
        </p:sp>
        <p:sp>
          <p:nvSpPr>
            <p:cNvPr id="1049107" name="矩形 1049106"/>
            <p:cNvSpPr/>
            <p:nvPr/>
          </p:nvSpPr>
          <p:spPr>
            <a:xfrm>
              <a:off x="5760" y="4872"/>
              <a:ext cx="1980"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zh-CN" altLang="en-US" sz="2000" b="1">
                  <a:solidFill>
                    <a:srgbClr val="0033CC"/>
                  </a:solidFill>
                  <a:ea typeface="黑体" panose="02010609060101010101" pitchFamily="49" charset="-122"/>
                </a:rPr>
                <a:t>不受理</a:t>
              </a:r>
              <a:endParaRPr lang="zh-CN" altLang="en-US" sz="2000" b="1">
                <a:solidFill>
                  <a:srgbClr val="0033CC"/>
                </a:solidFill>
                <a:ea typeface="黑体" panose="02010609060101010101" pitchFamily="49" charset="-122"/>
              </a:endParaRPr>
            </a:p>
          </p:txBody>
        </p:sp>
        <p:sp>
          <p:nvSpPr>
            <p:cNvPr id="1049108" name="矩形 1049107"/>
            <p:cNvSpPr/>
            <p:nvPr/>
          </p:nvSpPr>
          <p:spPr>
            <a:xfrm>
              <a:off x="2880" y="4872"/>
              <a:ext cx="1980"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zh-CN" altLang="en-US" sz="2000" b="1">
                  <a:solidFill>
                    <a:srgbClr val="0033CC"/>
                  </a:solidFill>
                  <a:ea typeface="黑体" panose="02010609060101010101" pitchFamily="49" charset="-122"/>
                </a:rPr>
                <a:t>受  理</a:t>
              </a:r>
              <a:endParaRPr lang="zh-CN" altLang="en-US" sz="2000" b="1">
                <a:solidFill>
                  <a:srgbClr val="0033CC"/>
                </a:solidFill>
                <a:ea typeface="黑体" panose="02010609060101010101" pitchFamily="49" charset="-122"/>
              </a:endParaRPr>
            </a:p>
          </p:txBody>
        </p:sp>
        <p:sp>
          <p:nvSpPr>
            <p:cNvPr id="1049109" name="矩形 1049108"/>
            <p:cNvSpPr/>
            <p:nvPr/>
          </p:nvSpPr>
          <p:spPr>
            <a:xfrm>
              <a:off x="4860" y="6354"/>
              <a:ext cx="1080" cy="504"/>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zh-CN" altLang="en-US" sz="2000" b="1">
                  <a:solidFill>
                    <a:srgbClr val="0033CC"/>
                  </a:solidFill>
                  <a:ea typeface="黑体" panose="02010609060101010101" pitchFamily="49" charset="-122"/>
                </a:rPr>
                <a:t>认 定</a:t>
              </a:r>
              <a:endParaRPr lang="zh-CN" altLang="en-US" sz="2000" b="1">
                <a:solidFill>
                  <a:srgbClr val="0033CC"/>
                </a:solidFill>
                <a:ea typeface="黑体" panose="02010609060101010101" pitchFamily="49" charset="-122"/>
              </a:endParaRPr>
            </a:p>
            <a:p>
              <a:pPr lvl="0" algn="ctr"/>
              <a:endParaRPr lang="zh-CN" altLang="en-US" sz="2000" b="1">
                <a:solidFill>
                  <a:srgbClr val="0033CC"/>
                </a:solidFill>
                <a:ea typeface="黑体" panose="02010609060101010101" pitchFamily="49" charset="-122"/>
              </a:endParaRPr>
            </a:p>
          </p:txBody>
        </p:sp>
        <p:sp>
          <p:nvSpPr>
            <p:cNvPr id="1049110" name="矩形 1049109"/>
            <p:cNvSpPr/>
            <p:nvPr/>
          </p:nvSpPr>
          <p:spPr>
            <a:xfrm>
              <a:off x="7200" y="6120"/>
              <a:ext cx="2220" cy="468"/>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zh-CN" altLang="en-US" sz="2000" b="1">
                  <a:solidFill>
                    <a:srgbClr val="0033CC"/>
                  </a:solidFill>
                  <a:ea typeface="黑体" panose="02010609060101010101" pitchFamily="49" charset="-122"/>
                </a:rPr>
                <a:t>书面通知申请方</a:t>
              </a:r>
              <a:endParaRPr lang="zh-CN" altLang="en-US" sz="2000" b="1">
                <a:solidFill>
                  <a:srgbClr val="0033CC"/>
                </a:solidFill>
                <a:ea typeface="黑体" panose="02010609060101010101" pitchFamily="49" charset="-122"/>
              </a:endParaRPr>
            </a:p>
          </p:txBody>
        </p:sp>
        <p:sp>
          <p:nvSpPr>
            <p:cNvPr id="1049111" name="矩形 1049110"/>
            <p:cNvSpPr/>
            <p:nvPr/>
          </p:nvSpPr>
          <p:spPr>
            <a:xfrm>
              <a:off x="8640" y="4404"/>
              <a:ext cx="1260" cy="1092"/>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zh-CN" altLang="en-US" b="1">
                  <a:solidFill>
                    <a:srgbClr val="0033CC"/>
                  </a:solidFill>
                  <a:ea typeface="黑体" panose="02010609060101010101" pitchFamily="49" charset="-122"/>
                </a:rPr>
                <a:t>行政复议或行政诉讼</a:t>
              </a:r>
              <a:endParaRPr lang="zh-CN" altLang="en-US" b="1">
                <a:solidFill>
                  <a:srgbClr val="0033CC"/>
                </a:solidFill>
                <a:ea typeface="黑体" panose="02010609060101010101" pitchFamily="49" charset="-122"/>
              </a:endParaRPr>
            </a:p>
          </p:txBody>
        </p:sp>
        <p:sp>
          <p:nvSpPr>
            <p:cNvPr id="1049112" name="直接连接符 1049111"/>
            <p:cNvSpPr/>
            <p:nvPr/>
          </p:nvSpPr>
          <p:spPr>
            <a:xfrm flipH="1">
              <a:off x="4500" y="1908"/>
              <a:ext cx="720" cy="468"/>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113" name="直接连接符 1049112"/>
            <p:cNvSpPr/>
            <p:nvPr/>
          </p:nvSpPr>
          <p:spPr>
            <a:xfrm>
              <a:off x="5400" y="1908"/>
              <a:ext cx="720" cy="468"/>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114" name="直接连接符 1049113"/>
            <p:cNvSpPr/>
            <p:nvPr/>
          </p:nvSpPr>
          <p:spPr>
            <a:xfrm>
              <a:off x="3960" y="2844"/>
              <a:ext cx="0" cy="780"/>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115" name="直接连接符 1049114"/>
            <p:cNvSpPr/>
            <p:nvPr/>
          </p:nvSpPr>
          <p:spPr>
            <a:xfrm>
              <a:off x="6660" y="2844"/>
              <a:ext cx="0" cy="780"/>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116" name="直接连接符 1049115"/>
            <p:cNvSpPr/>
            <p:nvPr/>
          </p:nvSpPr>
          <p:spPr>
            <a:xfrm flipH="1">
              <a:off x="3960" y="4092"/>
              <a:ext cx="1260" cy="780"/>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117" name="直接连接符 1049116"/>
            <p:cNvSpPr/>
            <p:nvPr/>
          </p:nvSpPr>
          <p:spPr>
            <a:xfrm>
              <a:off x="5400" y="4092"/>
              <a:ext cx="1260" cy="780"/>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118" name="直接连接符 1049117"/>
            <p:cNvSpPr/>
            <p:nvPr/>
          </p:nvSpPr>
          <p:spPr>
            <a:xfrm>
              <a:off x="3960" y="5340"/>
              <a:ext cx="900" cy="1092"/>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119" name="直接连接符 1049118"/>
            <p:cNvSpPr/>
            <p:nvPr/>
          </p:nvSpPr>
          <p:spPr>
            <a:xfrm>
              <a:off x="5940" y="6432"/>
              <a:ext cx="1260" cy="0"/>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120" name="直接连接符 1049119"/>
            <p:cNvSpPr/>
            <p:nvPr/>
          </p:nvSpPr>
          <p:spPr>
            <a:xfrm>
              <a:off x="7200" y="5340"/>
              <a:ext cx="720" cy="780"/>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sp>
          <p:nvSpPr>
            <p:cNvPr id="1049121" name="直接连接符 1049120"/>
            <p:cNvSpPr/>
            <p:nvPr/>
          </p:nvSpPr>
          <p:spPr>
            <a:xfrm flipV="1">
              <a:off x="9180" y="5496"/>
              <a:ext cx="0" cy="624"/>
            </a:xfrm>
            <a:prstGeom prst="line">
              <a:avLst/>
            </a:prstGeom>
            <a:noFill/>
            <a:ln w="9525" cap="flat" cmpd="sng">
              <a:solidFill>
                <a:srgbClr val="000000">
                  <a:alpha val="100000"/>
                </a:srgbClr>
              </a:solidFill>
              <a:prstDash val="solid"/>
              <a:round/>
              <a:tailEnd type="stealth" w="med" len="med"/>
            </a:ln>
          </p:spPr>
          <p:txBody>
            <a:bodyPr/>
            <a:lstStyle/>
            <a:p>
              <a:endParaRPr lang="zh-CN" altLang="en-US">
                <a:ea typeface="黑体" panose="02010609060101010101" pitchFamily="49" charset="-122"/>
              </a:endParaRPr>
            </a:p>
          </p:txBody>
        </p:sp>
      </p:grpSp>
      <p:sp>
        <p:nvSpPr>
          <p:cNvPr id="1049122" name="文本框 1049121"/>
          <p:cNvSpPr txBox="1"/>
          <p:nvPr/>
        </p:nvSpPr>
        <p:spPr>
          <a:xfrm>
            <a:off x="2070100" y="2549525"/>
            <a:ext cx="1062037" cy="36988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en-US" altLang="zh-CN" b="1">
                <a:solidFill>
                  <a:srgbClr val="0033CC"/>
                </a:solidFill>
                <a:ea typeface="黑体" panose="02010609060101010101" pitchFamily="49" charset="-122"/>
              </a:rPr>
              <a:t>30</a:t>
            </a:r>
            <a:r>
              <a:rPr lang="zh-CN" altLang="en-US" b="1">
                <a:solidFill>
                  <a:srgbClr val="0033CC"/>
                </a:solidFill>
                <a:ea typeface="黑体" panose="02010609060101010101" pitchFamily="49" charset="-122"/>
              </a:rPr>
              <a:t>日内</a:t>
            </a:r>
            <a:endParaRPr lang="zh-CN" altLang="en-US" b="1">
              <a:solidFill>
                <a:srgbClr val="0033CC"/>
              </a:solidFill>
              <a:ea typeface="黑体" panose="02010609060101010101" pitchFamily="49" charset="-122"/>
            </a:endParaRPr>
          </a:p>
        </p:txBody>
      </p:sp>
      <p:sp>
        <p:nvSpPr>
          <p:cNvPr id="1049123" name="矩形 1049122"/>
          <p:cNvSpPr/>
          <p:nvPr/>
        </p:nvSpPr>
        <p:spPr>
          <a:xfrm>
            <a:off x="4689475" y="2651125"/>
            <a:ext cx="777777" cy="36933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en-US" altLang="zh-CN" b="1">
                <a:solidFill>
                  <a:srgbClr val="0033CC"/>
                </a:solidFill>
                <a:ea typeface="黑体" panose="02010609060101010101" pitchFamily="49" charset="-122"/>
              </a:rPr>
              <a:t>1</a:t>
            </a:r>
            <a:r>
              <a:rPr lang="zh-CN" altLang="en-US" b="1">
                <a:solidFill>
                  <a:srgbClr val="0033CC"/>
                </a:solidFill>
                <a:ea typeface="黑体" panose="02010609060101010101" pitchFamily="49" charset="-122"/>
              </a:rPr>
              <a:t>年内</a:t>
            </a:r>
            <a:endParaRPr lang="zh-CN" altLang="en-US" b="1">
              <a:solidFill>
                <a:srgbClr val="0033CC"/>
              </a:solidFill>
              <a:ea typeface="黑体" panose="02010609060101010101" pitchFamily="49" charset="-122"/>
            </a:endParaRPr>
          </a:p>
        </p:txBody>
      </p:sp>
      <p:sp>
        <p:nvSpPr>
          <p:cNvPr id="1049124" name="矩形 1049123"/>
          <p:cNvSpPr/>
          <p:nvPr/>
        </p:nvSpPr>
        <p:spPr>
          <a:xfrm>
            <a:off x="2600325" y="3563937"/>
            <a:ext cx="906017" cy="36933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en-US" altLang="zh-CN" b="1">
                <a:solidFill>
                  <a:srgbClr val="0033CC"/>
                </a:solidFill>
                <a:ea typeface="黑体" panose="02010609060101010101" pitchFamily="49" charset="-122"/>
              </a:rPr>
              <a:t>10</a:t>
            </a:r>
            <a:r>
              <a:rPr lang="zh-CN" altLang="en-US" b="1">
                <a:solidFill>
                  <a:srgbClr val="0033CC"/>
                </a:solidFill>
                <a:ea typeface="黑体" panose="02010609060101010101" pitchFamily="49" charset="-122"/>
              </a:rPr>
              <a:t>日内</a:t>
            </a:r>
            <a:endParaRPr lang="zh-CN" altLang="en-US" b="1">
              <a:solidFill>
                <a:srgbClr val="0033CC"/>
              </a:solidFill>
              <a:ea typeface="黑体" panose="02010609060101010101" pitchFamily="49" charset="-122"/>
            </a:endParaRPr>
          </a:p>
        </p:txBody>
      </p:sp>
      <p:sp>
        <p:nvSpPr>
          <p:cNvPr id="1049125" name="矩形 1049124"/>
          <p:cNvSpPr/>
          <p:nvPr/>
        </p:nvSpPr>
        <p:spPr>
          <a:xfrm>
            <a:off x="2343150" y="4949825"/>
            <a:ext cx="906017" cy="36933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en-US" altLang="zh-CN" b="1">
                <a:solidFill>
                  <a:srgbClr val="0033CC"/>
                </a:solidFill>
                <a:ea typeface="黑体" panose="02010609060101010101" pitchFamily="49" charset="-122"/>
              </a:rPr>
              <a:t>60</a:t>
            </a:r>
            <a:r>
              <a:rPr lang="zh-CN" altLang="en-US" b="1">
                <a:solidFill>
                  <a:srgbClr val="0033CC"/>
                </a:solidFill>
                <a:ea typeface="黑体" panose="02010609060101010101" pitchFamily="49" charset="-122"/>
              </a:rPr>
              <a:t>日内</a:t>
            </a:r>
            <a:endParaRPr lang="zh-CN" altLang="en-US" b="1">
              <a:solidFill>
                <a:srgbClr val="0033CC"/>
              </a:solidFill>
              <a:ea typeface="黑体" panose="02010609060101010101" pitchFamily="49" charset="-122"/>
            </a:endParaRPr>
          </a:p>
        </p:txBody>
      </p:sp>
      <p:sp>
        <p:nvSpPr>
          <p:cNvPr id="1049126" name="矩形 1049125"/>
          <p:cNvSpPr/>
          <p:nvPr/>
        </p:nvSpPr>
        <p:spPr>
          <a:xfrm>
            <a:off x="4803610" y="4967287"/>
            <a:ext cx="986168" cy="40011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a:r>
              <a:rPr lang="en-US" altLang="zh-CN" sz="2000" b="1">
                <a:solidFill>
                  <a:srgbClr val="0033CC"/>
                </a:solidFill>
                <a:ea typeface="黑体" panose="02010609060101010101" pitchFamily="49" charset="-122"/>
              </a:rPr>
              <a:t>10</a:t>
            </a:r>
            <a:r>
              <a:rPr lang="zh-CN" altLang="en-US" sz="2000" b="1">
                <a:solidFill>
                  <a:srgbClr val="0033CC"/>
                </a:solidFill>
                <a:ea typeface="黑体" panose="02010609060101010101" pitchFamily="49" charset="-122"/>
              </a:rPr>
              <a:t>日内</a:t>
            </a:r>
            <a:endParaRPr lang="zh-CN" altLang="en-US" sz="2000" b="1">
              <a:solidFill>
                <a:srgbClr val="0033CC"/>
              </a:solidFill>
              <a:ea typeface="黑体" panose="02010609060101010101" pitchFamily="49" charset="-122"/>
            </a:endParaRPr>
          </a:p>
        </p:txBody>
      </p:sp>
      <p:sp>
        <p:nvSpPr>
          <p:cNvPr id="1049127" name="矩形 1049126"/>
          <p:cNvSpPr/>
          <p:nvPr/>
        </p:nvSpPr>
        <p:spPr>
          <a:xfrm>
            <a:off x="712787" y="6018212"/>
            <a:ext cx="7414209" cy="369332"/>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en-US" altLang="zh-CN" b="1">
                <a:solidFill>
                  <a:srgbClr val="0033CC"/>
                </a:solidFill>
                <a:ea typeface="黑体" panose="02010609060101010101" pitchFamily="49" charset="-122"/>
              </a:rPr>
              <a:t>《</a:t>
            </a:r>
            <a:r>
              <a:rPr lang="zh-CN" altLang="en-US" b="1">
                <a:solidFill>
                  <a:srgbClr val="0033CC"/>
                </a:solidFill>
                <a:ea typeface="黑体" panose="02010609060101010101" pitchFamily="49" charset="-122"/>
              </a:rPr>
              <a:t>上海市工伤保险实施办法</a:t>
            </a:r>
            <a:r>
              <a:rPr lang="en-US" altLang="zh-CN" b="1">
                <a:solidFill>
                  <a:srgbClr val="0033CC"/>
                </a:solidFill>
                <a:ea typeface="黑体" panose="02010609060101010101" pitchFamily="49" charset="-122"/>
              </a:rPr>
              <a:t>》</a:t>
            </a:r>
            <a:r>
              <a:rPr lang="zh-CN" altLang="en-US" b="1">
                <a:solidFill>
                  <a:srgbClr val="0033CC"/>
                </a:solidFill>
                <a:ea typeface="黑体" panose="02010609060101010101" pitchFamily="49" charset="-122"/>
              </a:rPr>
              <a:t>第</a:t>
            </a:r>
            <a:r>
              <a:rPr lang="en-US" altLang="zh-CN" b="1">
                <a:solidFill>
                  <a:srgbClr val="0033CC"/>
                </a:solidFill>
                <a:ea typeface="黑体" panose="02010609060101010101" pitchFamily="49" charset="-122"/>
              </a:rPr>
              <a:t>17</a:t>
            </a:r>
            <a:r>
              <a:rPr lang="zh-CN" altLang="en-US" b="1">
                <a:solidFill>
                  <a:srgbClr val="0033CC"/>
                </a:solidFill>
                <a:ea typeface="黑体" panose="02010609060101010101" pitchFamily="49" charset="-122"/>
              </a:rPr>
              <a:t>、</a:t>
            </a:r>
            <a:r>
              <a:rPr lang="en-US" altLang="zh-CN" b="1">
                <a:solidFill>
                  <a:srgbClr val="0033CC"/>
                </a:solidFill>
                <a:ea typeface="黑体" panose="02010609060101010101" pitchFamily="49" charset="-122"/>
              </a:rPr>
              <a:t>18</a:t>
            </a:r>
            <a:r>
              <a:rPr lang="zh-CN" altLang="en-US" b="1">
                <a:solidFill>
                  <a:srgbClr val="0033CC"/>
                </a:solidFill>
                <a:ea typeface="黑体" panose="02010609060101010101" pitchFamily="49" charset="-122"/>
              </a:rPr>
              <a:t>、</a:t>
            </a:r>
            <a:r>
              <a:rPr lang="en-US" altLang="zh-CN" b="1">
                <a:solidFill>
                  <a:srgbClr val="0033CC"/>
                </a:solidFill>
                <a:ea typeface="黑体" panose="02010609060101010101" pitchFamily="49" charset="-122"/>
              </a:rPr>
              <a:t>19</a:t>
            </a:r>
            <a:r>
              <a:rPr lang="zh-CN" altLang="en-US" b="1">
                <a:solidFill>
                  <a:srgbClr val="0033CC"/>
                </a:solidFill>
                <a:ea typeface="黑体" panose="02010609060101010101" pitchFamily="49" charset="-122"/>
              </a:rPr>
              <a:t>、</a:t>
            </a:r>
            <a:r>
              <a:rPr lang="en-US" altLang="zh-CN" b="1">
                <a:solidFill>
                  <a:srgbClr val="0033CC"/>
                </a:solidFill>
                <a:ea typeface="黑体" panose="02010609060101010101" pitchFamily="49" charset="-122"/>
              </a:rPr>
              <a:t>20</a:t>
            </a:r>
            <a:r>
              <a:rPr lang="zh-CN" altLang="en-US" b="1">
                <a:solidFill>
                  <a:srgbClr val="0033CC"/>
                </a:solidFill>
                <a:ea typeface="黑体" panose="02010609060101010101" pitchFamily="49" charset="-122"/>
              </a:rPr>
              <a:t>、</a:t>
            </a:r>
            <a:r>
              <a:rPr lang="en-US" altLang="zh-CN" b="1">
                <a:solidFill>
                  <a:srgbClr val="0033CC"/>
                </a:solidFill>
                <a:ea typeface="黑体" panose="02010609060101010101" pitchFamily="49" charset="-122"/>
              </a:rPr>
              <a:t>21</a:t>
            </a:r>
            <a:r>
              <a:rPr lang="zh-CN" altLang="en-US" b="1">
                <a:solidFill>
                  <a:srgbClr val="0033CC"/>
                </a:solidFill>
                <a:ea typeface="黑体" panose="02010609060101010101" pitchFamily="49" charset="-122"/>
              </a:rPr>
              <a:t>、</a:t>
            </a:r>
            <a:r>
              <a:rPr lang="en-US" altLang="zh-CN" b="1">
                <a:solidFill>
                  <a:srgbClr val="0033CC"/>
                </a:solidFill>
                <a:ea typeface="黑体" panose="02010609060101010101" pitchFamily="49" charset="-122"/>
              </a:rPr>
              <a:t>22</a:t>
            </a:r>
            <a:r>
              <a:rPr lang="zh-CN" altLang="en-US" b="1">
                <a:solidFill>
                  <a:srgbClr val="0033CC"/>
                </a:solidFill>
                <a:ea typeface="黑体" panose="02010609060101010101" pitchFamily="49" charset="-122"/>
              </a:rPr>
              <a:t>、</a:t>
            </a:r>
            <a:r>
              <a:rPr lang="en-US" altLang="zh-CN" b="1">
                <a:solidFill>
                  <a:srgbClr val="0033CC"/>
                </a:solidFill>
                <a:ea typeface="黑体" panose="02010609060101010101" pitchFamily="49" charset="-122"/>
              </a:rPr>
              <a:t>23</a:t>
            </a:r>
            <a:r>
              <a:rPr lang="zh-CN" altLang="en-US" b="1">
                <a:solidFill>
                  <a:srgbClr val="0033CC"/>
                </a:solidFill>
                <a:ea typeface="黑体" panose="02010609060101010101" pitchFamily="49" charset="-122"/>
              </a:rPr>
              <a:t>、</a:t>
            </a:r>
            <a:r>
              <a:rPr lang="en-US" altLang="zh-CN" b="1">
                <a:solidFill>
                  <a:srgbClr val="0033CC"/>
                </a:solidFill>
                <a:ea typeface="黑体" panose="02010609060101010101" pitchFamily="49" charset="-122"/>
              </a:rPr>
              <a:t>60</a:t>
            </a:r>
            <a:r>
              <a:rPr lang="zh-CN" altLang="en-US" b="1">
                <a:solidFill>
                  <a:srgbClr val="0033CC"/>
                </a:solidFill>
                <a:ea typeface="黑体" panose="02010609060101010101" pitchFamily="49" charset="-122"/>
              </a:rPr>
              <a:t>条 </a:t>
            </a:r>
            <a:endParaRPr lang="zh-CN" altLang="en-US" b="1">
              <a:solidFill>
                <a:srgbClr val="0033CC"/>
              </a:solidFill>
              <a:ea typeface="黑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1" name="文本框 1049130"/>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132" name="标题 1049131"/>
          <p:cNvSpPr>
            <a:spLocks noGrp="1"/>
          </p:cNvSpPr>
          <p:nvPr>
            <p:ph type="title"/>
          </p:nvPr>
        </p:nvSpPr>
        <p:spPr>
          <a:xfrm>
            <a:off x="1311275"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eaLnBrk="1" latinLnBrk="1" hangingPunct="1"/>
            <a:r>
              <a:rPr lang="zh-CN" altLang="en-US" sz="2800">
                <a:solidFill>
                  <a:srgbClr val="0033CC"/>
                </a:solidFill>
                <a:effectLst>
                  <a:outerShdw blurRad="38100" dist="38100" dir="2700000" algn="tl">
                    <a:srgbClr val="C0C0C0"/>
                  </a:outerShdw>
                </a:effectLst>
                <a:ea typeface="黑体" panose="02010609060101010101" pitchFamily="49" charset="-122"/>
              </a:rPr>
              <a:t>             </a:t>
            </a:r>
            <a:r>
              <a:rPr lang="zh-CN" altLang="en-US" sz="2800" b="1">
                <a:solidFill>
                  <a:srgbClr val="0033CC"/>
                </a:solidFill>
                <a:effectLst>
                  <a:outerShdw blurRad="38100" dist="38100" dir="2700000" algn="tl">
                    <a:srgbClr val="C0C0C0"/>
                  </a:outerShdw>
                </a:effectLst>
                <a:ea typeface="黑体" panose="02010609060101010101" pitchFamily="49" charset="-122"/>
              </a:rPr>
              <a:t>认定工伤的七种情况</a:t>
            </a:r>
            <a:endParaRPr lang="zh-CN" altLang="en-US" sz="2800" b="1">
              <a:solidFill>
                <a:srgbClr val="0033CC"/>
              </a:solidFill>
              <a:effectLst>
                <a:outerShdw blurRad="38100" dist="38100" dir="2700000" algn="tl">
                  <a:srgbClr val="C0C0C0"/>
                </a:outerShdw>
              </a:effectLst>
              <a:ea typeface="黑体" panose="02010609060101010101" pitchFamily="49" charset="-122"/>
            </a:endParaRPr>
          </a:p>
        </p:txBody>
      </p:sp>
      <p:sp>
        <p:nvSpPr>
          <p:cNvPr id="1049133" name="文本占位符 1049132"/>
          <p:cNvSpPr>
            <a:spLocks noGrp="1"/>
          </p:cNvSpPr>
          <p:nvPr>
            <p:ph type="body" idx="1"/>
          </p:nvPr>
        </p:nvSpPr>
        <p:spPr>
          <a:xfrm>
            <a:off x="250825" y="1600200"/>
            <a:ext cx="8686800" cy="4852987"/>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lnSpc>
                <a:spcPct val="90000"/>
              </a:lnSpc>
              <a:buFontTx/>
              <a:buNone/>
            </a:pP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一</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在工作时间和工作场所内，因工作原因受到事故伤害的；</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r>
              <a:rPr lang="zh-CN" altLang="en-US" sz="1800" b="1">
                <a:effectLst>
                  <a:outerShdw blurRad="38100" dist="38100" dir="2700000" algn="tl">
                    <a:srgbClr val="C0C0C0"/>
                  </a:outerShdw>
                </a:effectLst>
                <a:ea typeface="黑体" panose="02010609060101010101" pitchFamily="49" charset="-122"/>
              </a:rPr>
              <a:t> </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二</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工作时间前后在工作场所内，从事与工作有关的预备性或者        收尾性工作受到事故伤害的；</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endParaRPr lang="en-US" altLang="zh-CN"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r>
              <a:rPr lang="zh-CN" altLang="en-US" sz="1800" b="1">
                <a:effectLst>
                  <a:outerShdw blurRad="38100" dist="38100" dir="2700000" algn="tl">
                    <a:srgbClr val="C0C0C0"/>
                  </a:outerShdw>
                </a:effectLst>
                <a:ea typeface="黑体" panose="02010609060101010101" pitchFamily="49" charset="-122"/>
              </a:rPr>
              <a:t> </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三</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在工作时间和工作场所内，因履行工作职责受到暴力等意  外伤害的；</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r>
              <a:rPr lang="zh-CN" altLang="en-US" sz="1800" b="1">
                <a:effectLst>
                  <a:outerShdw blurRad="38100" dist="38100" dir="2700000" algn="tl">
                    <a:srgbClr val="C0C0C0"/>
                  </a:outerShdw>
                </a:effectLst>
                <a:ea typeface="黑体" panose="02010609060101010101" pitchFamily="49" charset="-122"/>
              </a:rPr>
              <a:t> </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四</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患职业病的；</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r>
              <a:rPr lang="zh-CN" altLang="en-US" sz="1800" b="1">
                <a:effectLst>
                  <a:outerShdw blurRad="38100" dist="38100" dir="2700000" algn="tl">
                    <a:srgbClr val="C0C0C0"/>
                  </a:outerShdw>
                </a:effectLst>
                <a:ea typeface="黑体" panose="02010609060101010101" pitchFamily="49" charset="-122"/>
              </a:rPr>
              <a:t> </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五</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因工外出期间，由于工作原因受到伤害或者发生事故下落不明的；</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r>
              <a:rPr lang="zh-CN" altLang="en-US" sz="1800" b="1">
                <a:effectLst>
                  <a:outerShdw blurRad="38100" dist="38100" dir="2700000" algn="tl">
                    <a:srgbClr val="C0C0C0"/>
                  </a:outerShdw>
                </a:effectLst>
                <a:ea typeface="黑体" panose="02010609060101010101" pitchFamily="49" charset="-122"/>
              </a:rPr>
              <a:t> </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六</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在上下班途中，受到非本人主要责任的交通事故或者城市轨道交通、客运轮渡、火车事故伤害的；</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endParaRPr lang="en-US" altLang="zh-CN" sz="1800" b="1">
              <a:effectLst>
                <a:outerShdw blurRad="38100" dist="38100" dir="2700000" algn="tl">
                  <a:srgbClr val="C0C0C0"/>
                </a:outerShdw>
              </a:effectLst>
              <a:ea typeface="黑体" panose="02010609060101010101" pitchFamily="49" charset="-122"/>
            </a:endParaRPr>
          </a:p>
          <a:p>
            <a:pPr lvl="0" eaLnBrk="1" latinLnBrk="1" hangingPunct="1">
              <a:lnSpc>
                <a:spcPct val="90000"/>
              </a:lnSpc>
              <a:buFontTx/>
              <a:buNone/>
            </a:pPr>
            <a:r>
              <a:rPr lang="zh-CN" altLang="en-US" sz="1800" b="1">
                <a:effectLst>
                  <a:outerShdw blurRad="38100" dist="38100" dir="2700000" algn="tl">
                    <a:srgbClr val="C0C0C0"/>
                  </a:outerShdw>
                </a:effectLst>
                <a:ea typeface="黑体" panose="02010609060101010101" pitchFamily="49" charset="-122"/>
              </a:rPr>
              <a:t> </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七</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法律、行政法规规定应当认定为工伤的其他情形。</a:t>
            </a:r>
            <a:r>
              <a:rPr lang="zh-CN" altLang="en-US" sz="1800">
                <a:ea typeface="黑体" panose="02010609060101010101" pitchFamily="49" charset="-122"/>
              </a:rPr>
              <a:t> </a:t>
            </a:r>
            <a:endParaRPr lang="zh-CN" altLang="en-US" sz="1800">
              <a:ea typeface="黑体" panose="02010609060101010101" pitchFamily="49" charset="-122"/>
            </a:endParaRP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7" name="文本框 1049136"/>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138" name="标题 1049137"/>
          <p:cNvSpPr>
            <a:spLocks noGrp="1"/>
          </p:cNvSpPr>
          <p:nvPr>
            <p:ph type="title"/>
          </p:nvPr>
        </p:nvSpPr>
        <p:spPr>
          <a:xfrm>
            <a:off x="250825"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lgn="r" eaLnBrk="1" latinLnBrk="1" hangingPunct="1"/>
            <a:r>
              <a:rPr lang="zh-CN" altLang="en-US" sz="2800" b="1">
                <a:solidFill>
                  <a:srgbClr val="0033CC"/>
                </a:solidFill>
                <a:effectLst>
                  <a:outerShdw blurRad="38100" dist="38100" dir="2700000" algn="tl">
                    <a:srgbClr val="C0C0C0"/>
                  </a:outerShdw>
                </a:effectLst>
                <a:ea typeface="黑体" panose="02010609060101010101" pitchFamily="49" charset="-122"/>
              </a:rPr>
              <a:t>                  视同工伤的三种情况</a:t>
            </a:r>
            <a:endParaRPr lang="zh-CN" altLang="en-US" sz="2800" b="1">
              <a:solidFill>
                <a:srgbClr val="0033CC"/>
              </a:solidFill>
              <a:effectLst>
                <a:outerShdw blurRad="38100" dist="38100" dir="2700000" algn="tl">
                  <a:srgbClr val="C0C0C0"/>
                </a:outerShdw>
              </a:effectLst>
              <a:ea typeface="黑体" panose="02010609060101010101" pitchFamily="49" charset="-122"/>
            </a:endParaRPr>
          </a:p>
        </p:txBody>
      </p:sp>
      <p:sp>
        <p:nvSpPr>
          <p:cNvPr id="1049139" name="文本占位符 1049138"/>
          <p:cNvSpPr>
            <a:spLocks noGrp="1"/>
          </p:cNvSpPr>
          <p:nvPr>
            <p:ph type="body" idx="1"/>
          </p:nvPr>
        </p:nvSpPr>
        <p:spPr>
          <a:xfrm>
            <a:off x="179387" y="1628775"/>
            <a:ext cx="8686800" cy="49688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buFontTx/>
              <a:buNone/>
            </a:pP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一</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在工作时间和工作岗位，突发疾病死亡或者在</a:t>
            </a:r>
            <a:r>
              <a:rPr lang="en-US" altLang="zh-CN" sz="1800" b="1">
                <a:effectLst>
                  <a:outerShdw blurRad="38100" dist="38100" dir="2700000" algn="tl">
                    <a:srgbClr val="C0C0C0"/>
                  </a:outerShdw>
                </a:effectLst>
                <a:ea typeface="黑体" panose="02010609060101010101" pitchFamily="49" charset="-122"/>
              </a:rPr>
              <a:t>48</a:t>
            </a:r>
            <a:r>
              <a:rPr lang="zh-CN" altLang="en-US" sz="1800" b="1">
                <a:effectLst>
                  <a:outerShdw blurRad="38100" dist="38100" dir="2700000" algn="tl">
                    <a:srgbClr val="C0C0C0"/>
                  </a:outerShdw>
                </a:effectLst>
                <a:ea typeface="黑体" panose="02010609060101010101" pitchFamily="49" charset="-122"/>
              </a:rPr>
              <a:t>小时之内经抢救无效死亡的；</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buFontTx/>
              <a:buNone/>
            </a:pP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buFontTx/>
              <a:buNone/>
            </a:pPr>
            <a:r>
              <a:rPr lang="zh-CN" altLang="en-US" sz="1800" b="1">
                <a:effectLst>
                  <a:outerShdw blurRad="38100" dist="38100" dir="2700000" algn="tl">
                    <a:srgbClr val="C0C0C0"/>
                  </a:outerShdw>
                </a:effectLst>
                <a:ea typeface="黑体" panose="02010609060101010101" pitchFamily="49" charset="-122"/>
              </a:rPr>
              <a:t> </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二</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在抢险救灾等维护国家利益、公共利益活动中受到伤害的；</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buFontTx/>
              <a:buNone/>
            </a:pP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buFontTx/>
              <a:buNone/>
            </a:pPr>
            <a:r>
              <a:rPr lang="zh-CN" altLang="en-US" sz="1800" b="1">
                <a:effectLst>
                  <a:outerShdw blurRad="38100" dist="38100" dir="2700000" algn="tl">
                    <a:srgbClr val="C0C0C0"/>
                  </a:outerShdw>
                </a:effectLst>
                <a:ea typeface="黑体" panose="02010609060101010101" pitchFamily="49" charset="-122"/>
              </a:rPr>
              <a:t> </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三</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职工原在军队服役，因战、因公负伤致残，已取得革命伤残军人证，到用人单位 后旧伤复发的。</a:t>
            </a:r>
            <a:endParaRPr lang="zh-CN" altLang="en-US" sz="1800" b="1">
              <a:effectLst>
                <a:outerShdw blurRad="38100" dist="38100" dir="2700000" algn="tl">
                  <a:srgbClr val="C0C0C0"/>
                </a:outerShdw>
              </a:effectLst>
              <a:ea typeface="黑体" panose="02010609060101010101" pitchFamily="49" charset="-122"/>
            </a:endParaRPr>
          </a:p>
          <a:p>
            <a:pPr lvl="0" eaLnBrk="1" latinLnBrk="1" hangingPunct="1">
              <a:buFontTx/>
              <a:buNone/>
            </a:pPr>
            <a:r>
              <a:rPr lang="zh-CN" altLang="en-US" b="1">
                <a:effectLst>
                  <a:outerShdw blurRad="38100" dist="38100" dir="2700000" algn="tl">
                    <a:srgbClr val="C0C0C0"/>
                  </a:outerShdw>
                </a:effectLst>
                <a:ea typeface="黑体" panose="02010609060101010101" pitchFamily="49" charset="-122"/>
              </a:rPr>
              <a:t>   </a:t>
            </a:r>
            <a:r>
              <a:rPr lang="en-US" altLang="zh-CN" sz="1800" b="1">
                <a:effectLst>
                  <a:outerShdw blurRad="38100" dist="38100" dir="2700000" algn="tl">
                    <a:srgbClr val="C0C0C0"/>
                  </a:outerShdw>
                </a:effectLst>
                <a:ea typeface="黑体" panose="02010609060101010101" pitchFamily="49" charset="-122"/>
              </a:rPr>
              <a:t>职工有前款第(</a:t>
            </a:r>
            <a:r>
              <a:rPr lang="zh-CN" altLang="en-US" sz="1800" b="1">
                <a:effectLst>
                  <a:outerShdw blurRad="38100" dist="38100" dir="2700000" algn="tl">
                    <a:srgbClr val="C0C0C0"/>
                  </a:outerShdw>
                </a:effectLst>
                <a:ea typeface="黑体" panose="02010609060101010101" pitchFamily="49" charset="-122"/>
              </a:rPr>
              <a:t>一</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项、第</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二</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项情形的，按照本条例的有关规定享受工伤保险待遇；职工有前款第</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三</a:t>
            </a:r>
            <a:r>
              <a:rPr lang="en-US" altLang="zh-CN" sz="1800" b="1">
                <a:effectLst>
                  <a:outerShdw blurRad="38100" dist="38100" dir="2700000" algn="tl">
                    <a:srgbClr val="C0C0C0"/>
                  </a:outerShdw>
                </a:effectLst>
                <a:ea typeface="黑体" panose="02010609060101010101" pitchFamily="49" charset="-122"/>
              </a:rPr>
              <a:t>)</a:t>
            </a:r>
            <a:r>
              <a:rPr lang="zh-CN" altLang="en-US" sz="1800" b="1">
                <a:effectLst>
                  <a:outerShdw blurRad="38100" dist="38100" dir="2700000" algn="tl">
                    <a:srgbClr val="C0C0C0"/>
                  </a:outerShdw>
                </a:effectLst>
                <a:ea typeface="黑体" panose="02010609060101010101" pitchFamily="49" charset="-122"/>
              </a:rPr>
              <a:t>项情形的，按照本条例的有关规定享受除一次性伤残补助金以外的工伤保险待遇。</a:t>
            </a:r>
            <a:r>
              <a:rPr lang="zh-CN" altLang="en-US" sz="1600">
                <a:ea typeface="黑体" panose="02010609060101010101" pitchFamily="49" charset="-122"/>
              </a:rPr>
              <a:t> </a:t>
            </a:r>
            <a:endParaRPr lang="zh-CN" altLang="en-US" sz="1600">
              <a:ea typeface="黑体" panose="02010609060101010101" pitchFamily="49" charset="-122"/>
            </a:endParaRP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3" name="文本框 1049142"/>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144" name="标题 1049143"/>
          <p:cNvSpPr>
            <a:spLocks noGrp="1"/>
          </p:cNvSpPr>
          <p:nvPr>
            <p:ph type="title"/>
          </p:nvPr>
        </p:nvSpPr>
        <p:spPr>
          <a:xfrm>
            <a:off x="323850" y="44450"/>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lgn="r" eaLnBrk="1" latinLnBrk="1" hangingPunct="1"/>
            <a:br>
              <a:rPr>
                <a:ea typeface="黑体" panose="02010609060101010101" pitchFamily="49" charset="-122"/>
              </a:rPr>
            </a:br>
            <a:r>
              <a:rPr lang="zh-CN" altLang="en-US" sz="2800" b="1">
                <a:effectLst>
                  <a:outerShdw blurRad="38100" dist="38100" dir="2700000" algn="tl">
                    <a:srgbClr val="C0C0C0"/>
                  </a:outerShdw>
                </a:effectLst>
                <a:ea typeface="黑体" panose="02010609060101010101" pitchFamily="49" charset="-122"/>
              </a:rPr>
              <a:t>                     </a:t>
            </a:r>
            <a:r>
              <a:rPr lang="zh-CN" altLang="en-US" sz="2800" b="1">
                <a:solidFill>
                  <a:srgbClr val="0033CC"/>
                </a:solidFill>
                <a:effectLst>
                  <a:outerShdw blurRad="38100" dist="38100" dir="2700000" algn="tl">
                    <a:srgbClr val="C0C0C0"/>
                  </a:outerShdw>
                </a:effectLst>
                <a:ea typeface="黑体" panose="02010609060101010101" pitchFamily="49" charset="-122"/>
              </a:rPr>
              <a:t>工伤排除的三种情况</a:t>
            </a:r>
            <a:endParaRPr lang="zh-CN" altLang="en-US" sz="2800" b="1">
              <a:solidFill>
                <a:srgbClr val="0033CC"/>
              </a:solidFill>
              <a:effectLst>
                <a:outerShdw blurRad="38100" dist="38100" dir="2700000" algn="tl">
                  <a:srgbClr val="C0C0C0"/>
                </a:outerShdw>
              </a:effectLst>
              <a:ea typeface="黑体" panose="02010609060101010101" pitchFamily="49" charset="-122"/>
            </a:endParaRPr>
          </a:p>
        </p:txBody>
      </p:sp>
      <p:sp>
        <p:nvSpPr>
          <p:cNvPr id="1049145" name="文本占位符 1049144"/>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2400" b="1">
              <a:effectLst>
                <a:outerShdw blurRad="38100" dist="38100" dir="2700000" algn="tl">
                  <a:srgbClr val="C0C0C0"/>
                </a:outerShdw>
              </a:effectLst>
              <a:ea typeface="黑体" panose="02010609060101010101" pitchFamily="49" charset="-122"/>
            </a:endParaRPr>
          </a:p>
          <a:p>
            <a:pPr lvl="0" eaLnBrk="1" latinLnBrk="1" hangingPunct="1">
              <a:buFontTx/>
              <a:buNone/>
            </a:pPr>
            <a:r>
              <a:rPr lang="zh-CN" altLang="en-US" sz="2400" b="1">
                <a:solidFill>
                  <a:srgbClr val="0033CC"/>
                </a:solidFill>
                <a:effectLst>
                  <a:outerShdw blurRad="38100" dist="38100" dir="2700000" algn="tl">
                    <a:srgbClr val="C0C0C0"/>
                  </a:outerShdw>
                </a:effectLst>
                <a:ea typeface="黑体" panose="02010609060101010101" pitchFamily="49" charset="-122"/>
              </a:rPr>
              <a:t>职工有下列情形之一的，不得认定为工伤或视同工伤：</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buFontTx/>
              <a:buNone/>
            </a:pP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buFontTx/>
              <a:buNone/>
            </a:pPr>
            <a:r>
              <a:rPr lang="en-US" altLang="zh-CN" b="1">
                <a:effectLst>
                  <a:outerShdw blurRad="38100" dist="38100" dir="2700000" algn="tl">
                    <a:srgbClr val="C0C0C0"/>
                  </a:outerShdw>
                </a:effectLst>
                <a:ea typeface="黑体" panose="02010609060101010101" pitchFamily="49" charset="-122"/>
              </a:rPr>
              <a:t>  (</a:t>
            </a:r>
            <a:r>
              <a:rPr lang="zh-CN" altLang="en-US" b="1">
                <a:effectLst>
                  <a:outerShdw blurRad="38100" dist="38100" dir="2700000" algn="tl">
                    <a:srgbClr val="C0C0C0"/>
                  </a:outerShdw>
                </a:effectLst>
                <a:ea typeface="黑体" panose="02010609060101010101" pitchFamily="49" charset="-122"/>
              </a:rPr>
              <a:t>一</a:t>
            </a:r>
            <a:r>
              <a:rPr lang="en-US" altLang="zh-CN" b="1">
                <a:effectLst>
                  <a:outerShdw blurRad="38100" dist="38100" dir="2700000" algn="tl">
                    <a:srgbClr val="C0C0C0"/>
                  </a:outerShdw>
                </a:effectLst>
                <a:ea typeface="黑体" panose="02010609060101010101" pitchFamily="49" charset="-122"/>
              </a:rPr>
              <a:t>)</a:t>
            </a:r>
            <a:r>
              <a:rPr lang="zh-CN" altLang="en-US" b="1">
                <a:effectLst>
                  <a:outerShdw blurRad="38100" dist="38100" dir="2700000" algn="tl">
                    <a:srgbClr val="C0C0C0"/>
                  </a:outerShdw>
                </a:effectLst>
                <a:ea typeface="黑体" panose="02010609060101010101" pitchFamily="49" charset="-122"/>
              </a:rPr>
              <a:t>故意犯罪的；</a:t>
            </a:r>
            <a:endParaRPr lang="zh-CN" altLang="en-US" b="1">
              <a:effectLst>
                <a:outerShdw blurRad="38100" dist="38100" dir="2700000" algn="tl">
                  <a:srgbClr val="C0C0C0"/>
                </a:outerShdw>
              </a:effectLst>
              <a:ea typeface="黑体" panose="02010609060101010101" pitchFamily="49" charset="-122"/>
            </a:endParaRPr>
          </a:p>
          <a:p>
            <a:pPr lvl="0" eaLnBrk="1" latinLnBrk="1" hangingPunct="1">
              <a:buFontTx/>
              <a:buNone/>
            </a:pPr>
            <a:r>
              <a:rPr lang="zh-CN" altLang="en-US" b="1">
                <a:effectLst>
                  <a:outerShdw blurRad="38100" dist="38100" dir="2700000" algn="tl">
                    <a:srgbClr val="C0C0C0"/>
                  </a:outerShdw>
                </a:effectLst>
                <a:ea typeface="黑体" panose="02010609060101010101" pitchFamily="49" charset="-122"/>
              </a:rPr>
              <a:t>  </a:t>
            </a:r>
            <a:r>
              <a:rPr lang="en-US" altLang="zh-CN" b="1">
                <a:effectLst>
                  <a:outerShdw blurRad="38100" dist="38100" dir="2700000" algn="tl">
                    <a:srgbClr val="C0C0C0"/>
                  </a:outerShdw>
                </a:effectLst>
                <a:ea typeface="黑体" panose="02010609060101010101" pitchFamily="49" charset="-122"/>
              </a:rPr>
              <a:t>(</a:t>
            </a:r>
            <a:r>
              <a:rPr lang="zh-CN" altLang="en-US" b="1">
                <a:effectLst>
                  <a:outerShdw blurRad="38100" dist="38100" dir="2700000" algn="tl">
                    <a:srgbClr val="C0C0C0"/>
                  </a:outerShdw>
                </a:effectLst>
                <a:ea typeface="黑体" panose="02010609060101010101" pitchFamily="49" charset="-122"/>
              </a:rPr>
              <a:t>二</a:t>
            </a:r>
            <a:r>
              <a:rPr lang="en-US" altLang="zh-CN" b="1">
                <a:effectLst>
                  <a:outerShdw blurRad="38100" dist="38100" dir="2700000" algn="tl">
                    <a:srgbClr val="C0C0C0"/>
                  </a:outerShdw>
                </a:effectLst>
                <a:ea typeface="黑体" panose="02010609060101010101" pitchFamily="49" charset="-122"/>
              </a:rPr>
              <a:t>)</a:t>
            </a:r>
            <a:r>
              <a:rPr lang="zh-CN" altLang="en-US" b="1">
                <a:effectLst>
                  <a:outerShdw blurRad="38100" dist="38100" dir="2700000" algn="tl">
                    <a:srgbClr val="C0C0C0"/>
                  </a:outerShdw>
                </a:effectLst>
                <a:ea typeface="黑体" panose="02010609060101010101" pitchFamily="49" charset="-122"/>
              </a:rPr>
              <a:t>醉酒或者吸毒的；</a:t>
            </a:r>
            <a:endParaRPr lang="zh-CN" altLang="en-US" b="1">
              <a:effectLst>
                <a:outerShdw blurRad="38100" dist="38100" dir="2700000" algn="tl">
                  <a:srgbClr val="C0C0C0"/>
                </a:outerShdw>
              </a:effectLst>
              <a:ea typeface="黑体" panose="02010609060101010101" pitchFamily="49" charset="-122"/>
            </a:endParaRPr>
          </a:p>
          <a:p>
            <a:pPr lvl="0" eaLnBrk="1" latinLnBrk="1" hangingPunct="1">
              <a:buFontTx/>
              <a:buNone/>
            </a:pPr>
            <a:r>
              <a:rPr lang="zh-CN" altLang="en-US" b="1">
                <a:effectLst>
                  <a:outerShdw blurRad="38100" dist="38100" dir="2700000" algn="tl">
                    <a:srgbClr val="C0C0C0"/>
                  </a:outerShdw>
                </a:effectLst>
                <a:ea typeface="黑体" panose="02010609060101010101" pitchFamily="49" charset="-122"/>
              </a:rPr>
              <a:t>  </a:t>
            </a:r>
            <a:r>
              <a:rPr lang="en-US" altLang="zh-CN" b="1">
                <a:effectLst>
                  <a:outerShdw blurRad="38100" dist="38100" dir="2700000" algn="tl">
                    <a:srgbClr val="C0C0C0"/>
                  </a:outerShdw>
                </a:effectLst>
                <a:ea typeface="黑体" panose="02010609060101010101" pitchFamily="49" charset="-122"/>
              </a:rPr>
              <a:t>(</a:t>
            </a:r>
            <a:r>
              <a:rPr lang="zh-CN" altLang="en-US" b="1">
                <a:effectLst>
                  <a:outerShdw blurRad="38100" dist="38100" dir="2700000" algn="tl">
                    <a:srgbClr val="C0C0C0"/>
                  </a:outerShdw>
                </a:effectLst>
                <a:ea typeface="黑体" panose="02010609060101010101" pitchFamily="49" charset="-122"/>
              </a:rPr>
              <a:t>三</a:t>
            </a:r>
            <a:r>
              <a:rPr lang="en-US" altLang="zh-CN" b="1">
                <a:effectLst>
                  <a:outerShdw blurRad="38100" dist="38100" dir="2700000" algn="tl">
                    <a:srgbClr val="C0C0C0"/>
                  </a:outerShdw>
                </a:effectLst>
                <a:ea typeface="黑体" panose="02010609060101010101" pitchFamily="49" charset="-122"/>
              </a:rPr>
              <a:t>)</a:t>
            </a:r>
            <a:r>
              <a:rPr lang="zh-CN" altLang="en-US" b="1">
                <a:effectLst>
                  <a:outerShdw blurRad="38100" dist="38100" dir="2700000" algn="tl">
                    <a:srgbClr val="C0C0C0"/>
                  </a:outerShdw>
                </a:effectLst>
                <a:ea typeface="黑体" panose="02010609060101010101" pitchFamily="49" charset="-122"/>
              </a:rPr>
              <a:t>自残或者自杀的。</a:t>
            </a:r>
            <a:r>
              <a:rPr lang="zh-CN" altLang="en-US">
                <a:ea typeface="黑体" panose="02010609060101010101" pitchFamily="49" charset="-122"/>
              </a:rPr>
              <a:t> </a:t>
            </a:r>
            <a:endParaRPr lang="zh-CN" altLang="en-US">
              <a:ea typeface="黑体" panose="02010609060101010101" pitchFamily="49" charset="-122"/>
            </a:endParaRPr>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9" name="文本框 104914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150" name="文本框 1049149"/>
          <p:cNvSpPr txBox="1"/>
          <p:nvPr/>
        </p:nvSpPr>
        <p:spPr>
          <a:xfrm>
            <a:off x="5940425" y="6237287"/>
            <a:ext cx="2139950" cy="304800"/>
          </a:xfrm>
          <a:prstGeom prst="rect">
            <a:avLst/>
          </a:prstGeom>
          <a:noFill/>
          <a:ln>
            <a:noFill/>
          </a:ln>
        </p:spPr>
        <p:txBody>
          <a:bodyPr vert="horz" wrap="none"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申请工伤认定操作示意图</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grpSp>
        <p:nvGrpSpPr>
          <p:cNvPr id="208" name="组合 207"/>
          <p:cNvGrpSpPr/>
          <p:nvPr/>
        </p:nvGrpSpPr>
        <p:grpSpPr>
          <a:xfrm>
            <a:off x="179387" y="1450945"/>
            <a:ext cx="8694738" cy="5130514"/>
            <a:chOff x="703" y="1077"/>
            <a:chExt cx="4446" cy="2997"/>
          </a:xfrm>
        </p:grpSpPr>
        <p:sp>
          <p:nvSpPr>
            <p:cNvPr id="1049151" name="矩形 1049150"/>
            <p:cNvSpPr/>
            <p:nvPr/>
          </p:nvSpPr>
          <p:spPr>
            <a:xfrm>
              <a:off x="2653" y="1117"/>
              <a:ext cx="318" cy="227"/>
            </a:xfrm>
            <a:prstGeom prst="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程序</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结束</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52" name="矩形 1049151"/>
            <p:cNvSpPr/>
            <p:nvPr/>
          </p:nvSpPr>
          <p:spPr>
            <a:xfrm>
              <a:off x="4922" y="3021"/>
              <a:ext cx="227" cy="226"/>
            </a:xfrm>
            <a:prstGeom prst="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认定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工伤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53" name="矩形 1049152"/>
            <p:cNvSpPr/>
            <p:nvPr/>
          </p:nvSpPr>
          <p:spPr>
            <a:xfrm>
              <a:off x="703" y="3021"/>
              <a:ext cx="590" cy="318"/>
            </a:xfrm>
            <a:prstGeom prst="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发生工伤事故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确认职业病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54" name="矩形: 圆角 1049153"/>
            <p:cNvSpPr/>
            <p:nvPr/>
          </p:nvSpPr>
          <p:spPr>
            <a:xfrm>
              <a:off x="3878" y="2931"/>
              <a:ext cx="453" cy="499"/>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劳动保障</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行政部门</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作出工伤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结论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55" name="矩形: 圆角 1049154"/>
            <p:cNvSpPr/>
            <p:nvPr/>
          </p:nvSpPr>
          <p:spPr>
            <a:xfrm>
              <a:off x="3879" y="1163"/>
              <a:ext cx="455" cy="181"/>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行政诉讼</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56" name="矩形: 圆角 1049155"/>
            <p:cNvSpPr/>
            <p:nvPr/>
          </p:nvSpPr>
          <p:spPr>
            <a:xfrm>
              <a:off x="3062" y="2931"/>
              <a:ext cx="499" cy="499"/>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劳动保障</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行政部门</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要求补齐</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材料</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57" name="矩形: 圆角 1049156"/>
            <p:cNvSpPr/>
            <p:nvPr/>
          </p:nvSpPr>
          <p:spPr>
            <a:xfrm>
              <a:off x="3878" y="2115"/>
              <a:ext cx="499" cy="181"/>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行政复议</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58" name="矩形: 圆角 1049157"/>
            <p:cNvSpPr/>
            <p:nvPr/>
          </p:nvSpPr>
          <p:spPr>
            <a:xfrm>
              <a:off x="3833" y="2523"/>
              <a:ext cx="544" cy="181"/>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不认定工伤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59" name="矩形: 圆角 1049158"/>
            <p:cNvSpPr/>
            <p:nvPr/>
          </p:nvSpPr>
          <p:spPr>
            <a:xfrm>
              <a:off x="2018" y="2886"/>
              <a:ext cx="680" cy="589"/>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提交申请材料</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给企业注册地</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的劳动保障行</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政部门</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60" name="直接连接符 1049159"/>
            <p:cNvSpPr/>
            <p:nvPr/>
          </p:nvSpPr>
          <p:spPr>
            <a:xfrm flipH="1">
              <a:off x="2971" y="1253"/>
              <a:ext cx="90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61" name="文本框 1049160"/>
            <p:cNvSpPr txBox="1"/>
            <p:nvPr/>
          </p:nvSpPr>
          <p:spPr>
            <a:xfrm>
              <a:off x="3937" y="1417"/>
              <a:ext cx="205" cy="775"/>
            </a:xfrm>
            <a:prstGeom prst="rect">
              <a:avLst/>
            </a:prstGeom>
            <a:noFill/>
            <a:ln>
              <a:noFill/>
            </a:ln>
          </p:spPr>
          <p:txBody>
            <a:bodyPr vert="eaVert" wrap="none"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不支持工伤认定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62" name="直接连接符 1049161"/>
            <p:cNvSpPr/>
            <p:nvPr/>
          </p:nvSpPr>
          <p:spPr>
            <a:xfrm flipV="1">
              <a:off x="4105" y="1344"/>
              <a:ext cx="0" cy="771"/>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63" name="文本框 1049162"/>
            <p:cNvSpPr txBox="1"/>
            <p:nvPr/>
          </p:nvSpPr>
          <p:spPr>
            <a:xfrm>
              <a:off x="4571" y="2296"/>
              <a:ext cx="205" cy="772"/>
            </a:xfrm>
            <a:prstGeom prst="rect">
              <a:avLst/>
            </a:prstGeom>
            <a:noFill/>
            <a:ln>
              <a:noFill/>
            </a:ln>
          </p:spPr>
          <p:txBody>
            <a:bodyPr vert="eaVert"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不支持工伤认定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64" name="直接连接符 1049163"/>
            <p:cNvSpPr/>
            <p:nvPr/>
          </p:nvSpPr>
          <p:spPr>
            <a:xfrm flipV="1">
              <a:off x="4105" y="2296"/>
              <a:ext cx="0" cy="227"/>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65" name="直接连接符 1049164"/>
            <p:cNvSpPr/>
            <p:nvPr/>
          </p:nvSpPr>
          <p:spPr>
            <a:xfrm flipV="1">
              <a:off x="4105" y="2704"/>
              <a:ext cx="0" cy="227"/>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66" name="直接连接符 1049165"/>
            <p:cNvSpPr/>
            <p:nvPr/>
          </p:nvSpPr>
          <p:spPr>
            <a:xfrm>
              <a:off x="4332" y="3158"/>
              <a:ext cx="589"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67" name="直接连接符 1049166"/>
            <p:cNvSpPr/>
            <p:nvPr/>
          </p:nvSpPr>
          <p:spPr>
            <a:xfrm>
              <a:off x="4377" y="2205"/>
              <a:ext cx="227" cy="0"/>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168" name="直接连接符 1049167"/>
            <p:cNvSpPr/>
            <p:nvPr/>
          </p:nvSpPr>
          <p:spPr>
            <a:xfrm>
              <a:off x="4604" y="2205"/>
              <a:ext cx="0" cy="953"/>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69" name="直接连接符 1049168"/>
            <p:cNvSpPr/>
            <p:nvPr/>
          </p:nvSpPr>
          <p:spPr>
            <a:xfrm>
              <a:off x="4332" y="1252"/>
              <a:ext cx="499" cy="0"/>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170" name="直接连接符 1049169"/>
            <p:cNvSpPr/>
            <p:nvPr/>
          </p:nvSpPr>
          <p:spPr>
            <a:xfrm>
              <a:off x="4831" y="1252"/>
              <a:ext cx="0" cy="1906"/>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71" name="文本框 1049170"/>
            <p:cNvSpPr txBox="1"/>
            <p:nvPr/>
          </p:nvSpPr>
          <p:spPr>
            <a:xfrm>
              <a:off x="4798" y="1434"/>
              <a:ext cx="205" cy="907"/>
            </a:xfrm>
            <a:prstGeom prst="rect">
              <a:avLst/>
            </a:prstGeom>
            <a:noFill/>
            <a:ln>
              <a:noFill/>
            </a:ln>
          </p:spPr>
          <p:txBody>
            <a:bodyPr vert="eaVert"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判定支持工伤认定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72" name="直接连接符 1049171"/>
            <p:cNvSpPr/>
            <p:nvPr/>
          </p:nvSpPr>
          <p:spPr>
            <a:xfrm>
              <a:off x="2699" y="3158"/>
              <a:ext cx="363"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73" name="直接连接符 1049172"/>
            <p:cNvSpPr/>
            <p:nvPr/>
          </p:nvSpPr>
          <p:spPr>
            <a:xfrm>
              <a:off x="3561" y="3158"/>
              <a:ext cx="31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74" name="直接连接符 1049173"/>
            <p:cNvSpPr/>
            <p:nvPr/>
          </p:nvSpPr>
          <p:spPr>
            <a:xfrm>
              <a:off x="1293" y="3112"/>
              <a:ext cx="725"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75" name="直接连接符 1049174"/>
            <p:cNvSpPr/>
            <p:nvPr/>
          </p:nvSpPr>
          <p:spPr>
            <a:xfrm>
              <a:off x="1837" y="2704"/>
              <a:ext cx="0" cy="408"/>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76" name="直接连接符 1049175"/>
            <p:cNvSpPr/>
            <p:nvPr/>
          </p:nvSpPr>
          <p:spPr>
            <a:xfrm>
              <a:off x="1293" y="3294"/>
              <a:ext cx="725"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177" name="直接连接符 1049176"/>
            <p:cNvSpPr/>
            <p:nvPr/>
          </p:nvSpPr>
          <p:spPr>
            <a:xfrm>
              <a:off x="1020" y="2704"/>
              <a:ext cx="0" cy="317"/>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178" name="直接连接符 1049177"/>
            <p:cNvSpPr/>
            <p:nvPr/>
          </p:nvSpPr>
          <p:spPr>
            <a:xfrm>
              <a:off x="1020" y="2704"/>
              <a:ext cx="862" cy="0"/>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179" name="文本框 1049178"/>
            <p:cNvSpPr txBox="1"/>
            <p:nvPr/>
          </p:nvSpPr>
          <p:spPr>
            <a:xfrm>
              <a:off x="2715" y="2978"/>
              <a:ext cx="380" cy="180"/>
            </a:xfrm>
            <a:prstGeom prst="rect">
              <a:avLst/>
            </a:prstGeom>
            <a:noFill/>
            <a:ln>
              <a:noFill/>
            </a:ln>
          </p:spPr>
          <p:txBody>
            <a:bodyPr vert="horz" wrap="none"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CN" sz="1400" b="1">
                  <a:solidFill>
                    <a:srgbClr val="0033CC"/>
                  </a:solidFill>
                  <a:effectLst>
                    <a:outerShdw blurRad="38100" dist="38100" dir="2700000" algn="tl">
                      <a:srgbClr val="C0C0C0"/>
                    </a:outerShdw>
                  </a:effectLst>
                  <a:ea typeface="黑体" panose="02010609060101010101" pitchFamily="49" charset="-122"/>
                </a:rPr>
                <a:t>15</a:t>
              </a:r>
              <a:r>
                <a:rPr lang="zh-CN" altLang="en-US" sz="1400" b="1">
                  <a:solidFill>
                    <a:srgbClr val="0033CC"/>
                  </a:solidFill>
                  <a:effectLst>
                    <a:outerShdw blurRad="38100" dist="38100" dir="2700000" algn="tl">
                      <a:srgbClr val="C0C0C0"/>
                    </a:outerShdw>
                  </a:effectLst>
                  <a:ea typeface="黑体" panose="02010609060101010101" pitchFamily="49" charset="-122"/>
                </a:rPr>
                <a:t>天内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80" name="文本框 1049179"/>
            <p:cNvSpPr txBox="1"/>
            <p:nvPr/>
          </p:nvSpPr>
          <p:spPr>
            <a:xfrm>
              <a:off x="3580" y="2978"/>
              <a:ext cx="288" cy="180"/>
            </a:xfrm>
            <a:prstGeom prst="rect">
              <a:avLst/>
            </a:prstGeom>
            <a:noFill/>
            <a:ln>
              <a:noFill/>
            </a:ln>
          </p:spPr>
          <p:txBody>
            <a:bodyPr vert="horz" wrap="none"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CN" sz="1400" b="1">
                  <a:solidFill>
                    <a:srgbClr val="0033CC"/>
                  </a:solidFill>
                  <a:effectLst>
                    <a:outerShdw blurRad="38100" dist="38100" dir="2700000" algn="tl">
                      <a:srgbClr val="C0C0C0"/>
                    </a:outerShdw>
                  </a:effectLst>
                  <a:ea typeface="黑体" panose="02010609060101010101" pitchFamily="49" charset="-122"/>
                </a:rPr>
                <a:t>60</a:t>
              </a:r>
              <a:r>
                <a:rPr lang="zh-CN" altLang="en-US" sz="1400" b="1">
                  <a:solidFill>
                    <a:srgbClr val="0033CC"/>
                  </a:solidFill>
                  <a:effectLst>
                    <a:outerShdw blurRad="38100" dist="38100" dir="2700000" algn="tl">
                      <a:srgbClr val="C0C0C0"/>
                    </a:outerShdw>
                  </a:effectLst>
                  <a:ea typeface="黑体" panose="02010609060101010101" pitchFamily="49" charset="-122"/>
                </a:rPr>
                <a:t>天</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81" name="文本框 1049180"/>
            <p:cNvSpPr txBox="1"/>
            <p:nvPr/>
          </p:nvSpPr>
          <p:spPr>
            <a:xfrm>
              <a:off x="987" y="3323"/>
              <a:ext cx="783" cy="431"/>
            </a:xfrm>
            <a:prstGeom prst="rect">
              <a:avLst/>
            </a:prstGeom>
            <a:noFill/>
            <a:ln>
              <a:noFill/>
            </a:ln>
          </p:spPr>
          <p:txBody>
            <a:bodyPr vert="horz" wrap="none"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工伤职业或其近</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亲属、工会组织</a:t>
              </a:r>
              <a:r>
                <a:rPr lang="en-US" altLang="zh-CN" sz="1400" b="1">
                  <a:solidFill>
                    <a:srgbClr val="0033CC"/>
                  </a:solidFill>
                  <a:effectLst>
                    <a:outerShdw blurRad="38100" dist="38100" dir="2700000" algn="tl">
                      <a:srgbClr val="C0C0C0"/>
                    </a:outerShdw>
                  </a:effectLst>
                  <a:ea typeface="黑体" panose="02010609060101010101" pitchFamily="49" charset="-122"/>
                </a:rPr>
                <a:t>1</a:t>
              </a:r>
              <a:endParaRPr lang="en-US" altLang="zh-CN" sz="1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年内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82" name="直接连接符 1049181"/>
            <p:cNvSpPr/>
            <p:nvPr/>
          </p:nvSpPr>
          <p:spPr>
            <a:xfrm>
              <a:off x="975" y="3339"/>
              <a:ext cx="0" cy="454"/>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183" name="直接连接符 1049182"/>
            <p:cNvSpPr/>
            <p:nvPr/>
          </p:nvSpPr>
          <p:spPr>
            <a:xfrm>
              <a:off x="975" y="3793"/>
              <a:ext cx="907" cy="0"/>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184" name="直接连接符 1049183"/>
            <p:cNvSpPr/>
            <p:nvPr/>
          </p:nvSpPr>
          <p:spPr>
            <a:xfrm>
              <a:off x="1882" y="3294"/>
              <a:ext cx="0" cy="499"/>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185" name="文本框 1049184"/>
            <p:cNvSpPr txBox="1"/>
            <p:nvPr/>
          </p:nvSpPr>
          <p:spPr>
            <a:xfrm>
              <a:off x="1247" y="2936"/>
              <a:ext cx="635" cy="180"/>
            </a:xfrm>
            <a:prstGeom prst="rect">
              <a:avLst/>
            </a:prstGeom>
            <a:noFill/>
            <a:ln>
              <a:noFill/>
            </a:ln>
          </p:spPr>
          <p:txBody>
            <a:bodyPr vert="horz"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zh-CN" altLang="en-US" sz="1400" b="1">
                  <a:solidFill>
                    <a:srgbClr val="0033CC"/>
                  </a:solidFill>
                  <a:effectLst>
                    <a:outerShdw blurRad="38100" dist="38100" dir="2700000" algn="tl">
                      <a:srgbClr val="C0C0C0"/>
                    </a:outerShdw>
                  </a:effectLst>
                  <a:ea typeface="黑体" panose="02010609060101010101" pitchFamily="49" charset="-122"/>
                </a:rPr>
                <a:t>单位</a:t>
              </a:r>
              <a:r>
                <a:rPr lang="en-US" altLang="zh-CN" sz="1400" b="1">
                  <a:solidFill>
                    <a:srgbClr val="0033CC"/>
                  </a:solidFill>
                  <a:effectLst>
                    <a:outerShdw blurRad="38100" dist="38100" dir="2700000" algn="tl">
                      <a:srgbClr val="C0C0C0"/>
                    </a:outerShdw>
                  </a:effectLst>
                  <a:ea typeface="黑体" panose="02010609060101010101" pitchFamily="49" charset="-122"/>
                </a:rPr>
                <a:t>30</a:t>
              </a:r>
              <a:r>
                <a:rPr lang="zh-CN" altLang="en-US" sz="1400" b="1">
                  <a:solidFill>
                    <a:srgbClr val="0033CC"/>
                  </a:solidFill>
                  <a:effectLst>
                    <a:outerShdw blurRad="38100" dist="38100" dir="2700000" algn="tl">
                      <a:srgbClr val="C0C0C0"/>
                    </a:outerShdw>
                  </a:effectLst>
                  <a:ea typeface="黑体" panose="02010609060101010101" pitchFamily="49" charset="-122"/>
                </a:rPr>
                <a:t>天内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86" name="文本框 1049185"/>
            <p:cNvSpPr txBox="1"/>
            <p:nvPr/>
          </p:nvSpPr>
          <p:spPr>
            <a:xfrm>
              <a:off x="845" y="2407"/>
              <a:ext cx="1380" cy="306"/>
            </a:xfrm>
            <a:prstGeom prst="rect">
              <a:avLst/>
            </a:prstGeom>
            <a:noFill/>
            <a:ln>
              <a:noFill/>
            </a:ln>
          </p:spPr>
          <p:txBody>
            <a:bodyPr vert="horz" wrap="none"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能过行政复议、行政诉讼、民事</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诉讼等方式取得有关证明文书</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87" name="文本框 1049186"/>
            <p:cNvSpPr txBox="1"/>
            <p:nvPr/>
          </p:nvSpPr>
          <p:spPr>
            <a:xfrm>
              <a:off x="849" y="3768"/>
              <a:ext cx="1196" cy="306"/>
            </a:xfrm>
            <a:prstGeom prst="rect">
              <a:avLst/>
            </a:prstGeom>
            <a:noFill/>
            <a:ln>
              <a:noFill/>
            </a:ln>
          </p:spPr>
          <p:txBody>
            <a:bodyPr vert="horz" wrap="none"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单位不承认劳动关系的，通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过劳动仲裁确认劳动关系</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188" name="文本框 1049187"/>
            <p:cNvSpPr txBox="1"/>
            <p:nvPr/>
          </p:nvSpPr>
          <p:spPr>
            <a:xfrm>
              <a:off x="2967" y="1077"/>
              <a:ext cx="921" cy="180"/>
            </a:xfrm>
            <a:prstGeom prst="rect">
              <a:avLst/>
            </a:prstGeom>
            <a:noFill/>
            <a:ln>
              <a:noFill/>
            </a:ln>
          </p:spPr>
          <p:txBody>
            <a:bodyPr vert="horz" wrap="none" lIns="91440" tIns="45720" rIns="91440" bIns="45720" anchor="ctr" anchorCtr="1">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判定不支持工伤认定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grpSp>
      <p:sp>
        <p:nvSpPr>
          <p:cNvPr id="1049189" name="文本框 1049188"/>
          <p:cNvSpPr txBox="1"/>
          <p:nvPr/>
        </p:nvSpPr>
        <p:spPr>
          <a:xfrm>
            <a:off x="-107950" y="333375"/>
            <a:ext cx="3744912" cy="519112"/>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zh-CN" altLang="en-US" sz="2800" b="1">
                <a:solidFill>
                  <a:srgbClr val="0033CC"/>
                </a:solidFill>
                <a:effectLst>
                  <a:outerShdw blurRad="38100" dist="38100" dir="2700000" algn="tl">
                    <a:srgbClr val="C0C0C0"/>
                  </a:outerShdw>
                </a:effectLst>
                <a:ea typeface="黑体" panose="02010609060101010101" pitchFamily="49" charset="-122"/>
              </a:rPr>
              <a:t>    工伤认定的流程</a:t>
            </a:r>
            <a:endParaRPr lang="zh-CN" altLang="en-US" sz="28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3" name="文本框 1049192"/>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194" name="文本占位符 1049193"/>
          <p:cNvSpPr>
            <a:spLocks noGrp="1"/>
          </p:cNvSpPr>
          <p:nvPr>
            <p:ph type="body" idx="1"/>
          </p:nvPr>
        </p:nvSpPr>
        <p:spPr>
          <a:xfrm>
            <a:off x="395287" y="1557337"/>
            <a:ext cx="8456612" cy="46101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lnSpc>
                <a:spcPct val="105000"/>
              </a:lnSpc>
              <a:buFontTx/>
              <a:buNone/>
            </a:pPr>
            <a:r>
              <a:rPr lang="zh-CN" altLang="zh-CN" sz="2800" b="1">
                <a:solidFill>
                  <a:srgbClr val="660066"/>
                </a:solidFill>
                <a:effectLst>
                  <a:outerShdw blurRad="38100" dist="38100" dir="2700000" algn="tl">
                    <a:srgbClr val="C0C0C0"/>
                  </a:outerShdw>
                </a:effectLst>
                <a:ea typeface="黑体" panose="02010609060101010101" pitchFamily="49" charset="-122"/>
              </a:rPr>
              <a:t>2.1</a:t>
            </a:r>
            <a:r>
              <a:rPr lang="en-US" altLang="zh-CN" sz="2800" b="1">
                <a:solidFill>
                  <a:srgbClr val="660066"/>
                </a:solidFill>
                <a:effectLst>
                  <a:outerShdw blurRad="38100" dist="38100" dir="2700000" algn="tl">
                    <a:srgbClr val="C0C0C0"/>
                  </a:outerShdw>
                </a:effectLst>
                <a:ea typeface="黑体" panose="02010609060101010101" pitchFamily="49" charset="-122"/>
              </a:rPr>
              <a:t> </a:t>
            </a:r>
            <a:r>
              <a:rPr lang="zh-CN" altLang="en-US" sz="2800" b="1">
                <a:solidFill>
                  <a:srgbClr val="660066"/>
                </a:solidFill>
                <a:effectLst>
                  <a:outerShdw blurRad="38100" dist="38100" dir="2700000" algn="tl">
                    <a:srgbClr val="C0C0C0"/>
                  </a:outerShdw>
                </a:effectLst>
                <a:ea typeface="黑体" panose="02010609060101010101" pitchFamily="49" charset="-122"/>
              </a:rPr>
              <a:t>劳动关系与工伤赔偿</a:t>
            </a:r>
            <a:endParaRPr lang="zh-CN" altLang="en-US" sz="2800" b="1">
              <a:solidFill>
                <a:srgbClr val="660066"/>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zh-CN"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400" b="1">
                <a:solidFill>
                  <a:srgbClr val="000066"/>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第一、劳动关系是前提，没有劳动关系，就无需工伤赔偿。</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第二、不同的劳动关系，工伤赔偿的形式和内容也不一样。</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8" name="文本框 1049197"/>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199" name="文本占位符 1049198"/>
          <p:cNvSpPr>
            <a:spLocks noGrp="1"/>
          </p:cNvSpPr>
          <p:nvPr>
            <p:ph type="body" sz="half" idx="1"/>
          </p:nvPr>
        </p:nvSpPr>
        <p:spPr>
          <a:xfrm>
            <a:off x="395287" y="1557337"/>
            <a:ext cx="8456612" cy="2449512"/>
          </a:xfrm>
          <a:prstGeom prst="rect">
            <a:avLst/>
          </a:prstGeom>
          <a:noFill/>
          <a:ln>
            <a:noFill/>
          </a:ln>
        </p:spPr>
        <p:txBody>
          <a:bodyPr vert="horz" lIns="91440" tIns="45720" rIns="91440" bIns="45720" anchor="t"/>
          <a:lstStyle>
            <a:lvl1pPr marL="342900" indent="-342900">
              <a:lnSpc>
                <a:spcPct val="100000"/>
              </a:lnSpc>
              <a:spcBef>
                <a:spcPct val="20000"/>
              </a:spcBef>
              <a:spcAft>
                <a:spcPct val="0"/>
              </a:spcAft>
              <a:buChar char="•"/>
              <a:defRPr sz="2800">
                <a:solidFill>
                  <a:schemeClr val="dk1"/>
                </a:solidFill>
              </a:defRPr>
            </a:lvl1pPr>
            <a:lvl2pPr marL="742950" indent="-285750">
              <a:lnSpc>
                <a:spcPct val="100000"/>
              </a:lnSpc>
              <a:spcBef>
                <a:spcPct val="20000"/>
              </a:spcBef>
              <a:spcAft>
                <a:spcPct val="0"/>
              </a:spcAft>
              <a:buChar char="–"/>
              <a:defRPr sz="2400">
                <a:solidFill>
                  <a:schemeClr val="dk1"/>
                </a:solidFill>
              </a:defRPr>
            </a:lvl2pPr>
            <a:lvl3pPr marL="1143000" indent="-228600">
              <a:lnSpc>
                <a:spcPct val="100000"/>
              </a:lnSpc>
              <a:spcBef>
                <a:spcPct val="20000"/>
              </a:spcBef>
              <a:spcAft>
                <a:spcPct val="0"/>
              </a:spcAft>
              <a:buChar char="•"/>
              <a:defRPr sz="2000">
                <a:solidFill>
                  <a:schemeClr val="dk1"/>
                </a:solidFill>
              </a:defRPr>
            </a:lvl3pPr>
            <a:lvl4pPr marL="1600200" indent="-228600">
              <a:lnSpc>
                <a:spcPct val="100000"/>
              </a:lnSpc>
              <a:spcBef>
                <a:spcPct val="20000"/>
              </a:spcBef>
              <a:spcAft>
                <a:spcPct val="0"/>
              </a:spcAft>
              <a:buChar char="–"/>
              <a:defRPr sz="1800">
                <a:solidFill>
                  <a:schemeClr val="dk1"/>
                </a:solidFill>
              </a:defRPr>
            </a:lvl4pPr>
            <a:lvl5pPr marL="2057400" indent="-228600">
              <a:lnSpc>
                <a:spcPct val="100000"/>
              </a:lnSpc>
              <a:spcBef>
                <a:spcPct val="20000"/>
              </a:spcBef>
              <a:spcAft>
                <a:spcPct val="0"/>
              </a:spcAft>
              <a:buChar char="»"/>
              <a:defRPr sz="1800">
                <a:solidFill>
                  <a:schemeClr val="dk1"/>
                </a:solidFill>
              </a:defRPr>
            </a:lvl5pPr>
          </a:lstStyle>
          <a:p>
            <a:pPr marL="609600" lvl="0" indent="-609600" eaLnBrk="1" latinLnBrk="1" hangingPunct="1">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2.1</a:t>
            </a:r>
            <a:r>
              <a:rPr lang="en-US" altLang="zh-CN" sz="2400" b="1">
                <a:solidFill>
                  <a:srgbClr val="0033CC"/>
                </a:solidFill>
                <a:effectLst>
                  <a:outerShdw blurRad="38100" dist="38100" dir="2700000" algn="tl">
                    <a:srgbClr val="C0C0C0"/>
                  </a:outerShdw>
                </a:effectLst>
                <a:ea typeface="黑体" panose="02010609060101010101" pitchFamily="49" charset="-122"/>
              </a:rPr>
              <a:t>.</a:t>
            </a:r>
            <a:r>
              <a:rPr lang="zh-CN" altLang="zh-CN" sz="2400" b="1">
                <a:solidFill>
                  <a:srgbClr val="0033CC"/>
                </a:solidFill>
                <a:effectLst>
                  <a:outerShdw blurRad="38100" dist="38100" dir="2700000" algn="tl">
                    <a:srgbClr val="C0C0C0"/>
                  </a:outerShdw>
                </a:effectLst>
                <a:ea typeface="黑体" panose="02010609060101010101" pitchFamily="49" charset="-122"/>
              </a:rPr>
              <a:t>1</a:t>
            </a: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劳务派遣与工伤赔偿</a:t>
            </a:r>
            <a:r>
              <a:rPr lang="zh-CN" altLang="en-US" b="1">
                <a:solidFill>
                  <a:srgbClr val="000099"/>
                </a:solidFill>
                <a:effectLst>
                  <a:outerShdw blurRad="38100" dist="38100" dir="2700000" algn="tl">
                    <a:srgbClr val="C0C0C0"/>
                  </a:outerShdw>
                </a:effectLst>
                <a:ea typeface="黑体" panose="02010609060101010101" pitchFamily="49" charset="-122"/>
              </a:rPr>
              <a:t>          </a:t>
            </a:r>
            <a:endParaRPr lang="zh-CN" altLang="en-US"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案例：</a:t>
            </a:r>
            <a:endParaRPr lang="en-US" altLang="zh-CN"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刘川和一家劳务公司签订了劳动合同，被公司委派到其他公司工作，发生工伤，一个是法律上的雇用者，一个是实际用人单位，到底谁负主要责任呢？用工单位可以通过派遣将工伤风险转接给派遣单位？</a:t>
            </a:r>
            <a:r>
              <a:rPr lang="zh-CN" altLang="en-US" sz="2200" b="1">
                <a:solidFill>
                  <a:srgbClr val="000066"/>
                </a:solidFill>
                <a:effectLst>
                  <a:outerShdw blurRad="38100" dist="38100" dir="2700000" algn="tl">
                    <a:srgbClr val="C0C0C0"/>
                  </a:outerShdw>
                </a:effectLst>
                <a:ea typeface="黑体" panose="02010609060101010101" pitchFamily="49" charset="-122"/>
              </a:rPr>
              <a:t> </a:t>
            </a:r>
            <a:endParaRPr lang="zh-CN" altLang="en-US" sz="2200" b="1">
              <a:solidFill>
                <a:srgbClr val="000066"/>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en-US" b="1">
              <a:effectLst>
                <a:outerShdw blurRad="38100" dist="38100" dir="2700000" algn="tl">
                  <a:srgbClr val="C0C0C0"/>
                </a:outerShdw>
              </a:effectLst>
              <a:ea typeface="黑体" panose="02010609060101010101" pitchFamily="49" charset="-122"/>
            </a:endParaRPr>
          </a:p>
        </p:txBody>
      </p:sp>
      <p:pic>
        <p:nvPicPr>
          <p:cNvPr id="2097173" name="内容占位符 2097172" descr="BS00975_"/>
          <p:cNvPicPr>
            <a:picLocks noGrp="1"/>
          </p:cNvPicPr>
          <p:nvPr>
            <p:ph sz="half" idx="2"/>
          </p:nvPr>
        </p:nvPicPr>
        <p:blipFill>
          <a:blip r:embed="rId1"/>
          <a:srcRect/>
          <a:stretch>
            <a:fillRect/>
          </a:stretch>
        </p:blipFill>
        <p:spPr>
          <a:xfrm rot="20859512">
            <a:off x="6804025" y="3716337"/>
            <a:ext cx="1981200" cy="1165225"/>
          </a:xfrm>
          <a:prstGeom prst="rect">
            <a:avLst/>
          </a:prstGeom>
          <a:noFill/>
          <a:ln>
            <a:noFill/>
          </a:ln>
        </p:spPr>
      </p:pic>
      <p:sp>
        <p:nvSpPr>
          <p:cNvPr id="1049200" name="矩形 1049199"/>
          <p:cNvSpPr/>
          <p:nvPr/>
        </p:nvSpPr>
        <p:spPr>
          <a:xfrm>
            <a:off x="395287" y="4365625"/>
            <a:ext cx="8456612" cy="2770187"/>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spcBef>
                <a:spcPct val="20000"/>
              </a:spcBef>
            </a:pPr>
            <a:r>
              <a:rPr lang="zh-CN" altLang="en-US" sz="2200" b="1">
                <a:solidFill>
                  <a:srgbClr val="660066"/>
                </a:solidFill>
                <a:effectLst>
                  <a:outerShdw blurRad="38100" dist="38100" dir="2700000" algn="tl">
                    <a:srgbClr val="C0C0C0"/>
                  </a:outerShdw>
                </a:effectLst>
                <a:ea typeface="黑体" panose="02010609060101010101" pitchFamily="49" charset="-122"/>
              </a:rPr>
              <a:t>案例分析：</a:t>
            </a:r>
            <a:r>
              <a:rPr lang="zh-CN" altLang="en-US" sz="3200">
                <a:solidFill>
                  <a:srgbClr val="000099"/>
                </a:solidFill>
                <a:effectLst>
                  <a:outerShdw blurRad="38100" dist="38100" dir="2700000" algn="tl">
                    <a:srgbClr val="C0C0C0"/>
                  </a:outerShdw>
                </a:effectLst>
                <a:ea typeface="黑体" panose="02010609060101010101" pitchFamily="49" charset="-122"/>
              </a:rPr>
              <a:t>   </a:t>
            </a:r>
            <a:endParaRPr lang="zh-CN" altLang="en-US" sz="3200">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spcBef>
                <a:spcPct val="20000"/>
              </a:spcBef>
            </a:pPr>
            <a:r>
              <a:rPr lang="en-US" altLang="zh-CN" sz="2200" b="1">
                <a:solidFill>
                  <a:srgbClr val="0033CC"/>
                </a:solidFill>
                <a:effectLst>
                  <a:outerShdw blurRad="38100" dist="38100" dir="2700000" algn="tl">
                    <a:srgbClr val="C0C0C0"/>
                  </a:outerShdw>
                </a:effectLst>
                <a:ea typeface="黑体" panose="02010609060101010101" pitchFamily="49" charset="-122"/>
              </a:rPr>
              <a:t>1</a:t>
            </a:r>
            <a:r>
              <a:rPr lang="zh-CN" altLang="en-US" sz="2200" b="1">
                <a:solidFill>
                  <a:srgbClr val="0033CC"/>
                </a:solidFill>
                <a:effectLst>
                  <a:outerShdw blurRad="38100" dist="38100" dir="2700000" algn="tl">
                    <a:srgbClr val="C0C0C0"/>
                  </a:outerShdw>
                </a:effectLst>
                <a:ea typeface="黑体" panose="02010609060101010101" pitchFamily="49" charset="-122"/>
              </a:rPr>
              <a:t>、对外，派遣单位和用工单位对于劳动者合法权益的侵害应该承</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spcBef>
                <a:spcPct val="20000"/>
              </a:spcBef>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担连带责任；</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spcBef>
                <a:spcPct val="20000"/>
              </a:spcBef>
            </a:pPr>
            <a:r>
              <a:rPr lang="en-US" altLang="zh-CN" sz="2200" b="1">
                <a:solidFill>
                  <a:srgbClr val="0033CC"/>
                </a:solidFill>
                <a:effectLst>
                  <a:outerShdw blurRad="38100" dist="38100" dir="2700000" algn="tl">
                    <a:srgbClr val="C0C0C0"/>
                  </a:outerShdw>
                </a:effectLst>
                <a:ea typeface="黑体" panose="02010609060101010101" pitchFamily="49" charset="-122"/>
              </a:rPr>
              <a:t>2</a:t>
            </a:r>
            <a:r>
              <a:rPr lang="zh-CN" altLang="en-US" sz="2200" b="1">
                <a:solidFill>
                  <a:srgbClr val="0033CC"/>
                </a:solidFill>
                <a:effectLst>
                  <a:outerShdw blurRad="38100" dist="38100" dir="2700000" algn="tl">
                    <a:srgbClr val="C0C0C0"/>
                  </a:outerShdw>
                </a:effectLst>
                <a:ea typeface="黑体" panose="02010609060101010101" pitchFamily="49" charset="-122"/>
              </a:rPr>
              <a:t>、派遣单位和用工单位之间，用工单位应该承担责任。</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spcBef>
                <a:spcPct val="20000"/>
              </a:spcBef>
            </a:pPr>
            <a:endParaRPr lang="zh-CN" altLang="zh-CN" sz="2200"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spcBef>
                <a:spcPct val="20000"/>
              </a:spcBef>
            </a:pPr>
            <a:endParaRPr lang="zh-CN" altLang="zh-CN" sz="3200">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4" name="文本框 1049203"/>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05" name="文本占位符 1049204"/>
          <p:cNvSpPr>
            <a:spLocks noGrp="1"/>
          </p:cNvSpPr>
          <p:nvPr>
            <p:ph type="body" sz="half" idx="1"/>
          </p:nvPr>
        </p:nvSpPr>
        <p:spPr>
          <a:xfrm>
            <a:off x="396875" y="1557337"/>
            <a:ext cx="8496300" cy="4525962"/>
          </a:xfrm>
          <a:prstGeom prst="rect">
            <a:avLst/>
          </a:prstGeom>
          <a:noFill/>
          <a:ln>
            <a:noFill/>
          </a:ln>
        </p:spPr>
        <p:txBody>
          <a:bodyPr vert="horz" lIns="91440" tIns="45720" rIns="91440" bIns="45720" anchor="t"/>
          <a:lstStyle>
            <a:lvl1pPr marL="342900" indent="-342900">
              <a:lnSpc>
                <a:spcPct val="100000"/>
              </a:lnSpc>
              <a:spcBef>
                <a:spcPct val="20000"/>
              </a:spcBef>
              <a:spcAft>
                <a:spcPct val="0"/>
              </a:spcAft>
              <a:buChar char="•"/>
              <a:defRPr sz="2800">
                <a:solidFill>
                  <a:schemeClr val="dk1"/>
                </a:solidFill>
              </a:defRPr>
            </a:lvl1pPr>
            <a:lvl2pPr marL="742950" indent="-285750">
              <a:lnSpc>
                <a:spcPct val="100000"/>
              </a:lnSpc>
              <a:spcBef>
                <a:spcPct val="20000"/>
              </a:spcBef>
              <a:spcAft>
                <a:spcPct val="0"/>
              </a:spcAft>
              <a:buChar char="–"/>
              <a:defRPr sz="2400">
                <a:solidFill>
                  <a:schemeClr val="dk1"/>
                </a:solidFill>
              </a:defRPr>
            </a:lvl2pPr>
            <a:lvl3pPr marL="1143000" indent="-228600">
              <a:lnSpc>
                <a:spcPct val="100000"/>
              </a:lnSpc>
              <a:spcBef>
                <a:spcPct val="20000"/>
              </a:spcBef>
              <a:spcAft>
                <a:spcPct val="0"/>
              </a:spcAft>
              <a:buChar char="•"/>
              <a:defRPr sz="2000">
                <a:solidFill>
                  <a:schemeClr val="dk1"/>
                </a:solidFill>
              </a:defRPr>
            </a:lvl3pPr>
            <a:lvl4pPr marL="1600200" indent="-228600">
              <a:lnSpc>
                <a:spcPct val="100000"/>
              </a:lnSpc>
              <a:spcBef>
                <a:spcPct val="20000"/>
              </a:spcBef>
              <a:spcAft>
                <a:spcPct val="0"/>
              </a:spcAft>
              <a:buChar char="–"/>
              <a:defRPr sz="1800">
                <a:solidFill>
                  <a:schemeClr val="dk1"/>
                </a:solidFill>
              </a:defRPr>
            </a:lvl4pPr>
            <a:lvl5pPr marL="2057400" indent="-228600">
              <a:lnSpc>
                <a:spcPct val="100000"/>
              </a:lnSpc>
              <a:spcBef>
                <a:spcPct val="20000"/>
              </a:spcBef>
              <a:spcAft>
                <a:spcPct val="0"/>
              </a:spcAft>
              <a:buChar char="»"/>
              <a:defRPr sz="1800">
                <a:solidFill>
                  <a:schemeClr val="dk1"/>
                </a:solidFill>
              </a:defRPr>
            </a:lvl5pPr>
          </a:lstStyle>
          <a:p>
            <a:pPr marL="609600" lvl="0" indent="-609600" eaLnBrk="1" latinLnBrk="1" hangingPunct="1">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2.1</a:t>
            </a:r>
            <a:r>
              <a:rPr lang="en-US" altLang="zh-CN" sz="2400" b="1">
                <a:solidFill>
                  <a:srgbClr val="0033CC"/>
                </a:solidFill>
                <a:effectLst>
                  <a:outerShdw blurRad="38100" dist="38100" dir="2700000" algn="tl">
                    <a:srgbClr val="C0C0C0"/>
                  </a:outerShdw>
                </a:effectLst>
                <a:ea typeface="黑体" panose="02010609060101010101" pitchFamily="49" charset="-122"/>
              </a:rPr>
              <a:t>.</a:t>
            </a:r>
            <a:r>
              <a:rPr lang="zh-CN" altLang="zh-CN" sz="2400" b="1">
                <a:solidFill>
                  <a:srgbClr val="0033CC"/>
                </a:solidFill>
                <a:effectLst>
                  <a:outerShdw blurRad="38100" dist="38100" dir="2700000" algn="tl">
                    <a:srgbClr val="C0C0C0"/>
                  </a:outerShdw>
                </a:effectLst>
                <a:ea typeface="黑体" panose="02010609060101010101" pitchFamily="49" charset="-122"/>
              </a:rPr>
              <a:t>2</a:t>
            </a: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退休员工与工伤赔偿</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zh-CN" b="1">
                <a:solidFill>
                  <a:srgbClr val="000099"/>
                </a:solidFill>
                <a:effectLst>
                  <a:outerShdw blurRad="38100" dist="38100" dir="2700000" algn="tl">
                    <a:srgbClr val="C0C0C0"/>
                  </a:outerShdw>
                </a:effectLst>
                <a:ea typeface="黑体" panose="02010609060101010101" pitchFamily="49" charset="-122"/>
              </a:rPr>
              <a:t>           </a:t>
            </a:r>
            <a:endParaRPr lang="zh-CN" altLang="zh-CN"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400" b="1">
                <a:solidFill>
                  <a:srgbClr val="0033CC"/>
                </a:solidFill>
                <a:effectLst>
                  <a:outerShdw blurRad="38100" dist="38100" dir="2700000" algn="tl">
                    <a:srgbClr val="C0C0C0"/>
                  </a:outerShdw>
                </a:effectLst>
                <a:ea typeface="黑体" panose="02010609060101010101" pitchFamily="49" charset="-122"/>
              </a:rPr>
              <a:t>案例：首例退休人员工伤认定案。</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用人单位聘用的退休人员发生工伤的，由用人单位参照本办法</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规定支付其工伤保险待遇。</a:t>
            </a:r>
            <a:br>
              <a:rPr>
                <a:ea typeface="黑体" panose="02010609060101010101" pitchFamily="49" charset="-122"/>
              </a:rPr>
            </a:br>
            <a:br>
              <a:rPr>
                <a:ea typeface="黑体" panose="02010609060101010101" pitchFamily="49" charset="-122"/>
              </a:rPr>
            </a:br>
            <a:endParaRPr lang="zh-CN" altLang="en-US" b="1">
              <a:effectLst>
                <a:outerShdw blurRad="38100" dist="38100" dir="2700000" algn="tl">
                  <a:srgbClr val="C0C0C0"/>
                </a:outerShdw>
              </a:effectLst>
              <a:ea typeface="黑体" panose="02010609060101010101" pitchFamily="49" charset="-122"/>
            </a:endParaRPr>
          </a:p>
        </p:txBody>
      </p:sp>
      <p:pic>
        <p:nvPicPr>
          <p:cNvPr id="2097174" name="内容占位符 2097173" descr="BD06518_"/>
          <p:cNvPicPr>
            <a:picLocks noGrp="1"/>
          </p:cNvPicPr>
          <p:nvPr>
            <p:ph sz="half" idx="2"/>
          </p:nvPr>
        </p:nvPicPr>
        <p:blipFill>
          <a:blip r:embed="rId1"/>
          <a:srcRect/>
          <a:stretch>
            <a:fillRect/>
          </a:stretch>
        </p:blipFill>
        <p:spPr>
          <a:xfrm>
            <a:off x="6227762" y="4371975"/>
            <a:ext cx="2233612" cy="1619250"/>
          </a:xfrm>
          <a:prstGeom prst="rect">
            <a:avLst/>
          </a:prstGeom>
          <a:noFill/>
          <a:ln>
            <a:noFill/>
          </a:ln>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文本框 1048593"/>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8595" name="文本框 1048594"/>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8596" name="文本框 1048595"/>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8597" name="标题 1048596"/>
          <p:cNvSpPr>
            <a:spLocks noGrp="1"/>
          </p:cNvSpPr>
          <p:nvPr>
            <p:ph type="title" idx="4294967295"/>
          </p:nvPr>
        </p:nvSpPr>
        <p:spPr>
          <a:xfrm>
            <a:off x="1851025" y="546829"/>
            <a:ext cx="8970962"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dirty="0">
                <a:ea typeface="黑体" panose="02010609060101010101" pitchFamily="49" charset="-122"/>
              </a:rPr>
            </a:br>
            <a:r>
              <a:rPr lang="zh-CN" altLang="en-US" sz="3500" dirty="0">
                <a:ea typeface="黑体" panose="02010609060101010101" pitchFamily="49" charset="-122"/>
              </a:rPr>
              <a:t>工伤保险条例修订背景</a:t>
            </a:r>
            <a:br>
              <a:rPr dirty="0">
                <a:ea typeface="黑体" panose="02010609060101010101" pitchFamily="49" charset="-122"/>
              </a:rPr>
            </a:br>
            <a:endParaRPr lang="zh-CN" altLang="en-US" sz="3500" dirty="0">
              <a:ea typeface="黑体" panose="02010609060101010101" pitchFamily="49" charset="-122"/>
            </a:endParaRPr>
          </a:p>
        </p:txBody>
      </p:sp>
      <p:sp>
        <p:nvSpPr>
          <p:cNvPr id="1048598" name="文本框 1048597"/>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599" name="文本框 1048598"/>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0" name="文本框 1048599"/>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1" name="文本框 1048600"/>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2" name="文本框 1048601"/>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3" name="文本框 1048602"/>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4" name="文本框 1048603"/>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5" name="文本框 1048604"/>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6" name="文本框 1048605"/>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7" name="文本框 1048606"/>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8" name="文本框 1048607"/>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09" name="文本框 1048608"/>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10" name="文本框 1048609"/>
          <p:cNvSpPr txBox="1"/>
          <p:nvPr/>
        </p:nvSpPr>
        <p:spPr>
          <a:xfrm>
            <a:off x="0" y="1808162"/>
            <a:ext cx="8726488" cy="3635750"/>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379095" lvl="0" indent="-379095" eaLnBrk="1" latinLnBrk="1" hangingPunct="1">
              <a:buFont typeface="Wingdings" panose="05000000000000000000" pitchFamily="2" charset="2"/>
              <a:buChar char="u"/>
            </a:pPr>
            <a:r>
              <a:rPr lang="zh-CN" altLang="en-US" sz="2800">
                <a:ea typeface="黑体" panose="02010609060101010101" pitchFamily="49" charset="-122"/>
              </a:rPr>
              <a:t>   </a:t>
            </a:r>
            <a:r>
              <a:rPr lang="en-US" altLang="zh-CN" sz="2500" b="1">
                <a:ea typeface="黑体" panose="02010609060101010101" pitchFamily="49" charset="-122"/>
              </a:rPr>
              <a:t>修改《</a:t>
            </a:r>
            <a:r>
              <a:rPr lang="zh-CN" altLang="en-US" sz="2500" b="1">
                <a:ea typeface="黑体" panose="02010609060101010101" pitchFamily="49" charset="-122"/>
              </a:rPr>
              <a:t>工伤保险条例</a:t>
            </a:r>
            <a:r>
              <a:rPr lang="en-US" altLang="zh-CN" sz="2500" b="1">
                <a:ea typeface="黑体" panose="02010609060101010101" pitchFamily="49" charset="-122"/>
              </a:rPr>
              <a:t>》</a:t>
            </a:r>
            <a:r>
              <a:rPr lang="zh-CN" altLang="en-US" sz="2500" b="1">
                <a:ea typeface="黑体" panose="02010609060101010101" pitchFamily="49" charset="-122"/>
              </a:rPr>
              <a:t>的背景和原因主要表现在三个方面：</a:t>
            </a:r>
            <a:br>
              <a:rPr>
                <a:ea typeface="黑体" panose="02010609060101010101" pitchFamily="49" charset="-122"/>
              </a:rPr>
            </a:br>
            <a:r>
              <a:rPr lang="zh-CN" altLang="en-US" sz="2500" b="1">
                <a:ea typeface="黑体" panose="02010609060101010101" pitchFamily="49" charset="-122"/>
              </a:rPr>
              <a:t>　　一是适应相关法律法规调整的需要。原条例规定，违反治安管理造成伤亡的不得认定为工伤。</a:t>
            </a:r>
            <a:r>
              <a:rPr lang="en-US" altLang="zh-CN" sz="2500" b="1">
                <a:ea typeface="黑体" panose="02010609060101010101" pitchFamily="49" charset="-122"/>
              </a:rPr>
              <a:t>《</a:t>
            </a:r>
            <a:r>
              <a:rPr lang="zh-CN" altLang="en-US" sz="2500" b="1">
                <a:ea typeface="黑体" panose="02010609060101010101" pitchFamily="49" charset="-122"/>
              </a:rPr>
              <a:t>治安管理处罚条例</a:t>
            </a:r>
            <a:r>
              <a:rPr lang="en-US" altLang="zh-CN" sz="2500" b="1">
                <a:ea typeface="黑体" panose="02010609060101010101" pitchFamily="49" charset="-122"/>
              </a:rPr>
              <a:t>》</a:t>
            </a:r>
            <a:r>
              <a:rPr lang="zh-CN" altLang="en-US" sz="2500" b="1">
                <a:ea typeface="黑体" panose="02010609060101010101" pitchFamily="49" charset="-122"/>
              </a:rPr>
              <a:t>被</a:t>
            </a:r>
            <a:r>
              <a:rPr lang="en-US" altLang="zh-CN" sz="2500" b="1">
                <a:ea typeface="黑体" panose="02010609060101010101" pitchFamily="49" charset="-122"/>
              </a:rPr>
              <a:t>《</a:t>
            </a:r>
            <a:r>
              <a:rPr lang="zh-CN" altLang="en-US" sz="2500" b="1">
                <a:ea typeface="黑体" panose="02010609060101010101" pitchFamily="49" charset="-122"/>
              </a:rPr>
              <a:t>治安处罚法</a:t>
            </a:r>
            <a:r>
              <a:rPr lang="en-US" altLang="zh-CN" sz="2500" b="1">
                <a:ea typeface="黑体" panose="02010609060101010101" pitchFamily="49" charset="-122"/>
              </a:rPr>
              <a:t>》</a:t>
            </a:r>
            <a:r>
              <a:rPr lang="zh-CN" altLang="en-US" sz="2500" b="1">
                <a:ea typeface="黑体" panose="02010609060101010101" pitchFamily="49" charset="-122"/>
              </a:rPr>
              <a:t>代替后，原来属于违反治安管理的部分行为不再属于治安管理处罚法律的调整范围，失去了将这些行为造成的伤亡不认定为工伤的法律依据。因此，为了适应这一法律调整的需要，有必要对条例进行修改。</a:t>
            </a:r>
            <a:br>
              <a:rPr>
                <a:ea typeface="黑体" panose="02010609060101010101" pitchFamily="49" charset="-122"/>
              </a:rPr>
            </a:br>
            <a:r>
              <a:rPr lang="zh-CN" altLang="en-US" sz="2800">
                <a:ea typeface="黑体" panose="02010609060101010101" pitchFamily="49" charset="-122"/>
              </a:rPr>
              <a:t>　　</a:t>
            </a:r>
            <a:endParaRPr lang="zh-CN" altLang="en-US" sz="2800">
              <a:ea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9" name="文本框 104920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10" name="文本占位符 1049209"/>
          <p:cNvSpPr>
            <a:spLocks noGrp="1"/>
          </p:cNvSpPr>
          <p:nvPr>
            <p:ph type="body" idx="1"/>
          </p:nvPr>
        </p:nvSpPr>
        <p:spPr>
          <a:xfrm>
            <a:off x="395287" y="1557337"/>
            <a:ext cx="8456612" cy="46101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2.1</a:t>
            </a:r>
            <a:r>
              <a:rPr lang="en-US" altLang="zh-CN" sz="2400" b="1">
                <a:solidFill>
                  <a:srgbClr val="0033CC"/>
                </a:solidFill>
                <a:effectLst>
                  <a:outerShdw blurRad="38100" dist="38100" dir="2700000" algn="tl">
                    <a:srgbClr val="C0C0C0"/>
                  </a:outerShdw>
                </a:effectLst>
                <a:ea typeface="黑体" panose="02010609060101010101" pitchFamily="49" charset="-122"/>
              </a:rPr>
              <a:t>.</a:t>
            </a:r>
            <a:r>
              <a:rPr lang="zh-CN" altLang="zh-CN" sz="2400" b="1">
                <a:solidFill>
                  <a:srgbClr val="0033CC"/>
                </a:solidFill>
                <a:effectLst>
                  <a:outerShdw blurRad="38100" dist="38100" dir="2700000" algn="tl">
                    <a:srgbClr val="C0C0C0"/>
                  </a:outerShdw>
                </a:effectLst>
                <a:ea typeface="黑体" panose="02010609060101010101" pitchFamily="49" charset="-122"/>
              </a:rPr>
              <a:t>3</a:t>
            </a: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双重劳动关系与工伤赔偿</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en-US" altLang="zh-CN" sz="9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经济危机下，很多企业员工长期放假在家，如到另外一个公司上班</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，在另一公司上班往往不会再交纳工伤保险，发生了伤害，工伤如</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何认定？谁应承担工伤责任？</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职工在两个或两个以上用人单位同时就业的，各用人单位应分别为</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职工缴纳工伤保险费。职工发生工伤，由职工受到伤害时其工作的</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单位依法承担工伤保险责任。</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4" name="文本框 1049213"/>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15" name="文本占位符 1049214"/>
          <p:cNvSpPr>
            <a:spLocks noGrp="1"/>
          </p:cNvSpPr>
          <p:nvPr>
            <p:ph type="body" idx="1"/>
          </p:nvPr>
        </p:nvSpPr>
        <p:spPr>
          <a:xfrm>
            <a:off x="395287" y="1557337"/>
            <a:ext cx="8456612" cy="46101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lnSpc>
                <a:spcPct val="80000"/>
              </a:lnSpc>
              <a:spcBef>
                <a:spcPct val="0"/>
              </a:spcBef>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2.1</a:t>
            </a:r>
            <a:r>
              <a:rPr lang="en-US" altLang="zh-CN" sz="2400" b="1">
                <a:solidFill>
                  <a:srgbClr val="0033CC"/>
                </a:solidFill>
                <a:effectLst>
                  <a:outerShdw blurRad="38100" dist="38100" dir="2700000" algn="tl">
                    <a:srgbClr val="C0C0C0"/>
                  </a:outerShdw>
                </a:effectLst>
                <a:ea typeface="黑体" panose="02010609060101010101" pitchFamily="49" charset="-122"/>
              </a:rPr>
              <a:t>.</a:t>
            </a:r>
            <a:r>
              <a:rPr lang="zh-CN" altLang="zh-CN" sz="2400" b="1">
                <a:solidFill>
                  <a:srgbClr val="0033CC"/>
                </a:solidFill>
                <a:effectLst>
                  <a:outerShdw blurRad="38100" dist="38100" dir="2700000" algn="tl">
                    <a:srgbClr val="C0C0C0"/>
                  </a:outerShdw>
                </a:effectLst>
                <a:ea typeface="黑体" panose="02010609060101010101" pitchFamily="49" charset="-122"/>
              </a:rPr>
              <a:t>4</a:t>
            </a: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协保人员与工伤赔偿</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zh-CN" sz="4000" b="1">
                <a:solidFill>
                  <a:srgbClr val="000099"/>
                </a:solidFill>
                <a:effectLst>
                  <a:outerShdw blurRad="38100" dist="38100" dir="2700000" algn="tl">
                    <a:srgbClr val="C0C0C0"/>
                  </a:outerShdw>
                </a:effectLst>
                <a:ea typeface="黑体" panose="02010609060101010101" pitchFamily="49" charset="-122"/>
              </a:rPr>
              <a:t>      </a:t>
            </a:r>
            <a:endParaRPr lang="zh-CN" altLang="zh-CN" sz="4000"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案例：吴某不慎被机器压伤右手，与原单位签订了保留社会保险关</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系的协议后，离开了原单位。后来，吴某进入了一家民营机</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械厂发生工伤。吴某的工伤待遇如何实现？</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协保人员发生工伤的，可以按照本办法规定享受工伤待遇，</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用人单位应该承担的费用由使用协保人员的单位支付。</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9" name="文本框 104921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20" name="文本占位符 1049219"/>
          <p:cNvSpPr>
            <a:spLocks noGrp="1"/>
          </p:cNvSpPr>
          <p:nvPr>
            <p:ph type="body" idx="1"/>
          </p:nvPr>
        </p:nvSpPr>
        <p:spPr>
          <a:xfrm>
            <a:off x="395287" y="1557337"/>
            <a:ext cx="8456612" cy="46101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2.1</a:t>
            </a:r>
            <a:r>
              <a:rPr lang="en-US" altLang="zh-CN" sz="2400" b="1">
                <a:solidFill>
                  <a:srgbClr val="0033CC"/>
                </a:solidFill>
                <a:effectLst>
                  <a:outerShdw blurRad="38100" dist="38100" dir="2700000" algn="tl">
                    <a:srgbClr val="C0C0C0"/>
                  </a:outerShdw>
                </a:effectLst>
                <a:ea typeface="黑体" panose="02010609060101010101" pitchFamily="49" charset="-122"/>
              </a:rPr>
              <a:t>.</a:t>
            </a:r>
            <a:r>
              <a:rPr lang="zh-CN" altLang="zh-CN" sz="2400" b="1">
                <a:solidFill>
                  <a:srgbClr val="0033CC"/>
                </a:solidFill>
                <a:effectLst>
                  <a:outerShdw blurRad="38100" dist="38100" dir="2700000" algn="tl">
                    <a:srgbClr val="C0C0C0"/>
                  </a:outerShdw>
                </a:effectLst>
                <a:ea typeface="黑体" panose="02010609060101010101" pitchFamily="49" charset="-122"/>
              </a:rPr>
              <a:t>5</a:t>
            </a: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非全日制人员与工伤赔偿</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zh-CN" sz="900" b="1">
                <a:solidFill>
                  <a:srgbClr val="000099"/>
                </a:solidFill>
                <a:effectLst>
                  <a:outerShdw blurRad="38100" dist="38100" dir="2700000" algn="tl">
                    <a:srgbClr val="C0C0C0"/>
                  </a:outerShdw>
                </a:effectLst>
                <a:ea typeface="黑体" panose="02010609060101010101" pitchFamily="49" charset="-122"/>
              </a:rPr>
              <a:t>          </a:t>
            </a:r>
            <a:endParaRPr lang="zh-CN" altLang="zh-CN" sz="900"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招用非全日制从业人员的用人单位应当将应缴纳的工伤保险费在劳</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动报酬中支付给个人，由其本人按照本办法规定的工伤保险费缴费</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基数和费率自行缴费。</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请在合同和工资单将工伤保险费支付给员工予以明确。</a:t>
            </a:r>
            <a:br>
              <a:rPr>
                <a:ea typeface="黑体" panose="02010609060101010101" pitchFamily="49" charset="-122"/>
              </a:rPr>
            </a:br>
            <a:br>
              <a:rPr>
                <a:ea typeface="黑体" panose="02010609060101010101" pitchFamily="49" charset="-122"/>
              </a:rPr>
            </a:br>
            <a:endParaRPr lang="zh-CN" altLang="en-US" sz="3600"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115000"/>
              </a:lnSpc>
              <a:buFontTx/>
              <a:buNone/>
            </a:pPr>
            <a:endParaRPr lang="zh-CN" altLang="en-US" sz="35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4" name="文本框 1049223"/>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25" name="标题 1049224"/>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lgn="r" eaLnBrk="1" latinLnBrk="1" hangingPunct="1"/>
            <a:r>
              <a:rPr lang="zh-CN" altLang="en-US" sz="2800" b="1">
                <a:solidFill>
                  <a:srgbClr val="0033CC"/>
                </a:solidFill>
                <a:effectLst>
                  <a:outerShdw blurRad="38100" dist="38100" dir="2700000" algn="tl">
                    <a:srgbClr val="C0C0C0"/>
                  </a:outerShdw>
                </a:effectLst>
                <a:ea typeface="黑体" panose="02010609060101010101" pitchFamily="49" charset="-122"/>
              </a:rPr>
              <a:t>               非全日制从业人员工伤待遇 </a:t>
            </a:r>
            <a:endParaRPr lang="zh-CN" altLang="en-US" sz="2800" b="1">
              <a:solidFill>
                <a:srgbClr val="0033CC"/>
              </a:solidFill>
              <a:effectLst>
                <a:outerShdw blurRad="38100" dist="38100" dir="2700000" algn="tl">
                  <a:srgbClr val="C0C0C0"/>
                </a:outerShdw>
              </a:effectLst>
              <a:ea typeface="黑体" panose="02010609060101010101" pitchFamily="49" charset="-122"/>
            </a:endParaRPr>
          </a:p>
        </p:txBody>
      </p:sp>
      <p:sp>
        <p:nvSpPr>
          <p:cNvPr id="1049226" name="文本占位符 1049225"/>
          <p:cNvSpPr>
            <a:spLocks noGrp="1"/>
          </p:cNvSpPr>
          <p:nvPr>
            <p:ph type="body" idx="1"/>
          </p:nvPr>
        </p:nvSpPr>
        <p:spPr>
          <a:xfrm>
            <a:off x="395287" y="1557337"/>
            <a:ext cx="8456612"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lnSpc>
                <a:spcPct val="80000"/>
              </a:lnSpc>
              <a:buFontTx/>
              <a:buNone/>
            </a:pPr>
            <a:endParaRPr lang="en-US" altLang="zh-CN"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（一）按照本办法规定由工伤保险基金支付的工伤保险待遇；</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buFontTx/>
              <a:buNone/>
            </a:pP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（二）由承担工伤责任的用人单位参照本办法规定支付停工留薪期待遇，并不得低于全市职工月最低工资标准；</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buFontTx/>
              <a:buNone/>
            </a:pP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（三）致残一级至四级的，由承担工伤责任的用人单位和工伤人员以享受的伤残津贴为基数，一次性缴纳基本医疗保险费至工伤人员到达法定退休年龄，享受基本医疗保险待遇；</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buFontTx/>
              <a:buNone/>
            </a:pP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（四）致残五级至十级的，由承担工伤责任的用人单位按照本办法规定的标准支付一次性工伤医疗补助金和伤残就业补助金。</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0" name="文本框 1049229"/>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31" name="文本占位符 1049230"/>
          <p:cNvSpPr>
            <a:spLocks noGrp="1"/>
          </p:cNvSpPr>
          <p:nvPr>
            <p:ph type="body" idx="1"/>
          </p:nvPr>
        </p:nvSpPr>
        <p:spPr>
          <a:xfrm>
            <a:off x="395287" y="1557337"/>
            <a:ext cx="8456612" cy="46101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algn="just" eaLnBrk="1" latinLnBrk="1" hangingPunct="1">
              <a:spcBef>
                <a:spcPct val="0"/>
              </a:spcBef>
              <a:buFontTx/>
              <a:buNone/>
            </a:pPr>
            <a:r>
              <a:rPr lang="zh-CN" altLang="zh-CN" sz="2800" b="1" dirty="0">
                <a:solidFill>
                  <a:srgbClr val="660066"/>
                </a:solidFill>
                <a:effectLst>
                  <a:outerShdw blurRad="38100" dist="38100" dir="2700000" algn="tl">
                    <a:srgbClr val="C0C0C0"/>
                  </a:outerShdw>
                </a:effectLst>
                <a:ea typeface="黑体" panose="02010609060101010101" pitchFamily="49" charset="-122"/>
              </a:rPr>
              <a:t>2.2</a:t>
            </a:r>
            <a:r>
              <a:rPr lang="en-US" altLang="zh-CN" sz="2800" b="1" dirty="0">
                <a:solidFill>
                  <a:srgbClr val="660066"/>
                </a:solidFill>
                <a:effectLst>
                  <a:outerShdw blurRad="38100" dist="38100" dir="2700000" algn="tl">
                    <a:srgbClr val="C0C0C0"/>
                  </a:outerShdw>
                </a:effectLst>
                <a:ea typeface="黑体" panose="02010609060101010101" pitchFamily="49" charset="-122"/>
              </a:rPr>
              <a:t> </a:t>
            </a:r>
            <a:r>
              <a:rPr lang="zh-CN" altLang="en-US" sz="2800" b="1" dirty="0">
                <a:solidFill>
                  <a:srgbClr val="660066"/>
                </a:solidFill>
                <a:effectLst>
                  <a:outerShdw blurRad="38100" dist="38100" dir="2700000" algn="tl">
                    <a:srgbClr val="C0C0C0"/>
                  </a:outerShdw>
                </a:effectLst>
                <a:ea typeface="黑体" panose="02010609060101010101" pitchFamily="49" charset="-122"/>
              </a:rPr>
              <a:t>工伤认定与工伤赔偿</a:t>
            </a:r>
            <a:endParaRPr lang="zh-CN" altLang="en-US" sz="2800" b="1" dirty="0">
              <a:solidFill>
                <a:srgbClr val="660066"/>
              </a:solidFill>
              <a:effectLst>
                <a:outerShdw blurRad="38100" dist="38100" dir="2700000" algn="tl">
                  <a:srgbClr val="C0C0C0"/>
                </a:outerShdw>
              </a:effectLst>
              <a:ea typeface="黑体" panose="02010609060101010101" pitchFamily="49" charset="-122"/>
            </a:endParaRPr>
          </a:p>
          <a:p>
            <a:pPr marL="609600" lvl="0" indent="-609600" algn="just" eaLnBrk="1" latinLnBrk="1" hangingPunct="1">
              <a:spcBef>
                <a:spcPct val="0"/>
              </a:spcBef>
              <a:buFontTx/>
              <a:buNone/>
            </a:pPr>
            <a:endParaRPr lang="zh-CN" altLang="zh-CN" sz="2800" b="1" dirty="0">
              <a:solidFill>
                <a:srgbClr val="660066"/>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400" b="1" dirty="0">
                <a:solidFill>
                  <a:srgbClr val="0033CC"/>
                </a:solidFill>
                <a:effectLst>
                  <a:outerShdw blurRad="38100" dist="38100" dir="2700000" algn="tl">
                    <a:srgbClr val="C0C0C0"/>
                  </a:outerShdw>
                </a:effectLst>
                <a:ea typeface="黑体" panose="02010609060101010101" pitchFamily="49" charset="-122"/>
              </a:rPr>
              <a:t>2.2.</a:t>
            </a:r>
            <a:r>
              <a:rPr lang="zh-CN" altLang="zh-CN" sz="2400" b="1" dirty="0">
                <a:solidFill>
                  <a:srgbClr val="0033CC"/>
                </a:solidFill>
                <a:effectLst>
                  <a:outerShdw blurRad="38100" dist="38100" dir="2700000" algn="tl">
                    <a:srgbClr val="C0C0C0"/>
                  </a:outerShdw>
                </a:effectLst>
                <a:ea typeface="黑体" panose="02010609060101010101" pitchFamily="49" charset="-122"/>
              </a:rPr>
              <a:t>1</a:t>
            </a:r>
            <a:r>
              <a:rPr lang="en-US" altLang="zh-CN" sz="2400" b="1" dirty="0">
                <a:solidFill>
                  <a:srgbClr val="0033CC"/>
                </a:solidFill>
                <a:effectLst>
                  <a:outerShdw blurRad="38100" dist="38100" dir="2700000" algn="tl">
                    <a:srgbClr val="C0C0C0"/>
                  </a:outerShdw>
                </a:effectLst>
                <a:ea typeface="黑体" panose="02010609060101010101" pitchFamily="49" charset="-122"/>
              </a:rPr>
              <a:t> </a:t>
            </a:r>
            <a:r>
              <a:rPr lang="zh-CN" altLang="en-US" sz="2400" b="1" dirty="0">
                <a:solidFill>
                  <a:srgbClr val="0033CC"/>
                </a:solidFill>
                <a:effectLst>
                  <a:outerShdw blurRad="38100" dist="38100" dir="2700000" algn="tl">
                    <a:srgbClr val="C0C0C0"/>
                  </a:outerShdw>
                </a:effectLst>
                <a:ea typeface="黑体" panose="02010609060101010101" pitchFamily="49" charset="-122"/>
              </a:rPr>
              <a:t>工作时间工作场所工作原因引发工伤常见的问题</a:t>
            </a:r>
            <a:endParaRPr lang="zh-CN" altLang="en-US" sz="2400" b="1" dirty="0">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zh-CN" sz="2400" b="1" dirty="0">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200" b="1" dirty="0">
                <a:solidFill>
                  <a:srgbClr val="0033CC"/>
                </a:solidFill>
                <a:effectLst>
                  <a:outerShdw blurRad="38100" dist="38100" dir="2700000" algn="tl">
                    <a:srgbClr val="C0C0C0"/>
                  </a:outerShdw>
                </a:effectLst>
                <a:ea typeface="黑体" panose="02010609060101010101" pitchFamily="49" charset="-122"/>
              </a:rPr>
              <a:t>2.2.</a:t>
            </a:r>
            <a:r>
              <a:rPr lang="zh-CN" altLang="zh-CN" sz="2200" b="1" dirty="0">
                <a:solidFill>
                  <a:srgbClr val="0033CC"/>
                </a:solidFill>
                <a:effectLst>
                  <a:outerShdw blurRad="38100" dist="38100" dir="2700000" algn="tl">
                    <a:srgbClr val="C0C0C0"/>
                  </a:outerShdw>
                </a:effectLst>
                <a:ea typeface="黑体" panose="02010609060101010101" pitchFamily="49" charset="-122"/>
              </a:rPr>
              <a:t>1</a:t>
            </a:r>
            <a:r>
              <a:rPr lang="en-US" altLang="zh-CN" sz="2200" b="1" dirty="0">
                <a:solidFill>
                  <a:srgbClr val="0033CC"/>
                </a:solidFill>
                <a:effectLst>
                  <a:outerShdw blurRad="38100" dist="38100" dir="2700000" algn="tl">
                    <a:srgbClr val="C0C0C0"/>
                  </a:outerShdw>
                </a:effectLst>
                <a:ea typeface="黑体" panose="02010609060101010101" pitchFamily="49" charset="-122"/>
              </a:rPr>
              <a:t>.</a:t>
            </a:r>
            <a:r>
              <a:rPr lang="zh-CN" altLang="zh-CN" sz="2200" b="1" dirty="0">
                <a:solidFill>
                  <a:srgbClr val="0033CC"/>
                </a:solidFill>
                <a:effectLst>
                  <a:outerShdw blurRad="38100" dist="38100" dir="2700000" algn="tl">
                    <a:srgbClr val="C0C0C0"/>
                  </a:outerShdw>
                </a:effectLst>
                <a:ea typeface="黑体" panose="02010609060101010101" pitchFamily="49" charset="-122"/>
              </a:rPr>
              <a:t>1</a:t>
            </a:r>
            <a:r>
              <a:rPr lang="en-US" altLang="zh-CN" sz="2200" b="1" dirty="0">
                <a:solidFill>
                  <a:srgbClr val="0033CC"/>
                </a:solidFill>
                <a:effectLst>
                  <a:outerShdw blurRad="38100" dist="38100" dir="2700000" algn="tl">
                    <a:srgbClr val="C0C0C0"/>
                  </a:outerShdw>
                </a:effectLst>
                <a:ea typeface="黑体" panose="02010609060101010101" pitchFamily="49" charset="-122"/>
              </a:rPr>
              <a:t> </a:t>
            </a:r>
            <a:r>
              <a:rPr lang="zh-CN" altLang="en-US" sz="2200" b="1" dirty="0">
                <a:solidFill>
                  <a:srgbClr val="0033CC"/>
                </a:solidFill>
                <a:effectLst>
                  <a:outerShdw blurRad="38100" dist="38100" dir="2700000" algn="tl">
                    <a:srgbClr val="C0C0C0"/>
                  </a:outerShdw>
                </a:effectLst>
                <a:ea typeface="黑体" panose="02010609060101010101" pitchFamily="49" charset="-122"/>
              </a:rPr>
              <a:t>严重违反规章制度“串岗”</a:t>
            </a:r>
            <a:r>
              <a:rPr lang="en-US" altLang="zh-CN" sz="2200" b="1" dirty="0" err="1">
                <a:solidFill>
                  <a:srgbClr val="0033CC"/>
                </a:solidFill>
                <a:effectLst>
                  <a:outerShdw blurRad="38100" dist="38100" dir="2700000" algn="tl">
                    <a:srgbClr val="C0C0C0"/>
                  </a:outerShdw>
                </a:effectLst>
                <a:ea typeface="黑体" panose="02010609060101010101" pitchFamily="49" charset="-122"/>
              </a:rPr>
              <a:t>造成伤害工伤认定问题</a:t>
            </a:r>
            <a:endParaRPr lang="en-US" altLang="zh-CN" sz="2200" b="1" dirty="0">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400" b="1" dirty="0">
                <a:solidFill>
                  <a:srgbClr val="0033CC"/>
                </a:solidFill>
                <a:effectLst>
                  <a:outerShdw blurRad="38100" dist="38100" dir="2700000" algn="tl">
                    <a:srgbClr val="C0C0C0"/>
                  </a:outerShdw>
                </a:effectLst>
                <a:ea typeface="黑体" panose="02010609060101010101" pitchFamily="49" charset="-122"/>
              </a:rPr>
              <a:t>    </a:t>
            </a:r>
            <a:endParaRPr lang="zh-CN" altLang="en-US" sz="2400" b="1" dirty="0">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200" b="1" dirty="0">
                <a:solidFill>
                  <a:srgbClr val="0033CC"/>
                </a:solidFill>
                <a:effectLst>
                  <a:outerShdw blurRad="38100" dist="38100" dir="2700000" algn="tl">
                    <a:srgbClr val="C0C0C0"/>
                  </a:outerShdw>
                </a:effectLst>
                <a:ea typeface="黑体" panose="02010609060101010101" pitchFamily="49" charset="-122"/>
              </a:rPr>
              <a:t>    </a:t>
            </a:r>
            <a:r>
              <a:rPr lang="zh-CN" altLang="en-US" sz="2200" b="1" dirty="0">
                <a:solidFill>
                  <a:srgbClr val="0033CC"/>
                </a:solidFill>
                <a:effectLst>
                  <a:outerShdw blurRad="38100" dist="38100" dir="2700000" algn="tl">
                    <a:srgbClr val="C0C0C0"/>
                  </a:outerShdw>
                </a:effectLst>
                <a:ea typeface="黑体" panose="02010609060101010101" pitchFamily="49" charset="-122"/>
              </a:rPr>
              <a:t>员工串岗工作虽然超出了公司给其安排的职责范围，但其仍是</a:t>
            </a:r>
            <a:r>
              <a:rPr lang="en-US" altLang="zh-CN" sz="2200" b="1" dirty="0">
                <a:solidFill>
                  <a:srgbClr val="0033CC"/>
                </a:solidFill>
                <a:effectLst>
                  <a:outerShdw blurRad="38100" dist="38100" dir="2700000" algn="tl">
                    <a:srgbClr val="C0C0C0"/>
                  </a:outerShdw>
                </a:effectLst>
                <a:ea typeface="黑体" panose="02010609060101010101" pitchFamily="49" charset="-122"/>
              </a:rPr>
              <a:t> </a:t>
            </a:r>
            <a:endParaRPr lang="en-US" altLang="zh-CN" sz="2200" b="1" dirty="0">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dirty="0">
                <a:solidFill>
                  <a:srgbClr val="0033CC"/>
                </a:solidFill>
                <a:effectLst>
                  <a:outerShdw blurRad="38100" dist="38100" dir="2700000" algn="tl">
                    <a:srgbClr val="C0C0C0"/>
                  </a:outerShdw>
                </a:effectLst>
                <a:ea typeface="黑体" panose="02010609060101010101" pitchFamily="49" charset="-122"/>
              </a:rPr>
              <a:t>为单位在工作，工作的性质并未根本改变，即串岗并不能否定员工</a:t>
            </a:r>
            <a:endParaRPr lang="zh-CN" altLang="en-US" sz="2200" b="1" dirty="0">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dirty="0">
                <a:solidFill>
                  <a:srgbClr val="0033CC"/>
                </a:solidFill>
                <a:effectLst>
                  <a:outerShdw blurRad="38100" dist="38100" dir="2700000" algn="tl">
                    <a:srgbClr val="C0C0C0"/>
                  </a:outerShdw>
                </a:effectLst>
                <a:ea typeface="黑体" panose="02010609060101010101" pitchFamily="49" charset="-122"/>
              </a:rPr>
              <a:t>工作的性质。属于工伤。</a:t>
            </a:r>
            <a:endParaRPr lang="zh-CN" altLang="en-US" sz="2200" b="1" dirty="0">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en-US" sz="2400" b="1" dirty="0">
              <a:solidFill>
                <a:srgbClr val="000099"/>
              </a:solidFill>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5" name="文本框 1049234"/>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36" name="文本占位符 1049235"/>
          <p:cNvSpPr>
            <a:spLocks noGrp="1"/>
          </p:cNvSpPr>
          <p:nvPr>
            <p:ph type="body" sz="half" idx="1"/>
          </p:nvPr>
        </p:nvSpPr>
        <p:spPr>
          <a:xfrm>
            <a:off x="395287" y="1557337"/>
            <a:ext cx="8456612" cy="4525962"/>
          </a:xfrm>
          <a:prstGeom prst="rect">
            <a:avLst/>
          </a:prstGeom>
          <a:noFill/>
          <a:ln>
            <a:noFill/>
          </a:ln>
        </p:spPr>
        <p:txBody>
          <a:bodyPr vert="horz" lIns="91440" tIns="45720" rIns="91440" bIns="45720" anchor="t"/>
          <a:lstStyle>
            <a:lvl1pPr marL="342900" indent="-342900">
              <a:lnSpc>
                <a:spcPct val="100000"/>
              </a:lnSpc>
              <a:spcBef>
                <a:spcPct val="20000"/>
              </a:spcBef>
              <a:spcAft>
                <a:spcPct val="0"/>
              </a:spcAft>
              <a:buChar char="•"/>
              <a:defRPr sz="2800">
                <a:solidFill>
                  <a:schemeClr val="dk1"/>
                </a:solidFill>
              </a:defRPr>
            </a:lvl1pPr>
            <a:lvl2pPr marL="742950" indent="-285750">
              <a:lnSpc>
                <a:spcPct val="100000"/>
              </a:lnSpc>
              <a:spcBef>
                <a:spcPct val="20000"/>
              </a:spcBef>
              <a:spcAft>
                <a:spcPct val="0"/>
              </a:spcAft>
              <a:buChar char="–"/>
              <a:defRPr sz="2400">
                <a:solidFill>
                  <a:schemeClr val="dk1"/>
                </a:solidFill>
              </a:defRPr>
            </a:lvl2pPr>
            <a:lvl3pPr marL="1143000" indent="-228600">
              <a:lnSpc>
                <a:spcPct val="100000"/>
              </a:lnSpc>
              <a:spcBef>
                <a:spcPct val="20000"/>
              </a:spcBef>
              <a:spcAft>
                <a:spcPct val="0"/>
              </a:spcAft>
              <a:buChar char="•"/>
              <a:defRPr sz="2000">
                <a:solidFill>
                  <a:schemeClr val="dk1"/>
                </a:solidFill>
              </a:defRPr>
            </a:lvl3pPr>
            <a:lvl4pPr marL="1600200" indent="-228600">
              <a:lnSpc>
                <a:spcPct val="100000"/>
              </a:lnSpc>
              <a:spcBef>
                <a:spcPct val="20000"/>
              </a:spcBef>
              <a:spcAft>
                <a:spcPct val="0"/>
              </a:spcAft>
              <a:buChar char="–"/>
              <a:defRPr sz="1800">
                <a:solidFill>
                  <a:schemeClr val="dk1"/>
                </a:solidFill>
              </a:defRPr>
            </a:lvl4pPr>
            <a:lvl5pPr marL="2057400" indent="-228600">
              <a:lnSpc>
                <a:spcPct val="100000"/>
              </a:lnSpc>
              <a:spcBef>
                <a:spcPct val="20000"/>
              </a:spcBef>
              <a:spcAft>
                <a:spcPct val="0"/>
              </a:spcAft>
              <a:buChar char="»"/>
              <a:defRPr sz="1800">
                <a:solidFill>
                  <a:schemeClr val="dk1"/>
                </a:solidFill>
              </a:defRPr>
            </a:lvl5pPr>
          </a:lstStyle>
          <a:p>
            <a:pPr marL="609600" lvl="0" indent="-609600" eaLnBrk="1" latinLnBrk="1" hangingPunct="1">
              <a:lnSpc>
                <a:spcPct val="80000"/>
              </a:lnSpc>
              <a:buFontTx/>
              <a:buNone/>
            </a:pPr>
            <a:endParaRPr lang="en-US" altLang="zh-CN"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2.2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1</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公司组织的旅游造成的伤害工伤认定问题</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400" b="1">
                <a:solidFill>
                  <a:srgbClr val="0033CC"/>
                </a:solidFill>
                <a:effectLst>
                  <a:outerShdw blurRad="38100" dist="38100" dir="2700000" algn="tl">
                    <a:srgbClr val="C0C0C0"/>
                  </a:outerShdw>
                </a:effectLst>
                <a:ea typeface="黑体" panose="02010609060101010101" pitchFamily="49" charset="-122"/>
              </a:rPr>
              <a:t>  </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000" b="1">
                <a:solidFill>
                  <a:srgbClr val="0033CC"/>
                </a:solidFill>
                <a:effectLst>
                  <a:outerShdw blurRad="38100" dist="38100" dir="2700000" algn="tl">
                    <a:srgbClr val="C0C0C0"/>
                  </a:outerShdw>
                </a:effectLst>
                <a:ea typeface="黑体" panose="02010609060101010101" pitchFamily="49" charset="-122"/>
              </a:rPr>
              <a:t>    </a:t>
            </a:r>
            <a:r>
              <a:rPr lang="zh-CN" altLang="en-US" sz="2000" b="1">
                <a:solidFill>
                  <a:srgbClr val="0033CC"/>
                </a:solidFill>
                <a:effectLst>
                  <a:outerShdw blurRad="38100" dist="38100" dir="2700000" algn="tl">
                    <a:srgbClr val="C0C0C0"/>
                  </a:outerShdw>
                </a:effectLst>
                <a:ea typeface="黑体" panose="02010609060101010101" pitchFamily="49" charset="-122"/>
              </a:rPr>
              <a:t>这个问题争论很大，一种观点认为，旅游是福利，并非是工作，不应</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认定工伤。</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000" b="1">
                <a:solidFill>
                  <a:srgbClr val="0033CC"/>
                </a:solidFill>
                <a:effectLst>
                  <a:outerShdw blurRad="38100" dist="38100" dir="2700000" algn="tl">
                    <a:srgbClr val="C0C0C0"/>
                  </a:outerShdw>
                </a:effectLst>
                <a:ea typeface="黑体" panose="02010609060101010101" pitchFamily="49" charset="-122"/>
              </a:rPr>
              <a:t>    </a:t>
            </a:r>
            <a:r>
              <a:rPr lang="zh-CN" altLang="en-US" sz="2000" b="1">
                <a:solidFill>
                  <a:srgbClr val="0033CC"/>
                </a:solidFill>
                <a:effectLst>
                  <a:outerShdw blurRad="38100" dist="38100" dir="2700000" algn="tl">
                    <a:srgbClr val="C0C0C0"/>
                  </a:outerShdw>
                </a:effectLst>
                <a:ea typeface="黑体" panose="02010609060101010101" pitchFamily="49" charset="-122"/>
              </a:rPr>
              <a:t>另一种观点为单位组织员工旅游是单位意志的体现，是为了职工</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更好</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地工作，是职工工作的延续。应认可为工伤。</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3200" b="1">
                <a:solidFill>
                  <a:srgbClr val="0033CC"/>
                </a:solidFill>
                <a:effectLst>
                  <a:outerShdw blurRad="38100" dist="38100" dir="2700000" algn="tl">
                    <a:srgbClr val="C0C0C0"/>
                  </a:outerShdw>
                </a:effectLst>
                <a:ea typeface="黑体" panose="02010609060101010101" pitchFamily="49" charset="-122"/>
              </a:rPr>
              <a:t>       </a:t>
            </a:r>
            <a:endParaRPr lang="zh-CN" altLang="en-US" sz="3200" b="1">
              <a:solidFill>
                <a:srgbClr val="0033CC"/>
              </a:solidFill>
              <a:effectLst>
                <a:outerShdw blurRad="38100" dist="38100" dir="2700000" algn="tl">
                  <a:srgbClr val="C0C0C0"/>
                </a:outerShdw>
              </a:effectLst>
              <a:ea typeface="黑体" panose="02010609060101010101" pitchFamily="49" charset="-122"/>
            </a:endParaRPr>
          </a:p>
        </p:txBody>
      </p:sp>
      <p:pic>
        <p:nvPicPr>
          <p:cNvPr id="2097175" name="内容占位符 2097174"/>
          <p:cNvPicPr>
            <a:picLocks noGrp="1"/>
          </p:cNvPicPr>
          <p:nvPr>
            <p:ph sz="half" idx="2"/>
          </p:nvPr>
        </p:nvPicPr>
        <p:blipFill>
          <a:blip r:embed="rId1"/>
          <a:srcRect/>
          <a:stretch>
            <a:fillRect/>
          </a:stretch>
        </p:blipFill>
        <p:spPr bwMode="auto">
          <a:xfrm>
            <a:off x="7164387" y="3644900"/>
            <a:ext cx="1689100" cy="3098800"/>
          </a:xfrm>
          <a:prstGeom prst="rect">
            <a:avLst/>
          </a:prstGeom>
          <a:noFill/>
          <a:ln>
            <a:noFill/>
          </a:ln>
        </p:spPr>
      </p:pic>
    </p:spTree>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0" name="文本框 1049239"/>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41" name="文本占位符 1049240"/>
          <p:cNvSpPr>
            <a:spLocks noGrp="1"/>
          </p:cNvSpPr>
          <p:nvPr>
            <p:ph type="body" idx="1"/>
          </p:nvPr>
        </p:nvSpPr>
        <p:spPr>
          <a:xfrm>
            <a:off x="395287" y="1557337"/>
            <a:ext cx="8456612"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buFontTx/>
              <a:buNone/>
            </a:pPr>
            <a:r>
              <a:rPr lang="zh-CN" altLang="en-US" sz="2800" b="1">
                <a:solidFill>
                  <a:srgbClr val="660066"/>
                </a:solidFill>
                <a:effectLst>
                  <a:outerShdw blurRad="38100" dist="38100" dir="2700000" algn="tl">
                    <a:srgbClr val="C0C0C0"/>
                  </a:outerShdw>
                </a:effectLst>
                <a:ea typeface="黑体" panose="02010609060101010101" pitchFamily="49" charset="-122"/>
              </a:rPr>
              <a:t>对工作时间、工作地点和工作原因的理解：</a:t>
            </a:r>
            <a:endParaRPr lang="zh-CN" altLang="en-US" sz="2800" b="1">
              <a:solidFill>
                <a:srgbClr val="660066"/>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zh-CN" b="1">
                <a:solidFill>
                  <a:srgbClr val="000099"/>
                </a:solidFill>
                <a:effectLst>
                  <a:outerShdw blurRad="38100" dist="38100" dir="2700000" algn="tl">
                    <a:srgbClr val="C0C0C0"/>
                  </a:outerShdw>
                </a:effectLst>
                <a:ea typeface="黑体" panose="02010609060101010101" pitchFamily="49" charset="-122"/>
              </a:rPr>
              <a:t>   </a:t>
            </a:r>
            <a:endParaRPr lang="zh-CN" altLang="zh-CN"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工作原因并非仅指自己的专职工作，工作时间并非仅指平常固定的</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上班时间，工作场所也并非仅是固定意义上的办公地点、上班地点</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。只要是用人单位从自身的利益出发而给职工安排或组织的与工作</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或职工利益有关的各项任务、活动，都可以视为工作。</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5" name="文本框 1049244"/>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46" name="文本占位符 1049245"/>
          <p:cNvSpPr>
            <a:spLocks noGrp="1"/>
          </p:cNvSpPr>
          <p:nvPr>
            <p:ph type="body" idx="1"/>
          </p:nvPr>
        </p:nvSpPr>
        <p:spPr>
          <a:xfrm>
            <a:off x="395287" y="1557337"/>
            <a:ext cx="8456612" cy="4535487"/>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lnSpc>
                <a:spcPct val="80000"/>
              </a:lnSpc>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2.2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提前下班回家途中被机动车伤害的工伤认定</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    </a:t>
            </a:r>
            <a:endParaRPr lang="zh-CN" altLang="zh-CN"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案例：刘兰在大丰一家家纺公司做缝纫工。</a:t>
            </a:r>
            <a:r>
              <a:rPr lang="zh-CN" altLang="zh-CN" sz="2200" b="1">
                <a:solidFill>
                  <a:srgbClr val="0033CC"/>
                </a:solidFill>
                <a:effectLst>
                  <a:outerShdw blurRad="38100" dist="38100" dir="2700000" algn="tl">
                    <a:srgbClr val="C0C0C0"/>
                  </a:outerShdw>
                </a:effectLst>
                <a:ea typeface="黑体" panose="02010609060101010101" pitchFamily="49" charset="-122"/>
              </a:rPr>
              <a:t>2005</a:t>
            </a:r>
            <a:r>
              <a:rPr lang="zh-CN" altLang="en-US" sz="2200" b="1">
                <a:solidFill>
                  <a:srgbClr val="0033CC"/>
                </a:solidFill>
                <a:effectLst>
                  <a:outerShdw blurRad="38100" dist="38100" dir="2700000" algn="tl">
                    <a:srgbClr val="C0C0C0"/>
                  </a:outerShdw>
                </a:effectLst>
                <a:ea typeface="黑体" panose="02010609060101010101" pitchFamily="49" charset="-122"/>
              </a:rPr>
              <a:t>年</a:t>
            </a:r>
            <a:r>
              <a:rPr lang="zh-CN" altLang="zh-CN" sz="2200" b="1">
                <a:solidFill>
                  <a:srgbClr val="0033CC"/>
                </a:solidFill>
                <a:effectLst>
                  <a:outerShdw blurRad="38100" dist="38100" dir="2700000" algn="tl">
                    <a:srgbClr val="C0C0C0"/>
                  </a:outerShdw>
                </a:effectLst>
                <a:ea typeface="黑体" panose="02010609060101010101" pitchFamily="49" charset="-122"/>
              </a:rPr>
              <a:t>12</a:t>
            </a:r>
            <a:r>
              <a:rPr lang="zh-CN" altLang="en-US" sz="2200" b="1">
                <a:solidFill>
                  <a:srgbClr val="0033CC"/>
                </a:solidFill>
                <a:effectLst>
                  <a:outerShdw blurRad="38100" dist="38100" dir="2700000" algn="tl">
                    <a:srgbClr val="C0C0C0"/>
                  </a:outerShdw>
                </a:effectLst>
                <a:ea typeface="黑体" panose="02010609060101010101" pitchFamily="49" charset="-122"/>
              </a:rPr>
              <a:t>月的一天晚上</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刘兰在回家途中被一小货车撞死。工伤能否认定？</a:t>
            </a:r>
            <a:br>
              <a:rPr>
                <a:ea typeface="黑体" panose="02010609060101010101" pitchFamily="49" charset="-122"/>
              </a:rPr>
            </a:br>
            <a:r>
              <a:rPr lang="zh-CN" altLang="en-US" sz="2400" b="1">
                <a:solidFill>
                  <a:srgbClr val="0033CC"/>
                </a:solidFill>
                <a:effectLst>
                  <a:outerShdw blurRad="38100" dist="38100" dir="2700000" algn="tl">
                    <a:srgbClr val="C0C0C0"/>
                  </a:outerShdw>
                </a:effectLst>
                <a:ea typeface="黑体" panose="02010609060101010101" pitchFamily="49" charset="-122"/>
              </a:rPr>
              <a:t>   </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000" b="1">
                <a:solidFill>
                  <a:srgbClr val="0033CC"/>
                </a:solidFill>
                <a:effectLst>
                  <a:outerShdw blurRad="38100" dist="38100" dir="2700000" algn="tl">
                    <a:srgbClr val="C0C0C0"/>
                  </a:outerShdw>
                </a:effectLst>
                <a:ea typeface="黑体" panose="02010609060101010101" pitchFamily="49" charset="-122"/>
              </a:rPr>
              <a:t>    </a:t>
            </a:r>
            <a:r>
              <a:rPr lang="zh-CN" altLang="en-US" sz="2000" b="1">
                <a:solidFill>
                  <a:srgbClr val="0033CC"/>
                </a:solidFill>
                <a:effectLst>
                  <a:outerShdw blurRad="38100" dist="38100" dir="2700000" algn="tl">
                    <a:srgbClr val="C0C0C0"/>
                  </a:outerShdw>
                </a:effectLst>
                <a:ea typeface="黑体" panose="02010609060101010101" pitchFamily="49" charset="-122"/>
              </a:rPr>
              <a:t>无论提前上班，还是推迟下班，只要有证据证明是劳动者确实为了工</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作，其在前往或离开用人单位的途中所发生的机动车交通事故应该被认定</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为通勤事故，属于工伤。</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     </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000" b="1">
                <a:solidFill>
                  <a:srgbClr val="0033CC"/>
                </a:solidFill>
                <a:effectLst>
                  <a:outerShdw blurRad="38100" dist="38100" dir="2700000" algn="tl">
                    <a:srgbClr val="C0C0C0"/>
                  </a:outerShdw>
                </a:effectLst>
                <a:ea typeface="黑体" panose="02010609060101010101" pitchFamily="49" charset="-122"/>
              </a:rPr>
              <a:t>    </a:t>
            </a:r>
            <a:r>
              <a:rPr lang="zh-CN" altLang="en-US" sz="2000" b="1">
                <a:solidFill>
                  <a:srgbClr val="0033CC"/>
                </a:solidFill>
                <a:effectLst>
                  <a:outerShdw blurRad="38100" dist="38100" dir="2700000" algn="tl">
                    <a:srgbClr val="C0C0C0"/>
                  </a:outerShdw>
                </a:effectLst>
                <a:ea typeface="黑体" panose="02010609060101010101" pitchFamily="49" charset="-122"/>
              </a:rPr>
              <a:t>至于迟到、早退等行为，虽然违反劳动纪律，但并不足以导致这名劳</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动者失去工伤保障的资格，因为这种过错和失去工伤保障的资格这一后果</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相比，严重不合比例。</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0" name="文本框 1049249"/>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51" name="文本占位符 1049250"/>
          <p:cNvSpPr>
            <a:spLocks noGrp="1"/>
          </p:cNvSpPr>
          <p:nvPr>
            <p:ph type="body" idx="1"/>
          </p:nvPr>
        </p:nvSpPr>
        <p:spPr>
          <a:xfrm>
            <a:off x="395287" y="1557337"/>
            <a:ext cx="8456612"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2.2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3</a:t>
            </a: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违章驾驶造成伤害工伤认定问题</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         </a:t>
            </a:r>
            <a:endParaRPr lang="zh-CN" altLang="zh-CN"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虽属违章，按照工伤保险中工伤认定的无过错原则，应认定工伤。</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zh-CN"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如果属于犯罪行为、自杀自伤行为或无证驾驶、饮酒驾车、驾驶证</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与驾驶车辆不符以及驾驶报废车辆发生交通事故造成伤害的，不应</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认定工伤。</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5" name="文本框 1049254"/>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56" name="文本占位符 1049255"/>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lnSpc>
                <a:spcPct val="80000"/>
              </a:lnSpc>
            </a:pPr>
            <a:r>
              <a:rPr lang="en-US" altLang="zh-CN" sz="2200" b="1">
                <a:solidFill>
                  <a:srgbClr val="0033CC"/>
                </a:solidFill>
                <a:effectLst>
                  <a:outerShdw blurRad="38100" dist="38100" dir="2700000" algn="tl">
                    <a:srgbClr val="C0C0C0"/>
                  </a:outerShdw>
                </a:effectLst>
                <a:ea typeface="黑体" panose="02010609060101010101" pitchFamily="49" charset="-122"/>
              </a:rPr>
              <a:t>2007</a:t>
            </a:r>
            <a:r>
              <a:rPr lang="zh-CN" altLang="en-US" sz="2200" b="1">
                <a:solidFill>
                  <a:srgbClr val="0033CC"/>
                </a:solidFill>
                <a:effectLst>
                  <a:outerShdw blurRad="38100" dist="38100" dir="2700000" algn="tl">
                    <a:srgbClr val="C0C0C0"/>
                  </a:outerShdw>
                </a:effectLst>
                <a:ea typeface="黑体" panose="02010609060101010101" pitchFamily="49" charset="-122"/>
              </a:rPr>
              <a:t>年</a:t>
            </a:r>
            <a:r>
              <a:rPr lang="en-US" altLang="zh-CN" sz="2200" b="1">
                <a:solidFill>
                  <a:srgbClr val="0033CC"/>
                </a:solidFill>
                <a:effectLst>
                  <a:outerShdw blurRad="38100" dist="38100" dir="2700000" algn="tl">
                    <a:srgbClr val="C0C0C0"/>
                  </a:outerShdw>
                </a:effectLst>
                <a:ea typeface="黑体" panose="02010609060101010101" pitchFamily="49" charset="-122"/>
              </a:rPr>
              <a:t>11</a:t>
            </a:r>
            <a:r>
              <a:rPr lang="zh-CN" altLang="en-US" sz="2200" b="1">
                <a:solidFill>
                  <a:srgbClr val="0033CC"/>
                </a:solidFill>
                <a:effectLst>
                  <a:outerShdw blurRad="38100" dist="38100" dir="2700000" algn="tl">
                    <a:srgbClr val="C0C0C0"/>
                  </a:outerShdw>
                </a:effectLst>
                <a:ea typeface="黑体" panose="02010609060101010101" pitchFamily="49" charset="-122"/>
              </a:rPr>
              <a:t>月</a:t>
            </a:r>
            <a:r>
              <a:rPr lang="en-US" altLang="zh-CN" sz="2200" b="1">
                <a:solidFill>
                  <a:srgbClr val="0033CC"/>
                </a:solidFill>
                <a:effectLst>
                  <a:outerShdw blurRad="38100" dist="38100" dir="2700000" algn="tl">
                    <a:srgbClr val="C0C0C0"/>
                  </a:outerShdw>
                </a:effectLst>
                <a:ea typeface="黑体" panose="02010609060101010101" pitchFamily="49" charset="-122"/>
              </a:rPr>
              <a:t>12</a:t>
            </a:r>
            <a:r>
              <a:rPr lang="zh-CN" altLang="en-US" sz="2200" b="1">
                <a:solidFill>
                  <a:srgbClr val="0033CC"/>
                </a:solidFill>
                <a:effectLst>
                  <a:outerShdw blurRad="38100" dist="38100" dir="2700000" algn="tl">
                    <a:srgbClr val="C0C0C0"/>
                  </a:outerShdw>
                </a:effectLst>
                <a:ea typeface="黑体" panose="02010609060101010101" pitchFamily="49" charset="-122"/>
              </a:rPr>
              <a:t>日，上海市高级人民法院下发</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en-US" sz="2200" b="1">
                <a:solidFill>
                  <a:srgbClr val="0033CC"/>
                </a:solidFill>
                <a:effectLst>
                  <a:outerShdw blurRad="38100" dist="38100" dir="2700000" algn="tl">
                    <a:srgbClr val="C0C0C0"/>
                  </a:outerShdw>
                </a:effectLst>
                <a:ea typeface="黑体" panose="02010609060101010101" pitchFamily="49" charset="-122"/>
              </a:rPr>
              <a:t>关于审理涉及无证驾驶机动车等三种情形</a:t>
            </a:r>
            <a:r>
              <a:rPr lang="zh-CN" altLang="en-US" sz="2200" b="1" u="sng">
                <a:solidFill>
                  <a:srgbClr val="0033CC"/>
                </a:solidFill>
                <a:effectLst>
                  <a:outerShdw blurRad="38100" dist="38100" dir="2700000" algn="tl">
                    <a:srgbClr val="C0C0C0"/>
                  </a:outerShdw>
                </a:effectLst>
                <a:ea typeface="黑体" panose="02010609060101010101" pitchFamily="49" charset="-122"/>
                <a:hlinkClick r:id="rId1"/>
              </a:rPr>
              <a:t>工伤</a:t>
            </a:r>
            <a:r>
              <a:rPr lang="zh-CN" altLang="en-US" sz="2200" b="1">
                <a:solidFill>
                  <a:srgbClr val="0033CC"/>
                </a:solidFill>
                <a:effectLst>
                  <a:outerShdw blurRad="38100" dist="38100" dir="2700000" algn="tl">
                    <a:srgbClr val="C0C0C0"/>
                  </a:outerShdw>
                </a:effectLst>
                <a:ea typeface="黑体" panose="02010609060101010101" pitchFamily="49" charset="-122"/>
              </a:rPr>
              <a:t>认定行政案件有关问题的意见</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en-US" sz="2200" b="1">
                <a:solidFill>
                  <a:srgbClr val="0033CC"/>
                </a:solidFill>
                <a:effectLst>
                  <a:outerShdw blurRad="38100" dist="38100" dir="2700000" algn="tl">
                    <a:srgbClr val="C0C0C0"/>
                  </a:outerShdw>
                </a:effectLst>
                <a:ea typeface="黑体" panose="02010609060101010101" pitchFamily="49" charset="-122"/>
              </a:rPr>
              <a:t>（沪高法行</a:t>
            </a:r>
            <a:r>
              <a:rPr lang="en-US" altLang="zh-CN" sz="2200" b="1">
                <a:solidFill>
                  <a:srgbClr val="0033CC"/>
                </a:solidFill>
                <a:effectLst>
                  <a:outerShdw blurRad="38100" dist="38100" dir="2700000" algn="tl">
                    <a:srgbClr val="C0C0C0"/>
                  </a:outerShdw>
                </a:effectLst>
                <a:ea typeface="黑体" panose="02010609060101010101" pitchFamily="49" charset="-122"/>
              </a:rPr>
              <a:t>[2007]9</a:t>
            </a:r>
            <a:r>
              <a:rPr lang="zh-CN" altLang="en-US" sz="2200" b="1">
                <a:solidFill>
                  <a:srgbClr val="0033CC"/>
                </a:solidFill>
                <a:effectLst>
                  <a:outerShdw blurRad="38100" dist="38100" dir="2700000" algn="tl">
                    <a:srgbClr val="C0C0C0"/>
                  </a:outerShdw>
                </a:effectLst>
                <a:ea typeface="黑体" panose="02010609060101010101" pitchFamily="49" charset="-122"/>
              </a:rPr>
              <a:t>号</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en-US" sz="2200" b="1">
                <a:solidFill>
                  <a:srgbClr val="0033CC"/>
                </a:solidFill>
                <a:effectLst>
                  <a:outerShdw blurRad="38100" dist="38100" dir="2700000" algn="tl">
                    <a:srgbClr val="C0C0C0"/>
                  </a:outerShdw>
                </a:effectLst>
                <a:ea typeface="黑体" panose="02010609060101010101" pitchFamily="49" charset="-122"/>
              </a:rPr>
              <a:t>，供上海法院在审判实践中参考。</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pPr>
            <a:r>
              <a:rPr lang="zh-CN" altLang="en-US" sz="2200" b="1">
                <a:solidFill>
                  <a:srgbClr val="0033CC"/>
                </a:solidFill>
                <a:effectLst>
                  <a:outerShdw blurRad="38100" dist="38100" dir="2700000" algn="tl">
                    <a:srgbClr val="C0C0C0"/>
                  </a:outerShdw>
                </a:effectLst>
                <a:ea typeface="黑体" panose="02010609060101010101" pitchFamily="49" charset="-122"/>
              </a:rPr>
              <a:t>其要点是：</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pPr>
            <a:r>
              <a:rPr lang="en-US" altLang="zh-CN" sz="2200" b="1">
                <a:solidFill>
                  <a:srgbClr val="0033CC"/>
                </a:solidFill>
                <a:effectLst>
                  <a:outerShdw blurRad="38100" dist="38100" dir="2700000" algn="tl">
                    <a:srgbClr val="C0C0C0"/>
                  </a:outerShdw>
                </a:effectLst>
                <a:ea typeface="黑体" panose="02010609060101010101" pitchFamily="49" charset="-122"/>
              </a:rPr>
              <a:t>1</a:t>
            </a:r>
            <a:r>
              <a:rPr lang="zh-CN" altLang="en-US" sz="2200" b="1">
                <a:solidFill>
                  <a:srgbClr val="0033CC"/>
                </a:solidFill>
                <a:effectLst>
                  <a:outerShdw blurRad="38100" dist="38100" dir="2700000" algn="tl">
                    <a:srgbClr val="C0C0C0"/>
                  </a:outerShdw>
                </a:effectLst>
                <a:ea typeface="黑体" panose="02010609060101010101" pitchFamily="49" charset="-122"/>
              </a:rPr>
              <a:t>．无证驾驶或驾驶无证机动车系用人单位指派，或具有忘记携带有关证照，以及所持有的驾驶证超过有效期未满一年等情形后，人民法院应按工伤论处；工伤认定机关不认定为工伤的，对其决定可判决撤销。</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pPr>
            <a:r>
              <a:rPr lang="en-US" altLang="zh-CN" sz="2200" b="1">
                <a:solidFill>
                  <a:srgbClr val="0033CC"/>
                </a:solidFill>
                <a:effectLst>
                  <a:outerShdw blurRad="38100" dist="38100" dir="2700000" algn="tl">
                    <a:srgbClr val="C0C0C0"/>
                  </a:outerShdw>
                </a:effectLst>
                <a:ea typeface="黑体" panose="02010609060101010101" pitchFamily="49" charset="-122"/>
              </a:rPr>
              <a:t>2</a:t>
            </a:r>
            <a:r>
              <a:rPr lang="zh-CN" altLang="en-US" sz="2200" b="1">
                <a:solidFill>
                  <a:srgbClr val="0033CC"/>
                </a:solidFill>
                <a:effectLst>
                  <a:outerShdw blurRad="38100" dist="38100" dir="2700000" algn="tl">
                    <a:srgbClr val="C0C0C0"/>
                  </a:outerShdw>
                </a:effectLst>
                <a:ea typeface="黑体" panose="02010609060101010101" pitchFamily="49" charset="-122"/>
              </a:rPr>
              <a:t>．伤亡职工未取得证照，且因自身主观原因而无证驾驶或驾驶无证车辆，工伤认定机关未认定工伤的，人民法院亦不按工伤论处。</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lnSpc>
                <a:spcPct val="80000"/>
              </a:lnSpc>
            </a:pPr>
            <a:r>
              <a:rPr lang="en-US" altLang="zh-CN" sz="2200" b="1">
                <a:solidFill>
                  <a:srgbClr val="0033CC"/>
                </a:solidFill>
                <a:effectLst>
                  <a:outerShdw blurRad="38100" dist="38100" dir="2700000" algn="tl">
                    <a:srgbClr val="C0C0C0"/>
                  </a:outerShdw>
                </a:effectLst>
                <a:ea typeface="黑体" panose="02010609060101010101" pitchFamily="49" charset="-122"/>
              </a:rPr>
              <a:t>3</a:t>
            </a:r>
            <a:r>
              <a:rPr lang="zh-CN" altLang="en-US" sz="2200" b="1">
                <a:solidFill>
                  <a:srgbClr val="0033CC"/>
                </a:solidFill>
                <a:effectLst>
                  <a:outerShdw blurRad="38100" dist="38100" dir="2700000" algn="tl">
                    <a:srgbClr val="C0C0C0"/>
                  </a:outerShdw>
                </a:effectLst>
                <a:ea typeface="黑体" panose="02010609060101010101" pitchFamily="49" charset="-122"/>
              </a:rPr>
              <a:t>．饮酒后或醉酒后驾驶机动车，如工伤认定机关分别依据</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en-US" sz="2200" b="1">
                <a:solidFill>
                  <a:srgbClr val="0033CC"/>
                </a:solidFill>
                <a:effectLst>
                  <a:outerShdw blurRad="38100" dist="38100" dir="2700000" algn="tl">
                    <a:srgbClr val="C0C0C0"/>
                  </a:outerShdw>
                </a:effectLst>
                <a:ea typeface="黑体" panose="02010609060101010101" pitchFamily="49" charset="-122"/>
              </a:rPr>
              <a:t>治安管理处罚法</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en-US" sz="2200" b="1">
                <a:solidFill>
                  <a:srgbClr val="0033CC"/>
                </a:solidFill>
                <a:effectLst>
                  <a:outerShdw blurRad="38100" dist="38100" dir="2700000" algn="tl">
                    <a:srgbClr val="C0C0C0"/>
                  </a:outerShdw>
                </a:effectLst>
                <a:ea typeface="黑体" panose="02010609060101010101" pitchFamily="49" charset="-122"/>
              </a:rPr>
              <a:t>第十六条第（一）项、第（二）项不予认定为工伤的，人民法院亦不按工伤论处。</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文本框 1048610"/>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8612" name="文本框 1048611"/>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8613" name="文本框 1048612"/>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8614" name="标题 1048613"/>
          <p:cNvSpPr>
            <a:spLocks noGrp="1"/>
          </p:cNvSpPr>
          <p:nvPr>
            <p:ph type="title" idx="4294967295"/>
          </p:nvPr>
        </p:nvSpPr>
        <p:spPr>
          <a:xfrm>
            <a:off x="173037" y="577850"/>
            <a:ext cx="8970962"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endParaRPr lang="en-US" altLang="zh-CN" sz="6600">
              <a:ea typeface="黑体" panose="02010609060101010101" pitchFamily="49" charset="-122"/>
            </a:endParaRPr>
          </a:p>
        </p:txBody>
      </p:sp>
      <p:sp>
        <p:nvSpPr>
          <p:cNvPr id="1048615" name="文本框 1048614"/>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16" name="文本框 1048615"/>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17" name="文本框 1048616"/>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18" name="文本框 1048617"/>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19" name="文本框 1048618"/>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20" name="文本框 1048619"/>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21" name="文本框 1048620"/>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22" name="文本框 1048621"/>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23" name="文本框 1048622"/>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24" name="文本框 1048623"/>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25" name="文本框 1048624"/>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26" name="文本框 1048625"/>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27" name="文本框 1048626"/>
          <p:cNvSpPr txBox="1"/>
          <p:nvPr/>
        </p:nvSpPr>
        <p:spPr>
          <a:xfrm>
            <a:off x="234950" y="1808162"/>
            <a:ext cx="8674100" cy="4251303"/>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379095" lvl="0" indent="-379095" eaLnBrk="1" latinLnBrk="1" hangingPunct="1"/>
            <a:r>
              <a:rPr lang="zh-CN" altLang="en-US" sz="2500" b="1">
                <a:ea typeface="黑体" panose="02010609060101010101" pitchFamily="49" charset="-122"/>
              </a:rPr>
              <a:t>            二是解决实际问题的需要。在工伤保险的运行实践中发现，现行制度存在着覆盖范围还不够宽，待遇偏低，工伤认定时间较长，程序较复杂，对用人单位参加保险强制力度不够，对工伤职工权益保障力度偏弱等不足。为更好地解决这些问题，需要对条例进行修改。</a:t>
            </a:r>
            <a:br>
              <a:rPr>
                <a:ea typeface="黑体" panose="02010609060101010101" pitchFamily="49" charset="-122"/>
              </a:rPr>
            </a:br>
            <a:r>
              <a:rPr lang="zh-CN" altLang="en-US" sz="2500" b="1">
                <a:ea typeface="黑体" panose="02010609060101010101" pitchFamily="49" charset="-122"/>
              </a:rPr>
              <a:t>　　三是完善工伤保险制度的需要。原条例主要对工伤补偿做出了规定，对工伤预防、工伤康复等内容还缺乏制度性安排等。建立工伤预防、工伤补偿、工伤康复三位一体的现代工伤保险制度，需要对原条例进行修改。</a:t>
            </a:r>
            <a:endParaRPr lang="zh-CN" altLang="en-US" sz="2500" b="1">
              <a:ea typeface="黑体" panose="02010609060101010101" pitchFamily="49" charset="-122"/>
            </a:endParaRPr>
          </a:p>
          <a:p>
            <a:pPr marL="379095" lvl="0" indent="-379095" eaLnBrk="1" latinLnBrk="1" hangingPunct="1"/>
            <a:br>
              <a:rPr>
                <a:ea typeface="黑体" panose="02010609060101010101" pitchFamily="49" charset="-122"/>
              </a:rPr>
            </a:br>
            <a:r>
              <a:rPr lang="zh-CN" altLang="en-US" sz="2800">
                <a:ea typeface="黑体" panose="02010609060101010101" pitchFamily="49" charset="-122"/>
              </a:rPr>
              <a:t>　　</a:t>
            </a:r>
            <a:endParaRPr lang="zh-CN" altLang="en-US" sz="2800">
              <a:ea typeface="黑体" panose="02010609060101010101"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9" name="文本框 104925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60" name="文本占位符 1049259"/>
          <p:cNvSpPr>
            <a:spLocks noGrp="1"/>
          </p:cNvSpPr>
          <p:nvPr>
            <p:ph type="body" idx="1"/>
          </p:nvPr>
        </p:nvSpPr>
        <p:spPr>
          <a:xfrm>
            <a:off x="395287" y="1557337"/>
            <a:ext cx="8456612"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lnSpc>
                <a:spcPct val="90000"/>
              </a:lnSpc>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2.2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4</a:t>
            </a: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上下班接送孩子发生车祸工伤认定问题</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      </a:t>
            </a:r>
            <a:endParaRPr lang="zh-CN" altLang="zh-CN"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en-US" altLang="zh-CN" sz="2000" b="1">
                <a:solidFill>
                  <a:srgbClr val="0033CC"/>
                </a:solidFill>
                <a:effectLst>
                  <a:outerShdw blurRad="38100" dist="38100" dir="2700000" algn="tl">
                    <a:srgbClr val="C0C0C0"/>
                  </a:outerShdw>
                </a:effectLst>
                <a:ea typeface="黑体" panose="02010609060101010101" pitchFamily="49" charset="-122"/>
              </a:rPr>
              <a:t>    </a:t>
            </a:r>
            <a:r>
              <a:rPr lang="zh-CN" altLang="en-US" sz="2000" b="1">
                <a:solidFill>
                  <a:srgbClr val="0033CC"/>
                </a:solidFill>
                <a:effectLst>
                  <a:outerShdw blurRad="38100" dist="38100" dir="2700000" algn="tl">
                    <a:srgbClr val="C0C0C0"/>
                  </a:outerShdw>
                </a:effectLst>
                <a:ea typeface="黑体" panose="02010609060101010101" pitchFamily="49" charset="-122"/>
              </a:rPr>
              <a:t>上下班途中”</a:t>
            </a:r>
            <a:r>
              <a:rPr lang="en-US" altLang="zh-CN" sz="2000" b="1">
                <a:solidFill>
                  <a:srgbClr val="0033CC"/>
                </a:solidFill>
                <a:effectLst>
                  <a:outerShdw blurRad="38100" dist="38100" dir="2700000" algn="tl">
                    <a:srgbClr val="C0C0C0"/>
                  </a:outerShdw>
                </a:effectLst>
                <a:ea typeface="黑体" panose="02010609060101010101" pitchFamily="49" charset="-122"/>
              </a:rPr>
              <a:t>原则上是以其生活区域为一点，其工作区域为另一点的</a:t>
            </a:r>
            <a:endParaRPr lang="en-US" altLang="zh-CN"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合理行进路径。但应考虑到，我国公民具有较强的家庭观念，买菜、接小</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孩在其家庭生活中是必需的事项，在上下班的途径设定上应当更为人性化</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，而且，“接送小孩、买菜”</a:t>
            </a:r>
            <a:r>
              <a:rPr lang="en-US" altLang="zh-CN" sz="2000" b="1">
                <a:solidFill>
                  <a:srgbClr val="0033CC"/>
                </a:solidFill>
                <a:effectLst>
                  <a:outerShdw blurRad="38100" dist="38100" dir="2700000" algn="tl">
                    <a:srgbClr val="C0C0C0"/>
                  </a:outerShdw>
                </a:effectLst>
                <a:ea typeface="黑体" panose="02010609060101010101" pitchFamily="49" charset="-122"/>
              </a:rPr>
              <a:t>所导致的路径变化，并不必然增加事故风险</a:t>
            </a:r>
            <a:endParaRPr lang="en-US" altLang="zh-CN"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的明显增加。所以，为生活所必需的接送小孩、买菜所经过的路径也应被</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认定为合理的路径。</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4" name="文本框 1049263"/>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65" name="文本占位符 1049264"/>
          <p:cNvSpPr>
            <a:spLocks noGrp="1"/>
          </p:cNvSpPr>
          <p:nvPr>
            <p:ph type="body" idx="1"/>
          </p:nvPr>
        </p:nvSpPr>
        <p:spPr>
          <a:xfrm>
            <a:off x="395287" y="1557337"/>
            <a:ext cx="8456612"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lnSpc>
                <a:spcPct val="80000"/>
              </a:lnSpc>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2.2</a:t>
            </a:r>
            <a:r>
              <a:rPr lang="en-US" altLang="zh-CN" sz="2400" b="1">
                <a:solidFill>
                  <a:srgbClr val="0033CC"/>
                </a:solidFill>
                <a:effectLst>
                  <a:outerShdw blurRad="38100" dist="38100" dir="2700000" algn="tl">
                    <a:srgbClr val="C0C0C0"/>
                  </a:outerShdw>
                </a:effectLst>
                <a:ea typeface="黑体" panose="02010609060101010101" pitchFamily="49" charset="-122"/>
              </a:rPr>
              <a:t>.</a:t>
            </a:r>
            <a:r>
              <a:rPr lang="zh-CN" altLang="zh-CN" sz="2400" b="1">
                <a:solidFill>
                  <a:srgbClr val="0033CC"/>
                </a:solidFill>
                <a:effectLst>
                  <a:outerShdw blurRad="38100" dist="38100" dir="2700000" algn="tl">
                    <a:srgbClr val="C0C0C0"/>
                  </a:outerShdw>
                </a:effectLst>
                <a:ea typeface="黑体" panose="02010609060101010101" pitchFamily="49" charset="-122"/>
              </a:rPr>
              <a:t>3</a:t>
            </a: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颈椎病、腰椎病、肩周炎、高血压等脑力劳动者的</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高发病算不算工伤？</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800" b="1">
                <a:solidFill>
                  <a:srgbClr val="000099"/>
                </a:solidFill>
                <a:effectLst>
                  <a:outerShdw blurRad="38100" dist="38100" dir="2700000" algn="tl">
                    <a:srgbClr val="C0C0C0"/>
                  </a:outerShdw>
                </a:effectLst>
                <a:ea typeface="黑体" panose="02010609060101010101" pitchFamily="49" charset="-122"/>
              </a:rPr>
              <a:t>    </a:t>
            </a:r>
            <a:endParaRPr lang="zh-CN" altLang="en-US" sz="2800"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000" b="1">
                <a:solidFill>
                  <a:srgbClr val="0033CC"/>
                </a:solidFill>
                <a:effectLst>
                  <a:outerShdw blurRad="38100" dist="38100" dir="2700000" algn="tl">
                    <a:srgbClr val="C0C0C0"/>
                  </a:outerShdw>
                </a:effectLst>
                <a:ea typeface="黑体" panose="02010609060101010101" pitchFamily="49" charset="-122"/>
              </a:rPr>
              <a:t>这些病种目前尚未被纳入职业病范畴，因此也不能算工伤，不能享受</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工伤医疗待遇，但</a:t>
            </a:r>
            <a:r>
              <a:rPr lang="zh-CN" altLang="zh-CN" sz="2000" b="1">
                <a:solidFill>
                  <a:srgbClr val="0033CC"/>
                </a:solidFill>
                <a:effectLst>
                  <a:outerShdw blurRad="38100" dist="38100" dir="2700000" algn="tl">
                    <a:srgbClr val="C0C0C0"/>
                  </a:outerShdw>
                </a:effectLst>
                <a:ea typeface="黑体" panose="02010609060101010101" pitchFamily="49" charset="-122"/>
              </a:rPr>
              <a:t>《</a:t>
            </a:r>
            <a:r>
              <a:rPr lang="zh-CN" altLang="en-US" sz="2000" b="1">
                <a:solidFill>
                  <a:srgbClr val="0033CC"/>
                </a:solidFill>
                <a:effectLst>
                  <a:outerShdw blurRad="38100" dist="38100" dir="2700000" algn="tl">
                    <a:srgbClr val="C0C0C0"/>
                  </a:outerShdw>
                </a:effectLst>
                <a:ea typeface="黑体" panose="02010609060101010101" pitchFamily="49" charset="-122"/>
              </a:rPr>
              <a:t>职业病防治法</a:t>
            </a:r>
            <a:r>
              <a:rPr lang="zh-CN" altLang="zh-CN" sz="2000" b="1">
                <a:solidFill>
                  <a:srgbClr val="0033CC"/>
                </a:solidFill>
                <a:effectLst>
                  <a:outerShdw blurRad="38100" dist="38100" dir="2700000" algn="tl">
                    <a:srgbClr val="C0C0C0"/>
                  </a:outerShdw>
                </a:effectLst>
                <a:ea typeface="黑体" panose="02010609060101010101" pitchFamily="49" charset="-122"/>
              </a:rPr>
              <a:t>》</a:t>
            </a:r>
            <a:r>
              <a:rPr lang="zh-CN" altLang="en-US" sz="2000" b="1">
                <a:solidFill>
                  <a:srgbClr val="0033CC"/>
                </a:solidFill>
                <a:effectLst>
                  <a:outerShdw blurRad="38100" dist="38100" dir="2700000" algn="tl">
                    <a:srgbClr val="C0C0C0"/>
                  </a:outerShdw>
                </a:effectLst>
                <a:ea typeface="黑体" panose="02010609060101010101" pitchFamily="49" charset="-122"/>
              </a:rPr>
              <a:t>为此留有法律调整的空间。</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000" b="1">
                <a:solidFill>
                  <a:srgbClr val="0033CC"/>
                </a:solidFill>
                <a:effectLst>
                  <a:outerShdw blurRad="38100" dist="38100" dir="2700000" algn="tl">
                    <a:srgbClr val="C0C0C0"/>
                  </a:outerShdw>
                </a:effectLst>
                <a:ea typeface="黑体" panose="02010609060101010101" pitchFamily="49" charset="-122"/>
              </a:rPr>
              <a:t>    </a:t>
            </a:r>
            <a:r>
              <a:rPr lang="zh-CN" altLang="en-US" sz="2000" b="1">
                <a:solidFill>
                  <a:srgbClr val="0033CC"/>
                </a:solidFill>
                <a:effectLst>
                  <a:outerShdw blurRad="38100" dist="38100" dir="2700000" algn="tl">
                    <a:srgbClr val="C0C0C0"/>
                  </a:outerShdw>
                </a:effectLst>
                <a:ea typeface="黑体" panose="02010609060101010101" pitchFamily="49" charset="-122"/>
              </a:rPr>
              <a:t>我们因为受到经济承受能力约束，只能先把有限的资金投入到保障接</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触有毒有害物质的体力劳动者。随着经济的发展和社会的进步，法律涵盖</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的人群和病种会有调整和增加。</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9" name="文本框 104926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270" name="文本占位符 1049269"/>
          <p:cNvSpPr>
            <a:spLocks noGrp="1"/>
          </p:cNvSpPr>
          <p:nvPr>
            <p:ph type="body" idx="1"/>
          </p:nvPr>
        </p:nvSpPr>
        <p:spPr>
          <a:xfrm>
            <a:off x="395287" y="1557337"/>
            <a:ext cx="8456612"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lnSpc>
                <a:spcPct val="90000"/>
              </a:lnSpc>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2.2</a:t>
            </a:r>
            <a:r>
              <a:rPr lang="en-US" altLang="zh-CN" sz="2400" b="1">
                <a:solidFill>
                  <a:srgbClr val="0033CC"/>
                </a:solidFill>
                <a:effectLst>
                  <a:outerShdw blurRad="38100" dist="38100" dir="2700000" algn="tl">
                    <a:srgbClr val="C0C0C0"/>
                  </a:outerShdw>
                </a:effectLst>
                <a:ea typeface="黑体" panose="02010609060101010101" pitchFamily="49" charset="-122"/>
              </a:rPr>
              <a:t>.</a:t>
            </a:r>
            <a:r>
              <a:rPr lang="zh-CN" altLang="zh-CN" sz="2400" b="1">
                <a:solidFill>
                  <a:srgbClr val="0033CC"/>
                </a:solidFill>
                <a:effectLst>
                  <a:outerShdw blurRad="38100" dist="38100" dir="2700000" algn="tl">
                    <a:srgbClr val="C0C0C0"/>
                  </a:outerShdw>
                </a:effectLst>
                <a:ea typeface="黑体" panose="02010609060101010101" pitchFamily="49" charset="-122"/>
              </a:rPr>
              <a:t>4</a:t>
            </a: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工作时间心脏病引发死亡的工伤认定</a:t>
            </a:r>
            <a:r>
              <a:rPr lang="zh-CN" altLang="en-US" b="1">
                <a:solidFill>
                  <a:srgbClr val="0033CC"/>
                </a:solidFill>
                <a:effectLst>
                  <a:outerShdw blurRad="38100" dist="38100" dir="2700000" algn="tl">
                    <a:srgbClr val="C0C0C0"/>
                  </a:outerShdw>
                </a:effectLst>
                <a:ea typeface="黑体" panose="02010609060101010101" pitchFamily="49" charset="-122"/>
              </a:rPr>
              <a:t>            </a:t>
            </a:r>
            <a:endParaRPr lang="zh-CN" altLang="en-US"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b="1">
                <a:solidFill>
                  <a:srgbClr val="0033CC"/>
                </a:solidFill>
                <a:effectLst>
                  <a:outerShdw blurRad="38100" dist="38100" dir="2700000" algn="tl">
                    <a:srgbClr val="C0C0C0"/>
                  </a:outerShdw>
                </a:effectLst>
                <a:ea typeface="黑体" panose="02010609060101010101" pitchFamily="49" charset="-122"/>
              </a:rPr>
              <a:t>         </a:t>
            </a:r>
            <a:endParaRPr lang="zh-CN" altLang="en-US"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首先根据工作时间工作地点工作原因造成伤害的法律规定，其</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死亡系因高血压而非因工作，因此不能依据本条认定为工伤。</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但是根据第十五条</a:t>
            </a:r>
            <a:r>
              <a:rPr lang="zh-CN" altLang="zh-CN" sz="2200" b="1">
                <a:solidFill>
                  <a:srgbClr val="0033CC"/>
                </a:solidFill>
                <a:effectLst>
                  <a:outerShdw blurRad="38100" dist="38100" dir="2700000" algn="tl">
                    <a:srgbClr val="C0C0C0"/>
                  </a:outerShdw>
                </a:effectLst>
                <a:ea typeface="黑体" panose="02010609060101010101" pitchFamily="49" charset="-122"/>
              </a:rPr>
              <a:t>(</a:t>
            </a:r>
            <a:r>
              <a:rPr lang="zh-CN" altLang="en-US" sz="2200" b="1">
                <a:solidFill>
                  <a:srgbClr val="0033CC"/>
                </a:solidFill>
                <a:effectLst>
                  <a:outerShdw blurRad="38100" dist="38100" dir="2700000" algn="tl">
                    <a:srgbClr val="C0C0C0"/>
                  </a:outerShdw>
                </a:effectLst>
                <a:ea typeface="黑体" panose="02010609060101010101" pitchFamily="49" charset="-122"/>
              </a:rPr>
              <a:t>一</a:t>
            </a:r>
            <a:r>
              <a:rPr lang="zh-CN" altLang="zh-CN" sz="2200" b="1">
                <a:solidFill>
                  <a:srgbClr val="0033CC"/>
                </a:solidFill>
                <a:effectLst>
                  <a:outerShdw blurRad="38100" dist="38100" dir="2700000" algn="tl">
                    <a:srgbClr val="C0C0C0"/>
                  </a:outerShdw>
                </a:effectLst>
                <a:ea typeface="黑体" panose="02010609060101010101" pitchFamily="49" charset="-122"/>
              </a:rPr>
              <a:t>)</a:t>
            </a:r>
            <a:r>
              <a:rPr lang="zh-CN" altLang="en-US" sz="2200" b="1">
                <a:solidFill>
                  <a:srgbClr val="0033CC"/>
                </a:solidFill>
                <a:effectLst>
                  <a:outerShdw blurRad="38100" dist="38100" dir="2700000" algn="tl">
                    <a:srgbClr val="C0C0C0"/>
                  </a:outerShdw>
                </a:effectLst>
                <a:ea typeface="黑体" panose="02010609060101010101" pitchFamily="49" charset="-122"/>
              </a:rPr>
              <a:t>在工作时间和工作岗位，突发疾病死亡</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或者在</a:t>
            </a:r>
            <a:r>
              <a:rPr lang="zh-CN" altLang="zh-CN" sz="2200" b="1">
                <a:solidFill>
                  <a:srgbClr val="0033CC"/>
                </a:solidFill>
                <a:effectLst>
                  <a:outerShdw blurRad="38100" dist="38100" dir="2700000" algn="tl">
                    <a:srgbClr val="C0C0C0"/>
                  </a:outerShdw>
                </a:effectLst>
                <a:ea typeface="黑体" panose="02010609060101010101" pitchFamily="49" charset="-122"/>
              </a:rPr>
              <a:t>48</a:t>
            </a:r>
            <a:r>
              <a:rPr lang="zh-CN" altLang="en-US" sz="2200" b="1">
                <a:solidFill>
                  <a:srgbClr val="0033CC"/>
                </a:solidFill>
                <a:effectLst>
                  <a:outerShdw blurRad="38100" dist="38100" dir="2700000" algn="tl">
                    <a:srgbClr val="C0C0C0"/>
                  </a:outerShdw>
                </a:effectLst>
                <a:ea typeface="黑体" panose="02010609060101010101" pitchFamily="49" charset="-122"/>
              </a:rPr>
              <a:t>小时之内经抢救无效死亡的；如果其死亡系在并发</a:t>
            </a:r>
            <a:r>
              <a:rPr lang="zh-CN" altLang="zh-CN" sz="2200" b="1">
                <a:solidFill>
                  <a:srgbClr val="0033CC"/>
                </a:solidFill>
                <a:effectLst>
                  <a:outerShdw blurRad="38100" dist="38100" dir="2700000" algn="tl">
                    <a:srgbClr val="C0C0C0"/>
                  </a:outerShdw>
                </a:effectLst>
                <a:ea typeface="黑体" panose="02010609060101010101" pitchFamily="49" charset="-122"/>
              </a:rPr>
              <a:t>48</a:t>
            </a:r>
            <a:r>
              <a:rPr lang="zh-CN" altLang="en-US" sz="2200" b="1">
                <a:solidFill>
                  <a:srgbClr val="0033CC"/>
                </a:solidFill>
                <a:effectLst>
                  <a:outerShdw blurRad="38100" dist="38100" dir="2700000" algn="tl">
                    <a:srgbClr val="C0C0C0"/>
                  </a:outerShdw>
                </a:effectLst>
                <a:ea typeface="黑体" panose="02010609060101010101" pitchFamily="49" charset="-122"/>
              </a:rPr>
              <a:t>小时</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内死亡的，应认定为工伤。如在</a:t>
            </a:r>
            <a:r>
              <a:rPr lang="zh-CN" altLang="zh-CN" sz="2200" b="1">
                <a:solidFill>
                  <a:srgbClr val="0033CC"/>
                </a:solidFill>
                <a:effectLst>
                  <a:outerShdw blurRad="38100" dist="38100" dir="2700000" algn="tl">
                    <a:srgbClr val="C0C0C0"/>
                  </a:outerShdw>
                </a:effectLst>
                <a:ea typeface="黑体" panose="02010609060101010101" pitchFamily="49" charset="-122"/>
              </a:rPr>
              <a:t>48</a:t>
            </a:r>
            <a:r>
              <a:rPr lang="zh-CN" altLang="en-US" sz="2200" b="1">
                <a:solidFill>
                  <a:srgbClr val="0033CC"/>
                </a:solidFill>
                <a:effectLst>
                  <a:outerShdw blurRad="38100" dist="38100" dir="2700000" algn="tl">
                    <a:srgbClr val="C0C0C0"/>
                  </a:outerShdw>
                </a:effectLst>
                <a:ea typeface="黑体" panose="02010609060101010101" pitchFamily="49" charset="-122"/>
              </a:rPr>
              <a:t>小时以外认定死亡的，不应认定</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为工伤。</a:t>
            </a:r>
            <a:br>
              <a:rPr>
                <a:ea typeface="黑体" panose="02010609060101010101" pitchFamily="49" charset="-122"/>
              </a:rPr>
            </a:br>
            <a:br>
              <a:rPr>
                <a:ea typeface="黑体" panose="02010609060101010101" pitchFamily="49" charset="-122"/>
              </a:rPr>
            </a:br>
            <a:endParaRPr lang="zh-CN" altLang="en-US" sz="2800">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4" name="文本框 1049273"/>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275" name="文本框 1049274"/>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276" name="文本框 1049275"/>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277" name="标题 1049276"/>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278" name="文本框 1049277"/>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79" name="文本框 1049278"/>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0" name="文本框 1049279"/>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1" name="文本框 1049280"/>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2" name="文本框 1049281"/>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3" name="文本框 1049282"/>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4" name="文本框 1049283"/>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5" name="文本框 1049284"/>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6" name="文本框 1049285"/>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7" name="文本框 1049286"/>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8" name="文本框 1049287"/>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89" name="文本框 1049288"/>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90" name="矩形 1049289"/>
          <p:cNvSpPr/>
          <p:nvPr/>
        </p:nvSpPr>
        <p:spPr>
          <a:xfrm>
            <a:off x="357187" y="1341437"/>
            <a:ext cx="8429625" cy="5368925"/>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buFont typeface="Wingdings" panose="05000000000000000000" pitchFamily="2" charset="2"/>
              <a:buChar char="l"/>
            </a:pPr>
            <a:endParaRPr lang="en-US" altLang="zh-CN" sz="2500" b="1">
              <a:ea typeface="黑体" panose="02010609060101010101" pitchFamily="49" charset="-122"/>
            </a:endParaRPr>
          </a:p>
          <a:p>
            <a:pPr lvl="0" eaLnBrk="1" latinLnBrk="1" hangingPunct="1">
              <a:buFont typeface="Wingdings" panose="05000000000000000000" pitchFamily="2" charset="2"/>
              <a:buNone/>
            </a:pPr>
            <a:r>
              <a:rPr lang="zh-CN" altLang="en-US" sz="2500" b="1">
                <a:ea typeface="黑体" panose="02010609060101010101" pitchFamily="49" charset="-122"/>
              </a:rPr>
              <a:t>参加集团公司群组织的篮球赛时受伤能否认定为工伤</a:t>
            </a:r>
            <a:r>
              <a:rPr lang="en-US" altLang="zh-CN" sz="2500" b="1">
                <a:ea typeface="黑体" panose="02010609060101010101" pitchFamily="49" charset="-122"/>
              </a:rPr>
              <a:t>?</a:t>
            </a:r>
            <a:endParaRPr lang="en-US" altLang="zh-CN" sz="2500" b="1">
              <a:ea typeface="黑体" panose="02010609060101010101" pitchFamily="49" charset="-122"/>
            </a:endParaRPr>
          </a:p>
          <a:p>
            <a:pPr lvl="0" eaLnBrk="1" latinLnBrk="1" hangingPunct="1"/>
            <a:r>
              <a:rPr lang="en-US" altLang="zh-CN" sz="2500" b="1">
                <a:ea typeface="黑体" panose="02010609060101010101" pitchFamily="49" charset="-122"/>
              </a:rPr>
              <a:t>       </a:t>
            </a:r>
            <a:endParaRPr lang="en-US" altLang="zh-CN" sz="2500" b="1">
              <a:ea typeface="黑体" panose="02010609060101010101" pitchFamily="49" charset="-122"/>
            </a:endParaRPr>
          </a:p>
          <a:p>
            <a:pPr lvl="0" eaLnBrk="1" latinLnBrk="1" hangingPunct="1"/>
            <a:r>
              <a:rPr lang="en-US" altLang="zh-CN" sz="2500" b="1">
                <a:ea typeface="黑体" panose="02010609060101010101" pitchFamily="49" charset="-122"/>
              </a:rPr>
              <a:t>         </a:t>
            </a:r>
            <a:r>
              <a:rPr lang="zh-CN" altLang="en-US" sz="2500" b="1">
                <a:ea typeface="黑体" panose="02010609060101010101" pitchFamily="49" charset="-122"/>
              </a:rPr>
              <a:t>郭开上大学时是学校篮球队的主力队员</a:t>
            </a:r>
            <a:r>
              <a:rPr lang="en-US" altLang="zh-CN" sz="2500" b="1">
                <a:ea typeface="黑体" panose="02010609060101010101" pitchFamily="49" charset="-122"/>
              </a:rPr>
              <a:t>﹐</a:t>
            </a:r>
            <a:r>
              <a:rPr lang="zh-CN" altLang="en-US" sz="2500" b="1">
                <a:ea typeface="黑体" panose="02010609060101010101" pitchFamily="49" charset="-122"/>
              </a:rPr>
              <a:t>到集团公司上班以后也一直坚持打球。由于集团公司效益较好</a:t>
            </a:r>
            <a:r>
              <a:rPr lang="en-US" altLang="zh-CN" sz="2500" b="1">
                <a:ea typeface="黑体" panose="02010609060101010101" pitchFamily="49" charset="-122"/>
              </a:rPr>
              <a:t>﹐</a:t>
            </a:r>
            <a:r>
              <a:rPr lang="zh-CN" altLang="en-US" sz="2500" b="1">
                <a:ea typeface="黑体" panose="02010609060101010101" pitchFamily="49" charset="-122"/>
              </a:rPr>
              <a:t>经常开展一些活动</a:t>
            </a:r>
            <a:r>
              <a:rPr lang="en-US" altLang="zh-CN" sz="2500" b="1">
                <a:ea typeface="黑体" panose="02010609060101010101" pitchFamily="49" charset="-122"/>
              </a:rPr>
              <a:t>﹐</a:t>
            </a:r>
            <a:r>
              <a:rPr lang="zh-CN" altLang="en-US" sz="2500" b="1">
                <a:ea typeface="黑体" panose="02010609060101010101" pitchFamily="49" charset="-122"/>
              </a:rPr>
              <a:t>加强企业文化建设。到了年底</a:t>
            </a:r>
            <a:r>
              <a:rPr lang="en-US" altLang="zh-CN" sz="2500" b="1">
                <a:ea typeface="黑体" panose="02010609060101010101" pitchFamily="49" charset="-122"/>
              </a:rPr>
              <a:t>﹐</a:t>
            </a:r>
            <a:r>
              <a:rPr lang="zh-CN" altLang="en-US" sz="2500" b="1">
                <a:ea typeface="黑体" panose="02010609060101010101" pitchFamily="49" charset="-122"/>
              </a:rPr>
              <a:t>集团公司决定群组织集团各子公司举行一些活动</a:t>
            </a:r>
            <a:r>
              <a:rPr lang="en-US" altLang="zh-CN" sz="2500" b="1">
                <a:ea typeface="黑体" panose="02010609060101010101" pitchFamily="49" charset="-122"/>
              </a:rPr>
              <a:t>﹐</a:t>
            </a:r>
            <a:r>
              <a:rPr lang="zh-CN" altLang="en-US" sz="2500" b="1">
                <a:ea typeface="黑体" panose="02010609060101010101" pitchFamily="49" charset="-122"/>
              </a:rPr>
              <a:t>其中包括篮球友谊赛。集团公司并特别安排了一天时间不上班</a:t>
            </a:r>
            <a:r>
              <a:rPr lang="en-US" altLang="zh-CN" sz="2500" b="1">
                <a:ea typeface="黑体" panose="02010609060101010101" pitchFamily="49" charset="-122"/>
              </a:rPr>
              <a:t>﹐</a:t>
            </a:r>
            <a:r>
              <a:rPr lang="zh-CN" altLang="en-US" sz="2500" b="1">
                <a:ea typeface="黑体" panose="02010609060101010101" pitchFamily="49" charset="-122"/>
              </a:rPr>
              <a:t>在活动前公司领导还一再强调“友谊第一</a:t>
            </a:r>
            <a:r>
              <a:rPr lang="en-US" altLang="zh-CN" sz="2500" b="1">
                <a:ea typeface="黑体" panose="02010609060101010101" pitchFamily="49" charset="-122"/>
              </a:rPr>
              <a:t>﹐</a:t>
            </a:r>
            <a:r>
              <a:rPr lang="zh-CN" altLang="en-US" sz="2500" b="1">
                <a:ea typeface="黑体" panose="02010609060101010101" pitchFamily="49" charset="-122"/>
              </a:rPr>
              <a:t>比赛第二”。但在篮球友谊赛中</a:t>
            </a:r>
            <a:r>
              <a:rPr lang="en-US" altLang="zh-CN" sz="2500" b="1">
                <a:ea typeface="黑体" panose="02010609060101010101" pitchFamily="49" charset="-122"/>
              </a:rPr>
              <a:t>﹐</a:t>
            </a:r>
            <a:r>
              <a:rPr lang="zh-CN" altLang="en-US" sz="2500" b="1">
                <a:ea typeface="黑体" panose="02010609060101010101" pitchFamily="49" charset="-122"/>
              </a:rPr>
              <a:t>郭开在一次激烈的对抗中受伤</a:t>
            </a:r>
            <a:r>
              <a:rPr lang="en-US" altLang="zh-CN" sz="2500" b="1">
                <a:ea typeface="黑体" panose="02010609060101010101" pitchFamily="49" charset="-122"/>
              </a:rPr>
              <a:t>﹐</a:t>
            </a:r>
            <a:r>
              <a:rPr lang="zh-CN" altLang="en-US" sz="2500" b="1">
                <a:ea typeface="黑体" panose="02010609060101010101" pitchFamily="49" charset="-122"/>
              </a:rPr>
              <a:t>导致左膝韧带断裂。</a:t>
            </a: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r>
              <a:rPr lang="zh-CN" altLang="en-US">
                <a:ea typeface="黑体" panose="02010609060101010101" pitchFamily="49" charset="-122"/>
              </a:rPr>
              <a:t>　　</a:t>
            </a:r>
            <a:endParaRPr lang="zh-CN" altLang="en-US">
              <a:ea typeface="黑体" panose="02010609060101010101"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1" name="文本框 1049290"/>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292" name="文本框 1049291"/>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293" name="文本框 1049292"/>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294" name="标题 1049293"/>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295" name="文本框 1049294"/>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96" name="文本框 1049295"/>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97" name="文本框 1049296"/>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98" name="文本框 1049297"/>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299" name="文本框 1049298"/>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00" name="文本框 1049299"/>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01" name="文本框 1049300"/>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02" name="文本框 1049301"/>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03" name="文本框 1049302"/>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04" name="文本框 1049303"/>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05" name="文本框 1049304"/>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06" name="文本框 1049305"/>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07" name="矩形 1049306"/>
          <p:cNvSpPr/>
          <p:nvPr/>
        </p:nvSpPr>
        <p:spPr>
          <a:xfrm>
            <a:off x="295275" y="1614487"/>
            <a:ext cx="8247062" cy="5036133"/>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buFont typeface="Wingdings" panose="05000000000000000000" pitchFamily="2" charset="2"/>
              <a:buChar char="l"/>
            </a:pPr>
            <a:endParaRPr lang="en-US" altLang="zh-CN" sz="2500" b="1">
              <a:ea typeface="黑体" panose="02010609060101010101" pitchFamily="49" charset="-122"/>
            </a:endParaRPr>
          </a:p>
          <a:p>
            <a:pPr lvl="0" eaLnBrk="1" latinLnBrk="1" hangingPunct="1">
              <a:buFont typeface="Wingdings" panose="05000000000000000000" pitchFamily="2" charset="2"/>
              <a:buChar char="l"/>
            </a:pPr>
            <a:r>
              <a:rPr lang="zh-CN" altLang="en-US" sz="2500" b="1">
                <a:ea typeface="黑体" panose="02010609060101010101" pitchFamily="49" charset="-122"/>
              </a:rPr>
              <a:t>对于郭开是否认定为工伤</a:t>
            </a:r>
            <a:r>
              <a:rPr lang="en-US" altLang="zh-CN" sz="2500" b="1">
                <a:ea typeface="黑体" panose="02010609060101010101" pitchFamily="49" charset="-122"/>
              </a:rPr>
              <a:t>﹐</a:t>
            </a:r>
            <a:r>
              <a:rPr lang="zh-CN" altLang="en-US" sz="2500" b="1">
                <a:ea typeface="黑体" panose="02010609060101010101" pitchFamily="49" charset="-122"/>
              </a:rPr>
              <a:t>单位存在两种截然不同的意见</a:t>
            </a:r>
            <a:r>
              <a:rPr lang="en-US" altLang="zh-CN" sz="2500" b="1">
                <a:ea typeface="黑体" panose="02010609060101010101" pitchFamily="49" charset="-122"/>
              </a:rPr>
              <a:t>﹐</a:t>
            </a:r>
            <a:r>
              <a:rPr lang="zh-CN" altLang="en-US" sz="2500" b="1">
                <a:ea typeface="黑体" panose="02010609060101010101" pitchFamily="49" charset="-122"/>
              </a:rPr>
              <a:t>一种意见认为本来就是娱乐</a:t>
            </a:r>
            <a:r>
              <a:rPr lang="en-US" altLang="zh-CN" sz="2500" b="1">
                <a:ea typeface="黑体" panose="02010609060101010101" pitchFamily="49" charset="-122"/>
              </a:rPr>
              <a:t>﹐</a:t>
            </a:r>
            <a:r>
              <a:rPr lang="zh-CN" altLang="en-US" sz="2500" b="1">
                <a:ea typeface="黑体" panose="02010609060101010101" pitchFamily="49" charset="-122"/>
              </a:rPr>
              <a:t>又不是工作</a:t>
            </a:r>
            <a:r>
              <a:rPr lang="en-US" altLang="zh-CN" sz="2500" b="1">
                <a:ea typeface="黑体" panose="02010609060101010101" pitchFamily="49" charset="-122"/>
              </a:rPr>
              <a:t>﹐</a:t>
            </a:r>
            <a:r>
              <a:rPr lang="zh-CN" altLang="en-US" sz="2500" b="1">
                <a:ea typeface="黑体" panose="02010609060101010101" pitchFamily="49" charset="-122"/>
              </a:rPr>
              <a:t>所以不能认定为工伤</a:t>
            </a:r>
            <a:r>
              <a:rPr lang="en-US" altLang="zh-CN" sz="2500" b="1">
                <a:ea typeface="黑体" panose="02010609060101010101" pitchFamily="49" charset="-122"/>
              </a:rPr>
              <a:t>﹔</a:t>
            </a:r>
            <a:r>
              <a:rPr lang="zh-CN" altLang="en-US" sz="2500" b="1">
                <a:ea typeface="黑体" panose="02010609060101010101" pitchFamily="49" charset="-122"/>
              </a:rPr>
              <a:t>另一种意见则认为虽然是一种娱乐活动</a:t>
            </a:r>
            <a:r>
              <a:rPr lang="en-US" altLang="zh-CN" sz="2500" b="1">
                <a:ea typeface="黑体" panose="02010609060101010101" pitchFamily="49" charset="-122"/>
              </a:rPr>
              <a:t>﹐</a:t>
            </a:r>
            <a:r>
              <a:rPr lang="zh-CN" altLang="en-US" sz="2500" b="1">
                <a:ea typeface="黑体" panose="02010609060101010101" pitchFamily="49" charset="-122"/>
              </a:rPr>
              <a:t>但是是公司群组织的一项集体活动</a:t>
            </a:r>
            <a:r>
              <a:rPr lang="en-US" altLang="zh-CN" sz="2500" b="1">
                <a:ea typeface="黑体" panose="02010609060101010101" pitchFamily="49" charset="-122"/>
              </a:rPr>
              <a:t>﹐</a:t>
            </a:r>
            <a:r>
              <a:rPr lang="zh-CN" altLang="en-US" sz="2500" b="1">
                <a:ea typeface="黑体" panose="02010609060101010101" pitchFamily="49" charset="-122"/>
              </a:rPr>
              <a:t>是企业文化建设的一项内容</a:t>
            </a:r>
            <a:r>
              <a:rPr lang="en-US" altLang="zh-CN" sz="2500" b="1">
                <a:ea typeface="黑体" panose="02010609060101010101" pitchFamily="49" charset="-122"/>
              </a:rPr>
              <a:t>﹐</a:t>
            </a:r>
            <a:r>
              <a:rPr lang="zh-CN" altLang="en-US" sz="2500" b="1">
                <a:ea typeface="黑体" panose="02010609060101010101" pitchFamily="49" charset="-122"/>
              </a:rPr>
              <a:t>并且又是在上班时间发生的</a:t>
            </a:r>
            <a:r>
              <a:rPr lang="en-US" altLang="zh-CN" sz="2500" b="1">
                <a:ea typeface="黑体" panose="02010609060101010101" pitchFamily="49" charset="-122"/>
              </a:rPr>
              <a:t>﹐</a:t>
            </a:r>
            <a:r>
              <a:rPr lang="zh-CN" altLang="en-US" sz="2500" b="1">
                <a:ea typeface="黑体" panose="02010609060101010101" pitchFamily="49" charset="-122"/>
              </a:rPr>
              <a:t>应当认定为工伤。双方相持不下。</a:t>
            </a:r>
            <a:endParaRPr lang="zh-CN" altLang="en-US" sz="2500" b="1">
              <a:ea typeface="黑体" panose="02010609060101010101" pitchFamily="49" charset="-122"/>
            </a:endParaRPr>
          </a:p>
          <a:p>
            <a:pPr lvl="0" eaLnBrk="1" latinLnBrk="1" hangingPunct="1"/>
            <a:r>
              <a:rPr lang="zh-CN" altLang="en-US" sz="2500" b="1">
                <a:ea typeface="黑体" panose="02010609060101010101" pitchFamily="49" charset="-122"/>
              </a:rPr>
              <a:t>                                  </a:t>
            </a:r>
            <a:endParaRPr lang="zh-CN" altLang="en-US" sz="2500" b="1">
              <a:ea typeface="黑体" panose="02010609060101010101" pitchFamily="49" charset="-122"/>
            </a:endParaRPr>
          </a:p>
          <a:p>
            <a:pPr lvl="0" eaLnBrk="1" latinLnBrk="1" hangingPunct="1"/>
            <a:endParaRPr lang="en-US" altLang="zh-CN" sz="2500" b="1">
              <a:ea typeface="黑体" panose="02010609060101010101" pitchFamily="49" charset="-122"/>
            </a:endParaRPr>
          </a:p>
          <a:p>
            <a:pPr lvl="0" eaLnBrk="1" latinLnBrk="1" hangingPunct="1"/>
            <a:r>
              <a:rPr lang="en-US" altLang="zh-CN" sz="2500" b="1">
                <a:ea typeface="黑体" panose="02010609060101010101" pitchFamily="49" charset="-122"/>
              </a:rPr>
              <a:t>                                  </a:t>
            </a:r>
            <a:r>
              <a:rPr lang="zh-CN" altLang="en-US" sz="2500" b="1">
                <a:ea typeface="黑体" panose="02010609060101010101" pitchFamily="49" charset="-122"/>
              </a:rPr>
              <a:t>这种情况能否认定为工伤</a:t>
            </a:r>
            <a:r>
              <a:rPr lang="en-US" altLang="zh-CN" sz="2500" b="1">
                <a:ea typeface="黑体" panose="02010609060101010101" pitchFamily="49" charset="-122"/>
              </a:rPr>
              <a:t>?</a:t>
            </a:r>
            <a:r>
              <a:rPr lang="zh-CN" altLang="en-US" sz="2500" b="1">
                <a:ea typeface="黑体" panose="02010609060101010101" pitchFamily="49" charset="-122"/>
              </a:rPr>
              <a:t> </a:t>
            </a: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r>
              <a:rPr lang="zh-CN" altLang="en-US">
                <a:ea typeface="黑体" panose="02010609060101010101" pitchFamily="49" charset="-122"/>
              </a:rPr>
              <a:t>　　</a:t>
            </a:r>
            <a:endParaRPr lang="zh-CN" altLang="en-US">
              <a:ea typeface="黑体" panose="02010609060101010101" pitchFamily="49" charset="-122"/>
            </a:endParaRPr>
          </a:p>
        </p:txBody>
      </p:sp>
      <p:pic>
        <p:nvPicPr>
          <p:cNvPr id="2097176" name="图片 2097175" descr="6f3f26c4e835bce98226acbd.jpg"/>
          <p:cNvPicPr/>
          <p:nvPr/>
        </p:nvPicPr>
        <p:blipFill>
          <a:blip r:embed="rId1"/>
          <a:srcRect/>
          <a:stretch>
            <a:fillRect/>
          </a:stretch>
        </p:blipFill>
        <p:spPr>
          <a:xfrm>
            <a:off x="357187" y="4271962"/>
            <a:ext cx="2132012" cy="181451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8" name="文本框 1049307"/>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309" name="文本框 1049308"/>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310" name="文本框 1049309"/>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311" name="标题 1049310"/>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312" name="文本框 1049311"/>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13" name="文本框 1049312"/>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14" name="文本框 1049313"/>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15" name="文本框 1049314"/>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16" name="文本框 1049315"/>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17" name="文本框 1049316"/>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18" name="文本框 1049317"/>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19" name="文本框 1049318"/>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20" name="文本框 1049319"/>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21" name="文本框 1049320"/>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22" name="文本框 1049321"/>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23" name="文本框 1049322"/>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24" name="矩形 1049323"/>
          <p:cNvSpPr/>
          <p:nvPr/>
        </p:nvSpPr>
        <p:spPr>
          <a:xfrm>
            <a:off x="539750" y="1484312"/>
            <a:ext cx="8124825" cy="4926012"/>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2500" b="1">
              <a:ea typeface="黑体" panose="02010609060101010101" pitchFamily="49" charset="-122"/>
            </a:endParaRPr>
          </a:p>
          <a:p>
            <a:pPr lvl="0" eaLnBrk="1" latinLnBrk="1" hangingPunct="1"/>
            <a:r>
              <a:rPr lang="zh-CN" altLang="en-US" sz="2500" b="1">
                <a:ea typeface="黑体" panose="02010609060101010101" pitchFamily="49" charset="-122"/>
              </a:rPr>
              <a:t>答</a:t>
            </a:r>
            <a:r>
              <a:rPr lang="en-US" altLang="zh-CN" sz="2500" b="1">
                <a:ea typeface="黑体" panose="02010609060101010101" pitchFamily="49" charset="-122"/>
              </a:rPr>
              <a:t>﹕</a:t>
            </a:r>
            <a:r>
              <a:rPr lang="zh-CN" altLang="en-US" sz="2500" b="1">
                <a:ea typeface="黑体" panose="02010609060101010101" pitchFamily="49" charset="-122"/>
              </a:rPr>
              <a:t>后一种意见正确。所谓工作原因并非只包含自己的专职工作</a:t>
            </a:r>
            <a:r>
              <a:rPr lang="en-US" altLang="zh-CN" sz="2500" b="1">
                <a:ea typeface="黑体" panose="02010609060101010101" pitchFamily="49" charset="-122"/>
              </a:rPr>
              <a:t>﹐</a:t>
            </a:r>
            <a:r>
              <a:rPr lang="zh-CN" altLang="en-US" sz="2500" b="1">
                <a:ea typeface="黑体" panose="02010609060101010101" pitchFamily="49" charset="-122"/>
              </a:rPr>
              <a:t>工作时间并非只指平常固定的上班时间</a:t>
            </a:r>
            <a:r>
              <a:rPr lang="en-US" altLang="zh-CN" sz="2500" b="1">
                <a:ea typeface="黑体" panose="02010609060101010101" pitchFamily="49" charset="-122"/>
              </a:rPr>
              <a:t>﹐</a:t>
            </a:r>
            <a:r>
              <a:rPr lang="zh-CN" altLang="en-US" sz="2500" b="1">
                <a:ea typeface="黑体" panose="02010609060101010101" pitchFamily="49" charset="-122"/>
              </a:rPr>
              <a:t>工作场所也并非只是固定意义</a:t>
            </a:r>
            <a:r>
              <a:rPr lang="en-US" altLang="zh-CN" sz="2500" b="1">
                <a:ea typeface="黑体" panose="02010609060101010101" pitchFamily="49" charset="-122"/>
              </a:rPr>
              <a:t>(</a:t>
            </a:r>
            <a:r>
              <a:rPr lang="zh-CN" altLang="en-US" sz="2500" b="1">
                <a:ea typeface="黑体" panose="02010609060101010101" pitchFamily="49" charset="-122"/>
              </a:rPr>
              <a:t>狭义</a:t>
            </a:r>
            <a:r>
              <a:rPr lang="en-US" altLang="zh-CN" sz="2500" b="1">
                <a:ea typeface="黑体" panose="02010609060101010101" pitchFamily="49" charset="-122"/>
              </a:rPr>
              <a:t>)</a:t>
            </a:r>
            <a:r>
              <a:rPr lang="zh-CN" altLang="en-US" sz="2500" b="1">
                <a:ea typeface="黑体" panose="02010609060101010101" pitchFamily="49" charset="-122"/>
              </a:rPr>
              <a:t>上的办公地点</a:t>
            </a:r>
            <a:r>
              <a:rPr lang="en-US" altLang="zh-CN" sz="2500" b="1">
                <a:ea typeface="黑体" panose="02010609060101010101" pitchFamily="49" charset="-122"/>
              </a:rPr>
              <a:t>﹑</a:t>
            </a:r>
            <a:r>
              <a:rPr lang="zh-CN" altLang="en-US" sz="2500" b="1">
                <a:ea typeface="黑体" panose="02010609060101010101" pitchFamily="49" charset="-122"/>
              </a:rPr>
              <a:t>上班地点</a:t>
            </a:r>
            <a:r>
              <a:rPr lang="en-US" altLang="zh-CN" sz="2500" b="1">
                <a:ea typeface="黑体" panose="02010609060101010101" pitchFamily="49" charset="-122"/>
              </a:rPr>
              <a:t>(</a:t>
            </a:r>
            <a:r>
              <a:rPr lang="zh-CN" altLang="en-US" sz="2500" b="1">
                <a:ea typeface="黑体" panose="02010609060101010101" pitchFamily="49" charset="-122"/>
              </a:rPr>
              <a:t>如车间</a:t>
            </a:r>
            <a:r>
              <a:rPr lang="en-US" altLang="zh-CN" sz="2500" b="1">
                <a:ea typeface="黑体" panose="02010609060101010101" pitchFamily="49" charset="-122"/>
              </a:rPr>
              <a:t>﹑</a:t>
            </a:r>
            <a:r>
              <a:rPr lang="zh-CN" altLang="en-US" sz="2500" b="1">
                <a:ea typeface="黑体" panose="02010609060101010101" pitchFamily="49" charset="-122"/>
              </a:rPr>
              <a:t>办公室</a:t>
            </a:r>
            <a:r>
              <a:rPr lang="en-US" altLang="zh-CN" sz="2500" b="1">
                <a:ea typeface="黑体" panose="02010609060101010101" pitchFamily="49" charset="-122"/>
              </a:rPr>
              <a:t>)</a:t>
            </a:r>
            <a:r>
              <a:rPr lang="zh-CN" altLang="en-US" sz="2500" b="1">
                <a:ea typeface="黑体" panose="02010609060101010101" pitchFamily="49" charset="-122"/>
              </a:rPr>
              <a:t>。只要是用人单位从自身的利益出发而给职工安排的与公务有关的各项任务</a:t>
            </a:r>
            <a:r>
              <a:rPr lang="en-US" altLang="zh-CN" sz="2500" b="1">
                <a:ea typeface="黑体" panose="02010609060101010101" pitchFamily="49" charset="-122"/>
              </a:rPr>
              <a:t>﹐</a:t>
            </a:r>
            <a:r>
              <a:rPr lang="zh-CN" altLang="en-US" sz="2500" b="1">
                <a:ea typeface="黑体" panose="02010609060101010101" pitchFamily="49" charset="-122"/>
              </a:rPr>
              <a:t>都可以视为是工作。 </a:t>
            </a:r>
            <a:br>
              <a:rPr>
                <a:ea typeface="黑体" panose="02010609060101010101" pitchFamily="49" charset="-122"/>
              </a:rPr>
            </a:br>
            <a:br>
              <a:rPr>
                <a:ea typeface="黑体" panose="02010609060101010101" pitchFamily="49" charset="-122"/>
              </a:rPr>
            </a:br>
            <a:r>
              <a:rPr lang="zh-CN" altLang="en-US" sz="2500" b="1">
                <a:ea typeface="黑体" panose="02010609060101010101" pitchFamily="49" charset="-122"/>
              </a:rPr>
              <a:t>　　郭开积极参加单位群组织的篮球友谊赛</a:t>
            </a:r>
            <a:r>
              <a:rPr lang="en-US" altLang="zh-CN" sz="2500" b="1">
                <a:ea typeface="黑体" panose="02010609060101010101" pitchFamily="49" charset="-122"/>
              </a:rPr>
              <a:t>﹐</a:t>
            </a:r>
            <a:r>
              <a:rPr lang="zh-CN" altLang="en-US" sz="2500" b="1">
                <a:ea typeface="黑体" panose="02010609060101010101" pitchFamily="49" charset="-122"/>
              </a:rPr>
              <a:t>是积极投身企业文化建设</a:t>
            </a:r>
            <a:r>
              <a:rPr lang="en-US" altLang="zh-CN" sz="2500" b="1">
                <a:ea typeface="黑体" panose="02010609060101010101" pitchFamily="49" charset="-122"/>
              </a:rPr>
              <a:t>﹐</a:t>
            </a:r>
            <a:r>
              <a:rPr lang="zh-CN" altLang="en-US" sz="2500" b="1">
                <a:ea typeface="黑体" panose="02010609060101010101" pitchFamily="49" charset="-122"/>
              </a:rPr>
              <a:t>可以说是积极工作的表现。郭开为此受伤</a:t>
            </a:r>
            <a:r>
              <a:rPr lang="en-US" altLang="zh-CN" sz="2500" b="1">
                <a:ea typeface="黑体" panose="02010609060101010101" pitchFamily="49" charset="-122"/>
              </a:rPr>
              <a:t>﹐</a:t>
            </a:r>
            <a:r>
              <a:rPr lang="zh-CN" altLang="en-US" sz="2500" b="1">
                <a:ea typeface="黑体" panose="02010609060101010101" pitchFamily="49" charset="-122"/>
              </a:rPr>
              <a:t>应该说是在工作时间和工作地点</a:t>
            </a:r>
            <a:r>
              <a:rPr lang="en-US" altLang="zh-CN" sz="2500" b="1">
                <a:ea typeface="黑体" panose="02010609060101010101" pitchFamily="49" charset="-122"/>
              </a:rPr>
              <a:t>﹐</a:t>
            </a:r>
            <a:r>
              <a:rPr lang="zh-CN" altLang="en-US" sz="2500" b="1">
                <a:ea typeface="黑体" panose="02010609060101010101" pitchFamily="49" charset="-122"/>
              </a:rPr>
              <a:t>因为工作原因而受的伤</a:t>
            </a:r>
            <a:r>
              <a:rPr lang="en-US" altLang="zh-CN" sz="2500" b="1">
                <a:ea typeface="黑体" panose="02010609060101010101" pitchFamily="49" charset="-122"/>
              </a:rPr>
              <a:t>﹐</a:t>
            </a:r>
            <a:r>
              <a:rPr lang="zh-CN" altLang="en-US" sz="2500" b="1">
                <a:ea typeface="黑体" panose="02010609060101010101" pitchFamily="49" charset="-122"/>
              </a:rPr>
              <a:t>应该认定为工伤。 </a:t>
            </a:r>
            <a:br>
              <a:rPr>
                <a:ea typeface="黑体" panose="02010609060101010101" pitchFamily="49" charset="-122"/>
              </a:rPr>
            </a:br>
            <a:endParaRPr lang="zh-CN" altLang="en-US">
              <a:ea typeface="黑体" panose="02010609060101010101"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5" name="文本框 1049324"/>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326" name="文本框 1049325"/>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327" name="文本框 1049326"/>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328" name="标题 1049327"/>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329" name="文本框 1049328"/>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0" name="文本框 1049329"/>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1" name="文本框 1049330"/>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2" name="文本框 1049331"/>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3" name="文本框 1049332"/>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4" name="文本框 1049333"/>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5" name="文本框 1049334"/>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6" name="文本框 1049335"/>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7" name="文本框 1049336"/>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8" name="文本框 1049337"/>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39" name="文本框 1049338"/>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40" name="文本框 1049339"/>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41" name="矩形 1049340"/>
          <p:cNvSpPr/>
          <p:nvPr/>
        </p:nvSpPr>
        <p:spPr>
          <a:xfrm>
            <a:off x="479425" y="1290637"/>
            <a:ext cx="8124825" cy="4974578"/>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2500" b="1">
              <a:ea typeface="黑体" panose="02010609060101010101" pitchFamily="49" charset="-122"/>
            </a:endParaRPr>
          </a:p>
          <a:p>
            <a:pPr lvl="0" eaLnBrk="1" latinLnBrk="1" hangingPunct="1"/>
            <a:endParaRPr lang="en-US" altLang="zh-CN" sz="2500" b="1">
              <a:ea typeface="黑体" panose="02010609060101010101" pitchFamily="49" charset="-122"/>
            </a:endParaRPr>
          </a:p>
          <a:p>
            <a:pPr lvl="0" eaLnBrk="1" latinLnBrk="1" hangingPunct="1">
              <a:buFont typeface="Wingdings" panose="05000000000000000000" pitchFamily="2" charset="2"/>
              <a:buChar char="l"/>
            </a:pPr>
            <a:r>
              <a:rPr lang="zh-CN" altLang="en-US" sz="2500" b="1">
                <a:ea typeface="黑体" panose="02010609060101010101" pitchFamily="49" charset="-122"/>
              </a:rPr>
              <a:t>三、王某是昌乐县某公司职工。</a:t>
            </a:r>
            <a:r>
              <a:rPr lang="en-US" altLang="zh-CN" sz="2500" b="1">
                <a:ea typeface="黑体" panose="02010609060101010101" pitchFamily="49" charset="-122"/>
              </a:rPr>
              <a:t>2011</a:t>
            </a:r>
            <a:r>
              <a:rPr lang="zh-CN" altLang="en-US" sz="2500" b="1">
                <a:ea typeface="黑体" panose="02010609060101010101" pitchFamily="49" charset="-122"/>
              </a:rPr>
              <a:t>年</a:t>
            </a:r>
            <a:r>
              <a:rPr lang="en-US" altLang="zh-CN" sz="2500" b="1">
                <a:ea typeface="黑体" panose="02010609060101010101" pitchFamily="49" charset="-122"/>
              </a:rPr>
              <a:t>1</a:t>
            </a:r>
            <a:r>
              <a:rPr lang="zh-CN" altLang="en-US" sz="2500" b="1">
                <a:ea typeface="黑体" panose="02010609060101010101" pitchFamily="49" charset="-122"/>
              </a:rPr>
              <a:t>月</a:t>
            </a:r>
            <a:r>
              <a:rPr lang="en-US" altLang="zh-CN" sz="2500" b="1">
                <a:ea typeface="黑体" panose="02010609060101010101" pitchFamily="49" charset="-122"/>
              </a:rPr>
              <a:t>1</a:t>
            </a:r>
            <a:r>
              <a:rPr lang="zh-CN" altLang="en-US" sz="2500" b="1">
                <a:ea typeface="黑体" panose="02010609060101010101" pitchFamily="49" charset="-122"/>
              </a:rPr>
              <a:t>日，王某在下班骑摩托车回家途中，由于天黑车快，自己撞到了停靠在公路旁的一辆大货车上，导致抢救无效身亡。县交警大队出具的交通事故责任认定书认定：王某车速过快，负事故主要责任；大货车违章停车负事故次要责任。</a:t>
            </a:r>
            <a:r>
              <a:rPr lang="en-US" altLang="zh-CN" sz="2500" b="1">
                <a:ea typeface="黑体" panose="02010609060101010101" pitchFamily="49" charset="-122"/>
              </a:rPr>
              <a:t>2011</a:t>
            </a:r>
            <a:r>
              <a:rPr lang="zh-CN" altLang="en-US" sz="2500" b="1">
                <a:ea typeface="黑体" panose="02010609060101010101" pitchFamily="49" charset="-122"/>
              </a:rPr>
              <a:t>年</a:t>
            </a:r>
            <a:r>
              <a:rPr lang="en-US" altLang="zh-CN" sz="2500" b="1">
                <a:ea typeface="黑体" panose="02010609060101010101" pitchFamily="49" charset="-122"/>
              </a:rPr>
              <a:t>1</a:t>
            </a:r>
            <a:r>
              <a:rPr lang="zh-CN" altLang="en-US" sz="2500" b="1">
                <a:ea typeface="黑体" panose="02010609060101010101" pitchFamily="49" charset="-122"/>
              </a:rPr>
              <a:t>月</a:t>
            </a:r>
            <a:r>
              <a:rPr lang="en-US" altLang="zh-CN" sz="2500" b="1">
                <a:ea typeface="黑体" panose="02010609060101010101" pitchFamily="49" charset="-122"/>
              </a:rPr>
              <a:t>8</a:t>
            </a:r>
            <a:r>
              <a:rPr lang="zh-CN" altLang="en-US" sz="2500" b="1">
                <a:ea typeface="黑体" panose="02010609060101010101" pitchFamily="49" charset="-122"/>
              </a:rPr>
              <a:t>日，王某的家属到县社保部门请求工伤认定。</a:t>
            </a:r>
            <a:r>
              <a:rPr lang="en-US" altLang="zh-CN" sz="2500" b="1">
                <a:ea typeface="黑体" panose="02010609060101010101" pitchFamily="49" charset="-122"/>
              </a:rPr>
              <a:t>1</a:t>
            </a:r>
            <a:r>
              <a:rPr lang="zh-CN" altLang="en-US" sz="2500" b="1">
                <a:ea typeface="黑体" panose="02010609060101010101" pitchFamily="49" charset="-122"/>
              </a:rPr>
              <a:t>月</a:t>
            </a:r>
            <a:r>
              <a:rPr lang="en-US" altLang="zh-CN" sz="2500" b="1">
                <a:ea typeface="黑体" panose="02010609060101010101" pitchFamily="49" charset="-122"/>
              </a:rPr>
              <a:t>12</a:t>
            </a:r>
            <a:r>
              <a:rPr lang="zh-CN" altLang="en-US" sz="2500" b="1">
                <a:ea typeface="黑体" panose="02010609060101010101" pitchFamily="49" charset="-122"/>
              </a:rPr>
              <a:t>日，社保部门对王某家属的申请出具了不予认定为工伤的决定书。王某家属不服，问：“去年王某的同事也发生过与王某相同的情况，并被认定为工伤，为啥王某就不能认定为工伤？”</a:t>
            </a:r>
            <a:r>
              <a:rPr lang="en-US" altLang="zh-CN" sz="2500" b="1">
                <a:ea typeface="黑体" panose="02010609060101010101" pitchFamily="49" charset="-122"/>
              </a:rPr>
              <a:t> </a:t>
            </a:r>
            <a:br>
              <a:rPr>
                <a:ea typeface="黑体" panose="02010609060101010101" pitchFamily="49" charset="-122"/>
              </a:rPr>
            </a:br>
            <a:endParaRPr lang="zh-CN" altLang="en-US">
              <a:ea typeface="黑体" panose="0201060906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2" name="文本框 1049341"/>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343" name="文本框 1049342"/>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344" name="文本框 1049343"/>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345" name="标题 1049344"/>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346" name="文本框 1049345"/>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47" name="文本框 1049346"/>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48" name="文本框 1049347"/>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49" name="文本框 1049348"/>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50" name="文本框 1049349"/>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51" name="文本框 1049350"/>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52" name="文本框 1049351"/>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53" name="文本框 1049352"/>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54" name="文本框 1049353"/>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55" name="文本框 1049354"/>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56" name="文本框 1049355"/>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57" name="文本框 1049356"/>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58" name="矩形 1049357"/>
          <p:cNvSpPr/>
          <p:nvPr/>
        </p:nvSpPr>
        <p:spPr>
          <a:xfrm>
            <a:off x="479425" y="1290637"/>
            <a:ext cx="8124825" cy="3768725"/>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2500" b="1">
              <a:ea typeface="黑体" panose="02010609060101010101" pitchFamily="49" charset="-122"/>
            </a:endParaRPr>
          </a:p>
          <a:p>
            <a:pPr lvl="0" eaLnBrk="1" latinLnBrk="1" hangingPunct="1"/>
            <a:endParaRPr lang="en-US" altLang="zh-CN" sz="2500" b="1">
              <a:ea typeface="黑体" panose="02010609060101010101" pitchFamily="49" charset="-122"/>
            </a:endParaRPr>
          </a:p>
          <a:p>
            <a:pPr marL="0" lvl="1" indent="0" eaLnBrk="1" latinLnBrk="1" hangingPunct="1"/>
            <a:r>
              <a:rPr lang="zh-CN" altLang="en-US" sz="2100" b="1">
                <a:ea typeface="黑体" panose="02010609060101010101" pitchFamily="49" charset="-122"/>
              </a:rPr>
              <a:t>社保工伤认定人员对王某家属做了详细的法律解释。</a:t>
            </a:r>
            <a:r>
              <a:rPr lang="en-US" altLang="zh-CN" sz="2100" b="1">
                <a:ea typeface="黑体" panose="02010609060101010101" pitchFamily="49" charset="-122"/>
              </a:rPr>
              <a:t>2004</a:t>
            </a:r>
            <a:r>
              <a:rPr lang="zh-CN" altLang="en-US" sz="2100" b="1">
                <a:ea typeface="黑体" panose="02010609060101010101" pitchFamily="49" charset="-122"/>
              </a:rPr>
              <a:t>年</a:t>
            </a:r>
            <a:r>
              <a:rPr lang="en-US" altLang="zh-CN" sz="2100" b="1">
                <a:ea typeface="黑体" panose="02010609060101010101" pitchFamily="49" charset="-122"/>
              </a:rPr>
              <a:t>1</a:t>
            </a:r>
            <a:r>
              <a:rPr lang="zh-CN" altLang="en-US" sz="2100" b="1">
                <a:ea typeface="黑体" panose="02010609060101010101" pitchFamily="49" charset="-122"/>
              </a:rPr>
              <a:t>月</a:t>
            </a:r>
            <a:r>
              <a:rPr lang="en-US" altLang="zh-CN" sz="2100" b="1">
                <a:ea typeface="黑体" panose="02010609060101010101" pitchFamily="49" charset="-122"/>
              </a:rPr>
              <a:t>1</a:t>
            </a:r>
            <a:r>
              <a:rPr lang="zh-CN" altLang="en-US" sz="2100" b="1">
                <a:ea typeface="黑体" panose="02010609060101010101" pitchFamily="49" charset="-122"/>
              </a:rPr>
              <a:t>日生效的</a:t>
            </a:r>
            <a:r>
              <a:rPr lang="en-US" altLang="zh-CN" sz="2100" b="1">
                <a:ea typeface="黑体" panose="02010609060101010101" pitchFamily="49" charset="-122"/>
              </a:rPr>
              <a:t>《</a:t>
            </a:r>
            <a:r>
              <a:rPr lang="zh-CN" altLang="en-US" sz="2100" b="1">
                <a:ea typeface="黑体" panose="02010609060101010101" pitchFamily="49" charset="-122"/>
              </a:rPr>
              <a:t>工伤保险条例</a:t>
            </a:r>
            <a:r>
              <a:rPr lang="en-US" altLang="zh-CN" sz="2100" b="1">
                <a:ea typeface="黑体" panose="02010609060101010101" pitchFamily="49" charset="-122"/>
              </a:rPr>
              <a:t>》</a:t>
            </a:r>
            <a:r>
              <a:rPr lang="zh-CN" altLang="en-US" sz="2100" b="1">
                <a:ea typeface="黑体" panose="02010609060101010101" pitchFamily="49" charset="-122"/>
              </a:rPr>
              <a:t>第</a:t>
            </a:r>
            <a:r>
              <a:rPr lang="en-US" altLang="zh-CN" sz="2100" b="1">
                <a:ea typeface="黑体" panose="02010609060101010101" pitchFamily="49" charset="-122"/>
              </a:rPr>
              <a:t>14</a:t>
            </a:r>
            <a:r>
              <a:rPr lang="zh-CN" altLang="en-US" sz="2100" b="1">
                <a:ea typeface="黑体" panose="02010609060101010101" pitchFamily="49" charset="-122"/>
              </a:rPr>
              <a:t>条第</a:t>
            </a:r>
            <a:r>
              <a:rPr lang="en-US" altLang="zh-CN" sz="2100" b="1">
                <a:ea typeface="黑体" panose="02010609060101010101" pitchFamily="49" charset="-122"/>
              </a:rPr>
              <a:t>6</a:t>
            </a:r>
            <a:r>
              <a:rPr lang="zh-CN" altLang="en-US" sz="2100" b="1">
                <a:ea typeface="黑体" panose="02010609060101010101" pitchFamily="49" charset="-122"/>
              </a:rPr>
              <a:t>项规定：在上下班途中，受到机动车事故伤害的应当认定为工伤。</a:t>
            </a:r>
            <a:r>
              <a:rPr lang="en-US" altLang="zh-CN" sz="2100" b="1">
                <a:ea typeface="黑体" panose="02010609060101010101" pitchFamily="49" charset="-122"/>
              </a:rPr>
              <a:t>2010</a:t>
            </a:r>
            <a:r>
              <a:rPr lang="zh-CN" altLang="en-US" sz="2100" b="1">
                <a:ea typeface="黑体" panose="02010609060101010101" pitchFamily="49" charset="-122"/>
              </a:rPr>
              <a:t>年</a:t>
            </a:r>
            <a:r>
              <a:rPr lang="en-US" altLang="zh-CN" sz="2100" b="1">
                <a:ea typeface="黑体" panose="02010609060101010101" pitchFamily="49" charset="-122"/>
              </a:rPr>
              <a:t>12</a:t>
            </a:r>
            <a:r>
              <a:rPr lang="zh-CN" altLang="en-US" sz="2100" b="1">
                <a:ea typeface="黑体" panose="02010609060101010101" pitchFamily="49" charset="-122"/>
              </a:rPr>
              <a:t>月</a:t>
            </a:r>
            <a:r>
              <a:rPr lang="en-US" altLang="zh-CN" sz="2100" b="1">
                <a:ea typeface="黑体" panose="02010609060101010101" pitchFamily="49" charset="-122"/>
              </a:rPr>
              <a:t>8</a:t>
            </a:r>
            <a:r>
              <a:rPr lang="zh-CN" altLang="en-US" sz="2100" b="1">
                <a:ea typeface="黑体" panose="02010609060101010101" pitchFamily="49" charset="-122"/>
              </a:rPr>
              <a:t>日国务院常务会议通过，</a:t>
            </a:r>
            <a:r>
              <a:rPr lang="en-US" altLang="zh-CN" sz="2100" b="1">
                <a:ea typeface="黑体" panose="02010609060101010101" pitchFamily="49" charset="-122"/>
              </a:rPr>
              <a:t>2011</a:t>
            </a:r>
            <a:r>
              <a:rPr lang="zh-CN" altLang="en-US" sz="2100" b="1">
                <a:ea typeface="黑体" panose="02010609060101010101" pitchFamily="49" charset="-122"/>
              </a:rPr>
              <a:t>年</a:t>
            </a:r>
            <a:r>
              <a:rPr lang="en-US" altLang="zh-CN" sz="2100" b="1">
                <a:ea typeface="黑体" panose="02010609060101010101" pitchFamily="49" charset="-122"/>
              </a:rPr>
              <a:t>1</a:t>
            </a:r>
            <a:r>
              <a:rPr lang="zh-CN" altLang="en-US" sz="2100" b="1">
                <a:ea typeface="黑体" panose="02010609060101010101" pitchFamily="49" charset="-122"/>
              </a:rPr>
              <a:t>月</a:t>
            </a:r>
            <a:r>
              <a:rPr lang="en-US" altLang="zh-CN" sz="2100" b="1">
                <a:ea typeface="黑体" panose="02010609060101010101" pitchFamily="49" charset="-122"/>
              </a:rPr>
              <a:t>1</a:t>
            </a:r>
            <a:r>
              <a:rPr lang="zh-CN" altLang="en-US" sz="2100" b="1">
                <a:ea typeface="黑体" panose="02010609060101010101" pitchFamily="49" charset="-122"/>
              </a:rPr>
              <a:t>日生效的国务院</a:t>
            </a:r>
            <a:r>
              <a:rPr lang="en-US" altLang="zh-CN" sz="2100" b="1">
                <a:ea typeface="黑体" panose="02010609060101010101" pitchFamily="49" charset="-122"/>
              </a:rPr>
              <a:t>《</a:t>
            </a:r>
            <a:r>
              <a:rPr lang="zh-CN" altLang="en-US" sz="2100" b="1">
                <a:ea typeface="黑体" panose="02010609060101010101" pitchFamily="49" charset="-122"/>
              </a:rPr>
              <a:t>关于修改</a:t>
            </a:r>
            <a:r>
              <a:rPr lang="en-US" altLang="zh-CN" sz="2100" b="1">
                <a:ea typeface="黑体" panose="02010609060101010101" pitchFamily="49" charset="-122"/>
              </a:rPr>
              <a:t>&lt;</a:t>
            </a:r>
            <a:r>
              <a:rPr lang="zh-CN" altLang="en-US" sz="2100" b="1">
                <a:ea typeface="黑体" panose="02010609060101010101" pitchFamily="49" charset="-122"/>
              </a:rPr>
              <a:t>工伤保险条例</a:t>
            </a:r>
            <a:r>
              <a:rPr lang="en-US" altLang="zh-CN" sz="2100" b="1">
                <a:ea typeface="黑体" panose="02010609060101010101" pitchFamily="49" charset="-122"/>
              </a:rPr>
              <a:t>&gt;</a:t>
            </a:r>
            <a:r>
              <a:rPr lang="zh-CN" altLang="en-US" sz="2100" b="1">
                <a:ea typeface="黑体" panose="02010609060101010101" pitchFamily="49" charset="-122"/>
              </a:rPr>
              <a:t>的决定</a:t>
            </a:r>
            <a:r>
              <a:rPr lang="en-US" altLang="zh-CN" sz="2100" b="1">
                <a:ea typeface="黑体" panose="02010609060101010101" pitchFamily="49" charset="-122"/>
              </a:rPr>
              <a:t>》</a:t>
            </a:r>
            <a:r>
              <a:rPr lang="zh-CN" altLang="en-US" sz="2100" b="1">
                <a:ea typeface="黑体" panose="02010609060101010101" pitchFamily="49" charset="-122"/>
              </a:rPr>
              <a:t>把</a:t>
            </a:r>
            <a:r>
              <a:rPr lang="en-US" altLang="zh-CN" sz="2100" b="1">
                <a:ea typeface="黑体" panose="02010609060101010101" pitchFamily="49" charset="-122"/>
              </a:rPr>
              <a:t>《</a:t>
            </a:r>
            <a:r>
              <a:rPr lang="zh-CN" altLang="en-US" sz="2100" b="1">
                <a:ea typeface="黑体" panose="02010609060101010101" pitchFamily="49" charset="-122"/>
              </a:rPr>
              <a:t>工伤保险条例</a:t>
            </a:r>
            <a:r>
              <a:rPr lang="en-US" altLang="zh-CN" sz="2100" b="1">
                <a:ea typeface="黑体" panose="02010609060101010101" pitchFamily="49" charset="-122"/>
              </a:rPr>
              <a:t>》</a:t>
            </a:r>
            <a:r>
              <a:rPr lang="zh-CN" altLang="en-US" sz="2100" b="1">
                <a:ea typeface="黑体" panose="02010609060101010101" pitchFamily="49" charset="-122"/>
              </a:rPr>
              <a:t>第</a:t>
            </a:r>
            <a:r>
              <a:rPr lang="en-US" altLang="zh-CN" sz="2100" b="1">
                <a:ea typeface="黑体" panose="02010609060101010101" pitchFamily="49" charset="-122"/>
              </a:rPr>
              <a:t>14</a:t>
            </a:r>
            <a:r>
              <a:rPr lang="zh-CN" altLang="en-US" sz="2100" b="1">
                <a:ea typeface="黑体" panose="02010609060101010101" pitchFamily="49" charset="-122"/>
              </a:rPr>
              <a:t>条第</a:t>
            </a:r>
            <a:r>
              <a:rPr lang="en-US" altLang="zh-CN" sz="2100" b="1">
                <a:ea typeface="黑体" panose="02010609060101010101" pitchFamily="49" charset="-122"/>
              </a:rPr>
              <a:t>6</a:t>
            </a:r>
            <a:r>
              <a:rPr lang="zh-CN" altLang="en-US" sz="2100" b="1">
                <a:ea typeface="黑体" panose="02010609060101010101" pitchFamily="49" charset="-122"/>
              </a:rPr>
              <a:t>项修订为：在上下班途中，受到非本人主要责任的交通事故或者城市轨道交通、客运轮渡、火车事故伤害的应当认定为工伤。</a:t>
            </a:r>
            <a:endParaRPr lang="zh-CN" altLang="en-US" sz="2100" b="1">
              <a:ea typeface="黑体" panose="02010609060101010101" pitchFamily="49" charset="-122"/>
            </a:endParaRPr>
          </a:p>
          <a:p>
            <a:pPr lvl="0" eaLnBrk="1" latinLnBrk="1" hangingPunct="1"/>
            <a:br>
              <a:rPr>
                <a:ea typeface="黑体" panose="02010609060101010101" pitchFamily="49" charset="-122"/>
              </a:rPr>
            </a:br>
            <a:endParaRPr lang="zh-CN" altLang="en-US">
              <a:ea typeface="黑体" panose="02010609060101010101"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9" name="文本框 1049358"/>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360" name="文本框 1049359"/>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361" name="文本框 1049360"/>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362" name="标题 1049361"/>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363" name="文本框 1049362"/>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64" name="文本框 1049363"/>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65" name="文本框 1049364"/>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66" name="文本框 1049365"/>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67" name="文本框 1049366"/>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68" name="文本框 1049367"/>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69" name="文本框 1049368"/>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70" name="文本框 1049369"/>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71" name="文本框 1049370"/>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72" name="文本框 1049371"/>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73" name="文本框 1049372"/>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74" name="文本框 1049373"/>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75" name="矩形 1049374"/>
          <p:cNvSpPr/>
          <p:nvPr/>
        </p:nvSpPr>
        <p:spPr>
          <a:xfrm>
            <a:off x="479425" y="1290637"/>
            <a:ext cx="8124825" cy="4551362"/>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2500" b="1">
              <a:ea typeface="黑体" panose="02010609060101010101" pitchFamily="49" charset="-122"/>
            </a:endParaRPr>
          </a:p>
          <a:p>
            <a:pPr lvl="0" eaLnBrk="1" latinLnBrk="1" hangingPunct="1"/>
            <a:r>
              <a:rPr lang="zh-CN" altLang="en-US" sz="2500" b="1">
                <a:effectLst>
                  <a:outerShdw blurRad="38100" dist="38100" dir="2700000" algn="tl">
                    <a:srgbClr val="C0C0C0"/>
                  </a:outerShdw>
                </a:effectLst>
                <a:ea typeface="黑体" panose="02010609060101010101" pitchFamily="49" charset="-122"/>
              </a:rPr>
              <a:t>对比修订前后的条文，上下班途中发生交通事故认定工伤有两点变化：第一，原条文认定交通事故工伤限定为机动车，修改后条文不再限制是否是机动车，非机动车造成的交通事故也可能构成工伤；第二，原条文没有限制交通事故中受伤职工是否有过错，工伤职工即使在交通事故中负全部责任也可能构成工伤，但修改后的条文限定交通事故中受伤职工必须是非本人主要责任。因此，王某这种情况在</a:t>
            </a:r>
            <a:r>
              <a:rPr lang="en-US" altLang="zh-CN" sz="2500" b="1">
                <a:effectLst>
                  <a:outerShdw blurRad="38100" dist="38100" dir="2700000" algn="tl">
                    <a:srgbClr val="C0C0C0"/>
                  </a:outerShdw>
                </a:effectLst>
                <a:ea typeface="黑体" panose="02010609060101010101" pitchFamily="49" charset="-122"/>
              </a:rPr>
              <a:t>2011</a:t>
            </a:r>
            <a:r>
              <a:rPr lang="zh-CN" altLang="en-US" sz="2500" b="1">
                <a:effectLst>
                  <a:outerShdw blurRad="38100" dist="38100" dir="2700000" algn="tl">
                    <a:srgbClr val="C0C0C0"/>
                  </a:outerShdw>
                </a:effectLst>
                <a:ea typeface="黑体" panose="02010609060101010101" pitchFamily="49" charset="-122"/>
              </a:rPr>
              <a:t>年</a:t>
            </a:r>
            <a:r>
              <a:rPr lang="en-US" altLang="zh-CN" sz="2500" b="1">
                <a:effectLst>
                  <a:outerShdw blurRad="38100" dist="38100" dir="2700000" algn="tl">
                    <a:srgbClr val="C0C0C0"/>
                  </a:outerShdw>
                </a:effectLst>
                <a:ea typeface="黑体" panose="02010609060101010101" pitchFamily="49" charset="-122"/>
              </a:rPr>
              <a:t>1</a:t>
            </a:r>
            <a:r>
              <a:rPr lang="zh-CN" altLang="en-US" sz="2500" b="1">
                <a:effectLst>
                  <a:outerShdw blurRad="38100" dist="38100" dir="2700000" algn="tl">
                    <a:srgbClr val="C0C0C0"/>
                  </a:outerShdw>
                </a:effectLst>
                <a:ea typeface="黑体" panose="02010609060101010101" pitchFamily="49" charset="-122"/>
              </a:rPr>
              <a:t>月</a:t>
            </a:r>
            <a:r>
              <a:rPr lang="en-US" altLang="zh-CN" sz="2500" b="1">
                <a:effectLst>
                  <a:outerShdw blurRad="38100" dist="38100" dir="2700000" algn="tl">
                    <a:srgbClr val="C0C0C0"/>
                  </a:outerShdw>
                </a:effectLst>
                <a:ea typeface="黑体" panose="02010609060101010101" pitchFamily="49" charset="-122"/>
              </a:rPr>
              <a:t>1</a:t>
            </a:r>
            <a:r>
              <a:rPr lang="zh-CN" altLang="en-US" sz="2500" b="1">
                <a:effectLst>
                  <a:outerShdw blurRad="38100" dist="38100" dir="2700000" algn="tl">
                    <a:srgbClr val="C0C0C0"/>
                  </a:outerShdw>
                </a:effectLst>
                <a:ea typeface="黑体" panose="02010609060101010101" pitchFamily="49" charset="-122"/>
              </a:rPr>
              <a:t>日之前应当认定为工伤，而在</a:t>
            </a:r>
            <a:r>
              <a:rPr lang="en-US" altLang="zh-CN" sz="2500" b="1">
                <a:effectLst>
                  <a:outerShdw blurRad="38100" dist="38100" dir="2700000" algn="tl">
                    <a:srgbClr val="C0C0C0"/>
                  </a:outerShdw>
                </a:effectLst>
                <a:ea typeface="黑体" panose="02010609060101010101" pitchFamily="49" charset="-122"/>
              </a:rPr>
              <a:t>2011</a:t>
            </a:r>
            <a:r>
              <a:rPr lang="zh-CN" altLang="en-US" sz="2500" b="1">
                <a:effectLst>
                  <a:outerShdw blurRad="38100" dist="38100" dir="2700000" algn="tl">
                    <a:srgbClr val="C0C0C0"/>
                  </a:outerShdw>
                </a:effectLst>
                <a:ea typeface="黑体" panose="02010609060101010101" pitchFamily="49" charset="-122"/>
              </a:rPr>
              <a:t>年之后则不能认定为工伤。</a:t>
            </a:r>
            <a:endParaRPr lang="zh-CN" altLang="en-US" sz="2500" b="1">
              <a:effectLst>
                <a:outerShdw blurRad="38100" dist="38100" dir="2700000" algn="tl">
                  <a:srgbClr val="C0C0C0"/>
                </a:outerShdw>
              </a:effectLst>
              <a:ea typeface="黑体" panose="02010609060101010101" pitchFamily="49" charset="-122"/>
            </a:endParaRPr>
          </a:p>
          <a:p>
            <a:pPr lvl="0" eaLnBrk="1" latinLnBrk="1" hangingPunct="1"/>
            <a:br>
              <a:rPr>
                <a:ea typeface="黑体" panose="02010609060101010101" pitchFamily="49" charset="-122"/>
              </a:rPr>
            </a:br>
            <a:endParaRPr lang="zh-CN" altLang="en-US">
              <a:ea typeface="黑体" panose="02010609060101010101"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76" name="文本框 1049375"/>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377" name="文本框 1049376"/>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378" name="文本框 1049377"/>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379" name="标题 1049378"/>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380" name="文本框 1049379"/>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81" name="文本框 1049380"/>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82" name="文本框 1049381"/>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83" name="文本框 1049382"/>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84" name="文本框 1049383"/>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85" name="文本框 1049384"/>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86" name="文本框 1049385"/>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87" name="文本框 1049386"/>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88" name="文本框 1049387"/>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89" name="文本框 1049388"/>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90" name="文本框 1049389"/>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91" name="文本框 1049390"/>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92" name="矩形 1049391"/>
          <p:cNvSpPr/>
          <p:nvPr/>
        </p:nvSpPr>
        <p:spPr>
          <a:xfrm>
            <a:off x="234950" y="1290637"/>
            <a:ext cx="8369300" cy="3712694"/>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2500" b="1">
              <a:ea typeface="黑体" panose="02010609060101010101" pitchFamily="49" charset="-122"/>
            </a:endParaRPr>
          </a:p>
          <a:p>
            <a:pPr marL="400050" lvl="1" indent="0" eaLnBrk="1" latinLnBrk="1" hangingPunct="1">
              <a:buFont typeface="Wingdings" panose="05000000000000000000" pitchFamily="2" charset="2"/>
              <a:buChar char="l"/>
            </a:pPr>
            <a:r>
              <a:rPr lang="zh-CN" altLang="en-US" sz="2500" b="1">
                <a:ea typeface="黑体" panose="02010609060101010101" pitchFamily="49" charset="-122"/>
              </a:rPr>
              <a:t>一名女职工下夜班回家途中，行至家属区院内某楼下（院门口有公司治安员值班），遭到一位窜入院内的不明身份歹徒的袭击。该女职工的手提包被抢去（包内有手机、少量现金等物），头部被重物打伤住院治疗。目前地方公安部门、本公司治安保卫部门已介入调查处理此事。</a:t>
            </a:r>
            <a:endParaRPr lang="zh-CN" altLang="en-US" sz="2500" b="1">
              <a:ea typeface="黑体" panose="02010609060101010101" pitchFamily="49" charset="-122"/>
            </a:endParaRPr>
          </a:p>
          <a:p>
            <a:pPr marL="400050" lvl="1" indent="0" eaLnBrk="1" latinLnBrk="1" hangingPunct="1"/>
            <a:r>
              <a:rPr lang="en-US" altLang="zh-CN" sz="2500" b="1">
                <a:ea typeface="黑体" panose="02010609060101010101" pitchFamily="49" charset="-122"/>
              </a:rPr>
              <a:t>       </a:t>
            </a:r>
            <a:r>
              <a:rPr lang="zh-CN" altLang="en-US" sz="2500" b="1">
                <a:ea typeface="黑体" panose="02010609060101010101" pitchFamily="49" charset="-122"/>
              </a:rPr>
              <a:t>该种情形不认定不为工伤。</a:t>
            </a:r>
            <a:endParaRPr lang="zh-CN" altLang="en-US" sz="2500" b="1">
              <a:ea typeface="黑体" panose="02010609060101010101" pitchFamily="49" charset="-122"/>
            </a:endParaRPr>
          </a:p>
          <a:p>
            <a:pPr marL="400050" lvl="1" indent="0" eaLnBrk="1" latinLnBrk="1" hangingPunct="1"/>
            <a:br>
              <a:rPr>
                <a:ea typeface="黑体" panose="02010609060101010101" pitchFamily="49" charset="-122"/>
              </a:rPr>
            </a:br>
            <a:endParaRPr lang="zh-CN" altLang="en-US">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文本框 1048627"/>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8629" name="文本框 1048628"/>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8630" name="文本框 1048629"/>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8631" name="标题 1048630"/>
          <p:cNvSpPr>
            <a:spLocks noGrp="1"/>
          </p:cNvSpPr>
          <p:nvPr>
            <p:ph type="title" idx="4294967295"/>
          </p:nvPr>
        </p:nvSpPr>
        <p:spPr>
          <a:xfrm>
            <a:off x="539750" y="382587"/>
            <a:ext cx="8604250" cy="908050"/>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endParaRPr lang="en-US" altLang="zh-CN" sz="6600">
              <a:ea typeface="黑体" panose="02010609060101010101" pitchFamily="49" charset="-122"/>
            </a:endParaRPr>
          </a:p>
        </p:txBody>
      </p:sp>
      <p:sp>
        <p:nvSpPr>
          <p:cNvPr id="1048632" name="文本框 1048631"/>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33" name="文本框 1048632"/>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34" name="文本框 1048633"/>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35" name="文本框 1048634"/>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36" name="文本框 1048635"/>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37" name="文本框 1048636"/>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38" name="文本框 1048637"/>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39" name="文本框 1048638"/>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40" name="文本框 1048639"/>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41" name="文本框 1048640"/>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42" name="文本框 1048641"/>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43" name="文本框 1048642"/>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8644" name="文本框 1048643"/>
          <p:cNvSpPr txBox="1"/>
          <p:nvPr/>
        </p:nvSpPr>
        <p:spPr>
          <a:xfrm>
            <a:off x="234950" y="1808162"/>
            <a:ext cx="8674100" cy="3481862"/>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379095" lvl="0" indent="-379095" eaLnBrk="1" latinLnBrk="1" hangingPunct="1">
              <a:buFont typeface="Wingdings" panose="05000000000000000000" pitchFamily="2" charset="2"/>
              <a:buChar char="u"/>
            </a:pPr>
            <a:r>
              <a:rPr lang="zh-CN" altLang="en-US" sz="2500" b="1">
                <a:ea typeface="黑体" panose="02010609060101010101" pitchFamily="49" charset="-122"/>
              </a:rPr>
              <a:t> 国家新修订的</a:t>
            </a:r>
            <a:r>
              <a:rPr lang="en-US" altLang="zh-CN" sz="2500" b="1">
                <a:ea typeface="黑体" panose="02010609060101010101" pitchFamily="49" charset="-122"/>
              </a:rPr>
              <a:t>《</a:t>
            </a:r>
            <a:r>
              <a:rPr lang="zh-CN" altLang="en-US" sz="2500" b="1">
                <a:ea typeface="黑体" panose="02010609060101010101" pitchFamily="49" charset="-122"/>
              </a:rPr>
              <a:t>工伤保险条例</a:t>
            </a:r>
            <a:r>
              <a:rPr lang="en-US" altLang="zh-CN" sz="2500" b="1">
                <a:ea typeface="黑体" panose="02010609060101010101" pitchFamily="49" charset="-122"/>
              </a:rPr>
              <a:t>》</a:t>
            </a:r>
            <a:r>
              <a:rPr lang="zh-CN" altLang="en-US" sz="2500" b="1">
                <a:ea typeface="黑体" panose="02010609060101010101" pitchFamily="49" charset="-122"/>
              </a:rPr>
              <a:t>于</a:t>
            </a:r>
            <a:r>
              <a:rPr lang="en-US" altLang="zh-CN" sz="2500" b="1">
                <a:ea typeface="黑体" panose="02010609060101010101" pitchFamily="49" charset="-122"/>
              </a:rPr>
              <a:t>2011</a:t>
            </a:r>
            <a:r>
              <a:rPr lang="zh-CN" altLang="en-US" sz="2500" b="1">
                <a:ea typeface="黑体" panose="02010609060101010101" pitchFamily="49" charset="-122"/>
              </a:rPr>
              <a:t>年</a:t>
            </a:r>
            <a:r>
              <a:rPr lang="en-US" altLang="zh-CN" sz="2500" b="1">
                <a:ea typeface="黑体" panose="02010609060101010101" pitchFamily="49" charset="-122"/>
              </a:rPr>
              <a:t>1</a:t>
            </a:r>
            <a:r>
              <a:rPr lang="zh-CN" altLang="en-US" sz="2500" b="1">
                <a:ea typeface="黑体" panose="02010609060101010101" pitchFamily="49" charset="-122"/>
              </a:rPr>
              <a:t>月</a:t>
            </a:r>
            <a:r>
              <a:rPr lang="en-US" altLang="zh-CN" sz="2500" b="1">
                <a:ea typeface="黑体" panose="02010609060101010101" pitchFamily="49" charset="-122"/>
              </a:rPr>
              <a:t>1</a:t>
            </a:r>
            <a:r>
              <a:rPr lang="zh-CN" altLang="en-US" sz="2500" b="1">
                <a:ea typeface="黑体" panose="02010609060101010101" pitchFamily="49" charset="-122"/>
              </a:rPr>
              <a:t>日正式实施。本条例的变动主要有以下几处：一是扩大了工伤保险使用范围；二是调整了工伤认定范围；三是简化了工伤认定、鉴定和争议处理程序；四是提高了部分工伤待遇标准；五是减少了由用人单位支付的项目，增加了工伤保险基金支付的待遇项目等</a:t>
            </a:r>
            <a:r>
              <a:rPr lang="zh-CN" altLang="en-US" sz="2500">
                <a:ea typeface="黑体" panose="02010609060101010101" pitchFamily="49" charset="-122"/>
              </a:rPr>
              <a:t>。</a:t>
            </a:r>
            <a:endParaRPr lang="zh-CN" altLang="en-US" sz="2500">
              <a:ea typeface="黑体" panose="02010609060101010101" pitchFamily="49" charset="-122"/>
            </a:endParaRPr>
          </a:p>
          <a:p>
            <a:pPr marL="379095" lvl="0" indent="-379095" eaLnBrk="1" latinLnBrk="1" hangingPunct="1"/>
            <a:endParaRPr lang="zh-CN" altLang="en-US" sz="2500" b="1">
              <a:ea typeface="黑体" panose="02010609060101010101" pitchFamily="49" charset="-122"/>
            </a:endParaRPr>
          </a:p>
          <a:p>
            <a:pPr marL="379095" lvl="0" indent="-379095" eaLnBrk="1" latinLnBrk="1" hangingPunct="1"/>
            <a:br>
              <a:rPr>
                <a:ea typeface="黑体" panose="02010609060101010101" pitchFamily="49" charset="-122"/>
              </a:rPr>
            </a:br>
            <a:r>
              <a:rPr lang="zh-CN" altLang="en-US" sz="2800">
                <a:ea typeface="黑体" panose="02010609060101010101" pitchFamily="49" charset="-122"/>
              </a:rPr>
              <a:t>　　</a:t>
            </a:r>
            <a:endParaRPr lang="zh-CN" altLang="en-US" sz="2800">
              <a:ea typeface="黑体" panose="02010609060101010101" pitchFamily="49"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93" name="文本框 1049392"/>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394" name="文本框 1049393"/>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395" name="文本框 1049394"/>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396" name="标题 1049395"/>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397" name="文本框 1049396"/>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98" name="文本框 1049397"/>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399" name="文本框 1049398"/>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0" name="文本框 1049399"/>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1" name="文本框 1049400"/>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2" name="文本框 1049401"/>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3" name="文本框 1049402"/>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4" name="文本框 1049403"/>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5" name="文本框 1049404"/>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6" name="文本框 1049405"/>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7" name="文本框 1049406"/>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8" name="文本框 1049407"/>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09" name="矩形 1049408"/>
          <p:cNvSpPr/>
          <p:nvPr/>
        </p:nvSpPr>
        <p:spPr>
          <a:xfrm>
            <a:off x="0" y="1290637"/>
            <a:ext cx="8604250" cy="3435695"/>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2500" b="1">
              <a:ea typeface="黑体" panose="02010609060101010101" pitchFamily="49" charset="-122"/>
            </a:endParaRPr>
          </a:p>
          <a:p>
            <a:pPr marL="400050" lvl="1" indent="0" eaLnBrk="1" latinLnBrk="1" hangingPunct="1">
              <a:buFont typeface="Wingdings" panose="05000000000000000000" pitchFamily="2" charset="2"/>
              <a:buChar char="l"/>
            </a:pPr>
            <a:r>
              <a:rPr lang="zh-CN" altLang="en-US" sz="2500" b="1">
                <a:ea typeface="黑体" panose="02010609060101010101" pitchFamily="49" charset="-122"/>
              </a:rPr>
              <a:t>2005年</a:t>
            </a:r>
            <a:r>
              <a:rPr lang="en-US" altLang="zh-CN" sz="2500" b="1">
                <a:ea typeface="黑体" panose="02010609060101010101" pitchFamily="49" charset="-122"/>
              </a:rPr>
              <a:t>5</a:t>
            </a:r>
            <a:r>
              <a:rPr lang="zh-CN" altLang="en-US" sz="2500" b="1">
                <a:ea typeface="黑体" panose="02010609060101010101" pitchFamily="49" charset="-122"/>
              </a:rPr>
              <a:t>月</a:t>
            </a:r>
            <a:r>
              <a:rPr lang="en-US" altLang="zh-CN" sz="2500" b="1">
                <a:ea typeface="黑体" panose="02010609060101010101" pitchFamily="49" charset="-122"/>
              </a:rPr>
              <a:t>22</a:t>
            </a:r>
            <a:r>
              <a:rPr lang="zh-CN" altLang="en-US" sz="2500" b="1">
                <a:ea typeface="黑体" panose="02010609060101010101" pitchFamily="49" charset="-122"/>
              </a:rPr>
              <a:t>日晚，某市东帮实业有限公司职工李某，在上班途中经该公司大门口时，被公司的看门狗咬伤右腿。请问李某能否构成工伤？</a:t>
            </a:r>
            <a:br>
              <a:rPr>
                <a:ea typeface="黑体" panose="02010609060101010101" pitchFamily="49" charset="-122"/>
              </a:rPr>
            </a:br>
            <a:r>
              <a:rPr lang="en-US" altLang="zh-CN" sz="2500" b="1">
                <a:ea typeface="黑体" panose="02010609060101010101" pitchFamily="49" charset="-122"/>
              </a:rPr>
              <a:t>       </a:t>
            </a:r>
            <a:r>
              <a:rPr lang="zh-CN" altLang="en-US" sz="2500" b="1">
                <a:ea typeface="黑体" panose="02010609060101010101" pitchFamily="49" charset="-122"/>
              </a:rPr>
              <a:t>该种情形不认定不为工伤。</a:t>
            </a:r>
            <a:endParaRPr lang="zh-CN" altLang="en-US" sz="2500" b="1">
              <a:ea typeface="黑体" panose="02010609060101010101" pitchFamily="49" charset="-122"/>
            </a:endParaRPr>
          </a:p>
          <a:p>
            <a:pPr marL="400050" lvl="1" indent="0" eaLnBrk="1" latinLnBrk="1" hangingPunct="1"/>
            <a:r>
              <a:rPr lang="zh-CN" altLang="en-US" sz="2500" b="1">
                <a:ea typeface="黑体" panose="02010609060101010101" pitchFamily="49" charset="-122"/>
              </a:rPr>
              <a:t>公司同类案例回放：</a:t>
            </a:r>
            <a:r>
              <a:rPr lang="en-US" altLang="zh-CN" sz="2500" b="1">
                <a:ea typeface="黑体" panose="02010609060101010101" pitchFamily="49" charset="-122"/>
              </a:rPr>
              <a:t>10</a:t>
            </a:r>
            <a:r>
              <a:rPr lang="zh-CN" altLang="en-US" sz="2500" b="1">
                <a:ea typeface="黑体" panose="02010609060101010101" pitchFamily="49" charset="-122"/>
              </a:rPr>
              <a:t>年某日，我公司一女员工在宿舍区域上班时，被闯入公司区域的狗咬伤，经与工伤所咨询，该种情形不属于工伤。 </a:t>
            </a:r>
            <a:br>
              <a:rPr>
                <a:ea typeface="黑体" panose="02010609060101010101" pitchFamily="49" charset="-122"/>
              </a:rPr>
            </a:br>
            <a:endParaRPr lang="zh-CN" altLang="en-US">
              <a:ea typeface="黑体" panose="02010609060101010101"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10" name="文本框 1049409"/>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411" name="文本框 1049410"/>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412" name="文本框 1049411"/>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413" name="标题 1049412"/>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414" name="文本框 1049413"/>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15" name="文本框 1049414"/>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16" name="文本框 1049415"/>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17" name="文本框 1049416"/>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18" name="文本框 1049417"/>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19" name="文本框 1049418"/>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20" name="文本框 1049419"/>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21" name="文本框 1049420"/>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22" name="文本框 1049421"/>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23" name="文本框 1049422"/>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24" name="文本框 1049423"/>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25" name="文本框 1049424"/>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26" name="矩形 1049425"/>
          <p:cNvSpPr/>
          <p:nvPr/>
        </p:nvSpPr>
        <p:spPr>
          <a:xfrm>
            <a:off x="0" y="1290637"/>
            <a:ext cx="8604250" cy="3820416"/>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2500" b="1">
              <a:ea typeface="黑体" panose="02010609060101010101" pitchFamily="49" charset="-122"/>
            </a:endParaRPr>
          </a:p>
          <a:p>
            <a:pPr marL="400050" lvl="1" indent="0" eaLnBrk="1" latinLnBrk="1" hangingPunct="1">
              <a:buFont typeface="Wingdings" panose="05000000000000000000" pitchFamily="2" charset="2"/>
              <a:buChar char="l"/>
            </a:pPr>
            <a:r>
              <a:rPr lang="zh-CN" altLang="en-US" sz="2500" b="1">
                <a:ea typeface="黑体" panose="02010609060101010101" pitchFamily="49" charset="-122"/>
              </a:rPr>
              <a:t>王女士在一家鞋店上班的时候，突然晕倒在店里，但是鞋店老板十分漠然，很长时间都没有理她。据说，她晕倒了</a:t>
            </a:r>
            <a:r>
              <a:rPr lang="en-US" altLang="zh-CN" sz="2500" b="1">
                <a:ea typeface="黑体" panose="02010609060101010101" pitchFamily="49" charset="-122"/>
              </a:rPr>
              <a:t>2</a:t>
            </a:r>
            <a:r>
              <a:rPr lang="zh-CN" altLang="en-US" sz="2500" b="1">
                <a:ea typeface="黑体" panose="02010609060101010101" pitchFamily="49" charset="-122"/>
              </a:rPr>
              <a:t>个小时仍没有醒来，老板才派人把她送到医院。医治后，身体恢复。</a:t>
            </a:r>
            <a:endParaRPr lang="zh-CN" altLang="en-US" sz="2500" b="1">
              <a:ea typeface="黑体" panose="02010609060101010101" pitchFamily="49" charset="-122"/>
            </a:endParaRPr>
          </a:p>
          <a:p>
            <a:pPr marL="400050" lvl="1" indent="0" eaLnBrk="1" latinLnBrk="1" hangingPunct="1"/>
            <a:r>
              <a:rPr lang="zh-CN" altLang="en-US" sz="2500" b="1">
                <a:ea typeface="黑体" panose="02010609060101010101" pitchFamily="49" charset="-122"/>
              </a:rPr>
              <a:t>     该种情形不认定不为工伤。</a:t>
            </a:r>
            <a:endParaRPr lang="zh-CN" altLang="en-US" sz="2500" b="1">
              <a:ea typeface="黑体" panose="02010609060101010101" pitchFamily="49" charset="-122"/>
            </a:endParaRPr>
          </a:p>
          <a:p>
            <a:pPr marL="400050" lvl="1" indent="0" eaLnBrk="1" latinLnBrk="1" hangingPunct="1"/>
            <a:r>
              <a:rPr lang="zh-CN" altLang="en-US" sz="2500" b="1">
                <a:ea typeface="黑体" panose="02010609060101010101" pitchFamily="49" charset="-122"/>
              </a:rPr>
              <a:t>   公司同类案例回放：</a:t>
            </a:r>
            <a:r>
              <a:rPr lang="en-US" altLang="zh-CN" sz="2500" b="1">
                <a:ea typeface="黑体" panose="02010609060101010101" pitchFamily="49" charset="-122"/>
              </a:rPr>
              <a:t>10</a:t>
            </a:r>
            <a:r>
              <a:rPr lang="zh-CN" altLang="en-US" sz="2500" b="1">
                <a:ea typeface="黑体" panose="02010609060101010101" pitchFamily="49" charset="-122"/>
              </a:rPr>
              <a:t>年某日，我公司一女员工因排练节目比较疲惫，在班前会时晕倒，经与工伤所咨询，该种情形不属于工伤。 </a:t>
            </a:r>
            <a:br>
              <a:rPr>
                <a:ea typeface="黑体" panose="02010609060101010101" pitchFamily="49" charset="-122"/>
              </a:rPr>
            </a:br>
            <a:endParaRPr lang="zh-CN" altLang="en-US">
              <a:ea typeface="黑体" panose="020106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27" name="文本框 1049426"/>
          <p:cNvSpPr txBox="1"/>
          <p:nvPr/>
        </p:nvSpPr>
        <p:spPr>
          <a:xfrm>
            <a:off x="0" y="6107112"/>
            <a:ext cx="1554162"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fld id="{566ABCEB-ACFC-4714-9973-3DA970169C29}" type="slidenum">
              <a:rPr lang="en-US" altLang="zh-CN" sz="1600" b="1">
                <a:solidFill>
                  <a:schemeClr val="lt1"/>
                </a:solidFill>
                <a:ea typeface="黑体" panose="02010609060101010101" pitchFamily="49" charset="-122"/>
              </a:rPr>
            </a:fld>
            <a:endParaRPr lang="en-US" altLang="zh-CN" sz="1600" b="1">
              <a:solidFill>
                <a:schemeClr val="lt1"/>
              </a:solidFill>
              <a:ea typeface="黑体" panose="02010609060101010101" pitchFamily="49" charset="-122"/>
            </a:endParaRPr>
          </a:p>
        </p:txBody>
      </p:sp>
      <p:sp>
        <p:nvSpPr>
          <p:cNvPr id="1049428" name="文本框 1049427"/>
          <p:cNvSpPr txBox="1"/>
          <p:nvPr/>
        </p:nvSpPr>
        <p:spPr>
          <a:xfrm>
            <a:off x="6604000" y="6107112"/>
            <a:ext cx="2120900" cy="346075"/>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datetime1">
              <a:rPr lang="zh-CN" altLang="en-US" sz="1600">
                <a:solidFill>
                  <a:schemeClr val="lt1"/>
                </a:solidFill>
                <a:ea typeface="黑体" panose="02010609060101010101" pitchFamily="49" charset="-122"/>
              </a:rPr>
            </a:fld>
            <a:endParaRPr lang="zh-CN" altLang="en-US" sz="1600">
              <a:solidFill>
                <a:schemeClr val="lt1"/>
              </a:solidFill>
              <a:ea typeface="黑体" panose="02010609060101010101" pitchFamily="49" charset="-122"/>
            </a:endParaRPr>
          </a:p>
        </p:txBody>
      </p:sp>
      <p:sp>
        <p:nvSpPr>
          <p:cNvPr id="1049429" name="文本框 1049428"/>
          <p:cNvSpPr txBox="1"/>
          <p:nvPr/>
        </p:nvSpPr>
        <p:spPr>
          <a:xfrm>
            <a:off x="1677987" y="6092825"/>
            <a:ext cx="4741862" cy="360362"/>
          </a:xfrm>
          <a:prstGeom prst="rect">
            <a:avLst/>
          </a:prstGeom>
          <a:noFill/>
          <a:ln>
            <a:noFill/>
          </a:ln>
        </p:spPr>
        <p:txBody>
          <a:bodyPr vert="horz" lIns="87272" tIns="43637" rIns="87272" bIns="43637"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chemeClr val="lt1"/>
                </a:solidFill>
                <a:ea typeface="黑体" panose="02010609060101010101" pitchFamily="49" charset="-122"/>
              </a:rPr>
              <a:t>工伤知识培训</a:t>
            </a:r>
            <a:endParaRPr lang="zh-CN" altLang="en-US" sz="1600" b="1">
              <a:solidFill>
                <a:schemeClr val="lt1"/>
              </a:solidFill>
              <a:ea typeface="黑体" panose="02010609060101010101" pitchFamily="49" charset="-122"/>
            </a:endParaRPr>
          </a:p>
        </p:txBody>
      </p:sp>
      <p:sp>
        <p:nvSpPr>
          <p:cNvPr id="1049430" name="标题 1049429"/>
          <p:cNvSpPr>
            <a:spLocks noGrp="1"/>
          </p:cNvSpPr>
          <p:nvPr>
            <p:ph type="title" idx="4294967295"/>
          </p:nvPr>
        </p:nvSpPr>
        <p:spPr>
          <a:xfrm>
            <a:off x="601662" y="836612"/>
            <a:ext cx="6902450" cy="906462"/>
          </a:xfrm>
          <a:prstGeom prst="rect">
            <a:avLst/>
          </a:prstGeom>
          <a:noFill/>
          <a:ln>
            <a:noFill/>
          </a:ln>
        </p:spPr>
        <p:txBody>
          <a:bodyPr vert="horz" lIns="87272" tIns="43637" rIns="87272" bIns="43637"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br>
              <a:rPr>
                <a:ea typeface="黑体" panose="02010609060101010101" pitchFamily="49" charset="-122"/>
              </a:rPr>
            </a:br>
            <a:br>
              <a:rPr>
                <a:ea typeface="黑体" panose="02010609060101010101" pitchFamily="49" charset="-122"/>
              </a:rPr>
            </a:br>
            <a:br>
              <a:rPr>
                <a:ea typeface="黑体" panose="02010609060101010101" pitchFamily="49" charset="-122"/>
              </a:rPr>
            </a:br>
            <a:r>
              <a:rPr lang="zh-CN" altLang="en-US" sz="6600">
                <a:ea typeface="黑体" panose="02010609060101010101" pitchFamily="49" charset="-122"/>
              </a:rPr>
              <a:t>案例分析</a:t>
            </a:r>
            <a:br>
              <a:rPr>
                <a:ea typeface="黑体" panose="02010609060101010101" pitchFamily="49" charset="-122"/>
              </a:rPr>
            </a:br>
            <a:br>
              <a:rPr>
                <a:ea typeface="黑体" panose="02010609060101010101" pitchFamily="49" charset="-122"/>
              </a:rPr>
            </a:br>
            <a:br>
              <a:rPr>
                <a:ea typeface="黑体" panose="02010609060101010101" pitchFamily="49" charset="-122"/>
              </a:rPr>
            </a:br>
            <a:endParaRPr lang="zh-CN" altLang="en-US" sz="6600">
              <a:ea typeface="黑体" panose="02010609060101010101" pitchFamily="49" charset="-122"/>
            </a:endParaRPr>
          </a:p>
        </p:txBody>
      </p:sp>
      <p:sp>
        <p:nvSpPr>
          <p:cNvPr id="1049431" name="文本框 1049430"/>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32" name="文本框 1049431"/>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33" name="文本框 1049432"/>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34" name="文本框 1049433"/>
          <p:cNvSpPr txBox="1"/>
          <p:nvPr/>
        </p:nvSpPr>
        <p:spPr>
          <a:xfrm>
            <a:off x="11271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35" name="文本框 1049434"/>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36" name="文本框 1049435"/>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37" name="文本框 1049436"/>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38" name="文本框 1049437"/>
          <p:cNvSpPr txBox="1"/>
          <p:nvPr/>
        </p:nvSpPr>
        <p:spPr>
          <a:xfrm>
            <a:off x="403225"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39" name="文本框 1049438"/>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40" name="文本框 1049439"/>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41" name="文本框 1049440"/>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42" name="文本框 1049441"/>
          <p:cNvSpPr txBox="1"/>
          <p:nvPr/>
        </p:nvSpPr>
        <p:spPr>
          <a:xfrm>
            <a:off x="400050" y="863600"/>
            <a:ext cx="161924" cy="234819"/>
          </a:xfrm>
          <a:prstGeom prst="rect">
            <a:avLst/>
          </a:prstGeom>
          <a:noFill/>
          <a:ln>
            <a:noFill/>
          </a:ln>
        </p:spPr>
        <p:txBody>
          <a:bodyPr vert="horz" wrap="none"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zh-CN" altLang="en-US" sz="1000">
              <a:ea typeface="黑体" panose="02010609060101010101" pitchFamily="49" charset="-122"/>
            </a:endParaRPr>
          </a:p>
        </p:txBody>
      </p:sp>
      <p:sp>
        <p:nvSpPr>
          <p:cNvPr id="1049443" name="矩形 1049442"/>
          <p:cNvSpPr/>
          <p:nvPr/>
        </p:nvSpPr>
        <p:spPr>
          <a:xfrm>
            <a:off x="0" y="1290637"/>
            <a:ext cx="8604250" cy="2281533"/>
          </a:xfrm>
          <a:prstGeom prst="rect">
            <a:avLst/>
          </a:prstGeom>
          <a:noFill/>
          <a:ln>
            <a:noFill/>
          </a:ln>
        </p:spPr>
        <p:txBody>
          <a:bodyPr vert="horz" lIns="80147" tIns="40074" rIns="80147" bIns="40074"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endParaRPr lang="en-US" altLang="zh-CN" sz="2500" b="1">
              <a:ea typeface="黑体" panose="02010609060101010101" pitchFamily="49" charset="-122"/>
            </a:endParaRPr>
          </a:p>
          <a:p>
            <a:pPr marL="400050" lvl="1" indent="0" eaLnBrk="1" latinLnBrk="1" hangingPunct="1">
              <a:buFont typeface="Wingdings" panose="05000000000000000000" pitchFamily="2" charset="2"/>
              <a:buChar char="l"/>
            </a:pPr>
            <a:r>
              <a:rPr lang="zh-CN" altLang="en-US" sz="2500" b="1">
                <a:ea typeface="黑体" panose="02010609060101010101" pitchFamily="49" charset="-122"/>
              </a:rPr>
              <a:t> </a:t>
            </a:r>
            <a:r>
              <a:rPr lang="en-US" altLang="zh-CN" sz="2500" b="1">
                <a:ea typeface="黑体" panose="02010609060101010101" pitchFamily="49" charset="-122"/>
              </a:rPr>
              <a:t>2011</a:t>
            </a:r>
            <a:r>
              <a:rPr lang="zh-CN" altLang="en-US" sz="2500" b="1">
                <a:ea typeface="黑体" panose="02010609060101010101" pitchFamily="49" charset="-122"/>
              </a:rPr>
              <a:t>年某日</a:t>
            </a:r>
            <a:r>
              <a:rPr lang="en-US" altLang="zh-CN" sz="2500" b="1">
                <a:ea typeface="黑体" panose="02010609060101010101" pitchFamily="49" charset="-122"/>
              </a:rPr>
              <a:t>16</a:t>
            </a:r>
            <a:r>
              <a:rPr lang="zh-CN" altLang="en-US" sz="2500" b="1">
                <a:ea typeface="黑体" panose="02010609060101010101" pitchFamily="49" charset="-122"/>
              </a:rPr>
              <a:t>：</a:t>
            </a:r>
            <a:r>
              <a:rPr lang="en-US" altLang="zh-CN" sz="2500" b="1">
                <a:ea typeface="黑体" panose="02010609060101010101" pitchFamily="49" charset="-122"/>
              </a:rPr>
              <a:t>00</a:t>
            </a:r>
            <a:r>
              <a:rPr lang="zh-CN" altLang="en-US" sz="2500" b="1">
                <a:ea typeface="黑体" panose="02010609060101010101" pitchFamily="49" charset="-122"/>
              </a:rPr>
              <a:t>该员工下班后去网吧上网，回家时在水榭花都附近逆行，和一行人相撞，腹部、头部受伤，由于该员工下班后未直接回家，而是先去了上网，所以不可认定为工伤。</a:t>
            </a:r>
            <a:br>
              <a:rPr>
                <a:ea typeface="黑体" panose="02010609060101010101" pitchFamily="49" charset="-122"/>
              </a:rPr>
            </a:br>
            <a:endParaRPr lang="zh-CN" altLang="en-US">
              <a:ea typeface="黑体" panose="02010609060101010101" pitchFamily="49"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44" name="文本框 1049443"/>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445" name="文本占位符 1049444"/>
          <p:cNvSpPr>
            <a:spLocks noGrp="1"/>
          </p:cNvSpPr>
          <p:nvPr>
            <p:ph type="body" idx="1"/>
          </p:nvPr>
        </p:nvSpPr>
        <p:spPr>
          <a:xfrm>
            <a:off x="395287" y="1557337"/>
            <a:ext cx="8456612" cy="46799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lnSpc>
                <a:spcPct val="90000"/>
              </a:lnSpc>
              <a:buFontTx/>
              <a:buNone/>
            </a:pPr>
            <a:r>
              <a:rPr lang="zh-CN" altLang="zh-CN" sz="2800" b="1">
                <a:solidFill>
                  <a:srgbClr val="660066"/>
                </a:solidFill>
                <a:effectLst>
                  <a:outerShdw blurRad="38100" dist="38100" dir="2700000" algn="tl">
                    <a:srgbClr val="C0C0C0"/>
                  </a:outerShdw>
                </a:effectLst>
                <a:ea typeface="黑体" panose="02010609060101010101" pitchFamily="49" charset="-122"/>
              </a:rPr>
              <a:t>2.3</a:t>
            </a:r>
            <a:r>
              <a:rPr lang="en-US" altLang="zh-CN" sz="2800" b="1">
                <a:solidFill>
                  <a:srgbClr val="660066"/>
                </a:solidFill>
                <a:effectLst>
                  <a:outerShdw blurRad="38100" dist="38100" dir="2700000" algn="tl">
                    <a:srgbClr val="C0C0C0"/>
                  </a:outerShdw>
                </a:effectLst>
                <a:ea typeface="黑体" panose="02010609060101010101" pitchFamily="49" charset="-122"/>
              </a:rPr>
              <a:t> </a:t>
            </a:r>
            <a:r>
              <a:rPr lang="zh-CN" altLang="en-US" sz="2800" b="1">
                <a:solidFill>
                  <a:srgbClr val="660066"/>
                </a:solidFill>
                <a:effectLst>
                  <a:outerShdw blurRad="38100" dist="38100" dir="2700000" algn="tl">
                    <a:srgbClr val="C0C0C0"/>
                  </a:outerShdw>
                </a:effectLst>
                <a:ea typeface="黑体" panose="02010609060101010101" pitchFamily="49" charset="-122"/>
              </a:rPr>
              <a:t>劳动能力鉴定实务操作</a:t>
            </a:r>
            <a:endParaRPr lang="zh-CN" altLang="en-US" sz="2800" b="1">
              <a:solidFill>
                <a:srgbClr val="660066"/>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zh-CN" sz="2800" b="1">
                <a:solidFill>
                  <a:srgbClr val="0033CC"/>
                </a:solidFill>
                <a:effectLst>
                  <a:outerShdw blurRad="38100" dist="38100" dir="2700000" algn="tl">
                    <a:srgbClr val="C0C0C0"/>
                  </a:outerShdw>
                </a:effectLst>
                <a:ea typeface="黑体" panose="02010609060101010101" pitchFamily="49" charset="-122"/>
              </a:rPr>
              <a:t> </a:t>
            </a:r>
            <a:endParaRPr lang="zh-CN" altLang="zh-CN" sz="28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en-US" altLang="zh-CN" sz="2400" b="1">
                <a:solidFill>
                  <a:srgbClr val="0033CC"/>
                </a:solidFill>
                <a:effectLst>
                  <a:outerShdw blurRad="38100" dist="38100" dir="2700000" algn="tl">
                    <a:srgbClr val="C0C0C0"/>
                  </a:outerShdw>
                </a:effectLst>
                <a:ea typeface="黑体" panose="02010609060101010101" pitchFamily="49" charset="-122"/>
              </a:rPr>
              <a:t>2.3.</a:t>
            </a:r>
            <a:r>
              <a:rPr lang="zh-CN" altLang="zh-CN" sz="2400" b="1">
                <a:solidFill>
                  <a:srgbClr val="0033CC"/>
                </a:solidFill>
                <a:effectLst>
                  <a:outerShdw blurRad="38100" dist="38100" dir="2700000" algn="tl">
                    <a:srgbClr val="C0C0C0"/>
                  </a:outerShdw>
                </a:effectLst>
                <a:ea typeface="黑体" panose="02010609060101010101" pitchFamily="49" charset="-122"/>
              </a:rPr>
              <a:t>1</a:t>
            </a: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劳动能力鉴定概述</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zh-CN" sz="2800" b="1">
                <a:solidFill>
                  <a:srgbClr val="0033CC"/>
                </a:solidFill>
                <a:effectLst>
                  <a:outerShdw blurRad="38100" dist="38100" dir="2700000" algn="tl">
                    <a:srgbClr val="C0C0C0"/>
                  </a:outerShdw>
                </a:effectLst>
                <a:ea typeface="黑体" panose="02010609060101010101" pitchFamily="49" charset="-122"/>
              </a:rPr>
              <a:t>   </a:t>
            </a:r>
            <a:endParaRPr lang="zh-CN" altLang="zh-CN" sz="28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劳动能力鉴定是指劳动者因工或非因工负伤以及患病后，劳动</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鉴定机构根据国家鉴定标准，运用有关政策和医学科学技术的方法</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、手段，确定劳动者伤残程度和丧失劳动能力程度的一种综合评定</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制度。</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49" name="文本框 104944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grpSp>
        <p:nvGrpSpPr>
          <p:cNvPr id="273" name="组合 272"/>
          <p:cNvGrpSpPr/>
          <p:nvPr/>
        </p:nvGrpSpPr>
        <p:grpSpPr>
          <a:xfrm>
            <a:off x="215900" y="2230437"/>
            <a:ext cx="8820150" cy="3930650"/>
            <a:chOff x="794" y="1571"/>
            <a:chExt cx="4173" cy="1859"/>
          </a:xfrm>
        </p:grpSpPr>
        <p:sp>
          <p:nvSpPr>
            <p:cNvPr id="1049450" name="矩形 1049449"/>
            <p:cNvSpPr/>
            <p:nvPr/>
          </p:nvSpPr>
          <p:spPr>
            <a:xfrm>
              <a:off x="794" y="1706"/>
              <a:ext cx="363" cy="318"/>
            </a:xfrm>
            <a:prstGeom prst="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工伤认</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定完成</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51" name="矩形: 圆角 1049450"/>
            <p:cNvSpPr/>
            <p:nvPr/>
          </p:nvSpPr>
          <p:spPr>
            <a:xfrm>
              <a:off x="1611" y="1571"/>
              <a:ext cx="576" cy="681"/>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用人单位或</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个人向设区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的市级劳动</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能力鉴定委</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员会申请</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52" name="矩形: 圆角 1049451"/>
            <p:cNvSpPr/>
            <p:nvPr/>
          </p:nvSpPr>
          <p:spPr>
            <a:xfrm>
              <a:off x="2744" y="1572"/>
              <a:ext cx="318" cy="530"/>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作出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鉴定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结论</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53" name="矩形: 圆角 1049452"/>
            <p:cNvSpPr/>
            <p:nvPr/>
          </p:nvSpPr>
          <p:spPr>
            <a:xfrm>
              <a:off x="3606" y="1571"/>
              <a:ext cx="576" cy="576"/>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向省级劳动</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能力鉴定委</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员会申请</a:t>
              </a:r>
              <a:r>
                <a:rPr lang="en-US" altLang="zh-CN" sz="1400" b="1">
                  <a:solidFill>
                    <a:srgbClr val="0033CC"/>
                  </a:solidFill>
                  <a:effectLst>
                    <a:outerShdw blurRad="38100" dist="38100" dir="2700000" algn="tl">
                      <a:srgbClr val="C0C0C0"/>
                    </a:outerShdw>
                  </a:effectLst>
                  <a:ea typeface="黑体" panose="02010609060101010101" pitchFamily="49" charset="-122"/>
                </a:rPr>
                <a:t>2</a:t>
              </a:r>
              <a:endParaRPr lang="en-US" altLang="zh-CN"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次鉴定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54" name="矩形: 圆角 1049453"/>
            <p:cNvSpPr/>
            <p:nvPr/>
          </p:nvSpPr>
          <p:spPr>
            <a:xfrm>
              <a:off x="4287" y="2614"/>
              <a:ext cx="680" cy="816"/>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个人、用人单位</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或经办机构向</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设区的市级劳</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动能力鉴定委</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员会申请复查</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鉴定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55" name="矩形: 圆角 1049454"/>
            <p:cNvSpPr/>
            <p:nvPr/>
          </p:nvSpPr>
          <p:spPr>
            <a:xfrm>
              <a:off x="4468" y="1693"/>
              <a:ext cx="317" cy="318"/>
            </a:xfrm>
            <a:prstGeom prst="roundRect">
              <a:avLst/>
            </a:prstGeom>
            <a:solidFill>
              <a:schemeClr val="accent1"/>
            </a:solidFill>
            <a:ln w="9525" cap="flat" cmpd="sng">
              <a:solidFill>
                <a:schemeClr val="dk1">
                  <a:alpha val="100000"/>
                </a:schemeClr>
              </a:solidFill>
              <a:prstDash val="solid"/>
              <a:round/>
            </a:ln>
          </p:spPr>
          <p:txBody>
            <a:bodyPr vert="horz" wrap="none"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终局</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a:p>
              <a:pPr lvl="0" algn="ctr"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鉴定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56" name="直接连接符 1049455"/>
            <p:cNvSpPr/>
            <p:nvPr/>
          </p:nvSpPr>
          <p:spPr>
            <a:xfrm>
              <a:off x="1157" y="1843"/>
              <a:ext cx="454"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457" name="直接连接符 1049456"/>
            <p:cNvSpPr/>
            <p:nvPr/>
          </p:nvSpPr>
          <p:spPr>
            <a:xfrm>
              <a:off x="2200" y="1843"/>
              <a:ext cx="545"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458" name="直接连接符 1049457"/>
            <p:cNvSpPr/>
            <p:nvPr/>
          </p:nvSpPr>
          <p:spPr>
            <a:xfrm>
              <a:off x="3062" y="1843"/>
              <a:ext cx="544"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459" name="直接连接符 1049458"/>
            <p:cNvSpPr/>
            <p:nvPr/>
          </p:nvSpPr>
          <p:spPr>
            <a:xfrm>
              <a:off x="4196" y="1843"/>
              <a:ext cx="272"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460" name="直接连接符 1049459"/>
            <p:cNvSpPr/>
            <p:nvPr/>
          </p:nvSpPr>
          <p:spPr>
            <a:xfrm>
              <a:off x="4650" y="2024"/>
              <a:ext cx="0" cy="59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461" name="文本框 1049460"/>
            <p:cNvSpPr txBox="1"/>
            <p:nvPr/>
          </p:nvSpPr>
          <p:spPr>
            <a:xfrm>
              <a:off x="1112" y="1644"/>
              <a:ext cx="427" cy="146"/>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病情稳定</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62" name="文本框 1049461"/>
            <p:cNvSpPr txBox="1"/>
            <p:nvPr/>
          </p:nvSpPr>
          <p:spPr>
            <a:xfrm>
              <a:off x="2246" y="1649"/>
              <a:ext cx="351" cy="146"/>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CN" sz="1400" b="1">
                  <a:solidFill>
                    <a:srgbClr val="0033CC"/>
                  </a:solidFill>
                  <a:effectLst>
                    <a:outerShdw blurRad="38100" dist="38100" dir="2700000" algn="tl">
                      <a:srgbClr val="C0C0C0"/>
                    </a:outerShdw>
                  </a:effectLst>
                  <a:ea typeface="黑体" panose="02010609060101010101" pitchFamily="49" charset="-122"/>
                </a:rPr>
                <a:t>60</a:t>
              </a:r>
              <a:r>
                <a:rPr lang="zh-CN" altLang="en-US" sz="1400" b="1">
                  <a:solidFill>
                    <a:srgbClr val="0033CC"/>
                  </a:solidFill>
                  <a:effectLst>
                    <a:outerShdw blurRad="38100" dist="38100" dir="2700000" algn="tl">
                      <a:srgbClr val="C0C0C0"/>
                    </a:outerShdw>
                  </a:effectLst>
                  <a:ea typeface="黑体" panose="02010609060101010101" pitchFamily="49" charset="-122"/>
                </a:rPr>
                <a:t>天内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63" name="文本框 1049462"/>
            <p:cNvSpPr txBox="1"/>
            <p:nvPr/>
          </p:nvSpPr>
          <p:spPr>
            <a:xfrm>
              <a:off x="2200" y="1830"/>
              <a:ext cx="436" cy="146"/>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或</a:t>
              </a:r>
              <a:r>
                <a:rPr lang="en-US" altLang="zh-CN" sz="1400" b="1">
                  <a:solidFill>
                    <a:srgbClr val="0033CC"/>
                  </a:solidFill>
                  <a:effectLst>
                    <a:outerShdw blurRad="38100" dist="38100" dir="2700000" algn="tl">
                      <a:srgbClr val="C0C0C0"/>
                    </a:outerShdw>
                  </a:effectLst>
                  <a:ea typeface="黑体" panose="02010609060101010101" pitchFamily="49" charset="-122"/>
                </a:rPr>
                <a:t>90</a:t>
              </a:r>
              <a:r>
                <a:rPr lang="zh-CN" altLang="en-US" sz="1400" b="1">
                  <a:solidFill>
                    <a:srgbClr val="0033CC"/>
                  </a:solidFill>
                  <a:effectLst>
                    <a:outerShdw blurRad="38100" dist="38100" dir="2700000" algn="tl">
                      <a:srgbClr val="C0C0C0"/>
                    </a:outerShdw>
                  </a:effectLst>
                  <a:ea typeface="黑体" panose="02010609060101010101" pitchFamily="49" charset="-122"/>
                </a:rPr>
                <a:t>天内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64" name="文本框 1049463"/>
            <p:cNvSpPr txBox="1"/>
            <p:nvPr/>
          </p:nvSpPr>
          <p:spPr>
            <a:xfrm>
              <a:off x="3095" y="1649"/>
              <a:ext cx="351" cy="146"/>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CN" sz="1400" b="1">
                  <a:solidFill>
                    <a:srgbClr val="0033CC"/>
                  </a:solidFill>
                  <a:effectLst>
                    <a:outerShdw blurRad="38100" dist="38100" dir="2700000" algn="tl">
                      <a:srgbClr val="C0C0C0"/>
                    </a:outerShdw>
                  </a:effectLst>
                  <a:ea typeface="黑体" panose="02010609060101010101" pitchFamily="49" charset="-122"/>
                </a:rPr>
                <a:t>15</a:t>
              </a:r>
              <a:r>
                <a:rPr lang="zh-CN" altLang="en-US" sz="1400" b="1">
                  <a:solidFill>
                    <a:srgbClr val="0033CC"/>
                  </a:solidFill>
                  <a:effectLst>
                    <a:outerShdw blurRad="38100" dist="38100" dir="2700000" algn="tl">
                      <a:srgbClr val="C0C0C0"/>
                    </a:outerShdw>
                  </a:effectLst>
                  <a:ea typeface="黑体" panose="02010609060101010101" pitchFamily="49" charset="-122"/>
                </a:rPr>
                <a:t>天内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65" name="文本框 1049464"/>
            <p:cNvSpPr txBox="1"/>
            <p:nvPr/>
          </p:nvSpPr>
          <p:spPr>
            <a:xfrm>
              <a:off x="4523" y="2115"/>
              <a:ext cx="189" cy="294"/>
            </a:xfrm>
            <a:prstGeom prst="rect">
              <a:avLst/>
            </a:prstGeom>
            <a:noFill/>
            <a:ln>
              <a:noFill/>
            </a:ln>
          </p:spPr>
          <p:txBody>
            <a:bodyPr vert="eaVert"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一年内</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66" name="直接连接符 1049465"/>
            <p:cNvSpPr/>
            <p:nvPr/>
          </p:nvSpPr>
          <p:spPr>
            <a:xfrm>
              <a:off x="1883" y="3022"/>
              <a:ext cx="2404" cy="0"/>
            </a:xfrm>
            <a:prstGeom prst="line">
              <a:avLst/>
            </a:prstGeom>
            <a:noFill/>
            <a:ln w="9525" cap="flat" cmpd="sng">
              <a:solidFill>
                <a:schemeClr val="dk1">
                  <a:alpha val="100000"/>
                </a:schemeClr>
              </a:solidFill>
              <a:prstDash val="solid"/>
              <a:round/>
            </a:ln>
          </p:spPr>
          <p:txBody>
            <a:bodyPr/>
            <a:lstStyle/>
            <a:p>
              <a:endParaRPr lang="zh-CN" altLang="en-US">
                <a:ea typeface="黑体" panose="02010609060101010101" pitchFamily="49" charset="-122"/>
              </a:endParaRPr>
            </a:p>
          </p:txBody>
        </p:sp>
        <p:sp>
          <p:nvSpPr>
            <p:cNvPr id="1049467" name="直接连接符 1049466"/>
            <p:cNvSpPr/>
            <p:nvPr/>
          </p:nvSpPr>
          <p:spPr>
            <a:xfrm flipV="1">
              <a:off x="1883" y="2251"/>
              <a:ext cx="0" cy="771"/>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grpSp>
      <p:sp>
        <p:nvSpPr>
          <p:cNvPr id="1049468" name="文本框 1049467"/>
          <p:cNvSpPr txBox="1"/>
          <p:nvPr/>
        </p:nvSpPr>
        <p:spPr>
          <a:xfrm>
            <a:off x="3228975" y="6148387"/>
            <a:ext cx="2495550" cy="304800"/>
          </a:xfrm>
          <a:prstGeom prst="rect">
            <a:avLst/>
          </a:prstGeom>
          <a:noFill/>
          <a:ln>
            <a:noFill/>
          </a:ln>
        </p:spPr>
        <p:txBody>
          <a:bodyPr vert="horz" wrap="none"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400" b="1">
                <a:solidFill>
                  <a:srgbClr val="0033CC"/>
                </a:solidFill>
                <a:effectLst>
                  <a:outerShdw blurRad="38100" dist="38100" dir="2700000" algn="tl">
                    <a:srgbClr val="C0C0C0"/>
                  </a:outerShdw>
                </a:effectLst>
                <a:ea typeface="黑体" panose="02010609060101010101" pitchFamily="49" charset="-122"/>
              </a:rPr>
              <a:t>劳动能力鉴定操作指南示意图</a:t>
            </a:r>
            <a:endParaRPr lang="zh-CN" altLang="en-US" sz="1400" b="1">
              <a:solidFill>
                <a:srgbClr val="0033CC"/>
              </a:solidFill>
              <a:effectLst>
                <a:outerShdw blurRad="38100" dist="38100" dir="2700000" algn="tl">
                  <a:srgbClr val="C0C0C0"/>
                </a:outerShdw>
              </a:effectLst>
              <a:ea typeface="黑体" panose="02010609060101010101" pitchFamily="49" charset="-122"/>
            </a:endParaRPr>
          </a:p>
        </p:txBody>
      </p:sp>
      <p:sp>
        <p:nvSpPr>
          <p:cNvPr id="1049469" name="文本框 1049468"/>
          <p:cNvSpPr txBox="1"/>
          <p:nvPr/>
        </p:nvSpPr>
        <p:spPr>
          <a:xfrm>
            <a:off x="395287" y="1557337"/>
            <a:ext cx="4824412" cy="427037"/>
          </a:xfrm>
          <a:prstGeom prst="rect">
            <a:avLst/>
          </a:prstGeom>
          <a:noFill/>
          <a:ln>
            <a:noFill/>
          </a:ln>
        </p:spPr>
        <p:txBody>
          <a:bodyPr vert="horz" lIns="91440" tIns="45720" rIns="91440" bIns="45720" anchor="t">
            <a:spAutoFit/>
          </a:bodyPr>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spcBef>
                <a:spcPct val="50000"/>
              </a:spcBef>
            </a:pPr>
            <a:r>
              <a:rPr lang="zh-CN" altLang="zh-CN" sz="2200" b="1">
                <a:solidFill>
                  <a:srgbClr val="0033CC"/>
                </a:solidFill>
                <a:effectLst>
                  <a:outerShdw blurRad="38100" dist="38100" dir="2700000" algn="tl">
                    <a:srgbClr val="C0C0C0"/>
                  </a:outerShdw>
                </a:effectLst>
                <a:ea typeface="黑体" panose="02010609060101010101" pitchFamily="49" charset="-122"/>
              </a:rPr>
              <a:t>2.3</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1</a:t>
            </a:r>
            <a:r>
              <a:rPr lang="en-US" altLang="zh-CN" sz="2200" b="1">
                <a:solidFill>
                  <a:srgbClr val="0033CC"/>
                </a:solidFill>
                <a:effectLst>
                  <a:outerShdw blurRad="38100" dist="38100" dir="2700000" algn="tl">
                    <a:srgbClr val="C0C0C0"/>
                  </a:outerShdw>
                </a:effectLst>
                <a:ea typeface="黑体" panose="02010609060101010101" pitchFamily="49" charset="-122"/>
              </a:rPr>
              <a:t>.1 </a:t>
            </a:r>
            <a:r>
              <a:rPr lang="zh-CN" altLang="en-US" sz="2200" b="1">
                <a:solidFill>
                  <a:srgbClr val="0033CC"/>
                </a:solidFill>
                <a:effectLst>
                  <a:outerShdw blurRad="38100" dist="38100" dir="2700000" algn="tl">
                    <a:srgbClr val="C0C0C0"/>
                  </a:outerShdw>
                </a:effectLst>
                <a:ea typeface="黑体" panose="02010609060101010101" pitchFamily="49" charset="-122"/>
              </a:rPr>
              <a:t>劳动能力鉴定操作流程</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73" name="文本框 1049472"/>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474" name="文本占位符 1049473"/>
          <p:cNvSpPr>
            <a:spLocks noGrp="1"/>
          </p:cNvSpPr>
          <p:nvPr>
            <p:ph type="body" idx="1"/>
          </p:nvPr>
        </p:nvSpPr>
        <p:spPr>
          <a:xfrm>
            <a:off x="2555875" y="1557337"/>
            <a:ext cx="5688012" cy="51117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2.3</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1</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劳动能力鉴定内容</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zh-CN"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A</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en-US" sz="2200" b="1">
                <a:solidFill>
                  <a:srgbClr val="0033CC"/>
                </a:solidFill>
                <a:effectLst>
                  <a:outerShdw blurRad="38100" dist="38100" dir="2700000" algn="tl">
                    <a:srgbClr val="C0C0C0"/>
                  </a:outerShdw>
                </a:effectLst>
                <a:ea typeface="黑体" panose="02010609060101010101" pitchFamily="49" charset="-122"/>
              </a:rPr>
              <a:t>劳动功能障碍程度的鉴定：</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1066800" lvl="1" indent="-640080" eaLnBrk="1" latinLnBrk="1" hangingPunct="1">
              <a:buFontTx/>
              <a:buNone/>
            </a:pPr>
            <a:r>
              <a:rPr lang="en-US" altLang="zh-CN" sz="1800" b="1">
                <a:solidFill>
                  <a:srgbClr val="0033CC"/>
                </a:solidFill>
                <a:effectLst>
                  <a:outerShdw blurRad="38100" dist="38100" dir="2700000" algn="tl">
                    <a:srgbClr val="C0C0C0"/>
                  </a:outerShdw>
                </a:effectLst>
                <a:ea typeface="黑体" panose="02010609060101010101" pitchFamily="49" charset="-122"/>
              </a:rPr>
              <a:t> </a:t>
            </a:r>
            <a:r>
              <a:rPr lang="zh-CN" altLang="zh-CN" sz="1800" b="1">
                <a:solidFill>
                  <a:srgbClr val="0033CC"/>
                </a:solidFill>
                <a:effectLst>
                  <a:outerShdw blurRad="38100" dist="38100" dir="2700000" algn="tl">
                    <a:srgbClr val="C0C0C0"/>
                  </a:outerShdw>
                </a:effectLst>
                <a:ea typeface="黑体" panose="02010609060101010101" pitchFamily="49" charset="-122"/>
              </a:rPr>
              <a:t>1—</a:t>
            </a:r>
            <a:r>
              <a:rPr lang="en-US" altLang="zh-CN" sz="1800" b="1">
                <a:solidFill>
                  <a:srgbClr val="0033CC"/>
                </a:solidFill>
                <a:effectLst>
                  <a:outerShdw blurRad="38100" dist="38100" dir="2700000" algn="tl">
                    <a:srgbClr val="C0C0C0"/>
                  </a:outerShdw>
                </a:effectLst>
                <a:ea typeface="黑体" panose="02010609060101010101" pitchFamily="49" charset="-122"/>
              </a:rPr>
              <a:t> </a:t>
            </a:r>
            <a:r>
              <a:rPr lang="zh-CN" altLang="zh-CN" sz="1800" b="1">
                <a:solidFill>
                  <a:srgbClr val="0033CC"/>
                </a:solidFill>
                <a:effectLst>
                  <a:outerShdw blurRad="38100" dist="38100" dir="2700000" algn="tl">
                    <a:srgbClr val="C0C0C0"/>
                  </a:outerShdw>
                </a:effectLst>
                <a:ea typeface="黑体" panose="02010609060101010101" pitchFamily="49" charset="-122"/>
              </a:rPr>
              <a:t>4</a:t>
            </a:r>
            <a:r>
              <a:rPr lang="zh-CN" altLang="en-US" sz="1800" b="1">
                <a:solidFill>
                  <a:srgbClr val="0033CC"/>
                </a:solidFill>
                <a:effectLst>
                  <a:outerShdw blurRad="38100" dist="38100" dir="2700000" algn="tl">
                    <a:srgbClr val="C0C0C0"/>
                  </a:outerShdw>
                </a:effectLst>
                <a:ea typeface="黑体" panose="02010609060101010101" pitchFamily="49" charset="-122"/>
              </a:rPr>
              <a:t>级者属完全丧失劳动能力；</a:t>
            </a:r>
            <a:endParaRPr lang="zh-CN" altLang="en-US" sz="1800" b="1">
              <a:solidFill>
                <a:srgbClr val="0033CC"/>
              </a:solidFill>
              <a:effectLst>
                <a:outerShdw blurRad="38100" dist="38100" dir="2700000" algn="tl">
                  <a:srgbClr val="C0C0C0"/>
                </a:outerShdw>
              </a:effectLst>
              <a:ea typeface="黑体" panose="02010609060101010101" pitchFamily="49" charset="-122"/>
            </a:endParaRPr>
          </a:p>
          <a:p>
            <a:pPr marL="1066800" lvl="1" indent="-640080" eaLnBrk="1" latinLnBrk="1" hangingPunct="1">
              <a:buFontTx/>
              <a:buNone/>
            </a:pPr>
            <a:r>
              <a:rPr lang="en-US" altLang="zh-CN" sz="1800" b="1">
                <a:solidFill>
                  <a:srgbClr val="0033CC"/>
                </a:solidFill>
                <a:effectLst>
                  <a:outerShdw blurRad="38100" dist="38100" dir="2700000" algn="tl">
                    <a:srgbClr val="C0C0C0"/>
                  </a:outerShdw>
                </a:effectLst>
                <a:ea typeface="黑体" panose="02010609060101010101" pitchFamily="49" charset="-122"/>
              </a:rPr>
              <a:t> </a:t>
            </a:r>
            <a:r>
              <a:rPr lang="zh-CN" altLang="zh-CN" sz="1800" b="1">
                <a:solidFill>
                  <a:srgbClr val="0033CC"/>
                </a:solidFill>
                <a:effectLst>
                  <a:outerShdw blurRad="38100" dist="38100" dir="2700000" algn="tl">
                    <a:srgbClr val="C0C0C0"/>
                  </a:outerShdw>
                </a:effectLst>
                <a:ea typeface="黑体" panose="02010609060101010101" pitchFamily="49" charset="-122"/>
              </a:rPr>
              <a:t>5—</a:t>
            </a:r>
            <a:r>
              <a:rPr lang="en-US" altLang="zh-CN" sz="1800" b="1">
                <a:solidFill>
                  <a:srgbClr val="0033CC"/>
                </a:solidFill>
                <a:effectLst>
                  <a:outerShdw blurRad="38100" dist="38100" dir="2700000" algn="tl">
                    <a:srgbClr val="C0C0C0"/>
                  </a:outerShdw>
                </a:effectLst>
                <a:ea typeface="黑体" panose="02010609060101010101" pitchFamily="49" charset="-122"/>
              </a:rPr>
              <a:t> </a:t>
            </a:r>
            <a:r>
              <a:rPr lang="zh-CN" altLang="zh-CN" sz="1800" b="1">
                <a:solidFill>
                  <a:srgbClr val="0033CC"/>
                </a:solidFill>
                <a:effectLst>
                  <a:outerShdw blurRad="38100" dist="38100" dir="2700000" algn="tl">
                    <a:srgbClr val="C0C0C0"/>
                  </a:outerShdw>
                </a:effectLst>
                <a:ea typeface="黑体" panose="02010609060101010101" pitchFamily="49" charset="-122"/>
              </a:rPr>
              <a:t>6</a:t>
            </a:r>
            <a:r>
              <a:rPr lang="zh-CN" altLang="en-US" sz="1800" b="1">
                <a:solidFill>
                  <a:srgbClr val="0033CC"/>
                </a:solidFill>
                <a:effectLst>
                  <a:outerShdw blurRad="38100" dist="38100" dir="2700000" algn="tl">
                    <a:srgbClr val="C0C0C0"/>
                  </a:outerShdw>
                </a:effectLst>
                <a:ea typeface="黑体" panose="02010609060101010101" pitchFamily="49" charset="-122"/>
              </a:rPr>
              <a:t>级者属大部分丧失劳动能力；</a:t>
            </a:r>
            <a:endParaRPr lang="zh-CN" altLang="en-US" sz="1800" b="1">
              <a:solidFill>
                <a:srgbClr val="0033CC"/>
              </a:solidFill>
              <a:effectLst>
                <a:outerShdw blurRad="38100" dist="38100" dir="2700000" algn="tl">
                  <a:srgbClr val="C0C0C0"/>
                </a:outerShdw>
              </a:effectLst>
              <a:ea typeface="黑体" panose="02010609060101010101" pitchFamily="49" charset="-122"/>
            </a:endParaRPr>
          </a:p>
          <a:p>
            <a:pPr marL="1066800" lvl="1" indent="-640080" eaLnBrk="1" latinLnBrk="1" hangingPunct="1">
              <a:buFontTx/>
              <a:buNone/>
            </a:pPr>
            <a:r>
              <a:rPr lang="en-US" altLang="zh-CN" sz="1800" b="1">
                <a:solidFill>
                  <a:srgbClr val="0033CC"/>
                </a:solidFill>
                <a:effectLst>
                  <a:outerShdw blurRad="38100" dist="38100" dir="2700000" algn="tl">
                    <a:srgbClr val="C0C0C0"/>
                  </a:outerShdw>
                </a:effectLst>
                <a:ea typeface="黑体" panose="02010609060101010101" pitchFamily="49" charset="-122"/>
              </a:rPr>
              <a:t> </a:t>
            </a:r>
            <a:r>
              <a:rPr lang="zh-CN" altLang="zh-CN" sz="1800" b="1">
                <a:solidFill>
                  <a:srgbClr val="0033CC"/>
                </a:solidFill>
                <a:effectLst>
                  <a:outerShdw blurRad="38100" dist="38100" dir="2700000" algn="tl">
                    <a:srgbClr val="C0C0C0"/>
                  </a:outerShdw>
                </a:effectLst>
                <a:ea typeface="黑体" panose="02010609060101010101" pitchFamily="49" charset="-122"/>
              </a:rPr>
              <a:t>7—</a:t>
            </a:r>
            <a:r>
              <a:rPr lang="zh-CN" altLang="en-US" sz="1800" b="1">
                <a:solidFill>
                  <a:srgbClr val="0033CC"/>
                </a:solidFill>
                <a:effectLst>
                  <a:outerShdw blurRad="38100" dist="38100" dir="2700000" algn="tl">
                    <a:srgbClr val="C0C0C0"/>
                  </a:outerShdw>
                </a:effectLst>
                <a:ea typeface="黑体" panose="02010609060101010101" pitchFamily="49" charset="-122"/>
              </a:rPr>
              <a:t>10级者属部分丧失劳动能力。</a:t>
            </a:r>
            <a:endParaRPr lang="zh-CN" altLang="en-US" sz="18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zh-CN"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B</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en-US" sz="2200" b="1">
                <a:solidFill>
                  <a:srgbClr val="0033CC"/>
                </a:solidFill>
                <a:effectLst>
                  <a:outerShdw blurRad="38100" dist="38100" dir="2700000" algn="tl">
                    <a:srgbClr val="C0C0C0"/>
                  </a:outerShdw>
                </a:effectLst>
                <a:ea typeface="黑体" panose="02010609060101010101" pitchFamily="49" charset="-122"/>
              </a:rPr>
              <a:t>生活自理障碍程度的鉴定：</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1066800" lvl="1" indent="-640080" eaLnBrk="1" latinLnBrk="1" hangingPunct="1">
              <a:buFontTx/>
              <a:buNone/>
            </a:pPr>
            <a:r>
              <a:rPr lang="en-US" altLang="zh-CN" sz="1800" b="1">
                <a:solidFill>
                  <a:srgbClr val="0033CC"/>
                </a:solidFill>
                <a:effectLst>
                  <a:outerShdw blurRad="38100" dist="38100" dir="2700000" algn="tl">
                    <a:srgbClr val="C0C0C0"/>
                  </a:outerShdw>
                </a:effectLst>
                <a:ea typeface="黑体" panose="02010609060101010101" pitchFamily="49" charset="-122"/>
              </a:rPr>
              <a:t> </a:t>
            </a:r>
            <a:r>
              <a:rPr lang="zh-CN" altLang="en-US" sz="1800" b="1">
                <a:solidFill>
                  <a:srgbClr val="0033CC"/>
                </a:solidFill>
                <a:effectLst>
                  <a:outerShdw blurRad="38100" dist="38100" dir="2700000" algn="tl">
                    <a:srgbClr val="C0C0C0"/>
                  </a:outerShdw>
                </a:effectLst>
                <a:ea typeface="黑体" panose="02010609060101010101" pitchFamily="49" charset="-122"/>
              </a:rPr>
              <a:t>生活完全不能自理；</a:t>
            </a:r>
            <a:endParaRPr lang="zh-CN" altLang="en-US" sz="1800" b="1">
              <a:solidFill>
                <a:srgbClr val="0033CC"/>
              </a:solidFill>
              <a:effectLst>
                <a:outerShdw blurRad="38100" dist="38100" dir="2700000" algn="tl">
                  <a:srgbClr val="C0C0C0"/>
                </a:outerShdw>
              </a:effectLst>
              <a:ea typeface="黑体" panose="02010609060101010101" pitchFamily="49" charset="-122"/>
            </a:endParaRPr>
          </a:p>
          <a:p>
            <a:pPr marL="1066800" lvl="1" indent="-640080" eaLnBrk="1" latinLnBrk="1" hangingPunct="1">
              <a:buFontTx/>
              <a:buNone/>
            </a:pPr>
            <a:r>
              <a:rPr lang="en-US" altLang="zh-CN" sz="1800" b="1">
                <a:solidFill>
                  <a:srgbClr val="0033CC"/>
                </a:solidFill>
                <a:effectLst>
                  <a:outerShdw blurRad="38100" dist="38100" dir="2700000" algn="tl">
                    <a:srgbClr val="C0C0C0"/>
                  </a:outerShdw>
                </a:effectLst>
                <a:ea typeface="黑体" panose="02010609060101010101" pitchFamily="49" charset="-122"/>
              </a:rPr>
              <a:t> </a:t>
            </a:r>
            <a:r>
              <a:rPr lang="zh-CN" altLang="en-US" sz="1800" b="1">
                <a:solidFill>
                  <a:srgbClr val="0033CC"/>
                </a:solidFill>
                <a:effectLst>
                  <a:outerShdw blurRad="38100" dist="38100" dir="2700000" algn="tl">
                    <a:srgbClr val="C0C0C0"/>
                  </a:outerShdw>
                </a:effectLst>
                <a:ea typeface="黑体" panose="02010609060101010101" pitchFamily="49" charset="-122"/>
              </a:rPr>
              <a:t>生活大部分不能自理；</a:t>
            </a:r>
            <a:endParaRPr lang="zh-CN" altLang="en-US" sz="1800" b="1">
              <a:solidFill>
                <a:srgbClr val="0033CC"/>
              </a:solidFill>
              <a:effectLst>
                <a:outerShdw blurRad="38100" dist="38100" dir="2700000" algn="tl">
                  <a:srgbClr val="C0C0C0"/>
                </a:outerShdw>
              </a:effectLst>
              <a:ea typeface="黑体" panose="02010609060101010101" pitchFamily="49" charset="-122"/>
            </a:endParaRPr>
          </a:p>
          <a:p>
            <a:pPr marL="1066800" lvl="1" indent="-640080" eaLnBrk="1" latinLnBrk="1" hangingPunct="1">
              <a:buFontTx/>
              <a:buNone/>
            </a:pPr>
            <a:r>
              <a:rPr lang="en-US" altLang="zh-CN" sz="1800" b="1">
                <a:solidFill>
                  <a:srgbClr val="0033CC"/>
                </a:solidFill>
                <a:effectLst>
                  <a:outerShdw blurRad="38100" dist="38100" dir="2700000" algn="tl">
                    <a:srgbClr val="C0C0C0"/>
                  </a:outerShdw>
                </a:effectLst>
                <a:ea typeface="黑体" panose="02010609060101010101" pitchFamily="49" charset="-122"/>
              </a:rPr>
              <a:t> </a:t>
            </a:r>
            <a:r>
              <a:rPr lang="zh-CN" altLang="en-US" sz="1800" b="1">
                <a:solidFill>
                  <a:srgbClr val="0033CC"/>
                </a:solidFill>
                <a:effectLst>
                  <a:outerShdw blurRad="38100" dist="38100" dir="2700000" algn="tl">
                    <a:srgbClr val="C0C0C0"/>
                  </a:outerShdw>
                </a:effectLst>
                <a:ea typeface="黑体" panose="02010609060101010101" pitchFamily="49" charset="-122"/>
              </a:rPr>
              <a:t>生活部分不能自理。</a:t>
            </a:r>
            <a:r>
              <a:rPr lang="zh-CN" altLang="en-US" sz="2000" b="1">
                <a:solidFill>
                  <a:srgbClr val="0033CC"/>
                </a:solidFill>
                <a:effectLst>
                  <a:outerShdw blurRad="38100" dist="38100" dir="2700000" algn="tl">
                    <a:srgbClr val="C0C0C0"/>
                  </a:outerShdw>
                </a:effectLst>
                <a:ea typeface="黑体" panose="02010609060101010101" pitchFamily="49" charset="-122"/>
              </a:rPr>
              <a:t> </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78" name="文本框 1049477"/>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479" name="文本占位符 1049478"/>
          <p:cNvSpPr>
            <a:spLocks noGrp="1"/>
          </p:cNvSpPr>
          <p:nvPr>
            <p:ph type="body" idx="1"/>
          </p:nvPr>
        </p:nvSpPr>
        <p:spPr>
          <a:xfrm>
            <a:off x="395287" y="1557337"/>
            <a:ext cx="8456612"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lnSpc>
                <a:spcPct val="90000"/>
              </a:lnSpc>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2.3</a:t>
            </a:r>
            <a:r>
              <a:rPr lang="en-US" altLang="zh-CN" sz="2400" b="1">
                <a:solidFill>
                  <a:srgbClr val="0033CC"/>
                </a:solidFill>
                <a:effectLst>
                  <a:outerShdw blurRad="38100" dist="38100" dir="2700000" algn="tl">
                    <a:srgbClr val="C0C0C0"/>
                  </a:outerShdw>
                </a:effectLst>
                <a:ea typeface="黑体" panose="02010609060101010101" pitchFamily="49" charset="-122"/>
              </a:rPr>
              <a:t>.</a:t>
            </a:r>
            <a:r>
              <a:rPr lang="zh-CN" altLang="zh-CN" sz="2400" b="1">
                <a:solidFill>
                  <a:srgbClr val="0033CC"/>
                </a:solidFill>
                <a:effectLst>
                  <a:outerShdw blurRad="38100" dist="38100" dir="2700000" algn="tl">
                    <a:srgbClr val="C0C0C0"/>
                  </a:outerShdw>
                </a:effectLst>
                <a:ea typeface="黑体" panose="02010609060101010101" pitchFamily="49" charset="-122"/>
              </a:rPr>
              <a:t>2</a:t>
            </a: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劳动能力鉴定常见问题</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90000"/>
              </a:lnSpc>
              <a:buFontTx/>
              <a:buNone/>
            </a:pPr>
            <a:r>
              <a:rPr lang="zh-CN" altLang="zh-CN" sz="2800" b="1">
                <a:solidFill>
                  <a:srgbClr val="000099"/>
                </a:solidFill>
                <a:effectLst>
                  <a:outerShdw blurRad="38100" dist="38100" dir="2700000" algn="tl">
                    <a:srgbClr val="C0C0C0"/>
                  </a:outerShdw>
                </a:effectLst>
                <a:ea typeface="黑体" panose="02010609060101010101" pitchFamily="49" charset="-122"/>
              </a:rPr>
              <a:t>      </a:t>
            </a:r>
            <a:endParaRPr lang="zh-CN" altLang="zh-CN" sz="2800"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2.3.</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1</a:t>
            </a: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对劳动能力鉴定结论不服怎么办，可以申请行政</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        复议和行政诉讼么？</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000" b="1">
                <a:solidFill>
                  <a:srgbClr val="0033CC"/>
                </a:solidFill>
                <a:effectLst>
                  <a:outerShdw blurRad="38100" dist="38100" dir="2700000" algn="tl">
                    <a:srgbClr val="C0C0C0"/>
                  </a:outerShdw>
                </a:effectLst>
                <a:ea typeface="黑体" panose="02010609060101010101" pitchFamily="49" charset="-122"/>
              </a:rPr>
              <a:t>    </a:t>
            </a:r>
            <a:r>
              <a:rPr lang="zh-CN" altLang="en-US" sz="2000" b="1">
                <a:solidFill>
                  <a:srgbClr val="0033CC"/>
                </a:solidFill>
                <a:effectLst>
                  <a:outerShdw blurRad="38100" dist="38100" dir="2700000" algn="tl">
                    <a:srgbClr val="C0C0C0"/>
                  </a:outerShdw>
                </a:effectLst>
                <a:ea typeface="黑体" panose="02010609060101010101" pitchFamily="49" charset="-122"/>
              </a:rPr>
              <a:t>对鉴定结论不服的，可以在收到鉴定结论之日起</a:t>
            </a:r>
            <a:r>
              <a:rPr lang="zh-CN" altLang="zh-CN" sz="2000" b="1">
                <a:solidFill>
                  <a:srgbClr val="0033CC"/>
                </a:solidFill>
                <a:effectLst>
                  <a:outerShdw blurRad="38100" dist="38100" dir="2700000" algn="tl">
                    <a:srgbClr val="C0C0C0"/>
                  </a:outerShdw>
                </a:effectLst>
                <a:ea typeface="黑体" panose="02010609060101010101" pitchFamily="49" charset="-122"/>
              </a:rPr>
              <a:t>15</a:t>
            </a:r>
            <a:r>
              <a:rPr lang="zh-CN" altLang="en-US" sz="2000" b="1">
                <a:solidFill>
                  <a:srgbClr val="0033CC"/>
                </a:solidFill>
                <a:effectLst>
                  <a:outerShdw blurRad="38100" dist="38100" dir="2700000" algn="tl">
                    <a:srgbClr val="C0C0C0"/>
                  </a:outerShdw>
                </a:effectLst>
                <a:ea typeface="黑体" panose="02010609060101010101" pitchFamily="49" charset="-122"/>
              </a:rPr>
              <a:t>日内向省级劳动</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能力鉴定委员会提出再次鉴定申请，该鉴定结论为最终结论。</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000" b="1">
                <a:solidFill>
                  <a:srgbClr val="0033CC"/>
                </a:solidFill>
                <a:effectLst>
                  <a:outerShdw blurRad="38100" dist="38100" dir="2700000" algn="tl">
                    <a:srgbClr val="C0C0C0"/>
                  </a:outerShdw>
                </a:effectLst>
                <a:ea typeface="黑体" panose="02010609060101010101" pitchFamily="49" charset="-122"/>
              </a:rPr>
              <a:t>    </a:t>
            </a:r>
            <a:r>
              <a:rPr lang="zh-CN" altLang="en-US" sz="2000" b="1">
                <a:solidFill>
                  <a:srgbClr val="0033CC"/>
                </a:solidFill>
                <a:effectLst>
                  <a:outerShdw blurRad="38100" dist="38100" dir="2700000" algn="tl">
                    <a:srgbClr val="C0C0C0"/>
                  </a:outerShdw>
                </a:effectLst>
                <a:ea typeface="黑体" panose="02010609060101010101" pitchFamily="49" charset="-122"/>
              </a:rPr>
              <a:t>因劳动能力鉴定委员会非行政机关，从事的系技术性和事业性的工</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000" b="1">
                <a:solidFill>
                  <a:srgbClr val="0033CC"/>
                </a:solidFill>
                <a:effectLst>
                  <a:outerShdw blurRad="38100" dist="38100" dir="2700000" algn="tl">
                    <a:srgbClr val="C0C0C0"/>
                  </a:outerShdw>
                </a:effectLst>
                <a:ea typeface="黑体" panose="02010609060101010101" pitchFamily="49" charset="-122"/>
              </a:rPr>
              <a:t>作。因此不能行政复议和行政诉讼。</a:t>
            </a:r>
            <a:endParaRPr lang="zh-CN" altLang="en-US" sz="2000" b="1">
              <a:solidFill>
                <a:srgbClr val="0033CC"/>
              </a:solidFill>
              <a:effectLst>
                <a:outerShdw blurRad="38100" dist="38100" dir="2700000" algn="tl">
                  <a:srgbClr val="C0C0C0"/>
                </a:outerShdw>
              </a:effectLst>
              <a:ea typeface="黑体" panose="02010609060101010101" pitchFamily="49" charset="-122"/>
            </a:endParaRPr>
          </a:p>
        </p:txBody>
      </p:sp>
    </p:spTree>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83" name="文本框 1049482"/>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484" name="文本占位符 1049483"/>
          <p:cNvSpPr>
            <a:spLocks noGrp="1"/>
          </p:cNvSpPr>
          <p:nvPr>
            <p:ph type="body" sz="half" idx="1"/>
          </p:nvPr>
        </p:nvSpPr>
        <p:spPr>
          <a:xfrm>
            <a:off x="395287" y="1557337"/>
            <a:ext cx="8456612" cy="4525962"/>
          </a:xfrm>
          <a:prstGeom prst="rect">
            <a:avLst/>
          </a:prstGeom>
          <a:noFill/>
          <a:ln>
            <a:noFill/>
          </a:ln>
        </p:spPr>
        <p:txBody>
          <a:bodyPr vert="horz" lIns="91440" tIns="45720" rIns="91440" bIns="45720" anchor="t"/>
          <a:lstStyle>
            <a:lvl1pPr marL="342900" indent="-342900">
              <a:lnSpc>
                <a:spcPct val="100000"/>
              </a:lnSpc>
              <a:spcBef>
                <a:spcPct val="20000"/>
              </a:spcBef>
              <a:spcAft>
                <a:spcPct val="0"/>
              </a:spcAft>
              <a:buChar char="•"/>
              <a:defRPr sz="2800">
                <a:solidFill>
                  <a:schemeClr val="dk1"/>
                </a:solidFill>
              </a:defRPr>
            </a:lvl1pPr>
            <a:lvl2pPr marL="742950" indent="-285750">
              <a:lnSpc>
                <a:spcPct val="100000"/>
              </a:lnSpc>
              <a:spcBef>
                <a:spcPct val="20000"/>
              </a:spcBef>
              <a:spcAft>
                <a:spcPct val="0"/>
              </a:spcAft>
              <a:buChar char="–"/>
              <a:defRPr sz="2400">
                <a:solidFill>
                  <a:schemeClr val="dk1"/>
                </a:solidFill>
              </a:defRPr>
            </a:lvl2pPr>
            <a:lvl3pPr marL="1143000" indent="-228600">
              <a:lnSpc>
                <a:spcPct val="100000"/>
              </a:lnSpc>
              <a:spcBef>
                <a:spcPct val="20000"/>
              </a:spcBef>
              <a:spcAft>
                <a:spcPct val="0"/>
              </a:spcAft>
              <a:buChar char="•"/>
              <a:defRPr sz="2000">
                <a:solidFill>
                  <a:schemeClr val="dk1"/>
                </a:solidFill>
              </a:defRPr>
            </a:lvl3pPr>
            <a:lvl4pPr marL="1600200" indent="-228600">
              <a:lnSpc>
                <a:spcPct val="100000"/>
              </a:lnSpc>
              <a:spcBef>
                <a:spcPct val="20000"/>
              </a:spcBef>
              <a:spcAft>
                <a:spcPct val="0"/>
              </a:spcAft>
              <a:buChar char="–"/>
              <a:defRPr sz="1800">
                <a:solidFill>
                  <a:schemeClr val="dk1"/>
                </a:solidFill>
              </a:defRPr>
            </a:lvl4pPr>
            <a:lvl5pPr marL="2057400" indent="-228600">
              <a:lnSpc>
                <a:spcPct val="100000"/>
              </a:lnSpc>
              <a:spcBef>
                <a:spcPct val="20000"/>
              </a:spcBef>
              <a:spcAft>
                <a:spcPct val="0"/>
              </a:spcAft>
              <a:buChar char="»"/>
              <a:defRPr sz="1800">
                <a:solidFill>
                  <a:schemeClr val="dk1"/>
                </a:solidFill>
              </a:defRPr>
            </a:lvl5pPr>
          </a:lstStyle>
          <a:p>
            <a:pPr marL="609600" lvl="0" indent="-609600" eaLnBrk="1" latinLnBrk="1" hangingPunct="1">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2.3</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多处伤残的，如何确定伤残等级？</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 </a:t>
            </a:r>
            <a:endParaRPr lang="zh-CN" altLang="zh-CN"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对于同一器官或系统多处损伤的职工，或一个以上器</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官同时受到损伤时，应先对单项伤残程度进行评定；如果</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几项伤残等级不同，以重者定级；两项以上等级相同，最</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200" b="1">
                <a:solidFill>
                  <a:srgbClr val="0033CC"/>
                </a:solidFill>
                <a:effectLst>
                  <a:outerShdw blurRad="38100" dist="38100" dir="2700000" algn="tl">
                    <a:srgbClr val="C0C0C0"/>
                  </a:outerShdw>
                </a:effectLst>
                <a:ea typeface="黑体" panose="02010609060101010101" pitchFamily="49" charset="-122"/>
              </a:rPr>
              <a:t>多晋升一级。</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pic>
        <p:nvPicPr>
          <p:cNvPr id="2097177" name="内容占位符 2097176" descr="BD04956_"/>
          <p:cNvPicPr>
            <a:picLocks noGrp="1"/>
          </p:cNvPicPr>
          <p:nvPr>
            <p:ph sz="half" idx="2"/>
          </p:nvPr>
        </p:nvPicPr>
        <p:blipFill>
          <a:blip r:embed="rId1"/>
          <a:srcRect/>
          <a:stretch>
            <a:fillRect/>
          </a:stretch>
        </p:blipFill>
        <p:spPr>
          <a:xfrm>
            <a:off x="6227762" y="4076700"/>
            <a:ext cx="2027237" cy="2376487"/>
          </a:xfrm>
          <a:prstGeom prst="rect">
            <a:avLst/>
          </a:prstGeom>
          <a:noFill/>
          <a:ln>
            <a:noFill/>
          </a:ln>
        </p:spPr>
      </p:pic>
    </p:spTree>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88" name="文本框 1049487"/>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489" name="文本占位符 1049488"/>
          <p:cNvSpPr>
            <a:spLocks noGrp="1"/>
          </p:cNvSpPr>
          <p:nvPr>
            <p:ph type="body" sz="half" idx="1"/>
          </p:nvPr>
        </p:nvSpPr>
        <p:spPr>
          <a:xfrm>
            <a:off x="395287" y="1557337"/>
            <a:ext cx="8456612" cy="4525962"/>
          </a:xfrm>
          <a:prstGeom prst="rect">
            <a:avLst/>
          </a:prstGeom>
          <a:noFill/>
          <a:ln>
            <a:noFill/>
          </a:ln>
        </p:spPr>
        <p:txBody>
          <a:bodyPr vert="horz" lIns="91440" tIns="45720" rIns="91440" bIns="45720" anchor="t"/>
          <a:lstStyle>
            <a:lvl1pPr marL="342900" indent="-342900">
              <a:lnSpc>
                <a:spcPct val="100000"/>
              </a:lnSpc>
              <a:spcBef>
                <a:spcPct val="20000"/>
              </a:spcBef>
              <a:spcAft>
                <a:spcPct val="0"/>
              </a:spcAft>
              <a:buChar char="•"/>
              <a:defRPr sz="2800">
                <a:solidFill>
                  <a:schemeClr val="dk1"/>
                </a:solidFill>
              </a:defRPr>
            </a:lvl1pPr>
            <a:lvl2pPr marL="742950" indent="-285750">
              <a:lnSpc>
                <a:spcPct val="100000"/>
              </a:lnSpc>
              <a:spcBef>
                <a:spcPct val="20000"/>
              </a:spcBef>
              <a:spcAft>
                <a:spcPct val="0"/>
              </a:spcAft>
              <a:buChar char="–"/>
              <a:defRPr sz="2400">
                <a:solidFill>
                  <a:schemeClr val="dk1"/>
                </a:solidFill>
              </a:defRPr>
            </a:lvl2pPr>
            <a:lvl3pPr marL="1143000" indent="-228600">
              <a:lnSpc>
                <a:spcPct val="100000"/>
              </a:lnSpc>
              <a:spcBef>
                <a:spcPct val="20000"/>
              </a:spcBef>
              <a:spcAft>
                <a:spcPct val="0"/>
              </a:spcAft>
              <a:buChar char="•"/>
              <a:defRPr sz="2000">
                <a:solidFill>
                  <a:schemeClr val="dk1"/>
                </a:solidFill>
              </a:defRPr>
            </a:lvl3pPr>
            <a:lvl4pPr marL="1600200" indent="-228600">
              <a:lnSpc>
                <a:spcPct val="100000"/>
              </a:lnSpc>
              <a:spcBef>
                <a:spcPct val="20000"/>
              </a:spcBef>
              <a:spcAft>
                <a:spcPct val="0"/>
              </a:spcAft>
              <a:buChar char="–"/>
              <a:defRPr sz="1800">
                <a:solidFill>
                  <a:schemeClr val="dk1"/>
                </a:solidFill>
              </a:defRPr>
            </a:lvl4pPr>
            <a:lvl5pPr marL="2057400" indent="-228600">
              <a:lnSpc>
                <a:spcPct val="100000"/>
              </a:lnSpc>
              <a:spcBef>
                <a:spcPct val="20000"/>
              </a:spcBef>
              <a:spcAft>
                <a:spcPct val="0"/>
              </a:spcAft>
              <a:buChar char="»"/>
              <a:defRPr sz="1800">
                <a:solidFill>
                  <a:schemeClr val="dk1"/>
                </a:solidFill>
              </a:defRPr>
            </a:lvl5pPr>
          </a:lstStyle>
          <a:p>
            <a:pPr marL="609600" lvl="0" indent="-609600" eaLnBrk="1" latinLnBrk="1" hangingPunct="1">
              <a:lnSpc>
                <a:spcPct val="80000"/>
              </a:lnSpc>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2.3</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2</a:t>
            </a:r>
            <a:r>
              <a:rPr lang="en-US" altLang="zh-CN" sz="2200" b="1">
                <a:solidFill>
                  <a:srgbClr val="0033CC"/>
                </a:solidFill>
                <a:effectLst>
                  <a:outerShdw blurRad="38100" dist="38100" dir="2700000" algn="tl">
                    <a:srgbClr val="C0C0C0"/>
                  </a:outerShdw>
                </a:effectLst>
                <a:ea typeface="黑体" panose="02010609060101010101" pitchFamily="49" charset="-122"/>
              </a:rPr>
              <a:t>.</a:t>
            </a:r>
            <a:r>
              <a:rPr lang="zh-CN" altLang="zh-CN" sz="2200" b="1">
                <a:solidFill>
                  <a:srgbClr val="0033CC"/>
                </a:solidFill>
                <a:effectLst>
                  <a:outerShdw blurRad="38100" dist="38100" dir="2700000" algn="tl">
                    <a:srgbClr val="C0C0C0"/>
                  </a:outerShdw>
                </a:effectLst>
                <a:ea typeface="黑体" panose="02010609060101010101" pitchFamily="49" charset="-122"/>
              </a:rPr>
              <a:t>3</a:t>
            </a:r>
            <a:r>
              <a:rPr lang="en-US" altLang="zh-CN" sz="22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是否劳动能力鉴定一评定终身？</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zh-CN" sz="2400" b="1">
                <a:solidFill>
                  <a:srgbClr val="0033CC"/>
                </a:solidFill>
                <a:effectLst>
                  <a:outerShdw blurRad="38100" dist="38100" dir="2700000" algn="tl">
                    <a:srgbClr val="C0C0C0"/>
                  </a:outerShdw>
                </a:effectLst>
                <a:ea typeface="黑体" panose="02010609060101010101" pitchFamily="49" charset="-122"/>
              </a:rPr>
              <a:t> </a:t>
            </a:r>
            <a:endParaRPr lang="zh-CN" altLang="zh-CN"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200" b="1">
                <a:solidFill>
                  <a:srgbClr val="0033CC"/>
                </a:solidFill>
                <a:effectLst>
                  <a:outerShdw blurRad="38100" dist="38100" dir="2700000" algn="tl">
                    <a:srgbClr val="C0C0C0"/>
                  </a:outerShdw>
                </a:effectLst>
                <a:ea typeface="黑体" panose="02010609060101010101" pitchFamily="49" charset="-122"/>
              </a:rPr>
              <a:t>认为伤残情况发生变化的，自劳动能力鉴定结论作出之日起</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zh-CN" sz="2200" b="1">
                <a:solidFill>
                  <a:srgbClr val="0033CC"/>
                </a:solidFill>
                <a:effectLst>
                  <a:outerShdw blurRad="38100" dist="38100" dir="2700000" algn="tl">
                    <a:srgbClr val="C0C0C0"/>
                  </a:outerShdw>
                </a:effectLst>
                <a:ea typeface="黑体" panose="02010609060101010101" pitchFamily="49" charset="-122"/>
              </a:rPr>
              <a:t>1</a:t>
            </a:r>
            <a:r>
              <a:rPr lang="zh-CN" altLang="en-US" sz="2200" b="1">
                <a:solidFill>
                  <a:srgbClr val="0033CC"/>
                </a:solidFill>
                <a:effectLst>
                  <a:outerShdw blurRad="38100" dist="38100" dir="2700000" algn="tl">
                    <a:srgbClr val="C0C0C0"/>
                  </a:outerShdw>
                </a:effectLst>
                <a:ea typeface="黑体" panose="02010609060101010101" pitchFamily="49" charset="-122"/>
              </a:rPr>
              <a:t>年后，可申请复查，根据复查的结果予以确定新的待遇。</a:t>
            </a:r>
            <a:endParaRPr lang="zh-CN" altLang="en-US" sz="2200" b="1">
              <a:solidFill>
                <a:srgbClr val="0033CC"/>
              </a:solidFill>
              <a:effectLst>
                <a:outerShdw blurRad="38100" dist="38100" dir="2700000" algn="tl">
                  <a:srgbClr val="C0C0C0"/>
                </a:outerShdw>
              </a:effectLst>
              <a:ea typeface="黑体" panose="02010609060101010101" pitchFamily="49" charset="-122"/>
            </a:endParaRPr>
          </a:p>
        </p:txBody>
      </p:sp>
      <p:pic>
        <p:nvPicPr>
          <p:cNvPr id="2097178" name="内容占位符 2097177" descr="BD05584_"/>
          <p:cNvPicPr>
            <a:picLocks noGrp="1"/>
          </p:cNvPicPr>
          <p:nvPr>
            <p:ph sz="half" idx="2"/>
          </p:nvPr>
        </p:nvPicPr>
        <p:blipFill>
          <a:blip r:embed="rId1"/>
          <a:srcRect/>
          <a:stretch>
            <a:fillRect/>
          </a:stretch>
        </p:blipFill>
        <p:spPr>
          <a:xfrm>
            <a:off x="6011862" y="3213100"/>
            <a:ext cx="2089150" cy="2786062"/>
          </a:xfrm>
          <a:prstGeom prst="rect">
            <a:avLst/>
          </a:prstGeom>
          <a:noFill/>
          <a:ln>
            <a:noFill/>
          </a:ln>
        </p:spPr>
      </p:pic>
    </p:spTree>
  </p:cSld>
  <p:clrMapOvr>
    <a:masterClrMapping/>
  </p:clrMapOvr>
  <p:transition>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93" name="文本框 1049492"/>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494" name="文本占位符 1049493"/>
          <p:cNvSpPr>
            <a:spLocks noGrp="1"/>
          </p:cNvSpPr>
          <p:nvPr>
            <p:ph type="body" sz="half" idx="1"/>
          </p:nvPr>
        </p:nvSpPr>
        <p:spPr>
          <a:xfrm>
            <a:off x="395287" y="1557337"/>
            <a:ext cx="8456612" cy="4525962"/>
          </a:xfrm>
          <a:prstGeom prst="rect">
            <a:avLst/>
          </a:prstGeom>
          <a:noFill/>
          <a:ln>
            <a:noFill/>
          </a:ln>
        </p:spPr>
        <p:txBody>
          <a:bodyPr vert="horz" lIns="91440" tIns="45720" rIns="91440" bIns="45720" anchor="t"/>
          <a:lstStyle>
            <a:lvl1pPr marL="342900" indent="-342900">
              <a:lnSpc>
                <a:spcPct val="100000"/>
              </a:lnSpc>
              <a:spcBef>
                <a:spcPct val="20000"/>
              </a:spcBef>
              <a:spcAft>
                <a:spcPct val="0"/>
              </a:spcAft>
              <a:buChar char="•"/>
              <a:defRPr sz="2800">
                <a:solidFill>
                  <a:schemeClr val="dk1"/>
                </a:solidFill>
              </a:defRPr>
            </a:lvl1pPr>
            <a:lvl2pPr marL="742950" indent="-285750">
              <a:lnSpc>
                <a:spcPct val="100000"/>
              </a:lnSpc>
              <a:spcBef>
                <a:spcPct val="20000"/>
              </a:spcBef>
              <a:spcAft>
                <a:spcPct val="0"/>
              </a:spcAft>
              <a:buChar char="–"/>
              <a:defRPr sz="2400">
                <a:solidFill>
                  <a:schemeClr val="dk1"/>
                </a:solidFill>
              </a:defRPr>
            </a:lvl2pPr>
            <a:lvl3pPr marL="1143000" indent="-228600">
              <a:lnSpc>
                <a:spcPct val="100000"/>
              </a:lnSpc>
              <a:spcBef>
                <a:spcPct val="20000"/>
              </a:spcBef>
              <a:spcAft>
                <a:spcPct val="0"/>
              </a:spcAft>
              <a:buChar char="•"/>
              <a:defRPr sz="2000">
                <a:solidFill>
                  <a:schemeClr val="dk1"/>
                </a:solidFill>
              </a:defRPr>
            </a:lvl3pPr>
            <a:lvl4pPr marL="1600200" indent="-228600">
              <a:lnSpc>
                <a:spcPct val="100000"/>
              </a:lnSpc>
              <a:spcBef>
                <a:spcPct val="20000"/>
              </a:spcBef>
              <a:spcAft>
                <a:spcPct val="0"/>
              </a:spcAft>
              <a:buChar char="–"/>
              <a:defRPr sz="1800">
                <a:solidFill>
                  <a:schemeClr val="dk1"/>
                </a:solidFill>
              </a:defRPr>
            </a:lvl4pPr>
            <a:lvl5pPr marL="2057400" indent="-228600">
              <a:lnSpc>
                <a:spcPct val="100000"/>
              </a:lnSpc>
              <a:spcBef>
                <a:spcPct val="20000"/>
              </a:spcBef>
              <a:spcAft>
                <a:spcPct val="0"/>
              </a:spcAft>
              <a:buChar char="»"/>
              <a:defRPr sz="1800">
                <a:solidFill>
                  <a:schemeClr val="dk1"/>
                </a:solidFill>
              </a:defRPr>
            </a:lvl5pPr>
          </a:lstStyle>
          <a:p>
            <a:pPr marL="609600" lvl="0" indent="-609600" eaLnBrk="1" latinLnBrk="1" hangingPunct="1">
              <a:buFontTx/>
              <a:buNone/>
            </a:pPr>
            <a:r>
              <a:rPr lang="zh-CN" altLang="zh-CN" b="1">
                <a:solidFill>
                  <a:srgbClr val="660066"/>
                </a:solidFill>
                <a:effectLst>
                  <a:outerShdw blurRad="38100" dist="38100" dir="2700000" algn="tl">
                    <a:srgbClr val="C0C0C0"/>
                  </a:outerShdw>
                </a:effectLst>
                <a:ea typeface="黑体" panose="02010609060101010101" pitchFamily="49" charset="-122"/>
              </a:rPr>
              <a:t>2.4</a:t>
            </a:r>
            <a:r>
              <a:rPr lang="en-US" altLang="zh-CN" b="1">
                <a:solidFill>
                  <a:srgbClr val="660066"/>
                </a:solidFill>
                <a:effectLst>
                  <a:outerShdw blurRad="38100" dist="38100" dir="2700000" algn="tl">
                    <a:srgbClr val="C0C0C0"/>
                  </a:outerShdw>
                </a:effectLst>
                <a:ea typeface="黑体" panose="02010609060101010101" pitchFamily="49" charset="-122"/>
              </a:rPr>
              <a:t> </a:t>
            </a:r>
            <a:r>
              <a:rPr lang="zh-CN" altLang="en-US" b="1">
                <a:solidFill>
                  <a:srgbClr val="660066"/>
                </a:solidFill>
                <a:effectLst>
                  <a:outerShdw blurRad="38100" dist="38100" dir="2700000" algn="tl">
                    <a:srgbClr val="C0C0C0"/>
                  </a:outerShdw>
                </a:effectLst>
                <a:ea typeface="黑体" panose="02010609060101010101" pitchFamily="49" charset="-122"/>
              </a:rPr>
              <a:t>社保工伤待遇</a:t>
            </a:r>
            <a:r>
              <a:rPr lang="zh-CN" altLang="en-US" sz="3600" b="1">
                <a:solidFill>
                  <a:srgbClr val="000099"/>
                </a:solidFill>
                <a:effectLst>
                  <a:outerShdw blurRad="38100" dist="38100" dir="2700000" algn="tl">
                    <a:srgbClr val="C0C0C0"/>
                  </a:outerShdw>
                </a:effectLst>
                <a:ea typeface="黑体" panose="02010609060101010101" pitchFamily="49" charset="-122"/>
              </a:rPr>
              <a:t>    </a:t>
            </a:r>
            <a:endParaRPr lang="zh-CN" altLang="en-US" sz="3600"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en-US" sz="3600"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用人单位支付的费用</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400" b="1">
                <a:solidFill>
                  <a:srgbClr val="0033CC"/>
                </a:solidFill>
                <a:effectLst>
                  <a:outerShdw blurRad="38100" dist="38100" dir="2700000" algn="tl">
                    <a:srgbClr val="C0C0C0"/>
                  </a:outerShdw>
                </a:effectLst>
                <a:ea typeface="黑体" panose="02010609060101010101" pitchFamily="49" charset="-122"/>
              </a:rPr>
              <a:t>          </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从工伤保险基金支付的费用</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2400" b="1">
                <a:solidFill>
                  <a:srgbClr val="0033CC"/>
                </a:solidFill>
                <a:effectLst>
                  <a:outerShdw blurRad="38100" dist="38100" dir="2700000" algn="tl">
                    <a:srgbClr val="C0C0C0"/>
                  </a:outerShdw>
                </a:effectLst>
                <a:ea typeface="黑体" panose="02010609060101010101" pitchFamily="49" charset="-122"/>
              </a:rPr>
              <a:t>          </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en-US" altLang="zh-CN" sz="2400" b="1">
                <a:solidFill>
                  <a:srgbClr val="0033CC"/>
                </a:solidFill>
                <a:effectLst>
                  <a:outerShdw blurRad="38100" dist="38100" dir="2700000" algn="tl">
                    <a:srgbClr val="C0C0C0"/>
                  </a:outerShdw>
                </a:effectLst>
                <a:ea typeface="黑体" panose="02010609060101010101" pitchFamily="49" charset="-122"/>
              </a:rPr>
              <a:t>	</a:t>
            </a:r>
            <a:r>
              <a:rPr lang="zh-CN" altLang="en-US" sz="2400" b="1">
                <a:solidFill>
                  <a:srgbClr val="0033CC"/>
                </a:solidFill>
                <a:effectLst>
                  <a:outerShdw blurRad="38100" dist="38100" dir="2700000" algn="tl">
                    <a:srgbClr val="C0C0C0"/>
                  </a:outerShdw>
                </a:effectLst>
                <a:ea typeface="黑体" panose="02010609060101010101" pitchFamily="49" charset="-122"/>
              </a:rPr>
              <a:t>工伤待遇详见</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endParaRPr lang="zh-CN" altLang="en-US"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buFontTx/>
              <a:buNone/>
            </a:pPr>
            <a:r>
              <a:rPr lang="zh-CN" altLang="en-US" sz="1400" b="1">
                <a:effectLst>
                  <a:outerShdw blurRad="38100" dist="38100" dir="2700000" algn="tl">
                    <a:srgbClr val="C0C0C0"/>
                  </a:outerShdw>
                </a:effectLst>
                <a:ea typeface="黑体" panose="02010609060101010101" pitchFamily="49" charset="-122"/>
              </a:rPr>
              <a:t>               </a:t>
            </a:r>
            <a:endParaRPr lang="zh-CN" altLang="en-US" sz="1400" b="1">
              <a:effectLst>
                <a:outerShdw blurRad="38100" dist="38100" dir="2700000" algn="tl">
                  <a:srgbClr val="C0C0C0"/>
                </a:outerShdw>
              </a:effectLst>
              <a:ea typeface="黑体" panose="02010609060101010101" pitchFamily="49" charset="-122"/>
            </a:endParaRPr>
          </a:p>
        </p:txBody>
      </p:sp>
      <p:pic>
        <p:nvPicPr>
          <p:cNvPr id="2097179" name="内容占位符 2097178" descr="PE01460_"/>
          <p:cNvPicPr>
            <a:picLocks noGrp="1"/>
          </p:cNvPicPr>
          <p:nvPr>
            <p:ph sz="half" idx="2"/>
          </p:nvPr>
        </p:nvPicPr>
        <p:blipFill>
          <a:blip r:embed="rId1"/>
          <a:srcRect/>
          <a:stretch>
            <a:fillRect/>
          </a:stretch>
        </p:blipFill>
        <p:spPr>
          <a:xfrm>
            <a:off x="5478462" y="2133600"/>
            <a:ext cx="3259137" cy="4049712"/>
          </a:xfrm>
          <a:prstGeom prst="rect">
            <a:avLst/>
          </a:prstGeom>
          <a:noFill/>
          <a:ln>
            <a:noFill/>
          </a:ln>
        </p:spPr>
      </p:pic>
      <p:pic>
        <p:nvPicPr>
          <p:cNvPr id="2097180" name="图片 2097179"/>
          <p:cNvPicPr/>
          <p:nvPr/>
        </p:nvPicPr>
        <p:blipFill>
          <a:blip r:embed="rId2"/>
          <a:srcRect/>
          <a:stretch>
            <a:fillRect/>
          </a:stretch>
        </p:blipFill>
        <p:spPr>
          <a:xfrm>
            <a:off x="3297237" y="4586287"/>
            <a:ext cx="914400" cy="714375"/>
          </a:xfrm>
          <a:prstGeom prst="rect">
            <a:avLst/>
          </a:prstGeom>
          <a:noFill/>
          <a:ln>
            <a:noFill/>
          </a:ln>
        </p:spPr>
      </p:pic>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文本框 1048644"/>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52" name="标题 2097151"/>
          <p:cNvPicPr>
            <a:picLocks noGrp="1"/>
          </p:cNvPicPr>
          <p:nvPr>
            <p:ph type="title" idx="4294967295"/>
          </p:nvPr>
        </p:nvPicPr>
        <p:blipFill>
          <a:blip r:embed="rId1"/>
          <a:srcRect/>
          <a:stretch>
            <a:fillRect/>
          </a:stretch>
        </p:blipFill>
        <p:spPr>
          <a:xfrm>
            <a:off x="298450" y="444500"/>
            <a:ext cx="8699500" cy="1212850"/>
          </a:xfrm>
          <a:prstGeom prst="rect">
            <a:avLst/>
          </a:prstGeom>
          <a:noFill/>
          <a:ln>
            <a:noFill/>
          </a:ln>
        </p:spPr>
      </p:pic>
      <p:sp>
        <p:nvSpPr>
          <p:cNvPr id="1048646" name="内容占位符 1048645"/>
          <p:cNvSpPr>
            <a:spLocks noGrp="1"/>
          </p:cNvSpPr>
          <p:nvPr>
            <p:ph idx="4294967295"/>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lnSpc>
                <a:spcPct val="150000"/>
              </a:lnSpc>
            </a:pPr>
            <a:r>
              <a:rPr lang="zh-CN" altLang="en-US">
                <a:ea typeface="黑体" panose="02010609060101010101" pitchFamily="49" charset="-122"/>
              </a:rPr>
              <a:t>       </a:t>
            </a:r>
            <a:r>
              <a:rPr lang="en-US" altLang="zh-CN" sz="2800" b="1">
                <a:ea typeface="黑体" panose="02010609060101010101" pitchFamily="49" charset="-122"/>
              </a:rPr>
              <a:t>新《</a:t>
            </a:r>
            <a:r>
              <a:rPr lang="zh-CN" altLang="en-US" sz="2800" b="1">
                <a:ea typeface="黑体" panose="02010609060101010101" pitchFamily="49" charset="-122"/>
              </a:rPr>
              <a:t>工伤保险条例</a:t>
            </a:r>
            <a:r>
              <a:rPr lang="en-US" altLang="zh-CN" sz="2800" b="1">
                <a:ea typeface="黑体" panose="02010609060101010101" pitchFamily="49" charset="-122"/>
              </a:rPr>
              <a:t>》2010</a:t>
            </a:r>
            <a:r>
              <a:rPr lang="zh-CN" altLang="en-US" sz="2800" b="1">
                <a:ea typeface="黑体" panose="02010609060101010101" pitchFamily="49" charset="-122"/>
              </a:rPr>
              <a:t>年</a:t>
            </a:r>
            <a:r>
              <a:rPr lang="en-US" altLang="zh-CN" sz="2800" b="1">
                <a:ea typeface="黑体" panose="02010609060101010101" pitchFamily="49" charset="-122"/>
              </a:rPr>
              <a:t>12</a:t>
            </a:r>
            <a:r>
              <a:rPr lang="zh-CN" altLang="en-US" sz="2800" b="1">
                <a:ea typeface="黑体" panose="02010609060101010101" pitchFamily="49" charset="-122"/>
              </a:rPr>
              <a:t>月</a:t>
            </a:r>
            <a:r>
              <a:rPr lang="en-US" altLang="zh-CN" sz="2800" b="1">
                <a:ea typeface="黑体" panose="02010609060101010101" pitchFamily="49" charset="-122"/>
              </a:rPr>
              <a:t>6</a:t>
            </a:r>
            <a:r>
              <a:rPr lang="zh-CN" altLang="en-US" sz="2800" b="1">
                <a:ea typeface="黑体" panose="02010609060101010101" pitchFamily="49" charset="-122"/>
              </a:rPr>
              <a:t>日由国务院通过，</a:t>
            </a:r>
            <a:r>
              <a:rPr lang="en-US" altLang="zh-CN" sz="2800" b="1">
                <a:ea typeface="黑体" panose="02010609060101010101" pitchFamily="49" charset="-122"/>
              </a:rPr>
              <a:t>2011</a:t>
            </a:r>
            <a:r>
              <a:rPr lang="zh-CN" altLang="en-US" sz="2800" b="1">
                <a:ea typeface="黑体" panose="02010609060101010101" pitchFamily="49" charset="-122"/>
              </a:rPr>
              <a:t>年</a:t>
            </a:r>
            <a:r>
              <a:rPr lang="en-US" altLang="zh-CN" sz="2800" b="1">
                <a:ea typeface="黑体" panose="02010609060101010101" pitchFamily="49" charset="-122"/>
              </a:rPr>
              <a:t>1</a:t>
            </a:r>
            <a:r>
              <a:rPr lang="zh-CN" altLang="en-US" sz="2800" b="1">
                <a:ea typeface="黑体" panose="02010609060101010101" pitchFamily="49" charset="-122"/>
              </a:rPr>
              <a:t>月</a:t>
            </a:r>
            <a:r>
              <a:rPr lang="en-US" altLang="zh-CN" sz="2800" b="1">
                <a:ea typeface="黑体" panose="02010609060101010101" pitchFamily="49" charset="-122"/>
              </a:rPr>
              <a:t>1</a:t>
            </a:r>
            <a:r>
              <a:rPr lang="zh-CN" altLang="en-US" sz="2800" b="1">
                <a:ea typeface="黑体" panose="02010609060101010101" pitchFamily="49" charset="-122"/>
              </a:rPr>
              <a:t>日起正式实施。相对旧的</a:t>
            </a:r>
            <a:r>
              <a:rPr lang="en-US" altLang="zh-CN" sz="2800" b="1">
                <a:ea typeface="黑体" panose="02010609060101010101" pitchFamily="49" charset="-122"/>
              </a:rPr>
              <a:t>《</a:t>
            </a:r>
            <a:r>
              <a:rPr lang="zh-CN" altLang="en-US" sz="2800" b="1">
                <a:ea typeface="黑体" panose="02010609060101010101" pitchFamily="49" charset="-122"/>
              </a:rPr>
              <a:t>条例</a:t>
            </a:r>
            <a:r>
              <a:rPr lang="en-US" altLang="zh-CN" sz="2800" b="1">
                <a:ea typeface="黑体" panose="02010609060101010101" pitchFamily="49" charset="-122"/>
              </a:rPr>
              <a:t>》</a:t>
            </a:r>
            <a:r>
              <a:rPr lang="zh-CN" altLang="en-US" sz="2800" b="1">
                <a:ea typeface="黑体" panose="02010609060101010101" pitchFamily="49" charset="-122"/>
              </a:rPr>
              <a:t>，除去对条文的个别文字的修改和对条文顺序得调整，有实质性修改的涉及</a:t>
            </a:r>
            <a:r>
              <a:rPr lang="en-US" altLang="zh-CN" sz="2800" b="1">
                <a:ea typeface="黑体" panose="02010609060101010101" pitchFamily="49" charset="-122"/>
              </a:rPr>
              <a:t>24</a:t>
            </a:r>
            <a:r>
              <a:rPr lang="zh-CN" altLang="en-US" sz="2800" b="1">
                <a:ea typeface="黑体" panose="02010609060101010101" pitchFamily="49" charset="-122"/>
              </a:rPr>
              <a:t>条，其中新增加了</a:t>
            </a:r>
            <a:r>
              <a:rPr lang="en-US" altLang="zh-CN" sz="2800" b="1">
                <a:ea typeface="黑体" panose="02010609060101010101" pitchFamily="49" charset="-122"/>
              </a:rPr>
              <a:t>3</a:t>
            </a:r>
            <a:r>
              <a:rPr lang="zh-CN" altLang="en-US" sz="2800" b="1">
                <a:ea typeface="黑体" panose="02010609060101010101" pitchFamily="49" charset="-122"/>
              </a:rPr>
              <a:t>条，占整个</a:t>
            </a:r>
            <a:r>
              <a:rPr lang="en-US" altLang="zh-CN" sz="2800" b="1">
                <a:ea typeface="黑体" panose="02010609060101010101" pitchFamily="49" charset="-122"/>
              </a:rPr>
              <a:t>《</a:t>
            </a:r>
            <a:r>
              <a:rPr lang="zh-CN" altLang="en-US" sz="2800" b="1">
                <a:ea typeface="黑体" panose="02010609060101010101" pitchFamily="49" charset="-122"/>
              </a:rPr>
              <a:t>条例</a:t>
            </a:r>
            <a:r>
              <a:rPr lang="en-US" altLang="zh-CN" sz="2800" b="1">
                <a:ea typeface="黑体" panose="02010609060101010101" pitchFamily="49" charset="-122"/>
              </a:rPr>
              <a:t>》</a:t>
            </a:r>
            <a:r>
              <a:rPr lang="zh-CN" altLang="en-US" sz="2800" b="1">
                <a:ea typeface="黑体" panose="02010609060101010101" pitchFamily="49" charset="-122"/>
              </a:rPr>
              <a:t>的</a:t>
            </a:r>
            <a:r>
              <a:rPr lang="en-US" altLang="zh-CN" sz="2800" b="1">
                <a:ea typeface="黑体" panose="02010609060101010101" pitchFamily="49" charset="-122"/>
              </a:rPr>
              <a:t>36%</a:t>
            </a:r>
            <a:r>
              <a:rPr lang="zh-CN" altLang="en-US" sz="2800" b="1">
                <a:ea typeface="黑体" panose="02010609060101010101" pitchFamily="49" charset="-122"/>
              </a:rPr>
              <a:t>。</a:t>
            </a:r>
            <a:endParaRPr lang="zh-CN" altLang="en-US" sz="2800" b="1">
              <a:ea typeface="黑体" panose="02010609060101010101" pitchFamily="49"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98" name="文本框 1049497"/>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499" name="标题 1049498"/>
          <p:cNvSpPr>
            <a:spLocks noGrp="1"/>
          </p:cNvSpPr>
          <p:nvPr>
            <p:ph type="title"/>
          </p:nvPr>
        </p:nvSpPr>
        <p:spPr>
          <a:xfrm>
            <a:off x="4498975" y="188912"/>
            <a:ext cx="48260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lt2"/>
                </a:solidFill>
                <a:latin typeface="Arial" panose="020B0604020202020204" pitchFamily="34" charset="0"/>
                <a:ea typeface="宋体" panose="02010600030101010101" pitchFamily="2" charset="-122"/>
                <a:sym typeface="Arial" panose="020B0604020202020204" pitchFamily="34" charset="0"/>
              </a:defRPr>
            </a:lvl1pPr>
          </a:lstStyle>
          <a:p>
            <a:pPr lvl="0" algn="l" eaLnBrk="1" latinLnBrk="1" hangingPunct="1"/>
            <a:r>
              <a:rPr lang="zh-CN" altLang="en-US" sz="2400" b="1">
                <a:solidFill>
                  <a:srgbClr val="0033CC"/>
                </a:solidFill>
                <a:effectLst>
                  <a:outerShdw blurRad="38100" dist="38100" dir="2700000" algn="tl">
                    <a:srgbClr val="C0C0C0"/>
                  </a:outerShdw>
                </a:effectLst>
                <a:ea typeface="黑体" panose="02010609060101010101" pitchFamily="49" charset="-122"/>
              </a:rPr>
              <a:t>                                                      </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p:txBody>
      </p:sp>
      <p:sp>
        <p:nvSpPr>
          <p:cNvPr id="1049500" name="矩形 1049499"/>
          <p:cNvSpPr/>
          <p:nvPr/>
        </p:nvSpPr>
        <p:spPr>
          <a:xfrm>
            <a:off x="611187" y="2276475"/>
            <a:ext cx="342900" cy="3060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TW" altLang="en-US" sz="1600" b="1">
                <a:solidFill>
                  <a:srgbClr val="0033CC"/>
                </a:solidFill>
                <a:effectLst>
                  <a:outerShdw blurRad="38100" dist="38100" dir="2700000" algn="tl">
                    <a:srgbClr val="C0C0C0"/>
                  </a:outerShdw>
                </a:effectLst>
                <a:ea typeface="黑体" panose="02010609060101010101" pitchFamily="49" charset="-122"/>
              </a:rPr>
              <a:t>用人</a:t>
            </a:r>
            <a:r>
              <a:rPr lang="zh-CN" altLang="en-US" sz="1600" b="1">
                <a:solidFill>
                  <a:srgbClr val="0033CC"/>
                </a:solidFill>
                <a:effectLst>
                  <a:outerShdw blurRad="38100" dist="38100" dir="2700000" algn="tl">
                    <a:srgbClr val="C0C0C0"/>
                  </a:outerShdw>
                </a:effectLst>
                <a:ea typeface="黑体" panose="02010609060101010101" pitchFamily="49" charset="-122"/>
              </a:rPr>
              <a:t>单</a:t>
            </a:r>
            <a:r>
              <a:rPr lang="zh-TW" altLang="en-US" sz="1600" b="1">
                <a:solidFill>
                  <a:srgbClr val="0033CC"/>
                </a:solidFill>
                <a:effectLst>
                  <a:outerShdw blurRad="38100" dist="38100" dir="2700000" algn="tl">
                    <a:srgbClr val="C0C0C0"/>
                  </a:outerShdw>
                </a:effectLst>
                <a:ea typeface="黑体" panose="02010609060101010101" pitchFamily="49" charset="-122"/>
              </a:rPr>
              <a:t>位</a:t>
            </a:r>
            <a:r>
              <a:rPr lang="zh-CN" altLang="en-US" sz="1600" b="1">
                <a:solidFill>
                  <a:srgbClr val="0033CC"/>
                </a:solidFill>
                <a:effectLst>
                  <a:outerShdw blurRad="38100" dist="38100" dir="2700000" algn="tl">
                    <a:srgbClr val="C0C0C0"/>
                  </a:outerShdw>
                </a:effectLst>
                <a:ea typeface="黑体" panose="02010609060101010101" pitchFamily="49" charset="-122"/>
              </a:rPr>
              <a:t>负责</a:t>
            </a:r>
            <a:r>
              <a:rPr lang="zh-TW" altLang="en-US" sz="1600" b="1">
                <a:solidFill>
                  <a:srgbClr val="0033CC"/>
                </a:solidFill>
                <a:effectLst>
                  <a:outerShdw blurRad="38100" dist="38100" dir="2700000" algn="tl">
                    <a:srgbClr val="C0C0C0"/>
                  </a:outerShdw>
                </a:effectLst>
                <a:ea typeface="黑体" panose="02010609060101010101" pitchFamily="49" charset="-122"/>
              </a:rPr>
              <a:t>支付的</a:t>
            </a:r>
            <a:r>
              <a:rPr lang="zh-CN" altLang="en-US" sz="1600" b="1">
                <a:solidFill>
                  <a:srgbClr val="0033CC"/>
                </a:solidFill>
                <a:effectLst>
                  <a:outerShdw blurRad="38100" dist="38100" dir="2700000" algn="tl">
                    <a:srgbClr val="C0C0C0"/>
                  </a:outerShdw>
                </a:effectLst>
                <a:ea typeface="黑体" panose="02010609060101010101" pitchFamily="49" charset="-122"/>
              </a:rPr>
              <a:t>项</a:t>
            </a:r>
            <a:r>
              <a:rPr lang="zh-TW" altLang="en-US" sz="1600" b="1">
                <a:solidFill>
                  <a:srgbClr val="0033CC"/>
                </a:solidFill>
                <a:effectLst>
                  <a:outerShdw blurRad="38100" dist="38100" dir="2700000" algn="tl">
                    <a:srgbClr val="C0C0C0"/>
                  </a:outerShdw>
                </a:effectLst>
                <a:ea typeface="黑体" panose="02010609060101010101" pitchFamily="49" charset="-122"/>
              </a:rPr>
              <a:t>目</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endParaRPr lang="zh-TW" altLang="en-US" b="1">
              <a:solidFill>
                <a:srgbClr val="0033CC"/>
              </a:solidFill>
              <a:effectLst>
                <a:outerShdw blurRad="38100" dist="38100" dir="2700000" algn="tl">
                  <a:srgbClr val="C0C0C0"/>
                </a:outerShdw>
              </a:effectLst>
              <a:ea typeface="黑体" panose="02010609060101010101" pitchFamily="49" charset="-122"/>
            </a:endParaRPr>
          </a:p>
        </p:txBody>
      </p:sp>
      <p:sp>
        <p:nvSpPr>
          <p:cNvPr id="1049501" name="直接连接符 1049500"/>
          <p:cNvSpPr/>
          <p:nvPr/>
        </p:nvSpPr>
        <p:spPr>
          <a:xfrm>
            <a:off x="971550" y="3789362"/>
            <a:ext cx="342900" cy="1587"/>
          </a:xfrm>
          <a:prstGeom prst="line">
            <a:avLst/>
          </a:prstGeom>
          <a:noFill/>
          <a:ln w="9525" cap="flat" cmpd="sng">
            <a:solidFill>
              <a:srgbClr val="000000">
                <a:alpha val="100000"/>
              </a:srgbClr>
            </a:solidFill>
            <a:prstDash val="solid"/>
            <a:round/>
          </a:ln>
        </p:spPr>
        <p:txBody>
          <a:bodyPr/>
          <a:lstStyle/>
          <a:p>
            <a:endParaRPr lang="zh-CN" altLang="en-US">
              <a:ea typeface="黑体" panose="02010609060101010101" pitchFamily="49" charset="-122"/>
            </a:endParaRPr>
          </a:p>
        </p:txBody>
      </p:sp>
      <p:sp>
        <p:nvSpPr>
          <p:cNvPr id="1049502" name="直接连接符 1049501"/>
          <p:cNvSpPr/>
          <p:nvPr/>
        </p:nvSpPr>
        <p:spPr>
          <a:xfrm flipH="1">
            <a:off x="1331912" y="2133600"/>
            <a:ext cx="0" cy="3887787"/>
          </a:xfrm>
          <a:prstGeom prst="line">
            <a:avLst/>
          </a:prstGeom>
          <a:noFill/>
          <a:ln w="9525" cap="flat" cmpd="sng">
            <a:solidFill>
              <a:srgbClr val="000000">
                <a:alpha val="100000"/>
              </a:srgbClr>
            </a:solidFill>
            <a:prstDash val="solid"/>
            <a:round/>
          </a:ln>
        </p:spPr>
        <p:txBody>
          <a:bodyPr/>
          <a:lstStyle/>
          <a:p>
            <a:endParaRPr lang="zh-CN" altLang="en-US">
              <a:ea typeface="黑体" panose="02010609060101010101" pitchFamily="49" charset="-122"/>
            </a:endParaRPr>
          </a:p>
        </p:txBody>
      </p:sp>
      <p:sp>
        <p:nvSpPr>
          <p:cNvPr id="1049503" name="矩形 1049502"/>
          <p:cNvSpPr/>
          <p:nvPr/>
        </p:nvSpPr>
        <p:spPr>
          <a:xfrm>
            <a:off x="1908175" y="1773237"/>
            <a:ext cx="197961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TW" altLang="en-US" sz="1600" b="1">
                <a:solidFill>
                  <a:srgbClr val="0033CC"/>
                </a:solidFill>
                <a:effectLst>
                  <a:outerShdw blurRad="38100" dist="38100" dir="2700000" algn="tl">
                    <a:srgbClr val="C0C0C0"/>
                  </a:outerShdw>
                </a:effectLst>
                <a:ea typeface="黑体" panose="02010609060101010101" pitchFamily="49" charset="-122"/>
              </a:rPr>
              <a:t>住院伙食</a:t>
            </a:r>
            <a:r>
              <a:rPr lang="zh-CN" altLang="en-US" sz="1600" b="1">
                <a:solidFill>
                  <a:srgbClr val="0033CC"/>
                </a:solidFill>
                <a:effectLst>
                  <a:outerShdw blurRad="38100" dist="38100" dir="2700000" algn="tl">
                    <a:srgbClr val="C0C0C0"/>
                  </a:outerShdw>
                </a:effectLst>
                <a:ea typeface="黑体" panose="02010609060101010101" pitchFamily="49" charset="-122"/>
              </a:rPr>
              <a:t>补</a:t>
            </a:r>
            <a:r>
              <a:rPr lang="zh-TW" altLang="en-US" sz="1600" b="1">
                <a:solidFill>
                  <a:srgbClr val="0033CC"/>
                </a:solidFill>
                <a:effectLst>
                  <a:outerShdw blurRad="38100" dist="38100" dir="2700000" algn="tl">
                    <a:srgbClr val="C0C0C0"/>
                  </a:outerShdw>
                </a:effectLst>
                <a:ea typeface="黑体" panose="02010609060101010101" pitchFamily="49" charset="-122"/>
              </a:rPr>
              <a:t>助費</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04" name="矩形 1049503"/>
          <p:cNvSpPr/>
          <p:nvPr/>
        </p:nvSpPr>
        <p:spPr>
          <a:xfrm>
            <a:off x="1908175" y="2708275"/>
            <a:ext cx="197961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rgbClr val="0033CC"/>
                </a:solidFill>
                <a:effectLst>
                  <a:outerShdw blurRad="38100" dist="38100" dir="2700000" algn="tl">
                    <a:srgbClr val="C0C0C0"/>
                  </a:outerShdw>
                </a:effectLst>
                <a:ea typeface="黑体" panose="02010609060101010101" pitchFamily="49" charset="-122"/>
              </a:rPr>
              <a:t>转</a:t>
            </a:r>
            <a:r>
              <a:rPr lang="zh-TW" altLang="en-US" sz="1600" b="1">
                <a:solidFill>
                  <a:srgbClr val="0033CC"/>
                </a:solidFill>
                <a:effectLst>
                  <a:outerShdw blurRad="38100" dist="38100" dir="2700000" algn="tl">
                    <a:srgbClr val="C0C0C0"/>
                  </a:outerShdw>
                </a:effectLst>
                <a:ea typeface="黑体" panose="02010609060101010101" pitchFamily="49" charset="-122"/>
              </a:rPr>
              <a:t>外地</a:t>
            </a:r>
            <a:r>
              <a:rPr lang="zh-CN" altLang="en-US" sz="1600" b="1">
                <a:solidFill>
                  <a:srgbClr val="0033CC"/>
                </a:solidFill>
                <a:effectLst>
                  <a:outerShdw blurRad="38100" dist="38100" dir="2700000" algn="tl">
                    <a:srgbClr val="C0C0C0"/>
                  </a:outerShdw>
                </a:effectLst>
                <a:ea typeface="黑体" panose="02010609060101010101" pitchFamily="49" charset="-122"/>
              </a:rPr>
              <a:t>治疗</a:t>
            </a:r>
            <a:r>
              <a:rPr lang="zh-TW" altLang="en-US" sz="1600" b="1">
                <a:solidFill>
                  <a:srgbClr val="0033CC"/>
                </a:solidFill>
                <a:effectLst>
                  <a:outerShdw blurRad="38100" dist="38100" dir="2700000" algn="tl">
                    <a:srgbClr val="C0C0C0"/>
                  </a:outerShdw>
                </a:effectLst>
                <a:ea typeface="黑体" panose="02010609060101010101" pitchFamily="49" charset="-122"/>
              </a:rPr>
              <a:t>的交通費</a:t>
            </a:r>
            <a:r>
              <a:rPr lang="zh-CN" altLang="en-US" sz="1600" b="1">
                <a:solidFill>
                  <a:srgbClr val="0033CC"/>
                </a:solidFill>
                <a:effectLst>
                  <a:outerShdw blurRad="38100" dist="38100" dir="2700000" algn="tl">
                    <a:srgbClr val="C0C0C0"/>
                  </a:outerShdw>
                </a:effectLst>
                <a:ea typeface="黑体" panose="02010609060101010101" pitchFamily="49" charset="-122"/>
              </a:rPr>
              <a:t>与</a:t>
            </a:r>
            <a:r>
              <a:rPr lang="zh-TW" altLang="en-US" sz="1600" b="1">
                <a:solidFill>
                  <a:srgbClr val="0033CC"/>
                </a:solidFill>
                <a:effectLst>
                  <a:outerShdw blurRad="38100" dist="38100" dir="2700000" algn="tl">
                    <a:srgbClr val="C0C0C0"/>
                  </a:outerShdw>
                </a:effectLst>
                <a:ea typeface="黑体" panose="02010609060101010101" pitchFamily="49" charset="-122"/>
              </a:rPr>
              <a:t>食宿費</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05" name="矩形 1049504"/>
          <p:cNvSpPr/>
          <p:nvPr/>
        </p:nvSpPr>
        <p:spPr>
          <a:xfrm>
            <a:off x="1908175" y="3500437"/>
            <a:ext cx="197961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TW" altLang="en-US" sz="1600" b="1">
                <a:solidFill>
                  <a:srgbClr val="0033CC"/>
                </a:solidFill>
                <a:effectLst>
                  <a:outerShdw blurRad="38100" dist="38100" dir="2700000" algn="tl">
                    <a:srgbClr val="C0C0C0"/>
                  </a:outerShdw>
                </a:effectLst>
                <a:ea typeface="黑体" panose="02010609060101010101" pitchFamily="49" charset="-122"/>
              </a:rPr>
              <a:t>停工留薪期的工資、</a:t>
            </a:r>
            <a:r>
              <a:rPr lang="zh-CN" altLang="en-US" sz="1600" b="1">
                <a:solidFill>
                  <a:srgbClr val="0033CC"/>
                </a:solidFill>
                <a:effectLst>
                  <a:outerShdw blurRad="38100" dist="38100" dir="2700000" algn="tl">
                    <a:srgbClr val="C0C0C0"/>
                  </a:outerShdw>
                </a:effectLst>
                <a:ea typeface="黑体" panose="02010609060101010101" pitchFamily="49" charset="-122"/>
              </a:rPr>
              <a:t>护</a:t>
            </a:r>
            <a:r>
              <a:rPr lang="zh-TW" altLang="en-US" sz="1600" b="1">
                <a:solidFill>
                  <a:srgbClr val="0033CC"/>
                </a:solidFill>
                <a:effectLst>
                  <a:outerShdw blurRad="38100" dist="38100" dir="2700000" algn="tl">
                    <a:srgbClr val="C0C0C0"/>
                  </a:outerShdw>
                </a:effectLst>
                <a:ea typeface="黑体" panose="02010609060101010101" pitchFamily="49" charset="-122"/>
              </a:rPr>
              <a:t>理費</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06" name="矩形 1049505"/>
          <p:cNvSpPr/>
          <p:nvPr/>
        </p:nvSpPr>
        <p:spPr>
          <a:xfrm>
            <a:off x="1908175" y="4292600"/>
            <a:ext cx="197961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TW" altLang="en-US" sz="1600" b="1">
                <a:solidFill>
                  <a:srgbClr val="0033CC"/>
                </a:solidFill>
                <a:effectLst>
                  <a:outerShdw blurRad="38100" dist="38100" dir="2700000" algn="tl">
                    <a:srgbClr val="C0C0C0"/>
                  </a:outerShdw>
                </a:effectLst>
                <a:ea typeface="黑体" panose="02010609060101010101" pitchFamily="49" charset="-122"/>
              </a:rPr>
              <a:t>下落不明期</a:t>
            </a:r>
            <a:r>
              <a:rPr lang="zh-CN" altLang="en-US" sz="1600" b="1">
                <a:solidFill>
                  <a:srgbClr val="0033CC"/>
                </a:solidFill>
                <a:effectLst>
                  <a:outerShdw blurRad="38100" dist="38100" dir="2700000" algn="tl">
                    <a:srgbClr val="C0C0C0"/>
                  </a:outerShdw>
                </a:effectLst>
                <a:ea typeface="黑体" panose="02010609060101010101" pitchFamily="49" charset="-122"/>
              </a:rPr>
              <a:t>间</a:t>
            </a:r>
            <a:r>
              <a:rPr lang="zh-TW" altLang="en-US" sz="1600" b="1">
                <a:solidFill>
                  <a:srgbClr val="0033CC"/>
                </a:solidFill>
                <a:effectLst>
                  <a:outerShdw blurRad="38100" dist="38100" dir="2700000" algn="tl">
                    <a:srgbClr val="C0C0C0"/>
                  </a:outerShdw>
                </a:effectLst>
                <a:ea typeface="黑体" panose="02010609060101010101" pitchFamily="49" charset="-122"/>
              </a:rPr>
              <a:t>的三</a:t>
            </a:r>
            <a:r>
              <a:rPr lang="zh-CN" altLang="en-US" sz="1600" b="1">
                <a:solidFill>
                  <a:srgbClr val="0033CC"/>
                </a:solidFill>
                <a:effectLst>
                  <a:outerShdw blurRad="38100" dist="38100" dir="2700000" algn="tl">
                    <a:srgbClr val="C0C0C0"/>
                  </a:outerShdw>
                </a:effectLst>
                <a:ea typeface="黑体" panose="02010609060101010101" pitchFamily="49" charset="-122"/>
              </a:rPr>
              <a:t>个</a:t>
            </a:r>
            <a:r>
              <a:rPr lang="zh-TW" altLang="en-US" sz="1600" b="1">
                <a:solidFill>
                  <a:srgbClr val="0033CC"/>
                </a:solidFill>
                <a:effectLst>
                  <a:outerShdw blurRad="38100" dist="38100" dir="2700000" algn="tl">
                    <a:srgbClr val="C0C0C0"/>
                  </a:outerShdw>
                </a:effectLst>
                <a:ea typeface="黑体" panose="02010609060101010101" pitchFamily="49" charset="-122"/>
              </a:rPr>
              <a:t>月工資</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07" name="矩形 1049506"/>
          <p:cNvSpPr/>
          <p:nvPr/>
        </p:nvSpPr>
        <p:spPr>
          <a:xfrm>
            <a:off x="1908175" y="5013325"/>
            <a:ext cx="197961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TW" sz="1600" b="1">
                <a:solidFill>
                  <a:srgbClr val="0033CC"/>
                </a:solidFill>
                <a:effectLst>
                  <a:outerShdw blurRad="38100" dist="38100" dir="2700000" algn="tl">
                    <a:srgbClr val="C0C0C0"/>
                  </a:outerShdw>
                </a:effectLst>
                <a:ea typeface="黑体" panose="02010609060101010101" pitchFamily="49" charset="-122"/>
              </a:rPr>
              <a:t>5-6</a:t>
            </a:r>
            <a:r>
              <a:rPr lang="zh-TW" altLang="en-US" sz="1600" b="1">
                <a:solidFill>
                  <a:srgbClr val="0033CC"/>
                </a:solidFill>
                <a:effectLst>
                  <a:outerShdw blurRad="38100" dist="38100" dir="2700000" algn="tl">
                    <a:srgbClr val="C0C0C0"/>
                  </a:outerShdw>
                </a:effectLst>
                <a:ea typeface="黑体" panose="02010609060101010101" pitchFamily="49" charset="-122"/>
              </a:rPr>
              <a:t>級的</a:t>
            </a:r>
            <a:r>
              <a:rPr lang="zh-CN" altLang="en-US" sz="1600" b="1">
                <a:solidFill>
                  <a:srgbClr val="0033CC"/>
                </a:solidFill>
                <a:effectLst>
                  <a:outerShdw blurRad="38100" dist="38100" dir="2700000" algn="tl">
                    <a:srgbClr val="C0C0C0"/>
                  </a:outerShdw>
                </a:effectLst>
                <a:ea typeface="黑体" panose="02010609060101010101" pitchFamily="49" charset="-122"/>
              </a:rPr>
              <a:t>伤残</a:t>
            </a:r>
            <a:r>
              <a:rPr lang="zh-TW" altLang="en-US" sz="1600" b="1">
                <a:solidFill>
                  <a:srgbClr val="0033CC"/>
                </a:solidFill>
                <a:effectLst>
                  <a:outerShdw blurRad="38100" dist="38100" dir="2700000" algn="tl">
                    <a:srgbClr val="C0C0C0"/>
                  </a:outerShdw>
                </a:effectLst>
                <a:ea typeface="黑体" panose="02010609060101010101" pitchFamily="49" charset="-122"/>
              </a:rPr>
              <a:t>津貼</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08" name="矩形 1049507"/>
          <p:cNvSpPr/>
          <p:nvPr/>
        </p:nvSpPr>
        <p:spPr>
          <a:xfrm>
            <a:off x="1908175" y="5734050"/>
            <a:ext cx="1979612" cy="8636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TW" sz="1600" b="1">
                <a:solidFill>
                  <a:srgbClr val="0033CC"/>
                </a:solidFill>
                <a:effectLst>
                  <a:outerShdw blurRad="38100" dist="38100" dir="2700000" algn="tl">
                    <a:srgbClr val="C0C0C0"/>
                  </a:outerShdw>
                </a:effectLst>
                <a:ea typeface="黑体" panose="02010609060101010101" pitchFamily="49" charset="-122"/>
              </a:rPr>
              <a:t>5-10</a:t>
            </a:r>
            <a:r>
              <a:rPr lang="zh-TW" altLang="en-US" sz="1600" b="1">
                <a:solidFill>
                  <a:srgbClr val="0033CC"/>
                </a:solidFill>
                <a:effectLst>
                  <a:outerShdw blurRad="38100" dist="38100" dir="2700000" algn="tl">
                    <a:srgbClr val="C0C0C0"/>
                  </a:outerShdw>
                </a:effectLst>
                <a:ea typeface="黑体" panose="02010609060101010101" pitchFamily="49" charset="-122"/>
              </a:rPr>
              <a:t>級的</a:t>
            </a:r>
            <a:r>
              <a:rPr lang="zh-CN" altLang="en-US" sz="1600" b="1">
                <a:solidFill>
                  <a:srgbClr val="0033CC"/>
                </a:solidFill>
                <a:effectLst>
                  <a:outerShdw blurRad="38100" dist="38100" dir="2700000" algn="tl">
                    <a:srgbClr val="C0C0C0"/>
                  </a:outerShdw>
                </a:effectLst>
                <a:ea typeface="黑体" panose="02010609060101010101" pitchFamily="49" charset="-122"/>
              </a:rPr>
              <a:t>一次性工伤医疗补助金和伤残就业补助金 </a:t>
            </a:r>
            <a:endParaRPr lang="zh-CN"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09" name="矩形 1049508"/>
          <p:cNvSpPr/>
          <p:nvPr/>
        </p:nvSpPr>
        <p:spPr>
          <a:xfrm>
            <a:off x="4500562" y="1773237"/>
            <a:ext cx="230346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rgbClr val="0033CC"/>
                </a:solidFill>
                <a:effectLst>
                  <a:outerShdw blurRad="38100" dist="38100" dir="2700000" algn="tl">
                    <a:srgbClr val="C0C0C0"/>
                  </a:outerShdw>
                </a:effectLst>
                <a:ea typeface="黑体" panose="02010609060101010101" pitchFamily="49" charset="-122"/>
              </a:rPr>
              <a:t>现改为工伤基金承担</a:t>
            </a:r>
            <a:endParaRPr lang="zh-CN"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10" name="矩形 1049509"/>
          <p:cNvSpPr/>
          <p:nvPr/>
        </p:nvSpPr>
        <p:spPr>
          <a:xfrm>
            <a:off x="4500562" y="2709862"/>
            <a:ext cx="230346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CN" altLang="en-US" sz="1600" b="1">
                <a:solidFill>
                  <a:srgbClr val="0033CC"/>
                </a:solidFill>
                <a:effectLst>
                  <a:outerShdw blurRad="38100" dist="38100" dir="2700000" algn="tl">
                    <a:srgbClr val="C0C0C0"/>
                  </a:outerShdw>
                </a:effectLst>
                <a:ea typeface="黑体" panose="02010609060101010101" pitchFamily="49" charset="-122"/>
              </a:rPr>
              <a:t>现改为工伤基金承担</a:t>
            </a:r>
            <a:endParaRPr lang="zh-CN"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11" name="矩形 1049510"/>
          <p:cNvSpPr/>
          <p:nvPr/>
        </p:nvSpPr>
        <p:spPr>
          <a:xfrm>
            <a:off x="4500562" y="3500437"/>
            <a:ext cx="197961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TW" altLang="en-US" sz="1600" b="1">
                <a:solidFill>
                  <a:srgbClr val="0033CC"/>
                </a:solidFill>
                <a:effectLst>
                  <a:outerShdw blurRad="38100" dist="38100" dir="2700000" algn="tl">
                    <a:srgbClr val="C0C0C0"/>
                  </a:outerShdw>
                </a:effectLst>
                <a:ea typeface="黑体" panose="02010609060101010101" pitchFamily="49" charset="-122"/>
              </a:rPr>
              <a:t>原工資待遇</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12" name="矩形 1049511"/>
          <p:cNvSpPr/>
          <p:nvPr/>
        </p:nvSpPr>
        <p:spPr>
          <a:xfrm>
            <a:off x="4500562" y="4221162"/>
            <a:ext cx="197961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zh-TW" altLang="en-US" sz="1600" b="1">
                <a:solidFill>
                  <a:srgbClr val="0033CC"/>
                </a:solidFill>
                <a:effectLst>
                  <a:outerShdw blurRad="38100" dist="38100" dir="2700000" algn="tl">
                    <a:srgbClr val="C0C0C0"/>
                  </a:outerShdw>
                </a:effectLst>
                <a:ea typeface="黑体" panose="02010609060101010101" pitchFamily="49" charset="-122"/>
              </a:rPr>
              <a:t>原工資待遇</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13" name="矩形 1049512"/>
          <p:cNvSpPr/>
          <p:nvPr/>
        </p:nvSpPr>
        <p:spPr>
          <a:xfrm>
            <a:off x="4500562" y="4941887"/>
            <a:ext cx="2376487"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TW" sz="1600" b="1">
                <a:solidFill>
                  <a:srgbClr val="0033CC"/>
                </a:solidFill>
                <a:effectLst>
                  <a:outerShdw blurRad="38100" dist="38100" dir="2700000" algn="tl">
                    <a:srgbClr val="C0C0C0"/>
                  </a:outerShdw>
                </a:effectLst>
                <a:ea typeface="黑体" panose="02010609060101010101" pitchFamily="49" charset="-122"/>
              </a:rPr>
              <a:t>5</a:t>
            </a:r>
            <a:r>
              <a:rPr lang="zh-CN" altLang="en-US" sz="1600" b="1">
                <a:solidFill>
                  <a:srgbClr val="0033CC"/>
                </a:solidFill>
                <a:effectLst>
                  <a:outerShdw blurRad="38100" dist="38100" dir="2700000" algn="tl">
                    <a:srgbClr val="C0C0C0"/>
                  </a:outerShdw>
                </a:effectLst>
                <a:ea typeface="黑体" panose="02010609060101010101" pitchFamily="49" charset="-122"/>
              </a:rPr>
              <a:t>级</a:t>
            </a:r>
            <a:r>
              <a:rPr lang="zh-TW" altLang="en-US" sz="1600" b="1">
                <a:solidFill>
                  <a:srgbClr val="0033CC"/>
                </a:solidFill>
                <a:effectLst>
                  <a:outerShdw blurRad="38100" dist="38100" dir="2700000" algn="tl">
                    <a:srgbClr val="C0C0C0"/>
                  </a:outerShdw>
                </a:effectLst>
                <a:ea typeface="黑体" panose="02010609060101010101" pitchFamily="49" charset="-122"/>
              </a:rPr>
              <a:t>：本工資的</a:t>
            </a:r>
            <a:r>
              <a:rPr lang="en-US" altLang="zh-TW" sz="1600" b="1">
                <a:solidFill>
                  <a:srgbClr val="0033CC"/>
                </a:solidFill>
                <a:effectLst>
                  <a:outerShdw blurRad="38100" dist="38100" dir="2700000" algn="tl">
                    <a:srgbClr val="C0C0C0"/>
                  </a:outerShdw>
                </a:effectLst>
                <a:ea typeface="黑体" panose="02010609060101010101" pitchFamily="49" charset="-122"/>
              </a:rPr>
              <a:t>70%/</a:t>
            </a:r>
            <a:r>
              <a:rPr lang="zh-TW" altLang="en-US" sz="1600" b="1">
                <a:solidFill>
                  <a:srgbClr val="0033CC"/>
                </a:solidFill>
                <a:effectLst>
                  <a:outerShdw blurRad="38100" dist="38100" dir="2700000" algn="tl">
                    <a:srgbClr val="C0C0C0"/>
                  </a:outerShdw>
                </a:effectLst>
                <a:ea typeface="黑体" panose="02010609060101010101" pitchFamily="49" charset="-122"/>
              </a:rPr>
              <a:t>月</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a:p>
            <a:pPr lvl="0" eaLnBrk="1" latinLnBrk="1" hangingPunct="1"/>
            <a:r>
              <a:rPr lang="en-US" altLang="zh-TW" sz="1600" b="1">
                <a:solidFill>
                  <a:srgbClr val="0033CC"/>
                </a:solidFill>
                <a:effectLst>
                  <a:outerShdw blurRad="38100" dist="38100" dir="2700000" algn="tl">
                    <a:srgbClr val="C0C0C0"/>
                  </a:outerShdw>
                </a:effectLst>
                <a:ea typeface="黑体" panose="02010609060101010101" pitchFamily="49" charset="-122"/>
              </a:rPr>
              <a:t>6</a:t>
            </a:r>
            <a:r>
              <a:rPr lang="zh-CN" altLang="en-US" sz="1600" b="1">
                <a:solidFill>
                  <a:srgbClr val="0033CC"/>
                </a:solidFill>
                <a:effectLst>
                  <a:outerShdw blurRad="38100" dist="38100" dir="2700000" algn="tl">
                    <a:srgbClr val="C0C0C0"/>
                  </a:outerShdw>
                </a:effectLst>
                <a:ea typeface="黑体" panose="02010609060101010101" pitchFamily="49" charset="-122"/>
              </a:rPr>
              <a:t>级</a:t>
            </a:r>
            <a:r>
              <a:rPr lang="zh-TW" altLang="en-US" sz="1600" b="1">
                <a:solidFill>
                  <a:srgbClr val="0033CC"/>
                </a:solidFill>
                <a:effectLst>
                  <a:outerShdw blurRad="38100" dist="38100" dir="2700000" algn="tl">
                    <a:srgbClr val="C0C0C0"/>
                  </a:outerShdw>
                </a:effectLst>
                <a:ea typeface="黑体" panose="02010609060101010101" pitchFamily="49" charset="-122"/>
              </a:rPr>
              <a:t>：本工資的</a:t>
            </a:r>
            <a:r>
              <a:rPr lang="en-US" altLang="zh-TW" sz="1600" b="1">
                <a:solidFill>
                  <a:srgbClr val="0033CC"/>
                </a:solidFill>
                <a:effectLst>
                  <a:outerShdw blurRad="38100" dist="38100" dir="2700000" algn="tl">
                    <a:srgbClr val="C0C0C0"/>
                  </a:outerShdw>
                </a:effectLst>
                <a:ea typeface="黑体" panose="02010609060101010101" pitchFamily="49" charset="-122"/>
              </a:rPr>
              <a:t>60%/</a:t>
            </a:r>
            <a:r>
              <a:rPr lang="zh-TW" altLang="en-US" sz="1600" b="1">
                <a:solidFill>
                  <a:srgbClr val="0033CC"/>
                </a:solidFill>
                <a:effectLst>
                  <a:outerShdw blurRad="38100" dist="38100" dir="2700000" algn="tl">
                    <a:srgbClr val="C0C0C0"/>
                  </a:outerShdw>
                </a:effectLst>
                <a:ea typeface="黑体" panose="02010609060101010101" pitchFamily="49" charset="-122"/>
              </a:rPr>
              <a:t>月</a:t>
            </a:r>
            <a:endParaRPr lang="zh-TW"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14" name="矩形 1049513"/>
          <p:cNvSpPr/>
          <p:nvPr/>
        </p:nvSpPr>
        <p:spPr>
          <a:xfrm>
            <a:off x="4500562" y="5734050"/>
            <a:ext cx="3744912" cy="647700"/>
          </a:xfrm>
          <a:prstGeom prst="rect">
            <a:avLst/>
          </a:prstGeom>
          <a:solidFill>
            <a:srgbClr val="FFFFFF"/>
          </a:solidFill>
          <a:ln w="9525" cap="flat" cmpd="sng">
            <a:solidFill>
              <a:srgbClr val="000000">
                <a:alpha val="100000"/>
              </a:srgbClr>
            </a:solidFill>
            <a:prstDash val="solid"/>
            <a:round/>
          </a:ln>
        </p:spPr>
        <p:txBody>
          <a:bodyPr vert="horz" lIns="91440" tIns="45720" rIns="91440" bIns="45720" anchor="ctr" anchorCtr="1"/>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latinLnBrk="1" hangingPunct="1"/>
            <a:r>
              <a:rPr lang="en-US" altLang="zh-CN" sz="1600" b="1">
                <a:solidFill>
                  <a:srgbClr val="0033CC"/>
                </a:solidFill>
                <a:effectLst>
                  <a:outerShdw blurRad="38100" dist="38100" dir="2700000" algn="tl">
                    <a:srgbClr val="C0C0C0"/>
                  </a:outerShdw>
                </a:effectLst>
                <a:ea typeface="黑体" panose="02010609060101010101" pitchFamily="49" charset="-122"/>
              </a:rPr>
              <a:t>30</a:t>
            </a:r>
            <a:r>
              <a:rPr lang="zh-CN" altLang="en-US" sz="1600" b="1">
                <a:solidFill>
                  <a:srgbClr val="0033CC"/>
                </a:solidFill>
                <a:effectLst>
                  <a:outerShdw blurRad="38100" dist="38100" dir="2700000" algn="tl">
                    <a:srgbClr val="C0C0C0"/>
                  </a:outerShdw>
                </a:effectLst>
                <a:ea typeface="黑体" panose="02010609060101010101" pitchFamily="49" charset="-122"/>
              </a:rPr>
              <a:t>月</a:t>
            </a:r>
            <a:r>
              <a:rPr lang="en-US" altLang="zh-CN" sz="1600" b="1">
                <a:solidFill>
                  <a:srgbClr val="0033CC"/>
                </a:solidFill>
                <a:effectLst>
                  <a:outerShdw blurRad="38100" dist="38100" dir="2700000" algn="tl">
                    <a:srgbClr val="C0C0C0"/>
                  </a:outerShdw>
                </a:effectLst>
                <a:ea typeface="黑体" panose="02010609060101010101" pitchFamily="49" charset="-122"/>
              </a:rPr>
              <a:t>/5</a:t>
            </a:r>
            <a:r>
              <a:rPr lang="zh-CN" altLang="en-US" sz="1600" b="1">
                <a:solidFill>
                  <a:srgbClr val="0033CC"/>
                </a:solidFill>
                <a:effectLst>
                  <a:outerShdw blurRad="38100" dist="38100" dir="2700000" algn="tl">
                    <a:srgbClr val="C0C0C0"/>
                  </a:outerShdw>
                </a:effectLst>
                <a:ea typeface="黑体" panose="02010609060101010101" pitchFamily="49" charset="-122"/>
              </a:rPr>
              <a:t>级，</a:t>
            </a:r>
            <a:r>
              <a:rPr lang="en-US" altLang="zh-CN" sz="1600" b="1">
                <a:solidFill>
                  <a:srgbClr val="0033CC"/>
                </a:solidFill>
                <a:effectLst>
                  <a:outerShdw blurRad="38100" dist="38100" dir="2700000" algn="tl">
                    <a:srgbClr val="C0C0C0"/>
                  </a:outerShdw>
                </a:effectLst>
                <a:ea typeface="黑体" panose="02010609060101010101" pitchFamily="49" charset="-122"/>
              </a:rPr>
              <a:t>25</a:t>
            </a:r>
            <a:r>
              <a:rPr lang="zh-CN" altLang="en-US" sz="1600" b="1">
                <a:solidFill>
                  <a:srgbClr val="0033CC"/>
                </a:solidFill>
                <a:effectLst>
                  <a:outerShdw blurRad="38100" dist="38100" dir="2700000" algn="tl">
                    <a:srgbClr val="C0C0C0"/>
                  </a:outerShdw>
                </a:effectLst>
                <a:ea typeface="黑体" panose="02010609060101010101" pitchFamily="49" charset="-122"/>
              </a:rPr>
              <a:t>月</a:t>
            </a:r>
            <a:r>
              <a:rPr lang="en-US" altLang="zh-CN" sz="1600" b="1">
                <a:solidFill>
                  <a:srgbClr val="0033CC"/>
                </a:solidFill>
                <a:effectLst>
                  <a:outerShdw blurRad="38100" dist="38100" dir="2700000" algn="tl">
                    <a:srgbClr val="C0C0C0"/>
                  </a:outerShdw>
                </a:effectLst>
                <a:ea typeface="黑体" panose="02010609060101010101" pitchFamily="49" charset="-122"/>
              </a:rPr>
              <a:t>/6</a:t>
            </a:r>
            <a:r>
              <a:rPr lang="zh-CN" altLang="en-US" sz="1600" b="1">
                <a:solidFill>
                  <a:srgbClr val="0033CC"/>
                </a:solidFill>
                <a:effectLst>
                  <a:outerShdw blurRad="38100" dist="38100" dir="2700000" algn="tl">
                    <a:srgbClr val="C0C0C0"/>
                  </a:outerShdw>
                </a:effectLst>
                <a:ea typeface="黑体" panose="02010609060101010101" pitchFamily="49" charset="-122"/>
              </a:rPr>
              <a:t>级，</a:t>
            </a:r>
            <a:r>
              <a:rPr lang="en-US" altLang="zh-CN" sz="1600" b="1">
                <a:solidFill>
                  <a:srgbClr val="0033CC"/>
                </a:solidFill>
                <a:effectLst>
                  <a:outerShdw blurRad="38100" dist="38100" dir="2700000" algn="tl">
                    <a:srgbClr val="C0C0C0"/>
                  </a:outerShdw>
                </a:effectLst>
                <a:ea typeface="黑体" panose="02010609060101010101" pitchFamily="49" charset="-122"/>
              </a:rPr>
              <a:t>20</a:t>
            </a:r>
            <a:r>
              <a:rPr lang="zh-CN" altLang="en-US" sz="1600" b="1">
                <a:solidFill>
                  <a:srgbClr val="0033CC"/>
                </a:solidFill>
                <a:effectLst>
                  <a:outerShdw blurRad="38100" dist="38100" dir="2700000" algn="tl">
                    <a:srgbClr val="C0C0C0"/>
                  </a:outerShdw>
                </a:effectLst>
                <a:ea typeface="黑体" panose="02010609060101010101" pitchFamily="49" charset="-122"/>
              </a:rPr>
              <a:t>月</a:t>
            </a:r>
            <a:r>
              <a:rPr lang="en-US" altLang="zh-CN" sz="1600" b="1">
                <a:solidFill>
                  <a:srgbClr val="0033CC"/>
                </a:solidFill>
                <a:effectLst>
                  <a:outerShdw blurRad="38100" dist="38100" dir="2700000" algn="tl">
                    <a:srgbClr val="C0C0C0"/>
                  </a:outerShdw>
                </a:effectLst>
                <a:ea typeface="黑体" panose="02010609060101010101" pitchFamily="49" charset="-122"/>
              </a:rPr>
              <a:t>/7</a:t>
            </a:r>
            <a:r>
              <a:rPr lang="zh-CN" altLang="en-US" sz="1600" b="1">
                <a:solidFill>
                  <a:srgbClr val="0033CC"/>
                </a:solidFill>
                <a:effectLst>
                  <a:outerShdw blurRad="38100" dist="38100" dir="2700000" algn="tl">
                    <a:srgbClr val="C0C0C0"/>
                  </a:outerShdw>
                </a:effectLst>
                <a:ea typeface="黑体" panose="02010609060101010101" pitchFamily="49" charset="-122"/>
              </a:rPr>
              <a:t>级，</a:t>
            </a:r>
            <a:r>
              <a:rPr lang="en-US" altLang="zh-CN" sz="1600" b="1">
                <a:solidFill>
                  <a:srgbClr val="0033CC"/>
                </a:solidFill>
                <a:effectLst>
                  <a:outerShdw blurRad="38100" dist="38100" dir="2700000" algn="tl">
                    <a:srgbClr val="C0C0C0"/>
                  </a:outerShdw>
                </a:effectLst>
                <a:ea typeface="黑体" panose="02010609060101010101" pitchFamily="49" charset="-122"/>
              </a:rPr>
              <a:t>15</a:t>
            </a:r>
            <a:r>
              <a:rPr lang="zh-CN" altLang="en-US" sz="1600" b="1">
                <a:solidFill>
                  <a:srgbClr val="0033CC"/>
                </a:solidFill>
                <a:effectLst>
                  <a:outerShdw blurRad="38100" dist="38100" dir="2700000" algn="tl">
                    <a:srgbClr val="C0C0C0"/>
                  </a:outerShdw>
                </a:effectLst>
                <a:ea typeface="黑体" panose="02010609060101010101" pitchFamily="49" charset="-122"/>
              </a:rPr>
              <a:t>月</a:t>
            </a:r>
            <a:r>
              <a:rPr lang="en-US" altLang="zh-CN" sz="1600" b="1">
                <a:solidFill>
                  <a:srgbClr val="0033CC"/>
                </a:solidFill>
                <a:effectLst>
                  <a:outerShdw blurRad="38100" dist="38100" dir="2700000" algn="tl">
                    <a:srgbClr val="C0C0C0"/>
                  </a:outerShdw>
                </a:effectLst>
                <a:ea typeface="黑体" panose="02010609060101010101" pitchFamily="49" charset="-122"/>
              </a:rPr>
              <a:t>/8</a:t>
            </a:r>
            <a:r>
              <a:rPr lang="zh-CN" altLang="en-US" sz="1600" b="1">
                <a:solidFill>
                  <a:srgbClr val="0033CC"/>
                </a:solidFill>
                <a:effectLst>
                  <a:outerShdw blurRad="38100" dist="38100" dir="2700000" algn="tl">
                    <a:srgbClr val="C0C0C0"/>
                  </a:outerShdw>
                </a:effectLst>
                <a:ea typeface="黑体" panose="02010609060101010101" pitchFamily="49" charset="-122"/>
              </a:rPr>
              <a:t>级，</a:t>
            </a:r>
            <a:r>
              <a:rPr lang="en-US" altLang="zh-CN" sz="1600" b="1">
                <a:solidFill>
                  <a:srgbClr val="0033CC"/>
                </a:solidFill>
                <a:effectLst>
                  <a:outerShdw blurRad="38100" dist="38100" dir="2700000" algn="tl">
                    <a:srgbClr val="C0C0C0"/>
                  </a:outerShdw>
                </a:effectLst>
                <a:ea typeface="黑体" panose="02010609060101010101" pitchFamily="49" charset="-122"/>
              </a:rPr>
              <a:t>10</a:t>
            </a:r>
            <a:r>
              <a:rPr lang="zh-CN" altLang="en-US" sz="1600" b="1">
                <a:solidFill>
                  <a:srgbClr val="0033CC"/>
                </a:solidFill>
                <a:effectLst>
                  <a:outerShdw blurRad="38100" dist="38100" dir="2700000" algn="tl">
                    <a:srgbClr val="C0C0C0"/>
                  </a:outerShdw>
                </a:effectLst>
                <a:ea typeface="黑体" panose="02010609060101010101" pitchFamily="49" charset="-122"/>
              </a:rPr>
              <a:t>月</a:t>
            </a:r>
            <a:r>
              <a:rPr lang="en-US" altLang="zh-CN" sz="1600" b="1">
                <a:solidFill>
                  <a:srgbClr val="0033CC"/>
                </a:solidFill>
                <a:effectLst>
                  <a:outerShdw blurRad="38100" dist="38100" dir="2700000" algn="tl">
                    <a:srgbClr val="C0C0C0"/>
                  </a:outerShdw>
                </a:effectLst>
                <a:ea typeface="黑体" panose="02010609060101010101" pitchFamily="49" charset="-122"/>
              </a:rPr>
              <a:t>/9</a:t>
            </a:r>
            <a:r>
              <a:rPr lang="zh-CN" altLang="en-US" sz="1600" b="1">
                <a:solidFill>
                  <a:srgbClr val="0033CC"/>
                </a:solidFill>
                <a:effectLst>
                  <a:outerShdw blurRad="38100" dist="38100" dir="2700000" algn="tl">
                    <a:srgbClr val="C0C0C0"/>
                  </a:outerShdw>
                </a:effectLst>
                <a:ea typeface="黑体" panose="02010609060101010101" pitchFamily="49" charset="-122"/>
              </a:rPr>
              <a:t>级，</a:t>
            </a:r>
            <a:r>
              <a:rPr lang="en-US" altLang="zh-CN" sz="1600" b="1">
                <a:solidFill>
                  <a:srgbClr val="0033CC"/>
                </a:solidFill>
                <a:effectLst>
                  <a:outerShdw blurRad="38100" dist="38100" dir="2700000" algn="tl">
                    <a:srgbClr val="C0C0C0"/>
                  </a:outerShdw>
                </a:effectLst>
                <a:ea typeface="黑体" panose="02010609060101010101" pitchFamily="49" charset="-122"/>
              </a:rPr>
              <a:t>5</a:t>
            </a:r>
            <a:r>
              <a:rPr lang="zh-CN" altLang="en-US" sz="1600" b="1">
                <a:solidFill>
                  <a:srgbClr val="0033CC"/>
                </a:solidFill>
                <a:effectLst>
                  <a:outerShdw blurRad="38100" dist="38100" dir="2700000" algn="tl">
                    <a:srgbClr val="C0C0C0"/>
                  </a:outerShdw>
                </a:effectLst>
                <a:ea typeface="黑体" panose="02010609060101010101" pitchFamily="49" charset="-122"/>
              </a:rPr>
              <a:t>月</a:t>
            </a:r>
            <a:r>
              <a:rPr lang="en-US" altLang="zh-CN" sz="1600" b="1">
                <a:solidFill>
                  <a:srgbClr val="0033CC"/>
                </a:solidFill>
                <a:effectLst>
                  <a:outerShdw blurRad="38100" dist="38100" dir="2700000" algn="tl">
                    <a:srgbClr val="C0C0C0"/>
                  </a:outerShdw>
                </a:effectLst>
                <a:ea typeface="黑体" panose="02010609060101010101" pitchFamily="49" charset="-122"/>
              </a:rPr>
              <a:t>/10</a:t>
            </a:r>
            <a:r>
              <a:rPr lang="zh-CN" altLang="en-US" sz="1600" b="1">
                <a:solidFill>
                  <a:srgbClr val="0033CC"/>
                </a:solidFill>
                <a:effectLst>
                  <a:outerShdw blurRad="38100" dist="38100" dir="2700000" algn="tl">
                    <a:srgbClr val="C0C0C0"/>
                  </a:outerShdw>
                </a:effectLst>
                <a:ea typeface="黑体" panose="02010609060101010101" pitchFamily="49" charset="-122"/>
              </a:rPr>
              <a:t>级月平均工资</a:t>
            </a:r>
            <a:endParaRPr lang="zh-CN" altLang="en-US" sz="1600" b="1">
              <a:solidFill>
                <a:srgbClr val="0033CC"/>
              </a:solidFill>
              <a:effectLst>
                <a:outerShdw blurRad="38100" dist="38100" dir="2700000" algn="tl">
                  <a:srgbClr val="C0C0C0"/>
                </a:outerShdw>
              </a:effectLst>
              <a:ea typeface="黑体" panose="02010609060101010101" pitchFamily="49" charset="-122"/>
            </a:endParaRPr>
          </a:p>
        </p:txBody>
      </p:sp>
      <p:sp>
        <p:nvSpPr>
          <p:cNvPr id="1049515" name="直接连接符 1049514"/>
          <p:cNvSpPr/>
          <p:nvPr/>
        </p:nvSpPr>
        <p:spPr>
          <a:xfrm>
            <a:off x="1331912" y="2133600"/>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16" name="直接连接符 1049515"/>
          <p:cNvSpPr/>
          <p:nvPr/>
        </p:nvSpPr>
        <p:spPr>
          <a:xfrm>
            <a:off x="1331912" y="3068637"/>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17" name="直接连接符 1049516"/>
          <p:cNvSpPr/>
          <p:nvPr/>
        </p:nvSpPr>
        <p:spPr>
          <a:xfrm>
            <a:off x="1331912" y="3789362"/>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18" name="直接连接符 1049517"/>
          <p:cNvSpPr/>
          <p:nvPr/>
        </p:nvSpPr>
        <p:spPr>
          <a:xfrm>
            <a:off x="1331912" y="4652962"/>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19" name="直接连接符 1049518"/>
          <p:cNvSpPr/>
          <p:nvPr/>
        </p:nvSpPr>
        <p:spPr>
          <a:xfrm>
            <a:off x="1331912" y="5300662"/>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20" name="直接连接符 1049519"/>
          <p:cNvSpPr/>
          <p:nvPr/>
        </p:nvSpPr>
        <p:spPr>
          <a:xfrm>
            <a:off x="1331912" y="6021387"/>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21" name="直接连接符 1049520"/>
          <p:cNvSpPr/>
          <p:nvPr/>
        </p:nvSpPr>
        <p:spPr>
          <a:xfrm>
            <a:off x="3924300" y="2133600"/>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22" name="直接连接符 1049521"/>
          <p:cNvSpPr/>
          <p:nvPr/>
        </p:nvSpPr>
        <p:spPr>
          <a:xfrm>
            <a:off x="3924300" y="2997200"/>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23" name="直接连接符 1049522"/>
          <p:cNvSpPr/>
          <p:nvPr/>
        </p:nvSpPr>
        <p:spPr>
          <a:xfrm>
            <a:off x="3924300" y="3860800"/>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24" name="直接连接符 1049523"/>
          <p:cNvSpPr/>
          <p:nvPr/>
        </p:nvSpPr>
        <p:spPr>
          <a:xfrm>
            <a:off x="3924300" y="4581525"/>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25" name="直接连接符 1049524"/>
          <p:cNvSpPr/>
          <p:nvPr/>
        </p:nvSpPr>
        <p:spPr>
          <a:xfrm>
            <a:off x="3924300" y="5300662"/>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
        <p:nvSpPr>
          <p:cNvPr id="1049526" name="直接连接符 1049525"/>
          <p:cNvSpPr/>
          <p:nvPr/>
        </p:nvSpPr>
        <p:spPr>
          <a:xfrm>
            <a:off x="3924300" y="6021387"/>
            <a:ext cx="503237" cy="0"/>
          </a:xfrm>
          <a:prstGeom prst="line">
            <a:avLst/>
          </a:prstGeom>
          <a:noFill/>
          <a:ln w="9525" cap="flat" cmpd="sng">
            <a:solidFill>
              <a:schemeClr val="dk1">
                <a:alpha val="100000"/>
              </a:schemeClr>
            </a:solidFill>
            <a:prstDash val="solid"/>
            <a:round/>
            <a:tailEnd type="triangle" w="med" len="med"/>
          </a:ln>
        </p:spPr>
        <p:txBody>
          <a:bodyPr/>
          <a:lstStyle/>
          <a:p>
            <a:endParaRPr lang="zh-CN" altLang="en-US">
              <a:ea typeface="黑体" panose="02010609060101010101"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29" name="文本框 104952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sp>
        <p:nvSpPr>
          <p:cNvPr id="1049530" name="文本占位符 1049529"/>
          <p:cNvSpPr>
            <a:spLocks noGrp="1"/>
          </p:cNvSpPr>
          <p:nvPr>
            <p:ph type="body" idx="1"/>
          </p:nvPr>
        </p:nvSpPr>
        <p:spPr>
          <a:xfrm>
            <a:off x="395287" y="1557337"/>
            <a:ext cx="8456612" cy="413702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marL="609600" lvl="0" indent="-609600" eaLnBrk="1" latinLnBrk="1" hangingPunct="1">
              <a:lnSpc>
                <a:spcPct val="80000"/>
              </a:lnSpc>
              <a:buFontTx/>
              <a:buNone/>
            </a:pPr>
            <a:r>
              <a:rPr lang="zh-CN" altLang="zh-CN" sz="2800" b="1">
                <a:solidFill>
                  <a:srgbClr val="660066"/>
                </a:solidFill>
                <a:effectLst>
                  <a:outerShdw blurRad="38100" dist="38100" dir="2700000" algn="tl">
                    <a:srgbClr val="C0C0C0"/>
                  </a:outerShdw>
                </a:effectLst>
                <a:ea typeface="黑体" panose="02010609060101010101" pitchFamily="49" charset="-122"/>
              </a:rPr>
              <a:t>2.</a:t>
            </a:r>
            <a:r>
              <a:rPr lang="en-US" altLang="zh-CN" sz="2800" b="1">
                <a:solidFill>
                  <a:srgbClr val="660066"/>
                </a:solidFill>
                <a:effectLst>
                  <a:outerShdw blurRad="38100" dist="38100" dir="2700000" algn="tl">
                    <a:srgbClr val="C0C0C0"/>
                  </a:outerShdw>
                </a:effectLst>
                <a:ea typeface="黑体" panose="02010609060101010101" pitchFamily="49" charset="-122"/>
              </a:rPr>
              <a:t>6 </a:t>
            </a:r>
            <a:r>
              <a:rPr lang="zh-CN" altLang="en-US" sz="2800" b="1">
                <a:solidFill>
                  <a:srgbClr val="660066"/>
                </a:solidFill>
                <a:effectLst>
                  <a:outerShdw blurRad="38100" dist="38100" dir="2700000" algn="tl">
                    <a:srgbClr val="C0C0C0"/>
                  </a:outerShdw>
                </a:effectLst>
                <a:ea typeface="黑体" panose="02010609060101010101" pitchFamily="49" charset="-122"/>
              </a:rPr>
              <a:t>工伤责任的预防和规避</a:t>
            </a:r>
            <a:endParaRPr lang="zh-CN" altLang="en-US" sz="2800" b="1">
              <a:solidFill>
                <a:srgbClr val="660066"/>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endParaRPr lang="zh-CN" altLang="zh-CN" sz="2400" b="1">
              <a:solidFill>
                <a:srgbClr val="000099"/>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400" b="1">
                <a:solidFill>
                  <a:srgbClr val="000066"/>
                </a:solidFill>
                <a:effectLst>
                  <a:outerShdw blurRad="38100" dist="38100" dir="2700000" algn="tl">
                    <a:srgbClr val="C0C0C0"/>
                  </a:outerShdw>
                </a:effectLst>
                <a:ea typeface="黑体" panose="02010609060101010101" pitchFamily="49" charset="-122"/>
              </a:rPr>
              <a:t>   </a:t>
            </a:r>
            <a:r>
              <a:rPr lang="zh-CN" altLang="zh-CN" sz="2400" b="1">
                <a:solidFill>
                  <a:srgbClr val="0033CC"/>
                </a:solidFill>
                <a:effectLst>
                  <a:outerShdw blurRad="38100" dist="38100" dir="2700000" algn="tl">
                    <a:srgbClr val="C0C0C0"/>
                  </a:outerShdw>
                </a:effectLst>
                <a:ea typeface="黑体" panose="02010609060101010101" pitchFamily="49" charset="-122"/>
              </a:rPr>
              <a:t>劳动关系与工伤责任的预防规避</a:t>
            </a:r>
            <a:endParaRPr lang="zh-CN" altLang="zh-CN"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endParaRPr lang="zh-CN" altLang="zh-CN"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400" b="1">
                <a:solidFill>
                  <a:srgbClr val="0033CC"/>
                </a:solidFill>
                <a:effectLst>
                  <a:outerShdw blurRad="38100" dist="38100" dir="2700000" algn="tl">
                    <a:srgbClr val="C0C0C0"/>
                  </a:outerShdw>
                </a:effectLst>
                <a:ea typeface="黑体" panose="02010609060101010101" pitchFamily="49" charset="-122"/>
              </a:rPr>
              <a:t>   职业病与工伤责任的预防规避</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endParaRPr lang="zh-CN" altLang="zh-CN"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400" b="1">
                <a:solidFill>
                  <a:srgbClr val="0033CC"/>
                </a:solidFill>
                <a:effectLst>
                  <a:outerShdw blurRad="38100" dist="38100" dir="2700000" algn="tl">
                    <a:srgbClr val="C0C0C0"/>
                  </a:outerShdw>
                </a:effectLst>
                <a:ea typeface="黑体" panose="02010609060101010101" pitchFamily="49" charset="-122"/>
              </a:rPr>
              <a:t>   商业保险与工伤责任的预防规避</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endParaRPr lang="zh-CN" altLang="zh-CN" sz="2400" b="1">
              <a:solidFill>
                <a:srgbClr val="0033CC"/>
              </a:solidFill>
              <a:effectLst>
                <a:outerShdw blurRad="38100" dist="38100" dir="2700000" algn="tl">
                  <a:srgbClr val="C0C0C0"/>
                </a:outerShdw>
              </a:effectLst>
              <a:ea typeface="黑体" panose="02010609060101010101" pitchFamily="49" charset="-122"/>
            </a:endParaRPr>
          </a:p>
          <a:p>
            <a:pPr marL="609600" lvl="0" indent="-609600" eaLnBrk="1" latinLnBrk="1" hangingPunct="1">
              <a:lnSpc>
                <a:spcPct val="80000"/>
              </a:lnSpc>
              <a:buFontTx/>
              <a:buNone/>
            </a:pPr>
            <a:r>
              <a:rPr lang="zh-CN" altLang="en-US" sz="2400" b="1">
                <a:solidFill>
                  <a:srgbClr val="0033CC"/>
                </a:solidFill>
                <a:effectLst>
                  <a:outerShdw blurRad="38100" dist="38100" dir="2700000" algn="tl">
                    <a:srgbClr val="C0C0C0"/>
                  </a:outerShdw>
                </a:effectLst>
                <a:ea typeface="黑体" panose="02010609060101010101" pitchFamily="49" charset="-122"/>
              </a:rPr>
              <a:t>   完善规章制度，杜绝工伤事故隐患</a:t>
            </a:r>
            <a:endParaRPr lang="zh-CN" altLang="en-US" sz="2400" b="1">
              <a:solidFill>
                <a:srgbClr val="0033CC"/>
              </a:solidFill>
              <a:effectLst>
                <a:outerShdw blurRad="38100" dist="38100" dir="2700000" algn="tl">
                  <a:srgbClr val="C0C0C0"/>
                </a:outerShdw>
              </a:effectLst>
              <a:ea typeface="黑体" panose="02010609060101010101" pitchFamily="49" charset="-122"/>
            </a:endParaRPr>
          </a:p>
        </p:txBody>
      </p:sp>
      <p:pic>
        <p:nvPicPr>
          <p:cNvPr id="2097181" name="图片 2097180"/>
          <p:cNvPicPr/>
          <p:nvPr/>
        </p:nvPicPr>
        <p:blipFill>
          <a:blip r:embed="rId1"/>
          <a:srcRect/>
          <a:stretch>
            <a:fillRect/>
          </a:stretch>
        </p:blipFill>
        <p:spPr>
          <a:xfrm>
            <a:off x="5867400" y="4365625"/>
            <a:ext cx="3124200" cy="1903412"/>
          </a:xfrm>
          <a:prstGeom prst="rect">
            <a:avLst/>
          </a:prstGeom>
          <a:noFill/>
          <a:ln>
            <a:noFill/>
          </a:ln>
        </p:spPr>
      </p:pic>
    </p:spTree>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211431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08015" y="3968750"/>
            <a:ext cx="312102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786755" y="4231005"/>
            <a:ext cx="108458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22039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24847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文本框 1048648"/>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53" name="标题 2097152"/>
          <p:cNvPicPr>
            <a:picLocks noGrp="1"/>
          </p:cNvPicPr>
          <p:nvPr>
            <p:ph type="title" idx="4294967295"/>
          </p:nvPr>
        </p:nvPicPr>
        <p:blipFill>
          <a:blip r:embed="rId1"/>
          <a:srcRect/>
          <a:stretch>
            <a:fillRect/>
          </a:stretch>
        </p:blipFill>
        <p:spPr>
          <a:xfrm>
            <a:off x="298450" y="444500"/>
            <a:ext cx="8699500" cy="1212850"/>
          </a:xfrm>
          <a:prstGeom prst="rect">
            <a:avLst/>
          </a:prstGeom>
          <a:noFill/>
          <a:ln>
            <a:noFill/>
          </a:ln>
        </p:spPr>
      </p:pic>
      <p:sp>
        <p:nvSpPr>
          <p:cNvPr id="1048650" name="内容占位符 1048649"/>
          <p:cNvSpPr>
            <a:spLocks noGrp="1"/>
          </p:cNvSpPr>
          <p:nvPr>
            <p:ph idx="4294967295"/>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fontAlgn="base" latinLnBrk="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fontAlgn="base" latinLnBrk="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fontAlgn="base" latinLnBrk="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eaLnBrk="1" fontAlgn="t" latinLnBrk="1" hangingPunct="1"/>
            <a:endParaRPr lang="zh-CN" altLang="en-US" b="1">
              <a:ea typeface="黑体" panose="02010609060101010101" pitchFamily="49" charset="-122"/>
            </a:endParaRPr>
          </a:p>
          <a:p>
            <a:pPr lvl="0" eaLnBrk="1" fontAlgn="t" latinLnBrk="1" hangingPunct="1"/>
            <a:endParaRPr lang="zh-CN" altLang="en-US" b="1">
              <a:ea typeface="黑体" panose="02010609060101010101" pitchFamily="49" charset="-122"/>
            </a:endParaRPr>
          </a:p>
          <a:p>
            <a:pPr lvl="0" eaLnBrk="1" fontAlgn="t" latinLnBrk="1" hangingPunct="1"/>
            <a:endParaRPr lang="zh-CN" altLang="en-US" b="1">
              <a:ea typeface="黑体" panose="02010609060101010101" pitchFamily="49" charset="-122"/>
            </a:endParaRPr>
          </a:p>
          <a:p>
            <a:pPr lvl="0" eaLnBrk="1" fontAlgn="t" latinLnBrk="1" hangingPunct="1"/>
            <a:endParaRPr lang="zh-CN" altLang="en-US">
              <a:ea typeface="黑体" panose="02010609060101010101" pitchFamily="49" charset="-122"/>
            </a:endParaRPr>
          </a:p>
          <a:p>
            <a:pPr lvl="0" eaLnBrk="1" fontAlgn="t" latinLnBrk="1" hangingPunct="1"/>
            <a:endParaRPr lang="zh-CN" altLang="en-US">
              <a:ea typeface="黑体" panose="02010609060101010101" pitchFamily="49" charset="-122"/>
            </a:endParaRPr>
          </a:p>
          <a:p>
            <a:pPr lvl="0" eaLnBrk="1" fontAlgn="t" latinLnBrk="1" hangingPunct="1"/>
            <a:endParaRPr lang="zh-CN" altLang="en-US">
              <a:ea typeface="黑体" panose="02010609060101010101" pitchFamily="49" charset="-122"/>
            </a:endParaRPr>
          </a:p>
          <a:p>
            <a:pPr lvl="0" eaLnBrk="1" latinLnBrk="1" hangingPunct="1"/>
            <a:endParaRPr lang="zh-CN" altLang="en-US">
              <a:ea typeface="黑体" panose="02010609060101010101" pitchFamily="49" charset="-122"/>
            </a:endParaRPr>
          </a:p>
        </p:txBody>
      </p:sp>
      <p:graphicFrame>
        <p:nvGraphicFramePr>
          <p:cNvPr id="4194304" name="表格 4194303"/>
          <p:cNvGraphicFramePr/>
          <p:nvPr/>
        </p:nvGraphicFramePr>
        <p:xfrm>
          <a:off x="250825" y="1700212"/>
          <a:ext cx="8686799" cy="4533899"/>
        </p:xfrm>
        <a:graphic>
          <a:graphicData uri="http://schemas.openxmlformats.org/drawingml/2006/table">
            <a:tbl>
              <a:tblPr/>
              <a:tblGrid>
                <a:gridCol w="973137"/>
                <a:gridCol w="3600450"/>
                <a:gridCol w="4113212"/>
              </a:tblGrid>
              <a:tr h="417512">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4116387">
                <a:tc>
                  <a:txBody>
                    <a:bodyPr/>
                    <a:lstStyle/>
                    <a:p>
                      <a:pPr marL="0" lvl="0" indent="0" algn="ctr" eaLnBrk="1" latinLnBrk="1" hangingPunct="1">
                        <a:spcBef>
                          <a:spcPct val="0"/>
                        </a:spcBef>
                        <a:buFontTx/>
                        <a:buNone/>
                      </a:pPr>
                      <a:endParaRPr lang="en-US" altLang="zh-CN" sz="1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en-US" altLang="zh-CN" sz="1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rPr>
                        <a:t>第二条</a:t>
                      </a:r>
                      <a:endParaRPr lang="zh-CN" altLang="en-US" sz="1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r>
                        <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rPr>
                        <a:t>中华人民共和国境内的各类</a:t>
                      </a:r>
                      <a:r>
                        <a:rPr lang="zh-CN" altLang="en-US" sz="1800">
                          <a:solidFill>
                            <a:srgbClr val="FF0000"/>
                          </a:solidFill>
                          <a:latin typeface="Arial" panose="020B0604020202020204" pitchFamily="34" charset="0"/>
                          <a:ea typeface="黑体" panose="02010609060101010101" pitchFamily="49" charset="-122"/>
                          <a:sym typeface="Arial" panose="020B0604020202020204" pitchFamily="34" charset="0"/>
                        </a:rPr>
                        <a:t>企业、有雇工的个体工商户</a:t>
                      </a:r>
                      <a:r>
                        <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rPr>
                        <a:t>（以下称用人单位）应当依照本条例规定参加工伤保险，为本单位全部职工或者雇工（以下称职工）缴纳工伤保险费。</a:t>
                      </a:r>
                      <a:endPar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rPr>
                        <a:t>中华人民共和国境内的</a:t>
                      </a:r>
                      <a:r>
                        <a:rPr lang="zh-CN" altLang="en-US" sz="1800">
                          <a:solidFill>
                            <a:srgbClr val="FF0000"/>
                          </a:solidFill>
                          <a:latin typeface="Arial" panose="020B0604020202020204" pitchFamily="34" charset="0"/>
                          <a:ea typeface="黑体" panose="02010609060101010101" pitchFamily="49" charset="-122"/>
                          <a:sym typeface="Arial" panose="020B0604020202020204" pitchFamily="34" charset="0"/>
                        </a:rPr>
                        <a:t>各类企业的职工和个体工商户的雇工</a:t>
                      </a:r>
                      <a:r>
                        <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rPr>
                        <a:t>，均有依照本条例的规定享受工伤保险待遇的权利。</a:t>
                      </a:r>
                      <a:endPar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rPr>
                        <a:t>有雇工的个体工商户参加工伤保险的具体步骤和实施办法，由省、自治区、直辖市人民政府规定。</a:t>
                      </a:r>
                      <a:endPar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r>
                        <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rPr>
                        <a:t>中华人民共和国境内的</a:t>
                      </a:r>
                      <a:r>
                        <a:rPr lang="zh-CN" altLang="en-US" sz="1800">
                          <a:solidFill>
                            <a:srgbClr val="FF0000"/>
                          </a:solidFill>
                          <a:latin typeface="Arial" panose="020B0604020202020204" pitchFamily="34" charset="0"/>
                          <a:ea typeface="黑体" panose="02010609060101010101" pitchFamily="49" charset="-122"/>
                          <a:sym typeface="Arial" panose="020B0604020202020204" pitchFamily="34" charset="0"/>
                        </a:rPr>
                        <a:t>企业、事业单位、社会团体、民办非企业单位、基金会、律师事务所、会计师事务所等组织和有雇工的个体工商户</a:t>
                      </a:r>
                      <a:r>
                        <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rPr>
                        <a:t>（以下称用人单位）应当依照本条例规定参加工伤保险，为本单位全部职工或者雇工（以下称职工）缴纳工伤保险费。</a:t>
                      </a:r>
                      <a:endPar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rPr>
                        <a:t>中华人民共和国境内的</a:t>
                      </a:r>
                      <a:r>
                        <a:rPr lang="zh-CN" altLang="en-US" sz="1800">
                          <a:solidFill>
                            <a:srgbClr val="FF0000"/>
                          </a:solidFill>
                          <a:latin typeface="Arial" panose="020B0604020202020204" pitchFamily="34" charset="0"/>
                          <a:ea typeface="黑体" panose="02010609060101010101" pitchFamily="49" charset="-122"/>
                          <a:sym typeface="Arial" panose="020B0604020202020204" pitchFamily="34" charset="0"/>
                        </a:rPr>
                        <a:t>企业、事业单位、社会团体、民办非企业单位、基金会、律师事务所、会计师事务所等组织的职工和个体工商户的雇工</a:t>
                      </a:r>
                      <a:r>
                        <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rPr>
                        <a:t>，均有依照本条例的规定享受工伤保险待遇的权利。</a:t>
                      </a:r>
                      <a:endParaRPr lang="zh-CN" altLang="en-US" sz="1800">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marT="45728" marB="45728">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文本框 1048665"/>
          <p:cNvSpPr txBox="1"/>
          <p:nvPr/>
        </p:nvSpPr>
        <p:spPr>
          <a:xfrm>
            <a:off x="6553200" y="6245225"/>
            <a:ext cx="2133600" cy="476250"/>
          </a:xfrm>
          <a:prstGeom prst="rect">
            <a:avLst/>
          </a:prstGeom>
          <a:noFill/>
          <a:ln>
            <a:noFill/>
          </a:ln>
        </p:spPr>
        <p:txBody>
          <a:bodyPr vert="horz" lIns="91440" tIns="45720" rIns="91440" bIns="45720" anchor="t"/>
          <a:lstStyle>
            <a:lvl1pPr marL="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gn="r" eaLnBrk="1" latinLnBrk="1" hangingPunct="1"/>
            <a:fld id="{566ABCEB-ACFC-4714-9973-3DA970169C29}" type="slidenum">
              <a:rPr lang="zh-CN" altLang="en-US" sz="1400">
                <a:ea typeface="黑体" panose="02010609060101010101" pitchFamily="49" charset="-122"/>
              </a:rPr>
            </a:fld>
            <a:endParaRPr lang="zh-CN" altLang="en-US" sz="1400">
              <a:ea typeface="黑体" panose="02010609060101010101" pitchFamily="49" charset="-122"/>
            </a:endParaRPr>
          </a:p>
        </p:txBody>
      </p:sp>
      <p:pic>
        <p:nvPicPr>
          <p:cNvPr id="2097154" name="标题 2097153"/>
          <p:cNvPicPr>
            <a:picLocks noGrp="1"/>
          </p:cNvPicPr>
          <p:nvPr>
            <p:ph type="title" idx="4294967295"/>
          </p:nvPr>
        </p:nvPicPr>
        <p:blipFill>
          <a:blip r:embed="rId1"/>
          <a:srcRect/>
          <a:stretch>
            <a:fillRect/>
          </a:stretch>
        </p:blipFill>
        <p:spPr>
          <a:xfrm>
            <a:off x="298450" y="450850"/>
            <a:ext cx="8809038" cy="1042987"/>
          </a:xfrm>
          <a:prstGeom prst="rect">
            <a:avLst/>
          </a:prstGeom>
          <a:noFill/>
          <a:ln>
            <a:noFill/>
          </a:ln>
        </p:spPr>
      </p:pic>
      <p:graphicFrame>
        <p:nvGraphicFramePr>
          <p:cNvPr id="4194305" name="表格 4194304"/>
          <p:cNvGraphicFramePr/>
          <p:nvPr/>
        </p:nvGraphicFramePr>
        <p:xfrm>
          <a:off x="457200" y="1600200"/>
          <a:ext cx="8229600" cy="4232275"/>
        </p:xfrm>
        <a:graphic>
          <a:graphicData uri="http://schemas.openxmlformats.org/drawingml/2006/table">
            <a:tbl>
              <a:tblPr/>
              <a:tblGrid>
                <a:gridCol w="1450975"/>
                <a:gridCol w="2232025"/>
                <a:gridCol w="4546600"/>
              </a:tblGrid>
              <a:tr h="371475">
                <a:tc>
                  <a:txBody>
                    <a:bodyPr/>
                    <a:lstStyle/>
                    <a:p>
                      <a:pPr marL="0" lvl="0" indent="0" eaLnBrk="1" latinLnBrk="1" hangingPunct="1">
                        <a:spcBef>
                          <a:spcPct val="0"/>
                        </a:spcBef>
                        <a:buFontTx/>
                        <a:buNone/>
                      </a:pPr>
                      <a:endParaRPr lang="zh-CN" altLang="en-US" sz="1800" b="1">
                        <a:solidFill>
                          <a:srgbClr val="FFFFFF"/>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旧条例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lstStyle/>
                    <a:p>
                      <a:pPr marL="0" lvl="0" indent="0" algn="ctr" eaLnBrk="1" latinLnBrk="1" hangingPunct="1">
                        <a:spcBef>
                          <a:spcPct val="0"/>
                        </a:spcBef>
                        <a:buFontTx/>
                        <a:buNone/>
                      </a:pPr>
                      <a:r>
                        <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rPr>
                        <a:t>新条例</a:t>
                      </a:r>
                      <a:endParaRPr lang="zh-CN" altLang="en-US" sz="1800" b="1">
                        <a:solidFill>
                          <a:schemeClr val="dk1"/>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860800">
                <a:tc>
                  <a:txBody>
                    <a:bodyPr/>
                    <a:lstStyle/>
                    <a:p>
                      <a:pPr marL="0" lvl="0" indent="0" eaLnBrk="1" latinLnBrk="1" hangingPunct="1">
                        <a:spcBef>
                          <a:spcPct val="0"/>
                        </a:spcBef>
                        <a:buFontTx/>
                        <a:buNone/>
                      </a:pPr>
                      <a:r>
                        <a:rPr lang="zh-CN" altLang="en-US" sz="2800">
                          <a:solidFill>
                            <a:srgbClr val="000000"/>
                          </a:solidFill>
                          <a:latin typeface="Arial" panose="020B0604020202020204" pitchFamily="34" charset="0"/>
                          <a:ea typeface="黑体" panose="02010609060101010101" pitchFamily="49" charset="-122"/>
                          <a:sym typeface="Arial" panose="020B0604020202020204" pitchFamily="34" charset="0"/>
                        </a:rPr>
                        <a:t>  </a:t>
                      </a:r>
                      <a:endParaRPr lang="zh-CN" altLang="en-US" sz="2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en-US" altLang="zh-CN" sz="2800" b="1">
                          <a:solidFill>
                            <a:srgbClr val="000000"/>
                          </a:solidFill>
                          <a:latin typeface="Arial" panose="020B0604020202020204" pitchFamily="34" charset="0"/>
                          <a:ea typeface="黑体" panose="02010609060101010101" pitchFamily="49" charset="-122"/>
                          <a:sym typeface="Arial" panose="020B0604020202020204" pitchFamily="34" charset="0"/>
                        </a:rPr>
                        <a:t>  </a:t>
                      </a:r>
                      <a:r>
                        <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rPr>
                        <a:t>第十条（新增）</a:t>
                      </a:r>
                      <a:endParaRPr lang="zh-CN" altLang="en-US" sz="24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r>
                        <a:rPr lang="zh-CN" altLang="en-US" sz="2800">
                          <a:solidFill>
                            <a:srgbClr val="000000"/>
                          </a:solidFill>
                          <a:latin typeface="Arial" panose="020B0604020202020204" pitchFamily="34" charset="0"/>
                          <a:ea typeface="黑体" panose="02010609060101010101" pitchFamily="49" charset="-122"/>
                          <a:sym typeface="Arial" panose="020B0604020202020204" pitchFamily="34" charset="0"/>
                        </a:rPr>
                        <a:t>       </a:t>
                      </a:r>
                      <a:endParaRPr lang="zh-CN" altLang="en-US" sz="2800">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algn="ctr" eaLnBrk="1" latinLnBrk="1" hangingPunct="1">
                        <a:spcBef>
                          <a:spcPct val="0"/>
                        </a:spcBef>
                        <a:buFontTx/>
                        <a:buNone/>
                      </a:pPr>
                      <a:r>
                        <a:rPr lang="zh-CN" altLang="en-US" sz="2800" b="1">
                          <a:solidFill>
                            <a:srgbClr val="000000"/>
                          </a:solidFill>
                          <a:latin typeface="Arial" panose="020B0604020202020204" pitchFamily="34" charset="0"/>
                          <a:ea typeface="黑体" panose="02010609060101010101" pitchFamily="49" charset="-122"/>
                          <a:sym typeface="Arial" panose="020B0604020202020204" pitchFamily="34" charset="0"/>
                        </a:rPr>
                        <a:t>无</a:t>
                      </a:r>
                      <a:endParaRPr lang="zh-CN" altLang="en-US" sz="2800" b="1">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c>
                  <a:txBody>
                    <a:bodyPr/>
                    <a:lstStyle/>
                    <a:p>
                      <a:pPr marL="0" lvl="0" indent="0" eaLnBrk="1" latinLnBrk="1" hangingPunct="1">
                        <a:spcBef>
                          <a:spcPct val="0"/>
                        </a:spcBef>
                        <a:buFontTx/>
                        <a:buNone/>
                      </a:pPr>
                      <a:endParaRPr lang="en-US" altLang="zh-CN"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endParaRPr lang="en-US" altLang="zh-CN" b="1">
                        <a:solidFill>
                          <a:srgbClr val="000000"/>
                        </a:solidFill>
                        <a:latin typeface="Arial" panose="020B0604020202020204" pitchFamily="34" charset="0"/>
                        <a:ea typeface="黑体" panose="02010609060101010101" pitchFamily="49" charset="-122"/>
                        <a:sym typeface="Arial" panose="020B0604020202020204" pitchFamily="34" charset="0"/>
                      </a:endParaRPr>
                    </a:p>
                    <a:p>
                      <a:pPr marL="0" lvl="0" indent="0" eaLnBrk="1" latinLnBrk="1" hangingPunct="1">
                        <a:spcBef>
                          <a:spcPct val="0"/>
                        </a:spcBef>
                        <a:buFontTx/>
                        <a:buNone/>
                      </a:pPr>
                      <a:r>
                        <a:rPr lang="zh-CN" altLang="en-US" sz="2800" b="1">
                          <a:solidFill>
                            <a:srgbClr val="000000"/>
                          </a:solidFill>
                          <a:latin typeface="Arial" panose="020B0604020202020204" pitchFamily="34" charset="0"/>
                          <a:ea typeface="黑体" panose="02010609060101010101" pitchFamily="49" charset="-122"/>
                          <a:sym typeface="Arial" panose="020B0604020202020204" pitchFamily="34" charset="0"/>
                        </a:rPr>
                        <a:t>对难以按照工资总额缴纳工伤保险费的行业，其缴纳工伤保险费的具体方式，由国务院社会保险行政部门规定</a:t>
                      </a:r>
                      <a:r>
                        <a:rPr lang="zh-CN" altLang="en-US" sz="2800">
                          <a:solidFill>
                            <a:srgbClr val="000000"/>
                          </a:solidFill>
                          <a:latin typeface="Arial" panose="020B0604020202020204" pitchFamily="34" charset="0"/>
                          <a:ea typeface="黑体" panose="02010609060101010101" pitchFamily="49" charset="-122"/>
                          <a:sym typeface="Arial" panose="020B0604020202020204" pitchFamily="34" charset="0"/>
                        </a:rPr>
                        <a:t>。</a:t>
                      </a:r>
                      <a:endParaRPr lang="zh-CN" altLang="en-US" sz="2800">
                        <a:solidFill>
                          <a:srgbClr val="000000"/>
                        </a:solidFill>
                        <a:latin typeface="Arial" panose="020B0604020202020204" pitchFamily="34" charset="0"/>
                        <a:ea typeface="黑体" panose="02010609060101010101" pitchFamily="49" charset="-122"/>
                        <a:sym typeface="Arial" panose="020B0604020202020204" pitchFamily="34" charset="0"/>
                      </a:endParaRPr>
                    </a:p>
                  </a:txBody>
                  <a:tcPr>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F9E0CD"/>
                    </a:solidFill>
                  </a:tcPr>
                </a:tc>
              </a:tr>
            </a:tbl>
          </a:graphicData>
        </a:graphic>
      </p:graphicFrame>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Default Color Sche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8080"/>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Color Scheme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Color Scheme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Color Scheme 4">
        <a:dk1>
          <a:srgbClr val="000000"/>
        </a:dk1>
        <a:lt1>
          <a:srgbClr val="DEF6F1"/>
        </a:lt1>
        <a:dk2>
          <a:srgbClr val="969696"/>
        </a:dk2>
        <a:lt2>
          <a:srgbClr val="000000"/>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Color Scheme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Color Scheme 6">
        <a:dk1>
          <a:srgbClr val="FFFFFF"/>
        </a:dk1>
        <a:lt1>
          <a:srgbClr val="008080"/>
        </a:lt1>
        <a:dk2>
          <a:srgbClr val="005A58"/>
        </a:dk2>
        <a:lt2>
          <a:srgbClr val="FFFF99"/>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Default Color Scheme 7">
        <a:dk1>
          <a:srgbClr val="FFFFFF"/>
        </a:dk1>
        <a:lt1>
          <a:srgbClr val="800000"/>
        </a:lt1>
        <a:dk2>
          <a:srgbClr val="5C1F00"/>
        </a:dk2>
        <a:lt2>
          <a:srgbClr val="DFD293"/>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Default Color Scheme 8">
        <a:dk1>
          <a:srgbClr val="FFFFFF"/>
        </a:dk1>
        <a:lt1>
          <a:srgbClr val="000099"/>
        </a:lt1>
        <a:dk2>
          <a:srgbClr val="003366"/>
        </a:dk2>
        <a:lt2>
          <a:srgbClr val="CCFFFF"/>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fault Color Scheme 9">
        <a:dk1>
          <a:srgbClr val="FFFFFF"/>
        </a:dk1>
        <a:lt1>
          <a:srgbClr val="000000"/>
        </a:lt1>
        <a:dk2>
          <a:srgbClr val="336699"/>
        </a:dk2>
        <a:lt2>
          <a:srgbClr val="E3EBF1"/>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Default Color Scheme 10">
        <a:dk1>
          <a:srgbClr val="FFFFFF"/>
        </a:dk1>
        <a:lt1>
          <a:srgbClr val="686B5D"/>
        </a:lt1>
        <a:dk2>
          <a:srgbClr val="777777"/>
        </a:dk2>
        <a:lt2>
          <a:srgbClr val="D1D1CB"/>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Color Scheme 11">
        <a:dk1>
          <a:srgbClr val="FFFFFF"/>
        </a:dk1>
        <a:lt1>
          <a:srgbClr val="666699"/>
        </a:lt1>
        <a:dk2>
          <a:srgbClr val="3E3E5C"/>
        </a:dk2>
        <a:lt2>
          <a:srgbClr val="FFFFFF"/>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Color Scheme 12">
        <a:dk1>
          <a:srgbClr val="FFFFFF"/>
        </a:dk1>
        <a:lt1>
          <a:srgbClr val="523E26"/>
        </a:lt1>
        <a:dk2>
          <a:srgbClr val="2D2015"/>
        </a:dk2>
        <a:lt2>
          <a:srgbClr val="DFC08D"/>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Default Color Scheme 13">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Default Color Scheme 14">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Default Color Scheme 15">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8080"/>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Default Color Sche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8080"/>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Color Scheme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Color Scheme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Color Scheme 4">
        <a:dk1>
          <a:srgbClr val="000000"/>
        </a:dk1>
        <a:lt1>
          <a:srgbClr val="DEF6F1"/>
        </a:lt1>
        <a:dk2>
          <a:srgbClr val="969696"/>
        </a:dk2>
        <a:lt2>
          <a:srgbClr val="000000"/>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Color Scheme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Color Scheme 6">
        <a:dk1>
          <a:srgbClr val="FFFFFF"/>
        </a:dk1>
        <a:lt1>
          <a:srgbClr val="008080"/>
        </a:lt1>
        <a:dk2>
          <a:srgbClr val="005A58"/>
        </a:dk2>
        <a:lt2>
          <a:srgbClr val="FFFF99"/>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Default Color Scheme 7">
        <a:dk1>
          <a:srgbClr val="FFFFFF"/>
        </a:dk1>
        <a:lt1>
          <a:srgbClr val="800000"/>
        </a:lt1>
        <a:dk2>
          <a:srgbClr val="5C1F00"/>
        </a:dk2>
        <a:lt2>
          <a:srgbClr val="DFD293"/>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Default Color Scheme 8">
        <a:dk1>
          <a:srgbClr val="FFFFFF"/>
        </a:dk1>
        <a:lt1>
          <a:srgbClr val="000099"/>
        </a:lt1>
        <a:dk2>
          <a:srgbClr val="003366"/>
        </a:dk2>
        <a:lt2>
          <a:srgbClr val="CCFFFF"/>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fault Color Scheme 9">
        <a:dk1>
          <a:srgbClr val="FFFFFF"/>
        </a:dk1>
        <a:lt1>
          <a:srgbClr val="000000"/>
        </a:lt1>
        <a:dk2>
          <a:srgbClr val="336699"/>
        </a:dk2>
        <a:lt2>
          <a:srgbClr val="E3EBF1"/>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Default Color Scheme 10">
        <a:dk1>
          <a:srgbClr val="FFFFFF"/>
        </a:dk1>
        <a:lt1>
          <a:srgbClr val="686B5D"/>
        </a:lt1>
        <a:dk2>
          <a:srgbClr val="777777"/>
        </a:dk2>
        <a:lt2>
          <a:srgbClr val="D1D1CB"/>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Color Scheme 11">
        <a:dk1>
          <a:srgbClr val="FFFFFF"/>
        </a:dk1>
        <a:lt1>
          <a:srgbClr val="666699"/>
        </a:lt1>
        <a:dk2>
          <a:srgbClr val="3E3E5C"/>
        </a:dk2>
        <a:lt2>
          <a:srgbClr val="FFFFFF"/>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Default Color Scheme 12">
        <a:dk1>
          <a:srgbClr val="FFFFFF"/>
        </a:dk1>
        <a:lt1>
          <a:srgbClr val="523E26"/>
        </a:lt1>
        <a:dk2>
          <a:srgbClr val="2D2015"/>
        </a:dk2>
        <a:lt2>
          <a:srgbClr val="DFC08D"/>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Default Color Scheme 13">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Default Color Scheme 14">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Default Color Scheme 15">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8080"/>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13953</Words>
  <Application>WPS 演示</Application>
  <PresentationFormat>全屏显示(4:3)</PresentationFormat>
  <Paragraphs>1312</Paragraphs>
  <Slides>72</Slides>
  <Notes>58</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72</vt:i4>
      </vt:variant>
    </vt:vector>
  </HeadingPairs>
  <TitlesOfParts>
    <vt:vector size="83" baseType="lpstr">
      <vt:lpstr>Arial</vt:lpstr>
      <vt:lpstr>宋体</vt:lpstr>
      <vt:lpstr>Wingdings</vt:lpstr>
      <vt:lpstr>黑体</vt:lpstr>
      <vt:lpstr>微软雅黑</vt:lpstr>
      <vt:lpstr>Arial Unicode MS</vt:lpstr>
      <vt:lpstr>楷体</vt:lpstr>
      <vt:lpstr>Calibri</vt:lpstr>
      <vt:lpstr>汉仪旗黑-85S</vt:lpstr>
      <vt:lpstr>Office 主题</vt:lpstr>
      <vt:lpstr>Office 主题</vt:lpstr>
      <vt:lpstr>《工伤保险条例》精准解读 </vt:lpstr>
      <vt:lpstr>PowerPoint 演示文稿</vt:lpstr>
      <vt:lpstr>课程安排</vt:lpstr>
      <vt:lpstr> 工伤保险条例修订背景 </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认定工伤的七种情况</vt:lpstr>
      <vt:lpstr>                  视同工伤的三种情况</vt:lpstr>
      <vt:lpstr>                      工伤排除的三种情况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非全日制从业人员工伤待遇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      </vt:lpstr>
      <vt:lpstr>      </vt:lpstr>
      <vt:lpstr>      </vt:lpstr>
      <vt:lpstr>      </vt:lpstr>
      <vt:lpstr>      </vt:lpstr>
      <vt:lpstr>      </vt:lpstr>
      <vt:lpstr>      </vt:lpstr>
      <vt:lpstr>   案例分析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《工伤保险条例》精准解读 </dc:title>
  <dc:creator/>
  <cp:lastModifiedBy>little fairy</cp:lastModifiedBy>
  <cp:revision>2</cp:revision>
  <dcterms:created xsi:type="dcterms:W3CDTF">2021-05-08T03:06:00Z</dcterms:created>
  <dcterms:modified xsi:type="dcterms:W3CDTF">2024-02-21T09:00:07Z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6C6D0EC0D69D44D7B59247C63A23D64B_13</vt:lpwstr>
  </property>
  <property fmtid="{D5CDD505-2E9C-101B-9397-08002B2CF9AE}" pid="3" name="KSOProductBuildVer">
    <vt:lpwstr>2052-12.1.0.16388</vt:lpwstr>
  </property>
</Properties>
</file>