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1"/>
  </p:notesMasterIdLst>
  <p:sldIdLst>
    <p:sldId id="256" r:id="rId3"/>
    <p:sldId id="416" r:id="rId4"/>
    <p:sldId id="375" r:id="rId5"/>
    <p:sldId id="270" r:id="rId6"/>
    <p:sldId id="272" r:id="rId7"/>
    <p:sldId id="275" r:id="rId8"/>
    <p:sldId id="276" r:id="rId9"/>
    <p:sldId id="347" r:id="rId10"/>
    <p:sldId id="372" r:id="rId12"/>
    <p:sldId id="391" r:id="rId13"/>
    <p:sldId id="349" r:id="rId14"/>
    <p:sldId id="371" r:id="rId15"/>
    <p:sldId id="350" r:id="rId16"/>
    <p:sldId id="356" r:id="rId17"/>
    <p:sldId id="383" r:id="rId18"/>
    <p:sldId id="387" r:id="rId19"/>
    <p:sldId id="357" r:id="rId20"/>
    <p:sldId id="393" r:id="rId21"/>
    <p:sldId id="361" r:id="rId22"/>
    <p:sldId id="362" r:id="rId23"/>
    <p:sldId id="364" r:id="rId24"/>
    <p:sldId id="389" r:id="rId25"/>
    <p:sldId id="367" r:id="rId26"/>
    <p:sldId id="368" r:id="rId27"/>
    <p:sldId id="358" r:id="rId28"/>
    <p:sldId id="369" r:id="rId29"/>
    <p:sldId id="370" r:id="rId30"/>
    <p:sldId id="388" r:id="rId31"/>
    <p:sldId id="385" r:id="rId32"/>
    <p:sldId id="386" r:id="rId33"/>
    <p:sldId id="394" r:id="rId34"/>
    <p:sldId id="390" r:id="rId35"/>
    <p:sldId id="392" r:id="rId36"/>
    <p:sldId id="418" r:id="rId37"/>
  </p:sldIdLst>
  <p:sldSz cx="9144000" cy="6858000" type="screen4x3"/>
  <p:notesSz cx="6858000" cy="9144000"/>
  <p:custDataLst>
    <p:tags r:id="rId42"/>
  </p:custDataLst>
  <p:defaultTextStyle>
    <a:defPPr>
      <a:defRPr lang="zh-CN"/>
    </a:defPPr>
    <a:lvl1pPr marL="0" lvl="0"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1pPr>
    <a:lvl2pPr marL="457200" lvl="1"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2pPr>
    <a:lvl3pPr marL="914400" lvl="2"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3pPr>
    <a:lvl4pPr marL="1371600" lvl="3"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4pPr>
    <a:lvl5pPr marL="1828800" lvl="4"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5pPr>
    <a:lvl6pPr marL="2286000" lvl="5"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6pPr>
    <a:lvl7pPr marL="2743200" lvl="6"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7pPr>
    <a:lvl8pPr marL="3200400" lvl="7"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8pPr>
    <a:lvl9pPr marL="3657600" lvl="8"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9pPr>
  </p:defaultTextStyle>
  <p:extLst>
    <p:ext uri="{EFAFB233-063F-42B5-8137-9DF3F51BA10A}">
      <p15:sldGuideLst xmlns:p15="http://schemas.microsoft.com/office/powerpoint/2012/main">
        <p15:guide id="1" orient="horz" pos="1071" userDrawn="1">
          <p15:clr>
            <a:srgbClr val="A4A3A4"/>
          </p15:clr>
        </p15:guide>
        <p15:guide id="2" orient="horz" pos="3748" userDrawn="1">
          <p15:clr>
            <a:srgbClr val="A4A3A4"/>
          </p15:clr>
        </p15:guide>
        <p15:guide id="3" orient="horz" pos="2160" userDrawn="1">
          <p15:clr>
            <a:srgbClr val="A4A3A4"/>
          </p15:clr>
        </p15:guide>
        <p15:guide id="4" orient="horz" pos="1389" userDrawn="1">
          <p15:clr>
            <a:srgbClr val="A4A3A4"/>
          </p15:clr>
        </p15:guide>
        <p15:guide id="5" pos="2880" userDrawn="1">
          <p15:clr>
            <a:srgbClr val="A4A3A4"/>
          </p15:clr>
        </p15:guide>
        <p15:guide id="6" pos="476" userDrawn="1">
          <p15:clr>
            <a:srgbClr val="A4A3A4"/>
          </p15:clr>
        </p15:guide>
        <p15:guide id="7" pos="52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29"/>
    <a:srgbClr val="569CE0"/>
    <a:srgbClr val="50B72B"/>
    <a:srgbClr val="0066FF"/>
    <a:srgbClr val="33CCFF"/>
    <a:srgbClr val="FF0000"/>
    <a:srgbClr val="CC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442"/>
    <p:restoredTop sz="94608"/>
  </p:normalViewPr>
  <p:slideViewPr>
    <p:cSldViewPr showGuides="1">
      <p:cViewPr varScale="1">
        <p:scale>
          <a:sx n="69" d="100"/>
          <a:sy n="69" d="100"/>
        </p:scale>
        <p:origin x="-582" y="-108"/>
      </p:cViewPr>
      <p:guideLst>
        <p:guide orient="horz" pos="1071"/>
        <p:guide orient="horz" pos="3748"/>
        <p:guide orient="horz" pos="2160"/>
        <p:guide orient="horz" pos="1389"/>
        <p:guide pos="2880"/>
        <p:guide pos="476"/>
        <p:guide pos="5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gs" Target="tags/tag19.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b="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smtClean="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9876"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b="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b="0" dirty="0">
                <a:ea typeface="宋体" panose="02010600030101010101" pitchFamily="2" charset="-122"/>
              </a:rPr>
            </a:fld>
            <a:endParaRPr lang="en-US" altLang="zh-CN"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7"/>
          <p:cNvSpPr txBox="1">
            <a:spLocks noGrp="1"/>
          </p:cNvSpPr>
          <p:nvPr/>
        </p:nvSpPr>
        <p:spPr>
          <a:xfrm>
            <a:off x="3886200" y="8686800"/>
            <a:ext cx="2971800" cy="457200"/>
          </a:xfrm>
          <a:prstGeom prst="rect">
            <a:avLst/>
          </a:prstGeom>
          <a:noFill/>
          <a:ln w="9525">
            <a:noFill/>
          </a:ln>
        </p:spPr>
        <p:txBody>
          <a:bodyPr lIns="91419" tIns="45709" rIns="91419" bIns="45709" anchor="b" anchorCtr="0"/>
          <a:p>
            <a:pPr lvl="0" algn="r" eaLnBrk="1" hangingPunct="1">
              <a:buNone/>
            </a:pPr>
            <a:fld id="{9A0DB2DC-4C9A-4742-B13C-FB6460FD3503}" type="slidenum">
              <a:rPr lang="zh-CN" altLang="en-GB" sz="1200" b="0" dirty="0">
                <a:latin typeface="Times New Roman" panose="02020603050405020304" pitchFamily="18" charset="0"/>
                <a:ea typeface="宋体" panose="02010600030101010101" pitchFamily="2" charset="-122"/>
              </a:rPr>
            </a:fld>
            <a:endParaRPr lang="zh-CN" altLang="en-GB" sz="1200" b="0" dirty="0">
              <a:latin typeface="Times New Roman" panose="02020603050405020304" pitchFamily="18" charset="0"/>
              <a:ea typeface="宋体" panose="02010600030101010101" pitchFamily="2" charset="-122"/>
            </a:endParaRPr>
          </a:p>
        </p:txBody>
      </p:sp>
      <p:sp>
        <p:nvSpPr>
          <p:cNvPr id="80899" name="Rectangle 2"/>
          <p:cNvSpPr>
            <a:spLocks noTextEdit="1"/>
          </p:cNvSpPr>
          <p:nvPr>
            <p:ph type="sldImg"/>
          </p:nvPr>
        </p:nvSpPr>
        <p:spPr>
          <a:xfrm>
            <a:off x="1144588" y="685800"/>
            <a:ext cx="4572000" cy="3429000"/>
          </a:xfrm>
          <a:solidFill>
            <a:srgbClr val="FFFFFF">
              <a:alpha val="100000"/>
            </a:srgbClr>
          </a:solidFill>
          <a:ln/>
        </p:spPr>
      </p:sp>
      <p:sp>
        <p:nvSpPr>
          <p:cNvPr id="80900" name="Rectangle 3"/>
          <p:cNvSpPr/>
          <p:nvPr>
            <p:ph type="body" idx="1"/>
          </p:nvPr>
        </p:nvSpPr>
        <p:spPr>
          <a:xfrm>
            <a:off x="914400" y="4344988"/>
            <a:ext cx="5029200" cy="4113212"/>
          </a:xfrm>
          <a:solidFill>
            <a:srgbClr val="FFFFFF">
              <a:alpha val="100000"/>
            </a:srgbClr>
          </a:solidFill>
          <a:ln>
            <a:solidFill>
              <a:srgbClr val="000000">
                <a:alpha val="100000"/>
              </a:srgbClr>
            </a:solidFill>
            <a:miter/>
          </a:ln>
        </p:spPr>
        <p:txBody>
          <a:bodyPr wrap="square" lIns="91419" tIns="45709" rIns="91419" bIns="45709" anchor="t" anchorCtr="0"/>
          <a:p>
            <a:pPr lvl="0" eaLnBrk="1" hangingPunct="1"/>
            <a:r>
              <a:rPr lang="en-GB" altLang="zh-CN" b="1" dirty="0">
                <a:latin typeface="Arial Unicode MS" pitchFamily="34" charset="-122"/>
                <a:ea typeface="Arial Unicode MS" pitchFamily="34" charset="-122"/>
              </a:rPr>
              <a:t>Job Safety Analysis Flow-Chart</a:t>
            </a:r>
            <a:endParaRPr lang="en-GB" altLang="zh-CN" dirty="0">
              <a:latin typeface="Arial Unicode MS" pitchFamily="34" charset="-122"/>
              <a:ea typeface="Arial Unicode MS" pitchFamily="34" charset="-122"/>
            </a:endParaRPr>
          </a:p>
          <a:p>
            <a:pPr lvl="0" eaLnBrk="1" hangingPunct="1"/>
            <a:r>
              <a:rPr lang="en-US" altLang="zh-CN" dirty="0">
                <a:latin typeface="Arial Unicode MS" pitchFamily="34" charset="-122"/>
              </a:rPr>
              <a:t>The following flow-chart illustrates steps involved in Job Safety Analysis (JSA)</a:t>
            </a:r>
            <a:r>
              <a:rPr lang="en-GB" altLang="zh-CN" dirty="0">
                <a:latin typeface="Arial Unicode MS" pitchFamily="34" charset="-122"/>
                <a:ea typeface="Arial Unicode MS" pitchFamily="34" charset="-122"/>
              </a:rPr>
              <a:t> </a:t>
            </a:r>
            <a:endParaRPr lang="en-GB" altLang="zh-CN" dirty="0">
              <a:latin typeface="Arial Unicode MS" pitchFamily="34" charset="-122"/>
              <a:ea typeface="Arial Unicode MS"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7"/>
          <p:cNvSpPr txBox="1">
            <a:spLocks noGrp="1"/>
          </p:cNvSpPr>
          <p:nvPr/>
        </p:nvSpPr>
        <p:spPr>
          <a:xfrm>
            <a:off x="3886200" y="8686800"/>
            <a:ext cx="2971800" cy="457200"/>
          </a:xfrm>
          <a:prstGeom prst="rect">
            <a:avLst/>
          </a:prstGeom>
          <a:noFill/>
          <a:ln w="9525">
            <a:noFill/>
          </a:ln>
        </p:spPr>
        <p:txBody>
          <a:bodyPr lIns="91419" tIns="45709" rIns="91419" bIns="45709" anchor="b" anchorCtr="0"/>
          <a:p>
            <a:pPr lvl="0" algn="r" eaLnBrk="1" hangingPunct="1">
              <a:buNone/>
            </a:pPr>
            <a:fld id="{9A0DB2DC-4C9A-4742-B13C-FB6460FD3503}" type="slidenum">
              <a:rPr lang="zh-CN" altLang="en-GB" sz="1200" b="0" dirty="0">
                <a:latin typeface="Times New Roman" panose="02020603050405020304" pitchFamily="18" charset="0"/>
                <a:ea typeface="宋体" panose="02010600030101010101" pitchFamily="2" charset="-122"/>
              </a:rPr>
            </a:fld>
            <a:endParaRPr lang="zh-CN" altLang="en-GB" sz="1200" b="0" dirty="0">
              <a:latin typeface="Times New Roman" panose="02020603050405020304" pitchFamily="18" charset="0"/>
              <a:ea typeface="宋体" panose="02010600030101010101" pitchFamily="2" charset="-122"/>
            </a:endParaRPr>
          </a:p>
        </p:txBody>
      </p:sp>
      <p:sp>
        <p:nvSpPr>
          <p:cNvPr id="123907" name="Rectangle 2"/>
          <p:cNvSpPr>
            <a:spLocks noTextEdit="1"/>
          </p:cNvSpPr>
          <p:nvPr>
            <p:ph type="sldImg"/>
          </p:nvPr>
        </p:nvSpPr>
        <p:spPr>
          <a:xfrm>
            <a:off x="1144588" y="685800"/>
            <a:ext cx="4572000" cy="3429000"/>
          </a:xfrm>
          <a:solidFill>
            <a:srgbClr val="FFFFFF">
              <a:alpha val="100000"/>
            </a:srgbClr>
          </a:solidFill>
          <a:ln>
            <a:solidFill>
              <a:srgbClr val="000000">
                <a:alpha val="100000"/>
              </a:srgbClr>
            </a:solidFill>
            <a:miter lim="800000"/>
          </a:ln>
        </p:spPr>
      </p:sp>
      <p:sp>
        <p:nvSpPr>
          <p:cNvPr id="123908" name="Rectangle 3"/>
          <p:cNvSpPr/>
          <p:nvPr>
            <p:ph type="body" idx="1"/>
          </p:nvPr>
        </p:nvSpPr>
        <p:spPr>
          <a:xfrm>
            <a:off x="914400" y="4344988"/>
            <a:ext cx="5029200" cy="4113212"/>
          </a:xfrm>
          <a:solidFill>
            <a:srgbClr val="FFFFFF">
              <a:alpha val="100000"/>
            </a:srgbClr>
          </a:solidFill>
          <a:ln>
            <a:solidFill>
              <a:srgbClr val="000000">
                <a:alpha val="100000"/>
              </a:srgbClr>
            </a:solidFill>
          </a:ln>
        </p:spPr>
        <p:txBody>
          <a:bodyPr wrap="square" lIns="91419" tIns="45709" rIns="91419" bIns="45709" anchor="t" anchorCtr="0"/>
          <a:p>
            <a:pPr marL="228600" lvl="0" indent="-228600" eaLnBrk="1" hangingPunct="1"/>
            <a:r>
              <a:rPr lang="en-GB" altLang="zh-CN" b="1" i="1" dirty="0">
                <a:latin typeface="Arial Unicode MS" pitchFamily="34" charset="-122"/>
                <a:ea typeface="Arial Unicode MS" pitchFamily="34" charset="-122"/>
              </a:rPr>
              <a:t>Step 3: How are potential hazards identified?</a:t>
            </a:r>
            <a:endParaRPr lang="en-GB" altLang="zh-CN" dirty="0">
              <a:latin typeface="Arial Unicode MS" pitchFamily="34" charset="-122"/>
              <a:ea typeface="Arial Unicode MS" pitchFamily="34" charset="-122"/>
            </a:endParaRPr>
          </a:p>
          <a:p>
            <a:pPr marL="228600" lvl="0" indent="-228600" eaLnBrk="1" hangingPunct="1"/>
            <a:r>
              <a:rPr lang="en-GB" altLang="zh-CN" dirty="0">
                <a:latin typeface="Arial Unicode MS" pitchFamily="34" charset="-122"/>
                <a:ea typeface="Arial Unicode MS" pitchFamily="34" charset="-122"/>
              </a:rPr>
              <a:t>Two commonly used techniques for identifying potential hazards are:</a:t>
            </a:r>
            <a:endParaRPr lang="en-GB" altLang="zh-CN" dirty="0">
              <a:latin typeface="Arial Unicode MS" pitchFamily="34" charset="-122"/>
              <a:ea typeface="Arial Unicode MS" pitchFamily="34" charset="-122"/>
            </a:endParaRPr>
          </a:p>
          <a:p>
            <a:pPr marL="228600" lvl="0" indent="-228600" eaLnBrk="1" hangingPunct="1">
              <a:buFontTx/>
              <a:buAutoNum type="alphaUcPeriod"/>
            </a:pPr>
            <a:r>
              <a:rPr lang="en-US" altLang="zh-CN" dirty="0">
                <a:cs typeface="Arial" panose="020B0604020202020204" pitchFamily="34" charset="0"/>
              </a:rPr>
              <a:t>Kepner and Tregoe method based on change analysis; </a:t>
            </a:r>
            <a:endParaRPr lang="en-GB" altLang="zh-CN" dirty="0">
              <a:latin typeface="Arial Unicode MS" pitchFamily="34" charset="-122"/>
              <a:ea typeface="Arial Unicode MS" pitchFamily="34" charset="-122"/>
            </a:endParaRPr>
          </a:p>
          <a:p>
            <a:pPr marL="228600" lvl="0" indent="-228600" eaLnBrk="1" hangingPunct="1">
              <a:buFontTx/>
              <a:buAutoNum type="alphaUcPeriod"/>
            </a:pPr>
            <a:r>
              <a:rPr lang="en-US" altLang="zh-CN" dirty="0"/>
              <a:t>Gibson and Haddon approach based on unwanted energy flow and energy barrier. </a:t>
            </a:r>
            <a:endParaRPr lang="en-GB" altLang="zh-CN" dirty="0">
              <a:latin typeface="Arial Unicode MS" pitchFamily="34" charset="-122"/>
              <a:ea typeface="Arial Unicode MS" pitchFamily="34" charset="-122"/>
            </a:endParaRPr>
          </a:p>
          <a:p>
            <a:pPr marL="228600" lvl="0" indent="-228600" eaLnBrk="1" hangingPunct="1"/>
            <a:r>
              <a:rPr lang="en-GB" altLang="zh-CN" b="1" i="1" dirty="0">
                <a:latin typeface="Arial Unicode MS" pitchFamily="34" charset="-122"/>
                <a:ea typeface="Arial Unicode MS" pitchFamily="34" charset="-122"/>
              </a:rPr>
              <a:t>A.</a:t>
            </a:r>
            <a:r>
              <a:rPr lang="en-GB" altLang="zh-CN" i="1" dirty="0">
                <a:ea typeface="Arial Unicode MS" pitchFamily="34" charset="-122"/>
              </a:rPr>
              <a:t>  </a:t>
            </a:r>
            <a:r>
              <a:rPr lang="en-GB" altLang="zh-CN" i="1" dirty="0">
                <a:latin typeface="Arial Unicode MS" pitchFamily="34" charset="-122"/>
                <a:ea typeface="Arial Unicode MS" pitchFamily="34" charset="-122"/>
              </a:rPr>
              <a:t>Change analysis</a:t>
            </a:r>
            <a:r>
              <a:rPr lang="en-GB" altLang="zh-CN" dirty="0">
                <a:latin typeface="Arial Unicode MS" pitchFamily="34" charset="-122"/>
                <a:ea typeface="Arial Unicode MS" pitchFamily="34" charset="-122"/>
              </a:rPr>
              <a:t> (Kepner and Tregoe)</a:t>
            </a:r>
            <a:endParaRPr lang="en-GB" altLang="zh-CN" dirty="0">
              <a:latin typeface="Arial Unicode MS" pitchFamily="34" charset="-122"/>
              <a:ea typeface="Arial Unicode MS" pitchFamily="34" charset="-122"/>
            </a:endParaRPr>
          </a:p>
          <a:p>
            <a:pPr marL="228600" lvl="0" indent="-228600" eaLnBrk="1" hangingPunct="1"/>
            <a:r>
              <a:rPr lang="en-GB" altLang="zh-CN" dirty="0">
                <a:latin typeface="Arial Unicode MS" pitchFamily="34" charset="-122"/>
                <a:ea typeface="Arial Unicode MS" pitchFamily="34" charset="-122"/>
              </a:rPr>
              <a:t>Change analysis helps establish the significance of changes in causing accidents and losses. As well, it helps determine counter-changes to prevent these accidents and losses. Change is needed for improvement, but the change may have unwanted side effects. Changes can be planned or unplanned. Sometimes, preventive changes can cause problems if not introduced properly.</a:t>
            </a:r>
            <a:endParaRPr lang="en-GB" altLang="zh-CN" dirty="0">
              <a:latin typeface="Arial Unicode MS" pitchFamily="34" charset="-122"/>
              <a:ea typeface="Arial Unicode MS" pitchFamily="34" charset="-122"/>
            </a:endParaRPr>
          </a:p>
          <a:p>
            <a:pPr marL="228600" lvl="0" indent="-228600" eaLnBrk="1" hangingPunct="1"/>
            <a:r>
              <a:rPr lang="en-GB" altLang="zh-CN" dirty="0">
                <a:latin typeface="Arial Unicode MS" pitchFamily="34" charset="-122"/>
                <a:ea typeface="Arial Unicode MS" pitchFamily="34" charset="-122"/>
              </a:rPr>
              <a:t>In planned changes potential problems can be identified and controlled. Change analysis offers a powerful safety analysis methodology for the unplanned and anticipated changes in the operation of equipment, material, or process. Any unplanned changes may result in accidents and losses unless preventive measures (counter-changes) are implemented.</a:t>
            </a:r>
            <a:endParaRPr lang="en-GB" altLang="zh-CN" dirty="0">
              <a:latin typeface="Arial Unicode MS" pitchFamily="34" charset="-122"/>
              <a:ea typeface="Arial Unicode MS" pitchFamily="34" charset="-122"/>
            </a:endParaRPr>
          </a:p>
          <a:p>
            <a:pPr marL="228600" lvl="0" indent="-228600" eaLnBrk="1" hangingPunct="1"/>
            <a:r>
              <a:rPr lang="en-GB" altLang="zh-CN" dirty="0">
                <a:latin typeface="Arial Unicode MS" pitchFamily="34" charset="-122"/>
                <a:ea typeface="Arial Unicode MS" pitchFamily="34" charset="-122"/>
              </a:rPr>
              <a:t>First introduced by C.H. Kepner and B.B. Tregoe in 1965 as a managerial tool to solve production problems, the change analysis technique was eventually adapted to occupational health and safety issues. In the 1970s, the "What if" procedure was developed to identify possible accident event sequences. Once these sequences are established it is easier to pinpoint the hazards, consequences, and potential methods for risk reduction.</a:t>
            </a:r>
            <a:endParaRPr lang="en-GB" altLang="zh-CN" dirty="0">
              <a:latin typeface="Arial Unicode MS" pitchFamily="34" charset="-122"/>
              <a:ea typeface="Arial Unicode MS" pitchFamily="34" charset="-122"/>
            </a:endParaRPr>
          </a:p>
          <a:p>
            <a:pPr marL="228600" lvl="0" indent="-228600" eaLnBrk="1" hangingPunct="1"/>
            <a:r>
              <a:rPr lang="en-GB" altLang="zh-CN" dirty="0">
                <a:latin typeface="Arial Unicode MS" pitchFamily="34" charset="-122"/>
                <a:ea typeface="Arial Unicode MS" pitchFamily="34" charset="-122"/>
              </a:rPr>
              <a:t>The "What if" analysis involves conducting a thorough and systematic examination of each task by asking questions that begin with "What if</a:t>
            </a:r>
            <a:r>
              <a:rPr lang="en-GB" altLang="zh-CN" dirty="0">
                <a:ea typeface="Arial Unicode MS" pitchFamily="34" charset="-122"/>
              </a:rPr>
              <a:t>…</a:t>
            </a:r>
            <a:r>
              <a:rPr lang="en-GB" altLang="zh-CN" dirty="0">
                <a:latin typeface="Arial Unicode MS" pitchFamily="34" charset="-122"/>
                <a:ea typeface="Arial Unicode MS" pitchFamily="34" charset="-122"/>
              </a:rPr>
              <a:t>?" The formulation of the exact questions is left up to those conducting the examination.</a:t>
            </a:r>
            <a:endParaRPr lang="en-GB" altLang="zh-CN" dirty="0">
              <a:latin typeface="Arial Unicode MS" pitchFamily="34" charset="-122"/>
              <a:ea typeface="Arial Unicode MS" pitchFamily="34" charset="-122"/>
            </a:endParaRPr>
          </a:p>
          <a:p>
            <a:pPr marL="228600" lvl="0" indent="-228600" eaLnBrk="1" hangingPunct="1"/>
            <a:endParaRPr lang="en-GB" altLang="zh-CN" dirty="0">
              <a:latin typeface="Arial Unicode MS" pitchFamily="34" charset="-122"/>
              <a:ea typeface="Arial Unicode MS" pitchFamily="34" charset="-122"/>
            </a:endParaRPr>
          </a:p>
          <a:p>
            <a:pPr marL="228600" lvl="0" indent="-228600" eaLnBrk="1" hangingPunct="1"/>
            <a:endParaRPr lang="zh-CN" alt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7"/>
          <p:cNvSpPr txBox="1">
            <a:spLocks noGrp="1"/>
          </p:cNvSpPr>
          <p:nvPr/>
        </p:nvSpPr>
        <p:spPr>
          <a:xfrm>
            <a:off x="3886200" y="8686800"/>
            <a:ext cx="2971800" cy="457200"/>
          </a:xfrm>
          <a:prstGeom prst="rect">
            <a:avLst/>
          </a:prstGeom>
          <a:noFill/>
          <a:ln w="9525">
            <a:noFill/>
          </a:ln>
        </p:spPr>
        <p:txBody>
          <a:bodyPr lIns="91419" tIns="45709" rIns="91419" bIns="45709" anchor="b" anchorCtr="0"/>
          <a:p>
            <a:pPr lvl="0" algn="r" eaLnBrk="1" hangingPunct="1">
              <a:buNone/>
            </a:pPr>
            <a:fld id="{9A0DB2DC-4C9A-4742-B13C-FB6460FD3503}" type="slidenum">
              <a:rPr lang="zh-CN" altLang="en-GB" sz="1200" b="0" dirty="0">
                <a:latin typeface="Times New Roman" panose="02020603050405020304" pitchFamily="18" charset="0"/>
                <a:ea typeface="宋体" panose="02010600030101010101" pitchFamily="2" charset="-122"/>
              </a:rPr>
            </a:fld>
            <a:endParaRPr lang="zh-CN" altLang="en-GB" sz="1200" b="0" dirty="0">
              <a:latin typeface="Times New Roman" panose="02020603050405020304" pitchFamily="18" charset="0"/>
              <a:ea typeface="宋体" panose="02010600030101010101" pitchFamily="2" charset="-122"/>
            </a:endParaRPr>
          </a:p>
        </p:txBody>
      </p:sp>
      <p:sp>
        <p:nvSpPr>
          <p:cNvPr id="140291" name="Rectangle 2"/>
          <p:cNvSpPr>
            <a:spLocks noTextEdit="1"/>
          </p:cNvSpPr>
          <p:nvPr>
            <p:ph type="sldImg"/>
          </p:nvPr>
        </p:nvSpPr>
        <p:spPr>
          <a:xfrm>
            <a:off x="1144588" y="685800"/>
            <a:ext cx="4572000" cy="3429000"/>
          </a:xfrm>
          <a:solidFill>
            <a:srgbClr val="FFFFFF">
              <a:alpha val="100000"/>
            </a:srgbClr>
          </a:solidFill>
          <a:ln>
            <a:solidFill>
              <a:srgbClr val="000000">
                <a:alpha val="100000"/>
              </a:srgbClr>
            </a:solidFill>
            <a:miter lim="800000"/>
          </a:ln>
        </p:spPr>
      </p:sp>
      <p:sp>
        <p:nvSpPr>
          <p:cNvPr id="140292" name="Rectangle 3"/>
          <p:cNvSpPr/>
          <p:nvPr>
            <p:ph type="body" idx="1"/>
          </p:nvPr>
        </p:nvSpPr>
        <p:spPr>
          <a:xfrm>
            <a:off x="914400" y="4344988"/>
            <a:ext cx="5029200" cy="4113212"/>
          </a:xfrm>
          <a:solidFill>
            <a:srgbClr val="FFFFFF">
              <a:alpha val="100000"/>
            </a:srgbClr>
          </a:solidFill>
          <a:ln>
            <a:solidFill>
              <a:srgbClr val="000000">
                <a:alpha val="100000"/>
              </a:srgbClr>
            </a:solidFill>
          </a:ln>
        </p:spPr>
        <p:txBody>
          <a:bodyPr wrap="square" lIns="91419" tIns="45709" rIns="91419" bIns="45709" anchor="t" anchorCtr="0"/>
          <a:p>
            <a:pPr lvl="0" eaLnBrk="1" hangingPunct="1"/>
            <a:r>
              <a:rPr lang="en-GB" altLang="zh-CN" b="1" i="1" dirty="0">
                <a:latin typeface="Arial Unicode MS" pitchFamily="34" charset="-122"/>
                <a:ea typeface="Arial Unicode MS" pitchFamily="34" charset="-122"/>
              </a:rPr>
              <a:t>Definitions</a:t>
            </a:r>
            <a:endParaRPr lang="en-GB" altLang="zh-CN" dirty="0">
              <a:latin typeface="Arial Unicode MS" pitchFamily="34" charset="-122"/>
              <a:ea typeface="Arial Unicode MS" pitchFamily="34" charset="-122"/>
            </a:endParaRPr>
          </a:p>
          <a:p>
            <a:pPr lvl="0" eaLnBrk="1" hangingPunct="1"/>
            <a:r>
              <a:rPr lang="en-GB" altLang="zh-CN" dirty="0">
                <a:latin typeface="Arial Unicode MS" pitchFamily="34" charset="-122"/>
                <a:ea typeface="Arial Unicode MS" pitchFamily="34" charset="-122"/>
              </a:rPr>
              <a:t>In this publication, "hazard" and "risk" are defined as follows:</a:t>
            </a:r>
            <a:endParaRPr lang="en-GB" altLang="zh-CN" dirty="0">
              <a:latin typeface="Arial Unicode MS" pitchFamily="34" charset="-122"/>
              <a:ea typeface="Arial Unicode MS" pitchFamily="34" charset="-122"/>
            </a:endParaRPr>
          </a:p>
          <a:p>
            <a:pPr lvl="0" eaLnBrk="1" hangingPunct="1"/>
            <a:r>
              <a:rPr lang="en-GB" altLang="zh-CN" b="1" dirty="0">
                <a:latin typeface="Arial Unicode MS" pitchFamily="34" charset="-122"/>
                <a:ea typeface="Arial Unicode MS" pitchFamily="34" charset="-122"/>
              </a:rPr>
              <a:t>Hazard</a:t>
            </a:r>
            <a:r>
              <a:rPr lang="en-GB" altLang="zh-CN" dirty="0">
                <a:latin typeface="Arial Unicode MS" pitchFamily="34" charset="-122"/>
                <a:ea typeface="Arial Unicode MS" pitchFamily="34" charset="-122"/>
              </a:rPr>
              <a:t> means anything that can cause harm. Examples of hazards include toxic chemicals, moving machinery parts, high-voltage electricity, working at heights, temperature extremes, slippery work-surfaces.</a:t>
            </a:r>
            <a:endParaRPr lang="en-GB" altLang="zh-CN" dirty="0">
              <a:latin typeface="Arial Unicode MS" pitchFamily="34" charset="-122"/>
              <a:ea typeface="Arial Unicode MS" pitchFamily="34" charset="-122"/>
            </a:endParaRPr>
          </a:p>
          <a:p>
            <a:pPr lvl="0" eaLnBrk="1" hangingPunct="1"/>
            <a:r>
              <a:rPr lang="en-GB" altLang="zh-CN" b="1" dirty="0">
                <a:latin typeface="Arial Unicode MS" pitchFamily="34" charset="-122"/>
                <a:ea typeface="Arial Unicode MS" pitchFamily="34" charset="-122"/>
              </a:rPr>
              <a:t>Risk</a:t>
            </a:r>
            <a:r>
              <a:rPr lang="en-GB" altLang="zh-CN" dirty="0">
                <a:latin typeface="Arial Unicode MS" pitchFamily="34" charset="-122"/>
                <a:ea typeface="Arial Unicode MS" pitchFamily="34" charset="-122"/>
              </a:rPr>
              <a:t> means the chance that someone will be harmed by the hazard.</a:t>
            </a:r>
            <a:endParaRPr lang="en-GB" altLang="zh-CN" dirty="0">
              <a:latin typeface="Arial Unicode MS" pitchFamily="34" charset="-122"/>
              <a:ea typeface="Arial Unicode MS" pitchFamily="34" charset="-122"/>
            </a:endParaRPr>
          </a:p>
          <a:p>
            <a:pPr lvl="0" eaLnBrk="1" hangingPunct="1"/>
            <a:endParaRPr lang="en-GB"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7"/>
          <p:cNvSpPr txBox="1">
            <a:spLocks noGrp="1"/>
          </p:cNvSpPr>
          <p:nvPr/>
        </p:nvSpPr>
        <p:spPr>
          <a:xfrm>
            <a:off x="3886200" y="8686800"/>
            <a:ext cx="2971800" cy="457200"/>
          </a:xfrm>
          <a:prstGeom prst="rect">
            <a:avLst/>
          </a:prstGeom>
          <a:noFill/>
          <a:ln w="9525">
            <a:noFill/>
          </a:ln>
        </p:spPr>
        <p:txBody>
          <a:bodyPr lIns="91419" tIns="45709" rIns="91419" bIns="45709" anchor="b" anchorCtr="0"/>
          <a:p>
            <a:pPr lvl="0" algn="r" eaLnBrk="1" hangingPunct="1">
              <a:buNone/>
            </a:pPr>
            <a:fld id="{9A0DB2DC-4C9A-4742-B13C-FB6460FD3503}" type="slidenum">
              <a:rPr lang="zh-CN" altLang="en-GB" sz="1200" b="0" dirty="0">
                <a:latin typeface="Times New Roman" panose="02020603050405020304" pitchFamily="18" charset="0"/>
                <a:ea typeface="宋体" panose="02010600030101010101" pitchFamily="2" charset="-122"/>
              </a:rPr>
            </a:fld>
            <a:endParaRPr lang="zh-CN" altLang="en-GB" sz="1200" b="0" dirty="0">
              <a:latin typeface="Times New Roman" panose="02020603050405020304" pitchFamily="18" charset="0"/>
              <a:ea typeface="宋体" panose="02010600030101010101" pitchFamily="2" charset="-122"/>
            </a:endParaRPr>
          </a:p>
        </p:txBody>
      </p:sp>
      <p:sp>
        <p:nvSpPr>
          <p:cNvPr id="142339" name="Rectangle 2"/>
          <p:cNvSpPr>
            <a:spLocks noTextEdit="1"/>
          </p:cNvSpPr>
          <p:nvPr>
            <p:ph type="sldImg"/>
          </p:nvPr>
        </p:nvSpPr>
        <p:spPr>
          <a:xfrm>
            <a:off x="1144588" y="685800"/>
            <a:ext cx="4572000" cy="3429000"/>
          </a:xfrm>
          <a:solidFill>
            <a:srgbClr val="FFFFFF">
              <a:alpha val="100000"/>
            </a:srgbClr>
          </a:solidFill>
          <a:ln>
            <a:solidFill>
              <a:srgbClr val="000000">
                <a:alpha val="100000"/>
              </a:srgbClr>
            </a:solidFill>
            <a:miter lim="800000"/>
          </a:ln>
        </p:spPr>
      </p:sp>
      <p:sp>
        <p:nvSpPr>
          <p:cNvPr id="142340" name="Rectangle 3"/>
          <p:cNvSpPr/>
          <p:nvPr>
            <p:ph type="body" idx="1"/>
          </p:nvPr>
        </p:nvSpPr>
        <p:spPr>
          <a:xfrm>
            <a:off x="914400" y="4344988"/>
            <a:ext cx="5029200" cy="4113212"/>
          </a:xfrm>
          <a:solidFill>
            <a:srgbClr val="FFFFFF">
              <a:alpha val="100000"/>
            </a:srgbClr>
          </a:solidFill>
          <a:ln>
            <a:solidFill>
              <a:srgbClr val="000000">
                <a:alpha val="100000"/>
              </a:srgbClr>
            </a:solidFill>
          </a:ln>
        </p:spPr>
        <p:txBody>
          <a:bodyPr wrap="square" lIns="91419" tIns="45709" rIns="91419" bIns="45709" anchor="t" anchorCtr="0"/>
          <a:p>
            <a:pPr lvl="0" eaLnBrk="1" hangingPunct="1"/>
            <a:r>
              <a:rPr lang="en-GB" altLang="zh-CN" b="1" dirty="0">
                <a:latin typeface="Arial Unicode MS" pitchFamily="34" charset="-122"/>
                <a:ea typeface="Arial Unicode MS" pitchFamily="34" charset="-122"/>
              </a:rPr>
              <a:t>4.</a:t>
            </a:r>
            <a:r>
              <a:rPr lang="en-GB" altLang="zh-CN" b="1" dirty="0">
                <a:ea typeface="Arial Unicode MS" pitchFamily="34" charset="-122"/>
              </a:rPr>
              <a:t> </a:t>
            </a:r>
            <a:r>
              <a:rPr lang="en-GB" altLang="zh-CN" b="1" dirty="0">
                <a:latin typeface="Arial Unicode MS" pitchFamily="34" charset="-122"/>
                <a:ea typeface="Arial Unicode MS" pitchFamily="34" charset="-122"/>
              </a:rPr>
              <a:t>Follow-up and Review of a Job Safety Analysis</a:t>
            </a:r>
            <a:endParaRPr lang="en-GB" altLang="zh-CN" dirty="0">
              <a:latin typeface="Arial Unicode MS" pitchFamily="34" charset="-122"/>
              <a:ea typeface="Arial Unicode MS" pitchFamily="34" charset="-122"/>
            </a:endParaRPr>
          </a:p>
          <a:p>
            <a:pPr lvl="0" eaLnBrk="1" hangingPunct="1"/>
            <a:r>
              <a:rPr lang="en-GB" altLang="zh-CN" dirty="0">
                <a:latin typeface="Arial Unicode MS" pitchFamily="34" charset="-122"/>
                <a:ea typeface="Arial Unicode MS" pitchFamily="34" charset="-122"/>
              </a:rPr>
              <a:t>It is essential to establish a follow-up and review process for monitoring the effectiveness of the preventive measures implemented following JSA. This is done to:</a:t>
            </a:r>
            <a:endParaRPr lang="en-GB" altLang="zh-CN" dirty="0">
              <a:latin typeface="Arial Unicode MS" pitchFamily="34" charset="-122"/>
              <a:ea typeface="Arial Unicode MS" pitchFamily="34" charset="-122"/>
            </a:endParaRPr>
          </a:p>
          <a:p>
            <a:pPr lvl="0" eaLnBrk="1" hangingPunct="1">
              <a:buChar char="•"/>
            </a:pPr>
            <a:r>
              <a:rPr lang="en-US" altLang="zh-CN" dirty="0">
                <a:latin typeface="Arial Unicode MS" pitchFamily="34" charset="-122"/>
                <a:ea typeface="Arial Unicode MS" pitchFamily="34" charset="-122"/>
              </a:rPr>
              <a:t>ensure new hazards have not been created;</a:t>
            </a:r>
            <a:endParaRPr lang="en-GB" altLang="zh-CN" dirty="0">
              <a:latin typeface="Arial Unicode MS" pitchFamily="34" charset="-122"/>
              <a:ea typeface="Arial Unicode MS" pitchFamily="34" charset="-122"/>
            </a:endParaRPr>
          </a:p>
          <a:p>
            <a:pPr lvl="0" eaLnBrk="1" hangingPunct="1">
              <a:buChar char="•"/>
            </a:pPr>
            <a:r>
              <a:rPr lang="en-US" altLang="zh-CN" dirty="0">
                <a:latin typeface="Arial Unicode MS" pitchFamily="34" charset="-122"/>
                <a:ea typeface="Arial Unicode MS" pitchFamily="34" charset="-122"/>
              </a:rPr>
              <a:t>seek feedback from employees performing the job;</a:t>
            </a:r>
            <a:endParaRPr lang="en-GB" altLang="zh-CN" dirty="0">
              <a:latin typeface="Arial Unicode MS" pitchFamily="34" charset="-122"/>
              <a:ea typeface="Arial Unicode MS" pitchFamily="34" charset="-122"/>
            </a:endParaRPr>
          </a:p>
          <a:p>
            <a:pPr lvl="0" eaLnBrk="1" hangingPunct="1">
              <a:buChar char="•"/>
            </a:pPr>
            <a:r>
              <a:rPr lang="en-US" altLang="zh-CN" dirty="0">
                <a:latin typeface="Arial Unicode MS" pitchFamily="34" charset="-122"/>
                <a:ea typeface="Arial Unicode MS" pitchFamily="34" charset="-122"/>
              </a:rPr>
              <a:t>ensure employees are following the procedures and practices required by the JSA;</a:t>
            </a:r>
            <a:endParaRPr lang="en-GB" altLang="zh-CN" dirty="0">
              <a:latin typeface="Arial Unicode MS" pitchFamily="34" charset="-122"/>
              <a:ea typeface="Arial Unicode MS" pitchFamily="34" charset="-122"/>
            </a:endParaRPr>
          </a:p>
          <a:p>
            <a:pPr lvl="0" eaLnBrk="1" hangingPunct="1">
              <a:buChar char="•"/>
            </a:pPr>
            <a:r>
              <a:rPr lang="en-US" altLang="zh-CN" dirty="0">
                <a:latin typeface="Arial Unicode MS" pitchFamily="34" charset="-122"/>
                <a:ea typeface="Arial Unicode MS" pitchFamily="34" charset="-122"/>
              </a:rPr>
              <a:t>assess need for a repeat JSA; and</a:t>
            </a:r>
            <a:endParaRPr lang="en-GB" altLang="zh-CN" dirty="0">
              <a:latin typeface="Arial Unicode MS" pitchFamily="34" charset="-122"/>
              <a:ea typeface="Arial Unicode MS" pitchFamily="34" charset="-122"/>
            </a:endParaRPr>
          </a:p>
          <a:p>
            <a:pPr lvl="0" eaLnBrk="1" hangingPunct="1">
              <a:buChar char="•"/>
            </a:pPr>
            <a:r>
              <a:rPr lang="en-US" altLang="zh-CN" dirty="0">
                <a:latin typeface="Arial Unicode MS" pitchFamily="34" charset="-122"/>
                <a:ea typeface="Arial Unicode MS" pitchFamily="34" charset="-122"/>
              </a:rPr>
              <a:t>implement continuous improvement. </a:t>
            </a:r>
            <a:endParaRPr lang="en-GB" altLang="zh-CN" dirty="0">
              <a:latin typeface="Arial Unicode MS" pitchFamily="34" charset="-122"/>
              <a:ea typeface="Arial Unicode MS" pitchFamily="34" charset="-122"/>
            </a:endParaRPr>
          </a:p>
          <a:p>
            <a:pPr lvl="0" eaLnBrk="1" hangingPunct="1"/>
            <a:endParaRPr lang="en-GB" altLang="zh-CN" dirty="0">
              <a:latin typeface="Arial Unicode MS" pitchFamily="34" charset="-122"/>
              <a:ea typeface="Arial Unicode MS" pitchFamily="34" charset="-122"/>
            </a:endParaRPr>
          </a:p>
          <a:p>
            <a:pPr lvl="0" eaLnBrk="1" hangingPunct="1"/>
            <a:endParaRPr lang="en-GB"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40909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409098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5650" y="1844675"/>
            <a:ext cx="3740150" cy="2520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844675"/>
            <a:ext cx="3740150" cy="2520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chemeClr val="tx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8674" name="Rectangle 3"/>
          <p:cNvSpPr>
            <a:spLocks noGrp="1"/>
          </p:cNvSpPr>
          <p:nvPr>
            <p:ph type="body" idx="1"/>
          </p:nvPr>
        </p:nvSpPr>
        <p:spPr>
          <a:xfrm>
            <a:off x="755650" y="1844675"/>
            <a:ext cx="7632700" cy="2520950"/>
          </a:xfrm>
          <a:prstGeom prst="rect">
            <a:avLst/>
          </a:prstGeom>
          <a:noFill/>
          <a:ln w="9525">
            <a:noFill/>
          </a:ln>
        </p:spPr>
        <p:txBody>
          <a:bodyPr/>
          <a:p>
            <a:pPr lvl="0"/>
            <a:r>
              <a:rPr lang="zh-CN" altLang="en-US" dirty="0"/>
              <a:t>单击此处编辑母版文本样式</a:t>
            </a:r>
            <a:endParaRPr lang="zh-CN" altLang="en-US" dirty="0"/>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b="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b="0" smtClean="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Rectangle 6"/>
          <p:cNvSpPr>
            <a:spLocks noGrp="1" noChangeArrowheads="1"/>
          </p:cNvSpPr>
          <p:nvPr>
            <p:ph type="sldNum" sz="quarter" idx="4"/>
          </p:nvPr>
        </p:nvSpPr>
        <p:spPr bwMode="auto">
          <a:xfrm>
            <a:off x="6659563" y="6337300"/>
            <a:ext cx="2233613" cy="476250"/>
          </a:xfrm>
          <a:prstGeom prst="rect">
            <a:avLst/>
          </a:prstGeom>
          <a:noFill/>
          <a:ln w="9525">
            <a:noFill/>
            <a:miter lim="800000"/>
          </a:ln>
          <a:effectLst/>
        </p:spPr>
        <p:txBody>
          <a:bodyPr vert="horz" wrap="square" lIns="91440" tIns="45720" rIns="91440" bIns="45720" numCol="1" anchor="t" anchorCtr="0" compatLnSpc="1"/>
          <a:lstStyle>
            <a:lvl1pPr algn="r">
              <a:defRPr sz="1400" b="0">
                <a:solidFill>
                  <a:schemeClr val="bg1"/>
                </a:solidFill>
                <a:ea typeface="宋体" panose="02010600030101010101" pitchFamily="2" charset="-122"/>
              </a:defRPr>
            </a:lvl1pPr>
          </a:lstStyle>
          <a:p>
            <a:pPr lvl="0"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黑体" panose="02010609060101010101" pitchFamily="2" charset="-122"/>
            </a:endParaRPr>
          </a:p>
        </p:txBody>
      </p:sp>
      <p:pic>
        <p:nvPicPr>
          <p:cNvPr id="28678" name="Picture 11" descr="图片1"/>
          <p:cNvPicPr>
            <a:picLocks noChangeAspect="1"/>
          </p:cNvPicPr>
          <p:nvPr userDrawn="1"/>
        </p:nvPicPr>
        <p:blipFill>
          <a:blip r:embed="rId13"/>
          <a:stretch>
            <a:fillRect/>
          </a:stretch>
        </p:blipFill>
        <p:spPr>
          <a:xfrm>
            <a:off x="0" y="115888"/>
            <a:ext cx="9144000" cy="6858000"/>
          </a:xfrm>
          <a:prstGeom prst="rect">
            <a:avLst/>
          </a:prstGeom>
          <a:noFill/>
          <a:ln w="9525">
            <a:noFill/>
          </a:ln>
        </p:spPr>
      </p:pic>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3400" b="1">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4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4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4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400" b="1">
          <a:solidFill>
            <a:schemeClr val="tx2"/>
          </a:solidFill>
          <a:latin typeface="Arial" panose="020B0604020202020204" pitchFamily="34" charset="0"/>
          <a:ea typeface="宋体" panose="02010600030101010101" pitchFamily="2" charset="-122"/>
        </a:defRPr>
      </a:lvl9pPr>
    </p:titleStyle>
    <p:bodyStyle>
      <a:lvl1pPr marL="342900" indent="-342900" algn="ctr" rtl="0" eaLnBrk="0" fontAlgn="base" hangingPunct="0">
        <a:spcBef>
          <a:spcPct val="20000"/>
        </a:spcBef>
        <a:spcAft>
          <a:spcPct val="0"/>
        </a:spcAft>
        <a:defRPr sz="7000" b="1">
          <a:solidFill>
            <a:schemeClr val="tx2"/>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j-ea"/>
        </a:defRPr>
      </a:lvl2pPr>
      <a:lvl3pPr marL="1143000" indent="-228600" algn="l" rtl="0" eaLnBrk="0" fontAlgn="base" hangingPunct="0">
        <a:spcBef>
          <a:spcPct val="20000"/>
        </a:spcBef>
        <a:spcAft>
          <a:spcPct val="0"/>
        </a:spcAft>
        <a:defRPr sz="2400">
          <a:solidFill>
            <a:schemeClr val="tx1"/>
          </a:solidFill>
          <a:latin typeface="+mn-lt"/>
          <a:ea typeface="+mj-ea"/>
        </a:defRPr>
      </a:lvl3pPr>
      <a:lvl4pPr marL="1600200" indent="-228600" algn="l" rtl="0" eaLnBrk="0" fontAlgn="base" hangingPunct="0">
        <a:spcBef>
          <a:spcPct val="20000"/>
        </a:spcBef>
        <a:spcAft>
          <a:spcPct val="0"/>
        </a:spcAft>
        <a:defRPr sz="2000">
          <a:solidFill>
            <a:schemeClr val="tx1"/>
          </a:solidFill>
          <a:latin typeface="+mn-lt"/>
          <a:ea typeface="+mj-ea"/>
        </a:defRPr>
      </a:lvl4pPr>
      <a:lvl5pPr marL="2057400" indent="-228600" algn="l" rtl="0" eaLnBrk="0" fontAlgn="base" hangingPunct="0">
        <a:spcBef>
          <a:spcPct val="20000"/>
        </a:spcBef>
        <a:spcAft>
          <a:spcPct val="0"/>
        </a:spcAft>
        <a:defRPr sz="2000">
          <a:solidFill>
            <a:schemeClr val="tx1"/>
          </a:solidFill>
          <a:latin typeface="+mn-lt"/>
          <a:ea typeface="+mj-ea"/>
        </a:defRPr>
      </a:lvl5pPr>
      <a:lvl6pPr marL="2514600" indent="-228600" algn="l" rtl="0" fontAlgn="base">
        <a:spcBef>
          <a:spcPct val="20000"/>
        </a:spcBef>
        <a:spcAft>
          <a:spcPct val="0"/>
        </a:spcAft>
        <a:defRPr sz="2000">
          <a:solidFill>
            <a:schemeClr val="tx1"/>
          </a:solidFill>
          <a:latin typeface="+mn-lt"/>
          <a:ea typeface="+mj-ea"/>
        </a:defRPr>
      </a:lvl6pPr>
      <a:lvl7pPr marL="2971800" indent="-228600" algn="l" rtl="0" fontAlgn="base">
        <a:spcBef>
          <a:spcPct val="20000"/>
        </a:spcBef>
        <a:spcAft>
          <a:spcPct val="0"/>
        </a:spcAft>
        <a:defRPr sz="2000">
          <a:solidFill>
            <a:schemeClr val="tx1"/>
          </a:solidFill>
          <a:latin typeface="+mn-lt"/>
          <a:ea typeface="+mj-ea"/>
        </a:defRPr>
      </a:lvl7pPr>
      <a:lvl8pPr marL="3429000" indent="-228600" algn="l" rtl="0" fontAlgn="base">
        <a:spcBef>
          <a:spcPct val="20000"/>
        </a:spcBef>
        <a:spcAft>
          <a:spcPct val="0"/>
        </a:spcAft>
        <a:defRPr sz="2000">
          <a:solidFill>
            <a:schemeClr val="tx1"/>
          </a:solidFill>
          <a:latin typeface="+mn-lt"/>
          <a:ea typeface="+mj-ea"/>
        </a:defRPr>
      </a:lvl8pPr>
      <a:lvl9pPr marL="3886200" indent="-228600" algn="l" rtl="0" fontAlgn="base">
        <a:spcBef>
          <a:spcPct val="20000"/>
        </a:spcBef>
        <a:spcAft>
          <a:spcPct val="0"/>
        </a:spcAft>
        <a:defRPr sz="2000">
          <a:solidFill>
            <a:schemeClr val="tx1"/>
          </a:solidFill>
          <a:latin typeface="+mn-lt"/>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9.emf"/><Relationship Id="rId1"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4.xml"/><Relationship Id="rId2" Type="http://schemas.openxmlformats.org/officeDocument/2006/relationships/image" Target="../media/image10.emf"/><Relationship Id="rId1"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11.emf"/><Relationship Id="rId1"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7.wmf"/><Relationship Id="rId1"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9.jpeg"/><Relationship Id="rId4" Type="http://schemas.openxmlformats.org/officeDocument/2006/relationships/tags" Target="../tags/tag16.xml"/><Relationship Id="rId3" Type="http://schemas.openxmlformats.org/officeDocument/2006/relationships/image" Target="../media/image18.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6.wmf"/><Relationship Id="rId1"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7.wmf"/><Relationship Id="rId1"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ctrTitle" idx="4294967295"/>
          </p:nvPr>
        </p:nvSpPr>
        <p:spPr>
          <a:xfrm>
            <a:off x="0" y="2276475"/>
            <a:ext cx="9144000" cy="2016125"/>
          </a:xfrm>
          <a:prstGeom prst="rect">
            <a:avLst/>
          </a:prstGeom>
          <a:solidFill>
            <a:srgbClr val="FFFFFF">
              <a:alpha val="0"/>
            </a:srgbClr>
          </a:solidFill>
          <a:ln w="9525" cap="flat" cmpd="sng">
            <a:solidFill>
              <a:srgbClr val="000000"/>
            </a:solidFill>
            <a:prstDash val="solid"/>
            <a:headEnd type="none" w="med" len="med"/>
            <a:tailEnd type="none" w="med" len="med"/>
          </a:ln>
        </p:spPr>
        <p:txBody>
          <a:bodyPr anchor="ctr" anchorCtr="0"/>
          <a:lstStyle>
            <a:lvl1pPr lvl="0">
              <a:buClrTx/>
              <a:buSzTx/>
              <a:buFontTx/>
              <a:defRPr/>
            </a:lvl1pPr>
          </a:lstStyle>
          <a:p>
            <a:pPr lvl="0" eaLnBrk="1" hangingPunct="1">
              <a:lnSpc>
                <a:spcPct val="120000"/>
              </a:lnSpc>
              <a:spcBef>
                <a:spcPct val="10000"/>
              </a:spcBef>
              <a:spcAft>
                <a:spcPct val="20000"/>
              </a:spcAft>
            </a:pPr>
            <a:r>
              <a:rPr lang="zh-CN" altLang="en-US" sz="6000" i="1" dirty="0">
                <a:solidFill>
                  <a:schemeClr val="tx1"/>
                </a:solidFill>
                <a:latin typeface="Verdana" panose="020B0604030504040204" pitchFamily="34" charset="0"/>
                <a:ea typeface="仿宋_GB2312" pitchFamily="49" charset="-122"/>
              </a:rPr>
              <a:t>工作安全分析</a:t>
            </a:r>
            <a:br>
              <a:rPr lang="zh-CN" altLang="en-US" sz="4400" i="1" dirty="0">
                <a:solidFill>
                  <a:schemeClr val="tx1"/>
                </a:solidFill>
                <a:latin typeface="Verdana" panose="020B0604030504040204" pitchFamily="34" charset="0"/>
                <a:ea typeface="仿宋_GB2312" pitchFamily="49" charset="-122"/>
              </a:rPr>
            </a:br>
            <a:r>
              <a:rPr lang="zh-CN" altLang="en-US" sz="4400" i="1" dirty="0">
                <a:solidFill>
                  <a:schemeClr val="tx1"/>
                </a:solidFill>
                <a:latin typeface="Verdana" panose="020B0604030504040204" pitchFamily="34" charset="0"/>
                <a:ea typeface="仿宋_GB2312" pitchFamily="49" charset="-122"/>
              </a:rPr>
              <a:t>（</a:t>
            </a:r>
            <a:r>
              <a:rPr lang="en-US" altLang="zh-CN" sz="4400" i="1">
                <a:solidFill>
                  <a:schemeClr val="tx1"/>
                </a:solidFill>
                <a:latin typeface="Verdana" panose="020B0604030504040204" pitchFamily="34" charset="0"/>
                <a:ea typeface="仿宋_GB2312" pitchFamily="49" charset="-122"/>
              </a:rPr>
              <a:t>JSA)</a:t>
            </a:r>
            <a:endParaRPr lang="en-US" altLang="zh-CN" sz="4400" i="1">
              <a:solidFill>
                <a:schemeClr val="tx1"/>
              </a:solidFill>
              <a:latin typeface="Verdana" panose="020B0604030504040204" pitchFamily="34" charset="0"/>
              <a:ea typeface="仿宋_GB2312"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012339" y="43647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74839" y="5300679"/>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607175" y="53011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539511" y="53006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7458" name="标题 147457"/>
          <p:cNvSpPr>
            <a:spLocks noGrp="1"/>
          </p:cNvSpPr>
          <p:nvPr>
            <p:ph type="title"/>
          </p:nvPr>
        </p:nvSpPr>
        <p:spPr>
          <a:xfrm>
            <a:off x="468313" y="476250"/>
            <a:ext cx="8229600" cy="1143000"/>
          </a:xfrm>
          <a:noFill/>
          <a:ln>
            <a:noFill/>
          </a:ln>
        </p:spPr>
        <p:txBody>
          <a:bodyPr/>
          <a:p>
            <a:r>
              <a:rPr lang="en-US" altLang="zh-CN"/>
              <a:t>JSA</a:t>
            </a:r>
            <a:r>
              <a:rPr lang="zh-CN" altLang="en-US" dirty="0"/>
              <a:t>分析小组人员的组成</a:t>
            </a:r>
            <a:endParaRPr lang="zh-CN" altLang="en-US" dirty="0"/>
          </a:p>
        </p:txBody>
      </p:sp>
      <p:sp>
        <p:nvSpPr>
          <p:cNvPr id="147459" name="文本占位符 147458" descr="renwu_084"/>
          <p:cNvSpPr>
            <a:spLocks noGrp="1"/>
          </p:cNvSpPr>
          <p:nvPr>
            <p:ph type="body" idx="1"/>
          </p:nvPr>
        </p:nvSpPr>
        <p:spPr>
          <a:xfrm>
            <a:off x="0" y="1844675"/>
            <a:ext cx="9144000" cy="5184775"/>
          </a:xfrm>
          <a:blipFill rotWithShape="1">
            <a:blip r:embed="rId1">
              <a:alphaModFix amt="33000"/>
            </a:blip>
            <a:stretch>
              <a:fillRect/>
            </a:stretch>
          </a:blipFill>
          <a:ln/>
        </p:spPr>
        <p:txBody>
          <a:bodyPr/>
          <a:p>
            <a:pPr algn="l"/>
            <a:r>
              <a:rPr lang="en-US" altLang="zh-CN"/>
              <a:t>      </a:t>
            </a:r>
            <a:r>
              <a:rPr lang="en-US" altLang="zh-CN" sz="4000"/>
              <a:t>1.</a:t>
            </a:r>
            <a:r>
              <a:rPr lang="zh-CN" altLang="en-US" sz="4000" dirty="0"/>
              <a:t>经验丰富的安全管理人员</a:t>
            </a:r>
            <a:endParaRPr lang="zh-CN" altLang="en-US" sz="4000" dirty="0"/>
          </a:p>
          <a:p>
            <a:r>
              <a:rPr lang="en-US" altLang="zh-CN" sz="4000"/>
              <a:t>2.</a:t>
            </a:r>
            <a:r>
              <a:rPr lang="zh-CN" altLang="en-US" sz="4000" dirty="0"/>
              <a:t>技术精湛的专业技术人员</a:t>
            </a:r>
            <a:endParaRPr lang="zh-CN" altLang="en-US" sz="4000" dirty="0"/>
          </a:p>
          <a:p>
            <a:r>
              <a:rPr lang="en-US" altLang="zh-CN" sz="4000"/>
              <a:t>3.</a:t>
            </a:r>
            <a:r>
              <a:rPr lang="zh-CN" altLang="en-US" sz="4000" dirty="0"/>
              <a:t>操作熟练的现场操作人员</a:t>
            </a:r>
            <a:endParaRPr lang="zh-CN" alt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灯片编号占位符 5"/>
          <p:cNvSpPr txBox="1">
            <a:spLocks noGrp="1"/>
          </p:cNvSpPr>
          <p:nvPr/>
        </p:nvSpPr>
        <p:spPr>
          <a:xfrm>
            <a:off x="6659563" y="6337300"/>
            <a:ext cx="2233612" cy="476250"/>
          </a:xfrm>
          <a:prstGeom prst="rect">
            <a:avLst/>
          </a:prstGeom>
          <a:noFill/>
          <a:ln w="9525">
            <a:noFill/>
          </a:ln>
        </p:spPr>
        <p:txBody>
          <a:bodyPr/>
          <a:p>
            <a:pPr algn="r">
              <a:spcBef>
                <a:spcPct val="0"/>
              </a:spcBef>
            </a:pPr>
            <a:fld id="{9A0DB2DC-4C9A-4742-B13C-FB6460FD3503}" type="slidenum">
              <a:rPr lang="en-US" altLang="zh-CN" sz="1400" b="1" dirty="0">
                <a:solidFill>
                  <a:schemeClr val="tx2"/>
                </a:solidFill>
                <a:latin typeface="Arial" panose="020B0604020202020204" pitchFamily="34" charset="0"/>
                <a:ea typeface="宋体" panose="02010600030101010101" pitchFamily="2" charset="-122"/>
              </a:rPr>
            </a:fld>
            <a:endParaRPr lang="en-US" altLang="zh-CN" sz="1400" b="1" dirty="0">
              <a:solidFill>
                <a:schemeClr val="tx2"/>
              </a:solidFill>
              <a:latin typeface="Arial" panose="020B0604020202020204" pitchFamily="34" charset="0"/>
              <a:ea typeface="宋体" panose="02010600030101010101" pitchFamily="2" charset="-122"/>
            </a:endParaRPr>
          </a:p>
        </p:txBody>
      </p:sp>
      <p:sp>
        <p:nvSpPr>
          <p:cNvPr id="41987" name="Rectangle 2"/>
          <p:cNvSpPr>
            <a:spLocks noGrp="1"/>
          </p:cNvSpPr>
          <p:nvPr>
            <p:ph type="title" idx="4294967295"/>
          </p:nvPr>
        </p:nvSpPr>
        <p:spPr>
          <a:xfrm>
            <a:off x="455613" y="273050"/>
            <a:ext cx="8231187" cy="1144588"/>
          </a:xfrm>
          <a:prstGeom prst="rect">
            <a:avLst/>
          </a:prstGeom>
          <a:solidFill>
            <a:srgbClr val="FFFFFF">
              <a:alpha val="0"/>
            </a:srgbClr>
          </a:solidFill>
          <a:ln w="9525" cap="flat" cmpd="sng">
            <a:solidFill>
              <a:schemeClr val="bg1"/>
            </a:solidFill>
            <a:prstDash val="solid"/>
            <a:headEnd type="none" w="med" len="med"/>
            <a:tailEnd type="none" w="med" len="med"/>
          </a:ln>
        </p:spPr>
        <p:txBody>
          <a:bodyPr lIns="90000" tIns="46800" rIns="90000" bIns="46800" anchor="ctr" anchorCtr="0"/>
          <a:p>
            <a:pPr eaLnBrk="1" hangingPunct="1"/>
            <a:r>
              <a:rPr lang="en-US" altLang="zh-CN" sz="2800">
                <a:solidFill>
                  <a:schemeClr val="tx1"/>
                </a:solidFill>
                <a:latin typeface="方正小标宋简体" pitchFamily="2" charset="-122"/>
                <a:ea typeface="方正小标宋简体" pitchFamily="2" charset="-122"/>
              </a:rPr>
              <a:t>JSA</a:t>
            </a:r>
            <a:r>
              <a:rPr lang="zh-CN" altLang="en-US" sz="2800" dirty="0">
                <a:solidFill>
                  <a:schemeClr val="tx1"/>
                </a:solidFill>
                <a:latin typeface="方正小标宋简体" pitchFamily="2" charset="-122"/>
                <a:ea typeface="方正小标宋简体" pitchFamily="2" charset="-122"/>
              </a:rPr>
              <a:t>第一步：分解工作步骤</a:t>
            </a:r>
            <a:endParaRPr lang="zh-CN" altLang="en-US" sz="2800" dirty="0">
              <a:solidFill>
                <a:schemeClr val="tx1"/>
              </a:solidFill>
              <a:latin typeface="方正小标宋简体" pitchFamily="2" charset="-122"/>
              <a:ea typeface="方正小标宋简体" pitchFamily="2" charset="-122"/>
            </a:endParaRPr>
          </a:p>
        </p:txBody>
      </p:sp>
      <p:sp>
        <p:nvSpPr>
          <p:cNvPr id="41988" name="Rectangle 3"/>
          <p:cNvSpPr>
            <a:spLocks noGrp="1"/>
          </p:cNvSpPr>
          <p:nvPr>
            <p:ph type="body" idx="4294967295"/>
          </p:nvPr>
        </p:nvSpPr>
        <p:spPr>
          <a:xfrm>
            <a:off x="827088" y="2420938"/>
            <a:ext cx="7632700" cy="2520950"/>
          </a:xfrm>
          <a:ln/>
        </p:spPr>
        <p:txBody>
          <a:bodyPr vert="horz" wrap="square" lIns="91440" tIns="45720" rIns="91440" bIns="45720" anchor="t" anchorCtr="0"/>
          <a:p>
            <a:pPr marL="0" indent="541655" algn="l" eaLnBrk="1" hangingPunct="1"/>
            <a:r>
              <a:rPr lang="zh-CN" altLang="en-US" sz="2400" dirty="0">
                <a:solidFill>
                  <a:srgbClr val="CC0000"/>
                </a:solidFill>
              </a:rPr>
              <a:t>分解步骤时应注意：</a:t>
            </a:r>
            <a:endParaRPr lang="zh-CN" altLang="en-US" sz="2400" dirty="0">
              <a:solidFill>
                <a:srgbClr val="CC0000"/>
              </a:solidFill>
            </a:endParaRPr>
          </a:p>
          <a:p>
            <a:pPr marL="0" indent="541655" algn="l" eaLnBrk="1" hangingPunct="1">
              <a:buClr>
                <a:srgbClr val="FF0000"/>
              </a:buClr>
              <a:buChar char="•"/>
            </a:pPr>
            <a:r>
              <a:rPr lang="zh-CN" altLang="en-US" sz="2400" dirty="0"/>
              <a:t>  不可过于笼统；</a:t>
            </a:r>
            <a:endParaRPr lang="zh-CN" altLang="en-US" sz="2400" dirty="0"/>
          </a:p>
          <a:p>
            <a:pPr marL="0" indent="541655" algn="l" eaLnBrk="1" hangingPunct="1">
              <a:buClr>
                <a:srgbClr val="FF0000"/>
              </a:buClr>
              <a:buChar char="•"/>
            </a:pPr>
            <a:r>
              <a:rPr lang="zh-CN" altLang="en-US" sz="2400" dirty="0"/>
              <a:t> 不可过于细节化；</a:t>
            </a:r>
            <a:endParaRPr lang="zh-CN" altLang="en-US" sz="2400" dirty="0"/>
          </a:p>
          <a:p>
            <a:pPr marL="0" indent="541655" algn="l" eaLnBrk="1" hangingPunct="1">
              <a:buClr>
                <a:srgbClr val="FF0000"/>
              </a:buClr>
              <a:buChar char="•"/>
            </a:pPr>
            <a:r>
              <a:rPr lang="zh-CN" altLang="en-US" sz="2400" dirty="0"/>
              <a:t> 可参照原来的标准</a:t>
            </a:r>
            <a:endParaRPr lang="zh-CN" altLang="en-US" sz="2400" dirty="0"/>
          </a:p>
          <a:p>
            <a:pPr marL="0" indent="541655" algn="l" eaLnBrk="1" hangingPunct="1">
              <a:buClr>
                <a:srgbClr val="FF0000"/>
              </a:buClr>
              <a:buChar char="•"/>
            </a:pPr>
            <a:r>
              <a:rPr lang="zh-CN" altLang="en-US" sz="2400" dirty="0"/>
              <a:t> 操作程序进行；</a:t>
            </a:r>
            <a:endParaRPr lang="zh-CN" altLang="en-US" sz="2400" dirty="0"/>
          </a:p>
          <a:p>
            <a:pPr marL="0" indent="541655" algn="l" eaLnBrk="1" hangingPunct="1">
              <a:buClr>
                <a:srgbClr val="FF0000"/>
              </a:buClr>
              <a:buChar char="•"/>
            </a:pPr>
            <a:r>
              <a:rPr lang="zh-CN" altLang="en-US" sz="2400" dirty="0"/>
              <a:t> 步骤确认。</a:t>
            </a:r>
            <a:endParaRPr lang="zh-CN" altLang="en-US" sz="2400" dirty="0"/>
          </a:p>
          <a:p>
            <a:pPr marL="0" indent="541655" algn="l" eaLnBrk="1" hangingPunct="1"/>
            <a:endParaRPr lang="en-US" altLang="zh-CN" sz="2400"/>
          </a:p>
        </p:txBody>
      </p:sp>
      <p:sp>
        <p:nvSpPr>
          <p:cNvPr id="41989" name="Rectangle 4"/>
          <p:cNvSpPr/>
          <p:nvPr/>
        </p:nvSpPr>
        <p:spPr>
          <a:xfrm>
            <a:off x="468313" y="1125538"/>
            <a:ext cx="3527425" cy="366712"/>
          </a:xfrm>
          <a:prstGeom prst="rect">
            <a:avLst/>
          </a:prstGeom>
          <a:noFill/>
          <a:ln w="9525">
            <a:noFill/>
          </a:ln>
        </p:spPr>
        <p:txBody>
          <a:bodyPr>
            <a:spAutoFit/>
          </a:bodyPr>
          <a:p>
            <a:pPr>
              <a:spcBef>
                <a:spcPct val="0"/>
              </a:spcBef>
            </a:pPr>
            <a:endParaRPr lang="zh-CN" altLang="zh-CN" sz="1800" b="1" dirty="0">
              <a:solidFill>
                <a:schemeClr val="tx1"/>
              </a:solidFill>
              <a:latin typeface="Arial" panose="020B0604020202020204" pitchFamily="34" charset="0"/>
              <a:ea typeface="宋体" panose="02010600030101010101" pitchFamily="2" charset="-122"/>
            </a:endParaRPr>
          </a:p>
        </p:txBody>
      </p:sp>
      <p:graphicFrame>
        <p:nvGraphicFramePr>
          <p:cNvPr id="42084" name="表格 42083"/>
          <p:cNvGraphicFramePr/>
          <p:nvPr/>
        </p:nvGraphicFramePr>
        <p:xfrm>
          <a:off x="4140200" y="1916113"/>
          <a:ext cx="4679950" cy="4502150"/>
        </p:xfrm>
        <a:graphic>
          <a:graphicData uri="http://schemas.openxmlformats.org/drawingml/2006/table">
            <a:tbl>
              <a:tblPr/>
              <a:tblGrid>
                <a:gridCol w="1439863"/>
                <a:gridCol w="1296987"/>
                <a:gridCol w="1493838"/>
                <a:gridCol w="449262"/>
              </a:tblGrid>
              <a:tr h="309563">
                <a:tc gridSpan="4">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lnSpc>
                          <a:spcPct val="120000"/>
                        </a:lnSpc>
                        <a:spcBef>
                          <a:spcPct val="0"/>
                        </a:spcBef>
                        <a:buNone/>
                      </a:pPr>
                      <a:r>
                        <a:rPr lang="zh-CN" altLang="en-GB" sz="1200" b="0" dirty="0"/>
                        <a:t>作业安全分析样表</a:t>
                      </a:r>
                      <a:endParaRPr lang="zh-CN" altLang="en-GB" sz="1200" b="0" dirty="0"/>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33400">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US" sz="1200" b="0" dirty="0">
                          <a:ea typeface="宋体" panose="02010600030101010101" pitchFamily="2" charset="-122"/>
                        </a:rPr>
                        <a:t>作业名称：</a:t>
                      </a:r>
                      <a:endParaRPr lang="zh-CN" altLang="en-US" sz="1200" b="0" dirty="0">
                        <a:ea typeface="宋体" panose="02010600030101010101" pitchFamily="2" charset="-122"/>
                      </a:endParaRPr>
                    </a:p>
                    <a:p>
                      <a:pPr marL="0" lvl="0" indent="0" eaLnBrk="1" hangingPunct="1">
                        <a:buNone/>
                      </a:pPr>
                      <a:endParaRPr lang="zh-CN" altLang="en-GB" sz="1200" b="0" dirty="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ea typeface="宋体" panose="02010600030101010101" pitchFamily="2" charset="-122"/>
                        </a:rPr>
                        <a:t>作业地点：</a:t>
                      </a:r>
                      <a:endParaRPr lang="zh-CN" altLang="en-GB" sz="1200" b="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ea typeface="宋体" panose="02010600030101010101" pitchFamily="2" charset="-122"/>
                        </a:rPr>
                        <a:t>分析人员：</a:t>
                      </a:r>
                      <a:endParaRPr lang="zh-CN" altLang="en-GB" sz="1200" b="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ea typeface="宋体" panose="02010600030101010101" pitchFamily="2" charset="-122"/>
                        </a:rPr>
                        <a:t>日</a:t>
                      </a:r>
                      <a:r>
                        <a:rPr lang="zh-CN" altLang="en-US" sz="1200" b="0" dirty="0">
                          <a:ea typeface="宋体" panose="02010600030101010101" pitchFamily="2" charset="-122"/>
                        </a:rPr>
                        <a:t>      </a:t>
                      </a:r>
                      <a:r>
                        <a:rPr lang="zh-CN" altLang="en-GB" sz="1200" b="0" dirty="0">
                          <a:ea typeface="宋体" panose="02010600030101010101" pitchFamily="2" charset="-122"/>
                        </a:rPr>
                        <a:t>期：</a:t>
                      </a:r>
                      <a:endParaRPr lang="zh-CN" altLang="en-GB" sz="1200" b="0" dirty="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r>
              <a:tr h="303212">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ea typeface="宋体" panose="02010600030101010101" pitchFamily="2" charset="-122"/>
                        </a:rPr>
                        <a:t>任务或步骤描述</a:t>
                      </a:r>
                      <a:endParaRPr lang="zh-CN" altLang="en-GB" sz="1200" b="0" dirty="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ea typeface="宋体" panose="02010600030101010101" pitchFamily="2" charset="-122"/>
                        </a:rPr>
                        <a:t>潜在危害</a:t>
                      </a:r>
                      <a:endParaRPr lang="zh-CN" altLang="en-GB" sz="1200" b="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ea typeface="宋体" panose="02010600030101010101" pitchFamily="2" charset="-122"/>
                        </a:rPr>
                        <a:t>危害控制措施</a:t>
                      </a:r>
                      <a:endParaRPr lang="zh-CN" altLang="en-GB" sz="1200" b="0" dirty="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921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ea typeface="宋体" panose="02010600030101010101" pitchFamily="2" charset="-122"/>
                        </a:rPr>
                        <a:t>1</a:t>
                      </a:r>
                      <a:r>
                        <a:rPr lang="en-GB" altLang="zh-CN" sz="1200">
                          <a:ea typeface="宋体" panose="02010600030101010101" pitchFamily="2" charset="-122"/>
                        </a:rPr>
                        <a:t>.</a:t>
                      </a:r>
                      <a:endParaRPr lang="en-US" altLang="zh-CN" sz="1200">
                        <a:ea typeface="宋体" panose="02010600030101010101" pitchFamily="2" charset="-122"/>
                      </a:endParaRPr>
                    </a:p>
                    <a:p>
                      <a:pPr marL="0" lvl="0" indent="0" eaLnBrk="1" hangingPunct="1">
                        <a:buNone/>
                      </a:pPr>
                      <a:endParaRPr lang="zh-CN" altLang="en-GB" sz="1200" dirty="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921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ea typeface="宋体" panose="02010600030101010101" pitchFamily="2" charset="-122"/>
                        </a:rPr>
                        <a:t>2.</a:t>
                      </a:r>
                      <a:endParaRPr lang="en-US" altLang="zh-CN" sz="1200">
                        <a:ea typeface="宋体" panose="02010600030101010101" pitchFamily="2" charset="-122"/>
                      </a:endParaRPr>
                    </a:p>
                    <a:p>
                      <a:pPr marL="0" lvl="0" indent="0" eaLnBrk="1" hangingPunct="1">
                        <a:buNone/>
                      </a:pPr>
                      <a:endParaRPr lang="zh-CN" altLang="en-GB" sz="1200" dirty="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921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ea typeface="宋体" panose="02010600030101010101" pitchFamily="2" charset="-122"/>
                        </a:rPr>
                        <a:t>3.</a:t>
                      </a:r>
                      <a:endParaRPr lang="en-US" altLang="zh-CN" sz="1200">
                        <a:ea typeface="宋体" panose="02010600030101010101" pitchFamily="2" charset="-122"/>
                      </a:endParaRPr>
                    </a:p>
                    <a:p>
                      <a:pPr marL="0" lvl="0" indent="0" eaLnBrk="1" hangingPunct="1">
                        <a:buNone/>
                      </a:pPr>
                      <a:endParaRPr lang="zh-CN" altLang="en-GB" sz="1200" dirty="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921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ea typeface="宋体" panose="02010600030101010101" pitchFamily="2" charset="-122"/>
                        </a:rPr>
                        <a:t>4.</a:t>
                      </a:r>
                      <a:endParaRPr lang="en-US" altLang="zh-CN" sz="1200">
                        <a:ea typeface="宋体" panose="02010600030101010101" pitchFamily="2" charset="-122"/>
                      </a:endParaRPr>
                    </a:p>
                    <a:p>
                      <a:pPr marL="0" lvl="0" indent="0" eaLnBrk="1" hangingPunct="1">
                        <a:buNone/>
                      </a:pPr>
                      <a:endParaRPr lang="zh-CN" altLang="en-GB" sz="1200" dirty="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921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ea typeface="宋体" panose="02010600030101010101" pitchFamily="2" charset="-122"/>
                        </a:rPr>
                        <a:t>5.</a:t>
                      </a:r>
                      <a:endParaRPr lang="en-US" altLang="zh-CN" sz="1200">
                        <a:ea typeface="宋体" panose="02010600030101010101" pitchFamily="2" charset="-122"/>
                      </a:endParaRPr>
                    </a:p>
                    <a:p>
                      <a:pPr marL="0" lvl="0" indent="0" eaLnBrk="1" hangingPunct="1">
                        <a:buNone/>
                      </a:pPr>
                      <a:endParaRPr lang="zh-CN" altLang="en-GB" sz="1200" dirty="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032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GB" altLang="zh-CN" sz="1200">
                          <a:ea typeface="宋体" panose="02010600030101010101" pitchFamily="2" charset="-122"/>
                        </a:rPr>
                        <a:t>6.</a:t>
                      </a:r>
                      <a:endParaRPr lang="en-GB" altLang="zh-CN" sz="120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921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US" sz="1200" dirty="0">
                          <a:ea typeface="宋体" panose="02010600030101010101" pitchFamily="2" charset="-122"/>
                        </a:rPr>
                        <a:t>审批人员签字：</a:t>
                      </a:r>
                      <a:endParaRPr lang="zh-CN" altLang="en-US" sz="1200" dirty="0">
                        <a:ea typeface="宋体" panose="02010600030101010101" pitchFamily="2" charset="-122"/>
                      </a:endParaRPr>
                    </a:p>
                    <a:p>
                      <a:pPr marL="0" lvl="0" indent="0" eaLnBrk="1" hangingPunct="1">
                        <a:buNone/>
                      </a:pPr>
                      <a:endParaRPr lang="zh-CN" altLang="en-GB" sz="1200" dirty="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dirty="0">
                          <a:ea typeface="宋体" panose="02010600030101010101" pitchFamily="2" charset="-122"/>
                        </a:rPr>
                        <a:t>审批人员职务：</a:t>
                      </a:r>
                      <a:endParaRPr lang="zh-CN" altLang="en-GB" sz="1200" dirty="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dirty="0">
                          <a:ea typeface="宋体" panose="02010600030101010101" pitchFamily="2" charset="-122"/>
                        </a:rPr>
                        <a:t>日</a:t>
                      </a:r>
                      <a:r>
                        <a:rPr lang="zh-CN" altLang="en-US" sz="1200" dirty="0">
                          <a:ea typeface="宋体" panose="02010600030101010101" pitchFamily="2" charset="-122"/>
                        </a:rPr>
                        <a:t>    </a:t>
                      </a:r>
                      <a:r>
                        <a:rPr lang="zh-CN" altLang="en-GB" sz="1200" dirty="0">
                          <a:ea typeface="宋体" panose="02010600030101010101" pitchFamily="2" charset="-122"/>
                        </a:rPr>
                        <a:t>期：</a:t>
                      </a:r>
                      <a:endParaRPr lang="zh-CN" altLang="en-GB" sz="1200" dirty="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grpSp>
        <p:nvGrpSpPr>
          <p:cNvPr id="42066" name="Group 69"/>
          <p:cNvGrpSpPr/>
          <p:nvPr/>
        </p:nvGrpSpPr>
        <p:grpSpPr>
          <a:xfrm>
            <a:off x="5219700" y="3429000"/>
            <a:ext cx="2746375" cy="2016125"/>
            <a:chOff x="3308" y="1806"/>
            <a:chExt cx="1730" cy="2367"/>
          </a:xfrm>
        </p:grpSpPr>
        <p:sp>
          <p:nvSpPr>
            <p:cNvPr id="42067" name="Freeform 2"/>
            <p:cNvSpPr/>
            <p:nvPr/>
          </p:nvSpPr>
          <p:spPr>
            <a:xfrm>
              <a:off x="3548" y="3494"/>
              <a:ext cx="806" cy="356"/>
            </a:xfrm>
            <a:custGeom>
              <a:avLst/>
              <a:gdLst/>
              <a:ahLst/>
              <a:cxnLst>
                <a:cxn ang="0">
                  <a:pos x="0" y="85"/>
                </a:cxn>
                <a:cxn ang="0">
                  <a:pos x="0" y="0"/>
                </a:cxn>
                <a:cxn ang="0">
                  <a:pos x="78" y="6"/>
                </a:cxn>
                <a:cxn ang="0">
                  <a:pos x="248" y="25"/>
                </a:cxn>
                <a:cxn ang="0">
                  <a:pos x="384" y="48"/>
                </a:cxn>
                <a:cxn ang="0">
                  <a:pos x="484" y="70"/>
                </a:cxn>
                <a:cxn ang="0">
                  <a:pos x="578" y="97"/>
                </a:cxn>
                <a:cxn ang="0">
                  <a:pos x="656" y="130"/>
                </a:cxn>
                <a:cxn ang="0">
                  <a:pos x="728" y="166"/>
                </a:cxn>
                <a:cxn ang="0">
                  <a:pos x="774" y="203"/>
                </a:cxn>
                <a:cxn ang="0">
                  <a:pos x="798" y="238"/>
                </a:cxn>
                <a:cxn ang="0">
                  <a:pos x="804" y="279"/>
                </a:cxn>
                <a:cxn ang="0">
                  <a:pos x="806" y="356"/>
                </a:cxn>
                <a:cxn ang="0">
                  <a:pos x="792" y="308"/>
                </a:cxn>
                <a:cxn ang="0">
                  <a:pos x="752" y="273"/>
                </a:cxn>
                <a:cxn ang="0">
                  <a:pos x="696" y="234"/>
                </a:cxn>
                <a:cxn ang="0">
                  <a:pos x="628" y="205"/>
                </a:cxn>
                <a:cxn ang="0">
                  <a:pos x="560" y="180"/>
                </a:cxn>
                <a:cxn ang="0">
                  <a:pos x="500" y="161"/>
                </a:cxn>
                <a:cxn ang="0">
                  <a:pos x="412" y="139"/>
                </a:cxn>
                <a:cxn ang="0">
                  <a:pos x="322" y="120"/>
                </a:cxn>
                <a:cxn ang="0">
                  <a:pos x="228" y="108"/>
                </a:cxn>
                <a:cxn ang="0">
                  <a:pos x="80" y="91"/>
                </a:cxn>
                <a:cxn ang="0">
                  <a:pos x="0" y="85"/>
                </a:cxn>
              </a:cxnLst>
              <a:pathLst>
                <a:path w="806" h="344">
                  <a:moveTo>
                    <a:pt x="0" y="82"/>
                  </a:moveTo>
                  <a:lnTo>
                    <a:pt x="0" y="0"/>
                  </a:lnTo>
                  <a:lnTo>
                    <a:pt x="78" y="6"/>
                  </a:lnTo>
                  <a:lnTo>
                    <a:pt x="248" y="24"/>
                  </a:lnTo>
                  <a:lnTo>
                    <a:pt x="384" y="46"/>
                  </a:lnTo>
                  <a:lnTo>
                    <a:pt x="484" y="68"/>
                  </a:lnTo>
                  <a:lnTo>
                    <a:pt x="578" y="94"/>
                  </a:lnTo>
                  <a:lnTo>
                    <a:pt x="656" y="126"/>
                  </a:lnTo>
                  <a:lnTo>
                    <a:pt x="728" y="160"/>
                  </a:lnTo>
                  <a:lnTo>
                    <a:pt x="774" y="196"/>
                  </a:lnTo>
                  <a:lnTo>
                    <a:pt x="798" y="230"/>
                  </a:lnTo>
                  <a:lnTo>
                    <a:pt x="804" y="270"/>
                  </a:lnTo>
                  <a:lnTo>
                    <a:pt x="806" y="344"/>
                  </a:lnTo>
                  <a:lnTo>
                    <a:pt x="792" y="298"/>
                  </a:lnTo>
                  <a:lnTo>
                    <a:pt x="752" y="264"/>
                  </a:lnTo>
                  <a:lnTo>
                    <a:pt x="696" y="226"/>
                  </a:lnTo>
                  <a:lnTo>
                    <a:pt x="628" y="198"/>
                  </a:lnTo>
                  <a:lnTo>
                    <a:pt x="560" y="174"/>
                  </a:lnTo>
                  <a:lnTo>
                    <a:pt x="500" y="156"/>
                  </a:lnTo>
                  <a:lnTo>
                    <a:pt x="412" y="134"/>
                  </a:lnTo>
                  <a:lnTo>
                    <a:pt x="322" y="116"/>
                  </a:lnTo>
                  <a:lnTo>
                    <a:pt x="228" y="104"/>
                  </a:lnTo>
                  <a:lnTo>
                    <a:pt x="80" y="88"/>
                  </a:lnTo>
                  <a:lnTo>
                    <a:pt x="0" y="82"/>
                  </a:lnTo>
                  <a:close/>
                </a:path>
              </a:pathLst>
            </a:custGeom>
            <a:solidFill>
              <a:srgbClr val="006600">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sp>
          <p:nvSpPr>
            <p:cNvPr id="42068" name="Freeform 3"/>
            <p:cNvSpPr/>
            <p:nvPr/>
          </p:nvSpPr>
          <p:spPr>
            <a:xfrm>
              <a:off x="3526" y="2918"/>
              <a:ext cx="806" cy="356"/>
            </a:xfrm>
            <a:custGeom>
              <a:avLst/>
              <a:gdLst/>
              <a:ahLst/>
              <a:cxnLst>
                <a:cxn ang="0">
                  <a:pos x="0" y="85"/>
                </a:cxn>
                <a:cxn ang="0">
                  <a:pos x="0" y="0"/>
                </a:cxn>
                <a:cxn ang="0">
                  <a:pos x="78" y="6"/>
                </a:cxn>
                <a:cxn ang="0">
                  <a:pos x="248" y="25"/>
                </a:cxn>
                <a:cxn ang="0">
                  <a:pos x="384" y="48"/>
                </a:cxn>
                <a:cxn ang="0">
                  <a:pos x="484" y="70"/>
                </a:cxn>
                <a:cxn ang="0">
                  <a:pos x="578" y="97"/>
                </a:cxn>
                <a:cxn ang="0">
                  <a:pos x="656" y="130"/>
                </a:cxn>
                <a:cxn ang="0">
                  <a:pos x="728" y="166"/>
                </a:cxn>
                <a:cxn ang="0">
                  <a:pos x="774" y="203"/>
                </a:cxn>
                <a:cxn ang="0">
                  <a:pos x="798" y="238"/>
                </a:cxn>
                <a:cxn ang="0">
                  <a:pos x="804" y="279"/>
                </a:cxn>
                <a:cxn ang="0">
                  <a:pos x="806" y="356"/>
                </a:cxn>
                <a:cxn ang="0">
                  <a:pos x="792" y="308"/>
                </a:cxn>
                <a:cxn ang="0">
                  <a:pos x="752" y="273"/>
                </a:cxn>
                <a:cxn ang="0">
                  <a:pos x="696" y="234"/>
                </a:cxn>
                <a:cxn ang="0">
                  <a:pos x="628" y="205"/>
                </a:cxn>
                <a:cxn ang="0">
                  <a:pos x="560" y="180"/>
                </a:cxn>
                <a:cxn ang="0">
                  <a:pos x="500" y="161"/>
                </a:cxn>
                <a:cxn ang="0">
                  <a:pos x="412" y="139"/>
                </a:cxn>
                <a:cxn ang="0">
                  <a:pos x="322" y="120"/>
                </a:cxn>
                <a:cxn ang="0">
                  <a:pos x="228" y="108"/>
                </a:cxn>
                <a:cxn ang="0">
                  <a:pos x="80" y="91"/>
                </a:cxn>
                <a:cxn ang="0">
                  <a:pos x="0" y="85"/>
                </a:cxn>
              </a:cxnLst>
              <a:pathLst>
                <a:path w="806" h="344">
                  <a:moveTo>
                    <a:pt x="0" y="82"/>
                  </a:moveTo>
                  <a:lnTo>
                    <a:pt x="0" y="0"/>
                  </a:lnTo>
                  <a:lnTo>
                    <a:pt x="78" y="6"/>
                  </a:lnTo>
                  <a:lnTo>
                    <a:pt x="248" y="24"/>
                  </a:lnTo>
                  <a:lnTo>
                    <a:pt x="384" y="46"/>
                  </a:lnTo>
                  <a:lnTo>
                    <a:pt x="484" y="68"/>
                  </a:lnTo>
                  <a:lnTo>
                    <a:pt x="578" y="94"/>
                  </a:lnTo>
                  <a:lnTo>
                    <a:pt x="656" y="126"/>
                  </a:lnTo>
                  <a:lnTo>
                    <a:pt x="728" y="160"/>
                  </a:lnTo>
                  <a:lnTo>
                    <a:pt x="774" y="196"/>
                  </a:lnTo>
                  <a:lnTo>
                    <a:pt x="798" y="230"/>
                  </a:lnTo>
                  <a:lnTo>
                    <a:pt x="804" y="270"/>
                  </a:lnTo>
                  <a:lnTo>
                    <a:pt x="806" y="344"/>
                  </a:lnTo>
                  <a:lnTo>
                    <a:pt x="792" y="298"/>
                  </a:lnTo>
                  <a:lnTo>
                    <a:pt x="752" y="264"/>
                  </a:lnTo>
                  <a:lnTo>
                    <a:pt x="696" y="226"/>
                  </a:lnTo>
                  <a:lnTo>
                    <a:pt x="628" y="198"/>
                  </a:lnTo>
                  <a:lnTo>
                    <a:pt x="560" y="174"/>
                  </a:lnTo>
                  <a:lnTo>
                    <a:pt x="500" y="156"/>
                  </a:lnTo>
                  <a:lnTo>
                    <a:pt x="412" y="134"/>
                  </a:lnTo>
                  <a:lnTo>
                    <a:pt x="322" y="116"/>
                  </a:lnTo>
                  <a:lnTo>
                    <a:pt x="228" y="104"/>
                  </a:lnTo>
                  <a:lnTo>
                    <a:pt x="80" y="88"/>
                  </a:lnTo>
                  <a:lnTo>
                    <a:pt x="0" y="82"/>
                  </a:lnTo>
                  <a:close/>
                </a:path>
              </a:pathLst>
            </a:custGeom>
            <a:solidFill>
              <a:srgbClr val="006600">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grpSp>
          <p:nvGrpSpPr>
            <p:cNvPr id="42069" name="Group 7"/>
            <p:cNvGrpSpPr/>
            <p:nvPr/>
          </p:nvGrpSpPr>
          <p:grpSpPr>
            <a:xfrm>
              <a:off x="3326" y="2342"/>
              <a:ext cx="1024" cy="698"/>
              <a:chOff x="3064" y="2630"/>
              <a:chExt cx="1024" cy="674"/>
            </a:xfrm>
          </p:grpSpPr>
          <p:sp>
            <p:nvSpPr>
              <p:cNvPr id="42070" name="Freeform 8"/>
              <p:cNvSpPr/>
              <p:nvPr/>
            </p:nvSpPr>
            <p:spPr>
              <a:xfrm>
                <a:off x="3282" y="2630"/>
                <a:ext cx="806" cy="344"/>
              </a:xfrm>
              <a:custGeom>
                <a:avLst/>
                <a:gdLst/>
                <a:ahLst/>
                <a:cxnLst>
                  <a:cxn ang="0">
                    <a:pos x="0" y="82"/>
                  </a:cxn>
                  <a:cxn ang="0">
                    <a:pos x="0" y="0"/>
                  </a:cxn>
                  <a:cxn ang="0">
                    <a:pos x="78" y="6"/>
                  </a:cxn>
                  <a:cxn ang="0">
                    <a:pos x="248" y="24"/>
                  </a:cxn>
                  <a:cxn ang="0">
                    <a:pos x="384" y="46"/>
                  </a:cxn>
                  <a:cxn ang="0">
                    <a:pos x="484" y="68"/>
                  </a:cxn>
                  <a:cxn ang="0">
                    <a:pos x="578" y="94"/>
                  </a:cxn>
                  <a:cxn ang="0">
                    <a:pos x="656" y="126"/>
                  </a:cxn>
                  <a:cxn ang="0">
                    <a:pos x="728" y="160"/>
                  </a:cxn>
                  <a:cxn ang="0">
                    <a:pos x="774" y="196"/>
                  </a:cxn>
                  <a:cxn ang="0">
                    <a:pos x="798" y="230"/>
                  </a:cxn>
                  <a:cxn ang="0">
                    <a:pos x="804" y="270"/>
                  </a:cxn>
                  <a:cxn ang="0">
                    <a:pos x="806" y="344"/>
                  </a:cxn>
                  <a:cxn ang="0">
                    <a:pos x="792" y="298"/>
                  </a:cxn>
                  <a:cxn ang="0">
                    <a:pos x="752" y="264"/>
                  </a:cxn>
                  <a:cxn ang="0">
                    <a:pos x="696" y="226"/>
                  </a:cxn>
                  <a:cxn ang="0">
                    <a:pos x="628" y="198"/>
                  </a:cxn>
                  <a:cxn ang="0">
                    <a:pos x="560" y="174"/>
                  </a:cxn>
                  <a:cxn ang="0">
                    <a:pos x="500" y="156"/>
                  </a:cxn>
                  <a:cxn ang="0">
                    <a:pos x="412" y="134"/>
                  </a:cxn>
                  <a:cxn ang="0">
                    <a:pos x="322" y="116"/>
                  </a:cxn>
                  <a:cxn ang="0">
                    <a:pos x="228" y="104"/>
                  </a:cxn>
                  <a:cxn ang="0">
                    <a:pos x="80" y="88"/>
                  </a:cxn>
                  <a:cxn ang="0">
                    <a:pos x="0" y="82"/>
                  </a:cxn>
                </a:cxnLst>
                <a:pathLst>
                  <a:path w="806" h="344">
                    <a:moveTo>
                      <a:pt x="0" y="82"/>
                    </a:moveTo>
                    <a:lnTo>
                      <a:pt x="0" y="0"/>
                    </a:lnTo>
                    <a:lnTo>
                      <a:pt x="78" y="6"/>
                    </a:lnTo>
                    <a:lnTo>
                      <a:pt x="248" y="24"/>
                    </a:lnTo>
                    <a:lnTo>
                      <a:pt x="384" y="46"/>
                    </a:lnTo>
                    <a:lnTo>
                      <a:pt x="484" y="68"/>
                    </a:lnTo>
                    <a:lnTo>
                      <a:pt x="578" y="94"/>
                    </a:lnTo>
                    <a:lnTo>
                      <a:pt x="656" y="126"/>
                    </a:lnTo>
                    <a:lnTo>
                      <a:pt x="728" y="160"/>
                    </a:lnTo>
                    <a:lnTo>
                      <a:pt x="774" y="196"/>
                    </a:lnTo>
                    <a:lnTo>
                      <a:pt x="798" y="230"/>
                    </a:lnTo>
                    <a:lnTo>
                      <a:pt x="804" y="270"/>
                    </a:lnTo>
                    <a:lnTo>
                      <a:pt x="806" y="344"/>
                    </a:lnTo>
                    <a:lnTo>
                      <a:pt x="792" y="298"/>
                    </a:lnTo>
                    <a:lnTo>
                      <a:pt x="752" y="264"/>
                    </a:lnTo>
                    <a:lnTo>
                      <a:pt x="696" y="226"/>
                    </a:lnTo>
                    <a:lnTo>
                      <a:pt x="628" y="198"/>
                    </a:lnTo>
                    <a:lnTo>
                      <a:pt x="560" y="174"/>
                    </a:lnTo>
                    <a:lnTo>
                      <a:pt x="500" y="156"/>
                    </a:lnTo>
                    <a:lnTo>
                      <a:pt x="412" y="134"/>
                    </a:lnTo>
                    <a:lnTo>
                      <a:pt x="322" y="116"/>
                    </a:lnTo>
                    <a:lnTo>
                      <a:pt x="228" y="104"/>
                    </a:lnTo>
                    <a:lnTo>
                      <a:pt x="80" y="88"/>
                    </a:lnTo>
                    <a:lnTo>
                      <a:pt x="0" y="82"/>
                    </a:lnTo>
                    <a:close/>
                  </a:path>
                </a:pathLst>
              </a:custGeom>
              <a:solidFill>
                <a:srgbClr val="006600">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sp>
            <p:nvSpPr>
              <p:cNvPr id="42071" name="Freeform 9"/>
              <p:cNvSpPr/>
              <p:nvPr/>
            </p:nvSpPr>
            <p:spPr>
              <a:xfrm>
                <a:off x="3064" y="2926"/>
                <a:ext cx="1024" cy="378"/>
              </a:xfrm>
              <a:custGeom>
                <a:avLst/>
                <a:gdLst/>
                <a:ahLst/>
                <a:cxnLst>
                  <a:cxn ang="0">
                    <a:pos x="1012" y="12"/>
                  </a:cxn>
                  <a:cxn ang="0">
                    <a:pos x="984" y="46"/>
                  </a:cxn>
                  <a:cxn ang="0">
                    <a:pos x="944" y="76"/>
                  </a:cxn>
                  <a:cxn ang="0">
                    <a:pos x="876" y="114"/>
                  </a:cxn>
                  <a:cxn ang="0">
                    <a:pos x="792" y="148"/>
                  </a:cxn>
                  <a:cxn ang="0">
                    <a:pos x="700" y="172"/>
                  </a:cxn>
                  <a:cxn ang="0">
                    <a:pos x="600" y="194"/>
                  </a:cxn>
                  <a:cxn ang="0">
                    <a:pos x="506" y="214"/>
                  </a:cxn>
                  <a:cxn ang="0">
                    <a:pos x="408" y="226"/>
                  </a:cxn>
                  <a:cxn ang="0">
                    <a:pos x="362" y="226"/>
                  </a:cxn>
                  <a:cxn ang="0">
                    <a:pos x="362" y="164"/>
                  </a:cxn>
                  <a:cxn ang="0">
                    <a:pos x="0" y="290"/>
                  </a:cxn>
                  <a:cxn ang="0">
                    <a:pos x="362" y="378"/>
                  </a:cxn>
                  <a:cxn ang="0">
                    <a:pos x="362" y="312"/>
                  </a:cxn>
                  <a:cxn ang="0">
                    <a:pos x="454" y="300"/>
                  </a:cxn>
                  <a:cxn ang="0">
                    <a:pos x="578" y="280"/>
                  </a:cxn>
                  <a:cxn ang="0">
                    <a:pos x="688" y="258"/>
                  </a:cxn>
                  <a:cxn ang="0">
                    <a:pos x="772" y="236"/>
                  </a:cxn>
                  <a:cxn ang="0">
                    <a:pos x="848" y="210"/>
                  </a:cxn>
                  <a:cxn ang="0">
                    <a:pos x="928" y="172"/>
                  </a:cxn>
                  <a:cxn ang="0">
                    <a:pos x="986" y="130"/>
                  </a:cxn>
                  <a:cxn ang="0">
                    <a:pos x="1018" y="86"/>
                  </a:cxn>
                  <a:cxn ang="0">
                    <a:pos x="1024" y="58"/>
                  </a:cxn>
                  <a:cxn ang="0">
                    <a:pos x="1022" y="0"/>
                  </a:cxn>
                  <a:cxn ang="0">
                    <a:pos x="1012" y="12"/>
                  </a:cxn>
                </a:cxnLst>
                <a:pathLst>
                  <a:path w="1024" h="378">
                    <a:moveTo>
                      <a:pt x="1012" y="12"/>
                    </a:moveTo>
                    <a:lnTo>
                      <a:pt x="984" y="46"/>
                    </a:lnTo>
                    <a:lnTo>
                      <a:pt x="944" y="76"/>
                    </a:lnTo>
                    <a:lnTo>
                      <a:pt x="876" y="114"/>
                    </a:lnTo>
                    <a:lnTo>
                      <a:pt x="792" y="148"/>
                    </a:lnTo>
                    <a:lnTo>
                      <a:pt x="700" y="172"/>
                    </a:lnTo>
                    <a:lnTo>
                      <a:pt x="600" y="194"/>
                    </a:lnTo>
                    <a:lnTo>
                      <a:pt x="506" y="214"/>
                    </a:lnTo>
                    <a:lnTo>
                      <a:pt x="408" y="226"/>
                    </a:lnTo>
                    <a:lnTo>
                      <a:pt x="362" y="226"/>
                    </a:lnTo>
                    <a:lnTo>
                      <a:pt x="362" y="164"/>
                    </a:lnTo>
                    <a:lnTo>
                      <a:pt x="0" y="290"/>
                    </a:lnTo>
                    <a:lnTo>
                      <a:pt x="362" y="378"/>
                    </a:lnTo>
                    <a:lnTo>
                      <a:pt x="362" y="312"/>
                    </a:lnTo>
                    <a:lnTo>
                      <a:pt x="454" y="300"/>
                    </a:lnTo>
                    <a:lnTo>
                      <a:pt x="578" y="280"/>
                    </a:lnTo>
                    <a:lnTo>
                      <a:pt x="688" y="258"/>
                    </a:lnTo>
                    <a:lnTo>
                      <a:pt x="772" y="236"/>
                    </a:lnTo>
                    <a:lnTo>
                      <a:pt x="848" y="210"/>
                    </a:lnTo>
                    <a:lnTo>
                      <a:pt x="928" y="172"/>
                    </a:lnTo>
                    <a:lnTo>
                      <a:pt x="986" y="130"/>
                    </a:lnTo>
                    <a:lnTo>
                      <a:pt x="1018" y="86"/>
                    </a:lnTo>
                    <a:lnTo>
                      <a:pt x="1024" y="58"/>
                    </a:lnTo>
                    <a:lnTo>
                      <a:pt x="1022" y="0"/>
                    </a:lnTo>
                    <a:lnTo>
                      <a:pt x="1012" y="12"/>
                    </a:lnTo>
                    <a:close/>
                  </a:path>
                </a:pathLst>
              </a:custGeom>
              <a:solidFill>
                <a:srgbClr val="33CC33">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grpSp>
        <p:grpSp>
          <p:nvGrpSpPr>
            <p:cNvPr id="42072" name="Group 10"/>
            <p:cNvGrpSpPr/>
            <p:nvPr/>
          </p:nvGrpSpPr>
          <p:grpSpPr>
            <a:xfrm>
              <a:off x="3308" y="1806"/>
              <a:ext cx="1024" cy="678"/>
              <a:chOff x="2968" y="2530"/>
              <a:chExt cx="1024" cy="678"/>
            </a:xfrm>
          </p:grpSpPr>
          <p:sp>
            <p:nvSpPr>
              <p:cNvPr id="42073" name="Freeform 11"/>
              <p:cNvSpPr/>
              <p:nvPr/>
            </p:nvSpPr>
            <p:spPr>
              <a:xfrm>
                <a:off x="2970" y="2530"/>
                <a:ext cx="1022" cy="348"/>
              </a:xfrm>
              <a:custGeom>
                <a:avLst/>
                <a:gdLst/>
                <a:ahLst/>
                <a:cxnLst>
                  <a:cxn ang="0">
                    <a:pos x="216" y="86"/>
                  </a:cxn>
                  <a:cxn ang="0">
                    <a:pos x="4" y="80"/>
                  </a:cxn>
                  <a:cxn ang="0">
                    <a:pos x="0" y="0"/>
                  </a:cxn>
                  <a:cxn ang="0">
                    <a:pos x="216" y="4"/>
                  </a:cxn>
                  <a:cxn ang="0">
                    <a:pos x="294" y="10"/>
                  </a:cxn>
                  <a:cxn ang="0">
                    <a:pos x="464" y="28"/>
                  </a:cxn>
                  <a:cxn ang="0">
                    <a:pos x="600" y="50"/>
                  </a:cxn>
                  <a:cxn ang="0">
                    <a:pos x="700" y="72"/>
                  </a:cxn>
                  <a:cxn ang="0">
                    <a:pos x="794" y="98"/>
                  </a:cxn>
                  <a:cxn ang="0">
                    <a:pos x="872" y="130"/>
                  </a:cxn>
                  <a:cxn ang="0">
                    <a:pos x="944" y="164"/>
                  </a:cxn>
                  <a:cxn ang="0">
                    <a:pos x="990" y="200"/>
                  </a:cxn>
                  <a:cxn ang="0">
                    <a:pos x="1014" y="234"/>
                  </a:cxn>
                  <a:cxn ang="0">
                    <a:pos x="1020" y="274"/>
                  </a:cxn>
                  <a:cxn ang="0">
                    <a:pos x="1022" y="348"/>
                  </a:cxn>
                  <a:cxn ang="0">
                    <a:pos x="1008" y="302"/>
                  </a:cxn>
                  <a:cxn ang="0">
                    <a:pos x="968" y="268"/>
                  </a:cxn>
                  <a:cxn ang="0">
                    <a:pos x="912" y="230"/>
                  </a:cxn>
                  <a:cxn ang="0">
                    <a:pos x="844" y="202"/>
                  </a:cxn>
                  <a:cxn ang="0">
                    <a:pos x="776" y="178"/>
                  </a:cxn>
                  <a:cxn ang="0">
                    <a:pos x="716" y="160"/>
                  </a:cxn>
                  <a:cxn ang="0">
                    <a:pos x="628" y="138"/>
                  </a:cxn>
                  <a:cxn ang="0">
                    <a:pos x="538" y="120"/>
                  </a:cxn>
                  <a:cxn ang="0">
                    <a:pos x="444" y="108"/>
                  </a:cxn>
                  <a:cxn ang="0">
                    <a:pos x="296" y="92"/>
                  </a:cxn>
                  <a:cxn ang="0">
                    <a:pos x="216" y="86"/>
                  </a:cxn>
                </a:cxnLst>
                <a:pathLst>
                  <a:path w="1022" h="348">
                    <a:moveTo>
                      <a:pt x="216" y="86"/>
                    </a:moveTo>
                    <a:lnTo>
                      <a:pt x="4" y="80"/>
                    </a:lnTo>
                    <a:lnTo>
                      <a:pt x="0" y="0"/>
                    </a:lnTo>
                    <a:lnTo>
                      <a:pt x="216" y="4"/>
                    </a:lnTo>
                    <a:lnTo>
                      <a:pt x="294" y="10"/>
                    </a:lnTo>
                    <a:lnTo>
                      <a:pt x="464" y="28"/>
                    </a:lnTo>
                    <a:lnTo>
                      <a:pt x="600" y="50"/>
                    </a:lnTo>
                    <a:lnTo>
                      <a:pt x="700" y="72"/>
                    </a:lnTo>
                    <a:lnTo>
                      <a:pt x="794" y="98"/>
                    </a:lnTo>
                    <a:lnTo>
                      <a:pt x="872" y="130"/>
                    </a:lnTo>
                    <a:lnTo>
                      <a:pt x="944" y="164"/>
                    </a:lnTo>
                    <a:lnTo>
                      <a:pt x="990" y="200"/>
                    </a:lnTo>
                    <a:lnTo>
                      <a:pt x="1014" y="234"/>
                    </a:lnTo>
                    <a:lnTo>
                      <a:pt x="1020" y="274"/>
                    </a:lnTo>
                    <a:lnTo>
                      <a:pt x="1022" y="348"/>
                    </a:lnTo>
                    <a:lnTo>
                      <a:pt x="1008" y="302"/>
                    </a:lnTo>
                    <a:lnTo>
                      <a:pt x="968" y="268"/>
                    </a:lnTo>
                    <a:lnTo>
                      <a:pt x="912" y="230"/>
                    </a:lnTo>
                    <a:lnTo>
                      <a:pt x="844" y="202"/>
                    </a:lnTo>
                    <a:lnTo>
                      <a:pt x="776" y="178"/>
                    </a:lnTo>
                    <a:lnTo>
                      <a:pt x="716" y="160"/>
                    </a:lnTo>
                    <a:lnTo>
                      <a:pt x="628" y="138"/>
                    </a:lnTo>
                    <a:lnTo>
                      <a:pt x="538" y="120"/>
                    </a:lnTo>
                    <a:lnTo>
                      <a:pt x="444" y="108"/>
                    </a:lnTo>
                    <a:lnTo>
                      <a:pt x="296" y="92"/>
                    </a:lnTo>
                    <a:lnTo>
                      <a:pt x="216" y="86"/>
                    </a:lnTo>
                    <a:close/>
                  </a:path>
                </a:pathLst>
              </a:custGeom>
              <a:solidFill>
                <a:srgbClr val="006600">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sp>
            <p:nvSpPr>
              <p:cNvPr id="42074" name="Freeform 12"/>
              <p:cNvSpPr/>
              <p:nvPr/>
            </p:nvSpPr>
            <p:spPr>
              <a:xfrm>
                <a:off x="2968" y="2830"/>
                <a:ext cx="1024" cy="378"/>
              </a:xfrm>
              <a:custGeom>
                <a:avLst/>
                <a:gdLst/>
                <a:ahLst/>
                <a:cxnLst>
                  <a:cxn ang="0">
                    <a:pos x="1012" y="12"/>
                  </a:cxn>
                  <a:cxn ang="0">
                    <a:pos x="984" y="46"/>
                  </a:cxn>
                  <a:cxn ang="0">
                    <a:pos x="944" y="76"/>
                  </a:cxn>
                  <a:cxn ang="0">
                    <a:pos x="876" y="114"/>
                  </a:cxn>
                  <a:cxn ang="0">
                    <a:pos x="792" y="148"/>
                  </a:cxn>
                  <a:cxn ang="0">
                    <a:pos x="700" y="172"/>
                  </a:cxn>
                  <a:cxn ang="0">
                    <a:pos x="600" y="194"/>
                  </a:cxn>
                  <a:cxn ang="0">
                    <a:pos x="506" y="214"/>
                  </a:cxn>
                  <a:cxn ang="0">
                    <a:pos x="408" y="226"/>
                  </a:cxn>
                  <a:cxn ang="0">
                    <a:pos x="362" y="226"/>
                  </a:cxn>
                  <a:cxn ang="0">
                    <a:pos x="362" y="164"/>
                  </a:cxn>
                  <a:cxn ang="0">
                    <a:pos x="0" y="290"/>
                  </a:cxn>
                  <a:cxn ang="0">
                    <a:pos x="362" y="378"/>
                  </a:cxn>
                  <a:cxn ang="0">
                    <a:pos x="362" y="312"/>
                  </a:cxn>
                  <a:cxn ang="0">
                    <a:pos x="454" y="300"/>
                  </a:cxn>
                  <a:cxn ang="0">
                    <a:pos x="578" y="280"/>
                  </a:cxn>
                  <a:cxn ang="0">
                    <a:pos x="688" y="258"/>
                  </a:cxn>
                  <a:cxn ang="0">
                    <a:pos x="772" y="236"/>
                  </a:cxn>
                  <a:cxn ang="0">
                    <a:pos x="848" y="210"/>
                  </a:cxn>
                  <a:cxn ang="0">
                    <a:pos x="928" y="172"/>
                  </a:cxn>
                  <a:cxn ang="0">
                    <a:pos x="986" y="130"/>
                  </a:cxn>
                  <a:cxn ang="0">
                    <a:pos x="1018" y="86"/>
                  </a:cxn>
                  <a:cxn ang="0">
                    <a:pos x="1024" y="58"/>
                  </a:cxn>
                  <a:cxn ang="0">
                    <a:pos x="1022" y="0"/>
                  </a:cxn>
                  <a:cxn ang="0">
                    <a:pos x="1012" y="12"/>
                  </a:cxn>
                </a:cxnLst>
                <a:pathLst>
                  <a:path w="1024" h="378">
                    <a:moveTo>
                      <a:pt x="1012" y="12"/>
                    </a:moveTo>
                    <a:lnTo>
                      <a:pt x="984" y="46"/>
                    </a:lnTo>
                    <a:lnTo>
                      <a:pt x="944" y="76"/>
                    </a:lnTo>
                    <a:lnTo>
                      <a:pt x="876" y="114"/>
                    </a:lnTo>
                    <a:lnTo>
                      <a:pt x="792" y="148"/>
                    </a:lnTo>
                    <a:lnTo>
                      <a:pt x="700" y="172"/>
                    </a:lnTo>
                    <a:lnTo>
                      <a:pt x="600" y="194"/>
                    </a:lnTo>
                    <a:lnTo>
                      <a:pt x="506" y="214"/>
                    </a:lnTo>
                    <a:lnTo>
                      <a:pt x="408" y="226"/>
                    </a:lnTo>
                    <a:lnTo>
                      <a:pt x="362" y="226"/>
                    </a:lnTo>
                    <a:lnTo>
                      <a:pt x="362" y="164"/>
                    </a:lnTo>
                    <a:lnTo>
                      <a:pt x="0" y="290"/>
                    </a:lnTo>
                    <a:lnTo>
                      <a:pt x="362" y="378"/>
                    </a:lnTo>
                    <a:lnTo>
                      <a:pt x="362" y="312"/>
                    </a:lnTo>
                    <a:lnTo>
                      <a:pt x="454" y="300"/>
                    </a:lnTo>
                    <a:lnTo>
                      <a:pt x="578" y="280"/>
                    </a:lnTo>
                    <a:lnTo>
                      <a:pt x="688" y="258"/>
                    </a:lnTo>
                    <a:lnTo>
                      <a:pt x="772" y="236"/>
                    </a:lnTo>
                    <a:lnTo>
                      <a:pt x="848" y="210"/>
                    </a:lnTo>
                    <a:lnTo>
                      <a:pt x="928" y="172"/>
                    </a:lnTo>
                    <a:lnTo>
                      <a:pt x="986" y="130"/>
                    </a:lnTo>
                    <a:lnTo>
                      <a:pt x="1018" y="86"/>
                    </a:lnTo>
                    <a:lnTo>
                      <a:pt x="1024" y="58"/>
                    </a:lnTo>
                    <a:lnTo>
                      <a:pt x="1022" y="0"/>
                    </a:lnTo>
                    <a:lnTo>
                      <a:pt x="1012" y="12"/>
                    </a:lnTo>
                    <a:close/>
                  </a:path>
                </a:pathLst>
              </a:custGeom>
              <a:solidFill>
                <a:srgbClr val="33CC33">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grpSp>
        <p:sp>
          <p:nvSpPr>
            <p:cNvPr id="42075" name="Freeform 13"/>
            <p:cNvSpPr/>
            <p:nvPr/>
          </p:nvSpPr>
          <p:spPr>
            <a:xfrm>
              <a:off x="3308" y="3225"/>
              <a:ext cx="1024" cy="391"/>
            </a:xfrm>
            <a:custGeom>
              <a:avLst/>
              <a:gdLst/>
              <a:ahLst/>
              <a:cxnLst>
                <a:cxn ang="0">
                  <a:pos x="1012" y="12"/>
                </a:cxn>
                <a:cxn ang="0">
                  <a:pos x="984" y="48"/>
                </a:cxn>
                <a:cxn ang="0">
                  <a:pos x="944" y="79"/>
                </a:cxn>
                <a:cxn ang="0">
                  <a:pos x="876" y="118"/>
                </a:cxn>
                <a:cxn ang="0">
                  <a:pos x="792" y="153"/>
                </a:cxn>
                <a:cxn ang="0">
                  <a:pos x="700" y="178"/>
                </a:cxn>
                <a:cxn ang="0">
                  <a:pos x="600" y="201"/>
                </a:cxn>
                <a:cxn ang="0">
                  <a:pos x="506" y="221"/>
                </a:cxn>
                <a:cxn ang="0">
                  <a:pos x="408" y="234"/>
                </a:cxn>
                <a:cxn ang="0">
                  <a:pos x="362" y="234"/>
                </a:cxn>
                <a:cxn ang="0">
                  <a:pos x="362" y="170"/>
                </a:cxn>
                <a:cxn ang="0">
                  <a:pos x="0" y="300"/>
                </a:cxn>
                <a:cxn ang="0">
                  <a:pos x="362" y="391"/>
                </a:cxn>
                <a:cxn ang="0">
                  <a:pos x="362" y="323"/>
                </a:cxn>
                <a:cxn ang="0">
                  <a:pos x="454" y="310"/>
                </a:cxn>
                <a:cxn ang="0">
                  <a:pos x="578" y="290"/>
                </a:cxn>
                <a:cxn ang="0">
                  <a:pos x="688" y="267"/>
                </a:cxn>
                <a:cxn ang="0">
                  <a:pos x="772" y="244"/>
                </a:cxn>
                <a:cxn ang="0">
                  <a:pos x="848" y="217"/>
                </a:cxn>
                <a:cxn ang="0">
                  <a:pos x="928" y="178"/>
                </a:cxn>
                <a:cxn ang="0">
                  <a:pos x="986" y="134"/>
                </a:cxn>
                <a:cxn ang="0">
                  <a:pos x="1018" y="89"/>
                </a:cxn>
                <a:cxn ang="0">
                  <a:pos x="1024" y="60"/>
                </a:cxn>
                <a:cxn ang="0">
                  <a:pos x="1022" y="0"/>
                </a:cxn>
                <a:cxn ang="0">
                  <a:pos x="1012" y="12"/>
                </a:cxn>
              </a:cxnLst>
              <a:pathLst>
                <a:path w="1024" h="378">
                  <a:moveTo>
                    <a:pt x="1012" y="12"/>
                  </a:moveTo>
                  <a:lnTo>
                    <a:pt x="984" y="46"/>
                  </a:lnTo>
                  <a:lnTo>
                    <a:pt x="944" y="76"/>
                  </a:lnTo>
                  <a:lnTo>
                    <a:pt x="876" y="114"/>
                  </a:lnTo>
                  <a:lnTo>
                    <a:pt x="792" y="148"/>
                  </a:lnTo>
                  <a:lnTo>
                    <a:pt x="700" y="172"/>
                  </a:lnTo>
                  <a:lnTo>
                    <a:pt x="600" y="194"/>
                  </a:lnTo>
                  <a:lnTo>
                    <a:pt x="506" y="214"/>
                  </a:lnTo>
                  <a:lnTo>
                    <a:pt x="408" y="226"/>
                  </a:lnTo>
                  <a:lnTo>
                    <a:pt x="362" y="226"/>
                  </a:lnTo>
                  <a:lnTo>
                    <a:pt x="362" y="164"/>
                  </a:lnTo>
                  <a:lnTo>
                    <a:pt x="0" y="290"/>
                  </a:lnTo>
                  <a:lnTo>
                    <a:pt x="362" y="378"/>
                  </a:lnTo>
                  <a:lnTo>
                    <a:pt x="362" y="312"/>
                  </a:lnTo>
                  <a:lnTo>
                    <a:pt x="454" y="300"/>
                  </a:lnTo>
                  <a:lnTo>
                    <a:pt x="578" y="280"/>
                  </a:lnTo>
                  <a:lnTo>
                    <a:pt x="688" y="258"/>
                  </a:lnTo>
                  <a:lnTo>
                    <a:pt x="772" y="236"/>
                  </a:lnTo>
                  <a:lnTo>
                    <a:pt x="848" y="210"/>
                  </a:lnTo>
                  <a:lnTo>
                    <a:pt x="928" y="172"/>
                  </a:lnTo>
                  <a:lnTo>
                    <a:pt x="986" y="130"/>
                  </a:lnTo>
                  <a:lnTo>
                    <a:pt x="1018" y="86"/>
                  </a:lnTo>
                  <a:lnTo>
                    <a:pt x="1024" y="58"/>
                  </a:lnTo>
                  <a:lnTo>
                    <a:pt x="1022" y="0"/>
                  </a:lnTo>
                  <a:lnTo>
                    <a:pt x="1012" y="12"/>
                  </a:lnTo>
                  <a:close/>
                </a:path>
              </a:pathLst>
            </a:custGeom>
            <a:solidFill>
              <a:srgbClr val="33CC33">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sp>
          <p:nvSpPr>
            <p:cNvPr id="42076" name="Freeform 14"/>
            <p:cNvSpPr/>
            <p:nvPr/>
          </p:nvSpPr>
          <p:spPr>
            <a:xfrm>
              <a:off x="3326" y="3782"/>
              <a:ext cx="1024" cy="391"/>
            </a:xfrm>
            <a:custGeom>
              <a:avLst/>
              <a:gdLst/>
              <a:ahLst/>
              <a:cxnLst>
                <a:cxn ang="0">
                  <a:pos x="1012" y="12"/>
                </a:cxn>
                <a:cxn ang="0">
                  <a:pos x="984" y="48"/>
                </a:cxn>
                <a:cxn ang="0">
                  <a:pos x="944" y="79"/>
                </a:cxn>
                <a:cxn ang="0">
                  <a:pos x="876" y="118"/>
                </a:cxn>
                <a:cxn ang="0">
                  <a:pos x="792" y="153"/>
                </a:cxn>
                <a:cxn ang="0">
                  <a:pos x="700" y="178"/>
                </a:cxn>
                <a:cxn ang="0">
                  <a:pos x="600" y="201"/>
                </a:cxn>
                <a:cxn ang="0">
                  <a:pos x="506" y="221"/>
                </a:cxn>
                <a:cxn ang="0">
                  <a:pos x="408" y="234"/>
                </a:cxn>
                <a:cxn ang="0">
                  <a:pos x="362" y="234"/>
                </a:cxn>
                <a:cxn ang="0">
                  <a:pos x="362" y="170"/>
                </a:cxn>
                <a:cxn ang="0">
                  <a:pos x="0" y="300"/>
                </a:cxn>
                <a:cxn ang="0">
                  <a:pos x="362" y="391"/>
                </a:cxn>
                <a:cxn ang="0">
                  <a:pos x="362" y="323"/>
                </a:cxn>
                <a:cxn ang="0">
                  <a:pos x="454" y="310"/>
                </a:cxn>
                <a:cxn ang="0">
                  <a:pos x="578" y="290"/>
                </a:cxn>
                <a:cxn ang="0">
                  <a:pos x="688" y="267"/>
                </a:cxn>
                <a:cxn ang="0">
                  <a:pos x="772" y="244"/>
                </a:cxn>
                <a:cxn ang="0">
                  <a:pos x="848" y="217"/>
                </a:cxn>
                <a:cxn ang="0">
                  <a:pos x="928" y="178"/>
                </a:cxn>
                <a:cxn ang="0">
                  <a:pos x="986" y="134"/>
                </a:cxn>
                <a:cxn ang="0">
                  <a:pos x="1018" y="89"/>
                </a:cxn>
                <a:cxn ang="0">
                  <a:pos x="1024" y="60"/>
                </a:cxn>
                <a:cxn ang="0">
                  <a:pos x="1022" y="0"/>
                </a:cxn>
                <a:cxn ang="0">
                  <a:pos x="1012" y="12"/>
                </a:cxn>
              </a:cxnLst>
              <a:pathLst>
                <a:path w="1024" h="378">
                  <a:moveTo>
                    <a:pt x="1012" y="12"/>
                  </a:moveTo>
                  <a:lnTo>
                    <a:pt x="984" y="46"/>
                  </a:lnTo>
                  <a:lnTo>
                    <a:pt x="944" y="76"/>
                  </a:lnTo>
                  <a:lnTo>
                    <a:pt x="876" y="114"/>
                  </a:lnTo>
                  <a:lnTo>
                    <a:pt x="792" y="148"/>
                  </a:lnTo>
                  <a:lnTo>
                    <a:pt x="700" y="172"/>
                  </a:lnTo>
                  <a:lnTo>
                    <a:pt x="600" y="194"/>
                  </a:lnTo>
                  <a:lnTo>
                    <a:pt x="506" y="214"/>
                  </a:lnTo>
                  <a:lnTo>
                    <a:pt x="408" y="226"/>
                  </a:lnTo>
                  <a:lnTo>
                    <a:pt x="362" y="226"/>
                  </a:lnTo>
                  <a:lnTo>
                    <a:pt x="362" y="164"/>
                  </a:lnTo>
                  <a:lnTo>
                    <a:pt x="0" y="290"/>
                  </a:lnTo>
                  <a:lnTo>
                    <a:pt x="362" y="378"/>
                  </a:lnTo>
                  <a:lnTo>
                    <a:pt x="362" y="312"/>
                  </a:lnTo>
                  <a:lnTo>
                    <a:pt x="454" y="300"/>
                  </a:lnTo>
                  <a:lnTo>
                    <a:pt x="578" y="280"/>
                  </a:lnTo>
                  <a:lnTo>
                    <a:pt x="688" y="258"/>
                  </a:lnTo>
                  <a:lnTo>
                    <a:pt x="772" y="236"/>
                  </a:lnTo>
                  <a:lnTo>
                    <a:pt x="848" y="210"/>
                  </a:lnTo>
                  <a:lnTo>
                    <a:pt x="928" y="172"/>
                  </a:lnTo>
                  <a:lnTo>
                    <a:pt x="986" y="130"/>
                  </a:lnTo>
                  <a:lnTo>
                    <a:pt x="1018" y="86"/>
                  </a:lnTo>
                  <a:lnTo>
                    <a:pt x="1024" y="58"/>
                  </a:lnTo>
                  <a:lnTo>
                    <a:pt x="1022" y="0"/>
                  </a:lnTo>
                  <a:lnTo>
                    <a:pt x="1012" y="12"/>
                  </a:lnTo>
                  <a:close/>
                </a:path>
              </a:pathLst>
            </a:custGeom>
            <a:solidFill>
              <a:srgbClr val="33CC33">
                <a:alpha val="100000"/>
              </a:srgbClr>
            </a:solidFill>
            <a:ln w="12700" cap="flat" cmpd="sng">
              <a:solidFill>
                <a:schemeClr val="tx1">
                  <a:alpha val="100000"/>
                </a:schemeClr>
              </a:solidFill>
              <a:prstDash val="solid"/>
              <a:round/>
              <a:headEnd type="none" w="med" len="med"/>
              <a:tailEnd type="none" w="med" len="med"/>
            </a:ln>
          </p:spPr>
          <p:txBody>
            <a:bodyPr/>
            <a:p>
              <a:endParaRPr lang="zh-CN" altLang="en-US"/>
            </a:p>
          </p:txBody>
        </p:sp>
        <p:sp>
          <p:nvSpPr>
            <p:cNvPr id="42077" name="Text Box 15"/>
            <p:cNvSpPr txBox="1"/>
            <p:nvPr/>
          </p:nvSpPr>
          <p:spPr>
            <a:xfrm>
              <a:off x="4414" y="1959"/>
              <a:ext cx="624" cy="430"/>
            </a:xfrm>
            <a:prstGeom prst="rect">
              <a:avLst/>
            </a:prstGeom>
            <a:noFill/>
            <a:ln w="9525">
              <a:noFill/>
            </a:ln>
          </p:spPr>
          <p:txBody>
            <a:bodyPr>
              <a:spAutoFit/>
            </a:bodyPr>
            <a:p>
              <a:pPr>
                <a:spcBef>
                  <a:spcPct val="50000"/>
                </a:spcBef>
                <a:buNone/>
              </a:pPr>
              <a:r>
                <a:rPr lang="zh-CN" altLang="en-US" sz="1800" b="1" dirty="0">
                  <a:solidFill>
                    <a:schemeClr val="accent2"/>
                  </a:solidFill>
                  <a:latin typeface="Arial" panose="020B0604020202020204" pitchFamily="34" charset="0"/>
                  <a:ea typeface="宋体" panose="02010600030101010101" pitchFamily="2" charset="-122"/>
                </a:rPr>
                <a:t>第 1 步</a:t>
              </a:r>
              <a:endParaRPr lang="en-US" altLang="zh-CN" sz="1800" b="1">
                <a:solidFill>
                  <a:schemeClr val="accent2"/>
                </a:solidFill>
                <a:latin typeface="Arial" panose="020B0604020202020204" pitchFamily="34" charset="0"/>
                <a:ea typeface="宋体" panose="02010600030101010101" pitchFamily="2" charset="-122"/>
              </a:endParaRPr>
            </a:p>
          </p:txBody>
        </p:sp>
        <p:sp>
          <p:nvSpPr>
            <p:cNvPr id="42078" name="Text Box 16"/>
            <p:cNvSpPr txBox="1"/>
            <p:nvPr/>
          </p:nvSpPr>
          <p:spPr>
            <a:xfrm>
              <a:off x="4412" y="2535"/>
              <a:ext cx="624" cy="430"/>
            </a:xfrm>
            <a:prstGeom prst="rect">
              <a:avLst/>
            </a:prstGeom>
            <a:noFill/>
            <a:ln w="9525">
              <a:noFill/>
            </a:ln>
          </p:spPr>
          <p:txBody>
            <a:bodyPr>
              <a:spAutoFit/>
            </a:bodyPr>
            <a:p>
              <a:pPr>
                <a:spcBef>
                  <a:spcPct val="50000"/>
                </a:spcBef>
                <a:buNone/>
              </a:pPr>
              <a:r>
                <a:rPr lang="zh-CN" altLang="en-US" sz="1800" b="1" dirty="0">
                  <a:solidFill>
                    <a:schemeClr val="accent2"/>
                  </a:solidFill>
                  <a:latin typeface="Arial" panose="020B0604020202020204" pitchFamily="34" charset="0"/>
                  <a:ea typeface="宋体" panose="02010600030101010101" pitchFamily="2" charset="-122"/>
                </a:rPr>
                <a:t>第 2 步</a:t>
              </a:r>
              <a:endParaRPr lang="en-US" altLang="zh-CN" sz="1800" b="1">
                <a:solidFill>
                  <a:schemeClr val="accent2"/>
                </a:solidFill>
                <a:latin typeface="Arial" panose="020B0604020202020204" pitchFamily="34" charset="0"/>
                <a:ea typeface="宋体" panose="02010600030101010101" pitchFamily="2" charset="-122"/>
              </a:endParaRPr>
            </a:p>
          </p:txBody>
        </p:sp>
        <p:sp>
          <p:nvSpPr>
            <p:cNvPr id="42079" name="Text Box 17"/>
            <p:cNvSpPr txBox="1"/>
            <p:nvPr/>
          </p:nvSpPr>
          <p:spPr>
            <a:xfrm>
              <a:off x="4412" y="3111"/>
              <a:ext cx="624" cy="430"/>
            </a:xfrm>
            <a:prstGeom prst="rect">
              <a:avLst/>
            </a:prstGeom>
            <a:noFill/>
            <a:ln w="9525">
              <a:noFill/>
            </a:ln>
          </p:spPr>
          <p:txBody>
            <a:bodyPr>
              <a:spAutoFit/>
            </a:bodyPr>
            <a:p>
              <a:pPr>
                <a:spcBef>
                  <a:spcPct val="50000"/>
                </a:spcBef>
                <a:buNone/>
              </a:pPr>
              <a:r>
                <a:rPr lang="zh-CN" altLang="en-US" sz="1800" b="1" dirty="0">
                  <a:solidFill>
                    <a:schemeClr val="accent2"/>
                  </a:solidFill>
                  <a:latin typeface="Arial" panose="020B0604020202020204" pitchFamily="34" charset="0"/>
                  <a:ea typeface="宋体" panose="02010600030101010101" pitchFamily="2" charset="-122"/>
                </a:rPr>
                <a:t>第 3 步</a:t>
              </a:r>
              <a:endParaRPr lang="en-US" altLang="zh-CN" sz="1800" b="1">
                <a:solidFill>
                  <a:schemeClr val="accent2"/>
                </a:solidFill>
                <a:latin typeface="Arial" panose="020B0604020202020204" pitchFamily="34" charset="0"/>
                <a:ea typeface="宋体" panose="02010600030101010101" pitchFamily="2" charset="-122"/>
              </a:endParaRPr>
            </a:p>
          </p:txBody>
        </p:sp>
        <p:sp>
          <p:nvSpPr>
            <p:cNvPr id="42080" name="Text Box 18"/>
            <p:cNvSpPr txBox="1"/>
            <p:nvPr/>
          </p:nvSpPr>
          <p:spPr>
            <a:xfrm>
              <a:off x="4412" y="3640"/>
              <a:ext cx="624" cy="430"/>
            </a:xfrm>
            <a:prstGeom prst="rect">
              <a:avLst/>
            </a:prstGeom>
            <a:noFill/>
            <a:ln w="9525">
              <a:noFill/>
            </a:ln>
          </p:spPr>
          <p:txBody>
            <a:bodyPr>
              <a:spAutoFit/>
            </a:bodyPr>
            <a:p>
              <a:pPr>
                <a:spcBef>
                  <a:spcPct val="50000"/>
                </a:spcBef>
                <a:buNone/>
              </a:pPr>
              <a:r>
                <a:rPr lang="zh-CN" altLang="en-US" sz="1800" b="1" dirty="0">
                  <a:solidFill>
                    <a:schemeClr val="accent2"/>
                  </a:solidFill>
                  <a:latin typeface="Arial" panose="020B0604020202020204" pitchFamily="34" charset="0"/>
                  <a:ea typeface="宋体" panose="02010600030101010101" pitchFamily="2" charset="-122"/>
                </a:rPr>
                <a:t>第 4 步</a:t>
              </a:r>
              <a:endParaRPr lang="en-US" altLang="zh-CN" sz="1800" b="1">
                <a:solidFill>
                  <a:schemeClr val="accent2"/>
                </a:solidFill>
                <a:latin typeface="Arial" panose="020B0604020202020204" pitchFamily="34" charset="0"/>
                <a:ea typeface="宋体" panose="02010600030101010101" pitchFamily="2"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9" name="文本占位符 121858"/>
          <p:cNvSpPr>
            <a:spLocks noGrp="1"/>
          </p:cNvSpPr>
          <p:nvPr>
            <p:ph type="body" idx="1"/>
          </p:nvPr>
        </p:nvSpPr>
        <p:spPr>
          <a:xfrm>
            <a:off x="684213" y="1700213"/>
            <a:ext cx="7632700" cy="936625"/>
          </a:xfrm>
          <a:ln/>
        </p:spPr>
        <p:txBody>
          <a:bodyPr/>
          <a:p>
            <a:pPr>
              <a:lnSpc>
                <a:spcPct val="80000"/>
              </a:lnSpc>
            </a:pPr>
            <a:r>
              <a:rPr lang="zh-CN" altLang="en-US" sz="2400" dirty="0"/>
              <a:t>将学员分成四组，两组进行换灯泡工作分析；</a:t>
            </a:r>
            <a:endParaRPr lang="zh-CN" altLang="en-US" sz="2400" dirty="0"/>
          </a:p>
          <a:p>
            <a:pPr>
              <a:lnSpc>
                <a:spcPct val="80000"/>
              </a:lnSpc>
            </a:pPr>
            <a:r>
              <a:rPr lang="zh-CN" altLang="en-US" sz="2400" dirty="0"/>
              <a:t>                            两组进行“杀鱼”工作分析。</a:t>
            </a:r>
            <a:endParaRPr lang="zh-CN" altLang="en-US" sz="2400" dirty="0"/>
          </a:p>
        </p:txBody>
      </p:sp>
      <p:sp>
        <p:nvSpPr>
          <p:cNvPr id="121860" name="Rectangle 2"/>
          <p:cNvSpPr/>
          <p:nvPr/>
        </p:nvSpPr>
        <p:spPr>
          <a:xfrm>
            <a:off x="671513" y="488950"/>
            <a:ext cx="8231187" cy="1144588"/>
          </a:xfrm>
          <a:prstGeom prst="rect">
            <a:avLst/>
          </a:prstGeom>
          <a:solidFill>
            <a:srgbClr val="FFFFFF">
              <a:alpha val="0"/>
            </a:srgbClr>
          </a:solidFill>
          <a:ln w="9525" cap="flat" cmpd="sng">
            <a:solidFill>
              <a:schemeClr val="bg1"/>
            </a:solidFill>
            <a:prstDash val="solid"/>
            <a:miter/>
            <a:headEnd type="none" w="med" len="med"/>
            <a:tailEnd type="none" w="med" len="med"/>
          </a:ln>
        </p:spPr>
        <p:txBody>
          <a:bodyPr lIns="90000" tIns="46800" rIns="90000" bIns="46800" anchor="ctr" anchorCtr="0"/>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5pPr>
          </a:lstStyle>
          <a:p>
            <a:pPr lvl="0" eaLnBrk="1" hangingPunct="1"/>
            <a:r>
              <a:rPr lang="en-US" altLang="zh-CN" sz="3200" b="1">
                <a:solidFill>
                  <a:schemeClr val="tx1"/>
                </a:solidFill>
                <a:latin typeface="方正小标宋简体" pitchFamily="2" charset="-122"/>
                <a:ea typeface="方正小标宋简体" pitchFamily="2" charset="-122"/>
              </a:rPr>
              <a:t>JSA</a:t>
            </a:r>
            <a:r>
              <a:rPr lang="zh-CN" altLang="en-US" sz="3200" b="1" dirty="0">
                <a:solidFill>
                  <a:schemeClr val="tx1"/>
                </a:solidFill>
                <a:latin typeface="方正小标宋简体" pitchFamily="2" charset="-122"/>
                <a:ea typeface="方正小标宋简体" pitchFamily="2" charset="-122"/>
              </a:rPr>
              <a:t>第一步</a:t>
            </a:r>
            <a:r>
              <a:rPr lang="en-US" altLang="zh-CN" sz="3200" b="1">
                <a:solidFill>
                  <a:schemeClr val="tx1"/>
                </a:solidFill>
                <a:latin typeface="方正小标宋简体" pitchFamily="2" charset="-122"/>
                <a:ea typeface="方正小标宋简体" pitchFamily="2" charset="-122"/>
              </a:rPr>
              <a:t>: </a:t>
            </a:r>
            <a:r>
              <a:rPr lang="zh-CN" altLang="en-US" sz="3200" b="1" dirty="0">
                <a:solidFill>
                  <a:schemeClr val="tx1"/>
                </a:solidFill>
                <a:latin typeface="方正小标宋简体" pitchFamily="2" charset="-122"/>
                <a:ea typeface="方正小标宋简体" pitchFamily="2" charset="-122"/>
              </a:rPr>
              <a:t>分解工作步骤</a:t>
            </a:r>
            <a:endParaRPr lang="zh-CN" altLang="en-US" sz="3200" b="1" dirty="0">
              <a:solidFill>
                <a:schemeClr val="tx1"/>
              </a:solidFill>
              <a:latin typeface="方正小标宋简体" pitchFamily="2" charset="-122"/>
              <a:ea typeface="方正小标宋简体" pitchFamily="2" charset="-122"/>
            </a:endParaRPr>
          </a:p>
        </p:txBody>
      </p:sp>
      <p:sp>
        <p:nvSpPr>
          <p:cNvPr id="121861" name="矩形 121860"/>
          <p:cNvSpPr/>
          <p:nvPr/>
        </p:nvSpPr>
        <p:spPr>
          <a:xfrm>
            <a:off x="1763713" y="2781300"/>
            <a:ext cx="6553200" cy="1511300"/>
          </a:xfrm>
          <a:prstGeom prst="rect">
            <a:avLst/>
          </a:prstGeom>
          <a:solidFill>
            <a:srgbClr val="FFFFFF">
              <a:alpha val="0"/>
            </a:srgbClr>
          </a:solidFill>
          <a:ln w="9525" cap="flat" cmpd="sng">
            <a:solidFill>
              <a:schemeClr val="tx1"/>
            </a:solidFill>
            <a:prstDash val="solid"/>
            <a:miter/>
            <a:headEnd type="none" w="med" len="med"/>
            <a:tailEnd type="none" w="med" len="med"/>
          </a:ln>
        </p:spPr>
        <p:txBody>
          <a:bodyPr wrap="none" lIns="90000" tIns="46800" rIns="90000" bIns="46800" anchor="ctr" anchorCtr="0"/>
          <a:p>
            <a:pPr>
              <a:spcBef>
                <a:spcPct val="0"/>
              </a:spcBef>
            </a:pPr>
            <a:r>
              <a:rPr lang="zh-CN" altLang="en-US" sz="2400" b="1" dirty="0">
                <a:solidFill>
                  <a:schemeClr val="tx1"/>
                </a:solidFill>
                <a:latin typeface="Arial" panose="020B0604020202020204" pitchFamily="34" charset="0"/>
                <a:ea typeface="黑体" panose="02010609060101010101" pitchFamily="2" charset="-122"/>
              </a:rPr>
              <a:t>   准备工器具</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关电源</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支梯子</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上梯</a:t>
            </a:r>
            <a:endParaRPr lang="zh-CN" altLang="en-US" sz="2400" b="1" dirty="0">
              <a:solidFill>
                <a:schemeClr val="tx1"/>
              </a:solidFill>
              <a:latin typeface="Arial" panose="020B0604020202020204" pitchFamily="34" charset="0"/>
              <a:ea typeface="黑体" panose="02010609060101010101" pitchFamily="2" charset="-122"/>
            </a:endParaRPr>
          </a:p>
          <a:p>
            <a:pPr>
              <a:spcBef>
                <a:spcPct val="0"/>
              </a:spcBef>
            </a:pPr>
            <a:r>
              <a:rPr lang="en-US" altLang="zh-CN" sz="2400" b="1">
                <a:solidFill>
                  <a:schemeClr val="tx1"/>
                </a:solidFill>
                <a:latin typeface="Arial" panose="020B0604020202020204" pitchFamily="34" charset="0"/>
                <a:ea typeface="黑体" panose="02010609060101010101" pitchFamily="2" charset="-122"/>
              </a:rPr>
              <a:t>   ---</a:t>
            </a:r>
            <a:r>
              <a:rPr lang="zh-CN" altLang="en-US" sz="2400" b="1" dirty="0">
                <a:solidFill>
                  <a:schemeClr val="tx1"/>
                </a:solidFill>
                <a:latin typeface="Arial" panose="020B0604020202020204" pitchFamily="34" charset="0"/>
                <a:ea typeface="黑体" panose="02010609060101010101" pitchFamily="2" charset="-122"/>
              </a:rPr>
              <a:t>更换灯泡</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下梯</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送电</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收工器具</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21862" name="爆炸形 2 121861"/>
          <p:cNvSpPr/>
          <p:nvPr/>
        </p:nvSpPr>
        <p:spPr>
          <a:xfrm>
            <a:off x="468313" y="2636838"/>
            <a:ext cx="1633537" cy="1296987"/>
          </a:xfrm>
          <a:prstGeom prst="irregularSeal2">
            <a:avLst/>
          </a:prstGeom>
          <a:solidFill>
            <a:srgbClr val="FFFFFF">
              <a:alpha val="0"/>
            </a:srgbClr>
          </a:solidFill>
          <a:ln w="9525" cap="flat" cmpd="sng">
            <a:solidFill>
              <a:schemeClr val="tx1"/>
            </a:solidFill>
            <a:prstDash val="solid"/>
            <a:miter/>
            <a:headEnd type="none" w="med" len="med"/>
            <a:tailEnd type="none" w="med" len="med"/>
          </a:ln>
        </p:spPr>
        <p:txBody>
          <a:bodyPr wrap="none"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换灯</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21863" name="爆炸形 2 121862"/>
          <p:cNvSpPr/>
          <p:nvPr/>
        </p:nvSpPr>
        <p:spPr>
          <a:xfrm>
            <a:off x="539750" y="4797425"/>
            <a:ext cx="1633538" cy="1296988"/>
          </a:xfrm>
          <a:prstGeom prst="irregularSeal2">
            <a:avLst/>
          </a:prstGeom>
          <a:solidFill>
            <a:srgbClr val="FFFFFF">
              <a:alpha val="0"/>
            </a:srgbClr>
          </a:solidFill>
          <a:ln w="9525" cap="flat" cmpd="sng">
            <a:solidFill>
              <a:schemeClr val="tx1"/>
            </a:solidFill>
            <a:prstDash val="solid"/>
            <a:miter/>
            <a:headEnd type="none" w="med" len="med"/>
            <a:tailEnd type="none" w="med" len="med"/>
          </a:ln>
        </p:spPr>
        <p:txBody>
          <a:bodyPr wrap="none"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杀鱼</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21864" name="矩形 121863"/>
          <p:cNvSpPr/>
          <p:nvPr/>
        </p:nvSpPr>
        <p:spPr>
          <a:xfrm>
            <a:off x="1692275" y="4941888"/>
            <a:ext cx="6553200" cy="1511300"/>
          </a:xfrm>
          <a:prstGeom prst="rect">
            <a:avLst/>
          </a:prstGeom>
          <a:solidFill>
            <a:srgbClr val="FFFFFF">
              <a:alpha val="0"/>
            </a:srgbClr>
          </a:solidFill>
          <a:ln w="9525" cap="flat" cmpd="sng">
            <a:solidFill>
              <a:schemeClr val="tx1"/>
            </a:solidFill>
            <a:prstDash val="solid"/>
            <a:miter/>
            <a:headEnd type="none" w="med" len="med"/>
            <a:tailEnd type="none" w="med" len="med"/>
          </a:ln>
        </p:spPr>
        <p:txBody>
          <a:bodyPr wrap="none" lIns="90000" tIns="46800" rIns="90000" bIns="46800" anchor="ctr" anchorCtr="0"/>
          <a:p>
            <a:pPr>
              <a:spcBef>
                <a:spcPct val="0"/>
              </a:spcBef>
            </a:pPr>
            <a:r>
              <a:rPr lang="zh-CN" altLang="en-US" sz="2400" b="1" dirty="0">
                <a:solidFill>
                  <a:schemeClr val="tx1"/>
                </a:solidFill>
                <a:latin typeface="Arial" panose="020B0604020202020204" pitchFamily="34" charset="0"/>
                <a:ea typeface="黑体" panose="02010609060101010101" pitchFamily="2" charset="-122"/>
              </a:rPr>
              <a:t>       准备工器具</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取鱼</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弄死</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破膛</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刮鳞</a:t>
            </a:r>
            <a:endParaRPr lang="zh-CN" altLang="en-US" sz="2400" b="1" dirty="0">
              <a:solidFill>
                <a:schemeClr val="tx1"/>
              </a:solidFill>
              <a:latin typeface="Arial" panose="020B0604020202020204" pitchFamily="34" charset="0"/>
              <a:ea typeface="黑体" panose="02010609060101010101" pitchFamily="2" charset="-122"/>
            </a:endParaRPr>
          </a:p>
          <a:p>
            <a:pPr>
              <a:spcBef>
                <a:spcPct val="0"/>
              </a:spcBef>
            </a:pPr>
            <a:r>
              <a:rPr lang="en-US" altLang="zh-CN" sz="2400" b="1">
                <a:solidFill>
                  <a:schemeClr val="tx1"/>
                </a:solidFill>
                <a:latin typeface="Arial" panose="020B0604020202020204" pitchFamily="34" charset="0"/>
                <a:ea typeface="黑体" panose="02010609060101010101" pitchFamily="2" charset="-122"/>
              </a:rPr>
              <a:t>       ---</a:t>
            </a:r>
            <a:r>
              <a:rPr lang="zh-CN" altLang="en-US" sz="2400" b="1" dirty="0">
                <a:solidFill>
                  <a:schemeClr val="tx1"/>
                </a:solidFill>
                <a:latin typeface="Arial" panose="020B0604020202020204" pitchFamily="34" charset="0"/>
                <a:ea typeface="黑体" panose="02010609060101010101" pitchFamily="2" charset="-122"/>
              </a:rPr>
              <a:t>掏鱼腮</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清洗</a:t>
            </a:r>
            <a:r>
              <a:rPr lang="en-US" altLang="zh-CN" sz="2400" b="1">
                <a:solidFill>
                  <a:schemeClr val="tx1"/>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收工器具</a:t>
            </a:r>
            <a:endParaRPr lang="zh-CN" altLang="en-US" sz="2400" b="1" dirty="0">
              <a:solidFill>
                <a:schemeClr val="tx1"/>
              </a:solidFill>
              <a:latin typeface="Arial" panose="020B0604020202020204" pitchFamily="34" charset="0"/>
              <a:ea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灯片编号占位符 5"/>
          <p:cNvSpPr txBox="1">
            <a:spLocks noGrp="1"/>
          </p:cNvSpPr>
          <p:nvPr/>
        </p:nvSpPr>
        <p:spPr>
          <a:xfrm>
            <a:off x="6659563" y="6337300"/>
            <a:ext cx="2233612" cy="476250"/>
          </a:xfrm>
          <a:prstGeom prst="rect">
            <a:avLst/>
          </a:prstGeom>
          <a:noFill/>
          <a:ln w="9525">
            <a:noFill/>
          </a:ln>
        </p:spPr>
        <p:txBody>
          <a:bodyPr/>
          <a:p>
            <a:pPr algn="r">
              <a:spcBef>
                <a:spcPct val="0"/>
              </a:spcBef>
            </a:pPr>
            <a:fld id="{9A0DB2DC-4C9A-4742-B13C-FB6460FD3503}" type="slidenum">
              <a:rPr lang="en-US" altLang="zh-CN" sz="1400" b="1" dirty="0">
                <a:solidFill>
                  <a:schemeClr val="tx2"/>
                </a:solidFill>
                <a:latin typeface="Arial" panose="020B0604020202020204" pitchFamily="34" charset="0"/>
                <a:ea typeface="宋体" panose="02010600030101010101" pitchFamily="2" charset="-122"/>
              </a:rPr>
            </a:fld>
            <a:endParaRPr lang="en-US" altLang="zh-CN" sz="1400" b="1" dirty="0">
              <a:solidFill>
                <a:schemeClr val="tx2"/>
              </a:solidFill>
              <a:latin typeface="Arial" panose="020B0604020202020204" pitchFamily="34" charset="0"/>
              <a:ea typeface="宋体" panose="02010600030101010101" pitchFamily="2" charset="-122"/>
            </a:endParaRPr>
          </a:p>
        </p:txBody>
      </p:sp>
      <p:sp>
        <p:nvSpPr>
          <p:cNvPr id="43011" name="Rectangle 2"/>
          <p:cNvSpPr>
            <a:spLocks noGrp="1"/>
          </p:cNvSpPr>
          <p:nvPr>
            <p:ph type="title" idx="4294967295"/>
          </p:nvPr>
        </p:nvSpPr>
        <p:spPr>
          <a:xfrm>
            <a:off x="457200" y="274638"/>
            <a:ext cx="8229600" cy="1143000"/>
          </a:xfrm>
          <a:prstGeom prst="rect">
            <a:avLst/>
          </a:prstGeom>
          <a:solidFill>
            <a:srgbClr val="FFFFFF">
              <a:alpha val="0"/>
            </a:srgbClr>
          </a:solidFill>
          <a:ln w="9525" cap="flat" cmpd="sng">
            <a:solidFill>
              <a:schemeClr val="bg1"/>
            </a:solidFill>
            <a:prstDash val="solid"/>
            <a:headEnd type="none" w="med" len="med"/>
            <a:tailEnd type="none" w="med" len="med"/>
          </a:ln>
        </p:spPr>
        <p:txBody>
          <a:bodyPr anchor="ctr" anchorCtr="0"/>
          <a:p>
            <a:pPr eaLnBrk="1" hangingPunct="1"/>
            <a:r>
              <a:rPr lang="en-US" altLang="zh-CN" sz="2400">
                <a:solidFill>
                  <a:schemeClr val="tx1"/>
                </a:solidFill>
                <a:latin typeface="方正小标宋简体" pitchFamily="2" charset="-122"/>
                <a:ea typeface="方正小标宋简体" pitchFamily="2" charset="-122"/>
              </a:rPr>
              <a:t>       </a:t>
            </a:r>
            <a:r>
              <a:rPr lang="en-US" altLang="zh-CN" sz="3200">
                <a:solidFill>
                  <a:schemeClr val="tx1"/>
                </a:solidFill>
                <a:latin typeface="方正小标宋简体" pitchFamily="2" charset="-122"/>
                <a:ea typeface="方正小标宋简体" pitchFamily="2" charset="-122"/>
              </a:rPr>
              <a:t>JSA</a:t>
            </a:r>
            <a:r>
              <a:rPr lang="zh-CN" altLang="en-US" sz="3200" dirty="0">
                <a:solidFill>
                  <a:schemeClr val="tx1"/>
                </a:solidFill>
                <a:latin typeface="方正小标宋简体" pitchFamily="2" charset="-122"/>
                <a:ea typeface="方正小标宋简体" pitchFamily="2" charset="-122"/>
              </a:rPr>
              <a:t>第二步</a:t>
            </a:r>
            <a:r>
              <a:rPr lang="en-US" altLang="zh-CN" sz="3200">
                <a:solidFill>
                  <a:schemeClr val="tx1"/>
                </a:solidFill>
                <a:latin typeface="方正小标宋简体" pitchFamily="2" charset="-122"/>
                <a:ea typeface="方正小标宋简体" pitchFamily="2" charset="-122"/>
              </a:rPr>
              <a:t>: </a:t>
            </a:r>
            <a:r>
              <a:rPr lang="zh-CN" altLang="en-US" sz="3200" dirty="0">
                <a:solidFill>
                  <a:schemeClr val="tx1"/>
                </a:solidFill>
                <a:latin typeface="方正小标宋简体" pitchFamily="2" charset="-122"/>
                <a:ea typeface="方正小标宋简体" pitchFamily="2" charset="-122"/>
              </a:rPr>
              <a:t>识别每一步骤的危害</a:t>
            </a:r>
            <a:endParaRPr lang="zh-CN" altLang="en-US" sz="3200" dirty="0">
              <a:solidFill>
                <a:schemeClr val="tx1"/>
              </a:solidFill>
              <a:latin typeface="方正小标宋简体" pitchFamily="2" charset="-122"/>
              <a:ea typeface="方正小标宋简体" pitchFamily="2" charset="-122"/>
            </a:endParaRPr>
          </a:p>
        </p:txBody>
      </p:sp>
      <p:sp>
        <p:nvSpPr>
          <p:cNvPr id="43012" name="Rectangle 3"/>
          <p:cNvSpPr>
            <a:spLocks noGrp="1"/>
          </p:cNvSpPr>
          <p:nvPr>
            <p:ph type="body" idx="4294967295"/>
          </p:nvPr>
        </p:nvSpPr>
        <p:spPr>
          <a:xfrm>
            <a:off x="1331913" y="1773238"/>
            <a:ext cx="7632700" cy="2520950"/>
          </a:xfrm>
          <a:ln/>
        </p:spPr>
        <p:txBody>
          <a:bodyPr vert="horz" wrap="square" lIns="91440" tIns="45720" rIns="91440" bIns="45720" anchor="t" anchorCtr="0"/>
          <a:p>
            <a:pPr marL="0" indent="0" algn="l" eaLnBrk="1" hangingPunct="1"/>
            <a:r>
              <a:rPr lang="zh-CN" altLang="en-US" sz="2400" dirty="0"/>
              <a:t>危害</a:t>
            </a:r>
            <a:r>
              <a:rPr lang="en-US" altLang="zh-CN" sz="2400"/>
              <a:t>……</a:t>
            </a:r>
            <a:r>
              <a:rPr lang="zh-CN" altLang="en-US" sz="2400" dirty="0"/>
              <a:t>能引起人员的伤害或对人员的健康造成</a:t>
            </a:r>
            <a:endParaRPr lang="zh-CN" altLang="en-US" sz="2400" dirty="0"/>
          </a:p>
          <a:p>
            <a:pPr marL="0" indent="0" algn="l" eaLnBrk="1" hangingPunct="1"/>
            <a:r>
              <a:rPr lang="zh-CN" altLang="en-US" sz="2400" dirty="0"/>
              <a:t>负面影响的情况。（危害＝暴露频率</a:t>
            </a:r>
            <a:r>
              <a:rPr lang="en-US" altLang="zh-CN" sz="2400"/>
              <a:t>×</a:t>
            </a:r>
            <a:r>
              <a:rPr lang="zh-CN" altLang="en-US" sz="2400" dirty="0"/>
              <a:t>严重性）</a:t>
            </a:r>
            <a:endParaRPr lang="zh-CN" altLang="en-US" sz="2400" dirty="0"/>
          </a:p>
          <a:p>
            <a:pPr marL="0" indent="0" eaLnBrk="1" hangingPunct="1"/>
            <a:endParaRPr lang="zh-CN" altLang="en-US" dirty="0"/>
          </a:p>
          <a:p>
            <a:pPr marL="0" indent="0" eaLnBrk="1" hangingPunct="1"/>
            <a:endParaRPr lang="en-US" altLang="zh-CN"/>
          </a:p>
        </p:txBody>
      </p:sp>
      <p:sp>
        <p:nvSpPr>
          <p:cNvPr id="43014" name="Text Box 5"/>
          <p:cNvSpPr txBox="1"/>
          <p:nvPr/>
        </p:nvSpPr>
        <p:spPr>
          <a:xfrm>
            <a:off x="1258888" y="2852738"/>
            <a:ext cx="7272337" cy="3232150"/>
          </a:xfrm>
          <a:prstGeom prst="rect">
            <a:avLst/>
          </a:prstGeom>
          <a:noFill/>
          <a:ln w="9525">
            <a:noFill/>
          </a:ln>
        </p:spPr>
        <p:txBody>
          <a:bodyPr>
            <a:spAutoFit/>
          </a:bodyPr>
          <a:p>
            <a:pPr marL="457200" indent="-457200">
              <a:lnSpc>
                <a:spcPct val="90000"/>
              </a:lnSpc>
              <a:spcBef>
                <a:spcPct val="0"/>
              </a:spcBef>
              <a:buNone/>
            </a:pPr>
            <a:r>
              <a:rPr lang="zh-CN" altLang="en-US" sz="2400" dirty="0">
                <a:solidFill>
                  <a:srgbClr val="003366"/>
                </a:solidFill>
                <a:latin typeface="Arial" panose="020B0604020202020204" pitchFamily="34" charset="0"/>
                <a:ea typeface="黑体" panose="02010609060101010101" pitchFamily="2" charset="-122"/>
              </a:rPr>
              <a:t>如何识别危险源呢？我们要</a:t>
            </a:r>
            <a:r>
              <a:rPr lang="zh-CN" altLang="en-GB" sz="2400" b="1" u="sng" dirty="0">
                <a:solidFill>
                  <a:schemeClr val="tx1"/>
                </a:solidFill>
                <a:latin typeface="Times New Roman" panose="02020603050405020304" pitchFamily="18" charset="0"/>
                <a:ea typeface="宋体" panose="02010600030101010101" pitchFamily="2" charset="-122"/>
              </a:rPr>
              <a:t>针对每个步骤：</a:t>
            </a:r>
            <a:endParaRPr lang="zh-CN" altLang="en-US" sz="2400" b="1" u="sng" dirty="0">
              <a:solidFill>
                <a:schemeClr val="tx1"/>
              </a:solidFill>
              <a:latin typeface="Times New Roman" panose="02020603050405020304" pitchFamily="18" charset="0"/>
              <a:ea typeface="宋体" panose="02010600030101010101" pitchFamily="2" charset="-122"/>
            </a:endParaRPr>
          </a:p>
          <a:p>
            <a:pPr marL="457200" indent="-457200">
              <a:lnSpc>
                <a:spcPct val="70000"/>
              </a:lnSpc>
              <a:spcBef>
                <a:spcPct val="0"/>
              </a:spcBef>
              <a:buNone/>
            </a:pPr>
            <a:endParaRPr lang="zh-CN" altLang="en-US" sz="2400" b="1" u="sng" dirty="0">
              <a:solidFill>
                <a:schemeClr val="tx1"/>
              </a:solidFill>
              <a:latin typeface="Times New Roman" panose="02020603050405020304" pitchFamily="18" charset="0"/>
              <a:ea typeface="宋体" panose="02010600030101010101" pitchFamily="2" charset="-122"/>
            </a:endParaRPr>
          </a:p>
          <a:p>
            <a:pPr marL="457200" indent="-457200">
              <a:lnSpc>
                <a:spcPct val="140000"/>
              </a:lnSpc>
              <a:spcBef>
                <a:spcPct val="0"/>
              </a:spcBef>
              <a:buChar char="•"/>
            </a:pPr>
            <a:r>
              <a:rPr lang="zh-CN" altLang="en-GB" sz="2400" b="1" dirty="0">
                <a:solidFill>
                  <a:schemeClr val="tx1"/>
                </a:solidFill>
                <a:latin typeface="Times New Roman" panose="02020603050405020304" pitchFamily="18" charset="0"/>
                <a:ea typeface="宋体" panose="02010600030101010101" pitchFamily="2" charset="-122"/>
              </a:rPr>
              <a:t>可能会出现什么问题、偏差、故障？</a:t>
            </a:r>
            <a:endParaRPr lang="zh-CN" altLang="en-US" sz="2400" b="1" dirty="0">
              <a:solidFill>
                <a:schemeClr val="tx1"/>
              </a:solidFill>
              <a:latin typeface="Times New Roman" panose="02020603050405020304" pitchFamily="18" charset="0"/>
              <a:ea typeface="宋体" panose="02010600030101010101" pitchFamily="2" charset="-122"/>
            </a:endParaRPr>
          </a:p>
          <a:p>
            <a:pPr marL="457200" indent="-457200">
              <a:lnSpc>
                <a:spcPct val="140000"/>
              </a:lnSpc>
              <a:spcBef>
                <a:spcPct val="0"/>
              </a:spcBef>
              <a:buChar char="•"/>
            </a:pPr>
            <a:r>
              <a:rPr lang="zh-CN" altLang="en-GB" sz="2400" b="1" dirty="0">
                <a:solidFill>
                  <a:schemeClr val="tx1"/>
                </a:solidFill>
                <a:latin typeface="Times New Roman" panose="02020603050405020304" pitchFamily="18" charset="0"/>
                <a:ea typeface="宋体" panose="02010600030101010101" pitchFamily="2" charset="-122"/>
              </a:rPr>
              <a:t>会产生什么后果？</a:t>
            </a:r>
            <a:endParaRPr lang="zh-CN" altLang="en-US" sz="2400" b="1" dirty="0">
              <a:solidFill>
                <a:schemeClr val="tx1"/>
              </a:solidFill>
              <a:latin typeface="Times New Roman" panose="02020603050405020304" pitchFamily="18" charset="0"/>
              <a:ea typeface="宋体" panose="02010600030101010101" pitchFamily="2" charset="-122"/>
            </a:endParaRPr>
          </a:p>
          <a:p>
            <a:pPr marL="457200" indent="-457200">
              <a:lnSpc>
                <a:spcPct val="140000"/>
              </a:lnSpc>
              <a:spcBef>
                <a:spcPct val="0"/>
              </a:spcBef>
              <a:buChar char="•"/>
            </a:pPr>
            <a:r>
              <a:rPr lang="zh-CN" altLang="en-GB" sz="2400" b="1" dirty="0">
                <a:solidFill>
                  <a:schemeClr val="tx1"/>
                </a:solidFill>
                <a:latin typeface="Times New Roman" panose="02020603050405020304" pitchFamily="18" charset="0"/>
                <a:ea typeface="宋体" panose="02010600030101010101" pitchFamily="2" charset="-122"/>
              </a:rPr>
              <a:t>什么情况下才发生？</a:t>
            </a:r>
            <a:endParaRPr lang="zh-CN" altLang="en-US" sz="2400" b="1" dirty="0">
              <a:solidFill>
                <a:schemeClr val="tx1"/>
              </a:solidFill>
              <a:latin typeface="Times New Roman" panose="02020603050405020304" pitchFamily="18" charset="0"/>
              <a:ea typeface="宋体" panose="02010600030101010101" pitchFamily="2" charset="-122"/>
            </a:endParaRPr>
          </a:p>
          <a:p>
            <a:pPr marL="457200" indent="-457200">
              <a:lnSpc>
                <a:spcPct val="140000"/>
              </a:lnSpc>
              <a:spcBef>
                <a:spcPct val="0"/>
              </a:spcBef>
              <a:buChar char="•"/>
            </a:pPr>
            <a:r>
              <a:rPr lang="zh-CN" altLang="en-GB" sz="2400" b="1" dirty="0">
                <a:solidFill>
                  <a:schemeClr val="tx1"/>
                </a:solidFill>
                <a:latin typeface="Times New Roman" panose="02020603050405020304" pitchFamily="18" charset="0"/>
                <a:ea typeface="宋体" panose="02010600030101010101" pitchFamily="2" charset="-122"/>
              </a:rPr>
              <a:t>有什么因素会导致或引发事故发生？</a:t>
            </a:r>
            <a:endParaRPr lang="zh-CN" altLang="en-US" sz="2400" b="1" dirty="0">
              <a:solidFill>
                <a:schemeClr val="tx1"/>
              </a:solidFill>
              <a:latin typeface="Times New Roman" panose="02020603050405020304" pitchFamily="18" charset="0"/>
              <a:ea typeface="宋体" panose="02010600030101010101" pitchFamily="2" charset="-122"/>
            </a:endParaRPr>
          </a:p>
          <a:p>
            <a:pPr marL="457200" indent="-457200">
              <a:lnSpc>
                <a:spcPct val="140000"/>
              </a:lnSpc>
              <a:spcBef>
                <a:spcPct val="0"/>
              </a:spcBef>
              <a:buChar char="•"/>
            </a:pPr>
            <a:r>
              <a:rPr lang="zh-CN" altLang="en-GB" sz="2400" b="1" dirty="0">
                <a:solidFill>
                  <a:schemeClr val="tx1"/>
                </a:solidFill>
                <a:latin typeface="Times New Roman" panose="02020603050405020304" pitchFamily="18" charset="0"/>
                <a:ea typeface="宋体" panose="02010600030101010101" pitchFamily="2" charset="-122"/>
              </a:rPr>
              <a:t>发生事故的可能性有多大？</a:t>
            </a:r>
            <a:endParaRPr lang="zh-CN" altLang="en-GB" sz="2400" b="1"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5011" name="Rectangle 3"/>
          <p:cNvSpPr>
            <a:spLocks noChangeArrowheads="1"/>
          </p:cNvSpPr>
          <p:nvPr>
            <p:ph type="subTitle" idx="4294967295"/>
          </p:nvPr>
        </p:nvSpPr>
        <p:spPr bwMode="auto">
          <a:xfrm>
            <a:off x="2627313" y="2205038"/>
            <a:ext cx="2447925" cy="503238"/>
          </a:xfrm>
          <a:solidFill>
            <a:srgbClr val="FFFFFF"/>
          </a:solidFill>
          <a:ln>
            <a:solidFill>
              <a:srgbClr val="000000"/>
            </a:solidFill>
            <a:miter lim="800000"/>
          </a:ln>
        </p:spPr>
        <p:txBody>
          <a:bodyPr vert="horz" wrap="square" lIns="91440" tIns="45720" rIns="91440" bIns="45720" numCol="1" anchor="t" anchorCtr="0" compatLnSpc="1"/>
          <a:lstStyle>
            <a:lvl1pPr marL="0" lvl="0" indent="0">
              <a:buClrTx/>
              <a:buSzTx/>
              <a:buFontTx/>
              <a:defRPr/>
            </a:lvl1pPr>
            <a:lvl2pPr marL="457200" lvl="1" indent="0" algn="ctr">
              <a:buClrTx/>
              <a:buSzTx/>
              <a:buFontTx/>
              <a:defRPr/>
            </a:lvl2pPr>
            <a:lvl3pPr marL="914400" lvl="2" indent="0" algn="ctr">
              <a:buClrTx/>
              <a:buSzTx/>
              <a:buFontTx/>
              <a:defRPr/>
            </a:lvl3pPr>
            <a:lvl4pPr marL="1371600" lvl="3" indent="0" algn="ctr">
              <a:buClrTx/>
              <a:buSzTx/>
              <a:buFontTx/>
              <a:defRPr/>
            </a:lvl4pPr>
            <a:lvl5pPr marL="1828800" lvl="4" indent="0" algn="ctr">
              <a:buClrTx/>
              <a:buSzTx/>
              <a:buFontTx/>
              <a:defRPr/>
            </a:lvl5pPr>
          </a:lstStyle>
          <a:p>
            <a:pPr marL="609600" lvl="0" indent="-609600" algn="l" eaLnBrk="1" hangingPunct="1">
              <a:buClr>
                <a:srgbClr val="FF0000"/>
              </a:buClr>
              <a:buFont typeface="ZapfDingbats BT" pitchFamily="18" charset="2"/>
              <a:buNone/>
            </a:pPr>
            <a:r>
              <a:rPr lang="en-US" altLang="zh-CN" sz="2400">
                <a:solidFill>
                  <a:srgbClr val="FF0000"/>
                </a:solidFill>
                <a:effectLst>
                  <a:outerShdw blurRad="38100" dist="38100" dir="2700000">
                    <a:srgbClr val="C0C0C0"/>
                  </a:outerShdw>
                </a:effectLst>
                <a:ea typeface="宋体" panose="02010600030101010101" pitchFamily="2" charset="-122"/>
              </a:rPr>
              <a:t>1.</a:t>
            </a:r>
            <a:r>
              <a:rPr lang="zh-CN" altLang="en-US" sz="2400" dirty="0">
                <a:effectLst>
                  <a:outerShdw blurRad="38100" dist="38100" dir="2700000">
                    <a:srgbClr val="C0C0C0"/>
                  </a:outerShdw>
                </a:effectLst>
                <a:ea typeface="宋体" panose="02010600030101010101" pitchFamily="2" charset="-122"/>
              </a:rPr>
              <a:t>不安全的行为</a:t>
            </a:r>
            <a:endParaRPr lang="zh-CN" altLang="en-US" sz="2400" dirty="0">
              <a:effectLst>
                <a:outerShdw blurRad="38100" dist="38100" dir="2700000">
                  <a:srgbClr val="C0C0C0"/>
                </a:outerShdw>
              </a:effectLst>
              <a:ea typeface="宋体" panose="02010600030101010101" pitchFamily="2" charset="-122"/>
            </a:endParaRPr>
          </a:p>
        </p:txBody>
      </p:sp>
      <p:sp>
        <p:nvSpPr>
          <p:cNvPr id="102404" name="Rectangle 5"/>
          <p:cNvSpPr/>
          <p:nvPr/>
        </p:nvSpPr>
        <p:spPr>
          <a:xfrm>
            <a:off x="2051050" y="549275"/>
            <a:ext cx="7239000" cy="685800"/>
          </a:xfrm>
          <a:prstGeom prst="rect">
            <a:avLst/>
          </a:prstGeom>
          <a:noFill/>
          <a:ln w="12700">
            <a:noFill/>
          </a:ln>
        </p:spPr>
        <p:txBody>
          <a:bodyPr lIns="90488" tIns="44450" rIns="90488" bIns="44450" anchor="ctr" anchorCtr="0"/>
          <a:p>
            <a:pPr>
              <a:lnSpc>
                <a:spcPct val="90000"/>
              </a:lnSpc>
              <a:spcBef>
                <a:spcPct val="0"/>
              </a:spcBef>
              <a:buNone/>
            </a:pPr>
            <a:r>
              <a:rPr lang="zh-CN" altLang="en-US" sz="2800" b="1" dirty="0">
                <a:solidFill>
                  <a:srgbClr val="003366"/>
                </a:solidFill>
                <a:latin typeface="Arial" panose="020B0604020202020204" pitchFamily="34" charset="0"/>
                <a:ea typeface="宋体" panose="02010600030101010101" pitchFamily="2" charset="-122"/>
              </a:rPr>
              <a:t>如何识别危险源</a:t>
            </a:r>
            <a:endParaRPr lang="zh-CN" altLang="en-US" sz="2800" b="1" dirty="0">
              <a:solidFill>
                <a:srgbClr val="003366"/>
              </a:solidFill>
              <a:latin typeface="Arial" panose="020B0604020202020204" pitchFamily="34" charset="0"/>
              <a:ea typeface="宋体" panose="02010600030101010101" pitchFamily="2" charset="-122"/>
            </a:endParaRPr>
          </a:p>
        </p:txBody>
      </p:sp>
      <p:sp>
        <p:nvSpPr>
          <p:cNvPr id="102405" name="爆炸形 2 102404"/>
          <p:cNvSpPr/>
          <p:nvPr/>
        </p:nvSpPr>
        <p:spPr>
          <a:xfrm>
            <a:off x="827088" y="3068638"/>
            <a:ext cx="1368425" cy="1512887"/>
          </a:xfrm>
          <a:prstGeom prst="irregularSeal2">
            <a:avLst/>
          </a:prstGeom>
          <a:solidFill>
            <a:srgbClr val="FF0000">
              <a:alpha val="0"/>
            </a:srgbClr>
          </a:solidFill>
          <a:ln w="9525" cap="flat" cmpd="sng">
            <a:solidFill>
              <a:schemeClr val="tx1"/>
            </a:solidFill>
            <a:prstDash val="solid"/>
            <a:miter/>
            <a:headEnd type="none" w="med" len="med"/>
            <a:tailEnd type="none" w="med" len="med"/>
          </a:ln>
        </p:spPr>
        <p:txBody>
          <a:bodyPr wrap="none" lIns="90000" tIns="46800" rIns="90000" bIns="46800" anchor="ctr" anchorCtr="0"/>
          <a:p>
            <a:pPr algn="ctr">
              <a:spcBef>
                <a:spcPct val="0"/>
              </a:spcBef>
            </a:pPr>
            <a:r>
              <a:rPr lang="zh-CN" altLang="en-US" sz="2400" b="1" dirty="0">
                <a:solidFill>
                  <a:srgbClr val="FF0000"/>
                </a:solidFill>
                <a:latin typeface="Arial" panose="020B0604020202020204" pitchFamily="34" charset="0"/>
                <a:ea typeface="黑体" panose="02010609060101010101" pitchFamily="2" charset="-122"/>
              </a:rPr>
              <a:t>危险</a:t>
            </a:r>
            <a:endParaRPr lang="zh-CN" altLang="en-US" sz="2400" b="1" dirty="0">
              <a:solidFill>
                <a:srgbClr val="FF0000"/>
              </a:solidFill>
              <a:latin typeface="Arial" panose="020B0604020202020204" pitchFamily="34" charset="0"/>
              <a:ea typeface="黑体" panose="02010609060101010101" pitchFamily="2" charset="-122"/>
            </a:endParaRPr>
          </a:p>
        </p:txBody>
      </p:sp>
      <p:sp>
        <p:nvSpPr>
          <p:cNvPr id="2" name="Rectangle 3"/>
          <p:cNvSpPr>
            <a:spLocks noChangeArrowheads="1"/>
          </p:cNvSpPr>
          <p:nvPr>
            <p:ph type="subTitle" idx="4294967295"/>
          </p:nvPr>
        </p:nvSpPr>
        <p:spPr bwMode="auto">
          <a:xfrm>
            <a:off x="2555875" y="4581525"/>
            <a:ext cx="2520950" cy="576263"/>
          </a:xfrm>
          <a:solidFill>
            <a:srgbClr val="FFFFFF"/>
          </a:solidFill>
          <a:ln>
            <a:solidFill>
              <a:srgbClr val="000000"/>
            </a:solidFill>
            <a:miter lim="800000"/>
          </a:ln>
        </p:spPr>
        <p:txBody>
          <a:bodyPr vert="horz" wrap="square" lIns="91440" tIns="45720" rIns="91440" bIns="45720" numCol="1" anchor="t" anchorCtr="0" compatLnSpc="1"/>
          <a:lstStyle>
            <a:lvl1pPr marL="0" lvl="0" indent="0">
              <a:buClrTx/>
              <a:buSzTx/>
              <a:buFontTx/>
              <a:defRPr/>
            </a:lvl1pPr>
            <a:lvl2pPr marL="457200" lvl="1" indent="0" algn="ctr">
              <a:buClrTx/>
              <a:buSzTx/>
              <a:buFontTx/>
              <a:defRPr/>
            </a:lvl2pPr>
            <a:lvl3pPr marL="914400" lvl="2" indent="0" algn="ctr">
              <a:buClrTx/>
              <a:buSzTx/>
              <a:buFontTx/>
              <a:defRPr/>
            </a:lvl3pPr>
            <a:lvl4pPr marL="1371600" lvl="3" indent="0" algn="ctr">
              <a:buClrTx/>
              <a:buSzTx/>
              <a:buFontTx/>
              <a:defRPr/>
            </a:lvl4pPr>
            <a:lvl5pPr marL="1828800" lvl="4" indent="0" algn="ctr">
              <a:buClrTx/>
              <a:buSzTx/>
              <a:buFontTx/>
              <a:defRPr/>
            </a:lvl5pPr>
          </a:lstStyle>
          <a:p>
            <a:pPr marL="609600" lvl="0" indent="-609600" algn="l" eaLnBrk="1" hangingPunct="1">
              <a:buClr>
                <a:srgbClr val="FF0000"/>
              </a:buClr>
              <a:buFont typeface="ZapfDingbats BT" pitchFamily="18" charset="2"/>
              <a:buNone/>
            </a:pPr>
            <a:r>
              <a:rPr lang="en-US" altLang="zh-CN" sz="2400">
                <a:solidFill>
                  <a:srgbClr val="FF0000"/>
                </a:solidFill>
                <a:effectLst>
                  <a:outerShdw blurRad="38100" dist="38100" dir="2700000">
                    <a:srgbClr val="C0C0C0"/>
                  </a:outerShdw>
                </a:effectLst>
                <a:ea typeface="宋体" panose="02010600030101010101" pitchFamily="2" charset="-122"/>
              </a:rPr>
              <a:t>2.</a:t>
            </a:r>
            <a:r>
              <a:rPr lang="en-US" altLang="zh-CN" sz="2400">
                <a:effectLst>
                  <a:outerShdw blurRad="38100" dist="38100" dir="2700000">
                    <a:srgbClr val="C0C0C0"/>
                  </a:outerShdw>
                </a:effectLst>
                <a:ea typeface="宋体" panose="02010600030101010101" pitchFamily="2" charset="-122"/>
              </a:rPr>
              <a:t> </a:t>
            </a:r>
            <a:r>
              <a:rPr lang="zh-CN" altLang="en-US" sz="2400" dirty="0">
                <a:effectLst>
                  <a:outerShdw blurRad="38100" dist="38100" dir="2700000">
                    <a:srgbClr val="C0C0C0"/>
                  </a:outerShdw>
                </a:effectLst>
                <a:ea typeface="宋体" panose="02010600030101010101" pitchFamily="2" charset="-122"/>
              </a:rPr>
              <a:t>不安全的条件</a:t>
            </a:r>
            <a:endParaRPr lang="zh-CN" altLang="en-US" sz="2400" dirty="0">
              <a:effectLst>
                <a:outerShdw blurRad="38100" dist="38100" dir="2700000">
                  <a:srgbClr val="C0C0C0"/>
                </a:outerShdw>
              </a:effectLst>
              <a:ea typeface="宋体" panose="02010600030101010101" pitchFamily="2" charset="-122"/>
            </a:endParaRPr>
          </a:p>
          <a:p>
            <a:pPr marL="609600" lvl="0" indent="-609600" algn="l" eaLnBrk="1" hangingPunct="1">
              <a:buClr>
                <a:srgbClr val="FF0000"/>
              </a:buClr>
              <a:buFont typeface="ZapfDingbats BT" pitchFamily="18" charset="2"/>
              <a:buNone/>
            </a:pPr>
            <a:endParaRPr lang="zh-CN" altLang="en-US" sz="2400" dirty="0">
              <a:effectLst>
                <a:outerShdw blurRad="38100" dist="38100" dir="2700000">
                  <a:srgbClr val="C0C0C0"/>
                </a:outerShdw>
              </a:effectLst>
              <a:ea typeface="宋体" panose="02010600030101010101" pitchFamily="2" charset="-122"/>
            </a:endParaRPr>
          </a:p>
        </p:txBody>
      </p:sp>
      <p:sp>
        <p:nvSpPr>
          <p:cNvPr id="102407" name="Rectangle 1027"/>
          <p:cNvSpPr/>
          <p:nvPr/>
        </p:nvSpPr>
        <p:spPr>
          <a:xfrm>
            <a:off x="5435600" y="1125538"/>
            <a:ext cx="3386138" cy="2087562"/>
          </a:xfrm>
          <a:prstGeom prst="rect">
            <a:avLst/>
          </a:prstGeom>
          <a:solidFill>
            <a:srgbClr val="FFFFFF"/>
          </a:solidFill>
          <a:ln w="9525" cap="flat" cmpd="sng">
            <a:solidFill>
              <a:schemeClr val="tx1"/>
            </a:solidFill>
            <a:prstDash val="solid"/>
            <a:miter/>
            <a:headEnd type="none" w="med" len="med"/>
            <a:tailEnd type="none" w="med" len="med"/>
          </a:ln>
        </p:spPr>
        <p:txBody>
          <a:bodyPr/>
          <a:lstStyle>
            <a:lvl1pPr marL="342900" indent="-342900" algn="ctr" rtl="0" eaLnBrk="0" fontAlgn="base" hangingPunct="0">
              <a:spcBef>
                <a:spcPct val="20000"/>
              </a:spcBef>
              <a:spcAft>
                <a:spcPct val="0"/>
              </a:spcAft>
              <a:defRPr sz="7000">
                <a:solidFill>
                  <a:schemeClr val="tx2"/>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j-ea"/>
              </a:defRPr>
            </a:lvl2pPr>
            <a:lvl3pPr marL="1143000" indent="-228600" algn="l" rtl="0" eaLnBrk="0" fontAlgn="base" hangingPunct="0">
              <a:spcBef>
                <a:spcPct val="20000"/>
              </a:spcBef>
              <a:spcAft>
                <a:spcPct val="0"/>
              </a:spcAft>
              <a:defRPr sz="2400">
                <a:solidFill>
                  <a:schemeClr val="tx1"/>
                </a:solidFill>
                <a:latin typeface="+mn-lt"/>
                <a:ea typeface="+mj-ea"/>
              </a:defRPr>
            </a:lvl3pPr>
            <a:lvl4pPr marL="1600200" indent="-228600" algn="l" rtl="0" eaLnBrk="0" fontAlgn="base" hangingPunct="0">
              <a:spcBef>
                <a:spcPct val="20000"/>
              </a:spcBef>
              <a:spcAft>
                <a:spcPct val="0"/>
              </a:spcAft>
              <a:defRPr sz="2000">
                <a:solidFill>
                  <a:schemeClr val="tx1"/>
                </a:solidFill>
                <a:latin typeface="+mn-lt"/>
                <a:ea typeface="+mj-ea"/>
              </a:defRPr>
            </a:lvl4pPr>
            <a:lvl5pPr marL="2057400" indent="-228600" algn="l" rtl="0" eaLnBrk="0" fontAlgn="base" hangingPunct="0">
              <a:spcBef>
                <a:spcPct val="20000"/>
              </a:spcBef>
              <a:spcAft>
                <a:spcPct val="0"/>
              </a:spcAft>
              <a:defRPr sz="2000">
                <a:solidFill>
                  <a:schemeClr val="tx1"/>
                </a:solidFill>
                <a:latin typeface="+mn-lt"/>
                <a:ea typeface="+mj-ea"/>
              </a:defRPr>
            </a:lvl5pPr>
          </a:lstStyle>
          <a:p>
            <a:pPr lvl="0" algn="l" eaLnBrk="1" hangingPunct="1">
              <a:lnSpc>
                <a:spcPct val="90000"/>
              </a:lnSpc>
            </a:pPr>
            <a:r>
              <a:rPr lang="zh-CN" altLang="en-US" sz="2000" b="1" dirty="0">
                <a:ea typeface="宋体" panose="02010600030101010101" pitchFamily="2" charset="-122"/>
              </a:rPr>
              <a:t>不遵守规章制度</a:t>
            </a:r>
            <a:endParaRPr lang="zh-CN" altLang="en-US" sz="2000" b="1" dirty="0">
              <a:ea typeface="宋体" panose="02010600030101010101" pitchFamily="2" charset="-122"/>
            </a:endParaRPr>
          </a:p>
          <a:p>
            <a:pPr lvl="0" algn="l" eaLnBrk="1" hangingPunct="1">
              <a:lnSpc>
                <a:spcPct val="90000"/>
              </a:lnSpc>
            </a:pPr>
            <a:r>
              <a:rPr lang="zh-CN" altLang="en-US" sz="2000" b="1" dirty="0">
                <a:ea typeface="宋体" panose="02010600030101010101" pitchFamily="2" charset="-122"/>
              </a:rPr>
              <a:t>不遵守作业程序</a:t>
            </a:r>
            <a:endParaRPr lang="zh-CN" altLang="en-US" sz="2000" b="1" dirty="0">
              <a:ea typeface="宋体" panose="02010600030101010101" pitchFamily="2" charset="-122"/>
            </a:endParaRPr>
          </a:p>
          <a:p>
            <a:pPr lvl="0" algn="l" eaLnBrk="1" hangingPunct="1">
              <a:lnSpc>
                <a:spcPct val="90000"/>
              </a:lnSpc>
            </a:pPr>
            <a:r>
              <a:rPr lang="zh-CN" altLang="en-US" sz="2000" b="1" dirty="0">
                <a:ea typeface="宋体" panose="02010600030101010101" pitchFamily="2" charset="-122"/>
              </a:rPr>
              <a:t>不规范的操作</a:t>
            </a:r>
            <a:endParaRPr lang="zh-CN" altLang="en-US" sz="2000" b="1" dirty="0">
              <a:ea typeface="宋体" panose="02010600030101010101" pitchFamily="2" charset="-122"/>
            </a:endParaRPr>
          </a:p>
          <a:p>
            <a:pPr lvl="0" algn="l" eaLnBrk="1" hangingPunct="1">
              <a:lnSpc>
                <a:spcPct val="90000"/>
              </a:lnSpc>
            </a:pPr>
            <a:r>
              <a:rPr lang="zh-CN" altLang="en-US" sz="2000" b="1" dirty="0">
                <a:ea typeface="宋体" panose="02010600030101010101" pitchFamily="2" charset="-122"/>
              </a:rPr>
              <a:t>不合格的资质</a:t>
            </a:r>
            <a:endParaRPr lang="zh-CN" altLang="en-US" sz="2000" b="1" dirty="0">
              <a:ea typeface="宋体" panose="02010600030101010101" pitchFamily="2" charset="-122"/>
            </a:endParaRPr>
          </a:p>
          <a:p>
            <a:pPr lvl="0" algn="l" eaLnBrk="1" hangingPunct="1">
              <a:lnSpc>
                <a:spcPct val="90000"/>
              </a:lnSpc>
            </a:pPr>
            <a:r>
              <a:rPr lang="zh-CN" altLang="en-US" sz="2000" b="1" dirty="0">
                <a:ea typeface="宋体" panose="02010600030101010101" pitchFamily="2" charset="-122"/>
              </a:rPr>
              <a:t>不足的安全培训</a:t>
            </a:r>
            <a:endParaRPr lang="zh-CN" altLang="en-US" sz="2000" b="1" dirty="0">
              <a:ea typeface="宋体" panose="02010600030101010101" pitchFamily="2" charset="-122"/>
            </a:endParaRPr>
          </a:p>
          <a:p>
            <a:pPr lvl="0" algn="l" eaLnBrk="1" hangingPunct="1">
              <a:lnSpc>
                <a:spcPct val="90000"/>
              </a:lnSpc>
            </a:pPr>
            <a:r>
              <a:rPr lang="en-US" altLang="zh-CN" sz="2000" b="1">
                <a:ea typeface="宋体" panose="02010600030101010101" pitchFamily="2" charset="-122"/>
              </a:rPr>
              <a:t>……….</a:t>
            </a:r>
            <a:endParaRPr lang="en-US" altLang="zh-CN" sz="2000" b="1">
              <a:ea typeface="宋体" panose="02010600030101010101" pitchFamily="2" charset="-122"/>
            </a:endParaRPr>
          </a:p>
        </p:txBody>
      </p:sp>
      <p:sp>
        <p:nvSpPr>
          <p:cNvPr id="102408" name="Rectangle 1027"/>
          <p:cNvSpPr/>
          <p:nvPr/>
        </p:nvSpPr>
        <p:spPr>
          <a:xfrm>
            <a:off x="5435600" y="3644900"/>
            <a:ext cx="3384550" cy="2927350"/>
          </a:xfrm>
          <a:prstGeom prst="rect">
            <a:avLst/>
          </a:prstGeom>
          <a:solidFill>
            <a:srgbClr val="FFFFFF"/>
          </a:solidFill>
          <a:ln w="9525" cap="flat" cmpd="sng">
            <a:solidFill>
              <a:schemeClr val="tx1"/>
            </a:solidFill>
            <a:prstDash val="solid"/>
            <a:miter/>
            <a:headEnd type="none" w="med" len="med"/>
            <a:tailEnd type="none" w="med" len="med"/>
          </a:ln>
        </p:spPr>
        <p:txBody>
          <a:bodyPr>
            <a:spAutoFit/>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lvl="0" eaLnBrk="1" hangingPunct="1">
              <a:lnSpc>
                <a:spcPct val="40000"/>
              </a:lnSpc>
            </a:pPr>
            <a:endParaRPr lang="zh-CN" altLang="en-US" b="1" dirty="0">
              <a:ea typeface="宋体" panose="02010600030101010101" pitchFamily="2" charset="-122"/>
            </a:endParaRPr>
          </a:p>
          <a:p>
            <a:pPr lvl="0" algn="l" eaLnBrk="1" hangingPunct="1">
              <a:buFont typeface="Wingdings" panose="05000000000000000000" pitchFamily="2" charset="2"/>
            </a:pPr>
            <a:r>
              <a:rPr lang="zh-CN" altLang="en-US" sz="2000" b="1" dirty="0">
                <a:ea typeface="宋体" panose="02010600030101010101" pitchFamily="2" charset="-122"/>
              </a:rPr>
              <a:t>环境的  (空气、灯光、温度、湿度</a:t>
            </a:r>
            <a:r>
              <a:rPr lang="en-US" altLang="zh-CN" sz="2000" b="1">
                <a:ea typeface="宋体" panose="02010600030101010101" pitchFamily="2" charset="-122"/>
              </a:rPr>
              <a:t>);</a:t>
            </a:r>
            <a:endParaRPr lang="en-US" altLang="zh-CN" sz="2000" b="1">
              <a:ea typeface="宋体" panose="02010600030101010101" pitchFamily="2" charset="-122"/>
            </a:endParaRPr>
          </a:p>
          <a:p>
            <a:pPr lvl="0" algn="l" eaLnBrk="1" hangingPunct="1">
              <a:buFont typeface="Wingdings" panose="05000000000000000000" pitchFamily="2" charset="2"/>
            </a:pPr>
            <a:r>
              <a:rPr lang="zh-CN" altLang="en-US" sz="2000" b="1" dirty="0">
                <a:ea typeface="宋体" panose="02010600030101010101" pitchFamily="2" charset="-122"/>
              </a:rPr>
              <a:t>生物的  (病毒、或流行病</a:t>
            </a:r>
            <a:r>
              <a:rPr lang="en-US" altLang="zh-CN" sz="2000" b="1">
                <a:ea typeface="宋体" panose="02010600030101010101" pitchFamily="2" charset="-122"/>
              </a:rPr>
              <a:t>);</a:t>
            </a:r>
            <a:endParaRPr lang="en-US" altLang="zh-CN" sz="2000" b="1">
              <a:ea typeface="宋体" panose="02010600030101010101" pitchFamily="2" charset="-122"/>
            </a:endParaRPr>
          </a:p>
          <a:p>
            <a:pPr lvl="0" algn="l" eaLnBrk="1" hangingPunct="1">
              <a:buFont typeface="Wingdings" panose="05000000000000000000" pitchFamily="2" charset="2"/>
            </a:pPr>
            <a:r>
              <a:rPr lang="zh-CN" altLang="en-US" sz="2000" b="1" dirty="0">
                <a:ea typeface="宋体" panose="02010600030101010101" pitchFamily="2" charset="-122"/>
              </a:rPr>
              <a:t>化学的  (化学品、易燃物</a:t>
            </a:r>
            <a:r>
              <a:rPr lang="en-US" altLang="zh-CN" sz="2000" b="1">
                <a:ea typeface="宋体" panose="02010600030101010101" pitchFamily="2" charset="-122"/>
              </a:rPr>
              <a:t>); </a:t>
            </a:r>
            <a:endParaRPr lang="en-US" altLang="zh-CN" sz="2000" b="1">
              <a:ea typeface="宋体" panose="02010600030101010101" pitchFamily="2" charset="-122"/>
            </a:endParaRPr>
          </a:p>
          <a:p>
            <a:pPr lvl="0" algn="l" eaLnBrk="1" hangingPunct="1">
              <a:buFont typeface="Wingdings" panose="05000000000000000000" pitchFamily="2" charset="2"/>
            </a:pPr>
            <a:r>
              <a:rPr lang="zh-CN" altLang="en-US" sz="2000" b="1" dirty="0">
                <a:ea typeface="宋体" panose="02010600030101010101" pitchFamily="2" charset="-122"/>
              </a:rPr>
              <a:t>物理的  (工作平面、物体坠落、锋利的边角</a:t>
            </a:r>
            <a:r>
              <a:rPr lang="en-US" altLang="zh-CN" sz="2000" b="1">
                <a:ea typeface="宋体" panose="02010600030101010101" pitchFamily="2" charset="-122"/>
              </a:rPr>
              <a:t>).</a:t>
            </a:r>
            <a:endParaRPr lang="en-US" altLang="zh-CN" sz="2000" b="1">
              <a:ea typeface="宋体" panose="02010600030101010101" pitchFamily="2" charset="-122"/>
            </a:endParaRPr>
          </a:p>
          <a:p>
            <a:pPr lvl="0" algn="l" eaLnBrk="1" hangingPunct="1">
              <a:buFont typeface="Wingdings" panose="05000000000000000000" pitchFamily="2" charset="2"/>
            </a:pPr>
            <a:r>
              <a:rPr lang="zh-CN" altLang="en-US" sz="2000" b="1" dirty="0">
                <a:ea typeface="宋体" panose="02010600030101010101" pitchFamily="2" charset="-122"/>
              </a:rPr>
              <a:t>心理的  (压力、催促等）</a:t>
            </a:r>
            <a:endParaRPr lang="zh-CN" altLang="en-US" sz="2000" b="1" dirty="0">
              <a:ea typeface="宋体" panose="02010600030101010101" pitchFamily="2" charset="-122"/>
            </a:endParaRPr>
          </a:p>
        </p:txBody>
      </p:sp>
      <p:sp>
        <p:nvSpPr>
          <p:cNvPr id="102409" name="椭圆 102408"/>
          <p:cNvSpPr/>
          <p:nvPr/>
        </p:nvSpPr>
        <p:spPr>
          <a:xfrm>
            <a:off x="2411413" y="2997200"/>
            <a:ext cx="2808287" cy="1346200"/>
          </a:xfrm>
          <a:prstGeom prst="ellipse">
            <a:avLst/>
          </a:prstGeom>
          <a:solidFill>
            <a:srgbClr val="FFFFFF">
              <a:alpha val="0"/>
            </a:srgbClr>
          </a:solidFill>
          <a:ln w="9525" cap="flat" cmpd="sng">
            <a:solidFill>
              <a:schemeClr val="tx1"/>
            </a:solidFill>
            <a:prstDash val="solid"/>
            <a:headEnd type="none" w="med" len="med"/>
            <a:tailEnd type="none" w="med" len="med"/>
          </a:ln>
        </p:spPr>
        <p:txBody>
          <a:bodyPr wrap="none"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人</a:t>
            </a:r>
            <a:r>
              <a:rPr lang="zh-CN" altLang="en-US" sz="2400" b="1" dirty="0">
                <a:solidFill>
                  <a:schemeClr val="tx2"/>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机</a:t>
            </a:r>
            <a:r>
              <a:rPr lang="zh-CN" altLang="en-US" sz="2400" b="1" dirty="0">
                <a:solidFill>
                  <a:schemeClr val="tx2"/>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物</a:t>
            </a:r>
            <a:r>
              <a:rPr lang="zh-CN" altLang="en-US" sz="2400" b="1" dirty="0">
                <a:solidFill>
                  <a:schemeClr val="tx2"/>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管</a:t>
            </a:r>
            <a:r>
              <a:rPr lang="zh-CN" altLang="en-US" sz="2400" b="1" dirty="0">
                <a:solidFill>
                  <a:schemeClr val="tx2"/>
                </a:solidFill>
                <a:latin typeface="Arial" panose="020B0604020202020204" pitchFamily="34" charset="0"/>
                <a:ea typeface="黑体" panose="02010609060101010101" pitchFamily="2" charset="-122"/>
              </a:rPr>
              <a:t>、</a:t>
            </a:r>
            <a:r>
              <a:rPr lang="zh-CN" altLang="en-US" sz="2400" b="1" dirty="0">
                <a:solidFill>
                  <a:schemeClr val="tx1"/>
                </a:solidFill>
                <a:latin typeface="Arial" panose="020B0604020202020204" pitchFamily="34" charset="0"/>
                <a:ea typeface="黑体" panose="02010609060101010101" pitchFamily="2" charset="-122"/>
              </a:rPr>
              <a:t>环</a:t>
            </a:r>
            <a:endParaRPr lang="zh-CN" altLang="en-US" sz="2400" b="1" dirty="0">
              <a:solidFill>
                <a:schemeClr val="tx1"/>
              </a:solidFill>
              <a:latin typeface="Arial" panose="020B0604020202020204" pitchFamily="34" charset="0"/>
              <a:ea typeface="黑体" panose="02010609060101010101" pitchFamily="2" charset="-122"/>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6" name="爆炸形 2 136195"/>
          <p:cNvSpPr/>
          <p:nvPr/>
        </p:nvSpPr>
        <p:spPr>
          <a:xfrm>
            <a:off x="2124075" y="549275"/>
            <a:ext cx="5184775" cy="1296988"/>
          </a:xfrm>
          <a:prstGeom prst="irregularSeal2">
            <a:avLst/>
          </a:prstGeom>
          <a:solidFill>
            <a:srgbClr val="FFFFFF">
              <a:alpha val="0"/>
            </a:srgbClr>
          </a:solidFill>
          <a:ln w="9525" cap="flat" cmpd="sng">
            <a:solidFill>
              <a:schemeClr val="tx1"/>
            </a:solidFill>
            <a:prstDash val="solid"/>
            <a:miter/>
            <a:headEnd type="none" w="med" len="med"/>
            <a:tailEnd type="none" w="med" len="med"/>
          </a:ln>
        </p:spPr>
        <p:txBody>
          <a:bodyPr wrap="none"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“换灯”工作危害分析</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36197" name="矩形 136196"/>
          <p:cNvSpPr/>
          <p:nvPr/>
        </p:nvSpPr>
        <p:spPr>
          <a:xfrm>
            <a:off x="1116013" y="2781300"/>
            <a:ext cx="7848600" cy="457200"/>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1  “</a:t>
            </a:r>
            <a:r>
              <a:rPr lang="zh-CN" altLang="en-US" sz="2400" b="1" dirty="0">
                <a:solidFill>
                  <a:schemeClr val="tx1"/>
                </a:solidFill>
                <a:latin typeface="Arial" panose="020B0604020202020204" pitchFamily="34" charset="0"/>
                <a:ea typeface="黑体" panose="02010609060101010101" pitchFamily="2" charset="-122"/>
              </a:rPr>
              <a:t>关电源  送电源  换灯泡”步骤中易发生触电伤害</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36200" name="矩形 136199"/>
          <p:cNvSpPr/>
          <p:nvPr/>
        </p:nvSpPr>
        <p:spPr>
          <a:xfrm>
            <a:off x="1116013" y="3357563"/>
            <a:ext cx="6911975" cy="822325"/>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2  “</a:t>
            </a:r>
            <a:r>
              <a:rPr lang="zh-CN" altLang="en-US" sz="2400" b="1" dirty="0">
                <a:solidFill>
                  <a:schemeClr val="tx1"/>
                </a:solidFill>
                <a:latin typeface="Arial" panose="020B0604020202020204" pitchFamily="34" charset="0"/>
                <a:ea typeface="黑体" panose="02010609060101010101" pitchFamily="2" charset="-122"/>
              </a:rPr>
              <a:t>支梯  收梯”步骤中易发生梯子不稳砸伤，棱角划伤等或未收的梯子伤害影响他人</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36201" name="矩形 136200"/>
          <p:cNvSpPr/>
          <p:nvPr/>
        </p:nvSpPr>
        <p:spPr>
          <a:xfrm>
            <a:off x="1042988" y="4292600"/>
            <a:ext cx="7848600" cy="457200"/>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3  “</a:t>
            </a:r>
            <a:r>
              <a:rPr lang="zh-CN" altLang="en-US" sz="2400" b="1" dirty="0">
                <a:solidFill>
                  <a:schemeClr val="tx1"/>
                </a:solidFill>
                <a:latin typeface="Arial" panose="020B0604020202020204" pitchFamily="34" charset="0"/>
                <a:ea typeface="黑体" panose="02010609060101010101" pitchFamily="2" charset="-122"/>
              </a:rPr>
              <a:t>上梯  下梯”步骤中易发生侧翻、高处坠落伤害</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36202" name="矩形 136201"/>
          <p:cNvSpPr/>
          <p:nvPr/>
        </p:nvSpPr>
        <p:spPr>
          <a:xfrm>
            <a:off x="1116013" y="5013325"/>
            <a:ext cx="7848600" cy="457200"/>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4  “</a:t>
            </a:r>
            <a:r>
              <a:rPr lang="zh-CN" altLang="en-US" sz="2400" b="1" dirty="0">
                <a:solidFill>
                  <a:schemeClr val="tx1"/>
                </a:solidFill>
                <a:latin typeface="Arial" panose="020B0604020202020204" pitchFamily="34" charset="0"/>
                <a:ea typeface="黑体" panose="02010609060101010101" pitchFamily="2" charset="-122"/>
              </a:rPr>
              <a:t>换灯泡”步骤中易发生灯泡破碎划伤害</a:t>
            </a:r>
            <a:endParaRPr lang="zh-CN" altLang="en-US" sz="2400" b="1" dirty="0">
              <a:solidFill>
                <a:schemeClr val="tx1"/>
              </a:solidFill>
              <a:latin typeface="Arial" panose="020B0604020202020204" pitchFamily="34" charset="0"/>
              <a:ea typeface="黑体" panose="0201060906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爆炸形 2 143361"/>
          <p:cNvSpPr/>
          <p:nvPr/>
        </p:nvSpPr>
        <p:spPr>
          <a:xfrm>
            <a:off x="2124075" y="549275"/>
            <a:ext cx="5184775" cy="1296988"/>
          </a:xfrm>
          <a:prstGeom prst="irregularSeal2">
            <a:avLst/>
          </a:prstGeom>
          <a:solidFill>
            <a:srgbClr val="FFFFFF">
              <a:alpha val="0"/>
            </a:srgbClr>
          </a:solidFill>
          <a:ln w="9525" cap="flat" cmpd="sng">
            <a:solidFill>
              <a:schemeClr val="tx1"/>
            </a:solidFill>
            <a:prstDash val="solid"/>
            <a:miter/>
            <a:headEnd type="none" w="med" len="med"/>
            <a:tailEnd type="none" w="med" len="med"/>
          </a:ln>
        </p:spPr>
        <p:txBody>
          <a:bodyPr wrap="none"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“杀鱼”工作危害分析</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3363" name="矩形 143362"/>
          <p:cNvSpPr/>
          <p:nvPr/>
        </p:nvSpPr>
        <p:spPr>
          <a:xfrm>
            <a:off x="1042988" y="2349500"/>
            <a:ext cx="6985000" cy="822325"/>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1  </a:t>
            </a:r>
            <a:r>
              <a:rPr lang="zh-CN" altLang="en-US" sz="2400" b="1" dirty="0">
                <a:solidFill>
                  <a:schemeClr val="tx1"/>
                </a:solidFill>
                <a:latin typeface="Arial" panose="020B0604020202020204" pitchFamily="34" charset="0"/>
                <a:ea typeface="黑体" panose="02010609060101010101" pitchFamily="2" charset="-122"/>
              </a:rPr>
              <a:t>从取鱼到收工器具全过程都可能发生引地面湿滑导致跌到损伤</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3364" name="矩形 143363"/>
          <p:cNvSpPr/>
          <p:nvPr/>
        </p:nvSpPr>
        <p:spPr>
          <a:xfrm>
            <a:off x="1116013" y="3500438"/>
            <a:ext cx="6911975" cy="457200"/>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2  “</a:t>
            </a:r>
            <a:r>
              <a:rPr lang="zh-CN" altLang="en-US" sz="2400" b="1" dirty="0">
                <a:solidFill>
                  <a:schemeClr val="tx1"/>
                </a:solidFill>
                <a:latin typeface="Arial" panose="020B0604020202020204" pitchFamily="34" charset="0"/>
                <a:ea typeface="黑体" panose="02010609060101010101" pitchFamily="2" charset="-122"/>
              </a:rPr>
              <a:t>破膛  刮鳞”步骤中易发生工具锐角划伤</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3365" name="矩形 143364"/>
          <p:cNvSpPr/>
          <p:nvPr/>
        </p:nvSpPr>
        <p:spPr>
          <a:xfrm>
            <a:off x="1042988" y="4292600"/>
            <a:ext cx="7848600" cy="457200"/>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3  “</a:t>
            </a:r>
            <a:r>
              <a:rPr lang="zh-CN" altLang="en-US" sz="2400" b="1" dirty="0">
                <a:solidFill>
                  <a:schemeClr val="tx1"/>
                </a:solidFill>
                <a:latin typeface="Arial" panose="020B0604020202020204" pitchFamily="34" charset="0"/>
                <a:ea typeface="黑体" panose="02010609060101010101" pitchFamily="2" charset="-122"/>
              </a:rPr>
              <a:t>掏鱼鳃  清洗”步骤中易发生被鱼刺或牙齿的</a:t>
            </a:r>
            <a:endParaRPr lang="zh-CN" altLang="en-US" sz="2400" b="1" dirty="0">
              <a:solidFill>
                <a:schemeClr val="tx1"/>
              </a:solidFill>
              <a:latin typeface="Arial" panose="020B0604020202020204" pitchFamily="34" charset="0"/>
              <a:ea typeface="黑体" panose="0201060906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灯片编号占位符 5"/>
          <p:cNvSpPr txBox="1">
            <a:spLocks noGrp="1"/>
          </p:cNvSpPr>
          <p:nvPr/>
        </p:nvSpPr>
        <p:spPr>
          <a:xfrm>
            <a:off x="6659563" y="6337300"/>
            <a:ext cx="2233612" cy="476250"/>
          </a:xfrm>
          <a:prstGeom prst="rect">
            <a:avLst/>
          </a:prstGeom>
          <a:noFill/>
          <a:ln w="9525">
            <a:noFill/>
          </a:ln>
        </p:spPr>
        <p:txBody>
          <a:bodyPr/>
          <a:p>
            <a:pPr algn="r">
              <a:spcBef>
                <a:spcPct val="0"/>
              </a:spcBef>
            </a:pPr>
            <a:fld id="{9A0DB2DC-4C9A-4742-B13C-FB6460FD3503}" type="slidenum">
              <a:rPr lang="en-US" altLang="zh-CN" sz="1400" b="1" dirty="0">
                <a:solidFill>
                  <a:schemeClr val="tx2"/>
                </a:solidFill>
                <a:latin typeface="Arial" panose="020B0604020202020204" pitchFamily="34" charset="0"/>
                <a:ea typeface="宋体" panose="02010600030101010101" pitchFamily="2" charset="-122"/>
              </a:rPr>
            </a:fld>
            <a:endParaRPr lang="en-US" altLang="zh-CN" sz="1400" b="1" dirty="0">
              <a:solidFill>
                <a:schemeClr val="tx2"/>
              </a:solidFill>
              <a:latin typeface="Arial" panose="020B0604020202020204" pitchFamily="34" charset="0"/>
              <a:ea typeface="宋体" panose="02010600030101010101" pitchFamily="2" charset="-122"/>
            </a:endParaRPr>
          </a:p>
        </p:txBody>
      </p:sp>
      <p:sp>
        <p:nvSpPr>
          <p:cNvPr id="103427" name="Rectangle 2"/>
          <p:cNvSpPr>
            <a:spLocks noGrp="1"/>
          </p:cNvSpPr>
          <p:nvPr>
            <p:ph type="title" idx="4294967295"/>
          </p:nvPr>
        </p:nvSpPr>
        <p:spPr>
          <a:xfrm>
            <a:off x="457200" y="274638"/>
            <a:ext cx="8229600" cy="1143000"/>
          </a:xfrm>
          <a:prstGeom prst="rect">
            <a:avLst/>
          </a:prstGeom>
          <a:solidFill>
            <a:srgbClr val="FFFFFF">
              <a:alpha val="0"/>
            </a:srgbClr>
          </a:solidFill>
          <a:ln w="9525" cap="flat" cmpd="sng">
            <a:solidFill>
              <a:schemeClr val="bg1"/>
            </a:solidFill>
            <a:prstDash val="solid"/>
            <a:headEnd type="none" w="med" len="med"/>
            <a:tailEnd type="none" w="med" len="med"/>
          </a:ln>
        </p:spPr>
        <p:txBody>
          <a:bodyPr vert="horz" wrap="square" lIns="91440" tIns="45720" rIns="91440" bIns="45720" anchor="ctr" anchorCtr="0"/>
          <a:p>
            <a:pPr eaLnBrk="1" hangingPunct="1"/>
            <a:r>
              <a:rPr lang="en-US" altLang="zh-CN">
                <a:solidFill>
                  <a:schemeClr val="tx1"/>
                </a:solidFill>
                <a:latin typeface="方正小标宋简体" pitchFamily="2" charset="-122"/>
                <a:ea typeface="方正小标宋简体" pitchFamily="2" charset="-122"/>
              </a:rPr>
              <a:t>JSA</a:t>
            </a:r>
            <a:r>
              <a:rPr lang="zh-CN" altLang="en-US" dirty="0">
                <a:solidFill>
                  <a:schemeClr val="tx1"/>
                </a:solidFill>
                <a:latin typeface="方正小标宋简体" pitchFamily="2" charset="-122"/>
                <a:ea typeface="方正小标宋简体" pitchFamily="2" charset="-122"/>
              </a:rPr>
              <a:t>第三步</a:t>
            </a:r>
            <a:r>
              <a:rPr lang="en-US" altLang="zh-CN">
                <a:solidFill>
                  <a:schemeClr val="tx1"/>
                </a:solidFill>
                <a:latin typeface="方正小标宋简体" pitchFamily="2" charset="-122"/>
                <a:ea typeface="方正小标宋简体" pitchFamily="2" charset="-122"/>
              </a:rPr>
              <a:t>: </a:t>
            </a:r>
            <a:r>
              <a:rPr lang="zh-CN" altLang="en-US" dirty="0">
                <a:solidFill>
                  <a:schemeClr val="tx1"/>
                </a:solidFill>
                <a:latin typeface="方正小标宋简体" pitchFamily="2" charset="-122"/>
                <a:ea typeface="方正小标宋简体" pitchFamily="2" charset="-122"/>
              </a:rPr>
              <a:t>分析评估风险</a:t>
            </a:r>
            <a:endParaRPr lang="zh-CN" altLang="en-US" dirty="0">
              <a:solidFill>
                <a:schemeClr val="tx1"/>
              </a:solidFill>
              <a:latin typeface="方正小标宋简体" pitchFamily="2" charset="-122"/>
              <a:ea typeface="方正小标宋简体" pitchFamily="2" charset="-122"/>
            </a:endParaRPr>
          </a:p>
        </p:txBody>
      </p:sp>
      <p:sp>
        <p:nvSpPr>
          <p:cNvPr id="103428" name="Rectangle 3"/>
          <p:cNvSpPr>
            <a:spLocks noGrp="1"/>
          </p:cNvSpPr>
          <p:nvPr>
            <p:ph type="body" idx="4294967295"/>
          </p:nvPr>
        </p:nvSpPr>
        <p:spPr>
          <a:xfrm>
            <a:off x="971550" y="1773238"/>
            <a:ext cx="7632700" cy="2808287"/>
          </a:xfrm>
          <a:ln/>
        </p:spPr>
        <p:txBody>
          <a:bodyPr vert="horz" wrap="square" lIns="91440" tIns="45720" rIns="91440" bIns="45720" anchor="t" anchorCtr="0"/>
          <a:p>
            <a:pPr marL="0" indent="541655" eaLnBrk="1" hangingPunct="1"/>
            <a:r>
              <a:rPr lang="zh-CN" altLang="en-US" sz="2400" u="sng" dirty="0">
                <a:solidFill>
                  <a:srgbClr val="CC0000"/>
                </a:solidFill>
              </a:rPr>
              <a:t>风险评估方法：</a:t>
            </a:r>
            <a:r>
              <a:rPr lang="en-US" altLang="zh-CN" sz="2400" u="sng">
                <a:solidFill>
                  <a:srgbClr val="CC0000"/>
                </a:solidFill>
              </a:rPr>
              <a:t>LEC </a:t>
            </a:r>
            <a:r>
              <a:rPr lang="zh-CN" altLang="en-US" sz="2400" u="sng" dirty="0">
                <a:solidFill>
                  <a:srgbClr val="CC0000"/>
                </a:solidFill>
              </a:rPr>
              <a:t>方法</a:t>
            </a:r>
            <a:endParaRPr lang="zh-CN" altLang="en-US" sz="2400" u="sng" dirty="0">
              <a:solidFill>
                <a:srgbClr val="CC0000"/>
              </a:solidFill>
            </a:endParaRPr>
          </a:p>
          <a:p>
            <a:pPr marL="0" indent="541655" algn="l" eaLnBrk="1" hangingPunct="1"/>
            <a:r>
              <a:rPr lang="zh-CN" altLang="en-US" sz="2400" dirty="0">
                <a:latin typeface="黑体" panose="02010609060101010101" pitchFamily="2" charset="-122"/>
              </a:rPr>
              <a:t>这是一个识别和评价危害和风险的系统的、定量         的方法</a:t>
            </a:r>
            <a:r>
              <a:rPr lang="en-US" altLang="zh-CN" sz="2400">
                <a:latin typeface="黑体" panose="02010609060101010101" pitchFamily="2" charset="-122"/>
              </a:rPr>
              <a:t>.</a:t>
            </a:r>
            <a:endParaRPr lang="en-US" altLang="zh-CN" sz="2400">
              <a:latin typeface="黑体" panose="02010609060101010101" pitchFamily="2" charset="-122"/>
            </a:endParaRPr>
          </a:p>
          <a:p>
            <a:pPr marL="0" indent="541655" algn="l" eaLnBrk="1" hangingPunct="1"/>
            <a:r>
              <a:rPr lang="en-US" altLang="zh-CN" sz="2400">
                <a:latin typeface="黑体" panose="02010609060101010101" pitchFamily="2" charset="-122"/>
              </a:rPr>
              <a:t>L(</a:t>
            </a:r>
            <a:r>
              <a:rPr lang="zh-CN" altLang="en-US" sz="2400" dirty="0">
                <a:latin typeface="黑体" panose="02010609060101010101" pitchFamily="2" charset="-122"/>
              </a:rPr>
              <a:t>可能性</a:t>
            </a:r>
            <a:r>
              <a:rPr lang="en-US" altLang="zh-CN" sz="2400">
                <a:latin typeface="黑体" panose="02010609060101010101" pitchFamily="2" charset="-122"/>
              </a:rPr>
              <a:t>)</a:t>
            </a:r>
            <a:r>
              <a:rPr lang="en-US" altLang="zh-CN" sz="2400"/>
              <a:t>—</a:t>
            </a:r>
            <a:r>
              <a:rPr lang="zh-CN" altLang="en-US" sz="2400" dirty="0">
                <a:latin typeface="黑体" panose="02010609060101010101" pitchFamily="2" charset="-122"/>
              </a:rPr>
              <a:t>事故发生的可能性 </a:t>
            </a:r>
            <a:endParaRPr lang="zh-CN" altLang="en-US" sz="2400" dirty="0">
              <a:latin typeface="黑体" panose="02010609060101010101" pitchFamily="2" charset="-122"/>
            </a:endParaRPr>
          </a:p>
          <a:p>
            <a:pPr marL="0" indent="541655" algn="l" eaLnBrk="1" hangingPunct="1"/>
            <a:r>
              <a:rPr lang="en-US" altLang="zh-CN" sz="2400">
                <a:latin typeface="黑体" panose="02010609060101010101" pitchFamily="2" charset="-122"/>
              </a:rPr>
              <a:t>E(</a:t>
            </a:r>
            <a:r>
              <a:rPr lang="zh-CN" altLang="en-US" sz="2400" dirty="0">
                <a:latin typeface="黑体" panose="02010609060101010101" pitchFamily="2" charset="-122"/>
              </a:rPr>
              <a:t>暴露频率</a:t>
            </a:r>
            <a:r>
              <a:rPr lang="en-US" altLang="zh-CN" sz="2400">
                <a:latin typeface="黑体" panose="02010609060101010101" pitchFamily="2" charset="-122"/>
              </a:rPr>
              <a:t>)</a:t>
            </a:r>
            <a:r>
              <a:rPr lang="en-US" altLang="zh-CN" sz="2400"/>
              <a:t>—</a:t>
            </a:r>
            <a:r>
              <a:rPr lang="zh-CN" altLang="en-US" sz="2400" dirty="0">
                <a:latin typeface="黑体" panose="02010609060101010101" pitchFamily="2" charset="-122"/>
              </a:rPr>
              <a:t>人员暴露于危险环境中的频繁程度 </a:t>
            </a:r>
            <a:endParaRPr lang="zh-CN" altLang="en-US" sz="2400" dirty="0">
              <a:latin typeface="黑体" panose="02010609060101010101" pitchFamily="2" charset="-122"/>
            </a:endParaRPr>
          </a:p>
          <a:p>
            <a:pPr marL="0" indent="541655" algn="l" eaLnBrk="1" hangingPunct="1"/>
            <a:r>
              <a:rPr lang="en-US" altLang="zh-CN" sz="2400">
                <a:latin typeface="黑体" panose="02010609060101010101" pitchFamily="2" charset="-122"/>
              </a:rPr>
              <a:t>C(</a:t>
            </a:r>
            <a:r>
              <a:rPr lang="zh-CN" altLang="en-US" sz="2400" dirty="0">
                <a:latin typeface="黑体" panose="02010609060101010101" pitchFamily="2" charset="-122"/>
              </a:rPr>
              <a:t>严重性</a:t>
            </a:r>
            <a:r>
              <a:rPr lang="en-US" altLang="zh-CN" sz="2400">
                <a:latin typeface="黑体" panose="02010609060101010101" pitchFamily="2" charset="-122"/>
              </a:rPr>
              <a:t>)</a:t>
            </a:r>
            <a:r>
              <a:rPr lang="en-US" altLang="zh-CN" sz="2400"/>
              <a:t>—</a:t>
            </a:r>
            <a:r>
              <a:rPr lang="zh-CN" altLang="en-US" sz="2400" dirty="0">
                <a:latin typeface="黑体" panose="02010609060101010101" pitchFamily="2" charset="-122"/>
              </a:rPr>
              <a:t>一旦发生事故可能造成的后果的严重性</a:t>
            </a:r>
            <a:endParaRPr lang="zh-CN" altLang="en-US" sz="2400" dirty="0">
              <a:latin typeface="黑体" panose="02010609060101010101" pitchFamily="2" charset="-122"/>
            </a:endParaRPr>
          </a:p>
          <a:p>
            <a:pPr marL="0" indent="541655" algn="l" eaLnBrk="1" hangingPunct="1"/>
            <a:endParaRPr lang="zh-CN" altLang="en-US" sz="2400" dirty="0">
              <a:latin typeface="黑体" panose="02010609060101010101" pitchFamily="2" charset="-122"/>
            </a:endParaRPr>
          </a:p>
          <a:p>
            <a:pPr marL="0" indent="541655" eaLnBrk="1" hangingPunct="1"/>
            <a:r>
              <a:rPr lang="zh-CN" altLang="en-US" sz="2400" dirty="0">
                <a:solidFill>
                  <a:srgbClr val="FF0000"/>
                </a:solidFill>
                <a:latin typeface="Arial Black" panose="020B0A04020102020204" pitchFamily="34" charset="0"/>
                <a:ea typeface="宋体" panose="02010600030101010101" pitchFamily="2" charset="-122"/>
              </a:rPr>
              <a:t>风险</a:t>
            </a:r>
            <a:r>
              <a:rPr lang="zh-CN" altLang="en-US" sz="2400" dirty="0">
                <a:latin typeface="Arial Black" panose="020B0A04020102020204" pitchFamily="34" charset="0"/>
                <a:ea typeface="宋体" panose="02010600030101010101" pitchFamily="2" charset="-122"/>
              </a:rPr>
              <a:t> </a:t>
            </a:r>
            <a:r>
              <a:rPr lang="en-US" altLang="zh-CN" sz="2400">
                <a:latin typeface="Arial Black" panose="020B0A04020102020204" pitchFamily="34" charset="0"/>
                <a:ea typeface="宋体" panose="02010600030101010101" pitchFamily="2" charset="-122"/>
              </a:rPr>
              <a:t>=</a:t>
            </a:r>
            <a:r>
              <a:rPr lang="zh-CN" altLang="en-US" sz="2400" dirty="0">
                <a:latin typeface="Arial Black" panose="020B0A04020102020204" pitchFamily="34" charset="0"/>
                <a:ea typeface="宋体" panose="02010600030101010101" pitchFamily="2" charset="-122"/>
              </a:rPr>
              <a:t>可能性</a:t>
            </a:r>
            <a:r>
              <a:rPr lang="en-US" altLang="zh-CN" sz="2400">
                <a:latin typeface="Arial Black" panose="020B0A04020102020204" pitchFamily="34" charset="0"/>
                <a:ea typeface="宋体" panose="02010600030101010101" pitchFamily="2" charset="-122"/>
              </a:rPr>
              <a:t>x</a:t>
            </a:r>
            <a:r>
              <a:rPr lang="zh-CN" altLang="en-US" sz="2400" dirty="0">
                <a:latin typeface="Arial Black" panose="020B0A04020102020204" pitchFamily="34" charset="0"/>
                <a:ea typeface="宋体" panose="02010600030101010101" pitchFamily="2" charset="-122"/>
              </a:rPr>
              <a:t>暴露频次 </a:t>
            </a:r>
            <a:r>
              <a:rPr lang="en-US" altLang="zh-CN" sz="2400">
                <a:latin typeface="Arial Black" panose="020B0A04020102020204" pitchFamily="34" charset="0"/>
                <a:ea typeface="宋体" panose="02010600030101010101" pitchFamily="2" charset="-122"/>
              </a:rPr>
              <a:t>x</a:t>
            </a:r>
            <a:r>
              <a:rPr lang="zh-CN" altLang="en-US" sz="2400" dirty="0">
                <a:latin typeface="Arial Black" panose="020B0A04020102020204" pitchFamily="34" charset="0"/>
                <a:ea typeface="宋体" panose="02010600030101010101" pitchFamily="2" charset="-122"/>
              </a:rPr>
              <a:t>严重性 </a:t>
            </a:r>
            <a:endParaRPr lang="zh-CN" altLang="en-US" sz="2400" dirty="0">
              <a:latin typeface="Arial Black" panose="020B0A04020102020204" pitchFamily="34" charset="0"/>
              <a:ea typeface="宋体" panose="02010600030101010101" pitchFamily="2" charset="-122"/>
            </a:endParaRPr>
          </a:p>
          <a:p>
            <a:pPr marL="0" indent="541655" eaLnBrk="1" hangingPunct="1"/>
            <a:r>
              <a:rPr lang="zh-CN" altLang="en-US" sz="2400" dirty="0">
                <a:solidFill>
                  <a:srgbClr val="FF0000"/>
                </a:solidFill>
                <a:latin typeface="Arial Black" panose="020B0A04020102020204" pitchFamily="34" charset="0"/>
                <a:ea typeface="宋体" panose="02010600030101010101" pitchFamily="2" charset="-122"/>
              </a:rPr>
              <a:t>  </a:t>
            </a:r>
            <a:r>
              <a:rPr lang="en-US" altLang="zh-CN" sz="2400">
                <a:solidFill>
                  <a:srgbClr val="FF0000"/>
                </a:solidFill>
                <a:latin typeface="Arial Black" panose="020B0A04020102020204" pitchFamily="34" charset="0"/>
                <a:ea typeface="宋体" panose="02010600030101010101" pitchFamily="2" charset="-122"/>
              </a:rPr>
              <a:t>D</a:t>
            </a:r>
            <a:r>
              <a:rPr lang="en-US" altLang="zh-CN" sz="2400">
                <a:latin typeface="Arial Black" panose="020B0A04020102020204" pitchFamily="34" charset="0"/>
                <a:ea typeface="宋体" panose="02010600030101010101" pitchFamily="2" charset="-122"/>
              </a:rPr>
              <a:t> = L X E X C</a:t>
            </a:r>
            <a:endParaRPr lang="en-US" altLang="zh-CN" sz="2400">
              <a:latin typeface="Arial Black" panose="020B0A04020102020204" pitchFamily="34" charset="0"/>
              <a:ea typeface="宋体" panose="02010600030101010101" pitchFamily="2" charset="-122"/>
            </a:endParaRPr>
          </a:p>
          <a:p>
            <a:pPr marL="0" indent="541655" eaLnBrk="1" hangingPunct="1"/>
            <a:endParaRPr lang="zh-CN" altLang="en-US" sz="2400" u="sng" dirty="0">
              <a:solidFill>
                <a:srgbClr val="CC0000"/>
              </a:solidFill>
            </a:endParaRPr>
          </a:p>
          <a:p>
            <a:pPr marL="0" indent="541655" eaLnBrk="1" hangingPunct="1"/>
            <a:endParaRPr lang="en-US" altLang="zh-CN" sz="2400" u="sng">
              <a:solidFill>
                <a:srgbClr val="CC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文本框 150529"/>
          <p:cNvSpPr txBox="1"/>
          <p:nvPr/>
        </p:nvSpPr>
        <p:spPr>
          <a:xfrm>
            <a:off x="3924300" y="1366838"/>
            <a:ext cx="4608513" cy="396875"/>
          </a:xfrm>
          <a:prstGeom prst="rect">
            <a:avLst/>
          </a:prstGeom>
          <a:noFill/>
          <a:ln w="9525">
            <a:noFill/>
          </a:ln>
          <a:effectLst>
            <a:outerShdw dist="107763" dir="18900000" algn="ctr" rotWithShape="0">
              <a:srgbClr val="C0C0C0"/>
            </a:outerShdw>
          </a:effectLst>
        </p:spPr>
        <p:txBody>
          <a:bodyPr>
            <a:spAutoFit/>
          </a:bodyPr>
          <a:p>
            <a:pPr eaLnBrk="0" hangingPunct="0">
              <a:spcBef>
                <a:spcPct val="50000"/>
              </a:spcBef>
            </a:pPr>
            <a:endParaRPr lang="zh-CN" altLang="en-US" sz="2000" b="1" dirty="0">
              <a:solidFill>
                <a:schemeClr val="accent2"/>
              </a:solidFill>
              <a:latin typeface="Arial" panose="020B0604020202020204" pitchFamily="34" charset="0"/>
              <a:ea typeface="黑体" panose="02010609060101010101" pitchFamily="2" charset="-122"/>
            </a:endParaRPr>
          </a:p>
        </p:txBody>
      </p:sp>
      <p:graphicFrame>
        <p:nvGraphicFramePr>
          <p:cNvPr id="150564" name="表格 150563"/>
          <p:cNvGraphicFramePr/>
          <p:nvPr/>
        </p:nvGraphicFramePr>
        <p:xfrm>
          <a:off x="1116013" y="1989138"/>
          <a:ext cx="7315200" cy="4511675"/>
        </p:xfrm>
        <a:graphic>
          <a:graphicData uri="http://schemas.openxmlformats.org/drawingml/2006/table">
            <a:tbl>
              <a:tblPr/>
              <a:tblGrid>
                <a:gridCol w="823913"/>
                <a:gridCol w="6491287"/>
              </a:tblGrid>
              <a:tr h="273050">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000000"/>
                          </a:solidFill>
                          <a:latin typeface="宋体" panose="02010600030101010101" pitchFamily="2" charset="-122"/>
                          <a:cs typeface="Times New Roman" panose="02020603050405020304" pitchFamily="18" charset="0"/>
                        </a:rPr>
                        <a:t>分值数</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99FF"/>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000000"/>
                          </a:solidFill>
                          <a:latin typeface="宋体" panose="02010600030101010101" pitchFamily="2" charset="-122"/>
                          <a:cs typeface="Times New Roman" panose="02020603050405020304" pitchFamily="18" charset="0"/>
                        </a:rPr>
                        <a:t>事故发生的可能性</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99FF"/>
                    </a:solidFill>
                  </a:tcPr>
                </a:tc>
              </a:tr>
              <a:tr h="698500">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FF0000"/>
                          </a:solidFill>
                          <a:latin typeface="宋体" panose="02010600030101010101" pitchFamily="2" charset="-122"/>
                          <a:cs typeface="Times New Roman" panose="02020603050405020304" pitchFamily="18" charset="0"/>
                        </a:rPr>
                        <a:t>10</a:t>
                      </a:r>
                      <a:endParaRPr lang="en-US" altLang="zh-CN" sz="1200" b="0">
                        <a:solidFill>
                          <a:srgbClr val="FF0000"/>
                        </a:solidFill>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在现场没有采取防范、监测、保护、控制措施危害的发生不能被发现（没有监测系统）或在正常情况下经常发生此类事故或事件</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完全可能，每天一次</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747713">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FF0000"/>
                          </a:solidFill>
                          <a:latin typeface="宋体" panose="02010600030101010101" pitchFamily="2" charset="-122"/>
                          <a:cs typeface="Times New Roman" panose="02020603050405020304" pitchFamily="18" charset="0"/>
                        </a:rPr>
                        <a:t>6</a:t>
                      </a:r>
                      <a:endParaRPr lang="en-US" altLang="zh-CN" sz="1200" b="0">
                        <a:solidFill>
                          <a:srgbClr val="FF0000"/>
                        </a:solidFill>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危害的发生不容易被发现，现场没有检测系统，也未作过任何监测，或在现场有控制措施，但未有效执行或控制措施不当；危害常发生或在预期情况下发生</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相当可能，每月一次</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696912">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FF0000"/>
                          </a:solidFill>
                          <a:latin typeface="宋体" panose="02010600030101010101" pitchFamily="2" charset="-122"/>
                          <a:cs typeface="Times New Roman" panose="02020603050405020304" pitchFamily="18" charset="0"/>
                        </a:rPr>
                        <a:t>3</a:t>
                      </a:r>
                      <a:endParaRPr lang="en-US" altLang="zh-CN" sz="1200" b="0">
                        <a:solidFill>
                          <a:srgbClr val="FF0000"/>
                        </a:solidFill>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没有保护措施（如没有保护防装置、没有个人防护用品等</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或未严格按操作程序执行或危害的发生容易被发现（现场有监测系统）或曾经作过监测或过去曾经发生、或在异常情况下发生类似事故或事件</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可能，但不经常，</a:t>
                      </a:r>
                      <a:r>
                        <a:rPr lang="en-US" altLang="zh-CN" sz="1200">
                          <a:solidFill>
                            <a:srgbClr val="666699"/>
                          </a:solidFill>
                          <a:latin typeface="宋体" panose="02010600030101010101" pitchFamily="2" charset="-122"/>
                          <a:cs typeface="Times New Roman" panose="02020603050405020304" pitchFamily="18" charset="0"/>
                        </a:rPr>
                        <a:t>1</a:t>
                      </a:r>
                      <a:r>
                        <a:rPr lang="zh-CN" altLang="en-US" sz="1200" dirty="0">
                          <a:solidFill>
                            <a:srgbClr val="666699"/>
                          </a:solidFill>
                          <a:latin typeface="宋体" panose="02010600030101010101" pitchFamily="2" charset="-122"/>
                          <a:cs typeface="Times New Roman" panose="02020603050405020304" pitchFamily="18" charset="0"/>
                        </a:rPr>
                        <a:t>年一次</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698500">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FF0000"/>
                          </a:solidFill>
                          <a:latin typeface="宋体" panose="02010600030101010101" pitchFamily="2" charset="-122"/>
                          <a:cs typeface="Times New Roman" panose="02020603050405020304" pitchFamily="18" charset="0"/>
                        </a:rPr>
                        <a:t>1</a:t>
                      </a:r>
                      <a:endParaRPr lang="en-US" altLang="zh-CN" sz="1200" b="0">
                        <a:solidFill>
                          <a:srgbClr val="FF0000"/>
                        </a:solidFill>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危害一旦发生能及时发现，并定期进行监测或现场有防范控制措施，并能有效执行或过去偶尔发生危险事故或事件</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可能性小，完全意外，</a:t>
                      </a:r>
                      <a:r>
                        <a:rPr lang="en-US" altLang="zh-CN" sz="1200">
                          <a:solidFill>
                            <a:srgbClr val="666699"/>
                          </a:solidFill>
                          <a:latin typeface="宋体" panose="02010600030101010101" pitchFamily="2" charset="-122"/>
                          <a:cs typeface="Times New Roman" panose="02020603050405020304" pitchFamily="18" charset="0"/>
                        </a:rPr>
                        <a:t>10</a:t>
                      </a:r>
                      <a:r>
                        <a:rPr lang="zh-CN" altLang="en-US" sz="1200" dirty="0">
                          <a:solidFill>
                            <a:srgbClr val="666699"/>
                          </a:solidFill>
                          <a:latin typeface="宋体" panose="02010600030101010101" pitchFamily="2" charset="-122"/>
                          <a:cs typeface="Times New Roman" panose="02020603050405020304" pitchFamily="18" charset="0"/>
                        </a:rPr>
                        <a:t>年一次</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698500">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FF0000"/>
                          </a:solidFill>
                          <a:latin typeface="宋体" panose="02010600030101010101" pitchFamily="2" charset="-122"/>
                          <a:cs typeface="Times New Roman" panose="02020603050405020304" pitchFamily="18" charset="0"/>
                        </a:rPr>
                        <a:t>0.5</a:t>
                      </a:r>
                      <a:endParaRPr lang="en-US" altLang="zh-CN" sz="1200" b="0">
                        <a:solidFill>
                          <a:srgbClr val="FF0000"/>
                        </a:solidFill>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有充分、有效的防范、控制、监测、保护措施或员工健康安全卫生意识高，严格执行操作规程，不太可能发生事故或事件</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不可能，可以设想，</a:t>
                      </a:r>
                      <a:r>
                        <a:rPr lang="en-US" altLang="zh-CN" sz="1200">
                          <a:solidFill>
                            <a:srgbClr val="666699"/>
                          </a:solidFill>
                          <a:latin typeface="宋体" panose="02010600030101010101" pitchFamily="2" charset="-122"/>
                          <a:cs typeface="Times New Roman" panose="02020603050405020304" pitchFamily="18" charset="0"/>
                        </a:rPr>
                        <a:t>50</a:t>
                      </a:r>
                      <a:r>
                        <a:rPr lang="zh-CN" altLang="en-US" sz="1200" dirty="0">
                          <a:solidFill>
                            <a:srgbClr val="666699"/>
                          </a:solidFill>
                          <a:latin typeface="宋体" panose="02010600030101010101" pitchFamily="2" charset="-122"/>
                          <a:cs typeface="Times New Roman" panose="02020603050405020304" pitchFamily="18" charset="0"/>
                        </a:rPr>
                        <a:t>年一次</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698500">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FF0000"/>
                          </a:solidFill>
                          <a:latin typeface="宋体" panose="02010600030101010101" pitchFamily="2" charset="-122"/>
                          <a:cs typeface="Times New Roman" panose="02020603050405020304" pitchFamily="18" charset="0"/>
                        </a:rPr>
                        <a:t>0.1</a:t>
                      </a:r>
                      <a:endParaRPr lang="en-US" altLang="zh-CN" sz="1200" b="0">
                        <a:solidFill>
                          <a:srgbClr val="FF0000"/>
                        </a:solidFill>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有充分、有效的防范、控制、监测、保护措施或员工健康安全卫生意识相当高，严格执行操作规程，极不可能发生事故或事件（极不可能，小于</a:t>
                      </a:r>
                      <a:r>
                        <a:rPr lang="en-US" altLang="zh-CN" sz="1200">
                          <a:solidFill>
                            <a:srgbClr val="666699"/>
                          </a:solidFill>
                          <a:latin typeface="宋体" panose="02010600030101010101" pitchFamily="2" charset="-122"/>
                          <a:cs typeface="Times New Roman" panose="02020603050405020304" pitchFamily="18" charset="0"/>
                        </a:rPr>
                        <a:t>100</a:t>
                      </a:r>
                      <a:r>
                        <a:rPr lang="zh-CN" altLang="en-US" sz="1200" dirty="0">
                          <a:solidFill>
                            <a:srgbClr val="666699"/>
                          </a:solidFill>
                          <a:latin typeface="宋体" panose="02010600030101010101" pitchFamily="2" charset="-122"/>
                          <a:cs typeface="Times New Roman" panose="02020603050405020304" pitchFamily="18" charset="0"/>
                        </a:rPr>
                        <a:t>年一次）。</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bl>
          </a:graphicData>
        </a:graphic>
      </p:graphicFrame>
      <p:graphicFrame>
        <p:nvGraphicFramePr>
          <p:cNvPr id="150561" name="Object 6"/>
          <p:cNvGraphicFramePr/>
          <p:nvPr/>
        </p:nvGraphicFramePr>
        <p:xfrm>
          <a:off x="1763713" y="1125538"/>
          <a:ext cx="6948487" cy="720725"/>
        </p:xfrm>
        <a:graphic>
          <a:graphicData uri="http://schemas.openxmlformats.org/presentationml/2006/ole">
            <mc:AlternateContent xmlns:mc="http://schemas.openxmlformats.org/markup-compatibility/2006">
              <mc:Choice xmlns:v="urn:schemas-microsoft-com:vml" Requires="v">
                <p:oleObj spid="_x0000_s3077" name="" r:id="rId1" imgW="8298180" imgH="5632450" progId="Word.Document.8">
                  <p:embed/>
                </p:oleObj>
              </mc:Choice>
              <mc:Fallback>
                <p:oleObj name="" r:id="rId1" imgW="8298180" imgH="5632450" progId="Word.Document.8">
                  <p:embed/>
                  <p:pic>
                    <p:nvPicPr>
                      <p:cNvPr id="0" name="图片 3076"/>
                      <p:cNvPicPr/>
                      <p:nvPr/>
                    </p:nvPicPr>
                    <p:blipFill>
                      <a:blip r:embed="rId2"/>
                      <a:srcRect r="20" b="85623"/>
                      <a:stretch>
                        <a:fillRect/>
                      </a:stretch>
                    </p:blipFill>
                    <p:spPr>
                      <a:xfrm>
                        <a:off x="1763713" y="1125538"/>
                        <a:ext cx="6948487" cy="720725"/>
                      </a:xfrm>
                      <a:prstGeom prst="rect">
                        <a:avLst/>
                      </a:prstGeom>
                      <a:noFill/>
                      <a:ln w="38100">
                        <a:noFill/>
                        <a:miter/>
                      </a:ln>
                    </p:spPr>
                  </p:pic>
                </p:oleObj>
              </mc:Fallback>
            </mc:AlternateContent>
          </a:graphicData>
        </a:graphic>
      </p:graphicFrame>
      <p:sp>
        <p:nvSpPr>
          <p:cNvPr id="150562" name="Rectangle 2"/>
          <p:cNvSpPr/>
          <p:nvPr/>
        </p:nvSpPr>
        <p:spPr>
          <a:xfrm>
            <a:off x="457200" y="274638"/>
            <a:ext cx="8229600" cy="1143000"/>
          </a:xfrm>
          <a:noFill/>
          <a:ln w="9525">
            <a:noFill/>
          </a:ln>
        </p:spPr>
        <p:txBody>
          <a:bodyPr vert="horz" wrap="square" lIns="91440" tIns="45720" rIns="91440" bIns="45720" anchor="t" anchorCtr="0"/>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5pPr>
          </a:lstStyle>
          <a:p>
            <a:pPr lvl="0" eaLnBrk="1" hangingPunct="1"/>
            <a:r>
              <a:rPr lang="en-US" altLang="zh-CN" b="1"/>
              <a:t>JSA</a:t>
            </a:r>
            <a:r>
              <a:rPr lang="zh-CN" altLang="en-US" b="1" dirty="0"/>
              <a:t>第三步</a:t>
            </a:r>
            <a:r>
              <a:rPr lang="en-US" altLang="zh-CN" b="1"/>
              <a:t>: </a:t>
            </a:r>
            <a:r>
              <a:rPr lang="zh-CN" altLang="en-US" b="1" dirty="0"/>
              <a:t>分析评估风险</a:t>
            </a:r>
            <a:endParaRPr lang="zh-CN" altLang="en-US" b="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0594" name="Object 4"/>
          <p:cNvGraphicFramePr/>
          <p:nvPr>
            <p:ph sz="half" idx="1"/>
          </p:nvPr>
        </p:nvGraphicFramePr>
        <p:xfrm>
          <a:off x="684213" y="2133600"/>
          <a:ext cx="7991475" cy="4464050"/>
        </p:xfrm>
        <a:graphic>
          <a:graphicData uri="http://schemas.openxmlformats.org/presentationml/2006/ole">
            <mc:AlternateContent xmlns:mc="http://schemas.openxmlformats.org/markup-compatibility/2006">
              <mc:Choice xmlns:v="urn:schemas-microsoft-com:vml" Requires="v">
                <p:oleObj spid="_x0000_s3078" name="" r:id="rId1" imgW="7502525" imgH="5550535" progId="Word.Document.8">
                  <p:embed/>
                </p:oleObj>
              </mc:Choice>
              <mc:Fallback>
                <p:oleObj name="" r:id="rId1" imgW="7502525" imgH="5550535" progId="Word.Document.8">
                  <p:embed/>
                  <p:pic>
                    <p:nvPicPr>
                      <p:cNvPr id="0" name="图片 3077"/>
                      <p:cNvPicPr/>
                      <p:nvPr/>
                    </p:nvPicPr>
                    <p:blipFill>
                      <a:blip r:embed="rId2"/>
                      <a:stretch>
                        <a:fillRect/>
                      </a:stretch>
                    </p:blipFill>
                    <p:spPr>
                      <a:xfrm>
                        <a:off x="684213" y="2133600"/>
                        <a:ext cx="7991475" cy="4464050"/>
                      </a:xfrm>
                      <a:prstGeom prst="rect">
                        <a:avLst/>
                      </a:prstGeom>
                      <a:noFill/>
                      <a:ln w="38100">
                        <a:miter/>
                      </a:ln>
                    </p:spPr>
                  </p:pic>
                </p:oleObj>
              </mc:Fallback>
            </mc:AlternateContent>
          </a:graphicData>
        </a:graphic>
      </p:graphicFrame>
      <p:sp>
        <p:nvSpPr>
          <p:cNvPr id="110595" name="Rectangle 5"/>
          <p:cNvSpPr/>
          <p:nvPr/>
        </p:nvSpPr>
        <p:spPr>
          <a:xfrm>
            <a:off x="3132138" y="1628775"/>
            <a:ext cx="3649662" cy="457200"/>
          </a:xfrm>
          <a:prstGeom prst="rect">
            <a:avLst/>
          </a:prstGeom>
          <a:noFill/>
          <a:ln w="9525">
            <a:noFill/>
          </a:ln>
        </p:spPr>
        <p:txBody>
          <a:bodyPr wrap="none">
            <a:spAutoFit/>
          </a:bodyPr>
          <a:p>
            <a:pPr>
              <a:spcBef>
                <a:spcPct val="0"/>
              </a:spcBef>
            </a:pPr>
            <a:r>
              <a:rPr lang="en-GB" altLang="zh-CN" sz="2400" b="1">
                <a:solidFill>
                  <a:srgbClr val="FF0000"/>
                </a:solidFill>
                <a:latin typeface="Arial" panose="020B0604020202020204" pitchFamily="34" charset="0"/>
                <a:ea typeface="宋体" panose="02010600030101010101" pitchFamily="2" charset="-122"/>
              </a:rPr>
              <a:t>LEC</a:t>
            </a:r>
            <a:r>
              <a:rPr lang="zh-CN" altLang="en-GB" sz="2400" b="1" dirty="0">
                <a:solidFill>
                  <a:srgbClr val="FF0000"/>
                </a:solidFill>
                <a:latin typeface="Arial" panose="020B0604020202020204" pitchFamily="34" charset="0"/>
                <a:ea typeface="宋体" panose="02010600030101010101" pitchFamily="2" charset="-122"/>
              </a:rPr>
              <a:t>方法</a:t>
            </a:r>
            <a:r>
              <a:rPr lang="en-GB" altLang="zh-CN" sz="2400" b="1">
                <a:solidFill>
                  <a:srgbClr val="FF0000"/>
                </a:solidFill>
                <a:latin typeface="Arial" panose="020B0604020202020204" pitchFamily="34" charset="0"/>
                <a:ea typeface="宋体" panose="02010600030101010101" pitchFamily="2" charset="-122"/>
              </a:rPr>
              <a:t>---</a:t>
            </a:r>
            <a:r>
              <a:rPr lang="zh-CN" altLang="en-GB" sz="2400" b="1" dirty="0">
                <a:solidFill>
                  <a:srgbClr val="FF0000"/>
                </a:solidFill>
                <a:latin typeface="Arial" panose="020B0604020202020204" pitchFamily="34" charset="0"/>
                <a:ea typeface="宋体" panose="02010600030101010101" pitchFamily="2" charset="-122"/>
              </a:rPr>
              <a:t>暴露频次</a:t>
            </a:r>
            <a:r>
              <a:rPr lang="en-GB" altLang="zh-CN" sz="2400" b="1">
                <a:solidFill>
                  <a:srgbClr val="FF0000"/>
                </a:solidFill>
                <a:latin typeface="Arial" panose="020B0604020202020204" pitchFamily="34" charset="0"/>
                <a:ea typeface="宋体" panose="02010600030101010101" pitchFamily="2" charset="-122"/>
              </a:rPr>
              <a:t>(E)</a:t>
            </a:r>
            <a:r>
              <a:rPr lang="zh-CN" altLang="en-GB"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110596" name="Rectangle 2"/>
          <p:cNvSpPr>
            <a:spLocks noGrp="1"/>
          </p:cNvSpPr>
          <p:nvPr>
            <p:ph type="title"/>
          </p:nvPr>
        </p:nvSpPr>
        <p:spPr>
          <a:noFill/>
          <a:ln>
            <a:noFill/>
          </a:ln>
        </p:spPr>
        <p:txBody>
          <a:bodyPr vert="horz" wrap="square" lIns="91440" tIns="45720" rIns="91440" bIns="45720" anchor="t" anchorCtr="0"/>
          <a:p>
            <a:pPr eaLnBrk="1" hangingPunct="1"/>
            <a:r>
              <a:rPr lang="en-US" altLang="zh-CN"/>
              <a:t>JSA</a:t>
            </a:r>
            <a:r>
              <a:rPr lang="zh-CN" altLang="en-US" dirty="0"/>
              <a:t>第三步</a:t>
            </a:r>
            <a:r>
              <a:rPr lang="en-US" altLang="zh-CN"/>
              <a:t>: </a:t>
            </a:r>
            <a:r>
              <a:rPr lang="zh-CN" altLang="en-US" dirty="0"/>
              <a:t>分析评估风险</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030" y="1714500"/>
            <a:ext cx="5872480" cy="194246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9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69262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23" name="Rectangle 2"/>
          <p:cNvSpPr>
            <a:spLocks noGrp="1"/>
          </p:cNvSpPr>
          <p:nvPr>
            <p:ph type="title"/>
          </p:nvPr>
        </p:nvSpPr>
        <p:spPr>
          <a:noFill/>
          <a:ln>
            <a:noFill/>
          </a:ln>
        </p:spPr>
        <p:txBody>
          <a:bodyPr vert="horz" wrap="square" lIns="91440" tIns="45720" rIns="91440" bIns="45720" anchor="t" anchorCtr="0"/>
          <a:p>
            <a:pPr eaLnBrk="1" hangingPunct="1"/>
            <a:r>
              <a:rPr lang="en-US" altLang="zh-CN"/>
              <a:t>JSA</a:t>
            </a:r>
            <a:r>
              <a:rPr lang="zh-CN" altLang="en-US" dirty="0"/>
              <a:t>第三步</a:t>
            </a:r>
            <a:r>
              <a:rPr lang="en-US" altLang="zh-CN"/>
              <a:t>: </a:t>
            </a:r>
            <a:r>
              <a:rPr lang="zh-CN" altLang="en-US" dirty="0"/>
              <a:t>分析评估风险</a:t>
            </a:r>
            <a:endParaRPr lang="zh-CN" altLang="en-US" dirty="0"/>
          </a:p>
        </p:txBody>
      </p:sp>
      <p:sp>
        <p:nvSpPr>
          <p:cNvPr id="111624" name="Rectangle 5"/>
          <p:cNvSpPr/>
          <p:nvPr/>
        </p:nvSpPr>
        <p:spPr>
          <a:xfrm>
            <a:off x="2555875" y="1628775"/>
            <a:ext cx="3444875" cy="457200"/>
          </a:xfrm>
          <a:prstGeom prst="rect">
            <a:avLst/>
          </a:prstGeom>
          <a:noFill/>
          <a:ln w="9525">
            <a:noFill/>
          </a:ln>
        </p:spPr>
        <p:txBody>
          <a:bodyPr wrap="none">
            <a:spAutoFit/>
          </a:bodyPr>
          <a:p>
            <a:pPr>
              <a:spcBef>
                <a:spcPct val="0"/>
              </a:spcBef>
            </a:pPr>
            <a:r>
              <a:rPr lang="en-GB" altLang="zh-CN" sz="2400" b="1">
                <a:solidFill>
                  <a:srgbClr val="FF0000"/>
                </a:solidFill>
                <a:latin typeface="Arial" panose="020B0604020202020204" pitchFamily="34" charset="0"/>
                <a:ea typeface="宋体" panose="02010600030101010101" pitchFamily="2" charset="-122"/>
              </a:rPr>
              <a:t>LEC</a:t>
            </a:r>
            <a:r>
              <a:rPr lang="zh-CN" altLang="en-GB" sz="2400" b="1" dirty="0">
                <a:solidFill>
                  <a:srgbClr val="FF0000"/>
                </a:solidFill>
                <a:latin typeface="Arial" panose="020B0604020202020204" pitchFamily="34" charset="0"/>
                <a:ea typeface="宋体" panose="02010600030101010101" pitchFamily="2" charset="-122"/>
              </a:rPr>
              <a:t>方法</a:t>
            </a:r>
            <a:r>
              <a:rPr lang="en-GB" altLang="zh-CN" sz="2400" b="1">
                <a:solidFill>
                  <a:srgbClr val="FF0000"/>
                </a:solidFill>
                <a:latin typeface="Arial" panose="020B0604020202020204" pitchFamily="34" charset="0"/>
                <a:ea typeface="宋体" panose="02010600030101010101" pitchFamily="2" charset="-122"/>
              </a:rPr>
              <a:t>---</a:t>
            </a:r>
            <a:r>
              <a:rPr lang="zh-CN" altLang="en-GB" sz="2400" b="1" dirty="0">
                <a:solidFill>
                  <a:srgbClr val="FF0000"/>
                </a:solidFill>
                <a:latin typeface="Arial" panose="020B0604020202020204" pitchFamily="34" charset="0"/>
                <a:ea typeface="宋体" panose="02010600030101010101" pitchFamily="2" charset="-122"/>
              </a:rPr>
              <a:t>严重性</a:t>
            </a:r>
            <a:r>
              <a:rPr lang="en-GB" altLang="zh-CN" sz="2400" b="1">
                <a:solidFill>
                  <a:srgbClr val="FF0000"/>
                </a:solidFill>
                <a:latin typeface="Arial" panose="020B0604020202020204" pitchFamily="34" charset="0"/>
                <a:ea typeface="宋体" panose="02010600030101010101" pitchFamily="2" charset="-122"/>
              </a:rPr>
              <a:t>(C) </a:t>
            </a:r>
            <a:r>
              <a:rPr lang="zh-CN" altLang="en-GB"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aphicFrame>
        <p:nvGraphicFramePr>
          <p:cNvPr id="111691" name="内容占位符 111690"/>
          <p:cNvGraphicFramePr/>
          <p:nvPr>
            <p:ph sz="half" idx="2"/>
          </p:nvPr>
        </p:nvGraphicFramePr>
        <p:xfrm>
          <a:off x="395288" y="2205038"/>
          <a:ext cx="8208962" cy="4102100"/>
        </p:xfrm>
        <a:graphic>
          <a:graphicData uri="http://schemas.openxmlformats.org/drawingml/2006/table">
            <a:tbl>
              <a:tblPr/>
              <a:tblGrid>
                <a:gridCol w="712788"/>
                <a:gridCol w="1955800"/>
                <a:gridCol w="2268537"/>
                <a:gridCol w="1092200"/>
                <a:gridCol w="1174750"/>
                <a:gridCol w="1004888"/>
              </a:tblGrid>
              <a:tr h="455613">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b="0" dirty="0">
                          <a:solidFill>
                            <a:srgbClr val="000000"/>
                          </a:solidFill>
                          <a:latin typeface="宋体" panose="02010600030101010101" pitchFamily="2" charset="-122"/>
                          <a:cs typeface="Times New Roman" panose="02020603050405020304" pitchFamily="18" charset="0"/>
                        </a:rPr>
                        <a:t>分数</a:t>
                      </a:r>
                      <a:endParaRPr lang="zh-CN" altLang="en-US" sz="1200" b="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99FF"/>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000000"/>
                          </a:solidFill>
                          <a:latin typeface="宋体" panose="02010600030101010101" pitchFamily="2" charset="-122"/>
                          <a:cs typeface="Times New Roman" panose="02020603050405020304" pitchFamily="18" charset="0"/>
                        </a:rPr>
                        <a:t>人员伤亡程度</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99FF"/>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000000"/>
                          </a:solidFill>
                          <a:latin typeface="宋体" panose="02010600030101010101" pitchFamily="2" charset="-122"/>
                          <a:cs typeface="Times New Roman" panose="02020603050405020304" pitchFamily="18" charset="0"/>
                        </a:rPr>
                        <a:t>财产损失、设备</a:t>
                      </a:r>
                      <a:endParaRPr lang="zh-CN" altLang="en-US" sz="1200" dirty="0">
                        <a:solidFill>
                          <a:srgbClr val="000000"/>
                        </a:solidFill>
                        <a:cs typeface="Times New Roman" panose="02020603050405020304" pitchFamily="18" charset="0"/>
                      </a:endParaRPr>
                    </a:p>
                    <a:p>
                      <a:pPr marL="0" lvl="0" indent="0" fontAlgn="ctr">
                        <a:spcBef>
                          <a:spcPct val="0"/>
                        </a:spcBef>
                        <a:buNone/>
                      </a:pPr>
                      <a:r>
                        <a:rPr lang="zh-CN" altLang="en-US" sz="1200" dirty="0">
                          <a:solidFill>
                            <a:srgbClr val="000000"/>
                          </a:solidFill>
                          <a:latin typeface="宋体" panose="02010600030101010101" pitchFamily="2" charset="-122"/>
                          <a:cs typeface="Times New Roman" panose="02020603050405020304" pitchFamily="18" charset="0"/>
                        </a:rPr>
                        <a:t>设施毁坏</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99FF"/>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000000"/>
                          </a:solidFill>
                          <a:latin typeface="宋体" panose="02010600030101010101" pitchFamily="2" charset="-122"/>
                          <a:cs typeface="Times New Roman" panose="02020603050405020304" pitchFamily="18" charset="0"/>
                        </a:rPr>
                        <a:t>法律法规符合状况</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99FF"/>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000000"/>
                          </a:solidFill>
                          <a:latin typeface="宋体" panose="02010600030101010101" pitchFamily="2" charset="-122"/>
                          <a:cs typeface="Times New Roman" panose="02020603050405020304" pitchFamily="18" charset="0"/>
                        </a:rPr>
                        <a:t>环境破坏</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99FF"/>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000000"/>
                          </a:solidFill>
                          <a:latin typeface="宋体" panose="02010600030101010101" pitchFamily="2" charset="-122"/>
                          <a:cs typeface="Times New Roman" panose="02020603050405020304" pitchFamily="18" charset="0"/>
                        </a:rPr>
                        <a:t>声誉影响</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99FF"/>
                    </a:solidFill>
                  </a:tcPr>
                </a:tc>
              </a:tr>
              <a:tr h="455612">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666699"/>
                          </a:solidFill>
                          <a:latin typeface="宋体" panose="02010600030101010101" pitchFamily="2" charset="-122"/>
                          <a:cs typeface="Times New Roman" panose="02020603050405020304" pitchFamily="18" charset="0"/>
                        </a:rPr>
                        <a:t>100</a:t>
                      </a:r>
                      <a:endParaRPr lang="en-US" altLang="zh-CN" sz="1200" b="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a:solidFill>
                            <a:srgbClr val="666699"/>
                          </a:solidFill>
                          <a:latin typeface="宋体" panose="02010600030101010101" pitchFamily="2" charset="-122"/>
                          <a:cs typeface="Times New Roman" panose="02020603050405020304" pitchFamily="18" charset="0"/>
                        </a:rPr>
                        <a:t>3</a:t>
                      </a:r>
                      <a:r>
                        <a:rPr lang="zh-CN" altLang="en-US" sz="1200" dirty="0">
                          <a:solidFill>
                            <a:srgbClr val="666699"/>
                          </a:solidFill>
                          <a:latin typeface="宋体" panose="02010600030101010101" pitchFamily="2" charset="-122"/>
                          <a:cs typeface="Times New Roman" panose="02020603050405020304" pitchFamily="18" charset="0"/>
                        </a:rPr>
                        <a:t>人以上死亡或</a:t>
                      </a:r>
                      <a:r>
                        <a:rPr lang="en-US" altLang="zh-CN" sz="1200">
                          <a:solidFill>
                            <a:srgbClr val="666699"/>
                          </a:solidFill>
                          <a:latin typeface="宋体" panose="02010600030101010101" pitchFamily="2" charset="-122"/>
                          <a:cs typeface="Times New Roman" panose="02020603050405020304" pitchFamily="18" charset="0"/>
                        </a:rPr>
                        <a:t>10</a:t>
                      </a:r>
                      <a:r>
                        <a:rPr lang="zh-CN" altLang="en-US" sz="1200" dirty="0">
                          <a:solidFill>
                            <a:srgbClr val="666699"/>
                          </a:solidFill>
                          <a:latin typeface="宋体" panose="02010600030101010101" pitchFamily="2" charset="-122"/>
                          <a:cs typeface="Times New Roman" panose="02020603050405020304" pitchFamily="18" charset="0"/>
                        </a:rPr>
                        <a:t>人以上重伤</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一次事故直接经济损失在</a:t>
                      </a:r>
                      <a:r>
                        <a:rPr lang="en-US" altLang="zh-CN" sz="1200">
                          <a:solidFill>
                            <a:srgbClr val="666699"/>
                          </a:solidFill>
                          <a:latin typeface="宋体" panose="02010600030101010101" pitchFamily="2" charset="-122"/>
                          <a:cs typeface="Times New Roman" panose="02020603050405020304" pitchFamily="18" charset="0"/>
                        </a:rPr>
                        <a:t>1000</a:t>
                      </a:r>
                      <a:r>
                        <a:rPr lang="zh-CN" altLang="en-US" sz="1200" dirty="0">
                          <a:solidFill>
                            <a:srgbClr val="666699"/>
                          </a:solidFill>
                          <a:latin typeface="宋体" panose="02010600030101010101" pitchFamily="2" charset="-122"/>
                          <a:cs typeface="Times New Roman" panose="02020603050405020304" pitchFamily="18" charset="0"/>
                        </a:rPr>
                        <a:t>万元及以上</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违法</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造成严重周边环境破坏</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国内</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820738">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666699"/>
                          </a:solidFill>
                          <a:latin typeface="宋体" panose="02010600030101010101" pitchFamily="2" charset="-122"/>
                          <a:cs typeface="Times New Roman" panose="02020603050405020304" pitchFamily="18" charset="0"/>
                        </a:rPr>
                        <a:t>50</a:t>
                      </a:r>
                      <a:endParaRPr lang="en-US" altLang="zh-CN" sz="1200" b="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a:solidFill>
                            <a:srgbClr val="666699"/>
                          </a:solidFill>
                          <a:latin typeface="宋体" panose="02010600030101010101" pitchFamily="2" charset="-122"/>
                          <a:cs typeface="Times New Roman" panose="02020603050405020304" pitchFamily="18" charset="0"/>
                        </a:rPr>
                        <a:t>1</a:t>
                      </a:r>
                      <a:r>
                        <a:rPr lang="zh-CN" altLang="en-US" sz="1200" dirty="0">
                          <a:solidFill>
                            <a:srgbClr val="666699"/>
                          </a:solidFill>
                          <a:latin typeface="宋体" panose="02010600030101010101" pitchFamily="2" charset="-122"/>
                          <a:cs typeface="Times New Roman" panose="02020603050405020304" pitchFamily="18" charset="0"/>
                        </a:rPr>
                        <a:t>人以上</a:t>
                      </a:r>
                      <a:r>
                        <a:rPr lang="en-US" altLang="zh-CN" sz="1200">
                          <a:solidFill>
                            <a:srgbClr val="666699"/>
                          </a:solidFill>
                          <a:latin typeface="宋体" panose="02010600030101010101" pitchFamily="2" charset="-122"/>
                          <a:cs typeface="Times New Roman" panose="02020603050405020304" pitchFamily="18" charset="0"/>
                        </a:rPr>
                        <a:t>3</a:t>
                      </a:r>
                      <a:r>
                        <a:rPr lang="zh-CN" altLang="en-US" sz="1200" dirty="0">
                          <a:solidFill>
                            <a:srgbClr val="666699"/>
                          </a:solidFill>
                          <a:latin typeface="宋体" panose="02010600030101010101" pitchFamily="2" charset="-122"/>
                          <a:cs typeface="Times New Roman" panose="02020603050405020304" pitchFamily="18" charset="0"/>
                        </a:rPr>
                        <a:t>人以下死亡或</a:t>
                      </a:r>
                      <a:r>
                        <a:rPr lang="en-US" altLang="zh-CN" sz="1200">
                          <a:solidFill>
                            <a:srgbClr val="666699"/>
                          </a:solidFill>
                          <a:latin typeface="宋体" panose="02010600030101010101" pitchFamily="2" charset="-122"/>
                          <a:cs typeface="Times New Roman" panose="02020603050405020304" pitchFamily="18" charset="0"/>
                        </a:rPr>
                        <a:t>3</a:t>
                      </a:r>
                      <a:r>
                        <a:rPr lang="zh-CN" altLang="en-US" sz="1200" dirty="0">
                          <a:solidFill>
                            <a:srgbClr val="666699"/>
                          </a:solidFill>
                          <a:latin typeface="宋体" panose="02010600030101010101" pitchFamily="2" charset="-122"/>
                          <a:cs typeface="Times New Roman" panose="02020603050405020304" pitchFamily="18" charset="0"/>
                        </a:rPr>
                        <a:t>人以上</a:t>
                      </a:r>
                      <a:r>
                        <a:rPr lang="en-US" altLang="zh-CN" sz="1200">
                          <a:solidFill>
                            <a:srgbClr val="666699"/>
                          </a:solidFill>
                          <a:latin typeface="宋体" panose="02010600030101010101" pitchFamily="2" charset="-122"/>
                          <a:cs typeface="Times New Roman" panose="02020603050405020304" pitchFamily="18" charset="0"/>
                        </a:rPr>
                        <a:t>10</a:t>
                      </a:r>
                      <a:r>
                        <a:rPr lang="zh-CN" altLang="en-US" sz="1200" dirty="0">
                          <a:solidFill>
                            <a:srgbClr val="666699"/>
                          </a:solidFill>
                          <a:latin typeface="宋体" panose="02010600030101010101" pitchFamily="2" charset="-122"/>
                          <a:cs typeface="Times New Roman" panose="02020603050405020304" pitchFamily="18" charset="0"/>
                        </a:rPr>
                        <a:t>人以下重伤（终身残废</a:t>
                      </a:r>
                      <a:endParaRPr lang="zh-CN" altLang="en-US" sz="1200" dirty="0">
                        <a:solidFill>
                          <a:srgbClr val="000000"/>
                        </a:solidFill>
                        <a:cs typeface="Times New Roman" panose="02020603050405020304" pitchFamily="18" charset="0"/>
                      </a:endParaRPr>
                    </a:p>
                    <a:p>
                      <a:pPr marL="0" lvl="0" indent="0" fontAlgn="ctr">
                        <a:spcBef>
                          <a:spcPct val="0"/>
                        </a:spcBef>
                        <a:buNone/>
                      </a:pPr>
                      <a:r>
                        <a:rPr lang="zh-CN" altLang="en-US" sz="1200" dirty="0">
                          <a:solidFill>
                            <a:srgbClr val="666699"/>
                          </a:solidFill>
                          <a:latin typeface="宋体" panose="02010600030101010101" pitchFamily="2" charset="-122"/>
                          <a:cs typeface="Times New Roman" panose="02020603050405020304" pitchFamily="18" charset="0"/>
                        </a:rPr>
                        <a:t>全部丧失劳动能力）</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一次事故直接经济损失在</a:t>
                      </a:r>
                      <a:r>
                        <a:rPr lang="en-US" altLang="zh-CN" sz="1200">
                          <a:solidFill>
                            <a:srgbClr val="666699"/>
                          </a:solidFill>
                          <a:latin typeface="宋体" panose="02010600030101010101" pitchFamily="2" charset="-122"/>
                          <a:cs typeface="Times New Roman" panose="02020603050405020304" pitchFamily="18" charset="0"/>
                        </a:rPr>
                        <a:t>100</a:t>
                      </a:r>
                      <a:r>
                        <a:rPr lang="zh-CN" altLang="en-US" sz="1200" dirty="0">
                          <a:solidFill>
                            <a:srgbClr val="666699"/>
                          </a:solidFill>
                          <a:latin typeface="宋体" panose="02010600030101010101" pitchFamily="2" charset="-122"/>
                          <a:cs typeface="Times New Roman" panose="02020603050405020304" pitchFamily="18" charset="0"/>
                        </a:rPr>
                        <a:t>万元及以上</a:t>
                      </a:r>
                      <a:r>
                        <a:rPr lang="en-US" altLang="zh-CN" sz="1200">
                          <a:solidFill>
                            <a:srgbClr val="666699"/>
                          </a:solidFill>
                          <a:latin typeface="宋体" panose="02010600030101010101" pitchFamily="2" charset="-122"/>
                          <a:cs typeface="Times New Roman" panose="02020603050405020304" pitchFamily="18" charset="0"/>
                        </a:rPr>
                        <a:t>1000</a:t>
                      </a:r>
                      <a:r>
                        <a:rPr lang="zh-CN" altLang="en-US" sz="1200" dirty="0">
                          <a:solidFill>
                            <a:srgbClr val="666699"/>
                          </a:solidFill>
                          <a:latin typeface="宋体" panose="02010600030101010101" pitchFamily="2" charset="-122"/>
                          <a:cs typeface="Times New Roman" panose="02020603050405020304" pitchFamily="18" charset="0"/>
                        </a:rPr>
                        <a:t>万元以下 。</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违 法</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造成周边环境破坏</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股份公司</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820737">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666699"/>
                          </a:solidFill>
                          <a:latin typeface="宋体" panose="02010600030101010101" pitchFamily="2" charset="-122"/>
                          <a:cs typeface="Times New Roman" panose="02020603050405020304" pitchFamily="18" charset="0"/>
                        </a:rPr>
                        <a:t>30</a:t>
                      </a:r>
                      <a:endParaRPr lang="en-US" altLang="zh-CN" sz="1200" b="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a:solidFill>
                            <a:srgbClr val="666699"/>
                          </a:solidFill>
                          <a:latin typeface="宋体" panose="02010600030101010101" pitchFamily="2" charset="-122"/>
                          <a:cs typeface="Times New Roman" panose="02020603050405020304" pitchFamily="18" charset="0"/>
                        </a:rPr>
                        <a:t>3</a:t>
                      </a:r>
                      <a:r>
                        <a:rPr lang="zh-CN" altLang="en-US" sz="1200" dirty="0">
                          <a:solidFill>
                            <a:srgbClr val="666699"/>
                          </a:solidFill>
                          <a:latin typeface="宋体" panose="02010600030101010101" pitchFamily="2" charset="-122"/>
                          <a:cs typeface="Times New Roman" panose="02020603050405020304" pitchFamily="18" charset="0"/>
                        </a:rPr>
                        <a:t>人以下重伤，或者</a:t>
                      </a:r>
                      <a:r>
                        <a:rPr lang="en-US" altLang="zh-CN" sz="1200">
                          <a:solidFill>
                            <a:srgbClr val="666699"/>
                          </a:solidFill>
                          <a:latin typeface="宋体" panose="02010600030101010101" pitchFamily="2" charset="-122"/>
                          <a:cs typeface="Times New Roman" panose="02020603050405020304" pitchFamily="18" charset="0"/>
                        </a:rPr>
                        <a:t>3</a:t>
                      </a:r>
                      <a:r>
                        <a:rPr lang="zh-CN" altLang="en-US" sz="1200" dirty="0">
                          <a:solidFill>
                            <a:srgbClr val="666699"/>
                          </a:solidFill>
                          <a:latin typeface="宋体" panose="02010600030101010101" pitchFamily="2" charset="-122"/>
                          <a:cs typeface="Times New Roman" panose="02020603050405020304" pitchFamily="18" charset="0"/>
                        </a:rPr>
                        <a:t>人以上</a:t>
                      </a:r>
                      <a:r>
                        <a:rPr lang="en-US" altLang="zh-CN" sz="1200">
                          <a:solidFill>
                            <a:srgbClr val="666699"/>
                          </a:solidFill>
                          <a:latin typeface="宋体" panose="02010600030101010101" pitchFamily="2" charset="-122"/>
                          <a:cs typeface="Times New Roman" panose="02020603050405020304" pitchFamily="18" charset="0"/>
                        </a:rPr>
                        <a:t>10</a:t>
                      </a:r>
                      <a:r>
                        <a:rPr lang="zh-CN" altLang="en-US" sz="1200" dirty="0">
                          <a:solidFill>
                            <a:srgbClr val="666699"/>
                          </a:solidFill>
                          <a:latin typeface="宋体" panose="02010600030101010101" pitchFamily="2" charset="-122"/>
                          <a:cs typeface="Times New Roman" panose="02020603050405020304" pitchFamily="18" charset="0"/>
                        </a:rPr>
                        <a:t>人以下轻伤，（部分丧失劳动能力、严重职业病、重伤住院治疗）</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一次事故直接经济损失在</a:t>
                      </a:r>
                      <a:r>
                        <a:rPr lang="en-US" altLang="zh-CN" sz="1200">
                          <a:solidFill>
                            <a:srgbClr val="666699"/>
                          </a:solidFill>
                          <a:latin typeface="宋体" panose="02010600030101010101" pitchFamily="2" charset="-122"/>
                          <a:cs typeface="Times New Roman" panose="02020603050405020304" pitchFamily="18" charset="0"/>
                        </a:rPr>
                        <a:t>10</a:t>
                      </a:r>
                      <a:r>
                        <a:rPr lang="zh-CN" altLang="en-US" sz="1200" dirty="0">
                          <a:solidFill>
                            <a:srgbClr val="666699"/>
                          </a:solidFill>
                          <a:latin typeface="宋体" panose="02010600030101010101" pitchFamily="2" charset="-122"/>
                          <a:cs typeface="Times New Roman" panose="02020603050405020304" pitchFamily="18" charset="0"/>
                        </a:rPr>
                        <a:t>万元及以上，</a:t>
                      </a:r>
                      <a:r>
                        <a:rPr lang="en-US" altLang="zh-CN" sz="1200">
                          <a:solidFill>
                            <a:srgbClr val="666699"/>
                          </a:solidFill>
                          <a:latin typeface="宋体" panose="02010600030101010101" pitchFamily="2" charset="-122"/>
                          <a:cs typeface="Times New Roman" panose="02020603050405020304" pitchFamily="18" charset="0"/>
                        </a:rPr>
                        <a:t>100</a:t>
                      </a:r>
                      <a:r>
                        <a:rPr lang="zh-CN" altLang="en-US" sz="1200" dirty="0">
                          <a:solidFill>
                            <a:srgbClr val="666699"/>
                          </a:solidFill>
                          <a:latin typeface="宋体" panose="02010600030101010101" pitchFamily="2" charset="-122"/>
                          <a:cs typeface="Times New Roman" panose="02020603050405020304" pitchFamily="18" charset="0"/>
                        </a:rPr>
                        <a:t>万元以下。</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潜在不符合法律法规</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造成作业区域内环境破坏</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天然气销售（管道）公司</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455613">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666699"/>
                          </a:solidFill>
                          <a:latin typeface="宋体" panose="02010600030101010101" pitchFamily="2" charset="-122"/>
                          <a:cs typeface="Times New Roman" panose="02020603050405020304" pitchFamily="18" charset="0"/>
                        </a:rPr>
                        <a:t>10</a:t>
                      </a:r>
                      <a:endParaRPr lang="en-US" altLang="zh-CN" sz="1200" b="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a:solidFill>
                            <a:srgbClr val="666699"/>
                          </a:solidFill>
                          <a:latin typeface="宋体" panose="02010600030101010101" pitchFamily="2" charset="-122"/>
                          <a:cs typeface="Times New Roman" panose="02020603050405020304" pitchFamily="18" charset="0"/>
                        </a:rPr>
                        <a:t>2</a:t>
                      </a:r>
                      <a:r>
                        <a:rPr lang="zh-CN" altLang="en-US" sz="1200" dirty="0">
                          <a:solidFill>
                            <a:srgbClr val="666699"/>
                          </a:solidFill>
                          <a:latin typeface="宋体" panose="02010600030101010101" pitchFamily="2" charset="-122"/>
                          <a:cs typeface="Times New Roman" panose="02020603050405020304" pitchFamily="18" charset="0"/>
                        </a:rPr>
                        <a:t>人以上</a:t>
                      </a:r>
                      <a:r>
                        <a:rPr lang="en-US" altLang="zh-CN" sz="1200">
                          <a:solidFill>
                            <a:srgbClr val="666699"/>
                          </a:solidFill>
                          <a:latin typeface="宋体" panose="02010600030101010101" pitchFamily="2" charset="-122"/>
                          <a:cs typeface="Times New Roman" panose="02020603050405020304" pitchFamily="18" charset="0"/>
                        </a:rPr>
                        <a:t>3</a:t>
                      </a:r>
                      <a:r>
                        <a:rPr lang="zh-CN" altLang="en-US" sz="1200" dirty="0">
                          <a:solidFill>
                            <a:srgbClr val="666699"/>
                          </a:solidFill>
                          <a:latin typeface="宋体" panose="02010600030101010101" pitchFamily="2" charset="-122"/>
                          <a:cs typeface="Times New Roman" panose="02020603050405020304" pitchFamily="18" charset="0"/>
                        </a:rPr>
                        <a:t>人以下轻伤（需要住院治疗）</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一次事故直接经济损失在</a:t>
                      </a:r>
                      <a:r>
                        <a:rPr lang="en-US" altLang="zh-CN" sz="1200">
                          <a:solidFill>
                            <a:srgbClr val="666699"/>
                          </a:solidFill>
                          <a:latin typeface="宋体" panose="02010600030101010101" pitchFamily="2" charset="-122"/>
                          <a:cs typeface="Times New Roman" panose="02020603050405020304" pitchFamily="18" charset="0"/>
                        </a:rPr>
                        <a:t>10</a:t>
                      </a:r>
                      <a:r>
                        <a:rPr lang="zh-CN" altLang="en-US" sz="1200" dirty="0">
                          <a:solidFill>
                            <a:srgbClr val="666699"/>
                          </a:solidFill>
                          <a:latin typeface="宋体" panose="02010600030101010101" pitchFamily="2" charset="-122"/>
                          <a:cs typeface="Times New Roman" panose="02020603050405020304" pitchFamily="18" charset="0"/>
                        </a:rPr>
                        <a:t>万元及以下，</a:t>
                      </a:r>
                      <a:r>
                        <a:rPr lang="en-US" altLang="zh-CN" sz="1200">
                          <a:solidFill>
                            <a:srgbClr val="666699"/>
                          </a:solidFill>
                          <a:latin typeface="宋体" panose="02010600030101010101" pitchFamily="2" charset="-122"/>
                          <a:cs typeface="Times New Roman" panose="02020603050405020304" pitchFamily="18" charset="0"/>
                        </a:rPr>
                        <a:t>1</a:t>
                      </a:r>
                      <a:r>
                        <a:rPr lang="zh-CN" altLang="en-US" sz="1200" dirty="0">
                          <a:solidFill>
                            <a:srgbClr val="666699"/>
                          </a:solidFill>
                          <a:latin typeface="宋体" panose="02010600030101010101" pitchFamily="2" charset="-122"/>
                          <a:cs typeface="Times New Roman" panose="02020603050405020304" pitchFamily="18" charset="0"/>
                        </a:rPr>
                        <a:t>万元以上。</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不符合公司程序要求</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作业点范围内受影响</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所在的社区</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63817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666699"/>
                          </a:solidFill>
                          <a:latin typeface="宋体" panose="02010600030101010101" pitchFamily="2" charset="-122"/>
                          <a:cs typeface="Times New Roman" panose="02020603050405020304" pitchFamily="18" charset="0"/>
                        </a:rPr>
                        <a:t>5</a:t>
                      </a:r>
                      <a:endParaRPr lang="en-US" altLang="zh-CN" sz="1200" b="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a:solidFill>
                            <a:srgbClr val="666699"/>
                          </a:solidFill>
                          <a:latin typeface="宋体" panose="02010600030101010101" pitchFamily="2" charset="-122"/>
                          <a:cs typeface="Times New Roman" panose="02020603050405020304" pitchFamily="18" charset="0"/>
                        </a:rPr>
                        <a:t>1</a:t>
                      </a:r>
                      <a:r>
                        <a:rPr lang="zh-CN" altLang="en-US" sz="1200" dirty="0">
                          <a:solidFill>
                            <a:srgbClr val="666699"/>
                          </a:solidFill>
                          <a:latin typeface="宋体" panose="02010600030101010101" pitchFamily="2" charset="-122"/>
                          <a:cs typeface="Times New Roman" panose="02020603050405020304" pitchFamily="18" charset="0"/>
                        </a:rPr>
                        <a:t>人轻伤</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短时间身体不适</a:t>
                      </a:r>
                      <a:r>
                        <a:rPr lang="en-US" altLang="zh-CN" sz="1200">
                          <a:solidFill>
                            <a:srgbClr val="666699"/>
                          </a:solidFill>
                          <a:latin typeface="宋体" panose="02010600030101010101" pitchFamily="2" charset="-122"/>
                          <a:cs typeface="Times New Roman" panose="02020603050405020304" pitchFamily="18" charset="0"/>
                        </a:rPr>
                        <a:t>,</a:t>
                      </a:r>
                      <a:r>
                        <a:rPr lang="zh-CN" altLang="en-US" sz="1200" dirty="0">
                          <a:solidFill>
                            <a:srgbClr val="666699"/>
                          </a:solidFill>
                          <a:latin typeface="宋体" panose="02010600030101010101" pitchFamily="2" charset="-122"/>
                          <a:cs typeface="Times New Roman" panose="02020603050405020304" pitchFamily="18" charset="0"/>
                        </a:rPr>
                        <a:t>需要去医院，但不需要住院治疗</a:t>
                      </a:r>
                      <a:r>
                        <a:rPr lang="en-US" altLang="zh-CN" sz="1200">
                          <a:solidFill>
                            <a:srgbClr val="666699"/>
                          </a:solidFill>
                          <a:latin typeface="宋体" panose="02010600030101010101" pitchFamily="2" charset="-122"/>
                          <a:cs typeface="Times New Roman" panose="02020603050405020304" pitchFamily="18" charset="0"/>
                        </a:rPr>
                        <a:t>)</a:t>
                      </a:r>
                      <a:endParaRPr lang="en-US" altLang="zh-CN" sz="120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一次事故直接经济损失在</a:t>
                      </a:r>
                      <a:r>
                        <a:rPr lang="en-US" altLang="zh-CN" sz="1200">
                          <a:solidFill>
                            <a:srgbClr val="666699"/>
                          </a:solidFill>
                          <a:latin typeface="宋体" panose="02010600030101010101" pitchFamily="2" charset="-122"/>
                          <a:cs typeface="Times New Roman" panose="02020603050405020304" pitchFamily="18" charset="0"/>
                        </a:rPr>
                        <a:t>1</a:t>
                      </a:r>
                      <a:r>
                        <a:rPr lang="zh-CN" altLang="en-US" sz="1200" dirty="0">
                          <a:solidFill>
                            <a:srgbClr val="666699"/>
                          </a:solidFill>
                          <a:latin typeface="宋体" panose="02010600030101010101" pitchFamily="2" charset="-122"/>
                          <a:cs typeface="Times New Roman" panose="02020603050405020304" pitchFamily="18" charset="0"/>
                        </a:rPr>
                        <a:t>万元及以下，</a:t>
                      </a:r>
                      <a:r>
                        <a:rPr lang="en-US" altLang="zh-CN" sz="1200">
                          <a:solidFill>
                            <a:srgbClr val="666699"/>
                          </a:solidFill>
                          <a:latin typeface="宋体" panose="02010600030101010101" pitchFamily="2" charset="-122"/>
                          <a:cs typeface="Times New Roman" panose="02020603050405020304" pitchFamily="18" charset="0"/>
                        </a:rPr>
                        <a:t>1000</a:t>
                      </a:r>
                      <a:r>
                        <a:rPr lang="zh-CN" altLang="en-US" sz="1200" dirty="0">
                          <a:solidFill>
                            <a:srgbClr val="666699"/>
                          </a:solidFill>
                          <a:latin typeface="宋体" panose="02010600030101010101" pitchFamily="2" charset="-122"/>
                          <a:cs typeface="Times New Roman" panose="02020603050405020304" pitchFamily="18" charset="0"/>
                        </a:rPr>
                        <a:t>元以上。</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不符合公司规章制度</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设备、设施周围受影响</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所在地公司内部部门</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r h="455612">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en-US" altLang="zh-CN" sz="1200" b="0">
                          <a:solidFill>
                            <a:srgbClr val="666699"/>
                          </a:solidFill>
                          <a:latin typeface="宋体" panose="02010600030101010101" pitchFamily="2" charset="-122"/>
                          <a:cs typeface="Times New Roman" panose="02020603050405020304" pitchFamily="18" charset="0"/>
                        </a:rPr>
                        <a:t>1</a:t>
                      </a:r>
                      <a:endParaRPr lang="en-US" altLang="zh-CN" sz="1200" b="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一般无损伤</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一次事故直接经济损失</a:t>
                      </a:r>
                      <a:r>
                        <a:rPr lang="en-US" altLang="zh-CN" sz="1200">
                          <a:solidFill>
                            <a:srgbClr val="666699"/>
                          </a:solidFill>
                          <a:latin typeface="宋体" panose="02010600030101010101" pitchFamily="2" charset="-122"/>
                          <a:cs typeface="Times New Roman" panose="02020603050405020304" pitchFamily="18" charset="0"/>
                        </a:rPr>
                        <a:t>1000</a:t>
                      </a:r>
                      <a:r>
                        <a:rPr lang="zh-CN" altLang="en-US" sz="1200" dirty="0">
                          <a:solidFill>
                            <a:srgbClr val="666699"/>
                          </a:solidFill>
                          <a:latin typeface="宋体" panose="02010600030101010101" pitchFamily="2" charset="-122"/>
                          <a:cs typeface="Times New Roman" panose="02020603050405020304" pitchFamily="18" charset="0"/>
                        </a:rPr>
                        <a:t>元以下。</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完全符合</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基本无影响</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fontAlgn="ctr">
                        <a:spcBef>
                          <a:spcPct val="0"/>
                        </a:spcBef>
                        <a:buFontTx/>
                        <a:buNone/>
                      </a:pPr>
                      <a:r>
                        <a:rPr lang="zh-CN" altLang="en-US" sz="1200" dirty="0">
                          <a:solidFill>
                            <a:srgbClr val="666699"/>
                          </a:solidFill>
                          <a:latin typeface="宋体" panose="02010600030101010101" pitchFamily="2" charset="-122"/>
                          <a:cs typeface="Times New Roman" panose="02020603050405020304" pitchFamily="18" charset="0"/>
                        </a:rPr>
                        <a:t>本岗位或作业点</a:t>
                      </a:r>
                      <a:endParaRPr lang="zh-CN" altLang="en-US" sz="1200" dirty="0">
                        <a:latin typeface="Times"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0E0E0"/>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灯片编号占位符 5"/>
          <p:cNvSpPr txBox="1">
            <a:spLocks noGrp="1"/>
          </p:cNvSpPr>
          <p:nvPr/>
        </p:nvSpPr>
        <p:spPr>
          <a:xfrm>
            <a:off x="6659563" y="6337300"/>
            <a:ext cx="2233612" cy="476250"/>
          </a:xfrm>
          <a:prstGeom prst="rect">
            <a:avLst/>
          </a:prstGeom>
          <a:noFill/>
          <a:ln w="9525">
            <a:noFill/>
          </a:ln>
        </p:spPr>
        <p:txBody>
          <a:bodyPr/>
          <a:p>
            <a:pPr algn="r">
              <a:spcBef>
                <a:spcPct val="0"/>
              </a:spcBef>
            </a:pPr>
            <a:fld id="{9A0DB2DC-4C9A-4742-B13C-FB6460FD3503}" type="slidenum">
              <a:rPr lang="en-US" altLang="zh-CN" sz="1400" b="1" dirty="0">
                <a:solidFill>
                  <a:schemeClr val="tx2"/>
                </a:solidFill>
                <a:latin typeface="Arial" panose="020B0604020202020204" pitchFamily="34" charset="0"/>
                <a:ea typeface="宋体" panose="02010600030101010101" pitchFamily="2" charset="-122"/>
              </a:rPr>
            </a:fld>
            <a:endParaRPr lang="en-US" altLang="zh-CN" sz="1400" b="1" dirty="0">
              <a:solidFill>
                <a:schemeClr val="tx2"/>
              </a:solidFill>
              <a:latin typeface="Arial" panose="020B0604020202020204" pitchFamily="34" charset="0"/>
              <a:ea typeface="宋体" panose="02010600030101010101" pitchFamily="2" charset="-122"/>
            </a:endParaRPr>
          </a:p>
        </p:txBody>
      </p:sp>
      <p:sp>
        <p:nvSpPr>
          <p:cNvPr id="114691" name="Rectangle 2"/>
          <p:cNvSpPr>
            <a:spLocks noGrp="1"/>
          </p:cNvSpPr>
          <p:nvPr>
            <p:ph type="title" idx="4294967295"/>
          </p:nvPr>
        </p:nvSpPr>
        <p:spPr>
          <a:xfrm>
            <a:off x="457200" y="274638"/>
            <a:ext cx="8229600" cy="1143000"/>
          </a:xfrm>
          <a:prstGeom prst="rect">
            <a:avLst/>
          </a:prstGeom>
          <a:solidFill>
            <a:srgbClr val="FFFFFF">
              <a:alpha val="0"/>
            </a:srgbClr>
          </a:solidFill>
          <a:ln w="9525" cap="flat" cmpd="sng">
            <a:solidFill>
              <a:schemeClr val="bg1"/>
            </a:solidFill>
            <a:prstDash val="solid"/>
            <a:headEnd type="none" w="med" len="med"/>
            <a:tailEnd type="none" w="med" len="med"/>
          </a:ln>
        </p:spPr>
        <p:txBody>
          <a:bodyPr vert="horz" wrap="square" lIns="91440" tIns="45720" rIns="91440" bIns="45720" anchor="ctr" anchorCtr="0"/>
          <a:p>
            <a:pPr eaLnBrk="1" hangingPunct="1"/>
            <a:r>
              <a:rPr lang="en-US" altLang="zh-CN">
                <a:solidFill>
                  <a:schemeClr val="tx1"/>
                </a:solidFill>
                <a:latin typeface="方正小标宋简体" pitchFamily="2" charset="-122"/>
                <a:ea typeface="方正小标宋简体" pitchFamily="2" charset="-122"/>
              </a:rPr>
              <a:t>JSA</a:t>
            </a:r>
            <a:r>
              <a:rPr lang="zh-CN" altLang="en-US" dirty="0">
                <a:solidFill>
                  <a:schemeClr val="tx1"/>
                </a:solidFill>
                <a:latin typeface="方正小标宋简体" pitchFamily="2" charset="-122"/>
                <a:ea typeface="方正小标宋简体" pitchFamily="2" charset="-122"/>
              </a:rPr>
              <a:t>第三步</a:t>
            </a:r>
            <a:r>
              <a:rPr lang="en-US" altLang="zh-CN">
                <a:solidFill>
                  <a:schemeClr val="tx1"/>
                </a:solidFill>
                <a:latin typeface="方正小标宋简体" pitchFamily="2" charset="-122"/>
                <a:ea typeface="方正小标宋简体" pitchFamily="2" charset="-122"/>
              </a:rPr>
              <a:t>: </a:t>
            </a:r>
            <a:r>
              <a:rPr lang="zh-CN" altLang="en-US" dirty="0">
                <a:solidFill>
                  <a:schemeClr val="tx1"/>
                </a:solidFill>
                <a:latin typeface="方正小标宋简体" pitchFamily="2" charset="-122"/>
                <a:ea typeface="方正小标宋简体" pitchFamily="2" charset="-122"/>
              </a:rPr>
              <a:t>分析评估风险</a:t>
            </a:r>
            <a:endParaRPr lang="zh-CN" altLang="en-US" dirty="0">
              <a:solidFill>
                <a:schemeClr val="tx1"/>
              </a:solidFill>
              <a:latin typeface="方正小标宋简体" pitchFamily="2" charset="-122"/>
              <a:ea typeface="方正小标宋简体" pitchFamily="2" charset="-122"/>
            </a:endParaRPr>
          </a:p>
        </p:txBody>
      </p:sp>
      <p:sp>
        <p:nvSpPr>
          <p:cNvPr id="114692" name="Rectangle 3"/>
          <p:cNvSpPr>
            <a:spLocks noGrp="1"/>
          </p:cNvSpPr>
          <p:nvPr>
            <p:ph type="body" idx="4294967295"/>
          </p:nvPr>
        </p:nvSpPr>
        <p:spPr>
          <a:ln/>
        </p:spPr>
        <p:txBody>
          <a:bodyPr vert="horz" wrap="square" lIns="91440" tIns="45720" rIns="91440" bIns="45720" anchor="t" anchorCtr="0"/>
          <a:p>
            <a:pPr marL="0" indent="541655" eaLnBrk="1" hangingPunct="1"/>
            <a:endParaRPr lang="zh-CN" altLang="en-GB" dirty="0">
              <a:solidFill>
                <a:srgbClr val="FF0000"/>
              </a:solidFill>
            </a:endParaRPr>
          </a:p>
          <a:p>
            <a:pPr marL="0" indent="541655" eaLnBrk="1" hangingPunct="1"/>
            <a:endParaRPr lang="en-US" altLang="zh-CN" u="sng">
              <a:solidFill>
                <a:srgbClr val="CC0000"/>
              </a:solidFill>
            </a:endParaRPr>
          </a:p>
        </p:txBody>
      </p:sp>
      <p:sp>
        <p:nvSpPr>
          <p:cNvPr id="114693" name="Rectangle 4"/>
          <p:cNvSpPr/>
          <p:nvPr/>
        </p:nvSpPr>
        <p:spPr>
          <a:xfrm>
            <a:off x="2268538" y="1557338"/>
            <a:ext cx="2635250" cy="457200"/>
          </a:xfrm>
          <a:prstGeom prst="rect">
            <a:avLst/>
          </a:prstGeom>
          <a:noFill/>
          <a:ln w="9525">
            <a:noFill/>
          </a:ln>
        </p:spPr>
        <p:txBody>
          <a:bodyPr wrap="none">
            <a:spAutoFit/>
          </a:bodyPr>
          <a:p>
            <a:pPr>
              <a:spcBef>
                <a:spcPct val="0"/>
              </a:spcBef>
            </a:pPr>
            <a:r>
              <a:rPr lang="zh-CN" altLang="en-US" sz="2400" b="1" dirty="0">
                <a:solidFill>
                  <a:srgbClr val="FF0000"/>
                </a:solidFill>
                <a:latin typeface="Arial" panose="020B0604020202020204" pitchFamily="34" charset="0"/>
                <a:ea typeface="宋体" panose="02010600030101010101" pitchFamily="2" charset="-122"/>
              </a:rPr>
              <a:t>风险评分的解释：</a:t>
            </a:r>
            <a:endParaRPr lang="zh-CN" altLang="en-US" sz="2400" b="1" dirty="0">
              <a:solidFill>
                <a:srgbClr val="FF0000"/>
              </a:solidFill>
              <a:latin typeface="Arial" panose="020B0604020202020204" pitchFamily="34" charset="0"/>
              <a:ea typeface="宋体" panose="02010600030101010101" pitchFamily="2" charset="-122"/>
            </a:endParaRPr>
          </a:p>
        </p:txBody>
      </p:sp>
      <p:graphicFrame>
        <p:nvGraphicFramePr>
          <p:cNvPr id="114694" name="Object 6"/>
          <p:cNvGraphicFramePr/>
          <p:nvPr/>
        </p:nvGraphicFramePr>
        <p:xfrm>
          <a:off x="1187450" y="2060575"/>
          <a:ext cx="6911975" cy="5140325"/>
        </p:xfrm>
        <a:graphic>
          <a:graphicData uri="http://schemas.openxmlformats.org/presentationml/2006/ole">
            <mc:AlternateContent xmlns:mc="http://schemas.openxmlformats.org/markup-compatibility/2006">
              <mc:Choice xmlns:v="urn:schemas-microsoft-com:vml" Requires="v">
                <p:oleObj spid="_x0000_s3076" name="" r:id="rId1" imgW="8153400" imgH="6046470" progId="Word.Document.8">
                  <p:embed/>
                </p:oleObj>
              </mc:Choice>
              <mc:Fallback>
                <p:oleObj name="" r:id="rId1" imgW="8153400" imgH="6046470" progId="Word.Document.8">
                  <p:embed/>
                  <p:pic>
                    <p:nvPicPr>
                      <p:cNvPr id="0" name="图片 3075"/>
                      <p:cNvPicPr/>
                      <p:nvPr/>
                    </p:nvPicPr>
                    <p:blipFill>
                      <a:blip r:embed="rId2"/>
                      <a:stretch>
                        <a:fillRect/>
                      </a:stretch>
                    </p:blipFill>
                    <p:spPr>
                      <a:xfrm>
                        <a:off x="1187450" y="2060575"/>
                        <a:ext cx="6911975" cy="5140325"/>
                      </a:xfrm>
                      <a:prstGeom prst="rect">
                        <a:avLst/>
                      </a:prstGeom>
                      <a:noFill/>
                      <a:ln w="38100">
                        <a:noFill/>
                        <a:miter/>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5412" name="图片 145411" descr="QQ截图20120227094408"/>
          <p:cNvPicPr>
            <a:picLocks noChangeAspect="1"/>
          </p:cNvPicPr>
          <p:nvPr/>
        </p:nvPicPr>
        <p:blipFill>
          <a:blip r:embed="rId1"/>
          <a:stretch>
            <a:fillRect/>
          </a:stretch>
        </p:blipFill>
        <p:spPr>
          <a:xfrm>
            <a:off x="0" y="1125538"/>
            <a:ext cx="9144000" cy="5873750"/>
          </a:xfrm>
          <a:prstGeom prst="rect">
            <a:avLst/>
          </a:prstGeom>
          <a:ln w="9525">
            <a:noFill/>
          </a:ln>
        </p:spPr>
      </p:pic>
      <p:sp>
        <p:nvSpPr>
          <p:cNvPr id="145415" name="Rectangle 2"/>
          <p:cNvSpPr/>
          <p:nvPr/>
        </p:nvSpPr>
        <p:spPr>
          <a:xfrm>
            <a:off x="539750" y="188913"/>
            <a:ext cx="8229600" cy="1143000"/>
          </a:xfrm>
          <a:solidFill>
            <a:srgbClr val="FFFFFF">
              <a:alpha val="0"/>
            </a:srgbClr>
          </a:solidFill>
          <a:ln w="9525">
            <a:noFill/>
          </a:ln>
        </p:spPr>
        <p:txBody>
          <a:bodyPr vert="horz" wrap="square" lIns="91440" tIns="45720" rIns="91440" bIns="45720" anchor="ctr" anchorCtr="0"/>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5pPr>
          </a:lstStyle>
          <a:p>
            <a:pPr lvl="0" eaLnBrk="1" hangingPunct="1"/>
            <a:r>
              <a:rPr lang="en-US" altLang="zh-CN" sz="3000" b="1">
                <a:solidFill>
                  <a:schemeClr val="tx1"/>
                </a:solidFill>
                <a:latin typeface="方正小标宋简体" pitchFamily="2" charset="-122"/>
                <a:ea typeface="方正小标宋简体" pitchFamily="2" charset="-122"/>
              </a:rPr>
              <a:t>JSA</a:t>
            </a:r>
            <a:r>
              <a:rPr lang="zh-CN" altLang="en-US" sz="3000" b="1" dirty="0">
                <a:solidFill>
                  <a:schemeClr val="tx1"/>
                </a:solidFill>
                <a:latin typeface="方正小标宋简体" pitchFamily="2" charset="-122"/>
                <a:ea typeface="方正小标宋简体" pitchFamily="2" charset="-122"/>
              </a:rPr>
              <a:t>工作步骤 </a:t>
            </a:r>
            <a:r>
              <a:rPr lang="en-US" altLang="zh-CN" sz="3000" b="1">
                <a:solidFill>
                  <a:schemeClr val="tx1"/>
                </a:solidFill>
                <a:latin typeface="方正小标宋简体" pitchFamily="2" charset="-122"/>
                <a:ea typeface="方正小标宋简体" pitchFamily="2" charset="-122"/>
              </a:rPr>
              <a:t>-</a:t>
            </a:r>
            <a:r>
              <a:rPr lang="zh-CN" altLang="en-US" sz="3000" b="1" dirty="0">
                <a:solidFill>
                  <a:schemeClr val="tx1"/>
                </a:solidFill>
                <a:latin typeface="方正小标宋简体" pitchFamily="2" charset="-122"/>
                <a:ea typeface="方正小标宋简体" pitchFamily="2" charset="-122"/>
              </a:rPr>
              <a:t>第四步：确定控制措施</a:t>
            </a:r>
            <a:endParaRPr lang="zh-CN" altLang="en-US" sz="3000" b="1" dirty="0">
              <a:solidFill>
                <a:schemeClr val="tx1"/>
              </a:solidFill>
              <a:latin typeface="方正小标宋简体" pitchFamily="2" charset="-122"/>
              <a:ea typeface="方正小标宋简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17761"/>
          <p:cNvSpPr>
            <a:spLocks noRot="1"/>
          </p:cNvSpPr>
          <p:nvPr/>
        </p:nvSpPr>
        <p:spPr>
          <a:xfrm>
            <a:off x="395288" y="1052513"/>
            <a:ext cx="8305800" cy="5105400"/>
          </a:xfrm>
          <a:prstGeom prst="rect">
            <a:avLst/>
          </a:prstGeom>
          <a:noFill/>
          <a:ln w="9525">
            <a:noFill/>
          </a:ln>
        </p:spPr>
        <p:txBody>
          <a:bodyPr/>
          <a:lstStyle>
            <a:lvl1pPr marL="342900" indent="-342900" algn="ctr" rtl="0" eaLnBrk="0" fontAlgn="base" hangingPunct="0">
              <a:spcBef>
                <a:spcPct val="20000"/>
              </a:spcBef>
              <a:spcAft>
                <a:spcPct val="0"/>
              </a:spcAft>
              <a:defRPr sz="7000">
                <a:solidFill>
                  <a:schemeClr val="tx2"/>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j-ea"/>
              </a:defRPr>
            </a:lvl2pPr>
            <a:lvl3pPr marL="1143000" indent="-228600" algn="l" rtl="0" eaLnBrk="0" fontAlgn="base" hangingPunct="0">
              <a:spcBef>
                <a:spcPct val="20000"/>
              </a:spcBef>
              <a:spcAft>
                <a:spcPct val="0"/>
              </a:spcAft>
              <a:defRPr sz="2400">
                <a:solidFill>
                  <a:schemeClr val="tx1"/>
                </a:solidFill>
                <a:latin typeface="+mn-lt"/>
                <a:ea typeface="+mj-ea"/>
              </a:defRPr>
            </a:lvl3pPr>
            <a:lvl4pPr marL="1600200" indent="-228600" algn="l" rtl="0" eaLnBrk="0" fontAlgn="base" hangingPunct="0">
              <a:spcBef>
                <a:spcPct val="20000"/>
              </a:spcBef>
              <a:spcAft>
                <a:spcPct val="0"/>
              </a:spcAft>
              <a:defRPr sz="2000">
                <a:solidFill>
                  <a:schemeClr val="tx1"/>
                </a:solidFill>
                <a:latin typeface="+mn-lt"/>
                <a:ea typeface="+mj-ea"/>
              </a:defRPr>
            </a:lvl4pPr>
            <a:lvl5pPr marL="2057400" indent="-228600" algn="l" rtl="0" eaLnBrk="0" fontAlgn="base" hangingPunct="0">
              <a:spcBef>
                <a:spcPct val="20000"/>
              </a:spcBef>
              <a:spcAft>
                <a:spcPct val="0"/>
              </a:spcAft>
              <a:defRPr sz="2000">
                <a:solidFill>
                  <a:schemeClr val="tx1"/>
                </a:solidFill>
                <a:latin typeface="+mn-lt"/>
                <a:ea typeface="+mj-ea"/>
              </a:defRPr>
            </a:lvl5pPr>
          </a:lstStyle>
          <a:p>
            <a:pPr marL="533400" lvl="0" indent="-533400" defTabSz="914400">
              <a:buNone/>
              <a:tabLst>
                <a:tab pos="444500" algn="l"/>
              </a:tabLst>
            </a:pPr>
            <a:endParaRPr lang="zh-CN" altLang="en-US" sz="2400" b="0" dirty="0">
              <a:solidFill>
                <a:srgbClr val="010307"/>
              </a:solidFill>
              <a:effectLst>
                <a:outerShdw blurRad="38100" dist="38100" dir="2700000">
                  <a:srgbClr val="C0C0C0"/>
                </a:outerShdw>
              </a:effectLst>
            </a:endParaRPr>
          </a:p>
          <a:p>
            <a:pPr marL="533400" lvl="0" indent="-533400" defTabSz="914400">
              <a:buNone/>
              <a:tabLst>
                <a:tab pos="444500" algn="l"/>
              </a:tabLst>
            </a:pPr>
            <a:r>
              <a:rPr lang="zh-CN" altLang="en-US" sz="2400" b="0" dirty="0">
                <a:solidFill>
                  <a:srgbClr val="010307"/>
                </a:solidFill>
                <a:effectLst>
                  <a:outerShdw blurRad="38100" dist="38100" dir="2700000">
                    <a:srgbClr val="C0C0C0"/>
                  </a:outerShdw>
                </a:effectLst>
              </a:rPr>
              <a:t>制订针对每一风险的控制措施</a:t>
            </a:r>
            <a:endParaRPr lang="zh-CN" altLang="en-US" sz="2400" b="0" dirty="0">
              <a:solidFill>
                <a:srgbClr val="010307"/>
              </a:solidFill>
              <a:effectLst>
                <a:outerShdw blurRad="38100" dist="38100" dir="2700000">
                  <a:srgbClr val="C0C0C0"/>
                </a:outerShdw>
              </a:effectLst>
            </a:endParaRPr>
          </a:p>
          <a:p>
            <a:pPr marL="533400" lvl="0" indent="-533400" defTabSz="914400">
              <a:buNone/>
              <a:tabLst>
                <a:tab pos="444500" algn="l"/>
              </a:tabLst>
            </a:pPr>
            <a:r>
              <a:rPr lang="zh-CN" altLang="en-US" sz="2400" b="0" dirty="0">
                <a:solidFill>
                  <a:srgbClr val="010307"/>
                </a:solidFill>
                <a:effectLst>
                  <a:outerShdw blurRad="38100" dist="38100" dir="2700000">
                    <a:srgbClr val="C0C0C0"/>
                  </a:outerShdw>
                </a:effectLst>
              </a:rPr>
              <a:t>按照以下优先次序考虑制订风险控制措施</a:t>
            </a:r>
            <a:endParaRPr lang="zh-CN" altLang="en-US" sz="2400" b="0" dirty="0">
              <a:solidFill>
                <a:srgbClr val="010307"/>
              </a:solidFill>
              <a:effectLst>
                <a:outerShdw blurRad="38100" dist="38100" dir="2700000">
                  <a:srgbClr val="C0C0C0"/>
                </a:outerShdw>
              </a:effectLst>
            </a:endParaRPr>
          </a:p>
          <a:p>
            <a:pPr marL="533400" lvl="0" indent="-533400" algn="l" defTabSz="914400">
              <a:buNone/>
              <a:tabLst>
                <a:tab pos="444500" algn="l"/>
              </a:tabLst>
            </a:pPr>
            <a:r>
              <a:rPr lang="en-US" altLang="zh-CN" sz="2400" b="0">
                <a:solidFill>
                  <a:srgbClr val="010307"/>
                </a:solidFill>
                <a:effectLst>
                  <a:outerShdw blurRad="38100" dist="38100" dir="2700000">
                    <a:srgbClr val="C0C0C0"/>
                  </a:outerShdw>
                </a:effectLst>
                <a:ea typeface="楷体_GB2312" pitchFamily="49" charset="-122"/>
              </a:rPr>
              <a:t>      1.</a:t>
            </a:r>
            <a:r>
              <a:rPr lang="zh-CN" altLang="en-US" sz="2400" b="0" dirty="0">
                <a:solidFill>
                  <a:srgbClr val="010307"/>
                </a:solidFill>
                <a:effectLst>
                  <a:outerShdw blurRad="38100" dist="38100" dir="2700000">
                    <a:srgbClr val="C0C0C0"/>
                  </a:outerShdw>
                </a:effectLst>
                <a:ea typeface="楷体_GB2312" pitchFamily="49" charset="-122"/>
              </a:rPr>
              <a:t>是否一定要做这一步</a:t>
            </a:r>
            <a:r>
              <a:rPr lang="en-US" altLang="zh-CN" sz="2400" b="0">
                <a:solidFill>
                  <a:srgbClr val="010307"/>
                </a:solidFill>
                <a:effectLst>
                  <a:outerShdw blurRad="38100" dist="38100" dir="2700000">
                    <a:srgbClr val="C0C0C0"/>
                  </a:outerShdw>
                </a:effectLst>
                <a:ea typeface="楷体_GB2312" pitchFamily="49" charset="-122"/>
              </a:rPr>
              <a:t>?</a:t>
            </a:r>
            <a:endParaRPr lang="en-US" altLang="zh-CN" sz="2400" b="0">
              <a:solidFill>
                <a:srgbClr val="010307"/>
              </a:solidFill>
              <a:effectLst>
                <a:outerShdw blurRad="38100" dist="38100" dir="2700000">
                  <a:srgbClr val="C0C0C0"/>
                </a:outerShdw>
              </a:effectLst>
              <a:ea typeface="楷体_GB2312" pitchFamily="49" charset="-122"/>
            </a:endParaRPr>
          </a:p>
          <a:p>
            <a:pPr marL="533400" lvl="0" indent="-533400" algn="l" defTabSz="914400">
              <a:spcBef>
                <a:spcPct val="15000"/>
              </a:spcBef>
              <a:spcAft>
                <a:spcPct val="10000"/>
              </a:spcAft>
              <a:buClr>
                <a:srgbClr val="010307"/>
              </a:buClr>
              <a:buFont typeface="Wingdings" panose="05000000000000000000" pitchFamily="2" charset="2"/>
              <a:buNone/>
              <a:tabLst>
                <a:tab pos="444500" algn="l"/>
              </a:tabLst>
            </a:pPr>
            <a:r>
              <a:rPr lang="en-US" altLang="zh-CN" sz="2400" b="0">
                <a:solidFill>
                  <a:srgbClr val="010307"/>
                </a:solidFill>
                <a:effectLst>
                  <a:outerShdw blurRad="38100" dist="38100" dir="2700000">
                    <a:srgbClr val="C0C0C0"/>
                  </a:outerShdw>
                </a:effectLst>
                <a:ea typeface="楷体_GB2312" pitchFamily="49" charset="-122"/>
              </a:rPr>
              <a:t>      2.</a:t>
            </a:r>
            <a:r>
              <a:rPr lang="zh-CN" altLang="en-US" sz="2400" b="0" dirty="0">
                <a:solidFill>
                  <a:srgbClr val="010307"/>
                </a:solidFill>
                <a:effectLst>
                  <a:outerShdw blurRad="38100" dist="38100" dir="2700000">
                    <a:srgbClr val="C0C0C0"/>
                  </a:outerShdw>
                </a:effectLst>
                <a:ea typeface="楷体_GB2312" pitchFamily="49" charset="-122"/>
              </a:rPr>
              <a:t>有没有更加安全可靠的能够消除或者降低固有风险的工作技术方法实施该作业步骤</a:t>
            </a:r>
            <a:r>
              <a:rPr lang="en-US" altLang="zh-CN" sz="2400" b="0">
                <a:solidFill>
                  <a:srgbClr val="010307"/>
                </a:solidFill>
                <a:effectLst>
                  <a:outerShdw blurRad="38100" dist="38100" dir="2700000">
                    <a:srgbClr val="C0C0C0"/>
                  </a:outerShdw>
                </a:effectLst>
                <a:ea typeface="楷体_GB2312" pitchFamily="49" charset="-122"/>
              </a:rPr>
              <a:t>,</a:t>
            </a:r>
            <a:r>
              <a:rPr lang="zh-CN" altLang="en-US" sz="2400" b="0" dirty="0">
                <a:solidFill>
                  <a:srgbClr val="010307"/>
                </a:solidFill>
                <a:effectLst>
                  <a:outerShdw blurRad="38100" dist="38100" dir="2700000">
                    <a:srgbClr val="C0C0C0"/>
                  </a:outerShdw>
                </a:effectLst>
                <a:ea typeface="楷体_GB2312" pitchFamily="49" charset="-122"/>
              </a:rPr>
              <a:t>比如</a:t>
            </a:r>
            <a:r>
              <a:rPr lang="en-US" altLang="zh-CN" sz="2400" b="0">
                <a:solidFill>
                  <a:srgbClr val="010307"/>
                </a:solidFill>
                <a:effectLst>
                  <a:outerShdw blurRad="38100" dist="38100" dir="2700000">
                    <a:srgbClr val="C0C0C0"/>
                  </a:outerShdw>
                </a:effectLst>
                <a:ea typeface="楷体_GB2312" pitchFamily="49" charset="-122"/>
              </a:rPr>
              <a:t>:</a:t>
            </a:r>
            <a:endParaRPr lang="en-US" altLang="zh-CN" sz="2400" b="0">
              <a:solidFill>
                <a:srgbClr val="010307"/>
              </a:solidFill>
              <a:effectLst>
                <a:outerShdw blurRad="38100" dist="38100" dir="2700000">
                  <a:srgbClr val="C0C0C0"/>
                </a:outerShdw>
              </a:effectLst>
              <a:ea typeface="楷体_GB2312" pitchFamily="49" charset="-122"/>
            </a:endParaRPr>
          </a:p>
          <a:p>
            <a:pPr marL="1081405" lvl="1" indent="-457200" defTabSz="914400">
              <a:spcBef>
                <a:spcPct val="15000"/>
              </a:spcBef>
              <a:spcAft>
                <a:spcPct val="10000"/>
              </a:spcAft>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用机械装置取代手工操作</a:t>
            </a:r>
            <a:r>
              <a:rPr lang="en-US" altLang="zh-CN" sz="2400" b="1">
                <a:solidFill>
                  <a:srgbClr val="010307"/>
                </a:solidFill>
                <a:effectLst>
                  <a:outerShdw blurRad="38100" dist="38100" dir="2700000">
                    <a:srgbClr val="C0C0C0"/>
                  </a:outerShdw>
                </a:effectLst>
                <a:ea typeface="楷体_GB2312" pitchFamily="49" charset="-122"/>
              </a:rPr>
              <a:t>(</a:t>
            </a:r>
            <a:r>
              <a:rPr lang="zh-CN" altLang="en-US" sz="2400" b="1" dirty="0">
                <a:solidFill>
                  <a:srgbClr val="010307"/>
                </a:solidFill>
                <a:effectLst>
                  <a:outerShdw blurRad="38100" dist="38100" dir="2700000">
                    <a:srgbClr val="C0C0C0"/>
                  </a:outerShdw>
                </a:effectLst>
                <a:ea typeface="楷体_GB2312" pitchFamily="49" charset="-122"/>
              </a:rPr>
              <a:t>消除</a:t>
            </a:r>
            <a:r>
              <a:rPr lang="en-US" altLang="zh-CN" sz="2400" b="1">
                <a:solidFill>
                  <a:srgbClr val="010307"/>
                </a:solidFill>
                <a:effectLst>
                  <a:outerShdw blurRad="38100" dist="38100" dir="2700000">
                    <a:srgbClr val="C0C0C0"/>
                  </a:outerShdw>
                </a:effectLst>
                <a:ea typeface="楷体_GB2312" pitchFamily="49" charset="-122"/>
              </a:rPr>
              <a:t>)</a:t>
            </a:r>
            <a:endParaRPr lang="en-US" altLang="zh-CN" sz="2400" b="1">
              <a:solidFill>
                <a:srgbClr val="010307"/>
              </a:solidFill>
              <a:effectLst>
                <a:outerShdw blurRad="38100" dist="38100" dir="2700000">
                  <a:srgbClr val="C0C0C0"/>
                </a:outerShdw>
              </a:effectLst>
              <a:ea typeface="楷体_GB2312" pitchFamily="49" charset="-122"/>
            </a:endParaRPr>
          </a:p>
          <a:p>
            <a:pPr marL="1081405" lvl="1" indent="-457200" defTabSz="914400">
              <a:spcBef>
                <a:spcPct val="15000"/>
              </a:spcBef>
              <a:spcAft>
                <a:spcPct val="10000"/>
              </a:spcAft>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使用危险相对较小的化学品</a:t>
            </a:r>
            <a:r>
              <a:rPr lang="en-US" altLang="zh-CN" sz="2400" b="1">
                <a:solidFill>
                  <a:srgbClr val="010307"/>
                </a:solidFill>
                <a:effectLst>
                  <a:outerShdw blurRad="38100" dist="38100" dir="2700000">
                    <a:srgbClr val="C0C0C0"/>
                  </a:outerShdw>
                </a:effectLst>
                <a:ea typeface="楷体_GB2312" pitchFamily="49" charset="-122"/>
              </a:rPr>
              <a:t>(</a:t>
            </a:r>
            <a:r>
              <a:rPr lang="zh-CN" altLang="en-US" sz="2400" b="1" dirty="0">
                <a:solidFill>
                  <a:srgbClr val="010307"/>
                </a:solidFill>
                <a:effectLst>
                  <a:outerShdw blurRad="38100" dist="38100" dir="2700000">
                    <a:srgbClr val="C0C0C0"/>
                  </a:outerShdw>
                </a:effectLst>
                <a:ea typeface="楷体_GB2312" pitchFamily="49" charset="-122"/>
              </a:rPr>
              <a:t>降低</a:t>
            </a:r>
            <a:r>
              <a:rPr lang="en-US" altLang="zh-CN" sz="2400" b="1">
                <a:solidFill>
                  <a:srgbClr val="010307"/>
                </a:solidFill>
                <a:effectLst>
                  <a:outerShdw blurRad="38100" dist="38100" dir="2700000">
                    <a:srgbClr val="C0C0C0"/>
                  </a:outerShdw>
                </a:effectLst>
                <a:ea typeface="楷体_GB2312" pitchFamily="49" charset="-122"/>
              </a:rPr>
              <a:t>)</a:t>
            </a:r>
            <a:endParaRPr lang="en-US" altLang="zh-CN" sz="2400" b="1">
              <a:solidFill>
                <a:srgbClr val="010307"/>
              </a:solidFill>
              <a:effectLst>
                <a:outerShdw blurRad="38100" dist="38100" dir="2700000">
                  <a:srgbClr val="C0C0C0"/>
                </a:outerShdw>
              </a:effectLst>
              <a:ea typeface="楷体_GB2312" pitchFamily="49" charset="-122"/>
            </a:endParaRPr>
          </a:p>
          <a:p>
            <a:pPr marL="1081405" lvl="1" indent="-457200" defTabSz="914400">
              <a:spcBef>
                <a:spcPct val="15000"/>
              </a:spcBef>
              <a:spcAft>
                <a:spcPct val="10000"/>
              </a:spcAft>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实施能量隔离</a:t>
            </a:r>
            <a:r>
              <a:rPr lang="en-US" altLang="zh-CN" sz="2400" b="1">
                <a:solidFill>
                  <a:srgbClr val="010307"/>
                </a:solidFill>
                <a:effectLst>
                  <a:outerShdw blurRad="38100" dist="38100" dir="2700000">
                    <a:srgbClr val="C0C0C0"/>
                  </a:outerShdw>
                </a:effectLst>
                <a:ea typeface="楷体_GB2312" pitchFamily="49" charset="-122"/>
              </a:rPr>
              <a:t>(</a:t>
            </a:r>
            <a:r>
              <a:rPr lang="zh-CN" altLang="en-US" sz="2400" b="1" dirty="0">
                <a:solidFill>
                  <a:srgbClr val="010307"/>
                </a:solidFill>
                <a:effectLst>
                  <a:outerShdw blurRad="38100" dist="38100" dir="2700000">
                    <a:srgbClr val="C0C0C0"/>
                  </a:outerShdw>
                </a:effectLst>
                <a:ea typeface="楷体_GB2312" pitchFamily="49" charset="-122"/>
              </a:rPr>
              <a:t>消除</a:t>
            </a:r>
            <a:r>
              <a:rPr lang="en-US" altLang="zh-CN" sz="2400" b="1">
                <a:solidFill>
                  <a:srgbClr val="010307"/>
                </a:solidFill>
                <a:effectLst>
                  <a:outerShdw blurRad="38100" dist="38100" dir="2700000">
                    <a:srgbClr val="C0C0C0"/>
                  </a:outerShdw>
                </a:effectLst>
                <a:ea typeface="楷体_GB2312" pitchFamily="49" charset="-122"/>
              </a:rPr>
              <a:t>)</a:t>
            </a:r>
            <a:endParaRPr lang="en-US" altLang="zh-CN" sz="2400" b="1">
              <a:solidFill>
                <a:srgbClr val="010307"/>
              </a:solidFill>
              <a:effectLst>
                <a:outerShdw blurRad="38100" dist="38100" dir="2700000">
                  <a:srgbClr val="C0C0C0"/>
                </a:outerShdw>
              </a:effectLst>
              <a:ea typeface="楷体_GB2312" pitchFamily="49" charset="-122"/>
            </a:endParaRPr>
          </a:p>
          <a:p>
            <a:pPr marL="1081405" lvl="1" indent="-457200" defTabSz="914400">
              <a:spcBef>
                <a:spcPct val="15000"/>
              </a:spcBef>
              <a:spcAft>
                <a:spcPct val="10000"/>
              </a:spcAft>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使用冷切割代替气割</a:t>
            </a:r>
            <a:r>
              <a:rPr lang="en-US" altLang="zh-CN" sz="2400" b="1">
                <a:solidFill>
                  <a:srgbClr val="010307"/>
                </a:solidFill>
                <a:effectLst>
                  <a:outerShdw blurRad="38100" dist="38100" dir="2700000">
                    <a:srgbClr val="C0C0C0"/>
                  </a:outerShdw>
                </a:effectLst>
                <a:ea typeface="楷体_GB2312" pitchFamily="49" charset="-122"/>
              </a:rPr>
              <a:t>(</a:t>
            </a:r>
            <a:r>
              <a:rPr lang="zh-CN" altLang="en-US" sz="2400" b="1" dirty="0">
                <a:solidFill>
                  <a:srgbClr val="010307"/>
                </a:solidFill>
                <a:effectLst>
                  <a:outerShdw blurRad="38100" dist="38100" dir="2700000">
                    <a:srgbClr val="C0C0C0"/>
                  </a:outerShdw>
                </a:effectLst>
                <a:ea typeface="楷体_GB2312" pitchFamily="49" charset="-122"/>
              </a:rPr>
              <a:t>降低火灾风险</a:t>
            </a:r>
            <a:r>
              <a:rPr lang="en-US" altLang="zh-CN" sz="2400" b="1">
                <a:solidFill>
                  <a:srgbClr val="010307"/>
                </a:solidFill>
                <a:effectLst>
                  <a:outerShdw blurRad="38100" dist="38100" dir="2700000">
                    <a:srgbClr val="C0C0C0"/>
                  </a:outerShdw>
                </a:effectLst>
                <a:ea typeface="楷体_GB2312" pitchFamily="49" charset="-122"/>
              </a:rPr>
              <a:t>)</a:t>
            </a:r>
            <a:endParaRPr lang="en-US" altLang="zh-CN" sz="2400" b="1">
              <a:solidFill>
                <a:srgbClr val="010307"/>
              </a:solidFill>
              <a:effectLst>
                <a:outerShdw blurRad="38100" dist="38100" dir="2700000">
                  <a:srgbClr val="C0C0C0"/>
                </a:outerShdw>
              </a:effectLst>
              <a:ea typeface="楷体_GB2312" pitchFamily="49" charset="-122"/>
            </a:endParaRPr>
          </a:p>
          <a:p>
            <a:pPr marL="1081405" lvl="1" indent="-457200" defTabSz="914400">
              <a:spcBef>
                <a:spcPct val="15000"/>
              </a:spcBef>
              <a:spcAft>
                <a:spcPct val="10000"/>
              </a:spcAft>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对盛装过易燃品的容器进行惰化处理</a:t>
            </a:r>
            <a:r>
              <a:rPr lang="en-US" altLang="zh-CN" sz="2400" b="1">
                <a:solidFill>
                  <a:srgbClr val="010307"/>
                </a:solidFill>
                <a:effectLst>
                  <a:outerShdw blurRad="38100" dist="38100" dir="2700000">
                    <a:srgbClr val="C0C0C0"/>
                  </a:outerShdw>
                </a:effectLst>
                <a:ea typeface="楷体_GB2312" pitchFamily="49" charset="-122"/>
              </a:rPr>
              <a:t>(</a:t>
            </a:r>
            <a:r>
              <a:rPr lang="zh-CN" altLang="en-US" sz="2400" b="1" dirty="0">
                <a:solidFill>
                  <a:srgbClr val="010307"/>
                </a:solidFill>
                <a:effectLst>
                  <a:outerShdw blurRad="38100" dist="38100" dir="2700000">
                    <a:srgbClr val="C0C0C0"/>
                  </a:outerShdw>
                </a:effectLst>
                <a:ea typeface="楷体_GB2312" pitchFamily="49" charset="-122"/>
              </a:rPr>
              <a:t>降低火灾风险</a:t>
            </a:r>
            <a:r>
              <a:rPr lang="en-US" altLang="zh-CN" sz="2400" b="1">
                <a:solidFill>
                  <a:srgbClr val="010307"/>
                </a:solidFill>
                <a:effectLst>
                  <a:outerShdw blurRad="38100" dist="38100" dir="2700000">
                    <a:srgbClr val="C0C0C0"/>
                  </a:outerShdw>
                </a:effectLst>
                <a:ea typeface="楷体_GB2312" pitchFamily="49" charset="-122"/>
              </a:rPr>
              <a:t>)</a:t>
            </a:r>
            <a:endParaRPr lang="en-US" altLang="zh-CN" sz="2400" b="1">
              <a:solidFill>
                <a:srgbClr val="010307"/>
              </a:solidFill>
              <a:effectLst>
                <a:outerShdw blurRad="38100" dist="38100" dir="2700000">
                  <a:srgbClr val="C0C0C0"/>
                </a:outerShdw>
              </a:effectLst>
              <a:ea typeface="楷体_GB2312" pitchFamily="49" charset="-122"/>
            </a:endParaRPr>
          </a:p>
          <a:p>
            <a:pPr marL="1081405" lvl="1" indent="-457200" defTabSz="914400">
              <a:spcBef>
                <a:spcPct val="15000"/>
              </a:spcBef>
              <a:spcAft>
                <a:spcPct val="10000"/>
              </a:spcAft>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对拟进入的受限空间进行强制通风</a:t>
            </a:r>
            <a:r>
              <a:rPr lang="en-US" altLang="zh-CN" sz="2400" b="1">
                <a:solidFill>
                  <a:srgbClr val="010307"/>
                </a:solidFill>
                <a:effectLst>
                  <a:outerShdw blurRad="38100" dist="38100" dir="2700000">
                    <a:srgbClr val="C0C0C0"/>
                  </a:outerShdw>
                </a:effectLst>
                <a:ea typeface="楷体_GB2312" pitchFamily="49" charset="-122"/>
              </a:rPr>
              <a:t>(</a:t>
            </a:r>
            <a:r>
              <a:rPr lang="zh-CN" altLang="en-US" sz="2400" b="1" dirty="0">
                <a:solidFill>
                  <a:srgbClr val="010307"/>
                </a:solidFill>
                <a:effectLst>
                  <a:outerShdw blurRad="38100" dist="38100" dir="2700000">
                    <a:srgbClr val="C0C0C0"/>
                  </a:outerShdw>
                </a:effectLst>
                <a:ea typeface="楷体_GB2312" pitchFamily="49" charset="-122"/>
              </a:rPr>
              <a:t>降低窒息风险</a:t>
            </a:r>
            <a:r>
              <a:rPr lang="en-US" altLang="zh-CN" sz="2400" b="1">
                <a:solidFill>
                  <a:srgbClr val="010307"/>
                </a:solidFill>
                <a:effectLst>
                  <a:outerShdw blurRad="38100" dist="38100" dir="2700000">
                    <a:srgbClr val="C0C0C0"/>
                  </a:outerShdw>
                </a:effectLst>
                <a:ea typeface="楷体_GB2312" pitchFamily="49" charset="-122"/>
              </a:rPr>
              <a:t>)</a:t>
            </a:r>
            <a:endParaRPr lang="en-US" altLang="zh-CN" sz="2400" b="1">
              <a:solidFill>
                <a:srgbClr val="010307"/>
              </a:solidFill>
              <a:effectLst>
                <a:outerShdw blurRad="38100" dist="38100" dir="2700000">
                  <a:srgbClr val="C0C0C0"/>
                </a:outerShdw>
              </a:effectLst>
              <a:ea typeface="楷体_GB2312" pitchFamily="49" charset="-122"/>
            </a:endParaRPr>
          </a:p>
          <a:p>
            <a:pPr marL="1081405" lvl="1" indent="-457200" defTabSz="914400">
              <a:spcBef>
                <a:spcPct val="15000"/>
              </a:spcBef>
              <a:spcAft>
                <a:spcPct val="10000"/>
              </a:spcAft>
              <a:buClr>
                <a:srgbClr val="010307"/>
              </a:buClr>
              <a:buFont typeface="Wingdings" panose="05000000000000000000" pitchFamily="2" charset="2"/>
              <a:buNone/>
              <a:tabLst>
                <a:tab pos="444500" algn="l"/>
              </a:tabLst>
            </a:pPr>
            <a:endParaRPr lang="zh-CN" altLang="en-US" sz="2400" b="1" dirty="0">
              <a:solidFill>
                <a:srgbClr val="010307"/>
              </a:solidFill>
              <a:ea typeface="黑体" panose="02010609060101010101" pitchFamily="2" charset="-122"/>
            </a:endParaRPr>
          </a:p>
        </p:txBody>
      </p:sp>
      <p:sp>
        <p:nvSpPr>
          <p:cNvPr id="117763" name="Rectangle 2"/>
          <p:cNvSpPr/>
          <p:nvPr/>
        </p:nvSpPr>
        <p:spPr>
          <a:xfrm>
            <a:off x="457200" y="274638"/>
            <a:ext cx="8229600" cy="1143000"/>
          </a:xfrm>
          <a:solidFill>
            <a:srgbClr val="FFFFFF">
              <a:alpha val="0"/>
            </a:srgbClr>
          </a:solidFill>
          <a:ln w="9525" cap="flat" cmpd="sng">
            <a:solidFill>
              <a:schemeClr val="bg1"/>
            </a:solidFill>
            <a:prstDash val="solid"/>
            <a:headEnd type="none" w="med" len="med"/>
            <a:tailEnd type="none" w="med" len="med"/>
          </a:ln>
        </p:spPr>
        <p:txBody>
          <a:bodyPr vert="horz" wrap="square" lIns="91440" tIns="45720" rIns="91440" bIns="45720" anchor="ctr" anchorCtr="0"/>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5pPr>
          </a:lstStyle>
          <a:p>
            <a:pPr lvl="0" eaLnBrk="1" hangingPunct="1"/>
            <a:r>
              <a:rPr lang="en-US" altLang="zh-CN" sz="3000" b="1">
                <a:solidFill>
                  <a:schemeClr val="tx1"/>
                </a:solidFill>
                <a:latin typeface="方正小标宋简体" pitchFamily="2" charset="-122"/>
                <a:ea typeface="方正小标宋简体" pitchFamily="2" charset="-122"/>
              </a:rPr>
              <a:t>JSA</a:t>
            </a:r>
            <a:r>
              <a:rPr lang="zh-CN" altLang="en-US" sz="3000" b="1" dirty="0">
                <a:solidFill>
                  <a:schemeClr val="tx1"/>
                </a:solidFill>
                <a:latin typeface="方正小标宋简体" pitchFamily="2" charset="-122"/>
                <a:ea typeface="方正小标宋简体" pitchFamily="2" charset="-122"/>
              </a:rPr>
              <a:t>第四步：确定控制措施</a:t>
            </a:r>
            <a:endParaRPr lang="zh-CN" altLang="en-US" sz="3000" b="1" dirty="0">
              <a:solidFill>
                <a:schemeClr val="tx1"/>
              </a:solidFill>
              <a:latin typeface="方正小标宋简体" pitchFamily="2" charset="-122"/>
              <a:ea typeface="方正小标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2">
                                            <p:txEl>
                                              <p:charRg st="53" end="102"/>
                                            </p:txEl>
                                          </p:spTgt>
                                        </p:tgtEl>
                                        <p:attrNameLst>
                                          <p:attrName>style.visibility</p:attrName>
                                        </p:attrNameLst>
                                      </p:cBhvr>
                                      <p:to>
                                        <p:strVal val="visible"/>
                                      </p:to>
                                    </p:set>
                                    <p:anim calcmode="lin" valueType="num">
                                      <p:cBhvr additive="base">
                                        <p:cTn id="7" dur="2000" fill="hold"/>
                                        <p:tgtEl>
                                          <p:spTgt spid="117762">
                                            <p:txEl>
                                              <p:charRg st="53" end="10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7762">
                                            <p:txEl>
                                              <p:charRg st="53" end="10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762">
                                            <p:txEl>
                                              <p:charRg st="102" end="118"/>
                                            </p:txEl>
                                          </p:spTgt>
                                        </p:tgtEl>
                                        <p:attrNameLst>
                                          <p:attrName>style.visibility</p:attrName>
                                        </p:attrNameLst>
                                      </p:cBhvr>
                                      <p:to>
                                        <p:strVal val="visible"/>
                                      </p:to>
                                    </p:set>
                                    <p:anim calcmode="lin" valueType="num">
                                      <p:cBhvr additive="base">
                                        <p:cTn id="13" dur="2000" fill="hold"/>
                                        <p:tgtEl>
                                          <p:spTgt spid="117762">
                                            <p:txEl>
                                              <p:charRg st="102" end="118"/>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7762">
                                            <p:txEl>
                                              <p:charRg st="102" end="11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7762">
                                            <p:txEl>
                                              <p:charRg st="118" end="135"/>
                                            </p:txEl>
                                          </p:spTgt>
                                        </p:tgtEl>
                                        <p:attrNameLst>
                                          <p:attrName>style.visibility</p:attrName>
                                        </p:attrNameLst>
                                      </p:cBhvr>
                                      <p:to>
                                        <p:strVal val="visible"/>
                                      </p:to>
                                    </p:set>
                                    <p:anim calcmode="lin" valueType="num">
                                      <p:cBhvr additive="base">
                                        <p:cTn id="17" dur="2000" fill="hold"/>
                                        <p:tgtEl>
                                          <p:spTgt spid="117762">
                                            <p:txEl>
                                              <p:charRg st="118" end="13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17762">
                                            <p:txEl>
                                              <p:charRg st="118" end="13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7762">
                                            <p:txEl>
                                              <p:charRg st="135" end="146"/>
                                            </p:txEl>
                                          </p:spTgt>
                                        </p:tgtEl>
                                        <p:attrNameLst>
                                          <p:attrName>style.visibility</p:attrName>
                                        </p:attrNameLst>
                                      </p:cBhvr>
                                      <p:to>
                                        <p:strVal val="visible"/>
                                      </p:to>
                                    </p:set>
                                    <p:anim calcmode="lin" valueType="num">
                                      <p:cBhvr additive="base">
                                        <p:cTn id="21" dur="2000" fill="hold"/>
                                        <p:tgtEl>
                                          <p:spTgt spid="117762">
                                            <p:txEl>
                                              <p:charRg st="135" end="146"/>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17762">
                                            <p:txEl>
                                              <p:charRg st="135" end="14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7762">
                                            <p:txEl>
                                              <p:charRg st="146" end="164"/>
                                            </p:txEl>
                                          </p:spTgt>
                                        </p:tgtEl>
                                        <p:attrNameLst>
                                          <p:attrName>style.visibility</p:attrName>
                                        </p:attrNameLst>
                                      </p:cBhvr>
                                      <p:to>
                                        <p:strVal val="visible"/>
                                      </p:to>
                                    </p:set>
                                    <p:anim calcmode="lin" valueType="num">
                                      <p:cBhvr additive="base">
                                        <p:cTn id="25" dur="2000" fill="hold"/>
                                        <p:tgtEl>
                                          <p:spTgt spid="117762">
                                            <p:txEl>
                                              <p:charRg st="146" end="16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7762">
                                            <p:txEl>
                                              <p:charRg st="146" end="16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7762">
                                            <p:txEl>
                                              <p:charRg st="164" end="189"/>
                                            </p:txEl>
                                          </p:spTgt>
                                        </p:tgtEl>
                                        <p:attrNameLst>
                                          <p:attrName>style.visibility</p:attrName>
                                        </p:attrNameLst>
                                      </p:cBhvr>
                                      <p:to>
                                        <p:strVal val="visible"/>
                                      </p:to>
                                    </p:set>
                                    <p:anim calcmode="lin" valueType="num">
                                      <p:cBhvr additive="base">
                                        <p:cTn id="29" dur="2000" fill="hold"/>
                                        <p:tgtEl>
                                          <p:spTgt spid="117762">
                                            <p:txEl>
                                              <p:charRg st="164" end="189"/>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117762">
                                            <p:txEl>
                                              <p:charRg st="164" end="18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7762">
                                            <p:txEl>
                                              <p:charRg st="189" end="213"/>
                                            </p:txEl>
                                          </p:spTgt>
                                        </p:tgtEl>
                                        <p:attrNameLst>
                                          <p:attrName>style.visibility</p:attrName>
                                        </p:attrNameLst>
                                      </p:cBhvr>
                                      <p:to>
                                        <p:strVal val="visible"/>
                                      </p:to>
                                    </p:set>
                                    <p:anim calcmode="lin" valueType="num">
                                      <p:cBhvr additive="base">
                                        <p:cTn id="33" dur="2000" fill="hold"/>
                                        <p:tgtEl>
                                          <p:spTgt spid="117762">
                                            <p:txEl>
                                              <p:charRg st="189" end="213"/>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17762">
                                            <p:txEl>
                                              <p:charRg st="189" end="2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8786" name="图片 118785"/>
          <p:cNvPicPr>
            <a:picLocks noChangeAspect="1"/>
          </p:cNvPicPr>
          <p:nvPr/>
        </p:nvPicPr>
        <p:blipFill>
          <a:blip r:embed="rId1">
            <a:lum bright="70001" contrast="74000"/>
          </a:blip>
          <a:stretch>
            <a:fillRect/>
          </a:stretch>
        </p:blipFill>
        <p:spPr>
          <a:xfrm>
            <a:off x="5867400" y="4581525"/>
            <a:ext cx="2438400" cy="1828800"/>
          </a:xfrm>
          <a:prstGeom prst="rect">
            <a:avLst/>
          </a:prstGeom>
          <a:noFill/>
          <a:ln w="9525">
            <a:noFill/>
          </a:ln>
        </p:spPr>
      </p:pic>
      <p:sp>
        <p:nvSpPr>
          <p:cNvPr id="118787" name="矩形 118786"/>
          <p:cNvSpPr>
            <a:spLocks noRot="1"/>
          </p:cNvSpPr>
          <p:nvPr/>
        </p:nvSpPr>
        <p:spPr>
          <a:xfrm>
            <a:off x="395288" y="1412875"/>
            <a:ext cx="8305800" cy="5105400"/>
          </a:xfrm>
          <a:prstGeom prst="rect">
            <a:avLst/>
          </a:prstGeom>
          <a:noFill/>
          <a:ln w="9525">
            <a:noFill/>
          </a:ln>
        </p:spPr>
        <p:txBody>
          <a:bodyPr/>
          <a:lstStyle>
            <a:lvl1pPr marL="342900" indent="-342900" algn="ctr" rtl="0" eaLnBrk="0" fontAlgn="base" hangingPunct="0">
              <a:spcBef>
                <a:spcPct val="20000"/>
              </a:spcBef>
              <a:spcAft>
                <a:spcPct val="0"/>
              </a:spcAft>
              <a:defRPr sz="7000">
                <a:solidFill>
                  <a:schemeClr val="tx2"/>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j-ea"/>
              </a:defRPr>
            </a:lvl2pPr>
            <a:lvl3pPr marL="1143000" indent="-228600" algn="l" rtl="0" eaLnBrk="0" fontAlgn="base" hangingPunct="0">
              <a:spcBef>
                <a:spcPct val="20000"/>
              </a:spcBef>
              <a:spcAft>
                <a:spcPct val="0"/>
              </a:spcAft>
              <a:defRPr sz="2400">
                <a:solidFill>
                  <a:schemeClr val="tx1"/>
                </a:solidFill>
                <a:latin typeface="+mn-lt"/>
                <a:ea typeface="+mj-ea"/>
              </a:defRPr>
            </a:lvl3pPr>
            <a:lvl4pPr marL="1600200" indent="-228600" algn="l" rtl="0" eaLnBrk="0" fontAlgn="base" hangingPunct="0">
              <a:spcBef>
                <a:spcPct val="20000"/>
              </a:spcBef>
              <a:spcAft>
                <a:spcPct val="0"/>
              </a:spcAft>
              <a:defRPr sz="2000">
                <a:solidFill>
                  <a:schemeClr val="tx1"/>
                </a:solidFill>
                <a:latin typeface="+mn-lt"/>
                <a:ea typeface="+mj-ea"/>
              </a:defRPr>
            </a:lvl4pPr>
            <a:lvl5pPr marL="2057400" indent="-228600" algn="l" rtl="0" eaLnBrk="0" fontAlgn="base" hangingPunct="0">
              <a:spcBef>
                <a:spcPct val="20000"/>
              </a:spcBef>
              <a:spcAft>
                <a:spcPct val="0"/>
              </a:spcAft>
              <a:defRPr sz="2000">
                <a:solidFill>
                  <a:schemeClr val="tx1"/>
                </a:solidFill>
                <a:latin typeface="+mn-lt"/>
                <a:ea typeface="+mj-ea"/>
              </a:defRPr>
            </a:lvl5pPr>
          </a:lstStyle>
          <a:p>
            <a:pPr marL="533400" lvl="0" indent="-533400" defTabSz="914400">
              <a:buNone/>
              <a:tabLst>
                <a:tab pos="444500" algn="l"/>
              </a:tabLst>
            </a:pPr>
            <a:r>
              <a:rPr lang="zh-CN" altLang="en-US" sz="2400" b="0" dirty="0">
                <a:solidFill>
                  <a:srgbClr val="010307"/>
                </a:solidFill>
                <a:effectLst>
                  <a:outerShdw blurRad="38100" dist="38100" dir="2700000">
                    <a:srgbClr val="C0C0C0"/>
                  </a:outerShdw>
                </a:effectLst>
              </a:rPr>
              <a:t>制订针对每一风险的控制措施</a:t>
            </a:r>
            <a:endParaRPr lang="zh-CN" altLang="en-US" sz="2400" b="0" dirty="0">
              <a:solidFill>
                <a:srgbClr val="010307"/>
              </a:solidFill>
              <a:effectLst>
                <a:outerShdw blurRad="38100" dist="38100" dir="2700000">
                  <a:srgbClr val="C0C0C0"/>
                </a:outerShdw>
              </a:effectLst>
            </a:endParaRPr>
          </a:p>
          <a:p>
            <a:pPr marL="533400" lvl="0" indent="-533400" defTabSz="914400">
              <a:buNone/>
              <a:tabLst>
                <a:tab pos="444500" algn="l"/>
              </a:tabLst>
            </a:pPr>
            <a:r>
              <a:rPr lang="zh-CN" altLang="en-US" sz="2400" b="0" dirty="0">
                <a:solidFill>
                  <a:srgbClr val="010307"/>
                </a:solidFill>
                <a:effectLst>
                  <a:outerShdw blurRad="38100" dist="38100" dir="2700000">
                    <a:srgbClr val="C0C0C0"/>
                  </a:outerShdw>
                </a:effectLst>
              </a:rPr>
              <a:t>按照以下优先次序考虑制订风险控制措施</a:t>
            </a:r>
            <a:endParaRPr lang="zh-CN" altLang="en-US" sz="2400" b="0" dirty="0">
              <a:solidFill>
                <a:srgbClr val="010307"/>
              </a:solidFill>
              <a:effectLst>
                <a:outerShdw blurRad="38100" dist="38100" dir="2700000">
                  <a:srgbClr val="C0C0C0"/>
                </a:outerShdw>
              </a:effectLst>
            </a:endParaRPr>
          </a:p>
          <a:p>
            <a:pPr marL="533400" lvl="0" indent="-533400" algn="l" defTabSz="914400">
              <a:spcBef>
                <a:spcPct val="30000"/>
              </a:spcBef>
              <a:buClr>
                <a:srgbClr val="010307"/>
              </a:buClr>
              <a:buFont typeface="Wingdings" panose="05000000000000000000" pitchFamily="2" charset="2"/>
              <a:buNone/>
              <a:tabLst>
                <a:tab pos="444500" algn="l"/>
              </a:tabLst>
            </a:pPr>
            <a:r>
              <a:rPr lang="en-US" altLang="zh-CN" sz="2400" b="0">
                <a:solidFill>
                  <a:srgbClr val="010307"/>
                </a:solidFill>
                <a:effectLst>
                  <a:outerShdw blurRad="38100" dist="38100" dir="2700000">
                    <a:srgbClr val="C0C0C0"/>
                  </a:outerShdw>
                </a:effectLst>
                <a:ea typeface="楷体_GB2312" pitchFamily="49" charset="-122"/>
              </a:rPr>
              <a:t>      3.</a:t>
            </a:r>
            <a:r>
              <a:rPr lang="zh-CN" altLang="en-US" sz="2400" b="0" dirty="0">
                <a:solidFill>
                  <a:srgbClr val="010307"/>
                </a:solidFill>
                <a:effectLst>
                  <a:outerShdw blurRad="38100" dist="38100" dir="2700000">
                    <a:srgbClr val="C0C0C0"/>
                  </a:outerShdw>
                </a:effectLst>
                <a:ea typeface="楷体_GB2312" pitchFamily="49" charset="-122"/>
              </a:rPr>
              <a:t>作业方法已做到使风险最低合理可行</a:t>
            </a:r>
            <a:r>
              <a:rPr lang="en-US" altLang="zh-CN" sz="2400" b="0">
                <a:solidFill>
                  <a:srgbClr val="010307"/>
                </a:solidFill>
                <a:effectLst>
                  <a:outerShdw blurRad="38100" dist="38100" dir="2700000">
                    <a:srgbClr val="C0C0C0"/>
                  </a:outerShdw>
                </a:effectLst>
                <a:ea typeface="楷体_GB2312" pitchFamily="49" charset="-122"/>
              </a:rPr>
              <a:t>,</a:t>
            </a:r>
            <a:r>
              <a:rPr lang="zh-CN" altLang="en-US" sz="2400" b="0" dirty="0">
                <a:solidFill>
                  <a:srgbClr val="010307"/>
                </a:solidFill>
                <a:effectLst>
                  <a:outerShdw blurRad="38100" dist="38100" dir="2700000">
                    <a:srgbClr val="C0C0C0"/>
                  </a:outerShdw>
                </a:effectLst>
                <a:ea typeface="楷体_GB2312" pitchFamily="49" charset="-122"/>
              </a:rPr>
              <a:t>但可能仍然存在危害</a:t>
            </a:r>
            <a:r>
              <a:rPr lang="en-US" altLang="zh-CN" sz="2400" b="0">
                <a:solidFill>
                  <a:srgbClr val="010307"/>
                </a:solidFill>
                <a:effectLst>
                  <a:outerShdw blurRad="38100" dist="38100" dir="2700000">
                    <a:srgbClr val="C0C0C0"/>
                  </a:outerShdw>
                </a:effectLst>
                <a:ea typeface="楷体_GB2312" pitchFamily="49" charset="-122"/>
              </a:rPr>
              <a:t>, </a:t>
            </a:r>
            <a:r>
              <a:rPr lang="zh-CN" altLang="en-US" sz="2400" b="0" dirty="0">
                <a:solidFill>
                  <a:srgbClr val="010307"/>
                </a:solidFill>
                <a:effectLst>
                  <a:outerShdw blurRad="38100" dist="38100" dir="2700000">
                    <a:srgbClr val="C0C0C0"/>
                  </a:outerShdw>
                </a:effectLst>
                <a:ea typeface="楷体_GB2312" pitchFamily="49" charset="-122"/>
              </a:rPr>
              <a:t>采取将危害与人员分开的方法控制风险</a:t>
            </a:r>
            <a:r>
              <a:rPr lang="en-US" altLang="zh-CN" sz="2400" b="0">
                <a:solidFill>
                  <a:srgbClr val="010307"/>
                </a:solidFill>
                <a:effectLst>
                  <a:outerShdw blurRad="38100" dist="38100" dir="2700000">
                    <a:srgbClr val="C0C0C0"/>
                  </a:outerShdw>
                </a:effectLst>
                <a:ea typeface="楷体_GB2312" pitchFamily="49" charset="-122"/>
              </a:rPr>
              <a:t>,</a:t>
            </a:r>
            <a:r>
              <a:rPr lang="zh-CN" altLang="en-US" sz="2400" b="0" dirty="0">
                <a:solidFill>
                  <a:srgbClr val="010307"/>
                </a:solidFill>
                <a:effectLst>
                  <a:outerShdw blurRad="38100" dist="38100" dir="2700000">
                    <a:srgbClr val="C0C0C0"/>
                  </a:outerShdw>
                </a:effectLst>
                <a:ea typeface="楷体_GB2312" pitchFamily="49" charset="-122"/>
              </a:rPr>
              <a:t>比如</a:t>
            </a:r>
            <a:r>
              <a:rPr lang="en-US" altLang="zh-CN" sz="2400" b="0">
                <a:solidFill>
                  <a:srgbClr val="010307"/>
                </a:solidFill>
                <a:effectLst>
                  <a:outerShdw blurRad="38100" dist="38100" dir="2700000">
                    <a:srgbClr val="C0C0C0"/>
                  </a:outerShdw>
                </a:effectLst>
                <a:ea typeface="楷体_GB2312" pitchFamily="49" charset="-122"/>
              </a:rPr>
              <a:t>:</a:t>
            </a:r>
            <a:endParaRPr lang="en-US" altLang="zh-CN" sz="2400" b="0">
              <a:solidFill>
                <a:srgbClr val="010307"/>
              </a:solidFill>
              <a:effectLst>
                <a:outerShdw blurRad="38100" dist="38100" dir="2700000">
                  <a:srgbClr val="C0C0C0"/>
                </a:outerShdw>
              </a:effectLst>
              <a:ea typeface="楷体_GB2312" pitchFamily="49" charset="-122"/>
            </a:endParaRPr>
          </a:p>
          <a:p>
            <a:pPr marL="1081405" lvl="1" indent="-457200" defTabSz="914400">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通过合理安排轮班减少员工暴露于噪音、辐射或者有害化学品挥发物中的时间</a:t>
            </a:r>
            <a:endParaRPr lang="zh-CN" altLang="en-US" sz="2400" b="1" dirty="0">
              <a:solidFill>
                <a:srgbClr val="010307"/>
              </a:solidFill>
              <a:effectLst>
                <a:outerShdw blurRad="38100" dist="38100" dir="2700000">
                  <a:srgbClr val="C0C0C0"/>
                </a:outerShdw>
              </a:effectLst>
              <a:ea typeface="楷体_GB2312" pitchFamily="49" charset="-122"/>
            </a:endParaRPr>
          </a:p>
          <a:p>
            <a:pPr marL="1081405" lvl="1" indent="-457200" defTabSz="914400">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通过设置警示带将无关人员与危害源分开</a:t>
            </a:r>
            <a:endParaRPr lang="zh-CN" altLang="en-US" sz="2400" b="1" dirty="0">
              <a:solidFill>
                <a:srgbClr val="010307"/>
              </a:solidFill>
              <a:effectLst>
                <a:outerShdw blurRad="38100" dist="38100" dir="2700000">
                  <a:srgbClr val="C0C0C0"/>
                </a:outerShdw>
              </a:effectLst>
              <a:ea typeface="楷体_GB2312" pitchFamily="49" charset="-122"/>
            </a:endParaRPr>
          </a:p>
          <a:p>
            <a:pPr marL="1081405" lvl="1" indent="-457200" defTabSz="914400">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避免交叉作业</a:t>
            </a:r>
            <a:endParaRPr lang="zh-CN" altLang="en-US" sz="2400" b="1" dirty="0">
              <a:solidFill>
                <a:srgbClr val="010307"/>
              </a:solidFill>
              <a:effectLst>
                <a:outerShdw blurRad="38100" dist="38100" dir="2700000">
                  <a:srgbClr val="C0C0C0"/>
                </a:outerShdw>
              </a:effectLst>
              <a:ea typeface="楷体_GB2312" pitchFamily="49" charset="-122"/>
            </a:endParaRPr>
          </a:p>
        </p:txBody>
      </p:sp>
      <p:sp>
        <p:nvSpPr>
          <p:cNvPr id="118788" name="Rectangle 2"/>
          <p:cNvSpPr/>
          <p:nvPr/>
        </p:nvSpPr>
        <p:spPr>
          <a:xfrm>
            <a:off x="457200" y="274638"/>
            <a:ext cx="8229600" cy="1143000"/>
          </a:xfrm>
          <a:solidFill>
            <a:srgbClr val="FFFFFF">
              <a:alpha val="0"/>
            </a:srgbClr>
          </a:solidFill>
          <a:ln w="9525" cap="flat" cmpd="sng">
            <a:solidFill>
              <a:schemeClr val="bg1"/>
            </a:solidFill>
            <a:prstDash val="solid"/>
            <a:headEnd type="none" w="med" len="med"/>
            <a:tailEnd type="none" w="med" len="med"/>
          </a:ln>
        </p:spPr>
        <p:txBody>
          <a:bodyPr vert="horz" wrap="square" lIns="91440" tIns="45720" rIns="91440" bIns="45720" anchor="ctr" anchorCtr="0"/>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5pPr>
          </a:lstStyle>
          <a:p>
            <a:pPr lvl="0" eaLnBrk="1" hangingPunct="1"/>
            <a:r>
              <a:rPr lang="en-US" altLang="zh-CN" sz="3000" b="1">
                <a:solidFill>
                  <a:schemeClr val="tx1"/>
                </a:solidFill>
                <a:latin typeface="方正小标宋简体" pitchFamily="2" charset="-122"/>
                <a:ea typeface="方正小标宋简体" pitchFamily="2" charset="-122"/>
              </a:rPr>
              <a:t>JSA</a:t>
            </a:r>
            <a:r>
              <a:rPr lang="zh-CN" altLang="en-US" sz="3000" b="1" dirty="0">
                <a:solidFill>
                  <a:schemeClr val="tx1"/>
                </a:solidFill>
                <a:latin typeface="方正小标宋简体" pitchFamily="2" charset="-122"/>
                <a:ea typeface="方正小标宋简体" pitchFamily="2" charset="-122"/>
              </a:rPr>
              <a:t>第四步：确定控制措施</a:t>
            </a:r>
            <a:endParaRPr lang="zh-CN" altLang="en-US" sz="3000" b="1" dirty="0">
              <a:solidFill>
                <a:schemeClr val="tx1"/>
              </a:solidFill>
              <a:latin typeface="方正小标宋简体" pitchFamily="2" charset="-122"/>
              <a:ea typeface="方正小标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7">
                                            <p:txEl>
                                              <p:charRg st="33" end="91"/>
                                            </p:txEl>
                                          </p:spTgt>
                                        </p:tgtEl>
                                        <p:attrNameLst>
                                          <p:attrName>style.visibility</p:attrName>
                                        </p:attrNameLst>
                                      </p:cBhvr>
                                      <p:to>
                                        <p:strVal val="visible"/>
                                      </p:to>
                                    </p:set>
                                    <p:anim calcmode="lin" valueType="num">
                                      <p:cBhvr additive="base">
                                        <p:cTn id="7" dur="2000" fill="hold"/>
                                        <p:tgtEl>
                                          <p:spTgt spid="118787">
                                            <p:txEl>
                                              <p:charRg st="33" end="9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8787">
                                            <p:txEl>
                                              <p:charRg st="33" end="9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7">
                                            <p:txEl>
                                              <p:charRg st="91" end="126"/>
                                            </p:txEl>
                                          </p:spTgt>
                                        </p:tgtEl>
                                        <p:attrNameLst>
                                          <p:attrName>style.visibility</p:attrName>
                                        </p:attrNameLst>
                                      </p:cBhvr>
                                      <p:to>
                                        <p:strVal val="visible"/>
                                      </p:to>
                                    </p:set>
                                    <p:anim calcmode="lin" valueType="num">
                                      <p:cBhvr additive="base">
                                        <p:cTn id="13" dur="2000" fill="hold"/>
                                        <p:tgtEl>
                                          <p:spTgt spid="118787">
                                            <p:txEl>
                                              <p:charRg st="91" end="126"/>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8787">
                                            <p:txEl>
                                              <p:charRg st="91" end="12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8787">
                                            <p:txEl>
                                              <p:charRg st="126" end="145"/>
                                            </p:txEl>
                                          </p:spTgt>
                                        </p:tgtEl>
                                        <p:attrNameLst>
                                          <p:attrName>style.visibility</p:attrName>
                                        </p:attrNameLst>
                                      </p:cBhvr>
                                      <p:to>
                                        <p:strVal val="visible"/>
                                      </p:to>
                                    </p:set>
                                    <p:anim calcmode="lin" valueType="num">
                                      <p:cBhvr additive="base">
                                        <p:cTn id="17" dur="2000" fill="hold"/>
                                        <p:tgtEl>
                                          <p:spTgt spid="118787">
                                            <p:txEl>
                                              <p:charRg st="126" end="14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18787">
                                            <p:txEl>
                                              <p:charRg st="126" end="14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8787">
                                            <p:txEl>
                                              <p:charRg st="145" end="152"/>
                                            </p:txEl>
                                          </p:spTgt>
                                        </p:tgtEl>
                                        <p:attrNameLst>
                                          <p:attrName>style.visibility</p:attrName>
                                        </p:attrNameLst>
                                      </p:cBhvr>
                                      <p:to>
                                        <p:strVal val="visible"/>
                                      </p:to>
                                    </p:set>
                                    <p:anim calcmode="lin" valueType="num">
                                      <p:cBhvr additive="base">
                                        <p:cTn id="21" dur="2000" fill="hold"/>
                                        <p:tgtEl>
                                          <p:spTgt spid="118787">
                                            <p:txEl>
                                              <p:charRg st="145" end="15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18787">
                                            <p:txEl>
                                              <p:charRg st="145" end="15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18786"/>
                                        </p:tgtEl>
                                        <p:attrNameLst>
                                          <p:attrName>style.visibility</p:attrName>
                                        </p:attrNameLst>
                                      </p:cBhvr>
                                      <p:to>
                                        <p:strVal val="visible"/>
                                      </p:to>
                                    </p:set>
                                    <p:animEffect transition="in" filter="diamond(in)">
                                      <p:cBhvr>
                                        <p:cTn id="27" dur="2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1" name="文本占位符 104450"/>
          <p:cNvSpPr>
            <a:spLocks noGrp="1"/>
          </p:cNvSpPr>
          <p:nvPr>
            <p:ph type="body" idx="1"/>
          </p:nvPr>
        </p:nvSpPr>
        <p:spPr>
          <a:xfrm>
            <a:off x="755650" y="1484313"/>
            <a:ext cx="7920038" cy="4608512"/>
          </a:xfrm>
          <a:ln/>
        </p:spPr>
        <p:txBody>
          <a:bodyPr/>
          <a:p>
            <a:pPr>
              <a:lnSpc>
                <a:spcPct val="80000"/>
              </a:lnSpc>
              <a:buNone/>
            </a:pPr>
            <a:r>
              <a:rPr lang="zh-CN" altLang="en-US" sz="2400" b="0" dirty="0">
                <a:solidFill>
                  <a:srgbClr val="010307"/>
                </a:solidFill>
                <a:effectLst>
                  <a:outerShdw blurRad="38100" dist="38100" dir="2700000">
                    <a:srgbClr val="C0C0C0"/>
                  </a:outerShdw>
                </a:effectLst>
              </a:rPr>
              <a:t>制订针对每一风险的控制措施</a:t>
            </a:r>
            <a:endParaRPr lang="zh-CN" altLang="en-US" sz="2400" b="0" dirty="0">
              <a:solidFill>
                <a:srgbClr val="010307"/>
              </a:solidFill>
              <a:effectLst>
                <a:outerShdw blurRad="38100" dist="38100" dir="2700000">
                  <a:srgbClr val="C0C0C0"/>
                </a:outerShdw>
              </a:effectLst>
            </a:endParaRPr>
          </a:p>
          <a:p>
            <a:pPr>
              <a:lnSpc>
                <a:spcPct val="80000"/>
              </a:lnSpc>
              <a:buNone/>
            </a:pPr>
            <a:r>
              <a:rPr lang="zh-CN" altLang="en-US" sz="2400" b="0" dirty="0">
                <a:solidFill>
                  <a:srgbClr val="010307"/>
                </a:solidFill>
                <a:effectLst>
                  <a:outerShdw blurRad="38100" dist="38100" dir="2700000">
                    <a:srgbClr val="C0C0C0"/>
                  </a:outerShdw>
                </a:effectLst>
              </a:rPr>
              <a:t>按照以下优先次序考虑制订风险控制措施</a:t>
            </a:r>
            <a:endParaRPr lang="zh-CN" altLang="en-US" sz="2400" b="0" dirty="0">
              <a:solidFill>
                <a:srgbClr val="010307"/>
              </a:solidFill>
              <a:effectLst>
                <a:outerShdw blurRad="38100" dist="38100" dir="2700000">
                  <a:srgbClr val="C0C0C0"/>
                </a:outerShdw>
              </a:effectLst>
            </a:endParaRPr>
          </a:p>
          <a:p>
            <a:pPr algn="l">
              <a:lnSpc>
                <a:spcPct val="80000"/>
              </a:lnSpc>
              <a:spcBef>
                <a:spcPct val="30000"/>
              </a:spcBef>
              <a:buClr>
                <a:srgbClr val="010307"/>
              </a:buClr>
              <a:buFont typeface="Wingdings" panose="05000000000000000000" pitchFamily="2" charset="2"/>
              <a:buNone/>
            </a:pPr>
            <a:r>
              <a:rPr lang="en-US" altLang="zh-CN" sz="2400" b="0">
                <a:solidFill>
                  <a:srgbClr val="010307"/>
                </a:solidFill>
                <a:effectLst>
                  <a:outerShdw blurRad="38100" dist="38100" dir="2700000">
                    <a:srgbClr val="C0C0C0"/>
                  </a:outerShdw>
                </a:effectLst>
                <a:ea typeface="楷体_GB2312" pitchFamily="49" charset="-122"/>
              </a:rPr>
              <a:t>     4.</a:t>
            </a:r>
            <a:r>
              <a:rPr lang="zh-CN" altLang="en-US" sz="2400" b="0" dirty="0">
                <a:solidFill>
                  <a:srgbClr val="010307"/>
                </a:solidFill>
                <a:effectLst>
                  <a:outerShdw blurRad="38100" dist="38100" dir="2700000">
                    <a:srgbClr val="C0C0C0"/>
                  </a:outerShdw>
                </a:effectLst>
                <a:ea typeface="楷体_GB2312" pitchFamily="49" charset="-122"/>
              </a:rPr>
              <a:t>作业人员不得不处于仍然存在的危害附近</a:t>
            </a:r>
            <a:r>
              <a:rPr lang="en-US" altLang="zh-CN" sz="2400" b="0">
                <a:solidFill>
                  <a:srgbClr val="010307"/>
                </a:solidFill>
                <a:effectLst>
                  <a:outerShdw blurRad="38100" dist="38100" dir="2700000">
                    <a:srgbClr val="C0C0C0"/>
                  </a:outerShdw>
                </a:effectLst>
                <a:ea typeface="楷体_GB2312" pitchFamily="49" charset="-122"/>
              </a:rPr>
              <a:t>, </a:t>
            </a:r>
            <a:r>
              <a:rPr lang="zh-CN" altLang="en-US" sz="2400" b="0" dirty="0">
                <a:solidFill>
                  <a:srgbClr val="010307"/>
                </a:solidFill>
                <a:effectLst>
                  <a:outerShdw blurRad="38100" dist="38100" dir="2700000">
                    <a:srgbClr val="C0C0C0"/>
                  </a:outerShdw>
                </a:effectLst>
                <a:ea typeface="楷体_GB2312" pitchFamily="49" charset="-122"/>
              </a:rPr>
              <a:t>采取正确  的站位或者姿势控制风险</a:t>
            </a:r>
            <a:r>
              <a:rPr lang="en-US" altLang="zh-CN" sz="2400" b="0">
                <a:solidFill>
                  <a:srgbClr val="010307"/>
                </a:solidFill>
                <a:effectLst>
                  <a:outerShdw blurRad="38100" dist="38100" dir="2700000">
                    <a:srgbClr val="C0C0C0"/>
                  </a:outerShdw>
                </a:effectLst>
                <a:ea typeface="楷体_GB2312" pitchFamily="49" charset="-122"/>
              </a:rPr>
              <a:t>,</a:t>
            </a:r>
            <a:r>
              <a:rPr lang="zh-CN" altLang="en-US" sz="2400" b="0" dirty="0">
                <a:solidFill>
                  <a:srgbClr val="010307"/>
                </a:solidFill>
                <a:effectLst>
                  <a:outerShdw blurRad="38100" dist="38100" dir="2700000">
                    <a:srgbClr val="C0C0C0"/>
                  </a:outerShdw>
                </a:effectLst>
                <a:ea typeface="楷体_GB2312" pitchFamily="49" charset="-122"/>
              </a:rPr>
              <a:t>比如</a:t>
            </a:r>
            <a:r>
              <a:rPr lang="en-US" altLang="zh-CN" sz="2400" b="0">
                <a:solidFill>
                  <a:srgbClr val="010307"/>
                </a:solidFill>
                <a:effectLst>
                  <a:outerShdw blurRad="38100" dist="38100" dir="2700000">
                    <a:srgbClr val="C0C0C0"/>
                  </a:outerShdw>
                </a:effectLst>
                <a:ea typeface="楷体_GB2312" pitchFamily="49" charset="-122"/>
              </a:rPr>
              <a:t>:</a:t>
            </a:r>
            <a:endParaRPr lang="en-US" altLang="zh-CN" sz="2400" b="0">
              <a:solidFill>
                <a:srgbClr val="010307"/>
              </a:solidFill>
              <a:effectLst>
                <a:outerShdw blurRad="38100" dist="38100" dir="2700000">
                  <a:srgbClr val="C0C0C0"/>
                </a:outerShdw>
              </a:effectLst>
              <a:ea typeface="楷体_GB2312" pitchFamily="49" charset="-122"/>
            </a:endParaRPr>
          </a:p>
          <a:p>
            <a:pPr lvl="1">
              <a:lnSpc>
                <a:spcPct val="80000"/>
              </a:lnSpc>
              <a:spcBef>
                <a:spcPct val="30000"/>
              </a:spcBef>
              <a:buClr>
                <a:srgbClr val="010307"/>
              </a:buClr>
              <a:buFont typeface="Wingdings" panose="05000000000000000000" pitchFamily="2" charset="2"/>
              <a:buNone/>
            </a:pPr>
            <a:r>
              <a:rPr lang="zh-CN" altLang="en-US" sz="2400" b="1" dirty="0">
                <a:solidFill>
                  <a:srgbClr val="010307"/>
                </a:solidFill>
                <a:effectLst>
                  <a:outerShdw blurRad="38100" dist="38100" dir="2700000">
                    <a:srgbClr val="C0C0C0"/>
                  </a:outerShdw>
                </a:effectLst>
                <a:ea typeface="楷体_GB2312" pitchFamily="49" charset="-122"/>
              </a:rPr>
              <a:t>注意搬运姿势</a:t>
            </a:r>
            <a:endParaRPr lang="zh-CN" altLang="en-US" sz="2400" b="1" dirty="0">
              <a:solidFill>
                <a:srgbClr val="010307"/>
              </a:solidFill>
              <a:effectLst>
                <a:outerShdw blurRad="38100" dist="38100" dir="2700000">
                  <a:srgbClr val="C0C0C0"/>
                </a:outerShdw>
              </a:effectLst>
              <a:ea typeface="楷体_GB2312" pitchFamily="49" charset="-122"/>
            </a:endParaRPr>
          </a:p>
          <a:p>
            <a:pPr lvl="1">
              <a:lnSpc>
                <a:spcPct val="80000"/>
              </a:lnSpc>
              <a:spcBef>
                <a:spcPct val="30000"/>
              </a:spcBef>
              <a:buClr>
                <a:srgbClr val="010307"/>
              </a:buClr>
              <a:buFont typeface="Wingdings" panose="05000000000000000000" pitchFamily="2" charset="2"/>
              <a:buNone/>
            </a:pPr>
            <a:r>
              <a:rPr lang="zh-CN" altLang="en-US" sz="2400" b="1" dirty="0">
                <a:solidFill>
                  <a:srgbClr val="010307"/>
                </a:solidFill>
                <a:effectLst>
                  <a:outerShdw blurRad="38100" dist="38100" dir="2700000">
                    <a:srgbClr val="C0C0C0"/>
                  </a:outerShdw>
                </a:effectLst>
                <a:ea typeface="楷体_GB2312" pitchFamily="49" charset="-122"/>
              </a:rPr>
              <a:t>避开落物打击区域</a:t>
            </a:r>
            <a:endParaRPr lang="zh-CN" altLang="en-US" sz="2400" b="1" dirty="0">
              <a:solidFill>
                <a:srgbClr val="010307"/>
              </a:solidFill>
              <a:effectLst>
                <a:outerShdw blurRad="38100" dist="38100" dir="2700000">
                  <a:srgbClr val="C0C0C0"/>
                </a:outerShdw>
              </a:effectLst>
              <a:ea typeface="楷体_GB2312" pitchFamily="49" charset="-122"/>
            </a:endParaRPr>
          </a:p>
          <a:p>
            <a:pPr lvl="1">
              <a:lnSpc>
                <a:spcPct val="80000"/>
              </a:lnSpc>
              <a:spcBef>
                <a:spcPct val="30000"/>
              </a:spcBef>
              <a:buClr>
                <a:srgbClr val="010307"/>
              </a:buClr>
              <a:buFont typeface="Wingdings" panose="05000000000000000000" pitchFamily="2" charset="2"/>
              <a:buNone/>
            </a:pPr>
            <a:r>
              <a:rPr lang="zh-CN" altLang="en-US" sz="2400" b="1" dirty="0">
                <a:solidFill>
                  <a:srgbClr val="010307"/>
                </a:solidFill>
                <a:effectLst>
                  <a:outerShdw blurRad="38100" dist="38100" dir="2700000">
                    <a:srgbClr val="C0C0C0"/>
                  </a:outerShdw>
                </a:effectLst>
                <a:ea typeface="楷体_GB2312" pitchFamily="49" charset="-122"/>
              </a:rPr>
              <a:t>处理化学品时站在上风位</a:t>
            </a:r>
            <a:endParaRPr lang="zh-CN" altLang="en-US" sz="2400" b="1" dirty="0">
              <a:solidFill>
                <a:srgbClr val="010307"/>
              </a:solidFill>
              <a:effectLst>
                <a:outerShdw blurRad="38100" dist="38100" dir="2700000">
                  <a:srgbClr val="C0C0C0"/>
                </a:outerShdw>
              </a:effectLst>
              <a:ea typeface="楷体_GB2312" pitchFamily="49" charset="-122"/>
            </a:endParaRPr>
          </a:p>
          <a:p>
            <a:pPr lvl="1">
              <a:lnSpc>
                <a:spcPct val="80000"/>
              </a:lnSpc>
              <a:spcBef>
                <a:spcPct val="30000"/>
              </a:spcBef>
              <a:buClr>
                <a:srgbClr val="010307"/>
              </a:buClr>
              <a:buFont typeface="Wingdings" panose="05000000000000000000" pitchFamily="2" charset="2"/>
              <a:buNone/>
            </a:pPr>
            <a:r>
              <a:rPr lang="zh-CN" altLang="en-US" sz="2400" b="1" dirty="0">
                <a:solidFill>
                  <a:srgbClr val="010307"/>
                </a:solidFill>
                <a:effectLst>
                  <a:outerShdw blurRad="38100" dist="38100" dir="2700000">
                    <a:srgbClr val="C0C0C0"/>
                  </a:outerShdw>
                </a:effectLst>
                <a:ea typeface="楷体_GB2312" pitchFamily="49" charset="-122"/>
              </a:rPr>
              <a:t>避开旋转设备</a:t>
            </a:r>
            <a:endParaRPr lang="zh-CN" altLang="en-US" sz="2400" b="1" dirty="0">
              <a:solidFill>
                <a:srgbClr val="010307"/>
              </a:solidFill>
              <a:effectLst>
                <a:outerShdw blurRad="38100" dist="38100" dir="2700000">
                  <a:srgbClr val="C0C0C0"/>
                </a:outerShdw>
              </a:effectLst>
              <a:ea typeface="楷体_GB2312" pitchFamily="49" charset="-122"/>
            </a:endParaRPr>
          </a:p>
          <a:p>
            <a:pPr lvl="1">
              <a:lnSpc>
                <a:spcPct val="80000"/>
              </a:lnSpc>
              <a:spcBef>
                <a:spcPct val="30000"/>
              </a:spcBef>
              <a:buClr>
                <a:srgbClr val="010307"/>
              </a:buClr>
              <a:buFont typeface="Wingdings" panose="05000000000000000000" pitchFamily="2" charset="2"/>
              <a:buNone/>
            </a:pPr>
            <a:r>
              <a:rPr lang="zh-CN" altLang="en-US" sz="2400" b="1" dirty="0">
                <a:solidFill>
                  <a:srgbClr val="010307"/>
                </a:solidFill>
                <a:effectLst>
                  <a:outerShdw blurRad="38100" dist="38100" dir="2700000">
                    <a:srgbClr val="C0C0C0"/>
                  </a:outerShdw>
                </a:effectLst>
                <a:ea typeface="楷体_GB2312" pitchFamily="49" charset="-122"/>
              </a:rPr>
              <a:t>避开可能断裂的受力的绳索</a:t>
            </a:r>
            <a:endParaRPr lang="zh-CN" altLang="en-US" sz="2400" b="1" dirty="0">
              <a:solidFill>
                <a:srgbClr val="010307"/>
              </a:solidFill>
              <a:effectLst>
                <a:outerShdw blurRad="38100" dist="38100" dir="2700000">
                  <a:srgbClr val="C0C0C0"/>
                </a:outerShdw>
              </a:effectLst>
              <a:ea typeface="楷体_GB2312" pitchFamily="49" charset="-122"/>
            </a:endParaRPr>
          </a:p>
          <a:p>
            <a:pPr lvl="1">
              <a:lnSpc>
                <a:spcPct val="80000"/>
              </a:lnSpc>
              <a:spcBef>
                <a:spcPct val="30000"/>
              </a:spcBef>
              <a:buClr>
                <a:srgbClr val="010307"/>
              </a:buClr>
              <a:buFont typeface="Wingdings" panose="05000000000000000000" pitchFamily="2" charset="2"/>
              <a:buNone/>
            </a:pPr>
            <a:r>
              <a:rPr lang="zh-CN" altLang="en-US" sz="2400" b="1" dirty="0">
                <a:solidFill>
                  <a:srgbClr val="010307"/>
                </a:solidFill>
                <a:effectLst>
                  <a:outerShdw blurRad="38100" dist="38100" dir="2700000">
                    <a:srgbClr val="C0C0C0"/>
                  </a:outerShdw>
                </a:effectLst>
                <a:ea typeface="楷体_GB2312" pitchFamily="49" charset="-122"/>
              </a:rPr>
              <a:t>爬梯子时手里不要拿东西</a:t>
            </a:r>
            <a:endParaRPr lang="zh-CN" altLang="en-US" sz="2400" b="1" dirty="0">
              <a:solidFill>
                <a:srgbClr val="010307"/>
              </a:solidFill>
              <a:effectLst>
                <a:outerShdw blurRad="38100" dist="38100" dir="2700000">
                  <a:srgbClr val="C0C0C0"/>
                </a:outerShdw>
              </a:effectLst>
              <a:ea typeface="楷体_GB2312" pitchFamily="49" charset="-122"/>
            </a:endParaRPr>
          </a:p>
          <a:p>
            <a:pPr lvl="1">
              <a:lnSpc>
                <a:spcPct val="80000"/>
              </a:lnSpc>
              <a:spcBef>
                <a:spcPct val="30000"/>
              </a:spcBef>
              <a:buClr>
                <a:srgbClr val="010307"/>
              </a:buClr>
              <a:buFont typeface="Wingdings" panose="05000000000000000000" pitchFamily="2" charset="2"/>
              <a:buNone/>
            </a:pPr>
            <a:r>
              <a:rPr lang="zh-CN" altLang="en-US" sz="2400" b="1" dirty="0">
                <a:solidFill>
                  <a:srgbClr val="010307"/>
                </a:solidFill>
                <a:effectLst>
                  <a:outerShdw blurRad="38100" dist="38100" dir="2700000">
                    <a:srgbClr val="C0C0C0"/>
                  </a:outerShdw>
                </a:effectLst>
                <a:ea typeface="楷体_GB2312" pitchFamily="49" charset="-122"/>
              </a:rPr>
              <a:t>使用锒头时注意手不要放在可能被击及的位置</a:t>
            </a:r>
            <a:endParaRPr lang="zh-CN" altLang="en-US" sz="2400" b="1" dirty="0">
              <a:solidFill>
                <a:srgbClr val="010307"/>
              </a:solidFill>
              <a:effectLst>
                <a:outerShdw blurRad="38100" dist="38100" dir="2700000">
                  <a:srgbClr val="C0C0C0"/>
                </a:outerShdw>
              </a:effectLst>
              <a:ea typeface="楷体_GB2312" pitchFamily="49" charset="-122"/>
            </a:endParaRPr>
          </a:p>
          <a:p>
            <a:pPr>
              <a:lnSpc>
                <a:spcPct val="80000"/>
              </a:lnSpc>
              <a:buNone/>
            </a:pPr>
            <a:endParaRPr lang="zh-CN" altLang="en-US" sz="2400" dirty="0"/>
          </a:p>
        </p:txBody>
      </p:sp>
      <p:sp>
        <p:nvSpPr>
          <p:cNvPr id="104454" name="Rectangle 2"/>
          <p:cNvSpPr/>
          <p:nvPr/>
        </p:nvSpPr>
        <p:spPr>
          <a:xfrm>
            <a:off x="457200" y="274638"/>
            <a:ext cx="8229600" cy="1143000"/>
          </a:xfrm>
          <a:solidFill>
            <a:srgbClr val="FFFFFF">
              <a:alpha val="0"/>
            </a:srgbClr>
          </a:solidFill>
          <a:ln w="9525" cap="flat" cmpd="sng">
            <a:solidFill>
              <a:schemeClr val="bg1"/>
            </a:solidFill>
            <a:prstDash val="solid"/>
            <a:headEnd type="none" w="med" len="med"/>
            <a:tailEnd type="none" w="med" len="med"/>
          </a:ln>
        </p:spPr>
        <p:txBody>
          <a:bodyPr vert="horz" wrap="square" lIns="91440" tIns="45720" rIns="91440" bIns="45720" anchor="ctr" anchorCtr="0"/>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5pPr>
          </a:lstStyle>
          <a:p>
            <a:pPr lvl="0" eaLnBrk="1" hangingPunct="1"/>
            <a:r>
              <a:rPr lang="en-US" altLang="zh-CN" sz="3000" b="1">
                <a:solidFill>
                  <a:schemeClr val="tx1"/>
                </a:solidFill>
                <a:latin typeface="方正小标宋简体" pitchFamily="2" charset="-122"/>
                <a:ea typeface="方正小标宋简体" pitchFamily="2" charset="-122"/>
              </a:rPr>
              <a:t>JSA</a:t>
            </a:r>
            <a:r>
              <a:rPr lang="zh-CN" altLang="en-US" sz="3000" b="1" dirty="0">
                <a:solidFill>
                  <a:schemeClr val="tx1"/>
                </a:solidFill>
                <a:latin typeface="方正小标宋简体" pitchFamily="2" charset="-122"/>
                <a:ea typeface="方正小标宋简体" pitchFamily="2" charset="-122"/>
              </a:rPr>
              <a:t>第四步：确定控制措施</a:t>
            </a:r>
            <a:endParaRPr lang="zh-CN" altLang="en-US" sz="3000" b="1" dirty="0">
              <a:solidFill>
                <a:schemeClr val="tx1"/>
              </a:solidFill>
              <a:latin typeface="方正小标宋简体" pitchFamily="2" charset="-122"/>
              <a:ea typeface="方正小标宋简体"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矩形 119809"/>
          <p:cNvSpPr>
            <a:spLocks noRot="1"/>
          </p:cNvSpPr>
          <p:nvPr/>
        </p:nvSpPr>
        <p:spPr>
          <a:xfrm>
            <a:off x="468313" y="1989138"/>
            <a:ext cx="8305800" cy="5105400"/>
          </a:xfrm>
          <a:prstGeom prst="rect">
            <a:avLst/>
          </a:prstGeom>
          <a:noFill/>
          <a:ln w="9525">
            <a:noFill/>
          </a:ln>
        </p:spPr>
        <p:txBody>
          <a:bodyPr/>
          <a:lstStyle>
            <a:lvl1pPr marL="342900" indent="-342900" algn="ctr" rtl="0" eaLnBrk="0" fontAlgn="base" hangingPunct="0">
              <a:spcBef>
                <a:spcPct val="20000"/>
              </a:spcBef>
              <a:spcAft>
                <a:spcPct val="0"/>
              </a:spcAft>
              <a:defRPr sz="7000">
                <a:solidFill>
                  <a:schemeClr val="tx2"/>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j-ea"/>
              </a:defRPr>
            </a:lvl2pPr>
            <a:lvl3pPr marL="1143000" indent="-228600" algn="l" rtl="0" eaLnBrk="0" fontAlgn="base" hangingPunct="0">
              <a:spcBef>
                <a:spcPct val="20000"/>
              </a:spcBef>
              <a:spcAft>
                <a:spcPct val="0"/>
              </a:spcAft>
              <a:defRPr sz="2400">
                <a:solidFill>
                  <a:schemeClr val="tx1"/>
                </a:solidFill>
                <a:latin typeface="+mn-lt"/>
                <a:ea typeface="+mj-ea"/>
              </a:defRPr>
            </a:lvl3pPr>
            <a:lvl4pPr marL="1600200" indent="-228600" algn="l" rtl="0" eaLnBrk="0" fontAlgn="base" hangingPunct="0">
              <a:spcBef>
                <a:spcPct val="20000"/>
              </a:spcBef>
              <a:spcAft>
                <a:spcPct val="0"/>
              </a:spcAft>
              <a:defRPr sz="2000">
                <a:solidFill>
                  <a:schemeClr val="tx1"/>
                </a:solidFill>
                <a:latin typeface="+mn-lt"/>
                <a:ea typeface="+mj-ea"/>
              </a:defRPr>
            </a:lvl4pPr>
            <a:lvl5pPr marL="2057400" indent="-228600" algn="l" rtl="0" eaLnBrk="0" fontAlgn="base" hangingPunct="0">
              <a:spcBef>
                <a:spcPct val="20000"/>
              </a:spcBef>
              <a:spcAft>
                <a:spcPct val="0"/>
              </a:spcAft>
              <a:defRPr sz="2000">
                <a:solidFill>
                  <a:schemeClr val="tx1"/>
                </a:solidFill>
                <a:latin typeface="+mn-lt"/>
                <a:ea typeface="+mj-ea"/>
              </a:defRPr>
            </a:lvl5pPr>
          </a:lstStyle>
          <a:p>
            <a:pPr marL="533400" lvl="0" indent="-533400" defTabSz="914400">
              <a:buNone/>
              <a:tabLst>
                <a:tab pos="444500" algn="l"/>
              </a:tabLst>
            </a:pPr>
            <a:r>
              <a:rPr lang="zh-CN" altLang="en-US" sz="2400" b="0" dirty="0">
                <a:solidFill>
                  <a:srgbClr val="010307"/>
                </a:solidFill>
                <a:effectLst>
                  <a:outerShdw blurRad="38100" dist="38100" dir="2700000">
                    <a:srgbClr val="C0C0C0"/>
                  </a:outerShdw>
                </a:effectLst>
              </a:rPr>
              <a:t>           制订针对每一风险的控制措施</a:t>
            </a:r>
            <a:endParaRPr lang="zh-CN" altLang="en-US" sz="2400" b="0" dirty="0">
              <a:solidFill>
                <a:srgbClr val="010307"/>
              </a:solidFill>
              <a:effectLst>
                <a:outerShdw blurRad="38100" dist="38100" dir="2700000">
                  <a:srgbClr val="C0C0C0"/>
                </a:outerShdw>
              </a:effectLst>
            </a:endParaRPr>
          </a:p>
          <a:p>
            <a:pPr marL="533400" lvl="0" indent="-533400" defTabSz="914400">
              <a:spcBef>
                <a:spcPct val="40000"/>
              </a:spcBef>
              <a:buNone/>
              <a:tabLst>
                <a:tab pos="444500" algn="l"/>
              </a:tabLst>
            </a:pPr>
            <a:r>
              <a:rPr lang="zh-CN" altLang="en-US" sz="2400" b="0" dirty="0">
                <a:solidFill>
                  <a:srgbClr val="010307"/>
                </a:solidFill>
                <a:effectLst>
                  <a:outerShdw blurRad="38100" dist="38100" dir="2700000">
                    <a:srgbClr val="C0C0C0"/>
                  </a:outerShdw>
                </a:effectLst>
              </a:rPr>
              <a:t>       按照以下优先次序考虑制订风险控制措施</a:t>
            </a:r>
            <a:endParaRPr lang="zh-CN" altLang="en-US" sz="2400" b="0" dirty="0">
              <a:solidFill>
                <a:srgbClr val="010307"/>
              </a:solidFill>
              <a:effectLst>
                <a:outerShdw blurRad="38100" dist="38100" dir="2700000">
                  <a:srgbClr val="C0C0C0"/>
                </a:outerShdw>
              </a:effectLst>
            </a:endParaRPr>
          </a:p>
          <a:p>
            <a:pPr marL="533400" lvl="0" indent="-533400" algn="l" defTabSz="914400">
              <a:spcBef>
                <a:spcPct val="40000"/>
              </a:spcBef>
              <a:buClr>
                <a:srgbClr val="010307"/>
              </a:buClr>
              <a:buFont typeface="Wingdings" panose="05000000000000000000" pitchFamily="2" charset="2"/>
              <a:buNone/>
              <a:tabLst>
                <a:tab pos="444500" algn="l"/>
              </a:tabLst>
            </a:pPr>
            <a:r>
              <a:rPr lang="en-US" altLang="zh-CN" sz="2400" b="0">
                <a:solidFill>
                  <a:srgbClr val="010307"/>
                </a:solidFill>
                <a:effectLst>
                  <a:outerShdw blurRad="38100" dist="38100" dir="2700000">
                    <a:srgbClr val="C0C0C0"/>
                  </a:outerShdw>
                </a:effectLst>
                <a:ea typeface="楷体_GB2312" pitchFamily="49" charset="-122"/>
              </a:rPr>
              <a:t>       5.</a:t>
            </a:r>
            <a:r>
              <a:rPr lang="zh-CN" altLang="en-US" sz="2400" b="0" dirty="0">
                <a:solidFill>
                  <a:srgbClr val="010307"/>
                </a:solidFill>
                <a:effectLst>
                  <a:outerShdw blurRad="38100" dist="38100" dir="2700000">
                    <a:srgbClr val="C0C0C0"/>
                  </a:outerShdw>
                </a:effectLst>
                <a:ea typeface="楷体_GB2312" pitchFamily="49" charset="-122"/>
              </a:rPr>
              <a:t>作为一个额外的保护</a:t>
            </a:r>
            <a:r>
              <a:rPr lang="en-US" altLang="zh-CN" sz="2400" b="0">
                <a:solidFill>
                  <a:srgbClr val="010307"/>
                </a:solidFill>
                <a:effectLst>
                  <a:outerShdw blurRad="38100" dist="38100" dir="2700000">
                    <a:srgbClr val="C0C0C0"/>
                  </a:outerShdw>
                </a:effectLst>
                <a:ea typeface="楷体_GB2312" pitchFamily="49" charset="-122"/>
              </a:rPr>
              <a:t>,</a:t>
            </a:r>
            <a:r>
              <a:rPr lang="zh-CN" altLang="en-US" sz="2400" b="0" dirty="0">
                <a:solidFill>
                  <a:srgbClr val="010307"/>
                </a:solidFill>
                <a:effectLst>
                  <a:outerShdw blurRad="38100" dist="38100" dir="2700000">
                    <a:srgbClr val="C0C0C0"/>
                  </a:outerShdw>
                </a:effectLst>
                <a:ea typeface="楷体_GB2312" pitchFamily="49" charset="-122"/>
              </a:rPr>
              <a:t>使用个人防护用品。注意：防护用品不能防止事故的发生，只能在发生事故时有限度的降低造成的伤害</a:t>
            </a:r>
            <a:endParaRPr lang="en-US" altLang="zh-CN" sz="2400" b="0">
              <a:solidFill>
                <a:srgbClr val="010307"/>
              </a:solidFill>
              <a:effectLst>
                <a:outerShdw blurRad="38100" dist="38100" dir="2700000">
                  <a:srgbClr val="C0C0C0"/>
                </a:outerShdw>
              </a:effectLst>
              <a:ea typeface="楷体_GB2312" pitchFamily="49" charset="-122"/>
            </a:endParaRPr>
          </a:p>
          <a:p>
            <a:pPr marL="1081405" lvl="1" indent="-457200" defTabSz="914400">
              <a:spcBef>
                <a:spcPct val="40000"/>
              </a:spcBef>
              <a:buClr>
                <a:srgbClr val="010307"/>
              </a:buClr>
              <a:buFont typeface="Wingdings" panose="05000000000000000000" pitchFamily="2" charset="2"/>
              <a:buNone/>
              <a:tabLst>
                <a:tab pos="444500" algn="l"/>
              </a:tabLst>
            </a:pPr>
            <a:endParaRPr lang="zh-CN" altLang="en-US" sz="2400" b="1" dirty="0">
              <a:solidFill>
                <a:srgbClr val="010307"/>
              </a:solidFill>
              <a:effectLst>
                <a:outerShdw blurRad="38100" dist="38100" dir="2700000">
                  <a:srgbClr val="C0C0C0"/>
                </a:outerShdw>
              </a:effectLst>
              <a:ea typeface="楷体_GB2312" pitchFamily="49" charset="-122"/>
            </a:endParaRPr>
          </a:p>
        </p:txBody>
      </p:sp>
      <p:pic>
        <p:nvPicPr>
          <p:cNvPr id="119811" name="图片 119810"/>
          <p:cNvPicPr>
            <a:picLocks noChangeAspect="1"/>
          </p:cNvPicPr>
          <p:nvPr/>
        </p:nvPicPr>
        <p:blipFill>
          <a:blip r:embed="rId1"/>
          <a:stretch>
            <a:fillRect/>
          </a:stretch>
        </p:blipFill>
        <p:spPr>
          <a:xfrm>
            <a:off x="5219700" y="4076700"/>
            <a:ext cx="3124200" cy="2343150"/>
          </a:xfrm>
          <a:prstGeom prst="rect">
            <a:avLst/>
          </a:prstGeom>
          <a:noFill/>
          <a:ln w="9525">
            <a:noFill/>
          </a:ln>
        </p:spPr>
      </p:pic>
      <p:sp>
        <p:nvSpPr>
          <p:cNvPr id="119812" name="Rectangle 2"/>
          <p:cNvSpPr/>
          <p:nvPr/>
        </p:nvSpPr>
        <p:spPr>
          <a:xfrm>
            <a:off x="914400" y="260350"/>
            <a:ext cx="8229600" cy="1143000"/>
          </a:xfrm>
          <a:solidFill>
            <a:srgbClr val="FFFFFF">
              <a:alpha val="0"/>
            </a:srgbClr>
          </a:solidFill>
          <a:ln w="9525" cap="flat" cmpd="sng">
            <a:solidFill>
              <a:schemeClr val="bg1"/>
            </a:solidFill>
            <a:prstDash val="solid"/>
            <a:headEnd type="none" w="med" len="med"/>
            <a:tailEnd type="none" w="med" len="med"/>
          </a:ln>
        </p:spPr>
        <p:txBody>
          <a:bodyPr vert="horz" wrap="square" lIns="91440" tIns="45720" rIns="91440" bIns="45720" anchor="ctr" anchorCtr="0"/>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5pPr>
          </a:lstStyle>
          <a:p>
            <a:pPr lvl="0" eaLnBrk="1" hangingPunct="1"/>
            <a:r>
              <a:rPr lang="en-US" altLang="zh-CN" sz="3000" b="1">
                <a:solidFill>
                  <a:schemeClr val="tx1"/>
                </a:solidFill>
                <a:latin typeface="方正小标宋简体" pitchFamily="2" charset="-122"/>
                <a:ea typeface="方正小标宋简体" pitchFamily="2" charset="-122"/>
              </a:rPr>
              <a:t>JSA</a:t>
            </a:r>
            <a:r>
              <a:rPr lang="zh-CN" altLang="en-US" sz="3000" b="1" dirty="0">
                <a:solidFill>
                  <a:schemeClr val="tx1"/>
                </a:solidFill>
                <a:latin typeface="方正小标宋简体" pitchFamily="2" charset="-122"/>
                <a:ea typeface="方正小标宋简体" pitchFamily="2" charset="-122"/>
              </a:rPr>
              <a:t>第四步：确定控制措施</a:t>
            </a:r>
            <a:endParaRPr lang="zh-CN" altLang="en-US" sz="3000" b="1" dirty="0">
              <a:solidFill>
                <a:schemeClr val="tx1"/>
              </a:solidFill>
              <a:latin typeface="方正小标宋简体" pitchFamily="2" charset="-122"/>
              <a:ea typeface="方正小标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10">
                                            <p:txEl>
                                              <p:charRg st="51" end="116"/>
                                            </p:txEl>
                                          </p:spTgt>
                                        </p:tgtEl>
                                        <p:attrNameLst>
                                          <p:attrName>style.visibility</p:attrName>
                                        </p:attrNameLst>
                                      </p:cBhvr>
                                      <p:to>
                                        <p:strVal val="visible"/>
                                      </p:to>
                                    </p:set>
                                    <p:anim calcmode="lin" valueType="num">
                                      <p:cBhvr additive="base">
                                        <p:cTn id="7" dur="2000" fill="hold"/>
                                        <p:tgtEl>
                                          <p:spTgt spid="119810">
                                            <p:txEl>
                                              <p:charRg st="51" end="116"/>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9810">
                                            <p:txEl>
                                              <p:charRg st="51" end="11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9811"/>
                                        </p:tgtEl>
                                        <p:attrNameLst>
                                          <p:attrName>style.visibility</p:attrName>
                                        </p:attrNameLst>
                                      </p:cBhvr>
                                      <p:to>
                                        <p:strVal val="visible"/>
                                      </p:to>
                                    </p:set>
                                    <p:animEffect transition="in" filter="diamond(in)">
                                      <p:cBhvr>
                                        <p:cTn id="13" dur="20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0834" name="图片 120833" descr="MCj03609420000[1]"/>
          <p:cNvPicPr>
            <a:picLocks noChangeAspect="1"/>
          </p:cNvPicPr>
          <p:nvPr/>
        </p:nvPicPr>
        <p:blipFill>
          <a:blip r:embed="rId1"/>
          <a:stretch>
            <a:fillRect/>
          </a:stretch>
        </p:blipFill>
        <p:spPr>
          <a:xfrm>
            <a:off x="7308850" y="4581525"/>
            <a:ext cx="1333500" cy="1806575"/>
          </a:xfrm>
          <a:prstGeom prst="rect">
            <a:avLst/>
          </a:prstGeom>
          <a:noFill/>
          <a:ln w="9525">
            <a:noFill/>
          </a:ln>
        </p:spPr>
      </p:pic>
      <p:sp>
        <p:nvSpPr>
          <p:cNvPr id="120835" name="矩形 120834"/>
          <p:cNvSpPr>
            <a:spLocks noRot="1"/>
          </p:cNvSpPr>
          <p:nvPr/>
        </p:nvSpPr>
        <p:spPr>
          <a:xfrm>
            <a:off x="539750" y="1752600"/>
            <a:ext cx="8305800" cy="5105400"/>
          </a:xfrm>
          <a:prstGeom prst="rect">
            <a:avLst/>
          </a:prstGeom>
          <a:noFill/>
          <a:ln w="9525">
            <a:noFill/>
          </a:ln>
        </p:spPr>
        <p:txBody>
          <a:bodyPr/>
          <a:lstStyle>
            <a:lvl1pPr marL="342900" indent="-342900" algn="ctr" rtl="0" eaLnBrk="0" fontAlgn="base" hangingPunct="0">
              <a:spcBef>
                <a:spcPct val="20000"/>
              </a:spcBef>
              <a:spcAft>
                <a:spcPct val="0"/>
              </a:spcAft>
              <a:defRPr sz="7000">
                <a:solidFill>
                  <a:schemeClr val="tx2"/>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j-ea"/>
              </a:defRPr>
            </a:lvl2pPr>
            <a:lvl3pPr marL="1143000" indent="-228600" algn="l" rtl="0" eaLnBrk="0" fontAlgn="base" hangingPunct="0">
              <a:spcBef>
                <a:spcPct val="20000"/>
              </a:spcBef>
              <a:spcAft>
                <a:spcPct val="0"/>
              </a:spcAft>
              <a:defRPr sz="2400">
                <a:solidFill>
                  <a:schemeClr val="tx1"/>
                </a:solidFill>
                <a:latin typeface="+mn-lt"/>
                <a:ea typeface="+mj-ea"/>
              </a:defRPr>
            </a:lvl3pPr>
            <a:lvl4pPr marL="1600200" indent="-228600" algn="l" rtl="0" eaLnBrk="0" fontAlgn="base" hangingPunct="0">
              <a:spcBef>
                <a:spcPct val="20000"/>
              </a:spcBef>
              <a:spcAft>
                <a:spcPct val="0"/>
              </a:spcAft>
              <a:defRPr sz="2000">
                <a:solidFill>
                  <a:schemeClr val="tx1"/>
                </a:solidFill>
                <a:latin typeface="+mn-lt"/>
                <a:ea typeface="+mj-ea"/>
              </a:defRPr>
            </a:lvl4pPr>
            <a:lvl5pPr marL="2057400" indent="-228600" algn="l" rtl="0" eaLnBrk="0" fontAlgn="base" hangingPunct="0">
              <a:spcBef>
                <a:spcPct val="20000"/>
              </a:spcBef>
              <a:spcAft>
                <a:spcPct val="0"/>
              </a:spcAft>
              <a:defRPr sz="2000">
                <a:solidFill>
                  <a:schemeClr val="tx1"/>
                </a:solidFill>
                <a:latin typeface="+mn-lt"/>
                <a:ea typeface="+mj-ea"/>
              </a:defRPr>
            </a:lvl5pPr>
          </a:lstStyle>
          <a:p>
            <a:pPr marL="533400" lvl="0" indent="-533400" defTabSz="914400">
              <a:buNone/>
              <a:tabLst>
                <a:tab pos="444500" algn="l"/>
              </a:tabLst>
            </a:pPr>
            <a:r>
              <a:rPr lang="zh-CN" altLang="en-US" sz="2400" b="0" dirty="0">
                <a:solidFill>
                  <a:srgbClr val="010307"/>
                </a:solidFill>
                <a:effectLst>
                  <a:outerShdw blurRad="38100" dist="38100" dir="2700000">
                    <a:srgbClr val="C0C0C0"/>
                  </a:outerShdw>
                </a:effectLst>
              </a:rPr>
              <a:t>制订针对每一风险的控制措施</a:t>
            </a:r>
            <a:endParaRPr lang="zh-CN" altLang="en-US" sz="2400" b="0" dirty="0">
              <a:solidFill>
                <a:srgbClr val="010307"/>
              </a:solidFill>
              <a:effectLst>
                <a:outerShdw blurRad="38100" dist="38100" dir="2700000">
                  <a:srgbClr val="C0C0C0"/>
                </a:outerShdw>
              </a:effectLst>
            </a:endParaRPr>
          </a:p>
          <a:p>
            <a:pPr marL="533400" lvl="0" indent="-533400" algn="l" defTabSz="914400">
              <a:buNone/>
              <a:tabLst>
                <a:tab pos="444500" algn="l"/>
              </a:tabLst>
            </a:pPr>
            <a:r>
              <a:rPr lang="zh-CN" altLang="en-US" sz="2400" b="0" dirty="0">
                <a:solidFill>
                  <a:srgbClr val="010307"/>
                </a:solidFill>
                <a:effectLst>
                  <a:outerShdw blurRad="38100" dist="38100" dir="2700000">
                    <a:srgbClr val="C0C0C0"/>
                  </a:outerShdw>
                </a:effectLst>
              </a:rPr>
              <a:t>       按照以下优先次序考虑制订风险控制措施</a:t>
            </a:r>
            <a:endParaRPr lang="zh-CN" altLang="en-US" sz="2400" b="0" dirty="0">
              <a:solidFill>
                <a:srgbClr val="010307"/>
              </a:solidFill>
              <a:effectLst>
                <a:outerShdw blurRad="38100" dist="38100" dir="2700000">
                  <a:srgbClr val="C0C0C0"/>
                </a:outerShdw>
              </a:effectLst>
            </a:endParaRPr>
          </a:p>
          <a:p>
            <a:pPr marL="533400" lvl="0" indent="-533400" algn="l" defTabSz="914400">
              <a:spcBef>
                <a:spcPct val="40000"/>
              </a:spcBef>
              <a:buClr>
                <a:srgbClr val="010307"/>
              </a:buClr>
              <a:buFont typeface="Wingdings" panose="05000000000000000000" pitchFamily="2" charset="2"/>
              <a:buNone/>
              <a:tabLst>
                <a:tab pos="444500" algn="l"/>
              </a:tabLst>
            </a:pPr>
            <a:r>
              <a:rPr lang="en-US" altLang="zh-CN" sz="2400" b="0">
                <a:solidFill>
                  <a:srgbClr val="010307"/>
                </a:solidFill>
                <a:effectLst>
                  <a:outerShdw blurRad="38100" dist="38100" dir="2700000">
                    <a:srgbClr val="C0C0C0"/>
                  </a:outerShdw>
                </a:effectLst>
                <a:ea typeface="楷体_GB2312" pitchFamily="49" charset="-122"/>
              </a:rPr>
              <a:t>       6.</a:t>
            </a:r>
            <a:r>
              <a:rPr lang="zh-CN" altLang="en-US" sz="2400" b="0" dirty="0">
                <a:solidFill>
                  <a:srgbClr val="010307"/>
                </a:solidFill>
                <a:effectLst>
                  <a:outerShdw blurRad="38100" dist="38100" dir="2700000">
                    <a:srgbClr val="C0C0C0"/>
                  </a:outerShdw>
                </a:effectLst>
                <a:ea typeface="楷体_GB2312" pitchFamily="49" charset="-122"/>
              </a:rPr>
              <a:t>如果某些风险的后果比较严重，则应考虑制订应急程序，将应急反应作为其中一个控制措施， 比如：</a:t>
            </a:r>
            <a:endParaRPr lang="zh-CN" altLang="en-US" sz="2400" b="0" dirty="0">
              <a:solidFill>
                <a:srgbClr val="010307"/>
              </a:solidFill>
              <a:effectLst>
                <a:outerShdw blurRad="38100" dist="38100" dir="2700000">
                  <a:srgbClr val="C0C0C0"/>
                </a:outerShdw>
              </a:effectLst>
              <a:ea typeface="楷体_GB2312" pitchFamily="49" charset="-122"/>
            </a:endParaRPr>
          </a:p>
          <a:p>
            <a:pPr marL="1081405" lvl="1" indent="-457200" defTabSz="914400">
              <a:lnSpc>
                <a:spcPct val="80000"/>
              </a:lnSpc>
              <a:spcBef>
                <a:spcPct val="15000"/>
              </a:spcBef>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在进入受限空间时准备好救援设备及救援人员</a:t>
            </a:r>
            <a:endParaRPr lang="zh-CN" altLang="en-US" sz="2400" b="1" dirty="0">
              <a:solidFill>
                <a:srgbClr val="010307"/>
              </a:solidFill>
              <a:effectLst>
                <a:outerShdw blurRad="38100" dist="38100" dir="2700000">
                  <a:srgbClr val="C0C0C0"/>
                </a:outerShdw>
              </a:effectLst>
              <a:ea typeface="楷体_GB2312" pitchFamily="49" charset="-122"/>
            </a:endParaRPr>
          </a:p>
          <a:p>
            <a:pPr marL="1081405" lvl="1" indent="-457200" defTabSz="914400">
              <a:lnSpc>
                <a:spcPct val="80000"/>
              </a:lnSpc>
              <a:spcBef>
                <a:spcPct val="15000"/>
              </a:spcBef>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在进行电气作业时，安排熟悉触电救助的人员看护</a:t>
            </a:r>
            <a:endParaRPr lang="zh-CN" altLang="en-US" sz="2400" b="1" dirty="0">
              <a:solidFill>
                <a:srgbClr val="010307"/>
              </a:solidFill>
              <a:effectLst>
                <a:outerShdw blurRad="38100" dist="38100" dir="2700000">
                  <a:srgbClr val="C0C0C0"/>
                </a:outerShdw>
              </a:effectLst>
              <a:ea typeface="楷体_GB2312" pitchFamily="49" charset="-122"/>
            </a:endParaRPr>
          </a:p>
          <a:p>
            <a:pPr marL="1081405" lvl="1" indent="-457200" defTabSz="914400">
              <a:lnSpc>
                <a:spcPct val="80000"/>
              </a:lnSpc>
              <a:spcBef>
                <a:spcPct val="15000"/>
              </a:spcBef>
              <a:buClr>
                <a:srgbClr val="010307"/>
              </a:buClr>
              <a:buFont typeface="Wingdings" panose="05000000000000000000" pitchFamily="2" charset="2"/>
              <a:buNone/>
              <a:tabLst>
                <a:tab pos="444500" algn="l"/>
              </a:tabLst>
            </a:pPr>
            <a:r>
              <a:rPr lang="zh-CN" altLang="en-US" sz="2400" b="1" dirty="0">
                <a:solidFill>
                  <a:srgbClr val="010307"/>
                </a:solidFill>
                <a:effectLst>
                  <a:outerShdw blurRad="38100" dist="38100" dir="2700000">
                    <a:srgbClr val="C0C0C0"/>
                  </a:outerShdw>
                </a:effectLst>
                <a:ea typeface="楷体_GB2312" pitchFamily="49" charset="-122"/>
              </a:rPr>
              <a:t>在进行动火作业时，安排看火员，准备好消防设备 </a:t>
            </a:r>
            <a:endParaRPr lang="zh-CN" altLang="en-US" sz="2400" b="1" dirty="0">
              <a:solidFill>
                <a:srgbClr val="010307"/>
              </a:solidFill>
              <a:effectLst>
                <a:outerShdw blurRad="38100" dist="38100" dir="2700000">
                  <a:srgbClr val="C0C0C0"/>
                </a:outerShdw>
              </a:effectLst>
              <a:ea typeface="楷体_GB2312" pitchFamily="49" charset="-122"/>
            </a:endParaRPr>
          </a:p>
          <a:p>
            <a:pPr marL="1081405" lvl="1" indent="-457200" defTabSz="914400">
              <a:spcBef>
                <a:spcPct val="40000"/>
              </a:spcBef>
              <a:buClr>
                <a:srgbClr val="010307"/>
              </a:buClr>
              <a:buFont typeface="Wingdings" panose="05000000000000000000" pitchFamily="2" charset="2"/>
              <a:buNone/>
              <a:tabLst>
                <a:tab pos="444500" algn="l"/>
              </a:tabLst>
            </a:pPr>
            <a:endParaRPr lang="zh-CN" altLang="en-US" sz="2400" b="1" dirty="0">
              <a:solidFill>
                <a:srgbClr val="010307"/>
              </a:solidFill>
              <a:effectLst>
                <a:outerShdw blurRad="38100" dist="38100" dir="2700000">
                  <a:srgbClr val="C0C0C0"/>
                </a:outerShdw>
              </a:effectLst>
              <a:ea typeface="楷体_GB2312" pitchFamily="49" charset="-122"/>
            </a:endParaRPr>
          </a:p>
        </p:txBody>
      </p:sp>
      <p:sp>
        <p:nvSpPr>
          <p:cNvPr id="120836" name="Rectangle 2"/>
          <p:cNvSpPr/>
          <p:nvPr/>
        </p:nvSpPr>
        <p:spPr>
          <a:xfrm>
            <a:off x="457200" y="274638"/>
            <a:ext cx="8229600" cy="1143000"/>
          </a:xfrm>
          <a:solidFill>
            <a:srgbClr val="FFFFFF">
              <a:alpha val="0"/>
            </a:srgbClr>
          </a:solidFill>
          <a:ln w="9525" cap="flat" cmpd="sng">
            <a:solidFill>
              <a:schemeClr val="bg1"/>
            </a:solidFill>
            <a:prstDash val="solid"/>
            <a:headEnd type="none" w="med" len="med"/>
            <a:tailEnd type="none" w="med" len="med"/>
          </a:ln>
        </p:spPr>
        <p:txBody>
          <a:bodyPr vert="horz" wrap="square" lIns="91440" tIns="45720" rIns="91440" bIns="45720" anchor="ctr" anchorCtr="0"/>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b="1">
                <a:solidFill>
                  <a:schemeClr val="tx2"/>
                </a:solidFill>
                <a:latin typeface="Arial" panose="020B0604020202020204" pitchFamily="34" charset="0"/>
                <a:ea typeface="宋体" panose="02010600030101010101" pitchFamily="2" charset="-122"/>
              </a:defRPr>
            </a:lvl5pPr>
          </a:lstStyle>
          <a:p>
            <a:pPr lvl="0" eaLnBrk="1" hangingPunct="1"/>
            <a:r>
              <a:rPr lang="en-US" altLang="zh-CN" sz="3000" b="1">
                <a:solidFill>
                  <a:schemeClr val="tx1"/>
                </a:solidFill>
                <a:latin typeface="方正小标宋简体" pitchFamily="2" charset="-122"/>
                <a:ea typeface="方正小标宋简体" pitchFamily="2" charset="-122"/>
              </a:rPr>
              <a:t>JSA</a:t>
            </a:r>
            <a:r>
              <a:rPr lang="zh-CN" altLang="en-US" sz="3000" b="1" dirty="0">
                <a:solidFill>
                  <a:schemeClr val="tx1"/>
                </a:solidFill>
                <a:latin typeface="方正小标宋简体" pitchFamily="2" charset="-122"/>
                <a:ea typeface="方正小标宋简体" pitchFamily="2" charset="-122"/>
              </a:rPr>
              <a:t>第四步：确定控制措施</a:t>
            </a:r>
            <a:endParaRPr lang="zh-CN" altLang="en-US" sz="3000" b="1" dirty="0">
              <a:solidFill>
                <a:schemeClr val="tx1"/>
              </a:solidFill>
              <a:latin typeface="方正小标宋简体" pitchFamily="2" charset="-122"/>
              <a:ea typeface="方正小标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5">
                                            <p:txEl>
                                              <p:charRg st="40" end="95"/>
                                            </p:txEl>
                                          </p:spTgt>
                                        </p:tgtEl>
                                        <p:attrNameLst>
                                          <p:attrName>style.visibility</p:attrName>
                                        </p:attrNameLst>
                                      </p:cBhvr>
                                      <p:to>
                                        <p:strVal val="visible"/>
                                      </p:to>
                                    </p:set>
                                    <p:anim calcmode="lin" valueType="num">
                                      <p:cBhvr additive="base">
                                        <p:cTn id="7" dur="2000" fill="hold"/>
                                        <p:tgtEl>
                                          <p:spTgt spid="120835">
                                            <p:txEl>
                                              <p:charRg st="40" end="9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20835">
                                            <p:txEl>
                                              <p:charRg st="40" end="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835">
                                            <p:txEl>
                                              <p:charRg st="95" end="116"/>
                                            </p:txEl>
                                          </p:spTgt>
                                        </p:tgtEl>
                                        <p:attrNameLst>
                                          <p:attrName>style.visibility</p:attrName>
                                        </p:attrNameLst>
                                      </p:cBhvr>
                                      <p:to>
                                        <p:strVal val="visible"/>
                                      </p:to>
                                    </p:set>
                                    <p:anim calcmode="lin" valueType="num">
                                      <p:cBhvr additive="base">
                                        <p:cTn id="13" dur="2000" fill="hold"/>
                                        <p:tgtEl>
                                          <p:spTgt spid="120835">
                                            <p:txEl>
                                              <p:charRg st="95" end="116"/>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0835">
                                            <p:txEl>
                                              <p:charRg st="95" end="11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0835">
                                            <p:txEl>
                                              <p:charRg st="116" end="139"/>
                                            </p:txEl>
                                          </p:spTgt>
                                        </p:tgtEl>
                                        <p:attrNameLst>
                                          <p:attrName>style.visibility</p:attrName>
                                        </p:attrNameLst>
                                      </p:cBhvr>
                                      <p:to>
                                        <p:strVal val="visible"/>
                                      </p:to>
                                    </p:set>
                                    <p:anim calcmode="lin" valueType="num">
                                      <p:cBhvr additive="base">
                                        <p:cTn id="17" dur="2000" fill="hold"/>
                                        <p:tgtEl>
                                          <p:spTgt spid="120835">
                                            <p:txEl>
                                              <p:charRg st="116" end="139"/>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20835">
                                            <p:txEl>
                                              <p:charRg st="116" end="13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0835">
                                            <p:txEl>
                                              <p:charRg st="139" end="163"/>
                                            </p:txEl>
                                          </p:spTgt>
                                        </p:tgtEl>
                                        <p:attrNameLst>
                                          <p:attrName>style.visibility</p:attrName>
                                        </p:attrNameLst>
                                      </p:cBhvr>
                                      <p:to>
                                        <p:strVal val="visible"/>
                                      </p:to>
                                    </p:set>
                                    <p:anim calcmode="lin" valueType="num">
                                      <p:cBhvr additive="base">
                                        <p:cTn id="21" dur="2000" fill="hold"/>
                                        <p:tgtEl>
                                          <p:spTgt spid="120835">
                                            <p:txEl>
                                              <p:charRg st="139" end="16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20835">
                                            <p:txEl>
                                              <p:charRg st="139" end="16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20834"/>
                                        </p:tgtEl>
                                        <p:attrNameLst>
                                          <p:attrName>style.visibility</p:attrName>
                                        </p:attrNameLst>
                                      </p:cBhvr>
                                      <p:to>
                                        <p:strVal val="visible"/>
                                      </p:to>
                                    </p:set>
                                    <p:animEffect transition="in" filter="diamond(in)">
                                      <p:cBhvr>
                                        <p:cTn id="27" dur="20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爆炸形 2 144385"/>
          <p:cNvSpPr/>
          <p:nvPr/>
        </p:nvSpPr>
        <p:spPr>
          <a:xfrm>
            <a:off x="2124075" y="549275"/>
            <a:ext cx="5184775" cy="1296988"/>
          </a:xfrm>
          <a:prstGeom prst="irregularSeal2">
            <a:avLst/>
          </a:prstGeom>
          <a:solidFill>
            <a:srgbClr val="FFFFFF">
              <a:alpha val="0"/>
            </a:srgbClr>
          </a:solidFill>
          <a:ln w="9525" cap="flat" cmpd="sng">
            <a:solidFill>
              <a:schemeClr val="tx1"/>
            </a:solidFill>
            <a:prstDash val="solid"/>
            <a:miter/>
            <a:headEnd type="none" w="med" len="med"/>
            <a:tailEnd type="none" w="med" len="med"/>
          </a:ln>
        </p:spPr>
        <p:txBody>
          <a:bodyPr wrap="none"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“换灯”工作危害分析</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4387" name="矩形 144386"/>
          <p:cNvSpPr/>
          <p:nvPr/>
        </p:nvSpPr>
        <p:spPr>
          <a:xfrm>
            <a:off x="1116013" y="2781300"/>
            <a:ext cx="7848600" cy="457200"/>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1  “</a:t>
            </a:r>
            <a:r>
              <a:rPr lang="zh-CN" altLang="en-US" sz="2400" b="1" dirty="0">
                <a:solidFill>
                  <a:schemeClr val="tx1"/>
                </a:solidFill>
                <a:latin typeface="Arial" panose="020B0604020202020204" pitchFamily="34" charset="0"/>
                <a:ea typeface="黑体" panose="02010609060101010101" pitchFamily="2" charset="-122"/>
              </a:rPr>
              <a:t>关电源  送电源  换灯泡”步骤中易发生触电伤害</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4388" name="矩形 144387"/>
          <p:cNvSpPr/>
          <p:nvPr/>
        </p:nvSpPr>
        <p:spPr>
          <a:xfrm>
            <a:off x="1116013" y="3357563"/>
            <a:ext cx="6911975" cy="822325"/>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2  “</a:t>
            </a:r>
            <a:r>
              <a:rPr lang="zh-CN" altLang="en-US" sz="2400" b="1" dirty="0">
                <a:solidFill>
                  <a:schemeClr val="tx1"/>
                </a:solidFill>
                <a:latin typeface="Arial" panose="020B0604020202020204" pitchFamily="34" charset="0"/>
                <a:ea typeface="黑体" panose="02010609060101010101" pitchFamily="2" charset="-122"/>
              </a:rPr>
              <a:t>支梯  收梯”步骤中易发生梯子不稳砸伤，棱角划伤等或未收的梯子伤害影响他人</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4389" name="矩形 144388"/>
          <p:cNvSpPr/>
          <p:nvPr/>
        </p:nvSpPr>
        <p:spPr>
          <a:xfrm>
            <a:off x="1042988" y="4292600"/>
            <a:ext cx="7848600" cy="457200"/>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3  “</a:t>
            </a:r>
            <a:r>
              <a:rPr lang="zh-CN" altLang="en-US" sz="2400" b="1" dirty="0">
                <a:solidFill>
                  <a:schemeClr val="tx1"/>
                </a:solidFill>
                <a:latin typeface="Arial" panose="020B0604020202020204" pitchFamily="34" charset="0"/>
                <a:ea typeface="黑体" panose="02010609060101010101" pitchFamily="2" charset="-122"/>
              </a:rPr>
              <a:t>上梯  下梯”步骤中易发生侧翻、高处坠落伤害</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4390" name="矩形 144389"/>
          <p:cNvSpPr/>
          <p:nvPr/>
        </p:nvSpPr>
        <p:spPr>
          <a:xfrm>
            <a:off x="1116013" y="5013325"/>
            <a:ext cx="7848600" cy="457200"/>
          </a:xfrm>
          <a:prstGeom prst="rect">
            <a:avLst/>
          </a:prstGeom>
          <a:noFill/>
          <a:ln w="9525">
            <a:noFill/>
          </a:ln>
        </p:spPr>
        <p:txBody>
          <a:bodyPr lIns="90000" tIns="46800" rIns="90000" bIns="46800">
            <a:spAutoFit/>
          </a:bodyPr>
          <a:p>
            <a:pPr>
              <a:spcBef>
                <a:spcPct val="0"/>
              </a:spcBef>
            </a:pPr>
            <a:r>
              <a:rPr lang="en-US" altLang="zh-CN" sz="2400" b="1">
                <a:solidFill>
                  <a:schemeClr val="tx1"/>
                </a:solidFill>
                <a:latin typeface="Arial" panose="020B0604020202020204" pitchFamily="34" charset="0"/>
                <a:ea typeface="黑体" panose="02010609060101010101" pitchFamily="2" charset="-122"/>
              </a:rPr>
              <a:t>4  “</a:t>
            </a:r>
            <a:r>
              <a:rPr lang="zh-CN" altLang="en-US" sz="2400" b="1" dirty="0">
                <a:solidFill>
                  <a:schemeClr val="tx1"/>
                </a:solidFill>
                <a:latin typeface="Arial" panose="020B0604020202020204" pitchFamily="34" charset="0"/>
                <a:ea typeface="黑体" panose="02010609060101010101" pitchFamily="2" charset="-122"/>
              </a:rPr>
              <a:t>换灯泡”步骤中易发生坠物伤害、灯泡破碎划伤害</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4391" name="云形标注 144390"/>
          <p:cNvSpPr/>
          <p:nvPr/>
        </p:nvSpPr>
        <p:spPr>
          <a:xfrm>
            <a:off x="5867400" y="1557338"/>
            <a:ext cx="3024188" cy="935037"/>
          </a:xfrm>
          <a:prstGeom prst="cloudCallout">
            <a:avLst>
              <a:gd name="adj1" fmla="val -112468"/>
              <a:gd name="adj2" fmla="val 102463"/>
            </a:avLst>
          </a:prstGeom>
          <a:solidFill>
            <a:srgbClr val="FFFFFF">
              <a:alpha val="0"/>
            </a:srgbClr>
          </a:solidFill>
          <a:ln w="9525" cap="flat" cmpd="sng">
            <a:solidFill>
              <a:srgbClr val="993300"/>
            </a:solidFill>
            <a:prstDash val="solid"/>
            <a:headEnd type="none" w="med" len="med"/>
            <a:tailEnd type="none" w="med" len="med"/>
          </a:ln>
        </p:spPr>
        <p:txBody>
          <a:bodyPr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执行验电和挂牌看护等</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4392" name="云形标注 144391"/>
          <p:cNvSpPr/>
          <p:nvPr/>
        </p:nvSpPr>
        <p:spPr>
          <a:xfrm>
            <a:off x="2555875" y="1916113"/>
            <a:ext cx="3384550" cy="1223962"/>
          </a:xfrm>
          <a:prstGeom prst="cloudCallout">
            <a:avLst>
              <a:gd name="adj1" fmla="val -61069"/>
              <a:gd name="adj2" fmla="val 98120"/>
            </a:avLst>
          </a:prstGeom>
          <a:solidFill>
            <a:srgbClr val="FFFFFF">
              <a:alpha val="0"/>
            </a:srgbClr>
          </a:solidFill>
          <a:ln w="9525" cap="flat" cmpd="sng">
            <a:solidFill>
              <a:srgbClr val="993300"/>
            </a:solidFill>
            <a:prstDash val="solid"/>
            <a:headEnd type="none" w="med" len="med"/>
            <a:tailEnd type="none" w="med" len="med"/>
          </a:ln>
        </p:spPr>
        <p:txBody>
          <a:bodyPr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检查支撑面，角度，穿戴劳保，梯下看护</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4393" name="云形标注 144392"/>
          <p:cNvSpPr/>
          <p:nvPr/>
        </p:nvSpPr>
        <p:spPr>
          <a:xfrm>
            <a:off x="4643438" y="2636838"/>
            <a:ext cx="3529012" cy="1328737"/>
          </a:xfrm>
          <a:prstGeom prst="cloudCallout">
            <a:avLst>
              <a:gd name="adj1" fmla="val -75551"/>
              <a:gd name="adj2" fmla="val 90023"/>
            </a:avLst>
          </a:prstGeom>
          <a:solidFill>
            <a:srgbClr val="FFFFFF">
              <a:alpha val="0"/>
            </a:srgbClr>
          </a:solidFill>
          <a:ln w="9525" cap="flat" cmpd="sng">
            <a:solidFill>
              <a:srgbClr val="993300"/>
            </a:solidFill>
            <a:prstDash val="solid"/>
            <a:headEnd type="none" w="med" len="med"/>
            <a:tailEnd type="none" w="med" len="med"/>
          </a:ln>
        </p:spPr>
        <p:txBody>
          <a:bodyPr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梯下看护，配工具袋，不得拿物上下梯</a:t>
            </a: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144394" name="云形标注 144393"/>
          <p:cNvSpPr/>
          <p:nvPr/>
        </p:nvSpPr>
        <p:spPr>
          <a:xfrm>
            <a:off x="2627313" y="2852738"/>
            <a:ext cx="3240087" cy="1617662"/>
          </a:xfrm>
          <a:prstGeom prst="cloudCallout">
            <a:avLst>
              <a:gd name="adj1" fmla="val -45981"/>
              <a:gd name="adj2" fmla="val 97597"/>
            </a:avLst>
          </a:prstGeom>
          <a:solidFill>
            <a:srgbClr val="FFFFFF">
              <a:alpha val="0"/>
            </a:srgbClr>
          </a:solidFill>
          <a:ln w="9525" cap="flat" cmpd="sng">
            <a:solidFill>
              <a:srgbClr val="993300"/>
            </a:solidFill>
            <a:prstDash val="solid"/>
            <a:headEnd type="none" w="med" len="med"/>
            <a:tailEnd type="none" w="med" len="med"/>
          </a:ln>
        </p:spPr>
        <p:txBody>
          <a:bodyPr lIns="90000" tIns="46800" rIns="90000" bIns="46800" anchor="ctr" anchorCtr="0"/>
          <a:p>
            <a:pPr algn="ctr">
              <a:spcBef>
                <a:spcPct val="0"/>
              </a:spcBef>
            </a:pPr>
            <a:r>
              <a:rPr lang="zh-CN" altLang="en-US" sz="2400" b="1" dirty="0">
                <a:solidFill>
                  <a:schemeClr val="tx1"/>
                </a:solidFill>
                <a:latin typeface="Arial" panose="020B0604020202020204" pitchFamily="34" charset="0"/>
                <a:ea typeface="黑体" panose="02010609060101010101" pitchFamily="2" charset="-122"/>
              </a:rPr>
              <a:t>注意观察站位，戴手套装卸灯泡</a:t>
            </a:r>
            <a:endParaRPr lang="zh-CN" altLang="en-US" sz="2400" b="1" dirty="0">
              <a:solidFill>
                <a:schemeClr val="tx1"/>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4391"/>
                                        </p:tgtEl>
                                        <p:attrNameLst>
                                          <p:attrName>style.visibility</p:attrName>
                                        </p:attrNameLst>
                                      </p:cBhvr>
                                      <p:to>
                                        <p:strVal val="visible"/>
                                      </p:to>
                                    </p:set>
                                    <p:anim calcmode="lin" valueType="num">
                                      <p:cBhvr>
                                        <p:cTn id="7" dur="1000" fill="hold"/>
                                        <p:tgtEl>
                                          <p:spTgt spid="144391"/>
                                        </p:tgtEl>
                                        <p:attrNameLst>
                                          <p:attrName>ppt_w</p:attrName>
                                        </p:attrNameLst>
                                      </p:cBhvr>
                                      <p:tavLst>
                                        <p:tav tm="0">
                                          <p:val>
                                            <p:strVal val="#ppt_w*0.70"/>
                                          </p:val>
                                        </p:tav>
                                        <p:tav tm="100000">
                                          <p:val>
                                            <p:strVal val="#ppt_w"/>
                                          </p:val>
                                        </p:tav>
                                      </p:tavLst>
                                    </p:anim>
                                    <p:anim calcmode="lin" valueType="num">
                                      <p:cBhvr>
                                        <p:cTn id="8" dur="1000" fill="hold"/>
                                        <p:tgtEl>
                                          <p:spTgt spid="144391"/>
                                        </p:tgtEl>
                                        <p:attrNameLst>
                                          <p:attrName>ppt_h</p:attrName>
                                        </p:attrNameLst>
                                      </p:cBhvr>
                                      <p:tavLst>
                                        <p:tav tm="0">
                                          <p:val>
                                            <p:strVal val="#ppt_h"/>
                                          </p:val>
                                        </p:tav>
                                        <p:tav tm="100000">
                                          <p:val>
                                            <p:strVal val="#ppt_h"/>
                                          </p:val>
                                        </p:tav>
                                      </p:tavLst>
                                    </p:anim>
                                    <p:animEffect transition="in" filter="fade">
                                      <p:cBhvr>
                                        <p:cTn id="9" dur="1000"/>
                                        <p:tgtEl>
                                          <p:spTgt spid="144391"/>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grpId="1" nodeType="clickEffect">
                                  <p:stCondLst>
                                    <p:cond delay="0"/>
                                  </p:stCondLst>
                                  <p:childTnLst>
                                    <p:animEffect transition="out" filter="checkerboard(across)">
                                      <p:cBhvr>
                                        <p:cTn id="13" dur="500"/>
                                        <p:tgtEl>
                                          <p:spTgt spid="144391"/>
                                        </p:tgtEl>
                                      </p:cBhvr>
                                    </p:animEffect>
                                    <p:set>
                                      <p:cBhvr>
                                        <p:cTn id="14" dur="1" fill="hold">
                                          <p:stCondLst>
                                            <p:cond delay="499"/>
                                          </p:stCondLst>
                                        </p:cTn>
                                        <p:tgtEl>
                                          <p:spTgt spid="144391"/>
                                        </p:tgtEl>
                                        <p:attrNameLst>
                                          <p:attrName>style.visibility</p:attrName>
                                        </p:attrNameLst>
                                      </p:cBhvr>
                                      <p:to>
                                        <p:strVal val="hidden"/>
                                      </p:to>
                                    </p:set>
                                  </p:childTnLst>
                                </p:cTn>
                              </p:par>
                            </p:childTnLst>
                          </p:cTn>
                        </p:par>
                        <p:par>
                          <p:cTn id="15" fill="hold">
                            <p:stCondLst>
                              <p:cond delay="500"/>
                            </p:stCondLst>
                            <p:childTnLst>
                              <p:par>
                                <p:cTn id="16" presetID="2" presetClass="exit" presetSubtype="2" fill="hold" grpId="0" nodeType="afterEffect">
                                  <p:stCondLst>
                                    <p:cond delay="0"/>
                                  </p:stCondLst>
                                  <p:childTnLst>
                                    <p:anim calcmode="lin" valueType="num">
                                      <p:cBhvr additive="base">
                                        <p:cTn id="17" dur="500"/>
                                        <p:tgtEl>
                                          <p:spTgt spid="144387"/>
                                        </p:tgtEl>
                                        <p:attrNameLst>
                                          <p:attrName>ppt_x</p:attrName>
                                        </p:attrNameLst>
                                      </p:cBhvr>
                                      <p:tavLst>
                                        <p:tav tm="0">
                                          <p:val>
                                            <p:strVal val="ppt_x"/>
                                          </p:val>
                                        </p:tav>
                                        <p:tav tm="100000">
                                          <p:val>
                                            <p:strVal val="1+ppt_w/2"/>
                                          </p:val>
                                        </p:tav>
                                      </p:tavLst>
                                    </p:anim>
                                    <p:anim calcmode="lin" valueType="num">
                                      <p:cBhvr additive="base">
                                        <p:cTn id="18" dur="500"/>
                                        <p:tgtEl>
                                          <p:spTgt spid="144387"/>
                                        </p:tgtEl>
                                        <p:attrNameLst>
                                          <p:attrName>ppt_y</p:attrName>
                                        </p:attrNameLst>
                                      </p:cBhvr>
                                      <p:tavLst>
                                        <p:tav tm="0">
                                          <p:val>
                                            <p:strVal val="ppt_y"/>
                                          </p:val>
                                        </p:tav>
                                        <p:tav tm="100000">
                                          <p:val>
                                            <p:strVal val="ppt_y"/>
                                          </p:val>
                                        </p:tav>
                                      </p:tavLst>
                                    </p:anim>
                                    <p:set>
                                      <p:cBhvr>
                                        <p:cTn id="19" dur="1" fill="hold">
                                          <p:stCondLst>
                                            <p:cond delay="499"/>
                                          </p:stCondLst>
                                        </p:cTn>
                                        <p:tgtEl>
                                          <p:spTgt spid="14438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44392"/>
                                        </p:tgtEl>
                                        <p:attrNameLst>
                                          <p:attrName>style.visibility</p:attrName>
                                        </p:attrNameLst>
                                      </p:cBhvr>
                                      <p:to>
                                        <p:strVal val="visible"/>
                                      </p:to>
                                    </p:set>
                                    <p:anim calcmode="lin" valueType="num">
                                      <p:cBhvr>
                                        <p:cTn id="24" dur="1000" fill="hold"/>
                                        <p:tgtEl>
                                          <p:spTgt spid="144392"/>
                                        </p:tgtEl>
                                        <p:attrNameLst>
                                          <p:attrName>ppt_w</p:attrName>
                                        </p:attrNameLst>
                                      </p:cBhvr>
                                      <p:tavLst>
                                        <p:tav tm="0">
                                          <p:val>
                                            <p:strVal val="#ppt_w*0.70"/>
                                          </p:val>
                                        </p:tav>
                                        <p:tav tm="100000">
                                          <p:val>
                                            <p:strVal val="#ppt_w"/>
                                          </p:val>
                                        </p:tav>
                                      </p:tavLst>
                                    </p:anim>
                                    <p:anim calcmode="lin" valueType="num">
                                      <p:cBhvr>
                                        <p:cTn id="25" dur="1000" fill="hold"/>
                                        <p:tgtEl>
                                          <p:spTgt spid="144392"/>
                                        </p:tgtEl>
                                        <p:attrNameLst>
                                          <p:attrName>ppt_h</p:attrName>
                                        </p:attrNameLst>
                                      </p:cBhvr>
                                      <p:tavLst>
                                        <p:tav tm="0">
                                          <p:val>
                                            <p:strVal val="#ppt_h"/>
                                          </p:val>
                                        </p:tav>
                                        <p:tav tm="100000">
                                          <p:val>
                                            <p:strVal val="#ppt_h"/>
                                          </p:val>
                                        </p:tav>
                                      </p:tavLst>
                                    </p:anim>
                                    <p:animEffect transition="in" filter="fade">
                                      <p:cBhvr>
                                        <p:cTn id="26" dur="1000"/>
                                        <p:tgtEl>
                                          <p:spTgt spid="14439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4392"/>
                                        </p:tgtEl>
                                        <p:attrNameLst>
                                          <p:attrName>style.visibility</p:attrName>
                                        </p:attrNameLst>
                                      </p:cBhvr>
                                      <p:to>
                                        <p:strVal val="hidden"/>
                                      </p:to>
                                    </p:set>
                                  </p:childTnLst>
                                </p:cTn>
                              </p:par>
                            </p:childTnLst>
                          </p:cTn>
                        </p:par>
                        <p:par>
                          <p:cTn id="31" fill="hold">
                            <p:stCondLst>
                              <p:cond delay="0"/>
                            </p:stCondLst>
                            <p:childTnLst>
                              <p:par>
                                <p:cTn id="32" presetID="37" presetClass="exit" presetSubtype="0" fill="hold" grpId="0" nodeType="afterEffect">
                                  <p:stCondLst>
                                    <p:cond delay="0"/>
                                  </p:stCondLst>
                                  <p:childTnLst>
                                    <p:animEffect transition="out" filter="fade">
                                      <p:cBhvr>
                                        <p:cTn id="33" dur="1000"/>
                                        <p:tgtEl>
                                          <p:spTgt spid="144388"/>
                                        </p:tgtEl>
                                      </p:cBhvr>
                                    </p:animEffect>
                                    <p:anim calcmode="lin" valueType="num">
                                      <p:cBhvr>
                                        <p:cTn id="34" dur="1000"/>
                                        <p:tgtEl>
                                          <p:spTgt spid="144388"/>
                                        </p:tgtEl>
                                        <p:attrNameLst>
                                          <p:attrName>ppt_x</p:attrName>
                                        </p:attrNameLst>
                                      </p:cBhvr>
                                      <p:tavLst>
                                        <p:tav tm="0">
                                          <p:val>
                                            <p:strVal val="ppt_x"/>
                                          </p:val>
                                        </p:tav>
                                        <p:tav tm="100000">
                                          <p:val>
                                            <p:strVal val="ppt_x"/>
                                          </p:val>
                                        </p:tav>
                                      </p:tavLst>
                                    </p:anim>
                                    <p:anim calcmode="lin" valueType="num">
                                      <p:cBhvr>
                                        <p:cTn id="35" dur="100" decel="100000"/>
                                        <p:tgtEl>
                                          <p:spTgt spid="144388"/>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144388"/>
                                        </p:tgtEl>
                                        <p:attrNameLst>
                                          <p:attrName>ppt_y</p:attrName>
                                        </p:attrNameLst>
                                      </p:cBhvr>
                                      <p:tavLst>
                                        <p:tav tm="0">
                                          <p:val>
                                            <p:strVal val="ppt_y"/>
                                          </p:val>
                                        </p:tav>
                                        <p:tav tm="100000">
                                          <p:val>
                                            <p:strVal val="ppt_y+1"/>
                                          </p:val>
                                        </p:tav>
                                      </p:tavLst>
                                    </p:anim>
                                    <p:set>
                                      <p:cBhvr>
                                        <p:cTn id="37" dur="1" fill="hold">
                                          <p:stCondLst>
                                            <p:cond delay="999"/>
                                          </p:stCondLst>
                                        </p:cTn>
                                        <p:tgtEl>
                                          <p:spTgt spid="14438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44393"/>
                                        </p:tgtEl>
                                        <p:attrNameLst>
                                          <p:attrName>style.visibility</p:attrName>
                                        </p:attrNameLst>
                                      </p:cBhvr>
                                      <p:to>
                                        <p:strVal val="visible"/>
                                      </p:to>
                                    </p:set>
                                    <p:animEffect transition="in" filter="circle(out)">
                                      <p:cBhvr>
                                        <p:cTn id="42" dur="2000"/>
                                        <p:tgtEl>
                                          <p:spTgt spid="14439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144393"/>
                                        </p:tgtEl>
                                      </p:cBhvr>
                                    </p:animEffect>
                                    <p:set>
                                      <p:cBhvr>
                                        <p:cTn id="47" dur="1" fill="hold">
                                          <p:stCondLst>
                                            <p:cond delay="499"/>
                                          </p:stCondLst>
                                        </p:cTn>
                                        <p:tgtEl>
                                          <p:spTgt spid="144393"/>
                                        </p:tgtEl>
                                        <p:attrNameLst>
                                          <p:attrName>style.visibility</p:attrName>
                                        </p:attrNameLst>
                                      </p:cBhvr>
                                      <p:to>
                                        <p:strVal val="hidden"/>
                                      </p:to>
                                    </p:set>
                                  </p:childTnLst>
                                </p:cTn>
                              </p:par>
                            </p:childTnLst>
                          </p:cTn>
                        </p:par>
                        <p:par>
                          <p:cTn id="48" fill="hold">
                            <p:stCondLst>
                              <p:cond delay="500"/>
                            </p:stCondLst>
                            <p:childTnLst>
                              <p:par>
                                <p:cTn id="49" presetID="2" presetClass="exit" presetSubtype="2" fill="hold" grpId="0" nodeType="afterEffect">
                                  <p:stCondLst>
                                    <p:cond delay="0"/>
                                  </p:stCondLst>
                                  <p:childTnLst>
                                    <p:anim calcmode="lin" valueType="num">
                                      <p:cBhvr additive="base">
                                        <p:cTn id="50" dur="500"/>
                                        <p:tgtEl>
                                          <p:spTgt spid="144389"/>
                                        </p:tgtEl>
                                        <p:attrNameLst>
                                          <p:attrName>ppt_x</p:attrName>
                                        </p:attrNameLst>
                                      </p:cBhvr>
                                      <p:tavLst>
                                        <p:tav tm="0">
                                          <p:val>
                                            <p:strVal val="ppt_x"/>
                                          </p:val>
                                        </p:tav>
                                        <p:tav tm="100000">
                                          <p:val>
                                            <p:strVal val="1+ppt_w/2"/>
                                          </p:val>
                                        </p:tav>
                                      </p:tavLst>
                                    </p:anim>
                                    <p:anim calcmode="lin" valueType="num">
                                      <p:cBhvr additive="base">
                                        <p:cTn id="51" dur="500"/>
                                        <p:tgtEl>
                                          <p:spTgt spid="144389"/>
                                        </p:tgtEl>
                                        <p:attrNameLst>
                                          <p:attrName>ppt_y</p:attrName>
                                        </p:attrNameLst>
                                      </p:cBhvr>
                                      <p:tavLst>
                                        <p:tav tm="0">
                                          <p:val>
                                            <p:strVal val="ppt_y"/>
                                          </p:val>
                                        </p:tav>
                                        <p:tav tm="100000">
                                          <p:val>
                                            <p:strVal val="ppt_y"/>
                                          </p:val>
                                        </p:tav>
                                      </p:tavLst>
                                    </p:anim>
                                    <p:set>
                                      <p:cBhvr>
                                        <p:cTn id="52" dur="1" fill="hold">
                                          <p:stCondLst>
                                            <p:cond delay="499"/>
                                          </p:stCondLst>
                                        </p:cTn>
                                        <p:tgtEl>
                                          <p:spTgt spid="14438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44394"/>
                                        </p:tgtEl>
                                        <p:attrNameLst>
                                          <p:attrName>style.visibility</p:attrName>
                                        </p:attrNameLst>
                                      </p:cBhvr>
                                      <p:to>
                                        <p:strVal val="visible"/>
                                      </p:to>
                                    </p:set>
                                    <p:animEffect transition="in" filter="wedge">
                                      <p:cBhvr>
                                        <p:cTn id="57" dur="2000"/>
                                        <p:tgtEl>
                                          <p:spTgt spid="144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P spid="144388" grpId="0"/>
      <p:bldP spid="144389" grpId="0"/>
      <p:bldP spid="144391" grpId="0" animBg="1"/>
      <p:bldP spid="144391" grpId="1" animBg="1"/>
      <p:bldP spid="144392" grpId="0" animBg="1"/>
      <p:bldP spid="144392" grpId="1" animBg="1"/>
      <p:bldP spid="144393" grpId="0" animBg="1"/>
      <p:bldP spid="144393" grpId="1" animBg="1"/>
      <p:bldP spid="1443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7"/>
          <p:cNvSpPr/>
          <p:nvPr/>
        </p:nvSpPr>
        <p:spPr>
          <a:xfrm>
            <a:off x="1905000" y="404813"/>
            <a:ext cx="7239000" cy="685800"/>
          </a:xfrm>
          <a:prstGeom prst="rect">
            <a:avLst/>
          </a:prstGeom>
          <a:noFill/>
          <a:ln w="12700">
            <a:noFill/>
          </a:ln>
        </p:spPr>
        <p:txBody>
          <a:bodyPr lIns="90488" tIns="44450" rIns="90488" bIns="44450" anchor="ctr" anchorCtr="0"/>
          <a:p>
            <a:pPr>
              <a:lnSpc>
                <a:spcPct val="90000"/>
              </a:lnSpc>
              <a:spcBef>
                <a:spcPct val="0"/>
              </a:spcBef>
              <a:buNone/>
            </a:pPr>
            <a:r>
              <a:rPr lang="en-US" altLang="zh-CN" sz="3200" b="1">
                <a:solidFill>
                  <a:schemeClr val="tx1"/>
                </a:solidFill>
                <a:latin typeface="Arial" panose="020B0604020202020204" pitchFamily="34" charset="0"/>
                <a:ea typeface="黑体" panose="02010609060101010101" pitchFamily="2" charset="-122"/>
              </a:rPr>
              <a:t>JSA</a:t>
            </a:r>
            <a:r>
              <a:rPr lang="zh-CN" altLang="en-US" sz="3200" b="1" dirty="0">
                <a:solidFill>
                  <a:schemeClr val="tx1"/>
                </a:solidFill>
                <a:latin typeface="Arial" panose="020B0604020202020204" pitchFamily="34" charset="0"/>
                <a:ea typeface="黑体" panose="02010609060101010101" pitchFamily="2" charset="-122"/>
              </a:rPr>
              <a:t>第五步：</a:t>
            </a:r>
            <a:r>
              <a:rPr lang="zh-CN" altLang="en-US" sz="3200" dirty="0">
                <a:solidFill>
                  <a:srgbClr val="003366"/>
                </a:solidFill>
                <a:latin typeface="Arial" panose="020B0604020202020204" pitchFamily="34" charset="0"/>
                <a:ea typeface="宋体" panose="02010600030101010101" pitchFamily="2" charset="-122"/>
              </a:rPr>
              <a:t>与员工沟通 </a:t>
            </a:r>
            <a:r>
              <a:rPr lang="en-US" altLang="zh-CN" sz="3200">
                <a:solidFill>
                  <a:srgbClr val="003366"/>
                </a:solidFill>
                <a:latin typeface="Arial" panose="020B0604020202020204" pitchFamily="34" charset="0"/>
                <a:ea typeface="宋体" panose="02010600030101010101" pitchFamily="2" charset="-122"/>
              </a:rPr>
              <a:t>JSA </a:t>
            </a:r>
            <a:r>
              <a:rPr lang="zh-CN" altLang="en-US" sz="3200" dirty="0">
                <a:solidFill>
                  <a:srgbClr val="003366"/>
                </a:solidFill>
                <a:latin typeface="Arial" panose="020B0604020202020204" pitchFamily="34" charset="0"/>
                <a:ea typeface="宋体" panose="02010600030101010101" pitchFamily="2" charset="-122"/>
              </a:rPr>
              <a:t>结果</a:t>
            </a:r>
            <a:endParaRPr lang="zh-CN" altLang="en-US" sz="3200" dirty="0">
              <a:solidFill>
                <a:srgbClr val="003366"/>
              </a:solidFill>
              <a:latin typeface="Arial" panose="020B0604020202020204" pitchFamily="34" charset="0"/>
              <a:ea typeface="宋体" panose="02010600030101010101" pitchFamily="2" charset="-122"/>
            </a:endParaRPr>
          </a:p>
        </p:txBody>
      </p:sp>
      <p:sp>
        <p:nvSpPr>
          <p:cNvPr id="284680" name="Text Box 8"/>
          <p:cNvSpPr txBox="1"/>
          <p:nvPr/>
        </p:nvSpPr>
        <p:spPr>
          <a:xfrm>
            <a:off x="1130300" y="1479550"/>
            <a:ext cx="7058025" cy="4572000"/>
          </a:xfrm>
          <a:prstGeom prst="rect">
            <a:avLst/>
          </a:prstGeom>
          <a:noFill/>
          <a:ln w="9525">
            <a:noFill/>
          </a:ln>
        </p:spPr>
        <p:txBody>
          <a:bodyPr>
            <a:spAutoFit/>
          </a:bodyPr>
          <a:p>
            <a:pPr marL="457200" indent="-457200" algn="ctr">
              <a:spcBef>
                <a:spcPct val="0"/>
              </a:spcBef>
              <a:buChar char="•"/>
            </a:pPr>
            <a:r>
              <a:rPr lang="zh-CN" altLang="en-GB" sz="2400" b="1" dirty="0">
                <a:solidFill>
                  <a:schemeClr val="tx1"/>
                </a:solidFill>
                <a:latin typeface="Times New Roman" panose="02020603050405020304" pitchFamily="18" charset="0"/>
                <a:ea typeface="宋体" panose="02010600030101010101" pitchFamily="2" charset="-122"/>
              </a:rPr>
              <a:t>成功的</a:t>
            </a:r>
            <a:r>
              <a:rPr lang="zh-CN" altLang="en-US" sz="2400" b="1" dirty="0">
                <a:solidFill>
                  <a:schemeClr val="tx1"/>
                </a:solidFill>
                <a:latin typeface="Times New Roman" panose="02020603050405020304" pitchFamily="18" charset="0"/>
                <a:ea typeface="宋体" panose="02010600030101010101" pitchFamily="2" charset="-122"/>
              </a:rPr>
              <a:t>工作安全分析取决于成功的沟通</a:t>
            </a:r>
            <a:endParaRPr lang="zh-CN" altLang="en-US" sz="2400" b="1" dirty="0">
              <a:solidFill>
                <a:schemeClr val="tx1"/>
              </a:solidFill>
              <a:latin typeface="Times New Roman" panose="02020603050405020304" pitchFamily="18" charset="0"/>
              <a:ea typeface="宋体" panose="02010600030101010101" pitchFamily="2" charset="-122"/>
            </a:endParaRPr>
          </a:p>
          <a:p>
            <a:pPr marL="457200" indent="-457200">
              <a:spcBef>
                <a:spcPct val="0"/>
              </a:spcBef>
              <a:buChar char="•"/>
            </a:pPr>
            <a:endParaRPr lang="zh-CN" altLang="en-US" sz="1800" b="1" dirty="0">
              <a:solidFill>
                <a:schemeClr val="tx1"/>
              </a:solidFill>
              <a:latin typeface="Times New Roman" panose="02020603050405020304" pitchFamily="18" charset="0"/>
              <a:ea typeface="宋体" panose="02010600030101010101" pitchFamily="2" charset="-122"/>
            </a:endParaRPr>
          </a:p>
          <a:p>
            <a:pPr marL="457200" indent="-457200">
              <a:spcBef>
                <a:spcPct val="0"/>
              </a:spcBef>
              <a:buChar char="•"/>
            </a:pPr>
            <a:r>
              <a:rPr lang="zh-CN" altLang="en-US" sz="1800" b="1" dirty="0">
                <a:solidFill>
                  <a:schemeClr val="tx1"/>
                </a:solidFill>
                <a:latin typeface="Times New Roman" panose="02020603050405020304" pitchFamily="18" charset="0"/>
                <a:ea typeface="宋体" panose="02010600030101010101" pitchFamily="2" charset="-122"/>
              </a:rPr>
              <a:t>召开作业前安全会，让员工分析讨论作业危害</a:t>
            </a:r>
            <a:endParaRPr lang="zh-CN" altLang="en-US" sz="1800" b="1" dirty="0">
              <a:solidFill>
                <a:schemeClr val="tx1"/>
              </a:solidFill>
              <a:latin typeface="Times New Roman" panose="02020603050405020304" pitchFamily="18" charset="0"/>
              <a:ea typeface="宋体" panose="02010600030101010101" pitchFamily="2" charset="-122"/>
            </a:endParaRPr>
          </a:p>
          <a:p>
            <a:pPr marL="457200" indent="-457200">
              <a:spcBef>
                <a:spcPct val="0"/>
              </a:spcBef>
              <a:buNone/>
            </a:pPr>
            <a:endParaRPr lang="zh-CN" altLang="en-US" sz="1800" dirty="0">
              <a:solidFill>
                <a:schemeClr val="tx1"/>
              </a:solidFill>
              <a:latin typeface="Times New Roman" panose="02020603050405020304" pitchFamily="18" charset="0"/>
              <a:ea typeface="宋体" panose="02010600030101010101" pitchFamily="2" charset="-122"/>
            </a:endParaRPr>
          </a:p>
          <a:p>
            <a:pPr marL="914400" lvl="1" indent="-457200" eaLnBrk="1" hangingPunct="1">
              <a:spcBef>
                <a:spcPct val="0"/>
              </a:spcBef>
              <a:buNone/>
            </a:pPr>
            <a:r>
              <a:rPr lang="zh-CN" altLang="en-GB" sz="1800" b="1" dirty="0">
                <a:solidFill>
                  <a:schemeClr val="tx1"/>
                </a:solidFill>
                <a:latin typeface="Times New Roman" panose="02020603050405020304" pitchFamily="18" charset="0"/>
                <a:ea typeface="宋体" panose="02010600030101010101" pitchFamily="2" charset="-122"/>
              </a:rPr>
              <a:t>作业前安全会的</a:t>
            </a:r>
            <a:r>
              <a:rPr lang="zh-CN" altLang="en-US" sz="1800" b="1" dirty="0">
                <a:solidFill>
                  <a:schemeClr val="tx1"/>
                </a:solidFill>
                <a:latin typeface="Times New Roman" panose="02020603050405020304" pitchFamily="18" charset="0"/>
                <a:ea typeface="宋体" panose="02010600030101010101" pitchFamily="2" charset="-122"/>
              </a:rPr>
              <a:t> 4 个功能：</a:t>
            </a:r>
            <a:endParaRPr lang="zh-CN" altLang="en-US" sz="1800" b="1" dirty="0">
              <a:solidFill>
                <a:schemeClr val="tx1"/>
              </a:solidFill>
              <a:latin typeface="Times New Roman" panose="02020603050405020304" pitchFamily="18" charset="0"/>
              <a:ea typeface="宋体" panose="02010600030101010101" pitchFamily="2" charset="-122"/>
            </a:endParaRPr>
          </a:p>
          <a:p>
            <a:pPr marL="914400" lvl="1" indent="-457200" eaLnBrk="1" hangingPunct="1">
              <a:lnSpc>
                <a:spcPct val="110000"/>
              </a:lnSpc>
              <a:spcBef>
                <a:spcPct val="0"/>
              </a:spcBef>
              <a:buAutoNum type="arabicPeriod"/>
            </a:pPr>
            <a:r>
              <a:rPr lang="zh-CN" altLang="en-GB" sz="1800" b="1" dirty="0">
                <a:solidFill>
                  <a:schemeClr val="tx1"/>
                </a:solidFill>
                <a:latin typeface="Times New Roman" panose="02020603050405020304" pitchFamily="18" charset="0"/>
                <a:ea typeface="微软简楷体" pitchFamily="2" charset="-122"/>
              </a:rPr>
              <a:t>让每位员工了解：</a:t>
            </a:r>
            <a:endParaRPr lang="zh-CN" altLang="en-US" sz="1800" b="1" dirty="0">
              <a:solidFill>
                <a:schemeClr val="tx1"/>
              </a:solidFill>
              <a:latin typeface="Times New Roman" panose="02020603050405020304" pitchFamily="18" charset="0"/>
              <a:ea typeface="微软简楷体" pitchFamily="2" charset="-122"/>
            </a:endParaRPr>
          </a:p>
          <a:p>
            <a:pPr marL="1371600" lvl="2" indent="-457200" eaLnBrk="1" hangingPunct="1">
              <a:lnSpc>
                <a:spcPct val="110000"/>
              </a:lnSpc>
              <a:spcBef>
                <a:spcPct val="0"/>
              </a:spcBef>
              <a:buChar char="•"/>
            </a:pPr>
            <a:r>
              <a:rPr lang="zh-CN" altLang="en-GB" sz="1800" b="1" dirty="0">
                <a:solidFill>
                  <a:schemeClr val="tx1"/>
                </a:solidFill>
                <a:latin typeface="Times New Roman" panose="02020603050405020304" pitchFamily="18" charset="0"/>
                <a:ea typeface="微软简楷体" pitchFamily="2" charset="-122"/>
              </a:rPr>
              <a:t>工作的详细步骤安排和相邻相关工作的安排</a:t>
            </a:r>
            <a:endParaRPr lang="zh-CN" altLang="en-US" sz="1800" b="1" dirty="0">
              <a:solidFill>
                <a:schemeClr val="tx1"/>
              </a:solidFill>
              <a:latin typeface="Times New Roman" panose="02020603050405020304" pitchFamily="18" charset="0"/>
              <a:ea typeface="微软简楷体" pitchFamily="2" charset="-122"/>
            </a:endParaRPr>
          </a:p>
          <a:p>
            <a:pPr marL="1371600" lvl="2" indent="-457200" eaLnBrk="1" hangingPunct="1">
              <a:lnSpc>
                <a:spcPct val="110000"/>
              </a:lnSpc>
              <a:spcBef>
                <a:spcPct val="0"/>
              </a:spcBef>
              <a:buChar char="•"/>
            </a:pPr>
            <a:r>
              <a:rPr lang="zh-CN" altLang="en-GB" sz="1800" b="1" dirty="0">
                <a:solidFill>
                  <a:schemeClr val="tx1"/>
                </a:solidFill>
                <a:latin typeface="Times New Roman" panose="02020603050405020304" pitchFamily="18" charset="0"/>
                <a:ea typeface="微软简楷体" pitchFamily="2" charset="-122"/>
              </a:rPr>
              <a:t>每个步骤的潜在危害</a:t>
            </a:r>
            <a:endParaRPr lang="zh-CN" altLang="en-US" sz="1800" b="1" dirty="0">
              <a:solidFill>
                <a:schemeClr val="tx1"/>
              </a:solidFill>
              <a:latin typeface="Times New Roman" panose="02020603050405020304" pitchFamily="18" charset="0"/>
              <a:ea typeface="微软简楷体" pitchFamily="2" charset="-122"/>
            </a:endParaRPr>
          </a:p>
          <a:p>
            <a:pPr marL="1371600" lvl="2" indent="-457200" eaLnBrk="1" hangingPunct="1">
              <a:lnSpc>
                <a:spcPct val="110000"/>
              </a:lnSpc>
              <a:spcBef>
                <a:spcPct val="0"/>
              </a:spcBef>
              <a:buChar char="•"/>
            </a:pPr>
            <a:r>
              <a:rPr lang="zh-CN" altLang="en-GB" sz="1800" b="1" dirty="0">
                <a:solidFill>
                  <a:schemeClr val="tx1"/>
                </a:solidFill>
                <a:latin typeface="Times New Roman" panose="02020603050405020304" pitchFamily="18" charset="0"/>
                <a:ea typeface="微软简楷体" pitchFamily="2" charset="-122"/>
              </a:rPr>
              <a:t>控制危害的措施</a:t>
            </a:r>
            <a:endParaRPr lang="zh-CN" altLang="en-US" sz="1800" b="1" dirty="0">
              <a:solidFill>
                <a:schemeClr val="tx1"/>
              </a:solidFill>
              <a:latin typeface="Times New Roman" panose="02020603050405020304" pitchFamily="18" charset="0"/>
              <a:ea typeface="微软简楷体" pitchFamily="2" charset="-122"/>
            </a:endParaRPr>
          </a:p>
          <a:p>
            <a:pPr marL="1371600" lvl="2" indent="-457200" eaLnBrk="1" hangingPunct="1">
              <a:lnSpc>
                <a:spcPct val="110000"/>
              </a:lnSpc>
              <a:spcBef>
                <a:spcPct val="0"/>
              </a:spcBef>
              <a:buChar char="•"/>
            </a:pPr>
            <a:r>
              <a:rPr lang="zh-CN" altLang="en-GB" sz="1800" b="1" dirty="0">
                <a:solidFill>
                  <a:schemeClr val="tx1"/>
                </a:solidFill>
                <a:latin typeface="Times New Roman" panose="02020603050405020304" pitchFamily="18" charset="0"/>
                <a:ea typeface="微软简楷体" pitchFamily="2" charset="-122"/>
              </a:rPr>
              <a:t>每项工作的具体时间和负责人</a:t>
            </a:r>
            <a:endParaRPr lang="zh-CN" altLang="en-US" sz="1800" b="1" dirty="0">
              <a:solidFill>
                <a:schemeClr val="tx1"/>
              </a:solidFill>
              <a:latin typeface="Times New Roman" panose="02020603050405020304" pitchFamily="18" charset="0"/>
              <a:ea typeface="微软简楷体" pitchFamily="2" charset="-122"/>
            </a:endParaRPr>
          </a:p>
          <a:p>
            <a:pPr marL="914400" lvl="1" indent="-457200" eaLnBrk="1" hangingPunct="1">
              <a:lnSpc>
                <a:spcPct val="110000"/>
              </a:lnSpc>
              <a:spcBef>
                <a:spcPct val="0"/>
              </a:spcBef>
              <a:buAutoNum type="arabicPeriod"/>
            </a:pPr>
            <a:r>
              <a:rPr lang="zh-CN" altLang="en-GB" sz="1800" b="1" dirty="0">
                <a:solidFill>
                  <a:schemeClr val="tx1"/>
                </a:solidFill>
                <a:latin typeface="Times New Roman" panose="02020603050405020304" pitchFamily="18" charset="0"/>
                <a:ea typeface="微软简楷体" pitchFamily="2" charset="-122"/>
              </a:rPr>
              <a:t>鼓励员工提出建议</a:t>
            </a:r>
            <a:endParaRPr lang="zh-CN" altLang="en-US" sz="1800" b="1" dirty="0">
              <a:solidFill>
                <a:schemeClr val="tx1"/>
              </a:solidFill>
              <a:latin typeface="Times New Roman" panose="02020603050405020304" pitchFamily="18" charset="0"/>
              <a:ea typeface="微软简楷体" pitchFamily="2" charset="-122"/>
            </a:endParaRPr>
          </a:p>
          <a:p>
            <a:pPr marL="914400" lvl="1" indent="-457200" eaLnBrk="1" hangingPunct="1">
              <a:lnSpc>
                <a:spcPct val="110000"/>
              </a:lnSpc>
              <a:spcBef>
                <a:spcPct val="0"/>
              </a:spcBef>
              <a:buAutoNum type="arabicPeriod"/>
            </a:pPr>
            <a:r>
              <a:rPr lang="zh-CN" altLang="en-GB" sz="1800" b="1" dirty="0">
                <a:solidFill>
                  <a:schemeClr val="tx1"/>
                </a:solidFill>
                <a:latin typeface="Times New Roman" panose="02020603050405020304" pitchFamily="18" charset="0"/>
                <a:ea typeface="微软简楷体" pitchFamily="2" charset="-122"/>
              </a:rPr>
              <a:t>让所有参与作业的人取得一致意见；如果不能达成一致，不要开始作业</a:t>
            </a:r>
            <a:endParaRPr lang="zh-CN" altLang="en-US" sz="1800" b="1" dirty="0">
              <a:solidFill>
                <a:schemeClr val="tx1"/>
              </a:solidFill>
              <a:latin typeface="Times New Roman" panose="02020603050405020304" pitchFamily="18" charset="0"/>
              <a:ea typeface="微软简楷体" pitchFamily="2" charset="-122"/>
            </a:endParaRPr>
          </a:p>
          <a:p>
            <a:pPr marL="914400" lvl="1" indent="-457200" eaLnBrk="1" hangingPunct="1">
              <a:lnSpc>
                <a:spcPct val="110000"/>
              </a:lnSpc>
              <a:spcBef>
                <a:spcPct val="0"/>
              </a:spcBef>
              <a:buAutoNum type="arabicPeriod"/>
            </a:pPr>
            <a:r>
              <a:rPr lang="zh-CN" altLang="en-GB" sz="1800" b="1" dirty="0">
                <a:solidFill>
                  <a:schemeClr val="tx1"/>
                </a:solidFill>
                <a:latin typeface="Times New Roman" panose="02020603050405020304" pitchFamily="18" charset="0"/>
                <a:ea typeface="微软简楷体" pitchFamily="2" charset="-122"/>
              </a:rPr>
              <a:t>如果作业计划、人员或条件改变，则应从新评估作业风险；否则应立即停止作业</a:t>
            </a:r>
            <a:endParaRPr lang="zh-CN" altLang="en-GB" sz="1800" b="1" dirty="0">
              <a:solidFill>
                <a:schemeClr val="tx1"/>
              </a:solidFill>
              <a:latin typeface="Times New Roman" panose="02020603050405020304" pitchFamily="18" charset="0"/>
              <a:ea typeface="微软简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4680"/>
                                        </p:tgtEl>
                                        <p:attrNameLst>
                                          <p:attrName>style.visibility</p:attrName>
                                        </p:attrNameLst>
                                      </p:cBhvr>
                                      <p:to>
                                        <p:strVal val="visible"/>
                                      </p:to>
                                    </p:set>
                                    <p:animEffect transition="in" filter="randombar(horizontal)">
                                      <p:cBhvr>
                                        <p:cTn id="7" dur="500"/>
                                        <p:tgtEl>
                                          <p:spTgt spid="284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p:nvPr/>
        </p:nvSpPr>
        <p:spPr>
          <a:xfrm>
            <a:off x="755650" y="1916113"/>
            <a:ext cx="8001000" cy="4108450"/>
          </a:xfrm>
          <a:prstGeom prst="rect">
            <a:avLst/>
          </a:prstGeom>
          <a:noFill/>
          <a:ln w="9525">
            <a:noFill/>
          </a:ln>
        </p:spPr>
        <p:txBody>
          <a:bodyPr>
            <a:spAutoFit/>
          </a:bodyPr>
          <a:p>
            <a:pPr marL="622300" indent="-444500" eaLnBrk="0" hangingPunct="0">
              <a:spcBef>
                <a:spcPct val="40000"/>
              </a:spcBef>
              <a:buFont typeface="Wingdings" panose="05000000000000000000" pitchFamily="2" charset="2"/>
              <a:buChar char="ü"/>
            </a:pPr>
            <a:r>
              <a:rPr lang="zh-CN" altLang="en-US" sz="2400" b="1" dirty="0">
                <a:solidFill>
                  <a:schemeClr val="tx1"/>
                </a:solidFill>
                <a:latin typeface="黑体" panose="02010609060101010101" pitchFamily="2" charset="-122"/>
                <a:ea typeface="黑体" panose="02010609060101010101" pitchFamily="2" charset="-122"/>
              </a:rPr>
              <a:t>风险是指导致损失的机会</a:t>
            </a:r>
            <a:endParaRPr lang="zh-CN" altLang="en-US" sz="2400" b="1" dirty="0">
              <a:solidFill>
                <a:schemeClr val="tx1"/>
              </a:solidFill>
              <a:latin typeface="黑体" panose="02010609060101010101" pitchFamily="2" charset="-122"/>
              <a:ea typeface="黑体" panose="02010609060101010101" pitchFamily="2" charset="-122"/>
            </a:endParaRPr>
          </a:p>
          <a:p>
            <a:pPr marL="622300" indent="-444500" eaLnBrk="0" hangingPunct="0">
              <a:spcBef>
                <a:spcPct val="40000"/>
              </a:spcBef>
              <a:buFont typeface="Wingdings" panose="05000000000000000000" pitchFamily="2" charset="2"/>
              <a:buChar char="ü"/>
            </a:pPr>
            <a:r>
              <a:rPr lang="zh-CN" altLang="en-US" sz="2400" b="1" dirty="0">
                <a:solidFill>
                  <a:schemeClr val="tx1"/>
                </a:solidFill>
                <a:latin typeface="黑体" panose="02010609060101010101" pitchFamily="2" charset="-122"/>
                <a:ea typeface="黑体" panose="02010609060101010101" pitchFamily="2" charset="-122"/>
              </a:rPr>
              <a:t>风险与生俱来，无处不在</a:t>
            </a:r>
            <a:endParaRPr lang="zh-CN" altLang="en-US" sz="2400" b="1" dirty="0">
              <a:solidFill>
                <a:schemeClr val="tx1"/>
              </a:solidFill>
              <a:latin typeface="黑体" panose="02010609060101010101" pitchFamily="2" charset="-122"/>
              <a:ea typeface="黑体" panose="02010609060101010101" pitchFamily="2" charset="-122"/>
            </a:endParaRPr>
          </a:p>
          <a:p>
            <a:pPr marL="622300" indent="-444500" eaLnBrk="0" hangingPunct="0">
              <a:spcBef>
                <a:spcPct val="40000"/>
              </a:spcBef>
              <a:buFont typeface="Wingdings" panose="05000000000000000000" pitchFamily="2" charset="2"/>
              <a:buChar char="ü"/>
            </a:pPr>
            <a:r>
              <a:rPr lang="zh-CN" altLang="en-US" sz="2400" b="1" dirty="0">
                <a:solidFill>
                  <a:schemeClr val="tx1"/>
                </a:solidFill>
                <a:latin typeface="黑体" panose="02010609060101010101" pitchFamily="2" charset="-122"/>
                <a:ea typeface="黑体" panose="02010609060101010101" pitchFamily="2" charset="-122"/>
              </a:rPr>
              <a:t>很多风险是可以接受的</a:t>
            </a:r>
            <a:endParaRPr lang="zh-CN" altLang="en-US" sz="2400" b="1" dirty="0">
              <a:solidFill>
                <a:schemeClr val="tx1"/>
              </a:solidFill>
              <a:latin typeface="黑体" panose="02010609060101010101" pitchFamily="2" charset="-122"/>
              <a:ea typeface="黑体" panose="02010609060101010101" pitchFamily="2" charset="-122"/>
            </a:endParaRPr>
          </a:p>
          <a:p>
            <a:pPr marL="622300" indent="-444500" eaLnBrk="0" hangingPunct="0">
              <a:spcBef>
                <a:spcPct val="40000"/>
              </a:spcBef>
              <a:buFont typeface="Wingdings" panose="05000000000000000000" pitchFamily="2" charset="2"/>
              <a:buChar char="ü"/>
            </a:pPr>
            <a:r>
              <a:rPr lang="zh-CN" altLang="en-US" sz="2400" b="1" dirty="0">
                <a:solidFill>
                  <a:schemeClr val="tx1"/>
                </a:solidFill>
                <a:latin typeface="黑体" panose="02010609060101010101" pitchFamily="2" charset="-122"/>
                <a:ea typeface="黑体" panose="02010609060101010101" pitchFamily="2" charset="-122"/>
              </a:rPr>
              <a:t>人与人之间，组织与组织之间对风险的可接受程度是不一样的</a:t>
            </a:r>
            <a:endParaRPr lang="zh-CN" altLang="en-US" sz="2400" b="1" dirty="0">
              <a:solidFill>
                <a:schemeClr val="tx1"/>
              </a:solidFill>
              <a:latin typeface="黑体" panose="02010609060101010101" pitchFamily="2" charset="-122"/>
              <a:ea typeface="黑体" panose="02010609060101010101" pitchFamily="2" charset="-122"/>
            </a:endParaRPr>
          </a:p>
          <a:p>
            <a:pPr marL="622300" indent="-444500" eaLnBrk="0" hangingPunct="0">
              <a:spcBef>
                <a:spcPct val="40000"/>
              </a:spcBef>
              <a:buFont typeface="Wingdings" panose="05000000000000000000" pitchFamily="2" charset="2"/>
              <a:buChar char="ü"/>
            </a:pPr>
            <a:r>
              <a:rPr lang="zh-CN" altLang="en-US" sz="2400" b="1" dirty="0">
                <a:solidFill>
                  <a:schemeClr val="tx1"/>
                </a:solidFill>
                <a:latin typeface="黑体" panose="02010609060101010101" pitchFamily="2" charset="-122"/>
                <a:ea typeface="黑体" panose="02010609060101010101" pitchFamily="2" charset="-122"/>
              </a:rPr>
              <a:t>安全改进的过程就是逐步降低风险可接受程度的过程</a:t>
            </a:r>
            <a:endParaRPr lang="zh-CN" altLang="en-US" sz="2400" b="1" dirty="0">
              <a:solidFill>
                <a:schemeClr val="tx1"/>
              </a:solidFill>
              <a:latin typeface="黑体" panose="02010609060101010101" pitchFamily="2" charset="-122"/>
              <a:ea typeface="黑体" panose="02010609060101010101" pitchFamily="2" charset="-122"/>
            </a:endParaRPr>
          </a:p>
          <a:p>
            <a:pPr marL="622300" indent="-444500" eaLnBrk="0" hangingPunct="0">
              <a:spcBef>
                <a:spcPct val="40000"/>
              </a:spcBef>
              <a:buFont typeface="Wingdings" panose="05000000000000000000" pitchFamily="2" charset="2"/>
              <a:buChar char="ü"/>
            </a:pPr>
            <a:r>
              <a:rPr lang="zh-CN" altLang="en-US" sz="2400" b="1" dirty="0">
                <a:solidFill>
                  <a:schemeClr val="tx1"/>
                </a:solidFill>
                <a:latin typeface="黑体" panose="02010609060101010101" pitchFamily="2" charset="-122"/>
                <a:ea typeface="黑体" panose="02010609060101010101" pitchFamily="2" charset="-122"/>
              </a:rPr>
              <a:t>要能够识别风险、评价风险、并采取行之有效的办法将风险控制到可以接受的程度（经验、知识、</a:t>
            </a:r>
            <a:r>
              <a:rPr lang="en-US" altLang="zh-CN" sz="2400" b="1">
                <a:solidFill>
                  <a:schemeClr val="tx1"/>
                </a:solidFill>
                <a:latin typeface="黑体" panose="02010609060101010101" pitchFamily="2" charset="-122"/>
                <a:ea typeface="黑体" panose="02010609060101010101" pitchFamily="2" charset="-122"/>
              </a:rPr>
              <a:t>JSA</a:t>
            </a:r>
            <a:r>
              <a:rPr lang="zh-CN" altLang="en-US" sz="2400" b="1" dirty="0">
                <a:solidFill>
                  <a:schemeClr val="tx1"/>
                </a:solidFill>
                <a:latin typeface="黑体" panose="02010609060101010101" pitchFamily="2" charset="-122"/>
                <a:ea typeface="黑体" panose="02010609060101010101" pitchFamily="2" charset="-122"/>
              </a:rPr>
              <a:t>等方法）</a:t>
            </a:r>
            <a:endParaRPr lang="zh-CN" altLang="en-US" sz="2400" b="1" dirty="0">
              <a:solidFill>
                <a:schemeClr val="tx1"/>
              </a:solidFill>
              <a:latin typeface="黑体" panose="02010609060101010101" pitchFamily="2" charset="-122"/>
              <a:ea typeface="黑体" panose="02010609060101010101" pitchFamily="2" charset="-122"/>
            </a:endParaRPr>
          </a:p>
        </p:txBody>
      </p:sp>
      <p:sp>
        <p:nvSpPr>
          <p:cNvPr id="128003" name="Rectangle 2"/>
          <p:cNvSpPr/>
          <p:nvPr/>
        </p:nvSpPr>
        <p:spPr>
          <a:xfrm>
            <a:off x="457200" y="274638"/>
            <a:ext cx="8229600" cy="1143000"/>
          </a:xfrm>
          <a:prstGeom prst="rect">
            <a:avLst/>
          </a:prstGeom>
          <a:solidFill>
            <a:srgbClr val="FFFFFF">
              <a:alpha val="0"/>
            </a:srgbClr>
          </a:solidFill>
          <a:ln w="9525" cap="flat" cmpd="sng">
            <a:solidFill>
              <a:schemeClr val="bg1"/>
            </a:solidFill>
            <a:prstDash val="solid"/>
            <a:miter/>
            <a:headEnd type="none" w="med" len="med"/>
            <a:tailEnd type="none" w="med" len="med"/>
          </a:ln>
        </p:spPr>
        <p:txBody>
          <a:bodyPr anchor="ctr" anchorCtr="0"/>
          <a:p>
            <a:pPr algn="ctr">
              <a:spcBef>
                <a:spcPct val="0"/>
              </a:spcBef>
            </a:pPr>
            <a:r>
              <a:rPr lang="zh-CN" altLang="en-US" sz="3400" b="1" dirty="0">
                <a:solidFill>
                  <a:schemeClr val="tx1"/>
                </a:solidFill>
                <a:latin typeface="方正小标宋简体" pitchFamily="2" charset="-122"/>
                <a:ea typeface="方正小标宋简体" pitchFamily="2" charset="-122"/>
              </a:rPr>
              <a:t>关于“风险”</a:t>
            </a:r>
            <a:endParaRPr lang="zh-CN" altLang="en-US" sz="3400" b="1" dirty="0">
              <a:solidFill>
                <a:schemeClr val="tx1"/>
              </a:solidFill>
              <a:latin typeface="方正小标宋简体" pitchFamily="2" charset="-122"/>
              <a:ea typeface="方正小标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2">
                                            <p:txEl>
                                              <p:charRg st="0" end="12"/>
                                            </p:txEl>
                                          </p:spTgt>
                                        </p:tgtEl>
                                        <p:attrNameLst>
                                          <p:attrName>style.visibility</p:attrName>
                                        </p:attrNameLst>
                                      </p:cBhvr>
                                      <p:to>
                                        <p:strVal val="visible"/>
                                      </p:to>
                                    </p:set>
                                    <p:anim calcmode="lin" valueType="num">
                                      <p:cBhvr additive="base">
                                        <p:cTn id="7" dur="1000" fill="hold"/>
                                        <p:tgtEl>
                                          <p:spTgt spid="117762">
                                            <p:txEl>
                                              <p:charRg st="0" end="1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7762">
                                            <p:txEl>
                                              <p:charRg st="0" end="1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762">
                                            <p:txEl>
                                              <p:charRg st="12" end="24"/>
                                            </p:txEl>
                                          </p:spTgt>
                                        </p:tgtEl>
                                        <p:attrNameLst>
                                          <p:attrName>style.visibility</p:attrName>
                                        </p:attrNameLst>
                                      </p:cBhvr>
                                      <p:to>
                                        <p:strVal val="visible"/>
                                      </p:to>
                                    </p:set>
                                    <p:anim calcmode="lin" valueType="num">
                                      <p:cBhvr additive="base">
                                        <p:cTn id="13" dur="1000" fill="hold"/>
                                        <p:tgtEl>
                                          <p:spTgt spid="117762">
                                            <p:txEl>
                                              <p:charRg st="12" end="2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7762">
                                            <p:txEl>
                                              <p:charRg st="12" end="2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762">
                                            <p:txEl>
                                              <p:charRg st="24" end="35"/>
                                            </p:txEl>
                                          </p:spTgt>
                                        </p:tgtEl>
                                        <p:attrNameLst>
                                          <p:attrName>style.visibility</p:attrName>
                                        </p:attrNameLst>
                                      </p:cBhvr>
                                      <p:to>
                                        <p:strVal val="visible"/>
                                      </p:to>
                                    </p:set>
                                    <p:anim calcmode="lin" valueType="num">
                                      <p:cBhvr additive="base">
                                        <p:cTn id="19" dur="1000" fill="hold"/>
                                        <p:tgtEl>
                                          <p:spTgt spid="117762">
                                            <p:txEl>
                                              <p:charRg st="24" end="3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7762">
                                            <p:txEl>
                                              <p:charRg st="24" end="3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762">
                                            <p:txEl>
                                              <p:charRg st="35" end="63"/>
                                            </p:txEl>
                                          </p:spTgt>
                                        </p:tgtEl>
                                        <p:attrNameLst>
                                          <p:attrName>style.visibility</p:attrName>
                                        </p:attrNameLst>
                                      </p:cBhvr>
                                      <p:to>
                                        <p:strVal val="visible"/>
                                      </p:to>
                                    </p:set>
                                    <p:anim calcmode="lin" valueType="num">
                                      <p:cBhvr additive="base">
                                        <p:cTn id="25" dur="1000" fill="hold"/>
                                        <p:tgtEl>
                                          <p:spTgt spid="117762">
                                            <p:txEl>
                                              <p:charRg st="35" end="6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17762">
                                            <p:txEl>
                                              <p:charRg st="35" end="6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7762">
                                            <p:txEl>
                                              <p:charRg st="63" end="87"/>
                                            </p:txEl>
                                          </p:spTgt>
                                        </p:tgtEl>
                                        <p:attrNameLst>
                                          <p:attrName>style.visibility</p:attrName>
                                        </p:attrNameLst>
                                      </p:cBhvr>
                                      <p:to>
                                        <p:strVal val="visible"/>
                                      </p:to>
                                    </p:set>
                                    <p:anim calcmode="lin" valueType="num">
                                      <p:cBhvr additive="base">
                                        <p:cTn id="31" dur="1000" fill="hold"/>
                                        <p:tgtEl>
                                          <p:spTgt spid="117762">
                                            <p:txEl>
                                              <p:charRg st="63" end="8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17762">
                                            <p:txEl>
                                              <p:charRg st="63" end="8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7762">
                                            <p:txEl>
                                              <p:charRg st="87" end="138"/>
                                            </p:txEl>
                                          </p:spTgt>
                                        </p:tgtEl>
                                        <p:attrNameLst>
                                          <p:attrName>style.visibility</p:attrName>
                                        </p:attrNameLst>
                                      </p:cBhvr>
                                      <p:to>
                                        <p:strVal val="visible"/>
                                      </p:to>
                                    </p:set>
                                    <p:anim calcmode="lin" valueType="num">
                                      <p:cBhvr additive="base">
                                        <p:cTn id="37" dur="1000" fill="hold"/>
                                        <p:tgtEl>
                                          <p:spTgt spid="117762">
                                            <p:txEl>
                                              <p:charRg st="87" end="138"/>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17762">
                                            <p:txEl>
                                              <p:charRg st="87" end="13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2"/>
          <p:cNvSpPr/>
          <p:nvPr/>
        </p:nvSpPr>
        <p:spPr>
          <a:xfrm>
            <a:off x="2051050" y="765175"/>
            <a:ext cx="7239000" cy="685800"/>
          </a:xfrm>
          <a:prstGeom prst="rect">
            <a:avLst/>
          </a:prstGeom>
          <a:noFill/>
          <a:ln w="12700">
            <a:noFill/>
          </a:ln>
        </p:spPr>
        <p:txBody>
          <a:bodyPr lIns="90488" tIns="44450" rIns="90488" bIns="44450" anchor="ctr" anchorCtr="0"/>
          <a:p>
            <a:pPr>
              <a:lnSpc>
                <a:spcPct val="90000"/>
              </a:lnSpc>
              <a:spcBef>
                <a:spcPct val="0"/>
              </a:spcBef>
              <a:buNone/>
            </a:pPr>
            <a:r>
              <a:rPr lang="en-US" altLang="zh-CN" sz="3200" b="1">
                <a:solidFill>
                  <a:schemeClr val="tx1"/>
                </a:solidFill>
                <a:latin typeface="Arial" panose="020B0604020202020204" pitchFamily="34" charset="0"/>
                <a:ea typeface="黑体" panose="02010609060101010101" pitchFamily="2" charset="-122"/>
              </a:rPr>
              <a:t>JSA</a:t>
            </a:r>
            <a:r>
              <a:rPr lang="zh-CN" altLang="en-US" sz="3200" b="1" dirty="0">
                <a:solidFill>
                  <a:schemeClr val="tx1"/>
                </a:solidFill>
                <a:latin typeface="Arial" panose="020B0604020202020204" pitchFamily="34" charset="0"/>
                <a:ea typeface="黑体" panose="02010609060101010101" pitchFamily="2" charset="-122"/>
              </a:rPr>
              <a:t>第六步：</a:t>
            </a:r>
            <a:r>
              <a:rPr lang="zh-CN" altLang="en-US" sz="3200" dirty="0">
                <a:solidFill>
                  <a:srgbClr val="003366"/>
                </a:solidFill>
                <a:latin typeface="Arial" panose="020B0604020202020204" pitchFamily="34" charset="0"/>
                <a:ea typeface="宋体" panose="02010600030101010101" pitchFamily="2" charset="-122"/>
              </a:rPr>
              <a:t>跟踪和审查 </a:t>
            </a:r>
            <a:r>
              <a:rPr lang="en-US" altLang="zh-CN" sz="3200">
                <a:solidFill>
                  <a:srgbClr val="003366"/>
                </a:solidFill>
                <a:latin typeface="Arial" panose="020B0604020202020204" pitchFamily="34" charset="0"/>
                <a:ea typeface="宋体" panose="02010600030101010101" pitchFamily="2" charset="-122"/>
              </a:rPr>
              <a:t>JSA</a:t>
            </a:r>
            <a:endParaRPr lang="en-US" altLang="zh-CN" sz="3200">
              <a:solidFill>
                <a:srgbClr val="003366"/>
              </a:solidFill>
              <a:latin typeface="Arial" panose="020B0604020202020204" pitchFamily="34" charset="0"/>
              <a:ea typeface="宋体" panose="02010600030101010101" pitchFamily="2" charset="-122"/>
            </a:endParaRPr>
          </a:p>
        </p:txBody>
      </p:sp>
      <p:sp>
        <p:nvSpPr>
          <p:cNvPr id="141315" name="Text Box 3"/>
          <p:cNvSpPr txBox="1"/>
          <p:nvPr/>
        </p:nvSpPr>
        <p:spPr>
          <a:xfrm>
            <a:off x="1320800" y="2041525"/>
            <a:ext cx="6699250" cy="3013075"/>
          </a:xfrm>
          <a:prstGeom prst="rect">
            <a:avLst/>
          </a:prstGeom>
          <a:noFill/>
          <a:ln w="9525">
            <a:noFill/>
          </a:ln>
        </p:spPr>
        <p:txBody>
          <a:bodyPr>
            <a:spAutoFit/>
          </a:bodyPr>
          <a:p>
            <a:pPr marL="457200" indent="-457200">
              <a:lnSpc>
                <a:spcPct val="160000"/>
              </a:lnSpc>
              <a:spcBef>
                <a:spcPct val="0"/>
              </a:spcBef>
              <a:buChar char="•"/>
            </a:pPr>
            <a:r>
              <a:rPr lang="zh-CN" altLang="en-US" sz="2400" dirty="0">
                <a:solidFill>
                  <a:schemeClr val="tx1"/>
                </a:solidFill>
                <a:latin typeface="Univers 45 Light" pitchFamily="2" charset="0"/>
                <a:ea typeface="宋体" panose="02010600030101010101" pitchFamily="2" charset="-122"/>
              </a:rPr>
              <a:t>确保作业场所没有产生新的危害</a:t>
            </a:r>
            <a:endParaRPr lang="zh-CN" altLang="en-US" sz="2400" dirty="0">
              <a:solidFill>
                <a:schemeClr val="tx1"/>
              </a:solidFill>
              <a:latin typeface="Univers 45 Light" pitchFamily="2" charset="0"/>
              <a:ea typeface="宋体" panose="02010600030101010101" pitchFamily="2" charset="-122"/>
            </a:endParaRPr>
          </a:p>
          <a:p>
            <a:pPr marL="457200" indent="-457200">
              <a:lnSpc>
                <a:spcPct val="160000"/>
              </a:lnSpc>
              <a:spcBef>
                <a:spcPct val="0"/>
              </a:spcBef>
              <a:buChar char="•"/>
            </a:pPr>
            <a:r>
              <a:rPr lang="zh-CN" altLang="en-US" sz="2400" dirty="0">
                <a:solidFill>
                  <a:schemeClr val="tx1"/>
                </a:solidFill>
                <a:latin typeface="Univers 45 Light" pitchFamily="2" charset="0"/>
                <a:ea typeface="宋体" panose="02010600030101010101" pitchFamily="2" charset="-122"/>
              </a:rPr>
              <a:t>收集现场作业员工的反馈</a:t>
            </a:r>
            <a:endParaRPr lang="zh-CN" altLang="en-US" sz="2400" dirty="0">
              <a:solidFill>
                <a:schemeClr val="tx1"/>
              </a:solidFill>
              <a:latin typeface="Univers 45 Light" pitchFamily="2" charset="0"/>
              <a:ea typeface="宋体" panose="02010600030101010101" pitchFamily="2" charset="-122"/>
            </a:endParaRPr>
          </a:p>
          <a:p>
            <a:pPr marL="457200" indent="-457200">
              <a:lnSpc>
                <a:spcPct val="160000"/>
              </a:lnSpc>
              <a:spcBef>
                <a:spcPct val="0"/>
              </a:spcBef>
              <a:buChar char="•"/>
            </a:pPr>
            <a:r>
              <a:rPr lang="zh-CN" altLang="en-GB" sz="2400" dirty="0">
                <a:solidFill>
                  <a:schemeClr val="tx1"/>
                </a:solidFill>
                <a:latin typeface="Univers 45 Light" pitchFamily="2" charset="0"/>
                <a:ea typeface="宋体" panose="02010600030101010101" pitchFamily="2" charset="-122"/>
              </a:rPr>
              <a:t>确保员工遵守</a:t>
            </a:r>
            <a:r>
              <a:rPr lang="zh-CN" altLang="en-US" sz="2400" dirty="0">
                <a:solidFill>
                  <a:schemeClr val="tx1"/>
                </a:solidFill>
                <a:latin typeface="Univers 45 Light" pitchFamily="2" charset="0"/>
                <a:ea typeface="宋体" panose="02010600030101010101" pitchFamily="2" charset="-122"/>
              </a:rPr>
              <a:t> </a:t>
            </a:r>
            <a:r>
              <a:rPr lang="en-US" altLang="zh-CN" sz="2400">
                <a:solidFill>
                  <a:schemeClr val="tx1"/>
                </a:solidFill>
                <a:latin typeface="Univers 45 Light" pitchFamily="2" charset="0"/>
                <a:ea typeface="宋体" panose="02010600030101010101" pitchFamily="2" charset="-122"/>
              </a:rPr>
              <a:t>JSA </a:t>
            </a:r>
            <a:r>
              <a:rPr lang="zh-CN" altLang="en-US" sz="2400" dirty="0">
                <a:solidFill>
                  <a:schemeClr val="tx1"/>
                </a:solidFill>
                <a:latin typeface="Univers 45 Light" pitchFamily="2" charset="0"/>
                <a:ea typeface="宋体" panose="02010600030101010101" pitchFamily="2" charset="-122"/>
              </a:rPr>
              <a:t>中的程序和安全作业标准</a:t>
            </a:r>
            <a:endParaRPr lang="zh-CN" altLang="en-US" sz="2400" dirty="0">
              <a:solidFill>
                <a:schemeClr val="tx1"/>
              </a:solidFill>
              <a:latin typeface="Univers 45 Light" pitchFamily="2" charset="0"/>
              <a:ea typeface="宋体" panose="02010600030101010101" pitchFamily="2" charset="-122"/>
            </a:endParaRPr>
          </a:p>
          <a:p>
            <a:pPr marL="457200" indent="-457200">
              <a:lnSpc>
                <a:spcPct val="160000"/>
              </a:lnSpc>
              <a:spcBef>
                <a:spcPct val="0"/>
              </a:spcBef>
              <a:buChar char="•"/>
            </a:pPr>
            <a:r>
              <a:rPr lang="zh-CN" altLang="en-GB" sz="2400" dirty="0">
                <a:solidFill>
                  <a:schemeClr val="tx1"/>
                </a:solidFill>
                <a:latin typeface="Univers 45 Light" pitchFamily="2" charset="0"/>
                <a:ea typeface="宋体" panose="02010600030101010101" pitchFamily="2" charset="-122"/>
              </a:rPr>
              <a:t>考虑是否需要重新评估</a:t>
            </a:r>
            <a:r>
              <a:rPr lang="zh-CN" altLang="en-US" sz="2400" dirty="0">
                <a:solidFill>
                  <a:schemeClr val="tx1"/>
                </a:solidFill>
                <a:latin typeface="Univers 45 Light" pitchFamily="2" charset="0"/>
                <a:ea typeface="宋体" panose="02010600030101010101" pitchFamily="2" charset="-122"/>
              </a:rPr>
              <a:t> </a:t>
            </a:r>
            <a:r>
              <a:rPr lang="en-US" altLang="zh-CN" sz="2400">
                <a:solidFill>
                  <a:schemeClr val="tx1"/>
                </a:solidFill>
                <a:latin typeface="Univers 45 Light" pitchFamily="2" charset="0"/>
                <a:ea typeface="宋体" panose="02010600030101010101" pitchFamily="2" charset="-122"/>
              </a:rPr>
              <a:t>JSA</a:t>
            </a:r>
            <a:endParaRPr lang="en-US" altLang="zh-CN" sz="2400">
              <a:solidFill>
                <a:schemeClr val="tx1"/>
              </a:solidFill>
              <a:latin typeface="Univers 45 Light" pitchFamily="2" charset="0"/>
              <a:ea typeface="宋体" panose="02010600030101010101" pitchFamily="2" charset="-122"/>
            </a:endParaRPr>
          </a:p>
          <a:p>
            <a:pPr marL="457200" indent="-457200">
              <a:lnSpc>
                <a:spcPct val="160000"/>
              </a:lnSpc>
              <a:spcBef>
                <a:spcPct val="0"/>
              </a:spcBef>
              <a:buChar char="•"/>
            </a:pPr>
            <a:r>
              <a:rPr lang="zh-CN" altLang="en-US" sz="2400" dirty="0">
                <a:solidFill>
                  <a:schemeClr val="tx1"/>
                </a:solidFill>
                <a:latin typeface="Univers 45 Light" pitchFamily="2" charset="0"/>
                <a:ea typeface="宋体" panose="02010600030101010101" pitchFamily="2" charset="-122"/>
              </a:rPr>
              <a:t>实施持续改进</a:t>
            </a:r>
            <a:endParaRPr lang="zh-CN" altLang="en-GB" sz="2400" dirty="0">
              <a:solidFill>
                <a:schemeClr val="tx1"/>
              </a:solidFill>
              <a:latin typeface="Univers 45 Light" pitchFamily="2"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标题 152577"/>
          <p:cNvSpPr>
            <a:spLocks noGrp="1"/>
          </p:cNvSpPr>
          <p:nvPr>
            <p:ph type="title"/>
          </p:nvPr>
        </p:nvSpPr>
        <p:spPr>
          <a:xfrm>
            <a:off x="395288" y="692150"/>
            <a:ext cx="8229600" cy="1143000"/>
          </a:xfrm>
          <a:noFill/>
          <a:ln>
            <a:noFill/>
          </a:ln>
        </p:spPr>
        <p:txBody>
          <a:bodyPr/>
          <a:p>
            <a:r>
              <a:rPr lang="en-US" altLang="zh-CN"/>
              <a:t>JSA</a:t>
            </a:r>
            <a:r>
              <a:rPr lang="zh-CN" altLang="en-US" dirty="0"/>
              <a:t>在事故调查中的应用</a:t>
            </a:r>
            <a:endParaRPr lang="zh-CN" altLang="en-US" dirty="0"/>
          </a:p>
        </p:txBody>
      </p:sp>
      <p:pic>
        <p:nvPicPr>
          <p:cNvPr id="152583" name="图片 152582" descr="2457331_233102078692_2"/>
          <p:cNvPicPr>
            <a:picLocks noChangeAspect="1"/>
          </p:cNvPicPr>
          <p:nvPr/>
        </p:nvPicPr>
        <p:blipFill>
          <a:blip r:embed="rId1"/>
          <a:stretch>
            <a:fillRect/>
          </a:stretch>
        </p:blipFill>
        <p:spPr>
          <a:xfrm>
            <a:off x="4464050" y="3371850"/>
            <a:ext cx="4679950" cy="3486150"/>
          </a:xfrm>
          <a:prstGeom prst="rect">
            <a:avLst/>
          </a:prstGeom>
          <a:noFill/>
          <a:ln w="9525">
            <a:noFill/>
          </a:ln>
        </p:spPr>
      </p:pic>
      <p:sp>
        <p:nvSpPr>
          <p:cNvPr id="152581" name="矩形 152580"/>
          <p:cNvSpPr/>
          <p:nvPr/>
        </p:nvSpPr>
        <p:spPr>
          <a:xfrm>
            <a:off x="1619250" y="2209800"/>
            <a:ext cx="5256213" cy="3013075"/>
          </a:xfrm>
          <a:prstGeom prst="rect">
            <a:avLst/>
          </a:prstGeom>
          <a:solidFill>
            <a:srgbClr val="FFFFFF">
              <a:alpha val="0"/>
            </a:srgbClr>
          </a:solidFill>
          <a:ln w="9525">
            <a:noFill/>
          </a:ln>
        </p:spPr>
        <p:txBody>
          <a:bodyPr anchor="ctr" anchorCtr="0">
            <a:spAutoFit/>
          </a:bodyPr>
          <a:p>
            <a:pPr marL="285750" indent="-285750"/>
            <a:r>
              <a:rPr lang="en-US" altLang="zh-CN" sz="2400">
                <a:latin typeface="Univers 45 Light" pitchFamily="2" charset="0"/>
                <a:ea typeface="华文楷体" pitchFamily="2" charset="-122"/>
              </a:rPr>
              <a:t>1.</a:t>
            </a:r>
            <a:r>
              <a:rPr lang="zh-CN" altLang="en-US" sz="2400" dirty="0">
                <a:latin typeface="Univers 45 Light" pitchFamily="2" charset="0"/>
                <a:ea typeface="华文楷体" pitchFamily="2" charset="-122"/>
              </a:rPr>
              <a:t>事故状态下的工作步骤和控制措施</a:t>
            </a:r>
            <a:endParaRPr lang="zh-CN" altLang="en-US" sz="2400" dirty="0">
              <a:latin typeface="Univers 45 Light" pitchFamily="2" charset="0"/>
              <a:ea typeface="华文楷体" pitchFamily="2" charset="-122"/>
            </a:endParaRPr>
          </a:p>
          <a:p>
            <a:pPr marL="285750" indent="-285750"/>
            <a:r>
              <a:rPr lang="en-US" altLang="zh-CN" sz="2400">
                <a:latin typeface="Univers 45 Light" pitchFamily="2" charset="0"/>
                <a:ea typeface="华文楷体" pitchFamily="2" charset="-122"/>
              </a:rPr>
              <a:t>2.</a:t>
            </a:r>
            <a:r>
              <a:rPr lang="zh-CN" altLang="en-US" sz="2400" dirty="0">
                <a:latin typeface="Univers 45 Light" pitchFamily="2" charset="0"/>
                <a:ea typeface="华文楷体" pitchFamily="2" charset="-122"/>
              </a:rPr>
              <a:t>分析中的工作步骤和控制措施（事前或事后）</a:t>
            </a:r>
            <a:endParaRPr lang="zh-CN" altLang="en-US" sz="2400" dirty="0">
              <a:latin typeface="Univers 45 Light" pitchFamily="2" charset="0"/>
              <a:ea typeface="华文楷体" pitchFamily="2" charset="-122"/>
            </a:endParaRPr>
          </a:p>
          <a:p>
            <a:pPr marL="285750" indent="-285750"/>
            <a:r>
              <a:rPr lang="en-US" altLang="zh-CN" sz="2400">
                <a:latin typeface="Univers 45 Light" pitchFamily="2" charset="0"/>
                <a:ea typeface="华文楷体" pitchFamily="2" charset="-122"/>
              </a:rPr>
              <a:t>3.</a:t>
            </a:r>
            <a:r>
              <a:rPr lang="zh-CN" altLang="en-US" sz="2400" dirty="0">
                <a:latin typeface="Univers 45 Light" pitchFamily="2" charset="0"/>
                <a:ea typeface="华文楷体" pitchFamily="2" charset="-122"/>
              </a:rPr>
              <a:t>两者进行比较</a:t>
            </a:r>
            <a:endParaRPr lang="zh-CN" altLang="en-US" sz="2400" dirty="0">
              <a:latin typeface="Univers 45 Light" pitchFamily="2" charset="0"/>
              <a:ea typeface="华文楷体" pitchFamily="2" charset="-122"/>
            </a:endParaRPr>
          </a:p>
          <a:p>
            <a:pPr marL="285750" indent="-285750"/>
            <a:r>
              <a:rPr lang="en-US" altLang="zh-CN" sz="2400">
                <a:latin typeface="Univers 45 Light" pitchFamily="2" charset="0"/>
                <a:ea typeface="华文楷体" pitchFamily="2" charset="-122"/>
              </a:rPr>
              <a:t>4.</a:t>
            </a:r>
            <a:r>
              <a:rPr lang="zh-CN" altLang="en-US" sz="2400" dirty="0">
                <a:latin typeface="Univers 45 Light" pitchFamily="2" charset="0"/>
                <a:ea typeface="华文楷体" pitchFamily="2" charset="-122"/>
              </a:rPr>
              <a:t>找出事故的原因</a:t>
            </a:r>
            <a:endParaRPr lang="zh-CN" altLang="en-US" sz="2400" dirty="0">
              <a:latin typeface="Univers 45 Light" pitchFamily="2" charset="0"/>
              <a:ea typeface="华文楷体" pitchFamily="2" charset="-122"/>
            </a:endParaRPr>
          </a:p>
          <a:p>
            <a:pPr marL="285750" indent="-285750"/>
            <a:r>
              <a:rPr lang="en-US" altLang="zh-CN" sz="2400">
                <a:latin typeface="Univers 45 Light" pitchFamily="2" charset="0"/>
                <a:ea typeface="华文楷体" pitchFamily="2" charset="-122"/>
              </a:rPr>
              <a:t>5.</a:t>
            </a:r>
            <a:r>
              <a:rPr lang="zh-CN" altLang="en-US" sz="2400" dirty="0">
                <a:latin typeface="Univers 45 Light" pitchFamily="2" charset="0"/>
                <a:ea typeface="华文楷体" pitchFamily="2" charset="-122"/>
              </a:rPr>
              <a:t>分析消除事故的措施</a:t>
            </a:r>
            <a:endParaRPr lang="zh-CN" altLang="en-US" sz="2400" dirty="0">
              <a:latin typeface="Univers 45 Light" pitchFamily="2" charset="0"/>
              <a:ea typeface="华文楷体" pitchFamily="2" charset="-122"/>
            </a:endParaRPr>
          </a:p>
          <a:p>
            <a:pPr marL="285750" indent="-285750"/>
            <a:r>
              <a:rPr lang="en-US" altLang="zh-CN" sz="2400">
                <a:latin typeface="Univers 45 Light" pitchFamily="2" charset="0"/>
                <a:ea typeface="华文楷体" pitchFamily="2" charset="-122"/>
              </a:rPr>
              <a:t>6.</a:t>
            </a:r>
            <a:r>
              <a:rPr lang="zh-CN" altLang="en-US" sz="2400" dirty="0">
                <a:latin typeface="Univers 45 Light" pitchFamily="2" charset="0"/>
                <a:ea typeface="华文楷体" pitchFamily="2" charset="-122"/>
              </a:rPr>
              <a:t>完善</a:t>
            </a:r>
            <a:r>
              <a:rPr lang="en-US" altLang="zh-CN" sz="2400">
                <a:latin typeface="Univers 45 Light" pitchFamily="2" charset="0"/>
                <a:ea typeface="华文楷体" pitchFamily="2" charset="-122"/>
              </a:rPr>
              <a:t>JSA</a:t>
            </a:r>
            <a:endParaRPr lang="en-US" altLang="zh-CN" sz="2400">
              <a:latin typeface="Univers 45 Light" pitchFamily="2" charset="0"/>
              <a:ea typeface="华文楷体"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灯片编号占位符 5"/>
          <p:cNvSpPr txBox="1">
            <a:spLocks noGrp="1"/>
          </p:cNvSpPr>
          <p:nvPr/>
        </p:nvSpPr>
        <p:spPr>
          <a:xfrm>
            <a:off x="6659563" y="6337300"/>
            <a:ext cx="2233612" cy="476250"/>
          </a:xfrm>
          <a:prstGeom prst="rect">
            <a:avLst/>
          </a:prstGeom>
          <a:noFill/>
          <a:ln w="9525">
            <a:noFill/>
          </a:ln>
        </p:spPr>
        <p:txBody>
          <a:bodyPr/>
          <a:p>
            <a:pPr algn="r">
              <a:spcBef>
                <a:spcPct val="0"/>
              </a:spcBef>
            </a:pPr>
            <a:fld id="{9A0DB2DC-4C9A-4742-B13C-FB6460FD3503}" type="slidenum">
              <a:rPr lang="en-US" altLang="zh-CN" sz="1400" b="1" dirty="0">
                <a:solidFill>
                  <a:schemeClr val="tx2"/>
                </a:solidFill>
                <a:latin typeface="Arial" panose="020B0604020202020204" pitchFamily="34" charset="0"/>
                <a:ea typeface="宋体" panose="02010600030101010101" pitchFamily="2" charset="-122"/>
              </a:rPr>
            </a:fld>
            <a:endParaRPr lang="en-US" altLang="zh-CN" sz="1400" b="1" dirty="0">
              <a:solidFill>
                <a:schemeClr val="tx2"/>
              </a:solidFill>
              <a:latin typeface="Arial" panose="020B0604020202020204" pitchFamily="34" charset="0"/>
              <a:ea typeface="宋体" panose="02010600030101010101" pitchFamily="2" charset="-122"/>
            </a:endParaRPr>
          </a:p>
        </p:txBody>
      </p:sp>
      <p:sp>
        <p:nvSpPr>
          <p:cNvPr id="146435" name="Rectangle 2"/>
          <p:cNvSpPr>
            <a:spLocks noGrp="1"/>
          </p:cNvSpPr>
          <p:nvPr>
            <p:ph type="title" idx="4294967295"/>
          </p:nvPr>
        </p:nvSpPr>
        <p:spPr>
          <a:xfrm>
            <a:off x="457200" y="274638"/>
            <a:ext cx="8229600" cy="1143000"/>
          </a:xfrm>
          <a:prstGeom prst="rect">
            <a:avLst/>
          </a:prstGeom>
          <a:solidFill>
            <a:srgbClr val="FFFFFF">
              <a:alpha val="0"/>
            </a:srgbClr>
          </a:solidFill>
          <a:ln w="9525" cap="flat" cmpd="sng">
            <a:solidFill>
              <a:schemeClr val="bg1"/>
            </a:solidFill>
            <a:prstDash val="solid"/>
            <a:headEnd type="none" w="med" len="med"/>
            <a:tailEnd type="none" w="med" len="med"/>
          </a:ln>
        </p:spPr>
        <p:txBody>
          <a:bodyPr anchor="ctr" anchorCtr="0"/>
          <a:p>
            <a:pPr eaLnBrk="1" hangingPunct="1"/>
            <a:r>
              <a:rPr lang="en-US" altLang="zh-CN">
                <a:solidFill>
                  <a:schemeClr val="tx1"/>
                </a:solidFill>
                <a:latin typeface="方正小标宋简体" pitchFamily="2" charset="-122"/>
                <a:ea typeface="方正小标宋简体" pitchFamily="2" charset="-122"/>
              </a:rPr>
              <a:t>JSA</a:t>
            </a:r>
            <a:r>
              <a:rPr lang="zh-CN" altLang="en-US" dirty="0">
                <a:solidFill>
                  <a:schemeClr val="tx1"/>
                </a:solidFill>
                <a:latin typeface="方正小标宋简体" pitchFamily="2" charset="-122"/>
                <a:ea typeface="方正小标宋简体" pitchFamily="2" charset="-122"/>
              </a:rPr>
              <a:t>的“五大优点”</a:t>
            </a:r>
            <a:endParaRPr lang="zh-CN" altLang="en-US" dirty="0">
              <a:solidFill>
                <a:schemeClr val="tx1"/>
              </a:solidFill>
              <a:latin typeface="方正小标宋简体" pitchFamily="2" charset="-122"/>
              <a:ea typeface="方正小标宋简体" pitchFamily="2" charset="-122"/>
            </a:endParaRPr>
          </a:p>
        </p:txBody>
      </p:sp>
      <p:sp>
        <p:nvSpPr>
          <p:cNvPr id="146436" name="Rectangle 3"/>
          <p:cNvSpPr>
            <a:spLocks noGrp="1"/>
          </p:cNvSpPr>
          <p:nvPr>
            <p:ph type="body" idx="4294967295"/>
          </p:nvPr>
        </p:nvSpPr>
        <p:spPr>
          <a:xfrm>
            <a:off x="1116013" y="2276475"/>
            <a:ext cx="7632700" cy="2520950"/>
          </a:xfrm>
          <a:ln/>
        </p:spPr>
        <p:txBody>
          <a:bodyPr vert="horz" wrap="square" lIns="91440" tIns="45720" rIns="91440" bIns="45720" anchor="t" anchorCtr="0"/>
          <a:p>
            <a:pPr marL="0" indent="0" algn="l" eaLnBrk="1" hangingPunct="1">
              <a:buClr>
                <a:srgbClr val="FF0000"/>
              </a:buClr>
              <a:buFont typeface="Wingdings" panose="05000000000000000000" pitchFamily="2" charset="2"/>
              <a:buChar char="l"/>
            </a:pPr>
            <a:r>
              <a:rPr lang="zh-CN" altLang="en-US" sz="2800" b="0" dirty="0"/>
              <a:t>找出风险，研拟解决对策</a:t>
            </a:r>
            <a:endParaRPr lang="zh-CN" altLang="en-US" sz="2800" b="0" dirty="0"/>
          </a:p>
          <a:p>
            <a:pPr marL="0" indent="0" algn="l" eaLnBrk="1" hangingPunct="1">
              <a:buClr>
                <a:srgbClr val="FF0000"/>
              </a:buClr>
              <a:buFont typeface="Wingdings" panose="05000000000000000000" pitchFamily="2" charset="2"/>
              <a:buChar char="l"/>
            </a:pPr>
            <a:r>
              <a:rPr lang="zh-CN" altLang="en-US" sz="2800" b="0" dirty="0"/>
              <a:t>预防伤害与事故的发生</a:t>
            </a:r>
            <a:endParaRPr lang="zh-CN" altLang="en-US" sz="2800" b="0" dirty="0"/>
          </a:p>
          <a:p>
            <a:pPr marL="0" indent="0" algn="l" eaLnBrk="1" hangingPunct="1">
              <a:buClr>
                <a:srgbClr val="FF0000"/>
              </a:buClr>
              <a:buFont typeface="Wingdings" panose="05000000000000000000" pitchFamily="2" charset="2"/>
              <a:buChar char="l"/>
            </a:pPr>
            <a:r>
              <a:rPr lang="zh-CN" altLang="en-US" sz="2800" b="0" dirty="0"/>
              <a:t>有组织的</a:t>
            </a:r>
            <a:r>
              <a:rPr lang="en-US" altLang="zh-CN" sz="2800" b="0"/>
              <a:t>, </a:t>
            </a:r>
            <a:r>
              <a:rPr lang="zh-CN" altLang="en-US" sz="2800" b="0" dirty="0"/>
              <a:t>系统化的，让工作更正确、</a:t>
            </a:r>
            <a:endParaRPr lang="zh-CN" altLang="en-US" sz="2800" b="0" dirty="0"/>
          </a:p>
          <a:p>
            <a:pPr marL="0" indent="0" algn="l" eaLnBrk="1" hangingPunct="1">
              <a:buClr>
                <a:srgbClr val="FF0000"/>
              </a:buClr>
              <a:buFont typeface="Wingdings" panose="05000000000000000000" pitchFamily="2" charset="2"/>
              <a:buNone/>
            </a:pPr>
            <a:r>
              <a:rPr lang="zh-CN" altLang="en-US" sz="2800" b="0" dirty="0"/>
              <a:t>  有效率的执行</a:t>
            </a:r>
            <a:endParaRPr lang="zh-CN" altLang="en-US" sz="2800" b="0" dirty="0"/>
          </a:p>
          <a:p>
            <a:pPr marL="0" indent="0" algn="l" eaLnBrk="1" hangingPunct="1">
              <a:buClr>
                <a:srgbClr val="FF0000"/>
              </a:buClr>
              <a:buFont typeface="Wingdings" panose="05000000000000000000" pitchFamily="2" charset="2"/>
              <a:buChar char="l"/>
            </a:pPr>
            <a:r>
              <a:rPr lang="zh-CN" altLang="en-US" sz="2800" b="0" dirty="0"/>
              <a:t>拟定人人皆可使用的程序</a:t>
            </a:r>
            <a:endParaRPr lang="zh-CN" altLang="en-US" sz="2800" b="0" dirty="0"/>
          </a:p>
          <a:p>
            <a:pPr marL="0" indent="0" algn="l" eaLnBrk="1" hangingPunct="1">
              <a:buClr>
                <a:srgbClr val="FF0000"/>
              </a:buClr>
              <a:buFont typeface="Wingdings" panose="05000000000000000000" pitchFamily="2" charset="2"/>
              <a:buChar char="l"/>
            </a:pPr>
            <a:r>
              <a:rPr lang="zh-CN" altLang="en-US" sz="2800" b="0" dirty="0"/>
              <a:t>让人们养成安全的工作习惯</a:t>
            </a:r>
            <a:endParaRPr lang="zh-CN" altLang="en-US" sz="2800" b="0" dirty="0"/>
          </a:p>
          <a:p>
            <a:pPr marL="0" indent="0" eaLnBrk="1" hangingPunct="1">
              <a:buNone/>
            </a:pPr>
            <a:endParaRPr lang="en-US" altLang="zh-CN" sz="2800" b="0"/>
          </a:p>
        </p:txBody>
      </p:sp>
      <p:graphicFrame>
        <p:nvGraphicFramePr>
          <p:cNvPr id="146437" name="Object 4">
            <a:hlinkClick r:id="" action="ppaction://ole?verb="/>
          </p:cNvPr>
          <p:cNvGraphicFramePr/>
          <p:nvPr/>
        </p:nvGraphicFramePr>
        <p:xfrm>
          <a:off x="6443663" y="4149725"/>
          <a:ext cx="2038350" cy="2003425"/>
        </p:xfrm>
        <a:graphic>
          <a:graphicData uri="http://schemas.openxmlformats.org/presentationml/2006/ole">
            <mc:AlternateContent xmlns:mc="http://schemas.openxmlformats.org/markup-compatibility/2006">
              <mc:Choice xmlns:v="urn:schemas-microsoft-com:vml" Requires="v">
                <p:oleObj spid="_x0000_s3079" name="" r:id="rId1" imgW="4824730" imgH="4838700" progId="MS_ClipArt_Gallery.2">
                  <p:embed/>
                </p:oleObj>
              </mc:Choice>
              <mc:Fallback>
                <p:oleObj name="" r:id="rId1" imgW="4824730" imgH="4838700" progId="MS_ClipArt_Gallery.2">
                  <p:embed/>
                  <p:pic>
                    <p:nvPicPr>
                      <p:cNvPr id="0" name="图片 3078"/>
                      <p:cNvPicPr/>
                      <p:nvPr/>
                    </p:nvPicPr>
                    <p:blipFill>
                      <a:blip r:embed="rId2"/>
                      <a:stretch>
                        <a:fillRect/>
                      </a:stretch>
                    </p:blipFill>
                    <p:spPr>
                      <a:xfrm>
                        <a:off x="6443663" y="4149725"/>
                        <a:ext cx="2038350" cy="2003425"/>
                      </a:xfrm>
                      <a:prstGeom prst="rect">
                        <a:avLst/>
                      </a:prstGeom>
                      <a:noFill/>
                      <a:ln w="38100">
                        <a:noFill/>
                        <a:miter/>
                      </a:ln>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3"/>
          <p:cNvSpPr/>
          <p:nvPr>
            <p:ph type="body" idx="4294967295"/>
          </p:nvPr>
        </p:nvSpPr>
        <p:spPr>
          <a:xfrm>
            <a:off x="1619250" y="1916113"/>
            <a:ext cx="6572250" cy="3816350"/>
          </a:xfrm>
          <a:solidFill>
            <a:srgbClr val="FFFFFF">
              <a:alpha val="0"/>
            </a:srgbClr>
          </a:solidFill>
          <a:ln>
            <a:solidFill>
              <a:srgbClr val="000000"/>
            </a:solidFill>
            <a:miter/>
          </a:ln>
        </p:spPr>
        <p:txBody>
          <a:bodyPr/>
          <a:p>
            <a:pPr algn="l" eaLnBrk="1" hangingPunct="1"/>
            <a:r>
              <a:rPr lang="zh-CN" altLang="en-GB" sz="2400" dirty="0">
                <a:solidFill>
                  <a:srgbClr val="4128F6"/>
                </a:solidFill>
                <a:latin typeface="Univers 45 Light" pitchFamily="2" charset="0"/>
                <a:ea typeface="华文楷体" pitchFamily="2" charset="-122"/>
              </a:rPr>
              <a:t>基于经验</a:t>
            </a:r>
            <a:endParaRPr lang="zh-CN" altLang="en-US" sz="2400" dirty="0">
              <a:solidFill>
                <a:srgbClr val="4128F6"/>
              </a:solidFill>
              <a:latin typeface="Univers 45 Light" pitchFamily="2" charset="0"/>
              <a:ea typeface="华文楷体" pitchFamily="2" charset="-122"/>
            </a:endParaRPr>
          </a:p>
          <a:p>
            <a:pPr lvl="1" eaLnBrk="1" hangingPunct="1"/>
            <a:r>
              <a:rPr lang="en-US" altLang="zh-CN" sz="2400">
                <a:solidFill>
                  <a:srgbClr val="4128F6"/>
                </a:solidFill>
                <a:latin typeface="Univers 45 Light" pitchFamily="2" charset="0"/>
                <a:ea typeface="华文楷体" pitchFamily="2" charset="-122"/>
              </a:rPr>
              <a:t>	JSA </a:t>
            </a:r>
            <a:r>
              <a:rPr lang="zh-CN" altLang="en-US" sz="2400" dirty="0">
                <a:solidFill>
                  <a:srgbClr val="4128F6"/>
                </a:solidFill>
                <a:latin typeface="Univers 45 Light" pitchFamily="2" charset="0"/>
                <a:ea typeface="华文楷体" pitchFamily="2" charset="-122"/>
              </a:rPr>
              <a:t>由一个或一组人对作业进行分析. 分析的结果在很大程度上取决于这些人对作业和安全的认识和经验</a:t>
            </a:r>
            <a:endParaRPr lang="zh-CN" altLang="en-US" sz="2400" dirty="0">
              <a:solidFill>
                <a:srgbClr val="4128F6"/>
              </a:solidFill>
              <a:latin typeface="Univers 45 Light" pitchFamily="2" charset="0"/>
              <a:ea typeface="华文楷体" pitchFamily="2" charset="-122"/>
            </a:endParaRPr>
          </a:p>
          <a:p>
            <a:pPr lvl="1" eaLnBrk="1" hangingPunct="1"/>
            <a:endParaRPr lang="zh-CN" altLang="en-US" sz="2400" dirty="0">
              <a:solidFill>
                <a:srgbClr val="4128F6"/>
              </a:solidFill>
              <a:latin typeface="Univers 45 Light" pitchFamily="2" charset="0"/>
              <a:ea typeface="华文楷体" pitchFamily="2" charset="-122"/>
            </a:endParaRPr>
          </a:p>
          <a:p>
            <a:pPr algn="l" eaLnBrk="1" hangingPunct="1"/>
            <a:r>
              <a:rPr lang="zh-CN" altLang="en-GB" sz="2400" dirty="0">
                <a:solidFill>
                  <a:srgbClr val="4128F6"/>
                </a:solidFill>
                <a:latin typeface="Univers 45 Light" pitchFamily="2" charset="0"/>
                <a:ea typeface="华文楷体" pitchFamily="2" charset="-122"/>
              </a:rPr>
              <a:t>不够系统全面</a:t>
            </a:r>
            <a:endParaRPr lang="zh-CN" altLang="en-US" sz="2400" dirty="0">
              <a:solidFill>
                <a:srgbClr val="4128F6"/>
              </a:solidFill>
              <a:latin typeface="Univers 45 Light" pitchFamily="2" charset="0"/>
              <a:ea typeface="华文楷体" pitchFamily="2" charset="-122"/>
            </a:endParaRPr>
          </a:p>
          <a:p>
            <a:pPr lvl="1" eaLnBrk="1" hangingPunct="1"/>
            <a:r>
              <a:rPr lang="zh-CN" altLang="en-US" sz="2400" dirty="0">
                <a:solidFill>
                  <a:srgbClr val="4128F6"/>
                </a:solidFill>
                <a:latin typeface="Univers 45 Light" pitchFamily="2" charset="0"/>
                <a:ea typeface="华文楷体" pitchFamily="2" charset="-122"/>
              </a:rPr>
              <a:t>	</a:t>
            </a:r>
            <a:r>
              <a:rPr lang="en-US" altLang="zh-CN" sz="2400">
                <a:solidFill>
                  <a:srgbClr val="4128F6"/>
                </a:solidFill>
                <a:latin typeface="Univers 45 Light" pitchFamily="2" charset="0"/>
                <a:ea typeface="华文楷体" pitchFamily="2" charset="-122"/>
              </a:rPr>
              <a:t>JSA </a:t>
            </a:r>
            <a:r>
              <a:rPr lang="zh-CN" altLang="en-US" sz="2400" dirty="0">
                <a:solidFill>
                  <a:srgbClr val="4128F6"/>
                </a:solidFill>
                <a:latin typeface="Univers 45 Light" pitchFamily="2" charset="0"/>
                <a:ea typeface="华文楷体" pitchFamily="2" charset="-122"/>
              </a:rPr>
              <a:t>只能进行定性分析, 不能定量评估发生危险的可能性</a:t>
            </a:r>
            <a:endParaRPr lang="zh-CN" altLang="en-GB" sz="2400" dirty="0">
              <a:solidFill>
                <a:srgbClr val="4128F6"/>
              </a:solidFill>
              <a:latin typeface="Univers 45 Light" pitchFamily="2" charset="0"/>
              <a:ea typeface="华文楷体" pitchFamily="2" charset="-122"/>
            </a:endParaRPr>
          </a:p>
        </p:txBody>
      </p:sp>
      <p:sp>
        <p:nvSpPr>
          <p:cNvPr id="148483" name="Rectangle 4"/>
          <p:cNvSpPr/>
          <p:nvPr/>
        </p:nvSpPr>
        <p:spPr>
          <a:xfrm>
            <a:off x="827088" y="692150"/>
            <a:ext cx="7239000" cy="685800"/>
          </a:xfrm>
          <a:prstGeom prst="rect">
            <a:avLst/>
          </a:prstGeom>
          <a:noFill/>
          <a:ln w="12700">
            <a:noFill/>
          </a:ln>
        </p:spPr>
        <p:txBody>
          <a:bodyPr lIns="90488" tIns="44450" rIns="90488" bIns="44450" anchor="ctr" anchorCtr="0"/>
          <a:p>
            <a:pPr algn="ctr">
              <a:lnSpc>
                <a:spcPct val="90000"/>
              </a:lnSpc>
              <a:spcBef>
                <a:spcPct val="0"/>
              </a:spcBef>
              <a:buNone/>
            </a:pPr>
            <a:r>
              <a:rPr lang="en-US" altLang="zh-CN" sz="2800">
                <a:solidFill>
                  <a:srgbClr val="003366"/>
                </a:solidFill>
                <a:latin typeface="Arial" panose="020B0604020202020204" pitchFamily="34" charset="0"/>
                <a:ea typeface="宋体" panose="02010600030101010101" pitchFamily="2" charset="-122"/>
              </a:rPr>
              <a:t>JSA </a:t>
            </a:r>
            <a:r>
              <a:rPr lang="zh-CN" altLang="en-US" sz="2800" dirty="0">
                <a:solidFill>
                  <a:srgbClr val="003366"/>
                </a:solidFill>
                <a:latin typeface="Arial" panose="020B0604020202020204" pitchFamily="34" charset="0"/>
                <a:ea typeface="宋体" panose="02010600030101010101" pitchFamily="2" charset="-122"/>
              </a:rPr>
              <a:t>的局限性</a:t>
            </a:r>
            <a:endParaRPr lang="en-US" altLang="zh-CN" sz="2800">
              <a:solidFill>
                <a:srgbClr val="003366"/>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2">
                                            <p:txEl>
                                              <p:charRg st="0" end="5"/>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animClr clrSpc="rgb" dir="cw">
                                      <p:cBhvr override="childStyle">
                                        <p:cTn dur="1" fill="hold" display="0" masterRel="nextClick" afterEffect="1"/>
                                        <p:tgtEl>
                                          <p:spTgt spid="148482">
                                            <p:txEl>
                                              <p:charRg st="0" end="5"/>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499"/>
                                          </p:stCondLst>
                                        </p:cTn>
                                        <p:tgtEl>
                                          <p:spTgt spid="148482">
                                            <p:txEl>
                                              <p:charRg st="5" end="56"/>
                                            </p:txEl>
                                          </p:spTgt>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1" name="camera.wav"/>
                                        </p:tgtEl>
                                      </p:cMediaNode>
                                    </p:audio>
                                    <p:animClr clrSpc="rgb" dir="cw">
                                      <p:cBhvr override="childStyle">
                                        <p:cTn dur="1" fill="hold" display="0" masterRel="nextClick" afterEffect="1"/>
                                        <p:tgtEl>
                                          <p:spTgt spid="148482">
                                            <p:txEl>
                                              <p:charRg st="5" end="56"/>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8482">
                                            <p:txEl>
                                              <p:charRg st="57" end="64"/>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1" name="camera.wav"/>
                                        </p:tgtEl>
                                      </p:cMediaNode>
                                    </p:audio>
                                    <p:animClr clrSpc="rgb" dir="cw">
                                      <p:cBhvr override="childStyle">
                                        <p:cTn dur="1" fill="hold" display="0" masterRel="nextClick" afterEffect="1"/>
                                        <p:tgtEl>
                                          <p:spTgt spid="148482">
                                            <p:txEl>
                                              <p:charRg st="57" end="64"/>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499"/>
                                          </p:stCondLst>
                                        </p:cTn>
                                        <p:tgtEl>
                                          <p:spTgt spid="148482">
                                            <p:txEl>
                                              <p:charRg st="64" end="94"/>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animClr clrSpc="rgb" dir="cw">
                                      <p:cBhvr override="childStyle">
                                        <p:cTn dur="1" fill="hold" display="0" masterRel="nextClick" afterEffect="1"/>
                                        <p:tgtEl>
                                          <p:spTgt spid="148482">
                                            <p:txEl>
                                              <p:charRg st="64" end="9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07710" y="3968750"/>
            <a:ext cx="302133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08675" y="4231005"/>
            <a:ext cx="98488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10871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b="1" dirty="0">
                <a:solidFill>
                  <a:schemeClr val="accent5">
                    <a:lumMod val="50000"/>
                  </a:schemeClr>
                </a:solidFill>
                <a:cs typeface="+mn-ea"/>
                <a:sym typeface="+mn-lt"/>
              </a:rPr>
              <a:t> </a:t>
            </a:r>
            <a:r>
              <a:rPr lang="en-US" altLang="zh-CN" dirty="0">
                <a:solidFill>
                  <a:schemeClr val="accent5">
                    <a:lumMod val="50000"/>
                  </a:schemeClr>
                </a:solidFill>
                <a:cs typeface="+mn-ea"/>
                <a:sym typeface="+mn-lt"/>
              </a:rPr>
              <a:t>| </a:t>
            </a:r>
            <a:r>
              <a:rPr lang="en-US" altLang="zh-CN" dirty="0">
                <a:solidFill>
                  <a:schemeClr val="accent5">
                    <a:lumMod val="50000"/>
                  </a:schemeClr>
                </a:solidFill>
                <a:cs typeface="+mn-ea"/>
                <a:sym typeface="+mn-lt"/>
                <a:hlinkClick r:id="rId7"/>
              </a:rPr>
              <a:t>http://www.bofety.com/</a:t>
            </a:r>
            <a:endParaRPr lang="zh-CN" altLang="en-US"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6" name="Object 4">
            <a:hlinkClick r:id="" action="ppaction://ole?verb="/>
          </p:cNvPr>
          <p:cNvGraphicFramePr/>
          <p:nvPr/>
        </p:nvGraphicFramePr>
        <p:xfrm>
          <a:off x="7740650" y="4437063"/>
          <a:ext cx="944563" cy="2057400"/>
        </p:xfrm>
        <a:graphic>
          <a:graphicData uri="http://schemas.openxmlformats.org/presentationml/2006/ole">
            <mc:AlternateContent xmlns:mc="http://schemas.openxmlformats.org/markup-compatibility/2006">
              <mc:Choice xmlns:v="urn:schemas-microsoft-com:vml" Requires="v">
                <p:oleObj spid="_x0000_s3076" name="" r:id="rId1" imgW="1643380" imgH="3392805" progId="MS_ClipArt_Gallery.2">
                  <p:embed/>
                </p:oleObj>
              </mc:Choice>
              <mc:Fallback>
                <p:oleObj name="" r:id="rId1" imgW="1643380" imgH="3392805" progId="MS_ClipArt_Gallery.2">
                  <p:embed/>
                  <p:pic>
                    <p:nvPicPr>
                      <p:cNvPr id="0" name="图片 3075"/>
                      <p:cNvPicPr/>
                      <p:nvPr/>
                    </p:nvPicPr>
                    <p:blipFill>
                      <a:blip r:embed="rId2">
                        <a:clrChange>
                          <a:clrFrom>
                            <a:srgbClr val="A0A0E0"/>
                          </a:clrFrom>
                          <a:clrTo>
                            <a:srgbClr val="FFAA00"/>
                          </a:clrTo>
                        </a:clrChange>
                        <a:clrChange>
                          <a:clrFrom>
                            <a:srgbClr val="E0E0E0"/>
                          </a:clrFrom>
                          <a:clrTo>
                            <a:srgbClr val="116FFF"/>
                          </a:clrTo>
                        </a:clrChange>
                        <a:clrChange>
                          <a:clrFrom>
                            <a:srgbClr val="FFFFA0"/>
                          </a:clrFrom>
                          <a:clrTo>
                            <a:srgbClr val="116FFF"/>
                          </a:clrTo>
                        </a:clrChange>
                      </a:blip>
                      <a:stretch>
                        <a:fillRect/>
                      </a:stretch>
                    </p:blipFill>
                    <p:spPr>
                      <a:xfrm>
                        <a:off x="7740650" y="4437063"/>
                        <a:ext cx="944563" cy="2057400"/>
                      </a:xfrm>
                      <a:prstGeom prst="rect">
                        <a:avLst/>
                      </a:prstGeom>
                      <a:noFill/>
                      <a:ln w="38100">
                        <a:noFill/>
                        <a:miter/>
                      </a:ln>
                    </p:spPr>
                  </p:pic>
                </p:oleObj>
              </mc:Fallback>
            </mc:AlternateContent>
          </a:graphicData>
        </a:graphic>
      </p:graphicFrame>
      <p:sp>
        <p:nvSpPr>
          <p:cNvPr id="1027" name="灯片编号占位符 5"/>
          <p:cNvSpPr txBox="1">
            <a:spLocks noGrp="1"/>
          </p:cNvSpPr>
          <p:nvPr>
            <p:ph type="sldNum" sz="quarter" idx="12"/>
          </p:nvPr>
        </p:nvSpPr>
        <p:spPr>
          <a:xfrm>
            <a:off x="6659563" y="6337300"/>
            <a:ext cx="2233612" cy="476250"/>
          </a:xfrm>
          <a:ln/>
        </p:spPr>
        <p:txBody>
          <a:bodyP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黑体" panose="02010609060101010101" pitchFamily="2" charset="-122"/>
              </a:defRPr>
            </a:lvl1pPr>
            <a:lvl2pPr marL="457200" lvl="1"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2pPr>
            <a:lvl3pPr marL="914400" lvl="2"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3pPr>
            <a:lvl4pPr marL="1371600" lvl="3"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4pPr>
            <a:lvl5pPr marL="1828800" lvl="4"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5pPr>
          </a:lstStyle>
          <a:p>
            <a:pPr lvl="0" algn="r" eaLnBrk="1" hangingPunct="1"/>
            <a:fld id="{9A0DB2DC-4C9A-4742-B13C-FB6460FD3503}" type="slidenum">
              <a:rPr lang="en-US" altLang="zh-CN" sz="1400" dirty="0">
                <a:solidFill>
                  <a:schemeClr val="tx2"/>
                </a:solidFill>
                <a:ea typeface="宋体" panose="02010600030101010101" pitchFamily="2" charset="-122"/>
              </a:rPr>
            </a:fld>
            <a:endParaRPr lang="en-US" altLang="zh-CN" sz="1400" dirty="0">
              <a:solidFill>
                <a:schemeClr val="tx2"/>
              </a:solidFill>
              <a:ea typeface="宋体" panose="02010600030101010101" pitchFamily="2" charset="-122"/>
            </a:endParaRPr>
          </a:p>
        </p:txBody>
      </p:sp>
      <p:sp>
        <p:nvSpPr>
          <p:cNvPr id="1028" name="Rectangle 2"/>
          <p:cNvSpPr>
            <a:spLocks noGrp="1"/>
          </p:cNvSpPr>
          <p:nvPr>
            <p:ph type="title" idx="4294967295"/>
          </p:nvPr>
        </p:nvSpPr>
        <p:spPr>
          <a:xfrm>
            <a:off x="457200" y="274638"/>
            <a:ext cx="8229600" cy="1143000"/>
          </a:xfrm>
          <a:prstGeom prst="rect">
            <a:avLst/>
          </a:prstGeom>
          <a:solidFill>
            <a:srgbClr val="FFFFFF">
              <a:alpha val="0"/>
            </a:srgbClr>
          </a:solidFill>
          <a:ln w="9525" cap="flat" cmpd="sng">
            <a:solidFill>
              <a:schemeClr val="bg1"/>
            </a:solidFill>
            <a:prstDash val="solid"/>
            <a:headEnd type="none" w="med" len="med"/>
            <a:tailEnd type="none" w="med" len="med"/>
          </a:ln>
        </p:spPr>
        <p:txBody>
          <a:bodyPr anchor="ctr" anchorCtr="0"/>
          <a:p>
            <a:pPr eaLnBrk="1" hangingPunct="1"/>
            <a:r>
              <a:rPr lang="zh-CN" altLang="en-US" dirty="0">
                <a:solidFill>
                  <a:schemeClr val="tx1"/>
                </a:solidFill>
                <a:latin typeface="方正小标宋简体" pitchFamily="2" charset="-122"/>
                <a:ea typeface="方正小标宋简体" pitchFamily="2" charset="-122"/>
              </a:rPr>
              <a:t>什么是</a:t>
            </a:r>
            <a:r>
              <a:rPr lang="en-US" altLang="zh-CN" i="1">
                <a:solidFill>
                  <a:schemeClr val="tx1"/>
                </a:solidFill>
                <a:effectLst>
                  <a:outerShdw blurRad="38100" dist="38100" dir="2700000">
                    <a:srgbClr val="C0C0C0"/>
                  </a:outerShdw>
                </a:effectLst>
                <a:latin typeface="微软雅黑" panose="020B0503020204020204" charset="-122"/>
                <a:ea typeface="方正小标宋简体" pitchFamily="2" charset="-122"/>
              </a:rPr>
              <a:t>JSA</a:t>
            </a:r>
            <a:r>
              <a:rPr lang="zh-CN" altLang="en-US" i="1" dirty="0">
                <a:solidFill>
                  <a:schemeClr val="tx1"/>
                </a:solidFill>
                <a:effectLst>
                  <a:outerShdw blurRad="38100" dist="38100" dir="2700000">
                    <a:srgbClr val="C0C0C0"/>
                  </a:outerShdw>
                </a:effectLst>
                <a:latin typeface="微软雅黑" panose="020B0503020204020204" charset="-122"/>
                <a:ea typeface="方正小标宋简体" pitchFamily="2" charset="-122"/>
              </a:rPr>
              <a:t>（</a:t>
            </a:r>
            <a:r>
              <a:rPr lang="zh-CN" altLang="en-US" dirty="0">
                <a:solidFill>
                  <a:schemeClr val="tx1"/>
                </a:solidFill>
                <a:latin typeface="方正小标宋简体" pitchFamily="2" charset="-122"/>
                <a:ea typeface="方正小标宋简体" pitchFamily="2" charset="-122"/>
              </a:rPr>
              <a:t>工作安全分析）</a:t>
            </a:r>
            <a:endParaRPr lang="zh-CN" altLang="en-US" dirty="0">
              <a:solidFill>
                <a:schemeClr val="tx1"/>
              </a:solidFill>
              <a:latin typeface="方正小标宋简体" pitchFamily="2" charset="-122"/>
              <a:ea typeface="方正小标宋简体" pitchFamily="2" charset="-122"/>
            </a:endParaRPr>
          </a:p>
        </p:txBody>
      </p:sp>
      <p:sp>
        <p:nvSpPr>
          <p:cNvPr id="1032" name="矩形 1031"/>
          <p:cNvSpPr/>
          <p:nvPr/>
        </p:nvSpPr>
        <p:spPr>
          <a:xfrm>
            <a:off x="1403350" y="1989138"/>
            <a:ext cx="5975350" cy="1562100"/>
          </a:xfrm>
          <a:prstGeom prst="rect">
            <a:avLst/>
          </a:prstGeom>
          <a:solidFill>
            <a:srgbClr val="FFFFFF">
              <a:alpha val="0"/>
            </a:srgbClr>
          </a:solidFill>
          <a:ln w="9525" cap="flat" cmpd="sng">
            <a:solidFill>
              <a:srgbClr val="993300"/>
            </a:solidFill>
            <a:prstDash val="solid"/>
            <a:miter/>
            <a:headEnd type="none" w="med" len="med"/>
            <a:tailEnd type="none" w="med" len="med"/>
          </a:ln>
        </p:spPr>
        <p:txBody>
          <a:bodyPr lIns="90000" tIns="46800" rIns="90000" bIns="46800" anchor="ctr" anchorCtr="0">
            <a:spAutoFit/>
          </a:bodyPr>
          <a:p>
            <a:pPr>
              <a:spcBef>
                <a:spcPct val="0"/>
              </a:spcBef>
            </a:pPr>
            <a:r>
              <a:rPr lang="zh-CN" altLang="en-US" sz="2400" b="1" dirty="0">
                <a:solidFill>
                  <a:schemeClr val="tx2"/>
                </a:solidFill>
                <a:latin typeface="Arial" panose="020B0604020202020204" pitchFamily="34" charset="0"/>
                <a:ea typeface="黑体" panose="02010609060101010101" pitchFamily="2" charset="-122"/>
              </a:rPr>
              <a:t>工作安全分析</a:t>
            </a:r>
            <a:r>
              <a:rPr lang="en-US" altLang="zh-CN" sz="2400" b="1">
                <a:solidFill>
                  <a:schemeClr val="tx2"/>
                </a:solidFill>
                <a:latin typeface="Arial" panose="020B0604020202020204" pitchFamily="34" charset="0"/>
                <a:ea typeface="黑体" panose="02010609060101010101" pitchFamily="2" charset="-122"/>
              </a:rPr>
              <a:t>(Job Safety Analysis</a:t>
            </a:r>
            <a:r>
              <a:rPr lang="zh-CN" altLang="en-US" sz="2400" b="1" dirty="0">
                <a:solidFill>
                  <a:schemeClr val="tx2"/>
                </a:solidFill>
                <a:latin typeface="Arial" panose="020B0604020202020204" pitchFamily="34" charset="0"/>
                <a:ea typeface="黑体" panose="02010609060101010101" pitchFamily="2" charset="-122"/>
              </a:rPr>
              <a:t>简称</a:t>
            </a:r>
            <a:r>
              <a:rPr lang="en-US" altLang="zh-CN" sz="2400" b="1">
                <a:solidFill>
                  <a:schemeClr val="tx2"/>
                </a:solidFill>
                <a:latin typeface="Arial" panose="020B0604020202020204" pitchFamily="34" charset="0"/>
                <a:ea typeface="黑体" panose="02010609060101010101" pitchFamily="2" charset="-122"/>
              </a:rPr>
              <a:t>JSA)</a:t>
            </a:r>
            <a:r>
              <a:rPr lang="zh-CN" altLang="en-US" sz="2400" b="1" dirty="0">
                <a:solidFill>
                  <a:schemeClr val="tx2"/>
                </a:solidFill>
                <a:latin typeface="Arial" panose="020B0604020202020204" pitchFamily="34" charset="0"/>
                <a:ea typeface="黑体" panose="02010609060101010101" pitchFamily="2" charset="-122"/>
              </a:rPr>
              <a:t>是目前欧美企业在安全管理中使用最普遍的一种作业安全分析与控制的管理工具。</a:t>
            </a:r>
            <a:endParaRPr lang="zh-CN" altLang="en-US" sz="2400" b="1" dirty="0">
              <a:solidFill>
                <a:schemeClr val="tx2"/>
              </a:solidFill>
              <a:latin typeface="Arial" panose="020B0604020202020204" pitchFamily="34" charset="0"/>
              <a:ea typeface="黑体" panose="02010609060101010101" pitchFamily="2" charset="-122"/>
            </a:endParaRPr>
          </a:p>
        </p:txBody>
      </p:sp>
      <p:sp>
        <p:nvSpPr>
          <p:cNvPr id="1033" name="矩形 1032"/>
          <p:cNvSpPr/>
          <p:nvPr/>
        </p:nvSpPr>
        <p:spPr>
          <a:xfrm>
            <a:off x="1403350" y="4076700"/>
            <a:ext cx="5976938" cy="1562100"/>
          </a:xfrm>
          <a:prstGeom prst="rect">
            <a:avLst/>
          </a:prstGeom>
          <a:solidFill>
            <a:srgbClr val="FFFFFF">
              <a:alpha val="0"/>
            </a:srgbClr>
          </a:solidFill>
          <a:ln w="9525" cap="flat" cmpd="sng">
            <a:solidFill>
              <a:srgbClr val="993300"/>
            </a:solidFill>
            <a:prstDash val="solid"/>
            <a:miter/>
            <a:headEnd type="none" w="med" len="med"/>
            <a:tailEnd type="none" w="med" len="med"/>
          </a:ln>
        </p:spPr>
        <p:txBody>
          <a:bodyPr lIns="90000" tIns="46800" rIns="90000" bIns="46800" anchor="ctr" anchorCtr="0">
            <a:spAutoFit/>
          </a:bodyPr>
          <a:p>
            <a:pPr>
              <a:spcBef>
                <a:spcPct val="0"/>
              </a:spcBef>
            </a:pPr>
            <a:r>
              <a:rPr lang="en-GB" altLang="zh-CN" sz="2400">
                <a:latin typeface="Arial" panose="020B0604020202020204" pitchFamily="34" charset="0"/>
                <a:ea typeface="黑体" panose="02010609060101010101" pitchFamily="2" charset="-122"/>
              </a:rPr>
              <a:t>JSA </a:t>
            </a:r>
            <a:r>
              <a:rPr lang="zh-CN" altLang="en-GB" sz="2400" dirty="0">
                <a:latin typeface="Arial" panose="020B0604020202020204" pitchFamily="34" charset="0"/>
                <a:ea typeface="黑体" panose="02010609060101010101" pitchFamily="2" charset="-122"/>
              </a:rPr>
              <a:t>把一项作业分成几个步骤</a:t>
            </a:r>
            <a:r>
              <a:rPr lang="zh-CN" altLang="en-US" sz="2400" dirty="0">
                <a:latin typeface="Arial" panose="020B0604020202020204" pitchFamily="34" charset="0"/>
                <a:ea typeface="黑体" panose="02010609060101010101" pitchFamily="2" charset="-122"/>
              </a:rPr>
              <a:t>,  识别每个步骤中可能发生的问题与危险,  进而找到控制危险的措施</a:t>
            </a:r>
            <a:r>
              <a:rPr lang="en-US" altLang="zh-CN" sz="2400">
                <a:latin typeface="Arial" panose="020B0604020202020204" pitchFamily="34" charset="0"/>
                <a:ea typeface="黑体" panose="02010609060101010101" pitchFamily="2" charset="-122"/>
              </a:rPr>
              <a:t>,</a:t>
            </a:r>
            <a:r>
              <a:rPr lang="zh-CN" altLang="en-US" sz="2400" dirty="0">
                <a:latin typeface="Arial" panose="020B0604020202020204" pitchFamily="34" charset="0"/>
                <a:ea typeface="黑体" panose="02010609060101010101" pitchFamily="2" charset="-122"/>
              </a:rPr>
              <a:t>从而减少甚至消除事故发生的工具。</a:t>
            </a:r>
            <a:endParaRPr lang="zh-CN" altLang="en-US" sz="2400" dirty="0">
              <a:latin typeface="Arial" panose="020B0604020202020204" pitchFamily="34" charset="0"/>
              <a:ea typeface="黑体" panose="0201060906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灯片编号占位符 5"/>
          <p:cNvSpPr txBox="1">
            <a:spLocks noGrp="1"/>
          </p:cNvSpPr>
          <p:nvPr>
            <p:ph type="sldNum" sz="quarter" idx="12"/>
          </p:nvPr>
        </p:nvSpPr>
        <p:spPr>
          <a:xfrm>
            <a:off x="6659563" y="6337300"/>
            <a:ext cx="2233612" cy="476250"/>
          </a:xfrm>
          <a:ln/>
        </p:spPr>
        <p:txBody>
          <a:bodyP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黑体" panose="02010609060101010101" pitchFamily="2" charset="-122"/>
              </a:defRPr>
            </a:lvl1pPr>
            <a:lvl2pPr marL="457200" lvl="1"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2pPr>
            <a:lvl3pPr marL="914400" lvl="2"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3pPr>
            <a:lvl4pPr marL="1371600" lvl="3"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4pPr>
            <a:lvl5pPr marL="1828800" lvl="4"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5pPr>
          </a:lstStyle>
          <a:p>
            <a:pPr lvl="0" algn="r" eaLnBrk="1" hangingPunct="1"/>
            <a:fld id="{9A0DB2DC-4C9A-4742-B13C-FB6460FD3503}" type="slidenum">
              <a:rPr lang="en-US" altLang="zh-CN" sz="1400">
                <a:solidFill>
                  <a:schemeClr val="tx2"/>
                </a:solidFill>
                <a:ea typeface="宋体" panose="02010600030101010101" pitchFamily="2" charset="-122"/>
              </a:rPr>
            </a:fld>
            <a:endParaRPr lang="en-US" altLang="zh-CN" sz="1400">
              <a:solidFill>
                <a:schemeClr val="tx2"/>
              </a:solidFill>
              <a:ea typeface="宋体" panose="02010600030101010101" pitchFamily="2" charset="-122"/>
            </a:endParaRPr>
          </a:p>
        </p:txBody>
      </p:sp>
      <p:sp>
        <p:nvSpPr>
          <p:cNvPr id="2052" name="Rectangle 2"/>
          <p:cNvSpPr>
            <a:spLocks noGrp="1"/>
          </p:cNvSpPr>
          <p:nvPr>
            <p:ph type="title" idx="4294967295"/>
          </p:nvPr>
        </p:nvSpPr>
        <p:spPr>
          <a:xfrm>
            <a:off x="457200" y="274638"/>
            <a:ext cx="8229600" cy="1143000"/>
          </a:xfrm>
          <a:prstGeom prst="rect">
            <a:avLst/>
          </a:prstGeom>
          <a:solidFill>
            <a:srgbClr val="FFFFFF">
              <a:alpha val="0"/>
            </a:srgbClr>
          </a:solidFill>
          <a:ln w="9525">
            <a:noFill/>
          </a:ln>
        </p:spPr>
        <p:txBody>
          <a:bodyPr anchor="ctr" anchorCtr="0"/>
          <a:p>
            <a:pPr eaLnBrk="1" hangingPunct="1"/>
            <a:r>
              <a:rPr lang="zh-CN" altLang="en-US" dirty="0">
                <a:solidFill>
                  <a:schemeClr val="tx1"/>
                </a:solidFill>
                <a:latin typeface="方正小标宋简体" pitchFamily="2" charset="-122"/>
                <a:ea typeface="方正小标宋简体" pitchFamily="2" charset="-122"/>
              </a:rPr>
              <a:t>工作安全分析（</a:t>
            </a:r>
            <a:r>
              <a:rPr lang="en-US" altLang="zh-CN">
                <a:solidFill>
                  <a:schemeClr val="tx1"/>
                </a:solidFill>
                <a:latin typeface="方正小标宋简体" pitchFamily="2" charset="-122"/>
                <a:ea typeface="方正小标宋简体" pitchFamily="2" charset="-122"/>
              </a:rPr>
              <a:t>JSA</a:t>
            </a:r>
            <a:r>
              <a:rPr lang="zh-CN" altLang="en-US" dirty="0">
                <a:solidFill>
                  <a:schemeClr val="tx1"/>
                </a:solidFill>
                <a:latin typeface="方正小标宋简体" pitchFamily="2" charset="-122"/>
                <a:ea typeface="方正小标宋简体" pitchFamily="2" charset="-122"/>
              </a:rPr>
              <a:t>）的作用</a:t>
            </a:r>
            <a:endParaRPr lang="zh-CN" altLang="en-US" dirty="0">
              <a:solidFill>
                <a:schemeClr val="tx1"/>
              </a:solidFill>
              <a:latin typeface="方正小标宋简体" pitchFamily="2" charset="-122"/>
              <a:ea typeface="方正小标宋简体" pitchFamily="2" charset="-122"/>
            </a:endParaRPr>
          </a:p>
        </p:txBody>
      </p:sp>
      <p:sp>
        <p:nvSpPr>
          <p:cNvPr id="2053" name="Rectangle 3"/>
          <p:cNvSpPr>
            <a:spLocks noGrp="1"/>
          </p:cNvSpPr>
          <p:nvPr>
            <p:ph type="body" idx="4294967295"/>
          </p:nvPr>
        </p:nvSpPr>
        <p:spPr>
          <a:xfrm>
            <a:off x="1116013" y="1844675"/>
            <a:ext cx="7559675" cy="3744913"/>
          </a:xfrm>
          <a:ln/>
        </p:spPr>
        <p:txBody>
          <a:bodyPr vert="horz" wrap="square" lIns="91440" tIns="45720" rIns="91440" bIns="45720" anchor="t" anchorCtr="0"/>
          <a:p>
            <a:pPr marL="0" indent="0" algn="l" eaLnBrk="1" hangingPunct="1">
              <a:lnSpc>
                <a:spcPct val="115000"/>
              </a:lnSpc>
              <a:buClr>
                <a:srgbClr val="FF0000"/>
              </a:buClr>
              <a:buFont typeface="Wingdings" panose="05000000000000000000" pitchFamily="2" charset="2"/>
              <a:buChar char="l"/>
            </a:pPr>
            <a:r>
              <a:rPr lang="zh-CN" altLang="en-US" sz="2400" dirty="0"/>
              <a:t>消除重大的危害 </a:t>
            </a:r>
            <a:endParaRPr lang="zh-CN" altLang="en-US" sz="2400" dirty="0"/>
          </a:p>
          <a:p>
            <a:pPr marL="0" indent="0" algn="l" eaLnBrk="1" hangingPunct="1">
              <a:lnSpc>
                <a:spcPct val="115000"/>
              </a:lnSpc>
              <a:buClr>
                <a:srgbClr val="FF0000"/>
              </a:buClr>
              <a:buFont typeface="Wingdings" panose="05000000000000000000" pitchFamily="2" charset="2"/>
              <a:buChar char="l"/>
            </a:pPr>
            <a:r>
              <a:rPr lang="zh-CN" altLang="en-US" sz="2400" b="0" dirty="0"/>
              <a:t>实现规章和政策的需要</a:t>
            </a:r>
            <a:endParaRPr lang="zh-CN" altLang="en-US" sz="2400" b="0" dirty="0"/>
          </a:p>
          <a:p>
            <a:pPr marL="0" indent="0" algn="l" eaLnBrk="1" hangingPunct="1">
              <a:lnSpc>
                <a:spcPct val="115000"/>
              </a:lnSpc>
              <a:buClr>
                <a:srgbClr val="FF0000"/>
              </a:buClr>
              <a:buFont typeface="Wingdings" panose="05000000000000000000" pitchFamily="2" charset="2"/>
              <a:buChar char="l"/>
            </a:pPr>
            <a:r>
              <a:rPr lang="zh-CN" altLang="en-US" sz="2400" b="0" dirty="0"/>
              <a:t>将整个团队纳入管理</a:t>
            </a:r>
            <a:endParaRPr lang="zh-CN" altLang="en-US" sz="2400" b="0" dirty="0"/>
          </a:p>
          <a:p>
            <a:pPr marL="0" indent="0" algn="l" eaLnBrk="1" hangingPunct="1">
              <a:lnSpc>
                <a:spcPct val="115000"/>
              </a:lnSpc>
              <a:buClr>
                <a:srgbClr val="FF0000"/>
              </a:buClr>
              <a:buFont typeface="Wingdings" panose="05000000000000000000" pitchFamily="2" charset="2"/>
              <a:buChar char="l"/>
            </a:pPr>
            <a:r>
              <a:rPr lang="zh-CN" altLang="en-US" sz="2400" b="0" dirty="0"/>
              <a:t>改善对危害的认识或增强识别新危害的能力</a:t>
            </a:r>
            <a:endParaRPr lang="zh-CN" altLang="en-US" sz="2400" b="0" dirty="0"/>
          </a:p>
          <a:p>
            <a:pPr marL="0" indent="0" algn="l" eaLnBrk="1" hangingPunct="1">
              <a:lnSpc>
                <a:spcPct val="115000"/>
              </a:lnSpc>
              <a:buClr>
                <a:srgbClr val="FF0000"/>
              </a:buClr>
              <a:buFont typeface="Wingdings" panose="05000000000000000000" pitchFamily="2" charset="2"/>
              <a:buChar char="l"/>
            </a:pPr>
            <a:r>
              <a:rPr lang="zh-CN" altLang="en-US" sz="2400" b="0" dirty="0"/>
              <a:t>确保控制措施有效并得到落实</a:t>
            </a:r>
            <a:endParaRPr lang="zh-CN" altLang="en-US" sz="2400" b="0" dirty="0"/>
          </a:p>
          <a:p>
            <a:pPr marL="0" indent="0" algn="l" eaLnBrk="1" hangingPunct="1">
              <a:lnSpc>
                <a:spcPct val="115000"/>
              </a:lnSpc>
              <a:buClr>
                <a:srgbClr val="FF0000"/>
              </a:buClr>
              <a:buFont typeface="Wingdings" panose="05000000000000000000" pitchFamily="2" charset="2"/>
              <a:buChar char="l"/>
            </a:pPr>
            <a:r>
              <a:rPr lang="zh-CN" altLang="en-US" sz="2400" b="0" dirty="0"/>
              <a:t>持续改善安全标准和工作条件</a:t>
            </a:r>
            <a:endParaRPr lang="zh-CN" altLang="en-US" sz="2400" b="0" dirty="0"/>
          </a:p>
          <a:p>
            <a:pPr marL="0" indent="0" algn="l" eaLnBrk="1" hangingPunct="1">
              <a:lnSpc>
                <a:spcPct val="115000"/>
              </a:lnSpc>
              <a:buClr>
                <a:srgbClr val="FF0000"/>
              </a:buClr>
              <a:buFont typeface="Wingdings" panose="05000000000000000000" pitchFamily="2" charset="2"/>
              <a:buChar char="l"/>
            </a:pPr>
            <a:r>
              <a:rPr lang="zh-CN" altLang="en-US" sz="2400" b="0" dirty="0"/>
              <a:t>减少事故</a:t>
            </a:r>
            <a:endParaRPr lang="zh-CN" altLang="en-US" sz="2400" b="0" dirty="0"/>
          </a:p>
        </p:txBody>
      </p:sp>
      <p:graphicFrame>
        <p:nvGraphicFramePr>
          <p:cNvPr id="2050" name="Object 4"/>
          <p:cNvGraphicFramePr/>
          <p:nvPr/>
        </p:nvGraphicFramePr>
        <p:xfrm>
          <a:off x="6372225" y="3860800"/>
          <a:ext cx="1878013" cy="1981200"/>
        </p:xfrm>
        <a:graphic>
          <a:graphicData uri="http://schemas.openxmlformats.org/presentationml/2006/ole">
            <mc:AlternateContent xmlns:mc="http://schemas.openxmlformats.org/markup-compatibility/2006">
              <mc:Choice xmlns:v="urn:schemas-microsoft-com:vml" Requires="v">
                <p:oleObj spid="_x0000_s3078" name="" r:id="rId1" imgW="3276600" imgH="3459480" progId="MS_ClipArt_Gallery.2">
                  <p:embed/>
                </p:oleObj>
              </mc:Choice>
              <mc:Fallback>
                <p:oleObj name="" r:id="rId1" imgW="3276600" imgH="3459480" progId="MS_ClipArt_Gallery.2">
                  <p:embed/>
                  <p:pic>
                    <p:nvPicPr>
                      <p:cNvPr id="0" name="图片 3077"/>
                      <p:cNvPicPr/>
                      <p:nvPr/>
                    </p:nvPicPr>
                    <p:blipFill>
                      <a:blip r:embed="rId2"/>
                      <a:stretch>
                        <a:fillRect/>
                      </a:stretch>
                    </p:blipFill>
                    <p:spPr>
                      <a:xfrm>
                        <a:off x="6372225" y="3860800"/>
                        <a:ext cx="1878013" cy="1981200"/>
                      </a:xfrm>
                      <a:prstGeom prst="rect">
                        <a:avLst/>
                      </a:prstGeom>
                      <a:noFill/>
                      <a:ln w="38100">
                        <a:noFill/>
                        <a:miter/>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灯片编号占位符 5"/>
          <p:cNvSpPr txBox="1">
            <a:spLocks noGrp="1"/>
          </p:cNvSpPr>
          <p:nvPr>
            <p:ph type="sldNum" sz="quarter" idx="12"/>
          </p:nvPr>
        </p:nvSpPr>
        <p:spPr>
          <a:xfrm>
            <a:off x="6659563" y="6337300"/>
            <a:ext cx="2233612" cy="476250"/>
          </a:xfrm>
          <a:ln/>
        </p:spPr>
        <p:txBody>
          <a:bodyP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黑体" panose="02010609060101010101" pitchFamily="2" charset="-122"/>
              </a:defRPr>
            </a:lvl1pPr>
            <a:lvl2pPr marL="457200" lvl="1"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2pPr>
            <a:lvl3pPr marL="914400" lvl="2"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3pPr>
            <a:lvl4pPr marL="1371600" lvl="3"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4pPr>
            <a:lvl5pPr marL="1828800" lvl="4"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5pPr>
          </a:lstStyle>
          <a:p>
            <a:pPr lvl="0" algn="r" eaLnBrk="1" hangingPunct="1"/>
            <a:fld id="{9A0DB2DC-4C9A-4742-B13C-FB6460FD3503}" type="slidenum">
              <a:rPr lang="en-US" altLang="zh-CN" sz="1400" dirty="0">
                <a:solidFill>
                  <a:schemeClr val="tx2"/>
                </a:solidFill>
                <a:ea typeface="宋体" panose="02010600030101010101" pitchFamily="2" charset="-122"/>
              </a:rPr>
            </a:fld>
            <a:endParaRPr lang="en-US" altLang="zh-CN" sz="1400" dirty="0">
              <a:solidFill>
                <a:schemeClr val="tx2"/>
              </a:solidFill>
              <a:ea typeface="宋体" panose="02010600030101010101" pitchFamily="2" charset="-122"/>
            </a:endParaRPr>
          </a:p>
        </p:txBody>
      </p:sp>
      <p:sp>
        <p:nvSpPr>
          <p:cNvPr id="4100" name="Rectangle 2"/>
          <p:cNvSpPr>
            <a:spLocks noGrp="1"/>
          </p:cNvSpPr>
          <p:nvPr>
            <p:ph type="title" idx="4294967295"/>
          </p:nvPr>
        </p:nvSpPr>
        <p:spPr>
          <a:xfrm>
            <a:off x="457200" y="274638"/>
            <a:ext cx="8229600" cy="1143000"/>
          </a:xfrm>
          <a:prstGeom prst="rect">
            <a:avLst/>
          </a:prstGeom>
          <a:solidFill>
            <a:srgbClr val="FFFFFF">
              <a:alpha val="0"/>
            </a:srgbClr>
          </a:solidFill>
          <a:ln w="9525">
            <a:noFill/>
          </a:ln>
        </p:spPr>
        <p:txBody>
          <a:bodyPr anchor="ctr" anchorCtr="0"/>
          <a:p>
            <a:pPr eaLnBrk="1" hangingPunct="1"/>
            <a:r>
              <a:rPr lang="zh-CN" altLang="en-US" dirty="0">
                <a:solidFill>
                  <a:schemeClr val="tx1"/>
                </a:solidFill>
                <a:latin typeface="方正小标宋简体" pitchFamily="2" charset="-122"/>
                <a:ea typeface="方正小标宋简体" pitchFamily="2" charset="-122"/>
              </a:rPr>
              <a:t>工作安全分析（</a:t>
            </a:r>
            <a:r>
              <a:rPr lang="en-US" altLang="zh-CN">
                <a:solidFill>
                  <a:schemeClr val="tx1"/>
                </a:solidFill>
                <a:latin typeface="方正小标宋简体" pitchFamily="2" charset="-122"/>
                <a:ea typeface="方正小标宋简体" pitchFamily="2" charset="-122"/>
              </a:rPr>
              <a:t>JSA</a:t>
            </a:r>
            <a:r>
              <a:rPr lang="zh-CN" altLang="en-US" dirty="0">
                <a:solidFill>
                  <a:schemeClr val="tx1"/>
                </a:solidFill>
                <a:latin typeface="方正小标宋简体" pitchFamily="2" charset="-122"/>
                <a:ea typeface="方正小标宋简体" pitchFamily="2" charset="-122"/>
              </a:rPr>
              <a:t>）的应用领域</a:t>
            </a:r>
            <a:endParaRPr lang="zh-CN" altLang="en-US" dirty="0">
              <a:solidFill>
                <a:schemeClr val="tx1"/>
              </a:solidFill>
              <a:latin typeface="方正小标宋简体" pitchFamily="2" charset="-122"/>
              <a:ea typeface="方正小标宋简体" pitchFamily="2" charset="-122"/>
            </a:endParaRPr>
          </a:p>
        </p:txBody>
      </p:sp>
      <p:sp>
        <p:nvSpPr>
          <p:cNvPr id="4101" name="Rectangle 3"/>
          <p:cNvSpPr>
            <a:spLocks noGrp="1"/>
          </p:cNvSpPr>
          <p:nvPr>
            <p:ph type="body" idx="4294967295"/>
          </p:nvPr>
        </p:nvSpPr>
        <p:spPr>
          <a:xfrm>
            <a:off x="1835150" y="2060575"/>
            <a:ext cx="7632700" cy="2520950"/>
          </a:xfrm>
          <a:ln/>
        </p:spPr>
        <p:txBody>
          <a:bodyPr vert="horz" wrap="square" lIns="91440" tIns="45720" rIns="91440" bIns="45720" anchor="t" anchorCtr="0"/>
          <a:p>
            <a:pPr marL="0" indent="0" algn="l" eaLnBrk="1" hangingPunct="1">
              <a:buClr>
                <a:srgbClr val="FF0000"/>
              </a:buClr>
              <a:buFont typeface="Wingdings" panose="05000000000000000000" pitchFamily="2" charset="2"/>
              <a:buChar char="l"/>
            </a:pPr>
            <a:r>
              <a:rPr lang="zh-CN" altLang="en-US" sz="2800" dirty="0"/>
              <a:t>新的作业</a:t>
            </a:r>
            <a:endParaRPr lang="zh-CN" altLang="en-US" sz="2800" dirty="0"/>
          </a:p>
          <a:p>
            <a:pPr marL="0" indent="0" algn="l" eaLnBrk="1" hangingPunct="1">
              <a:buClr>
                <a:srgbClr val="FF0000"/>
              </a:buClr>
              <a:buFont typeface="Wingdings" panose="05000000000000000000" pitchFamily="2" charset="2"/>
              <a:buChar char="l"/>
            </a:pPr>
            <a:r>
              <a:rPr lang="zh-CN" altLang="en-US" sz="2800" dirty="0"/>
              <a:t>改变现有的作业</a:t>
            </a:r>
            <a:endParaRPr lang="zh-CN" altLang="en-US" sz="2800" dirty="0"/>
          </a:p>
          <a:p>
            <a:pPr marL="0" indent="0" algn="l" eaLnBrk="1" hangingPunct="1">
              <a:buClr>
                <a:srgbClr val="FF0000"/>
              </a:buClr>
              <a:buFont typeface="Wingdings" panose="05000000000000000000" pitchFamily="2" charset="2"/>
              <a:buChar char="l"/>
            </a:pPr>
            <a:r>
              <a:rPr lang="zh-CN" altLang="en-US" sz="2800" dirty="0"/>
              <a:t>非常规性的作业</a:t>
            </a:r>
            <a:endParaRPr lang="zh-CN" altLang="en-US" sz="2800" dirty="0"/>
          </a:p>
          <a:p>
            <a:pPr marL="0" indent="0" algn="l" eaLnBrk="1" hangingPunct="1">
              <a:buClr>
                <a:srgbClr val="FF0000"/>
              </a:buClr>
              <a:buFont typeface="Wingdings" panose="05000000000000000000" pitchFamily="2" charset="2"/>
              <a:buChar char="l"/>
            </a:pPr>
            <a:r>
              <a:rPr lang="zh-CN" altLang="en-US" sz="2800" dirty="0"/>
              <a:t>承包商作业</a:t>
            </a:r>
            <a:endParaRPr lang="zh-CN" altLang="en-US" sz="2800" dirty="0"/>
          </a:p>
          <a:p>
            <a:pPr marL="0" indent="0" algn="l" eaLnBrk="1" hangingPunct="1">
              <a:buClr>
                <a:srgbClr val="FF0000"/>
              </a:buClr>
              <a:buFont typeface="Wingdings" panose="05000000000000000000" pitchFamily="2" charset="2"/>
              <a:buChar char="l"/>
            </a:pPr>
            <a:r>
              <a:rPr lang="zh-CN" altLang="en-US" sz="2800" dirty="0"/>
              <a:t>事故调查</a:t>
            </a:r>
            <a:endParaRPr lang="zh-CN" altLang="en-US" sz="2800" dirty="0"/>
          </a:p>
          <a:p>
            <a:pPr marL="0" indent="0" eaLnBrk="1" hangingPunct="1">
              <a:buNone/>
            </a:pPr>
            <a:endParaRPr lang="en-US" altLang="zh-CN" sz="2800"/>
          </a:p>
        </p:txBody>
      </p:sp>
      <p:graphicFrame>
        <p:nvGraphicFramePr>
          <p:cNvPr id="4098" name="Object 4"/>
          <p:cNvGraphicFramePr/>
          <p:nvPr/>
        </p:nvGraphicFramePr>
        <p:xfrm>
          <a:off x="5868988" y="3690938"/>
          <a:ext cx="2281237" cy="2106612"/>
        </p:xfrm>
        <a:graphic>
          <a:graphicData uri="http://schemas.openxmlformats.org/presentationml/2006/ole">
            <mc:AlternateContent xmlns:mc="http://schemas.openxmlformats.org/markup-compatibility/2006">
              <mc:Choice xmlns:v="urn:schemas-microsoft-com:vml" Requires="v">
                <p:oleObj spid="_x0000_s3077" name="" r:id="rId1" imgW="2450465" imgH="2261870" progId="MS_ClipArt_Gallery.2">
                  <p:embed/>
                </p:oleObj>
              </mc:Choice>
              <mc:Fallback>
                <p:oleObj name="" r:id="rId1" imgW="2450465" imgH="2261870" progId="MS_ClipArt_Gallery.2">
                  <p:embed/>
                  <p:pic>
                    <p:nvPicPr>
                      <p:cNvPr id="0" name="图片 3076"/>
                      <p:cNvPicPr/>
                      <p:nvPr/>
                    </p:nvPicPr>
                    <p:blipFill>
                      <a:blip r:embed="rId2"/>
                      <a:stretch>
                        <a:fillRect/>
                      </a:stretch>
                    </p:blipFill>
                    <p:spPr>
                      <a:xfrm>
                        <a:off x="5868988" y="3690938"/>
                        <a:ext cx="2281237" cy="2106612"/>
                      </a:xfrm>
                      <a:prstGeom prst="rect">
                        <a:avLst/>
                      </a:prstGeom>
                      <a:noFill/>
                      <a:ln w="38100">
                        <a:noFill/>
                        <a:miter/>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灯片编号占位符 5"/>
          <p:cNvSpPr txBox="1">
            <a:spLocks noGrp="1"/>
          </p:cNvSpPr>
          <p:nvPr>
            <p:ph type="sldNum" sz="quarter" idx="12"/>
          </p:nvPr>
        </p:nvSpPr>
        <p:spPr>
          <a:xfrm>
            <a:off x="6443663" y="6092825"/>
            <a:ext cx="2233612" cy="476250"/>
          </a:xfrm>
          <a:ln/>
        </p:spPr>
        <p:txBody>
          <a:bodyP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黑体" panose="02010609060101010101" pitchFamily="2" charset="-122"/>
              </a:defRPr>
            </a:lvl1pPr>
            <a:lvl2pPr marL="457200" lvl="1"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2pPr>
            <a:lvl3pPr marL="914400" lvl="2"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3pPr>
            <a:lvl4pPr marL="1371600" lvl="3"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4pPr>
            <a:lvl5pPr marL="1828800" lvl="4" indent="0" algn="l" defTabSz="914400" rtl="0" eaLnBrk="1" fontAlgn="base" latinLnBrk="0" hangingPunct="1">
              <a:lnSpc>
                <a:spcPct val="100000"/>
              </a:lnSpc>
              <a:spcBef>
                <a:spcPct val="20000"/>
              </a:spcBef>
              <a:spcAft>
                <a:spcPct val="0"/>
              </a:spcAft>
              <a:buNone/>
              <a:defRPr sz="1200" b="0" i="0" u="none" kern="1200" baseline="0">
                <a:solidFill>
                  <a:srgbClr val="4128F6"/>
                </a:solidFill>
                <a:latin typeface="Univers 45 Light" pitchFamily="2" charset="0"/>
                <a:ea typeface="华文楷体" pitchFamily="2" charset="-122"/>
                <a:cs typeface="+mn-cs"/>
              </a:defRPr>
            </a:lvl5pPr>
          </a:lstStyle>
          <a:p>
            <a:pPr lvl="0" algn="r" eaLnBrk="1" hangingPunct="1"/>
            <a:fld id="{9A0DB2DC-4C9A-4742-B13C-FB6460FD3503}" type="slidenum">
              <a:rPr lang="en-US" altLang="zh-CN" sz="1400" dirty="0">
                <a:solidFill>
                  <a:schemeClr val="tx2"/>
                </a:solidFill>
                <a:ea typeface="宋体" panose="02010600030101010101" pitchFamily="2" charset="-122"/>
              </a:rPr>
            </a:fld>
            <a:endParaRPr lang="en-US" altLang="zh-CN" sz="1400" dirty="0">
              <a:solidFill>
                <a:schemeClr val="tx2"/>
              </a:solidFill>
              <a:ea typeface="宋体" panose="02010600030101010101" pitchFamily="2" charset="-122"/>
            </a:endParaRPr>
          </a:p>
        </p:txBody>
      </p:sp>
      <p:sp>
        <p:nvSpPr>
          <p:cNvPr id="37891" name="Rectangle 2"/>
          <p:cNvSpPr>
            <a:spLocks noGrp="1"/>
          </p:cNvSpPr>
          <p:nvPr>
            <p:ph type="title" idx="4294967295"/>
          </p:nvPr>
        </p:nvSpPr>
        <p:spPr>
          <a:xfrm>
            <a:off x="539750" y="620713"/>
            <a:ext cx="8229600" cy="1143000"/>
          </a:xfrm>
          <a:prstGeom prst="rect">
            <a:avLst/>
          </a:prstGeom>
          <a:solidFill>
            <a:srgbClr val="FFFFFF">
              <a:alpha val="0"/>
            </a:srgbClr>
          </a:solidFill>
          <a:ln w="9525" cap="flat" cmpd="sng">
            <a:solidFill>
              <a:schemeClr val="bg1"/>
            </a:solidFill>
            <a:prstDash val="solid"/>
            <a:headEnd type="none" w="med" len="med"/>
            <a:tailEnd type="none" w="med" len="med"/>
          </a:ln>
        </p:spPr>
        <p:txBody>
          <a:bodyPr anchor="ctr" anchorCtr="0"/>
          <a:p>
            <a:pPr eaLnBrk="1" hangingPunct="1"/>
            <a:r>
              <a:rPr lang="zh-CN" altLang="en-US" dirty="0">
                <a:solidFill>
                  <a:schemeClr val="tx1"/>
                </a:solidFill>
                <a:latin typeface="方正小标宋简体" pitchFamily="2" charset="-122"/>
                <a:ea typeface="方正小标宋简体" pitchFamily="2" charset="-122"/>
              </a:rPr>
              <a:t>什么情况不适用</a:t>
            </a:r>
            <a:r>
              <a:rPr lang="en-US" altLang="zh-CN">
                <a:solidFill>
                  <a:schemeClr val="tx1"/>
                </a:solidFill>
                <a:latin typeface="方正小标宋简体" pitchFamily="2" charset="-122"/>
                <a:ea typeface="方正小标宋简体" pitchFamily="2" charset="-122"/>
              </a:rPr>
              <a:t>JSA</a:t>
            </a:r>
            <a:endParaRPr lang="zh-CN" altLang="en-US" dirty="0">
              <a:solidFill>
                <a:schemeClr val="tx1"/>
              </a:solidFill>
              <a:latin typeface="方正小标宋简体" pitchFamily="2" charset="-122"/>
              <a:ea typeface="方正小标宋简体" pitchFamily="2" charset="-122"/>
            </a:endParaRPr>
          </a:p>
        </p:txBody>
      </p:sp>
      <p:sp>
        <p:nvSpPr>
          <p:cNvPr id="37892" name="Rectangle 3"/>
          <p:cNvSpPr>
            <a:spLocks noGrp="1"/>
          </p:cNvSpPr>
          <p:nvPr>
            <p:ph type="body" idx="4294967295"/>
          </p:nvPr>
        </p:nvSpPr>
        <p:spPr>
          <a:xfrm>
            <a:off x="1476375" y="2565400"/>
            <a:ext cx="6840538" cy="2520950"/>
          </a:xfrm>
          <a:ln/>
        </p:spPr>
        <p:txBody>
          <a:bodyPr vert="horz" wrap="square" lIns="91440" tIns="45720" rIns="91440" bIns="45720" anchor="t" anchorCtr="0"/>
          <a:p>
            <a:pPr marL="0" indent="0" algn="l" eaLnBrk="1" hangingPunct="1">
              <a:lnSpc>
                <a:spcPct val="90000"/>
              </a:lnSpc>
              <a:buClr>
                <a:srgbClr val="FF0000"/>
              </a:buClr>
              <a:buFont typeface="Wingdings" panose="05000000000000000000" pitchFamily="2" charset="2"/>
              <a:buChar char="l"/>
            </a:pPr>
            <a:r>
              <a:rPr lang="zh-CN" altLang="en-US" sz="2400" dirty="0"/>
              <a:t>危害</a:t>
            </a:r>
            <a:r>
              <a:rPr lang="en-US" altLang="zh-CN" sz="2400"/>
              <a:t>/</a:t>
            </a:r>
            <a:r>
              <a:rPr lang="zh-CN" altLang="en-US" sz="2400" dirty="0"/>
              <a:t>风险明确且已被清楚了解的工作</a:t>
            </a:r>
            <a:endParaRPr lang="zh-CN" altLang="en-US" sz="2400" dirty="0"/>
          </a:p>
          <a:p>
            <a:pPr marL="0" indent="0" algn="l" eaLnBrk="1" hangingPunct="1">
              <a:lnSpc>
                <a:spcPct val="90000"/>
              </a:lnSpc>
              <a:buClr>
                <a:srgbClr val="FF0000"/>
              </a:buClr>
              <a:buFont typeface="Wingdings" panose="05000000000000000000" pitchFamily="2" charset="2"/>
              <a:buChar char="l"/>
            </a:pPr>
            <a:r>
              <a:rPr lang="zh-CN" altLang="en-US" sz="2400" dirty="0"/>
              <a:t>已经有标准操作程序的工作</a:t>
            </a:r>
            <a:endParaRPr lang="zh-CN" altLang="en-US" sz="2400" dirty="0"/>
          </a:p>
          <a:p>
            <a:pPr marL="0" indent="0" algn="l" eaLnBrk="1" hangingPunct="1">
              <a:lnSpc>
                <a:spcPct val="90000"/>
              </a:lnSpc>
              <a:buClr>
                <a:srgbClr val="FF0000"/>
              </a:buClr>
              <a:buFont typeface="Wingdings" panose="05000000000000000000" pitchFamily="2" charset="2"/>
              <a:buChar char="l"/>
            </a:pPr>
            <a:r>
              <a:rPr lang="zh-CN" altLang="en-US" sz="2400" dirty="0"/>
              <a:t>需要用其他专门的方法进行危害分析的工作：</a:t>
            </a:r>
            <a:endParaRPr lang="zh-CN" altLang="en-US" sz="2400" dirty="0"/>
          </a:p>
          <a:p>
            <a:pPr marL="0" indent="0" algn="l" eaLnBrk="1" hangingPunct="1">
              <a:lnSpc>
                <a:spcPct val="90000"/>
              </a:lnSpc>
              <a:buClr>
                <a:srgbClr val="FF0000"/>
              </a:buClr>
              <a:buSzPct val="50000"/>
              <a:buFont typeface="Wingdings" panose="05000000000000000000" pitchFamily="2" charset="2"/>
              <a:buChar char="Ø"/>
            </a:pPr>
            <a:r>
              <a:rPr lang="zh-CN" altLang="en-US" sz="2400" dirty="0"/>
              <a:t>与工艺安全管理有关的危害识别和风险控制；</a:t>
            </a:r>
            <a:endParaRPr lang="zh-CN" altLang="en-US" sz="2400" dirty="0"/>
          </a:p>
          <a:p>
            <a:pPr marL="0" indent="0" algn="l" eaLnBrk="1" hangingPunct="1">
              <a:lnSpc>
                <a:spcPct val="90000"/>
              </a:lnSpc>
              <a:buClr>
                <a:srgbClr val="FF0000"/>
              </a:buClr>
              <a:buSzPct val="50000"/>
              <a:buFont typeface="Wingdings" panose="05000000000000000000" pitchFamily="2" charset="2"/>
              <a:buChar char="Ø"/>
            </a:pPr>
            <a:r>
              <a:rPr lang="zh-CN" altLang="en-US" sz="2400" dirty="0"/>
              <a:t>其他专业领域：如消防安全、人机工程学、职业病等。</a:t>
            </a:r>
            <a:endParaRPr lang="zh-CN" altLang="en-US" sz="2400" dirty="0"/>
          </a:p>
          <a:p>
            <a:pPr marL="0" indent="0" eaLnBrk="1" hangingPunct="1">
              <a:lnSpc>
                <a:spcPct val="90000"/>
              </a:lnSpc>
              <a:buNone/>
            </a:pPr>
            <a:endParaRPr lang="en-US" altLang="zh-CN" sz="5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18" name="Oval 34"/>
          <p:cNvSpPr/>
          <p:nvPr/>
        </p:nvSpPr>
        <p:spPr>
          <a:xfrm>
            <a:off x="1908175" y="1773238"/>
            <a:ext cx="5113338" cy="3384550"/>
          </a:xfrm>
          <a:prstGeom prst="ellipse">
            <a:avLst/>
          </a:prstGeom>
          <a:gradFill rotWithShape="0">
            <a:gsLst>
              <a:gs pos="0">
                <a:srgbClr val="FFFFFF"/>
              </a:gs>
              <a:gs pos="100000">
                <a:srgbClr val="FFFF99"/>
              </a:gs>
            </a:gsLst>
            <a:path path="shape">
              <a:fillToRect l="50000" t="50000" r="50000" b="50000"/>
            </a:path>
            <a:tileRect/>
          </a:gradFill>
          <a:ln w="9525">
            <a:noFill/>
          </a:ln>
        </p:spPr>
        <p:txBody>
          <a:bodyPr wrap="none" anchor="ctr" anchorCtr="0"/>
          <a:p>
            <a:pPr>
              <a:spcBef>
                <a:spcPct val="0"/>
              </a:spcBef>
              <a:buNone/>
            </a:pPr>
            <a:endParaRPr lang="zh-CN" altLang="en-US" sz="1800" dirty="0">
              <a:solidFill>
                <a:schemeClr val="tx1"/>
              </a:solidFill>
              <a:latin typeface="Times New Roman" panose="02020603050405020304" pitchFamily="18" charset="0"/>
              <a:ea typeface="宋体" panose="02010600030101010101" pitchFamily="2" charset="-122"/>
            </a:endParaRPr>
          </a:p>
        </p:txBody>
      </p:sp>
      <p:sp>
        <p:nvSpPr>
          <p:cNvPr id="39939" name="Rectangle 2"/>
          <p:cNvSpPr/>
          <p:nvPr/>
        </p:nvSpPr>
        <p:spPr>
          <a:xfrm>
            <a:off x="3492500" y="765175"/>
            <a:ext cx="2232025" cy="685800"/>
          </a:xfrm>
          <a:prstGeom prst="rect">
            <a:avLst/>
          </a:prstGeom>
          <a:noFill/>
          <a:ln w="12700">
            <a:noFill/>
          </a:ln>
        </p:spPr>
        <p:txBody>
          <a:bodyPr lIns="90488" tIns="44450" rIns="90488" bIns="44450" anchor="ctr" anchorCtr="0"/>
          <a:p>
            <a:pPr>
              <a:lnSpc>
                <a:spcPct val="90000"/>
              </a:lnSpc>
              <a:spcBef>
                <a:spcPct val="0"/>
              </a:spcBef>
              <a:buNone/>
            </a:pPr>
            <a:r>
              <a:rPr lang="en-US" altLang="zh-CN" sz="2800">
                <a:solidFill>
                  <a:srgbClr val="003366"/>
                </a:solidFill>
                <a:latin typeface="Arial" panose="020B0604020202020204" pitchFamily="34" charset="0"/>
                <a:ea typeface="宋体" panose="02010600030101010101" pitchFamily="2" charset="-122"/>
              </a:rPr>
              <a:t>JSA </a:t>
            </a:r>
            <a:r>
              <a:rPr lang="zh-CN" altLang="en-US" sz="2800" dirty="0">
                <a:solidFill>
                  <a:srgbClr val="003366"/>
                </a:solidFill>
                <a:latin typeface="Arial" panose="020B0604020202020204" pitchFamily="34" charset="0"/>
                <a:ea typeface="宋体" panose="02010600030101010101" pitchFamily="2" charset="-122"/>
              </a:rPr>
              <a:t>流程图</a:t>
            </a:r>
            <a:endParaRPr lang="zh-CN" altLang="en-US" sz="2800" dirty="0">
              <a:solidFill>
                <a:srgbClr val="003366"/>
              </a:solidFill>
              <a:latin typeface="Arial" panose="020B0604020202020204" pitchFamily="34" charset="0"/>
              <a:ea typeface="宋体" panose="02010600030101010101" pitchFamily="2" charset="-122"/>
            </a:endParaRPr>
          </a:p>
        </p:txBody>
      </p:sp>
      <p:sp>
        <p:nvSpPr>
          <p:cNvPr id="39940" name="Rectangle 7"/>
          <p:cNvSpPr/>
          <p:nvPr/>
        </p:nvSpPr>
        <p:spPr>
          <a:xfrm>
            <a:off x="323850" y="2708275"/>
            <a:ext cx="1600200" cy="650875"/>
          </a:xfrm>
          <a:prstGeom prst="rect">
            <a:avLst/>
          </a:prstGeom>
          <a:solidFill>
            <a:srgbClr val="FF0000"/>
          </a:solidFill>
          <a:ln w="9525" cap="flat" cmpd="sng">
            <a:solidFill>
              <a:schemeClr val="tx1"/>
            </a:solidFill>
            <a:prstDash val="solid"/>
            <a:miter/>
            <a:headEnd type="none" w="med" len="med"/>
            <a:tailEnd type="none" w="med" len="med"/>
          </a:ln>
        </p:spPr>
        <p:txBody>
          <a:bodyPr anchor="ctr" anchorCtr="0">
            <a:spAutoFit/>
          </a:bodyPr>
          <a:p>
            <a:pPr algn="ctr">
              <a:spcBef>
                <a:spcPct val="0"/>
              </a:spcBef>
              <a:buNone/>
            </a:pPr>
            <a:r>
              <a:rPr lang="zh-CN" altLang="en-GB" sz="1800" dirty="0">
                <a:solidFill>
                  <a:schemeClr val="tx1"/>
                </a:solidFill>
                <a:latin typeface="Times New Roman" panose="02020603050405020304" pitchFamily="18" charset="0"/>
                <a:ea typeface="宋体" panose="02010600030101010101" pitchFamily="2" charset="-122"/>
              </a:rPr>
              <a:t>要做</a:t>
            </a:r>
            <a:r>
              <a:rPr lang="zh-CN" altLang="en-US" sz="1800" dirty="0">
                <a:solidFill>
                  <a:schemeClr val="tx1"/>
                </a:solidFill>
                <a:latin typeface="Times New Roman" panose="02020603050405020304" pitchFamily="18" charset="0"/>
                <a:ea typeface="宋体" panose="02010600030101010101" pitchFamily="2" charset="-122"/>
              </a:rPr>
              <a:t> </a:t>
            </a:r>
            <a:r>
              <a:rPr lang="en-US" altLang="zh-CN" sz="1800">
                <a:solidFill>
                  <a:schemeClr val="tx1"/>
                </a:solidFill>
                <a:latin typeface="Times New Roman" panose="02020603050405020304" pitchFamily="18" charset="0"/>
                <a:ea typeface="宋体" panose="02010600030101010101" pitchFamily="2" charset="-122"/>
              </a:rPr>
              <a:t>JSA </a:t>
            </a:r>
            <a:r>
              <a:rPr lang="zh-CN" altLang="en-US" sz="1800" dirty="0">
                <a:solidFill>
                  <a:schemeClr val="tx1"/>
                </a:solidFill>
                <a:latin typeface="Times New Roman" panose="02020603050405020304" pitchFamily="18" charset="0"/>
                <a:ea typeface="宋体" panose="02010600030101010101" pitchFamily="2" charset="-122"/>
              </a:rPr>
              <a:t>的</a:t>
            </a:r>
            <a:r>
              <a:rPr lang="zh-CN" altLang="en-GB" sz="1800" dirty="0">
                <a:solidFill>
                  <a:schemeClr val="tx1"/>
                </a:solidFill>
                <a:latin typeface="Times New Roman" panose="02020603050405020304" pitchFamily="18" charset="0"/>
                <a:ea typeface="宋体" panose="02010600030101010101" pitchFamily="2" charset="-122"/>
              </a:rPr>
              <a:t>作业任务</a:t>
            </a:r>
            <a:endParaRPr lang="zh-CN" altLang="en-GB" sz="1800" dirty="0">
              <a:solidFill>
                <a:schemeClr val="tx1"/>
              </a:solidFill>
              <a:latin typeface="Times New Roman" panose="02020603050405020304" pitchFamily="18" charset="0"/>
              <a:ea typeface="宋体" panose="02010600030101010101" pitchFamily="2" charset="-122"/>
            </a:endParaRPr>
          </a:p>
        </p:txBody>
      </p:sp>
      <p:sp>
        <p:nvSpPr>
          <p:cNvPr id="39941" name="Rectangle 8"/>
          <p:cNvSpPr/>
          <p:nvPr/>
        </p:nvSpPr>
        <p:spPr>
          <a:xfrm>
            <a:off x="2268538" y="2708275"/>
            <a:ext cx="1600200" cy="650875"/>
          </a:xfrm>
          <a:prstGeom prst="rect">
            <a:avLst/>
          </a:prstGeom>
          <a:solidFill>
            <a:srgbClr val="FFCC00"/>
          </a:solidFill>
          <a:ln w="9525" cap="flat" cmpd="sng">
            <a:solidFill>
              <a:schemeClr val="tx1"/>
            </a:solidFill>
            <a:prstDash val="solid"/>
            <a:miter/>
            <a:headEnd type="none" w="med" len="med"/>
            <a:tailEnd type="none" w="med" len="med"/>
          </a:ln>
        </p:spPr>
        <p:txBody>
          <a:bodyPr anchor="ctr" anchorCtr="0">
            <a:spAutoFit/>
          </a:bodyPr>
          <a:p>
            <a:pPr algn="ctr">
              <a:spcBef>
                <a:spcPct val="0"/>
              </a:spcBef>
              <a:buNone/>
            </a:pPr>
            <a:r>
              <a:rPr lang="zh-CN" altLang="en-GB" sz="1800" dirty="0">
                <a:solidFill>
                  <a:schemeClr val="tx1"/>
                </a:solidFill>
                <a:latin typeface="Times New Roman" panose="02020603050405020304" pitchFamily="18" charset="0"/>
                <a:ea typeface="宋体" panose="02010600030101010101" pitchFamily="2" charset="-122"/>
              </a:rPr>
              <a:t>将任务按顺序分成几个步骤</a:t>
            </a:r>
            <a:endParaRPr lang="zh-CN" altLang="en-GB" sz="1800" dirty="0">
              <a:solidFill>
                <a:schemeClr val="tx1"/>
              </a:solidFill>
              <a:latin typeface="Times New Roman" panose="02020603050405020304" pitchFamily="18" charset="0"/>
              <a:ea typeface="宋体" panose="02010600030101010101" pitchFamily="2" charset="-122"/>
            </a:endParaRPr>
          </a:p>
        </p:txBody>
      </p:sp>
      <p:sp>
        <p:nvSpPr>
          <p:cNvPr id="39942" name="Rectangle 10"/>
          <p:cNvSpPr/>
          <p:nvPr/>
        </p:nvSpPr>
        <p:spPr>
          <a:xfrm>
            <a:off x="2771775" y="3860800"/>
            <a:ext cx="1600200" cy="650875"/>
          </a:xfrm>
          <a:prstGeom prst="rect">
            <a:avLst/>
          </a:prstGeom>
          <a:solidFill>
            <a:srgbClr val="00FFFF"/>
          </a:solidFill>
          <a:ln w="9525" cap="flat" cmpd="sng">
            <a:solidFill>
              <a:schemeClr val="tx1"/>
            </a:solidFill>
            <a:prstDash val="solid"/>
            <a:miter/>
            <a:headEnd type="none" w="med" len="med"/>
            <a:tailEnd type="none" w="med" len="med"/>
          </a:ln>
        </p:spPr>
        <p:txBody>
          <a:bodyPr anchor="ctr" anchorCtr="0">
            <a:spAutoFit/>
          </a:bodyPr>
          <a:p>
            <a:pPr algn="ctr">
              <a:spcBef>
                <a:spcPct val="0"/>
              </a:spcBef>
              <a:buNone/>
            </a:pPr>
            <a:r>
              <a:rPr lang="zh-CN" altLang="en-GB" sz="1800" dirty="0">
                <a:solidFill>
                  <a:schemeClr val="tx1"/>
                </a:solidFill>
                <a:latin typeface="Times New Roman" panose="02020603050405020304" pitchFamily="18" charset="0"/>
                <a:ea typeface="宋体" panose="02010600030101010101" pitchFamily="2" charset="-122"/>
              </a:rPr>
              <a:t>制定控制危害的措施</a:t>
            </a:r>
            <a:endParaRPr lang="zh-CN" altLang="en-GB" sz="1800" dirty="0">
              <a:solidFill>
                <a:schemeClr val="tx1"/>
              </a:solidFill>
              <a:latin typeface="Times New Roman" panose="02020603050405020304" pitchFamily="18" charset="0"/>
              <a:ea typeface="宋体" panose="02010600030101010101" pitchFamily="2" charset="-122"/>
            </a:endParaRPr>
          </a:p>
        </p:txBody>
      </p:sp>
      <p:sp>
        <p:nvSpPr>
          <p:cNvPr id="39943" name="Rectangle 12"/>
          <p:cNvSpPr/>
          <p:nvPr/>
        </p:nvSpPr>
        <p:spPr>
          <a:xfrm>
            <a:off x="2700338" y="5373688"/>
            <a:ext cx="1600200" cy="650875"/>
          </a:xfrm>
          <a:prstGeom prst="rect">
            <a:avLst/>
          </a:prstGeom>
          <a:solidFill>
            <a:srgbClr val="99FF99"/>
          </a:solidFill>
          <a:ln w="9525" cap="flat" cmpd="sng">
            <a:solidFill>
              <a:schemeClr val="tx1"/>
            </a:solidFill>
            <a:prstDash val="solid"/>
            <a:miter/>
            <a:headEnd type="none" w="med" len="med"/>
            <a:tailEnd type="none" w="med" len="med"/>
          </a:ln>
        </p:spPr>
        <p:txBody>
          <a:bodyPr anchor="ctr" anchorCtr="0">
            <a:spAutoFit/>
          </a:bodyPr>
          <a:p>
            <a:pPr algn="ctr">
              <a:spcBef>
                <a:spcPct val="0"/>
              </a:spcBef>
              <a:buNone/>
            </a:pPr>
            <a:r>
              <a:rPr lang="zh-CN" altLang="en-GB" sz="1800" dirty="0">
                <a:solidFill>
                  <a:schemeClr val="tx1"/>
                </a:solidFill>
                <a:latin typeface="Times New Roman" panose="02020603050405020304" pitchFamily="18" charset="0"/>
                <a:ea typeface="宋体" panose="02010600030101010101" pitchFamily="2" charset="-122"/>
              </a:rPr>
              <a:t>将</a:t>
            </a:r>
            <a:r>
              <a:rPr lang="zh-CN" altLang="en-US" sz="1800" dirty="0">
                <a:solidFill>
                  <a:schemeClr val="tx1"/>
                </a:solidFill>
                <a:latin typeface="Times New Roman" panose="02020603050405020304" pitchFamily="18" charset="0"/>
                <a:ea typeface="宋体" panose="02010600030101010101" pitchFamily="2" charset="-122"/>
              </a:rPr>
              <a:t> </a:t>
            </a:r>
            <a:r>
              <a:rPr lang="en-US" altLang="zh-CN" sz="1800">
                <a:solidFill>
                  <a:schemeClr val="tx1"/>
                </a:solidFill>
                <a:latin typeface="Times New Roman" panose="02020603050405020304" pitchFamily="18" charset="0"/>
                <a:ea typeface="宋体" panose="02010600030101010101" pitchFamily="2" charset="-122"/>
              </a:rPr>
              <a:t>JSA</a:t>
            </a:r>
            <a:r>
              <a:rPr lang="zh-CN" altLang="en-US" sz="1800" dirty="0">
                <a:solidFill>
                  <a:schemeClr val="tx1"/>
                </a:solidFill>
                <a:latin typeface="Times New Roman" panose="02020603050405020304" pitchFamily="18" charset="0"/>
                <a:ea typeface="宋体" panose="02010600030101010101" pitchFamily="2" charset="-122"/>
              </a:rPr>
              <a:t>分析结果与员工沟通</a:t>
            </a:r>
            <a:endParaRPr lang="zh-CN" altLang="en-GB" sz="1800" dirty="0">
              <a:solidFill>
                <a:schemeClr val="tx1"/>
              </a:solidFill>
              <a:latin typeface="Times New Roman" panose="02020603050405020304" pitchFamily="18" charset="0"/>
              <a:ea typeface="宋体" panose="02010600030101010101" pitchFamily="2" charset="-122"/>
            </a:endParaRPr>
          </a:p>
        </p:txBody>
      </p:sp>
      <p:sp>
        <p:nvSpPr>
          <p:cNvPr id="39944" name="AutoShape 17"/>
          <p:cNvSpPr/>
          <p:nvPr/>
        </p:nvSpPr>
        <p:spPr>
          <a:xfrm rot="324228">
            <a:off x="1908175" y="2852738"/>
            <a:ext cx="304800" cy="457200"/>
          </a:xfrm>
          <a:custGeom>
            <a:avLst/>
            <a:gdLst>
              <a:gd name="txL" fmla="*/ 3375 w 21600"/>
              <a:gd name="txT" fmla="*/ 5400 h 21600"/>
              <a:gd name="txR" fmla="*/ 18900 w 21600"/>
              <a:gd name="txB" fmla="*/ 16200 h 21600"/>
            </a:gdLst>
            <a:ahLst/>
            <a:cxnLst>
              <a:cxn ang="17694720">
                <a:pos x="3225800" y="0"/>
              </a:cxn>
              <a:cxn ang="11796480">
                <a:pos x="0" y="4838700"/>
              </a:cxn>
              <a:cxn ang="5898240">
                <a:pos x="3225800" y="9677399"/>
              </a:cxn>
              <a:cxn ang="0">
                <a:pos x="4301067" y="48387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p>
            <a:pPr>
              <a:spcBef>
                <a:spcPct val="0"/>
              </a:spcBef>
            </a:pP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39945" name="Oval 26"/>
          <p:cNvSpPr/>
          <p:nvPr/>
        </p:nvSpPr>
        <p:spPr>
          <a:xfrm>
            <a:off x="900113" y="2349500"/>
            <a:ext cx="365125" cy="350838"/>
          </a:xfrm>
          <a:prstGeom prst="ellipse">
            <a:avLst/>
          </a:prstGeom>
          <a:solidFill>
            <a:srgbClr val="00FF00"/>
          </a:solidFill>
          <a:ln w="9525">
            <a:noFill/>
          </a:ln>
        </p:spPr>
        <p:txBody>
          <a:bodyPr wrap="none" anchor="ctr" anchorCtr="0"/>
          <a:p>
            <a:pPr algn="ctr">
              <a:spcBef>
                <a:spcPct val="0"/>
              </a:spcBef>
              <a:buNone/>
            </a:pPr>
            <a:r>
              <a:rPr lang="en-GB" altLang="zh-CN" sz="1800">
                <a:solidFill>
                  <a:schemeClr val="tx1"/>
                </a:solidFill>
                <a:latin typeface="Times New Roman" panose="02020603050405020304" pitchFamily="18" charset="0"/>
                <a:ea typeface="宋体" panose="02010600030101010101" pitchFamily="2" charset="-122"/>
              </a:rPr>
              <a:t>1</a:t>
            </a:r>
            <a:endParaRPr lang="en-GB" altLang="zh-CN" sz="1800">
              <a:solidFill>
                <a:schemeClr val="tx1"/>
              </a:solidFill>
              <a:latin typeface="Times New Roman" panose="02020603050405020304" pitchFamily="18" charset="0"/>
              <a:ea typeface="宋体" panose="02010600030101010101" pitchFamily="2" charset="-122"/>
            </a:endParaRPr>
          </a:p>
        </p:txBody>
      </p:sp>
      <p:sp>
        <p:nvSpPr>
          <p:cNvPr id="39946" name="AutoShape 27"/>
          <p:cNvSpPr/>
          <p:nvPr/>
        </p:nvSpPr>
        <p:spPr>
          <a:xfrm rot="-10800000" flipH="1">
            <a:off x="5651500" y="2924175"/>
            <a:ext cx="792163" cy="936625"/>
          </a:xfrm>
          <a:custGeom>
            <a:avLst/>
            <a:gdLst>
              <a:gd name="txL" fmla="*/ 0 w 21600"/>
              <a:gd name="txT" fmla="*/ 14400 h 21600"/>
              <a:gd name="txR" fmla="*/ 18514 w 21600"/>
              <a:gd name="txB" fmla="*/ 21600 h 21600"/>
            </a:gdLst>
            <a:ahLst/>
            <a:cxnLst>
              <a:cxn ang="17694720">
                <a:pos x="565846" y="0"/>
              </a:cxn>
              <a:cxn ang="11796480">
                <a:pos x="339493" y="312208"/>
              </a:cxn>
              <a:cxn ang="11796480">
                <a:pos x="0" y="780564"/>
              </a:cxn>
              <a:cxn ang="5898240">
                <a:pos x="339493" y="936625"/>
              </a:cxn>
              <a:cxn ang="0">
                <a:pos x="678986" y="650434"/>
              </a:cxn>
              <a:cxn ang="0">
                <a:pos x="792163" y="312208"/>
              </a:cxn>
            </a:cxnLst>
            <a:rect l="txL" t="txT" r="txR" b="txB"/>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cap="flat" cmpd="sng">
            <a:solidFill>
              <a:schemeClr val="tx1"/>
            </a:solidFill>
            <a:prstDash val="solid"/>
            <a:miter/>
            <a:headEnd type="none" w="med" len="med"/>
            <a:tailEnd type="none" w="med" len="med"/>
          </a:ln>
        </p:spPr>
        <p:txBody>
          <a:bodyPr wrap="none" lIns="90000" tIns="46800" rIns="90000" bIns="46800" anchor="ctr" anchorCtr="0"/>
          <a:p>
            <a:pPr>
              <a:spcBef>
                <a:spcPct val="0"/>
              </a:spcBef>
            </a:pP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39947" name="Oval 28"/>
          <p:cNvSpPr/>
          <p:nvPr/>
        </p:nvSpPr>
        <p:spPr>
          <a:xfrm>
            <a:off x="2843213" y="2349500"/>
            <a:ext cx="365125" cy="350838"/>
          </a:xfrm>
          <a:prstGeom prst="ellipse">
            <a:avLst/>
          </a:prstGeom>
          <a:solidFill>
            <a:srgbClr val="00FF00"/>
          </a:solidFill>
          <a:ln w="9525">
            <a:noFill/>
          </a:ln>
        </p:spPr>
        <p:txBody>
          <a:bodyPr wrap="none" anchor="ctr" anchorCtr="0"/>
          <a:p>
            <a:pPr algn="ctr">
              <a:spcBef>
                <a:spcPct val="0"/>
              </a:spcBef>
              <a:buNone/>
            </a:pPr>
            <a:r>
              <a:rPr lang="en-US" altLang="zh-CN" sz="1800">
                <a:solidFill>
                  <a:schemeClr val="tx1"/>
                </a:solidFill>
                <a:latin typeface="Times New Roman" panose="02020603050405020304" pitchFamily="18" charset="0"/>
                <a:ea typeface="宋体" panose="02010600030101010101" pitchFamily="2" charset="-122"/>
              </a:rPr>
              <a:t>2</a:t>
            </a:r>
            <a:endParaRPr lang="en-GB" altLang="zh-CN" sz="1800">
              <a:solidFill>
                <a:schemeClr val="tx1"/>
              </a:solidFill>
              <a:latin typeface="Times New Roman" panose="02020603050405020304" pitchFamily="18" charset="0"/>
              <a:ea typeface="宋体" panose="02010600030101010101" pitchFamily="2" charset="-122"/>
            </a:endParaRPr>
          </a:p>
        </p:txBody>
      </p:sp>
      <p:sp>
        <p:nvSpPr>
          <p:cNvPr id="39948" name="Oval 29"/>
          <p:cNvSpPr/>
          <p:nvPr/>
        </p:nvSpPr>
        <p:spPr>
          <a:xfrm>
            <a:off x="6300788" y="4005263"/>
            <a:ext cx="365125" cy="350837"/>
          </a:xfrm>
          <a:prstGeom prst="ellipse">
            <a:avLst/>
          </a:prstGeom>
          <a:solidFill>
            <a:srgbClr val="00FF00"/>
          </a:solidFill>
          <a:ln w="9525">
            <a:noFill/>
          </a:ln>
        </p:spPr>
        <p:txBody>
          <a:bodyPr wrap="none" anchor="ctr" anchorCtr="0"/>
          <a:p>
            <a:pPr algn="ctr">
              <a:spcBef>
                <a:spcPct val="0"/>
              </a:spcBef>
              <a:buNone/>
            </a:pPr>
            <a:r>
              <a:rPr lang="en-US" altLang="zh-CN" sz="1800">
                <a:solidFill>
                  <a:schemeClr val="tx1"/>
                </a:solidFill>
                <a:latin typeface="Times New Roman" panose="02020603050405020304" pitchFamily="18" charset="0"/>
                <a:ea typeface="宋体" panose="02010600030101010101" pitchFamily="2" charset="-122"/>
              </a:rPr>
              <a:t>4</a:t>
            </a:r>
            <a:endParaRPr lang="en-GB" altLang="zh-CN" sz="1800">
              <a:solidFill>
                <a:schemeClr val="tx1"/>
              </a:solidFill>
              <a:latin typeface="Times New Roman" panose="02020603050405020304" pitchFamily="18" charset="0"/>
              <a:ea typeface="宋体" panose="02010600030101010101" pitchFamily="2" charset="-122"/>
            </a:endParaRPr>
          </a:p>
        </p:txBody>
      </p:sp>
      <p:sp>
        <p:nvSpPr>
          <p:cNvPr id="39949" name="Oval 30"/>
          <p:cNvSpPr/>
          <p:nvPr/>
        </p:nvSpPr>
        <p:spPr>
          <a:xfrm>
            <a:off x="4787900" y="2349500"/>
            <a:ext cx="365125" cy="350838"/>
          </a:xfrm>
          <a:prstGeom prst="ellipse">
            <a:avLst/>
          </a:prstGeom>
          <a:solidFill>
            <a:srgbClr val="00FF00"/>
          </a:solidFill>
          <a:ln w="9525">
            <a:noFill/>
          </a:ln>
        </p:spPr>
        <p:txBody>
          <a:bodyPr wrap="none" anchor="ctr" anchorCtr="0"/>
          <a:p>
            <a:pPr algn="ctr">
              <a:spcBef>
                <a:spcPct val="0"/>
              </a:spcBef>
              <a:buNone/>
            </a:pPr>
            <a:r>
              <a:rPr lang="en-US" altLang="zh-CN" sz="1800">
                <a:solidFill>
                  <a:schemeClr val="tx1"/>
                </a:solidFill>
                <a:latin typeface="Times New Roman" panose="02020603050405020304" pitchFamily="18" charset="0"/>
                <a:ea typeface="宋体" panose="02010600030101010101" pitchFamily="2" charset="-122"/>
              </a:rPr>
              <a:t>3</a:t>
            </a:r>
            <a:endParaRPr lang="en-GB" altLang="zh-CN" sz="1800">
              <a:solidFill>
                <a:schemeClr val="tx1"/>
              </a:solidFill>
              <a:latin typeface="Times New Roman" panose="02020603050405020304" pitchFamily="18" charset="0"/>
              <a:ea typeface="宋体" panose="02010600030101010101" pitchFamily="2" charset="-122"/>
            </a:endParaRPr>
          </a:p>
        </p:txBody>
      </p:sp>
      <p:sp>
        <p:nvSpPr>
          <p:cNvPr id="39950" name="Oval 31"/>
          <p:cNvSpPr/>
          <p:nvPr/>
        </p:nvSpPr>
        <p:spPr>
          <a:xfrm>
            <a:off x="2411413" y="4076700"/>
            <a:ext cx="365125" cy="350838"/>
          </a:xfrm>
          <a:prstGeom prst="ellipse">
            <a:avLst/>
          </a:prstGeom>
          <a:solidFill>
            <a:srgbClr val="00FF00"/>
          </a:solidFill>
          <a:ln w="9525">
            <a:noFill/>
          </a:ln>
        </p:spPr>
        <p:txBody>
          <a:bodyPr wrap="none" anchor="ctr" anchorCtr="0"/>
          <a:p>
            <a:pPr algn="ctr">
              <a:spcBef>
                <a:spcPct val="0"/>
              </a:spcBef>
              <a:buNone/>
            </a:pPr>
            <a:r>
              <a:rPr lang="en-US" altLang="zh-CN" sz="1800">
                <a:solidFill>
                  <a:schemeClr val="tx1"/>
                </a:solidFill>
                <a:latin typeface="Times New Roman" panose="02020603050405020304" pitchFamily="18" charset="0"/>
                <a:ea typeface="宋体" panose="02010600030101010101" pitchFamily="2" charset="-122"/>
              </a:rPr>
              <a:t>5</a:t>
            </a:r>
            <a:endParaRPr lang="en-GB" altLang="zh-CN" sz="1800">
              <a:solidFill>
                <a:schemeClr val="tx1"/>
              </a:solidFill>
              <a:latin typeface="Times New Roman" panose="02020603050405020304" pitchFamily="18" charset="0"/>
              <a:ea typeface="宋体" panose="02010600030101010101" pitchFamily="2" charset="-122"/>
            </a:endParaRPr>
          </a:p>
        </p:txBody>
      </p:sp>
      <p:sp>
        <p:nvSpPr>
          <p:cNvPr id="39951" name="Oval 32"/>
          <p:cNvSpPr/>
          <p:nvPr/>
        </p:nvSpPr>
        <p:spPr>
          <a:xfrm>
            <a:off x="2268538" y="5589588"/>
            <a:ext cx="365125" cy="350837"/>
          </a:xfrm>
          <a:prstGeom prst="ellipse">
            <a:avLst/>
          </a:prstGeom>
          <a:solidFill>
            <a:srgbClr val="00FF00"/>
          </a:solidFill>
          <a:ln w="9525">
            <a:noFill/>
          </a:ln>
        </p:spPr>
        <p:txBody>
          <a:bodyPr wrap="none" anchor="ctr" anchorCtr="0"/>
          <a:p>
            <a:pPr algn="ctr">
              <a:spcBef>
                <a:spcPct val="0"/>
              </a:spcBef>
              <a:buNone/>
            </a:pPr>
            <a:r>
              <a:rPr lang="en-US" altLang="zh-CN" sz="1800">
                <a:solidFill>
                  <a:schemeClr val="tx1"/>
                </a:solidFill>
                <a:latin typeface="Times New Roman" panose="02020603050405020304" pitchFamily="18" charset="0"/>
                <a:ea typeface="宋体" panose="02010600030101010101" pitchFamily="2" charset="-122"/>
              </a:rPr>
              <a:t>6</a:t>
            </a:r>
            <a:endParaRPr lang="en-GB" altLang="zh-CN" sz="1800">
              <a:solidFill>
                <a:schemeClr val="tx1"/>
              </a:solidFill>
              <a:latin typeface="Times New Roman" panose="02020603050405020304" pitchFamily="18" charset="0"/>
              <a:ea typeface="宋体" panose="02010600030101010101" pitchFamily="2" charset="-122"/>
            </a:endParaRPr>
          </a:p>
        </p:txBody>
      </p:sp>
      <p:sp>
        <p:nvSpPr>
          <p:cNvPr id="39952" name="Rectangle 1031"/>
          <p:cNvSpPr/>
          <p:nvPr/>
        </p:nvSpPr>
        <p:spPr>
          <a:xfrm>
            <a:off x="4716463" y="3860800"/>
            <a:ext cx="1600200" cy="650875"/>
          </a:xfrm>
          <a:prstGeom prst="rect">
            <a:avLst/>
          </a:prstGeom>
          <a:solidFill>
            <a:srgbClr val="FFFF99"/>
          </a:solidFill>
          <a:ln w="9525" cap="flat" cmpd="sng">
            <a:solidFill>
              <a:schemeClr val="tx1"/>
            </a:solidFill>
            <a:prstDash val="solid"/>
            <a:miter/>
            <a:headEnd type="none" w="med" len="med"/>
            <a:tailEnd type="none" w="med" len="med"/>
          </a:ln>
        </p:spPr>
        <p:txBody>
          <a:bodyPr anchor="ctr" anchorCtr="0">
            <a:spAutoFit/>
          </a:bodyPr>
          <a:p>
            <a:pPr algn="ctr">
              <a:spcBef>
                <a:spcPct val="0"/>
              </a:spcBef>
              <a:buNone/>
            </a:pPr>
            <a:r>
              <a:rPr lang="zh-CN" altLang="en-GB" sz="1800" dirty="0">
                <a:solidFill>
                  <a:schemeClr val="tx1"/>
                </a:solidFill>
                <a:latin typeface="Times New Roman" panose="02020603050405020304" pitchFamily="18" charset="0"/>
                <a:ea typeface="宋体" panose="02010600030101010101" pitchFamily="2" charset="-122"/>
              </a:rPr>
              <a:t>分析</a:t>
            </a:r>
            <a:endParaRPr lang="zh-CN" altLang="en-US" sz="1800" dirty="0">
              <a:solidFill>
                <a:schemeClr val="tx1"/>
              </a:solidFill>
              <a:latin typeface="Times New Roman" panose="02020603050405020304" pitchFamily="18" charset="0"/>
              <a:ea typeface="宋体" panose="02010600030101010101" pitchFamily="2" charset="-122"/>
            </a:endParaRPr>
          </a:p>
          <a:p>
            <a:pPr algn="ctr">
              <a:spcBef>
                <a:spcPct val="0"/>
              </a:spcBef>
              <a:buNone/>
            </a:pPr>
            <a:r>
              <a:rPr lang="zh-CN" altLang="en-US" sz="1800" dirty="0">
                <a:solidFill>
                  <a:schemeClr val="tx1"/>
                </a:solidFill>
                <a:latin typeface="Times New Roman" panose="02020603050405020304" pitchFamily="18" charset="0"/>
                <a:ea typeface="宋体" panose="02010600030101010101" pitchFamily="2" charset="-122"/>
              </a:rPr>
              <a:t>评估风险</a:t>
            </a:r>
            <a:endParaRPr lang="zh-CN" altLang="en-GB" sz="1800" dirty="0">
              <a:solidFill>
                <a:schemeClr val="tx1"/>
              </a:solidFill>
              <a:latin typeface="Times New Roman" panose="02020603050405020304" pitchFamily="18" charset="0"/>
              <a:ea typeface="宋体" panose="02010600030101010101" pitchFamily="2" charset="-122"/>
            </a:endParaRPr>
          </a:p>
        </p:txBody>
      </p:sp>
      <p:sp>
        <p:nvSpPr>
          <p:cNvPr id="39953" name="AutoShape 18"/>
          <p:cNvSpPr/>
          <p:nvPr/>
        </p:nvSpPr>
        <p:spPr>
          <a:xfrm rot="10800000">
            <a:off x="4427538" y="3933825"/>
            <a:ext cx="304800" cy="457200"/>
          </a:xfrm>
          <a:custGeom>
            <a:avLst/>
            <a:gdLst>
              <a:gd name="txL" fmla="*/ 3375 w 21600"/>
              <a:gd name="txT" fmla="*/ 5400 h 21600"/>
              <a:gd name="txR" fmla="*/ 18900 w 21600"/>
              <a:gd name="txB" fmla="*/ 16200 h 21600"/>
            </a:gdLst>
            <a:ahLst/>
            <a:cxnLst>
              <a:cxn ang="17694720">
                <a:pos x="3225800" y="0"/>
              </a:cxn>
              <a:cxn ang="11796480">
                <a:pos x="0" y="4838700"/>
              </a:cxn>
              <a:cxn ang="5898240">
                <a:pos x="3225800" y="9677399"/>
              </a:cxn>
              <a:cxn ang="0">
                <a:pos x="4301067" y="48387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p>
            <a:pPr>
              <a:spcBef>
                <a:spcPct val="0"/>
              </a:spcBef>
            </a:pP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39954" name="Rectangle 9"/>
          <p:cNvSpPr/>
          <p:nvPr/>
        </p:nvSpPr>
        <p:spPr>
          <a:xfrm>
            <a:off x="4211638" y="2708275"/>
            <a:ext cx="1600200" cy="650875"/>
          </a:xfrm>
          <a:prstGeom prst="rect">
            <a:avLst/>
          </a:prstGeom>
          <a:solidFill>
            <a:srgbClr val="FFFF99"/>
          </a:solidFill>
          <a:ln w="9525" cap="flat" cmpd="sng">
            <a:solidFill>
              <a:schemeClr val="tx1"/>
            </a:solidFill>
            <a:prstDash val="solid"/>
            <a:miter/>
            <a:headEnd type="none" w="med" len="med"/>
            <a:tailEnd type="none" w="med" len="med"/>
          </a:ln>
        </p:spPr>
        <p:txBody>
          <a:bodyPr anchor="ctr" anchorCtr="0">
            <a:spAutoFit/>
          </a:bodyPr>
          <a:p>
            <a:pPr algn="ctr">
              <a:spcBef>
                <a:spcPct val="0"/>
              </a:spcBef>
              <a:buNone/>
            </a:pPr>
            <a:r>
              <a:rPr lang="zh-CN" altLang="en-GB" sz="1800" dirty="0">
                <a:solidFill>
                  <a:schemeClr val="tx1"/>
                </a:solidFill>
                <a:latin typeface="Times New Roman" panose="02020603050405020304" pitchFamily="18" charset="0"/>
                <a:ea typeface="宋体" panose="02010600030101010101" pitchFamily="2" charset="-122"/>
              </a:rPr>
              <a:t>按步骤识</a:t>
            </a:r>
            <a:endParaRPr lang="zh-CN" altLang="en-GB" sz="1800" dirty="0">
              <a:solidFill>
                <a:schemeClr val="tx1"/>
              </a:solidFill>
              <a:latin typeface="Times New Roman" panose="02020603050405020304" pitchFamily="18" charset="0"/>
              <a:ea typeface="宋体" panose="02010600030101010101" pitchFamily="2" charset="-122"/>
            </a:endParaRPr>
          </a:p>
          <a:p>
            <a:pPr algn="ctr">
              <a:spcBef>
                <a:spcPct val="0"/>
              </a:spcBef>
              <a:buNone/>
            </a:pPr>
            <a:r>
              <a:rPr lang="zh-CN" altLang="en-GB" sz="1800" dirty="0">
                <a:solidFill>
                  <a:schemeClr val="tx1"/>
                </a:solidFill>
                <a:latin typeface="Times New Roman" panose="02020603050405020304" pitchFamily="18" charset="0"/>
                <a:ea typeface="宋体" panose="02010600030101010101" pitchFamily="2" charset="-122"/>
              </a:rPr>
              <a:t>别危害</a:t>
            </a:r>
            <a:endParaRPr lang="zh-CN" altLang="en-GB" sz="1800" dirty="0">
              <a:solidFill>
                <a:schemeClr val="tx1"/>
              </a:solidFill>
              <a:latin typeface="Times New Roman" panose="02020603050405020304" pitchFamily="18" charset="0"/>
              <a:ea typeface="宋体" panose="02010600030101010101" pitchFamily="2" charset="-122"/>
            </a:endParaRPr>
          </a:p>
        </p:txBody>
      </p:sp>
      <p:sp>
        <p:nvSpPr>
          <p:cNvPr id="39955" name="AutoShape 18"/>
          <p:cNvSpPr/>
          <p:nvPr/>
        </p:nvSpPr>
        <p:spPr>
          <a:xfrm rot="5400000">
            <a:off x="2703513" y="4719638"/>
            <a:ext cx="881062" cy="457200"/>
          </a:xfrm>
          <a:custGeom>
            <a:avLst/>
            <a:gdLst>
              <a:gd name="txL" fmla="*/ 3375 w 21600"/>
              <a:gd name="txT" fmla="*/ 5400 h 21600"/>
              <a:gd name="txR" fmla="*/ 18900 w 21600"/>
              <a:gd name="txB" fmla="*/ 16200 h 21600"/>
            </a:gdLst>
            <a:ahLst/>
            <a:cxnLst>
              <a:cxn ang="17694720">
                <a:pos x="9324583" y="0"/>
              </a:cxn>
              <a:cxn ang="11796480">
                <a:pos x="0" y="4838700"/>
              </a:cxn>
              <a:cxn ang="5898240">
                <a:pos x="9324583" y="9677399"/>
              </a:cxn>
              <a:cxn ang="0">
                <a:pos x="12432778" y="48387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p>
            <a:pPr>
              <a:spcBef>
                <a:spcPct val="0"/>
              </a:spcBef>
            </a:pP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39956" name="AutoShape 17"/>
          <p:cNvSpPr/>
          <p:nvPr/>
        </p:nvSpPr>
        <p:spPr>
          <a:xfrm rot="324228">
            <a:off x="3851275" y="2852738"/>
            <a:ext cx="304800" cy="457200"/>
          </a:xfrm>
          <a:custGeom>
            <a:avLst/>
            <a:gdLst>
              <a:gd name="txL" fmla="*/ 3375 w 21600"/>
              <a:gd name="txT" fmla="*/ 5400 h 21600"/>
              <a:gd name="txR" fmla="*/ 18900 w 21600"/>
              <a:gd name="txB" fmla="*/ 16200 h 21600"/>
            </a:gdLst>
            <a:ahLst/>
            <a:cxnLst>
              <a:cxn ang="17694720">
                <a:pos x="3225800" y="0"/>
              </a:cxn>
              <a:cxn ang="11796480">
                <a:pos x="0" y="4838700"/>
              </a:cxn>
              <a:cxn ang="5898240">
                <a:pos x="3225800" y="9677399"/>
              </a:cxn>
              <a:cxn ang="0">
                <a:pos x="4301067" y="48387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p>
            <a:pPr>
              <a:spcBef>
                <a:spcPct val="0"/>
              </a:spcBef>
            </a:pP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39957" name="AutoShape 17"/>
          <p:cNvSpPr/>
          <p:nvPr/>
        </p:nvSpPr>
        <p:spPr>
          <a:xfrm rot="324228">
            <a:off x="4284663" y="5516563"/>
            <a:ext cx="304800" cy="457200"/>
          </a:xfrm>
          <a:custGeom>
            <a:avLst/>
            <a:gdLst>
              <a:gd name="txL" fmla="*/ 3375 w 21600"/>
              <a:gd name="txT" fmla="*/ 5400 h 21600"/>
              <a:gd name="txR" fmla="*/ 18900 w 21600"/>
              <a:gd name="txB" fmla="*/ 16200 h 21600"/>
            </a:gdLst>
            <a:ahLst/>
            <a:cxnLst>
              <a:cxn ang="17694720">
                <a:pos x="3225800" y="0"/>
              </a:cxn>
              <a:cxn ang="11796480">
                <a:pos x="0" y="4838700"/>
              </a:cxn>
              <a:cxn ang="5898240">
                <a:pos x="3225800" y="9677399"/>
              </a:cxn>
              <a:cxn ang="0">
                <a:pos x="4301067" y="48387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p>
            <a:pPr>
              <a:spcBef>
                <a:spcPct val="0"/>
              </a:spcBef>
            </a:pPr>
            <a:endParaRPr lang="zh-CN" altLang="en-US" sz="2400" b="1" dirty="0">
              <a:solidFill>
                <a:schemeClr val="tx1"/>
              </a:solidFill>
              <a:latin typeface="Arial" panose="020B0604020202020204" pitchFamily="34" charset="0"/>
              <a:ea typeface="黑体" panose="02010609060101010101" pitchFamily="2" charset="-122"/>
            </a:endParaRPr>
          </a:p>
        </p:txBody>
      </p:sp>
      <p:sp>
        <p:nvSpPr>
          <p:cNvPr id="39958" name="Rectangle 1035"/>
          <p:cNvSpPr/>
          <p:nvPr/>
        </p:nvSpPr>
        <p:spPr>
          <a:xfrm>
            <a:off x="4643438" y="5373688"/>
            <a:ext cx="1600200" cy="650875"/>
          </a:xfrm>
          <a:prstGeom prst="rect">
            <a:avLst/>
          </a:prstGeom>
          <a:solidFill>
            <a:srgbClr val="00FF00"/>
          </a:solidFill>
          <a:ln w="9525" cap="flat" cmpd="sng">
            <a:solidFill>
              <a:schemeClr val="tx1"/>
            </a:solidFill>
            <a:prstDash val="solid"/>
            <a:miter/>
            <a:headEnd type="none" w="med" len="med"/>
            <a:tailEnd type="none" w="med" len="med"/>
          </a:ln>
        </p:spPr>
        <p:txBody>
          <a:bodyPr anchor="ctr" anchorCtr="0">
            <a:spAutoFit/>
          </a:bodyPr>
          <a:p>
            <a:pPr algn="ctr">
              <a:spcBef>
                <a:spcPct val="0"/>
              </a:spcBef>
              <a:buNone/>
            </a:pPr>
            <a:r>
              <a:rPr lang="zh-CN" altLang="en-GB" sz="1800" dirty="0">
                <a:solidFill>
                  <a:schemeClr val="tx1"/>
                </a:solidFill>
                <a:latin typeface="Times New Roman" panose="02020603050405020304" pitchFamily="18" charset="0"/>
                <a:ea typeface="宋体" panose="02010600030101010101" pitchFamily="2" charset="-122"/>
              </a:rPr>
              <a:t>定期评审</a:t>
            </a:r>
            <a:endParaRPr lang="zh-CN" altLang="en-US" sz="1800" dirty="0">
              <a:solidFill>
                <a:schemeClr val="tx1"/>
              </a:solidFill>
              <a:latin typeface="Times New Roman" panose="02020603050405020304" pitchFamily="18" charset="0"/>
              <a:ea typeface="宋体" panose="02010600030101010101" pitchFamily="2" charset="-122"/>
            </a:endParaRPr>
          </a:p>
          <a:p>
            <a:pPr algn="ctr">
              <a:spcBef>
                <a:spcPct val="0"/>
              </a:spcBef>
              <a:buNone/>
            </a:pPr>
            <a:r>
              <a:rPr lang="zh-CN" altLang="en-GB" sz="1800" dirty="0">
                <a:solidFill>
                  <a:schemeClr val="tx1"/>
                </a:solidFill>
                <a:latin typeface="Times New Roman" panose="02020603050405020304" pitchFamily="18" charset="0"/>
                <a:ea typeface="宋体" panose="02010600030101010101" pitchFamily="2" charset="-122"/>
              </a:rPr>
              <a:t>和持续改进</a:t>
            </a:r>
            <a:endParaRPr lang="zh-CN" altLang="en-GB" sz="1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6418"/>
                                        </p:tgtEl>
                                        <p:attrNameLst>
                                          <p:attrName>style.visibility</p:attrName>
                                        </p:attrNameLst>
                                      </p:cBhvr>
                                      <p:to>
                                        <p:strVal val="visible"/>
                                      </p:to>
                                    </p:set>
                                    <p:animEffect transition="in" filter="randombar(vertical)">
                                      <p:cBhvr>
                                        <p:cTn id="7" dur="500"/>
                                        <p:tgtEl>
                                          <p:spTgt spid="1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3013" name="表格 123012"/>
          <p:cNvGraphicFramePr/>
          <p:nvPr/>
        </p:nvGraphicFramePr>
        <p:xfrm>
          <a:off x="755650" y="1844675"/>
          <a:ext cx="8056563" cy="4892675"/>
        </p:xfrm>
        <a:graphic>
          <a:graphicData uri="http://schemas.openxmlformats.org/drawingml/2006/table">
            <a:tbl>
              <a:tblPr/>
              <a:tblGrid>
                <a:gridCol w="2286000"/>
                <a:gridCol w="2560638"/>
                <a:gridCol w="1584325"/>
                <a:gridCol w="1625600"/>
              </a:tblGrid>
              <a:tr h="309563">
                <a:tc gridSpan="4">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lnSpc>
                          <a:spcPct val="120000"/>
                        </a:lnSpc>
                        <a:spcBef>
                          <a:spcPct val="0"/>
                        </a:spcBef>
                        <a:buNone/>
                      </a:pPr>
                      <a:r>
                        <a:rPr lang="zh-CN" altLang="en-GB" sz="1200" b="0" dirty="0"/>
                        <a:t>工作安全分析样表</a:t>
                      </a:r>
                      <a:endParaRPr lang="zh-CN" altLang="en-GB" sz="1200" b="0" dirty="0"/>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84200">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US" sz="1200" b="0" dirty="0">
                          <a:solidFill>
                            <a:schemeClr val="tx1"/>
                          </a:solidFill>
                          <a:ea typeface="宋体" panose="02010600030101010101" pitchFamily="2" charset="-122"/>
                        </a:rPr>
                        <a:t>作业名称：</a:t>
                      </a:r>
                      <a:endParaRPr lang="zh-CN" altLang="en-US" sz="1200" b="0" dirty="0">
                        <a:solidFill>
                          <a:schemeClr val="tx1"/>
                        </a:solidFill>
                        <a:ea typeface="宋体" panose="02010600030101010101" pitchFamily="2" charset="-122"/>
                      </a:endParaRPr>
                    </a:p>
                    <a:p>
                      <a:pPr marL="0" lvl="0" indent="0" eaLnBrk="1" hangingPunct="1">
                        <a:buNone/>
                      </a:pPr>
                      <a:r>
                        <a:rPr lang="zh-CN" altLang="en-GB" sz="1200" b="0" dirty="0">
                          <a:solidFill>
                            <a:schemeClr val="tx1"/>
                          </a:solidFill>
                          <a:ea typeface="宋体" panose="02010600030101010101" pitchFamily="2" charset="-122"/>
                        </a:rPr>
                        <a:t>更换轮胎</a:t>
                      </a:r>
                      <a:endParaRPr lang="zh-CN" altLang="en-GB" sz="1200" b="0" dirty="0">
                        <a:solidFill>
                          <a:schemeClr val="tx1"/>
                        </a:solidFill>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solidFill>
                            <a:schemeClr val="tx1"/>
                          </a:solidFill>
                          <a:ea typeface="宋体" panose="02010600030101010101" pitchFamily="2" charset="-122"/>
                        </a:rPr>
                        <a:t>作业地点：</a:t>
                      </a:r>
                      <a:endParaRPr lang="zh-CN" altLang="en-US" sz="1200" b="0" dirty="0">
                        <a:solidFill>
                          <a:schemeClr val="tx1"/>
                        </a:solidFill>
                        <a:ea typeface="宋体" panose="02010600030101010101" pitchFamily="2" charset="-122"/>
                      </a:endParaRPr>
                    </a:p>
                    <a:p>
                      <a:pPr marL="0" lvl="0" indent="0" eaLnBrk="1" hangingPunct="1">
                        <a:buNone/>
                      </a:pPr>
                      <a:r>
                        <a:rPr lang="zh-CN" altLang="en-GB" sz="1200" b="0" dirty="0">
                          <a:solidFill>
                            <a:schemeClr val="tx1"/>
                          </a:solidFill>
                          <a:ea typeface="宋体" panose="02010600030101010101" pitchFamily="2" charset="-122"/>
                        </a:rPr>
                        <a:t>汽车维修停靠点</a:t>
                      </a:r>
                      <a:endParaRPr lang="zh-CN" altLang="en-GB" sz="1200" b="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solidFill>
                            <a:schemeClr val="tx1"/>
                          </a:solidFill>
                          <a:ea typeface="宋体" panose="02010600030101010101" pitchFamily="2" charset="-122"/>
                        </a:rPr>
                        <a:t>分析人员：</a:t>
                      </a:r>
                      <a:endParaRPr lang="zh-CN" altLang="en-US" sz="1200" b="0" dirty="0">
                        <a:solidFill>
                          <a:schemeClr val="tx1"/>
                        </a:solidFill>
                        <a:ea typeface="宋体" panose="02010600030101010101" pitchFamily="2" charset="-122"/>
                      </a:endParaRPr>
                    </a:p>
                    <a:p>
                      <a:pPr marL="0" lvl="0" indent="0" eaLnBrk="1" hangingPunct="1">
                        <a:buNone/>
                      </a:pPr>
                      <a:r>
                        <a:rPr lang="zh-CN" altLang="en-GB" sz="1200" b="0" dirty="0">
                          <a:solidFill>
                            <a:schemeClr val="tx1"/>
                          </a:solidFill>
                          <a:ea typeface="宋体" panose="02010600030101010101" pitchFamily="2" charset="-122"/>
                        </a:rPr>
                        <a:t>车队长</a:t>
                      </a:r>
                      <a:r>
                        <a:rPr lang="zh-CN" altLang="en-US" sz="1200" b="0" dirty="0">
                          <a:solidFill>
                            <a:schemeClr val="tx1"/>
                          </a:solidFill>
                          <a:ea typeface="宋体" panose="02010600030101010101" pitchFamily="2" charset="-122"/>
                        </a:rPr>
                        <a:t> 王小平等</a:t>
                      </a:r>
                      <a:endParaRPr lang="zh-CN" altLang="en-GB" sz="1200" b="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solidFill>
                            <a:schemeClr val="tx1"/>
                          </a:solidFill>
                          <a:ea typeface="宋体" panose="02010600030101010101" pitchFamily="2" charset="-122"/>
                        </a:rPr>
                        <a:t>日</a:t>
                      </a:r>
                      <a:r>
                        <a:rPr lang="zh-CN" altLang="en-US" sz="1200" b="0" dirty="0">
                          <a:solidFill>
                            <a:schemeClr val="tx1"/>
                          </a:solidFill>
                          <a:ea typeface="宋体" panose="02010600030101010101" pitchFamily="2" charset="-122"/>
                        </a:rPr>
                        <a:t>      </a:t>
                      </a:r>
                      <a:r>
                        <a:rPr lang="zh-CN" altLang="en-GB" sz="1200" b="0" dirty="0">
                          <a:solidFill>
                            <a:schemeClr val="tx1"/>
                          </a:solidFill>
                          <a:ea typeface="宋体" panose="02010600030101010101" pitchFamily="2" charset="-122"/>
                        </a:rPr>
                        <a:t>期：</a:t>
                      </a:r>
                      <a:endParaRPr lang="zh-CN" altLang="en-US" sz="1200" b="0" dirty="0">
                        <a:solidFill>
                          <a:schemeClr val="tx1"/>
                        </a:solidFill>
                        <a:ea typeface="宋体" panose="02010600030101010101" pitchFamily="2" charset="-122"/>
                      </a:endParaRPr>
                    </a:p>
                    <a:p>
                      <a:pPr marL="0" lvl="0" indent="0" eaLnBrk="1" hangingPunct="1">
                        <a:buNone/>
                      </a:pPr>
                      <a:r>
                        <a:rPr lang="zh-CN" altLang="en-US" sz="1200" b="0" dirty="0">
                          <a:solidFill>
                            <a:schemeClr val="tx1"/>
                          </a:solidFill>
                          <a:ea typeface="宋体" panose="02010600030101010101" pitchFamily="2" charset="-122"/>
                        </a:rPr>
                        <a:t>2005年1月20日</a:t>
                      </a:r>
                      <a:endParaRPr lang="zh-CN" altLang="en-GB" sz="1200" b="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r>
              <a:tr h="330200">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solidFill>
                            <a:schemeClr val="tx1"/>
                          </a:solidFill>
                          <a:ea typeface="宋体" panose="02010600030101010101" pitchFamily="2" charset="-122"/>
                        </a:rPr>
                        <a:t>任务或步骤描述</a:t>
                      </a:r>
                      <a:endParaRPr lang="zh-CN" altLang="en-GB" sz="1200" b="0" dirty="0">
                        <a:solidFill>
                          <a:schemeClr val="tx1"/>
                        </a:solidFill>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solidFill>
                            <a:schemeClr val="tx1"/>
                          </a:solidFill>
                          <a:ea typeface="宋体" panose="02010600030101010101" pitchFamily="2" charset="-122"/>
                        </a:rPr>
                        <a:t>潜在危害</a:t>
                      </a:r>
                      <a:endParaRPr lang="zh-CN" altLang="en-GB" sz="1200" b="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b="0" dirty="0">
                          <a:solidFill>
                            <a:schemeClr val="tx1"/>
                          </a:solidFill>
                          <a:ea typeface="宋体" panose="02010600030101010101" pitchFamily="2" charset="-122"/>
                        </a:rPr>
                        <a:t>危害控制措施</a:t>
                      </a:r>
                      <a:endParaRPr lang="zh-CN" altLang="en-GB" sz="1200" b="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893762">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solidFill>
                            <a:schemeClr val="tx1"/>
                          </a:solidFill>
                          <a:ea typeface="宋体" panose="02010600030101010101" pitchFamily="2" charset="-122"/>
                        </a:rPr>
                        <a:t>1</a:t>
                      </a:r>
                      <a:r>
                        <a:rPr lang="en-GB" altLang="zh-CN" sz="1200">
                          <a:solidFill>
                            <a:schemeClr val="tx1"/>
                          </a:solidFill>
                          <a:ea typeface="宋体" panose="02010600030101010101" pitchFamily="2" charset="-122"/>
                        </a:rPr>
                        <a:t>.</a:t>
                      </a:r>
                      <a:r>
                        <a:rPr lang="en-US" altLang="zh-CN" sz="1200">
                          <a:solidFill>
                            <a:schemeClr val="tx1"/>
                          </a:solidFill>
                          <a:ea typeface="宋体" panose="02010600030101010101" pitchFamily="2" charset="-122"/>
                        </a:rPr>
                        <a:t> </a:t>
                      </a:r>
                      <a:r>
                        <a:rPr lang="zh-CN" altLang="en-US" sz="1200" dirty="0">
                          <a:solidFill>
                            <a:schemeClr val="tx1"/>
                          </a:solidFill>
                          <a:ea typeface="宋体" panose="02010600030101010101" pitchFamily="2" charset="-122"/>
                        </a:rPr>
                        <a:t>把车停在维修地段</a:t>
                      </a:r>
                      <a:endParaRPr lang="zh-CN" altLang="en-US" sz="1200" dirty="0">
                        <a:solidFill>
                          <a:schemeClr val="tx1"/>
                        </a:solidFill>
                        <a:ea typeface="宋体" panose="02010600030101010101" pitchFamily="2" charset="-122"/>
                      </a:endParaRPr>
                    </a:p>
                    <a:p>
                      <a:pPr marL="0" lvl="0" indent="0" eaLnBrk="1" hangingPunct="1">
                        <a:buNone/>
                      </a:pPr>
                      <a:endParaRPr lang="zh-CN" altLang="en-GB" sz="1200" dirty="0">
                        <a:solidFill>
                          <a:schemeClr val="tx1"/>
                        </a:solidFill>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288925" lvl="0" indent="-288925" eaLnBrk="1" hangingPunct="1">
                        <a:buFontTx/>
                        <a:buAutoNum type="alphaLcParenR"/>
                      </a:pPr>
                      <a:r>
                        <a:rPr lang="zh-CN" altLang="en-GB" sz="1200" dirty="0">
                          <a:solidFill>
                            <a:schemeClr val="tx1"/>
                          </a:solidFill>
                          <a:ea typeface="宋体" panose="02010600030101010101" pitchFamily="2" charset="-122"/>
                        </a:rPr>
                        <a:t>被其它路过的车撞伤</a:t>
                      </a:r>
                      <a:endParaRPr lang="zh-CN" altLang="en-US" sz="1200" dirty="0">
                        <a:solidFill>
                          <a:schemeClr val="tx1"/>
                        </a:solidFill>
                        <a:ea typeface="宋体" panose="02010600030101010101" pitchFamily="2" charset="-122"/>
                      </a:endParaRPr>
                    </a:p>
                    <a:p>
                      <a:pPr marL="288925" lvl="0" indent="-288925" eaLnBrk="1" hangingPunct="1">
                        <a:buFontTx/>
                        <a:buAutoNum type="alphaLcParenR"/>
                      </a:pPr>
                      <a:r>
                        <a:rPr lang="zh-CN" altLang="en-GB" sz="1200" dirty="0">
                          <a:solidFill>
                            <a:schemeClr val="tx1"/>
                          </a:solidFill>
                          <a:ea typeface="宋体" panose="02010600030101010101" pitchFamily="2" charset="-122"/>
                        </a:rPr>
                        <a:t>由于地面不平或软土基被撞伤</a:t>
                      </a:r>
                      <a:endParaRPr lang="zh-CN" altLang="en-US" sz="1200" dirty="0">
                        <a:solidFill>
                          <a:schemeClr val="tx1"/>
                        </a:solidFill>
                        <a:ea typeface="宋体" panose="02010600030101010101" pitchFamily="2" charset="-122"/>
                      </a:endParaRPr>
                    </a:p>
                    <a:p>
                      <a:pPr marL="288925" lvl="0" indent="-288925" eaLnBrk="1" hangingPunct="1">
                        <a:buFontTx/>
                        <a:buAutoNum type="alphaLcParenR"/>
                      </a:pPr>
                      <a:r>
                        <a:rPr lang="zh-CN" altLang="en-GB" sz="1200" dirty="0">
                          <a:solidFill>
                            <a:schemeClr val="tx1"/>
                          </a:solidFill>
                          <a:ea typeface="宋体" panose="02010600030101010101" pitchFamily="2" charset="-122"/>
                        </a:rPr>
                        <a:t>可能翻车</a:t>
                      </a: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288925" lvl="0" indent="-288925" eaLnBrk="1" hangingPunct="1">
                        <a:buFontTx/>
                        <a:buAutoNum type="alphaLcParenR"/>
                      </a:pPr>
                      <a:r>
                        <a:rPr lang="zh-CN" altLang="en-GB" sz="1200" dirty="0">
                          <a:solidFill>
                            <a:schemeClr val="tx1"/>
                          </a:solidFill>
                          <a:ea typeface="宋体" panose="02010600030101010101" pitchFamily="2" charset="-122"/>
                        </a:rPr>
                        <a:t>选择车辆较少的地方，开启警示灯</a:t>
                      </a:r>
                      <a:endParaRPr lang="zh-CN" altLang="en-US" sz="1200" dirty="0">
                        <a:solidFill>
                          <a:schemeClr val="tx1"/>
                        </a:solidFill>
                        <a:ea typeface="宋体" panose="02010600030101010101" pitchFamily="2" charset="-122"/>
                      </a:endParaRPr>
                    </a:p>
                    <a:p>
                      <a:pPr marL="288925" lvl="0" indent="-288925" eaLnBrk="1" hangingPunct="1">
                        <a:buFontTx/>
                        <a:buAutoNum type="alphaLcParenR"/>
                      </a:pPr>
                      <a:r>
                        <a:rPr lang="zh-CN" altLang="en-GB" sz="1200" dirty="0">
                          <a:solidFill>
                            <a:schemeClr val="tx1"/>
                          </a:solidFill>
                          <a:ea typeface="宋体" panose="02010600030101010101" pitchFamily="2" charset="-122"/>
                        </a:rPr>
                        <a:t>选择平坦的、坚固的地方停车</a:t>
                      </a:r>
                      <a:endParaRPr lang="zh-CN" altLang="en-US" sz="1200" dirty="0">
                        <a:solidFill>
                          <a:schemeClr val="tx1"/>
                        </a:solidFill>
                        <a:ea typeface="宋体" panose="02010600030101010101" pitchFamily="2" charset="-122"/>
                      </a:endParaRPr>
                    </a:p>
                    <a:p>
                      <a:pPr marL="288925" lvl="0" indent="-288925" eaLnBrk="1" hangingPunct="1">
                        <a:buFontTx/>
                        <a:buAutoNum type="alphaLcParenR"/>
                      </a:pPr>
                      <a:r>
                        <a:rPr lang="zh-CN" altLang="en-GB" sz="1200" dirty="0">
                          <a:solidFill>
                            <a:schemeClr val="tx1"/>
                          </a:solidFill>
                          <a:ea typeface="宋体" panose="02010600030101010101" pitchFamily="2" charset="-122"/>
                        </a:rPr>
                        <a:t>拉好手刹、离合器放在停产档、在前后轮合适位置放好枕楔</a:t>
                      </a: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74688">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solidFill>
                            <a:schemeClr val="tx1"/>
                          </a:solidFill>
                          <a:ea typeface="宋体" panose="02010600030101010101" pitchFamily="2" charset="-122"/>
                        </a:rPr>
                        <a:t>2. </a:t>
                      </a:r>
                      <a:r>
                        <a:rPr lang="zh-CN" altLang="en-US" sz="1200" dirty="0">
                          <a:solidFill>
                            <a:schemeClr val="tx1"/>
                          </a:solidFill>
                          <a:ea typeface="宋体" panose="02010600030101010101" pitchFamily="2" charset="-122"/>
                        </a:rPr>
                        <a:t>准备好备用轮胎和维修工具</a:t>
                      </a:r>
                      <a:endParaRPr lang="zh-CN" altLang="en-US" sz="1200" dirty="0">
                        <a:solidFill>
                          <a:schemeClr val="tx1"/>
                        </a:solidFill>
                        <a:ea typeface="宋体" panose="02010600030101010101" pitchFamily="2" charset="-122"/>
                      </a:endParaRPr>
                    </a:p>
                    <a:p>
                      <a:pPr marL="0" lvl="0" indent="0" eaLnBrk="1" hangingPunct="1">
                        <a:buNone/>
                      </a:pPr>
                      <a:endParaRPr lang="zh-CN" altLang="en-GB" sz="1200" dirty="0">
                        <a:solidFill>
                          <a:schemeClr val="tx1"/>
                        </a:solidFill>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dirty="0">
                          <a:solidFill>
                            <a:schemeClr val="tx1"/>
                          </a:solidFill>
                          <a:ea typeface="宋体" panose="02010600030101010101" pitchFamily="2" charset="-122"/>
                        </a:rPr>
                        <a:t>提取轮胎的时候可能扭伤身体</a:t>
                      </a: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288925" lvl="0" indent="-288925" eaLnBrk="1" hangingPunct="1">
                        <a:buFontTx/>
                        <a:buAutoNum type="alphaLcParenR"/>
                      </a:pPr>
                      <a:r>
                        <a:rPr lang="zh-CN" altLang="en-US" sz="1200" dirty="0">
                          <a:solidFill>
                            <a:schemeClr val="tx1"/>
                          </a:solidFill>
                          <a:ea typeface="宋体" panose="02010600030101010101" pitchFamily="2" charset="-122"/>
                        </a:rPr>
                        <a:t>将轮胎扶起至垂直位置，用腿部力量并尽可能靠近轮胎，从车箱中提起轮胎；</a:t>
                      </a:r>
                      <a:endParaRPr lang="zh-CN" altLang="en-US" sz="1200" dirty="0">
                        <a:solidFill>
                          <a:schemeClr val="tx1"/>
                        </a:solidFill>
                        <a:ea typeface="宋体" panose="02010600030101010101" pitchFamily="2" charset="-122"/>
                      </a:endParaRPr>
                    </a:p>
                    <a:p>
                      <a:pPr marL="288925" lvl="0" indent="-288925" eaLnBrk="1" hangingPunct="1">
                        <a:buFontTx/>
                        <a:buAutoNum type="alphaLcParenR"/>
                      </a:pPr>
                      <a:r>
                        <a:rPr lang="zh-CN" altLang="en-US" sz="1200" dirty="0">
                          <a:solidFill>
                            <a:schemeClr val="tx1"/>
                          </a:solidFill>
                          <a:ea typeface="宋体" panose="02010600030101010101" pitchFamily="2" charset="-122"/>
                        </a:rPr>
                        <a:t>手扶慢慢推滚到合适位置</a:t>
                      </a: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921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solidFill>
                            <a:schemeClr val="tx1"/>
                          </a:solidFill>
                          <a:ea typeface="宋体" panose="02010600030101010101" pitchFamily="2" charset="-122"/>
                        </a:rPr>
                        <a:t>3. </a:t>
                      </a:r>
                      <a:r>
                        <a:rPr lang="zh-CN" altLang="en-US" sz="1200" dirty="0">
                          <a:solidFill>
                            <a:schemeClr val="tx1"/>
                          </a:solidFill>
                          <a:ea typeface="宋体" panose="02010600030101010101" pitchFamily="2" charset="-122"/>
                        </a:rPr>
                        <a:t>取下轮胎轱辘盖帽</a:t>
                      </a:r>
                      <a:endParaRPr lang="zh-CN" altLang="en-US" sz="1200" dirty="0">
                        <a:solidFill>
                          <a:schemeClr val="tx1"/>
                        </a:solidFill>
                        <a:ea typeface="宋体" panose="02010600030101010101" pitchFamily="2" charset="-122"/>
                      </a:endParaRPr>
                    </a:p>
                    <a:p>
                      <a:pPr marL="0" lvl="0" indent="0" eaLnBrk="1" hangingPunct="1">
                        <a:buNone/>
                      </a:pPr>
                      <a:endParaRPr lang="zh-CN" altLang="en-GB" sz="1200" dirty="0">
                        <a:solidFill>
                          <a:schemeClr val="tx1"/>
                        </a:solidFill>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US" sz="1200" dirty="0">
                          <a:solidFill>
                            <a:schemeClr val="tx1"/>
                          </a:solidFill>
                          <a:ea typeface="宋体" panose="02010600030101010101" pitchFamily="2" charset="-122"/>
                        </a:rPr>
                        <a:t>轮胎轱辘盖帽突然坠落，扎伤司机</a:t>
                      </a: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288925" lvl="0" indent="-288925" eaLnBrk="1" hangingPunct="1">
                        <a:buFontTx/>
                        <a:buAutoNum type="alphaLcParenR"/>
                      </a:pPr>
                      <a:r>
                        <a:rPr lang="zh-CN" altLang="en-US" sz="1200" dirty="0">
                          <a:solidFill>
                            <a:schemeClr val="tx1"/>
                          </a:solidFill>
                          <a:ea typeface="宋体" panose="02010600030101010101" pitchFamily="2" charset="-122"/>
                        </a:rPr>
                        <a:t>慢慢地用力均匀地撬轱辘盖帽</a:t>
                      </a:r>
                      <a:endParaRPr lang="zh-CN" altLang="en-US" sz="1200" dirty="0">
                        <a:solidFill>
                          <a:schemeClr val="tx1"/>
                        </a:solidFill>
                        <a:ea typeface="宋体" panose="02010600030101010101" pitchFamily="2" charset="-122"/>
                      </a:endParaRPr>
                    </a:p>
                    <a:p>
                      <a:pPr marL="288925" lvl="0" indent="-288925" eaLnBrk="1" hangingPunct="1">
                        <a:buNone/>
                      </a:pP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74687">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solidFill>
                            <a:schemeClr val="tx1"/>
                          </a:solidFill>
                          <a:ea typeface="宋体" panose="02010600030101010101" pitchFamily="2" charset="-122"/>
                        </a:rPr>
                        <a:t>4. </a:t>
                      </a:r>
                      <a:r>
                        <a:rPr lang="zh-CN" altLang="en-US" sz="1200" dirty="0">
                          <a:solidFill>
                            <a:schemeClr val="tx1"/>
                          </a:solidFill>
                          <a:ea typeface="宋体" panose="02010600030101010101" pitchFamily="2" charset="-122"/>
                        </a:rPr>
                        <a:t>拧开螺钉</a:t>
                      </a:r>
                      <a:endParaRPr lang="zh-CN" altLang="en-US" sz="1200" dirty="0">
                        <a:solidFill>
                          <a:schemeClr val="tx1"/>
                        </a:solidFill>
                        <a:ea typeface="宋体" panose="02010600030101010101" pitchFamily="2" charset="-122"/>
                      </a:endParaRPr>
                    </a:p>
                    <a:p>
                      <a:pPr marL="0" lvl="0" indent="0" eaLnBrk="1" hangingPunct="1">
                        <a:buNone/>
                      </a:pPr>
                      <a:endParaRPr lang="zh-CN" altLang="en-GB" sz="1200" dirty="0">
                        <a:solidFill>
                          <a:schemeClr val="tx1"/>
                        </a:solidFill>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dirty="0">
                          <a:solidFill>
                            <a:schemeClr val="tx1"/>
                          </a:solidFill>
                          <a:ea typeface="宋体" panose="02010600030101010101" pitchFamily="2" charset="-122"/>
                        </a:rPr>
                        <a:t>扳手可能滑落，打伤司机</a:t>
                      </a: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288925" lvl="0" indent="-288925" eaLnBrk="1" hangingPunct="1">
                        <a:buFontTx/>
                        <a:buAutoNum type="alphaLcParenR"/>
                      </a:pPr>
                      <a:r>
                        <a:rPr lang="zh-CN" altLang="en-US" sz="1200" dirty="0">
                          <a:solidFill>
                            <a:schemeClr val="tx1"/>
                          </a:solidFill>
                          <a:ea typeface="宋体" panose="02010600030101010101" pitchFamily="2" charset="-122"/>
                        </a:rPr>
                        <a:t>使用扁平扳手慢慢地用力均匀地拧开螺栓</a:t>
                      </a:r>
                      <a:endParaRPr lang="zh-CN" altLang="en-US" sz="1200" dirty="0">
                        <a:solidFill>
                          <a:schemeClr val="tx1"/>
                        </a:solidFill>
                        <a:ea typeface="宋体" panose="02010600030101010101" pitchFamily="2" charset="-122"/>
                      </a:endParaRPr>
                    </a:p>
                    <a:p>
                      <a:pPr marL="288925" lvl="0" indent="-288925" eaLnBrk="1" hangingPunct="1">
                        <a:buNone/>
                      </a:pP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413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en-US" altLang="zh-CN" sz="1200">
                          <a:solidFill>
                            <a:schemeClr val="tx1"/>
                          </a:solidFill>
                          <a:ea typeface="宋体" panose="02010600030101010101" pitchFamily="2" charset="-122"/>
                        </a:rPr>
                        <a:t>5</a:t>
                      </a:r>
                      <a:r>
                        <a:rPr lang="en-GB" altLang="zh-CN" sz="1200">
                          <a:solidFill>
                            <a:schemeClr val="tx1"/>
                          </a:solidFill>
                          <a:ea typeface="宋体" panose="02010600030101010101" pitchFamily="2" charset="-122"/>
                        </a:rPr>
                        <a:t>.</a:t>
                      </a:r>
                      <a:r>
                        <a:rPr lang="en-US" altLang="zh-CN" sz="1200">
                          <a:solidFill>
                            <a:schemeClr val="tx1"/>
                          </a:solidFill>
                          <a:ea typeface="宋体" panose="02010600030101010101" pitchFamily="2" charset="-122"/>
                        </a:rPr>
                        <a:t> </a:t>
                      </a:r>
                      <a:r>
                        <a:rPr lang="zh-CN" altLang="en-US" sz="1200" dirty="0">
                          <a:solidFill>
                            <a:schemeClr val="tx1"/>
                          </a:solidFill>
                          <a:ea typeface="宋体" panose="02010600030101010101" pitchFamily="2" charset="-122"/>
                        </a:rPr>
                        <a:t>等等</a:t>
                      </a:r>
                      <a:endParaRPr lang="zh-CN" altLang="en-GB" sz="1200" dirty="0">
                        <a:solidFill>
                          <a:schemeClr val="tx1"/>
                        </a:solidFill>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endParaRPr lang="zh-CN" altLang="en-US"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92125">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US" sz="1200" dirty="0">
                          <a:solidFill>
                            <a:schemeClr val="tx1"/>
                          </a:solidFill>
                          <a:ea typeface="宋体" panose="02010600030101010101" pitchFamily="2" charset="-122"/>
                        </a:rPr>
                        <a:t>审批人员签字：</a:t>
                      </a:r>
                      <a:endParaRPr lang="zh-CN" altLang="en-US" sz="1200" dirty="0">
                        <a:solidFill>
                          <a:schemeClr val="tx1"/>
                        </a:solidFill>
                        <a:ea typeface="宋体" panose="02010600030101010101" pitchFamily="2" charset="-122"/>
                      </a:endParaRPr>
                    </a:p>
                    <a:p>
                      <a:pPr marL="0" lvl="0" indent="0" eaLnBrk="1" hangingPunct="1">
                        <a:buNone/>
                      </a:pPr>
                      <a:endParaRPr lang="zh-CN" altLang="en-GB" sz="1200" dirty="0">
                        <a:solidFill>
                          <a:schemeClr val="tx1"/>
                        </a:solidFill>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dirty="0">
                          <a:solidFill>
                            <a:schemeClr val="tx1"/>
                          </a:solidFill>
                          <a:ea typeface="宋体" panose="02010600030101010101" pitchFamily="2" charset="-122"/>
                        </a:rPr>
                        <a:t>审批人员职务：</a:t>
                      </a: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ctr" rtl="0" eaLnBrk="0" fontAlgn="base" hangingPunct="0">
                        <a:spcBef>
                          <a:spcPct val="20000"/>
                        </a:spcBef>
                        <a:spcAft>
                          <a:spcPct val="0"/>
                        </a:spcAft>
                        <a:buClrTx/>
                        <a:buSzTx/>
                        <a:buFontTx/>
                        <a:defRPr sz="6400">
                          <a:solidFill>
                            <a:schemeClr val="tx2"/>
                          </a:solidFill>
                          <a:latin typeface="+mn-lt"/>
                          <a:ea typeface="+mn-ea"/>
                          <a:cs typeface="+mn-cs"/>
                        </a:defRPr>
                      </a:lvl1pPr>
                      <a:lvl2pPr marL="457200" lvl="1" indent="0" algn="l" rtl="0" eaLnBrk="0" fontAlgn="base" hangingPunct="0">
                        <a:spcBef>
                          <a:spcPct val="20000"/>
                        </a:spcBef>
                        <a:spcAft>
                          <a:spcPct val="0"/>
                        </a:spcAft>
                        <a:buClrTx/>
                        <a:buSzTx/>
                        <a:buFontTx/>
                        <a:defRPr sz="2400">
                          <a:solidFill>
                            <a:schemeClr val="tx1"/>
                          </a:solidFill>
                          <a:latin typeface="+mn-lt"/>
                          <a:ea typeface="+mj-ea"/>
                        </a:defRPr>
                      </a:lvl2pPr>
                      <a:lvl3pPr marL="914400" lvl="2" indent="0" algn="l" rtl="0" eaLnBrk="0" fontAlgn="base" hangingPunct="0">
                        <a:spcBef>
                          <a:spcPct val="20000"/>
                        </a:spcBef>
                        <a:spcAft>
                          <a:spcPct val="0"/>
                        </a:spcAft>
                        <a:buClrTx/>
                        <a:buSzTx/>
                        <a:buFontTx/>
                        <a:defRPr sz="2000">
                          <a:solidFill>
                            <a:schemeClr val="tx1"/>
                          </a:solidFill>
                          <a:latin typeface="+mn-lt"/>
                          <a:ea typeface="+mj-ea"/>
                        </a:defRPr>
                      </a:lvl3pPr>
                      <a:lvl4pPr marL="1371600" lvl="3" indent="0" algn="l" rtl="0" eaLnBrk="0" fontAlgn="base" hangingPunct="0">
                        <a:spcBef>
                          <a:spcPct val="20000"/>
                        </a:spcBef>
                        <a:spcAft>
                          <a:spcPct val="0"/>
                        </a:spcAft>
                        <a:buClrTx/>
                        <a:buSzTx/>
                        <a:buFontTx/>
                        <a:defRPr sz="1800">
                          <a:solidFill>
                            <a:schemeClr val="tx1"/>
                          </a:solidFill>
                          <a:latin typeface="+mn-lt"/>
                          <a:ea typeface="+mj-ea"/>
                        </a:defRPr>
                      </a:lvl4pPr>
                      <a:lvl5pPr marL="1828800" lvl="4" indent="0" algn="l" rtl="0" eaLnBrk="0" fontAlgn="base" hangingPunct="0">
                        <a:spcBef>
                          <a:spcPct val="20000"/>
                        </a:spcBef>
                        <a:spcAft>
                          <a:spcPct val="0"/>
                        </a:spcAft>
                        <a:buClrTx/>
                        <a:buSzTx/>
                        <a:buFontTx/>
                        <a:defRPr sz="1800">
                          <a:solidFill>
                            <a:schemeClr val="tx1"/>
                          </a:solidFill>
                          <a:latin typeface="+mn-lt"/>
                          <a:ea typeface="+mj-ea"/>
                        </a:defRPr>
                      </a:lvl5pPr>
                    </a:lstStyle>
                    <a:p>
                      <a:pPr marL="0" lvl="0" indent="0" eaLnBrk="1" hangingPunct="1">
                        <a:buNone/>
                      </a:pPr>
                      <a:r>
                        <a:rPr lang="zh-CN" altLang="en-GB" sz="1200" dirty="0">
                          <a:solidFill>
                            <a:schemeClr val="tx1"/>
                          </a:solidFill>
                          <a:ea typeface="宋体" panose="02010600030101010101" pitchFamily="2" charset="-122"/>
                        </a:rPr>
                        <a:t>日</a:t>
                      </a:r>
                      <a:r>
                        <a:rPr lang="zh-CN" altLang="en-US" sz="1200" dirty="0">
                          <a:solidFill>
                            <a:schemeClr val="tx1"/>
                          </a:solidFill>
                          <a:ea typeface="宋体" panose="02010600030101010101" pitchFamily="2" charset="-122"/>
                        </a:rPr>
                        <a:t>    </a:t>
                      </a:r>
                      <a:r>
                        <a:rPr lang="zh-CN" altLang="en-GB" sz="1200" dirty="0">
                          <a:solidFill>
                            <a:schemeClr val="tx1"/>
                          </a:solidFill>
                          <a:ea typeface="宋体" panose="02010600030101010101" pitchFamily="2" charset="-122"/>
                        </a:rPr>
                        <a:t>期：</a:t>
                      </a:r>
                      <a:endParaRPr lang="zh-CN" altLang="en-GB" sz="1200" dirty="0">
                        <a:solidFill>
                          <a:schemeClr val="tx1"/>
                        </a:solidFill>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
        <p:nvSpPr>
          <p:cNvPr id="123014" name="Rectangle 2"/>
          <p:cNvSpPr/>
          <p:nvPr/>
        </p:nvSpPr>
        <p:spPr>
          <a:xfrm>
            <a:off x="3348038" y="549275"/>
            <a:ext cx="2808287" cy="685800"/>
          </a:xfrm>
          <a:prstGeom prst="rect">
            <a:avLst/>
          </a:prstGeom>
          <a:noFill/>
          <a:ln w="12700">
            <a:noFill/>
          </a:ln>
        </p:spPr>
        <p:txBody>
          <a:bodyPr lIns="90488" tIns="44450" rIns="90488" bIns="44450" anchor="ctr" anchorCtr="0"/>
          <a:p>
            <a:pPr>
              <a:lnSpc>
                <a:spcPct val="90000"/>
              </a:lnSpc>
              <a:spcBef>
                <a:spcPct val="0"/>
              </a:spcBef>
              <a:buNone/>
            </a:pPr>
            <a:r>
              <a:rPr lang="en-US" altLang="zh-CN" sz="2800">
                <a:solidFill>
                  <a:srgbClr val="003366"/>
                </a:solidFill>
                <a:latin typeface="Arial" panose="020B0604020202020204" pitchFamily="34" charset="0"/>
                <a:ea typeface="宋体" panose="02010600030101010101" pitchFamily="2" charset="-122"/>
              </a:rPr>
              <a:t>JSA </a:t>
            </a:r>
            <a:r>
              <a:rPr lang="zh-CN" altLang="en-US" sz="2800" dirty="0">
                <a:solidFill>
                  <a:srgbClr val="003366"/>
                </a:solidFill>
                <a:latin typeface="Arial" panose="020B0604020202020204" pitchFamily="34" charset="0"/>
                <a:ea typeface="宋体" panose="02010600030101010101" pitchFamily="2" charset="-122"/>
              </a:rPr>
              <a:t>分析样表</a:t>
            </a:r>
            <a:endParaRPr lang="zh-CN" altLang="en-US" sz="2800" dirty="0">
              <a:solidFill>
                <a:srgbClr val="003366"/>
              </a:solidFill>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HSE是一课">
  <a:themeElements>
    <a:clrScheme name="1_默认设计模板 1">
      <a:dk1>
        <a:srgbClr val="000000"/>
      </a:dk1>
      <a:lt1>
        <a:srgbClr val="FFFFFF"/>
      </a:lt1>
      <a:dk2>
        <a:srgbClr val="366B7E"/>
      </a:dk2>
      <a:lt2>
        <a:srgbClr val="DDDDDD"/>
      </a:lt2>
      <a:accent1>
        <a:srgbClr val="FFFFFF"/>
      </a:accent1>
      <a:accent2>
        <a:srgbClr val="B2D2DE"/>
      </a:accent2>
      <a:accent3>
        <a:srgbClr val="FFFFFF"/>
      </a:accent3>
      <a:accent4>
        <a:srgbClr val="000000"/>
      </a:accent4>
      <a:accent5>
        <a:srgbClr val="FFFFFF"/>
      </a:accent5>
      <a:accent6>
        <a:srgbClr val="A1BEC9"/>
      </a:accent6>
      <a:hlink>
        <a:srgbClr val="FFAA00"/>
      </a:hlink>
      <a:folHlink>
        <a:srgbClr val="6CAAC0"/>
      </a:folHlink>
    </a:clrScheme>
    <a:fontScheme name="1_默认设计模板">
      <a:majorFont>
        <a:latin typeface="Arial"/>
        <a:ea typeface="宋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 1">
        <a:dk1>
          <a:srgbClr val="000000"/>
        </a:dk1>
        <a:lt1>
          <a:srgbClr val="FFFFFF"/>
        </a:lt1>
        <a:dk2>
          <a:srgbClr val="366B7E"/>
        </a:dk2>
        <a:lt2>
          <a:srgbClr val="DDDDDD"/>
        </a:lt2>
        <a:accent1>
          <a:srgbClr val="FFFFFF"/>
        </a:accent1>
        <a:accent2>
          <a:srgbClr val="B2D2DE"/>
        </a:accent2>
        <a:accent3>
          <a:srgbClr val="FFFFFF"/>
        </a:accent3>
        <a:accent4>
          <a:srgbClr val="000000"/>
        </a:accent4>
        <a:accent5>
          <a:srgbClr val="FFFFFF"/>
        </a:accent5>
        <a:accent6>
          <a:srgbClr val="A1BEC9"/>
        </a:accent6>
        <a:hlink>
          <a:srgbClr val="FFAA00"/>
        </a:hlink>
        <a:folHlink>
          <a:srgbClr val="6CAA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5262</Words>
  <Application>WPS 演示</Application>
  <PresentationFormat>在屏幕上显示</PresentationFormat>
  <Paragraphs>630</Paragraphs>
  <Slides>34</Slides>
  <Notes>4</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7</vt:i4>
      </vt:variant>
      <vt:variant>
        <vt:lpstr>幻灯片标题</vt:lpstr>
      </vt:variant>
      <vt:variant>
        <vt:i4>34</vt:i4>
      </vt:variant>
    </vt:vector>
  </HeadingPairs>
  <TitlesOfParts>
    <vt:vector size="65" baseType="lpstr">
      <vt:lpstr>Arial</vt:lpstr>
      <vt:lpstr>宋体</vt:lpstr>
      <vt:lpstr>Wingdings</vt:lpstr>
      <vt:lpstr>黑体</vt:lpstr>
      <vt:lpstr>Verdana</vt:lpstr>
      <vt:lpstr>仿宋_GB2312</vt:lpstr>
      <vt:lpstr>仿宋</vt:lpstr>
      <vt:lpstr>方正小标宋简体</vt:lpstr>
      <vt:lpstr>微软雅黑</vt:lpstr>
      <vt:lpstr>Times New Roman</vt:lpstr>
      <vt:lpstr>ZapfDingbats BT</vt:lpstr>
      <vt:lpstr>Segoe Print</vt:lpstr>
      <vt:lpstr>Arial Black</vt:lpstr>
      <vt:lpstr>Times</vt:lpstr>
      <vt:lpstr>楷体_GB2312</vt:lpstr>
      <vt:lpstr>新宋体</vt:lpstr>
      <vt:lpstr>微软简楷体</vt:lpstr>
      <vt:lpstr>Univers 45 Light</vt:lpstr>
      <vt:lpstr>华文楷体</vt:lpstr>
      <vt:lpstr>Arial Unicode MS</vt:lpstr>
      <vt:lpstr>Arial Unicode MS</vt:lpstr>
      <vt:lpstr>楷体</vt:lpstr>
      <vt:lpstr>汉仪旗黑-85S</vt:lpstr>
      <vt:lpstr>HSE是一课</vt:lpstr>
      <vt:lpstr>MS_ClipArt_Gallery.2</vt:lpstr>
      <vt:lpstr>MS_ClipArt_Gallery.2</vt:lpstr>
      <vt:lpstr>MS_ClipArt_Gallery.2</vt:lpstr>
      <vt:lpstr>Word.Document.8</vt:lpstr>
      <vt:lpstr>Word.Document.8</vt:lpstr>
      <vt:lpstr>Word.Document.8</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中国石油天然气股份有限公司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JSA</dc:title>
  <dc:creator>申伟平</dc:creator>
  <cp:lastModifiedBy>little fairy</cp:lastModifiedBy>
  <cp:revision>250</cp:revision>
  <dcterms:created xsi:type="dcterms:W3CDTF">2007-06-27T06:25:45Z</dcterms:created>
  <dcterms:modified xsi:type="dcterms:W3CDTF">2024-02-21T08:52:10Z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20CBB3068C134E3E9EB13954C6869744_13</vt:lpwstr>
  </property>
  <property fmtid="{D5CDD505-2E9C-101B-9397-08002B2CF9AE}" pid="3" name="KSOProductBuildVer">
    <vt:lpwstr>2052-12.1.0.16388</vt:lpwstr>
  </property>
</Properties>
</file>