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37"/>
  </p:notesMasterIdLst>
  <p:sldIdLst>
    <p:sldId id="312" r:id="rId4"/>
    <p:sldId id="313"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4" r:id="rId22"/>
    <p:sldId id="275" r:id="rId23"/>
    <p:sldId id="276" r:id="rId24"/>
    <p:sldId id="277" r:id="rId25"/>
    <p:sldId id="278" r:id="rId26"/>
    <p:sldId id="279" r:id="rId27"/>
    <p:sldId id="280" r:id="rId28"/>
    <p:sldId id="303" r:id="rId29"/>
    <p:sldId id="281" r:id="rId30"/>
    <p:sldId id="282" r:id="rId31"/>
    <p:sldId id="283" r:id="rId32"/>
    <p:sldId id="284" r:id="rId33"/>
    <p:sldId id="285" r:id="rId34"/>
    <p:sldId id="286" r:id="rId35"/>
    <p:sldId id="314" r:id="rId36"/>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62.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notesMaster" Target="notesMasters/notes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465D3-5244-4826-B12D-1FF80CDF698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BBFB85-0097-4C66-96F6-5171A7C53D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93550B7-50D3-40B9-8E65-C77FC63F1E5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3E2D9F-0D92-4B32-95EE-956DBA3288E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550B7-50D3-40B9-8E65-C77FC63F1E58}" type="datetimeFigureOut">
              <a:rPr lang="zh-CN" altLang="en-US" smtClean="0"/>
            </a:fld>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E2D9F-0D92-4B32-95EE-956DBA3288EC}" type="slidenum">
              <a:rPr lang="zh-CN" altLang="en-US" smtClean="0"/>
            </a:fld>
            <a:endParaRPr lang="zh-CN" altLang="en-US"/>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image" Target="../media/image1.png"/><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1" Type="http://schemas.openxmlformats.org/officeDocument/2006/relationships/slideLayout" Target="../slideLayouts/slideLayout12.xml"/><Relationship Id="rId10" Type="http://schemas.openxmlformats.org/officeDocument/2006/relationships/tags" Target="../tags/tag153.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openxmlformats.org/officeDocument/2006/relationships/tags" Target="../tags/tag156.xml"/><Relationship Id="rId5" Type="http://schemas.openxmlformats.org/officeDocument/2006/relationships/image" Target="../media/image1.png"/><Relationship Id="rId4" Type="http://schemas.openxmlformats.org/officeDocument/2006/relationships/tags" Target="../tags/tag155.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hyperlink" Target="http://www.bofety.com/" TargetMode="External"/><Relationship Id="rId7" Type="http://schemas.openxmlformats.org/officeDocument/2006/relationships/tags" Target="../tags/tag160.xml"/><Relationship Id="rId6" Type="http://schemas.openxmlformats.org/officeDocument/2006/relationships/image" Target="../media/image9.jpeg"/><Relationship Id="rId5" Type="http://schemas.openxmlformats.org/officeDocument/2006/relationships/tags" Target="../tags/tag159.xml"/><Relationship Id="rId4" Type="http://schemas.openxmlformats.org/officeDocument/2006/relationships/image" Target="../media/image8.jpeg"/><Relationship Id="rId3" Type="http://schemas.openxmlformats.org/officeDocument/2006/relationships/tags" Target="../tags/tag158.xml"/><Relationship Id="rId2" Type="http://schemas.openxmlformats.org/officeDocument/2006/relationships/tags" Target="../tags/tag157.xml"/><Relationship Id="rId10" Type="http://schemas.openxmlformats.org/officeDocument/2006/relationships/slideLayout" Target="../slideLayouts/slideLayout2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煤矿群监员培训</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r>
              <a:rPr lang="zh-CN" altLang="en-US" dirty="0" smtClean="0"/>
              <a:t>         二是不会监督。有的群监</a:t>
            </a:r>
            <a:r>
              <a:rPr lang="zh-CN" altLang="en-US" dirty="0" smtClean="0"/>
              <a:t>员、青安岗员</a:t>
            </a:r>
            <a:r>
              <a:rPr lang="zh-CN" altLang="en-US" dirty="0" smtClean="0"/>
              <a:t>对安全监督</a:t>
            </a:r>
            <a:r>
              <a:rPr lang="zh-CN" altLang="en-US" dirty="0" smtClean="0"/>
              <a:t>工</a:t>
            </a:r>
            <a:r>
              <a:rPr lang="zh-CN" altLang="en-US" dirty="0" smtClean="0"/>
              <a:t>作任务、工作方式方法掌握了解的程</a:t>
            </a:r>
            <a:r>
              <a:rPr lang="zh-CN" altLang="en-US" dirty="0" smtClean="0"/>
              <a:t>度不清楚，就</a:t>
            </a:r>
            <a:r>
              <a:rPr lang="zh-CN" altLang="en-US" dirty="0" smtClean="0"/>
              <a:t>是“麻袋里装猪黑白不知”。在具体工作中，虽然热情很高，干劲十足，但经常敲鼓打不到点儿</a:t>
            </a:r>
            <a:r>
              <a:rPr lang="zh-CN" altLang="en-US" dirty="0" smtClean="0"/>
              <a:t>上，“</a:t>
            </a:r>
            <a:r>
              <a:rPr lang="zh-CN" altLang="en-US" dirty="0" smtClean="0"/>
              <a:t>上楼找不到梯子”，表现的手忙脚乱，不知所措。有的认真负责，敢说敢管，但是方法过于简单，遇事头脑不冷静，导致自己和班组职工关</a:t>
            </a:r>
            <a:r>
              <a:rPr lang="zh-CN" altLang="en-US" dirty="0" smtClean="0"/>
              <a:t>系紧张</a:t>
            </a:r>
            <a:r>
              <a:rPr lang="zh-CN" altLang="en-US" dirty="0" smtClean="0"/>
              <a:t>，自己被孤立，工作难开展。主要原因就是学习、培训不够，业务素质差 </a:t>
            </a:r>
            <a:r>
              <a:rPr lang="zh-CN" altLang="en-US" dirty="0" smtClean="0"/>
              <a:t>。</a:t>
            </a:r>
            <a:endParaRPr lang="zh-CN" altLang="en-US" dirty="0" smtClean="0"/>
          </a:p>
          <a:p>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981200" y="836712"/>
            <a:ext cx="8229600" cy="5289451"/>
          </a:xfrm>
        </p:spPr>
        <p:txBody>
          <a:bodyPr>
            <a:normAutofit fontScale="92500"/>
          </a:bodyPr>
          <a:lstStyle/>
          <a:p>
            <a:r>
              <a:rPr lang="zh-CN" altLang="en-US" dirty="0" smtClean="0"/>
              <a:t>         三是不敢监督。有的群监</a:t>
            </a:r>
            <a:r>
              <a:rPr lang="zh-CN" altLang="en-US" dirty="0" smtClean="0"/>
              <a:t>员、青安岗员发</a:t>
            </a:r>
            <a:r>
              <a:rPr lang="zh-CN" altLang="en-US" dirty="0" smtClean="0"/>
              <a:t>现了违章作业、违反劳动纪律、违章指挥或安全隐患问题后，虽然能够及时提出自己的主张，但是一遇到阻</a:t>
            </a:r>
            <a:r>
              <a:rPr lang="ja-JP" altLang="en-US" dirty="0" smtClean="0"/>
              <a:t>カ、</a:t>
            </a:r>
            <a:r>
              <a:rPr lang="zh-CN" altLang="en-US" dirty="0" smtClean="0"/>
              <a:t>便放了原则背了责任。成为了见风就倒的墙头</a:t>
            </a:r>
            <a:r>
              <a:rPr lang="zh-CN" altLang="en-US" dirty="0" smtClean="0"/>
              <a:t>草，这个问题产</a:t>
            </a:r>
            <a:r>
              <a:rPr lang="zh-CN" altLang="en-US" dirty="0" smtClean="0"/>
              <a:t>生的原因有二个方面：一</a:t>
            </a:r>
            <a:r>
              <a:rPr lang="zh-CN" altLang="en-US" dirty="0" smtClean="0"/>
              <a:t>是工会、团组</a:t>
            </a:r>
            <a:r>
              <a:rPr lang="zh-CN" altLang="en-US" dirty="0" smtClean="0"/>
              <a:t>织没有建立群监</a:t>
            </a:r>
            <a:r>
              <a:rPr lang="zh-CN" altLang="en-US" dirty="0" smtClean="0"/>
              <a:t>员、青安岗员工</a:t>
            </a:r>
            <a:r>
              <a:rPr lang="zh-CN" altLang="en-US" dirty="0" smtClean="0"/>
              <a:t>作保障机制，没有及时</a:t>
            </a:r>
            <a:r>
              <a:rPr lang="zh-CN" altLang="en-US" dirty="0" smtClean="0"/>
              <a:t>为其提</a:t>
            </a:r>
            <a:r>
              <a:rPr lang="zh-CN" altLang="en-US" dirty="0" smtClean="0"/>
              <a:t>供强有力的支持，没有当好群监</a:t>
            </a:r>
            <a:r>
              <a:rPr lang="zh-CN" altLang="en-US" dirty="0" smtClean="0"/>
              <a:t>员、青安岗员反</a:t>
            </a:r>
            <a:r>
              <a:rPr lang="zh-CN" altLang="en-US" dirty="0" smtClean="0"/>
              <a:t>“三违”、反事故的后盾，群监</a:t>
            </a:r>
            <a:r>
              <a:rPr lang="zh-CN" altLang="en-US" dirty="0" smtClean="0"/>
              <a:t>员、青安岗员在</a:t>
            </a:r>
            <a:r>
              <a:rPr lang="zh-CN" altLang="en-US" dirty="0" smtClean="0"/>
              <a:t>工作中有后顾之忧；二</a:t>
            </a:r>
            <a:r>
              <a:rPr lang="zh-CN" altLang="en-US" dirty="0" smtClean="0"/>
              <a:t>是有的群</a:t>
            </a:r>
            <a:r>
              <a:rPr lang="zh-CN" altLang="en-US" dirty="0" smtClean="0"/>
              <a:t>监</a:t>
            </a:r>
            <a:r>
              <a:rPr lang="zh-CN" altLang="en-US" dirty="0" smtClean="0"/>
              <a:t>员、青安岗员自</a:t>
            </a:r>
            <a:r>
              <a:rPr lang="zh-CN" altLang="en-US" dirty="0" smtClean="0"/>
              <a:t>私自利，怕得罪人，老好人思想严重 。</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063552" y="1556792"/>
            <a:ext cx="8229600" cy="5301208"/>
          </a:xfrm>
        </p:spPr>
        <p:txBody>
          <a:bodyPr>
            <a:normAutofit fontScale="25000" lnSpcReduction="20000"/>
          </a:bodyPr>
          <a:lstStyle/>
          <a:p>
            <a:br>
              <a:rPr lang="zh-CN" altLang="en-US" sz="8300" dirty="0" smtClean="0"/>
            </a:br>
            <a:r>
              <a:rPr lang="zh-CN" altLang="en-US" sz="12800" dirty="0" smtClean="0"/>
              <a:t>        二、解决上述问题的对策</a:t>
            </a:r>
            <a:br>
              <a:rPr lang="zh-CN" altLang="en-US" sz="12800" dirty="0" smtClean="0"/>
            </a:br>
            <a:r>
              <a:rPr lang="zh-CN" altLang="en-US" sz="12800" dirty="0" smtClean="0"/>
              <a:t>        首先要正确认识和把握群监员的地位、</a:t>
            </a:r>
            <a:br>
              <a:rPr lang="zh-CN" altLang="en-US" sz="12800" dirty="0" smtClean="0"/>
            </a:br>
            <a:r>
              <a:rPr lang="zh-CN" altLang="en-US" sz="12800" dirty="0" smtClean="0"/>
              <a:t>作用。这是消除问题根源，完善群监员管</a:t>
            </a:r>
            <a:br>
              <a:rPr lang="zh-CN" altLang="en-US" sz="12800" dirty="0" smtClean="0"/>
            </a:br>
            <a:r>
              <a:rPr lang="zh-CN" altLang="en-US" sz="12800" dirty="0" smtClean="0"/>
              <a:t>理机制、充分发挥群</a:t>
            </a:r>
            <a:r>
              <a:rPr lang="zh-CN" altLang="en-US" sz="12800" dirty="0" smtClean="0"/>
              <a:t>监员</a:t>
            </a:r>
            <a:r>
              <a:rPr lang="zh-CN" altLang="en-US" sz="12800" dirty="0" smtClean="0"/>
              <a:t>作用的前提条</a:t>
            </a:r>
            <a:r>
              <a:rPr lang="zh-CN" altLang="en-US" sz="12800" dirty="0" smtClean="0"/>
              <a:t>件。</a:t>
            </a:r>
            <a:br>
              <a:rPr lang="zh-CN" altLang="en-US" sz="12800" dirty="0" smtClean="0"/>
            </a:br>
            <a:r>
              <a:rPr lang="zh-CN" altLang="en-US" sz="12800" dirty="0" smtClean="0"/>
              <a:t>目前许多企业领</a:t>
            </a:r>
            <a:r>
              <a:rPr lang="zh-CN" altLang="en-US" sz="12800" dirty="0" smtClean="0"/>
              <a:t>导、干部和职工对</a:t>
            </a:r>
            <a:r>
              <a:rPr lang="zh-CN" altLang="en-US" sz="12800" dirty="0" smtClean="0"/>
              <a:t>群监员地位、作用的认</a:t>
            </a:r>
            <a:r>
              <a:rPr lang="zh-CN" altLang="en-US" sz="12800" dirty="0" smtClean="0"/>
              <a:t>识是模糊的，有</a:t>
            </a:r>
            <a:r>
              <a:rPr lang="zh-CN" altLang="en-US" sz="12800" dirty="0" smtClean="0"/>
              <a:t>的很偏颇，很不全面，有</a:t>
            </a:r>
            <a:r>
              <a:rPr lang="zh-CN" altLang="en-US" sz="12800" dirty="0" smtClean="0"/>
              <a:t>的甚</a:t>
            </a:r>
            <a:r>
              <a:rPr lang="zh-CN" altLang="en-US" sz="12800" dirty="0" smtClean="0"/>
              <a:t>至是错误的。这其实也是影响群监员</a:t>
            </a:r>
            <a:r>
              <a:rPr lang="zh-CN" altLang="en-US" sz="12800" dirty="0" smtClean="0"/>
              <a:t>作用发挥的</a:t>
            </a:r>
            <a:r>
              <a:rPr lang="zh-CN" altLang="en-US" sz="12800" dirty="0" smtClean="0"/>
              <a:t>重要因素</a:t>
            </a:r>
            <a:r>
              <a:rPr lang="zh-CN" altLang="en-US" sz="12800" dirty="0" smtClean="0"/>
              <a:t>之一。</a:t>
            </a:r>
            <a:endParaRPr lang="zh-CN" altLang="en-US" dirty="0"/>
          </a:p>
        </p:txBody>
      </p:sp>
    </p:spTree>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2500"/>
          </a:bodyPr>
          <a:lstStyle/>
          <a:p>
            <a:br>
              <a:rPr lang="zh-CN" altLang="en-US" dirty="0" smtClean="0"/>
            </a:br>
            <a:r>
              <a:rPr lang="zh-CN" altLang="en-US" dirty="0" smtClean="0"/>
              <a:t>        根据国家相关</a:t>
            </a:r>
            <a:r>
              <a:rPr lang="zh-CN" altLang="en-US" dirty="0" smtClean="0"/>
              <a:t>法律</a:t>
            </a:r>
            <a:r>
              <a:rPr lang="zh-CN" altLang="en-US" dirty="0" smtClean="0"/>
              <a:t>法规，结</a:t>
            </a:r>
            <a:r>
              <a:rPr lang="zh-CN" altLang="en-US" dirty="0" smtClean="0"/>
              <a:t>合</a:t>
            </a:r>
            <a:r>
              <a:rPr lang="zh-CN" altLang="en-US" dirty="0" smtClean="0"/>
              <a:t>上级相关文件精神，联系煤矿工作</a:t>
            </a:r>
            <a:r>
              <a:rPr lang="zh-CN" altLang="en-US" dirty="0" smtClean="0"/>
              <a:t>实际，我认为在</a:t>
            </a:r>
            <a:r>
              <a:rPr lang="zh-CN" altLang="en-US" dirty="0" smtClean="0"/>
              <a:t>这个问题上，必须要</a:t>
            </a:r>
            <a:r>
              <a:rPr lang="zh-CN" altLang="en-US" dirty="0" smtClean="0"/>
              <a:t>明</a:t>
            </a:r>
            <a:r>
              <a:rPr lang="zh-CN" altLang="en-US" dirty="0" smtClean="0"/>
              <a:t>确“八</a:t>
            </a:r>
            <a:r>
              <a:rPr lang="zh-CN" altLang="en-US" dirty="0" smtClean="0"/>
              <a:t>个明</a:t>
            </a:r>
            <a:r>
              <a:rPr lang="zh-CN" altLang="en-US" dirty="0" smtClean="0"/>
              <a:t>确”：即明</a:t>
            </a:r>
            <a:r>
              <a:rPr lang="zh-CN" altLang="en-US" dirty="0" smtClean="0"/>
              <a:t>确群监</a:t>
            </a:r>
            <a:r>
              <a:rPr lang="zh-CN" altLang="en-US" dirty="0" smtClean="0"/>
              <a:t>员、青安岗员在</a:t>
            </a:r>
            <a:r>
              <a:rPr lang="zh-CN" altLang="en-US" dirty="0" smtClean="0"/>
              <a:t>当前国家安全管理体系中的基础地位、明</a:t>
            </a:r>
            <a:r>
              <a:rPr lang="zh-CN" altLang="en-US" dirty="0" smtClean="0"/>
              <a:t>确群</a:t>
            </a:r>
            <a:r>
              <a:rPr lang="zh-CN" altLang="en-US" dirty="0" smtClean="0"/>
              <a:t>监</a:t>
            </a:r>
            <a:r>
              <a:rPr lang="zh-CN" altLang="en-US" dirty="0" smtClean="0"/>
              <a:t>员、青安岗员在</a:t>
            </a:r>
            <a:r>
              <a:rPr lang="zh-CN" altLang="en-US" dirty="0" smtClean="0"/>
              <a:t>企业安全管理中的基本地位；明确</a:t>
            </a:r>
            <a:r>
              <a:rPr lang="zh-CN" altLang="en-US" dirty="0" smtClean="0"/>
              <a:t>群</a:t>
            </a:r>
            <a:r>
              <a:rPr lang="zh-CN" altLang="en-US" dirty="0" smtClean="0"/>
              <a:t>监员、青安岗员在</a:t>
            </a:r>
            <a:r>
              <a:rPr lang="zh-CN" altLang="en-US" dirty="0" smtClean="0"/>
              <a:t>群众</a:t>
            </a:r>
            <a:r>
              <a:rPr lang="zh-CN" altLang="en-US" dirty="0" smtClean="0"/>
              <a:t>安全</a:t>
            </a:r>
            <a:r>
              <a:rPr lang="zh-CN" altLang="en-US" dirty="0" smtClean="0"/>
              <a:t>监督中</a:t>
            </a:r>
            <a:r>
              <a:rPr lang="zh-CN" altLang="en-US" dirty="0" smtClean="0"/>
              <a:t>的主体</a:t>
            </a:r>
            <a:r>
              <a:rPr lang="zh-CN" altLang="en-US" dirty="0" smtClean="0"/>
              <a:t>地位；明</a:t>
            </a:r>
            <a:r>
              <a:rPr lang="zh-CN" altLang="en-US" dirty="0" smtClean="0"/>
              <a:t>确</a:t>
            </a:r>
            <a:r>
              <a:rPr lang="zh-CN" altLang="en-US" dirty="0" smtClean="0"/>
              <a:t>群监员、青安岗员在</a:t>
            </a:r>
            <a:r>
              <a:rPr lang="zh-CN" altLang="en-US" dirty="0" smtClean="0"/>
              <a:t>安全</a:t>
            </a:r>
            <a:r>
              <a:rPr lang="zh-CN" altLang="en-US" dirty="0" smtClean="0"/>
              <a:t>生产中的宣传</a:t>
            </a:r>
            <a:r>
              <a:rPr lang="zh-CN" altLang="en-US" dirty="0" smtClean="0"/>
              <a:t>员作</a:t>
            </a:r>
            <a:r>
              <a:rPr lang="zh-CN" altLang="en-US" dirty="0" smtClean="0"/>
              <a:t>用；明</a:t>
            </a:r>
            <a:r>
              <a:rPr lang="zh-CN" altLang="en-US" dirty="0" smtClean="0"/>
              <a:t>确群监</a:t>
            </a:r>
            <a:r>
              <a:rPr lang="zh-CN" altLang="en-US" dirty="0" smtClean="0"/>
              <a:t>员、青安岗员在</a:t>
            </a:r>
            <a:r>
              <a:rPr lang="zh-CN" altLang="en-US" dirty="0" smtClean="0"/>
              <a:t>安全生产中的监督员作用；明确群</a:t>
            </a:r>
            <a:r>
              <a:rPr lang="zh-CN" altLang="en-US" dirty="0" smtClean="0"/>
              <a:t>监</a:t>
            </a:r>
            <a:r>
              <a:rPr lang="zh-CN" altLang="en-US" dirty="0" smtClean="0"/>
              <a:t>员、青安岗员在</a:t>
            </a:r>
            <a:r>
              <a:rPr lang="zh-CN" altLang="en-US" dirty="0" smtClean="0"/>
              <a:t>安全生</a:t>
            </a:r>
            <a:r>
              <a:rPr lang="zh-CN" altLang="en-US" dirty="0" smtClean="0"/>
              <a:t>产中</a:t>
            </a:r>
            <a:r>
              <a:rPr lang="zh-CN" altLang="en-US" dirty="0" smtClean="0"/>
              <a:t>的</a:t>
            </a:r>
            <a:r>
              <a:rPr lang="zh-CN" altLang="en-US" dirty="0" smtClean="0"/>
              <a:t>带头人</a:t>
            </a:r>
            <a:r>
              <a:rPr lang="zh-CN" altLang="en-US" dirty="0" smtClean="0"/>
              <a:t>作</a:t>
            </a:r>
            <a:r>
              <a:rPr lang="zh-CN" altLang="en-US" dirty="0" smtClean="0"/>
              <a:t>用；明确</a:t>
            </a:r>
            <a:r>
              <a:rPr lang="zh-CN" altLang="en-US" dirty="0" smtClean="0"/>
              <a:t>群员在安全</a:t>
            </a:r>
            <a:r>
              <a:rPr lang="zh-CN" altLang="en-US" dirty="0" smtClean="0"/>
              <a:t>生产中的把关人作用。</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en-US" dirty="0" smtClean="0"/>
              <a:t>        其</a:t>
            </a:r>
            <a:r>
              <a:rPr lang="zh-CN" altLang="en-US" dirty="0" smtClean="0"/>
              <a:t>次要实行“九</a:t>
            </a:r>
            <a:r>
              <a:rPr lang="zh-CN" altLang="en-US" dirty="0" smtClean="0"/>
              <a:t>字工作</a:t>
            </a:r>
            <a:r>
              <a:rPr lang="zh-CN" altLang="en-US" dirty="0" smtClean="0"/>
              <a:t>法”建</a:t>
            </a:r>
            <a:r>
              <a:rPr lang="zh-CN" altLang="en-US" dirty="0" smtClean="0"/>
              <a:t>立健全</a:t>
            </a:r>
            <a:r>
              <a:rPr lang="zh-CN" altLang="en-US" dirty="0" smtClean="0"/>
              <a:t>群监</a:t>
            </a:r>
            <a:r>
              <a:rPr lang="zh-CN" altLang="en-US" dirty="0" smtClean="0"/>
              <a:t>员、青安岗员管</a:t>
            </a:r>
            <a:r>
              <a:rPr lang="zh-CN" altLang="en-US" dirty="0" smtClean="0"/>
              <a:t>理机</a:t>
            </a:r>
            <a:r>
              <a:rPr lang="zh-CN" altLang="en-US" dirty="0" smtClean="0"/>
              <a:t>制。“九字</a:t>
            </a:r>
            <a:r>
              <a:rPr lang="zh-CN" altLang="en-US" dirty="0" smtClean="0"/>
              <a:t>工作法”即“提、压</a:t>
            </a:r>
            <a:r>
              <a:rPr lang="zh-CN" altLang="en-US" dirty="0" smtClean="0"/>
              <a:t>、赛、学</a:t>
            </a:r>
            <a:r>
              <a:rPr lang="zh-CN" altLang="en-US" dirty="0" smtClean="0"/>
              <a:t>、闭、调、盾、树、征”。具体内容</a:t>
            </a:r>
            <a:r>
              <a:rPr lang="zh-CN" altLang="en-US" dirty="0" smtClean="0"/>
              <a:t>：</a:t>
            </a:r>
            <a:endParaRPr lang="en-US" altLang="zh-CN" dirty="0" smtClean="0"/>
          </a:p>
          <a:p>
            <a:r>
              <a:rPr lang="en-US" altLang="zh-CN" dirty="0" smtClean="0"/>
              <a:t> </a:t>
            </a:r>
            <a:r>
              <a:rPr lang="en-US" altLang="zh-CN" dirty="0" smtClean="0"/>
              <a:t>        </a:t>
            </a:r>
            <a:r>
              <a:rPr lang="zh-CN" altLang="en-US" dirty="0" smtClean="0"/>
              <a:t>一是</a:t>
            </a:r>
            <a:r>
              <a:rPr lang="zh-CN" altLang="en-US" dirty="0" smtClean="0"/>
              <a:t>“</a:t>
            </a:r>
            <a:r>
              <a:rPr lang="zh-CN" altLang="en-US" dirty="0" smtClean="0"/>
              <a:t>提</a:t>
            </a:r>
            <a:r>
              <a:rPr lang="zh-CN" altLang="en-US" dirty="0" smtClean="0"/>
              <a:t>”即</a:t>
            </a:r>
            <a:r>
              <a:rPr lang="zh-CN" altLang="en-US" dirty="0" smtClean="0"/>
              <a:t>要提高</a:t>
            </a:r>
            <a:r>
              <a:rPr lang="zh-CN" altLang="en-US" dirty="0" smtClean="0"/>
              <a:t>群监</a:t>
            </a:r>
            <a:r>
              <a:rPr lang="zh-CN" altLang="en-US" dirty="0" smtClean="0"/>
              <a:t>员、青安岗员的</a:t>
            </a:r>
            <a:r>
              <a:rPr lang="zh-CN" altLang="en-US" dirty="0" smtClean="0"/>
              <a:t>经济和政治待</a:t>
            </a:r>
            <a:r>
              <a:rPr lang="zh-CN" altLang="en-US" dirty="0" smtClean="0"/>
              <a:t>遇。津</a:t>
            </a:r>
            <a:r>
              <a:rPr lang="zh-CN" altLang="en-US" dirty="0" smtClean="0"/>
              <a:t>贴少、待遇低一直是影</a:t>
            </a:r>
            <a:r>
              <a:rPr lang="zh-CN" altLang="en-US" dirty="0" smtClean="0"/>
              <a:t>响参</a:t>
            </a:r>
            <a:r>
              <a:rPr lang="zh-CN" altLang="en-US" dirty="0" smtClean="0"/>
              <a:t>与</a:t>
            </a:r>
            <a:r>
              <a:rPr lang="zh-CN" altLang="en-US" dirty="0" smtClean="0"/>
              <a:t>安全管理积极</a:t>
            </a:r>
            <a:r>
              <a:rPr lang="zh-CN" altLang="en-US" dirty="0" smtClean="0"/>
              <a:t>性的重要原因之一。要</a:t>
            </a:r>
            <a:r>
              <a:rPr lang="zh-CN" altLang="en-US" dirty="0" smtClean="0"/>
              <a:t>积极争</a:t>
            </a:r>
            <a:r>
              <a:rPr lang="zh-CN" altLang="en-US" dirty="0" smtClean="0"/>
              <a:t>取</a:t>
            </a:r>
            <a:r>
              <a:rPr lang="zh-CN" altLang="en-US" dirty="0" smtClean="0"/>
              <a:t>单位党</a:t>
            </a:r>
            <a:r>
              <a:rPr lang="zh-CN" altLang="en-US" dirty="0" smtClean="0"/>
              <a:t>政支</a:t>
            </a:r>
            <a:r>
              <a:rPr lang="zh-CN" altLang="en-US" dirty="0" smtClean="0"/>
              <a:t>持，在</a:t>
            </a:r>
            <a:r>
              <a:rPr lang="zh-CN" altLang="en-US" dirty="0" smtClean="0"/>
              <a:t>依法依规的基础上，根据单</a:t>
            </a:r>
            <a:r>
              <a:rPr lang="zh-CN" altLang="en-US" dirty="0" smtClean="0"/>
              <a:t>位实</a:t>
            </a:r>
            <a:r>
              <a:rPr lang="zh-CN" altLang="en-US" dirty="0" smtClean="0"/>
              <a:t>际制定出台提高群</a:t>
            </a:r>
            <a:r>
              <a:rPr lang="zh-CN" altLang="en-US" dirty="0" smtClean="0"/>
              <a:t>监员待</a:t>
            </a:r>
            <a:r>
              <a:rPr lang="zh-CN" altLang="en-US" dirty="0" smtClean="0"/>
              <a:t>遇的具体</a:t>
            </a:r>
            <a:r>
              <a:rPr lang="zh-CN" altLang="en-US" dirty="0" smtClean="0"/>
              <a:t>规定，提高群</a:t>
            </a:r>
            <a:r>
              <a:rPr lang="zh-CN" altLang="en-US" dirty="0" smtClean="0"/>
              <a:t>监员、青安岗员津</a:t>
            </a:r>
            <a:r>
              <a:rPr lang="zh-CN" altLang="en-US" dirty="0" smtClean="0"/>
              <a:t>贴标准，明确规</a:t>
            </a:r>
            <a:r>
              <a:rPr lang="zh-CN" altLang="en-US" dirty="0" smtClean="0"/>
              <a:t>定在</a:t>
            </a:r>
            <a:r>
              <a:rPr lang="zh-CN" altLang="en-US" dirty="0" smtClean="0"/>
              <a:t>发放各种福利和安全奖金时，群监员要享受到和</a:t>
            </a:r>
            <a:r>
              <a:rPr lang="zh-CN" altLang="en-US" dirty="0" smtClean="0"/>
              <a:t>班</a:t>
            </a:r>
            <a:r>
              <a:rPr lang="zh-CN" altLang="en-US" dirty="0" smtClean="0"/>
              <a:t>组长、安监员一样的待遇。</a:t>
            </a:r>
            <a:r>
              <a:rPr lang="zh-CN" altLang="en-US" dirty="0" smtClean="0"/>
              <a:t>同</a:t>
            </a:r>
            <a:r>
              <a:rPr lang="zh-CN" altLang="en-US" dirty="0" smtClean="0"/>
              <a:t>时， 要在评先树优、</a:t>
            </a:r>
            <a:r>
              <a:rPr lang="zh-CN" altLang="en-US" dirty="0" smtClean="0"/>
              <a:t>提干、</a:t>
            </a:r>
            <a:r>
              <a:rPr lang="zh-CN" altLang="en-US" dirty="0" smtClean="0"/>
              <a:t>聘任职务</a:t>
            </a:r>
            <a:r>
              <a:rPr lang="zh-CN" altLang="en-US" dirty="0" smtClean="0"/>
              <a:t>等方</a:t>
            </a:r>
            <a:r>
              <a:rPr lang="zh-CN" altLang="en-US" dirty="0" smtClean="0"/>
              <a:t>面让群监员享受优先、优惠政策。</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br>
              <a:rPr lang="zh-CN" altLang="en-US" dirty="0" smtClean="0"/>
            </a:br>
            <a:r>
              <a:rPr lang="zh-CN" altLang="en-US" dirty="0" smtClean="0"/>
              <a:t>        二</a:t>
            </a:r>
            <a:r>
              <a:rPr lang="zh-CN" altLang="en-US" dirty="0" smtClean="0"/>
              <a:t>是“压”，就是要给群监</a:t>
            </a:r>
            <a:r>
              <a:rPr lang="zh-CN" altLang="en-US" dirty="0" smtClean="0"/>
              <a:t>员、青安岗员压</a:t>
            </a:r>
            <a:r>
              <a:rPr lang="zh-CN" altLang="en-US" dirty="0" smtClean="0"/>
              <a:t>担子。</a:t>
            </a:r>
            <a:r>
              <a:rPr lang="zh-CN" altLang="en-US" dirty="0" smtClean="0"/>
              <a:t>要建立日</a:t>
            </a:r>
            <a:r>
              <a:rPr lang="zh-CN" altLang="en-US" dirty="0" smtClean="0"/>
              <a:t>常工作精细化考核奖罚机</a:t>
            </a:r>
            <a:r>
              <a:rPr lang="zh-CN" altLang="en-US" dirty="0" smtClean="0"/>
              <a:t>制。根</a:t>
            </a:r>
            <a:r>
              <a:rPr lang="zh-CN" altLang="en-US" dirty="0" smtClean="0"/>
              <a:t>据单位安全生产的实际和</a:t>
            </a:r>
            <a:r>
              <a:rPr lang="zh-CN" altLang="en-US" dirty="0" smtClean="0"/>
              <a:t>群众安全工</a:t>
            </a:r>
            <a:r>
              <a:rPr lang="zh-CN" altLang="en-US" dirty="0" smtClean="0"/>
              <a:t>作的</a:t>
            </a:r>
            <a:r>
              <a:rPr lang="zh-CN" altLang="en-US" dirty="0" smtClean="0"/>
              <a:t>特点，</a:t>
            </a:r>
            <a:r>
              <a:rPr lang="zh-CN" altLang="en-US" dirty="0" smtClean="0"/>
              <a:t>坚持每月给群监</a:t>
            </a:r>
            <a:r>
              <a:rPr lang="zh-CN" altLang="en-US" dirty="0" smtClean="0"/>
              <a:t>员、青安岗员下</a:t>
            </a:r>
            <a:r>
              <a:rPr lang="zh-CN" altLang="en-US" dirty="0" smtClean="0"/>
              <a:t>任务、定目标</a:t>
            </a:r>
            <a:r>
              <a:rPr lang="zh-CN" altLang="en-US" dirty="0" smtClean="0"/>
              <a:t>、勤</a:t>
            </a:r>
            <a:r>
              <a:rPr lang="zh-CN" altLang="en-US" dirty="0" smtClean="0"/>
              <a:t>检查、严考核，及时兑现奖罚；采取</a:t>
            </a:r>
            <a:r>
              <a:rPr lang="zh-CN" altLang="en-US" dirty="0" smtClean="0"/>
              <a:t>有效</a:t>
            </a:r>
            <a:r>
              <a:rPr lang="zh-CN" altLang="en-US" dirty="0" smtClean="0"/>
              <a:t>措施确</a:t>
            </a:r>
            <a:r>
              <a:rPr lang="zh-CN" altLang="en-US" dirty="0" smtClean="0"/>
              <a:t>保其上</a:t>
            </a:r>
            <a:r>
              <a:rPr lang="zh-CN" altLang="en-US" dirty="0" smtClean="0"/>
              <a:t>岗质量，严格要</a:t>
            </a:r>
            <a:r>
              <a:rPr lang="zh-CN" altLang="en-US" dirty="0" smtClean="0"/>
              <a:t>求上</a:t>
            </a:r>
            <a:r>
              <a:rPr lang="zh-CN" altLang="en-US" dirty="0" smtClean="0"/>
              <a:t>井后必</a:t>
            </a:r>
            <a:r>
              <a:rPr lang="zh-CN" altLang="en-US" dirty="0" smtClean="0"/>
              <a:t>须认</a:t>
            </a:r>
            <a:r>
              <a:rPr lang="zh-CN" altLang="en-US" dirty="0" smtClean="0"/>
              <a:t>真</a:t>
            </a:r>
            <a:r>
              <a:rPr lang="zh-CN" altLang="en-US" dirty="0" smtClean="0"/>
              <a:t>填写安全检</a:t>
            </a:r>
            <a:r>
              <a:rPr lang="zh-CN" altLang="en-US" dirty="0" smtClean="0"/>
              <a:t>查表，汇报当班发现的问</a:t>
            </a:r>
            <a:r>
              <a:rPr lang="zh-CN" altLang="en-US" dirty="0" smtClean="0"/>
              <a:t>题。</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en-US" dirty="0" smtClean="0"/>
              <a:t>汇</a:t>
            </a:r>
            <a:r>
              <a:rPr lang="zh-CN" altLang="en-US" dirty="0" smtClean="0"/>
              <a:t>报必须要做到“三个如实</a:t>
            </a:r>
            <a:r>
              <a:rPr lang="zh-CN" altLang="en-US" dirty="0" smtClean="0"/>
              <a:t>”，执</a:t>
            </a:r>
            <a:r>
              <a:rPr lang="zh-CN" altLang="en-US" dirty="0" smtClean="0"/>
              <a:t>行</a:t>
            </a:r>
            <a:r>
              <a:rPr lang="zh-CN" altLang="en-US" dirty="0" smtClean="0"/>
              <a:t>好“</a:t>
            </a:r>
            <a:r>
              <a:rPr lang="zh-CN" altLang="en-US" dirty="0" smtClean="0"/>
              <a:t>六个不准”，即如实填写当班发生的各类</a:t>
            </a:r>
            <a:r>
              <a:rPr lang="zh-CN" altLang="en-US" dirty="0" smtClean="0"/>
              <a:t>事故</a:t>
            </a:r>
            <a:r>
              <a:rPr lang="zh-CN" altLang="en-US" dirty="0" smtClean="0"/>
              <a:t>，不准隐瞒事故真相；如实填写工作地</a:t>
            </a:r>
            <a:r>
              <a:rPr lang="zh-CN" altLang="en-US" dirty="0" smtClean="0"/>
              <a:t>点、上</a:t>
            </a:r>
            <a:r>
              <a:rPr lang="zh-CN" altLang="en-US" dirty="0" smtClean="0"/>
              <a:t>下井沿途发现的不安全因素和事故隐患，</a:t>
            </a:r>
            <a:r>
              <a:rPr lang="zh-CN" altLang="en-US" dirty="0" smtClean="0"/>
              <a:t>不准</a:t>
            </a:r>
            <a:r>
              <a:rPr lang="zh-CN" altLang="en-US" dirty="0" smtClean="0"/>
              <a:t>避重就轻、不准弄虚作假，不准漏项缺</a:t>
            </a:r>
            <a:r>
              <a:rPr lang="zh-CN" altLang="en-US" dirty="0" smtClean="0"/>
              <a:t>项；如</a:t>
            </a:r>
            <a:r>
              <a:rPr lang="zh-CN" altLang="en-US" dirty="0" smtClean="0"/>
              <a:t>实填写发现的“三违”，不准隐瞒不报、</a:t>
            </a:r>
            <a:r>
              <a:rPr lang="zh-CN" altLang="en-US" dirty="0" smtClean="0"/>
              <a:t>不准</a:t>
            </a:r>
            <a:r>
              <a:rPr lang="zh-CN" altLang="en-US" dirty="0" smtClean="0"/>
              <a:t>捏造事实、诬赖他</a:t>
            </a:r>
            <a:r>
              <a:rPr lang="zh-CN" altLang="en-US" dirty="0" smtClean="0"/>
              <a:t>人。</a:t>
            </a:r>
            <a:br>
              <a:rPr lang="zh-CN" altLang="en-US" dirty="0" smtClean="0"/>
            </a:br>
            <a:r>
              <a:rPr lang="zh-CN" altLang="en-US" dirty="0" smtClean="0"/>
              <a:t>         三</a:t>
            </a:r>
            <a:r>
              <a:rPr lang="zh-CN" altLang="en-US" dirty="0" smtClean="0"/>
              <a:t>是“赛”，即要深入开展</a:t>
            </a:r>
            <a:r>
              <a:rPr lang="zh-CN" altLang="en-US" dirty="0" smtClean="0"/>
              <a:t>群众监督竞赛</a:t>
            </a:r>
            <a:r>
              <a:rPr lang="zh-CN" altLang="en-US" dirty="0" smtClean="0"/>
              <a:t>。要</a:t>
            </a:r>
            <a:r>
              <a:rPr lang="zh-CN" altLang="en-US" dirty="0" smtClean="0"/>
              <a:t>在群</a:t>
            </a:r>
            <a:r>
              <a:rPr lang="zh-CN" altLang="en-US" dirty="0" smtClean="0"/>
              <a:t>监</a:t>
            </a:r>
            <a:r>
              <a:rPr lang="zh-CN" altLang="en-US" dirty="0" smtClean="0"/>
              <a:t>员、</a:t>
            </a:r>
            <a:r>
              <a:rPr lang="zh-CN" altLang="en-US" dirty="0" smtClean="0"/>
              <a:t>青</a:t>
            </a:r>
            <a:r>
              <a:rPr lang="zh-CN" altLang="en-US" dirty="0" smtClean="0"/>
              <a:t>安岗员之</a:t>
            </a:r>
            <a:r>
              <a:rPr lang="zh-CN" altLang="en-US" dirty="0" smtClean="0"/>
              <a:t>间组织“评优找差”活动</a:t>
            </a:r>
            <a:r>
              <a:rPr lang="zh-CN" altLang="en-US" dirty="0" smtClean="0"/>
              <a:t>，坚持一月</a:t>
            </a:r>
            <a:r>
              <a:rPr lang="zh-CN" altLang="en-US" dirty="0" smtClean="0"/>
              <a:t>一考</a:t>
            </a:r>
            <a:r>
              <a:rPr lang="zh-CN" altLang="en-US" dirty="0" smtClean="0"/>
              <a:t>评、一</a:t>
            </a:r>
            <a:r>
              <a:rPr lang="zh-CN" altLang="en-US" dirty="0" smtClean="0"/>
              <a:t>奖</a:t>
            </a:r>
            <a:r>
              <a:rPr lang="zh-CN" altLang="en-US" dirty="0" smtClean="0"/>
              <a:t>罚、一</a:t>
            </a:r>
            <a:r>
              <a:rPr lang="zh-CN" altLang="en-US" dirty="0" smtClean="0"/>
              <a:t>通报，引导他</a:t>
            </a:r>
            <a:r>
              <a:rPr lang="zh-CN" altLang="en-US" dirty="0" smtClean="0"/>
              <a:t>们学</a:t>
            </a:r>
            <a:r>
              <a:rPr lang="zh-CN" altLang="en-US" dirty="0" smtClean="0"/>
              <a:t>赶先</a:t>
            </a:r>
            <a:r>
              <a:rPr lang="zh-CN" altLang="en-US" dirty="0" smtClean="0"/>
              <a:t>进，奋</a:t>
            </a:r>
            <a:r>
              <a:rPr lang="zh-CN" altLang="en-US" dirty="0" smtClean="0"/>
              <a:t>勇争先，创造新的工作成绩和</a:t>
            </a:r>
            <a:r>
              <a:rPr lang="zh-CN" altLang="en-US" dirty="0" smtClean="0"/>
              <a:t>水平</a:t>
            </a:r>
            <a:r>
              <a:rPr lang="zh-CN" altLang="en-US" dirty="0" smtClean="0"/>
              <a:t>，</a:t>
            </a:r>
            <a:r>
              <a:rPr lang="zh-CN" altLang="en-US" dirty="0" smtClean="0"/>
              <a:t>推动单位的安</a:t>
            </a:r>
            <a:r>
              <a:rPr lang="zh-CN" altLang="en-US" dirty="0" smtClean="0"/>
              <a:t>全生产和</a:t>
            </a:r>
            <a:r>
              <a:rPr lang="zh-CN" altLang="en-US" dirty="0" smtClean="0"/>
              <a:t>群众安全工</a:t>
            </a:r>
            <a:r>
              <a:rPr lang="zh-CN" altLang="en-US" dirty="0" smtClean="0"/>
              <a:t>作发展。</a:t>
            </a:r>
            <a:br>
              <a:rPr lang="zh-CN" altLang="en-US" dirty="0" smtClean="0"/>
            </a:b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zh-CN" altLang="en-US" dirty="0" smtClean="0"/>
              <a:t>        四是“学”，即要强化群</a:t>
            </a:r>
            <a:r>
              <a:rPr lang="zh-CN" altLang="en-US" dirty="0" smtClean="0"/>
              <a:t>监员、青安岗员的</a:t>
            </a:r>
            <a:r>
              <a:rPr lang="zh-CN" altLang="en-US" dirty="0" smtClean="0"/>
              <a:t>学习培训。为</a:t>
            </a:r>
            <a:r>
              <a:rPr lang="zh-CN" altLang="en-US" dirty="0" smtClean="0"/>
              <a:t>提</a:t>
            </a:r>
            <a:r>
              <a:rPr lang="zh-CN" altLang="en-US" dirty="0" smtClean="0"/>
              <a:t>高其的</a:t>
            </a:r>
            <a:r>
              <a:rPr lang="zh-CN" altLang="en-US" dirty="0" smtClean="0"/>
              <a:t>认知境界和思想素质，要坚持</a:t>
            </a:r>
            <a:br>
              <a:rPr lang="zh-CN" altLang="en-US" dirty="0" smtClean="0"/>
            </a:br>
            <a:r>
              <a:rPr lang="zh-CN" altLang="en-US" dirty="0" smtClean="0"/>
              <a:t>对群</a:t>
            </a:r>
            <a:r>
              <a:rPr lang="zh-CN" altLang="en-US" dirty="0" smtClean="0"/>
              <a:t>监员、青安岗员进</a:t>
            </a:r>
            <a:r>
              <a:rPr lang="zh-CN" altLang="en-US" dirty="0" smtClean="0"/>
              <a:t>行每年一次</a:t>
            </a:r>
            <a:r>
              <a:rPr lang="zh-CN" altLang="en-US" dirty="0" smtClean="0"/>
              <a:t>的业务轮训</a:t>
            </a:r>
            <a:r>
              <a:rPr lang="zh-CN" altLang="en-US" dirty="0" smtClean="0"/>
              <a:t>和必备知识的强化训练，大力开展群</a:t>
            </a:r>
            <a:r>
              <a:rPr lang="zh-CN" altLang="en-US" dirty="0" smtClean="0"/>
              <a:t>监员</a:t>
            </a:r>
            <a:r>
              <a:rPr lang="zh-CN" altLang="en-US" dirty="0" smtClean="0"/>
              <a:t>青、安</a:t>
            </a:r>
            <a:r>
              <a:rPr lang="zh-CN" altLang="en-US" dirty="0" smtClean="0"/>
              <a:t>岗员岗</a:t>
            </a:r>
            <a:r>
              <a:rPr lang="zh-CN" altLang="en-US" dirty="0" smtClean="0"/>
              <a:t>位安全工作描述活动，引导群监员全面熟练掌握本岗位工种必知必会必禁的安全知识和操作规程、生产环节及工作流程应注意的安全事项以及</a:t>
            </a:r>
            <a:r>
              <a:rPr lang="zh-CN" altLang="en-US" dirty="0" smtClean="0"/>
              <a:t>处理应急</a:t>
            </a:r>
            <a:r>
              <a:rPr lang="zh-CN" altLang="en-US" dirty="0" smtClean="0"/>
              <a:t>突发事故的能力，</a:t>
            </a:r>
            <a:r>
              <a:rPr lang="zh-CN" altLang="en-US" dirty="0" smtClean="0"/>
              <a:t>提高群监员、</a:t>
            </a:r>
            <a:r>
              <a:rPr lang="zh-CN" altLang="en-US" dirty="0" smtClean="0"/>
              <a:t>青安岗员</a:t>
            </a:r>
            <a:r>
              <a:rPr lang="zh-CN" altLang="en-US" dirty="0" smtClean="0"/>
              <a:t>对危险源的辨识能力，让其“班前事事想清楚、班中流程控制住”，尽最大可能杜绝群监员、</a:t>
            </a:r>
            <a:r>
              <a:rPr lang="zh-CN" altLang="en-US" dirty="0" smtClean="0"/>
              <a:t>青安岗员</a:t>
            </a:r>
            <a:r>
              <a:rPr lang="zh-CN" altLang="en-US" dirty="0" smtClean="0"/>
              <a:t>安全生产管理中的疏忽和失误，不断提</a:t>
            </a:r>
            <a:r>
              <a:rPr lang="zh-CN" altLang="en-US" dirty="0" smtClean="0"/>
              <a:t>高</a:t>
            </a:r>
            <a:r>
              <a:rPr lang="zh-CN" altLang="en-US" dirty="0" smtClean="0"/>
              <a:t>群监员的业务</a:t>
            </a:r>
            <a:r>
              <a:rPr lang="zh-CN" altLang="en-US" dirty="0" smtClean="0"/>
              <a:t>素质。</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        五是“闭”，就</a:t>
            </a:r>
            <a:r>
              <a:rPr lang="zh-CN" altLang="en-US" dirty="0" smtClean="0"/>
              <a:t>是要建立群监信息闭</a:t>
            </a:r>
            <a:br>
              <a:rPr lang="zh-CN" altLang="en-US" dirty="0" smtClean="0"/>
            </a:br>
            <a:r>
              <a:rPr lang="zh-CN" altLang="en-US" dirty="0" smtClean="0"/>
              <a:t>合处理考核机制</a:t>
            </a:r>
            <a:r>
              <a:rPr lang="zh-CN" altLang="en-US" dirty="0" smtClean="0"/>
              <a:t>。要</a:t>
            </a:r>
            <a:r>
              <a:rPr lang="zh-CN" altLang="en-US" dirty="0" smtClean="0"/>
              <a:t>接照“既要群监员发现隐患、汇</a:t>
            </a:r>
            <a:r>
              <a:rPr lang="zh-CN" altLang="en-US" dirty="0" smtClean="0"/>
              <a:t>报隐患，更</a:t>
            </a:r>
            <a:r>
              <a:rPr lang="zh-CN" altLang="en-US" dirty="0" smtClean="0"/>
              <a:t>要督促整改、消除隐患”的思路</a:t>
            </a:r>
            <a:r>
              <a:rPr lang="zh-CN" altLang="en-US" dirty="0" smtClean="0"/>
              <a:t>，形成闭环管理。利用好安全信息化平台。</a:t>
            </a:r>
            <a:endParaRPr lang="zh-CN" altLang="en-US" dirty="0" smtClean="0"/>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br>
              <a:rPr lang="zh-CN" altLang="en-US" dirty="0" smtClean="0"/>
            </a:br>
            <a:r>
              <a:rPr lang="zh-CN" altLang="en-US" dirty="0" smtClean="0"/>
              <a:t>          六是“调”，就</a:t>
            </a:r>
            <a:r>
              <a:rPr lang="zh-CN" altLang="en-US" dirty="0" smtClean="0"/>
              <a:t>是要对群</a:t>
            </a:r>
            <a:r>
              <a:rPr lang="zh-CN" altLang="en-US" dirty="0" smtClean="0"/>
              <a:t>监员、青安岗员实</a:t>
            </a:r>
            <a:r>
              <a:rPr lang="zh-CN" altLang="en-US" dirty="0" smtClean="0"/>
              <a:t>行</a:t>
            </a:r>
            <a:r>
              <a:rPr lang="zh-CN" altLang="en-US" dirty="0" smtClean="0"/>
              <a:t>动态调整。</a:t>
            </a:r>
            <a:r>
              <a:rPr lang="zh-CN" altLang="en-US" dirty="0" smtClean="0"/>
              <a:t>凡</a:t>
            </a:r>
            <a:r>
              <a:rPr lang="zh-CN" altLang="en-US" dirty="0" smtClean="0"/>
              <a:t>是其因病</a:t>
            </a:r>
            <a:r>
              <a:rPr lang="zh-CN" altLang="en-US" dirty="0" smtClean="0"/>
              <a:t>长期不能坚持工作的，或调</a:t>
            </a:r>
            <a:r>
              <a:rPr lang="zh-CN" altLang="en-US" dirty="0" smtClean="0"/>
              <a:t>离位</a:t>
            </a:r>
            <a:r>
              <a:rPr lang="zh-CN" altLang="en-US" dirty="0" smtClean="0"/>
              <a:t>的</a:t>
            </a:r>
            <a:r>
              <a:rPr lang="zh-CN" altLang="en-US" dirty="0" smtClean="0"/>
              <a:t>，或所</a:t>
            </a:r>
            <a:r>
              <a:rPr lang="zh-CN" altLang="en-US" dirty="0" smtClean="0"/>
              <a:t>在班组发生群体</a:t>
            </a:r>
            <a:r>
              <a:rPr lang="zh-CN" altLang="en-US" dirty="0" smtClean="0"/>
              <a:t>违章或重伤</a:t>
            </a:r>
            <a:r>
              <a:rPr lang="zh-CN" altLang="en-US" dirty="0" smtClean="0"/>
              <a:t>及以上人身事故，都要及时进行分析教育</a:t>
            </a:r>
            <a:r>
              <a:rPr lang="zh-CN" altLang="en-US" dirty="0" smtClean="0"/>
              <a:t>和帮扶，教育无效要</a:t>
            </a:r>
            <a:r>
              <a:rPr lang="zh-CN" altLang="en-US" dirty="0" smtClean="0"/>
              <a:t>坚決将其调整下来，并及</a:t>
            </a:r>
            <a:r>
              <a:rPr lang="zh-CN" altLang="en-US" dirty="0" smtClean="0"/>
              <a:t>时选拔优秀职工进</a:t>
            </a:r>
            <a:r>
              <a:rPr lang="zh-CN" altLang="en-US" dirty="0" smtClean="0"/>
              <a:t>行补</a:t>
            </a:r>
            <a:r>
              <a:rPr lang="zh-CN" altLang="en-US" dirty="0" smtClean="0"/>
              <a:t>充，实</a:t>
            </a:r>
            <a:r>
              <a:rPr lang="zh-CN" altLang="en-US" dirty="0" smtClean="0"/>
              <a:t>行动态的优胜</a:t>
            </a:r>
            <a:r>
              <a:rPr lang="zh-CN" altLang="en-US" dirty="0" smtClean="0"/>
              <a:t>劣汰。</a:t>
            </a:r>
            <a:endParaRPr lang="zh-CN" alt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8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zh-CN" altLang="en-US" dirty="0" smtClean="0"/>
              <a:t>        七是</a:t>
            </a:r>
            <a:r>
              <a:rPr lang="zh-CN" altLang="en-US" dirty="0" smtClean="0"/>
              <a:t>“盾</a:t>
            </a:r>
            <a:r>
              <a:rPr lang="zh-CN" altLang="en-US" dirty="0" smtClean="0"/>
              <a:t>”，就</a:t>
            </a:r>
            <a:r>
              <a:rPr lang="zh-CN" altLang="en-US" dirty="0" smtClean="0"/>
              <a:t>是工</a:t>
            </a:r>
            <a:r>
              <a:rPr lang="zh-CN" altLang="en-US" dirty="0" smtClean="0"/>
              <a:t>会、团组织要</a:t>
            </a:r>
            <a:r>
              <a:rPr lang="zh-CN" altLang="en-US" dirty="0" smtClean="0"/>
              <a:t>当好群监</a:t>
            </a:r>
            <a:r>
              <a:rPr lang="zh-CN" altLang="en-US" dirty="0" smtClean="0"/>
              <a:t>员、青安岗</a:t>
            </a:r>
            <a:r>
              <a:rPr lang="zh-CN" altLang="en-US" dirty="0" smtClean="0"/>
              <a:t>员“反</a:t>
            </a:r>
            <a:r>
              <a:rPr lang="zh-CN" altLang="en-US" dirty="0" smtClean="0"/>
              <a:t>三违”、反</a:t>
            </a:r>
            <a:r>
              <a:rPr lang="zh-CN" altLang="en-US" dirty="0" smtClean="0"/>
              <a:t>事故的坚强后盾。各级</a:t>
            </a:r>
            <a:r>
              <a:rPr lang="zh-CN" altLang="en-US" dirty="0" smtClean="0"/>
              <a:t>工会、团组织要</a:t>
            </a:r>
            <a:r>
              <a:rPr lang="zh-CN" altLang="en-US" dirty="0" smtClean="0"/>
              <a:t>对</a:t>
            </a:r>
            <a:r>
              <a:rPr lang="zh-CN" altLang="en-US" dirty="0" smtClean="0"/>
              <a:t>打击报</a:t>
            </a:r>
            <a:r>
              <a:rPr lang="zh-CN" altLang="en-US" dirty="0" smtClean="0"/>
              <a:t>复群监</a:t>
            </a:r>
            <a:r>
              <a:rPr lang="zh-CN" altLang="en-US" dirty="0" smtClean="0"/>
              <a:t>员、青安岗员正</a:t>
            </a:r>
            <a:r>
              <a:rPr lang="zh-CN" altLang="en-US" dirty="0" smtClean="0"/>
              <a:t>当行使职权的</a:t>
            </a:r>
            <a:r>
              <a:rPr lang="zh-CN" altLang="en-US" dirty="0" smtClean="0"/>
              <a:t>，进</a:t>
            </a:r>
            <a:r>
              <a:rPr lang="zh-CN" altLang="en-US" dirty="0" smtClean="0"/>
              <a:t>行严肃查处，旗帜鲜明地当好群监</a:t>
            </a:r>
            <a:r>
              <a:rPr lang="zh-CN" altLang="en-US" dirty="0" smtClean="0"/>
              <a:t>员、青安岗</a:t>
            </a:r>
            <a:r>
              <a:rPr lang="zh-CN" altLang="en-US" dirty="0" smtClean="0"/>
              <a:t>员“反</a:t>
            </a:r>
            <a:r>
              <a:rPr lang="zh-CN" altLang="en-US" dirty="0" smtClean="0"/>
              <a:t>三</a:t>
            </a:r>
            <a:r>
              <a:rPr lang="zh-CN" altLang="en-US" dirty="0" smtClean="0"/>
              <a:t>违</a:t>
            </a:r>
            <a:r>
              <a:rPr lang="zh-CN" altLang="en-US" dirty="0" smtClean="0"/>
              <a:t>”、反事</a:t>
            </a:r>
            <a:r>
              <a:rPr lang="zh-CN" altLang="en-US" dirty="0" smtClean="0"/>
              <a:t>故的坚强后盾，设身处</a:t>
            </a:r>
            <a:r>
              <a:rPr lang="zh-CN" altLang="en-US" dirty="0" smtClean="0"/>
              <a:t>地地</a:t>
            </a:r>
            <a:r>
              <a:rPr lang="zh-CN" altLang="en-US" dirty="0" smtClean="0"/>
              <a:t>为群监</a:t>
            </a:r>
            <a:r>
              <a:rPr lang="zh-CN" altLang="en-US" dirty="0" smtClean="0"/>
              <a:t>员、青安岗员解</a:t>
            </a:r>
            <a:r>
              <a:rPr lang="zh-CN" altLang="en-US" dirty="0" smtClean="0"/>
              <a:t>除</a:t>
            </a:r>
            <a:r>
              <a:rPr lang="zh-CN" altLang="en-US" dirty="0" smtClean="0"/>
              <a:t>后顾之忧，</a:t>
            </a:r>
            <a:r>
              <a:rPr lang="zh-CN" altLang="en-US" dirty="0" smtClean="0"/>
              <a:t>让广</a:t>
            </a:r>
            <a:r>
              <a:rPr lang="zh-CN" altLang="en-US" dirty="0" smtClean="0"/>
              <a:t>大群监员、</a:t>
            </a:r>
            <a:r>
              <a:rPr lang="zh-CN" altLang="en-US" dirty="0" smtClean="0"/>
              <a:t>青</a:t>
            </a:r>
            <a:r>
              <a:rPr lang="zh-CN" altLang="en-US" dirty="0" smtClean="0"/>
              <a:t>安岗员处</a:t>
            </a:r>
            <a:r>
              <a:rPr lang="zh-CN" altLang="en-US" dirty="0" smtClean="0"/>
              <a:t>处</a:t>
            </a:r>
            <a:r>
              <a:rPr lang="zh-CN" altLang="en-US" dirty="0" smtClean="0"/>
              <a:t>得到激励、事</a:t>
            </a:r>
            <a:r>
              <a:rPr lang="zh-CN" altLang="en-US" dirty="0" smtClean="0"/>
              <a:t>事有保障，轻装上阵查</a:t>
            </a:r>
            <a:r>
              <a:rPr lang="zh-CN" altLang="en-US" dirty="0" smtClean="0"/>
              <a:t>隐患，深、严、细、实填</a:t>
            </a:r>
            <a:r>
              <a:rPr lang="zh-CN" altLang="en-US" dirty="0" smtClean="0"/>
              <a:t>漏</a:t>
            </a:r>
            <a:r>
              <a:rPr lang="zh-CN" altLang="en-US" dirty="0" smtClean="0"/>
              <a:t>洞。</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八</a:t>
            </a:r>
            <a:r>
              <a:rPr lang="zh-CN" altLang="zh-CN" dirty="0" smtClean="0"/>
              <a:t>是</a:t>
            </a:r>
            <a:r>
              <a:rPr lang="en-US" altLang="zh-CN" dirty="0"/>
              <a:t>“</a:t>
            </a:r>
            <a:r>
              <a:rPr lang="zh-CN" altLang="zh-CN" dirty="0"/>
              <a:t>树</a:t>
            </a:r>
            <a:r>
              <a:rPr lang="en-US" altLang="zh-CN" dirty="0"/>
              <a:t>”</a:t>
            </a:r>
            <a:r>
              <a:rPr lang="zh-CN" altLang="zh-CN" dirty="0"/>
              <a:t>，就是要选树典型。坚</a:t>
            </a:r>
            <a:r>
              <a:rPr lang="zh-CN" altLang="zh-CN" dirty="0" smtClean="0"/>
              <a:t>持公</a:t>
            </a:r>
            <a:r>
              <a:rPr lang="zh-CN" altLang="zh-CN" dirty="0"/>
              <a:t>开公平公正的原则，每年坚持选树、</a:t>
            </a:r>
            <a:r>
              <a:rPr lang="zh-CN" altLang="zh-CN" dirty="0" smtClean="0"/>
              <a:t>表彰</a:t>
            </a:r>
            <a:r>
              <a:rPr lang="zh-CN" altLang="zh-CN" dirty="0"/>
              <a:t>一</a:t>
            </a:r>
            <a:r>
              <a:rPr lang="zh-CN" altLang="zh-CN" dirty="0" smtClean="0"/>
              <a:t>批优秀</a:t>
            </a:r>
            <a:r>
              <a:rPr lang="zh-CN" altLang="zh-CN" dirty="0"/>
              <a:t>群监</a:t>
            </a:r>
            <a:r>
              <a:rPr lang="zh-CN" altLang="zh-CN" dirty="0" smtClean="0"/>
              <a:t>员</a:t>
            </a:r>
            <a:r>
              <a:rPr lang="zh-CN" altLang="en-US" dirty="0" smtClean="0"/>
              <a:t>、青安岗员</a:t>
            </a:r>
            <a:r>
              <a:rPr lang="zh-CN" altLang="zh-CN" dirty="0" smtClean="0"/>
              <a:t>，</a:t>
            </a:r>
            <a:r>
              <a:rPr lang="zh-CN" altLang="zh-CN" dirty="0"/>
              <a:t>大力弘扬他们的奉</a:t>
            </a:r>
            <a:r>
              <a:rPr lang="zh-CN" altLang="zh-CN" dirty="0" smtClean="0"/>
              <a:t>献精</a:t>
            </a:r>
            <a:r>
              <a:rPr lang="zh-CN" altLang="zh-CN" dirty="0"/>
              <a:t>神。推他们的先进经验，同时要加</a:t>
            </a:r>
            <a:r>
              <a:rPr lang="zh-CN" altLang="zh-CN" dirty="0" smtClean="0"/>
              <a:t>强对</a:t>
            </a:r>
            <a:r>
              <a:rPr lang="zh-CN" altLang="zh-CN" dirty="0"/>
              <a:t>先进典型的日常培养教有，使选树的</a:t>
            </a:r>
            <a:r>
              <a:rPr lang="zh-CN" altLang="zh-CN" dirty="0" smtClean="0"/>
              <a:t>优秀</a:t>
            </a:r>
            <a:r>
              <a:rPr lang="zh-CN" altLang="zh-CN" dirty="0"/>
              <a:t>群监</a:t>
            </a:r>
            <a:r>
              <a:rPr lang="zh-CN" altLang="zh-CN" dirty="0" smtClean="0"/>
              <a:t>员</a:t>
            </a:r>
            <a:r>
              <a:rPr lang="zh-CN" altLang="en-US" dirty="0" smtClean="0"/>
              <a:t>、青安岗员过</a:t>
            </a:r>
            <a:r>
              <a:rPr lang="zh-CN" altLang="zh-CN" dirty="0" smtClean="0"/>
              <a:t>得</a:t>
            </a:r>
            <a:r>
              <a:rPr lang="zh-CN" altLang="zh-CN" dirty="0"/>
              <a:t>硬、立得住、群众信服，</a:t>
            </a:r>
            <a:r>
              <a:rPr lang="zh-CN" altLang="zh-CN" dirty="0" smtClean="0"/>
              <a:t>让</a:t>
            </a:r>
            <a:r>
              <a:rPr lang="zh-CN" altLang="en-US" dirty="0" smtClean="0"/>
              <a:t>广大群监</a:t>
            </a:r>
            <a:r>
              <a:rPr lang="zh-CN" altLang="zh-CN" dirty="0" smtClean="0"/>
              <a:t>员</a:t>
            </a:r>
            <a:r>
              <a:rPr lang="zh-CN" altLang="en-US" dirty="0" smtClean="0"/>
              <a:t>、青安岗员</a:t>
            </a:r>
            <a:r>
              <a:rPr lang="zh-CN" altLang="zh-CN" dirty="0" smtClean="0"/>
              <a:t>学有</a:t>
            </a:r>
            <a:r>
              <a:rPr lang="zh-CN" altLang="en-US" dirty="0" smtClean="0"/>
              <a:t>榜</a:t>
            </a:r>
            <a:r>
              <a:rPr lang="zh-CN" altLang="zh-CN" dirty="0" smtClean="0"/>
              <a:t>样</a:t>
            </a:r>
            <a:r>
              <a:rPr lang="zh-CN" altLang="en-US" dirty="0" smtClean="0"/>
              <a:t>、赶</a:t>
            </a:r>
            <a:r>
              <a:rPr lang="zh-CN" altLang="zh-CN" dirty="0" smtClean="0"/>
              <a:t>有</a:t>
            </a:r>
            <a:r>
              <a:rPr lang="zh-CN" altLang="zh-CN" dirty="0"/>
              <a:t>目</a:t>
            </a:r>
            <a:r>
              <a:rPr lang="zh-CN" altLang="zh-CN" dirty="0" smtClean="0"/>
              <a:t>标</a:t>
            </a:r>
            <a:r>
              <a:rPr lang="zh-CN" altLang="en-US" dirty="0" smtClean="0"/>
              <a:t>。</a:t>
            </a:r>
            <a:br>
              <a:rPr lang="en-US" altLang="zh-CN" dirty="0"/>
            </a:br>
            <a:endParaRPr lang="zh-CN"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smtClean="0"/>
              <a:t>        </a:t>
            </a:r>
            <a:r>
              <a:rPr lang="zh-CN" altLang="zh-CN" dirty="0" smtClean="0"/>
              <a:t>九</a:t>
            </a:r>
            <a:r>
              <a:rPr lang="zh-CN" altLang="zh-CN" dirty="0"/>
              <a:t>是</a:t>
            </a:r>
            <a:r>
              <a:rPr lang="en-US" altLang="zh-CN" dirty="0"/>
              <a:t>“</a:t>
            </a:r>
            <a:r>
              <a:rPr lang="zh-CN" altLang="zh-CN" dirty="0"/>
              <a:t>征</a:t>
            </a:r>
            <a:r>
              <a:rPr lang="en-US" altLang="zh-CN" dirty="0"/>
              <a:t>”</a:t>
            </a:r>
            <a:r>
              <a:rPr lang="zh-CN" altLang="zh-CN" dirty="0"/>
              <a:t>，即要在群监</a:t>
            </a:r>
            <a:r>
              <a:rPr lang="zh-CN" altLang="zh-CN" dirty="0" smtClean="0"/>
              <a:t>员</a:t>
            </a:r>
            <a:r>
              <a:rPr lang="zh-CN" altLang="en-US" dirty="0" smtClean="0"/>
              <a:t>、青安岗员</a:t>
            </a:r>
            <a:r>
              <a:rPr lang="zh-CN" altLang="zh-CN" dirty="0" smtClean="0"/>
              <a:t>中</a:t>
            </a:r>
            <a:r>
              <a:rPr lang="zh-CN" altLang="zh-CN" dirty="0"/>
              <a:t>征集合</a:t>
            </a:r>
            <a:r>
              <a:rPr lang="zh-CN" altLang="zh-CN" dirty="0" smtClean="0"/>
              <a:t>理化</a:t>
            </a:r>
            <a:r>
              <a:rPr lang="zh-CN" altLang="zh-CN" dirty="0"/>
              <a:t>建议。职工群众中蕴藏着丰富的智慧</a:t>
            </a:r>
            <a:r>
              <a:rPr lang="zh-CN" altLang="zh-CN" dirty="0" smtClean="0"/>
              <a:t>和极</a:t>
            </a:r>
            <a:r>
              <a:rPr lang="zh-CN" altLang="zh-CN" dirty="0"/>
              <a:t>大</a:t>
            </a:r>
            <a:r>
              <a:rPr lang="zh-CN" altLang="zh-CN" dirty="0" smtClean="0"/>
              <a:t>的热情</a:t>
            </a:r>
            <a:r>
              <a:rPr lang="zh-CN" altLang="zh-CN" dirty="0"/>
              <a:t>，这是实践反复证明了的一</a:t>
            </a:r>
            <a:r>
              <a:rPr lang="zh-CN" altLang="zh-CN" dirty="0" smtClean="0"/>
              <a:t>条真理</a:t>
            </a:r>
            <a:r>
              <a:rPr lang="zh-CN" altLang="zh-CN" dirty="0"/>
              <a:t>。</a:t>
            </a:r>
            <a:br>
              <a:rPr lang="en-US" altLang="zh-CN" dirty="0"/>
            </a:b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991544" y="1628800"/>
            <a:ext cx="8229600" cy="4525963"/>
          </a:xfrm>
        </p:spPr>
        <p:txBody>
          <a:bodyPr>
            <a:normAutofit fontScale="92500" lnSpcReduction="20000"/>
          </a:bodyPr>
          <a:lstStyle/>
          <a:p>
            <a:r>
              <a:rPr lang="en-US" altLang="zh-CN" dirty="0" smtClean="0"/>
              <a:t>         </a:t>
            </a:r>
            <a:r>
              <a:rPr lang="zh-CN" altLang="zh-CN" dirty="0" smtClean="0"/>
              <a:t>因</a:t>
            </a:r>
            <a:r>
              <a:rPr lang="zh-CN" altLang="zh-CN" dirty="0"/>
              <a:t>此，要坚持在群监</a:t>
            </a:r>
            <a:r>
              <a:rPr lang="zh-CN" altLang="zh-CN" dirty="0" smtClean="0"/>
              <a:t>员</a:t>
            </a:r>
            <a:r>
              <a:rPr lang="zh-CN" altLang="en-US" dirty="0" smtClean="0"/>
              <a:t>、青安岗员</a:t>
            </a:r>
            <a:r>
              <a:rPr lang="zh-CN" altLang="zh-CN" dirty="0" smtClean="0"/>
              <a:t>中</a:t>
            </a:r>
            <a:r>
              <a:rPr lang="zh-CN" altLang="zh-CN" dirty="0"/>
              <a:t>开展以安全生产</a:t>
            </a:r>
            <a:r>
              <a:rPr lang="zh-CN" altLang="zh-CN" dirty="0" smtClean="0"/>
              <a:t>为主</a:t>
            </a:r>
            <a:r>
              <a:rPr lang="zh-CN" altLang="zh-CN" dirty="0"/>
              <a:t>题的合理化建议活动，为方便群监</a:t>
            </a:r>
            <a:r>
              <a:rPr lang="zh-CN" altLang="zh-CN" dirty="0" smtClean="0"/>
              <a:t>员</a:t>
            </a:r>
            <a:r>
              <a:rPr lang="zh-CN" altLang="en-US" dirty="0" smtClean="0"/>
              <a:t>、青安岗员投</a:t>
            </a:r>
            <a:r>
              <a:rPr lang="zh-CN" altLang="en-US" dirty="0" smtClean="0"/>
              <a:t>递</a:t>
            </a:r>
            <a:r>
              <a:rPr lang="zh-CN" altLang="zh-CN" dirty="0" smtClean="0"/>
              <a:t>建议</a:t>
            </a:r>
            <a:r>
              <a:rPr lang="zh-CN" altLang="zh-CN" dirty="0"/>
              <a:t>，可以在群监</a:t>
            </a:r>
            <a:r>
              <a:rPr lang="zh-CN" altLang="zh-CN" dirty="0" smtClean="0"/>
              <a:t>员</a:t>
            </a:r>
            <a:r>
              <a:rPr lang="zh-CN" altLang="en-US" dirty="0" smtClean="0"/>
              <a:t>工作手册</a:t>
            </a:r>
            <a:r>
              <a:rPr lang="zh-CN" altLang="zh-CN" dirty="0" smtClean="0"/>
              <a:t>上</a:t>
            </a:r>
            <a:r>
              <a:rPr lang="zh-CN" altLang="zh-CN" dirty="0"/>
              <a:t>增设合理化</a:t>
            </a:r>
            <a:r>
              <a:rPr lang="zh-CN" altLang="zh-CN" dirty="0" smtClean="0"/>
              <a:t>建议</a:t>
            </a:r>
            <a:r>
              <a:rPr lang="zh-CN" altLang="zh-CN" dirty="0"/>
              <a:t>栏目</a:t>
            </a:r>
            <a:r>
              <a:rPr lang="zh-CN" altLang="zh-CN" dirty="0" smtClean="0"/>
              <a:t>，</a:t>
            </a:r>
            <a:r>
              <a:rPr lang="zh-CN" altLang="en-US" dirty="0" smtClean="0"/>
              <a:t>以便统一</a:t>
            </a:r>
            <a:r>
              <a:rPr lang="zh-CN" altLang="zh-CN" dirty="0" smtClean="0"/>
              <a:t>收</a:t>
            </a:r>
            <a:r>
              <a:rPr lang="zh-CN" altLang="zh-CN" dirty="0"/>
              <a:t>集整理，同时</a:t>
            </a:r>
            <a:r>
              <a:rPr lang="zh-CN" altLang="zh-CN" dirty="0" smtClean="0"/>
              <a:t>安排</a:t>
            </a:r>
            <a:r>
              <a:rPr lang="zh-CN" altLang="zh-CN" dirty="0"/>
              <a:t>专人协调、落</a:t>
            </a:r>
            <a:r>
              <a:rPr lang="zh-CN" altLang="zh-CN" dirty="0" smtClean="0"/>
              <a:t>实提</a:t>
            </a:r>
            <a:r>
              <a:rPr lang="zh-CN" altLang="zh-CN" dirty="0"/>
              <a:t>出的优秀建议。</a:t>
            </a:r>
            <a:r>
              <a:rPr lang="zh-CN" altLang="zh-CN" dirty="0" smtClean="0"/>
              <a:t>这样</a:t>
            </a:r>
            <a:r>
              <a:rPr lang="zh-CN" altLang="zh-CN" dirty="0"/>
              <a:t>做既可以征集到许多优秀的合理化建议，</a:t>
            </a:r>
            <a:r>
              <a:rPr lang="zh-CN" altLang="zh-CN" dirty="0" smtClean="0"/>
              <a:t>促进</a:t>
            </a:r>
            <a:r>
              <a:rPr lang="zh-CN" altLang="zh-CN" dirty="0"/>
              <a:t>安全生产，同时，也可以及时了解到群监</a:t>
            </a:r>
            <a:r>
              <a:rPr lang="zh-CN" altLang="zh-CN" dirty="0" smtClean="0"/>
              <a:t>员</a:t>
            </a:r>
            <a:r>
              <a:rPr lang="zh-CN" altLang="en-US" dirty="0" smtClean="0"/>
              <a:t>、青安岗员</a:t>
            </a:r>
            <a:r>
              <a:rPr lang="zh-CN" altLang="zh-CN" dirty="0" smtClean="0"/>
              <a:t>对</a:t>
            </a:r>
            <a:r>
              <a:rPr lang="zh-CN" altLang="zh-CN" dirty="0"/>
              <a:t>群众安全工作的意见和建议，便于及时发</a:t>
            </a:r>
            <a:r>
              <a:rPr lang="zh-CN" altLang="zh-CN" dirty="0" smtClean="0"/>
              <a:t>现问</a:t>
            </a:r>
            <a:r>
              <a:rPr lang="zh-CN" altLang="zh-CN" dirty="0"/>
              <a:t>题、改进工</a:t>
            </a:r>
            <a:r>
              <a:rPr lang="zh-CN" altLang="zh-CN" dirty="0" smtClean="0"/>
              <a:t>作</a:t>
            </a:r>
            <a:r>
              <a:rPr lang="zh-CN" altLang="en-US" dirty="0" smtClean="0"/>
              <a:t>，</a:t>
            </a:r>
            <a:r>
              <a:rPr lang="zh-CN" altLang="zh-CN" dirty="0" smtClean="0"/>
              <a:t>也</a:t>
            </a:r>
            <a:r>
              <a:rPr lang="zh-CN" altLang="zh-CN" dirty="0"/>
              <a:t>利于提高群监</a:t>
            </a:r>
            <a:r>
              <a:rPr lang="zh-CN" altLang="zh-CN" dirty="0" smtClean="0"/>
              <a:t>员</a:t>
            </a:r>
            <a:r>
              <a:rPr lang="zh-CN" altLang="en-US" dirty="0" smtClean="0"/>
              <a:t>、青安岗员</a:t>
            </a:r>
            <a:r>
              <a:rPr lang="zh-CN" altLang="zh-CN" dirty="0" smtClean="0"/>
              <a:t>的</a:t>
            </a:r>
            <a:r>
              <a:rPr lang="zh-CN" altLang="zh-CN" dirty="0"/>
              <a:t>工作</a:t>
            </a:r>
            <a:r>
              <a:rPr lang="zh-CN" altLang="zh-CN" dirty="0" smtClean="0"/>
              <a:t>积极性</a:t>
            </a:r>
            <a:r>
              <a:rPr lang="zh-CN" altLang="en-US" dirty="0" smtClean="0"/>
              <a:t>。</a:t>
            </a:r>
            <a:br>
              <a:rPr lang="en-US" altLang="zh-CN" dirty="0"/>
            </a:b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smtClean="0"/>
              <a:t>         </a:t>
            </a:r>
            <a:r>
              <a:rPr lang="zh-CN" altLang="zh-CN" dirty="0" smtClean="0"/>
              <a:t>综</a:t>
            </a:r>
            <a:r>
              <a:rPr lang="zh-CN" altLang="en-US" dirty="0" smtClean="0"/>
              <a:t>上</a:t>
            </a:r>
            <a:r>
              <a:rPr lang="zh-CN" altLang="zh-CN" dirty="0" smtClean="0"/>
              <a:t>所</a:t>
            </a:r>
            <a:r>
              <a:rPr lang="zh-CN" altLang="en-US" dirty="0" smtClean="0"/>
              <a:t>述</a:t>
            </a:r>
            <a:r>
              <a:rPr lang="zh-CN" altLang="zh-CN" dirty="0" smtClean="0"/>
              <a:t>，</a:t>
            </a:r>
            <a:r>
              <a:rPr lang="zh-CN" altLang="en-US" dirty="0" smtClean="0"/>
              <a:t>只</a:t>
            </a:r>
            <a:r>
              <a:rPr lang="zh-CN" altLang="zh-CN" dirty="0" smtClean="0"/>
              <a:t>要我们认真分析存在的</a:t>
            </a:r>
            <a:r>
              <a:rPr lang="zh-CN" altLang="en-US" dirty="0" smtClean="0"/>
              <a:t>问</a:t>
            </a:r>
            <a:r>
              <a:rPr lang="zh-CN" altLang="zh-CN" dirty="0" smtClean="0"/>
              <a:t>题</a:t>
            </a:r>
            <a:r>
              <a:rPr lang="zh-CN" altLang="zh-CN" dirty="0"/>
              <a:t>，及时采取切实可行的改进措施，就</a:t>
            </a:r>
            <a:r>
              <a:rPr lang="zh-CN" altLang="zh-CN" dirty="0" smtClean="0"/>
              <a:t>一定</a:t>
            </a:r>
            <a:r>
              <a:rPr lang="zh-CN" altLang="zh-CN" dirty="0"/>
              <a:t>能够消除影响群监员作用发挥</a:t>
            </a:r>
            <a:r>
              <a:rPr lang="zh-CN" altLang="zh-CN" dirty="0" smtClean="0"/>
              <a:t>的</a:t>
            </a:r>
            <a:r>
              <a:rPr lang="zh-CN" altLang="en-US" dirty="0" smtClean="0"/>
              <a:t>诸</a:t>
            </a:r>
            <a:r>
              <a:rPr lang="zh-CN" altLang="zh-CN" dirty="0" smtClean="0"/>
              <a:t>多因素</a:t>
            </a:r>
            <a:r>
              <a:rPr lang="zh-CN" altLang="zh-CN" dirty="0"/>
              <a:t>。</a:t>
            </a:r>
            <a:r>
              <a:rPr lang="zh-CN" altLang="zh-CN" dirty="0" smtClean="0"/>
              <a:t>就</a:t>
            </a:r>
            <a:r>
              <a:rPr lang="zh-CN" altLang="en-US" dirty="0" smtClean="0"/>
              <a:t>一</a:t>
            </a:r>
            <a:r>
              <a:rPr lang="zh-CN" altLang="zh-CN" dirty="0" smtClean="0"/>
              <a:t>定</a:t>
            </a:r>
            <a:r>
              <a:rPr lang="zh-CN" altLang="zh-CN" dirty="0"/>
              <a:t>能充分调动和发挥好</a:t>
            </a:r>
            <a:r>
              <a:rPr lang="zh-CN" altLang="zh-CN" dirty="0" smtClean="0"/>
              <a:t>广</a:t>
            </a:r>
            <a:r>
              <a:rPr lang="zh-CN" altLang="en-US" dirty="0" smtClean="0"/>
              <a:t>大</a:t>
            </a:r>
            <a:r>
              <a:rPr lang="zh-CN" altLang="zh-CN" dirty="0" smtClean="0"/>
              <a:t>群监员</a:t>
            </a:r>
            <a:r>
              <a:rPr lang="zh-CN" altLang="en-US" dirty="0" smtClean="0"/>
              <a:t>、青安岗员</a:t>
            </a:r>
            <a:r>
              <a:rPr lang="zh-CN" altLang="zh-CN" dirty="0" smtClean="0"/>
              <a:t>的</a:t>
            </a:r>
            <a:r>
              <a:rPr lang="zh-CN" altLang="zh-CN" dirty="0"/>
              <a:t>エ作主动性积极</a:t>
            </a:r>
            <a:r>
              <a:rPr lang="zh-CN" altLang="zh-CN" dirty="0" smtClean="0"/>
              <a:t>性</a:t>
            </a:r>
            <a:r>
              <a:rPr lang="zh-CN" altLang="en-US" dirty="0" smtClean="0"/>
              <a:t>，</a:t>
            </a:r>
            <a:r>
              <a:rPr lang="zh-CN" altLang="zh-CN" dirty="0" smtClean="0"/>
              <a:t>就</a:t>
            </a:r>
            <a:r>
              <a:rPr lang="zh-CN" altLang="zh-CN" dirty="0"/>
              <a:t>一定能使广</a:t>
            </a:r>
            <a:r>
              <a:rPr lang="zh-CN" altLang="zh-CN" dirty="0" smtClean="0"/>
              <a:t>大群</a:t>
            </a:r>
            <a:r>
              <a:rPr lang="zh-CN" altLang="zh-CN" dirty="0"/>
              <a:t>监</a:t>
            </a:r>
            <a:r>
              <a:rPr lang="zh-CN" altLang="zh-CN" dirty="0" smtClean="0"/>
              <a:t>员</a:t>
            </a:r>
            <a:r>
              <a:rPr lang="zh-CN" altLang="en-US" dirty="0" smtClean="0"/>
              <a:t>、青安岗员</a:t>
            </a:r>
            <a:r>
              <a:rPr lang="zh-CN" altLang="zh-CN" dirty="0" smtClean="0"/>
              <a:t>的</a:t>
            </a:r>
            <a:r>
              <a:rPr lang="zh-CN" altLang="zh-CN" dirty="0"/>
              <a:t>日</a:t>
            </a:r>
            <a:r>
              <a:rPr lang="zh-CN" altLang="zh-CN" dirty="0" smtClean="0"/>
              <a:t>常</a:t>
            </a:r>
            <a:r>
              <a:rPr lang="zh-CN" altLang="en-US" dirty="0" smtClean="0"/>
              <a:t>工</a:t>
            </a:r>
            <a:r>
              <a:rPr lang="zh-CN" altLang="zh-CN" dirty="0" smtClean="0"/>
              <a:t>作</a:t>
            </a:r>
            <a:r>
              <a:rPr lang="zh-CN" altLang="zh-CN" dirty="0"/>
              <a:t>由无形转变为有形，</a:t>
            </a:r>
            <a:r>
              <a:rPr lang="zh-CN" altLang="zh-CN" dirty="0" smtClean="0"/>
              <a:t>由套</a:t>
            </a:r>
            <a:r>
              <a:rPr lang="zh-CN" altLang="zh-CN" dirty="0"/>
              <a:t>路转变为生动，</a:t>
            </a:r>
            <a:r>
              <a:rPr lang="zh-CN" altLang="zh-CN" dirty="0" smtClean="0"/>
              <a:t>就能</a:t>
            </a:r>
            <a:r>
              <a:rPr lang="zh-CN" altLang="zh-CN" dirty="0"/>
              <a:t>使广大群监</a:t>
            </a:r>
            <a:r>
              <a:rPr lang="zh-CN" altLang="zh-CN" dirty="0" smtClean="0"/>
              <a:t>员</a:t>
            </a:r>
            <a:r>
              <a:rPr lang="zh-CN" altLang="en-US" dirty="0" smtClean="0"/>
              <a:t>、青安岗员</a:t>
            </a:r>
            <a:r>
              <a:rPr lang="zh-CN" altLang="zh-CN" dirty="0" smtClean="0"/>
              <a:t>为</a:t>
            </a:r>
            <a:r>
              <a:rPr lang="zh-CN" altLang="zh-CN" dirty="0"/>
              <a:t>安全生产作出新的</a:t>
            </a:r>
            <a:r>
              <a:rPr lang="zh-CN" altLang="zh-CN" dirty="0" smtClean="0"/>
              <a:t>更</a:t>
            </a:r>
            <a:r>
              <a:rPr lang="zh-CN" altLang="en-US" dirty="0" smtClean="0"/>
              <a:t>大</a:t>
            </a:r>
            <a:r>
              <a:rPr lang="zh-CN" altLang="zh-CN" dirty="0" smtClean="0"/>
              <a:t>的</a:t>
            </a:r>
            <a:r>
              <a:rPr lang="zh-CN" altLang="zh-CN" dirty="0"/>
              <a:t>责</a:t>
            </a:r>
            <a:r>
              <a:rPr lang="zh-CN" altLang="zh-CN" dirty="0" smtClean="0"/>
              <a:t>献</a:t>
            </a:r>
            <a:r>
              <a:rPr lang="zh-CN" altLang="en-US" dirty="0" smtClean="0"/>
              <a:t>。</a:t>
            </a:r>
            <a:br>
              <a:rPr lang="en-US" altLang="zh-CN" dirty="0"/>
            </a:b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sz="4600" dirty="0" smtClean="0"/>
              <a:t>        </a:t>
            </a:r>
            <a:r>
              <a:rPr lang="zh-CN" altLang="en-US" sz="4600" dirty="0" smtClean="0"/>
              <a:t>三、</a:t>
            </a:r>
            <a:r>
              <a:rPr lang="zh-CN" altLang="zh-CN" sz="4600" dirty="0" smtClean="0"/>
              <a:t>怎</a:t>
            </a:r>
            <a:r>
              <a:rPr lang="zh-CN" altLang="zh-CN" sz="4600" dirty="0"/>
              <a:t>样才能当好群监</a:t>
            </a:r>
            <a:r>
              <a:rPr lang="zh-CN" altLang="zh-CN" sz="4600" dirty="0" smtClean="0"/>
              <a:t>员</a:t>
            </a:r>
            <a:r>
              <a:rPr lang="zh-CN" altLang="en-US" sz="4600" dirty="0" smtClean="0"/>
              <a:t>、</a:t>
            </a:r>
            <a:r>
              <a:rPr lang="zh-CN" altLang="en-US" sz="4800" dirty="0" smtClean="0"/>
              <a:t>青安岗员</a:t>
            </a:r>
            <a:r>
              <a:rPr lang="zh-CN" altLang="zh-CN" sz="4600" dirty="0" smtClean="0"/>
              <a:t>呢</a:t>
            </a:r>
            <a:r>
              <a:rPr lang="zh-CN" altLang="en-US" sz="4600" dirty="0"/>
              <a:t>，</a:t>
            </a:r>
            <a:r>
              <a:rPr lang="zh-CN" altLang="zh-CN" sz="4600" dirty="0" smtClean="0"/>
              <a:t>如</a:t>
            </a:r>
            <a:r>
              <a:rPr lang="zh-CN" altLang="zh-CN" sz="4600" dirty="0"/>
              <a:t>何做好</a:t>
            </a:r>
            <a:r>
              <a:rPr lang="zh-CN" altLang="zh-CN" sz="4600" dirty="0" smtClean="0"/>
              <a:t>群</a:t>
            </a:r>
            <a:r>
              <a:rPr lang="zh-CN" altLang="en-US" sz="4600" dirty="0" smtClean="0"/>
              <a:t>众</a:t>
            </a:r>
            <a:r>
              <a:rPr lang="zh-CN" altLang="zh-CN" sz="4600" dirty="0" smtClean="0"/>
              <a:t>监</a:t>
            </a:r>
            <a:r>
              <a:rPr lang="zh-CN" altLang="en-US" sz="4600" dirty="0" smtClean="0"/>
              <a:t>督</a:t>
            </a:r>
            <a:r>
              <a:rPr lang="zh-CN" altLang="zh-CN" sz="4600" dirty="0" smtClean="0"/>
              <a:t>工作</a:t>
            </a:r>
            <a:br>
              <a:rPr lang="en-US" altLang="zh-CN" dirty="0"/>
            </a:br>
            <a:r>
              <a:rPr lang="en-US" altLang="zh-CN" dirty="0" smtClean="0"/>
              <a:t>         </a:t>
            </a:r>
            <a:endParaRPr lang="en-US" altLang="zh-CN" dirty="0" smtClean="0"/>
          </a:p>
          <a:p>
            <a:br>
              <a:rPr lang="en-US" altLang="zh-CN" dirty="0"/>
            </a:b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lnSpcReduction="10000"/>
          </a:bodyPr>
          <a:lstStyle/>
          <a:p>
            <a:r>
              <a:rPr lang="en-US" altLang="zh-CN" dirty="0" smtClean="0"/>
              <a:t> </a:t>
            </a:r>
            <a:r>
              <a:rPr lang="en-US" altLang="zh-CN" dirty="0" smtClean="0"/>
              <a:t>         </a:t>
            </a:r>
            <a:r>
              <a:rPr lang="zh-CN" altLang="zh-CN" dirty="0" smtClean="0"/>
              <a:t>群</a:t>
            </a:r>
            <a:r>
              <a:rPr lang="zh-CN" altLang="zh-CN" dirty="0" smtClean="0"/>
              <a:t>监</a:t>
            </a:r>
            <a:r>
              <a:rPr lang="zh-CN" altLang="zh-CN" dirty="0" smtClean="0"/>
              <a:t>员</a:t>
            </a:r>
            <a:r>
              <a:rPr lang="zh-CN" altLang="en-US" dirty="0" smtClean="0"/>
              <a:t>、</a:t>
            </a:r>
            <a:r>
              <a:rPr lang="zh-CN" altLang="en-US" dirty="0" smtClean="0"/>
              <a:t>青安岗员</a:t>
            </a:r>
            <a:r>
              <a:rPr lang="zh-CN" altLang="zh-CN" dirty="0" smtClean="0"/>
              <a:t>是</a:t>
            </a:r>
            <a:r>
              <a:rPr lang="zh-CN" altLang="zh-CN" dirty="0" smtClean="0"/>
              <a:t>安全检查</a:t>
            </a:r>
            <a:r>
              <a:rPr lang="zh-CN" altLang="zh-CN" dirty="0" smtClean="0"/>
              <a:t>的一</a:t>
            </a:r>
            <a:r>
              <a:rPr lang="zh-CN" altLang="zh-CN" dirty="0" smtClean="0"/>
              <a:t>道防线，所以</a:t>
            </a:r>
            <a:r>
              <a:rPr lang="zh-CN" altLang="zh-CN" dirty="0" smtClean="0"/>
              <a:t>群监员</a:t>
            </a:r>
            <a:r>
              <a:rPr lang="zh-CN" altLang="en-US" dirty="0" smtClean="0"/>
              <a:t>、</a:t>
            </a:r>
            <a:r>
              <a:rPr lang="zh-CN" altLang="en-US" dirty="0" smtClean="0"/>
              <a:t>青安岗员</a:t>
            </a:r>
            <a:r>
              <a:rPr lang="zh-CN" altLang="zh-CN" dirty="0" smtClean="0"/>
              <a:t>的</a:t>
            </a:r>
            <a:r>
              <a:rPr lang="zh-CN" altLang="zh-CN" dirty="0" smtClean="0"/>
              <a:t>重要性不言而喻。但群监</a:t>
            </a:r>
            <a:r>
              <a:rPr lang="zh-CN" altLang="zh-CN" dirty="0" smtClean="0"/>
              <a:t>员</a:t>
            </a:r>
            <a:r>
              <a:rPr lang="zh-CN" altLang="en-US" dirty="0" smtClean="0"/>
              <a:t>、</a:t>
            </a:r>
            <a:r>
              <a:rPr lang="zh-CN" altLang="en-US" dirty="0" smtClean="0"/>
              <a:t>青安岗员</a:t>
            </a:r>
            <a:r>
              <a:rPr lang="zh-CN" altLang="zh-CN" dirty="0" smtClean="0"/>
              <a:t>难</a:t>
            </a:r>
            <a:r>
              <a:rPr lang="zh-CN" altLang="zh-CN" dirty="0" smtClean="0"/>
              <a:t>当</a:t>
            </a:r>
            <a:r>
              <a:rPr lang="zh-CN" altLang="zh-CN" dirty="0" smtClean="0"/>
              <a:t>，安</a:t>
            </a:r>
            <a:r>
              <a:rPr lang="zh-CN" altLang="zh-CN" dirty="0" smtClean="0"/>
              <a:t>全工作不好做，责任</a:t>
            </a:r>
            <a:r>
              <a:rPr lang="zh-CN" altLang="zh-CN" dirty="0" smtClean="0"/>
              <a:t>大，身</a:t>
            </a:r>
            <a:r>
              <a:rPr lang="zh-CN" altLang="zh-CN" dirty="0" smtClean="0"/>
              <a:t>份</a:t>
            </a:r>
            <a:r>
              <a:rPr lang="zh-CN" altLang="zh-CN" dirty="0" smtClean="0"/>
              <a:t>轻，操心多，有</a:t>
            </a:r>
            <a:r>
              <a:rPr lang="zh-CN" altLang="zh-CN" dirty="0" smtClean="0"/>
              <a:t>职无权，管事说了不算，管人得</a:t>
            </a:r>
            <a:r>
              <a:rPr lang="zh-CN" altLang="zh-CN" dirty="0" smtClean="0"/>
              <a:t>罪</a:t>
            </a:r>
            <a:r>
              <a:rPr lang="zh-CN" altLang="en-US" dirty="0" smtClean="0"/>
              <a:t>一</a:t>
            </a:r>
            <a:r>
              <a:rPr lang="zh-CN" altLang="zh-CN" dirty="0" smtClean="0"/>
              <a:t>片</a:t>
            </a:r>
            <a:r>
              <a:rPr lang="zh-CN" altLang="zh-CN" dirty="0" smtClean="0"/>
              <a:t>，好</a:t>
            </a:r>
            <a:r>
              <a:rPr lang="zh-CN" altLang="zh-CN" dirty="0" smtClean="0"/>
              <a:t>事</a:t>
            </a:r>
            <a:r>
              <a:rPr lang="zh-CN" altLang="en-US" dirty="0" smtClean="0"/>
              <a:t>沾</a:t>
            </a:r>
            <a:r>
              <a:rPr lang="zh-CN" altLang="zh-CN" dirty="0" smtClean="0"/>
              <a:t>不</a:t>
            </a:r>
            <a:r>
              <a:rPr lang="zh-CN" altLang="zh-CN" dirty="0" smtClean="0"/>
              <a:t>上边，出事先挨大板。</a:t>
            </a:r>
            <a:r>
              <a:rPr lang="zh-CN" altLang="zh-CN" dirty="0" smtClean="0"/>
              <a:t>我认</a:t>
            </a:r>
            <a:r>
              <a:rPr lang="zh-CN" altLang="zh-CN" dirty="0" smtClean="0"/>
              <a:t>为作为群监员只要工作方法得当，不</a:t>
            </a:r>
            <a:r>
              <a:rPr lang="zh-CN" altLang="zh-CN" dirty="0" smtClean="0"/>
              <a:t>但不</a:t>
            </a:r>
            <a:r>
              <a:rPr lang="zh-CN" altLang="zh-CN" dirty="0" smtClean="0"/>
              <a:t>会因为</a:t>
            </a:r>
            <a:r>
              <a:rPr lang="en-US" altLang="zh-CN" dirty="0" smtClean="0"/>
              <a:t>“</a:t>
            </a:r>
            <a:r>
              <a:rPr lang="zh-CN" altLang="zh-CN" dirty="0" smtClean="0"/>
              <a:t>纠违罚过</a:t>
            </a:r>
            <a:r>
              <a:rPr lang="en-US" altLang="zh-CN" dirty="0" smtClean="0"/>
              <a:t>”</a:t>
            </a:r>
            <a:r>
              <a:rPr lang="zh-CN" altLang="zh-CN" dirty="0" smtClean="0"/>
              <a:t>而</a:t>
            </a:r>
            <a:r>
              <a:rPr lang="en-US" altLang="zh-CN" dirty="0" smtClean="0"/>
              <a:t>“</a:t>
            </a:r>
            <a:r>
              <a:rPr lang="zh-CN" altLang="zh-CN" dirty="0" smtClean="0"/>
              <a:t>得罪一片</a:t>
            </a:r>
            <a:r>
              <a:rPr lang="en-US" altLang="zh-CN" dirty="0" smtClean="0"/>
              <a:t>”</a:t>
            </a:r>
            <a:r>
              <a:rPr lang="zh-CN" altLang="zh-CN" dirty="0" smtClean="0"/>
              <a:t>，反</a:t>
            </a:r>
            <a:r>
              <a:rPr lang="zh-CN" altLang="zh-CN" dirty="0" smtClean="0"/>
              <a:t>倒会结交了许多推心置腹的朋友。那</a:t>
            </a:r>
            <a:r>
              <a:rPr lang="zh-CN" altLang="zh-CN" dirty="0" smtClean="0"/>
              <a:t>么怎</a:t>
            </a:r>
            <a:r>
              <a:rPr lang="zh-CN" altLang="zh-CN" dirty="0" smtClean="0"/>
              <a:t>样才能当好群监</a:t>
            </a:r>
            <a:r>
              <a:rPr lang="zh-CN" altLang="zh-CN" dirty="0" smtClean="0"/>
              <a:t>员</a:t>
            </a:r>
            <a:r>
              <a:rPr lang="zh-CN" altLang="en-US" dirty="0" smtClean="0"/>
              <a:t>、</a:t>
            </a:r>
            <a:r>
              <a:rPr lang="zh-CN" altLang="en-US" dirty="0" smtClean="0"/>
              <a:t>青安岗员</a:t>
            </a:r>
            <a:r>
              <a:rPr lang="zh-CN" altLang="zh-CN" dirty="0" smtClean="0"/>
              <a:t>昵</a:t>
            </a:r>
            <a:r>
              <a:rPr lang="zh-CN" altLang="zh-CN" dirty="0" smtClean="0"/>
              <a:t>？</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altLang="zh-CN" dirty="0" smtClean="0"/>
              <a:t>         </a:t>
            </a:r>
            <a:r>
              <a:rPr lang="zh-CN" altLang="zh-CN" dirty="0" smtClean="0"/>
              <a:t>一</a:t>
            </a:r>
            <a:r>
              <a:rPr lang="zh-CN" altLang="zh-CN" dirty="0"/>
              <a:t>要敢抓敢管，以身作则。群监</a:t>
            </a:r>
            <a:r>
              <a:rPr lang="zh-CN" altLang="zh-CN" dirty="0" smtClean="0"/>
              <a:t>员</a:t>
            </a:r>
            <a:r>
              <a:rPr lang="zh-CN" altLang="en-US" dirty="0" smtClean="0"/>
              <a:t>、青安岗员</a:t>
            </a:r>
            <a:r>
              <a:rPr lang="zh-CN" altLang="zh-CN" dirty="0" smtClean="0"/>
              <a:t>只</a:t>
            </a:r>
            <a:r>
              <a:rPr lang="zh-CN" altLang="zh-CN" dirty="0"/>
              <a:t>有敢抓敢</a:t>
            </a:r>
            <a:r>
              <a:rPr lang="zh-CN" altLang="zh-CN" dirty="0" smtClean="0"/>
              <a:t>管严</a:t>
            </a:r>
            <a:r>
              <a:rPr lang="zh-CN" altLang="zh-CN" dirty="0"/>
              <a:t>格执行安全规定，才能让职工的安全意识逐</a:t>
            </a:r>
            <a:r>
              <a:rPr lang="zh-CN" altLang="zh-CN" dirty="0" smtClean="0"/>
              <a:t>步树</a:t>
            </a:r>
            <a:r>
              <a:rPr lang="zh-CN" altLang="zh-CN" dirty="0"/>
              <a:t>立起来，违章现象才有可能消除，事故才有</a:t>
            </a:r>
            <a:r>
              <a:rPr lang="zh-CN" altLang="zh-CN" dirty="0" smtClean="0"/>
              <a:t>可能</a:t>
            </a:r>
            <a:r>
              <a:rPr lang="zh-CN" altLang="zh-CN" dirty="0"/>
              <a:t>杜绝。敢抓敢管不等于吹胡子瞪眼睛，要耐</a:t>
            </a:r>
            <a:r>
              <a:rPr lang="zh-CN" altLang="zh-CN" dirty="0" smtClean="0"/>
              <a:t>心说</a:t>
            </a:r>
            <a:r>
              <a:rPr lang="zh-CN" altLang="zh-CN" dirty="0"/>
              <a:t>服，晓之以理，动之以情，而不能压服。多</a:t>
            </a:r>
            <a:r>
              <a:rPr lang="zh-CN" altLang="zh-CN" dirty="0" smtClean="0"/>
              <a:t>数职</a:t>
            </a:r>
            <a:r>
              <a:rPr lang="zh-CN" altLang="zh-CN" dirty="0"/>
              <a:t>工是通情达理的，只要方法得当，</a:t>
            </a:r>
            <a:r>
              <a:rPr lang="zh-CN" altLang="zh-CN" dirty="0" smtClean="0"/>
              <a:t>工</a:t>
            </a:r>
            <a:r>
              <a:rPr lang="zh-CN" altLang="en-US" dirty="0" smtClean="0"/>
              <a:t>友</a:t>
            </a:r>
            <a:r>
              <a:rPr lang="zh-CN" altLang="zh-CN" dirty="0" smtClean="0"/>
              <a:t>们</a:t>
            </a:r>
            <a:r>
              <a:rPr lang="zh-CN" altLang="zh-CN" dirty="0"/>
              <a:t>肯</a:t>
            </a:r>
            <a:r>
              <a:rPr lang="zh-CN" altLang="zh-CN" dirty="0" smtClean="0"/>
              <a:t>定会</a:t>
            </a:r>
            <a:r>
              <a:rPr lang="zh-CN" altLang="zh-CN" dirty="0"/>
              <a:t>明白</a:t>
            </a:r>
            <a:r>
              <a:rPr lang="en-US" altLang="zh-CN" dirty="0"/>
              <a:t>“</a:t>
            </a:r>
            <a:r>
              <a:rPr lang="zh-CN" altLang="zh-CN" dirty="0"/>
              <a:t>严是爱，松是害</a:t>
            </a:r>
            <a:r>
              <a:rPr lang="en-US" altLang="zh-CN" dirty="0"/>
              <a:t>”</a:t>
            </a:r>
            <a:r>
              <a:rPr lang="zh-CN" altLang="zh-CN" dirty="0"/>
              <a:t>。群监</a:t>
            </a:r>
            <a:r>
              <a:rPr lang="zh-CN" altLang="zh-CN" dirty="0" smtClean="0"/>
              <a:t>员</a:t>
            </a:r>
            <a:r>
              <a:rPr lang="zh-CN" altLang="en-US" dirty="0" smtClean="0"/>
              <a:t>、青安岗员</a:t>
            </a:r>
            <a:r>
              <a:rPr lang="zh-CN" altLang="zh-CN" dirty="0" smtClean="0"/>
              <a:t>还</a:t>
            </a:r>
            <a:r>
              <a:rPr lang="zh-CN" altLang="zh-CN" dirty="0"/>
              <a:t>要以身</a:t>
            </a:r>
            <a:r>
              <a:rPr lang="zh-CN" altLang="zh-CN" dirty="0" smtClean="0"/>
              <a:t>作则</a:t>
            </a:r>
            <a:r>
              <a:rPr lang="zh-CN" altLang="zh-CN" dirty="0"/>
              <a:t>，不能</a:t>
            </a:r>
            <a:r>
              <a:rPr lang="en-US" altLang="zh-CN" dirty="0"/>
              <a:t>“</a:t>
            </a:r>
            <a:r>
              <a:rPr lang="zh-CN" altLang="zh-CN" dirty="0"/>
              <a:t>执法犯法</a:t>
            </a:r>
            <a:r>
              <a:rPr lang="en-US" altLang="zh-CN" dirty="0"/>
              <a:t>”</a:t>
            </a:r>
            <a:r>
              <a:rPr lang="zh-CN" altLang="zh-CN" dirty="0"/>
              <a:t>。要求别人做到的事，</a:t>
            </a:r>
            <a:r>
              <a:rPr lang="zh-CN" altLang="zh-CN" dirty="0" smtClean="0"/>
              <a:t>自己</a:t>
            </a:r>
            <a:r>
              <a:rPr lang="zh-CN" altLang="zh-CN" dirty="0"/>
              <a:t>首先做到，要求别人不</a:t>
            </a:r>
            <a:r>
              <a:rPr lang="zh-CN" altLang="zh-CN" dirty="0" smtClean="0"/>
              <a:t>能</a:t>
            </a:r>
            <a:r>
              <a:rPr lang="zh-CN" altLang="en-US" dirty="0" smtClean="0"/>
              <a:t>干</a:t>
            </a:r>
            <a:r>
              <a:rPr lang="zh-CN" altLang="zh-CN" dirty="0" smtClean="0"/>
              <a:t>的</a:t>
            </a:r>
            <a:r>
              <a:rPr lang="zh-CN" altLang="zh-CN" dirty="0"/>
              <a:t>事，自己首先</a:t>
            </a:r>
            <a:r>
              <a:rPr lang="zh-CN" altLang="zh-CN" dirty="0" smtClean="0"/>
              <a:t>不</a:t>
            </a:r>
            <a:r>
              <a:rPr lang="zh-CN" altLang="en-US" dirty="0" smtClean="0"/>
              <a:t>干，</a:t>
            </a:r>
            <a:r>
              <a:rPr lang="zh-CN" altLang="zh-CN" dirty="0" smtClean="0"/>
              <a:t>只</a:t>
            </a:r>
            <a:r>
              <a:rPr lang="zh-CN" altLang="zh-CN" dirty="0"/>
              <a:t>有这</a:t>
            </a:r>
            <a:r>
              <a:rPr lang="zh-CN" altLang="zh-CN" dirty="0" smtClean="0"/>
              <a:t>样</a:t>
            </a:r>
            <a:r>
              <a:rPr lang="zh-CN" altLang="en-US" dirty="0" smtClean="0"/>
              <a:t>才</a:t>
            </a:r>
            <a:r>
              <a:rPr lang="zh-CN" altLang="zh-CN" dirty="0" smtClean="0"/>
              <a:t>能</a:t>
            </a:r>
            <a:r>
              <a:rPr lang="zh-CN" altLang="en-US" dirty="0"/>
              <a:t>获</a:t>
            </a:r>
            <a:r>
              <a:rPr lang="zh-CN" altLang="en-US" dirty="0" smtClean="0"/>
              <a:t>得工友</a:t>
            </a:r>
            <a:r>
              <a:rPr lang="zh-CN" altLang="zh-CN" dirty="0" smtClean="0"/>
              <a:t>的</a:t>
            </a:r>
            <a:r>
              <a:rPr lang="zh-CN" altLang="en-US" dirty="0" smtClean="0"/>
              <a:t>支</a:t>
            </a:r>
            <a:r>
              <a:rPr lang="zh-CN" altLang="zh-CN" dirty="0" smtClean="0"/>
              <a:t>持</a:t>
            </a:r>
            <a:r>
              <a:rPr lang="zh-CN" altLang="zh-CN" dirty="0"/>
              <a:t>，才能影响</a:t>
            </a:r>
            <a:r>
              <a:rPr lang="zh-CN" altLang="zh-CN" dirty="0" smtClean="0"/>
              <a:t>和</a:t>
            </a:r>
            <a:r>
              <a:rPr lang="zh-CN" altLang="en-US" dirty="0"/>
              <a:t>带</a:t>
            </a:r>
            <a:r>
              <a:rPr lang="zh-CN" altLang="zh-CN" dirty="0" smtClean="0"/>
              <a:t>动</a:t>
            </a:r>
            <a:r>
              <a:rPr lang="zh-CN" altLang="en-US" dirty="0" smtClean="0"/>
              <a:t>工友共</a:t>
            </a:r>
            <a:r>
              <a:rPr lang="zh-CN" altLang="zh-CN" dirty="0" smtClean="0"/>
              <a:t>同</a:t>
            </a:r>
            <a:r>
              <a:rPr lang="zh-CN" altLang="zh-CN" dirty="0"/>
              <a:t>搞好班组安全工作。</a:t>
            </a:r>
            <a:br>
              <a:rPr lang="en-US" altLang="zh-CN" dirty="0"/>
            </a:br>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20000"/>
          </a:bodyPr>
          <a:lstStyle/>
          <a:p>
            <a:r>
              <a:rPr lang="en-US" altLang="zh-CN" dirty="0" smtClean="0"/>
              <a:t>         </a:t>
            </a:r>
            <a:r>
              <a:rPr lang="zh-CN" altLang="en-US" dirty="0" smtClean="0"/>
              <a:t>二</a:t>
            </a:r>
            <a:r>
              <a:rPr lang="zh-CN" altLang="zh-CN" dirty="0" smtClean="0"/>
              <a:t>要坚</a:t>
            </a:r>
            <a:r>
              <a:rPr lang="zh-CN" altLang="zh-CN" dirty="0"/>
              <a:t>持原则，不做</a:t>
            </a:r>
            <a:r>
              <a:rPr lang="en-US" altLang="zh-CN" dirty="0"/>
              <a:t>“</a:t>
            </a:r>
            <a:r>
              <a:rPr lang="zh-CN" altLang="zh-CN" dirty="0"/>
              <a:t>老好入</a:t>
            </a:r>
            <a:r>
              <a:rPr lang="en-US" altLang="zh-CN" dirty="0" smtClean="0"/>
              <a:t>”</a:t>
            </a:r>
            <a:r>
              <a:rPr lang="zh-CN" altLang="en-US" dirty="0" smtClean="0"/>
              <a:t>。作为群</a:t>
            </a:r>
            <a:r>
              <a:rPr lang="zh-CN" altLang="en-US" dirty="0" smtClean="0"/>
              <a:t>监员、青安岗员，</a:t>
            </a:r>
            <a:r>
              <a:rPr lang="zh-CN" altLang="zh-CN" dirty="0" smtClean="0"/>
              <a:t>肩</a:t>
            </a:r>
            <a:r>
              <a:rPr lang="zh-CN" altLang="en-US" dirty="0" smtClean="0"/>
              <a:t>负</a:t>
            </a:r>
            <a:r>
              <a:rPr lang="zh-CN" altLang="zh-CN" dirty="0" smtClean="0"/>
              <a:t>着生</a:t>
            </a:r>
            <a:r>
              <a:rPr lang="zh-CN" altLang="zh-CN" dirty="0" smtClean="0"/>
              <a:t>命</a:t>
            </a:r>
            <a:r>
              <a:rPr lang="zh-CN" altLang="zh-CN" dirty="0" smtClean="0"/>
              <a:t>和</a:t>
            </a:r>
            <a:r>
              <a:rPr lang="zh-CN" altLang="en-US" dirty="0" smtClean="0"/>
              <a:t>财产</a:t>
            </a:r>
            <a:r>
              <a:rPr lang="zh-CN" altLang="zh-CN" dirty="0" smtClean="0"/>
              <a:t>安</a:t>
            </a:r>
            <a:r>
              <a:rPr lang="zh-CN" altLang="zh-CN" dirty="0"/>
              <a:t>全的双重</a:t>
            </a:r>
            <a:r>
              <a:rPr lang="zh-CN" altLang="zh-CN" dirty="0" smtClean="0"/>
              <a:t>重</a:t>
            </a:r>
            <a:r>
              <a:rPr lang="zh-CN" altLang="en-US" dirty="0" smtClean="0"/>
              <a:t>担，来不得半</a:t>
            </a:r>
            <a:r>
              <a:rPr lang="zh-CN" altLang="zh-CN" dirty="0" smtClean="0"/>
              <a:t>点</a:t>
            </a:r>
            <a:r>
              <a:rPr lang="zh-CN" altLang="zh-CN" dirty="0"/>
              <a:t>虚伪</a:t>
            </a:r>
            <a:r>
              <a:rPr lang="zh-CN" altLang="zh-CN" dirty="0" smtClean="0"/>
              <a:t>与</a:t>
            </a:r>
            <a:r>
              <a:rPr lang="zh-CN" altLang="en-US" dirty="0" smtClean="0"/>
              <a:t>侥</a:t>
            </a:r>
            <a:r>
              <a:rPr lang="zh-CN" altLang="zh-CN" dirty="0" smtClean="0"/>
              <a:t>幸</a:t>
            </a:r>
            <a:r>
              <a:rPr lang="zh-CN" altLang="en-US" dirty="0" smtClean="0"/>
              <a:t>，不</a:t>
            </a:r>
            <a:r>
              <a:rPr lang="zh-CN" altLang="zh-CN" dirty="0" smtClean="0"/>
              <a:t>仅</a:t>
            </a:r>
            <a:r>
              <a:rPr lang="zh-CN" altLang="zh-CN" dirty="0"/>
              <a:t>要在平时</a:t>
            </a:r>
            <a:r>
              <a:rPr lang="zh-CN" altLang="zh-CN" dirty="0" smtClean="0"/>
              <a:t>的</a:t>
            </a:r>
            <a:r>
              <a:rPr lang="zh-CN" altLang="en-US" dirty="0" smtClean="0"/>
              <a:t>工</a:t>
            </a:r>
            <a:r>
              <a:rPr lang="zh-CN" altLang="zh-CN" dirty="0" smtClean="0"/>
              <a:t>作</a:t>
            </a:r>
            <a:r>
              <a:rPr lang="zh-CN" altLang="en-US" dirty="0" smtClean="0"/>
              <a:t>中兢兢业</a:t>
            </a:r>
            <a:r>
              <a:rPr lang="zh-CN" altLang="zh-CN" dirty="0" smtClean="0"/>
              <a:t>业</a:t>
            </a:r>
            <a:r>
              <a:rPr lang="zh-CN" altLang="zh-CN" dirty="0"/>
              <a:t>，身体力行，还必须</a:t>
            </a:r>
            <a:r>
              <a:rPr lang="zh-CN" altLang="zh-CN" dirty="0" smtClean="0"/>
              <a:t>敢</a:t>
            </a:r>
            <a:r>
              <a:rPr lang="zh-CN" altLang="en-US" dirty="0" smtClean="0"/>
              <a:t>于</a:t>
            </a:r>
            <a:r>
              <a:rPr lang="zh-CN" altLang="zh-CN" dirty="0" smtClean="0"/>
              <a:t>在</a:t>
            </a:r>
            <a:r>
              <a:rPr lang="zh-CN" altLang="zh-CN" dirty="0"/>
              <a:t>关键时刻挺</a:t>
            </a:r>
            <a:r>
              <a:rPr lang="zh-CN" altLang="zh-CN" dirty="0" smtClean="0"/>
              <a:t>身</a:t>
            </a:r>
            <a:r>
              <a:rPr lang="zh-CN" altLang="en-US" dirty="0" smtClean="0"/>
              <a:t>而出，</a:t>
            </a:r>
            <a:r>
              <a:rPr lang="zh-CN" altLang="zh-CN" dirty="0" smtClean="0"/>
              <a:t>为</a:t>
            </a:r>
            <a:r>
              <a:rPr lang="zh-CN" altLang="zh-CN" dirty="0"/>
              <a:t>维护安全原则而</a:t>
            </a:r>
            <a:r>
              <a:rPr lang="zh-CN" altLang="zh-CN" dirty="0" smtClean="0"/>
              <a:t>斗</a:t>
            </a:r>
            <a:r>
              <a:rPr lang="zh-CN" altLang="en-US" dirty="0" smtClean="0"/>
              <a:t>争</a:t>
            </a:r>
            <a:r>
              <a:rPr lang="zh-CN" altLang="zh-CN" dirty="0" smtClean="0"/>
              <a:t>。因</a:t>
            </a:r>
            <a:r>
              <a:rPr lang="zh-CN" altLang="en-US" dirty="0" smtClean="0"/>
              <a:t>而</a:t>
            </a:r>
            <a:r>
              <a:rPr lang="zh-CN" altLang="zh-CN" dirty="0" smtClean="0"/>
              <a:t>必</a:t>
            </a:r>
            <a:r>
              <a:rPr lang="zh-CN" altLang="zh-CN" dirty="0"/>
              <a:t>须随</a:t>
            </a:r>
            <a:r>
              <a:rPr lang="zh-CN" altLang="zh-CN" dirty="0" smtClean="0"/>
              <a:t>时</a:t>
            </a:r>
            <a:r>
              <a:rPr lang="zh-CN" altLang="en-US" dirty="0" smtClean="0"/>
              <a:t>作</a:t>
            </a:r>
            <a:r>
              <a:rPr lang="zh-CN" altLang="zh-CN" dirty="0" smtClean="0"/>
              <a:t>好</a:t>
            </a:r>
            <a:r>
              <a:rPr lang="zh-CN" altLang="en-US" dirty="0" smtClean="0"/>
              <a:t>“得罪人”</a:t>
            </a:r>
            <a:r>
              <a:rPr lang="zh-CN" altLang="zh-CN" dirty="0" smtClean="0"/>
              <a:t>的</a:t>
            </a:r>
            <a:r>
              <a:rPr lang="zh-CN" altLang="zh-CN" dirty="0"/>
              <a:t>心理准备，得罪了个别</a:t>
            </a:r>
            <a:r>
              <a:rPr lang="zh-CN" altLang="zh-CN" dirty="0" smtClean="0"/>
              <a:t>人</a:t>
            </a:r>
            <a:r>
              <a:rPr lang="zh-CN" altLang="en-US" dirty="0" smtClean="0"/>
              <a:t>，</a:t>
            </a:r>
            <a:r>
              <a:rPr lang="zh-CN" altLang="zh-CN" dirty="0" smtClean="0"/>
              <a:t>却</a:t>
            </a:r>
            <a:r>
              <a:rPr lang="zh-CN" altLang="zh-CN" dirty="0"/>
              <a:t>保</a:t>
            </a:r>
            <a:r>
              <a:rPr lang="zh-CN" altLang="zh-CN" dirty="0" smtClean="0"/>
              <a:t>全</a:t>
            </a:r>
            <a:r>
              <a:rPr lang="zh-CN" altLang="en-US" dirty="0" smtClean="0"/>
              <a:t>了大</a:t>
            </a:r>
            <a:r>
              <a:rPr lang="zh-CN" altLang="zh-CN" dirty="0" smtClean="0"/>
              <a:t>多</a:t>
            </a:r>
            <a:r>
              <a:rPr lang="zh-CN" altLang="zh-CN" dirty="0"/>
              <a:t>数人的利益，这样</a:t>
            </a:r>
            <a:r>
              <a:rPr lang="zh-CN" altLang="zh-CN" dirty="0" smtClean="0"/>
              <a:t>的</a:t>
            </a:r>
            <a:r>
              <a:rPr lang="zh-CN" altLang="en-US" dirty="0" smtClean="0"/>
              <a:t>“</a:t>
            </a:r>
            <a:r>
              <a:rPr lang="zh-CN" altLang="zh-CN" dirty="0" smtClean="0"/>
              <a:t>得</a:t>
            </a:r>
            <a:r>
              <a:rPr lang="zh-CN" altLang="zh-CN" dirty="0"/>
              <a:t>罪人</a:t>
            </a:r>
            <a:r>
              <a:rPr lang="en-US" altLang="zh-CN" dirty="0"/>
              <a:t>”</a:t>
            </a:r>
            <a:r>
              <a:rPr lang="zh-CN" altLang="zh-CN" dirty="0"/>
              <a:t>是值得的，</a:t>
            </a:r>
            <a:r>
              <a:rPr lang="zh-CN" altLang="zh-CN" dirty="0" smtClean="0"/>
              <a:t>同时</a:t>
            </a:r>
            <a:r>
              <a:rPr lang="zh-CN" altLang="en-US" dirty="0" smtClean="0"/>
              <a:t>也</a:t>
            </a:r>
            <a:r>
              <a:rPr lang="zh-CN" altLang="zh-CN" dirty="0" smtClean="0"/>
              <a:t>是</a:t>
            </a:r>
            <a:r>
              <a:rPr lang="zh-CN" altLang="zh-CN" dirty="0"/>
              <a:t>不可</a:t>
            </a:r>
            <a:r>
              <a:rPr lang="zh-CN" altLang="zh-CN" dirty="0" smtClean="0"/>
              <a:t>避</a:t>
            </a:r>
            <a:r>
              <a:rPr lang="zh-CN" altLang="en-US" dirty="0" smtClean="0"/>
              <a:t>免</a:t>
            </a:r>
            <a:r>
              <a:rPr lang="zh-CN" altLang="zh-CN" dirty="0" smtClean="0"/>
              <a:t>的</a:t>
            </a:r>
            <a:r>
              <a:rPr lang="zh-CN" altLang="en-US" dirty="0" smtClean="0"/>
              <a:t>。安全工作虽然</a:t>
            </a:r>
            <a:r>
              <a:rPr lang="zh-CN" altLang="zh-CN" dirty="0" smtClean="0"/>
              <a:t>需</a:t>
            </a:r>
            <a:r>
              <a:rPr lang="zh-CN" altLang="zh-CN" dirty="0"/>
              <a:t>要讲</a:t>
            </a:r>
            <a:r>
              <a:rPr lang="en-US" altLang="zh-CN" dirty="0"/>
              <a:t>“</a:t>
            </a:r>
            <a:r>
              <a:rPr lang="zh-CN" altLang="zh-CN" dirty="0" smtClean="0"/>
              <a:t>人</a:t>
            </a:r>
            <a:r>
              <a:rPr lang="zh-CN" altLang="en-US" dirty="0" smtClean="0"/>
              <a:t>情</a:t>
            </a:r>
            <a:r>
              <a:rPr lang="zh-CN" altLang="zh-CN" dirty="0" smtClean="0"/>
              <a:t>味</a:t>
            </a:r>
            <a:r>
              <a:rPr lang="en-US" altLang="zh-CN" dirty="0"/>
              <a:t>”</a:t>
            </a:r>
            <a:r>
              <a:rPr lang="zh-CN" altLang="zh-CN" dirty="0"/>
              <a:t>，但讲</a:t>
            </a:r>
            <a:r>
              <a:rPr lang="en-US" altLang="zh-CN" dirty="0"/>
              <a:t>“</a:t>
            </a:r>
            <a:r>
              <a:rPr lang="zh-CN" altLang="zh-CN" dirty="0"/>
              <a:t>人情</a:t>
            </a:r>
            <a:r>
              <a:rPr lang="zh-CN" altLang="zh-CN" dirty="0" smtClean="0"/>
              <a:t>味</a:t>
            </a:r>
            <a:r>
              <a:rPr lang="zh-CN" altLang="en-US" dirty="0" smtClean="0"/>
              <a:t>”离不开</a:t>
            </a:r>
            <a:r>
              <a:rPr lang="zh-CN" altLang="zh-CN" dirty="0" smtClean="0"/>
              <a:t>确保安</a:t>
            </a:r>
            <a:r>
              <a:rPr lang="zh-CN" altLang="zh-CN" dirty="0"/>
              <a:t>全生产</a:t>
            </a:r>
            <a:r>
              <a:rPr lang="zh-CN" altLang="zh-CN" dirty="0" smtClean="0"/>
              <a:t>这大</a:t>
            </a:r>
            <a:r>
              <a:rPr lang="zh-CN" altLang="zh-CN" dirty="0"/>
              <a:t>原则，否</a:t>
            </a:r>
            <a:r>
              <a:rPr lang="zh-CN" altLang="zh-CN" dirty="0" smtClean="0"/>
              <a:t>则</a:t>
            </a:r>
            <a:r>
              <a:rPr lang="zh-CN" altLang="en-US" dirty="0" smtClean="0"/>
              <a:t>，就</a:t>
            </a:r>
            <a:r>
              <a:rPr lang="zh-CN" altLang="zh-CN" dirty="0" smtClean="0"/>
              <a:t>是</a:t>
            </a:r>
            <a:r>
              <a:rPr lang="zh-CN" altLang="zh-CN" dirty="0"/>
              <a:t>拿原</a:t>
            </a:r>
            <a:r>
              <a:rPr lang="zh-CN" altLang="zh-CN" dirty="0" smtClean="0"/>
              <a:t>则</a:t>
            </a:r>
            <a:r>
              <a:rPr lang="zh-CN" altLang="en-US" dirty="0" smtClean="0"/>
              <a:t>“</a:t>
            </a:r>
            <a:r>
              <a:rPr lang="zh-CN" altLang="zh-CN" dirty="0" smtClean="0"/>
              <a:t>送</a:t>
            </a:r>
            <a:r>
              <a:rPr lang="zh-CN" altLang="en-US" dirty="0" smtClean="0"/>
              <a:t>人</a:t>
            </a:r>
            <a:r>
              <a:rPr lang="zh-CN" altLang="zh-CN" dirty="0" smtClean="0"/>
              <a:t>情</a:t>
            </a:r>
            <a:r>
              <a:rPr lang="en-US" altLang="zh-CN" dirty="0" smtClean="0"/>
              <a:t>”</a:t>
            </a:r>
            <a:r>
              <a:rPr lang="zh-CN" altLang="en-US" dirty="0" smtClean="0"/>
              <a:t>，</a:t>
            </a:r>
            <a:r>
              <a:rPr lang="zh-CN" altLang="zh-CN" dirty="0" smtClean="0"/>
              <a:t>就是</a:t>
            </a:r>
            <a:r>
              <a:rPr lang="zh-CN" altLang="en-US" dirty="0" smtClean="0"/>
              <a:t>不负责任的“老好人”主义。只有</a:t>
            </a:r>
            <a:r>
              <a:rPr lang="zh-CN" altLang="zh-CN" dirty="0" smtClean="0"/>
              <a:t>敢</a:t>
            </a:r>
            <a:r>
              <a:rPr lang="en-US" altLang="zh-CN" dirty="0"/>
              <a:t>“</a:t>
            </a:r>
            <a:r>
              <a:rPr lang="zh-CN" altLang="zh-CN" dirty="0" smtClean="0"/>
              <a:t>得</a:t>
            </a:r>
            <a:r>
              <a:rPr lang="zh-CN" altLang="en-US" dirty="0" smtClean="0"/>
              <a:t>罪人”不做“老好人”，才能赢得</a:t>
            </a:r>
            <a:r>
              <a:rPr lang="zh-CN" altLang="zh-CN" dirty="0" smtClean="0"/>
              <a:t>多</a:t>
            </a:r>
            <a:r>
              <a:rPr lang="zh-CN" altLang="zh-CN" dirty="0"/>
              <a:t>数人</a:t>
            </a:r>
            <a:r>
              <a:rPr lang="zh-CN" altLang="zh-CN" dirty="0" smtClean="0"/>
              <a:t>的</a:t>
            </a:r>
            <a:r>
              <a:rPr lang="zh-CN" altLang="en-US" dirty="0" smtClean="0"/>
              <a:t>信任与支持。</a:t>
            </a:r>
            <a:br>
              <a:rPr lang="en-US" altLang="zh-CN" dirty="0"/>
            </a:b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2500"/>
          </a:bodyPr>
          <a:lstStyle/>
          <a:p>
            <a:r>
              <a:rPr lang="en-US" altLang="zh-CN" dirty="0" smtClean="0"/>
              <a:t>        </a:t>
            </a:r>
            <a:r>
              <a:rPr lang="zh-CN" altLang="en-US" dirty="0" smtClean="0"/>
              <a:t>三要端正态度，平等待人。</a:t>
            </a:r>
            <a:r>
              <a:rPr lang="zh-CN" altLang="zh-CN" dirty="0" smtClean="0"/>
              <a:t>群</a:t>
            </a:r>
            <a:r>
              <a:rPr lang="zh-CN" altLang="zh-CN" dirty="0"/>
              <a:t>监</a:t>
            </a:r>
            <a:r>
              <a:rPr lang="zh-CN" altLang="zh-CN" dirty="0" smtClean="0"/>
              <a:t>员</a:t>
            </a:r>
            <a:r>
              <a:rPr lang="zh-CN" altLang="en-US" dirty="0" smtClean="0"/>
              <a:t>、青安岗员应</a:t>
            </a:r>
            <a:r>
              <a:rPr lang="zh-CN" altLang="zh-CN" dirty="0" smtClean="0"/>
              <a:t>该明确</a:t>
            </a:r>
            <a:r>
              <a:rPr lang="zh-CN" altLang="en-US" dirty="0" smtClean="0"/>
              <a:t>认识到，安全生产</a:t>
            </a:r>
            <a:r>
              <a:rPr lang="zh-CN" altLang="zh-CN" dirty="0" smtClean="0"/>
              <a:t>工作</a:t>
            </a:r>
            <a:r>
              <a:rPr lang="zh-CN" altLang="en-US" dirty="0" smtClean="0"/>
              <a:t>是关心人的工作，</a:t>
            </a:r>
            <a:r>
              <a:rPr lang="zh-CN" altLang="zh-CN" dirty="0" smtClean="0"/>
              <a:t>自</a:t>
            </a:r>
            <a:r>
              <a:rPr lang="zh-CN" altLang="zh-CN" dirty="0"/>
              <a:t>己</a:t>
            </a:r>
            <a:r>
              <a:rPr lang="zh-CN" altLang="zh-CN" dirty="0" smtClean="0"/>
              <a:t>的</a:t>
            </a:r>
            <a:r>
              <a:rPr lang="zh-CN" altLang="en-US" dirty="0" smtClean="0"/>
              <a:t>工作是为工友服务的，对工友负责。它需要“铁面无私”，更需要平等地对待每位工友，与工友同呼吸、共命运，尊重每个人的辛勤和劳动，对他们多一分理解，少一分粗暴，多一分关心，少一分冷漠。经验告诉我们，工友们是最讲感情的，只要你时时处处从企业和工友的根本利益出发，平等待人，替工友的安危着想，他们也时时处处理解和支持你的工作，把你的要求，你的批评，甚至你的“苛刻”当作善意的关怀。</a:t>
            </a:r>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       在我国目前安全生产工作格局中，对煤矿企业安全生产最直接、最经常、最全面、最有效的监督，就是广大职工群众及其代表者</a:t>
            </a:r>
            <a:r>
              <a:rPr lang="en-US" altLang="zh-CN" dirty="0" smtClean="0"/>
              <a:t>—</a:t>
            </a:r>
            <a:r>
              <a:rPr lang="zh-CN" altLang="en-US" dirty="0" smtClean="0"/>
              <a:t>“</a:t>
            </a:r>
            <a:r>
              <a:rPr lang="zh-CN" altLang="en-US" dirty="0" smtClean="0"/>
              <a:t>群众 监督</a:t>
            </a:r>
            <a:r>
              <a:rPr lang="zh-CN" altLang="en-US" dirty="0" smtClean="0"/>
              <a:t>”，而“群众监督”主要体现在：工会的群监员和团</a:t>
            </a:r>
            <a:r>
              <a:rPr lang="zh-CN" altLang="en-US" dirty="0" smtClean="0"/>
              <a:t>组织</a:t>
            </a:r>
            <a:r>
              <a:rPr lang="zh-CN" altLang="en-US" dirty="0" smtClean="0"/>
              <a:t>的青安岗员。</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2500"/>
          </a:bodyPr>
          <a:lstStyle/>
          <a:p>
            <a:r>
              <a:rPr lang="en-US" altLang="zh-CN" dirty="0" smtClean="0"/>
              <a:t>       </a:t>
            </a:r>
            <a:r>
              <a:rPr lang="zh-CN" altLang="zh-CN" dirty="0" smtClean="0"/>
              <a:t>四</a:t>
            </a:r>
            <a:r>
              <a:rPr lang="zh-CN" altLang="zh-CN" dirty="0"/>
              <a:t>要善于学习，做</a:t>
            </a:r>
            <a:r>
              <a:rPr lang="en-US" altLang="zh-CN" dirty="0"/>
              <a:t>“</a:t>
            </a:r>
            <a:r>
              <a:rPr lang="zh-CN" altLang="zh-CN" dirty="0" smtClean="0"/>
              <a:t>内</a:t>
            </a:r>
            <a:r>
              <a:rPr lang="zh-CN" altLang="en-US" dirty="0" smtClean="0"/>
              <a:t>行人”。群</a:t>
            </a:r>
            <a:r>
              <a:rPr lang="zh-CN" altLang="en-US" dirty="0" smtClean="0"/>
              <a:t>监员、青安岗员的</a:t>
            </a:r>
            <a:r>
              <a:rPr lang="zh-CN" altLang="en-US" dirty="0" smtClean="0"/>
              <a:t>工作岗位</a:t>
            </a:r>
            <a:r>
              <a:rPr lang="zh-CN" altLang="zh-CN" dirty="0" smtClean="0"/>
              <a:t>在生</a:t>
            </a:r>
            <a:r>
              <a:rPr lang="zh-CN" altLang="en-US" dirty="0" smtClean="0"/>
              <a:t>产</a:t>
            </a:r>
            <a:r>
              <a:rPr lang="zh-CN" altLang="zh-CN" dirty="0" smtClean="0"/>
              <a:t>一线</a:t>
            </a:r>
            <a:r>
              <a:rPr lang="zh-CN" altLang="en-US" dirty="0" smtClean="0"/>
              <a:t>，只有不断学习，掌握充分的安全知识、操作规程及生产技能，才能在工作说“内行话”，办“内行事”，做到以理服人，成功地履行职责和发挥作用，正确地发现问题和解决问题。当然，善于学习还包括带领班组工友一起学，通过自己的带头作用，营造浓厚的安全学习氛围。实践证明，只有你是“内行人”，才能有威信和号召力，令人信服。</a:t>
            </a:r>
            <a:br>
              <a:rPr lang="en-US" altLang="zh-CN" dirty="0"/>
            </a:br>
            <a:br>
              <a:rPr lang="en-US" altLang="zh-CN" dirty="0"/>
            </a:b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lnSpcReduction="10000"/>
          </a:bodyPr>
          <a:lstStyle/>
          <a:p>
            <a:r>
              <a:rPr lang="zh-CN" altLang="en-US" dirty="0" smtClean="0"/>
              <a:t>        五要</a:t>
            </a:r>
            <a:r>
              <a:rPr lang="zh-CN" altLang="zh-CN" dirty="0" smtClean="0"/>
              <a:t>不</a:t>
            </a:r>
            <a:r>
              <a:rPr lang="zh-CN" altLang="zh-CN" dirty="0"/>
              <a:t>怕</a:t>
            </a:r>
            <a:r>
              <a:rPr lang="zh-CN" altLang="zh-CN" dirty="0" smtClean="0"/>
              <a:t>吃</a:t>
            </a:r>
            <a:r>
              <a:rPr lang="zh-CN" altLang="en-US" dirty="0" smtClean="0"/>
              <a:t>苦，</a:t>
            </a:r>
            <a:r>
              <a:rPr lang="zh-CN" altLang="zh-CN" dirty="0" smtClean="0"/>
              <a:t>做</a:t>
            </a:r>
            <a:r>
              <a:rPr lang="zh-CN" altLang="zh-CN" dirty="0"/>
              <a:t>到</a:t>
            </a:r>
            <a:r>
              <a:rPr lang="en-US" altLang="zh-CN" dirty="0"/>
              <a:t>“</a:t>
            </a:r>
            <a:r>
              <a:rPr lang="zh-CN" altLang="zh-CN" dirty="0" smtClean="0"/>
              <a:t>嘴</a:t>
            </a:r>
            <a:r>
              <a:rPr lang="zh-CN" altLang="en-US" dirty="0" smtClean="0"/>
              <a:t>勤、腿勤”。</a:t>
            </a:r>
            <a:r>
              <a:rPr lang="zh-CN" altLang="zh-CN" dirty="0" smtClean="0"/>
              <a:t>群</a:t>
            </a:r>
            <a:r>
              <a:rPr lang="zh-CN" altLang="zh-CN" dirty="0"/>
              <a:t>监</a:t>
            </a:r>
            <a:r>
              <a:rPr lang="zh-CN" altLang="zh-CN" dirty="0" smtClean="0"/>
              <a:t>员</a:t>
            </a:r>
            <a:r>
              <a:rPr lang="zh-CN" altLang="en-US" dirty="0" smtClean="0"/>
              <a:t>、青安岗员</a:t>
            </a:r>
            <a:r>
              <a:rPr lang="zh-CN" altLang="zh-CN" dirty="0" smtClean="0"/>
              <a:t>在</a:t>
            </a:r>
            <a:r>
              <a:rPr lang="zh-CN" altLang="en-US" dirty="0" smtClean="0"/>
              <a:t>干</a:t>
            </a:r>
            <a:r>
              <a:rPr lang="zh-CN" altLang="en-US" dirty="0" smtClean="0"/>
              <a:t>好本职工作的同时，</a:t>
            </a:r>
            <a:r>
              <a:rPr lang="zh-CN" altLang="zh-CN" dirty="0" smtClean="0"/>
              <a:t>不</a:t>
            </a:r>
            <a:r>
              <a:rPr lang="zh-CN" altLang="en-US" dirty="0" smtClean="0"/>
              <a:t>仅</a:t>
            </a:r>
            <a:r>
              <a:rPr lang="zh-CN" altLang="zh-CN" dirty="0" smtClean="0"/>
              <a:t>要</a:t>
            </a:r>
            <a:r>
              <a:rPr lang="zh-CN" altLang="en-US" dirty="0" smtClean="0"/>
              <a:t>消除眼看到的危险和隐患，而且还要监督、</a:t>
            </a:r>
            <a:r>
              <a:rPr lang="zh-CN" altLang="zh-CN" dirty="0" smtClean="0"/>
              <a:t>协</a:t>
            </a:r>
            <a:r>
              <a:rPr lang="zh-CN" altLang="zh-CN" dirty="0"/>
              <a:t>调、指导、帮助其</a:t>
            </a:r>
            <a:r>
              <a:rPr lang="zh-CN" altLang="zh-CN" dirty="0" smtClean="0"/>
              <a:t>他</a:t>
            </a:r>
            <a:r>
              <a:rPr lang="zh-CN" altLang="en-US" dirty="0" smtClean="0"/>
              <a:t>工友，所</a:t>
            </a:r>
            <a:r>
              <a:rPr lang="zh-CN" altLang="zh-CN" dirty="0" smtClean="0"/>
              <a:t>以</a:t>
            </a:r>
            <a:r>
              <a:rPr lang="zh-CN" altLang="en-US" dirty="0" smtClean="0"/>
              <a:t>当</a:t>
            </a:r>
            <a:r>
              <a:rPr lang="zh-CN" altLang="zh-CN" dirty="0" smtClean="0"/>
              <a:t>好</a:t>
            </a:r>
            <a:r>
              <a:rPr lang="zh-CN" altLang="zh-CN" dirty="0"/>
              <a:t>群监</a:t>
            </a:r>
            <a:r>
              <a:rPr lang="zh-CN" altLang="zh-CN" dirty="0" smtClean="0"/>
              <a:t>员</a:t>
            </a:r>
            <a:r>
              <a:rPr lang="zh-CN" altLang="en-US" dirty="0" smtClean="0"/>
              <a:t>、青安岗员</a:t>
            </a:r>
            <a:r>
              <a:rPr lang="zh-CN" altLang="zh-CN" dirty="0" smtClean="0"/>
              <a:t>是</a:t>
            </a:r>
            <a:r>
              <a:rPr lang="zh-CN" altLang="zh-CN" dirty="0"/>
              <a:t>件</a:t>
            </a:r>
            <a:r>
              <a:rPr lang="zh-CN" altLang="zh-CN" dirty="0" smtClean="0"/>
              <a:t>很</a:t>
            </a:r>
            <a:r>
              <a:rPr lang="zh-CN" altLang="en-US" dirty="0" smtClean="0"/>
              <a:t>辛</a:t>
            </a:r>
            <a:r>
              <a:rPr lang="zh-CN" altLang="zh-CN" dirty="0" smtClean="0"/>
              <a:t>苦</a:t>
            </a:r>
            <a:r>
              <a:rPr lang="zh-CN" altLang="zh-CN" dirty="0"/>
              <a:t>的工作，需</a:t>
            </a:r>
            <a:r>
              <a:rPr lang="zh-CN" altLang="zh-CN" dirty="0" smtClean="0"/>
              <a:t>要</a:t>
            </a:r>
            <a:r>
              <a:rPr lang="zh-CN" altLang="en-US" dirty="0" smtClean="0"/>
              <a:t>不怕吃苦的</a:t>
            </a:r>
            <a:r>
              <a:rPr lang="zh-CN" altLang="zh-CN" dirty="0" smtClean="0"/>
              <a:t>奉</a:t>
            </a:r>
            <a:r>
              <a:rPr lang="zh-CN" altLang="zh-CN" dirty="0"/>
              <a:t>献精神。要做好这项工作必</a:t>
            </a:r>
            <a:r>
              <a:rPr lang="zh-CN" altLang="zh-CN" dirty="0" smtClean="0"/>
              <a:t>须到</a:t>
            </a:r>
            <a:r>
              <a:rPr lang="zh-CN" altLang="en-US" dirty="0" smtClean="0"/>
              <a:t>“</a:t>
            </a:r>
            <a:r>
              <a:rPr lang="zh-CN" altLang="zh-CN" dirty="0" smtClean="0"/>
              <a:t>嘴</a:t>
            </a:r>
            <a:r>
              <a:rPr lang="zh-CN" altLang="zh-CN" dirty="0"/>
              <a:t>勤、</a:t>
            </a:r>
            <a:r>
              <a:rPr lang="zh-CN" altLang="zh-CN" dirty="0" smtClean="0"/>
              <a:t>腿</a:t>
            </a:r>
            <a:r>
              <a:rPr lang="zh-CN" altLang="en-US" dirty="0" smtClean="0"/>
              <a:t>勤</a:t>
            </a:r>
            <a:r>
              <a:rPr lang="en-US" altLang="zh-CN" dirty="0" smtClean="0"/>
              <a:t>”</a:t>
            </a:r>
            <a:r>
              <a:rPr lang="zh-CN" altLang="en-US" dirty="0" smtClean="0"/>
              <a:t>，</a:t>
            </a:r>
            <a:r>
              <a:rPr lang="zh-CN" altLang="zh-CN" dirty="0" smtClean="0"/>
              <a:t>嘴</a:t>
            </a:r>
            <a:r>
              <a:rPr lang="zh-CN" altLang="zh-CN" dirty="0"/>
              <a:t>勤，即群监员在岗前、</a:t>
            </a:r>
            <a:r>
              <a:rPr lang="zh-CN" altLang="zh-CN" dirty="0" smtClean="0"/>
              <a:t>岗</a:t>
            </a:r>
            <a:r>
              <a:rPr lang="zh-CN" altLang="en-US" dirty="0" smtClean="0"/>
              <a:t>中、</a:t>
            </a:r>
            <a:r>
              <a:rPr lang="zh-CN" altLang="zh-CN" dirty="0" smtClean="0"/>
              <a:t>岗</a:t>
            </a:r>
            <a:r>
              <a:rPr lang="zh-CN" altLang="zh-CN" dirty="0"/>
              <a:t>后，勤嘱</a:t>
            </a:r>
            <a:r>
              <a:rPr lang="zh-CN" altLang="zh-CN" dirty="0" smtClean="0"/>
              <a:t>咐</a:t>
            </a:r>
            <a:r>
              <a:rPr lang="zh-CN" altLang="en-US" dirty="0" smtClean="0"/>
              <a:t>、勤</a:t>
            </a:r>
            <a:r>
              <a:rPr lang="zh-CN" altLang="zh-CN" dirty="0" smtClean="0"/>
              <a:t>交代</a:t>
            </a:r>
            <a:r>
              <a:rPr lang="zh-CN" altLang="en-US" dirty="0" smtClean="0"/>
              <a:t>，</a:t>
            </a:r>
            <a:r>
              <a:rPr lang="zh-CN" altLang="zh-CN" dirty="0" smtClean="0"/>
              <a:t>经</a:t>
            </a:r>
            <a:r>
              <a:rPr lang="zh-CN" altLang="zh-CN" dirty="0"/>
              <a:t>常提醒身边</a:t>
            </a:r>
            <a:r>
              <a:rPr lang="zh-CN" altLang="zh-CN" dirty="0" smtClean="0"/>
              <a:t>的</a:t>
            </a:r>
            <a:r>
              <a:rPr lang="zh-CN" altLang="en-US" dirty="0" smtClean="0"/>
              <a:t>工友：先安全后生产，不安全不生产，</a:t>
            </a:r>
            <a:r>
              <a:rPr lang="zh-CN" altLang="zh-CN" dirty="0" smtClean="0"/>
              <a:t>做</a:t>
            </a:r>
            <a:r>
              <a:rPr lang="zh-CN" altLang="zh-CN" dirty="0"/>
              <a:t>好安全</a:t>
            </a:r>
            <a:r>
              <a:rPr lang="zh-CN" altLang="zh-CN" dirty="0" smtClean="0"/>
              <a:t>防</a:t>
            </a:r>
            <a:r>
              <a:rPr lang="zh-CN" altLang="en-US" dirty="0" smtClean="0"/>
              <a:t>范工作；</a:t>
            </a:r>
            <a:r>
              <a:rPr lang="zh-CN" altLang="en-US" dirty="0"/>
              <a:t>腿</a:t>
            </a:r>
            <a:r>
              <a:rPr lang="zh-CN" altLang="zh-CN" dirty="0" smtClean="0"/>
              <a:t>勤</a:t>
            </a:r>
            <a:r>
              <a:rPr lang="zh-CN" altLang="en-US" dirty="0" smtClean="0"/>
              <a:t>，</a:t>
            </a:r>
            <a:r>
              <a:rPr lang="zh-CN" altLang="zh-CN" dirty="0" smtClean="0"/>
              <a:t>即</a:t>
            </a:r>
            <a:r>
              <a:rPr lang="zh-CN" altLang="zh-CN" dirty="0"/>
              <a:t>群监</a:t>
            </a:r>
            <a:r>
              <a:rPr lang="zh-CN" altLang="zh-CN" dirty="0" smtClean="0"/>
              <a:t>员</a:t>
            </a:r>
            <a:r>
              <a:rPr lang="zh-CN" altLang="en-US" dirty="0" smtClean="0"/>
              <a:t>勤走</a:t>
            </a:r>
            <a:r>
              <a:rPr lang="zh-CN" altLang="zh-CN" dirty="0" smtClean="0"/>
              <a:t>动</a:t>
            </a:r>
            <a:r>
              <a:rPr lang="zh-CN" altLang="en-US" dirty="0"/>
              <a:t>、</a:t>
            </a:r>
            <a:r>
              <a:rPr lang="zh-CN" altLang="zh-CN" dirty="0" smtClean="0"/>
              <a:t>勤</a:t>
            </a:r>
            <a:r>
              <a:rPr lang="zh-CN" altLang="zh-CN" dirty="0"/>
              <a:t>察看，使</a:t>
            </a:r>
            <a:r>
              <a:rPr lang="zh-CN" altLang="zh-CN" dirty="0" smtClean="0"/>
              <a:t>安</a:t>
            </a:r>
            <a:r>
              <a:rPr lang="zh-CN" altLang="en-US" dirty="0" smtClean="0"/>
              <a:t>全隐</a:t>
            </a:r>
            <a:r>
              <a:rPr lang="zh-CN" altLang="zh-CN" dirty="0" smtClean="0"/>
              <a:t>患在</a:t>
            </a:r>
            <a:r>
              <a:rPr lang="zh-CN" altLang="en-US" dirty="0" smtClean="0"/>
              <a:t>“走动”中发现，</a:t>
            </a:r>
            <a:r>
              <a:rPr lang="zh-CN" altLang="zh-CN" dirty="0" smtClean="0"/>
              <a:t>在</a:t>
            </a:r>
            <a:r>
              <a:rPr lang="zh-CN" altLang="zh-CN" dirty="0"/>
              <a:t>现场中及时解决处 </a:t>
            </a:r>
            <a:r>
              <a:rPr lang="zh-CN" altLang="en-US" dirty="0" smtClean="0"/>
              <a:t>理。</a:t>
            </a:r>
            <a:endParaRPr lang="zh-CN" altLang="zh-CN" dirty="0"/>
          </a:p>
          <a:p>
            <a:r>
              <a:rPr lang="en-US" altLang="zh-CN" dirty="0"/>
              <a:t> </a:t>
            </a:r>
            <a:endParaRPr lang="zh-CN" altLang="zh-CN" dirty="0"/>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总</a:t>
            </a:r>
            <a:r>
              <a:rPr lang="zh-CN" altLang="en-US" dirty="0" smtClean="0"/>
              <a:t>之，群监</a:t>
            </a:r>
            <a:r>
              <a:rPr lang="zh-CN" altLang="en-US" dirty="0" smtClean="0"/>
              <a:t>员、青安岗员需</a:t>
            </a:r>
            <a:r>
              <a:rPr lang="zh-CN" altLang="en-US" dirty="0" smtClean="0"/>
              <a:t>要不断学习，刻苦实践</a:t>
            </a:r>
            <a:r>
              <a:rPr lang="zh-CN" altLang="en-US" dirty="0" smtClean="0"/>
              <a:t>，并</a:t>
            </a:r>
            <a:r>
              <a:rPr lang="zh-CN" altLang="en-US" dirty="0" smtClean="0"/>
              <a:t>贏</a:t>
            </a:r>
            <a:r>
              <a:rPr lang="zh-CN" altLang="en-US" dirty="0" smtClean="0"/>
              <a:t>得工友的</a:t>
            </a:r>
            <a:r>
              <a:rPr lang="zh-CN" altLang="en-US" dirty="0" smtClean="0"/>
              <a:t>尊重，才能在工作中牢</a:t>
            </a:r>
            <a:r>
              <a:rPr lang="zh-CN" altLang="en-US" dirty="0" smtClean="0"/>
              <a:t>牢掌握</a:t>
            </a:r>
            <a:r>
              <a:rPr lang="zh-CN" altLang="en-US" dirty="0" smtClean="0"/>
              <a:t>主动权，做到胸中有数，处变不惊，</a:t>
            </a:r>
            <a:r>
              <a:rPr lang="zh-CN" altLang="en-US" dirty="0" smtClean="0"/>
              <a:t>话说</a:t>
            </a:r>
            <a:r>
              <a:rPr lang="zh-CN" altLang="en-US" dirty="0" smtClean="0"/>
              <a:t>到“点子”上，事管在“根子”上，</a:t>
            </a:r>
            <a:r>
              <a:rPr lang="zh-CN" altLang="en-US" dirty="0" smtClean="0"/>
              <a:t>把工</a:t>
            </a:r>
            <a:r>
              <a:rPr lang="zh-CN" altLang="en-US" dirty="0" smtClean="0"/>
              <a:t>作做透做细，做出成效。 </a:t>
            </a:r>
            <a:endParaRPr lang="zh-CN" altLang="en-US" dirty="0" smtClean="0"/>
          </a:p>
          <a:p>
            <a:r>
              <a:rPr lang="en-US" altLang="zh-CN" dirty="0" smtClean="0"/>
              <a:t>+</a:t>
            </a:r>
            <a:endParaRPr lang="zh-CN" altLang="en-US" dirty="0"/>
          </a:p>
        </p:txBody>
      </p:sp>
      <p:sp>
        <p:nvSpPr>
          <p:cNvPr id="4" name="等腰三角形 3"/>
          <p:cNvSpPr/>
          <p:nvPr/>
        </p:nvSpPr>
        <p:spPr>
          <a:xfrm>
            <a:off x="6672064" y="5229200"/>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40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zh-CN" altLang="en-US" dirty="0" smtClean="0"/>
              <a:t>         多年来，各级工会坚持劳动保护工作为提高企业经济效益服务和依靠职工群众实现安全生产的指导思想不动摇，不断加强工会劳动保护自身建设、完善监督检查机制，在建立良好安全生产秩序，维护职工安全健康方面，做了大量工作，发挥了重要作用，有力地促进了矿井安全生产，维护了广大职工的生命安全与健康权。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然而随着煤矿安全事故尤其是重大恶性事故频繁发生，人们在分析事故根源的候许多人都提出了“现在井下各个生产班组都设置了群监</a:t>
            </a:r>
            <a:r>
              <a:rPr lang="zh-CN" altLang="en-US" dirty="0" smtClean="0"/>
              <a:t>员、青安岗员，</a:t>
            </a:r>
            <a:r>
              <a:rPr lang="zh-CN" altLang="en-US" dirty="0" smtClean="0"/>
              <a:t>群监</a:t>
            </a:r>
            <a:r>
              <a:rPr lang="zh-CN" altLang="en-US" dirty="0" smtClean="0"/>
              <a:t>员、青安岗员如果都监</a:t>
            </a:r>
            <a:r>
              <a:rPr lang="zh-CN" altLang="en-US" dirty="0" smtClean="0"/>
              <a:t>督到位</a:t>
            </a:r>
            <a:r>
              <a:rPr lang="zh-CN" altLang="en-US" dirty="0" smtClean="0"/>
              <a:t>，事</a:t>
            </a:r>
            <a:r>
              <a:rPr lang="zh-CN" altLang="en-US" dirty="0" smtClean="0"/>
              <a:t>故还会发生吗</a:t>
            </a:r>
            <a:r>
              <a:rPr lang="zh-CN" altLang="en-US" dirty="0" smtClean="0"/>
              <a:t>？”“为</a:t>
            </a:r>
            <a:r>
              <a:rPr lang="zh-CN" altLang="en-US" dirty="0" smtClean="0"/>
              <a:t>什么没</a:t>
            </a:r>
            <a:r>
              <a:rPr lang="zh-CN" altLang="en-US" dirty="0" smtClean="0"/>
              <a:t>有把</a:t>
            </a:r>
            <a:r>
              <a:rPr lang="zh-CN" altLang="en-US" dirty="0" smtClean="0"/>
              <a:t>好安全关？”等诸如此类的疑问和质</a:t>
            </a:r>
            <a:r>
              <a:rPr lang="zh-CN" altLang="en-US" dirty="0" smtClean="0"/>
              <a:t>疑，经</a:t>
            </a:r>
            <a:r>
              <a:rPr lang="zh-CN" altLang="en-US" dirty="0" smtClean="0"/>
              <a:t>过广泛调研，我们发现许多单位群监</a:t>
            </a:r>
            <a:r>
              <a:rPr lang="zh-CN" altLang="en-US" dirty="0" smtClean="0"/>
              <a:t>员、青安岗员队</a:t>
            </a:r>
            <a:r>
              <a:rPr lang="zh-CN" altLang="en-US" dirty="0" smtClean="0"/>
              <a:t>伍目前确实存在一些不容忽视的问题。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dirty="0" smtClean="0"/>
              <a:t>         这些问题的存在，不仅导致部分单位群众安全监督流于形式，严重影响了群</a:t>
            </a:r>
            <a:r>
              <a:rPr lang="zh-CN" altLang="en-US" dirty="0" smtClean="0"/>
              <a:t>监、青安岗工</a:t>
            </a:r>
            <a:r>
              <a:rPr lang="zh-CN" altLang="en-US" dirty="0" smtClean="0"/>
              <a:t>作的声誉，造成了不良影响。同时，也成为一些单位“三违”连续发生、事故此起彼伏的重要原因之一 。</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zh-CN" altLang="en-US" dirty="0" smtClean="0"/>
              <a:t>         一、群监</a:t>
            </a:r>
            <a:r>
              <a:rPr lang="zh-CN" altLang="en-US" dirty="0" smtClean="0"/>
              <a:t>员、青安岗员队</a:t>
            </a:r>
            <a:r>
              <a:rPr lang="zh-CN" altLang="en-US" dirty="0" smtClean="0"/>
              <a:t>伍目前存在的问题</a:t>
            </a:r>
            <a:br>
              <a:rPr lang="zh-CN" altLang="en-US" dirty="0" smtClean="0"/>
            </a:br>
            <a:r>
              <a:rPr lang="zh-CN" altLang="en-US" dirty="0" smtClean="0"/>
              <a:t>         一是不愿监督。部分群监</a:t>
            </a:r>
            <a:r>
              <a:rPr lang="zh-CN" altLang="en-US" dirty="0" smtClean="0"/>
              <a:t>员、青</a:t>
            </a:r>
            <a:r>
              <a:rPr lang="zh-CN" altLang="en-US" dirty="0" smtClean="0"/>
              <a:t>安岗员只</a:t>
            </a:r>
            <a:r>
              <a:rPr lang="zh-CN" altLang="en-US" dirty="0" smtClean="0"/>
              <a:t>挂名不监督“开店不做生意”，成了“聋子的耳朵一付摆设”。在具体工作中见事不问，遇事不管。在处理问题时，得过且过，敷衍了事。轻视了自己的责任，忽略了职工的合法权益。这个问题产生的原因大致有四个方面：</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85000"/>
          </a:bodyPr>
          <a:lstStyle/>
          <a:p>
            <a:r>
              <a:rPr lang="zh-CN" altLang="en-US" dirty="0" smtClean="0"/>
              <a:t>        （</a:t>
            </a:r>
            <a:r>
              <a:rPr lang="en-US" altLang="zh-CN" dirty="0" smtClean="0"/>
              <a:t>1</a:t>
            </a:r>
            <a:r>
              <a:rPr lang="zh-CN" altLang="en-US" dirty="0" smtClean="0"/>
              <a:t>）群监</a:t>
            </a:r>
            <a:r>
              <a:rPr lang="zh-CN" altLang="en-US" dirty="0" smtClean="0"/>
              <a:t>员、青安岗员选</a:t>
            </a:r>
            <a:r>
              <a:rPr lang="zh-CN" altLang="en-US" dirty="0" smtClean="0"/>
              <a:t>聘“入门关”把关不严 。基层单位在推</a:t>
            </a:r>
            <a:r>
              <a:rPr lang="zh-CN" altLang="en-US" dirty="0" smtClean="0"/>
              <a:t>选人</a:t>
            </a:r>
            <a:r>
              <a:rPr lang="zh-CN" altLang="en-US" dirty="0" smtClean="0"/>
              <a:t>选时不按程序进</a:t>
            </a:r>
            <a:r>
              <a:rPr lang="zh-CN" altLang="en-US" dirty="0" smtClean="0"/>
              <a:t>行，不</a:t>
            </a:r>
            <a:r>
              <a:rPr lang="zh-CN" altLang="en-US" dirty="0" smtClean="0"/>
              <a:t>征求取</a:t>
            </a:r>
            <a:r>
              <a:rPr lang="ja-JP" altLang="en-US" dirty="0" smtClean="0"/>
              <a:t>エ</a:t>
            </a:r>
            <a:r>
              <a:rPr lang="zh-CN" altLang="en-US" dirty="0" smtClean="0"/>
              <a:t>本人意见</a:t>
            </a:r>
            <a:r>
              <a:rPr lang="zh-CN" altLang="en-US" dirty="0" smtClean="0"/>
              <a:t>，队</a:t>
            </a:r>
            <a:r>
              <a:rPr lang="zh-CN" altLang="en-US" dirty="0" smtClean="0"/>
              <a:t>长点谁</a:t>
            </a:r>
            <a:r>
              <a:rPr lang="zh-CN" altLang="en-US" dirty="0" smtClean="0"/>
              <a:t>就报</a:t>
            </a:r>
            <a:r>
              <a:rPr lang="zh-CN" altLang="en-US" dirty="0" smtClean="0"/>
              <a:t>谁</a:t>
            </a:r>
            <a:r>
              <a:rPr lang="zh-CN" altLang="en-US" dirty="0" smtClean="0"/>
              <a:t>，职工</a:t>
            </a:r>
            <a:r>
              <a:rPr lang="zh-CN" altLang="en-US" dirty="0" smtClean="0"/>
              <a:t>没有选择，不干也得干，导致少数本不愿从事群监工作的职工进入了群监</a:t>
            </a:r>
            <a:r>
              <a:rPr lang="zh-CN" altLang="en-US" dirty="0" smtClean="0"/>
              <a:t>员、青安岗员队</a:t>
            </a:r>
            <a:r>
              <a:rPr lang="zh-CN" altLang="en-US" dirty="0" smtClean="0"/>
              <a:t>伍。</a:t>
            </a:r>
            <a:endParaRPr lang="en-US" altLang="zh-CN" dirty="0" smtClean="0"/>
          </a:p>
          <a:p>
            <a:r>
              <a:rPr lang="en-US" altLang="zh-CN" dirty="0" smtClean="0"/>
              <a:t>        </a:t>
            </a:r>
            <a:r>
              <a:rPr lang="zh-CN" altLang="en-US" dirty="0" smtClean="0"/>
              <a:t>（</a:t>
            </a:r>
            <a:r>
              <a:rPr lang="en-US" altLang="zh-CN" dirty="0" smtClean="0"/>
              <a:t>2</a:t>
            </a:r>
            <a:r>
              <a:rPr lang="zh-CN" altLang="en-US" dirty="0" smtClean="0"/>
              <a:t>）对群监</a:t>
            </a:r>
            <a:r>
              <a:rPr lang="zh-CN" altLang="en-US" dirty="0" smtClean="0"/>
              <a:t>员、青</a:t>
            </a:r>
            <a:r>
              <a:rPr lang="zh-CN" altLang="en-US" dirty="0" smtClean="0"/>
              <a:t>安岗员的</a:t>
            </a:r>
            <a:r>
              <a:rPr lang="zh-CN" altLang="en-US" dirty="0" smtClean="0"/>
              <a:t>教育引导不力。基层单位和矿</a:t>
            </a:r>
            <a:r>
              <a:rPr lang="zh-CN" altLang="en-US" dirty="0" smtClean="0"/>
              <a:t>级虽</a:t>
            </a:r>
            <a:r>
              <a:rPr lang="zh-CN" altLang="en-US" dirty="0" smtClean="0"/>
              <a:t>然都建立</a:t>
            </a:r>
            <a:r>
              <a:rPr lang="zh-CN" altLang="en-US" dirty="0" smtClean="0"/>
              <a:t>了培</a:t>
            </a:r>
            <a:r>
              <a:rPr lang="zh-CN" altLang="en-US" dirty="0" smtClean="0"/>
              <a:t>训、</a:t>
            </a:r>
            <a:r>
              <a:rPr lang="zh-CN" altLang="en-US" dirty="0" smtClean="0"/>
              <a:t>教育制</a:t>
            </a:r>
            <a:r>
              <a:rPr lang="zh-CN" altLang="en-US" dirty="0" smtClean="0"/>
              <a:t>度，但落实不好，主要问题是只注重业务技能的培训，深入细致的思想教育和启发、引导，没有真正激发调动起群监</a:t>
            </a:r>
            <a:r>
              <a:rPr lang="zh-CN" altLang="en-US" dirty="0" smtClean="0"/>
              <a:t>员、青安岗员主</a:t>
            </a:r>
            <a:r>
              <a:rPr lang="zh-CN" altLang="en-US" dirty="0" smtClean="0"/>
              <a:t>动工作的热情；    </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1981200" y="1556792"/>
            <a:ext cx="8229600" cy="4569371"/>
          </a:xfrm>
        </p:spPr>
        <p:txBody>
          <a:bodyPr>
            <a:normAutofit fontScale="92500" lnSpcReduction="10000"/>
          </a:bodyPr>
          <a:lstStyle/>
          <a:p>
            <a:r>
              <a:rPr lang="zh-CN" altLang="en-US" dirty="0" smtClean="0"/>
              <a:t>       （</a:t>
            </a:r>
            <a:r>
              <a:rPr lang="en-US" altLang="zh-CN" dirty="0" smtClean="0"/>
              <a:t>3</a:t>
            </a:r>
            <a:r>
              <a:rPr lang="zh-CN" altLang="en-US" dirty="0" smtClean="0"/>
              <a:t>）津贴兑现不全</a:t>
            </a:r>
            <a:r>
              <a:rPr lang="zh-CN" altLang="en-US" dirty="0" smtClean="0"/>
              <a:t>面待</a:t>
            </a:r>
            <a:r>
              <a:rPr lang="zh-CN" altLang="en-US" dirty="0" smtClean="0"/>
              <a:t>遇不高 。虽然有些集团公司或矿出台了关于提</a:t>
            </a:r>
            <a:r>
              <a:rPr lang="zh-CN" altLang="en-US" dirty="0" smtClean="0"/>
              <a:t>高津</a:t>
            </a:r>
            <a:r>
              <a:rPr lang="zh-CN" altLang="en-US" dirty="0" smtClean="0"/>
              <a:t>贴标准的文件，但缺乏强制性规定，致使有</a:t>
            </a:r>
            <a:r>
              <a:rPr lang="zh-CN" altLang="en-US" dirty="0" smtClean="0"/>
              <a:t>些单位的</a:t>
            </a:r>
            <a:r>
              <a:rPr lang="zh-CN" altLang="en-US" dirty="0" smtClean="0"/>
              <a:t>津贴不能按标准足额兑现，这个问题在一些经营承包、单独核算的基层单位比较突出；</a:t>
            </a:r>
            <a:endParaRPr lang="en-US" altLang="zh-CN" dirty="0" smtClean="0"/>
          </a:p>
          <a:p>
            <a:r>
              <a:rPr lang="en-US" altLang="zh-CN" dirty="0" smtClean="0"/>
              <a:t>        </a:t>
            </a:r>
            <a:r>
              <a:rPr lang="zh-CN" altLang="en-US" dirty="0" smtClean="0"/>
              <a:t>（</a:t>
            </a:r>
            <a:r>
              <a:rPr lang="en-US" altLang="zh-CN" dirty="0" smtClean="0"/>
              <a:t>4</a:t>
            </a:r>
            <a:r>
              <a:rPr lang="zh-CN" altLang="en-US" dirty="0" smtClean="0"/>
              <a:t>）工</a:t>
            </a:r>
            <a:r>
              <a:rPr lang="zh-CN" altLang="en-US" dirty="0" smtClean="0"/>
              <a:t>会、团组织对</a:t>
            </a:r>
            <a:r>
              <a:rPr lang="zh-CN" altLang="en-US" dirty="0" smtClean="0"/>
              <a:t>群监</a:t>
            </a:r>
            <a:r>
              <a:rPr lang="zh-CN" altLang="en-US" dirty="0" smtClean="0"/>
              <a:t>员、青安岗员的</a:t>
            </a:r>
            <a:r>
              <a:rPr lang="zh-CN" altLang="en-US" dirty="0" smtClean="0"/>
              <a:t>日常管理流于形式，考核不严不细，奖罚不到位，导致群监员产生了“干与不干一个样“干好干孬一个样”的想法，具体表现就是被动工作甚至不工作 。</a:t>
            </a:r>
            <a:endParaRPr lang="zh-CN" altLang="en-US" dirty="0" smtClean="0"/>
          </a:p>
          <a:p>
            <a:endParaRPr lang="zh-CN" altLang="en-US" dirty="0"/>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4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SPECIAL_SOURCE" val="bdnull"/>
</p:tagLst>
</file>

<file path=ppt/tags/tag15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6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62.xml><?xml version="1.0" encoding="utf-8"?>
<p:tagLst xmlns:p="http://schemas.openxmlformats.org/presentationml/2006/main">
  <p:tag name="commondata" val="eyJoZGlkIjoiMmU4YWI0YWE3YWNmZGVjNjMyYTRjYTFjMTc3YzAyZGI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0</TotalTime>
  <Words>5657</Words>
  <Application>WPS 演示</Application>
  <PresentationFormat>全屏显示(4:3)</PresentationFormat>
  <Paragraphs>109</Paragraphs>
  <Slides>33</Slides>
  <Notes>1</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33</vt:i4>
      </vt:variant>
    </vt:vector>
  </HeadingPairs>
  <TitlesOfParts>
    <vt:vector size="52" baseType="lpstr">
      <vt:lpstr>Arial</vt:lpstr>
      <vt:lpstr>宋体</vt:lpstr>
      <vt:lpstr>Wingdings</vt:lpstr>
      <vt:lpstr>方正小标宋简体</vt:lpstr>
      <vt:lpstr>微软雅黑</vt:lpstr>
      <vt:lpstr>FreesiaUPC</vt:lpstr>
      <vt:lpstr>楷体</vt:lpstr>
      <vt:lpstr>Calibri</vt:lpstr>
      <vt:lpstr>Arial Unicode MS</vt:lpstr>
      <vt:lpstr>仿宋_GB2312</vt:lpstr>
      <vt:lpstr>仿宋</vt:lpstr>
      <vt:lpstr>Microsoft Sans Serif</vt:lpstr>
      <vt:lpstr>MS PGothic</vt:lpstr>
      <vt:lpstr>隶书</vt:lpstr>
      <vt:lpstr>汉仪旗黑-85S</vt:lpstr>
      <vt:lpstr>黑体</vt:lpstr>
      <vt:lpstr>李旭科毛笔行书</vt:lpstr>
      <vt:lpstr>Office 主题</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罗序友</dc:creator>
  <cp:lastModifiedBy>monkeyhappy</cp:lastModifiedBy>
  <cp:revision>60</cp:revision>
  <dcterms:created xsi:type="dcterms:W3CDTF">2018-11-12T12:17:00Z</dcterms:created>
  <dcterms:modified xsi:type="dcterms:W3CDTF">2024-02-18T06:00:48Z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D5B33DBFADD04E739E9B36896B6AEDFB_12</vt:lpwstr>
  </property>
  <property fmtid="{D5CDD505-2E9C-101B-9397-08002B2CF9AE}" pid="3" name="KSOProductBuildVer">
    <vt:lpwstr>2052-12.1.0.16388</vt:lpwstr>
  </property>
</Properties>
</file>