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Lst>
  <p:notesMasterIdLst>
    <p:notesMasterId r:id="rId36"/>
  </p:notesMasterIdLst>
  <p:handoutMasterIdLst>
    <p:handoutMasterId r:id="rId37"/>
  </p:handoutMasterIdLst>
  <p:sldIdLst>
    <p:sldId id="306" r:id="rId5"/>
    <p:sldId id="307" r:id="rId6"/>
    <p:sldId id="257" r:id="rId7"/>
    <p:sldId id="258" r:id="rId8"/>
    <p:sldId id="260" r:id="rId9"/>
    <p:sldId id="261" r:id="rId10"/>
    <p:sldId id="262" r:id="rId11"/>
    <p:sldId id="263" r:id="rId12"/>
    <p:sldId id="264" r:id="rId13"/>
    <p:sldId id="265" r:id="rId14"/>
    <p:sldId id="28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6" r:id="rId28"/>
    <p:sldId id="278" r:id="rId29"/>
    <p:sldId id="279" r:id="rId30"/>
    <p:sldId id="280" r:id="rId31"/>
    <p:sldId id="281" r:id="rId32"/>
    <p:sldId id="282" r:id="rId33"/>
    <p:sldId id="283" r:id="rId34"/>
    <p:sldId id="308" r:id="rId35"/>
  </p:sldIdLst>
  <p:sldSz cx="12192000" cy="6858000"/>
  <p:notesSz cx="6858000" cy="9144000"/>
  <p:custDataLst>
    <p:tags r:id="rId42"/>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1536" y="-114"/>
      </p:cViewPr>
      <p:guideLst>
        <p:guide orient="horz" pos="21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2" Type="http://schemas.openxmlformats.org/officeDocument/2006/relationships/tags" Target="tags/tag169.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2049"/>
          <p:cNvSpPr>
            <a:spLocks noGrp="1"/>
          </p:cNvSpPr>
          <p:nvPr>
            <p:ph type="hdr" sz="quarter"/>
          </p:nvPr>
        </p:nvSpPr>
        <p:spPr>
          <a:xfrm>
            <a:off x="0" y="0"/>
            <a:ext cx="2971800" cy="457200"/>
          </a:xfrm>
          <a:prstGeom prst="rect">
            <a:avLst/>
          </a:prstGeom>
          <a:noFill/>
          <a:ln w="9525">
            <a:noFill/>
          </a:ln>
        </p:spPr>
        <p:txBody>
          <a:bodyPr/>
          <a:lstStyle/>
          <a:p>
            <a:pPr lvl="0" fontAlgn="base"/>
            <a:endParaRPr lang="zh-CN" sz="1200" strike="noStrike" noProof="1"/>
          </a:p>
        </p:txBody>
      </p:sp>
      <p:sp>
        <p:nvSpPr>
          <p:cNvPr id="2051" name="日期占位符 2050"/>
          <p:cNvSpPr>
            <a:spLocks noGrp="1"/>
          </p:cNvSpPr>
          <p:nvPr>
            <p:ph type="dt" idx="1"/>
          </p:nvPr>
        </p:nvSpPr>
        <p:spPr>
          <a:xfrm>
            <a:off x="3884613" y="0"/>
            <a:ext cx="2971800" cy="457200"/>
          </a:xfrm>
          <a:prstGeom prst="rect">
            <a:avLst/>
          </a:prstGeom>
          <a:noFill/>
          <a:ln w="9525">
            <a:noFill/>
          </a:ln>
        </p:spPr>
        <p:txBody>
          <a:bodyPr/>
          <a:lstStyle/>
          <a:p>
            <a:pPr lvl="0" algn="r" fontAlgn="base"/>
            <a:endParaRPr lang="zh-CN" altLang="en-US" sz="1200" strike="noStrike" noProof="1"/>
          </a:p>
        </p:txBody>
      </p:sp>
      <p:sp>
        <p:nvSpPr>
          <p:cNvPr id="3076" name="幻灯片图像占位符 2051"/>
          <p:cNvSpPr>
            <a:spLocks noGrp="1" noRot="1" noChangeAspect="1"/>
          </p:cNvSpPr>
          <p:nvPr>
            <p:ph type="sldImg"/>
          </p:nvPr>
        </p:nvSpPr>
        <p:spPr>
          <a:xfrm>
            <a:off x="381000" y="685800"/>
            <a:ext cx="6096000" cy="3429000"/>
          </a:xfrm>
          <a:prstGeom prst="rect">
            <a:avLst/>
          </a:prstGeom>
          <a:noFill/>
          <a:ln w="9525">
            <a:noFill/>
          </a:ln>
        </p:spPr>
      </p:sp>
      <p:sp>
        <p:nvSpPr>
          <p:cNvPr id="3077" name="文本占位符 2052"/>
          <p:cNvSpPr>
            <a:spLocks noGrp="1" noRot="1"/>
          </p:cNvSpPr>
          <p:nvPr>
            <p:ph type="body" sz="quarter"/>
          </p:nvPr>
        </p:nvSpPr>
        <p:spPr>
          <a:xfrm>
            <a:off x="685800" y="4343400"/>
            <a:ext cx="5486400" cy="4114800"/>
          </a:xfrm>
          <a:prstGeom prst="rect">
            <a:avLst/>
          </a:prstGeom>
          <a:noFill/>
          <a:ln w="9525">
            <a:noFill/>
          </a:ln>
        </p:spPr>
        <p:txBody>
          <a:bodyPr anchor="ctr"/>
          <a:lstStyle/>
          <a:p>
            <a:pPr lvl="0" indent="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2054" name="页脚占位符 2053"/>
          <p:cNvSpPr>
            <a:spLocks noGrp="1"/>
          </p:cNvSpPr>
          <p:nvPr>
            <p:ph type="ftr" sz="quarter" idx="4"/>
          </p:nvPr>
        </p:nvSpPr>
        <p:spPr>
          <a:xfrm>
            <a:off x="0" y="8685213"/>
            <a:ext cx="2971800" cy="457200"/>
          </a:xfrm>
          <a:prstGeom prst="rect">
            <a:avLst/>
          </a:prstGeom>
          <a:noFill/>
          <a:ln w="9525">
            <a:noFill/>
          </a:ln>
        </p:spPr>
        <p:txBody>
          <a:bodyPr anchor="b"/>
          <a:lstStyle/>
          <a:p>
            <a:pPr lvl="0" fontAlgn="base"/>
            <a:endParaRPr lang="zh-CN" sz="1200" strike="noStrike" noProof="1"/>
          </a:p>
        </p:txBody>
      </p:sp>
      <p:sp>
        <p:nvSpPr>
          <p:cNvPr id="2055" name="灯片编号占位符 2054"/>
          <p:cNvSpPr>
            <a:spLocks noGrp="1"/>
          </p:cNvSpPr>
          <p:nvPr>
            <p:ph type="sldNum" sz="quarter" idx="5"/>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en-US" altLang="zh-CN" sz="1200" strike="noStrike" noProof="1">
                <a:latin typeface="Arial" panose="020B0604020202020204" pitchFamily="34" charset="0"/>
                <a:ea typeface="宋体" panose="02010600030101010101" pitchFamily="2" charset="-122"/>
                <a:cs typeface="+mn-ea"/>
              </a:rPr>
            </a:fld>
            <a:endParaRPr lang="zh-CN"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2.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2.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lstStyle/>
          <a:p>
            <a:pPr lvl="0" fontAlgn="base"/>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8" name="页脚占位符 7"/>
          <p:cNvSpPr>
            <a:spLocks noGrp="1"/>
          </p:cNvSpPr>
          <p:nvPr>
            <p:ph type="ftr" sz="quarter" idx="11"/>
          </p:nvPr>
        </p:nvSpPr>
        <p:spPr/>
        <p:txBody>
          <a:bodyPr/>
          <a:lstStyle/>
          <a:p>
            <a:pPr lvl="0" fontAlgn="base"/>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lvl="0" fontAlgn="base"/>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lstStyle/>
          <a:p>
            <a:pPr lvl="0" fontAlgn="base"/>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lstStyle/>
          <a:p>
            <a:pPr lvl="0" fontAlgn="base"/>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lstStyle/>
          <a:p>
            <a:pPr lvl="0" fontAlgn="base"/>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lstStyle/>
          <a:p>
            <a:pPr lvl="0" fontAlgn="base"/>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8" name="页脚占位符 7"/>
          <p:cNvSpPr>
            <a:spLocks noGrp="1"/>
          </p:cNvSpPr>
          <p:nvPr>
            <p:ph type="ftr" sz="quarter" idx="11"/>
          </p:nvPr>
        </p:nvSpPr>
        <p:spPr/>
        <p:txBody>
          <a:bodyPr/>
          <a:lstStyle/>
          <a:p>
            <a:pPr lvl="0" fontAlgn="base"/>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lvl="0" fontAlgn="base"/>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lstStyle/>
          <a:p>
            <a:pPr lvl="0" fontAlgn="base"/>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lstStyle/>
          <a:p>
            <a:pPr lvl="0" fontAlgn="base"/>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lstStyle/>
          <a:p>
            <a:pPr lvl="0" fontAlgn="base"/>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8.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8" Type="http://schemas.openxmlformats.org/officeDocument/2006/relationships/theme" Target="../theme/theme3.xml"/><Relationship Id="rId27" Type="http://schemas.openxmlformats.org/officeDocument/2006/relationships/image" Target="../media/image2.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25.xml"/><Relationship Id="rId19" Type="http://schemas.openxmlformats.org/officeDocument/2006/relationships/image" Target="../media/image4.png"/><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indent="-914400"/>
            <a:r>
              <a:rPr lang="zh-CN" altLang="en-US"/>
              <a:t>单击此处编辑母版标题样式</a:t>
            </a:r>
            <a:endParaRPr lang="zh-CN" altLang="en-US"/>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3"/>
          <p:cNvSpPr>
            <a:spLocks noGrp="1"/>
          </p:cNvSpPr>
          <p:nvPr>
            <p:ph type="dt" sz="half" idx="2"/>
          </p:nvPr>
        </p:nvSpPr>
        <p:spPr>
          <a:xfrm>
            <a:off x="609600" y="6356350"/>
            <a:ext cx="2844800" cy="36512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1029" name="页脚占位符 4"/>
          <p:cNvSpPr>
            <a:spLocks noGrp="1"/>
          </p:cNvSpPr>
          <p:nvPr>
            <p:ph type="ftr" sz="quarter" idx="3"/>
          </p:nvPr>
        </p:nvSpPr>
        <p:spPr>
          <a:xfrm>
            <a:off x="4165600" y="6356350"/>
            <a:ext cx="3860800" cy="36512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lvl="0" indent="-914400" algn="ctr" eaLnBrk="1" latinLnBrk="0" hangingPunct="1">
        <a:lnSpc>
          <a:spcPct val="100000"/>
        </a:lnSpc>
        <a:spcBef>
          <a:spcPct val="0"/>
        </a:spcBef>
        <a:buNone/>
        <a:defRPr sz="4400" kern="1200">
          <a:solidFill>
            <a:schemeClr val="tx1"/>
          </a:solidFill>
          <a:latin typeface="+mj-lt"/>
          <a:ea typeface="+mj-ea"/>
          <a:cs typeface="+mj-cs"/>
          <a:sym typeface="Calibri" panose="020F0502020204030204" pitchFamily="2"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pitchFamily="2"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lstStyle/>
          <a:p>
            <a:pPr lvl="0" indent="-914400"/>
            <a:r>
              <a:rPr lang="zh-CN" altLang="en-US"/>
              <a:t>单击此处编辑母版标题样式</a:t>
            </a:r>
            <a:endParaRPr lang="zh-CN" altLang="en-US"/>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3"/>
          <p:cNvSpPr>
            <a:spLocks noGrp="1"/>
          </p:cNvSpPr>
          <p:nvPr>
            <p:ph type="dt" sz="half" idx="2"/>
          </p:nvPr>
        </p:nvSpPr>
        <p:spPr>
          <a:xfrm>
            <a:off x="609600" y="6356350"/>
            <a:ext cx="2844800" cy="36512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1029" name="页脚占位符 4"/>
          <p:cNvSpPr>
            <a:spLocks noGrp="1"/>
          </p:cNvSpPr>
          <p:nvPr>
            <p:ph type="ftr" sz="quarter" idx="3"/>
          </p:nvPr>
        </p:nvSpPr>
        <p:spPr>
          <a:xfrm>
            <a:off x="4165600" y="6356350"/>
            <a:ext cx="3860800" cy="36512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914400" lvl="0" indent="-914400" algn="ctr" eaLnBrk="1" latinLnBrk="0" hangingPunct="1">
        <a:lnSpc>
          <a:spcPct val="100000"/>
        </a:lnSpc>
        <a:spcBef>
          <a:spcPct val="0"/>
        </a:spcBef>
        <a:buNone/>
        <a:defRPr sz="4400" kern="1200">
          <a:solidFill>
            <a:schemeClr val="tx1"/>
          </a:solidFill>
          <a:latin typeface="+mj-lt"/>
          <a:ea typeface="+mj-ea"/>
          <a:cs typeface="+mj-cs"/>
          <a:sym typeface="Calibri" panose="020F0502020204030204" pitchFamily="2"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pitchFamily="2"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image" Target="../media/image2.png"/><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1" Type="http://schemas.openxmlformats.org/officeDocument/2006/relationships/slideLayout" Target="../slideLayouts/slideLayout24.xml"/><Relationship Id="rId10" Type="http://schemas.openxmlformats.org/officeDocument/2006/relationships/tags" Target="../tags/tag160.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0.xml"/><Relationship Id="rId6" Type="http://schemas.openxmlformats.org/officeDocument/2006/relationships/tags" Target="../tags/tag163.xml"/><Relationship Id="rId5" Type="http://schemas.openxmlformats.org/officeDocument/2006/relationships/image" Target="../media/image2.png"/><Relationship Id="rId4" Type="http://schemas.openxmlformats.org/officeDocument/2006/relationships/tags" Target="../tags/tag16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9.wmf"/><Relationship Id="rId1"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8.xml"/><Relationship Id="rId7" Type="http://schemas.openxmlformats.org/officeDocument/2006/relationships/hyperlink" Target="http://www.bofety.com/" TargetMode="External"/><Relationship Id="rId6" Type="http://schemas.openxmlformats.org/officeDocument/2006/relationships/tags" Target="../tags/tag167.xml"/><Relationship Id="rId5" Type="http://schemas.openxmlformats.org/officeDocument/2006/relationships/image" Target="../media/image11.jpeg"/><Relationship Id="rId4" Type="http://schemas.openxmlformats.org/officeDocument/2006/relationships/tags" Target="../tags/tag166.xml"/><Relationship Id="rId3" Type="http://schemas.openxmlformats.org/officeDocument/2006/relationships/image" Target="../media/image10.jpeg"/><Relationship Id="rId2" Type="http://schemas.openxmlformats.org/officeDocument/2006/relationships/tags" Target="../tags/tag165.xml"/><Relationship Id="rId1" Type="http://schemas.openxmlformats.org/officeDocument/2006/relationships/tags" Target="../tags/tag1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煤矿防治</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煤与瓦斯突出</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2289" name="文本框 11265"/>
          <p:cNvSpPr txBox="1"/>
          <p:nvPr/>
        </p:nvSpPr>
        <p:spPr>
          <a:xfrm>
            <a:off x="2393950" y="4048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一 煤与瓦斯突出的一般规律</a:t>
            </a:r>
            <a:r>
              <a:rPr lang="zh-CN" altLang="en-US">
                <a:latin typeface="仿宋_GB2312" pitchFamily="1" charset="-122"/>
                <a:ea typeface="仿宋_GB2312" pitchFamily="1" charset="-122"/>
              </a:rPr>
              <a:t> </a:t>
            </a:r>
            <a:endParaRPr lang="zh-CN" altLang="en-US">
              <a:latin typeface="仿宋_GB2312" pitchFamily="1" charset="-122"/>
              <a:ea typeface="仿宋_GB2312" pitchFamily="1" charset="-122"/>
            </a:endParaRPr>
          </a:p>
        </p:txBody>
      </p:sp>
      <p:sp>
        <p:nvSpPr>
          <p:cNvPr id="12290" name="文本框 11266"/>
          <p:cNvSpPr txBox="1"/>
          <p:nvPr/>
        </p:nvSpPr>
        <p:spPr>
          <a:xfrm>
            <a:off x="4202113" y="1614488"/>
            <a:ext cx="6372225" cy="3969385"/>
          </a:xfrm>
          <a:prstGeom prst="rect">
            <a:avLst/>
          </a:prstGeom>
          <a:noFill/>
          <a:ln w="9525">
            <a:noFill/>
          </a:ln>
        </p:spPr>
        <p:txBody>
          <a:bodyPr anchor="t">
            <a:spAutoFit/>
          </a:bodyPr>
          <a:lstStyle/>
          <a:p>
            <a:r>
              <a:rPr lang="en-US" altLang="zh-CN" sz="2800" b="1">
                <a:latin typeface="仿宋_GB2312" pitchFamily="1" charset="-122"/>
                <a:ea typeface="仿宋_GB2312" pitchFamily="1" charset="-122"/>
              </a:rPr>
              <a:t>9</a:t>
            </a:r>
            <a:r>
              <a:rPr lang="zh-CN" altLang="en-US" sz="2800" b="1">
                <a:latin typeface="仿宋_GB2312" pitchFamily="1" charset="-122"/>
                <a:ea typeface="仿宋_GB2312" pitchFamily="1" charset="-122"/>
              </a:rPr>
              <a:t>、煤层突出危险区常呈条带分布</a:t>
            </a:r>
            <a:endParaRPr lang="zh-CN" altLang="en-US" sz="2800" b="1">
              <a:latin typeface="仿宋_GB2312" pitchFamily="1" charset="-122"/>
              <a:ea typeface="仿宋_GB2312" pitchFamily="1" charset="-122"/>
            </a:endParaRPr>
          </a:p>
          <a:p>
            <a:r>
              <a:rPr lang="zh-CN" altLang="en-US" sz="2800" b="1">
                <a:latin typeface="仿宋_GB2312" pitchFamily="1" charset="-122"/>
                <a:ea typeface="仿宋_GB2312" pitchFamily="1" charset="-122"/>
              </a:rPr>
              <a:t>    </a:t>
            </a:r>
            <a:r>
              <a:rPr lang="zh-CN" altLang="en-US" sz="2800">
                <a:latin typeface="仿宋_GB2312" pitchFamily="1" charset="-122"/>
                <a:ea typeface="仿宋_GB2312" pitchFamily="1" charset="-122"/>
              </a:rPr>
              <a:t>突出煤层中并非处处都危险，相反在绝大多数地区都无突出危险，突出危险区呈带状分布。其原因是：</a:t>
            </a:r>
            <a:endParaRPr lang="zh-CN" altLang="en-US" sz="2800">
              <a:latin typeface="仿宋_GB2312" pitchFamily="1" charset="-122"/>
              <a:ea typeface="仿宋_GB2312" pitchFamily="1" charset="-122"/>
            </a:endParaRPr>
          </a:p>
          <a:p>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1</a:t>
            </a:r>
            <a:r>
              <a:rPr lang="zh-CN" altLang="en-US" sz="2800">
                <a:latin typeface="仿宋_GB2312" pitchFamily="1" charset="-122"/>
                <a:ea typeface="仿宋_GB2312" pitchFamily="1" charset="-122"/>
              </a:rPr>
              <a:t>）突出危险区受到地质构造控制，而地质构造具有带状分布的特征，如断层、向斜轴部、以及各种地质构造交汇处等；</a:t>
            </a:r>
            <a:endParaRPr lang="zh-CN" altLang="en-US" sz="2800">
              <a:latin typeface="仿宋_GB2312" pitchFamily="1" charset="-122"/>
              <a:ea typeface="仿宋_GB2312" pitchFamily="1" charset="-122"/>
            </a:endParaRPr>
          </a:p>
          <a:p>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3313" name="文本框 11265"/>
          <p:cNvSpPr txBox="1"/>
          <p:nvPr/>
        </p:nvSpPr>
        <p:spPr>
          <a:xfrm>
            <a:off x="2393950" y="4048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一 煤与瓦斯突出的一般规律</a:t>
            </a:r>
            <a:r>
              <a:rPr lang="zh-CN" altLang="en-US">
                <a:latin typeface="仿宋_GB2312" pitchFamily="1" charset="-122"/>
                <a:ea typeface="仿宋_GB2312" pitchFamily="1" charset="-122"/>
              </a:rPr>
              <a:t> </a:t>
            </a:r>
            <a:endParaRPr lang="zh-CN" altLang="en-US">
              <a:latin typeface="仿宋_GB2312" pitchFamily="1" charset="-122"/>
              <a:ea typeface="仿宋_GB2312" pitchFamily="1" charset="-122"/>
            </a:endParaRPr>
          </a:p>
        </p:txBody>
      </p:sp>
      <p:sp>
        <p:nvSpPr>
          <p:cNvPr id="13314" name="文本框 11266"/>
          <p:cNvSpPr txBox="1"/>
          <p:nvPr/>
        </p:nvSpPr>
        <p:spPr>
          <a:xfrm>
            <a:off x="4202113" y="1614488"/>
            <a:ext cx="6372225" cy="4399915"/>
          </a:xfrm>
          <a:prstGeom prst="rect">
            <a:avLst/>
          </a:prstGeom>
          <a:noFill/>
          <a:ln w="9525">
            <a:noFill/>
          </a:ln>
        </p:spPr>
        <p:txBody>
          <a:bodyPr anchor="t">
            <a:spAutoFit/>
          </a:bodyPr>
          <a:lstStyle/>
          <a:p>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采掘形成的应力集中带，如采掘工作面临近煤柱、停采线、两条巷道贯通之前的应力集中区，相向采掘的两工作面互相接近的采煤工作面集中应力带内煤层突出危险性增大。这些地区不仅突出频繁，而且极易发生大强度的瓦斯突出。因此，在突出煤层开采过程中，地质部门应随时掌握工作面附近的地质构造变化情况，针对性的指导防突工作的进行。 </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4337" name="文本框 12289"/>
          <p:cNvSpPr txBox="1"/>
          <p:nvPr/>
        </p:nvSpPr>
        <p:spPr>
          <a:xfrm>
            <a:off x="2347913" y="6207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二、煤与瓦斯突出预兆</a:t>
            </a:r>
            <a:r>
              <a:rPr lang="zh-CN" altLang="en-US">
                <a:solidFill>
                  <a:schemeClr val="bg2"/>
                </a:solidFill>
                <a:latin typeface="仿宋_GB2312" pitchFamily="1" charset="-122"/>
                <a:ea typeface="仿宋_GB2312" pitchFamily="1" charset="-122"/>
              </a:rPr>
              <a:t> </a:t>
            </a:r>
            <a:endParaRPr lang="zh-CN" altLang="en-US">
              <a:solidFill>
                <a:schemeClr val="bg2"/>
              </a:solidFill>
              <a:latin typeface="仿宋_GB2312" pitchFamily="1" charset="-122"/>
              <a:ea typeface="仿宋_GB2312" pitchFamily="1" charset="-122"/>
            </a:endParaRPr>
          </a:p>
        </p:txBody>
      </p:sp>
      <p:sp>
        <p:nvSpPr>
          <p:cNvPr id="14338" name="文本框 12290"/>
          <p:cNvSpPr txBox="1"/>
          <p:nvPr/>
        </p:nvSpPr>
        <p:spPr>
          <a:xfrm>
            <a:off x="4295775" y="765175"/>
            <a:ext cx="6372225" cy="4831080"/>
          </a:xfrm>
          <a:prstGeom prst="rect">
            <a:avLst/>
          </a:prstGeom>
          <a:noFill/>
          <a:ln w="9525">
            <a:noFill/>
          </a:ln>
        </p:spPr>
        <p:txBody>
          <a:bodyPr anchor="t">
            <a:spAutoFit/>
          </a:bodyPr>
          <a:lstStyle/>
          <a:p>
            <a:r>
              <a:rPr lang="en-US" altLang="zh-CN" sz="2800">
                <a:latin typeface="Times New Roman" panose="02020603050405020304" pitchFamily="2" charset="0"/>
                <a:ea typeface="仿宋_GB2312" pitchFamily="1" charset="-122"/>
              </a:rPr>
              <a:t>        </a:t>
            </a:r>
            <a:r>
              <a:rPr lang="zh-CN" altLang="en-US" sz="2800">
                <a:latin typeface="Times New Roman" panose="02020603050405020304" pitchFamily="2" charset="0"/>
                <a:ea typeface="仿宋_GB2312" pitchFamily="1" charset="-122"/>
              </a:rPr>
              <a:t>经突出矿井多年开采的实践证明，大多数突出前都会有有声或无声预兆，一些预兆可以被人明显地感觉到，而另一些预兆跟作业人员对突出知识的掌握程度有关，经验丰富的人可以很好地利用所掌握的突出预兆知识，在一旦发生突出时，避免发生人员伤亡事故。因此，掌握好突出预兆知识，对于保证人身安全，减少或消除突出灾害的发生都具有重要的意义。</a:t>
            </a:r>
            <a:endParaRPr lang="zh-CN" altLang="en-US" sz="2800">
              <a:latin typeface="Times New Roman" panose="02020603050405020304" pitchFamily="2" charset="0"/>
              <a:ea typeface="仿宋_GB2312" pitchFamily="1" charset="-122"/>
            </a:endParaRPr>
          </a:p>
          <a:p>
            <a:r>
              <a:rPr lang="zh-CN" altLang="en-US" sz="2800">
                <a:latin typeface="Times New Roman" panose="02020603050405020304" pitchFamily="2" charset="0"/>
                <a:ea typeface="仿宋_GB2312" pitchFamily="1"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5361" name="文本框 13313"/>
          <p:cNvSpPr txBox="1"/>
          <p:nvPr/>
        </p:nvSpPr>
        <p:spPr>
          <a:xfrm>
            <a:off x="2347913" y="6207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二、煤与瓦斯突出预兆</a:t>
            </a:r>
            <a:r>
              <a:rPr lang="zh-CN" altLang="en-US">
                <a:solidFill>
                  <a:schemeClr val="bg2"/>
                </a:solidFill>
                <a:latin typeface="仿宋_GB2312" pitchFamily="1" charset="-122"/>
                <a:ea typeface="仿宋_GB2312" pitchFamily="1" charset="-122"/>
              </a:rPr>
              <a:t> </a:t>
            </a:r>
            <a:endParaRPr lang="zh-CN" altLang="en-US">
              <a:solidFill>
                <a:schemeClr val="bg2"/>
              </a:solidFill>
              <a:latin typeface="仿宋_GB2312" pitchFamily="1" charset="-122"/>
              <a:ea typeface="仿宋_GB2312" pitchFamily="1" charset="-122"/>
            </a:endParaRPr>
          </a:p>
        </p:txBody>
      </p:sp>
      <p:sp>
        <p:nvSpPr>
          <p:cNvPr id="15362" name="文本框 13314"/>
          <p:cNvSpPr txBox="1"/>
          <p:nvPr/>
        </p:nvSpPr>
        <p:spPr>
          <a:xfrm>
            <a:off x="4295775" y="765175"/>
            <a:ext cx="6372225" cy="5262245"/>
          </a:xfrm>
          <a:prstGeom prst="rect">
            <a:avLst/>
          </a:prstGeom>
          <a:noFill/>
          <a:ln w="9525">
            <a:noFill/>
          </a:ln>
        </p:spPr>
        <p:txBody>
          <a:bodyPr anchor="t">
            <a:spAutoFit/>
          </a:bodyPr>
          <a:lstStyle/>
          <a:p>
            <a:r>
              <a:rPr lang="en-US" altLang="zh-CN" sz="2800">
                <a:latin typeface="Times New Roman" panose="02020603050405020304" pitchFamily="2" charset="0"/>
                <a:ea typeface="仿宋_GB2312" pitchFamily="1" charset="-122"/>
              </a:rPr>
              <a:t>       </a:t>
            </a:r>
            <a:r>
              <a:rPr lang="zh-CN" altLang="en-US" sz="2800">
                <a:latin typeface="Times New Roman" panose="02020603050405020304" pitchFamily="2" charset="0"/>
                <a:ea typeface="仿宋_GB2312" pitchFamily="1" charset="-122"/>
              </a:rPr>
              <a:t>突出预兆主要有：声响预兆、瓦斯预兆、煤结构预兆、矿压显现预兆等。</a:t>
            </a:r>
            <a:r>
              <a:rPr lang="zh-CN" altLang="en-US" sz="2800">
                <a:latin typeface="Times New Roman" panose="02020603050405020304" pitchFamily="2" charset="0"/>
                <a:ea typeface="宋体" panose="02010600030101010101" pitchFamily="2" charset="-122"/>
              </a:rPr>
              <a:t> </a:t>
            </a:r>
            <a:endParaRPr lang="zh-CN" altLang="en-US" sz="2800">
              <a:latin typeface="Times New Roman" panose="02020603050405020304" pitchFamily="2" charset="0"/>
              <a:ea typeface="宋体" panose="02010600030101010101" pitchFamily="2" charset="-122"/>
            </a:endParaRPr>
          </a:p>
          <a:p>
            <a:r>
              <a:rPr lang="en-US" altLang="zh-CN" sz="2800">
                <a:latin typeface="Times New Roman" panose="02020603050405020304" pitchFamily="2" charset="0"/>
                <a:ea typeface="仿宋_GB2312" pitchFamily="1" charset="-122"/>
              </a:rPr>
              <a:t>     </a:t>
            </a:r>
            <a:r>
              <a:rPr lang="zh-CN" altLang="en-US" sz="2800" b="1">
                <a:latin typeface="仿宋_GB2312" pitchFamily="1" charset="-122"/>
                <a:ea typeface="仿宋_GB2312" pitchFamily="1" charset="-122"/>
              </a:rPr>
              <a:t>（</a:t>
            </a:r>
            <a:r>
              <a:rPr lang="en-US" altLang="zh-CN" sz="2800" b="1">
                <a:latin typeface="仿宋_GB2312" pitchFamily="1" charset="-122"/>
                <a:ea typeface="仿宋_GB2312" pitchFamily="1" charset="-122"/>
              </a:rPr>
              <a:t>1</a:t>
            </a:r>
            <a:r>
              <a:rPr lang="zh-CN" altLang="en-US" sz="2800" b="1">
                <a:latin typeface="仿宋_GB2312" pitchFamily="1" charset="-122"/>
                <a:ea typeface="仿宋_GB2312" pitchFamily="1" charset="-122"/>
              </a:rPr>
              <a:t>）、声响预兆</a:t>
            </a:r>
            <a:endParaRPr lang="zh-CN" altLang="en-US" sz="2800">
              <a:latin typeface="仿宋_GB2312" pitchFamily="1" charset="-122"/>
              <a:ea typeface="仿宋_GB2312" pitchFamily="1" charset="-122"/>
            </a:endParaRPr>
          </a:p>
          <a:p>
            <a:r>
              <a:rPr lang="zh-CN" altLang="en-US" sz="2800">
                <a:latin typeface="仿宋_GB2312" pitchFamily="1" charset="-122"/>
                <a:ea typeface="仿宋_GB2312" pitchFamily="1" charset="-122"/>
              </a:rPr>
              <a:t>    如煤体发生的闷雷声、爆竹声、机枪声、嗡嗡声、啪啪声等。这些由煤体内部发出的声响在突出煤层开采过程中统统称为响煤炮。在有统计的突出事故案例中，大多数突出前都有响煤炮预兆，是各种突出预兆中发生最多的突出预兆，值得引起重视。一般在施工预测钻孔或措施效检钻孔时发生响煤炮预兆，工作面应预测或效检为突出工作面。</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6385" name="文本框 14337"/>
          <p:cNvSpPr txBox="1"/>
          <p:nvPr/>
        </p:nvSpPr>
        <p:spPr>
          <a:xfrm>
            <a:off x="2347913" y="6207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二、煤与瓦斯突出预兆</a:t>
            </a:r>
            <a:r>
              <a:rPr lang="zh-CN" altLang="en-US">
                <a:solidFill>
                  <a:schemeClr val="bg2"/>
                </a:solidFill>
                <a:latin typeface="仿宋_GB2312" pitchFamily="1" charset="-122"/>
                <a:ea typeface="仿宋_GB2312" pitchFamily="1" charset="-122"/>
              </a:rPr>
              <a:t> </a:t>
            </a:r>
            <a:endParaRPr lang="zh-CN" altLang="en-US">
              <a:solidFill>
                <a:schemeClr val="bg2"/>
              </a:solidFill>
              <a:latin typeface="仿宋_GB2312" pitchFamily="1" charset="-122"/>
              <a:ea typeface="仿宋_GB2312" pitchFamily="1" charset="-122"/>
            </a:endParaRPr>
          </a:p>
        </p:txBody>
      </p:sp>
      <p:sp>
        <p:nvSpPr>
          <p:cNvPr id="16386" name="文本框 14338"/>
          <p:cNvSpPr txBox="1"/>
          <p:nvPr/>
        </p:nvSpPr>
        <p:spPr>
          <a:xfrm>
            <a:off x="4295775" y="765175"/>
            <a:ext cx="6372225" cy="5692775"/>
          </a:xfrm>
          <a:prstGeom prst="rect">
            <a:avLst/>
          </a:prstGeom>
          <a:noFill/>
          <a:ln w="9525">
            <a:noFill/>
          </a:ln>
        </p:spPr>
        <p:txBody>
          <a:bodyPr anchor="t">
            <a:spAutoFit/>
          </a:bodyPr>
          <a:lstStyle/>
          <a:p>
            <a:r>
              <a:rPr lang="en-US" altLang="zh-CN" sz="2800">
                <a:latin typeface="Times New Roman" panose="02020603050405020304" pitchFamily="2" charset="0"/>
                <a:ea typeface="仿宋_GB2312" pitchFamily="1" charset="-122"/>
              </a:rPr>
              <a:t>     </a:t>
            </a:r>
            <a:r>
              <a:rPr lang="zh-CN" altLang="en-US" sz="2800" b="1">
                <a:latin typeface="仿宋_GB2312" pitchFamily="1" charset="-122"/>
                <a:ea typeface="仿宋_GB2312" pitchFamily="1" charset="-122"/>
              </a:rPr>
              <a:t>（</a:t>
            </a:r>
            <a:r>
              <a:rPr lang="en-US" altLang="zh-CN" sz="2800" b="1">
                <a:latin typeface="仿宋_GB2312" pitchFamily="1" charset="-122"/>
                <a:ea typeface="仿宋_GB2312" pitchFamily="1" charset="-122"/>
              </a:rPr>
              <a:t>2</a:t>
            </a:r>
            <a:r>
              <a:rPr lang="zh-CN" altLang="en-US" sz="2800" b="1">
                <a:latin typeface="仿宋_GB2312" pitchFamily="1" charset="-122"/>
                <a:ea typeface="仿宋_GB2312" pitchFamily="1" charset="-122"/>
              </a:rPr>
              <a:t>）、瓦斯预兆</a:t>
            </a:r>
            <a:endParaRPr lang="zh-CN" altLang="en-US" sz="2800">
              <a:latin typeface="仿宋_GB2312" pitchFamily="1" charset="-122"/>
              <a:ea typeface="仿宋_GB2312" pitchFamily="1" charset="-122"/>
            </a:endParaRPr>
          </a:p>
          <a:p>
            <a:r>
              <a:rPr lang="zh-CN" altLang="en-US" sz="2800">
                <a:latin typeface="仿宋_GB2312" pitchFamily="1" charset="-122"/>
                <a:ea typeface="仿宋_GB2312" pitchFamily="1" charset="-122"/>
              </a:rPr>
              <a:t>    入风流逆转，瓦斯异常，瓦斯浓度忽大忽小，打钻喷孔及出现哨叫声、蜂鸣声等，统计表明，许多大强度的瓦斯突出前，常常有瓦斯忽大忽小预兆，有瓦斯忽大忽小预兆的突出平均突出强度最大。</a:t>
            </a:r>
            <a:endParaRPr lang="zh-CN" altLang="en-US" sz="2800" b="1">
              <a:latin typeface="仿宋_GB2312" pitchFamily="1" charset="-122"/>
              <a:ea typeface="仿宋_GB2312" pitchFamily="1" charset="-122"/>
            </a:endParaRPr>
          </a:p>
          <a:p>
            <a:r>
              <a:rPr lang="zh-CN" altLang="en-US" sz="2800" b="1">
                <a:latin typeface="仿宋_GB2312" pitchFamily="1" charset="-122"/>
                <a:ea typeface="仿宋_GB2312" pitchFamily="1" charset="-122"/>
              </a:rPr>
              <a:t>   （</a:t>
            </a:r>
            <a:r>
              <a:rPr lang="en-US" altLang="zh-CN" sz="2800" b="1">
                <a:latin typeface="仿宋_GB2312" pitchFamily="1" charset="-122"/>
                <a:ea typeface="仿宋_GB2312" pitchFamily="1" charset="-122"/>
              </a:rPr>
              <a:t>3</a:t>
            </a:r>
            <a:r>
              <a:rPr lang="zh-CN" altLang="en-US" sz="2800" b="1">
                <a:latin typeface="仿宋_GB2312" pitchFamily="1" charset="-122"/>
                <a:ea typeface="仿宋_GB2312" pitchFamily="1" charset="-122"/>
              </a:rPr>
              <a:t>）、煤结构预兆</a:t>
            </a:r>
            <a:endParaRPr lang="zh-CN" altLang="en-US" sz="2800">
              <a:latin typeface="仿宋_GB2312" pitchFamily="1" charset="-122"/>
              <a:ea typeface="仿宋_GB2312" pitchFamily="1" charset="-122"/>
            </a:endParaRPr>
          </a:p>
          <a:p>
            <a:r>
              <a:rPr lang="zh-CN" altLang="en-US" sz="2800">
                <a:latin typeface="仿宋_GB2312" pitchFamily="1" charset="-122"/>
                <a:ea typeface="仿宋_GB2312" pitchFamily="1" charset="-122"/>
              </a:rPr>
              <a:t>    煤体结构预兆有层理紊乱、煤体干燥、煤体松软、色泽变暗无光泽、煤层产状急剧变化、煤层波状隆起以及层理逆转等。尤其应引起注意的是，煤层软分层变厚。 </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7409" name="文本框 15361"/>
          <p:cNvSpPr txBox="1"/>
          <p:nvPr/>
        </p:nvSpPr>
        <p:spPr>
          <a:xfrm>
            <a:off x="2347913" y="6207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二、煤与瓦斯突出预兆</a:t>
            </a:r>
            <a:r>
              <a:rPr lang="zh-CN" altLang="en-US">
                <a:solidFill>
                  <a:schemeClr val="bg2"/>
                </a:solidFill>
                <a:latin typeface="仿宋_GB2312" pitchFamily="1" charset="-122"/>
                <a:ea typeface="仿宋_GB2312" pitchFamily="1" charset="-122"/>
              </a:rPr>
              <a:t> </a:t>
            </a:r>
            <a:endParaRPr lang="zh-CN" altLang="en-US">
              <a:solidFill>
                <a:schemeClr val="bg2"/>
              </a:solidFill>
              <a:latin typeface="仿宋_GB2312" pitchFamily="1" charset="-122"/>
              <a:ea typeface="仿宋_GB2312" pitchFamily="1" charset="-122"/>
            </a:endParaRPr>
          </a:p>
        </p:txBody>
      </p:sp>
      <p:sp>
        <p:nvSpPr>
          <p:cNvPr id="17410" name="文本框 15362"/>
          <p:cNvSpPr txBox="1"/>
          <p:nvPr/>
        </p:nvSpPr>
        <p:spPr>
          <a:xfrm>
            <a:off x="4295775" y="765175"/>
            <a:ext cx="6372225" cy="6123940"/>
          </a:xfrm>
          <a:prstGeom prst="rect">
            <a:avLst/>
          </a:prstGeom>
          <a:noFill/>
          <a:ln w="9525">
            <a:noFill/>
          </a:ln>
        </p:spPr>
        <p:txBody>
          <a:bodyPr anchor="t">
            <a:spAutoFit/>
          </a:bodyPr>
          <a:lstStyle/>
          <a:p>
            <a:r>
              <a:rPr lang="en-US" altLang="zh-CN" sz="2800">
                <a:latin typeface="Times New Roman" panose="02020603050405020304" pitchFamily="2" charset="0"/>
                <a:ea typeface="仿宋_GB2312" pitchFamily="1" charset="-122"/>
              </a:rPr>
              <a:t>      </a:t>
            </a:r>
            <a:r>
              <a:rPr lang="zh-CN" altLang="en-US" sz="2800" b="1">
                <a:latin typeface="仿宋_GB2312" pitchFamily="1" charset="-122"/>
                <a:ea typeface="仿宋_GB2312" pitchFamily="1" charset="-122"/>
              </a:rPr>
              <a:t>（</a:t>
            </a:r>
            <a:r>
              <a:rPr lang="en-US" altLang="zh-CN" sz="2800" b="1">
                <a:latin typeface="仿宋_GB2312" pitchFamily="1" charset="-122"/>
                <a:ea typeface="仿宋_GB2312" pitchFamily="1" charset="-122"/>
              </a:rPr>
              <a:t>4</a:t>
            </a:r>
            <a:r>
              <a:rPr lang="zh-CN" altLang="en-US" sz="2800" b="1">
                <a:latin typeface="仿宋_GB2312" pitchFamily="1" charset="-122"/>
                <a:ea typeface="仿宋_GB2312" pitchFamily="1" charset="-122"/>
              </a:rPr>
              <a:t>）矿压显现预兆</a:t>
            </a:r>
            <a:endParaRPr lang="zh-CN" altLang="en-US" sz="2800">
              <a:latin typeface="仿宋_GB2312" pitchFamily="1" charset="-122"/>
              <a:ea typeface="仿宋_GB2312" pitchFamily="1" charset="-122"/>
            </a:endParaRPr>
          </a:p>
          <a:p>
            <a:r>
              <a:rPr lang="zh-CN" altLang="en-US" sz="2800">
                <a:latin typeface="仿宋_GB2312" pitchFamily="1" charset="-122"/>
                <a:ea typeface="仿宋_GB2312" pitchFamily="1" charset="-122"/>
              </a:rPr>
              <a:t>    如支架来压、煤壁开裂、掉渣、片帮、工作面煤墙外鼓、巷道底鼓、钻孔顶钻、夹钻、钻孔严重变形、塌孔以及炮眼装不进炸药等。</a:t>
            </a:r>
            <a:endParaRPr lang="zh-CN" altLang="en-US" sz="2800" b="1">
              <a:latin typeface="仿宋_GB2312" pitchFamily="1" charset="-122"/>
              <a:ea typeface="仿宋_GB2312" pitchFamily="1" charset="-122"/>
            </a:endParaRPr>
          </a:p>
          <a:p>
            <a:r>
              <a:rPr lang="zh-CN" altLang="en-US" sz="2800" b="1">
                <a:latin typeface="仿宋_GB2312" pitchFamily="1" charset="-122"/>
                <a:ea typeface="仿宋_GB2312" pitchFamily="1" charset="-122"/>
              </a:rPr>
              <a:t>    （</a:t>
            </a:r>
            <a:r>
              <a:rPr lang="en-US" altLang="zh-CN" sz="2800" b="1">
                <a:latin typeface="仿宋_GB2312" pitchFamily="1" charset="-122"/>
                <a:ea typeface="仿宋_GB2312" pitchFamily="1" charset="-122"/>
              </a:rPr>
              <a:t>5</a:t>
            </a:r>
            <a:r>
              <a:rPr lang="zh-CN" altLang="en-US" sz="2800" b="1">
                <a:latin typeface="仿宋_GB2312" pitchFamily="1" charset="-122"/>
                <a:ea typeface="仿宋_GB2312" pitchFamily="1" charset="-122"/>
              </a:rPr>
              <a:t>）</a:t>
            </a:r>
            <a:r>
              <a:rPr lang="zh-CN" altLang="en-US" sz="2800">
                <a:latin typeface="仿宋_GB2312" pitchFamily="1" charset="-122"/>
                <a:ea typeface="仿宋_GB2312" pitchFamily="1" charset="-122"/>
              </a:rPr>
              <a:t>、</a:t>
            </a:r>
            <a:r>
              <a:rPr lang="zh-CN" altLang="en-US" sz="2800" b="1">
                <a:latin typeface="仿宋_GB2312" pitchFamily="1" charset="-122"/>
                <a:ea typeface="仿宋_GB2312" pitchFamily="1" charset="-122"/>
              </a:rPr>
              <a:t>其他预兆</a:t>
            </a:r>
            <a:endParaRPr lang="zh-CN" altLang="en-US" sz="2800">
              <a:latin typeface="仿宋_GB2312" pitchFamily="1" charset="-122"/>
              <a:ea typeface="仿宋_GB2312" pitchFamily="1" charset="-122"/>
            </a:endParaRPr>
          </a:p>
          <a:p>
            <a:r>
              <a:rPr lang="zh-CN" altLang="en-US" sz="2800">
                <a:latin typeface="仿宋_GB2312" pitchFamily="1" charset="-122"/>
                <a:ea typeface="仿宋_GB2312" pitchFamily="1" charset="-122"/>
              </a:rPr>
              <a:t>    在一些突出事例发生前，出现干燥，工作面温度降低、煤墙发凉、特殊气味等预兆。</a:t>
            </a:r>
            <a:endParaRPr lang="zh-CN" altLang="en-US" sz="2800">
              <a:latin typeface="仿宋_GB2312" pitchFamily="1" charset="-122"/>
              <a:ea typeface="仿宋_GB2312" pitchFamily="1" charset="-122"/>
            </a:endParaRPr>
          </a:p>
          <a:p>
            <a:endParaRPr lang="zh-CN" altLang="en-US" sz="2800">
              <a:latin typeface="仿宋_GB2312" pitchFamily="1" charset="-122"/>
              <a:ea typeface="仿宋_GB2312" pitchFamily="1" charset="-122"/>
            </a:endParaRPr>
          </a:p>
          <a:p>
            <a:r>
              <a:rPr lang="zh-CN" altLang="en-US" sz="2800">
                <a:latin typeface="仿宋_GB2312" pitchFamily="1" charset="-122"/>
                <a:ea typeface="仿宋_GB2312" pitchFamily="1" charset="-122"/>
              </a:rPr>
              <a:t>    上述预兆有时会同时出现，在工作面施工过程中出现上述预兆时，应立即停止作业，待预兆消失后方可重新恢复工作。</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8433" name="文本框 16385"/>
          <p:cNvSpPr txBox="1"/>
          <p:nvPr/>
        </p:nvSpPr>
        <p:spPr>
          <a:xfrm>
            <a:off x="2347913" y="6207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三、防治煤与瓦斯突出措施</a:t>
            </a:r>
            <a:endParaRPr lang="zh-CN" altLang="en-US" b="1">
              <a:solidFill>
                <a:schemeClr val="bg2"/>
              </a:solidFill>
              <a:latin typeface="Times New Roman" panose="02020603050405020304" pitchFamily="2" charset="0"/>
              <a:ea typeface="仿宋_GB2312" pitchFamily="1" charset="-122"/>
            </a:endParaRPr>
          </a:p>
        </p:txBody>
      </p:sp>
      <p:sp>
        <p:nvSpPr>
          <p:cNvPr id="18434" name="文本框 16386"/>
          <p:cNvSpPr txBox="1"/>
          <p:nvPr/>
        </p:nvSpPr>
        <p:spPr>
          <a:xfrm>
            <a:off x="4295775" y="1484313"/>
            <a:ext cx="6372225" cy="3538220"/>
          </a:xfrm>
          <a:prstGeom prst="rect">
            <a:avLst/>
          </a:prstGeom>
          <a:noFill/>
          <a:ln w="9525">
            <a:noFill/>
          </a:ln>
        </p:spPr>
        <p:txBody>
          <a:bodyPr anchor="t">
            <a:spAutoFit/>
          </a:bodyPr>
          <a:lstStyle/>
          <a:p>
            <a:pPr marL="342900" indent="-342900"/>
            <a:r>
              <a:rPr lang="zh-CN" altLang="en-US" sz="2800">
                <a:latin typeface="Times New Roman" panose="02020603050405020304" pitchFamily="2" charset="0"/>
                <a:ea typeface="仿宋_GB2312" pitchFamily="1" charset="-122"/>
              </a:rPr>
              <a:t>防突措施一般分为两类：</a:t>
            </a:r>
            <a:endParaRPr lang="zh-CN" altLang="en-US" sz="2800">
              <a:latin typeface="Times New Roman" panose="02020603050405020304" pitchFamily="2" charset="0"/>
              <a:ea typeface="仿宋_GB2312" pitchFamily="1" charset="-122"/>
            </a:endParaRPr>
          </a:p>
          <a:p>
            <a:pPr marL="342900" indent="-342900"/>
            <a:r>
              <a:rPr lang="zh-CN" altLang="en-US" sz="2800">
                <a:latin typeface="Times New Roman" panose="02020603050405020304" pitchFamily="2" charset="0"/>
                <a:ea typeface="仿宋_GB2312" pitchFamily="1" charset="-122"/>
              </a:rPr>
              <a:t>既区域防突措施和局部防突措施。</a:t>
            </a:r>
            <a:endParaRPr lang="zh-CN" altLang="en-US" sz="2800">
              <a:latin typeface="Times New Roman" panose="02020603050405020304" pitchFamily="2" charset="0"/>
              <a:ea typeface="仿宋_GB2312" pitchFamily="1" charset="-122"/>
            </a:endParaRPr>
          </a:p>
          <a:p>
            <a:pPr marL="342900" indent="-342900"/>
            <a:endParaRPr lang="zh-CN" altLang="en-US" sz="2800" b="1">
              <a:latin typeface="Times New Roman" panose="02020603050405020304" pitchFamily="2" charset="0"/>
              <a:ea typeface="仿宋_GB2312" pitchFamily="1" charset="-122"/>
            </a:endParaRPr>
          </a:p>
          <a:p>
            <a:pPr marL="342900" indent="-342900"/>
            <a:r>
              <a:rPr lang="zh-CN" altLang="en-US" sz="2800" b="1">
                <a:latin typeface="Times New Roman" panose="02020603050405020304" pitchFamily="2" charset="0"/>
                <a:ea typeface="仿宋_GB2312" pitchFamily="1" charset="-122"/>
              </a:rPr>
              <a:t>区域防突措施</a:t>
            </a:r>
            <a:endParaRPr lang="zh-CN" altLang="en-US" sz="2800">
              <a:latin typeface="Times New Roman" panose="02020603050405020304" pitchFamily="2" charset="0"/>
              <a:ea typeface="仿宋_GB2312" pitchFamily="1" charset="-122"/>
            </a:endParaRPr>
          </a:p>
          <a:p>
            <a:pPr marL="342900" indent="-342900"/>
            <a:r>
              <a:rPr lang="zh-CN" altLang="en-US" sz="2800">
                <a:latin typeface="Times New Roman" panose="02020603050405020304" pitchFamily="2" charset="0"/>
                <a:ea typeface="仿宋_GB2312" pitchFamily="1" charset="-122"/>
              </a:rPr>
              <a:t>        区域防突措施是指在突出煤层进行</a:t>
            </a:r>
            <a:endParaRPr lang="zh-CN" altLang="en-US" sz="2800">
              <a:latin typeface="Times New Roman" panose="02020603050405020304" pitchFamily="2" charset="0"/>
              <a:ea typeface="仿宋_GB2312" pitchFamily="1" charset="-122"/>
            </a:endParaRPr>
          </a:p>
          <a:p>
            <a:pPr marL="342900" indent="-342900"/>
            <a:r>
              <a:rPr lang="zh-CN" altLang="en-US" sz="2800">
                <a:latin typeface="Times New Roman" panose="02020603050405020304" pitchFamily="2" charset="0"/>
                <a:ea typeface="仿宋_GB2312" pitchFamily="1" charset="-122"/>
              </a:rPr>
              <a:t>采掘前，对煤层较大范围采取的防突措</a:t>
            </a:r>
            <a:endParaRPr lang="zh-CN" altLang="en-US" sz="2800">
              <a:latin typeface="Times New Roman" panose="02020603050405020304" pitchFamily="2" charset="0"/>
              <a:ea typeface="仿宋_GB2312" pitchFamily="1" charset="-122"/>
            </a:endParaRPr>
          </a:p>
          <a:p>
            <a:pPr marL="342900" indent="-342900"/>
            <a:r>
              <a:rPr lang="zh-CN" altLang="en-US" sz="2800">
                <a:latin typeface="Times New Roman" panose="02020603050405020304" pitchFamily="2" charset="0"/>
                <a:ea typeface="仿宋_GB2312" pitchFamily="1" charset="-122"/>
              </a:rPr>
              <a:t>施。区域防突措施包括开采保护层和预</a:t>
            </a:r>
            <a:endParaRPr lang="zh-CN" altLang="en-US" sz="2800">
              <a:latin typeface="Times New Roman" panose="02020603050405020304" pitchFamily="2" charset="0"/>
              <a:ea typeface="仿宋_GB2312" pitchFamily="1" charset="-122"/>
            </a:endParaRPr>
          </a:p>
          <a:p>
            <a:pPr marL="342900" indent="-342900"/>
            <a:r>
              <a:rPr lang="zh-CN" altLang="en-US" sz="2800">
                <a:latin typeface="Times New Roman" panose="02020603050405020304" pitchFamily="2" charset="0"/>
                <a:ea typeface="仿宋_GB2312" pitchFamily="1" charset="-122"/>
              </a:rPr>
              <a:t>抽煤层瓦斯两类。</a:t>
            </a:r>
            <a:endParaRPr lang="zh-CN" altLang="en-US" sz="2800">
              <a:latin typeface="Times New Roman" panose="02020603050405020304" pitchFamily="2" charset="0"/>
              <a:ea typeface="仿宋_GB2312" pitchFamily="1"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9457" name="文本框 17409"/>
          <p:cNvSpPr txBox="1"/>
          <p:nvPr/>
        </p:nvSpPr>
        <p:spPr>
          <a:xfrm>
            <a:off x="2347913" y="6207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三、防治煤与瓦斯突出措施</a:t>
            </a:r>
            <a:endParaRPr lang="zh-CN" altLang="en-US" b="1">
              <a:solidFill>
                <a:schemeClr val="bg2"/>
              </a:solidFill>
              <a:latin typeface="Times New Roman" panose="02020603050405020304" pitchFamily="2" charset="0"/>
              <a:ea typeface="仿宋_GB2312" pitchFamily="1" charset="-122"/>
            </a:endParaRPr>
          </a:p>
        </p:txBody>
      </p:sp>
      <p:sp>
        <p:nvSpPr>
          <p:cNvPr id="19458" name="文本框 17410"/>
          <p:cNvSpPr txBox="1"/>
          <p:nvPr/>
        </p:nvSpPr>
        <p:spPr>
          <a:xfrm>
            <a:off x="4295775" y="620713"/>
            <a:ext cx="6372225" cy="6123940"/>
          </a:xfrm>
          <a:prstGeom prst="rect">
            <a:avLst/>
          </a:prstGeom>
          <a:noFill/>
          <a:ln w="9525">
            <a:noFill/>
          </a:ln>
        </p:spPr>
        <p:txBody>
          <a:bodyPr anchor="t">
            <a:spAutoFit/>
          </a:bodyPr>
          <a:lstStyle/>
          <a:p>
            <a:pPr marL="342900" indent="-342900"/>
            <a:r>
              <a:rPr lang="en-US" altLang="zh-CN" sz="2800">
                <a:latin typeface="Times New Roman" panose="02020603050405020304" pitchFamily="2" charset="0"/>
                <a:ea typeface="仿宋_GB2312" pitchFamily="1" charset="-122"/>
              </a:rPr>
              <a:t>  </a:t>
            </a:r>
            <a:r>
              <a:rPr lang="zh-CN" altLang="en-US" sz="2800" b="1">
                <a:latin typeface="仿宋_GB2312" pitchFamily="1" charset="-122"/>
                <a:ea typeface="仿宋_GB2312" pitchFamily="1" charset="-122"/>
              </a:rPr>
              <a:t>（</a:t>
            </a:r>
            <a:r>
              <a:rPr lang="en-US" altLang="zh-CN" sz="2800" b="1">
                <a:latin typeface="仿宋_GB2312" pitchFamily="1" charset="-122"/>
                <a:ea typeface="仿宋_GB2312" pitchFamily="1" charset="-122"/>
              </a:rPr>
              <a:t>1</a:t>
            </a:r>
            <a:r>
              <a:rPr lang="zh-CN" altLang="en-US" sz="2800" b="1">
                <a:latin typeface="仿宋_GB2312" pitchFamily="1" charset="-122"/>
                <a:ea typeface="仿宋_GB2312" pitchFamily="1" charset="-122"/>
              </a:rPr>
              <a:t>）、开采保护层</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在开采具有突出危险的煤层群时，当首先开采一个煤层后，对其他煤层起到消除突出危险的作用时，则首先开采的煤层称为保护层，受到保护作用而消除了突出危险的煤层称为被保护层。</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开采保护层的原则是</a:t>
            </a:r>
            <a:r>
              <a:rPr lang="en-US" altLang="zh-CN" sz="2800">
                <a:latin typeface="仿宋_GB2312" pitchFamily="1" charset="-122"/>
                <a:ea typeface="仿宋_GB2312" pitchFamily="1" charset="-122"/>
              </a:rPr>
              <a:t>:(</a:t>
            </a:r>
            <a:r>
              <a:rPr lang="zh-CN" altLang="en-US" sz="2800">
                <a:latin typeface="仿宋_GB2312" pitchFamily="1" charset="-122"/>
                <a:ea typeface="仿宋_GB2312" pitchFamily="1" charset="-122"/>
              </a:rPr>
              <a:t>一</a:t>
            </a:r>
            <a:r>
              <a:rPr lang="en-US" altLang="zh-CN" sz="2800">
                <a:latin typeface="仿宋_GB2312" pitchFamily="1" charset="-122"/>
                <a:ea typeface="仿宋_GB2312" pitchFamily="1" charset="-122"/>
              </a:rPr>
              <a:t>) </a:t>
            </a:r>
            <a:r>
              <a:rPr lang="zh-CN" altLang="en-US" sz="2800">
                <a:latin typeface="仿宋_GB2312" pitchFamily="1" charset="-122"/>
                <a:ea typeface="仿宋_GB2312" pitchFamily="1" charset="-122"/>
              </a:rPr>
              <a:t>优先选择无突出危险的煤层作为保护层。矿井中所有煤层都有突出危险时，应选择突出危险程度低较小的煤层作保护层。（二）应优先选择上保护层；选择下保护层开采时，不得破坏被保护层的开采条件。</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0481" name="文本框 18433"/>
          <p:cNvSpPr txBox="1"/>
          <p:nvPr/>
        </p:nvSpPr>
        <p:spPr>
          <a:xfrm>
            <a:off x="2347913" y="6207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三、防治煤与瓦斯突出措施</a:t>
            </a:r>
            <a:endParaRPr lang="zh-CN" altLang="en-US" b="1">
              <a:solidFill>
                <a:schemeClr val="bg2"/>
              </a:solidFill>
              <a:latin typeface="Times New Roman" panose="02020603050405020304" pitchFamily="2" charset="0"/>
              <a:ea typeface="仿宋_GB2312" pitchFamily="1" charset="-122"/>
            </a:endParaRPr>
          </a:p>
        </p:txBody>
      </p:sp>
      <p:sp>
        <p:nvSpPr>
          <p:cNvPr id="20482" name="文本框 18434"/>
          <p:cNvSpPr txBox="1"/>
          <p:nvPr/>
        </p:nvSpPr>
        <p:spPr>
          <a:xfrm>
            <a:off x="4295775" y="476250"/>
            <a:ext cx="6372225" cy="6123940"/>
          </a:xfrm>
          <a:prstGeom prst="rect">
            <a:avLst/>
          </a:prstGeom>
          <a:noFill/>
          <a:ln w="9525">
            <a:noFill/>
          </a:ln>
        </p:spPr>
        <p:txBody>
          <a:bodyPr anchor="t">
            <a:spAutoFit/>
          </a:bodyPr>
          <a:lstStyle/>
          <a:p>
            <a:pPr marL="342900" indent="-342900"/>
            <a:r>
              <a:rPr lang="en-US" altLang="zh-CN" sz="2800">
                <a:latin typeface="Times New Roman" panose="02020603050405020304" pitchFamily="2" charset="0"/>
                <a:ea typeface="仿宋_GB2312" pitchFamily="1" charset="-122"/>
              </a:rPr>
              <a:t>    </a:t>
            </a:r>
            <a:r>
              <a:rPr lang="zh-CN" altLang="en-US" sz="2800" b="1">
                <a:latin typeface="仿宋_GB2312" pitchFamily="1" charset="-122"/>
                <a:ea typeface="仿宋_GB2312" pitchFamily="1" charset="-122"/>
              </a:rPr>
              <a:t>（</a:t>
            </a:r>
            <a:r>
              <a:rPr lang="en-US" altLang="zh-CN" sz="2800" b="1">
                <a:latin typeface="仿宋_GB2312" pitchFamily="1" charset="-122"/>
                <a:ea typeface="仿宋_GB2312" pitchFamily="1" charset="-122"/>
              </a:rPr>
              <a:t>2</a:t>
            </a:r>
            <a:r>
              <a:rPr lang="zh-CN" altLang="en-US" sz="2800" b="1">
                <a:latin typeface="仿宋_GB2312" pitchFamily="1" charset="-122"/>
                <a:ea typeface="仿宋_GB2312" pitchFamily="1" charset="-122"/>
              </a:rPr>
              <a:t>）、预抽煤层瓦斯措施</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预抽煤层瓦斯可采用的方式有：地面并预抽煤层瓦斯以及井下穿层孔或顺层孔预抽瓦区段煤层瓦斯、穿层钻孔预抽煤巷条带煤层瓦斯、顺层钻孔或穿层钻孔预抽回采区域煤层瓦斯、穿层钻孔预抽石门揭煤区域煤层瓦斯、顺层钻孔预抽煤巷条带煤层瓦斯等。</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采取预抽煤层瓦斯区域防突措施的要求：</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a:t>
            </a:r>
            <a:r>
              <a:rPr lang="en-US" altLang="zh-CN" sz="2800">
                <a:latin typeface="仿宋_GB2312" pitchFamily="1" charset="-122"/>
                <a:ea typeface="仿宋_GB2312" pitchFamily="1" charset="-122"/>
              </a:rPr>
              <a:t>1</a:t>
            </a:r>
            <a:r>
              <a:rPr lang="zh-CN" altLang="en-US" sz="2800">
                <a:latin typeface="仿宋_GB2312" pitchFamily="1" charset="-122"/>
                <a:ea typeface="仿宋_GB2312" pitchFamily="1" charset="-122"/>
              </a:rPr>
              <a:t>）穿层钻孔或顺层钻孔预抽区段煤层瓦斯区域防突措施的钻孔应当控制区段内的整个开采快段、两侧回采巷道及其外侧一定范围内的煤层。 </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1505" name="文本框 19457"/>
          <p:cNvSpPr txBox="1"/>
          <p:nvPr/>
        </p:nvSpPr>
        <p:spPr>
          <a:xfrm>
            <a:off x="2347913" y="6207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三、防治煤与瓦斯突出措施</a:t>
            </a:r>
            <a:endParaRPr lang="zh-CN" altLang="en-US" b="1">
              <a:solidFill>
                <a:schemeClr val="bg2"/>
              </a:solidFill>
              <a:latin typeface="Times New Roman" panose="02020603050405020304" pitchFamily="2" charset="0"/>
              <a:ea typeface="仿宋_GB2312" pitchFamily="1" charset="-122"/>
            </a:endParaRPr>
          </a:p>
        </p:txBody>
      </p:sp>
      <p:grpSp>
        <p:nvGrpSpPr>
          <p:cNvPr id="21506" name="组合 19458"/>
          <p:cNvGrpSpPr/>
          <p:nvPr/>
        </p:nvGrpSpPr>
        <p:grpSpPr>
          <a:xfrm>
            <a:off x="3359150" y="1412875"/>
            <a:ext cx="7083425" cy="4138613"/>
            <a:chOff x="0" y="0"/>
            <a:chExt cx="5437" cy="3134"/>
          </a:xfrm>
        </p:grpSpPr>
        <p:sp>
          <p:nvSpPr>
            <p:cNvPr id="21507" name="任意多边形 19459"/>
            <p:cNvSpPr/>
            <p:nvPr/>
          </p:nvSpPr>
          <p:spPr>
            <a:xfrm>
              <a:off x="0" y="0"/>
              <a:ext cx="4300" cy="2833"/>
            </a:xfrm>
            <a:custGeom>
              <a:avLst/>
              <a:gdLst/>
              <a:ahLst/>
              <a:cxnLst/>
              <a:rect l="0" t="0" r="0" b="0"/>
              <a:pathLst>
                <a:path w="4300" h="2833">
                  <a:moveTo>
                    <a:pt x="4261" y="2641"/>
                  </a:moveTo>
                  <a:lnTo>
                    <a:pt x="4128" y="2650"/>
                  </a:lnTo>
                  <a:lnTo>
                    <a:pt x="3991" y="2658"/>
                  </a:lnTo>
                  <a:lnTo>
                    <a:pt x="3858" y="2665"/>
                  </a:lnTo>
                  <a:lnTo>
                    <a:pt x="3725" y="2673"/>
                  </a:lnTo>
                  <a:lnTo>
                    <a:pt x="3589" y="2679"/>
                  </a:lnTo>
                  <a:lnTo>
                    <a:pt x="3456" y="2688"/>
                  </a:lnTo>
                  <a:lnTo>
                    <a:pt x="3320" y="2694"/>
                  </a:lnTo>
                  <a:lnTo>
                    <a:pt x="3190" y="2703"/>
                  </a:lnTo>
                  <a:lnTo>
                    <a:pt x="3054" y="2709"/>
                  </a:lnTo>
                  <a:lnTo>
                    <a:pt x="2921" y="2713"/>
                  </a:lnTo>
                  <a:lnTo>
                    <a:pt x="2788" y="2720"/>
                  </a:lnTo>
                  <a:lnTo>
                    <a:pt x="2655" y="2726"/>
                  </a:lnTo>
                  <a:lnTo>
                    <a:pt x="2522" y="2735"/>
                  </a:lnTo>
                  <a:lnTo>
                    <a:pt x="2386" y="2739"/>
                  </a:lnTo>
                  <a:lnTo>
                    <a:pt x="2256" y="2745"/>
                  </a:lnTo>
                  <a:lnTo>
                    <a:pt x="2123" y="2749"/>
                  </a:lnTo>
                  <a:lnTo>
                    <a:pt x="1987" y="2756"/>
                  </a:lnTo>
                  <a:lnTo>
                    <a:pt x="1857" y="2760"/>
                  </a:lnTo>
                  <a:lnTo>
                    <a:pt x="1721" y="2766"/>
                  </a:lnTo>
                  <a:lnTo>
                    <a:pt x="1592" y="2773"/>
                  </a:lnTo>
                  <a:lnTo>
                    <a:pt x="1455" y="2777"/>
                  </a:lnTo>
                  <a:lnTo>
                    <a:pt x="1326" y="2781"/>
                  </a:lnTo>
                  <a:lnTo>
                    <a:pt x="1193" y="2788"/>
                  </a:lnTo>
                  <a:lnTo>
                    <a:pt x="1060" y="2792"/>
                  </a:lnTo>
                  <a:lnTo>
                    <a:pt x="927" y="2796"/>
                  </a:lnTo>
                  <a:lnTo>
                    <a:pt x="798" y="2802"/>
                  </a:lnTo>
                  <a:lnTo>
                    <a:pt x="665" y="2807"/>
                  </a:lnTo>
                  <a:lnTo>
                    <a:pt x="528" y="2811"/>
                  </a:lnTo>
                  <a:lnTo>
                    <a:pt x="399" y="2817"/>
                  </a:lnTo>
                  <a:lnTo>
                    <a:pt x="266" y="2821"/>
                  </a:lnTo>
                  <a:lnTo>
                    <a:pt x="133" y="2826"/>
                  </a:lnTo>
                  <a:lnTo>
                    <a:pt x="0" y="2832"/>
                  </a:lnTo>
                  <a:lnTo>
                    <a:pt x="0" y="2125"/>
                  </a:lnTo>
                  <a:lnTo>
                    <a:pt x="0" y="1415"/>
                  </a:lnTo>
                  <a:lnTo>
                    <a:pt x="0" y="707"/>
                  </a:lnTo>
                  <a:lnTo>
                    <a:pt x="0" y="0"/>
                  </a:lnTo>
                  <a:lnTo>
                    <a:pt x="133" y="0"/>
                  </a:lnTo>
                  <a:lnTo>
                    <a:pt x="266" y="0"/>
                  </a:lnTo>
                  <a:lnTo>
                    <a:pt x="402" y="0"/>
                  </a:lnTo>
                  <a:lnTo>
                    <a:pt x="532" y="0"/>
                  </a:lnTo>
                  <a:lnTo>
                    <a:pt x="668" y="0"/>
                  </a:lnTo>
                  <a:lnTo>
                    <a:pt x="798" y="0"/>
                  </a:lnTo>
                  <a:lnTo>
                    <a:pt x="934" y="0"/>
                  </a:lnTo>
                  <a:lnTo>
                    <a:pt x="1067" y="0"/>
                  </a:lnTo>
                  <a:lnTo>
                    <a:pt x="1200" y="0"/>
                  </a:lnTo>
                  <a:lnTo>
                    <a:pt x="1329" y="0"/>
                  </a:lnTo>
                  <a:lnTo>
                    <a:pt x="1469" y="0"/>
                  </a:lnTo>
                  <a:lnTo>
                    <a:pt x="1599" y="0"/>
                  </a:lnTo>
                  <a:lnTo>
                    <a:pt x="1735" y="0"/>
                  </a:lnTo>
                  <a:lnTo>
                    <a:pt x="1864" y="0"/>
                  </a:lnTo>
                  <a:lnTo>
                    <a:pt x="2001" y="0"/>
                  </a:lnTo>
                  <a:lnTo>
                    <a:pt x="2134" y="0"/>
                  </a:lnTo>
                  <a:lnTo>
                    <a:pt x="2267" y="0"/>
                  </a:lnTo>
                  <a:lnTo>
                    <a:pt x="2400" y="0"/>
                  </a:lnTo>
                  <a:lnTo>
                    <a:pt x="2533" y="0"/>
                  </a:lnTo>
                  <a:lnTo>
                    <a:pt x="2665" y="0"/>
                  </a:lnTo>
                  <a:lnTo>
                    <a:pt x="2798" y="0"/>
                  </a:lnTo>
                  <a:lnTo>
                    <a:pt x="2931" y="0"/>
                  </a:lnTo>
                  <a:lnTo>
                    <a:pt x="3064" y="0"/>
                  </a:lnTo>
                  <a:lnTo>
                    <a:pt x="3197" y="0"/>
                  </a:lnTo>
                  <a:lnTo>
                    <a:pt x="3330" y="0"/>
                  </a:lnTo>
                  <a:lnTo>
                    <a:pt x="3463" y="0"/>
                  </a:lnTo>
                  <a:lnTo>
                    <a:pt x="3599" y="0"/>
                  </a:lnTo>
                  <a:lnTo>
                    <a:pt x="3729" y="0"/>
                  </a:lnTo>
                  <a:lnTo>
                    <a:pt x="3865" y="0"/>
                  </a:lnTo>
                  <a:lnTo>
                    <a:pt x="3998" y="0"/>
                  </a:lnTo>
                  <a:lnTo>
                    <a:pt x="4131" y="0"/>
                  </a:lnTo>
                  <a:lnTo>
                    <a:pt x="4261" y="0"/>
                  </a:lnTo>
                  <a:lnTo>
                    <a:pt x="4285" y="326"/>
                  </a:lnTo>
                  <a:lnTo>
                    <a:pt x="4296" y="655"/>
                  </a:lnTo>
                  <a:lnTo>
                    <a:pt x="4299" y="985"/>
                  </a:lnTo>
                  <a:lnTo>
                    <a:pt x="4296" y="1313"/>
                  </a:lnTo>
                  <a:lnTo>
                    <a:pt x="4285" y="1644"/>
                  </a:lnTo>
                  <a:lnTo>
                    <a:pt x="4275" y="1974"/>
                  </a:lnTo>
                  <a:lnTo>
                    <a:pt x="4268" y="2309"/>
                  </a:lnTo>
                  <a:lnTo>
                    <a:pt x="4261" y="2641"/>
                  </a:lnTo>
                </a:path>
              </a:pathLst>
            </a:custGeom>
            <a:solidFill>
              <a:srgbClr val="FFFFFF"/>
            </a:solidFill>
            <a:ln w="34925" cap="rnd" cmpd="sng">
              <a:solidFill>
                <a:srgbClr val="339966"/>
              </a:solidFill>
              <a:prstDash val="solid"/>
              <a:round/>
              <a:headEnd type="none" w="med" len="med"/>
              <a:tailEnd type="none" w="med" len="med"/>
            </a:ln>
          </p:spPr>
          <p:txBody>
            <a:bodyPr/>
            <a:lstStyle/>
            <a:p>
              <a:endParaRPr lang="zh-CN" altLang="en-US"/>
            </a:p>
          </p:txBody>
        </p:sp>
        <p:sp>
          <p:nvSpPr>
            <p:cNvPr id="21508" name="任意多边形 19460"/>
            <p:cNvSpPr/>
            <p:nvPr/>
          </p:nvSpPr>
          <p:spPr>
            <a:xfrm>
              <a:off x="4756" y="2930"/>
              <a:ext cx="653" cy="197"/>
            </a:xfrm>
            <a:custGeom>
              <a:avLst/>
              <a:gdLst/>
              <a:ahLst/>
              <a:cxnLst/>
              <a:rect l="0" t="0" r="0" b="0"/>
              <a:pathLst>
                <a:path w="653" h="197">
                  <a:moveTo>
                    <a:pt x="272" y="0"/>
                  </a:moveTo>
                  <a:lnTo>
                    <a:pt x="265" y="1"/>
                  </a:lnTo>
                  <a:lnTo>
                    <a:pt x="257" y="2"/>
                  </a:lnTo>
                  <a:lnTo>
                    <a:pt x="248" y="3"/>
                  </a:lnTo>
                  <a:lnTo>
                    <a:pt x="241" y="3"/>
                  </a:lnTo>
                  <a:lnTo>
                    <a:pt x="232" y="5"/>
                  </a:lnTo>
                  <a:lnTo>
                    <a:pt x="225" y="6"/>
                  </a:lnTo>
                  <a:lnTo>
                    <a:pt x="217" y="7"/>
                  </a:lnTo>
                  <a:lnTo>
                    <a:pt x="209" y="8"/>
                  </a:lnTo>
                  <a:lnTo>
                    <a:pt x="201" y="10"/>
                  </a:lnTo>
                  <a:lnTo>
                    <a:pt x="193" y="12"/>
                  </a:lnTo>
                  <a:lnTo>
                    <a:pt x="185" y="13"/>
                  </a:lnTo>
                  <a:lnTo>
                    <a:pt x="178" y="15"/>
                  </a:lnTo>
                  <a:lnTo>
                    <a:pt x="170" y="16"/>
                  </a:lnTo>
                  <a:lnTo>
                    <a:pt x="163" y="19"/>
                  </a:lnTo>
                  <a:lnTo>
                    <a:pt x="157" y="21"/>
                  </a:lnTo>
                  <a:lnTo>
                    <a:pt x="149" y="24"/>
                  </a:lnTo>
                  <a:lnTo>
                    <a:pt x="139" y="28"/>
                  </a:lnTo>
                  <a:lnTo>
                    <a:pt x="129" y="33"/>
                  </a:lnTo>
                  <a:lnTo>
                    <a:pt x="120" y="37"/>
                  </a:lnTo>
                  <a:lnTo>
                    <a:pt x="110" y="41"/>
                  </a:lnTo>
                  <a:lnTo>
                    <a:pt x="99" y="47"/>
                  </a:lnTo>
                  <a:lnTo>
                    <a:pt x="90" y="51"/>
                  </a:lnTo>
                  <a:lnTo>
                    <a:pt x="80" y="57"/>
                  </a:lnTo>
                  <a:lnTo>
                    <a:pt x="70" y="63"/>
                  </a:lnTo>
                  <a:lnTo>
                    <a:pt x="60" y="69"/>
                  </a:lnTo>
                  <a:lnTo>
                    <a:pt x="51" y="76"/>
                  </a:lnTo>
                  <a:lnTo>
                    <a:pt x="42" y="83"/>
                  </a:lnTo>
                  <a:lnTo>
                    <a:pt x="33" y="89"/>
                  </a:lnTo>
                  <a:lnTo>
                    <a:pt x="24" y="97"/>
                  </a:lnTo>
                  <a:lnTo>
                    <a:pt x="16" y="105"/>
                  </a:lnTo>
                  <a:lnTo>
                    <a:pt x="7" y="112"/>
                  </a:lnTo>
                  <a:lnTo>
                    <a:pt x="0" y="119"/>
                  </a:lnTo>
                  <a:lnTo>
                    <a:pt x="11" y="125"/>
                  </a:lnTo>
                  <a:lnTo>
                    <a:pt x="24" y="130"/>
                  </a:lnTo>
                  <a:lnTo>
                    <a:pt x="35" y="135"/>
                  </a:lnTo>
                  <a:lnTo>
                    <a:pt x="48" y="140"/>
                  </a:lnTo>
                  <a:lnTo>
                    <a:pt x="59" y="144"/>
                  </a:lnTo>
                  <a:lnTo>
                    <a:pt x="72" y="147"/>
                  </a:lnTo>
                  <a:lnTo>
                    <a:pt x="85" y="149"/>
                  </a:lnTo>
                  <a:lnTo>
                    <a:pt x="99" y="152"/>
                  </a:lnTo>
                  <a:lnTo>
                    <a:pt x="112" y="154"/>
                  </a:lnTo>
                  <a:lnTo>
                    <a:pt x="126" y="157"/>
                  </a:lnTo>
                  <a:lnTo>
                    <a:pt x="139" y="157"/>
                  </a:lnTo>
                  <a:lnTo>
                    <a:pt x="153" y="159"/>
                  </a:lnTo>
                  <a:lnTo>
                    <a:pt x="165" y="160"/>
                  </a:lnTo>
                  <a:lnTo>
                    <a:pt x="178" y="161"/>
                  </a:lnTo>
                  <a:lnTo>
                    <a:pt x="192" y="161"/>
                  </a:lnTo>
                  <a:lnTo>
                    <a:pt x="205" y="161"/>
                  </a:lnTo>
                  <a:lnTo>
                    <a:pt x="217" y="161"/>
                  </a:lnTo>
                  <a:lnTo>
                    <a:pt x="228" y="161"/>
                  </a:lnTo>
                  <a:lnTo>
                    <a:pt x="239" y="160"/>
                  </a:lnTo>
                  <a:lnTo>
                    <a:pt x="250" y="159"/>
                  </a:lnTo>
                  <a:lnTo>
                    <a:pt x="261" y="157"/>
                  </a:lnTo>
                  <a:lnTo>
                    <a:pt x="272" y="155"/>
                  </a:lnTo>
                  <a:lnTo>
                    <a:pt x="282" y="153"/>
                  </a:lnTo>
                  <a:lnTo>
                    <a:pt x="293" y="150"/>
                  </a:lnTo>
                  <a:lnTo>
                    <a:pt x="303" y="147"/>
                  </a:lnTo>
                  <a:lnTo>
                    <a:pt x="314" y="145"/>
                  </a:lnTo>
                  <a:lnTo>
                    <a:pt x="325" y="141"/>
                  </a:lnTo>
                  <a:lnTo>
                    <a:pt x="336" y="137"/>
                  </a:lnTo>
                  <a:lnTo>
                    <a:pt x="347" y="133"/>
                  </a:lnTo>
                  <a:lnTo>
                    <a:pt x="357" y="128"/>
                  </a:lnTo>
                  <a:lnTo>
                    <a:pt x="367" y="122"/>
                  </a:lnTo>
                  <a:lnTo>
                    <a:pt x="377" y="117"/>
                  </a:lnTo>
                  <a:lnTo>
                    <a:pt x="382" y="122"/>
                  </a:lnTo>
                  <a:lnTo>
                    <a:pt x="389" y="127"/>
                  </a:lnTo>
                  <a:lnTo>
                    <a:pt x="394" y="133"/>
                  </a:lnTo>
                  <a:lnTo>
                    <a:pt x="400" y="137"/>
                  </a:lnTo>
                  <a:lnTo>
                    <a:pt x="408" y="142"/>
                  </a:lnTo>
                  <a:lnTo>
                    <a:pt x="414" y="147"/>
                  </a:lnTo>
                  <a:lnTo>
                    <a:pt x="420" y="150"/>
                  </a:lnTo>
                  <a:lnTo>
                    <a:pt x="426" y="153"/>
                  </a:lnTo>
                  <a:lnTo>
                    <a:pt x="433" y="157"/>
                  </a:lnTo>
                  <a:lnTo>
                    <a:pt x="440" y="161"/>
                  </a:lnTo>
                  <a:lnTo>
                    <a:pt x="447" y="164"/>
                  </a:lnTo>
                  <a:lnTo>
                    <a:pt x="454" y="168"/>
                  </a:lnTo>
                  <a:lnTo>
                    <a:pt x="462" y="171"/>
                  </a:lnTo>
                  <a:lnTo>
                    <a:pt x="468" y="173"/>
                  </a:lnTo>
                  <a:lnTo>
                    <a:pt x="476" y="176"/>
                  </a:lnTo>
                  <a:lnTo>
                    <a:pt x="483" y="178"/>
                  </a:lnTo>
                  <a:lnTo>
                    <a:pt x="492" y="180"/>
                  </a:lnTo>
                  <a:lnTo>
                    <a:pt x="503" y="182"/>
                  </a:lnTo>
                  <a:lnTo>
                    <a:pt x="514" y="185"/>
                  </a:lnTo>
                  <a:lnTo>
                    <a:pt x="525" y="187"/>
                  </a:lnTo>
                  <a:lnTo>
                    <a:pt x="536" y="189"/>
                  </a:lnTo>
                  <a:lnTo>
                    <a:pt x="547" y="191"/>
                  </a:lnTo>
                  <a:lnTo>
                    <a:pt x="559" y="192"/>
                  </a:lnTo>
                  <a:lnTo>
                    <a:pt x="570" y="194"/>
                  </a:lnTo>
                  <a:lnTo>
                    <a:pt x="581" y="195"/>
                  </a:lnTo>
                  <a:lnTo>
                    <a:pt x="592" y="196"/>
                  </a:lnTo>
                  <a:lnTo>
                    <a:pt x="601" y="196"/>
                  </a:lnTo>
                  <a:lnTo>
                    <a:pt x="612" y="196"/>
                  </a:lnTo>
                  <a:lnTo>
                    <a:pt x="623" y="196"/>
                  </a:lnTo>
                  <a:lnTo>
                    <a:pt x="634" y="195"/>
                  </a:lnTo>
                  <a:lnTo>
                    <a:pt x="643" y="193"/>
                  </a:lnTo>
                  <a:lnTo>
                    <a:pt x="652" y="192"/>
                  </a:lnTo>
                  <a:lnTo>
                    <a:pt x="649" y="183"/>
                  </a:lnTo>
                  <a:lnTo>
                    <a:pt x="645" y="176"/>
                  </a:lnTo>
                  <a:lnTo>
                    <a:pt x="640" y="168"/>
                  </a:lnTo>
                  <a:lnTo>
                    <a:pt x="634" y="160"/>
                  </a:lnTo>
                  <a:lnTo>
                    <a:pt x="629" y="152"/>
                  </a:lnTo>
                  <a:lnTo>
                    <a:pt x="623" y="145"/>
                  </a:lnTo>
                  <a:lnTo>
                    <a:pt x="618" y="138"/>
                  </a:lnTo>
                  <a:lnTo>
                    <a:pt x="612" y="131"/>
                  </a:lnTo>
                  <a:lnTo>
                    <a:pt x="606" y="124"/>
                  </a:lnTo>
                  <a:lnTo>
                    <a:pt x="600" y="117"/>
                  </a:lnTo>
                  <a:lnTo>
                    <a:pt x="595" y="111"/>
                  </a:lnTo>
                  <a:lnTo>
                    <a:pt x="588" y="104"/>
                  </a:lnTo>
                  <a:lnTo>
                    <a:pt x="581" y="97"/>
                  </a:lnTo>
                  <a:lnTo>
                    <a:pt x="574" y="90"/>
                  </a:lnTo>
                  <a:lnTo>
                    <a:pt x="567" y="84"/>
                  </a:lnTo>
                  <a:lnTo>
                    <a:pt x="561" y="79"/>
                  </a:lnTo>
                  <a:lnTo>
                    <a:pt x="555" y="73"/>
                  </a:lnTo>
                  <a:lnTo>
                    <a:pt x="548" y="68"/>
                  </a:lnTo>
                  <a:lnTo>
                    <a:pt x="541" y="63"/>
                  </a:lnTo>
                  <a:lnTo>
                    <a:pt x="535" y="58"/>
                  </a:lnTo>
                  <a:lnTo>
                    <a:pt x="527" y="54"/>
                  </a:lnTo>
                  <a:lnTo>
                    <a:pt x="521" y="49"/>
                  </a:lnTo>
                  <a:lnTo>
                    <a:pt x="513" y="45"/>
                  </a:lnTo>
                  <a:lnTo>
                    <a:pt x="506" y="41"/>
                  </a:lnTo>
                  <a:lnTo>
                    <a:pt x="499" y="36"/>
                  </a:lnTo>
                  <a:lnTo>
                    <a:pt x="491" y="33"/>
                  </a:lnTo>
                  <a:lnTo>
                    <a:pt x="485" y="28"/>
                  </a:lnTo>
                  <a:lnTo>
                    <a:pt x="478" y="24"/>
                  </a:lnTo>
                  <a:lnTo>
                    <a:pt x="470" y="21"/>
                  </a:lnTo>
                  <a:lnTo>
                    <a:pt x="462" y="17"/>
                  </a:lnTo>
                  <a:lnTo>
                    <a:pt x="456" y="15"/>
                  </a:lnTo>
                  <a:lnTo>
                    <a:pt x="448" y="12"/>
                  </a:lnTo>
                  <a:lnTo>
                    <a:pt x="437" y="11"/>
                  </a:lnTo>
                  <a:lnTo>
                    <a:pt x="426" y="10"/>
                  </a:lnTo>
                  <a:lnTo>
                    <a:pt x="415" y="10"/>
                  </a:lnTo>
                  <a:lnTo>
                    <a:pt x="404" y="9"/>
                  </a:lnTo>
                  <a:lnTo>
                    <a:pt x="393" y="8"/>
                  </a:lnTo>
                  <a:lnTo>
                    <a:pt x="382" y="7"/>
                  </a:lnTo>
                  <a:lnTo>
                    <a:pt x="372" y="7"/>
                  </a:lnTo>
                  <a:lnTo>
                    <a:pt x="361" y="6"/>
                  </a:lnTo>
                  <a:lnTo>
                    <a:pt x="350" y="6"/>
                  </a:lnTo>
                  <a:lnTo>
                    <a:pt x="338" y="5"/>
                  </a:lnTo>
                  <a:lnTo>
                    <a:pt x="327" y="4"/>
                  </a:lnTo>
                  <a:lnTo>
                    <a:pt x="316" y="3"/>
                  </a:lnTo>
                  <a:lnTo>
                    <a:pt x="305" y="3"/>
                  </a:lnTo>
                  <a:lnTo>
                    <a:pt x="294" y="2"/>
                  </a:lnTo>
                  <a:lnTo>
                    <a:pt x="282" y="1"/>
                  </a:lnTo>
                  <a:lnTo>
                    <a:pt x="272" y="0"/>
                  </a:lnTo>
                </a:path>
              </a:pathLst>
            </a:custGeom>
            <a:solidFill>
              <a:srgbClr val="919191"/>
            </a:solidFill>
            <a:ln w="12700" cap="rnd" cmpd="sng">
              <a:solidFill>
                <a:schemeClr val="tx1"/>
              </a:solidFill>
              <a:prstDash val="solid"/>
              <a:round/>
              <a:headEnd type="none" w="med" len="med"/>
              <a:tailEnd type="none" w="med" len="med"/>
            </a:ln>
          </p:spPr>
          <p:txBody>
            <a:bodyPr/>
            <a:lstStyle/>
            <a:p>
              <a:endParaRPr lang="zh-CN" altLang="en-US"/>
            </a:p>
          </p:txBody>
        </p:sp>
        <p:sp>
          <p:nvSpPr>
            <p:cNvPr id="21509" name="任意多边形 19461"/>
            <p:cNvSpPr/>
            <p:nvPr/>
          </p:nvSpPr>
          <p:spPr>
            <a:xfrm>
              <a:off x="3304" y="2810"/>
              <a:ext cx="17" cy="17"/>
            </a:xfrm>
            <a:custGeom>
              <a:avLst/>
              <a:gdLst/>
              <a:ahLst/>
              <a:cxnLst/>
              <a:rect l="0" t="0" r="0" b="0"/>
              <a:pathLst>
                <a:path w="17" h="17">
                  <a:moveTo>
                    <a:pt x="16" y="0"/>
                  </a:moveTo>
                  <a:lnTo>
                    <a:pt x="0" y="2"/>
                  </a:lnTo>
                  <a:lnTo>
                    <a:pt x="0" y="4"/>
                  </a:lnTo>
                  <a:lnTo>
                    <a:pt x="0" y="6"/>
                  </a:lnTo>
                  <a:lnTo>
                    <a:pt x="0" y="8"/>
                  </a:lnTo>
                  <a:lnTo>
                    <a:pt x="0" y="12"/>
                  </a:lnTo>
                  <a:lnTo>
                    <a:pt x="0" y="14"/>
                  </a:lnTo>
                  <a:lnTo>
                    <a:pt x="16" y="16"/>
                  </a:lnTo>
                  <a:lnTo>
                    <a:pt x="16" y="16"/>
                  </a:lnTo>
                  <a:lnTo>
                    <a:pt x="16"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0" name="任意多边形 19462"/>
            <p:cNvSpPr/>
            <p:nvPr/>
          </p:nvSpPr>
          <p:spPr>
            <a:xfrm>
              <a:off x="5130" y="3044"/>
              <a:ext cx="17" cy="17"/>
            </a:xfrm>
            <a:custGeom>
              <a:avLst/>
              <a:gdLst/>
              <a:ahLst/>
              <a:cxnLst/>
              <a:rect l="0" t="0" r="0" b="0"/>
              <a:pathLst>
                <a:path w="17" h="17">
                  <a:moveTo>
                    <a:pt x="16" y="0"/>
                  </a:moveTo>
                  <a:lnTo>
                    <a:pt x="12" y="0"/>
                  </a:lnTo>
                  <a:lnTo>
                    <a:pt x="9" y="0"/>
                  </a:lnTo>
                  <a:lnTo>
                    <a:pt x="6" y="0"/>
                  </a:lnTo>
                  <a:lnTo>
                    <a:pt x="3" y="3"/>
                  </a:lnTo>
                  <a:lnTo>
                    <a:pt x="0" y="6"/>
                  </a:lnTo>
                  <a:lnTo>
                    <a:pt x="0" y="9"/>
                  </a:lnTo>
                  <a:lnTo>
                    <a:pt x="0" y="12"/>
                  </a:lnTo>
                  <a:lnTo>
                    <a:pt x="3" y="16"/>
                  </a:lnTo>
                  <a:lnTo>
                    <a:pt x="16" y="3"/>
                  </a:lnTo>
                  <a:lnTo>
                    <a:pt x="16"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1" name="任意多边形 19463"/>
            <p:cNvSpPr/>
            <p:nvPr/>
          </p:nvSpPr>
          <p:spPr>
            <a:xfrm>
              <a:off x="5132" y="3046"/>
              <a:ext cx="107" cy="68"/>
            </a:xfrm>
            <a:custGeom>
              <a:avLst/>
              <a:gdLst/>
              <a:ahLst/>
              <a:cxnLst/>
              <a:rect l="0" t="0" r="0" b="0"/>
              <a:pathLst>
                <a:path w="107" h="68">
                  <a:moveTo>
                    <a:pt x="106" y="56"/>
                  </a:moveTo>
                  <a:lnTo>
                    <a:pt x="99" y="53"/>
                  </a:lnTo>
                  <a:lnTo>
                    <a:pt x="93" y="51"/>
                  </a:lnTo>
                  <a:lnTo>
                    <a:pt x="86" y="49"/>
                  </a:lnTo>
                  <a:lnTo>
                    <a:pt x="80" y="47"/>
                  </a:lnTo>
                  <a:lnTo>
                    <a:pt x="74" y="44"/>
                  </a:lnTo>
                  <a:lnTo>
                    <a:pt x="67" y="40"/>
                  </a:lnTo>
                  <a:lnTo>
                    <a:pt x="62" y="38"/>
                  </a:lnTo>
                  <a:lnTo>
                    <a:pt x="55" y="34"/>
                  </a:lnTo>
                  <a:lnTo>
                    <a:pt x="49" y="30"/>
                  </a:lnTo>
                  <a:lnTo>
                    <a:pt x="43" y="27"/>
                  </a:lnTo>
                  <a:lnTo>
                    <a:pt x="37" y="22"/>
                  </a:lnTo>
                  <a:lnTo>
                    <a:pt x="31" y="18"/>
                  </a:lnTo>
                  <a:lnTo>
                    <a:pt x="26" y="14"/>
                  </a:lnTo>
                  <a:lnTo>
                    <a:pt x="20" y="9"/>
                  </a:lnTo>
                  <a:lnTo>
                    <a:pt x="13" y="5"/>
                  </a:lnTo>
                  <a:lnTo>
                    <a:pt x="9" y="0"/>
                  </a:lnTo>
                  <a:lnTo>
                    <a:pt x="0" y="8"/>
                  </a:lnTo>
                  <a:lnTo>
                    <a:pt x="6" y="13"/>
                  </a:lnTo>
                  <a:lnTo>
                    <a:pt x="11" y="19"/>
                  </a:lnTo>
                  <a:lnTo>
                    <a:pt x="18" y="23"/>
                  </a:lnTo>
                  <a:lnTo>
                    <a:pt x="24" y="28"/>
                  </a:lnTo>
                  <a:lnTo>
                    <a:pt x="30" y="32"/>
                  </a:lnTo>
                  <a:lnTo>
                    <a:pt x="36" y="37"/>
                  </a:lnTo>
                  <a:lnTo>
                    <a:pt x="42" y="40"/>
                  </a:lnTo>
                  <a:lnTo>
                    <a:pt x="48" y="45"/>
                  </a:lnTo>
                  <a:lnTo>
                    <a:pt x="55" y="48"/>
                  </a:lnTo>
                  <a:lnTo>
                    <a:pt x="62" y="51"/>
                  </a:lnTo>
                  <a:lnTo>
                    <a:pt x="68" y="55"/>
                  </a:lnTo>
                  <a:lnTo>
                    <a:pt x="75" y="58"/>
                  </a:lnTo>
                  <a:lnTo>
                    <a:pt x="82" y="61"/>
                  </a:lnTo>
                  <a:lnTo>
                    <a:pt x="89" y="62"/>
                  </a:lnTo>
                  <a:lnTo>
                    <a:pt x="96" y="65"/>
                  </a:lnTo>
                  <a:lnTo>
                    <a:pt x="103" y="67"/>
                  </a:lnTo>
                  <a:lnTo>
                    <a:pt x="106" y="5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2" name="任意多边形 19464"/>
            <p:cNvSpPr/>
            <p:nvPr/>
          </p:nvSpPr>
          <p:spPr>
            <a:xfrm>
              <a:off x="5241" y="3107"/>
              <a:ext cx="175" cy="27"/>
            </a:xfrm>
            <a:custGeom>
              <a:avLst/>
              <a:gdLst/>
              <a:ahLst/>
              <a:cxnLst/>
              <a:rect l="0" t="0" r="0" b="0"/>
              <a:pathLst>
                <a:path w="175" h="27">
                  <a:moveTo>
                    <a:pt x="162" y="19"/>
                  </a:moveTo>
                  <a:lnTo>
                    <a:pt x="166" y="11"/>
                  </a:lnTo>
                  <a:lnTo>
                    <a:pt x="158" y="13"/>
                  </a:lnTo>
                  <a:lnTo>
                    <a:pt x="148" y="15"/>
                  </a:lnTo>
                  <a:lnTo>
                    <a:pt x="139" y="15"/>
                  </a:lnTo>
                  <a:lnTo>
                    <a:pt x="129" y="15"/>
                  </a:lnTo>
                  <a:lnTo>
                    <a:pt x="118" y="15"/>
                  </a:lnTo>
                  <a:lnTo>
                    <a:pt x="108" y="15"/>
                  </a:lnTo>
                  <a:lnTo>
                    <a:pt x="98" y="15"/>
                  </a:lnTo>
                  <a:lnTo>
                    <a:pt x="87" y="14"/>
                  </a:lnTo>
                  <a:lnTo>
                    <a:pt x="76" y="12"/>
                  </a:lnTo>
                  <a:lnTo>
                    <a:pt x="66" y="11"/>
                  </a:lnTo>
                  <a:lnTo>
                    <a:pt x="55" y="9"/>
                  </a:lnTo>
                  <a:lnTo>
                    <a:pt x="44" y="8"/>
                  </a:lnTo>
                  <a:lnTo>
                    <a:pt x="34" y="6"/>
                  </a:lnTo>
                  <a:lnTo>
                    <a:pt x="23" y="4"/>
                  </a:lnTo>
                  <a:lnTo>
                    <a:pt x="14" y="2"/>
                  </a:lnTo>
                  <a:lnTo>
                    <a:pt x="3" y="0"/>
                  </a:lnTo>
                  <a:lnTo>
                    <a:pt x="0" y="10"/>
                  </a:lnTo>
                  <a:lnTo>
                    <a:pt x="10" y="12"/>
                  </a:lnTo>
                  <a:lnTo>
                    <a:pt x="20" y="15"/>
                  </a:lnTo>
                  <a:lnTo>
                    <a:pt x="31" y="16"/>
                  </a:lnTo>
                  <a:lnTo>
                    <a:pt x="42" y="18"/>
                  </a:lnTo>
                  <a:lnTo>
                    <a:pt x="53" y="20"/>
                  </a:lnTo>
                  <a:lnTo>
                    <a:pt x="64" y="21"/>
                  </a:lnTo>
                  <a:lnTo>
                    <a:pt x="74" y="24"/>
                  </a:lnTo>
                  <a:lnTo>
                    <a:pt x="86" y="24"/>
                  </a:lnTo>
                  <a:lnTo>
                    <a:pt x="98" y="25"/>
                  </a:lnTo>
                  <a:lnTo>
                    <a:pt x="108" y="25"/>
                  </a:lnTo>
                  <a:lnTo>
                    <a:pt x="118" y="26"/>
                  </a:lnTo>
                  <a:lnTo>
                    <a:pt x="129" y="26"/>
                  </a:lnTo>
                  <a:lnTo>
                    <a:pt x="139" y="25"/>
                  </a:lnTo>
                  <a:lnTo>
                    <a:pt x="150" y="24"/>
                  </a:lnTo>
                  <a:lnTo>
                    <a:pt x="160" y="24"/>
                  </a:lnTo>
                  <a:lnTo>
                    <a:pt x="169" y="22"/>
                  </a:lnTo>
                  <a:lnTo>
                    <a:pt x="174" y="15"/>
                  </a:lnTo>
                  <a:lnTo>
                    <a:pt x="162" y="19"/>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3" name="任意多边形 19465"/>
            <p:cNvSpPr/>
            <p:nvPr/>
          </p:nvSpPr>
          <p:spPr>
            <a:xfrm>
              <a:off x="5317" y="3006"/>
              <a:ext cx="99" cy="119"/>
            </a:xfrm>
            <a:custGeom>
              <a:avLst/>
              <a:gdLst/>
              <a:ahLst/>
              <a:cxnLst/>
              <a:rect l="0" t="0" r="0" b="0"/>
              <a:pathLst>
                <a:path w="99" h="119">
                  <a:moveTo>
                    <a:pt x="0" y="10"/>
                  </a:moveTo>
                  <a:lnTo>
                    <a:pt x="7" y="15"/>
                  </a:lnTo>
                  <a:lnTo>
                    <a:pt x="13" y="22"/>
                  </a:lnTo>
                  <a:lnTo>
                    <a:pt x="20" y="27"/>
                  </a:lnTo>
                  <a:lnTo>
                    <a:pt x="26" y="33"/>
                  </a:lnTo>
                  <a:lnTo>
                    <a:pt x="32" y="41"/>
                  </a:lnTo>
                  <a:lnTo>
                    <a:pt x="38" y="47"/>
                  </a:lnTo>
                  <a:lnTo>
                    <a:pt x="43" y="53"/>
                  </a:lnTo>
                  <a:lnTo>
                    <a:pt x="49" y="60"/>
                  </a:lnTo>
                  <a:lnTo>
                    <a:pt x="55" y="67"/>
                  </a:lnTo>
                  <a:lnTo>
                    <a:pt x="60" y="74"/>
                  </a:lnTo>
                  <a:lnTo>
                    <a:pt x="64" y="81"/>
                  </a:lnTo>
                  <a:lnTo>
                    <a:pt x="70" y="88"/>
                  </a:lnTo>
                  <a:lnTo>
                    <a:pt x="74" y="95"/>
                  </a:lnTo>
                  <a:lnTo>
                    <a:pt x="78" y="103"/>
                  </a:lnTo>
                  <a:lnTo>
                    <a:pt x="83" y="110"/>
                  </a:lnTo>
                  <a:lnTo>
                    <a:pt x="87" y="118"/>
                  </a:lnTo>
                  <a:lnTo>
                    <a:pt x="98" y="113"/>
                  </a:lnTo>
                  <a:lnTo>
                    <a:pt x="94" y="105"/>
                  </a:lnTo>
                  <a:lnTo>
                    <a:pt x="90" y="96"/>
                  </a:lnTo>
                  <a:lnTo>
                    <a:pt x="85" y="89"/>
                  </a:lnTo>
                  <a:lnTo>
                    <a:pt x="80" y="81"/>
                  </a:lnTo>
                  <a:lnTo>
                    <a:pt x="74" y="74"/>
                  </a:lnTo>
                  <a:lnTo>
                    <a:pt x="70" y="66"/>
                  </a:lnTo>
                  <a:lnTo>
                    <a:pt x="64" y="59"/>
                  </a:lnTo>
                  <a:lnTo>
                    <a:pt x="58" y="51"/>
                  </a:lnTo>
                  <a:lnTo>
                    <a:pt x="54" y="45"/>
                  </a:lnTo>
                  <a:lnTo>
                    <a:pt x="47" y="38"/>
                  </a:lnTo>
                  <a:lnTo>
                    <a:pt x="41" y="31"/>
                  </a:lnTo>
                  <a:lnTo>
                    <a:pt x="34" y="25"/>
                  </a:lnTo>
                  <a:lnTo>
                    <a:pt x="28" y="18"/>
                  </a:lnTo>
                  <a:lnTo>
                    <a:pt x="22" y="12"/>
                  </a:lnTo>
                  <a:lnTo>
                    <a:pt x="15" y="6"/>
                  </a:lnTo>
                  <a:lnTo>
                    <a:pt x="8" y="0"/>
                  </a:lnTo>
                  <a:lnTo>
                    <a:pt x="0" y="1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4" name="任意多边形 19466"/>
            <p:cNvSpPr/>
            <p:nvPr/>
          </p:nvSpPr>
          <p:spPr>
            <a:xfrm>
              <a:off x="5206" y="2936"/>
              <a:ext cx="115" cy="75"/>
            </a:xfrm>
            <a:custGeom>
              <a:avLst/>
              <a:gdLst/>
              <a:ahLst/>
              <a:cxnLst/>
              <a:rect l="0" t="0" r="0" b="0"/>
              <a:pathLst>
                <a:path w="115" h="75">
                  <a:moveTo>
                    <a:pt x="2" y="11"/>
                  </a:moveTo>
                  <a:lnTo>
                    <a:pt x="0" y="11"/>
                  </a:lnTo>
                  <a:lnTo>
                    <a:pt x="7" y="14"/>
                  </a:lnTo>
                  <a:lnTo>
                    <a:pt x="13" y="17"/>
                  </a:lnTo>
                  <a:lnTo>
                    <a:pt x="21" y="20"/>
                  </a:lnTo>
                  <a:lnTo>
                    <a:pt x="28" y="24"/>
                  </a:lnTo>
                  <a:lnTo>
                    <a:pt x="34" y="27"/>
                  </a:lnTo>
                  <a:lnTo>
                    <a:pt x="41" y="31"/>
                  </a:lnTo>
                  <a:lnTo>
                    <a:pt x="48" y="34"/>
                  </a:lnTo>
                  <a:lnTo>
                    <a:pt x="55" y="39"/>
                  </a:lnTo>
                  <a:lnTo>
                    <a:pt x="62" y="43"/>
                  </a:lnTo>
                  <a:lnTo>
                    <a:pt x="68" y="46"/>
                  </a:lnTo>
                  <a:lnTo>
                    <a:pt x="75" y="51"/>
                  </a:lnTo>
                  <a:lnTo>
                    <a:pt x="82" y="55"/>
                  </a:lnTo>
                  <a:lnTo>
                    <a:pt x="87" y="59"/>
                  </a:lnTo>
                  <a:lnTo>
                    <a:pt x="94" y="64"/>
                  </a:lnTo>
                  <a:lnTo>
                    <a:pt x="100" y="68"/>
                  </a:lnTo>
                  <a:lnTo>
                    <a:pt x="105" y="74"/>
                  </a:lnTo>
                  <a:lnTo>
                    <a:pt x="114" y="65"/>
                  </a:lnTo>
                  <a:lnTo>
                    <a:pt x="108" y="59"/>
                  </a:lnTo>
                  <a:lnTo>
                    <a:pt x="102" y="55"/>
                  </a:lnTo>
                  <a:lnTo>
                    <a:pt x="95" y="50"/>
                  </a:lnTo>
                  <a:lnTo>
                    <a:pt x="88" y="44"/>
                  </a:lnTo>
                  <a:lnTo>
                    <a:pt x="82" y="41"/>
                  </a:lnTo>
                  <a:lnTo>
                    <a:pt x="75" y="36"/>
                  </a:lnTo>
                  <a:lnTo>
                    <a:pt x="67" y="31"/>
                  </a:lnTo>
                  <a:lnTo>
                    <a:pt x="62" y="28"/>
                  </a:lnTo>
                  <a:lnTo>
                    <a:pt x="54" y="24"/>
                  </a:lnTo>
                  <a:lnTo>
                    <a:pt x="47" y="20"/>
                  </a:lnTo>
                  <a:lnTo>
                    <a:pt x="39" y="17"/>
                  </a:lnTo>
                  <a:lnTo>
                    <a:pt x="33" y="13"/>
                  </a:lnTo>
                  <a:lnTo>
                    <a:pt x="26" y="9"/>
                  </a:lnTo>
                  <a:lnTo>
                    <a:pt x="19" y="6"/>
                  </a:lnTo>
                  <a:lnTo>
                    <a:pt x="11" y="3"/>
                  </a:lnTo>
                  <a:lnTo>
                    <a:pt x="5" y="0"/>
                  </a:lnTo>
                  <a:lnTo>
                    <a:pt x="3" y="0"/>
                  </a:lnTo>
                  <a:lnTo>
                    <a:pt x="2" y="11"/>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5" name="任意多边形 19467"/>
            <p:cNvSpPr/>
            <p:nvPr/>
          </p:nvSpPr>
          <p:spPr>
            <a:xfrm>
              <a:off x="5030" y="2924"/>
              <a:ext cx="174" cy="19"/>
            </a:xfrm>
            <a:custGeom>
              <a:avLst/>
              <a:gdLst/>
              <a:ahLst/>
              <a:cxnLst/>
              <a:rect l="0" t="0" r="0" b="0"/>
              <a:pathLst>
                <a:path w="174" h="19">
                  <a:moveTo>
                    <a:pt x="1" y="9"/>
                  </a:moveTo>
                  <a:lnTo>
                    <a:pt x="0" y="10"/>
                  </a:lnTo>
                  <a:lnTo>
                    <a:pt x="11" y="10"/>
                  </a:lnTo>
                  <a:lnTo>
                    <a:pt x="21" y="11"/>
                  </a:lnTo>
                  <a:lnTo>
                    <a:pt x="32" y="11"/>
                  </a:lnTo>
                  <a:lnTo>
                    <a:pt x="43" y="12"/>
                  </a:lnTo>
                  <a:lnTo>
                    <a:pt x="54" y="12"/>
                  </a:lnTo>
                  <a:lnTo>
                    <a:pt x="65" y="12"/>
                  </a:lnTo>
                  <a:lnTo>
                    <a:pt x="75" y="14"/>
                  </a:lnTo>
                  <a:lnTo>
                    <a:pt x="87" y="14"/>
                  </a:lnTo>
                  <a:lnTo>
                    <a:pt x="97" y="14"/>
                  </a:lnTo>
                  <a:lnTo>
                    <a:pt x="108" y="14"/>
                  </a:lnTo>
                  <a:lnTo>
                    <a:pt x="119" y="16"/>
                  </a:lnTo>
                  <a:lnTo>
                    <a:pt x="130" y="16"/>
                  </a:lnTo>
                  <a:lnTo>
                    <a:pt x="140" y="17"/>
                  </a:lnTo>
                  <a:lnTo>
                    <a:pt x="151" y="17"/>
                  </a:lnTo>
                  <a:lnTo>
                    <a:pt x="161" y="17"/>
                  </a:lnTo>
                  <a:lnTo>
                    <a:pt x="172" y="18"/>
                  </a:lnTo>
                  <a:lnTo>
                    <a:pt x="173" y="9"/>
                  </a:lnTo>
                  <a:lnTo>
                    <a:pt x="161" y="8"/>
                  </a:lnTo>
                  <a:lnTo>
                    <a:pt x="151" y="8"/>
                  </a:lnTo>
                  <a:lnTo>
                    <a:pt x="140" y="7"/>
                  </a:lnTo>
                  <a:lnTo>
                    <a:pt x="130" y="7"/>
                  </a:lnTo>
                  <a:lnTo>
                    <a:pt x="119" y="6"/>
                  </a:lnTo>
                  <a:lnTo>
                    <a:pt x="108" y="5"/>
                  </a:lnTo>
                  <a:lnTo>
                    <a:pt x="98" y="5"/>
                  </a:lnTo>
                  <a:lnTo>
                    <a:pt x="87" y="4"/>
                  </a:lnTo>
                  <a:lnTo>
                    <a:pt x="76" y="4"/>
                  </a:lnTo>
                  <a:lnTo>
                    <a:pt x="66" y="4"/>
                  </a:lnTo>
                  <a:lnTo>
                    <a:pt x="54" y="2"/>
                  </a:lnTo>
                  <a:lnTo>
                    <a:pt x="43" y="2"/>
                  </a:lnTo>
                  <a:lnTo>
                    <a:pt x="33" y="2"/>
                  </a:lnTo>
                  <a:lnTo>
                    <a:pt x="22" y="1"/>
                  </a:lnTo>
                  <a:lnTo>
                    <a:pt x="12" y="1"/>
                  </a:lnTo>
                  <a:lnTo>
                    <a:pt x="0" y="0"/>
                  </a:lnTo>
                  <a:lnTo>
                    <a:pt x="1" y="10"/>
                  </a:lnTo>
                  <a:lnTo>
                    <a:pt x="1" y="9"/>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6" name="任意多边形 19468"/>
            <p:cNvSpPr/>
            <p:nvPr/>
          </p:nvSpPr>
          <p:spPr>
            <a:xfrm>
              <a:off x="4903" y="2924"/>
              <a:ext cx="123" cy="33"/>
            </a:xfrm>
            <a:custGeom>
              <a:avLst/>
              <a:gdLst/>
              <a:ahLst/>
              <a:cxnLst/>
              <a:rect l="0" t="0" r="0" b="0"/>
              <a:pathLst>
                <a:path w="123" h="33">
                  <a:moveTo>
                    <a:pt x="5" y="32"/>
                  </a:moveTo>
                  <a:lnTo>
                    <a:pt x="12" y="29"/>
                  </a:lnTo>
                  <a:lnTo>
                    <a:pt x="19" y="27"/>
                  </a:lnTo>
                  <a:lnTo>
                    <a:pt x="26" y="25"/>
                  </a:lnTo>
                  <a:lnTo>
                    <a:pt x="33" y="24"/>
                  </a:lnTo>
                  <a:lnTo>
                    <a:pt x="41" y="22"/>
                  </a:lnTo>
                  <a:lnTo>
                    <a:pt x="48" y="20"/>
                  </a:lnTo>
                  <a:lnTo>
                    <a:pt x="55" y="19"/>
                  </a:lnTo>
                  <a:lnTo>
                    <a:pt x="62" y="18"/>
                  </a:lnTo>
                  <a:lnTo>
                    <a:pt x="69" y="16"/>
                  </a:lnTo>
                  <a:lnTo>
                    <a:pt x="76" y="16"/>
                  </a:lnTo>
                  <a:lnTo>
                    <a:pt x="84" y="13"/>
                  </a:lnTo>
                  <a:lnTo>
                    <a:pt x="92" y="13"/>
                  </a:lnTo>
                  <a:lnTo>
                    <a:pt x="99" y="13"/>
                  </a:lnTo>
                  <a:lnTo>
                    <a:pt x="107" y="12"/>
                  </a:lnTo>
                  <a:lnTo>
                    <a:pt x="114" y="11"/>
                  </a:lnTo>
                  <a:lnTo>
                    <a:pt x="122" y="11"/>
                  </a:lnTo>
                  <a:lnTo>
                    <a:pt x="121" y="0"/>
                  </a:lnTo>
                  <a:lnTo>
                    <a:pt x="113" y="1"/>
                  </a:lnTo>
                  <a:lnTo>
                    <a:pt x="106" y="1"/>
                  </a:lnTo>
                  <a:lnTo>
                    <a:pt x="97" y="2"/>
                  </a:lnTo>
                  <a:lnTo>
                    <a:pt x="90" y="3"/>
                  </a:lnTo>
                  <a:lnTo>
                    <a:pt x="83" y="4"/>
                  </a:lnTo>
                  <a:lnTo>
                    <a:pt x="75" y="4"/>
                  </a:lnTo>
                  <a:lnTo>
                    <a:pt x="68" y="5"/>
                  </a:lnTo>
                  <a:lnTo>
                    <a:pt x="59" y="7"/>
                  </a:lnTo>
                  <a:lnTo>
                    <a:pt x="52" y="8"/>
                  </a:lnTo>
                  <a:lnTo>
                    <a:pt x="45" y="9"/>
                  </a:lnTo>
                  <a:lnTo>
                    <a:pt x="37" y="11"/>
                  </a:lnTo>
                  <a:lnTo>
                    <a:pt x="31" y="13"/>
                  </a:lnTo>
                  <a:lnTo>
                    <a:pt x="23" y="13"/>
                  </a:lnTo>
                  <a:lnTo>
                    <a:pt x="15" y="16"/>
                  </a:lnTo>
                  <a:lnTo>
                    <a:pt x="8" y="19"/>
                  </a:lnTo>
                  <a:lnTo>
                    <a:pt x="0" y="21"/>
                  </a:lnTo>
                  <a:lnTo>
                    <a:pt x="5" y="3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7" name="任意多边形 19469"/>
            <p:cNvSpPr/>
            <p:nvPr/>
          </p:nvSpPr>
          <p:spPr>
            <a:xfrm>
              <a:off x="4751" y="2949"/>
              <a:ext cx="152" cy="105"/>
            </a:xfrm>
            <a:custGeom>
              <a:avLst/>
              <a:gdLst/>
              <a:ahLst/>
              <a:cxnLst/>
              <a:rect l="0" t="0" r="0" b="0"/>
              <a:pathLst>
                <a:path w="152" h="105">
                  <a:moveTo>
                    <a:pt x="7" y="94"/>
                  </a:moveTo>
                  <a:lnTo>
                    <a:pt x="10" y="103"/>
                  </a:lnTo>
                  <a:lnTo>
                    <a:pt x="16" y="95"/>
                  </a:lnTo>
                  <a:lnTo>
                    <a:pt x="24" y="88"/>
                  </a:lnTo>
                  <a:lnTo>
                    <a:pt x="32" y="80"/>
                  </a:lnTo>
                  <a:lnTo>
                    <a:pt x="40" y="74"/>
                  </a:lnTo>
                  <a:lnTo>
                    <a:pt x="48" y="67"/>
                  </a:lnTo>
                  <a:lnTo>
                    <a:pt x="58" y="61"/>
                  </a:lnTo>
                  <a:lnTo>
                    <a:pt x="66" y="55"/>
                  </a:lnTo>
                  <a:lnTo>
                    <a:pt x="76" y="49"/>
                  </a:lnTo>
                  <a:lnTo>
                    <a:pt x="86" y="43"/>
                  </a:lnTo>
                  <a:lnTo>
                    <a:pt x="95" y="38"/>
                  </a:lnTo>
                  <a:lnTo>
                    <a:pt x="104" y="32"/>
                  </a:lnTo>
                  <a:lnTo>
                    <a:pt x="114" y="27"/>
                  </a:lnTo>
                  <a:lnTo>
                    <a:pt x="124" y="24"/>
                  </a:lnTo>
                  <a:lnTo>
                    <a:pt x="133" y="19"/>
                  </a:lnTo>
                  <a:lnTo>
                    <a:pt x="142" y="15"/>
                  </a:lnTo>
                  <a:lnTo>
                    <a:pt x="151" y="12"/>
                  </a:lnTo>
                  <a:lnTo>
                    <a:pt x="146" y="0"/>
                  </a:lnTo>
                  <a:lnTo>
                    <a:pt x="138" y="4"/>
                  </a:lnTo>
                  <a:lnTo>
                    <a:pt x="128" y="8"/>
                  </a:lnTo>
                  <a:lnTo>
                    <a:pt x="118" y="12"/>
                  </a:lnTo>
                  <a:lnTo>
                    <a:pt x="108" y="17"/>
                  </a:lnTo>
                  <a:lnTo>
                    <a:pt x="98" y="22"/>
                  </a:lnTo>
                  <a:lnTo>
                    <a:pt x="88" y="27"/>
                  </a:lnTo>
                  <a:lnTo>
                    <a:pt x="79" y="32"/>
                  </a:lnTo>
                  <a:lnTo>
                    <a:pt x="69" y="39"/>
                  </a:lnTo>
                  <a:lnTo>
                    <a:pt x="60" y="44"/>
                  </a:lnTo>
                  <a:lnTo>
                    <a:pt x="50" y="51"/>
                  </a:lnTo>
                  <a:lnTo>
                    <a:pt x="41" y="58"/>
                  </a:lnTo>
                  <a:lnTo>
                    <a:pt x="32" y="64"/>
                  </a:lnTo>
                  <a:lnTo>
                    <a:pt x="23" y="72"/>
                  </a:lnTo>
                  <a:lnTo>
                    <a:pt x="15" y="79"/>
                  </a:lnTo>
                  <a:lnTo>
                    <a:pt x="7" y="87"/>
                  </a:lnTo>
                  <a:lnTo>
                    <a:pt x="0" y="95"/>
                  </a:lnTo>
                  <a:lnTo>
                    <a:pt x="2" y="104"/>
                  </a:lnTo>
                  <a:lnTo>
                    <a:pt x="7" y="9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8" name="任意多边形 19470"/>
            <p:cNvSpPr/>
            <p:nvPr/>
          </p:nvSpPr>
          <p:spPr>
            <a:xfrm>
              <a:off x="4753" y="3048"/>
              <a:ext cx="205" cy="50"/>
            </a:xfrm>
            <a:custGeom>
              <a:avLst/>
              <a:gdLst/>
              <a:ahLst/>
              <a:cxnLst/>
              <a:rect l="0" t="0" r="0" b="0"/>
              <a:pathLst>
                <a:path w="205" h="50">
                  <a:moveTo>
                    <a:pt x="204" y="37"/>
                  </a:moveTo>
                  <a:lnTo>
                    <a:pt x="191" y="37"/>
                  </a:lnTo>
                  <a:lnTo>
                    <a:pt x="179" y="37"/>
                  </a:lnTo>
                  <a:lnTo>
                    <a:pt x="166" y="36"/>
                  </a:lnTo>
                  <a:lnTo>
                    <a:pt x="153" y="35"/>
                  </a:lnTo>
                  <a:lnTo>
                    <a:pt x="140" y="34"/>
                  </a:lnTo>
                  <a:lnTo>
                    <a:pt x="127" y="33"/>
                  </a:lnTo>
                  <a:lnTo>
                    <a:pt x="114" y="30"/>
                  </a:lnTo>
                  <a:lnTo>
                    <a:pt x="101" y="29"/>
                  </a:lnTo>
                  <a:lnTo>
                    <a:pt x="88" y="27"/>
                  </a:lnTo>
                  <a:lnTo>
                    <a:pt x="76" y="23"/>
                  </a:lnTo>
                  <a:lnTo>
                    <a:pt x="63" y="20"/>
                  </a:lnTo>
                  <a:lnTo>
                    <a:pt x="51" y="17"/>
                  </a:lnTo>
                  <a:lnTo>
                    <a:pt x="40" y="13"/>
                  </a:lnTo>
                  <a:lnTo>
                    <a:pt x="28" y="10"/>
                  </a:lnTo>
                  <a:lnTo>
                    <a:pt x="17" y="4"/>
                  </a:lnTo>
                  <a:lnTo>
                    <a:pt x="5" y="0"/>
                  </a:lnTo>
                  <a:lnTo>
                    <a:pt x="0" y="10"/>
                  </a:lnTo>
                  <a:lnTo>
                    <a:pt x="12" y="16"/>
                  </a:lnTo>
                  <a:lnTo>
                    <a:pt x="23" y="20"/>
                  </a:lnTo>
                  <a:lnTo>
                    <a:pt x="35" y="24"/>
                  </a:lnTo>
                  <a:lnTo>
                    <a:pt x="47" y="29"/>
                  </a:lnTo>
                  <a:lnTo>
                    <a:pt x="60" y="32"/>
                  </a:lnTo>
                  <a:lnTo>
                    <a:pt x="73" y="35"/>
                  </a:lnTo>
                  <a:lnTo>
                    <a:pt x="85" y="37"/>
                  </a:lnTo>
                  <a:lnTo>
                    <a:pt x="98" y="39"/>
                  </a:lnTo>
                  <a:lnTo>
                    <a:pt x="112" y="42"/>
                  </a:lnTo>
                  <a:lnTo>
                    <a:pt x="124" y="44"/>
                  </a:lnTo>
                  <a:lnTo>
                    <a:pt x="139" y="45"/>
                  </a:lnTo>
                  <a:lnTo>
                    <a:pt x="152" y="46"/>
                  </a:lnTo>
                  <a:lnTo>
                    <a:pt x="165" y="47"/>
                  </a:lnTo>
                  <a:lnTo>
                    <a:pt x="178" y="48"/>
                  </a:lnTo>
                  <a:lnTo>
                    <a:pt x="191" y="49"/>
                  </a:lnTo>
                  <a:lnTo>
                    <a:pt x="204" y="49"/>
                  </a:lnTo>
                  <a:lnTo>
                    <a:pt x="204" y="37"/>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19" name="任意多边形 19471"/>
            <p:cNvSpPr/>
            <p:nvPr/>
          </p:nvSpPr>
          <p:spPr>
            <a:xfrm>
              <a:off x="4963" y="3063"/>
              <a:ext cx="134" cy="35"/>
            </a:xfrm>
            <a:custGeom>
              <a:avLst/>
              <a:gdLst/>
              <a:ahLst/>
              <a:cxnLst/>
              <a:rect l="0" t="0" r="0" b="0"/>
              <a:pathLst>
                <a:path w="134" h="35">
                  <a:moveTo>
                    <a:pt x="128" y="0"/>
                  </a:moveTo>
                  <a:lnTo>
                    <a:pt x="121" y="3"/>
                  </a:lnTo>
                  <a:lnTo>
                    <a:pt x="113" y="6"/>
                  </a:lnTo>
                  <a:lnTo>
                    <a:pt x="105" y="8"/>
                  </a:lnTo>
                  <a:lnTo>
                    <a:pt x="97" y="9"/>
                  </a:lnTo>
                  <a:lnTo>
                    <a:pt x="89" y="13"/>
                  </a:lnTo>
                  <a:lnTo>
                    <a:pt x="81" y="14"/>
                  </a:lnTo>
                  <a:lnTo>
                    <a:pt x="74" y="15"/>
                  </a:lnTo>
                  <a:lnTo>
                    <a:pt x="64" y="17"/>
                  </a:lnTo>
                  <a:lnTo>
                    <a:pt x="57" y="19"/>
                  </a:lnTo>
                  <a:lnTo>
                    <a:pt x="49" y="20"/>
                  </a:lnTo>
                  <a:lnTo>
                    <a:pt x="40" y="20"/>
                  </a:lnTo>
                  <a:lnTo>
                    <a:pt x="33" y="21"/>
                  </a:lnTo>
                  <a:lnTo>
                    <a:pt x="25" y="21"/>
                  </a:lnTo>
                  <a:lnTo>
                    <a:pt x="16" y="22"/>
                  </a:lnTo>
                  <a:lnTo>
                    <a:pt x="9" y="23"/>
                  </a:lnTo>
                  <a:lnTo>
                    <a:pt x="0" y="23"/>
                  </a:lnTo>
                  <a:lnTo>
                    <a:pt x="0" y="34"/>
                  </a:lnTo>
                  <a:lnTo>
                    <a:pt x="9" y="34"/>
                  </a:lnTo>
                  <a:lnTo>
                    <a:pt x="17" y="34"/>
                  </a:lnTo>
                  <a:lnTo>
                    <a:pt x="26" y="33"/>
                  </a:lnTo>
                  <a:lnTo>
                    <a:pt x="34" y="32"/>
                  </a:lnTo>
                  <a:lnTo>
                    <a:pt x="42" y="31"/>
                  </a:lnTo>
                  <a:lnTo>
                    <a:pt x="51" y="31"/>
                  </a:lnTo>
                  <a:lnTo>
                    <a:pt x="59" y="30"/>
                  </a:lnTo>
                  <a:lnTo>
                    <a:pt x="67" y="28"/>
                  </a:lnTo>
                  <a:lnTo>
                    <a:pt x="76" y="26"/>
                  </a:lnTo>
                  <a:lnTo>
                    <a:pt x="84" y="25"/>
                  </a:lnTo>
                  <a:lnTo>
                    <a:pt x="92" y="23"/>
                  </a:lnTo>
                  <a:lnTo>
                    <a:pt x="100" y="20"/>
                  </a:lnTo>
                  <a:lnTo>
                    <a:pt x="109" y="19"/>
                  </a:lnTo>
                  <a:lnTo>
                    <a:pt x="117" y="15"/>
                  </a:lnTo>
                  <a:lnTo>
                    <a:pt x="125" y="13"/>
                  </a:lnTo>
                  <a:lnTo>
                    <a:pt x="133" y="10"/>
                  </a:lnTo>
                  <a:lnTo>
                    <a:pt x="128"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20" name="任意多边形 19472"/>
            <p:cNvSpPr/>
            <p:nvPr/>
          </p:nvSpPr>
          <p:spPr>
            <a:xfrm>
              <a:off x="4961" y="3089"/>
              <a:ext cx="17" cy="17"/>
            </a:xfrm>
            <a:custGeom>
              <a:avLst/>
              <a:gdLst/>
              <a:ahLst/>
              <a:cxnLst/>
              <a:rect l="0" t="0" r="0" b="0"/>
              <a:pathLst>
                <a:path w="17" h="17">
                  <a:moveTo>
                    <a:pt x="10" y="14"/>
                  </a:moveTo>
                  <a:lnTo>
                    <a:pt x="10" y="12"/>
                  </a:lnTo>
                  <a:lnTo>
                    <a:pt x="16" y="12"/>
                  </a:lnTo>
                  <a:lnTo>
                    <a:pt x="16" y="8"/>
                  </a:lnTo>
                  <a:lnTo>
                    <a:pt x="16" y="6"/>
                  </a:lnTo>
                  <a:lnTo>
                    <a:pt x="10" y="4"/>
                  </a:lnTo>
                  <a:lnTo>
                    <a:pt x="10" y="2"/>
                  </a:lnTo>
                  <a:lnTo>
                    <a:pt x="5" y="0"/>
                  </a:lnTo>
                  <a:lnTo>
                    <a:pt x="0" y="2"/>
                  </a:lnTo>
                  <a:lnTo>
                    <a:pt x="10" y="16"/>
                  </a:lnTo>
                  <a:lnTo>
                    <a:pt x="10" y="1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21" name="任意多边形 19473"/>
            <p:cNvSpPr/>
            <p:nvPr/>
          </p:nvSpPr>
          <p:spPr>
            <a:xfrm>
              <a:off x="5071" y="2972"/>
              <a:ext cx="17" cy="17"/>
            </a:xfrm>
            <a:custGeom>
              <a:avLst/>
              <a:gdLst/>
              <a:ahLst/>
              <a:cxnLst/>
              <a:rect l="0" t="0" r="0" b="0"/>
              <a:pathLst>
                <a:path w="17" h="17">
                  <a:moveTo>
                    <a:pt x="16" y="4"/>
                  </a:moveTo>
                  <a:lnTo>
                    <a:pt x="13" y="0"/>
                  </a:lnTo>
                  <a:lnTo>
                    <a:pt x="10" y="0"/>
                  </a:lnTo>
                  <a:lnTo>
                    <a:pt x="8" y="0"/>
                  </a:lnTo>
                  <a:lnTo>
                    <a:pt x="5" y="0"/>
                  </a:lnTo>
                  <a:lnTo>
                    <a:pt x="2" y="4"/>
                  </a:lnTo>
                  <a:lnTo>
                    <a:pt x="0" y="8"/>
                  </a:lnTo>
                  <a:lnTo>
                    <a:pt x="0" y="12"/>
                  </a:lnTo>
                  <a:lnTo>
                    <a:pt x="2" y="16"/>
                  </a:lnTo>
                  <a:lnTo>
                    <a:pt x="16" y="4"/>
                  </a:lnTo>
                  <a:lnTo>
                    <a:pt x="16" y="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22" name="任意多边形 19474"/>
            <p:cNvSpPr/>
            <p:nvPr/>
          </p:nvSpPr>
          <p:spPr>
            <a:xfrm>
              <a:off x="5072" y="2975"/>
              <a:ext cx="64" cy="75"/>
            </a:xfrm>
            <a:custGeom>
              <a:avLst/>
              <a:gdLst/>
              <a:ahLst/>
              <a:cxnLst/>
              <a:rect l="0" t="0" r="0" b="0"/>
              <a:pathLst>
                <a:path w="64" h="75">
                  <a:moveTo>
                    <a:pt x="63" y="65"/>
                  </a:moveTo>
                  <a:lnTo>
                    <a:pt x="58" y="61"/>
                  </a:lnTo>
                  <a:lnTo>
                    <a:pt x="56" y="58"/>
                  </a:lnTo>
                  <a:lnTo>
                    <a:pt x="52" y="55"/>
                  </a:lnTo>
                  <a:lnTo>
                    <a:pt x="48" y="51"/>
                  </a:lnTo>
                  <a:lnTo>
                    <a:pt x="45" y="46"/>
                  </a:lnTo>
                  <a:lnTo>
                    <a:pt x="41" y="43"/>
                  </a:lnTo>
                  <a:lnTo>
                    <a:pt x="37" y="39"/>
                  </a:lnTo>
                  <a:lnTo>
                    <a:pt x="35" y="34"/>
                  </a:lnTo>
                  <a:lnTo>
                    <a:pt x="31" y="31"/>
                  </a:lnTo>
                  <a:lnTo>
                    <a:pt x="28" y="27"/>
                  </a:lnTo>
                  <a:lnTo>
                    <a:pt x="26" y="22"/>
                  </a:lnTo>
                  <a:lnTo>
                    <a:pt x="23" y="18"/>
                  </a:lnTo>
                  <a:lnTo>
                    <a:pt x="19" y="14"/>
                  </a:lnTo>
                  <a:lnTo>
                    <a:pt x="16" y="8"/>
                  </a:lnTo>
                  <a:lnTo>
                    <a:pt x="13" y="5"/>
                  </a:lnTo>
                  <a:lnTo>
                    <a:pt x="10" y="0"/>
                  </a:lnTo>
                  <a:lnTo>
                    <a:pt x="0" y="6"/>
                  </a:lnTo>
                  <a:lnTo>
                    <a:pt x="4" y="11"/>
                  </a:lnTo>
                  <a:lnTo>
                    <a:pt x="6" y="16"/>
                  </a:lnTo>
                  <a:lnTo>
                    <a:pt x="9" y="21"/>
                  </a:lnTo>
                  <a:lnTo>
                    <a:pt x="13" y="25"/>
                  </a:lnTo>
                  <a:lnTo>
                    <a:pt x="16" y="30"/>
                  </a:lnTo>
                  <a:lnTo>
                    <a:pt x="19" y="34"/>
                  </a:lnTo>
                  <a:lnTo>
                    <a:pt x="23" y="38"/>
                  </a:lnTo>
                  <a:lnTo>
                    <a:pt x="26" y="43"/>
                  </a:lnTo>
                  <a:lnTo>
                    <a:pt x="28" y="47"/>
                  </a:lnTo>
                  <a:lnTo>
                    <a:pt x="33" y="51"/>
                  </a:lnTo>
                  <a:lnTo>
                    <a:pt x="36" y="55"/>
                  </a:lnTo>
                  <a:lnTo>
                    <a:pt x="40" y="58"/>
                  </a:lnTo>
                  <a:lnTo>
                    <a:pt x="44" y="63"/>
                  </a:lnTo>
                  <a:lnTo>
                    <a:pt x="47" y="67"/>
                  </a:lnTo>
                  <a:lnTo>
                    <a:pt x="51" y="70"/>
                  </a:lnTo>
                  <a:lnTo>
                    <a:pt x="55" y="74"/>
                  </a:lnTo>
                  <a:lnTo>
                    <a:pt x="63" y="66"/>
                  </a:lnTo>
                  <a:lnTo>
                    <a:pt x="63" y="6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23" name="任意多边形 19475"/>
            <p:cNvSpPr/>
            <p:nvPr/>
          </p:nvSpPr>
          <p:spPr>
            <a:xfrm>
              <a:off x="5073" y="2973"/>
              <a:ext cx="17" cy="17"/>
            </a:xfrm>
            <a:custGeom>
              <a:avLst/>
              <a:gdLst/>
              <a:ahLst/>
              <a:cxnLst/>
              <a:rect l="0" t="0" r="0" b="0"/>
              <a:pathLst>
                <a:path w="17" h="17">
                  <a:moveTo>
                    <a:pt x="0" y="16"/>
                  </a:moveTo>
                  <a:lnTo>
                    <a:pt x="3" y="16"/>
                  </a:lnTo>
                  <a:lnTo>
                    <a:pt x="6" y="16"/>
                  </a:lnTo>
                  <a:lnTo>
                    <a:pt x="12" y="16"/>
                  </a:lnTo>
                  <a:lnTo>
                    <a:pt x="12" y="16"/>
                  </a:lnTo>
                  <a:lnTo>
                    <a:pt x="16" y="9"/>
                  </a:lnTo>
                  <a:lnTo>
                    <a:pt x="16" y="6"/>
                  </a:lnTo>
                  <a:lnTo>
                    <a:pt x="16" y="3"/>
                  </a:lnTo>
                  <a:lnTo>
                    <a:pt x="12" y="0"/>
                  </a:lnTo>
                  <a:lnTo>
                    <a:pt x="0"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24" name="任意多边形 19476"/>
            <p:cNvSpPr/>
            <p:nvPr/>
          </p:nvSpPr>
          <p:spPr>
            <a:xfrm>
              <a:off x="4706" y="2153"/>
              <a:ext cx="529" cy="802"/>
            </a:xfrm>
            <a:custGeom>
              <a:avLst/>
              <a:gdLst/>
              <a:ahLst/>
              <a:cxnLst/>
              <a:rect l="0" t="0" r="0" b="0"/>
              <a:pathLst>
                <a:path w="529" h="802">
                  <a:moveTo>
                    <a:pt x="0" y="0"/>
                  </a:moveTo>
                  <a:lnTo>
                    <a:pt x="8" y="23"/>
                  </a:lnTo>
                  <a:lnTo>
                    <a:pt x="17" y="47"/>
                  </a:lnTo>
                  <a:lnTo>
                    <a:pt x="26" y="71"/>
                  </a:lnTo>
                  <a:lnTo>
                    <a:pt x="35" y="97"/>
                  </a:lnTo>
                  <a:lnTo>
                    <a:pt x="44" y="122"/>
                  </a:lnTo>
                  <a:lnTo>
                    <a:pt x="52" y="147"/>
                  </a:lnTo>
                  <a:lnTo>
                    <a:pt x="62" y="173"/>
                  </a:lnTo>
                  <a:lnTo>
                    <a:pt x="71" y="198"/>
                  </a:lnTo>
                  <a:lnTo>
                    <a:pt x="81" y="223"/>
                  </a:lnTo>
                  <a:lnTo>
                    <a:pt x="91" y="250"/>
                  </a:lnTo>
                  <a:lnTo>
                    <a:pt x="100" y="276"/>
                  </a:lnTo>
                  <a:lnTo>
                    <a:pt x="110" y="302"/>
                  </a:lnTo>
                  <a:lnTo>
                    <a:pt x="119" y="328"/>
                  </a:lnTo>
                  <a:lnTo>
                    <a:pt x="128" y="353"/>
                  </a:lnTo>
                  <a:lnTo>
                    <a:pt x="137" y="379"/>
                  </a:lnTo>
                  <a:lnTo>
                    <a:pt x="146" y="405"/>
                  </a:lnTo>
                  <a:lnTo>
                    <a:pt x="155" y="431"/>
                  </a:lnTo>
                  <a:lnTo>
                    <a:pt x="164" y="457"/>
                  </a:lnTo>
                  <a:lnTo>
                    <a:pt x="173" y="480"/>
                  </a:lnTo>
                  <a:lnTo>
                    <a:pt x="180" y="506"/>
                  </a:lnTo>
                  <a:lnTo>
                    <a:pt x="189" y="530"/>
                  </a:lnTo>
                  <a:lnTo>
                    <a:pt x="197" y="554"/>
                  </a:lnTo>
                  <a:lnTo>
                    <a:pt x="204" y="578"/>
                  </a:lnTo>
                  <a:lnTo>
                    <a:pt x="211" y="601"/>
                  </a:lnTo>
                  <a:lnTo>
                    <a:pt x="217" y="623"/>
                  </a:lnTo>
                  <a:lnTo>
                    <a:pt x="223" y="646"/>
                  </a:lnTo>
                  <a:lnTo>
                    <a:pt x="228" y="668"/>
                  </a:lnTo>
                  <a:lnTo>
                    <a:pt x="234" y="689"/>
                  </a:lnTo>
                  <a:lnTo>
                    <a:pt x="238" y="710"/>
                  </a:lnTo>
                  <a:lnTo>
                    <a:pt x="242" y="730"/>
                  </a:lnTo>
                  <a:lnTo>
                    <a:pt x="246" y="748"/>
                  </a:lnTo>
                  <a:lnTo>
                    <a:pt x="249" y="767"/>
                  </a:lnTo>
                  <a:lnTo>
                    <a:pt x="256" y="770"/>
                  </a:lnTo>
                  <a:lnTo>
                    <a:pt x="263" y="772"/>
                  </a:lnTo>
                  <a:lnTo>
                    <a:pt x="270" y="774"/>
                  </a:lnTo>
                  <a:lnTo>
                    <a:pt x="277" y="777"/>
                  </a:lnTo>
                  <a:lnTo>
                    <a:pt x="284" y="779"/>
                  </a:lnTo>
                  <a:lnTo>
                    <a:pt x="292" y="781"/>
                  </a:lnTo>
                  <a:lnTo>
                    <a:pt x="299" y="782"/>
                  </a:lnTo>
                  <a:lnTo>
                    <a:pt x="306" y="784"/>
                  </a:lnTo>
                  <a:lnTo>
                    <a:pt x="313" y="784"/>
                  </a:lnTo>
                  <a:lnTo>
                    <a:pt x="320" y="786"/>
                  </a:lnTo>
                  <a:lnTo>
                    <a:pt x="328" y="787"/>
                  </a:lnTo>
                  <a:lnTo>
                    <a:pt x="336" y="788"/>
                  </a:lnTo>
                  <a:lnTo>
                    <a:pt x="344" y="788"/>
                  </a:lnTo>
                  <a:lnTo>
                    <a:pt x="352" y="788"/>
                  </a:lnTo>
                  <a:lnTo>
                    <a:pt x="360" y="788"/>
                  </a:lnTo>
                  <a:lnTo>
                    <a:pt x="367" y="788"/>
                  </a:lnTo>
                  <a:lnTo>
                    <a:pt x="378" y="792"/>
                  </a:lnTo>
                  <a:lnTo>
                    <a:pt x="389" y="795"/>
                  </a:lnTo>
                  <a:lnTo>
                    <a:pt x="399" y="798"/>
                  </a:lnTo>
                  <a:lnTo>
                    <a:pt x="410" y="799"/>
                  </a:lnTo>
                  <a:lnTo>
                    <a:pt x="421" y="801"/>
                  </a:lnTo>
                  <a:lnTo>
                    <a:pt x="432" y="801"/>
                  </a:lnTo>
                  <a:lnTo>
                    <a:pt x="443" y="801"/>
                  </a:lnTo>
                  <a:lnTo>
                    <a:pt x="455" y="800"/>
                  </a:lnTo>
                  <a:lnTo>
                    <a:pt x="466" y="799"/>
                  </a:lnTo>
                  <a:lnTo>
                    <a:pt x="476" y="798"/>
                  </a:lnTo>
                  <a:lnTo>
                    <a:pt x="485" y="795"/>
                  </a:lnTo>
                  <a:lnTo>
                    <a:pt x="495" y="794"/>
                  </a:lnTo>
                  <a:lnTo>
                    <a:pt x="504" y="792"/>
                  </a:lnTo>
                  <a:lnTo>
                    <a:pt x="513" y="789"/>
                  </a:lnTo>
                  <a:lnTo>
                    <a:pt x="521" y="787"/>
                  </a:lnTo>
                  <a:lnTo>
                    <a:pt x="528" y="784"/>
                  </a:lnTo>
                  <a:lnTo>
                    <a:pt x="517" y="737"/>
                  </a:lnTo>
                  <a:lnTo>
                    <a:pt x="507" y="688"/>
                  </a:lnTo>
                  <a:lnTo>
                    <a:pt x="499" y="640"/>
                  </a:lnTo>
                  <a:lnTo>
                    <a:pt x="491" y="591"/>
                  </a:lnTo>
                  <a:lnTo>
                    <a:pt x="484" y="543"/>
                  </a:lnTo>
                  <a:lnTo>
                    <a:pt x="478" y="493"/>
                  </a:lnTo>
                  <a:lnTo>
                    <a:pt x="471" y="445"/>
                  </a:lnTo>
                  <a:lnTo>
                    <a:pt x="465" y="396"/>
                  </a:lnTo>
                  <a:lnTo>
                    <a:pt x="459" y="346"/>
                  </a:lnTo>
                  <a:lnTo>
                    <a:pt x="453" y="299"/>
                  </a:lnTo>
                  <a:lnTo>
                    <a:pt x="447" y="250"/>
                  </a:lnTo>
                  <a:lnTo>
                    <a:pt x="441" y="201"/>
                  </a:lnTo>
                  <a:lnTo>
                    <a:pt x="435" y="155"/>
                  </a:lnTo>
                  <a:lnTo>
                    <a:pt x="428" y="108"/>
                  </a:lnTo>
                  <a:lnTo>
                    <a:pt x="420" y="62"/>
                  </a:lnTo>
                  <a:lnTo>
                    <a:pt x="413" y="17"/>
                  </a:lnTo>
                  <a:lnTo>
                    <a:pt x="399" y="16"/>
                  </a:lnTo>
                  <a:lnTo>
                    <a:pt x="387" y="16"/>
                  </a:lnTo>
                  <a:lnTo>
                    <a:pt x="374" y="15"/>
                  </a:lnTo>
                  <a:lnTo>
                    <a:pt x="361" y="14"/>
                  </a:lnTo>
                  <a:lnTo>
                    <a:pt x="349" y="14"/>
                  </a:lnTo>
                  <a:lnTo>
                    <a:pt x="335" y="14"/>
                  </a:lnTo>
                  <a:lnTo>
                    <a:pt x="322" y="13"/>
                  </a:lnTo>
                  <a:lnTo>
                    <a:pt x="309" y="12"/>
                  </a:lnTo>
                  <a:lnTo>
                    <a:pt x="297" y="11"/>
                  </a:lnTo>
                  <a:lnTo>
                    <a:pt x="284" y="11"/>
                  </a:lnTo>
                  <a:lnTo>
                    <a:pt x="271" y="11"/>
                  </a:lnTo>
                  <a:lnTo>
                    <a:pt x="258" y="10"/>
                  </a:lnTo>
                  <a:lnTo>
                    <a:pt x="245" y="9"/>
                  </a:lnTo>
                  <a:lnTo>
                    <a:pt x="232" y="9"/>
                  </a:lnTo>
                  <a:lnTo>
                    <a:pt x="220" y="8"/>
                  </a:lnTo>
                  <a:lnTo>
                    <a:pt x="207" y="8"/>
                  </a:lnTo>
                  <a:lnTo>
                    <a:pt x="194" y="7"/>
                  </a:lnTo>
                  <a:lnTo>
                    <a:pt x="180" y="7"/>
                  </a:lnTo>
                  <a:lnTo>
                    <a:pt x="168" y="6"/>
                  </a:lnTo>
                  <a:lnTo>
                    <a:pt x="155" y="6"/>
                  </a:lnTo>
                  <a:lnTo>
                    <a:pt x="142" y="5"/>
                  </a:lnTo>
                  <a:lnTo>
                    <a:pt x="130" y="4"/>
                  </a:lnTo>
                  <a:lnTo>
                    <a:pt x="116" y="4"/>
                  </a:lnTo>
                  <a:lnTo>
                    <a:pt x="104" y="4"/>
                  </a:lnTo>
                  <a:lnTo>
                    <a:pt x="91" y="3"/>
                  </a:lnTo>
                  <a:lnTo>
                    <a:pt x="77" y="3"/>
                  </a:lnTo>
                  <a:lnTo>
                    <a:pt x="65" y="2"/>
                  </a:lnTo>
                  <a:lnTo>
                    <a:pt x="51" y="1"/>
                  </a:lnTo>
                  <a:lnTo>
                    <a:pt x="39" y="0"/>
                  </a:lnTo>
                  <a:lnTo>
                    <a:pt x="26" y="0"/>
                  </a:lnTo>
                  <a:lnTo>
                    <a:pt x="13" y="0"/>
                  </a:lnTo>
                  <a:lnTo>
                    <a:pt x="0" y="0"/>
                  </a:lnTo>
                </a:path>
              </a:pathLst>
            </a:custGeom>
            <a:solidFill>
              <a:srgbClr val="CECECE"/>
            </a:solidFill>
            <a:ln w="12700" cap="rnd" cmpd="sng">
              <a:solidFill>
                <a:schemeClr val="tx1"/>
              </a:solidFill>
              <a:prstDash val="solid"/>
              <a:round/>
              <a:headEnd type="none" w="med" len="med"/>
              <a:tailEnd type="none" w="med" len="med"/>
            </a:ln>
          </p:spPr>
          <p:txBody>
            <a:bodyPr/>
            <a:lstStyle/>
            <a:p>
              <a:endParaRPr lang="zh-CN" altLang="en-US"/>
            </a:p>
          </p:txBody>
        </p:sp>
        <p:sp>
          <p:nvSpPr>
            <p:cNvPr id="21525" name="任意多边形 19477"/>
            <p:cNvSpPr/>
            <p:nvPr/>
          </p:nvSpPr>
          <p:spPr>
            <a:xfrm>
              <a:off x="4700" y="2150"/>
              <a:ext cx="259" cy="777"/>
            </a:xfrm>
            <a:custGeom>
              <a:avLst/>
              <a:gdLst/>
              <a:ahLst/>
              <a:cxnLst/>
              <a:rect l="0" t="0" r="0" b="0"/>
              <a:pathLst>
                <a:path w="259" h="777">
                  <a:moveTo>
                    <a:pt x="255" y="764"/>
                  </a:moveTo>
                  <a:lnTo>
                    <a:pt x="258" y="769"/>
                  </a:lnTo>
                  <a:lnTo>
                    <a:pt x="255" y="751"/>
                  </a:lnTo>
                  <a:lnTo>
                    <a:pt x="252" y="730"/>
                  </a:lnTo>
                  <a:lnTo>
                    <a:pt x="248" y="711"/>
                  </a:lnTo>
                  <a:lnTo>
                    <a:pt x="243" y="691"/>
                  </a:lnTo>
                  <a:lnTo>
                    <a:pt x="238" y="669"/>
                  </a:lnTo>
                  <a:lnTo>
                    <a:pt x="233" y="647"/>
                  </a:lnTo>
                  <a:lnTo>
                    <a:pt x="227" y="625"/>
                  </a:lnTo>
                  <a:lnTo>
                    <a:pt x="220" y="602"/>
                  </a:lnTo>
                  <a:lnTo>
                    <a:pt x="213" y="579"/>
                  </a:lnTo>
                  <a:lnTo>
                    <a:pt x="206" y="555"/>
                  </a:lnTo>
                  <a:lnTo>
                    <a:pt x="198" y="531"/>
                  </a:lnTo>
                  <a:lnTo>
                    <a:pt x="191" y="507"/>
                  </a:lnTo>
                  <a:lnTo>
                    <a:pt x="183" y="481"/>
                  </a:lnTo>
                  <a:lnTo>
                    <a:pt x="174" y="456"/>
                  </a:lnTo>
                  <a:lnTo>
                    <a:pt x="165" y="431"/>
                  </a:lnTo>
                  <a:lnTo>
                    <a:pt x="156" y="406"/>
                  </a:lnTo>
                  <a:lnTo>
                    <a:pt x="148" y="380"/>
                  </a:lnTo>
                  <a:lnTo>
                    <a:pt x="138" y="354"/>
                  </a:lnTo>
                  <a:lnTo>
                    <a:pt x="129" y="328"/>
                  </a:lnTo>
                  <a:lnTo>
                    <a:pt x="120" y="302"/>
                  </a:lnTo>
                  <a:lnTo>
                    <a:pt x="110" y="277"/>
                  </a:lnTo>
                  <a:lnTo>
                    <a:pt x="102" y="251"/>
                  </a:lnTo>
                  <a:lnTo>
                    <a:pt x="92" y="224"/>
                  </a:lnTo>
                  <a:lnTo>
                    <a:pt x="82" y="198"/>
                  </a:lnTo>
                  <a:lnTo>
                    <a:pt x="73" y="173"/>
                  </a:lnTo>
                  <a:lnTo>
                    <a:pt x="64" y="148"/>
                  </a:lnTo>
                  <a:lnTo>
                    <a:pt x="55" y="122"/>
                  </a:lnTo>
                  <a:lnTo>
                    <a:pt x="46" y="97"/>
                  </a:lnTo>
                  <a:lnTo>
                    <a:pt x="37" y="72"/>
                  </a:lnTo>
                  <a:lnTo>
                    <a:pt x="28" y="48"/>
                  </a:lnTo>
                  <a:lnTo>
                    <a:pt x="21" y="25"/>
                  </a:lnTo>
                  <a:lnTo>
                    <a:pt x="12" y="0"/>
                  </a:lnTo>
                  <a:lnTo>
                    <a:pt x="0" y="4"/>
                  </a:lnTo>
                  <a:lnTo>
                    <a:pt x="9" y="28"/>
                  </a:lnTo>
                  <a:lnTo>
                    <a:pt x="17" y="52"/>
                  </a:lnTo>
                  <a:lnTo>
                    <a:pt x="25" y="76"/>
                  </a:lnTo>
                  <a:lnTo>
                    <a:pt x="34" y="101"/>
                  </a:lnTo>
                  <a:lnTo>
                    <a:pt x="42" y="127"/>
                  </a:lnTo>
                  <a:lnTo>
                    <a:pt x="52" y="152"/>
                  </a:lnTo>
                  <a:lnTo>
                    <a:pt x="62" y="178"/>
                  </a:lnTo>
                  <a:lnTo>
                    <a:pt x="70" y="203"/>
                  </a:lnTo>
                  <a:lnTo>
                    <a:pt x="80" y="229"/>
                  </a:lnTo>
                  <a:lnTo>
                    <a:pt x="89" y="255"/>
                  </a:lnTo>
                  <a:lnTo>
                    <a:pt x="99" y="281"/>
                  </a:lnTo>
                  <a:lnTo>
                    <a:pt x="108" y="307"/>
                  </a:lnTo>
                  <a:lnTo>
                    <a:pt x="117" y="332"/>
                  </a:lnTo>
                  <a:lnTo>
                    <a:pt x="126" y="359"/>
                  </a:lnTo>
                  <a:lnTo>
                    <a:pt x="136" y="385"/>
                  </a:lnTo>
                  <a:lnTo>
                    <a:pt x="145" y="410"/>
                  </a:lnTo>
                  <a:lnTo>
                    <a:pt x="153" y="436"/>
                  </a:lnTo>
                  <a:lnTo>
                    <a:pt x="162" y="460"/>
                  </a:lnTo>
                  <a:lnTo>
                    <a:pt x="170" y="485"/>
                  </a:lnTo>
                  <a:lnTo>
                    <a:pt x="178" y="510"/>
                  </a:lnTo>
                  <a:lnTo>
                    <a:pt x="187" y="535"/>
                  </a:lnTo>
                  <a:lnTo>
                    <a:pt x="194" y="559"/>
                  </a:lnTo>
                  <a:lnTo>
                    <a:pt x="201" y="582"/>
                  </a:lnTo>
                  <a:lnTo>
                    <a:pt x="208" y="605"/>
                  </a:lnTo>
                  <a:lnTo>
                    <a:pt x="214" y="629"/>
                  </a:lnTo>
                  <a:lnTo>
                    <a:pt x="220" y="651"/>
                  </a:lnTo>
                  <a:lnTo>
                    <a:pt x="227" y="672"/>
                  </a:lnTo>
                  <a:lnTo>
                    <a:pt x="231" y="694"/>
                  </a:lnTo>
                  <a:lnTo>
                    <a:pt x="236" y="713"/>
                  </a:lnTo>
                  <a:lnTo>
                    <a:pt x="239" y="733"/>
                  </a:lnTo>
                  <a:lnTo>
                    <a:pt x="243" y="752"/>
                  </a:lnTo>
                  <a:lnTo>
                    <a:pt x="245" y="771"/>
                  </a:lnTo>
                  <a:lnTo>
                    <a:pt x="250" y="776"/>
                  </a:lnTo>
                  <a:lnTo>
                    <a:pt x="255" y="76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26" name="任意多边形 19478"/>
            <p:cNvSpPr/>
            <p:nvPr/>
          </p:nvSpPr>
          <p:spPr>
            <a:xfrm>
              <a:off x="4956" y="2920"/>
              <a:ext cx="119" cy="29"/>
            </a:xfrm>
            <a:custGeom>
              <a:avLst/>
              <a:gdLst/>
              <a:ahLst/>
              <a:cxnLst/>
              <a:rect l="0" t="0" r="0" b="0"/>
              <a:pathLst>
                <a:path w="119" h="29">
                  <a:moveTo>
                    <a:pt x="118" y="16"/>
                  </a:moveTo>
                  <a:lnTo>
                    <a:pt x="115" y="16"/>
                  </a:lnTo>
                  <a:lnTo>
                    <a:pt x="108" y="16"/>
                  </a:lnTo>
                  <a:lnTo>
                    <a:pt x="101" y="16"/>
                  </a:lnTo>
                  <a:lnTo>
                    <a:pt x="94" y="16"/>
                  </a:lnTo>
                  <a:lnTo>
                    <a:pt x="87" y="16"/>
                  </a:lnTo>
                  <a:lnTo>
                    <a:pt x="80" y="16"/>
                  </a:lnTo>
                  <a:lnTo>
                    <a:pt x="72" y="15"/>
                  </a:lnTo>
                  <a:lnTo>
                    <a:pt x="65" y="14"/>
                  </a:lnTo>
                  <a:lnTo>
                    <a:pt x="57" y="13"/>
                  </a:lnTo>
                  <a:lnTo>
                    <a:pt x="50" y="12"/>
                  </a:lnTo>
                  <a:lnTo>
                    <a:pt x="44" y="11"/>
                  </a:lnTo>
                  <a:lnTo>
                    <a:pt x="36" y="10"/>
                  </a:lnTo>
                  <a:lnTo>
                    <a:pt x="30" y="7"/>
                  </a:lnTo>
                  <a:lnTo>
                    <a:pt x="23" y="6"/>
                  </a:lnTo>
                  <a:lnTo>
                    <a:pt x="17" y="4"/>
                  </a:lnTo>
                  <a:lnTo>
                    <a:pt x="11" y="2"/>
                  </a:lnTo>
                  <a:lnTo>
                    <a:pt x="5" y="0"/>
                  </a:lnTo>
                  <a:lnTo>
                    <a:pt x="0" y="10"/>
                  </a:lnTo>
                  <a:lnTo>
                    <a:pt x="6" y="12"/>
                  </a:lnTo>
                  <a:lnTo>
                    <a:pt x="13" y="14"/>
                  </a:lnTo>
                  <a:lnTo>
                    <a:pt x="19" y="16"/>
                  </a:lnTo>
                  <a:lnTo>
                    <a:pt x="26" y="19"/>
                  </a:lnTo>
                  <a:lnTo>
                    <a:pt x="33" y="20"/>
                  </a:lnTo>
                  <a:lnTo>
                    <a:pt x="42" y="21"/>
                  </a:lnTo>
                  <a:lnTo>
                    <a:pt x="49" y="22"/>
                  </a:lnTo>
                  <a:lnTo>
                    <a:pt x="56" y="24"/>
                  </a:lnTo>
                  <a:lnTo>
                    <a:pt x="64" y="26"/>
                  </a:lnTo>
                  <a:lnTo>
                    <a:pt x="70" y="26"/>
                  </a:lnTo>
                  <a:lnTo>
                    <a:pt x="78" y="26"/>
                  </a:lnTo>
                  <a:lnTo>
                    <a:pt x="86" y="27"/>
                  </a:lnTo>
                  <a:lnTo>
                    <a:pt x="93" y="27"/>
                  </a:lnTo>
                  <a:lnTo>
                    <a:pt x="101" y="28"/>
                  </a:lnTo>
                  <a:lnTo>
                    <a:pt x="108" y="27"/>
                  </a:lnTo>
                  <a:lnTo>
                    <a:pt x="115" y="27"/>
                  </a:lnTo>
                  <a:lnTo>
                    <a:pt x="112" y="26"/>
                  </a:lnTo>
                  <a:lnTo>
                    <a:pt x="118"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27" name="任意多边形 19479"/>
            <p:cNvSpPr/>
            <p:nvPr/>
          </p:nvSpPr>
          <p:spPr>
            <a:xfrm>
              <a:off x="5074" y="2937"/>
              <a:ext cx="167" cy="25"/>
            </a:xfrm>
            <a:custGeom>
              <a:avLst/>
              <a:gdLst/>
              <a:ahLst/>
              <a:cxnLst/>
              <a:rect l="0" t="0" r="0" b="0"/>
              <a:pathLst>
                <a:path w="167" h="25">
                  <a:moveTo>
                    <a:pt x="153" y="6"/>
                  </a:moveTo>
                  <a:lnTo>
                    <a:pt x="157" y="0"/>
                  </a:lnTo>
                  <a:lnTo>
                    <a:pt x="151" y="2"/>
                  </a:lnTo>
                  <a:lnTo>
                    <a:pt x="144" y="4"/>
                  </a:lnTo>
                  <a:lnTo>
                    <a:pt x="136" y="5"/>
                  </a:lnTo>
                  <a:lnTo>
                    <a:pt x="127" y="8"/>
                  </a:lnTo>
                  <a:lnTo>
                    <a:pt x="118" y="9"/>
                  </a:lnTo>
                  <a:lnTo>
                    <a:pt x="108" y="10"/>
                  </a:lnTo>
                  <a:lnTo>
                    <a:pt x="98" y="12"/>
                  </a:lnTo>
                  <a:lnTo>
                    <a:pt x="88" y="13"/>
                  </a:lnTo>
                  <a:lnTo>
                    <a:pt x="77" y="14"/>
                  </a:lnTo>
                  <a:lnTo>
                    <a:pt x="67" y="14"/>
                  </a:lnTo>
                  <a:lnTo>
                    <a:pt x="56" y="14"/>
                  </a:lnTo>
                  <a:lnTo>
                    <a:pt x="46" y="12"/>
                  </a:lnTo>
                  <a:lnTo>
                    <a:pt x="36" y="11"/>
                  </a:lnTo>
                  <a:lnTo>
                    <a:pt x="25" y="8"/>
                  </a:lnTo>
                  <a:lnTo>
                    <a:pt x="15" y="6"/>
                  </a:lnTo>
                  <a:lnTo>
                    <a:pt x="6" y="2"/>
                  </a:lnTo>
                  <a:lnTo>
                    <a:pt x="0" y="12"/>
                  </a:lnTo>
                  <a:lnTo>
                    <a:pt x="11" y="16"/>
                  </a:lnTo>
                  <a:lnTo>
                    <a:pt x="22" y="19"/>
                  </a:lnTo>
                  <a:lnTo>
                    <a:pt x="33" y="22"/>
                  </a:lnTo>
                  <a:lnTo>
                    <a:pt x="44" y="22"/>
                  </a:lnTo>
                  <a:lnTo>
                    <a:pt x="56" y="23"/>
                  </a:lnTo>
                  <a:lnTo>
                    <a:pt x="67" y="24"/>
                  </a:lnTo>
                  <a:lnTo>
                    <a:pt x="78" y="23"/>
                  </a:lnTo>
                  <a:lnTo>
                    <a:pt x="89" y="22"/>
                  </a:lnTo>
                  <a:lnTo>
                    <a:pt x="99" y="22"/>
                  </a:lnTo>
                  <a:lnTo>
                    <a:pt x="110" y="21"/>
                  </a:lnTo>
                  <a:lnTo>
                    <a:pt x="121" y="20"/>
                  </a:lnTo>
                  <a:lnTo>
                    <a:pt x="129" y="18"/>
                  </a:lnTo>
                  <a:lnTo>
                    <a:pt x="139" y="16"/>
                  </a:lnTo>
                  <a:lnTo>
                    <a:pt x="147" y="14"/>
                  </a:lnTo>
                  <a:lnTo>
                    <a:pt x="154" y="12"/>
                  </a:lnTo>
                  <a:lnTo>
                    <a:pt x="161" y="10"/>
                  </a:lnTo>
                  <a:lnTo>
                    <a:pt x="166" y="5"/>
                  </a:lnTo>
                  <a:lnTo>
                    <a:pt x="153" y="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28" name="任意多边形 19480"/>
            <p:cNvSpPr/>
            <p:nvPr/>
          </p:nvSpPr>
          <p:spPr>
            <a:xfrm>
              <a:off x="5117" y="2164"/>
              <a:ext cx="124" cy="776"/>
            </a:xfrm>
            <a:custGeom>
              <a:avLst/>
              <a:gdLst/>
              <a:ahLst/>
              <a:cxnLst/>
              <a:rect l="0" t="0" r="0" b="0"/>
              <a:pathLst>
                <a:path w="124" h="776">
                  <a:moveTo>
                    <a:pt x="6" y="12"/>
                  </a:moveTo>
                  <a:lnTo>
                    <a:pt x="0" y="7"/>
                  </a:lnTo>
                  <a:lnTo>
                    <a:pt x="4" y="29"/>
                  </a:lnTo>
                  <a:lnTo>
                    <a:pt x="8" y="52"/>
                  </a:lnTo>
                  <a:lnTo>
                    <a:pt x="10" y="75"/>
                  </a:lnTo>
                  <a:lnTo>
                    <a:pt x="14" y="98"/>
                  </a:lnTo>
                  <a:lnTo>
                    <a:pt x="17" y="122"/>
                  </a:lnTo>
                  <a:lnTo>
                    <a:pt x="21" y="145"/>
                  </a:lnTo>
                  <a:lnTo>
                    <a:pt x="24" y="168"/>
                  </a:lnTo>
                  <a:lnTo>
                    <a:pt x="28" y="192"/>
                  </a:lnTo>
                  <a:lnTo>
                    <a:pt x="31" y="215"/>
                  </a:lnTo>
                  <a:lnTo>
                    <a:pt x="33" y="240"/>
                  </a:lnTo>
                  <a:lnTo>
                    <a:pt x="35" y="263"/>
                  </a:lnTo>
                  <a:lnTo>
                    <a:pt x="38" y="288"/>
                  </a:lnTo>
                  <a:lnTo>
                    <a:pt x="41" y="313"/>
                  </a:lnTo>
                  <a:lnTo>
                    <a:pt x="45" y="336"/>
                  </a:lnTo>
                  <a:lnTo>
                    <a:pt x="47" y="360"/>
                  </a:lnTo>
                  <a:lnTo>
                    <a:pt x="51" y="385"/>
                  </a:lnTo>
                  <a:lnTo>
                    <a:pt x="53" y="410"/>
                  </a:lnTo>
                  <a:lnTo>
                    <a:pt x="55" y="434"/>
                  </a:lnTo>
                  <a:lnTo>
                    <a:pt x="59" y="458"/>
                  </a:lnTo>
                  <a:lnTo>
                    <a:pt x="62" y="483"/>
                  </a:lnTo>
                  <a:lnTo>
                    <a:pt x="66" y="507"/>
                  </a:lnTo>
                  <a:lnTo>
                    <a:pt x="69" y="532"/>
                  </a:lnTo>
                  <a:lnTo>
                    <a:pt x="72" y="557"/>
                  </a:lnTo>
                  <a:lnTo>
                    <a:pt x="76" y="581"/>
                  </a:lnTo>
                  <a:lnTo>
                    <a:pt x="79" y="605"/>
                  </a:lnTo>
                  <a:lnTo>
                    <a:pt x="83" y="629"/>
                  </a:lnTo>
                  <a:lnTo>
                    <a:pt x="87" y="655"/>
                  </a:lnTo>
                  <a:lnTo>
                    <a:pt x="92" y="679"/>
                  </a:lnTo>
                  <a:lnTo>
                    <a:pt x="96" y="703"/>
                  </a:lnTo>
                  <a:lnTo>
                    <a:pt x="100" y="727"/>
                  </a:lnTo>
                  <a:lnTo>
                    <a:pt x="106" y="751"/>
                  </a:lnTo>
                  <a:lnTo>
                    <a:pt x="111" y="775"/>
                  </a:lnTo>
                  <a:lnTo>
                    <a:pt x="123" y="773"/>
                  </a:lnTo>
                  <a:lnTo>
                    <a:pt x="117" y="748"/>
                  </a:lnTo>
                  <a:lnTo>
                    <a:pt x="113" y="724"/>
                  </a:lnTo>
                  <a:lnTo>
                    <a:pt x="108" y="701"/>
                  </a:lnTo>
                  <a:lnTo>
                    <a:pt x="104" y="676"/>
                  </a:lnTo>
                  <a:lnTo>
                    <a:pt x="100" y="652"/>
                  </a:lnTo>
                  <a:lnTo>
                    <a:pt x="95" y="628"/>
                  </a:lnTo>
                  <a:lnTo>
                    <a:pt x="92" y="604"/>
                  </a:lnTo>
                  <a:lnTo>
                    <a:pt x="88" y="580"/>
                  </a:lnTo>
                  <a:lnTo>
                    <a:pt x="84" y="555"/>
                  </a:lnTo>
                  <a:lnTo>
                    <a:pt x="81" y="530"/>
                  </a:lnTo>
                  <a:lnTo>
                    <a:pt x="77" y="506"/>
                  </a:lnTo>
                  <a:lnTo>
                    <a:pt x="74" y="481"/>
                  </a:lnTo>
                  <a:lnTo>
                    <a:pt x="72" y="456"/>
                  </a:lnTo>
                  <a:lnTo>
                    <a:pt x="69" y="432"/>
                  </a:lnTo>
                  <a:lnTo>
                    <a:pt x="66" y="408"/>
                  </a:lnTo>
                  <a:lnTo>
                    <a:pt x="62" y="383"/>
                  </a:lnTo>
                  <a:lnTo>
                    <a:pt x="59" y="359"/>
                  </a:lnTo>
                  <a:lnTo>
                    <a:pt x="56" y="334"/>
                  </a:lnTo>
                  <a:lnTo>
                    <a:pt x="53" y="311"/>
                  </a:lnTo>
                  <a:lnTo>
                    <a:pt x="51" y="287"/>
                  </a:lnTo>
                  <a:lnTo>
                    <a:pt x="49" y="262"/>
                  </a:lnTo>
                  <a:lnTo>
                    <a:pt x="45" y="238"/>
                  </a:lnTo>
                  <a:lnTo>
                    <a:pt x="42" y="213"/>
                  </a:lnTo>
                  <a:lnTo>
                    <a:pt x="39" y="191"/>
                  </a:lnTo>
                  <a:lnTo>
                    <a:pt x="36" y="166"/>
                  </a:lnTo>
                  <a:lnTo>
                    <a:pt x="33" y="143"/>
                  </a:lnTo>
                  <a:lnTo>
                    <a:pt x="31" y="119"/>
                  </a:lnTo>
                  <a:lnTo>
                    <a:pt x="27" y="96"/>
                  </a:lnTo>
                  <a:lnTo>
                    <a:pt x="24" y="72"/>
                  </a:lnTo>
                  <a:lnTo>
                    <a:pt x="20" y="51"/>
                  </a:lnTo>
                  <a:lnTo>
                    <a:pt x="16" y="27"/>
                  </a:lnTo>
                  <a:lnTo>
                    <a:pt x="12" y="5"/>
                  </a:lnTo>
                  <a:lnTo>
                    <a:pt x="7" y="0"/>
                  </a:lnTo>
                  <a:lnTo>
                    <a:pt x="6" y="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29" name="任意多边形 19481"/>
            <p:cNvSpPr/>
            <p:nvPr/>
          </p:nvSpPr>
          <p:spPr>
            <a:xfrm>
              <a:off x="4700" y="2146"/>
              <a:ext cx="419" cy="25"/>
            </a:xfrm>
            <a:custGeom>
              <a:avLst/>
              <a:gdLst/>
              <a:ahLst/>
              <a:cxnLst/>
              <a:rect l="0" t="0" r="0" b="0"/>
              <a:pathLst>
                <a:path w="419" h="25">
                  <a:moveTo>
                    <a:pt x="12" y="3"/>
                  </a:moveTo>
                  <a:lnTo>
                    <a:pt x="6" y="10"/>
                  </a:lnTo>
                  <a:lnTo>
                    <a:pt x="18" y="10"/>
                  </a:lnTo>
                  <a:lnTo>
                    <a:pt x="32" y="11"/>
                  </a:lnTo>
                  <a:lnTo>
                    <a:pt x="44" y="11"/>
                  </a:lnTo>
                  <a:lnTo>
                    <a:pt x="57" y="11"/>
                  </a:lnTo>
                  <a:lnTo>
                    <a:pt x="70" y="12"/>
                  </a:lnTo>
                  <a:lnTo>
                    <a:pt x="83" y="13"/>
                  </a:lnTo>
                  <a:lnTo>
                    <a:pt x="96" y="13"/>
                  </a:lnTo>
                  <a:lnTo>
                    <a:pt x="108" y="14"/>
                  </a:lnTo>
                  <a:lnTo>
                    <a:pt x="121" y="14"/>
                  </a:lnTo>
                  <a:lnTo>
                    <a:pt x="134" y="14"/>
                  </a:lnTo>
                  <a:lnTo>
                    <a:pt x="147" y="14"/>
                  </a:lnTo>
                  <a:lnTo>
                    <a:pt x="160" y="15"/>
                  </a:lnTo>
                  <a:lnTo>
                    <a:pt x="173" y="16"/>
                  </a:lnTo>
                  <a:lnTo>
                    <a:pt x="185" y="16"/>
                  </a:lnTo>
                  <a:lnTo>
                    <a:pt x="199" y="17"/>
                  </a:lnTo>
                  <a:lnTo>
                    <a:pt x="211" y="17"/>
                  </a:lnTo>
                  <a:lnTo>
                    <a:pt x="224" y="17"/>
                  </a:lnTo>
                  <a:lnTo>
                    <a:pt x="237" y="18"/>
                  </a:lnTo>
                  <a:lnTo>
                    <a:pt x="250" y="18"/>
                  </a:lnTo>
                  <a:lnTo>
                    <a:pt x="263" y="18"/>
                  </a:lnTo>
                  <a:lnTo>
                    <a:pt x="275" y="19"/>
                  </a:lnTo>
                  <a:lnTo>
                    <a:pt x="289" y="20"/>
                  </a:lnTo>
                  <a:lnTo>
                    <a:pt x="301" y="20"/>
                  </a:lnTo>
                  <a:lnTo>
                    <a:pt x="314" y="20"/>
                  </a:lnTo>
                  <a:lnTo>
                    <a:pt x="327" y="21"/>
                  </a:lnTo>
                  <a:lnTo>
                    <a:pt x="340" y="22"/>
                  </a:lnTo>
                  <a:lnTo>
                    <a:pt x="353" y="22"/>
                  </a:lnTo>
                  <a:lnTo>
                    <a:pt x="366" y="22"/>
                  </a:lnTo>
                  <a:lnTo>
                    <a:pt x="379" y="23"/>
                  </a:lnTo>
                  <a:lnTo>
                    <a:pt x="391" y="23"/>
                  </a:lnTo>
                  <a:lnTo>
                    <a:pt x="404" y="23"/>
                  </a:lnTo>
                  <a:lnTo>
                    <a:pt x="417" y="24"/>
                  </a:lnTo>
                  <a:lnTo>
                    <a:pt x="418" y="14"/>
                  </a:lnTo>
                  <a:lnTo>
                    <a:pt x="405" y="14"/>
                  </a:lnTo>
                  <a:lnTo>
                    <a:pt x="392" y="13"/>
                  </a:lnTo>
                  <a:lnTo>
                    <a:pt x="379" y="13"/>
                  </a:lnTo>
                  <a:lnTo>
                    <a:pt x="366" y="12"/>
                  </a:lnTo>
                  <a:lnTo>
                    <a:pt x="354" y="11"/>
                  </a:lnTo>
                  <a:lnTo>
                    <a:pt x="340" y="11"/>
                  </a:lnTo>
                  <a:lnTo>
                    <a:pt x="328" y="10"/>
                  </a:lnTo>
                  <a:lnTo>
                    <a:pt x="314" y="10"/>
                  </a:lnTo>
                  <a:lnTo>
                    <a:pt x="302" y="10"/>
                  </a:lnTo>
                  <a:lnTo>
                    <a:pt x="289" y="9"/>
                  </a:lnTo>
                  <a:lnTo>
                    <a:pt x="276" y="9"/>
                  </a:lnTo>
                  <a:lnTo>
                    <a:pt x="264" y="9"/>
                  </a:lnTo>
                  <a:lnTo>
                    <a:pt x="250" y="8"/>
                  </a:lnTo>
                  <a:lnTo>
                    <a:pt x="238" y="8"/>
                  </a:lnTo>
                  <a:lnTo>
                    <a:pt x="225" y="7"/>
                  </a:lnTo>
                  <a:lnTo>
                    <a:pt x="212" y="6"/>
                  </a:lnTo>
                  <a:lnTo>
                    <a:pt x="200" y="6"/>
                  </a:lnTo>
                  <a:lnTo>
                    <a:pt x="186" y="6"/>
                  </a:lnTo>
                  <a:lnTo>
                    <a:pt x="174" y="6"/>
                  </a:lnTo>
                  <a:lnTo>
                    <a:pt x="161" y="6"/>
                  </a:lnTo>
                  <a:lnTo>
                    <a:pt x="148" y="5"/>
                  </a:lnTo>
                  <a:lnTo>
                    <a:pt x="135" y="4"/>
                  </a:lnTo>
                  <a:lnTo>
                    <a:pt x="121" y="3"/>
                  </a:lnTo>
                  <a:lnTo>
                    <a:pt x="109" y="3"/>
                  </a:lnTo>
                  <a:lnTo>
                    <a:pt x="97" y="2"/>
                  </a:lnTo>
                  <a:lnTo>
                    <a:pt x="84" y="2"/>
                  </a:lnTo>
                  <a:lnTo>
                    <a:pt x="71" y="2"/>
                  </a:lnTo>
                  <a:lnTo>
                    <a:pt x="57" y="2"/>
                  </a:lnTo>
                  <a:lnTo>
                    <a:pt x="45" y="1"/>
                  </a:lnTo>
                  <a:lnTo>
                    <a:pt x="32" y="1"/>
                  </a:lnTo>
                  <a:lnTo>
                    <a:pt x="19" y="0"/>
                  </a:lnTo>
                  <a:lnTo>
                    <a:pt x="7" y="0"/>
                  </a:lnTo>
                  <a:lnTo>
                    <a:pt x="0" y="6"/>
                  </a:lnTo>
                  <a:lnTo>
                    <a:pt x="12" y="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30" name="任意多边形 19482"/>
            <p:cNvSpPr/>
            <p:nvPr/>
          </p:nvSpPr>
          <p:spPr>
            <a:xfrm>
              <a:off x="4842" y="2355"/>
              <a:ext cx="17" cy="17"/>
            </a:xfrm>
            <a:custGeom>
              <a:avLst/>
              <a:gdLst/>
              <a:ahLst/>
              <a:cxnLst/>
              <a:rect l="0" t="0" r="0" b="0"/>
              <a:pathLst>
                <a:path w="17" h="17">
                  <a:moveTo>
                    <a:pt x="16" y="0"/>
                  </a:moveTo>
                  <a:lnTo>
                    <a:pt x="8" y="0"/>
                  </a:lnTo>
                  <a:lnTo>
                    <a:pt x="8" y="2"/>
                  </a:lnTo>
                  <a:lnTo>
                    <a:pt x="0" y="4"/>
                  </a:lnTo>
                  <a:lnTo>
                    <a:pt x="0" y="6"/>
                  </a:lnTo>
                  <a:lnTo>
                    <a:pt x="0" y="9"/>
                  </a:lnTo>
                  <a:lnTo>
                    <a:pt x="0" y="11"/>
                  </a:lnTo>
                  <a:lnTo>
                    <a:pt x="8" y="13"/>
                  </a:lnTo>
                  <a:lnTo>
                    <a:pt x="8" y="16"/>
                  </a:lnTo>
                  <a:lnTo>
                    <a:pt x="16"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31" name="任意多边形 19483"/>
            <p:cNvSpPr/>
            <p:nvPr/>
          </p:nvSpPr>
          <p:spPr>
            <a:xfrm>
              <a:off x="4847" y="2355"/>
              <a:ext cx="73" cy="23"/>
            </a:xfrm>
            <a:custGeom>
              <a:avLst/>
              <a:gdLst/>
              <a:ahLst/>
              <a:cxnLst/>
              <a:rect l="0" t="0" r="0" b="0"/>
              <a:pathLst>
                <a:path w="73" h="23">
                  <a:moveTo>
                    <a:pt x="72" y="15"/>
                  </a:moveTo>
                  <a:lnTo>
                    <a:pt x="66" y="12"/>
                  </a:lnTo>
                  <a:lnTo>
                    <a:pt x="63" y="11"/>
                  </a:lnTo>
                  <a:lnTo>
                    <a:pt x="58" y="10"/>
                  </a:lnTo>
                  <a:lnTo>
                    <a:pt x="54" y="9"/>
                  </a:lnTo>
                  <a:lnTo>
                    <a:pt x="51" y="9"/>
                  </a:lnTo>
                  <a:lnTo>
                    <a:pt x="46" y="8"/>
                  </a:lnTo>
                  <a:lnTo>
                    <a:pt x="42" y="7"/>
                  </a:lnTo>
                  <a:lnTo>
                    <a:pt x="38" y="6"/>
                  </a:lnTo>
                  <a:lnTo>
                    <a:pt x="34" y="6"/>
                  </a:lnTo>
                  <a:lnTo>
                    <a:pt x="30" y="5"/>
                  </a:lnTo>
                  <a:lnTo>
                    <a:pt x="27" y="4"/>
                  </a:lnTo>
                  <a:lnTo>
                    <a:pt x="22" y="4"/>
                  </a:lnTo>
                  <a:lnTo>
                    <a:pt x="18" y="3"/>
                  </a:lnTo>
                  <a:lnTo>
                    <a:pt x="15" y="2"/>
                  </a:lnTo>
                  <a:lnTo>
                    <a:pt x="11" y="2"/>
                  </a:lnTo>
                  <a:lnTo>
                    <a:pt x="6" y="1"/>
                  </a:lnTo>
                  <a:lnTo>
                    <a:pt x="3" y="0"/>
                  </a:lnTo>
                  <a:lnTo>
                    <a:pt x="0" y="10"/>
                  </a:lnTo>
                  <a:lnTo>
                    <a:pt x="5" y="12"/>
                  </a:lnTo>
                  <a:lnTo>
                    <a:pt x="8" y="12"/>
                  </a:lnTo>
                  <a:lnTo>
                    <a:pt x="11" y="13"/>
                  </a:lnTo>
                  <a:lnTo>
                    <a:pt x="16" y="13"/>
                  </a:lnTo>
                  <a:lnTo>
                    <a:pt x="20" y="14"/>
                  </a:lnTo>
                  <a:lnTo>
                    <a:pt x="24" y="15"/>
                  </a:lnTo>
                  <a:lnTo>
                    <a:pt x="28" y="15"/>
                  </a:lnTo>
                  <a:lnTo>
                    <a:pt x="31" y="16"/>
                  </a:lnTo>
                  <a:lnTo>
                    <a:pt x="36" y="17"/>
                  </a:lnTo>
                  <a:lnTo>
                    <a:pt x="41" y="17"/>
                  </a:lnTo>
                  <a:lnTo>
                    <a:pt x="44" y="18"/>
                  </a:lnTo>
                  <a:lnTo>
                    <a:pt x="48" y="19"/>
                  </a:lnTo>
                  <a:lnTo>
                    <a:pt x="52" y="20"/>
                  </a:lnTo>
                  <a:lnTo>
                    <a:pt x="56" y="20"/>
                  </a:lnTo>
                  <a:lnTo>
                    <a:pt x="60" y="20"/>
                  </a:lnTo>
                  <a:lnTo>
                    <a:pt x="65" y="22"/>
                  </a:lnTo>
                  <a:lnTo>
                    <a:pt x="59" y="18"/>
                  </a:lnTo>
                  <a:lnTo>
                    <a:pt x="72" y="1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32" name="任意多边形 19484"/>
            <p:cNvSpPr/>
            <p:nvPr/>
          </p:nvSpPr>
          <p:spPr>
            <a:xfrm>
              <a:off x="4911" y="2374"/>
              <a:ext cx="168" cy="570"/>
            </a:xfrm>
            <a:custGeom>
              <a:avLst/>
              <a:gdLst/>
              <a:ahLst/>
              <a:cxnLst/>
              <a:rect l="0" t="0" r="0" b="0"/>
              <a:pathLst>
                <a:path w="168" h="570">
                  <a:moveTo>
                    <a:pt x="167" y="563"/>
                  </a:moveTo>
                  <a:lnTo>
                    <a:pt x="162" y="553"/>
                  </a:lnTo>
                  <a:lnTo>
                    <a:pt x="156" y="543"/>
                  </a:lnTo>
                  <a:lnTo>
                    <a:pt x="153" y="531"/>
                  </a:lnTo>
                  <a:lnTo>
                    <a:pt x="149" y="518"/>
                  </a:lnTo>
                  <a:lnTo>
                    <a:pt x="143" y="505"/>
                  </a:lnTo>
                  <a:lnTo>
                    <a:pt x="139" y="490"/>
                  </a:lnTo>
                  <a:lnTo>
                    <a:pt x="134" y="474"/>
                  </a:lnTo>
                  <a:lnTo>
                    <a:pt x="129" y="459"/>
                  </a:lnTo>
                  <a:lnTo>
                    <a:pt x="125" y="442"/>
                  </a:lnTo>
                  <a:lnTo>
                    <a:pt x="121" y="426"/>
                  </a:lnTo>
                  <a:lnTo>
                    <a:pt x="115" y="409"/>
                  </a:lnTo>
                  <a:lnTo>
                    <a:pt x="111" y="391"/>
                  </a:lnTo>
                  <a:lnTo>
                    <a:pt x="105" y="372"/>
                  </a:lnTo>
                  <a:lnTo>
                    <a:pt x="100" y="353"/>
                  </a:lnTo>
                  <a:lnTo>
                    <a:pt x="97" y="333"/>
                  </a:lnTo>
                  <a:lnTo>
                    <a:pt x="91" y="315"/>
                  </a:lnTo>
                  <a:lnTo>
                    <a:pt x="86" y="294"/>
                  </a:lnTo>
                  <a:lnTo>
                    <a:pt x="81" y="275"/>
                  </a:lnTo>
                  <a:lnTo>
                    <a:pt x="76" y="255"/>
                  </a:lnTo>
                  <a:lnTo>
                    <a:pt x="71" y="235"/>
                  </a:lnTo>
                  <a:lnTo>
                    <a:pt x="67" y="214"/>
                  </a:lnTo>
                  <a:lnTo>
                    <a:pt x="62" y="194"/>
                  </a:lnTo>
                  <a:lnTo>
                    <a:pt x="57" y="173"/>
                  </a:lnTo>
                  <a:lnTo>
                    <a:pt x="51" y="154"/>
                  </a:lnTo>
                  <a:lnTo>
                    <a:pt x="47" y="134"/>
                  </a:lnTo>
                  <a:lnTo>
                    <a:pt x="42" y="114"/>
                  </a:lnTo>
                  <a:lnTo>
                    <a:pt x="37" y="93"/>
                  </a:lnTo>
                  <a:lnTo>
                    <a:pt x="32" y="74"/>
                  </a:lnTo>
                  <a:lnTo>
                    <a:pt x="27" y="55"/>
                  </a:lnTo>
                  <a:lnTo>
                    <a:pt x="22" y="37"/>
                  </a:lnTo>
                  <a:lnTo>
                    <a:pt x="17" y="18"/>
                  </a:lnTo>
                  <a:lnTo>
                    <a:pt x="14" y="0"/>
                  </a:lnTo>
                  <a:lnTo>
                    <a:pt x="0" y="4"/>
                  </a:lnTo>
                  <a:lnTo>
                    <a:pt x="6" y="22"/>
                  </a:lnTo>
                  <a:lnTo>
                    <a:pt x="10" y="40"/>
                  </a:lnTo>
                  <a:lnTo>
                    <a:pt x="14" y="58"/>
                  </a:lnTo>
                  <a:lnTo>
                    <a:pt x="20" y="78"/>
                  </a:lnTo>
                  <a:lnTo>
                    <a:pt x="24" y="97"/>
                  </a:lnTo>
                  <a:lnTo>
                    <a:pt x="30" y="117"/>
                  </a:lnTo>
                  <a:lnTo>
                    <a:pt x="34" y="137"/>
                  </a:lnTo>
                  <a:lnTo>
                    <a:pt x="39" y="157"/>
                  </a:lnTo>
                  <a:lnTo>
                    <a:pt x="44" y="177"/>
                  </a:lnTo>
                  <a:lnTo>
                    <a:pt x="49" y="198"/>
                  </a:lnTo>
                  <a:lnTo>
                    <a:pt x="54" y="217"/>
                  </a:lnTo>
                  <a:lnTo>
                    <a:pt x="59" y="237"/>
                  </a:lnTo>
                  <a:lnTo>
                    <a:pt x="64" y="258"/>
                  </a:lnTo>
                  <a:lnTo>
                    <a:pt x="70" y="278"/>
                  </a:lnTo>
                  <a:lnTo>
                    <a:pt x="73" y="298"/>
                  </a:lnTo>
                  <a:lnTo>
                    <a:pt x="78" y="318"/>
                  </a:lnTo>
                  <a:lnTo>
                    <a:pt x="83" y="337"/>
                  </a:lnTo>
                  <a:lnTo>
                    <a:pt x="89" y="356"/>
                  </a:lnTo>
                  <a:lnTo>
                    <a:pt x="94" y="375"/>
                  </a:lnTo>
                  <a:lnTo>
                    <a:pt x="97" y="394"/>
                  </a:lnTo>
                  <a:lnTo>
                    <a:pt x="103" y="412"/>
                  </a:lnTo>
                  <a:lnTo>
                    <a:pt x="108" y="429"/>
                  </a:lnTo>
                  <a:lnTo>
                    <a:pt x="112" y="446"/>
                  </a:lnTo>
                  <a:lnTo>
                    <a:pt x="118" y="463"/>
                  </a:lnTo>
                  <a:lnTo>
                    <a:pt x="122" y="479"/>
                  </a:lnTo>
                  <a:lnTo>
                    <a:pt x="126" y="494"/>
                  </a:lnTo>
                  <a:lnTo>
                    <a:pt x="132" y="509"/>
                  </a:lnTo>
                  <a:lnTo>
                    <a:pt x="136" y="522"/>
                  </a:lnTo>
                  <a:lnTo>
                    <a:pt x="141" y="535"/>
                  </a:lnTo>
                  <a:lnTo>
                    <a:pt x="146" y="547"/>
                  </a:lnTo>
                  <a:lnTo>
                    <a:pt x="150" y="559"/>
                  </a:lnTo>
                  <a:lnTo>
                    <a:pt x="154" y="569"/>
                  </a:lnTo>
                  <a:lnTo>
                    <a:pt x="167" y="56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33" name="任意多边形 19485"/>
            <p:cNvSpPr/>
            <p:nvPr/>
          </p:nvSpPr>
          <p:spPr>
            <a:xfrm>
              <a:off x="4912" y="2374"/>
              <a:ext cx="17" cy="17"/>
            </a:xfrm>
            <a:custGeom>
              <a:avLst/>
              <a:gdLst/>
              <a:ahLst/>
              <a:cxnLst/>
              <a:rect l="0" t="0" r="0" b="0"/>
              <a:pathLst>
                <a:path w="17" h="17">
                  <a:moveTo>
                    <a:pt x="0" y="10"/>
                  </a:moveTo>
                  <a:lnTo>
                    <a:pt x="2" y="10"/>
                  </a:lnTo>
                  <a:lnTo>
                    <a:pt x="4" y="16"/>
                  </a:lnTo>
                  <a:lnTo>
                    <a:pt x="6" y="16"/>
                  </a:lnTo>
                  <a:lnTo>
                    <a:pt x="11" y="16"/>
                  </a:lnTo>
                  <a:lnTo>
                    <a:pt x="13" y="10"/>
                  </a:lnTo>
                  <a:lnTo>
                    <a:pt x="13" y="10"/>
                  </a:lnTo>
                  <a:lnTo>
                    <a:pt x="16" y="5"/>
                  </a:lnTo>
                  <a:lnTo>
                    <a:pt x="13" y="0"/>
                  </a:lnTo>
                  <a:lnTo>
                    <a:pt x="0" y="1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34" name="任意多边形 19486"/>
            <p:cNvSpPr/>
            <p:nvPr/>
          </p:nvSpPr>
          <p:spPr>
            <a:xfrm>
              <a:off x="4862" y="2407"/>
              <a:ext cx="17" cy="17"/>
            </a:xfrm>
            <a:custGeom>
              <a:avLst/>
              <a:gdLst/>
              <a:ahLst/>
              <a:cxnLst/>
              <a:rect l="0" t="0" r="0" b="0"/>
              <a:pathLst>
                <a:path w="17" h="17">
                  <a:moveTo>
                    <a:pt x="16" y="0"/>
                  </a:moveTo>
                  <a:lnTo>
                    <a:pt x="16" y="2"/>
                  </a:lnTo>
                  <a:lnTo>
                    <a:pt x="0" y="2"/>
                  </a:lnTo>
                  <a:lnTo>
                    <a:pt x="0" y="4"/>
                  </a:lnTo>
                  <a:lnTo>
                    <a:pt x="0" y="8"/>
                  </a:lnTo>
                  <a:lnTo>
                    <a:pt x="0" y="10"/>
                  </a:lnTo>
                  <a:lnTo>
                    <a:pt x="0" y="14"/>
                  </a:lnTo>
                  <a:lnTo>
                    <a:pt x="16" y="14"/>
                  </a:lnTo>
                  <a:lnTo>
                    <a:pt x="16" y="16"/>
                  </a:lnTo>
                  <a:lnTo>
                    <a:pt x="16"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35" name="任意多边形 19487"/>
            <p:cNvSpPr/>
            <p:nvPr/>
          </p:nvSpPr>
          <p:spPr>
            <a:xfrm>
              <a:off x="4869" y="2407"/>
              <a:ext cx="51" cy="17"/>
            </a:xfrm>
            <a:custGeom>
              <a:avLst/>
              <a:gdLst/>
              <a:ahLst/>
              <a:cxnLst/>
              <a:rect l="0" t="0" r="0" b="0"/>
              <a:pathLst>
                <a:path w="51" h="17">
                  <a:moveTo>
                    <a:pt x="50" y="2"/>
                  </a:moveTo>
                  <a:lnTo>
                    <a:pt x="46" y="2"/>
                  </a:lnTo>
                  <a:lnTo>
                    <a:pt x="43" y="2"/>
                  </a:lnTo>
                  <a:lnTo>
                    <a:pt x="40" y="1"/>
                  </a:lnTo>
                  <a:lnTo>
                    <a:pt x="37" y="1"/>
                  </a:lnTo>
                  <a:lnTo>
                    <a:pt x="33" y="1"/>
                  </a:lnTo>
                  <a:lnTo>
                    <a:pt x="30" y="1"/>
                  </a:lnTo>
                  <a:lnTo>
                    <a:pt x="28" y="1"/>
                  </a:lnTo>
                  <a:lnTo>
                    <a:pt x="24" y="1"/>
                  </a:lnTo>
                  <a:lnTo>
                    <a:pt x="21" y="1"/>
                  </a:lnTo>
                  <a:lnTo>
                    <a:pt x="19" y="0"/>
                  </a:lnTo>
                  <a:lnTo>
                    <a:pt x="15" y="0"/>
                  </a:lnTo>
                  <a:lnTo>
                    <a:pt x="13" y="0"/>
                  </a:lnTo>
                  <a:lnTo>
                    <a:pt x="10" y="0"/>
                  </a:lnTo>
                  <a:lnTo>
                    <a:pt x="6" y="0"/>
                  </a:lnTo>
                  <a:lnTo>
                    <a:pt x="3" y="0"/>
                  </a:lnTo>
                  <a:lnTo>
                    <a:pt x="0" y="0"/>
                  </a:lnTo>
                  <a:lnTo>
                    <a:pt x="0" y="11"/>
                  </a:lnTo>
                  <a:lnTo>
                    <a:pt x="3" y="11"/>
                  </a:lnTo>
                  <a:lnTo>
                    <a:pt x="6" y="11"/>
                  </a:lnTo>
                  <a:lnTo>
                    <a:pt x="10" y="11"/>
                  </a:lnTo>
                  <a:lnTo>
                    <a:pt x="13" y="11"/>
                  </a:lnTo>
                  <a:lnTo>
                    <a:pt x="15" y="11"/>
                  </a:lnTo>
                  <a:lnTo>
                    <a:pt x="18" y="11"/>
                  </a:lnTo>
                  <a:lnTo>
                    <a:pt x="21" y="13"/>
                  </a:lnTo>
                  <a:lnTo>
                    <a:pt x="24" y="13"/>
                  </a:lnTo>
                  <a:lnTo>
                    <a:pt x="27" y="13"/>
                  </a:lnTo>
                  <a:lnTo>
                    <a:pt x="30" y="13"/>
                  </a:lnTo>
                  <a:lnTo>
                    <a:pt x="32" y="13"/>
                  </a:lnTo>
                  <a:lnTo>
                    <a:pt x="36" y="13"/>
                  </a:lnTo>
                  <a:lnTo>
                    <a:pt x="38" y="14"/>
                  </a:lnTo>
                  <a:lnTo>
                    <a:pt x="41" y="14"/>
                  </a:lnTo>
                  <a:lnTo>
                    <a:pt x="45" y="14"/>
                  </a:lnTo>
                  <a:lnTo>
                    <a:pt x="48" y="16"/>
                  </a:lnTo>
                  <a:lnTo>
                    <a:pt x="50" y="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36" name="任意多边形 19488"/>
            <p:cNvSpPr/>
            <p:nvPr/>
          </p:nvSpPr>
          <p:spPr>
            <a:xfrm>
              <a:off x="4867" y="2407"/>
              <a:ext cx="17" cy="17"/>
            </a:xfrm>
            <a:custGeom>
              <a:avLst/>
              <a:gdLst/>
              <a:ahLst/>
              <a:cxnLst/>
              <a:rect l="0" t="0" r="0" b="0"/>
              <a:pathLst>
                <a:path w="17" h="17">
                  <a:moveTo>
                    <a:pt x="0" y="16"/>
                  </a:moveTo>
                  <a:lnTo>
                    <a:pt x="8" y="16"/>
                  </a:lnTo>
                  <a:lnTo>
                    <a:pt x="16" y="13"/>
                  </a:lnTo>
                  <a:lnTo>
                    <a:pt x="16" y="13"/>
                  </a:lnTo>
                  <a:lnTo>
                    <a:pt x="16" y="9"/>
                  </a:lnTo>
                  <a:lnTo>
                    <a:pt x="16" y="6"/>
                  </a:lnTo>
                  <a:lnTo>
                    <a:pt x="16" y="4"/>
                  </a:lnTo>
                  <a:lnTo>
                    <a:pt x="8" y="2"/>
                  </a:lnTo>
                  <a:lnTo>
                    <a:pt x="8" y="0"/>
                  </a:lnTo>
                  <a:lnTo>
                    <a:pt x="0"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37" name="任意多边形 19489"/>
            <p:cNvSpPr/>
            <p:nvPr/>
          </p:nvSpPr>
          <p:spPr>
            <a:xfrm>
              <a:off x="5149" y="2396"/>
              <a:ext cx="282" cy="395"/>
            </a:xfrm>
            <a:custGeom>
              <a:avLst/>
              <a:gdLst/>
              <a:ahLst/>
              <a:cxnLst/>
              <a:rect l="0" t="0" r="0" b="0"/>
              <a:pathLst>
                <a:path w="282" h="395">
                  <a:moveTo>
                    <a:pt x="0" y="36"/>
                  </a:moveTo>
                  <a:lnTo>
                    <a:pt x="11" y="33"/>
                  </a:lnTo>
                  <a:lnTo>
                    <a:pt x="23" y="32"/>
                  </a:lnTo>
                  <a:lnTo>
                    <a:pt x="36" y="29"/>
                  </a:lnTo>
                  <a:lnTo>
                    <a:pt x="48" y="26"/>
                  </a:lnTo>
                  <a:lnTo>
                    <a:pt x="61" y="24"/>
                  </a:lnTo>
                  <a:lnTo>
                    <a:pt x="72" y="22"/>
                  </a:lnTo>
                  <a:lnTo>
                    <a:pt x="85" y="20"/>
                  </a:lnTo>
                  <a:lnTo>
                    <a:pt x="96" y="18"/>
                  </a:lnTo>
                  <a:lnTo>
                    <a:pt x="109" y="16"/>
                  </a:lnTo>
                  <a:lnTo>
                    <a:pt x="121" y="14"/>
                  </a:lnTo>
                  <a:lnTo>
                    <a:pt x="132" y="12"/>
                  </a:lnTo>
                  <a:lnTo>
                    <a:pt x="145" y="10"/>
                  </a:lnTo>
                  <a:lnTo>
                    <a:pt x="157" y="7"/>
                  </a:lnTo>
                  <a:lnTo>
                    <a:pt x="167" y="5"/>
                  </a:lnTo>
                  <a:lnTo>
                    <a:pt x="180" y="2"/>
                  </a:lnTo>
                  <a:lnTo>
                    <a:pt x="191" y="0"/>
                  </a:lnTo>
                  <a:lnTo>
                    <a:pt x="192" y="12"/>
                  </a:lnTo>
                  <a:lnTo>
                    <a:pt x="196" y="26"/>
                  </a:lnTo>
                  <a:lnTo>
                    <a:pt x="200" y="42"/>
                  </a:lnTo>
                  <a:lnTo>
                    <a:pt x="206" y="57"/>
                  </a:lnTo>
                  <a:lnTo>
                    <a:pt x="211" y="73"/>
                  </a:lnTo>
                  <a:lnTo>
                    <a:pt x="217" y="87"/>
                  </a:lnTo>
                  <a:lnTo>
                    <a:pt x="224" y="99"/>
                  </a:lnTo>
                  <a:lnTo>
                    <a:pt x="231" y="108"/>
                  </a:lnTo>
                  <a:lnTo>
                    <a:pt x="242" y="119"/>
                  </a:lnTo>
                  <a:lnTo>
                    <a:pt x="252" y="132"/>
                  </a:lnTo>
                  <a:lnTo>
                    <a:pt x="259" y="145"/>
                  </a:lnTo>
                  <a:lnTo>
                    <a:pt x="266" y="159"/>
                  </a:lnTo>
                  <a:lnTo>
                    <a:pt x="273" y="173"/>
                  </a:lnTo>
                  <a:lnTo>
                    <a:pt x="277" y="189"/>
                  </a:lnTo>
                  <a:lnTo>
                    <a:pt x="280" y="205"/>
                  </a:lnTo>
                  <a:lnTo>
                    <a:pt x="281" y="223"/>
                  </a:lnTo>
                  <a:lnTo>
                    <a:pt x="277" y="234"/>
                  </a:lnTo>
                  <a:lnTo>
                    <a:pt x="271" y="243"/>
                  </a:lnTo>
                  <a:lnTo>
                    <a:pt x="263" y="251"/>
                  </a:lnTo>
                  <a:lnTo>
                    <a:pt x="255" y="258"/>
                  </a:lnTo>
                  <a:lnTo>
                    <a:pt x="244" y="265"/>
                  </a:lnTo>
                  <a:lnTo>
                    <a:pt x="233" y="271"/>
                  </a:lnTo>
                  <a:lnTo>
                    <a:pt x="221" y="278"/>
                  </a:lnTo>
                  <a:lnTo>
                    <a:pt x="210" y="285"/>
                  </a:lnTo>
                  <a:lnTo>
                    <a:pt x="199" y="292"/>
                  </a:lnTo>
                  <a:lnTo>
                    <a:pt x="188" y="299"/>
                  </a:lnTo>
                  <a:lnTo>
                    <a:pt x="177" y="310"/>
                  </a:lnTo>
                  <a:lnTo>
                    <a:pt x="168" y="322"/>
                  </a:lnTo>
                  <a:lnTo>
                    <a:pt x="161" y="336"/>
                  </a:lnTo>
                  <a:lnTo>
                    <a:pt x="157" y="353"/>
                  </a:lnTo>
                  <a:lnTo>
                    <a:pt x="153" y="371"/>
                  </a:lnTo>
                  <a:lnTo>
                    <a:pt x="152" y="394"/>
                  </a:lnTo>
                  <a:lnTo>
                    <a:pt x="144" y="382"/>
                  </a:lnTo>
                  <a:lnTo>
                    <a:pt x="136" y="371"/>
                  </a:lnTo>
                  <a:lnTo>
                    <a:pt x="128" y="361"/>
                  </a:lnTo>
                  <a:lnTo>
                    <a:pt x="120" y="351"/>
                  </a:lnTo>
                  <a:lnTo>
                    <a:pt x="113" y="341"/>
                  </a:lnTo>
                  <a:lnTo>
                    <a:pt x="106" y="331"/>
                  </a:lnTo>
                  <a:lnTo>
                    <a:pt x="98" y="321"/>
                  </a:lnTo>
                  <a:lnTo>
                    <a:pt x="91" y="311"/>
                  </a:lnTo>
                  <a:lnTo>
                    <a:pt x="85" y="301"/>
                  </a:lnTo>
                  <a:lnTo>
                    <a:pt x="79" y="293"/>
                  </a:lnTo>
                  <a:lnTo>
                    <a:pt x="75" y="282"/>
                  </a:lnTo>
                  <a:lnTo>
                    <a:pt x="70" y="271"/>
                  </a:lnTo>
                  <a:lnTo>
                    <a:pt x="67" y="261"/>
                  </a:lnTo>
                  <a:lnTo>
                    <a:pt x="65" y="250"/>
                  </a:lnTo>
                  <a:lnTo>
                    <a:pt x="63" y="239"/>
                  </a:lnTo>
                  <a:lnTo>
                    <a:pt x="62" y="227"/>
                  </a:lnTo>
                  <a:lnTo>
                    <a:pt x="62" y="216"/>
                  </a:lnTo>
                  <a:lnTo>
                    <a:pt x="62" y="204"/>
                  </a:lnTo>
                  <a:lnTo>
                    <a:pt x="63" y="193"/>
                  </a:lnTo>
                  <a:lnTo>
                    <a:pt x="63" y="182"/>
                  </a:lnTo>
                  <a:lnTo>
                    <a:pt x="62" y="171"/>
                  </a:lnTo>
                  <a:lnTo>
                    <a:pt x="62" y="161"/>
                  </a:lnTo>
                  <a:lnTo>
                    <a:pt x="61" y="150"/>
                  </a:lnTo>
                  <a:lnTo>
                    <a:pt x="59" y="139"/>
                  </a:lnTo>
                  <a:lnTo>
                    <a:pt x="56" y="127"/>
                  </a:lnTo>
                  <a:lnTo>
                    <a:pt x="52" y="116"/>
                  </a:lnTo>
                  <a:lnTo>
                    <a:pt x="47" y="103"/>
                  </a:lnTo>
                  <a:lnTo>
                    <a:pt x="40" y="92"/>
                  </a:lnTo>
                  <a:lnTo>
                    <a:pt x="32" y="79"/>
                  </a:lnTo>
                  <a:lnTo>
                    <a:pt x="23" y="65"/>
                  </a:lnTo>
                  <a:lnTo>
                    <a:pt x="13" y="51"/>
                  </a:lnTo>
                  <a:lnTo>
                    <a:pt x="0" y="36"/>
                  </a:lnTo>
                </a:path>
              </a:pathLst>
            </a:custGeom>
            <a:solidFill>
              <a:srgbClr val="FFFFFF"/>
            </a:solidFill>
            <a:ln w="12700" cap="rnd" cmpd="sng">
              <a:solidFill>
                <a:schemeClr val="tx1"/>
              </a:solidFill>
              <a:prstDash val="solid"/>
              <a:round/>
              <a:headEnd type="none" w="med" len="med"/>
              <a:tailEnd type="none" w="med" len="med"/>
            </a:ln>
          </p:spPr>
          <p:txBody>
            <a:bodyPr/>
            <a:lstStyle/>
            <a:p>
              <a:endParaRPr lang="zh-CN" altLang="en-US"/>
            </a:p>
          </p:txBody>
        </p:sp>
        <p:sp>
          <p:nvSpPr>
            <p:cNvPr id="21538" name="任意多边形 19490"/>
            <p:cNvSpPr/>
            <p:nvPr/>
          </p:nvSpPr>
          <p:spPr>
            <a:xfrm>
              <a:off x="5146" y="2389"/>
              <a:ext cx="199" cy="46"/>
            </a:xfrm>
            <a:custGeom>
              <a:avLst/>
              <a:gdLst/>
              <a:ahLst/>
              <a:cxnLst/>
              <a:rect l="0" t="0" r="0" b="0"/>
              <a:pathLst>
                <a:path w="199" h="46">
                  <a:moveTo>
                    <a:pt x="198" y="5"/>
                  </a:moveTo>
                  <a:lnTo>
                    <a:pt x="190" y="0"/>
                  </a:lnTo>
                  <a:lnTo>
                    <a:pt x="180" y="3"/>
                  </a:lnTo>
                  <a:lnTo>
                    <a:pt x="169" y="5"/>
                  </a:lnTo>
                  <a:lnTo>
                    <a:pt x="156" y="7"/>
                  </a:lnTo>
                  <a:lnTo>
                    <a:pt x="145" y="10"/>
                  </a:lnTo>
                  <a:lnTo>
                    <a:pt x="134" y="11"/>
                  </a:lnTo>
                  <a:lnTo>
                    <a:pt x="121" y="12"/>
                  </a:lnTo>
                  <a:lnTo>
                    <a:pt x="110" y="15"/>
                  </a:lnTo>
                  <a:lnTo>
                    <a:pt x="98" y="16"/>
                  </a:lnTo>
                  <a:lnTo>
                    <a:pt x="85" y="19"/>
                  </a:lnTo>
                  <a:lnTo>
                    <a:pt x="74" y="19"/>
                  </a:lnTo>
                  <a:lnTo>
                    <a:pt x="62" y="22"/>
                  </a:lnTo>
                  <a:lnTo>
                    <a:pt x="50" y="24"/>
                  </a:lnTo>
                  <a:lnTo>
                    <a:pt x="38" y="26"/>
                  </a:lnTo>
                  <a:lnTo>
                    <a:pt x="24" y="28"/>
                  </a:lnTo>
                  <a:lnTo>
                    <a:pt x="13" y="32"/>
                  </a:lnTo>
                  <a:lnTo>
                    <a:pt x="0" y="34"/>
                  </a:lnTo>
                  <a:lnTo>
                    <a:pt x="4" y="45"/>
                  </a:lnTo>
                  <a:lnTo>
                    <a:pt x="16" y="42"/>
                  </a:lnTo>
                  <a:lnTo>
                    <a:pt x="28" y="40"/>
                  </a:lnTo>
                  <a:lnTo>
                    <a:pt x="40" y="37"/>
                  </a:lnTo>
                  <a:lnTo>
                    <a:pt x="52" y="35"/>
                  </a:lnTo>
                  <a:lnTo>
                    <a:pt x="63" y="34"/>
                  </a:lnTo>
                  <a:lnTo>
                    <a:pt x="76" y="32"/>
                  </a:lnTo>
                  <a:lnTo>
                    <a:pt x="87" y="29"/>
                  </a:lnTo>
                  <a:lnTo>
                    <a:pt x="100" y="27"/>
                  </a:lnTo>
                  <a:lnTo>
                    <a:pt x="112" y="26"/>
                  </a:lnTo>
                  <a:lnTo>
                    <a:pt x="123" y="24"/>
                  </a:lnTo>
                  <a:lnTo>
                    <a:pt x="135" y="22"/>
                  </a:lnTo>
                  <a:lnTo>
                    <a:pt x="148" y="20"/>
                  </a:lnTo>
                  <a:lnTo>
                    <a:pt x="159" y="19"/>
                  </a:lnTo>
                  <a:lnTo>
                    <a:pt x="171" y="16"/>
                  </a:lnTo>
                  <a:lnTo>
                    <a:pt x="182" y="14"/>
                  </a:lnTo>
                  <a:lnTo>
                    <a:pt x="193" y="11"/>
                  </a:lnTo>
                  <a:lnTo>
                    <a:pt x="186" y="6"/>
                  </a:lnTo>
                  <a:lnTo>
                    <a:pt x="198" y="6"/>
                  </a:lnTo>
                  <a:lnTo>
                    <a:pt x="198" y="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39" name="任意多边形 19491"/>
            <p:cNvSpPr/>
            <p:nvPr/>
          </p:nvSpPr>
          <p:spPr>
            <a:xfrm>
              <a:off x="5338" y="2396"/>
              <a:ext cx="48" cy="110"/>
            </a:xfrm>
            <a:custGeom>
              <a:avLst/>
              <a:gdLst/>
              <a:ahLst/>
              <a:cxnLst/>
              <a:rect l="0" t="0" r="0" b="0"/>
              <a:pathLst>
                <a:path w="48" h="110">
                  <a:moveTo>
                    <a:pt x="47" y="100"/>
                  </a:moveTo>
                  <a:lnTo>
                    <a:pt x="44" y="96"/>
                  </a:lnTo>
                  <a:lnTo>
                    <a:pt x="41" y="92"/>
                  </a:lnTo>
                  <a:lnTo>
                    <a:pt x="38" y="86"/>
                  </a:lnTo>
                  <a:lnTo>
                    <a:pt x="35" y="81"/>
                  </a:lnTo>
                  <a:lnTo>
                    <a:pt x="32" y="75"/>
                  </a:lnTo>
                  <a:lnTo>
                    <a:pt x="29" y="68"/>
                  </a:lnTo>
                  <a:lnTo>
                    <a:pt x="26" y="61"/>
                  </a:lnTo>
                  <a:lnTo>
                    <a:pt x="23" y="53"/>
                  </a:lnTo>
                  <a:lnTo>
                    <a:pt x="21" y="45"/>
                  </a:lnTo>
                  <a:lnTo>
                    <a:pt x="20" y="38"/>
                  </a:lnTo>
                  <a:lnTo>
                    <a:pt x="17" y="31"/>
                  </a:lnTo>
                  <a:lnTo>
                    <a:pt x="15" y="24"/>
                  </a:lnTo>
                  <a:lnTo>
                    <a:pt x="13" y="17"/>
                  </a:lnTo>
                  <a:lnTo>
                    <a:pt x="12" y="10"/>
                  </a:lnTo>
                  <a:lnTo>
                    <a:pt x="12" y="4"/>
                  </a:lnTo>
                  <a:lnTo>
                    <a:pt x="11" y="0"/>
                  </a:lnTo>
                  <a:lnTo>
                    <a:pt x="0" y="0"/>
                  </a:lnTo>
                  <a:lnTo>
                    <a:pt x="0" y="7"/>
                  </a:lnTo>
                  <a:lnTo>
                    <a:pt x="1" y="12"/>
                  </a:lnTo>
                  <a:lnTo>
                    <a:pt x="3" y="20"/>
                  </a:lnTo>
                  <a:lnTo>
                    <a:pt x="4" y="27"/>
                  </a:lnTo>
                  <a:lnTo>
                    <a:pt x="6" y="34"/>
                  </a:lnTo>
                  <a:lnTo>
                    <a:pt x="8" y="42"/>
                  </a:lnTo>
                  <a:lnTo>
                    <a:pt x="10" y="50"/>
                  </a:lnTo>
                  <a:lnTo>
                    <a:pt x="13" y="58"/>
                  </a:lnTo>
                  <a:lnTo>
                    <a:pt x="15" y="65"/>
                  </a:lnTo>
                  <a:lnTo>
                    <a:pt x="19" y="73"/>
                  </a:lnTo>
                  <a:lnTo>
                    <a:pt x="21" y="80"/>
                  </a:lnTo>
                  <a:lnTo>
                    <a:pt x="25" y="86"/>
                  </a:lnTo>
                  <a:lnTo>
                    <a:pt x="27" y="93"/>
                  </a:lnTo>
                  <a:lnTo>
                    <a:pt x="31" y="100"/>
                  </a:lnTo>
                  <a:lnTo>
                    <a:pt x="35" y="104"/>
                  </a:lnTo>
                  <a:lnTo>
                    <a:pt x="39" y="109"/>
                  </a:lnTo>
                  <a:lnTo>
                    <a:pt x="47" y="10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40" name="任意多边形 19492"/>
            <p:cNvSpPr/>
            <p:nvPr/>
          </p:nvSpPr>
          <p:spPr>
            <a:xfrm>
              <a:off x="5382" y="2501"/>
              <a:ext cx="55" cy="118"/>
            </a:xfrm>
            <a:custGeom>
              <a:avLst/>
              <a:gdLst/>
              <a:ahLst/>
              <a:cxnLst/>
              <a:rect l="0" t="0" r="0" b="0"/>
              <a:pathLst>
                <a:path w="55" h="118">
                  <a:moveTo>
                    <a:pt x="54" y="117"/>
                  </a:moveTo>
                  <a:lnTo>
                    <a:pt x="54" y="115"/>
                  </a:lnTo>
                  <a:lnTo>
                    <a:pt x="54" y="107"/>
                  </a:lnTo>
                  <a:lnTo>
                    <a:pt x="53" y="98"/>
                  </a:lnTo>
                  <a:lnTo>
                    <a:pt x="52" y="89"/>
                  </a:lnTo>
                  <a:lnTo>
                    <a:pt x="51" y="82"/>
                  </a:lnTo>
                  <a:lnTo>
                    <a:pt x="49" y="73"/>
                  </a:lnTo>
                  <a:lnTo>
                    <a:pt x="47" y="66"/>
                  </a:lnTo>
                  <a:lnTo>
                    <a:pt x="44" y="58"/>
                  </a:lnTo>
                  <a:lnTo>
                    <a:pt x="41" y="51"/>
                  </a:lnTo>
                  <a:lnTo>
                    <a:pt x="38" y="44"/>
                  </a:lnTo>
                  <a:lnTo>
                    <a:pt x="34" y="36"/>
                  </a:lnTo>
                  <a:lnTo>
                    <a:pt x="31" y="30"/>
                  </a:lnTo>
                  <a:lnTo>
                    <a:pt x="26" y="24"/>
                  </a:lnTo>
                  <a:lnTo>
                    <a:pt x="23" y="17"/>
                  </a:lnTo>
                  <a:lnTo>
                    <a:pt x="18" y="11"/>
                  </a:lnTo>
                  <a:lnTo>
                    <a:pt x="13" y="6"/>
                  </a:lnTo>
                  <a:lnTo>
                    <a:pt x="8" y="0"/>
                  </a:lnTo>
                  <a:lnTo>
                    <a:pt x="0" y="10"/>
                  </a:lnTo>
                  <a:lnTo>
                    <a:pt x="5" y="14"/>
                  </a:lnTo>
                  <a:lnTo>
                    <a:pt x="8" y="20"/>
                  </a:lnTo>
                  <a:lnTo>
                    <a:pt x="13" y="25"/>
                  </a:lnTo>
                  <a:lnTo>
                    <a:pt x="16" y="31"/>
                  </a:lnTo>
                  <a:lnTo>
                    <a:pt x="21" y="38"/>
                  </a:lnTo>
                  <a:lnTo>
                    <a:pt x="24" y="43"/>
                  </a:lnTo>
                  <a:lnTo>
                    <a:pt x="27" y="49"/>
                  </a:lnTo>
                  <a:lnTo>
                    <a:pt x="30" y="55"/>
                  </a:lnTo>
                  <a:lnTo>
                    <a:pt x="33" y="62"/>
                  </a:lnTo>
                  <a:lnTo>
                    <a:pt x="35" y="69"/>
                  </a:lnTo>
                  <a:lnTo>
                    <a:pt x="38" y="76"/>
                  </a:lnTo>
                  <a:lnTo>
                    <a:pt x="39" y="84"/>
                  </a:lnTo>
                  <a:lnTo>
                    <a:pt x="41" y="91"/>
                  </a:lnTo>
                  <a:lnTo>
                    <a:pt x="42" y="100"/>
                  </a:lnTo>
                  <a:lnTo>
                    <a:pt x="42" y="107"/>
                  </a:lnTo>
                  <a:lnTo>
                    <a:pt x="42" y="115"/>
                  </a:lnTo>
                  <a:lnTo>
                    <a:pt x="42" y="114"/>
                  </a:lnTo>
                  <a:lnTo>
                    <a:pt x="54" y="117"/>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41" name="任意多边形 19493"/>
            <p:cNvSpPr/>
            <p:nvPr/>
          </p:nvSpPr>
          <p:spPr>
            <a:xfrm>
              <a:off x="5298" y="2621"/>
              <a:ext cx="139" cy="174"/>
            </a:xfrm>
            <a:custGeom>
              <a:avLst/>
              <a:gdLst/>
              <a:ahLst/>
              <a:cxnLst/>
              <a:rect l="0" t="0" r="0" b="0"/>
              <a:pathLst>
                <a:path w="139" h="174">
                  <a:moveTo>
                    <a:pt x="0" y="173"/>
                  </a:moveTo>
                  <a:lnTo>
                    <a:pt x="12" y="169"/>
                  </a:lnTo>
                  <a:lnTo>
                    <a:pt x="12" y="148"/>
                  </a:lnTo>
                  <a:lnTo>
                    <a:pt x="16" y="130"/>
                  </a:lnTo>
                  <a:lnTo>
                    <a:pt x="21" y="114"/>
                  </a:lnTo>
                  <a:lnTo>
                    <a:pt x="28" y="101"/>
                  </a:lnTo>
                  <a:lnTo>
                    <a:pt x="35" y="91"/>
                  </a:lnTo>
                  <a:lnTo>
                    <a:pt x="45" y="82"/>
                  </a:lnTo>
                  <a:lnTo>
                    <a:pt x="56" y="73"/>
                  </a:lnTo>
                  <a:lnTo>
                    <a:pt x="66" y="67"/>
                  </a:lnTo>
                  <a:lnTo>
                    <a:pt x="77" y="60"/>
                  </a:lnTo>
                  <a:lnTo>
                    <a:pt x="88" y="54"/>
                  </a:lnTo>
                  <a:lnTo>
                    <a:pt x="100" y="48"/>
                  </a:lnTo>
                  <a:lnTo>
                    <a:pt x="109" y="42"/>
                  </a:lnTo>
                  <a:lnTo>
                    <a:pt x="119" y="34"/>
                  </a:lnTo>
                  <a:lnTo>
                    <a:pt x="127" y="25"/>
                  </a:lnTo>
                  <a:lnTo>
                    <a:pt x="135" y="14"/>
                  </a:lnTo>
                  <a:lnTo>
                    <a:pt x="138" y="3"/>
                  </a:lnTo>
                  <a:lnTo>
                    <a:pt x="126" y="0"/>
                  </a:lnTo>
                  <a:lnTo>
                    <a:pt x="123" y="10"/>
                  </a:lnTo>
                  <a:lnTo>
                    <a:pt x="118" y="17"/>
                  </a:lnTo>
                  <a:lnTo>
                    <a:pt x="111" y="24"/>
                  </a:lnTo>
                  <a:lnTo>
                    <a:pt x="103" y="31"/>
                  </a:lnTo>
                  <a:lnTo>
                    <a:pt x="93" y="38"/>
                  </a:lnTo>
                  <a:lnTo>
                    <a:pt x="82" y="43"/>
                  </a:lnTo>
                  <a:lnTo>
                    <a:pt x="71" y="49"/>
                  </a:lnTo>
                  <a:lnTo>
                    <a:pt x="59" y="56"/>
                  </a:lnTo>
                  <a:lnTo>
                    <a:pt x="48" y="63"/>
                  </a:lnTo>
                  <a:lnTo>
                    <a:pt x="36" y="72"/>
                  </a:lnTo>
                  <a:lnTo>
                    <a:pt x="26" y="83"/>
                  </a:lnTo>
                  <a:lnTo>
                    <a:pt x="17" y="95"/>
                  </a:lnTo>
                  <a:lnTo>
                    <a:pt x="10" y="109"/>
                  </a:lnTo>
                  <a:lnTo>
                    <a:pt x="4" y="127"/>
                  </a:lnTo>
                  <a:lnTo>
                    <a:pt x="0" y="147"/>
                  </a:lnTo>
                  <a:lnTo>
                    <a:pt x="0" y="170"/>
                  </a:lnTo>
                  <a:lnTo>
                    <a:pt x="11" y="166"/>
                  </a:lnTo>
                  <a:lnTo>
                    <a:pt x="0" y="17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42" name="任意多边形 19494"/>
            <p:cNvSpPr/>
            <p:nvPr/>
          </p:nvSpPr>
          <p:spPr>
            <a:xfrm>
              <a:off x="5205" y="2626"/>
              <a:ext cx="99" cy="169"/>
            </a:xfrm>
            <a:custGeom>
              <a:avLst/>
              <a:gdLst/>
              <a:ahLst/>
              <a:cxnLst/>
              <a:rect l="0" t="0" r="0" b="0"/>
              <a:pathLst>
                <a:path w="99" h="169">
                  <a:moveTo>
                    <a:pt x="0" y="0"/>
                  </a:moveTo>
                  <a:lnTo>
                    <a:pt x="2" y="13"/>
                  </a:lnTo>
                  <a:lnTo>
                    <a:pt x="3" y="24"/>
                  </a:lnTo>
                  <a:lnTo>
                    <a:pt x="6" y="36"/>
                  </a:lnTo>
                  <a:lnTo>
                    <a:pt x="9" y="46"/>
                  </a:lnTo>
                  <a:lnTo>
                    <a:pt x="13" y="57"/>
                  </a:lnTo>
                  <a:lnTo>
                    <a:pt x="19" y="68"/>
                  </a:lnTo>
                  <a:lnTo>
                    <a:pt x="24" y="77"/>
                  </a:lnTo>
                  <a:lnTo>
                    <a:pt x="29" y="86"/>
                  </a:lnTo>
                  <a:lnTo>
                    <a:pt x="37" y="97"/>
                  </a:lnTo>
                  <a:lnTo>
                    <a:pt x="43" y="106"/>
                  </a:lnTo>
                  <a:lnTo>
                    <a:pt x="51" y="116"/>
                  </a:lnTo>
                  <a:lnTo>
                    <a:pt x="58" y="126"/>
                  </a:lnTo>
                  <a:lnTo>
                    <a:pt x="66" y="135"/>
                  </a:lnTo>
                  <a:lnTo>
                    <a:pt x="74" y="146"/>
                  </a:lnTo>
                  <a:lnTo>
                    <a:pt x="81" y="156"/>
                  </a:lnTo>
                  <a:lnTo>
                    <a:pt x="88" y="168"/>
                  </a:lnTo>
                  <a:lnTo>
                    <a:pt x="98" y="161"/>
                  </a:lnTo>
                  <a:lnTo>
                    <a:pt x="91" y="149"/>
                  </a:lnTo>
                  <a:lnTo>
                    <a:pt x="84" y="138"/>
                  </a:lnTo>
                  <a:lnTo>
                    <a:pt x="75" y="127"/>
                  </a:lnTo>
                  <a:lnTo>
                    <a:pt x="68" y="118"/>
                  </a:lnTo>
                  <a:lnTo>
                    <a:pt x="60" y="107"/>
                  </a:lnTo>
                  <a:lnTo>
                    <a:pt x="54" y="98"/>
                  </a:lnTo>
                  <a:lnTo>
                    <a:pt x="47" y="90"/>
                  </a:lnTo>
                  <a:lnTo>
                    <a:pt x="40" y="79"/>
                  </a:lnTo>
                  <a:lnTo>
                    <a:pt x="35" y="70"/>
                  </a:lnTo>
                  <a:lnTo>
                    <a:pt x="29" y="62"/>
                  </a:lnTo>
                  <a:lnTo>
                    <a:pt x="25" y="51"/>
                  </a:lnTo>
                  <a:lnTo>
                    <a:pt x="21" y="42"/>
                  </a:lnTo>
                  <a:lnTo>
                    <a:pt x="17" y="33"/>
                  </a:lnTo>
                  <a:lnTo>
                    <a:pt x="16" y="22"/>
                  </a:lnTo>
                  <a:lnTo>
                    <a:pt x="13" y="12"/>
                  </a:lnTo>
                  <a:lnTo>
                    <a:pt x="13" y="0"/>
                  </a:lnTo>
                  <a:lnTo>
                    <a:pt x="0"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43" name="任意多边形 19495"/>
            <p:cNvSpPr/>
            <p:nvPr/>
          </p:nvSpPr>
          <p:spPr>
            <a:xfrm>
              <a:off x="5144" y="2427"/>
              <a:ext cx="70" cy="194"/>
            </a:xfrm>
            <a:custGeom>
              <a:avLst/>
              <a:gdLst/>
              <a:ahLst/>
              <a:cxnLst/>
              <a:rect l="0" t="0" r="0" b="0"/>
              <a:pathLst>
                <a:path w="70" h="194">
                  <a:moveTo>
                    <a:pt x="2" y="0"/>
                  </a:moveTo>
                  <a:lnTo>
                    <a:pt x="0" y="11"/>
                  </a:lnTo>
                  <a:lnTo>
                    <a:pt x="12" y="25"/>
                  </a:lnTo>
                  <a:lnTo>
                    <a:pt x="22" y="38"/>
                  </a:lnTo>
                  <a:lnTo>
                    <a:pt x="30" y="50"/>
                  </a:lnTo>
                  <a:lnTo>
                    <a:pt x="38" y="63"/>
                  </a:lnTo>
                  <a:lnTo>
                    <a:pt x="42" y="76"/>
                  </a:lnTo>
                  <a:lnTo>
                    <a:pt x="48" y="86"/>
                  </a:lnTo>
                  <a:lnTo>
                    <a:pt x="52" y="97"/>
                  </a:lnTo>
                  <a:lnTo>
                    <a:pt x="54" y="108"/>
                  </a:lnTo>
                  <a:lnTo>
                    <a:pt x="55" y="118"/>
                  </a:lnTo>
                  <a:lnTo>
                    <a:pt x="56" y="128"/>
                  </a:lnTo>
                  <a:lnTo>
                    <a:pt x="57" y="139"/>
                  </a:lnTo>
                  <a:lnTo>
                    <a:pt x="57" y="149"/>
                  </a:lnTo>
                  <a:lnTo>
                    <a:pt x="57" y="160"/>
                  </a:lnTo>
                  <a:lnTo>
                    <a:pt x="57" y="171"/>
                  </a:lnTo>
                  <a:lnTo>
                    <a:pt x="56" y="182"/>
                  </a:lnTo>
                  <a:lnTo>
                    <a:pt x="56" y="193"/>
                  </a:lnTo>
                  <a:lnTo>
                    <a:pt x="69" y="193"/>
                  </a:lnTo>
                  <a:lnTo>
                    <a:pt x="69" y="182"/>
                  </a:lnTo>
                  <a:lnTo>
                    <a:pt x="69" y="172"/>
                  </a:lnTo>
                  <a:lnTo>
                    <a:pt x="69" y="160"/>
                  </a:lnTo>
                  <a:lnTo>
                    <a:pt x="69" y="149"/>
                  </a:lnTo>
                  <a:lnTo>
                    <a:pt x="69" y="139"/>
                  </a:lnTo>
                  <a:lnTo>
                    <a:pt x="68" y="128"/>
                  </a:lnTo>
                  <a:lnTo>
                    <a:pt x="67" y="116"/>
                  </a:lnTo>
                  <a:lnTo>
                    <a:pt x="65" y="105"/>
                  </a:lnTo>
                  <a:lnTo>
                    <a:pt x="63" y="93"/>
                  </a:lnTo>
                  <a:lnTo>
                    <a:pt x="58" y="82"/>
                  </a:lnTo>
                  <a:lnTo>
                    <a:pt x="54" y="69"/>
                  </a:lnTo>
                  <a:lnTo>
                    <a:pt x="48" y="56"/>
                  </a:lnTo>
                  <a:lnTo>
                    <a:pt x="40" y="44"/>
                  </a:lnTo>
                  <a:lnTo>
                    <a:pt x="31" y="30"/>
                  </a:lnTo>
                  <a:lnTo>
                    <a:pt x="21" y="16"/>
                  </a:lnTo>
                  <a:lnTo>
                    <a:pt x="8" y="2"/>
                  </a:lnTo>
                  <a:lnTo>
                    <a:pt x="6" y="13"/>
                  </a:lnTo>
                  <a:lnTo>
                    <a:pt x="2"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44" name="任意多边形 19496"/>
            <p:cNvSpPr/>
            <p:nvPr/>
          </p:nvSpPr>
          <p:spPr>
            <a:xfrm>
              <a:off x="5216" y="2287"/>
              <a:ext cx="183" cy="334"/>
            </a:xfrm>
            <a:custGeom>
              <a:avLst/>
              <a:gdLst/>
              <a:ahLst/>
              <a:cxnLst/>
              <a:rect l="0" t="0" r="0" b="0"/>
              <a:pathLst>
                <a:path w="183" h="334">
                  <a:moveTo>
                    <a:pt x="50" y="8"/>
                  </a:moveTo>
                  <a:lnTo>
                    <a:pt x="43" y="22"/>
                  </a:lnTo>
                  <a:lnTo>
                    <a:pt x="36" y="35"/>
                  </a:lnTo>
                  <a:lnTo>
                    <a:pt x="28" y="50"/>
                  </a:lnTo>
                  <a:lnTo>
                    <a:pt x="22" y="65"/>
                  </a:lnTo>
                  <a:lnTo>
                    <a:pt x="16" y="80"/>
                  </a:lnTo>
                  <a:lnTo>
                    <a:pt x="10" y="96"/>
                  </a:lnTo>
                  <a:lnTo>
                    <a:pt x="6" y="112"/>
                  </a:lnTo>
                  <a:lnTo>
                    <a:pt x="0" y="129"/>
                  </a:lnTo>
                  <a:lnTo>
                    <a:pt x="6" y="128"/>
                  </a:lnTo>
                  <a:lnTo>
                    <a:pt x="10" y="127"/>
                  </a:lnTo>
                  <a:lnTo>
                    <a:pt x="15" y="126"/>
                  </a:lnTo>
                  <a:lnTo>
                    <a:pt x="19" y="125"/>
                  </a:lnTo>
                  <a:lnTo>
                    <a:pt x="24" y="125"/>
                  </a:lnTo>
                  <a:lnTo>
                    <a:pt x="29" y="124"/>
                  </a:lnTo>
                  <a:lnTo>
                    <a:pt x="34" y="124"/>
                  </a:lnTo>
                  <a:lnTo>
                    <a:pt x="40" y="123"/>
                  </a:lnTo>
                  <a:lnTo>
                    <a:pt x="44" y="122"/>
                  </a:lnTo>
                  <a:lnTo>
                    <a:pt x="47" y="121"/>
                  </a:lnTo>
                  <a:lnTo>
                    <a:pt x="52" y="121"/>
                  </a:lnTo>
                  <a:lnTo>
                    <a:pt x="57" y="121"/>
                  </a:lnTo>
                  <a:lnTo>
                    <a:pt x="61" y="120"/>
                  </a:lnTo>
                  <a:lnTo>
                    <a:pt x="65" y="119"/>
                  </a:lnTo>
                  <a:lnTo>
                    <a:pt x="69" y="119"/>
                  </a:lnTo>
                  <a:lnTo>
                    <a:pt x="72" y="119"/>
                  </a:lnTo>
                  <a:lnTo>
                    <a:pt x="74" y="178"/>
                  </a:lnTo>
                  <a:lnTo>
                    <a:pt x="74" y="242"/>
                  </a:lnTo>
                  <a:lnTo>
                    <a:pt x="73" y="297"/>
                  </a:lnTo>
                  <a:lnTo>
                    <a:pt x="74" y="333"/>
                  </a:lnTo>
                  <a:lnTo>
                    <a:pt x="77" y="332"/>
                  </a:lnTo>
                  <a:lnTo>
                    <a:pt x="82" y="331"/>
                  </a:lnTo>
                  <a:lnTo>
                    <a:pt x="86" y="331"/>
                  </a:lnTo>
                  <a:lnTo>
                    <a:pt x="90" y="329"/>
                  </a:lnTo>
                  <a:lnTo>
                    <a:pt x="94" y="328"/>
                  </a:lnTo>
                  <a:lnTo>
                    <a:pt x="99" y="326"/>
                  </a:lnTo>
                  <a:lnTo>
                    <a:pt x="103" y="324"/>
                  </a:lnTo>
                  <a:lnTo>
                    <a:pt x="106" y="322"/>
                  </a:lnTo>
                  <a:lnTo>
                    <a:pt x="110" y="320"/>
                  </a:lnTo>
                  <a:lnTo>
                    <a:pt x="114" y="317"/>
                  </a:lnTo>
                  <a:lnTo>
                    <a:pt x="118" y="313"/>
                  </a:lnTo>
                  <a:lnTo>
                    <a:pt x="121" y="310"/>
                  </a:lnTo>
                  <a:lnTo>
                    <a:pt x="125" y="307"/>
                  </a:lnTo>
                  <a:lnTo>
                    <a:pt x="127" y="304"/>
                  </a:lnTo>
                  <a:lnTo>
                    <a:pt x="129" y="300"/>
                  </a:lnTo>
                  <a:lnTo>
                    <a:pt x="132" y="296"/>
                  </a:lnTo>
                  <a:lnTo>
                    <a:pt x="138" y="282"/>
                  </a:lnTo>
                  <a:lnTo>
                    <a:pt x="144" y="269"/>
                  </a:lnTo>
                  <a:lnTo>
                    <a:pt x="150" y="257"/>
                  </a:lnTo>
                  <a:lnTo>
                    <a:pt x="156" y="246"/>
                  </a:lnTo>
                  <a:lnTo>
                    <a:pt x="161" y="234"/>
                  </a:lnTo>
                  <a:lnTo>
                    <a:pt x="166" y="221"/>
                  </a:lnTo>
                  <a:lnTo>
                    <a:pt x="170" y="208"/>
                  </a:lnTo>
                  <a:lnTo>
                    <a:pt x="176" y="195"/>
                  </a:lnTo>
                  <a:lnTo>
                    <a:pt x="179" y="186"/>
                  </a:lnTo>
                  <a:lnTo>
                    <a:pt x="181" y="175"/>
                  </a:lnTo>
                  <a:lnTo>
                    <a:pt x="182" y="163"/>
                  </a:lnTo>
                  <a:lnTo>
                    <a:pt x="182" y="151"/>
                  </a:lnTo>
                  <a:lnTo>
                    <a:pt x="181" y="139"/>
                  </a:lnTo>
                  <a:lnTo>
                    <a:pt x="180" y="128"/>
                  </a:lnTo>
                  <a:lnTo>
                    <a:pt x="177" y="117"/>
                  </a:lnTo>
                  <a:lnTo>
                    <a:pt x="174" y="107"/>
                  </a:lnTo>
                  <a:lnTo>
                    <a:pt x="171" y="100"/>
                  </a:lnTo>
                  <a:lnTo>
                    <a:pt x="168" y="92"/>
                  </a:lnTo>
                  <a:lnTo>
                    <a:pt x="166" y="84"/>
                  </a:lnTo>
                  <a:lnTo>
                    <a:pt x="162" y="78"/>
                  </a:lnTo>
                  <a:lnTo>
                    <a:pt x="159" y="71"/>
                  </a:lnTo>
                  <a:lnTo>
                    <a:pt x="156" y="64"/>
                  </a:lnTo>
                  <a:lnTo>
                    <a:pt x="152" y="57"/>
                  </a:lnTo>
                  <a:lnTo>
                    <a:pt x="148" y="50"/>
                  </a:lnTo>
                  <a:lnTo>
                    <a:pt x="143" y="43"/>
                  </a:lnTo>
                  <a:lnTo>
                    <a:pt x="139" y="37"/>
                  </a:lnTo>
                  <a:lnTo>
                    <a:pt x="136" y="31"/>
                  </a:lnTo>
                  <a:lnTo>
                    <a:pt x="131" y="26"/>
                  </a:lnTo>
                  <a:lnTo>
                    <a:pt x="126" y="18"/>
                  </a:lnTo>
                  <a:lnTo>
                    <a:pt x="121" y="12"/>
                  </a:lnTo>
                  <a:lnTo>
                    <a:pt x="115" y="7"/>
                  </a:lnTo>
                  <a:lnTo>
                    <a:pt x="110" y="0"/>
                  </a:lnTo>
                  <a:lnTo>
                    <a:pt x="106" y="1"/>
                  </a:lnTo>
                  <a:lnTo>
                    <a:pt x="103" y="1"/>
                  </a:lnTo>
                  <a:lnTo>
                    <a:pt x="99" y="2"/>
                  </a:lnTo>
                  <a:lnTo>
                    <a:pt x="95" y="3"/>
                  </a:lnTo>
                  <a:lnTo>
                    <a:pt x="92" y="3"/>
                  </a:lnTo>
                  <a:lnTo>
                    <a:pt x="87" y="4"/>
                  </a:lnTo>
                  <a:lnTo>
                    <a:pt x="84" y="4"/>
                  </a:lnTo>
                  <a:lnTo>
                    <a:pt x="80" y="4"/>
                  </a:lnTo>
                  <a:lnTo>
                    <a:pt x="76" y="5"/>
                  </a:lnTo>
                  <a:lnTo>
                    <a:pt x="73" y="5"/>
                  </a:lnTo>
                  <a:lnTo>
                    <a:pt x="69" y="6"/>
                  </a:lnTo>
                  <a:lnTo>
                    <a:pt x="66" y="7"/>
                  </a:lnTo>
                  <a:lnTo>
                    <a:pt x="62" y="7"/>
                  </a:lnTo>
                  <a:lnTo>
                    <a:pt x="58" y="7"/>
                  </a:lnTo>
                  <a:lnTo>
                    <a:pt x="54" y="7"/>
                  </a:lnTo>
                  <a:lnTo>
                    <a:pt x="50" y="8"/>
                  </a:lnTo>
                </a:path>
              </a:pathLst>
            </a:custGeom>
            <a:solidFill>
              <a:srgbClr val="FFE0C0"/>
            </a:solidFill>
            <a:ln w="12700" cap="rnd" cmpd="sng">
              <a:solidFill>
                <a:schemeClr val="tx1"/>
              </a:solidFill>
              <a:prstDash val="solid"/>
              <a:round/>
              <a:headEnd type="none" w="med" len="med"/>
              <a:tailEnd type="none" w="med" len="med"/>
            </a:ln>
          </p:spPr>
          <p:txBody>
            <a:bodyPr/>
            <a:lstStyle/>
            <a:p>
              <a:endParaRPr lang="zh-CN" altLang="en-US"/>
            </a:p>
          </p:txBody>
        </p:sp>
        <p:sp>
          <p:nvSpPr>
            <p:cNvPr id="21545" name="任意多边形 19497"/>
            <p:cNvSpPr/>
            <p:nvPr/>
          </p:nvSpPr>
          <p:spPr>
            <a:xfrm>
              <a:off x="5210" y="2292"/>
              <a:ext cx="58" cy="128"/>
            </a:xfrm>
            <a:custGeom>
              <a:avLst/>
              <a:gdLst/>
              <a:ahLst/>
              <a:cxnLst/>
              <a:rect l="0" t="0" r="0" b="0"/>
              <a:pathLst>
                <a:path w="58" h="128">
                  <a:moveTo>
                    <a:pt x="5" y="114"/>
                  </a:moveTo>
                  <a:lnTo>
                    <a:pt x="11" y="121"/>
                  </a:lnTo>
                  <a:lnTo>
                    <a:pt x="14" y="114"/>
                  </a:lnTo>
                  <a:lnTo>
                    <a:pt x="16" y="106"/>
                  </a:lnTo>
                  <a:lnTo>
                    <a:pt x="18" y="98"/>
                  </a:lnTo>
                  <a:lnTo>
                    <a:pt x="21" y="91"/>
                  </a:lnTo>
                  <a:lnTo>
                    <a:pt x="24" y="82"/>
                  </a:lnTo>
                  <a:lnTo>
                    <a:pt x="26" y="75"/>
                  </a:lnTo>
                  <a:lnTo>
                    <a:pt x="28" y="68"/>
                  </a:lnTo>
                  <a:lnTo>
                    <a:pt x="31" y="60"/>
                  </a:lnTo>
                  <a:lnTo>
                    <a:pt x="33" y="53"/>
                  </a:lnTo>
                  <a:lnTo>
                    <a:pt x="37" y="47"/>
                  </a:lnTo>
                  <a:lnTo>
                    <a:pt x="41" y="39"/>
                  </a:lnTo>
                  <a:lnTo>
                    <a:pt x="43" y="32"/>
                  </a:lnTo>
                  <a:lnTo>
                    <a:pt x="47" y="26"/>
                  </a:lnTo>
                  <a:lnTo>
                    <a:pt x="50" y="20"/>
                  </a:lnTo>
                  <a:lnTo>
                    <a:pt x="54" y="12"/>
                  </a:lnTo>
                  <a:lnTo>
                    <a:pt x="57" y="7"/>
                  </a:lnTo>
                  <a:lnTo>
                    <a:pt x="47" y="0"/>
                  </a:lnTo>
                  <a:lnTo>
                    <a:pt x="43" y="7"/>
                  </a:lnTo>
                  <a:lnTo>
                    <a:pt x="41" y="12"/>
                  </a:lnTo>
                  <a:lnTo>
                    <a:pt x="37" y="20"/>
                  </a:lnTo>
                  <a:lnTo>
                    <a:pt x="33" y="27"/>
                  </a:lnTo>
                  <a:lnTo>
                    <a:pt x="31" y="33"/>
                  </a:lnTo>
                  <a:lnTo>
                    <a:pt x="26" y="41"/>
                  </a:lnTo>
                  <a:lnTo>
                    <a:pt x="24" y="48"/>
                  </a:lnTo>
                  <a:lnTo>
                    <a:pt x="21" y="55"/>
                  </a:lnTo>
                  <a:lnTo>
                    <a:pt x="17" y="64"/>
                  </a:lnTo>
                  <a:lnTo>
                    <a:pt x="14" y="71"/>
                  </a:lnTo>
                  <a:lnTo>
                    <a:pt x="12" y="78"/>
                  </a:lnTo>
                  <a:lnTo>
                    <a:pt x="9" y="87"/>
                  </a:lnTo>
                  <a:lnTo>
                    <a:pt x="7" y="95"/>
                  </a:lnTo>
                  <a:lnTo>
                    <a:pt x="5" y="102"/>
                  </a:lnTo>
                  <a:lnTo>
                    <a:pt x="2" y="111"/>
                  </a:lnTo>
                  <a:lnTo>
                    <a:pt x="0" y="118"/>
                  </a:lnTo>
                  <a:lnTo>
                    <a:pt x="6" y="127"/>
                  </a:lnTo>
                  <a:lnTo>
                    <a:pt x="5" y="11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46" name="任意多边形 19498"/>
            <p:cNvSpPr/>
            <p:nvPr/>
          </p:nvSpPr>
          <p:spPr>
            <a:xfrm>
              <a:off x="5215" y="2401"/>
              <a:ext cx="76" cy="19"/>
            </a:xfrm>
            <a:custGeom>
              <a:avLst/>
              <a:gdLst/>
              <a:ahLst/>
              <a:cxnLst/>
              <a:rect l="0" t="0" r="0" b="0"/>
              <a:pathLst>
                <a:path w="76" h="19">
                  <a:moveTo>
                    <a:pt x="75" y="5"/>
                  </a:moveTo>
                  <a:lnTo>
                    <a:pt x="69" y="0"/>
                  </a:lnTo>
                  <a:lnTo>
                    <a:pt x="66" y="1"/>
                  </a:lnTo>
                  <a:lnTo>
                    <a:pt x="62" y="1"/>
                  </a:lnTo>
                  <a:lnTo>
                    <a:pt x="58" y="2"/>
                  </a:lnTo>
                  <a:lnTo>
                    <a:pt x="55" y="2"/>
                  </a:lnTo>
                  <a:lnTo>
                    <a:pt x="50" y="2"/>
                  </a:lnTo>
                  <a:lnTo>
                    <a:pt x="46" y="2"/>
                  </a:lnTo>
                  <a:lnTo>
                    <a:pt x="42" y="3"/>
                  </a:lnTo>
                  <a:lnTo>
                    <a:pt x="37" y="4"/>
                  </a:lnTo>
                  <a:lnTo>
                    <a:pt x="33" y="4"/>
                  </a:lnTo>
                  <a:lnTo>
                    <a:pt x="28" y="5"/>
                  </a:lnTo>
                  <a:lnTo>
                    <a:pt x="23" y="5"/>
                  </a:lnTo>
                  <a:lnTo>
                    <a:pt x="19" y="5"/>
                  </a:lnTo>
                  <a:lnTo>
                    <a:pt x="14" y="6"/>
                  </a:lnTo>
                  <a:lnTo>
                    <a:pt x="10" y="7"/>
                  </a:lnTo>
                  <a:lnTo>
                    <a:pt x="5" y="7"/>
                  </a:lnTo>
                  <a:lnTo>
                    <a:pt x="0" y="8"/>
                  </a:lnTo>
                  <a:lnTo>
                    <a:pt x="2" y="18"/>
                  </a:lnTo>
                  <a:lnTo>
                    <a:pt x="6" y="17"/>
                  </a:lnTo>
                  <a:lnTo>
                    <a:pt x="11" y="16"/>
                  </a:lnTo>
                  <a:lnTo>
                    <a:pt x="17" y="15"/>
                  </a:lnTo>
                  <a:lnTo>
                    <a:pt x="20" y="15"/>
                  </a:lnTo>
                  <a:lnTo>
                    <a:pt x="25" y="14"/>
                  </a:lnTo>
                  <a:lnTo>
                    <a:pt x="30" y="14"/>
                  </a:lnTo>
                  <a:lnTo>
                    <a:pt x="34" y="14"/>
                  </a:lnTo>
                  <a:lnTo>
                    <a:pt x="40" y="13"/>
                  </a:lnTo>
                  <a:lnTo>
                    <a:pt x="44" y="13"/>
                  </a:lnTo>
                  <a:lnTo>
                    <a:pt x="47" y="13"/>
                  </a:lnTo>
                  <a:lnTo>
                    <a:pt x="52" y="12"/>
                  </a:lnTo>
                  <a:lnTo>
                    <a:pt x="56" y="11"/>
                  </a:lnTo>
                  <a:lnTo>
                    <a:pt x="60" y="11"/>
                  </a:lnTo>
                  <a:lnTo>
                    <a:pt x="64" y="11"/>
                  </a:lnTo>
                  <a:lnTo>
                    <a:pt x="67" y="10"/>
                  </a:lnTo>
                  <a:lnTo>
                    <a:pt x="70" y="10"/>
                  </a:lnTo>
                  <a:lnTo>
                    <a:pt x="64" y="5"/>
                  </a:lnTo>
                  <a:lnTo>
                    <a:pt x="75" y="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47" name="任意多边形 19499"/>
            <p:cNvSpPr/>
            <p:nvPr/>
          </p:nvSpPr>
          <p:spPr>
            <a:xfrm>
              <a:off x="5284" y="2407"/>
              <a:ext cx="17" cy="220"/>
            </a:xfrm>
            <a:custGeom>
              <a:avLst/>
              <a:gdLst/>
              <a:ahLst/>
              <a:cxnLst/>
              <a:rect l="0" t="0" r="0" b="0"/>
              <a:pathLst>
                <a:path w="17" h="220">
                  <a:moveTo>
                    <a:pt x="8" y="207"/>
                  </a:moveTo>
                  <a:lnTo>
                    <a:pt x="16" y="212"/>
                  </a:lnTo>
                  <a:lnTo>
                    <a:pt x="16" y="206"/>
                  </a:lnTo>
                  <a:lnTo>
                    <a:pt x="16" y="198"/>
                  </a:lnTo>
                  <a:lnTo>
                    <a:pt x="16" y="189"/>
                  </a:lnTo>
                  <a:lnTo>
                    <a:pt x="16" y="177"/>
                  </a:lnTo>
                  <a:lnTo>
                    <a:pt x="16" y="164"/>
                  </a:lnTo>
                  <a:lnTo>
                    <a:pt x="16" y="152"/>
                  </a:lnTo>
                  <a:lnTo>
                    <a:pt x="16" y="137"/>
                  </a:lnTo>
                  <a:lnTo>
                    <a:pt x="16" y="123"/>
                  </a:lnTo>
                  <a:lnTo>
                    <a:pt x="16" y="107"/>
                  </a:lnTo>
                  <a:lnTo>
                    <a:pt x="16" y="91"/>
                  </a:lnTo>
                  <a:lnTo>
                    <a:pt x="16" y="76"/>
                  </a:lnTo>
                  <a:lnTo>
                    <a:pt x="16" y="59"/>
                  </a:lnTo>
                  <a:lnTo>
                    <a:pt x="16" y="45"/>
                  </a:lnTo>
                  <a:lnTo>
                    <a:pt x="16" y="28"/>
                  </a:lnTo>
                  <a:lnTo>
                    <a:pt x="16" y="14"/>
                  </a:lnTo>
                  <a:lnTo>
                    <a:pt x="14" y="0"/>
                  </a:lnTo>
                  <a:lnTo>
                    <a:pt x="0" y="1"/>
                  </a:lnTo>
                  <a:lnTo>
                    <a:pt x="0" y="15"/>
                  </a:lnTo>
                  <a:lnTo>
                    <a:pt x="2" y="29"/>
                  </a:lnTo>
                  <a:lnTo>
                    <a:pt x="2" y="45"/>
                  </a:lnTo>
                  <a:lnTo>
                    <a:pt x="2" y="59"/>
                  </a:lnTo>
                  <a:lnTo>
                    <a:pt x="2" y="76"/>
                  </a:lnTo>
                  <a:lnTo>
                    <a:pt x="2" y="91"/>
                  </a:lnTo>
                  <a:lnTo>
                    <a:pt x="2" y="107"/>
                  </a:lnTo>
                  <a:lnTo>
                    <a:pt x="2" y="123"/>
                  </a:lnTo>
                  <a:lnTo>
                    <a:pt x="2" y="137"/>
                  </a:lnTo>
                  <a:lnTo>
                    <a:pt x="2" y="152"/>
                  </a:lnTo>
                  <a:lnTo>
                    <a:pt x="0" y="164"/>
                  </a:lnTo>
                  <a:lnTo>
                    <a:pt x="0" y="177"/>
                  </a:lnTo>
                  <a:lnTo>
                    <a:pt x="0" y="189"/>
                  </a:lnTo>
                  <a:lnTo>
                    <a:pt x="0" y="198"/>
                  </a:lnTo>
                  <a:lnTo>
                    <a:pt x="2" y="207"/>
                  </a:lnTo>
                  <a:lnTo>
                    <a:pt x="2" y="214"/>
                  </a:lnTo>
                  <a:lnTo>
                    <a:pt x="10" y="219"/>
                  </a:lnTo>
                  <a:lnTo>
                    <a:pt x="8" y="207"/>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48" name="任意多边形 19500"/>
            <p:cNvSpPr/>
            <p:nvPr/>
          </p:nvSpPr>
          <p:spPr>
            <a:xfrm>
              <a:off x="5291" y="2585"/>
              <a:ext cx="62" cy="42"/>
            </a:xfrm>
            <a:custGeom>
              <a:avLst/>
              <a:gdLst/>
              <a:ahLst/>
              <a:cxnLst/>
              <a:rect l="0" t="0" r="0" b="0"/>
              <a:pathLst>
                <a:path w="62" h="42">
                  <a:moveTo>
                    <a:pt x="50" y="0"/>
                  </a:moveTo>
                  <a:lnTo>
                    <a:pt x="49" y="3"/>
                  </a:lnTo>
                  <a:lnTo>
                    <a:pt x="46" y="6"/>
                  </a:lnTo>
                  <a:lnTo>
                    <a:pt x="44" y="9"/>
                  </a:lnTo>
                  <a:lnTo>
                    <a:pt x="41" y="12"/>
                  </a:lnTo>
                  <a:lnTo>
                    <a:pt x="38" y="14"/>
                  </a:lnTo>
                  <a:lnTo>
                    <a:pt x="36" y="17"/>
                  </a:lnTo>
                  <a:lnTo>
                    <a:pt x="32" y="18"/>
                  </a:lnTo>
                  <a:lnTo>
                    <a:pt x="29" y="21"/>
                  </a:lnTo>
                  <a:lnTo>
                    <a:pt x="25" y="23"/>
                  </a:lnTo>
                  <a:lnTo>
                    <a:pt x="22" y="24"/>
                  </a:lnTo>
                  <a:lnTo>
                    <a:pt x="18" y="26"/>
                  </a:lnTo>
                  <a:lnTo>
                    <a:pt x="14" y="28"/>
                  </a:lnTo>
                  <a:lnTo>
                    <a:pt x="11" y="28"/>
                  </a:lnTo>
                  <a:lnTo>
                    <a:pt x="7" y="29"/>
                  </a:lnTo>
                  <a:lnTo>
                    <a:pt x="4" y="30"/>
                  </a:lnTo>
                  <a:lnTo>
                    <a:pt x="0" y="31"/>
                  </a:lnTo>
                  <a:lnTo>
                    <a:pt x="2" y="41"/>
                  </a:lnTo>
                  <a:lnTo>
                    <a:pt x="5" y="41"/>
                  </a:lnTo>
                  <a:lnTo>
                    <a:pt x="10" y="41"/>
                  </a:lnTo>
                  <a:lnTo>
                    <a:pt x="14" y="39"/>
                  </a:lnTo>
                  <a:lnTo>
                    <a:pt x="18" y="38"/>
                  </a:lnTo>
                  <a:lnTo>
                    <a:pt x="23" y="37"/>
                  </a:lnTo>
                  <a:lnTo>
                    <a:pt x="26" y="35"/>
                  </a:lnTo>
                  <a:lnTo>
                    <a:pt x="31" y="33"/>
                  </a:lnTo>
                  <a:lnTo>
                    <a:pt x="35" y="31"/>
                  </a:lnTo>
                  <a:lnTo>
                    <a:pt x="39" y="28"/>
                  </a:lnTo>
                  <a:lnTo>
                    <a:pt x="43" y="25"/>
                  </a:lnTo>
                  <a:lnTo>
                    <a:pt x="46" y="24"/>
                  </a:lnTo>
                  <a:lnTo>
                    <a:pt x="49" y="20"/>
                  </a:lnTo>
                  <a:lnTo>
                    <a:pt x="53" y="17"/>
                  </a:lnTo>
                  <a:lnTo>
                    <a:pt x="56" y="13"/>
                  </a:lnTo>
                  <a:lnTo>
                    <a:pt x="58" y="10"/>
                  </a:lnTo>
                  <a:lnTo>
                    <a:pt x="61" y="5"/>
                  </a:lnTo>
                  <a:lnTo>
                    <a:pt x="50"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49" name="任意多边形 19501"/>
            <p:cNvSpPr/>
            <p:nvPr/>
          </p:nvSpPr>
          <p:spPr>
            <a:xfrm>
              <a:off x="5346" y="2483"/>
              <a:ext cx="53" cy="103"/>
            </a:xfrm>
            <a:custGeom>
              <a:avLst/>
              <a:gdLst/>
              <a:ahLst/>
              <a:cxnLst/>
              <a:rect l="0" t="0" r="0" b="0"/>
              <a:pathLst>
                <a:path w="53" h="103">
                  <a:moveTo>
                    <a:pt x="41" y="0"/>
                  </a:moveTo>
                  <a:lnTo>
                    <a:pt x="39" y="7"/>
                  </a:lnTo>
                  <a:lnTo>
                    <a:pt x="35" y="13"/>
                  </a:lnTo>
                  <a:lnTo>
                    <a:pt x="33" y="20"/>
                  </a:lnTo>
                  <a:lnTo>
                    <a:pt x="31" y="26"/>
                  </a:lnTo>
                  <a:lnTo>
                    <a:pt x="29" y="31"/>
                  </a:lnTo>
                  <a:lnTo>
                    <a:pt x="26" y="38"/>
                  </a:lnTo>
                  <a:lnTo>
                    <a:pt x="24" y="43"/>
                  </a:lnTo>
                  <a:lnTo>
                    <a:pt x="22" y="48"/>
                  </a:lnTo>
                  <a:lnTo>
                    <a:pt x="19" y="55"/>
                  </a:lnTo>
                  <a:lnTo>
                    <a:pt x="17" y="60"/>
                  </a:lnTo>
                  <a:lnTo>
                    <a:pt x="14" y="65"/>
                  </a:lnTo>
                  <a:lnTo>
                    <a:pt x="12" y="72"/>
                  </a:lnTo>
                  <a:lnTo>
                    <a:pt x="9" y="77"/>
                  </a:lnTo>
                  <a:lnTo>
                    <a:pt x="6" y="83"/>
                  </a:lnTo>
                  <a:lnTo>
                    <a:pt x="4" y="90"/>
                  </a:lnTo>
                  <a:lnTo>
                    <a:pt x="0" y="96"/>
                  </a:lnTo>
                  <a:lnTo>
                    <a:pt x="11" y="102"/>
                  </a:lnTo>
                  <a:lnTo>
                    <a:pt x="14" y="95"/>
                  </a:lnTo>
                  <a:lnTo>
                    <a:pt x="17" y="89"/>
                  </a:lnTo>
                  <a:lnTo>
                    <a:pt x="20" y="82"/>
                  </a:lnTo>
                  <a:lnTo>
                    <a:pt x="22" y="77"/>
                  </a:lnTo>
                  <a:lnTo>
                    <a:pt x="25" y="71"/>
                  </a:lnTo>
                  <a:lnTo>
                    <a:pt x="28" y="65"/>
                  </a:lnTo>
                  <a:lnTo>
                    <a:pt x="30" y="59"/>
                  </a:lnTo>
                  <a:lnTo>
                    <a:pt x="32" y="54"/>
                  </a:lnTo>
                  <a:lnTo>
                    <a:pt x="35" y="48"/>
                  </a:lnTo>
                  <a:lnTo>
                    <a:pt x="38" y="42"/>
                  </a:lnTo>
                  <a:lnTo>
                    <a:pt x="39" y="36"/>
                  </a:lnTo>
                  <a:lnTo>
                    <a:pt x="42" y="30"/>
                  </a:lnTo>
                  <a:lnTo>
                    <a:pt x="45" y="24"/>
                  </a:lnTo>
                  <a:lnTo>
                    <a:pt x="47" y="17"/>
                  </a:lnTo>
                  <a:lnTo>
                    <a:pt x="49" y="12"/>
                  </a:lnTo>
                  <a:lnTo>
                    <a:pt x="52" y="6"/>
                  </a:lnTo>
                  <a:lnTo>
                    <a:pt x="41"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50" name="任意多边形 19502"/>
            <p:cNvSpPr/>
            <p:nvPr/>
          </p:nvSpPr>
          <p:spPr>
            <a:xfrm>
              <a:off x="5389" y="2393"/>
              <a:ext cx="17" cy="91"/>
            </a:xfrm>
            <a:custGeom>
              <a:avLst/>
              <a:gdLst/>
              <a:ahLst/>
              <a:cxnLst/>
              <a:rect l="0" t="0" r="0" b="0"/>
              <a:pathLst>
                <a:path w="17" h="91">
                  <a:moveTo>
                    <a:pt x="0" y="5"/>
                  </a:moveTo>
                  <a:lnTo>
                    <a:pt x="1" y="9"/>
                  </a:lnTo>
                  <a:lnTo>
                    <a:pt x="2" y="13"/>
                  </a:lnTo>
                  <a:lnTo>
                    <a:pt x="3" y="19"/>
                  </a:lnTo>
                  <a:lnTo>
                    <a:pt x="5" y="23"/>
                  </a:lnTo>
                  <a:lnTo>
                    <a:pt x="5" y="30"/>
                  </a:lnTo>
                  <a:lnTo>
                    <a:pt x="5" y="34"/>
                  </a:lnTo>
                  <a:lnTo>
                    <a:pt x="7" y="40"/>
                  </a:lnTo>
                  <a:lnTo>
                    <a:pt x="7" y="45"/>
                  </a:lnTo>
                  <a:lnTo>
                    <a:pt x="7" y="51"/>
                  </a:lnTo>
                  <a:lnTo>
                    <a:pt x="7" y="56"/>
                  </a:lnTo>
                  <a:lnTo>
                    <a:pt x="7" y="61"/>
                  </a:lnTo>
                  <a:lnTo>
                    <a:pt x="5" y="67"/>
                  </a:lnTo>
                  <a:lnTo>
                    <a:pt x="5" y="71"/>
                  </a:lnTo>
                  <a:lnTo>
                    <a:pt x="4" y="76"/>
                  </a:lnTo>
                  <a:lnTo>
                    <a:pt x="3" y="81"/>
                  </a:lnTo>
                  <a:lnTo>
                    <a:pt x="2" y="84"/>
                  </a:lnTo>
                  <a:lnTo>
                    <a:pt x="11" y="90"/>
                  </a:lnTo>
                  <a:lnTo>
                    <a:pt x="12" y="84"/>
                  </a:lnTo>
                  <a:lnTo>
                    <a:pt x="13" y="79"/>
                  </a:lnTo>
                  <a:lnTo>
                    <a:pt x="15" y="73"/>
                  </a:lnTo>
                  <a:lnTo>
                    <a:pt x="15" y="68"/>
                  </a:lnTo>
                  <a:lnTo>
                    <a:pt x="16" y="62"/>
                  </a:lnTo>
                  <a:lnTo>
                    <a:pt x="16" y="57"/>
                  </a:lnTo>
                  <a:lnTo>
                    <a:pt x="16" y="51"/>
                  </a:lnTo>
                  <a:lnTo>
                    <a:pt x="16" y="44"/>
                  </a:lnTo>
                  <a:lnTo>
                    <a:pt x="16" y="38"/>
                  </a:lnTo>
                  <a:lnTo>
                    <a:pt x="15" y="33"/>
                  </a:lnTo>
                  <a:lnTo>
                    <a:pt x="15" y="27"/>
                  </a:lnTo>
                  <a:lnTo>
                    <a:pt x="13" y="22"/>
                  </a:lnTo>
                  <a:lnTo>
                    <a:pt x="13" y="16"/>
                  </a:lnTo>
                  <a:lnTo>
                    <a:pt x="12" y="10"/>
                  </a:lnTo>
                  <a:lnTo>
                    <a:pt x="11" y="6"/>
                  </a:lnTo>
                  <a:lnTo>
                    <a:pt x="9" y="0"/>
                  </a:lnTo>
                  <a:lnTo>
                    <a:pt x="1" y="5"/>
                  </a:lnTo>
                  <a:lnTo>
                    <a:pt x="0" y="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51" name="任意多边形 19503"/>
            <p:cNvSpPr/>
            <p:nvPr/>
          </p:nvSpPr>
          <p:spPr>
            <a:xfrm>
              <a:off x="5325" y="2281"/>
              <a:ext cx="72" cy="112"/>
            </a:xfrm>
            <a:custGeom>
              <a:avLst/>
              <a:gdLst/>
              <a:ahLst/>
              <a:cxnLst/>
              <a:rect l="0" t="0" r="0" b="0"/>
              <a:pathLst>
                <a:path w="72" h="112">
                  <a:moveTo>
                    <a:pt x="6" y="12"/>
                  </a:moveTo>
                  <a:lnTo>
                    <a:pt x="0" y="10"/>
                  </a:lnTo>
                  <a:lnTo>
                    <a:pt x="6" y="16"/>
                  </a:lnTo>
                  <a:lnTo>
                    <a:pt x="10" y="23"/>
                  </a:lnTo>
                  <a:lnTo>
                    <a:pt x="15" y="28"/>
                  </a:lnTo>
                  <a:lnTo>
                    <a:pt x="18" y="33"/>
                  </a:lnTo>
                  <a:lnTo>
                    <a:pt x="23" y="40"/>
                  </a:lnTo>
                  <a:lnTo>
                    <a:pt x="28" y="46"/>
                  </a:lnTo>
                  <a:lnTo>
                    <a:pt x="31" y="51"/>
                  </a:lnTo>
                  <a:lnTo>
                    <a:pt x="35" y="58"/>
                  </a:lnTo>
                  <a:lnTo>
                    <a:pt x="39" y="65"/>
                  </a:lnTo>
                  <a:lnTo>
                    <a:pt x="42" y="70"/>
                  </a:lnTo>
                  <a:lnTo>
                    <a:pt x="45" y="77"/>
                  </a:lnTo>
                  <a:lnTo>
                    <a:pt x="49" y="83"/>
                  </a:lnTo>
                  <a:lnTo>
                    <a:pt x="52" y="90"/>
                  </a:lnTo>
                  <a:lnTo>
                    <a:pt x="54" y="97"/>
                  </a:lnTo>
                  <a:lnTo>
                    <a:pt x="57" y="103"/>
                  </a:lnTo>
                  <a:lnTo>
                    <a:pt x="60" y="111"/>
                  </a:lnTo>
                  <a:lnTo>
                    <a:pt x="71" y="106"/>
                  </a:lnTo>
                  <a:lnTo>
                    <a:pt x="68" y="100"/>
                  </a:lnTo>
                  <a:lnTo>
                    <a:pt x="65" y="92"/>
                  </a:lnTo>
                  <a:lnTo>
                    <a:pt x="63" y="85"/>
                  </a:lnTo>
                  <a:lnTo>
                    <a:pt x="60" y="78"/>
                  </a:lnTo>
                  <a:lnTo>
                    <a:pt x="55" y="71"/>
                  </a:lnTo>
                  <a:lnTo>
                    <a:pt x="53" y="65"/>
                  </a:lnTo>
                  <a:lnTo>
                    <a:pt x="49" y="58"/>
                  </a:lnTo>
                  <a:lnTo>
                    <a:pt x="45" y="51"/>
                  </a:lnTo>
                  <a:lnTo>
                    <a:pt x="41" y="44"/>
                  </a:lnTo>
                  <a:lnTo>
                    <a:pt x="38" y="38"/>
                  </a:lnTo>
                  <a:lnTo>
                    <a:pt x="33" y="31"/>
                  </a:lnTo>
                  <a:lnTo>
                    <a:pt x="29" y="26"/>
                  </a:lnTo>
                  <a:lnTo>
                    <a:pt x="24" y="20"/>
                  </a:lnTo>
                  <a:lnTo>
                    <a:pt x="19" y="13"/>
                  </a:lnTo>
                  <a:lnTo>
                    <a:pt x="15" y="8"/>
                  </a:lnTo>
                  <a:lnTo>
                    <a:pt x="8" y="2"/>
                  </a:lnTo>
                  <a:lnTo>
                    <a:pt x="4" y="0"/>
                  </a:lnTo>
                  <a:lnTo>
                    <a:pt x="6" y="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52" name="任意多边形 19504"/>
            <p:cNvSpPr/>
            <p:nvPr/>
          </p:nvSpPr>
          <p:spPr>
            <a:xfrm>
              <a:off x="5262" y="2281"/>
              <a:ext cx="64" cy="17"/>
            </a:xfrm>
            <a:custGeom>
              <a:avLst/>
              <a:gdLst/>
              <a:ahLst/>
              <a:cxnLst/>
              <a:rect l="0" t="0" r="0" b="0"/>
              <a:pathLst>
                <a:path w="64" h="17">
                  <a:moveTo>
                    <a:pt x="10" y="13"/>
                  </a:moveTo>
                  <a:lnTo>
                    <a:pt x="6" y="16"/>
                  </a:lnTo>
                  <a:lnTo>
                    <a:pt x="10" y="16"/>
                  </a:lnTo>
                  <a:lnTo>
                    <a:pt x="14" y="14"/>
                  </a:lnTo>
                  <a:lnTo>
                    <a:pt x="17" y="14"/>
                  </a:lnTo>
                  <a:lnTo>
                    <a:pt x="20" y="14"/>
                  </a:lnTo>
                  <a:lnTo>
                    <a:pt x="24" y="13"/>
                  </a:lnTo>
                  <a:lnTo>
                    <a:pt x="27" y="13"/>
                  </a:lnTo>
                  <a:lnTo>
                    <a:pt x="31" y="12"/>
                  </a:lnTo>
                  <a:lnTo>
                    <a:pt x="35" y="12"/>
                  </a:lnTo>
                  <a:lnTo>
                    <a:pt x="38" y="11"/>
                  </a:lnTo>
                  <a:lnTo>
                    <a:pt x="42" y="11"/>
                  </a:lnTo>
                  <a:lnTo>
                    <a:pt x="46" y="11"/>
                  </a:lnTo>
                  <a:lnTo>
                    <a:pt x="49" y="11"/>
                  </a:lnTo>
                  <a:lnTo>
                    <a:pt x="53" y="10"/>
                  </a:lnTo>
                  <a:lnTo>
                    <a:pt x="56" y="9"/>
                  </a:lnTo>
                  <a:lnTo>
                    <a:pt x="59" y="9"/>
                  </a:lnTo>
                  <a:lnTo>
                    <a:pt x="63" y="9"/>
                  </a:lnTo>
                  <a:lnTo>
                    <a:pt x="61" y="0"/>
                  </a:lnTo>
                  <a:lnTo>
                    <a:pt x="58" y="0"/>
                  </a:lnTo>
                  <a:lnTo>
                    <a:pt x="54" y="1"/>
                  </a:lnTo>
                  <a:lnTo>
                    <a:pt x="50" y="1"/>
                  </a:lnTo>
                  <a:lnTo>
                    <a:pt x="47" y="1"/>
                  </a:lnTo>
                  <a:lnTo>
                    <a:pt x="43" y="1"/>
                  </a:lnTo>
                  <a:lnTo>
                    <a:pt x="39" y="2"/>
                  </a:lnTo>
                  <a:lnTo>
                    <a:pt x="37" y="2"/>
                  </a:lnTo>
                  <a:lnTo>
                    <a:pt x="33" y="3"/>
                  </a:lnTo>
                  <a:lnTo>
                    <a:pt x="29" y="3"/>
                  </a:lnTo>
                  <a:lnTo>
                    <a:pt x="26" y="4"/>
                  </a:lnTo>
                  <a:lnTo>
                    <a:pt x="23" y="4"/>
                  </a:lnTo>
                  <a:lnTo>
                    <a:pt x="19" y="4"/>
                  </a:lnTo>
                  <a:lnTo>
                    <a:pt x="16" y="4"/>
                  </a:lnTo>
                  <a:lnTo>
                    <a:pt x="12" y="5"/>
                  </a:lnTo>
                  <a:lnTo>
                    <a:pt x="8" y="5"/>
                  </a:lnTo>
                  <a:lnTo>
                    <a:pt x="5" y="6"/>
                  </a:lnTo>
                  <a:lnTo>
                    <a:pt x="0" y="8"/>
                  </a:lnTo>
                  <a:lnTo>
                    <a:pt x="10" y="1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53" name="任意多边形 19505"/>
            <p:cNvSpPr/>
            <p:nvPr/>
          </p:nvSpPr>
          <p:spPr>
            <a:xfrm>
              <a:off x="4728" y="1633"/>
              <a:ext cx="199" cy="551"/>
            </a:xfrm>
            <a:custGeom>
              <a:avLst/>
              <a:gdLst/>
              <a:ahLst/>
              <a:cxnLst/>
              <a:rect l="0" t="0" r="0" b="0"/>
              <a:pathLst>
                <a:path w="199" h="551">
                  <a:moveTo>
                    <a:pt x="0" y="19"/>
                  </a:moveTo>
                  <a:lnTo>
                    <a:pt x="1" y="144"/>
                  </a:lnTo>
                  <a:lnTo>
                    <a:pt x="3" y="270"/>
                  </a:lnTo>
                  <a:lnTo>
                    <a:pt x="4" y="396"/>
                  </a:lnTo>
                  <a:lnTo>
                    <a:pt x="6" y="521"/>
                  </a:lnTo>
                  <a:lnTo>
                    <a:pt x="17" y="526"/>
                  </a:lnTo>
                  <a:lnTo>
                    <a:pt x="29" y="531"/>
                  </a:lnTo>
                  <a:lnTo>
                    <a:pt x="43" y="536"/>
                  </a:lnTo>
                  <a:lnTo>
                    <a:pt x="55" y="539"/>
                  </a:lnTo>
                  <a:lnTo>
                    <a:pt x="69" y="543"/>
                  </a:lnTo>
                  <a:lnTo>
                    <a:pt x="83" y="545"/>
                  </a:lnTo>
                  <a:lnTo>
                    <a:pt x="96" y="547"/>
                  </a:lnTo>
                  <a:lnTo>
                    <a:pt x="110" y="549"/>
                  </a:lnTo>
                  <a:lnTo>
                    <a:pt x="123" y="550"/>
                  </a:lnTo>
                  <a:lnTo>
                    <a:pt x="136" y="550"/>
                  </a:lnTo>
                  <a:lnTo>
                    <a:pt x="149" y="550"/>
                  </a:lnTo>
                  <a:lnTo>
                    <a:pt x="160" y="550"/>
                  </a:lnTo>
                  <a:lnTo>
                    <a:pt x="171" y="549"/>
                  </a:lnTo>
                  <a:lnTo>
                    <a:pt x="182" y="547"/>
                  </a:lnTo>
                  <a:lnTo>
                    <a:pt x="190" y="545"/>
                  </a:lnTo>
                  <a:lnTo>
                    <a:pt x="198" y="543"/>
                  </a:lnTo>
                  <a:lnTo>
                    <a:pt x="193" y="508"/>
                  </a:lnTo>
                  <a:lnTo>
                    <a:pt x="187" y="475"/>
                  </a:lnTo>
                  <a:lnTo>
                    <a:pt x="182" y="440"/>
                  </a:lnTo>
                  <a:lnTo>
                    <a:pt x="177" y="407"/>
                  </a:lnTo>
                  <a:lnTo>
                    <a:pt x="172" y="373"/>
                  </a:lnTo>
                  <a:lnTo>
                    <a:pt x="167" y="339"/>
                  </a:lnTo>
                  <a:lnTo>
                    <a:pt x="162" y="306"/>
                  </a:lnTo>
                  <a:lnTo>
                    <a:pt x="156" y="271"/>
                  </a:lnTo>
                  <a:lnTo>
                    <a:pt x="151" y="237"/>
                  </a:lnTo>
                  <a:lnTo>
                    <a:pt x="147" y="204"/>
                  </a:lnTo>
                  <a:lnTo>
                    <a:pt x="142" y="170"/>
                  </a:lnTo>
                  <a:lnTo>
                    <a:pt x="136" y="136"/>
                  </a:lnTo>
                  <a:lnTo>
                    <a:pt x="131" y="102"/>
                  </a:lnTo>
                  <a:lnTo>
                    <a:pt x="125" y="68"/>
                  </a:lnTo>
                  <a:lnTo>
                    <a:pt x="120" y="34"/>
                  </a:lnTo>
                  <a:lnTo>
                    <a:pt x="116" y="0"/>
                  </a:lnTo>
                  <a:lnTo>
                    <a:pt x="109" y="1"/>
                  </a:lnTo>
                  <a:lnTo>
                    <a:pt x="101" y="2"/>
                  </a:lnTo>
                  <a:lnTo>
                    <a:pt x="93" y="4"/>
                  </a:lnTo>
                  <a:lnTo>
                    <a:pt x="86" y="5"/>
                  </a:lnTo>
                  <a:lnTo>
                    <a:pt x="79" y="6"/>
                  </a:lnTo>
                  <a:lnTo>
                    <a:pt x="72" y="7"/>
                  </a:lnTo>
                  <a:lnTo>
                    <a:pt x="64" y="9"/>
                  </a:lnTo>
                  <a:lnTo>
                    <a:pt x="57" y="9"/>
                  </a:lnTo>
                  <a:lnTo>
                    <a:pt x="50" y="10"/>
                  </a:lnTo>
                  <a:lnTo>
                    <a:pt x="43" y="12"/>
                  </a:lnTo>
                  <a:lnTo>
                    <a:pt x="36" y="12"/>
                  </a:lnTo>
                  <a:lnTo>
                    <a:pt x="29" y="13"/>
                  </a:lnTo>
                  <a:lnTo>
                    <a:pt x="22" y="16"/>
                  </a:lnTo>
                  <a:lnTo>
                    <a:pt x="15" y="16"/>
                  </a:lnTo>
                  <a:lnTo>
                    <a:pt x="8" y="18"/>
                  </a:lnTo>
                  <a:lnTo>
                    <a:pt x="0" y="19"/>
                  </a:lnTo>
                </a:path>
              </a:pathLst>
            </a:custGeom>
            <a:solidFill>
              <a:srgbClr val="FFFFFF"/>
            </a:solidFill>
            <a:ln w="12700" cap="rnd" cmpd="sng">
              <a:solidFill>
                <a:schemeClr val="tx1"/>
              </a:solidFill>
              <a:prstDash val="solid"/>
              <a:round/>
              <a:headEnd type="none" w="med" len="med"/>
              <a:tailEnd type="none" w="med" len="med"/>
            </a:ln>
          </p:spPr>
          <p:txBody>
            <a:bodyPr/>
            <a:lstStyle/>
            <a:p>
              <a:endParaRPr lang="zh-CN" altLang="en-US"/>
            </a:p>
          </p:txBody>
        </p:sp>
        <p:sp>
          <p:nvSpPr>
            <p:cNvPr id="21554" name="任意多边形 19506"/>
            <p:cNvSpPr/>
            <p:nvPr/>
          </p:nvSpPr>
          <p:spPr>
            <a:xfrm>
              <a:off x="4722" y="1652"/>
              <a:ext cx="17" cy="509"/>
            </a:xfrm>
            <a:custGeom>
              <a:avLst/>
              <a:gdLst/>
              <a:ahLst/>
              <a:cxnLst/>
              <a:rect l="0" t="0" r="0" b="0"/>
              <a:pathLst>
                <a:path w="17" h="509">
                  <a:moveTo>
                    <a:pt x="13" y="496"/>
                  </a:moveTo>
                  <a:lnTo>
                    <a:pt x="16" y="502"/>
                  </a:lnTo>
                  <a:lnTo>
                    <a:pt x="16" y="486"/>
                  </a:lnTo>
                  <a:lnTo>
                    <a:pt x="16" y="470"/>
                  </a:lnTo>
                  <a:lnTo>
                    <a:pt x="16" y="455"/>
                  </a:lnTo>
                  <a:lnTo>
                    <a:pt x="16" y="439"/>
                  </a:lnTo>
                  <a:lnTo>
                    <a:pt x="16" y="423"/>
                  </a:lnTo>
                  <a:lnTo>
                    <a:pt x="16" y="408"/>
                  </a:lnTo>
                  <a:lnTo>
                    <a:pt x="14" y="391"/>
                  </a:lnTo>
                  <a:lnTo>
                    <a:pt x="14" y="377"/>
                  </a:lnTo>
                  <a:lnTo>
                    <a:pt x="14" y="361"/>
                  </a:lnTo>
                  <a:lnTo>
                    <a:pt x="14" y="345"/>
                  </a:lnTo>
                  <a:lnTo>
                    <a:pt x="14" y="329"/>
                  </a:lnTo>
                  <a:lnTo>
                    <a:pt x="14" y="313"/>
                  </a:lnTo>
                  <a:lnTo>
                    <a:pt x="14" y="298"/>
                  </a:lnTo>
                  <a:lnTo>
                    <a:pt x="14" y="282"/>
                  </a:lnTo>
                  <a:lnTo>
                    <a:pt x="14" y="266"/>
                  </a:lnTo>
                  <a:lnTo>
                    <a:pt x="13" y="251"/>
                  </a:lnTo>
                  <a:lnTo>
                    <a:pt x="13" y="235"/>
                  </a:lnTo>
                  <a:lnTo>
                    <a:pt x="13" y="219"/>
                  </a:lnTo>
                  <a:lnTo>
                    <a:pt x="12" y="204"/>
                  </a:lnTo>
                  <a:lnTo>
                    <a:pt x="12" y="188"/>
                  </a:lnTo>
                  <a:lnTo>
                    <a:pt x="12" y="172"/>
                  </a:lnTo>
                  <a:lnTo>
                    <a:pt x="12" y="156"/>
                  </a:lnTo>
                  <a:lnTo>
                    <a:pt x="12" y="140"/>
                  </a:lnTo>
                  <a:lnTo>
                    <a:pt x="12" y="126"/>
                  </a:lnTo>
                  <a:lnTo>
                    <a:pt x="12" y="110"/>
                  </a:lnTo>
                  <a:lnTo>
                    <a:pt x="12" y="94"/>
                  </a:lnTo>
                  <a:lnTo>
                    <a:pt x="12" y="78"/>
                  </a:lnTo>
                  <a:lnTo>
                    <a:pt x="12" y="61"/>
                  </a:lnTo>
                  <a:lnTo>
                    <a:pt x="12" y="47"/>
                  </a:lnTo>
                  <a:lnTo>
                    <a:pt x="12" y="31"/>
                  </a:lnTo>
                  <a:lnTo>
                    <a:pt x="12" y="15"/>
                  </a:lnTo>
                  <a:lnTo>
                    <a:pt x="10" y="0"/>
                  </a:lnTo>
                  <a:lnTo>
                    <a:pt x="0" y="0"/>
                  </a:lnTo>
                  <a:lnTo>
                    <a:pt x="0" y="15"/>
                  </a:lnTo>
                  <a:lnTo>
                    <a:pt x="0" y="31"/>
                  </a:lnTo>
                  <a:lnTo>
                    <a:pt x="0" y="47"/>
                  </a:lnTo>
                  <a:lnTo>
                    <a:pt x="0" y="61"/>
                  </a:lnTo>
                  <a:lnTo>
                    <a:pt x="0" y="78"/>
                  </a:lnTo>
                  <a:lnTo>
                    <a:pt x="0" y="94"/>
                  </a:lnTo>
                  <a:lnTo>
                    <a:pt x="1" y="110"/>
                  </a:lnTo>
                  <a:lnTo>
                    <a:pt x="1" y="126"/>
                  </a:lnTo>
                  <a:lnTo>
                    <a:pt x="1" y="140"/>
                  </a:lnTo>
                  <a:lnTo>
                    <a:pt x="1" y="156"/>
                  </a:lnTo>
                  <a:lnTo>
                    <a:pt x="1" y="172"/>
                  </a:lnTo>
                  <a:lnTo>
                    <a:pt x="1" y="188"/>
                  </a:lnTo>
                  <a:lnTo>
                    <a:pt x="1" y="204"/>
                  </a:lnTo>
                  <a:lnTo>
                    <a:pt x="1" y="219"/>
                  </a:lnTo>
                  <a:lnTo>
                    <a:pt x="1" y="235"/>
                  </a:lnTo>
                  <a:lnTo>
                    <a:pt x="2" y="251"/>
                  </a:lnTo>
                  <a:lnTo>
                    <a:pt x="2" y="266"/>
                  </a:lnTo>
                  <a:lnTo>
                    <a:pt x="2" y="282"/>
                  </a:lnTo>
                  <a:lnTo>
                    <a:pt x="2" y="298"/>
                  </a:lnTo>
                  <a:lnTo>
                    <a:pt x="2" y="313"/>
                  </a:lnTo>
                  <a:lnTo>
                    <a:pt x="2" y="329"/>
                  </a:lnTo>
                  <a:lnTo>
                    <a:pt x="2" y="345"/>
                  </a:lnTo>
                  <a:lnTo>
                    <a:pt x="4" y="361"/>
                  </a:lnTo>
                  <a:lnTo>
                    <a:pt x="4" y="377"/>
                  </a:lnTo>
                  <a:lnTo>
                    <a:pt x="4" y="391"/>
                  </a:lnTo>
                  <a:lnTo>
                    <a:pt x="4" y="408"/>
                  </a:lnTo>
                  <a:lnTo>
                    <a:pt x="4" y="423"/>
                  </a:lnTo>
                  <a:lnTo>
                    <a:pt x="4" y="439"/>
                  </a:lnTo>
                  <a:lnTo>
                    <a:pt x="4" y="455"/>
                  </a:lnTo>
                  <a:lnTo>
                    <a:pt x="4" y="470"/>
                  </a:lnTo>
                  <a:lnTo>
                    <a:pt x="4" y="486"/>
                  </a:lnTo>
                  <a:lnTo>
                    <a:pt x="5" y="502"/>
                  </a:lnTo>
                  <a:lnTo>
                    <a:pt x="8" y="508"/>
                  </a:lnTo>
                  <a:lnTo>
                    <a:pt x="13" y="49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55" name="任意多边形 19507"/>
            <p:cNvSpPr/>
            <p:nvPr/>
          </p:nvSpPr>
          <p:spPr>
            <a:xfrm>
              <a:off x="4731" y="2154"/>
              <a:ext cx="203" cy="37"/>
            </a:xfrm>
            <a:custGeom>
              <a:avLst/>
              <a:gdLst/>
              <a:ahLst/>
              <a:cxnLst/>
              <a:rect l="0" t="0" r="0" b="0"/>
              <a:pathLst>
                <a:path w="203" h="37">
                  <a:moveTo>
                    <a:pt x="188" y="24"/>
                  </a:moveTo>
                  <a:lnTo>
                    <a:pt x="192" y="18"/>
                  </a:lnTo>
                  <a:lnTo>
                    <a:pt x="185" y="21"/>
                  </a:lnTo>
                  <a:lnTo>
                    <a:pt x="178" y="21"/>
                  </a:lnTo>
                  <a:lnTo>
                    <a:pt x="167" y="24"/>
                  </a:lnTo>
                  <a:lnTo>
                    <a:pt x="157" y="24"/>
                  </a:lnTo>
                  <a:lnTo>
                    <a:pt x="146" y="24"/>
                  </a:lnTo>
                  <a:lnTo>
                    <a:pt x="133" y="25"/>
                  </a:lnTo>
                  <a:lnTo>
                    <a:pt x="120" y="24"/>
                  </a:lnTo>
                  <a:lnTo>
                    <a:pt x="108" y="24"/>
                  </a:lnTo>
                  <a:lnTo>
                    <a:pt x="94" y="22"/>
                  </a:lnTo>
                  <a:lnTo>
                    <a:pt x="81" y="21"/>
                  </a:lnTo>
                  <a:lnTo>
                    <a:pt x="68" y="18"/>
                  </a:lnTo>
                  <a:lnTo>
                    <a:pt x="54" y="15"/>
                  </a:lnTo>
                  <a:lnTo>
                    <a:pt x="42" y="12"/>
                  </a:lnTo>
                  <a:lnTo>
                    <a:pt x="29" y="9"/>
                  </a:lnTo>
                  <a:lnTo>
                    <a:pt x="17" y="4"/>
                  </a:lnTo>
                  <a:lnTo>
                    <a:pt x="6" y="0"/>
                  </a:lnTo>
                  <a:lnTo>
                    <a:pt x="0" y="10"/>
                  </a:lnTo>
                  <a:lnTo>
                    <a:pt x="12" y="15"/>
                  </a:lnTo>
                  <a:lnTo>
                    <a:pt x="24" y="19"/>
                  </a:lnTo>
                  <a:lnTo>
                    <a:pt x="37" y="23"/>
                  </a:lnTo>
                  <a:lnTo>
                    <a:pt x="51" y="27"/>
                  </a:lnTo>
                  <a:lnTo>
                    <a:pt x="65" y="29"/>
                  </a:lnTo>
                  <a:lnTo>
                    <a:pt x="79" y="31"/>
                  </a:lnTo>
                  <a:lnTo>
                    <a:pt x="92" y="33"/>
                  </a:lnTo>
                  <a:lnTo>
                    <a:pt x="107" y="34"/>
                  </a:lnTo>
                  <a:lnTo>
                    <a:pt x="119" y="35"/>
                  </a:lnTo>
                  <a:lnTo>
                    <a:pt x="133" y="36"/>
                  </a:lnTo>
                  <a:lnTo>
                    <a:pt x="146" y="36"/>
                  </a:lnTo>
                  <a:lnTo>
                    <a:pt x="157" y="35"/>
                  </a:lnTo>
                  <a:lnTo>
                    <a:pt x="169" y="34"/>
                  </a:lnTo>
                  <a:lnTo>
                    <a:pt x="180" y="33"/>
                  </a:lnTo>
                  <a:lnTo>
                    <a:pt x="188" y="31"/>
                  </a:lnTo>
                  <a:lnTo>
                    <a:pt x="198" y="29"/>
                  </a:lnTo>
                  <a:lnTo>
                    <a:pt x="202" y="22"/>
                  </a:lnTo>
                  <a:lnTo>
                    <a:pt x="188" y="2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56" name="任意多边形 19508"/>
            <p:cNvSpPr/>
            <p:nvPr/>
          </p:nvSpPr>
          <p:spPr>
            <a:xfrm>
              <a:off x="4841" y="1627"/>
              <a:ext cx="93" cy="550"/>
            </a:xfrm>
            <a:custGeom>
              <a:avLst/>
              <a:gdLst/>
              <a:ahLst/>
              <a:cxnLst/>
              <a:rect l="0" t="0" r="0" b="0"/>
              <a:pathLst>
                <a:path w="93" h="550">
                  <a:moveTo>
                    <a:pt x="7" y="12"/>
                  </a:moveTo>
                  <a:lnTo>
                    <a:pt x="0" y="7"/>
                  </a:lnTo>
                  <a:lnTo>
                    <a:pt x="2" y="25"/>
                  </a:lnTo>
                  <a:lnTo>
                    <a:pt x="5" y="41"/>
                  </a:lnTo>
                  <a:lnTo>
                    <a:pt x="7" y="57"/>
                  </a:lnTo>
                  <a:lnTo>
                    <a:pt x="9" y="75"/>
                  </a:lnTo>
                  <a:lnTo>
                    <a:pt x="12" y="92"/>
                  </a:lnTo>
                  <a:lnTo>
                    <a:pt x="14" y="109"/>
                  </a:lnTo>
                  <a:lnTo>
                    <a:pt x="17" y="126"/>
                  </a:lnTo>
                  <a:lnTo>
                    <a:pt x="20" y="143"/>
                  </a:lnTo>
                  <a:lnTo>
                    <a:pt x="22" y="159"/>
                  </a:lnTo>
                  <a:lnTo>
                    <a:pt x="24" y="176"/>
                  </a:lnTo>
                  <a:lnTo>
                    <a:pt x="27" y="194"/>
                  </a:lnTo>
                  <a:lnTo>
                    <a:pt x="29" y="211"/>
                  </a:lnTo>
                  <a:lnTo>
                    <a:pt x="32" y="228"/>
                  </a:lnTo>
                  <a:lnTo>
                    <a:pt x="34" y="244"/>
                  </a:lnTo>
                  <a:lnTo>
                    <a:pt x="37" y="261"/>
                  </a:lnTo>
                  <a:lnTo>
                    <a:pt x="39" y="279"/>
                  </a:lnTo>
                  <a:lnTo>
                    <a:pt x="41" y="295"/>
                  </a:lnTo>
                  <a:lnTo>
                    <a:pt x="44" y="313"/>
                  </a:lnTo>
                  <a:lnTo>
                    <a:pt x="47" y="329"/>
                  </a:lnTo>
                  <a:lnTo>
                    <a:pt x="50" y="346"/>
                  </a:lnTo>
                  <a:lnTo>
                    <a:pt x="52" y="362"/>
                  </a:lnTo>
                  <a:lnTo>
                    <a:pt x="54" y="380"/>
                  </a:lnTo>
                  <a:lnTo>
                    <a:pt x="57" y="397"/>
                  </a:lnTo>
                  <a:lnTo>
                    <a:pt x="59" y="413"/>
                  </a:lnTo>
                  <a:lnTo>
                    <a:pt x="62" y="430"/>
                  </a:lnTo>
                  <a:lnTo>
                    <a:pt x="65" y="448"/>
                  </a:lnTo>
                  <a:lnTo>
                    <a:pt x="68" y="464"/>
                  </a:lnTo>
                  <a:lnTo>
                    <a:pt x="69" y="481"/>
                  </a:lnTo>
                  <a:lnTo>
                    <a:pt x="71" y="499"/>
                  </a:lnTo>
                  <a:lnTo>
                    <a:pt x="75" y="515"/>
                  </a:lnTo>
                  <a:lnTo>
                    <a:pt x="77" y="532"/>
                  </a:lnTo>
                  <a:lnTo>
                    <a:pt x="79" y="549"/>
                  </a:lnTo>
                  <a:lnTo>
                    <a:pt x="92" y="547"/>
                  </a:lnTo>
                  <a:lnTo>
                    <a:pt x="88" y="530"/>
                  </a:lnTo>
                  <a:lnTo>
                    <a:pt x="86" y="513"/>
                  </a:lnTo>
                  <a:lnTo>
                    <a:pt x="84" y="496"/>
                  </a:lnTo>
                  <a:lnTo>
                    <a:pt x="82" y="480"/>
                  </a:lnTo>
                  <a:lnTo>
                    <a:pt x="79" y="463"/>
                  </a:lnTo>
                  <a:lnTo>
                    <a:pt x="77" y="445"/>
                  </a:lnTo>
                  <a:lnTo>
                    <a:pt x="74" y="428"/>
                  </a:lnTo>
                  <a:lnTo>
                    <a:pt x="71" y="412"/>
                  </a:lnTo>
                  <a:lnTo>
                    <a:pt x="69" y="395"/>
                  </a:lnTo>
                  <a:lnTo>
                    <a:pt x="67" y="378"/>
                  </a:lnTo>
                  <a:lnTo>
                    <a:pt x="64" y="360"/>
                  </a:lnTo>
                  <a:lnTo>
                    <a:pt x="61" y="344"/>
                  </a:lnTo>
                  <a:lnTo>
                    <a:pt x="59" y="326"/>
                  </a:lnTo>
                  <a:lnTo>
                    <a:pt x="56" y="310"/>
                  </a:lnTo>
                  <a:lnTo>
                    <a:pt x="54" y="293"/>
                  </a:lnTo>
                  <a:lnTo>
                    <a:pt x="52" y="276"/>
                  </a:lnTo>
                  <a:lnTo>
                    <a:pt x="49" y="259"/>
                  </a:lnTo>
                  <a:lnTo>
                    <a:pt x="47" y="242"/>
                  </a:lnTo>
                  <a:lnTo>
                    <a:pt x="44" y="226"/>
                  </a:lnTo>
                  <a:lnTo>
                    <a:pt x="41" y="209"/>
                  </a:lnTo>
                  <a:lnTo>
                    <a:pt x="39" y="191"/>
                  </a:lnTo>
                  <a:lnTo>
                    <a:pt x="37" y="174"/>
                  </a:lnTo>
                  <a:lnTo>
                    <a:pt x="34" y="158"/>
                  </a:lnTo>
                  <a:lnTo>
                    <a:pt x="31" y="140"/>
                  </a:lnTo>
                  <a:lnTo>
                    <a:pt x="29" y="124"/>
                  </a:lnTo>
                  <a:lnTo>
                    <a:pt x="26" y="107"/>
                  </a:lnTo>
                  <a:lnTo>
                    <a:pt x="24" y="90"/>
                  </a:lnTo>
                  <a:lnTo>
                    <a:pt x="22" y="72"/>
                  </a:lnTo>
                  <a:lnTo>
                    <a:pt x="19" y="55"/>
                  </a:lnTo>
                  <a:lnTo>
                    <a:pt x="17" y="40"/>
                  </a:lnTo>
                  <a:lnTo>
                    <a:pt x="14" y="22"/>
                  </a:lnTo>
                  <a:lnTo>
                    <a:pt x="11" y="5"/>
                  </a:lnTo>
                  <a:lnTo>
                    <a:pt x="5" y="0"/>
                  </a:lnTo>
                  <a:lnTo>
                    <a:pt x="7" y="13"/>
                  </a:lnTo>
                  <a:lnTo>
                    <a:pt x="7" y="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57" name="任意多边形 19509"/>
            <p:cNvSpPr/>
            <p:nvPr/>
          </p:nvSpPr>
          <p:spPr>
            <a:xfrm>
              <a:off x="4722" y="1627"/>
              <a:ext cx="121" cy="26"/>
            </a:xfrm>
            <a:custGeom>
              <a:avLst/>
              <a:gdLst/>
              <a:ahLst/>
              <a:cxnLst/>
              <a:rect l="0" t="0" r="0" b="0"/>
              <a:pathLst>
                <a:path w="121" h="26">
                  <a:moveTo>
                    <a:pt x="11" y="20"/>
                  </a:moveTo>
                  <a:lnTo>
                    <a:pt x="7" y="25"/>
                  </a:lnTo>
                  <a:lnTo>
                    <a:pt x="13" y="24"/>
                  </a:lnTo>
                  <a:lnTo>
                    <a:pt x="20" y="23"/>
                  </a:lnTo>
                  <a:lnTo>
                    <a:pt x="28" y="23"/>
                  </a:lnTo>
                  <a:lnTo>
                    <a:pt x="34" y="21"/>
                  </a:lnTo>
                  <a:lnTo>
                    <a:pt x="42" y="20"/>
                  </a:lnTo>
                  <a:lnTo>
                    <a:pt x="50" y="20"/>
                  </a:lnTo>
                  <a:lnTo>
                    <a:pt x="56" y="18"/>
                  </a:lnTo>
                  <a:lnTo>
                    <a:pt x="64" y="18"/>
                  </a:lnTo>
                  <a:lnTo>
                    <a:pt x="70" y="17"/>
                  </a:lnTo>
                  <a:lnTo>
                    <a:pt x="77" y="15"/>
                  </a:lnTo>
                  <a:lnTo>
                    <a:pt x="85" y="15"/>
                  </a:lnTo>
                  <a:lnTo>
                    <a:pt x="91" y="14"/>
                  </a:lnTo>
                  <a:lnTo>
                    <a:pt x="99" y="13"/>
                  </a:lnTo>
                  <a:lnTo>
                    <a:pt x="106" y="12"/>
                  </a:lnTo>
                  <a:lnTo>
                    <a:pt x="113" y="11"/>
                  </a:lnTo>
                  <a:lnTo>
                    <a:pt x="120" y="10"/>
                  </a:lnTo>
                  <a:lnTo>
                    <a:pt x="118" y="0"/>
                  </a:lnTo>
                  <a:lnTo>
                    <a:pt x="110" y="0"/>
                  </a:lnTo>
                  <a:lnTo>
                    <a:pt x="104" y="2"/>
                  </a:lnTo>
                  <a:lnTo>
                    <a:pt x="96" y="2"/>
                  </a:lnTo>
                  <a:lnTo>
                    <a:pt x="90" y="3"/>
                  </a:lnTo>
                  <a:lnTo>
                    <a:pt x="83" y="4"/>
                  </a:lnTo>
                  <a:lnTo>
                    <a:pt x="75" y="6"/>
                  </a:lnTo>
                  <a:lnTo>
                    <a:pt x="69" y="6"/>
                  </a:lnTo>
                  <a:lnTo>
                    <a:pt x="62" y="7"/>
                  </a:lnTo>
                  <a:lnTo>
                    <a:pt x="55" y="8"/>
                  </a:lnTo>
                  <a:lnTo>
                    <a:pt x="48" y="9"/>
                  </a:lnTo>
                  <a:lnTo>
                    <a:pt x="40" y="10"/>
                  </a:lnTo>
                  <a:lnTo>
                    <a:pt x="33" y="11"/>
                  </a:lnTo>
                  <a:lnTo>
                    <a:pt x="26" y="12"/>
                  </a:lnTo>
                  <a:lnTo>
                    <a:pt x="19" y="13"/>
                  </a:lnTo>
                  <a:lnTo>
                    <a:pt x="11" y="14"/>
                  </a:lnTo>
                  <a:lnTo>
                    <a:pt x="5" y="15"/>
                  </a:lnTo>
                  <a:lnTo>
                    <a:pt x="0" y="20"/>
                  </a:lnTo>
                  <a:lnTo>
                    <a:pt x="11" y="2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58" name="任意多边形 19510"/>
            <p:cNvSpPr/>
            <p:nvPr/>
          </p:nvSpPr>
          <p:spPr>
            <a:xfrm>
              <a:off x="4743" y="1645"/>
              <a:ext cx="57" cy="105"/>
            </a:xfrm>
            <a:custGeom>
              <a:avLst/>
              <a:gdLst/>
              <a:ahLst/>
              <a:cxnLst/>
              <a:rect l="0" t="0" r="0" b="0"/>
              <a:pathLst>
                <a:path w="57" h="105">
                  <a:moveTo>
                    <a:pt x="47" y="102"/>
                  </a:moveTo>
                  <a:lnTo>
                    <a:pt x="50" y="93"/>
                  </a:lnTo>
                  <a:lnTo>
                    <a:pt x="52" y="82"/>
                  </a:lnTo>
                  <a:lnTo>
                    <a:pt x="54" y="73"/>
                  </a:lnTo>
                  <a:lnTo>
                    <a:pt x="55" y="62"/>
                  </a:lnTo>
                  <a:lnTo>
                    <a:pt x="56" y="54"/>
                  </a:lnTo>
                  <a:lnTo>
                    <a:pt x="56" y="44"/>
                  </a:lnTo>
                  <a:lnTo>
                    <a:pt x="56" y="35"/>
                  </a:lnTo>
                  <a:lnTo>
                    <a:pt x="55" y="26"/>
                  </a:lnTo>
                  <a:lnTo>
                    <a:pt x="52" y="24"/>
                  </a:lnTo>
                  <a:lnTo>
                    <a:pt x="50" y="20"/>
                  </a:lnTo>
                  <a:lnTo>
                    <a:pt x="46" y="17"/>
                  </a:lnTo>
                  <a:lnTo>
                    <a:pt x="42" y="13"/>
                  </a:lnTo>
                  <a:lnTo>
                    <a:pt x="40" y="10"/>
                  </a:lnTo>
                  <a:lnTo>
                    <a:pt x="36" y="7"/>
                  </a:lnTo>
                  <a:lnTo>
                    <a:pt x="33" y="4"/>
                  </a:lnTo>
                  <a:lnTo>
                    <a:pt x="31" y="0"/>
                  </a:lnTo>
                  <a:lnTo>
                    <a:pt x="26" y="4"/>
                  </a:lnTo>
                  <a:lnTo>
                    <a:pt x="23" y="7"/>
                  </a:lnTo>
                  <a:lnTo>
                    <a:pt x="19" y="9"/>
                  </a:lnTo>
                  <a:lnTo>
                    <a:pt x="15" y="11"/>
                  </a:lnTo>
                  <a:lnTo>
                    <a:pt x="12" y="14"/>
                  </a:lnTo>
                  <a:lnTo>
                    <a:pt x="8" y="17"/>
                  </a:lnTo>
                  <a:lnTo>
                    <a:pt x="4" y="21"/>
                  </a:lnTo>
                  <a:lnTo>
                    <a:pt x="0" y="24"/>
                  </a:lnTo>
                  <a:lnTo>
                    <a:pt x="0" y="34"/>
                  </a:lnTo>
                  <a:lnTo>
                    <a:pt x="2" y="43"/>
                  </a:lnTo>
                  <a:lnTo>
                    <a:pt x="4" y="53"/>
                  </a:lnTo>
                  <a:lnTo>
                    <a:pt x="7" y="62"/>
                  </a:lnTo>
                  <a:lnTo>
                    <a:pt x="10" y="73"/>
                  </a:lnTo>
                  <a:lnTo>
                    <a:pt x="14" y="83"/>
                  </a:lnTo>
                  <a:lnTo>
                    <a:pt x="16" y="94"/>
                  </a:lnTo>
                  <a:lnTo>
                    <a:pt x="20" y="104"/>
                  </a:lnTo>
                  <a:lnTo>
                    <a:pt x="47" y="102"/>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59" name="任意多边形 19511"/>
            <p:cNvSpPr/>
            <p:nvPr/>
          </p:nvSpPr>
          <p:spPr>
            <a:xfrm>
              <a:off x="4789" y="1668"/>
              <a:ext cx="18" cy="81"/>
            </a:xfrm>
            <a:custGeom>
              <a:avLst/>
              <a:gdLst/>
              <a:ahLst/>
              <a:cxnLst/>
              <a:rect l="0" t="0" r="0" b="0"/>
              <a:pathLst>
                <a:path w="18" h="81">
                  <a:moveTo>
                    <a:pt x="7" y="9"/>
                  </a:moveTo>
                  <a:lnTo>
                    <a:pt x="7" y="6"/>
                  </a:lnTo>
                  <a:lnTo>
                    <a:pt x="7" y="9"/>
                  </a:lnTo>
                  <a:lnTo>
                    <a:pt x="7" y="14"/>
                  </a:lnTo>
                  <a:lnTo>
                    <a:pt x="7" y="18"/>
                  </a:lnTo>
                  <a:lnTo>
                    <a:pt x="7" y="22"/>
                  </a:lnTo>
                  <a:lnTo>
                    <a:pt x="7" y="27"/>
                  </a:lnTo>
                  <a:lnTo>
                    <a:pt x="7" y="31"/>
                  </a:lnTo>
                  <a:lnTo>
                    <a:pt x="7" y="35"/>
                  </a:lnTo>
                  <a:lnTo>
                    <a:pt x="7" y="40"/>
                  </a:lnTo>
                  <a:lnTo>
                    <a:pt x="6" y="45"/>
                  </a:lnTo>
                  <a:lnTo>
                    <a:pt x="6" y="49"/>
                  </a:lnTo>
                  <a:lnTo>
                    <a:pt x="4" y="53"/>
                  </a:lnTo>
                  <a:lnTo>
                    <a:pt x="4" y="59"/>
                  </a:lnTo>
                  <a:lnTo>
                    <a:pt x="3" y="63"/>
                  </a:lnTo>
                  <a:lnTo>
                    <a:pt x="1" y="67"/>
                  </a:lnTo>
                  <a:lnTo>
                    <a:pt x="1" y="73"/>
                  </a:lnTo>
                  <a:lnTo>
                    <a:pt x="0" y="77"/>
                  </a:lnTo>
                  <a:lnTo>
                    <a:pt x="9" y="80"/>
                  </a:lnTo>
                  <a:lnTo>
                    <a:pt x="10" y="76"/>
                  </a:lnTo>
                  <a:lnTo>
                    <a:pt x="12" y="71"/>
                  </a:lnTo>
                  <a:lnTo>
                    <a:pt x="13" y="66"/>
                  </a:lnTo>
                  <a:lnTo>
                    <a:pt x="13" y="60"/>
                  </a:lnTo>
                  <a:lnTo>
                    <a:pt x="15" y="57"/>
                  </a:lnTo>
                  <a:lnTo>
                    <a:pt x="15" y="51"/>
                  </a:lnTo>
                  <a:lnTo>
                    <a:pt x="16" y="47"/>
                  </a:lnTo>
                  <a:lnTo>
                    <a:pt x="16" y="41"/>
                  </a:lnTo>
                  <a:lnTo>
                    <a:pt x="16" y="36"/>
                  </a:lnTo>
                  <a:lnTo>
                    <a:pt x="17" y="32"/>
                  </a:lnTo>
                  <a:lnTo>
                    <a:pt x="17" y="27"/>
                  </a:lnTo>
                  <a:lnTo>
                    <a:pt x="17" y="22"/>
                  </a:lnTo>
                  <a:lnTo>
                    <a:pt x="17" y="18"/>
                  </a:lnTo>
                  <a:lnTo>
                    <a:pt x="17" y="13"/>
                  </a:lnTo>
                  <a:lnTo>
                    <a:pt x="16" y="8"/>
                  </a:lnTo>
                  <a:lnTo>
                    <a:pt x="16" y="4"/>
                  </a:lnTo>
                  <a:lnTo>
                    <a:pt x="15" y="0"/>
                  </a:lnTo>
                  <a:lnTo>
                    <a:pt x="7" y="9"/>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60" name="任意多边形 19512"/>
            <p:cNvSpPr/>
            <p:nvPr/>
          </p:nvSpPr>
          <p:spPr>
            <a:xfrm>
              <a:off x="4772" y="1640"/>
              <a:ext cx="32" cy="33"/>
            </a:xfrm>
            <a:custGeom>
              <a:avLst/>
              <a:gdLst/>
              <a:ahLst/>
              <a:cxnLst/>
              <a:rect l="0" t="0" r="0" b="0"/>
              <a:pathLst>
                <a:path w="32" h="33">
                  <a:moveTo>
                    <a:pt x="7" y="9"/>
                  </a:moveTo>
                  <a:lnTo>
                    <a:pt x="0" y="8"/>
                  </a:lnTo>
                  <a:lnTo>
                    <a:pt x="3" y="12"/>
                  </a:lnTo>
                  <a:lnTo>
                    <a:pt x="6" y="14"/>
                  </a:lnTo>
                  <a:lnTo>
                    <a:pt x="9" y="17"/>
                  </a:lnTo>
                  <a:lnTo>
                    <a:pt x="12" y="19"/>
                  </a:lnTo>
                  <a:lnTo>
                    <a:pt x="14" y="23"/>
                  </a:lnTo>
                  <a:lnTo>
                    <a:pt x="18" y="26"/>
                  </a:lnTo>
                  <a:lnTo>
                    <a:pt x="20" y="29"/>
                  </a:lnTo>
                  <a:lnTo>
                    <a:pt x="23" y="32"/>
                  </a:lnTo>
                  <a:lnTo>
                    <a:pt x="31" y="24"/>
                  </a:lnTo>
                  <a:lnTo>
                    <a:pt x="28" y="21"/>
                  </a:lnTo>
                  <a:lnTo>
                    <a:pt x="25" y="18"/>
                  </a:lnTo>
                  <a:lnTo>
                    <a:pt x="23" y="16"/>
                  </a:lnTo>
                  <a:lnTo>
                    <a:pt x="19" y="12"/>
                  </a:lnTo>
                  <a:lnTo>
                    <a:pt x="16" y="9"/>
                  </a:lnTo>
                  <a:lnTo>
                    <a:pt x="13" y="7"/>
                  </a:lnTo>
                  <a:lnTo>
                    <a:pt x="11" y="3"/>
                  </a:lnTo>
                  <a:lnTo>
                    <a:pt x="8" y="1"/>
                  </a:lnTo>
                  <a:lnTo>
                    <a:pt x="0" y="0"/>
                  </a:lnTo>
                  <a:lnTo>
                    <a:pt x="7" y="9"/>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61" name="任意多边形 19513"/>
            <p:cNvSpPr/>
            <p:nvPr/>
          </p:nvSpPr>
          <p:spPr>
            <a:xfrm>
              <a:off x="4736" y="1640"/>
              <a:ext cx="39" cy="30"/>
            </a:xfrm>
            <a:custGeom>
              <a:avLst/>
              <a:gdLst/>
              <a:ahLst/>
              <a:cxnLst/>
              <a:rect l="0" t="0" r="0" b="0"/>
              <a:pathLst>
                <a:path w="39" h="30">
                  <a:moveTo>
                    <a:pt x="12" y="25"/>
                  </a:moveTo>
                  <a:lnTo>
                    <a:pt x="10" y="29"/>
                  </a:lnTo>
                  <a:lnTo>
                    <a:pt x="13" y="27"/>
                  </a:lnTo>
                  <a:lnTo>
                    <a:pt x="16" y="24"/>
                  </a:lnTo>
                  <a:lnTo>
                    <a:pt x="20" y="22"/>
                  </a:lnTo>
                  <a:lnTo>
                    <a:pt x="24" y="19"/>
                  </a:lnTo>
                  <a:lnTo>
                    <a:pt x="29" y="17"/>
                  </a:lnTo>
                  <a:lnTo>
                    <a:pt x="31" y="14"/>
                  </a:lnTo>
                  <a:lnTo>
                    <a:pt x="35" y="12"/>
                  </a:lnTo>
                  <a:lnTo>
                    <a:pt x="38" y="9"/>
                  </a:lnTo>
                  <a:lnTo>
                    <a:pt x="31" y="0"/>
                  </a:lnTo>
                  <a:lnTo>
                    <a:pt x="29" y="2"/>
                  </a:lnTo>
                  <a:lnTo>
                    <a:pt x="25" y="5"/>
                  </a:lnTo>
                  <a:lnTo>
                    <a:pt x="21" y="7"/>
                  </a:lnTo>
                  <a:lnTo>
                    <a:pt x="17" y="10"/>
                  </a:lnTo>
                  <a:lnTo>
                    <a:pt x="14" y="12"/>
                  </a:lnTo>
                  <a:lnTo>
                    <a:pt x="10" y="16"/>
                  </a:lnTo>
                  <a:lnTo>
                    <a:pt x="6" y="17"/>
                  </a:lnTo>
                  <a:lnTo>
                    <a:pt x="3" y="20"/>
                  </a:lnTo>
                  <a:lnTo>
                    <a:pt x="0" y="25"/>
                  </a:lnTo>
                  <a:lnTo>
                    <a:pt x="12" y="25"/>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62" name="任意多边形 19514"/>
            <p:cNvSpPr/>
            <p:nvPr/>
          </p:nvSpPr>
          <p:spPr>
            <a:xfrm>
              <a:off x="4736" y="1670"/>
              <a:ext cx="30" cy="87"/>
            </a:xfrm>
            <a:custGeom>
              <a:avLst/>
              <a:gdLst/>
              <a:ahLst/>
              <a:cxnLst/>
              <a:rect l="0" t="0" r="0" b="0"/>
              <a:pathLst>
                <a:path w="30" h="87">
                  <a:moveTo>
                    <a:pt x="23" y="74"/>
                  </a:moveTo>
                  <a:lnTo>
                    <a:pt x="29" y="79"/>
                  </a:lnTo>
                  <a:lnTo>
                    <a:pt x="27" y="73"/>
                  </a:lnTo>
                  <a:lnTo>
                    <a:pt x="26" y="68"/>
                  </a:lnTo>
                  <a:lnTo>
                    <a:pt x="24" y="62"/>
                  </a:lnTo>
                  <a:lnTo>
                    <a:pt x="22" y="57"/>
                  </a:lnTo>
                  <a:lnTo>
                    <a:pt x="21" y="51"/>
                  </a:lnTo>
                  <a:lnTo>
                    <a:pt x="20" y="47"/>
                  </a:lnTo>
                  <a:lnTo>
                    <a:pt x="18" y="41"/>
                  </a:lnTo>
                  <a:lnTo>
                    <a:pt x="17" y="37"/>
                  </a:lnTo>
                  <a:lnTo>
                    <a:pt x="16" y="33"/>
                  </a:lnTo>
                  <a:lnTo>
                    <a:pt x="15" y="28"/>
                  </a:lnTo>
                  <a:lnTo>
                    <a:pt x="14" y="23"/>
                  </a:lnTo>
                  <a:lnTo>
                    <a:pt x="13" y="18"/>
                  </a:lnTo>
                  <a:lnTo>
                    <a:pt x="12" y="14"/>
                  </a:lnTo>
                  <a:lnTo>
                    <a:pt x="12" y="9"/>
                  </a:lnTo>
                  <a:lnTo>
                    <a:pt x="12" y="4"/>
                  </a:lnTo>
                  <a:lnTo>
                    <a:pt x="12" y="0"/>
                  </a:lnTo>
                  <a:lnTo>
                    <a:pt x="0" y="0"/>
                  </a:lnTo>
                  <a:lnTo>
                    <a:pt x="0" y="5"/>
                  </a:lnTo>
                  <a:lnTo>
                    <a:pt x="1" y="10"/>
                  </a:lnTo>
                  <a:lnTo>
                    <a:pt x="2" y="15"/>
                  </a:lnTo>
                  <a:lnTo>
                    <a:pt x="2" y="21"/>
                  </a:lnTo>
                  <a:lnTo>
                    <a:pt x="3" y="25"/>
                  </a:lnTo>
                  <a:lnTo>
                    <a:pt x="4" y="31"/>
                  </a:lnTo>
                  <a:lnTo>
                    <a:pt x="6" y="36"/>
                  </a:lnTo>
                  <a:lnTo>
                    <a:pt x="6" y="41"/>
                  </a:lnTo>
                  <a:lnTo>
                    <a:pt x="8" y="46"/>
                  </a:lnTo>
                  <a:lnTo>
                    <a:pt x="9" y="51"/>
                  </a:lnTo>
                  <a:lnTo>
                    <a:pt x="11" y="56"/>
                  </a:lnTo>
                  <a:lnTo>
                    <a:pt x="12" y="62"/>
                  </a:lnTo>
                  <a:lnTo>
                    <a:pt x="14" y="65"/>
                  </a:lnTo>
                  <a:lnTo>
                    <a:pt x="16" y="72"/>
                  </a:lnTo>
                  <a:lnTo>
                    <a:pt x="17" y="77"/>
                  </a:lnTo>
                  <a:lnTo>
                    <a:pt x="18" y="82"/>
                  </a:lnTo>
                  <a:lnTo>
                    <a:pt x="24" y="86"/>
                  </a:lnTo>
                  <a:lnTo>
                    <a:pt x="23" y="74"/>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63" name="任意多边形 19515"/>
            <p:cNvSpPr/>
            <p:nvPr/>
          </p:nvSpPr>
          <p:spPr>
            <a:xfrm>
              <a:off x="4764" y="1746"/>
              <a:ext cx="32" cy="17"/>
            </a:xfrm>
            <a:custGeom>
              <a:avLst/>
              <a:gdLst/>
              <a:ahLst/>
              <a:cxnLst/>
              <a:rect l="0" t="0" r="0" b="0"/>
              <a:pathLst>
                <a:path w="32" h="17">
                  <a:moveTo>
                    <a:pt x="21" y="4"/>
                  </a:moveTo>
                  <a:lnTo>
                    <a:pt x="25" y="0"/>
                  </a:lnTo>
                  <a:lnTo>
                    <a:pt x="0" y="3"/>
                  </a:lnTo>
                  <a:lnTo>
                    <a:pt x="1" y="16"/>
                  </a:lnTo>
                  <a:lnTo>
                    <a:pt x="27" y="12"/>
                  </a:lnTo>
                  <a:lnTo>
                    <a:pt x="31" y="8"/>
                  </a:lnTo>
                  <a:lnTo>
                    <a:pt x="21" y="4"/>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64" name="任意多边形 19516"/>
            <p:cNvSpPr/>
            <p:nvPr/>
          </p:nvSpPr>
          <p:spPr>
            <a:xfrm>
              <a:off x="4728" y="1554"/>
              <a:ext cx="123" cy="194"/>
            </a:xfrm>
            <a:custGeom>
              <a:avLst/>
              <a:gdLst/>
              <a:ahLst/>
              <a:cxnLst/>
              <a:rect l="0" t="0" r="0" b="0"/>
              <a:pathLst>
                <a:path w="123" h="194">
                  <a:moveTo>
                    <a:pt x="44" y="110"/>
                  </a:moveTo>
                  <a:lnTo>
                    <a:pt x="49" y="115"/>
                  </a:lnTo>
                  <a:lnTo>
                    <a:pt x="52" y="120"/>
                  </a:lnTo>
                  <a:lnTo>
                    <a:pt x="58" y="125"/>
                  </a:lnTo>
                  <a:lnTo>
                    <a:pt x="63" y="131"/>
                  </a:lnTo>
                  <a:lnTo>
                    <a:pt x="68" y="136"/>
                  </a:lnTo>
                  <a:lnTo>
                    <a:pt x="72" y="142"/>
                  </a:lnTo>
                  <a:lnTo>
                    <a:pt x="77" y="145"/>
                  </a:lnTo>
                  <a:lnTo>
                    <a:pt x="81" y="150"/>
                  </a:lnTo>
                  <a:lnTo>
                    <a:pt x="87" y="155"/>
                  </a:lnTo>
                  <a:lnTo>
                    <a:pt x="91" y="159"/>
                  </a:lnTo>
                  <a:lnTo>
                    <a:pt x="96" y="163"/>
                  </a:lnTo>
                  <a:lnTo>
                    <a:pt x="101" y="168"/>
                  </a:lnTo>
                  <a:lnTo>
                    <a:pt x="107" y="172"/>
                  </a:lnTo>
                  <a:lnTo>
                    <a:pt x="112" y="177"/>
                  </a:lnTo>
                  <a:lnTo>
                    <a:pt x="116" y="180"/>
                  </a:lnTo>
                  <a:lnTo>
                    <a:pt x="122" y="183"/>
                  </a:lnTo>
                  <a:lnTo>
                    <a:pt x="121" y="138"/>
                  </a:lnTo>
                  <a:lnTo>
                    <a:pt x="119" y="92"/>
                  </a:lnTo>
                  <a:lnTo>
                    <a:pt x="118" y="46"/>
                  </a:lnTo>
                  <a:lnTo>
                    <a:pt x="116" y="0"/>
                  </a:lnTo>
                  <a:lnTo>
                    <a:pt x="109" y="4"/>
                  </a:lnTo>
                  <a:lnTo>
                    <a:pt x="101" y="8"/>
                  </a:lnTo>
                  <a:lnTo>
                    <a:pt x="94" y="12"/>
                  </a:lnTo>
                  <a:lnTo>
                    <a:pt x="87" y="16"/>
                  </a:lnTo>
                  <a:lnTo>
                    <a:pt x="80" y="20"/>
                  </a:lnTo>
                  <a:lnTo>
                    <a:pt x="72" y="24"/>
                  </a:lnTo>
                  <a:lnTo>
                    <a:pt x="66" y="29"/>
                  </a:lnTo>
                  <a:lnTo>
                    <a:pt x="58" y="32"/>
                  </a:lnTo>
                  <a:lnTo>
                    <a:pt x="51" y="36"/>
                  </a:lnTo>
                  <a:lnTo>
                    <a:pt x="44" y="41"/>
                  </a:lnTo>
                  <a:lnTo>
                    <a:pt x="36" y="45"/>
                  </a:lnTo>
                  <a:lnTo>
                    <a:pt x="29" y="48"/>
                  </a:lnTo>
                  <a:lnTo>
                    <a:pt x="22" y="53"/>
                  </a:lnTo>
                  <a:lnTo>
                    <a:pt x="14" y="57"/>
                  </a:lnTo>
                  <a:lnTo>
                    <a:pt x="8" y="61"/>
                  </a:lnTo>
                  <a:lnTo>
                    <a:pt x="0" y="65"/>
                  </a:lnTo>
                  <a:lnTo>
                    <a:pt x="0" y="97"/>
                  </a:lnTo>
                  <a:lnTo>
                    <a:pt x="0" y="129"/>
                  </a:lnTo>
                  <a:lnTo>
                    <a:pt x="0" y="161"/>
                  </a:lnTo>
                  <a:lnTo>
                    <a:pt x="0" y="193"/>
                  </a:lnTo>
                  <a:lnTo>
                    <a:pt x="6" y="181"/>
                  </a:lnTo>
                  <a:lnTo>
                    <a:pt x="12" y="172"/>
                  </a:lnTo>
                  <a:lnTo>
                    <a:pt x="18" y="161"/>
                  </a:lnTo>
                  <a:lnTo>
                    <a:pt x="23" y="151"/>
                  </a:lnTo>
                  <a:lnTo>
                    <a:pt x="29" y="142"/>
                  </a:lnTo>
                  <a:lnTo>
                    <a:pt x="33" y="131"/>
                  </a:lnTo>
                  <a:lnTo>
                    <a:pt x="38" y="120"/>
                  </a:lnTo>
                  <a:lnTo>
                    <a:pt x="44" y="110"/>
                  </a:lnTo>
                </a:path>
              </a:pathLst>
            </a:custGeom>
            <a:solidFill>
              <a:srgbClr val="FFFFFF"/>
            </a:solidFill>
            <a:ln w="12700" cap="rnd" cmpd="sng">
              <a:solidFill>
                <a:schemeClr val="tx1"/>
              </a:solidFill>
              <a:prstDash val="solid"/>
              <a:round/>
              <a:headEnd type="none" w="med" len="med"/>
              <a:tailEnd type="none" w="med" len="med"/>
            </a:ln>
          </p:spPr>
          <p:txBody>
            <a:bodyPr/>
            <a:lstStyle/>
            <a:p>
              <a:endParaRPr lang="zh-CN" altLang="en-US"/>
            </a:p>
          </p:txBody>
        </p:sp>
        <p:sp>
          <p:nvSpPr>
            <p:cNvPr id="21565" name="任意多边形 19517"/>
            <p:cNvSpPr/>
            <p:nvPr/>
          </p:nvSpPr>
          <p:spPr>
            <a:xfrm>
              <a:off x="4769" y="1663"/>
              <a:ext cx="89" cy="81"/>
            </a:xfrm>
            <a:custGeom>
              <a:avLst/>
              <a:gdLst/>
              <a:ahLst/>
              <a:cxnLst/>
              <a:rect l="0" t="0" r="0" b="0"/>
              <a:pathLst>
                <a:path w="89" h="81">
                  <a:moveTo>
                    <a:pt x="76" y="74"/>
                  </a:moveTo>
                  <a:lnTo>
                    <a:pt x="84" y="70"/>
                  </a:lnTo>
                  <a:lnTo>
                    <a:pt x="80" y="66"/>
                  </a:lnTo>
                  <a:lnTo>
                    <a:pt x="75" y="62"/>
                  </a:lnTo>
                  <a:lnTo>
                    <a:pt x="69" y="59"/>
                  </a:lnTo>
                  <a:lnTo>
                    <a:pt x="65" y="55"/>
                  </a:lnTo>
                  <a:lnTo>
                    <a:pt x="61" y="51"/>
                  </a:lnTo>
                  <a:lnTo>
                    <a:pt x="55" y="47"/>
                  </a:lnTo>
                  <a:lnTo>
                    <a:pt x="51" y="43"/>
                  </a:lnTo>
                  <a:lnTo>
                    <a:pt x="46" y="37"/>
                  </a:lnTo>
                  <a:lnTo>
                    <a:pt x="41" y="34"/>
                  </a:lnTo>
                  <a:lnTo>
                    <a:pt x="37" y="29"/>
                  </a:lnTo>
                  <a:lnTo>
                    <a:pt x="33" y="24"/>
                  </a:lnTo>
                  <a:lnTo>
                    <a:pt x="27" y="20"/>
                  </a:lnTo>
                  <a:lnTo>
                    <a:pt x="23" y="15"/>
                  </a:lnTo>
                  <a:lnTo>
                    <a:pt x="19" y="10"/>
                  </a:lnTo>
                  <a:lnTo>
                    <a:pt x="13" y="5"/>
                  </a:lnTo>
                  <a:lnTo>
                    <a:pt x="9" y="0"/>
                  </a:lnTo>
                  <a:lnTo>
                    <a:pt x="0" y="7"/>
                  </a:lnTo>
                  <a:lnTo>
                    <a:pt x="5" y="13"/>
                  </a:lnTo>
                  <a:lnTo>
                    <a:pt x="10" y="18"/>
                  </a:lnTo>
                  <a:lnTo>
                    <a:pt x="14" y="23"/>
                  </a:lnTo>
                  <a:lnTo>
                    <a:pt x="19" y="28"/>
                  </a:lnTo>
                  <a:lnTo>
                    <a:pt x="23" y="33"/>
                  </a:lnTo>
                  <a:lnTo>
                    <a:pt x="28" y="37"/>
                  </a:lnTo>
                  <a:lnTo>
                    <a:pt x="33" y="43"/>
                  </a:lnTo>
                  <a:lnTo>
                    <a:pt x="37" y="47"/>
                  </a:lnTo>
                  <a:lnTo>
                    <a:pt x="43" y="51"/>
                  </a:lnTo>
                  <a:lnTo>
                    <a:pt x="47" y="56"/>
                  </a:lnTo>
                  <a:lnTo>
                    <a:pt x="51" y="60"/>
                  </a:lnTo>
                  <a:lnTo>
                    <a:pt x="57" y="64"/>
                  </a:lnTo>
                  <a:lnTo>
                    <a:pt x="62" y="68"/>
                  </a:lnTo>
                  <a:lnTo>
                    <a:pt x="67" y="72"/>
                  </a:lnTo>
                  <a:lnTo>
                    <a:pt x="73" y="76"/>
                  </a:lnTo>
                  <a:lnTo>
                    <a:pt x="78" y="80"/>
                  </a:lnTo>
                  <a:lnTo>
                    <a:pt x="88" y="74"/>
                  </a:lnTo>
                  <a:lnTo>
                    <a:pt x="76" y="74"/>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66" name="任意多边形 19518"/>
            <p:cNvSpPr/>
            <p:nvPr/>
          </p:nvSpPr>
          <p:spPr>
            <a:xfrm>
              <a:off x="4843" y="1547"/>
              <a:ext cx="17" cy="191"/>
            </a:xfrm>
            <a:custGeom>
              <a:avLst/>
              <a:gdLst/>
              <a:ahLst/>
              <a:cxnLst/>
              <a:rect l="0" t="0" r="0" b="0"/>
              <a:pathLst>
                <a:path w="17" h="191">
                  <a:moveTo>
                    <a:pt x="8" y="12"/>
                  </a:moveTo>
                  <a:lnTo>
                    <a:pt x="0" y="7"/>
                  </a:lnTo>
                  <a:lnTo>
                    <a:pt x="0" y="18"/>
                  </a:lnTo>
                  <a:lnTo>
                    <a:pt x="1" y="29"/>
                  </a:lnTo>
                  <a:lnTo>
                    <a:pt x="1" y="41"/>
                  </a:lnTo>
                  <a:lnTo>
                    <a:pt x="1" y="53"/>
                  </a:lnTo>
                  <a:lnTo>
                    <a:pt x="1" y="64"/>
                  </a:lnTo>
                  <a:lnTo>
                    <a:pt x="1" y="76"/>
                  </a:lnTo>
                  <a:lnTo>
                    <a:pt x="2" y="87"/>
                  </a:lnTo>
                  <a:lnTo>
                    <a:pt x="2" y="99"/>
                  </a:lnTo>
                  <a:lnTo>
                    <a:pt x="3" y="110"/>
                  </a:lnTo>
                  <a:lnTo>
                    <a:pt x="3" y="122"/>
                  </a:lnTo>
                  <a:lnTo>
                    <a:pt x="4" y="134"/>
                  </a:lnTo>
                  <a:lnTo>
                    <a:pt x="4" y="144"/>
                  </a:lnTo>
                  <a:lnTo>
                    <a:pt x="4" y="156"/>
                  </a:lnTo>
                  <a:lnTo>
                    <a:pt x="4" y="168"/>
                  </a:lnTo>
                  <a:lnTo>
                    <a:pt x="4" y="179"/>
                  </a:lnTo>
                  <a:lnTo>
                    <a:pt x="5" y="190"/>
                  </a:lnTo>
                  <a:lnTo>
                    <a:pt x="16" y="190"/>
                  </a:lnTo>
                  <a:lnTo>
                    <a:pt x="16" y="178"/>
                  </a:lnTo>
                  <a:lnTo>
                    <a:pt x="14" y="167"/>
                  </a:lnTo>
                  <a:lnTo>
                    <a:pt x="14" y="155"/>
                  </a:lnTo>
                  <a:lnTo>
                    <a:pt x="14" y="144"/>
                  </a:lnTo>
                  <a:lnTo>
                    <a:pt x="13" y="133"/>
                  </a:lnTo>
                  <a:lnTo>
                    <a:pt x="13" y="121"/>
                  </a:lnTo>
                  <a:lnTo>
                    <a:pt x="13" y="110"/>
                  </a:lnTo>
                  <a:lnTo>
                    <a:pt x="12" y="99"/>
                  </a:lnTo>
                  <a:lnTo>
                    <a:pt x="12" y="86"/>
                  </a:lnTo>
                  <a:lnTo>
                    <a:pt x="12" y="75"/>
                  </a:lnTo>
                  <a:lnTo>
                    <a:pt x="12" y="64"/>
                  </a:lnTo>
                  <a:lnTo>
                    <a:pt x="12" y="52"/>
                  </a:lnTo>
                  <a:lnTo>
                    <a:pt x="11" y="41"/>
                  </a:lnTo>
                  <a:lnTo>
                    <a:pt x="11" y="29"/>
                  </a:lnTo>
                  <a:lnTo>
                    <a:pt x="11" y="17"/>
                  </a:lnTo>
                  <a:lnTo>
                    <a:pt x="10" y="6"/>
                  </a:lnTo>
                  <a:lnTo>
                    <a:pt x="3" y="0"/>
                  </a:lnTo>
                  <a:lnTo>
                    <a:pt x="8" y="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67" name="任意多边形 19519"/>
            <p:cNvSpPr/>
            <p:nvPr/>
          </p:nvSpPr>
          <p:spPr>
            <a:xfrm>
              <a:off x="4722" y="1547"/>
              <a:ext cx="126" cy="75"/>
            </a:xfrm>
            <a:custGeom>
              <a:avLst/>
              <a:gdLst/>
              <a:ahLst/>
              <a:cxnLst/>
              <a:rect l="0" t="0" r="0" b="0"/>
              <a:pathLst>
                <a:path w="126" h="75">
                  <a:moveTo>
                    <a:pt x="11" y="68"/>
                  </a:moveTo>
                  <a:lnTo>
                    <a:pt x="9" y="74"/>
                  </a:lnTo>
                  <a:lnTo>
                    <a:pt x="16" y="70"/>
                  </a:lnTo>
                  <a:lnTo>
                    <a:pt x="24" y="66"/>
                  </a:lnTo>
                  <a:lnTo>
                    <a:pt x="31" y="62"/>
                  </a:lnTo>
                  <a:lnTo>
                    <a:pt x="37" y="58"/>
                  </a:lnTo>
                  <a:lnTo>
                    <a:pt x="45" y="54"/>
                  </a:lnTo>
                  <a:lnTo>
                    <a:pt x="52" y="51"/>
                  </a:lnTo>
                  <a:lnTo>
                    <a:pt x="59" y="47"/>
                  </a:lnTo>
                  <a:lnTo>
                    <a:pt x="67" y="43"/>
                  </a:lnTo>
                  <a:lnTo>
                    <a:pt x="74" y="39"/>
                  </a:lnTo>
                  <a:lnTo>
                    <a:pt x="81" y="34"/>
                  </a:lnTo>
                  <a:lnTo>
                    <a:pt x="89" y="31"/>
                  </a:lnTo>
                  <a:lnTo>
                    <a:pt x="96" y="27"/>
                  </a:lnTo>
                  <a:lnTo>
                    <a:pt x="103" y="24"/>
                  </a:lnTo>
                  <a:lnTo>
                    <a:pt x="111" y="19"/>
                  </a:lnTo>
                  <a:lnTo>
                    <a:pt x="117" y="16"/>
                  </a:lnTo>
                  <a:lnTo>
                    <a:pt x="125" y="11"/>
                  </a:lnTo>
                  <a:lnTo>
                    <a:pt x="119" y="0"/>
                  </a:lnTo>
                  <a:lnTo>
                    <a:pt x="113" y="5"/>
                  </a:lnTo>
                  <a:lnTo>
                    <a:pt x="105" y="8"/>
                  </a:lnTo>
                  <a:lnTo>
                    <a:pt x="97" y="13"/>
                  </a:lnTo>
                  <a:lnTo>
                    <a:pt x="90" y="17"/>
                  </a:lnTo>
                  <a:lnTo>
                    <a:pt x="83" y="20"/>
                  </a:lnTo>
                  <a:lnTo>
                    <a:pt x="75" y="24"/>
                  </a:lnTo>
                  <a:lnTo>
                    <a:pt x="69" y="28"/>
                  </a:lnTo>
                  <a:lnTo>
                    <a:pt x="61" y="31"/>
                  </a:lnTo>
                  <a:lnTo>
                    <a:pt x="53" y="36"/>
                  </a:lnTo>
                  <a:lnTo>
                    <a:pt x="47" y="40"/>
                  </a:lnTo>
                  <a:lnTo>
                    <a:pt x="39" y="44"/>
                  </a:lnTo>
                  <a:lnTo>
                    <a:pt x="31" y="47"/>
                  </a:lnTo>
                  <a:lnTo>
                    <a:pt x="25" y="52"/>
                  </a:lnTo>
                  <a:lnTo>
                    <a:pt x="17" y="56"/>
                  </a:lnTo>
                  <a:lnTo>
                    <a:pt x="10" y="59"/>
                  </a:lnTo>
                  <a:lnTo>
                    <a:pt x="3" y="63"/>
                  </a:lnTo>
                  <a:lnTo>
                    <a:pt x="0" y="68"/>
                  </a:lnTo>
                  <a:lnTo>
                    <a:pt x="11" y="68"/>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68" name="任意多边形 19520"/>
            <p:cNvSpPr/>
            <p:nvPr/>
          </p:nvSpPr>
          <p:spPr>
            <a:xfrm>
              <a:off x="4722" y="1621"/>
              <a:ext cx="17" cy="130"/>
            </a:xfrm>
            <a:custGeom>
              <a:avLst/>
              <a:gdLst/>
              <a:ahLst/>
              <a:cxnLst/>
              <a:rect l="0" t="0" r="0" b="0"/>
              <a:pathLst>
                <a:path w="17" h="130">
                  <a:moveTo>
                    <a:pt x="0" y="122"/>
                  </a:moveTo>
                  <a:lnTo>
                    <a:pt x="16" y="126"/>
                  </a:lnTo>
                  <a:lnTo>
                    <a:pt x="16" y="118"/>
                  </a:lnTo>
                  <a:lnTo>
                    <a:pt x="16" y="110"/>
                  </a:lnTo>
                  <a:lnTo>
                    <a:pt x="16" y="102"/>
                  </a:lnTo>
                  <a:lnTo>
                    <a:pt x="16" y="95"/>
                  </a:lnTo>
                  <a:lnTo>
                    <a:pt x="16" y="86"/>
                  </a:lnTo>
                  <a:lnTo>
                    <a:pt x="16" y="78"/>
                  </a:lnTo>
                  <a:lnTo>
                    <a:pt x="16" y="71"/>
                  </a:lnTo>
                  <a:lnTo>
                    <a:pt x="16" y="63"/>
                  </a:lnTo>
                  <a:lnTo>
                    <a:pt x="16" y="54"/>
                  </a:lnTo>
                  <a:lnTo>
                    <a:pt x="16" y="48"/>
                  </a:lnTo>
                  <a:lnTo>
                    <a:pt x="16" y="39"/>
                  </a:lnTo>
                  <a:lnTo>
                    <a:pt x="16" y="32"/>
                  </a:lnTo>
                  <a:lnTo>
                    <a:pt x="16" y="23"/>
                  </a:lnTo>
                  <a:lnTo>
                    <a:pt x="16" y="16"/>
                  </a:lnTo>
                  <a:lnTo>
                    <a:pt x="16" y="8"/>
                  </a:lnTo>
                  <a:lnTo>
                    <a:pt x="16" y="0"/>
                  </a:lnTo>
                  <a:lnTo>
                    <a:pt x="0" y="0"/>
                  </a:lnTo>
                  <a:lnTo>
                    <a:pt x="0" y="8"/>
                  </a:lnTo>
                  <a:lnTo>
                    <a:pt x="0" y="16"/>
                  </a:lnTo>
                  <a:lnTo>
                    <a:pt x="0" y="23"/>
                  </a:lnTo>
                  <a:lnTo>
                    <a:pt x="0" y="32"/>
                  </a:lnTo>
                  <a:lnTo>
                    <a:pt x="0" y="39"/>
                  </a:lnTo>
                  <a:lnTo>
                    <a:pt x="0" y="48"/>
                  </a:lnTo>
                  <a:lnTo>
                    <a:pt x="0" y="54"/>
                  </a:lnTo>
                  <a:lnTo>
                    <a:pt x="0" y="63"/>
                  </a:lnTo>
                  <a:lnTo>
                    <a:pt x="0" y="71"/>
                  </a:lnTo>
                  <a:lnTo>
                    <a:pt x="0" y="78"/>
                  </a:lnTo>
                  <a:lnTo>
                    <a:pt x="0" y="86"/>
                  </a:lnTo>
                  <a:lnTo>
                    <a:pt x="0" y="95"/>
                  </a:lnTo>
                  <a:lnTo>
                    <a:pt x="0" y="102"/>
                  </a:lnTo>
                  <a:lnTo>
                    <a:pt x="0" y="110"/>
                  </a:lnTo>
                  <a:lnTo>
                    <a:pt x="0" y="118"/>
                  </a:lnTo>
                  <a:lnTo>
                    <a:pt x="0" y="126"/>
                  </a:lnTo>
                  <a:lnTo>
                    <a:pt x="16" y="129"/>
                  </a:lnTo>
                  <a:lnTo>
                    <a:pt x="0" y="122"/>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69" name="任意多边形 19521"/>
            <p:cNvSpPr/>
            <p:nvPr/>
          </p:nvSpPr>
          <p:spPr>
            <a:xfrm>
              <a:off x="4722" y="1663"/>
              <a:ext cx="53" cy="88"/>
            </a:xfrm>
            <a:custGeom>
              <a:avLst/>
              <a:gdLst/>
              <a:ahLst/>
              <a:cxnLst/>
              <a:rect l="0" t="0" r="0" b="0"/>
              <a:pathLst>
                <a:path w="53" h="88">
                  <a:moveTo>
                    <a:pt x="51" y="0"/>
                  </a:moveTo>
                  <a:lnTo>
                    <a:pt x="41" y="0"/>
                  </a:lnTo>
                  <a:lnTo>
                    <a:pt x="39" y="7"/>
                  </a:lnTo>
                  <a:lnTo>
                    <a:pt x="36" y="11"/>
                  </a:lnTo>
                  <a:lnTo>
                    <a:pt x="33" y="17"/>
                  </a:lnTo>
                  <a:lnTo>
                    <a:pt x="31" y="22"/>
                  </a:lnTo>
                  <a:lnTo>
                    <a:pt x="29" y="27"/>
                  </a:lnTo>
                  <a:lnTo>
                    <a:pt x="27" y="31"/>
                  </a:lnTo>
                  <a:lnTo>
                    <a:pt x="24" y="36"/>
                  </a:lnTo>
                  <a:lnTo>
                    <a:pt x="22" y="41"/>
                  </a:lnTo>
                  <a:lnTo>
                    <a:pt x="19" y="45"/>
                  </a:lnTo>
                  <a:lnTo>
                    <a:pt x="17" y="51"/>
                  </a:lnTo>
                  <a:lnTo>
                    <a:pt x="14" y="55"/>
                  </a:lnTo>
                  <a:lnTo>
                    <a:pt x="12" y="61"/>
                  </a:lnTo>
                  <a:lnTo>
                    <a:pt x="9" y="65"/>
                  </a:lnTo>
                  <a:lnTo>
                    <a:pt x="6" y="70"/>
                  </a:lnTo>
                  <a:lnTo>
                    <a:pt x="3" y="75"/>
                  </a:lnTo>
                  <a:lnTo>
                    <a:pt x="0" y="80"/>
                  </a:lnTo>
                  <a:lnTo>
                    <a:pt x="11" y="87"/>
                  </a:lnTo>
                  <a:lnTo>
                    <a:pt x="13" y="82"/>
                  </a:lnTo>
                  <a:lnTo>
                    <a:pt x="16" y="77"/>
                  </a:lnTo>
                  <a:lnTo>
                    <a:pt x="19" y="72"/>
                  </a:lnTo>
                  <a:lnTo>
                    <a:pt x="22" y="65"/>
                  </a:lnTo>
                  <a:lnTo>
                    <a:pt x="24" y="62"/>
                  </a:lnTo>
                  <a:lnTo>
                    <a:pt x="27" y="56"/>
                  </a:lnTo>
                  <a:lnTo>
                    <a:pt x="30" y="51"/>
                  </a:lnTo>
                  <a:lnTo>
                    <a:pt x="32" y="47"/>
                  </a:lnTo>
                  <a:lnTo>
                    <a:pt x="35" y="42"/>
                  </a:lnTo>
                  <a:lnTo>
                    <a:pt x="37" y="37"/>
                  </a:lnTo>
                  <a:lnTo>
                    <a:pt x="39" y="32"/>
                  </a:lnTo>
                  <a:lnTo>
                    <a:pt x="42" y="27"/>
                  </a:lnTo>
                  <a:lnTo>
                    <a:pt x="45" y="22"/>
                  </a:lnTo>
                  <a:lnTo>
                    <a:pt x="47" y="17"/>
                  </a:lnTo>
                  <a:lnTo>
                    <a:pt x="49" y="11"/>
                  </a:lnTo>
                  <a:lnTo>
                    <a:pt x="52" y="7"/>
                  </a:lnTo>
                  <a:lnTo>
                    <a:pt x="42" y="7"/>
                  </a:lnTo>
                  <a:lnTo>
                    <a:pt x="51"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70" name="任意多边形 19522"/>
            <p:cNvSpPr/>
            <p:nvPr/>
          </p:nvSpPr>
          <p:spPr>
            <a:xfrm>
              <a:off x="4834" y="1538"/>
              <a:ext cx="540" cy="805"/>
            </a:xfrm>
            <a:custGeom>
              <a:avLst/>
              <a:gdLst/>
              <a:ahLst/>
              <a:cxnLst/>
              <a:rect l="0" t="0" r="0" b="0"/>
              <a:pathLst>
                <a:path w="540" h="805">
                  <a:moveTo>
                    <a:pt x="0" y="0"/>
                  </a:moveTo>
                  <a:lnTo>
                    <a:pt x="0" y="39"/>
                  </a:lnTo>
                  <a:lnTo>
                    <a:pt x="1" y="78"/>
                  </a:lnTo>
                  <a:lnTo>
                    <a:pt x="2" y="118"/>
                  </a:lnTo>
                  <a:lnTo>
                    <a:pt x="4" y="158"/>
                  </a:lnTo>
                  <a:lnTo>
                    <a:pt x="5" y="199"/>
                  </a:lnTo>
                  <a:lnTo>
                    <a:pt x="8" y="238"/>
                  </a:lnTo>
                  <a:lnTo>
                    <a:pt x="11" y="277"/>
                  </a:lnTo>
                  <a:lnTo>
                    <a:pt x="16" y="317"/>
                  </a:lnTo>
                  <a:lnTo>
                    <a:pt x="20" y="346"/>
                  </a:lnTo>
                  <a:lnTo>
                    <a:pt x="25" y="376"/>
                  </a:lnTo>
                  <a:lnTo>
                    <a:pt x="29" y="406"/>
                  </a:lnTo>
                  <a:lnTo>
                    <a:pt x="33" y="436"/>
                  </a:lnTo>
                  <a:lnTo>
                    <a:pt x="39" y="467"/>
                  </a:lnTo>
                  <a:lnTo>
                    <a:pt x="43" y="495"/>
                  </a:lnTo>
                  <a:lnTo>
                    <a:pt x="48" y="525"/>
                  </a:lnTo>
                  <a:lnTo>
                    <a:pt x="53" y="555"/>
                  </a:lnTo>
                  <a:lnTo>
                    <a:pt x="59" y="585"/>
                  </a:lnTo>
                  <a:lnTo>
                    <a:pt x="65" y="614"/>
                  </a:lnTo>
                  <a:lnTo>
                    <a:pt x="71" y="643"/>
                  </a:lnTo>
                  <a:lnTo>
                    <a:pt x="78" y="674"/>
                  </a:lnTo>
                  <a:lnTo>
                    <a:pt x="85" y="704"/>
                  </a:lnTo>
                  <a:lnTo>
                    <a:pt x="92" y="734"/>
                  </a:lnTo>
                  <a:lnTo>
                    <a:pt x="99" y="763"/>
                  </a:lnTo>
                  <a:lnTo>
                    <a:pt x="106" y="794"/>
                  </a:lnTo>
                  <a:lnTo>
                    <a:pt x="114" y="794"/>
                  </a:lnTo>
                  <a:lnTo>
                    <a:pt x="121" y="795"/>
                  </a:lnTo>
                  <a:lnTo>
                    <a:pt x="129" y="796"/>
                  </a:lnTo>
                  <a:lnTo>
                    <a:pt x="135" y="797"/>
                  </a:lnTo>
                  <a:lnTo>
                    <a:pt x="143" y="798"/>
                  </a:lnTo>
                  <a:lnTo>
                    <a:pt x="150" y="798"/>
                  </a:lnTo>
                  <a:lnTo>
                    <a:pt x="157" y="799"/>
                  </a:lnTo>
                  <a:lnTo>
                    <a:pt x="165" y="800"/>
                  </a:lnTo>
                  <a:lnTo>
                    <a:pt x="172" y="801"/>
                  </a:lnTo>
                  <a:lnTo>
                    <a:pt x="180" y="801"/>
                  </a:lnTo>
                  <a:lnTo>
                    <a:pt x="187" y="801"/>
                  </a:lnTo>
                  <a:lnTo>
                    <a:pt x="194" y="801"/>
                  </a:lnTo>
                  <a:lnTo>
                    <a:pt x="202" y="802"/>
                  </a:lnTo>
                  <a:lnTo>
                    <a:pt x="209" y="803"/>
                  </a:lnTo>
                  <a:lnTo>
                    <a:pt x="217" y="803"/>
                  </a:lnTo>
                  <a:lnTo>
                    <a:pt x="224" y="803"/>
                  </a:lnTo>
                  <a:lnTo>
                    <a:pt x="231" y="804"/>
                  </a:lnTo>
                  <a:lnTo>
                    <a:pt x="239" y="804"/>
                  </a:lnTo>
                  <a:lnTo>
                    <a:pt x="246" y="804"/>
                  </a:lnTo>
                  <a:lnTo>
                    <a:pt x="254" y="804"/>
                  </a:lnTo>
                  <a:lnTo>
                    <a:pt x="262" y="804"/>
                  </a:lnTo>
                  <a:lnTo>
                    <a:pt x="269" y="803"/>
                  </a:lnTo>
                  <a:lnTo>
                    <a:pt x="276" y="803"/>
                  </a:lnTo>
                  <a:lnTo>
                    <a:pt x="284" y="803"/>
                  </a:lnTo>
                  <a:lnTo>
                    <a:pt x="291" y="802"/>
                  </a:lnTo>
                  <a:lnTo>
                    <a:pt x="299" y="801"/>
                  </a:lnTo>
                  <a:lnTo>
                    <a:pt x="307" y="801"/>
                  </a:lnTo>
                  <a:lnTo>
                    <a:pt x="314" y="801"/>
                  </a:lnTo>
                  <a:lnTo>
                    <a:pt x="321" y="800"/>
                  </a:lnTo>
                  <a:lnTo>
                    <a:pt x="329" y="799"/>
                  </a:lnTo>
                  <a:lnTo>
                    <a:pt x="336" y="798"/>
                  </a:lnTo>
                  <a:lnTo>
                    <a:pt x="344" y="797"/>
                  </a:lnTo>
                  <a:lnTo>
                    <a:pt x="344" y="793"/>
                  </a:lnTo>
                  <a:lnTo>
                    <a:pt x="344" y="789"/>
                  </a:lnTo>
                  <a:lnTo>
                    <a:pt x="344" y="785"/>
                  </a:lnTo>
                  <a:lnTo>
                    <a:pt x="344" y="781"/>
                  </a:lnTo>
                  <a:lnTo>
                    <a:pt x="355" y="780"/>
                  </a:lnTo>
                  <a:lnTo>
                    <a:pt x="367" y="779"/>
                  </a:lnTo>
                  <a:lnTo>
                    <a:pt x="379" y="778"/>
                  </a:lnTo>
                  <a:lnTo>
                    <a:pt x="391" y="777"/>
                  </a:lnTo>
                  <a:lnTo>
                    <a:pt x="403" y="776"/>
                  </a:lnTo>
                  <a:lnTo>
                    <a:pt x="415" y="774"/>
                  </a:lnTo>
                  <a:lnTo>
                    <a:pt x="428" y="772"/>
                  </a:lnTo>
                  <a:lnTo>
                    <a:pt x="441" y="769"/>
                  </a:lnTo>
                  <a:lnTo>
                    <a:pt x="454" y="767"/>
                  </a:lnTo>
                  <a:lnTo>
                    <a:pt x="466" y="765"/>
                  </a:lnTo>
                  <a:lnTo>
                    <a:pt x="479" y="761"/>
                  </a:lnTo>
                  <a:lnTo>
                    <a:pt x="492" y="758"/>
                  </a:lnTo>
                  <a:lnTo>
                    <a:pt x="502" y="755"/>
                  </a:lnTo>
                  <a:lnTo>
                    <a:pt x="514" y="752"/>
                  </a:lnTo>
                  <a:lnTo>
                    <a:pt x="526" y="748"/>
                  </a:lnTo>
                  <a:lnTo>
                    <a:pt x="537" y="744"/>
                  </a:lnTo>
                  <a:lnTo>
                    <a:pt x="539" y="739"/>
                  </a:lnTo>
                  <a:lnTo>
                    <a:pt x="539" y="732"/>
                  </a:lnTo>
                  <a:lnTo>
                    <a:pt x="538" y="722"/>
                  </a:lnTo>
                  <a:lnTo>
                    <a:pt x="536" y="711"/>
                  </a:lnTo>
                  <a:lnTo>
                    <a:pt x="533" y="698"/>
                  </a:lnTo>
                  <a:lnTo>
                    <a:pt x="529" y="684"/>
                  </a:lnTo>
                  <a:lnTo>
                    <a:pt x="524" y="669"/>
                  </a:lnTo>
                  <a:lnTo>
                    <a:pt x="519" y="653"/>
                  </a:lnTo>
                  <a:lnTo>
                    <a:pt x="513" y="637"/>
                  </a:lnTo>
                  <a:lnTo>
                    <a:pt x="507" y="621"/>
                  </a:lnTo>
                  <a:lnTo>
                    <a:pt x="501" y="604"/>
                  </a:lnTo>
                  <a:lnTo>
                    <a:pt x="494" y="589"/>
                  </a:lnTo>
                  <a:lnTo>
                    <a:pt x="488" y="572"/>
                  </a:lnTo>
                  <a:lnTo>
                    <a:pt x="481" y="557"/>
                  </a:lnTo>
                  <a:lnTo>
                    <a:pt x="474" y="543"/>
                  </a:lnTo>
                  <a:lnTo>
                    <a:pt x="468" y="529"/>
                  </a:lnTo>
                  <a:lnTo>
                    <a:pt x="459" y="509"/>
                  </a:lnTo>
                  <a:lnTo>
                    <a:pt x="449" y="491"/>
                  </a:lnTo>
                  <a:lnTo>
                    <a:pt x="440" y="472"/>
                  </a:lnTo>
                  <a:lnTo>
                    <a:pt x="429" y="454"/>
                  </a:lnTo>
                  <a:lnTo>
                    <a:pt x="419" y="435"/>
                  </a:lnTo>
                  <a:lnTo>
                    <a:pt x="408" y="416"/>
                  </a:lnTo>
                  <a:lnTo>
                    <a:pt x="398" y="398"/>
                  </a:lnTo>
                  <a:lnTo>
                    <a:pt x="388" y="379"/>
                  </a:lnTo>
                  <a:lnTo>
                    <a:pt x="377" y="361"/>
                  </a:lnTo>
                  <a:lnTo>
                    <a:pt x="365" y="343"/>
                  </a:lnTo>
                  <a:lnTo>
                    <a:pt x="353" y="326"/>
                  </a:lnTo>
                  <a:lnTo>
                    <a:pt x="341" y="308"/>
                  </a:lnTo>
                  <a:lnTo>
                    <a:pt x="330" y="290"/>
                  </a:lnTo>
                  <a:lnTo>
                    <a:pt x="317" y="272"/>
                  </a:lnTo>
                  <a:lnTo>
                    <a:pt x="305" y="254"/>
                  </a:lnTo>
                  <a:lnTo>
                    <a:pt x="293" y="237"/>
                  </a:lnTo>
                  <a:lnTo>
                    <a:pt x="285" y="225"/>
                  </a:lnTo>
                  <a:lnTo>
                    <a:pt x="276" y="215"/>
                  </a:lnTo>
                  <a:lnTo>
                    <a:pt x="266" y="203"/>
                  </a:lnTo>
                  <a:lnTo>
                    <a:pt x="257" y="194"/>
                  </a:lnTo>
                  <a:lnTo>
                    <a:pt x="247" y="183"/>
                  </a:lnTo>
                  <a:lnTo>
                    <a:pt x="238" y="173"/>
                  </a:lnTo>
                  <a:lnTo>
                    <a:pt x="228" y="163"/>
                  </a:lnTo>
                  <a:lnTo>
                    <a:pt x="219" y="153"/>
                  </a:lnTo>
                  <a:lnTo>
                    <a:pt x="209" y="144"/>
                  </a:lnTo>
                  <a:lnTo>
                    <a:pt x="198" y="135"/>
                  </a:lnTo>
                  <a:lnTo>
                    <a:pt x="189" y="126"/>
                  </a:lnTo>
                  <a:lnTo>
                    <a:pt x="179" y="117"/>
                  </a:lnTo>
                  <a:lnTo>
                    <a:pt x="169" y="110"/>
                  </a:lnTo>
                  <a:lnTo>
                    <a:pt x="160" y="102"/>
                  </a:lnTo>
                  <a:lnTo>
                    <a:pt x="150" y="95"/>
                  </a:lnTo>
                  <a:lnTo>
                    <a:pt x="142" y="88"/>
                  </a:lnTo>
                  <a:lnTo>
                    <a:pt x="136" y="85"/>
                  </a:lnTo>
                  <a:lnTo>
                    <a:pt x="130" y="83"/>
                  </a:lnTo>
                  <a:lnTo>
                    <a:pt x="123" y="81"/>
                  </a:lnTo>
                  <a:lnTo>
                    <a:pt x="117" y="78"/>
                  </a:lnTo>
                  <a:lnTo>
                    <a:pt x="111" y="76"/>
                  </a:lnTo>
                  <a:lnTo>
                    <a:pt x="104" y="74"/>
                  </a:lnTo>
                  <a:lnTo>
                    <a:pt x="97" y="72"/>
                  </a:lnTo>
                  <a:lnTo>
                    <a:pt x="91" y="70"/>
                  </a:lnTo>
                  <a:lnTo>
                    <a:pt x="86" y="69"/>
                  </a:lnTo>
                  <a:lnTo>
                    <a:pt x="79" y="67"/>
                  </a:lnTo>
                  <a:lnTo>
                    <a:pt x="74" y="67"/>
                  </a:lnTo>
                  <a:lnTo>
                    <a:pt x="68" y="65"/>
                  </a:lnTo>
                  <a:lnTo>
                    <a:pt x="64" y="64"/>
                  </a:lnTo>
                  <a:lnTo>
                    <a:pt x="59" y="62"/>
                  </a:lnTo>
                  <a:lnTo>
                    <a:pt x="56" y="60"/>
                  </a:lnTo>
                  <a:lnTo>
                    <a:pt x="51" y="59"/>
                  </a:lnTo>
                  <a:lnTo>
                    <a:pt x="45" y="51"/>
                  </a:lnTo>
                  <a:lnTo>
                    <a:pt x="40" y="44"/>
                  </a:lnTo>
                  <a:lnTo>
                    <a:pt x="33" y="37"/>
                  </a:lnTo>
                  <a:lnTo>
                    <a:pt x="27" y="29"/>
                  </a:lnTo>
                  <a:lnTo>
                    <a:pt x="20" y="22"/>
                  </a:lnTo>
                  <a:lnTo>
                    <a:pt x="14" y="15"/>
                  </a:lnTo>
                  <a:lnTo>
                    <a:pt x="7" y="7"/>
                  </a:lnTo>
                  <a:lnTo>
                    <a:pt x="0" y="0"/>
                  </a:lnTo>
                </a:path>
              </a:pathLst>
            </a:custGeom>
            <a:solidFill>
              <a:srgbClr val="063DE8"/>
            </a:solidFill>
            <a:ln w="12700" cap="rnd" cmpd="sng">
              <a:solidFill>
                <a:schemeClr val="tx1"/>
              </a:solidFill>
              <a:prstDash val="solid"/>
              <a:round/>
              <a:headEnd type="none" w="med" len="med"/>
              <a:tailEnd type="none" w="med" len="med"/>
            </a:ln>
          </p:spPr>
          <p:txBody>
            <a:bodyPr/>
            <a:lstStyle/>
            <a:p>
              <a:endParaRPr lang="zh-CN" altLang="en-US"/>
            </a:p>
          </p:txBody>
        </p:sp>
        <p:sp>
          <p:nvSpPr>
            <p:cNvPr id="21571" name="任意多边形 19523"/>
            <p:cNvSpPr/>
            <p:nvPr/>
          </p:nvSpPr>
          <p:spPr>
            <a:xfrm>
              <a:off x="4828" y="1538"/>
              <a:ext cx="23" cy="315"/>
            </a:xfrm>
            <a:custGeom>
              <a:avLst/>
              <a:gdLst/>
              <a:ahLst/>
              <a:cxnLst/>
              <a:rect l="0" t="0" r="0" b="0"/>
              <a:pathLst>
                <a:path w="23" h="315">
                  <a:moveTo>
                    <a:pt x="22" y="312"/>
                  </a:moveTo>
                  <a:lnTo>
                    <a:pt x="21" y="302"/>
                  </a:lnTo>
                  <a:lnTo>
                    <a:pt x="20" y="293"/>
                  </a:lnTo>
                  <a:lnTo>
                    <a:pt x="20" y="284"/>
                  </a:lnTo>
                  <a:lnTo>
                    <a:pt x="19" y="274"/>
                  </a:lnTo>
                  <a:lnTo>
                    <a:pt x="18" y="264"/>
                  </a:lnTo>
                  <a:lnTo>
                    <a:pt x="17" y="254"/>
                  </a:lnTo>
                  <a:lnTo>
                    <a:pt x="17" y="244"/>
                  </a:lnTo>
                  <a:lnTo>
                    <a:pt x="16" y="235"/>
                  </a:lnTo>
                  <a:lnTo>
                    <a:pt x="16" y="225"/>
                  </a:lnTo>
                  <a:lnTo>
                    <a:pt x="15" y="216"/>
                  </a:lnTo>
                  <a:lnTo>
                    <a:pt x="14" y="205"/>
                  </a:lnTo>
                  <a:lnTo>
                    <a:pt x="13" y="195"/>
                  </a:lnTo>
                  <a:lnTo>
                    <a:pt x="13" y="185"/>
                  </a:lnTo>
                  <a:lnTo>
                    <a:pt x="13" y="177"/>
                  </a:lnTo>
                  <a:lnTo>
                    <a:pt x="13" y="166"/>
                  </a:lnTo>
                  <a:lnTo>
                    <a:pt x="13" y="156"/>
                  </a:lnTo>
                  <a:lnTo>
                    <a:pt x="12" y="146"/>
                  </a:lnTo>
                  <a:lnTo>
                    <a:pt x="12" y="136"/>
                  </a:lnTo>
                  <a:lnTo>
                    <a:pt x="11" y="127"/>
                  </a:lnTo>
                  <a:lnTo>
                    <a:pt x="11" y="117"/>
                  </a:lnTo>
                  <a:lnTo>
                    <a:pt x="11" y="107"/>
                  </a:lnTo>
                  <a:lnTo>
                    <a:pt x="11" y="98"/>
                  </a:lnTo>
                  <a:lnTo>
                    <a:pt x="11" y="87"/>
                  </a:lnTo>
                  <a:lnTo>
                    <a:pt x="10" y="78"/>
                  </a:lnTo>
                  <a:lnTo>
                    <a:pt x="10" y="69"/>
                  </a:lnTo>
                  <a:lnTo>
                    <a:pt x="10" y="59"/>
                  </a:lnTo>
                  <a:lnTo>
                    <a:pt x="10" y="48"/>
                  </a:lnTo>
                  <a:lnTo>
                    <a:pt x="10" y="38"/>
                  </a:lnTo>
                  <a:lnTo>
                    <a:pt x="10" y="29"/>
                  </a:lnTo>
                  <a:lnTo>
                    <a:pt x="10" y="20"/>
                  </a:lnTo>
                  <a:lnTo>
                    <a:pt x="10" y="10"/>
                  </a:lnTo>
                  <a:lnTo>
                    <a:pt x="10" y="0"/>
                  </a:lnTo>
                  <a:lnTo>
                    <a:pt x="0" y="0"/>
                  </a:lnTo>
                  <a:lnTo>
                    <a:pt x="0" y="10"/>
                  </a:lnTo>
                  <a:lnTo>
                    <a:pt x="0" y="20"/>
                  </a:lnTo>
                  <a:lnTo>
                    <a:pt x="0" y="29"/>
                  </a:lnTo>
                  <a:lnTo>
                    <a:pt x="0" y="38"/>
                  </a:lnTo>
                  <a:lnTo>
                    <a:pt x="0" y="48"/>
                  </a:lnTo>
                  <a:lnTo>
                    <a:pt x="1" y="59"/>
                  </a:lnTo>
                  <a:lnTo>
                    <a:pt x="1" y="69"/>
                  </a:lnTo>
                  <a:lnTo>
                    <a:pt x="1" y="78"/>
                  </a:lnTo>
                  <a:lnTo>
                    <a:pt x="1" y="87"/>
                  </a:lnTo>
                  <a:lnTo>
                    <a:pt x="1" y="98"/>
                  </a:lnTo>
                  <a:lnTo>
                    <a:pt x="1" y="108"/>
                  </a:lnTo>
                  <a:lnTo>
                    <a:pt x="2" y="117"/>
                  </a:lnTo>
                  <a:lnTo>
                    <a:pt x="2" y="127"/>
                  </a:lnTo>
                  <a:lnTo>
                    <a:pt x="2" y="137"/>
                  </a:lnTo>
                  <a:lnTo>
                    <a:pt x="2" y="147"/>
                  </a:lnTo>
                  <a:lnTo>
                    <a:pt x="2" y="156"/>
                  </a:lnTo>
                  <a:lnTo>
                    <a:pt x="2" y="167"/>
                  </a:lnTo>
                  <a:lnTo>
                    <a:pt x="3" y="177"/>
                  </a:lnTo>
                  <a:lnTo>
                    <a:pt x="3" y="186"/>
                  </a:lnTo>
                  <a:lnTo>
                    <a:pt x="4" y="196"/>
                  </a:lnTo>
                  <a:lnTo>
                    <a:pt x="5" y="206"/>
                  </a:lnTo>
                  <a:lnTo>
                    <a:pt x="5" y="216"/>
                  </a:lnTo>
                  <a:lnTo>
                    <a:pt x="5" y="226"/>
                  </a:lnTo>
                  <a:lnTo>
                    <a:pt x="6" y="236"/>
                  </a:lnTo>
                  <a:lnTo>
                    <a:pt x="6" y="245"/>
                  </a:lnTo>
                  <a:lnTo>
                    <a:pt x="8" y="255"/>
                  </a:lnTo>
                  <a:lnTo>
                    <a:pt x="8" y="266"/>
                  </a:lnTo>
                  <a:lnTo>
                    <a:pt x="9" y="275"/>
                  </a:lnTo>
                  <a:lnTo>
                    <a:pt x="9" y="285"/>
                  </a:lnTo>
                  <a:lnTo>
                    <a:pt x="10" y="294"/>
                  </a:lnTo>
                  <a:lnTo>
                    <a:pt x="11" y="304"/>
                  </a:lnTo>
                  <a:lnTo>
                    <a:pt x="12" y="314"/>
                  </a:lnTo>
                  <a:lnTo>
                    <a:pt x="22" y="3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72" name="任意多边形 19524"/>
            <p:cNvSpPr/>
            <p:nvPr/>
          </p:nvSpPr>
          <p:spPr>
            <a:xfrm>
              <a:off x="4843" y="1856"/>
              <a:ext cx="100" cy="483"/>
            </a:xfrm>
            <a:custGeom>
              <a:avLst/>
              <a:gdLst/>
              <a:ahLst/>
              <a:cxnLst/>
              <a:rect l="0" t="0" r="0" b="0"/>
              <a:pathLst>
                <a:path w="100" h="483">
                  <a:moveTo>
                    <a:pt x="93" y="469"/>
                  </a:moveTo>
                  <a:lnTo>
                    <a:pt x="99" y="474"/>
                  </a:lnTo>
                  <a:lnTo>
                    <a:pt x="95" y="459"/>
                  </a:lnTo>
                  <a:lnTo>
                    <a:pt x="91" y="443"/>
                  </a:lnTo>
                  <a:lnTo>
                    <a:pt x="89" y="430"/>
                  </a:lnTo>
                  <a:lnTo>
                    <a:pt x="85" y="415"/>
                  </a:lnTo>
                  <a:lnTo>
                    <a:pt x="81" y="400"/>
                  </a:lnTo>
                  <a:lnTo>
                    <a:pt x="78" y="384"/>
                  </a:lnTo>
                  <a:lnTo>
                    <a:pt x="75" y="369"/>
                  </a:lnTo>
                  <a:lnTo>
                    <a:pt x="73" y="355"/>
                  </a:lnTo>
                  <a:lnTo>
                    <a:pt x="70" y="340"/>
                  </a:lnTo>
                  <a:lnTo>
                    <a:pt x="66" y="326"/>
                  </a:lnTo>
                  <a:lnTo>
                    <a:pt x="63" y="311"/>
                  </a:lnTo>
                  <a:lnTo>
                    <a:pt x="60" y="296"/>
                  </a:lnTo>
                  <a:lnTo>
                    <a:pt x="58" y="281"/>
                  </a:lnTo>
                  <a:lnTo>
                    <a:pt x="55" y="267"/>
                  </a:lnTo>
                  <a:lnTo>
                    <a:pt x="52" y="252"/>
                  </a:lnTo>
                  <a:lnTo>
                    <a:pt x="49" y="237"/>
                  </a:lnTo>
                  <a:lnTo>
                    <a:pt x="46" y="222"/>
                  </a:lnTo>
                  <a:lnTo>
                    <a:pt x="43" y="207"/>
                  </a:lnTo>
                  <a:lnTo>
                    <a:pt x="41" y="193"/>
                  </a:lnTo>
                  <a:lnTo>
                    <a:pt x="39" y="179"/>
                  </a:lnTo>
                  <a:lnTo>
                    <a:pt x="36" y="163"/>
                  </a:lnTo>
                  <a:lnTo>
                    <a:pt x="34" y="148"/>
                  </a:lnTo>
                  <a:lnTo>
                    <a:pt x="32" y="133"/>
                  </a:lnTo>
                  <a:lnTo>
                    <a:pt x="29" y="120"/>
                  </a:lnTo>
                  <a:lnTo>
                    <a:pt x="27" y="104"/>
                  </a:lnTo>
                  <a:lnTo>
                    <a:pt x="25" y="89"/>
                  </a:lnTo>
                  <a:lnTo>
                    <a:pt x="23" y="75"/>
                  </a:lnTo>
                  <a:lnTo>
                    <a:pt x="21" y="60"/>
                  </a:lnTo>
                  <a:lnTo>
                    <a:pt x="19" y="44"/>
                  </a:lnTo>
                  <a:lnTo>
                    <a:pt x="16" y="29"/>
                  </a:lnTo>
                  <a:lnTo>
                    <a:pt x="15" y="15"/>
                  </a:lnTo>
                  <a:lnTo>
                    <a:pt x="12" y="0"/>
                  </a:lnTo>
                  <a:lnTo>
                    <a:pt x="0" y="2"/>
                  </a:lnTo>
                  <a:lnTo>
                    <a:pt x="2" y="17"/>
                  </a:lnTo>
                  <a:lnTo>
                    <a:pt x="5" y="32"/>
                  </a:lnTo>
                  <a:lnTo>
                    <a:pt x="7" y="46"/>
                  </a:lnTo>
                  <a:lnTo>
                    <a:pt x="8" y="61"/>
                  </a:lnTo>
                  <a:lnTo>
                    <a:pt x="10" y="76"/>
                  </a:lnTo>
                  <a:lnTo>
                    <a:pt x="12" y="91"/>
                  </a:lnTo>
                  <a:lnTo>
                    <a:pt x="15" y="107"/>
                  </a:lnTo>
                  <a:lnTo>
                    <a:pt x="17" y="121"/>
                  </a:lnTo>
                  <a:lnTo>
                    <a:pt x="19" y="135"/>
                  </a:lnTo>
                  <a:lnTo>
                    <a:pt x="23" y="150"/>
                  </a:lnTo>
                  <a:lnTo>
                    <a:pt x="25" y="165"/>
                  </a:lnTo>
                  <a:lnTo>
                    <a:pt x="26" y="180"/>
                  </a:lnTo>
                  <a:lnTo>
                    <a:pt x="29" y="195"/>
                  </a:lnTo>
                  <a:lnTo>
                    <a:pt x="32" y="210"/>
                  </a:lnTo>
                  <a:lnTo>
                    <a:pt x="35" y="224"/>
                  </a:lnTo>
                  <a:lnTo>
                    <a:pt x="37" y="240"/>
                  </a:lnTo>
                  <a:lnTo>
                    <a:pt x="40" y="254"/>
                  </a:lnTo>
                  <a:lnTo>
                    <a:pt x="42" y="269"/>
                  </a:lnTo>
                  <a:lnTo>
                    <a:pt x="45" y="283"/>
                  </a:lnTo>
                  <a:lnTo>
                    <a:pt x="48" y="298"/>
                  </a:lnTo>
                  <a:lnTo>
                    <a:pt x="51" y="313"/>
                  </a:lnTo>
                  <a:lnTo>
                    <a:pt x="54" y="328"/>
                  </a:lnTo>
                  <a:lnTo>
                    <a:pt x="57" y="343"/>
                  </a:lnTo>
                  <a:lnTo>
                    <a:pt x="59" y="358"/>
                  </a:lnTo>
                  <a:lnTo>
                    <a:pt x="63" y="372"/>
                  </a:lnTo>
                  <a:lnTo>
                    <a:pt x="67" y="387"/>
                  </a:lnTo>
                  <a:lnTo>
                    <a:pt x="70" y="402"/>
                  </a:lnTo>
                  <a:lnTo>
                    <a:pt x="74" y="417"/>
                  </a:lnTo>
                  <a:lnTo>
                    <a:pt x="76" y="433"/>
                  </a:lnTo>
                  <a:lnTo>
                    <a:pt x="79" y="447"/>
                  </a:lnTo>
                  <a:lnTo>
                    <a:pt x="84" y="462"/>
                  </a:lnTo>
                  <a:lnTo>
                    <a:pt x="87" y="477"/>
                  </a:lnTo>
                  <a:lnTo>
                    <a:pt x="91" y="482"/>
                  </a:lnTo>
                  <a:lnTo>
                    <a:pt x="93" y="469"/>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73" name="任意多边形 19525"/>
            <p:cNvSpPr/>
            <p:nvPr/>
          </p:nvSpPr>
          <p:spPr>
            <a:xfrm>
              <a:off x="4940" y="2331"/>
              <a:ext cx="244" cy="18"/>
            </a:xfrm>
            <a:custGeom>
              <a:avLst/>
              <a:gdLst/>
              <a:ahLst/>
              <a:cxnLst/>
              <a:rect l="0" t="0" r="0" b="0"/>
              <a:pathLst>
                <a:path w="244" h="18">
                  <a:moveTo>
                    <a:pt x="229" y="7"/>
                  </a:moveTo>
                  <a:lnTo>
                    <a:pt x="235" y="2"/>
                  </a:lnTo>
                  <a:lnTo>
                    <a:pt x="227" y="3"/>
                  </a:lnTo>
                  <a:lnTo>
                    <a:pt x="221" y="4"/>
                  </a:lnTo>
                  <a:lnTo>
                    <a:pt x="213" y="5"/>
                  </a:lnTo>
                  <a:lnTo>
                    <a:pt x="206" y="5"/>
                  </a:lnTo>
                  <a:lnTo>
                    <a:pt x="198" y="5"/>
                  </a:lnTo>
                  <a:lnTo>
                    <a:pt x="191" y="6"/>
                  </a:lnTo>
                  <a:lnTo>
                    <a:pt x="183" y="7"/>
                  </a:lnTo>
                  <a:lnTo>
                    <a:pt x="176" y="7"/>
                  </a:lnTo>
                  <a:lnTo>
                    <a:pt x="169" y="7"/>
                  </a:lnTo>
                  <a:lnTo>
                    <a:pt x="162" y="7"/>
                  </a:lnTo>
                  <a:lnTo>
                    <a:pt x="155" y="7"/>
                  </a:lnTo>
                  <a:lnTo>
                    <a:pt x="147" y="7"/>
                  </a:lnTo>
                  <a:lnTo>
                    <a:pt x="140" y="7"/>
                  </a:lnTo>
                  <a:lnTo>
                    <a:pt x="133" y="7"/>
                  </a:lnTo>
                  <a:lnTo>
                    <a:pt x="125" y="7"/>
                  </a:lnTo>
                  <a:lnTo>
                    <a:pt x="118" y="7"/>
                  </a:lnTo>
                  <a:lnTo>
                    <a:pt x="110" y="7"/>
                  </a:lnTo>
                  <a:lnTo>
                    <a:pt x="103" y="7"/>
                  </a:lnTo>
                  <a:lnTo>
                    <a:pt x="96" y="7"/>
                  </a:lnTo>
                  <a:lnTo>
                    <a:pt x="89" y="6"/>
                  </a:lnTo>
                  <a:lnTo>
                    <a:pt x="81" y="6"/>
                  </a:lnTo>
                  <a:lnTo>
                    <a:pt x="74" y="5"/>
                  </a:lnTo>
                  <a:lnTo>
                    <a:pt x="66" y="5"/>
                  </a:lnTo>
                  <a:lnTo>
                    <a:pt x="61" y="5"/>
                  </a:lnTo>
                  <a:lnTo>
                    <a:pt x="53" y="4"/>
                  </a:lnTo>
                  <a:lnTo>
                    <a:pt x="45" y="4"/>
                  </a:lnTo>
                  <a:lnTo>
                    <a:pt x="38" y="3"/>
                  </a:lnTo>
                  <a:lnTo>
                    <a:pt x="31" y="2"/>
                  </a:lnTo>
                  <a:lnTo>
                    <a:pt x="23" y="1"/>
                  </a:lnTo>
                  <a:lnTo>
                    <a:pt x="17" y="1"/>
                  </a:lnTo>
                  <a:lnTo>
                    <a:pt x="9" y="1"/>
                  </a:lnTo>
                  <a:lnTo>
                    <a:pt x="2" y="0"/>
                  </a:lnTo>
                  <a:lnTo>
                    <a:pt x="0" y="10"/>
                  </a:lnTo>
                  <a:lnTo>
                    <a:pt x="8" y="10"/>
                  </a:lnTo>
                  <a:lnTo>
                    <a:pt x="16" y="10"/>
                  </a:lnTo>
                  <a:lnTo>
                    <a:pt x="22" y="11"/>
                  </a:lnTo>
                  <a:lnTo>
                    <a:pt x="30" y="13"/>
                  </a:lnTo>
                  <a:lnTo>
                    <a:pt x="37" y="13"/>
                  </a:lnTo>
                  <a:lnTo>
                    <a:pt x="45" y="13"/>
                  </a:lnTo>
                  <a:lnTo>
                    <a:pt x="52" y="13"/>
                  </a:lnTo>
                  <a:lnTo>
                    <a:pt x="59" y="14"/>
                  </a:lnTo>
                  <a:lnTo>
                    <a:pt x="66" y="15"/>
                  </a:lnTo>
                  <a:lnTo>
                    <a:pt x="73" y="15"/>
                  </a:lnTo>
                  <a:lnTo>
                    <a:pt x="81" y="16"/>
                  </a:lnTo>
                  <a:lnTo>
                    <a:pt x="88" y="16"/>
                  </a:lnTo>
                  <a:lnTo>
                    <a:pt x="96" y="16"/>
                  </a:lnTo>
                  <a:lnTo>
                    <a:pt x="102" y="16"/>
                  </a:lnTo>
                  <a:lnTo>
                    <a:pt x="110" y="16"/>
                  </a:lnTo>
                  <a:lnTo>
                    <a:pt x="117" y="16"/>
                  </a:lnTo>
                  <a:lnTo>
                    <a:pt x="125" y="17"/>
                  </a:lnTo>
                  <a:lnTo>
                    <a:pt x="133" y="17"/>
                  </a:lnTo>
                  <a:lnTo>
                    <a:pt x="140" y="17"/>
                  </a:lnTo>
                  <a:lnTo>
                    <a:pt x="147" y="17"/>
                  </a:lnTo>
                  <a:lnTo>
                    <a:pt x="155" y="17"/>
                  </a:lnTo>
                  <a:lnTo>
                    <a:pt x="162" y="16"/>
                  </a:lnTo>
                  <a:lnTo>
                    <a:pt x="169" y="16"/>
                  </a:lnTo>
                  <a:lnTo>
                    <a:pt x="177" y="16"/>
                  </a:lnTo>
                  <a:lnTo>
                    <a:pt x="184" y="16"/>
                  </a:lnTo>
                  <a:lnTo>
                    <a:pt x="191" y="16"/>
                  </a:lnTo>
                  <a:lnTo>
                    <a:pt x="199" y="16"/>
                  </a:lnTo>
                  <a:lnTo>
                    <a:pt x="207" y="15"/>
                  </a:lnTo>
                  <a:lnTo>
                    <a:pt x="215" y="14"/>
                  </a:lnTo>
                  <a:lnTo>
                    <a:pt x="223" y="13"/>
                  </a:lnTo>
                  <a:lnTo>
                    <a:pt x="229" y="13"/>
                  </a:lnTo>
                  <a:lnTo>
                    <a:pt x="237" y="12"/>
                  </a:lnTo>
                  <a:lnTo>
                    <a:pt x="243" y="7"/>
                  </a:lnTo>
                  <a:lnTo>
                    <a:pt x="229" y="7"/>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74" name="任意多边形 19526"/>
            <p:cNvSpPr/>
            <p:nvPr/>
          </p:nvSpPr>
          <p:spPr>
            <a:xfrm>
              <a:off x="5175" y="2319"/>
              <a:ext cx="17" cy="17"/>
            </a:xfrm>
            <a:custGeom>
              <a:avLst/>
              <a:gdLst/>
              <a:ahLst/>
              <a:cxnLst/>
              <a:rect l="0" t="0" r="0" b="0"/>
              <a:pathLst>
                <a:path w="17" h="17">
                  <a:moveTo>
                    <a:pt x="8" y="0"/>
                  </a:moveTo>
                  <a:lnTo>
                    <a:pt x="0" y="4"/>
                  </a:lnTo>
                  <a:lnTo>
                    <a:pt x="0" y="6"/>
                  </a:lnTo>
                  <a:lnTo>
                    <a:pt x="0" y="7"/>
                  </a:lnTo>
                  <a:lnTo>
                    <a:pt x="0" y="9"/>
                  </a:lnTo>
                  <a:lnTo>
                    <a:pt x="0" y="10"/>
                  </a:lnTo>
                  <a:lnTo>
                    <a:pt x="0" y="11"/>
                  </a:lnTo>
                  <a:lnTo>
                    <a:pt x="0" y="13"/>
                  </a:lnTo>
                  <a:lnTo>
                    <a:pt x="0" y="14"/>
                  </a:lnTo>
                  <a:lnTo>
                    <a:pt x="0" y="16"/>
                  </a:lnTo>
                  <a:lnTo>
                    <a:pt x="16" y="16"/>
                  </a:lnTo>
                  <a:lnTo>
                    <a:pt x="16" y="14"/>
                  </a:lnTo>
                  <a:lnTo>
                    <a:pt x="16" y="13"/>
                  </a:lnTo>
                  <a:lnTo>
                    <a:pt x="16" y="11"/>
                  </a:lnTo>
                  <a:lnTo>
                    <a:pt x="16" y="10"/>
                  </a:lnTo>
                  <a:lnTo>
                    <a:pt x="16" y="9"/>
                  </a:lnTo>
                  <a:lnTo>
                    <a:pt x="16" y="7"/>
                  </a:lnTo>
                  <a:lnTo>
                    <a:pt x="16" y="6"/>
                  </a:lnTo>
                  <a:lnTo>
                    <a:pt x="16" y="4"/>
                  </a:lnTo>
                  <a:lnTo>
                    <a:pt x="8" y="9"/>
                  </a:lnTo>
                  <a:lnTo>
                    <a:pt x="8"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75" name="任意多边形 19527"/>
            <p:cNvSpPr/>
            <p:nvPr/>
          </p:nvSpPr>
          <p:spPr>
            <a:xfrm>
              <a:off x="5182" y="2283"/>
              <a:ext cx="196" cy="43"/>
            </a:xfrm>
            <a:custGeom>
              <a:avLst/>
              <a:gdLst/>
              <a:ahLst/>
              <a:cxnLst/>
              <a:rect l="0" t="0" r="0" b="0"/>
              <a:pathLst>
                <a:path w="196" h="43">
                  <a:moveTo>
                    <a:pt x="183" y="2"/>
                  </a:moveTo>
                  <a:lnTo>
                    <a:pt x="186" y="0"/>
                  </a:lnTo>
                  <a:lnTo>
                    <a:pt x="177" y="3"/>
                  </a:lnTo>
                  <a:lnTo>
                    <a:pt x="166" y="6"/>
                  </a:lnTo>
                  <a:lnTo>
                    <a:pt x="154" y="9"/>
                  </a:lnTo>
                  <a:lnTo>
                    <a:pt x="142" y="11"/>
                  </a:lnTo>
                  <a:lnTo>
                    <a:pt x="130" y="14"/>
                  </a:lnTo>
                  <a:lnTo>
                    <a:pt x="118" y="17"/>
                  </a:lnTo>
                  <a:lnTo>
                    <a:pt x="106" y="19"/>
                  </a:lnTo>
                  <a:lnTo>
                    <a:pt x="94" y="21"/>
                  </a:lnTo>
                  <a:lnTo>
                    <a:pt x="81" y="23"/>
                  </a:lnTo>
                  <a:lnTo>
                    <a:pt x="69" y="25"/>
                  </a:lnTo>
                  <a:lnTo>
                    <a:pt x="56" y="26"/>
                  </a:lnTo>
                  <a:lnTo>
                    <a:pt x="45" y="27"/>
                  </a:lnTo>
                  <a:lnTo>
                    <a:pt x="33" y="29"/>
                  </a:lnTo>
                  <a:lnTo>
                    <a:pt x="21" y="29"/>
                  </a:lnTo>
                  <a:lnTo>
                    <a:pt x="11" y="31"/>
                  </a:lnTo>
                  <a:lnTo>
                    <a:pt x="0" y="32"/>
                  </a:lnTo>
                  <a:lnTo>
                    <a:pt x="0" y="42"/>
                  </a:lnTo>
                  <a:lnTo>
                    <a:pt x="11" y="42"/>
                  </a:lnTo>
                  <a:lnTo>
                    <a:pt x="22" y="41"/>
                  </a:lnTo>
                  <a:lnTo>
                    <a:pt x="34" y="40"/>
                  </a:lnTo>
                  <a:lnTo>
                    <a:pt x="46" y="39"/>
                  </a:lnTo>
                  <a:lnTo>
                    <a:pt x="58" y="38"/>
                  </a:lnTo>
                  <a:lnTo>
                    <a:pt x="71" y="36"/>
                  </a:lnTo>
                  <a:lnTo>
                    <a:pt x="83" y="34"/>
                  </a:lnTo>
                  <a:lnTo>
                    <a:pt x="96" y="32"/>
                  </a:lnTo>
                  <a:lnTo>
                    <a:pt x="109" y="31"/>
                  </a:lnTo>
                  <a:lnTo>
                    <a:pt x="120" y="28"/>
                  </a:lnTo>
                  <a:lnTo>
                    <a:pt x="134" y="26"/>
                  </a:lnTo>
                  <a:lnTo>
                    <a:pt x="146" y="23"/>
                  </a:lnTo>
                  <a:lnTo>
                    <a:pt x="158" y="20"/>
                  </a:lnTo>
                  <a:lnTo>
                    <a:pt x="169" y="17"/>
                  </a:lnTo>
                  <a:lnTo>
                    <a:pt x="180" y="14"/>
                  </a:lnTo>
                  <a:lnTo>
                    <a:pt x="191" y="10"/>
                  </a:lnTo>
                  <a:lnTo>
                    <a:pt x="195" y="7"/>
                  </a:lnTo>
                  <a:lnTo>
                    <a:pt x="183" y="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76" name="任意多边形 19528"/>
            <p:cNvSpPr/>
            <p:nvPr/>
          </p:nvSpPr>
          <p:spPr>
            <a:xfrm>
              <a:off x="5301" y="2069"/>
              <a:ext cx="79" cy="217"/>
            </a:xfrm>
            <a:custGeom>
              <a:avLst/>
              <a:gdLst/>
              <a:ahLst/>
              <a:cxnLst/>
              <a:rect l="0" t="0" r="0" b="0"/>
              <a:pathLst>
                <a:path w="79" h="217">
                  <a:moveTo>
                    <a:pt x="0" y="4"/>
                  </a:moveTo>
                  <a:lnTo>
                    <a:pt x="7" y="18"/>
                  </a:lnTo>
                  <a:lnTo>
                    <a:pt x="12" y="32"/>
                  </a:lnTo>
                  <a:lnTo>
                    <a:pt x="18" y="47"/>
                  </a:lnTo>
                  <a:lnTo>
                    <a:pt x="24" y="62"/>
                  </a:lnTo>
                  <a:lnTo>
                    <a:pt x="31" y="78"/>
                  </a:lnTo>
                  <a:lnTo>
                    <a:pt x="37" y="94"/>
                  </a:lnTo>
                  <a:lnTo>
                    <a:pt x="43" y="110"/>
                  </a:lnTo>
                  <a:lnTo>
                    <a:pt x="48" y="126"/>
                  </a:lnTo>
                  <a:lnTo>
                    <a:pt x="53" y="141"/>
                  </a:lnTo>
                  <a:lnTo>
                    <a:pt x="58" y="156"/>
                  </a:lnTo>
                  <a:lnTo>
                    <a:pt x="61" y="169"/>
                  </a:lnTo>
                  <a:lnTo>
                    <a:pt x="64" y="181"/>
                  </a:lnTo>
                  <a:lnTo>
                    <a:pt x="65" y="191"/>
                  </a:lnTo>
                  <a:lnTo>
                    <a:pt x="66" y="201"/>
                  </a:lnTo>
                  <a:lnTo>
                    <a:pt x="66" y="207"/>
                  </a:lnTo>
                  <a:lnTo>
                    <a:pt x="65" y="210"/>
                  </a:lnTo>
                  <a:lnTo>
                    <a:pt x="76" y="216"/>
                  </a:lnTo>
                  <a:lnTo>
                    <a:pt x="78" y="208"/>
                  </a:lnTo>
                  <a:lnTo>
                    <a:pt x="78" y="200"/>
                  </a:lnTo>
                  <a:lnTo>
                    <a:pt x="78" y="191"/>
                  </a:lnTo>
                  <a:lnTo>
                    <a:pt x="75" y="179"/>
                  </a:lnTo>
                  <a:lnTo>
                    <a:pt x="72" y="166"/>
                  </a:lnTo>
                  <a:lnTo>
                    <a:pt x="69" y="152"/>
                  </a:lnTo>
                  <a:lnTo>
                    <a:pt x="65" y="137"/>
                  </a:lnTo>
                  <a:lnTo>
                    <a:pt x="59" y="122"/>
                  </a:lnTo>
                  <a:lnTo>
                    <a:pt x="55" y="106"/>
                  </a:lnTo>
                  <a:lnTo>
                    <a:pt x="48" y="90"/>
                  </a:lnTo>
                  <a:lnTo>
                    <a:pt x="43" y="74"/>
                  </a:lnTo>
                  <a:lnTo>
                    <a:pt x="36" y="57"/>
                  </a:lnTo>
                  <a:lnTo>
                    <a:pt x="30" y="42"/>
                  </a:lnTo>
                  <a:lnTo>
                    <a:pt x="23" y="26"/>
                  </a:lnTo>
                  <a:lnTo>
                    <a:pt x="18" y="13"/>
                  </a:lnTo>
                  <a:lnTo>
                    <a:pt x="11" y="0"/>
                  </a:lnTo>
                  <a:lnTo>
                    <a:pt x="1" y="4"/>
                  </a:lnTo>
                  <a:lnTo>
                    <a:pt x="0" y="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77" name="任意多边形 19529"/>
            <p:cNvSpPr/>
            <p:nvPr/>
          </p:nvSpPr>
          <p:spPr>
            <a:xfrm>
              <a:off x="5124" y="1773"/>
              <a:ext cx="184" cy="295"/>
            </a:xfrm>
            <a:custGeom>
              <a:avLst/>
              <a:gdLst/>
              <a:ahLst/>
              <a:cxnLst/>
              <a:rect l="0" t="0" r="0" b="0"/>
              <a:pathLst>
                <a:path w="184" h="295">
                  <a:moveTo>
                    <a:pt x="0" y="8"/>
                  </a:moveTo>
                  <a:lnTo>
                    <a:pt x="7" y="17"/>
                  </a:lnTo>
                  <a:lnTo>
                    <a:pt x="13" y="25"/>
                  </a:lnTo>
                  <a:lnTo>
                    <a:pt x="18" y="33"/>
                  </a:lnTo>
                  <a:lnTo>
                    <a:pt x="24" y="42"/>
                  </a:lnTo>
                  <a:lnTo>
                    <a:pt x="32" y="51"/>
                  </a:lnTo>
                  <a:lnTo>
                    <a:pt x="37" y="60"/>
                  </a:lnTo>
                  <a:lnTo>
                    <a:pt x="43" y="68"/>
                  </a:lnTo>
                  <a:lnTo>
                    <a:pt x="48" y="77"/>
                  </a:lnTo>
                  <a:lnTo>
                    <a:pt x="53" y="85"/>
                  </a:lnTo>
                  <a:lnTo>
                    <a:pt x="60" y="94"/>
                  </a:lnTo>
                  <a:lnTo>
                    <a:pt x="66" y="103"/>
                  </a:lnTo>
                  <a:lnTo>
                    <a:pt x="71" y="112"/>
                  </a:lnTo>
                  <a:lnTo>
                    <a:pt x="76" y="121"/>
                  </a:lnTo>
                  <a:lnTo>
                    <a:pt x="81" y="130"/>
                  </a:lnTo>
                  <a:lnTo>
                    <a:pt x="87" y="138"/>
                  </a:lnTo>
                  <a:lnTo>
                    <a:pt x="92" y="148"/>
                  </a:lnTo>
                  <a:lnTo>
                    <a:pt x="99" y="157"/>
                  </a:lnTo>
                  <a:lnTo>
                    <a:pt x="103" y="166"/>
                  </a:lnTo>
                  <a:lnTo>
                    <a:pt x="108" y="174"/>
                  </a:lnTo>
                  <a:lnTo>
                    <a:pt x="113" y="184"/>
                  </a:lnTo>
                  <a:lnTo>
                    <a:pt x="119" y="193"/>
                  </a:lnTo>
                  <a:lnTo>
                    <a:pt x="124" y="202"/>
                  </a:lnTo>
                  <a:lnTo>
                    <a:pt x="130" y="211"/>
                  </a:lnTo>
                  <a:lnTo>
                    <a:pt x="134" y="221"/>
                  </a:lnTo>
                  <a:lnTo>
                    <a:pt x="139" y="230"/>
                  </a:lnTo>
                  <a:lnTo>
                    <a:pt x="144" y="239"/>
                  </a:lnTo>
                  <a:lnTo>
                    <a:pt x="148" y="248"/>
                  </a:lnTo>
                  <a:lnTo>
                    <a:pt x="154" y="258"/>
                  </a:lnTo>
                  <a:lnTo>
                    <a:pt x="158" y="267"/>
                  </a:lnTo>
                  <a:lnTo>
                    <a:pt x="163" y="276"/>
                  </a:lnTo>
                  <a:lnTo>
                    <a:pt x="168" y="286"/>
                  </a:lnTo>
                  <a:lnTo>
                    <a:pt x="172" y="294"/>
                  </a:lnTo>
                  <a:lnTo>
                    <a:pt x="183" y="290"/>
                  </a:lnTo>
                  <a:lnTo>
                    <a:pt x="179" y="280"/>
                  </a:lnTo>
                  <a:lnTo>
                    <a:pt x="174" y="270"/>
                  </a:lnTo>
                  <a:lnTo>
                    <a:pt x="168" y="261"/>
                  </a:lnTo>
                  <a:lnTo>
                    <a:pt x="165" y="252"/>
                  </a:lnTo>
                  <a:lnTo>
                    <a:pt x="160" y="242"/>
                  </a:lnTo>
                  <a:lnTo>
                    <a:pt x="155" y="233"/>
                  </a:lnTo>
                  <a:lnTo>
                    <a:pt x="150" y="223"/>
                  </a:lnTo>
                  <a:lnTo>
                    <a:pt x="145" y="214"/>
                  </a:lnTo>
                  <a:lnTo>
                    <a:pt x="140" y="206"/>
                  </a:lnTo>
                  <a:lnTo>
                    <a:pt x="135" y="195"/>
                  </a:lnTo>
                  <a:lnTo>
                    <a:pt x="130" y="186"/>
                  </a:lnTo>
                  <a:lnTo>
                    <a:pt x="125" y="177"/>
                  </a:lnTo>
                  <a:lnTo>
                    <a:pt x="119" y="169"/>
                  </a:lnTo>
                  <a:lnTo>
                    <a:pt x="114" y="159"/>
                  </a:lnTo>
                  <a:lnTo>
                    <a:pt x="108" y="150"/>
                  </a:lnTo>
                  <a:lnTo>
                    <a:pt x="104" y="141"/>
                  </a:lnTo>
                  <a:lnTo>
                    <a:pt x="99" y="131"/>
                  </a:lnTo>
                  <a:lnTo>
                    <a:pt x="93" y="123"/>
                  </a:lnTo>
                  <a:lnTo>
                    <a:pt x="87" y="114"/>
                  </a:lnTo>
                  <a:lnTo>
                    <a:pt x="81" y="105"/>
                  </a:lnTo>
                  <a:lnTo>
                    <a:pt x="76" y="95"/>
                  </a:lnTo>
                  <a:lnTo>
                    <a:pt x="71" y="87"/>
                  </a:lnTo>
                  <a:lnTo>
                    <a:pt x="64" y="77"/>
                  </a:lnTo>
                  <a:lnTo>
                    <a:pt x="59" y="70"/>
                  </a:lnTo>
                  <a:lnTo>
                    <a:pt x="52" y="60"/>
                  </a:lnTo>
                  <a:lnTo>
                    <a:pt x="47" y="52"/>
                  </a:lnTo>
                  <a:lnTo>
                    <a:pt x="42" y="43"/>
                  </a:lnTo>
                  <a:lnTo>
                    <a:pt x="35" y="35"/>
                  </a:lnTo>
                  <a:lnTo>
                    <a:pt x="29" y="26"/>
                  </a:lnTo>
                  <a:lnTo>
                    <a:pt x="23" y="17"/>
                  </a:lnTo>
                  <a:lnTo>
                    <a:pt x="17" y="9"/>
                  </a:lnTo>
                  <a:lnTo>
                    <a:pt x="11" y="0"/>
                  </a:lnTo>
                  <a:lnTo>
                    <a:pt x="1" y="8"/>
                  </a:lnTo>
                  <a:lnTo>
                    <a:pt x="0" y="8"/>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78" name="任意多边形 19530"/>
            <p:cNvSpPr/>
            <p:nvPr/>
          </p:nvSpPr>
          <p:spPr>
            <a:xfrm>
              <a:off x="4974" y="1621"/>
              <a:ext cx="156" cy="155"/>
            </a:xfrm>
            <a:custGeom>
              <a:avLst/>
              <a:gdLst/>
              <a:ahLst/>
              <a:cxnLst/>
              <a:rect l="0" t="0" r="0" b="0"/>
              <a:pathLst>
                <a:path w="156" h="155">
                  <a:moveTo>
                    <a:pt x="1" y="12"/>
                  </a:moveTo>
                  <a:lnTo>
                    <a:pt x="0" y="11"/>
                  </a:lnTo>
                  <a:lnTo>
                    <a:pt x="9" y="17"/>
                  </a:lnTo>
                  <a:lnTo>
                    <a:pt x="17" y="23"/>
                  </a:lnTo>
                  <a:lnTo>
                    <a:pt x="26" y="31"/>
                  </a:lnTo>
                  <a:lnTo>
                    <a:pt x="36" y="39"/>
                  </a:lnTo>
                  <a:lnTo>
                    <a:pt x="44" y="47"/>
                  </a:lnTo>
                  <a:lnTo>
                    <a:pt x="54" y="55"/>
                  </a:lnTo>
                  <a:lnTo>
                    <a:pt x="65" y="64"/>
                  </a:lnTo>
                  <a:lnTo>
                    <a:pt x="74" y="73"/>
                  </a:lnTo>
                  <a:lnTo>
                    <a:pt x="83" y="83"/>
                  </a:lnTo>
                  <a:lnTo>
                    <a:pt x="92" y="92"/>
                  </a:lnTo>
                  <a:lnTo>
                    <a:pt x="102" y="102"/>
                  </a:lnTo>
                  <a:lnTo>
                    <a:pt x="111" y="113"/>
                  </a:lnTo>
                  <a:lnTo>
                    <a:pt x="120" y="122"/>
                  </a:lnTo>
                  <a:lnTo>
                    <a:pt x="129" y="133"/>
                  </a:lnTo>
                  <a:lnTo>
                    <a:pt x="138" y="143"/>
                  </a:lnTo>
                  <a:lnTo>
                    <a:pt x="145" y="154"/>
                  </a:lnTo>
                  <a:lnTo>
                    <a:pt x="155" y="146"/>
                  </a:lnTo>
                  <a:lnTo>
                    <a:pt x="147" y="136"/>
                  </a:lnTo>
                  <a:lnTo>
                    <a:pt x="139" y="125"/>
                  </a:lnTo>
                  <a:lnTo>
                    <a:pt x="130" y="115"/>
                  </a:lnTo>
                  <a:lnTo>
                    <a:pt x="120" y="104"/>
                  </a:lnTo>
                  <a:lnTo>
                    <a:pt x="111" y="93"/>
                  </a:lnTo>
                  <a:lnTo>
                    <a:pt x="102" y="83"/>
                  </a:lnTo>
                  <a:lnTo>
                    <a:pt x="92" y="73"/>
                  </a:lnTo>
                  <a:lnTo>
                    <a:pt x="82" y="64"/>
                  </a:lnTo>
                  <a:lnTo>
                    <a:pt x="72" y="55"/>
                  </a:lnTo>
                  <a:lnTo>
                    <a:pt x="63" y="46"/>
                  </a:lnTo>
                  <a:lnTo>
                    <a:pt x="53" y="38"/>
                  </a:lnTo>
                  <a:lnTo>
                    <a:pt x="43" y="30"/>
                  </a:lnTo>
                  <a:lnTo>
                    <a:pt x="34" y="21"/>
                  </a:lnTo>
                  <a:lnTo>
                    <a:pt x="25" y="13"/>
                  </a:lnTo>
                  <a:lnTo>
                    <a:pt x="16" y="7"/>
                  </a:lnTo>
                  <a:lnTo>
                    <a:pt x="8" y="1"/>
                  </a:lnTo>
                  <a:lnTo>
                    <a:pt x="6" y="0"/>
                  </a:lnTo>
                  <a:lnTo>
                    <a:pt x="1" y="12"/>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79" name="任意多边形 19531"/>
            <p:cNvSpPr/>
            <p:nvPr/>
          </p:nvSpPr>
          <p:spPr>
            <a:xfrm>
              <a:off x="4881" y="1591"/>
              <a:ext cx="94" cy="37"/>
            </a:xfrm>
            <a:custGeom>
              <a:avLst/>
              <a:gdLst/>
              <a:ahLst/>
              <a:cxnLst/>
              <a:rect l="0" t="0" r="0" b="0"/>
              <a:pathLst>
                <a:path w="94" h="37">
                  <a:moveTo>
                    <a:pt x="0" y="9"/>
                  </a:moveTo>
                  <a:lnTo>
                    <a:pt x="3" y="9"/>
                  </a:lnTo>
                  <a:lnTo>
                    <a:pt x="7" y="12"/>
                  </a:lnTo>
                  <a:lnTo>
                    <a:pt x="10" y="13"/>
                  </a:lnTo>
                  <a:lnTo>
                    <a:pt x="15" y="15"/>
                  </a:lnTo>
                  <a:lnTo>
                    <a:pt x="20" y="15"/>
                  </a:lnTo>
                  <a:lnTo>
                    <a:pt x="24" y="17"/>
                  </a:lnTo>
                  <a:lnTo>
                    <a:pt x="30" y="19"/>
                  </a:lnTo>
                  <a:lnTo>
                    <a:pt x="35" y="20"/>
                  </a:lnTo>
                  <a:lnTo>
                    <a:pt x="41" y="21"/>
                  </a:lnTo>
                  <a:lnTo>
                    <a:pt x="48" y="23"/>
                  </a:lnTo>
                  <a:lnTo>
                    <a:pt x="53" y="25"/>
                  </a:lnTo>
                  <a:lnTo>
                    <a:pt x="58" y="27"/>
                  </a:lnTo>
                  <a:lnTo>
                    <a:pt x="65" y="28"/>
                  </a:lnTo>
                  <a:lnTo>
                    <a:pt x="71" y="29"/>
                  </a:lnTo>
                  <a:lnTo>
                    <a:pt x="76" y="31"/>
                  </a:lnTo>
                  <a:lnTo>
                    <a:pt x="83" y="34"/>
                  </a:lnTo>
                  <a:lnTo>
                    <a:pt x="88" y="36"/>
                  </a:lnTo>
                  <a:lnTo>
                    <a:pt x="93" y="26"/>
                  </a:lnTo>
                  <a:lnTo>
                    <a:pt x="87" y="23"/>
                  </a:lnTo>
                  <a:lnTo>
                    <a:pt x="82" y="21"/>
                  </a:lnTo>
                  <a:lnTo>
                    <a:pt x="75" y="19"/>
                  </a:lnTo>
                  <a:lnTo>
                    <a:pt x="69" y="17"/>
                  </a:lnTo>
                  <a:lnTo>
                    <a:pt x="62" y="15"/>
                  </a:lnTo>
                  <a:lnTo>
                    <a:pt x="56" y="14"/>
                  </a:lnTo>
                  <a:lnTo>
                    <a:pt x="51" y="12"/>
                  </a:lnTo>
                  <a:lnTo>
                    <a:pt x="44" y="10"/>
                  </a:lnTo>
                  <a:lnTo>
                    <a:pt x="39" y="9"/>
                  </a:lnTo>
                  <a:lnTo>
                    <a:pt x="33" y="8"/>
                  </a:lnTo>
                  <a:lnTo>
                    <a:pt x="27" y="6"/>
                  </a:lnTo>
                  <a:lnTo>
                    <a:pt x="23" y="5"/>
                  </a:lnTo>
                  <a:lnTo>
                    <a:pt x="19" y="3"/>
                  </a:lnTo>
                  <a:lnTo>
                    <a:pt x="15" y="3"/>
                  </a:lnTo>
                  <a:lnTo>
                    <a:pt x="11" y="1"/>
                  </a:lnTo>
                  <a:lnTo>
                    <a:pt x="8" y="0"/>
                  </a:lnTo>
                  <a:lnTo>
                    <a:pt x="10" y="1"/>
                  </a:lnTo>
                  <a:lnTo>
                    <a:pt x="0" y="9"/>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80" name="任意多边形 19532"/>
            <p:cNvSpPr/>
            <p:nvPr/>
          </p:nvSpPr>
          <p:spPr>
            <a:xfrm>
              <a:off x="4828" y="1534"/>
              <a:ext cx="59" cy="62"/>
            </a:xfrm>
            <a:custGeom>
              <a:avLst/>
              <a:gdLst/>
              <a:ahLst/>
              <a:cxnLst/>
              <a:rect l="0" t="0" r="0" b="0"/>
              <a:pathLst>
                <a:path w="59" h="62">
                  <a:moveTo>
                    <a:pt x="12" y="4"/>
                  </a:moveTo>
                  <a:lnTo>
                    <a:pt x="2" y="8"/>
                  </a:lnTo>
                  <a:lnTo>
                    <a:pt x="5" y="11"/>
                  </a:lnTo>
                  <a:lnTo>
                    <a:pt x="8" y="15"/>
                  </a:lnTo>
                  <a:lnTo>
                    <a:pt x="11" y="18"/>
                  </a:lnTo>
                  <a:lnTo>
                    <a:pt x="14" y="22"/>
                  </a:lnTo>
                  <a:lnTo>
                    <a:pt x="16" y="25"/>
                  </a:lnTo>
                  <a:lnTo>
                    <a:pt x="19" y="28"/>
                  </a:lnTo>
                  <a:lnTo>
                    <a:pt x="22" y="31"/>
                  </a:lnTo>
                  <a:lnTo>
                    <a:pt x="25" y="35"/>
                  </a:lnTo>
                  <a:lnTo>
                    <a:pt x="28" y="37"/>
                  </a:lnTo>
                  <a:lnTo>
                    <a:pt x="31" y="41"/>
                  </a:lnTo>
                  <a:lnTo>
                    <a:pt x="34" y="45"/>
                  </a:lnTo>
                  <a:lnTo>
                    <a:pt x="37" y="48"/>
                  </a:lnTo>
                  <a:lnTo>
                    <a:pt x="40" y="51"/>
                  </a:lnTo>
                  <a:lnTo>
                    <a:pt x="43" y="55"/>
                  </a:lnTo>
                  <a:lnTo>
                    <a:pt x="45" y="58"/>
                  </a:lnTo>
                  <a:lnTo>
                    <a:pt x="48" y="61"/>
                  </a:lnTo>
                  <a:lnTo>
                    <a:pt x="58" y="53"/>
                  </a:lnTo>
                  <a:lnTo>
                    <a:pt x="54" y="49"/>
                  </a:lnTo>
                  <a:lnTo>
                    <a:pt x="52" y="46"/>
                  </a:lnTo>
                  <a:lnTo>
                    <a:pt x="48" y="43"/>
                  </a:lnTo>
                  <a:lnTo>
                    <a:pt x="45" y="39"/>
                  </a:lnTo>
                  <a:lnTo>
                    <a:pt x="43" y="36"/>
                  </a:lnTo>
                  <a:lnTo>
                    <a:pt x="40" y="33"/>
                  </a:lnTo>
                  <a:lnTo>
                    <a:pt x="37" y="29"/>
                  </a:lnTo>
                  <a:lnTo>
                    <a:pt x="34" y="26"/>
                  </a:lnTo>
                  <a:lnTo>
                    <a:pt x="31" y="23"/>
                  </a:lnTo>
                  <a:lnTo>
                    <a:pt x="28" y="19"/>
                  </a:lnTo>
                  <a:lnTo>
                    <a:pt x="25" y="15"/>
                  </a:lnTo>
                  <a:lnTo>
                    <a:pt x="22" y="13"/>
                  </a:lnTo>
                  <a:lnTo>
                    <a:pt x="20" y="10"/>
                  </a:lnTo>
                  <a:lnTo>
                    <a:pt x="16" y="5"/>
                  </a:lnTo>
                  <a:lnTo>
                    <a:pt x="14" y="3"/>
                  </a:lnTo>
                  <a:lnTo>
                    <a:pt x="11" y="0"/>
                  </a:lnTo>
                  <a:lnTo>
                    <a:pt x="0" y="4"/>
                  </a:lnTo>
                  <a:lnTo>
                    <a:pt x="12" y="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81" name="任意多边形 19533"/>
            <p:cNvSpPr/>
            <p:nvPr/>
          </p:nvSpPr>
          <p:spPr>
            <a:xfrm>
              <a:off x="5038" y="1877"/>
              <a:ext cx="17" cy="17"/>
            </a:xfrm>
            <a:custGeom>
              <a:avLst/>
              <a:gdLst/>
              <a:ahLst/>
              <a:cxnLst/>
              <a:rect l="0" t="0" r="0" b="0"/>
              <a:pathLst>
                <a:path w="17" h="17">
                  <a:moveTo>
                    <a:pt x="14" y="10"/>
                  </a:moveTo>
                  <a:lnTo>
                    <a:pt x="14" y="5"/>
                  </a:lnTo>
                  <a:lnTo>
                    <a:pt x="12" y="0"/>
                  </a:lnTo>
                  <a:lnTo>
                    <a:pt x="8" y="0"/>
                  </a:lnTo>
                  <a:lnTo>
                    <a:pt x="6" y="0"/>
                  </a:lnTo>
                  <a:lnTo>
                    <a:pt x="4" y="5"/>
                  </a:lnTo>
                  <a:lnTo>
                    <a:pt x="2" y="5"/>
                  </a:lnTo>
                  <a:lnTo>
                    <a:pt x="0" y="10"/>
                  </a:lnTo>
                  <a:lnTo>
                    <a:pt x="2" y="16"/>
                  </a:lnTo>
                  <a:lnTo>
                    <a:pt x="16" y="10"/>
                  </a:lnTo>
                  <a:lnTo>
                    <a:pt x="14" y="1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82" name="任意多边形 19534"/>
            <p:cNvSpPr/>
            <p:nvPr/>
          </p:nvSpPr>
          <p:spPr>
            <a:xfrm>
              <a:off x="5039" y="1882"/>
              <a:ext cx="145" cy="439"/>
            </a:xfrm>
            <a:custGeom>
              <a:avLst/>
              <a:gdLst/>
              <a:ahLst/>
              <a:cxnLst/>
              <a:rect l="0" t="0" r="0" b="0"/>
              <a:pathLst>
                <a:path w="145" h="439">
                  <a:moveTo>
                    <a:pt x="144" y="436"/>
                  </a:moveTo>
                  <a:lnTo>
                    <a:pt x="142" y="428"/>
                  </a:lnTo>
                  <a:lnTo>
                    <a:pt x="141" y="418"/>
                  </a:lnTo>
                  <a:lnTo>
                    <a:pt x="139" y="408"/>
                  </a:lnTo>
                  <a:lnTo>
                    <a:pt x="137" y="398"/>
                  </a:lnTo>
                  <a:lnTo>
                    <a:pt x="133" y="388"/>
                  </a:lnTo>
                  <a:lnTo>
                    <a:pt x="132" y="376"/>
                  </a:lnTo>
                  <a:lnTo>
                    <a:pt x="129" y="364"/>
                  </a:lnTo>
                  <a:lnTo>
                    <a:pt x="126" y="353"/>
                  </a:lnTo>
                  <a:lnTo>
                    <a:pt x="122" y="340"/>
                  </a:lnTo>
                  <a:lnTo>
                    <a:pt x="118" y="328"/>
                  </a:lnTo>
                  <a:lnTo>
                    <a:pt x="114" y="314"/>
                  </a:lnTo>
                  <a:lnTo>
                    <a:pt x="110" y="300"/>
                  </a:lnTo>
                  <a:lnTo>
                    <a:pt x="106" y="287"/>
                  </a:lnTo>
                  <a:lnTo>
                    <a:pt x="103" y="273"/>
                  </a:lnTo>
                  <a:lnTo>
                    <a:pt x="98" y="258"/>
                  </a:lnTo>
                  <a:lnTo>
                    <a:pt x="93" y="244"/>
                  </a:lnTo>
                  <a:lnTo>
                    <a:pt x="88" y="229"/>
                  </a:lnTo>
                  <a:lnTo>
                    <a:pt x="83" y="214"/>
                  </a:lnTo>
                  <a:lnTo>
                    <a:pt x="79" y="199"/>
                  </a:lnTo>
                  <a:lnTo>
                    <a:pt x="74" y="184"/>
                  </a:lnTo>
                  <a:lnTo>
                    <a:pt x="68" y="169"/>
                  </a:lnTo>
                  <a:lnTo>
                    <a:pt x="63" y="153"/>
                  </a:lnTo>
                  <a:lnTo>
                    <a:pt x="58" y="138"/>
                  </a:lnTo>
                  <a:lnTo>
                    <a:pt x="53" y="122"/>
                  </a:lnTo>
                  <a:lnTo>
                    <a:pt x="47" y="107"/>
                  </a:lnTo>
                  <a:lnTo>
                    <a:pt x="42" y="92"/>
                  </a:lnTo>
                  <a:lnTo>
                    <a:pt x="36" y="76"/>
                  </a:lnTo>
                  <a:lnTo>
                    <a:pt x="32" y="60"/>
                  </a:lnTo>
                  <a:lnTo>
                    <a:pt x="27" y="45"/>
                  </a:lnTo>
                  <a:lnTo>
                    <a:pt x="22" y="30"/>
                  </a:lnTo>
                  <a:lnTo>
                    <a:pt x="16" y="15"/>
                  </a:lnTo>
                  <a:lnTo>
                    <a:pt x="12" y="0"/>
                  </a:lnTo>
                  <a:lnTo>
                    <a:pt x="0" y="4"/>
                  </a:lnTo>
                  <a:lnTo>
                    <a:pt x="5" y="19"/>
                  </a:lnTo>
                  <a:lnTo>
                    <a:pt x="10" y="35"/>
                  </a:lnTo>
                  <a:lnTo>
                    <a:pt x="15" y="49"/>
                  </a:lnTo>
                  <a:lnTo>
                    <a:pt x="20" y="64"/>
                  </a:lnTo>
                  <a:lnTo>
                    <a:pt x="26" y="80"/>
                  </a:lnTo>
                  <a:lnTo>
                    <a:pt x="31" y="96"/>
                  </a:lnTo>
                  <a:lnTo>
                    <a:pt x="36" y="110"/>
                  </a:lnTo>
                  <a:lnTo>
                    <a:pt x="40" y="126"/>
                  </a:lnTo>
                  <a:lnTo>
                    <a:pt x="46" y="142"/>
                  </a:lnTo>
                  <a:lnTo>
                    <a:pt x="51" y="157"/>
                  </a:lnTo>
                  <a:lnTo>
                    <a:pt x="57" y="173"/>
                  </a:lnTo>
                  <a:lnTo>
                    <a:pt x="61" y="188"/>
                  </a:lnTo>
                  <a:lnTo>
                    <a:pt x="66" y="203"/>
                  </a:lnTo>
                  <a:lnTo>
                    <a:pt x="71" y="218"/>
                  </a:lnTo>
                  <a:lnTo>
                    <a:pt x="76" y="233"/>
                  </a:lnTo>
                  <a:lnTo>
                    <a:pt x="81" y="248"/>
                  </a:lnTo>
                  <a:lnTo>
                    <a:pt x="85" y="262"/>
                  </a:lnTo>
                  <a:lnTo>
                    <a:pt x="89" y="277"/>
                  </a:lnTo>
                  <a:lnTo>
                    <a:pt x="94" y="291"/>
                  </a:lnTo>
                  <a:lnTo>
                    <a:pt x="99" y="305"/>
                  </a:lnTo>
                  <a:lnTo>
                    <a:pt x="103" y="318"/>
                  </a:lnTo>
                  <a:lnTo>
                    <a:pt x="106" y="331"/>
                  </a:lnTo>
                  <a:lnTo>
                    <a:pt x="109" y="343"/>
                  </a:lnTo>
                  <a:lnTo>
                    <a:pt x="113" y="356"/>
                  </a:lnTo>
                  <a:lnTo>
                    <a:pt x="116" y="368"/>
                  </a:lnTo>
                  <a:lnTo>
                    <a:pt x="119" y="380"/>
                  </a:lnTo>
                  <a:lnTo>
                    <a:pt x="122" y="391"/>
                  </a:lnTo>
                  <a:lnTo>
                    <a:pt x="124" y="402"/>
                  </a:lnTo>
                  <a:lnTo>
                    <a:pt x="127" y="411"/>
                  </a:lnTo>
                  <a:lnTo>
                    <a:pt x="129" y="421"/>
                  </a:lnTo>
                  <a:lnTo>
                    <a:pt x="130" y="430"/>
                  </a:lnTo>
                  <a:lnTo>
                    <a:pt x="131" y="438"/>
                  </a:lnTo>
                  <a:lnTo>
                    <a:pt x="144" y="43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83" name="任意多边形 19535"/>
            <p:cNvSpPr/>
            <p:nvPr/>
          </p:nvSpPr>
          <p:spPr>
            <a:xfrm>
              <a:off x="5038" y="1883"/>
              <a:ext cx="17" cy="17"/>
            </a:xfrm>
            <a:custGeom>
              <a:avLst/>
              <a:gdLst/>
              <a:ahLst/>
              <a:cxnLst/>
              <a:rect l="0" t="0" r="0" b="0"/>
              <a:pathLst>
                <a:path w="17" h="17">
                  <a:moveTo>
                    <a:pt x="0" y="8"/>
                  </a:moveTo>
                  <a:lnTo>
                    <a:pt x="2" y="8"/>
                  </a:lnTo>
                  <a:lnTo>
                    <a:pt x="4" y="16"/>
                  </a:lnTo>
                  <a:lnTo>
                    <a:pt x="6" y="16"/>
                  </a:lnTo>
                  <a:lnTo>
                    <a:pt x="10" y="16"/>
                  </a:lnTo>
                  <a:lnTo>
                    <a:pt x="12" y="16"/>
                  </a:lnTo>
                  <a:lnTo>
                    <a:pt x="14" y="8"/>
                  </a:lnTo>
                  <a:lnTo>
                    <a:pt x="16" y="8"/>
                  </a:lnTo>
                  <a:lnTo>
                    <a:pt x="16" y="0"/>
                  </a:lnTo>
                  <a:lnTo>
                    <a:pt x="0" y="8"/>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84" name="任意多边形 19536"/>
            <p:cNvSpPr/>
            <p:nvPr/>
          </p:nvSpPr>
          <p:spPr>
            <a:xfrm>
              <a:off x="4880" y="1590"/>
              <a:ext cx="17" cy="17"/>
            </a:xfrm>
            <a:custGeom>
              <a:avLst/>
              <a:gdLst/>
              <a:ahLst/>
              <a:cxnLst/>
              <a:rect l="0" t="0" r="0" b="0"/>
              <a:pathLst>
                <a:path w="17" h="17">
                  <a:moveTo>
                    <a:pt x="16" y="3"/>
                  </a:moveTo>
                  <a:lnTo>
                    <a:pt x="13" y="0"/>
                  </a:lnTo>
                  <a:lnTo>
                    <a:pt x="8" y="0"/>
                  </a:lnTo>
                  <a:lnTo>
                    <a:pt x="5" y="0"/>
                  </a:lnTo>
                  <a:lnTo>
                    <a:pt x="2" y="0"/>
                  </a:lnTo>
                  <a:lnTo>
                    <a:pt x="2" y="6"/>
                  </a:lnTo>
                  <a:lnTo>
                    <a:pt x="0" y="9"/>
                  </a:lnTo>
                  <a:lnTo>
                    <a:pt x="2" y="12"/>
                  </a:lnTo>
                  <a:lnTo>
                    <a:pt x="2" y="16"/>
                  </a:lnTo>
                  <a:lnTo>
                    <a:pt x="16" y="3"/>
                  </a:lnTo>
                  <a:lnTo>
                    <a:pt x="16" y="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85" name="任意多边形 19537"/>
            <p:cNvSpPr/>
            <p:nvPr/>
          </p:nvSpPr>
          <p:spPr>
            <a:xfrm>
              <a:off x="4882" y="1592"/>
              <a:ext cx="59" cy="63"/>
            </a:xfrm>
            <a:custGeom>
              <a:avLst/>
              <a:gdLst/>
              <a:ahLst/>
              <a:cxnLst/>
              <a:rect l="0" t="0" r="0" b="0"/>
              <a:pathLst>
                <a:path w="59" h="63">
                  <a:moveTo>
                    <a:pt x="57" y="62"/>
                  </a:moveTo>
                  <a:lnTo>
                    <a:pt x="58" y="54"/>
                  </a:lnTo>
                  <a:lnTo>
                    <a:pt x="56" y="51"/>
                  </a:lnTo>
                  <a:lnTo>
                    <a:pt x="53" y="47"/>
                  </a:lnTo>
                  <a:lnTo>
                    <a:pt x="51" y="44"/>
                  </a:lnTo>
                  <a:lnTo>
                    <a:pt x="48" y="40"/>
                  </a:lnTo>
                  <a:lnTo>
                    <a:pt x="45" y="36"/>
                  </a:lnTo>
                  <a:lnTo>
                    <a:pt x="42" y="34"/>
                  </a:lnTo>
                  <a:lnTo>
                    <a:pt x="39" y="30"/>
                  </a:lnTo>
                  <a:lnTo>
                    <a:pt x="35" y="26"/>
                  </a:lnTo>
                  <a:lnTo>
                    <a:pt x="32" y="24"/>
                  </a:lnTo>
                  <a:lnTo>
                    <a:pt x="29" y="20"/>
                  </a:lnTo>
                  <a:lnTo>
                    <a:pt x="25" y="16"/>
                  </a:lnTo>
                  <a:lnTo>
                    <a:pt x="22" y="13"/>
                  </a:lnTo>
                  <a:lnTo>
                    <a:pt x="19" y="10"/>
                  </a:lnTo>
                  <a:lnTo>
                    <a:pt x="15" y="6"/>
                  </a:lnTo>
                  <a:lnTo>
                    <a:pt x="12" y="3"/>
                  </a:lnTo>
                  <a:lnTo>
                    <a:pt x="9" y="0"/>
                  </a:lnTo>
                  <a:lnTo>
                    <a:pt x="0" y="8"/>
                  </a:lnTo>
                  <a:lnTo>
                    <a:pt x="3" y="12"/>
                  </a:lnTo>
                  <a:lnTo>
                    <a:pt x="6" y="16"/>
                  </a:lnTo>
                  <a:lnTo>
                    <a:pt x="10" y="19"/>
                  </a:lnTo>
                  <a:lnTo>
                    <a:pt x="13" y="22"/>
                  </a:lnTo>
                  <a:lnTo>
                    <a:pt x="16" y="26"/>
                  </a:lnTo>
                  <a:lnTo>
                    <a:pt x="20" y="29"/>
                  </a:lnTo>
                  <a:lnTo>
                    <a:pt x="24" y="32"/>
                  </a:lnTo>
                  <a:lnTo>
                    <a:pt x="27" y="36"/>
                  </a:lnTo>
                  <a:lnTo>
                    <a:pt x="30" y="38"/>
                  </a:lnTo>
                  <a:lnTo>
                    <a:pt x="33" y="42"/>
                  </a:lnTo>
                  <a:lnTo>
                    <a:pt x="36" y="46"/>
                  </a:lnTo>
                  <a:lnTo>
                    <a:pt x="39" y="48"/>
                  </a:lnTo>
                  <a:lnTo>
                    <a:pt x="42" y="52"/>
                  </a:lnTo>
                  <a:lnTo>
                    <a:pt x="45" y="55"/>
                  </a:lnTo>
                  <a:lnTo>
                    <a:pt x="47" y="57"/>
                  </a:lnTo>
                  <a:lnTo>
                    <a:pt x="48" y="61"/>
                  </a:lnTo>
                  <a:lnTo>
                    <a:pt x="50" y="52"/>
                  </a:lnTo>
                  <a:lnTo>
                    <a:pt x="58" y="62"/>
                  </a:lnTo>
                  <a:lnTo>
                    <a:pt x="57" y="6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86" name="任意多边形 19538"/>
            <p:cNvSpPr/>
            <p:nvPr/>
          </p:nvSpPr>
          <p:spPr>
            <a:xfrm>
              <a:off x="4880" y="1649"/>
              <a:ext cx="61" cy="46"/>
            </a:xfrm>
            <a:custGeom>
              <a:avLst/>
              <a:gdLst/>
              <a:ahLst/>
              <a:cxnLst/>
              <a:rect l="0" t="0" r="0" b="0"/>
              <a:pathLst>
                <a:path w="61" h="46">
                  <a:moveTo>
                    <a:pt x="5" y="35"/>
                  </a:moveTo>
                  <a:lnTo>
                    <a:pt x="7" y="45"/>
                  </a:lnTo>
                  <a:lnTo>
                    <a:pt x="10" y="42"/>
                  </a:lnTo>
                  <a:lnTo>
                    <a:pt x="13" y="41"/>
                  </a:lnTo>
                  <a:lnTo>
                    <a:pt x="16" y="38"/>
                  </a:lnTo>
                  <a:lnTo>
                    <a:pt x="20" y="36"/>
                  </a:lnTo>
                  <a:lnTo>
                    <a:pt x="24" y="34"/>
                  </a:lnTo>
                  <a:lnTo>
                    <a:pt x="27" y="32"/>
                  </a:lnTo>
                  <a:lnTo>
                    <a:pt x="31" y="29"/>
                  </a:lnTo>
                  <a:lnTo>
                    <a:pt x="34" y="27"/>
                  </a:lnTo>
                  <a:lnTo>
                    <a:pt x="37" y="26"/>
                  </a:lnTo>
                  <a:lnTo>
                    <a:pt x="41" y="22"/>
                  </a:lnTo>
                  <a:lnTo>
                    <a:pt x="44" y="20"/>
                  </a:lnTo>
                  <a:lnTo>
                    <a:pt x="47" y="19"/>
                  </a:lnTo>
                  <a:lnTo>
                    <a:pt x="50" y="16"/>
                  </a:lnTo>
                  <a:lnTo>
                    <a:pt x="54" y="14"/>
                  </a:lnTo>
                  <a:lnTo>
                    <a:pt x="57" y="11"/>
                  </a:lnTo>
                  <a:lnTo>
                    <a:pt x="60" y="10"/>
                  </a:lnTo>
                  <a:lnTo>
                    <a:pt x="52" y="0"/>
                  </a:lnTo>
                  <a:lnTo>
                    <a:pt x="49" y="3"/>
                  </a:lnTo>
                  <a:lnTo>
                    <a:pt x="47" y="4"/>
                  </a:lnTo>
                  <a:lnTo>
                    <a:pt x="44" y="6"/>
                  </a:lnTo>
                  <a:lnTo>
                    <a:pt x="41" y="9"/>
                  </a:lnTo>
                  <a:lnTo>
                    <a:pt x="37" y="11"/>
                  </a:lnTo>
                  <a:lnTo>
                    <a:pt x="34" y="12"/>
                  </a:lnTo>
                  <a:lnTo>
                    <a:pt x="31" y="16"/>
                  </a:lnTo>
                  <a:lnTo>
                    <a:pt x="27" y="18"/>
                  </a:lnTo>
                  <a:lnTo>
                    <a:pt x="24" y="19"/>
                  </a:lnTo>
                  <a:lnTo>
                    <a:pt x="20" y="22"/>
                  </a:lnTo>
                  <a:lnTo>
                    <a:pt x="16" y="25"/>
                  </a:lnTo>
                  <a:lnTo>
                    <a:pt x="13" y="26"/>
                  </a:lnTo>
                  <a:lnTo>
                    <a:pt x="10" y="29"/>
                  </a:lnTo>
                  <a:lnTo>
                    <a:pt x="6" y="32"/>
                  </a:lnTo>
                  <a:lnTo>
                    <a:pt x="3" y="34"/>
                  </a:lnTo>
                  <a:lnTo>
                    <a:pt x="0" y="35"/>
                  </a:lnTo>
                  <a:lnTo>
                    <a:pt x="1" y="45"/>
                  </a:lnTo>
                  <a:lnTo>
                    <a:pt x="5" y="35"/>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87" name="任意多边形 19539"/>
            <p:cNvSpPr/>
            <p:nvPr/>
          </p:nvSpPr>
          <p:spPr>
            <a:xfrm>
              <a:off x="4881" y="1689"/>
              <a:ext cx="80" cy="36"/>
            </a:xfrm>
            <a:custGeom>
              <a:avLst/>
              <a:gdLst/>
              <a:ahLst/>
              <a:cxnLst/>
              <a:rect l="0" t="0" r="0" b="0"/>
              <a:pathLst>
                <a:path w="80" h="36">
                  <a:moveTo>
                    <a:pt x="79" y="32"/>
                  </a:moveTo>
                  <a:lnTo>
                    <a:pt x="77" y="26"/>
                  </a:lnTo>
                  <a:lnTo>
                    <a:pt x="73" y="24"/>
                  </a:lnTo>
                  <a:lnTo>
                    <a:pt x="70" y="21"/>
                  </a:lnTo>
                  <a:lnTo>
                    <a:pt x="65" y="19"/>
                  </a:lnTo>
                  <a:lnTo>
                    <a:pt x="61" y="17"/>
                  </a:lnTo>
                  <a:lnTo>
                    <a:pt x="58" y="15"/>
                  </a:lnTo>
                  <a:lnTo>
                    <a:pt x="53" y="15"/>
                  </a:lnTo>
                  <a:lnTo>
                    <a:pt x="47" y="12"/>
                  </a:lnTo>
                  <a:lnTo>
                    <a:pt x="44" y="12"/>
                  </a:lnTo>
                  <a:lnTo>
                    <a:pt x="39" y="10"/>
                  </a:lnTo>
                  <a:lnTo>
                    <a:pt x="34" y="9"/>
                  </a:lnTo>
                  <a:lnTo>
                    <a:pt x="30" y="7"/>
                  </a:lnTo>
                  <a:lnTo>
                    <a:pt x="25" y="6"/>
                  </a:lnTo>
                  <a:lnTo>
                    <a:pt x="20" y="5"/>
                  </a:lnTo>
                  <a:lnTo>
                    <a:pt x="15" y="3"/>
                  </a:lnTo>
                  <a:lnTo>
                    <a:pt x="10" y="1"/>
                  </a:lnTo>
                  <a:lnTo>
                    <a:pt x="5" y="0"/>
                  </a:lnTo>
                  <a:lnTo>
                    <a:pt x="0" y="9"/>
                  </a:lnTo>
                  <a:lnTo>
                    <a:pt x="6" y="12"/>
                  </a:lnTo>
                  <a:lnTo>
                    <a:pt x="10" y="14"/>
                  </a:lnTo>
                  <a:lnTo>
                    <a:pt x="16" y="15"/>
                  </a:lnTo>
                  <a:lnTo>
                    <a:pt x="20" y="17"/>
                  </a:lnTo>
                  <a:lnTo>
                    <a:pt x="27" y="19"/>
                  </a:lnTo>
                  <a:lnTo>
                    <a:pt x="31" y="19"/>
                  </a:lnTo>
                  <a:lnTo>
                    <a:pt x="35" y="21"/>
                  </a:lnTo>
                  <a:lnTo>
                    <a:pt x="40" y="22"/>
                  </a:lnTo>
                  <a:lnTo>
                    <a:pt x="44" y="24"/>
                  </a:lnTo>
                  <a:lnTo>
                    <a:pt x="48" y="25"/>
                  </a:lnTo>
                  <a:lnTo>
                    <a:pt x="52" y="26"/>
                  </a:lnTo>
                  <a:lnTo>
                    <a:pt x="57" y="28"/>
                  </a:lnTo>
                  <a:lnTo>
                    <a:pt x="60" y="30"/>
                  </a:lnTo>
                  <a:lnTo>
                    <a:pt x="63" y="31"/>
                  </a:lnTo>
                  <a:lnTo>
                    <a:pt x="67" y="33"/>
                  </a:lnTo>
                  <a:lnTo>
                    <a:pt x="70" y="35"/>
                  </a:lnTo>
                  <a:lnTo>
                    <a:pt x="68" y="30"/>
                  </a:lnTo>
                  <a:lnTo>
                    <a:pt x="79" y="32"/>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88" name="任意多边形 19540"/>
            <p:cNvSpPr/>
            <p:nvPr/>
          </p:nvSpPr>
          <p:spPr>
            <a:xfrm>
              <a:off x="4904" y="1724"/>
              <a:ext cx="57" cy="306"/>
            </a:xfrm>
            <a:custGeom>
              <a:avLst/>
              <a:gdLst/>
              <a:ahLst/>
              <a:cxnLst/>
              <a:rect l="0" t="0" r="0" b="0"/>
              <a:pathLst>
                <a:path w="57" h="306">
                  <a:moveTo>
                    <a:pt x="12" y="305"/>
                  </a:moveTo>
                  <a:lnTo>
                    <a:pt x="13" y="294"/>
                  </a:lnTo>
                  <a:lnTo>
                    <a:pt x="14" y="283"/>
                  </a:lnTo>
                  <a:lnTo>
                    <a:pt x="15" y="273"/>
                  </a:lnTo>
                  <a:lnTo>
                    <a:pt x="17" y="262"/>
                  </a:lnTo>
                  <a:lnTo>
                    <a:pt x="19" y="250"/>
                  </a:lnTo>
                  <a:lnTo>
                    <a:pt x="19" y="240"/>
                  </a:lnTo>
                  <a:lnTo>
                    <a:pt x="21" y="230"/>
                  </a:lnTo>
                  <a:lnTo>
                    <a:pt x="22" y="220"/>
                  </a:lnTo>
                  <a:lnTo>
                    <a:pt x="23" y="209"/>
                  </a:lnTo>
                  <a:lnTo>
                    <a:pt x="25" y="199"/>
                  </a:lnTo>
                  <a:lnTo>
                    <a:pt x="26" y="189"/>
                  </a:lnTo>
                  <a:lnTo>
                    <a:pt x="28" y="178"/>
                  </a:lnTo>
                  <a:lnTo>
                    <a:pt x="28" y="169"/>
                  </a:lnTo>
                  <a:lnTo>
                    <a:pt x="30" y="158"/>
                  </a:lnTo>
                  <a:lnTo>
                    <a:pt x="32" y="149"/>
                  </a:lnTo>
                  <a:lnTo>
                    <a:pt x="33" y="139"/>
                  </a:lnTo>
                  <a:lnTo>
                    <a:pt x="34" y="129"/>
                  </a:lnTo>
                  <a:lnTo>
                    <a:pt x="35" y="121"/>
                  </a:lnTo>
                  <a:lnTo>
                    <a:pt x="37" y="111"/>
                  </a:lnTo>
                  <a:lnTo>
                    <a:pt x="38" y="101"/>
                  </a:lnTo>
                  <a:lnTo>
                    <a:pt x="40" y="93"/>
                  </a:lnTo>
                  <a:lnTo>
                    <a:pt x="42" y="83"/>
                  </a:lnTo>
                  <a:lnTo>
                    <a:pt x="42" y="75"/>
                  </a:lnTo>
                  <a:lnTo>
                    <a:pt x="44" y="66"/>
                  </a:lnTo>
                  <a:lnTo>
                    <a:pt x="45" y="58"/>
                  </a:lnTo>
                  <a:lnTo>
                    <a:pt x="47" y="49"/>
                  </a:lnTo>
                  <a:lnTo>
                    <a:pt x="48" y="41"/>
                  </a:lnTo>
                  <a:lnTo>
                    <a:pt x="50" y="33"/>
                  </a:lnTo>
                  <a:lnTo>
                    <a:pt x="51" y="25"/>
                  </a:lnTo>
                  <a:lnTo>
                    <a:pt x="52" y="18"/>
                  </a:lnTo>
                  <a:lnTo>
                    <a:pt x="54" y="10"/>
                  </a:lnTo>
                  <a:lnTo>
                    <a:pt x="56" y="2"/>
                  </a:lnTo>
                  <a:lnTo>
                    <a:pt x="45" y="0"/>
                  </a:lnTo>
                  <a:lnTo>
                    <a:pt x="42" y="7"/>
                  </a:lnTo>
                  <a:lnTo>
                    <a:pt x="42" y="15"/>
                  </a:lnTo>
                  <a:lnTo>
                    <a:pt x="40" y="23"/>
                  </a:lnTo>
                  <a:lnTo>
                    <a:pt x="38" y="30"/>
                  </a:lnTo>
                  <a:lnTo>
                    <a:pt x="37" y="38"/>
                  </a:lnTo>
                  <a:lnTo>
                    <a:pt x="35" y="47"/>
                  </a:lnTo>
                  <a:lnTo>
                    <a:pt x="34" y="55"/>
                  </a:lnTo>
                  <a:lnTo>
                    <a:pt x="33" y="64"/>
                  </a:lnTo>
                  <a:lnTo>
                    <a:pt x="31" y="73"/>
                  </a:lnTo>
                  <a:lnTo>
                    <a:pt x="30" y="81"/>
                  </a:lnTo>
                  <a:lnTo>
                    <a:pt x="28" y="90"/>
                  </a:lnTo>
                  <a:lnTo>
                    <a:pt x="27" y="100"/>
                  </a:lnTo>
                  <a:lnTo>
                    <a:pt x="25" y="109"/>
                  </a:lnTo>
                  <a:lnTo>
                    <a:pt x="24" y="119"/>
                  </a:lnTo>
                  <a:lnTo>
                    <a:pt x="23" y="127"/>
                  </a:lnTo>
                  <a:lnTo>
                    <a:pt x="22" y="136"/>
                  </a:lnTo>
                  <a:lnTo>
                    <a:pt x="20" y="147"/>
                  </a:lnTo>
                  <a:lnTo>
                    <a:pt x="19" y="157"/>
                  </a:lnTo>
                  <a:lnTo>
                    <a:pt x="17" y="167"/>
                  </a:lnTo>
                  <a:lnTo>
                    <a:pt x="15" y="177"/>
                  </a:lnTo>
                  <a:lnTo>
                    <a:pt x="15" y="186"/>
                  </a:lnTo>
                  <a:lnTo>
                    <a:pt x="13" y="197"/>
                  </a:lnTo>
                  <a:lnTo>
                    <a:pt x="12" y="207"/>
                  </a:lnTo>
                  <a:lnTo>
                    <a:pt x="11" y="218"/>
                  </a:lnTo>
                  <a:lnTo>
                    <a:pt x="9" y="229"/>
                  </a:lnTo>
                  <a:lnTo>
                    <a:pt x="8" y="238"/>
                  </a:lnTo>
                  <a:lnTo>
                    <a:pt x="6" y="250"/>
                  </a:lnTo>
                  <a:lnTo>
                    <a:pt x="5" y="261"/>
                  </a:lnTo>
                  <a:lnTo>
                    <a:pt x="5" y="272"/>
                  </a:lnTo>
                  <a:lnTo>
                    <a:pt x="3" y="281"/>
                  </a:lnTo>
                  <a:lnTo>
                    <a:pt x="2" y="292"/>
                  </a:lnTo>
                  <a:lnTo>
                    <a:pt x="0" y="303"/>
                  </a:lnTo>
                  <a:lnTo>
                    <a:pt x="12" y="30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89" name="任意多边形 19541"/>
            <p:cNvSpPr/>
            <p:nvPr/>
          </p:nvSpPr>
          <p:spPr>
            <a:xfrm>
              <a:off x="4954" y="1725"/>
              <a:ext cx="17" cy="17"/>
            </a:xfrm>
            <a:custGeom>
              <a:avLst/>
              <a:gdLst/>
              <a:ahLst/>
              <a:cxnLst/>
              <a:rect l="0" t="0" r="0" b="0"/>
              <a:pathLst>
                <a:path w="17" h="17">
                  <a:moveTo>
                    <a:pt x="0" y="0"/>
                  </a:moveTo>
                  <a:lnTo>
                    <a:pt x="0" y="0"/>
                  </a:lnTo>
                  <a:lnTo>
                    <a:pt x="0" y="16"/>
                  </a:lnTo>
                  <a:lnTo>
                    <a:pt x="5" y="16"/>
                  </a:lnTo>
                  <a:lnTo>
                    <a:pt x="8" y="16"/>
                  </a:lnTo>
                  <a:lnTo>
                    <a:pt x="10" y="16"/>
                  </a:lnTo>
                  <a:lnTo>
                    <a:pt x="13" y="16"/>
                  </a:lnTo>
                  <a:lnTo>
                    <a:pt x="16" y="16"/>
                  </a:lnTo>
                  <a:lnTo>
                    <a:pt x="16" y="0"/>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90" name="任意多边形 19542"/>
            <p:cNvSpPr/>
            <p:nvPr/>
          </p:nvSpPr>
          <p:spPr>
            <a:xfrm>
              <a:off x="4755" y="1753"/>
              <a:ext cx="266" cy="326"/>
            </a:xfrm>
            <a:custGeom>
              <a:avLst/>
              <a:gdLst/>
              <a:ahLst/>
              <a:cxnLst/>
              <a:rect l="0" t="0" r="0" b="0"/>
              <a:pathLst>
                <a:path w="266" h="326">
                  <a:moveTo>
                    <a:pt x="39" y="0"/>
                  </a:moveTo>
                  <a:lnTo>
                    <a:pt x="39" y="12"/>
                  </a:lnTo>
                  <a:lnTo>
                    <a:pt x="38" y="23"/>
                  </a:lnTo>
                  <a:lnTo>
                    <a:pt x="38" y="32"/>
                  </a:lnTo>
                  <a:lnTo>
                    <a:pt x="38" y="41"/>
                  </a:lnTo>
                  <a:lnTo>
                    <a:pt x="39" y="50"/>
                  </a:lnTo>
                  <a:lnTo>
                    <a:pt x="41" y="58"/>
                  </a:lnTo>
                  <a:lnTo>
                    <a:pt x="44" y="66"/>
                  </a:lnTo>
                  <a:lnTo>
                    <a:pt x="48" y="76"/>
                  </a:lnTo>
                  <a:lnTo>
                    <a:pt x="50" y="79"/>
                  </a:lnTo>
                  <a:lnTo>
                    <a:pt x="53" y="81"/>
                  </a:lnTo>
                  <a:lnTo>
                    <a:pt x="56" y="84"/>
                  </a:lnTo>
                  <a:lnTo>
                    <a:pt x="59" y="87"/>
                  </a:lnTo>
                  <a:lnTo>
                    <a:pt x="61" y="90"/>
                  </a:lnTo>
                  <a:lnTo>
                    <a:pt x="65" y="93"/>
                  </a:lnTo>
                  <a:lnTo>
                    <a:pt x="67" y="95"/>
                  </a:lnTo>
                  <a:lnTo>
                    <a:pt x="71" y="97"/>
                  </a:lnTo>
                  <a:lnTo>
                    <a:pt x="74" y="100"/>
                  </a:lnTo>
                  <a:lnTo>
                    <a:pt x="78" y="102"/>
                  </a:lnTo>
                  <a:lnTo>
                    <a:pt x="82" y="104"/>
                  </a:lnTo>
                  <a:lnTo>
                    <a:pt x="86" y="105"/>
                  </a:lnTo>
                  <a:lnTo>
                    <a:pt x="90" y="106"/>
                  </a:lnTo>
                  <a:lnTo>
                    <a:pt x="94" y="108"/>
                  </a:lnTo>
                  <a:lnTo>
                    <a:pt x="98" y="108"/>
                  </a:lnTo>
                  <a:lnTo>
                    <a:pt x="102" y="108"/>
                  </a:lnTo>
                  <a:lnTo>
                    <a:pt x="108" y="108"/>
                  </a:lnTo>
                  <a:lnTo>
                    <a:pt x="113" y="108"/>
                  </a:lnTo>
                  <a:lnTo>
                    <a:pt x="119" y="106"/>
                  </a:lnTo>
                  <a:lnTo>
                    <a:pt x="125" y="105"/>
                  </a:lnTo>
                  <a:lnTo>
                    <a:pt x="130" y="104"/>
                  </a:lnTo>
                  <a:lnTo>
                    <a:pt x="136" y="102"/>
                  </a:lnTo>
                  <a:lnTo>
                    <a:pt x="142" y="101"/>
                  </a:lnTo>
                  <a:lnTo>
                    <a:pt x="148" y="98"/>
                  </a:lnTo>
                  <a:lnTo>
                    <a:pt x="153" y="96"/>
                  </a:lnTo>
                  <a:lnTo>
                    <a:pt x="158" y="93"/>
                  </a:lnTo>
                  <a:lnTo>
                    <a:pt x="164" y="90"/>
                  </a:lnTo>
                  <a:lnTo>
                    <a:pt x="170" y="87"/>
                  </a:lnTo>
                  <a:lnTo>
                    <a:pt x="176" y="84"/>
                  </a:lnTo>
                  <a:lnTo>
                    <a:pt x="182" y="81"/>
                  </a:lnTo>
                  <a:lnTo>
                    <a:pt x="188" y="79"/>
                  </a:lnTo>
                  <a:lnTo>
                    <a:pt x="195" y="76"/>
                  </a:lnTo>
                  <a:lnTo>
                    <a:pt x="198" y="83"/>
                  </a:lnTo>
                  <a:lnTo>
                    <a:pt x="200" y="92"/>
                  </a:lnTo>
                  <a:lnTo>
                    <a:pt x="203" y="101"/>
                  </a:lnTo>
                  <a:lnTo>
                    <a:pt x="207" y="110"/>
                  </a:lnTo>
                  <a:lnTo>
                    <a:pt x="211" y="119"/>
                  </a:lnTo>
                  <a:lnTo>
                    <a:pt x="215" y="129"/>
                  </a:lnTo>
                  <a:lnTo>
                    <a:pt x="219" y="136"/>
                  </a:lnTo>
                  <a:lnTo>
                    <a:pt x="223" y="146"/>
                  </a:lnTo>
                  <a:lnTo>
                    <a:pt x="228" y="155"/>
                  </a:lnTo>
                  <a:lnTo>
                    <a:pt x="233" y="164"/>
                  </a:lnTo>
                  <a:lnTo>
                    <a:pt x="237" y="172"/>
                  </a:lnTo>
                  <a:lnTo>
                    <a:pt x="243" y="182"/>
                  </a:lnTo>
                  <a:lnTo>
                    <a:pt x="247" y="190"/>
                  </a:lnTo>
                  <a:lnTo>
                    <a:pt x="254" y="197"/>
                  </a:lnTo>
                  <a:lnTo>
                    <a:pt x="260" y="206"/>
                  </a:lnTo>
                  <a:lnTo>
                    <a:pt x="265" y="213"/>
                  </a:lnTo>
                  <a:lnTo>
                    <a:pt x="260" y="220"/>
                  </a:lnTo>
                  <a:lnTo>
                    <a:pt x="254" y="227"/>
                  </a:lnTo>
                  <a:lnTo>
                    <a:pt x="247" y="234"/>
                  </a:lnTo>
                  <a:lnTo>
                    <a:pt x="243" y="241"/>
                  </a:lnTo>
                  <a:lnTo>
                    <a:pt x="237" y="247"/>
                  </a:lnTo>
                  <a:lnTo>
                    <a:pt x="230" y="254"/>
                  </a:lnTo>
                  <a:lnTo>
                    <a:pt x="224" y="261"/>
                  </a:lnTo>
                  <a:lnTo>
                    <a:pt x="218" y="268"/>
                  </a:lnTo>
                  <a:lnTo>
                    <a:pt x="212" y="275"/>
                  </a:lnTo>
                  <a:lnTo>
                    <a:pt x="205" y="282"/>
                  </a:lnTo>
                  <a:lnTo>
                    <a:pt x="200" y="289"/>
                  </a:lnTo>
                  <a:lnTo>
                    <a:pt x="195" y="296"/>
                  </a:lnTo>
                  <a:lnTo>
                    <a:pt x="189" y="302"/>
                  </a:lnTo>
                  <a:lnTo>
                    <a:pt x="184" y="310"/>
                  </a:lnTo>
                  <a:lnTo>
                    <a:pt x="178" y="317"/>
                  </a:lnTo>
                  <a:lnTo>
                    <a:pt x="173" y="324"/>
                  </a:lnTo>
                  <a:lnTo>
                    <a:pt x="166" y="325"/>
                  </a:lnTo>
                  <a:lnTo>
                    <a:pt x="160" y="324"/>
                  </a:lnTo>
                  <a:lnTo>
                    <a:pt x="155" y="323"/>
                  </a:lnTo>
                  <a:lnTo>
                    <a:pt x="148" y="321"/>
                  </a:lnTo>
                  <a:lnTo>
                    <a:pt x="142" y="320"/>
                  </a:lnTo>
                  <a:lnTo>
                    <a:pt x="135" y="318"/>
                  </a:lnTo>
                  <a:lnTo>
                    <a:pt x="129" y="315"/>
                  </a:lnTo>
                  <a:lnTo>
                    <a:pt x="123" y="312"/>
                  </a:lnTo>
                  <a:lnTo>
                    <a:pt x="117" y="310"/>
                  </a:lnTo>
                  <a:lnTo>
                    <a:pt x="111" y="307"/>
                  </a:lnTo>
                  <a:lnTo>
                    <a:pt x="106" y="303"/>
                  </a:lnTo>
                  <a:lnTo>
                    <a:pt x="100" y="300"/>
                  </a:lnTo>
                  <a:lnTo>
                    <a:pt x="95" y="297"/>
                  </a:lnTo>
                  <a:lnTo>
                    <a:pt x="90" y="293"/>
                  </a:lnTo>
                  <a:lnTo>
                    <a:pt x="85" y="289"/>
                  </a:lnTo>
                  <a:lnTo>
                    <a:pt x="81" y="286"/>
                  </a:lnTo>
                  <a:lnTo>
                    <a:pt x="75" y="281"/>
                  </a:lnTo>
                  <a:lnTo>
                    <a:pt x="70" y="275"/>
                  </a:lnTo>
                  <a:lnTo>
                    <a:pt x="65" y="271"/>
                  </a:lnTo>
                  <a:lnTo>
                    <a:pt x="61" y="265"/>
                  </a:lnTo>
                  <a:lnTo>
                    <a:pt x="56" y="261"/>
                  </a:lnTo>
                  <a:lnTo>
                    <a:pt x="53" y="255"/>
                  </a:lnTo>
                  <a:lnTo>
                    <a:pt x="49" y="250"/>
                  </a:lnTo>
                  <a:lnTo>
                    <a:pt x="45" y="244"/>
                  </a:lnTo>
                  <a:lnTo>
                    <a:pt x="42" y="240"/>
                  </a:lnTo>
                  <a:lnTo>
                    <a:pt x="38" y="234"/>
                  </a:lnTo>
                  <a:lnTo>
                    <a:pt x="35" y="228"/>
                  </a:lnTo>
                  <a:lnTo>
                    <a:pt x="32" y="222"/>
                  </a:lnTo>
                  <a:lnTo>
                    <a:pt x="29" y="215"/>
                  </a:lnTo>
                  <a:lnTo>
                    <a:pt x="26" y="208"/>
                  </a:lnTo>
                  <a:lnTo>
                    <a:pt x="24" y="202"/>
                  </a:lnTo>
                  <a:lnTo>
                    <a:pt x="22" y="195"/>
                  </a:lnTo>
                  <a:lnTo>
                    <a:pt x="16" y="179"/>
                  </a:lnTo>
                  <a:lnTo>
                    <a:pt x="10" y="164"/>
                  </a:lnTo>
                  <a:lnTo>
                    <a:pt x="6" y="148"/>
                  </a:lnTo>
                  <a:lnTo>
                    <a:pt x="3" y="133"/>
                  </a:lnTo>
                  <a:lnTo>
                    <a:pt x="1" y="118"/>
                  </a:lnTo>
                  <a:lnTo>
                    <a:pt x="0" y="103"/>
                  </a:lnTo>
                  <a:lnTo>
                    <a:pt x="0" y="87"/>
                  </a:lnTo>
                  <a:lnTo>
                    <a:pt x="0" y="72"/>
                  </a:lnTo>
                  <a:lnTo>
                    <a:pt x="3" y="56"/>
                  </a:lnTo>
                  <a:lnTo>
                    <a:pt x="4" y="39"/>
                  </a:lnTo>
                  <a:lnTo>
                    <a:pt x="7" y="21"/>
                  </a:lnTo>
                  <a:lnTo>
                    <a:pt x="10" y="2"/>
                  </a:lnTo>
                  <a:lnTo>
                    <a:pt x="39"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591" name="任意多边形 19543"/>
            <p:cNvSpPr/>
            <p:nvPr/>
          </p:nvSpPr>
          <p:spPr>
            <a:xfrm>
              <a:off x="4788" y="1753"/>
              <a:ext cx="17" cy="75"/>
            </a:xfrm>
            <a:custGeom>
              <a:avLst/>
              <a:gdLst/>
              <a:ahLst/>
              <a:cxnLst/>
              <a:rect l="0" t="0" r="0" b="0"/>
              <a:pathLst>
                <a:path w="17" h="75">
                  <a:moveTo>
                    <a:pt x="16" y="68"/>
                  </a:moveTo>
                  <a:lnTo>
                    <a:pt x="15" y="64"/>
                  </a:lnTo>
                  <a:lnTo>
                    <a:pt x="13" y="61"/>
                  </a:lnTo>
                  <a:lnTo>
                    <a:pt x="12" y="56"/>
                  </a:lnTo>
                  <a:lnTo>
                    <a:pt x="12" y="54"/>
                  </a:lnTo>
                  <a:lnTo>
                    <a:pt x="10" y="49"/>
                  </a:lnTo>
                  <a:lnTo>
                    <a:pt x="9" y="46"/>
                  </a:lnTo>
                  <a:lnTo>
                    <a:pt x="9" y="43"/>
                  </a:lnTo>
                  <a:lnTo>
                    <a:pt x="9" y="38"/>
                  </a:lnTo>
                  <a:lnTo>
                    <a:pt x="9" y="34"/>
                  </a:lnTo>
                  <a:lnTo>
                    <a:pt x="9" y="31"/>
                  </a:lnTo>
                  <a:lnTo>
                    <a:pt x="9" y="26"/>
                  </a:lnTo>
                  <a:lnTo>
                    <a:pt x="9" y="21"/>
                  </a:lnTo>
                  <a:lnTo>
                    <a:pt x="9" y="17"/>
                  </a:lnTo>
                  <a:lnTo>
                    <a:pt x="9" y="11"/>
                  </a:lnTo>
                  <a:lnTo>
                    <a:pt x="9" y="6"/>
                  </a:lnTo>
                  <a:lnTo>
                    <a:pt x="9" y="0"/>
                  </a:lnTo>
                  <a:lnTo>
                    <a:pt x="1" y="0"/>
                  </a:lnTo>
                  <a:lnTo>
                    <a:pt x="1" y="6"/>
                  </a:lnTo>
                  <a:lnTo>
                    <a:pt x="1" y="11"/>
                  </a:lnTo>
                  <a:lnTo>
                    <a:pt x="0" y="16"/>
                  </a:lnTo>
                  <a:lnTo>
                    <a:pt x="0" y="21"/>
                  </a:lnTo>
                  <a:lnTo>
                    <a:pt x="0" y="25"/>
                  </a:lnTo>
                  <a:lnTo>
                    <a:pt x="0" y="31"/>
                  </a:lnTo>
                  <a:lnTo>
                    <a:pt x="0" y="34"/>
                  </a:lnTo>
                  <a:lnTo>
                    <a:pt x="0" y="39"/>
                  </a:lnTo>
                  <a:lnTo>
                    <a:pt x="0" y="43"/>
                  </a:lnTo>
                  <a:lnTo>
                    <a:pt x="1" y="48"/>
                  </a:lnTo>
                  <a:lnTo>
                    <a:pt x="1" y="52"/>
                  </a:lnTo>
                  <a:lnTo>
                    <a:pt x="1" y="56"/>
                  </a:lnTo>
                  <a:lnTo>
                    <a:pt x="3" y="61"/>
                  </a:lnTo>
                  <a:lnTo>
                    <a:pt x="4" y="65"/>
                  </a:lnTo>
                  <a:lnTo>
                    <a:pt x="6" y="69"/>
                  </a:lnTo>
                  <a:lnTo>
                    <a:pt x="7" y="74"/>
                  </a:lnTo>
                  <a:lnTo>
                    <a:pt x="16" y="68"/>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92" name="任意多边形 19544"/>
            <p:cNvSpPr/>
            <p:nvPr/>
          </p:nvSpPr>
          <p:spPr>
            <a:xfrm>
              <a:off x="4798" y="1826"/>
              <a:ext cx="56" cy="38"/>
            </a:xfrm>
            <a:custGeom>
              <a:avLst/>
              <a:gdLst/>
              <a:ahLst/>
              <a:cxnLst/>
              <a:rect l="0" t="0" r="0" b="0"/>
              <a:pathLst>
                <a:path w="56" h="38">
                  <a:moveTo>
                    <a:pt x="55" y="26"/>
                  </a:moveTo>
                  <a:lnTo>
                    <a:pt x="52" y="26"/>
                  </a:lnTo>
                  <a:lnTo>
                    <a:pt x="49" y="26"/>
                  </a:lnTo>
                  <a:lnTo>
                    <a:pt x="45" y="25"/>
                  </a:lnTo>
                  <a:lnTo>
                    <a:pt x="42" y="24"/>
                  </a:lnTo>
                  <a:lnTo>
                    <a:pt x="39" y="22"/>
                  </a:lnTo>
                  <a:lnTo>
                    <a:pt x="36" y="22"/>
                  </a:lnTo>
                  <a:lnTo>
                    <a:pt x="32" y="20"/>
                  </a:lnTo>
                  <a:lnTo>
                    <a:pt x="30" y="18"/>
                  </a:lnTo>
                  <a:lnTo>
                    <a:pt x="27" y="16"/>
                  </a:lnTo>
                  <a:lnTo>
                    <a:pt x="24" y="14"/>
                  </a:lnTo>
                  <a:lnTo>
                    <a:pt x="22" y="13"/>
                  </a:lnTo>
                  <a:lnTo>
                    <a:pt x="19" y="10"/>
                  </a:lnTo>
                  <a:lnTo>
                    <a:pt x="16" y="7"/>
                  </a:lnTo>
                  <a:lnTo>
                    <a:pt x="14" y="5"/>
                  </a:lnTo>
                  <a:lnTo>
                    <a:pt x="13" y="3"/>
                  </a:lnTo>
                  <a:lnTo>
                    <a:pt x="11" y="0"/>
                  </a:lnTo>
                  <a:lnTo>
                    <a:pt x="0" y="6"/>
                  </a:lnTo>
                  <a:lnTo>
                    <a:pt x="3" y="9"/>
                  </a:lnTo>
                  <a:lnTo>
                    <a:pt x="5" y="12"/>
                  </a:lnTo>
                  <a:lnTo>
                    <a:pt x="7" y="15"/>
                  </a:lnTo>
                  <a:lnTo>
                    <a:pt x="10" y="18"/>
                  </a:lnTo>
                  <a:lnTo>
                    <a:pt x="14" y="21"/>
                  </a:lnTo>
                  <a:lnTo>
                    <a:pt x="17" y="23"/>
                  </a:lnTo>
                  <a:lnTo>
                    <a:pt x="20" y="26"/>
                  </a:lnTo>
                  <a:lnTo>
                    <a:pt x="23" y="28"/>
                  </a:lnTo>
                  <a:lnTo>
                    <a:pt x="27" y="30"/>
                  </a:lnTo>
                  <a:lnTo>
                    <a:pt x="31" y="32"/>
                  </a:lnTo>
                  <a:lnTo>
                    <a:pt x="35" y="34"/>
                  </a:lnTo>
                  <a:lnTo>
                    <a:pt x="39" y="34"/>
                  </a:lnTo>
                  <a:lnTo>
                    <a:pt x="42" y="36"/>
                  </a:lnTo>
                  <a:lnTo>
                    <a:pt x="47" y="37"/>
                  </a:lnTo>
                  <a:lnTo>
                    <a:pt x="50" y="37"/>
                  </a:lnTo>
                  <a:lnTo>
                    <a:pt x="55" y="37"/>
                  </a:lnTo>
                  <a:lnTo>
                    <a:pt x="55" y="2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93" name="任意多边形 19545"/>
            <p:cNvSpPr/>
            <p:nvPr/>
          </p:nvSpPr>
          <p:spPr>
            <a:xfrm>
              <a:off x="4859" y="1823"/>
              <a:ext cx="96" cy="41"/>
            </a:xfrm>
            <a:custGeom>
              <a:avLst/>
              <a:gdLst/>
              <a:ahLst/>
              <a:cxnLst/>
              <a:rect l="0" t="0" r="0" b="0"/>
              <a:pathLst>
                <a:path w="96" h="41">
                  <a:moveTo>
                    <a:pt x="94" y="3"/>
                  </a:moveTo>
                  <a:lnTo>
                    <a:pt x="86" y="0"/>
                  </a:lnTo>
                  <a:lnTo>
                    <a:pt x="80" y="3"/>
                  </a:lnTo>
                  <a:lnTo>
                    <a:pt x="74" y="6"/>
                  </a:lnTo>
                  <a:lnTo>
                    <a:pt x="69" y="10"/>
                  </a:lnTo>
                  <a:lnTo>
                    <a:pt x="63" y="12"/>
                  </a:lnTo>
                  <a:lnTo>
                    <a:pt x="58" y="14"/>
                  </a:lnTo>
                  <a:lnTo>
                    <a:pt x="52" y="16"/>
                  </a:lnTo>
                  <a:lnTo>
                    <a:pt x="47" y="19"/>
                  </a:lnTo>
                  <a:lnTo>
                    <a:pt x="41" y="21"/>
                  </a:lnTo>
                  <a:lnTo>
                    <a:pt x="37" y="23"/>
                  </a:lnTo>
                  <a:lnTo>
                    <a:pt x="31" y="24"/>
                  </a:lnTo>
                  <a:lnTo>
                    <a:pt x="25" y="25"/>
                  </a:lnTo>
                  <a:lnTo>
                    <a:pt x="21" y="27"/>
                  </a:lnTo>
                  <a:lnTo>
                    <a:pt x="16" y="28"/>
                  </a:lnTo>
                  <a:lnTo>
                    <a:pt x="10" y="29"/>
                  </a:lnTo>
                  <a:lnTo>
                    <a:pt x="5" y="29"/>
                  </a:lnTo>
                  <a:lnTo>
                    <a:pt x="0" y="29"/>
                  </a:lnTo>
                  <a:lnTo>
                    <a:pt x="0" y="40"/>
                  </a:lnTo>
                  <a:lnTo>
                    <a:pt x="6" y="40"/>
                  </a:lnTo>
                  <a:lnTo>
                    <a:pt x="12" y="40"/>
                  </a:lnTo>
                  <a:lnTo>
                    <a:pt x="17" y="39"/>
                  </a:lnTo>
                  <a:lnTo>
                    <a:pt x="24" y="38"/>
                  </a:lnTo>
                  <a:lnTo>
                    <a:pt x="29" y="37"/>
                  </a:lnTo>
                  <a:lnTo>
                    <a:pt x="35" y="35"/>
                  </a:lnTo>
                  <a:lnTo>
                    <a:pt x="40" y="33"/>
                  </a:lnTo>
                  <a:lnTo>
                    <a:pt x="46" y="31"/>
                  </a:lnTo>
                  <a:lnTo>
                    <a:pt x="52" y="30"/>
                  </a:lnTo>
                  <a:lnTo>
                    <a:pt x="57" y="27"/>
                  </a:lnTo>
                  <a:lnTo>
                    <a:pt x="62" y="25"/>
                  </a:lnTo>
                  <a:lnTo>
                    <a:pt x="69" y="22"/>
                  </a:lnTo>
                  <a:lnTo>
                    <a:pt x="74" y="19"/>
                  </a:lnTo>
                  <a:lnTo>
                    <a:pt x="80" y="16"/>
                  </a:lnTo>
                  <a:lnTo>
                    <a:pt x="86" y="13"/>
                  </a:lnTo>
                  <a:lnTo>
                    <a:pt x="92" y="10"/>
                  </a:lnTo>
                  <a:lnTo>
                    <a:pt x="83" y="7"/>
                  </a:lnTo>
                  <a:lnTo>
                    <a:pt x="95" y="3"/>
                  </a:lnTo>
                  <a:lnTo>
                    <a:pt x="94" y="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94" name="任意多边形 19546"/>
            <p:cNvSpPr/>
            <p:nvPr/>
          </p:nvSpPr>
          <p:spPr>
            <a:xfrm>
              <a:off x="4947" y="1827"/>
              <a:ext cx="80" cy="143"/>
            </a:xfrm>
            <a:custGeom>
              <a:avLst/>
              <a:gdLst/>
              <a:ahLst/>
              <a:cxnLst/>
              <a:rect l="0" t="0" r="0" b="0"/>
              <a:pathLst>
                <a:path w="80" h="143">
                  <a:moveTo>
                    <a:pt x="79" y="141"/>
                  </a:moveTo>
                  <a:lnTo>
                    <a:pt x="79" y="132"/>
                  </a:lnTo>
                  <a:lnTo>
                    <a:pt x="73" y="126"/>
                  </a:lnTo>
                  <a:lnTo>
                    <a:pt x="67" y="118"/>
                  </a:lnTo>
                  <a:lnTo>
                    <a:pt x="62" y="111"/>
                  </a:lnTo>
                  <a:lnTo>
                    <a:pt x="57" y="103"/>
                  </a:lnTo>
                  <a:lnTo>
                    <a:pt x="53" y="94"/>
                  </a:lnTo>
                  <a:lnTo>
                    <a:pt x="48" y="86"/>
                  </a:lnTo>
                  <a:lnTo>
                    <a:pt x="44" y="78"/>
                  </a:lnTo>
                  <a:lnTo>
                    <a:pt x="39" y="69"/>
                  </a:lnTo>
                  <a:lnTo>
                    <a:pt x="35" y="60"/>
                  </a:lnTo>
                  <a:lnTo>
                    <a:pt x="31" y="52"/>
                  </a:lnTo>
                  <a:lnTo>
                    <a:pt x="27" y="43"/>
                  </a:lnTo>
                  <a:lnTo>
                    <a:pt x="24" y="35"/>
                  </a:lnTo>
                  <a:lnTo>
                    <a:pt x="20" y="25"/>
                  </a:lnTo>
                  <a:lnTo>
                    <a:pt x="17" y="17"/>
                  </a:lnTo>
                  <a:lnTo>
                    <a:pt x="14" y="9"/>
                  </a:lnTo>
                  <a:lnTo>
                    <a:pt x="12" y="0"/>
                  </a:lnTo>
                  <a:lnTo>
                    <a:pt x="0" y="4"/>
                  </a:lnTo>
                  <a:lnTo>
                    <a:pt x="3" y="12"/>
                  </a:lnTo>
                  <a:lnTo>
                    <a:pt x="7" y="21"/>
                  </a:lnTo>
                  <a:lnTo>
                    <a:pt x="9" y="30"/>
                  </a:lnTo>
                  <a:lnTo>
                    <a:pt x="13" y="38"/>
                  </a:lnTo>
                  <a:lnTo>
                    <a:pt x="16" y="48"/>
                  </a:lnTo>
                  <a:lnTo>
                    <a:pt x="20" y="57"/>
                  </a:lnTo>
                  <a:lnTo>
                    <a:pt x="24" y="66"/>
                  </a:lnTo>
                  <a:lnTo>
                    <a:pt x="29" y="75"/>
                  </a:lnTo>
                  <a:lnTo>
                    <a:pt x="33" y="83"/>
                  </a:lnTo>
                  <a:lnTo>
                    <a:pt x="37" y="92"/>
                  </a:lnTo>
                  <a:lnTo>
                    <a:pt x="42" y="101"/>
                  </a:lnTo>
                  <a:lnTo>
                    <a:pt x="46" y="109"/>
                  </a:lnTo>
                  <a:lnTo>
                    <a:pt x="52" y="118"/>
                  </a:lnTo>
                  <a:lnTo>
                    <a:pt x="58" y="126"/>
                  </a:lnTo>
                  <a:lnTo>
                    <a:pt x="63" y="134"/>
                  </a:lnTo>
                  <a:lnTo>
                    <a:pt x="70" y="142"/>
                  </a:lnTo>
                  <a:lnTo>
                    <a:pt x="70" y="133"/>
                  </a:lnTo>
                  <a:lnTo>
                    <a:pt x="79" y="141"/>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95" name="任意多边形 19547"/>
            <p:cNvSpPr/>
            <p:nvPr/>
          </p:nvSpPr>
          <p:spPr>
            <a:xfrm>
              <a:off x="4927" y="1966"/>
              <a:ext cx="100" cy="119"/>
            </a:xfrm>
            <a:custGeom>
              <a:avLst/>
              <a:gdLst/>
              <a:ahLst/>
              <a:cxnLst/>
              <a:rect l="0" t="0" r="0" b="0"/>
              <a:pathLst>
                <a:path w="100" h="119">
                  <a:moveTo>
                    <a:pt x="5" y="118"/>
                  </a:moveTo>
                  <a:lnTo>
                    <a:pt x="9" y="116"/>
                  </a:lnTo>
                  <a:lnTo>
                    <a:pt x="15" y="108"/>
                  </a:lnTo>
                  <a:lnTo>
                    <a:pt x="20" y="102"/>
                  </a:lnTo>
                  <a:lnTo>
                    <a:pt x="25" y="95"/>
                  </a:lnTo>
                  <a:lnTo>
                    <a:pt x="30" y="89"/>
                  </a:lnTo>
                  <a:lnTo>
                    <a:pt x="36" y="81"/>
                  </a:lnTo>
                  <a:lnTo>
                    <a:pt x="41" y="74"/>
                  </a:lnTo>
                  <a:lnTo>
                    <a:pt x="47" y="68"/>
                  </a:lnTo>
                  <a:lnTo>
                    <a:pt x="53" y="61"/>
                  </a:lnTo>
                  <a:lnTo>
                    <a:pt x="58" y="54"/>
                  </a:lnTo>
                  <a:lnTo>
                    <a:pt x="64" y="49"/>
                  </a:lnTo>
                  <a:lnTo>
                    <a:pt x="70" y="41"/>
                  </a:lnTo>
                  <a:lnTo>
                    <a:pt x="76" y="35"/>
                  </a:lnTo>
                  <a:lnTo>
                    <a:pt x="82" y="29"/>
                  </a:lnTo>
                  <a:lnTo>
                    <a:pt x="87" y="21"/>
                  </a:lnTo>
                  <a:lnTo>
                    <a:pt x="93" y="15"/>
                  </a:lnTo>
                  <a:lnTo>
                    <a:pt x="99" y="8"/>
                  </a:lnTo>
                  <a:lnTo>
                    <a:pt x="90" y="0"/>
                  </a:lnTo>
                  <a:lnTo>
                    <a:pt x="83" y="6"/>
                  </a:lnTo>
                  <a:lnTo>
                    <a:pt x="78" y="12"/>
                  </a:lnTo>
                  <a:lnTo>
                    <a:pt x="73" y="19"/>
                  </a:lnTo>
                  <a:lnTo>
                    <a:pt x="66" y="26"/>
                  </a:lnTo>
                  <a:lnTo>
                    <a:pt x="60" y="33"/>
                  </a:lnTo>
                  <a:lnTo>
                    <a:pt x="55" y="40"/>
                  </a:lnTo>
                  <a:lnTo>
                    <a:pt x="49" y="47"/>
                  </a:lnTo>
                  <a:lnTo>
                    <a:pt x="43" y="53"/>
                  </a:lnTo>
                  <a:lnTo>
                    <a:pt x="38" y="59"/>
                  </a:lnTo>
                  <a:lnTo>
                    <a:pt x="32" y="67"/>
                  </a:lnTo>
                  <a:lnTo>
                    <a:pt x="25" y="73"/>
                  </a:lnTo>
                  <a:lnTo>
                    <a:pt x="21" y="80"/>
                  </a:lnTo>
                  <a:lnTo>
                    <a:pt x="15" y="87"/>
                  </a:lnTo>
                  <a:lnTo>
                    <a:pt x="9" y="94"/>
                  </a:lnTo>
                  <a:lnTo>
                    <a:pt x="5" y="101"/>
                  </a:lnTo>
                  <a:lnTo>
                    <a:pt x="0" y="108"/>
                  </a:lnTo>
                  <a:lnTo>
                    <a:pt x="5" y="106"/>
                  </a:lnTo>
                  <a:lnTo>
                    <a:pt x="5" y="118"/>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96" name="任意多边形 19548"/>
            <p:cNvSpPr/>
            <p:nvPr/>
          </p:nvSpPr>
          <p:spPr>
            <a:xfrm>
              <a:off x="4834" y="2039"/>
              <a:ext cx="93" cy="47"/>
            </a:xfrm>
            <a:custGeom>
              <a:avLst/>
              <a:gdLst/>
              <a:ahLst/>
              <a:cxnLst/>
              <a:rect l="0" t="0" r="0" b="0"/>
              <a:pathLst>
                <a:path w="93" h="47">
                  <a:moveTo>
                    <a:pt x="0" y="8"/>
                  </a:moveTo>
                  <a:lnTo>
                    <a:pt x="4" y="12"/>
                  </a:lnTo>
                  <a:lnTo>
                    <a:pt x="8" y="15"/>
                  </a:lnTo>
                  <a:lnTo>
                    <a:pt x="13" y="19"/>
                  </a:lnTo>
                  <a:lnTo>
                    <a:pt x="19" y="21"/>
                  </a:lnTo>
                  <a:lnTo>
                    <a:pt x="23" y="25"/>
                  </a:lnTo>
                  <a:lnTo>
                    <a:pt x="29" y="28"/>
                  </a:lnTo>
                  <a:lnTo>
                    <a:pt x="36" y="31"/>
                  </a:lnTo>
                  <a:lnTo>
                    <a:pt x="40" y="34"/>
                  </a:lnTo>
                  <a:lnTo>
                    <a:pt x="47" y="36"/>
                  </a:lnTo>
                  <a:lnTo>
                    <a:pt x="54" y="39"/>
                  </a:lnTo>
                  <a:lnTo>
                    <a:pt x="60" y="41"/>
                  </a:lnTo>
                  <a:lnTo>
                    <a:pt x="67" y="43"/>
                  </a:lnTo>
                  <a:lnTo>
                    <a:pt x="72" y="43"/>
                  </a:lnTo>
                  <a:lnTo>
                    <a:pt x="79" y="45"/>
                  </a:lnTo>
                  <a:lnTo>
                    <a:pt x="85" y="46"/>
                  </a:lnTo>
                  <a:lnTo>
                    <a:pt x="92" y="45"/>
                  </a:lnTo>
                  <a:lnTo>
                    <a:pt x="92" y="34"/>
                  </a:lnTo>
                  <a:lnTo>
                    <a:pt x="85" y="34"/>
                  </a:lnTo>
                  <a:lnTo>
                    <a:pt x="81" y="34"/>
                  </a:lnTo>
                  <a:lnTo>
                    <a:pt x="75" y="33"/>
                  </a:lnTo>
                  <a:lnTo>
                    <a:pt x="69" y="31"/>
                  </a:lnTo>
                  <a:lnTo>
                    <a:pt x="64" y="30"/>
                  </a:lnTo>
                  <a:lnTo>
                    <a:pt x="58" y="28"/>
                  </a:lnTo>
                  <a:lnTo>
                    <a:pt x="52" y="27"/>
                  </a:lnTo>
                  <a:lnTo>
                    <a:pt x="47" y="24"/>
                  </a:lnTo>
                  <a:lnTo>
                    <a:pt x="40" y="20"/>
                  </a:lnTo>
                  <a:lnTo>
                    <a:pt x="36" y="18"/>
                  </a:lnTo>
                  <a:lnTo>
                    <a:pt x="31" y="15"/>
                  </a:lnTo>
                  <a:lnTo>
                    <a:pt x="25" y="12"/>
                  </a:lnTo>
                  <a:lnTo>
                    <a:pt x="21" y="9"/>
                  </a:lnTo>
                  <a:lnTo>
                    <a:pt x="16" y="5"/>
                  </a:lnTo>
                  <a:lnTo>
                    <a:pt x="11" y="3"/>
                  </a:lnTo>
                  <a:lnTo>
                    <a:pt x="8" y="0"/>
                  </a:lnTo>
                  <a:lnTo>
                    <a:pt x="0" y="8"/>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97" name="任意多边形 19549"/>
            <p:cNvSpPr/>
            <p:nvPr/>
          </p:nvSpPr>
          <p:spPr>
            <a:xfrm>
              <a:off x="4771" y="1950"/>
              <a:ext cx="66" cy="93"/>
            </a:xfrm>
            <a:custGeom>
              <a:avLst/>
              <a:gdLst/>
              <a:ahLst/>
              <a:cxnLst/>
              <a:rect l="0" t="0" r="0" b="0"/>
              <a:pathLst>
                <a:path w="66" h="93">
                  <a:moveTo>
                    <a:pt x="0" y="4"/>
                  </a:moveTo>
                  <a:lnTo>
                    <a:pt x="2" y="10"/>
                  </a:lnTo>
                  <a:lnTo>
                    <a:pt x="5" y="17"/>
                  </a:lnTo>
                  <a:lnTo>
                    <a:pt x="8" y="23"/>
                  </a:lnTo>
                  <a:lnTo>
                    <a:pt x="10" y="30"/>
                  </a:lnTo>
                  <a:lnTo>
                    <a:pt x="13" y="36"/>
                  </a:lnTo>
                  <a:lnTo>
                    <a:pt x="16" y="40"/>
                  </a:lnTo>
                  <a:lnTo>
                    <a:pt x="18" y="47"/>
                  </a:lnTo>
                  <a:lnTo>
                    <a:pt x="22" y="52"/>
                  </a:lnTo>
                  <a:lnTo>
                    <a:pt x="26" y="58"/>
                  </a:lnTo>
                  <a:lnTo>
                    <a:pt x="29" y="63"/>
                  </a:lnTo>
                  <a:lnTo>
                    <a:pt x="33" y="68"/>
                  </a:lnTo>
                  <a:lnTo>
                    <a:pt x="38" y="73"/>
                  </a:lnTo>
                  <a:lnTo>
                    <a:pt x="42" y="78"/>
                  </a:lnTo>
                  <a:lnTo>
                    <a:pt x="48" y="84"/>
                  </a:lnTo>
                  <a:lnTo>
                    <a:pt x="52" y="88"/>
                  </a:lnTo>
                  <a:lnTo>
                    <a:pt x="58" y="92"/>
                  </a:lnTo>
                  <a:lnTo>
                    <a:pt x="65" y="84"/>
                  </a:lnTo>
                  <a:lnTo>
                    <a:pt x="60" y="78"/>
                  </a:lnTo>
                  <a:lnTo>
                    <a:pt x="55" y="74"/>
                  </a:lnTo>
                  <a:lnTo>
                    <a:pt x="50" y="69"/>
                  </a:lnTo>
                  <a:lnTo>
                    <a:pt x="46" y="65"/>
                  </a:lnTo>
                  <a:lnTo>
                    <a:pt x="42" y="61"/>
                  </a:lnTo>
                  <a:lnTo>
                    <a:pt x="38" y="55"/>
                  </a:lnTo>
                  <a:lnTo>
                    <a:pt x="36" y="51"/>
                  </a:lnTo>
                  <a:lnTo>
                    <a:pt x="32" y="46"/>
                  </a:lnTo>
                  <a:lnTo>
                    <a:pt x="29" y="40"/>
                  </a:lnTo>
                  <a:lnTo>
                    <a:pt x="27" y="36"/>
                  </a:lnTo>
                  <a:lnTo>
                    <a:pt x="24" y="30"/>
                  </a:lnTo>
                  <a:lnTo>
                    <a:pt x="21" y="24"/>
                  </a:lnTo>
                  <a:lnTo>
                    <a:pt x="18" y="18"/>
                  </a:lnTo>
                  <a:lnTo>
                    <a:pt x="16" y="12"/>
                  </a:lnTo>
                  <a:lnTo>
                    <a:pt x="14" y="7"/>
                  </a:lnTo>
                  <a:lnTo>
                    <a:pt x="11" y="0"/>
                  </a:lnTo>
                  <a:lnTo>
                    <a:pt x="0" y="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98" name="任意多边形 19550"/>
            <p:cNvSpPr/>
            <p:nvPr/>
          </p:nvSpPr>
          <p:spPr>
            <a:xfrm>
              <a:off x="4748" y="1826"/>
              <a:ext cx="30" cy="123"/>
            </a:xfrm>
            <a:custGeom>
              <a:avLst/>
              <a:gdLst/>
              <a:ahLst/>
              <a:cxnLst/>
              <a:rect l="0" t="0" r="0" b="0"/>
              <a:pathLst>
                <a:path w="30" h="123">
                  <a:moveTo>
                    <a:pt x="1" y="0"/>
                  </a:moveTo>
                  <a:lnTo>
                    <a:pt x="0" y="8"/>
                  </a:lnTo>
                  <a:lnTo>
                    <a:pt x="0" y="15"/>
                  </a:lnTo>
                  <a:lnTo>
                    <a:pt x="0" y="23"/>
                  </a:lnTo>
                  <a:lnTo>
                    <a:pt x="0" y="31"/>
                  </a:lnTo>
                  <a:lnTo>
                    <a:pt x="1" y="38"/>
                  </a:lnTo>
                  <a:lnTo>
                    <a:pt x="2" y="46"/>
                  </a:lnTo>
                  <a:lnTo>
                    <a:pt x="2" y="53"/>
                  </a:lnTo>
                  <a:lnTo>
                    <a:pt x="3" y="60"/>
                  </a:lnTo>
                  <a:lnTo>
                    <a:pt x="4" y="68"/>
                  </a:lnTo>
                  <a:lnTo>
                    <a:pt x="6" y="76"/>
                  </a:lnTo>
                  <a:lnTo>
                    <a:pt x="8" y="84"/>
                  </a:lnTo>
                  <a:lnTo>
                    <a:pt x="9" y="91"/>
                  </a:lnTo>
                  <a:lnTo>
                    <a:pt x="11" y="98"/>
                  </a:lnTo>
                  <a:lnTo>
                    <a:pt x="14" y="106"/>
                  </a:lnTo>
                  <a:lnTo>
                    <a:pt x="17" y="114"/>
                  </a:lnTo>
                  <a:lnTo>
                    <a:pt x="19" y="122"/>
                  </a:lnTo>
                  <a:lnTo>
                    <a:pt x="29" y="118"/>
                  </a:lnTo>
                  <a:lnTo>
                    <a:pt x="27" y="110"/>
                  </a:lnTo>
                  <a:lnTo>
                    <a:pt x="24" y="102"/>
                  </a:lnTo>
                  <a:lnTo>
                    <a:pt x="22" y="94"/>
                  </a:lnTo>
                  <a:lnTo>
                    <a:pt x="20" y="87"/>
                  </a:lnTo>
                  <a:lnTo>
                    <a:pt x="18" y="80"/>
                  </a:lnTo>
                  <a:lnTo>
                    <a:pt x="17" y="73"/>
                  </a:lnTo>
                  <a:lnTo>
                    <a:pt x="15" y="66"/>
                  </a:lnTo>
                  <a:lnTo>
                    <a:pt x="14" y="59"/>
                  </a:lnTo>
                  <a:lnTo>
                    <a:pt x="12" y="51"/>
                  </a:lnTo>
                  <a:lnTo>
                    <a:pt x="12" y="44"/>
                  </a:lnTo>
                  <a:lnTo>
                    <a:pt x="11" y="37"/>
                  </a:lnTo>
                  <a:lnTo>
                    <a:pt x="11" y="30"/>
                  </a:lnTo>
                  <a:lnTo>
                    <a:pt x="11" y="23"/>
                  </a:lnTo>
                  <a:lnTo>
                    <a:pt x="11" y="15"/>
                  </a:lnTo>
                  <a:lnTo>
                    <a:pt x="11" y="8"/>
                  </a:lnTo>
                  <a:lnTo>
                    <a:pt x="11" y="1"/>
                  </a:lnTo>
                  <a:lnTo>
                    <a:pt x="1"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599" name="任意多边形 19551"/>
            <p:cNvSpPr/>
            <p:nvPr/>
          </p:nvSpPr>
          <p:spPr>
            <a:xfrm>
              <a:off x="4749" y="1749"/>
              <a:ext cx="17" cy="73"/>
            </a:xfrm>
            <a:custGeom>
              <a:avLst/>
              <a:gdLst/>
              <a:ahLst/>
              <a:cxnLst/>
              <a:rect l="0" t="0" r="0" b="0"/>
              <a:pathLst>
                <a:path w="17" h="73">
                  <a:moveTo>
                    <a:pt x="11" y="0"/>
                  </a:moveTo>
                  <a:lnTo>
                    <a:pt x="7" y="6"/>
                  </a:lnTo>
                  <a:lnTo>
                    <a:pt x="7" y="10"/>
                  </a:lnTo>
                  <a:lnTo>
                    <a:pt x="6" y="15"/>
                  </a:lnTo>
                  <a:lnTo>
                    <a:pt x="5" y="18"/>
                  </a:lnTo>
                  <a:lnTo>
                    <a:pt x="5" y="22"/>
                  </a:lnTo>
                  <a:lnTo>
                    <a:pt x="4" y="27"/>
                  </a:lnTo>
                  <a:lnTo>
                    <a:pt x="4" y="31"/>
                  </a:lnTo>
                  <a:lnTo>
                    <a:pt x="4" y="35"/>
                  </a:lnTo>
                  <a:lnTo>
                    <a:pt x="3" y="39"/>
                  </a:lnTo>
                  <a:lnTo>
                    <a:pt x="2" y="43"/>
                  </a:lnTo>
                  <a:lnTo>
                    <a:pt x="2" y="48"/>
                  </a:lnTo>
                  <a:lnTo>
                    <a:pt x="1" y="52"/>
                  </a:lnTo>
                  <a:lnTo>
                    <a:pt x="1" y="55"/>
                  </a:lnTo>
                  <a:lnTo>
                    <a:pt x="1" y="60"/>
                  </a:lnTo>
                  <a:lnTo>
                    <a:pt x="1" y="64"/>
                  </a:lnTo>
                  <a:lnTo>
                    <a:pt x="0" y="67"/>
                  </a:lnTo>
                  <a:lnTo>
                    <a:pt x="0" y="71"/>
                  </a:lnTo>
                  <a:lnTo>
                    <a:pt x="9" y="72"/>
                  </a:lnTo>
                  <a:lnTo>
                    <a:pt x="9" y="68"/>
                  </a:lnTo>
                  <a:lnTo>
                    <a:pt x="10" y="65"/>
                  </a:lnTo>
                  <a:lnTo>
                    <a:pt x="10" y="61"/>
                  </a:lnTo>
                  <a:lnTo>
                    <a:pt x="10" y="57"/>
                  </a:lnTo>
                  <a:lnTo>
                    <a:pt x="11" y="53"/>
                  </a:lnTo>
                  <a:lnTo>
                    <a:pt x="12" y="50"/>
                  </a:lnTo>
                  <a:lnTo>
                    <a:pt x="12" y="45"/>
                  </a:lnTo>
                  <a:lnTo>
                    <a:pt x="12" y="42"/>
                  </a:lnTo>
                  <a:lnTo>
                    <a:pt x="12" y="37"/>
                  </a:lnTo>
                  <a:lnTo>
                    <a:pt x="13" y="32"/>
                  </a:lnTo>
                  <a:lnTo>
                    <a:pt x="14" y="29"/>
                  </a:lnTo>
                  <a:lnTo>
                    <a:pt x="15" y="25"/>
                  </a:lnTo>
                  <a:lnTo>
                    <a:pt x="15" y="19"/>
                  </a:lnTo>
                  <a:lnTo>
                    <a:pt x="15" y="15"/>
                  </a:lnTo>
                  <a:lnTo>
                    <a:pt x="15" y="11"/>
                  </a:lnTo>
                  <a:lnTo>
                    <a:pt x="16" y="7"/>
                  </a:lnTo>
                  <a:lnTo>
                    <a:pt x="12" y="12"/>
                  </a:lnTo>
                  <a:lnTo>
                    <a:pt x="11"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00" name="任意多边形 19552"/>
            <p:cNvSpPr/>
            <p:nvPr/>
          </p:nvSpPr>
          <p:spPr>
            <a:xfrm>
              <a:off x="4764" y="1746"/>
              <a:ext cx="32" cy="17"/>
            </a:xfrm>
            <a:custGeom>
              <a:avLst/>
              <a:gdLst/>
              <a:ahLst/>
              <a:cxnLst/>
              <a:rect l="0" t="0" r="0" b="0"/>
              <a:pathLst>
                <a:path w="32" h="17">
                  <a:moveTo>
                    <a:pt x="31" y="6"/>
                  </a:moveTo>
                  <a:lnTo>
                    <a:pt x="25" y="0"/>
                  </a:lnTo>
                  <a:lnTo>
                    <a:pt x="0" y="3"/>
                  </a:lnTo>
                  <a:lnTo>
                    <a:pt x="1" y="16"/>
                  </a:lnTo>
                  <a:lnTo>
                    <a:pt x="27" y="12"/>
                  </a:lnTo>
                  <a:lnTo>
                    <a:pt x="21" y="6"/>
                  </a:lnTo>
                  <a:lnTo>
                    <a:pt x="31" y="6"/>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601" name="任意多边形 19553"/>
            <p:cNvSpPr/>
            <p:nvPr/>
          </p:nvSpPr>
          <p:spPr>
            <a:xfrm>
              <a:off x="3710" y="1030"/>
              <a:ext cx="525" cy="719"/>
            </a:xfrm>
            <a:custGeom>
              <a:avLst/>
              <a:gdLst/>
              <a:ahLst/>
              <a:cxnLst/>
              <a:rect l="0" t="0" r="0" b="0"/>
              <a:pathLst>
                <a:path w="525" h="719">
                  <a:moveTo>
                    <a:pt x="0" y="16"/>
                  </a:moveTo>
                  <a:lnTo>
                    <a:pt x="17" y="36"/>
                  </a:lnTo>
                  <a:lnTo>
                    <a:pt x="33" y="57"/>
                  </a:lnTo>
                  <a:lnTo>
                    <a:pt x="49" y="78"/>
                  </a:lnTo>
                  <a:lnTo>
                    <a:pt x="65" y="99"/>
                  </a:lnTo>
                  <a:lnTo>
                    <a:pt x="82" y="120"/>
                  </a:lnTo>
                  <a:lnTo>
                    <a:pt x="98" y="141"/>
                  </a:lnTo>
                  <a:lnTo>
                    <a:pt x="115" y="163"/>
                  </a:lnTo>
                  <a:lnTo>
                    <a:pt x="130" y="183"/>
                  </a:lnTo>
                  <a:lnTo>
                    <a:pt x="145" y="205"/>
                  </a:lnTo>
                  <a:lnTo>
                    <a:pt x="161" y="226"/>
                  </a:lnTo>
                  <a:lnTo>
                    <a:pt x="177" y="248"/>
                  </a:lnTo>
                  <a:lnTo>
                    <a:pt x="192" y="270"/>
                  </a:lnTo>
                  <a:lnTo>
                    <a:pt x="208" y="292"/>
                  </a:lnTo>
                  <a:lnTo>
                    <a:pt x="222" y="313"/>
                  </a:lnTo>
                  <a:lnTo>
                    <a:pt x="238" y="336"/>
                  </a:lnTo>
                  <a:lnTo>
                    <a:pt x="253" y="358"/>
                  </a:lnTo>
                  <a:lnTo>
                    <a:pt x="269" y="380"/>
                  </a:lnTo>
                  <a:lnTo>
                    <a:pt x="283" y="402"/>
                  </a:lnTo>
                  <a:lnTo>
                    <a:pt x="299" y="424"/>
                  </a:lnTo>
                  <a:lnTo>
                    <a:pt x="314" y="446"/>
                  </a:lnTo>
                  <a:lnTo>
                    <a:pt x="329" y="469"/>
                  </a:lnTo>
                  <a:lnTo>
                    <a:pt x="344" y="492"/>
                  </a:lnTo>
                  <a:lnTo>
                    <a:pt x="358" y="514"/>
                  </a:lnTo>
                  <a:lnTo>
                    <a:pt x="374" y="537"/>
                  </a:lnTo>
                  <a:lnTo>
                    <a:pt x="389" y="559"/>
                  </a:lnTo>
                  <a:lnTo>
                    <a:pt x="403" y="581"/>
                  </a:lnTo>
                  <a:lnTo>
                    <a:pt x="418" y="604"/>
                  </a:lnTo>
                  <a:lnTo>
                    <a:pt x="433" y="627"/>
                  </a:lnTo>
                  <a:lnTo>
                    <a:pt x="448" y="650"/>
                  </a:lnTo>
                  <a:lnTo>
                    <a:pt x="463" y="672"/>
                  </a:lnTo>
                  <a:lnTo>
                    <a:pt x="478" y="695"/>
                  </a:lnTo>
                  <a:lnTo>
                    <a:pt x="491" y="718"/>
                  </a:lnTo>
                  <a:lnTo>
                    <a:pt x="496" y="715"/>
                  </a:lnTo>
                  <a:lnTo>
                    <a:pt x="500" y="711"/>
                  </a:lnTo>
                  <a:lnTo>
                    <a:pt x="504" y="708"/>
                  </a:lnTo>
                  <a:lnTo>
                    <a:pt x="508" y="705"/>
                  </a:lnTo>
                  <a:lnTo>
                    <a:pt x="512" y="702"/>
                  </a:lnTo>
                  <a:lnTo>
                    <a:pt x="516" y="700"/>
                  </a:lnTo>
                  <a:lnTo>
                    <a:pt x="520" y="696"/>
                  </a:lnTo>
                  <a:lnTo>
                    <a:pt x="524" y="693"/>
                  </a:lnTo>
                  <a:lnTo>
                    <a:pt x="510" y="671"/>
                  </a:lnTo>
                  <a:lnTo>
                    <a:pt x="497" y="649"/>
                  </a:lnTo>
                  <a:lnTo>
                    <a:pt x="482" y="626"/>
                  </a:lnTo>
                  <a:lnTo>
                    <a:pt x="469" y="603"/>
                  </a:lnTo>
                  <a:lnTo>
                    <a:pt x="454" y="581"/>
                  </a:lnTo>
                  <a:lnTo>
                    <a:pt x="439" y="559"/>
                  </a:lnTo>
                  <a:lnTo>
                    <a:pt x="424" y="537"/>
                  </a:lnTo>
                  <a:lnTo>
                    <a:pt x="409" y="514"/>
                  </a:lnTo>
                  <a:lnTo>
                    <a:pt x="394" y="492"/>
                  </a:lnTo>
                  <a:lnTo>
                    <a:pt x="380" y="470"/>
                  </a:lnTo>
                  <a:lnTo>
                    <a:pt x="364" y="447"/>
                  </a:lnTo>
                  <a:lnTo>
                    <a:pt x="349" y="425"/>
                  </a:lnTo>
                  <a:lnTo>
                    <a:pt x="333" y="404"/>
                  </a:lnTo>
                  <a:lnTo>
                    <a:pt x="317" y="381"/>
                  </a:lnTo>
                  <a:lnTo>
                    <a:pt x="302" y="359"/>
                  </a:lnTo>
                  <a:lnTo>
                    <a:pt x="286" y="337"/>
                  </a:lnTo>
                  <a:lnTo>
                    <a:pt x="270" y="315"/>
                  </a:lnTo>
                  <a:lnTo>
                    <a:pt x="254" y="294"/>
                  </a:lnTo>
                  <a:lnTo>
                    <a:pt x="237" y="273"/>
                  </a:lnTo>
                  <a:lnTo>
                    <a:pt x="221" y="251"/>
                  </a:lnTo>
                  <a:lnTo>
                    <a:pt x="205" y="229"/>
                  </a:lnTo>
                  <a:lnTo>
                    <a:pt x="189" y="207"/>
                  </a:lnTo>
                  <a:lnTo>
                    <a:pt x="172" y="186"/>
                  </a:lnTo>
                  <a:lnTo>
                    <a:pt x="155" y="165"/>
                  </a:lnTo>
                  <a:lnTo>
                    <a:pt x="139" y="145"/>
                  </a:lnTo>
                  <a:lnTo>
                    <a:pt x="122" y="124"/>
                  </a:lnTo>
                  <a:lnTo>
                    <a:pt x="105" y="103"/>
                  </a:lnTo>
                  <a:lnTo>
                    <a:pt x="89" y="81"/>
                  </a:lnTo>
                  <a:lnTo>
                    <a:pt x="71" y="61"/>
                  </a:lnTo>
                  <a:lnTo>
                    <a:pt x="54" y="41"/>
                  </a:lnTo>
                  <a:lnTo>
                    <a:pt x="38" y="21"/>
                  </a:lnTo>
                  <a:lnTo>
                    <a:pt x="21" y="0"/>
                  </a:lnTo>
                  <a:lnTo>
                    <a:pt x="18" y="3"/>
                  </a:lnTo>
                  <a:lnTo>
                    <a:pt x="16" y="5"/>
                  </a:lnTo>
                  <a:lnTo>
                    <a:pt x="13" y="6"/>
                  </a:lnTo>
                  <a:lnTo>
                    <a:pt x="11" y="8"/>
                  </a:lnTo>
                  <a:lnTo>
                    <a:pt x="8" y="10"/>
                  </a:lnTo>
                  <a:lnTo>
                    <a:pt x="5" y="12"/>
                  </a:lnTo>
                  <a:lnTo>
                    <a:pt x="3" y="14"/>
                  </a:lnTo>
                  <a:lnTo>
                    <a:pt x="0" y="16"/>
                  </a:lnTo>
                </a:path>
              </a:pathLst>
            </a:custGeom>
            <a:solidFill>
              <a:srgbClr val="FFFFC0"/>
            </a:solidFill>
            <a:ln w="12700" cap="rnd" cmpd="sng">
              <a:solidFill>
                <a:schemeClr val="tx1"/>
              </a:solidFill>
              <a:prstDash val="solid"/>
              <a:round/>
              <a:headEnd type="none" w="med" len="med"/>
              <a:tailEnd type="none" w="med" len="med"/>
            </a:ln>
          </p:spPr>
          <p:txBody>
            <a:bodyPr/>
            <a:lstStyle/>
            <a:p>
              <a:endParaRPr lang="zh-CN" altLang="en-US"/>
            </a:p>
          </p:txBody>
        </p:sp>
        <p:sp>
          <p:nvSpPr>
            <p:cNvPr id="21602" name="任意多边形 19554"/>
            <p:cNvSpPr/>
            <p:nvPr/>
          </p:nvSpPr>
          <p:spPr>
            <a:xfrm>
              <a:off x="3706" y="1042"/>
              <a:ext cx="502" cy="712"/>
            </a:xfrm>
            <a:custGeom>
              <a:avLst/>
              <a:gdLst/>
              <a:ahLst/>
              <a:cxnLst/>
              <a:rect l="0" t="0" r="0" b="0"/>
              <a:pathLst>
                <a:path w="502" h="712">
                  <a:moveTo>
                    <a:pt x="491" y="701"/>
                  </a:moveTo>
                  <a:lnTo>
                    <a:pt x="501" y="703"/>
                  </a:lnTo>
                  <a:lnTo>
                    <a:pt x="486" y="679"/>
                  </a:lnTo>
                  <a:lnTo>
                    <a:pt x="471" y="656"/>
                  </a:lnTo>
                  <a:lnTo>
                    <a:pt x="457" y="635"/>
                  </a:lnTo>
                  <a:lnTo>
                    <a:pt x="442" y="612"/>
                  </a:lnTo>
                  <a:lnTo>
                    <a:pt x="427" y="588"/>
                  </a:lnTo>
                  <a:lnTo>
                    <a:pt x="412" y="566"/>
                  </a:lnTo>
                  <a:lnTo>
                    <a:pt x="398" y="543"/>
                  </a:lnTo>
                  <a:lnTo>
                    <a:pt x="383" y="521"/>
                  </a:lnTo>
                  <a:lnTo>
                    <a:pt x="368" y="498"/>
                  </a:lnTo>
                  <a:lnTo>
                    <a:pt x="353" y="476"/>
                  </a:lnTo>
                  <a:lnTo>
                    <a:pt x="338" y="454"/>
                  </a:lnTo>
                  <a:lnTo>
                    <a:pt x="323" y="431"/>
                  </a:lnTo>
                  <a:lnTo>
                    <a:pt x="308" y="409"/>
                  </a:lnTo>
                  <a:lnTo>
                    <a:pt x="292" y="386"/>
                  </a:lnTo>
                  <a:lnTo>
                    <a:pt x="278" y="365"/>
                  </a:lnTo>
                  <a:lnTo>
                    <a:pt x="262" y="342"/>
                  </a:lnTo>
                  <a:lnTo>
                    <a:pt x="247" y="320"/>
                  </a:lnTo>
                  <a:lnTo>
                    <a:pt x="232" y="298"/>
                  </a:lnTo>
                  <a:lnTo>
                    <a:pt x="216" y="276"/>
                  </a:lnTo>
                  <a:lnTo>
                    <a:pt x="201" y="254"/>
                  </a:lnTo>
                  <a:lnTo>
                    <a:pt x="186" y="233"/>
                  </a:lnTo>
                  <a:lnTo>
                    <a:pt x="171" y="211"/>
                  </a:lnTo>
                  <a:lnTo>
                    <a:pt x="154" y="189"/>
                  </a:lnTo>
                  <a:lnTo>
                    <a:pt x="139" y="168"/>
                  </a:lnTo>
                  <a:lnTo>
                    <a:pt x="124" y="147"/>
                  </a:lnTo>
                  <a:lnTo>
                    <a:pt x="107" y="125"/>
                  </a:lnTo>
                  <a:lnTo>
                    <a:pt x="90" y="104"/>
                  </a:lnTo>
                  <a:lnTo>
                    <a:pt x="75" y="83"/>
                  </a:lnTo>
                  <a:lnTo>
                    <a:pt x="58" y="62"/>
                  </a:lnTo>
                  <a:lnTo>
                    <a:pt x="42" y="41"/>
                  </a:lnTo>
                  <a:lnTo>
                    <a:pt x="26" y="20"/>
                  </a:lnTo>
                  <a:lnTo>
                    <a:pt x="9" y="0"/>
                  </a:lnTo>
                  <a:lnTo>
                    <a:pt x="0" y="8"/>
                  </a:lnTo>
                  <a:lnTo>
                    <a:pt x="16" y="29"/>
                  </a:lnTo>
                  <a:lnTo>
                    <a:pt x="33" y="50"/>
                  </a:lnTo>
                  <a:lnTo>
                    <a:pt x="48" y="69"/>
                  </a:lnTo>
                  <a:lnTo>
                    <a:pt x="64" y="91"/>
                  </a:lnTo>
                  <a:lnTo>
                    <a:pt x="80" y="112"/>
                  </a:lnTo>
                  <a:lnTo>
                    <a:pt x="97" y="134"/>
                  </a:lnTo>
                  <a:lnTo>
                    <a:pt x="113" y="155"/>
                  </a:lnTo>
                  <a:lnTo>
                    <a:pt x="128" y="176"/>
                  </a:lnTo>
                  <a:lnTo>
                    <a:pt x="143" y="197"/>
                  </a:lnTo>
                  <a:lnTo>
                    <a:pt x="160" y="218"/>
                  </a:lnTo>
                  <a:lnTo>
                    <a:pt x="176" y="240"/>
                  </a:lnTo>
                  <a:lnTo>
                    <a:pt x="190" y="262"/>
                  </a:lnTo>
                  <a:lnTo>
                    <a:pt x="206" y="284"/>
                  </a:lnTo>
                  <a:lnTo>
                    <a:pt x="221" y="305"/>
                  </a:lnTo>
                  <a:lnTo>
                    <a:pt x="236" y="327"/>
                  </a:lnTo>
                  <a:lnTo>
                    <a:pt x="252" y="350"/>
                  </a:lnTo>
                  <a:lnTo>
                    <a:pt x="267" y="372"/>
                  </a:lnTo>
                  <a:lnTo>
                    <a:pt x="282" y="394"/>
                  </a:lnTo>
                  <a:lnTo>
                    <a:pt x="297" y="415"/>
                  </a:lnTo>
                  <a:lnTo>
                    <a:pt x="312" y="438"/>
                  </a:lnTo>
                  <a:lnTo>
                    <a:pt x="327" y="461"/>
                  </a:lnTo>
                  <a:lnTo>
                    <a:pt x="343" y="483"/>
                  </a:lnTo>
                  <a:lnTo>
                    <a:pt x="358" y="505"/>
                  </a:lnTo>
                  <a:lnTo>
                    <a:pt x="373" y="529"/>
                  </a:lnTo>
                  <a:lnTo>
                    <a:pt x="387" y="551"/>
                  </a:lnTo>
                  <a:lnTo>
                    <a:pt x="401" y="573"/>
                  </a:lnTo>
                  <a:lnTo>
                    <a:pt x="416" y="596"/>
                  </a:lnTo>
                  <a:lnTo>
                    <a:pt x="431" y="619"/>
                  </a:lnTo>
                  <a:lnTo>
                    <a:pt x="446" y="642"/>
                  </a:lnTo>
                  <a:lnTo>
                    <a:pt x="460" y="663"/>
                  </a:lnTo>
                  <a:lnTo>
                    <a:pt x="476" y="687"/>
                  </a:lnTo>
                  <a:lnTo>
                    <a:pt x="490" y="710"/>
                  </a:lnTo>
                  <a:lnTo>
                    <a:pt x="500" y="711"/>
                  </a:lnTo>
                  <a:lnTo>
                    <a:pt x="491" y="701"/>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03" name="任意多边形 19555"/>
            <p:cNvSpPr/>
            <p:nvPr/>
          </p:nvSpPr>
          <p:spPr>
            <a:xfrm>
              <a:off x="4203" y="1724"/>
              <a:ext cx="38" cy="30"/>
            </a:xfrm>
            <a:custGeom>
              <a:avLst/>
              <a:gdLst/>
              <a:ahLst/>
              <a:cxnLst/>
              <a:rect l="0" t="0" r="0" b="0"/>
              <a:pathLst>
                <a:path w="38" h="30">
                  <a:moveTo>
                    <a:pt x="27" y="7"/>
                  </a:moveTo>
                  <a:lnTo>
                    <a:pt x="28" y="0"/>
                  </a:lnTo>
                  <a:lnTo>
                    <a:pt x="25" y="2"/>
                  </a:lnTo>
                  <a:lnTo>
                    <a:pt x="22" y="5"/>
                  </a:lnTo>
                  <a:lnTo>
                    <a:pt x="18" y="7"/>
                  </a:lnTo>
                  <a:lnTo>
                    <a:pt x="15" y="10"/>
                  </a:lnTo>
                  <a:lnTo>
                    <a:pt x="11" y="12"/>
                  </a:lnTo>
                  <a:lnTo>
                    <a:pt x="8" y="16"/>
                  </a:lnTo>
                  <a:lnTo>
                    <a:pt x="3" y="18"/>
                  </a:lnTo>
                  <a:lnTo>
                    <a:pt x="0" y="21"/>
                  </a:lnTo>
                  <a:lnTo>
                    <a:pt x="8" y="29"/>
                  </a:lnTo>
                  <a:lnTo>
                    <a:pt x="11" y="27"/>
                  </a:lnTo>
                  <a:lnTo>
                    <a:pt x="15" y="24"/>
                  </a:lnTo>
                  <a:lnTo>
                    <a:pt x="18" y="22"/>
                  </a:lnTo>
                  <a:lnTo>
                    <a:pt x="22" y="19"/>
                  </a:lnTo>
                  <a:lnTo>
                    <a:pt x="25" y="16"/>
                  </a:lnTo>
                  <a:lnTo>
                    <a:pt x="28" y="13"/>
                  </a:lnTo>
                  <a:lnTo>
                    <a:pt x="32" y="12"/>
                  </a:lnTo>
                  <a:lnTo>
                    <a:pt x="35" y="9"/>
                  </a:lnTo>
                  <a:lnTo>
                    <a:pt x="37" y="1"/>
                  </a:lnTo>
                  <a:lnTo>
                    <a:pt x="27" y="7"/>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04" name="任意多边形 19556"/>
            <p:cNvSpPr/>
            <p:nvPr/>
          </p:nvSpPr>
          <p:spPr>
            <a:xfrm>
              <a:off x="3726" y="1025"/>
              <a:ext cx="515" cy="702"/>
            </a:xfrm>
            <a:custGeom>
              <a:avLst/>
              <a:gdLst/>
              <a:ahLst/>
              <a:cxnLst/>
              <a:rect l="0" t="0" r="0" b="0"/>
              <a:pathLst>
                <a:path w="515" h="702">
                  <a:moveTo>
                    <a:pt x="9" y="11"/>
                  </a:moveTo>
                  <a:lnTo>
                    <a:pt x="0" y="10"/>
                  </a:lnTo>
                  <a:lnTo>
                    <a:pt x="17" y="30"/>
                  </a:lnTo>
                  <a:lnTo>
                    <a:pt x="34" y="51"/>
                  </a:lnTo>
                  <a:lnTo>
                    <a:pt x="51" y="70"/>
                  </a:lnTo>
                  <a:lnTo>
                    <a:pt x="67" y="90"/>
                  </a:lnTo>
                  <a:lnTo>
                    <a:pt x="84" y="112"/>
                  </a:lnTo>
                  <a:lnTo>
                    <a:pt x="101" y="133"/>
                  </a:lnTo>
                  <a:lnTo>
                    <a:pt x="118" y="154"/>
                  </a:lnTo>
                  <a:lnTo>
                    <a:pt x="134" y="175"/>
                  </a:lnTo>
                  <a:lnTo>
                    <a:pt x="151" y="195"/>
                  </a:lnTo>
                  <a:lnTo>
                    <a:pt x="167" y="217"/>
                  </a:lnTo>
                  <a:lnTo>
                    <a:pt x="184" y="238"/>
                  </a:lnTo>
                  <a:lnTo>
                    <a:pt x="200" y="260"/>
                  </a:lnTo>
                  <a:lnTo>
                    <a:pt x="216" y="282"/>
                  </a:lnTo>
                  <a:lnTo>
                    <a:pt x="232" y="302"/>
                  </a:lnTo>
                  <a:lnTo>
                    <a:pt x="249" y="324"/>
                  </a:lnTo>
                  <a:lnTo>
                    <a:pt x="264" y="346"/>
                  </a:lnTo>
                  <a:lnTo>
                    <a:pt x="281" y="368"/>
                  </a:lnTo>
                  <a:lnTo>
                    <a:pt x="296" y="390"/>
                  </a:lnTo>
                  <a:lnTo>
                    <a:pt x="312" y="412"/>
                  </a:lnTo>
                  <a:lnTo>
                    <a:pt x="328" y="434"/>
                  </a:lnTo>
                  <a:lnTo>
                    <a:pt x="342" y="456"/>
                  </a:lnTo>
                  <a:lnTo>
                    <a:pt x="358" y="479"/>
                  </a:lnTo>
                  <a:lnTo>
                    <a:pt x="374" y="500"/>
                  </a:lnTo>
                  <a:lnTo>
                    <a:pt x="388" y="523"/>
                  </a:lnTo>
                  <a:lnTo>
                    <a:pt x="403" y="545"/>
                  </a:lnTo>
                  <a:lnTo>
                    <a:pt x="418" y="568"/>
                  </a:lnTo>
                  <a:lnTo>
                    <a:pt x="432" y="590"/>
                  </a:lnTo>
                  <a:lnTo>
                    <a:pt x="447" y="612"/>
                  </a:lnTo>
                  <a:lnTo>
                    <a:pt x="462" y="635"/>
                  </a:lnTo>
                  <a:lnTo>
                    <a:pt x="475" y="657"/>
                  </a:lnTo>
                  <a:lnTo>
                    <a:pt x="489" y="679"/>
                  </a:lnTo>
                  <a:lnTo>
                    <a:pt x="502" y="701"/>
                  </a:lnTo>
                  <a:lnTo>
                    <a:pt x="514" y="694"/>
                  </a:lnTo>
                  <a:lnTo>
                    <a:pt x="500" y="672"/>
                  </a:lnTo>
                  <a:lnTo>
                    <a:pt x="486" y="650"/>
                  </a:lnTo>
                  <a:lnTo>
                    <a:pt x="471" y="628"/>
                  </a:lnTo>
                  <a:lnTo>
                    <a:pt x="457" y="604"/>
                  </a:lnTo>
                  <a:lnTo>
                    <a:pt x="443" y="583"/>
                  </a:lnTo>
                  <a:lnTo>
                    <a:pt x="428" y="560"/>
                  </a:lnTo>
                  <a:lnTo>
                    <a:pt x="414" y="537"/>
                  </a:lnTo>
                  <a:lnTo>
                    <a:pt x="399" y="516"/>
                  </a:lnTo>
                  <a:lnTo>
                    <a:pt x="385" y="493"/>
                  </a:lnTo>
                  <a:lnTo>
                    <a:pt x="369" y="471"/>
                  </a:lnTo>
                  <a:lnTo>
                    <a:pt x="353" y="449"/>
                  </a:lnTo>
                  <a:lnTo>
                    <a:pt x="338" y="426"/>
                  </a:lnTo>
                  <a:lnTo>
                    <a:pt x="323" y="405"/>
                  </a:lnTo>
                  <a:lnTo>
                    <a:pt x="306" y="382"/>
                  </a:lnTo>
                  <a:lnTo>
                    <a:pt x="292" y="360"/>
                  </a:lnTo>
                  <a:lnTo>
                    <a:pt x="275" y="338"/>
                  </a:lnTo>
                  <a:lnTo>
                    <a:pt x="259" y="316"/>
                  </a:lnTo>
                  <a:lnTo>
                    <a:pt x="243" y="295"/>
                  </a:lnTo>
                  <a:lnTo>
                    <a:pt x="227" y="274"/>
                  </a:lnTo>
                  <a:lnTo>
                    <a:pt x="211" y="252"/>
                  </a:lnTo>
                  <a:lnTo>
                    <a:pt x="194" y="230"/>
                  </a:lnTo>
                  <a:lnTo>
                    <a:pt x="178" y="209"/>
                  </a:lnTo>
                  <a:lnTo>
                    <a:pt x="161" y="187"/>
                  </a:lnTo>
                  <a:lnTo>
                    <a:pt x="144" y="166"/>
                  </a:lnTo>
                  <a:lnTo>
                    <a:pt x="128" y="146"/>
                  </a:lnTo>
                  <a:lnTo>
                    <a:pt x="111" y="124"/>
                  </a:lnTo>
                  <a:lnTo>
                    <a:pt x="95" y="104"/>
                  </a:lnTo>
                  <a:lnTo>
                    <a:pt x="77" y="83"/>
                  </a:lnTo>
                  <a:lnTo>
                    <a:pt x="60" y="61"/>
                  </a:lnTo>
                  <a:lnTo>
                    <a:pt x="44" y="42"/>
                  </a:lnTo>
                  <a:lnTo>
                    <a:pt x="27" y="22"/>
                  </a:lnTo>
                  <a:lnTo>
                    <a:pt x="10" y="1"/>
                  </a:lnTo>
                  <a:lnTo>
                    <a:pt x="2" y="0"/>
                  </a:lnTo>
                  <a:lnTo>
                    <a:pt x="9" y="11"/>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05" name="任意多边形 19557"/>
            <p:cNvSpPr/>
            <p:nvPr/>
          </p:nvSpPr>
          <p:spPr>
            <a:xfrm>
              <a:off x="3706" y="1025"/>
              <a:ext cx="24" cy="21"/>
            </a:xfrm>
            <a:custGeom>
              <a:avLst/>
              <a:gdLst/>
              <a:ahLst/>
              <a:cxnLst/>
              <a:rect l="0" t="0" r="0" b="0"/>
              <a:pathLst>
                <a:path w="24" h="21">
                  <a:moveTo>
                    <a:pt x="7" y="13"/>
                  </a:moveTo>
                  <a:lnTo>
                    <a:pt x="6" y="20"/>
                  </a:lnTo>
                  <a:lnTo>
                    <a:pt x="9" y="18"/>
                  </a:lnTo>
                  <a:lnTo>
                    <a:pt x="11" y="17"/>
                  </a:lnTo>
                  <a:lnTo>
                    <a:pt x="13" y="16"/>
                  </a:lnTo>
                  <a:lnTo>
                    <a:pt x="14" y="14"/>
                  </a:lnTo>
                  <a:lnTo>
                    <a:pt x="17" y="13"/>
                  </a:lnTo>
                  <a:lnTo>
                    <a:pt x="19" y="12"/>
                  </a:lnTo>
                  <a:lnTo>
                    <a:pt x="21" y="10"/>
                  </a:lnTo>
                  <a:lnTo>
                    <a:pt x="23" y="8"/>
                  </a:lnTo>
                  <a:lnTo>
                    <a:pt x="17" y="0"/>
                  </a:lnTo>
                  <a:lnTo>
                    <a:pt x="14" y="2"/>
                  </a:lnTo>
                  <a:lnTo>
                    <a:pt x="13" y="3"/>
                  </a:lnTo>
                  <a:lnTo>
                    <a:pt x="10" y="5"/>
                  </a:lnTo>
                  <a:lnTo>
                    <a:pt x="9" y="6"/>
                  </a:lnTo>
                  <a:lnTo>
                    <a:pt x="6" y="8"/>
                  </a:lnTo>
                  <a:lnTo>
                    <a:pt x="4" y="8"/>
                  </a:lnTo>
                  <a:lnTo>
                    <a:pt x="2" y="10"/>
                  </a:lnTo>
                  <a:lnTo>
                    <a:pt x="0" y="12"/>
                  </a:lnTo>
                  <a:lnTo>
                    <a:pt x="0" y="19"/>
                  </a:lnTo>
                  <a:lnTo>
                    <a:pt x="7" y="1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06" name="任意多边形 19558"/>
            <p:cNvSpPr/>
            <p:nvPr/>
          </p:nvSpPr>
          <p:spPr>
            <a:xfrm>
              <a:off x="3977" y="1460"/>
              <a:ext cx="69" cy="68"/>
            </a:xfrm>
            <a:custGeom>
              <a:avLst/>
              <a:gdLst/>
              <a:ahLst/>
              <a:cxnLst/>
              <a:rect l="0" t="0" r="0" b="0"/>
              <a:pathLst>
                <a:path w="69" h="68">
                  <a:moveTo>
                    <a:pt x="57" y="6"/>
                  </a:moveTo>
                  <a:lnTo>
                    <a:pt x="54" y="5"/>
                  </a:lnTo>
                  <a:lnTo>
                    <a:pt x="51" y="4"/>
                  </a:lnTo>
                  <a:lnTo>
                    <a:pt x="47" y="4"/>
                  </a:lnTo>
                  <a:lnTo>
                    <a:pt x="43" y="4"/>
                  </a:lnTo>
                  <a:lnTo>
                    <a:pt x="40" y="3"/>
                  </a:lnTo>
                  <a:lnTo>
                    <a:pt x="36" y="2"/>
                  </a:lnTo>
                  <a:lnTo>
                    <a:pt x="32" y="1"/>
                  </a:lnTo>
                  <a:lnTo>
                    <a:pt x="28" y="0"/>
                  </a:lnTo>
                  <a:lnTo>
                    <a:pt x="25" y="0"/>
                  </a:lnTo>
                  <a:lnTo>
                    <a:pt x="22" y="0"/>
                  </a:lnTo>
                  <a:lnTo>
                    <a:pt x="19" y="1"/>
                  </a:lnTo>
                  <a:lnTo>
                    <a:pt x="17" y="3"/>
                  </a:lnTo>
                  <a:lnTo>
                    <a:pt x="14" y="4"/>
                  </a:lnTo>
                  <a:lnTo>
                    <a:pt x="11" y="6"/>
                  </a:lnTo>
                  <a:lnTo>
                    <a:pt x="10" y="8"/>
                  </a:lnTo>
                  <a:lnTo>
                    <a:pt x="7" y="10"/>
                  </a:lnTo>
                  <a:lnTo>
                    <a:pt x="5" y="19"/>
                  </a:lnTo>
                  <a:lnTo>
                    <a:pt x="2" y="27"/>
                  </a:lnTo>
                  <a:lnTo>
                    <a:pt x="1" y="35"/>
                  </a:lnTo>
                  <a:lnTo>
                    <a:pt x="0" y="44"/>
                  </a:lnTo>
                  <a:lnTo>
                    <a:pt x="0" y="46"/>
                  </a:lnTo>
                  <a:lnTo>
                    <a:pt x="1" y="48"/>
                  </a:lnTo>
                  <a:lnTo>
                    <a:pt x="2" y="50"/>
                  </a:lnTo>
                  <a:lnTo>
                    <a:pt x="3" y="52"/>
                  </a:lnTo>
                  <a:lnTo>
                    <a:pt x="5" y="54"/>
                  </a:lnTo>
                  <a:lnTo>
                    <a:pt x="6" y="56"/>
                  </a:lnTo>
                  <a:lnTo>
                    <a:pt x="7" y="57"/>
                  </a:lnTo>
                  <a:lnTo>
                    <a:pt x="9" y="58"/>
                  </a:lnTo>
                  <a:lnTo>
                    <a:pt x="13" y="59"/>
                  </a:lnTo>
                  <a:lnTo>
                    <a:pt x="17" y="61"/>
                  </a:lnTo>
                  <a:lnTo>
                    <a:pt x="21" y="61"/>
                  </a:lnTo>
                  <a:lnTo>
                    <a:pt x="24" y="63"/>
                  </a:lnTo>
                  <a:lnTo>
                    <a:pt x="28" y="63"/>
                  </a:lnTo>
                  <a:lnTo>
                    <a:pt x="32" y="65"/>
                  </a:lnTo>
                  <a:lnTo>
                    <a:pt x="37" y="66"/>
                  </a:lnTo>
                  <a:lnTo>
                    <a:pt x="41" y="67"/>
                  </a:lnTo>
                  <a:lnTo>
                    <a:pt x="44" y="67"/>
                  </a:lnTo>
                  <a:lnTo>
                    <a:pt x="47" y="67"/>
                  </a:lnTo>
                  <a:lnTo>
                    <a:pt x="50" y="66"/>
                  </a:lnTo>
                  <a:lnTo>
                    <a:pt x="52" y="64"/>
                  </a:lnTo>
                  <a:lnTo>
                    <a:pt x="54" y="63"/>
                  </a:lnTo>
                  <a:lnTo>
                    <a:pt x="57" y="61"/>
                  </a:lnTo>
                  <a:lnTo>
                    <a:pt x="59" y="59"/>
                  </a:lnTo>
                  <a:lnTo>
                    <a:pt x="60" y="57"/>
                  </a:lnTo>
                  <a:lnTo>
                    <a:pt x="62" y="50"/>
                  </a:lnTo>
                  <a:lnTo>
                    <a:pt x="64" y="43"/>
                  </a:lnTo>
                  <a:lnTo>
                    <a:pt x="66" y="35"/>
                  </a:lnTo>
                  <a:lnTo>
                    <a:pt x="68" y="27"/>
                  </a:lnTo>
                  <a:lnTo>
                    <a:pt x="68" y="24"/>
                  </a:lnTo>
                  <a:lnTo>
                    <a:pt x="68" y="20"/>
                  </a:lnTo>
                  <a:lnTo>
                    <a:pt x="67" y="17"/>
                  </a:lnTo>
                  <a:lnTo>
                    <a:pt x="65" y="14"/>
                  </a:lnTo>
                  <a:lnTo>
                    <a:pt x="64" y="12"/>
                  </a:lnTo>
                  <a:lnTo>
                    <a:pt x="62" y="9"/>
                  </a:lnTo>
                  <a:lnTo>
                    <a:pt x="60" y="7"/>
                  </a:lnTo>
                  <a:lnTo>
                    <a:pt x="58" y="6"/>
                  </a:lnTo>
                  <a:lnTo>
                    <a:pt x="57" y="6"/>
                  </a:lnTo>
                </a:path>
              </a:pathLst>
            </a:custGeom>
            <a:solidFill>
              <a:srgbClr val="FFE0C0"/>
            </a:solidFill>
            <a:ln w="12700" cap="rnd" cmpd="sng">
              <a:solidFill>
                <a:schemeClr val="tx1"/>
              </a:solidFill>
              <a:prstDash val="solid"/>
              <a:round/>
              <a:headEnd type="none" w="med" len="med"/>
              <a:tailEnd type="none" w="med" len="med"/>
            </a:ln>
          </p:spPr>
          <p:txBody>
            <a:bodyPr/>
            <a:lstStyle/>
            <a:p>
              <a:endParaRPr lang="zh-CN" altLang="en-US"/>
            </a:p>
          </p:txBody>
        </p:sp>
        <p:sp>
          <p:nvSpPr>
            <p:cNvPr id="21607" name="任意多边形 19559"/>
            <p:cNvSpPr/>
            <p:nvPr/>
          </p:nvSpPr>
          <p:spPr>
            <a:xfrm>
              <a:off x="4006" y="1454"/>
              <a:ext cx="30" cy="17"/>
            </a:xfrm>
            <a:custGeom>
              <a:avLst/>
              <a:gdLst/>
              <a:ahLst/>
              <a:cxnLst/>
              <a:rect l="0" t="0" r="0" b="0"/>
              <a:pathLst>
                <a:path w="30" h="17">
                  <a:moveTo>
                    <a:pt x="0" y="11"/>
                  </a:moveTo>
                  <a:lnTo>
                    <a:pt x="4" y="12"/>
                  </a:lnTo>
                  <a:lnTo>
                    <a:pt x="7" y="12"/>
                  </a:lnTo>
                  <a:lnTo>
                    <a:pt x="11" y="12"/>
                  </a:lnTo>
                  <a:lnTo>
                    <a:pt x="14" y="12"/>
                  </a:lnTo>
                  <a:lnTo>
                    <a:pt x="17" y="13"/>
                  </a:lnTo>
                  <a:lnTo>
                    <a:pt x="20" y="14"/>
                  </a:lnTo>
                  <a:lnTo>
                    <a:pt x="22" y="14"/>
                  </a:lnTo>
                  <a:lnTo>
                    <a:pt x="26" y="16"/>
                  </a:lnTo>
                  <a:lnTo>
                    <a:pt x="29" y="4"/>
                  </a:lnTo>
                  <a:lnTo>
                    <a:pt x="26" y="3"/>
                  </a:lnTo>
                  <a:lnTo>
                    <a:pt x="22" y="3"/>
                  </a:lnTo>
                  <a:lnTo>
                    <a:pt x="19" y="2"/>
                  </a:lnTo>
                  <a:lnTo>
                    <a:pt x="16" y="2"/>
                  </a:lnTo>
                  <a:lnTo>
                    <a:pt x="13" y="2"/>
                  </a:lnTo>
                  <a:lnTo>
                    <a:pt x="9" y="1"/>
                  </a:lnTo>
                  <a:lnTo>
                    <a:pt x="6" y="1"/>
                  </a:lnTo>
                  <a:lnTo>
                    <a:pt x="2" y="0"/>
                  </a:lnTo>
                  <a:lnTo>
                    <a:pt x="0" y="11"/>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08" name="任意多边形 19560"/>
            <p:cNvSpPr/>
            <p:nvPr/>
          </p:nvSpPr>
          <p:spPr>
            <a:xfrm>
              <a:off x="3979" y="1453"/>
              <a:ext cx="24" cy="17"/>
            </a:xfrm>
            <a:custGeom>
              <a:avLst/>
              <a:gdLst/>
              <a:ahLst/>
              <a:cxnLst/>
              <a:rect l="0" t="0" r="0" b="0"/>
              <a:pathLst>
                <a:path w="24" h="17">
                  <a:moveTo>
                    <a:pt x="10" y="16"/>
                  </a:moveTo>
                  <a:lnTo>
                    <a:pt x="10" y="16"/>
                  </a:lnTo>
                  <a:lnTo>
                    <a:pt x="11" y="15"/>
                  </a:lnTo>
                  <a:lnTo>
                    <a:pt x="12" y="13"/>
                  </a:lnTo>
                  <a:lnTo>
                    <a:pt x="13" y="12"/>
                  </a:lnTo>
                  <a:lnTo>
                    <a:pt x="15" y="11"/>
                  </a:lnTo>
                  <a:lnTo>
                    <a:pt x="17" y="11"/>
                  </a:lnTo>
                  <a:lnTo>
                    <a:pt x="18" y="10"/>
                  </a:lnTo>
                  <a:lnTo>
                    <a:pt x="20" y="10"/>
                  </a:lnTo>
                  <a:lnTo>
                    <a:pt x="21" y="10"/>
                  </a:lnTo>
                  <a:lnTo>
                    <a:pt x="23" y="1"/>
                  </a:lnTo>
                  <a:lnTo>
                    <a:pt x="20" y="0"/>
                  </a:lnTo>
                  <a:lnTo>
                    <a:pt x="17" y="1"/>
                  </a:lnTo>
                  <a:lnTo>
                    <a:pt x="13" y="1"/>
                  </a:lnTo>
                  <a:lnTo>
                    <a:pt x="10" y="3"/>
                  </a:lnTo>
                  <a:lnTo>
                    <a:pt x="7" y="4"/>
                  </a:lnTo>
                  <a:lnTo>
                    <a:pt x="5" y="6"/>
                  </a:lnTo>
                  <a:lnTo>
                    <a:pt x="2" y="8"/>
                  </a:lnTo>
                  <a:lnTo>
                    <a:pt x="0" y="12"/>
                  </a:lnTo>
                  <a:lnTo>
                    <a:pt x="0" y="11"/>
                  </a:lnTo>
                  <a:lnTo>
                    <a:pt x="10"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09" name="任意多边形 19561"/>
            <p:cNvSpPr/>
            <p:nvPr/>
          </p:nvSpPr>
          <p:spPr>
            <a:xfrm>
              <a:off x="3971" y="1468"/>
              <a:ext cx="17" cy="35"/>
            </a:xfrm>
            <a:custGeom>
              <a:avLst/>
              <a:gdLst/>
              <a:ahLst/>
              <a:cxnLst/>
              <a:rect l="0" t="0" r="0" b="0"/>
              <a:pathLst>
                <a:path w="17" h="35">
                  <a:moveTo>
                    <a:pt x="9" y="34"/>
                  </a:moveTo>
                  <a:lnTo>
                    <a:pt x="9" y="31"/>
                  </a:lnTo>
                  <a:lnTo>
                    <a:pt x="10" y="26"/>
                  </a:lnTo>
                  <a:lnTo>
                    <a:pt x="10" y="22"/>
                  </a:lnTo>
                  <a:lnTo>
                    <a:pt x="10" y="19"/>
                  </a:lnTo>
                  <a:lnTo>
                    <a:pt x="11" y="15"/>
                  </a:lnTo>
                  <a:lnTo>
                    <a:pt x="12" y="12"/>
                  </a:lnTo>
                  <a:lnTo>
                    <a:pt x="14" y="9"/>
                  </a:lnTo>
                  <a:lnTo>
                    <a:pt x="16" y="6"/>
                  </a:lnTo>
                  <a:lnTo>
                    <a:pt x="6" y="0"/>
                  </a:lnTo>
                  <a:lnTo>
                    <a:pt x="5" y="5"/>
                  </a:lnTo>
                  <a:lnTo>
                    <a:pt x="4" y="9"/>
                  </a:lnTo>
                  <a:lnTo>
                    <a:pt x="2" y="13"/>
                  </a:lnTo>
                  <a:lnTo>
                    <a:pt x="2" y="17"/>
                  </a:lnTo>
                  <a:lnTo>
                    <a:pt x="1" y="21"/>
                  </a:lnTo>
                  <a:lnTo>
                    <a:pt x="0" y="25"/>
                  </a:lnTo>
                  <a:lnTo>
                    <a:pt x="0" y="29"/>
                  </a:lnTo>
                  <a:lnTo>
                    <a:pt x="0" y="34"/>
                  </a:lnTo>
                  <a:lnTo>
                    <a:pt x="9" y="3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10" name="任意多边形 19562"/>
            <p:cNvSpPr/>
            <p:nvPr/>
          </p:nvSpPr>
          <p:spPr>
            <a:xfrm>
              <a:off x="3971" y="1508"/>
              <a:ext cx="17" cy="17"/>
            </a:xfrm>
            <a:custGeom>
              <a:avLst/>
              <a:gdLst/>
              <a:ahLst/>
              <a:cxnLst/>
              <a:rect l="0" t="0" r="0" b="0"/>
              <a:pathLst>
                <a:path w="17" h="17">
                  <a:moveTo>
                    <a:pt x="16" y="6"/>
                  </a:moveTo>
                  <a:lnTo>
                    <a:pt x="14" y="6"/>
                  </a:lnTo>
                  <a:lnTo>
                    <a:pt x="13" y="5"/>
                  </a:lnTo>
                  <a:lnTo>
                    <a:pt x="12" y="4"/>
                  </a:lnTo>
                  <a:lnTo>
                    <a:pt x="12" y="3"/>
                  </a:lnTo>
                  <a:lnTo>
                    <a:pt x="12" y="1"/>
                  </a:lnTo>
                  <a:lnTo>
                    <a:pt x="12" y="1"/>
                  </a:lnTo>
                  <a:lnTo>
                    <a:pt x="12" y="0"/>
                  </a:lnTo>
                  <a:lnTo>
                    <a:pt x="0" y="0"/>
                  </a:lnTo>
                  <a:lnTo>
                    <a:pt x="0" y="2"/>
                  </a:lnTo>
                  <a:lnTo>
                    <a:pt x="0" y="5"/>
                  </a:lnTo>
                  <a:lnTo>
                    <a:pt x="1" y="7"/>
                  </a:lnTo>
                  <a:lnTo>
                    <a:pt x="2" y="9"/>
                  </a:lnTo>
                  <a:lnTo>
                    <a:pt x="5" y="11"/>
                  </a:lnTo>
                  <a:lnTo>
                    <a:pt x="6" y="13"/>
                  </a:lnTo>
                  <a:lnTo>
                    <a:pt x="9" y="14"/>
                  </a:lnTo>
                  <a:lnTo>
                    <a:pt x="12" y="16"/>
                  </a:lnTo>
                  <a:lnTo>
                    <a:pt x="16" y="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11" name="任意多边形 19563"/>
            <p:cNvSpPr/>
            <p:nvPr/>
          </p:nvSpPr>
          <p:spPr>
            <a:xfrm>
              <a:off x="3985" y="1517"/>
              <a:ext cx="33" cy="18"/>
            </a:xfrm>
            <a:custGeom>
              <a:avLst/>
              <a:gdLst/>
              <a:ahLst/>
              <a:cxnLst/>
              <a:rect l="0" t="0" r="0" b="0"/>
              <a:pathLst>
                <a:path w="33" h="18">
                  <a:moveTo>
                    <a:pt x="32" y="7"/>
                  </a:moveTo>
                  <a:lnTo>
                    <a:pt x="32" y="7"/>
                  </a:lnTo>
                  <a:lnTo>
                    <a:pt x="28" y="7"/>
                  </a:lnTo>
                  <a:lnTo>
                    <a:pt x="24" y="5"/>
                  </a:lnTo>
                  <a:lnTo>
                    <a:pt x="21" y="4"/>
                  </a:lnTo>
                  <a:lnTo>
                    <a:pt x="18" y="4"/>
                  </a:lnTo>
                  <a:lnTo>
                    <a:pt x="13" y="3"/>
                  </a:lnTo>
                  <a:lnTo>
                    <a:pt x="9" y="1"/>
                  </a:lnTo>
                  <a:lnTo>
                    <a:pt x="7" y="1"/>
                  </a:lnTo>
                  <a:lnTo>
                    <a:pt x="3" y="0"/>
                  </a:lnTo>
                  <a:lnTo>
                    <a:pt x="0" y="9"/>
                  </a:lnTo>
                  <a:lnTo>
                    <a:pt x="3" y="10"/>
                  </a:lnTo>
                  <a:lnTo>
                    <a:pt x="7" y="11"/>
                  </a:lnTo>
                  <a:lnTo>
                    <a:pt x="10" y="12"/>
                  </a:lnTo>
                  <a:lnTo>
                    <a:pt x="14" y="13"/>
                  </a:lnTo>
                  <a:lnTo>
                    <a:pt x="19" y="15"/>
                  </a:lnTo>
                  <a:lnTo>
                    <a:pt x="22" y="15"/>
                  </a:lnTo>
                  <a:lnTo>
                    <a:pt x="26" y="16"/>
                  </a:lnTo>
                  <a:lnTo>
                    <a:pt x="30" y="17"/>
                  </a:lnTo>
                  <a:lnTo>
                    <a:pt x="32" y="7"/>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12" name="任意多边形 19564"/>
            <p:cNvSpPr/>
            <p:nvPr/>
          </p:nvSpPr>
          <p:spPr>
            <a:xfrm>
              <a:off x="4021" y="1519"/>
              <a:ext cx="22" cy="17"/>
            </a:xfrm>
            <a:custGeom>
              <a:avLst/>
              <a:gdLst/>
              <a:ahLst/>
              <a:cxnLst/>
              <a:rect l="0" t="0" r="0" b="0"/>
              <a:pathLst>
                <a:path w="22" h="17">
                  <a:moveTo>
                    <a:pt x="12" y="0"/>
                  </a:moveTo>
                  <a:lnTo>
                    <a:pt x="12" y="1"/>
                  </a:lnTo>
                  <a:lnTo>
                    <a:pt x="10" y="2"/>
                  </a:lnTo>
                  <a:lnTo>
                    <a:pt x="9" y="3"/>
                  </a:lnTo>
                  <a:lnTo>
                    <a:pt x="8" y="4"/>
                  </a:lnTo>
                  <a:lnTo>
                    <a:pt x="6" y="5"/>
                  </a:lnTo>
                  <a:lnTo>
                    <a:pt x="4" y="5"/>
                  </a:lnTo>
                  <a:lnTo>
                    <a:pt x="3" y="5"/>
                  </a:lnTo>
                  <a:lnTo>
                    <a:pt x="2" y="5"/>
                  </a:lnTo>
                  <a:lnTo>
                    <a:pt x="0" y="16"/>
                  </a:lnTo>
                  <a:lnTo>
                    <a:pt x="3" y="16"/>
                  </a:lnTo>
                  <a:lnTo>
                    <a:pt x="6" y="14"/>
                  </a:lnTo>
                  <a:lnTo>
                    <a:pt x="9" y="13"/>
                  </a:lnTo>
                  <a:lnTo>
                    <a:pt x="12" y="12"/>
                  </a:lnTo>
                  <a:lnTo>
                    <a:pt x="16" y="11"/>
                  </a:lnTo>
                  <a:lnTo>
                    <a:pt x="17" y="9"/>
                  </a:lnTo>
                  <a:lnTo>
                    <a:pt x="19" y="6"/>
                  </a:lnTo>
                  <a:lnTo>
                    <a:pt x="21" y="4"/>
                  </a:lnTo>
                  <a:lnTo>
                    <a:pt x="12"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13" name="任意多边形 19565"/>
            <p:cNvSpPr/>
            <p:nvPr/>
          </p:nvSpPr>
          <p:spPr>
            <a:xfrm>
              <a:off x="4036" y="1488"/>
              <a:ext cx="17" cy="31"/>
            </a:xfrm>
            <a:custGeom>
              <a:avLst/>
              <a:gdLst/>
              <a:ahLst/>
              <a:cxnLst/>
              <a:rect l="0" t="0" r="0" b="0"/>
              <a:pathLst>
                <a:path w="17" h="31">
                  <a:moveTo>
                    <a:pt x="6" y="0"/>
                  </a:moveTo>
                  <a:lnTo>
                    <a:pt x="5" y="4"/>
                  </a:lnTo>
                  <a:lnTo>
                    <a:pt x="4" y="8"/>
                  </a:lnTo>
                  <a:lnTo>
                    <a:pt x="4" y="11"/>
                  </a:lnTo>
                  <a:lnTo>
                    <a:pt x="3" y="14"/>
                  </a:lnTo>
                  <a:lnTo>
                    <a:pt x="3" y="18"/>
                  </a:lnTo>
                  <a:lnTo>
                    <a:pt x="2" y="20"/>
                  </a:lnTo>
                  <a:lnTo>
                    <a:pt x="1" y="23"/>
                  </a:lnTo>
                  <a:lnTo>
                    <a:pt x="0" y="26"/>
                  </a:lnTo>
                  <a:lnTo>
                    <a:pt x="9" y="30"/>
                  </a:lnTo>
                  <a:lnTo>
                    <a:pt x="10" y="28"/>
                  </a:lnTo>
                  <a:lnTo>
                    <a:pt x="11" y="23"/>
                  </a:lnTo>
                  <a:lnTo>
                    <a:pt x="11" y="20"/>
                  </a:lnTo>
                  <a:lnTo>
                    <a:pt x="12" y="17"/>
                  </a:lnTo>
                  <a:lnTo>
                    <a:pt x="13" y="13"/>
                  </a:lnTo>
                  <a:lnTo>
                    <a:pt x="14" y="10"/>
                  </a:lnTo>
                  <a:lnTo>
                    <a:pt x="14" y="6"/>
                  </a:lnTo>
                  <a:lnTo>
                    <a:pt x="16" y="2"/>
                  </a:lnTo>
                  <a:lnTo>
                    <a:pt x="6"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14" name="任意多边形 19566"/>
            <p:cNvSpPr/>
            <p:nvPr/>
          </p:nvSpPr>
          <p:spPr>
            <a:xfrm>
              <a:off x="4037" y="1460"/>
              <a:ext cx="17" cy="25"/>
            </a:xfrm>
            <a:custGeom>
              <a:avLst/>
              <a:gdLst/>
              <a:ahLst/>
              <a:cxnLst/>
              <a:rect l="0" t="0" r="0" b="0"/>
              <a:pathLst>
                <a:path w="17" h="25">
                  <a:moveTo>
                    <a:pt x="0" y="10"/>
                  </a:moveTo>
                  <a:lnTo>
                    <a:pt x="1" y="11"/>
                  </a:lnTo>
                  <a:lnTo>
                    <a:pt x="2" y="12"/>
                  </a:lnTo>
                  <a:lnTo>
                    <a:pt x="3" y="14"/>
                  </a:lnTo>
                  <a:lnTo>
                    <a:pt x="4" y="15"/>
                  </a:lnTo>
                  <a:lnTo>
                    <a:pt x="4" y="17"/>
                  </a:lnTo>
                  <a:lnTo>
                    <a:pt x="5" y="18"/>
                  </a:lnTo>
                  <a:lnTo>
                    <a:pt x="5" y="21"/>
                  </a:lnTo>
                  <a:lnTo>
                    <a:pt x="5" y="22"/>
                  </a:lnTo>
                  <a:lnTo>
                    <a:pt x="14" y="24"/>
                  </a:lnTo>
                  <a:lnTo>
                    <a:pt x="16" y="21"/>
                  </a:lnTo>
                  <a:lnTo>
                    <a:pt x="14" y="18"/>
                  </a:lnTo>
                  <a:lnTo>
                    <a:pt x="14" y="14"/>
                  </a:lnTo>
                  <a:lnTo>
                    <a:pt x="12" y="10"/>
                  </a:lnTo>
                  <a:lnTo>
                    <a:pt x="11" y="7"/>
                  </a:lnTo>
                  <a:lnTo>
                    <a:pt x="9" y="4"/>
                  </a:lnTo>
                  <a:lnTo>
                    <a:pt x="6" y="2"/>
                  </a:lnTo>
                  <a:lnTo>
                    <a:pt x="3" y="0"/>
                  </a:lnTo>
                  <a:lnTo>
                    <a:pt x="0" y="1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15" name="任意多边形 19567"/>
            <p:cNvSpPr/>
            <p:nvPr/>
          </p:nvSpPr>
          <p:spPr>
            <a:xfrm>
              <a:off x="4017" y="1497"/>
              <a:ext cx="217" cy="187"/>
            </a:xfrm>
            <a:custGeom>
              <a:avLst/>
              <a:gdLst/>
              <a:ahLst/>
              <a:cxnLst/>
              <a:rect l="0" t="0" r="0" b="0"/>
              <a:pathLst>
                <a:path w="217" h="187">
                  <a:moveTo>
                    <a:pt x="133" y="95"/>
                  </a:moveTo>
                  <a:lnTo>
                    <a:pt x="133" y="103"/>
                  </a:lnTo>
                  <a:lnTo>
                    <a:pt x="133" y="109"/>
                  </a:lnTo>
                  <a:lnTo>
                    <a:pt x="132" y="115"/>
                  </a:lnTo>
                  <a:lnTo>
                    <a:pt x="131" y="122"/>
                  </a:lnTo>
                  <a:lnTo>
                    <a:pt x="130" y="128"/>
                  </a:lnTo>
                  <a:lnTo>
                    <a:pt x="128" y="133"/>
                  </a:lnTo>
                  <a:lnTo>
                    <a:pt x="126" y="139"/>
                  </a:lnTo>
                  <a:lnTo>
                    <a:pt x="125" y="143"/>
                  </a:lnTo>
                  <a:lnTo>
                    <a:pt x="121" y="147"/>
                  </a:lnTo>
                  <a:lnTo>
                    <a:pt x="119" y="150"/>
                  </a:lnTo>
                  <a:lnTo>
                    <a:pt x="116" y="153"/>
                  </a:lnTo>
                  <a:lnTo>
                    <a:pt x="112" y="155"/>
                  </a:lnTo>
                  <a:lnTo>
                    <a:pt x="108" y="158"/>
                  </a:lnTo>
                  <a:lnTo>
                    <a:pt x="103" y="159"/>
                  </a:lnTo>
                  <a:lnTo>
                    <a:pt x="100" y="161"/>
                  </a:lnTo>
                  <a:lnTo>
                    <a:pt x="96" y="161"/>
                  </a:lnTo>
                  <a:lnTo>
                    <a:pt x="92" y="161"/>
                  </a:lnTo>
                  <a:lnTo>
                    <a:pt x="89" y="161"/>
                  </a:lnTo>
                  <a:lnTo>
                    <a:pt x="85" y="162"/>
                  </a:lnTo>
                  <a:lnTo>
                    <a:pt x="82" y="162"/>
                  </a:lnTo>
                  <a:lnTo>
                    <a:pt x="77" y="161"/>
                  </a:lnTo>
                  <a:lnTo>
                    <a:pt x="73" y="161"/>
                  </a:lnTo>
                  <a:lnTo>
                    <a:pt x="69" y="161"/>
                  </a:lnTo>
                  <a:lnTo>
                    <a:pt x="65" y="161"/>
                  </a:lnTo>
                  <a:lnTo>
                    <a:pt x="61" y="160"/>
                  </a:lnTo>
                  <a:lnTo>
                    <a:pt x="57" y="159"/>
                  </a:lnTo>
                  <a:lnTo>
                    <a:pt x="54" y="158"/>
                  </a:lnTo>
                  <a:lnTo>
                    <a:pt x="50" y="158"/>
                  </a:lnTo>
                  <a:lnTo>
                    <a:pt x="46" y="157"/>
                  </a:lnTo>
                  <a:lnTo>
                    <a:pt x="42" y="156"/>
                  </a:lnTo>
                  <a:lnTo>
                    <a:pt x="38" y="154"/>
                  </a:lnTo>
                  <a:lnTo>
                    <a:pt x="35" y="154"/>
                  </a:lnTo>
                  <a:lnTo>
                    <a:pt x="28" y="150"/>
                  </a:lnTo>
                  <a:lnTo>
                    <a:pt x="21" y="147"/>
                  </a:lnTo>
                  <a:lnTo>
                    <a:pt x="15" y="141"/>
                  </a:lnTo>
                  <a:lnTo>
                    <a:pt x="10" y="137"/>
                  </a:lnTo>
                  <a:lnTo>
                    <a:pt x="6" y="131"/>
                  </a:lnTo>
                  <a:lnTo>
                    <a:pt x="2" y="124"/>
                  </a:lnTo>
                  <a:lnTo>
                    <a:pt x="1" y="118"/>
                  </a:lnTo>
                  <a:lnTo>
                    <a:pt x="0" y="111"/>
                  </a:lnTo>
                  <a:lnTo>
                    <a:pt x="0" y="94"/>
                  </a:lnTo>
                  <a:lnTo>
                    <a:pt x="1" y="77"/>
                  </a:lnTo>
                  <a:lnTo>
                    <a:pt x="4" y="64"/>
                  </a:lnTo>
                  <a:lnTo>
                    <a:pt x="8" y="56"/>
                  </a:lnTo>
                  <a:lnTo>
                    <a:pt x="5" y="48"/>
                  </a:lnTo>
                  <a:lnTo>
                    <a:pt x="4" y="42"/>
                  </a:lnTo>
                  <a:lnTo>
                    <a:pt x="5" y="34"/>
                  </a:lnTo>
                  <a:lnTo>
                    <a:pt x="8" y="26"/>
                  </a:lnTo>
                  <a:lnTo>
                    <a:pt x="9" y="23"/>
                  </a:lnTo>
                  <a:lnTo>
                    <a:pt x="12" y="20"/>
                  </a:lnTo>
                  <a:lnTo>
                    <a:pt x="14" y="17"/>
                  </a:lnTo>
                  <a:lnTo>
                    <a:pt x="16" y="15"/>
                  </a:lnTo>
                  <a:lnTo>
                    <a:pt x="18" y="13"/>
                  </a:lnTo>
                  <a:lnTo>
                    <a:pt x="22" y="11"/>
                  </a:lnTo>
                  <a:lnTo>
                    <a:pt x="25" y="10"/>
                  </a:lnTo>
                  <a:lnTo>
                    <a:pt x="29" y="8"/>
                  </a:lnTo>
                  <a:lnTo>
                    <a:pt x="35" y="7"/>
                  </a:lnTo>
                  <a:lnTo>
                    <a:pt x="40" y="5"/>
                  </a:lnTo>
                  <a:lnTo>
                    <a:pt x="46" y="3"/>
                  </a:lnTo>
                  <a:lnTo>
                    <a:pt x="51" y="2"/>
                  </a:lnTo>
                  <a:lnTo>
                    <a:pt x="56" y="1"/>
                  </a:lnTo>
                  <a:lnTo>
                    <a:pt x="61" y="0"/>
                  </a:lnTo>
                  <a:lnTo>
                    <a:pt x="67" y="1"/>
                  </a:lnTo>
                  <a:lnTo>
                    <a:pt x="73" y="3"/>
                  </a:lnTo>
                  <a:lnTo>
                    <a:pt x="82" y="5"/>
                  </a:lnTo>
                  <a:lnTo>
                    <a:pt x="90" y="7"/>
                  </a:lnTo>
                  <a:lnTo>
                    <a:pt x="100" y="11"/>
                  </a:lnTo>
                  <a:lnTo>
                    <a:pt x="109" y="15"/>
                  </a:lnTo>
                  <a:lnTo>
                    <a:pt x="118" y="17"/>
                  </a:lnTo>
                  <a:lnTo>
                    <a:pt x="126" y="22"/>
                  </a:lnTo>
                  <a:lnTo>
                    <a:pt x="135" y="26"/>
                  </a:lnTo>
                  <a:lnTo>
                    <a:pt x="144" y="31"/>
                  </a:lnTo>
                  <a:lnTo>
                    <a:pt x="153" y="36"/>
                  </a:lnTo>
                  <a:lnTo>
                    <a:pt x="161" y="40"/>
                  </a:lnTo>
                  <a:lnTo>
                    <a:pt x="169" y="46"/>
                  </a:lnTo>
                  <a:lnTo>
                    <a:pt x="177" y="49"/>
                  </a:lnTo>
                  <a:lnTo>
                    <a:pt x="185" y="54"/>
                  </a:lnTo>
                  <a:lnTo>
                    <a:pt x="193" y="59"/>
                  </a:lnTo>
                  <a:lnTo>
                    <a:pt x="201" y="63"/>
                  </a:lnTo>
                  <a:lnTo>
                    <a:pt x="209" y="67"/>
                  </a:lnTo>
                  <a:lnTo>
                    <a:pt x="213" y="96"/>
                  </a:lnTo>
                  <a:lnTo>
                    <a:pt x="216" y="126"/>
                  </a:lnTo>
                  <a:lnTo>
                    <a:pt x="216" y="156"/>
                  </a:lnTo>
                  <a:lnTo>
                    <a:pt x="213" y="186"/>
                  </a:lnTo>
                  <a:lnTo>
                    <a:pt x="210" y="186"/>
                  </a:lnTo>
                  <a:lnTo>
                    <a:pt x="208" y="186"/>
                  </a:lnTo>
                  <a:lnTo>
                    <a:pt x="205" y="186"/>
                  </a:lnTo>
                  <a:lnTo>
                    <a:pt x="203" y="186"/>
                  </a:lnTo>
                  <a:lnTo>
                    <a:pt x="201" y="186"/>
                  </a:lnTo>
                  <a:lnTo>
                    <a:pt x="198" y="186"/>
                  </a:lnTo>
                  <a:lnTo>
                    <a:pt x="197" y="186"/>
                  </a:lnTo>
                  <a:lnTo>
                    <a:pt x="195" y="186"/>
                  </a:lnTo>
                  <a:lnTo>
                    <a:pt x="191" y="181"/>
                  </a:lnTo>
                  <a:lnTo>
                    <a:pt x="187" y="175"/>
                  </a:lnTo>
                  <a:lnTo>
                    <a:pt x="183" y="170"/>
                  </a:lnTo>
                  <a:lnTo>
                    <a:pt x="179" y="164"/>
                  </a:lnTo>
                  <a:lnTo>
                    <a:pt x="175" y="158"/>
                  </a:lnTo>
                  <a:lnTo>
                    <a:pt x="171" y="152"/>
                  </a:lnTo>
                  <a:lnTo>
                    <a:pt x="167" y="147"/>
                  </a:lnTo>
                  <a:lnTo>
                    <a:pt x="163" y="140"/>
                  </a:lnTo>
                  <a:lnTo>
                    <a:pt x="160" y="136"/>
                  </a:lnTo>
                  <a:lnTo>
                    <a:pt x="157" y="130"/>
                  </a:lnTo>
                  <a:lnTo>
                    <a:pt x="153" y="124"/>
                  </a:lnTo>
                  <a:lnTo>
                    <a:pt x="149" y="118"/>
                  </a:lnTo>
                  <a:lnTo>
                    <a:pt x="145" y="112"/>
                  </a:lnTo>
                  <a:lnTo>
                    <a:pt x="141" y="108"/>
                  </a:lnTo>
                  <a:lnTo>
                    <a:pt x="137" y="102"/>
                  </a:lnTo>
                  <a:lnTo>
                    <a:pt x="133" y="95"/>
                  </a:lnTo>
                </a:path>
              </a:pathLst>
            </a:custGeom>
            <a:solidFill>
              <a:srgbClr val="FFE0C0"/>
            </a:solidFill>
            <a:ln w="12700" cap="rnd" cmpd="sng">
              <a:solidFill>
                <a:schemeClr val="tx1"/>
              </a:solidFill>
              <a:prstDash val="solid"/>
              <a:round/>
              <a:headEnd type="none" w="med" len="med"/>
              <a:tailEnd type="none" w="med" len="med"/>
            </a:ln>
          </p:spPr>
          <p:txBody>
            <a:bodyPr/>
            <a:lstStyle/>
            <a:p>
              <a:endParaRPr lang="zh-CN" altLang="en-US"/>
            </a:p>
          </p:txBody>
        </p:sp>
        <p:sp>
          <p:nvSpPr>
            <p:cNvPr id="21616" name="任意多边形 19568"/>
            <p:cNvSpPr/>
            <p:nvPr/>
          </p:nvSpPr>
          <p:spPr>
            <a:xfrm>
              <a:off x="4138" y="1595"/>
              <a:ext cx="18" cy="49"/>
            </a:xfrm>
            <a:custGeom>
              <a:avLst/>
              <a:gdLst/>
              <a:ahLst/>
              <a:cxnLst/>
              <a:rect l="0" t="0" r="0" b="0"/>
              <a:pathLst>
                <a:path w="18" h="49">
                  <a:moveTo>
                    <a:pt x="8" y="48"/>
                  </a:moveTo>
                  <a:lnTo>
                    <a:pt x="11" y="43"/>
                  </a:lnTo>
                  <a:lnTo>
                    <a:pt x="13" y="37"/>
                  </a:lnTo>
                  <a:lnTo>
                    <a:pt x="14" y="31"/>
                  </a:lnTo>
                  <a:lnTo>
                    <a:pt x="16" y="26"/>
                  </a:lnTo>
                  <a:lnTo>
                    <a:pt x="16" y="20"/>
                  </a:lnTo>
                  <a:lnTo>
                    <a:pt x="16" y="13"/>
                  </a:lnTo>
                  <a:lnTo>
                    <a:pt x="17" y="7"/>
                  </a:lnTo>
                  <a:lnTo>
                    <a:pt x="17" y="0"/>
                  </a:lnTo>
                  <a:lnTo>
                    <a:pt x="7" y="0"/>
                  </a:lnTo>
                  <a:lnTo>
                    <a:pt x="7" y="7"/>
                  </a:lnTo>
                  <a:lnTo>
                    <a:pt x="7" y="12"/>
                  </a:lnTo>
                  <a:lnTo>
                    <a:pt x="7" y="18"/>
                  </a:lnTo>
                  <a:lnTo>
                    <a:pt x="5" y="23"/>
                  </a:lnTo>
                  <a:lnTo>
                    <a:pt x="5" y="28"/>
                  </a:lnTo>
                  <a:lnTo>
                    <a:pt x="4" y="33"/>
                  </a:lnTo>
                  <a:lnTo>
                    <a:pt x="2" y="38"/>
                  </a:lnTo>
                  <a:lnTo>
                    <a:pt x="0" y="42"/>
                  </a:lnTo>
                  <a:lnTo>
                    <a:pt x="9" y="48"/>
                  </a:lnTo>
                  <a:lnTo>
                    <a:pt x="8" y="48"/>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17" name="任意多边形 19569"/>
            <p:cNvSpPr/>
            <p:nvPr/>
          </p:nvSpPr>
          <p:spPr>
            <a:xfrm>
              <a:off x="4115" y="1642"/>
              <a:ext cx="30" cy="23"/>
            </a:xfrm>
            <a:custGeom>
              <a:avLst/>
              <a:gdLst/>
              <a:ahLst/>
              <a:cxnLst/>
              <a:rect l="0" t="0" r="0" b="0"/>
              <a:pathLst>
                <a:path w="30" h="23">
                  <a:moveTo>
                    <a:pt x="1" y="22"/>
                  </a:moveTo>
                  <a:lnTo>
                    <a:pt x="1" y="22"/>
                  </a:lnTo>
                  <a:lnTo>
                    <a:pt x="5" y="21"/>
                  </a:lnTo>
                  <a:lnTo>
                    <a:pt x="9" y="20"/>
                  </a:lnTo>
                  <a:lnTo>
                    <a:pt x="12" y="19"/>
                  </a:lnTo>
                  <a:lnTo>
                    <a:pt x="17" y="17"/>
                  </a:lnTo>
                  <a:lnTo>
                    <a:pt x="20" y="14"/>
                  </a:lnTo>
                  <a:lnTo>
                    <a:pt x="23" y="12"/>
                  </a:lnTo>
                  <a:lnTo>
                    <a:pt x="27" y="9"/>
                  </a:lnTo>
                  <a:lnTo>
                    <a:pt x="29" y="6"/>
                  </a:lnTo>
                  <a:lnTo>
                    <a:pt x="19" y="0"/>
                  </a:lnTo>
                  <a:lnTo>
                    <a:pt x="18" y="2"/>
                  </a:lnTo>
                  <a:lnTo>
                    <a:pt x="16" y="5"/>
                  </a:lnTo>
                  <a:lnTo>
                    <a:pt x="14" y="6"/>
                  </a:lnTo>
                  <a:lnTo>
                    <a:pt x="11" y="8"/>
                  </a:lnTo>
                  <a:lnTo>
                    <a:pt x="8" y="9"/>
                  </a:lnTo>
                  <a:lnTo>
                    <a:pt x="5" y="10"/>
                  </a:lnTo>
                  <a:lnTo>
                    <a:pt x="2" y="11"/>
                  </a:lnTo>
                  <a:lnTo>
                    <a:pt x="0" y="11"/>
                  </a:lnTo>
                  <a:lnTo>
                    <a:pt x="1" y="2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18" name="任意多边形 19570"/>
            <p:cNvSpPr/>
            <p:nvPr/>
          </p:nvSpPr>
          <p:spPr>
            <a:xfrm>
              <a:off x="4051" y="1649"/>
              <a:ext cx="60" cy="17"/>
            </a:xfrm>
            <a:custGeom>
              <a:avLst/>
              <a:gdLst/>
              <a:ahLst/>
              <a:cxnLst/>
              <a:rect l="0" t="0" r="0" b="0"/>
              <a:pathLst>
                <a:path w="60" h="17">
                  <a:moveTo>
                    <a:pt x="0" y="9"/>
                  </a:moveTo>
                  <a:lnTo>
                    <a:pt x="3" y="10"/>
                  </a:lnTo>
                  <a:lnTo>
                    <a:pt x="6" y="11"/>
                  </a:lnTo>
                  <a:lnTo>
                    <a:pt x="10" y="12"/>
                  </a:lnTo>
                  <a:lnTo>
                    <a:pt x="15" y="13"/>
                  </a:lnTo>
                  <a:lnTo>
                    <a:pt x="18" y="13"/>
                  </a:lnTo>
                  <a:lnTo>
                    <a:pt x="22" y="14"/>
                  </a:lnTo>
                  <a:lnTo>
                    <a:pt x="26" y="14"/>
                  </a:lnTo>
                  <a:lnTo>
                    <a:pt x="29" y="15"/>
                  </a:lnTo>
                  <a:lnTo>
                    <a:pt x="33" y="15"/>
                  </a:lnTo>
                  <a:lnTo>
                    <a:pt x="37" y="16"/>
                  </a:lnTo>
                  <a:lnTo>
                    <a:pt x="41" y="16"/>
                  </a:lnTo>
                  <a:lnTo>
                    <a:pt x="44" y="16"/>
                  </a:lnTo>
                  <a:lnTo>
                    <a:pt x="49" y="16"/>
                  </a:lnTo>
                  <a:lnTo>
                    <a:pt x="53" y="16"/>
                  </a:lnTo>
                  <a:lnTo>
                    <a:pt x="55" y="15"/>
                  </a:lnTo>
                  <a:lnTo>
                    <a:pt x="59" y="15"/>
                  </a:lnTo>
                  <a:lnTo>
                    <a:pt x="58" y="5"/>
                  </a:lnTo>
                  <a:lnTo>
                    <a:pt x="54" y="6"/>
                  </a:lnTo>
                  <a:lnTo>
                    <a:pt x="52" y="6"/>
                  </a:lnTo>
                  <a:lnTo>
                    <a:pt x="48" y="6"/>
                  </a:lnTo>
                  <a:lnTo>
                    <a:pt x="45" y="6"/>
                  </a:lnTo>
                  <a:lnTo>
                    <a:pt x="42" y="6"/>
                  </a:lnTo>
                  <a:lnTo>
                    <a:pt x="38" y="6"/>
                  </a:lnTo>
                  <a:lnTo>
                    <a:pt x="34" y="6"/>
                  </a:lnTo>
                  <a:lnTo>
                    <a:pt x="31" y="5"/>
                  </a:lnTo>
                  <a:lnTo>
                    <a:pt x="27" y="5"/>
                  </a:lnTo>
                  <a:lnTo>
                    <a:pt x="24" y="4"/>
                  </a:lnTo>
                  <a:lnTo>
                    <a:pt x="19" y="4"/>
                  </a:lnTo>
                  <a:lnTo>
                    <a:pt x="16" y="4"/>
                  </a:lnTo>
                  <a:lnTo>
                    <a:pt x="13" y="3"/>
                  </a:lnTo>
                  <a:lnTo>
                    <a:pt x="10" y="2"/>
                  </a:lnTo>
                  <a:lnTo>
                    <a:pt x="6" y="1"/>
                  </a:lnTo>
                  <a:lnTo>
                    <a:pt x="4" y="0"/>
                  </a:lnTo>
                  <a:lnTo>
                    <a:pt x="0" y="9"/>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19" name="任意多边形 19571"/>
            <p:cNvSpPr/>
            <p:nvPr/>
          </p:nvSpPr>
          <p:spPr>
            <a:xfrm>
              <a:off x="4010" y="1612"/>
              <a:ext cx="40" cy="45"/>
            </a:xfrm>
            <a:custGeom>
              <a:avLst/>
              <a:gdLst/>
              <a:ahLst/>
              <a:cxnLst/>
              <a:rect l="0" t="0" r="0" b="0"/>
              <a:pathLst>
                <a:path w="40" h="45">
                  <a:moveTo>
                    <a:pt x="0" y="0"/>
                  </a:moveTo>
                  <a:lnTo>
                    <a:pt x="1" y="7"/>
                  </a:lnTo>
                  <a:lnTo>
                    <a:pt x="3" y="13"/>
                  </a:lnTo>
                  <a:lnTo>
                    <a:pt x="6" y="20"/>
                  </a:lnTo>
                  <a:lnTo>
                    <a:pt x="10" y="26"/>
                  </a:lnTo>
                  <a:lnTo>
                    <a:pt x="16" y="33"/>
                  </a:lnTo>
                  <a:lnTo>
                    <a:pt x="22" y="37"/>
                  </a:lnTo>
                  <a:lnTo>
                    <a:pt x="29" y="40"/>
                  </a:lnTo>
                  <a:lnTo>
                    <a:pt x="36" y="44"/>
                  </a:lnTo>
                  <a:lnTo>
                    <a:pt x="39" y="33"/>
                  </a:lnTo>
                  <a:lnTo>
                    <a:pt x="34" y="30"/>
                  </a:lnTo>
                  <a:lnTo>
                    <a:pt x="28" y="27"/>
                  </a:lnTo>
                  <a:lnTo>
                    <a:pt x="23" y="23"/>
                  </a:lnTo>
                  <a:lnTo>
                    <a:pt x="19" y="19"/>
                  </a:lnTo>
                  <a:lnTo>
                    <a:pt x="16" y="15"/>
                  </a:lnTo>
                  <a:lnTo>
                    <a:pt x="13" y="11"/>
                  </a:lnTo>
                  <a:lnTo>
                    <a:pt x="12" y="4"/>
                  </a:lnTo>
                  <a:lnTo>
                    <a:pt x="12" y="0"/>
                  </a:lnTo>
                  <a:lnTo>
                    <a:pt x="0"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20" name="任意多边形 19572"/>
            <p:cNvSpPr/>
            <p:nvPr/>
          </p:nvSpPr>
          <p:spPr>
            <a:xfrm>
              <a:off x="4010" y="1551"/>
              <a:ext cx="17" cy="56"/>
            </a:xfrm>
            <a:custGeom>
              <a:avLst/>
              <a:gdLst/>
              <a:ahLst/>
              <a:cxnLst/>
              <a:rect l="0" t="0" r="0" b="0"/>
              <a:pathLst>
                <a:path w="17" h="56">
                  <a:moveTo>
                    <a:pt x="6" y="6"/>
                  </a:moveTo>
                  <a:lnTo>
                    <a:pt x="6" y="0"/>
                  </a:lnTo>
                  <a:lnTo>
                    <a:pt x="6" y="2"/>
                  </a:lnTo>
                  <a:lnTo>
                    <a:pt x="5" y="4"/>
                  </a:lnTo>
                  <a:lnTo>
                    <a:pt x="4" y="6"/>
                  </a:lnTo>
                  <a:lnTo>
                    <a:pt x="3" y="10"/>
                  </a:lnTo>
                  <a:lnTo>
                    <a:pt x="3" y="13"/>
                  </a:lnTo>
                  <a:lnTo>
                    <a:pt x="2" y="16"/>
                  </a:lnTo>
                  <a:lnTo>
                    <a:pt x="1" y="19"/>
                  </a:lnTo>
                  <a:lnTo>
                    <a:pt x="1" y="23"/>
                  </a:lnTo>
                  <a:lnTo>
                    <a:pt x="1" y="26"/>
                  </a:lnTo>
                  <a:lnTo>
                    <a:pt x="1" y="30"/>
                  </a:lnTo>
                  <a:lnTo>
                    <a:pt x="1" y="33"/>
                  </a:lnTo>
                  <a:lnTo>
                    <a:pt x="1" y="38"/>
                  </a:lnTo>
                  <a:lnTo>
                    <a:pt x="0" y="42"/>
                  </a:lnTo>
                  <a:lnTo>
                    <a:pt x="0" y="46"/>
                  </a:lnTo>
                  <a:lnTo>
                    <a:pt x="0" y="50"/>
                  </a:lnTo>
                  <a:lnTo>
                    <a:pt x="0" y="55"/>
                  </a:lnTo>
                  <a:lnTo>
                    <a:pt x="11" y="55"/>
                  </a:lnTo>
                  <a:lnTo>
                    <a:pt x="11" y="50"/>
                  </a:lnTo>
                  <a:lnTo>
                    <a:pt x="11" y="46"/>
                  </a:lnTo>
                  <a:lnTo>
                    <a:pt x="11" y="42"/>
                  </a:lnTo>
                  <a:lnTo>
                    <a:pt x="11" y="39"/>
                  </a:lnTo>
                  <a:lnTo>
                    <a:pt x="11" y="34"/>
                  </a:lnTo>
                  <a:lnTo>
                    <a:pt x="11" y="32"/>
                  </a:lnTo>
                  <a:lnTo>
                    <a:pt x="12" y="27"/>
                  </a:lnTo>
                  <a:lnTo>
                    <a:pt x="12" y="23"/>
                  </a:lnTo>
                  <a:lnTo>
                    <a:pt x="12" y="21"/>
                  </a:lnTo>
                  <a:lnTo>
                    <a:pt x="12" y="17"/>
                  </a:lnTo>
                  <a:lnTo>
                    <a:pt x="12" y="15"/>
                  </a:lnTo>
                  <a:lnTo>
                    <a:pt x="13" y="13"/>
                  </a:lnTo>
                  <a:lnTo>
                    <a:pt x="14" y="11"/>
                  </a:lnTo>
                  <a:lnTo>
                    <a:pt x="14" y="10"/>
                  </a:lnTo>
                  <a:lnTo>
                    <a:pt x="14" y="9"/>
                  </a:lnTo>
                  <a:lnTo>
                    <a:pt x="14" y="8"/>
                  </a:lnTo>
                  <a:lnTo>
                    <a:pt x="16" y="2"/>
                  </a:lnTo>
                  <a:lnTo>
                    <a:pt x="6" y="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21" name="任意多边形 19573"/>
            <p:cNvSpPr/>
            <p:nvPr/>
          </p:nvSpPr>
          <p:spPr>
            <a:xfrm>
              <a:off x="4014" y="1521"/>
              <a:ext cx="17" cy="32"/>
            </a:xfrm>
            <a:custGeom>
              <a:avLst/>
              <a:gdLst/>
              <a:ahLst/>
              <a:cxnLst/>
              <a:rect l="0" t="0" r="0" b="0"/>
              <a:pathLst>
                <a:path w="17" h="32">
                  <a:moveTo>
                    <a:pt x="4" y="0"/>
                  </a:moveTo>
                  <a:lnTo>
                    <a:pt x="3" y="4"/>
                  </a:lnTo>
                  <a:lnTo>
                    <a:pt x="1" y="8"/>
                  </a:lnTo>
                  <a:lnTo>
                    <a:pt x="0" y="12"/>
                  </a:lnTo>
                  <a:lnTo>
                    <a:pt x="0" y="16"/>
                  </a:lnTo>
                  <a:lnTo>
                    <a:pt x="0" y="19"/>
                  </a:lnTo>
                  <a:lnTo>
                    <a:pt x="1" y="23"/>
                  </a:lnTo>
                  <a:lnTo>
                    <a:pt x="3" y="28"/>
                  </a:lnTo>
                  <a:lnTo>
                    <a:pt x="4" y="31"/>
                  </a:lnTo>
                  <a:lnTo>
                    <a:pt x="16" y="27"/>
                  </a:lnTo>
                  <a:lnTo>
                    <a:pt x="14" y="23"/>
                  </a:lnTo>
                  <a:lnTo>
                    <a:pt x="14" y="21"/>
                  </a:lnTo>
                  <a:lnTo>
                    <a:pt x="14" y="18"/>
                  </a:lnTo>
                  <a:lnTo>
                    <a:pt x="14" y="16"/>
                  </a:lnTo>
                  <a:lnTo>
                    <a:pt x="14" y="13"/>
                  </a:lnTo>
                  <a:lnTo>
                    <a:pt x="14" y="10"/>
                  </a:lnTo>
                  <a:lnTo>
                    <a:pt x="14" y="8"/>
                  </a:lnTo>
                  <a:lnTo>
                    <a:pt x="16" y="5"/>
                  </a:lnTo>
                  <a:lnTo>
                    <a:pt x="4"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22" name="任意多边形 19574"/>
            <p:cNvSpPr/>
            <p:nvPr/>
          </p:nvSpPr>
          <p:spPr>
            <a:xfrm>
              <a:off x="4018" y="1499"/>
              <a:ext cx="26" cy="23"/>
            </a:xfrm>
            <a:custGeom>
              <a:avLst/>
              <a:gdLst/>
              <a:ahLst/>
              <a:cxnLst/>
              <a:rect l="0" t="0" r="0" b="0"/>
              <a:pathLst>
                <a:path w="26" h="23">
                  <a:moveTo>
                    <a:pt x="21" y="0"/>
                  </a:moveTo>
                  <a:lnTo>
                    <a:pt x="18" y="1"/>
                  </a:lnTo>
                  <a:lnTo>
                    <a:pt x="15" y="3"/>
                  </a:lnTo>
                  <a:lnTo>
                    <a:pt x="12" y="4"/>
                  </a:lnTo>
                  <a:lnTo>
                    <a:pt x="9" y="7"/>
                  </a:lnTo>
                  <a:lnTo>
                    <a:pt x="6" y="9"/>
                  </a:lnTo>
                  <a:lnTo>
                    <a:pt x="4" y="12"/>
                  </a:lnTo>
                  <a:lnTo>
                    <a:pt x="2" y="15"/>
                  </a:lnTo>
                  <a:lnTo>
                    <a:pt x="0" y="17"/>
                  </a:lnTo>
                  <a:lnTo>
                    <a:pt x="10" y="22"/>
                  </a:lnTo>
                  <a:lnTo>
                    <a:pt x="11" y="20"/>
                  </a:lnTo>
                  <a:lnTo>
                    <a:pt x="12" y="18"/>
                  </a:lnTo>
                  <a:lnTo>
                    <a:pt x="15" y="16"/>
                  </a:lnTo>
                  <a:lnTo>
                    <a:pt x="15" y="15"/>
                  </a:lnTo>
                  <a:lnTo>
                    <a:pt x="18" y="13"/>
                  </a:lnTo>
                  <a:lnTo>
                    <a:pt x="20" y="12"/>
                  </a:lnTo>
                  <a:lnTo>
                    <a:pt x="23" y="11"/>
                  </a:lnTo>
                  <a:lnTo>
                    <a:pt x="25" y="10"/>
                  </a:lnTo>
                  <a:lnTo>
                    <a:pt x="22" y="0"/>
                  </a:lnTo>
                  <a:lnTo>
                    <a:pt x="21"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23" name="任意多边形 19575"/>
            <p:cNvSpPr/>
            <p:nvPr/>
          </p:nvSpPr>
          <p:spPr>
            <a:xfrm>
              <a:off x="4045" y="1492"/>
              <a:ext cx="44" cy="17"/>
            </a:xfrm>
            <a:custGeom>
              <a:avLst/>
              <a:gdLst/>
              <a:ahLst/>
              <a:cxnLst/>
              <a:rect l="0" t="0" r="0" b="0"/>
              <a:pathLst>
                <a:path w="44" h="17">
                  <a:moveTo>
                    <a:pt x="42" y="1"/>
                  </a:moveTo>
                  <a:lnTo>
                    <a:pt x="37" y="0"/>
                  </a:lnTo>
                  <a:lnTo>
                    <a:pt x="31" y="0"/>
                  </a:lnTo>
                  <a:lnTo>
                    <a:pt x="25" y="0"/>
                  </a:lnTo>
                  <a:lnTo>
                    <a:pt x="20" y="1"/>
                  </a:lnTo>
                  <a:lnTo>
                    <a:pt x="15" y="1"/>
                  </a:lnTo>
                  <a:lnTo>
                    <a:pt x="10" y="2"/>
                  </a:lnTo>
                  <a:lnTo>
                    <a:pt x="5" y="4"/>
                  </a:lnTo>
                  <a:lnTo>
                    <a:pt x="0" y="5"/>
                  </a:lnTo>
                  <a:lnTo>
                    <a:pt x="4" y="16"/>
                  </a:lnTo>
                  <a:lnTo>
                    <a:pt x="9" y="14"/>
                  </a:lnTo>
                  <a:lnTo>
                    <a:pt x="13" y="12"/>
                  </a:lnTo>
                  <a:lnTo>
                    <a:pt x="18" y="12"/>
                  </a:lnTo>
                  <a:lnTo>
                    <a:pt x="23" y="10"/>
                  </a:lnTo>
                  <a:lnTo>
                    <a:pt x="26" y="9"/>
                  </a:lnTo>
                  <a:lnTo>
                    <a:pt x="31" y="9"/>
                  </a:lnTo>
                  <a:lnTo>
                    <a:pt x="35" y="9"/>
                  </a:lnTo>
                  <a:lnTo>
                    <a:pt x="39" y="11"/>
                  </a:lnTo>
                  <a:lnTo>
                    <a:pt x="43" y="1"/>
                  </a:lnTo>
                  <a:lnTo>
                    <a:pt x="42" y="1"/>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24" name="任意多边形 19576"/>
            <p:cNvSpPr/>
            <p:nvPr/>
          </p:nvSpPr>
          <p:spPr>
            <a:xfrm>
              <a:off x="4090" y="1493"/>
              <a:ext cx="143" cy="74"/>
            </a:xfrm>
            <a:custGeom>
              <a:avLst/>
              <a:gdLst/>
              <a:ahLst/>
              <a:cxnLst/>
              <a:rect l="0" t="0" r="0" b="0"/>
              <a:pathLst>
                <a:path w="143" h="74">
                  <a:moveTo>
                    <a:pt x="142" y="66"/>
                  </a:moveTo>
                  <a:lnTo>
                    <a:pt x="138" y="61"/>
                  </a:lnTo>
                  <a:lnTo>
                    <a:pt x="131" y="57"/>
                  </a:lnTo>
                  <a:lnTo>
                    <a:pt x="123" y="54"/>
                  </a:lnTo>
                  <a:lnTo>
                    <a:pt x="115" y="50"/>
                  </a:lnTo>
                  <a:lnTo>
                    <a:pt x="108" y="46"/>
                  </a:lnTo>
                  <a:lnTo>
                    <a:pt x="100" y="41"/>
                  </a:lnTo>
                  <a:lnTo>
                    <a:pt x="91" y="37"/>
                  </a:lnTo>
                  <a:lnTo>
                    <a:pt x="83" y="33"/>
                  </a:lnTo>
                  <a:lnTo>
                    <a:pt x="74" y="28"/>
                  </a:lnTo>
                  <a:lnTo>
                    <a:pt x="66" y="23"/>
                  </a:lnTo>
                  <a:lnTo>
                    <a:pt x="58" y="19"/>
                  </a:lnTo>
                  <a:lnTo>
                    <a:pt x="49" y="15"/>
                  </a:lnTo>
                  <a:lnTo>
                    <a:pt x="39" y="12"/>
                  </a:lnTo>
                  <a:lnTo>
                    <a:pt x="31" y="8"/>
                  </a:lnTo>
                  <a:lnTo>
                    <a:pt x="21" y="6"/>
                  </a:lnTo>
                  <a:lnTo>
                    <a:pt x="12" y="2"/>
                  </a:lnTo>
                  <a:lnTo>
                    <a:pt x="4" y="0"/>
                  </a:lnTo>
                  <a:lnTo>
                    <a:pt x="0" y="12"/>
                  </a:lnTo>
                  <a:lnTo>
                    <a:pt x="9" y="14"/>
                  </a:lnTo>
                  <a:lnTo>
                    <a:pt x="18" y="17"/>
                  </a:lnTo>
                  <a:lnTo>
                    <a:pt x="26" y="19"/>
                  </a:lnTo>
                  <a:lnTo>
                    <a:pt x="36" y="23"/>
                  </a:lnTo>
                  <a:lnTo>
                    <a:pt x="43" y="27"/>
                  </a:lnTo>
                  <a:lnTo>
                    <a:pt x="52" y="30"/>
                  </a:lnTo>
                  <a:lnTo>
                    <a:pt x="60" y="34"/>
                  </a:lnTo>
                  <a:lnTo>
                    <a:pt x="69" y="39"/>
                  </a:lnTo>
                  <a:lnTo>
                    <a:pt x="77" y="43"/>
                  </a:lnTo>
                  <a:lnTo>
                    <a:pt x="85" y="47"/>
                  </a:lnTo>
                  <a:lnTo>
                    <a:pt x="94" y="52"/>
                  </a:lnTo>
                  <a:lnTo>
                    <a:pt x="102" y="56"/>
                  </a:lnTo>
                  <a:lnTo>
                    <a:pt x="109" y="60"/>
                  </a:lnTo>
                  <a:lnTo>
                    <a:pt x="118" y="65"/>
                  </a:lnTo>
                  <a:lnTo>
                    <a:pt x="126" y="68"/>
                  </a:lnTo>
                  <a:lnTo>
                    <a:pt x="133" y="73"/>
                  </a:lnTo>
                  <a:lnTo>
                    <a:pt x="130" y="68"/>
                  </a:lnTo>
                  <a:lnTo>
                    <a:pt x="142" y="6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25" name="任意多边形 19577"/>
            <p:cNvSpPr/>
            <p:nvPr/>
          </p:nvSpPr>
          <p:spPr>
            <a:xfrm>
              <a:off x="4225" y="1564"/>
              <a:ext cx="17" cy="127"/>
            </a:xfrm>
            <a:custGeom>
              <a:avLst/>
              <a:gdLst/>
              <a:ahLst/>
              <a:cxnLst/>
              <a:rect l="0" t="0" r="0" b="0"/>
              <a:pathLst>
                <a:path w="17" h="127">
                  <a:moveTo>
                    <a:pt x="8" y="126"/>
                  </a:moveTo>
                  <a:lnTo>
                    <a:pt x="12" y="120"/>
                  </a:lnTo>
                  <a:lnTo>
                    <a:pt x="13" y="113"/>
                  </a:lnTo>
                  <a:lnTo>
                    <a:pt x="14" y="105"/>
                  </a:lnTo>
                  <a:lnTo>
                    <a:pt x="14" y="97"/>
                  </a:lnTo>
                  <a:lnTo>
                    <a:pt x="14" y="91"/>
                  </a:lnTo>
                  <a:lnTo>
                    <a:pt x="14" y="83"/>
                  </a:lnTo>
                  <a:lnTo>
                    <a:pt x="16" y="74"/>
                  </a:lnTo>
                  <a:lnTo>
                    <a:pt x="16" y="67"/>
                  </a:lnTo>
                  <a:lnTo>
                    <a:pt x="16" y="60"/>
                  </a:lnTo>
                  <a:lnTo>
                    <a:pt x="14" y="53"/>
                  </a:lnTo>
                  <a:lnTo>
                    <a:pt x="14" y="45"/>
                  </a:lnTo>
                  <a:lnTo>
                    <a:pt x="14" y="37"/>
                  </a:lnTo>
                  <a:lnTo>
                    <a:pt x="13" y="30"/>
                  </a:lnTo>
                  <a:lnTo>
                    <a:pt x="12" y="22"/>
                  </a:lnTo>
                  <a:lnTo>
                    <a:pt x="11" y="15"/>
                  </a:lnTo>
                  <a:lnTo>
                    <a:pt x="10" y="9"/>
                  </a:lnTo>
                  <a:lnTo>
                    <a:pt x="9" y="0"/>
                  </a:lnTo>
                  <a:lnTo>
                    <a:pt x="0" y="3"/>
                  </a:lnTo>
                  <a:lnTo>
                    <a:pt x="1" y="10"/>
                  </a:lnTo>
                  <a:lnTo>
                    <a:pt x="2" y="17"/>
                  </a:lnTo>
                  <a:lnTo>
                    <a:pt x="3" y="24"/>
                  </a:lnTo>
                  <a:lnTo>
                    <a:pt x="4" y="32"/>
                  </a:lnTo>
                  <a:lnTo>
                    <a:pt x="4" y="39"/>
                  </a:lnTo>
                  <a:lnTo>
                    <a:pt x="5" y="47"/>
                  </a:lnTo>
                  <a:lnTo>
                    <a:pt x="5" y="53"/>
                  </a:lnTo>
                  <a:lnTo>
                    <a:pt x="5" y="60"/>
                  </a:lnTo>
                  <a:lnTo>
                    <a:pt x="5" y="67"/>
                  </a:lnTo>
                  <a:lnTo>
                    <a:pt x="5" y="74"/>
                  </a:lnTo>
                  <a:lnTo>
                    <a:pt x="5" y="81"/>
                  </a:lnTo>
                  <a:lnTo>
                    <a:pt x="5" y="89"/>
                  </a:lnTo>
                  <a:lnTo>
                    <a:pt x="5" y="97"/>
                  </a:lnTo>
                  <a:lnTo>
                    <a:pt x="4" y="104"/>
                  </a:lnTo>
                  <a:lnTo>
                    <a:pt x="4" y="112"/>
                  </a:lnTo>
                  <a:lnTo>
                    <a:pt x="3" y="119"/>
                  </a:lnTo>
                  <a:lnTo>
                    <a:pt x="8" y="114"/>
                  </a:lnTo>
                  <a:lnTo>
                    <a:pt x="8" y="12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26" name="任意多边形 19578"/>
            <p:cNvSpPr/>
            <p:nvPr/>
          </p:nvSpPr>
          <p:spPr>
            <a:xfrm>
              <a:off x="4211" y="1683"/>
              <a:ext cx="20" cy="17"/>
            </a:xfrm>
            <a:custGeom>
              <a:avLst/>
              <a:gdLst/>
              <a:ahLst/>
              <a:cxnLst/>
              <a:rect l="0" t="0" r="0" b="0"/>
              <a:pathLst>
                <a:path w="20" h="17">
                  <a:moveTo>
                    <a:pt x="0" y="11"/>
                  </a:moveTo>
                  <a:lnTo>
                    <a:pt x="5" y="16"/>
                  </a:lnTo>
                  <a:lnTo>
                    <a:pt x="6" y="16"/>
                  </a:lnTo>
                  <a:lnTo>
                    <a:pt x="8" y="16"/>
                  </a:lnTo>
                  <a:lnTo>
                    <a:pt x="10" y="16"/>
                  </a:lnTo>
                  <a:lnTo>
                    <a:pt x="11" y="16"/>
                  </a:lnTo>
                  <a:lnTo>
                    <a:pt x="13" y="16"/>
                  </a:lnTo>
                  <a:lnTo>
                    <a:pt x="15" y="16"/>
                  </a:lnTo>
                  <a:lnTo>
                    <a:pt x="17" y="16"/>
                  </a:lnTo>
                  <a:lnTo>
                    <a:pt x="19" y="16"/>
                  </a:lnTo>
                  <a:lnTo>
                    <a:pt x="19" y="0"/>
                  </a:lnTo>
                  <a:lnTo>
                    <a:pt x="17" y="0"/>
                  </a:lnTo>
                  <a:lnTo>
                    <a:pt x="15" y="0"/>
                  </a:lnTo>
                  <a:lnTo>
                    <a:pt x="13" y="0"/>
                  </a:lnTo>
                  <a:lnTo>
                    <a:pt x="11" y="0"/>
                  </a:lnTo>
                  <a:lnTo>
                    <a:pt x="10" y="0"/>
                  </a:lnTo>
                  <a:lnTo>
                    <a:pt x="8" y="0"/>
                  </a:lnTo>
                  <a:lnTo>
                    <a:pt x="6" y="0"/>
                  </a:lnTo>
                  <a:lnTo>
                    <a:pt x="5" y="0"/>
                  </a:lnTo>
                  <a:lnTo>
                    <a:pt x="8" y="2"/>
                  </a:lnTo>
                  <a:lnTo>
                    <a:pt x="0" y="11"/>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27" name="任意多边形 19579"/>
            <p:cNvSpPr/>
            <p:nvPr/>
          </p:nvSpPr>
          <p:spPr>
            <a:xfrm>
              <a:off x="4148" y="1591"/>
              <a:ext cx="69" cy="97"/>
            </a:xfrm>
            <a:custGeom>
              <a:avLst/>
              <a:gdLst/>
              <a:ahLst/>
              <a:cxnLst/>
              <a:rect l="0" t="0" r="0" b="0"/>
              <a:pathLst>
                <a:path w="69" h="97">
                  <a:moveTo>
                    <a:pt x="12" y="4"/>
                  </a:moveTo>
                  <a:lnTo>
                    <a:pt x="1" y="8"/>
                  </a:lnTo>
                  <a:lnTo>
                    <a:pt x="4" y="13"/>
                  </a:lnTo>
                  <a:lnTo>
                    <a:pt x="7" y="19"/>
                  </a:lnTo>
                  <a:lnTo>
                    <a:pt x="11" y="24"/>
                  </a:lnTo>
                  <a:lnTo>
                    <a:pt x="15" y="30"/>
                  </a:lnTo>
                  <a:lnTo>
                    <a:pt x="18" y="36"/>
                  </a:lnTo>
                  <a:lnTo>
                    <a:pt x="22" y="40"/>
                  </a:lnTo>
                  <a:lnTo>
                    <a:pt x="26" y="47"/>
                  </a:lnTo>
                  <a:lnTo>
                    <a:pt x="29" y="52"/>
                  </a:lnTo>
                  <a:lnTo>
                    <a:pt x="33" y="57"/>
                  </a:lnTo>
                  <a:lnTo>
                    <a:pt x="37" y="63"/>
                  </a:lnTo>
                  <a:lnTo>
                    <a:pt x="40" y="68"/>
                  </a:lnTo>
                  <a:lnTo>
                    <a:pt x="44" y="74"/>
                  </a:lnTo>
                  <a:lnTo>
                    <a:pt x="47" y="79"/>
                  </a:lnTo>
                  <a:lnTo>
                    <a:pt x="51" y="86"/>
                  </a:lnTo>
                  <a:lnTo>
                    <a:pt x="54" y="91"/>
                  </a:lnTo>
                  <a:lnTo>
                    <a:pt x="58" y="96"/>
                  </a:lnTo>
                  <a:lnTo>
                    <a:pt x="68" y="88"/>
                  </a:lnTo>
                  <a:lnTo>
                    <a:pt x="64" y="84"/>
                  </a:lnTo>
                  <a:lnTo>
                    <a:pt x="61" y="78"/>
                  </a:lnTo>
                  <a:lnTo>
                    <a:pt x="57" y="72"/>
                  </a:lnTo>
                  <a:lnTo>
                    <a:pt x="54" y="67"/>
                  </a:lnTo>
                  <a:lnTo>
                    <a:pt x="51" y="61"/>
                  </a:lnTo>
                  <a:lnTo>
                    <a:pt x="47" y="56"/>
                  </a:lnTo>
                  <a:lnTo>
                    <a:pt x="43" y="50"/>
                  </a:lnTo>
                  <a:lnTo>
                    <a:pt x="40" y="44"/>
                  </a:lnTo>
                  <a:lnTo>
                    <a:pt x="36" y="40"/>
                  </a:lnTo>
                  <a:lnTo>
                    <a:pt x="32" y="34"/>
                  </a:lnTo>
                  <a:lnTo>
                    <a:pt x="28" y="28"/>
                  </a:lnTo>
                  <a:lnTo>
                    <a:pt x="25" y="23"/>
                  </a:lnTo>
                  <a:lnTo>
                    <a:pt x="21" y="17"/>
                  </a:lnTo>
                  <a:lnTo>
                    <a:pt x="17" y="11"/>
                  </a:lnTo>
                  <a:lnTo>
                    <a:pt x="14" y="7"/>
                  </a:lnTo>
                  <a:lnTo>
                    <a:pt x="10" y="0"/>
                  </a:lnTo>
                  <a:lnTo>
                    <a:pt x="0" y="4"/>
                  </a:lnTo>
                  <a:lnTo>
                    <a:pt x="12" y="4"/>
                  </a:lnTo>
                </a:path>
              </a:pathLst>
            </a:custGeom>
            <a:solidFill>
              <a:srgbClr val="000000"/>
            </a:solidFill>
            <a:ln w="25400" cap="rnd" cmpd="sng">
              <a:solidFill>
                <a:srgbClr val="000000"/>
              </a:solidFill>
              <a:prstDash val="solid"/>
              <a:round/>
              <a:headEnd type="none" w="med" len="med"/>
              <a:tailEnd type="none" w="med" len="med"/>
            </a:ln>
          </p:spPr>
          <p:txBody>
            <a:bodyPr/>
            <a:lstStyle/>
            <a:p>
              <a:endParaRPr lang="zh-CN" altLang="en-US"/>
            </a:p>
          </p:txBody>
        </p:sp>
        <p:sp>
          <p:nvSpPr>
            <p:cNvPr id="21628" name="任意多边形 19580"/>
            <p:cNvSpPr/>
            <p:nvPr/>
          </p:nvSpPr>
          <p:spPr>
            <a:xfrm>
              <a:off x="4018" y="1549"/>
              <a:ext cx="17" cy="17"/>
            </a:xfrm>
            <a:custGeom>
              <a:avLst/>
              <a:gdLst/>
              <a:ahLst/>
              <a:cxnLst/>
              <a:rect l="0" t="0" r="0" b="0"/>
              <a:pathLst>
                <a:path w="17" h="17">
                  <a:moveTo>
                    <a:pt x="16" y="5"/>
                  </a:moveTo>
                  <a:lnTo>
                    <a:pt x="16" y="5"/>
                  </a:lnTo>
                  <a:lnTo>
                    <a:pt x="10" y="0"/>
                  </a:lnTo>
                  <a:lnTo>
                    <a:pt x="8" y="0"/>
                  </a:lnTo>
                  <a:lnTo>
                    <a:pt x="5" y="0"/>
                  </a:lnTo>
                  <a:lnTo>
                    <a:pt x="2" y="5"/>
                  </a:lnTo>
                  <a:lnTo>
                    <a:pt x="0" y="10"/>
                  </a:lnTo>
                  <a:lnTo>
                    <a:pt x="0" y="10"/>
                  </a:lnTo>
                  <a:lnTo>
                    <a:pt x="0" y="16"/>
                  </a:lnTo>
                  <a:lnTo>
                    <a:pt x="16" y="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29" name="任意多边形 19581"/>
            <p:cNvSpPr/>
            <p:nvPr/>
          </p:nvSpPr>
          <p:spPr>
            <a:xfrm>
              <a:off x="4018" y="1553"/>
              <a:ext cx="64" cy="17"/>
            </a:xfrm>
            <a:custGeom>
              <a:avLst/>
              <a:gdLst/>
              <a:ahLst/>
              <a:cxnLst/>
              <a:rect l="0" t="0" r="0" b="0"/>
              <a:pathLst>
                <a:path w="64" h="17">
                  <a:moveTo>
                    <a:pt x="63" y="3"/>
                  </a:moveTo>
                  <a:lnTo>
                    <a:pt x="53" y="1"/>
                  </a:lnTo>
                  <a:lnTo>
                    <a:pt x="50" y="2"/>
                  </a:lnTo>
                  <a:lnTo>
                    <a:pt x="48" y="4"/>
                  </a:lnTo>
                  <a:lnTo>
                    <a:pt x="46" y="4"/>
                  </a:lnTo>
                  <a:lnTo>
                    <a:pt x="43" y="5"/>
                  </a:lnTo>
                  <a:lnTo>
                    <a:pt x="39" y="6"/>
                  </a:lnTo>
                  <a:lnTo>
                    <a:pt x="36" y="6"/>
                  </a:lnTo>
                  <a:lnTo>
                    <a:pt x="33" y="6"/>
                  </a:lnTo>
                  <a:lnTo>
                    <a:pt x="29" y="6"/>
                  </a:lnTo>
                  <a:lnTo>
                    <a:pt x="26" y="6"/>
                  </a:lnTo>
                  <a:lnTo>
                    <a:pt x="23" y="5"/>
                  </a:lnTo>
                  <a:lnTo>
                    <a:pt x="20" y="4"/>
                  </a:lnTo>
                  <a:lnTo>
                    <a:pt x="16" y="4"/>
                  </a:lnTo>
                  <a:lnTo>
                    <a:pt x="15" y="2"/>
                  </a:lnTo>
                  <a:lnTo>
                    <a:pt x="13" y="1"/>
                  </a:lnTo>
                  <a:lnTo>
                    <a:pt x="12" y="1"/>
                  </a:lnTo>
                  <a:lnTo>
                    <a:pt x="11" y="0"/>
                  </a:lnTo>
                  <a:lnTo>
                    <a:pt x="0" y="4"/>
                  </a:lnTo>
                  <a:lnTo>
                    <a:pt x="3" y="6"/>
                  </a:lnTo>
                  <a:lnTo>
                    <a:pt x="5" y="9"/>
                  </a:lnTo>
                  <a:lnTo>
                    <a:pt x="9" y="11"/>
                  </a:lnTo>
                  <a:lnTo>
                    <a:pt x="12" y="11"/>
                  </a:lnTo>
                  <a:lnTo>
                    <a:pt x="16" y="13"/>
                  </a:lnTo>
                  <a:lnTo>
                    <a:pt x="20" y="14"/>
                  </a:lnTo>
                  <a:lnTo>
                    <a:pt x="24" y="14"/>
                  </a:lnTo>
                  <a:lnTo>
                    <a:pt x="27" y="16"/>
                  </a:lnTo>
                  <a:lnTo>
                    <a:pt x="32" y="16"/>
                  </a:lnTo>
                  <a:lnTo>
                    <a:pt x="37" y="16"/>
                  </a:lnTo>
                  <a:lnTo>
                    <a:pt x="41" y="14"/>
                  </a:lnTo>
                  <a:lnTo>
                    <a:pt x="46" y="14"/>
                  </a:lnTo>
                  <a:lnTo>
                    <a:pt x="49" y="13"/>
                  </a:lnTo>
                  <a:lnTo>
                    <a:pt x="53" y="11"/>
                  </a:lnTo>
                  <a:lnTo>
                    <a:pt x="58" y="10"/>
                  </a:lnTo>
                  <a:lnTo>
                    <a:pt x="61" y="9"/>
                  </a:lnTo>
                  <a:lnTo>
                    <a:pt x="52" y="6"/>
                  </a:lnTo>
                  <a:lnTo>
                    <a:pt x="63" y="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30" name="任意多边形 19582"/>
            <p:cNvSpPr/>
            <p:nvPr/>
          </p:nvSpPr>
          <p:spPr>
            <a:xfrm>
              <a:off x="4075" y="1557"/>
              <a:ext cx="76" cy="41"/>
            </a:xfrm>
            <a:custGeom>
              <a:avLst/>
              <a:gdLst/>
              <a:ahLst/>
              <a:cxnLst/>
              <a:rect l="0" t="0" r="0" b="0"/>
              <a:pathLst>
                <a:path w="76" h="41">
                  <a:moveTo>
                    <a:pt x="72" y="28"/>
                  </a:moveTo>
                  <a:lnTo>
                    <a:pt x="68" y="29"/>
                  </a:lnTo>
                  <a:lnTo>
                    <a:pt x="62" y="30"/>
                  </a:lnTo>
                  <a:lnTo>
                    <a:pt x="57" y="30"/>
                  </a:lnTo>
                  <a:lnTo>
                    <a:pt x="52" y="30"/>
                  </a:lnTo>
                  <a:lnTo>
                    <a:pt x="48" y="29"/>
                  </a:lnTo>
                  <a:lnTo>
                    <a:pt x="44" y="28"/>
                  </a:lnTo>
                  <a:lnTo>
                    <a:pt x="39" y="27"/>
                  </a:lnTo>
                  <a:lnTo>
                    <a:pt x="35" y="25"/>
                  </a:lnTo>
                  <a:lnTo>
                    <a:pt x="31" y="23"/>
                  </a:lnTo>
                  <a:lnTo>
                    <a:pt x="28" y="21"/>
                  </a:lnTo>
                  <a:lnTo>
                    <a:pt x="24" y="19"/>
                  </a:lnTo>
                  <a:lnTo>
                    <a:pt x="21" y="17"/>
                  </a:lnTo>
                  <a:lnTo>
                    <a:pt x="19" y="13"/>
                  </a:lnTo>
                  <a:lnTo>
                    <a:pt x="16" y="9"/>
                  </a:lnTo>
                  <a:lnTo>
                    <a:pt x="13" y="4"/>
                  </a:lnTo>
                  <a:lnTo>
                    <a:pt x="11" y="0"/>
                  </a:lnTo>
                  <a:lnTo>
                    <a:pt x="0" y="4"/>
                  </a:lnTo>
                  <a:lnTo>
                    <a:pt x="2" y="10"/>
                  </a:lnTo>
                  <a:lnTo>
                    <a:pt x="6" y="15"/>
                  </a:lnTo>
                  <a:lnTo>
                    <a:pt x="8" y="20"/>
                  </a:lnTo>
                  <a:lnTo>
                    <a:pt x="12" y="23"/>
                  </a:lnTo>
                  <a:lnTo>
                    <a:pt x="18" y="28"/>
                  </a:lnTo>
                  <a:lnTo>
                    <a:pt x="21" y="30"/>
                  </a:lnTo>
                  <a:lnTo>
                    <a:pt x="25" y="33"/>
                  </a:lnTo>
                  <a:lnTo>
                    <a:pt x="31" y="36"/>
                  </a:lnTo>
                  <a:lnTo>
                    <a:pt x="35" y="37"/>
                  </a:lnTo>
                  <a:lnTo>
                    <a:pt x="41" y="39"/>
                  </a:lnTo>
                  <a:lnTo>
                    <a:pt x="45" y="40"/>
                  </a:lnTo>
                  <a:lnTo>
                    <a:pt x="51" y="40"/>
                  </a:lnTo>
                  <a:lnTo>
                    <a:pt x="57" y="40"/>
                  </a:lnTo>
                  <a:lnTo>
                    <a:pt x="62" y="40"/>
                  </a:lnTo>
                  <a:lnTo>
                    <a:pt x="69" y="40"/>
                  </a:lnTo>
                  <a:lnTo>
                    <a:pt x="75" y="39"/>
                  </a:lnTo>
                  <a:lnTo>
                    <a:pt x="72" y="28"/>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31" name="任意多边形 19583"/>
            <p:cNvSpPr/>
            <p:nvPr/>
          </p:nvSpPr>
          <p:spPr>
            <a:xfrm>
              <a:off x="4080" y="1553"/>
              <a:ext cx="17" cy="17"/>
            </a:xfrm>
            <a:custGeom>
              <a:avLst/>
              <a:gdLst/>
              <a:ahLst/>
              <a:cxnLst/>
              <a:rect l="0" t="0" r="0" b="0"/>
              <a:pathLst>
                <a:path w="17" h="17">
                  <a:moveTo>
                    <a:pt x="0" y="16"/>
                  </a:moveTo>
                  <a:lnTo>
                    <a:pt x="16" y="13"/>
                  </a:lnTo>
                  <a:lnTo>
                    <a:pt x="16" y="11"/>
                  </a:lnTo>
                  <a:lnTo>
                    <a:pt x="16" y="9"/>
                  </a:lnTo>
                  <a:lnTo>
                    <a:pt x="16" y="6"/>
                  </a:lnTo>
                  <a:lnTo>
                    <a:pt x="16" y="4"/>
                  </a:lnTo>
                  <a:lnTo>
                    <a:pt x="16" y="2"/>
                  </a:lnTo>
                  <a:lnTo>
                    <a:pt x="0" y="0"/>
                  </a:lnTo>
                  <a:lnTo>
                    <a:pt x="0" y="0"/>
                  </a:lnTo>
                  <a:lnTo>
                    <a:pt x="0"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32" name="任意多边形 19584"/>
            <p:cNvSpPr/>
            <p:nvPr/>
          </p:nvSpPr>
          <p:spPr>
            <a:xfrm>
              <a:off x="4212" y="1533"/>
              <a:ext cx="548" cy="812"/>
            </a:xfrm>
            <a:custGeom>
              <a:avLst/>
              <a:gdLst/>
              <a:ahLst/>
              <a:cxnLst/>
              <a:rect l="0" t="0" r="0" b="0"/>
              <a:pathLst>
                <a:path w="548" h="812">
                  <a:moveTo>
                    <a:pt x="0" y="0"/>
                  </a:moveTo>
                  <a:lnTo>
                    <a:pt x="6" y="25"/>
                  </a:lnTo>
                  <a:lnTo>
                    <a:pt x="11" y="48"/>
                  </a:lnTo>
                  <a:lnTo>
                    <a:pt x="14" y="71"/>
                  </a:lnTo>
                  <a:lnTo>
                    <a:pt x="16" y="93"/>
                  </a:lnTo>
                  <a:lnTo>
                    <a:pt x="16" y="115"/>
                  </a:lnTo>
                  <a:lnTo>
                    <a:pt x="15" y="136"/>
                  </a:lnTo>
                  <a:lnTo>
                    <a:pt x="12" y="156"/>
                  </a:lnTo>
                  <a:lnTo>
                    <a:pt x="8" y="175"/>
                  </a:lnTo>
                  <a:lnTo>
                    <a:pt x="21" y="177"/>
                  </a:lnTo>
                  <a:lnTo>
                    <a:pt x="34" y="181"/>
                  </a:lnTo>
                  <a:lnTo>
                    <a:pt x="47" y="184"/>
                  </a:lnTo>
                  <a:lnTo>
                    <a:pt x="60" y="188"/>
                  </a:lnTo>
                  <a:lnTo>
                    <a:pt x="73" y="191"/>
                  </a:lnTo>
                  <a:lnTo>
                    <a:pt x="87" y="195"/>
                  </a:lnTo>
                  <a:lnTo>
                    <a:pt x="100" y="198"/>
                  </a:lnTo>
                  <a:lnTo>
                    <a:pt x="113" y="202"/>
                  </a:lnTo>
                  <a:lnTo>
                    <a:pt x="127" y="205"/>
                  </a:lnTo>
                  <a:lnTo>
                    <a:pt x="139" y="208"/>
                  </a:lnTo>
                  <a:lnTo>
                    <a:pt x="152" y="212"/>
                  </a:lnTo>
                  <a:lnTo>
                    <a:pt x="166" y="216"/>
                  </a:lnTo>
                  <a:lnTo>
                    <a:pt x="179" y="220"/>
                  </a:lnTo>
                  <a:lnTo>
                    <a:pt x="192" y="225"/>
                  </a:lnTo>
                  <a:lnTo>
                    <a:pt x="206" y="230"/>
                  </a:lnTo>
                  <a:lnTo>
                    <a:pt x="219" y="234"/>
                  </a:lnTo>
                  <a:lnTo>
                    <a:pt x="231" y="238"/>
                  </a:lnTo>
                  <a:lnTo>
                    <a:pt x="245" y="243"/>
                  </a:lnTo>
                  <a:lnTo>
                    <a:pt x="258" y="248"/>
                  </a:lnTo>
                  <a:lnTo>
                    <a:pt x="271" y="252"/>
                  </a:lnTo>
                  <a:lnTo>
                    <a:pt x="285" y="258"/>
                  </a:lnTo>
                  <a:lnTo>
                    <a:pt x="297" y="263"/>
                  </a:lnTo>
                  <a:lnTo>
                    <a:pt x="311" y="268"/>
                  </a:lnTo>
                  <a:lnTo>
                    <a:pt x="323" y="274"/>
                  </a:lnTo>
                  <a:lnTo>
                    <a:pt x="336" y="279"/>
                  </a:lnTo>
                  <a:lnTo>
                    <a:pt x="349" y="284"/>
                  </a:lnTo>
                  <a:lnTo>
                    <a:pt x="362" y="291"/>
                  </a:lnTo>
                  <a:lnTo>
                    <a:pt x="375" y="296"/>
                  </a:lnTo>
                  <a:lnTo>
                    <a:pt x="388" y="303"/>
                  </a:lnTo>
                  <a:lnTo>
                    <a:pt x="401" y="309"/>
                  </a:lnTo>
                  <a:lnTo>
                    <a:pt x="414" y="315"/>
                  </a:lnTo>
                  <a:lnTo>
                    <a:pt x="427" y="321"/>
                  </a:lnTo>
                  <a:lnTo>
                    <a:pt x="425" y="378"/>
                  </a:lnTo>
                  <a:lnTo>
                    <a:pt x="425" y="438"/>
                  </a:lnTo>
                  <a:lnTo>
                    <a:pt x="423" y="495"/>
                  </a:lnTo>
                  <a:lnTo>
                    <a:pt x="421" y="554"/>
                  </a:lnTo>
                  <a:lnTo>
                    <a:pt x="418" y="613"/>
                  </a:lnTo>
                  <a:lnTo>
                    <a:pt x="416" y="672"/>
                  </a:lnTo>
                  <a:lnTo>
                    <a:pt x="415" y="730"/>
                  </a:lnTo>
                  <a:lnTo>
                    <a:pt x="414" y="788"/>
                  </a:lnTo>
                  <a:lnTo>
                    <a:pt x="423" y="792"/>
                  </a:lnTo>
                  <a:lnTo>
                    <a:pt x="431" y="795"/>
                  </a:lnTo>
                  <a:lnTo>
                    <a:pt x="440" y="798"/>
                  </a:lnTo>
                  <a:lnTo>
                    <a:pt x="449" y="801"/>
                  </a:lnTo>
                  <a:lnTo>
                    <a:pt x="458" y="803"/>
                  </a:lnTo>
                  <a:lnTo>
                    <a:pt x="467" y="806"/>
                  </a:lnTo>
                  <a:lnTo>
                    <a:pt x="475" y="807"/>
                  </a:lnTo>
                  <a:lnTo>
                    <a:pt x="484" y="809"/>
                  </a:lnTo>
                  <a:lnTo>
                    <a:pt x="493" y="810"/>
                  </a:lnTo>
                  <a:lnTo>
                    <a:pt x="501" y="811"/>
                  </a:lnTo>
                  <a:lnTo>
                    <a:pt x="509" y="811"/>
                  </a:lnTo>
                  <a:lnTo>
                    <a:pt x="518" y="811"/>
                  </a:lnTo>
                  <a:lnTo>
                    <a:pt x="525" y="811"/>
                  </a:lnTo>
                  <a:lnTo>
                    <a:pt x="533" y="811"/>
                  </a:lnTo>
                  <a:lnTo>
                    <a:pt x="540" y="810"/>
                  </a:lnTo>
                  <a:lnTo>
                    <a:pt x="547" y="809"/>
                  </a:lnTo>
                  <a:lnTo>
                    <a:pt x="542" y="716"/>
                  </a:lnTo>
                  <a:lnTo>
                    <a:pt x="537" y="622"/>
                  </a:lnTo>
                  <a:lnTo>
                    <a:pt x="533" y="530"/>
                  </a:lnTo>
                  <a:lnTo>
                    <a:pt x="529" y="438"/>
                  </a:lnTo>
                  <a:lnTo>
                    <a:pt x="525" y="345"/>
                  </a:lnTo>
                  <a:lnTo>
                    <a:pt x="523" y="254"/>
                  </a:lnTo>
                  <a:lnTo>
                    <a:pt x="521" y="163"/>
                  </a:lnTo>
                  <a:lnTo>
                    <a:pt x="519" y="72"/>
                  </a:lnTo>
                  <a:lnTo>
                    <a:pt x="503" y="69"/>
                  </a:lnTo>
                  <a:lnTo>
                    <a:pt x="486" y="67"/>
                  </a:lnTo>
                  <a:lnTo>
                    <a:pt x="470" y="63"/>
                  </a:lnTo>
                  <a:lnTo>
                    <a:pt x="454" y="61"/>
                  </a:lnTo>
                  <a:lnTo>
                    <a:pt x="436" y="57"/>
                  </a:lnTo>
                  <a:lnTo>
                    <a:pt x="420" y="54"/>
                  </a:lnTo>
                  <a:lnTo>
                    <a:pt x="404" y="51"/>
                  </a:lnTo>
                  <a:lnTo>
                    <a:pt x="387" y="47"/>
                  </a:lnTo>
                  <a:lnTo>
                    <a:pt x="371" y="44"/>
                  </a:lnTo>
                  <a:lnTo>
                    <a:pt x="354" y="42"/>
                  </a:lnTo>
                  <a:lnTo>
                    <a:pt x="338" y="39"/>
                  </a:lnTo>
                  <a:lnTo>
                    <a:pt x="321" y="36"/>
                  </a:lnTo>
                  <a:lnTo>
                    <a:pt x="306" y="33"/>
                  </a:lnTo>
                  <a:lnTo>
                    <a:pt x="289" y="31"/>
                  </a:lnTo>
                  <a:lnTo>
                    <a:pt x="273" y="29"/>
                  </a:lnTo>
                  <a:lnTo>
                    <a:pt x="256" y="26"/>
                  </a:lnTo>
                  <a:lnTo>
                    <a:pt x="240" y="24"/>
                  </a:lnTo>
                  <a:lnTo>
                    <a:pt x="225" y="22"/>
                  </a:lnTo>
                  <a:lnTo>
                    <a:pt x="208" y="19"/>
                  </a:lnTo>
                  <a:lnTo>
                    <a:pt x="192" y="17"/>
                  </a:lnTo>
                  <a:lnTo>
                    <a:pt x="175" y="15"/>
                  </a:lnTo>
                  <a:lnTo>
                    <a:pt x="159" y="13"/>
                  </a:lnTo>
                  <a:lnTo>
                    <a:pt x="143" y="11"/>
                  </a:lnTo>
                  <a:lnTo>
                    <a:pt x="128" y="10"/>
                  </a:lnTo>
                  <a:lnTo>
                    <a:pt x="111" y="7"/>
                  </a:lnTo>
                  <a:lnTo>
                    <a:pt x="95" y="7"/>
                  </a:lnTo>
                  <a:lnTo>
                    <a:pt x="79" y="5"/>
                  </a:lnTo>
                  <a:lnTo>
                    <a:pt x="62" y="4"/>
                  </a:lnTo>
                  <a:lnTo>
                    <a:pt x="47" y="3"/>
                  </a:lnTo>
                  <a:lnTo>
                    <a:pt x="32" y="2"/>
                  </a:lnTo>
                  <a:lnTo>
                    <a:pt x="16" y="0"/>
                  </a:lnTo>
                  <a:lnTo>
                    <a:pt x="0" y="0"/>
                  </a:lnTo>
                </a:path>
              </a:pathLst>
            </a:custGeom>
            <a:solidFill>
              <a:srgbClr val="063DE8"/>
            </a:solidFill>
            <a:ln w="12700" cap="rnd" cmpd="sng">
              <a:solidFill>
                <a:schemeClr val="tx1"/>
              </a:solidFill>
              <a:prstDash val="solid"/>
              <a:round/>
              <a:headEnd type="none" w="med" len="med"/>
              <a:tailEnd type="none" w="med" len="med"/>
            </a:ln>
          </p:spPr>
          <p:txBody>
            <a:bodyPr/>
            <a:lstStyle/>
            <a:p>
              <a:endParaRPr lang="zh-CN" altLang="en-US"/>
            </a:p>
          </p:txBody>
        </p:sp>
        <p:sp>
          <p:nvSpPr>
            <p:cNvPr id="21633" name="任意多边形 19585"/>
            <p:cNvSpPr/>
            <p:nvPr/>
          </p:nvSpPr>
          <p:spPr>
            <a:xfrm>
              <a:off x="4205" y="1531"/>
              <a:ext cx="25" cy="179"/>
            </a:xfrm>
            <a:custGeom>
              <a:avLst/>
              <a:gdLst/>
              <a:ahLst/>
              <a:cxnLst/>
              <a:rect l="0" t="0" r="0" b="0"/>
              <a:pathLst>
                <a:path w="25" h="179">
                  <a:moveTo>
                    <a:pt x="13" y="166"/>
                  </a:moveTo>
                  <a:lnTo>
                    <a:pt x="17" y="174"/>
                  </a:lnTo>
                  <a:lnTo>
                    <a:pt x="18" y="163"/>
                  </a:lnTo>
                  <a:lnTo>
                    <a:pt x="20" y="155"/>
                  </a:lnTo>
                  <a:lnTo>
                    <a:pt x="22" y="145"/>
                  </a:lnTo>
                  <a:lnTo>
                    <a:pt x="22" y="135"/>
                  </a:lnTo>
                  <a:lnTo>
                    <a:pt x="23" y="125"/>
                  </a:lnTo>
                  <a:lnTo>
                    <a:pt x="23" y="114"/>
                  </a:lnTo>
                  <a:lnTo>
                    <a:pt x="24" y="104"/>
                  </a:lnTo>
                  <a:lnTo>
                    <a:pt x="23" y="93"/>
                  </a:lnTo>
                  <a:lnTo>
                    <a:pt x="23" y="81"/>
                  </a:lnTo>
                  <a:lnTo>
                    <a:pt x="22" y="70"/>
                  </a:lnTo>
                  <a:lnTo>
                    <a:pt x="22" y="58"/>
                  </a:lnTo>
                  <a:lnTo>
                    <a:pt x="19" y="47"/>
                  </a:lnTo>
                  <a:lnTo>
                    <a:pt x="18" y="36"/>
                  </a:lnTo>
                  <a:lnTo>
                    <a:pt x="16" y="24"/>
                  </a:lnTo>
                  <a:lnTo>
                    <a:pt x="13" y="13"/>
                  </a:lnTo>
                  <a:lnTo>
                    <a:pt x="10" y="0"/>
                  </a:lnTo>
                  <a:lnTo>
                    <a:pt x="0" y="4"/>
                  </a:lnTo>
                  <a:lnTo>
                    <a:pt x="3" y="15"/>
                  </a:lnTo>
                  <a:lnTo>
                    <a:pt x="6" y="26"/>
                  </a:lnTo>
                  <a:lnTo>
                    <a:pt x="8" y="38"/>
                  </a:lnTo>
                  <a:lnTo>
                    <a:pt x="10" y="49"/>
                  </a:lnTo>
                  <a:lnTo>
                    <a:pt x="10" y="61"/>
                  </a:lnTo>
                  <a:lnTo>
                    <a:pt x="12" y="72"/>
                  </a:lnTo>
                  <a:lnTo>
                    <a:pt x="13" y="82"/>
                  </a:lnTo>
                  <a:lnTo>
                    <a:pt x="13" y="93"/>
                  </a:lnTo>
                  <a:lnTo>
                    <a:pt x="13" y="104"/>
                  </a:lnTo>
                  <a:lnTo>
                    <a:pt x="13" y="114"/>
                  </a:lnTo>
                  <a:lnTo>
                    <a:pt x="13" y="124"/>
                  </a:lnTo>
                  <a:lnTo>
                    <a:pt x="12" y="134"/>
                  </a:lnTo>
                  <a:lnTo>
                    <a:pt x="11" y="143"/>
                  </a:lnTo>
                  <a:lnTo>
                    <a:pt x="10" y="153"/>
                  </a:lnTo>
                  <a:lnTo>
                    <a:pt x="8" y="162"/>
                  </a:lnTo>
                  <a:lnTo>
                    <a:pt x="7" y="170"/>
                  </a:lnTo>
                  <a:lnTo>
                    <a:pt x="10" y="178"/>
                  </a:lnTo>
                  <a:lnTo>
                    <a:pt x="13" y="16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34" name="任意多边形 19586"/>
            <p:cNvSpPr/>
            <p:nvPr/>
          </p:nvSpPr>
          <p:spPr>
            <a:xfrm>
              <a:off x="4218" y="1703"/>
              <a:ext cx="426" cy="155"/>
            </a:xfrm>
            <a:custGeom>
              <a:avLst/>
              <a:gdLst/>
              <a:ahLst/>
              <a:cxnLst/>
              <a:rect l="0" t="0" r="0" b="0"/>
              <a:pathLst>
                <a:path w="426" h="155">
                  <a:moveTo>
                    <a:pt x="425" y="147"/>
                  </a:moveTo>
                  <a:lnTo>
                    <a:pt x="422" y="142"/>
                  </a:lnTo>
                  <a:lnTo>
                    <a:pt x="410" y="136"/>
                  </a:lnTo>
                  <a:lnTo>
                    <a:pt x="396" y="130"/>
                  </a:lnTo>
                  <a:lnTo>
                    <a:pt x="384" y="123"/>
                  </a:lnTo>
                  <a:lnTo>
                    <a:pt x="371" y="117"/>
                  </a:lnTo>
                  <a:lnTo>
                    <a:pt x="358" y="112"/>
                  </a:lnTo>
                  <a:lnTo>
                    <a:pt x="345" y="107"/>
                  </a:lnTo>
                  <a:lnTo>
                    <a:pt x="332" y="101"/>
                  </a:lnTo>
                  <a:lnTo>
                    <a:pt x="319" y="96"/>
                  </a:lnTo>
                  <a:lnTo>
                    <a:pt x="306" y="90"/>
                  </a:lnTo>
                  <a:lnTo>
                    <a:pt x="293" y="85"/>
                  </a:lnTo>
                  <a:lnTo>
                    <a:pt x="279" y="81"/>
                  </a:lnTo>
                  <a:lnTo>
                    <a:pt x="267" y="76"/>
                  </a:lnTo>
                  <a:lnTo>
                    <a:pt x="253" y="70"/>
                  </a:lnTo>
                  <a:lnTo>
                    <a:pt x="241" y="66"/>
                  </a:lnTo>
                  <a:lnTo>
                    <a:pt x="228" y="62"/>
                  </a:lnTo>
                  <a:lnTo>
                    <a:pt x="214" y="58"/>
                  </a:lnTo>
                  <a:lnTo>
                    <a:pt x="201" y="53"/>
                  </a:lnTo>
                  <a:lnTo>
                    <a:pt x="188" y="49"/>
                  </a:lnTo>
                  <a:lnTo>
                    <a:pt x="175" y="44"/>
                  </a:lnTo>
                  <a:lnTo>
                    <a:pt x="161" y="40"/>
                  </a:lnTo>
                  <a:lnTo>
                    <a:pt x="149" y="37"/>
                  </a:lnTo>
                  <a:lnTo>
                    <a:pt x="135" y="33"/>
                  </a:lnTo>
                  <a:lnTo>
                    <a:pt x="121" y="29"/>
                  </a:lnTo>
                  <a:lnTo>
                    <a:pt x="108" y="25"/>
                  </a:lnTo>
                  <a:lnTo>
                    <a:pt x="96" y="21"/>
                  </a:lnTo>
                  <a:lnTo>
                    <a:pt x="82" y="18"/>
                  </a:lnTo>
                  <a:lnTo>
                    <a:pt x="69" y="15"/>
                  </a:lnTo>
                  <a:lnTo>
                    <a:pt x="56" y="12"/>
                  </a:lnTo>
                  <a:lnTo>
                    <a:pt x="42" y="8"/>
                  </a:lnTo>
                  <a:lnTo>
                    <a:pt x="30" y="6"/>
                  </a:lnTo>
                  <a:lnTo>
                    <a:pt x="16" y="3"/>
                  </a:lnTo>
                  <a:lnTo>
                    <a:pt x="3" y="0"/>
                  </a:lnTo>
                  <a:lnTo>
                    <a:pt x="0" y="12"/>
                  </a:lnTo>
                  <a:lnTo>
                    <a:pt x="14" y="14"/>
                  </a:lnTo>
                  <a:lnTo>
                    <a:pt x="27" y="18"/>
                  </a:lnTo>
                  <a:lnTo>
                    <a:pt x="39" y="21"/>
                  </a:lnTo>
                  <a:lnTo>
                    <a:pt x="53" y="25"/>
                  </a:lnTo>
                  <a:lnTo>
                    <a:pt x="66" y="28"/>
                  </a:lnTo>
                  <a:lnTo>
                    <a:pt x="79" y="32"/>
                  </a:lnTo>
                  <a:lnTo>
                    <a:pt x="93" y="35"/>
                  </a:lnTo>
                  <a:lnTo>
                    <a:pt x="106" y="39"/>
                  </a:lnTo>
                  <a:lnTo>
                    <a:pt x="118" y="41"/>
                  </a:lnTo>
                  <a:lnTo>
                    <a:pt x="132" y="45"/>
                  </a:lnTo>
                  <a:lnTo>
                    <a:pt x="145" y="49"/>
                  </a:lnTo>
                  <a:lnTo>
                    <a:pt x="158" y="53"/>
                  </a:lnTo>
                  <a:lnTo>
                    <a:pt x="171" y="57"/>
                  </a:lnTo>
                  <a:lnTo>
                    <a:pt x="184" y="61"/>
                  </a:lnTo>
                  <a:lnTo>
                    <a:pt x="197" y="64"/>
                  </a:lnTo>
                  <a:lnTo>
                    <a:pt x="210" y="69"/>
                  </a:lnTo>
                  <a:lnTo>
                    <a:pt x="223" y="74"/>
                  </a:lnTo>
                  <a:lnTo>
                    <a:pt x="236" y="78"/>
                  </a:lnTo>
                  <a:lnTo>
                    <a:pt x="249" y="83"/>
                  </a:lnTo>
                  <a:lnTo>
                    <a:pt x="262" y="88"/>
                  </a:lnTo>
                  <a:lnTo>
                    <a:pt x="275" y="91"/>
                  </a:lnTo>
                  <a:lnTo>
                    <a:pt x="288" y="97"/>
                  </a:lnTo>
                  <a:lnTo>
                    <a:pt x="301" y="102"/>
                  </a:lnTo>
                  <a:lnTo>
                    <a:pt x="315" y="108"/>
                  </a:lnTo>
                  <a:lnTo>
                    <a:pt x="327" y="113"/>
                  </a:lnTo>
                  <a:lnTo>
                    <a:pt x="339" y="118"/>
                  </a:lnTo>
                  <a:lnTo>
                    <a:pt x="353" y="123"/>
                  </a:lnTo>
                  <a:lnTo>
                    <a:pt x="365" y="130"/>
                  </a:lnTo>
                  <a:lnTo>
                    <a:pt x="379" y="136"/>
                  </a:lnTo>
                  <a:lnTo>
                    <a:pt x="391" y="141"/>
                  </a:lnTo>
                  <a:lnTo>
                    <a:pt x="403" y="147"/>
                  </a:lnTo>
                  <a:lnTo>
                    <a:pt x="417" y="154"/>
                  </a:lnTo>
                  <a:lnTo>
                    <a:pt x="413" y="147"/>
                  </a:lnTo>
                  <a:lnTo>
                    <a:pt x="425" y="147"/>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35" name="任意多边形 19587"/>
            <p:cNvSpPr/>
            <p:nvPr/>
          </p:nvSpPr>
          <p:spPr>
            <a:xfrm>
              <a:off x="4625" y="1856"/>
              <a:ext cx="19" cy="472"/>
            </a:xfrm>
            <a:custGeom>
              <a:avLst/>
              <a:gdLst/>
              <a:ahLst/>
              <a:cxnLst/>
              <a:rect l="0" t="0" r="0" b="0"/>
              <a:pathLst>
                <a:path w="19" h="472">
                  <a:moveTo>
                    <a:pt x="7" y="458"/>
                  </a:moveTo>
                  <a:lnTo>
                    <a:pt x="10" y="465"/>
                  </a:lnTo>
                  <a:lnTo>
                    <a:pt x="10" y="451"/>
                  </a:lnTo>
                  <a:lnTo>
                    <a:pt x="10" y="436"/>
                  </a:lnTo>
                  <a:lnTo>
                    <a:pt x="10" y="422"/>
                  </a:lnTo>
                  <a:lnTo>
                    <a:pt x="10" y="407"/>
                  </a:lnTo>
                  <a:lnTo>
                    <a:pt x="10" y="393"/>
                  </a:lnTo>
                  <a:lnTo>
                    <a:pt x="10" y="378"/>
                  </a:lnTo>
                  <a:lnTo>
                    <a:pt x="11" y="364"/>
                  </a:lnTo>
                  <a:lnTo>
                    <a:pt x="11" y="350"/>
                  </a:lnTo>
                  <a:lnTo>
                    <a:pt x="11" y="335"/>
                  </a:lnTo>
                  <a:lnTo>
                    <a:pt x="12" y="321"/>
                  </a:lnTo>
                  <a:lnTo>
                    <a:pt x="12" y="306"/>
                  </a:lnTo>
                  <a:lnTo>
                    <a:pt x="13" y="291"/>
                  </a:lnTo>
                  <a:lnTo>
                    <a:pt x="13" y="276"/>
                  </a:lnTo>
                  <a:lnTo>
                    <a:pt x="13" y="262"/>
                  </a:lnTo>
                  <a:lnTo>
                    <a:pt x="14" y="247"/>
                  </a:lnTo>
                  <a:lnTo>
                    <a:pt x="14" y="232"/>
                  </a:lnTo>
                  <a:lnTo>
                    <a:pt x="15" y="218"/>
                  </a:lnTo>
                  <a:lnTo>
                    <a:pt x="15" y="203"/>
                  </a:lnTo>
                  <a:lnTo>
                    <a:pt x="15" y="190"/>
                  </a:lnTo>
                  <a:lnTo>
                    <a:pt x="16" y="175"/>
                  </a:lnTo>
                  <a:lnTo>
                    <a:pt x="16" y="160"/>
                  </a:lnTo>
                  <a:lnTo>
                    <a:pt x="17" y="145"/>
                  </a:lnTo>
                  <a:lnTo>
                    <a:pt x="17" y="130"/>
                  </a:lnTo>
                  <a:lnTo>
                    <a:pt x="17" y="117"/>
                  </a:lnTo>
                  <a:lnTo>
                    <a:pt x="18" y="102"/>
                  </a:lnTo>
                  <a:lnTo>
                    <a:pt x="18" y="87"/>
                  </a:lnTo>
                  <a:lnTo>
                    <a:pt x="18" y="73"/>
                  </a:lnTo>
                  <a:lnTo>
                    <a:pt x="18" y="57"/>
                  </a:lnTo>
                  <a:lnTo>
                    <a:pt x="18" y="43"/>
                  </a:lnTo>
                  <a:lnTo>
                    <a:pt x="18" y="29"/>
                  </a:lnTo>
                  <a:lnTo>
                    <a:pt x="18" y="15"/>
                  </a:lnTo>
                  <a:lnTo>
                    <a:pt x="18" y="0"/>
                  </a:lnTo>
                  <a:lnTo>
                    <a:pt x="9" y="0"/>
                  </a:lnTo>
                  <a:lnTo>
                    <a:pt x="9" y="15"/>
                  </a:lnTo>
                  <a:lnTo>
                    <a:pt x="9" y="29"/>
                  </a:lnTo>
                  <a:lnTo>
                    <a:pt x="9" y="43"/>
                  </a:lnTo>
                  <a:lnTo>
                    <a:pt x="8" y="57"/>
                  </a:lnTo>
                  <a:lnTo>
                    <a:pt x="8" y="73"/>
                  </a:lnTo>
                  <a:lnTo>
                    <a:pt x="8" y="87"/>
                  </a:lnTo>
                  <a:lnTo>
                    <a:pt x="8" y="101"/>
                  </a:lnTo>
                  <a:lnTo>
                    <a:pt x="8" y="117"/>
                  </a:lnTo>
                  <a:lnTo>
                    <a:pt x="7" y="130"/>
                  </a:lnTo>
                  <a:lnTo>
                    <a:pt x="7" y="145"/>
                  </a:lnTo>
                  <a:lnTo>
                    <a:pt x="7" y="160"/>
                  </a:lnTo>
                  <a:lnTo>
                    <a:pt x="6" y="174"/>
                  </a:lnTo>
                  <a:lnTo>
                    <a:pt x="6" y="189"/>
                  </a:lnTo>
                  <a:lnTo>
                    <a:pt x="5" y="203"/>
                  </a:lnTo>
                  <a:lnTo>
                    <a:pt x="5" y="218"/>
                  </a:lnTo>
                  <a:lnTo>
                    <a:pt x="5" y="232"/>
                  </a:lnTo>
                  <a:lnTo>
                    <a:pt x="4" y="247"/>
                  </a:lnTo>
                  <a:lnTo>
                    <a:pt x="4" y="262"/>
                  </a:lnTo>
                  <a:lnTo>
                    <a:pt x="3" y="275"/>
                  </a:lnTo>
                  <a:lnTo>
                    <a:pt x="2" y="290"/>
                  </a:lnTo>
                  <a:lnTo>
                    <a:pt x="2" y="305"/>
                  </a:lnTo>
                  <a:lnTo>
                    <a:pt x="2" y="320"/>
                  </a:lnTo>
                  <a:lnTo>
                    <a:pt x="2" y="335"/>
                  </a:lnTo>
                  <a:lnTo>
                    <a:pt x="2" y="349"/>
                  </a:lnTo>
                  <a:lnTo>
                    <a:pt x="1" y="363"/>
                  </a:lnTo>
                  <a:lnTo>
                    <a:pt x="1" y="378"/>
                  </a:lnTo>
                  <a:lnTo>
                    <a:pt x="0" y="393"/>
                  </a:lnTo>
                  <a:lnTo>
                    <a:pt x="0" y="407"/>
                  </a:lnTo>
                  <a:lnTo>
                    <a:pt x="0" y="422"/>
                  </a:lnTo>
                  <a:lnTo>
                    <a:pt x="0" y="436"/>
                  </a:lnTo>
                  <a:lnTo>
                    <a:pt x="0" y="451"/>
                  </a:lnTo>
                  <a:lnTo>
                    <a:pt x="0" y="465"/>
                  </a:lnTo>
                  <a:lnTo>
                    <a:pt x="2" y="471"/>
                  </a:lnTo>
                  <a:lnTo>
                    <a:pt x="7" y="459"/>
                  </a:lnTo>
                  <a:lnTo>
                    <a:pt x="7" y="458"/>
                  </a:lnTo>
                </a:path>
              </a:pathLst>
            </a:custGeom>
            <a:solidFill>
              <a:srgbClr val="063DE8"/>
            </a:solidFill>
            <a:ln w="12700" cap="rnd" cmpd="sng">
              <a:solidFill>
                <a:schemeClr val="tx1"/>
              </a:solidFill>
              <a:prstDash val="solid"/>
              <a:round/>
              <a:headEnd type="none" w="med" len="med"/>
              <a:tailEnd type="none" w="med" len="med"/>
            </a:ln>
          </p:spPr>
          <p:txBody>
            <a:bodyPr/>
            <a:lstStyle/>
            <a:p>
              <a:endParaRPr lang="zh-CN" altLang="en-US"/>
            </a:p>
          </p:txBody>
        </p:sp>
        <p:sp>
          <p:nvSpPr>
            <p:cNvPr id="21636" name="任意多边形 19588"/>
            <p:cNvSpPr/>
            <p:nvPr/>
          </p:nvSpPr>
          <p:spPr>
            <a:xfrm>
              <a:off x="4628" y="2321"/>
              <a:ext cx="139" cy="31"/>
            </a:xfrm>
            <a:custGeom>
              <a:avLst/>
              <a:gdLst/>
              <a:ahLst/>
              <a:cxnLst/>
              <a:rect l="0" t="0" r="0" b="0"/>
              <a:pathLst>
                <a:path w="139" h="31">
                  <a:moveTo>
                    <a:pt x="126" y="23"/>
                  </a:moveTo>
                  <a:lnTo>
                    <a:pt x="130" y="17"/>
                  </a:lnTo>
                  <a:lnTo>
                    <a:pt x="125" y="18"/>
                  </a:lnTo>
                  <a:lnTo>
                    <a:pt x="118" y="18"/>
                  </a:lnTo>
                  <a:lnTo>
                    <a:pt x="110" y="19"/>
                  </a:lnTo>
                  <a:lnTo>
                    <a:pt x="104" y="19"/>
                  </a:lnTo>
                  <a:lnTo>
                    <a:pt x="96" y="19"/>
                  </a:lnTo>
                  <a:lnTo>
                    <a:pt x="87" y="18"/>
                  </a:lnTo>
                  <a:lnTo>
                    <a:pt x="80" y="18"/>
                  </a:lnTo>
                  <a:lnTo>
                    <a:pt x="72" y="18"/>
                  </a:lnTo>
                  <a:lnTo>
                    <a:pt x="63" y="16"/>
                  </a:lnTo>
                  <a:lnTo>
                    <a:pt x="55" y="14"/>
                  </a:lnTo>
                  <a:lnTo>
                    <a:pt x="47" y="13"/>
                  </a:lnTo>
                  <a:lnTo>
                    <a:pt x="38" y="10"/>
                  </a:lnTo>
                  <a:lnTo>
                    <a:pt x="30" y="8"/>
                  </a:lnTo>
                  <a:lnTo>
                    <a:pt x="21" y="5"/>
                  </a:lnTo>
                  <a:lnTo>
                    <a:pt x="13" y="3"/>
                  </a:lnTo>
                  <a:lnTo>
                    <a:pt x="6" y="0"/>
                  </a:lnTo>
                  <a:lnTo>
                    <a:pt x="0" y="10"/>
                  </a:lnTo>
                  <a:lnTo>
                    <a:pt x="9" y="13"/>
                  </a:lnTo>
                  <a:lnTo>
                    <a:pt x="17" y="16"/>
                  </a:lnTo>
                  <a:lnTo>
                    <a:pt x="26" y="18"/>
                  </a:lnTo>
                  <a:lnTo>
                    <a:pt x="34" y="21"/>
                  </a:lnTo>
                  <a:lnTo>
                    <a:pt x="44" y="23"/>
                  </a:lnTo>
                  <a:lnTo>
                    <a:pt x="52" y="25"/>
                  </a:lnTo>
                  <a:lnTo>
                    <a:pt x="60" y="27"/>
                  </a:lnTo>
                  <a:lnTo>
                    <a:pt x="69" y="28"/>
                  </a:lnTo>
                  <a:lnTo>
                    <a:pt x="79" y="29"/>
                  </a:lnTo>
                  <a:lnTo>
                    <a:pt x="86" y="29"/>
                  </a:lnTo>
                  <a:lnTo>
                    <a:pt x="95" y="30"/>
                  </a:lnTo>
                  <a:lnTo>
                    <a:pt x="104" y="30"/>
                  </a:lnTo>
                  <a:lnTo>
                    <a:pt x="110" y="30"/>
                  </a:lnTo>
                  <a:lnTo>
                    <a:pt x="119" y="29"/>
                  </a:lnTo>
                  <a:lnTo>
                    <a:pt x="126" y="28"/>
                  </a:lnTo>
                  <a:lnTo>
                    <a:pt x="133" y="28"/>
                  </a:lnTo>
                  <a:lnTo>
                    <a:pt x="138" y="22"/>
                  </a:lnTo>
                  <a:lnTo>
                    <a:pt x="126" y="2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37" name="任意多边形 19589"/>
            <p:cNvSpPr/>
            <p:nvPr/>
          </p:nvSpPr>
          <p:spPr>
            <a:xfrm>
              <a:off x="4731" y="1600"/>
              <a:ext cx="36" cy="743"/>
            </a:xfrm>
            <a:custGeom>
              <a:avLst/>
              <a:gdLst/>
              <a:ahLst/>
              <a:cxnLst/>
              <a:rect l="0" t="0" r="0" b="0"/>
              <a:pathLst>
                <a:path w="36" h="743">
                  <a:moveTo>
                    <a:pt x="4" y="13"/>
                  </a:moveTo>
                  <a:lnTo>
                    <a:pt x="0" y="6"/>
                  </a:lnTo>
                  <a:lnTo>
                    <a:pt x="0" y="29"/>
                  </a:lnTo>
                  <a:lnTo>
                    <a:pt x="1" y="52"/>
                  </a:lnTo>
                  <a:lnTo>
                    <a:pt x="1" y="73"/>
                  </a:lnTo>
                  <a:lnTo>
                    <a:pt x="1" y="96"/>
                  </a:lnTo>
                  <a:lnTo>
                    <a:pt x="2" y="119"/>
                  </a:lnTo>
                  <a:lnTo>
                    <a:pt x="2" y="142"/>
                  </a:lnTo>
                  <a:lnTo>
                    <a:pt x="3" y="165"/>
                  </a:lnTo>
                  <a:lnTo>
                    <a:pt x="3" y="187"/>
                  </a:lnTo>
                  <a:lnTo>
                    <a:pt x="3" y="210"/>
                  </a:lnTo>
                  <a:lnTo>
                    <a:pt x="4" y="233"/>
                  </a:lnTo>
                  <a:lnTo>
                    <a:pt x="4" y="257"/>
                  </a:lnTo>
                  <a:lnTo>
                    <a:pt x="5" y="279"/>
                  </a:lnTo>
                  <a:lnTo>
                    <a:pt x="6" y="302"/>
                  </a:lnTo>
                  <a:lnTo>
                    <a:pt x="7" y="325"/>
                  </a:lnTo>
                  <a:lnTo>
                    <a:pt x="8" y="348"/>
                  </a:lnTo>
                  <a:lnTo>
                    <a:pt x="8" y="371"/>
                  </a:lnTo>
                  <a:lnTo>
                    <a:pt x="9" y="394"/>
                  </a:lnTo>
                  <a:lnTo>
                    <a:pt x="9" y="418"/>
                  </a:lnTo>
                  <a:lnTo>
                    <a:pt x="10" y="440"/>
                  </a:lnTo>
                  <a:lnTo>
                    <a:pt x="10" y="463"/>
                  </a:lnTo>
                  <a:lnTo>
                    <a:pt x="12" y="487"/>
                  </a:lnTo>
                  <a:lnTo>
                    <a:pt x="14" y="510"/>
                  </a:lnTo>
                  <a:lnTo>
                    <a:pt x="14" y="533"/>
                  </a:lnTo>
                  <a:lnTo>
                    <a:pt x="15" y="556"/>
                  </a:lnTo>
                  <a:lnTo>
                    <a:pt x="16" y="579"/>
                  </a:lnTo>
                  <a:lnTo>
                    <a:pt x="17" y="602"/>
                  </a:lnTo>
                  <a:lnTo>
                    <a:pt x="18" y="626"/>
                  </a:lnTo>
                  <a:lnTo>
                    <a:pt x="19" y="649"/>
                  </a:lnTo>
                  <a:lnTo>
                    <a:pt x="20" y="673"/>
                  </a:lnTo>
                  <a:lnTo>
                    <a:pt x="21" y="695"/>
                  </a:lnTo>
                  <a:lnTo>
                    <a:pt x="23" y="718"/>
                  </a:lnTo>
                  <a:lnTo>
                    <a:pt x="24" y="742"/>
                  </a:lnTo>
                  <a:lnTo>
                    <a:pt x="35" y="741"/>
                  </a:lnTo>
                  <a:lnTo>
                    <a:pt x="34" y="717"/>
                  </a:lnTo>
                  <a:lnTo>
                    <a:pt x="32" y="694"/>
                  </a:lnTo>
                  <a:lnTo>
                    <a:pt x="32" y="672"/>
                  </a:lnTo>
                  <a:lnTo>
                    <a:pt x="30" y="649"/>
                  </a:lnTo>
                  <a:lnTo>
                    <a:pt x="29" y="625"/>
                  </a:lnTo>
                  <a:lnTo>
                    <a:pt x="27" y="602"/>
                  </a:lnTo>
                  <a:lnTo>
                    <a:pt x="27" y="578"/>
                  </a:lnTo>
                  <a:lnTo>
                    <a:pt x="26" y="556"/>
                  </a:lnTo>
                  <a:lnTo>
                    <a:pt x="25" y="533"/>
                  </a:lnTo>
                  <a:lnTo>
                    <a:pt x="24" y="509"/>
                  </a:lnTo>
                  <a:lnTo>
                    <a:pt x="23" y="486"/>
                  </a:lnTo>
                  <a:lnTo>
                    <a:pt x="22" y="462"/>
                  </a:lnTo>
                  <a:lnTo>
                    <a:pt x="21" y="439"/>
                  </a:lnTo>
                  <a:lnTo>
                    <a:pt x="20" y="417"/>
                  </a:lnTo>
                  <a:lnTo>
                    <a:pt x="20" y="394"/>
                  </a:lnTo>
                  <a:lnTo>
                    <a:pt x="19" y="371"/>
                  </a:lnTo>
                  <a:lnTo>
                    <a:pt x="18" y="347"/>
                  </a:lnTo>
                  <a:lnTo>
                    <a:pt x="18" y="325"/>
                  </a:lnTo>
                  <a:lnTo>
                    <a:pt x="17" y="302"/>
                  </a:lnTo>
                  <a:lnTo>
                    <a:pt x="16" y="279"/>
                  </a:lnTo>
                  <a:lnTo>
                    <a:pt x="15" y="256"/>
                  </a:lnTo>
                  <a:lnTo>
                    <a:pt x="15" y="232"/>
                  </a:lnTo>
                  <a:lnTo>
                    <a:pt x="15" y="210"/>
                  </a:lnTo>
                  <a:lnTo>
                    <a:pt x="14" y="187"/>
                  </a:lnTo>
                  <a:lnTo>
                    <a:pt x="14" y="165"/>
                  </a:lnTo>
                  <a:lnTo>
                    <a:pt x="14" y="142"/>
                  </a:lnTo>
                  <a:lnTo>
                    <a:pt x="13" y="119"/>
                  </a:lnTo>
                  <a:lnTo>
                    <a:pt x="12" y="96"/>
                  </a:lnTo>
                  <a:lnTo>
                    <a:pt x="12" y="73"/>
                  </a:lnTo>
                  <a:lnTo>
                    <a:pt x="11" y="52"/>
                  </a:lnTo>
                  <a:lnTo>
                    <a:pt x="11" y="29"/>
                  </a:lnTo>
                  <a:lnTo>
                    <a:pt x="10" y="6"/>
                  </a:lnTo>
                  <a:lnTo>
                    <a:pt x="7" y="0"/>
                  </a:lnTo>
                  <a:lnTo>
                    <a:pt x="4" y="1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38" name="任意多边形 19590"/>
            <p:cNvSpPr/>
            <p:nvPr/>
          </p:nvSpPr>
          <p:spPr>
            <a:xfrm>
              <a:off x="4205" y="1526"/>
              <a:ext cx="529" cy="82"/>
            </a:xfrm>
            <a:custGeom>
              <a:avLst/>
              <a:gdLst/>
              <a:ahLst/>
              <a:cxnLst/>
              <a:rect l="0" t="0" r="0" b="0"/>
              <a:pathLst>
                <a:path w="529" h="82">
                  <a:moveTo>
                    <a:pt x="12" y="5"/>
                  </a:moveTo>
                  <a:lnTo>
                    <a:pt x="6" y="13"/>
                  </a:lnTo>
                  <a:lnTo>
                    <a:pt x="22" y="13"/>
                  </a:lnTo>
                  <a:lnTo>
                    <a:pt x="38" y="13"/>
                  </a:lnTo>
                  <a:lnTo>
                    <a:pt x="53" y="15"/>
                  </a:lnTo>
                  <a:lnTo>
                    <a:pt x="69" y="17"/>
                  </a:lnTo>
                  <a:lnTo>
                    <a:pt x="85" y="18"/>
                  </a:lnTo>
                  <a:lnTo>
                    <a:pt x="102" y="19"/>
                  </a:lnTo>
                  <a:lnTo>
                    <a:pt x="118" y="20"/>
                  </a:lnTo>
                  <a:lnTo>
                    <a:pt x="133" y="21"/>
                  </a:lnTo>
                  <a:lnTo>
                    <a:pt x="149" y="23"/>
                  </a:lnTo>
                  <a:lnTo>
                    <a:pt x="166" y="25"/>
                  </a:lnTo>
                  <a:lnTo>
                    <a:pt x="181" y="27"/>
                  </a:lnTo>
                  <a:lnTo>
                    <a:pt x="198" y="29"/>
                  </a:lnTo>
                  <a:lnTo>
                    <a:pt x="214" y="30"/>
                  </a:lnTo>
                  <a:lnTo>
                    <a:pt x="230" y="33"/>
                  </a:lnTo>
                  <a:lnTo>
                    <a:pt x="246" y="34"/>
                  </a:lnTo>
                  <a:lnTo>
                    <a:pt x="263" y="37"/>
                  </a:lnTo>
                  <a:lnTo>
                    <a:pt x="279" y="39"/>
                  </a:lnTo>
                  <a:lnTo>
                    <a:pt x="295" y="41"/>
                  </a:lnTo>
                  <a:lnTo>
                    <a:pt x="310" y="44"/>
                  </a:lnTo>
                  <a:lnTo>
                    <a:pt x="327" y="47"/>
                  </a:lnTo>
                  <a:lnTo>
                    <a:pt x="343" y="48"/>
                  </a:lnTo>
                  <a:lnTo>
                    <a:pt x="360" y="51"/>
                  </a:lnTo>
                  <a:lnTo>
                    <a:pt x="377" y="54"/>
                  </a:lnTo>
                  <a:lnTo>
                    <a:pt x="393" y="57"/>
                  </a:lnTo>
                  <a:lnTo>
                    <a:pt x="409" y="60"/>
                  </a:lnTo>
                  <a:lnTo>
                    <a:pt x="425" y="63"/>
                  </a:lnTo>
                  <a:lnTo>
                    <a:pt x="442" y="65"/>
                  </a:lnTo>
                  <a:lnTo>
                    <a:pt x="459" y="69"/>
                  </a:lnTo>
                  <a:lnTo>
                    <a:pt x="475" y="72"/>
                  </a:lnTo>
                  <a:lnTo>
                    <a:pt x="491" y="74"/>
                  </a:lnTo>
                  <a:lnTo>
                    <a:pt x="508" y="77"/>
                  </a:lnTo>
                  <a:lnTo>
                    <a:pt x="525" y="81"/>
                  </a:lnTo>
                  <a:lnTo>
                    <a:pt x="528" y="69"/>
                  </a:lnTo>
                  <a:lnTo>
                    <a:pt x="511" y="66"/>
                  </a:lnTo>
                  <a:lnTo>
                    <a:pt x="494" y="63"/>
                  </a:lnTo>
                  <a:lnTo>
                    <a:pt x="478" y="60"/>
                  </a:lnTo>
                  <a:lnTo>
                    <a:pt x="461" y="57"/>
                  </a:lnTo>
                  <a:lnTo>
                    <a:pt x="445" y="54"/>
                  </a:lnTo>
                  <a:lnTo>
                    <a:pt x="428" y="50"/>
                  </a:lnTo>
                  <a:lnTo>
                    <a:pt x="411" y="47"/>
                  </a:lnTo>
                  <a:lnTo>
                    <a:pt x="396" y="45"/>
                  </a:lnTo>
                  <a:lnTo>
                    <a:pt x="378" y="42"/>
                  </a:lnTo>
                  <a:lnTo>
                    <a:pt x="362" y="40"/>
                  </a:lnTo>
                  <a:lnTo>
                    <a:pt x="346" y="37"/>
                  </a:lnTo>
                  <a:lnTo>
                    <a:pt x="329" y="34"/>
                  </a:lnTo>
                  <a:lnTo>
                    <a:pt x="313" y="32"/>
                  </a:lnTo>
                  <a:lnTo>
                    <a:pt x="297" y="30"/>
                  </a:lnTo>
                  <a:lnTo>
                    <a:pt x="281" y="27"/>
                  </a:lnTo>
                  <a:lnTo>
                    <a:pt x="264" y="25"/>
                  </a:lnTo>
                  <a:lnTo>
                    <a:pt x="248" y="22"/>
                  </a:lnTo>
                  <a:lnTo>
                    <a:pt x="231" y="20"/>
                  </a:lnTo>
                  <a:lnTo>
                    <a:pt x="216" y="19"/>
                  </a:lnTo>
                  <a:lnTo>
                    <a:pt x="199" y="17"/>
                  </a:lnTo>
                  <a:lnTo>
                    <a:pt x="183" y="15"/>
                  </a:lnTo>
                  <a:lnTo>
                    <a:pt x="166" y="13"/>
                  </a:lnTo>
                  <a:lnTo>
                    <a:pt x="150" y="11"/>
                  </a:lnTo>
                  <a:lnTo>
                    <a:pt x="134" y="10"/>
                  </a:lnTo>
                  <a:lnTo>
                    <a:pt x="119" y="8"/>
                  </a:lnTo>
                  <a:lnTo>
                    <a:pt x="103" y="7"/>
                  </a:lnTo>
                  <a:lnTo>
                    <a:pt x="87" y="6"/>
                  </a:lnTo>
                  <a:lnTo>
                    <a:pt x="71" y="4"/>
                  </a:lnTo>
                  <a:lnTo>
                    <a:pt x="54" y="3"/>
                  </a:lnTo>
                  <a:lnTo>
                    <a:pt x="39" y="3"/>
                  </a:lnTo>
                  <a:lnTo>
                    <a:pt x="23" y="1"/>
                  </a:lnTo>
                  <a:lnTo>
                    <a:pt x="7" y="0"/>
                  </a:lnTo>
                  <a:lnTo>
                    <a:pt x="0" y="8"/>
                  </a:lnTo>
                  <a:lnTo>
                    <a:pt x="13" y="5"/>
                  </a:lnTo>
                  <a:lnTo>
                    <a:pt x="12" y="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39" name="任意多边形 19591"/>
            <p:cNvSpPr/>
            <p:nvPr/>
          </p:nvSpPr>
          <p:spPr>
            <a:xfrm>
              <a:off x="4705" y="1925"/>
              <a:ext cx="17" cy="17"/>
            </a:xfrm>
            <a:custGeom>
              <a:avLst/>
              <a:gdLst/>
              <a:ahLst/>
              <a:cxnLst/>
              <a:rect l="0" t="0" r="0" b="0"/>
              <a:pathLst>
                <a:path w="17" h="17">
                  <a:moveTo>
                    <a:pt x="0" y="10"/>
                  </a:moveTo>
                  <a:lnTo>
                    <a:pt x="2" y="10"/>
                  </a:lnTo>
                  <a:lnTo>
                    <a:pt x="4" y="16"/>
                  </a:lnTo>
                  <a:lnTo>
                    <a:pt x="6" y="16"/>
                  </a:lnTo>
                  <a:lnTo>
                    <a:pt x="11" y="16"/>
                  </a:lnTo>
                  <a:lnTo>
                    <a:pt x="11" y="10"/>
                  </a:lnTo>
                  <a:lnTo>
                    <a:pt x="13" y="10"/>
                  </a:lnTo>
                  <a:lnTo>
                    <a:pt x="16" y="5"/>
                  </a:lnTo>
                  <a:lnTo>
                    <a:pt x="16" y="0"/>
                  </a:lnTo>
                  <a:lnTo>
                    <a:pt x="0" y="1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40" name="任意多边形 19592"/>
            <p:cNvSpPr/>
            <p:nvPr/>
          </p:nvSpPr>
          <p:spPr>
            <a:xfrm>
              <a:off x="4652" y="1729"/>
              <a:ext cx="61" cy="196"/>
            </a:xfrm>
            <a:custGeom>
              <a:avLst/>
              <a:gdLst/>
              <a:ahLst/>
              <a:cxnLst/>
              <a:rect l="0" t="0" r="0" b="0"/>
              <a:pathLst>
                <a:path w="61" h="196">
                  <a:moveTo>
                    <a:pt x="2" y="0"/>
                  </a:moveTo>
                  <a:lnTo>
                    <a:pt x="0" y="7"/>
                  </a:lnTo>
                  <a:lnTo>
                    <a:pt x="2" y="17"/>
                  </a:lnTo>
                  <a:lnTo>
                    <a:pt x="4" y="29"/>
                  </a:lnTo>
                  <a:lnTo>
                    <a:pt x="6" y="41"/>
                  </a:lnTo>
                  <a:lnTo>
                    <a:pt x="8" y="52"/>
                  </a:lnTo>
                  <a:lnTo>
                    <a:pt x="11" y="63"/>
                  </a:lnTo>
                  <a:lnTo>
                    <a:pt x="14" y="74"/>
                  </a:lnTo>
                  <a:lnTo>
                    <a:pt x="17" y="86"/>
                  </a:lnTo>
                  <a:lnTo>
                    <a:pt x="20" y="98"/>
                  </a:lnTo>
                  <a:lnTo>
                    <a:pt x="22" y="109"/>
                  </a:lnTo>
                  <a:lnTo>
                    <a:pt x="25" y="120"/>
                  </a:lnTo>
                  <a:lnTo>
                    <a:pt x="28" y="133"/>
                  </a:lnTo>
                  <a:lnTo>
                    <a:pt x="32" y="144"/>
                  </a:lnTo>
                  <a:lnTo>
                    <a:pt x="35" y="156"/>
                  </a:lnTo>
                  <a:lnTo>
                    <a:pt x="40" y="169"/>
                  </a:lnTo>
                  <a:lnTo>
                    <a:pt x="44" y="182"/>
                  </a:lnTo>
                  <a:lnTo>
                    <a:pt x="48" y="195"/>
                  </a:lnTo>
                  <a:lnTo>
                    <a:pt x="60" y="190"/>
                  </a:lnTo>
                  <a:lnTo>
                    <a:pt x="55" y="178"/>
                  </a:lnTo>
                  <a:lnTo>
                    <a:pt x="50" y="165"/>
                  </a:lnTo>
                  <a:lnTo>
                    <a:pt x="47" y="152"/>
                  </a:lnTo>
                  <a:lnTo>
                    <a:pt x="44" y="141"/>
                  </a:lnTo>
                  <a:lnTo>
                    <a:pt x="40" y="128"/>
                  </a:lnTo>
                  <a:lnTo>
                    <a:pt x="36" y="116"/>
                  </a:lnTo>
                  <a:lnTo>
                    <a:pt x="34" y="106"/>
                  </a:lnTo>
                  <a:lnTo>
                    <a:pt x="31" y="94"/>
                  </a:lnTo>
                  <a:lnTo>
                    <a:pt x="28" y="82"/>
                  </a:lnTo>
                  <a:lnTo>
                    <a:pt x="25" y="72"/>
                  </a:lnTo>
                  <a:lnTo>
                    <a:pt x="24" y="60"/>
                  </a:lnTo>
                  <a:lnTo>
                    <a:pt x="20" y="49"/>
                  </a:lnTo>
                  <a:lnTo>
                    <a:pt x="18" y="39"/>
                  </a:lnTo>
                  <a:lnTo>
                    <a:pt x="15" y="27"/>
                  </a:lnTo>
                  <a:lnTo>
                    <a:pt x="14" y="15"/>
                  </a:lnTo>
                  <a:lnTo>
                    <a:pt x="12" y="3"/>
                  </a:lnTo>
                  <a:lnTo>
                    <a:pt x="9" y="11"/>
                  </a:lnTo>
                  <a:lnTo>
                    <a:pt x="3" y="0"/>
                  </a:lnTo>
                  <a:lnTo>
                    <a:pt x="2"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41" name="任意多边形 19593"/>
            <p:cNvSpPr/>
            <p:nvPr/>
          </p:nvSpPr>
          <p:spPr>
            <a:xfrm>
              <a:off x="4655" y="1698"/>
              <a:ext cx="57" cy="37"/>
            </a:xfrm>
            <a:custGeom>
              <a:avLst/>
              <a:gdLst/>
              <a:ahLst/>
              <a:cxnLst/>
              <a:rect l="0" t="0" r="0" b="0"/>
              <a:pathLst>
                <a:path w="57" h="37">
                  <a:moveTo>
                    <a:pt x="51" y="11"/>
                  </a:moveTo>
                  <a:lnTo>
                    <a:pt x="51" y="0"/>
                  </a:lnTo>
                  <a:lnTo>
                    <a:pt x="48" y="2"/>
                  </a:lnTo>
                  <a:lnTo>
                    <a:pt x="44" y="3"/>
                  </a:lnTo>
                  <a:lnTo>
                    <a:pt x="42" y="4"/>
                  </a:lnTo>
                  <a:lnTo>
                    <a:pt x="38" y="5"/>
                  </a:lnTo>
                  <a:lnTo>
                    <a:pt x="34" y="7"/>
                  </a:lnTo>
                  <a:lnTo>
                    <a:pt x="32" y="8"/>
                  </a:lnTo>
                  <a:lnTo>
                    <a:pt x="29" y="9"/>
                  </a:lnTo>
                  <a:lnTo>
                    <a:pt x="25" y="11"/>
                  </a:lnTo>
                  <a:lnTo>
                    <a:pt x="22" y="14"/>
                  </a:lnTo>
                  <a:lnTo>
                    <a:pt x="19" y="15"/>
                  </a:lnTo>
                  <a:lnTo>
                    <a:pt x="15" y="17"/>
                  </a:lnTo>
                  <a:lnTo>
                    <a:pt x="13" y="18"/>
                  </a:lnTo>
                  <a:lnTo>
                    <a:pt x="9" y="21"/>
                  </a:lnTo>
                  <a:lnTo>
                    <a:pt x="5" y="22"/>
                  </a:lnTo>
                  <a:lnTo>
                    <a:pt x="3" y="24"/>
                  </a:lnTo>
                  <a:lnTo>
                    <a:pt x="0" y="27"/>
                  </a:lnTo>
                  <a:lnTo>
                    <a:pt x="6" y="36"/>
                  </a:lnTo>
                  <a:lnTo>
                    <a:pt x="10" y="33"/>
                  </a:lnTo>
                  <a:lnTo>
                    <a:pt x="13" y="32"/>
                  </a:lnTo>
                  <a:lnTo>
                    <a:pt x="15" y="30"/>
                  </a:lnTo>
                  <a:lnTo>
                    <a:pt x="19" y="28"/>
                  </a:lnTo>
                  <a:lnTo>
                    <a:pt x="22" y="27"/>
                  </a:lnTo>
                  <a:lnTo>
                    <a:pt x="24" y="25"/>
                  </a:lnTo>
                  <a:lnTo>
                    <a:pt x="28" y="23"/>
                  </a:lnTo>
                  <a:lnTo>
                    <a:pt x="31" y="21"/>
                  </a:lnTo>
                  <a:lnTo>
                    <a:pt x="33" y="21"/>
                  </a:lnTo>
                  <a:lnTo>
                    <a:pt x="37" y="19"/>
                  </a:lnTo>
                  <a:lnTo>
                    <a:pt x="41" y="17"/>
                  </a:lnTo>
                  <a:lnTo>
                    <a:pt x="43" y="16"/>
                  </a:lnTo>
                  <a:lnTo>
                    <a:pt x="47" y="14"/>
                  </a:lnTo>
                  <a:lnTo>
                    <a:pt x="50" y="14"/>
                  </a:lnTo>
                  <a:lnTo>
                    <a:pt x="52" y="11"/>
                  </a:lnTo>
                  <a:lnTo>
                    <a:pt x="56" y="11"/>
                  </a:lnTo>
                  <a:lnTo>
                    <a:pt x="55" y="0"/>
                  </a:lnTo>
                  <a:lnTo>
                    <a:pt x="51" y="11"/>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642" name="任意多边形 19594"/>
            <p:cNvSpPr/>
            <p:nvPr/>
          </p:nvSpPr>
          <p:spPr>
            <a:xfrm>
              <a:off x="4649" y="1681"/>
              <a:ext cx="62" cy="25"/>
            </a:xfrm>
            <a:custGeom>
              <a:avLst/>
              <a:gdLst/>
              <a:ahLst/>
              <a:cxnLst/>
              <a:rect l="0" t="0" r="0" b="0"/>
              <a:pathLst>
                <a:path w="62" h="25">
                  <a:moveTo>
                    <a:pt x="0" y="1"/>
                  </a:moveTo>
                  <a:lnTo>
                    <a:pt x="3" y="9"/>
                  </a:lnTo>
                  <a:lnTo>
                    <a:pt x="6" y="10"/>
                  </a:lnTo>
                  <a:lnTo>
                    <a:pt x="10" y="11"/>
                  </a:lnTo>
                  <a:lnTo>
                    <a:pt x="13" y="13"/>
                  </a:lnTo>
                  <a:lnTo>
                    <a:pt x="16" y="13"/>
                  </a:lnTo>
                  <a:lnTo>
                    <a:pt x="20" y="15"/>
                  </a:lnTo>
                  <a:lnTo>
                    <a:pt x="24" y="15"/>
                  </a:lnTo>
                  <a:lnTo>
                    <a:pt x="26" y="16"/>
                  </a:lnTo>
                  <a:lnTo>
                    <a:pt x="30" y="17"/>
                  </a:lnTo>
                  <a:lnTo>
                    <a:pt x="33" y="18"/>
                  </a:lnTo>
                  <a:lnTo>
                    <a:pt x="36" y="18"/>
                  </a:lnTo>
                  <a:lnTo>
                    <a:pt x="40" y="19"/>
                  </a:lnTo>
                  <a:lnTo>
                    <a:pt x="44" y="20"/>
                  </a:lnTo>
                  <a:lnTo>
                    <a:pt x="46" y="21"/>
                  </a:lnTo>
                  <a:lnTo>
                    <a:pt x="50" y="22"/>
                  </a:lnTo>
                  <a:lnTo>
                    <a:pt x="53" y="22"/>
                  </a:lnTo>
                  <a:lnTo>
                    <a:pt x="57" y="24"/>
                  </a:lnTo>
                  <a:lnTo>
                    <a:pt x="61" y="14"/>
                  </a:lnTo>
                  <a:lnTo>
                    <a:pt x="57" y="13"/>
                  </a:lnTo>
                  <a:lnTo>
                    <a:pt x="54" y="12"/>
                  </a:lnTo>
                  <a:lnTo>
                    <a:pt x="50" y="10"/>
                  </a:lnTo>
                  <a:lnTo>
                    <a:pt x="46" y="10"/>
                  </a:lnTo>
                  <a:lnTo>
                    <a:pt x="43" y="9"/>
                  </a:lnTo>
                  <a:lnTo>
                    <a:pt x="39" y="9"/>
                  </a:lnTo>
                  <a:lnTo>
                    <a:pt x="36" y="7"/>
                  </a:lnTo>
                  <a:lnTo>
                    <a:pt x="33" y="6"/>
                  </a:lnTo>
                  <a:lnTo>
                    <a:pt x="30" y="6"/>
                  </a:lnTo>
                  <a:lnTo>
                    <a:pt x="26" y="5"/>
                  </a:lnTo>
                  <a:lnTo>
                    <a:pt x="24" y="4"/>
                  </a:lnTo>
                  <a:lnTo>
                    <a:pt x="20" y="3"/>
                  </a:lnTo>
                  <a:lnTo>
                    <a:pt x="16" y="2"/>
                  </a:lnTo>
                  <a:lnTo>
                    <a:pt x="13" y="1"/>
                  </a:lnTo>
                  <a:lnTo>
                    <a:pt x="10" y="1"/>
                  </a:lnTo>
                  <a:lnTo>
                    <a:pt x="6" y="0"/>
                  </a:lnTo>
                  <a:lnTo>
                    <a:pt x="9" y="9"/>
                  </a:lnTo>
                  <a:lnTo>
                    <a:pt x="0" y="1"/>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43" name="任意多边形 19595"/>
            <p:cNvSpPr/>
            <p:nvPr/>
          </p:nvSpPr>
          <p:spPr>
            <a:xfrm>
              <a:off x="4649" y="1602"/>
              <a:ext cx="87" cy="85"/>
            </a:xfrm>
            <a:custGeom>
              <a:avLst/>
              <a:gdLst/>
              <a:ahLst/>
              <a:cxnLst/>
              <a:rect l="0" t="0" r="0" b="0"/>
              <a:pathLst>
                <a:path w="87" h="85">
                  <a:moveTo>
                    <a:pt x="79" y="0"/>
                  </a:moveTo>
                  <a:lnTo>
                    <a:pt x="73" y="4"/>
                  </a:lnTo>
                  <a:lnTo>
                    <a:pt x="68" y="8"/>
                  </a:lnTo>
                  <a:lnTo>
                    <a:pt x="63" y="13"/>
                  </a:lnTo>
                  <a:lnTo>
                    <a:pt x="58" y="18"/>
                  </a:lnTo>
                  <a:lnTo>
                    <a:pt x="53" y="22"/>
                  </a:lnTo>
                  <a:lnTo>
                    <a:pt x="48" y="27"/>
                  </a:lnTo>
                  <a:lnTo>
                    <a:pt x="43" y="32"/>
                  </a:lnTo>
                  <a:lnTo>
                    <a:pt x="37" y="36"/>
                  </a:lnTo>
                  <a:lnTo>
                    <a:pt x="34" y="41"/>
                  </a:lnTo>
                  <a:lnTo>
                    <a:pt x="28" y="47"/>
                  </a:lnTo>
                  <a:lnTo>
                    <a:pt x="23" y="50"/>
                  </a:lnTo>
                  <a:lnTo>
                    <a:pt x="19" y="55"/>
                  </a:lnTo>
                  <a:lnTo>
                    <a:pt x="13" y="61"/>
                  </a:lnTo>
                  <a:lnTo>
                    <a:pt x="10" y="65"/>
                  </a:lnTo>
                  <a:lnTo>
                    <a:pt x="5" y="70"/>
                  </a:lnTo>
                  <a:lnTo>
                    <a:pt x="0" y="75"/>
                  </a:lnTo>
                  <a:lnTo>
                    <a:pt x="9" y="84"/>
                  </a:lnTo>
                  <a:lnTo>
                    <a:pt x="13" y="78"/>
                  </a:lnTo>
                  <a:lnTo>
                    <a:pt x="19" y="74"/>
                  </a:lnTo>
                  <a:lnTo>
                    <a:pt x="23" y="68"/>
                  </a:lnTo>
                  <a:lnTo>
                    <a:pt x="27" y="64"/>
                  </a:lnTo>
                  <a:lnTo>
                    <a:pt x="33" y="60"/>
                  </a:lnTo>
                  <a:lnTo>
                    <a:pt x="37" y="54"/>
                  </a:lnTo>
                  <a:lnTo>
                    <a:pt x="42" y="50"/>
                  </a:lnTo>
                  <a:lnTo>
                    <a:pt x="47" y="46"/>
                  </a:lnTo>
                  <a:lnTo>
                    <a:pt x="51" y="40"/>
                  </a:lnTo>
                  <a:lnTo>
                    <a:pt x="56" y="36"/>
                  </a:lnTo>
                  <a:lnTo>
                    <a:pt x="61" y="31"/>
                  </a:lnTo>
                  <a:lnTo>
                    <a:pt x="66" y="27"/>
                  </a:lnTo>
                  <a:lnTo>
                    <a:pt x="71" y="21"/>
                  </a:lnTo>
                  <a:lnTo>
                    <a:pt x="76" y="18"/>
                  </a:lnTo>
                  <a:lnTo>
                    <a:pt x="81" y="13"/>
                  </a:lnTo>
                  <a:lnTo>
                    <a:pt x="86" y="9"/>
                  </a:lnTo>
                  <a:lnTo>
                    <a:pt x="79"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44" name="任意多边形 19596"/>
            <p:cNvSpPr/>
            <p:nvPr/>
          </p:nvSpPr>
          <p:spPr>
            <a:xfrm>
              <a:off x="4649" y="1680"/>
              <a:ext cx="17" cy="17"/>
            </a:xfrm>
            <a:custGeom>
              <a:avLst/>
              <a:gdLst/>
              <a:ahLst/>
              <a:cxnLst/>
              <a:rect l="0" t="0" r="0" b="0"/>
              <a:pathLst>
                <a:path w="17" h="17">
                  <a:moveTo>
                    <a:pt x="13" y="16"/>
                  </a:moveTo>
                  <a:lnTo>
                    <a:pt x="16" y="13"/>
                  </a:lnTo>
                  <a:lnTo>
                    <a:pt x="16" y="10"/>
                  </a:lnTo>
                  <a:lnTo>
                    <a:pt x="16" y="8"/>
                  </a:lnTo>
                  <a:lnTo>
                    <a:pt x="13" y="2"/>
                  </a:lnTo>
                  <a:lnTo>
                    <a:pt x="10" y="2"/>
                  </a:lnTo>
                  <a:lnTo>
                    <a:pt x="8" y="0"/>
                  </a:lnTo>
                  <a:lnTo>
                    <a:pt x="5" y="0"/>
                  </a:lnTo>
                  <a:lnTo>
                    <a:pt x="0" y="2"/>
                  </a:lnTo>
                  <a:lnTo>
                    <a:pt x="13"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45" name="任意多边形 19597"/>
            <p:cNvSpPr/>
            <p:nvPr/>
          </p:nvSpPr>
          <p:spPr>
            <a:xfrm>
              <a:off x="4509" y="1221"/>
              <a:ext cx="346" cy="437"/>
            </a:xfrm>
            <a:custGeom>
              <a:avLst/>
              <a:gdLst/>
              <a:ahLst/>
              <a:cxnLst/>
              <a:rect l="0" t="0" r="0" b="0"/>
              <a:pathLst>
                <a:path w="346" h="437">
                  <a:moveTo>
                    <a:pt x="120" y="87"/>
                  </a:moveTo>
                  <a:lnTo>
                    <a:pt x="112" y="86"/>
                  </a:lnTo>
                  <a:lnTo>
                    <a:pt x="105" y="84"/>
                  </a:lnTo>
                  <a:lnTo>
                    <a:pt x="98" y="83"/>
                  </a:lnTo>
                  <a:lnTo>
                    <a:pt x="90" y="82"/>
                  </a:lnTo>
                  <a:lnTo>
                    <a:pt x="84" y="80"/>
                  </a:lnTo>
                  <a:lnTo>
                    <a:pt x="77" y="79"/>
                  </a:lnTo>
                  <a:lnTo>
                    <a:pt x="69" y="78"/>
                  </a:lnTo>
                  <a:lnTo>
                    <a:pt x="62" y="76"/>
                  </a:lnTo>
                  <a:lnTo>
                    <a:pt x="55" y="75"/>
                  </a:lnTo>
                  <a:lnTo>
                    <a:pt x="47" y="74"/>
                  </a:lnTo>
                  <a:lnTo>
                    <a:pt x="39" y="72"/>
                  </a:lnTo>
                  <a:lnTo>
                    <a:pt x="31" y="71"/>
                  </a:lnTo>
                  <a:lnTo>
                    <a:pt x="24" y="68"/>
                  </a:lnTo>
                  <a:lnTo>
                    <a:pt x="17" y="66"/>
                  </a:lnTo>
                  <a:lnTo>
                    <a:pt x="8" y="64"/>
                  </a:lnTo>
                  <a:lnTo>
                    <a:pt x="0" y="61"/>
                  </a:lnTo>
                  <a:lnTo>
                    <a:pt x="4" y="69"/>
                  </a:lnTo>
                  <a:lnTo>
                    <a:pt x="9" y="76"/>
                  </a:lnTo>
                  <a:lnTo>
                    <a:pt x="13" y="84"/>
                  </a:lnTo>
                  <a:lnTo>
                    <a:pt x="17" y="90"/>
                  </a:lnTo>
                  <a:lnTo>
                    <a:pt x="22" y="97"/>
                  </a:lnTo>
                  <a:lnTo>
                    <a:pt x="26" y="104"/>
                  </a:lnTo>
                  <a:lnTo>
                    <a:pt x="30" y="109"/>
                  </a:lnTo>
                  <a:lnTo>
                    <a:pt x="34" y="116"/>
                  </a:lnTo>
                  <a:lnTo>
                    <a:pt x="40" y="122"/>
                  </a:lnTo>
                  <a:lnTo>
                    <a:pt x="45" y="128"/>
                  </a:lnTo>
                  <a:lnTo>
                    <a:pt x="50" y="135"/>
                  </a:lnTo>
                  <a:lnTo>
                    <a:pt x="55" y="140"/>
                  </a:lnTo>
                  <a:lnTo>
                    <a:pt x="60" y="147"/>
                  </a:lnTo>
                  <a:lnTo>
                    <a:pt x="66" y="152"/>
                  </a:lnTo>
                  <a:lnTo>
                    <a:pt x="72" y="158"/>
                  </a:lnTo>
                  <a:lnTo>
                    <a:pt x="77" y="164"/>
                  </a:lnTo>
                  <a:lnTo>
                    <a:pt x="74" y="169"/>
                  </a:lnTo>
                  <a:lnTo>
                    <a:pt x="70" y="175"/>
                  </a:lnTo>
                  <a:lnTo>
                    <a:pt x="65" y="180"/>
                  </a:lnTo>
                  <a:lnTo>
                    <a:pt x="61" y="184"/>
                  </a:lnTo>
                  <a:lnTo>
                    <a:pt x="56" y="189"/>
                  </a:lnTo>
                  <a:lnTo>
                    <a:pt x="52" y="194"/>
                  </a:lnTo>
                  <a:lnTo>
                    <a:pt x="48" y="199"/>
                  </a:lnTo>
                  <a:lnTo>
                    <a:pt x="45" y="203"/>
                  </a:lnTo>
                  <a:lnTo>
                    <a:pt x="41" y="207"/>
                  </a:lnTo>
                  <a:lnTo>
                    <a:pt x="36" y="211"/>
                  </a:lnTo>
                  <a:lnTo>
                    <a:pt x="31" y="216"/>
                  </a:lnTo>
                  <a:lnTo>
                    <a:pt x="28" y="220"/>
                  </a:lnTo>
                  <a:lnTo>
                    <a:pt x="24" y="225"/>
                  </a:lnTo>
                  <a:lnTo>
                    <a:pt x="19" y="229"/>
                  </a:lnTo>
                  <a:lnTo>
                    <a:pt x="14" y="234"/>
                  </a:lnTo>
                  <a:lnTo>
                    <a:pt x="9" y="239"/>
                  </a:lnTo>
                  <a:lnTo>
                    <a:pt x="14" y="244"/>
                  </a:lnTo>
                  <a:lnTo>
                    <a:pt x="19" y="248"/>
                  </a:lnTo>
                  <a:lnTo>
                    <a:pt x="24" y="251"/>
                  </a:lnTo>
                  <a:lnTo>
                    <a:pt x="29" y="254"/>
                  </a:lnTo>
                  <a:lnTo>
                    <a:pt x="33" y="256"/>
                  </a:lnTo>
                  <a:lnTo>
                    <a:pt x="37" y="258"/>
                  </a:lnTo>
                  <a:lnTo>
                    <a:pt x="43" y="259"/>
                  </a:lnTo>
                  <a:lnTo>
                    <a:pt x="48" y="261"/>
                  </a:lnTo>
                  <a:lnTo>
                    <a:pt x="55" y="261"/>
                  </a:lnTo>
                  <a:lnTo>
                    <a:pt x="60" y="262"/>
                  </a:lnTo>
                  <a:lnTo>
                    <a:pt x="66" y="263"/>
                  </a:lnTo>
                  <a:lnTo>
                    <a:pt x="72" y="263"/>
                  </a:lnTo>
                  <a:lnTo>
                    <a:pt x="78" y="264"/>
                  </a:lnTo>
                  <a:lnTo>
                    <a:pt x="85" y="264"/>
                  </a:lnTo>
                  <a:lnTo>
                    <a:pt x="91" y="264"/>
                  </a:lnTo>
                  <a:lnTo>
                    <a:pt x="98" y="264"/>
                  </a:lnTo>
                  <a:lnTo>
                    <a:pt x="102" y="264"/>
                  </a:lnTo>
                  <a:lnTo>
                    <a:pt x="105" y="264"/>
                  </a:lnTo>
                  <a:lnTo>
                    <a:pt x="109" y="264"/>
                  </a:lnTo>
                  <a:lnTo>
                    <a:pt x="113" y="262"/>
                  </a:lnTo>
                  <a:lnTo>
                    <a:pt x="116" y="261"/>
                  </a:lnTo>
                  <a:lnTo>
                    <a:pt x="119" y="258"/>
                  </a:lnTo>
                  <a:lnTo>
                    <a:pt x="123" y="256"/>
                  </a:lnTo>
                  <a:lnTo>
                    <a:pt x="127" y="254"/>
                  </a:lnTo>
                  <a:lnTo>
                    <a:pt x="130" y="253"/>
                  </a:lnTo>
                  <a:lnTo>
                    <a:pt x="133" y="251"/>
                  </a:lnTo>
                  <a:lnTo>
                    <a:pt x="136" y="249"/>
                  </a:lnTo>
                  <a:lnTo>
                    <a:pt x="140" y="247"/>
                  </a:lnTo>
                  <a:lnTo>
                    <a:pt x="144" y="246"/>
                  </a:lnTo>
                  <a:lnTo>
                    <a:pt x="146" y="245"/>
                  </a:lnTo>
                  <a:lnTo>
                    <a:pt x="149" y="244"/>
                  </a:lnTo>
                  <a:lnTo>
                    <a:pt x="153" y="244"/>
                  </a:lnTo>
                  <a:lnTo>
                    <a:pt x="157" y="246"/>
                  </a:lnTo>
                  <a:lnTo>
                    <a:pt x="159" y="249"/>
                  </a:lnTo>
                  <a:lnTo>
                    <a:pt x="162" y="253"/>
                  </a:lnTo>
                  <a:lnTo>
                    <a:pt x="163" y="257"/>
                  </a:lnTo>
                  <a:lnTo>
                    <a:pt x="163" y="261"/>
                  </a:lnTo>
                  <a:lnTo>
                    <a:pt x="163" y="267"/>
                  </a:lnTo>
                  <a:lnTo>
                    <a:pt x="162" y="271"/>
                  </a:lnTo>
                  <a:lnTo>
                    <a:pt x="159" y="275"/>
                  </a:lnTo>
                  <a:lnTo>
                    <a:pt x="156" y="276"/>
                  </a:lnTo>
                  <a:lnTo>
                    <a:pt x="153" y="278"/>
                  </a:lnTo>
                  <a:lnTo>
                    <a:pt x="149" y="279"/>
                  </a:lnTo>
                  <a:lnTo>
                    <a:pt x="146" y="279"/>
                  </a:lnTo>
                  <a:lnTo>
                    <a:pt x="143" y="280"/>
                  </a:lnTo>
                  <a:lnTo>
                    <a:pt x="139" y="280"/>
                  </a:lnTo>
                  <a:lnTo>
                    <a:pt x="135" y="280"/>
                  </a:lnTo>
                  <a:lnTo>
                    <a:pt x="131" y="280"/>
                  </a:lnTo>
                  <a:lnTo>
                    <a:pt x="127" y="280"/>
                  </a:lnTo>
                  <a:lnTo>
                    <a:pt x="123" y="280"/>
                  </a:lnTo>
                  <a:lnTo>
                    <a:pt x="119" y="281"/>
                  </a:lnTo>
                  <a:lnTo>
                    <a:pt x="115" y="281"/>
                  </a:lnTo>
                  <a:lnTo>
                    <a:pt x="112" y="282"/>
                  </a:lnTo>
                  <a:lnTo>
                    <a:pt x="109" y="283"/>
                  </a:lnTo>
                  <a:lnTo>
                    <a:pt x="105" y="284"/>
                  </a:lnTo>
                  <a:lnTo>
                    <a:pt x="102" y="286"/>
                  </a:lnTo>
                  <a:lnTo>
                    <a:pt x="98" y="293"/>
                  </a:lnTo>
                  <a:lnTo>
                    <a:pt x="96" y="302"/>
                  </a:lnTo>
                  <a:lnTo>
                    <a:pt x="98" y="312"/>
                  </a:lnTo>
                  <a:lnTo>
                    <a:pt x="102" y="319"/>
                  </a:lnTo>
                  <a:lnTo>
                    <a:pt x="105" y="321"/>
                  </a:lnTo>
                  <a:lnTo>
                    <a:pt x="109" y="322"/>
                  </a:lnTo>
                  <a:lnTo>
                    <a:pt x="114" y="322"/>
                  </a:lnTo>
                  <a:lnTo>
                    <a:pt x="120" y="322"/>
                  </a:lnTo>
                  <a:lnTo>
                    <a:pt x="124" y="321"/>
                  </a:lnTo>
                  <a:lnTo>
                    <a:pt x="129" y="321"/>
                  </a:lnTo>
                  <a:lnTo>
                    <a:pt x="134" y="322"/>
                  </a:lnTo>
                  <a:lnTo>
                    <a:pt x="137" y="325"/>
                  </a:lnTo>
                  <a:lnTo>
                    <a:pt x="144" y="332"/>
                  </a:lnTo>
                  <a:lnTo>
                    <a:pt x="149" y="339"/>
                  </a:lnTo>
                  <a:lnTo>
                    <a:pt x="157" y="346"/>
                  </a:lnTo>
                  <a:lnTo>
                    <a:pt x="164" y="353"/>
                  </a:lnTo>
                  <a:lnTo>
                    <a:pt x="171" y="360"/>
                  </a:lnTo>
                  <a:lnTo>
                    <a:pt x="178" y="368"/>
                  </a:lnTo>
                  <a:lnTo>
                    <a:pt x="186" y="375"/>
                  </a:lnTo>
                  <a:lnTo>
                    <a:pt x="194" y="382"/>
                  </a:lnTo>
                  <a:lnTo>
                    <a:pt x="201" y="389"/>
                  </a:lnTo>
                  <a:lnTo>
                    <a:pt x="209" y="396"/>
                  </a:lnTo>
                  <a:lnTo>
                    <a:pt x="217" y="402"/>
                  </a:lnTo>
                  <a:lnTo>
                    <a:pt x="226" y="409"/>
                  </a:lnTo>
                  <a:lnTo>
                    <a:pt x="234" y="416"/>
                  </a:lnTo>
                  <a:lnTo>
                    <a:pt x="242" y="422"/>
                  </a:lnTo>
                  <a:lnTo>
                    <a:pt x="250" y="429"/>
                  </a:lnTo>
                  <a:lnTo>
                    <a:pt x="259" y="436"/>
                  </a:lnTo>
                  <a:lnTo>
                    <a:pt x="263" y="428"/>
                  </a:lnTo>
                  <a:lnTo>
                    <a:pt x="268" y="419"/>
                  </a:lnTo>
                  <a:lnTo>
                    <a:pt x="273" y="412"/>
                  </a:lnTo>
                  <a:lnTo>
                    <a:pt x="278" y="404"/>
                  </a:lnTo>
                  <a:lnTo>
                    <a:pt x="283" y="398"/>
                  </a:lnTo>
                  <a:lnTo>
                    <a:pt x="288" y="390"/>
                  </a:lnTo>
                  <a:lnTo>
                    <a:pt x="293" y="383"/>
                  </a:lnTo>
                  <a:lnTo>
                    <a:pt x="298" y="375"/>
                  </a:lnTo>
                  <a:lnTo>
                    <a:pt x="303" y="368"/>
                  </a:lnTo>
                  <a:lnTo>
                    <a:pt x="308" y="360"/>
                  </a:lnTo>
                  <a:lnTo>
                    <a:pt x="312" y="352"/>
                  </a:lnTo>
                  <a:lnTo>
                    <a:pt x="316" y="344"/>
                  </a:lnTo>
                  <a:lnTo>
                    <a:pt x="320" y="337"/>
                  </a:lnTo>
                  <a:lnTo>
                    <a:pt x="324" y="329"/>
                  </a:lnTo>
                  <a:lnTo>
                    <a:pt x="328" y="322"/>
                  </a:lnTo>
                  <a:lnTo>
                    <a:pt x="332" y="315"/>
                  </a:lnTo>
                  <a:lnTo>
                    <a:pt x="333" y="295"/>
                  </a:lnTo>
                  <a:lnTo>
                    <a:pt x="335" y="275"/>
                  </a:lnTo>
                  <a:lnTo>
                    <a:pt x="337" y="255"/>
                  </a:lnTo>
                  <a:lnTo>
                    <a:pt x="339" y="236"/>
                  </a:lnTo>
                  <a:lnTo>
                    <a:pt x="341" y="217"/>
                  </a:lnTo>
                  <a:lnTo>
                    <a:pt x="342" y="197"/>
                  </a:lnTo>
                  <a:lnTo>
                    <a:pt x="344" y="178"/>
                  </a:lnTo>
                  <a:lnTo>
                    <a:pt x="345" y="158"/>
                  </a:lnTo>
                  <a:lnTo>
                    <a:pt x="336" y="148"/>
                  </a:lnTo>
                  <a:lnTo>
                    <a:pt x="326" y="138"/>
                  </a:lnTo>
                  <a:lnTo>
                    <a:pt x="317" y="128"/>
                  </a:lnTo>
                  <a:lnTo>
                    <a:pt x="309" y="118"/>
                  </a:lnTo>
                  <a:lnTo>
                    <a:pt x="298" y="109"/>
                  </a:lnTo>
                  <a:lnTo>
                    <a:pt x="289" y="99"/>
                  </a:lnTo>
                  <a:lnTo>
                    <a:pt x="280" y="90"/>
                  </a:lnTo>
                  <a:lnTo>
                    <a:pt x="270" y="79"/>
                  </a:lnTo>
                  <a:lnTo>
                    <a:pt x="261" y="69"/>
                  </a:lnTo>
                  <a:lnTo>
                    <a:pt x="252" y="59"/>
                  </a:lnTo>
                  <a:lnTo>
                    <a:pt x="243" y="50"/>
                  </a:lnTo>
                  <a:lnTo>
                    <a:pt x="234" y="39"/>
                  </a:lnTo>
                  <a:lnTo>
                    <a:pt x="223" y="30"/>
                  </a:lnTo>
                  <a:lnTo>
                    <a:pt x="214" y="21"/>
                  </a:lnTo>
                  <a:lnTo>
                    <a:pt x="205" y="11"/>
                  </a:lnTo>
                  <a:lnTo>
                    <a:pt x="195" y="0"/>
                  </a:lnTo>
                  <a:lnTo>
                    <a:pt x="191" y="4"/>
                  </a:lnTo>
                  <a:lnTo>
                    <a:pt x="186" y="8"/>
                  </a:lnTo>
                  <a:lnTo>
                    <a:pt x="180" y="13"/>
                  </a:lnTo>
                  <a:lnTo>
                    <a:pt x="176" y="18"/>
                  </a:lnTo>
                  <a:lnTo>
                    <a:pt x="171" y="22"/>
                  </a:lnTo>
                  <a:lnTo>
                    <a:pt x="166" y="28"/>
                  </a:lnTo>
                  <a:lnTo>
                    <a:pt x="160" y="33"/>
                  </a:lnTo>
                  <a:lnTo>
                    <a:pt x="155" y="38"/>
                  </a:lnTo>
                  <a:lnTo>
                    <a:pt x="150" y="43"/>
                  </a:lnTo>
                  <a:lnTo>
                    <a:pt x="145" y="49"/>
                  </a:lnTo>
                  <a:lnTo>
                    <a:pt x="141" y="55"/>
                  </a:lnTo>
                  <a:lnTo>
                    <a:pt x="136" y="61"/>
                  </a:lnTo>
                  <a:lnTo>
                    <a:pt x="131" y="68"/>
                  </a:lnTo>
                  <a:lnTo>
                    <a:pt x="127" y="74"/>
                  </a:lnTo>
                  <a:lnTo>
                    <a:pt x="123" y="80"/>
                  </a:lnTo>
                  <a:lnTo>
                    <a:pt x="120" y="87"/>
                  </a:lnTo>
                </a:path>
              </a:pathLst>
            </a:custGeom>
            <a:solidFill>
              <a:srgbClr val="FFE0C0"/>
            </a:solidFill>
            <a:ln w="12700" cap="rnd" cmpd="sng">
              <a:solidFill>
                <a:schemeClr val="tx1"/>
              </a:solidFill>
              <a:prstDash val="solid"/>
              <a:round/>
              <a:headEnd type="none" w="med" len="med"/>
              <a:tailEnd type="none" w="med" len="med"/>
            </a:ln>
          </p:spPr>
          <p:txBody>
            <a:bodyPr/>
            <a:lstStyle/>
            <a:p>
              <a:endParaRPr lang="zh-CN" altLang="en-US"/>
            </a:p>
          </p:txBody>
        </p:sp>
        <p:sp>
          <p:nvSpPr>
            <p:cNvPr id="21646" name="任意多边形 19598"/>
            <p:cNvSpPr/>
            <p:nvPr/>
          </p:nvSpPr>
          <p:spPr>
            <a:xfrm>
              <a:off x="4629" y="1302"/>
              <a:ext cx="17" cy="17"/>
            </a:xfrm>
            <a:custGeom>
              <a:avLst/>
              <a:gdLst/>
              <a:ahLst/>
              <a:cxnLst/>
              <a:rect l="0" t="0" r="0" b="0"/>
              <a:pathLst>
                <a:path w="17" h="17">
                  <a:moveTo>
                    <a:pt x="0" y="16"/>
                  </a:moveTo>
                  <a:lnTo>
                    <a:pt x="8" y="16"/>
                  </a:lnTo>
                  <a:lnTo>
                    <a:pt x="8" y="16"/>
                  </a:lnTo>
                  <a:lnTo>
                    <a:pt x="16" y="11"/>
                  </a:lnTo>
                  <a:lnTo>
                    <a:pt x="16" y="9"/>
                  </a:lnTo>
                  <a:lnTo>
                    <a:pt x="16" y="6"/>
                  </a:lnTo>
                  <a:lnTo>
                    <a:pt x="16" y="4"/>
                  </a:lnTo>
                  <a:lnTo>
                    <a:pt x="8" y="2"/>
                  </a:lnTo>
                  <a:lnTo>
                    <a:pt x="8" y="0"/>
                  </a:lnTo>
                  <a:lnTo>
                    <a:pt x="0"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47" name="任意多边形 19599"/>
            <p:cNvSpPr/>
            <p:nvPr/>
          </p:nvSpPr>
          <p:spPr>
            <a:xfrm>
              <a:off x="4503" y="1277"/>
              <a:ext cx="124" cy="33"/>
            </a:xfrm>
            <a:custGeom>
              <a:avLst/>
              <a:gdLst/>
              <a:ahLst/>
              <a:cxnLst/>
              <a:rect l="0" t="0" r="0" b="0"/>
              <a:pathLst>
                <a:path w="124" h="33">
                  <a:moveTo>
                    <a:pt x="11" y="3"/>
                  </a:moveTo>
                  <a:lnTo>
                    <a:pt x="4" y="11"/>
                  </a:lnTo>
                  <a:lnTo>
                    <a:pt x="11" y="13"/>
                  </a:lnTo>
                  <a:lnTo>
                    <a:pt x="20" y="15"/>
                  </a:lnTo>
                  <a:lnTo>
                    <a:pt x="28" y="17"/>
                  </a:lnTo>
                  <a:lnTo>
                    <a:pt x="35" y="19"/>
                  </a:lnTo>
                  <a:lnTo>
                    <a:pt x="42" y="20"/>
                  </a:lnTo>
                  <a:lnTo>
                    <a:pt x="50" y="21"/>
                  </a:lnTo>
                  <a:lnTo>
                    <a:pt x="57" y="23"/>
                  </a:lnTo>
                  <a:lnTo>
                    <a:pt x="64" y="24"/>
                  </a:lnTo>
                  <a:lnTo>
                    <a:pt x="71" y="24"/>
                  </a:lnTo>
                  <a:lnTo>
                    <a:pt x="78" y="26"/>
                  </a:lnTo>
                  <a:lnTo>
                    <a:pt x="85" y="27"/>
                  </a:lnTo>
                  <a:lnTo>
                    <a:pt x="92" y="28"/>
                  </a:lnTo>
                  <a:lnTo>
                    <a:pt x="99" y="29"/>
                  </a:lnTo>
                  <a:lnTo>
                    <a:pt x="107" y="29"/>
                  </a:lnTo>
                  <a:lnTo>
                    <a:pt x="113" y="31"/>
                  </a:lnTo>
                  <a:lnTo>
                    <a:pt x="120" y="32"/>
                  </a:lnTo>
                  <a:lnTo>
                    <a:pt x="123" y="21"/>
                  </a:lnTo>
                  <a:lnTo>
                    <a:pt x="115" y="20"/>
                  </a:lnTo>
                  <a:lnTo>
                    <a:pt x="108" y="19"/>
                  </a:lnTo>
                  <a:lnTo>
                    <a:pt x="101" y="18"/>
                  </a:lnTo>
                  <a:lnTo>
                    <a:pt x="94" y="17"/>
                  </a:lnTo>
                  <a:lnTo>
                    <a:pt x="88" y="16"/>
                  </a:lnTo>
                  <a:lnTo>
                    <a:pt x="80" y="15"/>
                  </a:lnTo>
                  <a:lnTo>
                    <a:pt x="73" y="14"/>
                  </a:lnTo>
                  <a:lnTo>
                    <a:pt x="67" y="13"/>
                  </a:lnTo>
                  <a:lnTo>
                    <a:pt x="60" y="11"/>
                  </a:lnTo>
                  <a:lnTo>
                    <a:pt x="52" y="11"/>
                  </a:lnTo>
                  <a:lnTo>
                    <a:pt x="46" y="8"/>
                  </a:lnTo>
                  <a:lnTo>
                    <a:pt x="38" y="8"/>
                  </a:lnTo>
                  <a:lnTo>
                    <a:pt x="31" y="6"/>
                  </a:lnTo>
                  <a:lnTo>
                    <a:pt x="23" y="4"/>
                  </a:lnTo>
                  <a:lnTo>
                    <a:pt x="15" y="2"/>
                  </a:lnTo>
                  <a:lnTo>
                    <a:pt x="8" y="0"/>
                  </a:lnTo>
                  <a:lnTo>
                    <a:pt x="0" y="8"/>
                  </a:lnTo>
                  <a:lnTo>
                    <a:pt x="11" y="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48" name="任意多边形 19600"/>
            <p:cNvSpPr/>
            <p:nvPr/>
          </p:nvSpPr>
          <p:spPr>
            <a:xfrm>
              <a:off x="4503" y="1280"/>
              <a:ext cx="85" cy="107"/>
            </a:xfrm>
            <a:custGeom>
              <a:avLst/>
              <a:gdLst/>
              <a:ahLst/>
              <a:cxnLst/>
              <a:rect l="0" t="0" r="0" b="0"/>
              <a:pathLst>
                <a:path w="85" h="107">
                  <a:moveTo>
                    <a:pt x="84" y="105"/>
                  </a:moveTo>
                  <a:lnTo>
                    <a:pt x="83" y="97"/>
                  </a:lnTo>
                  <a:lnTo>
                    <a:pt x="78" y="92"/>
                  </a:lnTo>
                  <a:lnTo>
                    <a:pt x="73" y="85"/>
                  </a:lnTo>
                  <a:lnTo>
                    <a:pt x="67" y="80"/>
                  </a:lnTo>
                  <a:lnTo>
                    <a:pt x="62" y="75"/>
                  </a:lnTo>
                  <a:lnTo>
                    <a:pt x="58" y="69"/>
                  </a:lnTo>
                  <a:lnTo>
                    <a:pt x="53" y="63"/>
                  </a:lnTo>
                  <a:lnTo>
                    <a:pt x="49" y="58"/>
                  </a:lnTo>
                  <a:lnTo>
                    <a:pt x="44" y="52"/>
                  </a:lnTo>
                  <a:lnTo>
                    <a:pt x="40" y="46"/>
                  </a:lnTo>
                  <a:lnTo>
                    <a:pt x="35" y="41"/>
                  </a:lnTo>
                  <a:lnTo>
                    <a:pt x="31" y="33"/>
                  </a:lnTo>
                  <a:lnTo>
                    <a:pt x="26" y="27"/>
                  </a:lnTo>
                  <a:lnTo>
                    <a:pt x="22" y="21"/>
                  </a:lnTo>
                  <a:lnTo>
                    <a:pt x="19" y="14"/>
                  </a:lnTo>
                  <a:lnTo>
                    <a:pt x="15" y="7"/>
                  </a:lnTo>
                  <a:lnTo>
                    <a:pt x="11" y="0"/>
                  </a:lnTo>
                  <a:lnTo>
                    <a:pt x="0" y="7"/>
                  </a:lnTo>
                  <a:lnTo>
                    <a:pt x="5" y="13"/>
                  </a:lnTo>
                  <a:lnTo>
                    <a:pt x="7" y="21"/>
                  </a:lnTo>
                  <a:lnTo>
                    <a:pt x="12" y="27"/>
                  </a:lnTo>
                  <a:lnTo>
                    <a:pt x="17" y="34"/>
                  </a:lnTo>
                  <a:lnTo>
                    <a:pt x="21" y="41"/>
                  </a:lnTo>
                  <a:lnTo>
                    <a:pt x="24" y="47"/>
                  </a:lnTo>
                  <a:lnTo>
                    <a:pt x="30" y="54"/>
                  </a:lnTo>
                  <a:lnTo>
                    <a:pt x="34" y="60"/>
                  </a:lnTo>
                  <a:lnTo>
                    <a:pt x="38" y="65"/>
                  </a:lnTo>
                  <a:lnTo>
                    <a:pt x="44" y="71"/>
                  </a:lnTo>
                  <a:lnTo>
                    <a:pt x="49" y="77"/>
                  </a:lnTo>
                  <a:lnTo>
                    <a:pt x="53" y="82"/>
                  </a:lnTo>
                  <a:lnTo>
                    <a:pt x="59" y="89"/>
                  </a:lnTo>
                  <a:lnTo>
                    <a:pt x="63" y="95"/>
                  </a:lnTo>
                  <a:lnTo>
                    <a:pt x="69" y="100"/>
                  </a:lnTo>
                  <a:lnTo>
                    <a:pt x="76" y="106"/>
                  </a:lnTo>
                  <a:lnTo>
                    <a:pt x="74" y="97"/>
                  </a:lnTo>
                  <a:lnTo>
                    <a:pt x="84" y="10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49" name="任意多边形 19601"/>
            <p:cNvSpPr/>
            <p:nvPr/>
          </p:nvSpPr>
          <p:spPr>
            <a:xfrm>
              <a:off x="4513" y="1383"/>
              <a:ext cx="75" cy="80"/>
            </a:xfrm>
            <a:custGeom>
              <a:avLst/>
              <a:gdLst/>
              <a:ahLst/>
              <a:cxnLst/>
              <a:rect l="0" t="0" r="0" b="0"/>
              <a:pathLst>
                <a:path w="75" h="80">
                  <a:moveTo>
                    <a:pt x="9" y="70"/>
                  </a:moveTo>
                  <a:lnTo>
                    <a:pt x="8" y="79"/>
                  </a:lnTo>
                  <a:lnTo>
                    <a:pt x="14" y="74"/>
                  </a:lnTo>
                  <a:lnTo>
                    <a:pt x="19" y="70"/>
                  </a:lnTo>
                  <a:lnTo>
                    <a:pt x="23" y="65"/>
                  </a:lnTo>
                  <a:lnTo>
                    <a:pt x="27" y="61"/>
                  </a:lnTo>
                  <a:lnTo>
                    <a:pt x="31" y="58"/>
                  </a:lnTo>
                  <a:lnTo>
                    <a:pt x="35" y="53"/>
                  </a:lnTo>
                  <a:lnTo>
                    <a:pt x="39" y="48"/>
                  </a:lnTo>
                  <a:lnTo>
                    <a:pt x="43" y="45"/>
                  </a:lnTo>
                  <a:lnTo>
                    <a:pt x="46" y="41"/>
                  </a:lnTo>
                  <a:lnTo>
                    <a:pt x="51" y="37"/>
                  </a:lnTo>
                  <a:lnTo>
                    <a:pt x="55" y="32"/>
                  </a:lnTo>
                  <a:lnTo>
                    <a:pt x="58" y="27"/>
                  </a:lnTo>
                  <a:lnTo>
                    <a:pt x="62" y="22"/>
                  </a:lnTo>
                  <a:lnTo>
                    <a:pt x="66" y="18"/>
                  </a:lnTo>
                  <a:lnTo>
                    <a:pt x="70" y="12"/>
                  </a:lnTo>
                  <a:lnTo>
                    <a:pt x="74" y="7"/>
                  </a:lnTo>
                  <a:lnTo>
                    <a:pt x="64" y="0"/>
                  </a:lnTo>
                  <a:lnTo>
                    <a:pt x="60" y="5"/>
                  </a:lnTo>
                  <a:lnTo>
                    <a:pt x="56" y="10"/>
                  </a:lnTo>
                  <a:lnTo>
                    <a:pt x="53" y="15"/>
                  </a:lnTo>
                  <a:lnTo>
                    <a:pt x="49" y="20"/>
                  </a:lnTo>
                  <a:lnTo>
                    <a:pt x="45" y="24"/>
                  </a:lnTo>
                  <a:lnTo>
                    <a:pt x="42" y="28"/>
                  </a:lnTo>
                  <a:lnTo>
                    <a:pt x="38" y="33"/>
                  </a:lnTo>
                  <a:lnTo>
                    <a:pt x="34" y="37"/>
                  </a:lnTo>
                  <a:lnTo>
                    <a:pt x="31" y="41"/>
                  </a:lnTo>
                  <a:lnTo>
                    <a:pt x="26" y="45"/>
                  </a:lnTo>
                  <a:lnTo>
                    <a:pt x="22" y="48"/>
                  </a:lnTo>
                  <a:lnTo>
                    <a:pt x="19" y="52"/>
                  </a:lnTo>
                  <a:lnTo>
                    <a:pt x="14" y="57"/>
                  </a:lnTo>
                  <a:lnTo>
                    <a:pt x="10" y="61"/>
                  </a:lnTo>
                  <a:lnTo>
                    <a:pt x="6" y="65"/>
                  </a:lnTo>
                  <a:lnTo>
                    <a:pt x="1" y="70"/>
                  </a:lnTo>
                  <a:lnTo>
                    <a:pt x="0" y="78"/>
                  </a:lnTo>
                  <a:lnTo>
                    <a:pt x="9" y="7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50" name="任意多边形 19602"/>
            <p:cNvSpPr/>
            <p:nvPr/>
          </p:nvSpPr>
          <p:spPr>
            <a:xfrm>
              <a:off x="4513" y="1458"/>
              <a:ext cx="91" cy="34"/>
            </a:xfrm>
            <a:custGeom>
              <a:avLst/>
              <a:gdLst/>
              <a:ahLst/>
              <a:cxnLst/>
              <a:rect l="0" t="0" r="0" b="0"/>
              <a:pathLst>
                <a:path w="91" h="34">
                  <a:moveTo>
                    <a:pt x="90" y="21"/>
                  </a:moveTo>
                  <a:lnTo>
                    <a:pt x="83" y="20"/>
                  </a:lnTo>
                  <a:lnTo>
                    <a:pt x="77" y="20"/>
                  </a:lnTo>
                  <a:lnTo>
                    <a:pt x="71" y="20"/>
                  </a:lnTo>
                  <a:lnTo>
                    <a:pt x="66" y="20"/>
                  </a:lnTo>
                  <a:lnTo>
                    <a:pt x="59" y="19"/>
                  </a:lnTo>
                  <a:lnTo>
                    <a:pt x="54" y="19"/>
                  </a:lnTo>
                  <a:lnTo>
                    <a:pt x="49" y="19"/>
                  </a:lnTo>
                  <a:lnTo>
                    <a:pt x="44" y="18"/>
                  </a:lnTo>
                  <a:lnTo>
                    <a:pt x="39" y="17"/>
                  </a:lnTo>
                  <a:lnTo>
                    <a:pt x="35" y="16"/>
                  </a:lnTo>
                  <a:lnTo>
                    <a:pt x="31" y="14"/>
                  </a:lnTo>
                  <a:lnTo>
                    <a:pt x="25" y="13"/>
                  </a:lnTo>
                  <a:lnTo>
                    <a:pt x="22" y="10"/>
                  </a:lnTo>
                  <a:lnTo>
                    <a:pt x="18" y="8"/>
                  </a:lnTo>
                  <a:lnTo>
                    <a:pt x="14" y="5"/>
                  </a:lnTo>
                  <a:lnTo>
                    <a:pt x="9" y="0"/>
                  </a:lnTo>
                  <a:lnTo>
                    <a:pt x="0" y="8"/>
                  </a:lnTo>
                  <a:lnTo>
                    <a:pt x="5" y="12"/>
                  </a:lnTo>
                  <a:lnTo>
                    <a:pt x="10" y="17"/>
                  </a:lnTo>
                  <a:lnTo>
                    <a:pt x="15" y="19"/>
                  </a:lnTo>
                  <a:lnTo>
                    <a:pt x="21" y="22"/>
                  </a:lnTo>
                  <a:lnTo>
                    <a:pt x="25" y="25"/>
                  </a:lnTo>
                  <a:lnTo>
                    <a:pt x="31" y="26"/>
                  </a:lnTo>
                  <a:lnTo>
                    <a:pt x="36" y="28"/>
                  </a:lnTo>
                  <a:lnTo>
                    <a:pt x="42" y="29"/>
                  </a:lnTo>
                  <a:lnTo>
                    <a:pt x="48" y="30"/>
                  </a:lnTo>
                  <a:lnTo>
                    <a:pt x="53" y="30"/>
                  </a:lnTo>
                  <a:lnTo>
                    <a:pt x="58" y="30"/>
                  </a:lnTo>
                  <a:lnTo>
                    <a:pt x="64" y="30"/>
                  </a:lnTo>
                  <a:lnTo>
                    <a:pt x="70" y="31"/>
                  </a:lnTo>
                  <a:lnTo>
                    <a:pt x="77" y="31"/>
                  </a:lnTo>
                  <a:lnTo>
                    <a:pt x="83" y="32"/>
                  </a:lnTo>
                  <a:lnTo>
                    <a:pt x="90" y="33"/>
                  </a:lnTo>
                  <a:lnTo>
                    <a:pt x="90" y="21"/>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51" name="任意多边形 19603"/>
            <p:cNvSpPr/>
            <p:nvPr/>
          </p:nvSpPr>
          <p:spPr>
            <a:xfrm>
              <a:off x="4609" y="1462"/>
              <a:ext cx="52" cy="30"/>
            </a:xfrm>
            <a:custGeom>
              <a:avLst/>
              <a:gdLst/>
              <a:ahLst/>
              <a:cxnLst/>
              <a:rect l="0" t="0" r="0" b="0"/>
              <a:pathLst>
                <a:path w="52" h="30">
                  <a:moveTo>
                    <a:pt x="51" y="0"/>
                  </a:moveTo>
                  <a:lnTo>
                    <a:pt x="47" y="0"/>
                  </a:lnTo>
                  <a:lnTo>
                    <a:pt x="42" y="0"/>
                  </a:lnTo>
                  <a:lnTo>
                    <a:pt x="39" y="2"/>
                  </a:lnTo>
                  <a:lnTo>
                    <a:pt x="35" y="2"/>
                  </a:lnTo>
                  <a:lnTo>
                    <a:pt x="32" y="4"/>
                  </a:lnTo>
                  <a:lnTo>
                    <a:pt x="29" y="6"/>
                  </a:lnTo>
                  <a:lnTo>
                    <a:pt x="26" y="7"/>
                  </a:lnTo>
                  <a:lnTo>
                    <a:pt x="22" y="9"/>
                  </a:lnTo>
                  <a:lnTo>
                    <a:pt x="19" y="11"/>
                  </a:lnTo>
                  <a:lnTo>
                    <a:pt x="16" y="13"/>
                  </a:lnTo>
                  <a:lnTo>
                    <a:pt x="13" y="15"/>
                  </a:lnTo>
                  <a:lnTo>
                    <a:pt x="10" y="16"/>
                  </a:lnTo>
                  <a:lnTo>
                    <a:pt x="8" y="17"/>
                  </a:lnTo>
                  <a:lnTo>
                    <a:pt x="5" y="17"/>
                  </a:lnTo>
                  <a:lnTo>
                    <a:pt x="3" y="17"/>
                  </a:lnTo>
                  <a:lnTo>
                    <a:pt x="0" y="17"/>
                  </a:lnTo>
                  <a:lnTo>
                    <a:pt x="0" y="29"/>
                  </a:lnTo>
                  <a:lnTo>
                    <a:pt x="4" y="29"/>
                  </a:lnTo>
                  <a:lnTo>
                    <a:pt x="8" y="28"/>
                  </a:lnTo>
                  <a:lnTo>
                    <a:pt x="12" y="27"/>
                  </a:lnTo>
                  <a:lnTo>
                    <a:pt x="15" y="26"/>
                  </a:lnTo>
                  <a:lnTo>
                    <a:pt x="19" y="24"/>
                  </a:lnTo>
                  <a:lnTo>
                    <a:pt x="22" y="22"/>
                  </a:lnTo>
                  <a:lnTo>
                    <a:pt x="25" y="21"/>
                  </a:lnTo>
                  <a:lnTo>
                    <a:pt x="29" y="19"/>
                  </a:lnTo>
                  <a:lnTo>
                    <a:pt x="31" y="17"/>
                  </a:lnTo>
                  <a:lnTo>
                    <a:pt x="34" y="16"/>
                  </a:lnTo>
                  <a:lnTo>
                    <a:pt x="37" y="14"/>
                  </a:lnTo>
                  <a:lnTo>
                    <a:pt x="39" y="13"/>
                  </a:lnTo>
                  <a:lnTo>
                    <a:pt x="42" y="11"/>
                  </a:lnTo>
                  <a:lnTo>
                    <a:pt x="46" y="11"/>
                  </a:lnTo>
                  <a:lnTo>
                    <a:pt x="47" y="11"/>
                  </a:lnTo>
                  <a:lnTo>
                    <a:pt x="49" y="11"/>
                  </a:lnTo>
                  <a:lnTo>
                    <a:pt x="51"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52" name="任意多边形 19604"/>
            <p:cNvSpPr/>
            <p:nvPr/>
          </p:nvSpPr>
          <p:spPr>
            <a:xfrm>
              <a:off x="4664" y="1462"/>
              <a:ext cx="17" cy="37"/>
            </a:xfrm>
            <a:custGeom>
              <a:avLst/>
              <a:gdLst/>
              <a:ahLst/>
              <a:cxnLst/>
              <a:rect l="0" t="0" r="0" b="0"/>
              <a:pathLst>
                <a:path w="17" h="37">
                  <a:moveTo>
                    <a:pt x="9" y="36"/>
                  </a:moveTo>
                  <a:lnTo>
                    <a:pt x="13" y="32"/>
                  </a:lnTo>
                  <a:lnTo>
                    <a:pt x="16" y="27"/>
                  </a:lnTo>
                  <a:lnTo>
                    <a:pt x="16" y="21"/>
                  </a:lnTo>
                  <a:lnTo>
                    <a:pt x="16" y="16"/>
                  </a:lnTo>
                  <a:lnTo>
                    <a:pt x="14" y="11"/>
                  </a:lnTo>
                  <a:lnTo>
                    <a:pt x="12" y="6"/>
                  </a:lnTo>
                  <a:lnTo>
                    <a:pt x="6" y="2"/>
                  </a:lnTo>
                  <a:lnTo>
                    <a:pt x="1" y="0"/>
                  </a:lnTo>
                  <a:lnTo>
                    <a:pt x="0" y="11"/>
                  </a:lnTo>
                  <a:lnTo>
                    <a:pt x="1" y="11"/>
                  </a:lnTo>
                  <a:lnTo>
                    <a:pt x="1" y="13"/>
                  </a:lnTo>
                  <a:lnTo>
                    <a:pt x="2" y="15"/>
                  </a:lnTo>
                  <a:lnTo>
                    <a:pt x="4" y="17"/>
                  </a:lnTo>
                  <a:lnTo>
                    <a:pt x="4" y="21"/>
                  </a:lnTo>
                  <a:lnTo>
                    <a:pt x="4" y="24"/>
                  </a:lnTo>
                  <a:lnTo>
                    <a:pt x="2" y="27"/>
                  </a:lnTo>
                  <a:lnTo>
                    <a:pt x="2" y="27"/>
                  </a:lnTo>
                  <a:lnTo>
                    <a:pt x="9" y="36"/>
                  </a:lnTo>
                  <a:lnTo>
                    <a:pt x="9" y="3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53" name="任意多边形 19605"/>
            <p:cNvSpPr/>
            <p:nvPr/>
          </p:nvSpPr>
          <p:spPr>
            <a:xfrm>
              <a:off x="4609" y="1494"/>
              <a:ext cx="61" cy="17"/>
            </a:xfrm>
            <a:custGeom>
              <a:avLst/>
              <a:gdLst/>
              <a:ahLst/>
              <a:cxnLst/>
              <a:rect l="0" t="0" r="0" b="0"/>
              <a:pathLst>
                <a:path w="61" h="17">
                  <a:moveTo>
                    <a:pt x="7" y="16"/>
                  </a:moveTo>
                  <a:lnTo>
                    <a:pt x="9" y="15"/>
                  </a:lnTo>
                  <a:lnTo>
                    <a:pt x="11" y="15"/>
                  </a:lnTo>
                  <a:lnTo>
                    <a:pt x="14" y="14"/>
                  </a:lnTo>
                  <a:lnTo>
                    <a:pt x="16" y="13"/>
                  </a:lnTo>
                  <a:lnTo>
                    <a:pt x="20" y="13"/>
                  </a:lnTo>
                  <a:lnTo>
                    <a:pt x="23" y="13"/>
                  </a:lnTo>
                  <a:lnTo>
                    <a:pt x="26" y="13"/>
                  </a:lnTo>
                  <a:lnTo>
                    <a:pt x="30" y="13"/>
                  </a:lnTo>
                  <a:lnTo>
                    <a:pt x="34" y="13"/>
                  </a:lnTo>
                  <a:lnTo>
                    <a:pt x="37" y="13"/>
                  </a:lnTo>
                  <a:lnTo>
                    <a:pt x="42" y="12"/>
                  </a:lnTo>
                  <a:lnTo>
                    <a:pt x="45" y="12"/>
                  </a:lnTo>
                  <a:lnTo>
                    <a:pt x="49" y="12"/>
                  </a:lnTo>
                  <a:lnTo>
                    <a:pt x="53" y="11"/>
                  </a:lnTo>
                  <a:lnTo>
                    <a:pt x="56" y="9"/>
                  </a:lnTo>
                  <a:lnTo>
                    <a:pt x="60" y="7"/>
                  </a:lnTo>
                  <a:lnTo>
                    <a:pt x="53" y="0"/>
                  </a:lnTo>
                  <a:lnTo>
                    <a:pt x="51" y="1"/>
                  </a:lnTo>
                  <a:lnTo>
                    <a:pt x="48" y="2"/>
                  </a:lnTo>
                  <a:lnTo>
                    <a:pt x="46" y="2"/>
                  </a:lnTo>
                  <a:lnTo>
                    <a:pt x="43" y="3"/>
                  </a:lnTo>
                  <a:lnTo>
                    <a:pt x="40" y="4"/>
                  </a:lnTo>
                  <a:lnTo>
                    <a:pt x="36" y="4"/>
                  </a:lnTo>
                  <a:lnTo>
                    <a:pt x="34" y="4"/>
                  </a:lnTo>
                  <a:lnTo>
                    <a:pt x="30" y="4"/>
                  </a:lnTo>
                  <a:lnTo>
                    <a:pt x="26" y="4"/>
                  </a:lnTo>
                  <a:lnTo>
                    <a:pt x="23" y="4"/>
                  </a:lnTo>
                  <a:lnTo>
                    <a:pt x="19" y="4"/>
                  </a:lnTo>
                  <a:lnTo>
                    <a:pt x="15" y="4"/>
                  </a:lnTo>
                  <a:lnTo>
                    <a:pt x="11" y="4"/>
                  </a:lnTo>
                  <a:lnTo>
                    <a:pt x="7" y="6"/>
                  </a:lnTo>
                  <a:lnTo>
                    <a:pt x="4" y="7"/>
                  </a:lnTo>
                  <a:lnTo>
                    <a:pt x="0" y="9"/>
                  </a:lnTo>
                  <a:lnTo>
                    <a:pt x="7"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54" name="任意多边形 19606"/>
            <p:cNvSpPr/>
            <p:nvPr/>
          </p:nvSpPr>
          <p:spPr>
            <a:xfrm>
              <a:off x="4601" y="1506"/>
              <a:ext cx="17" cy="37"/>
            </a:xfrm>
            <a:custGeom>
              <a:avLst/>
              <a:gdLst/>
              <a:ahLst/>
              <a:cxnLst/>
              <a:rect l="0" t="0" r="0" b="0"/>
              <a:pathLst>
                <a:path w="17" h="37">
                  <a:moveTo>
                    <a:pt x="16" y="29"/>
                  </a:moveTo>
                  <a:lnTo>
                    <a:pt x="16" y="29"/>
                  </a:lnTo>
                  <a:lnTo>
                    <a:pt x="14" y="27"/>
                  </a:lnTo>
                  <a:lnTo>
                    <a:pt x="13" y="24"/>
                  </a:lnTo>
                  <a:lnTo>
                    <a:pt x="11" y="21"/>
                  </a:lnTo>
                  <a:lnTo>
                    <a:pt x="11" y="17"/>
                  </a:lnTo>
                  <a:lnTo>
                    <a:pt x="11" y="15"/>
                  </a:lnTo>
                  <a:lnTo>
                    <a:pt x="11" y="12"/>
                  </a:lnTo>
                  <a:lnTo>
                    <a:pt x="14" y="10"/>
                  </a:lnTo>
                  <a:lnTo>
                    <a:pt x="14" y="9"/>
                  </a:lnTo>
                  <a:lnTo>
                    <a:pt x="7" y="0"/>
                  </a:lnTo>
                  <a:lnTo>
                    <a:pt x="4" y="4"/>
                  </a:lnTo>
                  <a:lnTo>
                    <a:pt x="1" y="8"/>
                  </a:lnTo>
                  <a:lnTo>
                    <a:pt x="0" y="14"/>
                  </a:lnTo>
                  <a:lnTo>
                    <a:pt x="0" y="18"/>
                  </a:lnTo>
                  <a:lnTo>
                    <a:pt x="0" y="23"/>
                  </a:lnTo>
                  <a:lnTo>
                    <a:pt x="1" y="27"/>
                  </a:lnTo>
                  <a:lnTo>
                    <a:pt x="4" y="33"/>
                  </a:lnTo>
                  <a:lnTo>
                    <a:pt x="7" y="36"/>
                  </a:lnTo>
                  <a:lnTo>
                    <a:pt x="7" y="36"/>
                  </a:lnTo>
                  <a:lnTo>
                    <a:pt x="16" y="29"/>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55" name="任意多边形 19607"/>
            <p:cNvSpPr/>
            <p:nvPr/>
          </p:nvSpPr>
          <p:spPr>
            <a:xfrm>
              <a:off x="4608" y="1540"/>
              <a:ext cx="40" cy="17"/>
            </a:xfrm>
            <a:custGeom>
              <a:avLst/>
              <a:gdLst/>
              <a:ahLst/>
              <a:cxnLst/>
              <a:rect l="0" t="0" r="0" b="0"/>
              <a:pathLst>
                <a:path w="40" h="17">
                  <a:moveTo>
                    <a:pt x="39" y="5"/>
                  </a:moveTo>
                  <a:lnTo>
                    <a:pt x="39" y="5"/>
                  </a:lnTo>
                  <a:lnTo>
                    <a:pt x="34" y="1"/>
                  </a:lnTo>
                  <a:lnTo>
                    <a:pt x="29" y="0"/>
                  </a:lnTo>
                  <a:lnTo>
                    <a:pt x="23" y="0"/>
                  </a:lnTo>
                  <a:lnTo>
                    <a:pt x="19" y="0"/>
                  </a:lnTo>
                  <a:lnTo>
                    <a:pt x="15" y="0"/>
                  </a:lnTo>
                  <a:lnTo>
                    <a:pt x="11" y="0"/>
                  </a:lnTo>
                  <a:lnTo>
                    <a:pt x="10" y="0"/>
                  </a:lnTo>
                  <a:lnTo>
                    <a:pt x="9" y="0"/>
                  </a:lnTo>
                  <a:lnTo>
                    <a:pt x="0" y="8"/>
                  </a:lnTo>
                  <a:lnTo>
                    <a:pt x="4" y="14"/>
                  </a:lnTo>
                  <a:lnTo>
                    <a:pt x="10" y="14"/>
                  </a:lnTo>
                  <a:lnTo>
                    <a:pt x="16" y="14"/>
                  </a:lnTo>
                  <a:lnTo>
                    <a:pt x="20" y="14"/>
                  </a:lnTo>
                  <a:lnTo>
                    <a:pt x="23" y="14"/>
                  </a:lnTo>
                  <a:lnTo>
                    <a:pt x="27" y="14"/>
                  </a:lnTo>
                  <a:lnTo>
                    <a:pt x="29" y="14"/>
                  </a:lnTo>
                  <a:lnTo>
                    <a:pt x="29" y="16"/>
                  </a:lnTo>
                  <a:lnTo>
                    <a:pt x="30" y="16"/>
                  </a:lnTo>
                  <a:lnTo>
                    <a:pt x="39" y="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56" name="任意多边形 19608"/>
            <p:cNvSpPr/>
            <p:nvPr/>
          </p:nvSpPr>
          <p:spPr>
            <a:xfrm>
              <a:off x="4643" y="1545"/>
              <a:ext cx="129" cy="118"/>
            </a:xfrm>
            <a:custGeom>
              <a:avLst/>
              <a:gdLst/>
              <a:ahLst/>
              <a:cxnLst/>
              <a:rect l="0" t="0" r="0" b="0"/>
              <a:pathLst>
                <a:path w="129" h="118">
                  <a:moveTo>
                    <a:pt x="117" y="109"/>
                  </a:moveTo>
                  <a:lnTo>
                    <a:pt x="127" y="107"/>
                  </a:lnTo>
                  <a:lnTo>
                    <a:pt x="118" y="102"/>
                  </a:lnTo>
                  <a:lnTo>
                    <a:pt x="111" y="94"/>
                  </a:lnTo>
                  <a:lnTo>
                    <a:pt x="103" y="88"/>
                  </a:lnTo>
                  <a:lnTo>
                    <a:pt x="96" y="82"/>
                  </a:lnTo>
                  <a:lnTo>
                    <a:pt x="88" y="75"/>
                  </a:lnTo>
                  <a:lnTo>
                    <a:pt x="79" y="68"/>
                  </a:lnTo>
                  <a:lnTo>
                    <a:pt x="72" y="62"/>
                  </a:lnTo>
                  <a:lnTo>
                    <a:pt x="65" y="55"/>
                  </a:lnTo>
                  <a:lnTo>
                    <a:pt x="57" y="49"/>
                  </a:lnTo>
                  <a:lnTo>
                    <a:pt x="50" y="42"/>
                  </a:lnTo>
                  <a:lnTo>
                    <a:pt x="43" y="34"/>
                  </a:lnTo>
                  <a:lnTo>
                    <a:pt x="35" y="28"/>
                  </a:lnTo>
                  <a:lnTo>
                    <a:pt x="30" y="21"/>
                  </a:lnTo>
                  <a:lnTo>
                    <a:pt x="22" y="14"/>
                  </a:lnTo>
                  <a:lnTo>
                    <a:pt x="16" y="8"/>
                  </a:lnTo>
                  <a:lnTo>
                    <a:pt x="10" y="0"/>
                  </a:lnTo>
                  <a:lnTo>
                    <a:pt x="0" y="10"/>
                  </a:lnTo>
                  <a:lnTo>
                    <a:pt x="6" y="16"/>
                  </a:lnTo>
                  <a:lnTo>
                    <a:pt x="12" y="23"/>
                  </a:lnTo>
                  <a:lnTo>
                    <a:pt x="19" y="29"/>
                  </a:lnTo>
                  <a:lnTo>
                    <a:pt x="27" y="37"/>
                  </a:lnTo>
                  <a:lnTo>
                    <a:pt x="33" y="44"/>
                  </a:lnTo>
                  <a:lnTo>
                    <a:pt x="41" y="50"/>
                  </a:lnTo>
                  <a:lnTo>
                    <a:pt x="49" y="57"/>
                  </a:lnTo>
                  <a:lnTo>
                    <a:pt x="56" y="65"/>
                  </a:lnTo>
                  <a:lnTo>
                    <a:pt x="64" y="71"/>
                  </a:lnTo>
                  <a:lnTo>
                    <a:pt x="72" y="78"/>
                  </a:lnTo>
                  <a:lnTo>
                    <a:pt x="79" y="85"/>
                  </a:lnTo>
                  <a:lnTo>
                    <a:pt x="87" y="91"/>
                  </a:lnTo>
                  <a:lnTo>
                    <a:pt x="96" y="98"/>
                  </a:lnTo>
                  <a:lnTo>
                    <a:pt x="103" y="105"/>
                  </a:lnTo>
                  <a:lnTo>
                    <a:pt x="111" y="110"/>
                  </a:lnTo>
                  <a:lnTo>
                    <a:pt x="119" y="117"/>
                  </a:lnTo>
                  <a:lnTo>
                    <a:pt x="128" y="115"/>
                  </a:lnTo>
                  <a:lnTo>
                    <a:pt x="117" y="109"/>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57" name="任意多边形 19609"/>
            <p:cNvSpPr/>
            <p:nvPr/>
          </p:nvSpPr>
          <p:spPr>
            <a:xfrm>
              <a:off x="4766" y="1537"/>
              <a:ext cx="82" cy="124"/>
            </a:xfrm>
            <a:custGeom>
              <a:avLst/>
              <a:gdLst/>
              <a:ahLst/>
              <a:cxnLst/>
              <a:rect l="0" t="0" r="0" b="0"/>
              <a:pathLst>
                <a:path w="82" h="124">
                  <a:moveTo>
                    <a:pt x="70" y="0"/>
                  </a:moveTo>
                  <a:lnTo>
                    <a:pt x="67" y="8"/>
                  </a:lnTo>
                  <a:lnTo>
                    <a:pt x="63" y="15"/>
                  </a:lnTo>
                  <a:lnTo>
                    <a:pt x="59" y="22"/>
                  </a:lnTo>
                  <a:lnTo>
                    <a:pt x="56" y="29"/>
                  </a:lnTo>
                  <a:lnTo>
                    <a:pt x="50" y="36"/>
                  </a:lnTo>
                  <a:lnTo>
                    <a:pt x="47" y="44"/>
                  </a:lnTo>
                  <a:lnTo>
                    <a:pt x="43" y="51"/>
                  </a:lnTo>
                  <a:lnTo>
                    <a:pt x="38" y="57"/>
                  </a:lnTo>
                  <a:lnTo>
                    <a:pt x="33" y="65"/>
                  </a:lnTo>
                  <a:lnTo>
                    <a:pt x="29" y="72"/>
                  </a:lnTo>
                  <a:lnTo>
                    <a:pt x="23" y="79"/>
                  </a:lnTo>
                  <a:lnTo>
                    <a:pt x="20" y="86"/>
                  </a:lnTo>
                  <a:lnTo>
                    <a:pt x="15" y="93"/>
                  </a:lnTo>
                  <a:lnTo>
                    <a:pt x="9" y="101"/>
                  </a:lnTo>
                  <a:lnTo>
                    <a:pt x="6" y="110"/>
                  </a:lnTo>
                  <a:lnTo>
                    <a:pt x="0" y="117"/>
                  </a:lnTo>
                  <a:lnTo>
                    <a:pt x="10" y="123"/>
                  </a:lnTo>
                  <a:lnTo>
                    <a:pt x="15" y="115"/>
                  </a:lnTo>
                  <a:lnTo>
                    <a:pt x="20" y="109"/>
                  </a:lnTo>
                  <a:lnTo>
                    <a:pt x="24" y="101"/>
                  </a:lnTo>
                  <a:lnTo>
                    <a:pt x="30" y="92"/>
                  </a:lnTo>
                  <a:lnTo>
                    <a:pt x="34" y="86"/>
                  </a:lnTo>
                  <a:lnTo>
                    <a:pt x="39" y="79"/>
                  </a:lnTo>
                  <a:lnTo>
                    <a:pt x="43" y="72"/>
                  </a:lnTo>
                  <a:lnTo>
                    <a:pt x="48" y="65"/>
                  </a:lnTo>
                  <a:lnTo>
                    <a:pt x="53" y="57"/>
                  </a:lnTo>
                  <a:lnTo>
                    <a:pt x="58" y="50"/>
                  </a:lnTo>
                  <a:lnTo>
                    <a:pt x="61" y="42"/>
                  </a:lnTo>
                  <a:lnTo>
                    <a:pt x="66" y="35"/>
                  </a:lnTo>
                  <a:lnTo>
                    <a:pt x="70" y="28"/>
                  </a:lnTo>
                  <a:lnTo>
                    <a:pt x="74" y="20"/>
                  </a:lnTo>
                  <a:lnTo>
                    <a:pt x="77" y="13"/>
                  </a:lnTo>
                  <a:lnTo>
                    <a:pt x="81" y="6"/>
                  </a:lnTo>
                  <a:lnTo>
                    <a:pt x="70"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58" name="任意多边形 19610"/>
            <p:cNvSpPr/>
            <p:nvPr/>
          </p:nvSpPr>
          <p:spPr>
            <a:xfrm>
              <a:off x="4765" y="1656"/>
              <a:ext cx="17" cy="17"/>
            </a:xfrm>
            <a:custGeom>
              <a:avLst/>
              <a:gdLst/>
              <a:ahLst/>
              <a:cxnLst/>
              <a:rect l="0" t="0" r="0" b="0"/>
              <a:pathLst>
                <a:path w="17" h="17">
                  <a:moveTo>
                    <a:pt x="13" y="16"/>
                  </a:moveTo>
                  <a:lnTo>
                    <a:pt x="16" y="12"/>
                  </a:lnTo>
                  <a:lnTo>
                    <a:pt x="16" y="8"/>
                  </a:lnTo>
                  <a:lnTo>
                    <a:pt x="13" y="4"/>
                  </a:lnTo>
                  <a:lnTo>
                    <a:pt x="11" y="0"/>
                  </a:lnTo>
                  <a:lnTo>
                    <a:pt x="9" y="0"/>
                  </a:lnTo>
                  <a:lnTo>
                    <a:pt x="4" y="0"/>
                  </a:lnTo>
                  <a:lnTo>
                    <a:pt x="2" y="0"/>
                  </a:lnTo>
                  <a:lnTo>
                    <a:pt x="0" y="8"/>
                  </a:lnTo>
                  <a:lnTo>
                    <a:pt x="16" y="16"/>
                  </a:lnTo>
                  <a:lnTo>
                    <a:pt x="13" y="16"/>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zh-CN" altLang="en-US"/>
            </a:p>
          </p:txBody>
        </p:sp>
        <p:sp>
          <p:nvSpPr>
            <p:cNvPr id="21659" name="任意多边形 19611"/>
            <p:cNvSpPr/>
            <p:nvPr/>
          </p:nvSpPr>
          <p:spPr>
            <a:xfrm>
              <a:off x="4652" y="1295"/>
              <a:ext cx="17" cy="17"/>
            </a:xfrm>
            <a:custGeom>
              <a:avLst/>
              <a:gdLst/>
              <a:ahLst/>
              <a:cxnLst/>
              <a:rect l="0" t="0" r="0" b="0"/>
              <a:pathLst>
                <a:path w="17" h="17">
                  <a:moveTo>
                    <a:pt x="16" y="16"/>
                  </a:moveTo>
                  <a:lnTo>
                    <a:pt x="16" y="8"/>
                  </a:lnTo>
                  <a:lnTo>
                    <a:pt x="16" y="8"/>
                  </a:lnTo>
                  <a:lnTo>
                    <a:pt x="16" y="4"/>
                  </a:lnTo>
                  <a:lnTo>
                    <a:pt x="12" y="0"/>
                  </a:lnTo>
                  <a:lnTo>
                    <a:pt x="9" y="0"/>
                  </a:lnTo>
                  <a:lnTo>
                    <a:pt x="6" y="0"/>
                  </a:lnTo>
                  <a:lnTo>
                    <a:pt x="0" y="0"/>
                  </a:lnTo>
                  <a:lnTo>
                    <a:pt x="0" y="4"/>
                  </a:lnTo>
                  <a:lnTo>
                    <a:pt x="16"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60" name="任意多边形 19612"/>
            <p:cNvSpPr/>
            <p:nvPr/>
          </p:nvSpPr>
          <p:spPr>
            <a:xfrm>
              <a:off x="4634" y="1298"/>
              <a:ext cx="24" cy="36"/>
            </a:xfrm>
            <a:custGeom>
              <a:avLst/>
              <a:gdLst/>
              <a:ahLst/>
              <a:cxnLst/>
              <a:rect l="0" t="0" r="0" b="0"/>
              <a:pathLst>
                <a:path w="24" h="36">
                  <a:moveTo>
                    <a:pt x="9" y="35"/>
                  </a:moveTo>
                  <a:lnTo>
                    <a:pt x="11" y="32"/>
                  </a:lnTo>
                  <a:lnTo>
                    <a:pt x="13" y="27"/>
                  </a:lnTo>
                  <a:lnTo>
                    <a:pt x="15" y="24"/>
                  </a:lnTo>
                  <a:lnTo>
                    <a:pt x="17" y="20"/>
                  </a:lnTo>
                  <a:lnTo>
                    <a:pt x="18" y="16"/>
                  </a:lnTo>
                  <a:lnTo>
                    <a:pt x="20" y="13"/>
                  </a:lnTo>
                  <a:lnTo>
                    <a:pt x="21" y="9"/>
                  </a:lnTo>
                  <a:lnTo>
                    <a:pt x="23" y="6"/>
                  </a:lnTo>
                  <a:lnTo>
                    <a:pt x="14" y="0"/>
                  </a:lnTo>
                  <a:lnTo>
                    <a:pt x="12" y="3"/>
                  </a:lnTo>
                  <a:lnTo>
                    <a:pt x="10" y="8"/>
                  </a:lnTo>
                  <a:lnTo>
                    <a:pt x="9" y="12"/>
                  </a:lnTo>
                  <a:lnTo>
                    <a:pt x="7" y="15"/>
                  </a:lnTo>
                  <a:lnTo>
                    <a:pt x="6" y="19"/>
                  </a:lnTo>
                  <a:lnTo>
                    <a:pt x="3" y="22"/>
                  </a:lnTo>
                  <a:lnTo>
                    <a:pt x="2" y="26"/>
                  </a:lnTo>
                  <a:lnTo>
                    <a:pt x="0" y="31"/>
                  </a:lnTo>
                  <a:lnTo>
                    <a:pt x="10" y="35"/>
                  </a:lnTo>
                  <a:lnTo>
                    <a:pt x="9" y="35"/>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61" name="任意多边形 19613"/>
            <p:cNvSpPr/>
            <p:nvPr/>
          </p:nvSpPr>
          <p:spPr>
            <a:xfrm>
              <a:off x="4652" y="1298"/>
              <a:ext cx="17" cy="17"/>
            </a:xfrm>
            <a:custGeom>
              <a:avLst/>
              <a:gdLst/>
              <a:ahLst/>
              <a:cxnLst/>
              <a:rect l="0" t="0" r="0" b="0"/>
              <a:pathLst>
                <a:path w="17" h="17">
                  <a:moveTo>
                    <a:pt x="0" y="0"/>
                  </a:moveTo>
                  <a:lnTo>
                    <a:pt x="0" y="4"/>
                  </a:lnTo>
                  <a:lnTo>
                    <a:pt x="0" y="8"/>
                  </a:lnTo>
                  <a:lnTo>
                    <a:pt x="0" y="12"/>
                  </a:lnTo>
                  <a:lnTo>
                    <a:pt x="3" y="16"/>
                  </a:lnTo>
                  <a:lnTo>
                    <a:pt x="6" y="16"/>
                  </a:lnTo>
                  <a:lnTo>
                    <a:pt x="12" y="16"/>
                  </a:lnTo>
                  <a:lnTo>
                    <a:pt x="12" y="12"/>
                  </a:lnTo>
                  <a:lnTo>
                    <a:pt x="16" y="12"/>
                  </a:lnTo>
                  <a:lnTo>
                    <a:pt x="0"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62" name="任意多边形 19614"/>
            <p:cNvSpPr/>
            <p:nvPr/>
          </p:nvSpPr>
          <p:spPr>
            <a:xfrm>
              <a:off x="4663" y="1255"/>
              <a:ext cx="17" cy="17"/>
            </a:xfrm>
            <a:custGeom>
              <a:avLst/>
              <a:gdLst/>
              <a:ahLst/>
              <a:cxnLst/>
              <a:rect l="0" t="0" r="0" b="0"/>
              <a:pathLst>
                <a:path w="17" h="17">
                  <a:moveTo>
                    <a:pt x="16" y="2"/>
                  </a:moveTo>
                  <a:lnTo>
                    <a:pt x="12" y="2"/>
                  </a:lnTo>
                  <a:lnTo>
                    <a:pt x="9" y="0"/>
                  </a:lnTo>
                  <a:lnTo>
                    <a:pt x="6" y="2"/>
                  </a:lnTo>
                  <a:lnTo>
                    <a:pt x="3" y="2"/>
                  </a:lnTo>
                  <a:lnTo>
                    <a:pt x="0" y="8"/>
                  </a:lnTo>
                  <a:lnTo>
                    <a:pt x="0" y="8"/>
                  </a:lnTo>
                  <a:lnTo>
                    <a:pt x="0" y="13"/>
                  </a:lnTo>
                  <a:lnTo>
                    <a:pt x="0" y="16"/>
                  </a:lnTo>
                  <a:lnTo>
                    <a:pt x="16" y="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63" name="任意多边形 19615"/>
            <p:cNvSpPr/>
            <p:nvPr/>
          </p:nvSpPr>
          <p:spPr>
            <a:xfrm>
              <a:off x="4664" y="1257"/>
              <a:ext cx="26" cy="74"/>
            </a:xfrm>
            <a:custGeom>
              <a:avLst/>
              <a:gdLst/>
              <a:ahLst/>
              <a:cxnLst/>
              <a:rect l="0" t="0" r="0" b="0"/>
              <a:pathLst>
                <a:path w="26" h="74">
                  <a:moveTo>
                    <a:pt x="25" y="73"/>
                  </a:moveTo>
                  <a:lnTo>
                    <a:pt x="25" y="67"/>
                  </a:lnTo>
                  <a:lnTo>
                    <a:pt x="25" y="61"/>
                  </a:lnTo>
                  <a:lnTo>
                    <a:pt x="25" y="55"/>
                  </a:lnTo>
                  <a:lnTo>
                    <a:pt x="24" y="49"/>
                  </a:lnTo>
                  <a:lnTo>
                    <a:pt x="23" y="44"/>
                  </a:lnTo>
                  <a:lnTo>
                    <a:pt x="23" y="40"/>
                  </a:lnTo>
                  <a:lnTo>
                    <a:pt x="23" y="34"/>
                  </a:lnTo>
                  <a:lnTo>
                    <a:pt x="22" y="30"/>
                  </a:lnTo>
                  <a:lnTo>
                    <a:pt x="21" y="26"/>
                  </a:lnTo>
                  <a:lnTo>
                    <a:pt x="19" y="21"/>
                  </a:lnTo>
                  <a:lnTo>
                    <a:pt x="19" y="18"/>
                  </a:lnTo>
                  <a:lnTo>
                    <a:pt x="17" y="14"/>
                  </a:lnTo>
                  <a:lnTo>
                    <a:pt x="15" y="10"/>
                  </a:lnTo>
                  <a:lnTo>
                    <a:pt x="13" y="6"/>
                  </a:lnTo>
                  <a:lnTo>
                    <a:pt x="10" y="4"/>
                  </a:lnTo>
                  <a:lnTo>
                    <a:pt x="8" y="0"/>
                  </a:lnTo>
                  <a:lnTo>
                    <a:pt x="0" y="9"/>
                  </a:lnTo>
                  <a:lnTo>
                    <a:pt x="2" y="11"/>
                  </a:lnTo>
                  <a:lnTo>
                    <a:pt x="4" y="14"/>
                  </a:lnTo>
                  <a:lnTo>
                    <a:pt x="6" y="18"/>
                  </a:lnTo>
                  <a:lnTo>
                    <a:pt x="7" y="19"/>
                  </a:lnTo>
                  <a:lnTo>
                    <a:pt x="8" y="23"/>
                  </a:lnTo>
                  <a:lnTo>
                    <a:pt x="10" y="26"/>
                  </a:lnTo>
                  <a:lnTo>
                    <a:pt x="10" y="30"/>
                  </a:lnTo>
                  <a:lnTo>
                    <a:pt x="11" y="33"/>
                  </a:lnTo>
                  <a:lnTo>
                    <a:pt x="12" y="37"/>
                  </a:lnTo>
                  <a:lnTo>
                    <a:pt x="13" y="41"/>
                  </a:lnTo>
                  <a:lnTo>
                    <a:pt x="14" y="45"/>
                  </a:lnTo>
                  <a:lnTo>
                    <a:pt x="14" y="51"/>
                  </a:lnTo>
                  <a:lnTo>
                    <a:pt x="15" y="55"/>
                  </a:lnTo>
                  <a:lnTo>
                    <a:pt x="15" y="61"/>
                  </a:lnTo>
                  <a:lnTo>
                    <a:pt x="15" y="67"/>
                  </a:lnTo>
                  <a:lnTo>
                    <a:pt x="15" y="73"/>
                  </a:lnTo>
                  <a:lnTo>
                    <a:pt x="25" y="7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64" name="任意多边形 19616"/>
            <p:cNvSpPr/>
            <p:nvPr/>
          </p:nvSpPr>
          <p:spPr>
            <a:xfrm>
              <a:off x="4663" y="1262"/>
              <a:ext cx="17" cy="1"/>
            </a:xfrm>
            <a:custGeom>
              <a:avLst/>
              <a:gdLst/>
              <a:ahLst/>
              <a:cxnLst/>
              <a:rect l="0" t="0" r="0" b="0"/>
              <a:pathLst>
                <a:path w="17" h="1">
                  <a:moveTo>
                    <a:pt x="0" y="0"/>
                  </a:moveTo>
                  <a:lnTo>
                    <a:pt x="0" y="0"/>
                  </a:lnTo>
                  <a:lnTo>
                    <a:pt x="2" y="0"/>
                  </a:lnTo>
                  <a:lnTo>
                    <a:pt x="4" y="0"/>
                  </a:lnTo>
                  <a:lnTo>
                    <a:pt x="6" y="0"/>
                  </a:lnTo>
                  <a:lnTo>
                    <a:pt x="9" y="0"/>
                  </a:lnTo>
                  <a:lnTo>
                    <a:pt x="13" y="0"/>
                  </a:lnTo>
                  <a:lnTo>
                    <a:pt x="13" y="0"/>
                  </a:lnTo>
                  <a:lnTo>
                    <a:pt x="16" y="0"/>
                  </a:lnTo>
                  <a:lnTo>
                    <a:pt x="0"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65" name="任意多边形 19617"/>
            <p:cNvSpPr/>
            <p:nvPr/>
          </p:nvSpPr>
          <p:spPr>
            <a:xfrm>
              <a:off x="4704" y="1089"/>
              <a:ext cx="274" cy="471"/>
            </a:xfrm>
            <a:custGeom>
              <a:avLst/>
              <a:gdLst/>
              <a:ahLst/>
              <a:cxnLst/>
              <a:rect l="0" t="0" r="0" b="0"/>
              <a:pathLst>
                <a:path w="274" h="471">
                  <a:moveTo>
                    <a:pt x="6" y="126"/>
                  </a:moveTo>
                  <a:lnTo>
                    <a:pt x="1" y="108"/>
                  </a:lnTo>
                  <a:lnTo>
                    <a:pt x="0" y="88"/>
                  </a:lnTo>
                  <a:lnTo>
                    <a:pt x="0" y="68"/>
                  </a:lnTo>
                  <a:lnTo>
                    <a:pt x="4" y="48"/>
                  </a:lnTo>
                  <a:lnTo>
                    <a:pt x="6" y="41"/>
                  </a:lnTo>
                  <a:lnTo>
                    <a:pt x="9" y="35"/>
                  </a:lnTo>
                  <a:lnTo>
                    <a:pt x="11" y="29"/>
                  </a:lnTo>
                  <a:lnTo>
                    <a:pt x="15" y="22"/>
                  </a:lnTo>
                  <a:lnTo>
                    <a:pt x="20" y="16"/>
                  </a:lnTo>
                  <a:lnTo>
                    <a:pt x="24" y="11"/>
                  </a:lnTo>
                  <a:lnTo>
                    <a:pt x="29" y="6"/>
                  </a:lnTo>
                  <a:lnTo>
                    <a:pt x="34" y="2"/>
                  </a:lnTo>
                  <a:lnTo>
                    <a:pt x="38" y="0"/>
                  </a:lnTo>
                  <a:lnTo>
                    <a:pt x="43" y="2"/>
                  </a:lnTo>
                  <a:lnTo>
                    <a:pt x="47" y="4"/>
                  </a:lnTo>
                  <a:lnTo>
                    <a:pt x="51" y="8"/>
                  </a:lnTo>
                  <a:lnTo>
                    <a:pt x="56" y="12"/>
                  </a:lnTo>
                  <a:lnTo>
                    <a:pt x="61" y="17"/>
                  </a:lnTo>
                  <a:lnTo>
                    <a:pt x="66" y="21"/>
                  </a:lnTo>
                  <a:lnTo>
                    <a:pt x="70" y="26"/>
                  </a:lnTo>
                  <a:lnTo>
                    <a:pt x="74" y="29"/>
                  </a:lnTo>
                  <a:lnTo>
                    <a:pt x="78" y="32"/>
                  </a:lnTo>
                  <a:lnTo>
                    <a:pt x="82" y="36"/>
                  </a:lnTo>
                  <a:lnTo>
                    <a:pt x="86" y="39"/>
                  </a:lnTo>
                  <a:lnTo>
                    <a:pt x="89" y="43"/>
                  </a:lnTo>
                  <a:lnTo>
                    <a:pt x="93" y="47"/>
                  </a:lnTo>
                  <a:lnTo>
                    <a:pt x="97" y="50"/>
                  </a:lnTo>
                  <a:lnTo>
                    <a:pt x="100" y="54"/>
                  </a:lnTo>
                  <a:lnTo>
                    <a:pt x="105" y="58"/>
                  </a:lnTo>
                  <a:lnTo>
                    <a:pt x="108" y="62"/>
                  </a:lnTo>
                  <a:lnTo>
                    <a:pt x="112" y="66"/>
                  </a:lnTo>
                  <a:lnTo>
                    <a:pt x="116" y="70"/>
                  </a:lnTo>
                  <a:lnTo>
                    <a:pt x="120" y="73"/>
                  </a:lnTo>
                  <a:lnTo>
                    <a:pt x="124" y="76"/>
                  </a:lnTo>
                  <a:lnTo>
                    <a:pt x="128" y="79"/>
                  </a:lnTo>
                  <a:lnTo>
                    <a:pt x="133" y="83"/>
                  </a:lnTo>
                  <a:lnTo>
                    <a:pt x="137" y="85"/>
                  </a:lnTo>
                  <a:lnTo>
                    <a:pt x="143" y="88"/>
                  </a:lnTo>
                  <a:lnTo>
                    <a:pt x="147" y="90"/>
                  </a:lnTo>
                  <a:lnTo>
                    <a:pt x="153" y="92"/>
                  </a:lnTo>
                  <a:lnTo>
                    <a:pt x="157" y="94"/>
                  </a:lnTo>
                  <a:lnTo>
                    <a:pt x="162" y="96"/>
                  </a:lnTo>
                  <a:lnTo>
                    <a:pt x="167" y="97"/>
                  </a:lnTo>
                  <a:lnTo>
                    <a:pt x="173" y="98"/>
                  </a:lnTo>
                  <a:lnTo>
                    <a:pt x="178" y="100"/>
                  </a:lnTo>
                  <a:lnTo>
                    <a:pt x="184" y="102"/>
                  </a:lnTo>
                  <a:lnTo>
                    <a:pt x="189" y="104"/>
                  </a:lnTo>
                  <a:lnTo>
                    <a:pt x="195" y="105"/>
                  </a:lnTo>
                  <a:lnTo>
                    <a:pt x="200" y="107"/>
                  </a:lnTo>
                  <a:lnTo>
                    <a:pt x="205" y="109"/>
                  </a:lnTo>
                  <a:lnTo>
                    <a:pt x="209" y="112"/>
                  </a:lnTo>
                  <a:lnTo>
                    <a:pt x="214" y="114"/>
                  </a:lnTo>
                  <a:lnTo>
                    <a:pt x="218" y="116"/>
                  </a:lnTo>
                  <a:lnTo>
                    <a:pt x="223" y="118"/>
                  </a:lnTo>
                  <a:lnTo>
                    <a:pt x="227" y="119"/>
                  </a:lnTo>
                  <a:lnTo>
                    <a:pt x="231" y="122"/>
                  </a:lnTo>
                  <a:lnTo>
                    <a:pt x="235" y="124"/>
                  </a:lnTo>
                  <a:lnTo>
                    <a:pt x="239" y="126"/>
                  </a:lnTo>
                  <a:lnTo>
                    <a:pt x="243" y="129"/>
                  </a:lnTo>
                  <a:lnTo>
                    <a:pt x="248" y="132"/>
                  </a:lnTo>
                  <a:lnTo>
                    <a:pt x="250" y="134"/>
                  </a:lnTo>
                  <a:lnTo>
                    <a:pt x="253" y="137"/>
                  </a:lnTo>
                  <a:lnTo>
                    <a:pt x="257" y="140"/>
                  </a:lnTo>
                  <a:lnTo>
                    <a:pt x="260" y="144"/>
                  </a:lnTo>
                  <a:lnTo>
                    <a:pt x="263" y="147"/>
                  </a:lnTo>
                  <a:lnTo>
                    <a:pt x="266" y="151"/>
                  </a:lnTo>
                  <a:lnTo>
                    <a:pt x="267" y="155"/>
                  </a:lnTo>
                  <a:lnTo>
                    <a:pt x="269" y="159"/>
                  </a:lnTo>
                  <a:lnTo>
                    <a:pt x="272" y="172"/>
                  </a:lnTo>
                  <a:lnTo>
                    <a:pt x="273" y="184"/>
                  </a:lnTo>
                  <a:lnTo>
                    <a:pt x="273" y="196"/>
                  </a:lnTo>
                  <a:lnTo>
                    <a:pt x="271" y="208"/>
                  </a:lnTo>
                  <a:lnTo>
                    <a:pt x="270" y="222"/>
                  </a:lnTo>
                  <a:lnTo>
                    <a:pt x="266" y="233"/>
                  </a:lnTo>
                  <a:lnTo>
                    <a:pt x="264" y="247"/>
                  </a:lnTo>
                  <a:lnTo>
                    <a:pt x="261" y="259"/>
                  </a:lnTo>
                  <a:lnTo>
                    <a:pt x="258" y="273"/>
                  </a:lnTo>
                  <a:lnTo>
                    <a:pt x="255" y="287"/>
                  </a:lnTo>
                  <a:lnTo>
                    <a:pt x="250" y="299"/>
                  </a:lnTo>
                  <a:lnTo>
                    <a:pt x="247" y="312"/>
                  </a:lnTo>
                  <a:lnTo>
                    <a:pt x="242" y="325"/>
                  </a:lnTo>
                  <a:lnTo>
                    <a:pt x="238" y="338"/>
                  </a:lnTo>
                  <a:lnTo>
                    <a:pt x="232" y="352"/>
                  </a:lnTo>
                  <a:lnTo>
                    <a:pt x="228" y="366"/>
                  </a:lnTo>
                  <a:lnTo>
                    <a:pt x="225" y="374"/>
                  </a:lnTo>
                  <a:lnTo>
                    <a:pt x="224" y="383"/>
                  </a:lnTo>
                  <a:lnTo>
                    <a:pt x="222" y="391"/>
                  </a:lnTo>
                  <a:lnTo>
                    <a:pt x="220" y="400"/>
                  </a:lnTo>
                  <a:lnTo>
                    <a:pt x="220" y="408"/>
                  </a:lnTo>
                  <a:lnTo>
                    <a:pt x="218" y="417"/>
                  </a:lnTo>
                  <a:lnTo>
                    <a:pt x="217" y="426"/>
                  </a:lnTo>
                  <a:lnTo>
                    <a:pt x="214" y="433"/>
                  </a:lnTo>
                  <a:lnTo>
                    <a:pt x="212" y="437"/>
                  </a:lnTo>
                  <a:lnTo>
                    <a:pt x="208" y="438"/>
                  </a:lnTo>
                  <a:lnTo>
                    <a:pt x="204" y="439"/>
                  </a:lnTo>
                  <a:lnTo>
                    <a:pt x="199" y="440"/>
                  </a:lnTo>
                  <a:lnTo>
                    <a:pt x="192" y="440"/>
                  </a:lnTo>
                  <a:lnTo>
                    <a:pt x="187" y="441"/>
                  </a:lnTo>
                  <a:lnTo>
                    <a:pt x="181" y="442"/>
                  </a:lnTo>
                  <a:lnTo>
                    <a:pt x="178" y="443"/>
                  </a:lnTo>
                  <a:lnTo>
                    <a:pt x="172" y="446"/>
                  </a:lnTo>
                  <a:lnTo>
                    <a:pt x="166" y="449"/>
                  </a:lnTo>
                  <a:lnTo>
                    <a:pt x="161" y="452"/>
                  </a:lnTo>
                  <a:lnTo>
                    <a:pt x="157" y="455"/>
                  </a:lnTo>
                  <a:lnTo>
                    <a:pt x="153" y="459"/>
                  </a:lnTo>
                  <a:lnTo>
                    <a:pt x="148" y="462"/>
                  </a:lnTo>
                  <a:lnTo>
                    <a:pt x="143" y="466"/>
                  </a:lnTo>
                  <a:lnTo>
                    <a:pt x="139" y="470"/>
                  </a:lnTo>
                  <a:lnTo>
                    <a:pt x="135" y="457"/>
                  </a:lnTo>
                  <a:lnTo>
                    <a:pt x="131" y="444"/>
                  </a:lnTo>
                  <a:lnTo>
                    <a:pt x="126" y="433"/>
                  </a:lnTo>
                  <a:lnTo>
                    <a:pt x="122" y="421"/>
                  </a:lnTo>
                  <a:lnTo>
                    <a:pt x="117" y="409"/>
                  </a:lnTo>
                  <a:lnTo>
                    <a:pt x="112" y="396"/>
                  </a:lnTo>
                  <a:lnTo>
                    <a:pt x="106" y="383"/>
                  </a:lnTo>
                  <a:lnTo>
                    <a:pt x="99" y="369"/>
                  </a:lnTo>
                  <a:lnTo>
                    <a:pt x="103" y="362"/>
                  </a:lnTo>
                  <a:lnTo>
                    <a:pt x="107" y="356"/>
                  </a:lnTo>
                  <a:lnTo>
                    <a:pt x="112" y="352"/>
                  </a:lnTo>
                  <a:lnTo>
                    <a:pt x="117" y="346"/>
                  </a:lnTo>
                  <a:lnTo>
                    <a:pt x="122" y="341"/>
                  </a:lnTo>
                  <a:lnTo>
                    <a:pt x="128" y="335"/>
                  </a:lnTo>
                  <a:lnTo>
                    <a:pt x="133" y="330"/>
                  </a:lnTo>
                  <a:lnTo>
                    <a:pt x="137" y="323"/>
                  </a:lnTo>
                  <a:lnTo>
                    <a:pt x="140" y="312"/>
                  </a:lnTo>
                  <a:lnTo>
                    <a:pt x="143" y="302"/>
                  </a:lnTo>
                  <a:lnTo>
                    <a:pt x="142" y="292"/>
                  </a:lnTo>
                  <a:lnTo>
                    <a:pt x="137" y="283"/>
                  </a:lnTo>
                  <a:lnTo>
                    <a:pt x="132" y="280"/>
                  </a:lnTo>
                  <a:lnTo>
                    <a:pt x="128" y="277"/>
                  </a:lnTo>
                  <a:lnTo>
                    <a:pt x="124" y="276"/>
                  </a:lnTo>
                  <a:lnTo>
                    <a:pt x="119" y="274"/>
                  </a:lnTo>
                  <a:lnTo>
                    <a:pt x="114" y="274"/>
                  </a:lnTo>
                  <a:lnTo>
                    <a:pt x="111" y="274"/>
                  </a:lnTo>
                  <a:lnTo>
                    <a:pt x="106" y="276"/>
                  </a:lnTo>
                  <a:lnTo>
                    <a:pt x="100" y="278"/>
                  </a:lnTo>
                  <a:lnTo>
                    <a:pt x="93" y="283"/>
                  </a:lnTo>
                  <a:lnTo>
                    <a:pt x="86" y="287"/>
                  </a:lnTo>
                  <a:lnTo>
                    <a:pt x="78" y="290"/>
                  </a:lnTo>
                  <a:lnTo>
                    <a:pt x="72" y="294"/>
                  </a:lnTo>
                  <a:lnTo>
                    <a:pt x="67" y="297"/>
                  </a:lnTo>
                  <a:lnTo>
                    <a:pt x="61" y="301"/>
                  </a:lnTo>
                  <a:lnTo>
                    <a:pt x="54" y="305"/>
                  </a:lnTo>
                  <a:lnTo>
                    <a:pt x="48" y="307"/>
                  </a:lnTo>
                  <a:lnTo>
                    <a:pt x="44" y="297"/>
                  </a:lnTo>
                  <a:lnTo>
                    <a:pt x="43" y="288"/>
                  </a:lnTo>
                  <a:lnTo>
                    <a:pt x="43" y="278"/>
                  </a:lnTo>
                  <a:lnTo>
                    <a:pt x="43" y="269"/>
                  </a:lnTo>
                  <a:lnTo>
                    <a:pt x="45" y="263"/>
                  </a:lnTo>
                  <a:lnTo>
                    <a:pt x="47" y="258"/>
                  </a:lnTo>
                  <a:lnTo>
                    <a:pt x="50" y="251"/>
                  </a:lnTo>
                  <a:lnTo>
                    <a:pt x="53" y="244"/>
                  </a:lnTo>
                  <a:lnTo>
                    <a:pt x="55" y="238"/>
                  </a:lnTo>
                  <a:lnTo>
                    <a:pt x="57" y="232"/>
                  </a:lnTo>
                  <a:lnTo>
                    <a:pt x="58" y="226"/>
                  </a:lnTo>
                  <a:lnTo>
                    <a:pt x="58" y="221"/>
                  </a:lnTo>
                  <a:lnTo>
                    <a:pt x="52" y="208"/>
                  </a:lnTo>
                  <a:lnTo>
                    <a:pt x="46" y="196"/>
                  </a:lnTo>
                  <a:lnTo>
                    <a:pt x="39" y="184"/>
                  </a:lnTo>
                  <a:lnTo>
                    <a:pt x="31" y="174"/>
                  </a:lnTo>
                  <a:lnTo>
                    <a:pt x="24" y="163"/>
                  </a:lnTo>
                  <a:lnTo>
                    <a:pt x="18" y="152"/>
                  </a:lnTo>
                  <a:lnTo>
                    <a:pt x="11" y="140"/>
                  </a:lnTo>
                  <a:lnTo>
                    <a:pt x="6" y="126"/>
                  </a:lnTo>
                </a:path>
              </a:pathLst>
            </a:custGeom>
            <a:solidFill>
              <a:srgbClr val="CECECE"/>
            </a:solidFill>
            <a:ln w="12700" cap="rnd" cmpd="sng">
              <a:solidFill>
                <a:schemeClr val="tx1"/>
              </a:solidFill>
              <a:prstDash val="solid"/>
              <a:round/>
              <a:headEnd type="none" w="med" len="med"/>
              <a:tailEnd type="none" w="med" len="med"/>
            </a:ln>
          </p:spPr>
          <p:txBody>
            <a:bodyPr/>
            <a:lstStyle/>
            <a:p>
              <a:endParaRPr lang="zh-CN" altLang="en-US"/>
            </a:p>
          </p:txBody>
        </p:sp>
        <p:sp>
          <p:nvSpPr>
            <p:cNvPr id="21666" name="任意多边形 19618"/>
            <p:cNvSpPr/>
            <p:nvPr/>
          </p:nvSpPr>
          <p:spPr>
            <a:xfrm>
              <a:off x="4685" y="1149"/>
              <a:ext cx="17" cy="78"/>
            </a:xfrm>
            <a:custGeom>
              <a:avLst/>
              <a:gdLst/>
              <a:ahLst/>
              <a:cxnLst/>
              <a:rect l="0" t="0" r="0" b="0"/>
              <a:pathLst>
                <a:path w="17" h="78">
                  <a:moveTo>
                    <a:pt x="3" y="0"/>
                  </a:moveTo>
                  <a:lnTo>
                    <a:pt x="3" y="4"/>
                  </a:lnTo>
                  <a:lnTo>
                    <a:pt x="2" y="8"/>
                  </a:lnTo>
                  <a:lnTo>
                    <a:pt x="1" y="14"/>
                  </a:lnTo>
                  <a:lnTo>
                    <a:pt x="1" y="19"/>
                  </a:lnTo>
                  <a:lnTo>
                    <a:pt x="0" y="23"/>
                  </a:lnTo>
                  <a:lnTo>
                    <a:pt x="0" y="28"/>
                  </a:lnTo>
                  <a:lnTo>
                    <a:pt x="0" y="33"/>
                  </a:lnTo>
                  <a:lnTo>
                    <a:pt x="0" y="38"/>
                  </a:lnTo>
                  <a:lnTo>
                    <a:pt x="0" y="44"/>
                  </a:lnTo>
                  <a:lnTo>
                    <a:pt x="0" y="47"/>
                  </a:lnTo>
                  <a:lnTo>
                    <a:pt x="1" y="53"/>
                  </a:lnTo>
                  <a:lnTo>
                    <a:pt x="1" y="57"/>
                  </a:lnTo>
                  <a:lnTo>
                    <a:pt x="2" y="62"/>
                  </a:lnTo>
                  <a:lnTo>
                    <a:pt x="3" y="67"/>
                  </a:lnTo>
                  <a:lnTo>
                    <a:pt x="3" y="71"/>
                  </a:lnTo>
                  <a:lnTo>
                    <a:pt x="6" y="77"/>
                  </a:lnTo>
                  <a:lnTo>
                    <a:pt x="16" y="73"/>
                  </a:lnTo>
                  <a:lnTo>
                    <a:pt x="14" y="68"/>
                  </a:lnTo>
                  <a:lnTo>
                    <a:pt x="14" y="64"/>
                  </a:lnTo>
                  <a:lnTo>
                    <a:pt x="13" y="59"/>
                  </a:lnTo>
                  <a:lnTo>
                    <a:pt x="12" y="56"/>
                  </a:lnTo>
                  <a:lnTo>
                    <a:pt x="12" y="51"/>
                  </a:lnTo>
                  <a:lnTo>
                    <a:pt x="12" y="46"/>
                  </a:lnTo>
                  <a:lnTo>
                    <a:pt x="11" y="43"/>
                  </a:lnTo>
                  <a:lnTo>
                    <a:pt x="11" y="37"/>
                  </a:lnTo>
                  <a:lnTo>
                    <a:pt x="11" y="33"/>
                  </a:lnTo>
                  <a:lnTo>
                    <a:pt x="11" y="29"/>
                  </a:lnTo>
                  <a:lnTo>
                    <a:pt x="12" y="24"/>
                  </a:lnTo>
                  <a:lnTo>
                    <a:pt x="12" y="19"/>
                  </a:lnTo>
                  <a:lnTo>
                    <a:pt x="12" y="16"/>
                  </a:lnTo>
                  <a:lnTo>
                    <a:pt x="13" y="11"/>
                  </a:lnTo>
                  <a:lnTo>
                    <a:pt x="14" y="6"/>
                  </a:lnTo>
                  <a:lnTo>
                    <a:pt x="14" y="2"/>
                  </a:lnTo>
                  <a:lnTo>
                    <a:pt x="3"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67" name="任意多边形 19619"/>
            <p:cNvSpPr/>
            <p:nvPr/>
          </p:nvSpPr>
          <p:spPr>
            <a:xfrm>
              <a:off x="4690" y="1098"/>
              <a:ext cx="36" cy="48"/>
            </a:xfrm>
            <a:custGeom>
              <a:avLst/>
              <a:gdLst/>
              <a:ahLst/>
              <a:cxnLst/>
              <a:rect l="0" t="0" r="0" b="0"/>
              <a:pathLst>
                <a:path w="36" h="48">
                  <a:moveTo>
                    <a:pt x="29" y="0"/>
                  </a:moveTo>
                  <a:lnTo>
                    <a:pt x="24" y="3"/>
                  </a:lnTo>
                  <a:lnTo>
                    <a:pt x="19" y="8"/>
                  </a:lnTo>
                  <a:lnTo>
                    <a:pt x="15" y="13"/>
                  </a:lnTo>
                  <a:lnTo>
                    <a:pt x="10" y="20"/>
                  </a:lnTo>
                  <a:lnTo>
                    <a:pt x="7" y="26"/>
                  </a:lnTo>
                  <a:lnTo>
                    <a:pt x="4" y="32"/>
                  </a:lnTo>
                  <a:lnTo>
                    <a:pt x="2" y="38"/>
                  </a:lnTo>
                  <a:lnTo>
                    <a:pt x="0" y="45"/>
                  </a:lnTo>
                  <a:lnTo>
                    <a:pt x="11" y="47"/>
                  </a:lnTo>
                  <a:lnTo>
                    <a:pt x="12" y="42"/>
                  </a:lnTo>
                  <a:lnTo>
                    <a:pt x="15" y="36"/>
                  </a:lnTo>
                  <a:lnTo>
                    <a:pt x="17" y="31"/>
                  </a:lnTo>
                  <a:lnTo>
                    <a:pt x="20" y="26"/>
                  </a:lnTo>
                  <a:lnTo>
                    <a:pt x="23" y="20"/>
                  </a:lnTo>
                  <a:lnTo>
                    <a:pt x="26" y="16"/>
                  </a:lnTo>
                  <a:lnTo>
                    <a:pt x="31" y="12"/>
                  </a:lnTo>
                  <a:lnTo>
                    <a:pt x="35" y="10"/>
                  </a:lnTo>
                  <a:lnTo>
                    <a:pt x="29"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68" name="任意多边形 19620"/>
            <p:cNvSpPr/>
            <p:nvPr/>
          </p:nvSpPr>
          <p:spPr>
            <a:xfrm>
              <a:off x="4724" y="1095"/>
              <a:ext cx="39" cy="31"/>
            </a:xfrm>
            <a:custGeom>
              <a:avLst/>
              <a:gdLst/>
              <a:ahLst/>
              <a:cxnLst/>
              <a:rect l="0" t="0" r="0" b="0"/>
              <a:pathLst>
                <a:path w="39" h="31">
                  <a:moveTo>
                    <a:pt x="38" y="22"/>
                  </a:moveTo>
                  <a:lnTo>
                    <a:pt x="34" y="18"/>
                  </a:lnTo>
                  <a:lnTo>
                    <a:pt x="29" y="15"/>
                  </a:lnTo>
                  <a:lnTo>
                    <a:pt x="26" y="12"/>
                  </a:lnTo>
                  <a:lnTo>
                    <a:pt x="21" y="8"/>
                  </a:lnTo>
                  <a:lnTo>
                    <a:pt x="16" y="4"/>
                  </a:lnTo>
                  <a:lnTo>
                    <a:pt x="12" y="2"/>
                  </a:lnTo>
                  <a:lnTo>
                    <a:pt x="6" y="0"/>
                  </a:lnTo>
                  <a:lnTo>
                    <a:pt x="0" y="3"/>
                  </a:lnTo>
                  <a:lnTo>
                    <a:pt x="6" y="12"/>
                  </a:lnTo>
                  <a:lnTo>
                    <a:pt x="8" y="12"/>
                  </a:lnTo>
                  <a:lnTo>
                    <a:pt x="10" y="13"/>
                  </a:lnTo>
                  <a:lnTo>
                    <a:pt x="14" y="16"/>
                  </a:lnTo>
                  <a:lnTo>
                    <a:pt x="18" y="19"/>
                  </a:lnTo>
                  <a:lnTo>
                    <a:pt x="22" y="23"/>
                  </a:lnTo>
                  <a:lnTo>
                    <a:pt x="27" y="27"/>
                  </a:lnTo>
                  <a:lnTo>
                    <a:pt x="31" y="30"/>
                  </a:lnTo>
                  <a:lnTo>
                    <a:pt x="38" y="2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69" name="任意多边形 19621"/>
            <p:cNvSpPr/>
            <p:nvPr/>
          </p:nvSpPr>
          <p:spPr>
            <a:xfrm>
              <a:off x="4760" y="1121"/>
              <a:ext cx="66" cy="64"/>
            </a:xfrm>
            <a:custGeom>
              <a:avLst/>
              <a:gdLst/>
              <a:ahLst/>
              <a:cxnLst/>
              <a:rect l="0" t="0" r="0" b="0"/>
              <a:pathLst>
                <a:path w="66" h="64">
                  <a:moveTo>
                    <a:pt x="65" y="53"/>
                  </a:moveTo>
                  <a:lnTo>
                    <a:pt x="61" y="51"/>
                  </a:lnTo>
                  <a:lnTo>
                    <a:pt x="58" y="48"/>
                  </a:lnTo>
                  <a:lnTo>
                    <a:pt x="54" y="45"/>
                  </a:lnTo>
                  <a:lnTo>
                    <a:pt x="50" y="42"/>
                  </a:lnTo>
                  <a:lnTo>
                    <a:pt x="47" y="38"/>
                  </a:lnTo>
                  <a:lnTo>
                    <a:pt x="43" y="36"/>
                  </a:lnTo>
                  <a:lnTo>
                    <a:pt x="40" y="32"/>
                  </a:lnTo>
                  <a:lnTo>
                    <a:pt x="36" y="28"/>
                  </a:lnTo>
                  <a:lnTo>
                    <a:pt x="33" y="25"/>
                  </a:lnTo>
                  <a:lnTo>
                    <a:pt x="29" y="21"/>
                  </a:lnTo>
                  <a:lnTo>
                    <a:pt x="26" y="17"/>
                  </a:lnTo>
                  <a:lnTo>
                    <a:pt x="22" y="14"/>
                  </a:lnTo>
                  <a:lnTo>
                    <a:pt x="18" y="10"/>
                  </a:lnTo>
                  <a:lnTo>
                    <a:pt x="15" y="6"/>
                  </a:lnTo>
                  <a:lnTo>
                    <a:pt x="11" y="3"/>
                  </a:lnTo>
                  <a:lnTo>
                    <a:pt x="7" y="0"/>
                  </a:lnTo>
                  <a:lnTo>
                    <a:pt x="0" y="9"/>
                  </a:lnTo>
                  <a:lnTo>
                    <a:pt x="4" y="13"/>
                  </a:lnTo>
                  <a:lnTo>
                    <a:pt x="7" y="16"/>
                  </a:lnTo>
                  <a:lnTo>
                    <a:pt x="10" y="18"/>
                  </a:lnTo>
                  <a:lnTo>
                    <a:pt x="14" y="22"/>
                  </a:lnTo>
                  <a:lnTo>
                    <a:pt x="17" y="26"/>
                  </a:lnTo>
                  <a:lnTo>
                    <a:pt x="21" y="28"/>
                  </a:lnTo>
                  <a:lnTo>
                    <a:pt x="24" y="33"/>
                  </a:lnTo>
                  <a:lnTo>
                    <a:pt x="27" y="37"/>
                  </a:lnTo>
                  <a:lnTo>
                    <a:pt x="31" y="40"/>
                  </a:lnTo>
                  <a:lnTo>
                    <a:pt x="35" y="44"/>
                  </a:lnTo>
                  <a:lnTo>
                    <a:pt x="38" y="47"/>
                  </a:lnTo>
                  <a:lnTo>
                    <a:pt x="42" y="51"/>
                  </a:lnTo>
                  <a:lnTo>
                    <a:pt x="47" y="55"/>
                  </a:lnTo>
                  <a:lnTo>
                    <a:pt x="50" y="58"/>
                  </a:lnTo>
                  <a:lnTo>
                    <a:pt x="54" y="60"/>
                  </a:lnTo>
                  <a:lnTo>
                    <a:pt x="59" y="63"/>
                  </a:lnTo>
                  <a:lnTo>
                    <a:pt x="65" y="5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0" name="任意多边形 19622"/>
            <p:cNvSpPr/>
            <p:nvPr/>
          </p:nvSpPr>
          <p:spPr>
            <a:xfrm>
              <a:off x="4824" y="1179"/>
              <a:ext cx="85" cy="37"/>
            </a:xfrm>
            <a:custGeom>
              <a:avLst/>
              <a:gdLst/>
              <a:ahLst/>
              <a:cxnLst/>
              <a:rect l="0" t="0" r="0" b="0"/>
              <a:pathLst>
                <a:path w="85" h="37">
                  <a:moveTo>
                    <a:pt x="84" y="27"/>
                  </a:moveTo>
                  <a:lnTo>
                    <a:pt x="79" y="24"/>
                  </a:lnTo>
                  <a:lnTo>
                    <a:pt x="74" y="22"/>
                  </a:lnTo>
                  <a:lnTo>
                    <a:pt x="69" y="21"/>
                  </a:lnTo>
                  <a:lnTo>
                    <a:pt x="63" y="19"/>
                  </a:lnTo>
                  <a:lnTo>
                    <a:pt x="60" y="17"/>
                  </a:lnTo>
                  <a:lnTo>
                    <a:pt x="54" y="16"/>
                  </a:lnTo>
                  <a:lnTo>
                    <a:pt x="49" y="15"/>
                  </a:lnTo>
                  <a:lnTo>
                    <a:pt x="43" y="13"/>
                  </a:lnTo>
                  <a:lnTo>
                    <a:pt x="38" y="11"/>
                  </a:lnTo>
                  <a:lnTo>
                    <a:pt x="34" y="10"/>
                  </a:lnTo>
                  <a:lnTo>
                    <a:pt x="29" y="9"/>
                  </a:lnTo>
                  <a:lnTo>
                    <a:pt x="24" y="8"/>
                  </a:lnTo>
                  <a:lnTo>
                    <a:pt x="20" y="6"/>
                  </a:lnTo>
                  <a:lnTo>
                    <a:pt x="15" y="4"/>
                  </a:lnTo>
                  <a:lnTo>
                    <a:pt x="10" y="2"/>
                  </a:lnTo>
                  <a:lnTo>
                    <a:pt x="7" y="0"/>
                  </a:lnTo>
                  <a:lnTo>
                    <a:pt x="0" y="9"/>
                  </a:lnTo>
                  <a:lnTo>
                    <a:pt x="5" y="12"/>
                  </a:lnTo>
                  <a:lnTo>
                    <a:pt x="9" y="15"/>
                  </a:lnTo>
                  <a:lnTo>
                    <a:pt x="15" y="16"/>
                  </a:lnTo>
                  <a:lnTo>
                    <a:pt x="20" y="18"/>
                  </a:lnTo>
                  <a:lnTo>
                    <a:pt x="25" y="20"/>
                  </a:lnTo>
                  <a:lnTo>
                    <a:pt x="30" y="21"/>
                  </a:lnTo>
                  <a:lnTo>
                    <a:pt x="35" y="23"/>
                  </a:lnTo>
                  <a:lnTo>
                    <a:pt x="40" y="24"/>
                  </a:lnTo>
                  <a:lnTo>
                    <a:pt x="45" y="26"/>
                  </a:lnTo>
                  <a:lnTo>
                    <a:pt x="49" y="27"/>
                  </a:lnTo>
                  <a:lnTo>
                    <a:pt x="55" y="28"/>
                  </a:lnTo>
                  <a:lnTo>
                    <a:pt x="60" y="30"/>
                  </a:lnTo>
                  <a:lnTo>
                    <a:pt x="65" y="31"/>
                  </a:lnTo>
                  <a:lnTo>
                    <a:pt x="69" y="33"/>
                  </a:lnTo>
                  <a:lnTo>
                    <a:pt x="74" y="35"/>
                  </a:lnTo>
                  <a:lnTo>
                    <a:pt x="78" y="36"/>
                  </a:lnTo>
                  <a:lnTo>
                    <a:pt x="84" y="27"/>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1" name="任意多边形 19623"/>
            <p:cNvSpPr/>
            <p:nvPr/>
          </p:nvSpPr>
          <p:spPr>
            <a:xfrm>
              <a:off x="4908" y="1210"/>
              <a:ext cx="60" cy="49"/>
            </a:xfrm>
            <a:custGeom>
              <a:avLst/>
              <a:gdLst/>
              <a:ahLst/>
              <a:cxnLst/>
              <a:rect l="0" t="0" r="0" b="0"/>
              <a:pathLst>
                <a:path w="60" h="49">
                  <a:moveTo>
                    <a:pt x="59" y="44"/>
                  </a:moveTo>
                  <a:lnTo>
                    <a:pt x="58" y="40"/>
                  </a:lnTo>
                  <a:lnTo>
                    <a:pt x="55" y="36"/>
                  </a:lnTo>
                  <a:lnTo>
                    <a:pt x="53" y="33"/>
                  </a:lnTo>
                  <a:lnTo>
                    <a:pt x="50" y="28"/>
                  </a:lnTo>
                  <a:lnTo>
                    <a:pt x="47" y="26"/>
                  </a:lnTo>
                  <a:lnTo>
                    <a:pt x="44" y="23"/>
                  </a:lnTo>
                  <a:lnTo>
                    <a:pt x="41" y="20"/>
                  </a:lnTo>
                  <a:lnTo>
                    <a:pt x="36" y="17"/>
                  </a:lnTo>
                  <a:lnTo>
                    <a:pt x="33" y="14"/>
                  </a:lnTo>
                  <a:lnTo>
                    <a:pt x="29" y="12"/>
                  </a:lnTo>
                  <a:lnTo>
                    <a:pt x="25" y="10"/>
                  </a:lnTo>
                  <a:lnTo>
                    <a:pt x="22" y="8"/>
                  </a:lnTo>
                  <a:lnTo>
                    <a:pt x="17" y="6"/>
                  </a:lnTo>
                  <a:lnTo>
                    <a:pt x="14" y="4"/>
                  </a:lnTo>
                  <a:lnTo>
                    <a:pt x="9" y="2"/>
                  </a:lnTo>
                  <a:lnTo>
                    <a:pt x="5" y="0"/>
                  </a:lnTo>
                  <a:lnTo>
                    <a:pt x="0" y="10"/>
                  </a:lnTo>
                  <a:lnTo>
                    <a:pt x="4" y="12"/>
                  </a:lnTo>
                  <a:lnTo>
                    <a:pt x="8" y="14"/>
                  </a:lnTo>
                  <a:lnTo>
                    <a:pt x="12" y="16"/>
                  </a:lnTo>
                  <a:lnTo>
                    <a:pt x="15" y="18"/>
                  </a:lnTo>
                  <a:lnTo>
                    <a:pt x="18" y="20"/>
                  </a:lnTo>
                  <a:lnTo>
                    <a:pt x="23" y="23"/>
                  </a:lnTo>
                  <a:lnTo>
                    <a:pt x="26" y="24"/>
                  </a:lnTo>
                  <a:lnTo>
                    <a:pt x="30" y="26"/>
                  </a:lnTo>
                  <a:lnTo>
                    <a:pt x="33" y="28"/>
                  </a:lnTo>
                  <a:lnTo>
                    <a:pt x="35" y="31"/>
                  </a:lnTo>
                  <a:lnTo>
                    <a:pt x="38" y="34"/>
                  </a:lnTo>
                  <a:lnTo>
                    <a:pt x="42" y="36"/>
                  </a:lnTo>
                  <a:lnTo>
                    <a:pt x="44" y="39"/>
                  </a:lnTo>
                  <a:lnTo>
                    <a:pt x="45" y="42"/>
                  </a:lnTo>
                  <a:lnTo>
                    <a:pt x="46" y="45"/>
                  </a:lnTo>
                  <a:lnTo>
                    <a:pt x="48" y="48"/>
                  </a:lnTo>
                  <a:lnTo>
                    <a:pt x="59" y="45"/>
                  </a:lnTo>
                  <a:lnTo>
                    <a:pt x="59" y="4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2" name="任意多边形 19624"/>
            <p:cNvSpPr/>
            <p:nvPr/>
          </p:nvSpPr>
          <p:spPr>
            <a:xfrm>
              <a:off x="4953" y="1261"/>
              <a:ext cx="20" cy="99"/>
            </a:xfrm>
            <a:custGeom>
              <a:avLst/>
              <a:gdLst/>
              <a:ahLst/>
              <a:cxnLst/>
              <a:rect l="0" t="0" r="0" b="0"/>
              <a:pathLst>
                <a:path w="20" h="99">
                  <a:moveTo>
                    <a:pt x="9" y="98"/>
                  </a:moveTo>
                  <a:lnTo>
                    <a:pt x="11" y="91"/>
                  </a:lnTo>
                  <a:lnTo>
                    <a:pt x="11" y="86"/>
                  </a:lnTo>
                  <a:lnTo>
                    <a:pt x="13" y="79"/>
                  </a:lnTo>
                  <a:lnTo>
                    <a:pt x="14" y="74"/>
                  </a:lnTo>
                  <a:lnTo>
                    <a:pt x="14" y="68"/>
                  </a:lnTo>
                  <a:lnTo>
                    <a:pt x="16" y="61"/>
                  </a:lnTo>
                  <a:lnTo>
                    <a:pt x="17" y="56"/>
                  </a:lnTo>
                  <a:lnTo>
                    <a:pt x="17" y="49"/>
                  </a:lnTo>
                  <a:lnTo>
                    <a:pt x="17" y="43"/>
                  </a:lnTo>
                  <a:lnTo>
                    <a:pt x="18" y="38"/>
                  </a:lnTo>
                  <a:lnTo>
                    <a:pt x="19" y="31"/>
                  </a:lnTo>
                  <a:lnTo>
                    <a:pt x="18" y="24"/>
                  </a:lnTo>
                  <a:lnTo>
                    <a:pt x="18" y="18"/>
                  </a:lnTo>
                  <a:lnTo>
                    <a:pt x="17" y="11"/>
                  </a:lnTo>
                  <a:lnTo>
                    <a:pt x="17" y="6"/>
                  </a:lnTo>
                  <a:lnTo>
                    <a:pt x="15" y="0"/>
                  </a:lnTo>
                  <a:lnTo>
                    <a:pt x="6" y="3"/>
                  </a:lnTo>
                  <a:lnTo>
                    <a:pt x="7" y="8"/>
                  </a:lnTo>
                  <a:lnTo>
                    <a:pt x="8" y="14"/>
                  </a:lnTo>
                  <a:lnTo>
                    <a:pt x="8" y="20"/>
                  </a:lnTo>
                  <a:lnTo>
                    <a:pt x="8" y="25"/>
                  </a:lnTo>
                  <a:lnTo>
                    <a:pt x="8" y="31"/>
                  </a:lnTo>
                  <a:lnTo>
                    <a:pt x="8" y="36"/>
                  </a:lnTo>
                  <a:lnTo>
                    <a:pt x="8" y="41"/>
                  </a:lnTo>
                  <a:lnTo>
                    <a:pt x="8" y="48"/>
                  </a:lnTo>
                  <a:lnTo>
                    <a:pt x="7" y="54"/>
                  </a:lnTo>
                  <a:lnTo>
                    <a:pt x="6" y="59"/>
                  </a:lnTo>
                  <a:lnTo>
                    <a:pt x="5" y="65"/>
                  </a:lnTo>
                  <a:lnTo>
                    <a:pt x="4" y="72"/>
                  </a:lnTo>
                  <a:lnTo>
                    <a:pt x="3" y="77"/>
                  </a:lnTo>
                  <a:lnTo>
                    <a:pt x="2" y="83"/>
                  </a:lnTo>
                  <a:lnTo>
                    <a:pt x="1" y="89"/>
                  </a:lnTo>
                  <a:lnTo>
                    <a:pt x="0" y="95"/>
                  </a:lnTo>
                  <a:lnTo>
                    <a:pt x="9" y="98"/>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3" name="任意多边形 19625"/>
            <p:cNvSpPr/>
            <p:nvPr/>
          </p:nvSpPr>
          <p:spPr>
            <a:xfrm>
              <a:off x="4917" y="1362"/>
              <a:ext cx="43" cy="108"/>
            </a:xfrm>
            <a:custGeom>
              <a:avLst/>
              <a:gdLst/>
              <a:ahLst/>
              <a:cxnLst/>
              <a:rect l="0" t="0" r="0" b="0"/>
              <a:pathLst>
                <a:path w="43" h="108">
                  <a:moveTo>
                    <a:pt x="12" y="106"/>
                  </a:moveTo>
                  <a:lnTo>
                    <a:pt x="11" y="107"/>
                  </a:lnTo>
                  <a:lnTo>
                    <a:pt x="13" y="99"/>
                  </a:lnTo>
                  <a:lnTo>
                    <a:pt x="16" y="93"/>
                  </a:lnTo>
                  <a:lnTo>
                    <a:pt x="18" y="86"/>
                  </a:lnTo>
                  <a:lnTo>
                    <a:pt x="20" y="80"/>
                  </a:lnTo>
                  <a:lnTo>
                    <a:pt x="23" y="73"/>
                  </a:lnTo>
                  <a:lnTo>
                    <a:pt x="25" y="66"/>
                  </a:lnTo>
                  <a:lnTo>
                    <a:pt x="27" y="61"/>
                  </a:lnTo>
                  <a:lnTo>
                    <a:pt x="29" y="54"/>
                  </a:lnTo>
                  <a:lnTo>
                    <a:pt x="31" y="48"/>
                  </a:lnTo>
                  <a:lnTo>
                    <a:pt x="32" y="42"/>
                  </a:lnTo>
                  <a:lnTo>
                    <a:pt x="35" y="35"/>
                  </a:lnTo>
                  <a:lnTo>
                    <a:pt x="37" y="29"/>
                  </a:lnTo>
                  <a:lnTo>
                    <a:pt x="39" y="23"/>
                  </a:lnTo>
                  <a:lnTo>
                    <a:pt x="39" y="16"/>
                  </a:lnTo>
                  <a:lnTo>
                    <a:pt x="41" y="9"/>
                  </a:lnTo>
                  <a:lnTo>
                    <a:pt x="42" y="3"/>
                  </a:lnTo>
                  <a:lnTo>
                    <a:pt x="32" y="0"/>
                  </a:lnTo>
                  <a:lnTo>
                    <a:pt x="30" y="8"/>
                  </a:lnTo>
                  <a:lnTo>
                    <a:pt x="29" y="13"/>
                  </a:lnTo>
                  <a:lnTo>
                    <a:pt x="27" y="20"/>
                  </a:lnTo>
                  <a:lnTo>
                    <a:pt x="25" y="26"/>
                  </a:lnTo>
                  <a:lnTo>
                    <a:pt x="24" y="31"/>
                  </a:lnTo>
                  <a:lnTo>
                    <a:pt x="23" y="38"/>
                  </a:lnTo>
                  <a:lnTo>
                    <a:pt x="20" y="45"/>
                  </a:lnTo>
                  <a:lnTo>
                    <a:pt x="18" y="50"/>
                  </a:lnTo>
                  <a:lnTo>
                    <a:pt x="16" y="56"/>
                  </a:lnTo>
                  <a:lnTo>
                    <a:pt x="14" y="62"/>
                  </a:lnTo>
                  <a:lnTo>
                    <a:pt x="12" y="69"/>
                  </a:lnTo>
                  <a:lnTo>
                    <a:pt x="10" y="75"/>
                  </a:lnTo>
                  <a:lnTo>
                    <a:pt x="7" y="81"/>
                  </a:lnTo>
                  <a:lnTo>
                    <a:pt x="5" y="88"/>
                  </a:lnTo>
                  <a:lnTo>
                    <a:pt x="4" y="96"/>
                  </a:lnTo>
                  <a:lnTo>
                    <a:pt x="1" y="102"/>
                  </a:lnTo>
                  <a:lnTo>
                    <a:pt x="0" y="102"/>
                  </a:lnTo>
                  <a:lnTo>
                    <a:pt x="12" y="107"/>
                  </a:lnTo>
                  <a:lnTo>
                    <a:pt x="12" y="10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4" name="任意多边形 19626"/>
            <p:cNvSpPr/>
            <p:nvPr/>
          </p:nvSpPr>
          <p:spPr>
            <a:xfrm>
              <a:off x="4905" y="1470"/>
              <a:ext cx="21" cy="68"/>
            </a:xfrm>
            <a:custGeom>
              <a:avLst/>
              <a:gdLst/>
              <a:ahLst/>
              <a:cxnLst/>
              <a:rect l="0" t="0" r="0" b="0"/>
              <a:pathLst>
                <a:path w="21" h="68">
                  <a:moveTo>
                    <a:pt x="9" y="66"/>
                  </a:moveTo>
                  <a:lnTo>
                    <a:pt x="11" y="61"/>
                  </a:lnTo>
                  <a:lnTo>
                    <a:pt x="12" y="58"/>
                  </a:lnTo>
                  <a:lnTo>
                    <a:pt x="12" y="54"/>
                  </a:lnTo>
                  <a:lnTo>
                    <a:pt x="13" y="50"/>
                  </a:lnTo>
                  <a:lnTo>
                    <a:pt x="14" y="45"/>
                  </a:lnTo>
                  <a:lnTo>
                    <a:pt x="14" y="41"/>
                  </a:lnTo>
                  <a:lnTo>
                    <a:pt x="15" y="38"/>
                  </a:lnTo>
                  <a:lnTo>
                    <a:pt x="15" y="34"/>
                  </a:lnTo>
                  <a:lnTo>
                    <a:pt x="15" y="29"/>
                  </a:lnTo>
                  <a:lnTo>
                    <a:pt x="15" y="25"/>
                  </a:lnTo>
                  <a:lnTo>
                    <a:pt x="16" y="22"/>
                  </a:lnTo>
                  <a:lnTo>
                    <a:pt x="17" y="18"/>
                  </a:lnTo>
                  <a:lnTo>
                    <a:pt x="18" y="15"/>
                  </a:lnTo>
                  <a:lnTo>
                    <a:pt x="18" y="11"/>
                  </a:lnTo>
                  <a:lnTo>
                    <a:pt x="18" y="7"/>
                  </a:lnTo>
                  <a:lnTo>
                    <a:pt x="20" y="5"/>
                  </a:lnTo>
                  <a:lnTo>
                    <a:pt x="9" y="0"/>
                  </a:lnTo>
                  <a:lnTo>
                    <a:pt x="9" y="5"/>
                  </a:lnTo>
                  <a:lnTo>
                    <a:pt x="8" y="8"/>
                  </a:lnTo>
                  <a:lnTo>
                    <a:pt x="8" y="12"/>
                  </a:lnTo>
                  <a:lnTo>
                    <a:pt x="7" y="17"/>
                  </a:lnTo>
                  <a:lnTo>
                    <a:pt x="6" y="20"/>
                  </a:lnTo>
                  <a:lnTo>
                    <a:pt x="6" y="25"/>
                  </a:lnTo>
                  <a:lnTo>
                    <a:pt x="5" y="28"/>
                  </a:lnTo>
                  <a:lnTo>
                    <a:pt x="5" y="32"/>
                  </a:lnTo>
                  <a:lnTo>
                    <a:pt x="5" y="36"/>
                  </a:lnTo>
                  <a:lnTo>
                    <a:pt x="4" y="39"/>
                  </a:lnTo>
                  <a:lnTo>
                    <a:pt x="4" y="44"/>
                  </a:lnTo>
                  <a:lnTo>
                    <a:pt x="3" y="48"/>
                  </a:lnTo>
                  <a:lnTo>
                    <a:pt x="2" y="51"/>
                  </a:lnTo>
                  <a:lnTo>
                    <a:pt x="2" y="55"/>
                  </a:lnTo>
                  <a:lnTo>
                    <a:pt x="1" y="59"/>
                  </a:lnTo>
                  <a:lnTo>
                    <a:pt x="0" y="62"/>
                  </a:lnTo>
                  <a:lnTo>
                    <a:pt x="9" y="67"/>
                  </a:lnTo>
                  <a:lnTo>
                    <a:pt x="9" y="6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5" name="任意多边形 19627"/>
            <p:cNvSpPr/>
            <p:nvPr/>
          </p:nvSpPr>
          <p:spPr>
            <a:xfrm>
              <a:off x="4871" y="1538"/>
              <a:ext cx="41" cy="17"/>
            </a:xfrm>
            <a:custGeom>
              <a:avLst/>
              <a:gdLst/>
              <a:ahLst/>
              <a:cxnLst/>
              <a:rect l="0" t="0" r="0" b="0"/>
              <a:pathLst>
                <a:path w="41" h="17">
                  <a:moveTo>
                    <a:pt x="5" y="16"/>
                  </a:moveTo>
                  <a:lnTo>
                    <a:pt x="5" y="16"/>
                  </a:lnTo>
                  <a:lnTo>
                    <a:pt x="7" y="14"/>
                  </a:lnTo>
                  <a:lnTo>
                    <a:pt x="11" y="14"/>
                  </a:lnTo>
                  <a:lnTo>
                    <a:pt x="16" y="14"/>
                  </a:lnTo>
                  <a:lnTo>
                    <a:pt x="22" y="14"/>
                  </a:lnTo>
                  <a:lnTo>
                    <a:pt x="27" y="13"/>
                  </a:lnTo>
                  <a:lnTo>
                    <a:pt x="31" y="12"/>
                  </a:lnTo>
                  <a:lnTo>
                    <a:pt x="37" y="9"/>
                  </a:lnTo>
                  <a:lnTo>
                    <a:pt x="40" y="4"/>
                  </a:lnTo>
                  <a:lnTo>
                    <a:pt x="30" y="0"/>
                  </a:lnTo>
                  <a:lnTo>
                    <a:pt x="28" y="1"/>
                  </a:lnTo>
                  <a:lnTo>
                    <a:pt x="24" y="1"/>
                  </a:lnTo>
                  <a:lnTo>
                    <a:pt x="20" y="1"/>
                  </a:lnTo>
                  <a:lnTo>
                    <a:pt x="15" y="2"/>
                  </a:lnTo>
                  <a:lnTo>
                    <a:pt x="10" y="4"/>
                  </a:lnTo>
                  <a:lnTo>
                    <a:pt x="5" y="4"/>
                  </a:lnTo>
                  <a:lnTo>
                    <a:pt x="1" y="5"/>
                  </a:lnTo>
                  <a:lnTo>
                    <a:pt x="0" y="5"/>
                  </a:lnTo>
                  <a:lnTo>
                    <a:pt x="5" y="16"/>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6" name="任意多边形 19628"/>
            <p:cNvSpPr/>
            <p:nvPr/>
          </p:nvSpPr>
          <p:spPr>
            <a:xfrm>
              <a:off x="4827" y="1544"/>
              <a:ext cx="45" cy="34"/>
            </a:xfrm>
            <a:custGeom>
              <a:avLst/>
              <a:gdLst/>
              <a:ahLst/>
              <a:cxnLst/>
              <a:rect l="0" t="0" r="0" b="0"/>
              <a:pathLst>
                <a:path w="45" h="34">
                  <a:moveTo>
                    <a:pt x="0" y="30"/>
                  </a:moveTo>
                  <a:lnTo>
                    <a:pt x="10" y="33"/>
                  </a:lnTo>
                  <a:lnTo>
                    <a:pt x="13" y="30"/>
                  </a:lnTo>
                  <a:lnTo>
                    <a:pt x="18" y="26"/>
                  </a:lnTo>
                  <a:lnTo>
                    <a:pt x="22" y="24"/>
                  </a:lnTo>
                  <a:lnTo>
                    <a:pt x="26" y="20"/>
                  </a:lnTo>
                  <a:lnTo>
                    <a:pt x="30" y="18"/>
                  </a:lnTo>
                  <a:lnTo>
                    <a:pt x="34" y="15"/>
                  </a:lnTo>
                  <a:lnTo>
                    <a:pt x="39" y="12"/>
                  </a:lnTo>
                  <a:lnTo>
                    <a:pt x="44" y="10"/>
                  </a:lnTo>
                  <a:lnTo>
                    <a:pt x="39" y="0"/>
                  </a:lnTo>
                  <a:lnTo>
                    <a:pt x="33" y="3"/>
                  </a:lnTo>
                  <a:lnTo>
                    <a:pt x="28" y="5"/>
                  </a:lnTo>
                  <a:lnTo>
                    <a:pt x="23" y="8"/>
                  </a:lnTo>
                  <a:lnTo>
                    <a:pt x="18" y="12"/>
                  </a:lnTo>
                  <a:lnTo>
                    <a:pt x="14" y="14"/>
                  </a:lnTo>
                  <a:lnTo>
                    <a:pt x="11" y="18"/>
                  </a:lnTo>
                  <a:lnTo>
                    <a:pt x="6" y="21"/>
                  </a:lnTo>
                  <a:lnTo>
                    <a:pt x="3" y="24"/>
                  </a:lnTo>
                  <a:lnTo>
                    <a:pt x="11" y="27"/>
                  </a:lnTo>
                  <a:lnTo>
                    <a:pt x="0" y="3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7" name="任意多边形 19629"/>
            <p:cNvSpPr/>
            <p:nvPr/>
          </p:nvSpPr>
          <p:spPr>
            <a:xfrm>
              <a:off x="4787" y="1471"/>
              <a:ext cx="48" cy="103"/>
            </a:xfrm>
            <a:custGeom>
              <a:avLst/>
              <a:gdLst/>
              <a:ahLst/>
              <a:cxnLst/>
              <a:rect l="0" t="0" r="0" b="0"/>
              <a:pathLst>
                <a:path w="48" h="103">
                  <a:moveTo>
                    <a:pt x="0" y="0"/>
                  </a:moveTo>
                  <a:lnTo>
                    <a:pt x="0" y="6"/>
                  </a:lnTo>
                  <a:lnTo>
                    <a:pt x="3" y="12"/>
                  </a:lnTo>
                  <a:lnTo>
                    <a:pt x="6" y="20"/>
                  </a:lnTo>
                  <a:lnTo>
                    <a:pt x="9" y="26"/>
                  </a:lnTo>
                  <a:lnTo>
                    <a:pt x="12" y="32"/>
                  </a:lnTo>
                  <a:lnTo>
                    <a:pt x="14" y="38"/>
                  </a:lnTo>
                  <a:lnTo>
                    <a:pt x="16" y="44"/>
                  </a:lnTo>
                  <a:lnTo>
                    <a:pt x="20" y="49"/>
                  </a:lnTo>
                  <a:lnTo>
                    <a:pt x="21" y="55"/>
                  </a:lnTo>
                  <a:lnTo>
                    <a:pt x="23" y="61"/>
                  </a:lnTo>
                  <a:lnTo>
                    <a:pt x="26" y="67"/>
                  </a:lnTo>
                  <a:lnTo>
                    <a:pt x="27" y="72"/>
                  </a:lnTo>
                  <a:lnTo>
                    <a:pt x="29" y="77"/>
                  </a:lnTo>
                  <a:lnTo>
                    <a:pt x="30" y="83"/>
                  </a:lnTo>
                  <a:lnTo>
                    <a:pt x="32" y="90"/>
                  </a:lnTo>
                  <a:lnTo>
                    <a:pt x="35" y="96"/>
                  </a:lnTo>
                  <a:lnTo>
                    <a:pt x="35" y="102"/>
                  </a:lnTo>
                  <a:lnTo>
                    <a:pt x="47" y="99"/>
                  </a:lnTo>
                  <a:lnTo>
                    <a:pt x="45" y="93"/>
                  </a:lnTo>
                  <a:lnTo>
                    <a:pt x="43" y="86"/>
                  </a:lnTo>
                  <a:lnTo>
                    <a:pt x="42" y="80"/>
                  </a:lnTo>
                  <a:lnTo>
                    <a:pt x="40" y="74"/>
                  </a:lnTo>
                  <a:lnTo>
                    <a:pt x="38" y="68"/>
                  </a:lnTo>
                  <a:lnTo>
                    <a:pt x="36" y="62"/>
                  </a:lnTo>
                  <a:lnTo>
                    <a:pt x="35" y="57"/>
                  </a:lnTo>
                  <a:lnTo>
                    <a:pt x="32" y="51"/>
                  </a:lnTo>
                  <a:lnTo>
                    <a:pt x="29" y="44"/>
                  </a:lnTo>
                  <a:lnTo>
                    <a:pt x="27" y="39"/>
                  </a:lnTo>
                  <a:lnTo>
                    <a:pt x="25" y="33"/>
                  </a:lnTo>
                  <a:lnTo>
                    <a:pt x="22" y="27"/>
                  </a:lnTo>
                  <a:lnTo>
                    <a:pt x="20" y="21"/>
                  </a:lnTo>
                  <a:lnTo>
                    <a:pt x="17" y="14"/>
                  </a:lnTo>
                  <a:lnTo>
                    <a:pt x="13" y="8"/>
                  </a:lnTo>
                  <a:lnTo>
                    <a:pt x="11" y="0"/>
                  </a:lnTo>
                  <a:lnTo>
                    <a:pt x="11" y="6"/>
                  </a:lnTo>
                  <a:lnTo>
                    <a:pt x="0"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8" name="任意多边形 19630"/>
            <p:cNvSpPr/>
            <p:nvPr/>
          </p:nvSpPr>
          <p:spPr>
            <a:xfrm>
              <a:off x="4787" y="1424"/>
              <a:ext cx="46" cy="48"/>
            </a:xfrm>
            <a:custGeom>
              <a:avLst/>
              <a:gdLst/>
              <a:ahLst/>
              <a:cxnLst/>
              <a:rect l="0" t="0" r="0" b="0"/>
              <a:pathLst>
                <a:path w="46" h="48">
                  <a:moveTo>
                    <a:pt x="34" y="0"/>
                  </a:moveTo>
                  <a:lnTo>
                    <a:pt x="32" y="6"/>
                  </a:lnTo>
                  <a:lnTo>
                    <a:pt x="27" y="11"/>
                  </a:lnTo>
                  <a:lnTo>
                    <a:pt x="22" y="16"/>
                  </a:lnTo>
                  <a:lnTo>
                    <a:pt x="18" y="20"/>
                  </a:lnTo>
                  <a:lnTo>
                    <a:pt x="12" y="25"/>
                  </a:lnTo>
                  <a:lnTo>
                    <a:pt x="9" y="30"/>
                  </a:lnTo>
                  <a:lnTo>
                    <a:pt x="4" y="35"/>
                  </a:lnTo>
                  <a:lnTo>
                    <a:pt x="0" y="42"/>
                  </a:lnTo>
                  <a:lnTo>
                    <a:pt x="11" y="47"/>
                  </a:lnTo>
                  <a:lnTo>
                    <a:pt x="12" y="42"/>
                  </a:lnTo>
                  <a:lnTo>
                    <a:pt x="17" y="38"/>
                  </a:lnTo>
                  <a:lnTo>
                    <a:pt x="21" y="33"/>
                  </a:lnTo>
                  <a:lnTo>
                    <a:pt x="26" y="29"/>
                  </a:lnTo>
                  <a:lnTo>
                    <a:pt x="32" y="24"/>
                  </a:lnTo>
                  <a:lnTo>
                    <a:pt x="36" y="19"/>
                  </a:lnTo>
                  <a:lnTo>
                    <a:pt x="41" y="12"/>
                  </a:lnTo>
                  <a:lnTo>
                    <a:pt x="45" y="5"/>
                  </a:lnTo>
                  <a:lnTo>
                    <a:pt x="34"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79" name="任意多边形 19631"/>
            <p:cNvSpPr/>
            <p:nvPr/>
          </p:nvSpPr>
          <p:spPr>
            <a:xfrm>
              <a:off x="4826" y="1384"/>
              <a:ext cx="17" cy="41"/>
            </a:xfrm>
            <a:custGeom>
              <a:avLst/>
              <a:gdLst/>
              <a:ahLst/>
              <a:cxnLst/>
              <a:rect l="0" t="0" r="0" b="0"/>
              <a:pathLst>
                <a:path w="17" h="41">
                  <a:moveTo>
                    <a:pt x="1" y="9"/>
                  </a:moveTo>
                  <a:lnTo>
                    <a:pt x="2" y="10"/>
                  </a:lnTo>
                  <a:lnTo>
                    <a:pt x="4" y="13"/>
                  </a:lnTo>
                  <a:lnTo>
                    <a:pt x="4" y="16"/>
                  </a:lnTo>
                  <a:lnTo>
                    <a:pt x="4" y="19"/>
                  </a:lnTo>
                  <a:lnTo>
                    <a:pt x="4" y="23"/>
                  </a:lnTo>
                  <a:lnTo>
                    <a:pt x="2" y="27"/>
                  </a:lnTo>
                  <a:lnTo>
                    <a:pt x="1" y="32"/>
                  </a:lnTo>
                  <a:lnTo>
                    <a:pt x="0" y="35"/>
                  </a:lnTo>
                  <a:lnTo>
                    <a:pt x="10" y="40"/>
                  </a:lnTo>
                  <a:lnTo>
                    <a:pt x="12" y="36"/>
                  </a:lnTo>
                  <a:lnTo>
                    <a:pt x="14" y="31"/>
                  </a:lnTo>
                  <a:lnTo>
                    <a:pt x="14" y="25"/>
                  </a:lnTo>
                  <a:lnTo>
                    <a:pt x="16" y="20"/>
                  </a:lnTo>
                  <a:lnTo>
                    <a:pt x="16" y="15"/>
                  </a:lnTo>
                  <a:lnTo>
                    <a:pt x="14" y="10"/>
                  </a:lnTo>
                  <a:lnTo>
                    <a:pt x="13" y="4"/>
                  </a:lnTo>
                  <a:lnTo>
                    <a:pt x="9" y="0"/>
                  </a:lnTo>
                  <a:lnTo>
                    <a:pt x="1" y="9"/>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80" name="任意多边形 19632"/>
            <p:cNvSpPr/>
            <p:nvPr/>
          </p:nvSpPr>
          <p:spPr>
            <a:xfrm>
              <a:off x="4791" y="1372"/>
              <a:ext cx="41" cy="17"/>
            </a:xfrm>
            <a:custGeom>
              <a:avLst/>
              <a:gdLst/>
              <a:ahLst/>
              <a:cxnLst/>
              <a:rect l="0" t="0" r="0" b="0"/>
              <a:pathLst>
                <a:path w="41" h="17">
                  <a:moveTo>
                    <a:pt x="6" y="12"/>
                  </a:moveTo>
                  <a:lnTo>
                    <a:pt x="10" y="11"/>
                  </a:lnTo>
                  <a:lnTo>
                    <a:pt x="13" y="10"/>
                  </a:lnTo>
                  <a:lnTo>
                    <a:pt x="16" y="9"/>
                  </a:lnTo>
                  <a:lnTo>
                    <a:pt x="18" y="9"/>
                  </a:lnTo>
                  <a:lnTo>
                    <a:pt x="22" y="11"/>
                  </a:lnTo>
                  <a:lnTo>
                    <a:pt x="25" y="12"/>
                  </a:lnTo>
                  <a:lnTo>
                    <a:pt x="28" y="13"/>
                  </a:lnTo>
                  <a:lnTo>
                    <a:pt x="31" y="16"/>
                  </a:lnTo>
                  <a:lnTo>
                    <a:pt x="40" y="9"/>
                  </a:lnTo>
                  <a:lnTo>
                    <a:pt x="35" y="6"/>
                  </a:lnTo>
                  <a:lnTo>
                    <a:pt x="30" y="4"/>
                  </a:lnTo>
                  <a:lnTo>
                    <a:pt x="25" y="1"/>
                  </a:lnTo>
                  <a:lnTo>
                    <a:pt x="22" y="1"/>
                  </a:lnTo>
                  <a:lnTo>
                    <a:pt x="16" y="0"/>
                  </a:lnTo>
                  <a:lnTo>
                    <a:pt x="10" y="1"/>
                  </a:lnTo>
                  <a:lnTo>
                    <a:pt x="6" y="1"/>
                  </a:lnTo>
                  <a:lnTo>
                    <a:pt x="0" y="4"/>
                  </a:lnTo>
                  <a:lnTo>
                    <a:pt x="6" y="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81" name="任意多边形 19633"/>
            <p:cNvSpPr/>
            <p:nvPr/>
          </p:nvSpPr>
          <p:spPr>
            <a:xfrm>
              <a:off x="4734" y="1377"/>
              <a:ext cx="59" cy="36"/>
            </a:xfrm>
            <a:custGeom>
              <a:avLst/>
              <a:gdLst/>
              <a:ahLst/>
              <a:cxnLst/>
              <a:rect l="0" t="0" r="0" b="0"/>
              <a:pathLst>
                <a:path w="59" h="36">
                  <a:moveTo>
                    <a:pt x="0" y="32"/>
                  </a:moveTo>
                  <a:lnTo>
                    <a:pt x="8" y="35"/>
                  </a:lnTo>
                  <a:lnTo>
                    <a:pt x="15" y="32"/>
                  </a:lnTo>
                  <a:lnTo>
                    <a:pt x="21" y="30"/>
                  </a:lnTo>
                  <a:lnTo>
                    <a:pt x="26" y="26"/>
                  </a:lnTo>
                  <a:lnTo>
                    <a:pt x="32" y="24"/>
                  </a:lnTo>
                  <a:lnTo>
                    <a:pt x="38" y="20"/>
                  </a:lnTo>
                  <a:lnTo>
                    <a:pt x="44" y="17"/>
                  </a:lnTo>
                  <a:lnTo>
                    <a:pt x="51" y="14"/>
                  </a:lnTo>
                  <a:lnTo>
                    <a:pt x="58" y="9"/>
                  </a:lnTo>
                  <a:lnTo>
                    <a:pt x="52" y="0"/>
                  </a:lnTo>
                  <a:lnTo>
                    <a:pt x="44" y="3"/>
                  </a:lnTo>
                  <a:lnTo>
                    <a:pt x="39" y="8"/>
                  </a:lnTo>
                  <a:lnTo>
                    <a:pt x="32" y="10"/>
                  </a:lnTo>
                  <a:lnTo>
                    <a:pt x="26" y="14"/>
                  </a:lnTo>
                  <a:lnTo>
                    <a:pt x="20" y="17"/>
                  </a:lnTo>
                  <a:lnTo>
                    <a:pt x="15" y="20"/>
                  </a:lnTo>
                  <a:lnTo>
                    <a:pt x="9" y="22"/>
                  </a:lnTo>
                  <a:lnTo>
                    <a:pt x="4" y="25"/>
                  </a:lnTo>
                  <a:lnTo>
                    <a:pt x="12" y="28"/>
                  </a:lnTo>
                  <a:lnTo>
                    <a:pt x="1" y="32"/>
                  </a:lnTo>
                  <a:lnTo>
                    <a:pt x="0" y="3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82" name="任意多边形 19634"/>
            <p:cNvSpPr/>
            <p:nvPr/>
          </p:nvSpPr>
          <p:spPr>
            <a:xfrm>
              <a:off x="4729" y="1372"/>
              <a:ext cx="17" cy="38"/>
            </a:xfrm>
            <a:custGeom>
              <a:avLst/>
              <a:gdLst/>
              <a:ahLst/>
              <a:cxnLst/>
              <a:rect l="0" t="0" r="0" b="0"/>
              <a:pathLst>
                <a:path w="17" h="38">
                  <a:moveTo>
                    <a:pt x="1" y="0"/>
                  </a:moveTo>
                  <a:lnTo>
                    <a:pt x="0" y="4"/>
                  </a:lnTo>
                  <a:lnTo>
                    <a:pt x="0" y="9"/>
                  </a:lnTo>
                  <a:lnTo>
                    <a:pt x="0" y="14"/>
                  </a:lnTo>
                  <a:lnTo>
                    <a:pt x="0" y="18"/>
                  </a:lnTo>
                  <a:lnTo>
                    <a:pt x="1" y="23"/>
                  </a:lnTo>
                  <a:lnTo>
                    <a:pt x="1" y="28"/>
                  </a:lnTo>
                  <a:lnTo>
                    <a:pt x="2" y="33"/>
                  </a:lnTo>
                  <a:lnTo>
                    <a:pt x="5" y="37"/>
                  </a:lnTo>
                  <a:lnTo>
                    <a:pt x="16" y="33"/>
                  </a:lnTo>
                  <a:lnTo>
                    <a:pt x="14" y="29"/>
                  </a:lnTo>
                  <a:lnTo>
                    <a:pt x="12" y="25"/>
                  </a:lnTo>
                  <a:lnTo>
                    <a:pt x="12" y="22"/>
                  </a:lnTo>
                  <a:lnTo>
                    <a:pt x="12" y="17"/>
                  </a:lnTo>
                  <a:lnTo>
                    <a:pt x="12" y="14"/>
                  </a:lnTo>
                  <a:lnTo>
                    <a:pt x="12" y="10"/>
                  </a:lnTo>
                  <a:lnTo>
                    <a:pt x="12" y="5"/>
                  </a:lnTo>
                  <a:lnTo>
                    <a:pt x="12" y="2"/>
                  </a:lnTo>
                  <a:lnTo>
                    <a:pt x="1" y="0"/>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83" name="任意多边形 19635"/>
            <p:cNvSpPr/>
            <p:nvPr/>
          </p:nvSpPr>
          <p:spPr>
            <a:xfrm>
              <a:off x="4730" y="1323"/>
              <a:ext cx="23" cy="46"/>
            </a:xfrm>
            <a:custGeom>
              <a:avLst/>
              <a:gdLst/>
              <a:ahLst/>
              <a:cxnLst/>
              <a:rect l="0" t="0" r="0" b="0"/>
              <a:pathLst>
                <a:path w="23" h="46">
                  <a:moveTo>
                    <a:pt x="10" y="3"/>
                  </a:moveTo>
                  <a:lnTo>
                    <a:pt x="11" y="6"/>
                  </a:lnTo>
                  <a:lnTo>
                    <a:pt x="10" y="10"/>
                  </a:lnTo>
                  <a:lnTo>
                    <a:pt x="9" y="15"/>
                  </a:lnTo>
                  <a:lnTo>
                    <a:pt x="8" y="20"/>
                  </a:lnTo>
                  <a:lnTo>
                    <a:pt x="5" y="26"/>
                  </a:lnTo>
                  <a:lnTo>
                    <a:pt x="3" y="32"/>
                  </a:lnTo>
                  <a:lnTo>
                    <a:pt x="2" y="38"/>
                  </a:lnTo>
                  <a:lnTo>
                    <a:pt x="0" y="43"/>
                  </a:lnTo>
                  <a:lnTo>
                    <a:pt x="10" y="45"/>
                  </a:lnTo>
                  <a:lnTo>
                    <a:pt x="11" y="41"/>
                  </a:lnTo>
                  <a:lnTo>
                    <a:pt x="13" y="36"/>
                  </a:lnTo>
                  <a:lnTo>
                    <a:pt x="15" y="31"/>
                  </a:lnTo>
                  <a:lnTo>
                    <a:pt x="17" y="25"/>
                  </a:lnTo>
                  <a:lnTo>
                    <a:pt x="19" y="19"/>
                  </a:lnTo>
                  <a:lnTo>
                    <a:pt x="20" y="12"/>
                  </a:lnTo>
                  <a:lnTo>
                    <a:pt x="22" y="6"/>
                  </a:lnTo>
                  <a:lnTo>
                    <a:pt x="21" y="0"/>
                  </a:lnTo>
                  <a:lnTo>
                    <a:pt x="10" y="3"/>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sp>
          <p:nvSpPr>
            <p:cNvPr id="21684" name="任意多边形 19636"/>
            <p:cNvSpPr/>
            <p:nvPr/>
          </p:nvSpPr>
          <p:spPr>
            <a:xfrm>
              <a:off x="4691" y="1228"/>
              <a:ext cx="61" cy="93"/>
            </a:xfrm>
            <a:custGeom>
              <a:avLst/>
              <a:gdLst/>
              <a:ahLst/>
              <a:cxnLst/>
              <a:rect l="0" t="0" r="0" b="0"/>
              <a:pathLst>
                <a:path w="61" h="93">
                  <a:moveTo>
                    <a:pt x="0" y="4"/>
                  </a:moveTo>
                  <a:lnTo>
                    <a:pt x="3" y="10"/>
                  </a:lnTo>
                  <a:lnTo>
                    <a:pt x="5" y="17"/>
                  </a:lnTo>
                  <a:lnTo>
                    <a:pt x="8" y="23"/>
                  </a:lnTo>
                  <a:lnTo>
                    <a:pt x="11" y="28"/>
                  </a:lnTo>
                  <a:lnTo>
                    <a:pt x="15" y="34"/>
                  </a:lnTo>
                  <a:lnTo>
                    <a:pt x="18" y="39"/>
                  </a:lnTo>
                  <a:lnTo>
                    <a:pt x="22" y="45"/>
                  </a:lnTo>
                  <a:lnTo>
                    <a:pt x="25" y="50"/>
                  </a:lnTo>
                  <a:lnTo>
                    <a:pt x="29" y="54"/>
                  </a:lnTo>
                  <a:lnTo>
                    <a:pt x="32" y="59"/>
                  </a:lnTo>
                  <a:lnTo>
                    <a:pt x="35" y="65"/>
                  </a:lnTo>
                  <a:lnTo>
                    <a:pt x="38" y="69"/>
                  </a:lnTo>
                  <a:lnTo>
                    <a:pt x="41" y="75"/>
                  </a:lnTo>
                  <a:lnTo>
                    <a:pt x="44" y="81"/>
                  </a:lnTo>
                  <a:lnTo>
                    <a:pt x="46" y="86"/>
                  </a:lnTo>
                  <a:lnTo>
                    <a:pt x="47" y="92"/>
                  </a:lnTo>
                  <a:lnTo>
                    <a:pt x="60" y="89"/>
                  </a:lnTo>
                  <a:lnTo>
                    <a:pt x="57" y="82"/>
                  </a:lnTo>
                  <a:lnTo>
                    <a:pt x="55" y="75"/>
                  </a:lnTo>
                  <a:lnTo>
                    <a:pt x="52" y="69"/>
                  </a:lnTo>
                  <a:lnTo>
                    <a:pt x="49" y="64"/>
                  </a:lnTo>
                  <a:lnTo>
                    <a:pt x="45" y="58"/>
                  </a:lnTo>
                  <a:lnTo>
                    <a:pt x="42" y="53"/>
                  </a:lnTo>
                  <a:lnTo>
                    <a:pt x="39" y="48"/>
                  </a:lnTo>
                  <a:lnTo>
                    <a:pt x="35" y="41"/>
                  </a:lnTo>
                  <a:lnTo>
                    <a:pt x="32" y="38"/>
                  </a:lnTo>
                  <a:lnTo>
                    <a:pt x="28" y="33"/>
                  </a:lnTo>
                  <a:lnTo>
                    <a:pt x="25" y="27"/>
                  </a:lnTo>
                  <a:lnTo>
                    <a:pt x="22" y="23"/>
                  </a:lnTo>
                  <a:lnTo>
                    <a:pt x="19" y="18"/>
                  </a:lnTo>
                  <a:lnTo>
                    <a:pt x="16" y="11"/>
                  </a:lnTo>
                  <a:lnTo>
                    <a:pt x="15" y="6"/>
                  </a:lnTo>
                  <a:lnTo>
                    <a:pt x="12" y="0"/>
                  </a:lnTo>
                  <a:lnTo>
                    <a:pt x="1" y="4"/>
                  </a:lnTo>
                  <a:lnTo>
                    <a:pt x="0" y="4"/>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zh-CN" altLang="en-US"/>
            </a:p>
          </p:txBody>
        </p:sp>
      </p:grpSp>
      <p:sp>
        <p:nvSpPr>
          <p:cNvPr id="21685" name="矩形 19637"/>
          <p:cNvSpPr/>
          <p:nvPr/>
        </p:nvSpPr>
        <p:spPr>
          <a:xfrm>
            <a:off x="3792538" y="1844675"/>
            <a:ext cx="4572000" cy="3046095"/>
          </a:xfrm>
          <a:prstGeom prst="rect">
            <a:avLst/>
          </a:prstGeom>
          <a:noFill/>
          <a:ln w="9525">
            <a:noFill/>
          </a:ln>
        </p:spPr>
        <p:txBody>
          <a:bodyPr anchor="t">
            <a:spAutoFit/>
          </a:bodyPr>
          <a:lstStyle/>
          <a:p>
            <a:r>
              <a:rPr lang="zh-CN" altLang="en-US" sz="2400">
                <a:latin typeface="仿宋_GB2312" pitchFamily="1" charset="-122"/>
                <a:ea typeface="仿宋_GB2312" pitchFamily="1" charset="-122"/>
              </a:rPr>
              <a:t>（</a:t>
            </a:r>
            <a:r>
              <a:rPr lang="en-US" altLang="zh-CN" sz="2400">
                <a:latin typeface="仿宋_GB2312" pitchFamily="1" charset="-122"/>
                <a:ea typeface="仿宋_GB2312" pitchFamily="1" charset="-122"/>
              </a:rPr>
              <a:t>2</a:t>
            </a:r>
            <a:r>
              <a:rPr lang="zh-CN" altLang="en-US" sz="2400">
                <a:latin typeface="仿宋_GB2312" pitchFamily="1" charset="-122"/>
                <a:ea typeface="仿宋_GB2312" pitchFamily="1" charset="-122"/>
              </a:rPr>
              <a:t>）、顺层钻孔预抽煤巷条带煤层瓦斯区域防突措施的钻孔应控制的条带长度不小于</a:t>
            </a:r>
            <a:r>
              <a:rPr lang="en-US" altLang="zh-CN" sz="2400">
                <a:latin typeface="仿宋_GB2312" pitchFamily="1" charset="-122"/>
                <a:ea typeface="仿宋_GB2312" pitchFamily="1" charset="-122"/>
              </a:rPr>
              <a:t>60</a:t>
            </a:r>
            <a:r>
              <a:rPr lang="zh-CN" altLang="en-US" sz="2400">
                <a:latin typeface="仿宋_GB2312" pitchFamily="1" charset="-122"/>
                <a:ea typeface="仿宋_GB2312" pitchFamily="1" charset="-122"/>
              </a:rPr>
              <a:t>米。</a:t>
            </a:r>
            <a:endParaRPr lang="zh-CN" altLang="en-US" sz="2400">
              <a:latin typeface="仿宋_GB2312" pitchFamily="1" charset="-122"/>
              <a:ea typeface="仿宋_GB2312" pitchFamily="1" charset="-122"/>
            </a:endParaRPr>
          </a:p>
          <a:p>
            <a:r>
              <a:rPr lang="zh-CN" altLang="en-US" sz="2400">
                <a:latin typeface="仿宋_GB2312" pitchFamily="1" charset="-122"/>
                <a:ea typeface="仿宋_GB2312" pitchFamily="1" charset="-122"/>
              </a:rPr>
              <a:t>    区域瓦斯治理措施主要是在底板岩巷打穿层钻孔控制工作面下顺槽上下帮范围，在上下顺槽打本煤层顺层钻孔控制工作面内部。</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2529" name="文本框 20481"/>
          <p:cNvSpPr txBox="1"/>
          <p:nvPr/>
        </p:nvSpPr>
        <p:spPr>
          <a:xfrm>
            <a:off x="2347913" y="6207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四、区域措施效果检验</a:t>
            </a:r>
            <a:endParaRPr lang="zh-CN" altLang="en-US" b="1">
              <a:solidFill>
                <a:schemeClr val="bg2"/>
              </a:solidFill>
              <a:latin typeface="Times New Roman" panose="02020603050405020304" pitchFamily="2" charset="0"/>
              <a:ea typeface="仿宋_GB2312" pitchFamily="1" charset="-122"/>
            </a:endParaRPr>
          </a:p>
        </p:txBody>
      </p:sp>
      <p:sp>
        <p:nvSpPr>
          <p:cNvPr id="22530" name="文本框 20482"/>
          <p:cNvSpPr txBox="1"/>
          <p:nvPr/>
        </p:nvSpPr>
        <p:spPr>
          <a:xfrm>
            <a:off x="3605213" y="692150"/>
            <a:ext cx="7062787" cy="4831080"/>
          </a:xfrm>
          <a:prstGeom prst="rect">
            <a:avLst/>
          </a:prstGeom>
          <a:noFill/>
          <a:ln w="9525">
            <a:noFill/>
          </a:ln>
        </p:spPr>
        <p:txBody>
          <a:bodyPr wrap="square" anchor="t">
            <a:spAutoFit/>
          </a:bodyPr>
          <a:lstStyle/>
          <a:p>
            <a:pPr marL="342900" indent="-342900"/>
            <a:r>
              <a:rPr lang="en-US" altLang="zh-CN" sz="2800">
                <a:latin typeface="仿宋_GB2312" pitchFamily="1" charset="-122"/>
                <a:ea typeface="仿宋_GB2312" pitchFamily="1" charset="-122"/>
              </a:rPr>
              <a:t>      </a:t>
            </a:r>
            <a:r>
              <a:rPr lang="zh-CN" altLang="en-US" sz="2800">
                <a:latin typeface="仿宋_GB2312" pitchFamily="1" charset="-122"/>
                <a:ea typeface="仿宋_GB2312" pitchFamily="1" charset="-122"/>
              </a:rPr>
              <a:t>区域措施效果检验主要采用残余瓦斯压力、残余瓦斯含量两种。主要指标是：残余瓦斯压力小于</a:t>
            </a:r>
            <a:r>
              <a:rPr lang="en-US" altLang="zh-CN" sz="2800">
                <a:latin typeface="仿宋_GB2312" pitchFamily="1" charset="-122"/>
                <a:ea typeface="仿宋_GB2312" pitchFamily="1" charset="-122"/>
              </a:rPr>
              <a:t>0.74MPa,</a:t>
            </a:r>
            <a:r>
              <a:rPr lang="zh-CN" altLang="en-US" sz="2800">
                <a:latin typeface="仿宋_GB2312" pitchFamily="1" charset="-122"/>
                <a:ea typeface="仿宋_GB2312" pitchFamily="1" charset="-122"/>
              </a:rPr>
              <a:t>残余瓦斯含量小于</a:t>
            </a:r>
            <a:r>
              <a:rPr lang="en-US" altLang="zh-CN" sz="2800">
                <a:latin typeface="仿宋_GB2312" pitchFamily="1" charset="-122"/>
                <a:ea typeface="仿宋_GB2312" pitchFamily="1" charset="-122"/>
              </a:rPr>
              <a:t>8m3/t,</a:t>
            </a:r>
            <a:r>
              <a:rPr lang="zh-CN" altLang="en-US" sz="2800">
                <a:latin typeface="仿宋_GB2312" pitchFamily="1" charset="-122"/>
                <a:ea typeface="仿宋_GB2312" pitchFamily="1" charset="-122"/>
              </a:rPr>
              <a:t>小于这两个值，则视为防突措施有效，否则防突措施无效。</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在检验期间，若在煤层中进行钻孔作业时发现了喷孔、顶钻及其他明显突出预兆时（或残余瓦斯含量，压力超标），发现明显突出预兆的位置周围半径</a:t>
            </a:r>
            <a:r>
              <a:rPr lang="en-US" altLang="zh-CN" sz="2800">
                <a:latin typeface="仿宋_GB2312" pitchFamily="1" charset="-122"/>
                <a:ea typeface="仿宋_GB2312" pitchFamily="1" charset="-122"/>
              </a:rPr>
              <a:t>100</a:t>
            </a:r>
            <a:r>
              <a:rPr lang="zh-CN" altLang="en-US" sz="2800">
                <a:latin typeface="仿宋_GB2312" pitchFamily="1" charset="-122"/>
                <a:ea typeface="仿宋_GB2312" pitchFamily="1" charset="-122"/>
              </a:rPr>
              <a:t>米内的预抽区域判定为措施无效，所在区域煤层仍属突出危险区。</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3553" name="文本框 21505"/>
          <p:cNvSpPr txBox="1"/>
          <p:nvPr/>
        </p:nvSpPr>
        <p:spPr>
          <a:xfrm>
            <a:off x="2347913" y="14843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五、区域验证</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
        <p:nvSpPr>
          <p:cNvPr id="23554" name="文本框 21506"/>
          <p:cNvSpPr txBox="1"/>
          <p:nvPr/>
        </p:nvSpPr>
        <p:spPr>
          <a:xfrm>
            <a:off x="3622675" y="836613"/>
            <a:ext cx="7045325" cy="4831080"/>
          </a:xfrm>
          <a:prstGeom prst="rect">
            <a:avLst/>
          </a:prstGeom>
          <a:noFill/>
          <a:ln w="9525">
            <a:noFill/>
          </a:ln>
        </p:spPr>
        <p:txBody>
          <a:bodyPr wrap="square" anchor="t">
            <a:spAutoFit/>
          </a:bodyPr>
          <a:lstStyle/>
          <a:p>
            <a:pPr marL="342900" indent="-342900"/>
            <a:r>
              <a:rPr lang="en-US" altLang="zh-CN" sz="2800">
                <a:latin typeface="仿宋_GB2312" pitchFamily="1" charset="-122"/>
                <a:ea typeface="仿宋_GB2312" pitchFamily="1" charset="-122"/>
              </a:rPr>
              <a:t>      </a:t>
            </a:r>
            <a:r>
              <a:rPr lang="zh-CN" altLang="en-US" sz="2800">
                <a:latin typeface="仿宋_GB2312" pitchFamily="1" charset="-122"/>
                <a:ea typeface="仿宋_GB2312" pitchFamily="1" charset="-122"/>
              </a:rPr>
              <a:t>区域验证采用复合指标法，既钻孔瓦斯涌出初速度</a:t>
            </a:r>
            <a:r>
              <a:rPr lang="en-US" altLang="zh-CN" sz="2800">
                <a:latin typeface="仿宋_GB2312" pitchFamily="1" charset="-122"/>
                <a:ea typeface="仿宋_GB2312" pitchFamily="1" charset="-122"/>
              </a:rPr>
              <a:t>q</a:t>
            </a:r>
            <a:r>
              <a:rPr lang="zh-CN" altLang="en-US" sz="2800">
                <a:latin typeface="仿宋_GB2312" pitchFamily="1" charset="-122"/>
                <a:ea typeface="仿宋_GB2312" pitchFamily="1" charset="-122"/>
              </a:rPr>
              <a:t>值和钻屑量 </a:t>
            </a:r>
            <a:r>
              <a:rPr lang="en-US" altLang="zh-CN" sz="2800">
                <a:latin typeface="仿宋_GB2312" pitchFamily="1" charset="-122"/>
                <a:ea typeface="仿宋_GB2312" pitchFamily="1" charset="-122"/>
              </a:rPr>
              <a:t>S</a:t>
            </a:r>
            <a:r>
              <a:rPr lang="zh-CN" altLang="en-US" sz="2800">
                <a:latin typeface="仿宋_GB2312" pitchFamily="1" charset="-122"/>
                <a:ea typeface="仿宋_GB2312" pitchFamily="1" charset="-122"/>
              </a:rPr>
              <a:t>值，临界值为 </a:t>
            </a:r>
            <a:r>
              <a:rPr lang="en-US" altLang="zh-CN" sz="2800">
                <a:latin typeface="仿宋_GB2312" pitchFamily="1" charset="-122"/>
                <a:ea typeface="仿宋_GB2312" pitchFamily="1" charset="-122"/>
              </a:rPr>
              <a:t>q: 4.5L/min</a:t>
            </a:r>
            <a:r>
              <a:rPr lang="zh-CN" altLang="en-US" sz="2800">
                <a:latin typeface="仿宋_GB2312" pitchFamily="1" charset="-122"/>
                <a:ea typeface="仿宋_GB2312" pitchFamily="1" charset="-122"/>
              </a:rPr>
              <a:t>（防突规定</a:t>
            </a:r>
            <a:r>
              <a:rPr lang="en-US" altLang="zh-CN" sz="2800">
                <a:latin typeface="仿宋_GB2312" pitchFamily="1" charset="-122"/>
                <a:ea typeface="仿宋_GB2312" pitchFamily="1" charset="-122"/>
              </a:rPr>
              <a:t>q</a:t>
            </a:r>
            <a:r>
              <a:rPr lang="zh-CN" altLang="en-US" sz="2800">
                <a:latin typeface="仿宋_GB2312" pitchFamily="1" charset="-122"/>
                <a:ea typeface="仿宋_GB2312" pitchFamily="1" charset="-122"/>
              </a:rPr>
              <a:t>值是</a:t>
            </a:r>
            <a:r>
              <a:rPr lang="en-US" altLang="zh-CN" sz="2800">
                <a:latin typeface="仿宋_GB2312" pitchFamily="1" charset="-122"/>
                <a:ea typeface="仿宋_GB2312" pitchFamily="1" charset="-122"/>
              </a:rPr>
              <a:t>5L/min</a:t>
            </a:r>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 S: 6kg/m</a:t>
            </a:r>
            <a:r>
              <a:rPr lang="zh-CN" altLang="en-US" sz="2800">
                <a:latin typeface="仿宋_GB2312" pitchFamily="1" charset="-122"/>
                <a:ea typeface="仿宋_GB2312" pitchFamily="1" charset="-122"/>
              </a:rPr>
              <a:t>。</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当区域验证的</a:t>
            </a:r>
            <a:r>
              <a:rPr lang="en-US" altLang="zh-CN" sz="2800">
                <a:latin typeface="仿宋_GB2312" pitchFamily="1" charset="-122"/>
                <a:ea typeface="仿宋_GB2312" pitchFamily="1" charset="-122"/>
              </a:rPr>
              <a:t>q</a:t>
            </a:r>
            <a:r>
              <a:rPr lang="zh-CN" altLang="en-US" sz="2800">
                <a:latin typeface="仿宋_GB2312" pitchFamily="1" charset="-122"/>
                <a:ea typeface="仿宋_GB2312" pitchFamily="1" charset="-122"/>
              </a:rPr>
              <a:t>值在５米内出现</a:t>
            </a:r>
            <a:r>
              <a:rPr lang="en-US" altLang="zh-CN" sz="2800">
                <a:latin typeface="仿宋_GB2312" pitchFamily="1" charset="-122"/>
                <a:ea typeface="仿宋_GB2312" pitchFamily="1" charset="-122"/>
              </a:rPr>
              <a:t>4.5&lt;</a:t>
            </a:r>
            <a:r>
              <a:rPr lang="zh-CN" altLang="en-US" sz="2800">
                <a:latin typeface="仿宋_GB2312" pitchFamily="1" charset="-122"/>
                <a:ea typeface="仿宋_GB2312" pitchFamily="1" charset="-122"/>
              </a:rPr>
              <a:t>ｑ</a:t>
            </a:r>
            <a:r>
              <a:rPr lang="en-US" altLang="zh-CN" sz="2800">
                <a:latin typeface="仿宋_GB2312" pitchFamily="1" charset="-122"/>
                <a:ea typeface="仿宋_GB2312" pitchFamily="1" charset="-122"/>
              </a:rPr>
              <a:t>&lt; 6</a:t>
            </a:r>
            <a:r>
              <a:rPr lang="zh-CN" altLang="en-US" sz="2800">
                <a:latin typeface="仿宋_GB2312" pitchFamily="1" charset="-122"/>
                <a:ea typeface="仿宋_GB2312" pitchFamily="1" charset="-122"/>
              </a:rPr>
              <a:t>Ｌ</a:t>
            </a:r>
            <a:r>
              <a:rPr lang="en-US" altLang="zh-CN" sz="2800">
                <a:latin typeface="仿宋_GB2312" pitchFamily="1" charset="-122"/>
                <a:ea typeface="仿宋_GB2312" pitchFamily="1" charset="-122"/>
              </a:rPr>
              <a:t>/</a:t>
            </a:r>
            <a:r>
              <a:rPr lang="zh-CN" altLang="en-US" sz="2800">
                <a:latin typeface="仿宋_GB2312" pitchFamily="1" charset="-122"/>
                <a:ea typeface="仿宋_GB2312" pitchFamily="1" charset="-122"/>
              </a:rPr>
              <a:t>ｍ</a:t>
            </a:r>
            <a:r>
              <a:rPr lang="en-US" altLang="zh-CN" sz="2800">
                <a:latin typeface="仿宋_GB2312" pitchFamily="1" charset="-122"/>
                <a:ea typeface="仿宋_GB2312" pitchFamily="1" charset="-122"/>
              </a:rPr>
              <a:t>in, 5</a:t>
            </a:r>
            <a:r>
              <a:rPr lang="zh-CN" altLang="en-US" sz="2800">
                <a:latin typeface="仿宋_GB2312" pitchFamily="1" charset="-122"/>
                <a:ea typeface="仿宋_GB2312" pitchFamily="1" charset="-122"/>
              </a:rPr>
              <a:t>米外出现</a:t>
            </a:r>
            <a:r>
              <a:rPr lang="en-US" altLang="zh-CN" sz="2800">
                <a:latin typeface="仿宋_GB2312" pitchFamily="1" charset="-122"/>
                <a:ea typeface="仿宋_GB2312" pitchFamily="1" charset="-122"/>
              </a:rPr>
              <a:t>4.5&lt; q &lt; 9L/min</a:t>
            </a:r>
            <a:r>
              <a:rPr lang="zh-CN" altLang="en-US" sz="2800">
                <a:latin typeface="仿宋_GB2312" pitchFamily="1" charset="-122"/>
                <a:ea typeface="仿宋_GB2312" pitchFamily="1" charset="-122"/>
              </a:rPr>
              <a:t>时方可在掘进头实施局部防突措施；当出现在</a:t>
            </a:r>
            <a:r>
              <a:rPr lang="en-US" altLang="zh-CN" sz="2800">
                <a:latin typeface="仿宋_GB2312" pitchFamily="1" charset="-122"/>
                <a:ea typeface="仿宋_GB2312" pitchFamily="1" charset="-122"/>
              </a:rPr>
              <a:t>5</a:t>
            </a:r>
            <a:r>
              <a:rPr lang="zh-CN" altLang="en-US" sz="2800">
                <a:latin typeface="仿宋_GB2312" pitchFamily="1" charset="-122"/>
                <a:ea typeface="仿宋_GB2312" pitchFamily="1" charset="-122"/>
              </a:rPr>
              <a:t>米内</a:t>
            </a:r>
            <a:r>
              <a:rPr lang="en-US" altLang="zh-CN" sz="2800">
                <a:latin typeface="仿宋_GB2312" pitchFamily="1" charset="-122"/>
                <a:ea typeface="仿宋_GB2312" pitchFamily="1" charset="-122"/>
              </a:rPr>
              <a:t>q &gt; 6L/min</a:t>
            </a:r>
            <a:r>
              <a:rPr lang="zh-CN" altLang="en-US" sz="2800">
                <a:latin typeface="仿宋_GB2312" pitchFamily="1" charset="-122"/>
                <a:ea typeface="仿宋_GB2312" pitchFamily="1" charset="-122"/>
              </a:rPr>
              <a:t>或</a:t>
            </a:r>
            <a:r>
              <a:rPr lang="en-US" altLang="zh-CN" sz="2800">
                <a:latin typeface="仿宋_GB2312" pitchFamily="1" charset="-122"/>
                <a:ea typeface="仿宋_GB2312" pitchFamily="1" charset="-122"/>
              </a:rPr>
              <a:t>5</a:t>
            </a:r>
            <a:r>
              <a:rPr lang="zh-CN" altLang="en-US" sz="2800">
                <a:latin typeface="仿宋_GB2312" pitchFamily="1" charset="-122"/>
                <a:ea typeface="仿宋_GB2312" pitchFamily="1" charset="-122"/>
              </a:rPr>
              <a:t>米外</a:t>
            </a:r>
            <a:r>
              <a:rPr lang="en-US" altLang="zh-CN" sz="2800">
                <a:latin typeface="仿宋_GB2312" pitchFamily="1" charset="-122"/>
                <a:ea typeface="仿宋_GB2312" pitchFamily="1" charset="-122"/>
              </a:rPr>
              <a:t>q &gt; 9L/min</a:t>
            </a:r>
            <a:r>
              <a:rPr lang="zh-CN" altLang="en-US" sz="2800">
                <a:latin typeface="仿宋_GB2312" pitchFamily="1" charset="-122"/>
                <a:ea typeface="仿宋_GB2312" pitchFamily="1" charset="-122"/>
              </a:rPr>
              <a:t>的情况时，必须停止工作，切断电源，撤出人员，</a:t>
            </a:r>
            <a:r>
              <a:rPr lang="en-US" altLang="zh-CN" sz="2800">
                <a:latin typeface="仿宋_GB2312" pitchFamily="1" charset="-122"/>
                <a:ea typeface="仿宋_GB2312" pitchFamily="1" charset="-122"/>
              </a:rPr>
              <a:t>24</a:t>
            </a:r>
            <a:r>
              <a:rPr lang="zh-CN" altLang="en-US" sz="2800">
                <a:latin typeface="仿宋_GB2312" pitchFamily="1" charset="-122"/>
                <a:ea typeface="仿宋_GB2312" pitchFamily="1" charset="-122"/>
              </a:rPr>
              <a:t>小时后再次验证</a:t>
            </a:r>
            <a:r>
              <a:rPr lang="en-US" altLang="zh-CN" sz="2800">
                <a:latin typeface="仿宋_GB2312" pitchFamily="1" charset="-122"/>
                <a:ea typeface="仿宋_GB2312" pitchFamily="1" charset="-122"/>
              </a:rPr>
              <a:t>q</a:t>
            </a:r>
            <a:r>
              <a:rPr lang="zh-CN" altLang="en-US" sz="2800">
                <a:latin typeface="仿宋_GB2312" pitchFamily="1" charset="-122"/>
                <a:ea typeface="仿宋_GB2312" pitchFamily="1" charset="-122"/>
              </a:rPr>
              <a:t>值均小于上述值时，方可采取局部防突措施。</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4577" name="文本框 22529"/>
          <p:cNvSpPr txBox="1"/>
          <p:nvPr/>
        </p:nvSpPr>
        <p:spPr>
          <a:xfrm>
            <a:off x="2347913" y="1052513"/>
            <a:ext cx="736600" cy="63357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六、局部综合防突措施</a:t>
            </a:r>
            <a:endParaRPr lang="zh-CN" altLang="en-US" b="1">
              <a:solidFill>
                <a:schemeClr val="bg2"/>
              </a:solidFill>
              <a:latin typeface="Times New Roman" panose="02020603050405020304" pitchFamily="2" charset="0"/>
              <a:ea typeface="仿宋_GB2312" pitchFamily="1" charset="-122"/>
            </a:endParaRPr>
          </a:p>
        </p:txBody>
      </p:sp>
      <p:sp>
        <p:nvSpPr>
          <p:cNvPr id="24578" name="文本框 22530"/>
          <p:cNvSpPr txBox="1"/>
          <p:nvPr/>
        </p:nvSpPr>
        <p:spPr>
          <a:xfrm>
            <a:off x="4295775" y="1628775"/>
            <a:ext cx="6372225" cy="1383665"/>
          </a:xfrm>
          <a:prstGeom prst="rect">
            <a:avLst/>
          </a:prstGeom>
          <a:noFill/>
          <a:ln w="9525">
            <a:noFill/>
          </a:ln>
        </p:spPr>
        <p:txBody>
          <a:bodyPr anchor="t">
            <a:spAutoFit/>
          </a:bodyPr>
          <a:lstStyle/>
          <a:p>
            <a:pPr marL="342900" indent="-342900"/>
            <a:r>
              <a:rPr lang="en-US" altLang="zh-CN" sz="2800">
                <a:latin typeface="仿宋_GB2312" pitchFamily="1" charset="-122"/>
                <a:ea typeface="仿宋_GB2312" pitchFamily="1" charset="-122"/>
              </a:rPr>
              <a:t>   </a:t>
            </a:r>
            <a:r>
              <a:rPr lang="en-US" altLang="zh-CN" sz="2800" b="1">
                <a:latin typeface="仿宋_GB2312" pitchFamily="1" charset="-122"/>
                <a:ea typeface="仿宋_GB2312" pitchFamily="1" charset="-122"/>
              </a:rPr>
              <a:t>1</a:t>
            </a:r>
            <a:r>
              <a:rPr lang="zh-CN" altLang="en-US" sz="2800" b="1">
                <a:latin typeface="仿宋_GB2312" pitchFamily="1" charset="-122"/>
                <a:ea typeface="仿宋_GB2312" pitchFamily="1" charset="-122"/>
              </a:rPr>
              <a:t>、预测预报</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预测方法采用复合指标法，具体操作步骤与区域验证方法相同。</a:t>
            </a:r>
            <a:endParaRPr lang="zh-CN" altLang="en-US" sz="2800">
              <a:latin typeface="仿宋_GB2312" pitchFamily="1" charset="-122"/>
              <a:ea typeface="仿宋_GB2312" pitchFamily="1" charset="-122"/>
            </a:endParaRPr>
          </a:p>
        </p:txBody>
      </p:sp>
      <p:grpSp>
        <p:nvGrpSpPr>
          <p:cNvPr id="22532" name="组合 22531"/>
          <p:cNvGrpSpPr/>
          <p:nvPr/>
        </p:nvGrpSpPr>
        <p:grpSpPr>
          <a:xfrm flipH="1">
            <a:off x="8975725" y="4724400"/>
            <a:ext cx="1295400" cy="1589088"/>
            <a:chOff x="0" y="0"/>
            <a:chExt cx="621" cy="854"/>
          </a:xfrm>
        </p:grpSpPr>
        <p:sp>
          <p:nvSpPr>
            <p:cNvPr id="24580" name="任意多边形 22532"/>
            <p:cNvSpPr/>
            <p:nvPr/>
          </p:nvSpPr>
          <p:spPr>
            <a:xfrm>
              <a:off x="316" y="111"/>
              <a:ext cx="305" cy="587"/>
            </a:xfrm>
            <a:custGeom>
              <a:avLst/>
              <a:gdLst/>
              <a:ahLst/>
              <a:cxnLst/>
              <a:rect l="0" t="0" r="0" b="0"/>
              <a:pathLst>
                <a:path w="305" h="587">
                  <a:moveTo>
                    <a:pt x="0" y="553"/>
                  </a:moveTo>
                  <a:lnTo>
                    <a:pt x="13" y="534"/>
                  </a:lnTo>
                  <a:lnTo>
                    <a:pt x="19" y="521"/>
                  </a:lnTo>
                  <a:lnTo>
                    <a:pt x="19" y="508"/>
                  </a:lnTo>
                  <a:lnTo>
                    <a:pt x="26" y="495"/>
                  </a:lnTo>
                  <a:lnTo>
                    <a:pt x="32" y="429"/>
                  </a:lnTo>
                  <a:lnTo>
                    <a:pt x="44" y="403"/>
                  </a:lnTo>
                  <a:lnTo>
                    <a:pt x="51" y="377"/>
                  </a:lnTo>
                  <a:lnTo>
                    <a:pt x="70" y="325"/>
                  </a:lnTo>
                  <a:lnTo>
                    <a:pt x="95" y="273"/>
                  </a:lnTo>
                  <a:lnTo>
                    <a:pt x="114" y="273"/>
                  </a:lnTo>
                  <a:lnTo>
                    <a:pt x="133" y="247"/>
                  </a:lnTo>
                  <a:lnTo>
                    <a:pt x="146" y="195"/>
                  </a:lnTo>
                  <a:lnTo>
                    <a:pt x="158" y="143"/>
                  </a:lnTo>
                  <a:lnTo>
                    <a:pt x="177" y="110"/>
                  </a:lnTo>
                  <a:lnTo>
                    <a:pt x="209" y="78"/>
                  </a:lnTo>
                  <a:lnTo>
                    <a:pt x="222" y="65"/>
                  </a:lnTo>
                  <a:lnTo>
                    <a:pt x="222" y="45"/>
                  </a:lnTo>
                  <a:lnTo>
                    <a:pt x="228" y="32"/>
                  </a:lnTo>
                  <a:lnTo>
                    <a:pt x="228" y="13"/>
                  </a:lnTo>
                  <a:lnTo>
                    <a:pt x="247" y="0"/>
                  </a:lnTo>
                  <a:lnTo>
                    <a:pt x="272" y="0"/>
                  </a:lnTo>
                  <a:lnTo>
                    <a:pt x="291" y="13"/>
                  </a:lnTo>
                  <a:lnTo>
                    <a:pt x="291" y="45"/>
                  </a:lnTo>
                  <a:lnTo>
                    <a:pt x="278" y="78"/>
                  </a:lnTo>
                  <a:lnTo>
                    <a:pt x="266" y="97"/>
                  </a:lnTo>
                  <a:lnTo>
                    <a:pt x="260" y="110"/>
                  </a:lnTo>
                  <a:lnTo>
                    <a:pt x="253" y="117"/>
                  </a:lnTo>
                  <a:lnTo>
                    <a:pt x="241" y="162"/>
                  </a:lnTo>
                  <a:lnTo>
                    <a:pt x="222" y="195"/>
                  </a:lnTo>
                  <a:lnTo>
                    <a:pt x="215" y="201"/>
                  </a:lnTo>
                  <a:lnTo>
                    <a:pt x="203" y="299"/>
                  </a:lnTo>
                  <a:lnTo>
                    <a:pt x="247" y="299"/>
                  </a:lnTo>
                  <a:lnTo>
                    <a:pt x="266" y="299"/>
                  </a:lnTo>
                  <a:lnTo>
                    <a:pt x="272" y="312"/>
                  </a:lnTo>
                  <a:lnTo>
                    <a:pt x="285" y="325"/>
                  </a:lnTo>
                  <a:lnTo>
                    <a:pt x="297" y="338"/>
                  </a:lnTo>
                  <a:lnTo>
                    <a:pt x="297" y="345"/>
                  </a:lnTo>
                  <a:lnTo>
                    <a:pt x="304" y="371"/>
                  </a:lnTo>
                  <a:lnTo>
                    <a:pt x="297" y="397"/>
                  </a:lnTo>
                  <a:lnTo>
                    <a:pt x="285" y="416"/>
                  </a:lnTo>
                  <a:lnTo>
                    <a:pt x="272" y="442"/>
                  </a:lnTo>
                  <a:lnTo>
                    <a:pt x="253" y="455"/>
                  </a:lnTo>
                  <a:lnTo>
                    <a:pt x="241" y="455"/>
                  </a:lnTo>
                  <a:lnTo>
                    <a:pt x="215" y="488"/>
                  </a:lnTo>
                  <a:lnTo>
                    <a:pt x="190" y="521"/>
                  </a:lnTo>
                  <a:lnTo>
                    <a:pt x="152" y="521"/>
                  </a:lnTo>
                  <a:lnTo>
                    <a:pt x="146" y="560"/>
                  </a:lnTo>
                  <a:lnTo>
                    <a:pt x="120" y="586"/>
                  </a:lnTo>
                  <a:lnTo>
                    <a:pt x="101" y="586"/>
                  </a:lnTo>
                  <a:lnTo>
                    <a:pt x="76" y="586"/>
                  </a:lnTo>
                  <a:lnTo>
                    <a:pt x="114" y="573"/>
                  </a:lnTo>
                  <a:lnTo>
                    <a:pt x="127" y="560"/>
                  </a:lnTo>
                  <a:lnTo>
                    <a:pt x="133" y="540"/>
                  </a:lnTo>
                  <a:lnTo>
                    <a:pt x="133" y="527"/>
                  </a:lnTo>
                  <a:lnTo>
                    <a:pt x="133" y="462"/>
                  </a:lnTo>
                  <a:lnTo>
                    <a:pt x="139" y="403"/>
                  </a:lnTo>
                  <a:lnTo>
                    <a:pt x="146" y="429"/>
                  </a:lnTo>
                  <a:lnTo>
                    <a:pt x="146" y="423"/>
                  </a:lnTo>
                  <a:lnTo>
                    <a:pt x="165" y="403"/>
                  </a:lnTo>
                  <a:lnTo>
                    <a:pt x="165" y="423"/>
                  </a:lnTo>
                  <a:lnTo>
                    <a:pt x="177" y="416"/>
                  </a:lnTo>
                  <a:lnTo>
                    <a:pt x="171" y="429"/>
                  </a:lnTo>
                  <a:lnTo>
                    <a:pt x="158" y="436"/>
                  </a:lnTo>
                  <a:lnTo>
                    <a:pt x="152" y="436"/>
                  </a:lnTo>
                  <a:lnTo>
                    <a:pt x="152" y="455"/>
                  </a:lnTo>
                  <a:lnTo>
                    <a:pt x="152" y="455"/>
                  </a:lnTo>
                  <a:lnTo>
                    <a:pt x="146" y="442"/>
                  </a:lnTo>
                  <a:lnTo>
                    <a:pt x="152" y="429"/>
                  </a:lnTo>
                  <a:lnTo>
                    <a:pt x="146" y="429"/>
                  </a:lnTo>
                  <a:lnTo>
                    <a:pt x="146" y="462"/>
                  </a:lnTo>
                  <a:lnTo>
                    <a:pt x="146" y="475"/>
                  </a:lnTo>
                  <a:lnTo>
                    <a:pt x="146" y="495"/>
                  </a:lnTo>
                  <a:lnTo>
                    <a:pt x="146" y="508"/>
                  </a:lnTo>
                  <a:lnTo>
                    <a:pt x="184" y="508"/>
                  </a:lnTo>
                  <a:lnTo>
                    <a:pt x="196" y="482"/>
                  </a:lnTo>
                  <a:lnTo>
                    <a:pt x="215" y="462"/>
                  </a:lnTo>
                  <a:lnTo>
                    <a:pt x="215" y="455"/>
                  </a:lnTo>
                  <a:lnTo>
                    <a:pt x="234" y="436"/>
                  </a:lnTo>
                  <a:lnTo>
                    <a:pt x="241" y="436"/>
                  </a:lnTo>
                  <a:lnTo>
                    <a:pt x="247" y="429"/>
                  </a:lnTo>
                  <a:lnTo>
                    <a:pt x="266" y="410"/>
                  </a:lnTo>
                  <a:lnTo>
                    <a:pt x="278" y="397"/>
                  </a:lnTo>
                  <a:lnTo>
                    <a:pt x="297" y="384"/>
                  </a:lnTo>
                  <a:lnTo>
                    <a:pt x="297" y="377"/>
                  </a:lnTo>
                  <a:lnTo>
                    <a:pt x="297" y="364"/>
                  </a:lnTo>
                  <a:lnTo>
                    <a:pt x="291" y="351"/>
                  </a:lnTo>
                  <a:lnTo>
                    <a:pt x="278" y="351"/>
                  </a:lnTo>
                  <a:lnTo>
                    <a:pt x="266" y="345"/>
                  </a:lnTo>
                  <a:lnTo>
                    <a:pt x="272" y="332"/>
                  </a:lnTo>
                  <a:lnTo>
                    <a:pt x="266" y="325"/>
                  </a:lnTo>
                  <a:lnTo>
                    <a:pt x="215" y="312"/>
                  </a:lnTo>
                  <a:lnTo>
                    <a:pt x="158" y="299"/>
                  </a:lnTo>
                  <a:lnTo>
                    <a:pt x="146" y="299"/>
                  </a:lnTo>
                  <a:lnTo>
                    <a:pt x="120" y="280"/>
                  </a:lnTo>
                  <a:lnTo>
                    <a:pt x="127" y="280"/>
                  </a:lnTo>
                  <a:lnTo>
                    <a:pt x="133" y="286"/>
                  </a:lnTo>
                  <a:lnTo>
                    <a:pt x="146" y="293"/>
                  </a:lnTo>
                  <a:lnTo>
                    <a:pt x="165" y="299"/>
                  </a:lnTo>
                  <a:lnTo>
                    <a:pt x="190" y="299"/>
                  </a:lnTo>
                  <a:lnTo>
                    <a:pt x="196" y="247"/>
                  </a:lnTo>
                  <a:lnTo>
                    <a:pt x="196" y="195"/>
                  </a:lnTo>
                  <a:lnTo>
                    <a:pt x="222" y="169"/>
                  </a:lnTo>
                  <a:lnTo>
                    <a:pt x="241" y="123"/>
                  </a:lnTo>
                  <a:lnTo>
                    <a:pt x="253" y="91"/>
                  </a:lnTo>
                  <a:lnTo>
                    <a:pt x="272" y="65"/>
                  </a:lnTo>
                  <a:lnTo>
                    <a:pt x="278" y="32"/>
                  </a:lnTo>
                  <a:lnTo>
                    <a:pt x="272" y="13"/>
                  </a:lnTo>
                  <a:lnTo>
                    <a:pt x="260" y="13"/>
                  </a:lnTo>
                  <a:lnTo>
                    <a:pt x="247" y="13"/>
                  </a:lnTo>
                  <a:lnTo>
                    <a:pt x="247" y="19"/>
                  </a:lnTo>
                  <a:lnTo>
                    <a:pt x="247" y="26"/>
                  </a:lnTo>
                  <a:lnTo>
                    <a:pt x="253" y="39"/>
                  </a:lnTo>
                  <a:lnTo>
                    <a:pt x="260" y="45"/>
                  </a:lnTo>
                  <a:lnTo>
                    <a:pt x="253" y="39"/>
                  </a:lnTo>
                  <a:lnTo>
                    <a:pt x="247" y="32"/>
                  </a:lnTo>
                  <a:lnTo>
                    <a:pt x="247" y="26"/>
                  </a:lnTo>
                  <a:lnTo>
                    <a:pt x="247" y="26"/>
                  </a:lnTo>
                  <a:lnTo>
                    <a:pt x="247" y="39"/>
                  </a:lnTo>
                  <a:lnTo>
                    <a:pt x="247" y="39"/>
                  </a:lnTo>
                  <a:lnTo>
                    <a:pt x="234" y="52"/>
                  </a:lnTo>
                  <a:lnTo>
                    <a:pt x="228" y="65"/>
                  </a:lnTo>
                  <a:lnTo>
                    <a:pt x="222" y="71"/>
                  </a:lnTo>
                  <a:lnTo>
                    <a:pt x="222" y="91"/>
                  </a:lnTo>
                  <a:lnTo>
                    <a:pt x="215" y="91"/>
                  </a:lnTo>
                  <a:lnTo>
                    <a:pt x="209" y="97"/>
                  </a:lnTo>
                  <a:lnTo>
                    <a:pt x="184" y="123"/>
                  </a:lnTo>
                  <a:lnTo>
                    <a:pt x="171" y="156"/>
                  </a:lnTo>
                  <a:lnTo>
                    <a:pt x="152" y="221"/>
                  </a:lnTo>
                  <a:lnTo>
                    <a:pt x="127" y="280"/>
                  </a:lnTo>
                  <a:lnTo>
                    <a:pt x="114" y="286"/>
                  </a:lnTo>
                  <a:lnTo>
                    <a:pt x="95" y="293"/>
                  </a:lnTo>
                  <a:lnTo>
                    <a:pt x="63" y="390"/>
                  </a:lnTo>
                  <a:lnTo>
                    <a:pt x="44" y="442"/>
                  </a:lnTo>
                  <a:lnTo>
                    <a:pt x="44" y="495"/>
                  </a:lnTo>
                  <a:lnTo>
                    <a:pt x="26" y="540"/>
                  </a:lnTo>
                  <a:lnTo>
                    <a:pt x="19" y="560"/>
                  </a:lnTo>
                  <a:lnTo>
                    <a:pt x="0" y="553"/>
                  </a:lnTo>
                  <a:lnTo>
                    <a:pt x="0" y="553"/>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581" name="任意多边形 22533"/>
            <p:cNvSpPr/>
            <p:nvPr/>
          </p:nvSpPr>
          <p:spPr>
            <a:xfrm>
              <a:off x="44" y="98"/>
              <a:ext cx="349" cy="496"/>
            </a:xfrm>
            <a:custGeom>
              <a:avLst/>
              <a:gdLst/>
              <a:ahLst/>
              <a:cxnLst/>
              <a:rect l="0" t="0" r="0" b="0"/>
              <a:pathLst>
                <a:path w="349" h="496">
                  <a:moveTo>
                    <a:pt x="310" y="104"/>
                  </a:moveTo>
                  <a:lnTo>
                    <a:pt x="291" y="78"/>
                  </a:lnTo>
                  <a:lnTo>
                    <a:pt x="285" y="39"/>
                  </a:lnTo>
                  <a:lnTo>
                    <a:pt x="279" y="19"/>
                  </a:lnTo>
                  <a:lnTo>
                    <a:pt x="272" y="0"/>
                  </a:lnTo>
                  <a:lnTo>
                    <a:pt x="215" y="0"/>
                  </a:lnTo>
                  <a:lnTo>
                    <a:pt x="190" y="19"/>
                  </a:lnTo>
                  <a:lnTo>
                    <a:pt x="171" y="0"/>
                  </a:lnTo>
                  <a:lnTo>
                    <a:pt x="95" y="0"/>
                  </a:lnTo>
                  <a:lnTo>
                    <a:pt x="76" y="58"/>
                  </a:lnTo>
                  <a:lnTo>
                    <a:pt x="76" y="78"/>
                  </a:lnTo>
                  <a:lnTo>
                    <a:pt x="64" y="91"/>
                  </a:lnTo>
                  <a:lnTo>
                    <a:pt x="38" y="117"/>
                  </a:lnTo>
                  <a:lnTo>
                    <a:pt x="26" y="156"/>
                  </a:lnTo>
                  <a:lnTo>
                    <a:pt x="0" y="208"/>
                  </a:lnTo>
                  <a:lnTo>
                    <a:pt x="0" y="234"/>
                  </a:lnTo>
                  <a:lnTo>
                    <a:pt x="7" y="260"/>
                  </a:lnTo>
                  <a:lnTo>
                    <a:pt x="32" y="306"/>
                  </a:lnTo>
                  <a:lnTo>
                    <a:pt x="64" y="338"/>
                  </a:lnTo>
                  <a:lnTo>
                    <a:pt x="57" y="306"/>
                  </a:lnTo>
                  <a:lnTo>
                    <a:pt x="70" y="325"/>
                  </a:lnTo>
                  <a:lnTo>
                    <a:pt x="139" y="468"/>
                  </a:lnTo>
                  <a:lnTo>
                    <a:pt x="152" y="495"/>
                  </a:lnTo>
                  <a:lnTo>
                    <a:pt x="165" y="495"/>
                  </a:lnTo>
                  <a:lnTo>
                    <a:pt x="215" y="488"/>
                  </a:lnTo>
                  <a:lnTo>
                    <a:pt x="228" y="475"/>
                  </a:lnTo>
                  <a:lnTo>
                    <a:pt x="253" y="390"/>
                  </a:lnTo>
                  <a:lnTo>
                    <a:pt x="266" y="377"/>
                  </a:lnTo>
                  <a:lnTo>
                    <a:pt x="291" y="338"/>
                  </a:lnTo>
                  <a:lnTo>
                    <a:pt x="329" y="306"/>
                  </a:lnTo>
                  <a:lnTo>
                    <a:pt x="348" y="260"/>
                  </a:lnTo>
                  <a:lnTo>
                    <a:pt x="348" y="208"/>
                  </a:lnTo>
                  <a:lnTo>
                    <a:pt x="342" y="195"/>
                  </a:lnTo>
                  <a:lnTo>
                    <a:pt x="323" y="156"/>
                  </a:lnTo>
                  <a:lnTo>
                    <a:pt x="316" y="143"/>
                  </a:lnTo>
                  <a:lnTo>
                    <a:pt x="310" y="104"/>
                  </a:lnTo>
                  <a:lnTo>
                    <a:pt x="310" y="104"/>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582" name="任意多边形 22534"/>
            <p:cNvSpPr/>
            <p:nvPr/>
          </p:nvSpPr>
          <p:spPr>
            <a:xfrm>
              <a:off x="32" y="195"/>
              <a:ext cx="380" cy="444"/>
            </a:xfrm>
            <a:custGeom>
              <a:avLst/>
              <a:gdLst/>
              <a:ahLst/>
              <a:cxnLst/>
              <a:rect l="0" t="0" r="0" b="0"/>
              <a:pathLst>
                <a:path w="380" h="444">
                  <a:moveTo>
                    <a:pt x="328" y="0"/>
                  </a:moveTo>
                  <a:lnTo>
                    <a:pt x="322" y="7"/>
                  </a:lnTo>
                  <a:lnTo>
                    <a:pt x="328" y="46"/>
                  </a:lnTo>
                  <a:lnTo>
                    <a:pt x="335" y="59"/>
                  </a:lnTo>
                  <a:lnTo>
                    <a:pt x="354" y="98"/>
                  </a:lnTo>
                  <a:lnTo>
                    <a:pt x="354" y="85"/>
                  </a:lnTo>
                  <a:lnTo>
                    <a:pt x="335" y="52"/>
                  </a:lnTo>
                  <a:lnTo>
                    <a:pt x="335" y="33"/>
                  </a:lnTo>
                  <a:lnTo>
                    <a:pt x="335" y="20"/>
                  </a:lnTo>
                  <a:lnTo>
                    <a:pt x="347" y="20"/>
                  </a:lnTo>
                  <a:lnTo>
                    <a:pt x="354" y="20"/>
                  </a:lnTo>
                  <a:lnTo>
                    <a:pt x="354" y="26"/>
                  </a:lnTo>
                  <a:lnTo>
                    <a:pt x="354" y="85"/>
                  </a:lnTo>
                  <a:lnTo>
                    <a:pt x="354" y="98"/>
                  </a:lnTo>
                  <a:lnTo>
                    <a:pt x="360" y="111"/>
                  </a:lnTo>
                  <a:lnTo>
                    <a:pt x="360" y="144"/>
                  </a:lnTo>
                  <a:lnTo>
                    <a:pt x="354" y="170"/>
                  </a:lnTo>
                  <a:lnTo>
                    <a:pt x="318" y="229"/>
                  </a:lnTo>
                  <a:lnTo>
                    <a:pt x="301" y="242"/>
                  </a:lnTo>
                  <a:lnTo>
                    <a:pt x="265" y="293"/>
                  </a:lnTo>
                  <a:lnTo>
                    <a:pt x="240" y="378"/>
                  </a:lnTo>
                  <a:lnTo>
                    <a:pt x="227" y="391"/>
                  </a:lnTo>
                  <a:lnTo>
                    <a:pt x="177" y="398"/>
                  </a:lnTo>
                  <a:lnTo>
                    <a:pt x="164" y="398"/>
                  </a:lnTo>
                  <a:lnTo>
                    <a:pt x="151" y="371"/>
                  </a:lnTo>
                  <a:lnTo>
                    <a:pt x="82" y="228"/>
                  </a:lnTo>
                  <a:lnTo>
                    <a:pt x="69" y="209"/>
                  </a:lnTo>
                  <a:lnTo>
                    <a:pt x="76" y="241"/>
                  </a:lnTo>
                  <a:lnTo>
                    <a:pt x="69" y="228"/>
                  </a:lnTo>
                  <a:lnTo>
                    <a:pt x="57" y="222"/>
                  </a:lnTo>
                  <a:lnTo>
                    <a:pt x="25" y="170"/>
                  </a:lnTo>
                  <a:lnTo>
                    <a:pt x="12" y="111"/>
                  </a:lnTo>
                  <a:lnTo>
                    <a:pt x="19" y="65"/>
                  </a:lnTo>
                  <a:lnTo>
                    <a:pt x="19" y="26"/>
                  </a:lnTo>
                  <a:lnTo>
                    <a:pt x="25" y="20"/>
                  </a:lnTo>
                  <a:lnTo>
                    <a:pt x="25" y="20"/>
                  </a:lnTo>
                  <a:lnTo>
                    <a:pt x="44" y="20"/>
                  </a:lnTo>
                  <a:lnTo>
                    <a:pt x="38" y="52"/>
                  </a:lnTo>
                  <a:lnTo>
                    <a:pt x="19" y="85"/>
                  </a:lnTo>
                  <a:lnTo>
                    <a:pt x="12" y="111"/>
                  </a:lnTo>
                  <a:lnTo>
                    <a:pt x="38" y="72"/>
                  </a:lnTo>
                  <a:lnTo>
                    <a:pt x="50" y="46"/>
                  </a:lnTo>
                  <a:lnTo>
                    <a:pt x="50" y="20"/>
                  </a:lnTo>
                  <a:lnTo>
                    <a:pt x="44" y="7"/>
                  </a:lnTo>
                  <a:lnTo>
                    <a:pt x="12" y="7"/>
                  </a:lnTo>
                  <a:lnTo>
                    <a:pt x="0" y="33"/>
                  </a:lnTo>
                  <a:lnTo>
                    <a:pt x="0" y="59"/>
                  </a:lnTo>
                  <a:lnTo>
                    <a:pt x="0" y="111"/>
                  </a:lnTo>
                  <a:lnTo>
                    <a:pt x="0" y="170"/>
                  </a:lnTo>
                  <a:lnTo>
                    <a:pt x="31" y="215"/>
                  </a:lnTo>
                  <a:lnTo>
                    <a:pt x="76" y="254"/>
                  </a:lnTo>
                  <a:lnTo>
                    <a:pt x="94" y="287"/>
                  </a:lnTo>
                  <a:lnTo>
                    <a:pt x="139" y="371"/>
                  </a:lnTo>
                  <a:lnTo>
                    <a:pt x="145" y="391"/>
                  </a:lnTo>
                  <a:lnTo>
                    <a:pt x="151" y="398"/>
                  </a:lnTo>
                  <a:lnTo>
                    <a:pt x="151" y="404"/>
                  </a:lnTo>
                  <a:lnTo>
                    <a:pt x="151" y="417"/>
                  </a:lnTo>
                  <a:lnTo>
                    <a:pt x="158" y="424"/>
                  </a:lnTo>
                  <a:lnTo>
                    <a:pt x="177" y="437"/>
                  </a:lnTo>
                  <a:lnTo>
                    <a:pt x="196" y="443"/>
                  </a:lnTo>
                  <a:lnTo>
                    <a:pt x="202" y="443"/>
                  </a:lnTo>
                  <a:lnTo>
                    <a:pt x="202" y="443"/>
                  </a:lnTo>
                  <a:lnTo>
                    <a:pt x="215" y="437"/>
                  </a:lnTo>
                  <a:lnTo>
                    <a:pt x="227" y="437"/>
                  </a:lnTo>
                  <a:lnTo>
                    <a:pt x="227" y="424"/>
                  </a:lnTo>
                  <a:lnTo>
                    <a:pt x="227" y="417"/>
                  </a:lnTo>
                  <a:lnTo>
                    <a:pt x="227" y="417"/>
                  </a:lnTo>
                  <a:lnTo>
                    <a:pt x="221" y="411"/>
                  </a:lnTo>
                  <a:lnTo>
                    <a:pt x="221" y="424"/>
                  </a:lnTo>
                  <a:lnTo>
                    <a:pt x="215" y="430"/>
                  </a:lnTo>
                  <a:lnTo>
                    <a:pt x="202" y="437"/>
                  </a:lnTo>
                  <a:lnTo>
                    <a:pt x="183" y="437"/>
                  </a:lnTo>
                  <a:lnTo>
                    <a:pt x="170" y="424"/>
                  </a:lnTo>
                  <a:lnTo>
                    <a:pt x="170" y="411"/>
                  </a:lnTo>
                  <a:lnTo>
                    <a:pt x="221" y="411"/>
                  </a:lnTo>
                  <a:lnTo>
                    <a:pt x="227" y="417"/>
                  </a:lnTo>
                  <a:lnTo>
                    <a:pt x="234" y="411"/>
                  </a:lnTo>
                  <a:lnTo>
                    <a:pt x="246" y="404"/>
                  </a:lnTo>
                  <a:lnTo>
                    <a:pt x="253" y="398"/>
                  </a:lnTo>
                  <a:lnTo>
                    <a:pt x="272" y="326"/>
                  </a:lnTo>
                  <a:lnTo>
                    <a:pt x="310" y="267"/>
                  </a:lnTo>
                  <a:lnTo>
                    <a:pt x="354" y="202"/>
                  </a:lnTo>
                  <a:lnTo>
                    <a:pt x="366" y="189"/>
                  </a:lnTo>
                  <a:lnTo>
                    <a:pt x="379" y="163"/>
                  </a:lnTo>
                  <a:lnTo>
                    <a:pt x="379" y="137"/>
                  </a:lnTo>
                  <a:lnTo>
                    <a:pt x="379" y="111"/>
                  </a:lnTo>
                  <a:lnTo>
                    <a:pt x="373" y="91"/>
                  </a:lnTo>
                  <a:lnTo>
                    <a:pt x="379" y="85"/>
                  </a:lnTo>
                  <a:lnTo>
                    <a:pt x="379" y="46"/>
                  </a:lnTo>
                  <a:lnTo>
                    <a:pt x="366" y="13"/>
                  </a:lnTo>
                  <a:lnTo>
                    <a:pt x="354" y="7"/>
                  </a:lnTo>
                  <a:lnTo>
                    <a:pt x="328" y="0"/>
                  </a:lnTo>
                  <a:lnTo>
                    <a:pt x="328"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583" name="任意多边形 22535"/>
            <p:cNvSpPr/>
            <p:nvPr/>
          </p:nvSpPr>
          <p:spPr>
            <a:xfrm>
              <a:off x="76" y="45"/>
              <a:ext cx="285" cy="171"/>
            </a:xfrm>
            <a:custGeom>
              <a:avLst/>
              <a:gdLst/>
              <a:ahLst/>
              <a:cxnLst/>
              <a:rect l="0" t="0" r="0" b="0"/>
              <a:pathLst>
                <a:path w="285" h="171">
                  <a:moveTo>
                    <a:pt x="284" y="150"/>
                  </a:moveTo>
                  <a:lnTo>
                    <a:pt x="284" y="111"/>
                  </a:lnTo>
                  <a:lnTo>
                    <a:pt x="259" y="33"/>
                  </a:lnTo>
                  <a:lnTo>
                    <a:pt x="253" y="14"/>
                  </a:lnTo>
                  <a:lnTo>
                    <a:pt x="240" y="7"/>
                  </a:lnTo>
                  <a:lnTo>
                    <a:pt x="190" y="0"/>
                  </a:lnTo>
                  <a:lnTo>
                    <a:pt x="139" y="0"/>
                  </a:lnTo>
                  <a:lnTo>
                    <a:pt x="50" y="27"/>
                  </a:lnTo>
                  <a:lnTo>
                    <a:pt x="32" y="40"/>
                  </a:lnTo>
                  <a:lnTo>
                    <a:pt x="0" y="157"/>
                  </a:lnTo>
                  <a:lnTo>
                    <a:pt x="6" y="170"/>
                  </a:lnTo>
                  <a:lnTo>
                    <a:pt x="26" y="149"/>
                  </a:lnTo>
                  <a:lnTo>
                    <a:pt x="44" y="131"/>
                  </a:lnTo>
                  <a:lnTo>
                    <a:pt x="44" y="111"/>
                  </a:lnTo>
                  <a:lnTo>
                    <a:pt x="63" y="53"/>
                  </a:lnTo>
                  <a:lnTo>
                    <a:pt x="139" y="53"/>
                  </a:lnTo>
                  <a:lnTo>
                    <a:pt x="158" y="72"/>
                  </a:lnTo>
                  <a:lnTo>
                    <a:pt x="183" y="53"/>
                  </a:lnTo>
                  <a:lnTo>
                    <a:pt x="240" y="53"/>
                  </a:lnTo>
                  <a:lnTo>
                    <a:pt x="253" y="92"/>
                  </a:lnTo>
                  <a:lnTo>
                    <a:pt x="256" y="132"/>
                  </a:lnTo>
                  <a:lnTo>
                    <a:pt x="278" y="157"/>
                  </a:lnTo>
                  <a:lnTo>
                    <a:pt x="284" y="150"/>
                  </a:lnTo>
                  <a:lnTo>
                    <a:pt x="284" y="150"/>
                  </a:lnTo>
                  <a:close/>
                </a:path>
              </a:pathLst>
            </a:custGeom>
            <a:solidFill>
              <a:srgbClr val="777777"/>
            </a:solidFill>
            <a:ln w="3175" cap="flat" cmpd="sng">
              <a:solidFill>
                <a:srgbClr val="000000"/>
              </a:solidFill>
              <a:prstDash val="solid"/>
              <a:round/>
              <a:headEnd type="none" w="med" len="med"/>
              <a:tailEnd type="none" w="med" len="med"/>
            </a:ln>
          </p:spPr>
          <p:txBody>
            <a:bodyPr/>
            <a:lstStyle/>
            <a:p>
              <a:endParaRPr lang="zh-CN" altLang="en-US"/>
            </a:p>
          </p:txBody>
        </p:sp>
        <p:sp>
          <p:nvSpPr>
            <p:cNvPr id="24584" name="任意多边形 22536"/>
            <p:cNvSpPr/>
            <p:nvPr/>
          </p:nvSpPr>
          <p:spPr>
            <a:xfrm>
              <a:off x="443" y="124"/>
              <a:ext cx="152" cy="287"/>
            </a:xfrm>
            <a:custGeom>
              <a:avLst/>
              <a:gdLst/>
              <a:ahLst/>
              <a:cxnLst/>
              <a:rect l="0" t="0" r="0" b="0"/>
              <a:pathLst>
                <a:path w="152" h="287">
                  <a:moveTo>
                    <a:pt x="0" y="267"/>
                  </a:moveTo>
                  <a:lnTo>
                    <a:pt x="25" y="286"/>
                  </a:lnTo>
                  <a:lnTo>
                    <a:pt x="63" y="286"/>
                  </a:lnTo>
                  <a:lnTo>
                    <a:pt x="69" y="247"/>
                  </a:lnTo>
                  <a:lnTo>
                    <a:pt x="69" y="182"/>
                  </a:lnTo>
                  <a:lnTo>
                    <a:pt x="95" y="156"/>
                  </a:lnTo>
                  <a:lnTo>
                    <a:pt x="114" y="110"/>
                  </a:lnTo>
                  <a:lnTo>
                    <a:pt x="126" y="78"/>
                  </a:lnTo>
                  <a:lnTo>
                    <a:pt x="145" y="52"/>
                  </a:lnTo>
                  <a:lnTo>
                    <a:pt x="151" y="19"/>
                  </a:lnTo>
                  <a:lnTo>
                    <a:pt x="145" y="0"/>
                  </a:lnTo>
                  <a:lnTo>
                    <a:pt x="133" y="0"/>
                  </a:lnTo>
                  <a:lnTo>
                    <a:pt x="120" y="0"/>
                  </a:lnTo>
                  <a:lnTo>
                    <a:pt x="120" y="6"/>
                  </a:lnTo>
                  <a:lnTo>
                    <a:pt x="120" y="13"/>
                  </a:lnTo>
                  <a:lnTo>
                    <a:pt x="126" y="26"/>
                  </a:lnTo>
                  <a:lnTo>
                    <a:pt x="133" y="32"/>
                  </a:lnTo>
                  <a:lnTo>
                    <a:pt x="126" y="32"/>
                  </a:lnTo>
                  <a:lnTo>
                    <a:pt x="120" y="26"/>
                  </a:lnTo>
                  <a:lnTo>
                    <a:pt x="120" y="26"/>
                  </a:lnTo>
                  <a:lnTo>
                    <a:pt x="107" y="39"/>
                  </a:lnTo>
                  <a:lnTo>
                    <a:pt x="101" y="52"/>
                  </a:lnTo>
                  <a:lnTo>
                    <a:pt x="95" y="71"/>
                  </a:lnTo>
                  <a:lnTo>
                    <a:pt x="69" y="97"/>
                  </a:lnTo>
                  <a:lnTo>
                    <a:pt x="50" y="117"/>
                  </a:lnTo>
                  <a:lnTo>
                    <a:pt x="44" y="143"/>
                  </a:lnTo>
                  <a:lnTo>
                    <a:pt x="31" y="175"/>
                  </a:lnTo>
                  <a:lnTo>
                    <a:pt x="25" y="202"/>
                  </a:lnTo>
                  <a:lnTo>
                    <a:pt x="0" y="267"/>
                  </a:lnTo>
                  <a:lnTo>
                    <a:pt x="0" y="267"/>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585" name="任意多边形 22537"/>
            <p:cNvSpPr/>
            <p:nvPr/>
          </p:nvSpPr>
          <p:spPr>
            <a:xfrm>
              <a:off x="0" y="593"/>
              <a:ext cx="203" cy="261"/>
            </a:xfrm>
            <a:custGeom>
              <a:avLst/>
              <a:gdLst/>
              <a:ahLst/>
              <a:cxnLst/>
              <a:rect l="0" t="0" r="0" b="0"/>
              <a:pathLst>
                <a:path w="203" h="261">
                  <a:moveTo>
                    <a:pt x="202" y="260"/>
                  </a:moveTo>
                  <a:lnTo>
                    <a:pt x="202" y="221"/>
                  </a:lnTo>
                  <a:lnTo>
                    <a:pt x="183" y="52"/>
                  </a:lnTo>
                  <a:lnTo>
                    <a:pt x="177" y="19"/>
                  </a:lnTo>
                  <a:lnTo>
                    <a:pt x="183" y="6"/>
                  </a:lnTo>
                  <a:lnTo>
                    <a:pt x="183" y="0"/>
                  </a:lnTo>
                  <a:lnTo>
                    <a:pt x="152" y="39"/>
                  </a:lnTo>
                  <a:lnTo>
                    <a:pt x="44" y="84"/>
                  </a:lnTo>
                  <a:lnTo>
                    <a:pt x="38" y="78"/>
                  </a:lnTo>
                  <a:lnTo>
                    <a:pt x="0" y="104"/>
                  </a:lnTo>
                  <a:lnTo>
                    <a:pt x="57" y="260"/>
                  </a:lnTo>
                  <a:lnTo>
                    <a:pt x="202" y="260"/>
                  </a:lnTo>
                  <a:lnTo>
                    <a:pt x="202" y="260"/>
                  </a:lnTo>
                  <a:close/>
                </a:path>
              </a:pathLst>
            </a:custGeom>
            <a:solidFill>
              <a:srgbClr val="888888"/>
            </a:solidFill>
            <a:ln w="3175" cap="flat" cmpd="sng">
              <a:solidFill>
                <a:srgbClr val="000000"/>
              </a:solidFill>
              <a:prstDash val="solid"/>
              <a:round/>
              <a:headEnd type="none" w="med" len="med"/>
              <a:tailEnd type="none" w="med" len="med"/>
            </a:ln>
          </p:spPr>
          <p:txBody>
            <a:bodyPr/>
            <a:lstStyle/>
            <a:p>
              <a:endParaRPr lang="zh-CN" altLang="en-US"/>
            </a:p>
          </p:txBody>
        </p:sp>
        <p:sp>
          <p:nvSpPr>
            <p:cNvPr id="24586" name="任意多边形 22538"/>
            <p:cNvSpPr/>
            <p:nvPr/>
          </p:nvSpPr>
          <p:spPr>
            <a:xfrm>
              <a:off x="253" y="606"/>
              <a:ext cx="191" cy="248"/>
            </a:xfrm>
            <a:custGeom>
              <a:avLst/>
              <a:gdLst/>
              <a:ahLst/>
              <a:cxnLst/>
              <a:rect l="0" t="0" r="0" b="0"/>
              <a:pathLst>
                <a:path w="191" h="248">
                  <a:moveTo>
                    <a:pt x="101" y="143"/>
                  </a:moveTo>
                  <a:lnTo>
                    <a:pt x="82" y="136"/>
                  </a:lnTo>
                  <a:lnTo>
                    <a:pt x="82" y="117"/>
                  </a:lnTo>
                  <a:lnTo>
                    <a:pt x="70" y="110"/>
                  </a:lnTo>
                  <a:lnTo>
                    <a:pt x="70" y="117"/>
                  </a:lnTo>
                  <a:lnTo>
                    <a:pt x="70" y="123"/>
                  </a:lnTo>
                  <a:lnTo>
                    <a:pt x="89" y="143"/>
                  </a:lnTo>
                  <a:lnTo>
                    <a:pt x="107" y="162"/>
                  </a:lnTo>
                  <a:lnTo>
                    <a:pt x="114" y="156"/>
                  </a:lnTo>
                  <a:lnTo>
                    <a:pt x="107" y="169"/>
                  </a:lnTo>
                  <a:lnTo>
                    <a:pt x="107" y="201"/>
                  </a:lnTo>
                  <a:lnTo>
                    <a:pt x="101" y="214"/>
                  </a:lnTo>
                  <a:lnTo>
                    <a:pt x="89" y="208"/>
                  </a:lnTo>
                  <a:lnTo>
                    <a:pt x="82" y="195"/>
                  </a:lnTo>
                  <a:lnTo>
                    <a:pt x="70" y="188"/>
                  </a:lnTo>
                  <a:lnTo>
                    <a:pt x="57" y="182"/>
                  </a:lnTo>
                  <a:lnTo>
                    <a:pt x="38" y="169"/>
                  </a:lnTo>
                  <a:lnTo>
                    <a:pt x="38" y="162"/>
                  </a:lnTo>
                  <a:lnTo>
                    <a:pt x="44" y="156"/>
                  </a:lnTo>
                  <a:lnTo>
                    <a:pt x="51" y="143"/>
                  </a:lnTo>
                  <a:lnTo>
                    <a:pt x="57" y="143"/>
                  </a:lnTo>
                  <a:lnTo>
                    <a:pt x="63" y="110"/>
                  </a:lnTo>
                  <a:lnTo>
                    <a:pt x="63" y="117"/>
                  </a:lnTo>
                  <a:lnTo>
                    <a:pt x="70" y="117"/>
                  </a:lnTo>
                  <a:lnTo>
                    <a:pt x="70" y="110"/>
                  </a:lnTo>
                  <a:lnTo>
                    <a:pt x="82" y="91"/>
                  </a:lnTo>
                  <a:lnTo>
                    <a:pt x="82" y="65"/>
                  </a:lnTo>
                  <a:lnTo>
                    <a:pt x="63" y="58"/>
                  </a:lnTo>
                  <a:lnTo>
                    <a:pt x="57" y="52"/>
                  </a:lnTo>
                  <a:lnTo>
                    <a:pt x="13" y="0"/>
                  </a:lnTo>
                  <a:lnTo>
                    <a:pt x="6" y="0"/>
                  </a:lnTo>
                  <a:lnTo>
                    <a:pt x="19" y="26"/>
                  </a:lnTo>
                  <a:lnTo>
                    <a:pt x="19" y="26"/>
                  </a:lnTo>
                  <a:lnTo>
                    <a:pt x="6" y="84"/>
                  </a:lnTo>
                  <a:lnTo>
                    <a:pt x="6" y="104"/>
                  </a:lnTo>
                  <a:lnTo>
                    <a:pt x="6" y="123"/>
                  </a:lnTo>
                  <a:lnTo>
                    <a:pt x="0" y="149"/>
                  </a:lnTo>
                  <a:lnTo>
                    <a:pt x="6" y="247"/>
                  </a:lnTo>
                  <a:lnTo>
                    <a:pt x="190" y="247"/>
                  </a:lnTo>
                  <a:lnTo>
                    <a:pt x="183" y="221"/>
                  </a:lnTo>
                  <a:lnTo>
                    <a:pt x="177" y="195"/>
                  </a:lnTo>
                  <a:lnTo>
                    <a:pt x="183" y="169"/>
                  </a:lnTo>
                  <a:lnTo>
                    <a:pt x="177" y="123"/>
                  </a:lnTo>
                  <a:lnTo>
                    <a:pt x="171" y="91"/>
                  </a:lnTo>
                  <a:lnTo>
                    <a:pt x="139" y="91"/>
                  </a:lnTo>
                  <a:lnTo>
                    <a:pt x="126" y="91"/>
                  </a:lnTo>
                  <a:lnTo>
                    <a:pt x="145" y="91"/>
                  </a:lnTo>
                  <a:lnTo>
                    <a:pt x="101" y="143"/>
                  </a:lnTo>
                  <a:lnTo>
                    <a:pt x="101" y="143"/>
                  </a:lnTo>
                  <a:close/>
                </a:path>
              </a:pathLst>
            </a:custGeom>
            <a:solidFill>
              <a:srgbClr val="888888"/>
            </a:solidFill>
            <a:ln w="3175" cap="flat" cmpd="sng">
              <a:solidFill>
                <a:srgbClr val="000000"/>
              </a:solidFill>
              <a:prstDash val="solid"/>
              <a:round/>
              <a:headEnd type="none" w="med" len="med"/>
              <a:tailEnd type="none" w="med" len="med"/>
            </a:ln>
          </p:spPr>
          <p:txBody>
            <a:bodyPr/>
            <a:lstStyle/>
            <a:p>
              <a:endParaRPr lang="zh-CN" altLang="en-US"/>
            </a:p>
          </p:txBody>
        </p:sp>
        <p:sp>
          <p:nvSpPr>
            <p:cNvPr id="24587" name="任意多边形 22539"/>
            <p:cNvSpPr/>
            <p:nvPr/>
          </p:nvSpPr>
          <p:spPr>
            <a:xfrm>
              <a:off x="202" y="638"/>
              <a:ext cx="58" cy="216"/>
            </a:xfrm>
            <a:custGeom>
              <a:avLst/>
              <a:gdLst/>
              <a:ahLst/>
              <a:cxnLst/>
              <a:rect l="0" t="0" r="0" b="0"/>
              <a:pathLst>
                <a:path w="58" h="216">
                  <a:moveTo>
                    <a:pt x="57" y="215"/>
                  </a:moveTo>
                  <a:lnTo>
                    <a:pt x="51" y="156"/>
                  </a:lnTo>
                  <a:lnTo>
                    <a:pt x="51" y="117"/>
                  </a:lnTo>
                  <a:lnTo>
                    <a:pt x="45" y="98"/>
                  </a:lnTo>
                  <a:lnTo>
                    <a:pt x="38" y="59"/>
                  </a:lnTo>
                  <a:lnTo>
                    <a:pt x="45" y="33"/>
                  </a:lnTo>
                  <a:lnTo>
                    <a:pt x="51" y="33"/>
                  </a:lnTo>
                  <a:lnTo>
                    <a:pt x="32" y="0"/>
                  </a:lnTo>
                  <a:lnTo>
                    <a:pt x="32" y="0"/>
                  </a:lnTo>
                  <a:lnTo>
                    <a:pt x="26" y="0"/>
                  </a:lnTo>
                  <a:lnTo>
                    <a:pt x="19" y="0"/>
                  </a:lnTo>
                  <a:lnTo>
                    <a:pt x="7" y="33"/>
                  </a:lnTo>
                  <a:lnTo>
                    <a:pt x="13" y="39"/>
                  </a:lnTo>
                  <a:lnTo>
                    <a:pt x="26" y="52"/>
                  </a:lnTo>
                  <a:lnTo>
                    <a:pt x="0" y="176"/>
                  </a:lnTo>
                  <a:lnTo>
                    <a:pt x="0" y="176"/>
                  </a:lnTo>
                  <a:lnTo>
                    <a:pt x="0" y="215"/>
                  </a:lnTo>
                  <a:lnTo>
                    <a:pt x="57" y="215"/>
                  </a:lnTo>
                  <a:lnTo>
                    <a:pt x="57" y="215"/>
                  </a:lnTo>
                  <a:close/>
                </a:path>
              </a:pathLst>
            </a:custGeom>
            <a:solidFill>
              <a:srgbClr val="777777"/>
            </a:solidFill>
            <a:ln w="3175" cap="flat" cmpd="sng">
              <a:solidFill>
                <a:srgbClr val="000000"/>
              </a:solidFill>
              <a:prstDash val="solid"/>
              <a:round/>
              <a:headEnd type="none" w="med" len="med"/>
              <a:tailEnd type="none" w="med" len="med"/>
            </a:ln>
          </p:spPr>
          <p:txBody>
            <a:bodyPr/>
            <a:lstStyle/>
            <a:p>
              <a:endParaRPr lang="zh-CN" altLang="en-US"/>
            </a:p>
          </p:txBody>
        </p:sp>
        <p:sp>
          <p:nvSpPr>
            <p:cNvPr id="24588" name="任意多边形 22540"/>
            <p:cNvSpPr/>
            <p:nvPr/>
          </p:nvSpPr>
          <p:spPr>
            <a:xfrm>
              <a:off x="126" y="378"/>
              <a:ext cx="191" cy="118"/>
            </a:xfrm>
            <a:custGeom>
              <a:avLst/>
              <a:gdLst/>
              <a:ahLst/>
              <a:cxnLst/>
              <a:rect l="0" t="0" r="0" b="0"/>
              <a:pathLst>
                <a:path w="191" h="118">
                  <a:moveTo>
                    <a:pt x="178" y="19"/>
                  </a:moveTo>
                  <a:lnTo>
                    <a:pt x="184" y="19"/>
                  </a:lnTo>
                  <a:lnTo>
                    <a:pt x="184" y="26"/>
                  </a:lnTo>
                  <a:lnTo>
                    <a:pt x="184" y="26"/>
                  </a:lnTo>
                  <a:lnTo>
                    <a:pt x="184" y="32"/>
                  </a:lnTo>
                  <a:lnTo>
                    <a:pt x="171" y="58"/>
                  </a:lnTo>
                  <a:lnTo>
                    <a:pt x="165" y="65"/>
                  </a:lnTo>
                  <a:lnTo>
                    <a:pt x="165" y="65"/>
                  </a:lnTo>
                  <a:lnTo>
                    <a:pt x="140" y="97"/>
                  </a:lnTo>
                  <a:lnTo>
                    <a:pt x="140" y="97"/>
                  </a:lnTo>
                  <a:lnTo>
                    <a:pt x="133" y="104"/>
                  </a:lnTo>
                  <a:lnTo>
                    <a:pt x="133" y="104"/>
                  </a:lnTo>
                  <a:lnTo>
                    <a:pt x="127" y="104"/>
                  </a:lnTo>
                  <a:lnTo>
                    <a:pt x="114" y="110"/>
                  </a:lnTo>
                  <a:lnTo>
                    <a:pt x="108" y="110"/>
                  </a:lnTo>
                  <a:lnTo>
                    <a:pt x="102" y="110"/>
                  </a:lnTo>
                  <a:lnTo>
                    <a:pt x="89" y="110"/>
                  </a:lnTo>
                  <a:lnTo>
                    <a:pt x="76" y="104"/>
                  </a:lnTo>
                  <a:lnTo>
                    <a:pt x="70" y="104"/>
                  </a:lnTo>
                  <a:lnTo>
                    <a:pt x="64" y="97"/>
                  </a:lnTo>
                  <a:lnTo>
                    <a:pt x="57" y="91"/>
                  </a:lnTo>
                  <a:lnTo>
                    <a:pt x="45" y="84"/>
                  </a:lnTo>
                  <a:lnTo>
                    <a:pt x="32" y="58"/>
                  </a:lnTo>
                  <a:lnTo>
                    <a:pt x="19" y="32"/>
                  </a:lnTo>
                  <a:lnTo>
                    <a:pt x="13" y="26"/>
                  </a:lnTo>
                  <a:lnTo>
                    <a:pt x="7" y="19"/>
                  </a:lnTo>
                  <a:lnTo>
                    <a:pt x="45" y="97"/>
                  </a:lnTo>
                  <a:lnTo>
                    <a:pt x="64" y="110"/>
                  </a:lnTo>
                  <a:lnTo>
                    <a:pt x="108" y="117"/>
                  </a:lnTo>
                  <a:lnTo>
                    <a:pt x="146" y="110"/>
                  </a:lnTo>
                  <a:lnTo>
                    <a:pt x="171" y="71"/>
                  </a:lnTo>
                  <a:lnTo>
                    <a:pt x="184" y="26"/>
                  </a:lnTo>
                  <a:lnTo>
                    <a:pt x="184" y="26"/>
                  </a:lnTo>
                  <a:lnTo>
                    <a:pt x="190" y="32"/>
                  </a:lnTo>
                  <a:lnTo>
                    <a:pt x="184" y="19"/>
                  </a:lnTo>
                  <a:lnTo>
                    <a:pt x="190" y="6"/>
                  </a:lnTo>
                  <a:lnTo>
                    <a:pt x="184" y="13"/>
                  </a:lnTo>
                  <a:lnTo>
                    <a:pt x="178" y="6"/>
                  </a:lnTo>
                  <a:lnTo>
                    <a:pt x="140" y="6"/>
                  </a:lnTo>
                  <a:lnTo>
                    <a:pt x="108" y="6"/>
                  </a:lnTo>
                  <a:lnTo>
                    <a:pt x="76" y="6"/>
                  </a:lnTo>
                  <a:lnTo>
                    <a:pt x="38" y="0"/>
                  </a:lnTo>
                  <a:lnTo>
                    <a:pt x="26" y="0"/>
                  </a:lnTo>
                  <a:lnTo>
                    <a:pt x="7" y="6"/>
                  </a:lnTo>
                  <a:lnTo>
                    <a:pt x="7" y="6"/>
                  </a:lnTo>
                  <a:lnTo>
                    <a:pt x="0" y="6"/>
                  </a:lnTo>
                  <a:lnTo>
                    <a:pt x="7" y="13"/>
                  </a:lnTo>
                  <a:lnTo>
                    <a:pt x="0" y="19"/>
                  </a:lnTo>
                  <a:lnTo>
                    <a:pt x="7" y="19"/>
                  </a:lnTo>
                  <a:lnTo>
                    <a:pt x="19" y="13"/>
                  </a:lnTo>
                  <a:lnTo>
                    <a:pt x="32" y="6"/>
                  </a:lnTo>
                  <a:lnTo>
                    <a:pt x="83" y="13"/>
                  </a:lnTo>
                  <a:lnTo>
                    <a:pt x="140" y="19"/>
                  </a:lnTo>
                  <a:lnTo>
                    <a:pt x="159" y="13"/>
                  </a:lnTo>
                  <a:lnTo>
                    <a:pt x="178" y="19"/>
                  </a:lnTo>
                  <a:lnTo>
                    <a:pt x="178" y="19"/>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589" name="任意多边形 22541"/>
            <p:cNvSpPr/>
            <p:nvPr/>
          </p:nvSpPr>
          <p:spPr>
            <a:xfrm>
              <a:off x="133" y="391"/>
              <a:ext cx="178" cy="72"/>
            </a:xfrm>
            <a:custGeom>
              <a:avLst/>
              <a:gdLst/>
              <a:ahLst/>
              <a:cxnLst/>
              <a:rect l="0" t="0" r="0" b="0"/>
              <a:pathLst>
                <a:path w="178" h="72">
                  <a:moveTo>
                    <a:pt x="0" y="6"/>
                  </a:moveTo>
                  <a:lnTo>
                    <a:pt x="6" y="13"/>
                  </a:lnTo>
                  <a:lnTo>
                    <a:pt x="19" y="19"/>
                  </a:lnTo>
                  <a:lnTo>
                    <a:pt x="38" y="32"/>
                  </a:lnTo>
                  <a:lnTo>
                    <a:pt x="57" y="45"/>
                  </a:lnTo>
                  <a:lnTo>
                    <a:pt x="95" y="52"/>
                  </a:lnTo>
                  <a:lnTo>
                    <a:pt x="95" y="52"/>
                  </a:lnTo>
                  <a:lnTo>
                    <a:pt x="107" y="71"/>
                  </a:lnTo>
                  <a:lnTo>
                    <a:pt x="101" y="58"/>
                  </a:lnTo>
                  <a:lnTo>
                    <a:pt x="101" y="52"/>
                  </a:lnTo>
                  <a:lnTo>
                    <a:pt x="107" y="52"/>
                  </a:lnTo>
                  <a:lnTo>
                    <a:pt x="114" y="52"/>
                  </a:lnTo>
                  <a:lnTo>
                    <a:pt x="120" y="45"/>
                  </a:lnTo>
                  <a:lnTo>
                    <a:pt x="126" y="45"/>
                  </a:lnTo>
                  <a:lnTo>
                    <a:pt x="126" y="45"/>
                  </a:lnTo>
                  <a:lnTo>
                    <a:pt x="126" y="45"/>
                  </a:lnTo>
                  <a:lnTo>
                    <a:pt x="133" y="45"/>
                  </a:lnTo>
                  <a:lnTo>
                    <a:pt x="139" y="45"/>
                  </a:lnTo>
                  <a:lnTo>
                    <a:pt x="145" y="45"/>
                  </a:lnTo>
                  <a:lnTo>
                    <a:pt x="152" y="39"/>
                  </a:lnTo>
                  <a:lnTo>
                    <a:pt x="152" y="32"/>
                  </a:lnTo>
                  <a:lnTo>
                    <a:pt x="158" y="26"/>
                  </a:lnTo>
                  <a:lnTo>
                    <a:pt x="158" y="19"/>
                  </a:lnTo>
                  <a:lnTo>
                    <a:pt x="164" y="19"/>
                  </a:lnTo>
                  <a:lnTo>
                    <a:pt x="171" y="13"/>
                  </a:lnTo>
                  <a:lnTo>
                    <a:pt x="177" y="6"/>
                  </a:lnTo>
                  <a:lnTo>
                    <a:pt x="177" y="6"/>
                  </a:lnTo>
                  <a:lnTo>
                    <a:pt x="171" y="6"/>
                  </a:lnTo>
                  <a:lnTo>
                    <a:pt x="158" y="13"/>
                  </a:lnTo>
                  <a:lnTo>
                    <a:pt x="145" y="19"/>
                  </a:lnTo>
                  <a:lnTo>
                    <a:pt x="107" y="13"/>
                  </a:lnTo>
                  <a:lnTo>
                    <a:pt x="76" y="19"/>
                  </a:lnTo>
                  <a:lnTo>
                    <a:pt x="44" y="6"/>
                  </a:lnTo>
                  <a:lnTo>
                    <a:pt x="6" y="0"/>
                  </a:lnTo>
                  <a:lnTo>
                    <a:pt x="0" y="6"/>
                  </a:lnTo>
                  <a:lnTo>
                    <a:pt x="0" y="6"/>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590" name="任意多边形 22542"/>
            <p:cNvSpPr/>
            <p:nvPr/>
          </p:nvSpPr>
          <p:spPr>
            <a:xfrm>
              <a:off x="133" y="391"/>
              <a:ext cx="178" cy="72"/>
            </a:xfrm>
            <a:custGeom>
              <a:avLst/>
              <a:gdLst/>
              <a:ahLst/>
              <a:cxnLst/>
              <a:rect l="0" t="0" r="0" b="0"/>
              <a:pathLst>
                <a:path w="178" h="72">
                  <a:moveTo>
                    <a:pt x="0" y="6"/>
                  </a:moveTo>
                  <a:lnTo>
                    <a:pt x="6" y="13"/>
                  </a:lnTo>
                  <a:lnTo>
                    <a:pt x="19" y="19"/>
                  </a:lnTo>
                  <a:lnTo>
                    <a:pt x="38" y="32"/>
                  </a:lnTo>
                  <a:lnTo>
                    <a:pt x="57" y="45"/>
                  </a:lnTo>
                  <a:lnTo>
                    <a:pt x="95" y="52"/>
                  </a:lnTo>
                  <a:lnTo>
                    <a:pt x="107" y="71"/>
                  </a:lnTo>
                  <a:lnTo>
                    <a:pt x="101" y="58"/>
                  </a:lnTo>
                  <a:lnTo>
                    <a:pt x="101" y="52"/>
                  </a:lnTo>
                  <a:lnTo>
                    <a:pt x="107" y="52"/>
                  </a:lnTo>
                  <a:lnTo>
                    <a:pt x="114" y="52"/>
                  </a:lnTo>
                  <a:lnTo>
                    <a:pt x="120" y="45"/>
                  </a:lnTo>
                  <a:lnTo>
                    <a:pt x="126" y="45"/>
                  </a:lnTo>
                  <a:lnTo>
                    <a:pt x="133" y="45"/>
                  </a:lnTo>
                  <a:lnTo>
                    <a:pt x="139" y="45"/>
                  </a:lnTo>
                  <a:lnTo>
                    <a:pt x="145" y="45"/>
                  </a:lnTo>
                  <a:lnTo>
                    <a:pt x="152" y="39"/>
                  </a:lnTo>
                  <a:lnTo>
                    <a:pt x="152" y="32"/>
                  </a:lnTo>
                  <a:lnTo>
                    <a:pt x="158" y="26"/>
                  </a:lnTo>
                  <a:lnTo>
                    <a:pt x="158" y="19"/>
                  </a:lnTo>
                  <a:lnTo>
                    <a:pt x="164" y="19"/>
                  </a:lnTo>
                  <a:lnTo>
                    <a:pt x="171" y="13"/>
                  </a:lnTo>
                  <a:lnTo>
                    <a:pt x="177" y="6"/>
                  </a:lnTo>
                  <a:lnTo>
                    <a:pt x="171" y="6"/>
                  </a:lnTo>
                  <a:lnTo>
                    <a:pt x="158" y="13"/>
                  </a:lnTo>
                  <a:lnTo>
                    <a:pt x="145" y="19"/>
                  </a:lnTo>
                  <a:lnTo>
                    <a:pt x="107" y="13"/>
                  </a:lnTo>
                  <a:lnTo>
                    <a:pt x="76" y="19"/>
                  </a:lnTo>
                  <a:lnTo>
                    <a:pt x="44" y="6"/>
                  </a:lnTo>
                  <a:lnTo>
                    <a:pt x="6" y="0"/>
                  </a:lnTo>
                  <a:lnTo>
                    <a:pt x="0" y="6"/>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591" name="任意多边形 22543"/>
            <p:cNvSpPr/>
            <p:nvPr/>
          </p:nvSpPr>
          <p:spPr>
            <a:xfrm>
              <a:off x="183" y="645"/>
              <a:ext cx="46" cy="170"/>
            </a:xfrm>
            <a:custGeom>
              <a:avLst/>
              <a:gdLst/>
              <a:ahLst/>
              <a:cxnLst/>
              <a:rect l="0" t="0" r="0" b="0"/>
              <a:pathLst>
                <a:path w="46" h="170">
                  <a:moveTo>
                    <a:pt x="0" y="0"/>
                  </a:moveTo>
                  <a:lnTo>
                    <a:pt x="19" y="169"/>
                  </a:lnTo>
                  <a:lnTo>
                    <a:pt x="19" y="169"/>
                  </a:lnTo>
                  <a:lnTo>
                    <a:pt x="45" y="45"/>
                  </a:lnTo>
                  <a:lnTo>
                    <a:pt x="32" y="32"/>
                  </a:lnTo>
                  <a:lnTo>
                    <a:pt x="19" y="65"/>
                  </a:lnTo>
                  <a:lnTo>
                    <a:pt x="0" y="0"/>
                  </a:lnTo>
                  <a:lnTo>
                    <a:pt x="0"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592" name="任意多边形 22544"/>
            <p:cNvSpPr/>
            <p:nvPr/>
          </p:nvSpPr>
          <p:spPr>
            <a:xfrm>
              <a:off x="462" y="423"/>
              <a:ext cx="133" cy="171"/>
            </a:xfrm>
            <a:custGeom>
              <a:avLst/>
              <a:gdLst/>
              <a:ahLst/>
              <a:cxnLst/>
              <a:rect l="0" t="0" r="0" b="0"/>
              <a:pathLst>
                <a:path w="133" h="171">
                  <a:moveTo>
                    <a:pt x="120" y="33"/>
                  </a:moveTo>
                  <a:lnTo>
                    <a:pt x="107" y="33"/>
                  </a:lnTo>
                  <a:lnTo>
                    <a:pt x="82" y="20"/>
                  </a:lnTo>
                  <a:lnTo>
                    <a:pt x="50" y="13"/>
                  </a:lnTo>
                  <a:lnTo>
                    <a:pt x="31" y="0"/>
                  </a:lnTo>
                  <a:lnTo>
                    <a:pt x="50" y="13"/>
                  </a:lnTo>
                  <a:lnTo>
                    <a:pt x="76" y="26"/>
                  </a:lnTo>
                  <a:lnTo>
                    <a:pt x="101" y="39"/>
                  </a:lnTo>
                  <a:lnTo>
                    <a:pt x="126" y="39"/>
                  </a:lnTo>
                  <a:lnTo>
                    <a:pt x="126" y="59"/>
                  </a:lnTo>
                  <a:lnTo>
                    <a:pt x="120" y="65"/>
                  </a:lnTo>
                  <a:lnTo>
                    <a:pt x="101" y="78"/>
                  </a:lnTo>
                  <a:lnTo>
                    <a:pt x="82" y="85"/>
                  </a:lnTo>
                  <a:lnTo>
                    <a:pt x="38" y="59"/>
                  </a:lnTo>
                  <a:lnTo>
                    <a:pt x="25" y="46"/>
                  </a:lnTo>
                  <a:lnTo>
                    <a:pt x="38" y="59"/>
                  </a:lnTo>
                  <a:lnTo>
                    <a:pt x="82" y="91"/>
                  </a:lnTo>
                  <a:lnTo>
                    <a:pt x="82" y="91"/>
                  </a:lnTo>
                  <a:lnTo>
                    <a:pt x="82" y="98"/>
                  </a:lnTo>
                  <a:lnTo>
                    <a:pt x="76" y="98"/>
                  </a:lnTo>
                  <a:lnTo>
                    <a:pt x="57" y="117"/>
                  </a:lnTo>
                  <a:lnTo>
                    <a:pt x="44" y="143"/>
                  </a:lnTo>
                  <a:lnTo>
                    <a:pt x="31" y="143"/>
                  </a:lnTo>
                  <a:lnTo>
                    <a:pt x="25" y="156"/>
                  </a:lnTo>
                  <a:lnTo>
                    <a:pt x="25" y="156"/>
                  </a:lnTo>
                  <a:lnTo>
                    <a:pt x="0" y="150"/>
                  </a:lnTo>
                  <a:lnTo>
                    <a:pt x="0" y="163"/>
                  </a:lnTo>
                  <a:lnTo>
                    <a:pt x="12" y="170"/>
                  </a:lnTo>
                  <a:lnTo>
                    <a:pt x="31" y="170"/>
                  </a:lnTo>
                  <a:lnTo>
                    <a:pt x="76" y="117"/>
                  </a:lnTo>
                  <a:lnTo>
                    <a:pt x="82" y="117"/>
                  </a:lnTo>
                  <a:lnTo>
                    <a:pt x="88" y="104"/>
                  </a:lnTo>
                  <a:lnTo>
                    <a:pt x="95" y="104"/>
                  </a:lnTo>
                  <a:lnTo>
                    <a:pt x="95" y="98"/>
                  </a:lnTo>
                  <a:lnTo>
                    <a:pt x="114" y="91"/>
                  </a:lnTo>
                  <a:lnTo>
                    <a:pt x="126" y="72"/>
                  </a:lnTo>
                  <a:lnTo>
                    <a:pt x="132" y="59"/>
                  </a:lnTo>
                  <a:lnTo>
                    <a:pt x="132" y="39"/>
                  </a:lnTo>
                  <a:lnTo>
                    <a:pt x="120" y="33"/>
                  </a:lnTo>
                  <a:lnTo>
                    <a:pt x="120" y="33"/>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593" name="任意多边形 22545"/>
            <p:cNvSpPr/>
            <p:nvPr/>
          </p:nvSpPr>
          <p:spPr>
            <a:xfrm>
              <a:off x="139" y="384"/>
              <a:ext cx="166" cy="27"/>
            </a:xfrm>
            <a:custGeom>
              <a:avLst/>
              <a:gdLst/>
              <a:ahLst/>
              <a:cxnLst/>
              <a:rect l="0" t="0" r="0" b="0"/>
              <a:pathLst>
                <a:path w="166" h="27">
                  <a:moveTo>
                    <a:pt x="165" y="13"/>
                  </a:moveTo>
                  <a:lnTo>
                    <a:pt x="146" y="7"/>
                  </a:lnTo>
                  <a:lnTo>
                    <a:pt x="127" y="13"/>
                  </a:lnTo>
                  <a:lnTo>
                    <a:pt x="70" y="7"/>
                  </a:lnTo>
                  <a:lnTo>
                    <a:pt x="19" y="0"/>
                  </a:lnTo>
                  <a:lnTo>
                    <a:pt x="0" y="7"/>
                  </a:lnTo>
                  <a:lnTo>
                    <a:pt x="38" y="13"/>
                  </a:lnTo>
                  <a:lnTo>
                    <a:pt x="70" y="26"/>
                  </a:lnTo>
                  <a:lnTo>
                    <a:pt x="89" y="20"/>
                  </a:lnTo>
                  <a:lnTo>
                    <a:pt x="114" y="26"/>
                  </a:lnTo>
                  <a:lnTo>
                    <a:pt x="139" y="26"/>
                  </a:lnTo>
                  <a:lnTo>
                    <a:pt x="165" y="13"/>
                  </a:lnTo>
                  <a:lnTo>
                    <a:pt x="165" y="13"/>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594" name="任意多边形 22546"/>
            <p:cNvSpPr/>
            <p:nvPr/>
          </p:nvSpPr>
          <p:spPr>
            <a:xfrm>
              <a:off x="462" y="462"/>
              <a:ext cx="152" cy="158"/>
            </a:xfrm>
            <a:custGeom>
              <a:avLst/>
              <a:gdLst/>
              <a:ahLst/>
              <a:cxnLst/>
              <a:rect l="0" t="0" r="0" b="0"/>
              <a:pathLst>
                <a:path w="152" h="158">
                  <a:moveTo>
                    <a:pt x="132" y="0"/>
                  </a:moveTo>
                  <a:lnTo>
                    <a:pt x="132" y="20"/>
                  </a:lnTo>
                  <a:lnTo>
                    <a:pt x="126" y="33"/>
                  </a:lnTo>
                  <a:lnTo>
                    <a:pt x="114" y="52"/>
                  </a:lnTo>
                  <a:lnTo>
                    <a:pt x="95" y="59"/>
                  </a:lnTo>
                  <a:lnTo>
                    <a:pt x="95" y="65"/>
                  </a:lnTo>
                  <a:lnTo>
                    <a:pt x="88" y="65"/>
                  </a:lnTo>
                  <a:lnTo>
                    <a:pt x="82" y="78"/>
                  </a:lnTo>
                  <a:lnTo>
                    <a:pt x="76" y="78"/>
                  </a:lnTo>
                  <a:lnTo>
                    <a:pt x="31" y="131"/>
                  </a:lnTo>
                  <a:lnTo>
                    <a:pt x="12" y="131"/>
                  </a:lnTo>
                  <a:lnTo>
                    <a:pt x="0" y="124"/>
                  </a:lnTo>
                  <a:lnTo>
                    <a:pt x="0" y="144"/>
                  </a:lnTo>
                  <a:lnTo>
                    <a:pt x="0" y="157"/>
                  </a:lnTo>
                  <a:lnTo>
                    <a:pt x="38" y="157"/>
                  </a:lnTo>
                  <a:lnTo>
                    <a:pt x="50" y="131"/>
                  </a:lnTo>
                  <a:lnTo>
                    <a:pt x="69" y="111"/>
                  </a:lnTo>
                  <a:lnTo>
                    <a:pt x="107" y="78"/>
                  </a:lnTo>
                  <a:lnTo>
                    <a:pt x="120" y="59"/>
                  </a:lnTo>
                  <a:lnTo>
                    <a:pt x="132" y="46"/>
                  </a:lnTo>
                  <a:lnTo>
                    <a:pt x="151" y="33"/>
                  </a:lnTo>
                  <a:lnTo>
                    <a:pt x="151" y="26"/>
                  </a:lnTo>
                  <a:lnTo>
                    <a:pt x="151" y="13"/>
                  </a:lnTo>
                  <a:lnTo>
                    <a:pt x="145" y="0"/>
                  </a:lnTo>
                  <a:lnTo>
                    <a:pt x="132" y="0"/>
                  </a:lnTo>
                  <a:lnTo>
                    <a:pt x="132" y="0"/>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595" name="任意多边形 22547"/>
            <p:cNvSpPr/>
            <p:nvPr/>
          </p:nvSpPr>
          <p:spPr>
            <a:xfrm>
              <a:off x="164" y="267"/>
              <a:ext cx="141" cy="112"/>
            </a:xfrm>
            <a:custGeom>
              <a:avLst/>
              <a:gdLst/>
              <a:ahLst/>
              <a:cxnLst/>
              <a:rect l="0" t="0" r="0" b="0"/>
              <a:pathLst>
                <a:path w="141" h="112">
                  <a:moveTo>
                    <a:pt x="89" y="6"/>
                  </a:moveTo>
                  <a:lnTo>
                    <a:pt x="83" y="0"/>
                  </a:lnTo>
                  <a:lnTo>
                    <a:pt x="95" y="13"/>
                  </a:lnTo>
                  <a:lnTo>
                    <a:pt x="95" y="13"/>
                  </a:lnTo>
                  <a:lnTo>
                    <a:pt x="114" y="32"/>
                  </a:lnTo>
                  <a:lnTo>
                    <a:pt x="121" y="52"/>
                  </a:lnTo>
                  <a:lnTo>
                    <a:pt x="108" y="78"/>
                  </a:lnTo>
                  <a:lnTo>
                    <a:pt x="95" y="91"/>
                  </a:lnTo>
                  <a:lnTo>
                    <a:pt x="57" y="91"/>
                  </a:lnTo>
                  <a:lnTo>
                    <a:pt x="26" y="65"/>
                  </a:lnTo>
                  <a:lnTo>
                    <a:pt x="26" y="52"/>
                  </a:lnTo>
                  <a:lnTo>
                    <a:pt x="26" y="39"/>
                  </a:lnTo>
                  <a:lnTo>
                    <a:pt x="26" y="45"/>
                  </a:lnTo>
                  <a:lnTo>
                    <a:pt x="19" y="59"/>
                  </a:lnTo>
                  <a:lnTo>
                    <a:pt x="19" y="65"/>
                  </a:lnTo>
                  <a:lnTo>
                    <a:pt x="13" y="59"/>
                  </a:lnTo>
                  <a:lnTo>
                    <a:pt x="7" y="39"/>
                  </a:lnTo>
                  <a:lnTo>
                    <a:pt x="13" y="26"/>
                  </a:lnTo>
                  <a:lnTo>
                    <a:pt x="0" y="32"/>
                  </a:lnTo>
                  <a:lnTo>
                    <a:pt x="0" y="45"/>
                  </a:lnTo>
                  <a:lnTo>
                    <a:pt x="7" y="59"/>
                  </a:lnTo>
                  <a:lnTo>
                    <a:pt x="26" y="72"/>
                  </a:lnTo>
                  <a:lnTo>
                    <a:pt x="26" y="78"/>
                  </a:lnTo>
                  <a:lnTo>
                    <a:pt x="32" y="91"/>
                  </a:lnTo>
                  <a:lnTo>
                    <a:pt x="51" y="104"/>
                  </a:lnTo>
                  <a:lnTo>
                    <a:pt x="76" y="111"/>
                  </a:lnTo>
                  <a:lnTo>
                    <a:pt x="102" y="104"/>
                  </a:lnTo>
                  <a:lnTo>
                    <a:pt x="108" y="98"/>
                  </a:lnTo>
                  <a:lnTo>
                    <a:pt x="114" y="98"/>
                  </a:lnTo>
                  <a:lnTo>
                    <a:pt x="121" y="91"/>
                  </a:lnTo>
                  <a:lnTo>
                    <a:pt x="121" y="78"/>
                  </a:lnTo>
                  <a:lnTo>
                    <a:pt x="133" y="72"/>
                  </a:lnTo>
                  <a:lnTo>
                    <a:pt x="140" y="65"/>
                  </a:lnTo>
                  <a:lnTo>
                    <a:pt x="140" y="52"/>
                  </a:lnTo>
                  <a:lnTo>
                    <a:pt x="140" y="39"/>
                  </a:lnTo>
                  <a:lnTo>
                    <a:pt x="133" y="19"/>
                  </a:lnTo>
                  <a:lnTo>
                    <a:pt x="133" y="39"/>
                  </a:lnTo>
                  <a:lnTo>
                    <a:pt x="133" y="59"/>
                  </a:lnTo>
                  <a:lnTo>
                    <a:pt x="127" y="65"/>
                  </a:lnTo>
                  <a:lnTo>
                    <a:pt x="121" y="32"/>
                  </a:lnTo>
                  <a:lnTo>
                    <a:pt x="108" y="13"/>
                  </a:lnTo>
                  <a:lnTo>
                    <a:pt x="89" y="6"/>
                  </a:lnTo>
                  <a:lnTo>
                    <a:pt x="89" y="6"/>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596" name="任意多边形 22548"/>
            <p:cNvSpPr/>
            <p:nvPr/>
          </p:nvSpPr>
          <p:spPr>
            <a:xfrm>
              <a:off x="177" y="612"/>
              <a:ext cx="39" cy="99"/>
            </a:xfrm>
            <a:custGeom>
              <a:avLst/>
              <a:gdLst/>
              <a:ahLst/>
              <a:cxnLst/>
              <a:rect l="0" t="0" r="0" b="0"/>
              <a:pathLst>
                <a:path w="39" h="99">
                  <a:moveTo>
                    <a:pt x="32" y="59"/>
                  </a:moveTo>
                  <a:lnTo>
                    <a:pt x="25" y="78"/>
                  </a:lnTo>
                  <a:lnTo>
                    <a:pt x="25" y="72"/>
                  </a:lnTo>
                  <a:lnTo>
                    <a:pt x="6" y="33"/>
                  </a:lnTo>
                  <a:lnTo>
                    <a:pt x="0" y="0"/>
                  </a:lnTo>
                  <a:lnTo>
                    <a:pt x="6" y="26"/>
                  </a:lnTo>
                  <a:lnTo>
                    <a:pt x="6" y="39"/>
                  </a:lnTo>
                  <a:lnTo>
                    <a:pt x="13" y="59"/>
                  </a:lnTo>
                  <a:lnTo>
                    <a:pt x="25" y="98"/>
                  </a:lnTo>
                  <a:lnTo>
                    <a:pt x="38" y="65"/>
                  </a:lnTo>
                  <a:lnTo>
                    <a:pt x="32" y="59"/>
                  </a:lnTo>
                  <a:lnTo>
                    <a:pt x="32" y="59"/>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597" name="任意多边形 22549"/>
            <p:cNvSpPr/>
            <p:nvPr/>
          </p:nvSpPr>
          <p:spPr>
            <a:xfrm>
              <a:off x="177" y="599"/>
              <a:ext cx="45" cy="92"/>
            </a:xfrm>
            <a:custGeom>
              <a:avLst/>
              <a:gdLst/>
              <a:ahLst/>
              <a:cxnLst/>
              <a:rect l="0" t="0" r="0" b="0"/>
              <a:pathLst>
                <a:path w="45" h="92">
                  <a:moveTo>
                    <a:pt x="44" y="39"/>
                  </a:moveTo>
                  <a:lnTo>
                    <a:pt x="13" y="20"/>
                  </a:lnTo>
                  <a:lnTo>
                    <a:pt x="6" y="0"/>
                  </a:lnTo>
                  <a:lnTo>
                    <a:pt x="0" y="13"/>
                  </a:lnTo>
                  <a:lnTo>
                    <a:pt x="6" y="46"/>
                  </a:lnTo>
                  <a:lnTo>
                    <a:pt x="25" y="85"/>
                  </a:lnTo>
                  <a:lnTo>
                    <a:pt x="25" y="91"/>
                  </a:lnTo>
                  <a:lnTo>
                    <a:pt x="32" y="72"/>
                  </a:lnTo>
                  <a:lnTo>
                    <a:pt x="44" y="39"/>
                  </a:lnTo>
                  <a:lnTo>
                    <a:pt x="44" y="39"/>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598" name="任意多边形 22550"/>
            <p:cNvSpPr/>
            <p:nvPr/>
          </p:nvSpPr>
          <p:spPr>
            <a:xfrm>
              <a:off x="120" y="247"/>
              <a:ext cx="83" cy="14"/>
            </a:xfrm>
            <a:custGeom>
              <a:avLst/>
              <a:gdLst/>
              <a:ahLst/>
              <a:cxnLst/>
              <a:rect l="0" t="0" r="0" b="0"/>
              <a:pathLst>
                <a:path w="83" h="14">
                  <a:moveTo>
                    <a:pt x="63" y="0"/>
                  </a:moveTo>
                  <a:lnTo>
                    <a:pt x="63" y="0"/>
                  </a:lnTo>
                  <a:lnTo>
                    <a:pt x="63" y="0"/>
                  </a:lnTo>
                  <a:lnTo>
                    <a:pt x="51" y="0"/>
                  </a:lnTo>
                  <a:lnTo>
                    <a:pt x="38" y="0"/>
                  </a:lnTo>
                  <a:lnTo>
                    <a:pt x="25" y="0"/>
                  </a:lnTo>
                  <a:lnTo>
                    <a:pt x="13" y="0"/>
                  </a:lnTo>
                  <a:lnTo>
                    <a:pt x="6" y="7"/>
                  </a:lnTo>
                  <a:lnTo>
                    <a:pt x="0" y="13"/>
                  </a:lnTo>
                  <a:lnTo>
                    <a:pt x="13" y="7"/>
                  </a:lnTo>
                  <a:lnTo>
                    <a:pt x="19" y="7"/>
                  </a:lnTo>
                  <a:lnTo>
                    <a:pt x="38" y="0"/>
                  </a:lnTo>
                  <a:lnTo>
                    <a:pt x="57" y="0"/>
                  </a:lnTo>
                  <a:lnTo>
                    <a:pt x="70" y="7"/>
                  </a:lnTo>
                  <a:lnTo>
                    <a:pt x="82" y="7"/>
                  </a:lnTo>
                  <a:lnTo>
                    <a:pt x="76" y="0"/>
                  </a:lnTo>
                  <a:lnTo>
                    <a:pt x="63" y="0"/>
                  </a:lnTo>
                  <a:lnTo>
                    <a:pt x="63"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599" name="任意多边形 22551"/>
            <p:cNvSpPr/>
            <p:nvPr/>
          </p:nvSpPr>
          <p:spPr>
            <a:xfrm>
              <a:off x="234" y="606"/>
              <a:ext cx="39" cy="85"/>
            </a:xfrm>
            <a:custGeom>
              <a:avLst/>
              <a:gdLst/>
              <a:ahLst/>
              <a:cxnLst/>
              <a:rect l="0" t="0" r="0" b="0"/>
              <a:pathLst>
                <a:path w="39" h="85">
                  <a:moveTo>
                    <a:pt x="25" y="0"/>
                  </a:moveTo>
                  <a:lnTo>
                    <a:pt x="25" y="6"/>
                  </a:lnTo>
                  <a:lnTo>
                    <a:pt x="25" y="13"/>
                  </a:lnTo>
                  <a:lnTo>
                    <a:pt x="13" y="26"/>
                  </a:lnTo>
                  <a:lnTo>
                    <a:pt x="0" y="32"/>
                  </a:lnTo>
                  <a:lnTo>
                    <a:pt x="19" y="65"/>
                  </a:lnTo>
                  <a:lnTo>
                    <a:pt x="25" y="84"/>
                  </a:lnTo>
                  <a:lnTo>
                    <a:pt x="38" y="26"/>
                  </a:lnTo>
                  <a:lnTo>
                    <a:pt x="38" y="26"/>
                  </a:lnTo>
                  <a:lnTo>
                    <a:pt x="25" y="0"/>
                  </a:lnTo>
                  <a:lnTo>
                    <a:pt x="25"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00" name="任意多边形 22552"/>
            <p:cNvSpPr/>
            <p:nvPr/>
          </p:nvSpPr>
          <p:spPr>
            <a:xfrm>
              <a:off x="240" y="671"/>
              <a:ext cx="20" cy="98"/>
            </a:xfrm>
            <a:custGeom>
              <a:avLst/>
              <a:gdLst/>
              <a:ahLst/>
              <a:cxnLst/>
              <a:rect l="0" t="0" r="0" b="0"/>
              <a:pathLst>
                <a:path w="20" h="98">
                  <a:moveTo>
                    <a:pt x="7" y="0"/>
                  </a:moveTo>
                  <a:lnTo>
                    <a:pt x="0" y="32"/>
                  </a:lnTo>
                  <a:lnTo>
                    <a:pt x="13" y="97"/>
                  </a:lnTo>
                  <a:lnTo>
                    <a:pt x="19" y="58"/>
                  </a:lnTo>
                  <a:lnTo>
                    <a:pt x="19" y="26"/>
                  </a:lnTo>
                  <a:lnTo>
                    <a:pt x="7" y="0"/>
                  </a:lnTo>
                  <a:lnTo>
                    <a:pt x="7"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01" name="任意多边形 22553"/>
            <p:cNvSpPr/>
            <p:nvPr/>
          </p:nvSpPr>
          <p:spPr>
            <a:xfrm>
              <a:off x="310" y="371"/>
              <a:ext cx="58" cy="79"/>
            </a:xfrm>
            <a:custGeom>
              <a:avLst/>
              <a:gdLst/>
              <a:ahLst/>
              <a:cxnLst/>
              <a:rect l="0" t="0" r="0" b="0"/>
              <a:pathLst>
                <a:path w="58" h="79">
                  <a:moveTo>
                    <a:pt x="57" y="0"/>
                  </a:moveTo>
                  <a:lnTo>
                    <a:pt x="50" y="0"/>
                  </a:lnTo>
                  <a:lnTo>
                    <a:pt x="19" y="46"/>
                  </a:lnTo>
                  <a:lnTo>
                    <a:pt x="6" y="59"/>
                  </a:lnTo>
                  <a:lnTo>
                    <a:pt x="0" y="78"/>
                  </a:lnTo>
                  <a:lnTo>
                    <a:pt x="44" y="20"/>
                  </a:lnTo>
                  <a:lnTo>
                    <a:pt x="57" y="0"/>
                  </a:lnTo>
                  <a:lnTo>
                    <a:pt x="57"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02" name="任意多边形 22554"/>
            <p:cNvSpPr/>
            <p:nvPr/>
          </p:nvSpPr>
          <p:spPr>
            <a:xfrm>
              <a:off x="44" y="215"/>
              <a:ext cx="33" cy="79"/>
            </a:xfrm>
            <a:custGeom>
              <a:avLst/>
              <a:gdLst/>
              <a:ahLst/>
              <a:cxnLst/>
              <a:rect l="0" t="0" r="0" b="0"/>
              <a:pathLst>
                <a:path w="33" h="79">
                  <a:moveTo>
                    <a:pt x="0" y="78"/>
                  </a:moveTo>
                  <a:lnTo>
                    <a:pt x="7" y="39"/>
                  </a:lnTo>
                  <a:lnTo>
                    <a:pt x="7" y="6"/>
                  </a:lnTo>
                  <a:lnTo>
                    <a:pt x="13" y="0"/>
                  </a:lnTo>
                  <a:lnTo>
                    <a:pt x="13" y="0"/>
                  </a:lnTo>
                  <a:lnTo>
                    <a:pt x="32" y="0"/>
                  </a:lnTo>
                  <a:lnTo>
                    <a:pt x="26" y="32"/>
                  </a:lnTo>
                  <a:lnTo>
                    <a:pt x="0" y="78"/>
                  </a:lnTo>
                  <a:lnTo>
                    <a:pt x="0" y="78"/>
                  </a:lnTo>
                  <a:close/>
                </a:path>
              </a:pathLst>
            </a:custGeom>
            <a:solidFill>
              <a:srgbClr val="BBBBBB"/>
            </a:solidFill>
            <a:ln w="3175" cap="flat" cmpd="sng">
              <a:solidFill>
                <a:srgbClr val="000000"/>
              </a:solidFill>
              <a:prstDash val="solid"/>
              <a:round/>
              <a:headEnd type="none" w="med" len="med"/>
              <a:tailEnd type="none" w="med" len="med"/>
            </a:ln>
          </p:spPr>
          <p:txBody>
            <a:bodyPr/>
            <a:lstStyle/>
            <a:p>
              <a:endParaRPr lang="zh-CN" altLang="en-US"/>
            </a:p>
          </p:txBody>
        </p:sp>
        <p:sp>
          <p:nvSpPr>
            <p:cNvPr id="24603" name="任意多边形 22555"/>
            <p:cNvSpPr/>
            <p:nvPr/>
          </p:nvSpPr>
          <p:spPr>
            <a:xfrm>
              <a:off x="367" y="215"/>
              <a:ext cx="20" cy="66"/>
            </a:xfrm>
            <a:custGeom>
              <a:avLst/>
              <a:gdLst/>
              <a:ahLst/>
              <a:cxnLst/>
              <a:rect l="0" t="0" r="0" b="0"/>
              <a:pathLst>
                <a:path w="20" h="66">
                  <a:moveTo>
                    <a:pt x="19" y="65"/>
                  </a:moveTo>
                  <a:lnTo>
                    <a:pt x="0" y="32"/>
                  </a:lnTo>
                  <a:lnTo>
                    <a:pt x="0" y="13"/>
                  </a:lnTo>
                  <a:lnTo>
                    <a:pt x="0" y="0"/>
                  </a:lnTo>
                  <a:lnTo>
                    <a:pt x="12" y="0"/>
                  </a:lnTo>
                  <a:lnTo>
                    <a:pt x="19" y="0"/>
                  </a:lnTo>
                  <a:lnTo>
                    <a:pt x="19" y="6"/>
                  </a:lnTo>
                  <a:lnTo>
                    <a:pt x="19" y="65"/>
                  </a:lnTo>
                  <a:lnTo>
                    <a:pt x="19" y="65"/>
                  </a:lnTo>
                  <a:close/>
                </a:path>
              </a:pathLst>
            </a:custGeom>
            <a:solidFill>
              <a:srgbClr val="BBBBBB"/>
            </a:solidFill>
            <a:ln w="3175" cap="flat" cmpd="sng">
              <a:solidFill>
                <a:srgbClr val="000000"/>
              </a:solidFill>
              <a:prstDash val="solid"/>
              <a:round/>
              <a:headEnd type="none" w="med" len="med"/>
              <a:tailEnd type="none" w="med" len="med"/>
            </a:ln>
          </p:spPr>
          <p:txBody>
            <a:bodyPr/>
            <a:lstStyle/>
            <a:p>
              <a:endParaRPr lang="zh-CN" altLang="en-US"/>
            </a:p>
          </p:txBody>
        </p:sp>
        <p:sp>
          <p:nvSpPr>
            <p:cNvPr id="24604" name="任意多边形 22556"/>
            <p:cNvSpPr/>
            <p:nvPr/>
          </p:nvSpPr>
          <p:spPr>
            <a:xfrm>
              <a:off x="133" y="156"/>
              <a:ext cx="58" cy="40"/>
            </a:xfrm>
            <a:custGeom>
              <a:avLst/>
              <a:gdLst/>
              <a:ahLst/>
              <a:cxnLst/>
              <a:rect l="0" t="0" r="0" b="0"/>
              <a:pathLst>
                <a:path w="58" h="40">
                  <a:moveTo>
                    <a:pt x="57" y="0"/>
                  </a:moveTo>
                  <a:lnTo>
                    <a:pt x="12" y="20"/>
                  </a:lnTo>
                  <a:lnTo>
                    <a:pt x="0" y="39"/>
                  </a:lnTo>
                  <a:lnTo>
                    <a:pt x="19" y="20"/>
                  </a:lnTo>
                  <a:lnTo>
                    <a:pt x="50" y="20"/>
                  </a:lnTo>
                  <a:lnTo>
                    <a:pt x="50" y="20"/>
                  </a:lnTo>
                  <a:lnTo>
                    <a:pt x="57" y="0"/>
                  </a:lnTo>
                  <a:lnTo>
                    <a:pt x="57" y="0"/>
                  </a:lnTo>
                  <a:close/>
                </a:path>
              </a:pathLst>
            </a:custGeom>
            <a:solidFill>
              <a:srgbClr val="777777"/>
            </a:solidFill>
            <a:ln w="3175" cap="flat" cmpd="sng">
              <a:solidFill>
                <a:srgbClr val="000000"/>
              </a:solidFill>
              <a:prstDash val="solid"/>
              <a:round/>
              <a:headEnd type="none" w="med" len="med"/>
              <a:tailEnd type="none" w="med" len="med"/>
            </a:ln>
          </p:spPr>
          <p:txBody>
            <a:bodyPr/>
            <a:lstStyle/>
            <a:p>
              <a:endParaRPr lang="zh-CN" altLang="en-US"/>
            </a:p>
          </p:txBody>
        </p:sp>
        <p:sp>
          <p:nvSpPr>
            <p:cNvPr id="24605" name="任意多边形 22557"/>
            <p:cNvSpPr/>
            <p:nvPr/>
          </p:nvSpPr>
          <p:spPr>
            <a:xfrm>
              <a:off x="202" y="606"/>
              <a:ext cx="52" cy="27"/>
            </a:xfrm>
            <a:custGeom>
              <a:avLst/>
              <a:gdLst/>
              <a:ahLst/>
              <a:cxnLst/>
              <a:rect l="0" t="0" r="0" b="0"/>
              <a:pathLst>
                <a:path w="52" h="27">
                  <a:moveTo>
                    <a:pt x="51" y="0"/>
                  </a:moveTo>
                  <a:lnTo>
                    <a:pt x="51" y="13"/>
                  </a:lnTo>
                  <a:lnTo>
                    <a:pt x="45" y="19"/>
                  </a:lnTo>
                  <a:lnTo>
                    <a:pt x="32" y="26"/>
                  </a:lnTo>
                  <a:lnTo>
                    <a:pt x="13" y="26"/>
                  </a:lnTo>
                  <a:lnTo>
                    <a:pt x="0" y="13"/>
                  </a:lnTo>
                  <a:lnTo>
                    <a:pt x="0" y="0"/>
                  </a:lnTo>
                  <a:lnTo>
                    <a:pt x="51" y="0"/>
                  </a:lnTo>
                  <a:lnTo>
                    <a:pt x="51"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06" name="任意多边形 22558"/>
            <p:cNvSpPr/>
            <p:nvPr/>
          </p:nvSpPr>
          <p:spPr>
            <a:xfrm>
              <a:off x="139" y="228"/>
              <a:ext cx="45" cy="20"/>
            </a:xfrm>
            <a:custGeom>
              <a:avLst/>
              <a:gdLst/>
              <a:ahLst/>
              <a:cxnLst/>
              <a:rect l="0" t="0" r="0" b="0"/>
              <a:pathLst>
                <a:path w="45" h="20">
                  <a:moveTo>
                    <a:pt x="44" y="19"/>
                  </a:moveTo>
                  <a:lnTo>
                    <a:pt x="44" y="6"/>
                  </a:lnTo>
                  <a:lnTo>
                    <a:pt x="44" y="0"/>
                  </a:lnTo>
                  <a:lnTo>
                    <a:pt x="38" y="0"/>
                  </a:lnTo>
                  <a:lnTo>
                    <a:pt x="13" y="0"/>
                  </a:lnTo>
                  <a:lnTo>
                    <a:pt x="6" y="6"/>
                  </a:lnTo>
                  <a:lnTo>
                    <a:pt x="0" y="19"/>
                  </a:lnTo>
                  <a:lnTo>
                    <a:pt x="19" y="19"/>
                  </a:lnTo>
                  <a:lnTo>
                    <a:pt x="44" y="19"/>
                  </a:lnTo>
                  <a:lnTo>
                    <a:pt x="44" y="19"/>
                  </a:lnTo>
                  <a:close/>
                </a:path>
              </a:pathLst>
            </a:custGeom>
            <a:solidFill>
              <a:srgbClr val="000000"/>
            </a:solidFill>
            <a:ln w="3175" cap="flat" cmpd="sng">
              <a:solidFill>
                <a:srgbClr val="000000"/>
              </a:solidFill>
              <a:prstDash val="solid"/>
              <a:round/>
              <a:headEnd type="none" w="med" len="med"/>
              <a:tailEnd type="none" w="med" len="med"/>
            </a:ln>
          </p:spPr>
          <p:txBody>
            <a:bodyPr/>
            <a:lstStyle/>
            <a:p>
              <a:endParaRPr lang="zh-CN" altLang="en-US"/>
            </a:p>
          </p:txBody>
        </p:sp>
        <p:sp>
          <p:nvSpPr>
            <p:cNvPr id="24607" name="任意多边形 22559"/>
            <p:cNvSpPr/>
            <p:nvPr/>
          </p:nvSpPr>
          <p:spPr>
            <a:xfrm>
              <a:off x="133" y="202"/>
              <a:ext cx="51" cy="46"/>
            </a:xfrm>
            <a:custGeom>
              <a:avLst/>
              <a:gdLst/>
              <a:ahLst/>
              <a:cxnLst/>
              <a:rect l="0" t="0" r="0" b="0"/>
              <a:pathLst>
                <a:path w="51" h="46">
                  <a:moveTo>
                    <a:pt x="50" y="45"/>
                  </a:moveTo>
                  <a:lnTo>
                    <a:pt x="50" y="26"/>
                  </a:lnTo>
                  <a:lnTo>
                    <a:pt x="50" y="19"/>
                  </a:lnTo>
                  <a:lnTo>
                    <a:pt x="50" y="6"/>
                  </a:lnTo>
                  <a:lnTo>
                    <a:pt x="44" y="0"/>
                  </a:lnTo>
                  <a:lnTo>
                    <a:pt x="31" y="0"/>
                  </a:lnTo>
                  <a:lnTo>
                    <a:pt x="25" y="0"/>
                  </a:lnTo>
                  <a:lnTo>
                    <a:pt x="12" y="26"/>
                  </a:lnTo>
                  <a:lnTo>
                    <a:pt x="0" y="45"/>
                  </a:lnTo>
                  <a:lnTo>
                    <a:pt x="6" y="45"/>
                  </a:lnTo>
                  <a:lnTo>
                    <a:pt x="6" y="45"/>
                  </a:lnTo>
                  <a:lnTo>
                    <a:pt x="12" y="32"/>
                  </a:lnTo>
                  <a:lnTo>
                    <a:pt x="19" y="26"/>
                  </a:lnTo>
                  <a:lnTo>
                    <a:pt x="25" y="26"/>
                  </a:lnTo>
                  <a:lnTo>
                    <a:pt x="38" y="32"/>
                  </a:lnTo>
                  <a:lnTo>
                    <a:pt x="50" y="26"/>
                  </a:lnTo>
                  <a:lnTo>
                    <a:pt x="50" y="26"/>
                  </a:lnTo>
                  <a:lnTo>
                    <a:pt x="50" y="32"/>
                  </a:lnTo>
                  <a:lnTo>
                    <a:pt x="50" y="45"/>
                  </a:lnTo>
                  <a:lnTo>
                    <a:pt x="50" y="45"/>
                  </a:lnTo>
                  <a:lnTo>
                    <a:pt x="50" y="45"/>
                  </a:lnTo>
                  <a:lnTo>
                    <a:pt x="50" y="45"/>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608" name="任意多边形 22560"/>
            <p:cNvSpPr/>
            <p:nvPr/>
          </p:nvSpPr>
          <p:spPr>
            <a:xfrm>
              <a:off x="272" y="137"/>
              <a:ext cx="58" cy="40"/>
            </a:xfrm>
            <a:custGeom>
              <a:avLst/>
              <a:gdLst/>
              <a:ahLst/>
              <a:cxnLst/>
              <a:rect l="0" t="0" r="0" b="0"/>
              <a:pathLst>
                <a:path w="58" h="40">
                  <a:moveTo>
                    <a:pt x="6" y="0"/>
                  </a:moveTo>
                  <a:lnTo>
                    <a:pt x="0" y="13"/>
                  </a:lnTo>
                  <a:lnTo>
                    <a:pt x="32" y="13"/>
                  </a:lnTo>
                  <a:lnTo>
                    <a:pt x="57" y="39"/>
                  </a:lnTo>
                  <a:lnTo>
                    <a:pt x="44" y="26"/>
                  </a:lnTo>
                  <a:lnTo>
                    <a:pt x="38" y="13"/>
                  </a:lnTo>
                  <a:lnTo>
                    <a:pt x="6" y="0"/>
                  </a:lnTo>
                  <a:lnTo>
                    <a:pt x="6" y="0"/>
                  </a:lnTo>
                  <a:close/>
                </a:path>
              </a:pathLst>
            </a:custGeom>
            <a:solidFill>
              <a:srgbClr val="777777"/>
            </a:solidFill>
            <a:ln w="3175" cap="flat" cmpd="sng">
              <a:solidFill>
                <a:srgbClr val="000000"/>
              </a:solidFill>
              <a:prstDash val="solid"/>
              <a:round/>
              <a:headEnd type="none" w="med" len="med"/>
              <a:tailEnd type="none" w="med" len="med"/>
            </a:ln>
          </p:spPr>
          <p:txBody>
            <a:bodyPr/>
            <a:lstStyle/>
            <a:p>
              <a:endParaRPr lang="zh-CN" altLang="en-US"/>
            </a:p>
          </p:txBody>
        </p:sp>
        <p:sp>
          <p:nvSpPr>
            <p:cNvPr id="24609" name="任意多边形 22561"/>
            <p:cNvSpPr/>
            <p:nvPr/>
          </p:nvSpPr>
          <p:spPr>
            <a:xfrm>
              <a:off x="247" y="671"/>
              <a:ext cx="13" cy="40"/>
            </a:xfrm>
            <a:custGeom>
              <a:avLst/>
              <a:gdLst/>
              <a:ahLst/>
              <a:cxnLst/>
              <a:rect l="0" t="0" r="0" b="0"/>
              <a:pathLst>
                <a:path w="13" h="40">
                  <a:moveTo>
                    <a:pt x="12" y="19"/>
                  </a:moveTo>
                  <a:lnTo>
                    <a:pt x="6" y="0"/>
                  </a:lnTo>
                  <a:lnTo>
                    <a:pt x="0" y="0"/>
                  </a:lnTo>
                  <a:lnTo>
                    <a:pt x="12" y="39"/>
                  </a:lnTo>
                  <a:lnTo>
                    <a:pt x="12" y="19"/>
                  </a:lnTo>
                  <a:lnTo>
                    <a:pt x="12" y="19"/>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610" name="任意多边形 22562"/>
            <p:cNvSpPr/>
            <p:nvPr/>
          </p:nvSpPr>
          <p:spPr>
            <a:xfrm>
              <a:off x="247" y="671"/>
              <a:ext cx="13" cy="40"/>
            </a:xfrm>
            <a:custGeom>
              <a:avLst/>
              <a:gdLst/>
              <a:ahLst/>
              <a:cxnLst/>
              <a:rect l="0" t="0" r="0" b="0"/>
              <a:pathLst>
                <a:path w="13" h="40">
                  <a:moveTo>
                    <a:pt x="12" y="19"/>
                  </a:moveTo>
                  <a:lnTo>
                    <a:pt x="6" y="0"/>
                  </a:lnTo>
                  <a:lnTo>
                    <a:pt x="0" y="0"/>
                  </a:lnTo>
                  <a:lnTo>
                    <a:pt x="12" y="39"/>
                  </a:lnTo>
                  <a:lnTo>
                    <a:pt x="12" y="19"/>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11" name="任意多边形 22563"/>
            <p:cNvSpPr/>
            <p:nvPr/>
          </p:nvSpPr>
          <p:spPr>
            <a:xfrm>
              <a:off x="291" y="221"/>
              <a:ext cx="33" cy="27"/>
            </a:xfrm>
            <a:custGeom>
              <a:avLst/>
              <a:gdLst/>
              <a:ahLst/>
              <a:cxnLst/>
              <a:rect l="0" t="0" r="0" b="0"/>
              <a:pathLst>
                <a:path w="33" h="27">
                  <a:moveTo>
                    <a:pt x="32" y="26"/>
                  </a:moveTo>
                  <a:lnTo>
                    <a:pt x="25" y="13"/>
                  </a:lnTo>
                  <a:lnTo>
                    <a:pt x="25" y="0"/>
                  </a:lnTo>
                  <a:lnTo>
                    <a:pt x="6" y="0"/>
                  </a:lnTo>
                  <a:lnTo>
                    <a:pt x="0" y="7"/>
                  </a:lnTo>
                  <a:lnTo>
                    <a:pt x="0" y="20"/>
                  </a:lnTo>
                  <a:lnTo>
                    <a:pt x="13" y="20"/>
                  </a:lnTo>
                  <a:lnTo>
                    <a:pt x="25" y="20"/>
                  </a:lnTo>
                  <a:lnTo>
                    <a:pt x="32" y="26"/>
                  </a:lnTo>
                  <a:lnTo>
                    <a:pt x="32" y="26"/>
                  </a:lnTo>
                  <a:close/>
                </a:path>
              </a:pathLst>
            </a:custGeom>
            <a:solidFill>
              <a:srgbClr val="000000"/>
            </a:solidFill>
            <a:ln w="3175" cap="flat" cmpd="sng">
              <a:solidFill>
                <a:srgbClr val="000000"/>
              </a:solidFill>
              <a:prstDash val="solid"/>
              <a:round/>
              <a:headEnd type="none" w="med" len="med"/>
              <a:tailEnd type="none" w="med" len="med"/>
            </a:ln>
          </p:spPr>
          <p:txBody>
            <a:bodyPr/>
            <a:lstStyle/>
            <a:p>
              <a:endParaRPr lang="zh-CN" altLang="en-US"/>
            </a:p>
          </p:txBody>
        </p:sp>
        <p:grpSp>
          <p:nvGrpSpPr>
            <p:cNvPr id="24612" name="组合 22564"/>
            <p:cNvGrpSpPr/>
            <p:nvPr/>
          </p:nvGrpSpPr>
          <p:grpSpPr>
            <a:xfrm>
              <a:off x="367" y="0"/>
              <a:ext cx="210" cy="157"/>
              <a:chOff x="0" y="0"/>
              <a:chExt cx="210" cy="157"/>
            </a:xfrm>
          </p:grpSpPr>
          <p:sp>
            <p:nvSpPr>
              <p:cNvPr id="24613" name="任意多边形 22565"/>
              <p:cNvSpPr/>
              <p:nvPr/>
            </p:nvSpPr>
            <p:spPr>
              <a:xfrm>
                <a:off x="31" y="19"/>
                <a:ext cx="122" cy="99"/>
              </a:xfrm>
              <a:custGeom>
                <a:avLst/>
                <a:gdLst/>
                <a:ahLst/>
                <a:cxnLst/>
                <a:rect l="0" t="0" r="0" b="0"/>
                <a:pathLst>
                  <a:path w="122" h="99">
                    <a:moveTo>
                      <a:pt x="76" y="13"/>
                    </a:moveTo>
                    <a:lnTo>
                      <a:pt x="64" y="7"/>
                    </a:lnTo>
                    <a:lnTo>
                      <a:pt x="45" y="13"/>
                    </a:lnTo>
                    <a:lnTo>
                      <a:pt x="38" y="13"/>
                    </a:lnTo>
                    <a:lnTo>
                      <a:pt x="38" y="13"/>
                    </a:lnTo>
                    <a:lnTo>
                      <a:pt x="38" y="7"/>
                    </a:lnTo>
                    <a:lnTo>
                      <a:pt x="32" y="0"/>
                    </a:lnTo>
                    <a:lnTo>
                      <a:pt x="19" y="0"/>
                    </a:lnTo>
                    <a:lnTo>
                      <a:pt x="13" y="0"/>
                    </a:lnTo>
                    <a:lnTo>
                      <a:pt x="13" y="0"/>
                    </a:lnTo>
                    <a:lnTo>
                      <a:pt x="0" y="7"/>
                    </a:lnTo>
                    <a:lnTo>
                      <a:pt x="0" y="26"/>
                    </a:lnTo>
                    <a:lnTo>
                      <a:pt x="7" y="26"/>
                    </a:lnTo>
                    <a:lnTo>
                      <a:pt x="7" y="33"/>
                    </a:lnTo>
                    <a:lnTo>
                      <a:pt x="19" y="40"/>
                    </a:lnTo>
                    <a:lnTo>
                      <a:pt x="13" y="46"/>
                    </a:lnTo>
                    <a:lnTo>
                      <a:pt x="13" y="53"/>
                    </a:lnTo>
                    <a:lnTo>
                      <a:pt x="13" y="53"/>
                    </a:lnTo>
                    <a:lnTo>
                      <a:pt x="13" y="53"/>
                    </a:lnTo>
                    <a:lnTo>
                      <a:pt x="19" y="59"/>
                    </a:lnTo>
                    <a:lnTo>
                      <a:pt x="26" y="59"/>
                    </a:lnTo>
                    <a:lnTo>
                      <a:pt x="38" y="59"/>
                    </a:lnTo>
                    <a:lnTo>
                      <a:pt x="38" y="59"/>
                    </a:lnTo>
                    <a:lnTo>
                      <a:pt x="45" y="72"/>
                    </a:lnTo>
                    <a:lnTo>
                      <a:pt x="51" y="79"/>
                    </a:lnTo>
                    <a:lnTo>
                      <a:pt x="64" y="98"/>
                    </a:lnTo>
                    <a:lnTo>
                      <a:pt x="89" y="98"/>
                    </a:lnTo>
                    <a:lnTo>
                      <a:pt x="108" y="79"/>
                    </a:lnTo>
                    <a:lnTo>
                      <a:pt x="121" y="59"/>
                    </a:lnTo>
                    <a:lnTo>
                      <a:pt x="89" y="40"/>
                    </a:lnTo>
                    <a:lnTo>
                      <a:pt x="83" y="40"/>
                    </a:lnTo>
                    <a:lnTo>
                      <a:pt x="83" y="33"/>
                    </a:lnTo>
                    <a:lnTo>
                      <a:pt x="83" y="33"/>
                    </a:lnTo>
                    <a:lnTo>
                      <a:pt x="83" y="26"/>
                    </a:lnTo>
                    <a:lnTo>
                      <a:pt x="83" y="26"/>
                    </a:lnTo>
                    <a:lnTo>
                      <a:pt x="76" y="13"/>
                    </a:lnTo>
                    <a:lnTo>
                      <a:pt x="76" y="13"/>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614" name="任意多边形 22566"/>
              <p:cNvSpPr/>
              <p:nvPr/>
            </p:nvSpPr>
            <p:spPr>
              <a:xfrm>
                <a:off x="19" y="0"/>
                <a:ext cx="140" cy="138"/>
              </a:xfrm>
              <a:custGeom>
                <a:avLst/>
                <a:gdLst/>
                <a:ahLst/>
                <a:cxnLst/>
                <a:rect l="0" t="0" r="0" b="0"/>
                <a:pathLst>
                  <a:path w="140" h="138">
                    <a:moveTo>
                      <a:pt x="25" y="0"/>
                    </a:moveTo>
                    <a:lnTo>
                      <a:pt x="0" y="13"/>
                    </a:lnTo>
                    <a:lnTo>
                      <a:pt x="0" y="26"/>
                    </a:lnTo>
                    <a:lnTo>
                      <a:pt x="0" y="45"/>
                    </a:lnTo>
                    <a:lnTo>
                      <a:pt x="6" y="52"/>
                    </a:lnTo>
                    <a:lnTo>
                      <a:pt x="19" y="65"/>
                    </a:lnTo>
                    <a:lnTo>
                      <a:pt x="12" y="72"/>
                    </a:lnTo>
                    <a:lnTo>
                      <a:pt x="19" y="85"/>
                    </a:lnTo>
                    <a:lnTo>
                      <a:pt x="25" y="91"/>
                    </a:lnTo>
                    <a:lnTo>
                      <a:pt x="31" y="98"/>
                    </a:lnTo>
                    <a:lnTo>
                      <a:pt x="38" y="98"/>
                    </a:lnTo>
                    <a:lnTo>
                      <a:pt x="44" y="104"/>
                    </a:lnTo>
                    <a:lnTo>
                      <a:pt x="50" y="104"/>
                    </a:lnTo>
                    <a:lnTo>
                      <a:pt x="57" y="124"/>
                    </a:lnTo>
                    <a:lnTo>
                      <a:pt x="69" y="124"/>
                    </a:lnTo>
                    <a:lnTo>
                      <a:pt x="107" y="137"/>
                    </a:lnTo>
                    <a:lnTo>
                      <a:pt x="139" y="104"/>
                    </a:lnTo>
                    <a:lnTo>
                      <a:pt x="139" y="98"/>
                    </a:lnTo>
                    <a:lnTo>
                      <a:pt x="139" y="78"/>
                    </a:lnTo>
                    <a:lnTo>
                      <a:pt x="126" y="65"/>
                    </a:lnTo>
                    <a:lnTo>
                      <a:pt x="107" y="52"/>
                    </a:lnTo>
                    <a:lnTo>
                      <a:pt x="107" y="39"/>
                    </a:lnTo>
                    <a:lnTo>
                      <a:pt x="101" y="39"/>
                    </a:lnTo>
                    <a:lnTo>
                      <a:pt x="95" y="32"/>
                    </a:lnTo>
                    <a:lnTo>
                      <a:pt x="88" y="32"/>
                    </a:lnTo>
                    <a:lnTo>
                      <a:pt x="95" y="45"/>
                    </a:lnTo>
                    <a:lnTo>
                      <a:pt x="95" y="52"/>
                    </a:lnTo>
                    <a:lnTo>
                      <a:pt x="95" y="52"/>
                    </a:lnTo>
                    <a:lnTo>
                      <a:pt x="95" y="59"/>
                    </a:lnTo>
                    <a:lnTo>
                      <a:pt x="101" y="59"/>
                    </a:lnTo>
                    <a:lnTo>
                      <a:pt x="114" y="65"/>
                    </a:lnTo>
                    <a:lnTo>
                      <a:pt x="120" y="72"/>
                    </a:lnTo>
                    <a:lnTo>
                      <a:pt x="126" y="78"/>
                    </a:lnTo>
                    <a:lnTo>
                      <a:pt x="120" y="91"/>
                    </a:lnTo>
                    <a:lnTo>
                      <a:pt x="107" y="104"/>
                    </a:lnTo>
                    <a:lnTo>
                      <a:pt x="101" y="117"/>
                    </a:lnTo>
                    <a:lnTo>
                      <a:pt x="76" y="111"/>
                    </a:lnTo>
                    <a:lnTo>
                      <a:pt x="57" y="98"/>
                    </a:lnTo>
                    <a:lnTo>
                      <a:pt x="57" y="85"/>
                    </a:lnTo>
                    <a:lnTo>
                      <a:pt x="50" y="78"/>
                    </a:lnTo>
                    <a:lnTo>
                      <a:pt x="50" y="78"/>
                    </a:lnTo>
                    <a:lnTo>
                      <a:pt x="44" y="78"/>
                    </a:lnTo>
                    <a:lnTo>
                      <a:pt x="38" y="78"/>
                    </a:lnTo>
                    <a:lnTo>
                      <a:pt x="31" y="78"/>
                    </a:lnTo>
                    <a:lnTo>
                      <a:pt x="25" y="72"/>
                    </a:lnTo>
                    <a:lnTo>
                      <a:pt x="25" y="72"/>
                    </a:lnTo>
                    <a:lnTo>
                      <a:pt x="25" y="72"/>
                    </a:lnTo>
                    <a:lnTo>
                      <a:pt x="25" y="65"/>
                    </a:lnTo>
                    <a:lnTo>
                      <a:pt x="31" y="59"/>
                    </a:lnTo>
                    <a:lnTo>
                      <a:pt x="31" y="52"/>
                    </a:lnTo>
                    <a:lnTo>
                      <a:pt x="25" y="52"/>
                    </a:lnTo>
                    <a:lnTo>
                      <a:pt x="19" y="52"/>
                    </a:lnTo>
                    <a:lnTo>
                      <a:pt x="19" y="45"/>
                    </a:lnTo>
                    <a:lnTo>
                      <a:pt x="12" y="45"/>
                    </a:lnTo>
                    <a:lnTo>
                      <a:pt x="12" y="32"/>
                    </a:lnTo>
                    <a:lnTo>
                      <a:pt x="12" y="26"/>
                    </a:lnTo>
                    <a:lnTo>
                      <a:pt x="19" y="19"/>
                    </a:lnTo>
                    <a:lnTo>
                      <a:pt x="25" y="19"/>
                    </a:lnTo>
                    <a:lnTo>
                      <a:pt x="25" y="19"/>
                    </a:lnTo>
                    <a:lnTo>
                      <a:pt x="38" y="19"/>
                    </a:lnTo>
                    <a:lnTo>
                      <a:pt x="50" y="32"/>
                    </a:lnTo>
                    <a:lnTo>
                      <a:pt x="50" y="32"/>
                    </a:lnTo>
                    <a:lnTo>
                      <a:pt x="57" y="32"/>
                    </a:lnTo>
                    <a:lnTo>
                      <a:pt x="63" y="32"/>
                    </a:lnTo>
                    <a:lnTo>
                      <a:pt x="76" y="26"/>
                    </a:lnTo>
                    <a:lnTo>
                      <a:pt x="76" y="26"/>
                    </a:lnTo>
                    <a:lnTo>
                      <a:pt x="88" y="32"/>
                    </a:lnTo>
                    <a:lnTo>
                      <a:pt x="76" y="19"/>
                    </a:lnTo>
                    <a:lnTo>
                      <a:pt x="57" y="19"/>
                    </a:lnTo>
                    <a:lnTo>
                      <a:pt x="50" y="19"/>
                    </a:lnTo>
                    <a:lnTo>
                      <a:pt x="38" y="6"/>
                    </a:lnTo>
                    <a:lnTo>
                      <a:pt x="25" y="0"/>
                    </a:lnTo>
                    <a:lnTo>
                      <a:pt x="25" y="0"/>
                    </a:lnTo>
                    <a:lnTo>
                      <a:pt x="25"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15" name="任意多边形 22567"/>
              <p:cNvSpPr/>
              <p:nvPr/>
            </p:nvSpPr>
            <p:spPr>
              <a:xfrm>
                <a:off x="0" y="72"/>
                <a:ext cx="89" cy="85"/>
              </a:xfrm>
              <a:custGeom>
                <a:avLst/>
                <a:gdLst/>
                <a:ahLst/>
                <a:cxnLst/>
                <a:rect l="0" t="0" r="0" b="0"/>
                <a:pathLst>
                  <a:path w="89" h="85">
                    <a:moveTo>
                      <a:pt x="31" y="0"/>
                    </a:moveTo>
                    <a:lnTo>
                      <a:pt x="19" y="0"/>
                    </a:lnTo>
                    <a:lnTo>
                      <a:pt x="12" y="6"/>
                    </a:lnTo>
                    <a:lnTo>
                      <a:pt x="6" y="19"/>
                    </a:lnTo>
                    <a:lnTo>
                      <a:pt x="0" y="26"/>
                    </a:lnTo>
                    <a:lnTo>
                      <a:pt x="0" y="39"/>
                    </a:lnTo>
                    <a:lnTo>
                      <a:pt x="12" y="45"/>
                    </a:lnTo>
                    <a:lnTo>
                      <a:pt x="12" y="58"/>
                    </a:lnTo>
                    <a:lnTo>
                      <a:pt x="12" y="71"/>
                    </a:lnTo>
                    <a:lnTo>
                      <a:pt x="31" y="84"/>
                    </a:lnTo>
                    <a:lnTo>
                      <a:pt x="57" y="84"/>
                    </a:lnTo>
                    <a:lnTo>
                      <a:pt x="57" y="78"/>
                    </a:lnTo>
                    <a:lnTo>
                      <a:pt x="69" y="78"/>
                    </a:lnTo>
                    <a:lnTo>
                      <a:pt x="76" y="78"/>
                    </a:lnTo>
                    <a:lnTo>
                      <a:pt x="82" y="71"/>
                    </a:lnTo>
                    <a:lnTo>
                      <a:pt x="88" y="52"/>
                    </a:lnTo>
                    <a:lnTo>
                      <a:pt x="76" y="52"/>
                    </a:lnTo>
                    <a:lnTo>
                      <a:pt x="69" y="32"/>
                    </a:lnTo>
                    <a:lnTo>
                      <a:pt x="69" y="45"/>
                    </a:lnTo>
                    <a:lnTo>
                      <a:pt x="69" y="52"/>
                    </a:lnTo>
                    <a:lnTo>
                      <a:pt x="69" y="52"/>
                    </a:lnTo>
                    <a:lnTo>
                      <a:pt x="69" y="58"/>
                    </a:lnTo>
                    <a:lnTo>
                      <a:pt x="69" y="58"/>
                    </a:lnTo>
                    <a:lnTo>
                      <a:pt x="63" y="65"/>
                    </a:lnTo>
                    <a:lnTo>
                      <a:pt x="57" y="65"/>
                    </a:lnTo>
                    <a:lnTo>
                      <a:pt x="50" y="58"/>
                    </a:lnTo>
                    <a:lnTo>
                      <a:pt x="44" y="52"/>
                    </a:lnTo>
                    <a:lnTo>
                      <a:pt x="44" y="52"/>
                    </a:lnTo>
                    <a:lnTo>
                      <a:pt x="44" y="58"/>
                    </a:lnTo>
                    <a:lnTo>
                      <a:pt x="38" y="65"/>
                    </a:lnTo>
                    <a:lnTo>
                      <a:pt x="38" y="65"/>
                    </a:lnTo>
                    <a:lnTo>
                      <a:pt x="31" y="65"/>
                    </a:lnTo>
                    <a:lnTo>
                      <a:pt x="25" y="58"/>
                    </a:lnTo>
                    <a:lnTo>
                      <a:pt x="19" y="58"/>
                    </a:lnTo>
                    <a:lnTo>
                      <a:pt x="19" y="52"/>
                    </a:lnTo>
                    <a:lnTo>
                      <a:pt x="19" y="52"/>
                    </a:lnTo>
                    <a:lnTo>
                      <a:pt x="19" y="45"/>
                    </a:lnTo>
                    <a:lnTo>
                      <a:pt x="19" y="39"/>
                    </a:lnTo>
                    <a:lnTo>
                      <a:pt x="19" y="32"/>
                    </a:lnTo>
                    <a:lnTo>
                      <a:pt x="19" y="26"/>
                    </a:lnTo>
                    <a:lnTo>
                      <a:pt x="19" y="26"/>
                    </a:lnTo>
                    <a:lnTo>
                      <a:pt x="19" y="26"/>
                    </a:lnTo>
                    <a:lnTo>
                      <a:pt x="19" y="26"/>
                    </a:lnTo>
                    <a:lnTo>
                      <a:pt x="19" y="19"/>
                    </a:lnTo>
                    <a:lnTo>
                      <a:pt x="25" y="13"/>
                    </a:lnTo>
                    <a:lnTo>
                      <a:pt x="31" y="13"/>
                    </a:lnTo>
                    <a:lnTo>
                      <a:pt x="31" y="19"/>
                    </a:lnTo>
                    <a:lnTo>
                      <a:pt x="38" y="19"/>
                    </a:lnTo>
                    <a:lnTo>
                      <a:pt x="38" y="26"/>
                    </a:lnTo>
                    <a:lnTo>
                      <a:pt x="38" y="26"/>
                    </a:lnTo>
                    <a:lnTo>
                      <a:pt x="44" y="26"/>
                    </a:lnTo>
                    <a:lnTo>
                      <a:pt x="44" y="26"/>
                    </a:lnTo>
                    <a:lnTo>
                      <a:pt x="50" y="26"/>
                    </a:lnTo>
                    <a:lnTo>
                      <a:pt x="57" y="26"/>
                    </a:lnTo>
                    <a:lnTo>
                      <a:pt x="50" y="26"/>
                    </a:lnTo>
                    <a:lnTo>
                      <a:pt x="44" y="19"/>
                    </a:lnTo>
                    <a:lnTo>
                      <a:pt x="38" y="13"/>
                    </a:lnTo>
                    <a:lnTo>
                      <a:pt x="31" y="0"/>
                    </a:lnTo>
                    <a:lnTo>
                      <a:pt x="31"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16" name="任意多边形 22568"/>
              <p:cNvSpPr/>
              <p:nvPr/>
            </p:nvSpPr>
            <p:spPr>
              <a:xfrm>
                <a:off x="19" y="85"/>
                <a:ext cx="51" cy="53"/>
              </a:xfrm>
              <a:custGeom>
                <a:avLst/>
                <a:gdLst/>
                <a:ahLst/>
                <a:cxnLst/>
                <a:rect l="0" t="0" r="0" b="0"/>
                <a:pathLst>
                  <a:path w="51" h="53">
                    <a:moveTo>
                      <a:pt x="38" y="13"/>
                    </a:moveTo>
                    <a:lnTo>
                      <a:pt x="31" y="13"/>
                    </a:lnTo>
                    <a:lnTo>
                      <a:pt x="25" y="13"/>
                    </a:lnTo>
                    <a:lnTo>
                      <a:pt x="19" y="13"/>
                    </a:lnTo>
                    <a:lnTo>
                      <a:pt x="19" y="13"/>
                    </a:lnTo>
                    <a:lnTo>
                      <a:pt x="19" y="6"/>
                    </a:lnTo>
                    <a:lnTo>
                      <a:pt x="12" y="6"/>
                    </a:lnTo>
                    <a:lnTo>
                      <a:pt x="12" y="0"/>
                    </a:lnTo>
                    <a:lnTo>
                      <a:pt x="6" y="0"/>
                    </a:lnTo>
                    <a:lnTo>
                      <a:pt x="0" y="6"/>
                    </a:lnTo>
                    <a:lnTo>
                      <a:pt x="0" y="13"/>
                    </a:lnTo>
                    <a:lnTo>
                      <a:pt x="0" y="13"/>
                    </a:lnTo>
                    <a:lnTo>
                      <a:pt x="0" y="13"/>
                    </a:lnTo>
                    <a:lnTo>
                      <a:pt x="0" y="19"/>
                    </a:lnTo>
                    <a:lnTo>
                      <a:pt x="0" y="26"/>
                    </a:lnTo>
                    <a:lnTo>
                      <a:pt x="0" y="32"/>
                    </a:lnTo>
                    <a:lnTo>
                      <a:pt x="0" y="39"/>
                    </a:lnTo>
                    <a:lnTo>
                      <a:pt x="0" y="39"/>
                    </a:lnTo>
                    <a:lnTo>
                      <a:pt x="0" y="45"/>
                    </a:lnTo>
                    <a:lnTo>
                      <a:pt x="6" y="45"/>
                    </a:lnTo>
                    <a:lnTo>
                      <a:pt x="12" y="52"/>
                    </a:lnTo>
                    <a:lnTo>
                      <a:pt x="19" y="52"/>
                    </a:lnTo>
                    <a:lnTo>
                      <a:pt x="19" y="52"/>
                    </a:lnTo>
                    <a:lnTo>
                      <a:pt x="25" y="45"/>
                    </a:lnTo>
                    <a:lnTo>
                      <a:pt x="25" y="39"/>
                    </a:lnTo>
                    <a:lnTo>
                      <a:pt x="25" y="39"/>
                    </a:lnTo>
                    <a:lnTo>
                      <a:pt x="31" y="45"/>
                    </a:lnTo>
                    <a:lnTo>
                      <a:pt x="38" y="52"/>
                    </a:lnTo>
                    <a:lnTo>
                      <a:pt x="44" y="52"/>
                    </a:lnTo>
                    <a:lnTo>
                      <a:pt x="50" y="45"/>
                    </a:lnTo>
                    <a:lnTo>
                      <a:pt x="50" y="45"/>
                    </a:lnTo>
                    <a:lnTo>
                      <a:pt x="50" y="39"/>
                    </a:lnTo>
                    <a:lnTo>
                      <a:pt x="50" y="32"/>
                    </a:lnTo>
                    <a:lnTo>
                      <a:pt x="50" y="19"/>
                    </a:lnTo>
                    <a:lnTo>
                      <a:pt x="44" y="19"/>
                    </a:lnTo>
                    <a:lnTo>
                      <a:pt x="38" y="13"/>
                    </a:lnTo>
                    <a:lnTo>
                      <a:pt x="38" y="13"/>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617" name="任意多边形 22569"/>
              <p:cNvSpPr/>
              <p:nvPr/>
            </p:nvSpPr>
            <p:spPr>
              <a:xfrm>
                <a:off x="196" y="137"/>
                <a:ext cx="7" cy="14"/>
              </a:xfrm>
              <a:custGeom>
                <a:avLst/>
                <a:gdLst/>
                <a:ahLst/>
                <a:cxnLst/>
                <a:rect l="0" t="0" r="0" b="0"/>
                <a:pathLst>
                  <a:path w="7" h="14">
                    <a:moveTo>
                      <a:pt x="0" y="13"/>
                    </a:moveTo>
                    <a:lnTo>
                      <a:pt x="0" y="13"/>
                    </a:lnTo>
                    <a:lnTo>
                      <a:pt x="0" y="13"/>
                    </a:lnTo>
                    <a:lnTo>
                      <a:pt x="6" y="13"/>
                    </a:lnTo>
                    <a:lnTo>
                      <a:pt x="0" y="6"/>
                    </a:lnTo>
                    <a:lnTo>
                      <a:pt x="0" y="0"/>
                    </a:lnTo>
                    <a:lnTo>
                      <a:pt x="0" y="0"/>
                    </a:lnTo>
                    <a:lnTo>
                      <a:pt x="0" y="13"/>
                    </a:lnTo>
                    <a:lnTo>
                      <a:pt x="0" y="13"/>
                    </a:lnTo>
                    <a:lnTo>
                      <a:pt x="0" y="13"/>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618" name="任意多边形 22570"/>
              <p:cNvSpPr/>
              <p:nvPr/>
            </p:nvSpPr>
            <p:spPr>
              <a:xfrm>
                <a:off x="196" y="137"/>
                <a:ext cx="7" cy="14"/>
              </a:xfrm>
              <a:custGeom>
                <a:avLst/>
                <a:gdLst/>
                <a:ahLst/>
                <a:cxnLst/>
                <a:rect l="0" t="0" r="0" b="0"/>
                <a:pathLst>
                  <a:path w="7" h="14">
                    <a:moveTo>
                      <a:pt x="0" y="13"/>
                    </a:moveTo>
                    <a:lnTo>
                      <a:pt x="6" y="13"/>
                    </a:lnTo>
                    <a:lnTo>
                      <a:pt x="0" y="6"/>
                    </a:lnTo>
                    <a:lnTo>
                      <a:pt x="0" y="0"/>
                    </a:lnTo>
                    <a:lnTo>
                      <a:pt x="0" y="13"/>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619" name="任意多边形 22571"/>
              <p:cNvSpPr/>
              <p:nvPr/>
            </p:nvSpPr>
            <p:spPr>
              <a:xfrm>
                <a:off x="196" y="150"/>
                <a:ext cx="14" cy="7"/>
              </a:xfrm>
              <a:custGeom>
                <a:avLst/>
                <a:gdLst/>
                <a:ahLst/>
                <a:cxnLst/>
                <a:rect l="0" t="0" r="0" b="0"/>
                <a:pathLst>
                  <a:path w="14" h="7">
                    <a:moveTo>
                      <a:pt x="0" y="0"/>
                    </a:moveTo>
                    <a:lnTo>
                      <a:pt x="0" y="0"/>
                    </a:lnTo>
                    <a:lnTo>
                      <a:pt x="6" y="6"/>
                    </a:lnTo>
                    <a:lnTo>
                      <a:pt x="13" y="6"/>
                    </a:lnTo>
                    <a:lnTo>
                      <a:pt x="6" y="0"/>
                    </a:lnTo>
                    <a:lnTo>
                      <a:pt x="0" y="0"/>
                    </a:lnTo>
                    <a:lnTo>
                      <a:pt x="0" y="0"/>
                    </a:lnTo>
                    <a:lnTo>
                      <a:pt x="0" y="0"/>
                    </a:lnTo>
                    <a:lnTo>
                      <a:pt x="0" y="0"/>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620" name="任意多边形 22572"/>
              <p:cNvSpPr/>
              <p:nvPr/>
            </p:nvSpPr>
            <p:spPr>
              <a:xfrm>
                <a:off x="196" y="150"/>
                <a:ext cx="14" cy="7"/>
              </a:xfrm>
              <a:custGeom>
                <a:avLst/>
                <a:gdLst/>
                <a:ahLst/>
                <a:cxnLst/>
                <a:rect l="0" t="0" r="0" b="0"/>
                <a:pathLst>
                  <a:path w="14" h="7">
                    <a:moveTo>
                      <a:pt x="0" y="0"/>
                    </a:moveTo>
                    <a:lnTo>
                      <a:pt x="6" y="6"/>
                    </a:lnTo>
                    <a:lnTo>
                      <a:pt x="13" y="6"/>
                    </a:lnTo>
                    <a:lnTo>
                      <a:pt x="6" y="0"/>
                    </a:lnTo>
                    <a:lnTo>
                      <a:pt x="0" y="0"/>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grpSp>
        <p:sp>
          <p:nvSpPr>
            <p:cNvPr id="24621" name="任意多边形 22573"/>
            <p:cNvSpPr/>
            <p:nvPr/>
          </p:nvSpPr>
          <p:spPr>
            <a:xfrm>
              <a:off x="259" y="241"/>
              <a:ext cx="84" cy="14"/>
            </a:xfrm>
            <a:custGeom>
              <a:avLst/>
              <a:gdLst/>
              <a:ahLst/>
              <a:cxnLst/>
              <a:rect l="0" t="0" r="0" b="0"/>
              <a:pathLst>
                <a:path w="84" h="14">
                  <a:moveTo>
                    <a:pt x="70" y="6"/>
                  </a:moveTo>
                  <a:lnTo>
                    <a:pt x="70" y="6"/>
                  </a:lnTo>
                  <a:lnTo>
                    <a:pt x="64" y="6"/>
                  </a:lnTo>
                  <a:lnTo>
                    <a:pt x="57" y="0"/>
                  </a:lnTo>
                  <a:lnTo>
                    <a:pt x="57" y="0"/>
                  </a:lnTo>
                  <a:lnTo>
                    <a:pt x="45" y="0"/>
                  </a:lnTo>
                  <a:lnTo>
                    <a:pt x="32" y="0"/>
                  </a:lnTo>
                  <a:lnTo>
                    <a:pt x="26" y="0"/>
                  </a:lnTo>
                  <a:lnTo>
                    <a:pt x="26" y="0"/>
                  </a:lnTo>
                  <a:lnTo>
                    <a:pt x="13" y="6"/>
                  </a:lnTo>
                  <a:lnTo>
                    <a:pt x="0" y="13"/>
                  </a:lnTo>
                  <a:lnTo>
                    <a:pt x="45" y="6"/>
                  </a:lnTo>
                  <a:lnTo>
                    <a:pt x="83" y="13"/>
                  </a:lnTo>
                  <a:lnTo>
                    <a:pt x="76" y="13"/>
                  </a:lnTo>
                  <a:lnTo>
                    <a:pt x="70" y="6"/>
                  </a:lnTo>
                  <a:lnTo>
                    <a:pt x="70" y="6"/>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22" name="任意多边形 22574"/>
            <p:cNvSpPr/>
            <p:nvPr/>
          </p:nvSpPr>
          <p:spPr>
            <a:xfrm>
              <a:off x="285" y="202"/>
              <a:ext cx="45" cy="46"/>
            </a:xfrm>
            <a:custGeom>
              <a:avLst/>
              <a:gdLst/>
              <a:ahLst/>
              <a:cxnLst/>
              <a:rect l="0" t="0" r="0" b="0"/>
              <a:pathLst>
                <a:path w="45" h="46">
                  <a:moveTo>
                    <a:pt x="44" y="45"/>
                  </a:moveTo>
                  <a:lnTo>
                    <a:pt x="44" y="32"/>
                  </a:lnTo>
                  <a:lnTo>
                    <a:pt x="38" y="26"/>
                  </a:lnTo>
                  <a:lnTo>
                    <a:pt x="31" y="13"/>
                  </a:lnTo>
                  <a:lnTo>
                    <a:pt x="25" y="0"/>
                  </a:lnTo>
                  <a:lnTo>
                    <a:pt x="25" y="0"/>
                  </a:lnTo>
                  <a:lnTo>
                    <a:pt x="19" y="0"/>
                  </a:lnTo>
                  <a:lnTo>
                    <a:pt x="12" y="0"/>
                  </a:lnTo>
                  <a:lnTo>
                    <a:pt x="12" y="0"/>
                  </a:lnTo>
                  <a:lnTo>
                    <a:pt x="0" y="26"/>
                  </a:lnTo>
                  <a:lnTo>
                    <a:pt x="0" y="39"/>
                  </a:lnTo>
                  <a:lnTo>
                    <a:pt x="0" y="39"/>
                  </a:lnTo>
                  <a:lnTo>
                    <a:pt x="6" y="39"/>
                  </a:lnTo>
                  <a:lnTo>
                    <a:pt x="6" y="32"/>
                  </a:lnTo>
                  <a:lnTo>
                    <a:pt x="6" y="26"/>
                  </a:lnTo>
                  <a:lnTo>
                    <a:pt x="12" y="19"/>
                  </a:lnTo>
                  <a:lnTo>
                    <a:pt x="19" y="32"/>
                  </a:lnTo>
                  <a:lnTo>
                    <a:pt x="31" y="26"/>
                  </a:lnTo>
                  <a:lnTo>
                    <a:pt x="31" y="26"/>
                  </a:lnTo>
                  <a:lnTo>
                    <a:pt x="31" y="26"/>
                  </a:lnTo>
                  <a:lnTo>
                    <a:pt x="38" y="45"/>
                  </a:lnTo>
                  <a:lnTo>
                    <a:pt x="38" y="45"/>
                  </a:lnTo>
                  <a:lnTo>
                    <a:pt x="44" y="45"/>
                  </a:lnTo>
                  <a:lnTo>
                    <a:pt x="44" y="45"/>
                  </a:lnTo>
                  <a:lnTo>
                    <a:pt x="44" y="45"/>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623" name="任意多边形 22575"/>
            <p:cNvSpPr/>
            <p:nvPr/>
          </p:nvSpPr>
          <p:spPr>
            <a:xfrm>
              <a:off x="316" y="391"/>
              <a:ext cx="273" cy="382"/>
            </a:xfrm>
            <a:custGeom>
              <a:avLst/>
              <a:gdLst/>
              <a:ahLst/>
              <a:cxnLst/>
              <a:rect l="0" t="0" r="0" b="0"/>
              <a:pathLst>
                <a:path w="273" h="382">
                  <a:moveTo>
                    <a:pt x="120" y="0"/>
                  </a:moveTo>
                  <a:lnTo>
                    <a:pt x="108" y="6"/>
                  </a:lnTo>
                  <a:lnTo>
                    <a:pt x="95" y="13"/>
                  </a:lnTo>
                  <a:lnTo>
                    <a:pt x="89" y="45"/>
                  </a:lnTo>
                  <a:lnTo>
                    <a:pt x="76" y="71"/>
                  </a:lnTo>
                  <a:lnTo>
                    <a:pt x="63" y="117"/>
                  </a:lnTo>
                  <a:lnTo>
                    <a:pt x="44" y="162"/>
                  </a:lnTo>
                  <a:lnTo>
                    <a:pt x="44" y="215"/>
                  </a:lnTo>
                  <a:lnTo>
                    <a:pt x="26" y="260"/>
                  </a:lnTo>
                  <a:lnTo>
                    <a:pt x="0" y="351"/>
                  </a:lnTo>
                  <a:lnTo>
                    <a:pt x="10" y="338"/>
                  </a:lnTo>
                  <a:lnTo>
                    <a:pt x="16" y="364"/>
                  </a:lnTo>
                  <a:lnTo>
                    <a:pt x="35" y="381"/>
                  </a:lnTo>
                  <a:lnTo>
                    <a:pt x="82" y="306"/>
                  </a:lnTo>
                  <a:lnTo>
                    <a:pt x="63" y="306"/>
                  </a:lnTo>
                  <a:lnTo>
                    <a:pt x="108" y="299"/>
                  </a:lnTo>
                  <a:lnTo>
                    <a:pt x="127" y="280"/>
                  </a:lnTo>
                  <a:lnTo>
                    <a:pt x="133" y="267"/>
                  </a:lnTo>
                  <a:lnTo>
                    <a:pt x="133" y="234"/>
                  </a:lnTo>
                  <a:lnTo>
                    <a:pt x="133" y="182"/>
                  </a:lnTo>
                  <a:lnTo>
                    <a:pt x="139" y="123"/>
                  </a:lnTo>
                  <a:lnTo>
                    <a:pt x="146" y="149"/>
                  </a:lnTo>
                  <a:lnTo>
                    <a:pt x="146" y="143"/>
                  </a:lnTo>
                  <a:lnTo>
                    <a:pt x="165" y="123"/>
                  </a:lnTo>
                  <a:lnTo>
                    <a:pt x="165" y="143"/>
                  </a:lnTo>
                  <a:lnTo>
                    <a:pt x="177" y="136"/>
                  </a:lnTo>
                  <a:lnTo>
                    <a:pt x="171" y="149"/>
                  </a:lnTo>
                  <a:lnTo>
                    <a:pt x="165" y="149"/>
                  </a:lnTo>
                  <a:lnTo>
                    <a:pt x="158" y="156"/>
                  </a:lnTo>
                  <a:lnTo>
                    <a:pt x="152" y="156"/>
                  </a:lnTo>
                  <a:lnTo>
                    <a:pt x="152" y="175"/>
                  </a:lnTo>
                  <a:lnTo>
                    <a:pt x="152" y="175"/>
                  </a:lnTo>
                  <a:lnTo>
                    <a:pt x="146" y="162"/>
                  </a:lnTo>
                  <a:lnTo>
                    <a:pt x="152" y="149"/>
                  </a:lnTo>
                  <a:lnTo>
                    <a:pt x="146" y="149"/>
                  </a:lnTo>
                  <a:lnTo>
                    <a:pt x="146" y="182"/>
                  </a:lnTo>
                  <a:lnTo>
                    <a:pt x="171" y="188"/>
                  </a:lnTo>
                  <a:lnTo>
                    <a:pt x="171" y="188"/>
                  </a:lnTo>
                  <a:lnTo>
                    <a:pt x="196" y="169"/>
                  </a:lnTo>
                  <a:lnTo>
                    <a:pt x="209" y="149"/>
                  </a:lnTo>
                  <a:lnTo>
                    <a:pt x="222" y="130"/>
                  </a:lnTo>
                  <a:lnTo>
                    <a:pt x="228" y="130"/>
                  </a:lnTo>
                  <a:lnTo>
                    <a:pt x="228" y="123"/>
                  </a:lnTo>
                  <a:lnTo>
                    <a:pt x="228" y="123"/>
                  </a:lnTo>
                  <a:lnTo>
                    <a:pt x="184" y="91"/>
                  </a:lnTo>
                  <a:lnTo>
                    <a:pt x="171" y="78"/>
                  </a:lnTo>
                  <a:lnTo>
                    <a:pt x="184" y="91"/>
                  </a:lnTo>
                  <a:lnTo>
                    <a:pt x="228" y="117"/>
                  </a:lnTo>
                  <a:lnTo>
                    <a:pt x="247" y="110"/>
                  </a:lnTo>
                  <a:lnTo>
                    <a:pt x="260" y="97"/>
                  </a:lnTo>
                  <a:lnTo>
                    <a:pt x="272" y="91"/>
                  </a:lnTo>
                  <a:lnTo>
                    <a:pt x="272" y="71"/>
                  </a:lnTo>
                  <a:lnTo>
                    <a:pt x="234" y="65"/>
                  </a:lnTo>
                  <a:lnTo>
                    <a:pt x="196" y="45"/>
                  </a:lnTo>
                  <a:lnTo>
                    <a:pt x="222" y="52"/>
                  </a:lnTo>
                  <a:lnTo>
                    <a:pt x="253" y="65"/>
                  </a:lnTo>
                  <a:lnTo>
                    <a:pt x="266" y="65"/>
                  </a:lnTo>
                  <a:lnTo>
                    <a:pt x="272" y="52"/>
                  </a:lnTo>
                  <a:lnTo>
                    <a:pt x="266" y="45"/>
                  </a:lnTo>
                  <a:lnTo>
                    <a:pt x="215" y="32"/>
                  </a:lnTo>
                  <a:lnTo>
                    <a:pt x="158" y="19"/>
                  </a:lnTo>
                  <a:lnTo>
                    <a:pt x="146" y="19"/>
                  </a:lnTo>
                  <a:lnTo>
                    <a:pt x="120" y="0"/>
                  </a:lnTo>
                  <a:lnTo>
                    <a:pt x="120" y="0"/>
                  </a:lnTo>
                  <a:close/>
                </a:path>
              </a:pathLst>
            </a:custGeom>
            <a:solidFill>
              <a:srgbClr val="FFFFFF"/>
            </a:solidFill>
            <a:ln w="3175" cap="flat" cmpd="sng">
              <a:solidFill>
                <a:srgbClr val="000000"/>
              </a:solidFill>
              <a:prstDash val="solid"/>
              <a:round/>
              <a:headEnd type="none" w="med" len="med"/>
              <a:tailEnd type="none" w="med" len="med"/>
            </a:ln>
          </p:spPr>
          <p:txBody>
            <a:bodyPr/>
            <a:lstStyle/>
            <a:p>
              <a:endParaRPr lang="zh-CN" altLang="en-US"/>
            </a:p>
          </p:txBody>
        </p:sp>
        <p:sp>
          <p:nvSpPr>
            <p:cNvPr id="24624" name="任意多边形 22576"/>
            <p:cNvSpPr/>
            <p:nvPr/>
          </p:nvSpPr>
          <p:spPr>
            <a:xfrm>
              <a:off x="291" y="716"/>
              <a:ext cx="77" cy="105"/>
            </a:xfrm>
            <a:custGeom>
              <a:avLst/>
              <a:gdLst/>
              <a:ahLst/>
              <a:cxnLst/>
              <a:rect l="0" t="0" r="0" b="0"/>
              <a:pathLst>
                <a:path w="77" h="105">
                  <a:moveTo>
                    <a:pt x="32" y="7"/>
                  </a:moveTo>
                  <a:lnTo>
                    <a:pt x="54" y="30"/>
                  </a:lnTo>
                  <a:lnTo>
                    <a:pt x="69" y="52"/>
                  </a:lnTo>
                  <a:lnTo>
                    <a:pt x="76" y="46"/>
                  </a:lnTo>
                  <a:lnTo>
                    <a:pt x="69" y="59"/>
                  </a:lnTo>
                  <a:lnTo>
                    <a:pt x="69" y="91"/>
                  </a:lnTo>
                  <a:lnTo>
                    <a:pt x="63" y="104"/>
                  </a:lnTo>
                  <a:lnTo>
                    <a:pt x="51" y="98"/>
                  </a:lnTo>
                  <a:lnTo>
                    <a:pt x="44" y="85"/>
                  </a:lnTo>
                  <a:lnTo>
                    <a:pt x="32" y="78"/>
                  </a:lnTo>
                  <a:lnTo>
                    <a:pt x="19" y="72"/>
                  </a:lnTo>
                  <a:lnTo>
                    <a:pt x="0" y="59"/>
                  </a:lnTo>
                  <a:lnTo>
                    <a:pt x="0" y="52"/>
                  </a:lnTo>
                  <a:lnTo>
                    <a:pt x="6" y="46"/>
                  </a:lnTo>
                  <a:lnTo>
                    <a:pt x="13" y="33"/>
                  </a:lnTo>
                  <a:lnTo>
                    <a:pt x="19" y="33"/>
                  </a:lnTo>
                  <a:lnTo>
                    <a:pt x="25" y="0"/>
                  </a:lnTo>
                  <a:lnTo>
                    <a:pt x="25" y="7"/>
                  </a:lnTo>
                  <a:lnTo>
                    <a:pt x="32" y="7"/>
                  </a:lnTo>
                  <a:lnTo>
                    <a:pt x="32" y="7"/>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25" name="任意多边形 22577"/>
            <p:cNvSpPr/>
            <p:nvPr/>
          </p:nvSpPr>
          <p:spPr>
            <a:xfrm>
              <a:off x="139" y="397"/>
              <a:ext cx="172" cy="92"/>
            </a:xfrm>
            <a:custGeom>
              <a:avLst/>
              <a:gdLst/>
              <a:ahLst/>
              <a:cxnLst/>
              <a:rect l="0" t="0" r="0" b="0"/>
              <a:pathLst>
                <a:path w="172" h="92">
                  <a:moveTo>
                    <a:pt x="171" y="0"/>
                  </a:moveTo>
                  <a:lnTo>
                    <a:pt x="171" y="0"/>
                  </a:lnTo>
                  <a:lnTo>
                    <a:pt x="158" y="13"/>
                  </a:lnTo>
                  <a:lnTo>
                    <a:pt x="152" y="13"/>
                  </a:lnTo>
                  <a:lnTo>
                    <a:pt x="146" y="33"/>
                  </a:lnTo>
                  <a:lnTo>
                    <a:pt x="133" y="39"/>
                  </a:lnTo>
                  <a:lnTo>
                    <a:pt x="120" y="39"/>
                  </a:lnTo>
                  <a:lnTo>
                    <a:pt x="120" y="39"/>
                  </a:lnTo>
                  <a:lnTo>
                    <a:pt x="108" y="46"/>
                  </a:lnTo>
                  <a:lnTo>
                    <a:pt x="108" y="46"/>
                  </a:lnTo>
                  <a:lnTo>
                    <a:pt x="95" y="46"/>
                  </a:lnTo>
                  <a:lnTo>
                    <a:pt x="95" y="52"/>
                  </a:lnTo>
                  <a:lnTo>
                    <a:pt x="101" y="65"/>
                  </a:lnTo>
                  <a:lnTo>
                    <a:pt x="89" y="46"/>
                  </a:lnTo>
                  <a:lnTo>
                    <a:pt x="89" y="46"/>
                  </a:lnTo>
                  <a:lnTo>
                    <a:pt x="57" y="39"/>
                  </a:lnTo>
                  <a:lnTo>
                    <a:pt x="32" y="26"/>
                  </a:lnTo>
                  <a:lnTo>
                    <a:pt x="13" y="13"/>
                  </a:lnTo>
                  <a:lnTo>
                    <a:pt x="0" y="7"/>
                  </a:lnTo>
                  <a:lnTo>
                    <a:pt x="6" y="13"/>
                  </a:lnTo>
                  <a:lnTo>
                    <a:pt x="19" y="39"/>
                  </a:lnTo>
                  <a:lnTo>
                    <a:pt x="32" y="65"/>
                  </a:lnTo>
                  <a:lnTo>
                    <a:pt x="44" y="72"/>
                  </a:lnTo>
                  <a:lnTo>
                    <a:pt x="57" y="85"/>
                  </a:lnTo>
                  <a:lnTo>
                    <a:pt x="63" y="85"/>
                  </a:lnTo>
                  <a:lnTo>
                    <a:pt x="63" y="85"/>
                  </a:lnTo>
                  <a:lnTo>
                    <a:pt x="82" y="91"/>
                  </a:lnTo>
                  <a:lnTo>
                    <a:pt x="95" y="91"/>
                  </a:lnTo>
                  <a:lnTo>
                    <a:pt x="108" y="85"/>
                  </a:lnTo>
                  <a:lnTo>
                    <a:pt x="120" y="85"/>
                  </a:lnTo>
                  <a:lnTo>
                    <a:pt x="120" y="85"/>
                  </a:lnTo>
                  <a:lnTo>
                    <a:pt x="127" y="78"/>
                  </a:lnTo>
                  <a:lnTo>
                    <a:pt x="127" y="78"/>
                  </a:lnTo>
                  <a:lnTo>
                    <a:pt x="152" y="46"/>
                  </a:lnTo>
                  <a:lnTo>
                    <a:pt x="152" y="46"/>
                  </a:lnTo>
                  <a:lnTo>
                    <a:pt x="158" y="39"/>
                  </a:lnTo>
                  <a:lnTo>
                    <a:pt x="171" y="13"/>
                  </a:lnTo>
                  <a:lnTo>
                    <a:pt x="171" y="7"/>
                  </a:lnTo>
                  <a:lnTo>
                    <a:pt x="171" y="7"/>
                  </a:lnTo>
                  <a:lnTo>
                    <a:pt x="171" y="0"/>
                  </a:lnTo>
                  <a:lnTo>
                    <a:pt x="171" y="0"/>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sp>
          <p:nvSpPr>
            <p:cNvPr id="24626" name="任意多边形 22578"/>
            <p:cNvSpPr/>
            <p:nvPr/>
          </p:nvSpPr>
          <p:spPr>
            <a:xfrm>
              <a:off x="139" y="384"/>
              <a:ext cx="166" cy="27"/>
            </a:xfrm>
            <a:custGeom>
              <a:avLst/>
              <a:gdLst/>
              <a:ahLst/>
              <a:cxnLst/>
              <a:rect l="0" t="0" r="0" b="0"/>
              <a:pathLst>
                <a:path w="166" h="27">
                  <a:moveTo>
                    <a:pt x="165" y="13"/>
                  </a:moveTo>
                  <a:lnTo>
                    <a:pt x="146" y="7"/>
                  </a:lnTo>
                  <a:lnTo>
                    <a:pt x="127" y="13"/>
                  </a:lnTo>
                  <a:lnTo>
                    <a:pt x="70" y="7"/>
                  </a:lnTo>
                  <a:lnTo>
                    <a:pt x="19" y="0"/>
                  </a:lnTo>
                  <a:lnTo>
                    <a:pt x="0" y="7"/>
                  </a:lnTo>
                  <a:lnTo>
                    <a:pt x="38" y="13"/>
                  </a:lnTo>
                  <a:lnTo>
                    <a:pt x="70" y="26"/>
                  </a:lnTo>
                  <a:lnTo>
                    <a:pt x="89" y="20"/>
                  </a:lnTo>
                  <a:lnTo>
                    <a:pt x="114" y="26"/>
                  </a:lnTo>
                  <a:lnTo>
                    <a:pt x="139" y="26"/>
                  </a:lnTo>
                  <a:lnTo>
                    <a:pt x="165" y="13"/>
                  </a:lnTo>
                  <a:lnTo>
                    <a:pt x="165" y="13"/>
                  </a:lnTo>
                  <a:close/>
                </a:path>
              </a:pathLst>
            </a:custGeom>
            <a:solidFill>
              <a:srgbClr val="EEEEEE"/>
            </a:solidFill>
            <a:ln w="3175" cap="flat" cmpd="sng">
              <a:solidFill>
                <a:srgbClr val="000000"/>
              </a:solidFill>
              <a:prstDash val="solid"/>
              <a:round/>
              <a:headEnd type="none" w="med" len="med"/>
              <a:tailEnd type="none" w="med" len="med"/>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800" decel="100000"/>
                                        <p:tgtEl>
                                          <p:spTgt spid="22532"/>
                                        </p:tgtEl>
                                      </p:cBhvr>
                                    </p:animEffect>
                                    <p:anim calcmode="lin" valueType="num">
                                      <p:cBhvr>
                                        <p:cTn id="8" dur="800" decel="100000" fill="hold"/>
                                        <p:tgtEl>
                                          <p:spTgt spid="22532"/>
                                        </p:tgtEl>
                                        <p:attrNameLst>
                                          <p:attrName>style.rotation</p:attrName>
                                        </p:attrNameLst>
                                      </p:cBhvr>
                                      <p:tavLst>
                                        <p:tav tm="0">
                                          <p:val>
                                            <p:fltVal val="-90"/>
                                          </p:val>
                                        </p:tav>
                                        <p:tav tm="100000">
                                          <p:val>
                                            <p:fltVal val="0"/>
                                          </p:val>
                                        </p:tav>
                                      </p:tavLst>
                                    </p:anim>
                                    <p:anim calcmode="lin" valueType="num">
                                      <p:cBhvr>
                                        <p:cTn id="9" dur="800" decel="100000" fill="hold"/>
                                        <p:tgtEl>
                                          <p:spTgt spid="22532"/>
                                        </p:tgtEl>
                                        <p:attrNameLst>
                                          <p:attrName>ppt_x</p:attrName>
                                        </p:attrNameLst>
                                      </p:cBhvr>
                                      <p:tavLst>
                                        <p:tav tm="0">
                                          <p:val>
                                            <p:strVal val="#ppt_x+0.4"/>
                                          </p:val>
                                        </p:tav>
                                        <p:tav tm="100000">
                                          <p:val>
                                            <p:strVal val="#ppt_x-0.05"/>
                                          </p:val>
                                        </p:tav>
                                      </p:tavLst>
                                    </p:anim>
                                    <p:anim calcmode="lin" valueType="num">
                                      <p:cBhvr>
                                        <p:cTn id="10" dur="800" decel="100000" fill="hold"/>
                                        <p:tgtEl>
                                          <p:spTgt spid="225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5601" name="文本框 23553"/>
          <p:cNvSpPr txBox="1"/>
          <p:nvPr/>
        </p:nvSpPr>
        <p:spPr>
          <a:xfrm>
            <a:off x="2347913" y="1052513"/>
            <a:ext cx="736600" cy="63357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六、局部综合防突措施</a:t>
            </a:r>
            <a:endParaRPr lang="zh-CN" altLang="en-US" b="1">
              <a:solidFill>
                <a:schemeClr val="bg2"/>
              </a:solidFill>
              <a:latin typeface="Times New Roman" panose="02020603050405020304" pitchFamily="2" charset="0"/>
              <a:ea typeface="仿宋_GB2312" pitchFamily="1" charset="-122"/>
            </a:endParaRPr>
          </a:p>
        </p:txBody>
      </p:sp>
      <p:sp>
        <p:nvSpPr>
          <p:cNvPr id="25602" name="文本框 23554"/>
          <p:cNvSpPr txBox="1"/>
          <p:nvPr/>
        </p:nvSpPr>
        <p:spPr>
          <a:xfrm>
            <a:off x="3624263" y="558800"/>
            <a:ext cx="7043737" cy="5262245"/>
          </a:xfrm>
          <a:prstGeom prst="rect">
            <a:avLst/>
          </a:prstGeom>
          <a:noFill/>
          <a:ln w="9525">
            <a:noFill/>
          </a:ln>
        </p:spPr>
        <p:txBody>
          <a:bodyPr wrap="square" anchor="t">
            <a:spAutoFit/>
          </a:bodyPr>
          <a:lstStyle/>
          <a:p>
            <a:pPr marL="342900" indent="-342900"/>
            <a:r>
              <a:rPr lang="en-US" altLang="zh-CN" sz="2400" b="1">
                <a:latin typeface="仿宋_GB2312" pitchFamily="1" charset="-122"/>
                <a:ea typeface="仿宋_GB2312" pitchFamily="1" charset="-122"/>
              </a:rPr>
              <a:t>  </a:t>
            </a:r>
            <a:r>
              <a:rPr lang="zh-CN" altLang="en-US" sz="2800" b="1">
                <a:latin typeface="仿宋_GB2312" pitchFamily="1" charset="-122"/>
                <a:ea typeface="仿宋_GB2312" pitchFamily="1" charset="-122"/>
              </a:rPr>
              <a:t>防突措施</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a:t>
            </a:r>
            <a:r>
              <a:rPr lang="en-US" altLang="zh-CN" sz="2800">
                <a:latin typeface="仿宋_GB2312" pitchFamily="1" charset="-122"/>
                <a:ea typeface="仿宋_GB2312" pitchFamily="1" charset="-122"/>
              </a:rPr>
              <a:t>1</a:t>
            </a:r>
            <a:r>
              <a:rPr lang="zh-CN" altLang="en-US" sz="2800">
                <a:latin typeface="仿宋_GB2312" pitchFamily="1" charset="-122"/>
                <a:ea typeface="仿宋_GB2312" pitchFamily="1" charset="-122"/>
              </a:rPr>
              <a:t>）、采煤工作面防突措施主要采用超前排放钻孔、预抽瓦斯、松动爆破、注水湿润煤体等方法。</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采用超前排放钻孔和预抽瓦斯作为工作面防突措施时，钻孔直径一般为</a:t>
            </a:r>
            <a:r>
              <a:rPr lang="en-US" altLang="zh-CN" sz="2800">
                <a:latin typeface="仿宋_GB2312" pitchFamily="1" charset="-122"/>
                <a:ea typeface="仿宋_GB2312" pitchFamily="1" charset="-122"/>
              </a:rPr>
              <a:t>75</a:t>
            </a:r>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120mm</a:t>
            </a:r>
            <a:r>
              <a:rPr lang="zh-CN" altLang="en-US" sz="2800">
                <a:latin typeface="仿宋_GB2312" pitchFamily="1" charset="-122"/>
                <a:ea typeface="仿宋_GB2312" pitchFamily="1" charset="-122"/>
              </a:rPr>
              <a:t>，采用浅孔注水湿润煤体时孔深不小于</a:t>
            </a:r>
            <a:r>
              <a:rPr lang="en-US" altLang="zh-CN" sz="2800">
                <a:latin typeface="仿宋_GB2312" pitchFamily="1" charset="-122"/>
                <a:ea typeface="仿宋_GB2312" pitchFamily="1" charset="-122"/>
              </a:rPr>
              <a:t>4</a:t>
            </a:r>
            <a:r>
              <a:rPr lang="zh-CN" altLang="en-US" sz="2800">
                <a:latin typeface="仿宋_GB2312" pitchFamily="1" charset="-122"/>
                <a:ea typeface="仿宋_GB2312" pitchFamily="1" charset="-122"/>
              </a:rPr>
              <a:t>米，向煤体注水压力不低于</a:t>
            </a:r>
            <a:r>
              <a:rPr lang="en-US" altLang="zh-CN" sz="2800">
                <a:latin typeface="仿宋_GB2312" pitchFamily="1" charset="-122"/>
                <a:ea typeface="仿宋_GB2312" pitchFamily="1" charset="-122"/>
              </a:rPr>
              <a:t>8Mpa</a:t>
            </a:r>
            <a:r>
              <a:rPr lang="zh-CN" altLang="en-US" sz="2800">
                <a:latin typeface="仿宋_GB2312" pitchFamily="1" charset="-122"/>
                <a:ea typeface="仿宋_GB2312" pitchFamily="1" charset="-122"/>
              </a:rPr>
              <a:t>。</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）、石门揭煤工作面的防突措施包括预抽瓦斯、排放钻孔、水力冲孔、金属骨架、煤体固化等。</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6625" name="文本框 23553"/>
          <p:cNvSpPr txBox="1"/>
          <p:nvPr/>
        </p:nvSpPr>
        <p:spPr>
          <a:xfrm>
            <a:off x="2347913" y="1052513"/>
            <a:ext cx="736600" cy="63357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六、局部综合防突措施</a:t>
            </a:r>
            <a:endParaRPr lang="zh-CN" altLang="en-US" b="1">
              <a:solidFill>
                <a:schemeClr val="bg2"/>
              </a:solidFill>
              <a:latin typeface="Times New Roman" panose="02020603050405020304" pitchFamily="2" charset="0"/>
              <a:ea typeface="仿宋_GB2312" pitchFamily="1" charset="-122"/>
            </a:endParaRPr>
          </a:p>
        </p:txBody>
      </p:sp>
      <p:sp>
        <p:nvSpPr>
          <p:cNvPr id="26626" name="文本框 23554"/>
          <p:cNvSpPr txBox="1"/>
          <p:nvPr/>
        </p:nvSpPr>
        <p:spPr>
          <a:xfrm>
            <a:off x="4295775" y="558800"/>
            <a:ext cx="6372225" cy="3107690"/>
          </a:xfrm>
          <a:prstGeom prst="rect">
            <a:avLst/>
          </a:prstGeom>
          <a:noFill/>
          <a:ln w="9525">
            <a:noFill/>
          </a:ln>
        </p:spPr>
        <p:txBody>
          <a:bodyPr anchor="t">
            <a:spAutoFit/>
          </a:bodyPr>
          <a:lstStyle/>
          <a:p>
            <a:pPr marL="342900" indent="-342900"/>
            <a:r>
              <a:rPr lang="en-US" altLang="zh-CN" sz="2400" b="1">
                <a:latin typeface="仿宋_GB2312" pitchFamily="1" charset="-122"/>
                <a:ea typeface="仿宋_GB2312" pitchFamily="1" charset="-122"/>
              </a:rPr>
              <a:t>  </a:t>
            </a:r>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3</a:t>
            </a:r>
            <a:r>
              <a:rPr lang="zh-CN" altLang="en-US" sz="2800">
                <a:latin typeface="仿宋_GB2312" pitchFamily="1" charset="-122"/>
                <a:ea typeface="仿宋_GB2312" pitchFamily="1" charset="-122"/>
              </a:rPr>
              <a:t>）、煤巷防突措施应当优先选用超前钻孔（包括超前预抽瓦斯钻孔、超前排放钻孔），如果采用松动爆破、水力冲孔、水力疏松或其他工作面防突措施时，必须经考察确认防突效果有效后方可使用。前探支架措施应当配合其他措施一起使用。</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7649" name="文本框 24577"/>
          <p:cNvSpPr txBox="1"/>
          <p:nvPr/>
        </p:nvSpPr>
        <p:spPr>
          <a:xfrm>
            <a:off x="2347913" y="1052513"/>
            <a:ext cx="736600" cy="63357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六、局部综合防突措施</a:t>
            </a:r>
            <a:endParaRPr lang="zh-CN" altLang="en-US" b="1">
              <a:solidFill>
                <a:schemeClr val="bg2"/>
              </a:solidFill>
              <a:latin typeface="Times New Roman" panose="02020603050405020304" pitchFamily="2" charset="0"/>
              <a:ea typeface="仿宋_GB2312" pitchFamily="1" charset="-122"/>
            </a:endParaRPr>
          </a:p>
        </p:txBody>
      </p:sp>
      <p:sp>
        <p:nvSpPr>
          <p:cNvPr id="27650" name="文本框 24578"/>
          <p:cNvSpPr txBox="1"/>
          <p:nvPr/>
        </p:nvSpPr>
        <p:spPr>
          <a:xfrm>
            <a:off x="4295775" y="1844675"/>
            <a:ext cx="6372225" cy="2245360"/>
          </a:xfrm>
          <a:prstGeom prst="rect">
            <a:avLst/>
          </a:prstGeom>
          <a:noFill/>
          <a:ln w="9525">
            <a:noFill/>
          </a:ln>
        </p:spPr>
        <p:txBody>
          <a:bodyPr anchor="t">
            <a:spAutoFit/>
          </a:bodyPr>
          <a:lstStyle/>
          <a:p>
            <a:pPr marL="342900" indent="-342900"/>
            <a:r>
              <a:rPr lang="en-US" altLang="zh-CN" sz="2800">
                <a:latin typeface="仿宋_GB2312" pitchFamily="1" charset="-122"/>
                <a:ea typeface="仿宋_GB2312" pitchFamily="1" charset="-122"/>
              </a:rPr>
              <a:t>      </a:t>
            </a:r>
            <a:r>
              <a:rPr lang="zh-CN" altLang="en-US" sz="2800">
                <a:latin typeface="仿宋_GB2312" pitchFamily="1" charset="-122"/>
                <a:ea typeface="仿宋_GB2312" pitchFamily="1" charset="-122"/>
              </a:rPr>
              <a:t>现在一般采用超前排放钻孔，数量</a:t>
            </a:r>
            <a:r>
              <a:rPr lang="en-US" altLang="zh-CN" sz="2800">
                <a:latin typeface="仿宋_GB2312" pitchFamily="1" charset="-122"/>
                <a:ea typeface="仿宋_GB2312" pitchFamily="1" charset="-122"/>
              </a:rPr>
              <a:t>15</a:t>
            </a:r>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30</a:t>
            </a:r>
            <a:r>
              <a:rPr lang="zh-CN" altLang="en-US" sz="2800">
                <a:latin typeface="仿宋_GB2312" pitchFamily="1" charset="-122"/>
                <a:ea typeface="仿宋_GB2312" pitchFamily="1" charset="-122"/>
              </a:rPr>
              <a:t>不等，孔径为￠</a:t>
            </a:r>
            <a:r>
              <a:rPr lang="en-US" altLang="zh-CN" sz="2800">
                <a:latin typeface="仿宋_GB2312" pitchFamily="1" charset="-122"/>
                <a:ea typeface="仿宋_GB2312" pitchFamily="1" charset="-122"/>
              </a:rPr>
              <a:t>75mm</a:t>
            </a:r>
            <a:r>
              <a:rPr lang="zh-CN" altLang="en-US" sz="2800">
                <a:latin typeface="仿宋_GB2312" pitchFamily="1" charset="-122"/>
                <a:ea typeface="仿宋_GB2312" pitchFamily="1" charset="-122"/>
              </a:rPr>
              <a:t>，孔深</a:t>
            </a:r>
            <a:r>
              <a:rPr lang="en-US" altLang="zh-CN" sz="2800">
                <a:latin typeface="仿宋_GB2312" pitchFamily="1" charset="-122"/>
                <a:ea typeface="仿宋_GB2312" pitchFamily="1" charset="-122"/>
              </a:rPr>
              <a:t>14</a:t>
            </a:r>
            <a:r>
              <a:rPr lang="zh-CN" altLang="en-US" sz="2800">
                <a:latin typeface="仿宋_GB2312" pitchFamily="1" charset="-122"/>
                <a:ea typeface="仿宋_GB2312" pitchFamily="1" charset="-122"/>
              </a:rPr>
              <a:t>米，措施超前距为</a:t>
            </a:r>
            <a:r>
              <a:rPr lang="en-US" altLang="zh-CN" sz="2800">
                <a:latin typeface="仿宋_GB2312" pitchFamily="1" charset="-122"/>
                <a:ea typeface="仿宋_GB2312" pitchFamily="1" charset="-122"/>
              </a:rPr>
              <a:t>10</a:t>
            </a:r>
            <a:r>
              <a:rPr lang="zh-CN" altLang="en-US" sz="2800">
                <a:latin typeface="仿宋_GB2312" pitchFamily="1" charset="-122"/>
                <a:ea typeface="仿宋_GB2312" pitchFamily="1" charset="-122"/>
              </a:rPr>
              <a:t>米（防突规定为</a:t>
            </a:r>
            <a:r>
              <a:rPr lang="en-US" altLang="zh-CN" sz="2800">
                <a:latin typeface="仿宋_GB2312" pitchFamily="1" charset="-122"/>
                <a:ea typeface="仿宋_GB2312" pitchFamily="1" charset="-122"/>
              </a:rPr>
              <a:t>5</a:t>
            </a:r>
            <a:r>
              <a:rPr lang="zh-CN" altLang="en-US" sz="2800">
                <a:latin typeface="仿宋_GB2312" pitchFamily="1" charset="-122"/>
                <a:ea typeface="仿宋_GB2312" pitchFamily="1" charset="-122"/>
              </a:rPr>
              <a:t>米，遇有地质构造时为</a:t>
            </a:r>
            <a:r>
              <a:rPr lang="en-US" altLang="zh-CN" sz="2800">
                <a:latin typeface="仿宋_GB2312" pitchFamily="1" charset="-122"/>
                <a:ea typeface="仿宋_GB2312" pitchFamily="1" charset="-122"/>
              </a:rPr>
              <a:t>7</a:t>
            </a:r>
            <a:r>
              <a:rPr lang="zh-CN" altLang="en-US" sz="2800">
                <a:latin typeface="仿宋_GB2312" pitchFamily="1" charset="-122"/>
                <a:ea typeface="仿宋_GB2312" pitchFamily="1" charset="-122"/>
              </a:rPr>
              <a:t>米），超前排放孔同时还作为地质孔使用。</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graphicFrame>
        <p:nvGraphicFramePr>
          <p:cNvPr id="27651" name="对象 24579"/>
          <p:cNvGraphicFramePr>
            <a:graphicFrameLocks noChangeAspect="1"/>
          </p:cNvGraphicFramePr>
          <p:nvPr/>
        </p:nvGraphicFramePr>
        <p:xfrm>
          <a:off x="7680325" y="4724400"/>
          <a:ext cx="2647950" cy="1747838"/>
        </p:xfrm>
        <a:graphic>
          <a:graphicData uri="http://schemas.openxmlformats.org/presentationml/2006/ole">
            <mc:AlternateContent xmlns:mc="http://schemas.openxmlformats.org/markup-compatibility/2006">
              <mc:Choice xmlns:v="urn:schemas-microsoft-com:vml" Requires="v">
                <p:oleObj spid="_x0000_s1025" name="" r:id="rId1" imgW="15887700" imgH="10487025" progId="">
                  <p:embed/>
                </p:oleObj>
              </mc:Choice>
              <mc:Fallback>
                <p:oleObj name="" r:id="rId1" imgW="15887700" imgH="10487025" progId="">
                  <p:embed/>
                  <p:pic>
                    <p:nvPicPr>
                      <p:cNvPr id="0" name="图片 1024"/>
                      <p:cNvPicPr>
                        <a:picLocks noChangeAspect="1"/>
                      </p:cNvPicPr>
                      <p:nvPr/>
                    </p:nvPicPr>
                    <p:blipFill>
                      <a:blip r:embed="rId2"/>
                      <a:stretch>
                        <a:fillRect/>
                      </a:stretch>
                    </p:blipFill>
                    <p:spPr>
                      <a:xfrm>
                        <a:off x="7680325" y="4724400"/>
                        <a:ext cx="2647950" cy="1747838"/>
                      </a:xfrm>
                      <a:prstGeom prst="rect">
                        <a:avLst/>
                      </a:prstGeom>
                      <a:noFill/>
                      <a:ln w="38100">
                        <a:noFill/>
                      </a:ln>
                    </p:spPr>
                  </p:pic>
                </p:oleObj>
              </mc:Fallback>
            </mc:AlternateContent>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8673" name="文本框 25601"/>
          <p:cNvSpPr txBox="1"/>
          <p:nvPr/>
        </p:nvSpPr>
        <p:spPr>
          <a:xfrm>
            <a:off x="2347913" y="1052513"/>
            <a:ext cx="736600" cy="63357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六、局部综合防突措施</a:t>
            </a:r>
            <a:endParaRPr lang="zh-CN" altLang="en-US" b="1">
              <a:solidFill>
                <a:schemeClr val="bg2"/>
              </a:solidFill>
              <a:latin typeface="Times New Roman" panose="02020603050405020304" pitchFamily="2" charset="0"/>
              <a:ea typeface="仿宋_GB2312" pitchFamily="1" charset="-122"/>
            </a:endParaRPr>
          </a:p>
        </p:txBody>
      </p:sp>
      <p:sp>
        <p:nvSpPr>
          <p:cNvPr id="28674" name="文本框 25602"/>
          <p:cNvSpPr txBox="1"/>
          <p:nvPr/>
        </p:nvSpPr>
        <p:spPr>
          <a:xfrm>
            <a:off x="4295775" y="1052513"/>
            <a:ext cx="6372225" cy="4831080"/>
          </a:xfrm>
          <a:prstGeom prst="rect">
            <a:avLst/>
          </a:prstGeom>
          <a:noFill/>
          <a:ln w="9525">
            <a:noFill/>
          </a:ln>
        </p:spPr>
        <p:txBody>
          <a:bodyPr anchor="t">
            <a:spAutoFit/>
          </a:bodyPr>
          <a:lstStyle/>
          <a:p>
            <a:pPr marL="342900" indent="-342900"/>
            <a:r>
              <a:rPr lang="en-US" altLang="zh-CN" sz="2800" b="1">
                <a:latin typeface="仿宋_GB2312" pitchFamily="1" charset="-122"/>
                <a:ea typeface="仿宋_GB2312" pitchFamily="1" charset="-122"/>
              </a:rPr>
              <a:t>  </a:t>
            </a:r>
            <a:r>
              <a:rPr lang="zh-CN" altLang="en-US" sz="2800" b="1">
                <a:latin typeface="仿宋_GB2312" pitchFamily="1" charset="-122"/>
                <a:ea typeface="仿宋_GB2312" pitchFamily="1" charset="-122"/>
              </a:rPr>
              <a:t>效果检验</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a:t>
            </a:r>
            <a:r>
              <a:rPr lang="en-US" altLang="zh-CN" sz="2800">
                <a:latin typeface="仿宋_GB2312" pitchFamily="1" charset="-122"/>
                <a:ea typeface="仿宋_GB2312" pitchFamily="1" charset="-122"/>
              </a:rPr>
              <a:t>1</a:t>
            </a:r>
            <a:r>
              <a:rPr lang="zh-CN" altLang="en-US" sz="2800">
                <a:latin typeface="仿宋_GB2312" pitchFamily="1" charset="-122"/>
                <a:ea typeface="仿宋_GB2312" pitchFamily="1" charset="-122"/>
              </a:rPr>
              <a:t>）、煤巷掘进瓦斯排放钻孔施工完毕并检验合格后，留有不少于</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小时的释放时间，然后由防突办测压员进行检验，检验方法与区域验证方法一样。检验孔数为</a:t>
            </a:r>
            <a:r>
              <a:rPr lang="en-US" altLang="zh-CN" sz="2800">
                <a:latin typeface="仿宋_GB2312" pitchFamily="1" charset="-122"/>
                <a:ea typeface="仿宋_GB2312" pitchFamily="1" charset="-122"/>
              </a:rPr>
              <a:t>3</a:t>
            </a:r>
            <a:r>
              <a:rPr lang="zh-CN" altLang="en-US" sz="2800">
                <a:latin typeface="仿宋_GB2312" pitchFamily="1" charset="-122"/>
                <a:ea typeface="仿宋_GB2312" pitchFamily="1" charset="-122"/>
              </a:rPr>
              <a:t>个，孔深</a:t>
            </a:r>
            <a:r>
              <a:rPr lang="en-US" altLang="zh-CN" sz="2800">
                <a:latin typeface="仿宋_GB2312" pitchFamily="1" charset="-122"/>
                <a:ea typeface="仿宋_GB2312" pitchFamily="1" charset="-122"/>
              </a:rPr>
              <a:t>8</a:t>
            </a:r>
            <a:r>
              <a:rPr lang="zh-CN" altLang="en-US" sz="2800">
                <a:latin typeface="仿宋_GB2312" pitchFamily="1" charset="-122"/>
                <a:ea typeface="仿宋_GB2312" pitchFamily="1" charset="-122"/>
              </a:rPr>
              <a:t>米，孔径￠</a:t>
            </a:r>
            <a:r>
              <a:rPr lang="en-US" altLang="zh-CN" sz="2800">
                <a:latin typeface="仿宋_GB2312" pitchFamily="1" charset="-122"/>
                <a:ea typeface="仿宋_GB2312" pitchFamily="1" charset="-122"/>
              </a:rPr>
              <a:t>42mm</a:t>
            </a:r>
            <a:r>
              <a:rPr lang="zh-CN" altLang="en-US" sz="2800">
                <a:latin typeface="仿宋_GB2312" pitchFamily="1" charset="-122"/>
                <a:ea typeface="仿宋_GB2312" pitchFamily="1" charset="-122"/>
              </a:rPr>
              <a:t>，检验孔超前距为</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米</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）、采煤工作面沿工作面每隔</a:t>
            </a:r>
            <a:r>
              <a:rPr lang="en-US" altLang="zh-CN" sz="2800">
                <a:latin typeface="仿宋_GB2312" pitchFamily="1" charset="-122"/>
                <a:ea typeface="仿宋_GB2312" pitchFamily="1" charset="-122"/>
              </a:rPr>
              <a:t>10</a:t>
            </a:r>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15</a:t>
            </a:r>
            <a:r>
              <a:rPr lang="zh-CN" altLang="en-US" sz="2800">
                <a:latin typeface="仿宋_GB2312" pitchFamily="1" charset="-122"/>
                <a:ea typeface="仿宋_GB2312" pitchFamily="1" charset="-122"/>
              </a:rPr>
              <a:t>米布置一个检验钻孔，孔深</a:t>
            </a:r>
            <a:r>
              <a:rPr lang="en-US" altLang="zh-CN" sz="2800">
                <a:latin typeface="仿宋_GB2312" pitchFamily="1" charset="-122"/>
                <a:ea typeface="仿宋_GB2312" pitchFamily="1" charset="-122"/>
              </a:rPr>
              <a:t>3.5</a:t>
            </a:r>
            <a:r>
              <a:rPr lang="zh-CN" altLang="en-US" sz="2800">
                <a:latin typeface="仿宋_GB2312" pitchFamily="1" charset="-122"/>
                <a:ea typeface="仿宋_GB2312" pitchFamily="1" charset="-122"/>
              </a:rPr>
              <a:t>米，孔径￠</a:t>
            </a:r>
            <a:r>
              <a:rPr lang="en-US" altLang="zh-CN" sz="2800">
                <a:latin typeface="仿宋_GB2312" pitchFamily="1" charset="-122"/>
                <a:ea typeface="仿宋_GB2312" pitchFamily="1" charset="-122"/>
              </a:rPr>
              <a:t>42mm</a:t>
            </a:r>
            <a:r>
              <a:rPr lang="zh-CN" altLang="en-US" sz="2800">
                <a:latin typeface="仿宋_GB2312" pitchFamily="1" charset="-122"/>
                <a:ea typeface="仿宋_GB2312" pitchFamily="1" charset="-122"/>
              </a:rPr>
              <a:t>，检验孔超前距为</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米。</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9697" name="文本框 26625"/>
          <p:cNvSpPr txBox="1"/>
          <p:nvPr/>
        </p:nvSpPr>
        <p:spPr>
          <a:xfrm>
            <a:off x="2347913" y="1052513"/>
            <a:ext cx="736600" cy="63357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六、局部综合防突措施</a:t>
            </a:r>
            <a:endParaRPr lang="zh-CN" altLang="en-US" b="1">
              <a:solidFill>
                <a:schemeClr val="bg2"/>
              </a:solidFill>
              <a:latin typeface="Times New Roman" panose="02020603050405020304" pitchFamily="2" charset="0"/>
              <a:ea typeface="仿宋_GB2312" pitchFamily="1" charset="-122"/>
            </a:endParaRPr>
          </a:p>
        </p:txBody>
      </p:sp>
      <p:sp>
        <p:nvSpPr>
          <p:cNvPr id="29698" name="文本框 26626"/>
          <p:cNvSpPr txBox="1"/>
          <p:nvPr/>
        </p:nvSpPr>
        <p:spPr>
          <a:xfrm>
            <a:off x="4295775" y="692150"/>
            <a:ext cx="6372225" cy="4831080"/>
          </a:xfrm>
          <a:prstGeom prst="rect">
            <a:avLst/>
          </a:prstGeom>
          <a:noFill/>
          <a:ln w="9525">
            <a:noFill/>
          </a:ln>
        </p:spPr>
        <p:txBody>
          <a:bodyPr anchor="t">
            <a:spAutoFit/>
          </a:bodyPr>
          <a:lstStyle/>
          <a:p>
            <a:pPr marL="342900" indent="-342900"/>
            <a:r>
              <a:rPr lang="zh-CN" altLang="en-US" sz="2800" b="1">
                <a:latin typeface="仿宋_GB2312" pitchFamily="1" charset="-122"/>
                <a:ea typeface="仿宋_GB2312" pitchFamily="1" charset="-122"/>
              </a:rPr>
              <a:t>安全防护措施</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1</a:t>
            </a:r>
            <a:r>
              <a:rPr lang="zh-CN" altLang="en-US" sz="2800">
                <a:latin typeface="仿宋_GB2312" pitchFamily="1" charset="-122"/>
                <a:ea typeface="仿宋_GB2312" pitchFamily="1" charset="-122"/>
              </a:rPr>
              <a:t>）、煤巷掘进</a:t>
            </a:r>
            <a:endParaRPr lang="zh-CN" altLang="en-US" sz="2800">
              <a:latin typeface="仿宋_GB2312" pitchFamily="1" charset="-122"/>
              <a:ea typeface="仿宋_GB2312" pitchFamily="1" charset="-122"/>
            </a:endParaRPr>
          </a:p>
          <a:p>
            <a:pPr marL="342900" indent="-342900"/>
            <a:r>
              <a:rPr lang="en-US" altLang="zh-CN" sz="2800">
                <a:latin typeface="仿宋_GB2312" pitchFamily="1" charset="-122"/>
                <a:ea typeface="仿宋_GB2312" pitchFamily="1" charset="-122"/>
              </a:rPr>
              <a:t>1)</a:t>
            </a:r>
            <a:r>
              <a:rPr lang="zh-CN" altLang="en-US" sz="2800">
                <a:latin typeface="仿宋_GB2312" pitchFamily="1" charset="-122"/>
                <a:ea typeface="仿宋_GB2312" pitchFamily="1" charset="-122"/>
              </a:rPr>
              <a:t>、放炮前放下两道防突栅栏，第一架防突栅栏距迎头不大于</a:t>
            </a:r>
            <a:r>
              <a:rPr lang="en-US" altLang="zh-CN" sz="2800">
                <a:latin typeface="仿宋_GB2312" pitchFamily="1" charset="-122"/>
                <a:ea typeface="仿宋_GB2312" pitchFamily="1" charset="-122"/>
              </a:rPr>
              <a:t>30</a:t>
            </a:r>
            <a:r>
              <a:rPr lang="zh-CN" altLang="en-US" sz="2800">
                <a:latin typeface="仿宋_GB2312" pitchFamily="1" charset="-122"/>
                <a:ea typeface="仿宋_GB2312" pitchFamily="1" charset="-122"/>
              </a:rPr>
              <a:t>米，两架间距为</a:t>
            </a:r>
            <a:r>
              <a:rPr lang="en-US" altLang="zh-CN" sz="2800">
                <a:latin typeface="仿宋_GB2312" pitchFamily="1" charset="-122"/>
                <a:ea typeface="仿宋_GB2312" pitchFamily="1" charset="-122"/>
              </a:rPr>
              <a:t>6</a:t>
            </a:r>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8</a:t>
            </a:r>
            <a:r>
              <a:rPr lang="zh-CN" altLang="en-US" sz="2800">
                <a:latin typeface="仿宋_GB2312" pitchFamily="1" charset="-122"/>
                <a:ea typeface="仿宋_GB2312" pitchFamily="1" charset="-122"/>
              </a:rPr>
              <a:t>米；</a:t>
            </a:r>
            <a:endParaRPr lang="zh-CN" altLang="en-US" sz="2800">
              <a:latin typeface="仿宋_GB2312" pitchFamily="1" charset="-122"/>
              <a:ea typeface="仿宋_GB2312" pitchFamily="1" charset="-122"/>
            </a:endParaRPr>
          </a:p>
          <a:p>
            <a:pPr marL="342900" indent="-342900"/>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）停回风侧所有电源（瓦斯探头电除外）、人员撤到反向风门外后，打开拉炮地点的压风自救装置（炮后方可关闭），并向矿调度汇报确认能否放炮；撤人距离不小于</a:t>
            </a:r>
            <a:r>
              <a:rPr lang="en-US" altLang="zh-CN" sz="2800">
                <a:latin typeface="仿宋_GB2312" pitchFamily="1" charset="-122"/>
                <a:ea typeface="仿宋_GB2312" pitchFamily="1" charset="-122"/>
              </a:rPr>
              <a:t>300</a:t>
            </a:r>
            <a:r>
              <a:rPr lang="zh-CN" altLang="en-US" sz="2800">
                <a:latin typeface="仿宋_GB2312" pitchFamily="1" charset="-122"/>
                <a:ea typeface="仿宋_GB2312" pitchFamily="1" charset="-122"/>
              </a:rPr>
              <a:t>米，放炮地点有电话，且不得与其他电话串联。 </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30721" name="文本框 27649"/>
          <p:cNvSpPr txBox="1"/>
          <p:nvPr/>
        </p:nvSpPr>
        <p:spPr>
          <a:xfrm>
            <a:off x="2357438" y="1052513"/>
            <a:ext cx="736600" cy="63357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六、局部综合防突措施</a:t>
            </a:r>
            <a:endParaRPr lang="zh-CN" altLang="en-US" b="1">
              <a:solidFill>
                <a:schemeClr val="bg2"/>
              </a:solidFill>
              <a:latin typeface="Times New Roman" panose="02020603050405020304" pitchFamily="2" charset="0"/>
              <a:ea typeface="仿宋_GB2312" pitchFamily="1" charset="-122"/>
            </a:endParaRPr>
          </a:p>
        </p:txBody>
      </p:sp>
      <p:sp>
        <p:nvSpPr>
          <p:cNvPr id="30722" name="文本框 27650"/>
          <p:cNvSpPr txBox="1"/>
          <p:nvPr/>
        </p:nvSpPr>
        <p:spPr>
          <a:xfrm>
            <a:off x="4295775" y="981075"/>
            <a:ext cx="6372225" cy="4831080"/>
          </a:xfrm>
          <a:prstGeom prst="rect">
            <a:avLst/>
          </a:prstGeom>
          <a:noFill/>
          <a:ln w="9525">
            <a:noFill/>
          </a:ln>
        </p:spPr>
        <p:txBody>
          <a:bodyPr anchor="t">
            <a:spAutoFit/>
          </a:bodyPr>
          <a:lstStyle/>
          <a:p>
            <a:pPr marL="342900" indent="-342900"/>
            <a:r>
              <a:rPr lang="en-US" altLang="zh-CN" sz="2800">
                <a:latin typeface="仿宋_GB2312" pitchFamily="1" charset="-122"/>
                <a:ea typeface="仿宋_GB2312" pitchFamily="1" charset="-122"/>
              </a:rPr>
              <a:t> 3)</a:t>
            </a:r>
            <a:r>
              <a:rPr lang="zh-CN" altLang="en-US" sz="2800">
                <a:latin typeface="仿宋_GB2312" pitchFamily="1" charset="-122"/>
                <a:ea typeface="仿宋_GB2312" pitchFamily="1" charset="-122"/>
              </a:rPr>
              <a:t>炮后至少</a:t>
            </a:r>
            <a:r>
              <a:rPr lang="en-US" altLang="zh-CN" sz="2800">
                <a:latin typeface="仿宋_GB2312" pitchFamily="1" charset="-122"/>
                <a:ea typeface="仿宋_GB2312" pitchFamily="1" charset="-122"/>
              </a:rPr>
              <a:t>30</a:t>
            </a:r>
            <a:r>
              <a:rPr lang="zh-CN" altLang="en-US" sz="2800">
                <a:latin typeface="仿宋_GB2312" pitchFamily="1" charset="-122"/>
                <a:ea typeface="仿宋_GB2312" pitchFamily="1" charset="-122"/>
              </a:rPr>
              <a:t>分钟，由放炮员、班组长、瓦检员共同到掘进迎头检查确认无危险后，其他人员才能进入掘进头工作。</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a:t>
            </a:r>
            <a:r>
              <a:rPr lang="en-US" altLang="zh-CN" sz="2800">
                <a:latin typeface="仿宋_GB2312" pitchFamily="1" charset="-122"/>
                <a:ea typeface="仿宋_GB2312" pitchFamily="1" charset="-122"/>
              </a:rPr>
              <a:t>4</a:t>
            </a:r>
            <a:r>
              <a:rPr lang="zh-CN" altLang="en-US" sz="2800">
                <a:latin typeface="仿宋_GB2312" pitchFamily="1" charset="-122"/>
                <a:ea typeface="仿宋_GB2312" pitchFamily="1" charset="-122"/>
              </a:rPr>
              <a:t>）采掘人员必须随身携带自救器</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a:t>
            </a:r>
            <a:r>
              <a:rPr lang="en-US" altLang="zh-CN" sz="2800">
                <a:latin typeface="仿宋_GB2312" pitchFamily="1" charset="-122"/>
                <a:ea typeface="仿宋_GB2312" pitchFamily="1" charset="-122"/>
              </a:rPr>
              <a:t>5</a:t>
            </a:r>
            <a:r>
              <a:rPr lang="zh-CN" altLang="en-US" sz="2800">
                <a:latin typeface="仿宋_GB2312" pitchFamily="1" charset="-122"/>
                <a:ea typeface="仿宋_GB2312" pitchFamily="1" charset="-122"/>
              </a:rPr>
              <a:t>）压风自救安设要求距掘进头</a:t>
            </a:r>
            <a:r>
              <a:rPr lang="en-US" altLang="zh-CN" sz="2800">
                <a:latin typeface="仿宋_GB2312" pitchFamily="1" charset="-122"/>
                <a:ea typeface="仿宋_GB2312" pitchFamily="1" charset="-122"/>
              </a:rPr>
              <a:t>25</a:t>
            </a:r>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40</a:t>
            </a:r>
            <a:r>
              <a:rPr lang="zh-CN" altLang="en-US" sz="2800">
                <a:latin typeface="仿宋_GB2312" pitchFamily="1" charset="-122"/>
                <a:ea typeface="仿宋_GB2312" pitchFamily="1" charset="-122"/>
              </a:rPr>
              <a:t>米的巷道内、爆破地点、撤离人员与警戒人员所在的位置等。巷道内每</a:t>
            </a:r>
            <a:r>
              <a:rPr lang="en-US" altLang="zh-CN" sz="2800">
                <a:latin typeface="仿宋_GB2312" pitchFamily="1" charset="-122"/>
                <a:ea typeface="仿宋_GB2312" pitchFamily="1" charset="-122"/>
              </a:rPr>
              <a:t>50</a:t>
            </a:r>
            <a:r>
              <a:rPr lang="zh-CN" altLang="en-US" sz="2800">
                <a:latin typeface="仿宋_GB2312" pitchFamily="1" charset="-122"/>
                <a:ea typeface="仿宋_GB2312" pitchFamily="1" charset="-122"/>
              </a:rPr>
              <a:t>米一组，爆破地点压风自救数量不少于</a:t>
            </a:r>
            <a:r>
              <a:rPr lang="en-US" altLang="zh-CN" sz="2800">
                <a:latin typeface="仿宋_GB2312" pitchFamily="1" charset="-122"/>
                <a:ea typeface="仿宋_GB2312" pitchFamily="1" charset="-122"/>
              </a:rPr>
              <a:t>10</a:t>
            </a:r>
            <a:r>
              <a:rPr lang="zh-CN" altLang="en-US" sz="2800">
                <a:latin typeface="仿宋_GB2312" pitchFamily="1" charset="-122"/>
                <a:ea typeface="仿宋_GB2312" pitchFamily="1" charset="-122"/>
              </a:rPr>
              <a:t>个，其他地点每组不少于</a:t>
            </a:r>
            <a:r>
              <a:rPr lang="en-US" altLang="zh-CN" sz="2800">
                <a:latin typeface="仿宋_GB2312" pitchFamily="1" charset="-122"/>
                <a:ea typeface="仿宋_GB2312" pitchFamily="1" charset="-122"/>
              </a:rPr>
              <a:t>6</a:t>
            </a:r>
            <a:r>
              <a:rPr lang="zh-CN" altLang="en-US" sz="2800">
                <a:latin typeface="仿宋_GB2312" pitchFamily="1" charset="-122"/>
                <a:ea typeface="仿宋_GB2312" pitchFamily="1" charset="-122"/>
              </a:rPr>
              <a:t>个，平均没人的供风量不得少</a:t>
            </a:r>
            <a:r>
              <a:rPr lang="en-US" altLang="zh-CN" sz="2800">
                <a:latin typeface="仿宋_GB2312" pitchFamily="1" charset="-122"/>
                <a:ea typeface="仿宋_GB2312" pitchFamily="1" charset="-122"/>
              </a:rPr>
              <a:t>0.1m3/min</a:t>
            </a:r>
            <a:r>
              <a:rPr lang="zh-CN" altLang="en-US" sz="2800">
                <a:latin typeface="仿宋_GB2312" pitchFamily="1" charset="-122"/>
                <a:ea typeface="仿宋_GB2312" pitchFamily="1" charset="-122"/>
              </a:rPr>
              <a:t>。</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31745" name="文本框 28673"/>
          <p:cNvSpPr txBox="1"/>
          <p:nvPr/>
        </p:nvSpPr>
        <p:spPr>
          <a:xfrm>
            <a:off x="2347913" y="1052513"/>
            <a:ext cx="736600" cy="63357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六、局部综合防突措施</a:t>
            </a:r>
            <a:endParaRPr lang="zh-CN" altLang="en-US" b="1">
              <a:solidFill>
                <a:schemeClr val="bg2"/>
              </a:solidFill>
              <a:latin typeface="Times New Roman" panose="02020603050405020304" pitchFamily="2" charset="0"/>
              <a:ea typeface="仿宋_GB2312" pitchFamily="1" charset="-122"/>
            </a:endParaRPr>
          </a:p>
        </p:txBody>
      </p:sp>
      <p:sp>
        <p:nvSpPr>
          <p:cNvPr id="31746" name="文本框 28674"/>
          <p:cNvSpPr txBox="1"/>
          <p:nvPr/>
        </p:nvSpPr>
        <p:spPr>
          <a:xfrm>
            <a:off x="4295775" y="981075"/>
            <a:ext cx="6372225" cy="4399915"/>
          </a:xfrm>
          <a:prstGeom prst="rect">
            <a:avLst/>
          </a:prstGeom>
          <a:noFill/>
          <a:ln w="9525">
            <a:noFill/>
          </a:ln>
        </p:spPr>
        <p:txBody>
          <a:bodyPr anchor="t">
            <a:spAutoFit/>
          </a:bodyPr>
          <a:lstStyle/>
          <a:p>
            <a:pPr marL="342900" indent="-342900"/>
            <a:r>
              <a:rPr lang="en-US" altLang="zh-CN" sz="2800">
                <a:latin typeface="仿宋_GB2312" pitchFamily="1" charset="-122"/>
                <a:ea typeface="仿宋_GB2312" pitchFamily="1" charset="-122"/>
              </a:rPr>
              <a:t> </a:t>
            </a:r>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）、采煤工作面</a:t>
            </a:r>
            <a:endParaRPr lang="zh-CN" altLang="en-US" sz="2800">
              <a:latin typeface="仿宋_GB2312" pitchFamily="1" charset="-122"/>
              <a:ea typeface="仿宋_GB2312" pitchFamily="1" charset="-122"/>
            </a:endParaRPr>
          </a:p>
          <a:p>
            <a:pPr marL="342900" indent="-342900"/>
            <a:r>
              <a:rPr lang="en-US" altLang="zh-CN" sz="2800">
                <a:latin typeface="仿宋_GB2312" pitchFamily="1" charset="-122"/>
                <a:ea typeface="仿宋_GB2312" pitchFamily="1" charset="-122"/>
              </a:rPr>
              <a:t>1</a:t>
            </a:r>
            <a:r>
              <a:rPr lang="zh-CN" altLang="en-US" sz="2800">
                <a:latin typeface="仿宋_GB2312" pitchFamily="1" charset="-122"/>
                <a:ea typeface="仿宋_GB2312" pitchFamily="1" charset="-122"/>
              </a:rPr>
              <a:t>）、放炮前停回风侧所有电源（瓦斯探头电除外）、回风侧人员撤到反向风门外新鲜风流中，爆破地点距工作面的距离不得小于</a:t>
            </a:r>
            <a:r>
              <a:rPr lang="en-US" altLang="zh-CN" sz="2800">
                <a:latin typeface="仿宋_GB2312" pitchFamily="1" charset="-122"/>
                <a:ea typeface="仿宋_GB2312" pitchFamily="1" charset="-122"/>
              </a:rPr>
              <a:t>100</a:t>
            </a:r>
            <a:r>
              <a:rPr lang="zh-CN" altLang="en-US" sz="2800">
                <a:latin typeface="仿宋_GB2312" pitchFamily="1" charset="-122"/>
                <a:ea typeface="仿宋_GB2312" pitchFamily="1" charset="-122"/>
              </a:rPr>
              <a:t>米，压风自救装置从上下工作面安全口开始，每</a:t>
            </a:r>
            <a:r>
              <a:rPr lang="en-US" altLang="zh-CN" sz="2800">
                <a:latin typeface="仿宋_GB2312" pitchFamily="1" charset="-122"/>
                <a:ea typeface="仿宋_GB2312" pitchFamily="1" charset="-122"/>
              </a:rPr>
              <a:t>50</a:t>
            </a:r>
            <a:r>
              <a:rPr lang="zh-CN" altLang="en-US" sz="2800">
                <a:latin typeface="仿宋_GB2312" pitchFamily="1" charset="-122"/>
                <a:ea typeface="仿宋_GB2312" pitchFamily="1" charset="-122"/>
              </a:rPr>
              <a:t>米一组，其他要求同上。</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   人员进入工作面时必须把反向风门打开、顶牢。工作面爆破和无人时，反向风门必须关闭。</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5121" name="文本框 4097"/>
          <p:cNvSpPr txBox="1"/>
          <p:nvPr/>
        </p:nvSpPr>
        <p:spPr>
          <a:xfrm>
            <a:off x="4440238" y="1052513"/>
            <a:ext cx="5111750" cy="3784600"/>
          </a:xfrm>
          <a:prstGeom prst="rect">
            <a:avLst/>
          </a:prstGeom>
          <a:noFill/>
          <a:ln w="9525">
            <a:noFill/>
          </a:ln>
        </p:spPr>
        <p:txBody>
          <a:bodyPr anchor="t">
            <a:spAutoFit/>
          </a:bodyPr>
          <a:lstStyle/>
          <a:p>
            <a:pPr>
              <a:spcBef>
                <a:spcPct val="50000"/>
              </a:spcBef>
            </a:pPr>
            <a:r>
              <a:rPr lang="en-US" altLang="zh-CN" sz="2400">
                <a:latin typeface="仿宋" panose="02010609060101010101" charset="-122"/>
                <a:ea typeface="仿宋" panose="02010609060101010101" charset="-122"/>
              </a:rPr>
              <a:t>1</a:t>
            </a:r>
            <a:r>
              <a:rPr lang="zh-CN" altLang="en-US" sz="2400">
                <a:latin typeface="仿宋" panose="02010609060101010101" charset="-122"/>
                <a:ea typeface="仿宋" panose="02010609060101010101" charset="-122"/>
              </a:rPr>
              <a:t>、</a:t>
            </a:r>
            <a:r>
              <a:rPr lang="zh-CN" altLang="en-US" sz="2400" b="1">
                <a:latin typeface="仿宋" panose="02010609060101010101" charset="-122"/>
                <a:ea typeface="仿宋" panose="02010609060101010101" charset="-122"/>
              </a:rPr>
              <a:t>煤与瓦斯突出的一般规律</a:t>
            </a:r>
            <a:r>
              <a:rPr lang="zh-CN" altLang="en-US" sz="2400">
                <a:latin typeface="仿宋" panose="02010609060101010101" charset="-122"/>
                <a:ea typeface="仿宋" panose="02010609060101010101" charset="-122"/>
              </a:rPr>
              <a:t> </a:t>
            </a:r>
            <a:endParaRPr lang="zh-CN" altLang="en-US" sz="2400">
              <a:latin typeface="仿宋" panose="02010609060101010101" charset="-122"/>
              <a:ea typeface="仿宋" panose="02010609060101010101" charset="-122"/>
            </a:endParaRPr>
          </a:p>
          <a:p>
            <a:pPr>
              <a:spcBef>
                <a:spcPct val="50000"/>
              </a:spcBef>
            </a:pPr>
            <a:r>
              <a:rPr lang="en-US" altLang="zh-CN" sz="2400">
                <a:latin typeface="仿宋" panose="02010609060101010101" charset="-122"/>
                <a:ea typeface="仿宋" panose="02010609060101010101" charset="-122"/>
              </a:rPr>
              <a:t>2</a:t>
            </a:r>
            <a:r>
              <a:rPr lang="zh-CN" altLang="en-US" sz="2400">
                <a:latin typeface="仿宋" panose="02010609060101010101" charset="-122"/>
                <a:ea typeface="仿宋" panose="02010609060101010101" charset="-122"/>
              </a:rPr>
              <a:t>、</a:t>
            </a:r>
            <a:r>
              <a:rPr lang="zh-CN" altLang="en-US" sz="2400" b="1">
                <a:latin typeface="仿宋" panose="02010609060101010101" charset="-122"/>
                <a:ea typeface="仿宋" panose="02010609060101010101" charset="-122"/>
              </a:rPr>
              <a:t>煤与瓦斯突出预兆</a:t>
            </a:r>
            <a:r>
              <a:rPr lang="zh-CN" altLang="en-US" sz="2400">
                <a:latin typeface="仿宋" panose="02010609060101010101" charset="-122"/>
                <a:ea typeface="仿宋" panose="02010609060101010101" charset="-122"/>
              </a:rPr>
              <a:t> </a:t>
            </a:r>
            <a:endParaRPr lang="zh-CN" altLang="en-US" sz="2400">
              <a:latin typeface="仿宋" panose="02010609060101010101" charset="-122"/>
              <a:ea typeface="仿宋" panose="02010609060101010101" charset="-122"/>
            </a:endParaRPr>
          </a:p>
          <a:p>
            <a:pPr>
              <a:spcBef>
                <a:spcPct val="50000"/>
              </a:spcBef>
            </a:pPr>
            <a:r>
              <a:rPr lang="en-US" altLang="zh-CN" sz="2400">
                <a:latin typeface="仿宋" panose="02010609060101010101" charset="-122"/>
                <a:ea typeface="仿宋" panose="02010609060101010101" charset="-122"/>
              </a:rPr>
              <a:t>3</a:t>
            </a:r>
            <a:r>
              <a:rPr lang="zh-CN" altLang="en-US" sz="2400">
                <a:latin typeface="仿宋" panose="02010609060101010101" charset="-122"/>
                <a:ea typeface="仿宋" panose="02010609060101010101" charset="-122"/>
              </a:rPr>
              <a:t>、</a:t>
            </a:r>
            <a:r>
              <a:rPr lang="zh-CN" altLang="en-US" sz="2400" b="1">
                <a:latin typeface="仿宋" panose="02010609060101010101" charset="-122"/>
                <a:ea typeface="仿宋" panose="02010609060101010101" charset="-122"/>
              </a:rPr>
              <a:t>防治煤与瓦斯突出措施</a:t>
            </a:r>
            <a:endParaRPr lang="zh-CN" altLang="en-US" sz="2400" b="1">
              <a:latin typeface="仿宋" panose="02010609060101010101" charset="-122"/>
              <a:ea typeface="仿宋" panose="02010609060101010101" charset="-122"/>
            </a:endParaRPr>
          </a:p>
          <a:p>
            <a:pPr>
              <a:spcBef>
                <a:spcPct val="50000"/>
              </a:spcBef>
            </a:pPr>
            <a:r>
              <a:rPr lang="en-US" altLang="zh-CN" sz="2400" b="1">
                <a:latin typeface="仿宋" panose="02010609060101010101" charset="-122"/>
                <a:ea typeface="仿宋" panose="02010609060101010101" charset="-122"/>
              </a:rPr>
              <a:t>4</a:t>
            </a:r>
            <a:r>
              <a:rPr lang="zh-CN" altLang="en-US" sz="2400" b="1">
                <a:latin typeface="仿宋" panose="02010609060101010101" charset="-122"/>
                <a:ea typeface="仿宋" panose="02010609060101010101" charset="-122"/>
              </a:rPr>
              <a:t>、区域措施效果检验</a:t>
            </a:r>
            <a:endParaRPr lang="zh-CN" altLang="en-US" sz="2400" b="1">
              <a:latin typeface="仿宋" panose="02010609060101010101" charset="-122"/>
              <a:ea typeface="仿宋" panose="02010609060101010101" charset="-122"/>
            </a:endParaRPr>
          </a:p>
          <a:p>
            <a:pPr>
              <a:spcBef>
                <a:spcPct val="50000"/>
              </a:spcBef>
            </a:pPr>
            <a:r>
              <a:rPr lang="en-US" altLang="zh-CN" sz="2400">
                <a:latin typeface="仿宋" panose="02010609060101010101" charset="-122"/>
                <a:ea typeface="仿宋" panose="02010609060101010101" charset="-122"/>
              </a:rPr>
              <a:t>5</a:t>
            </a:r>
            <a:r>
              <a:rPr lang="zh-CN" altLang="en-US" sz="2400">
                <a:latin typeface="仿宋" panose="02010609060101010101" charset="-122"/>
                <a:ea typeface="仿宋" panose="02010609060101010101" charset="-122"/>
              </a:rPr>
              <a:t>、</a:t>
            </a:r>
            <a:r>
              <a:rPr lang="zh-CN" altLang="en-US" sz="2400" b="1">
                <a:latin typeface="仿宋" panose="02010609060101010101" charset="-122"/>
                <a:ea typeface="仿宋" panose="02010609060101010101" charset="-122"/>
              </a:rPr>
              <a:t>区域验证</a:t>
            </a:r>
            <a:endParaRPr lang="zh-CN" altLang="en-US" sz="2400">
              <a:latin typeface="仿宋" panose="02010609060101010101" charset="-122"/>
              <a:ea typeface="仿宋" panose="02010609060101010101" charset="-122"/>
            </a:endParaRPr>
          </a:p>
          <a:p>
            <a:pPr>
              <a:spcBef>
                <a:spcPct val="50000"/>
              </a:spcBef>
            </a:pPr>
            <a:r>
              <a:rPr lang="en-US" altLang="zh-CN" sz="2400">
                <a:latin typeface="仿宋" panose="02010609060101010101" charset="-122"/>
                <a:ea typeface="仿宋" panose="02010609060101010101" charset="-122"/>
              </a:rPr>
              <a:t>6</a:t>
            </a:r>
            <a:r>
              <a:rPr lang="zh-CN" altLang="en-US" sz="2400">
                <a:latin typeface="仿宋" panose="02010609060101010101" charset="-122"/>
                <a:ea typeface="仿宋" panose="02010609060101010101" charset="-122"/>
              </a:rPr>
              <a:t>、</a:t>
            </a:r>
            <a:r>
              <a:rPr lang="zh-CN" altLang="en-US" sz="2400" b="1">
                <a:latin typeface="仿宋" panose="02010609060101010101" charset="-122"/>
                <a:ea typeface="仿宋" panose="02010609060101010101" charset="-122"/>
              </a:rPr>
              <a:t>局部综合防突措施</a:t>
            </a:r>
            <a:endParaRPr lang="zh-CN" altLang="en-US" sz="2400">
              <a:latin typeface="仿宋" panose="02010609060101010101" charset="-122"/>
              <a:ea typeface="仿宋" panose="02010609060101010101" charset="-122"/>
            </a:endParaRPr>
          </a:p>
          <a:p>
            <a:pPr>
              <a:spcBef>
                <a:spcPct val="50000"/>
              </a:spcBef>
            </a:pPr>
            <a:endParaRPr lang="zh-CN" altLang="en-US" sz="2400">
              <a:latin typeface="仿宋" panose="02010609060101010101" charset="-122"/>
              <a:ea typeface="仿宋" panose="02010609060101010101" charset="-122"/>
            </a:endParaRPr>
          </a:p>
        </p:txBody>
      </p:sp>
      <p:sp>
        <p:nvSpPr>
          <p:cNvPr id="5122" name="文本框 4098"/>
          <p:cNvSpPr txBox="1"/>
          <p:nvPr/>
        </p:nvSpPr>
        <p:spPr>
          <a:xfrm>
            <a:off x="2037080" y="908050"/>
            <a:ext cx="1106170" cy="4321175"/>
          </a:xfrm>
          <a:prstGeom prst="rect">
            <a:avLst/>
          </a:prstGeom>
          <a:noFill/>
          <a:ln w="9525">
            <a:noFill/>
          </a:ln>
        </p:spPr>
        <p:txBody>
          <a:bodyPr vert="eaVert" anchor="t">
            <a:spAutoFit/>
          </a:bodyPr>
          <a:lstStyle/>
          <a:p>
            <a:pPr>
              <a:spcBef>
                <a:spcPct val="50000"/>
              </a:spcBef>
            </a:pPr>
            <a:r>
              <a:rPr lang="en-US" altLang="zh-CN" sz="5400" b="1">
                <a:solidFill>
                  <a:schemeClr val="bg2"/>
                </a:solidFill>
                <a:latin typeface="Times New Roman" panose="02020603050405020304" pitchFamily="2" charset="0"/>
                <a:ea typeface="仿宋_GB2312" pitchFamily="1" charset="-122"/>
              </a:rPr>
              <a:t>   </a:t>
            </a:r>
            <a:r>
              <a:rPr lang="zh-CN" altLang="en-US" sz="6000" b="1">
                <a:solidFill>
                  <a:schemeClr val="bg2"/>
                </a:solidFill>
                <a:latin typeface="Times New Roman" panose="02020603050405020304" pitchFamily="2" charset="0"/>
                <a:ea typeface="仿宋_GB2312" pitchFamily="1" charset="-122"/>
              </a:rPr>
              <a:t>内 容 概 要</a:t>
            </a:r>
            <a:endParaRPr lang="zh-CN" altLang="en-US" sz="6000" b="1">
              <a:solidFill>
                <a:schemeClr val="bg2"/>
              </a:solidFill>
              <a:latin typeface="Times New Roman" panose="02020603050405020304" pitchFamily="2" charset="0"/>
              <a:ea typeface="仿宋_GB2312" pitchFamily="1"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32769" name="文本框 29697"/>
          <p:cNvSpPr txBox="1"/>
          <p:nvPr/>
        </p:nvSpPr>
        <p:spPr>
          <a:xfrm>
            <a:off x="2347913" y="1052513"/>
            <a:ext cx="736600" cy="6335712"/>
          </a:xfrm>
          <a:prstGeom prst="rect">
            <a:avLst/>
          </a:prstGeom>
          <a:noFill/>
          <a:ln w="9525">
            <a:noFill/>
          </a:ln>
        </p:spPr>
        <p:txBody>
          <a:bodyPr vert="eaVert" anchor="t">
            <a:spAutoFit/>
          </a:bodyPr>
          <a:lstStyle/>
          <a:p>
            <a:pPr>
              <a:spcBef>
                <a:spcPct val="50000"/>
              </a:spcBef>
            </a:pPr>
            <a:r>
              <a:rPr lang="zh-CN" altLang="en-US" b="1">
                <a:solidFill>
                  <a:schemeClr val="bg2"/>
                </a:solidFill>
                <a:latin typeface="Times New Roman" panose="02020603050405020304" pitchFamily="2" charset="0"/>
                <a:ea typeface="仿宋_GB2312" pitchFamily="1" charset="-122"/>
              </a:rPr>
              <a:t>六、局部综合防突措施</a:t>
            </a:r>
            <a:endParaRPr lang="zh-CN" altLang="en-US" b="1">
              <a:solidFill>
                <a:schemeClr val="bg2"/>
              </a:solidFill>
              <a:latin typeface="Times New Roman" panose="02020603050405020304" pitchFamily="2" charset="0"/>
              <a:ea typeface="仿宋_GB2312" pitchFamily="1" charset="-122"/>
            </a:endParaRPr>
          </a:p>
        </p:txBody>
      </p:sp>
      <p:sp>
        <p:nvSpPr>
          <p:cNvPr id="32770" name="文本框 29698"/>
          <p:cNvSpPr txBox="1"/>
          <p:nvPr/>
        </p:nvSpPr>
        <p:spPr>
          <a:xfrm>
            <a:off x="4295775" y="1268413"/>
            <a:ext cx="6372225" cy="4399915"/>
          </a:xfrm>
          <a:prstGeom prst="rect">
            <a:avLst/>
          </a:prstGeom>
          <a:noFill/>
          <a:ln w="9525">
            <a:noFill/>
          </a:ln>
        </p:spPr>
        <p:txBody>
          <a:bodyPr anchor="t">
            <a:spAutoFit/>
          </a:bodyPr>
          <a:lstStyle/>
          <a:p>
            <a:pPr marL="342900" indent="-342900"/>
            <a:r>
              <a:rPr lang="en-US" altLang="zh-CN" sz="2800">
                <a:latin typeface="仿宋_GB2312" pitchFamily="1" charset="-122"/>
                <a:ea typeface="仿宋_GB2312" pitchFamily="1" charset="-122"/>
              </a:rPr>
              <a:t> 2</a:t>
            </a:r>
            <a:r>
              <a:rPr lang="zh-CN" altLang="en-US" sz="2800">
                <a:latin typeface="仿宋_GB2312" pitchFamily="1" charset="-122"/>
                <a:ea typeface="仿宋_GB2312" pitchFamily="1" charset="-122"/>
              </a:rPr>
              <a:t>）、突出煤层的采区必须设置采区避难所。</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1</a:t>
            </a:r>
            <a:r>
              <a:rPr lang="zh-CN" altLang="en-US" sz="2800">
                <a:latin typeface="仿宋_GB2312" pitchFamily="1" charset="-122"/>
                <a:ea typeface="仿宋_GB2312" pitchFamily="1" charset="-122"/>
              </a:rPr>
              <a:t>）避难所里必须有向外开启的隔离门，室内净高不低于</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米，至少能满足</a:t>
            </a:r>
            <a:r>
              <a:rPr lang="en-US" altLang="zh-CN" sz="2800">
                <a:latin typeface="仿宋_GB2312" pitchFamily="1" charset="-122"/>
                <a:ea typeface="仿宋_GB2312" pitchFamily="1" charset="-122"/>
              </a:rPr>
              <a:t>15</a:t>
            </a:r>
            <a:r>
              <a:rPr lang="zh-CN" altLang="en-US" sz="2800">
                <a:latin typeface="仿宋_GB2312" pitchFamily="1" charset="-122"/>
                <a:ea typeface="仿宋_GB2312" pitchFamily="1" charset="-122"/>
              </a:rPr>
              <a:t>人避难，每人的面积不得少于</a:t>
            </a:r>
            <a:r>
              <a:rPr lang="en-US" altLang="zh-CN" sz="2800">
                <a:latin typeface="仿宋_GB2312" pitchFamily="1" charset="-122"/>
                <a:ea typeface="仿宋_GB2312" pitchFamily="1" charset="-122"/>
              </a:rPr>
              <a:t>0.5m2,</a:t>
            </a:r>
            <a:r>
              <a:rPr lang="zh-CN" altLang="en-US" sz="2800">
                <a:latin typeface="仿宋_GB2312" pitchFamily="1" charset="-122"/>
                <a:ea typeface="仿宋_GB2312" pitchFamily="1" charset="-122"/>
              </a:rPr>
              <a:t>并有直通矿调度的电话。</a:t>
            </a:r>
            <a:endParaRPr lang="zh-CN" altLang="en-US" sz="2800">
              <a:latin typeface="仿宋_GB2312" pitchFamily="1" charset="-122"/>
              <a:ea typeface="仿宋_GB2312" pitchFamily="1" charset="-122"/>
            </a:endParaRPr>
          </a:p>
          <a:p>
            <a:pPr marL="342900" indent="-342900"/>
            <a:r>
              <a:rPr lang="zh-CN" altLang="en-US" sz="2800">
                <a:latin typeface="仿宋_GB2312" pitchFamily="1" charset="-122"/>
                <a:ea typeface="仿宋_GB2312" pitchFamily="1" charset="-122"/>
              </a:rPr>
              <a:t>（</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）、内有足够的饮用水，安设的供给空气的设施，每人供风量不得少于</a:t>
            </a:r>
            <a:r>
              <a:rPr lang="en-US" altLang="zh-CN" sz="2800">
                <a:latin typeface="仿宋_GB2312" pitchFamily="1" charset="-122"/>
                <a:ea typeface="仿宋_GB2312" pitchFamily="1" charset="-122"/>
              </a:rPr>
              <a:t>0.3m3/min</a:t>
            </a:r>
            <a:r>
              <a:rPr lang="zh-CN" altLang="en-US" sz="2800">
                <a:latin typeface="仿宋_GB2312" pitchFamily="1" charset="-122"/>
                <a:ea typeface="仿宋_GB2312" pitchFamily="1" charset="-122"/>
              </a:rPr>
              <a:t>。也可以用设有减压装置和带有阀门控制的压风自救。 </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6145" name="文本框 5121"/>
          <p:cNvSpPr txBox="1"/>
          <p:nvPr/>
        </p:nvSpPr>
        <p:spPr>
          <a:xfrm>
            <a:off x="2406650" y="476250"/>
            <a:ext cx="736600" cy="6289675"/>
          </a:xfrm>
          <a:prstGeom prst="rect">
            <a:avLst/>
          </a:prstGeom>
          <a:noFill/>
          <a:ln w="9525">
            <a:noFill/>
          </a:ln>
        </p:spPr>
        <p:txBody>
          <a:bodyPr vert="eaVert" wrap="square" anchor="t">
            <a:spAutoFit/>
          </a:bodyPr>
          <a:lstStyle/>
          <a:p>
            <a:pPr>
              <a:spcBef>
                <a:spcPct val="50000"/>
              </a:spcBef>
            </a:pPr>
            <a:r>
              <a:rPr lang="zh-CN" altLang="en-US" b="1">
                <a:solidFill>
                  <a:schemeClr val="bg2"/>
                </a:solidFill>
                <a:latin typeface="仿宋_GB2312" pitchFamily="1" charset="-122"/>
                <a:ea typeface="仿宋_GB2312" pitchFamily="1" charset="-122"/>
              </a:rPr>
              <a:t>一 煤与瓦斯突出的一般规律</a:t>
            </a:r>
            <a:r>
              <a:rPr lang="zh-CN" altLang="en-US">
                <a:latin typeface="仿宋_GB2312" pitchFamily="1" charset="-122"/>
                <a:ea typeface="仿宋_GB2312" pitchFamily="1" charset="-122"/>
              </a:rPr>
              <a:t> </a:t>
            </a:r>
            <a:endParaRPr lang="zh-CN" altLang="en-US">
              <a:latin typeface="仿宋_GB2312" pitchFamily="1" charset="-122"/>
              <a:ea typeface="仿宋_GB2312" pitchFamily="1" charset="-122"/>
            </a:endParaRPr>
          </a:p>
        </p:txBody>
      </p:sp>
      <p:sp>
        <p:nvSpPr>
          <p:cNvPr id="6146" name="文本框 5122"/>
          <p:cNvSpPr txBox="1"/>
          <p:nvPr/>
        </p:nvSpPr>
        <p:spPr>
          <a:xfrm>
            <a:off x="4224338" y="1268413"/>
            <a:ext cx="6443662" cy="4399915"/>
          </a:xfrm>
          <a:prstGeom prst="rect">
            <a:avLst/>
          </a:prstGeom>
          <a:noFill/>
          <a:ln w="9525">
            <a:noFill/>
          </a:ln>
        </p:spPr>
        <p:txBody>
          <a:bodyPr anchor="t">
            <a:spAutoFit/>
          </a:bodyPr>
          <a:lstStyle/>
          <a:p>
            <a:r>
              <a:rPr lang="en-US" altLang="zh-CN" sz="2800" b="1">
                <a:latin typeface="仿宋_GB2312" pitchFamily="1" charset="-122"/>
                <a:ea typeface="仿宋_GB2312" pitchFamily="1" charset="-122"/>
              </a:rPr>
              <a:t>1</a:t>
            </a:r>
            <a:r>
              <a:rPr lang="zh-CN" altLang="en-US" sz="2800" b="1">
                <a:latin typeface="仿宋_GB2312" pitchFamily="1" charset="-122"/>
                <a:ea typeface="仿宋_GB2312" pitchFamily="1" charset="-122"/>
              </a:rPr>
              <a:t>、煤层突出危险性随采深增加而增加</a:t>
            </a:r>
            <a:endParaRPr lang="zh-CN" altLang="en-US" sz="2800" b="1">
              <a:latin typeface="仿宋_GB2312" pitchFamily="1" charset="-122"/>
              <a:ea typeface="仿宋_GB2312" pitchFamily="1" charset="-122"/>
            </a:endParaRPr>
          </a:p>
          <a:p>
            <a:endParaRPr lang="zh-CN" altLang="en-US" sz="2800">
              <a:latin typeface="仿宋_GB2312" pitchFamily="1" charset="-122"/>
              <a:ea typeface="仿宋_GB2312" pitchFamily="1" charset="-122"/>
            </a:endParaRPr>
          </a:p>
          <a:p>
            <a:r>
              <a:rPr lang="zh-CN" altLang="en-US" sz="2800">
                <a:latin typeface="仿宋_GB2312" pitchFamily="1" charset="-122"/>
                <a:ea typeface="仿宋_GB2312" pitchFamily="1" charset="-122"/>
              </a:rPr>
              <a:t>    对同一矿井、同一煤层来说，随着开采深度的增加，煤层突出的危险性增大，在浅部开采为高瓦斯矿井，甚至为低瓦斯矿井，开采到深部后，由于煤层赋存条件的变化，煤层瓦斯压力增大，而转变为突出矿井；一些在浅部开采突出灾害较浅的突出矿井，开采到深部后，转变为严重突出矿井。</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7169" name="文本框 6145"/>
          <p:cNvSpPr txBox="1"/>
          <p:nvPr/>
        </p:nvSpPr>
        <p:spPr>
          <a:xfrm>
            <a:off x="2406650" y="476250"/>
            <a:ext cx="736600" cy="6067425"/>
          </a:xfrm>
          <a:prstGeom prst="rect">
            <a:avLst/>
          </a:prstGeom>
          <a:noFill/>
          <a:ln w="9525">
            <a:noFill/>
          </a:ln>
        </p:spPr>
        <p:txBody>
          <a:bodyPr vert="eaVert" wrap="square" anchor="t">
            <a:spAutoFit/>
          </a:bodyPr>
          <a:lstStyle/>
          <a:p>
            <a:pPr>
              <a:spcBef>
                <a:spcPct val="50000"/>
              </a:spcBef>
            </a:pPr>
            <a:r>
              <a:rPr lang="zh-CN" altLang="en-US" b="1">
                <a:solidFill>
                  <a:schemeClr val="bg2"/>
                </a:solidFill>
                <a:latin typeface="仿宋_GB2312" pitchFamily="1" charset="-122"/>
                <a:ea typeface="仿宋_GB2312" pitchFamily="1" charset="-122"/>
              </a:rPr>
              <a:t>一 煤与瓦斯突出的一般规律</a:t>
            </a:r>
            <a:r>
              <a:rPr lang="zh-CN" altLang="en-US">
                <a:latin typeface="仿宋_GB2312" pitchFamily="1" charset="-122"/>
                <a:ea typeface="仿宋_GB2312" pitchFamily="1" charset="-122"/>
              </a:rPr>
              <a:t> </a:t>
            </a:r>
            <a:endParaRPr lang="zh-CN" altLang="en-US">
              <a:latin typeface="仿宋_GB2312" pitchFamily="1" charset="-122"/>
              <a:ea typeface="仿宋_GB2312" pitchFamily="1" charset="-122"/>
            </a:endParaRPr>
          </a:p>
        </p:txBody>
      </p:sp>
      <p:sp>
        <p:nvSpPr>
          <p:cNvPr id="7170" name="文本框 6146"/>
          <p:cNvSpPr txBox="1"/>
          <p:nvPr/>
        </p:nvSpPr>
        <p:spPr>
          <a:xfrm>
            <a:off x="4440238" y="1125538"/>
            <a:ext cx="6048375" cy="3107690"/>
          </a:xfrm>
          <a:prstGeom prst="rect">
            <a:avLst/>
          </a:prstGeom>
          <a:noFill/>
          <a:ln w="9525">
            <a:noFill/>
          </a:ln>
        </p:spPr>
        <p:txBody>
          <a:bodyPr anchor="t">
            <a:spAutoFit/>
          </a:bodyPr>
          <a:lstStyle/>
          <a:p>
            <a:r>
              <a:rPr lang="en-US" altLang="zh-CN" sz="2800" b="1">
                <a:latin typeface="仿宋_GB2312" pitchFamily="1" charset="-122"/>
                <a:ea typeface="仿宋_GB2312" pitchFamily="1" charset="-122"/>
              </a:rPr>
              <a:t>2</a:t>
            </a:r>
            <a:r>
              <a:rPr lang="zh-CN" altLang="en-US" sz="2800" b="1">
                <a:latin typeface="仿宋_GB2312" pitchFamily="1" charset="-122"/>
                <a:ea typeface="仿宋_GB2312" pitchFamily="1" charset="-122"/>
              </a:rPr>
              <a:t>、绝大多数突出发生在煤巷掘进工作面</a:t>
            </a:r>
            <a:endParaRPr lang="zh-CN" altLang="en-US" sz="2800" b="1">
              <a:latin typeface="仿宋_GB2312" pitchFamily="1" charset="-122"/>
              <a:ea typeface="仿宋_GB2312" pitchFamily="1" charset="-122"/>
            </a:endParaRPr>
          </a:p>
          <a:p>
            <a:r>
              <a:rPr lang="zh-CN" altLang="en-US" sz="2800" b="1">
                <a:latin typeface="仿宋_GB2312" pitchFamily="1" charset="-122"/>
                <a:ea typeface="仿宋_GB2312" pitchFamily="1" charset="-122"/>
              </a:rPr>
              <a:t>   </a:t>
            </a:r>
            <a:r>
              <a:rPr lang="zh-CN" altLang="en-US" sz="2800">
                <a:latin typeface="仿宋_GB2312" pitchFamily="1" charset="-122"/>
                <a:ea typeface="仿宋_GB2312" pitchFamily="1" charset="-122"/>
              </a:rPr>
              <a:t>具统计，煤巷掘进工作面突出占到</a:t>
            </a:r>
            <a:r>
              <a:rPr lang="en-US" altLang="zh-CN" sz="2800">
                <a:latin typeface="仿宋_GB2312" pitchFamily="1" charset="-122"/>
                <a:ea typeface="仿宋_GB2312" pitchFamily="1" charset="-122"/>
              </a:rPr>
              <a:t>75%</a:t>
            </a:r>
            <a:r>
              <a:rPr lang="zh-CN" altLang="en-US" sz="2800">
                <a:latin typeface="仿宋_GB2312" pitchFamily="1" charset="-122"/>
                <a:ea typeface="仿宋_GB2312" pitchFamily="1" charset="-122"/>
              </a:rPr>
              <a:t>，石门揭煤工作面突出占</a:t>
            </a:r>
            <a:r>
              <a:rPr lang="en-US" altLang="zh-CN" sz="2800">
                <a:latin typeface="仿宋_GB2312" pitchFamily="1" charset="-122"/>
                <a:ea typeface="仿宋_GB2312" pitchFamily="1" charset="-122"/>
              </a:rPr>
              <a:t>5.76%</a:t>
            </a:r>
            <a:r>
              <a:rPr lang="zh-CN" altLang="en-US" sz="2800">
                <a:latin typeface="仿宋_GB2312" pitchFamily="1" charset="-122"/>
                <a:ea typeface="仿宋_GB2312" pitchFamily="1" charset="-122"/>
              </a:rPr>
              <a:t>，采煤工作面突出占</a:t>
            </a:r>
            <a:r>
              <a:rPr lang="en-US" altLang="zh-CN" sz="2800">
                <a:latin typeface="仿宋_GB2312" pitchFamily="1" charset="-122"/>
                <a:ea typeface="仿宋_GB2312" pitchFamily="1" charset="-122"/>
              </a:rPr>
              <a:t>15.8%</a:t>
            </a:r>
            <a:r>
              <a:rPr lang="zh-CN" altLang="en-US" sz="2800">
                <a:latin typeface="仿宋_GB2312" pitchFamily="1" charset="-122"/>
                <a:ea typeface="仿宋_GB2312" pitchFamily="1" charset="-122"/>
              </a:rPr>
              <a:t>。采煤工作面突出次数少，但采面人员集中，容易造成特大人身伤亡事故，不可忽视。 </a:t>
            </a:r>
            <a:endParaRPr lang="zh-CN" altLang="en-US" sz="2800">
              <a:latin typeface="仿宋_GB2312" pitchFamily="1" charset="-122"/>
              <a:ea typeface="仿宋_GB2312" pitchFamily="1" charset="-122"/>
            </a:endParaRPr>
          </a:p>
        </p:txBody>
      </p:sp>
      <p:pic>
        <p:nvPicPr>
          <p:cNvPr id="7171" name="图片 6147" descr="200661754154766"/>
          <p:cNvPicPr>
            <a:picLocks noChangeAspect="1"/>
          </p:cNvPicPr>
          <p:nvPr/>
        </p:nvPicPr>
        <p:blipFill>
          <a:blip r:embed="rId1">
            <a:clrChange>
              <a:clrFrom>
                <a:srgbClr val="FDFDFD"/>
              </a:clrFrom>
              <a:clrTo>
                <a:srgbClr val="FDFDFD">
                  <a:alpha val="0"/>
                </a:srgbClr>
              </a:clrTo>
            </a:clrChange>
          </a:blip>
          <a:stretch>
            <a:fillRect/>
          </a:stretch>
        </p:blipFill>
        <p:spPr>
          <a:xfrm>
            <a:off x="8688388" y="4724400"/>
            <a:ext cx="1651000" cy="1765300"/>
          </a:xfrm>
          <a:prstGeom prst="rect">
            <a:avLst/>
          </a:prstGeom>
          <a:noFill/>
          <a:ln w="9525">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8193" name="文本框 7169"/>
          <p:cNvSpPr txBox="1"/>
          <p:nvPr/>
        </p:nvSpPr>
        <p:spPr>
          <a:xfrm>
            <a:off x="2393950" y="4048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一 煤与瓦斯突出的一般规律</a:t>
            </a:r>
            <a:r>
              <a:rPr lang="zh-CN" altLang="en-US">
                <a:latin typeface="仿宋_GB2312" pitchFamily="1" charset="-122"/>
                <a:ea typeface="仿宋_GB2312" pitchFamily="1" charset="-122"/>
              </a:rPr>
              <a:t> </a:t>
            </a:r>
            <a:endParaRPr lang="zh-CN" altLang="en-US">
              <a:latin typeface="仿宋_GB2312" pitchFamily="1" charset="-122"/>
              <a:ea typeface="仿宋_GB2312" pitchFamily="1" charset="-122"/>
            </a:endParaRPr>
          </a:p>
        </p:txBody>
      </p:sp>
      <p:sp>
        <p:nvSpPr>
          <p:cNvPr id="8194" name="文本框 7170"/>
          <p:cNvSpPr txBox="1"/>
          <p:nvPr/>
        </p:nvSpPr>
        <p:spPr>
          <a:xfrm>
            <a:off x="4440238" y="1125538"/>
            <a:ext cx="6048375" cy="3538220"/>
          </a:xfrm>
          <a:prstGeom prst="rect">
            <a:avLst/>
          </a:prstGeom>
          <a:noFill/>
          <a:ln w="9525">
            <a:noFill/>
          </a:ln>
        </p:spPr>
        <p:txBody>
          <a:bodyPr anchor="t">
            <a:spAutoFit/>
          </a:bodyPr>
          <a:lstStyle/>
          <a:p>
            <a:r>
              <a:rPr lang="en-US" altLang="zh-CN" sz="2800" b="1">
                <a:latin typeface="仿宋_GB2312" pitchFamily="1" charset="-122"/>
                <a:ea typeface="仿宋_GB2312" pitchFamily="1" charset="-122"/>
              </a:rPr>
              <a:t>3</a:t>
            </a:r>
            <a:r>
              <a:rPr lang="zh-CN" altLang="en-US" sz="2800" b="1">
                <a:latin typeface="仿宋_GB2312" pitchFamily="1" charset="-122"/>
                <a:ea typeface="仿宋_GB2312" pitchFamily="1" charset="-122"/>
              </a:rPr>
              <a:t>、石门突出危险性最大</a:t>
            </a:r>
            <a:endParaRPr lang="zh-CN" altLang="en-US" sz="2800" b="1">
              <a:latin typeface="仿宋_GB2312" pitchFamily="1" charset="-122"/>
              <a:ea typeface="仿宋_GB2312" pitchFamily="1" charset="-122"/>
            </a:endParaRPr>
          </a:p>
          <a:p>
            <a:r>
              <a:rPr lang="zh-CN" altLang="en-US" sz="2800">
                <a:latin typeface="仿宋_GB2312" pitchFamily="1" charset="-122"/>
                <a:ea typeface="仿宋_GB2312" pitchFamily="1" charset="-122"/>
              </a:rPr>
              <a:t>    在突出事故中，尽管石门揭煤突出次数少，但突出强度大，是平巷平均突出的</a:t>
            </a:r>
            <a:r>
              <a:rPr lang="en-US" altLang="zh-CN" sz="2800">
                <a:latin typeface="仿宋_GB2312" pitchFamily="1" charset="-122"/>
                <a:ea typeface="仿宋_GB2312" pitchFamily="1" charset="-122"/>
              </a:rPr>
              <a:t>6</a:t>
            </a:r>
            <a:r>
              <a:rPr lang="zh-CN" altLang="en-US" sz="2800">
                <a:latin typeface="仿宋_GB2312" pitchFamily="1" charset="-122"/>
                <a:ea typeface="仿宋_GB2312" pitchFamily="1" charset="-122"/>
              </a:rPr>
              <a:t>倍以上，瓦斯喷出量大，波及范围广，易造成非常严重的重大事故。而且从石门工作面距煤层</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米起至穿过煤层全厚进入顶板或地板</a:t>
            </a:r>
            <a:r>
              <a:rPr lang="en-US" altLang="zh-CN" sz="2800">
                <a:latin typeface="仿宋_GB2312" pitchFamily="1" charset="-122"/>
                <a:ea typeface="仿宋_GB2312" pitchFamily="1" charset="-122"/>
              </a:rPr>
              <a:t>2</a:t>
            </a:r>
            <a:r>
              <a:rPr lang="zh-CN" altLang="en-US" sz="2800">
                <a:latin typeface="仿宋_GB2312" pitchFamily="1" charset="-122"/>
                <a:ea typeface="仿宋_GB2312" pitchFamily="1" charset="-122"/>
              </a:rPr>
              <a:t>米止，整个揭穿过程都有危险。</a:t>
            </a:r>
            <a:r>
              <a:rPr lang="zh-CN" altLang="en-US" sz="1800">
                <a:latin typeface="Times New Roman" panose="02020603050405020304" pitchFamily="2" charset="0"/>
                <a:ea typeface="宋体" panose="02010600030101010101" pitchFamily="2" charset="-122"/>
              </a:rPr>
              <a:t> </a:t>
            </a:r>
            <a:endParaRPr lang="zh-CN" altLang="en-US" sz="1800">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9217" name="文本框 8193"/>
          <p:cNvSpPr txBox="1"/>
          <p:nvPr/>
        </p:nvSpPr>
        <p:spPr>
          <a:xfrm>
            <a:off x="2393950" y="4048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一 煤与瓦斯突出的一般规律</a:t>
            </a:r>
            <a:r>
              <a:rPr lang="zh-CN" altLang="en-US">
                <a:latin typeface="仿宋_GB2312" pitchFamily="1" charset="-122"/>
                <a:ea typeface="仿宋_GB2312" pitchFamily="1" charset="-122"/>
              </a:rPr>
              <a:t> </a:t>
            </a:r>
            <a:endParaRPr lang="zh-CN" altLang="en-US">
              <a:latin typeface="仿宋_GB2312" pitchFamily="1" charset="-122"/>
              <a:ea typeface="仿宋_GB2312" pitchFamily="1" charset="-122"/>
            </a:endParaRPr>
          </a:p>
        </p:txBody>
      </p:sp>
      <p:sp>
        <p:nvSpPr>
          <p:cNvPr id="9218" name="文本框 8194"/>
          <p:cNvSpPr txBox="1"/>
          <p:nvPr/>
        </p:nvSpPr>
        <p:spPr>
          <a:xfrm>
            <a:off x="4186238" y="1125538"/>
            <a:ext cx="6302375" cy="4399915"/>
          </a:xfrm>
          <a:prstGeom prst="rect">
            <a:avLst/>
          </a:prstGeom>
          <a:noFill/>
          <a:ln w="9525">
            <a:noFill/>
          </a:ln>
        </p:spPr>
        <p:txBody>
          <a:bodyPr wrap="square" anchor="t">
            <a:spAutoFit/>
          </a:bodyPr>
          <a:lstStyle/>
          <a:p>
            <a:r>
              <a:rPr lang="en-US" altLang="zh-CN" sz="2800" b="1">
                <a:latin typeface="仿宋_GB2312" pitchFamily="1" charset="-122"/>
                <a:ea typeface="仿宋_GB2312" pitchFamily="1" charset="-122"/>
              </a:rPr>
              <a:t>4</a:t>
            </a:r>
            <a:r>
              <a:rPr lang="zh-CN" altLang="en-US" sz="2800" b="1">
                <a:latin typeface="仿宋_GB2312" pitchFamily="1" charset="-122"/>
                <a:ea typeface="仿宋_GB2312" pitchFamily="1" charset="-122"/>
              </a:rPr>
              <a:t>、煤层突出危险性随煤厚增加而加大</a:t>
            </a:r>
            <a:endParaRPr lang="zh-CN" altLang="en-US" sz="2800" b="1">
              <a:latin typeface="仿宋_GB2312" pitchFamily="1" charset="-122"/>
              <a:ea typeface="仿宋_GB2312" pitchFamily="1" charset="-122"/>
            </a:endParaRPr>
          </a:p>
          <a:p>
            <a:r>
              <a:rPr lang="zh-CN" altLang="en-US" sz="2800" b="1">
                <a:latin typeface="仿宋_GB2312" pitchFamily="1" charset="-122"/>
                <a:ea typeface="仿宋_GB2312" pitchFamily="1" charset="-122"/>
              </a:rPr>
              <a:t>    </a:t>
            </a:r>
            <a:r>
              <a:rPr lang="zh-CN" altLang="en-US" sz="2800">
                <a:latin typeface="仿宋_GB2312" pitchFamily="1" charset="-122"/>
                <a:ea typeface="仿宋_GB2312" pitchFamily="1" charset="-122"/>
              </a:rPr>
              <a:t>对同一矿区，同一矿井来说，突出煤层厚度增大，突出危险性也加大，特别是随着软分层厚度的增加，突出的次数增多，突出度增大。</a:t>
            </a:r>
            <a:endParaRPr lang="zh-CN" altLang="en-US" sz="2800">
              <a:latin typeface="仿宋_GB2312" pitchFamily="1" charset="-122"/>
              <a:ea typeface="仿宋_GB2312" pitchFamily="1" charset="-122"/>
            </a:endParaRPr>
          </a:p>
          <a:p>
            <a:endParaRPr lang="zh-CN" altLang="en-US" sz="2800">
              <a:latin typeface="仿宋_GB2312" pitchFamily="1" charset="-122"/>
              <a:ea typeface="仿宋_GB2312" pitchFamily="1" charset="-122"/>
            </a:endParaRPr>
          </a:p>
          <a:p>
            <a:r>
              <a:rPr lang="en-US" altLang="zh-CN" sz="2800" b="1">
                <a:latin typeface="仿宋_GB2312" pitchFamily="1" charset="-122"/>
                <a:ea typeface="仿宋_GB2312" pitchFamily="1" charset="-122"/>
              </a:rPr>
              <a:t>5</a:t>
            </a:r>
            <a:r>
              <a:rPr lang="zh-CN" altLang="en-US" sz="2800" b="1">
                <a:latin typeface="仿宋_GB2312" pitchFamily="1" charset="-122"/>
                <a:ea typeface="仿宋_GB2312" pitchFamily="1" charset="-122"/>
              </a:rPr>
              <a:t>、突出大多数发生在地质构造带</a:t>
            </a:r>
            <a:endParaRPr lang="zh-CN" altLang="en-US" sz="2800" b="1">
              <a:latin typeface="仿宋_GB2312" pitchFamily="1" charset="-122"/>
              <a:ea typeface="仿宋_GB2312" pitchFamily="1" charset="-122"/>
            </a:endParaRPr>
          </a:p>
          <a:p>
            <a:r>
              <a:rPr lang="zh-CN" altLang="en-US" sz="2800">
                <a:latin typeface="仿宋_GB2312" pitchFamily="1" charset="-122"/>
                <a:ea typeface="仿宋_GB2312" pitchFamily="1" charset="-122"/>
              </a:rPr>
              <a:t>    不管是掘进工作面，还是采煤工作面，突出大多数都发生在构造带附近，因此，要特别注意 。</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0241" name="文本框 9217"/>
          <p:cNvSpPr txBox="1"/>
          <p:nvPr/>
        </p:nvSpPr>
        <p:spPr>
          <a:xfrm>
            <a:off x="2393950" y="4048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一 煤与瓦斯突出的一般规律</a:t>
            </a:r>
            <a:r>
              <a:rPr lang="zh-CN" altLang="en-US">
                <a:latin typeface="仿宋_GB2312" pitchFamily="1" charset="-122"/>
                <a:ea typeface="仿宋_GB2312" pitchFamily="1" charset="-122"/>
              </a:rPr>
              <a:t> </a:t>
            </a:r>
            <a:endParaRPr lang="zh-CN" altLang="en-US">
              <a:latin typeface="仿宋_GB2312" pitchFamily="1" charset="-122"/>
              <a:ea typeface="仿宋_GB2312" pitchFamily="1" charset="-122"/>
            </a:endParaRPr>
          </a:p>
        </p:txBody>
      </p:sp>
      <p:sp>
        <p:nvSpPr>
          <p:cNvPr id="10242" name="文本框 9218"/>
          <p:cNvSpPr txBox="1"/>
          <p:nvPr/>
        </p:nvSpPr>
        <p:spPr>
          <a:xfrm>
            <a:off x="4229100" y="1125538"/>
            <a:ext cx="6259513" cy="5262245"/>
          </a:xfrm>
          <a:prstGeom prst="rect">
            <a:avLst/>
          </a:prstGeom>
          <a:noFill/>
          <a:ln w="9525">
            <a:noFill/>
          </a:ln>
        </p:spPr>
        <p:txBody>
          <a:bodyPr wrap="square" anchor="t">
            <a:spAutoFit/>
          </a:bodyPr>
          <a:lstStyle/>
          <a:p>
            <a:r>
              <a:rPr lang="en-US" altLang="zh-CN" sz="2800" b="1">
                <a:latin typeface="仿宋_GB2312" pitchFamily="1" charset="-122"/>
                <a:ea typeface="仿宋_GB2312" pitchFamily="1" charset="-122"/>
              </a:rPr>
              <a:t>6</a:t>
            </a:r>
            <a:r>
              <a:rPr lang="zh-CN" altLang="en-US" sz="2800" b="1">
                <a:latin typeface="仿宋_GB2312" pitchFamily="1" charset="-122"/>
                <a:ea typeface="仿宋_GB2312" pitchFamily="1" charset="-122"/>
              </a:rPr>
              <a:t>、大多数突出前有作业方式诱导</a:t>
            </a:r>
            <a:endParaRPr lang="zh-CN" altLang="en-US" sz="2800" b="1">
              <a:latin typeface="仿宋_GB2312" pitchFamily="1" charset="-122"/>
              <a:ea typeface="仿宋_GB2312" pitchFamily="1" charset="-122"/>
            </a:endParaRPr>
          </a:p>
          <a:p>
            <a:r>
              <a:rPr lang="zh-CN" altLang="en-US" sz="2800">
                <a:latin typeface="仿宋_GB2312" pitchFamily="1" charset="-122"/>
                <a:ea typeface="仿宋_GB2312" pitchFamily="1" charset="-122"/>
              </a:rPr>
              <a:t>    煤与瓦斯突出除受应力、瓦斯、煤质三个自然要素决定外，采掘作业也是一种诱导因素，这一点得到了大多数从事防突学者的认可。具统计，采掘作业放炮、支护、落煤、打钻等作业方式诱导的突出占</a:t>
            </a:r>
            <a:r>
              <a:rPr lang="en-US" altLang="zh-CN" sz="2800">
                <a:latin typeface="仿宋_GB2312" pitchFamily="1" charset="-122"/>
                <a:ea typeface="仿宋_GB2312" pitchFamily="1" charset="-122"/>
              </a:rPr>
              <a:t>97%</a:t>
            </a:r>
            <a:r>
              <a:rPr lang="zh-CN" altLang="en-US" sz="2800">
                <a:latin typeface="仿宋_GB2312" pitchFamily="1" charset="-122"/>
                <a:ea typeface="仿宋_GB2312" pitchFamily="1" charset="-122"/>
              </a:rPr>
              <a:t>，其中放炮作业占</a:t>
            </a:r>
            <a:r>
              <a:rPr lang="en-US" altLang="zh-CN" sz="2800">
                <a:latin typeface="仿宋_GB2312" pitchFamily="1" charset="-122"/>
                <a:ea typeface="仿宋_GB2312" pitchFamily="1" charset="-122"/>
              </a:rPr>
              <a:t>64%</a:t>
            </a:r>
            <a:r>
              <a:rPr lang="zh-CN" altLang="en-US" sz="2800">
                <a:latin typeface="仿宋_GB2312" pitchFamily="1" charset="-122"/>
                <a:ea typeface="仿宋_GB2312" pitchFamily="1" charset="-122"/>
              </a:rPr>
              <a:t>，风镐、手镐落煤占</a:t>
            </a:r>
            <a:r>
              <a:rPr lang="en-US" altLang="zh-CN" sz="2800">
                <a:latin typeface="仿宋_GB2312" pitchFamily="1" charset="-122"/>
                <a:ea typeface="仿宋_GB2312" pitchFamily="1" charset="-122"/>
              </a:rPr>
              <a:t>13%</a:t>
            </a:r>
            <a:r>
              <a:rPr lang="zh-CN" altLang="en-US" sz="2800">
                <a:latin typeface="仿宋_GB2312" pitchFamily="1" charset="-122"/>
                <a:ea typeface="仿宋_GB2312" pitchFamily="1" charset="-122"/>
              </a:rPr>
              <a:t>，尽管手镐落煤突出强度一般不大，但施工人员在现场，一旦发生突出，势必会造成人员伤亡事故，因此，手镐落煤不应作为主要落煤工序。 </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11265" name="文本框 10241"/>
          <p:cNvSpPr txBox="1"/>
          <p:nvPr/>
        </p:nvSpPr>
        <p:spPr>
          <a:xfrm>
            <a:off x="2393950" y="404813"/>
            <a:ext cx="736600" cy="5903912"/>
          </a:xfrm>
          <a:prstGeom prst="rect">
            <a:avLst/>
          </a:prstGeom>
          <a:noFill/>
          <a:ln w="9525">
            <a:noFill/>
          </a:ln>
        </p:spPr>
        <p:txBody>
          <a:bodyPr vert="eaVert" anchor="t">
            <a:spAutoFit/>
          </a:bodyPr>
          <a:lstStyle/>
          <a:p>
            <a:pPr>
              <a:spcBef>
                <a:spcPct val="50000"/>
              </a:spcBef>
            </a:pPr>
            <a:r>
              <a:rPr lang="zh-CN" altLang="en-US" b="1">
                <a:solidFill>
                  <a:schemeClr val="bg2"/>
                </a:solidFill>
                <a:latin typeface="仿宋_GB2312" pitchFamily="1" charset="-122"/>
                <a:ea typeface="仿宋_GB2312" pitchFamily="1" charset="-122"/>
              </a:rPr>
              <a:t>一 煤与瓦斯突出的一般规律</a:t>
            </a:r>
            <a:r>
              <a:rPr lang="zh-CN" altLang="en-US">
                <a:latin typeface="仿宋_GB2312" pitchFamily="1" charset="-122"/>
                <a:ea typeface="仿宋_GB2312" pitchFamily="1" charset="-122"/>
              </a:rPr>
              <a:t> </a:t>
            </a:r>
            <a:endParaRPr lang="zh-CN" altLang="en-US">
              <a:latin typeface="仿宋_GB2312" pitchFamily="1" charset="-122"/>
              <a:ea typeface="仿宋_GB2312" pitchFamily="1" charset="-122"/>
            </a:endParaRPr>
          </a:p>
        </p:txBody>
      </p:sp>
      <p:sp>
        <p:nvSpPr>
          <p:cNvPr id="11266" name="文本框 10242"/>
          <p:cNvSpPr txBox="1"/>
          <p:nvPr/>
        </p:nvSpPr>
        <p:spPr>
          <a:xfrm>
            <a:off x="4032250" y="404813"/>
            <a:ext cx="6456363" cy="5692775"/>
          </a:xfrm>
          <a:prstGeom prst="rect">
            <a:avLst/>
          </a:prstGeom>
          <a:noFill/>
          <a:ln w="9525">
            <a:noFill/>
          </a:ln>
        </p:spPr>
        <p:txBody>
          <a:bodyPr wrap="square" anchor="t">
            <a:spAutoFit/>
          </a:bodyPr>
          <a:lstStyle/>
          <a:p>
            <a:r>
              <a:rPr lang="en-US" altLang="zh-CN" sz="2800" b="1">
                <a:latin typeface="仿宋_GB2312" pitchFamily="1" charset="-122"/>
                <a:ea typeface="仿宋_GB2312" pitchFamily="1" charset="-122"/>
              </a:rPr>
              <a:t>7</a:t>
            </a:r>
            <a:r>
              <a:rPr lang="zh-CN" altLang="en-US" sz="2800" b="1">
                <a:latin typeface="仿宋_GB2312" pitchFamily="1" charset="-122"/>
                <a:ea typeface="仿宋_GB2312" pitchFamily="1" charset="-122"/>
              </a:rPr>
              <a:t>、突出前大多有突出预兆</a:t>
            </a:r>
            <a:endParaRPr lang="zh-CN" altLang="en-US" sz="2800" b="1">
              <a:latin typeface="仿宋_GB2312" pitchFamily="1" charset="-122"/>
              <a:ea typeface="仿宋_GB2312" pitchFamily="1" charset="-122"/>
            </a:endParaRPr>
          </a:p>
          <a:p>
            <a:r>
              <a:rPr lang="zh-CN" altLang="en-US" sz="2800">
                <a:latin typeface="仿宋_GB2312" pitchFamily="1" charset="-122"/>
                <a:ea typeface="仿宋_GB2312" pitchFamily="1" charset="-122"/>
              </a:rPr>
              <a:t>    多数煤与瓦斯突出事件发生前，都会出现各种不同的有声或无声预兆。因此，熟悉掌握煤与瓦斯突出，对突出造成人员伤亡事故，具有十分重要的现实意义。</a:t>
            </a:r>
            <a:endParaRPr lang="zh-CN" altLang="en-US" sz="2800">
              <a:latin typeface="仿宋_GB2312" pitchFamily="1" charset="-122"/>
              <a:ea typeface="仿宋_GB2312" pitchFamily="1" charset="-122"/>
            </a:endParaRPr>
          </a:p>
          <a:p>
            <a:endParaRPr lang="zh-CN" altLang="en-US" sz="2800">
              <a:latin typeface="仿宋_GB2312" pitchFamily="1" charset="-122"/>
              <a:ea typeface="仿宋_GB2312" pitchFamily="1" charset="-122"/>
            </a:endParaRPr>
          </a:p>
          <a:p>
            <a:r>
              <a:rPr lang="en-US" altLang="zh-CN" sz="2800" b="1">
                <a:latin typeface="仿宋_GB2312" pitchFamily="1" charset="-122"/>
                <a:ea typeface="仿宋_GB2312" pitchFamily="1" charset="-122"/>
              </a:rPr>
              <a:t>8</a:t>
            </a:r>
            <a:r>
              <a:rPr lang="zh-CN" altLang="en-US" sz="2800" b="1">
                <a:latin typeface="仿宋_GB2312" pitchFamily="1" charset="-122"/>
                <a:ea typeface="仿宋_GB2312" pitchFamily="1" charset="-122"/>
              </a:rPr>
              <a:t>、煤体破坏程度越高，突出危险性越大</a:t>
            </a:r>
            <a:endParaRPr lang="zh-CN" altLang="en-US" sz="2800" b="1">
              <a:latin typeface="仿宋_GB2312" pitchFamily="1" charset="-122"/>
              <a:ea typeface="仿宋_GB2312" pitchFamily="1" charset="-122"/>
            </a:endParaRPr>
          </a:p>
          <a:p>
            <a:r>
              <a:rPr lang="zh-CN" altLang="en-US" sz="2800" b="1">
                <a:latin typeface="仿宋_GB2312" pitchFamily="1" charset="-122"/>
                <a:ea typeface="仿宋_GB2312" pitchFamily="1" charset="-122"/>
              </a:rPr>
              <a:t>    </a:t>
            </a:r>
            <a:r>
              <a:rPr lang="zh-CN" altLang="en-US" sz="2800">
                <a:latin typeface="仿宋_GB2312" pitchFamily="1" charset="-122"/>
                <a:ea typeface="仿宋_GB2312" pitchFamily="1" charset="-122"/>
              </a:rPr>
              <a:t>突出煤层结构特点是破坏程度高，煤的坚固系数</a:t>
            </a:r>
            <a:r>
              <a:rPr lang="en-US" altLang="zh-CN" sz="2800">
                <a:latin typeface="仿宋_GB2312" pitchFamily="1" charset="-122"/>
                <a:ea typeface="仿宋_GB2312" pitchFamily="1" charset="-122"/>
              </a:rPr>
              <a:t>f</a:t>
            </a:r>
            <a:r>
              <a:rPr lang="zh-CN" altLang="en-US" sz="2800">
                <a:latin typeface="仿宋_GB2312" pitchFamily="1" charset="-122"/>
                <a:ea typeface="仿宋_GB2312" pitchFamily="1" charset="-122"/>
              </a:rPr>
              <a:t>一般小于</a:t>
            </a:r>
            <a:r>
              <a:rPr lang="en-US" altLang="zh-CN" sz="2800">
                <a:latin typeface="仿宋_GB2312" pitchFamily="1" charset="-122"/>
                <a:ea typeface="仿宋_GB2312" pitchFamily="1" charset="-122"/>
              </a:rPr>
              <a:t>0.5</a:t>
            </a:r>
            <a:r>
              <a:rPr lang="zh-CN" altLang="en-US" sz="2800">
                <a:latin typeface="仿宋_GB2312" pitchFamily="1" charset="-122"/>
                <a:ea typeface="仿宋_GB2312" pitchFamily="1" charset="-122"/>
              </a:rPr>
              <a:t>，煤层瓦斯放散初速度</a:t>
            </a:r>
            <a:r>
              <a:rPr lang="en-US" altLang="zh-CN" sz="2800">
                <a:latin typeface="仿宋_GB2312" pitchFamily="1" charset="-122"/>
                <a:ea typeface="仿宋_GB2312" pitchFamily="1" charset="-122"/>
              </a:rPr>
              <a:t>△p</a:t>
            </a:r>
            <a:r>
              <a:rPr lang="zh-CN" altLang="en-US" sz="2800">
                <a:latin typeface="仿宋_GB2312" pitchFamily="1" charset="-122"/>
                <a:ea typeface="仿宋_GB2312" pitchFamily="1" charset="-122"/>
              </a:rPr>
              <a:t>大，煤层透气性系数小，层理紊乱，多为遭到地质构造揉皱的构造煤。 </a:t>
            </a:r>
            <a:endParaRPr lang="zh-CN" altLang="en-US" sz="2800">
              <a:latin typeface="仿宋_GB2312" pitchFamily="1" charset="-122"/>
              <a:ea typeface="仿宋_GB2312" pitchFamily="1"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PECIAL_SOURCE" val="bdnull"/>
</p:tagLst>
</file>

<file path=ppt/tags/tag16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9.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BEDROCK</Template>
  <TotalTime>0</TotalTime>
  <Words>4981</Words>
  <Application>WPS 演示</Application>
  <PresentationFormat>全屏显示(4:3)</PresentationFormat>
  <Paragraphs>210</Paragraphs>
  <Slides>31</Slides>
  <Notes>0</Notes>
  <HiddenSlides>0</HiddenSlides>
  <MMClips>0</MMClips>
  <ScaleCrop>false</ScaleCrop>
  <HeadingPairs>
    <vt:vector size="8" baseType="variant">
      <vt:variant>
        <vt:lpstr>已用的字体</vt:lpstr>
      </vt:variant>
      <vt:variant>
        <vt:i4>14</vt:i4>
      </vt:variant>
      <vt:variant>
        <vt:lpstr>主题</vt:lpstr>
      </vt:variant>
      <vt:variant>
        <vt:i4>3</vt:i4>
      </vt:variant>
      <vt:variant>
        <vt:lpstr>嵌入 OLE 服务器</vt:lpstr>
      </vt:variant>
      <vt:variant>
        <vt:i4>0</vt:i4>
      </vt:variant>
      <vt:variant>
        <vt:lpstr>幻灯片标题</vt:lpstr>
      </vt:variant>
      <vt:variant>
        <vt:i4>31</vt:i4>
      </vt:variant>
    </vt:vector>
  </HeadingPairs>
  <TitlesOfParts>
    <vt:vector size="48" baseType="lpstr">
      <vt:lpstr>Arial</vt:lpstr>
      <vt:lpstr>宋体</vt:lpstr>
      <vt:lpstr>Wingdings</vt:lpstr>
      <vt:lpstr>Calibri</vt:lpstr>
      <vt:lpstr>仿宋_GB2312</vt:lpstr>
      <vt:lpstr>仿宋</vt:lpstr>
      <vt:lpstr>Times New Roman</vt:lpstr>
      <vt:lpstr>微软雅黑</vt:lpstr>
      <vt:lpstr>Arial Unicode MS</vt:lpstr>
      <vt:lpstr>隶书</vt:lpstr>
      <vt:lpstr>汉仪旗黑-85S</vt:lpstr>
      <vt:lpstr>黑体</vt:lpstr>
      <vt:lpstr>李旭科毛笔行书</vt:lpstr>
      <vt:lpstr>楷体</vt:lpstr>
      <vt:lpstr>Office 主题</vt:lpstr>
      <vt:lpstr>1_Office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gmhs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黄华林</dc:creator>
  <cp:lastModifiedBy>monkeyhappy</cp:lastModifiedBy>
  <cp:revision>32</cp:revision>
  <dcterms:created xsi:type="dcterms:W3CDTF">2005-10-06T08:17:00Z</dcterms:created>
  <dcterms:modified xsi:type="dcterms:W3CDTF">2024-02-18T06:12:40Z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9EB2C7BBB4D449A68186BD18A59B3912_12</vt:lpwstr>
  </property>
</Properties>
</file>