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71" r:id="rId4"/>
    <p:sldId id="372" r:id="rId5"/>
    <p:sldId id="357" r:id="rId6"/>
    <p:sldId id="358" r:id="rId7"/>
    <p:sldId id="338" r:id="rId8"/>
    <p:sldId id="339" r:id="rId9"/>
    <p:sldId id="340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3" r:id="rId18"/>
    <p:sldId id="354" r:id="rId19"/>
    <p:sldId id="37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8"/>
    <p:restoredTop sz="94682"/>
  </p:normalViewPr>
  <p:slideViewPr>
    <p:cSldViewPr showGuides="1">
      <p:cViewPr varScale="1">
        <p:scale>
          <a:sx n="75" d="100"/>
          <a:sy n="75" d="100"/>
        </p:scale>
        <p:origin x="-40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6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3" Type="http://schemas.openxmlformats.org/officeDocument/2006/relationships/image" Target="../media/image1.png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image" Target="../media/image1.png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3554" name="组合 23553"/>
          <p:cNvGrpSpPr/>
          <p:nvPr/>
        </p:nvGrpSpPr>
        <p:grpSpPr>
          <a:xfrm>
            <a:off x="-1380067" y="1552575"/>
            <a:ext cx="13572067" cy="5305425"/>
            <a:chOff x="-652" y="978"/>
            <a:chExt cx="6412" cy="3342"/>
          </a:xfrm>
        </p:grpSpPr>
        <p:sp>
          <p:nvSpPr>
            <p:cNvPr id="23555" name="任意多边形 23554"/>
            <p:cNvSpPr/>
            <p:nvPr/>
          </p:nvSpPr>
          <p:spPr>
            <a:xfrm>
              <a:off x="2061" y="1707"/>
              <a:ext cx="3699" cy="2613"/>
            </a:xfrm>
            <a:custGeom>
              <a:avLst/>
              <a:gdLst/>
              <a:ahLst/>
              <a:cxnLst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6" name="任意多边形 23555"/>
            <p:cNvSpPr/>
            <p:nvPr/>
          </p:nvSpPr>
          <p:spPr>
            <a:xfrm>
              <a:off x="-652" y="978"/>
              <a:ext cx="4237" cy="3342"/>
            </a:xfrm>
            <a:custGeom>
              <a:avLst/>
              <a:gdLst>
                <a:gd name="txL" fmla="*/ 0 w 21600"/>
                <a:gd name="txT" fmla="*/ 0 h 21231"/>
                <a:gd name="txR" fmla="*/ 21600 w 21600"/>
                <a:gd name="txB" fmla="*/ 21231 h 21231"/>
              </a:gdLst>
              <a:ahLst/>
              <a:cxnLst>
                <a:cxn ang="270">
                  <a:pos x="3977" y="0"/>
                </a:cxn>
                <a:cxn ang="0">
                  <a:pos x="21600" y="21231"/>
                </a:cxn>
                <a:cxn ang="180">
                  <a:pos x="0" y="21231"/>
                </a:cxn>
              </a:cxnLst>
              <a:rect l="txL" t="txT" r="txR" b="txB"/>
              <a:pathLst>
                <a:path w="21600" h="21231" fill="none">
                  <a:moveTo>
                    <a:pt x="3977" y="0"/>
                  </a:moveTo>
                  <a:arcTo wR="21600" hR="21600" stAng="-4763417" swAng="4763417"/>
                </a:path>
                <a:path w="21600" h="21231" stroke="0">
                  <a:moveTo>
                    <a:pt x="3977" y="0"/>
                  </a:moveTo>
                  <a:arcTo wR="21600" hR="21600" stAng="-4763417" swAng="4763417"/>
                  <a:lnTo>
                    <a:pt x="0" y="2123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557" name="标题 23556"/>
          <p:cNvSpPr>
            <a:spLocks noGrp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3558" name="副标题 23557"/>
          <p:cNvSpPr>
            <a:spLocks noGrp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marL="0" lvl="0" indent="0" algn="ctr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tx1"/>
              </a:buClr>
              <a:buSzPct val="90000"/>
              <a:buFontTx/>
              <a:buNone/>
              <a:defRPr/>
            </a:lvl2pPr>
            <a:lvl3pPr marL="914400" lvl="2" indent="0" algn="ctr"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tx1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3559" name="日期占位符 23558"/>
          <p:cNvSpPr>
            <a:spLocks noGrp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>
              <a:defRPr sz="1400" b="0"/>
            </a:lvl1pPr>
          </a:lstStyle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0" name="页脚占位符 23559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 b="0"/>
            </a:lvl1pPr>
          </a:lstStyle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1" name="灯片编号占位符 23560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r">
              <a:defRPr sz="1400" b="0"/>
            </a:lvl1pPr>
          </a:lstStyle>
          <a:p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2530" name="组合 22529"/>
          <p:cNvGrpSpPr/>
          <p:nvPr userDrawn="1"/>
        </p:nvGrpSpPr>
        <p:grpSpPr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2531" name="任意多边形 22530"/>
            <p:cNvSpPr/>
            <p:nvPr/>
          </p:nvSpPr>
          <p:spPr>
            <a:xfrm>
              <a:off x="3394" y="999"/>
              <a:ext cx="2359" cy="3314"/>
            </a:xfrm>
            <a:custGeom>
              <a:avLst/>
              <a:gdLst/>
              <a:ahLst/>
              <a:cxnLst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32" name="任意多边形 22531"/>
            <p:cNvSpPr/>
            <p:nvPr/>
          </p:nvSpPr>
          <p:spPr>
            <a:xfrm>
              <a:off x="0" y="1"/>
              <a:ext cx="5298" cy="43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533" name="标题 2253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2534" name="日期占位符 22533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5" name="页脚占位符 22534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6" name="灯片编号占位符 22535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7" name="文本占位符 2253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1.png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0.xml"/><Relationship Id="rId6" Type="http://schemas.openxmlformats.org/officeDocument/2006/relationships/image" Target="../media/image9.jpeg"/><Relationship Id="rId5" Type="http://schemas.openxmlformats.org/officeDocument/2006/relationships/tags" Target="../tags/tag159.xml"/><Relationship Id="rId4" Type="http://schemas.openxmlformats.org/officeDocument/2006/relationships/image" Target="../media/image8.jpe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slideLayout" Target="../slideLayouts/slideLayout2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56.xml"/><Relationship Id="rId5" Type="http://schemas.openxmlformats.org/officeDocument/2006/relationships/image" Target="../media/image1.png"/><Relationship Id="rId4" Type="http://schemas.openxmlformats.org/officeDocument/2006/relationships/tags" Target="../tags/tag15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995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烧 伤 与 自 救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文本占位符 141313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633730">
              <a:lnSpc>
                <a:spcPct val="130000"/>
              </a:lnSpc>
              <a:buNone/>
            </a:pPr>
            <a:r>
              <a:rPr lang="en-US" altLang="zh-CN" sz="2600" b="1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600" b="1" dirty="0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、热压伤：</a:t>
            </a:r>
            <a:endParaRPr lang="zh-CN" altLang="en-US" sz="2600" b="1" dirty="0">
              <a:solidFill>
                <a:schemeClr val="folHlink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13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主要是手和前臂挤入高温的滚筒下而致伤，受伤面积局限，界限较清楚，损伤程度较深，组织破坏较严重，致残率较高。急救时，应立即切断热源，并用最快的方法取出肢体，以免造成二次热压伤。取出后尽快将受伤肢体用大量自来水冲洗或浸泡，以减轻疼痛和继发性损伤。如果并发皮肤撕脱伤或开放性骨折，应尽快高位压迫止血或扎止血带止血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文本占位符 142337"/>
          <p:cNvSpPr>
            <a:spLocks noGrp="1"/>
          </p:cNvSpPr>
          <p:nvPr>
            <p:ph type="body" idx="1"/>
          </p:nvPr>
        </p:nvSpPr>
        <p:spPr>
          <a:xfrm>
            <a:off x="2135188" y="260350"/>
            <a:ext cx="7773987" cy="5762625"/>
          </a:xfrm>
          <a:ln/>
        </p:spPr>
        <p:txBody>
          <a:bodyPr/>
          <a:p>
            <a:pPr marL="0" indent="722630">
              <a:lnSpc>
                <a:spcPct val="110000"/>
              </a:lnSpc>
              <a:buNone/>
            </a:pPr>
            <a:r>
              <a:rPr lang="zh-CN" altLang="en-US" sz="3000" b="1" dirty="0">
                <a:solidFill>
                  <a:srgbClr val="FF0066"/>
                </a:solidFill>
              </a:rPr>
              <a:t>二、对危及伤员生命的复合伤，应作及时有效的相应处理与抢救。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2600" b="1" dirty="0">
              <a:solidFill>
                <a:srgbClr val="FF0066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722630">
              <a:lnSpc>
                <a:spcPct val="11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不论任何原因引起心跳、呼吸停止的病人，应在立即行胸外心脏按摩和人工呼吸的同时，将病人撤离现场待复苏后进行后送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;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或转送至就近医疗单位进行处理。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722630">
              <a:lnSpc>
                <a:spcPct val="110000"/>
              </a:lnSpc>
              <a:buNone/>
            </a:pPr>
            <a:r>
              <a:rPr lang="zh-CN" altLang="en-US" sz="3000" b="1" dirty="0">
                <a:solidFill>
                  <a:srgbClr val="FF0066"/>
                </a:solidFill>
              </a:rPr>
              <a:t>三、冷水疗法：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722630">
              <a:lnSpc>
                <a:spcPct val="11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冷疗是一种较早用于烧伤创面早期处理的传统治疗方法。所谓冷疗，是指在烧伤后立即或清创后用温度较低的冷水（一般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10--20℃,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夏季可低到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3--5℃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），对创面进行浸泡、冲洗或湿敷。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722630">
              <a:lnSpc>
                <a:spcPct val="110000"/>
              </a:lnSpc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文本占位符 143361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en-US" altLang="zh-CN" sz="3000" b="1" dirty="0"/>
              <a:t>    </a:t>
            </a:r>
            <a:r>
              <a:rPr lang="en-US" altLang="zh-CN" sz="3000" b="1">
                <a:solidFill>
                  <a:schemeClr val="folHlink"/>
                </a:solidFill>
              </a:rPr>
              <a:t>1</a:t>
            </a:r>
            <a:r>
              <a:rPr lang="zh-CN" altLang="en-US" sz="3000" b="1" dirty="0">
                <a:solidFill>
                  <a:schemeClr val="folHlink"/>
                </a:solidFill>
              </a:rPr>
              <a:t>、冷疗法的优点：</a:t>
            </a:r>
            <a:r>
              <a:rPr lang="zh-CN" altLang="en-US" sz="2600" b="1" dirty="0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2600" b="1" dirty="0">
              <a:solidFill>
                <a:schemeClr val="folHlink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A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、迅速降低局部温度，终止热力对组织的继续损伤，同时可中和化学物质的有害作用。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、有效地降低毛细血管通透性，减轻组织水肿，其机理在于抑制热力损伤肥大细胞释放组胺，以及阻抑缓激肽系统对血管的作用。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、可使局部代谢率及氧耗减少，因而可减少组织内乳酸的产生，预防代谢性酸中毒。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、促进上皮生长，主要因冷疗防止了皮肤继续破坏，同时抑制了前列腺素、血栓素，改善伤后皮肤的微循环。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E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、冷疗可有效地缓解疼痛，水温越低，冷疗时间越长，止痛效果越好。这是由于低温可降低局部皮神经的敏感性。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1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2">
                                            <p:txEl>
                                              <p:charRg st="1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2">
                                            <p:txEl>
                                              <p:charRg st="1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5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62">
                                            <p:txEl>
                                              <p:charRg st="5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62">
                                            <p:txEl>
                                              <p:charRg st="5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12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62">
                                            <p:txEl>
                                              <p:charRg st="12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62">
                                            <p:txEl>
                                              <p:charRg st="12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16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62">
                                            <p:txEl>
                                              <p:charRg st="16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62">
                                            <p:txEl>
                                              <p:charRg st="16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215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62">
                                            <p:txEl>
                                              <p:charRg st="215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62">
                                            <p:txEl>
                                              <p:charRg st="215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文本占位符 144385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530225">
              <a:lnSpc>
                <a:spcPct val="110000"/>
              </a:lnSpc>
              <a:buNone/>
            </a:pPr>
            <a:r>
              <a:rPr lang="en-US" altLang="zh-CN" sz="2600" b="1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3000" b="1">
                <a:solidFill>
                  <a:schemeClr val="folHlink"/>
                </a:solidFill>
              </a:rPr>
              <a:t>2</a:t>
            </a:r>
            <a:r>
              <a:rPr lang="zh-CN" altLang="en-US" sz="3000" b="1" dirty="0">
                <a:solidFill>
                  <a:schemeClr val="folHlink"/>
                </a:solidFill>
              </a:rPr>
              <a:t>、冷疗法注意事项：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1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）冷疗只适用于面积</a:t>
            </a:r>
            <a:r>
              <a:rPr lang="en-US" altLang="zh-CN" sz="2600" b="1" dirty="0">
                <a:latin typeface="仿宋_GB2312" pitchFamily="49" charset="-122"/>
                <a:ea typeface="仿宋_GB2312" pitchFamily="49" charset="-122"/>
              </a:rPr>
              <a:t>≤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20%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的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Ⅱ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度创面，大于此面积，可加剧机体应激反应，干扰破坏机体内环境平衡，加重伤情。炎热季节面积可适当放宽。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1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）冷疗用水一般可采用自来水，四肢创面可浸泡，躯干、头部以冲淋或湿敷为好，持续时间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ea typeface="仿宋_GB2312" pitchFamily="49" charset="-122"/>
              </a:rPr>
              <a:t>—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小时为宜，期间可暂停。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1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）冷疗应在伤后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6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小时内进行，时间越早效果越好，冷疗后如能对创面保持干燥，不会加重感染。相反，冷疗具有机械冲洗作用，一般可不必清创，如污染严重，则可在冷疗同时清创。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10000"/>
              </a:lnSpc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charRg st="1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386">
                                            <p:txEl>
                                              <p:charRg st="1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386">
                                            <p:txEl>
                                              <p:charRg st="1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charRg st="81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386">
                                            <p:txEl>
                                              <p:charRg st="81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386">
                                            <p:txEl>
                                              <p:charRg st="81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charRg st="13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4386">
                                            <p:txEl>
                                              <p:charRg st="13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4386">
                                            <p:txEl>
                                              <p:charRg st="13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文本占位符 145409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530225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五、安慰和鼓励伤员，使其情绪稳定，勿惊恐、烦躁。</a:t>
            </a:r>
            <a:endParaRPr lang="zh-CN" altLang="en-US" sz="2800" b="1" dirty="0">
              <a:solidFill>
                <a:srgbClr val="FF0066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口渴者可饮淡盐水或糖盐水，病情重者可输液。尽早改善局部微循环，救活瘀滞带组织，使皮下组织残存的皮肤附件得以保存，利于后期增殖扩大覆盖创面。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srgbClr val="FF0066"/>
                </a:solidFill>
              </a:rPr>
              <a:t>六、现场急救注意事项 </a:t>
            </a:r>
            <a:endParaRPr lang="zh-CN" altLang="en-US" sz="2800" b="1" dirty="0">
              <a:solidFill>
                <a:srgbClr val="FF0066"/>
              </a:solidFill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、坚持“灭火第一、污染第二”的灭火原则，防止烧伤面积加大，深度加重，必要时亦可潜入附近河塘水沟。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文本占位符 149505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530225">
              <a:lnSpc>
                <a:spcPct val="115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、在急救时，灭火后主要是保护创面不再被污染或损伤，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创面不作特殊处理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不涂红汞、龙胆紫一类有色的外用药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。大面积烧伤创面涂红汞可能导致汞中毒，同时也影响创面深度的判断。在现场急救中对创面进行的任何处理（如移去上皮、水泡等），都是徒劳无益，而且错误的。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15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当然，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化学烧伤应区别处理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。大面积烧伤可用急救包、三角巾或消毒敷料或干净的被单包扎或覆盖，免受污染，同时也使创面在搬运过程中得到保护，防止再受损伤。中小面积的四肢创面，可浸入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8--10℃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的清洁冷水中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30</a:t>
            </a:r>
            <a:r>
              <a:rPr lang="en-US" altLang="zh-CN" sz="2600" b="1">
                <a:latin typeface="Times New Roman" panose="02020603050405020304" pitchFamily="18" charset="0"/>
                <a:ea typeface="仿宋_GB2312" pitchFamily="49" charset="-122"/>
              </a:rPr>
              <a:t>—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60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分钟，然后再作简单包扎，待进一步处理。</a:t>
            </a:r>
            <a:r>
              <a:rPr lang="zh-CN" altLang="en-US" sz="2600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2600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文本占位符 154625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530225">
              <a:lnSpc>
                <a:spcPct val="125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、所谓“及时”后送是指伤员全身情况许可下尽早后送，并非一律越早越好。当然战时环境例外。对中、重度烧伤，应在休克未发生前或休克已控制后及时后送。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5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、重视呼吸道烧伤的重要性，及时有效的处理。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5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5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伤员口渴不随意给白开水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，以免造成水中毒或急性胃扩张。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5000"/>
              </a:lnSpc>
              <a:buNone/>
            </a:pP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6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、切勿忽视了合并伤或中毒的处理。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530225">
              <a:lnSpc>
                <a:spcPct val="125000"/>
              </a:lnSpc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4" name="文本占位符 166913"/>
          <p:cNvSpPr>
            <a:spLocks noGrp="1"/>
          </p:cNvSpPr>
          <p:nvPr>
            <p:ph type="body" idx="1"/>
          </p:nvPr>
        </p:nvSpPr>
        <p:spPr>
          <a:xfrm>
            <a:off x="1992313" y="692150"/>
            <a:ext cx="7773987" cy="4751388"/>
          </a:xfrm>
          <a:ln/>
        </p:spPr>
        <p:txBody>
          <a:bodyPr/>
          <a:p>
            <a:pPr marL="0" indent="633730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烧伤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是由火焰、灼热的液体、固体和气体、热辐射、电流、化学物质、放射线等所引起的一种损伤（热液所引起的，又称烫伤）。它不仅伤及皮肤或相邻组织，还影响全身重要内脏器官，引起剧烈病理生理变化，尤其是大面积烧伤常并发严重休克及感染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,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死亡率很高，至于外貌的改变和心理影响也是不可忽视的。 因此，现场急救至关重要，它是烧伤治疗的基础，是整个治疗过程中的重要一环，所以现场急救是否及时、转运是否得当，对以后的治疗和愈合都有十分重要的影响。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文本占位符 167937"/>
          <p:cNvSpPr>
            <a:spLocks noGrp="1"/>
          </p:cNvSpPr>
          <p:nvPr>
            <p:ph type="body" idx="1"/>
          </p:nvPr>
        </p:nvSpPr>
        <p:spPr>
          <a:xfrm>
            <a:off x="1919288" y="692150"/>
            <a:ext cx="7704137" cy="4321175"/>
          </a:xfrm>
          <a:ln/>
        </p:spPr>
        <p:txBody>
          <a:bodyPr/>
          <a:p>
            <a:pPr marL="0" indent="633730">
              <a:lnSpc>
                <a:spcPct val="135000"/>
              </a:lnSpc>
              <a:buNone/>
            </a:pPr>
            <a:endParaRPr lang="en-US" altLang="zh-CN" sz="2800" b="1" dirty="0">
              <a:solidFill>
                <a:srgbClr val="FF0066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135000"/>
              </a:lnSpc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烧伤现场急救的原则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是清除致伤原因，使创面不受污染，防止进一步遭受损伤。而且烧伤多发生在车间、工地、家庭及火场扑救中，急救工作多由现场员工承担，如果缺乏急救物品或急救知识，常会造成处理不当，使伤员失去抢救机会。因而，平时应对一线员工进行烧伤自救和互救的教育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135000"/>
              </a:lnSpc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135000"/>
              </a:lnSpc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3" name="文本占位符 107522"/>
          <p:cNvSpPr>
            <a:spLocks noGrp="1"/>
          </p:cNvSpPr>
          <p:nvPr>
            <p:ph type="body" idx="1"/>
          </p:nvPr>
        </p:nvSpPr>
        <p:spPr>
          <a:xfrm>
            <a:off x="2209800" y="333375"/>
            <a:ext cx="7772400" cy="5762625"/>
          </a:xfrm>
          <a:ln/>
        </p:spPr>
        <p:txBody>
          <a:bodyPr/>
          <a:p>
            <a:pPr marL="0" indent="633730">
              <a:buNone/>
            </a:pPr>
            <a:endParaRPr lang="en-US" altLang="zh-CN" b="1" dirty="0">
              <a:solidFill>
                <a:srgbClr val="FF0066"/>
              </a:solidFill>
            </a:endParaRPr>
          </a:p>
          <a:p>
            <a:pPr marL="0" indent="633730">
              <a:buNone/>
            </a:pPr>
            <a:r>
              <a:rPr lang="zh-CN" altLang="en-US" b="1" dirty="0">
                <a:solidFill>
                  <a:srgbClr val="FF0066"/>
                </a:solidFill>
              </a:rPr>
              <a:t>局部病变</a:t>
            </a:r>
            <a:endParaRPr lang="zh-CN" altLang="en-US" b="1" dirty="0">
              <a:solidFill>
                <a:srgbClr val="FF0066"/>
              </a:solidFill>
            </a:endParaRPr>
          </a:p>
          <a:p>
            <a:pPr marL="0" indent="633730">
              <a:buNone/>
            </a:pPr>
            <a:r>
              <a:rPr lang="zh-CN" altLang="en-US" sz="2800" b="1" dirty="0">
                <a:ea typeface="仿宋_GB2312" pitchFamily="49" charset="-122"/>
              </a:rPr>
              <a:t>热力作用于皮肤和黏膜后，不同层次的细胞因蛋白质变性等发生变质、坏死，尔后脱落或结痂。强热力则可使皮肤、甚至其深部组织炭化。烧伤区及其邻近组织的毛细血管，可发生充血、渗出、血栓形成等变化。</a:t>
            </a:r>
            <a:endParaRPr lang="zh-CN" altLang="en-US" sz="2800" b="1" dirty="0">
              <a:ea typeface="仿宋_GB2312" pitchFamily="49" charset="-122"/>
            </a:endParaRPr>
          </a:p>
          <a:p>
            <a:pPr marL="0" indent="633730">
              <a:buNone/>
            </a:pPr>
            <a:r>
              <a:rPr lang="zh-CN" altLang="en-US" b="1" dirty="0">
                <a:solidFill>
                  <a:srgbClr val="FF0066"/>
                </a:solidFill>
              </a:rPr>
              <a:t>烧伤的判断及分类</a:t>
            </a:r>
            <a:endParaRPr lang="zh-CN" altLang="en-US" b="1" dirty="0">
              <a:solidFill>
                <a:srgbClr val="FF0066"/>
              </a:solidFill>
            </a:endParaRPr>
          </a:p>
          <a:p>
            <a:pPr marL="0" indent="633730">
              <a:buNone/>
            </a:pPr>
            <a:r>
              <a:rPr lang="zh-CN" altLang="en-US" sz="2800" b="1" dirty="0">
                <a:ea typeface="仿宋_GB2312" pitchFamily="49" charset="-122"/>
              </a:rPr>
              <a:t>主要根据致伤因素、烧伤面积、烧伤深度、烧伤部位、年龄、有无外伤等并发症以及烧伤前的体质状况等因素综合判断、分类。</a:t>
            </a:r>
            <a:endParaRPr lang="zh-CN" altLang="en-US" sz="2800" b="1" dirty="0">
              <a:ea typeface="仿宋_GB2312" pitchFamily="49" charset="-122"/>
            </a:endParaRPr>
          </a:p>
          <a:p>
            <a:pPr marL="0" indent="633730">
              <a:buNone/>
            </a:pPr>
            <a:endParaRPr lang="zh-CN" altLang="en-US" sz="2800" b="1" dirty="0"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1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3">
                                            <p:txEl>
                                              <p:charRg st="1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charRg st="1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charRg st="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523">
                                            <p:txEl>
                                              <p:charRg st="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10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charRg st="10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7523">
                                            <p:txEl>
                                              <p:charRg st="10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10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523">
                                            <p:txEl>
                                              <p:charRg st="10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523">
                                            <p:txEl>
                                              <p:charRg st="10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0" indent="0">
              <a:lnSpc>
                <a:spcPct val="115000"/>
              </a:lnSpc>
              <a:buNone/>
            </a:pPr>
            <a:endParaRPr lang="en-US" altLang="zh-CN" sz="3000" b="1" dirty="0">
              <a:solidFill>
                <a:srgbClr val="FF0066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3000" b="1" dirty="0">
                <a:solidFill>
                  <a:srgbClr val="FF0066"/>
                </a:solidFill>
              </a:rPr>
              <a:t>烧伤的分度</a:t>
            </a:r>
            <a:endParaRPr lang="zh-CN" altLang="en-US" sz="3000" b="1" dirty="0">
              <a:solidFill>
                <a:srgbClr val="FF0066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2600" b="1" dirty="0"/>
              <a:t>　</a:t>
            </a:r>
            <a:r>
              <a:rPr lang="zh-CN" altLang="en-US" sz="2800" b="1" dirty="0">
                <a:ea typeface="仿宋_GB2312" pitchFamily="49" charset="-122"/>
              </a:rPr>
              <a:t>　</a:t>
            </a:r>
            <a:r>
              <a:rPr lang="en-US" altLang="zh-CN" sz="2600" b="1">
                <a:ea typeface="仿宋_GB2312" pitchFamily="49" charset="-122"/>
              </a:rPr>
              <a:t>Ⅰ</a:t>
            </a:r>
            <a:r>
              <a:rPr lang="zh-CN" altLang="en-US" sz="2600" b="1" dirty="0">
                <a:ea typeface="仿宋_GB2312" pitchFamily="49" charset="-122"/>
              </a:rPr>
              <a:t>度烧伤</a:t>
            </a:r>
            <a:r>
              <a:rPr lang="en-US" altLang="zh-CN" sz="2600" b="1">
                <a:latin typeface="Times New Roman" panose="02020603050405020304" pitchFamily="18" charset="0"/>
                <a:ea typeface="仿宋_GB2312" pitchFamily="49" charset="-122"/>
              </a:rPr>
              <a:t>———</a:t>
            </a:r>
            <a:r>
              <a:rPr lang="zh-CN" altLang="en-US" sz="2600" b="1" dirty="0">
                <a:ea typeface="仿宋_GB2312" pitchFamily="49" charset="-122"/>
              </a:rPr>
              <a:t>仅伤及表皮，皮肤局部干燥、灼痛、微肿发红、无水泡。一般</a:t>
            </a:r>
            <a:r>
              <a:rPr lang="en-US" altLang="zh-CN" sz="2600" b="1">
                <a:ea typeface="仿宋_GB2312" pitchFamily="49" charset="-122"/>
              </a:rPr>
              <a:t>3</a:t>
            </a:r>
            <a:r>
              <a:rPr lang="zh-CN" altLang="en-US" sz="2600" b="1" dirty="0">
                <a:ea typeface="仿宋_GB2312" pitchFamily="49" charset="-122"/>
              </a:rPr>
              <a:t>至</a:t>
            </a:r>
            <a:r>
              <a:rPr lang="en-US" altLang="zh-CN" sz="2600" b="1">
                <a:ea typeface="仿宋_GB2312" pitchFamily="49" charset="-122"/>
              </a:rPr>
              <a:t>5</a:t>
            </a:r>
            <a:r>
              <a:rPr lang="zh-CN" altLang="en-US" sz="2600" b="1" dirty="0">
                <a:ea typeface="仿宋_GB2312" pitchFamily="49" charset="-122"/>
              </a:rPr>
              <a:t>日即可痊愈。</a:t>
            </a:r>
            <a:endParaRPr lang="zh-CN" altLang="en-US" sz="2600" b="1" dirty="0">
              <a:ea typeface="仿宋_GB2312" pitchFamily="49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2600" b="1" dirty="0">
                <a:ea typeface="仿宋_GB2312" pitchFamily="49" charset="-122"/>
              </a:rPr>
              <a:t>　　</a:t>
            </a:r>
            <a:r>
              <a:rPr lang="en-US" altLang="zh-CN" sz="2600" b="1">
                <a:ea typeface="仿宋_GB2312" pitchFamily="49" charset="-122"/>
              </a:rPr>
              <a:t>Ⅱ</a:t>
            </a:r>
            <a:r>
              <a:rPr lang="zh-CN" altLang="en-US" sz="2600" b="1" dirty="0">
                <a:ea typeface="仿宋_GB2312" pitchFamily="49" charset="-122"/>
              </a:rPr>
              <a:t>度烧伤</a:t>
            </a:r>
            <a:r>
              <a:rPr lang="en-US" altLang="zh-CN" sz="2600" b="1">
                <a:latin typeface="Times New Roman" panose="02020603050405020304" pitchFamily="18" charset="0"/>
                <a:ea typeface="仿宋_GB2312" pitchFamily="49" charset="-122"/>
              </a:rPr>
              <a:t>———</a:t>
            </a:r>
            <a:r>
              <a:rPr lang="zh-CN" altLang="en-US" sz="2600" b="1" dirty="0">
                <a:ea typeface="仿宋_GB2312" pitchFamily="49" charset="-122"/>
              </a:rPr>
              <a:t>伤及生发层，累及真皮，皮肤局部红肿、剧痛、出现水泡。</a:t>
            </a:r>
            <a:endParaRPr lang="zh-CN" altLang="en-US" sz="2600" b="1" dirty="0">
              <a:ea typeface="仿宋_GB2312" pitchFamily="49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2600" b="1" dirty="0">
                <a:ea typeface="仿宋_GB2312" pitchFamily="49" charset="-122"/>
              </a:rPr>
              <a:t>　　</a:t>
            </a:r>
            <a:r>
              <a:rPr lang="en-US" altLang="zh-CN" sz="2600" b="1">
                <a:ea typeface="仿宋_GB2312" pitchFamily="49" charset="-122"/>
              </a:rPr>
              <a:t>Ⅲ</a:t>
            </a:r>
            <a:r>
              <a:rPr lang="zh-CN" altLang="en-US" sz="2600" b="1" dirty="0">
                <a:ea typeface="仿宋_GB2312" pitchFamily="49" charset="-122"/>
              </a:rPr>
              <a:t>度烧伤</a:t>
            </a:r>
            <a:r>
              <a:rPr lang="en-US" altLang="zh-CN" sz="2600" b="1">
                <a:latin typeface="Times New Roman" panose="02020603050405020304" pitchFamily="18" charset="0"/>
                <a:ea typeface="仿宋_GB2312" pitchFamily="49" charset="-122"/>
              </a:rPr>
              <a:t>———</a:t>
            </a:r>
            <a:r>
              <a:rPr lang="zh-CN" altLang="en-US" sz="2600" b="1" dirty="0">
                <a:ea typeface="仿宋_GB2312" pitchFamily="49" charset="-122"/>
              </a:rPr>
              <a:t>伤及皮肤全层或皮下、肌肉、骨骼，皮肤局部创面苍白或黄白或焦黄甚至焦黑、炭化，并且痛觉消失。</a:t>
            </a:r>
            <a:endParaRPr lang="zh-CN" altLang="en-US" sz="2600" b="1" dirty="0">
              <a:ea typeface="仿宋_GB2312" pitchFamily="49" charset="-122"/>
            </a:endParaRPr>
          </a:p>
          <a:p>
            <a:pPr marL="0" indent="0">
              <a:lnSpc>
                <a:spcPct val="115000"/>
              </a:lnSpc>
              <a:buNone/>
            </a:pPr>
            <a:endParaRPr lang="zh-CN" altLang="en-US" sz="2600" b="1" dirty="0">
              <a:ea typeface="仿宋_GB2312" pitchFamily="49" charset="-122"/>
            </a:endParaRPr>
          </a:p>
          <a:p>
            <a:pPr marL="0" indent="0">
              <a:lnSpc>
                <a:spcPct val="115000"/>
              </a:lnSpc>
              <a:buNone/>
            </a:pPr>
            <a:endParaRPr lang="zh-CN" altLang="en-US" sz="2600" b="1" dirty="0"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占位符 135169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773987" cy="5762625"/>
          </a:xfrm>
          <a:ln/>
        </p:spPr>
        <p:txBody>
          <a:bodyPr/>
          <a:p>
            <a:pPr marL="2152650" indent="-1976120" algn="ctr">
              <a:lnSpc>
                <a:spcPct val="80000"/>
              </a:lnSpc>
              <a:buNone/>
            </a:pPr>
            <a:r>
              <a:rPr lang="zh-CN" altLang="en-US" sz="2600" b="1" dirty="0">
                <a:solidFill>
                  <a:srgbClr val="FF0066"/>
                </a:solidFill>
              </a:rPr>
              <a:t>烧伤严重程度的分类</a:t>
            </a:r>
            <a:endParaRPr lang="zh-CN" altLang="en-US" sz="2600" b="1" dirty="0">
              <a:solidFill>
                <a:srgbClr val="FF0066"/>
              </a:solidFill>
            </a:endParaRPr>
          </a:p>
          <a:p>
            <a:pPr marL="2152650" indent="-1976120" algn="ctr">
              <a:lnSpc>
                <a:spcPct val="80000"/>
              </a:lnSpc>
              <a:buNone/>
            </a:pPr>
            <a:endParaRPr lang="zh-CN" altLang="en-US" sz="2600" b="1" dirty="0">
              <a:solidFill>
                <a:srgbClr val="FF0066"/>
              </a:solidFill>
            </a:endParaRPr>
          </a:p>
          <a:p>
            <a:pPr marL="2152650" indent="-1976120">
              <a:lnSpc>
                <a:spcPct val="80000"/>
              </a:lnSpc>
              <a:buNone/>
            </a:pPr>
            <a:r>
              <a:rPr lang="zh-CN" altLang="en-US" sz="2200" b="1" dirty="0">
                <a:ea typeface="仿宋_GB2312" pitchFamily="49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ea typeface="仿宋_GB2312" pitchFamily="49" charset="-122"/>
              </a:rPr>
              <a:t>轻度烧伤：</a:t>
            </a:r>
            <a:r>
              <a:rPr lang="zh-CN" altLang="en-US" sz="2400" b="1" dirty="0">
                <a:ea typeface="仿宋_GB2312" pitchFamily="49" charset="-122"/>
              </a:rPr>
              <a:t>   指烧伤面积在</a:t>
            </a:r>
            <a:r>
              <a:rPr lang="en-US" altLang="zh-CN" sz="2400" b="1">
                <a:ea typeface="仿宋_GB2312" pitchFamily="49" charset="-122"/>
              </a:rPr>
              <a:t>10%</a:t>
            </a:r>
            <a:r>
              <a:rPr lang="zh-CN" altLang="en-US" sz="2400" b="1" dirty="0">
                <a:ea typeface="仿宋_GB2312" pitchFamily="49" charset="-122"/>
              </a:rPr>
              <a:t>以下的</a:t>
            </a:r>
            <a:r>
              <a:rPr lang="en-US" altLang="zh-CN" sz="2400" b="1">
                <a:ea typeface="仿宋_GB2312" pitchFamily="49" charset="-122"/>
              </a:rPr>
              <a:t>Ⅱ</a:t>
            </a:r>
            <a:r>
              <a:rPr lang="zh-CN" altLang="en-US" sz="2400" b="1" dirty="0">
                <a:ea typeface="仿宋_GB2312" pitchFamily="49" charset="-122"/>
              </a:rPr>
              <a:t>度烧伤；小儿烧伤面积减半。</a:t>
            </a:r>
            <a:endParaRPr lang="zh-CN" altLang="en-US" sz="2400" b="1" dirty="0">
              <a:ea typeface="仿宋_GB2312" pitchFamily="49" charset="-122"/>
            </a:endParaRPr>
          </a:p>
          <a:p>
            <a:pPr marL="2152650" indent="-1976120">
              <a:lnSpc>
                <a:spcPct val="8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ea typeface="仿宋_GB2312" pitchFamily="49" charset="-122"/>
              </a:rPr>
              <a:t>中度烧伤：</a:t>
            </a:r>
            <a:r>
              <a:rPr lang="zh-CN" altLang="en-US" sz="2400" b="1" dirty="0">
                <a:ea typeface="仿宋_GB2312" pitchFamily="49" charset="-122"/>
              </a:rPr>
              <a:t>   指烧伤面积为</a:t>
            </a:r>
            <a:r>
              <a:rPr lang="en-US" altLang="zh-CN" sz="2400" b="1">
                <a:ea typeface="仿宋_GB2312" pitchFamily="49" charset="-122"/>
              </a:rPr>
              <a:t>11%~30%</a:t>
            </a:r>
            <a:r>
              <a:rPr lang="zh-CN" altLang="en-US" sz="2400" b="1" dirty="0">
                <a:ea typeface="仿宋_GB2312" pitchFamily="49" charset="-122"/>
              </a:rPr>
              <a:t>的</a:t>
            </a:r>
            <a:r>
              <a:rPr lang="en-US" altLang="zh-CN" sz="2400" b="1">
                <a:ea typeface="仿宋_GB2312" pitchFamily="49" charset="-122"/>
              </a:rPr>
              <a:t>Ⅱ</a:t>
            </a:r>
            <a:r>
              <a:rPr lang="zh-CN" altLang="en-US" sz="2400" b="1" dirty="0">
                <a:ea typeface="仿宋_GB2312" pitchFamily="49" charset="-122"/>
              </a:rPr>
              <a:t>度烧伤或</a:t>
            </a:r>
            <a:r>
              <a:rPr lang="en-US" altLang="zh-CN" sz="2400" b="1">
                <a:ea typeface="仿宋_GB2312" pitchFamily="49" charset="-122"/>
              </a:rPr>
              <a:t>10%</a:t>
            </a:r>
            <a:r>
              <a:rPr lang="zh-CN" altLang="en-US" sz="2400" b="1" dirty="0">
                <a:ea typeface="仿宋_GB2312" pitchFamily="49" charset="-122"/>
              </a:rPr>
              <a:t>以下的</a:t>
            </a:r>
            <a:r>
              <a:rPr lang="en-US" altLang="zh-CN" sz="2400" b="1">
                <a:ea typeface="仿宋_GB2312" pitchFamily="49" charset="-122"/>
              </a:rPr>
              <a:t>Ⅲ</a:t>
            </a:r>
            <a:r>
              <a:rPr lang="zh-CN" altLang="en-US" sz="2400" b="1" dirty="0">
                <a:ea typeface="仿宋_GB2312" pitchFamily="49" charset="-122"/>
              </a:rPr>
              <a:t>度烧伤；小儿烧伤面积减半。</a:t>
            </a:r>
            <a:endParaRPr lang="zh-CN" altLang="en-US" sz="2400" b="1" dirty="0">
              <a:ea typeface="仿宋_GB2312" pitchFamily="49" charset="-122"/>
            </a:endParaRPr>
          </a:p>
          <a:p>
            <a:pPr marL="2152650" indent="-1976120">
              <a:lnSpc>
                <a:spcPct val="8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ea typeface="仿宋_GB2312" pitchFamily="49" charset="-122"/>
              </a:rPr>
              <a:t>重度烧伤：</a:t>
            </a:r>
            <a:r>
              <a:rPr lang="zh-CN" altLang="en-US" sz="2400" b="1" dirty="0">
                <a:ea typeface="仿宋_GB2312" pitchFamily="49" charset="-122"/>
              </a:rPr>
              <a:t>   指烧伤面积为</a:t>
            </a:r>
            <a:r>
              <a:rPr lang="en-US" altLang="zh-CN" sz="2400" b="1">
                <a:ea typeface="仿宋_GB2312" pitchFamily="49" charset="-122"/>
              </a:rPr>
              <a:t>31%</a:t>
            </a:r>
            <a:r>
              <a:rPr lang="zh-CN" altLang="en-US" sz="2400" b="1" dirty="0">
                <a:ea typeface="仿宋_GB2312" pitchFamily="49" charset="-122"/>
              </a:rPr>
              <a:t>至</a:t>
            </a:r>
            <a:r>
              <a:rPr lang="en-US" altLang="zh-CN" sz="2400" b="1">
                <a:ea typeface="仿宋_GB2312" pitchFamily="49" charset="-122"/>
              </a:rPr>
              <a:t>50%</a:t>
            </a:r>
            <a:r>
              <a:rPr lang="zh-CN" altLang="en-US" sz="2400" b="1" dirty="0">
                <a:ea typeface="仿宋_GB2312" pitchFamily="49" charset="-122"/>
              </a:rPr>
              <a:t>的</a:t>
            </a:r>
            <a:r>
              <a:rPr lang="en-US" altLang="zh-CN" sz="2400" b="1">
                <a:ea typeface="仿宋_GB2312" pitchFamily="49" charset="-122"/>
              </a:rPr>
              <a:t>Ⅱ</a:t>
            </a:r>
            <a:r>
              <a:rPr lang="zh-CN" altLang="en-US" sz="2400" b="1" dirty="0">
                <a:ea typeface="仿宋_GB2312" pitchFamily="49" charset="-122"/>
              </a:rPr>
              <a:t>度烧伤或</a:t>
            </a:r>
            <a:r>
              <a:rPr lang="en-US" altLang="zh-CN" sz="2400" b="1">
                <a:ea typeface="仿宋_GB2312" pitchFamily="49" charset="-122"/>
              </a:rPr>
              <a:t>11%</a:t>
            </a:r>
            <a:r>
              <a:rPr lang="zh-CN" altLang="en-US" sz="2400" b="1" dirty="0">
                <a:ea typeface="仿宋_GB2312" pitchFamily="49" charset="-122"/>
              </a:rPr>
              <a:t>至</a:t>
            </a:r>
            <a:r>
              <a:rPr lang="en-US" altLang="zh-CN" sz="2400" b="1">
                <a:ea typeface="仿宋_GB2312" pitchFamily="49" charset="-122"/>
              </a:rPr>
              <a:t>20%</a:t>
            </a:r>
            <a:r>
              <a:rPr lang="zh-CN" altLang="en-US" sz="2400" b="1" dirty="0">
                <a:ea typeface="仿宋_GB2312" pitchFamily="49" charset="-122"/>
              </a:rPr>
              <a:t>的</a:t>
            </a:r>
            <a:r>
              <a:rPr lang="en-US" altLang="zh-CN" sz="2400" b="1">
                <a:ea typeface="仿宋_GB2312" pitchFamily="49" charset="-122"/>
              </a:rPr>
              <a:t>Ⅲ</a:t>
            </a:r>
            <a:r>
              <a:rPr lang="zh-CN" altLang="en-US" sz="2400" b="1" dirty="0">
                <a:ea typeface="仿宋_GB2312" pitchFamily="49" charset="-122"/>
              </a:rPr>
              <a:t>度烧伤；小儿烧伤面积减半。</a:t>
            </a:r>
            <a:endParaRPr lang="zh-CN" altLang="en-US" sz="2400" b="1" dirty="0">
              <a:ea typeface="仿宋_GB2312" pitchFamily="49" charset="-122"/>
            </a:endParaRPr>
          </a:p>
          <a:p>
            <a:pPr marL="2152650" indent="-1976120">
              <a:lnSpc>
                <a:spcPct val="8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ea typeface="仿宋_GB2312" pitchFamily="49" charset="-122"/>
              </a:rPr>
              <a:t>特重烧伤：</a:t>
            </a:r>
            <a:r>
              <a:rPr lang="zh-CN" altLang="en-US" sz="2400" b="1" dirty="0">
                <a:ea typeface="仿宋_GB2312" pitchFamily="49" charset="-122"/>
              </a:rPr>
              <a:t>  指烧伤面积超过</a:t>
            </a:r>
            <a:r>
              <a:rPr lang="en-US" altLang="zh-CN" sz="2400" b="1">
                <a:ea typeface="仿宋_GB2312" pitchFamily="49" charset="-122"/>
              </a:rPr>
              <a:t>50%</a:t>
            </a:r>
            <a:r>
              <a:rPr lang="zh-CN" altLang="en-US" sz="2400" b="1" dirty="0">
                <a:ea typeface="仿宋_GB2312" pitchFamily="49" charset="-122"/>
              </a:rPr>
              <a:t>的</a:t>
            </a:r>
            <a:r>
              <a:rPr lang="en-US" altLang="zh-CN" sz="2400" b="1">
                <a:ea typeface="仿宋_GB2312" pitchFamily="49" charset="-122"/>
              </a:rPr>
              <a:t>Ⅱ</a:t>
            </a:r>
            <a:r>
              <a:rPr lang="zh-CN" altLang="en-US" sz="2400" b="1" dirty="0">
                <a:ea typeface="仿宋_GB2312" pitchFamily="49" charset="-122"/>
              </a:rPr>
              <a:t>度烧伤或烧伤面积超过</a:t>
            </a:r>
            <a:r>
              <a:rPr lang="en-US" altLang="zh-CN" sz="2400" b="1">
                <a:ea typeface="仿宋_GB2312" pitchFamily="49" charset="-122"/>
              </a:rPr>
              <a:t>20%</a:t>
            </a:r>
            <a:r>
              <a:rPr lang="zh-CN" altLang="en-US" sz="2400" b="1" dirty="0">
                <a:ea typeface="仿宋_GB2312" pitchFamily="49" charset="-122"/>
              </a:rPr>
              <a:t>的</a:t>
            </a:r>
            <a:r>
              <a:rPr lang="en-US" altLang="zh-CN" sz="2400" b="1">
                <a:ea typeface="仿宋_GB2312" pitchFamily="49" charset="-122"/>
              </a:rPr>
              <a:t>Ⅲ</a:t>
            </a:r>
            <a:r>
              <a:rPr lang="zh-CN" altLang="en-US" sz="2400" b="1" dirty="0">
                <a:ea typeface="仿宋_GB2312" pitchFamily="49" charset="-122"/>
              </a:rPr>
              <a:t>度烧伤；小儿烧伤面积减半。</a:t>
            </a:r>
            <a:endParaRPr lang="zh-CN" altLang="en-US" sz="2400" b="1" dirty="0">
              <a:ea typeface="仿宋_GB2312" pitchFamily="49" charset="-122"/>
            </a:endParaRPr>
          </a:p>
          <a:p>
            <a:pPr marL="2152650" indent="-1976120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  <a:ea typeface="仿宋_GB2312" pitchFamily="49" charset="-122"/>
              </a:rPr>
              <a:t>呼吸道烧伤：</a:t>
            </a:r>
            <a:r>
              <a:rPr lang="zh-CN" altLang="en-US" sz="2400" b="1" dirty="0">
                <a:ea typeface="仿宋_GB2312" pitchFamily="49" charset="-122"/>
              </a:rPr>
              <a:t>指面部有烧伤，鼻毛烧焦，鼻前庭烧伤，咽部肿胀，咽部或痰中可有炭末，声音嘶哑；重者呼吸困难、窒息，喉部可闻及干鸣。</a:t>
            </a:r>
            <a:endParaRPr lang="zh-CN" altLang="en-US" sz="2400" b="1" dirty="0"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文本占位符 139265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7991475" cy="5762625"/>
          </a:xfrm>
          <a:ln/>
        </p:spPr>
        <p:txBody>
          <a:bodyPr/>
          <a:p>
            <a:pPr marL="0" indent="0">
              <a:lnSpc>
                <a:spcPct val="95000"/>
              </a:lnSpc>
              <a:buNone/>
            </a:pPr>
            <a:r>
              <a:rPr lang="zh-CN" altLang="en-US" sz="2800" b="1" dirty="0"/>
              <a:t>　</a:t>
            </a:r>
            <a:r>
              <a:rPr lang="zh-CN" altLang="en-US" sz="3000" b="1" dirty="0">
                <a:solidFill>
                  <a:srgbClr val="FF0066"/>
                </a:solidFill>
              </a:rPr>
              <a:t>一、中止烧伤因素</a:t>
            </a:r>
            <a:r>
              <a:rPr lang="zh-CN" altLang="en-US" sz="2600" b="1" dirty="0">
                <a:solidFill>
                  <a:srgbClr val="FF0066"/>
                </a:solidFill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不同的烧伤原因采取相应的不同措施。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600" b="1" dirty="0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、热力烧伤：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要立即脱去着火或沸液浸渍的衣服或就地慢慢打滚扑灭火焰，或用水浇、湿布覆盖，勿奔跑呼叫以免助燃或烧伤头面部和呼吸道，也不要用手扑火，以免手烧伤。特别要注意：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A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、已灭火而未脱去衣服，特别是毛衣和棉衣，务必仔细检查是否有余火未灭，以免造成二次烧伤。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、若在家中或其他建筑物发生火灾，应卧倒，用湿毛巾捂住口鼻，看清火源后再设法迅速撤离，切勿喊叫和慌乱，或随便从高处跳下。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en-US" altLang="zh-CN" sz="2600" b="1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en-US" sz="2600" b="1" dirty="0">
                <a:latin typeface="仿宋_GB2312" pitchFamily="49" charset="-122"/>
                <a:ea typeface="仿宋_GB2312" pitchFamily="49" charset="-122"/>
              </a:rPr>
              <a:t>、致热源中止后，不要强行清除粘在皮肤上的污物及衣服残片，直接用清水冲洗创面，或对创面进行浸泡或湿敷后送医院。  </a:t>
            </a: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lnSpc>
                <a:spcPct val="95000"/>
              </a:lnSpc>
              <a:buNone/>
            </a:pPr>
            <a:endParaRPr lang="zh-CN" altLang="en-US" sz="26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charRg st="29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66">
                                            <p:txEl>
                                              <p:charRg st="29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charRg st="29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charRg st="11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9266">
                                            <p:txEl>
                                              <p:charRg st="11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9266">
                                            <p:txEl>
                                              <p:charRg st="11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charRg st="16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9266">
                                            <p:txEl>
                                              <p:charRg st="16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9266">
                                            <p:txEl>
                                              <p:charRg st="16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9266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9266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文本占位符 140289"/>
          <p:cNvSpPr>
            <a:spLocks noGrp="1"/>
          </p:cNvSpPr>
          <p:nvPr>
            <p:ph type="body" idx="1"/>
          </p:nvPr>
        </p:nvSpPr>
        <p:spPr>
          <a:xfrm>
            <a:off x="2208213" y="333375"/>
            <a:ext cx="8064500" cy="6119813"/>
          </a:xfrm>
          <a:ln/>
        </p:spPr>
        <p:txBody>
          <a:bodyPr/>
          <a:p>
            <a:pPr marL="0" indent="633730">
              <a:lnSpc>
                <a:spcPct val="90000"/>
              </a:lnSpc>
              <a:buNone/>
            </a:pPr>
            <a:r>
              <a:rPr lang="en-US" altLang="zh-CN" sz="2600" b="1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600" b="1" dirty="0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、酸、碱或其它化学品烧伤：</a:t>
            </a:r>
            <a:endParaRPr lang="zh-CN" altLang="en-US" sz="2600" b="1" dirty="0">
              <a:solidFill>
                <a:schemeClr val="folHlink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90000"/>
              </a:lnSpc>
              <a:buNone/>
            </a:pP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应迅速脱掉被浸湿污染的衣服，用大量清水持续冲洗创面（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30</a:t>
            </a:r>
            <a:r>
              <a:rPr lang="en-US" altLang="zh-CN" sz="2400" b="1">
                <a:latin typeface="Times New Roman" panose="02020603050405020304" pitchFamily="18" charset="0"/>
                <a:ea typeface="仿宋_GB2312" pitchFamily="49" charset="-122"/>
              </a:rPr>
              <a:t>—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60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分钟），以稀释和除去创面上存留的化学物质，切忌为寻找中和剂而延误冲洗。眼部化学烧伤禁用手或手帕揉擦。 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90000"/>
              </a:lnSpc>
              <a:buNone/>
            </a:pP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A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、生石灰烧伤时：用干布将残余石灰粉擦干净，再用水冲洗，以免生石灰遇水产热，加损伤。 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90000"/>
              </a:lnSpc>
              <a:buNone/>
            </a:pP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、磷烧伤时：务必将粘附在皮肤上的磷颗粒全部冲掉。如一时缺水，可先用多层湿布包扎创面，防止磷遇空气再燃烧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;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禁用任何油质敷料包扎创面，以免增强磷的溶解与吸收，引起严重的磷中毒。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90000"/>
              </a:lnSpc>
              <a:buNone/>
            </a:pP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、电烧伤时：应迅速使伤员脱离电源，可用木棒、竹竿等不导体物品挑开电源或立即关闭电门。如呼吸停止，应立即进行“口对口”人工呼吸。心跳停止者，应立即施行胸外挤压。及时发现，早期处理合并伤，警惕继发性出血。 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 marL="0" indent="633730">
              <a:lnSpc>
                <a:spcPct val="90000"/>
              </a:lnSpc>
              <a:buNone/>
            </a:pP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charRg st="9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0">
                                            <p:txEl>
                                              <p:charRg st="9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0">
                                            <p:txEl>
                                              <p:charRg st="9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charRg st="142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0290">
                                            <p:txEl>
                                              <p:charRg st="142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0290">
                                            <p:txEl>
                                              <p:charRg st="142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charRg st="23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0290">
                                            <p:txEl>
                                              <p:charRg st="23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0290">
                                            <p:txEl>
                                              <p:charRg st="23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PECIAL_SOURCE" val="bdnul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2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Soaring">
  <a:themeElements>
    <a:clrScheme name="">
      <a:dk1>
        <a:srgbClr val="FFFFFF"/>
      </a:dk1>
      <a:lt1>
        <a:srgbClr val="0000FF"/>
      </a:lt1>
      <a:dk2>
        <a:srgbClr val="FFCC66"/>
      </a:dk2>
      <a:lt2>
        <a:srgbClr val="000000"/>
      </a:lt2>
      <a:accent1>
        <a:srgbClr val="00FFFF"/>
      </a:accent1>
      <a:accent2>
        <a:srgbClr val="3366FF"/>
      </a:accent2>
      <a:accent3>
        <a:srgbClr val="AAAAFF"/>
      </a:accent3>
      <a:accent4>
        <a:srgbClr val="DCDCDC"/>
      </a:accent4>
      <a:accent5>
        <a:srgbClr val="AAFFFF"/>
      </a:accent5>
      <a:accent6>
        <a:srgbClr val="2D5BE5"/>
      </a:accent6>
      <a:hlink>
        <a:srgbClr val="FF0033"/>
      </a:hlink>
      <a:folHlink>
        <a:srgbClr val="FFFF00"/>
      </a:folHlink>
    </a:clrScheme>
    <a:fontScheme name="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CC66"/>
        </a:dk2>
        <a:lt2>
          <a:srgbClr val="000000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CDCDC"/>
        </a:accent4>
        <a:accent5>
          <a:srgbClr val="AAFFFF"/>
        </a:accent5>
        <a:accent6>
          <a:srgbClr val="2D5BE5"/>
        </a:accent6>
        <a:hlink>
          <a:srgbClr val="FF00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9CAFF"/>
        </a:accent5>
        <a:accent6>
          <a:srgbClr val="5BB7E5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CC66"/>
        </a:dk2>
        <a:lt2>
          <a:srgbClr val="000000"/>
        </a:lt2>
        <a:accent1>
          <a:srgbClr val="0099CC"/>
        </a:accent1>
        <a:accent2>
          <a:srgbClr val="009999"/>
        </a:accent2>
        <a:accent3>
          <a:srgbClr val="AAC1C1"/>
        </a:accent3>
        <a:accent4>
          <a:srgbClr val="DCDCDC"/>
        </a:accent4>
        <a:accent5>
          <a:srgbClr val="AACAE2"/>
        </a:accent5>
        <a:accent6>
          <a:srgbClr val="008989"/>
        </a:accent6>
        <a:hlink>
          <a:srgbClr val="66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93300"/>
        </a:lt1>
        <a:dk2>
          <a:srgbClr val="FFCC66"/>
        </a:dk2>
        <a:lt2>
          <a:srgbClr val="000000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CDCDC"/>
        </a:accent4>
        <a:accent5>
          <a:srgbClr val="FFB9AD"/>
        </a:accent5>
        <a:accent6>
          <a:srgbClr val="B75B00"/>
        </a:accent6>
        <a:hlink>
          <a:srgbClr val="CC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3262</Words>
  <Application>WPS 演示</Application>
  <PresentationFormat>在屏幕上显示</PresentationFormat>
  <Paragraphs>112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华文行楷</vt:lpstr>
      <vt:lpstr>仿宋_GB2312</vt:lpstr>
      <vt:lpstr>仿宋</vt:lpstr>
      <vt:lpstr>微软雅黑</vt:lpstr>
      <vt:lpstr>Arial Unicode MS</vt:lpstr>
      <vt:lpstr>Calibri</vt:lpstr>
      <vt:lpstr>隶书</vt:lpstr>
      <vt:lpstr>汉仪旗黑-85S</vt:lpstr>
      <vt:lpstr>黑体</vt:lpstr>
      <vt:lpstr>李旭科毛笔行书</vt:lpstr>
      <vt:lpstr>楷体</vt:lpstr>
      <vt:lpstr>Soaring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 User</dc:creator>
  <cp:lastModifiedBy>monkeyhappy</cp:lastModifiedBy>
  <cp:revision>192</cp:revision>
  <dcterms:created xsi:type="dcterms:W3CDTF">2006-06-28T01:02:09Z</dcterms:created>
  <dcterms:modified xsi:type="dcterms:W3CDTF">2024-02-19T09:02:02Z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AE7D7127391A4771A60BE1041F5808C6_12</vt:lpwstr>
  </property>
  <property fmtid="{D5CDD505-2E9C-101B-9397-08002B2CF9AE}" pid="3" name="KSOProductBuildVer">
    <vt:lpwstr>2052-12.1.0.16388</vt:lpwstr>
  </property>
</Properties>
</file>