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354" r:id="rId5"/>
    <p:sldId id="299" r:id="rId6"/>
    <p:sldId id="305" r:id="rId7"/>
    <p:sldId id="306" r:id="rId8"/>
    <p:sldId id="307" r:id="rId9"/>
    <p:sldId id="313" r:id="rId10"/>
    <p:sldId id="308"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09" r:id="rId27"/>
    <p:sldId id="337" r:id="rId28"/>
    <p:sldId id="310" r:id="rId29"/>
    <p:sldId id="334" r:id="rId30"/>
    <p:sldId id="335" r:id="rId31"/>
    <p:sldId id="336" r:id="rId32"/>
    <p:sldId id="338" r:id="rId33"/>
    <p:sldId id="332" r:id="rId34"/>
    <p:sldId id="311" r:id="rId35"/>
    <p:sldId id="329" r:id="rId36"/>
    <p:sldId id="340" r:id="rId37"/>
    <p:sldId id="341" r:id="rId38"/>
    <p:sldId id="342" r:id="rId39"/>
    <p:sldId id="343" r:id="rId40"/>
    <p:sldId id="344" r:id="rId41"/>
    <p:sldId id="345" r:id="rId42"/>
    <p:sldId id="346" r:id="rId43"/>
    <p:sldId id="298" r:id="rId44"/>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5050"/>
    <a:srgbClr val="404040"/>
    <a:srgbClr val="FF9999"/>
    <a:srgbClr val="5B9BD5"/>
    <a:srgbClr val="236966"/>
    <a:srgbClr val="005825"/>
    <a:srgbClr val="C5C5C5"/>
    <a:srgbClr val="BD3019"/>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6" autoAdjust="0"/>
    <p:restoredTop sz="94660"/>
  </p:normalViewPr>
  <p:slideViewPr>
    <p:cSldViewPr snapToGrid="0" showGuides="1">
      <p:cViewPr varScale="1">
        <p:scale>
          <a:sx n="55" d="100"/>
          <a:sy n="55" d="100"/>
        </p:scale>
        <p:origin x="72" y="5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61.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F2FF1-F0C6-4951-A4B0-5726A58F99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26731-635E-4CD3-B759-79E91D8186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中大</a:t>
            </a:r>
            <a:endParaRPr lang="en-US" altLang="zh-CN" dirty="0" smtClean="0"/>
          </a:p>
        </p:txBody>
      </p:sp>
      <p:sp>
        <p:nvSpPr>
          <p:cNvPr id="4" name="灯片编号占位符 3"/>
          <p:cNvSpPr>
            <a:spLocks noGrp="1"/>
          </p:cNvSpPr>
          <p:nvPr>
            <p:ph type="sldNum" sz="quarter" idx="10"/>
          </p:nvPr>
        </p:nvSpPr>
        <p:spPr/>
        <p:txBody>
          <a:bodyPr/>
          <a:lstStyle/>
          <a:p>
            <a:fld id="{50B26731-635E-4CD3-B759-79E91D81867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中大</a:t>
            </a:r>
            <a:endParaRPr lang="en-US" altLang="zh-CN" dirty="0" smtClean="0"/>
          </a:p>
        </p:txBody>
      </p:sp>
      <p:sp>
        <p:nvSpPr>
          <p:cNvPr id="4" name="灯片编号占位符 3"/>
          <p:cNvSpPr>
            <a:spLocks noGrp="1"/>
          </p:cNvSpPr>
          <p:nvPr>
            <p:ph type="sldNum" sz="quarter" idx="10"/>
          </p:nvPr>
        </p:nvSpPr>
        <p:spPr/>
        <p:txBody>
          <a:bodyPr/>
          <a:lstStyle/>
          <a:p>
            <a:fld id="{50B26731-635E-4CD3-B759-79E91D81867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6DBC6474-6744-4657-9C3C-F50457957C2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0DB14F0-47FE-4937-9DB0-2B15A813C1B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C6474-6744-4657-9C3C-F50457957C27}"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B14F0-47FE-4937-9DB0-2B15A813C1B0}" type="slidenum">
              <a:rPr lang="zh-CN" altLang="en-US" smtClean="0"/>
            </a:fld>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35.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42.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43.xml"/><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51.xml"/></Relationships>
</file>

<file path=ppt/slides/_rels/slide41.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image" Target="../media/image11.jpeg"/><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hyperlink" Target="http://www.bofety.com/" TargetMode="External"/><Relationship Id="rId3" Type="http://schemas.openxmlformats.org/officeDocument/2006/relationships/tags" Target="../tags/tag54.xml"/><Relationship Id="rId2" Type="http://schemas.openxmlformats.org/officeDocument/2006/relationships/tags" Target="../tags/tag53.xml"/><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image" Target="../media/image12.jpeg"/><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3"/>
          <p:cNvGrpSpPr/>
          <p:nvPr/>
        </p:nvGrpSpPr>
        <p:grpSpPr bwMode="auto">
          <a:xfrm>
            <a:off x="1873417" y="1001485"/>
            <a:ext cx="8422105" cy="4181275"/>
            <a:chOff x="2359" y="2311"/>
            <a:chExt cx="3394" cy="1685"/>
          </a:xfrm>
          <a:solidFill>
            <a:schemeClr val="bg1">
              <a:lumMod val="95000"/>
            </a:schemeClr>
          </a:solidFill>
        </p:grpSpPr>
        <p:sp>
          <p:nvSpPr>
            <p:cNvPr id="3" name="Freeform 434"/>
            <p:cNvSpPr/>
            <p:nvPr/>
          </p:nvSpPr>
          <p:spPr bwMode="auto">
            <a:xfrm>
              <a:off x="3401" y="2311"/>
              <a:ext cx="446" cy="239"/>
            </a:xfrm>
            <a:custGeom>
              <a:avLst/>
              <a:gdLst>
                <a:gd name="T0" fmla="*/ 369 w 446"/>
                <a:gd name="T1" fmla="*/ 3 h 239"/>
                <a:gd name="T2" fmla="*/ 360 w 446"/>
                <a:gd name="T3" fmla="*/ 7 h 239"/>
                <a:gd name="T4" fmla="*/ 387 w 446"/>
                <a:gd name="T5" fmla="*/ 10 h 239"/>
                <a:gd name="T6" fmla="*/ 386 w 446"/>
                <a:gd name="T7" fmla="*/ 13 h 239"/>
                <a:gd name="T8" fmla="*/ 360 w 446"/>
                <a:gd name="T9" fmla="*/ 16 h 239"/>
                <a:gd name="T10" fmla="*/ 364 w 446"/>
                <a:gd name="T11" fmla="*/ 20 h 239"/>
                <a:gd name="T12" fmla="*/ 406 w 446"/>
                <a:gd name="T13" fmla="*/ 13 h 239"/>
                <a:gd name="T14" fmla="*/ 444 w 446"/>
                <a:gd name="T15" fmla="*/ 14 h 239"/>
                <a:gd name="T16" fmla="*/ 442 w 446"/>
                <a:gd name="T17" fmla="*/ 22 h 239"/>
                <a:gd name="T18" fmla="*/ 412 w 446"/>
                <a:gd name="T19" fmla="*/ 24 h 239"/>
                <a:gd name="T20" fmla="*/ 387 w 446"/>
                <a:gd name="T21" fmla="*/ 34 h 239"/>
                <a:gd name="T22" fmla="*/ 376 w 446"/>
                <a:gd name="T23" fmla="*/ 46 h 239"/>
                <a:gd name="T24" fmla="*/ 389 w 446"/>
                <a:gd name="T25" fmla="*/ 54 h 239"/>
                <a:gd name="T26" fmla="*/ 376 w 446"/>
                <a:gd name="T27" fmla="*/ 57 h 239"/>
                <a:gd name="T28" fmla="*/ 364 w 446"/>
                <a:gd name="T29" fmla="*/ 63 h 239"/>
                <a:gd name="T30" fmla="*/ 376 w 446"/>
                <a:gd name="T31" fmla="*/ 67 h 239"/>
                <a:gd name="T32" fmla="*/ 376 w 446"/>
                <a:gd name="T33" fmla="*/ 73 h 239"/>
                <a:gd name="T34" fmla="*/ 386 w 446"/>
                <a:gd name="T35" fmla="*/ 76 h 239"/>
                <a:gd name="T36" fmla="*/ 367 w 446"/>
                <a:gd name="T37" fmla="*/ 79 h 239"/>
                <a:gd name="T38" fmla="*/ 359 w 446"/>
                <a:gd name="T39" fmla="*/ 89 h 239"/>
                <a:gd name="T40" fmla="*/ 340 w 446"/>
                <a:gd name="T41" fmla="*/ 96 h 239"/>
                <a:gd name="T42" fmla="*/ 337 w 446"/>
                <a:gd name="T43" fmla="*/ 107 h 239"/>
                <a:gd name="T44" fmla="*/ 337 w 446"/>
                <a:gd name="T45" fmla="*/ 110 h 239"/>
                <a:gd name="T46" fmla="*/ 339 w 446"/>
                <a:gd name="T47" fmla="*/ 120 h 239"/>
                <a:gd name="T48" fmla="*/ 307 w 446"/>
                <a:gd name="T49" fmla="*/ 113 h 239"/>
                <a:gd name="T50" fmla="*/ 303 w 446"/>
                <a:gd name="T51" fmla="*/ 119 h 239"/>
                <a:gd name="T52" fmla="*/ 297 w 446"/>
                <a:gd name="T53" fmla="*/ 124 h 239"/>
                <a:gd name="T54" fmla="*/ 329 w 446"/>
                <a:gd name="T55" fmla="*/ 127 h 239"/>
                <a:gd name="T56" fmla="*/ 306 w 446"/>
                <a:gd name="T57" fmla="*/ 140 h 239"/>
                <a:gd name="T58" fmla="*/ 263 w 446"/>
                <a:gd name="T59" fmla="*/ 149 h 239"/>
                <a:gd name="T60" fmla="*/ 219 w 446"/>
                <a:gd name="T61" fmla="*/ 171 h 239"/>
                <a:gd name="T62" fmla="*/ 176 w 446"/>
                <a:gd name="T63" fmla="*/ 179 h 239"/>
                <a:gd name="T64" fmla="*/ 160 w 446"/>
                <a:gd name="T65" fmla="*/ 197 h 239"/>
                <a:gd name="T66" fmla="*/ 137 w 446"/>
                <a:gd name="T67" fmla="*/ 216 h 239"/>
                <a:gd name="T68" fmla="*/ 112 w 446"/>
                <a:gd name="T69" fmla="*/ 239 h 239"/>
                <a:gd name="T70" fmla="*/ 87 w 446"/>
                <a:gd name="T71" fmla="*/ 230 h 239"/>
                <a:gd name="T72" fmla="*/ 67 w 446"/>
                <a:gd name="T73" fmla="*/ 196 h 239"/>
                <a:gd name="T74" fmla="*/ 73 w 446"/>
                <a:gd name="T75" fmla="*/ 187 h 239"/>
                <a:gd name="T76" fmla="*/ 66 w 446"/>
                <a:gd name="T77" fmla="*/ 190 h 239"/>
                <a:gd name="T78" fmla="*/ 76 w 446"/>
                <a:gd name="T79" fmla="*/ 149 h 239"/>
                <a:gd name="T80" fmla="*/ 86 w 446"/>
                <a:gd name="T81" fmla="*/ 151 h 239"/>
                <a:gd name="T82" fmla="*/ 90 w 446"/>
                <a:gd name="T83" fmla="*/ 147 h 239"/>
                <a:gd name="T84" fmla="*/ 107 w 446"/>
                <a:gd name="T85" fmla="*/ 133 h 239"/>
                <a:gd name="T86" fmla="*/ 96 w 446"/>
                <a:gd name="T87" fmla="*/ 110 h 239"/>
                <a:gd name="T88" fmla="*/ 83 w 446"/>
                <a:gd name="T89" fmla="*/ 103 h 239"/>
                <a:gd name="T90" fmla="*/ 90 w 446"/>
                <a:gd name="T91" fmla="*/ 89 h 239"/>
                <a:gd name="T92" fmla="*/ 77 w 446"/>
                <a:gd name="T93" fmla="*/ 67 h 239"/>
                <a:gd name="T94" fmla="*/ 29 w 446"/>
                <a:gd name="T95" fmla="*/ 64 h 239"/>
                <a:gd name="T96" fmla="*/ 12 w 446"/>
                <a:gd name="T97" fmla="*/ 59 h 239"/>
                <a:gd name="T98" fmla="*/ 28 w 446"/>
                <a:gd name="T99" fmla="*/ 56 h 239"/>
                <a:gd name="T100" fmla="*/ 39 w 446"/>
                <a:gd name="T101" fmla="*/ 56 h 239"/>
                <a:gd name="T102" fmla="*/ 25 w 446"/>
                <a:gd name="T103" fmla="*/ 52 h 239"/>
                <a:gd name="T104" fmla="*/ 6 w 446"/>
                <a:gd name="T105" fmla="*/ 50 h 239"/>
                <a:gd name="T106" fmla="*/ 2 w 446"/>
                <a:gd name="T107" fmla="*/ 44 h 239"/>
                <a:gd name="T108" fmla="*/ 23 w 446"/>
                <a:gd name="T109" fmla="*/ 37 h 239"/>
                <a:gd name="T110" fmla="*/ 59 w 446"/>
                <a:gd name="T111" fmla="*/ 36 h 239"/>
                <a:gd name="T112" fmla="*/ 67 w 446"/>
                <a:gd name="T113" fmla="*/ 24 h 239"/>
                <a:gd name="T114" fmla="*/ 123 w 446"/>
                <a:gd name="T115" fmla="*/ 17 h 239"/>
                <a:gd name="T116" fmla="*/ 166 w 446"/>
                <a:gd name="T117" fmla="*/ 14 h 239"/>
                <a:gd name="T118" fmla="*/ 220 w 446"/>
                <a:gd name="T119" fmla="*/ 10 h 239"/>
                <a:gd name="T120" fmla="*/ 293 w 446"/>
                <a:gd name="T121" fmla="*/ 4 h 239"/>
                <a:gd name="T122" fmla="*/ 326 w 446"/>
                <a:gd name="T123" fmla="*/ 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6" h="239">
                  <a:moveTo>
                    <a:pt x="332" y="0"/>
                  </a:moveTo>
                  <a:lnTo>
                    <a:pt x="350" y="2"/>
                  </a:lnTo>
                  <a:lnTo>
                    <a:pt x="369" y="3"/>
                  </a:lnTo>
                  <a:lnTo>
                    <a:pt x="370" y="4"/>
                  </a:lnTo>
                  <a:lnTo>
                    <a:pt x="370" y="6"/>
                  </a:lnTo>
                  <a:lnTo>
                    <a:pt x="360" y="7"/>
                  </a:lnTo>
                  <a:lnTo>
                    <a:pt x="352" y="9"/>
                  </a:lnTo>
                  <a:lnTo>
                    <a:pt x="370" y="9"/>
                  </a:lnTo>
                  <a:lnTo>
                    <a:pt x="387" y="10"/>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 name="Freeform 435"/>
            <p:cNvSpPr/>
            <p:nvPr/>
          </p:nvSpPr>
          <p:spPr bwMode="auto">
            <a:xfrm>
              <a:off x="3276" y="2315"/>
              <a:ext cx="234" cy="63"/>
            </a:xfrm>
            <a:custGeom>
              <a:avLst/>
              <a:gdLst>
                <a:gd name="T0" fmla="*/ 175 w 234"/>
                <a:gd name="T1" fmla="*/ 2 h 63"/>
                <a:gd name="T2" fmla="*/ 214 w 234"/>
                <a:gd name="T3" fmla="*/ 5 h 63"/>
                <a:gd name="T4" fmla="*/ 234 w 234"/>
                <a:gd name="T5" fmla="*/ 8 h 63"/>
                <a:gd name="T6" fmla="*/ 211 w 234"/>
                <a:gd name="T7" fmla="*/ 12 h 63"/>
                <a:gd name="T8" fmla="*/ 180 w 234"/>
                <a:gd name="T9" fmla="*/ 20 h 63"/>
                <a:gd name="T10" fmla="*/ 145 w 234"/>
                <a:gd name="T11" fmla="*/ 28 h 63"/>
                <a:gd name="T12" fmla="*/ 114 w 234"/>
                <a:gd name="T13" fmla="*/ 30 h 63"/>
                <a:gd name="T14" fmla="*/ 100 w 234"/>
                <a:gd name="T15" fmla="*/ 33 h 63"/>
                <a:gd name="T16" fmla="*/ 104 w 234"/>
                <a:gd name="T17" fmla="*/ 35 h 63"/>
                <a:gd name="T18" fmla="*/ 108 w 234"/>
                <a:gd name="T19" fmla="*/ 39 h 63"/>
                <a:gd name="T20" fmla="*/ 107 w 234"/>
                <a:gd name="T21" fmla="*/ 42 h 63"/>
                <a:gd name="T22" fmla="*/ 93 w 234"/>
                <a:gd name="T23" fmla="*/ 45 h 63"/>
                <a:gd name="T24" fmla="*/ 71 w 234"/>
                <a:gd name="T25" fmla="*/ 56 h 63"/>
                <a:gd name="T26" fmla="*/ 53 w 234"/>
                <a:gd name="T27" fmla="*/ 63 h 63"/>
                <a:gd name="T28" fmla="*/ 13 w 234"/>
                <a:gd name="T29" fmla="*/ 59 h 63"/>
                <a:gd name="T30" fmla="*/ 0 w 234"/>
                <a:gd name="T31" fmla="*/ 56 h 63"/>
                <a:gd name="T32" fmla="*/ 0 w 234"/>
                <a:gd name="T33" fmla="*/ 53 h 63"/>
                <a:gd name="T34" fmla="*/ 11 w 234"/>
                <a:gd name="T35" fmla="*/ 53 h 63"/>
                <a:gd name="T36" fmla="*/ 30 w 234"/>
                <a:gd name="T37" fmla="*/ 50 h 63"/>
                <a:gd name="T38" fmla="*/ 38 w 234"/>
                <a:gd name="T39" fmla="*/ 46 h 63"/>
                <a:gd name="T40" fmla="*/ 40 w 234"/>
                <a:gd name="T41" fmla="*/ 43 h 63"/>
                <a:gd name="T42" fmla="*/ 47 w 234"/>
                <a:gd name="T43" fmla="*/ 40 h 63"/>
                <a:gd name="T44" fmla="*/ 51 w 234"/>
                <a:gd name="T45" fmla="*/ 38 h 63"/>
                <a:gd name="T46" fmla="*/ 53 w 234"/>
                <a:gd name="T47" fmla="*/ 38 h 63"/>
                <a:gd name="T48" fmla="*/ 61 w 234"/>
                <a:gd name="T49" fmla="*/ 38 h 63"/>
                <a:gd name="T50" fmla="*/ 60 w 234"/>
                <a:gd name="T51" fmla="*/ 33 h 63"/>
                <a:gd name="T52" fmla="*/ 57 w 234"/>
                <a:gd name="T53" fmla="*/ 26 h 63"/>
                <a:gd name="T54" fmla="*/ 73 w 234"/>
                <a:gd name="T55" fmla="*/ 26 h 63"/>
                <a:gd name="T56" fmla="*/ 88 w 234"/>
                <a:gd name="T57" fmla="*/ 26 h 63"/>
                <a:gd name="T58" fmla="*/ 98 w 234"/>
                <a:gd name="T59" fmla="*/ 22 h 63"/>
                <a:gd name="T60" fmla="*/ 110 w 234"/>
                <a:gd name="T61" fmla="*/ 20 h 63"/>
                <a:gd name="T62" fmla="*/ 120 w 234"/>
                <a:gd name="T63" fmla="*/ 18 h 63"/>
                <a:gd name="T64" fmla="*/ 107 w 234"/>
                <a:gd name="T65" fmla="*/ 18 h 63"/>
                <a:gd name="T66" fmla="*/ 80 w 234"/>
                <a:gd name="T67" fmla="*/ 16 h 63"/>
                <a:gd name="T68" fmla="*/ 64 w 234"/>
                <a:gd name="T69" fmla="*/ 13 h 63"/>
                <a:gd name="T70" fmla="*/ 57 w 234"/>
                <a:gd name="T71" fmla="*/ 9 h 63"/>
                <a:gd name="T72" fmla="*/ 83 w 234"/>
                <a:gd name="T73" fmla="*/ 6 h 63"/>
                <a:gd name="T74" fmla="*/ 123 w 234"/>
                <a:gd name="T75" fmla="*/ 6 h 63"/>
                <a:gd name="T76" fmla="*/ 145 w 234"/>
                <a:gd name="T7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 h="63">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0" y="53"/>
                  </a:lnTo>
                  <a:lnTo>
                    <a:pt x="11" y="53"/>
                  </a:lnTo>
                  <a:lnTo>
                    <a:pt x="24" y="52"/>
                  </a:lnTo>
                  <a:lnTo>
                    <a:pt x="30" y="50"/>
                  </a:lnTo>
                  <a:lnTo>
                    <a:pt x="35" y="49"/>
                  </a:lnTo>
                  <a:lnTo>
                    <a:pt x="38" y="46"/>
                  </a:lnTo>
                  <a:lnTo>
                    <a:pt x="40" y="43"/>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 name="Freeform 436"/>
            <p:cNvSpPr/>
            <p:nvPr/>
          </p:nvSpPr>
          <p:spPr bwMode="auto">
            <a:xfrm>
              <a:off x="4565" y="2328"/>
              <a:ext cx="64" cy="23"/>
            </a:xfrm>
            <a:custGeom>
              <a:avLst/>
              <a:gdLst>
                <a:gd name="T0" fmla="*/ 0 w 64"/>
                <a:gd name="T1" fmla="*/ 12 h 23"/>
                <a:gd name="T2" fmla="*/ 0 w 64"/>
                <a:gd name="T3" fmla="*/ 6 h 23"/>
                <a:gd name="T4" fmla="*/ 0 w 64"/>
                <a:gd name="T5" fmla="*/ 0 h 23"/>
                <a:gd name="T6" fmla="*/ 16 w 64"/>
                <a:gd name="T7" fmla="*/ 0 h 23"/>
                <a:gd name="T8" fmla="*/ 34 w 64"/>
                <a:gd name="T9" fmla="*/ 2 h 23"/>
                <a:gd name="T10" fmla="*/ 49 w 64"/>
                <a:gd name="T11" fmla="*/ 10 h 23"/>
                <a:gd name="T12" fmla="*/ 64 w 64"/>
                <a:gd name="T13" fmla="*/ 17 h 23"/>
                <a:gd name="T14" fmla="*/ 64 w 64"/>
                <a:gd name="T15" fmla="*/ 20 h 23"/>
                <a:gd name="T16" fmla="*/ 64 w 64"/>
                <a:gd name="T17" fmla="*/ 23 h 23"/>
                <a:gd name="T18" fmla="*/ 61 w 64"/>
                <a:gd name="T19" fmla="*/ 23 h 23"/>
                <a:gd name="T20" fmla="*/ 57 w 64"/>
                <a:gd name="T21" fmla="*/ 23 h 23"/>
                <a:gd name="T22" fmla="*/ 44 w 64"/>
                <a:gd name="T23" fmla="*/ 20 h 23"/>
                <a:gd name="T24" fmla="*/ 29 w 64"/>
                <a:gd name="T25" fmla="*/ 16 h 23"/>
                <a:gd name="T26" fmla="*/ 11 w 64"/>
                <a:gd name="T27" fmla="*/ 13 h 23"/>
                <a:gd name="T28" fmla="*/ 0 w 64"/>
                <a:gd name="T2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23">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 name="Freeform 437"/>
            <p:cNvSpPr/>
            <p:nvPr/>
          </p:nvSpPr>
          <p:spPr bwMode="auto">
            <a:xfrm>
              <a:off x="3250" y="2330"/>
              <a:ext cx="70" cy="27"/>
            </a:xfrm>
            <a:custGeom>
              <a:avLst/>
              <a:gdLst>
                <a:gd name="T0" fmla="*/ 33 w 70"/>
                <a:gd name="T1" fmla="*/ 0 h 27"/>
                <a:gd name="T2" fmla="*/ 39 w 70"/>
                <a:gd name="T3" fmla="*/ 0 h 27"/>
                <a:gd name="T4" fmla="*/ 46 w 70"/>
                <a:gd name="T5" fmla="*/ 1 h 27"/>
                <a:gd name="T6" fmla="*/ 51 w 70"/>
                <a:gd name="T7" fmla="*/ 3 h 27"/>
                <a:gd name="T8" fmla="*/ 56 w 70"/>
                <a:gd name="T9" fmla="*/ 5 h 27"/>
                <a:gd name="T10" fmla="*/ 61 w 70"/>
                <a:gd name="T11" fmla="*/ 8 h 27"/>
                <a:gd name="T12" fmla="*/ 64 w 70"/>
                <a:gd name="T13" fmla="*/ 11 h 27"/>
                <a:gd name="T14" fmla="*/ 67 w 70"/>
                <a:gd name="T15" fmla="*/ 15 h 27"/>
                <a:gd name="T16" fmla="*/ 70 w 70"/>
                <a:gd name="T17" fmla="*/ 20 h 27"/>
                <a:gd name="T18" fmla="*/ 69 w 70"/>
                <a:gd name="T19" fmla="*/ 20 h 27"/>
                <a:gd name="T20" fmla="*/ 67 w 70"/>
                <a:gd name="T21" fmla="*/ 20 h 27"/>
                <a:gd name="T22" fmla="*/ 56 w 70"/>
                <a:gd name="T23" fmla="*/ 24 h 27"/>
                <a:gd name="T24" fmla="*/ 43 w 70"/>
                <a:gd name="T25" fmla="*/ 25 h 27"/>
                <a:gd name="T26" fmla="*/ 31 w 70"/>
                <a:gd name="T27" fmla="*/ 27 h 27"/>
                <a:gd name="T28" fmla="*/ 24 w 70"/>
                <a:gd name="T29" fmla="*/ 27 h 27"/>
                <a:gd name="T30" fmla="*/ 17 w 70"/>
                <a:gd name="T31" fmla="*/ 25 h 27"/>
                <a:gd name="T32" fmla="*/ 10 w 70"/>
                <a:gd name="T33" fmla="*/ 21 h 27"/>
                <a:gd name="T34" fmla="*/ 4 w 70"/>
                <a:gd name="T35" fmla="*/ 17 h 27"/>
                <a:gd name="T36" fmla="*/ 0 w 70"/>
                <a:gd name="T37" fmla="*/ 11 h 27"/>
                <a:gd name="T38" fmla="*/ 9 w 70"/>
                <a:gd name="T39" fmla="*/ 11 h 27"/>
                <a:gd name="T40" fmla="*/ 17 w 70"/>
                <a:gd name="T41" fmla="*/ 8 h 27"/>
                <a:gd name="T42" fmla="*/ 26 w 70"/>
                <a:gd name="T43" fmla="*/ 4 h 27"/>
                <a:gd name="T44" fmla="*/ 33 w 70"/>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27">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 name="Freeform 438"/>
            <p:cNvSpPr/>
            <p:nvPr/>
          </p:nvSpPr>
          <p:spPr bwMode="auto">
            <a:xfrm>
              <a:off x="4062" y="2338"/>
              <a:ext cx="3" cy="1"/>
            </a:xfrm>
            <a:custGeom>
              <a:avLst/>
              <a:gdLst>
                <a:gd name="T0" fmla="*/ 0 w 3"/>
                <a:gd name="T1" fmla="*/ 2 w 3"/>
                <a:gd name="T2" fmla="*/ 3 w 3"/>
                <a:gd name="T3" fmla="*/ 2 w 3"/>
                <a:gd name="T4" fmla="*/ 0 w 3"/>
              </a:gdLst>
              <a:ahLst/>
              <a:cxnLst>
                <a:cxn ang="0">
                  <a:pos x="T0" y="0"/>
                </a:cxn>
                <a:cxn ang="0">
                  <a:pos x="T1" y="0"/>
                </a:cxn>
                <a:cxn ang="0">
                  <a:pos x="T2" y="0"/>
                </a:cxn>
                <a:cxn ang="0">
                  <a:pos x="T3" y="0"/>
                </a:cxn>
                <a:cxn ang="0">
                  <a:pos x="T4" y="0"/>
                </a:cxn>
              </a:cxnLst>
              <a:rect l="0" t="0" r="r" b="b"/>
              <a:pathLst>
                <a:path w="3">
                  <a:moveTo>
                    <a:pt x="0" y="0"/>
                  </a:moveTo>
                  <a:lnTo>
                    <a:pt x="2" y="0"/>
                  </a:lnTo>
                  <a:lnTo>
                    <a:pt x="3"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8" name="Freeform 439"/>
            <p:cNvSpPr/>
            <p:nvPr/>
          </p:nvSpPr>
          <p:spPr bwMode="auto">
            <a:xfrm>
              <a:off x="4070" y="2338"/>
              <a:ext cx="48" cy="12"/>
            </a:xfrm>
            <a:custGeom>
              <a:avLst/>
              <a:gdLst>
                <a:gd name="T0" fmla="*/ 0 w 48"/>
                <a:gd name="T1" fmla="*/ 0 h 12"/>
                <a:gd name="T2" fmla="*/ 11 w 48"/>
                <a:gd name="T3" fmla="*/ 0 h 12"/>
                <a:gd name="T4" fmla="*/ 24 w 48"/>
                <a:gd name="T5" fmla="*/ 2 h 12"/>
                <a:gd name="T6" fmla="*/ 35 w 48"/>
                <a:gd name="T7" fmla="*/ 2 h 12"/>
                <a:gd name="T8" fmla="*/ 48 w 48"/>
                <a:gd name="T9" fmla="*/ 2 h 12"/>
                <a:gd name="T10" fmla="*/ 48 w 48"/>
                <a:gd name="T11" fmla="*/ 3 h 12"/>
                <a:gd name="T12" fmla="*/ 48 w 48"/>
                <a:gd name="T13" fmla="*/ 3 h 12"/>
                <a:gd name="T14" fmla="*/ 48 w 48"/>
                <a:gd name="T15" fmla="*/ 5 h 12"/>
                <a:gd name="T16" fmla="*/ 48 w 48"/>
                <a:gd name="T17" fmla="*/ 6 h 12"/>
                <a:gd name="T18" fmla="*/ 40 w 48"/>
                <a:gd name="T19" fmla="*/ 9 h 12"/>
                <a:gd name="T20" fmla="*/ 30 w 48"/>
                <a:gd name="T21" fmla="*/ 12 h 12"/>
                <a:gd name="T22" fmla="*/ 20 w 48"/>
                <a:gd name="T23" fmla="*/ 12 h 12"/>
                <a:gd name="T24" fmla="*/ 8 w 48"/>
                <a:gd name="T25" fmla="*/ 10 h 12"/>
                <a:gd name="T26" fmla="*/ 4 w 48"/>
                <a:gd name="T27" fmla="*/ 6 h 12"/>
                <a:gd name="T28" fmla="*/ 0 w 4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2">
                  <a:moveTo>
                    <a:pt x="0" y="0"/>
                  </a:moveTo>
                  <a:lnTo>
                    <a:pt x="11" y="0"/>
                  </a:lnTo>
                  <a:lnTo>
                    <a:pt x="24" y="2"/>
                  </a:lnTo>
                  <a:lnTo>
                    <a:pt x="35" y="2"/>
                  </a:lnTo>
                  <a:lnTo>
                    <a:pt x="48" y="2"/>
                  </a:lnTo>
                  <a:lnTo>
                    <a:pt x="48" y="3"/>
                  </a:lnTo>
                  <a:lnTo>
                    <a:pt x="48" y="3"/>
                  </a:lnTo>
                  <a:lnTo>
                    <a:pt x="48" y="5"/>
                  </a:lnTo>
                  <a:lnTo>
                    <a:pt x="48" y="6"/>
                  </a:lnTo>
                  <a:lnTo>
                    <a:pt x="40" y="9"/>
                  </a:lnTo>
                  <a:lnTo>
                    <a:pt x="30" y="12"/>
                  </a:lnTo>
                  <a:lnTo>
                    <a:pt x="20" y="12"/>
                  </a:lnTo>
                  <a:lnTo>
                    <a:pt x="8" y="10"/>
                  </a:lnTo>
                  <a:lnTo>
                    <a:pt x="4" y="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9" name="Freeform 440"/>
            <p:cNvSpPr/>
            <p:nvPr/>
          </p:nvSpPr>
          <p:spPr bwMode="auto">
            <a:xfrm>
              <a:off x="3177" y="2344"/>
              <a:ext cx="36" cy="14"/>
            </a:xfrm>
            <a:custGeom>
              <a:avLst/>
              <a:gdLst>
                <a:gd name="T0" fmla="*/ 19 w 36"/>
                <a:gd name="T1" fmla="*/ 0 h 14"/>
                <a:gd name="T2" fmla="*/ 27 w 36"/>
                <a:gd name="T3" fmla="*/ 3 h 14"/>
                <a:gd name="T4" fmla="*/ 36 w 36"/>
                <a:gd name="T5" fmla="*/ 4 h 14"/>
                <a:gd name="T6" fmla="*/ 36 w 36"/>
                <a:gd name="T7" fmla="*/ 6 h 14"/>
                <a:gd name="T8" fmla="*/ 36 w 36"/>
                <a:gd name="T9" fmla="*/ 6 h 14"/>
                <a:gd name="T10" fmla="*/ 34 w 36"/>
                <a:gd name="T11" fmla="*/ 9 h 14"/>
                <a:gd name="T12" fmla="*/ 34 w 36"/>
                <a:gd name="T13" fmla="*/ 11 h 14"/>
                <a:gd name="T14" fmla="*/ 30 w 36"/>
                <a:gd name="T15" fmla="*/ 13 h 14"/>
                <a:gd name="T16" fmla="*/ 26 w 36"/>
                <a:gd name="T17" fmla="*/ 14 h 14"/>
                <a:gd name="T18" fmla="*/ 13 w 36"/>
                <a:gd name="T19" fmla="*/ 11 h 14"/>
                <a:gd name="T20" fmla="*/ 0 w 36"/>
                <a:gd name="T21" fmla="*/ 9 h 14"/>
                <a:gd name="T22" fmla="*/ 9 w 36"/>
                <a:gd name="T23" fmla="*/ 4 h 14"/>
                <a:gd name="T24" fmla="*/ 19 w 36"/>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4">
                  <a:moveTo>
                    <a:pt x="19" y="0"/>
                  </a:moveTo>
                  <a:lnTo>
                    <a:pt x="27" y="3"/>
                  </a:lnTo>
                  <a:lnTo>
                    <a:pt x="36" y="4"/>
                  </a:lnTo>
                  <a:lnTo>
                    <a:pt x="36" y="6"/>
                  </a:lnTo>
                  <a:lnTo>
                    <a:pt x="36" y="6"/>
                  </a:lnTo>
                  <a:lnTo>
                    <a:pt x="34" y="9"/>
                  </a:lnTo>
                  <a:lnTo>
                    <a:pt x="34" y="11"/>
                  </a:lnTo>
                  <a:lnTo>
                    <a:pt x="30" y="13"/>
                  </a:lnTo>
                  <a:lnTo>
                    <a:pt x="26" y="14"/>
                  </a:lnTo>
                  <a:lnTo>
                    <a:pt x="13" y="11"/>
                  </a:lnTo>
                  <a:lnTo>
                    <a:pt x="0" y="9"/>
                  </a:lnTo>
                  <a:lnTo>
                    <a:pt x="9" y="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0" name="Freeform 441"/>
            <p:cNvSpPr/>
            <p:nvPr/>
          </p:nvSpPr>
          <p:spPr bwMode="auto">
            <a:xfrm>
              <a:off x="4005" y="2344"/>
              <a:ext cx="63" cy="31"/>
            </a:xfrm>
            <a:custGeom>
              <a:avLst/>
              <a:gdLst>
                <a:gd name="T0" fmla="*/ 0 w 63"/>
                <a:gd name="T1" fmla="*/ 0 h 31"/>
                <a:gd name="T2" fmla="*/ 13 w 63"/>
                <a:gd name="T3" fmla="*/ 1 h 31"/>
                <a:gd name="T4" fmla="*/ 30 w 63"/>
                <a:gd name="T5" fmla="*/ 1 h 31"/>
                <a:gd name="T6" fmla="*/ 47 w 63"/>
                <a:gd name="T7" fmla="*/ 3 h 31"/>
                <a:gd name="T8" fmla="*/ 59 w 63"/>
                <a:gd name="T9" fmla="*/ 4 h 31"/>
                <a:gd name="T10" fmla="*/ 60 w 63"/>
                <a:gd name="T11" fmla="*/ 6 h 31"/>
                <a:gd name="T12" fmla="*/ 63 w 63"/>
                <a:gd name="T13" fmla="*/ 7 h 31"/>
                <a:gd name="T14" fmla="*/ 63 w 63"/>
                <a:gd name="T15" fmla="*/ 9 h 31"/>
                <a:gd name="T16" fmla="*/ 63 w 63"/>
                <a:gd name="T17" fmla="*/ 10 h 31"/>
                <a:gd name="T18" fmla="*/ 52 w 63"/>
                <a:gd name="T19" fmla="*/ 21 h 31"/>
                <a:gd name="T20" fmla="*/ 40 w 63"/>
                <a:gd name="T21" fmla="*/ 31 h 31"/>
                <a:gd name="T22" fmla="*/ 36 w 63"/>
                <a:gd name="T23" fmla="*/ 30 h 31"/>
                <a:gd name="T24" fmla="*/ 32 w 63"/>
                <a:gd name="T25" fmla="*/ 30 h 31"/>
                <a:gd name="T26" fmla="*/ 25 w 63"/>
                <a:gd name="T27" fmla="*/ 24 h 31"/>
                <a:gd name="T28" fmla="*/ 15 w 63"/>
                <a:gd name="T29" fmla="*/ 17 h 31"/>
                <a:gd name="T30" fmla="*/ 5 w 63"/>
                <a:gd name="T31" fmla="*/ 7 h 31"/>
                <a:gd name="T32" fmla="*/ 0 w 63"/>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1">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1" name="Freeform 442"/>
            <p:cNvSpPr/>
            <p:nvPr/>
          </p:nvSpPr>
          <p:spPr bwMode="auto">
            <a:xfrm>
              <a:off x="3224" y="2347"/>
              <a:ext cx="20" cy="16"/>
            </a:xfrm>
            <a:custGeom>
              <a:avLst/>
              <a:gdLst>
                <a:gd name="T0" fmla="*/ 6 w 20"/>
                <a:gd name="T1" fmla="*/ 0 h 16"/>
                <a:gd name="T2" fmla="*/ 7 w 20"/>
                <a:gd name="T3" fmla="*/ 0 h 16"/>
                <a:gd name="T4" fmla="*/ 10 w 20"/>
                <a:gd name="T5" fmla="*/ 0 h 16"/>
                <a:gd name="T6" fmla="*/ 16 w 20"/>
                <a:gd name="T7" fmla="*/ 7 h 16"/>
                <a:gd name="T8" fmla="*/ 20 w 20"/>
                <a:gd name="T9" fmla="*/ 13 h 16"/>
                <a:gd name="T10" fmla="*/ 20 w 20"/>
                <a:gd name="T11" fmla="*/ 14 h 16"/>
                <a:gd name="T12" fmla="*/ 19 w 20"/>
                <a:gd name="T13" fmla="*/ 16 h 16"/>
                <a:gd name="T14" fmla="*/ 12 w 20"/>
                <a:gd name="T15" fmla="*/ 16 h 16"/>
                <a:gd name="T16" fmla="*/ 6 w 20"/>
                <a:gd name="T17" fmla="*/ 14 h 16"/>
                <a:gd name="T18" fmla="*/ 2 w 20"/>
                <a:gd name="T19" fmla="*/ 11 h 16"/>
                <a:gd name="T20" fmla="*/ 0 w 20"/>
                <a:gd name="T21" fmla="*/ 4 h 16"/>
                <a:gd name="T22" fmla="*/ 3 w 20"/>
                <a:gd name="T23" fmla="*/ 3 h 16"/>
                <a:gd name="T24" fmla="*/ 6 w 2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6">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2" name="Freeform 443"/>
            <p:cNvSpPr/>
            <p:nvPr/>
          </p:nvSpPr>
          <p:spPr bwMode="auto">
            <a:xfrm>
              <a:off x="3104" y="2350"/>
              <a:ext cx="36" cy="17"/>
            </a:xfrm>
            <a:custGeom>
              <a:avLst/>
              <a:gdLst>
                <a:gd name="T0" fmla="*/ 19 w 36"/>
                <a:gd name="T1" fmla="*/ 0 h 17"/>
                <a:gd name="T2" fmla="*/ 28 w 36"/>
                <a:gd name="T3" fmla="*/ 1 h 17"/>
                <a:gd name="T4" fmla="*/ 36 w 36"/>
                <a:gd name="T5" fmla="*/ 1 h 17"/>
                <a:gd name="T6" fmla="*/ 36 w 36"/>
                <a:gd name="T7" fmla="*/ 3 h 17"/>
                <a:gd name="T8" fmla="*/ 36 w 36"/>
                <a:gd name="T9" fmla="*/ 3 h 17"/>
                <a:gd name="T10" fmla="*/ 36 w 36"/>
                <a:gd name="T11" fmla="*/ 4 h 17"/>
                <a:gd name="T12" fmla="*/ 36 w 36"/>
                <a:gd name="T13" fmla="*/ 4 h 17"/>
                <a:gd name="T14" fmla="*/ 29 w 36"/>
                <a:gd name="T15" fmla="*/ 10 h 17"/>
                <a:gd name="T16" fmla="*/ 19 w 36"/>
                <a:gd name="T17" fmla="*/ 14 h 17"/>
                <a:gd name="T18" fmla="*/ 15 w 36"/>
                <a:gd name="T19" fmla="*/ 17 h 17"/>
                <a:gd name="T20" fmla="*/ 9 w 36"/>
                <a:gd name="T21" fmla="*/ 17 h 17"/>
                <a:gd name="T22" fmla="*/ 5 w 36"/>
                <a:gd name="T23" fmla="*/ 15 h 17"/>
                <a:gd name="T24" fmla="*/ 0 w 36"/>
                <a:gd name="T25" fmla="*/ 11 h 17"/>
                <a:gd name="T26" fmla="*/ 9 w 36"/>
                <a:gd name="T27" fmla="*/ 5 h 17"/>
                <a:gd name="T28" fmla="*/ 19 w 3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7">
                  <a:moveTo>
                    <a:pt x="19" y="0"/>
                  </a:moveTo>
                  <a:lnTo>
                    <a:pt x="28" y="1"/>
                  </a:lnTo>
                  <a:lnTo>
                    <a:pt x="36" y="1"/>
                  </a:lnTo>
                  <a:lnTo>
                    <a:pt x="36" y="3"/>
                  </a:lnTo>
                  <a:lnTo>
                    <a:pt x="36" y="3"/>
                  </a:lnTo>
                  <a:lnTo>
                    <a:pt x="36" y="4"/>
                  </a:lnTo>
                  <a:lnTo>
                    <a:pt x="36" y="4"/>
                  </a:lnTo>
                  <a:lnTo>
                    <a:pt x="29" y="10"/>
                  </a:lnTo>
                  <a:lnTo>
                    <a:pt x="19" y="14"/>
                  </a:lnTo>
                  <a:lnTo>
                    <a:pt x="15" y="17"/>
                  </a:lnTo>
                  <a:lnTo>
                    <a:pt x="9" y="17"/>
                  </a:lnTo>
                  <a:lnTo>
                    <a:pt x="5" y="15"/>
                  </a:lnTo>
                  <a:lnTo>
                    <a:pt x="0" y="11"/>
                  </a:lnTo>
                  <a:lnTo>
                    <a:pt x="9"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3" name="Freeform 444"/>
            <p:cNvSpPr/>
            <p:nvPr/>
          </p:nvSpPr>
          <p:spPr bwMode="auto">
            <a:xfrm>
              <a:off x="4638" y="2350"/>
              <a:ext cx="34" cy="10"/>
            </a:xfrm>
            <a:custGeom>
              <a:avLst/>
              <a:gdLst>
                <a:gd name="T0" fmla="*/ 34 w 34"/>
                <a:gd name="T1" fmla="*/ 8 h 10"/>
                <a:gd name="T2" fmla="*/ 23 w 34"/>
                <a:gd name="T3" fmla="*/ 10 h 10"/>
                <a:gd name="T4" fmla="*/ 14 w 34"/>
                <a:gd name="T5" fmla="*/ 8 h 10"/>
                <a:gd name="T6" fmla="*/ 7 w 34"/>
                <a:gd name="T7" fmla="*/ 7 h 10"/>
                <a:gd name="T8" fmla="*/ 0 w 34"/>
                <a:gd name="T9" fmla="*/ 1 h 10"/>
                <a:gd name="T10" fmla="*/ 0 w 34"/>
                <a:gd name="T11" fmla="*/ 1 h 10"/>
                <a:gd name="T12" fmla="*/ 0 w 34"/>
                <a:gd name="T13" fmla="*/ 0 h 10"/>
                <a:gd name="T14" fmla="*/ 17 w 34"/>
                <a:gd name="T15" fmla="*/ 1 h 10"/>
                <a:gd name="T16" fmla="*/ 34 w 34"/>
                <a:gd name="T17" fmla="*/ 1 h 10"/>
                <a:gd name="T18" fmla="*/ 34 w 34"/>
                <a:gd name="T19" fmla="*/ 5 h 10"/>
                <a:gd name="T20" fmla="*/ 34 w 34"/>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0">
                  <a:moveTo>
                    <a:pt x="34" y="8"/>
                  </a:moveTo>
                  <a:lnTo>
                    <a:pt x="23" y="10"/>
                  </a:lnTo>
                  <a:lnTo>
                    <a:pt x="14" y="8"/>
                  </a:lnTo>
                  <a:lnTo>
                    <a:pt x="7" y="7"/>
                  </a:lnTo>
                  <a:lnTo>
                    <a:pt x="0" y="1"/>
                  </a:lnTo>
                  <a:lnTo>
                    <a:pt x="0" y="1"/>
                  </a:lnTo>
                  <a:lnTo>
                    <a:pt x="0" y="0"/>
                  </a:lnTo>
                  <a:lnTo>
                    <a:pt x="17" y="1"/>
                  </a:lnTo>
                  <a:lnTo>
                    <a:pt x="34" y="1"/>
                  </a:lnTo>
                  <a:lnTo>
                    <a:pt x="34" y="5"/>
                  </a:lnTo>
                  <a:lnTo>
                    <a:pt x="3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4" name="Freeform 445"/>
            <p:cNvSpPr/>
            <p:nvPr/>
          </p:nvSpPr>
          <p:spPr bwMode="auto">
            <a:xfrm>
              <a:off x="3010" y="2358"/>
              <a:ext cx="130" cy="30"/>
            </a:xfrm>
            <a:custGeom>
              <a:avLst/>
              <a:gdLst>
                <a:gd name="T0" fmla="*/ 64 w 130"/>
                <a:gd name="T1" fmla="*/ 0 h 30"/>
                <a:gd name="T2" fmla="*/ 70 w 130"/>
                <a:gd name="T3" fmla="*/ 2 h 30"/>
                <a:gd name="T4" fmla="*/ 74 w 130"/>
                <a:gd name="T5" fmla="*/ 3 h 30"/>
                <a:gd name="T6" fmla="*/ 76 w 130"/>
                <a:gd name="T7" fmla="*/ 12 h 30"/>
                <a:gd name="T8" fmla="*/ 77 w 130"/>
                <a:gd name="T9" fmla="*/ 20 h 30"/>
                <a:gd name="T10" fmla="*/ 79 w 130"/>
                <a:gd name="T11" fmla="*/ 20 h 30"/>
                <a:gd name="T12" fmla="*/ 80 w 130"/>
                <a:gd name="T13" fmla="*/ 22 h 30"/>
                <a:gd name="T14" fmla="*/ 94 w 130"/>
                <a:gd name="T15" fmla="*/ 19 h 30"/>
                <a:gd name="T16" fmla="*/ 104 w 130"/>
                <a:gd name="T17" fmla="*/ 15 h 30"/>
                <a:gd name="T18" fmla="*/ 112 w 130"/>
                <a:gd name="T19" fmla="*/ 15 h 30"/>
                <a:gd name="T20" fmla="*/ 119 w 130"/>
                <a:gd name="T21" fmla="*/ 17 h 30"/>
                <a:gd name="T22" fmla="*/ 124 w 130"/>
                <a:gd name="T23" fmla="*/ 20 h 30"/>
                <a:gd name="T24" fmla="*/ 130 w 130"/>
                <a:gd name="T25" fmla="*/ 23 h 30"/>
                <a:gd name="T26" fmla="*/ 130 w 130"/>
                <a:gd name="T27" fmla="*/ 26 h 30"/>
                <a:gd name="T28" fmla="*/ 129 w 130"/>
                <a:gd name="T29" fmla="*/ 29 h 30"/>
                <a:gd name="T30" fmla="*/ 113 w 130"/>
                <a:gd name="T31" fmla="*/ 29 h 30"/>
                <a:gd name="T32" fmla="*/ 96 w 130"/>
                <a:gd name="T33" fmla="*/ 30 h 30"/>
                <a:gd name="T34" fmla="*/ 94 w 130"/>
                <a:gd name="T35" fmla="*/ 27 h 30"/>
                <a:gd name="T36" fmla="*/ 94 w 130"/>
                <a:gd name="T37" fmla="*/ 26 h 30"/>
                <a:gd name="T38" fmla="*/ 93 w 130"/>
                <a:gd name="T39" fmla="*/ 26 h 30"/>
                <a:gd name="T40" fmla="*/ 90 w 130"/>
                <a:gd name="T41" fmla="*/ 25 h 30"/>
                <a:gd name="T42" fmla="*/ 84 w 130"/>
                <a:gd name="T43" fmla="*/ 27 h 30"/>
                <a:gd name="T44" fmla="*/ 77 w 130"/>
                <a:gd name="T45" fmla="*/ 29 h 30"/>
                <a:gd name="T46" fmla="*/ 70 w 130"/>
                <a:gd name="T47" fmla="*/ 27 h 30"/>
                <a:gd name="T48" fmla="*/ 64 w 130"/>
                <a:gd name="T49" fmla="*/ 26 h 30"/>
                <a:gd name="T50" fmla="*/ 59 w 130"/>
                <a:gd name="T51" fmla="*/ 23 h 30"/>
                <a:gd name="T52" fmla="*/ 53 w 130"/>
                <a:gd name="T53" fmla="*/ 20 h 30"/>
                <a:gd name="T54" fmla="*/ 47 w 130"/>
                <a:gd name="T55" fmla="*/ 19 h 30"/>
                <a:gd name="T56" fmla="*/ 43 w 130"/>
                <a:gd name="T57" fmla="*/ 19 h 30"/>
                <a:gd name="T58" fmla="*/ 42 w 130"/>
                <a:gd name="T59" fmla="*/ 22 h 30"/>
                <a:gd name="T60" fmla="*/ 39 w 130"/>
                <a:gd name="T61" fmla="*/ 25 h 30"/>
                <a:gd name="T62" fmla="*/ 37 w 130"/>
                <a:gd name="T63" fmla="*/ 25 h 30"/>
                <a:gd name="T64" fmla="*/ 32 w 130"/>
                <a:gd name="T65" fmla="*/ 26 h 30"/>
                <a:gd name="T66" fmla="*/ 16 w 130"/>
                <a:gd name="T67" fmla="*/ 22 h 30"/>
                <a:gd name="T68" fmla="*/ 0 w 130"/>
                <a:gd name="T69" fmla="*/ 16 h 30"/>
                <a:gd name="T70" fmla="*/ 12 w 130"/>
                <a:gd name="T71" fmla="*/ 15 h 30"/>
                <a:gd name="T72" fmla="*/ 30 w 130"/>
                <a:gd name="T73" fmla="*/ 10 h 30"/>
                <a:gd name="T74" fmla="*/ 52 w 130"/>
                <a:gd name="T75" fmla="*/ 6 h 30"/>
                <a:gd name="T76" fmla="*/ 64 w 130"/>
                <a:gd name="T7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5" name="Freeform 446"/>
            <p:cNvSpPr/>
            <p:nvPr/>
          </p:nvSpPr>
          <p:spPr bwMode="auto">
            <a:xfrm>
              <a:off x="3693" y="2365"/>
              <a:ext cx="1819" cy="1375"/>
            </a:xfrm>
            <a:custGeom>
              <a:avLst/>
              <a:gdLst>
                <a:gd name="T0" fmla="*/ 1369 w 1819"/>
                <a:gd name="T1" fmla="*/ 59 h 1375"/>
                <a:gd name="T2" fmla="*/ 1617 w 1819"/>
                <a:gd name="T3" fmla="*/ 89 h 1375"/>
                <a:gd name="T4" fmla="*/ 1819 w 1819"/>
                <a:gd name="T5" fmla="*/ 136 h 1375"/>
                <a:gd name="T6" fmla="*/ 1784 w 1819"/>
                <a:gd name="T7" fmla="*/ 156 h 1375"/>
                <a:gd name="T8" fmla="*/ 1689 w 1819"/>
                <a:gd name="T9" fmla="*/ 205 h 1375"/>
                <a:gd name="T10" fmla="*/ 1664 w 1819"/>
                <a:gd name="T11" fmla="*/ 247 h 1375"/>
                <a:gd name="T12" fmla="*/ 1624 w 1819"/>
                <a:gd name="T13" fmla="*/ 166 h 1375"/>
                <a:gd name="T14" fmla="*/ 1494 w 1819"/>
                <a:gd name="T15" fmla="*/ 213 h 1375"/>
                <a:gd name="T16" fmla="*/ 1606 w 1819"/>
                <a:gd name="T17" fmla="*/ 316 h 1375"/>
                <a:gd name="T18" fmla="*/ 1573 w 1819"/>
                <a:gd name="T19" fmla="*/ 306 h 1375"/>
                <a:gd name="T20" fmla="*/ 1530 w 1819"/>
                <a:gd name="T21" fmla="*/ 427 h 1375"/>
                <a:gd name="T22" fmla="*/ 1530 w 1819"/>
                <a:gd name="T23" fmla="*/ 473 h 1375"/>
                <a:gd name="T24" fmla="*/ 1436 w 1819"/>
                <a:gd name="T25" fmla="*/ 434 h 1375"/>
                <a:gd name="T26" fmla="*/ 1474 w 1819"/>
                <a:gd name="T27" fmla="*/ 472 h 1375"/>
                <a:gd name="T28" fmla="*/ 1492 w 1819"/>
                <a:gd name="T29" fmla="*/ 556 h 1375"/>
                <a:gd name="T30" fmla="*/ 1433 w 1819"/>
                <a:gd name="T31" fmla="*/ 654 h 1375"/>
                <a:gd name="T32" fmla="*/ 1383 w 1819"/>
                <a:gd name="T33" fmla="*/ 730 h 1375"/>
                <a:gd name="T34" fmla="*/ 1323 w 1819"/>
                <a:gd name="T35" fmla="*/ 774 h 1375"/>
                <a:gd name="T36" fmla="*/ 1333 w 1819"/>
                <a:gd name="T37" fmla="*/ 856 h 1375"/>
                <a:gd name="T38" fmla="*/ 1297 w 1819"/>
                <a:gd name="T39" fmla="*/ 844 h 1375"/>
                <a:gd name="T40" fmla="*/ 1273 w 1819"/>
                <a:gd name="T41" fmla="*/ 737 h 1375"/>
                <a:gd name="T42" fmla="*/ 1198 w 1819"/>
                <a:gd name="T43" fmla="*/ 650 h 1375"/>
                <a:gd name="T44" fmla="*/ 1090 w 1819"/>
                <a:gd name="T45" fmla="*/ 734 h 1375"/>
                <a:gd name="T46" fmla="*/ 993 w 1819"/>
                <a:gd name="T47" fmla="*/ 674 h 1375"/>
                <a:gd name="T48" fmla="*/ 968 w 1819"/>
                <a:gd name="T49" fmla="*/ 646 h 1375"/>
                <a:gd name="T50" fmla="*/ 765 w 1819"/>
                <a:gd name="T51" fmla="*/ 593 h 1375"/>
                <a:gd name="T52" fmla="*/ 791 w 1819"/>
                <a:gd name="T53" fmla="*/ 629 h 1375"/>
                <a:gd name="T54" fmla="*/ 748 w 1819"/>
                <a:gd name="T55" fmla="*/ 751 h 1375"/>
                <a:gd name="T56" fmla="*/ 624 w 1819"/>
                <a:gd name="T57" fmla="*/ 669 h 1375"/>
                <a:gd name="T58" fmla="*/ 551 w 1819"/>
                <a:gd name="T59" fmla="*/ 567 h 1375"/>
                <a:gd name="T60" fmla="*/ 641 w 1819"/>
                <a:gd name="T61" fmla="*/ 744 h 1375"/>
                <a:gd name="T62" fmla="*/ 719 w 1819"/>
                <a:gd name="T63" fmla="*/ 891 h 1375"/>
                <a:gd name="T64" fmla="*/ 641 w 1819"/>
                <a:gd name="T65" fmla="*/ 1095 h 1375"/>
                <a:gd name="T66" fmla="*/ 576 w 1819"/>
                <a:gd name="T67" fmla="*/ 1227 h 1375"/>
                <a:gd name="T68" fmla="*/ 491 w 1819"/>
                <a:gd name="T69" fmla="*/ 1355 h 1375"/>
                <a:gd name="T70" fmla="*/ 332 w 1819"/>
                <a:gd name="T71" fmla="*/ 1183 h 1375"/>
                <a:gd name="T72" fmla="*/ 289 w 1819"/>
                <a:gd name="T73" fmla="*/ 937 h 1375"/>
                <a:gd name="T74" fmla="*/ 162 w 1819"/>
                <a:gd name="T75" fmla="*/ 876 h 1375"/>
                <a:gd name="T76" fmla="*/ 10 w 1819"/>
                <a:gd name="T77" fmla="*/ 763 h 1375"/>
                <a:gd name="T78" fmla="*/ 42 w 1819"/>
                <a:gd name="T79" fmla="*/ 597 h 1375"/>
                <a:gd name="T80" fmla="*/ 135 w 1819"/>
                <a:gd name="T81" fmla="*/ 483 h 1375"/>
                <a:gd name="T82" fmla="*/ 181 w 1819"/>
                <a:gd name="T83" fmla="*/ 382 h 1375"/>
                <a:gd name="T84" fmla="*/ 184 w 1819"/>
                <a:gd name="T85" fmla="*/ 310 h 1375"/>
                <a:gd name="T86" fmla="*/ 311 w 1819"/>
                <a:gd name="T87" fmla="*/ 226 h 1375"/>
                <a:gd name="T88" fmla="*/ 399 w 1819"/>
                <a:gd name="T89" fmla="*/ 245 h 1375"/>
                <a:gd name="T90" fmla="*/ 471 w 1819"/>
                <a:gd name="T91" fmla="*/ 182 h 1375"/>
                <a:gd name="T92" fmla="*/ 428 w 1819"/>
                <a:gd name="T93" fmla="*/ 119 h 1375"/>
                <a:gd name="T94" fmla="*/ 361 w 1819"/>
                <a:gd name="T95" fmla="*/ 223 h 1375"/>
                <a:gd name="T96" fmla="*/ 285 w 1819"/>
                <a:gd name="T97" fmla="*/ 205 h 1375"/>
                <a:gd name="T98" fmla="*/ 374 w 1819"/>
                <a:gd name="T99" fmla="*/ 79 h 1375"/>
                <a:gd name="T100" fmla="*/ 562 w 1819"/>
                <a:gd name="T101" fmla="*/ 116 h 1375"/>
                <a:gd name="T102" fmla="*/ 549 w 1819"/>
                <a:gd name="T103" fmla="*/ 132 h 1375"/>
                <a:gd name="T104" fmla="*/ 599 w 1819"/>
                <a:gd name="T105" fmla="*/ 110 h 1375"/>
                <a:gd name="T106" fmla="*/ 696 w 1819"/>
                <a:gd name="T107" fmla="*/ 70 h 1375"/>
                <a:gd name="T108" fmla="*/ 799 w 1819"/>
                <a:gd name="T109" fmla="*/ 63 h 1375"/>
                <a:gd name="T110" fmla="*/ 846 w 1819"/>
                <a:gd name="T111" fmla="*/ 90 h 1375"/>
                <a:gd name="T112" fmla="*/ 836 w 1819"/>
                <a:gd name="T113" fmla="*/ 65 h 1375"/>
                <a:gd name="T114" fmla="*/ 849 w 1819"/>
                <a:gd name="T115" fmla="*/ 36 h 1375"/>
                <a:gd name="T116" fmla="*/ 978 w 1819"/>
                <a:gd name="T117" fmla="*/ 0 h 1375"/>
                <a:gd name="T118" fmla="*/ 1052 w 1819"/>
                <a:gd name="T119" fmla="*/ 43 h 1375"/>
                <a:gd name="T120" fmla="*/ 1242 w 1819"/>
                <a:gd name="T121" fmla="*/ 56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9" h="1375">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6" name="Freeform 447"/>
            <p:cNvSpPr/>
            <p:nvPr/>
          </p:nvSpPr>
          <p:spPr bwMode="auto">
            <a:xfrm>
              <a:off x="4328" y="2368"/>
              <a:ext cx="101" cy="64"/>
            </a:xfrm>
            <a:custGeom>
              <a:avLst/>
              <a:gdLst>
                <a:gd name="T0" fmla="*/ 101 w 101"/>
                <a:gd name="T1" fmla="*/ 13 h 64"/>
                <a:gd name="T2" fmla="*/ 89 w 101"/>
                <a:gd name="T3" fmla="*/ 13 h 64"/>
                <a:gd name="T4" fmla="*/ 77 w 101"/>
                <a:gd name="T5" fmla="*/ 13 h 64"/>
                <a:gd name="T6" fmla="*/ 67 w 101"/>
                <a:gd name="T7" fmla="*/ 15 h 64"/>
                <a:gd name="T8" fmla="*/ 57 w 101"/>
                <a:gd name="T9" fmla="*/ 17 h 64"/>
                <a:gd name="T10" fmla="*/ 47 w 101"/>
                <a:gd name="T11" fmla="*/ 20 h 64"/>
                <a:gd name="T12" fmla="*/ 40 w 101"/>
                <a:gd name="T13" fmla="*/ 25 h 64"/>
                <a:gd name="T14" fmla="*/ 33 w 101"/>
                <a:gd name="T15" fmla="*/ 30 h 64"/>
                <a:gd name="T16" fmla="*/ 29 w 101"/>
                <a:gd name="T17" fmla="*/ 37 h 64"/>
                <a:gd name="T18" fmla="*/ 29 w 101"/>
                <a:gd name="T19" fmla="*/ 45 h 64"/>
                <a:gd name="T20" fmla="*/ 27 w 101"/>
                <a:gd name="T21" fmla="*/ 53 h 64"/>
                <a:gd name="T22" fmla="*/ 33 w 101"/>
                <a:gd name="T23" fmla="*/ 55 h 64"/>
                <a:gd name="T24" fmla="*/ 40 w 101"/>
                <a:gd name="T25" fmla="*/ 57 h 64"/>
                <a:gd name="T26" fmla="*/ 47 w 101"/>
                <a:gd name="T27" fmla="*/ 60 h 64"/>
                <a:gd name="T28" fmla="*/ 51 w 101"/>
                <a:gd name="T29" fmla="*/ 64 h 64"/>
                <a:gd name="T30" fmla="*/ 33 w 101"/>
                <a:gd name="T31" fmla="*/ 64 h 64"/>
                <a:gd name="T32" fmla="*/ 16 w 101"/>
                <a:gd name="T33" fmla="*/ 64 h 64"/>
                <a:gd name="T34" fmla="*/ 13 w 101"/>
                <a:gd name="T35" fmla="*/ 60 h 64"/>
                <a:gd name="T36" fmla="*/ 10 w 101"/>
                <a:gd name="T37" fmla="*/ 57 h 64"/>
                <a:gd name="T38" fmla="*/ 6 w 101"/>
                <a:gd name="T39" fmla="*/ 56 h 64"/>
                <a:gd name="T40" fmla="*/ 0 w 101"/>
                <a:gd name="T41" fmla="*/ 56 h 64"/>
                <a:gd name="T42" fmla="*/ 0 w 101"/>
                <a:gd name="T43" fmla="*/ 46 h 64"/>
                <a:gd name="T44" fmla="*/ 3 w 101"/>
                <a:gd name="T45" fmla="*/ 39 h 64"/>
                <a:gd name="T46" fmla="*/ 11 w 101"/>
                <a:gd name="T47" fmla="*/ 36 h 64"/>
                <a:gd name="T48" fmla="*/ 20 w 101"/>
                <a:gd name="T49" fmla="*/ 33 h 64"/>
                <a:gd name="T50" fmla="*/ 17 w 101"/>
                <a:gd name="T51" fmla="*/ 30 h 64"/>
                <a:gd name="T52" fmla="*/ 14 w 101"/>
                <a:gd name="T53" fmla="*/ 27 h 64"/>
                <a:gd name="T54" fmla="*/ 33 w 101"/>
                <a:gd name="T55" fmla="*/ 19 h 64"/>
                <a:gd name="T56" fmla="*/ 54 w 101"/>
                <a:gd name="T57" fmla="*/ 9 h 64"/>
                <a:gd name="T58" fmla="*/ 66 w 101"/>
                <a:gd name="T59" fmla="*/ 5 h 64"/>
                <a:gd name="T60" fmla="*/ 77 w 101"/>
                <a:gd name="T61" fmla="*/ 2 h 64"/>
                <a:gd name="T62" fmla="*/ 90 w 101"/>
                <a:gd name="T63" fmla="*/ 0 h 64"/>
                <a:gd name="T64" fmla="*/ 101 w 101"/>
                <a:gd name="T65" fmla="*/ 2 h 64"/>
                <a:gd name="T66" fmla="*/ 101 w 101"/>
                <a:gd name="T67" fmla="*/ 7 h 64"/>
                <a:gd name="T68" fmla="*/ 101 w 101"/>
                <a:gd name="T69"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64">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7" name="Freeform 448"/>
            <p:cNvSpPr/>
            <p:nvPr/>
          </p:nvSpPr>
          <p:spPr bwMode="auto">
            <a:xfrm>
              <a:off x="3150" y="2371"/>
              <a:ext cx="66" cy="16"/>
            </a:xfrm>
            <a:custGeom>
              <a:avLst/>
              <a:gdLst>
                <a:gd name="T0" fmla="*/ 32 w 66"/>
                <a:gd name="T1" fmla="*/ 0 h 16"/>
                <a:gd name="T2" fmla="*/ 37 w 66"/>
                <a:gd name="T3" fmla="*/ 0 h 16"/>
                <a:gd name="T4" fmla="*/ 42 w 66"/>
                <a:gd name="T5" fmla="*/ 0 h 16"/>
                <a:gd name="T6" fmla="*/ 44 w 66"/>
                <a:gd name="T7" fmla="*/ 0 h 16"/>
                <a:gd name="T8" fmla="*/ 47 w 66"/>
                <a:gd name="T9" fmla="*/ 3 h 16"/>
                <a:gd name="T10" fmla="*/ 46 w 66"/>
                <a:gd name="T11" fmla="*/ 6 h 16"/>
                <a:gd name="T12" fmla="*/ 44 w 66"/>
                <a:gd name="T13" fmla="*/ 9 h 16"/>
                <a:gd name="T14" fmla="*/ 54 w 66"/>
                <a:gd name="T15" fmla="*/ 10 h 16"/>
                <a:gd name="T16" fmla="*/ 66 w 66"/>
                <a:gd name="T17" fmla="*/ 12 h 16"/>
                <a:gd name="T18" fmla="*/ 64 w 66"/>
                <a:gd name="T19" fmla="*/ 13 h 16"/>
                <a:gd name="T20" fmla="*/ 63 w 66"/>
                <a:gd name="T21" fmla="*/ 16 h 16"/>
                <a:gd name="T22" fmla="*/ 46 w 66"/>
                <a:gd name="T23" fmla="*/ 16 h 16"/>
                <a:gd name="T24" fmla="*/ 30 w 66"/>
                <a:gd name="T25" fmla="*/ 14 h 16"/>
                <a:gd name="T26" fmla="*/ 14 w 66"/>
                <a:gd name="T27" fmla="*/ 12 h 16"/>
                <a:gd name="T28" fmla="*/ 0 w 66"/>
                <a:gd name="T29" fmla="*/ 9 h 16"/>
                <a:gd name="T30" fmla="*/ 0 w 66"/>
                <a:gd name="T31" fmla="*/ 7 h 16"/>
                <a:gd name="T32" fmla="*/ 0 w 66"/>
                <a:gd name="T33" fmla="*/ 6 h 16"/>
                <a:gd name="T34" fmla="*/ 2 w 66"/>
                <a:gd name="T35" fmla="*/ 4 h 16"/>
                <a:gd name="T36" fmla="*/ 2 w 66"/>
                <a:gd name="T37" fmla="*/ 3 h 16"/>
                <a:gd name="T38" fmla="*/ 12 w 66"/>
                <a:gd name="T39" fmla="*/ 3 h 16"/>
                <a:gd name="T40" fmla="*/ 19 w 66"/>
                <a:gd name="T41" fmla="*/ 4 h 16"/>
                <a:gd name="T42" fmla="*/ 23 w 66"/>
                <a:gd name="T43" fmla="*/ 4 h 16"/>
                <a:gd name="T44" fmla="*/ 26 w 66"/>
                <a:gd name="T45" fmla="*/ 4 h 16"/>
                <a:gd name="T46" fmla="*/ 29 w 66"/>
                <a:gd name="T47" fmla="*/ 3 h 16"/>
                <a:gd name="T48" fmla="*/ 32 w 66"/>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1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8" name="Freeform 449"/>
            <p:cNvSpPr/>
            <p:nvPr/>
          </p:nvSpPr>
          <p:spPr bwMode="auto">
            <a:xfrm>
              <a:off x="3229" y="2373"/>
              <a:ext cx="90" cy="18"/>
            </a:xfrm>
            <a:custGeom>
              <a:avLst/>
              <a:gdLst>
                <a:gd name="T0" fmla="*/ 7 w 90"/>
                <a:gd name="T1" fmla="*/ 0 h 18"/>
                <a:gd name="T2" fmla="*/ 11 w 90"/>
                <a:gd name="T3" fmla="*/ 0 h 18"/>
                <a:gd name="T4" fmla="*/ 14 w 90"/>
                <a:gd name="T5" fmla="*/ 0 h 18"/>
                <a:gd name="T6" fmla="*/ 18 w 90"/>
                <a:gd name="T7" fmla="*/ 0 h 18"/>
                <a:gd name="T8" fmla="*/ 21 w 90"/>
                <a:gd name="T9" fmla="*/ 1 h 18"/>
                <a:gd name="T10" fmla="*/ 37 w 90"/>
                <a:gd name="T11" fmla="*/ 5 h 18"/>
                <a:gd name="T12" fmla="*/ 58 w 90"/>
                <a:gd name="T13" fmla="*/ 8 h 18"/>
                <a:gd name="T14" fmla="*/ 80 w 90"/>
                <a:gd name="T15" fmla="*/ 11 h 18"/>
                <a:gd name="T16" fmla="*/ 90 w 90"/>
                <a:gd name="T17" fmla="*/ 14 h 18"/>
                <a:gd name="T18" fmla="*/ 88 w 90"/>
                <a:gd name="T19" fmla="*/ 15 h 18"/>
                <a:gd name="T20" fmla="*/ 88 w 90"/>
                <a:gd name="T21" fmla="*/ 17 h 18"/>
                <a:gd name="T22" fmla="*/ 64 w 90"/>
                <a:gd name="T23" fmla="*/ 18 h 18"/>
                <a:gd name="T24" fmla="*/ 42 w 90"/>
                <a:gd name="T25" fmla="*/ 18 h 18"/>
                <a:gd name="T26" fmla="*/ 21 w 90"/>
                <a:gd name="T27" fmla="*/ 17 h 18"/>
                <a:gd name="T28" fmla="*/ 0 w 90"/>
                <a:gd name="T29" fmla="*/ 14 h 18"/>
                <a:gd name="T30" fmla="*/ 2 w 90"/>
                <a:gd name="T31" fmla="*/ 5 h 18"/>
                <a:gd name="T32" fmla="*/ 7 w 9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8">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9" name="Freeform 450"/>
            <p:cNvSpPr/>
            <p:nvPr/>
          </p:nvSpPr>
          <p:spPr bwMode="auto">
            <a:xfrm>
              <a:off x="4669" y="2375"/>
              <a:ext cx="2" cy="3"/>
            </a:xfrm>
            <a:custGeom>
              <a:avLst/>
              <a:gdLst>
                <a:gd name="T0" fmla="*/ 0 w 2"/>
                <a:gd name="T1" fmla="*/ 0 h 3"/>
                <a:gd name="T2" fmla="*/ 2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2" y="2"/>
                  </a:lnTo>
                  <a:lnTo>
                    <a:pt x="2" y="3"/>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0" name="Freeform 451"/>
            <p:cNvSpPr/>
            <p:nvPr/>
          </p:nvSpPr>
          <p:spPr bwMode="auto">
            <a:xfrm>
              <a:off x="4946" y="2380"/>
              <a:ext cx="63" cy="14"/>
            </a:xfrm>
            <a:custGeom>
              <a:avLst/>
              <a:gdLst>
                <a:gd name="T0" fmla="*/ 0 w 63"/>
                <a:gd name="T1" fmla="*/ 0 h 14"/>
                <a:gd name="T2" fmla="*/ 16 w 63"/>
                <a:gd name="T3" fmla="*/ 1 h 14"/>
                <a:gd name="T4" fmla="*/ 32 w 63"/>
                <a:gd name="T5" fmla="*/ 1 h 14"/>
                <a:gd name="T6" fmla="*/ 47 w 63"/>
                <a:gd name="T7" fmla="*/ 3 h 14"/>
                <a:gd name="T8" fmla="*/ 63 w 63"/>
                <a:gd name="T9" fmla="*/ 4 h 14"/>
                <a:gd name="T10" fmla="*/ 63 w 63"/>
                <a:gd name="T11" fmla="*/ 7 h 14"/>
                <a:gd name="T12" fmla="*/ 63 w 63"/>
                <a:gd name="T13" fmla="*/ 10 h 14"/>
                <a:gd name="T14" fmla="*/ 56 w 63"/>
                <a:gd name="T15" fmla="*/ 13 h 14"/>
                <a:gd name="T16" fmla="*/ 47 w 63"/>
                <a:gd name="T17" fmla="*/ 13 h 14"/>
                <a:gd name="T18" fmla="*/ 39 w 63"/>
                <a:gd name="T19" fmla="*/ 14 h 14"/>
                <a:gd name="T20" fmla="*/ 30 w 63"/>
                <a:gd name="T21" fmla="*/ 13 h 14"/>
                <a:gd name="T22" fmla="*/ 14 w 63"/>
                <a:gd name="T23" fmla="*/ 10 h 14"/>
                <a:gd name="T24" fmla="*/ 0 w 63"/>
                <a:gd name="T25" fmla="*/ 4 h 14"/>
                <a:gd name="T26" fmla="*/ 0 w 63"/>
                <a:gd name="T27" fmla="*/ 1 h 14"/>
                <a:gd name="T28" fmla="*/ 0 w 63"/>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4">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1" name="Freeform 452"/>
            <p:cNvSpPr/>
            <p:nvPr/>
          </p:nvSpPr>
          <p:spPr bwMode="auto">
            <a:xfrm>
              <a:off x="2936" y="2390"/>
              <a:ext cx="168" cy="60"/>
            </a:xfrm>
            <a:custGeom>
              <a:avLst/>
              <a:gdLst>
                <a:gd name="T0" fmla="*/ 58 w 168"/>
                <a:gd name="T1" fmla="*/ 1 h 60"/>
                <a:gd name="T2" fmla="*/ 84 w 168"/>
                <a:gd name="T3" fmla="*/ 5 h 60"/>
                <a:gd name="T4" fmla="*/ 91 w 168"/>
                <a:gd name="T5" fmla="*/ 10 h 60"/>
                <a:gd name="T6" fmla="*/ 94 w 168"/>
                <a:gd name="T7" fmla="*/ 14 h 60"/>
                <a:gd name="T8" fmla="*/ 98 w 168"/>
                <a:gd name="T9" fmla="*/ 15 h 60"/>
                <a:gd name="T10" fmla="*/ 104 w 168"/>
                <a:gd name="T11" fmla="*/ 15 h 60"/>
                <a:gd name="T12" fmla="*/ 110 w 168"/>
                <a:gd name="T13" fmla="*/ 14 h 60"/>
                <a:gd name="T14" fmla="*/ 116 w 168"/>
                <a:gd name="T15" fmla="*/ 18 h 60"/>
                <a:gd name="T16" fmla="*/ 120 w 168"/>
                <a:gd name="T17" fmla="*/ 23 h 60"/>
                <a:gd name="T18" fmla="*/ 124 w 168"/>
                <a:gd name="T19" fmla="*/ 20 h 60"/>
                <a:gd name="T20" fmla="*/ 128 w 168"/>
                <a:gd name="T21" fmla="*/ 17 h 60"/>
                <a:gd name="T22" fmla="*/ 133 w 168"/>
                <a:gd name="T23" fmla="*/ 21 h 60"/>
                <a:gd name="T24" fmla="*/ 146 w 168"/>
                <a:gd name="T25" fmla="*/ 20 h 60"/>
                <a:gd name="T26" fmla="*/ 160 w 168"/>
                <a:gd name="T27" fmla="*/ 14 h 60"/>
                <a:gd name="T28" fmla="*/ 164 w 168"/>
                <a:gd name="T29" fmla="*/ 20 h 60"/>
                <a:gd name="T30" fmla="*/ 158 w 168"/>
                <a:gd name="T31" fmla="*/ 31 h 60"/>
                <a:gd name="T32" fmla="*/ 153 w 168"/>
                <a:gd name="T33" fmla="*/ 40 h 60"/>
                <a:gd name="T34" fmla="*/ 160 w 168"/>
                <a:gd name="T35" fmla="*/ 41 h 60"/>
                <a:gd name="T36" fmla="*/ 164 w 168"/>
                <a:gd name="T37" fmla="*/ 48 h 60"/>
                <a:gd name="T38" fmla="*/ 151 w 168"/>
                <a:gd name="T39" fmla="*/ 57 h 60"/>
                <a:gd name="T40" fmla="*/ 128 w 168"/>
                <a:gd name="T41" fmla="*/ 55 h 60"/>
                <a:gd name="T42" fmla="*/ 91 w 168"/>
                <a:gd name="T43" fmla="*/ 58 h 60"/>
                <a:gd name="T44" fmla="*/ 57 w 168"/>
                <a:gd name="T45" fmla="*/ 58 h 60"/>
                <a:gd name="T46" fmla="*/ 37 w 168"/>
                <a:gd name="T47" fmla="*/ 50 h 60"/>
                <a:gd name="T48" fmla="*/ 51 w 168"/>
                <a:gd name="T49" fmla="*/ 44 h 60"/>
                <a:gd name="T50" fmla="*/ 53 w 168"/>
                <a:gd name="T51" fmla="*/ 41 h 60"/>
                <a:gd name="T52" fmla="*/ 40 w 168"/>
                <a:gd name="T53" fmla="*/ 38 h 60"/>
                <a:gd name="T54" fmla="*/ 43 w 168"/>
                <a:gd name="T55" fmla="*/ 34 h 60"/>
                <a:gd name="T56" fmla="*/ 51 w 168"/>
                <a:gd name="T57" fmla="*/ 35 h 60"/>
                <a:gd name="T58" fmla="*/ 61 w 168"/>
                <a:gd name="T59" fmla="*/ 37 h 60"/>
                <a:gd name="T60" fmla="*/ 57 w 168"/>
                <a:gd name="T61" fmla="*/ 33 h 60"/>
                <a:gd name="T62" fmla="*/ 48 w 168"/>
                <a:gd name="T63" fmla="*/ 28 h 60"/>
                <a:gd name="T64" fmla="*/ 53 w 168"/>
                <a:gd name="T65" fmla="*/ 23 h 60"/>
                <a:gd name="T66" fmla="*/ 57 w 168"/>
                <a:gd name="T67" fmla="*/ 20 h 60"/>
                <a:gd name="T68" fmla="*/ 43 w 168"/>
                <a:gd name="T69" fmla="*/ 23 h 60"/>
                <a:gd name="T70" fmla="*/ 24 w 168"/>
                <a:gd name="T71" fmla="*/ 31 h 60"/>
                <a:gd name="T72" fmla="*/ 10 w 168"/>
                <a:gd name="T73" fmla="*/ 34 h 60"/>
                <a:gd name="T74" fmla="*/ 1 w 168"/>
                <a:gd name="T75" fmla="*/ 27 h 60"/>
                <a:gd name="T76" fmla="*/ 14 w 168"/>
                <a:gd name="T77" fmla="*/ 18 h 60"/>
                <a:gd name="T78" fmla="*/ 36 w 168"/>
                <a:gd name="T79"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60">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2" name="Freeform 453"/>
            <p:cNvSpPr/>
            <p:nvPr/>
          </p:nvSpPr>
          <p:spPr bwMode="auto">
            <a:xfrm>
              <a:off x="3123" y="2397"/>
              <a:ext cx="51" cy="30"/>
            </a:xfrm>
            <a:custGeom>
              <a:avLst/>
              <a:gdLst>
                <a:gd name="T0" fmla="*/ 23 w 51"/>
                <a:gd name="T1" fmla="*/ 0 h 30"/>
                <a:gd name="T2" fmla="*/ 37 w 51"/>
                <a:gd name="T3" fmla="*/ 0 h 30"/>
                <a:gd name="T4" fmla="*/ 51 w 51"/>
                <a:gd name="T5" fmla="*/ 0 h 30"/>
                <a:gd name="T6" fmla="*/ 44 w 51"/>
                <a:gd name="T7" fmla="*/ 8 h 30"/>
                <a:gd name="T8" fmla="*/ 37 w 51"/>
                <a:gd name="T9" fmla="*/ 14 h 30"/>
                <a:gd name="T10" fmla="*/ 40 w 51"/>
                <a:gd name="T11" fmla="*/ 17 h 30"/>
                <a:gd name="T12" fmla="*/ 40 w 51"/>
                <a:gd name="T13" fmla="*/ 20 h 30"/>
                <a:gd name="T14" fmla="*/ 37 w 51"/>
                <a:gd name="T15" fmla="*/ 23 h 30"/>
                <a:gd name="T16" fmla="*/ 34 w 51"/>
                <a:gd name="T17" fmla="*/ 26 h 30"/>
                <a:gd name="T18" fmla="*/ 26 w 51"/>
                <a:gd name="T19" fmla="*/ 24 h 30"/>
                <a:gd name="T20" fmla="*/ 20 w 51"/>
                <a:gd name="T21" fmla="*/ 26 h 30"/>
                <a:gd name="T22" fmla="*/ 13 w 51"/>
                <a:gd name="T23" fmla="*/ 27 h 30"/>
                <a:gd name="T24" fmla="*/ 7 w 51"/>
                <a:gd name="T25" fmla="*/ 30 h 30"/>
                <a:gd name="T26" fmla="*/ 7 w 51"/>
                <a:gd name="T27" fmla="*/ 23 h 30"/>
                <a:gd name="T28" fmla="*/ 6 w 51"/>
                <a:gd name="T29" fmla="*/ 18 h 30"/>
                <a:gd name="T30" fmla="*/ 3 w 51"/>
                <a:gd name="T31" fmla="*/ 16 h 30"/>
                <a:gd name="T32" fmla="*/ 0 w 51"/>
                <a:gd name="T33" fmla="*/ 10 h 30"/>
                <a:gd name="T34" fmla="*/ 7 w 51"/>
                <a:gd name="T35" fmla="*/ 13 h 30"/>
                <a:gd name="T36" fmla="*/ 14 w 51"/>
                <a:gd name="T37" fmla="*/ 14 h 30"/>
                <a:gd name="T38" fmla="*/ 19 w 51"/>
                <a:gd name="T39" fmla="*/ 7 h 30"/>
                <a:gd name="T40" fmla="*/ 23 w 51"/>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0">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3" name="Freeform 454"/>
            <p:cNvSpPr/>
            <p:nvPr/>
          </p:nvSpPr>
          <p:spPr bwMode="auto">
            <a:xfrm>
              <a:off x="3177" y="2397"/>
              <a:ext cx="37" cy="23"/>
            </a:xfrm>
            <a:custGeom>
              <a:avLst/>
              <a:gdLst>
                <a:gd name="T0" fmla="*/ 13 w 37"/>
                <a:gd name="T1" fmla="*/ 0 h 23"/>
                <a:gd name="T2" fmla="*/ 25 w 37"/>
                <a:gd name="T3" fmla="*/ 0 h 23"/>
                <a:gd name="T4" fmla="*/ 36 w 37"/>
                <a:gd name="T5" fmla="*/ 0 h 23"/>
                <a:gd name="T6" fmla="*/ 36 w 37"/>
                <a:gd name="T7" fmla="*/ 1 h 23"/>
                <a:gd name="T8" fmla="*/ 36 w 37"/>
                <a:gd name="T9" fmla="*/ 3 h 23"/>
                <a:gd name="T10" fmla="*/ 36 w 37"/>
                <a:gd name="T11" fmla="*/ 6 h 23"/>
                <a:gd name="T12" fmla="*/ 37 w 37"/>
                <a:gd name="T13" fmla="*/ 8 h 23"/>
                <a:gd name="T14" fmla="*/ 36 w 37"/>
                <a:gd name="T15" fmla="*/ 10 h 23"/>
                <a:gd name="T16" fmla="*/ 36 w 37"/>
                <a:gd name="T17" fmla="*/ 10 h 23"/>
                <a:gd name="T18" fmla="*/ 25 w 37"/>
                <a:gd name="T19" fmla="*/ 11 h 23"/>
                <a:gd name="T20" fmla="*/ 16 w 37"/>
                <a:gd name="T21" fmla="*/ 13 h 23"/>
                <a:gd name="T22" fmla="*/ 9 w 37"/>
                <a:gd name="T23" fmla="*/ 17 h 23"/>
                <a:gd name="T24" fmla="*/ 3 w 37"/>
                <a:gd name="T25" fmla="*/ 23 h 23"/>
                <a:gd name="T26" fmla="*/ 2 w 37"/>
                <a:gd name="T27" fmla="*/ 21 h 23"/>
                <a:gd name="T28" fmla="*/ 0 w 37"/>
                <a:gd name="T29" fmla="*/ 21 h 23"/>
                <a:gd name="T30" fmla="*/ 0 w 37"/>
                <a:gd name="T31" fmla="*/ 20 h 23"/>
                <a:gd name="T32" fmla="*/ 0 w 37"/>
                <a:gd name="T33" fmla="*/ 18 h 23"/>
                <a:gd name="T34" fmla="*/ 2 w 37"/>
                <a:gd name="T35" fmla="*/ 13 h 23"/>
                <a:gd name="T36" fmla="*/ 5 w 37"/>
                <a:gd name="T37" fmla="*/ 7 h 23"/>
                <a:gd name="T38" fmla="*/ 9 w 37"/>
                <a:gd name="T39" fmla="*/ 4 h 23"/>
                <a:gd name="T40" fmla="*/ 13 w 37"/>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3">
                  <a:moveTo>
                    <a:pt x="13" y="0"/>
                  </a:moveTo>
                  <a:lnTo>
                    <a:pt x="25" y="0"/>
                  </a:lnTo>
                  <a:lnTo>
                    <a:pt x="36" y="0"/>
                  </a:lnTo>
                  <a:lnTo>
                    <a:pt x="36" y="1"/>
                  </a:lnTo>
                  <a:lnTo>
                    <a:pt x="36" y="3"/>
                  </a:lnTo>
                  <a:lnTo>
                    <a:pt x="36" y="6"/>
                  </a:lnTo>
                  <a:lnTo>
                    <a:pt x="37" y="8"/>
                  </a:lnTo>
                  <a:lnTo>
                    <a:pt x="36" y="10"/>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4" name="Freeform 455"/>
            <p:cNvSpPr/>
            <p:nvPr/>
          </p:nvSpPr>
          <p:spPr bwMode="auto">
            <a:xfrm>
              <a:off x="2371" y="2397"/>
              <a:ext cx="1120" cy="1599"/>
            </a:xfrm>
            <a:custGeom>
              <a:avLst/>
              <a:gdLst>
                <a:gd name="T0" fmla="*/ 1020 w 1120"/>
                <a:gd name="T1" fmla="*/ 74 h 1599"/>
                <a:gd name="T2" fmla="*/ 972 w 1120"/>
                <a:gd name="T3" fmla="*/ 117 h 1599"/>
                <a:gd name="T4" fmla="*/ 909 w 1120"/>
                <a:gd name="T5" fmla="*/ 103 h 1599"/>
                <a:gd name="T6" fmla="*/ 950 w 1120"/>
                <a:gd name="T7" fmla="*/ 75 h 1599"/>
                <a:gd name="T8" fmla="*/ 866 w 1120"/>
                <a:gd name="T9" fmla="*/ 71 h 1599"/>
                <a:gd name="T10" fmla="*/ 782 w 1120"/>
                <a:gd name="T11" fmla="*/ 88 h 1599"/>
                <a:gd name="T12" fmla="*/ 738 w 1120"/>
                <a:gd name="T13" fmla="*/ 108 h 1599"/>
                <a:gd name="T14" fmla="*/ 682 w 1120"/>
                <a:gd name="T15" fmla="*/ 184 h 1599"/>
                <a:gd name="T16" fmla="*/ 761 w 1120"/>
                <a:gd name="T17" fmla="*/ 257 h 1599"/>
                <a:gd name="T18" fmla="*/ 859 w 1120"/>
                <a:gd name="T19" fmla="*/ 124 h 1599"/>
                <a:gd name="T20" fmla="*/ 943 w 1120"/>
                <a:gd name="T21" fmla="*/ 163 h 1599"/>
                <a:gd name="T22" fmla="*/ 1000 w 1120"/>
                <a:gd name="T23" fmla="*/ 234 h 1599"/>
                <a:gd name="T24" fmla="*/ 852 w 1120"/>
                <a:gd name="T25" fmla="*/ 287 h 1599"/>
                <a:gd name="T26" fmla="*/ 886 w 1120"/>
                <a:gd name="T27" fmla="*/ 294 h 1599"/>
                <a:gd name="T28" fmla="*/ 918 w 1120"/>
                <a:gd name="T29" fmla="*/ 327 h 1599"/>
                <a:gd name="T30" fmla="*/ 883 w 1120"/>
                <a:gd name="T31" fmla="*/ 328 h 1599"/>
                <a:gd name="T32" fmla="*/ 728 w 1120"/>
                <a:gd name="T33" fmla="*/ 425 h 1599"/>
                <a:gd name="T34" fmla="*/ 645 w 1120"/>
                <a:gd name="T35" fmla="*/ 574 h 1599"/>
                <a:gd name="T36" fmla="*/ 512 w 1120"/>
                <a:gd name="T37" fmla="*/ 528 h 1599"/>
                <a:gd name="T38" fmla="*/ 455 w 1120"/>
                <a:gd name="T39" fmla="*/ 662 h 1599"/>
                <a:gd name="T40" fmla="*/ 565 w 1120"/>
                <a:gd name="T41" fmla="*/ 639 h 1599"/>
                <a:gd name="T42" fmla="*/ 588 w 1120"/>
                <a:gd name="T43" fmla="*/ 734 h 1599"/>
                <a:gd name="T44" fmla="*/ 668 w 1120"/>
                <a:gd name="T45" fmla="*/ 776 h 1599"/>
                <a:gd name="T46" fmla="*/ 746 w 1120"/>
                <a:gd name="T47" fmla="*/ 762 h 1599"/>
                <a:gd name="T48" fmla="*/ 868 w 1120"/>
                <a:gd name="T49" fmla="*/ 826 h 1599"/>
                <a:gd name="T50" fmla="*/ 952 w 1120"/>
                <a:gd name="T51" fmla="*/ 928 h 1599"/>
                <a:gd name="T52" fmla="*/ 1073 w 1120"/>
                <a:gd name="T53" fmla="*/ 951 h 1599"/>
                <a:gd name="T54" fmla="*/ 1077 w 1120"/>
                <a:gd name="T55" fmla="*/ 1105 h 1599"/>
                <a:gd name="T56" fmla="*/ 996 w 1120"/>
                <a:gd name="T57" fmla="*/ 1223 h 1599"/>
                <a:gd name="T58" fmla="*/ 925 w 1120"/>
                <a:gd name="T59" fmla="*/ 1379 h 1599"/>
                <a:gd name="T60" fmla="*/ 859 w 1120"/>
                <a:gd name="T61" fmla="*/ 1436 h 1599"/>
                <a:gd name="T62" fmla="*/ 859 w 1120"/>
                <a:gd name="T63" fmla="*/ 1543 h 1599"/>
                <a:gd name="T64" fmla="*/ 792 w 1120"/>
                <a:gd name="T65" fmla="*/ 1526 h 1599"/>
                <a:gd name="T66" fmla="*/ 786 w 1120"/>
                <a:gd name="T67" fmla="*/ 1468 h 1599"/>
                <a:gd name="T68" fmla="*/ 751 w 1120"/>
                <a:gd name="T69" fmla="*/ 1358 h 1599"/>
                <a:gd name="T70" fmla="*/ 668 w 1120"/>
                <a:gd name="T71" fmla="*/ 1086 h 1599"/>
                <a:gd name="T72" fmla="*/ 601 w 1120"/>
                <a:gd name="T73" fmla="*/ 929 h 1599"/>
                <a:gd name="T74" fmla="*/ 635 w 1120"/>
                <a:gd name="T75" fmla="*/ 795 h 1599"/>
                <a:gd name="T76" fmla="*/ 551 w 1120"/>
                <a:gd name="T77" fmla="*/ 752 h 1599"/>
                <a:gd name="T78" fmla="*/ 454 w 1120"/>
                <a:gd name="T79" fmla="*/ 702 h 1599"/>
                <a:gd name="T80" fmla="*/ 325 w 1120"/>
                <a:gd name="T81" fmla="*/ 562 h 1599"/>
                <a:gd name="T82" fmla="*/ 317 w 1120"/>
                <a:gd name="T83" fmla="*/ 611 h 1599"/>
                <a:gd name="T84" fmla="*/ 244 w 1120"/>
                <a:gd name="T85" fmla="*/ 462 h 1599"/>
                <a:gd name="T86" fmla="*/ 307 w 1120"/>
                <a:gd name="T87" fmla="*/ 292 h 1599"/>
                <a:gd name="T88" fmla="*/ 328 w 1120"/>
                <a:gd name="T89" fmla="*/ 281 h 1599"/>
                <a:gd name="T90" fmla="*/ 317 w 1120"/>
                <a:gd name="T91" fmla="*/ 174 h 1599"/>
                <a:gd name="T92" fmla="*/ 225 w 1120"/>
                <a:gd name="T93" fmla="*/ 140 h 1599"/>
                <a:gd name="T94" fmla="*/ 124 w 1120"/>
                <a:gd name="T95" fmla="*/ 177 h 1599"/>
                <a:gd name="T96" fmla="*/ 65 w 1120"/>
                <a:gd name="T97" fmla="*/ 191 h 1599"/>
                <a:gd name="T98" fmla="*/ 71 w 1120"/>
                <a:gd name="T99" fmla="*/ 138 h 1599"/>
                <a:gd name="T100" fmla="*/ 121 w 1120"/>
                <a:gd name="T101" fmla="*/ 97 h 1599"/>
                <a:gd name="T102" fmla="*/ 177 w 1120"/>
                <a:gd name="T103" fmla="*/ 55 h 1599"/>
                <a:gd name="T104" fmla="*/ 469 w 1120"/>
                <a:gd name="T105" fmla="*/ 50 h 1599"/>
                <a:gd name="T106" fmla="*/ 591 w 1120"/>
                <a:gd name="T107" fmla="*/ 54 h 1599"/>
                <a:gd name="T108" fmla="*/ 666 w 1120"/>
                <a:gd name="T109" fmla="*/ 57 h 1599"/>
                <a:gd name="T110" fmla="*/ 743 w 1120"/>
                <a:gd name="T111" fmla="*/ 55 h 1599"/>
                <a:gd name="T112" fmla="*/ 793 w 1120"/>
                <a:gd name="T113" fmla="*/ 26 h 1599"/>
                <a:gd name="T114" fmla="*/ 812 w 1120"/>
                <a:gd name="T115" fmla="*/ 71 h 1599"/>
                <a:gd name="T116" fmla="*/ 863 w 1120"/>
                <a:gd name="T117" fmla="*/ 7 h 1599"/>
                <a:gd name="T118" fmla="*/ 910 w 1120"/>
                <a:gd name="T119" fmla="*/ 6 h 1599"/>
                <a:gd name="T120" fmla="*/ 928 w 1120"/>
                <a:gd name="T121" fmla="*/ 1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0" h="1599">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3" y="1428"/>
                  </a:lnTo>
                  <a:lnTo>
                    <a:pt x="872" y="1428"/>
                  </a:lnTo>
                  <a:lnTo>
                    <a:pt x="862" y="1426"/>
                  </a:lnTo>
                  <a:lnTo>
                    <a:pt x="853" y="1426"/>
                  </a:lnTo>
                  <a:lnTo>
                    <a:pt x="853" y="1428"/>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5" name="Freeform 456"/>
            <p:cNvSpPr/>
            <p:nvPr/>
          </p:nvSpPr>
          <p:spPr bwMode="auto">
            <a:xfrm>
              <a:off x="3714" y="2410"/>
              <a:ext cx="11" cy="5"/>
            </a:xfrm>
            <a:custGeom>
              <a:avLst/>
              <a:gdLst>
                <a:gd name="T0" fmla="*/ 0 w 11"/>
                <a:gd name="T1" fmla="*/ 0 h 5"/>
                <a:gd name="T2" fmla="*/ 1 w 11"/>
                <a:gd name="T3" fmla="*/ 3 h 5"/>
                <a:gd name="T4" fmla="*/ 3 w 11"/>
                <a:gd name="T5" fmla="*/ 5 h 5"/>
                <a:gd name="T6" fmla="*/ 7 w 11"/>
                <a:gd name="T7" fmla="*/ 5 h 5"/>
                <a:gd name="T8" fmla="*/ 11 w 11"/>
                <a:gd name="T9" fmla="*/ 4 h 5"/>
                <a:gd name="T10" fmla="*/ 10 w 11"/>
                <a:gd name="T11" fmla="*/ 4 h 5"/>
                <a:gd name="T12" fmla="*/ 9 w 11"/>
                <a:gd name="T13" fmla="*/ 4 h 5"/>
                <a:gd name="T14" fmla="*/ 4 w 11"/>
                <a:gd name="T15" fmla="*/ 3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1" y="3"/>
                  </a:lnTo>
                  <a:lnTo>
                    <a:pt x="3" y="5"/>
                  </a:lnTo>
                  <a:lnTo>
                    <a:pt x="7" y="5"/>
                  </a:lnTo>
                  <a:lnTo>
                    <a:pt x="11" y="4"/>
                  </a:lnTo>
                  <a:lnTo>
                    <a:pt x="10" y="4"/>
                  </a:lnTo>
                  <a:lnTo>
                    <a:pt x="9" y="4"/>
                  </a:lnTo>
                  <a:lnTo>
                    <a:pt x="4"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6" name="Freeform 457"/>
            <p:cNvSpPr/>
            <p:nvPr/>
          </p:nvSpPr>
          <p:spPr bwMode="auto">
            <a:xfrm>
              <a:off x="3476" y="2432"/>
              <a:ext cx="17" cy="13"/>
            </a:xfrm>
            <a:custGeom>
              <a:avLst/>
              <a:gdLst>
                <a:gd name="T0" fmla="*/ 2 w 17"/>
                <a:gd name="T1" fmla="*/ 0 h 13"/>
                <a:gd name="T2" fmla="*/ 10 w 17"/>
                <a:gd name="T3" fmla="*/ 0 h 13"/>
                <a:gd name="T4" fmla="*/ 17 w 17"/>
                <a:gd name="T5" fmla="*/ 2 h 13"/>
                <a:gd name="T6" fmla="*/ 17 w 17"/>
                <a:gd name="T7" fmla="*/ 5 h 13"/>
                <a:gd name="T8" fmla="*/ 17 w 17"/>
                <a:gd name="T9" fmla="*/ 8 h 13"/>
                <a:gd name="T10" fmla="*/ 14 w 17"/>
                <a:gd name="T11" fmla="*/ 10 h 13"/>
                <a:gd name="T12" fmla="*/ 11 w 17"/>
                <a:gd name="T13" fmla="*/ 13 h 13"/>
                <a:gd name="T14" fmla="*/ 7 w 17"/>
                <a:gd name="T15" fmla="*/ 12 h 13"/>
                <a:gd name="T16" fmla="*/ 2 w 17"/>
                <a:gd name="T17" fmla="*/ 10 h 13"/>
                <a:gd name="T18" fmla="*/ 1 w 17"/>
                <a:gd name="T19" fmla="*/ 10 h 13"/>
                <a:gd name="T20" fmla="*/ 0 w 17"/>
                <a:gd name="T21" fmla="*/ 10 h 13"/>
                <a:gd name="T22" fmla="*/ 1 w 17"/>
                <a:gd name="T23" fmla="*/ 5 h 13"/>
                <a:gd name="T24" fmla="*/ 2 w 1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7" name="Freeform 458"/>
            <p:cNvSpPr/>
            <p:nvPr/>
          </p:nvSpPr>
          <p:spPr bwMode="auto">
            <a:xfrm>
              <a:off x="3274" y="2457"/>
              <a:ext cx="20" cy="13"/>
            </a:xfrm>
            <a:custGeom>
              <a:avLst/>
              <a:gdLst>
                <a:gd name="T0" fmla="*/ 5 w 20"/>
                <a:gd name="T1" fmla="*/ 0 h 13"/>
                <a:gd name="T2" fmla="*/ 12 w 20"/>
                <a:gd name="T3" fmla="*/ 1 h 13"/>
                <a:gd name="T4" fmla="*/ 20 w 20"/>
                <a:gd name="T5" fmla="*/ 3 h 13"/>
                <a:gd name="T6" fmla="*/ 20 w 20"/>
                <a:gd name="T7" fmla="*/ 4 h 13"/>
                <a:gd name="T8" fmla="*/ 20 w 20"/>
                <a:gd name="T9" fmla="*/ 4 h 13"/>
                <a:gd name="T10" fmla="*/ 20 w 20"/>
                <a:gd name="T11" fmla="*/ 7 h 13"/>
                <a:gd name="T12" fmla="*/ 19 w 20"/>
                <a:gd name="T13" fmla="*/ 8 h 13"/>
                <a:gd name="T14" fmla="*/ 13 w 20"/>
                <a:gd name="T15" fmla="*/ 11 h 13"/>
                <a:gd name="T16" fmla="*/ 9 w 20"/>
                <a:gd name="T17" fmla="*/ 13 h 13"/>
                <a:gd name="T18" fmla="*/ 5 w 20"/>
                <a:gd name="T19" fmla="*/ 11 h 13"/>
                <a:gd name="T20" fmla="*/ 0 w 20"/>
                <a:gd name="T21" fmla="*/ 7 h 13"/>
                <a:gd name="T22" fmla="*/ 2 w 20"/>
                <a:gd name="T23" fmla="*/ 5 h 13"/>
                <a:gd name="T24" fmla="*/ 3 w 20"/>
                <a:gd name="T25" fmla="*/ 4 h 13"/>
                <a:gd name="T26" fmla="*/ 3 w 20"/>
                <a:gd name="T27" fmla="*/ 3 h 13"/>
                <a:gd name="T28" fmla="*/ 5 w 20"/>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3">
                  <a:moveTo>
                    <a:pt x="5" y="0"/>
                  </a:moveTo>
                  <a:lnTo>
                    <a:pt x="12" y="1"/>
                  </a:lnTo>
                  <a:lnTo>
                    <a:pt x="20" y="3"/>
                  </a:lnTo>
                  <a:lnTo>
                    <a:pt x="20" y="4"/>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8" name="Freeform 459"/>
            <p:cNvSpPr/>
            <p:nvPr/>
          </p:nvSpPr>
          <p:spPr bwMode="auto">
            <a:xfrm>
              <a:off x="3713" y="2477"/>
              <a:ext cx="82" cy="33"/>
            </a:xfrm>
            <a:custGeom>
              <a:avLst/>
              <a:gdLst>
                <a:gd name="T0" fmla="*/ 4 w 82"/>
                <a:gd name="T1" fmla="*/ 0 h 33"/>
                <a:gd name="T2" fmla="*/ 11 w 82"/>
                <a:gd name="T3" fmla="*/ 1 h 33"/>
                <a:gd name="T4" fmla="*/ 15 w 82"/>
                <a:gd name="T5" fmla="*/ 3 h 33"/>
                <a:gd name="T6" fmla="*/ 18 w 82"/>
                <a:gd name="T7" fmla="*/ 7 h 33"/>
                <a:gd name="T8" fmla="*/ 21 w 82"/>
                <a:gd name="T9" fmla="*/ 11 h 33"/>
                <a:gd name="T10" fmla="*/ 28 w 82"/>
                <a:gd name="T11" fmla="*/ 5 h 33"/>
                <a:gd name="T12" fmla="*/ 35 w 82"/>
                <a:gd name="T13" fmla="*/ 1 h 33"/>
                <a:gd name="T14" fmla="*/ 47 w 82"/>
                <a:gd name="T15" fmla="*/ 4 h 33"/>
                <a:gd name="T16" fmla="*/ 58 w 82"/>
                <a:gd name="T17" fmla="*/ 4 h 33"/>
                <a:gd name="T18" fmla="*/ 64 w 82"/>
                <a:gd name="T19" fmla="*/ 4 h 33"/>
                <a:gd name="T20" fmla="*/ 70 w 82"/>
                <a:gd name="T21" fmla="*/ 5 h 33"/>
                <a:gd name="T22" fmla="*/ 74 w 82"/>
                <a:gd name="T23" fmla="*/ 7 h 33"/>
                <a:gd name="T24" fmla="*/ 80 w 82"/>
                <a:gd name="T25" fmla="*/ 10 h 33"/>
                <a:gd name="T26" fmla="*/ 81 w 82"/>
                <a:gd name="T27" fmla="*/ 10 h 33"/>
                <a:gd name="T28" fmla="*/ 82 w 82"/>
                <a:gd name="T29" fmla="*/ 10 h 33"/>
                <a:gd name="T30" fmla="*/ 81 w 82"/>
                <a:gd name="T31" fmla="*/ 13 h 33"/>
                <a:gd name="T32" fmla="*/ 80 w 82"/>
                <a:gd name="T33" fmla="*/ 15 h 33"/>
                <a:gd name="T34" fmla="*/ 74 w 82"/>
                <a:gd name="T35" fmla="*/ 21 h 33"/>
                <a:gd name="T36" fmla="*/ 65 w 82"/>
                <a:gd name="T37" fmla="*/ 25 h 33"/>
                <a:gd name="T38" fmla="*/ 54 w 82"/>
                <a:gd name="T39" fmla="*/ 30 h 33"/>
                <a:gd name="T40" fmla="*/ 41 w 82"/>
                <a:gd name="T41" fmla="*/ 33 h 33"/>
                <a:gd name="T42" fmla="*/ 30 w 82"/>
                <a:gd name="T43" fmla="*/ 33 h 33"/>
                <a:gd name="T44" fmla="*/ 18 w 82"/>
                <a:gd name="T45" fmla="*/ 33 h 33"/>
                <a:gd name="T46" fmla="*/ 15 w 82"/>
                <a:gd name="T47" fmla="*/ 30 h 33"/>
                <a:gd name="T48" fmla="*/ 12 w 82"/>
                <a:gd name="T49" fmla="*/ 28 h 33"/>
                <a:gd name="T50" fmla="*/ 10 w 82"/>
                <a:gd name="T51" fmla="*/ 25 h 33"/>
                <a:gd name="T52" fmla="*/ 10 w 82"/>
                <a:gd name="T53" fmla="*/ 21 h 33"/>
                <a:gd name="T54" fmla="*/ 7 w 82"/>
                <a:gd name="T55" fmla="*/ 20 h 33"/>
                <a:gd name="T56" fmla="*/ 5 w 82"/>
                <a:gd name="T57" fmla="*/ 20 h 33"/>
                <a:gd name="T58" fmla="*/ 5 w 82"/>
                <a:gd name="T59" fmla="*/ 18 h 33"/>
                <a:gd name="T60" fmla="*/ 4 w 82"/>
                <a:gd name="T61" fmla="*/ 15 h 33"/>
                <a:gd name="T62" fmla="*/ 7 w 82"/>
                <a:gd name="T63" fmla="*/ 15 h 33"/>
                <a:gd name="T64" fmla="*/ 8 w 82"/>
                <a:gd name="T65" fmla="*/ 15 h 33"/>
                <a:gd name="T66" fmla="*/ 4 w 82"/>
                <a:gd name="T67" fmla="*/ 13 h 33"/>
                <a:gd name="T68" fmla="*/ 0 w 82"/>
                <a:gd name="T69" fmla="*/ 10 h 33"/>
                <a:gd name="T70" fmla="*/ 0 w 82"/>
                <a:gd name="T71" fmla="*/ 8 h 33"/>
                <a:gd name="T72" fmla="*/ 0 w 82"/>
                <a:gd name="T73" fmla="*/ 8 h 33"/>
                <a:gd name="T74" fmla="*/ 4 w 82"/>
                <a:gd name="T75" fmla="*/ 7 h 33"/>
                <a:gd name="T76" fmla="*/ 7 w 82"/>
                <a:gd name="T77" fmla="*/ 5 h 33"/>
                <a:gd name="T78" fmla="*/ 5 w 82"/>
                <a:gd name="T79" fmla="*/ 3 h 33"/>
                <a:gd name="T80" fmla="*/ 4 w 82"/>
                <a:gd name="T8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33">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0" y="8"/>
                  </a:lnTo>
                  <a:lnTo>
                    <a:pt x="4" y="7"/>
                  </a:lnTo>
                  <a:lnTo>
                    <a:pt x="7" y="5"/>
                  </a:lnTo>
                  <a:lnTo>
                    <a:pt x="5"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9" name="Freeform 460"/>
            <p:cNvSpPr/>
            <p:nvPr/>
          </p:nvSpPr>
          <p:spPr bwMode="auto">
            <a:xfrm>
              <a:off x="3244" y="2485"/>
              <a:ext cx="26" cy="17"/>
            </a:xfrm>
            <a:custGeom>
              <a:avLst/>
              <a:gdLst>
                <a:gd name="T0" fmla="*/ 17 w 26"/>
                <a:gd name="T1" fmla="*/ 0 h 17"/>
                <a:gd name="T2" fmla="*/ 22 w 26"/>
                <a:gd name="T3" fmla="*/ 3 h 17"/>
                <a:gd name="T4" fmla="*/ 26 w 26"/>
                <a:gd name="T5" fmla="*/ 9 h 17"/>
                <a:gd name="T6" fmla="*/ 25 w 26"/>
                <a:gd name="T7" fmla="*/ 12 h 17"/>
                <a:gd name="T8" fmla="*/ 25 w 26"/>
                <a:gd name="T9" fmla="*/ 15 h 17"/>
                <a:gd name="T10" fmla="*/ 13 w 26"/>
                <a:gd name="T11" fmla="*/ 16 h 17"/>
                <a:gd name="T12" fmla="*/ 3 w 26"/>
                <a:gd name="T13" fmla="*/ 17 h 17"/>
                <a:gd name="T14" fmla="*/ 2 w 26"/>
                <a:gd name="T15" fmla="*/ 16 h 17"/>
                <a:gd name="T16" fmla="*/ 0 w 26"/>
                <a:gd name="T17" fmla="*/ 15 h 17"/>
                <a:gd name="T18" fmla="*/ 0 w 26"/>
                <a:gd name="T19" fmla="*/ 13 h 17"/>
                <a:gd name="T20" fmla="*/ 0 w 26"/>
                <a:gd name="T21" fmla="*/ 10 h 17"/>
                <a:gd name="T22" fmla="*/ 9 w 26"/>
                <a:gd name="T23" fmla="*/ 6 h 17"/>
                <a:gd name="T24" fmla="*/ 17 w 2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0" name="Freeform 461"/>
            <p:cNvSpPr/>
            <p:nvPr/>
          </p:nvSpPr>
          <p:spPr bwMode="auto">
            <a:xfrm>
              <a:off x="3167" y="2487"/>
              <a:ext cx="52" cy="23"/>
            </a:xfrm>
            <a:custGeom>
              <a:avLst/>
              <a:gdLst>
                <a:gd name="T0" fmla="*/ 17 w 52"/>
                <a:gd name="T1" fmla="*/ 0 h 23"/>
                <a:gd name="T2" fmla="*/ 26 w 52"/>
                <a:gd name="T3" fmla="*/ 1 h 23"/>
                <a:gd name="T4" fmla="*/ 35 w 52"/>
                <a:gd name="T5" fmla="*/ 4 h 23"/>
                <a:gd name="T6" fmla="*/ 43 w 52"/>
                <a:gd name="T7" fmla="*/ 13 h 23"/>
                <a:gd name="T8" fmla="*/ 52 w 52"/>
                <a:gd name="T9" fmla="*/ 18 h 23"/>
                <a:gd name="T10" fmla="*/ 50 w 52"/>
                <a:gd name="T11" fmla="*/ 20 h 23"/>
                <a:gd name="T12" fmla="*/ 50 w 52"/>
                <a:gd name="T13" fmla="*/ 21 h 23"/>
                <a:gd name="T14" fmla="*/ 49 w 52"/>
                <a:gd name="T15" fmla="*/ 21 h 23"/>
                <a:gd name="T16" fmla="*/ 47 w 52"/>
                <a:gd name="T17" fmla="*/ 21 h 23"/>
                <a:gd name="T18" fmla="*/ 35 w 52"/>
                <a:gd name="T19" fmla="*/ 18 h 23"/>
                <a:gd name="T20" fmla="*/ 19 w 52"/>
                <a:gd name="T21" fmla="*/ 15 h 23"/>
                <a:gd name="T22" fmla="*/ 15 w 52"/>
                <a:gd name="T23" fmla="*/ 18 h 23"/>
                <a:gd name="T24" fmla="*/ 12 w 52"/>
                <a:gd name="T25" fmla="*/ 20 h 23"/>
                <a:gd name="T26" fmla="*/ 7 w 52"/>
                <a:gd name="T27" fmla="*/ 23 h 23"/>
                <a:gd name="T28" fmla="*/ 0 w 52"/>
                <a:gd name="T29" fmla="*/ 23 h 23"/>
                <a:gd name="T30" fmla="*/ 7 w 52"/>
                <a:gd name="T31" fmla="*/ 11 h 23"/>
                <a:gd name="T32" fmla="*/ 17 w 52"/>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3">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1" name="Freeform 462"/>
            <p:cNvSpPr/>
            <p:nvPr/>
          </p:nvSpPr>
          <p:spPr bwMode="auto">
            <a:xfrm>
              <a:off x="3864" y="2567"/>
              <a:ext cx="14" cy="10"/>
            </a:xfrm>
            <a:custGeom>
              <a:avLst/>
              <a:gdLst>
                <a:gd name="T0" fmla="*/ 0 w 14"/>
                <a:gd name="T1" fmla="*/ 0 h 10"/>
                <a:gd name="T2" fmla="*/ 7 w 14"/>
                <a:gd name="T3" fmla="*/ 1 h 10"/>
                <a:gd name="T4" fmla="*/ 13 w 14"/>
                <a:gd name="T5" fmla="*/ 3 h 10"/>
                <a:gd name="T6" fmla="*/ 14 w 14"/>
                <a:gd name="T7" fmla="*/ 5 h 10"/>
                <a:gd name="T8" fmla="*/ 14 w 14"/>
                <a:gd name="T9" fmla="*/ 7 h 10"/>
                <a:gd name="T10" fmla="*/ 14 w 14"/>
                <a:gd name="T11" fmla="*/ 8 h 10"/>
                <a:gd name="T12" fmla="*/ 14 w 14"/>
                <a:gd name="T13" fmla="*/ 10 h 10"/>
                <a:gd name="T14" fmla="*/ 14 w 14"/>
                <a:gd name="T15" fmla="*/ 10 h 10"/>
                <a:gd name="T16" fmla="*/ 13 w 14"/>
                <a:gd name="T17" fmla="*/ 10 h 10"/>
                <a:gd name="T18" fmla="*/ 4 w 14"/>
                <a:gd name="T19" fmla="*/ 5 h 10"/>
                <a:gd name="T20" fmla="*/ 0 w 1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0"/>
                  </a:moveTo>
                  <a:lnTo>
                    <a:pt x="7" y="1"/>
                  </a:lnTo>
                  <a:lnTo>
                    <a:pt x="13" y="3"/>
                  </a:lnTo>
                  <a:lnTo>
                    <a:pt x="14" y="5"/>
                  </a:lnTo>
                  <a:lnTo>
                    <a:pt x="14" y="7"/>
                  </a:lnTo>
                  <a:lnTo>
                    <a:pt x="14" y="8"/>
                  </a:lnTo>
                  <a:lnTo>
                    <a:pt x="14" y="10"/>
                  </a:lnTo>
                  <a:lnTo>
                    <a:pt x="14" y="10"/>
                  </a:lnTo>
                  <a:lnTo>
                    <a:pt x="13" y="10"/>
                  </a:lnTo>
                  <a:lnTo>
                    <a:pt x="4"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2" name="Freeform 463"/>
            <p:cNvSpPr/>
            <p:nvPr/>
          </p:nvSpPr>
          <p:spPr bwMode="auto">
            <a:xfrm>
              <a:off x="2655" y="2577"/>
              <a:ext cx="17" cy="18"/>
            </a:xfrm>
            <a:custGeom>
              <a:avLst/>
              <a:gdLst>
                <a:gd name="T0" fmla="*/ 4 w 17"/>
                <a:gd name="T1" fmla="*/ 0 h 18"/>
                <a:gd name="T2" fmla="*/ 5 w 17"/>
                <a:gd name="T3" fmla="*/ 1 h 18"/>
                <a:gd name="T4" fmla="*/ 5 w 17"/>
                <a:gd name="T5" fmla="*/ 4 h 18"/>
                <a:gd name="T6" fmla="*/ 11 w 17"/>
                <a:gd name="T7" fmla="*/ 3 h 18"/>
                <a:gd name="T8" fmla="*/ 17 w 17"/>
                <a:gd name="T9" fmla="*/ 3 h 18"/>
                <a:gd name="T10" fmla="*/ 17 w 17"/>
                <a:gd name="T11" fmla="*/ 5 h 18"/>
                <a:gd name="T12" fmla="*/ 17 w 17"/>
                <a:gd name="T13" fmla="*/ 8 h 18"/>
                <a:gd name="T14" fmla="*/ 15 w 17"/>
                <a:gd name="T15" fmla="*/ 10 h 18"/>
                <a:gd name="T16" fmla="*/ 14 w 17"/>
                <a:gd name="T17" fmla="*/ 13 h 18"/>
                <a:gd name="T18" fmla="*/ 10 w 17"/>
                <a:gd name="T19" fmla="*/ 14 h 18"/>
                <a:gd name="T20" fmla="*/ 5 w 17"/>
                <a:gd name="T21" fmla="*/ 18 h 18"/>
                <a:gd name="T22" fmla="*/ 4 w 17"/>
                <a:gd name="T23" fmla="*/ 17 h 18"/>
                <a:gd name="T24" fmla="*/ 3 w 17"/>
                <a:gd name="T25" fmla="*/ 17 h 18"/>
                <a:gd name="T26" fmla="*/ 1 w 17"/>
                <a:gd name="T27" fmla="*/ 10 h 18"/>
                <a:gd name="T28" fmla="*/ 0 w 17"/>
                <a:gd name="T29" fmla="*/ 4 h 18"/>
                <a:gd name="T30" fmla="*/ 3 w 17"/>
                <a:gd name="T31" fmla="*/ 1 h 18"/>
                <a:gd name="T32" fmla="*/ 4 w 17"/>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8">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3" name="Freeform 464"/>
            <p:cNvSpPr/>
            <p:nvPr/>
          </p:nvSpPr>
          <p:spPr bwMode="auto">
            <a:xfrm>
              <a:off x="3845" y="2580"/>
              <a:ext cx="70" cy="91"/>
            </a:xfrm>
            <a:custGeom>
              <a:avLst/>
              <a:gdLst>
                <a:gd name="T0" fmla="*/ 70 w 70"/>
                <a:gd name="T1" fmla="*/ 55 h 91"/>
                <a:gd name="T2" fmla="*/ 70 w 70"/>
                <a:gd name="T3" fmla="*/ 60 h 91"/>
                <a:gd name="T4" fmla="*/ 70 w 70"/>
                <a:gd name="T5" fmla="*/ 65 h 91"/>
                <a:gd name="T6" fmla="*/ 66 w 70"/>
                <a:gd name="T7" fmla="*/ 65 h 91"/>
                <a:gd name="T8" fmla="*/ 62 w 70"/>
                <a:gd name="T9" fmla="*/ 67 h 91"/>
                <a:gd name="T10" fmla="*/ 63 w 70"/>
                <a:gd name="T11" fmla="*/ 68 h 91"/>
                <a:gd name="T12" fmla="*/ 65 w 70"/>
                <a:gd name="T13" fmla="*/ 71 h 91"/>
                <a:gd name="T14" fmla="*/ 68 w 70"/>
                <a:gd name="T15" fmla="*/ 72 h 91"/>
                <a:gd name="T16" fmla="*/ 69 w 70"/>
                <a:gd name="T17" fmla="*/ 75 h 91"/>
                <a:gd name="T18" fmla="*/ 69 w 70"/>
                <a:gd name="T19" fmla="*/ 77 h 91"/>
                <a:gd name="T20" fmla="*/ 69 w 70"/>
                <a:gd name="T21" fmla="*/ 77 h 91"/>
                <a:gd name="T22" fmla="*/ 49 w 70"/>
                <a:gd name="T23" fmla="*/ 78 h 91"/>
                <a:gd name="T24" fmla="*/ 32 w 70"/>
                <a:gd name="T25" fmla="*/ 81 h 91"/>
                <a:gd name="T26" fmla="*/ 15 w 70"/>
                <a:gd name="T27" fmla="*/ 87 h 91"/>
                <a:gd name="T28" fmla="*/ 0 w 70"/>
                <a:gd name="T29" fmla="*/ 91 h 91"/>
                <a:gd name="T30" fmla="*/ 0 w 70"/>
                <a:gd name="T31" fmla="*/ 91 h 91"/>
                <a:gd name="T32" fmla="*/ 0 w 70"/>
                <a:gd name="T33" fmla="*/ 89 h 91"/>
                <a:gd name="T34" fmla="*/ 0 w 70"/>
                <a:gd name="T35" fmla="*/ 88 h 91"/>
                <a:gd name="T36" fmla="*/ 2 w 70"/>
                <a:gd name="T37" fmla="*/ 85 h 91"/>
                <a:gd name="T38" fmla="*/ 12 w 70"/>
                <a:gd name="T39" fmla="*/ 80 h 91"/>
                <a:gd name="T40" fmla="*/ 25 w 70"/>
                <a:gd name="T41" fmla="*/ 72 h 91"/>
                <a:gd name="T42" fmla="*/ 16 w 70"/>
                <a:gd name="T43" fmla="*/ 71 h 91"/>
                <a:gd name="T44" fmla="*/ 9 w 70"/>
                <a:gd name="T45" fmla="*/ 67 h 91"/>
                <a:gd name="T46" fmla="*/ 12 w 70"/>
                <a:gd name="T47" fmla="*/ 58 h 91"/>
                <a:gd name="T48" fmla="*/ 13 w 70"/>
                <a:gd name="T49" fmla="*/ 51 h 91"/>
                <a:gd name="T50" fmla="*/ 22 w 70"/>
                <a:gd name="T51" fmla="*/ 51 h 91"/>
                <a:gd name="T52" fmla="*/ 30 w 70"/>
                <a:gd name="T53" fmla="*/ 51 h 91"/>
                <a:gd name="T54" fmla="*/ 26 w 70"/>
                <a:gd name="T55" fmla="*/ 37 h 91"/>
                <a:gd name="T56" fmla="*/ 19 w 70"/>
                <a:gd name="T57" fmla="*/ 25 h 91"/>
                <a:gd name="T58" fmla="*/ 10 w 70"/>
                <a:gd name="T59" fmla="*/ 12 h 91"/>
                <a:gd name="T60" fmla="*/ 5 w 70"/>
                <a:gd name="T61" fmla="*/ 1 h 91"/>
                <a:gd name="T62" fmla="*/ 5 w 70"/>
                <a:gd name="T63" fmla="*/ 0 h 91"/>
                <a:gd name="T64" fmla="*/ 5 w 70"/>
                <a:gd name="T65" fmla="*/ 0 h 91"/>
                <a:gd name="T66" fmla="*/ 9 w 70"/>
                <a:gd name="T67" fmla="*/ 0 h 91"/>
                <a:gd name="T68" fmla="*/ 15 w 70"/>
                <a:gd name="T69" fmla="*/ 0 h 91"/>
                <a:gd name="T70" fmla="*/ 15 w 70"/>
                <a:gd name="T71" fmla="*/ 4 h 91"/>
                <a:gd name="T72" fmla="*/ 15 w 70"/>
                <a:gd name="T73" fmla="*/ 8 h 91"/>
                <a:gd name="T74" fmla="*/ 16 w 70"/>
                <a:gd name="T75" fmla="*/ 8 h 91"/>
                <a:gd name="T76" fmla="*/ 19 w 70"/>
                <a:gd name="T77" fmla="*/ 8 h 91"/>
                <a:gd name="T78" fmla="*/ 23 w 70"/>
                <a:gd name="T79" fmla="*/ 5 h 91"/>
                <a:gd name="T80" fmla="*/ 26 w 70"/>
                <a:gd name="T81" fmla="*/ 2 h 91"/>
                <a:gd name="T82" fmla="*/ 32 w 70"/>
                <a:gd name="T83" fmla="*/ 1 h 91"/>
                <a:gd name="T84" fmla="*/ 38 w 70"/>
                <a:gd name="T85" fmla="*/ 1 h 91"/>
                <a:gd name="T86" fmla="*/ 39 w 70"/>
                <a:gd name="T87" fmla="*/ 8 h 91"/>
                <a:gd name="T88" fmla="*/ 40 w 70"/>
                <a:gd name="T89" fmla="*/ 15 h 91"/>
                <a:gd name="T90" fmla="*/ 42 w 70"/>
                <a:gd name="T91" fmla="*/ 24 h 91"/>
                <a:gd name="T92" fmla="*/ 46 w 70"/>
                <a:gd name="T93" fmla="*/ 31 h 91"/>
                <a:gd name="T94" fmla="*/ 49 w 70"/>
                <a:gd name="T95" fmla="*/ 38 h 91"/>
                <a:gd name="T96" fmla="*/ 53 w 70"/>
                <a:gd name="T97" fmla="*/ 45 h 91"/>
                <a:gd name="T98" fmla="*/ 58 w 70"/>
                <a:gd name="T99" fmla="*/ 51 h 91"/>
                <a:gd name="T100" fmla="*/ 62 w 70"/>
                <a:gd name="T101" fmla="*/ 55 h 91"/>
                <a:gd name="T102" fmla="*/ 66 w 70"/>
                <a:gd name="T103" fmla="*/ 55 h 91"/>
                <a:gd name="T104" fmla="*/ 70 w 70"/>
                <a:gd name="T105" fmla="*/ 5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91">
                  <a:moveTo>
                    <a:pt x="70" y="55"/>
                  </a:moveTo>
                  <a:lnTo>
                    <a:pt x="70" y="60"/>
                  </a:lnTo>
                  <a:lnTo>
                    <a:pt x="70" y="65"/>
                  </a:lnTo>
                  <a:lnTo>
                    <a:pt x="66" y="65"/>
                  </a:lnTo>
                  <a:lnTo>
                    <a:pt x="62" y="67"/>
                  </a:lnTo>
                  <a:lnTo>
                    <a:pt x="63" y="68"/>
                  </a:lnTo>
                  <a:lnTo>
                    <a:pt x="65" y="71"/>
                  </a:lnTo>
                  <a:lnTo>
                    <a:pt x="68" y="72"/>
                  </a:lnTo>
                  <a:lnTo>
                    <a:pt x="69" y="75"/>
                  </a:lnTo>
                  <a:lnTo>
                    <a:pt x="69" y="77"/>
                  </a:lnTo>
                  <a:lnTo>
                    <a:pt x="69" y="77"/>
                  </a:lnTo>
                  <a:lnTo>
                    <a:pt x="49" y="78"/>
                  </a:lnTo>
                  <a:lnTo>
                    <a:pt x="32" y="81"/>
                  </a:lnTo>
                  <a:lnTo>
                    <a:pt x="15" y="87"/>
                  </a:lnTo>
                  <a:lnTo>
                    <a:pt x="0" y="91"/>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4" name="Freeform 465"/>
            <p:cNvSpPr/>
            <p:nvPr/>
          </p:nvSpPr>
          <p:spPr bwMode="auto">
            <a:xfrm>
              <a:off x="2359" y="2610"/>
              <a:ext cx="9" cy="4"/>
            </a:xfrm>
            <a:custGeom>
              <a:avLst/>
              <a:gdLst>
                <a:gd name="T0" fmla="*/ 0 w 9"/>
                <a:gd name="T1" fmla="*/ 0 h 4"/>
                <a:gd name="T2" fmla="*/ 4 w 9"/>
                <a:gd name="T3" fmla="*/ 0 h 4"/>
                <a:gd name="T4" fmla="*/ 9 w 9"/>
                <a:gd name="T5" fmla="*/ 0 h 4"/>
                <a:gd name="T6" fmla="*/ 7 w 9"/>
                <a:gd name="T7" fmla="*/ 1 h 4"/>
                <a:gd name="T8" fmla="*/ 7 w 9"/>
                <a:gd name="T9" fmla="*/ 2 h 4"/>
                <a:gd name="T10" fmla="*/ 6 w 9"/>
                <a:gd name="T11" fmla="*/ 2 h 4"/>
                <a:gd name="T12" fmla="*/ 4 w 9"/>
                <a:gd name="T13" fmla="*/ 2 h 4"/>
                <a:gd name="T14" fmla="*/ 2 w 9"/>
                <a:gd name="T15" fmla="*/ 4 h 4"/>
                <a:gd name="T16" fmla="*/ 0 w 9"/>
                <a:gd name="T17" fmla="*/ 4 h 4"/>
                <a:gd name="T18" fmla="*/ 0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5" name="Freeform 466"/>
            <p:cNvSpPr/>
            <p:nvPr/>
          </p:nvSpPr>
          <p:spPr bwMode="auto">
            <a:xfrm>
              <a:off x="3798" y="2611"/>
              <a:ext cx="49" cy="40"/>
            </a:xfrm>
            <a:custGeom>
              <a:avLst/>
              <a:gdLst>
                <a:gd name="T0" fmla="*/ 23 w 49"/>
                <a:gd name="T1" fmla="*/ 0 h 40"/>
                <a:gd name="T2" fmla="*/ 36 w 49"/>
                <a:gd name="T3" fmla="*/ 1 h 40"/>
                <a:gd name="T4" fmla="*/ 49 w 49"/>
                <a:gd name="T5" fmla="*/ 1 h 40"/>
                <a:gd name="T6" fmla="*/ 49 w 49"/>
                <a:gd name="T7" fmla="*/ 3 h 40"/>
                <a:gd name="T8" fmla="*/ 49 w 49"/>
                <a:gd name="T9" fmla="*/ 3 h 40"/>
                <a:gd name="T10" fmla="*/ 45 w 49"/>
                <a:gd name="T11" fmla="*/ 14 h 40"/>
                <a:gd name="T12" fmla="*/ 42 w 49"/>
                <a:gd name="T13" fmla="*/ 27 h 40"/>
                <a:gd name="T14" fmla="*/ 35 w 49"/>
                <a:gd name="T15" fmla="*/ 31 h 40"/>
                <a:gd name="T16" fmla="*/ 25 w 49"/>
                <a:gd name="T17" fmla="*/ 36 h 40"/>
                <a:gd name="T18" fmla="*/ 20 w 49"/>
                <a:gd name="T19" fmla="*/ 39 h 40"/>
                <a:gd name="T20" fmla="*/ 15 w 49"/>
                <a:gd name="T21" fmla="*/ 40 h 40"/>
                <a:gd name="T22" fmla="*/ 10 w 49"/>
                <a:gd name="T23" fmla="*/ 40 h 40"/>
                <a:gd name="T24" fmla="*/ 6 w 49"/>
                <a:gd name="T25" fmla="*/ 40 h 40"/>
                <a:gd name="T26" fmla="*/ 3 w 49"/>
                <a:gd name="T27" fmla="*/ 39 h 40"/>
                <a:gd name="T28" fmla="*/ 0 w 49"/>
                <a:gd name="T29" fmla="*/ 37 h 40"/>
                <a:gd name="T30" fmla="*/ 5 w 49"/>
                <a:gd name="T31" fmla="*/ 23 h 40"/>
                <a:gd name="T32" fmla="*/ 10 w 49"/>
                <a:gd name="T33" fmla="*/ 9 h 40"/>
                <a:gd name="T34" fmla="*/ 17 w 49"/>
                <a:gd name="T35" fmla="*/ 6 h 40"/>
                <a:gd name="T36" fmla="*/ 23 w 49"/>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0">
                  <a:moveTo>
                    <a:pt x="23" y="0"/>
                  </a:moveTo>
                  <a:lnTo>
                    <a:pt x="36" y="1"/>
                  </a:lnTo>
                  <a:lnTo>
                    <a:pt x="49" y="1"/>
                  </a:lnTo>
                  <a:lnTo>
                    <a:pt x="49" y="3"/>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6" name="Freeform 467"/>
            <p:cNvSpPr/>
            <p:nvPr/>
          </p:nvSpPr>
          <p:spPr bwMode="auto">
            <a:xfrm>
              <a:off x="2643" y="2620"/>
              <a:ext cx="12" cy="18"/>
            </a:xfrm>
            <a:custGeom>
              <a:avLst/>
              <a:gdLst>
                <a:gd name="T0" fmla="*/ 7 w 12"/>
                <a:gd name="T1" fmla="*/ 0 h 18"/>
                <a:gd name="T2" fmla="*/ 10 w 12"/>
                <a:gd name="T3" fmla="*/ 0 h 18"/>
                <a:gd name="T4" fmla="*/ 12 w 12"/>
                <a:gd name="T5" fmla="*/ 0 h 18"/>
                <a:gd name="T6" fmla="*/ 10 w 12"/>
                <a:gd name="T7" fmla="*/ 5 h 18"/>
                <a:gd name="T8" fmla="*/ 9 w 12"/>
                <a:gd name="T9" fmla="*/ 10 h 18"/>
                <a:gd name="T10" fmla="*/ 6 w 12"/>
                <a:gd name="T11" fmla="*/ 14 h 18"/>
                <a:gd name="T12" fmla="*/ 3 w 12"/>
                <a:gd name="T13" fmla="*/ 18 h 18"/>
                <a:gd name="T14" fmla="*/ 2 w 12"/>
                <a:gd name="T15" fmla="*/ 17 h 18"/>
                <a:gd name="T16" fmla="*/ 0 w 12"/>
                <a:gd name="T17" fmla="*/ 17 h 18"/>
                <a:gd name="T18" fmla="*/ 0 w 12"/>
                <a:gd name="T19" fmla="*/ 12 h 18"/>
                <a:gd name="T20" fmla="*/ 0 w 12"/>
                <a:gd name="T21" fmla="*/ 7 h 18"/>
                <a:gd name="T22" fmla="*/ 3 w 12"/>
                <a:gd name="T23" fmla="*/ 4 h 18"/>
                <a:gd name="T24" fmla="*/ 7 w 12"/>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7" name="Freeform 468"/>
            <p:cNvSpPr/>
            <p:nvPr/>
          </p:nvSpPr>
          <p:spPr bwMode="auto">
            <a:xfrm>
              <a:off x="3317" y="2654"/>
              <a:ext cx="63" cy="57"/>
            </a:xfrm>
            <a:custGeom>
              <a:avLst/>
              <a:gdLst>
                <a:gd name="T0" fmla="*/ 36 w 63"/>
                <a:gd name="T1" fmla="*/ 0 h 57"/>
                <a:gd name="T2" fmla="*/ 39 w 63"/>
                <a:gd name="T3" fmla="*/ 3 h 57"/>
                <a:gd name="T4" fmla="*/ 39 w 63"/>
                <a:gd name="T5" fmla="*/ 6 h 57"/>
                <a:gd name="T6" fmla="*/ 39 w 63"/>
                <a:gd name="T7" fmla="*/ 7 h 57"/>
                <a:gd name="T8" fmla="*/ 37 w 63"/>
                <a:gd name="T9" fmla="*/ 10 h 57"/>
                <a:gd name="T10" fmla="*/ 34 w 63"/>
                <a:gd name="T11" fmla="*/ 14 h 57"/>
                <a:gd name="T12" fmla="*/ 30 w 63"/>
                <a:gd name="T13" fmla="*/ 17 h 57"/>
                <a:gd name="T14" fmla="*/ 34 w 63"/>
                <a:gd name="T15" fmla="*/ 17 h 57"/>
                <a:gd name="T16" fmla="*/ 37 w 63"/>
                <a:gd name="T17" fmla="*/ 17 h 57"/>
                <a:gd name="T18" fmla="*/ 37 w 63"/>
                <a:gd name="T19" fmla="*/ 21 h 57"/>
                <a:gd name="T20" fmla="*/ 37 w 63"/>
                <a:gd name="T21" fmla="*/ 25 h 57"/>
                <a:gd name="T22" fmla="*/ 40 w 63"/>
                <a:gd name="T23" fmla="*/ 24 h 57"/>
                <a:gd name="T24" fmla="*/ 43 w 63"/>
                <a:gd name="T25" fmla="*/ 21 h 57"/>
                <a:gd name="T26" fmla="*/ 47 w 63"/>
                <a:gd name="T27" fmla="*/ 20 h 57"/>
                <a:gd name="T28" fmla="*/ 53 w 63"/>
                <a:gd name="T29" fmla="*/ 18 h 57"/>
                <a:gd name="T30" fmla="*/ 57 w 63"/>
                <a:gd name="T31" fmla="*/ 20 h 57"/>
                <a:gd name="T32" fmla="*/ 63 w 63"/>
                <a:gd name="T33" fmla="*/ 21 h 57"/>
                <a:gd name="T34" fmla="*/ 59 w 63"/>
                <a:gd name="T35" fmla="*/ 38 h 57"/>
                <a:gd name="T36" fmla="*/ 56 w 63"/>
                <a:gd name="T37" fmla="*/ 57 h 57"/>
                <a:gd name="T38" fmla="*/ 50 w 63"/>
                <a:gd name="T39" fmla="*/ 57 h 57"/>
                <a:gd name="T40" fmla="*/ 44 w 63"/>
                <a:gd name="T41" fmla="*/ 57 h 57"/>
                <a:gd name="T42" fmla="*/ 43 w 63"/>
                <a:gd name="T43" fmla="*/ 57 h 57"/>
                <a:gd name="T44" fmla="*/ 40 w 63"/>
                <a:gd name="T45" fmla="*/ 55 h 57"/>
                <a:gd name="T46" fmla="*/ 40 w 63"/>
                <a:gd name="T47" fmla="*/ 51 h 57"/>
                <a:gd name="T48" fmla="*/ 39 w 63"/>
                <a:gd name="T49" fmla="*/ 48 h 57"/>
                <a:gd name="T50" fmla="*/ 37 w 63"/>
                <a:gd name="T51" fmla="*/ 50 h 57"/>
                <a:gd name="T52" fmla="*/ 34 w 63"/>
                <a:gd name="T53" fmla="*/ 51 h 57"/>
                <a:gd name="T54" fmla="*/ 32 w 63"/>
                <a:gd name="T55" fmla="*/ 55 h 57"/>
                <a:gd name="T56" fmla="*/ 27 w 63"/>
                <a:gd name="T57" fmla="*/ 57 h 57"/>
                <a:gd name="T58" fmla="*/ 24 w 63"/>
                <a:gd name="T59" fmla="*/ 51 h 57"/>
                <a:gd name="T60" fmla="*/ 22 w 63"/>
                <a:gd name="T61" fmla="*/ 45 h 57"/>
                <a:gd name="T62" fmla="*/ 12 w 63"/>
                <a:gd name="T63" fmla="*/ 45 h 57"/>
                <a:gd name="T64" fmla="*/ 2 w 63"/>
                <a:gd name="T65" fmla="*/ 47 h 57"/>
                <a:gd name="T66" fmla="*/ 0 w 63"/>
                <a:gd name="T67" fmla="*/ 41 h 57"/>
                <a:gd name="T68" fmla="*/ 0 w 63"/>
                <a:gd name="T69" fmla="*/ 37 h 57"/>
                <a:gd name="T70" fmla="*/ 9 w 63"/>
                <a:gd name="T71" fmla="*/ 30 h 57"/>
                <a:gd name="T72" fmla="*/ 20 w 63"/>
                <a:gd name="T73" fmla="*/ 20 h 57"/>
                <a:gd name="T74" fmla="*/ 30 w 63"/>
                <a:gd name="T75" fmla="*/ 10 h 57"/>
                <a:gd name="T76" fmla="*/ 36 w 63"/>
                <a:gd name="T7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7">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8" name="Freeform 469"/>
            <p:cNvSpPr/>
            <p:nvPr/>
          </p:nvSpPr>
          <p:spPr bwMode="auto">
            <a:xfrm>
              <a:off x="2987" y="2684"/>
              <a:ext cx="106" cy="85"/>
            </a:xfrm>
            <a:custGeom>
              <a:avLst/>
              <a:gdLst>
                <a:gd name="T0" fmla="*/ 43 w 106"/>
                <a:gd name="T1" fmla="*/ 0 h 85"/>
                <a:gd name="T2" fmla="*/ 39 w 106"/>
                <a:gd name="T3" fmla="*/ 3 h 85"/>
                <a:gd name="T4" fmla="*/ 33 w 106"/>
                <a:gd name="T5" fmla="*/ 7 h 85"/>
                <a:gd name="T6" fmla="*/ 26 w 106"/>
                <a:gd name="T7" fmla="*/ 8 h 85"/>
                <a:gd name="T8" fmla="*/ 20 w 106"/>
                <a:gd name="T9" fmla="*/ 11 h 85"/>
                <a:gd name="T10" fmla="*/ 15 w 106"/>
                <a:gd name="T11" fmla="*/ 14 h 85"/>
                <a:gd name="T12" fmla="*/ 9 w 106"/>
                <a:gd name="T13" fmla="*/ 17 h 85"/>
                <a:gd name="T14" fmla="*/ 5 w 106"/>
                <a:gd name="T15" fmla="*/ 21 h 85"/>
                <a:gd name="T16" fmla="*/ 0 w 106"/>
                <a:gd name="T17" fmla="*/ 27 h 85"/>
                <a:gd name="T18" fmla="*/ 2 w 106"/>
                <a:gd name="T19" fmla="*/ 28 h 85"/>
                <a:gd name="T20" fmla="*/ 2 w 106"/>
                <a:gd name="T21" fmla="*/ 30 h 85"/>
                <a:gd name="T22" fmla="*/ 10 w 106"/>
                <a:gd name="T23" fmla="*/ 28 h 85"/>
                <a:gd name="T24" fmla="*/ 17 w 106"/>
                <a:gd name="T25" fmla="*/ 27 h 85"/>
                <a:gd name="T26" fmla="*/ 22 w 106"/>
                <a:gd name="T27" fmla="*/ 23 h 85"/>
                <a:gd name="T28" fmla="*/ 29 w 106"/>
                <a:gd name="T29" fmla="*/ 20 h 85"/>
                <a:gd name="T30" fmla="*/ 45 w 106"/>
                <a:gd name="T31" fmla="*/ 25 h 85"/>
                <a:gd name="T32" fmla="*/ 63 w 106"/>
                <a:gd name="T33" fmla="*/ 31 h 85"/>
                <a:gd name="T34" fmla="*/ 62 w 106"/>
                <a:gd name="T35" fmla="*/ 33 h 85"/>
                <a:gd name="T36" fmla="*/ 62 w 106"/>
                <a:gd name="T37" fmla="*/ 34 h 85"/>
                <a:gd name="T38" fmla="*/ 50 w 106"/>
                <a:gd name="T39" fmla="*/ 37 h 85"/>
                <a:gd name="T40" fmla="*/ 42 w 106"/>
                <a:gd name="T41" fmla="*/ 41 h 85"/>
                <a:gd name="T42" fmla="*/ 33 w 106"/>
                <a:gd name="T43" fmla="*/ 45 h 85"/>
                <a:gd name="T44" fmla="*/ 27 w 106"/>
                <a:gd name="T45" fmla="*/ 51 h 85"/>
                <a:gd name="T46" fmla="*/ 22 w 106"/>
                <a:gd name="T47" fmla="*/ 58 h 85"/>
                <a:gd name="T48" fmla="*/ 17 w 106"/>
                <a:gd name="T49" fmla="*/ 65 h 85"/>
                <a:gd name="T50" fmla="*/ 13 w 106"/>
                <a:gd name="T51" fmla="*/ 74 h 85"/>
                <a:gd name="T52" fmla="*/ 10 w 106"/>
                <a:gd name="T53" fmla="*/ 84 h 85"/>
                <a:gd name="T54" fmla="*/ 10 w 106"/>
                <a:gd name="T55" fmla="*/ 85 h 85"/>
                <a:gd name="T56" fmla="*/ 12 w 106"/>
                <a:gd name="T57" fmla="*/ 85 h 85"/>
                <a:gd name="T58" fmla="*/ 17 w 106"/>
                <a:gd name="T59" fmla="*/ 85 h 85"/>
                <a:gd name="T60" fmla="*/ 23 w 106"/>
                <a:gd name="T61" fmla="*/ 85 h 85"/>
                <a:gd name="T62" fmla="*/ 30 w 106"/>
                <a:gd name="T63" fmla="*/ 70 h 85"/>
                <a:gd name="T64" fmla="*/ 37 w 106"/>
                <a:gd name="T65" fmla="*/ 55 h 85"/>
                <a:gd name="T66" fmla="*/ 43 w 106"/>
                <a:gd name="T67" fmla="*/ 50 h 85"/>
                <a:gd name="T68" fmla="*/ 49 w 106"/>
                <a:gd name="T69" fmla="*/ 45 h 85"/>
                <a:gd name="T70" fmla="*/ 56 w 106"/>
                <a:gd name="T71" fmla="*/ 41 h 85"/>
                <a:gd name="T72" fmla="*/ 66 w 106"/>
                <a:gd name="T73" fmla="*/ 38 h 85"/>
                <a:gd name="T74" fmla="*/ 66 w 106"/>
                <a:gd name="T75" fmla="*/ 40 h 85"/>
                <a:gd name="T76" fmla="*/ 66 w 106"/>
                <a:gd name="T77" fmla="*/ 41 h 85"/>
                <a:gd name="T78" fmla="*/ 67 w 106"/>
                <a:gd name="T79" fmla="*/ 48 h 85"/>
                <a:gd name="T80" fmla="*/ 66 w 106"/>
                <a:gd name="T81" fmla="*/ 54 h 85"/>
                <a:gd name="T82" fmla="*/ 65 w 106"/>
                <a:gd name="T83" fmla="*/ 60 h 85"/>
                <a:gd name="T84" fmla="*/ 63 w 106"/>
                <a:gd name="T85" fmla="*/ 65 h 85"/>
                <a:gd name="T86" fmla="*/ 70 w 106"/>
                <a:gd name="T87" fmla="*/ 65 h 85"/>
                <a:gd name="T88" fmla="*/ 77 w 106"/>
                <a:gd name="T89" fmla="*/ 67 h 85"/>
                <a:gd name="T90" fmla="*/ 85 w 106"/>
                <a:gd name="T91" fmla="*/ 58 h 85"/>
                <a:gd name="T92" fmla="*/ 92 w 106"/>
                <a:gd name="T93" fmla="*/ 48 h 85"/>
                <a:gd name="T94" fmla="*/ 97 w 106"/>
                <a:gd name="T95" fmla="*/ 51 h 85"/>
                <a:gd name="T96" fmla="*/ 105 w 106"/>
                <a:gd name="T97" fmla="*/ 50 h 85"/>
                <a:gd name="T98" fmla="*/ 106 w 106"/>
                <a:gd name="T99" fmla="*/ 48 h 85"/>
                <a:gd name="T100" fmla="*/ 106 w 106"/>
                <a:gd name="T101" fmla="*/ 47 h 85"/>
                <a:gd name="T102" fmla="*/ 87 w 106"/>
                <a:gd name="T103" fmla="*/ 35 h 85"/>
                <a:gd name="T104" fmla="*/ 70 w 106"/>
                <a:gd name="T105" fmla="*/ 25 h 85"/>
                <a:gd name="T106" fmla="*/ 72 w 106"/>
                <a:gd name="T107" fmla="*/ 20 h 85"/>
                <a:gd name="T108" fmla="*/ 73 w 106"/>
                <a:gd name="T109" fmla="*/ 15 h 85"/>
                <a:gd name="T110" fmla="*/ 66 w 106"/>
                <a:gd name="T111" fmla="*/ 8 h 85"/>
                <a:gd name="T112" fmla="*/ 59 w 106"/>
                <a:gd name="T113" fmla="*/ 3 h 85"/>
                <a:gd name="T114" fmla="*/ 52 w 106"/>
                <a:gd name="T115" fmla="*/ 1 h 85"/>
                <a:gd name="T116" fmla="*/ 43 w 106"/>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 h="85">
                  <a:moveTo>
                    <a:pt x="43" y="0"/>
                  </a:moveTo>
                  <a:lnTo>
                    <a:pt x="39" y="3"/>
                  </a:lnTo>
                  <a:lnTo>
                    <a:pt x="33" y="7"/>
                  </a:lnTo>
                  <a:lnTo>
                    <a:pt x="26" y="8"/>
                  </a:lnTo>
                  <a:lnTo>
                    <a:pt x="20" y="11"/>
                  </a:lnTo>
                  <a:lnTo>
                    <a:pt x="15" y="14"/>
                  </a:lnTo>
                  <a:lnTo>
                    <a:pt x="9" y="17"/>
                  </a:lnTo>
                  <a:lnTo>
                    <a:pt x="5" y="21"/>
                  </a:lnTo>
                  <a:lnTo>
                    <a:pt x="0" y="27"/>
                  </a:lnTo>
                  <a:lnTo>
                    <a:pt x="2" y="28"/>
                  </a:lnTo>
                  <a:lnTo>
                    <a:pt x="2" y="30"/>
                  </a:lnTo>
                  <a:lnTo>
                    <a:pt x="10" y="28"/>
                  </a:lnTo>
                  <a:lnTo>
                    <a:pt x="17" y="27"/>
                  </a:lnTo>
                  <a:lnTo>
                    <a:pt x="22" y="23"/>
                  </a:lnTo>
                  <a:lnTo>
                    <a:pt x="29" y="20"/>
                  </a:lnTo>
                  <a:lnTo>
                    <a:pt x="45" y="25"/>
                  </a:lnTo>
                  <a:lnTo>
                    <a:pt x="63" y="31"/>
                  </a:lnTo>
                  <a:lnTo>
                    <a:pt x="62" y="33"/>
                  </a:lnTo>
                  <a:lnTo>
                    <a:pt x="62" y="34"/>
                  </a:lnTo>
                  <a:lnTo>
                    <a:pt x="50" y="37"/>
                  </a:lnTo>
                  <a:lnTo>
                    <a:pt x="42" y="41"/>
                  </a:lnTo>
                  <a:lnTo>
                    <a:pt x="33" y="45"/>
                  </a:lnTo>
                  <a:lnTo>
                    <a:pt x="27" y="51"/>
                  </a:lnTo>
                  <a:lnTo>
                    <a:pt x="22" y="58"/>
                  </a:lnTo>
                  <a:lnTo>
                    <a:pt x="17" y="65"/>
                  </a:lnTo>
                  <a:lnTo>
                    <a:pt x="13" y="74"/>
                  </a:lnTo>
                  <a:lnTo>
                    <a:pt x="10" y="84"/>
                  </a:lnTo>
                  <a:lnTo>
                    <a:pt x="10" y="85"/>
                  </a:lnTo>
                  <a:lnTo>
                    <a:pt x="12" y="85"/>
                  </a:lnTo>
                  <a:lnTo>
                    <a:pt x="17" y="85"/>
                  </a:lnTo>
                  <a:lnTo>
                    <a:pt x="23" y="85"/>
                  </a:lnTo>
                  <a:lnTo>
                    <a:pt x="30" y="70"/>
                  </a:lnTo>
                  <a:lnTo>
                    <a:pt x="37" y="55"/>
                  </a:lnTo>
                  <a:lnTo>
                    <a:pt x="43" y="50"/>
                  </a:lnTo>
                  <a:lnTo>
                    <a:pt x="49" y="45"/>
                  </a:lnTo>
                  <a:lnTo>
                    <a:pt x="56" y="41"/>
                  </a:lnTo>
                  <a:lnTo>
                    <a:pt x="66" y="38"/>
                  </a:lnTo>
                  <a:lnTo>
                    <a:pt x="66" y="40"/>
                  </a:lnTo>
                  <a:lnTo>
                    <a:pt x="66" y="41"/>
                  </a:lnTo>
                  <a:lnTo>
                    <a:pt x="67" y="48"/>
                  </a:lnTo>
                  <a:lnTo>
                    <a:pt x="66" y="54"/>
                  </a:lnTo>
                  <a:lnTo>
                    <a:pt x="65" y="60"/>
                  </a:lnTo>
                  <a:lnTo>
                    <a:pt x="63" y="65"/>
                  </a:lnTo>
                  <a:lnTo>
                    <a:pt x="70" y="65"/>
                  </a:lnTo>
                  <a:lnTo>
                    <a:pt x="77" y="67"/>
                  </a:lnTo>
                  <a:lnTo>
                    <a:pt x="85" y="58"/>
                  </a:lnTo>
                  <a:lnTo>
                    <a:pt x="92" y="48"/>
                  </a:lnTo>
                  <a:lnTo>
                    <a:pt x="97" y="51"/>
                  </a:lnTo>
                  <a:lnTo>
                    <a:pt x="105" y="50"/>
                  </a:lnTo>
                  <a:lnTo>
                    <a:pt x="106" y="48"/>
                  </a:lnTo>
                  <a:lnTo>
                    <a:pt x="106" y="47"/>
                  </a:lnTo>
                  <a:lnTo>
                    <a:pt x="87" y="35"/>
                  </a:lnTo>
                  <a:lnTo>
                    <a:pt x="70" y="25"/>
                  </a:lnTo>
                  <a:lnTo>
                    <a:pt x="72" y="20"/>
                  </a:lnTo>
                  <a:lnTo>
                    <a:pt x="73" y="15"/>
                  </a:lnTo>
                  <a:lnTo>
                    <a:pt x="66" y="8"/>
                  </a:lnTo>
                  <a:lnTo>
                    <a:pt x="59" y="3"/>
                  </a:lnTo>
                  <a:lnTo>
                    <a:pt x="52" y="1"/>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9" name="Freeform 470"/>
            <p:cNvSpPr/>
            <p:nvPr/>
          </p:nvSpPr>
          <p:spPr bwMode="auto">
            <a:xfrm>
              <a:off x="4170" y="2701"/>
              <a:ext cx="157" cy="90"/>
            </a:xfrm>
            <a:custGeom>
              <a:avLst/>
              <a:gdLst>
                <a:gd name="T0" fmla="*/ 51 w 157"/>
                <a:gd name="T1" fmla="*/ 20 h 90"/>
                <a:gd name="T2" fmla="*/ 39 w 157"/>
                <a:gd name="T3" fmla="*/ 14 h 90"/>
                <a:gd name="T4" fmla="*/ 29 w 157"/>
                <a:gd name="T5" fmla="*/ 14 h 90"/>
                <a:gd name="T6" fmla="*/ 22 w 157"/>
                <a:gd name="T7" fmla="*/ 23 h 90"/>
                <a:gd name="T8" fmla="*/ 17 w 157"/>
                <a:gd name="T9" fmla="*/ 31 h 90"/>
                <a:gd name="T10" fmla="*/ 11 w 157"/>
                <a:gd name="T11" fmla="*/ 46 h 90"/>
                <a:gd name="T12" fmla="*/ 11 w 157"/>
                <a:gd name="T13" fmla="*/ 70 h 90"/>
                <a:gd name="T14" fmla="*/ 5 w 157"/>
                <a:gd name="T15" fmla="*/ 87 h 90"/>
                <a:gd name="T16" fmla="*/ 9 w 157"/>
                <a:gd name="T17" fmla="*/ 88 h 90"/>
                <a:gd name="T18" fmla="*/ 29 w 157"/>
                <a:gd name="T19" fmla="*/ 84 h 90"/>
                <a:gd name="T20" fmla="*/ 57 w 157"/>
                <a:gd name="T21" fmla="*/ 74 h 90"/>
                <a:gd name="T22" fmla="*/ 75 w 157"/>
                <a:gd name="T23" fmla="*/ 67 h 90"/>
                <a:gd name="T24" fmla="*/ 82 w 157"/>
                <a:gd name="T25" fmla="*/ 67 h 90"/>
                <a:gd name="T26" fmla="*/ 91 w 157"/>
                <a:gd name="T27" fmla="*/ 70 h 90"/>
                <a:gd name="T28" fmla="*/ 99 w 157"/>
                <a:gd name="T29" fmla="*/ 78 h 90"/>
                <a:gd name="T30" fmla="*/ 118 w 157"/>
                <a:gd name="T31" fmla="*/ 81 h 90"/>
                <a:gd name="T32" fmla="*/ 144 w 157"/>
                <a:gd name="T33" fmla="*/ 78 h 90"/>
                <a:gd name="T34" fmla="*/ 157 w 157"/>
                <a:gd name="T35" fmla="*/ 76 h 90"/>
                <a:gd name="T36" fmla="*/ 149 w 157"/>
                <a:gd name="T37" fmla="*/ 70 h 90"/>
                <a:gd name="T38" fmla="*/ 142 w 157"/>
                <a:gd name="T39" fmla="*/ 61 h 90"/>
                <a:gd name="T40" fmla="*/ 135 w 157"/>
                <a:gd name="T41" fmla="*/ 53 h 90"/>
                <a:gd name="T42" fmla="*/ 119 w 157"/>
                <a:gd name="T43" fmla="*/ 47 h 90"/>
                <a:gd name="T44" fmla="*/ 107 w 157"/>
                <a:gd name="T45" fmla="*/ 38 h 90"/>
                <a:gd name="T46" fmla="*/ 101 w 157"/>
                <a:gd name="T47" fmla="*/ 31 h 90"/>
                <a:gd name="T48" fmla="*/ 101 w 157"/>
                <a:gd name="T49" fmla="*/ 26 h 90"/>
                <a:gd name="T50" fmla="*/ 105 w 157"/>
                <a:gd name="T51" fmla="*/ 21 h 90"/>
                <a:gd name="T52" fmla="*/ 109 w 157"/>
                <a:gd name="T53" fmla="*/ 20 h 90"/>
                <a:gd name="T54" fmla="*/ 107 w 157"/>
                <a:gd name="T55" fmla="*/ 17 h 90"/>
                <a:gd name="T56" fmla="*/ 111 w 157"/>
                <a:gd name="T57" fmla="*/ 13 h 90"/>
                <a:gd name="T58" fmla="*/ 117 w 157"/>
                <a:gd name="T59" fmla="*/ 4 h 90"/>
                <a:gd name="T60" fmla="*/ 111 w 157"/>
                <a:gd name="T61" fmla="*/ 1 h 90"/>
                <a:gd name="T62" fmla="*/ 101 w 157"/>
                <a:gd name="T63" fmla="*/ 6 h 90"/>
                <a:gd name="T64" fmla="*/ 84 w 157"/>
                <a:gd name="T65" fmla="*/ 14 h 90"/>
                <a:gd name="T66" fmla="*/ 75 w 157"/>
                <a:gd name="T67" fmla="*/ 18 h 90"/>
                <a:gd name="T68" fmla="*/ 79 w 157"/>
                <a:gd name="T69" fmla="*/ 21 h 90"/>
                <a:gd name="T70" fmla="*/ 82 w 157"/>
                <a:gd name="T71" fmla="*/ 24 h 90"/>
                <a:gd name="T72" fmla="*/ 82 w 157"/>
                <a:gd name="T73" fmla="*/ 31 h 90"/>
                <a:gd name="T74" fmla="*/ 75 w 157"/>
                <a:gd name="T75" fmla="*/ 36 h 90"/>
                <a:gd name="T76" fmla="*/ 67 w 157"/>
                <a:gd name="T77" fmla="*/ 40 h 90"/>
                <a:gd name="T78" fmla="*/ 58 w 157"/>
                <a:gd name="T79"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90">
                  <a:moveTo>
                    <a:pt x="58" y="23"/>
                  </a:moveTo>
                  <a:lnTo>
                    <a:pt x="51" y="20"/>
                  </a:lnTo>
                  <a:lnTo>
                    <a:pt x="42" y="16"/>
                  </a:lnTo>
                  <a:lnTo>
                    <a:pt x="39" y="14"/>
                  </a:lnTo>
                  <a:lnTo>
                    <a:pt x="35" y="13"/>
                  </a:lnTo>
                  <a:lnTo>
                    <a:pt x="29" y="14"/>
                  </a:lnTo>
                  <a:lnTo>
                    <a:pt x="24" y="16"/>
                  </a:lnTo>
                  <a:lnTo>
                    <a:pt x="22" y="23"/>
                  </a:lnTo>
                  <a:lnTo>
                    <a:pt x="21" y="28"/>
                  </a:lnTo>
                  <a:lnTo>
                    <a:pt x="17" y="31"/>
                  </a:lnTo>
                  <a:lnTo>
                    <a:pt x="11" y="33"/>
                  </a:lnTo>
                  <a:lnTo>
                    <a:pt x="11" y="46"/>
                  </a:lnTo>
                  <a:lnTo>
                    <a:pt x="11" y="57"/>
                  </a:lnTo>
                  <a:lnTo>
                    <a:pt x="11" y="70"/>
                  </a:lnTo>
                  <a:lnTo>
                    <a:pt x="11" y="84"/>
                  </a:lnTo>
                  <a:lnTo>
                    <a:pt x="5" y="87"/>
                  </a:lnTo>
                  <a:lnTo>
                    <a:pt x="0" y="90"/>
                  </a:lnTo>
                  <a:lnTo>
                    <a:pt x="9" y="88"/>
                  </a:lnTo>
                  <a:lnTo>
                    <a:pt x="19" y="87"/>
                  </a:lnTo>
                  <a:lnTo>
                    <a:pt x="29" y="84"/>
                  </a:lnTo>
                  <a:lnTo>
                    <a:pt x="38" y="81"/>
                  </a:lnTo>
                  <a:lnTo>
                    <a:pt x="57" y="74"/>
                  </a:lnTo>
                  <a:lnTo>
                    <a:pt x="74" y="67"/>
                  </a:lnTo>
                  <a:lnTo>
                    <a:pt x="75" y="67"/>
                  </a:lnTo>
                  <a:lnTo>
                    <a:pt x="77" y="67"/>
                  </a:lnTo>
                  <a:lnTo>
                    <a:pt x="82" y="67"/>
                  </a:lnTo>
                  <a:lnTo>
                    <a:pt x="87" y="68"/>
                  </a:lnTo>
                  <a:lnTo>
                    <a:pt x="91" y="70"/>
                  </a:lnTo>
                  <a:lnTo>
                    <a:pt x="94" y="73"/>
                  </a:lnTo>
                  <a:lnTo>
                    <a:pt x="99" y="78"/>
                  </a:lnTo>
                  <a:lnTo>
                    <a:pt x="107" y="81"/>
                  </a:lnTo>
                  <a:lnTo>
                    <a:pt x="118" y="81"/>
                  </a:lnTo>
                  <a:lnTo>
                    <a:pt x="131" y="80"/>
                  </a:lnTo>
                  <a:lnTo>
                    <a:pt x="144" y="78"/>
                  </a:lnTo>
                  <a:lnTo>
                    <a:pt x="157" y="77"/>
                  </a:lnTo>
                  <a:lnTo>
                    <a:pt x="157" y="76"/>
                  </a:lnTo>
                  <a:lnTo>
                    <a:pt x="157" y="73"/>
                  </a:lnTo>
                  <a:lnTo>
                    <a:pt x="149" y="70"/>
                  </a:lnTo>
                  <a:lnTo>
                    <a:pt x="145" y="67"/>
                  </a:lnTo>
                  <a:lnTo>
                    <a:pt x="142" y="61"/>
                  </a:lnTo>
                  <a:lnTo>
                    <a:pt x="141" y="54"/>
                  </a:lnTo>
                  <a:lnTo>
                    <a:pt x="135" y="53"/>
                  </a:lnTo>
                  <a:lnTo>
                    <a:pt x="128" y="50"/>
                  </a:lnTo>
                  <a:lnTo>
                    <a:pt x="119" y="47"/>
                  </a:lnTo>
                  <a:lnTo>
                    <a:pt x="112" y="43"/>
                  </a:lnTo>
                  <a:lnTo>
                    <a:pt x="107" y="38"/>
                  </a:lnTo>
                  <a:lnTo>
                    <a:pt x="102" y="34"/>
                  </a:lnTo>
                  <a:lnTo>
                    <a:pt x="101" y="31"/>
                  </a:lnTo>
                  <a:lnTo>
                    <a:pt x="101" y="28"/>
                  </a:lnTo>
                  <a:lnTo>
                    <a:pt x="101" y="26"/>
                  </a:lnTo>
                  <a:lnTo>
                    <a:pt x="102" y="23"/>
                  </a:lnTo>
                  <a:lnTo>
                    <a:pt x="105" y="21"/>
                  </a:lnTo>
                  <a:lnTo>
                    <a:pt x="109" y="20"/>
                  </a:lnTo>
                  <a:lnTo>
                    <a:pt x="109" y="20"/>
                  </a:lnTo>
                  <a:lnTo>
                    <a:pt x="109" y="18"/>
                  </a:lnTo>
                  <a:lnTo>
                    <a:pt x="107" y="17"/>
                  </a:lnTo>
                  <a:lnTo>
                    <a:pt x="104" y="16"/>
                  </a:lnTo>
                  <a:lnTo>
                    <a:pt x="111" y="13"/>
                  </a:lnTo>
                  <a:lnTo>
                    <a:pt x="118" y="7"/>
                  </a:lnTo>
                  <a:lnTo>
                    <a:pt x="117" y="4"/>
                  </a:lnTo>
                  <a:lnTo>
                    <a:pt x="115" y="3"/>
                  </a:lnTo>
                  <a:lnTo>
                    <a:pt x="111" y="1"/>
                  </a:lnTo>
                  <a:lnTo>
                    <a:pt x="108" y="0"/>
                  </a:lnTo>
                  <a:lnTo>
                    <a:pt x="101" y="6"/>
                  </a:lnTo>
                  <a:lnTo>
                    <a:pt x="92" y="10"/>
                  </a:lnTo>
                  <a:lnTo>
                    <a:pt x="84" y="14"/>
                  </a:lnTo>
                  <a:lnTo>
                    <a:pt x="74" y="17"/>
                  </a:lnTo>
                  <a:lnTo>
                    <a:pt x="75" y="18"/>
                  </a:lnTo>
                  <a:lnTo>
                    <a:pt x="75" y="20"/>
                  </a:lnTo>
                  <a:lnTo>
                    <a:pt x="79" y="21"/>
                  </a:lnTo>
                  <a:lnTo>
                    <a:pt x="81" y="23"/>
                  </a:lnTo>
                  <a:lnTo>
                    <a:pt x="82" y="24"/>
                  </a:lnTo>
                  <a:lnTo>
                    <a:pt x="84" y="28"/>
                  </a:lnTo>
                  <a:lnTo>
                    <a:pt x="82" y="31"/>
                  </a:lnTo>
                  <a:lnTo>
                    <a:pt x="81" y="33"/>
                  </a:lnTo>
                  <a:lnTo>
                    <a:pt x="75" y="36"/>
                  </a:lnTo>
                  <a:lnTo>
                    <a:pt x="71" y="38"/>
                  </a:lnTo>
                  <a:lnTo>
                    <a:pt x="67" y="40"/>
                  </a:lnTo>
                  <a:lnTo>
                    <a:pt x="59" y="40"/>
                  </a:lnTo>
                  <a:lnTo>
                    <a:pt x="58" y="31"/>
                  </a:lnTo>
                  <a:lnTo>
                    <a:pt x="5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0" name="Freeform 471"/>
            <p:cNvSpPr/>
            <p:nvPr/>
          </p:nvSpPr>
          <p:spPr bwMode="auto">
            <a:xfrm>
              <a:off x="4365" y="2705"/>
              <a:ext cx="97" cy="132"/>
            </a:xfrm>
            <a:custGeom>
              <a:avLst/>
              <a:gdLst>
                <a:gd name="T0" fmla="*/ 43 w 97"/>
                <a:gd name="T1" fmla="*/ 24 h 132"/>
                <a:gd name="T2" fmla="*/ 53 w 97"/>
                <a:gd name="T3" fmla="*/ 24 h 132"/>
                <a:gd name="T4" fmla="*/ 61 w 97"/>
                <a:gd name="T5" fmla="*/ 23 h 132"/>
                <a:gd name="T6" fmla="*/ 61 w 97"/>
                <a:gd name="T7" fmla="*/ 14 h 132"/>
                <a:gd name="T8" fmla="*/ 60 w 97"/>
                <a:gd name="T9" fmla="*/ 4 h 132"/>
                <a:gd name="T10" fmla="*/ 56 w 97"/>
                <a:gd name="T11" fmla="*/ 2 h 132"/>
                <a:gd name="T12" fmla="*/ 52 w 97"/>
                <a:gd name="T13" fmla="*/ 0 h 132"/>
                <a:gd name="T14" fmla="*/ 37 w 97"/>
                <a:gd name="T15" fmla="*/ 6 h 132"/>
                <a:gd name="T16" fmla="*/ 23 w 97"/>
                <a:gd name="T17" fmla="*/ 12 h 132"/>
                <a:gd name="T18" fmla="*/ 17 w 97"/>
                <a:gd name="T19" fmla="*/ 14 h 132"/>
                <a:gd name="T20" fmla="*/ 12 w 97"/>
                <a:gd name="T21" fmla="*/ 17 h 132"/>
                <a:gd name="T22" fmla="*/ 6 w 97"/>
                <a:gd name="T23" fmla="*/ 22 h 132"/>
                <a:gd name="T24" fmla="*/ 0 w 97"/>
                <a:gd name="T25" fmla="*/ 27 h 132"/>
                <a:gd name="T26" fmla="*/ 2 w 97"/>
                <a:gd name="T27" fmla="*/ 33 h 132"/>
                <a:gd name="T28" fmla="*/ 3 w 97"/>
                <a:gd name="T29" fmla="*/ 36 h 132"/>
                <a:gd name="T30" fmla="*/ 6 w 97"/>
                <a:gd name="T31" fmla="*/ 37 h 132"/>
                <a:gd name="T32" fmla="*/ 7 w 97"/>
                <a:gd name="T33" fmla="*/ 40 h 132"/>
                <a:gd name="T34" fmla="*/ 13 w 97"/>
                <a:gd name="T35" fmla="*/ 43 h 132"/>
                <a:gd name="T36" fmla="*/ 19 w 97"/>
                <a:gd name="T37" fmla="*/ 47 h 132"/>
                <a:gd name="T38" fmla="*/ 24 w 97"/>
                <a:gd name="T39" fmla="*/ 59 h 132"/>
                <a:gd name="T40" fmla="*/ 27 w 97"/>
                <a:gd name="T41" fmla="*/ 67 h 132"/>
                <a:gd name="T42" fmla="*/ 30 w 97"/>
                <a:gd name="T43" fmla="*/ 72 h 132"/>
                <a:gd name="T44" fmla="*/ 34 w 97"/>
                <a:gd name="T45" fmla="*/ 76 h 132"/>
                <a:gd name="T46" fmla="*/ 42 w 97"/>
                <a:gd name="T47" fmla="*/ 79 h 132"/>
                <a:gd name="T48" fmla="*/ 52 w 97"/>
                <a:gd name="T49" fmla="*/ 82 h 132"/>
                <a:gd name="T50" fmla="*/ 49 w 97"/>
                <a:gd name="T51" fmla="*/ 87 h 132"/>
                <a:gd name="T52" fmla="*/ 44 w 97"/>
                <a:gd name="T53" fmla="*/ 90 h 132"/>
                <a:gd name="T54" fmla="*/ 39 w 97"/>
                <a:gd name="T55" fmla="*/ 93 h 132"/>
                <a:gd name="T56" fmla="*/ 33 w 97"/>
                <a:gd name="T57" fmla="*/ 96 h 132"/>
                <a:gd name="T58" fmla="*/ 33 w 97"/>
                <a:gd name="T59" fmla="*/ 100 h 132"/>
                <a:gd name="T60" fmla="*/ 33 w 97"/>
                <a:gd name="T61" fmla="*/ 104 h 132"/>
                <a:gd name="T62" fmla="*/ 39 w 97"/>
                <a:gd name="T63" fmla="*/ 112 h 132"/>
                <a:gd name="T64" fmla="*/ 43 w 97"/>
                <a:gd name="T65" fmla="*/ 117 h 132"/>
                <a:gd name="T66" fmla="*/ 49 w 97"/>
                <a:gd name="T67" fmla="*/ 122 h 132"/>
                <a:gd name="T68" fmla="*/ 54 w 97"/>
                <a:gd name="T69" fmla="*/ 126 h 132"/>
                <a:gd name="T70" fmla="*/ 61 w 97"/>
                <a:gd name="T71" fmla="*/ 129 h 132"/>
                <a:gd name="T72" fmla="*/ 70 w 97"/>
                <a:gd name="T73" fmla="*/ 132 h 132"/>
                <a:gd name="T74" fmla="*/ 80 w 97"/>
                <a:gd name="T75" fmla="*/ 132 h 132"/>
                <a:gd name="T76" fmla="*/ 93 w 97"/>
                <a:gd name="T77" fmla="*/ 132 h 132"/>
                <a:gd name="T78" fmla="*/ 96 w 97"/>
                <a:gd name="T79" fmla="*/ 129 h 132"/>
                <a:gd name="T80" fmla="*/ 97 w 97"/>
                <a:gd name="T81" fmla="*/ 126 h 132"/>
                <a:gd name="T82" fmla="*/ 96 w 97"/>
                <a:gd name="T83" fmla="*/ 124 h 132"/>
                <a:gd name="T84" fmla="*/ 94 w 97"/>
                <a:gd name="T85" fmla="*/ 122 h 132"/>
                <a:gd name="T86" fmla="*/ 90 w 97"/>
                <a:gd name="T87" fmla="*/ 120 h 132"/>
                <a:gd name="T88" fmla="*/ 84 w 97"/>
                <a:gd name="T89" fmla="*/ 119 h 132"/>
                <a:gd name="T90" fmla="*/ 83 w 97"/>
                <a:gd name="T91" fmla="*/ 104 h 132"/>
                <a:gd name="T92" fmla="*/ 80 w 97"/>
                <a:gd name="T93" fmla="*/ 90 h 132"/>
                <a:gd name="T94" fmla="*/ 76 w 97"/>
                <a:gd name="T95" fmla="*/ 80 h 132"/>
                <a:gd name="T96" fmla="*/ 70 w 97"/>
                <a:gd name="T97" fmla="*/ 70 h 132"/>
                <a:gd name="T98" fmla="*/ 57 w 97"/>
                <a:gd name="T99" fmla="*/ 53 h 132"/>
                <a:gd name="T100" fmla="*/ 43 w 97"/>
                <a:gd name="T101" fmla="*/ 36 h 132"/>
                <a:gd name="T102" fmla="*/ 43 w 97"/>
                <a:gd name="T103" fmla="*/ 30 h 132"/>
                <a:gd name="T104" fmla="*/ 43 w 97"/>
                <a:gd name="T105"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132">
                  <a:moveTo>
                    <a:pt x="43" y="24"/>
                  </a:moveTo>
                  <a:lnTo>
                    <a:pt x="53" y="24"/>
                  </a:lnTo>
                  <a:lnTo>
                    <a:pt x="61" y="23"/>
                  </a:lnTo>
                  <a:lnTo>
                    <a:pt x="61" y="14"/>
                  </a:lnTo>
                  <a:lnTo>
                    <a:pt x="60" y="4"/>
                  </a:lnTo>
                  <a:lnTo>
                    <a:pt x="56" y="2"/>
                  </a:lnTo>
                  <a:lnTo>
                    <a:pt x="52" y="0"/>
                  </a:lnTo>
                  <a:lnTo>
                    <a:pt x="37" y="6"/>
                  </a:lnTo>
                  <a:lnTo>
                    <a:pt x="23" y="12"/>
                  </a:lnTo>
                  <a:lnTo>
                    <a:pt x="17" y="14"/>
                  </a:lnTo>
                  <a:lnTo>
                    <a:pt x="12" y="17"/>
                  </a:lnTo>
                  <a:lnTo>
                    <a:pt x="6" y="22"/>
                  </a:lnTo>
                  <a:lnTo>
                    <a:pt x="0" y="27"/>
                  </a:lnTo>
                  <a:lnTo>
                    <a:pt x="2" y="33"/>
                  </a:lnTo>
                  <a:lnTo>
                    <a:pt x="3" y="36"/>
                  </a:lnTo>
                  <a:lnTo>
                    <a:pt x="6" y="37"/>
                  </a:lnTo>
                  <a:lnTo>
                    <a:pt x="7" y="40"/>
                  </a:lnTo>
                  <a:lnTo>
                    <a:pt x="13" y="43"/>
                  </a:lnTo>
                  <a:lnTo>
                    <a:pt x="19" y="47"/>
                  </a:lnTo>
                  <a:lnTo>
                    <a:pt x="24" y="59"/>
                  </a:lnTo>
                  <a:lnTo>
                    <a:pt x="27" y="67"/>
                  </a:lnTo>
                  <a:lnTo>
                    <a:pt x="30" y="72"/>
                  </a:lnTo>
                  <a:lnTo>
                    <a:pt x="34" y="76"/>
                  </a:lnTo>
                  <a:lnTo>
                    <a:pt x="42" y="79"/>
                  </a:lnTo>
                  <a:lnTo>
                    <a:pt x="52" y="82"/>
                  </a:lnTo>
                  <a:lnTo>
                    <a:pt x="49" y="87"/>
                  </a:lnTo>
                  <a:lnTo>
                    <a:pt x="44" y="90"/>
                  </a:lnTo>
                  <a:lnTo>
                    <a:pt x="39" y="93"/>
                  </a:lnTo>
                  <a:lnTo>
                    <a:pt x="33" y="96"/>
                  </a:lnTo>
                  <a:lnTo>
                    <a:pt x="33" y="100"/>
                  </a:lnTo>
                  <a:lnTo>
                    <a:pt x="33" y="104"/>
                  </a:lnTo>
                  <a:lnTo>
                    <a:pt x="39" y="112"/>
                  </a:lnTo>
                  <a:lnTo>
                    <a:pt x="43" y="117"/>
                  </a:lnTo>
                  <a:lnTo>
                    <a:pt x="49" y="122"/>
                  </a:lnTo>
                  <a:lnTo>
                    <a:pt x="54" y="126"/>
                  </a:lnTo>
                  <a:lnTo>
                    <a:pt x="61" y="129"/>
                  </a:lnTo>
                  <a:lnTo>
                    <a:pt x="70" y="132"/>
                  </a:lnTo>
                  <a:lnTo>
                    <a:pt x="80" y="132"/>
                  </a:lnTo>
                  <a:lnTo>
                    <a:pt x="93" y="132"/>
                  </a:lnTo>
                  <a:lnTo>
                    <a:pt x="96" y="129"/>
                  </a:lnTo>
                  <a:lnTo>
                    <a:pt x="97" y="126"/>
                  </a:lnTo>
                  <a:lnTo>
                    <a:pt x="96" y="124"/>
                  </a:lnTo>
                  <a:lnTo>
                    <a:pt x="94" y="122"/>
                  </a:lnTo>
                  <a:lnTo>
                    <a:pt x="90" y="120"/>
                  </a:lnTo>
                  <a:lnTo>
                    <a:pt x="84" y="119"/>
                  </a:lnTo>
                  <a:lnTo>
                    <a:pt x="83" y="104"/>
                  </a:lnTo>
                  <a:lnTo>
                    <a:pt x="80" y="90"/>
                  </a:lnTo>
                  <a:lnTo>
                    <a:pt x="76" y="80"/>
                  </a:lnTo>
                  <a:lnTo>
                    <a:pt x="70" y="70"/>
                  </a:lnTo>
                  <a:lnTo>
                    <a:pt x="57" y="53"/>
                  </a:lnTo>
                  <a:lnTo>
                    <a:pt x="43" y="36"/>
                  </a:lnTo>
                  <a:lnTo>
                    <a:pt x="43" y="30"/>
                  </a:lnTo>
                  <a:lnTo>
                    <a:pt x="4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1" name="Freeform 472"/>
            <p:cNvSpPr/>
            <p:nvPr/>
          </p:nvSpPr>
          <p:spPr bwMode="auto">
            <a:xfrm>
              <a:off x="3834" y="2725"/>
              <a:ext cx="443" cy="191"/>
            </a:xfrm>
            <a:custGeom>
              <a:avLst/>
              <a:gdLst>
                <a:gd name="T0" fmla="*/ 97 w 443"/>
                <a:gd name="T1" fmla="*/ 37 h 191"/>
                <a:gd name="T2" fmla="*/ 66 w 443"/>
                <a:gd name="T3" fmla="*/ 60 h 191"/>
                <a:gd name="T4" fmla="*/ 56 w 443"/>
                <a:gd name="T5" fmla="*/ 79 h 191"/>
                <a:gd name="T6" fmla="*/ 44 w 443"/>
                <a:gd name="T7" fmla="*/ 100 h 191"/>
                <a:gd name="T8" fmla="*/ 23 w 443"/>
                <a:gd name="T9" fmla="*/ 112 h 191"/>
                <a:gd name="T10" fmla="*/ 1 w 443"/>
                <a:gd name="T11" fmla="*/ 122 h 191"/>
                <a:gd name="T12" fmla="*/ 1 w 443"/>
                <a:gd name="T13" fmla="*/ 130 h 191"/>
                <a:gd name="T14" fmla="*/ 34 w 443"/>
                <a:gd name="T15" fmla="*/ 126 h 191"/>
                <a:gd name="T16" fmla="*/ 70 w 443"/>
                <a:gd name="T17" fmla="*/ 113 h 191"/>
                <a:gd name="T18" fmla="*/ 108 w 443"/>
                <a:gd name="T19" fmla="*/ 113 h 191"/>
                <a:gd name="T20" fmla="*/ 140 w 443"/>
                <a:gd name="T21" fmla="*/ 106 h 191"/>
                <a:gd name="T22" fmla="*/ 157 w 443"/>
                <a:gd name="T23" fmla="*/ 104 h 191"/>
                <a:gd name="T24" fmla="*/ 167 w 443"/>
                <a:gd name="T25" fmla="*/ 107 h 191"/>
                <a:gd name="T26" fmla="*/ 177 w 443"/>
                <a:gd name="T27" fmla="*/ 147 h 191"/>
                <a:gd name="T28" fmla="*/ 206 w 443"/>
                <a:gd name="T29" fmla="*/ 164 h 191"/>
                <a:gd name="T30" fmla="*/ 231 w 443"/>
                <a:gd name="T31" fmla="*/ 182 h 191"/>
                <a:gd name="T32" fmla="*/ 264 w 443"/>
                <a:gd name="T33" fmla="*/ 191 h 191"/>
                <a:gd name="T34" fmla="*/ 278 w 443"/>
                <a:gd name="T35" fmla="*/ 163 h 191"/>
                <a:gd name="T36" fmla="*/ 291 w 443"/>
                <a:gd name="T37" fmla="*/ 162 h 191"/>
                <a:gd name="T38" fmla="*/ 324 w 443"/>
                <a:gd name="T39" fmla="*/ 173 h 191"/>
                <a:gd name="T40" fmla="*/ 371 w 443"/>
                <a:gd name="T41" fmla="*/ 187 h 191"/>
                <a:gd name="T42" fmla="*/ 398 w 443"/>
                <a:gd name="T43" fmla="*/ 177 h 191"/>
                <a:gd name="T44" fmla="*/ 417 w 443"/>
                <a:gd name="T45" fmla="*/ 180 h 191"/>
                <a:gd name="T46" fmla="*/ 435 w 443"/>
                <a:gd name="T47" fmla="*/ 184 h 191"/>
                <a:gd name="T48" fmla="*/ 431 w 443"/>
                <a:gd name="T49" fmla="*/ 163 h 191"/>
                <a:gd name="T50" fmla="*/ 437 w 443"/>
                <a:gd name="T51" fmla="*/ 127 h 191"/>
                <a:gd name="T52" fmla="*/ 438 w 443"/>
                <a:gd name="T53" fmla="*/ 109 h 191"/>
                <a:gd name="T54" fmla="*/ 393 w 443"/>
                <a:gd name="T55" fmla="*/ 117 h 191"/>
                <a:gd name="T56" fmla="*/ 373 w 443"/>
                <a:gd name="T57" fmla="*/ 116 h 191"/>
                <a:gd name="T58" fmla="*/ 357 w 443"/>
                <a:gd name="T59" fmla="*/ 112 h 191"/>
                <a:gd name="T60" fmla="*/ 344 w 443"/>
                <a:gd name="T61" fmla="*/ 99 h 191"/>
                <a:gd name="T62" fmla="*/ 310 w 443"/>
                <a:gd name="T63" fmla="*/ 60 h 191"/>
                <a:gd name="T64" fmla="*/ 290 w 443"/>
                <a:gd name="T65" fmla="*/ 64 h 191"/>
                <a:gd name="T66" fmla="*/ 293 w 443"/>
                <a:gd name="T67" fmla="*/ 77 h 191"/>
                <a:gd name="T68" fmla="*/ 304 w 443"/>
                <a:gd name="T69" fmla="*/ 100 h 191"/>
                <a:gd name="T70" fmla="*/ 288 w 443"/>
                <a:gd name="T71" fmla="*/ 107 h 191"/>
                <a:gd name="T72" fmla="*/ 258 w 443"/>
                <a:gd name="T73" fmla="*/ 72 h 191"/>
                <a:gd name="T74" fmla="*/ 243 w 443"/>
                <a:gd name="T75" fmla="*/ 39 h 191"/>
                <a:gd name="T76" fmla="*/ 200 w 443"/>
                <a:gd name="T77" fmla="*/ 0 h 191"/>
                <a:gd name="T78" fmla="*/ 188 w 443"/>
                <a:gd name="T79" fmla="*/ 4 h 191"/>
                <a:gd name="T80" fmla="*/ 187 w 443"/>
                <a:gd name="T81" fmla="*/ 14 h 191"/>
                <a:gd name="T82" fmla="*/ 207 w 443"/>
                <a:gd name="T83" fmla="*/ 36 h 191"/>
                <a:gd name="T84" fmla="*/ 247 w 443"/>
                <a:gd name="T85" fmla="*/ 69 h 191"/>
                <a:gd name="T86" fmla="*/ 243 w 443"/>
                <a:gd name="T87" fmla="*/ 70 h 191"/>
                <a:gd name="T88" fmla="*/ 233 w 443"/>
                <a:gd name="T89" fmla="*/ 66 h 191"/>
                <a:gd name="T90" fmla="*/ 233 w 443"/>
                <a:gd name="T91" fmla="*/ 82 h 191"/>
                <a:gd name="T92" fmla="*/ 213 w 443"/>
                <a:gd name="T93" fmla="*/ 96 h 191"/>
                <a:gd name="T94" fmla="*/ 200 w 443"/>
                <a:gd name="T95" fmla="*/ 106 h 191"/>
                <a:gd name="T96" fmla="*/ 208 w 443"/>
                <a:gd name="T97" fmla="*/ 93 h 191"/>
                <a:gd name="T98" fmla="*/ 221 w 443"/>
                <a:gd name="T99" fmla="*/ 89 h 191"/>
                <a:gd name="T100" fmla="*/ 224 w 443"/>
                <a:gd name="T101" fmla="*/ 73 h 191"/>
                <a:gd name="T102" fmla="*/ 196 w 443"/>
                <a:gd name="T103" fmla="*/ 57 h 191"/>
                <a:gd name="T104" fmla="*/ 160 w 443"/>
                <a:gd name="T105" fmla="*/ 22 h 191"/>
                <a:gd name="T106" fmla="*/ 146 w 443"/>
                <a:gd name="T107" fmla="*/ 24 h 191"/>
                <a:gd name="T108" fmla="*/ 133 w 443"/>
                <a:gd name="T109" fmla="*/ 33 h 191"/>
                <a:gd name="T110" fmla="*/ 118 w 443"/>
                <a:gd name="T111" fmla="*/ 33 h 191"/>
                <a:gd name="T112" fmla="*/ 97 w 443"/>
                <a:gd name="T113"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3" h="191">
                  <a:moveTo>
                    <a:pt x="97" y="24"/>
                  </a:moveTo>
                  <a:lnTo>
                    <a:pt x="97" y="30"/>
                  </a:lnTo>
                  <a:lnTo>
                    <a:pt x="97" y="37"/>
                  </a:lnTo>
                  <a:lnTo>
                    <a:pt x="87" y="46"/>
                  </a:lnTo>
                  <a:lnTo>
                    <a:pt x="77" y="53"/>
                  </a:lnTo>
                  <a:lnTo>
                    <a:pt x="66" y="60"/>
                  </a:lnTo>
                  <a:lnTo>
                    <a:pt x="51" y="66"/>
                  </a:lnTo>
                  <a:lnTo>
                    <a:pt x="54" y="72"/>
                  </a:lnTo>
                  <a:lnTo>
                    <a:pt x="56" y="79"/>
                  </a:lnTo>
                  <a:lnTo>
                    <a:pt x="57" y="84"/>
                  </a:lnTo>
                  <a:lnTo>
                    <a:pt x="54" y="92"/>
                  </a:lnTo>
                  <a:lnTo>
                    <a:pt x="44" y="100"/>
                  </a:lnTo>
                  <a:lnTo>
                    <a:pt x="34" y="107"/>
                  </a:lnTo>
                  <a:lnTo>
                    <a:pt x="29" y="110"/>
                  </a:lnTo>
                  <a:lnTo>
                    <a:pt x="23" y="112"/>
                  </a:lnTo>
                  <a:lnTo>
                    <a:pt x="13" y="113"/>
                  </a:lnTo>
                  <a:lnTo>
                    <a:pt x="1" y="113"/>
                  </a:lnTo>
                  <a:lnTo>
                    <a:pt x="1" y="122"/>
                  </a:lnTo>
                  <a:lnTo>
                    <a:pt x="0" y="129"/>
                  </a:lnTo>
                  <a:lnTo>
                    <a:pt x="1" y="129"/>
                  </a:lnTo>
                  <a:lnTo>
                    <a:pt x="1" y="130"/>
                  </a:lnTo>
                  <a:lnTo>
                    <a:pt x="14" y="129"/>
                  </a:lnTo>
                  <a:lnTo>
                    <a:pt x="26" y="129"/>
                  </a:lnTo>
                  <a:lnTo>
                    <a:pt x="34" y="126"/>
                  </a:lnTo>
                  <a:lnTo>
                    <a:pt x="41" y="124"/>
                  </a:lnTo>
                  <a:lnTo>
                    <a:pt x="54" y="119"/>
                  </a:lnTo>
                  <a:lnTo>
                    <a:pt x="70" y="113"/>
                  </a:lnTo>
                  <a:lnTo>
                    <a:pt x="83" y="113"/>
                  </a:lnTo>
                  <a:lnTo>
                    <a:pt x="96" y="113"/>
                  </a:lnTo>
                  <a:lnTo>
                    <a:pt x="108" y="113"/>
                  </a:lnTo>
                  <a:lnTo>
                    <a:pt x="121" y="112"/>
                  </a:lnTo>
                  <a:lnTo>
                    <a:pt x="130" y="110"/>
                  </a:lnTo>
                  <a:lnTo>
                    <a:pt x="140" y="106"/>
                  </a:lnTo>
                  <a:lnTo>
                    <a:pt x="146" y="104"/>
                  </a:lnTo>
                  <a:lnTo>
                    <a:pt x="151" y="104"/>
                  </a:lnTo>
                  <a:lnTo>
                    <a:pt x="157" y="104"/>
                  </a:lnTo>
                  <a:lnTo>
                    <a:pt x="161" y="104"/>
                  </a:lnTo>
                  <a:lnTo>
                    <a:pt x="164" y="106"/>
                  </a:lnTo>
                  <a:lnTo>
                    <a:pt x="167" y="107"/>
                  </a:lnTo>
                  <a:lnTo>
                    <a:pt x="168" y="122"/>
                  </a:lnTo>
                  <a:lnTo>
                    <a:pt x="173" y="136"/>
                  </a:lnTo>
                  <a:lnTo>
                    <a:pt x="177" y="147"/>
                  </a:lnTo>
                  <a:lnTo>
                    <a:pt x="183" y="157"/>
                  </a:lnTo>
                  <a:lnTo>
                    <a:pt x="196" y="160"/>
                  </a:lnTo>
                  <a:lnTo>
                    <a:pt x="206" y="164"/>
                  </a:lnTo>
                  <a:lnTo>
                    <a:pt x="214" y="170"/>
                  </a:lnTo>
                  <a:lnTo>
                    <a:pt x="223" y="176"/>
                  </a:lnTo>
                  <a:lnTo>
                    <a:pt x="231" y="182"/>
                  </a:lnTo>
                  <a:lnTo>
                    <a:pt x="241" y="186"/>
                  </a:lnTo>
                  <a:lnTo>
                    <a:pt x="251" y="190"/>
                  </a:lnTo>
                  <a:lnTo>
                    <a:pt x="264" y="191"/>
                  </a:lnTo>
                  <a:lnTo>
                    <a:pt x="268" y="177"/>
                  </a:lnTo>
                  <a:lnTo>
                    <a:pt x="273" y="164"/>
                  </a:lnTo>
                  <a:lnTo>
                    <a:pt x="278" y="163"/>
                  </a:lnTo>
                  <a:lnTo>
                    <a:pt x="283" y="162"/>
                  </a:lnTo>
                  <a:lnTo>
                    <a:pt x="287" y="162"/>
                  </a:lnTo>
                  <a:lnTo>
                    <a:pt x="291" y="162"/>
                  </a:lnTo>
                  <a:lnTo>
                    <a:pt x="301" y="164"/>
                  </a:lnTo>
                  <a:lnTo>
                    <a:pt x="310" y="167"/>
                  </a:lnTo>
                  <a:lnTo>
                    <a:pt x="324" y="173"/>
                  </a:lnTo>
                  <a:lnTo>
                    <a:pt x="340" y="177"/>
                  </a:lnTo>
                  <a:lnTo>
                    <a:pt x="355" y="182"/>
                  </a:lnTo>
                  <a:lnTo>
                    <a:pt x="371" y="187"/>
                  </a:lnTo>
                  <a:lnTo>
                    <a:pt x="381" y="183"/>
                  </a:lnTo>
                  <a:lnTo>
                    <a:pt x="391" y="179"/>
                  </a:lnTo>
                  <a:lnTo>
                    <a:pt x="398" y="177"/>
                  </a:lnTo>
                  <a:lnTo>
                    <a:pt x="404" y="177"/>
                  </a:lnTo>
                  <a:lnTo>
                    <a:pt x="411" y="177"/>
                  </a:lnTo>
                  <a:lnTo>
                    <a:pt x="417" y="180"/>
                  </a:lnTo>
                  <a:lnTo>
                    <a:pt x="427" y="184"/>
                  </a:lnTo>
                  <a:lnTo>
                    <a:pt x="435" y="189"/>
                  </a:lnTo>
                  <a:lnTo>
                    <a:pt x="435" y="184"/>
                  </a:lnTo>
                  <a:lnTo>
                    <a:pt x="435" y="180"/>
                  </a:lnTo>
                  <a:lnTo>
                    <a:pt x="433" y="172"/>
                  </a:lnTo>
                  <a:lnTo>
                    <a:pt x="431" y="163"/>
                  </a:lnTo>
                  <a:lnTo>
                    <a:pt x="431" y="154"/>
                  </a:lnTo>
                  <a:lnTo>
                    <a:pt x="433" y="144"/>
                  </a:lnTo>
                  <a:lnTo>
                    <a:pt x="437" y="127"/>
                  </a:lnTo>
                  <a:lnTo>
                    <a:pt x="443" y="112"/>
                  </a:lnTo>
                  <a:lnTo>
                    <a:pt x="440" y="110"/>
                  </a:lnTo>
                  <a:lnTo>
                    <a:pt x="438" y="109"/>
                  </a:lnTo>
                  <a:lnTo>
                    <a:pt x="420" y="116"/>
                  </a:lnTo>
                  <a:lnTo>
                    <a:pt x="403" y="123"/>
                  </a:lnTo>
                  <a:lnTo>
                    <a:pt x="393" y="117"/>
                  </a:lnTo>
                  <a:lnTo>
                    <a:pt x="384" y="110"/>
                  </a:lnTo>
                  <a:lnTo>
                    <a:pt x="378" y="114"/>
                  </a:lnTo>
                  <a:lnTo>
                    <a:pt x="373" y="116"/>
                  </a:lnTo>
                  <a:lnTo>
                    <a:pt x="367" y="116"/>
                  </a:lnTo>
                  <a:lnTo>
                    <a:pt x="363" y="114"/>
                  </a:lnTo>
                  <a:lnTo>
                    <a:pt x="357" y="112"/>
                  </a:lnTo>
                  <a:lnTo>
                    <a:pt x="353" y="109"/>
                  </a:lnTo>
                  <a:lnTo>
                    <a:pt x="348" y="104"/>
                  </a:lnTo>
                  <a:lnTo>
                    <a:pt x="344" y="99"/>
                  </a:lnTo>
                  <a:lnTo>
                    <a:pt x="330" y="74"/>
                  </a:lnTo>
                  <a:lnTo>
                    <a:pt x="316" y="56"/>
                  </a:lnTo>
                  <a:lnTo>
                    <a:pt x="310" y="60"/>
                  </a:lnTo>
                  <a:lnTo>
                    <a:pt x="304" y="63"/>
                  </a:lnTo>
                  <a:lnTo>
                    <a:pt x="298" y="63"/>
                  </a:lnTo>
                  <a:lnTo>
                    <a:pt x="290" y="64"/>
                  </a:lnTo>
                  <a:lnTo>
                    <a:pt x="288" y="67"/>
                  </a:lnTo>
                  <a:lnTo>
                    <a:pt x="288" y="72"/>
                  </a:lnTo>
                  <a:lnTo>
                    <a:pt x="293" y="77"/>
                  </a:lnTo>
                  <a:lnTo>
                    <a:pt x="298" y="84"/>
                  </a:lnTo>
                  <a:lnTo>
                    <a:pt x="301" y="92"/>
                  </a:lnTo>
                  <a:lnTo>
                    <a:pt x="304" y="100"/>
                  </a:lnTo>
                  <a:lnTo>
                    <a:pt x="300" y="107"/>
                  </a:lnTo>
                  <a:lnTo>
                    <a:pt x="297" y="114"/>
                  </a:lnTo>
                  <a:lnTo>
                    <a:pt x="288" y="107"/>
                  </a:lnTo>
                  <a:lnTo>
                    <a:pt x="277" y="93"/>
                  </a:lnTo>
                  <a:lnTo>
                    <a:pt x="264" y="80"/>
                  </a:lnTo>
                  <a:lnTo>
                    <a:pt x="258" y="72"/>
                  </a:lnTo>
                  <a:lnTo>
                    <a:pt x="258" y="59"/>
                  </a:lnTo>
                  <a:lnTo>
                    <a:pt x="257" y="46"/>
                  </a:lnTo>
                  <a:lnTo>
                    <a:pt x="243" y="39"/>
                  </a:lnTo>
                  <a:lnTo>
                    <a:pt x="228" y="30"/>
                  </a:lnTo>
                  <a:lnTo>
                    <a:pt x="214" y="16"/>
                  </a:lnTo>
                  <a:lnTo>
                    <a:pt x="200" y="0"/>
                  </a:lnTo>
                  <a:lnTo>
                    <a:pt x="194" y="2"/>
                  </a:lnTo>
                  <a:lnTo>
                    <a:pt x="190" y="2"/>
                  </a:lnTo>
                  <a:lnTo>
                    <a:pt x="188" y="4"/>
                  </a:lnTo>
                  <a:lnTo>
                    <a:pt x="186" y="6"/>
                  </a:lnTo>
                  <a:lnTo>
                    <a:pt x="186" y="10"/>
                  </a:lnTo>
                  <a:lnTo>
                    <a:pt x="187" y="14"/>
                  </a:lnTo>
                  <a:lnTo>
                    <a:pt x="193" y="22"/>
                  </a:lnTo>
                  <a:lnTo>
                    <a:pt x="198" y="29"/>
                  </a:lnTo>
                  <a:lnTo>
                    <a:pt x="207" y="36"/>
                  </a:lnTo>
                  <a:lnTo>
                    <a:pt x="216" y="43"/>
                  </a:lnTo>
                  <a:lnTo>
                    <a:pt x="233" y="54"/>
                  </a:lnTo>
                  <a:lnTo>
                    <a:pt x="247" y="69"/>
                  </a:lnTo>
                  <a:lnTo>
                    <a:pt x="247" y="69"/>
                  </a:lnTo>
                  <a:lnTo>
                    <a:pt x="247" y="70"/>
                  </a:lnTo>
                  <a:lnTo>
                    <a:pt x="243" y="70"/>
                  </a:lnTo>
                  <a:lnTo>
                    <a:pt x="240" y="70"/>
                  </a:lnTo>
                  <a:lnTo>
                    <a:pt x="236" y="67"/>
                  </a:lnTo>
                  <a:lnTo>
                    <a:pt x="233" y="66"/>
                  </a:lnTo>
                  <a:lnTo>
                    <a:pt x="233" y="72"/>
                  </a:lnTo>
                  <a:lnTo>
                    <a:pt x="233" y="77"/>
                  </a:lnTo>
                  <a:lnTo>
                    <a:pt x="233" y="82"/>
                  </a:lnTo>
                  <a:lnTo>
                    <a:pt x="231" y="87"/>
                  </a:lnTo>
                  <a:lnTo>
                    <a:pt x="221" y="92"/>
                  </a:lnTo>
                  <a:lnTo>
                    <a:pt x="213" y="96"/>
                  </a:lnTo>
                  <a:lnTo>
                    <a:pt x="213" y="104"/>
                  </a:lnTo>
                  <a:lnTo>
                    <a:pt x="213" y="113"/>
                  </a:lnTo>
                  <a:lnTo>
                    <a:pt x="200" y="106"/>
                  </a:lnTo>
                  <a:lnTo>
                    <a:pt x="187" y="97"/>
                  </a:lnTo>
                  <a:lnTo>
                    <a:pt x="198" y="94"/>
                  </a:lnTo>
                  <a:lnTo>
                    <a:pt x="208" y="93"/>
                  </a:lnTo>
                  <a:lnTo>
                    <a:pt x="213" y="93"/>
                  </a:lnTo>
                  <a:lnTo>
                    <a:pt x="217" y="92"/>
                  </a:lnTo>
                  <a:lnTo>
                    <a:pt x="221" y="89"/>
                  </a:lnTo>
                  <a:lnTo>
                    <a:pt x="226" y="86"/>
                  </a:lnTo>
                  <a:lnTo>
                    <a:pt x="224" y="79"/>
                  </a:lnTo>
                  <a:lnTo>
                    <a:pt x="224" y="73"/>
                  </a:lnTo>
                  <a:lnTo>
                    <a:pt x="213" y="69"/>
                  </a:lnTo>
                  <a:lnTo>
                    <a:pt x="204" y="64"/>
                  </a:lnTo>
                  <a:lnTo>
                    <a:pt x="196" y="57"/>
                  </a:lnTo>
                  <a:lnTo>
                    <a:pt x="188" y="50"/>
                  </a:lnTo>
                  <a:lnTo>
                    <a:pt x="174" y="34"/>
                  </a:lnTo>
                  <a:lnTo>
                    <a:pt x="160" y="22"/>
                  </a:lnTo>
                  <a:lnTo>
                    <a:pt x="154" y="22"/>
                  </a:lnTo>
                  <a:lnTo>
                    <a:pt x="150" y="23"/>
                  </a:lnTo>
                  <a:lnTo>
                    <a:pt x="146" y="24"/>
                  </a:lnTo>
                  <a:lnTo>
                    <a:pt x="143" y="26"/>
                  </a:lnTo>
                  <a:lnTo>
                    <a:pt x="138" y="30"/>
                  </a:lnTo>
                  <a:lnTo>
                    <a:pt x="133" y="33"/>
                  </a:lnTo>
                  <a:lnTo>
                    <a:pt x="127" y="34"/>
                  </a:lnTo>
                  <a:lnTo>
                    <a:pt x="123" y="33"/>
                  </a:lnTo>
                  <a:lnTo>
                    <a:pt x="118" y="33"/>
                  </a:lnTo>
                  <a:lnTo>
                    <a:pt x="114" y="30"/>
                  </a:lnTo>
                  <a:lnTo>
                    <a:pt x="106" y="27"/>
                  </a:lnTo>
                  <a:lnTo>
                    <a:pt x="9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2" name="Freeform 473"/>
            <p:cNvSpPr/>
            <p:nvPr/>
          </p:nvSpPr>
          <p:spPr bwMode="auto">
            <a:xfrm>
              <a:off x="5309" y="2727"/>
              <a:ext cx="3" cy="2"/>
            </a:xfrm>
            <a:custGeom>
              <a:avLst/>
              <a:gdLst>
                <a:gd name="T0" fmla="*/ 0 w 3"/>
                <a:gd name="T1" fmla="*/ 0 h 2"/>
                <a:gd name="T2" fmla="*/ 1 w 3"/>
                <a:gd name="T3" fmla="*/ 1 h 2"/>
                <a:gd name="T4" fmla="*/ 3 w 3"/>
                <a:gd name="T5" fmla="*/ 2 h 2"/>
                <a:gd name="T6" fmla="*/ 1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1" y="1"/>
                  </a:lnTo>
                  <a:lnTo>
                    <a:pt x="3" y="2"/>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3" name="Freeform 474"/>
            <p:cNvSpPr/>
            <p:nvPr/>
          </p:nvSpPr>
          <p:spPr bwMode="auto">
            <a:xfrm>
              <a:off x="5313" y="2729"/>
              <a:ext cx="56" cy="43"/>
            </a:xfrm>
            <a:custGeom>
              <a:avLst/>
              <a:gdLst>
                <a:gd name="T0" fmla="*/ 56 w 56"/>
                <a:gd name="T1" fmla="*/ 19 h 43"/>
                <a:gd name="T2" fmla="*/ 56 w 56"/>
                <a:gd name="T3" fmla="*/ 23 h 43"/>
                <a:gd name="T4" fmla="*/ 56 w 56"/>
                <a:gd name="T5" fmla="*/ 28 h 43"/>
                <a:gd name="T6" fmla="*/ 50 w 56"/>
                <a:gd name="T7" fmla="*/ 30 h 43"/>
                <a:gd name="T8" fmla="*/ 44 w 56"/>
                <a:gd name="T9" fmla="*/ 33 h 43"/>
                <a:gd name="T10" fmla="*/ 46 w 56"/>
                <a:gd name="T11" fmla="*/ 38 h 43"/>
                <a:gd name="T12" fmla="*/ 46 w 56"/>
                <a:gd name="T13" fmla="*/ 42 h 43"/>
                <a:gd name="T14" fmla="*/ 37 w 56"/>
                <a:gd name="T15" fmla="*/ 39 h 43"/>
                <a:gd name="T16" fmla="*/ 30 w 56"/>
                <a:gd name="T17" fmla="*/ 38 h 43"/>
                <a:gd name="T18" fmla="*/ 26 w 56"/>
                <a:gd name="T19" fmla="*/ 36 h 43"/>
                <a:gd name="T20" fmla="*/ 23 w 56"/>
                <a:gd name="T21" fmla="*/ 38 h 43"/>
                <a:gd name="T22" fmla="*/ 20 w 56"/>
                <a:gd name="T23" fmla="*/ 39 h 43"/>
                <a:gd name="T24" fmla="*/ 19 w 56"/>
                <a:gd name="T25" fmla="*/ 43 h 43"/>
                <a:gd name="T26" fmla="*/ 13 w 56"/>
                <a:gd name="T27" fmla="*/ 42 h 43"/>
                <a:gd name="T28" fmla="*/ 9 w 56"/>
                <a:gd name="T29" fmla="*/ 40 h 43"/>
                <a:gd name="T30" fmla="*/ 6 w 56"/>
                <a:gd name="T31" fmla="*/ 38 h 43"/>
                <a:gd name="T32" fmla="*/ 4 w 56"/>
                <a:gd name="T33" fmla="*/ 32 h 43"/>
                <a:gd name="T34" fmla="*/ 12 w 56"/>
                <a:gd name="T35" fmla="*/ 30 h 43"/>
                <a:gd name="T36" fmla="*/ 19 w 56"/>
                <a:gd name="T37" fmla="*/ 29 h 43"/>
                <a:gd name="T38" fmla="*/ 16 w 56"/>
                <a:gd name="T39" fmla="*/ 18 h 43"/>
                <a:gd name="T40" fmla="*/ 13 w 56"/>
                <a:gd name="T41" fmla="*/ 8 h 43"/>
                <a:gd name="T42" fmla="*/ 9 w 56"/>
                <a:gd name="T43" fmla="*/ 6 h 43"/>
                <a:gd name="T44" fmla="*/ 6 w 56"/>
                <a:gd name="T45" fmla="*/ 6 h 43"/>
                <a:gd name="T46" fmla="*/ 3 w 56"/>
                <a:gd name="T47" fmla="*/ 5 h 43"/>
                <a:gd name="T48" fmla="*/ 0 w 56"/>
                <a:gd name="T49" fmla="*/ 2 h 43"/>
                <a:gd name="T50" fmla="*/ 0 w 56"/>
                <a:gd name="T51" fmla="*/ 2 h 43"/>
                <a:gd name="T52" fmla="*/ 0 w 56"/>
                <a:gd name="T53" fmla="*/ 0 h 43"/>
                <a:gd name="T54" fmla="*/ 6 w 56"/>
                <a:gd name="T55" fmla="*/ 0 h 43"/>
                <a:gd name="T56" fmla="*/ 12 w 56"/>
                <a:gd name="T57" fmla="*/ 0 h 43"/>
                <a:gd name="T58" fmla="*/ 22 w 56"/>
                <a:gd name="T59" fmla="*/ 9 h 43"/>
                <a:gd name="T60" fmla="*/ 32 w 56"/>
                <a:gd name="T61" fmla="*/ 15 h 43"/>
                <a:gd name="T62" fmla="*/ 36 w 56"/>
                <a:gd name="T63" fmla="*/ 16 h 43"/>
                <a:gd name="T64" fmla="*/ 42 w 56"/>
                <a:gd name="T65" fmla="*/ 18 h 43"/>
                <a:gd name="T66" fmla="*/ 49 w 56"/>
                <a:gd name="T67" fmla="*/ 19 h 43"/>
                <a:gd name="T68" fmla="*/ 56 w 56"/>
                <a:gd name="T6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3">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2"/>
                  </a:lnTo>
                  <a:lnTo>
                    <a:pt x="0" y="0"/>
                  </a:lnTo>
                  <a:lnTo>
                    <a:pt x="6" y="0"/>
                  </a:lnTo>
                  <a:lnTo>
                    <a:pt x="12" y="0"/>
                  </a:lnTo>
                  <a:lnTo>
                    <a:pt x="22" y="9"/>
                  </a:lnTo>
                  <a:lnTo>
                    <a:pt x="32" y="15"/>
                  </a:lnTo>
                  <a:lnTo>
                    <a:pt x="36" y="16"/>
                  </a:lnTo>
                  <a:lnTo>
                    <a:pt x="42" y="18"/>
                  </a:lnTo>
                  <a:lnTo>
                    <a:pt x="49" y="19"/>
                  </a:lnTo>
                  <a:lnTo>
                    <a:pt x="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4" name="Freeform 475"/>
            <p:cNvSpPr/>
            <p:nvPr/>
          </p:nvSpPr>
          <p:spPr bwMode="auto">
            <a:xfrm>
              <a:off x="3977" y="2751"/>
              <a:ext cx="18" cy="57"/>
            </a:xfrm>
            <a:custGeom>
              <a:avLst/>
              <a:gdLst>
                <a:gd name="T0" fmla="*/ 13 w 18"/>
                <a:gd name="T1" fmla="*/ 0 h 57"/>
                <a:gd name="T2" fmla="*/ 15 w 18"/>
                <a:gd name="T3" fmla="*/ 3 h 57"/>
                <a:gd name="T4" fmla="*/ 18 w 18"/>
                <a:gd name="T5" fmla="*/ 6 h 57"/>
                <a:gd name="T6" fmla="*/ 15 w 18"/>
                <a:gd name="T7" fmla="*/ 14 h 57"/>
                <a:gd name="T8" fmla="*/ 13 w 18"/>
                <a:gd name="T9" fmla="*/ 23 h 57"/>
                <a:gd name="T10" fmla="*/ 14 w 18"/>
                <a:gd name="T11" fmla="*/ 28 h 57"/>
                <a:gd name="T12" fmla="*/ 17 w 18"/>
                <a:gd name="T13" fmla="*/ 36 h 57"/>
                <a:gd name="T14" fmla="*/ 17 w 18"/>
                <a:gd name="T15" fmla="*/ 43 h 57"/>
                <a:gd name="T16" fmla="*/ 15 w 18"/>
                <a:gd name="T17" fmla="*/ 51 h 57"/>
                <a:gd name="T18" fmla="*/ 14 w 18"/>
                <a:gd name="T19" fmla="*/ 54 h 57"/>
                <a:gd name="T20" fmla="*/ 13 w 18"/>
                <a:gd name="T21" fmla="*/ 57 h 57"/>
                <a:gd name="T22" fmla="*/ 5 w 18"/>
                <a:gd name="T23" fmla="*/ 56 h 57"/>
                <a:gd name="T24" fmla="*/ 1 w 18"/>
                <a:gd name="T25" fmla="*/ 54 h 57"/>
                <a:gd name="T26" fmla="*/ 1 w 18"/>
                <a:gd name="T27" fmla="*/ 43 h 57"/>
                <a:gd name="T28" fmla="*/ 0 w 18"/>
                <a:gd name="T29" fmla="*/ 31 h 57"/>
                <a:gd name="T30" fmla="*/ 5 w 18"/>
                <a:gd name="T31" fmla="*/ 31 h 57"/>
                <a:gd name="T32" fmla="*/ 10 w 18"/>
                <a:gd name="T33" fmla="*/ 30 h 57"/>
                <a:gd name="T34" fmla="*/ 7 w 18"/>
                <a:gd name="T35" fmla="*/ 24 h 57"/>
                <a:gd name="T36" fmla="*/ 3 w 18"/>
                <a:gd name="T37" fmla="*/ 17 h 57"/>
                <a:gd name="T38" fmla="*/ 8 w 18"/>
                <a:gd name="T39" fmla="*/ 8 h 57"/>
                <a:gd name="T40" fmla="*/ 13 w 18"/>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7">
                  <a:moveTo>
                    <a:pt x="13" y="0"/>
                  </a:moveTo>
                  <a:lnTo>
                    <a:pt x="15" y="3"/>
                  </a:lnTo>
                  <a:lnTo>
                    <a:pt x="18" y="6"/>
                  </a:lnTo>
                  <a:lnTo>
                    <a:pt x="15" y="14"/>
                  </a:lnTo>
                  <a:lnTo>
                    <a:pt x="13" y="23"/>
                  </a:lnTo>
                  <a:lnTo>
                    <a:pt x="14" y="28"/>
                  </a:lnTo>
                  <a:lnTo>
                    <a:pt x="17" y="36"/>
                  </a:lnTo>
                  <a:lnTo>
                    <a:pt x="17" y="43"/>
                  </a:lnTo>
                  <a:lnTo>
                    <a:pt x="15" y="51"/>
                  </a:lnTo>
                  <a:lnTo>
                    <a:pt x="14" y="54"/>
                  </a:lnTo>
                  <a:lnTo>
                    <a:pt x="13" y="57"/>
                  </a:lnTo>
                  <a:lnTo>
                    <a:pt x="5" y="56"/>
                  </a:lnTo>
                  <a:lnTo>
                    <a:pt x="1" y="54"/>
                  </a:lnTo>
                  <a:lnTo>
                    <a:pt x="1" y="43"/>
                  </a:lnTo>
                  <a:lnTo>
                    <a:pt x="0" y="31"/>
                  </a:lnTo>
                  <a:lnTo>
                    <a:pt x="5" y="31"/>
                  </a:lnTo>
                  <a:lnTo>
                    <a:pt x="10" y="30"/>
                  </a:lnTo>
                  <a:lnTo>
                    <a:pt x="7" y="24"/>
                  </a:lnTo>
                  <a:lnTo>
                    <a:pt x="3" y="17"/>
                  </a:lnTo>
                  <a:lnTo>
                    <a:pt x="8" y="8"/>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5" name="Freeform 476"/>
            <p:cNvSpPr/>
            <p:nvPr/>
          </p:nvSpPr>
          <p:spPr bwMode="auto">
            <a:xfrm>
              <a:off x="5280" y="2781"/>
              <a:ext cx="90" cy="108"/>
            </a:xfrm>
            <a:custGeom>
              <a:avLst/>
              <a:gdLst>
                <a:gd name="T0" fmla="*/ 90 w 90"/>
                <a:gd name="T1" fmla="*/ 74 h 108"/>
                <a:gd name="T2" fmla="*/ 56 w 90"/>
                <a:gd name="T3" fmla="*/ 84 h 108"/>
                <a:gd name="T4" fmla="*/ 55 w 90"/>
                <a:gd name="T5" fmla="*/ 91 h 108"/>
                <a:gd name="T6" fmla="*/ 55 w 90"/>
                <a:gd name="T7" fmla="*/ 98 h 108"/>
                <a:gd name="T8" fmla="*/ 50 w 90"/>
                <a:gd name="T9" fmla="*/ 98 h 108"/>
                <a:gd name="T10" fmla="*/ 45 w 90"/>
                <a:gd name="T11" fmla="*/ 98 h 108"/>
                <a:gd name="T12" fmla="*/ 45 w 90"/>
                <a:gd name="T13" fmla="*/ 94 h 108"/>
                <a:gd name="T14" fmla="*/ 45 w 90"/>
                <a:gd name="T15" fmla="*/ 90 h 108"/>
                <a:gd name="T16" fmla="*/ 45 w 90"/>
                <a:gd name="T17" fmla="*/ 90 h 108"/>
                <a:gd name="T18" fmla="*/ 43 w 90"/>
                <a:gd name="T19" fmla="*/ 90 h 108"/>
                <a:gd name="T20" fmla="*/ 40 w 90"/>
                <a:gd name="T21" fmla="*/ 91 h 108"/>
                <a:gd name="T22" fmla="*/ 37 w 90"/>
                <a:gd name="T23" fmla="*/ 91 h 108"/>
                <a:gd name="T24" fmla="*/ 35 w 90"/>
                <a:gd name="T25" fmla="*/ 97 h 108"/>
                <a:gd name="T26" fmla="*/ 32 w 90"/>
                <a:gd name="T27" fmla="*/ 103 h 108"/>
                <a:gd name="T28" fmla="*/ 27 w 90"/>
                <a:gd name="T29" fmla="*/ 106 h 108"/>
                <a:gd name="T30" fmla="*/ 22 w 90"/>
                <a:gd name="T31" fmla="*/ 108 h 108"/>
                <a:gd name="T32" fmla="*/ 20 w 90"/>
                <a:gd name="T33" fmla="*/ 98 h 108"/>
                <a:gd name="T34" fmla="*/ 16 w 90"/>
                <a:gd name="T35" fmla="*/ 91 h 108"/>
                <a:gd name="T36" fmla="*/ 10 w 90"/>
                <a:gd name="T37" fmla="*/ 94 h 108"/>
                <a:gd name="T38" fmla="*/ 6 w 90"/>
                <a:gd name="T39" fmla="*/ 97 h 108"/>
                <a:gd name="T40" fmla="*/ 2 w 90"/>
                <a:gd name="T41" fmla="*/ 94 h 108"/>
                <a:gd name="T42" fmla="*/ 0 w 90"/>
                <a:gd name="T43" fmla="*/ 91 h 108"/>
                <a:gd name="T44" fmla="*/ 6 w 90"/>
                <a:gd name="T45" fmla="*/ 80 h 108"/>
                <a:gd name="T46" fmla="*/ 13 w 90"/>
                <a:gd name="T47" fmla="*/ 68 h 108"/>
                <a:gd name="T48" fmla="*/ 29 w 90"/>
                <a:gd name="T49" fmla="*/ 70 h 108"/>
                <a:gd name="T50" fmla="*/ 45 w 90"/>
                <a:gd name="T51" fmla="*/ 71 h 108"/>
                <a:gd name="T52" fmla="*/ 46 w 90"/>
                <a:gd name="T53" fmla="*/ 64 h 108"/>
                <a:gd name="T54" fmla="*/ 49 w 90"/>
                <a:gd name="T55" fmla="*/ 58 h 108"/>
                <a:gd name="T56" fmla="*/ 52 w 90"/>
                <a:gd name="T57" fmla="*/ 56 h 108"/>
                <a:gd name="T58" fmla="*/ 56 w 90"/>
                <a:gd name="T59" fmla="*/ 53 h 108"/>
                <a:gd name="T60" fmla="*/ 60 w 90"/>
                <a:gd name="T61" fmla="*/ 50 h 108"/>
                <a:gd name="T62" fmla="*/ 63 w 90"/>
                <a:gd name="T63" fmla="*/ 46 h 108"/>
                <a:gd name="T64" fmla="*/ 66 w 90"/>
                <a:gd name="T65" fmla="*/ 41 h 108"/>
                <a:gd name="T66" fmla="*/ 69 w 90"/>
                <a:gd name="T67" fmla="*/ 36 h 108"/>
                <a:gd name="T68" fmla="*/ 63 w 90"/>
                <a:gd name="T69" fmla="*/ 21 h 108"/>
                <a:gd name="T70" fmla="*/ 57 w 90"/>
                <a:gd name="T71" fmla="*/ 8 h 108"/>
                <a:gd name="T72" fmla="*/ 59 w 90"/>
                <a:gd name="T73" fmla="*/ 6 h 108"/>
                <a:gd name="T74" fmla="*/ 60 w 90"/>
                <a:gd name="T75" fmla="*/ 4 h 108"/>
                <a:gd name="T76" fmla="*/ 60 w 90"/>
                <a:gd name="T77" fmla="*/ 4 h 108"/>
                <a:gd name="T78" fmla="*/ 60 w 90"/>
                <a:gd name="T79" fmla="*/ 0 h 108"/>
                <a:gd name="T80" fmla="*/ 65 w 90"/>
                <a:gd name="T81" fmla="*/ 1 h 108"/>
                <a:gd name="T82" fmla="*/ 69 w 90"/>
                <a:gd name="T83" fmla="*/ 1 h 108"/>
                <a:gd name="T84" fmla="*/ 75 w 90"/>
                <a:gd name="T85" fmla="*/ 11 h 108"/>
                <a:gd name="T86" fmla="*/ 82 w 90"/>
                <a:gd name="T87" fmla="*/ 18 h 108"/>
                <a:gd name="T88" fmla="*/ 85 w 90"/>
                <a:gd name="T89" fmla="*/ 31 h 108"/>
                <a:gd name="T90" fmla="*/ 86 w 90"/>
                <a:gd name="T91" fmla="*/ 46 h 108"/>
                <a:gd name="T92" fmla="*/ 89 w 90"/>
                <a:gd name="T93" fmla="*/ 60 h 108"/>
                <a:gd name="T94" fmla="*/ 90 w 90"/>
                <a:gd name="T95"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108">
                  <a:moveTo>
                    <a:pt x="90" y="74"/>
                  </a:moveTo>
                  <a:lnTo>
                    <a:pt x="56" y="84"/>
                  </a:lnTo>
                  <a:lnTo>
                    <a:pt x="55" y="91"/>
                  </a:lnTo>
                  <a:lnTo>
                    <a:pt x="55" y="98"/>
                  </a:lnTo>
                  <a:lnTo>
                    <a:pt x="50" y="98"/>
                  </a:lnTo>
                  <a:lnTo>
                    <a:pt x="45" y="98"/>
                  </a:lnTo>
                  <a:lnTo>
                    <a:pt x="45" y="94"/>
                  </a:lnTo>
                  <a:lnTo>
                    <a:pt x="45" y="90"/>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4"/>
                  </a:lnTo>
                  <a:lnTo>
                    <a:pt x="60" y="0"/>
                  </a:lnTo>
                  <a:lnTo>
                    <a:pt x="65" y="1"/>
                  </a:lnTo>
                  <a:lnTo>
                    <a:pt x="69" y="1"/>
                  </a:lnTo>
                  <a:lnTo>
                    <a:pt x="75" y="11"/>
                  </a:lnTo>
                  <a:lnTo>
                    <a:pt x="82" y="18"/>
                  </a:lnTo>
                  <a:lnTo>
                    <a:pt x="85" y="31"/>
                  </a:lnTo>
                  <a:lnTo>
                    <a:pt x="86" y="46"/>
                  </a:lnTo>
                  <a:lnTo>
                    <a:pt x="89" y="60"/>
                  </a:lnTo>
                  <a:lnTo>
                    <a:pt x="9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6" name="Freeform 477"/>
            <p:cNvSpPr/>
            <p:nvPr/>
          </p:nvSpPr>
          <p:spPr bwMode="auto">
            <a:xfrm>
              <a:off x="5270" y="2875"/>
              <a:ext cx="27" cy="32"/>
            </a:xfrm>
            <a:custGeom>
              <a:avLst/>
              <a:gdLst>
                <a:gd name="T0" fmla="*/ 27 w 27"/>
                <a:gd name="T1" fmla="*/ 10 h 32"/>
                <a:gd name="T2" fmla="*/ 25 w 27"/>
                <a:gd name="T3" fmla="*/ 22 h 32"/>
                <a:gd name="T4" fmla="*/ 23 w 27"/>
                <a:gd name="T5" fmla="*/ 32 h 32"/>
                <a:gd name="T6" fmla="*/ 19 w 27"/>
                <a:gd name="T7" fmla="*/ 32 h 32"/>
                <a:gd name="T8" fmla="*/ 15 w 27"/>
                <a:gd name="T9" fmla="*/ 32 h 32"/>
                <a:gd name="T10" fmla="*/ 13 w 27"/>
                <a:gd name="T11" fmla="*/ 23 h 32"/>
                <a:gd name="T12" fmla="*/ 13 w 27"/>
                <a:gd name="T13" fmla="*/ 13 h 32"/>
                <a:gd name="T14" fmla="*/ 7 w 27"/>
                <a:gd name="T15" fmla="*/ 13 h 32"/>
                <a:gd name="T16" fmla="*/ 6 w 27"/>
                <a:gd name="T17" fmla="*/ 12 h 32"/>
                <a:gd name="T18" fmla="*/ 3 w 27"/>
                <a:gd name="T19" fmla="*/ 10 h 32"/>
                <a:gd name="T20" fmla="*/ 0 w 27"/>
                <a:gd name="T21" fmla="*/ 7 h 32"/>
                <a:gd name="T22" fmla="*/ 2 w 27"/>
                <a:gd name="T23" fmla="*/ 6 h 32"/>
                <a:gd name="T24" fmla="*/ 2 w 27"/>
                <a:gd name="T25" fmla="*/ 3 h 32"/>
                <a:gd name="T26" fmla="*/ 5 w 27"/>
                <a:gd name="T27" fmla="*/ 2 h 32"/>
                <a:gd name="T28" fmla="*/ 9 w 27"/>
                <a:gd name="T29" fmla="*/ 0 h 32"/>
                <a:gd name="T30" fmla="*/ 12 w 27"/>
                <a:gd name="T31" fmla="*/ 4 h 32"/>
                <a:gd name="T32" fmla="*/ 16 w 27"/>
                <a:gd name="T33" fmla="*/ 7 h 32"/>
                <a:gd name="T34" fmla="*/ 20 w 27"/>
                <a:gd name="T35" fmla="*/ 9 h 32"/>
                <a:gd name="T36" fmla="*/ 27 w 27"/>
                <a:gd name="T3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2">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7" name="Freeform 478"/>
            <p:cNvSpPr/>
            <p:nvPr/>
          </p:nvSpPr>
          <p:spPr bwMode="auto">
            <a:xfrm>
              <a:off x="5202" y="2982"/>
              <a:ext cx="15" cy="40"/>
            </a:xfrm>
            <a:custGeom>
              <a:avLst/>
              <a:gdLst>
                <a:gd name="T0" fmla="*/ 8 w 15"/>
                <a:gd name="T1" fmla="*/ 0 h 40"/>
                <a:gd name="T2" fmla="*/ 13 w 15"/>
                <a:gd name="T3" fmla="*/ 2 h 40"/>
                <a:gd name="T4" fmla="*/ 15 w 15"/>
                <a:gd name="T5" fmla="*/ 2 h 40"/>
                <a:gd name="T6" fmla="*/ 15 w 15"/>
                <a:gd name="T7" fmla="*/ 22 h 40"/>
                <a:gd name="T8" fmla="*/ 13 w 15"/>
                <a:gd name="T9" fmla="*/ 39 h 40"/>
                <a:gd name="T10" fmla="*/ 11 w 15"/>
                <a:gd name="T11" fmla="*/ 39 h 40"/>
                <a:gd name="T12" fmla="*/ 10 w 15"/>
                <a:gd name="T13" fmla="*/ 40 h 40"/>
                <a:gd name="T14" fmla="*/ 5 w 15"/>
                <a:gd name="T15" fmla="*/ 36 h 40"/>
                <a:gd name="T16" fmla="*/ 1 w 15"/>
                <a:gd name="T17" fmla="*/ 33 h 40"/>
                <a:gd name="T18" fmla="*/ 0 w 15"/>
                <a:gd name="T19" fmla="*/ 23 h 40"/>
                <a:gd name="T20" fmla="*/ 1 w 15"/>
                <a:gd name="T21" fmla="*/ 14 h 40"/>
                <a:gd name="T22" fmla="*/ 4 w 15"/>
                <a:gd name="T23" fmla="*/ 7 h 40"/>
                <a:gd name="T24" fmla="*/ 8 w 15"/>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0">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8" name="Freeform 479"/>
            <p:cNvSpPr/>
            <p:nvPr/>
          </p:nvSpPr>
          <p:spPr bwMode="auto">
            <a:xfrm>
              <a:off x="2955" y="3005"/>
              <a:ext cx="111" cy="41"/>
            </a:xfrm>
            <a:custGeom>
              <a:avLst/>
              <a:gdLst>
                <a:gd name="T0" fmla="*/ 68 w 111"/>
                <a:gd name="T1" fmla="*/ 36 h 41"/>
                <a:gd name="T2" fmla="*/ 67 w 111"/>
                <a:gd name="T3" fmla="*/ 31 h 41"/>
                <a:gd name="T4" fmla="*/ 65 w 111"/>
                <a:gd name="T5" fmla="*/ 26 h 41"/>
                <a:gd name="T6" fmla="*/ 45 w 111"/>
                <a:gd name="T7" fmla="*/ 19 h 41"/>
                <a:gd name="T8" fmla="*/ 27 w 111"/>
                <a:gd name="T9" fmla="*/ 10 h 41"/>
                <a:gd name="T10" fmla="*/ 12 w 111"/>
                <a:gd name="T11" fmla="*/ 14 h 41"/>
                <a:gd name="T12" fmla="*/ 0 w 111"/>
                <a:gd name="T13" fmla="*/ 19 h 41"/>
                <a:gd name="T14" fmla="*/ 1 w 111"/>
                <a:gd name="T15" fmla="*/ 17 h 41"/>
                <a:gd name="T16" fmla="*/ 2 w 111"/>
                <a:gd name="T17" fmla="*/ 16 h 41"/>
                <a:gd name="T18" fmla="*/ 7 w 111"/>
                <a:gd name="T19" fmla="*/ 9 h 41"/>
                <a:gd name="T20" fmla="*/ 12 w 111"/>
                <a:gd name="T21" fmla="*/ 4 h 41"/>
                <a:gd name="T22" fmla="*/ 18 w 111"/>
                <a:gd name="T23" fmla="*/ 1 h 41"/>
                <a:gd name="T24" fmla="*/ 25 w 111"/>
                <a:gd name="T25" fmla="*/ 0 h 41"/>
                <a:gd name="T26" fmla="*/ 32 w 111"/>
                <a:gd name="T27" fmla="*/ 1 h 41"/>
                <a:gd name="T28" fmla="*/ 41 w 111"/>
                <a:gd name="T29" fmla="*/ 3 h 41"/>
                <a:gd name="T30" fmla="*/ 49 w 111"/>
                <a:gd name="T31" fmla="*/ 6 h 41"/>
                <a:gd name="T32" fmla="*/ 57 w 111"/>
                <a:gd name="T33" fmla="*/ 9 h 41"/>
                <a:gd name="T34" fmla="*/ 89 w 111"/>
                <a:gd name="T35" fmla="*/ 27 h 41"/>
                <a:gd name="T36" fmla="*/ 111 w 111"/>
                <a:gd name="T37" fmla="*/ 39 h 41"/>
                <a:gd name="T38" fmla="*/ 111 w 111"/>
                <a:gd name="T39" fmla="*/ 40 h 41"/>
                <a:gd name="T40" fmla="*/ 111 w 111"/>
                <a:gd name="T41" fmla="*/ 41 h 41"/>
                <a:gd name="T42" fmla="*/ 94 w 111"/>
                <a:gd name="T43" fmla="*/ 41 h 41"/>
                <a:gd name="T44" fmla="*/ 75 w 111"/>
                <a:gd name="T45" fmla="*/ 41 h 41"/>
                <a:gd name="T46" fmla="*/ 77 w 111"/>
                <a:gd name="T47" fmla="*/ 39 h 41"/>
                <a:gd name="T48" fmla="*/ 77 w 111"/>
                <a:gd name="T49" fmla="*/ 36 h 41"/>
                <a:gd name="T50" fmla="*/ 72 w 111"/>
                <a:gd name="T51" fmla="*/ 36 h 41"/>
                <a:gd name="T52" fmla="*/ 68 w 111"/>
                <a:gd name="T53"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41">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9" name="Freeform 480"/>
            <p:cNvSpPr/>
            <p:nvPr/>
          </p:nvSpPr>
          <p:spPr bwMode="auto">
            <a:xfrm>
              <a:off x="3054" y="3048"/>
              <a:ext cx="72" cy="23"/>
            </a:xfrm>
            <a:custGeom>
              <a:avLst/>
              <a:gdLst>
                <a:gd name="T0" fmla="*/ 29 w 72"/>
                <a:gd name="T1" fmla="*/ 0 h 23"/>
                <a:gd name="T2" fmla="*/ 43 w 72"/>
                <a:gd name="T3" fmla="*/ 1 h 23"/>
                <a:gd name="T4" fmla="*/ 55 w 72"/>
                <a:gd name="T5" fmla="*/ 4 h 23"/>
                <a:gd name="T6" fmla="*/ 63 w 72"/>
                <a:gd name="T7" fmla="*/ 8 h 23"/>
                <a:gd name="T8" fmla="*/ 72 w 72"/>
                <a:gd name="T9" fmla="*/ 16 h 23"/>
                <a:gd name="T10" fmla="*/ 70 w 72"/>
                <a:gd name="T11" fmla="*/ 18 h 23"/>
                <a:gd name="T12" fmla="*/ 69 w 72"/>
                <a:gd name="T13" fmla="*/ 21 h 23"/>
                <a:gd name="T14" fmla="*/ 50 w 72"/>
                <a:gd name="T15" fmla="*/ 23 h 23"/>
                <a:gd name="T16" fmla="*/ 32 w 72"/>
                <a:gd name="T17" fmla="*/ 21 h 23"/>
                <a:gd name="T18" fmla="*/ 23 w 72"/>
                <a:gd name="T19" fmla="*/ 21 h 23"/>
                <a:gd name="T20" fmla="*/ 16 w 72"/>
                <a:gd name="T21" fmla="*/ 20 h 23"/>
                <a:gd name="T22" fmla="*/ 8 w 72"/>
                <a:gd name="T23" fmla="*/ 17 h 23"/>
                <a:gd name="T24" fmla="*/ 0 w 72"/>
                <a:gd name="T25" fmla="*/ 14 h 23"/>
                <a:gd name="T26" fmla="*/ 0 w 72"/>
                <a:gd name="T27" fmla="*/ 13 h 23"/>
                <a:gd name="T28" fmla="*/ 0 w 72"/>
                <a:gd name="T29" fmla="*/ 13 h 23"/>
                <a:gd name="T30" fmla="*/ 8 w 72"/>
                <a:gd name="T31" fmla="*/ 10 h 23"/>
                <a:gd name="T32" fmla="*/ 16 w 72"/>
                <a:gd name="T33" fmla="*/ 7 h 23"/>
                <a:gd name="T34" fmla="*/ 23 w 72"/>
                <a:gd name="T35" fmla="*/ 4 h 23"/>
                <a:gd name="T36" fmla="*/ 29 w 72"/>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3">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0" y="13"/>
                  </a:lnTo>
                  <a:lnTo>
                    <a:pt x="8" y="10"/>
                  </a:lnTo>
                  <a:lnTo>
                    <a:pt x="16" y="7"/>
                  </a:lnTo>
                  <a:lnTo>
                    <a:pt x="23" y="4"/>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0" name="Freeform 481"/>
            <p:cNvSpPr/>
            <p:nvPr/>
          </p:nvSpPr>
          <p:spPr bwMode="auto">
            <a:xfrm>
              <a:off x="5080" y="3048"/>
              <a:ext cx="28" cy="24"/>
            </a:xfrm>
            <a:custGeom>
              <a:avLst/>
              <a:gdLst>
                <a:gd name="T0" fmla="*/ 18 w 28"/>
                <a:gd name="T1" fmla="*/ 0 h 24"/>
                <a:gd name="T2" fmla="*/ 23 w 28"/>
                <a:gd name="T3" fmla="*/ 3 h 24"/>
                <a:gd name="T4" fmla="*/ 25 w 28"/>
                <a:gd name="T5" fmla="*/ 6 h 24"/>
                <a:gd name="T6" fmla="*/ 26 w 28"/>
                <a:gd name="T7" fmla="*/ 7 h 24"/>
                <a:gd name="T8" fmla="*/ 28 w 28"/>
                <a:gd name="T9" fmla="*/ 13 h 24"/>
                <a:gd name="T10" fmla="*/ 28 w 28"/>
                <a:gd name="T11" fmla="*/ 13 h 24"/>
                <a:gd name="T12" fmla="*/ 28 w 28"/>
                <a:gd name="T13" fmla="*/ 14 h 24"/>
                <a:gd name="T14" fmla="*/ 23 w 28"/>
                <a:gd name="T15" fmla="*/ 17 h 24"/>
                <a:gd name="T16" fmla="*/ 19 w 28"/>
                <a:gd name="T17" fmla="*/ 20 h 24"/>
                <a:gd name="T18" fmla="*/ 15 w 28"/>
                <a:gd name="T19" fmla="*/ 23 h 24"/>
                <a:gd name="T20" fmla="*/ 8 w 28"/>
                <a:gd name="T21" fmla="*/ 24 h 24"/>
                <a:gd name="T22" fmla="*/ 5 w 28"/>
                <a:gd name="T23" fmla="*/ 23 h 24"/>
                <a:gd name="T24" fmla="*/ 3 w 28"/>
                <a:gd name="T25" fmla="*/ 21 h 24"/>
                <a:gd name="T26" fmla="*/ 2 w 28"/>
                <a:gd name="T27" fmla="*/ 18 h 24"/>
                <a:gd name="T28" fmla="*/ 0 w 28"/>
                <a:gd name="T29" fmla="*/ 17 h 24"/>
                <a:gd name="T30" fmla="*/ 3 w 28"/>
                <a:gd name="T31" fmla="*/ 11 h 24"/>
                <a:gd name="T32" fmla="*/ 8 w 28"/>
                <a:gd name="T33" fmla="*/ 7 h 24"/>
                <a:gd name="T34" fmla="*/ 12 w 28"/>
                <a:gd name="T35" fmla="*/ 4 h 24"/>
                <a:gd name="T36" fmla="*/ 18 w 28"/>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4">
                  <a:moveTo>
                    <a:pt x="18" y="0"/>
                  </a:moveTo>
                  <a:lnTo>
                    <a:pt x="23" y="3"/>
                  </a:lnTo>
                  <a:lnTo>
                    <a:pt x="25" y="6"/>
                  </a:lnTo>
                  <a:lnTo>
                    <a:pt x="26" y="7"/>
                  </a:lnTo>
                  <a:lnTo>
                    <a:pt x="28" y="13"/>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1" name="Freeform 482"/>
            <p:cNvSpPr/>
            <p:nvPr/>
          </p:nvSpPr>
          <p:spPr bwMode="auto">
            <a:xfrm>
              <a:off x="5216" y="3069"/>
              <a:ext cx="26" cy="56"/>
            </a:xfrm>
            <a:custGeom>
              <a:avLst/>
              <a:gdLst>
                <a:gd name="T0" fmla="*/ 4 w 26"/>
                <a:gd name="T1" fmla="*/ 0 h 56"/>
                <a:gd name="T2" fmla="*/ 7 w 26"/>
                <a:gd name="T3" fmla="*/ 0 h 56"/>
                <a:gd name="T4" fmla="*/ 10 w 26"/>
                <a:gd name="T5" fmla="*/ 0 h 56"/>
                <a:gd name="T6" fmla="*/ 16 w 26"/>
                <a:gd name="T7" fmla="*/ 5 h 56"/>
                <a:gd name="T8" fmla="*/ 20 w 26"/>
                <a:gd name="T9" fmla="*/ 10 h 56"/>
                <a:gd name="T10" fmla="*/ 24 w 26"/>
                <a:gd name="T11" fmla="*/ 17 h 56"/>
                <a:gd name="T12" fmla="*/ 26 w 26"/>
                <a:gd name="T13" fmla="*/ 26 h 56"/>
                <a:gd name="T14" fmla="*/ 21 w 26"/>
                <a:gd name="T15" fmla="*/ 29 h 56"/>
                <a:gd name="T16" fmla="*/ 17 w 26"/>
                <a:gd name="T17" fmla="*/ 32 h 56"/>
                <a:gd name="T18" fmla="*/ 19 w 26"/>
                <a:gd name="T19" fmla="*/ 45 h 56"/>
                <a:gd name="T20" fmla="*/ 19 w 26"/>
                <a:gd name="T21" fmla="*/ 56 h 56"/>
                <a:gd name="T22" fmla="*/ 17 w 26"/>
                <a:gd name="T23" fmla="*/ 56 h 56"/>
                <a:gd name="T24" fmla="*/ 17 w 26"/>
                <a:gd name="T25" fmla="*/ 56 h 56"/>
                <a:gd name="T26" fmla="*/ 9 w 26"/>
                <a:gd name="T27" fmla="*/ 50 h 56"/>
                <a:gd name="T28" fmla="*/ 0 w 26"/>
                <a:gd name="T29" fmla="*/ 45 h 56"/>
                <a:gd name="T30" fmla="*/ 0 w 26"/>
                <a:gd name="T31" fmla="*/ 25 h 56"/>
                <a:gd name="T32" fmla="*/ 0 w 26"/>
                <a:gd name="T33" fmla="*/ 5 h 56"/>
                <a:gd name="T34" fmla="*/ 3 w 26"/>
                <a:gd name="T35" fmla="*/ 2 h 56"/>
                <a:gd name="T36" fmla="*/ 4 w 26"/>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5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17" y="56"/>
                  </a:lnTo>
                  <a:lnTo>
                    <a:pt x="9" y="50"/>
                  </a:lnTo>
                  <a:lnTo>
                    <a:pt x="0" y="45"/>
                  </a:lnTo>
                  <a:lnTo>
                    <a:pt x="0" y="25"/>
                  </a:lnTo>
                  <a:lnTo>
                    <a:pt x="0" y="5"/>
                  </a:lnTo>
                  <a:lnTo>
                    <a:pt x="3"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2" name="Freeform 483"/>
            <p:cNvSpPr/>
            <p:nvPr/>
          </p:nvSpPr>
          <p:spPr bwMode="auto">
            <a:xfrm>
              <a:off x="5115" y="3081"/>
              <a:ext cx="21" cy="27"/>
            </a:xfrm>
            <a:custGeom>
              <a:avLst/>
              <a:gdLst>
                <a:gd name="T0" fmla="*/ 14 w 21"/>
                <a:gd name="T1" fmla="*/ 0 h 27"/>
                <a:gd name="T2" fmla="*/ 17 w 21"/>
                <a:gd name="T3" fmla="*/ 4 h 27"/>
                <a:gd name="T4" fmla="*/ 21 w 21"/>
                <a:gd name="T5" fmla="*/ 8 h 27"/>
                <a:gd name="T6" fmla="*/ 18 w 21"/>
                <a:gd name="T7" fmla="*/ 10 h 27"/>
                <a:gd name="T8" fmla="*/ 15 w 21"/>
                <a:gd name="T9" fmla="*/ 11 h 27"/>
                <a:gd name="T10" fmla="*/ 13 w 21"/>
                <a:gd name="T11" fmla="*/ 8 h 27"/>
                <a:gd name="T12" fmla="*/ 11 w 21"/>
                <a:gd name="T13" fmla="*/ 8 h 27"/>
                <a:gd name="T14" fmla="*/ 8 w 21"/>
                <a:gd name="T15" fmla="*/ 11 h 27"/>
                <a:gd name="T16" fmla="*/ 7 w 21"/>
                <a:gd name="T17" fmla="*/ 14 h 27"/>
                <a:gd name="T18" fmla="*/ 8 w 21"/>
                <a:gd name="T19" fmla="*/ 18 h 27"/>
                <a:gd name="T20" fmla="*/ 8 w 21"/>
                <a:gd name="T21" fmla="*/ 21 h 27"/>
                <a:gd name="T22" fmla="*/ 8 w 21"/>
                <a:gd name="T23" fmla="*/ 23 h 27"/>
                <a:gd name="T24" fmla="*/ 7 w 21"/>
                <a:gd name="T25" fmla="*/ 27 h 27"/>
                <a:gd name="T26" fmla="*/ 4 w 21"/>
                <a:gd name="T27" fmla="*/ 23 h 27"/>
                <a:gd name="T28" fmla="*/ 0 w 21"/>
                <a:gd name="T29" fmla="*/ 20 h 27"/>
                <a:gd name="T30" fmla="*/ 5 w 21"/>
                <a:gd name="T31" fmla="*/ 13 h 27"/>
                <a:gd name="T32" fmla="*/ 11 w 21"/>
                <a:gd name="T33" fmla="*/ 1 h 27"/>
                <a:gd name="T34" fmla="*/ 13 w 21"/>
                <a:gd name="T35" fmla="*/ 1 h 27"/>
                <a:gd name="T36" fmla="*/ 14 w 21"/>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7">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3" name="Freeform 484"/>
            <p:cNvSpPr/>
            <p:nvPr/>
          </p:nvSpPr>
          <p:spPr bwMode="auto">
            <a:xfrm>
              <a:off x="5225" y="3122"/>
              <a:ext cx="7" cy="7"/>
            </a:xfrm>
            <a:custGeom>
              <a:avLst/>
              <a:gdLst>
                <a:gd name="T0" fmla="*/ 0 w 7"/>
                <a:gd name="T1" fmla="*/ 7 h 7"/>
                <a:gd name="T2" fmla="*/ 0 w 7"/>
                <a:gd name="T3" fmla="*/ 3 h 7"/>
                <a:gd name="T4" fmla="*/ 1 w 7"/>
                <a:gd name="T5" fmla="*/ 0 h 7"/>
                <a:gd name="T6" fmla="*/ 1 w 7"/>
                <a:gd name="T7" fmla="*/ 0 h 7"/>
                <a:gd name="T8" fmla="*/ 2 w 7"/>
                <a:gd name="T9" fmla="*/ 0 h 7"/>
                <a:gd name="T10" fmla="*/ 4 w 7"/>
                <a:gd name="T11" fmla="*/ 4 h 7"/>
                <a:gd name="T12" fmla="*/ 7 w 7"/>
                <a:gd name="T13" fmla="*/ 7 h 7"/>
                <a:gd name="T14" fmla="*/ 2 w 7"/>
                <a:gd name="T15" fmla="*/ 7 h 7"/>
                <a:gd name="T16" fmla="*/ 0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7"/>
                  </a:moveTo>
                  <a:lnTo>
                    <a:pt x="0" y="3"/>
                  </a:lnTo>
                  <a:lnTo>
                    <a:pt x="1" y="0"/>
                  </a:lnTo>
                  <a:lnTo>
                    <a:pt x="1" y="0"/>
                  </a:lnTo>
                  <a:lnTo>
                    <a:pt x="2" y="0"/>
                  </a:lnTo>
                  <a:lnTo>
                    <a:pt x="4" y="4"/>
                  </a:lnTo>
                  <a:lnTo>
                    <a:pt x="7" y="7"/>
                  </a:lnTo>
                  <a:lnTo>
                    <a:pt x="2"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4" name="Freeform 485"/>
            <p:cNvSpPr/>
            <p:nvPr/>
          </p:nvSpPr>
          <p:spPr bwMode="auto">
            <a:xfrm>
              <a:off x="5242" y="3126"/>
              <a:ext cx="10" cy="9"/>
            </a:xfrm>
            <a:custGeom>
              <a:avLst/>
              <a:gdLst>
                <a:gd name="T0" fmla="*/ 0 w 10"/>
                <a:gd name="T1" fmla="*/ 0 h 9"/>
                <a:gd name="T2" fmla="*/ 4 w 10"/>
                <a:gd name="T3" fmla="*/ 0 h 9"/>
                <a:gd name="T4" fmla="*/ 8 w 10"/>
                <a:gd name="T5" fmla="*/ 0 h 9"/>
                <a:gd name="T6" fmla="*/ 8 w 10"/>
                <a:gd name="T7" fmla="*/ 2 h 9"/>
                <a:gd name="T8" fmla="*/ 8 w 10"/>
                <a:gd name="T9" fmla="*/ 3 h 9"/>
                <a:gd name="T10" fmla="*/ 10 w 10"/>
                <a:gd name="T11" fmla="*/ 6 h 9"/>
                <a:gd name="T12" fmla="*/ 10 w 10"/>
                <a:gd name="T13" fmla="*/ 9 h 9"/>
                <a:gd name="T14" fmla="*/ 7 w 10"/>
                <a:gd name="T15" fmla="*/ 8 h 9"/>
                <a:gd name="T16" fmla="*/ 4 w 10"/>
                <a:gd name="T17" fmla="*/ 6 h 9"/>
                <a:gd name="T18" fmla="*/ 1 w 10"/>
                <a:gd name="T19" fmla="*/ 5 h 9"/>
                <a:gd name="T20" fmla="*/ 0 w 10"/>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5" name="Freeform 486"/>
            <p:cNvSpPr/>
            <p:nvPr/>
          </p:nvSpPr>
          <p:spPr bwMode="auto">
            <a:xfrm>
              <a:off x="5229" y="3134"/>
              <a:ext cx="6" cy="14"/>
            </a:xfrm>
            <a:custGeom>
              <a:avLst/>
              <a:gdLst>
                <a:gd name="T0" fmla="*/ 0 w 6"/>
                <a:gd name="T1" fmla="*/ 0 h 14"/>
                <a:gd name="T2" fmla="*/ 3 w 6"/>
                <a:gd name="T3" fmla="*/ 2 h 14"/>
                <a:gd name="T4" fmla="*/ 4 w 6"/>
                <a:gd name="T5" fmla="*/ 5 h 14"/>
                <a:gd name="T6" fmla="*/ 6 w 6"/>
                <a:gd name="T7" fmla="*/ 8 h 14"/>
                <a:gd name="T8" fmla="*/ 6 w 6"/>
                <a:gd name="T9" fmla="*/ 14 h 14"/>
                <a:gd name="T10" fmla="*/ 4 w 6"/>
                <a:gd name="T11" fmla="*/ 14 h 14"/>
                <a:gd name="T12" fmla="*/ 3 w 6"/>
                <a:gd name="T13" fmla="*/ 12 h 14"/>
                <a:gd name="T14" fmla="*/ 1 w 6"/>
                <a:gd name="T15" fmla="*/ 7 h 14"/>
                <a:gd name="T16" fmla="*/ 0 w 6"/>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0" y="0"/>
                  </a:moveTo>
                  <a:lnTo>
                    <a:pt x="3" y="2"/>
                  </a:lnTo>
                  <a:lnTo>
                    <a:pt x="4" y="5"/>
                  </a:lnTo>
                  <a:lnTo>
                    <a:pt x="6" y="8"/>
                  </a:lnTo>
                  <a:lnTo>
                    <a:pt x="6" y="14"/>
                  </a:lnTo>
                  <a:lnTo>
                    <a:pt x="4" y="14"/>
                  </a:lnTo>
                  <a:lnTo>
                    <a:pt x="3" y="12"/>
                  </a:lnTo>
                  <a:lnTo>
                    <a:pt x="1"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6" name="Freeform 487"/>
            <p:cNvSpPr/>
            <p:nvPr/>
          </p:nvSpPr>
          <p:spPr bwMode="auto">
            <a:xfrm>
              <a:off x="5257" y="3134"/>
              <a:ext cx="8" cy="7"/>
            </a:xfrm>
            <a:custGeom>
              <a:avLst/>
              <a:gdLst>
                <a:gd name="T0" fmla="*/ 3 w 8"/>
                <a:gd name="T1" fmla="*/ 0 h 7"/>
                <a:gd name="T2" fmla="*/ 6 w 8"/>
                <a:gd name="T3" fmla="*/ 1 h 7"/>
                <a:gd name="T4" fmla="*/ 8 w 8"/>
                <a:gd name="T5" fmla="*/ 4 h 7"/>
                <a:gd name="T6" fmla="*/ 8 w 8"/>
                <a:gd name="T7" fmla="*/ 5 h 7"/>
                <a:gd name="T8" fmla="*/ 6 w 8"/>
                <a:gd name="T9" fmla="*/ 7 h 7"/>
                <a:gd name="T10" fmla="*/ 3 w 8"/>
                <a:gd name="T11" fmla="*/ 7 h 7"/>
                <a:gd name="T12" fmla="*/ 0 w 8"/>
                <a:gd name="T13" fmla="*/ 7 h 7"/>
                <a:gd name="T14" fmla="*/ 0 w 8"/>
                <a:gd name="T15" fmla="*/ 5 h 7"/>
                <a:gd name="T16" fmla="*/ 0 w 8"/>
                <a:gd name="T17" fmla="*/ 2 h 7"/>
                <a:gd name="T18" fmla="*/ 2 w 8"/>
                <a:gd name="T19" fmla="*/ 2 h 7"/>
                <a:gd name="T20" fmla="*/ 3 w 8"/>
                <a:gd name="T21" fmla="*/ 2 h 7"/>
                <a:gd name="T22" fmla="*/ 3 w 8"/>
                <a:gd name="T23" fmla="*/ 1 h 7"/>
                <a:gd name="T24" fmla="*/ 3 w 8"/>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7" name="Freeform 488"/>
            <p:cNvSpPr/>
            <p:nvPr/>
          </p:nvSpPr>
          <p:spPr bwMode="auto">
            <a:xfrm>
              <a:off x="5256" y="3145"/>
              <a:ext cx="9" cy="6"/>
            </a:xfrm>
            <a:custGeom>
              <a:avLst/>
              <a:gdLst>
                <a:gd name="T0" fmla="*/ 4 w 9"/>
                <a:gd name="T1" fmla="*/ 0 h 6"/>
                <a:gd name="T2" fmla="*/ 7 w 9"/>
                <a:gd name="T3" fmla="*/ 3 h 6"/>
                <a:gd name="T4" fmla="*/ 9 w 9"/>
                <a:gd name="T5" fmla="*/ 6 h 6"/>
                <a:gd name="T6" fmla="*/ 6 w 9"/>
                <a:gd name="T7" fmla="*/ 6 h 6"/>
                <a:gd name="T8" fmla="*/ 3 w 9"/>
                <a:gd name="T9" fmla="*/ 6 h 6"/>
                <a:gd name="T10" fmla="*/ 1 w 9"/>
                <a:gd name="T11" fmla="*/ 4 h 6"/>
                <a:gd name="T12" fmla="*/ 0 w 9"/>
                <a:gd name="T13" fmla="*/ 3 h 6"/>
                <a:gd name="T14" fmla="*/ 1 w 9"/>
                <a:gd name="T15" fmla="*/ 3 h 6"/>
                <a:gd name="T16" fmla="*/ 3 w 9"/>
                <a:gd name="T17" fmla="*/ 3 h 6"/>
                <a:gd name="T18" fmla="*/ 4 w 9"/>
                <a:gd name="T19" fmla="*/ 1 h 6"/>
                <a:gd name="T20" fmla="*/ 4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8" name="Freeform 489"/>
            <p:cNvSpPr/>
            <p:nvPr/>
          </p:nvSpPr>
          <p:spPr bwMode="auto">
            <a:xfrm>
              <a:off x="5273" y="3148"/>
              <a:ext cx="9" cy="4"/>
            </a:xfrm>
            <a:custGeom>
              <a:avLst/>
              <a:gdLst>
                <a:gd name="T0" fmla="*/ 0 w 9"/>
                <a:gd name="T1" fmla="*/ 0 h 4"/>
                <a:gd name="T2" fmla="*/ 4 w 9"/>
                <a:gd name="T3" fmla="*/ 1 h 4"/>
                <a:gd name="T4" fmla="*/ 9 w 9"/>
                <a:gd name="T5" fmla="*/ 3 h 4"/>
                <a:gd name="T6" fmla="*/ 9 w 9"/>
                <a:gd name="T7" fmla="*/ 4 h 4"/>
                <a:gd name="T8" fmla="*/ 9 w 9"/>
                <a:gd name="T9" fmla="*/ 4 h 4"/>
                <a:gd name="T10" fmla="*/ 6 w 9"/>
                <a:gd name="T11" fmla="*/ 4 h 4"/>
                <a:gd name="T12" fmla="*/ 4 w 9"/>
                <a:gd name="T13" fmla="*/ 4 h 4"/>
                <a:gd name="T14" fmla="*/ 2 w 9"/>
                <a:gd name="T15" fmla="*/ 3 h 4"/>
                <a:gd name="T16" fmla="*/ 0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0" y="0"/>
                  </a:moveTo>
                  <a:lnTo>
                    <a:pt x="4" y="1"/>
                  </a:lnTo>
                  <a:lnTo>
                    <a:pt x="9" y="3"/>
                  </a:lnTo>
                  <a:lnTo>
                    <a:pt x="9" y="4"/>
                  </a:lnTo>
                  <a:lnTo>
                    <a:pt x="9" y="4"/>
                  </a:lnTo>
                  <a:lnTo>
                    <a:pt x="6" y="4"/>
                  </a:lnTo>
                  <a:lnTo>
                    <a:pt x="4" y="4"/>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9" name="Freeform 490"/>
            <p:cNvSpPr/>
            <p:nvPr/>
          </p:nvSpPr>
          <p:spPr bwMode="auto">
            <a:xfrm>
              <a:off x="5245" y="3155"/>
              <a:ext cx="8" cy="14"/>
            </a:xfrm>
            <a:custGeom>
              <a:avLst/>
              <a:gdLst>
                <a:gd name="T0" fmla="*/ 1 w 8"/>
                <a:gd name="T1" fmla="*/ 0 h 14"/>
                <a:gd name="T2" fmla="*/ 4 w 8"/>
                <a:gd name="T3" fmla="*/ 4 h 14"/>
                <a:gd name="T4" fmla="*/ 7 w 8"/>
                <a:gd name="T5" fmla="*/ 7 h 14"/>
                <a:gd name="T6" fmla="*/ 8 w 8"/>
                <a:gd name="T7" fmla="*/ 10 h 14"/>
                <a:gd name="T8" fmla="*/ 8 w 8"/>
                <a:gd name="T9" fmla="*/ 14 h 14"/>
                <a:gd name="T10" fmla="*/ 8 w 8"/>
                <a:gd name="T11" fmla="*/ 14 h 14"/>
                <a:gd name="T12" fmla="*/ 7 w 8"/>
                <a:gd name="T13" fmla="*/ 14 h 14"/>
                <a:gd name="T14" fmla="*/ 2 w 8"/>
                <a:gd name="T15" fmla="*/ 13 h 14"/>
                <a:gd name="T16" fmla="*/ 0 w 8"/>
                <a:gd name="T17" fmla="*/ 13 h 14"/>
                <a:gd name="T18" fmla="*/ 0 w 8"/>
                <a:gd name="T19" fmla="*/ 7 h 14"/>
                <a:gd name="T20" fmla="*/ 1 w 8"/>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4">
                  <a:moveTo>
                    <a:pt x="1" y="0"/>
                  </a:moveTo>
                  <a:lnTo>
                    <a:pt x="4" y="4"/>
                  </a:lnTo>
                  <a:lnTo>
                    <a:pt x="7" y="7"/>
                  </a:lnTo>
                  <a:lnTo>
                    <a:pt x="8" y="10"/>
                  </a:lnTo>
                  <a:lnTo>
                    <a:pt x="8" y="14"/>
                  </a:lnTo>
                  <a:lnTo>
                    <a:pt x="8" y="14"/>
                  </a:lnTo>
                  <a:lnTo>
                    <a:pt x="7" y="14"/>
                  </a:lnTo>
                  <a:lnTo>
                    <a:pt x="2" y="13"/>
                  </a:lnTo>
                  <a:lnTo>
                    <a:pt x="0" y="13"/>
                  </a:lnTo>
                  <a:lnTo>
                    <a:pt x="0" y="7"/>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0" name="Freeform 491"/>
            <p:cNvSpPr/>
            <p:nvPr/>
          </p:nvSpPr>
          <p:spPr bwMode="auto">
            <a:xfrm>
              <a:off x="5269" y="3158"/>
              <a:ext cx="14" cy="7"/>
            </a:xfrm>
            <a:custGeom>
              <a:avLst/>
              <a:gdLst>
                <a:gd name="T0" fmla="*/ 8 w 14"/>
                <a:gd name="T1" fmla="*/ 0 h 7"/>
                <a:gd name="T2" fmla="*/ 11 w 14"/>
                <a:gd name="T3" fmla="*/ 1 h 7"/>
                <a:gd name="T4" fmla="*/ 13 w 14"/>
                <a:gd name="T5" fmla="*/ 3 h 7"/>
                <a:gd name="T6" fmla="*/ 13 w 14"/>
                <a:gd name="T7" fmla="*/ 3 h 7"/>
                <a:gd name="T8" fmla="*/ 14 w 14"/>
                <a:gd name="T9" fmla="*/ 7 h 7"/>
                <a:gd name="T10" fmla="*/ 10 w 14"/>
                <a:gd name="T11" fmla="*/ 7 h 7"/>
                <a:gd name="T12" fmla="*/ 4 w 14"/>
                <a:gd name="T13" fmla="*/ 7 h 7"/>
                <a:gd name="T14" fmla="*/ 3 w 14"/>
                <a:gd name="T15" fmla="*/ 4 h 7"/>
                <a:gd name="T16" fmla="*/ 0 w 14"/>
                <a:gd name="T17" fmla="*/ 3 h 7"/>
                <a:gd name="T18" fmla="*/ 4 w 14"/>
                <a:gd name="T19" fmla="*/ 1 h 7"/>
                <a:gd name="T20" fmla="*/ 8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8" y="0"/>
                  </a:moveTo>
                  <a:lnTo>
                    <a:pt x="11" y="1"/>
                  </a:lnTo>
                  <a:lnTo>
                    <a:pt x="13" y="3"/>
                  </a:lnTo>
                  <a:lnTo>
                    <a:pt x="13" y="3"/>
                  </a:lnTo>
                  <a:lnTo>
                    <a:pt x="14" y="7"/>
                  </a:lnTo>
                  <a:lnTo>
                    <a:pt x="10" y="7"/>
                  </a:lnTo>
                  <a:lnTo>
                    <a:pt x="4" y="7"/>
                  </a:lnTo>
                  <a:lnTo>
                    <a:pt x="3" y="4"/>
                  </a:lnTo>
                  <a:lnTo>
                    <a:pt x="0" y="3"/>
                  </a:lnTo>
                  <a:lnTo>
                    <a:pt x="4" y="1"/>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1" name="Freeform 492"/>
            <p:cNvSpPr/>
            <p:nvPr/>
          </p:nvSpPr>
          <p:spPr bwMode="auto">
            <a:xfrm>
              <a:off x="5253" y="3172"/>
              <a:ext cx="9" cy="16"/>
            </a:xfrm>
            <a:custGeom>
              <a:avLst/>
              <a:gdLst>
                <a:gd name="T0" fmla="*/ 6 w 9"/>
                <a:gd name="T1" fmla="*/ 0 h 16"/>
                <a:gd name="T2" fmla="*/ 9 w 9"/>
                <a:gd name="T3" fmla="*/ 1 h 16"/>
                <a:gd name="T4" fmla="*/ 9 w 9"/>
                <a:gd name="T5" fmla="*/ 6 h 16"/>
                <a:gd name="T6" fmla="*/ 6 w 9"/>
                <a:gd name="T7" fmla="*/ 10 h 16"/>
                <a:gd name="T8" fmla="*/ 3 w 9"/>
                <a:gd name="T9" fmla="*/ 16 h 16"/>
                <a:gd name="T10" fmla="*/ 3 w 9"/>
                <a:gd name="T11" fmla="*/ 14 h 16"/>
                <a:gd name="T12" fmla="*/ 3 w 9"/>
                <a:gd name="T13" fmla="*/ 13 h 16"/>
                <a:gd name="T14" fmla="*/ 2 w 9"/>
                <a:gd name="T15" fmla="*/ 7 h 16"/>
                <a:gd name="T16" fmla="*/ 0 w 9"/>
                <a:gd name="T17" fmla="*/ 3 h 16"/>
                <a:gd name="T18" fmla="*/ 3 w 9"/>
                <a:gd name="T19" fmla="*/ 1 h 16"/>
                <a:gd name="T20" fmla="*/ 6 w 9"/>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6">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2" name="Freeform 493"/>
            <p:cNvSpPr/>
            <p:nvPr/>
          </p:nvSpPr>
          <p:spPr bwMode="auto">
            <a:xfrm>
              <a:off x="4778" y="3181"/>
              <a:ext cx="24" cy="48"/>
            </a:xfrm>
            <a:custGeom>
              <a:avLst/>
              <a:gdLst>
                <a:gd name="T0" fmla="*/ 3 w 24"/>
                <a:gd name="T1" fmla="*/ 0 h 48"/>
                <a:gd name="T2" fmla="*/ 10 w 24"/>
                <a:gd name="T3" fmla="*/ 4 h 48"/>
                <a:gd name="T4" fmla="*/ 14 w 24"/>
                <a:gd name="T5" fmla="*/ 12 h 48"/>
                <a:gd name="T6" fmla="*/ 18 w 24"/>
                <a:gd name="T7" fmla="*/ 20 h 48"/>
                <a:gd name="T8" fmla="*/ 24 w 24"/>
                <a:gd name="T9" fmla="*/ 28 h 48"/>
                <a:gd name="T10" fmla="*/ 20 w 24"/>
                <a:gd name="T11" fmla="*/ 40 h 48"/>
                <a:gd name="T12" fmla="*/ 14 w 24"/>
                <a:gd name="T13" fmla="*/ 48 h 48"/>
                <a:gd name="T14" fmla="*/ 14 w 24"/>
                <a:gd name="T15" fmla="*/ 48 h 48"/>
                <a:gd name="T16" fmla="*/ 13 w 24"/>
                <a:gd name="T17" fmla="*/ 48 h 48"/>
                <a:gd name="T18" fmla="*/ 7 w 24"/>
                <a:gd name="T19" fmla="*/ 47 h 48"/>
                <a:gd name="T20" fmla="*/ 1 w 24"/>
                <a:gd name="T21" fmla="*/ 47 h 48"/>
                <a:gd name="T22" fmla="*/ 0 w 24"/>
                <a:gd name="T23" fmla="*/ 34 h 48"/>
                <a:gd name="T24" fmla="*/ 0 w 24"/>
                <a:gd name="T25" fmla="*/ 22 h 48"/>
                <a:gd name="T26" fmla="*/ 0 w 24"/>
                <a:gd name="T27" fmla="*/ 11 h 48"/>
                <a:gd name="T28" fmla="*/ 3 w 24"/>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48">
                  <a:moveTo>
                    <a:pt x="3" y="0"/>
                  </a:moveTo>
                  <a:lnTo>
                    <a:pt x="10" y="4"/>
                  </a:lnTo>
                  <a:lnTo>
                    <a:pt x="14" y="12"/>
                  </a:lnTo>
                  <a:lnTo>
                    <a:pt x="18" y="20"/>
                  </a:lnTo>
                  <a:lnTo>
                    <a:pt x="24" y="28"/>
                  </a:lnTo>
                  <a:lnTo>
                    <a:pt x="20" y="40"/>
                  </a:lnTo>
                  <a:lnTo>
                    <a:pt x="14" y="48"/>
                  </a:lnTo>
                  <a:lnTo>
                    <a:pt x="14" y="48"/>
                  </a:lnTo>
                  <a:lnTo>
                    <a:pt x="13" y="48"/>
                  </a:lnTo>
                  <a:lnTo>
                    <a:pt x="7" y="47"/>
                  </a:lnTo>
                  <a:lnTo>
                    <a:pt x="1" y="47"/>
                  </a:lnTo>
                  <a:lnTo>
                    <a:pt x="0" y="34"/>
                  </a:lnTo>
                  <a:lnTo>
                    <a:pt x="0" y="22"/>
                  </a:lnTo>
                  <a:lnTo>
                    <a:pt x="0" y="1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3" name="Freeform 494"/>
            <p:cNvSpPr/>
            <p:nvPr/>
          </p:nvSpPr>
          <p:spPr bwMode="auto">
            <a:xfrm>
              <a:off x="5269" y="3182"/>
              <a:ext cx="27" cy="47"/>
            </a:xfrm>
            <a:custGeom>
              <a:avLst/>
              <a:gdLst>
                <a:gd name="T0" fmla="*/ 21 w 27"/>
                <a:gd name="T1" fmla="*/ 47 h 47"/>
                <a:gd name="T2" fmla="*/ 16 w 27"/>
                <a:gd name="T3" fmla="*/ 47 h 47"/>
                <a:gd name="T4" fmla="*/ 10 w 27"/>
                <a:gd name="T5" fmla="*/ 46 h 47"/>
                <a:gd name="T6" fmla="*/ 7 w 27"/>
                <a:gd name="T7" fmla="*/ 43 h 47"/>
                <a:gd name="T8" fmla="*/ 4 w 27"/>
                <a:gd name="T9" fmla="*/ 40 h 47"/>
                <a:gd name="T10" fmla="*/ 1 w 27"/>
                <a:gd name="T11" fmla="*/ 31 h 47"/>
                <a:gd name="T12" fmla="*/ 0 w 27"/>
                <a:gd name="T13" fmla="*/ 20 h 47"/>
                <a:gd name="T14" fmla="*/ 10 w 27"/>
                <a:gd name="T15" fmla="*/ 10 h 47"/>
                <a:gd name="T16" fmla="*/ 18 w 27"/>
                <a:gd name="T17" fmla="*/ 0 h 47"/>
                <a:gd name="T18" fmla="*/ 18 w 27"/>
                <a:gd name="T19" fmla="*/ 1 h 47"/>
                <a:gd name="T20" fmla="*/ 18 w 27"/>
                <a:gd name="T21" fmla="*/ 3 h 47"/>
                <a:gd name="T22" fmla="*/ 23 w 27"/>
                <a:gd name="T23" fmla="*/ 16 h 47"/>
                <a:gd name="T24" fmla="*/ 27 w 27"/>
                <a:gd name="T25" fmla="*/ 27 h 47"/>
                <a:gd name="T26" fmla="*/ 23 w 27"/>
                <a:gd name="T27" fmla="*/ 31 h 47"/>
                <a:gd name="T28" fmla="*/ 18 w 27"/>
                <a:gd name="T29" fmla="*/ 36 h 47"/>
                <a:gd name="T30" fmla="*/ 20 w 27"/>
                <a:gd name="T31" fmla="*/ 41 h 47"/>
                <a:gd name="T32" fmla="*/ 21 w 27"/>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4" name="Freeform 495"/>
            <p:cNvSpPr/>
            <p:nvPr/>
          </p:nvSpPr>
          <p:spPr bwMode="auto">
            <a:xfrm>
              <a:off x="5252" y="3195"/>
              <a:ext cx="14" cy="13"/>
            </a:xfrm>
            <a:custGeom>
              <a:avLst/>
              <a:gdLst>
                <a:gd name="T0" fmla="*/ 11 w 14"/>
                <a:gd name="T1" fmla="*/ 0 h 13"/>
                <a:gd name="T2" fmla="*/ 14 w 14"/>
                <a:gd name="T3" fmla="*/ 3 h 13"/>
                <a:gd name="T4" fmla="*/ 14 w 14"/>
                <a:gd name="T5" fmla="*/ 6 h 13"/>
                <a:gd name="T6" fmla="*/ 14 w 14"/>
                <a:gd name="T7" fmla="*/ 10 h 13"/>
                <a:gd name="T8" fmla="*/ 13 w 14"/>
                <a:gd name="T9" fmla="*/ 13 h 13"/>
                <a:gd name="T10" fmla="*/ 13 w 14"/>
                <a:gd name="T11" fmla="*/ 13 h 13"/>
                <a:gd name="T12" fmla="*/ 11 w 14"/>
                <a:gd name="T13" fmla="*/ 13 h 13"/>
                <a:gd name="T14" fmla="*/ 5 w 14"/>
                <a:gd name="T15" fmla="*/ 13 h 13"/>
                <a:gd name="T16" fmla="*/ 0 w 14"/>
                <a:gd name="T17" fmla="*/ 11 h 13"/>
                <a:gd name="T18" fmla="*/ 5 w 14"/>
                <a:gd name="T19" fmla="*/ 6 h 13"/>
                <a:gd name="T20" fmla="*/ 11 w 14"/>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11" y="0"/>
                  </a:moveTo>
                  <a:lnTo>
                    <a:pt x="14" y="3"/>
                  </a:lnTo>
                  <a:lnTo>
                    <a:pt x="14" y="6"/>
                  </a:lnTo>
                  <a:lnTo>
                    <a:pt x="14" y="10"/>
                  </a:lnTo>
                  <a:lnTo>
                    <a:pt x="13" y="13"/>
                  </a:lnTo>
                  <a:lnTo>
                    <a:pt x="13" y="13"/>
                  </a:lnTo>
                  <a:lnTo>
                    <a:pt x="11" y="13"/>
                  </a:lnTo>
                  <a:lnTo>
                    <a:pt x="5" y="13"/>
                  </a:lnTo>
                  <a:lnTo>
                    <a:pt x="0" y="11"/>
                  </a:lnTo>
                  <a:lnTo>
                    <a:pt x="5" y="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5" name="Freeform 496"/>
            <p:cNvSpPr/>
            <p:nvPr/>
          </p:nvSpPr>
          <p:spPr bwMode="auto">
            <a:xfrm>
              <a:off x="5102" y="3218"/>
              <a:ext cx="114" cy="137"/>
            </a:xfrm>
            <a:custGeom>
              <a:avLst/>
              <a:gdLst>
                <a:gd name="T0" fmla="*/ 88 w 114"/>
                <a:gd name="T1" fmla="*/ 0 h 137"/>
                <a:gd name="T2" fmla="*/ 101 w 114"/>
                <a:gd name="T3" fmla="*/ 8 h 137"/>
                <a:gd name="T4" fmla="*/ 114 w 114"/>
                <a:gd name="T5" fmla="*/ 18 h 137"/>
                <a:gd name="T6" fmla="*/ 114 w 114"/>
                <a:gd name="T7" fmla="*/ 20 h 137"/>
                <a:gd name="T8" fmla="*/ 114 w 114"/>
                <a:gd name="T9" fmla="*/ 23 h 137"/>
                <a:gd name="T10" fmla="*/ 111 w 114"/>
                <a:gd name="T11" fmla="*/ 30 h 137"/>
                <a:gd name="T12" fmla="*/ 107 w 114"/>
                <a:gd name="T13" fmla="*/ 34 h 137"/>
                <a:gd name="T14" fmla="*/ 103 w 114"/>
                <a:gd name="T15" fmla="*/ 38 h 137"/>
                <a:gd name="T16" fmla="*/ 97 w 114"/>
                <a:gd name="T17" fmla="*/ 43 h 137"/>
                <a:gd name="T18" fmla="*/ 104 w 114"/>
                <a:gd name="T19" fmla="*/ 58 h 137"/>
                <a:gd name="T20" fmla="*/ 110 w 114"/>
                <a:gd name="T21" fmla="*/ 75 h 137"/>
                <a:gd name="T22" fmla="*/ 104 w 114"/>
                <a:gd name="T23" fmla="*/ 81 h 137"/>
                <a:gd name="T24" fmla="*/ 100 w 114"/>
                <a:gd name="T25" fmla="*/ 88 h 137"/>
                <a:gd name="T26" fmla="*/ 95 w 114"/>
                <a:gd name="T27" fmla="*/ 97 h 137"/>
                <a:gd name="T28" fmla="*/ 94 w 114"/>
                <a:gd name="T29" fmla="*/ 105 h 137"/>
                <a:gd name="T30" fmla="*/ 91 w 114"/>
                <a:gd name="T31" fmla="*/ 114 h 137"/>
                <a:gd name="T32" fmla="*/ 88 w 114"/>
                <a:gd name="T33" fmla="*/ 123 h 137"/>
                <a:gd name="T34" fmla="*/ 84 w 114"/>
                <a:gd name="T35" fmla="*/ 130 h 137"/>
                <a:gd name="T36" fmla="*/ 80 w 114"/>
                <a:gd name="T37" fmla="*/ 137 h 137"/>
                <a:gd name="T38" fmla="*/ 68 w 114"/>
                <a:gd name="T39" fmla="*/ 133 h 137"/>
                <a:gd name="T40" fmla="*/ 58 w 114"/>
                <a:gd name="T41" fmla="*/ 127 h 137"/>
                <a:gd name="T42" fmla="*/ 37 w 114"/>
                <a:gd name="T43" fmla="*/ 125 h 137"/>
                <a:gd name="T44" fmla="*/ 17 w 114"/>
                <a:gd name="T45" fmla="*/ 124 h 137"/>
                <a:gd name="T46" fmla="*/ 16 w 114"/>
                <a:gd name="T47" fmla="*/ 113 h 137"/>
                <a:gd name="T48" fmla="*/ 11 w 114"/>
                <a:gd name="T49" fmla="*/ 104 h 137"/>
                <a:gd name="T50" fmla="*/ 7 w 114"/>
                <a:gd name="T51" fmla="*/ 97 h 137"/>
                <a:gd name="T52" fmla="*/ 0 w 114"/>
                <a:gd name="T53" fmla="*/ 90 h 137"/>
                <a:gd name="T54" fmla="*/ 0 w 114"/>
                <a:gd name="T55" fmla="*/ 83 h 137"/>
                <a:gd name="T56" fmla="*/ 1 w 114"/>
                <a:gd name="T57" fmla="*/ 77 h 137"/>
                <a:gd name="T58" fmla="*/ 4 w 114"/>
                <a:gd name="T59" fmla="*/ 71 h 137"/>
                <a:gd name="T60" fmla="*/ 6 w 114"/>
                <a:gd name="T61" fmla="*/ 67 h 137"/>
                <a:gd name="T62" fmla="*/ 13 w 114"/>
                <a:gd name="T63" fmla="*/ 68 h 137"/>
                <a:gd name="T64" fmla="*/ 21 w 114"/>
                <a:gd name="T65" fmla="*/ 70 h 137"/>
                <a:gd name="T66" fmla="*/ 27 w 114"/>
                <a:gd name="T67" fmla="*/ 61 h 137"/>
                <a:gd name="T68" fmla="*/ 33 w 114"/>
                <a:gd name="T69" fmla="*/ 54 h 137"/>
                <a:gd name="T70" fmla="*/ 44 w 114"/>
                <a:gd name="T71" fmla="*/ 47 h 137"/>
                <a:gd name="T72" fmla="*/ 55 w 114"/>
                <a:gd name="T73" fmla="*/ 41 h 137"/>
                <a:gd name="T74" fmla="*/ 73 w 114"/>
                <a:gd name="T75" fmla="*/ 20 h 137"/>
                <a:gd name="T76" fmla="*/ 88 w 114"/>
                <a:gd name="T7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137">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6" name="Freeform 497"/>
            <p:cNvSpPr/>
            <p:nvPr/>
          </p:nvSpPr>
          <p:spPr bwMode="auto">
            <a:xfrm>
              <a:off x="4945" y="3229"/>
              <a:ext cx="127" cy="150"/>
            </a:xfrm>
            <a:custGeom>
              <a:avLst/>
              <a:gdLst>
                <a:gd name="T0" fmla="*/ 3 w 127"/>
                <a:gd name="T1" fmla="*/ 0 h 150"/>
                <a:gd name="T2" fmla="*/ 17 w 127"/>
                <a:gd name="T3" fmla="*/ 4 h 150"/>
                <a:gd name="T4" fmla="*/ 33 w 127"/>
                <a:gd name="T5" fmla="*/ 9 h 150"/>
                <a:gd name="T6" fmla="*/ 37 w 127"/>
                <a:gd name="T7" fmla="*/ 17 h 150"/>
                <a:gd name="T8" fmla="*/ 43 w 127"/>
                <a:gd name="T9" fmla="*/ 26 h 150"/>
                <a:gd name="T10" fmla="*/ 50 w 127"/>
                <a:gd name="T11" fmla="*/ 32 h 150"/>
                <a:gd name="T12" fmla="*/ 57 w 127"/>
                <a:gd name="T13" fmla="*/ 37 h 150"/>
                <a:gd name="T14" fmla="*/ 65 w 127"/>
                <a:gd name="T15" fmla="*/ 43 h 150"/>
                <a:gd name="T16" fmla="*/ 74 w 127"/>
                <a:gd name="T17" fmla="*/ 47 h 150"/>
                <a:gd name="T18" fmla="*/ 81 w 127"/>
                <a:gd name="T19" fmla="*/ 53 h 150"/>
                <a:gd name="T20" fmla="*/ 88 w 127"/>
                <a:gd name="T21" fmla="*/ 60 h 150"/>
                <a:gd name="T22" fmla="*/ 100 w 127"/>
                <a:gd name="T23" fmla="*/ 80 h 150"/>
                <a:gd name="T24" fmla="*/ 108 w 127"/>
                <a:gd name="T25" fmla="*/ 103 h 150"/>
                <a:gd name="T26" fmla="*/ 115 w 127"/>
                <a:gd name="T27" fmla="*/ 107 h 150"/>
                <a:gd name="T28" fmla="*/ 124 w 127"/>
                <a:gd name="T29" fmla="*/ 112 h 150"/>
                <a:gd name="T30" fmla="*/ 125 w 127"/>
                <a:gd name="T31" fmla="*/ 120 h 150"/>
                <a:gd name="T32" fmla="*/ 127 w 127"/>
                <a:gd name="T33" fmla="*/ 130 h 150"/>
                <a:gd name="T34" fmla="*/ 125 w 127"/>
                <a:gd name="T35" fmla="*/ 142 h 150"/>
                <a:gd name="T36" fmla="*/ 124 w 127"/>
                <a:gd name="T37" fmla="*/ 150 h 150"/>
                <a:gd name="T38" fmla="*/ 114 w 127"/>
                <a:gd name="T39" fmla="*/ 150 h 150"/>
                <a:gd name="T40" fmla="*/ 105 w 127"/>
                <a:gd name="T41" fmla="*/ 150 h 150"/>
                <a:gd name="T42" fmla="*/ 97 w 127"/>
                <a:gd name="T43" fmla="*/ 139 h 150"/>
                <a:gd name="T44" fmla="*/ 87 w 127"/>
                <a:gd name="T45" fmla="*/ 127 h 150"/>
                <a:gd name="T46" fmla="*/ 78 w 127"/>
                <a:gd name="T47" fmla="*/ 117 h 150"/>
                <a:gd name="T48" fmla="*/ 70 w 127"/>
                <a:gd name="T49" fmla="*/ 106 h 150"/>
                <a:gd name="T50" fmla="*/ 63 w 127"/>
                <a:gd name="T51" fmla="*/ 93 h 150"/>
                <a:gd name="T52" fmla="*/ 58 w 127"/>
                <a:gd name="T53" fmla="*/ 80 h 150"/>
                <a:gd name="T54" fmla="*/ 54 w 127"/>
                <a:gd name="T55" fmla="*/ 66 h 150"/>
                <a:gd name="T56" fmla="*/ 47 w 127"/>
                <a:gd name="T57" fmla="*/ 53 h 150"/>
                <a:gd name="T58" fmla="*/ 43 w 127"/>
                <a:gd name="T59" fmla="*/ 46 h 150"/>
                <a:gd name="T60" fmla="*/ 37 w 127"/>
                <a:gd name="T61" fmla="*/ 40 h 150"/>
                <a:gd name="T62" fmla="*/ 30 w 127"/>
                <a:gd name="T63" fmla="*/ 36 h 150"/>
                <a:gd name="T64" fmla="*/ 24 w 127"/>
                <a:gd name="T65" fmla="*/ 30 h 150"/>
                <a:gd name="T66" fmla="*/ 17 w 127"/>
                <a:gd name="T67" fmla="*/ 26 h 150"/>
                <a:gd name="T68" fmla="*/ 10 w 127"/>
                <a:gd name="T69" fmla="*/ 20 h 150"/>
                <a:gd name="T70" fmla="*/ 4 w 127"/>
                <a:gd name="T71" fmla="*/ 14 h 150"/>
                <a:gd name="T72" fmla="*/ 0 w 127"/>
                <a:gd name="T73" fmla="*/ 7 h 150"/>
                <a:gd name="T74" fmla="*/ 1 w 127"/>
                <a:gd name="T75" fmla="*/ 3 h 150"/>
                <a:gd name="T76" fmla="*/ 3 w 127"/>
                <a:gd name="T7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150">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7" name="Freeform 498"/>
            <p:cNvSpPr/>
            <p:nvPr/>
          </p:nvSpPr>
          <p:spPr bwMode="auto">
            <a:xfrm>
              <a:off x="5317" y="3273"/>
              <a:ext cx="6" cy="6"/>
            </a:xfrm>
            <a:custGeom>
              <a:avLst/>
              <a:gdLst>
                <a:gd name="T0" fmla="*/ 3 w 6"/>
                <a:gd name="T1" fmla="*/ 0 h 6"/>
                <a:gd name="T2" fmla="*/ 5 w 6"/>
                <a:gd name="T3" fmla="*/ 0 h 6"/>
                <a:gd name="T4" fmla="*/ 6 w 6"/>
                <a:gd name="T5" fmla="*/ 0 h 6"/>
                <a:gd name="T6" fmla="*/ 6 w 6"/>
                <a:gd name="T7" fmla="*/ 3 h 6"/>
                <a:gd name="T8" fmla="*/ 5 w 6"/>
                <a:gd name="T9" fmla="*/ 5 h 6"/>
                <a:gd name="T10" fmla="*/ 5 w 6"/>
                <a:gd name="T11" fmla="*/ 5 h 6"/>
                <a:gd name="T12" fmla="*/ 0 w 6"/>
                <a:gd name="T13" fmla="*/ 6 h 6"/>
                <a:gd name="T14" fmla="*/ 2 w 6"/>
                <a:gd name="T15" fmla="*/ 3 h 6"/>
                <a:gd name="T16" fmla="*/ 3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0"/>
                  </a:moveTo>
                  <a:lnTo>
                    <a:pt x="5" y="0"/>
                  </a:lnTo>
                  <a:lnTo>
                    <a:pt x="6" y="0"/>
                  </a:lnTo>
                  <a:lnTo>
                    <a:pt x="6" y="3"/>
                  </a:lnTo>
                  <a:lnTo>
                    <a:pt x="5" y="5"/>
                  </a:lnTo>
                  <a:lnTo>
                    <a:pt x="5" y="5"/>
                  </a:lnTo>
                  <a:lnTo>
                    <a:pt x="0" y="6"/>
                  </a:lnTo>
                  <a:lnTo>
                    <a:pt x="2"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8" name="Freeform 499"/>
            <p:cNvSpPr/>
            <p:nvPr/>
          </p:nvSpPr>
          <p:spPr bwMode="auto">
            <a:xfrm>
              <a:off x="5312" y="3283"/>
              <a:ext cx="5" cy="29"/>
            </a:xfrm>
            <a:custGeom>
              <a:avLst/>
              <a:gdLst>
                <a:gd name="T0" fmla="*/ 0 w 5"/>
                <a:gd name="T1" fmla="*/ 0 h 29"/>
                <a:gd name="T2" fmla="*/ 3 w 5"/>
                <a:gd name="T3" fmla="*/ 0 h 29"/>
                <a:gd name="T4" fmla="*/ 4 w 5"/>
                <a:gd name="T5" fmla="*/ 0 h 29"/>
                <a:gd name="T6" fmla="*/ 5 w 5"/>
                <a:gd name="T7" fmla="*/ 15 h 29"/>
                <a:gd name="T8" fmla="*/ 5 w 5"/>
                <a:gd name="T9" fmla="*/ 29 h 29"/>
                <a:gd name="T10" fmla="*/ 4 w 5"/>
                <a:gd name="T11" fmla="*/ 29 h 29"/>
                <a:gd name="T12" fmla="*/ 3 w 5"/>
                <a:gd name="T13" fmla="*/ 29 h 29"/>
                <a:gd name="T14" fmla="*/ 0 w 5"/>
                <a:gd name="T15" fmla="*/ 15 h 29"/>
                <a:gd name="T16" fmla="*/ 0 w 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9">
                  <a:moveTo>
                    <a:pt x="0" y="0"/>
                  </a:moveTo>
                  <a:lnTo>
                    <a:pt x="3" y="0"/>
                  </a:lnTo>
                  <a:lnTo>
                    <a:pt x="4" y="0"/>
                  </a:lnTo>
                  <a:lnTo>
                    <a:pt x="5" y="15"/>
                  </a:lnTo>
                  <a:lnTo>
                    <a:pt x="5" y="29"/>
                  </a:lnTo>
                  <a:lnTo>
                    <a:pt x="4" y="29"/>
                  </a:lnTo>
                  <a:lnTo>
                    <a:pt x="3" y="29"/>
                  </a:lnTo>
                  <a:lnTo>
                    <a:pt x="0" y="1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9" name="Freeform 500"/>
            <p:cNvSpPr/>
            <p:nvPr/>
          </p:nvSpPr>
          <p:spPr bwMode="auto">
            <a:xfrm>
              <a:off x="5262" y="3286"/>
              <a:ext cx="21" cy="15"/>
            </a:xfrm>
            <a:custGeom>
              <a:avLst/>
              <a:gdLst>
                <a:gd name="T0" fmla="*/ 20 w 21"/>
                <a:gd name="T1" fmla="*/ 0 h 15"/>
                <a:gd name="T2" fmla="*/ 21 w 21"/>
                <a:gd name="T3" fmla="*/ 3 h 15"/>
                <a:gd name="T4" fmla="*/ 21 w 21"/>
                <a:gd name="T5" fmla="*/ 5 h 15"/>
                <a:gd name="T6" fmla="*/ 21 w 21"/>
                <a:gd name="T7" fmla="*/ 7 h 15"/>
                <a:gd name="T8" fmla="*/ 20 w 21"/>
                <a:gd name="T9" fmla="*/ 9 h 15"/>
                <a:gd name="T10" fmla="*/ 15 w 21"/>
                <a:gd name="T11" fmla="*/ 12 h 15"/>
                <a:gd name="T12" fmla="*/ 10 w 21"/>
                <a:gd name="T13" fmla="*/ 15 h 15"/>
                <a:gd name="T14" fmla="*/ 5 w 21"/>
                <a:gd name="T15" fmla="*/ 12 h 15"/>
                <a:gd name="T16" fmla="*/ 0 w 21"/>
                <a:gd name="T17" fmla="*/ 9 h 15"/>
                <a:gd name="T18" fmla="*/ 0 w 21"/>
                <a:gd name="T19" fmla="*/ 9 h 15"/>
                <a:gd name="T20" fmla="*/ 0 w 21"/>
                <a:gd name="T21" fmla="*/ 7 h 15"/>
                <a:gd name="T22" fmla="*/ 8 w 21"/>
                <a:gd name="T23" fmla="*/ 7 h 15"/>
                <a:gd name="T24" fmla="*/ 18 w 21"/>
                <a:gd name="T25" fmla="*/ 6 h 15"/>
                <a:gd name="T26" fmla="*/ 18 w 21"/>
                <a:gd name="T27" fmla="*/ 3 h 15"/>
                <a:gd name="T28" fmla="*/ 20 w 21"/>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5">
                  <a:moveTo>
                    <a:pt x="20" y="0"/>
                  </a:moveTo>
                  <a:lnTo>
                    <a:pt x="21" y="3"/>
                  </a:lnTo>
                  <a:lnTo>
                    <a:pt x="21" y="5"/>
                  </a:lnTo>
                  <a:lnTo>
                    <a:pt x="21" y="7"/>
                  </a:lnTo>
                  <a:lnTo>
                    <a:pt x="20" y="9"/>
                  </a:lnTo>
                  <a:lnTo>
                    <a:pt x="15" y="12"/>
                  </a:lnTo>
                  <a:lnTo>
                    <a:pt x="10" y="15"/>
                  </a:lnTo>
                  <a:lnTo>
                    <a:pt x="5" y="12"/>
                  </a:lnTo>
                  <a:lnTo>
                    <a:pt x="0" y="9"/>
                  </a:lnTo>
                  <a:lnTo>
                    <a:pt x="0" y="9"/>
                  </a:lnTo>
                  <a:lnTo>
                    <a:pt x="0" y="7"/>
                  </a:lnTo>
                  <a:lnTo>
                    <a:pt x="8" y="7"/>
                  </a:lnTo>
                  <a:lnTo>
                    <a:pt x="18" y="6"/>
                  </a:lnTo>
                  <a:lnTo>
                    <a:pt x="18"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0" name="Freeform 501"/>
            <p:cNvSpPr/>
            <p:nvPr/>
          </p:nvSpPr>
          <p:spPr bwMode="auto">
            <a:xfrm>
              <a:off x="5232" y="3292"/>
              <a:ext cx="27" cy="9"/>
            </a:xfrm>
            <a:custGeom>
              <a:avLst/>
              <a:gdLst>
                <a:gd name="T0" fmla="*/ 15 w 27"/>
                <a:gd name="T1" fmla="*/ 0 h 9"/>
                <a:gd name="T2" fmla="*/ 21 w 27"/>
                <a:gd name="T3" fmla="*/ 1 h 9"/>
                <a:gd name="T4" fmla="*/ 27 w 27"/>
                <a:gd name="T5" fmla="*/ 1 h 9"/>
                <a:gd name="T6" fmla="*/ 27 w 27"/>
                <a:gd name="T7" fmla="*/ 3 h 9"/>
                <a:gd name="T8" fmla="*/ 27 w 27"/>
                <a:gd name="T9" fmla="*/ 3 h 9"/>
                <a:gd name="T10" fmla="*/ 18 w 27"/>
                <a:gd name="T11" fmla="*/ 4 h 9"/>
                <a:gd name="T12" fmla="*/ 11 w 27"/>
                <a:gd name="T13" fmla="*/ 7 h 9"/>
                <a:gd name="T14" fmla="*/ 8 w 27"/>
                <a:gd name="T15" fmla="*/ 9 h 9"/>
                <a:gd name="T16" fmla="*/ 5 w 27"/>
                <a:gd name="T17" fmla="*/ 9 h 9"/>
                <a:gd name="T18" fmla="*/ 3 w 27"/>
                <a:gd name="T19" fmla="*/ 7 h 9"/>
                <a:gd name="T20" fmla="*/ 0 w 27"/>
                <a:gd name="T21" fmla="*/ 6 h 9"/>
                <a:gd name="T22" fmla="*/ 0 w 27"/>
                <a:gd name="T23" fmla="*/ 4 h 9"/>
                <a:gd name="T24" fmla="*/ 1 w 27"/>
                <a:gd name="T25" fmla="*/ 1 h 9"/>
                <a:gd name="T26" fmla="*/ 8 w 27"/>
                <a:gd name="T27" fmla="*/ 1 h 9"/>
                <a:gd name="T28" fmla="*/ 15 w 27"/>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9">
                  <a:moveTo>
                    <a:pt x="15" y="0"/>
                  </a:moveTo>
                  <a:lnTo>
                    <a:pt x="21" y="1"/>
                  </a:lnTo>
                  <a:lnTo>
                    <a:pt x="27" y="1"/>
                  </a:lnTo>
                  <a:lnTo>
                    <a:pt x="27" y="3"/>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1" name="Freeform 502"/>
            <p:cNvSpPr/>
            <p:nvPr/>
          </p:nvSpPr>
          <p:spPr bwMode="auto">
            <a:xfrm>
              <a:off x="5355" y="3308"/>
              <a:ext cx="211" cy="128"/>
            </a:xfrm>
            <a:custGeom>
              <a:avLst/>
              <a:gdLst>
                <a:gd name="T0" fmla="*/ 71 w 211"/>
                <a:gd name="T1" fmla="*/ 97 h 128"/>
                <a:gd name="T2" fmla="*/ 77 w 211"/>
                <a:gd name="T3" fmla="*/ 91 h 128"/>
                <a:gd name="T4" fmla="*/ 82 w 211"/>
                <a:gd name="T5" fmla="*/ 85 h 128"/>
                <a:gd name="T6" fmla="*/ 69 w 211"/>
                <a:gd name="T7" fmla="*/ 70 h 128"/>
                <a:gd name="T8" fmla="*/ 57 w 211"/>
                <a:gd name="T9" fmla="*/ 55 h 128"/>
                <a:gd name="T10" fmla="*/ 44 w 211"/>
                <a:gd name="T11" fmla="*/ 55 h 128"/>
                <a:gd name="T12" fmla="*/ 34 w 211"/>
                <a:gd name="T13" fmla="*/ 58 h 128"/>
                <a:gd name="T14" fmla="*/ 31 w 211"/>
                <a:gd name="T15" fmla="*/ 48 h 128"/>
                <a:gd name="T16" fmla="*/ 28 w 211"/>
                <a:gd name="T17" fmla="*/ 40 h 128"/>
                <a:gd name="T18" fmla="*/ 18 w 211"/>
                <a:gd name="T19" fmla="*/ 37 h 128"/>
                <a:gd name="T20" fmla="*/ 10 w 211"/>
                <a:gd name="T21" fmla="*/ 35 h 128"/>
                <a:gd name="T22" fmla="*/ 11 w 211"/>
                <a:gd name="T23" fmla="*/ 33 h 128"/>
                <a:gd name="T24" fmla="*/ 20 w 211"/>
                <a:gd name="T25" fmla="*/ 30 h 128"/>
                <a:gd name="T26" fmla="*/ 25 w 211"/>
                <a:gd name="T27" fmla="*/ 25 h 128"/>
                <a:gd name="T28" fmla="*/ 17 w 211"/>
                <a:gd name="T29" fmla="*/ 24 h 128"/>
                <a:gd name="T30" fmla="*/ 7 w 211"/>
                <a:gd name="T31" fmla="*/ 20 h 128"/>
                <a:gd name="T32" fmla="*/ 1 w 211"/>
                <a:gd name="T33" fmla="*/ 14 h 128"/>
                <a:gd name="T34" fmla="*/ 8 w 211"/>
                <a:gd name="T35" fmla="*/ 5 h 128"/>
                <a:gd name="T36" fmla="*/ 21 w 211"/>
                <a:gd name="T37" fmla="*/ 3 h 128"/>
                <a:gd name="T38" fmla="*/ 31 w 211"/>
                <a:gd name="T39" fmla="*/ 10 h 128"/>
                <a:gd name="T40" fmla="*/ 32 w 211"/>
                <a:gd name="T41" fmla="*/ 20 h 128"/>
                <a:gd name="T42" fmla="*/ 30 w 211"/>
                <a:gd name="T43" fmla="*/ 27 h 128"/>
                <a:gd name="T44" fmla="*/ 32 w 211"/>
                <a:gd name="T45" fmla="*/ 34 h 128"/>
                <a:gd name="T46" fmla="*/ 42 w 211"/>
                <a:gd name="T47" fmla="*/ 37 h 128"/>
                <a:gd name="T48" fmla="*/ 54 w 211"/>
                <a:gd name="T49" fmla="*/ 33 h 128"/>
                <a:gd name="T50" fmla="*/ 62 w 211"/>
                <a:gd name="T51" fmla="*/ 25 h 128"/>
                <a:gd name="T52" fmla="*/ 71 w 211"/>
                <a:gd name="T53" fmla="*/ 18 h 128"/>
                <a:gd name="T54" fmla="*/ 94 w 211"/>
                <a:gd name="T55" fmla="*/ 23 h 128"/>
                <a:gd name="T56" fmla="*/ 132 w 211"/>
                <a:gd name="T57" fmla="*/ 40 h 128"/>
                <a:gd name="T58" fmla="*/ 154 w 211"/>
                <a:gd name="T59" fmla="*/ 54 h 128"/>
                <a:gd name="T60" fmla="*/ 165 w 211"/>
                <a:gd name="T61" fmla="*/ 68 h 128"/>
                <a:gd name="T62" fmla="*/ 178 w 211"/>
                <a:gd name="T63" fmla="*/ 94 h 128"/>
                <a:gd name="T64" fmla="*/ 199 w 211"/>
                <a:gd name="T65" fmla="*/ 118 h 128"/>
                <a:gd name="T66" fmla="*/ 209 w 211"/>
                <a:gd name="T67" fmla="*/ 128 h 128"/>
                <a:gd name="T68" fmla="*/ 195 w 211"/>
                <a:gd name="T69" fmla="*/ 127 h 128"/>
                <a:gd name="T70" fmla="*/ 167 w 211"/>
                <a:gd name="T71" fmla="*/ 110 h 128"/>
                <a:gd name="T72" fmla="*/ 144 w 211"/>
                <a:gd name="T73" fmla="*/ 92 h 128"/>
                <a:gd name="T74" fmla="*/ 135 w 211"/>
                <a:gd name="T75" fmla="*/ 97 h 128"/>
                <a:gd name="T76" fmla="*/ 129 w 211"/>
                <a:gd name="T77" fmla="*/ 108 h 128"/>
                <a:gd name="T78" fmla="*/ 111 w 211"/>
                <a:gd name="T79" fmla="*/ 111 h 128"/>
                <a:gd name="T80" fmla="*/ 92 w 211"/>
                <a:gd name="T81" fmla="*/ 104 h 128"/>
                <a:gd name="T82" fmla="*/ 79 w 211"/>
                <a:gd name="T83" fmla="*/ 10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128">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2" name="Freeform 503"/>
            <p:cNvSpPr/>
            <p:nvPr/>
          </p:nvSpPr>
          <p:spPr bwMode="auto">
            <a:xfrm>
              <a:off x="3317" y="3312"/>
              <a:ext cx="14" cy="10"/>
            </a:xfrm>
            <a:custGeom>
              <a:avLst/>
              <a:gdLst>
                <a:gd name="T0" fmla="*/ 4 w 14"/>
                <a:gd name="T1" fmla="*/ 0 h 10"/>
                <a:gd name="T2" fmla="*/ 9 w 14"/>
                <a:gd name="T3" fmla="*/ 0 h 10"/>
                <a:gd name="T4" fmla="*/ 14 w 14"/>
                <a:gd name="T5" fmla="*/ 0 h 10"/>
                <a:gd name="T6" fmla="*/ 14 w 14"/>
                <a:gd name="T7" fmla="*/ 3 h 10"/>
                <a:gd name="T8" fmla="*/ 14 w 14"/>
                <a:gd name="T9" fmla="*/ 6 h 10"/>
                <a:gd name="T10" fmla="*/ 13 w 14"/>
                <a:gd name="T11" fmla="*/ 9 h 10"/>
                <a:gd name="T12" fmla="*/ 12 w 14"/>
                <a:gd name="T13" fmla="*/ 10 h 10"/>
                <a:gd name="T14" fmla="*/ 10 w 14"/>
                <a:gd name="T15" fmla="*/ 10 h 10"/>
                <a:gd name="T16" fmla="*/ 10 w 14"/>
                <a:gd name="T17" fmla="*/ 10 h 10"/>
                <a:gd name="T18" fmla="*/ 4 w 14"/>
                <a:gd name="T19" fmla="*/ 9 h 10"/>
                <a:gd name="T20" fmla="*/ 0 w 14"/>
                <a:gd name="T21" fmla="*/ 6 h 10"/>
                <a:gd name="T22" fmla="*/ 2 w 14"/>
                <a:gd name="T23" fmla="*/ 3 h 10"/>
                <a:gd name="T24" fmla="*/ 4 w 14"/>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0">
                  <a:moveTo>
                    <a:pt x="4" y="0"/>
                  </a:moveTo>
                  <a:lnTo>
                    <a:pt x="9" y="0"/>
                  </a:lnTo>
                  <a:lnTo>
                    <a:pt x="14" y="0"/>
                  </a:lnTo>
                  <a:lnTo>
                    <a:pt x="14" y="3"/>
                  </a:lnTo>
                  <a:lnTo>
                    <a:pt x="14" y="6"/>
                  </a:lnTo>
                  <a:lnTo>
                    <a:pt x="13" y="9"/>
                  </a:lnTo>
                  <a:lnTo>
                    <a:pt x="12" y="10"/>
                  </a:lnTo>
                  <a:lnTo>
                    <a:pt x="10" y="10"/>
                  </a:lnTo>
                  <a:lnTo>
                    <a:pt x="10" y="10"/>
                  </a:lnTo>
                  <a:lnTo>
                    <a:pt x="4" y="9"/>
                  </a:lnTo>
                  <a:lnTo>
                    <a:pt x="0" y="6"/>
                  </a:lnTo>
                  <a:lnTo>
                    <a:pt x="2"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3" name="Freeform 504"/>
            <p:cNvSpPr/>
            <p:nvPr/>
          </p:nvSpPr>
          <p:spPr bwMode="auto">
            <a:xfrm>
              <a:off x="5215" y="3313"/>
              <a:ext cx="48" cy="55"/>
            </a:xfrm>
            <a:custGeom>
              <a:avLst/>
              <a:gdLst>
                <a:gd name="T0" fmla="*/ 48 w 48"/>
                <a:gd name="T1" fmla="*/ 12 h 55"/>
                <a:gd name="T2" fmla="*/ 42 w 48"/>
                <a:gd name="T3" fmla="*/ 12 h 55"/>
                <a:gd name="T4" fmla="*/ 35 w 48"/>
                <a:gd name="T5" fmla="*/ 13 h 55"/>
                <a:gd name="T6" fmla="*/ 35 w 48"/>
                <a:gd name="T7" fmla="*/ 22 h 55"/>
                <a:gd name="T8" fmla="*/ 37 w 48"/>
                <a:gd name="T9" fmla="*/ 30 h 55"/>
                <a:gd name="T10" fmla="*/ 40 w 48"/>
                <a:gd name="T11" fmla="*/ 40 h 55"/>
                <a:gd name="T12" fmla="*/ 42 w 48"/>
                <a:gd name="T13" fmla="*/ 50 h 55"/>
                <a:gd name="T14" fmla="*/ 40 w 48"/>
                <a:gd name="T15" fmla="*/ 50 h 55"/>
                <a:gd name="T16" fmla="*/ 37 w 48"/>
                <a:gd name="T17" fmla="*/ 49 h 55"/>
                <a:gd name="T18" fmla="*/ 28 w 48"/>
                <a:gd name="T19" fmla="*/ 38 h 55"/>
                <a:gd name="T20" fmla="*/ 20 w 48"/>
                <a:gd name="T21" fmla="*/ 26 h 55"/>
                <a:gd name="T22" fmla="*/ 17 w 48"/>
                <a:gd name="T23" fmla="*/ 28 h 55"/>
                <a:gd name="T24" fmla="*/ 15 w 48"/>
                <a:gd name="T25" fmla="*/ 29 h 55"/>
                <a:gd name="T26" fmla="*/ 14 w 48"/>
                <a:gd name="T27" fmla="*/ 42 h 55"/>
                <a:gd name="T28" fmla="*/ 17 w 48"/>
                <a:gd name="T29" fmla="*/ 55 h 55"/>
                <a:gd name="T30" fmla="*/ 14 w 48"/>
                <a:gd name="T31" fmla="*/ 53 h 55"/>
                <a:gd name="T32" fmla="*/ 11 w 48"/>
                <a:gd name="T33" fmla="*/ 52 h 55"/>
                <a:gd name="T34" fmla="*/ 8 w 48"/>
                <a:gd name="T35" fmla="*/ 52 h 55"/>
                <a:gd name="T36" fmla="*/ 7 w 48"/>
                <a:gd name="T37" fmla="*/ 49 h 55"/>
                <a:gd name="T38" fmla="*/ 4 w 48"/>
                <a:gd name="T39" fmla="*/ 36 h 55"/>
                <a:gd name="T40" fmla="*/ 0 w 48"/>
                <a:gd name="T41" fmla="*/ 23 h 55"/>
                <a:gd name="T42" fmla="*/ 5 w 48"/>
                <a:gd name="T43" fmla="*/ 12 h 55"/>
                <a:gd name="T44" fmla="*/ 11 w 48"/>
                <a:gd name="T45" fmla="*/ 0 h 55"/>
                <a:gd name="T46" fmla="*/ 17 w 48"/>
                <a:gd name="T47" fmla="*/ 5 h 55"/>
                <a:gd name="T48" fmla="*/ 24 w 48"/>
                <a:gd name="T49" fmla="*/ 9 h 55"/>
                <a:gd name="T50" fmla="*/ 30 w 48"/>
                <a:gd name="T51" fmla="*/ 6 h 55"/>
                <a:gd name="T52" fmla="*/ 35 w 48"/>
                <a:gd name="T53" fmla="*/ 3 h 55"/>
                <a:gd name="T54" fmla="*/ 41 w 48"/>
                <a:gd name="T55" fmla="*/ 3 h 55"/>
                <a:gd name="T56" fmla="*/ 48 w 48"/>
                <a:gd name="T57" fmla="*/ 3 h 55"/>
                <a:gd name="T58" fmla="*/ 48 w 48"/>
                <a:gd name="T59" fmla="*/ 8 h 55"/>
                <a:gd name="T60" fmla="*/ 48 w 48"/>
                <a:gd name="T6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55">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4" name="Freeform 505"/>
            <p:cNvSpPr/>
            <p:nvPr/>
          </p:nvSpPr>
          <p:spPr bwMode="auto">
            <a:xfrm>
              <a:off x="5066" y="3381"/>
              <a:ext cx="100" cy="32"/>
            </a:xfrm>
            <a:custGeom>
              <a:avLst/>
              <a:gdLst>
                <a:gd name="T0" fmla="*/ 0 w 100"/>
                <a:gd name="T1" fmla="*/ 0 h 32"/>
                <a:gd name="T2" fmla="*/ 12 w 100"/>
                <a:gd name="T3" fmla="*/ 0 h 32"/>
                <a:gd name="T4" fmla="*/ 23 w 100"/>
                <a:gd name="T5" fmla="*/ 0 h 32"/>
                <a:gd name="T6" fmla="*/ 32 w 100"/>
                <a:gd name="T7" fmla="*/ 5 h 32"/>
                <a:gd name="T8" fmla="*/ 40 w 100"/>
                <a:gd name="T9" fmla="*/ 12 h 32"/>
                <a:gd name="T10" fmla="*/ 54 w 100"/>
                <a:gd name="T11" fmla="*/ 10 h 32"/>
                <a:gd name="T12" fmla="*/ 69 w 100"/>
                <a:gd name="T13" fmla="*/ 8 h 32"/>
                <a:gd name="T14" fmla="*/ 84 w 100"/>
                <a:gd name="T15" fmla="*/ 18 h 32"/>
                <a:gd name="T16" fmla="*/ 100 w 100"/>
                <a:gd name="T17" fmla="*/ 29 h 32"/>
                <a:gd name="T18" fmla="*/ 100 w 100"/>
                <a:gd name="T19" fmla="*/ 31 h 32"/>
                <a:gd name="T20" fmla="*/ 99 w 100"/>
                <a:gd name="T21" fmla="*/ 32 h 32"/>
                <a:gd name="T22" fmla="*/ 77 w 100"/>
                <a:gd name="T23" fmla="*/ 29 h 32"/>
                <a:gd name="T24" fmla="*/ 56 w 100"/>
                <a:gd name="T25" fmla="*/ 27 h 32"/>
                <a:gd name="T26" fmla="*/ 33 w 100"/>
                <a:gd name="T27" fmla="*/ 24 h 32"/>
                <a:gd name="T28" fmla="*/ 12 w 100"/>
                <a:gd name="T29" fmla="*/ 21 h 32"/>
                <a:gd name="T30" fmla="*/ 7 w 100"/>
                <a:gd name="T31" fmla="*/ 15 h 32"/>
                <a:gd name="T32" fmla="*/ 3 w 100"/>
                <a:gd name="T33" fmla="*/ 11 h 32"/>
                <a:gd name="T34" fmla="*/ 0 w 100"/>
                <a:gd name="T35" fmla="*/ 5 h 32"/>
                <a:gd name="T36" fmla="*/ 0 w 100"/>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32">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5" name="Freeform 506"/>
            <p:cNvSpPr/>
            <p:nvPr/>
          </p:nvSpPr>
          <p:spPr bwMode="auto">
            <a:xfrm>
              <a:off x="5108" y="3443"/>
              <a:ext cx="446" cy="356"/>
            </a:xfrm>
            <a:custGeom>
              <a:avLst/>
              <a:gdLst>
                <a:gd name="T0" fmla="*/ 145 w 446"/>
                <a:gd name="T1" fmla="*/ 70 h 356"/>
                <a:gd name="T2" fmla="*/ 158 w 446"/>
                <a:gd name="T3" fmla="*/ 57 h 356"/>
                <a:gd name="T4" fmla="*/ 161 w 446"/>
                <a:gd name="T5" fmla="*/ 45 h 356"/>
                <a:gd name="T6" fmla="*/ 199 w 446"/>
                <a:gd name="T7" fmla="*/ 46 h 356"/>
                <a:gd name="T8" fmla="*/ 217 w 446"/>
                <a:gd name="T9" fmla="*/ 53 h 356"/>
                <a:gd name="T10" fmla="*/ 219 w 446"/>
                <a:gd name="T11" fmla="*/ 33 h 356"/>
                <a:gd name="T12" fmla="*/ 237 w 446"/>
                <a:gd name="T13" fmla="*/ 15 h 356"/>
                <a:gd name="T14" fmla="*/ 249 w 446"/>
                <a:gd name="T15" fmla="*/ 16 h 356"/>
                <a:gd name="T16" fmla="*/ 252 w 446"/>
                <a:gd name="T17" fmla="*/ 2 h 356"/>
                <a:gd name="T18" fmla="*/ 285 w 446"/>
                <a:gd name="T19" fmla="*/ 15 h 356"/>
                <a:gd name="T20" fmla="*/ 299 w 446"/>
                <a:gd name="T21" fmla="*/ 23 h 356"/>
                <a:gd name="T22" fmla="*/ 289 w 446"/>
                <a:gd name="T23" fmla="*/ 35 h 356"/>
                <a:gd name="T24" fmla="*/ 326 w 446"/>
                <a:gd name="T25" fmla="*/ 20 h 356"/>
                <a:gd name="T26" fmla="*/ 368 w 446"/>
                <a:gd name="T27" fmla="*/ 9 h 356"/>
                <a:gd name="T28" fmla="*/ 376 w 446"/>
                <a:gd name="T29" fmla="*/ 40 h 356"/>
                <a:gd name="T30" fmla="*/ 386 w 446"/>
                <a:gd name="T31" fmla="*/ 59 h 356"/>
                <a:gd name="T32" fmla="*/ 389 w 446"/>
                <a:gd name="T33" fmla="*/ 89 h 356"/>
                <a:gd name="T34" fmla="*/ 404 w 446"/>
                <a:gd name="T35" fmla="*/ 109 h 356"/>
                <a:gd name="T36" fmla="*/ 419 w 446"/>
                <a:gd name="T37" fmla="*/ 137 h 356"/>
                <a:gd name="T38" fmla="*/ 435 w 446"/>
                <a:gd name="T39" fmla="*/ 162 h 356"/>
                <a:gd name="T40" fmla="*/ 446 w 446"/>
                <a:gd name="T41" fmla="*/ 189 h 356"/>
                <a:gd name="T42" fmla="*/ 444 w 446"/>
                <a:gd name="T43" fmla="*/ 216 h 356"/>
                <a:gd name="T44" fmla="*/ 419 w 446"/>
                <a:gd name="T45" fmla="*/ 259 h 356"/>
                <a:gd name="T46" fmla="*/ 379 w 446"/>
                <a:gd name="T47" fmla="*/ 299 h 356"/>
                <a:gd name="T48" fmla="*/ 346 w 446"/>
                <a:gd name="T49" fmla="*/ 340 h 356"/>
                <a:gd name="T50" fmla="*/ 309 w 446"/>
                <a:gd name="T51" fmla="*/ 353 h 356"/>
                <a:gd name="T52" fmla="*/ 295 w 446"/>
                <a:gd name="T53" fmla="*/ 346 h 356"/>
                <a:gd name="T54" fmla="*/ 261 w 446"/>
                <a:gd name="T55" fmla="*/ 349 h 356"/>
                <a:gd name="T56" fmla="*/ 242 w 446"/>
                <a:gd name="T57" fmla="*/ 336 h 356"/>
                <a:gd name="T58" fmla="*/ 247 w 446"/>
                <a:gd name="T59" fmla="*/ 317 h 356"/>
                <a:gd name="T60" fmla="*/ 241 w 446"/>
                <a:gd name="T61" fmla="*/ 310 h 356"/>
                <a:gd name="T62" fmla="*/ 234 w 446"/>
                <a:gd name="T63" fmla="*/ 304 h 356"/>
                <a:gd name="T64" fmla="*/ 227 w 446"/>
                <a:gd name="T65" fmla="*/ 307 h 356"/>
                <a:gd name="T66" fmla="*/ 238 w 446"/>
                <a:gd name="T67" fmla="*/ 302 h 356"/>
                <a:gd name="T68" fmla="*/ 247 w 446"/>
                <a:gd name="T69" fmla="*/ 293 h 356"/>
                <a:gd name="T70" fmla="*/ 229 w 446"/>
                <a:gd name="T71" fmla="*/ 293 h 356"/>
                <a:gd name="T72" fmla="*/ 212 w 446"/>
                <a:gd name="T73" fmla="*/ 282 h 356"/>
                <a:gd name="T74" fmla="*/ 195 w 446"/>
                <a:gd name="T75" fmla="*/ 266 h 356"/>
                <a:gd name="T76" fmla="*/ 171 w 446"/>
                <a:gd name="T77" fmla="*/ 264 h 356"/>
                <a:gd name="T78" fmla="*/ 114 w 446"/>
                <a:gd name="T79" fmla="*/ 282 h 356"/>
                <a:gd name="T80" fmla="*/ 54 w 446"/>
                <a:gd name="T81" fmla="*/ 293 h 356"/>
                <a:gd name="T82" fmla="*/ 27 w 446"/>
                <a:gd name="T83" fmla="*/ 307 h 356"/>
                <a:gd name="T84" fmla="*/ 5 w 446"/>
                <a:gd name="T85" fmla="*/ 303 h 356"/>
                <a:gd name="T86" fmla="*/ 5 w 446"/>
                <a:gd name="T87" fmla="*/ 287 h 356"/>
                <a:gd name="T88" fmla="*/ 15 w 446"/>
                <a:gd name="T89" fmla="*/ 263 h 356"/>
                <a:gd name="T90" fmla="*/ 15 w 446"/>
                <a:gd name="T91" fmla="*/ 199 h 356"/>
                <a:gd name="T92" fmla="*/ 18 w 446"/>
                <a:gd name="T93" fmla="*/ 157 h 356"/>
                <a:gd name="T94" fmla="*/ 30 w 446"/>
                <a:gd name="T95" fmla="*/ 140 h 356"/>
                <a:gd name="T96" fmla="*/ 41 w 446"/>
                <a:gd name="T97" fmla="*/ 135 h 356"/>
                <a:gd name="T98" fmla="*/ 84 w 446"/>
                <a:gd name="T99" fmla="*/ 116 h 356"/>
                <a:gd name="T100" fmla="*/ 114 w 446"/>
                <a:gd name="T101" fmla="*/ 100 h 356"/>
                <a:gd name="T102" fmla="*/ 138 w 446"/>
                <a:gd name="T103" fmla="*/ 7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6" h="35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6" name="Freeform 507"/>
            <p:cNvSpPr/>
            <p:nvPr/>
          </p:nvSpPr>
          <p:spPr bwMode="auto">
            <a:xfrm>
              <a:off x="4357" y="3449"/>
              <a:ext cx="88" cy="183"/>
            </a:xfrm>
            <a:custGeom>
              <a:avLst/>
              <a:gdLst>
                <a:gd name="T0" fmla="*/ 72 w 88"/>
                <a:gd name="T1" fmla="*/ 0 h 183"/>
                <a:gd name="T2" fmla="*/ 77 w 88"/>
                <a:gd name="T3" fmla="*/ 10 h 183"/>
                <a:gd name="T4" fmla="*/ 82 w 88"/>
                <a:gd name="T5" fmla="*/ 23 h 183"/>
                <a:gd name="T6" fmla="*/ 85 w 88"/>
                <a:gd name="T7" fmla="*/ 36 h 183"/>
                <a:gd name="T8" fmla="*/ 88 w 88"/>
                <a:gd name="T9" fmla="*/ 49 h 183"/>
                <a:gd name="T10" fmla="*/ 79 w 88"/>
                <a:gd name="T11" fmla="*/ 61 h 183"/>
                <a:gd name="T12" fmla="*/ 72 w 88"/>
                <a:gd name="T13" fmla="*/ 73 h 183"/>
                <a:gd name="T14" fmla="*/ 71 w 88"/>
                <a:gd name="T15" fmla="*/ 87 h 183"/>
                <a:gd name="T16" fmla="*/ 69 w 88"/>
                <a:gd name="T17" fmla="*/ 101 h 183"/>
                <a:gd name="T18" fmla="*/ 60 w 88"/>
                <a:gd name="T19" fmla="*/ 119 h 183"/>
                <a:gd name="T20" fmla="*/ 50 w 88"/>
                <a:gd name="T21" fmla="*/ 134 h 183"/>
                <a:gd name="T22" fmla="*/ 44 w 88"/>
                <a:gd name="T23" fmla="*/ 154 h 183"/>
                <a:gd name="T24" fmla="*/ 38 w 88"/>
                <a:gd name="T25" fmla="*/ 173 h 183"/>
                <a:gd name="T26" fmla="*/ 35 w 88"/>
                <a:gd name="T27" fmla="*/ 176 h 183"/>
                <a:gd name="T28" fmla="*/ 34 w 88"/>
                <a:gd name="T29" fmla="*/ 179 h 183"/>
                <a:gd name="T30" fmla="*/ 31 w 88"/>
                <a:gd name="T31" fmla="*/ 181 h 183"/>
                <a:gd name="T32" fmla="*/ 27 w 88"/>
                <a:gd name="T33" fmla="*/ 181 h 183"/>
                <a:gd name="T34" fmla="*/ 22 w 88"/>
                <a:gd name="T35" fmla="*/ 183 h 183"/>
                <a:gd name="T36" fmla="*/ 18 w 88"/>
                <a:gd name="T37" fmla="*/ 181 h 183"/>
                <a:gd name="T38" fmla="*/ 14 w 88"/>
                <a:gd name="T39" fmla="*/ 180 h 183"/>
                <a:gd name="T40" fmla="*/ 7 w 88"/>
                <a:gd name="T41" fmla="*/ 176 h 183"/>
                <a:gd name="T42" fmla="*/ 7 w 88"/>
                <a:gd name="T43" fmla="*/ 161 h 183"/>
                <a:gd name="T44" fmla="*/ 4 w 88"/>
                <a:gd name="T45" fmla="*/ 151 h 183"/>
                <a:gd name="T46" fmla="*/ 1 w 88"/>
                <a:gd name="T47" fmla="*/ 140 h 183"/>
                <a:gd name="T48" fmla="*/ 0 w 88"/>
                <a:gd name="T49" fmla="*/ 126 h 183"/>
                <a:gd name="T50" fmla="*/ 4 w 88"/>
                <a:gd name="T51" fmla="*/ 123 h 183"/>
                <a:gd name="T52" fmla="*/ 7 w 88"/>
                <a:gd name="T53" fmla="*/ 120 h 183"/>
                <a:gd name="T54" fmla="*/ 10 w 88"/>
                <a:gd name="T55" fmla="*/ 116 h 183"/>
                <a:gd name="T56" fmla="*/ 11 w 88"/>
                <a:gd name="T57" fmla="*/ 113 h 183"/>
                <a:gd name="T58" fmla="*/ 14 w 88"/>
                <a:gd name="T59" fmla="*/ 104 h 183"/>
                <a:gd name="T60" fmla="*/ 15 w 88"/>
                <a:gd name="T61" fmla="*/ 94 h 183"/>
                <a:gd name="T62" fmla="*/ 15 w 88"/>
                <a:gd name="T63" fmla="*/ 86 h 183"/>
                <a:gd name="T64" fmla="*/ 15 w 88"/>
                <a:gd name="T65" fmla="*/ 76 h 183"/>
                <a:gd name="T66" fmla="*/ 18 w 88"/>
                <a:gd name="T67" fmla="*/ 67 h 183"/>
                <a:gd name="T68" fmla="*/ 22 w 88"/>
                <a:gd name="T69" fmla="*/ 59 h 183"/>
                <a:gd name="T70" fmla="*/ 32 w 88"/>
                <a:gd name="T71" fmla="*/ 56 h 183"/>
                <a:gd name="T72" fmla="*/ 42 w 88"/>
                <a:gd name="T73" fmla="*/ 51 h 183"/>
                <a:gd name="T74" fmla="*/ 51 w 88"/>
                <a:gd name="T75" fmla="*/ 46 h 183"/>
                <a:gd name="T76" fmla="*/ 58 w 88"/>
                <a:gd name="T77" fmla="*/ 39 h 183"/>
                <a:gd name="T78" fmla="*/ 65 w 88"/>
                <a:gd name="T79" fmla="*/ 31 h 183"/>
                <a:gd name="T80" fmla="*/ 69 w 88"/>
                <a:gd name="T81" fmla="*/ 23 h 183"/>
                <a:gd name="T82" fmla="*/ 72 w 88"/>
                <a:gd name="T83" fmla="*/ 11 h 183"/>
                <a:gd name="T84" fmla="*/ 72 w 88"/>
                <a:gd name="T8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183">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7" name="Freeform 508"/>
            <p:cNvSpPr/>
            <p:nvPr/>
          </p:nvSpPr>
          <p:spPr bwMode="auto">
            <a:xfrm>
              <a:off x="5560" y="3740"/>
              <a:ext cx="193" cy="153"/>
            </a:xfrm>
            <a:custGeom>
              <a:avLst/>
              <a:gdLst>
                <a:gd name="T0" fmla="*/ 156 w 193"/>
                <a:gd name="T1" fmla="*/ 0 h 153"/>
                <a:gd name="T2" fmla="*/ 164 w 193"/>
                <a:gd name="T3" fmla="*/ 5 h 153"/>
                <a:gd name="T4" fmla="*/ 170 w 193"/>
                <a:gd name="T5" fmla="*/ 10 h 153"/>
                <a:gd name="T6" fmla="*/ 169 w 193"/>
                <a:gd name="T7" fmla="*/ 27 h 153"/>
                <a:gd name="T8" fmla="*/ 170 w 193"/>
                <a:gd name="T9" fmla="*/ 42 h 153"/>
                <a:gd name="T10" fmla="*/ 171 w 193"/>
                <a:gd name="T11" fmla="*/ 45 h 153"/>
                <a:gd name="T12" fmla="*/ 173 w 193"/>
                <a:gd name="T13" fmla="*/ 46 h 153"/>
                <a:gd name="T14" fmla="*/ 183 w 193"/>
                <a:gd name="T15" fmla="*/ 45 h 153"/>
                <a:gd name="T16" fmla="*/ 193 w 193"/>
                <a:gd name="T17" fmla="*/ 42 h 153"/>
                <a:gd name="T18" fmla="*/ 193 w 193"/>
                <a:gd name="T19" fmla="*/ 46 h 153"/>
                <a:gd name="T20" fmla="*/ 191 w 193"/>
                <a:gd name="T21" fmla="*/ 50 h 153"/>
                <a:gd name="T22" fmla="*/ 180 w 193"/>
                <a:gd name="T23" fmla="*/ 60 h 153"/>
                <a:gd name="T24" fmla="*/ 164 w 193"/>
                <a:gd name="T25" fmla="*/ 72 h 153"/>
                <a:gd name="T26" fmla="*/ 150 w 193"/>
                <a:gd name="T27" fmla="*/ 82 h 153"/>
                <a:gd name="T28" fmla="*/ 137 w 193"/>
                <a:gd name="T29" fmla="*/ 89 h 153"/>
                <a:gd name="T30" fmla="*/ 127 w 193"/>
                <a:gd name="T31" fmla="*/ 90 h 153"/>
                <a:gd name="T32" fmla="*/ 117 w 193"/>
                <a:gd name="T33" fmla="*/ 92 h 153"/>
                <a:gd name="T34" fmla="*/ 116 w 193"/>
                <a:gd name="T35" fmla="*/ 97 h 153"/>
                <a:gd name="T36" fmla="*/ 113 w 193"/>
                <a:gd name="T37" fmla="*/ 102 h 153"/>
                <a:gd name="T38" fmla="*/ 104 w 193"/>
                <a:gd name="T39" fmla="*/ 103 h 153"/>
                <a:gd name="T40" fmla="*/ 96 w 193"/>
                <a:gd name="T41" fmla="*/ 103 h 153"/>
                <a:gd name="T42" fmla="*/ 77 w 193"/>
                <a:gd name="T43" fmla="*/ 119 h 153"/>
                <a:gd name="T44" fmla="*/ 57 w 193"/>
                <a:gd name="T45" fmla="*/ 135 h 153"/>
                <a:gd name="T46" fmla="*/ 47 w 193"/>
                <a:gd name="T47" fmla="*/ 142 h 153"/>
                <a:gd name="T48" fmla="*/ 36 w 193"/>
                <a:gd name="T49" fmla="*/ 147 h 153"/>
                <a:gd name="T50" fmla="*/ 23 w 193"/>
                <a:gd name="T51" fmla="*/ 152 h 153"/>
                <a:gd name="T52" fmla="*/ 10 w 193"/>
                <a:gd name="T53" fmla="*/ 153 h 153"/>
                <a:gd name="T54" fmla="*/ 7 w 193"/>
                <a:gd name="T55" fmla="*/ 152 h 153"/>
                <a:gd name="T56" fmla="*/ 4 w 193"/>
                <a:gd name="T57" fmla="*/ 150 h 153"/>
                <a:gd name="T58" fmla="*/ 2 w 193"/>
                <a:gd name="T59" fmla="*/ 149 h 153"/>
                <a:gd name="T60" fmla="*/ 0 w 193"/>
                <a:gd name="T61" fmla="*/ 144 h 153"/>
                <a:gd name="T62" fmla="*/ 27 w 193"/>
                <a:gd name="T63" fmla="*/ 129 h 153"/>
                <a:gd name="T64" fmla="*/ 57 w 193"/>
                <a:gd name="T65" fmla="*/ 112 h 153"/>
                <a:gd name="T66" fmla="*/ 84 w 193"/>
                <a:gd name="T67" fmla="*/ 95 h 153"/>
                <a:gd name="T68" fmla="*/ 111 w 193"/>
                <a:gd name="T69" fmla="*/ 77 h 153"/>
                <a:gd name="T70" fmla="*/ 113 w 193"/>
                <a:gd name="T71" fmla="*/ 82 h 153"/>
                <a:gd name="T72" fmla="*/ 116 w 193"/>
                <a:gd name="T73" fmla="*/ 85 h 153"/>
                <a:gd name="T74" fmla="*/ 119 w 193"/>
                <a:gd name="T75" fmla="*/ 86 h 153"/>
                <a:gd name="T76" fmla="*/ 124 w 193"/>
                <a:gd name="T77" fmla="*/ 86 h 153"/>
                <a:gd name="T78" fmla="*/ 131 w 193"/>
                <a:gd name="T79" fmla="*/ 80 h 153"/>
                <a:gd name="T80" fmla="*/ 139 w 193"/>
                <a:gd name="T81" fmla="*/ 76 h 153"/>
                <a:gd name="T82" fmla="*/ 136 w 193"/>
                <a:gd name="T83" fmla="*/ 72 h 153"/>
                <a:gd name="T84" fmla="*/ 133 w 193"/>
                <a:gd name="T85" fmla="*/ 70 h 153"/>
                <a:gd name="T86" fmla="*/ 133 w 193"/>
                <a:gd name="T87" fmla="*/ 67 h 153"/>
                <a:gd name="T88" fmla="*/ 133 w 193"/>
                <a:gd name="T89" fmla="*/ 63 h 153"/>
                <a:gd name="T90" fmla="*/ 137 w 193"/>
                <a:gd name="T91" fmla="*/ 60 h 153"/>
                <a:gd name="T92" fmla="*/ 141 w 193"/>
                <a:gd name="T93" fmla="*/ 59 h 153"/>
                <a:gd name="T94" fmla="*/ 144 w 193"/>
                <a:gd name="T95" fmla="*/ 56 h 153"/>
                <a:gd name="T96" fmla="*/ 147 w 193"/>
                <a:gd name="T97" fmla="*/ 53 h 153"/>
                <a:gd name="T98" fmla="*/ 151 w 193"/>
                <a:gd name="T99" fmla="*/ 46 h 153"/>
                <a:gd name="T100" fmla="*/ 157 w 193"/>
                <a:gd name="T101" fmla="*/ 40 h 153"/>
                <a:gd name="T102" fmla="*/ 156 w 193"/>
                <a:gd name="T103" fmla="*/ 20 h 153"/>
                <a:gd name="T104" fmla="*/ 156 w 193"/>
                <a:gd name="T10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15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8" name="Freeform 509"/>
            <p:cNvSpPr/>
            <p:nvPr/>
          </p:nvSpPr>
          <p:spPr bwMode="auto">
            <a:xfrm>
              <a:off x="5327" y="3757"/>
              <a:ext cx="16" cy="8"/>
            </a:xfrm>
            <a:custGeom>
              <a:avLst/>
              <a:gdLst>
                <a:gd name="T0" fmla="*/ 5 w 16"/>
                <a:gd name="T1" fmla="*/ 0 h 8"/>
                <a:gd name="T2" fmla="*/ 10 w 16"/>
                <a:gd name="T3" fmla="*/ 2 h 8"/>
                <a:gd name="T4" fmla="*/ 16 w 16"/>
                <a:gd name="T5" fmla="*/ 3 h 8"/>
                <a:gd name="T6" fmla="*/ 13 w 16"/>
                <a:gd name="T7" fmla="*/ 5 h 8"/>
                <a:gd name="T8" fmla="*/ 12 w 16"/>
                <a:gd name="T9" fmla="*/ 6 h 8"/>
                <a:gd name="T10" fmla="*/ 8 w 16"/>
                <a:gd name="T11" fmla="*/ 8 h 8"/>
                <a:gd name="T12" fmla="*/ 5 w 16"/>
                <a:gd name="T13" fmla="*/ 8 h 8"/>
                <a:gd name="T14" fmla="*/ 3 w 16"/>
                <a:gd name="T15" fmla="*/ 5 h 8"/>
                <a:gd name="T16" fmla="*/ 0 w 16"/>
                <a:gd name="T17" fmla="*/ 2 h 8"/>
                <a:gd name="T18" fmla="*/ 3 w 16"/>
                <a:gd name="T19" fmla="*/ 0 h 8"/>
                <a:gd name="T20" fmla="*/ 5 w 16"/>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9" name="Freeform 510"/>
            <p:cNvSpPr/>
            <p:nvPr/>
          </p:nvSpPr>
          <p:spPr bwMode="auto">
            <a:xfrm>
              <a:off x="5367" y="3820"/>
              <a:ext cx="46" cy="39"/>
            </a:xfrm>
            <a:custGeom>
              <a:avLst/>
              <a:gdLst>
                <a:gd name="T0" fmla="*/ 0 w 46"/>
                <a:gd name="T1" fmla="*/ 39 h 39"/>
                <a:gd name="T2" fmla="*/ 5 w 46"/>
                <a:gd name="T3" fmla="*/ 20 h 39"/>
                <a:gd name="T4" fmla="*/ 10 w 46"/>
                <a:gd name="T5" fmla="*/ 0 h 39"/>
                <a:gd name="T6" fmla="*/ 12 w 46"/>
                <a:gd name="T7" fmla="*/ 0 h 39"/>
                <a:gd name="T8" fmla="*/ 12 w 46"/>
                <a:gd name="T9" fmla="*/ 0 h 39"/>
                <a:gd name="T10" fmla="*/ 30 w 46"/>
                <a:gd name="T11" fmla="*/ 3 h 39"/>
                <a:gd name="T12" fmla="*/ 46 w 46"/>
                <a:gd name="T13" fmla="*/ 6 h 39"/>
                <a:gd name="T14" fmla="*/ 46 w 46"/>
                <a:gd name="T15" fmla="*/ 7 h 39"/>
                <a:gd name="T16" fmla="*/ 46 w 46"/>
                <a:gd name="T17" fmla="*/ 7 h 39"/>
                <a:gd name="T18" fmla="*/ 46 w 46"/>
                <a:gd name="T19" fmla="*/ 10 h 39"/>
                <a:gd name="T20" fmla="*/ 45 w 46"/>
                <a:gd name="T21" fmla="*/ 13 h 39"/>
                <a:gd name="T22" fmla="*/ 39 w 46"/>
                <a:gd name="T23" fmla="*/ 20 h 39"/>
                <a:gd name="T24" fmla="*/ 32 w 46"/>
                <a:gd name="T25" fmla="*/ 27 h 39"/>
                <a:gd name="T26" fmla="*/ 23 w 46"/>
                <a:gd name="T27" fmla="*/ 33 h 39"/>
                <a:gd name="T28" fmla="*/ 15 w 46"/>
                <a:gd name="T29" fmla="*/ 39 h 39"/>
                <a:gd name="T30" fmla="*/ 8 w 46"/>
                <a:gd name="T31" fmla="*/ 39 h 39"/>
                <a:gd name="T32" fmla="*/ 0 w 46"/>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9">
                  <a:moveTo>
                    <a:pt x="0" y="39"/>
                  </a:moveTo>
                  <a:lnTo>
                    <a:pt x="5" y="20"/>
                  </a:lnTo>
                  <a:lnTo>
                    <a:pt x="10" y="0"/>
                  </a:lnTo>
                  <a:lnTo>
                    <a:pt x="12" y="0"/>
                  </a:lnTo>
                  <a:lnTo>
                    <a:pt x="12" y="0"/>
                  </a:lnTo>
                  <a:lnTo>
                    <a:pt x="30" y="3"/>
                  </a:lnTo>
                  <a:lnTo>
                    <a:pt x="46" y="6"/>
                  </a:lnTo>
                  <a:lnTo>
                    <a:pt x="46" y="7"/>
                  </a:lnTo>
                  <a:lnTo>
                    <a:pt x="46" y="7"/>
                  </a:lnTo>
                  <a:lnTo>
                    <a:pt x="46" y="10"/>
                  </a:lnTo>
                  <a:lnTo>
                    <a:pt x="45" y="13"/>
                  </a:lnTo>
                  <a:lnTo>
                    <a:pt x="39" y="20"/>
                  </a:lnTo>
                  <a:lnTo>
                    <a:pt x="32" y="27"/>
                  </a:lnTo>
                  <a:lnTo>
                    <a:pt x="23" y="33"/>
                  </a:lnTo>
                  <a:lnTo>
                    <a:pt x="15" y="39"/>
                  </a:lnTo>
                  <a:lnTo>
                    <a:pt x="8" y="39"/>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grpSp>
      <p:cxnSp>
        <p:nvCxnSpPr>
          <p:cNvPr id="84" name="直接连接符 83"/>
          <p:cNvCxnSpPr/>
          <p:nvPr/>
        </p:nvCxnSpPr>
        <p:spPr>
          <a:xfrm>
            <a:off x="2214985" y="6237312"/>
            <a:ext cx="83529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880339" y="3456965"/>
            <a:ext cx="4440116" cy="2214880"/>
          </a:xfrm>
          <a:prstGeom prst="rect">
            <a:avLst/>
          </a:prstGeom>
          <a:noFill/>
        </p:spPr>
        <p:txBody>
          <a:bodyPr wrap="square" rtlCol="0">
            <a:spAutoFit/>
          </a:bodyPr>
          <a:lstStyle/>
          <a:p>
            <a:pPr algn="ctr">
              <a:lnSpc>
                <a:spcPct val="150000"/>
              </a:lnSpc>
            </a:pPr>
            <a:r>
              <a:rPr lang="en-US" altLang="zh-CN" sz="2400" b="1" dirty="0" smtClean="0">
                <a:solidFill>
                  <a:schemeClr val="tx1">
                    <a:lumMod val="75000"/>
                    <a:lumOff val="25000"/>
                  </a:schemeClr>
                </a:solidFill>
                <a:latin typeface="华文楷体" panose="02010600040101010101" pitchFamily="2" charset="-122"/>
                <a:ea typeface="华文楷体" panose="02010600040101010101" pitchFamily="2" charset="-122"/>
              </a:rPr>
              <a:t>XXXXXXXXXXXXXX</a:t>
            </a:r>
            <a:endParaRPr lang="zh-CN" altLang="en-US" sz="2400" b="1" dirty="0">
              <a:solidFill>
                <a:schemeClr val="tx1">
                  <a:lumMod val="75000"/>
                  <a:lumOff val="25000"/>
                </a:schemeClr>
              </a:solidFill>
              <a:latin typeface="华文楷体" panose="02010600040101010101" pitchFamily="2" charset="-122"/>
              <a:ea typeface="华文楷体" panose="02010600040101010101" pitchFamily="2" charset="-122"/>
            </a:endParaRPr>
          </a:p>
          <a:p>
            <a:pPr algn="ctr">
              <a:lnSpc>
                <a:spcPct val="150000"/>
              </a:lnSpc>
            </a:pPr>
            <a:r>
              <a:rPr lang="en-US" altLang="zh-CN" sz="2400" b="1" dirty="0" smtClean="0">
                <a:solidFill>
                  <a:schemeClr val="tx1">
                    <a:lumMod val="75000"/>
                    <a:lumOff val="25000"/>
                  </a:schemeClr>
                </a:solidFill>
                <a:latin typeface="华文楷体" panose="02010600040101010101" pitchFamily="2" charset="-122"/>
                <a:ea typeface="华文楷体" panose="02010600040101010101" pitchFamily="2" charset="-122"/>
              </a:rPr>
              <a:t>XXX</a:t>
            </a:r>
            <a:endParaRPr lang="zh-CN" altLang="en-US" sz="2400" b="1" dirty="0">
              <a:solidFill>
                <a:schemeClr val="tx1">
                  <a:lumMod val="75000"/>
                  <a:lumOff val="25000"/>
                </a:schemeClr>
              </a:solidFill>
              <a:latin typeface="华文楷体" panose="02010600040101010101" pitchFamily="2" charset="-122"/>
              <a:ea typeface="华文楷体" panose="02010600040101010101" pitchFamily="2" charset="-122"/>
            </a:endParaRPr>
          </a:p>
          <a:p>
            <a:pPr algn="ctr">
              <a:lnSpc>
                <a:spcPct val="150000"/>
              </a:lnSpc>
            </a:pPr>
            <a:r>
              <a:rPr lang="en-US" altLang="zh-CN" sz="2400" b="1" dirty="0" smtClean="0">
                <a:solidFill>
                  <a:schemeClr val="tx1">
                    <a:lumMod val="75000"/>
                    <a:lumOff val="25000"/>
                  </a:schemeClr>
                </a:solidFill>
                <a:latin typeface="华文楷体" panose="02010600040101010101" pitchFamily="2" charset="-122"/>
                <a:ea typeface="华文楷体" panose="02010600040101010101" pitchFamily="2" charset="-122"/>
              </a:rPr>
              <a:t>2020</a:t>
            </a:r>
            <a:r>
              <a:rPr lang="zh-CN" altLang="en-US" sz="2400" b="1" dirty="0" smtClean="0">
                <a:solidFill>
                  <a:schemeClr val="tx1">
                    <a:lumMod val="75000"/>
                    <a:lumOff val="25000"/>
                  </a:schemeClr>
                </a:solidFill>
                <a:latin typeface="华文楷体" panose="02010600040101010101" pitchFamily="2" charset="-122"/>
                <a:ea typeface="华文楷体" panose="02010600040101010101" pitchFamily="2" charset="-122"/>
              </a:rPr>
              <a:t>年</a:t>
            </a:r>
            <a:r>
              <a:rPr lang="en-US" altLang="zh-CN" sz="2400" b="1" dirty="0" smtClean="0">
                <a:solidFill>
                  <a:schemeClr val="tx1">
                    <a:lumMod val="75000"/>
                    <a:lumOff val="25000"/>
                  </a:schemeClr>
                </a:solidFill>
                <a:latin typeface="华文楷体" panose="02010600040101010101" pitchFamily="2" charset="-122"/>
                <a:ea typeface="华文楷体" panose="02010600040101010101" pitchFamily="2" charset="-122"/>
              </a:rPr>
              <a:t>9</a:t>
            </a:r>
            <a:r>
              <a:rPr lang="zh-CN" altLang="en-US" sz="2400" b="1" dirty="0" smtClean="0">
                <a:solidFill>
                  <a:schemeClr val="tx1">
                    <a:lumMod val="75000"/>
                    <a:lumOff val="25000"/>
                  </a:schemeClr>
                </a:solidFill>
                <a:latin typeface="华文楷体" panose="02010600040101010101" pitchFamily="2" charset="-122"/>
                <a:ea typeface="华文楷体" panose="02010600040101010101" pitchFamily="2" charset="-122"/>
              </a:rPr>
              <a:t>月</a:t>
            </a:r>
            <a:r>
              <a:rPr lang="en-US" altLang="zh-CN" sz="2400" b="1" dirty="0" smtClean="0">
                <a:solidFill>
                  <a:schemeClr val="tx1">
                    <a:lumMod val="75000"/>
                    <a:lumOff val="25000"/>
                  </a:schemeClr>
                </a:solidFill>
                <a:latin typeface="华文楷体" panose="02010600040101010101" pitchFamily="2" charset="-122"/>
                <a:ea typeface="华文楷体" panose="02010600040101010101" pitchFamily="2" charset="-122"/>
              </a:rPr>
              <a:t>7</a:t>
            </a:r>
            <a:r>
              <a:rPr lang="zh-CN" altLang="en-US" sz="2400" b="1" dirty="0" smtClean="0">
                <a:solidFill>
                  <a:schemeClr val="tx1">
                    <a:lumMod val="75000"/>
                    <a:lumOff val="25000"/>
                  </a:schemeClr>
                </a:solidFill>
                <a:latin typeface="华文楷体" panose="02010600040101010101" pitchFamily="2" charset="-122"/>
                <a:ea typeface="华文楷体" panose="02010600040101010101" pitchFamily="2" charset="-122"/>
              </a:rPr>
              <a:t>日</a:t>
            </a:r>
            <a:endParaRPr lang="zh-CN" altLang="en-US" sz="2400" b="1" dirty="0">
              <a:solidFill>
                <a:schemeClr val="tx1">
                  <a:lumMod val="75000"/>
                  <a:lumOff val="25000"/>
                </a:schemeClr>
              </a:solidFill>
              <a:latin typeface="华文楷体" panose="02010600040101010101" pitchFamily="2" charset="-122"/>
              <a:ea typeface="华文楷体" panose="02010600040101010101" pitchFamily="2" charset="-122"/>
            </a:endParaRPr>
          </a:p>
          <a:p>
            <a:pPr algn="ctr">
              <a:lnSpc>
                <a:spcPct val="150000"/>
              </a:lnSpc>
            </a:pPr>
            <a:endParaRPr lang="zh-CN" altLang="en-US" sz="20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03" name="矩形 102"/>
          <p:cNvSpPr/>
          <p:nvPr/>
        </p:nvSpPr>
        <p:spPr>
          <a:xfrm>
            <a:off x="1282455" y="1204839"/>
            <a:ext cx="835269" cy="1740877"/>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flipV="1">
            <a:off x="2716134" y="2923487"/>
            <a:ext cx="6853558" cy="22229"/>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3" name="TextBox 5"/>
          <p:cNvSpPr txBox="1"/>
          <p:nvPr/>
        </p:nvSpPr>
        <p:spPr>
          <a:xfrm>
            <a:off x="2551982" y="1718425"/>
            <a:ext cx="7109640" cy="923330"/>
          </a:xfrm>
          <a:prstGeom prst="rect">
            <a:avLst/>
          </a:prstGeom>
          <a:noFill/>
        </p:spPr>
        <p:txBody>
          <a:bodyPr wrap="none" rtlCol="0">
            <a:spAutoFit/>
          </a:bodyPr>
          <a:lstStyle/>
          <a:p>
            <a:pPr algn="ctr"/>
            <a:r>
              <a:rPr lang="zh-CN" altLang="en-US" sz="5400" b="1" dirty="0">
                <a:solidFill>
                  <a:srgbClr val="005825"/>
                </a:solidFill>
                <a:latin typeface="华文楷体" panose="02010600040101010101" pitchFamily="2" charset="-122"/>
                <a:ea typeface="华文楷体" panose="02010600040101010101" pitchFamily="2" charset="-122"/>
              </a:rPr>
              <a:t>新修订“固废法”解读</a:t>
            </a:r>
            <a:endParaRPr lang="zh-CN" altLang="en-US" sz="5400" b="1" dirty="0">
              <a:solidFill>
                <a:srgbClr val="005825"/>
              </a:solidFill>
              <a:latin typeface="华文楷体" panose="02010600040101010101" pitchFamily="2" charset="-122"/>
              <a:ea typeface="华文楷体" panose="02010600040101010101" pitchFamily="2" charset="-122"/>
            </a:endParaRPr>
          </a:p>
        </p:txBody>
      </p:sp>
      <p:sp>
        <p:nvSpPr>
          <p:cNvPr id="80" name="文本框 79" descr="7b0a2020202022776f7264617274223a20227b5c2269645c223a32353030343531362c5c227469645c223a31333439377d220a7d0a"/>
          <p:cNvSpPr txBox="1"/>
          <p:nvPr>
            <p:custDataLst>
              <p:tags r:id="rId1"/>
            </p:custDataLst>
          </p:nvPr>
        </p:nvSpPr>
        <p:spPr>
          <a:xfrm>
            <a:off x="7935595" y="40130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1" name="椭圆 80"/>
          <p:cNvSpPr/>
          <p:nvPr>
            <p:custDataLst>
              <p:tags r:id="rId2"/>
            </p:custDataLst>
          </p:nvPr>
        </p:nvSpPr>
        <p:spPr>
          <a:xfrm>
            <a:off x="7485595" y="52609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83" name="椭圆 82"/>
          <p:cNvSpPr/>
          <p:nvPr>
            <p:custDataLst>
              <p:tags r:id="rId3"/>
            </p:custDataLst>
          </p:nvPr>
        </p:nvSpPr>
        <p:spPr>
          <a:xfrm>
            <a:off x="8728710" y="52616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85" name="椭圆 84"/>
          <p:cNvSpPr/>
          <p:nvPr>
            <p:custDataLst>
              <p:tags r:id="rId4"/>
            </p:custDataLst>
          </p:nvPr>
        </p:nvSpPr>
        <p:spPr>
          <a:xfrm>
            <a:off x="9971825" y="52609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8836073" cy="584775"/>
          </a:xfrm>
          <a:prstGeom prst="rect">
            <a:avLst/>
          </a:prstGeom>
          <a:noFill/>
        </p:spPr>
        <p:txBody>
          <a:bodyPr wrap="none" rtlCol="0">
            <a:spAutoFit/>
          </a:bodyPr>
          <a:lstStyle/>
          <a:p>
            <a:r>
              <a:rPr lang="zh-CN" altLang="en-US" sz="3200" b="1" dirty="0">
                <a:solidFill>
                  <a:srgbClr val="404040"/>
                </a:solidFill>
                <a:latin typeface="+mn-ea"/>
              </a:rPr>
              <a:t>二、解读新亮点（一般工业固体废物管理方面）</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198552"/>
            <a:ext cx="3794325" cy="38973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400" b="1" dirty="0">
                <a:solidFill>
                  <a:srgbClr val="404040"/>
                </a:solidFill>
                <a:latin typeface="+mn-ea"/>
              </a:rPr>
              <a:t>细化了工业固废产生单位应建立、健全从固废</a:t>
            </a:r>
            <a:r>
              <a:rPr lang="zh-CN" altLang="en-US" sz="2400" b="1" dirty="0">
                <a:solidFill>
                  <a:srgbClr val="FF0000"/>
                </a:solidFill>
                <a:latin typeface="+mn-ea"/>
              </a:rPr>
              <a:t>产生到处置全过程</a:t>
            </a:r>
            <a:r>
              <a:rPr lang="zh-CN" altLang="en-US" sz="2400" b="1" dirty="0">
                <a:solidFill>
                  <a:srgbClr val="404040"/>
                </a:solidFill>
                <a:latin typeface="+mn-ea"/>
              </a:rPr>
              <a:t>管理制度的要求；新增了建立台账，实现固废</a:t>
            </a:r>
            <a:r>
              <a:rPr lang="zh-CN" altLang="en-US" sz="2400" b="1" dirty="0">
                <a:solidFill>
                  <a:srgbClr val="FF0000"/>
                </a:solidFill>
                <a:latin typeface="+mn-ea"/>
              </a:rPr>
              <a:t>可追溯、可查询</a:t>
            </a:r>
            <a:r>
              <a:rPr lang="zh-CN" altLang="en-US" sz="2400" b="1" dirty="0">
                <a:solidFill>
                  <a:srgbClr val="404040"/>
                </a:solidFill>
                <a:latin typeface="+mn-ea"/>
              </a:rPr>
              <a:t>的</a:t>
            </a:r>
            <a:r>
              <a:rPr lang="zh-CN" altLang="en-US" sz="2400" b="1" dirty="0" smtClean="0">
                <a:solidFill>
                  <a:srgbClr val="404040"/>
                </a:solidFill>
                <a:latin typeface="+mn-ea"/>
              </a:rPr>
              <a:t>要求。</a:t>
            </a:r>
            <a:endParaRPr lang="en-US" altLang="zh-CN" sz="2400" b="1" dirty="0">
              <a:solidFill>
                <a:srgbClr val="FF5050"/>
              </a:solidFill>
              <a:latin typeface="+mn-ea"/>
            </a:endParaRPr>
          </a:p>
        </p:txBody>
      </p:sp>
      <p:sp>
        <p:nvSpPr>
          <p:cNvPr id="9" name="流程图: 终止 8"/>
          <p:cNvSpPr/>
          <p:nvPr/>
        </p:nvSpPr>
        <p:spPr>
          <a:xfrm>
            <a:off x="1555601" y="2370552"/>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000" b="1" dirty="0">
                <a:solidFill>
                  <a:srgbClr val="404040"/>
                </a:solidFill>
                <a:latin typeface="+mn-ea"/>
              </a:rPr>
              <a:t>第三十六条　产生工业固体废物的单位应当建立健全工业固体废物</a:t>
            </a:r>
            <a:r>
              <a:rPr lang="zh-CN" altLang="en-US" sz="2000" b="1" dirty="0">
                <a:solidFill>
                  <a:srgbClr val="FF0000"/>
                </a:solidFill>
                <a:latin typeface="+mn-ea"/>
              </a:rPr>
              <a:t>产生、收集、贮存、运输、利用、处置全过程</a:t>
            </a:r>
            <a:r>
              <a:rPr lang="zh-CN" altLang="en-US" sz="2000" b="1" dirty="0">
                <a:solidFill>
                  <a:srgbClr val="404040"/>
                </a:solidFill>
                <a:latin typeface="+mn-ea"/>
              </a:rPr>
              <a:t>的污染环境防治责任制度，建立工业固体废物管理台账，如实记录产生工业固体废物的</a:t>
            </a:r>
            <a:r>
              <a:rPr lang="zh-CN" altLang="en-US" sz="2000" b="1" dirty="0">
                <a:solidFill>
                  <a:srgbClr val="FF0000"/>
                </a:solidFill>
                <a:latin typeface="+mn-ea"/>
              </a:rPr>
              <a:t>种类、数量、流向、贮存、利用、处置等信息</a:t>
            </a:r>
            <a:r>
              <a:rPr lang="zh-CN" altLang="en-US" sz="2000" b="1" dirty="0">
                <a:solidFill>
                  <a:srgbClr val="404040"/>
                </a:solidFill>
                <a:latin typeface="+mn-ea"/>
              </a:rPr>
              <a:t>，实现工业固体废物可追溯、可查询，并采取防治工业固体废物污染环境的措施。</a:t>
            </a:r>
            <a:endParaRPr lang="zh-CN" altLang="en-US" sz="2000" b="1" dirty="0">
              <a:solidFill>
                <a:srgbClr val="404040"/>
              </a:solidFill>
              <a:latin typeface="+mn-ea"/>
            </a:endParaRPr>
          </a:p>
          <a:p>
            <a:pPr>
              <a:lnSpc>
                <a:spcPts val="3500"/>
              </a:lnSpc>
            </a:pPr>
            <a:r>
              <a:rPr lang="zh-CN" altLang="en-US" sz="2000" b="1" dirty="0" smtClean="0">
                <a:solidFill>
                  <a:srgbClr val="404040"/>
                </a:solidFill>
                <a:latin typeface="+mn-ea"/>
              </a:rPr>
              <a:t>    禁止</a:t>
            </a:r>
            <a:r>
              <a:rPr lang="zh-CN" altLang="en-US" sz="2000" b="1" dirty="0">
                <a:solidFill>
                  <a:srgbClr val="404040"/>
                </a:solidFill>
                <a:latin typeface="+mn-ea"/>
              </a:rPr>
              <a:t>向生活垃圾收集设施中投放工业固体废物。</a:t>
            </a:r>
            <a:endParaRPr lang="zh-CN" altLang="en-US" sz="2000" b="1" dirty="0">
              <a:solidFill>
                <a:srgbClr val="404040"/>
              </a:solidFill>
              <a:latin typeface="+mn-ea"/>
            </a:endParaRPr>
          </a:p>
        </p:txBody>
      </p:sp>
      <p:sp>
        <p:nvSpPr>
          <p:cNvPr id="10" name="矩形 9"/>
          <p:cNvSpPr/>
          <p:nvPr/>
        </p:nvSpPr>
        <p:spPr>
          <a:xfrm>
            <a:off x="1845068" y="2315745"/>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3</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8836073" cy="584775"/>
          </a:xfrm>
          <a:prstGeom prst="rect">
            <a:avLst/>
          </a:prstGeom>
          <a:noFill/>
        </p:spPr>
        <p:txBody>
          <a:bodyPr wrap="none" rtlCol="0">
            <a:spAutoFit/>
          </a:bodyPr>
          <a:lstStyle/>
          <a:p>
            <a:r>
              <a:rPr lang="zh-CN" altLang="en-US" sz="3200" b="1" dirty="0">
                <a:solidFill>
                  <a:srgbClr val="404040"/>
                </a:solidFill>
                <a:latin typeface="+mn-ea"/>
              </a:rPr>
              <a:t>二、解读新亮点（一般工业固体废物管理方面）</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3500"/>
              </a:lnSpc>
            </a:pPr>
            <a:r>
              <a:rPr lang="zh-CN" altLang="en-US" sz="2800" b="1" dirty="0">
                <a:solidFill>
                  <a:srgbClr val="404040"/>
                </a:solidFill>
                <a:latin typeface="+mn-ea"/>
              </a:rPr>
              <a:t>新增了委托他人运输、利用、处置工业固废的，</a:t>
            </a:r>
            <a:r>
              <a:rPr lang="zh-CN" altLang="en-US" sz="2800" b="1" dirty="0">
                <a:solidFill>
                  <a:srgbClr val="FF0000"/>
                </a:solidFill>
                <a:latin typeface="+mn-ea"/>
              </a:rPr>
              <a:t>应对受托方进行审查，否则承担连带责任的</a:t>
            </a:r>
            <a:r>
              <a:rPr lang="zh-CN" altLang="en-US" sz="2800" b="1" dirty="0" smtClean="0">
                <a:solidFill>
                  <a:srgbClr val="FF0000"/>
                </a:solidFill>
                <a:latin typeface="+mn-ea"/>
              </a:rPr>
              <a:t>要求。</a:t>
            </a:r>
            <a:endParaRPr lang="en-US" altLang="zh-CN" sz="2800" b="1" dirty="0">
              <a:solidFill>
                <a:srgbClr val="FF000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zh-CN" altLang="en-US" sz="2000" b="1" dirty="0">
                <a:solidFill>
                  <a:srgbClr val="404040"/>
                </a:solidFill>
                <a:latin typeface="+mn-ea"/>
              </a:rPr>
              <a:t>第三十七条　产生工业固体废物的单位委托他人运输、利用、处置工业固体废物的，</a:t>
            </a:r>
            <a:r>
              <a:rPr lang="zh-CN" altLang="en-US" sz="2000" b="1" dirty="0">
                <a:solidFill>
                  <a:srgbClr val="FF0000"/>
                </a:solidFill>
                <a:latin typeface="+mn-ea"/>
              </a:rPr>
              <a:t>应当对受托方的主体资格和技术能力进行核实，依法签订书面合同，在合同中约定污染防治要求。</a:t>
            </a:r>
            <a:endParaRPr lang="zh-CN" altLang="en-US" sz="2000" b="1" dirty="0">
              <a:solidFill>
                <a:srgbClr val="FF0000"/>
              </a:solidFill>
              <a:latin typeface="+mn-ea"/>
            </a:endParaRPr>
          </a:p>
          <a:p>
            <a:pPr>
              <a:lnSpc>
                <a:spcPts val="3000"/>
              </a:lnSpc>
            </a:pPr>
            <a:r>
              <a:rPr lang="zh-CN" altLang="en-US" sz="2000" b="1" dirty="0" smtClean="0">
                <a:solidFill>
                  <a:srgbClr val="404040"/>
                </a:solidFill>
                <a:latin typeface="+mn-ea"/>
              </a:rPr>
              <a:t>    受托</a:t>
            </a:r>
            <a:r>
              <a:rPr lang="zh-CN" altLang="en-US" sz="2000" b="1" dirty="0">
                <a:solidFill>
                  <a:srgbClr val="404040"/>
                </a:solidFill>
                <a:latin typeface="+mn-ea"/>
              </a:rPr>
              <a:t>方运输、利用、处置工业固体废物，应当依照有关法律法规的规定和合同约定履行污染防治要求，并将运输、利用、处置情况告知产生工业固体废物的单位。</a:t>
            </a:r>
            <a:endParaRPr lang="zh-CN" altLang="en-US" sz="2000" b="1" dirty="0">
              <a:solidFill>
                <a:srgbClr val="404040"/>
              </a:solidFill>
              <a:latin typeface="+mn-ea"/>
            </a:endParaRPr>
          </a:p>
          <a:p>
            <a:pPr>
              <a:lnSpc>
                <a:spcPts val="3000"/>
              </a:lnSpc>
            </a:pPr>
            <a:r>
              <a:rPr lang="zh-CN" altLang="en-US" sz="2000" b="1" dirty="0" smtClean="0">
                <a:solidFill>
                  <a:srgbClr val="404040"/>
                </a:solidFill>
                <a:latin typeface="+mn-ea"/>
              </a:rPr>
              <a:t>    产生</a:t>
            </a:r>
            <a:r>
              <a:rPr lang="zh-CN" altLang="en-US" sz="2000" b="1" dirty="0">
                <a:solidFill>
                  <a:srgbClr val="404040"/>
                </a:solidFill>
                <a:latin typeface="+mn-ea"/>
              </a:rPr>
              <a:t>工业固体废物的单位违反本条第一款规定的，除依照有关法律法规的规定</a:t>
            </a:r>
            <a:r>
              <a:rPr lang="zh-CN" altLang="en-US" sz="2000" b="1" dirty="0">
                <a:solidFill>
                  <a:srgbClr val="FF0000"/>
                </a:solidFill>
                <a:latin typeface="+mn-ea"/>
              </a:rPr>
              <a:t>予以处罚外，还应当与造成环境污染和生态破坏的受托方承担连带责任。</a:t>
            </a:r>
            <a:endParaRPr lang="zh-CN" altLang="en-US" sz="2000" b="1" dirty="0">
              <a:solidFill>
                <a:srgbClr val="FF000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4</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8836073" cy="584775"/>
          </a:xfrm>
          <a:prstGeom prst="rect">
            <a:avLst/>
          </a:prstGeom>
          <a:noFill/>
        </p:spPr>
        <p:txBody>
          <a:bodyPr wrap="none" rtlCol="0">
            <a:spAutoFit/>
          </a:bodyPr>
          <a:lstStyle/>
          <a:p>
            <a:r>
              <a:rPr lang="zh-CN" altLang="en-US" sz="3200" b="1" dirty="0">
                <a:solidFill>
                  <a:srgbClr val="404040"/>
                </a:solidFill>
                <a:latin typeface="+mn-ea"/>
              </a:rPr>
              <a:t>二、解读新亮点（一般工业固体废物管理方面）</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800" b="1" dirty="0">
                <a:solidFill>
                  <a:srgbClr val="404040"/>
                </a:solidFill>
                <a:latin typeface="+mn-ea"/>
              </a:rPr>
              <a:t>新增了将工业固体废物纳入排污许可制度进行监管的</a:t>
            </a:r>
            <a:r>
              <a:rPr lang="zh-CN" altLang="en-US" sz="2800" b="1" dirty="0" smtClean="0">
                <a:solidFill>
                  <a:srgbClr val="404040"/>
                </a:solidFill>
                <a:latin typeface="+mn-ea"/>
              </a:rPr>
              <a:t>要求</a:t>
            </a:r>
            <a:r>
              <a:rPr lang="zh-CN" altLang="en-US" sz="2800" b="1" dirty="0">
                <a:solidFill>
                  <a:srgbClr val="404040"/>
                </a:solidFill>
                <a:latin typeface="+mn-ea"/>
              </a:rPr>
              <a:t>。</a:t>
            </a:r>
            <a:endParaRPr lang="en-US" altLang="zh-CN" sz="2800" b="1" dirty="0">
              <a:solidFill>
                <a:srgbClr val="FF505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000" b="1" dirty="0">
                <a:solidFill>
                  <a:srgbClr val="404040"/>
                </a:solidFill>
                <a:latin typeface="+mn-ea"/>
              </a:rPr>
              <a:t>第三十九条　产生工业固体废物的单位应当取得排污许可证。排污许可的具体办法和实施步骤由国务院规定。</a:t>
            </a:r>
            <a:endParaRPr lang="zh-CN" altLang="en-US" sz="2000" b="1" dirty="0">
              <a:solidFill>
                <a:srgbClr val="404040"/>
              </a:solidFill>
              <a:latin typeface="+mn-ea"/>
            </a:endParaRPr>
          </a:p>
          <a:p>
            <a:pPr>
              <a:lnSpc>
                <a:spcPts val="3500"/>
              </a:lnSpc>
            </a:pPr>
            <a:r>
              <a:rPr lang="zh-CN" altLang="en-US" sz="2000" b="1" dirty="0" smtClean="0">
                <a:solidFill>
                  <a:srgbClr val="404040"/>
                </a:solidFill>
                <a:latin typeface="+mn-ea"/>
              </a:rPr>
              <a:t>    产生</a:t>
            </a:r>
            <a:r>
              <a:rPr lang="zh-CN" altLang="en-US" sz="2000" b="1" dirty="0">
                <a:solidFill>
                  <a:srgbClr val="404040"/>
                </a:solidFill>
                <a:latin typeface="+mn-ea"/>
              </a:rPr>
              <a:t>工业固体废物的单位应当向所在地生态环境主管部门提供工业固体废物的种类、数量、流向、贮存、利用、处置等有关资料，以及减少工业固体废物产生、促进综合利用的具体措施，</a:t>
            </a:r>
            <a:r>
              <a:rPr lang="zh-CN" altLang="en-US" sz="2000" b="1" dirty="0">
                <a:solidFill>
                  <a:srgbClr val="FF0000"/>
                </a:solidFill>
                <a:latin typeface="+mn-ea"/>
              </a:rPr>
              <a:t>并执行排污许可管理制度的相关规定。</a:t>
            </a:r>
            <a:endParaRPr lang="zh-CN" altLang="en-US" sz="2000" b="1" dirty="0">
              <a:solidFill>
                <a:srgbClr val="FF000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5</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7188186" cy="584775"/>
          </a:xfrm>
          <a:prstGeom prst="rect">
            <a:avLst/>
          </a:prstGeom>
          <a:noFill/>
        </p:spPr>
        <p:txBody>
          <a:bodyPr wrap="none" rtlCol="0">
            <a:spAutoFit/>
          </a:bodyPr>
          <a:lstStyle/>
          <a:p>
            <a:r>
              <a:rPr lang="zh-CN" altLang="en-US" sz="3200" b="1" dirty="0">
                <a:solidFill>
                  <a:srgbClr val="404040"/>
                </a:solidFill>
                <a:latin typeface="+mn-ea"/>
              </a:rPr>
              <a:t>二、解读新亮点（危险废物管理方面）</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800" b="1" dirty="0">
                <a:solidFill>
                  <a:srgbClr val="404040"/>
                </a:solidFill>
                <a:latin typeface="+mn-ea"/>
              </a:rPr>
              <a:t>新增危废产生单位建立危废管理台账的</a:t>
            </a:r>
            <a:r>
              <a:rPr lang="zh-CN" altLang="en-US" sz="2800" b="1" dirty="0" smtClean="0">
                <a:solidFill>
                  <a:srgbClr val="404040"/>
                </a:solidFill>
                <a:latin typeface="+mn-ea"/>
              </a:rPr>
              <a:t>要求</a:t>
            </a:r>
            <a:r>
              <a:rPr lang="zh-CN" altLang="en-US" sz="2800" b="1" dirty="0">
                <a:solidFill>
                  <a:srgbClr val="404040"/>
                </a:solidFill>
                <a:latin typeface="+mn-ea"/>
              </a:rPr>
              <a:t>。</a:t>
            </a:r>
            <a:endParaRPr lang="en-US" altLang="zh-CN" sz="2800" b="1" dirty="0">
              <a:solidFill>
                <a:srgbClr val="FF505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zh-CN" altLang="en-US" sz="2000" b="1" dirty="0">
                <a:solidFill>
                  <a:srgbClr val="404040"/>
                </a:solidFill>
                <a:latin typeface="+mn-ea"/>
              </a:rPr>
              <a:t>第七十八条　产生危险废物的单位，应当按照国家有关规定制定危险废物管理计划；建立危险废物管理台账，如实记录有关信息，并通过国家危险废物信息管理系统向所在地生态环境主管部门</a:t>
            </a:r>
            <a:r>
              <a:rPr lang="zh-CN" altLang="en-US" sz="2000" b="1" dirty="0">
                <a:solidFill>
                  <a:srgbClr val="FF0000"/>
                </a:solidFill>
                <a:latin typeface="+mn-ea"/>
              </a:rPr>
              <a:t>申报危险废物的种类、产生量、流向、贮存、处置等有关资料。</a:t>
            </a:r>
            <a:endParaRPr lang="zh-CN" altLang="en-US" sz="2000" b="1" dirty="0">
              <a:solidFill>
                <a:srgbClr val="FF0000"/>
              </a:solidFill>
              <a:latin typeface="+mn-ea"/>
            </a:endParaRPr>
          </a:p>
          <a:p>
            <a:pPr>
              <a:lnSpc>
                <a:spcPts val="3000"/>
              </a:lnSpc>
            </a:pPr>
            <a:r>
              <a:rPr lang="zh-CN" altLang="en-US" sz="2000" b="1" dirty="0" smtClean="0">
                <a:solidFill>
                  <a:srgbClr val="404040"/>
                </a:solidFill>
                <a:latin typeface="+mn-ea"/>
              </a:rPr>
              <a:t>    前</a:t>
            </a:r>
            <a:r>
              <a:rPr lang="zh-CN" altLang="en-US" sz="2000" b="1" dirty="0">
                <a:solidFill>
                  <a:srgbClr val="404040"/>
                </a:solidFill>
                <a:latin typeface="+mn-ea"/>
              </a:rPr>
              <a:t>款所称危险废物管理计划应当包括减少危险废物产生量和降低危险废物危害性的措施以及危险废物贮存、利用、处置措施。</a:t>
            </a:r>
            <a:r>
              <a:rPr lang="zh-CN" altLang="en-US" sz="2000" b="1" dirty="0">
                <a:solidFill>
                  <a:srgbClr val="FF0000"/>
                </a:solidFill>
                <a:latin typeface="+mn-ea"/>
              </a:rPr>
              <a:t>危险废物管理计划应当报产生危险废物的单位所在地生态环境主管部门备案。</a:t>
            </a:r>
            <a:endParaRPr lang="zh-CN" altLang="en-US" sz="2000" b="1" dirty="0">
              <a:solidFill>
                <a:srgbClr val="FF0000"/>
              </a:solidFill>
              <a:latin typeface="+mn-ea"/>
            </a:endParaRPr>
          </a:p>
          <a:p>
            <a:pPr>
              <a:lnSpc>
                <a:spcPts val="3000"/>
              </a:lnSpc>
            </a:pPr>
            <a:r>
              <a:rPr lang="zh-CN" altLang="en-US" sz="2000" b="1" dirty="0" smtClean="0">
                <a:solidFill>
                  <a:srgbClr val="404040"/>
                </a:solidFill>
                <a:latin typeface="+mn-ea"/>
              </a:rPr>
              <a:t>    产生</a:t>
            </a:r>
            <a:r>
              <a:rPr lang="zh-CN" altLang="en-US" sz="2000" b="1" dirty="0">
                <a:solidFill>
                  <a:srgbClr val="404040"/>
                </a:solidFill>
                <a:latin typeface="+mn-ea"/>
              </a:rPr>
              <a:t>危险废物的单位已经取得排污许可证的，执行排污许可管理制度的规定。</a:t>
            </a:r>
            <a:endParaRPr lang="zh-CN" altLang="en-US" sz="2000" b="1" dirty="0">
              <a:solidFill>
                <a:srgbClr val="40404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1</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7188186" cy="584775"/>
          </a:xfrm>
          <a:prstGeom prst="rect">
            <a:avLst/>
          </a:prstGeom>
          <a:noFill/>
        </p:spPr>
        <p:txBody>
          <a:bodyPr wrap="none" rtlCol="0">
            <a:spAutoFit/>
          </a:bodyPr>
          <a:lstStyle/>
          <a:p>
            <a:r>
              <a:rPr lang="zh-CN" altLang="en-US" sz="3200" b="1" dirty="0">
                <a:solidFill>
                  <a:srgbClr val="404040"/>
                </a:solidFill>
                <a:latin typeface="+mn-ea"/>
              </a:rPr>
              <a:t>二、解读新亮点（危险废物管理方面）</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800" b="1" dirty="0">
                <a:solidFill>
                  <a:srgbClr val="404040"/>
                </a:solidFill>
                <a:latin typeface="+mn-ea"/>
              </a:rPr>
              <a:t>新增医疗卫生机构及医疗废物集中处置单位的</a:t>
            </a:r>
            <a:r>
              <a:rPr lang="zh-CN" altLang="en-US" sz="2800" b="1" dirty="0" smtClean="0">
                <a:solidFill>
                  <a:srgbClr val="404040"/>
                </a:solidFill>
                <a:latin typeface="+mn-ea"/>
              </a:rPr>
              <a:t>义务。</a:t>
            </a:r>
            <a:endParaRPr lang="en-US" altLang="zh-CN" sz="2800" b="1" dirty="0">
              <a:solidFill>
                <a:srgbClr val="FF505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zh-CN" altLang="en-US" sz="2000" b="1" dirty="0">
                <a:solidFill>
                  <a:srgbClr val="404040"/>
                </a:solidFill>
                <a:latin typeface="+mn-ea"/>
              </a:rPr>
              <a:t>第九十条　医疗废物按照国家危险废物名录管理。县级以上地方人民政府应当加强医疗废物集中处置能力建设。</a:t>
            </a:r>
            <a:endParaRPr lang="zh-CN" altLang="en-US" sz="2000" b="1" dirty="0">
              <a:solidFill>
                <a:srgbClr val="404040"/>
              </a:solidFill>
              <a:latin typeface="+mn-ea"/>
            </a:endParaRPr>
          </a:p>
          <a:p>
            <a:pPr>
              <a:lnSpc>
                <a:spcPts val="2800"/>
              </a:lnSpc>
            </a:pPr>
            <a:r>
              <a:rPr lang="zh-CN" altLang="en-US" sz="2000" b="1" dirty="0" smtClean="0">
                <a:solidFill>
                  <a:srgbClr val="404040"/>
                </a:solidFill>
                <a:latin typeface="+mn-ea"/>
              </a:rPr>
              <a:t>    县</a:t>
            </a:r>
            <a:r>
              <a:rPr lang="zh-CN" altLang="en-US" sz="2000" b="1" dirty="0">
                <a:solidFill>
                  <a:srgbClr val="404040"/>
                </a:solidFill>
                <a:latin typeface="+mn-ea"/>
              </a:rPr>
              <a:t>级以上人民政府卫生健康、生态环境等主管部门应当在各自职责范围内加强对医疗废物收集、贮存、运输、处置的监督管理，防止危害公众健康、污染环境。</a:t>
            </a:r>
            <a:endParaRPr lang="zh-CN" altLang="en-US" sz="2000" b="1" dirty="0">
              <a:solidFill>
                <a:srgbClr val="404040"/>
              </a:solidFill>
              <a:latin typeface="+mn-ea"/>
            </a:endParaRPr>
          </a:p>
          <a:p>
            <a:pPr>
              <a:lnSpc>
                <a:spcPts val="2800"/>
              </a:lnSpc>
            </a:pPr>
            <a:r>
              <a:rPr lang="zh-CN" altLang="en-US" sz="2000" b="1" dirty="0" smtClean="0">
                <a:solidFill>
                  <a:srgbClr val="404040"/>
                </a:solidFill>
                <a:latin typeface="+mn-ea"/>
              </a:rPr>
              <a:t>    医疗</a:t>
            </a:r>
            <a:r>
              <a:rPr lang="zh-CN" altLang="en-US" sz="2000" b="1" dirty="0">
                <a:solidFill>
                  <a:srgbClr val="404040"/>
                </a:solidFill>
                <a:latin typeface="+mn-ea"/>
              </a:rPr>
              <a:t>卫生机构应当依法分类收集本单位产生的医疗废物，交由医疗废物集中处置单位处置。医疗废物集中处置单位应当及时收集、运输和处置医疗废物。</a:t>
            </a:r>
            <a:endParaRPr lang="zh-CN" altLang="en-US" sz="2000" b="1" dirty="0">
              <a:solidFill>
                <a:srgbClr val="404040"/>
              </a:solidFill>
              <a:latin typeface="+mn-ea"/>
            </a:endParaRPr>
          </a:p>
          <a:p>
            <a:pPr>
              <a:lnSpc>
                <a:spcPts val="2800"/>
              </a:lnSpc>
            </a:pPr>
            <a:r>
              <a:rPr lang="zh-CN" altLang="en-US" sz="2000" b="1" dirty="0" smtClean="0">
                <a:solidFill>
                  <a:srgbClr val="404040"/>
                </a:solidFill>
                <a:latin typeface="+mn-ea"/>
              </a:rPr>
              <a:t>    医疗</a:t>
            </a:r>
            <a:r>
              <a:rPr lang="zh-CN" altLang="en-US" sz="2000" b="1" dirty="0">
                <a:solidFill>
                  <a:srgbClr val="404040"/>
                </a:solidFill>
                <a:latin typeface="+mn-ea"/>
              </a:rPr>
              <a:t>卫生机构和医疗废物集中处置单位，应当采取有效措施，防止医疗废物流失、泄漏、渗漏、扩散。</a:t>
            </a:r>
            <a:endParaRPr lang="zh-CN" altLang="en-US" sz="2000" b="1" dirty="0">
              <a:solidFill>
                <a:srgbClr val="40404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2</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7188186" cy="584775"/>
          </a:xfrm>
          <a:prstGeom prst="rect">
            <a:avLst/>
          </a:prstGeom>
          <a:noFill/>
        </p:spPr>
        <p:txBody>
          <a:bodyPr wrap="none" rtlCol="0">
            <a:spAutoFit/>
          </a:bodyPr>
          <a:lstStyle/>
          <a:p>
            <a:r>
              <a:rPr lang="zh-CN" altLang="en-US" sz="3200" b="1" dirty="0">
                <a:solidFill>
                  <a:srgbClr val="404040"/>
                </a:solidFill>
                <a:latin typeface="+mn-ea"/>
              </a:rPr>
              <a:t>二、解读新亮点（危险废物管理方面）</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3600"/>
              </a:lnSpc>
            </a:pPr>
            <a:r>
              <a:rPr lang="zh-CN" altLang="en-US" sz="2800" b="1" dirty="0">
                <a:solidFill>
                  <a:srgbClr val="404040"/>
                </a:solidFill>
                <a:latin typeface="+mn-ea"/>
              </a:rPr>
              <a:t>新增了收集、贮存、运输、利用、处置危险废物的单位，应当投保环境污染责任保险的</a:t>
            </a:r>
            <a:r>
              <a:rPr lang="zh-CN" altLang="en-US" sz="2800" b="1" dirty="0" smtClean="0">
                <a:solidFill>
                  <a:srgbClr val="404040"/>
                </a:solidFill>
                <a:latin typeface="+mn-ea"/>
              </a:rPr>
              <a:t>要求。</a:t>
            </a:r>
            <a:endParaRPr lang="en-US" altLang="zh-CN" sz="2800" b="1" dirty="0">
              <a:solidFill>
                <a:srgbClr val="FF505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2630836"/>
            <a:ext cx="6587412" cy="3032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zh-CN" altLang="en-US" sz="2800" b="1" dirty="0">
                <a:solidFill>
                  <a:srgbClr val="404040"/>
                </a:solidFill>
                <a:latin typeface="+mn-ea"/>
              </a:rPr>
              <a:t>第九十九条　收集、贮存、运输、利用、处置危险废物的单位，应当按照国家有关规定，投保环境污染责任保险。</a:t>
            </a:r>
            <a:endParaRPr lang="zh-CN" altLang="en-US" sz="2800" b="1" dirty="0">
              <a:solidFill>
                <a:srgbClr val="40404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3</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8424101" cy="1077218"/>
          </a:xfrm>
          <a:prstGeom prst="rect">
            <a:avLst/>
          </a:prstGeom>
          <a:noFill/>
        </p:spPr>
        <p:txBody>
          <a:bodyPr wrap="none" rtlCol="0">
            <a:spAutoFit/>
          </a:bodyPr>
          <a:lstStyle/>
          <a:p>
            <a:r>
              <a:rPr lang="zh-CN" altLang="en-US" sz="3200" b="1" dirty="0">
                <a:solidFill>
                  <a:srgbClr val="404040"/>
                </a:solidFill>
                <a:latin typeface="+mn-ea"/>
              </a:rPr>
              <a:t>二、解读新亮点（强化了对建筑垃圾、污泥</a:t>
            </a:r>
            <a:r>
              <a:rPr lang="zh-CN" altLang="en-US" sz="3200" b="1" dirty="0" smtClean="0">
                <a:solidFill>
                  <a:srgbClr val="404040"/>
                </a:solidFill>
                <a:latin typeface="+mn-ea"/>
              </a:rPr>
              <a:t>、</a:t>
            </a:r>
            <a:endParaRPr lang="en-US" altLang="zh-CN" sz="3200" b="1" dirty="0" smtClean="0">
              <a:solidFill>
                <a:srgbClr val="404040"/>
              </a:solidFill>
              <a:latin typeface="+mn-ea"/>
            </a:endParaRPr>
          </a:p>
          <a:p>
            <a:r>
              <a:rPr lang="zh-CN" altLang="en-US" sz="3200" b="1" dirty="0" smtClean="0">
                <a:solidFill>
                  <a:srgbClr val="404040"/>
                </a:solidFill>
                <a:latin typeface="+mn-ea"/>
              </a:rPr>
              <a:t>废弃</a:t>
            </a:r>
            <a:r>
              <a:rPr lang="zh-CN" altLang="en-US" sz="3200" b="1" dirty="0">
                <a:solidFill>
                  <a:srgbClr val="404040"/>
                </a:solidFill>
                <a:latin typeface="+mn-ea"/>
              </a:rPr>
              <a:t>电子产品和生活垃圾的监管）</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712245"/>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800" b="1" dirty="0">
                <a:solidFill>
                  <a:srgbClr val="404040"/>
                </a:solidFill>
                <a:latin typeface="+mn-ea"/>
              </a:rPr>
              <a:t>细化了工程施工单位对建筑垃圾的管理</a:t>
            </a:r>
            <a:r>
              <a:rPr lang="zh-CN" altLang="en-US" sz="2800" b="1" dirty="0" smtClean="0">
                <a:solidFill>
                  <a:srgbClr val="404040"/>
                </a:solidFill>
                <a:latin typeface="+mn-ea"/>
              </a:rPr>
              <a:t>义务</a:t>
            </a:r>
            <a:r>
              <a:rPr lang="zh-CN" altLang="en-US" sz="2800" b="1" dirty="0">
                <a:solidFill>
                  <a:srgbClr val="404040"/>
                </a:solidFill>
                <a:latin typeface="+mn-ea"/>
              </a:rPr>
              <a:t>。</a:t>
            </a:r>
            <a:endParaRPr lang="en-US" altLang="zh-CN" sz="2800" b="1" dirty="0">
              <a:solidFill>
                <a:srgbClr val="FF5050"/>
              </a:solidFill>
              <a:latin typeface="+mn-ea"/>
            </a:endParaRPr>
          </a:p>
        </p:txBody>
      </p:sp>
      <p:sp>
        <p:nvSpPr>
          <p:cNvPr id="9" name="流程图: 终止 8"/>
          <p:cNvSpPr/>
          <p:nvPr/>
        </p:nvSpPr>
        <p:spPr>
          <a:xfrm>
            <a:off x="1560268" y="2949102"/>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0" name="矩形 9"/>
          <p:cNvSpPr/>
          <p:nvPr/>
        </p:nvSpPr>
        <p:spPr>
          <a:xfrm>
            <a:off x="1798418" y="293034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1</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4048051"/>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225143" y="2351314"/>
            <a:ext cx="6587412" cy="411469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000" b="1" dirty="0">
                <a:solidFill>
                  <a:srgbClr val="404040"/>
                </a:solidFill>
                <a:latin typeface="+mn-ea"/>
              </a:rPr>
              <a:t>第六十三条　工程施工单位应当编制建筑垃圾处理方案，采取污染防治措施，并报县级以上地方人民政府环境卫生主管部门备案。</a:t>
            </a:r>
            <a:endParaRPr lang="zh-CN" altLang="en-US" sz="2000" b="1" dirty="0">
              <a:solidFill>
                <a:srgbClr val="404040"/>
              </a:solidFill>
              <a:latin typeface="+mn-ea"/>
            </a:endParaRPr>
          </a:p>
          <a:p>
            <a:pPr>
              <a:lnSpc>
                <a:spcPts val="3500"/>
              </a:lnSpc>
            </a:pPr>
            <a:r>
              <a:rPr lang="zh-CN" altLang="en-US" sz="2000" b="1" dirty="0" smtClean="0">
                <a:solidFill>
                  <a:srgbClr val="404040"/>
                </a:solidFill>
                <a:latin typeface="+mn-ea"/>
              </a:rPr>
              <a:t>    工程施工</a:t>
            </a:r>
            <a:r>
              <a:rPr lang="zh-CN" altLang="en-US" sz="2000" b="1" dirty="0">
                <a:solidFill>
                  <a:srgbClr val="404040"/>
                </a:solidFill>
                <a:latin typeface="+mn-ea"/>
              </a:rPr>
              <a:t>单位应当及时清运工程施工过程中产生的建筑垃圾等固体废物，并按照环境卫生主管部门的规定进行利用或者处置。</a:t>
            </a:r>
            <a:endParaRPr lang="zh-CN" altLang="en-US" sz="2000" b="1" dirty="0">
              <a:solidFill>
                <a:srgbClr val="404040"/>
              </a:solidFill>
              <a:latin typeface="+mn-ea"/>
            </a:endParaRPr>
          </a:p>
          <a:p>
            <a:pPr>
              <a:lnSpc>
                <a:spcPts val="3500"/>
              </a:lnSpc>
            </a:pPr>
            <a:r>
              <a:rPr lang="zh-CN" altLang="en-US" sz="2000" b="1" dirty="0" smtClean="0">
                <a:solidFill>
                  <a:srgbClr val="404040"/>
                </a:solidFill>
                <a:latin typeface="+mn-ea"/>
              </a:rPr>
              <a:t>    </a:t>
            </a:r>
            <a:r>
              <a:rPr lang="zh-CN" altLang="en-US" sz="2000" b="1" dirty="0" smtClean="0">
                <a:solidFill>
                  <a:srgbClr val="FF0000"/>
                </a:solidFill>
                <a:latin typeface="+mn-ea"/>
              </a:rPr>
              <a:t>工程施工</a:t>
            </a:r>
            <a:r>
              <a:rPr lang="zh-CN" altLang="en-US" sz="2000" b="1" dirty="0">
                <a:solidFill>
                  <a:srgbClr val="FF0000"/>
                </a:solidFill>
                <a:latin typeface="+mn-ea"/>
              </a:rPr>
              <a:t>单位不得擅自倾倒、抛撒或者堆放工程施工过程中产生的建筑垃圾。</a:t>
            </a:r>
            <a:endParaRPr lang="zh-CN" altLang="en-US" sz="2000" b="1" dirty="0">
              <a:solidFill>
                <a:srgbClr val="FF0000"/>
              </a:solidFill>
              <a:latin typeface="+mn-ea"/>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8424101" cy="1077218"/>
          </a:xfrm>
          <a:prstGeom prst="rect">
            <a:avLst/>
          </a:prstGeom>
          <a:noFill/>
        </p:spPr>
        <p:txBody>
          <a:bodyPr wrap="none" rtlCol="0">
            <a:spAutoFit/>
          </a:bodyPr>
          <a:lstStyle/>
          <a:p>
            <a:r>
              <a:rPr lang="zh-CN" altLang="en-US" sz="3200" b="1" dirty="0">
                <a:solidFill>
                  <a:srgbClr val="404040"/>
                </a:solidFill>
                <a:latin typeface="+mn-ea"/>
              </a:rPr>
              <a:t>二、解读新亮点（强化了对建筑垃圾、污泥</a:t>
            </a:r>
            <a:r>
              <a:rPr lang="zh-CN" altLang="en-US" sz="3200" b="1" dirty="0" smtClean="0">
                <a:solidFill>
                  <a:srgbClr val="404040"/>
                </a:solidFill>
                <a:latin typeface="+mn-ea"/>
              </a:rPr>
              <a:t>、</a:t>
            </a:r>
            <a:endParaRPr lang="en-US" altLang="zh-CN" sz="3200" b="1" dirty="0" smtClean="0">
              <a:solidFill>
                <a:srgbClr val="404040"/>
              </a:solidFill>
              <a:latin typeface="+mn-ea"/>
            </a:endParaRPr>
          </a:p>
          <a:p>
            <a:r>
              <a:rPr lang="zh-CN" altLang="en-US" sz="3200" b="1" dirty="0" smtClean="0">
                <a:solidFill>
                  <a:srgbClr val="404040"/>
                </a:solidFill>
                <a:latin typeface="+mn-ea"/>
              </a:rPr>
              <a:t>废弃</a:t>
            </a:r>
            <a:r>
              <a:rPr lang="zh-CN" altLang="en-US" sz="3200" b="1" dirty="0">
                <a:solidFill>
                  <a:srgbClr val="404040"/>
                </a:solidFill>
                <a:latin typeface="+mn-ea"/>
              </a:rPr>
              <a:t>电子产品和生活垃圾的监管）</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712245"/>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800" b="1" dirty="0">
                <a:solidFill>
                  <a:srgbClr val="404040"/>
                </a:solidFill>
                <a:latin typeface="+mn-ea"/>
              </a:rPr>
              <a:t>新增了城镇污水处理设施维护运营单位和污泥处理单位对污泥处理的</a:t>
            </a:r>
            <a:r>
              <a:rPr lang="zh-CN" altLang="en-US" sz="2800" b="1" dirty="0" smtClean="0">
                <a:solidFill>
                  <a:srgbClr val="404040"/>
                </a:solidFill>
                <a:latin typeface="+mn-ea"/>
              </a:rPr>
              <a:t>义务</a:t>
            </a:r>
            <a:r>
              <a:rPr lang="zh-CN" altLang="en-US" sz="2800" b="1" dirty="0">
                <a:solidFill>
                  <a:srgbClr val="404040"/>
                </a:solidFill>
                <a:latin typeface="+mn-ea"/>
              </a:rPr>
              <a:t>。</a:t>
            </a:r>
            <a:endParaRPr lang="en-US" altLang="zh-CN" sz="2800" b="1" dirty="0">
              <a:solidFill>
                <a:srgbClr val="FF5050"/>
              </a:solidFill>
              <a:latin typeface="+mn-ea"/>
            </a:endParaRPr>
          </a:p>
        </p:txBody>
      </p:sp>
      <p:sp>
        <p:nvSpPr>
          <p:cNvPr id="9" name="流程图: 终止 8"/>
          <p:cNvSpPr/>
          <p:nvPr/>
        </p:nvSpPr>
        <p:spPr>
          <a:xfrm>
            <a:off x="1560268" y="2949102"/>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0" name="矩形 9"/>
          <p:cNvSpPr/>
          <p:nvPr/>
        </p:nvSpPr>
        <p:spPr>
          <a:xfrm>
            <a:off x="1798418" y="293034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2</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4048051"/>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225143" y="2351314"/>
            <a:ext cx="6587412" cy="411469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000" b="1" dirty="0">
                <a:solidFill>
                  <a:srgbClr val="404040"/>
                </a:solidFill>
                <a:latin typeface="+mn-ea"/>
              </a:rPr>
              <a:t>第七十一条　城镇污水处理设施维护运营单位或者污泥处理单位应当安全处理污泥，保证处理后的污泥符合国家有关标准，对污泥的流向、用途、用量等进行跟踪、记录，并报告城镇排水主管部门、生态环境主管部门</a:t>
            </a:r>
            <a:r>
              <a:rPr lang="zh-CN" altLang="en-US" sz="2000" b="1" dirty="0" smtClean="0">
                <a:solidFill>
                  <a:srgbClr val="404040"/>
                </a:solidFill>
                <a:latin typeface="+mn-ea"/>
              </a:rPr>
              <a:t>。</a:t>
            </a:r>
            <a:endParaRPr lang="en-US" altLang="zh-CN" sz="2000" b="1" dirty="0" smtClean="0">
              <a:solidFill>
                <a:srgbClr val="404040"/>
              </a:solidFill>
              <a:latin typeface="+mn-ea"/>
            </a:endParaRPr>
          </a:p>
          <a:p>
            <a:pPr>
              <a:lnSpc>
                <a:spcPts val="3500"/>
              </a:lnSpc>
            </a:pPr>
            <a:r>
              <a:rPr lang="zh-CN" altLang="en-US" sz="2000" b="1" dirty="0">
                <a:solidFill>
                  <a:srgbClr val="404040"/>
                </a:solidFill>
                <a:latin typeface="+mn-ea"/>
              </a:rPr>
              <a:t>第七十二条　禁止擅自倾倒、堆放、丢弃、遗撒城镇污水处理设施产生的污泥和处理后的污泥。</a:t>
            </a:r>
            <a:endParaRPr lang="zh-CN" altLang="en-US" sz="2000" b="1" dirty="0">
              <a:solidFill>
                <a:srgbClr val="404040"/>
              </a:solidFill>
              <a:latin typeface="+mn-ea"/>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8424101" cy="1077218"/>
          </a:xfrm>
          <a:prstGeom prst="rect">
            <a:avLst/>
          </a:prstGeom>
          <a:noFill/>
        </p:spPr>
        <p:txBody>
          <a:bodyPr wrap="none" rtlCol="0">
            <a:spAutoFit/>
          </a:bodyPr>
          <a:lstStyle/>
          <a:p>
            <a:r>
              <a:rPr lang="zh-CN" altLang="en-US" sz="3200" b="1" dirty="0">
                <a:solidFill>
                  <a:srgbClr val="404040"/>
                </a:solidFill>
                <a:latin typeface="+mn-ea"/>
              </a:rPr>
              <a:t>二、解读新亮点（强化了对建筑垃圾、污泥</a:t>
            </a:r>
            <a:r>
              <a:rPr lang="zh-CN" altLang="en-US" sz="3200" b="1" dirty="0" smtClean="0">
                <a:solidFill>
                  <a:srgbClr val="404040"/>
                </a:solidFill>
                <a:latin typeface="+mn-ea"/>
              </a:rPr>
              <a:t>、</a:t>
            </a:r>
            <a:endParaRPr lang="en-US" altLang="zh-CN" sz="3200" b="1" dirty="0" smtClean="0">
              <a:solidFill>
                <a:srgbClr val="404040"/>
              </a:solidFill>
              <a:latin typeface="+mn-ea"/>
            </a:endParaRPr>
          </a:p>
          <a:p>
            <a:r>
              <a:rPr lang="zh-CN" altLang="en-US" sz="3200" b="1" dirty="0" smtClean="0">
                <a:solidFill>
                  <a:srgbClr val="404040"/>
                </a:solidFill>
                <a:latin typeface="+mn-ea"/>
              </a:rPr>
              <a:t>废弃</a:t>
            </a:r>
            <a:r>
              <a:rPr lang="zh-CN" altLang="en-US" sz="3200" b="1" dirty="0">
                <a:solidFill>
                  <a:srgbClr val="404040"/>
                </a:solidFill>
                <a:latin typeface="+mn-ea"/>
              </a:rPr>
              <a:t>电子产品和生活垃圾的监管）</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712245"/>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800" b="1" dirty="0">
                <a:solidFill>
                  <a:srgbClr val="404040"/>
                </a:solidFill>
                <a:latin typeface="+mn-ea"/>
              </a:rPr>
              <a:t>确立了电子电器等产品生产者责任延伸</a:t>
            </a:r>
            <a:r>
              <a:rPr lang="zh-CN" altLang="en-US" sz="2800" b="1" dirty="0" smtClean="0">
                <a:solidFill>
                  <a:srgbClr val="404040"/>
                </a:solidFill>
                <a:latin typeface="+mn-ea"/>
              </a:rPr>
              <a:t>制度。</a:t>
            </a:r>
            <a:endParaRPr lang="en-US" altLang="zh-CN" sz="2800" b="1" dirty="0">
              <a:solidFill>
                <a:srgbClr val="FF5050"/>
              </a:solidFill>
              <a:latin typeface="+mn-ea"/>
            </a:endParaRPr>
          </a:p>
        </p:txBody>
      </p:sp>
      <p:sp>
        <p:nvSpPr>
          <p:cNvPr id="9" name="流程图: 终止 8"/>
          <p:cNvSpPr/>
          <p:nvPr/>
        </p:nvSpPr>
        <p:spPr>
          <a:xfrm>
            <a:off x="1560268" y="2949102"/>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0" name="矩形 9"/>
          <p:cNvSpPr/>
          <p:nvPr/>
        </p:nvSpPr>
        <p:spPr>
          <a:xfrm>
            <a:off x="1798418" y="293034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3</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4048051"/>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225143" y="2351314"/>
            <a:ext cx="6587412" cy="411469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000" b="1" dirty="0">
                <a:solidFill>
                  <a:srgbClr val="404040"/>
                </a:solidFill>
                <a:latin typeface="+mn-ea"/>
              </a:rPr>
              <a:t>第六十六条　国家建立电器电子、铅蓄电池、车用动力电池等产品的生产者责任延伸制度。</a:t>
            </a:r>
            <a:endParaRPr lang="zh-CN" altLang="en-US" sz="2000" b="1" dirty="0">
              <a:solidFill>
                <a:srgbClr val="404040"/>
              </a:solidFill>
              <a:latin typeface="+mn-ea"/>
            </a:endParaRPr>
          </a:p>
          <a:p>
            <a:pPr>
              <a:lnSpc>
                <a:spcPts val="3500"/>
              </a:lnSpc>
            </a:pPr>
            <a:r>
              <a:rPr lang="zh-CN" altLang="en-US" sz="2000" b="1" dirty="0" smtClean="0">
                <a:solidFill>
                  <a:srgbClr val="404040"/>
                </a:solidFill>
                <a:latin typeface="+mn-ea"/>
              </a:rPr>
              <a:t>    电器</a:t>
            </a:r>
            <a:r>
              <a:rPr lang="zh-CN" altLang="en-US" sz="2000" b="1" dirty="0">
                <a:solidFill>
                  <a:srgbClr val="404040"/>
                </a:solidFill>
                <a:latin typeface="+mn-ea"/>
              </a:rPr>
              <a:t>电子、铅蓄电池、车用动力电池等产品的生产者应当按照规定以自建或者委托等方式建立与产品销售量相匹配的废旧产品回收体系，并向社会公开，实现有效回收和利用。</a:t>
            </a:r>
            <a:endParaRPr lang="zh-CN" altLang="en-US" sz="2000" b="1" dirty="0">
              <a:solidFill>
                <a:srgbClr val="404040"/>
              </a:solidFill>
              <a:latin typeface="+mn-ea"/>
            </a:endParaRPr>
          </a:p>
          <a:p>
            <a:pPr>
              <a:lnSpc>
                <a:spcPts val="3500"/>
              </a:lnSpc>
            </a:pPr>
            <a:r>
              <a:rPr lang="zh-CN" altLang="en-US" sz="2000" b="1" dirty="0" smtClean="0">
                <a:solidFill>
                  <a:srgbClr val="404040"/>
                </a:solidFill>
                <a:latin typeface="+mn-ea"/>
              </a:rPr>
              <a:t>    国家</a:t>
            </a:r>
            <a:r>
              <a:rPr lang="zh-CN" altLang="en-US" sz="2000" b="1" dirty="0">
                <a:solidFill>
                  <a:srgbClr val="404040"/>
                </a:solidFill>
                <a:latin typeface="+mn-ea"/>
              </a:rPr>
              <a:t>鼓励产品的生产者开展生态设计，促进资源回收利用。</a:t>
            </a:r>
            <a:endParaRPr lang="zh-CN" altLang="en-US" sz="2000" b="1" dirty="0">
              <a:solidFill>
                <a:srgbClr val="404040"/>
              </a:solidFill>
              <a:latin typeface="+mn-ea"/>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415143" y="2977033"/>
            <a:ext cx="9361714" cy="22651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gn="ctr">
              <a:lnSpc>
                <a:spcPts val="4000"/>
              </a:lnSpc>
            </a:pPr>
            <a:r>
              <a:rPr lang="zh-CN" altLang="en-US" sz="2800" b="1" dirty="0">
                <a:solidFill>
                  <a:srgbClr val="404040"/>
                </a:solidFill>
                <a:latin typeface="+mn-ea"/>
              </a:rPr>
              <a:t>新固废法普遍提高了对违法行为的罚款金额</a:t>
            </a:r>
            <a:r>
              <a:rPr lang="zh-CN" altLang="en-US" sz="2800" b="1" dirty="0" smtClean="0">
                <a:solidFill>
                  <a:srgbClr val="404040"/>
                </a:solidFill>
                <a:latin typeface="+mn-ea"/>
              </a:rPr>
              <a:t>幅度</a:t>
            </a:r>
            <a:endParaRPr lang="zh-CN" altLang="en-US" sz="2800" b="1" dirty="0">
              <a:solidFill>
                <a:srgbClr val="404040"/>
              </a:solidFill>
              <a:latin typeface="+mn-ea"/>
            </a:endParaRPr>
          </a:p>
        </p:txBody>
      </p:sp>
      <p:sp>
        <p:nvSpPr>
          <p:cNvPr id="20" name="流程图: 终止 19"/>
          <p:cNvSpPr/>
          <p:nvPr/>
        </p:nvSpPr>
        <p:spPr>
          <a:xfrm>
            <a:off x="5261350" y="325490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21" name="矩形 20"/>
          <p:cNvSpPr/>
          <p:nvPr/>
        </p:nvSpPr>
        <p:spPr>
          <a:xfrm>
            <a:off x="5550817" y="323614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1</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8735" y="-22860"/>
            <a:ext cx="900540" cy="900540"/>
          </a:xfrm>
          <a:prstGeom prst="rect">
            <a:avLst/>
          </a:prstGeom>
        </p:spPr>
      </p:pic>
      <p:sp>
        <p:nvSpPr>
          <p:cNvPr id="6" name="TextBox 30"/>
          <p:cNvSpPr txBox="1"/>
          <p:nvPr/>
        </p:nvSpPr>
        <p:spPr>
          <a:xfrm>
            <a:off x="1708040" y="1166302"/>
            <a:ext cx="10483960" cy="584775"/>
          </a:xfrm>
          <a:prstGeom prst="rect">
            <a:avLst/>
          </a:prstGeom>
          <a:noFill/>
        </p:spPr>
        <p:txBody>
          <a:bodyPr wrap="none" rtlCol="0">
            <a:spAutoFit/>
          </a:bodyPr>
          <a:lstStyle/>
          <a:p>
            <a:r>
              <a:rPr lang="zh-CN" altLang="en-US" sz="3200" b="1" dirty="0">
                <a:solidFill>
                  <a:srgbClr val="404040"/>
                </a:solidFill>
                <a:latin typeface="+mn-ea"/>
              </a:rPr>
              <a:t>二、解读新</a:t>
            </a:r>
            <a:r>
              <a:rPr lang="zh-CN" altLang="en-US" sz="3200" b="1" dirty="0" smtClean="0">
                <a:solidFill>
                  <a:srgbClr val="404040"/>
                </a:solidFill>
                <a:latin typeface="+mn-ea"/>
              </a:rPr>
              <a:t>亮点（</a:t>
            </a:r>
            <a:r>
              <a:rPr lang="zh-CN" altLang="en-US" sz="3200" b="1" dirty="0">
                <a:solidFill>
                  <a:srgbClr val="404040"/>
                </a:solidFill>
                <a:latin typeface="+mn-ea"/>
              </a:rPr>
              <a:t>固废管理不合规的法律责任普遍加重）</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2" y="0"/>
            <a:ext cx="5837008" cy="685800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611" y="334532"/>
            <a:ext cx="6295223" cy="655009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224" y="-9525"/>
            <a:ext cx="6277610" cy="330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708040" y="1168181"/>
            <a:ext cx="10483960" cy="584775"/>
          </a:xfrm>
          <a:prstGeom prst="rect">
            <a:avLst/>
          </a:prstGeom>
          <a:noFill/>
        </p:spPr>
        <p:txBody>
          <a:bodyPr wrap="none" rtlCol="0">
            <a:spAutoFit/>
          </a:bodyPr>
          <a:lstStyle/>
          <a:p>
            <a:r>
              <a:rPr lang="zh-CN" altLang="en-US" sz="3200" b="1" dirty="0">
                <a:solidFill>
                  <a:srgbClr val="404040"/>
                </a:solidFill>
                <a:latin typeface="+mn-ea"/>
              </a:rPr>
              <a:t>二、解读新亮点（固废管理不合规的法律责任普遍加重）</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800" b="1" dirty="0">
                <a:solidFill>
                  <a:srgbClr val="404040"/>
                </a:solidFill>
                <a:latin typeface="+mn-ea"/>
              </a:rPr>
              <a:t>增加了按日连续处罚</a:t>
            </a:r>
            <a:r>
              <a:rPr lang="zh-CN" altLang="en-US" sz="2800" b="1" dirty="0" smtClean="0">
                <a:solidFill>
                  <a:srgbClr val="404040"/>
                </a:solidFill>
                <a:latin typeface="+mn-ea"/>
              </a:rPr>
              <a:t>规定。</a:t>
            </a:r>
            <a:endParaRPr lang="en-US" altLang="zh-CN" sz="2800" b="1" dirty="0">
              <a:solidFill>
                <a:srgbClr val="FF505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800" b="1" dirty="0">
                <a:solidFill>
                  <a:srgbClr val="404040"/>
                </a:solidFill>
                <a:latin typeface="+mn-ea"/>
              </a:rPr>
              <a:t>第一百一十九条　单位和其他生产经营者违反本法规定排放固体废物，受到罚款处罚，被责令改正的，依法作出处罚决定的行政机关应当组织复查，发现其继续实施该违法行为的，依照</a:t>
            </a:r>
            <a:r>
              <a:rPr lang="en-US" altLang="zh-CN" sz="2800" b="1" dirty="0">
                <a:solidFill>
                  <a:srgbClr val="404040"/>
                </a:solidFill>
                <a:latin typeface="+mn-ea"/>
              </a:rPr>
              <a:t>《</a:t>
            </a:r>
            <a:r>
              <a:rPr lang="zh-CN" altLang="en-US" sz="2800" b="1" dirty="0">
                <a:solidFill>
                  <a:srgbClr val="404040"/>
                </a:solidFill>
                <a:latin typeface="+mn-ea"/>
              </a:rPr>
              <a:t>中华人民共和国环境保护法</a:t>
            </a:r>
            <a:r>
              <a:rPr lang="en-US" altLang="zh-CN" sz="2800" b="1" dirty="0">
                <a:solidFill>
                  <a:srgbClr val="404040"/>
                </a:solidFill>
                <a:latin typeface="+mn-ea"/>
              </a:rPr>
              <a:t>》</a:t>
            </a:r>
            <a:r>
              <a:rPr lang="zh-CN" altLang="en-US" sz="2800" b="1" dirty="0">
                <a:solidFill>
                  <a:srgbClr val="404040"/>
                </a:solidFill>
                <a:latin typeface="+mn-ea"/>
              </a:rPr>
              <a:t>的规定</a:t>
            </a:r>
            <a:r>
              <a:rPr lang="zh-CN" altLang="en-US" sz="2800" b="1" dirty="0">
                <a:solidFill>
                  <a:srgbClr val="FF5050"/>
                </a:solidFill>
                <a:latin typeface="+mn-ea"/>
              </a:rPr>
              <a:t>按日连续处罚</a:t>
            </a:r>
            <a:r>
              <a:rPr lang="zh-CN" altLang="en-US" sz="2800" b="1" dirty="0">
                <a:solidFill>
                  <a:srgbClr val="404040"/>
                </a:solidFill>
                <a:latin typeface="+mn-ea"/>
              </a:rPr>
              <a:t>。</a:t>
            </a:r>
            <a:endParaRPr lang="zh-CN" altLang="en-US" sz="2800" b="1" dirty="0">
              <a:solidFill>
                <a:srgbClr val="FF000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2</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708040" y="1168181"/>
            <a:ext cx="10483960" cy="584775"/>
          </a:xfrm>
          <a:prstGeom prst="rect">
            <a:avLst/>
          </a:prstGeom>
          <a:noFill/>
        </p:spPr>
        <p:txBody>
          <a:bodyPr wrap="none" rtlCol="0">
            <a:spAutoFit/>
          </a:bodyPr>
          <a:lstStyle/>
          <a:p>
            <a:r>
              <a:rPr lang="zh-CN" altLang="en-US" sz="3200" b="1" dirty="0">
                <a:solidFill>
                  <a:srgbClr val="404040"/>
                </a:solidFill>
                <a:latin typeface="+mn-ea"/>
              </a:rPr>
              <a:t>二、解读新亮点（固废管理不合规的法律责任普遍加重）</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400" b="1" dirty="0">
                <a:solidFill>
                  <a:srgbClr val="404040"/>
                </a:solidFill>
                <a:latin typeface="+mn-ea"/>
              </a:rPr>
              <a:t>增加了对法定代表人、主要负责人、直接负责的主管人员和其他责任人行政拘留的处罚</a:t>
            </a:r>
            <a:r>
              <a:rPr lang="zh-CN" altLang="en-US" sz="2400" b="1" dirty="0" smtClean="0">
                <a:solidFill>
                  <a:srgbClr val="404040"/>
                </a:solidFill>
                <a:latin typeface="+mn-ea"/>
              </a:rPr>
              <a:t>措施。</a:t>
            </a:r>
            <a:endParaRPr lang="en-US" altLang="zh-CN" sz="2400" b="1" dirty="0">
              <a:solidFill>
                <a:srgbClr val="FF505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zh-CN" altLang="en-US" sz="1600" b="1" dirty="0">
                <a:solidFill>
                  <a:srgbClr val="404040"/>
                </a:solidFill>
                <a:latin typeface="+mn-ea"/>
              </a:rPr>
              <a:t>第一百二十条　违反本法规定，有下列行为之一，尚不构成犯罪的，由公安机关</a:t>
            </a:r>
            <a:r>
              <a:rPr lang="zh-CN" altLang="en-US" sz="1600" b="1" dirty="0">
                <a:solidFill>
                  <a:srgbClr val="FF0000"/>
                </a:solidFill>
                <a:latin typeface="+mn-ea"/>
              </a:rPr>
              <a:t>对法定代表人、主要负责人、直接负责的主管人员和其他责任人员</a:t>
            </a:r>
            <a:r>
              <a:rPr lang="zh-CN" altLang="en-US" sz="1600" b="1" dirty="0">
                <a:solidFill>
                  <a:srgbClr val="404040"/>
                </a:solidFill>
                <a:latin typeface="+mn-ea"/>
              </a:rPr>
              <a:t>处十日以上十五日以下的拘留；情节较轻的，处五日以上十日以下的拘留：</a:t>
            </a:r>
            <a:endParaRPr lang="zh-CN" altLang="en-US" sz="1600" b="1" dirty="0">
              <a:solidFill>
                <a:srgbClr val="404040"/>
              </a:solidFill>
              <a:latin typeface="+mn-ea"/>
            </a:endParaRPr>
          </a:p>
          <a:p>
            <a:pPr>
              <a:lnSpc>
                <a:spcPts val="2200"/>
              </a:lnSpc>
            </a:pPr>
            <a:r>
              <a:rPr lang="zh-CN" altLang="en-US" sz="1600" b="1" dirty="0">
                <a:solidFill>
                  <a:srgbClr val="404040"/>
                </a:solidFill>
                <a:latin typeface="+mn-ea"/>
              </a:rPr>
              <a:t>  　</a:t>
            </a:r>
            <a:r>
              <a:rPr lang="en-US" altLang="zh-CN" sz="1600" b="1" dirty="0">
                <a:solidFill>
                  <a:srgbClr val="404040"/>
                </a:solidFill>
                <a:latin typeface="+mn-ea"/>
              </a:rPr>
              <a:t>(</a:t>
            </a:r>
            <a:r>
              <a:rPr lang="zh-CN" altLang="en-US" sz="1600" b="1" dirty="0">
                <a:solidFill>
                  <a:srgbClr val="404040"/>
                </a:solidFill>
                <a:latin typeface="+mn-ea"/>
              </a:rPr>
              <a:t>一</a:t>
            </a:r>
            <a:r>
              <a:rPr lang="en-US" altLang="zh-CN" sz="1600" b="1" dirty="0">
                <a:solidFill>
                  <a:srgbClr val="404040"/>
                </a:solidFill>
                <a:latin typeface="+mn-ea"/>
              </a:rPr>
              <a:t>)</a:t>
            </a:r>
            <a:r>
              <a:rPr lang="zh-CN" altLang="en-US" sz="1600" b="1" dirty="0">
                <a:solidFill>
                  <a:srgbClr val="404040"/>
                </a:solidFill>
                <a:latin typeface="+mn-ea"/>
              </a:rPr>
              <a:t>擅自倾倒、堆放、丢弃、遗撒固体废物，造成严重后果的；</a:t>
            </a:r>
            <a:endParaRPr lang="zh-CN" altLang="en-US" sz="1600" b="1" dirty="0">
              <a:solidFill>
                <a:srgbClr val="404040"/>
              </a:solidFill>
              <a:latin typeface="+mn-ea"/>
            </a:endParaRPr>
          </a:p>
          <a:p>
            <a:pPr>
              <a:lnSpc>
                <a:spcPts val="2200"/>
              </a:lnSpc>
            </a:pPr>
            <a:r>
              <a:rPr lang="zh-CN" altLang="en-US" sz="1600" b="1" dirty="0">
                <a:solidFill>
                  <a:srgbClr val="404040"/>
                </a:solidFill>
                <a:latin typeface="+mn-ea"/>
              </a:rPr>
              <a:t>  　</a:t>
            </a:r>
            <a:r>
              <a:rPr lang="en-US" altLang="zh-CN" sz="1600" b="1" dirty="0">
                <a:solidFill>
                  <a:srgbClr val="404040"/>
                </a:solidFill>
                <a:latin typeface="+mn-ea"/>
              </a:rPr>
              <a:t>(</a:t>
            </a:r>
            <a:r>
              <a:rPr lang="zh-CN" altLang="en-US" sz="1600" b="1" dirty="0">
                <a:solidFill>
                  <a:srgbClr val="404040"/>
                </a:solidFill>
                <a:latin typeface="+mn-ea"/>
              </a:rPr>
              <a:t>二</a:t>
            </a:r>
            <a:r>
              <a:rPr lang="en-US" altLang="zh-CN" sz="1600" b="1" dirty="0">
                <a:solidFill>
                  <a:srgbClr val="404040"/>
                </a:solidFill>
                <a:latin typeface="+mn-ea"/>
              </a:rPr>
              <a:t>)</a:t>
            </a:r>
            <a:r>
              <a:rPr lang="zh-CN" altLang="en-US" sz="1600" b="1" dirty="0">
                <a:solidFill>
                  <a:srgbClr val="404040"/>
                </a:solidFill>
                <a:latin typeface="+mn-ea"/>
              </a:rPr>
              <a:t>在生态保护红线区域、永久基本农田集中区域和其他需要特别保护的区域内，建设工业固体废物、危险废物集中贮存、利用、处置的设施、场所和生活垃圾填埋场的；</a:t>
            </a:r>
            <a:endParaRPr lang="zh-CN" altLang="en-US" sz="1600" b="1" dirty="0">
              <a:solidFill>
                <a:srgbClr val="404040"/>
              </a:solidFill>
              <a:latin typeface="+mn-ea"/>
            </a:endParaRPr>
          </a:p>
          <a:p>
            <a:pPr>
              <a:lnSpc>
                <a:spcPts val="2200"/>
              </a:lnSpc>
            </a:pPr>
            <a:r>
              <a:rPr lang="zh-CN" altLang="en-US" sz="1600" b="1" dirty="0">
                <a:solidFill>
                  <a:srgbClr val="404040"/>
                </a:solidFill>
                <a:latin typeface="+mn-ea"/>
              </a:rPr>
              <a:t>    </a:t>
            </a:r>
            <a:r>
              <a:rPr lang="en-US" altLang="zh-CN" sz="1600" b="1" dirty="0">
                <a:solidFill>
                  <a:srgbClr val="404040"/>
                </a:solidFill>
                <a:latin typeface="+mn-ea"/>
              </a:rPr>
              <a:t>(</a:t>
            </a:r>
            <a:r>
              <a:rPr lang="zh-CN" altLang="en-US" sz="1600" b="1" dirty="0">
                <a:solidFill>
                  <a:srgbClr val="404040"/>
                </a:solidFill>
                <a:latin typeface="+mn-ea"/>
              </a:rPr>
              <a:t>三</a:t>
            </a:r>
            <a:r>
              <a:rPr lang="en-US" altLang="zh-CN" sz="1600" b="1" dirty="0">
                <a:solidFill>
                  <a:srgbClr val="404040"/>
                </a:solidFill>
                <a:latin typeface="+mn-ea"/>
              </a:rPr>
              <a:t>)</a:t>
            </a:r>
            <a:r>
              <a:rPr lang="zh-CN" altLang="en-US" sz="1600" b="1" dirty="0">
                <a:solidFill>
                  <a:srgbClr val="404040"/>
                </a:solidFill>
                <a:latin typeface="+mn-ea"/>
              </a:rPr>
              <a:t>将危险废物提供或者委托给无许可证的单位或者其他生产经营者堆放、利用、处置的；</a:t>
            </a:r>
            <a:endParaRPr lang="zh-CN" altLang="en-US" sz="1600" b="1" dirty="0">
              <a:solidFill>
                <a:srgbClr val="404040"/>
              </a:solidFill>
              <a:latin typeface="+mn-ea"/>
            </a:endParaRPr>
          </a:p>
          <a:p>
            <a:pPr>
              <a:lnSpc>
                <a:spcPts val="2200"/>
              </a:lnSpc>
            </a:pPr>
            <a:r>
              <a:rPr lang="zh-CN" altLang="en-US" sz="1600" b="1" dirty="0">
                <a:solidFill>
                  <a:srgbClr val="404040"/>
                </a:solidFill>
                <a:latin typeface="+mn-ea"/>
              </a:rPr>
              <a:t>  　</a:t>
            </a:r>
            <a:r>
              <a:rPr lang="en-US" altLang="zh-CN" sz="1600" b="1" dirty="0">
                <a:solidFill>
                  <a:srgbClr val="404040"/>
                </a:solidFill>
                <a:latin typeface="+mn-ea"/>
              </a:rPr>
              <a:t>(</a:t>
            </a:r>
            <a:r>
              <a:rPr lang="zh-CN" altLang="en-US" sz="1600" b="1" dirty="0">
                <a:solidFill>
                  <a:srgbClr val="404040"/>
                </a:solidFill>
                <a:latin typeface="+mn-ea"/>
              </a:rPr>
              <a:t>四</a:t>
            </a:r>
            <a:r>
              <a:rPr lang="en-US" altLang="zh-CN" sz="1600" b="1" dirty="0">
                <a:solidFill>
                  <a:srgbClr val="404040"/>
                </a:solidFill>
                <a:latin typeface="+mn-ea"/>
              </a:rPr>
              <a:t>)</a:t>
            </a:r>
            <a:r>
              <a:rPr lang="zh-CN" altLang="en-US" sz="1600" b="1" dirty="0">
                <a:solidFill>
                  <a:srgbClr val="404040"/>
                </a:solidFill>
                <a:latin typeface="+mn-ea"/>
              </a:rPr>
              <a:t>无许可证或者未按照许可证规定从事收集、贮存、利用、处置危险废物经营活动的；</a:t>
            </a:r>
            <a:endParaRPr lang="zh-CN" altLang="en-US" sz="1600" b="1" dirty="0">
              <a:solidFill>
                <a:srgbClr val="404040"/>
              </a:solidFill>
              <a:latin typeface="+mn-ea"/>
            </a:endParaRPr>
          </a:p>
          <a:p>
            <a:pPr>
              <a:lnSpc>
                <a:spcPts val="2200"/>
              </a:lnSpc>
            </a:pPr>
            <a:r>
              <a:rPr lang="zh-CN" altLang="en-US" sz="1600" b="1" dirty="0">
                <a:solidFill>
                  <a:srgbClr val="404040"/>
                </a:solidFill>
                <a:latin typeface="+mn-ea"/>
              </a:rPr>
              <a:t>  　</a:t>
            </a:r>
            <a:r>
              <a:rPr lang="en-US" altLang="zh-CN" sz="1600" b="1" dirty="0">
                <a:solidFill>
                  <a:srgbClr val="404040"/>
                </a:solidFill>
                <a:latin typeface="+mn-ea"/>
              </a:rPr>
              <a:t>(</a:t>
            </a:r>
            <a:r>
              <a:rPr lang="zh-CN" altLang="en-US" sz="1600" b="1" dirty="0">
                <a:solidFill>
                  <a:srgbClr val="404040"/>
                </a:solidFill>
                <a:latin typeface="+mn-ea"/>
              </a:rPr>
              <a:t>五</a:t>
            </a:r>
            <a:r>
              <a:rPr lang="en-US" altLang="zh-CN" sz="1600" b="1" dirty="0">
                <a:solidFill>
                  <a:srgbClr val="404040"/>
                </a:solidFill>
                <a:latin typeface="+mn-ea"/>
              </a:rPr>
              <a:t>)</a:t>
            </a:r>
            <a:r>
              <a:rPr lang="zh-CN" altLang="en-US" sz="1600" b="1" dirty="0">
                <a:solidFill>
                  <a:srgbClr val="404040"/>
                </a:solidFill>
                <a:latin typeface="+mn-ea"/>
              </a:rPr>
              <a:t>未经批准擅自转移危险废物的；</a:t>
            </a:r>
            <a:endParaRPr lang="zh-CN" altLang="en-US" sz="1600" b="1" dirty="0">
              <a:solidFill>
                <a:srgbClr val="404040"/>
              </a:solidFill>
              <a:latin typeface="+mn-ea"/>
            </a:endParaRPr>
          </a:p>
          <a:p>
            <a:pPr>
              <a:lnSpc>
                <a:spcPts val="2200"/>
              </a:lnSpc>
            </a:pPr>
            <a:r>
              <a:rPr lang="zh-CN" altLang="en-US" sz="1600" b="1" dirty="0">
                <a:solidFill>
                  <a:srgbClr val="404040"/>
                </a:solidFill>
                <a:latin typeface="+mn-ea"/>
              </a:rPr>
              <a:t>  　</a:t>
            </a:r>
            <a:r>
              <a:rPr lang="en-US" altLang="zh-CN" sz="1600" b="1" dirty="0">
                <a:solidFill>
                  <a:srgbClr val="404040"/>
                </a:solidFill>
                <a:latin typeface="+mn-ea"/>
              </a:rPr>
              <a:t>(</a:t>
            </a:r>
            <a:r>
              <a:rPr lang="zh-CN" altLang="en-US" sz="1600" b="1" dirty="0">
                <a:solidFill>
                  <a:srgbClr val="404040"/>
                </a:solidFill>
                <a:latin typeface="+mn-ea"/>
              </a:rPr>
              <a:t>六</a:t>
            </a:r>
            <a:r>
              <a:rPr lang="en-US" altLang="zh-CN" sz="1600" b="1" dirty="0">
                <a:solidFill>
                  <a:srgbClr val="404040"/>
                </a:solidFill>
                <a:latin typeface="+mn-ea"/>
              </a:rPr>
              <a:t>)</a:t>
            </a:r>
            <a:r>
              <a:rPr lang="zh-CN" altLang="en-US" sz="1600" b="1" dirty="0">
                <a:solidFill>
                  <a:srgbClr val="404040"/>
                </a:solidFill>
                <a:latin typeface="+mn-ea"/>
              </a:rPr>
              <a:t>未采取防范措施，造成危险废物扬散、流失、渗漏或者其他严重后果的。</a:t>
            </a:r>
            <a:endParaRPr lang="zh-CN" altLang="en-US" sz="1600" b="1" dirty="0">
              <a:solidFill>
                <a:srgbClr val="40404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3</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708040" y="1168181"/>
            <a:ext cx="10483960" cy="584775"/>
          </a:xfrm>
          <a:prstGeom prst="rect">
            <a:avLst/>
          </a:prstGeom>
          <a:noFill/>
        </p:spPr>
        <p:txBody>
          <a:bodyPr wrap="none" rtlCol="0">
            <a:spAutoFit/>
          </a:bodyPr>
          <a:lstStyle/>
          <a:p>
            <a:r>
              <a:rPr lang="zh-CN" altLang="en-US" sz="3200" b="1" dirty="0">
                <a:solidFill>
                  <a:srgbClr val="404040"/>
                </a:solidFill>
                <a:latin typeface="+mn-ea"/>
              </a:rPr>
              <a:t>二、解读新亮点（固废管理不合规的法律责任普遍加重）</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3300"/>
              </a:lnSpc>
            </a:pPr>
            <a:r>
              <a:rPr lang="zh-CN" altLang="en-US" sz="2400" b="1" dirty="0">
                <a:solidFill>
                  <a:srgbClr val="404040"/>
                </a:solidFill>
                <a:latin typeface="+mn-ea"/>
              </a:rPr>
              <a:t>明确了对违法收集、贮存、运输、利用、处置的固体废物及设施、设备、场所、工具、物品予以查封、扣押的规定。</a:t>
            </a:r>
            <a:endParaRPr lang="en-US" altLang="zh-CN" sz="2400" b="1" dirty="0">
              <a:solidFill>
                <a:srgbClr val="FF505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400" b="1" dirty="0">
                <a:solidFill>
                  <a:srgbClr val="404040"/>
                </a:solidFill>
                <a:latin typeface="+mn-ea"/>
              </a:rPr>
              <a:t>第二十七条　有下列情形之一，生态环境主管部门和其他负有固体废物污染环境防治监督管理职责的部门，可以对违法收集、贮存、运输、利用、处置的固体废物及设施、设备、场所、工具、物品</a:t>
            </a:r>
            <a:r>
              <a:rPr lang="zh-CN" altLang="en-US" sz="2400" b="1" dirty="0">
                <a:solidFill>
                  <a:srgbClr val="FF0000"/>
                </a:solidFill>
                <a:latin typeface="+mn-ea"/>
              </a:rPr>
              <a:t>予以查封、扣押</a:t>
            </a:r>
            <a:r>
              <a:rPr lang="zh-CN" altLang="en-US" sz="2400" b="1" dirty="0">
                <a:solidFill>
                  <a:srgbClr val="404040"/>
                </a:solidFill>
                <a:latin typeface="+mn-ea"/>
              </a:rPr>
              <a:t>：</a:t>
            </a:r>
            <a:endParaRPr lang="zh-CN" altLang="en-US" sz="2400" b="1" dirty="0">
              <a:solidFill>
                <a:srgbClr val="404040"/>
              </a:solidFill>
              <a:latin typeface="+mn-ea"/>
            </a:endParaRPr>
          </a:p>
          <a:p>
            <a:pPr>
              <a:lnSpc>
                <a:spcPts val="3500"/>
              </a:lnSpc>
            </a:pPr>
            <a:r>
              <a:rPr lang="zh-CN" altLang="en-US" sz="2400" b="1" dirty="0">
                <a:solidFill>
                  <a:srgbClr val="404040"/>
                </a:solidFill>
                <a:latin typeface="+mn-ea"/>
              </a:rPr>
              <a:t>  　</a:t>
            </a:r>
            <a:r>
              <a:rPr lang="en-US" altLang="zh-CN" sz="2400" b="1" dirty="0">
                <a:solidFill>
                  <a:srgbClr val="404040"/>
                </a:solidFill>
                <a:latin typeface="+mn-ea"/>
              </a:rPr>
              <a:t>(</a:t>
            </a:r>
            <a:r>
              <a:rPr lang="zh-CN" altLang="en-US" sz="2400" b="1" dirty="0">
                <a:solidFill>
                  <a:srgbClr val="404040"/>
                </a:solidFill>
                <a:latin typeface="+mn-ea"/>
              </a:rPr>
              <a:t>一</a:t>
            </a:r>
            <a:r>
              <a:rPr lang="en-US" altLang="zh-CN" sz="2400" b="1" dirty="0">
                <a:solidFill>
                  <a:srgbClr val="404040"/>
                </a:solidFill>
                <a:latin typeface="+mn-ea"/>
              </a:rPr>
              <a:t>)</a:t>
            </a:r>
            <a:r>
              <a:rPr lang="zh-CN" altLang="en-US" sz="2400" b="1" dirty="0">
                <a:solidFill>
                  <a:srgbClr val="404040"/>
                </a:solidFill>
                <a:latin typeface="+mn-ea"/>
              </a:rPr>
              <a:t>可能造成证据灭失、被隐匿或者非法转移的；</a:t>
            </a:r>
            <a:endParaRPr lang="zh-CN" altLang="en-US" sz="2400" b="1" dirty="0">
              <a:solidFill>
                <a:srgbClr val="404040"/>
              </a:solidFill>
              <a:latin typeface="+mn-ea"/>
            </a:endParaRPr>
          </a:p>
          <a:p>
            <a:pPr>
              <a:lnSpc>
                <a:spcPts val="3500"/>
              </a:lnSpc>
            </a:pPr>
            <a:r>
              <a:rPr lang="zh-CN" altLang="en-US" sz="2400" b="1" dirty="0">
                <a:solidFill>
                  <a:srgbClr val="404040"/>
                </a:solidFill>
                <a:latin typeface="+mn-ea"/>
              </a:rPr>
              <a:t>  　</a:t>
            </a:r>
            <a:r>
              <a:rPr lang="en-US" altLang="zh-CN" sz="2400" b="1" dirty="0">
                <a:solidFill>
                  <a:srgbClr val="404040"/>
                </a:solidFill>
                <a:latin typeface="+mn-ea"/>
              </a:rPr>
              <a:t>(</a:t>
            </a:r>
            <a:r>
              <a:rPr lang="zh-CN" altLang="en-US" sz="2400" b="1" dirty="0">
                <a:solidFill>
                  <a:srgbClr val="404040"/>
                </a:solidFill>
                <a:latin typeface="+mn-ea"/>
              </a:rPr>
              <a:t>二</a:t>
            </a:r>
            <a:r>
              <a:rPr lang="en-US" altLang="zh-CN" sz="2400" b="1" dirty="0">
                <a:solidFill>
                  <a:srgbClr val="404040"/>
                </a:solidFill>
                <a:latin typeface="+mn-ea"/>
              </a:rPr>
              <a:t>)</a:t>
            </a:r>
            <a:r>
              <a:rPr lang="zh-CN" altLang="en-US" sz="2400" b="1" dirty="0">
                <a:solidFill>
                  <a:srgbClr val="404040"/>
                </a:solidFill>
                <a:latin typeface="+mn-ea"/>
              </a:rPr>
              <a:t>造成或者可能造成严重环境污染的。</a:t>
            </a:r>
            <a:endParaRPr lang="zh-CN" altLang="en-US" sz="2400" b="1" dirty="0">
              <a:solidFill>
                <a:srgbClr val="40404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4</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矩形 19"/>
          <p:cNvSpPr/>
          <p:nvPr/>
        </p:nvSpPr>
        <p:spPr>
          <a:xfrm>
            <a:off x="0" y="2889250"/>
            <a:ext cx="12192000" cy="1892300"/>
          </a:xfrm>
          <a:prstGeom prst="rect">
            <a:avLst/>
          </a:prstGeom>
          <a:solidFill>
            <a:srgbClr val="236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1" name="矩形 20"/>
          <p:cNvSpPr/>
          <p:nvPr/>
        </p:nvSpPr>
        <p:spPr>
          <a:xfrm>
            <a:off x="4800600" y="2205295"/>
            <a:ext cx="2590800" cy="109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4400" dirty="0" smtClean="0">
                <a:latin typeface="方正粗黑宋简体" panose="02000000000000000000" pitchFamily="2" charset="-122"/>
                <a:ea typeface="方正粗黑宋简体" panose="02000000000000000000" pitchFamily="2" charset="-122"/>
              </a:rPr>
              <a:t>03</a:t>
            </a:r>
            <a:endParaRPr lang="zh-CN" altLang="en-US" sz="4400" dirty="0">
              <a:latin typeface="方正粗黑宋简体" panose="02000000000000000000" pitchFamily="2" charset="-122"/>
              <a:ea typeface="方正粗黑宋简体" panose="02000000000000000000" pitchFamily="2" charset="-122"/>
            </a:endParaRPr>
          </a:p>
        </p:txBody>
      </p:sp>
      <p:sp>
        <p:nvSpPr>
          <p:cNvPr id="22" name="文本框 21"/>
          <p:cNvSpPr txBox="1"/>
          <p:nvPr/>
        </p:nvSpPr>
        <p:spPr>
          <a:xfrm>
            <a:off x="1481596" y="3565951"/>
            <a:ext cx="9228809" cy="830997"/>
          </a:xfrm>
          <a:prstGeom prst="rect">
            <a:avLst/>
          </a:prstGeom>
          <a:noFill/>
        </p:spPr>
        <p:txBody>
          <a:bodyPr wrap="none" rtlCol="0">
            <a:spAutoFit/>
          </a:bodyPr>
          <a:lstStyle/>
          <a:p>
            <a:pPr algn="ctr"/>
            <a:r>
              <a:rPr lang="zh-CN" altLang="en-US" sz="4800" b="1" spc="600" dirty="0">
                <a:solidFill>
                  <a:schemeClr val="bg1"/>
                </a:solidFill>
                <a:latin typeface="+mj-ea"/>
                <a:ea typeface="+mj-ea"/>
              </a:rPr>
              <a:t>“双罚制”是最大利益相关点</a:t>
            </a:r>
            <a:endParaRPr lang="zh-CN" altLang="en-US" sz="4800" b="1" spc="600" dirty="0">
              <a:solidFill>
                <a:schemeClr val="bg1"/>
              </a:solidFill>
              <a:latin typeface="+mj-ea"/>
              <a:ea typeface="+mj-ea"/>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750"/>
                                        <p:tgtEl>
                                          <p:spTgt spid="20"/>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2" name="流程图: 可选过程 1"/>
          <p:cNvSpPr/>
          <p:nvPr/>
        </p:nvSpPr>
        <p:spPr>
          <a:xfrm>
            <a:off x="504671" y="2268747"/>
            <a:ext cx="6573328" cy="3243532"/>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smtClean="0">
              <a:solidFill>
                <a:schemeClr val="bg1"/>
              </a:solidFill>
            </a:endParaRPr>
          </a:p>
          <a:p>
            <a:pPr algn="ctr"/>
            <a:r>
              <a:rPr lang="zh-CN" altLang="en-US" sz="2800" dirty="0" smtClean="0">
                <a:solidFill>
                  <a:schemeClr val="bg1"/>
                </a:solidFill>
              </a:rPr>
              <a:t>就是即罚当事企事业单位 ，也罚当事企事业单位的当事责任人，包括其法定代表人、主要负责人、直接负责的主管人员和其他直接责任人员。</a:t>
            </a:r>
            <a:endParaRPr lang="zh-CN" altLang="en-US" sz="2800" dirty="0">
              <a:solidFill>
                <a:schemeClr val="bg1"/>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58678" y="2461763"/>
            <a:ext cx="4686300" cy="2857500"/>
          </a:xfrm>
          <a:prstGeom prst="rect">
            <a:avLst/>
          </a:prstGeom>
        </p:spPr>
      </p:pic>
      <p:sp>
        <p:nvSpPr>
          <p:cNvPr id="8" name="TextBox 30"/>
          <p:cNvSpPr txBox="1"/>
          <p:nvPr/>
        </p:nvSpPr>
        <p:spPr>
          <a:xfrm>
            <a:off x="1929907" y="1197081"/>
            <a:ext cx="6364243" cy="584775"/>
          </a:xfrm>
          <a:prstGeom prst="rect">
            <a:avLst/>
          </a:prstGeom>
          <a:noFill/>
        </p:spPr>
        <p:txBody>
          <a:bodyPr wrap="none" rtlCol="0">
            <a:spAutoFit/>
          </a:bodyPr>
          <a:lstStyle/>
          <a:p>
            <a:r>
              <a:rPr lang="zh-CN" altLang="en-US" sz="3200" b="1" dirty="0">
                <a:solidFill>
                  <a:srgbClr val="404040"/>
                </a:solidFill>
                <a:latin typeface="+mn-ea"/>
              </a:rPr>
              <a:t>三、“双罚制”是最大利益相关点</a:t>
            </a:r>
            <a:endParaRPr lang="zh-CN" altLang="en-US" sz="3200" b="1" dirty="0">
              <a:solidFill>
                <a:srgbClr val="404040"/>
              </a:solidFill>
              <a:latin typeface="+mn-ea"/>
            </a:endParaRPr>
          </a:p>
        </p:txBody>
      </p:sp>
      <p:sp>
        <p:nvSpPr>
          <p:cNvPr id="9" name="矩形 8"/>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594224" y="2403227"/>
            <a:ext cx="1728357" cy="707886"/>
          </a:xfrm>
          <a:prstGeom prst="rect">
            <a:avLst/>
          </a:prstGeom>
          <a:noFill/>
        </p:spPr>
        <p:txBody>
          <a:bodyPr wrap="none" lIns="91440" tIns="45720" rIns="91440" bIns="45720">
            <a:spAutoFit/>
          </a:bodyPr>
          <a:lstStyle/>
          <a:p>
            <a:pPr algn="ctr"/>
            <a:r>
              <a:rPr lang="zh-CN" altLang="en-US" sz="40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双罚制</a:t>
            </a:r>
            <a:endParaRPr lang="zh-CN" altLang="en-US" sz="4000"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pic>
        <p:nvPicPr>
          <p:cNvPr id="7" name="图片 6"/>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6364243" cy="584775"/>
          </a:xfrm>
          <a:prstGeom prst="rect">
            <a:avLst/>
          </a:prstGeom>
          <a:noFill/>
        </p:spPr>
        <p:txBody>
          <a:bodyPr wrap="none" rtlCol="0">
            <a:spAutoFit/>
          </a:bodyPr>
          <a:lstStyle/>
          <a:p>
            <a:r>
              <a:rPr lang="zh-CN" altLang="en-US" sz="3200" b="1" dirty="0">
                <a:solidFill>
                  <a:srgbClr val="404040"/>
                </a:solidFill>
                <a:latin typeface="+mn-ea"/>
              </a:rPr>
              <a:t>三、“双罚制”是最大利益相关点</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54773" y="2016899"/>
            <a:ext cx="10119243" cy="4523860"/>
          </a:xfrm>
          <a:prstGeom prst="roundRect">
            <a:avLst>
              <a:gd name="adj" fmla="val 6769"/>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altLang="zh-CN" dirty="0" smtClean="0">
                <a:solidFill>
                  <a:srgbClr val="404040"/>
                </a:solidFill>
              </a:rPr>
              <a:t>         </a:t>
            </a:r>
            <a:endParaRPr lang="en-US" altLang="zh-CN" dirty="0" smtClean="0">
              <a:solidFill>
                <a:srgbClr val="404040"/>
              </a:solidFill>
            </a:endParaRPr>
          </a:p>
          <a:p>
            <a:pPr>
              <a:lnSpc>
                <a:spcPts val="3000"/>
              </a:lnSpc>
            </a:pPr>
            <a:r>
              <a:rPr lang="en-US" altLang="zh-CN" sz="2000" dirty="0">
                <a:solidFill>
                  <a:srgbClr val="404040"/>
                </a:solidFill>
              </a:rPr>
              <a:t> </a:t>
            </a:r>
            <a:r>
              <a:rPr lang="en-US" altLang="zh-CN" sz="2000" dirty="0" smtClean="0">
                <a:solidFill>
                  <a:srgbClr val="404040"/>
                </a:solidFill>
              </a:rPr>
              <a:t>        </a:t>
            </a:r>
            <a:endParaRPr lang="en-US" altLang="zh-CN" sz="2000" dirty="0" smtClean="0">
              <a:solidFill>
                <a:srgbClr val="404040"/>
              </a:solidFill>
            </a:endParaRPr>
          </a:p>
          <a:p>
            <a:pPr>
              <a:lnSpc>
                <a:spcPts val="3000"/>
              </a:lnSpc>
            </a:pPr>
            <a:r>
              <a:rPr lang="zh-CN" altLang="en-US" sz="2000" dirty="0" smtClean="0">
                <a:solidFill>
                  <a:srgbClr val="404040"/>
                </a:solidFill>
              </a:rPr>
              <a:t>        </a:t>
            </a:r>
            <a:r>
              <a:rPr lang="zh-CN" altLang="en-US" dirty="0" smtClean="0">
                <a:solidFill>
                  <a:srgbClr val="404040"/>
                </a:solidFill>
              </a:rPr>
              <a:t>生态环境</a:t>
            </a:r>
            <a:r>
              <a:rPr lang="zh-CN" altLang="en-US" dirty="0">
                <a:solidFill>
                  <a:srgbClr val="404040"/>
                </a:solidFill>
              </a:rPr>
              <a:t>主管部门或者其他负有固体废物污染环境防治监督管理职责的部门违反本法规定，有下列行为之一，由本级人民政府或者上级人民政府有关部门责令改正，</a:t>
            </a:r>
            <a:r>
              <a:rPr lang="zh-CN" altLang="en-US" dirty="0">
                <a:solidFill>
                  <a:srgbClr val="FF0000"/>
                </a:solidFill>
              </a:rPr>
              <a:t>对直接负责的主管人员和其他直接责任人员依法给予处分</a:t>
            </a:r>
            <a:r>
              <a:rPr lang="zh-CN" altLang="en-US" dirty="0">
                <a:solidFill>
                  <a:srgbClr val="404040"/>
                </a:solidFill>
              </a:rPr>
              <a:t>：</a:t>
            </a:r>
            <a:endParaRPr lang="zh-CN" altLang="en-US" dirty="0">
              <a:solidFill>
                <a:srgbClr val="404040"/>
              </a:solidFill>
            </a:endParaRPr>
          </a:p>
          <a:p>
            <a:pPr>
              <a:lnSpc>
                <a:spcPts val="3000"/>
              </a:lnSpc>
            </a:pPr>
            <a:r>
              <a:rPr lang="zh-CN" altLang="en-US" dirty="0">
                <a:solidFill>
                  <a:srgbClr val="404040"/>
                </a:solidFill>
              </a:rPr>
              <a:t>　　（一）未依法作出行政许可或者办理批准文件的；</a:t>
            </a:r>
            <a:endParaRPr lang="zh-CN" altLang="en-US" dirty="0">
              <a:solidFill>
                <a:srgbClr val="404040"/>
              </a:solidFill>
            </a:endParaRPr>
          </a:p>
          <a:p>
            <a:pPr>
              <a:lnSpc>
                <a:spcPts val="3000"/>
              </a:lnSpc>
            </a:pPr>
            <a:r>
              <a:rPr lang="zh-CN" altLang="en-US" dirty="0">
                <a:solidFill>
                  <a:srgbClr val="404040"/>
                </a:solidFill>
              </a:rPr>
              <a:t>　　（二）对违法行为进行包庇的；</a:t>
            </a:r>
            <a:endParaRPr lang="zh-CN" altLang="en-US" dirty="0">
              <a:solidFill>
                <a:srgbClr val="404040"/>
              </a:solidFill>
            </a:endParaRPr>
          </a:p>
          <a:p>
            <a:pPr>
              <a:lnSpc>
                <a:spcPts val="3000"/>
              </a:lnSpc>
            </a:pPr>
            <a:r>
              <a:rPr lang="zh-CN" altLang="en-US" dirty="0">
                <a:solidFill>
                  <a:srgbClr val="404040"/>
                </a:solidFill>
              </a:rPr>
              <a:t>　　（三）未依法查封、扣押的；</a:t>
            </a:r>
            <a:endParaRPr lang="zh-CN" altLang="en-US" dirty="0">
              <a:solidFill>
                <a:srgbClr val="404040"/>
              </a:solidFill>
            </a:endParaRPr>
          </a:p>
          <a:p>
            <a:pPr>
              <a:lnSpc>
                <a:spcPts val="3000"/>
              </a:lnSpc>
            </a:pPr>
            <a:r>
              <a:rPr lang="zh-CN" altLang="en-US" dirty="0">
                <a:solidFill>
                  <a:srgbClr val="404040"/>
                </a:solidFill>
              </a:rPr>
              <a:t>　　（四）发现违法行为或者接到对违法行为的举报后未予查处的；</a:t>
            </a:r>
            <a:endParaRPr lang="zh-CN" altLang="en-US" dirty="0">
              <a:solidFill>
                <a:srgbClr val="404040"/>
              </a:solidFill>
            </a:endParaRPr>
          </a:p>
          <a:p>
            <a:pPr>
              <a:lnSpc>
                <a:spcPts val="3000"/>
              </a:lnSpc>
            </a:pPr>
            <a:r>
              <a:rPr lang="zh-CN" altLang="en-US" dirty="0">
                <a:solidFill>
                  <a:srgbClr val="404040"/>
                </a:solidFill>
              </a:rPr>
              <a:t>　　（五）有其他滥用职权、玩忽职守、徇私舞弊等违法行为的。</a:t>
            </a:r>
            <a:endParaRPr lang="zh-CN" altLang="en-US" dirty="0">
              <a:solidFill>
                <a:srgbClr val="404040"/>
              </a:solidFill>
            </a:endParaRPr>
          </a:p>
          <a:p>
            <a:pPr>
              <a:lnSpc>
                <a:spcPts val="3000"/>
              </a:lnSpc>
            </a:pPr>
            <a:r>
              <a:rPr lang="zh-CN" altLang="en-US" dirty="0">
                <a:solidFill>
                  <a:srgbClr val="404040"/>
                </a:solidFill>
              </a:rPr>
              <a:t>　　依照本法规定应当作出行政处罚决定而未作出的，上级主管部门可以直接作出行政处罚决定。</a:t>
            </a:r>
            <a:endParaRPr lang="zh-CN" altLang="en-US" dirty="0">
              <a:solidFill>
                <a:srgbClr val="404040"/>
              </a:solidFill>
            </a:endParaRPr>
          </a:p>
        </p:txBody>
      </p:sp>
      <p:sp>
        <p:nvSpPr>
          <p:cNvPr id="8" name="流程图: 数据 7"/>
          <p:cNvSpPr/>
          <p:nvPr/>
        </p:nvSpPr>
        <p:spPr>
          <a:xfrm rot="16200000" flipH="1">
            <a:off x="912389" y="2487603"/>
            <a:ext cx="504055" cy="173329"/>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1077752" y="2428748"/>
            <a:ext cx="2253276"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
          <p:cNvSpPr txBox="1"/>
          <p:nvPr/>
        </p:nvSpPr>
        <p:spPr>
          <a:xfrm>
            <a:off x="1463586" y="2504410"/>
            <a:ext cx="14816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charset="-122"/>
                <a:ea typeface="微软雅黑" panose="020B0503020204020204" charset="-122"/>
              </a:defRPr>
            </a:lvl1pPr>
          </a:lstStyle>
          <a:p>
            <a:r>
              <a:rPr lang="zh-CN" altLang="en-US" sz="1600" dirty="0">
                <a:solidFill>
                  <a:schemeClr val="bg1"/>
                </a:solidFill>
              </a:rPr>
              <a:t>第一百零一条</a:t>
            </a:r>
            <a:endParaRPr lang="zh-CN" altLang="en-US" sz="1600" dirty="0">
              <a:solidFill>
                <a:schemeClr val="bg1"/>
              </a:solidFill>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6364243" cy="584775"/>
          </a:xfrm>
          <a:prstGeom prst="rect">
            <a:avLst/>
          </a:prstGeom>
          <a:noFill/>
        </p:spPr>
        <p:txBody>
          <a:bodyPr wrap="none" rtlCol="0">
            <a:spAutoFit/>
          </a:bodyPr>
          <a:lstStyle/>
          <a:p>
            <a:r>
              <a:rPr lang="zh-CN" altLang="en-US" sz="3200" b="1" dirty="0">
                <a:solidFill>
                  <a:srgbClr val="404040"/>
                </a:solidFill>
                <a:latin typeface="+mn-ea"/>
              </a:rPr>
              <a:t>三、“双罚制”是最大利益相关点</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739844" y="2044891"/>
            <a:ext cx="4625258" cy="4523860"/>
          </a:xfrm>
          <a:prstGeom prst="roundRect">
            <a:avLst>
              <a:gd name="adj" fmla="val 6769"/>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altLang="zh-CN" dirty="0" smtClean="0">
                <a:solidFill>
                  <a:srgbClr val="404040"/>
                </a:solidFill>
              </a:rPr>
              <a:t>         </a:t>
            </a:r>
            <a:endParaRPr lang="en-US" altLang="zh-CN" dirty="0" smtClean="0">
              <a:solidFill>
                <a:srgbClr val="404040"/>
              </a:solidFill>
            </a:endParaRPr>
          </a:p>
          <a:p>
            <a:pPr>
              <a:lnSpc>
                <a:spcPts val="3000"/>
              </a:lnSpc>
            </a:pPr>
            <a:r>
              <a:rPr lang="en-US" altLang="zh-CN" sz="2000" dirty="0">
                <a:solidFill>
                  <a:srgbClr val="404040"/>
                </a:solidFill>
              </a:rPr>
              <a:t> </a:t>
            </a:r>
            <a:r>
              <a:rPr lang="en-US" altLang="zh-CN" sz="2000" dirty="0" smtClean="0">
                <a:solidFill>
                  <a:srgbClr val="404040"/>
                </a:solidFill>
              </a:rPr>
              <a:t>        </a:t>
            </a:r>
            <a:endParaRPr lang="en-US" altLang="zh-CN" sz="2000" dirty="0" smtClean="0">
              <a:solidFill>
                <a:srgbClr val="404040"/>
              </a:solidFill>
            </a:endParaRPr>
          </a:p>
          <a:p>
            <a:pPr>
              <a:lnSpc>
                <a:spcPts val="3000"/>
              </a:lnSpc>
            </a:pPr>
            <a:r>
              <a:rPr lang="en-US" altLang="zh-CN" sz="2000" dirty="0">
                <a:solidFill>
                  <a:srgbClr val="404040"/>
                </a:solidFill>
              </a:rPr>
              <a:t> </a:t>
            </a:r>
            <a:r>
              <a:rPr lang="en-US" altLang="zh-CN" sz="2000" dirty="0" smtClean="0">
                <a:solidFill>
                  <a:srgbClr val="404040"/>
                </a:solidFill>
              </a:rPr>
              <a:t>        </a:t>
            </a:r>
            <a:r>
              <a:rPr lang="zh-CN" altLang="zh-CN" sz="2000" dirty="0" smtClean="0">
                <a:solidFill>
                  <a:srgbClr val="404040"/>
                </a:solidFill>
              </a:rPr>
              <a:t>违反</a:t>
            </a:r>
            <a:r>
              <a:rPr lang="zh-CN" altLang="zh-CN" sz="2000" dirty="0">
                <a:solidFill>
                  <a:srgbClr val="404040"/>
                </a:solidFill>
              </a:rPr>
              <a:t>本法规定，以拖延、围堵、滞留执法人员等方式</a:t>
            </a:r>
            <a:r>
              <a:rPr lang="zh-CN" altLang="zh-CN" sz="2000" dirty="0">
                <a:solidFill>
                  <a:srgbClr val="FF0000"/>
                </a:solidFill>
              </a:rPr>
              <a:t>拒绝、阻挠监督检查</a:t>
            </a:r>
            <a:r>
              <a:rPr lang="zh-CN" altLang="zh-CN" sz="2000" dirty="0">
                <a:solidFill>
                  <a:srgbClr val="404040"/>
                </a:solidFill>
              </a:rPr>
              <a:t>，或者在接受监督检查时</a:t>
            </a:r>
            <a:r>
              <a:rPr lang="zh-CN" altLang="zh-CN" sz="2000" dirty="0">
                <a:solidFill>
                  <a:srgbClr val="FF0000"/>
                </a:solidFill>
              </a:rPr>
              <a:t>弄虚作假的</a:t>
            </a:r>
            <a:r>
              <a:rPr lang="zh-CN" altLang="zh-CN" sz="2000" dirty="0">
                <a:solidFill>
                  <a:srgbClr val="404040"/>
                </a:solidFill>
              </a:rPr>
              <a:t>，由生态环境主管部门或者其他负有固体废物污染环境防治监督管理职责的部门责令改正，处五万元以上二十万元以下的罚款；</a:t>
            </a:r>
            <a:r>
              <a:rPr lang="zh-CN" altLang="zh-CN" sz="2000" dirty="0">
                <a:solidFill>
                  <a:srgbClr val="FF0000"/>
                </a:solidFill>
              </a:rPr>
              <a:t>对直接负责的主管人员和其他直接责任人员，处二万元以上十万元以下的罚款。</a:t>
            </a:r>
            <a:endParaRPr lang="zh-CN" altLang="en-US" sz="2000" dirty="0">
              <a:solidFill>
                <a:srgbClr val="FF0000"/>
              </a:solidFill>
            </a:endParaRPr>
          </a:p>
        </p:txBody>
      </p:sp>
      <p:sp>
        <p:nvSpPr>
          <p:cNvPr id="8" name="流程图: 数据 7"/>
          <p:cNvSpPr/>
          <p:nvPr/>
        </p:nvSpPr>
        <p:spPr>
          <a:xfrm rot="16200000" flipH="1">
            <a:off x="399206" y="2487603"/>
            <a:ext cx="504055" cy="173329"/>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564569" y="2428748"/>
            <a:ext cx="2253276"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
          <p:cNvSpPr txBox="1"/>
          <p:nvPr/>
        </p:nvSpPr>
        <p:spPr>
          <a:xfrm>
            <a:off x="950403" y="2497496"/>
            <a:ext cx="14816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charset="-122"/>
                <a:ea typeface="微软雅黑" panose="020B0503020204020204" charset="-122"/>
              </a:defRPr>
            </a:lvl1pPr>
          </a:lstStyle>
          <a:p>
            <a:r>
              <a:rPr lang="zh-CN" altLang="en-US" sz="1600" dirty="0">
                <a:solidFill>
                  <a:schemeClr val="bg1"/>
                </a:solidFill>
              </a:rPr>
              <a:t>第一百零三条</a:t>
            </a:r>
            <a:endParaRPr lang="zh-CN" altLang="en-US" sz="1600" dirty="0">
              <a:solidFill>
                <a:schemeClr val="bg1"/>
              </a:solidFill>
            </a:endParaRPr>
          </a:p>
        </p:txBody>
      </p:sp>
      <p:sp>
        <p:nvSpPr>
          <p:cNvPr id="19" name="TextBox 14"/>
          <p:cNvSpPr txBox="1"/>
          <p:nvPr/>
        </p:nvSpPr>
        <p:spPr>
          <a:xfrm>
            <a:off x="6290843" y="2788967"/>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charset="-122"/>
                <a:ea typeface="微软雅黑" panose="020B0503020204020204" charset="-122"/>
              </a:defRPr>
            </a:lvl1pPr>
          </a:lstStyle>
          <a:p>
            <a:r>
              <a:rPr lang="zh-CN" altLang="en-US" sz="1600" dirty="0">
                <a:solidFill>
                  <a:schemeClr val="bg1"/>
                </a:solidFill>
              </a:rPr>
              <a:t>添加标题内容</a:t>
            </a:r>
            <a:endParaRPr lang="zh-CN" altLang="en-US" sz="1600" dirty="0">
              <a:solidFill>
                <a:schemeClr val="bg1"/>
              </a:solidFill>
            </a:endParaRPr>
          </a:p>
        </p:txBody>
      </p:sp>
      <p:sp>
        <p:nvSpPr>
          <p:cNvPr id="23" name="圆角矩形 22"/>
          <p:cNvSpPr/>
          <p:nvPr/>
        </p:nvSpPr>
        <p:spPr>
          <a:xfrm>
            <a:off x="6544649" y="2044891"/>
            <a:ext cx="5183931" cy="4523860"/>
          </a:xfrm>
          <a:prstGeom prst="roundRect">
            <a:avLst>
              <a:gd name="adj" fmla="val 6769"/>
            </a:avLst>
          </a:pr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en-US" altLang="zh-CN" sz="1600" dirty="0" smtClean="0">
                <a:solidFill>
                  <a:srgbClr val="404040"/>
                </a:solidFill>
              </a:rPr>
              <a:t>         </a:t>
            </a:r>
            <a:endParaRPr lang="en-US" altLang="zh-CN" sz="1600" dirty="0" smtClean="0">
              <a:solidFill>
                <a:srgbClr val="404040"/>
              </a:solidFill>
            </a:endParaRPr>
          </a:p>
          <a:p>
            <a:pPr>
              <a:lnSpc>
                <a:spcPts val="2800"/>
              </a:lnSpc>
            </a:pPr>
            <a:r>
              <a:rPr lang="en-US" altLang="zh-CN" dirty="0">
                <a:solidFill>
                  <a:srgbClr val="404040"/>
                </a:solidFill>
              </a:rPr>
              <a:t> </a:t>
            </a:r>
            <a:r>
              <a:rPr lang="en-US" altLang="zh-CN" dirty="0" smtClean="0">
                <a:solidFill>
                  <a:srgbClr val="404040"/>
                </a:solidFill>
              </a:rPr>
              <a:t>        </a:t>
            </a:r>
            <a:endParaRPr lang="en-US" altLang="zh-CN" dirty="0" smtClean="0">
              <a:solidFill>
                <a:srgbClr val="404040"/>
              </a:solidFill>
            </a:endParaRPr>
          </a:p>
          <a:p>
            <a:pPr>
              <a:lnSpc>
                <a:spcPts val="2800"/>
              </a:lnSpc>
            </a:pPr>
            <a:r>
              <a:rPr lang="zh-CN" altLang="en-US" dirty="0" smtClean="0">
                <a:solidFill>
                  <a:srgbClr val="404040"/>
                </a:solidFill>
              </a:rPr>
              <a:t>         违反</a:t>
            </a:r>
            <a:r>
              <a:rPr lang="zh-CN" altLang="en-US" dirty="0">
                <a:solidFill>
                  <a:srgbClr val="404040"/>
                </a:solidFill>
              </a:rPr>
              <a:t>本法规定，</a:t>
            </a:r>
            <a:r>
              <a:rPr lang="zh-CN" altLang="en-US" dirty="0">
                <a:solidFill>
                  <a:srgbClr val="FF0000"/>
                </a:solidFill>
              </a:rPr>
              <a:t>擅自倾倒、堆放、丢弃、遗撒城镇污水处理设施产生的污泥和处理后的污泥的</a:t>
            </a:r>
            <a:r>
              <a:rPr lang="zh-CN" altLang="en-US" dirty="0">
                <a:solidFill>
                  <a:srgbClr val="404040"/>
                </a:solidFill>
              </a:rPr>
              <a:t>，由城镇排水主管部门责令改正，处二十万元以上二百万元以下的罚款，对直接负责的主管人员和其他直接责任人员处二万元以上十万元以下的罚款；造成严重后果的，处二百万元以上五百万元以下的罚款，</a:t>
            </a:r>
            <a:r>
              <a:rPr lang="zh-CN" altLang="en-US" dirty="0">
                <a:solidFill>
                  <a:srgbClr val="FF0000"/>
                </a:solidFill>
              </a:rPr>
              <a:t>对直接负责的主管人员和其他直接责任人员处五万元以上五十万元以下的罚款</a:t>
            </a:r>
            <a:r>
              <a:rPr lang="zh-CN" altLang="en-US" dirty="0">
                <a:solidFill>
                  <a:srgbClr val="404040"/>
                </a:solidFill>
              </a:rPr>
              <a:t>；拒不改正的，城镇排水主管部门可以指定有治理能力的单位代为治理，所需费用由违法者承担。</a:t>
            </a:r>
            <a:endParaRPr lang="zh-CN" altLang="en-US" dirty="0">
              <a:solidFill>
                <a:srgbClr val="404040"/>
              </a:solidFill>
            </a:endParaRPr>
          </a:p>
        </p:txBody>
      </p:sp>
      <p:sp>
        <p:nvSpPr>
          <p:cNvPr id="24" name="流程图: 数据 23"/>
          <p:cNvSpPr/>
          <p:nvPr/>
        </p:nvSpPr>
        <p:spPr>
          <a:xfrm rot="16200000" flipH="1">
            <a:off x="6205958" y="2488239"/>
            <a:ext cx="504055" cy="173329"/>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五边形 24"/>
          <p:cNvSpPr/>
          <p:nvPr/>
        </p:nvSpPr>
        <p:spPr>
          <a:xfrm>
            <a:off x="6371321" y="2429384"/>
            <a:ext cx="2253276"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7"/>
          <p:cNvSpPr txBox="1"/>
          <p:nvPr/>
        </p:nvSpPr>
        <p:spPr>
          <a:xfrm>
            <a:off x="6757155" y="2498132"/>
            <a:ext cx="14816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charset="-122"/>
                <a:ea typeface="微软雅黑" panose="020B0503020204020204" charset="-122"/>
              </a:defRPr>
            </a:lvl1pPr>
          </a:lstStyle>
          <a:p>
            <a:r>
              <a:rPr lang="zh-CN" altLang="en-US" sz="1600" dirty="0">
                <a:solidFill>
                  <a:schemeClr val="bg1"/>
                </a:solidFill>
              </a:rPr>
              <a:t>第一百零八条</a:t>
            </a:r>
            <a:endParaRPr lang="zh-CN" altLang="en-US" sz="1600" dirty="0">
              <a:solidFill>
                <a:schemeClr val="bg1"/>
              </a:solidFill>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19"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6364243" cy="584775"/>
          </a:xfrm>
          <a:prstGeom prst="rect">
            <a:avLst/>
          </a:prstGeom>
          <a:noFill/>
        </p:spPr>
        <p:txBody>
          <a:bodyPr wrap="none" rtlCol="0">
            <a:spAutoFit/>
          </a:bodyPr>
          <a:lstStyle/>
          <a:p>
            <a:r>
              <a:rPr lang="zh-CN" altLang="en-US" sz="3200" b="1" dirty="0">
                <a:solidFill>
                  <a:srgbClr val="404040"/>
                </a:solidFill>
                <a:latin typeface="+mn-ea"/>
              </a:rPr>
              <a:t>三、“双罚制”是最大利益相关点</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54774" y="2016899"/>
            <a:ext cx="9682450" cy="4523860"/>
          </a:xfrm>
          <a:prstGeom prst="roundRect">
            <a:avLst>
              <a:gd name="adj" fmla="val 6769"/>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altLang="zh-CN" dirty="0" smtClean="0">
                <a:solidFill>
                  <a:srgbClr val="404040"/>
                </a:solidFill>
              </a:rPr>
              <a:t>         </a:t>
            </a:r>
            <a:endParaRPr lang="en-US" altLang="zh-CN" dirty="0" smtClean="0">
              <a:solidFill>
                <a:srgbClr val="404040"/>
              </a:solidFill>
            </a:endParaRPr>
          </a:p>
          <a:p>
            <a:pPr>
              <a:lnSpc>
                <a:spcPts val="3000"/>
              </a:lnSpc>
            </a:pPr>
            <a:r>
              <a:rPr lang="en-US" altLang="zh-CN" sz="2000" dirty="0">
                <a:solidFill>
                  <a:srgbClr val="404040"/>
                </a:solidFill>
              </a:rPr>
              <a:t> </a:t>
            </a:r>
            <a:r>
              <a:rPr lang="en-US" altLang="zh-CN" sz="2000" dirty="0" smtClean="0">
                <a:solidFill>
                  <a:srgbClr val="404040"/>
                </a:solidFill>
              </a:rPr>
              <a:t>        </a:t>
            </a:r>
            <a:endParaRPr lang="en-US" altLang="zh-CN" sz="2000" dirty="0" smtClean="0">
              <a:solidFill>
                <a:srgbClr val="404040"/>
              </a:solidFill>
            </a:endParaRPr>
          </a:p>
          <a:p>
            <a:pPr>
              <a:lnSpc>
                <a:spcPts val="3000"/>
              </a:lnSpc>
            </a:pPr>
            <a:r>
              <a:rPr lang="zh-CN" altLang="en-US" sz="2000" dirty="0" smtClean="0">
                <a:solidFill>
                  <a:srgbClr val="404040"/>
                </a:solidFill>
              </a:rPr>
              <a:t>         </a:t>
            </a:r>
            <a:r>
              <a:rPr lang="zh-CN" altLang="en-US" sz="2000" dirty="0" smtClean="0">
                <a:solidFill>
                  <a:srgbClr val="FF0000"/>
                </a:solidFill>
              </a:rPr>
              <a:t>无</a:t>
            </a:r>
            <a:r>
              <a:rPr lang="zh-CN" altLang="en-US" sz="2000" dirty="0">
                <a:solidFill>
                  <a:srgbClr val="FF0000"/>
                </a:solidFill>
              </a:rPr>
              <a:t>许可证从事收集、贮存、利用、处置危险废物经营活动的</a:t>
            </a:r>
            <a:r>
              <a:rPr lang="zh-CN" altLang="en-US" sz="2000" dirty="0">
                <a:solidFill>
                  <a:srgbClr val="404040"/>
                </a:solidFill>
              </a:rPr>
              <a:t>，由生态环境主管部门责令改正，处一百万元以上五百万元以下的罚款，并报经有批准权的人民政府批准，责令停业或者关闭；</a:t>
            </a:r>
            <a:r>
              <a:rPr lang="zh-CN" altLang="en-US" sz="2000" dirty="0">
                <a:solidFill>
                  <a:srgbClr val="FF0000"/>
                </a:solidFill>
              </a:rPr>
              <a:t>对法定代表人、主要负责人、直接负责的主管人员和其他责任人员，处十万元以上一百万元以下的罚款。</a:t>
            </a:r>
            <a:endParaRPr lang="zh-CN" altLang="en-US" sz="2000" dirty="0">
              <a:solidFill>
                <a:srgbClr val="FF0000"/>
              </a:solidFill>
            </a:endParaRPr>
          </a:p>
          <a:p>
            <a:pPr>
              <a:lnSpc>
                <a:spcPts val="3000"/>
              </a:lnSpc>
            </a:pPr>
            <a:r>
              <a:rPr lang="zh-CN" altLang="en-US" sz="2000" dirty="0" smtClean="0">
                <a:solidFill>
                  <a:srgbClr val="404040"/>
                </a:solidFill>
              </a:rPr>
              <a:t>         未</a:t>
            </a:r>
            <a:r>
              <a:rPr lang="zh-CN" altLang="en-US" sz="2000" dirty="0">
                <a:solidFill>
                  <a:srgbClr val="404040"/>
                </a:solidFill>
              </a:rPr>
              <a:t>按照许可证规定从事收集、贮存、利用、处置危险废物经营活动的，由生态环境主管部门责令改正，限制生产、停产整治，处五十万元以上二百万元以下的罚款；对法定代表人、主要负责人、直接负责的主管人员和其他责任人员，处五万元以上五十万元以下的罚款；情节严重的，报经有批准权的人民政府批准，责令停业或者关闭，还可以由发证机关吊销许可证。</a:t>
            </a:r>
            <a:endParaRPr lang="zh-CN" altLang="en-US" sz="2000" dirty="0">
              <a:solidFill>
                <a:srgbClr val="404040"/>
              </a:solidFill>
            </a:endParaRPr>
          </a:p>
        </p:txBody>
      </p:sp>
      <p:sp>
        <p:nvSpPr>
          <p:cNvPr id="8" name="流程图: 数据 7"/>
          <p:cNvSpPr/>
          <p:nvPr/>
        </p:nvSpPr>
        <p:spPr>
          <a:xfrm rot="16200000" flipH="1">
            <a:off x="912389" y="2487603"/>
            <a:ext cx="504055" cy="173329"/>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1077752" y="2428748"/>
            <a:ext cx="2253276"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
          <p:cNvSpPr txBox="1"/>
          <p:nvPr/>
        </p:nvSpPr>
        <p:spPr>
          <a:xfrm>
            <a:off x="1463586" y="2504410"/>
            <a:ext cx="14816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charset="-122"/>
                <a:ea typeface="微软雅黑" panose="020B0503020204020204" charset="-122"/>
              </a:defRPr>
            </a:lvl1pPr>
          </a:lstStyle>
          <a:p>
            <a:r>
              <a:rPr lang="zh-CN" altLang="en-US" sz="1600" dirty="0">
                <a:solidFill>
                  <a:schemeClr val="bg1"/>
                </a:solidFill>
              </a:rPr>
              <a:t>第一百一十四条</a:t>
            </a:r>
            <a:endParaRPr lang="zh-CN" altLang="en-US" sz="1600" dirty="0">
              <a:solidFill>
                <a:schemeClr val="bg1"/>
              </a:solidFill>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6364243" cy="584775"/>
          </a:xfrm>
          <a:prstGeom prst="rect">
            <a:avLst/>
          </a:prstGeom>
          <a:noFill/>
        </p:spPr>
        <p:txBody>
          <a:bodyPr wrap="none" rtlCol="0">
            <a:spAutoFit/>
          </a:bodyPr>
          <a:lstStyle/>
          <a:p>
            <a:r>
              <a:rPr lang="zh-CN" altLang="en-US" sz="3200" b="1" dirty="0">
                <a:solidFill>
                  <a:srgbClr val="404040"/>
                </a:solidFill>
                <a:latin typeface="+mn-ea"/>
              </a:rPr>
              <a:t>三、“双罚制”是最大利益相关点</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54774" y="2016899"/>
            <a:ext cx="9682450" cy="4523860"/>
          </a:xfrm>
          <a:prstGeom prst="roundRect">
            <a:avLst>
              <a:gd name="adj" fmla="val 6769"/>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altLang="zh-CN" dirty="0" smtClean="0">
                <a:solidFill>
                  <a:srgbClr val="404040"/>
                </a:solidFill>
              </a:rPr>
              <a:t>         </a:t>
            </a:r>
            <a:endParaRPr lang="en-US" altLang="zh-CN" dirty="0" smtClean="0">
              <a:solidFill>
                <a:srgbClr val="404040"/>
              </a:solidFill>
            </a:endParaRPr>
          </a:p>
          <a:p>
            <a:pPr>
              <a:lnSpc>
                <a:spcPts val="3000"/>
              </a:lnSpc>
            </a:pPr>
            <a:r>
              <a:rPr lang="en-US" altLang="zh-CN" sz="2000" dirty="0">
                <a:solidFill>
                  <a:srgbClr val="404040"/>
                </a:solidFill>
              </a:rPr>
              <a:t> </a:t>
            </a:r>
            <a:r>
              <a:rPr lang="en-US" altLang="zh-CN" sz="2000" dirty="0" smtClean="0">
                <a:solidFill>
                  <a:srgbClr val="404040"/>
                </a:solidFill>
              </a:rPr>
              <a:t>        </a:t>
            </a:r>
            <a:endParaRPr lang="en-US" altLang="zh-CN" sz="2000" dirty="0" smtClean="0">
              <a:solidFill>
                <a:srgbClr val="404040"/>
              </a:solidFill>
            </a:endParaRPr>
          </a:p>
          <a:p>
            <a:pPr>
              <a:lnSpc>
                <a:spcPts val="3000"/>
              </a:lnSpc>
            </a:pPr>
            <a:r>
              <a:rPr lang="zh-CN" altLang="en-US" sz="2000" dirty="0" smtClean="0">
                <a:solidFill>
                  <a:srgbClr val="404040"/>
                </a:solidFill>
              </a:rPr>
              <a:t>         违反</a:t>
            </a:r>
            <a:r>
              <a:rPr lang="zh-CN" altLang="en-US" sz="2000" dirty="0">
                <a:solidFill>
                  <a:srgbClr val="404040"/>
                </a:solidFill>
              </a:rPr>
              <a:t>本法规定，造成固体废物污染环境事故的，除依法承担赔偿责任外，由生态环境主管部门依照本条第二款的规定处以罚款，责令限期采取治理措施；造成重大或者特大固体废物污染环境事故的，还可以报经有批准权的人民政府批准，责令关闭。</a:t>
            </a:r>
            <a:endParaRPr lang="zh-CN" altLang="en-US" sz="2000" dirty="0">
              <a:solidFill>
                <a:srgbClr val="404040"/>
              </a:solidFill>
            </a:endParaRPr>
          </a:p>
          <a:p>
            <a:pPr>
              <a:lnSpc>
                <a:spcPts val="3000"/>
              </a:lnSpc>
            </a:pPr>
            <a:r>
              <a:rPr lang="zh-CN" altLang="en-US" sz="2000" dirty="0" smtClean="0">
                <a:solidFill>
                  <a:srgbClr val="404040"/>
                </a:solidFill>
              </a:rPr>
              <a:t>         造成</a:t>
            </a:r>
            <a:r>
              <a:rPr lang="zh-CN" altLang="en-US" sz="2000" dirty="0">
                <a:solidFill>
                  <a:srgbClr val="404040"/>
                </a:solidFill>
              </a:rPr>
              <a:t>一般或者较大固体废物污染环境事故的，按照事故造成的直接经济损失的一倍以上三倍以下计算罚款；</a:t>
            </a:r>
            <a:r>
              <a:rPr lang="zh-CN" altLang="en-US" sz="2000" dirty="0">
                <a:solidFill>
                  <a:srgbClr val="FF0000"/>
                </a:solidFill>
              </a:rPr>
              <a:t>造成重大或者特大固体废物污染环境事故的，按照事故造成的直接经济损失的三倍以上五倍以下计算罚款，并对法定代表人、主要负责人、直接负责的主管人员和其他责任人员处上一年度从本单位取得的收入百分之五十以下的罚款。</a:t>
            </a:r>
            <a:endParaRPr lang="zh-CN" altLang="en-US" sz="2000" dirty="0">
              <a:solidFill>
                <a:srgbClr val="FF0000"/>
              </a:solidFill>
            </a:endParaRPr>
          </a:p>
        </p:txBody>
      </p:sp>
      <p:sp>
        <p:nvSpPr>
          <p:cNvPr id="8" name="流程图: 数据 7"/>
          <p:cNvSpPr/>
          <p:nvPr/>
        </p:nvSpPr>
        <p:spPr>
          <a:xfrm rot="16200000" flipH="1">
            <a:off x="912389" y="2487603"/>
            <a:ext cx="504055" cy="173329"/>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1077752" y="2428748"/>
            <a:ext cx="2253276"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
          <p:cNvSpPr txBox="1"/>
          <p:nvPr/>
        </p:nvSpPr>
        <p:spPr>
          <a:xfrm>
            <a:off x="1463586" y="2504410"/>
            <a:ext cx="14816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charset="-122"/>
                <a:ea typeface="微软雅黑" panose="020B0503020204020204" charset="-122"/>
              </a:defRPr>
            </a:lvl1pPr>
          </a:lstStyle>
          <a:p>
            <a:r>
              <a:rPr lang="zh-CN" altLang="en-US" sz="1600" dirty="0">
                <a:solidFill>
                  <a:schemeClr val="bg1"/>
                </a:solidFill>
              </a:rPr>
              <a:t>第一百一十八条</a:t>
            </a:r>
            <a:endParaRPr lang="zh-CN" altLang="en-US" sz="1600" dirty="0">
              <a:solidFill>
                <a:schemeClr val="bg1"/>
              </a:solidFill>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6364243" cy="584775"/>
          </a:xfrm>
          <a:prstGeom prst="rect">
            <a:avLst/>
          </a:prstGeom>
          <a:noFill/>
        </p:spPr>
        <p:txBody>
          <a:bodyPr wrap="none" rtlCol="0">
            <a:spAutoFit/>
          </a:bodyPr>
          <a:lstStyle/>
          <a:p>
            <a:r>
              <a:rPr lang="zh-CN" altLang="en-US" sz="3200" b="1" dirty="0">
                <a:solidFill>
                  <a:srgbClr val="404040"/>
                </a:solidFill>
                <a:latin typeface="+mn-ea"/>
              </a:rPr>
              <a:t>三、“双罚制”是最大利益相关点</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54773" y="2016899"/>
            <a:ext cx="10464475" cy="4523860"/>
          </a:xfrm>
          <a:prstGeom prst="roundRect">
            <a:avLst>
              <a:gd name="adj" fmla="val 6769"/>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altLang="zh-CN" dirty="0" smtClean="0">
                <a:solidFill>
                  <a:srgbClr val="404040"/>
                </a:solidFill>
              </a:rPr>
              <a:t>         </a:t>
            </a:r>
            <a:endParaRPr lang="en-US" altLang="zh-CN" dirty="0" smtClean="0">
              <a:solidFill>
                <a:srgbClr val="404040"/>
              </a:solidFill>
            </a:endParaRPr>
          </a:p>
          <a:p>
            <a:pPr>
              <a:lnSpc>
                <a:spcPts val="3000"/>
              </a:lnSpc>
            </a:pPr>
            <a:r>
              <a:rPr lang="en-US" altLang="zh-CN" sz="2000" dirty="0">
                <a:solidFill>
                  <a:srgbClr val="404040"/>
                </a:solidFill>
              </a:rPr>
              <a:t> </a:t>
            </a:r>
            <a:r>
              <a:rPr lang="en-US" altLang="zh-CN" sz="2000" dirty="0" smtClean="0">
                <a:solidFill>
                  <a:srgbClr val="404040"/>
                </a:solidFill>
              </a:rPr>
              <a:t>        </a:t>
            </a:r>
            <a:endParaRPr lang="en-US" altLang="zh-CN" sz="2000" dirty="0" smtClean="0">
              <a:solidFill>
                <a:srgbClr val="404040"/>
              </a:solidFill>
            </a:endParaRPr>
          </a:p>
          <a:p>
            <a:pPr>
              <a:lnSpc>
                <a:spcPts val="2800"/>
              </a:lnSpc>
            </a:pPr>
            <a:r>
              <a:rPr lang="zh-CN" altLang="en-US" sz="2000" dirty="0" smtClean="0">
                <a:solidFill>
                  <a:srgbClr val="404040"/>
                </a:solidFill>
              </a:rPr>
              <a:t>        </a:t>
            </a:r>
            <a:r>
              <a:rPr lang="zh-CN" altLang="en-US" dirty="0" smtClean="0">
                <a:solidFill>
                  <a:srgbClr val="404040"/>
                </a:solidFill>
              </a:rPr>
              <a:t>违反</a:t>
            </a:r>
            <a:r>
              <a:rPr lang="zh-CN" altLang="en-US" dirty="0">
                <a:solidFill>
                  <a:srgbClr val="404040"/>
                </a:solidFill>
              </a:rPr>
              <a:t>本法规定，有下列行为之一，尚不构成犯罪的，</a:t>
            </a:r>
            <a:r>
              <a:rPr lang="zh-CN" altLang="en-US" dirty="0">
                <a:solidFill>
                  <a:srgbClr val="FF0000"/>
                </a:solidFill>
              </a:rPr>
              <a:t>由公安机关对法定代表人、主要负责人、直接负责的主管人员和其他责任人员处十日以上十五日以下的拘留；情节较轻的，处五日以上十日以下的拘留：</a:t>
            </a:r>
            <a:endParaRPr lang="zh-CN" altLang="en-US" dirty="0">
              <a:solidFill>
                <a:srgbClr val="FF0000"/>
              </a:solidFill>
            </a:endParaRPr>
          </a:p>
          <a:p>
            <a:pPr>
              <a:lnSpc>
                <a:spcPts val="2800"/>
              </a:lnSpc>
            </a:pPr>
            <a:r>
              <a:rPr lang="zh-CN" altLang="en-US" dirty="0" smtClean="0">
                <a:solidFill>
                  <a:srgbClr val="404040"/>
                </a:solidFill>
              </a:rPr>
              <a:t>         （</a:t>
            </a:r>
            <a:r>
              <a:rPr lang="zh-CN" altLang="en-US" dirty="0">
                <a:solidFill>
                  <a:srgbClr val="404040"/>
                </a:solidFill>
              </a:rPr>
              <a:t>一）擅自倾倒、堆放、丢弃、遗撒固体废物，造成严重后果的；</a:t>
            </a:r>
            <a:endParaRPr lang="zh-CN" altLang="en-US" dirty="0">
              <a:solidFill>
                <a:srgbClr val="404040"/>
              </a:solidFill>
            </a:endParaRPr>
          </a:p>
          <a:p>
            <a:pPr>
              <a:lnSpc>
                <a:spcPts val="2800"/>
              </a:lnSpc>
            </a:pPr>
            <a:r>
              <a:rPr lang="zh-CN" altLang="en-US" dirty="0">
                <a:solidFill>
                  <a:srgbClr val="404040"/>
                </a:solidFill>
              </a:rPr>
              <a:t>　　（二）在生态保护红线区域、永久基本农田集中区域和其他需要特别保护的区域内，建设工业固体废物、危险废物集中贮存、利用、处置的设施、场所和生活垃圾填埋场的；</a:t>
            </a:r>
            <a:endParaRPr lang="zh-CN" altLang="en-US" dirty="0">
              <a:solidFill>
                <a:srgbClr val="404040"/>
              </a:solidFill>
            </a:endParaRPr>
          </a:p>
          <a:p>
            <a:pPr>
              <a:lnSpc>
                <a:spcPts val="2800"/>
              </a:lnSpc>
            </a:pPr>
            <a:r>
              <a:rPr lang="zh-CN" altLang="en-US" dirty="0">
                <a:solidFill>
                  <a:srgbClr val="404040"/>
                </a:solidFill>
              </a:rPr>
              <a:t>　　（三）将危险废物提供或者委托给无许可证的单位或者其他生产经营者堆放、利用、处置的；</a:t>
            </a:r>
            <a:endParaRPr lang="zh-CN" altLang="en-US" dirty="0">
              <a:solidFill>
                <a:srgbClr val="404040"/>
              </a:solidFill>
            </a:endParaRPr>
          </a:p>
          <a:p>
            <a:pPr>
              <a:lnSpc>
                <a:spcPts val="2800"/>
              </a:lnSpc>
            </a:pPr>
            <a:r>
              <a:rPr lang="zh-CN" altLang="en-US" dirty="0">
                <a:solidFill>
                  <a:srgbClr val="404040"/>
                </a:solidFill>
              </a:rPr>
              <a:t>　　（四）无许可证或者未按照许可证规定从事收集、贮存、利用、处置危险废物经营活动的；</a:t>
            </a:r>
            <a:endParaRPr lang="zh-CN" altLang="en-US" dirty="0">
              <a:solidFill>
                <a:srgbClr val="404040"/>
              </a:solidFill>
            </a:endParaRPr>
          </a:p>
          <a:p>
            <a:pPr>
              <a:lnSpc>
                <a:spcPts val="2800"/>
              </a:lnSpc>
            </a:pPr>
            <a:r>
              <a:rPr lang="zh-CN" altLang="en-US" dirty="0">
                <a:solidFill>
                  <a:srgbClr val="404040"/>
                </a:solidFill>
              </a:rPr>
              <a:t>　　（五）未经批准擅自转移危险废物的；</a:t>
            </a:r>
            <a:endParaRPr lang="zh-CN" altLang="en-US" dirty="0">
              <a:solidFill>
                <a:srgbClr val="404040"/>
              </a:solidFill>
            </a:endParaRPr>
          </a:p>
          <a:p>
            <a:pPr>
              <a:lnSpc>
                <a:spcPts val="2800"/>
              </a:lnSpc>
            </a:pPr>
            <a:r>
              <a:rPr lang="zh-CN" altLang="en-US" dirty="0">
                <a:solidFill>
                  <a:srgbClr val="404040"/>
                </a:solidFill>
              </a:rPr>
              <a:t>　　（六）未采取防范措施，造成危险废物扬散、流失、渗漏或者其他严重后果的。</a:t>
            </a:r>
            <a:endParaRPr lang="zh-CN" altLang="en-US" dirty="0">
              <a:solidFill>
                <a:srgbClr val="404040"/>
              </a:solidFill>
            </a:endParaRPr>
          </a:p>
        </p:txBody>
      </p:sp>
      <p:sp>
        <p:nvSpPr>
          <p:cNvPr id="8" name="流程图: 数据 7"/>
          <p:cNvSpPr/>
          <p:nvPr/>
        </p:nvSpPr>
        <p:spPr>
          <a:xfrm rot="16200000" flipH="1">
            <a:off x="912389" y="2487603"/>
            <a:ext cx="504055" cy="173329"/>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1077752" y="2428748"/>
            <a:ext cx="2253276"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
          <p:cNvSpPr txBox="1"/>
          <p:nvPr/>
        </p:nvSpPr>
        <p:spPr>
          <a:xfrm>
            <a:off x="1463586" y="2504410"/>
            <a:ext cx="14816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charset="-122"/>
                <a:ea typeface="微软雅黑" panose="020B0503020204020204" charset="-122"/>
              </a:defRPr>
            </a:lvl1pPr>
          </a:lstStyle>
          <a:p>
            <a:r>
              <a:rPr lang="zh-CN" altLang="en-US" sz="1600" dirty="0">
                <a:solidFill>
                  <a:schemeClr val="bg1"/>
                </a:solidFill>
              </a:rPr>
              <a:t>第一百二十条</a:t>
            </a:r>
            <a:endParaRPr lang="zh-CN" altLang="en-US" sz="1600" dirty="0">
              <a:solidFill>
                <a:schemeClr val="bg1"/>
              </a:solidFill>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122"/>
          <p:cNvSpPr txBox="1"/>
          <p:nvPr/>
        </p:nvSpPr>
        <p:spPr>
          <a:xfrm>
            <a:off x="2490410" y="1707862"/>
            <a:ext cx="902811" cy="523220"/>
          </a:xfrm>
          <a:prstGeom prst="rect">
            <a:avLst/>
          </a:prstGeom>
          <a:noFill/>
        </p:spPr>
        <p:txBody>
          <a:bodyPr wrap="none" rtlCol="0">
            <a:spAutoFit/>
          </a:bodyPr>
          <a:lstStyle/>
          <a:p>
            <a:r>
              <a:rPr lang="zh-CN" altLang="en-US" sz="2800" b="1" dirty="0">
                <a:solidFill>
                  <a:srgbClr val="005825"/>
                </a:solidFill>
                <a:latin typeface="华文楷体" panose="02010600040101010101" pitchFamily="2" charset="-122"/>
                <a:ea typeface="华文楷体" panose="02010600040101010101" pitchFamily="2" charset="-122"/>
              </a:rPr>
              <a:t>目录</a:t>
            </a:r>
            <a:endParaRPr lang="zh-CN" altLang="en-US" sz="2800" b="1" dirty="0">
              <a:solidFill>
                <a:srgbClr val="005825"/>
              </a:solidFill>
              <a:latin typeface="华文楷体" panose="02010600040101010101" pitchFamily="2" charset="-122"/>
              <a:ea typeface="华文楷体" panose="02010600040101010101" pitchFamily="2" charset="-122"/>
            </a:endParaRPr>
          </a:p>
        </p:txBody>
      </p:sp>
      <p:cxnSp>
        <p:nvCxnSpPr>
          <p:cNvPr id="7" name="直接连接符 6"/>
          <p:cNvCxnSpPr/>
          <p:nvPr/>
        </p:nvCxnSpPr>
        <p:spPr>
          <a:xfrm>
            <a:off x="2860447" y="6313714"/>
            <a:ext cx="9144000" cy="0"/>
          </a:xfrm>
          <a:prstGeom prst="line">
            <a:avLst/>
          </a:prstGeom>
          <a:ln w="19050">
            <a:solidFill>
              <a:srgbClr val="00582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668000" y="5936343"/>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2370992" y="2382924"/>
            <a:ext cx="4887686" cy="0"/>
          </a:xfrm>
          <a:prstGeom prst="line">
            <a:avLst/>
          </a:prstGeom>
          <a:ln>
            <a:solidFill>
              <a:srgbClr val="005825"/>
            </a:solidFill>
            <a:prstDash val="solid"/>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2414954" y="5384976"/>
            <a:ext cx="4887686" cy="0"/>
          </a:xfrm>
          <a:prstGeom prst="line">
            <a:avLst/>
          </a:prstGeom>
          <a:ln>
            <a:solidFill>
              <a:srgbClr val="005825"/>
            </a:solidFill>
            <a:prstDash val="solid"/>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2467115" y="2515794"/>
            <a:ext cx="396262" cy="461665"/>
          </a:xfrm>
          <a:prstGeom prst="rect">
            <a:avLst/>
          </a:prstGeom>
          <a:noFill/>
        </p:spPr>
        <p:txBody>
          <a:bodyPr wrap="none" rtlCol="0">
            <a:spAutoFit/>
          </a:bodyPr>
          <a:lstStyle/>
          <a:p>
            <a:pPr algn="ctr"/>
            <a:r>
              <a:rPr lang="en-US" altLang="zh-CN" sz="2400" b="1" dirty="0">
                <a:solidFill>
                  <a:srgbClr val="005825"/>
                </a:solidFill>
                <a:latin typeface="华文楷体" panose="02010600040101010101" pitchFamily="2" charset="-122"/>
                <a:ea typeface="华文楷体" panose="02010600040101010101" pitchFamily="2" charset="-122"/>
              </a:rPr>
              <a:t>1.</a:t>
            </a:r>
            <a:endParaRPr lang="zh-CN" altLang="en-US" sz="2400" b="1" dirty="0">
              <a:solidFill>
                <a:srgbClr val="005825"/>
              </a:solidFill>
              <a:latin typeface="华文楷体" panose="02010600040101010101" pitchFamily="2" charset="-122"/>
              <a:ea typeface="华文楷体" panose="02010600040101010101" pitchFamily="2" charset="-122"/>
            </a:endParaRPr>
          </a:p>
        </p:txBody>
      </p:sp>
      <p:sp>
        <p:nvSpPr>
          <p:cNvPr id="81" name="文本框 80"/>
          <p:cNvSpPr txBox="1"/>
          <p:nvPr/>
        </p:nvSpPr>
        <p:spPr>
          <a:xfrm>
            <a:off x="2861909" y="2509247"/>
            <a:ext cx="803425" cy="461665"/>
          </a:xfrm>
          <a:prstGeom prst="rect">
            <a:avLst/>
          </a:prstGeom>
          <a:noFill/>
        </p:spPr>
        <p:txBody>
          <a:bodyPr wrap="none" rtlCol="0">
            <a:spAutoFit/>
          </a:bodyPr>
          <a:lstStyle/>
          <a:p>
            <a:pPr algn="ctr"/>
            <a:r>
              <a:rPr lang="zh-CN" altLang="en-US" sz="2400" b="1" dirty="0">
                <a:solidFill>
                  <a:srgbClr val="005825"/>
                </a:solidFill>
                <a:latin typeface="华文楷体" panose="02010600040101010101" pitchFamily="2" charset="-122"/>
                <a:ea typeface="华文楷体" panose="02010600040101010101" pitchFamily="2" charset="-122"/>
              </a:rPr>
              <a:t>前言</a:t>
            </a:r>
            <a:endParaRPr lang="zh-CN" altLang="en-US" sz="2400" b="1" dirty="0">
              <a:solidFill>
                <a:srgbClr val="005825"/>
              </a:solidFill>
              <a:latin typeface="华文楷体" panose="02010600040101010101" pitchFamily="2" charset="-122"/>
              <a:ea typeface="华文楷体" panose="02010600040101010101" pitchFamily="2" charset="-122"/>
            </a:endParaRPr>
          </a:p>
        </p:txBody>
      </p:sp>
      <p:sp>
        <p:nvSpPr>
          <p:cNvPr id="129" name="椭圆 16"/>
          <p:cNvSpPr/>
          <p:nvPr/>
        </p:nvSpPr>
        <p:spPr>
          <a:xfrm>
            <a:off x="10567527" y="1995894"/>
            <a:ext cx="288032" cy="288032"/>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华文楷体" panose="02010600040101010101" pitchFamily="2" charset="-122"/>
            </a:endParaRPr>
          </a:p>
        </p:txBody>
      </p:sp>
      <p:sp>
        <p:nvSpPr>
          <p:cNvPr id="130" name="椭圆 17"/>
          <p:cNvSpPr/>
          <p:nvPr/>
        </p:nvSpPr>
        <p:spPr>
          <a:xfrm>
            <a:off x="10852521" y="1707862"/>
            <a:ext cx="288032"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华文楷体" panose="02010600040101010101" pitchFamily="2" charset="-122"/>
            </a:endParaRPr>
          </a:p>
        </p:txBody>
      </p:sp>
      <p:sp>
        <p:nvSpPr>
          <p:cNvPr id="29" name="文本框 78"/>
          <p:cNvSpPr txBox="1"/>
          <p:nvPr/>
        </p:nvSpPr>
        <p:spPr>
          <a:xfrm>
            <a:off x="2467115" y="3166097"/>
            <a:ext cx="396262" cy="461665"/>
          </a:xfrm>
          <a:prstGeom prst="rect">
            <a:avLst/>
          </a:prstGeom>
          <a:noFill/>
        </p:spPr>
        <p:txBody>
          <a:bodyPr wrap="none" rtlCol="0">
            <a:spAutoFit/>
          </a:bodyPr>
          <a:lstStyle/>
          <a:p>
            <a:pPr algn="ctr"/>
            <a:r>
              <a:rPr lang="en-US" altLang="zh-CN" sz="2400" b="1" dirty="0">
                <a:solidFill>
                  <a:srgbClr val="005825"/>
                </a:solidFill>
                <a:latin typeface="华文楷体" panose="02010600040101010101" pitchFamily="2" charset="-122"/>
                <a:ea typeface="华文楷体" panose="02010600040101010101" pitchFamily="2" charset="-122"/>
              </a:rPr>
              <a:t>2.</a:t>
            </a:r>
            <a:endParaRPr lang="zh-CN" altLang="en-US" sz="2400" b="1" dirty="0">
              <a:solidFill>
                <a:srgbClr val="005825"/>
              </a:solidFill>
              <a:latin typeface="华文楷体" panose="02010600040101010101" pitchFamily="2" charset="-122"/>
              <a:ea typeface="华文楷体" panose="02010600040101010101" pitchFamily="2" charset="-122"/>
            </a:endParaRPr>
          </a:p>
        </p:txBody>
      </p:sp>
      <p:sp>
        <p:nvSpPr>
          <p:cNvPr id="30" name="文本框 80"/>
          <p:cNvSpPr txBox="1"/>
          <p:nvPr/>
        </p:nvSpPr>
        <p:spPr>
          <a:xfrm>
            <a:off x="2873632" y="3154017"/>
            <a:ext cx="1731564" cy="461665"/>
          </a:xfrm>
          <a:prstGeom prst="rect">
            <a:avLst/>
          </a:prstGeom>
          <a:noFill/>
        </p:spPr>
        <p:txBody>
          <a:bodyPr wrap="none" rtlCol="0">
            <a:spAutoFit/>
          </a:bodyPr>
          <a:lstStyle/>
          <a:p>
            <a:pPr algn="ctr"/>
            <a:r>
              <a:rPr lang="zh-CN" altLang="en-US" sz="2400" b="1" dirty="0">
                <a:solidFill>
                  <a:srgbClr val="005825"/>
                </a:solidFill>
                <a:latin typeface="华文楷体" panose="02010600040101010101" pitchFamily="2" charset="-122"/>
                <a:ea typeface="华文楷体" panose="02010600040101010101" pitchFamily="2" charset="-122"/>
              </a:rPr>
              <a:t>解读新亮点</a:t>
            </a:r>
            <a:endParaRPr lang="zh-CN" altLang="en-US" sz="2400" b="1" dirty="0">
              <a:solidFill>
                <a:srgbClr val="005825"/>
              </a:solidFill>
              <a:latin typeface="华文楷体" panose="02010600040101010101" pitchFamily="2" charset="-122"/>
              <a:ea typeface="华文楷体" panose="02010600040101010101" pitchFamily="2" charset="-122"/>
            </a:endParaRPr>
          </a:p>
        </p:txBody>
      </p:sp>
      <p:sp>
        <p:nvSpPr>
          <p:cNvPr id="31" name="文本框 78"/>
          <p:cNvSpPr txBox="1"/>
          <p:nvPr/>
        </p:nvSpPr>
        <p:spPr>
          <a:xfrm>
            <a:off x="2464185" y="3740497"/>
            <a:ext cx="396262" cy="461665"/>
          </a:xfrm>
          <a:prstGeom prst="rect">
            <a:avLst/>
          </a:prstGeom>
          <a:noFill/>
        </p:spPr>
        <p:txBody>
          <a:bodyPr wrap="none" rtlCol="0">
            <a:spAutoFit/>
          </a:bodyPr>
          <a:lstStyle/>
          <a:p>
            <a:pPr algn="ctr"/>
            <a:r>
              <a:rPr lang="en-US" altLang="zh-CN" sz="2400" b="1" dirty="0">
                <a:solidFill>
                  <a:srgbClr val="005825"/>
                </a:solidFill>
                <a:latin typeface="华文楷体" panose="02010600040101010101" pitchFamily="2" charset="-122"/>
                <a:ea typeface="华文楷体" panose="02010600040101010101" pitchFamily="2" charset="-122"/>
              </a:rPr>
              <a:t>3.</a:t>
            </a:r>
            <a:endParaRPr lang="zh-CN" altLang="en-US" sz="2400" b="1" dirty="0">
              <a:solidFill>
                <a:srgbClr val="005825"/>
              </a:solidFill>
              <a:latin typeface="华文楷体" panose="02010600040101010101" pitchFamily="2" charset="-122"/>
              <a:ea typeface="华文楷体" panose="02010600040101010101" pitchFamily="2" charset="-122"/>
            </a:endParaRPr>
          </a:p>
        </p:txBody>
      </p:sp>
      <p:sp>
        <p:nvSpPr>
          <p:cNvPr id="32" name="文本框 80"/>
          <p:cNvSpPr txBox="1"/>
          <p:nvPr/>
        </p:nvSpPr>
        <p:spPr>
          <a:xfrm>
            <a:off x="2864839" y="3743100"/>
            <a:ext cx="4206601" cy="461665"/>
          </a:xfrm>
          <a:prstGeom prst="rect">
            <a:avLst/>
          </a:prstGeom>
          <a:noFill/>
        </p:spPr>
        <p:txBody>
          <a:bodyPr wrap="none" rtlCol="0">
            <a:spAutoFit/>
          </a:bodyPr>
          <a:lstStyle/>
          <a:p>
            <a:pPr algn="ctr"/>
            <a:r>
              <a:rPr lang="zh-CN" altLang="en-US" sz="2400" b="1" dirty="0">
                <a:solidFill>
                  <a:srgbClr val="005825"/>
                </a:solidFill>
                <a:latin typeface="华文楷体" panose="02010600040101010101" pitchFamily="2" charset="-122"/>
                <a:ea typeface="华文楷体" panose="02010600040101010101" pitchFamily="2" charset="-122"/>
              </a:rPr>
              <a:t>“双罚制”是最大利益相关点</a:t>
            </a:r>
            <a:endParaRPr lang="zh-CN" altLang="en-US" sz="2400" b="1" dirty="0">
              <a:solidFill>
                <a:srgbClr val="005825"/>
              </a:solidFill>
              <a:latin typeface="华文楷体" panose="02010600040101010101" pitchFamily="2" charset="-122"/>
              <a:ea typeface="华文楷体" panose="02010600040101010101" pitchFamily="2" charset="-122"/>
            </a:endParaRPr>
          </a:p>
        </p:txBody>
      </p:sp>
      <p:sp>
        <p:nvSpPr>
          <p:cNvPr id="33" name="文本框 78"/>
          <p:cNvSpPr txBox="1"/>
          <p:nvPr/>
        </p:nvSpPr>
        <p:spPr>
          <a:xfrm>
            <a:off x="2464185" y="4383278"/>
            <a:ext cx="396262" cy="461665"/>
          </a:xfrm>
          <a:prstGeom prst="rect">
            <a:avLst/>
          </a:prstGeom>
          <a:noFill/>
        </p:spPr>
        <p:txBody>
          <a:bodyPr wrap="none" rtlCol="0">
            <a:spAutoFit/>
          </a:bodyPr>
          <a:lstStyle/>
          <a:p>
            <a:pPr algn="ctr"/>
            <a:r>
              <a:rPr lang="en-US" altLang="zh-CN" sz="2400" b="1" dirty="0">
                <a:solidFill>
                  <a:srgbClr val="005825"/>
                </a:solidFill>
                <a:latin typeface="华文楷体" panose="02010600040101010101" pitchFamily="2" charset="-122"/>
                <a:ea typeface="华文楷体" panose="02010600040101010101" pitchFamily="2" charset="-122"/>
              </a:rPr>
              <a:t>4.</a:t>
            </a:r>
            <a:endParaRPr lang="zh-CN" altLang="en-US" sz="2400" b="1" dirty="0">
              <a:solidFill>
                <a:srgbClr val="005825"/>
              </a:solidFill>
              <a:latin typeface="华文楷体" panose="02010600040101010101" pitchFamily="2" charset="-122"/>
              <a:ea typeface="华文楷体" panose="02010600040101010101" pitchFamily="2" charset="-122"/>
            </a:endParaRPr>
          </a:p>
        </p:txBody>
      </p:sp>
      <p:sp>
        <p:nvSpPr>
          <p:cNvPr id="34" name="文本框 80"/>
          <p:cNvSpPr txBox="1"/>
          <p:nvPr/>
        </p:nvSpPr>
        <p:spPr>
          <a:xfrm>
            <a:off x="2860447" y="4389825"/>
            <a:ext cx="1422184" cy="461665"/>
          </a:xfrm>
          <a:prstGeom prst="rect">
            <a:avLst/>
          </a:prstGeom>
          <a:noFill/>
        </p:spPr>
        <p:txBody>
          <a:bodyPr wrap="none" rtlCol="0">
            <a:spAutoFit/>
          </a:bodyPr>
          <a:lstStyle/>
          <a:p>
            <a:pPr algn="ctr"/>
            <a:r>
              <a:rPr lang="zh-CN" altLang="en-US" sz="2400" b="1" dirty="0">
                <a:solidFill>
                  <a:srgbClr val="005825"/>
                </a:solidFill>
                <a:latin typeface="华文楷体" panose="02010600040101010101" pitchFamily="2" charset="-122"/>
                <a:ea typeface="华文楷体" panose="02010600040101010101" pitchFamily="2" charset="-122"/>
              </a:rPr>
              <a:t>红线问题</a:t>
            </a:r>
            <a:endParaRPr lang="zh-CN" altLang="en-US" sz="2400" b="1" dirty="0">
              <a:solidFill>
                <a:srgbClr val="005825"/>
              </a:solidFill>
              <a:latin typeface="华文楷体" panose="02010600040101010101" pitchFamily="2" charset="-122"/>
              <a:ea typeface="华文楷体" panose="02010600040101010101" pitchFamily="2" charset="-122"/>
            </a:endParaRPr>
          </a:p>
        </p:txBody>
      </p:sp>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市</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生态环境</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局</a:t>
            </a:r>
            <a:r>
              <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矩形 19"/>
          <p:cNvSpPr/>
          <p:nvPr/>
        </p:nvSpPr>
        <p:spPr>
          <a:xfrm>
            <a:off x="0" y="2889250"/>
            <a:ext cx="12192000" cy="1892300"/>
          </a:xfrm>
          <a:prstGeom prst="rect">
            <a:avLst/>
          </a:prstGeom>
          <a:solidFill>
            <a:srgbClr val="236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1" name="矩形 20"/>
          <p:cNvSpPr/>
          <p:nvPr/>
        </p:nvSpPr>
        <p:spPr>
          <a:xfrm>
            <a:off x="4800600" y="2205295"/>
            <a:ext cx="2590800" cy="109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4400" dirty="0" smtClean="0">
                <a:latin typeface="方正粗黑宋简体" panose="02000000000000000000" pitchFamily="2" charset="-122"/>
                <a:ea typeface="方正粗黑宋简体" panose="02000000000000000000" pitchFamily="2" charset="-122"/>
              </a:rPr>
              <a:t>04</a:t>
            </a:r>
            <a:endParaRPr lang="zh-CN" altLang="en-US" sz="4400" dirty="0">
              <a:latin typeface="方正粗黑宋简体" panose="02000000000000000000" pitchFamily="2" charset="-122"/>
              <a:ea typeface="方正粗黑宋简体" panose="02000000000000000000" pitchFamily="2" charset="-122"/>
            </a:endParaRPr>
          </a:p>
        </p:txBody>
      </p:sp>
      <p:sp>
        <p:nvSpPr>
          <p:cNvPr id="22" name="文本框 21"/>
          <p:cNvSpPr txBox="1"/>
          <p:nvPr/>
        </p:nvSpPr>
        <p:spPr>
          <a:xfrm>
            <a:off x="4612261" y="3565951"/>
            <a:ext cx="2967479" cy="830997"/>
          </a:xfrm>
          <a:prstGeom prst="rect">
            <a:avLst/>
          </a:prstGeom>
          <a:noFill/>
        </p:spPr>
        <p:txBody>
          <a:bodyPr wrap="none" rtlCol="0">
            <a:spAutoFit/>
          </a:bodyPr>
          <a:lstStyle/>
          <a:p>
            <a:pPr algn="ctr"/>
            <a:r>
              <a:rPr lang="zh-CN" altLang="en-US" sz="4800" b="1" spc="600" dirty="0">
                <a:solidFill>
                  <a:schemeClr val="bg1"/>
                </a:solidFill>
                <a:latin typeface="+mj-ea"/>
                <a:ea typeface="+mj-ea"/>
              </a:rPr>
              <a:t>红线问题</a:t>
            </a:r>
            <a:endParaRPr lang="zh-CN" altLang="en-US" sz="4800" b="1" spc="600" dirty="0">
              <a:solidFill>
                <a:schemeClr val="bg1"/>
              </a:solidFill>
              <a:latin typeface="+mj-ea"/>
              <a:ea typeface="+mj-ea"/>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750"/>
                                        <p:tgtEl>
                                          <p:spTgt spid="20"/>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94" y="1781856"/>
            <a:ext cx="3548649" cy="4691570"/>
          </a:xfrm>
          <a:prstGeom prst="rect">
            <a:avLst/>
          </a:prstGeom>
        </p:spPr>
      </p:pic>
      <p:sp>
        <p:nvSpPr>
          <p:cNvPr id="8" name="圆角矩形 7"/>
          <p:cNvSpPr/>
          <p:nvPr/>
        </p:nvSpPr>
        <p:spPr>
          <a:xfrm>
            <a:off x="1082350" y="2386201"/>
            <a:ext cx="5439747" cy="36669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zh-CN" altLang="zh-CN" sz="2400" dirty="0">
                <a:solidFill>
                  <a:srgbClr val="404040"/>
                </a:solidFill>
              </a:rPr>
              <a:t>新《固废法》中涉及到六大类企业，主要包括</a:t>
            </a:r>
            <a:r>
              <a:rPr lang="zh-CN" altLang="zh-CN" sz="2400" dirty="0">
                <a:solidFill>
                  <a:srgbClr val="FF0000"/>
                </a:solidFill>
              </a:rPr>
              <a:t>产生危废的企业</a:t>
            </a:r>
            <a:r>
              <a:rPr lang="zh-CN" altLang="zh-CN" sz="2400" dirty="0">
                <a:solidFill>
                  <a:srgbClr val="404040"/>
                </a:solidFill>
              </a:rPr>
              <a:t>，经营危废的企业（包括医疗废物集中处置），产生工业固废的企业，生活垃圾和污水处理企业，电子产品生产企业以及电商、快递和外卖企业等。</a:t>
            </a:r>
            <a:endParaRPr lang="zh-CN" altLang="en-US" sz="2400" dirty="0">
              <a:solidFill>
                <a:srgbClr val="404040"/>
              </a:solidFill>
            </a:endParaRPr>
          </a:p>
        </p:txBody>
      </p:sp>
      <p:pic>
        <p:nvPicPr>
          <p:cNvPr id="2" name="图片 1"/>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67946" y="1923148"/>
            <a:ext cx="3056106" cy="4573972"/>
          </a:xfrm>
          <a:prstGeom prst="rect">
            <a:avLst/>
          </a:prstGeom>
        </p:spPr>
      </p:pic>
      <p:sp>
        <p:nvSpPr>
          <p:cNvPr id="3" name="圆角矩形 2"/>
          <p:cNvSpPr/>
          <p:nvPr/>
        </p:nvSpPr>
        <p:spPr>
          <a:xfrm>
            <a:off x="392865" y="1923149"/>
            <a:ext cx="3890866" cy="457397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en-US" sz="2000" dirty="0" smtClean="0">
                <a:solidFill>
                  <a:srgbClr val="404040"/>
                </a:solidFill>
                <a:latin typeface="+mn-ea"/>
              </a:rPr>
              <a:t>    </a:t>
            </a:r>
            <a:r>
              <a:rPr lang="zh-CN" altLang="en-US" dirty="0" smtClean="0">
                <a:solidFill>
                  <a:srgbClr val="404040"/>
                </a:solidFill>
                <a:latin typeface="+mn-ea"/>
              </a:rPr>
              <a:t>产生</a:t>
            </a:r>
            <a:r>
              <a:rPr lang="zh-CN" altLang="en-US" dirty="0">
                <a:solidFill>
                  <a:srgbClr val="404040"/>
                </a:solidFill>
                <a:latin typeface="+mn-ea"/>
              </a:rPr>
              <a:t>危废的企业，在新</a:t>
            </a:r>
            <a:r>
              <a:rPr lang="en-US" altLang="zh-CN" dirty="0">
                <a:solidFill>
                  <a:srgbClr val="404040"/>
                </a:solidFill>
                <a:latin typeface="+mn-ea"/>
              </a:rPr>
              <a:t>《</a:t>
            </a:r>
            <a:r>
              <a:rPr lang="zh-CN" altLang="en-US" dirty="0">
                <a:solidFill>
                  <a:srgbClr val="404040"/>
                </a:solidFill>
                <a:latin typeface="+mn-ea"/>
              </a:rPr>
              <a:t>固废法</a:t>
            </a:r>
            <a:r>
              <a:rPr lang="en-US" altLang="zh-CN" dirty="0">
                <a:solidFill>
                  <a:srgbClr val="404040"/>
                </a:solidFill>
                <a:latin typeface="+mn-ea"/>
              </a:rPr>
              <a:t>》</a:t>
            </a:r>
            <a:r>
              <a:rPr lang="zh-CN" altLang="en-US" dirty="0">
                <a:solidFill>
                  <a:srgbClr val="404040"/>
                </a:solidFill>
                <a:latin typeface="+mn-ea"/>
              </a:rPr>
              <a:t>中涉及到的责任最多，第六章专章对“危险废物”予以规定，从第</a:t>
            </a:r>
            <a:r>
              <a:rPr lang="en-US" altLang="zh-CN" dirty="0">
                <a:solidFill>
                  <a:srgbClr val="404040"/>
                </a:solidFill>
                <a:latin typeface="+mn-ea"/>
              </a:rPr>
              <a:t>74</a:t>
            </a:r>
            <a:r>
              <a:rPr lang="zh-CN" altLang="en-US" dirty="0">
                <a:solidFill>
                  <a:srgbClr val="404040"/>
                </a:solidFill>
                <a:latin typeface="+mn-ea"/>
              </a:rPr>
              <a:t>条到第</a:t>
            </a:r>
            <a:r>
              <a:rPr lang="en-US" altLang="zh-CN" dirty="0">
                <a:solidFill>
                  <a:srgbClr val="404040"/>
                </a:solidFill>
                <a:latin typeface="+mn-ea"/>
              </a:rPr>
              <a:t>91</a:t>
            </a:r>
            <a:r>
              <a:rPr lang="zh-CN" altLang="en-US" dirty="0">
                <a:solidFill>
                  <a:srgbClr val="404040"/>
                </a:solidFill>
                <a:latin typeface="+mn-ea"/>
              </a:rPr>
              <a:t>条，一共有</a:t>
            </a:r>
            <a:r>
              <a:rPr lang="en-US" altLang="zh-CN" dirty="0">
                <a:solidFill>
                  <a:srgbClr val="404040"/>
                </a:solidFill>
                <a:latin typeface="+mn-ea"/>
              </a:rPr>
              <a:t>18</a:t>
            </a:r>
            <a:r>
              <a:rPr lang="zh-CN" altLang="en-US" dirty="0">
                <a:solidFill>
                  <a:srgbClr val="404040"/>
                </a:solidFill>
                <a:latin typeface="+mn-ea"/>
              </a:rPr>
              <a:t>条，这是除了第二章“监督管理”（共</a:t>
            </a:r>
            <a:r>
              <a:rPr lang="en-US" altLang="zh-CN" dirty="0">
                <a:solidFill>
                  <a:srgbClr val="404040"/>
                </a:solidFill>
                <a:latin typeface="+mn-ea"/>
              </a:rPr>
              <a:t>19</a:t>
            </a:r>
            <a:r>
              <a:rPr lang="zh-CN" altLang="en-US" dirty="0">
                <a:solidFill>
                  <a:srgbClr val="404040"/>
                </a:solidFill>
                <a:latin typeface="+mn-ea"/>
              </a:rPr>
              <a:t>条）和第八章“法律责任”（共</a:t>
            </a:r>
            <a:r>
              <a:rPr lang="en-US" altLang="zh-CN" dirty="0">
                <a:solidFill>
                  <a:srgbClr val="404040"/>
                </a:solidFill>
                <a:latin typeface="+mn-ea"/>
              </a:rPr>
              <a:t>23</a:t>
            </a:r>
            <a:r>
              <a:rPr lang="zh-CN" altLang="en-US" dirty="0">
                <a:solidFill>
                  <a:srgbClr val="404040"/>
                </a:solidFill>
                <a:latin typeface="+mn-ea"/>
              </a:rPr>
              <a:t>条）之外，条款最多的章节，由此也可以知道产生危废的企业是生态环境主管部门监管的重中之重。</a:t>
            </a:r>
            <a:endParaRPr lang="zh-CN" altLang="en-US" dirty="0">
              <a:solidFill>
                <a:srgbClr val="404040"/>
              </a:solidFill>
              <a:latin typeface="+mn-ea"/>
            </a:endParaRPr>
          </a:p>
        </p:txBody>
      </p:sp>
      <p:sp>
        <p:nvSpPr>
          <p:cNvPr id="10" name="圆角矩形 9"/>
          <p:cNvSpPr/>
          <p:nvPr/>
        </p:nvSpPr>
        <p:spPr>
          <a:xfrm>
            <a:off x="7871924" y="1781856"/>
            <a:ext cx="4320075" cy="457397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en-US" dirty="0">
                <a:solidFill>
                  <a:srgbClr val="404040"/>
                </a:solidFill>
                <a:latin typeface="+mn-ea"/>
              </a:rPr>
              <a:t>新</a:t>
            </a:r>
            <a:r>
              <a:rPr lang="en-US" altLang="zh-CN" dirty="0">
                <a:solidFill>
                  <a:srgbClr val="404040"/>
                </a:solidFill>
                <a:latin typeface="+mn-ea"/>
              </a:rPr>
              <a:t>《</a:t>
            </a:r>
            <a:r>
              <a:rPr lang="zh-CN" altLang="en-US" dirty="0">
                <a:solidFill>
                  <a:srgbClr val="404040"/>
                </a:solidFill>
                <a:latin typeface="+mn-ea"/>
              </a:rPr>
              <a:t>固废法</a:t>
            </a:r>
            <a:r>
              <a:rPr lang="en-US" altLang="zh-CN" dirty="0">
                <a:solidFill>
                  <a:srgbClr val="404040"/>
                </a:solidFill>
                <a:latin typeface="+mn-ea"/>
              </a:rPr>
              <a:t>》</a:t>
            </a:r>
            <a:r>
              <a:rPr lang="zh-CN" altLang="en-US" dirty="0">
                <a:solidFill>
                  <a:srgbClr val="404040"/>
                </a:solidFill>
                <a:latin typeface="+mn-ea"/>
              </a:rPr>
              <a:t>对产生危废的企业一共有</a:t>
            </a:r>
            <a:r>
              <a:rPr lang="en-US" altLang="zh-CN" dirty="0">
                <a:solidFill>
                  <a:srgbClr val="404040"/>
                </a:solidFill>
                <a:latin typeface="+mn-ea"/>
              </a:rPr>
              <a:t>8</a:t>
            </a:r>
            <a:r>
              <a:rPr lang="zh-CN" altLang="en-US" dirty="0">
                <a:solidFill>
                  <a:srgbClr val="404040"/>
                </a:solidFill>
                <a:latin typeface="+mn-ea"/>
              </a:rPr>
              <a:t>个方面的责任，具体如下</a:t>
            </a:r>
            <a:r>
              <a:rPr lang="zh-CN" altLang="en-US" dirty="0" smtClean="0">
                <a:solidFill>
                  <a:srgbClr val="404040"/>
                </a:solidFill>
                <a:latin typeface="+mn-ea"/>
              </a:rPr>
              <a:t>：</a:t>
            </a:r>
            <a:endParaRPr lang="en-US" altLang="zh-CN" dirty="0" smtClean="0">
              <a:solidFill>
                <a:srgbClr val="404040"/>
              </a:solidFill>
              <a:latin typeface="+mn-ea"/>
            </a:endParaRPr>
          </a:p>
          <a:p>
            <a:pPr>
              <a:lnSpc>
                <a:spcPts val="3000"/>
              </a:lnSpc>
            </a:pPr>
            <a:r>
              <a:rPr lang="en-US" altLang="zh-CN" dirty="0" smtClean="0">
                <a:solidFill>
                  <a:srgbClr val="404040"/>
                </a:solidFill>
                <a:latin typeface="+mn-ea"/>
              </a:rPr>
              <a:t>1.</a:t>
            </a:r>
            <a:r>
              <a:rPr lang="zh-CN" altLang="en-US" dirty="0">
                <a:solidFill>
                  <a:srgbClr val="404040"/>
                </a:solidFill>
                <a:latin typeface="+mn-ea"/>
              </a:rPr>
              <a:t>制定危废管理计划</a:t>
            </a:r>
            <a:endParaRPr lang="en-US" altLang="zh-CN" dirty="0" smtClean="0">
              <a:solidFill>
                <a:srgbClr val="404040"/>
              </a:solidFill>
              <a:latin typeface="+mn-ea"/>
            </a:endParaRPr>
          </a:p>
          <a:p>
            <a:pPr>
              <a:lnSpc>
                <a:spcPts val="3000"/>
              </a:lnSpc>
            </a:pPr>
            <a:r>
              <a:rPr lang="en-US" altLang="zh-CN" dirty="0" smtClean="0">
                <a:solidFill>
                  <a:srgbClr val="404040"/>
                </a:solidFill>
                <a:latin typeface="+mn-ea"/>
              </a:rPr>
              <a:t>2.</a:t>
            </a:r>
            <a:r>
              <a:rPr lang="zh-CN" altLang="en-US" dirty="0">
                <a:solidFill>
                  <a:srgbClr val="404040"/>
                </a:solidFill>
                <a:latin typeface="+mn-ea"/>
              </a:rPr>
              <a:t>建立危废管理台账</a:t>
            </a:r>
            <a:endParaRPr lang="en-US" altLang="zh-CN" dirty="0" smtClean="0">
              <a:solidFill>
                <a:srgbClr val="404040"/>
              </a:solidFill>
              <a:latin typeface="+mn-ea"/>
            </a:endParaRPr>
          </a:p>
          <a:p>
            <a:pPr>
              <a:lnSpc>
                <a:spcPts val="3000"/>
              </a:lnSpc>
            </a:pPr>
            <a:r>
              <a:rPr lang="en-US" altLang="zh-CN" dirty="0" smtClean="0">
                <a:solidFill>
                  <a:srgbClr val="404040"/>
                </a:solidFill>
                <a:latin typeface="+mn-ea"/>
              </a:rPr>
              <a:t>3.</a:t>
            </a:r>
            <a:r>
              <a:rPr lang="zh-CN" altLang="en-US" dirty="0">
                <a:solidFill>
                  <a:srgbClr val="404040"/>
                </a:solidFill>
                <a:latin typeface="+mn-ea"/>
              </a:rPr>
              <a:t>不得将危废提供或者委托给无危</a:t>
            </a:r>
            <a:r>
              <a:rPr lang="zh-CN" altLang="en-US" dirty="0" smtClean="0">
                <a:solidFill>
                  <a:srgbClr val="404040"/>
                </a:solidFill>
                <a:latin typeface="+mn-ea"/>
              </a:rPr>
              <a:t>废</a:t>
            </a:r>
            <a:endParaRPr lang="en-US" altLang="zh-CN" dirty="0" smtClean="0">
              <a:solidFill>
                <a:srgbClr val="404040"/>
              </a:solidFill>
              <a:latin typeface="+mn-ea"/>
            </a:endParaRPr>
          </a:p>
          <a:p>
            <a:pPr>
              <a:lnSpc>
                <a:spcPts val="3000"/>
              </a:lnSpc>
            </a:pPr>
            <a:r>
              <a:rPr lang="zh-CN" altLang="en-US" dirty="0" smtClean="0">
                <a:solidFill>
                  <a:srgbClr val="404040"/>
                </a:solidFill>
                <a:latin typeface="+mn-ea"/>
              </a:rPr>
              <a:t>  许可证</a:t>
            </a:r>
            <a:r>
              <a:rPr lang="zh-CN" altLang="en-US" dirty="0">
                <a:solidFill>
                  <a:srgbClr val="404040"/>
                </a:solidFill>
                <a:latin typeface="+mn-ea"/>
              </a:rPr>
              <a:t>者</a:t>
            </a:r>
            <a:endParaRPr lang="en-US" altLang="zh-CN" dirty="0" smtClean="0">
              <a:solidFill>
                <a:srgbClr val="404040"/>
              </a:solidFill>
              <a:latin typeface="+mn-ea"/>
            </a:endParaRPr>
          </a:p>
          <a:p>
            <a:pPr>
              <a:lnSpc>
                <a:spcPts val="3000"/>
              </a:lnSpc>
            </a:pPr>
            <a:r>
              <a:rPr lang="en-US" altLang="zh-CN" dirty="0" smtClean="0">
                <a:solidFill>
                  <a:srgbClr val="404040"/>
                </a:solidFill>
                <a:latin typeface="+mn-ea"/>
              </a:rPr>
              <a:t>4.</a:t>
            </a:r>
            <a:r>
              <a:rPr lang="zh-CN" altLang="en-US" dirty="0">
                <a:solidFill>
                  <a:srgbClr val="404040"/>
                </a:solidFill>
                <a:latin typeface="+mn-ea"/>
              </a:rPr>
              <a:t>不得擅自倾倒或堆放危废</a:t>
            </a:r>
            <a:endParaRPr lang="en-US" altLang="zh-CN" dirty="0" smtClean="0">
              <a:solidFill>
                <a:srgbClr val="404040"/>
              </a:solidFill>
              <a:latin typeface="+mn-ea"/>
            </a:endParaRPr>
          </a:p>
          <a:p>
            <a:pPr>
              <a:lnSpc>
                <a:spcPts val="3000"/>
              </a:lnSpc>
            </a:pPr>
            <a:r>
              <a:rPr lang="en-US" altLang="zh-CN" dirty="0" smtClean="0">
                <a:solidFill>
                  <a:srgbClr val="404040"/>
                </a:solidFill>
                <a:latin typeface="+mn-ea"/>
              </a:rPr>
              <a:t>5.</a:t>
            </a:r>
            <a:r>
              <a:rPr lang="zh-CN" altLang="en-US" dirty="0">
                <a:solidFill>
                  <a:srgbClr val="404040"/>
                </a:solidFill>
                <a:latin typeface="+mn-ea"/>
              </a:rPr>
              <a:t>转移危废的要求</a:t>
            </a:r>
            <a:endParaRPr lang="en-US" altLang="zh-CN" dirty="0" smtClean="0">
              <a:solidFill>
                <a:srgbClr val="404040"/>
              </a:solidFill>
              <a:latin typeface="+mn-ea"/>
            </a:endParaRPr>
          </a:p>
          <a:p>
            <a:pPr>
              <a:lnSpc>
                <a:spcPts val="3000"/>
              </a:lnSpc>
            </a:pPr>
            <a:r>
              <a:rPr lang="en-US" altLang="zh-CN" dirty="0" smtClean="0">
                <a:solidFill>
                  <a:srgbClr val="404040"/>
                </a:solidFill>
                <a:latin typeface="+mn-ea"/>
              </a:rPr>
              <a:t>6.</a:t>
            </a:r>
            <a:r>
              <a:rPr lang="zh-CN" altLang="en-US" dirty="0">
                <a:solidFill>
                  <a:srgbClr val="404040"/>
                </a:solidFill>
                <a:latin typeface="+mn-ea"/>
              </a:rPr>
              <a:t>运输危废的要求</a:t>
            </a:r>
            <a:endParaRPr lang="en-US" altLang="zh-CN" dirty="0" smtClean="0">
              <a:solidFill>
                <a:srgbClr val="404040"/>
              </a:solidFill>
              <a:latin typeface="+mn-ea"/>
            </a:endParaRPr>
          </a:p>
          <a:p>
            <a:pPr>
              <a:lnSpc>
                <a:spcPts val="3000"/>
              </a:lnSpc>
            </a:pPr>
            <a:r>
              <a:rPr lang="en-US" altLang="zh-CN" dirty="0" smtClean="0">
                <a:solidFill>
                  <a:srgbClr val="404040"/>
                </a:solidFill>
                <a:latin typeface="+mn-ea"/>
              </a:rPr>
              <a:t>7.</a:t>
            </a:r>
            <a:r>
              <a:rPr lang="zh-CN" altLang="en-US" dirty="0">
                <a:solidFill>
                  <a:srgbClr val="404040"/>
                </a:solidFill>
                <a:latin typeface="+mn-ea"/>
              </a:rPr>
              <a:t>制定意外事故防范措施和应急预案</a:t>
            </a:r>
            <a:endParaRPr lang="en-US" altLang="zh-CN" dirty="0" smtClean="0">
              <a:solidFill>
                <a:srgbClr val="404040"/>
              </a:solidFill>
              <a:latin typeface="+mn-ea"/>
            </a:endParaRPr>
          </a:p>
          <a:p>
            <a:pPr>
              <a:lnSpc>
                <a:spcPts val="3000"/>
              </a:lnSpc>
            </a:pPr>
            <a:r>
              <a:rPr lang="en-US" altLang="zh-CN" dirty="0" smtClean="0">
                <a:solidFill>
                  <a:srgbClr val="404040"/>
                </a:solidFill>
                <a:latin typeface="+mn-ea"/>
              </a:rPr>
              <a:t>8.</a:t>
            </a:r>
            <a:r>
              <a:rPr lang="zh-CN" altLang="en-US" dirty="0">
                <a:solidFill>
                  <a:srgbClr val="404040"/>
                </a:solidFill>
                <a:latin typeface="+mn-ea"/>
              </a:rPr>
              <a:t>生态环境污染担责</a:t>
            </a:r>
            <a:endParaRPr lang="zh-CN" altLang="en-US" sz="1600" dirty="0">
              <a:solidFill>
                <a:srgbClr val="404040"/>
              </a:solidFill>
              <a:latin typeface="+mn-ea"/>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右箭头标注 8"/>
          <p:cNvSpPr/>
          <p:nvPr/>
        </p:nvSpPr>
        <p:spPr>
          <a:xfrm>
            <a:off x="4664970" y="2649826"/>
            <a:ext cx="2859813" cy="3209731"/>
          </a:xfrm>
          <a:prstGeom prst="leftRightArrowCallo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zh-CN" sz="2800" dirty="0" smtClean="0">
              <a:solidFill>
                <a:srgbClr val="404040"/>
              </a:solidFill>
              <a:latin typeface="+mn-ea"/>
            </a:endParaRPr>
          </a:p>
          <a:p>
            <a:pPr algn="ctr"/>
            <a:r>
              <a:rPr lang="zh-CN" altLang="en-US" sz="2400" dirty="0" smtClean="0">
                <a:solidFill>
                  <a:srgbClr val="404040"/>
                </a:solidFill>
                <a:latin typeface="+mn-ea"/>
              </a:rPr>
              <a:t>制定</a:t>
            </a:r>
            <a:endParaRPr lang="en-US" altLang="zh-CN" sz="2400" dirty="0" smtClean="0">
              <a:solidFill>
                <a:srgbClr val="404040"/>
              </a:solidFill>
              <a:latin typeface="+mn-ea"/>
            </a:endParaRPr>
          </a:p>
          <a:p>
            <a:pPr algn="ctr"/>
            <a:r>
              <a:rPr lang="zh-CN" altLang="en-US" sz="2400" dirty="0" smtClean="0">
                <a:solidFill>
                  <a:srgbClr val="404040"/>
                </a:solidFill>
                <a:latin typeface="+mn-ea"/>
              </a:rPr>
              <a:t>危废</a:t>
            </a:r>
            <a:endParaRPr lang="en-US" altLang="zh-CN" sz="2400" dirty="0" smtClean="0">
              <a:solidFill>
                <a:srgbClr val="404040"/>
              </a:solidFill>
              <a:latin typeface="+mn-ea"/>
            </a:endParaRPr>
          </a:p>
          <a:p>
            <a:pPr algn="ctr"/>
            <a:r>
              <a:rPr lang="zh-CN" altLang="en-US" sz="2400" dirty="0" smtClean="0">
                <a:solidFill>
                  <a:srgbClr val="404040"/>
                </a:solidFill>
                <a:latin typeface="+mn-ea"/>
              </a:rPr>
              <a:t>管理</a:t>
            </a:r>
            <a:endParaRPr lang="en-US" altLang="zh-CN" sz="2400" dirty="0" smtClean="0">
              <a:solidFill>
                <a:srgbClr val="404040"/>
              </a:solidFill>
              <a:latin typeface="+mn-ea"/>
            </a:endParaRPr>
          </a:p>
          <a:p>
            <a:pPr algn="ctr"/>
            <a:r>
              <a:rPr lang="zh-CN" altLang="en-US" sz="2400" dirty="0" smtClean="0">
                <a:solidFill>
                  <a:srgbClr val="404040"/>
                </a:solidFill>
                <a:latin typeface="+mn-ea"/>
              </a:rPr>
              <a:t>计划</a:t>
            </a:r>
            <a:endParaRPr lang="en-US" altLang="zh-CN" sz="2400" dirty="0">
              <a:solidFill>
                <a:srgbClr val="404040"/>
              </a:solidFill>
              <a:latin typeface="+mn-ea"/>
            </a:endParaRPr>
          </a:p>
          <a:p>
            <a:pPr algn="ctr"/>
            <a:endParaRPr lang="zh-CN" altLang="en-US" dirty="0"/>
          </a:p>
        </p:txBody>
      </p:sp>
      <p:grpSp>
        <p:nvGrpSpPr>
          <p:cNvPr id="12" name="Group 360"/>
          <p:cNvGrpSpPr/>
          <p:nvPr/>
        </p:nvGrpSpPr>
        <p:grpSpPr>
          <a:xfrm>
            <a:off x="5831631" y="2839182"/>
            <a:ext cx="526489" cy="537414"/>
            <a:chOff x="0" y="0"/>
            <a:chExt cx="850594" cy="850594"/>
          </a:xfrm>
        </p:grpSpPr>
        <p:sp>
          <p:nvSpPr>
            <p:cNvPr id="13"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4"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2000" dirty="0">
                  <a:solidFill>
                    <a:schemeClr val="bg1"/>
                  </a:solidFill>
                  <a:latin typeface="Arial" panose="020B0604020202020204" pitchFamily="34" charset="0"/>
                  <a:cs typeface="Arial" panose="020B0604020202020204" pitchFamily="34" charset="0"/>
                </a:rPr>
                <a:t>1</a:t>
              </a:r>
              <a:endParaRPr sz="2000" dirty="0">
                <a:solidFill>
                  <a:schemeClr val="bg1"/>
                </a:solidFill>
                <a:latin typeface="Arial" panose="020B0604020202020204" pitchFamily="34" charset="0"/>
                <a:cs typeface="Arial" panose="020B0604020202020204" pitchFamily="34" charset="0"/>
              </a:endParaRPr>
            </a:p>
          </p:txBody>
        </p:sp>
      </p:grpSp>
      <p:sp>
        <p:nvSpPr>
          <p:cNvPr id="10" name="流程图: 可选过程 9"/>
          <p:cNvSpPr/>
          <p:nvPr/>
        </p:nvSpPr>
        <p:spPr>
          <a:xfrm>
            <a:off x="766979" y="2044891"/>
            <a:ext cx="3897991" cy="4419600"/>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US" altLang="zh-CN" dirty="0" smtClean="0">
              <a:solidFill>
                <a:srgbClr val="404040"/>
              </a:solidFill>
              <a:latin typeface="+mn-ea"/>
            </a:endParaRPr>
          </a:p>
          <a:p>
            <a:pPr algn="ctr">
              <a:lnSpc>
                <a:spcPts val="3000"/>
              </a:lnSpc>
            </a:pPr>
            <a:r>
              <a:rPr lang="zh-CN" altLang="zh-CN" dirty="0" smtClean="0">
                <a:solidFill>
                  <a:srgbClr val="404040"/>
                </a:solidFill>
                <a:latin typeface="+mn-ea"/>
              </a:rPr>
              <a:t>新</a:t>
            </a:r>
            <a:r>
              <a:rPr lang="zh-CN" altLang="zh-CN" dirty="0">
                <a:solidFill>
                  <a:srgbClr val="404040"/>
                </a:solidFill>
                <a:latin typeface="+mn-ea"/>
              </a:rPr>
              <a:t>《固废法》第</a:t>
            </a:r>
            <a:r>
              <a:rPr lang="en-US" altLang="zh-CN" dirty="0">
                <a:solidFill>
                  <a:srgbClr val="404040"/>
                </a:solidFill>
                <a:latin typeface="+mn-ea"/>
              </a:rPr>
              <a:t>78</a:t>
            </a:r>
            <a:r>
              <a:rPr lang="zh-CN" altLang="zh-CN" dirty="0">
                <a:solidFill>
                  <a:srgbClr val="404040"/>
                </a:solidFill>
                <a:latin typeface="+mn-ea"/>
              </a:rPr>
              <a:t>条规定产生危险废物的单位，首先要按照国家有关规定制定危险废物管理计划；其次，危险废物管理计划应当报产生危险废物的单位所在地生态环境主管部门备案。危险废物管理计划的内容，应当包括减少危险废物产生量和降低危险废物危害性的措施以及危险废物贮存、利用、处置措施。</a:t>
            </a:r>
            <a:endParaRPr lang="zh-CN" altLang="zh-CN" dirty="0">
              <a:solidFill>
                <a:srgbClr val="404040"/>
              </a:solidFill>
              <a:latin typeface="+mn-ea"/>
            </a:endParaRPr>
          </a:p>
          <a:p>
            <a:pPr algn="ctr"/>
            <a:endParaRPr lang="zh-CN" altLang="en-US" dirty="0"/>
          </a:p>
        </p:txBody>
      </p:sp>
      <p:sp>
        <p:nvSpPr>
          <p:cNvPr id="16" name="流程图: 可选过程 15"/>
          <p:cNvSpPr/>
          <p:nvPr/>
        </p:nvSpPr>
        <p:spPr>
          <a:xfrm>
            <a:off x="7524781" y="2044891"/>
            <a:ext cx="3897991" cy="441960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zh-CN" dirty="0">
                <a:solidFill>
                  <a:srgbClr val="404040"/>
                </a:solidFill>
                <a:latin typeface="+mn-ea"/>
              </a:rPr>
              <a:t>如果没有制定危险废物管理计划或者申报危险废物有关资料的，就要按照新《固废法》第</a:t>
            </a:r>
            <a:r>
              <a:rPr lang="en-US" altLang="zh-CN" dirty="0">
                <a:solidFill>
                  <a:srgbClr val="404040"/>
                </a:solidFill>
                <a:latin typeface="+mn-ea"/>
              </a:rPr>
              <a:t>112</a:t>
            </a:r>
            <a:r>
              <a:rPr lang="zh-CN" altLang="zh-CN" dirty="0">
                <a:solidFill>
                  <a:srgbClr val="404040"/>
                </a:solidFill>
                <a:latin typeface="+mn-ea"/>
              </a:rPr>
              <a:t>条对产生危废的单位进行处罚，即由生态环境主管部门责令改正，处</a:t>
            </a:r>
            <a:r>
              <a:rPr lang="en-US" altLang="zh-CN" dirty="0">
                <a:solidFill>
                  <a:srgbClr val="404040"/>
                </a:solidFill>
                <a:latin typeface="+mn-ea"/>
              </a:rPr>
              <a:t>10</a:t>
            </a:r>
            <a:r>
              <a:rPr lang="zh-CN" altLang="zh-CN" dirty="0">
                <a:solidFill>
                  <a:srgbClr val="404040"/>
                </a:solidFill>
                <a:latin typeface="+mn-ea"/>
              </a:rPr>
              <a:t>万</a:t>
            </a:r>
            <a:r>
              <a:rPr lang="en-US" altLang="zh-CN" dirty="0">
                <a:solidFill>
                  <a:srgbClr val="404040"/>
                </a:solidFill>
                <a:latin typeface="+mn-ea"/>
              </a:rPr>
              <a:t>-100</a:t>
            </a:r>
            <a:r>
              <a:rPr lang="zh-CN" altLang="zh-CN" dirty="0">
                <a:solidFill>
                  <a:srgbClr val="404040"/>
                </a:solidFill>
                <a:latin typeface="+mn-ea"/>
              </a:rPr>
              <a:t>万的罚款，没收违法所得；情节严重的，报经有批准权的人民政府批准，可以责令停业或者关闭。</a:t>
            </a:r>
            <a:endParaRPr lang="zh-CN" altLang="en-US" dirty="0">
              <a:solidFill>
                <a:srgbClr val="404040"/>
              </a:solidFill>
              <a:latin typeface="+mn-ea"/>
            </a:endParaRPr>
          </a:p>
        </p:txBody>
      </p:sp>
      <p:sp>
        <p:nvSpPr>
          <p:cNvPr id="11" name="圆角矩形 10"/>
          <p:cNvSpPr/>
          <p:nvPr/>
        </p:nvSpPr>
        <p:spPr>
          <a:xfrm>
            <a:off x="8521276" y="1807222"/>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后 果</a:t>
            </a:r>
            <a:endParaRPr lang="zh-CN" altLang="en-US" sz="2800" b="1" dirty="0">
              <a:solidFill>
                <a:srgbClr val="FF0000"/>
              </a:solidFill>
            </a:endParaRPr>
          </a:p>
        </p:txBody>
      </p:sp>
      <p:sp>
        <p:nvSpPr>
          <p:cNvPr id="18" name="圆角矩形 17"/>
          <p:cNvSpPr/>
          <p:nvPr/>
        </p:nvSpPr>
        <p:spPr>
          <a:xfrm>
            <a:off x="1736339" y="1839878"/>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FF00"/>
                </a:solidFill>
              </a:rPr>
              <a:t>规 定</a:t>
            </a:r>
            <a:endParaRPr lang="zh-CN" altLang="en-US" sz="2800" b="1" dirty="0">
              <a:solidFill>
                <a:srgbClr val="FFFF00"/>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右箭头标注 8"/>
          <p:cNvSpPr/>
          <p:nvPr/>
        </p:nvSpPr>
        <p:spPr>
          <a:xfrm>
            <a:off x="4664970" y="2649826"/>
            <a:ext cx="2859813" cy="3209731"/>
          </a:xfrm>
          <a:prstGeom prst="leftRightArrowCallo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400" dirty="0" smtClean="0">
                <a:solidFill>
                  <a:srgbClr val="404040"/>
                </a:solidFill>
                <a:latin typeface="+mn-ea"/>
              </a:rPr>
              <a:t>建立</a:t>
            </a:r>
            <a:endParaRPr lang="en-US" altLang="zh-CN" sz="2400" dirty="0" smtClean="0">
              <a:solidFill>
                <a:srgbClr val="404040"/>
              </a:solidFill>
              <a:latin typeface="+mn-ea"/>
            </a:endParaRPr>
          </a:p>
          <a:p>
            <a:pPr algn="ctr"/>
            <a:r>
              <a:rPr lang="zh-CN" altLang="en-US" sz="2400" dirty="0" smtClean="0">
                <a:solidFill>
                  <a:srgbClr val="404040"/>
                </a:solidFill>
                <a:latin typeface="+mn-ea"/>
              </a:rPr>
              <a:t>危废</a:t>
            </a:r>
            <a:endParaRPr lang="en-US" altLang="zh-CN" sz="2400" dirty="0" smtClean="0">
              <a:solidFill>
                <a:srgbClr val="404040"/>
              </a:solidFill>
              <a:latin typeface="+mn-ea"/>
            </a:endParaRPr>
          </a:p>
          <a:p>
            <a:pPr algn="ctr"/>
            <a:r>
              <a:rPr lang="zh-CN" altLang="en-US" sz="2400" dirty="0" smtClean="0">
                <a:solidFill>
                  <a:srgbClr val="404040"/>
                </a:solidFill>
                <a:latin typeface="+mn-ea"/>
              </a:rPr>
              <a:t>管理</a:t>
            </a:r>
            <a:endParaRPr lang="en-US" altLang="zh-CN" sz="2400" dirty="0" smtClean="0">
              <a:solidFill>
                <a:srgbClr val="404040"/>
              </a:solidFill>
              <a:latin typeface="+mn-ea"/>
            </a:endParaRPr>
          </a:p>
          <a:p>
            <a:pPr algn="ctr"/>
            <a:r>
              <a:rPr lang="zh-CN" altLang="en-US" sz="2400" dirty="0" smtClean="0">
                <a:solidFill>
                  <a:srgbClr val="404040"/>
                </a:solidFill>
                <a:latin typeface="+mn-ea"/>
              </a:rPr>
              <a:t>台账</a:t>
            </a:r>
            <a:endParaRPr lang="zh-CN" altLang="en-US" dirty="0"/>
          </a:p>
        </p:txBody>
      </p:sp>
      <p:grpSp>
        <p:nvGrpSpPr>
          <p:cNvPr id="12" name="Group 360"/>
          <p:cNvGrpSpPr/>
          <p:nvPr/>
        </p:nvGrpSpPr>
        <p:grpSpPr>
          <a:xfrm>
            <a:off x="5831631" y="2839182"/>
            <a:ext cx="526489" cy="537414"/>
            <a:chOff x="0" y="0"/>
            <a:chExt cx="850594" cy="850594"/>
          </a:xfrm>
        </p:grpSpPr>
        <p:sp>
          <p:nvSpPr>
            <p:cNvPr id="13"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3399"/>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4"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lang="en-US" sz="2000" dirty="0" smtClean="0">
                  <a:solidFill>
                    <a:schemeClr val="bg1"/>
                  </a:solidFill>
                  <a:latin typeface="Arial" panose="020B0604020202020204" pitchFamily="34" charset="0"/>
                  <a:cs typeface="Arial" panose="020B0604020202020204" pitchFamily="34" charset="0"/>
                </a:rPr>
                <a:t>2</a:t>
              </a:r>
              <a:endParaRPr sz="2000" dirty="0">
                <a:solidFill>
                  <a:schemeClr val="bg1"/>
                </a:solidFill>
                <a:latin typeface="Arial" panose="020B0604020202020204" pitchFamily="34" charset="0"/>
                <a:cs typeface="Arial" panose="020B0604020202020204" pitchFamily="34" charset="0"/>
              </a:endParaRPr>
            </a:p>
          </p:txBody>
        </p:sp>
      </p:grpSp>
      <p:sp>
        <p:nvSpPr>
          <p:cNvPr id="10" name="流程图: 可选过程 9"/>
          <p:cNvSpPr/>
          <p:nvPr/>
        </p:nvSpPr>
        <p:spPr>
          <a:xfrm>
            <a:off x="766979" y="2044891"/>
            <a:ext cx="3897991" cy="4419600"/>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US" altLang="zh-CN" dirty="0" smtClean="0">
              <a:solidFill>
                <a:srgbClr val="404040"/>
              </a:solidFill>
              <a:latin typeface="+mn-ea"/>
            </a:endParaRPr>
          </a:p>
          <a:p>
            <a:pPr algn="ctr">
              <a:lnSpc>
                <a:spcPts val="3500"/>
              </a:lnSpc>
            </a:pPr>
            <a:r>
              <a:rPr lang="zh-CN" altLang="en-US" sz="2000" dirty="0">
                <a:solidFill>
                  <a:srgbClr val="404040"/>
                </a:solidFill>
                <a:latin typeface="+mn-ea"/>
              </a:rPr>
              <a:t>新</a:t>
            </a:r>
            <a:r>
              <a:rPr lang="en-US" altLang="zh-CN" sz="2000" dirty="0">
                <a:solidFill>
                  <a:srgbClr val="404040"/>
                </a:solidFill>
                <a:latin typeface="+mn-ea"/>
              </a:rPr>
              <a:t>《</a:t>
            </a:r>
            <a:r>
              <a:rPr lang="zh-CN" altLang="en-US" sz="2000" dirty="0">
                <a:solidFill>
                  <a:srgbClr val="404040"/>
                </a:solidFill>
                <a:latin typeface="+mn-ea"/>
              </a:rPr>
              <a:t>固废法</a:t>
            </a:r>
            <a:r>
              <a:rPr lang="en-US" altLang="zh-CN" sz="2000" dirty="0">
                <a:solidFill>
                  <a:srgbClr val="404040"/>
                </a:solidFill>
                <a:latin typeface="+mn-ea"/>
              </a:rPr>
              <a:t>》</a:t>
            </a:r>
            <a:r>
              <a:rPr lang="zh-CN" altLang="en-US" sz="2000" dirty="0">
                <a:solidFill>
                  <a:srgbClr val="404040"/>
                </a:solidFill>
                <a:latin typeface="+mn-ea"/>
              </a:rPr>
              <a:t>第</a:t>
            </a:r>
            <a:r>
              <a:rPr lang="en-US" altLang="zh-CN" sz="2000" dirty="0">
                <a:solidFill>
                  <a:srgbClr val="404040"/>
                </a:solidFill>
                <a:latin typeface="+mn-ea"/>
              </a:rPr>
              <a:t>78</a:t>
            </a:r>
            <a:r>
              <a:rPr lang="zh-CN" altLang="en-US" sz="2000" dirty="0">
                <a:solidFill>
                  <a:srgbClr val="404040"/>
                </a:solidFill>
                <a:latin typeface="+mn-ea"/>
              </a:rPr>
              <a:t>条规定，产生危废的单位，应当建立危险废物管理台账，如实记录有关信息，并通过国家危险废物信息管理系统向所在地生态环境主管部门申报危险废物的种类、产生量、流向、贮存、处置等有关资料。</a:t>
            </a:r>
            <a:endParaRPr lang="zh-CN" altLang="en-US" sz="2000" dirty="0"/>
          </a:p>
        </p:txBody>
      </p:sp>
      <p:sp>
        <p:nvSpPr>
          <p:cNvPr id="16" name="流程图: 可选过程 15"/>
          <p:cNvSpPr/>
          <p:nvPr/>
        </p:nvSpPr>
        <p:spPr>
          <a:xfrm>
            <a:off x="7524781" y="2044891"/>
            <a:ext cx="3897991" cy="441960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en-US" sz="2000" dirty="0">
                <a:solidFill>
                  <a:srgbClr val="404040"/>
                </a:solidFill>
                <a:latin typeface="+mn-ea"/>
              </a:rPr>
              <a:t>如果没有建立危险废物管理台账并如实记录的，就要按照新</a:t>
            </a:r>
            <a:r>
              <a:rPr lang="en-US" altLang="zh-CN" sz="2000" dirty="0">
                <a:solidFill>
                  <a:srgbClr val="404040"/>
                </a:solidFill>
                <a:latin typeface="+mn-ea"/>
              </a:rPr>
              <a:t>《</a:t>
            </a:r>
            <a:r>
              <a:rPr lang="zh-CN" altLang="en-US" sz="2000" dirty="0">
                <a:solidFill>
                  <a:srgbClr val="404040"/>
                </a:solidFill>
                <a:latin typeface="+mn-ea"/>
              </a:rPr>
              <a:t>固废法</a:t>
            </a:r>
            <a:r>
              <a:rPr lang="en-US" altLang="zh-CN" sz="2000" dirty="0">
                <a:solidFill>
                  <a:srgbClr val="404040"/>
                </a:solidFill>
                <a:latin typeface="+mn-ea"/>
              </a:rPr>
              <a:t>》</a:t>
            </a:r>
            <a:r>
              <a:rPr lang="zh-CN" altLang="en-US" sz="2000" dirty="0">
                <a:solidFill>
                  <a:srgbClr val="404040"/>
                </a:solidFill>
                <a:latin typeface="+mn-ea"/>
              </a:rPr>
              <a:t>第</a:t>
            </a:r>
            <a:r>
              <a:rPr lang="en-US" altLang="zh-CN" sz="2000" dirty="0">
                <a:solidFill>
                  <a:srgbClr val="404040"/>
                </a:solidFill>
                <a:latin typeface="+mn-ea"/>
              </a:rPr>
              <a:t>112</a:t>
            </a:r>
            <a:r>
              <a:rPr lang="zh-CN" altLang="en-US" sz="2000" dirty="0">
                <a:solidFill>
                  <a:srgbClr val="404040"/>
                </a:solidFill>
                <a:latin typeface="+mn-ea"/>
              </a:rPr>
              <a:t>条第（二）项对产生危废的单位进行处罚，即由生态环境主管部门责令改正，处</a:t>
            </a:r>
            <a:r>
              <a:rPr lang="en-US" altLang="zh-CN" sz="2000" dirty="0">
                <a:solidFill>
                  <a:srgbClr val="404040"/>
                </a:solidFill>
                <a:latin typeface="+mn-ea"/>
              </a:rPr>
              <a:t>10</a:t>
            </a:r>
            <a:r>
              <a:rPr lang="zh-CN" altLang="en-US" sz="2000" dirty="0">
                <a:solidFill>
                  <a:srgbClr val="404040"/>
                </a:solidFill>
                <a:latin typeface="+mn-ea"/>
              </a:rPr>
              <a:t>万</a:t>
            </a:r>
            <a:r>
              <a:rPr lang="en-US" altLang="zh-CN" sz="2000" dirty="0">
                <a:solidFill>
                  <a:srgbClr val="404040"/>
                </a:solidFill>
                <a:latin typeface="+mn-ea"/>
              </a:rPr>
              <a:t>-100</a:t>
            </a:r>
            <a:r>
              <a:rPr lang="zh-CN" altLang="en-US" sz="2000" dirty="0">
                <a:solidFill>
                  <a:srgbClr val="404040"/>
                </a:solidFill>
                <a:latin typeface="+mn-ea"/>
              </a:rPr>
              <a:t>万的罚款，没收违法所得；情节严重的，报经有批准权的人民政府批准，可以责令停业或者关闭。</a:t>
            </a:r>
            <a:endParaRPr lang="zh-CN" altLang="en-US" sz="2000" dirty="0">
              <a:solidFill>
                <a:srgbClr val="404040"/>
              </a:solidFill>
              <a:latin typeface="+mn-ea"/>
            </a:endParaRPr>
          </a:p>
        </p:txBody>
      </p:sp>
      <p:sp>
        <p:nvSpPr>
          <p:cNvPr id="11" name="圆角矩形 10"/>
          <p:cNvSpPr/>
          <p:nvPr/>
        </p:nvSpPr>
        <p:spPr>
          <a:xfrm>
            <a:off x="8521276" y="1807222"/>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后 果</a:t>
            </a:r>
            <a:endParaRPr lang="zh-CN" altLang="en-US" sz="2800" b="1" dirty="0">
              <a:solidFill>
                <a:srgbClr val="FF0000"/>
              </a:solidFill>
            </a:endParaRPr>
          </a:p>
        </p:txBody>
      </p:sp>
      <p:sp>
        <p:nvSpPr>
          <p:cNvPr id="18" name="圆角矩形 17"/>
          <p:cNvSpPr/>
          <p:nvPr/>
        </p:nvSpPr>
        <p:spPr>
          <a:xfrm>
            <a:off x="1736339" y="1839878"/>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FF00"/>
                </a:solidFill>
              </a:rPr>
              <a:t>规 定</a:t>
            </a:r>
            <a:endParaRPr lang="zh-CN" altLang="en-US" sz="2800" b="1" dirty="0">
              <a:solidFill>
                <a:srgbClr val="FFFF00"/>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右箭头标注 8"/>
          <p:cNvSpPr/>
          <p:nvPr/>
        </p:nvSpPr>
        <p:spPr>
          <a:xfrm>
            <a:off x="4664970" y="2649826"/>
            <a:ext cx="2859813" cy="3209731"/>
          </a:xfrm>
          <a:prstGeom prst="leftRightArrowCallo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zh-CN" sz="2800" dirty="0" smtClean="0">
              <a:solidFill>
                <a:srgbClr val="404040"/>
              </a:solidFill>
              <a:latin typeface="+mn-ea"/>
            </a:endParaRPr>
          </a:p>
          <a:p>
            <a:pPr algn="ctr"/>
            <a:r>
              <a:rPr lang="zh-CN" altLang="en-US" sz="2000" dirty="0">
                <a:solidFill>
                  <a:srgbClr val="404040"/>
                </a:solidFill>
                <a:latin typeface="+mn-ea"/>
              </a:rPr>
              <a:t>不得</a:t>
            </a:r>
            <a:r>
              <a:rPr lang="zh-CN" altLang="en-US" sz="2000" dirty="0" smtClean="0">
                <a:solidFill>
                  <a:srgbClr val="404040"/>
                </a:solidFill>
                <a:latin typeface="+mn-ea"/>
              </a:rPr>
              <a:t>将</a:t>
            </a:r>
            <a:endParaRPr lang="en-US" altLang="zh-CN" sz="2000" dirty="0" smtClean="0">
              <a:solidFill>
                <a:srgbClr val="404040"/>
              </a:solidFill>
              <a:latin typeface="+mn-ea"/>
            </a:endParaRPr>
          </a:p>
          <a:p>
            <a:pPr algn="ctr"/>
            <a:r>
              <a:rPr lang="zh-CN" altLang="en-US" sz="2000" dirty="0" smtClean="0">
                <a:solidFill>
                  <a:srgbClr val="404040"/>
                </a:solidFill>
                <a:latin typeface="+mn-ea"/>
              </a:rPr>
              <a:t>危</a:t>
            </a:r>
            <a:r>
              <a:rPr lang="zh-CN" altLang="en-US" sz="2000" dirty="0">
                <a:solidFill>
                  <a:srgbClr val="404040"/>
                </a:solidFill>
                <a:latin typeface="+mn-ea"/>
              </a:rPr>
              <a:t>废提供或者委托给无危废</a:t>
            </a:r>
            <a:endParaRPr lang="zh-CN" altLang="en-US" sz="2000" dirty="0">
              <a:solidFill>
                <a:srgbClr val="404040"/>
              </a:solidFill>
              <a:latin typeface="+mn-ea"/>
            </a:endParaRPr>
          </a:p>
          <a:p>
            <a:pPr algn="ctr"/>
            <a:r>
              <a:rPr lang="zh-CN" altLang="en-US" sz="2000" dirty="0">
                <a:solidFill>
                  <a:srgbClr val="404040"/>
                </a:solidFill>
                <a:latin typeface="+mn-ea"/>
              </a:rPr>
              <a:t> </a:t>
            </a:r>
            <a:r>
              <a:rPr lang="zh-CN" altLang="en-US" sz="2000" dirty="0" smtClean="0">
                <a:solidFill>
                  <a:srgbClr val="404040"/>
                </a:solidFill>
                <a:latin typeface="+mn-ea"/>
              </a:rPr>
              <a:t>许可证</a:t>
            </a:r>
            <a:r>
              <a:rPr lang="zh-CN" altLang="en-US" sz="2000" dirty="0">
                <a:solidFill>
                  <a:srgbClr val="404040"/>
                </a:solidFill>
                <a:latin typeface="+mn-ea"/>
              </a:rPr>
              <a:t>者</a:t>
            </a:r>
            <a:endParaRPr lang="zh-CN" altLang="en-US" sz="2000" dirty="0">
              <a:solidFill>
                <a:srgbClr val="404040"/>
              </a:solidFill>
              <a:latin typeface="+mn-ea"/>
            </a:endParaRPr>
          </a:p>
          <a:p>
            <a:pPr algn="ctr"/>
            <a:endParaRPr lang="zh-CN" altLang="en-US" dirty="0"/>
          </a:p>
        </p:txBody>
      </p:sp>
      <p:grpSp>
        <p:nvGrpSpPr>
          <p:cNvPr id="12" name="Group 360"/>
          <p:cNvGrpSpPr/>
          <p:nvPr/>
        </p:nvGrpSpPr>
        <p:grpSpPr>
          <a:xfrm>
            <a:off x="5831631" y="2839182"/>
            <a:ext cx="526489" cy="537414"/>
            <a:chOff x="0" y="0"/>
            <a:chExt cx="850594" cy="850594"/>
          </a:xfrm>
        </p:grpSpPr>
        <p:sp>
          <p:nvSpPr>
            <p:cNvPr id="13"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5050"/>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4"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lang="en-US" sz="2000" dirty="0" smtClean="0">
                  <a:solidFill>
                    <a:schemeClr val="bg1"/>
                  </a:solidFill>
                  <a:latin typeface="Arial" panose="020B0604020202020204" pitchFamily="34" charset="0"/>
                  <a:cs typeface="Arial" panose="020B0604020202020204" pitchFamily="34" charset="0"/>
                </a:rPr>
                <a:t>3</a:t>
              </a:r>
              <a:endParaRPr sz="2000" dirty="0">
                <a:solidFill>
                  <a:schemeClr val="bg1"/>
                </a:solidFill>
                <a:latin typeface="Arial" panose="020B0604020202020204" pitchFamily="34" charset="0"/>
                <a:cs typeface="Arial" panose="020B0604020202020204" pitchFamily="34" charset="0"/>
              </a:endParaRPr>
            </a:p>
          </p:txBody>
        </p:sp>
      </p:grpSp>
      <p:sp>
        <p:nvSpPr>
          <p:cNvPr id="10" name="流程图: 可选过程 9"/>
          <p:cNvSpPr/>
          <p:nvPr/>
        </p:nvSpPr>
        <p:spPr>
          <a:xfrm>
            <a:off x="766979" y="2044891"/>
            <a:ext cx="3897991" cy="4419600"/>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US" altLang="zh-CN" dirty="0" smtClean="0">
              <a:solidFill>
                <a:srgbClr val="404040"/>
              </a:solidFill>
              <a:latin typeface="+mn-ea"/>
            </a:endParaRPr>
          </a:p>
          <a:p>
            <a:pPr algn="ctr">
              <a:lnSpc>
                <a:spcPts val="4000"/>
              </a:lnSpc>
            </a:pPr>
            <a:r>
              <a:rPr lang="zh-CN" altLang="en-US" sz="2400" dirty="0">
                <a:solidFill>
                  <a:srgbClr val="404040"/>
                </a:solidFill>
                <a:latin typeface="+mn-ea"/>
              </a:rPr>
              <a:t>新</a:t>
            </a:r>
            <a:r>
              <a:rPr lang="en-US" altLang="zh-CN" sz="2400" dirty="0">
                <a:solidFill>
                  <a:srgbClr val="404040"/>
                </a:solidFill>
                <a:latin typeface="+mn-ea"/>
              </a:rPr>
              <a:t>《</a:t>
            </a:r>
            <a:r>
              <a:rPr lang="zh-CN" altLang="en-US" sz="2400" dirty="0">
                <a:solidFill>
                  <a:srgbClr val="404040"/>
                </a:solidFill>
                <a:latin typeface="+mn-ea"/>
              </a:rPr>
              <a:t>固废法</a:t>
            </a:r>
            <a:r>
              <a:rPr lang="en-US" altLang="zh-CN" sz="2400" dirty="0">
                <a:solidFill>
                  <a:srgbClr val="404040"/>
                </a:solidFill>
                <a:latin typeface="+mn-ea"/>
              </a:rPr>
              <a:t>》</a:t>
            </a:r>
            <a:r>
              <a:rPr lang="zh-CN" altLang="en-US" sz="2400" dirty="0">
                <a:solidFill>
                  <a:srgbClr val="404040"/>
                </a:solidFill>
                <a:latin typeface="+mn-ea"/>
              </a:rPr>
              <a:t>第</a:t>
            </a:r>
            <a:r>
              <a:rPr lang="en-US" altLang="zh-CN" sz="2400" dirty="0">
                <a:solidFill>
                  <a:srgbClr val="404040"/>
                </a:solidFill>
                <a:latin typeface="+mn-ea"/>
              </a:rPr>
              <a:t>80</a:t>
            </a:r>
            <a:r>
              <a:rPr lang="zh-CN" altLang="en-US" sz="2400" dirty="0">
                <a:solidFill>
                  <a:srgbClr val="404040"/>
                </a:solidFill>
                <a:latin typeface="+mn-ea"/>
              </a:rPr>
              <a:t>条规定，产生危废的单位，禁止将危险废物提供或者委托给无许可证的单位或者其他生产经营者从事收集、贮存、利用、处置活动。</a:t>
            </a:r>
            <a:endParaRPr lang="zh-CN" altLang="en-US" sz="2400" dirty="0"/>
          </a:p>
        </p:txBody>
      </p:sp>
      <p:sp>
        <p:nvSpPr>
          <p:cNvPr id="16" name="流程图: 可选过程 15"/>
          <p:cNvSpPr/>
          <p:nvPr/>
        </p:nvSpPr>
        <p:spPr>
          <a:xfrm>
            <a:off x="7524781" y="2044891"/>
            <a:ext cx="3897991" cy="441960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en-US" sz="2000" dirty="0">
                <a:solidFill>
                  <a:srgbClr val="404040"/>
                </a:solidFill>
                <a:latin typeface="+mn-ea"/>
              </a:rPr>
              <a:t>如果将危废提供或者委托给无许可证的单位或者其他生产经营者从事经营活动的，就要按照新</a:t>
            </a:r>
            <a:r>
              <a:rPr lang="en-US" altLang="zh-CN" sz="2000" dirty="0">
                <a:solidFill>
                  <a:srgbClr val="404040"/>
                </a:solidFill>
                <a:latin typeface="+mn-ea"/>
              </a:rPr>
              <a:t>《</a:t>
            </a:r>
            <a:r>
              <a:rPr lang="zh-CN" altLang="en-US" sz="2000" dirty="0">
                <a:solidFill>
                  <a:srgbClr val="404040"/>
                </a:solidFill>
                <a:latin typeface="+mn-ea"/>
              </a:rPr>
              <a:t>固废法</a:t>
            </a:r>
            <a:r>
              <a:rPr lang="en-US" altLang="zh-CN" sz="2000" dirty="0">
                <a:solidFill>
                  <a:srgbClr val="404040"/>
                </a:solidFill>
                <a:latin typeface="+mn-ea"/>
              </a:rPr>
              <a:t>》</a:t>
            </a:r>
            <a:r>
              <a:rPr lang="zh-CN" altLang="en-US" sz="2000" dirty="0">
                <a:solidFill>
                  <a:srgbClr val="404040"/>
                </a:solidFill>
                <a:latin typeface="+mn-ea"/>
              </a:rPr>
              <a:t>第</a:t>
            </a:r>
            <a:r>
              <a:rPr lang="en-US" altLang="zh-CN" sz="2000" dirty="0">
                <a:solidFill>
                  <a:srgbClr val="404040"/>
                </a:solidFill>
                <a:latin typeface="+mn-ea"/>
              </a:rPr>
              <a:t>112</a:t>
            </a:r>
            <a:r>
              <a:rPr lang="zh-CN" altLang="en-US" sz="2000" dirty="0">
                <a:solidFill>
                  <a:srgbClr val="404040"/>
                </a:solidFill>
                <a:latin typeface="+mn-ea"/>
              </a:rPr>
              <a:t>条第（四）项进行处罚，即由生态环境主管部门对产生危废的单位处以所需处置费用</a:t>
            </a:r>
            <a:r>
              <a:rPr lang="en-US" altLang="zh-CN" sz="2000" dirty="0">
                <a:solidFill>
                  <a:srgbClr val="404040"/>
                </a:solidFill>
                <a:latin typeface="+mn-ea"/>
              </a:rPr>
              <a:t>3</a:t>
            </a:r>
            <a:r>
              <a:rPr lang="zh-CN" altLang="en-US" sz="2000" dirty="0">
                <a:solidFill>
                  <a:srgbClr val="404040"/>
                </a:solidFill>
                <a:latin typeface="+mn-ea"/>
              </a:rPr>
              <a:t>倍</a:t>
            </a:r>
            <a:r>
              <a:rPr lang="en-US" altLang="zh-CN" sz="2000" dirty="0">
                <a:solidFill>
                  <a:srgbClr val="404040"/>
                </a:solidFill>
                <a:latin typeface="+mn-ea"/>
              </a:rPr>
              <a:t>-5</a:t>
            </a:r>
            <a:r>
              <a:rPr lang="zh-CN" altLang="en-US" sz="2000" dirty="0">
                <a:solidFill>
                  <a:srgbClr val="404040"/>
                </a:solidFill>
                <a:latin typeface="+mn-ea"/>
              </a:rPr>
              <a:t>倍的罚款，所需处置费用不足</a:t>
            </a:r>
            <a:r>
              <a:rPr lang="en-US" altLang="zh-CN" sz="2000" dirty="0">
                <a:solidFill>
                  <a:srgbClr val="404040"/>
                </a:solidFill>
                <a:latin typeface="+mn-ea"/>
              </a:rPr>
              <a:t>20</a:t>
            </a:r>
            <a:r>
              <a:rPr lang="zh-CN" altLang="en-US" sz="2000" dirty="0">
                <a:solidFill>
                  <a:srgbClr val="404040"/>
                </a:solidFill>
                <a:latin typeface="+mn-ea"/>
              </a:rPr>
              <a:t>万元的，按</a:t>
            </a:r>
            <a:r>
              <a:rPr lang="en-US" altLang="zh-CN" sz="2000" dirty="0">
                <a:solidFill>
                  <a:srgbClr val="404040"/>
                </a:solidFill>
                <a:latin typeface="+mn-ea"/>
              </a:rPr>
              <a:t>20</a:t>
            </a:r>
            <a:r>
              <a:rPr lang="zh-CN" altLang="en-US" sz="2000" dirty="0">
                <a:solidFill>
                  <a:srgbClr val="404040"/>
                </a:solidFill>
                <a:latin typeface="+mn-ea"/>
              </a:rPr>
              <a:t>万元计算。</a:t>
            </a:r>
            <a:endParaRPr lang="zh-CN" altLang="en-US" sz="2000" dirty="0">
              <a:solidFill>
                <a:srgbClr val="404040"/>
              </a:solidFill>
              <a:latin typeface="+mn-ea"/>
            </a:endParaRPr>
          </a:p>
        </p:txBody>
      </p:sp>
      <p:sp>
        <p:nvSpPr>
          <p:cNvPr id="11" name="圆角矩形 10"/>
          <p:cNvSpPr/>
          <p:nvPr/>
        </p:nvSpPr>
        <p:spPr>
          <a:xfrm>
            <a:off x="8521276" y="1807222"/>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后 果</a:t>
            </a:r>
            <a:endParaRPr lang="zh-CN" altLang="en-US" sz="2800" b="1" dirty="0">
              <a:solidFill>
                <a:srgbClr val="FF0000"/>
              </a:solidFill>
            </a:endParaRPr>
          </a:p>
        </p:txBody>
      </p:sp>
      <p:sp>
        <p:nvSpPr>
          <p:cNvPr id="18" name="圆角矩形 17"/>
          <p:cNvSpPr/>
          <p:nvPr/>
        </p:nvSpPr>
        <p:spPr>
          <a:xfrm>
            <a:off x="1736339" y="1839878"/>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FF00"/>
                </a:solidFill>
              </a:rPr>
              <a:t>规 定</a:t>
            </a:r>
            <a:endParaRPr lang="zh-CN" altLang="en-US" sz="2800" b="1" dirty="0">
              <a:solidFill>
                <a:srgbClr val="FFFF00"/>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右箭头标注 8"/>
          <p:cNvSpPr/>
          <p:nvPr/>
        </p:nvSpPr>
        <p:spPr>
          <a:xfrm>
            <a:off x="4664970" y="2649826"/>
            <a:ext cx="2859813" cy="3209731"/>
          </a:xfrm>
          <a:prstGeom prst="leftRightArrowCallo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zh-CN" sz="2800" dirty="0" smtClean="0">
              <a:solidFill>
                <a:srgbClr val="404040"/>
              </a:solidFill>
              <a:latin typeface="+mn-ea"/>
            </a:endParaRPr>
          </a:p>
          <a:p>
            <a:pPr algn="ctr"/>
            <a:r>
              <a:rPr lang="zh-CN" altLang="en-US" sz="2400" dirty="0" smtClean="0">
                <a:solidFill>
                  <a:srgbClr val="404040"/>
                </a:solidFill>
                <a:latin typeface="+mn-ea"/>
              </a:rPr>
              <a:t>不得</a:t>
            </a:r>
            <a:endParaRPr lang="en-US" altLang="zh-CN" sz="2400" dirty="0" smtClean="0">
              <a:solidFill>
                <a:srgbClr val="404040"/>
              </a:solidFill>
              <a:latin typeface="+mn-ea"/>
            </a:endParaRPr>
          </a:p>
          <a:p>
            <a:pPr algn="ctr"/>
            <a:r>
              <a:rPr lang="zh-CN" altLang="en-US" sz="2400" dirty="0" smtClean="0">
                <a:solidFill>
                  <a:srgbClr val="404040"/>
                </a:solidFill>
                <a:latin typeface="+mn-ea"/>
              </a:rPr>
              <a:t>擅自</a:t>
            </a:r>
            <a:endParaRPr lang="en-US" altLang="zh-CN" sz="2400" dirty="0" smtClean="0">
              <a:solidFill>
                <a:srgbClr val="404040"/>
              </a:solidFill>
              <a:latin typeface="+mn-ea"/>
            </a:endParaRPr>
          </a:p>
          <a:p>
            <a:pPr algn="ctr"/>
            <a:r>
              <a:rPr lang="zh-CN" altLang="en-US" sz="2400" dirty="0" smtClean="0">
                <a:solidFill>
                  <a:srgbClr val="404040"/>
                </a:solidFill>
                <a:latin typeface="+mn-ea"/>
              </a:rPr>
              <a:t>倾倒</a:t>
            </a:r>
            <a:r>
              <a:rPr lang="zh-CN" altLang="en-US" sz="2400" dirty="0">
                <a:solidFill>
                  <a:srgbClr val="404040"/>
                </a:solidFill>
                <a:latin typeface="+mn-ea"/>
              </a:rPr>
              <a:t>或</a:t>
            </a:r>
            <a:r>
              <a:rPr lang="zh-CN" altLang="en-US" sz="2400" dirty="0" smtClean="0">
                <a:solidFill>
                  <a:srgbClr val="404040"/>
                </a:solidFill>
                <a:latin typeface="+mn-ea"/>
              </a:rPr>
              <a:t>堆放</a:t>
            </a:r>
            <a:endParaRPr lang="en-US" altLang="zh-CN" sz="2400" dirty="0" smtClean="0">
              <a:solidFill>
                <a:srgbClr val="404040"/>
              </a:solidFill>
              <a:latin typeface="+mn-ea"/>
            </a:endParaRPr>
          </a:p>
          <a:p>
            <a:pPr algn="ctr"/>
            <a:r>
              <a:rPr lang="zh-CN" altLang="en-US" sz="2400" dirty="0" smtClean="0">
                <a:solidFill>
                  <a:srgbClr val="404040"/>
                </a:solidFill>
                <a:latin typeface="+mn-ea"/>
              </a:rPr>
              <a:t>危</a:t>
            </a:r>
            <a:r>
              <a:rPr lang="zh-CN" altLang="en-US" sz="2400" dirty="0">
                <a:solidFill>
                  <a:srgbClr val="404040"/>
                </a:solidFill>
                <a:latin typeface="+mn-ea"/>
              </a:rPr>
              <a:t>废</a:t>
            </a:r>
            <a:endParaRPr lang="zh-CN" altLang="en-US" sz="2400" dirty="0">
              <a:solidFill>
                <a:srgbClr val="404040"/>
              </a:solidFill>
              <a:latin typeface="+mn-ea"/>
            </a:endParaRPr>
          </a:p>
          <a:p>
            <a:pPr algn="ctr"/>
            <a:endParaRPr lang="zh-CN" altLang="en-US" dirty="0"/>
          </a:p>
        </p:txBody>
      </p:sp>
      <p:grpSp>
        <p:nvGrpSpPr>
          <p:cNvPr id="12" name="Group 360"/>
          <p:cNvGrpSpPr/>
          <p:nvPr/>
        </p:nvGrpSpPr>
        <p:grpSpPr>
          <a:xfrm>
            <a:off x="5831631" y="2839182"/>
            <a:ext cx="526489" cy="537414"/>
            <a:chOff x="0" y="0"/>
            <a:chExt cx="850594" cy="850594"/>
          </a:xfrm>
        </p:grpSpPr>
        <p:sp>
          <p:nvSpPr>
            <p:cNvPr id="13"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4"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lang="en-US" sz="2000" dirty="0" smtClean="0">
                  <a:solidFill>
                    <a:schemeClr val="bg1"/>
                  </a:solidFill>
                  <a:latin typeface="Arial" panose="020B0604020202020204" pitchFamily="34" charset="0"/>
                  <a:cs typeface="Arial" panose="020B0604020202020204" pitchFamily="34" charset="0"/>
                </a:rPr>
                <a:t>4</a:t>
              </a:r>
              <a:endParaRPr sz="2000" dirty="0">
                <a:solidFill>
                  <a:schemeClr val="bg1"/>
                </a:solidFill>
                <a:latin typeface="Arial" panose="020B0604020202020204" pitchFamily="34" charset="0"/>
                <a:cs typeface="Arial" panose="020B0604020202020204" pitchFamily="34" charset="0"/>
              </a:endParaRPr>
            </a:p>
          </p:txBody>
        </p:sp>
      </p:grpSp>
      <p:sp>
        <p:nvSpPr>
          <p:cNvPr id="10" name="流程图: 可选过程 9"/>
          <p:cNvSpPr/>
          <p:nvPr/>
        </p:nvSpPr>
        <p:spPr>
          <a:xfrm>
            <a:off x="766979" y="2044891"/>
            <a:ext cx="3897991" cy="4419600"/>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US" altLang="zh-CN" sz="1400" dirty="0" smtClean="0">
              <a:solidFill>
                <a:srgbClr val="404040"/>
              </a:solidFill>
              <a:latin typeface="+mn-ea"/>
            </a:endParaRPr>
          </a:p>
          <a:p>
            <a:pPr algn="ctr">
              <a:lnSpc>
                <a:spcPts val="3000"/>
              </a:lnSpc>
            </a:pPr>
            <a:r>
              <a:rPr lang="zh-CN" altLang="en-US" dirty="0">
                <a:solidFill>
                  <a:srgbClr val="404040"/>
                </a:solidFill>
                <a:latin typeface="+mn-ea"/>
              </a:rPr>
              <a:t>新</a:t>
            </a:r>
            <a:r>
              <a:rPr lang="en-US" altLang="zh-CN" dirty="0">
                <a:solidFill>
                  <a:srgbClr val="404040"/>
                </a:solidFill>
                <a:latin typeface="+mn-ea"/>
              </a:rPr>
              <a:t>《</a:t>
            </a:r>
            <a:r>
              <a:rPr lang="zh-CN" altLang="en-US" dirty="0">
                <a:solidFill>
                  <a:srgbClr val="404040"/>
                </a:solidFill>
                <a:latin typeface="+mn-ea"/>
              </a:rPr>
              <a:t>固废法</a:t>
            </a:r>
            <a:r>
              <a:rPr lang="en-US" altLang="zh-CN" dirty="0">
                <a:solidFill>
                  <a:srgbClr val="404040"/>
                </a:solidFill>
                <a:latin typeface="+mn-ea"/>
              </a:rPr>
              <a:t>》</a:t>
            </a:r>
            <a:r>
              <a:rPr lang="zh-CN" altLang="en-US" dirty="0">
                <a:solidFill>
                  <a:srgbClr val="404040"/>
                </a:solidFill>
                <a:latin typeface="+mn-ea"/>
              </a:rPr>
              <a:t>第</a:t>
            </a:r>
            <a:r>
              <a:rPr lang="en-US" altLang="zh-CN" dirty="0">
                <a:solidFill>
                  <a:srgbClr val="404040"/>
                </a:solidFill>
                <a:latin typeface="+mn-ea"/>
              </a:rPr>
              <a:t>79</a:t>
            </a:r>
            <a:r>
              <a:rPr lang="zh-CN" altLang="en-US" dirty="0">
                <a:solidFill>
                  <a:srgbClr val="404040"/>
                </a:solidFill>
                <a:latin typeface="+mn-ea"/>
              </a:rPr>
              <a:t>条产生危险废物的单位，首先要按照国家有关规定制定危险废物管理计划；其次，危险废物管理计划应当报产生危险废物的单位所在地生态环境主管部门备案。危险废物管理计划的内容，应当包括减少危险废物产生量和降低危险废物危害性的措施以及危险废物贮存、利用、处置措施。</a:t>
            </a:r>
            <a:endParaRPr lang="zh-CN" altLang="en-US" dirty="0"/>
          </a:p>
        </p:txBody>
      </p:sp>
      <p:sp>
        <p:nvSpPr>
          <p:cNvPr id="16" name="流程图: 可选过程 15"/>
          <p:cNvSpPr/>
          <p:nvPr/>
        </p:nvSpPr>
        <p:spPr>
          <a:xfrm>
            <a:off x="7524781" y="2044891"/>
            <a:ext cx="3897991" cy="441960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en-US" sz="2000" dirty="0">
                <a:solidFill>
                  <a:srgbClr val="404040"/>
                </a:solidFill>
                <a:latin typeface="+mn-ea"/>
              </a:rPr>
              <a:t>如果擅自倾倒、堆放危废的</a:t>
            </a:r>
            <a:r>
              <a:rPr lang="zh-CN" altLang="en-US" sz="2000" dirty="0" smtClean="0">
                <a:solidFill>
                  <a:srgbClr val="404040"/>
                </a:solidFill>
                <a:latin typeface="+mn-ea"/>
              </a:rPr>
              <a:t>，处以</a:t>
            </a:r>
            <a:r>
              <a:rPr lang="zh-CN" altLang="en-US" sz="2000" dirty="0">
                <a:solidFill>
                  <a:srgbClr val="404040"/>
                </a:solidFill>
                <a:latin typeface="+mn-ea"/>
              </a:rPr>
              <a:t>所需处置费用</a:t>
            </a:r>
            <a:r>
              <a:rPr lang="en-US" altLang="zh-CN" sz="2000" dirty="0">
                <a:solidFill>
                  <a:srgbClr val="404040"/>
                </a:solidFill>
                <a:latin typeface="+mn-ea"/>
              </a:rPr>
              <a:t>3</a:t>
            </a:r>
            <a:r>
              <a:rPr lang="zh-CN" altLang="en-US" sz="2000" dirty="0">
                <a:solidFill>
                  <a:srgbClr val="404040"/>
                </a:solidFill>
                <a:latin typeface="+mn-ea"/>
              </a:rPr>
              <a:t>倍</a:t>
            </a:r>
            <a:r>
              <a:rPr lang="en-US" altLang="zh-CN" sz="2000" dirty="0">
                <a:solidFill>
                  <a:srgbClr val="404040"/>
                </a:solidFill>
                <a:latin typeface="+mn-ea"/>
              </a:rPr>
              <a:t>-5</a:t>
            </a:r>
            <a:r>
              <a:rPr lang="zh-CN" altLang="en-US" sz="2000" dirty="0">
                <a:solidFill>
                  <a:srgbClr val="404040"/>
                </a:solidFill>
                <a:latin typeface="+mn-ea"/>
              </a:rPr>
              <a:t>倍的罚款，所需处置费用不足</a:t>
            </a:r>
            <a:r>
              <a:rPr lang="en-US" altLang="zh-CN" sz="2000" dirty="0">
                <a:solidFill>
                  <a:srgbClr val="404040"/>
                </a:solidFill>
                <a:latin typeface="+mn-ea"/>
              </a:rPr>
              <a:t>20</a:t>
            </a:r>
            <a:r>
              <a:rPr lang="zh-CN" altLang="en-US" sz="2000" dirty="0">
                <a:solidFill>
                  <a:srgbClr val="404040"/>
                </a:solidFill>
                <a:latin typeface="+mn-ea"/>
              </a:rPr>
              <a:t>万元的，按</a:t>
            </a:r>
            <a:r>
              <a:rPr lang="en-US" altLang="zh-CN" sz="2000" dirty="0">
                <a:solidFill>
                  <a:srgbClr val="404040"/>
                </a:solidFill>
                <a:latin typeface="+mn-ea"/>
              </a:rPr>
              <a:t>20</a:t>
            </a:r>
            <a:r>
              <a:rPr lang="zh-CN" altLang="en-US" sz="2000" dirty="0">
                <a:solidFill>
                  <a:srgbClr val="404040"/>
                </a:solidFill>
                <a:latin typeface="+mn-ea"/>
              </a:rPr>
              <a:t>万元计算</a:t>
            </a:r>
            <a:r>
              <a:rPr lang="zh-CN" altLang="en-US" sz="2000" dirty="0" smtClean="0">
                <a:solidFill>
                  <a:srgbClr val="404040"/>
                </a:solidFill>
                <a:latin typeface="+mn-ea"/>
              </a:rPr>
              <a:t>。</a:t>
            </a:r>
            <a:endParaRPr lang="en-US" altLang="zh-CN" sz="2000" dirty="0" smtClean="0">
              <a:solidFill>
                <a:srgbClr val="404040"/>
              </a:solidFill>
              <a:latin typeface="+mn-ea"/>
            </a:endParaRPr>
          </a:p>
          <a:p>
            <a:pPr algn="ctr">
              <a:lnSpc>
                <a:spcPts val="1000"/>
              </a:lnSpc>
            </a:pPr>
            <a:endParaRPr lang="zh-CN" altLang="en-US" sz="2000" dirty="0">
              <a:solidFill>
                <a:srgbClr val="404040"/>
              </a:solidFill>
              <a:latin typeface="+mn-ea"/>
            </a:endParaRPr>
          </a:p>
          <a:p>
            <a:pPr algn="ctr">
              <a:lnSpc>
                <a:spcPts val="3000"/>
              </a:lnSpc>
            </a:pPr>
            <a:r>
              <a:rPr lang="zh-CN" altLang="en-US" sz="2000" dirty="0">
                <a:solidFill>
                  <a:srgbClr val="404040"/>
                </a:solidFill>
                <a:latin typeface="+mn-ea"/>
              </a:rPr>
              <a:t>造成严重环境污染后果，尚不构成犯罪的</a:t>
            </a:r>
            <a:r>
              <a:rPr lang="zh-CN" altLang="en-US" sz="2000" dirty="0" smtClean="0">
                <a:solidFill>
                  <a:srgbClr val="404040"/>
                </a:solidFill>
                <a:latin typeface="+mn-ea"/>
              </a:rPr>
              <a:t>，由</a:t>
            </a:r>
            <a:r>
              <a:rPr lang="zh-CN" altLang="en-US" sz="2000" dirty="0">
                <a:solidFill>
                  <a:srgbClr val="404040"/>
                </a:solidFill>
                <a:latin typeface="+mn-ea"/>
              </a:rPr>
              <a:t>公安机关对法定代表人、主要负责人、直接负责的主管人员和其他责任人员处</a:t>
            </a:r>
            <a:r>
              <a:rPr lang="en-US" altLang="zh-CN" sz="2000" dirty="0">
                <a:solidFill>
                  <a:srgbClr val="404040"/>
                </a:solidFill>
                <a:latin typeface="+mn-ea"/>
              </a:rPr>
              <a:t>10</a:t>
            </a:r>
            <a:r>
              <a:rPr lang="zh-CN" altLang="en-US" sz="2000" dirty="0">
                <a:solidFill>
                  <a:srgbClr val="404040"/>
                </a:solidFill>
                <a:latin typeface="+mn-ea"/>
              </a:rPr>
              <a:t>日</a:t>
            </a:r>
            <a:r>
              <a:rPr lang="en-US" altLang="zh-CN" sz="2000" dirty="0">
                <a:solidFill>
                  <a:srgbClr val="404040"/>
                </a:solidFill>
                <a:latin typeface="+mn-ea"/>
              </a:rPr>
              <a:t>-15</a:t>
            </a:r>
            <a:r>
              <a:rPr lang="zh-CN" altLang="en-US" sz="2000" dirty="0">
                <a:solidFill>
                  <a:srgbClr val="404040"/>
                </a:solidFill>
                <a:latin typeface="+mn-ea"/>
              </a:rPr>
              <a:t>日的拘留；情节较轻的，处</a:t>
            </a:r>
            <a:r>
              <a:rPr lang="en-US" altLang="zh-CN" sz="2000" dirty="0">
                <a:solidFill>
                  <a:srgbClr val="404040"/>
                </a:solidFill>
                <a:latin typeface="+mn-ea"/>
              </a:rPr>
              <a:t>5</a:t>
            </a:r>
            <a:r>
              <a:rPr lang="zh-CN" altLang="en-US" sz="2000" dirty="0">
                <a:solidFill>
                  <a:srgbClr val="404040"/>
                </a:solidFill>
                <a:latin typeface="+mn-ea"/>
              </a:rPr>
              <a:t>日</a:t>
            </a:r>
            <a:r>
              <a:rPr lang="en-US" altLang="zh-CN" sz="2000" dirty="0">
                <a:solidFill>
                  <a:srgbClr val="404040"/>
                </a:solidFill>
                <a:latin typeface="+mn-ea"/>
              </a:rPr>
              <a:t>-10</a:t>
            </a:r>
            <a:r>
              <a:rPr lang="zh-CN" altLang="en-US" sz="2000" dirty="0">
                <a:solidFill>
                  <a:srgbClr val="404040"/>
                </a:solidFill>
                <a:latin typeface="+mn-ea"/>
              </a:rPr>
              <a:t>日的拘留。</a:t>
            </a:r>
            <a:endParaRPr lang="zh-CN" altLang="en-US" sz="2000" dirty="0">
              <a:solidFill>
                <a:srgbClr val="404040"/>
              </a:solidFill>
              <a:latin typeface="+mn-ea"/>
            </a:endParaRPr>
          </a:p>
        </p:txBody>
      </p:sp>
      <p:sp>
        <p:nvSpPr>
          <p:cNvPr id="11" name="圆角矩形 10"/>
          <p:cNvSpPr/>
          <p:nvPr/>
        </p:nvSpPr>
        <p:spPr>
          <a:xfrm>
            <a:off x="8521276" y="1807222"/>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后 果</a:t>
            </a:r>
            <a:endParaRPr lang="zh-CN" altLang="en-US" sz="2800" b="1" dirty="0">
              <a:solidFill>
                <a:srgbClr val="FF0000"/>
              </a:solidFill>
            </a:endParaRPr>
          </a:p>
        </p:txBody>
      </p:sp>
      <p:sp>
        <p:nvSpPr>
          <p:cNvPr id="18" name="圆角矩形 17"/>
          <p:cNvSpPr/>
          <p:nvPr/>
        </p:nvSpPr>
        <p:spPr>
          <a:xfrm>
            <a:off x="1736339" y="1839878"/>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FF00"/>
                </a:solidFill>
              </a:rPr>
              <a:t>规 定</a:t>
            </a:r>
            <a:endParaRPr lang="zh-CN" altLang="en-US" sz="2800" b="1" dirty="0">
              <a:solidFill>
                <a:srgbClr val="FFFF00"/>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右箭头标注 8"/>
          <p:cNvSpPr/>
          <p:nvPr/>
        </p:nvSpPr>
        <p:spPr>
          <a:xfrm>
            <a:off x="4664970" y="2649826"/>
            <a:ext cx="2859813" cy="3209731"/>
          </a:xfrm>
          <a:prstGeom prst="leftRightArrowCallo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zh-CN" sz="2800" dirty="0" smtClean="0">
              <a:solidFill>
                <a:srgbClr val="404040"/>
              </a:solidFill>
              <a:latin typeface="+mn-ea"/>
            </a:endParaRPr>
          </a:p>
          <a:p>
            <a:pPr algn="ctr"/>
            <a:r>
              <a:rPr lang="zh-CN" altLang="en-US" sz="2400" dirty="0" smtClean="0">
                <a:solidFill>
                  <a:srgbClr val="404040"/>
                </a:solidFill>
                <a:latin typeface="+mn-ea"/>
              </a:rPr>
              <a:t>转移</a:t>
            </a:r>
            <a:endParaRPr lang="en-US" altLang="zh-CN" sz="2400" dirty="0" smtClean="0">
              <a:solidFill>
                <a:srgbClr val="404040"/>
              </a:solidFill>
              <a:latin typeface="+mn-ea"/>
            </a:endParaRPr>
          </a:p>
          <a:p>
            <a:pPr algn="ctr"/>
            <a:r>
              <a:rPr lang="zh-CN" altLang="en-US" sz="2400" dirty="0" smtClean="0">
                <a:solidFill>
                  <a:srgbClr val="404040"/>
                </a:solidFill>
                <a:latin typeface="+mn-ea"/>
              </a:rPr>
              <a:t>危</a:t>
            </a:r>
            <a:r>
              <a:rPr lang="zh-CN" altLang="en-US" sz="2400" dirty="0">
                <a:solidFill>
                  <a:srgbClr val="404040"/>
                </a:solidFill>
                <a:latin typeface="+mn-ea"/>
              </a:rPr>
              <a:t>废</a:t>
            </a:r>
            <a:r>
              <a:rPr lang="zh-CN" altLang="en-US" sz="2400" dirty="0" smtClean="0">
                <a:solidFill>
                  <a:srgbClr val="404040"/>
                </a:solidFill>
                <a:latin typeface="+mn-ea"/>
              </a:rPr>
              <a:t>的</a:t>
            </a:r>
            <a:endParaRPr lang="en-US" altLang="zh-CN" sz="2400" dirty="0" smtClean="0">
              <a:solidFill>
                <a:srgbClr val="404040"/>
              </a:solidFill>
              <a:latin typeface="+mn-ea"/>
            </a:endParaRPr>
          </a:p>
          <a:p>
            <a:pPr algn="ctr"/>
            <a:r>
              <a:rPr lang="zh-CN" altLang="en-US" sz="2400" dirty="0" smtClean="0">
                <a:solidFill>
                  <a:srgbClr val="404040"/>
                </a:solidFill>
                <a:latin typeface="+mn-ea"/>
              </a:rPr>
              <a:t>要求</a:t>
            </a:r>
            <a:endParaRPr lang="zh-CN" altLang="en-US" sz="2400" dirty="0">
              <a:solidFill>
                <a:srgbClr val="404040"/>
              </a:solidFill>
              <a:latin typeface="+mn-ea"/>
            </a:endParaRPr>
          </a:p>
          <a:p>
            <a:pPr algn="ctr"/>
            <a:endParaRPr lang="zh-CN" altLang="en-US" dirty="0"/>
          </a:p>
        </p:txBody>
      </p:sp>
      <p:grpSp>
        <p:nvGrpSpPr>
          <p:cNvPr id="12" name="Group 360"/>
          <p:cNvGrpSpPr/>
          <p:nvPr/>
        </p:nvGrpSpPr>
        <p:grpSpPr>
          <a:xfrm>
            <a:off x="5831631" y="2839182"/>
            <a:ext cx="526489" cy="537414"/>
            <a:chOff x="0" y="0"/>
            <a:chExt cx="850594" cy="850594"/>
          </a:xfrm>
        </p:grpSpPr>
        <p:sp>
          <p:nvSpPr>
            <p:cNvPr id="13"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4"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lang="en-US" sz="2000" dirty="0" smtClean="0">
                  <a:solidFill>
                    <a:schemeClr val="bg1"/>
                  </a:solidFill>
                  <a:latin typeface="Arial" panose="020B0604020202020204" pitchFamily="34" charset="0"/>
                  <a:cs typeface="Arial" panose="020B0604020202020204" pitchFamily="34" charset="0"/>
                </a:rPr>
                <a:t>5</a:t>
              </a:r>
              <a:endParaRPr sz="2000" dirty="0">
                <a:solidFill>
                  <a:schemeClr val="bg1"/>
                </a:solidFill>
                <a:latin typeface="Arial" panose="020B0604020202020204" pitchFamily="34" charset="0"/>
                <a:cs typeface="Arial" panose="020B0604020202020204" pitchFamily="34" charset="0"/>
              </a:endParaRPr>
            </a:p>
          </p:txBody>
        </p:sp>
      </p:grpSp>
      <p:sp>
        <p:nvSpPr>
          <p:cNvPr id="10" name="流程图: 可选过程 9"/>
          <p:cNvSpPr/>
          <p:nvPr/>
        </p:nvSpPr>
        <p:spPr>
          <a:xfrm>
            <a:off x="766979" y="2044891"/>
            <a:ext cx="3897991" cy="4419600"/>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US" altLang="zh-CN" dirty="0" smtClean="0">
              <a:solidFill>
                <a:srgbClr val="404040"/>
              </a:solidFill>
              <a:latin typeface="+mn-ea"/>
            </a:endParaRPr>
          </a:p>
          <a:p>
            <a:pPr algn="ctr">
              <a:lnSpc>
                <a:spcPts val="2800"/>
              </a:lnSpc>
            </a:pPr>
            <a:r>
              <a:rPr lang="zh-CN" altLang="en-US" dirty="0">
                <a:solidFill>
                  <a:srgbClr val="404040"/>
                </a:solidFill>
                <a:latin typeface="+mn-ea"/>
              </a:rPr>
              <a:t>新</a:t>
            </a:r>
            <a:r>
              <a:rPr lang="en-US" altLang="zh-CN" dirty="0">
                <a:solidFill>
                  <a:srgbClr val="404040"/>
                </a:solidFill>
                <a:latin typeface="+mn-ea"/>
              </a:rPr>
              <a:t>《</a:t>
            </a:r>
            <a:r>
              <a:rPr lang="zh-CN" altLang="en-US" dirty="0">
                <a:solidFill>
                  <a:srgbClr val="404040"/>
                </a:solidFill>
                <a:latin typeface="+mn-ea"/>
              </a:rPr>
              <a:t>固废法</a:t>
            </a:r>
            <a:r>
              <a:rPr lang="en-US" altLang="zh-CN" dirty="0">
                <a:solidFill>
                  <a:srgbClr val="404040"/>
                </a:solidFill>
                <a:latin typeface="+mn-ea"/>
              </a:rPr>
              <a:t>》</a:t>
            </a:r>
            <a:r>
              <a:rPr lang="zh-CN" altLang="en-US" dirty="0">
                <a:solidFill>
                  <a:srgbClr val="404040"/>
                </a:solidFill>
                <a:latin typeface="+mn-ea"/>
              </a:rPr>
              <a:t>第</a:t>
            </a:r>
            <a:r>
              <a:rPr lang="en-US" altLang="zh-CN" dirty="0">
                <a:solidFill>
                  <a:srgbClr val="404040"/>
                </a:solidFill>
                <a:latin typeface="+mn-ea"/>
              </a:rPr>
              <a:t>82</a:t>
            </a:r>
            <a:r>
              <a:rPr lang="zh-CN" altLang="en-US" dirty="0">
                <a:solidFill>
                  <a:srgbClr val="404040"/>
                </a:solidFill>
                <a:latin typeface="+mn-ea"/>
              </a:rPr>
              <a:t>条规定，转移危险废物，要按照国家有关规定填写、运行危险废物电子或者纸质转移联单。如果是跨省转移危废的，要向危废移出地省级环保部门申请。移出地省级环保部门及时商经接受地省级环保部门同意后，在规定期限内批准转移该危险废物，并将批准信息通报相关省级环保部门和交通运输部门。未经批准的，不得转移。</a:t>
            </a:r>
            <a:endParaRPr lang="zh-CN" altLang="en-US" dirty="0"/>
          </a:p>
        </p:txBody>
      </p:sp>
      <p:sp>
        <p:nvSpPr>
          <p:cNvPr id="16" name="流程图: 可选过程 15"/>
          <p:cNvSpPr/>
          <p:nvPr/>
        </p:nvSpPr>
        <p:spPr>
          <a:xfrm>
            <a:off x="7524781" y="2044891"/>
            <a:ext cx="3897991" cy="441960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en-US" dirty="0">
                <a:solidFill>
                  <a:srgbClr val="404040"/>
                </a:solidFill>
                <a:latin typeface="+mn-ea"/>
              </a:rPr>
              <a:t>如果没有制定危险废物管理计划或者申报危险废物有关资料的，就要按照新</a:t>
            </a:r>
            <a:r>
              <a:rPr lang="en-US" altLang="zh-CN" dirty="0">
                <a:solidFill>
                  <a:srgbClr val="404040"/>
                </a:solidFill>
                <a:latin typeface="+mn-ea"/>
              </a:rPr>
              <a:t>《</a:t>
            </a:r>
            <a:r>
              <a:rPr lang="zh-CN" altLang="en-US" dirty="0">
                <a:solidFill>
                  <a:srgbClr val="404040"/>
                </a:solidFill>
                <a:latin typeface="+mn-ea"/>
              </a:rPr>
              <a:t>固废法</a:t>
            </a:r>
            <a:r>
              <a:rPr lang="en-US" altLang="zh-CN" dirty="0">
                <a:solidFill>
                  <a:srgbClr val="404040"/>
                </a:solidFill>
                <a:latin typeface="+mn-ea"/>
              </a:rPr>
              <a:t>》</a:t>
            </a:r>
            <a:r>
              <a:rPr lang="zh-CN" altLang="en-US" dirty="0">
                <a:solidFill>
                  <a:srgbClr val="404040"/>
                </a:solidFill>
                <a:latin typeface="+mn-ea"/>
              </a:rPr>
              <a:t>第</a:t>
            </a:r>
            <a:r>
              <a:rPr lang="en-US" altLang="zh-CN" dirty="0">
                <a:solidFill>
                  <a:srgbClr val="404040"/>
                </a:solidFill>
                <a:latin typeface="+mn-ea"/>
              </a:rPr>
              <a:t>112</a:t>
            </a:r>
            <a:r>
              <a:rPr lang="zh-CN" altLang="en-US" dirty="0">
                <a:solidFill>
                  <a:srgbClr val="404040"/>
                </a:solidFill>
                <a:latin typeface="+mn-ea"/>
              </a:rPr>
              <a:t>条对产生危废的单位进行处罚，即由生态环境主管部门责令改正，处</a:t>
            </a:r>
            <a:r>
              <a:rPr lang="en-US" altLang="zh-CN" dirty="0">
                <a:solidFill>
                  <a:srgbClr val="404040"/>
                </a:solidFill>
                <a:latin typeface="+mn-ea"/>
              </a:rPr>
              <a:t>10</a:t>
            </a:r>
            <a:r>
              <a:rPr lang="zh-CN" altLang="en-US" dirty="0">
                <a:solidFill>
                  <a:srgbClr val="404040"/>
                </a:solidFill>
                <a:latin typeface="+mn-ea"/>
              </a:rPr>
              <a:t>万</a:t>
            </a:r>
            <a:r>
              <a:rPr lang="en-US" altLang="zh-CN" dirty="0">
                <a:solidFill>
                  <a:srgbClr val="404040"/>
                </a:solidFill>
                <a:latin typeface="+mn-ea"/>
              </a:rPr>
              <a:t>-100</a:t>
            </a:r>
            <a:r>
              <a:rPr lang="zh-CN" altLang="en-US" dirty="0">
                <a:solidFill>
                  <a:srgbClr val="404040"/>
                </a:solidFill>
                <a:latin typeface="+mn-ea"/>
              </a:rPr>
              <a:t>万的罚款，没收违法所得；情节严重的，报经有批准权的人民政府批准，可以责令停业或者关闭。</a:t>
            </a:r>
            <a:endParaRPr lang="zh-CN" altLang="en-US" dirty="0">
              <a:solidFill>
                <a:srgbClr val="404040"/>
              </a:solidFill>
              <a:latin typeface="+mn-ea"/>
            </a:endParaRPr>
          </a:p>
        </p:txBody>
      </p:sp>
      <p:sp>
        <p:nvSpPr>
          <p:cNvPr id="11" name="圆角矩形 10"/>
          <p:cNvSpPr/>
          <p:nvPr/>
        </p:nvSpPr>
        <p:spPr>
          <a:xfrm>
            <a:off x="8521276" y="1807222"/>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后 果</a:t>
            </a:r>
            <a:endParaRPr lang="zh-CN" altLang="en-US" sz="2800" b="1" dirty="0">
              <a:solidFill>
                <a:srgbClr val="FF0000"/>
              </a:solidFill>
            </a:endParaRPr>
          </a:p>
        </p:txBody>
      </p:sp>
      <p:sp>
        <p:nvSpPr>
          <p:cNvPr id="18" name="圆角矩形 17"/>
          <p:cNvSpPr/>
          <p:nvPr/>
        </p:nvSpPr>
        <p:spPr>
          <a:xfrm>
            <a:off x="1736339" y="1839878"/>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FF00"/>
                </a:solidFill>
              </a:rPr>
              <a:t>规 定</a:t>
            </a:r>
            <a:endParaRPr lang="zh-CN" altLang="en-US" sz="2800" b="1" dirty="0">
              <a:solidFill>
                <a:srgbClr val="FFFF00"/>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右箭头标注 8"/>
          <p:cNvSpPr/>
          <p:nvPr/>
        </p:nvSpPr>
        <p:spPr>
          <a:xfrm>
            <a:off x="4664970" y="2649826"/>
            <a:ext cx="2859813" cy="3209731"/>
          </a:xfrm>
          <a:prstGeom prst="leftRightArrowCallo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zh-CN" sz="2800" dirty="0" smtClean="0">
              <a:solidFill>
                <a:srgbClr val="404040"/>
              </a:solidFill>
              <a:latin typeface="+mn-ea"/>
            </a:endParaRPr>
          </a:p>
          <a:p>
            <a:pPr algn="ctr"/>
            <a:r>
              <a:rPr lang="zh-CN" altLang="en-US" sz="2400" dirty="0" smtClean="0">
                <a:solidFill>
                  <a:srgbClr val="404040"/>
                </a:solidFill>
                <a:latin typeface="+mn-ea"/>
              </a:rPr>
              <a:t>运输</a:t>
            </a:r>
            <a:endParaRPr lang="en-US" altLang="zh-CN" sz="2400" dirty="0" smtClean="0">
              <a:solidFill>
                <a:srgbClr val="404040"/>
              </a:solidFill>
              <a:latin typeface="+mn-ea"/>
            </a:endParaRPr>
          </a:p>
          <a:p>
            <a:pPr algn="ctr"/>
            <a:r>
              <a:rPr lang="zh-CN" altLang="en-US" sz="2400" dirty="0" smtClean="0">
                <a:solidFill>
                  <a:srgbClr val="404040"/>
                </a:solidFill>
                <a:latin typeface="+mn-ea"/>
              </a:rPr>
              <a:t>危</a:t>
            </a:r>
            <a:r>
              <a:rPr lang="zh-CN" altLang="en-US" sz="2400" dirty="0">
                <a:solidFill>
                  <a:srgbClr val="404040"/>
                </a:solidFill>
                <a:latin typeface="+mn-ea"/>
              </a:rPr>
              <a:t>废的要求</a:t>
            </a:r>
            <a:endParaRPr lang="zh-CN" altLang="en-US" sz="2400" dirty="0">
              <a:solidFill>
                <a:srgbClr val="404040"/>
              </a:solidFill>
              <a:latin typeface="+mn-ea"/>
            </a:endParaRPr>
          </a:p>
          <a:p>
            <a:pPr algn="ctr"/>
            <a:endParaRPr lang="zh-CN" altLang="en-US" dirty="0"/>
          </a:p>
        </p:txBody>
      </p:sp>
      <p:grpSp>
        <p:nvGrpSpPr>
          <p:cNvPr id="12" name="Group 360"/>
          <p:cNvGrpSpPr/>
          <p:nvPr/>
        </p:nvGrpSpPr>
        <p:grpSpPr>
          <a:xfrm>
            <a:off x="5831631" y="2839182"/>
            <a:ext cx="526489" cy="537414"/>
            <a:chOff x="0" y="0"/>
            <a:chExt cx="850594" cy="850594"/>
          </a:xfrm>
        </p:grpSpPr>
        <p:sp>
          <p:nvSpPr>
            <p:cNvPr id="13"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030A0"/>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4"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lang="en-US" sz="2000" dirty="0" smtClean="0">
                  <a:solidFill>
                    <a:schemeClr val="bg1"/>
                  </a:solidFill>
                  <a:latin typeface="Arial" panose="020B0604020202020204" pitchFamily="34" charset="0"/>
                  <a:cs typeface="Arial" panose="020B0604020202020204" pitchFamily="34" charset="0"/>
                </a:rPr>
                <a:t>6</a:t>
              </a:r>
              <a:endParaRPr sz="2000" dirty="0">
                <a:solidFill>
                  <a:schemeClr val="bg1"/>
                </a:solidFill>
                <a:latin typeface="Arial" panose="020B0604020202020204" pitchFamily="34" charset="0"/>
                <a:cs typeface="Arial" panose="020B0604020202020204" pitchFamily="34" charset="0"/>
              </a:endParaRPr>
            </a:p>
          </p:txBody>
        </p:sp>
      </p:grpSp>
      <p:sp>
        <p:nvSpPr>
          <p:cNvPr id="10" name="流程图: 可选过程 9"/>
          <p:cNvSpPr/>
          <p:nvPr/>
        </p:nvSpPr>
        <p:spPr>
          <a:xfrm>
            <a:off x="766979" y="2044891"/>
            <a:ext cx="3897991" cy="4419600"/>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US" altLang="zh-CN" dirty="0" smtClean="0">
              <a:solidFill>
                <a:srgbClr val="404040"/>
              </a:solidFill>
              <a:latin typeface="+mn-ea"/>
            </a:endParaRPr>
          </a:p>
          <a:p>
            <a:pPr algn="ctr">
              <a:lnSpc>
                <a:spcPts val="3500"/>
              </a:lnSpc>
            </a:pPr>
            <a:r>
              <a:rPr lang="zh-CN" altLang="en-US" sz="2400" dirty="0">
                <a:solidFill>
                  <a:srgbClr val="404040"/>
                </a:solidFill>
                <a:latin typeface="+mn-ea"/>
              </a:rPr>
              <a:t>新</a:t>
            </a:r>
            <a:r>
              <a:rPr lang="en-US" altLang="zh-CN" sz="2400" dirty="0">
                <a:solidFill>
                  <a:srgbClr val="404040"/>
                </a:solidFill>
                <a:latin typeface="+mn-ea"/>
              </a:rPr>
              <a:t>《</a:t>
            </a:r>
            <a:r>
              <a:rPr lang="zh-CN" altLang="en-US" sz="2400" dirty="0">
                <a:solidFill>
                  <a:srgbClr val="404040"/>
                </a:solidFill>
                <a:latin typeface="+mn-ea"/>
              </a:rPr>
              <a:t>固废法</a:t>
            </a:r>
            <a:r>
              <a:rPr lang="en-US" altLang="zh-CN" sz="2400" dirty="0">
                <a:solidFill>
                  <a:srgbClr val="404040"/>
                </a:solidFill>
                <a:latin typeface="+mn-ea"/>
              </a:rPr>
              <a:t>》</a:t>
            </a:r>
            <a:r>
              <a:rPr lang="zh-CN" altLang="en-US" sz="2400" dirty="0">
                <a:solidFill>
                  <a:srgbClr val="404040"/>
                </a:solidFill>
                <a:latin typeface="+mn-ea"/>
              </a:rPr>
              <a:t>第</a:t>
            </a:r>
            <a:r>
              <a:rPr lang="en-US" altLang="zh-CN" sz="2400" dirty="0">
                <a:solidFill>
                  <a:srgbClr val="404040"/>
                </a:solidFill>
                <a:latin typeface="+mn-ea"/>
              </a:rPr>
              <a:t>83</a:t>
            </a:r>
            <a:r>
              <a:rPr lang="zh-CN" altLang="en-US" sz="2400" dirty="0">
                <a:solidFill>
                  <a:srgbClr val="404040"/>
                </a:solidFill>
                <a:latin typeface="+mn-ea"/>
              </a:rPr>
              <a:t>条规定，运输危险废物，首先要遵守国家有关危险货物运输管理的规定，并采取防止污染环境的措施。其次，禁止将危险废物与旅客在同一运输工具上载运。</a:t>
            </a:r>
            <a:endParaRPr lang="zh-CN" altLang="en-US" sz="2400" dirty="0"/>
          </a:p>
        </p:txBody>
      </p:sp>
      <p:sp>
        <p:nvSpPr>
          <p:cNvPr id="16" name="流程图: 可选过程 15"/>
          <p:cNvSpPr/>
          <p:nvPr/>
        </p:nvSpPr>
        <p:spPr>
          <a:xfrm>
            <a:off x="7524781" y="2044891"/>
            <a:ext cx="3897991" cy="441960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r>
              <a:rPr lang="zh-CN" altLang="en-US" sz="2000" dirty="0">
                <a:solidFill>
                  <a:srgbClr val="404040"/>
                </a:solidFill>
                <a:latin typeface="+mn-ea"/>
              </a:rPr>
              <a:t>如果在运输过程中沿途丢弃、遗撒危险废物的，就要按照新</a:t>
            </a:r>
            <a:r>
              <a:rPr lang="en-US" altLang="zh-CN" sz="2000" dirty="0">
                <a:solidFill>
                  <a:srgbClr val="404040"/>
                </a:solidFill>
                <a:latin typeface="+mn-ea"/>
              </a:rPr>
              <a:t>《</a:t>
            </a:r>
            <a:r>
              <a:rPr lang="zh-CN" altLang="en-US" sz="2000" dirty="0">
                <a:solidFill>
                  <a:srgbClr val="404040"/>
                </a:solidFill>
                <a:latin typeface="+mn-ea"/>
              </a:rPr>
              <a:t>固废法</a:t>
            </a:r>
            <a:r>
              <a:rPr lang="en-US" altLang="zh-CN" sz="2000" dirty="0">
                <a:solidFill>
                  <a:srgbClr val="404040"/>
                </a:solidFill>
                <a:latin typeface="+mn-ea"/>
              </a:rPr>
              <a:t>》</a:t>
            </a:r>
            <a:r>
              <a:rPr lang="zh-CN" altLang="en-US" sz="2000" dirty="0">
                <a:solidFill>
                  <a:srgbClr val="404040"/>
                </a:solidFill>
                <a:latin typeface="+mn-ea"/>
              </a:rPr>
              <a:t>第</a:t>
            </a:r>
            <a:r>
              <a:rPr lang="en-US" altLang="zh-CN" sz="2000" dirty="0">
                <a:solidFill>
                  <a:srgbClr val="404040"/>
                </a:solidFill>
                <a:latin typeface="+mn-ea"/>
              </a:rPr>
              <a:t>112</a:t>
            </a:r>
            <a:r>
              <a:rPr lang="zh-CN" altLang="en-US" sz="2000" dirty="0">
                <a:solidFill>
                  <a:srgbClr val="404040"/>
                </a:solidFill>
                <a:latin typeface="+mn-ea"/>
              </a:rPr>
              <a:t>条第（十一）项进行处罚，即由生态环境主管部门对产生危废的单位处以所需处置费用</a:t>
            </a:r>
            <a:r>
              <a:rPr lang="en-US" altLang="zh-CN" sz="2000" dirty="0">
                <a:solidFill>
                  <a:srgbClr val="404040"/>
                </a:solidFill>
                <a:latin typeface="+mn-ea"/>
              </a:rPr>
              <a:t>3</a:t>
            </a:r>
            <a:r>
              <a:rPr lang="zh-CN" altLang="en-US" sz="2000" dirty="0">
                <a:solidFill>
                  <a:srgbClr val="404040"/>
                </a:solidFill>
                <a:latin typeface="+mn-ea"/>
              </a:rPr>
              <a:t>倍</a:t>
            </a:r>
            <a:r>
              <a:rPr lang="en-US" altLang="zh-CN" sz="2000" dirty="0">
                <a:solidFill>
                  <a:srgbClr val="404040"/>
                </a:solidFill>
                <a:latin typeface="+mn-ea"/>
              </a:rPr>
              <a:t>-5</a:t>
            </a:r>
            <a:r>
              <a:rPr lang="zh-CN" altLang="en-US" sz="2000" dirty="0">
                <a:solidFill>
                  <a:srgbClr val="404040"/>
                </a:solidFill>
                <a:latin typeface="+mn-ea"/>
              </a:rPr>
              <a:t>倍的罚款，所需处置费用不足</a:t>
            </a:r>
            <a:r>
              <a:rPr lang="en-US" altLang="zh-CN" sz="2000" dirty="0">
                <a:solidFill>
                  <a:srgbClr val="404040"/>
                </a:solidFill>
                <a:latin typeface="+mn-ea"/>
              </a:rPr>
              <a:t>20</a:t>
            </a:r>
            <a:r>
              <a:rPr lang="zh-CN" altLang="en-US" sz="2000" dirty="0">
                <a:solidFill>
                  <a:srgbClr val="404040"/>
                </a:solidFill>
                <a:latin typeface="+mn-ea"/>
              </a:rPr>
              <a:t>万元的，按</a:t>
            </a:r>
            <a:r>
              <a:rPr lang="en-US" altLang="zh-CN" sz="2000" dirty="0">
                <a:solidFill>
                  <a:srgbClr val="404040"/>
                </a:solidFill>
                <a:latin typeface="+mn-ea"/>
              </a:rPr>
              <a:t>20</a:t>
            </a:r>
            <a:r>
              <a:rPr lang="zh-CN" altLang="en-US" sz="2000" dirty="0">
                <a:solidFill>
                  <a:srgbClr val="404040"/>
                </a:solidFill>
                <a:latin typeface="+mn-ea"/>
              </a:rPr>
              <a:t>万元计算。</a:t>
            </a:r>
            <a:endParaRPr lang="zh-CN" altLang="en-US" sz="2000" dirty="0">
              <a:solidFill>
                <a:srgbClr val="404040"/>
              </a:solidFill>
              <a:latin typeface="+mn-ea"/>
            </a:endParaRPr>
          </a:p>
        </p:txBody>
      </p:sp>
      <p:sp>
        <p:nvSpPr>
          <p:cNvPr id="11" name="圆角矩形 10"/>
          <p:cNvSpPr/>
          <p:nvPr/>
        </p:nvSpPr>
        <p:spPr>
          <a:xfrm>
            <a:off x="8521276" y="1807222"/>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后 果</a:t>
            </a:r>
            <a:endParaRPr lang="zh-CN" altLang="en-US" sz="2800" b="1" dirty="0">
              <a:solidFill>
                <a:srgbClr val="FF0000"/>
              </a:solidFill>
            </a:endParaRPr>
          </a:p>
        </p:txBody>
      </p:sp>
      <p:sp>
        <p:nvSpPr>
          <p:cNvPr id="18" name="圆角矩形 17"/>
          <p:cNvSpPr/>
          <p:nvPr/>
        </p:nvSpPr>
        <p:spPr>
          <a:xfrm>
            <a:off x="1736339" y="1839878"/>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FF00"/>
                </a:solidFill>
              </a:rPr>
              <a:t>规 定</a:t>
            </a:r>
            <a:endParaRPr lang="zh-CN" altLang="en-US" sz="2800" b="1" dirty="0">
              <a:solidFill>
                <a:srgbClr val="FFFF00"/>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右箭头标注 8"/>
          <p:cNvSpPr/>
          <p:nvPr/>
        </p:nvSpPr>
        <p:spPr>
          <a:xfrm>
            <a:off x="4664970" y="2649826"/>
            <a:ext cx="2859813" cy="3209731"/>
          </a:xfrm>
          <a:prstGeom prst="leftRightArrowCallo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zh-CN" sz="2800" dirty="0" smtClean="0">
              <a:solidFill>
                <a:srgbClr val="404040"/>
              </a:solidFill>
              <a:latin typeface="+mn-ea"/>
            </a:endParaRPr>
          </a:p>
          <a:p>
            <a:pPr algn="ctr"/>
            <a:endParaRPr lang="en-US" altLang="zh-CN" sz="2400" dirty="0" smtClean="0">
              <a:solidFill>
                <a:srgbClr val="404040"/>
              </a:solidFill>
              <a:latin typeface="+mn-ea"/>
            </a:endParaRPr>
          </a:p>
          <a:p>
            <a:pPr algn="ctr"/>
            <a:r>
              <a:rPr lang="zh-CN" altLang="en-US" sz="2400" dirty="0" smtClean="0">
                <a:solidFill>
                  <a:srgbClr val="404040"/>
                </a:solidFill>
                <a:latin typeface="+mn-ea"/>
              </a:rPr>
              <a:t>制定</a:t>
            </a:r>
            <a:endParaRPr lang="en-US" altLang="zh-CN" sz="2400" dirty="0" smtClean="0">
              <a:solidFill>
                <a:srgbClr val="404040"/>
              </a:solidFill>
              <a:latin typeface="+mn-ea"/>
            </a:endParaRPr>
          </a:p>
          <a:p>
            <a:pPr algn="ctr"/>
            <a:r>
              <a:rPr lang="zh-CN" altLang="en-US" sz="2400" dirty="0" smtClean="0">
                <a:solidFill>
                  <a:srgbClr val="404040"/>
                </a:solidFill>
                <a:latin typeface="+mn-ea"/>
              </a:rPr>
              <a:t>意外事故</a:t>
            </a:r>
            <a:r>
              <a:rPr lang="zh-CN" altLang="en-US" sz="2400" dirty="0">
                <a:solidFill>
                  <a:srgbClr val="404040"/>
                </a:solidFill>
                <a:latin typeface="+mn-ea"/>
              </a:rPr>
              <a:t>防范措施和应急预案</a:t>
            </a:r>
            <a:endParaRPr lang="zh-CN" altLang="en-US" dirty="0"/>
          </a:p>
        </p:txBody>
      </p:sp>
      <p:grpSp>
        <p:nvGrpSpPr>
          <p:cNvPr id="12" name="Group 360"/>
          <p:cNvGrpSpPr/>
          <p:nvPr/>
        </p:nvGrpSpPr>
        <p:grpSpPr>
          <a:xfrm>
            <a:off x="5831631" y="2839182"/>
            <a:ext cx="526489" cy="537414"/>
            <a:chOff x="0" y="0"/>
            <a:chExt cx="850594" cy="850594"/>
          </a:xfrm>
        </p:grpSpPr>
        <p:sp>
          <p:nvSpPr>
            <p:cNvPr id="13"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4"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lang="en-US" sz="2000" dirty="0" smtClean="0">
                  <a:solidFill>
                    <a:schemeClr val="bg1"/>
                  </a:solidFill>
                  <a:latin typeface="Arial" panose="020B0604020202020204" pitchFamily="34" charset="0"/>
                  <a:cs typeface="Arial" panose="020B0604020202020204" pitchFamily="34" charset="0"/>
                </a:rPr>
                <a:t>7</a:t>
              </a:r>
              <a:endParaRPr sz="2000" dirty="0">
                <a:solidFill>
                  <a:schemeClr val="bg1"/>
                </a:solidFill>
                <a:latin typeface="Arial" panose="020B0604020202020204" pitchFamily="34" charset="0"/>
                <a:cs typeface="Arial" panose="020B0604020202020204" pitchFamily="34" charset="0"/>
              </a:endParaRPr>
            </a:p>
          </p:txBody>
        </p:sp>
      </p:grpSp>
      <p:sp>
        <p:nvSpPr>
          <p:cNvPr id="10" name="流程图: 可选过程 9"/>
          <p:cNvSpPr/>
          <p:nvPr/>
        </p:nvSpPr>
        <p:spPr>
          <a:xfrm>
            <a:off x="766979" y="2044891"/>
            <a:ext cx="3897991" cy="4419600"/>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US" altLang="zh-CN" dirty="0" smtClean="0">
              <a:solidFill>
                <a:srgbClr val="404040"/>
              </a:solidFill>
              <a:latin typeface="+mn-ea"/>
            </a:endParaRPr>
          </a:p>
          <a:p>
            <a:pPr algn="ctr">
              <a:lnSpc>
                <a:spcPts val="3500"/>
              </a:lnSpc>
            </a:pPr>
            <a:r>
              <a:rPr lang="zh-CN" altLang="en-US" sz="2400" dirty="0">
                <a:solidFill>
                  <a:srgbClr val="404040"/>
                </a:solidFill>
                <a:latin typeface="+mn-ea"/>
              </a:rPr>
              <a:t>新</a:t>
            </a:r>
            <a:r>
              <a:rPr lang="en-US" altLang="zh-CN" sz="2400" dirty="0">
                <a:solidFill>
                  <a:srgbClr val="404040"/>
                </a:solidFill>
                <a:latin typeface="+mn-ea"/>
              </a:rPr>
              <a:t>《</a:t>
            </a:r>
            <a:r>
              <a:rPr lang="zh-CN" altLang="en-US" sz="2400" dirty="0">
                <a:solidFill>
                  <a:srgbClr val="404040"/>
                </a:solidFill>
                <a:latin typeface="+mn-ea"/>
              </a:rPr>
              <a:t>固废法</a:t>
            </a:r>
            <a:r>
              <a:rPr lang="en-US" altLang="zh-CN" sz="2400" dirty="0">
                <a:solidFill>
                  <a:srgbClr val="404040"/>
                </a:solidFill>
                <a:latin typeface="+mn-ea"/>
              </a:rPr>
              <a:t>》</a:t>
            </a:r>
            <a:r>
              <a:rPr lang="zh-CN" altLang="en-US" sz="2400" dirty="0">
                <a:solidFill>
                  <a:srgbClr val="404040"/>
                </a:solidFill>
                <a:latin typeface="+mn-ea"/>
              </a:rPr>
              <a:t>第</a:t>
            </a:r>
            <a:r>
              <a:rPr lang="en-US" altLang="zh-CN" sz="2400" dirty="0">
                <a:solidFill>
                  <a:srgbClr val="404040"/>
                </a:solidFill>
                <a:latin typeface="+mn-ea"/>
              </a:rPr>
              <a:t>85</a:t>
            </a:r>
            <a:r>
              <a:rPr lang="zh-CN" altLang="en-US" sz="2400" dirty="0">
                <a:solidFill>
                  <a:srgbClr val="404040"/>
                </a:solidFill>
                <a:latin typeface="+mn-ea"/>
              </a:rPr>
              <a:t>条规定，产生危险废物的单位，要制定意外事故的防范措施和应急预案，并向所在地生态环境主管部门和其他负有固体废物污染环境防治监督管理职责的部门备案。</a:t>
            </a:r>
            <a:endParaRPr lang="zh-CN" altLang="en-US" sz="2400" dirty="0"/>
          </a:p>
        </p:txBody>
      </p:sp>
      <p:sp>
        <p:nvSpPr>
          <p:cNvPr id="16" name="流程图: 可选过程 15"/>
          <p:cNvSpPr/>
          <p:nvPr/>
        </p:nvSpPr>
        <p:spPr>
          <a:xfrm>
            <a:off x="7524781" y="2044891"/>
            <a:ext cx="3897991" cy="441960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en-US" sz="2000" dirty="0">
                <a:solidFill>
                  <a:srgbClr val="404040"/>
                </a:solidFill>
                <a:latin typeface="+mn-ea"/>
              </a:rPr>
              <a:t>如果没有制定危险废物意外事故防范措施和应急预案的，就要按照新</a:t>
            </a:r>
            <a:r>
              <a:rPr lang="en-US" altLang="zh-CN" sz="2000" dirty="0">
                <a:solidFill>
                  <a:srgbClr val="404040"/>
                </a:solidFill>
                <a:latin typeface="+mn-ea"/>
              </a:rPr>
              <a:t>《</a:t>
            </a:r>
            <a:r>
              <a:rPr lang="zh-CN" altLang="en-US" sz="2000" dirty="0">
                <a:solidFill>
                  <a:srgbClr val="404040"/>
                </a:solidFill>
                <a:latin typeface="+mn-ea"/>
              </a:rPr>
              <a:t>固废法</a:t>
            </a:r>
            <a:r>
              <a:rPr lang="en-US" altLang="zh-CN" sz="2000" dirty="0">
                <a:solidFill>
                  <a:srgbClr val="404040"/>
                </a:solidFill>
                <a:latin typeface="+mn-ea"/>
              </a:rPr>
              <a:t>》</a:t>
            </a:r>
            <a:r>
              <a:rPr lang="zh-CN" altLang="en-US" sz="2000" dirty="0">
                <a:solidFill>
                  <a:srgbClr val="404040"/>
                </a:solidFill>
                <a:latin typeface="+mn-ea"/>
              </a:rPr>
              <a:t>第</a:t>
            </a:r>
            <a:r>
              <a:rPr lang="en-US" altLang="zh-CN" sz="2000" dirty="0">
                <a:solidFill>
                  <a:srgbClr val="404040"/>
                </a:solidFill>
                <a:latin typeface="+mn-ea"/>
              </a:rPr>
              <a:t>112</a:t>
            </a:r>
            <a:r>
              <a:rPr lang="zh-CN" altLang="en-US" sz="2000" dirty="0">
                <a:solidFill>
                  <a:srgbClr val="404040"/>
                </a:solidFill>
                <a:latin typeface="+mn-ea"/>
              </a:rPr>
              <a:t>条第（十二）项进行处罚，即由生态环境主管部门责令改正，处</a:t>
            </a:r>
            <a:r>
              <a:rPr lang="en-US" altLang="zh-CN" sz="2000" dirty="0">
                <a:solidFill>
                  <a:srgbClr val="404040"/>
                </a:solidFill>
                <a:latin typeface="+mn-ea"/>
              </a:rPr>
              <a:t>10</a:t>
            </a:r>
            <a:r>
              <a:rPr lang="zh-CN" altLang="en-US" sz="2000" dirty="0">
                <a:solidFill>
                  <a:srgbClr val="404040"/>
                </a:solidFill>
                <a:latin typeface="+mn-ea"/>
              </a:rPr>
              <a:t>万</a:t>
            </a:r>
            <a:r>
              <a:rPr lang="en-US" altLang="zh-CN" sz="2000" dirty="0">
                <a:solidFill>
                  <a:srgbClr val="404040"/>
                </a:solidFill>
                <a:latin typeface="+mn-ea"/>
              </a:rPr>
              <a:t>-100</a:t>
            </a:r>
            <a:r>
              <a:rPr lang="zh-CN" altLang="en-US" sz="2000" dirty="0">
                <a:solidFill>
                  <a:srgbClr val="404040"/>
                </a:solidFill>
                <a:latin typeface="+mn-ea"/>
              </a:rPr>
              <a:t>万的罚款，没收违法所得；情节严重的，报经有批准权的人民政府批准，可以责令停业或者关闭。</a:t>
            </a:r>
            <a:endParaRPr lang="zh-CN" altLang="en-US" sz="2000" dirty="0">
              <a:solidFill>
                <a:srgbClr val="404040"/>
              </a:solidFill>
              <a:latin typeface="+mn-ea"/>
            </a:endParaRPr>
          </a:p>
        </p:txBody>
      </p:sp>
      <p:sp>
        <p:nvSpPr>
          <p:cNvPr id="11" name="圆角矩形 10"/>
          <p:cNvSpPr/>
          <p:nvPr/>
        </p:nvSpPr>
        <p:spPr>
          <a:xfrm>
            <a:off x="8521276" y="1807222"/>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后 果</a:t>
            </a:r>
            <a:endParaRPr lang="zh-CN" altLang="en-US" sz="2800" b="1" dirty="0">
              <a:solidFill>
                <a:srgbClr val="FF0000"/>
              </a:solidFill>
            </a:endParaRPr>
          </a:p>
        </p:txBody>
      </p:sp>
      <p:sp>
        <p:nvSpPr>
          <p:cNvPr id="18" name="圆角矩形 17"/>
          <p:cNvSpPr/>
          <p:nvPr/>
        </p:nvSpPr>
        <p:spPr>
          <a:xfrm>
            <a:off x="1736339" y="1839878"/>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FF00"/>
                </a:solidFill>
              </a:rPr>
              <a:t>规 定</a:t>
            </a:r>
            <a:endParaRPr lang="zh-CN" altLang="en-US" sz="2800" b="1" dirty="0">
              <a:solidFill>
                <a:srgbClr val="FFFF00"/>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矩形 19"/>
          <p:cNvSpPr/>
          <p:nvPr/>
        </p:nvSpPr>
        <p:spPr>
          <a:xfrm>
            <a:off x="0" y="2889250"/>
            <a:ext cx="12192000" cy="1892300"/>
          </a:xfrm>
          <a:prstGeom prst="rect">
            <a:avLst/>
          </a:prstGeom>
          <a:solidFill>
            <a:srgbClr val="236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1" name="矩形 20"/>
          <p:cNvSpPr/>
          <p:nvPr/>
        </p:nvSpPr>
        <p:spPr>
          <a:xfrm>
            <a:off x="4800600" y="2205295"/>
            <a:ext cx="2590800" cy="109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4400" dirty="0">
                <a:latin typeface="方正粗黑宋简体" panose="02000000000000000000" pitchFamily="2" charset="-122"/>
                <a:ea typeface="方正粗黑宋简体" panose="02000000000000000000" pitchFamily="2" charset="-122"/>
              </a:rPr>
              <a:t>01</a:t>
            </a:r>
            <a:endParaRPr lang="zh-CN" altLang="en-US" sz="4400" dirty="0">
              <a:latin typeface="方正粗黑宋简体" panose="02000000000000000000" pitchFamily="2" charset="-122"/>
              <a:ea typeface="方正粗黑宋简体" panose="02000000000000000000" pitchFamily="2" charset="-122"/>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750"/>
                                        <p:tgtEl>
                                          <p:spTgt spid="20"/>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2656496" cy="584775"/>
          </a:xfrm>
          <a:prstGeom prst="rect">
            <a:avLst/>
          </a:prstGeom>
          <a:noFill/>
        </p:spPr>
        <p:txBody>
          <a:bodyPr wrap="none" rtlCol="0">
            <a:spAutoFit/>
          </a:bodyPr>
          <a:lstStyle/>
          <a:p>
            <a:r>
              <a:rPr lang="zh-CN" altLang="en-US" sz="3200" b="1" dirty="0">
                <a:solidFill>
                  <a:srgbClr val="404040"/>
                </a:solidFill>
                <a:latin typeface="+mn-ea"/>
              </a:rPr>
              <a:t>四、红线问题</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左右箭头标注 8"/>
          <p:cNvSpPr/>
          <p:nvPr/>
        </p:nvSpPr>
        <p:spPr>
          <a:xfrm>
            <a:off x="4664970" y="2649826"/>
            <a:ext cx="2859813" cy="3209731"/>
          </a:xfrm>
          <a:prstGeom prst="leftRightArrowCallo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zh-CN" sz="2800" dirty="0" smtClean="0">
              <a:solidFill>
                <a:srgbClr val="404040"/>
              </a:solidFill>
              <a:latin typeface="+mn-ea"/>
            </a:endParaRPr>
          </a:p>
          <a:p>
            <a:pPr algn="ctr"/>
            <a:r>
              <a:rPr lang="zh-CN" altLang="en-US" sz="2400" dirty="0" smtClean="0">
                <a:solidFill>
                  <a:srgbClr val="404040"/>
                </a:solidFill>
                <a:latin typeface="+mn-ea"/>
              </a:rPr>
              <a:t>生态环境</a:t>
            </a:r>
            <a:r>
              <a:rPr lang="zh-CN" altLang="en-US" sz="2400" dirty="0">
                <a:solidFill>
                  <a:srgbClr val="404040"/>
                </a:solidFill>
                <a:latin typeface="+mn-ea"/>
              </a:rPr>
              <a:t>污染担责</a:t>
            </a:r>
            <a:endParaRPr lang="zh-CN" altLang="en-US" dirty="0"/>
          </a:p>
        </p:txBody>
      </p:sp>
      <p:grpSp>
        <p:nvGrpSpPr>
          <p:cNvPr id="12" name="Group 360"/>
          <p:cNvGrpSpPr/>
          <p:nvPr/>
        </p:nvGrpSpPr>
        <p:grpSpPr>
          <a:xfrm>
            <a:off x="5831631" y="2839182"/>
            <a:ext cx="526489" cy="537414"/>
            <a:chOff x="0" y="0"/>
            <a:chExt cx="850594" cy="850594"/>
          </a:xfrm>
        </p:grpSpPr>
        <p:sp>
          <p:nvSpPr>
            <p:cNvPr id="13"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3399"/>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4"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lang="en-US" sz="2000" dirty="0" smtClean="0">
                  <a:solidFill>
                    <a:schemeClr val="bg1"/>
                  </a:solidFill>
                  <a:latin typeface="Arial" panose="020B0604020202020204" pitchFamily="34" charset="0"/>
                  <a:cs typeface="Arial" panose="020B0604020202020204" pitchFamily="34" charset="0"/>
                </a:rPr>
                <a:t>8</a:t>
              </a:r>
              <a:endParaRPr sz="2000" dirty="0">
                <a:solidFill>
                  <a:schemeClr val="bg1"/>
                </a:solidFill>
                <a:latin typeface="Arial" panose="020B0604020202020204" pitchFamily="34" charset="0"/>
                <a:cs typeface="Arial" panose="020B0604020202020204" pitchFamily="34" charset="0"/>
              </a:endParaRPr>
            </a:p>
          </p:txBody>
        </p:sp>
      </p:grpSp>
      <p:sp>
        <p:nvSpPr>
          <p:cNvPr id="10" name="流程图: 可选过程 9"/>
          <p:cNvSpPr/>
          <p:nvPr/>
        </p:nvSpPr>
        <p:spPr>
          <a:xfrm>
            <a:off x="766979" y="2044891"/>
            <a:ext cx="3897991" cy="4419600"/>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US" altLang="zh-CN" dirty="0" smtClean="0">
              <a:solidFill>
                <a:srgbClr val="404040"/>
              </a:solidFill>
              <a:latin typeface="+mn-ea"/>
            </a:endParaRPr>
          </a:p>
          <a:p>
            <a:pPr algn="ctr">
              <a:lnSpc>
                <a:spcPts val="3500"/>
              </a:lnSpc>
            </a:pPr>
            <a:r>
              <a:rPr lang="zh-CN" altLang="en-US" sz="2400" dirty="0">
                <a:solidFill>
                  <a:srgbClr val="404040"/>
                </a:solidFill>
                <a:latin typeface="+mn-ea"/>
              </a:rPr>
              <a:t>本次修订的新</a:t>
            </a:r>
            <a:r>
              <a:rPr lang="en-US" altLang="zh-CN" sz="2400" dirty="0">
                <a:solidFill>
                  <a:srgbClr val="404040"/>
                </a:solidFill>
                <a:latin typeface="+mn-ea"/>
              </a:rPr>
              <a:t>《</a:t>
            </a:r>
            <a:r>
              <a:rPr lang="zh-CN" altLang="en-US" sz="2400" dirty="0">
                <a:solidFill>
                  <a:srgbClr val="404040"/>
                </a:solidFill>
                <a:latin typeface="+mn-ea"/>
              </a:rPr>
              <a:t>固废法</a:t>
            </a:r>
            <a:r>
              <a:rPr lang="en-US" altLang="zh-CN" sz="2400" dirty="0">
                <a:solidFill>
                  <a:srgbClr val="404040"/>
                </a:solidFill>
                <a:latin typeface="+mn-ea"/>
              </a:rPr>
              <a:t>》</a:t>
            </a:r>
            <a:r>
              <a:rPr lang="zh-CN" altLang="en-US" sz="2400" dirty="0">
                <a:solidFill>
                  <a:srgbClr val="404040"/>
                </a:solidFill>
                <a:latin typeface="+mn-ea"/>
              </a:rPr>
              <a:t>在第</a:t>
            </a:r>
            <a:r>
              <a:rPr lang="en-US" altLang="zh-CN" sz="2400" dirty="0">
                <a:solidFill>
                  <a:srgbClr val="404040"/>
                </a:solidFill>
                <a:latin typeface="+mn-ea"/>
              </a:rPr>
              <a:t>5</a:t>
            </a:r>
            <a:r>
              <a:rPr lang="zh-CN" altLang="en-US" sz="2400" dirty="0">
                <a:solidFill>
                  <a:srgbClr val="404040"/>
                </a:solidFill>
                <a:latin typeface="+mn-ea"/>
              </a:rPr>
              <a:t>条明确了“污染担责”原则，要求产生固废和危废的单位和个人，应采取措施防止或者减少固废和危废对环境的污染，对所造成的环境污染依法承担责任。</a:t>
            </a:r>
            <a:endParaRPr lang="zh-CN" altLang="en-US" sz="2400" dirty="0"/>
          </a:p>
        </p:txBody>
      </p:sp>
      <p:sp>
        <p:nvSpPr>
          <p:cNvPr id="16" name="流程图: 可选过程 15"/>
          <p:cNvSpPr/>
          <p:nvPr/>
        </p:nvSpPr>
        <p:spPr>
          <a:xfrm>
            <a:off x="7524781" y="2044891"/>
            <a:ext cx="3897991" cy="441960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CN" altLang="en-US" sz="2000" dirty="0">
                <a:solidFill>
                  <a:srgbClr val="404040"/>
                </a:solidFill>
                <a:latin typeface="+mn-ea"/>
              </a:rPr>
              <a:t>造成一般或者较大污染环境事故的，按照事故造成的直接经济损失的</a:t>
            </a:r>
            <a:r>
              <a:rPr lang="en-US" altLang="zh-CN" sz="2000" dirty="0">
                <a:solidFill>
                  <a:srgbClr val="404040"/>
                </a:solidFill>
                <a:latin typeface="+mn-ea"/>
              </a:rPr>
              <a:t>1-3</a:t>
            </a:r>
            <a:r>
              <a:rPr lang="zh-CN" altLang="en-US" sz="2000" dirty="0">
                <a:solidFill>
                  <a:srgbClr val="404040"/>
                </a:solidFill>
                <a:latin typeface="+mn-ea"/>
              </a:rPr>
              <a:t>倍计算罚款；造成重大或者特大污染环境事故的，按照事故造成的直接经济损失的</a:t>
            </a:r>
            <a:r>
              <a:rPr lang="en-US" altLang="zh-CN" sz="2000" dirty="0">
                <a:solidFill>
                  <a:srgbClr val="404040"/>
                </a:solidFill>
                <a:latin typeface="+mn-ea"/>
              </a:rPr>
              <a:t>3-5</a:t>
            </a:r>
            <a:r>
              <a:rPr lang="zh-CN" altLang="en-US" sz="2000" dirty="0">
                <a:solidFill>
                  <a:srgbClr val="404040"/>
                </a:solidFill>
                <a:latin typeface="+mn-ea"/>
              </a:rPr>
              <a:t>倍计算罚款，并对法定代表人、主要负责人、直接负责的主管人员和其他责任人员处上一年度从本单位取得的收入</a:t>
            </a:r>
            <a:r>
              <a:rPr lang="en-US" altLang="zh-CN" sz="2000" dirty="0">
                <a:solidFill>
                  <a:srgbClr val="404040"/>
                </a:solidFill>
                <a:latin typeface="+mn-ea"/>
              </a:rPr>
              <a:t>50%</a:t>
            </a:r>
            <a:r>
              <a:rPr lang="zh-CN" altLang="en-US" sz="2000" dirty="0">
                <a:solidFill>
                  <a:srgbClr val="404040"/>
                </a:solidFill>
                <a:latin typeface="+mn-ea"/>
              </a:rPr>
              <a:t>以下的罚款。</a:t>
            </a:r>
            <a:endParaRPr lang="zh-CN" altLang="en-US" sz="2000" dirty="0">
              <a:solidFill>
                <a:srgbClr val="404040"/>
              </a:solidFill>
              <a:latin typeface="+mn-ea"/>
            </a:endParaRPr>
          </a:p>
        </p:txBody>
      </p:sp>
      <p:sp>
        <p:nvSpPr>
          <p:cNvPr id="11" name="圆角矩形 10"/>
          <p:cNvSpPr/>
          <p:nvPr/>
        </p:nvSpPr>
        <p:spPr>
          <a:xfrm>
            <a:off x="8521276" y="1807222"/>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后 果</a:t>
            </a:r>
            <a:endParaRPr lang="zh-CN" altLang="en-US" sz="2800" b="1" dirty="0">
              <a:solidFill>
                <a:srgbClr val="FF0000"/>
              </a:solidFill>
            </a:endParaRPr>
          </a:p>
        </p:txBody>
      </p:sp>
      <p:sp>
        <p:nvSpPr>
          <p:cNvPr id="18" name="圆角矩形 17"/>
          <p:cNvSpPr/>
          <p:nvPr/>
        </p:nvSpPr>
        <p:spPr>
          <a:xfrm>
            <a:off x="1736339" y="1839878"/>
            <a:ext cx="1905000" cy="47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FF00"/>
                </a:solidFill>
              </a:rPr>
              <a:t>规 定</a:t>
            </a:r>
            <a:endParaRPr lang="zh-CN" altLang="en-US" sz="2800" b="1" dirty="0">
              <a:solidFill>
                <a:srgbClr val="FFFF00"/>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3"/>
          <p:cNvGrpSpPr/>
          <p:nvPr/>
        </p:nvGrpSpPr>
        <p:grpSpPr bwMode="auto">
          <a:xfrm>
            <a:off x="1901357" y="1043395"/>
            <a:ext cx="8422105" cy="4181275"/>
            <a:chOff x="2359" y="2311"/>
            <a:chExt cx="3394" cy="1685"/>
          </a:xfrm>
          <a:solidFill>
            <a:schemeClr val="bg1">
              <a:lumMod val="95000"/>
            </a:schemeClr>
          </a:solidFill>
        </p:grpSpPr>
        <p:sp>
          <p:nvSpPr>
            <p:cNvPr id="3" name="Freeform 434"/>
            <p:cNvSpPr/>
            <p:nvPr/>
          </p:nvSpPr>
          <p:spPr bwMode="auto">
            <a:xfrm>
              <a:off x="3401" y="2311"/>
              <a:ext cx="446" cy="239"/>
            </a:xfrm>
            <a:custGeom>
              <a:avLst/>
              <a:gdLst>
                <a:gd name="T0" fmla="*/ 369 w 446"/>
                <a:gd name="T1" fmla="*/ 3 h 239"/>
                <a:gd name="T2" fmla="*/ 360 w 446"/>
                <a:gd name="T3" fmla="*/ 7 h 239"/>
                <a:gd name="T4" fmla="*/ 387 w 446"/>
                <a:gd name="T5" fmla="*/ 10 h 239"/>
                <a:gd name="T6" fmla="*/ 386 w 446"/>
                <a:gd name="T7" fmla="*/ 13 h 239"/>
                <a:gd name="T8" fmla="*/ 360 w 446"/>
                <a:gd name="T9" fmla="*/ 16 h 239"/>
                <a:gd name="T10" fmla="*/ 364 w 446"/>
                <a:gd name="T11" fmla="*/ 20 h 239"/>
                <a:gd name="T12" fmla="*/ 406 w 446"/>
                <a:gd name="T13" fmla="*/ 13 h 239"/>
                <a:gd name="T14" fmla="*/ 444 w 446"/>
                <a:gd name="T15" fmla="*/ 14 h 239"/>
                <a:gd name="T16" fmla="*/ 442 w 446"/>
                <a:gd name="T17" fmla="*/ 22 h 239"/>
                <a:gd name="T18" fmla="*/ 412 w 446"/>
                <a:gd name="T19" fmla="*/ 24 h 239"/>
                <a:gd name="T20" fmla="*/ 387 w 446"/>
                <a:gd name="T21" fmla="*/ 34 h 239"/>
                <a:gd name="T22" fmla="*/ 376 w 446"/>
                <a:gd name="T23" fmla="*/ 46 h 239"/>
                <a:gd name="T24" fmla="*/ 389 w 446"/>
                <a:gd name="T25" fmla="*/ 54 h 239"/>
                <a:gd name="T26" fmla="*/ 376 w 446"/>
                <a:gd name="T27" fmla="*/ 57 h 239"/>
                <a:gd name="T28" fmla="*/ 364 w 446"/>
                <a:gd name="T29" fmla="*/ 63 h 239"/>
                <a:gd name="T30" fmla="*/ 376 w 446"/>
                <a:gd name="T31" fmla="*/ 67 h 239"/>
                <a:gd name="T32" fmla="*/ 376 w 446"/>
                <a:gd name="T33" fmla="*/ 73 h 239"/>
                <a:gd name="T34" fmla="*/ 386 w 446"/>
                <a:gd name="T35" fmla="*/ 76 h 239"/>
                <a:gd name="T36" fmla="*/ 367 w 446"/>
                <a:gd name="T37" fmla="*/ 79 h 239"/>
                <a:gd name="T38" fmla="*/ 359 w 446"/>
                <a:gd name="T39" fmla="*/ 89 h 239"/>
                <a:gd name="T40" fmla="*/ 340 w 446"/>
                <a:gd name="T41" fmla="*/ 96 h 239"/>
                <a:gd name="T42" fmla="*/ 337 w 446"/>
                <a:gd name="T43" fmla="*/ 107 h 239"/>
                <a:gd name="T44" fmla="*/ 337 w 446"/>
                <a:gd name="T45" fmla="*/ 110 h 239"/>
                <a:gd name="T46" fmla="*/ 339 w 446"/>
                <a:gd name="T47" fmla="*/ 120 h 239"/>
                <a:gd name="T48" fmla="*/ 307 w 446"/>
                <a:gd name="T49" fmla="*/ 113 h 239"/>
                <a:gd name="T50" fmla="*/ 303 w 446"/>
                <a:gd name="T51" fmla="*/ 119 h 239"/>
                <a:gd name="T52" fmla="*/ 297 w 446"/>
                <a:gd name="T53" fmla="*/ 124 h 239"/>
                <a:gd name="T54" fmla="*/ 329 w 446"/>
                <a:gd name="T55" fmla="*/ 127 h 239"/>
                <a:gd name="T56" fmla="*/ 306 w 446"/>
                <a:gd name="T57" fmla="*/ 140 h 239"/>
                <a:gd name="T58" fmla="*/ 263 w 446"/>
                <a:gd name="T59" fmla="*/ 149 h 239"/>
                <a:gd name="T60" fmla="*/ 219 w 446"/>
                <a:gd name="T61" fmla="*/ 171 h 239"/>
                <a:gd name="T62" fmla="*/ 176 w 446"/>
                <a:gd name="T63" fmla="*/ 179 h 239"/>
                <a:gd name="T64" fmla="*/ 160 w 446"/>
                <a:gd name="T65" fmla="*/ 197 h 239"/>
                <a:gd name="T66" fmla="*/ 137 w 446"/>
                <a:gd name="T67" fmla="*/ 216 h 239"/>
                <a:gd name="T68" fmla="*/ 112 w 446"/>
                <a:gd name="T69" fmla="*/ 239 h 239"/>
                <a:gd name="T70" fmla="*/ 87 w 446"/>
                <a:gd name="T71" fmla="*/ 230 h 239"/>
                <a:gd name="T72" fmla="*/ 67 w 446"/>
                <a:gd name="T73" fmla="*/ 196 h 239"/>
                <a:gd name="T74" fmla="*/ 73 w 446"/>
                <a:gd name="T75" fmla="*/ 187 h 239"/>
                <a:gd name="T76" fmla="*/ 66 w 446"/>
                <a:gd name="T77" fmla="*/ 190 h 239"/>
                <a:gd name="T78" fmla="*/ 76 w 446"/>
                <a:gd name="T79" fmla="*/ 149 h 239"/>
                <a:gd name="T80" fmla="*/ 86 w 446"/>
                <a:gd name="T81" fmla="*/ 151 h 239"/>
                <a:gd name="T82" fmla="*/ 90 w 446"/>
                <a:gd name="T83" fmla="*/ 147 h 239"/>
                <a:gd name="T84" fmla="*/ 107 w 446"/>
                <a:gd name="T85" fmla="*/ 133 h 239"/>
                <a:gd name="T86" fmla="*/ 96 w 446"/>
                <a:gd name="T87" fmla="*/ 110 h 239"/>
                <a:gd name="T88" fmla="*/ 83 w 446"/>
                <a:gd name="T89" fmla="*/ 103 h 239"/>
                <a:gd name="T90" fmla="*/ 90 w 446"/>
                <a:gd name="T91" fmla="*/ 89 h 239"/>
                <a:gd name="T92" fmla="*/ 77 w 446"/>
                <a:gd name="T93" fmla="*/ 67 h 239"/>
                <a:gd name="T94" fmla="*/ 29 w 446"/>
                <a:gd name="T95" fmla="*/ 64 h 239"/>
                <a:gd name="T96" fmla="*/ 12 w 446"/>
                <a:gd name="T97" fmla="*/ 59 h 239"/>
                <a:gd name="T98" fmla="*/ 28 w 446"/>
                <a:gd name="T99" fmla="*/ 56 h 239"/>
                <a:gd name="T100" fmla="*/ 39 w 446"/>
                <a:gd name="T101" fmla="*/ 56 h 239"/>
                <a:gd name="T102" fmla="*/ 25 w 446"/>
                <a:gd name="T103" fmla="*/ 52 h 239"/>
                <a:gd name="T104" fmla="*/ 6 w 446"/>
                <a:gd name="T105" fmla="*/ 50 h 239"/>
                <a:gd name="T106" fmla="*/ 2 w 446"/>
                <a:gd name="T107" fmla="*/ 44 h 239"/>
                <a:gd name="T108" fmla="*/ 23 w 446"/>
                <a:gd name="T109" fmla="*/ 37 h 239"/>
                <a:gd name="T110" fmla="*/ 59 w 446"/>
                <a:gd name="T111" fmla="*/ 36 h 239"/>
                <a:gd name="T112" fmla="*/ 67 w 446"/>
                <a:gd name="T113" fmla="*/ 24 h 239"/>
                <a:gd name="T114" fmla="*/ 123 w 446"/>
                <a:gd name="T115" fmla="*/ 17 h 239"/>
                <a:gd name="T116" fmla="*/ 166 w 446"/>
                <a:gd name="T117" fmla="*/ 14 h 239"/>
                <a:gd name="T118" fmla="*/ 220 w 446"/>
                <a:gd name="T119" fmla="*/ 10 h 239"/>
                <a:gd name="T120" fmla="*/ 293 w 446"/>
                <a:gd name="T121" fmla="*/ 4 h 239"/>
                <a:gd name="T122" fmla="*/ 326 w 446"/>
                <a:gd name="T123" fmla="*/ 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6" h="239">
                  <a:moveTo>
                    <a:pt x="332" y="0"/>
                  </a:moveTo>
                  <a:lnTo>
                    <a:pt x="350" y="2"/>
                  </a:lnTo>
                  <a:lnTo>
                    <a:pt x="369" y="3"/>
                  </a:lnTo>
                  <a:lnTo>
                    <a:pt x="370" y="4"/>
                  </a:lnTo>
                  <a:lnTo>
                    <a:pt x="370" y="6"/>
                  </a:lnTo>
                  <a:lnTo>
                    <a:pt x="360" y="7"/>
                  </a:lnTo>
                  <a:lnTo>
                    <a:pt x="352" y="9"/>
                  </a:lnTo>
                  <a:lnTo>
                    <a:pt x="370" y="9"/>
                  </a:lnTo>
                  <a:lnTo>
                    <a:pt x="387" y="10"/>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 name="Freeform 435"/>
            <p:cNvSpPr/>
            <p:nvPr/>
          </p:nvSpPr>
          <p:spPr bwMode="auto">
            <a:xfrm>
              <a:off x="3276" y="2315"/>
              <a:ext cx="234" cy="63"/>
            </a:xfrm>
            <a:custGeom>
              <a:avLst/>
              <a:gdLst>
                <a:gd name="T0" fmla="*/ 175 w 234"/>
                <a:gd name="T1" fmla="*/ 2 h 63"/>
                <a:gd name="T2" fmla="*/ 214 w 234"/>
                <a:gd name="T3" fmla="*/ 5 h 63"/>
                <a:gd name="T4" fmla="*/ 234 w 234"/>
                <a:gd name="T5" fmla="*/ 8 h 63"/>
                <a:gd name="T6" fmla="*/ 211 w 234"/>
                <a:gd name="T7" fmla="*/ 12 h 63"/>
                <a:gd name="T8" fmla="*/ 180 w 234"/>
                <a:gd name="T9" fmla="*/ 20 h 63"/>
                <a:gd name="T10" fmla="*/ 145 w 234"/>
                <a:gd name="T11" fmla="*/ 28 h 63"/>
                <a:gd name="T12" fmla="*/ 114 w 234"/>
                <a:gd name="T13" fmla="*/ 30 h 63"/>
                <a:gd name="T14" fmla="*/ 100 w 234"/>
                <a:gd name="T15" fmla="*/ 33 h 63"/>
                <a:gd name="T16" fmla="*/ 104 w 234"/>
                <a:gd name="T17" fmla="*/ 35 h 63"/>
                <a:gd name="T18" fmla="*/ 108 w 234"/>
                <a:gd name="T19" fmla="*/ 39 h 63"/>
                <a:gd name="T20" fmla="*/ 107 w 234"/>
                <a:gd name="T21" fmla="*/ 42 h 63"/>
                <a:gd name="T22" fmla="*/ 93 w 234"/>
                <a:gd name="T23" fmla="*/ 45 h 63"/>
                <a:gd name="T24" fmla="*/ 71 w 234"/>
                <a:gd name="T25" fmla="*/ 56 h 63"/>
                <a:gd name="T26" fmla="*/ 53 w 234"/>
                <a:gd name="T27" fmla="*/ 63 h 63"/>
                <a:gd name="T28" fmla="*/ 13 w 234"/>
                <a:gd name="T29" fmla="*/ 59 h 63"/>
                <a:gd name="T30" fmla="*/ 0 w 234"/>
                <a:gd name="T31" fmla="*/ 56 h 63"/>
                <a:gd name="T32" fmla="*/ 0 w 234"/>
                <a:gd name="T33" fmla="*/ 53 h 63"/>
                <a:gd name="T34" fmla="*/ 11 w 234"/>
                <a:gd name="T35" fmla="*/ 53 h 63"/>
                <a:gd name="T36" fmla="*/ 30 w 234"/>
                <a:gd name="T37" fmla="*/ 50 h 63"/>
                <a:gd name="T38" fmla="*/ 38 w 234"/>
                <a:gd name="T39" fmla="*/ 46 h 63"/>
                <a:gd name="T40" fmla="*/ 40 w 234"/>
                <a:gd name="T41" fmla="*/ 43 h 63"/>
                <a:gd name="T42" fmla="*/ 47 w 234"/>
                <a:gd name="T43" fmla="*/ 40 h 63"/>
                <a:gd name="T44" fmla="*/ 51 w 234"/>
                <a:gd name="T45" fmla="*/ 38 h 63"/>
                <a:gd name="T46" fmla="*/ 53 w 234"/>
                <a:gd name="T47" fmla="*/ 38 h 63"/>
                <a:gd name="T48" fmla="*/ 61 w 234"/>
                <a:gd name="T49" fmla="*/ 38 h 63"/>
                <a:gd name="T50" fmla="*/ 60 w 234"/>
                <a:gd name="T51" fmla="*/ 33 h 63"/>
                <a:gd name="T52" fmla="*/ 57 w 234"/>
                <a:gd name="T53" fmla="*/ 26 h 63"/>
                <a:gd name="T54" fmla="*/ 73 w 234"/>
                <a:gd name="T55" fmla="*/ 26 h 63"/>
                <a:gd name="T56" fmla="*/ 88 w 234"/>
                <a:gd name="T57" fmla="*/ 26 h 63"/>
                <a:gd name="T58" fmla="*/ 98 w 234"/>
                <a:gd name="T59" fmla="*/ 22 h 63"/>
                <a:gd name="T60" fmla="*/ 110 w 234"/>
                <a:gd name="T61" fmla="*/ 20 h 63"/>
                <a:gd name="T62" fmla="*/ 120 w 234"/>
                <a:gd name="T63" fmla="*/ 18 h 63"/>
                <a:gd name="T64" fmla="*/ 107 w 234"/>
                <a:gd name="T65" fmla="*/ 18 h 63"/>
                <a:gd name="T66" fmla="*/ 80 w 234"/>
                <a:gd name="T67" fmla="*/ 16 h 63"/>
                <a:gd name="T68" fmla="*/ 64 w 234"/>
                <a:gd name="T69" fmla="*/ 13 h 63"/>
                <a:gd name="T70" fmla="*/ 57 w 234"/>
                <a:gd name="T71" fmla="*/ 9 h 63"/>
                <a:gd name="T72" fmla="*/ 83 w 234"/>
                <a:gd name="T73" fmla="*/ 6 h 63"/>
                <a:gd name="T74" fmla="*/ 123 w 234"/>
                <a:gd name="T75" fmla="*/ 6 h 63"/>
                <a:gd name="T76" fmla="*/ 145 w 234"/>
                <a:gd name="T7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 h="63">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0" y="53"/>
                  </a:lnTo>
                  <a:lnTo>
                    <a:pt x="11" y="53"/>
                  </a:lnTo>
                  <a:lnTo>
                    <a:pt x="24" y="52"/>
                  </a:lnTo>
                  <a:lnTo>
                    <a:pt x="30" y="50"/>
                  </a:lnTo>
                  <a:lnTo>
                    <a:pt x="35" y="49"/>
                  </a:lnTo>
                  <a:lnTo>
                    <a:pt x="38" y="46"/>
                  </a:lnTo>
                  <a:lnTo>
                    <a:pt x="40" y="43"/>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 name="Freeform 436"/>
            <p:cNvSpPr/>
            <p:nvPr/>
          </p:nvSpPr>
          <p:spPr bwMode="auto">
            <a:xfrm>
              <a:off x="4565" y="2328"/>
              <a:ext cx="64" cy="23"/>
            </a:xfrm>
            <a:custGeom>
              <a:avLst/>
              <a:gdLst>
                <a:gd name="T0" fmla="*/ 0 w 64"/>
                <a:gd name="T1" fmla="*/ 12 h 23"/>
                <a:gd name="T2" fmla="*/ 0 w 64"/>
                <a:gd name="T3" fmla="*/ 6 h 23"/>
                <a:gd name="T4" fmla="*/ 0 w 64"/>
                <a:gd name="T5" fmla="*/ 0 h 23"/>
                <a:gd name="T6" fmla="*/ 16 w 64"/>
                <a:gd name="T7" fmla="*/ 0 h 23"/>
                <a:gd name="T8" fmla="*/ 34 w 64"/>
                <a:gd name="T9" fmla="*/ 2 h 23"/>
                <a:gd name="T10" fmla="*/ 49 w 64"/>
                <a:gd name="T11" fmla="*/ 10 h 23"/>
                <a:gd name="T12" fmla="*/ 64 w 64"/>
                <a:gd name="T13" fmla="*/ 17 h 23"/>
                <a:gd name="T14" fmla="*/ 64 w 64"/>
                <a:gd name="T15" fmla="*/ 20 h 23"/>
                <a:gd name="T16" fmla="*/ 64 w 64"/>
                <a:gd name="T17" fmla="*/ 23 h 23"/>
                <a:gd name="T18" fmla="*/ 61 w 64"/>
                <a:gd name="T19" fmla="*/ 23 h 23"/>
                <a:gd name="T20" fmla="*/ 57 w 64"/>
                <a:gd name="T21" fmla="*/ 23 h 23"/>
                <a:gd name="T22" fmla="*/ 44 w 64"/>
                <a:gd name="T23" fmla="*/ 20 h 23"/>
                <a:gd name="T24" fmla="*/ 29 w 64"/>
                <a:gd name="T25" fmla="*/ 16 h 23"/>
                <a:gd name="T26" fmla="*/ 11 w 64"/>
                <a:gd name="T27" fmla="*/ 13 h 23"/>
                <a:gd name="T28" fmla="*/ 0 w 64"/>
                <a:gd name="T2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23">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 name="Freeform 437"/>
            <p:cNvSpPr/>
            <p:nvPr/>
          </p:nvSpPr>
          <p:spPr bwMode="auto">
            <a:xfrm>
              <a:off x="3250" y="2330"/>
              <a:ext cx="70" cy="27"/>
            </a:xfrm>
            <a:custGeom>
              <a:avLst/>
              <a:gdLst>
                <a:gd name="T0" fmla="*/ 33 w 70"/>
                <a:gd name="T1" fmla="*/ 0 h 27"/>
                <a:gd name="T2" fmla="*/ 39 w 70"/>
                <a:gd name="T3" fmla="*/ 0 h 27"/>
                <a:gd name="T4" fmla="*/ 46 w 70"/>
                <a:gd name="T5" fmla="*/ 1 h 27"/>
                <a:gd name="T6" fmla="*/ 51 w 70"/>
                <a:gd name="T7" fmla="*/ 3 h 27"/>
                <a:gd name="T8" fmla="*/ 56 w 70"/>
                <a:gd name="T9" fmla="*/ 5 h 27"/>
                <a:gd name="T10" fmla="*/ 61 w 70"/>
                <a:gd name="T11" fmla="*/ 8 h 27"/>
                <a:gd name="T12" fmla="*/ 64 w 70"/>
                <a:gd name="T13" fmla="*/ 11 h 27"/>
                <a:gd name="T14" fmla="*/ 67 w 70"/>
                <a:gd name="T15" fmla="*/ 15 h 27"/>
                <a:gd name="T16" fmla="*/ 70 w 70"/>
                <a:gd name="T17" fmla="*/ 20 h 27"/>
                <a:gd name="T18" fmla="*/ 69 w 70"/>
                <a:gd name="T19" fmla="*/ 20 h 27"/>
                <a:gd name="T20" fmla="*/ 67 w 70"/>
                <a:gd name="T21" fmla="*/ 20 h 27"/>
                <a:gd name="T22" fmla="*/ 56 w 70"/>
                <a:gd name="T23" fmla="*/ 24 h 27"/>
                <a:gd name="T24" fmla="*/ 43 w 70"/>
                <a:gd name="T25" fmla="*/ 25 h 27"/>
                <a:gd name="T26" fmla="*/ 31 w 70"/>
                <a:gd name="T27" fmla="*/ 27 h 27"/>
                <a:gd name="T28" fmla="*/ 24 w 70"/>
                <a:gd name="T29" fmla="*/ 27 h 27"/>
                <a:gd name="T30" fmla="*/ 17 w 70"/>
                <a:gd name="T31" fmla="*/ 25 h 27"/>
                <a:gd name="T32" fmla="*/ 10 w 70"/>
                <a:gd name="T33" fmla="*/ 21 h 27"/>
                <a:gd name="T34" fmla="*/ 4 w 70"/>
                <a:gd name="T35" fmla="*/ 17 h 27"/>
                <a:gd name="T36" fmla="*/ 0 w 70"/>
                <a:gd name="T37" fmla="*/ 11 h 27"/>
                <a:gd name="T38" fmla="*/ 9 w 70"/>
                <a:gd name="T39" fmla="*/ 11 h 27"/>
                <a:gd name="T40" fmla="*/ 17 w 70"/>
                <a:gd name="T41" fmla="*/ 8 h 27"/>
                <a:gd name="T42" fmla="*/ 26 w 70"/>
                <a:gd name="T43" fmla="*/ 4 h 27"/>
                <a:gd name="T44" fmla="*/ 33 w 70"/>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27">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 name="Freeform 438"/>
            <p:cNvSpPr/>
            <p:nvPr/>
          </p:nvSpPr>
          <p:spPr bwMode="auto">
            <a:xfrm>
              <a:off x="4062" y="2338"/>
              <a:ext cx="3" cy="1"/>
            </a:xfrm>
            <a:custGeom>
              <a:avLst/>
              <a:gdLst>
                <a:gd name="T0" fmla="*/ 0 w 3"/>
                <a:gd name="T1" fmla="*/ 2 w 3"/>
                <a:gd name="T2" fmla="*/ 3 w 3"/>
                <a:gd name="T3" fmla="*/ 2 w 3"/>
                <a:gd name="T4" fmla="*/ 0 w 3"/>
              </a:gdLst>
              <a:ahLst/>
              <a:cxnLst>
                <a:cxn ang="0">
                  <a:pos x="T0" y="0"/>
                </a:cxn>
                <a:cxn ang="0">
                  <a:pos x="T1" y="0"/>
                </a:cxn>
                <a:cxn ang="0">
                  <a:pos x="T2" y="0"/>
                </a:cxn>
                <a:cxn ang="0">
                  <a:pos x="T3" y="0"/>
                </a:cxn>
                <a:cxn ang="0">
                  <a:pos x="T4" y="0"/>
                </a:cxn>
              </a:cxnLst>
              <a:rect l="0" t="0" r="r" b="b"/>
              <a:pathLst>
                <a:path w="3">
                  <a:moveTo>
                    <a:pt x="0" y="0"/>
                  </a:moveTo>
                  <a:lnTo>
                    <a:pt x="2" y="0"/>
                  </a:lnTo>
                  <a:lnTo>
                    <a:pt x="3"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8" name="Freeform 439"/>
            <p:cNvSpPr/>
            <p:nvPr/>
          </p:nvSpPr>
          <p:spPr bwMode="auto">
            <a:xfrm>
              <a:off x="4070" y="2338"/>
              <a:ext cx="48" cy="12"/>
            </a:xfrm>
            <a:custGeom>
              <a:avLst/>
              <a:gdLst>
                <a:gd name="T0" fmla="*/ 0 w 48"/>
                <a:gd name="T1" fmla="*/ 0 h 12"/>
                <a:gd name="T2" fmla="*/ 11 w 48"/>
                <a:gd name="T3" fmla="*/ 0 h 12"/>
                <a:gd name="T4" fmla="*/ 24 w 48"/>
                <a:gd name="T5" fmla="*/ 2 h 12"/>
                <a:gd name="T6" fmla="*/ 35 w 48"/>
                <a:gd name="T7" fmla="*/ 2 h 12"/>
                <a:gd name="T8" fmla="*/ 48 w 48"/>
                <a:gd name="T9" fmla="*/ 2 h 12"/>
                <a:gd name="T10" fmla="*/ 48 w 48"/>
                <a:gd name="T11" fmla="*/ 3 h 12"/>
                <a:gd name="T12" fmla="*/ 48 w 48"/>
                <a:gd name="T13" fmla="*/ 3 h 12"/>
                <a:gd name="T14" fmla="*/ 48 w 48"/>
                <a:gd name="T15" fmla="*/ 5 h 12"/>
                <a:gd name="T16" fmla="*/ 48 w 48"/>
                <a:gd name="T17" fmla="*/ 6 h 12"/>
                <a:gd name="T18" fmla="*/ 40 w 48"/>
                <a:gd name="T19" fmla="*/ 9 h 12"/>
                <a:gd name="T20" fmla="*/ 30 w 48"/>
                <a:gd name="T21" fmla="*/ 12 h 12"/>
                <a:gd name="T22" fmla="*/ 20 w 48"/>
                <a:gd name="T23" fmla="*/ 12 h 12"/>
                <a:gd name="T24" fmla="*/ 8 w 48"/>
                <a:gd name="T25" fmla="*/ 10 h 12"/>
                <a:gd name="T26" fmla="*/ 4 w 48"/>
                <a:gd name="T27" fmla="*/ 6 h 12"/>
                <a:gd name="T28" fmla="*/ 0 w 4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2">
                  <a:moveTo>
                    <a:pt x="0" y="0"/>
                  </a:moveTo>
                  <a:lnTo>
                    <a:pt x="11" y="0"/>
                  </a:lnTo>
                  <a:lnTo>
                    <a:pt x="24" y="2"/>
                  </a:lnTo>
                  <a:lnTo>
                    <a:pt x="35" y="2"/>
                  </a:lnTo>
                  <a:lnTo>
                    <a:pt x="48" y="2"/>
                  </a:lnTo>
                  <a:lnTo>
                    <a:pt x="48" y="3"/>
                  </a:lnTo>
                  <a:lnTo>
                    <a:pt x="48" y="3"/>
                  </a:lnTo>
                  <a:lnTo>
                    <a:pt x="48" y="5"/>
                  </a:lnTo>
                  <a:lnTo>
                    <a:pt x="48" y="6"/>
                  </a:lnTo>
                  <a:lnTo>
                    <a:pt x="40" y="9"/>
                  </a:lnTo>
                  <a:lnTo>
                    <a:pt x="30" y="12"/>
                  </a:lnTo>
                  <a:lnTo>
                    <a:pt x="20" y="12"/>
                  </a:lnTo>
                  <a:lnTo>
                    <a:pt x="8" y="10"/>
                  </a:lnTo>
                  <a:lnTo>
                    <a:pt x="4" y="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9" name="Freeform 440"/>
            <p:cNvSpPr/>
            <p:nvPr/>
          </p:nvSpPr>
          <p:spPr bwMode="auto">
            <a:xfrm>
              <a:off x="3177" y="2344"/>
              <a:ext cx="36" cy="14"/>
            </a:xfrm>
            <a:custGeom>
              <a:avLst/>
              <a:gdLst>
                <a:gd name="T0" fmla="*/ 19 w 36"/>
                <a:gd name="T1" fmla="*/ 0 h 14"/>
                <a:gd name="T2" fmla="*/ 27 w 36"/>
                <a:gd name="T3" fmla="*/ 3 h 14"/>
                <a:gd name="T4" fmla="*/ 36 w 36"/>
                <a:gd name="T5" fmla="*/ 4 h 14"/>
                <a:gd name="T6" fmla="*/ 36 w 36"/>
                <a:gd name="T7" fmla="*/ 6 h 14"/>
                <a:gd name="T8" fmla="*/ 36 w 36"/>
                <a:gd name="T9" fmla="*/ 6 h 14"/>
                <a:gd name="T10" fmla="*/ 34 w 36"/>
                <a:gd name="T11" fmla="*/ 9 h 14"/>
                <a:gd name="T12" fmla="*/ 34 w 36"/>
                <a:gd name="T13" fmla="*/ 11 h 14"/>
                <a:gd name="T14" fmla="*/ 30 w 36"/>
                <a:gd name="T15" fmla="*/ 13 h 14"/>
                <a:gd name="T16" fmla="*/ 26 w 36"/>
                <a:gd name="T17" fmla="*/ 14 h 14"/>
                <a:gd name="T18" fmla="*/ 13 w 36"/>
                <a:gd name="T19" fmla="*/ 11 h 14"/>
                <a:gd name="T20" fmla="*/ 0 w 36"/>
                <a:gd name="T21" fmla="*/ 9 h 14"/>
                <a:gd name="T22" fmla="*/ 9 w 36"/>
                <a:gd name="T23" fmla="*/ 4 h 14"/>
                <a:gd name="T24" fmla="*/ 19 w 36"/>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4">
                  <a:moveTo>
                    <a:pt x="19" y="0"/>
                  </a:moveTo>
                  <a:lnTo>
                    <a:pt x="27" y="3"/>
                  </a:lnTo>
                  <a:lnTo>
                    <a:pt x="36" y="4"/>
                  </a:lnTo>
                  <a:lnTo>
                    <a:pt x="36" y="6"/>
                  </a:lnTo>
                  <a:lnTo>
                    <a:pt x="36" y="6"/>
                  </a:lnTo>
                  <a:lnTo>
                    <a:pt x="34" y="9"/>
                  </a:lnTo>
                  <a:lnTo>
                    <a:pt x="34" y="11"/>
                  </a:lnTo>
                  <a:lnTo>
                    <a:pt x="30" y="13"/>
                  </a:lnTo>
                  <a:lnTo>
                    <a:pt x="26" y="14"/>
                  </a:lnTo>
                  <a:lnTo>
                    <a:pt x="13" y="11"/>
                  </a:lnTo>
                  <a:lnTo>
                    <a:pt x="0" y="9"/>
                  </a:lnTo>
                  <a:lnTo>
                    <a:pt x="9" y="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0" name="Freeform 441"/>
            <p:cNvSpPr/>
            <p:nvPr/>
          </p:nvSpPr>
          <p:spPr bwMode="auto">
            <a:xfrm>
              <a:off x="4005" y="2344"/>
              <a:ext cx="63" cy="31"/>
            </a:xfrm>
            <a:custGeom>
              <a:avLst/>
              <a:gdLst>
                <a:gd name="T0" fmla="*/ 0 w 63"/>
                <a:gd name="T1" fmla="*/ 0 h 31"/>
                <a:gd name="T2" fmla="*/ 13 w 63"/>
                <a:gd name="T3" fmla="*/ 1 h 31"/>
                <a:gd name="T4" fmla="*/ 30 w 63"/>
                <a:gd name="T5" fmla="*/ 1 h 31"/>
                <a:gd name="T6" fmla="*/ 47 w 63"/>
                <a:gd name="T7" fmla="*/ 3 h 31"/>
                <a:gd name="T8" fmla="*/ 59 w 63"/>
                <a:gd name="T9" fmla="*/ 4 h 31"/>
                <a:gd name="T10" fmla="*/ 60 w 63"/>
                <a:gd name="T11" fmla="*/ 6 h 31"/>
                <a:gd name="T12" fmla="*/ 63 w 63"/>
                <a:gd name="T13" fmla="*/ 7 h 31"/>
                <a:gd name="T14" fmla="*/ 63 w 63"/>
                <a:gd name="T15" fmla="*/ 9 h 31"/>
                <a:gd name="T16" fmla="*/ 63 w 63"/>
                <a:gd name="T17" fmla="*/ 10 h 31"/>
                <a:gd name="T18" fmla="*/ 52 w 63"/>
                <a:gd name="T19" fmla="*/ 21 h 31"/>
                <a:gd name="T20" fmla="*/ 40 w 63"/>
                <a:gd name="T21" fmla="*/ 31 h 31"/>
                <a:gd name="T22" fmla="*/ 36 w 63"/>
                <a:gd name="T23" fmla="*/ 30 h 31"/>
                <a:gd name="T24" fmla="*/ 32 w 63"/>
                <a:gd name="T25" fmla="*/ 30 h 31"/>
                <a:gd name="T26" fmla="*/ 25 w 63"/>
                <a:gd name="T27" fmla="*/ 24 h 31"/>
                <a:gd name="T28" fmla="*/ 15 w 63"/>
                <a:gd name="T29" fmla="*/ 17 h 31"/>
                <a:gd name="T30" fmla="*/ 5 w 63"/>
                <a:gd name="T31" fmla="*/ 7 h 31"/>
                <a:gd name="T32" fmla="*/ 0 w 63"/>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1">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1" name="Freeform 442"/>
            <p:cNvSpPr/>
            <p:nvPr/>
          </p:nvSpPr>
          <p:spPr bwMode="auto">
            <a:xfrm>
              <a:off x="3224" y="2347"/>
              <a:ext cx="20" cy="16"/>
            </a:xfrm>
            <a:custGeom>
              <a:avLst/>
              <a:gdLst>
                <a:gd name="T0" fmla="*/ 6 w 20"/>
                <a:gd name="T1" fmla="*/ 0 h 16"/>
                <a:gd name="T2" fmla="*/ 7 w 20"/>
                <a:gd name="T3" fmla="*/ 0 h 16"/>
                <a:gd name="T4" fmla="*/ 10 w 20"/>
                <a:gd name="T5" fmla="*/ 0 h 16"/>
                <a:gd name="T6" fmla="*/ 16 w 20"/>
                <a:gd name="T7" fmla="*/ 7 h 16"/>
                <a:gd name="T8" fmla="*/ 20 w 20"/>
                <a:gd name="T9" fmla="*/ 13 h 16"/>
                <a:gd name="T10" fmla="*/ 20 w 20"/>
                <a:gd name="T11" fmla="*/ 14 h 16"/>
                <a:gd name="T12" fmla="*/ 19 w 20"/>
                <a:gd name="T13" fmla="*/ 16 h 16"/>
                <a:gd name="T14" fmla="*/ 12 w 20"/>
                <a:gd name="T15" fmla="*/ 16 h 16"/>
                <a:gd name="T16" fmla="*/ 6 w 20"/>
                <a:gd name="T17" fmla="*/ 14 h 16"/>
                <a:gd name="T18" fmla="*/ 2 w 20"/>
                <a:gd name="T19" fmla="*/ 11 h 16"/>
                <a:gd name="T20" fmla="*/ 0 w 20"/>
                <a:gd name="T21" fmla="*/ 4 h 16"/>
                <a:gd name="T22" fmla="*/ 3 w 20"/>
                <a:gd name="T23" fmla="*/ 3 h 16"/>
                <a:gd name="T24" fmla="*/ 6 w 2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6">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2" name="Freeform 443"/>
            <p:cNvSpPr/>
            <p:nvPr/>
          </p:nvSpPr>
          <p:spPr bwMode="auto">
            <a:xfrm>
              <a:off x="3104" y="2350"/>
              <a:ext cx="36" cy="17"/>
            </a:xfrm>
            <a:custGeom>
              <a:avLst/>
              <a:gdLst>
                <a:gd name="T0" fmla="*/ 19 w 36"/>
                <a:gd name="T1" fmla="*/ 0 h 17"/>
                <a:gd name="T2" fmla="*/ 28 w 36"/>
                <a:gd name="T3" fmla="*/ 1 h 17"/>
                <a:gd name="T4" fmla="*/ 36 w 36"/>
                <a:gd name="T5" fmla="*/ 1 h 17"/>
                <a:gd name="T6" fmla="*/ 36 w 36"/>
                <a:gd name="T7" fmla="*/ 3 h 17"/>
                <a:gd name="T8" fmla="*/ 36 w 36"/>
                <a:gd name="T9" fmla="*/ 3 h 17"/>
                <a:gd name="T10" fmla="*/ 36 w 36"/>
                <a:gd name="T11" fmla="*/ 4 h 17"/>
                <a:gd name="T12" fmla="*/ 36 w 36"/>
                <a:gd name="T13" fmla="*/ 4 h 17"/>
                <a:gd name="T14" fmla="*/ 29 w 36"/>
                <a:gd name="T15" fmla="*/ 10 h 17"/>
                <a:gd name="T16" fmla="*/ 19 w 36"/>
                <a:gd name="T17" fmla="*/ 14 h 17"/>
                <a:gd name="T18" fmla="*/ 15 w 36"/>
                <a:gd name="T19" fmla="*/ 17 h 17"/>
                <a:gd name="T20" fmla="*/ 9 w 36"/>
                <a:gd name="T21" fmla="*/ 17 h 17"/>
                <a:gd name="T22" fmla="*/ 5 w 36"/>
                <a:gd name="T23" fmla="*/ 15 h 17"/>
                <a:gd name="T24" fmla="*/ 0 w 36"/>
                <a:gd name="T25" fmla="*/ 11 h 17"/>
                <a:gd name="T26" fmla="*/ 9 w 36"/>
                <a:gd name="T27" fmla="*/ 5 h 17"/>
                <a:gd name="T28" fmla="*/ 19 w 3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7">
                  <a:moveTo>
                    <a:pt x="19" y="0"/>
                  </a:moveTo>
                  <a:lnTo>
                    <a:pt x="28" y="1"/>
                  </a:lnTo>
                  <a:lnTo>
                    <a:pt x="36" y="1"/>
                  </a:lnTo>
                  <a:lnTo>
                    <a:pt x="36" y="3"/>
                  </a:lnTo>
                  <a:lnTo>
                    <a:pt x="36" y="3"/>
                  </a:lnTo>
                  <a:lnTo>
                    <a:pt x="36" y="4"/>
                  </a:lnTo>
                  <a:lnTo>
                    <a:pt x="36" y="4"/>
                  </a:lnTo>
                  <a:lnTo>
                    <a:pt x="29" y="10"/>
                  </a:lnTo>
                  <a:lnTo>
                    <a:pt x="19" y="14"/>
                  </a:lnTo>
                  <a:lnTo>
                    <a:pt x="15" y="17"/>
                  </a:lnTo>
                  <a:lnTo>
                    <a:pt x="9" y="17"/>
                  </a:lnTo>
                  <a:lnTo>
                    <a:pt x="5" y="15"/>
                  </a:lnTo>
                  <a:lnTo>
                    <a:pt x="0" y="11"/>
                  </a:lnTo>
                  <a:lnTo>
                    <a:pt x="9"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3" name="Freeform 444"/>
            <p:cNvSpPr/>
            <p:nvPr/>
          </p:nvSpPr>
          <p:spPr bwMode="auto">
            <a:xfrm>
              <a:off x="4638" y="2350"/>
              <a:ext cx="34" cy="10"/>
            </a:xfrm>
            <a:custGeom>
              <a:avLst/>
              <a:gdLst>
                <a:gd name="T0" fmla="*/ 34 w 34"/>
                <a:gd name="T1" fmla="*/ 8 h 10"/>
                <a:gd name="T2" fmla="*/ 23 w 34"/>
                <a:gd name="T3" fmla="*/ 10 h 10"/>
                <a:gd name="T4" fmla="*/ 14 w 34"/>
                <a:gd name="T5" fmla="*/ 8 h 10"/>
                <a:gd name="T6" fmla="*/ 7 w 34"/>
                <a:gd name="T7" fmla="*/ 7 h 10"/>
                <a:gd name="T8" fmla="*/ 0 w 34"/>
                <a:gd name="T9" fmla="*/ 1 h 10"/>
                <a:gd name="T10" fmla="*/ 0 w 34"/>
                <a:gd name="T11" fmla="*/ 1 h 10"/>
                <a:gd name="T12" fmla="*/ 0 w 34"/>
                <a:gd name="T13" fmla="*/ 0 h 10"/>
                <a:gd name="T14" fmla="*/ 17 w 34"/>
                <a:gd name="T15" fmla="*/ 1 h 10"/>
                <a:gd name="T16" fmla="*/ 34 w 34"/>
                <a:gd name="T17" fmla="*/ 1 h 10"/>
                <a:gd name="T18" fmla="*/ 34 w 34"/>
                <a:gd name="T19" fmla="*/ 5 h 10"/>
                <a:gd name="T20" fmla="*/ 34 w 34"/>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0">
                  <a:moveTo>
                    <a:pt x="34" y="8"/>
                  </a:moveTo>
                  <a:lnTo>
                    <a:pt x="23" y="10"/>
                  </a:lnTo>
                  <a:lnTo>
                    <a:pt x="14" y="8"/>
                  </a:lnTo>
                  <a:lnTo>
                    <a:pt x="7" y="7"/>
                  </a:lnTo>
                  <a:lnTo>
                    <a:pt x="0" y="1"/>
                  </a:lnTo>
                  <a:lnTo>
                    <a:pt x="0" y="1"/>
                  </a:lnTo>
                  <a:lnTo>
                    <a:pt x="0" y="0"/>
                  </a:lnTo>
                  <a:lnTo>
                    <a:pt x="17" y="1"/>
                  </a:lnTo>
                  <a:lnTo>
                    <a:pt x="34" y="1"/>
                  </a:lnTo>
                  <a:lnTo>
                    <a:pt x="34" y="5"/>
                  </a:lnTo>
                  <a:lnTo>
                    <a:pt x="3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4" name="Freeform 445"/>
            <p:cNvSpPr/>
            <p:nvPr/>
          </p:nvSpPr>
          <p:spPr bwMode="auto">
            <a:xfrm>
              <a:off x="3010" y="2358"/>
              <a:ext cx="130" cy="30"/>
            </a:xfrm>
            <a:custGeom>
              <a:avLst/>
              <a:gdLst>
                <a:gd name="T0" fmla="*/ 64 w 130"/>
                <a:gd name="T1" fmla="*/ 0 h 30"/>
                <a:gd name="T2" fmla="*/ 70 w 130"/>
                <a:gd name="T3" fmla="*/ 2 h 30"/>
                <a:gd name="T4" fmla="*/ 74 w 130"/>
                <a:gd name="T5" fmla="*/ 3 h 30"/>
                <a:gd name="T6" fmla="*/ 76 w 130"/>
                <a:gd name="T7" fmla="*/ 12 h 30"/>
                <a:gd name="T8" fmla="*/ 77 w 130"/>
                <a:gd name="T9" fmla="*/ 20 h 30"/>
                <a:gd name="T10" fmla="*/ 79 w 130"/>
                <a:gd name="T11" fmla="*/ 20 h 30"/>
                <a:gd name="T12" fmla="*/ 80 w 130"/>
                <a:gd name="T13" fmla="*/ 22 h 30"/>
                <a:gd name="T14" fmla="*/ 94 w 130"/>
                <a:gd name="T15" fmla="*/ 19 h 30"/>
                <a:gd name="T16" fmla="*/ 104 w 130"/>
                <a:gd name="T17" fmla="*/ 15 h 30"/>
                <a:gd name="T18" fmla="*/ 112 w 130"/>
                <a:gd name="T19" fmla="*/ 15 h 30"/>
                <a:gd name="T20" fmla="*/ 119 w 130"/>
                <a:gd name="T21" fmla="*/ 17 h 30"/>
                <a:gd name="T22" fmla="*/ 124 w 130"/>
                <a:gd name="T23" fmla="*/ 20 h 30"/>
                <a:gd name="T24" fmla="*/ 130 w 130"/>
                <a:gd name="T25" fmla="*/ 23 h 30"/>
                <a:gd name="T26" fmla="*/ 130 w 130"/>
                <a:gd name="T27" fmla="*/ 26 h 30"/>
                <a:gd name="T28" fmla="*/ 129 w 130"/>
                <a:gd name="T29" fmla="*/ 29 h 30"/>
                <a:gd name="T30" fmla="*/ 113 w 130"/>
                <a:gd name="T31" fmla="*/ 29 h 30"/>
                <a:gd name="T32" fmla="*/ 96 w 130"/>
                <a:gd name="T33" fmla="*/ 30 h 30"/>
                <a:gd name="T34" fmla="*/ 94 w 130"/>
                <a:gd name="T35" fmla="*/ 27 h 30"/>
                <a:gd name="T36" fmla="*/ 94 w 130"/>
                <a:gd name="T37" fmla="*/ 26 h 30"/>
                <a:gd name="T38" fmla="*/ 93 w 130"/>
                <a:gd name="T39" fmla="*/ 26 h 30"/>
                <a:gd name="T40" fmla="*/ 90 w 130"/>
                <a:gd name="T41" fmla="*/ 25 h 30"/>
                <a:gd name="T42" fmla="*/ 84 w 130"/>
                <a:gd name="T43" fmla="*/ 27 h 30"/>
                <a:gd name="T44" fmla="*/ 77 w 130"/>
                <a:gd name="T45" fmla="*/ 29 h 30"/>
                <a:gd name="T46" fmla="*/ 70 w 130"/>
                <a:gd name="T47" fmla="*/ 27 h 30"/>
                <a:gd name="T48" fmla="*/ 64 w 130"/>
                <a:gd name="T49" fmla="*/ 26 h 30"/>
                <a:gd name="T50" fmla="*/ 59 w 130"/>
                <a:gd name="T51" fmla="*/ 23 h 30"/>
                <a:gd name="T52" fmla="*/ 53 w 130"/>
                <a:gd name="T53" fmla="*/ 20 h 30"/>
                <a:gd name="T54" fmla="*/ 47 w 130"/>
                <a:gd name="T55" fmla="*/ 19 h 30"/>
                <a:gd name="T56" fmla="*/ 43 w 130"/>
                <a:gd name="T57" fmla="*/ 19 h 30"/>
                <a:gd name="T58" fmla="*/ 42 w 130"/>
                <a:gd name="T59" fmla="*/ 22 h 30"/>
                <a:gd name="T60" fmla="*/ 39 w 130"/>
                <a:gd name="T61" fmla="*/ 25 h 30"/>
                <a:gd name="T62" fmla="*/ 37 w 130"/>
                <a:gd name="T63" fmla="*/ 25 h 30"/>
                <a:gd name="T64" fmla="*/ 32 w 130"/>
                <a:gd name="T65" fmla="*/ 26 h 30"/>
                <a:gd name="T66" fmla="*/ 16 w 130"/>
                <a:gd name="T67" fmla="*/ 22 h 30"/>
                <a:gd name="T68" fmla="*/ 0 w 130"/>
                <a:gd name="T69" fmla="*/ 16 h 30"/>
                <a:gd name="T70" fmla="*/ 12 w 130"/>
                <a:gd name="T71" fmla="*/ 15 h 30"/>
                <a:gd name="T72" fmla="*/ 30 w 130"/>
                <a:gd name="T73" fmla="*/ 10 h 30"/>
                <a:gd name="T74" fmla="*/ 52 w 130"/>
                <a:gd name="T75" fmla="*/ 6 h 30"/>
                <a:gd name="T76" fmla="*/ 64 w 130"/>
                <a:gd name="T7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5" name="Freeform 446"/>
            <p:cNvSpPr/>
            <p:nvPr/>
          </p:nvSpPr>
          <p:spPr bwMode="auto">
            <a:xfrm>
              <a:off x="3693" y="2365"/>
              <a:ext cx="1819" cy="1375"/>
            </a:xfrm>
            <a:custGeom>
              <a:avLst/>
              <a:gdLst>
                <a:gd name="T0" fmla="*/ 1369 w 1819"/>
                <a:gd name="T1" fmla="*/ 59 h 1375"/>
                <a:gd name="T2" fmla="*/ 1617 w 1819"/>
                <a:gd name="T3" fmla="*/ 89 h 1375"/>
                <a:gd name="T4" fmla="*/ 1819 w 1819"/>
                <a:gd name="T5" fmla="*/ 136 h 1375"/>
                <a:gd name="T6" fmla="*/ 1784 w 1819"/>
                <a:gd name="T7" fmla="*/ 156 h 1375"/>
                <a:gd name="T8" fmla="*/ 1689 w 1819"/>
                <a:gd name="T9" fmla="*/ 205 h 1375"/>
                <a:gd name="T10" fmla="*/ 1664 w 1819"/>
                <a:gd name="T11" fmla="*/ 247 h 1375"/>
                <a:gd name="T12" fmla="*/ 1624 w 1819"/>
                <a:gd name="T13" fmla="*/ 166 h 1375"/>
                <a:gd name="T14" fmla="*/ 1494 w 1819"/>
                <a:gd name="T15" fmla="*/ 213 h 1375"/>
                <a:gd name="T16" fmla="*/ 1606 w 1819"/>
                <a:gd name="T17" fmla="*/ 316 h 1375"/>
                <a:gd name="T18" fmla="*/ 1573 w 1819"/>
                <a:gd name="T19" fmla="*/ 306 h 1375"/>
                <a:gd name="T20" fmla="*/ 1530 w 1819"/>
                <a:gd name="T21" fmla="*/ 427 h 1375"/>
                <a:gd name="T22" fmla="*/ 1530 w 1819"/>
                <a:gd name="T23" fmla="*/ 473 h 1375"/>
                <a:gd name="T24" fmla="*/ 1436 w 1819"/>
                <a:gd name="T25" fmla="*/ 434 h 1375"/>
                <a:gd name="T26" fmla="*/ 1474 w 1819"/>
                <a:gd name="T27" fmla="*/ 472 h 1375"/>
                <a:gd name="T28" fmla="*/ 1492 w 1819"/>
                <a:gd name="T29" fmla="*/ 556 h 1375"/>
                <a:gd name="T30" fmla="*/ 1433 w 1819"/>
                <a:gd name="T31" fmla="*/ 654 h 1375"/>
                <a:gd name="T32" fmla="*/ 1383 w 1819"/>
                <a:gd name="T33" fmla="*/ 730 h 1375"/>
                <a:gd name="T34" fmla="*/ 1323 w 1819"/>
                <a:gd name="T35" fmla="*/ 774 h 1375"/>
                <a:gd name="T36" fmla="*/ 1333 w 1819"/>
                <a:gd name="T37" fmla="*/ 856 h 1375"/>
                <a:gd name="T38" fmla="*/ 1297 w 1819"/>
                <a:gd name="T39" fmla="*/ 844 h 1375"/>
                <a:gd name="T40" fmla="*/ 1273 w 1819"/>
                <a:gd name="T41" fmla="*/ 737 h 1375"/>
                <a:gd name="T42" fmla="*/ 1198 w 1819"/>
                <a:gd name="T43" fmla="*/ 650 h 1375"/>
                <a:gd name="T44" fmla="*/ 1090 w 1819"/>
                <a:gd name="T45" fmla="*/ 734 h 1375"/>
                <a:gd name="T46" fmla="*/ 993 w 1819"/>
                <a:gd name="T47" fmla="*/ 674 h 1375"/>
                <a:gd name="T48" fmla="*/ 968 w 1819"/>
                <a:gd name="T49" fmla="*/ 646 h 1375"/>
                <a:gd name="T50" fmla="*/ 765 w 1819"/>
                <a:gd name="T51" fmla="*/ 593 h 1375"/>
                <a:gd name="T52" fmla="*/ 791 w 1819"/>
                <a:gd name="T53" fmla="*/ 629 h 1375"/>
                <a:gd name="T54" fmla="*/ 748 w 1819"/>
                <a:gd name="T55" fmla="*/ 751 h 1375"/>
                <a:gd name="T56" fmla="*/ 624 w 1819"/>
                <a:gd name="T57" fmla="*/ 669 h 1375"/>
                <a:gd name="T58" fmla="*/ 551 w 1819"/>
                <a:gd name="T59" fmla="*/ 567 h 1375"/>
                <a:gd name="T60" fmla="*/ 641 w 1819"/>
                <a:gd name="T61" fmla="*/ 744 h 1375"/>
                <a:gd name="T62" fmla="*/ 719 w 1819"/>
                <a:gd name="T63" fmla="*/ 891 h 1375"/>
                <a:gd name="T64" fmla="*/ 641 w 1819"/>
                <a:gd name="T65" fmla="*/ 1095 h 1375"/>
                <a:gd name="T66" fmla="*/ 576 w 1819"/>
                <a:gd name="T67" fmla="*/ 1227 h 1375"/>
                <a:gd name="T68" fmla="*/ 491 w 1819"/>
                <a:gd name="T69" fmla="*/ 1355 h 1375"/>
                <a:gd name="T70" fmla="*/ 332 w 1819"/>
                <a:gd name="T71" fmla="*/ 1183 h 1375"/>
                <a:gd name="T72" fmla="*/ 289 w 1819"/>
                <a:gd name="T73" fmla="*/ 937 h 1375"/>
                <a:gd name="T74" fmla="*/ 162 w 1819"/>
                <a:gd name="T75" fmla="*/ 876 h 1375"/>
                <a:gd name="T76" fmla="*/ 10 w 1819"/>
                <a:gd name="T77" fmla="*/ 763 h 1375"/>
                <a:gd name="T78" fmla="*/ 42 w 1819"/>
                <a:gd name="T79" fmla="*/ 597 h 1375"/>
                <a:gd name="T80" fmla="*/ 135 w 1819"/>
                <a:gd name="T81" fmla="*/ 483 h 1375"/>
                <a:gd name="T82" fmla="*/ 181 w 1819"/>
                <a:gd name="T83" fmla="*/ 382 h 1375"/>
                <a:gd name="T84" fmla="*/ 184 w 1819"/>
                <a:gd name="T85" fmla="*/ 310 h 1375"/>
                <a:gd name="T86" fmla="*/ 311 w 1819"/>
                <a:gd name="T87" fmla="*/ 226 h 1375"/>
                <a:gd name="T88" fmla="*/ 399 w 1819"/>
                <a:gd name="T89" fmla="*/ 245 h 1375"/>
                <a:gd name="T90" fmla="*/ 471 w 1819"/>
                <a:gd name="T91" fmla="*/ 182 h 1375"/>
                <a:gd name="T92" fmla="*/ 428 w 1819"/>
                <a:gd name="T93" fmla="*/ 119 h 1375"/>
                <a:gd name="T94" fmla="*/ 361 w 1819"/>
                <a:gd name="T95" fmla="*/ 223 h 1375"/>
                <a:gd name="T96" fmla="*/ 285 w 1819"/>
                <a:gd name="T97" fmla="*/ 205 h 1375"/>
                <a:gd name="T98" fmla="*/ 374 w 1819"/>
                <a:gd name="T99" fmla="*/ 79 h 1375"/>
                <a:gd name="T100" fmla="*/ 562 w 1819"/>
                <a:gd name="T101" fmla="*/ 116 h 1375"/>
                <a:gd name="T102" fmla="*/ 549 w 1819"/>
                <a:gd name="T103" fmla="*/ 132 h 1375"/>
                <a:gd name="T104" fmla="*/ 599 w 1819"/>
                <a:gd name="T105" fmla="*/ 110 h 1375"/>
                <a:gd name="T106" fmla="*/ 696 w 1819"/>
                <a:gd name="T107" fmla="*/ 70 h 1375"/>
                <a:gd name="T108" fmla="*/ 799 w 1819"/>
                <a:gd name="T109" fmla="*/ 63 h 1375"/>
                <a:gd name="T110" fmla="*/ 846 w 1819"/>
                <a:gd name="T111" fmla="*/ 90 h 1375"/>
                <a:gd name="T112" fmla="*/ 836 w 1819"/>
                <a:gd name="T113" fmla="*/ 65 h 1375"/>
                <a:gd name="T114" fmla="*/ 849 w 1819"/>
                <a:gd name="T115" fmla="*/ 36 h 1375"/>
                <a:gd name="T116" fmla="*/ 978 w 1819"/>
                <a:gd name="T117" fmla="*/ 0 h 1375"/>
                <a:gd name="T118" fmla="*/ 1052 w 1819"/>
                <a:gd name="T119" fmla="*/ 43 h 1375"/>
                <a:gd name="T120" fmla="*/ 1242 w 1819"/>
                <a:gd name="T121" fmla="*/ 56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9" h="1375">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6" name="Freeform 447"/>
            <p:cNvSpPr/>
            <p:nvPr/>
          </p:nvSpPr>
          <p:spPr bwMode="auto">
            <a:xfrm>
              <a:off x="4328" y="2368"/>
              <a:ext cx="101" cy="64"/>
            </a:xfrm>
            <a:custGeom>
              <a:avLst/>
              <a:gdLst>
                <a:gd name="T0" fmla="*/ 101 w 101"/>
                <a:gd name="T1" fmla="*/ 13 h 64"/>
                <a:gd name="T2" fmla="*/ 89 w 101"/>
                <a:gd name="T3" fmla="*/ 13 h 64"/>
                <a:gd name="T4" fmla="*/ 77 w 101"/>
                <a:gd name="T5" fmla="*/ 13 h 64"/>
                <a:gd name="T6" fmla="*/ 67 w 101"/>
                <a:gd name="T7" fmla="*/ 15 h 64"/>
                <a:gd name="T8" fmla="*/ 57 w 101"/>
                <a:gd name="T9" fmla="*/ 17 h 64"/>
                <a:gd name="T10" fmla="*/ 47 w 101"/>
                <a:gd name="T11" fmla="*/ 20 h 64"/>
                <a:gd name="T12" fmla="*/ 40 w 101"/>
                <a:gd name="T13" fmla="*/ 25 h 64"/>
                <a:gd name="T14" fmla="*/ 33 w 101"/>
                <a:gd name="T15" fmla="*/ 30 h 64"/>
                <a:gd name="T16" fmla="*/ 29 w 101"/>
                <a:gd name="T17" fmla="*/ 37 h 64"/>
                <a:gd name="T18" fmla="*/ 29 w 101"/>
                <a:gd name="T19" fmla="*/ 45 h 64"/>
                <a:gd name="T20" fmla="*/ 27 w 101"/>
                <a:gd name="T21" fmla="*/ 53 h 64"/>
                <a:gd name="T22" fmla="*/ 33 w 101"/>
                <a:gd name="T23" fmla="*/ 55 h 64"/>
                <a:gd name="T24" fmla="*/ 40 w 101"/>
                <a:gd name="T25" fmla="*/ 57 h 64"/>
                <a:gd name="T26" fmla="*/ 47 w 101"/>
                <a:gd name="T27" fmla="*/ 60 h 64"/>
                <a:gd name="T28" fmla="*/ 51 w 101"/>
                <a:gd name="T29" fmla="*/ 64 h 64"/>
                <a:gd name="T30" fmla="*/ 33 w 101"/>
                <a:gd name="T31" fmla="*/ 64 h 64"/>
                <a:gd name="T32" fmla="*/ 16 w 101"/>
                <a:gd name="T33" fmla="*/ 64 h 64"/>
                <a:gd name="T34" fmla="*/ 13 w 101"/>
                <a:gd name="T35" fmla="*/ 60 h 64"/>
                <a:gd name="T36" fmla="*/ 10 w 101"/>
                <a:gd name="T37" fmla="*/ 57 h 64"/>
                <a:gd name="T38" fmla="*/ 6 w 101"/>
                <a:gd name="T39" fmla="*/ 56 h 64"/>
                <a:gd name="T40" fmla="*/ 0 w 101"/>
                <a:gd name="T41" fmla="*/ 56 h 64"/>
                <a:gd name="T42" fmla="*/ 0 w 101"/>
                <a:gd name="T43" fmla="*/ 46 h 64"/>
                <a:gd name="T44" fmla="*/ 3 w 101"/>
                <a:gd name="T45" fmla="*/ 39 h 64"/>
                <a:gd name="T46" fmla="*/ 11 w 101"/>
                <a:gd name="T47" fmla="*/ 36 h 64"/>
                <a:gd name="T48" fmla="*/ 20 w 101"/>
                <a:gd name="T49" fmla="*/ 33 h 64"/>
                <a:gd name="T50" fmla="*/ 17 w 101"/>
                <a:gd name="T51" fmla="*/ 30 h 64"/>
                <a:gd name="T52" fmla="*/ 14 w 101"/>
                <a:gd name="T53" fmla="*/ 27 h 64"/>
                <a:gd name="T54" fmla="*/ 33 w 101"/>
                <a:gd name="T55" fmla="*/ 19 h 64"/>
                <a:gd name="T56" fmla="*/ 54 w 101"/>
                <a:gd name="T57" fmla="*/ 9 h 64"/>
                <a:gd name="T58" fmla="*/ 66 w 101"/>
                <a:gd name="T59" fmla="*/ 5 h 64"/>
                <a:gd name="T60" fmla="*/ 77 w 101"/>
                <a:gd name="T61" fmla="*/ 2 h 64"/>
                <a:gd name="T62" fmla="*/ 90 w 101"/>
                <a:gd name="T63" fmla="*/ 0 h 64"/>
                <a:gd name="T64" fmla="*/ 101 w 101"/>
                <a:gd name="T65" fmla="*/ 2 h 64"/>
                <a:gd name="T66" fmla="*/ 101 w 101"/>
                <a:gd name="T67" fmla="*/ 7 h 64"/>
                <a:gd name="T68" fmla="*/ 101 w 101"/>
                <a:gd name="T69"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64">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7" name="Freeform 448"/>
            <p:cNvSpPr/>
            <p:nvPr/>
          </p:nvSpPr>
          <p:spPr bwMode="auto">
            <a:xfrm>
              <a:off x="3150" y="2371"/>
              <a:ext cx="66" cy="16"/>
            </a:xfrm>
            <a:custGeom>
              <a:avLst/>
              <a:gdLst>
                <a:gd name="T0" fmla="*/ 32 w 66"/>
                <a:gd name="T1" fmla="*/ 0 h 16"/>
                <a:gd name="T2" fmla="*/ 37 w 66"/>
                <a:gd name="T3" fmla="*/ 0 h 16"/>
                <a:gd name="T4" fmla="*/ 42 w 66"/>
                <a:gd name="T5" fmla="*/ 0 h 16"/>
                <a:gd name="T6" fmla="*/ 44 w 66"/>
                <a:gd name="T7" fmla="*/ 0 h 16"/>
                <a:gd name="T8" fmla="*/ 47 w 66"/>
                <a:gd name="T9" fmla="*/ 3 h 16"/>
                <a:gd name="T10" fmla="*/ 46 w 66"/>
                <a:gd name="T11" fmla="*/ 6 h 16"/>
                <a:gd name="T12" fmla="*/ 44 w 66"/>
                <a:gd name="T13" fmla="*/ 9 h 16"/>
                <a:gd name="T14" fmla="*/ 54 w 66"/>
                <a:gd name="T15" fmla="*/ 10 h 16"/>
                <a:gd name="T16" fmla="*/ 66 w 66"/>
                <a:gd name="T17" fmla="*/ 12 h 16"/>
                <a:gd name="T18" fmla="*/ 64 w 66"/>
                <a:gd name="T19" fmla="*/ 13 h 16"/>
                <a:gd name="T20" fmla="*/ 63 w 66"/>
                <a:gd name="T21" fmla="*/ 16 h 16"/>
                <a:gd name="T22" fmla="*/ 46 w 66"/>
                <a:gd name="T23" fmla="*/ 16 h 16"/>
                <a:gd name="T24" fmla="*/ 30 w 66"/>
                <a:gd name="T25" fmla="*/ 14 h 16"/>
                <a:gd name="T26" fmla="*/ 14 w 66"/>
                <a:gd name="T27" fmla="*/ 12 h 16"/>
                <a:gd name="T28" fmla="*/ 0 w 66"/>
                <a:gd name="T29" fmla="*/ 9 h 16"/>
                <a:gd name="T30" fmla="*/ 0 w 66"/>
                <a:gd name="T31" fmla="*/ 7 h 16"/>
                <a:gd name="T32" fmla="*/ 0 w 66"/>
                <a:gd name="T33" fmla="*/ 6 h 16"/>
                <a:gd name="T34" fmla="*/ 2 w 66"/>
                <a:gd name="T35" fmla="*/ 4 h 16"/>
                <a:gd name="T36" fmla="*/ 2 w 66"/>
                <a:gd name="T37" fmla="*/ 3 h 16"/>
                <a:gd name="T38" fmla="*/ 12 w 66"/>
                <a:gd name="T39" fmla="*/ 3 h 16"/>
                <a:gd name="T40" fmla="*/ 19 w 66"/>
                <a:gd name="T41" fmla="*/ 4 h 16"/>
                <a:gd name="T42" fmla="*/ 23 w 66"/>
                <a:gd name="T43" fmla="*/ 4 h 16"/>
                <a:gd name="T44" fmla="*/ 26 w 66"/>
                <a:gd name="T45" fmla="*/ 4 h 16"/>
                <a:gd name="T46" fmla="*/ 29 w 66"/>
                <a:gd name="T47" fmla="*/ 3 h 16"/>
                <a:gd name="T48" fmla="*/ 32 w 66"/>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1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8" name="Freeform 449"/>
            <p:cNvSpPr/>
            <p:nvPr/>
          </p:nvSpPr>
          <p:spPr bwMode="auto">
            <a:xfrm>
              <a:off x="3229" y="2373"/>
              <a:ext cx="90" cy="18"/>
            </a:xfrm>
            <a:custGeom>
              <a:avLst/>
              <a:gdLst>
                <a:gd name="T0" fmla="*/ 7 w 90"/>
                <a:gd name="T1" fmla="*/ 0 h 18"/>
                <a:gd name="T2" fmla="*/ 11 w 90"/>
                <a:gd name="T3" fmla="*/ 0 h 18"/>
                <a:gd name="T4" fmla="*/ 14 w 90"/>
                <a:gd name="T5" fmla="*/ 0 h 18"/>
                <a:gd name="T6" fmla="*/ 18 w 90"/>
                <a:gd name="T7" fmla="*/ 0 h 18"/>
                <a:gd name="T8" fmla="*/ 21 w 90"/>
                <a:gd name="T9" fmla="*/ 1 h 18"/>
                <a:gd name="T10" fmla="*/ 37 w 90"/>
                <a:gd name="T11" fmla="*/ 5 h 18"/>
                <a:gd name="T12" fmla="*/ 58 w 90"/>
                <a:gd name="T13" fmla="*/ 8 h 18"/>
                <a:gd name="T14" fmla="*/ 80 w 90"/>
                <a:gd name="T15" fmla="*/ 11 h 18"/>
                <a:gd name="T16" fmla="*/ 90 w 90"/>
                <a:gd name="T17" fmla="*/ 14 h 18"/>
                <a:gd name="T18" fmla="*/ 88 w 90"/>
                <a:gd name="T19" fmla="*/ 15 h 18"/>
                <a:gd name="T20" fmla="*/ 88 w 90"/>
                <a:gd name="T21" fmla="*/ 17 h 18"/>
                <a:gd name="T22" fmla="*/ 64 w 90"/>
                <a:gd name="T23" fmla="*/ 18 h 18"/>
                <a:gd name="T24" fmla="*/ 42 w 90"/>
                <a:gd name="T25" fmla="*/ 18 h 18"/>
                <a:gd name="T26" fmla="*/ 21 w 90"/>
                <a:gd name="T27" fmla="*/ 17 h 18"/>
                <a:gd name="T28" fmla="*/ 0 w 90"/>
                <a:gd name="T29" fmla="*/ 14 h 18"/>
                <a:gd name="T30" fmla="*/ 2 w 90"/>
                <a:gd name="T31" fmla="*/ 5 h 18"/>
                <a:gd name="T32" fmla="*/ 7 w 9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8">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19" name="Freeform 450"/>
            <p:cNvSpPr/>
            <p:nvPr/>
          </p:nvSpPr>
          <p:spPr bwMode="auto">
            <a:xfrm>
              <a:off x="4669" y="2375"/>
              <a:ext cx="2" cy="3"/>
            </a:xfrm>
            <a:custGeom>
              <a:avLst/>
              <a:gdLst>
                <a:gd name="T0" fmla="*/ 0 w 2"/>
                <a:gd name="T1" fmla="*/ 0 h 3"/>
                <a:gd name="T2" fmla="*/ 2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2" y="2"/>
                  </a:lnTo>
                  <a:lnTo>
                    <a:pt x="2" y="3"/>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0" name="Freeform 451"/>
            <p:cNvSpPr/>
            <p:nvPr/>
          </p:nvSpPr>
          <p:spPr bwMode="auto">
            <a:xfrm>
              <a:off x="4946" y="2380"/>
              <a:ext cx="63" cy="14"/>
            </a:xfrm>
            <a:custGeom>
              <a:avLst/>
              <a:gdLst>
                <a:gd name="T0" fmla="*/ 0 w 63"/>
                <a:gd name="T1" fmla="*/ 0 h 14"/>
                <a:gd name="T2" fmla="*/ 16 w 63"/>
                <a:gd name="T3" fmla="*/ 1 h 14"/>
                <a:gd name="T4" fmla="*/ 32 w 63"/>
                <a:gd name="T5" fmla="*/ 1 h 14"/>
                <a:gd name="T6" fmla="*/ 47 w 63"/>
                <a:gd name="T7" fmla="*/ 3 h 14"/>
                <a:gd name="T8" fmla="*/ 63 w 63"/>
                <a:gd name="T9" fmla="*/ 4 h 14"/>
                <a:gd name="T10" fmla="*/ 63 w 63"/>
                <a:gd name="T11" fmla="*/ 7 h 14"/>
                <a:gd name="T12" fmla="*/ 63 w 63"/>
                <a:gd name="T13" fmla="*/ 10 h 14"/>
                <a:gd name="T14" fmla="*/ 56 w 63"/>
                <a:gd name="T15" fmla="*/ 13 h 14"/>
                <a:gd name="T16" fmla="*/ 47 w 63"/>
                <a:gd name="T17" fmla="*/ 13 h 14"/>
                <a:gd name="T18" fmla="*/ 39 w 63"/>
                <a:gd name="T19" fmla="*/ 14 h 14"/>
                <a:gd name="T20" fmla="*/ 30 w 63"/>
                <a:gd name="T21" fmla="*/ 13 h 14"/>
                <a:gd name="T22" fmla="*/ 14 w 63"/>
                <a:gd name="T23" fmla="*/ 10 h 14"/>
                <a:gd name="T24" fmla="*/ 0 w 63"/>
                <a:gd name="T25" fmla="*/ 4 h 14"/>
                <a:gd name="T26" fmla="*/ 0 w 63"/>
                <a:gd name="T27" fmla="*/ 1 h 14"/>
                <a:gd name="T28" fmla="*/ 0 w 63"/>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4">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1" name="Freeform 452"/>
            <p:cNvSpPr/>
            <p:nvPr/>
          </p:nvSpPr>
          <p:spPr bwMode="auto">
            <a:xfrm>
              <a:off x="2936" y="2390"/>
              <a:ext cx="168" cy="60"/>
            </a:xfrm>
            <a:custGeom>
              <a:avLst/>
              <a:gdLst>
                <a:gd name="T0" fmla="*/ 58 w 168"/>
                <a:gd name="T1" fmla="*/ 1 h 60"/>
                <a:gd name="T2" fmla="*/ 84 w 168"/>
                <a:gd name="T3" fmla="*/ 5 h 60"/>
                <a:gd name="T4" fmla="*/ 91 w 168"/>
                <a:gd name="T5" fmla="*/ 10 h 60"/>
                <a:gd name="T6" fmla="*/ 94 w 168"/>
                <a:gd name="T7" fmla="*/ 14 h 60"/>
                <a:gd name="T8" fmla="*/ 98 w 168"/>
                <a:gd name="T9" fmla="*/ 15 h 60"/>
                <a:gd name="T10" fmla="*/ 104 w 168"/>
                <a:gd name="T11" fmla="*/ 15 h 60"/>
                <a:gd name="T12" fmla="*/ 110 w 168"/>
                <a:gd name="T13" fmla="*/ 14 h 60"/>
                <a:gd name="T14" fmla="*/ 116 w 168"/>
                <a:gd name="T15" fmla="*/ 18 h 60"/>
                <a:gd name="T16" fmla="*/ 120 w 168"/>
                <a:gd name="T17" fmla="*/ 23 h 60"/>
                <a:gd name="T18" fmla="*/ 124 w 168"/>
                <a:gd name="T19" fmla="*/ 20 h 60"/>
                <a:gd name="T20" fmla="*/ 128 w 168"/>
                <a:gd name="T21" fmla="*/ 17 h 60"/>
                <a:gd name="T22" fmla="*/ 133 w 168"/>
                <a:gd name="T23" fmla="*/ 21 h 60"/>
                <a:gd name="T24" fmla="*/ 146 w 168"/>
                <a:gd name="T25" fmla="*/ 20 h 60"/>
                <a:gd name="T26" fmla="*/ 160 w 168"/>
                <a:gd name="T27" fmla="*/ 14 h 60"/>
                <a:gd name="T28" fmla="*/ 164 w 168"/>
                <a:gd name="T29" fmla="*/ 20 h 60"/>
                <a:gd name="T30" fmla="*/ 158 w 168"/>
                <a:gd name="T31" fmla="*/ 31 h 60"/>
                <a:gd name="T32" fmla="*/ 153 w 168"/>
                <a:gd name="T33" fmla="*/ 40 h 60"/>
                <a:gd name="T34" fmla="*/ 160 w 168"/>
                <a:gd name="T35" fmla="*/ 41 h 60"/>
                <a:gd name="T36" fmla="*/ 164 w 168"/>
                <a:gd name="T37" fmla="*/ 48 h 60"/>
                <a:gd name="T38" fmla="*/ 151 w 168"/>
                <a:gd name="T39" fmla="*/ 57 h 60"/>
                <a:gd name="T40" fmla="*/ 128 w 168"/>
                <a:gd name="T41" fmla="*/ 55 h 60"/>
                <a:gd name="T42" fmla="*/ 91 w 168"/>
                <a:gd name="T43" fmla="*/ 58 h 60"/>
                <a:gd name="T44" fmla="*/ 57 w 168"/>
                <a:gd name="T45" fmla="*/ 58 h 60"/>
                <a:gd name="T46" fmla="*/ 37 w 168"/>
                <a:gd name="T47" fmla="*/ 50 h 60"/>
                <a:gd name="T48" fmla="*/ 51 w 168"/>
                <a:gd name="T49" fmla="*/ 44 h 60"/>
                <a:gd name="T50" fmla="*/ 53 w 168"/>
                <a:gd name="T51" fmla="*/ 41 h 60"/>
                <a:gd name="T52" fmla="*/ 40 w 168"/>
                <a:gd name="T53" fmla="*/ 38 h 60"/>
                <a:gd name="T54" fmla="*/ 43 w 168"/>
                <a:gd name="T55" fmla="*/ 34 h 60"/>
                <a:gd name="T56" fmla="*/ 51 w 168"/>
                <a:gd name="T57" fmla="*/ 35 h 60"/>
                <a:gd name="T58" fmla="*/ 61 w 168"/>
                <a:gd name="T59" fmla="*/ 37 h 60"/>
                <a:gd name="T60" fmla="*/ 57 w 168"/>
                <a:gd name="T61" fmla="*/ 33 h 60"/>
                <a:gd name="T62" fmla="*/ 48 w 168"/>
                <a:gd name="T63" fmla="*/ 28 h 60"/>
                <a:gd name="T64" fmla="*/ 53 w 168"/>
                <a:gd name="T65" fmla="*/ 23 h 60"/>
                <a:gd name="T66" fmla="*/ 57 w 168"/>
                <a:gd name="T67" fmla="*/ 20 h 60"/>
                <a:gd name="T68" fmla="*/ 43 w 168"/>
                <a:gd name="T69" fmla="*/ 23 h 60"/>
                <a:gd name="T70" fmla="*/ 24 w 168"/>
                <a:gd name="T71" fmla="*/ 31 h 60"/>
                <a:gd name="T72" fmla="*/ 10 w 168"/>
                <a:gd name="T73" fmla="*/ 34 h 60"/>
                <a:gd name="T74" fmla="*/ 1 w 168"/>
                <a:gd name="T75" fmla="*/ 27 h 60"/>
                <a:gd name="T76" fmla="*/ 14 w 168"/>
                <a:gd name="T77" fmla="*/ 18 h 60"/>
                <a:gd name="T78" fmla="*/ 36 w 168"/>
                <a:gd name="T79"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60">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2" name="Freeform 453"/>
            <p:cNvSpPr/>
            <p:nvPr/>
          </p:nvSpPr>
          <p:spPr bwMode="auto">
            <a:xfrm>
              <a:off x="3123" y="2397"/>
              <a:ext cx="51" cy="30"/>
            </a:xfrm>
            <a:custGeom>
              <a:avLst/>
              <a:gdLst>
                <a:gd name="T0" fmla="*/ 23 w 51"/>
                <a:gd name="T1" fmla="*/ 0 h 30"/>
                <a:gd name="T2" fmla="*/ 37 w 51"/>
                <a:gd name="T3" fmla="*/ 0 h 30"/>
                <a:gd name="T4" fmla="*/ 51 w 51"/>
                <a:gd name="T5" fmla="*/ 0 h 30"/>
                <a:gd name="T6" fmla="*/ 44 w 51"/>
                <a:gd name="T7" fmla="*/ 8 h 30"/>
                <a:gd name="T8" fmla="*/ 37 w 51"/>
                <a:gd name="T9" fmla="*/ 14 h 30"/>
                <a:gd name="T10" fmla="*/ 40 w 51"/>
                <a:gd name="T11" fmla="*/ 17 h 30"/>
                <a:gd name="T12" fmla="*/ 40 w 51"/>
                <a:gd name="T13" fmla="*/ 20 h 30"/>
                <a:gd name="T14" fmla="*/ 37 w 51"/>
                <a:gd name="T15" fmla="*/ 23 h 30"/>
                <a:gd name="T16" fmla="*/ 34 w 51"/>
                <a:gd name="T17" fmla="*/ 26 h 30"/>
                <a:gd name="T18" fmla="*/ 26 w 51"/>
                <a:gd name="T19" fmla="*/ 24 h 30"/>
                <a:gd name="T20" fmla="*/ 20 w 51"/>
                <a:gd name="T21" fmla="*/ 26 h 30"/>
                <a:gd name="T22" fmla="*/ 13 w 51"/>
                <a:gd name="T23" fmla="*/ 27 h 30"/>
                <a:gd name="T24" fmla="*/ 7 w 51"/>
                <a:gd name="T25" fmla="*/ 30 h 30"/>
                <a:gd name="T26" fmla="*/ 7 w 51"/>
                <a:gd name="T27" fmla="*/ 23 h 30"/>
                <a:gd name="T28" fmla="*/ 6 w 51"/>
                <a:gd name="T29" fmla="*/ 18 h 30"/>
                <a:gd name="T30" fmla="*/ 3 w 51"/>
                <a:gd name="T31" fmla="*/ 16 h 30"/>
                <a:gd name="T32" fmla="*/ 0 w 51"/>
                <a:gd name="T33" fmla="*/ 10 h 30"/>
                <a:gd name="T34" fmla="*/ 7 w 51"/>
                <a:gd name="T35" fmla="*/ 13 h 30"/>
                <a:gd name="T36" fmla="*/ 14 w 51"/>
                <a:gd name="T37" fmla="*/ 14 h 30"/>
                <a:gd name="T38" fmla="*/ 19 w 51"/>
                <a:gd name="T39" fmla="*/ 7 h 30"/>
                <a:gd name="T40" fmla="*/ 23 w 51"/>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0">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3" name="Freeform 454"/>
            <p:cNvSpPr/>
            <p:nvPr/>
          </p:nvSpPr>
          <p:spPr bwMode="auto">
            <a:xfrm>
              <a:off x="3177" y="2397"/>
              <a:ext cx="37" cy="23"/>
            </a:xfrm>
            <a:custGeom>
              <a:avLst/>
              <a:gdLst>
                <a:gd name="T0" fmla="*/ 13 w 37"/>
                <a:gd name="T1" fmla="*/ 0 h 23"/>
                <a:gd name="T2" fmla="*/ 25 w 37"/>
                <a:gd name="T3" fmla="*/ 0 h 23"/>
                <a:gd name="T4" fmla="*/ 36 w 37"/>
                <a:gd name="T5" fmla="*/ 0 h 23"/>
                <a:gd name="T6" fmla="*/ 36 w 37"/>
                <a:gd name="T7" fmla="*/ 1 h 23"/>
                <a:gd name="T8" fmla="*/ 36 w 37"/>
                <a:gd name="T9" fmla="*/ 3 h 23"/>
                <a:gd name="T10" fmla="*/ 36 w 37"/>
                <a:gd name="T11" fmla="*/ 6 h 23"/>
                <a:gd name="T12" fmla="*/ 37 w 37"/>
                <a:gd name="T13" fmla="*/ 8 h 23"/>
                <a:gd name="T14" fmla="*/ 36 w 37"/>
                <a:gd name="T15" fmla="*/ 10 h 23"/>
                <a:gd name="T16" fmla="*/ 36 w 37"/>
                <a:gd name="T17" fmla="*/ 10 h 23"/>
                <a:gd name="T18" fmla="*/ 25 w 37"/>
                <a:gd name="T19" fmla="*/ 11 h 23"/>
                <a:gd name="T20" fmla="*/ 16 w 37"/>
                <a:gd name="T21" fmla="*/ 13 h 23"/>
                <a:gd name="T22" fmla="*/ 9 w 37"/>
                <a:gd name="T23" fmla="*/ 17 h 23"/>
                <a:gd name="T24" fmla="*/ 3 w 37"/>
                <a:gd name="T25" fmla="*/ 23 h 23"/>
                <a:gd name="T26" fmla="*/ 2 w 37"/>
                <a:gd name="T27" fmla="*/ 21 h 23"/>
                <a:gd name="T28" fmla="*/ 0 w 37"/>
                <a:gd name="T29" fmla="*/ 21 h 23"/>
                <a:gd name="T30" fmla="*/ 0 w 37"/>
                <a:gd name="T31" fmla="*/ 20 h 23"/>
                <a:gd name="T32" fmla="*/ 0 w 37"/>
                <a:gd name="T33" fmla="*/ 18 h 23"/>
                <a:gd name="T34" fmla="*/ 2 w 37"/>
                <a:gd name="T35" fmla="*/ 13 h 23"/>
                <a:gd name="T36" fmla="*/ 5 w 37"/>
                <a:gd name="T37" fmla="*/ 7 h 23"/>
                <a:gd name="T38" fmla="*/ 9 w 37"/>
                <a:gd name="T39" fmla="*/ 4 h 23"/>
                <a:gd name="T40" fmla="*/ 13 w 37"/>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3">
                  <a:moveTo>
                    <a:pt x="13" y="0"/>
                  </a:moveTo>
                  <a:lnTo>
                    <a:pt x="25" y="0"/>
                  </a:lnTo>
                  <a:lnTo>
                    <a:pt x="36" y="0"/>
                  </a:lnTo>
                  <a:lnTo>
                    <a:pt x="36" y="1"/>
                  </a:lnTo>
                  <a:lnTo>
                    <a:pt x="36" y="3"/>
                  </a:lnTo>
                  <a:lnTo>
                    <a:pt x="36" y="6"/>
                  </a:lnTo>
                  <a:lnTo>
                    <a:pt x="37" y="8"/>
                  </a:lnTo>
                  <a:lnTo>
                    <a:pt x="36" y="10"/>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4" name="Freeform 455"/>
            <p:cNvSpPr/>
            <p:nvPr/>
          </p:nvSpPr>
          <p:spPr bwMode="auto">
            <a:xfrm>
              <a:off x="2371" y="2397"/>
              <a:ext cx="1120" cy="1599"/>
            </a:xfrm>
            <a:custGeom>
              <a:avLst/>
              <a:gdLst>
                <a:gd name="T0" fmla="*/ 1020 w 1120"/>
                <a:gd name="T1" fmla="*/ 74 h 1599"/>
                <a:gd name="T2" fmla="*/ 972 w 1120"/>
                <a:gd name="T3" fmla="*/ 117 h 1599"/>
                <a:gd name="T4" fmla="*/ 909 w 1120"/>
                <a:gd name="T5" fmla="*/ 103 h 1599"/>
                <a:gd name="T6" fmla="*/ 950 w 1120"/>
                <a:gd name="T7" fmla="*/ 75 h 1599"/>
                <a:gd name="T8" fmla="*/ 866 w 1120"/>
                <a:gd name="T9" fmla="*/ 71 h 1599"/>
                <a:gd name="T10" fmla="*/ 782 w 1120"/>
                <a:gd name="T11" fmla="*/ 88 h 1599"/>
                <a:gd name="T12" fmla="*/ 738 w 1120"/>
                <a:gd name="T13" fmla="*/ 108 h 1599"/>
                <a:gd name="T14" fmla="*/ 682 w 1120"/>
                <a:gd name="T15" fmla="*/ 184 h 1599"/>
                <a:gd name="T16" fmla="*/ 761 w 1120"/>
                <a:gd name="T17" fmla="*/ 257 h 1599"/>
                <a:gd name="T18" fmla="*/ 859 w 1120"/>
                <a:gd name="T19" fmla="*/ 124 h 1599"/>
                <a:gd name="T20" fmla="*/ 943 w 1120"/>
                <a:gd name="T21" fmla="*/ 163 h 1599"/>
                <a:gd name="T22" fmla="*/ 1000 w 1120"/>
                <a:gd name="T23" fmla="*/ 234 h 1599"/>
                <a:gd name="T24" fmla="*/ 852 w 1120"/>
                <a:gd name="T25" fmla="*/ 287 h 1599"/>
                <a:gd name="T26" fmla="*/ 886 w 1120"/>
                <a:gd name="T27" fmla="*/ 294 h 1599"/>
                <a:gd name="T28" fmla="*/ 918 w 1120"/>
                <a:gd name="T29" fmla="*/ 327 h 1599"/>
                <a:gd name="T30" fmla="*/ 883 w 1120"/>
                <a:gd name="T31" fmla="*/ 328 h 1599"/>
                <a:gd name="T32" fmla="*/ 728 w 1120"/>
                <a:gd name="T33" fmla="*/ 425 h 1599"/>
                <a:gd name="T34" fmla="*/ 645 w 1120"/>
                <a:gd name="T35" fmla="*/ 574 h 1599"/>
                <a:gd name="T36" fmla="*/ 512 w 1120"/>
                <a:gd name="T37" fmla="*/ 528 h 1599"/>
                <a:gd name="T38" fmla="*/ 455 w 1120"/>
                <a:gd name="T39" fmla="*/ 662 h 1599"/>
                <a:gd name="T40" fmla="*/ 565 w 1120"/>
                <a:gd name="T41" fmla="*/ 639 h 1599"/>
                <a:gd name="T42" fmla="*/ 588 w 1120"/>
                <a:gd name="T43" fmla="*/ 734 h 1599"/>
                <a:gd name="T44" fmla="*/ 668 w 1120"/>
                <a:gd name="T45" fmla="*/ 776 h 1599"/>
                <a:gd name="T46" fmla="*/ 746 w 1120"/>
                <a:gd name="T47" fmla="*/ 762 h 1599"/>
                <a:gd name="T48" fmla="*/ 868 w 1120"/>
                <a:gd name="T49" fmla="*/ 826 h 1599"/>
                <a:gd name="T50" fmla="*/ 952 w 1120"/>
                <a:gd name="T51" fmla="*/ 928 h 1599"/>
                <a:gd name="T52" fmla="*/ 1073 w 1120"/>
                <a:gd name="T53" fmla="*/ 951 h 1599"/>
                <a:gd name="T54" fmla="*/ 1077 w 1120"/>
                <a:gd name="T55" fmla="*/ 1105 h 1599"/>
                <a:gd name="T56" fmla="*/ 996 w 1120"/>
                <a:gd name="T57" fmla="*/ 1223 h 1599"/>
                <a:gd name="T58" fmla="*/ 925 w 1120"/>
                <a:gd name="T59" fmla="*/ 1379 h 1599"/>
                <a:gd name="T60" fmla="*/ 859 w 1120"/>
                <a:gd name="T61" fmla="*/ 1436 h 1599"/>
                <a:gd name="T62" fmla="*/ 859 w 1120"/>
                <a:gd name="T63" fmla="*/ 1543 h 1599"/>
                <a:gd name="T64" fmla="*/ 792 w 1120"/>
                <a:gd name="T65" fmla="*/ 1526 h 1599"/>
                <a:gd name="T66" fmla="*/ 786 w 1120"/>
                <a:gd name="T67" fmla="*/ 1468 h 1599"/>
                <a:gd name="T68" fmla="*/ 751 w 1120"/>
                <a:gd name="T69" fmla="*/ 1358 h 1599"/>
                <a:gd name="T70" fmla="*/ 668 w 1120"/>
                <a:gd name="T71" fmla="*/ 1086 h 1599"/>
                <a:gd name="T72" fmla="*/ 601 w 1120"/>
                <a:gd name="T73" fmla="*/ 929 h 1599"/>
                <a:gd name="T74" fmla="*/ 635 w 1120"/>
                <a:gd name="T75" fmla="*/ 795 h 1599"/>
                <a:gd name="T76" fmla="*/ 551 w 1120"/>
                <a:gd name="T77" fmla="*/ 752 h 1599"/>
                <a:gd name="T78" fmla="*/ 454 w 1120"/>
                <a:gd name="T79" fmla="*/ 702 h 1599"/>
                <a:gd name="T80" fmla="*/ 325 w 1120"/>
                <a:gd name="T81" fmla="*/ 562 h 1599"/>
                <a:gd name="T82" fmla="*/ 317 w 1120"/>
                <a:gd name="T83" fmla="*/ 611 h 1599"/>
                <a:gd name="T84" fmla="*/ 244 w 1120"/>
                <a:gd name="T85" fmla="*/ 462 h 1599"/>
                <a:gd name="T86" fmla="*/ 307 w 1120"/>
                <a:gd name="T87" fmla="*/ 292 h 1599"/>
                <a:gd name="T88" fmla="*/ 328 w 1120"/>
                <a:gd name="T89" fmla="*/ 281 h 1599"/>
                <a:gd name="T90" fmla="*/ 317 w 1120"/>
                <a:gd name="T91" fmla="*/ 174 h 1599"/>
                <a:gd name="T92" fmla="*/ 225 w 1120"/>
                <a:gd name="T93" fmla="*/ 140 h 1599"/>
                <a:gd name="T94" fmla="*/ 124 w 1120"/>
                <a:gd name="T95" fmla="*/ 177 h 1599"/>
                <a:gd name="T96" fmla="*/ 65 w 1120"/>
                <a:gd name="T97" fmla="*/ 191 h 1599"/>
                <a:gd name="T98" fmla="*/ 71 w 1120"/>
                <a:gd name="T99" fmla="*/ 138 h 1599"/>
                <a:gd name="T100" fmla="*/ 121 w 1120"/>
                <a:gd name="T101" fmla="*/ 97 h 1599"/>
                <a:gd name="T102" fmla="*/ 177 w 1120"/>
                <a:gd name="T103" fmla="*/ 55 h 1599"/>
                <a:gd name="T104" fmla="*/ 469 w 1120"/>
                <a:gd name="T105" fmla="*/ 50 h 1599"/>
                <a:gd name="T106" fmla="*/ 591 w 1120"/>
                <a:gd name="T107" fmla="*/ 54 h 1599"/>
                <a:gd name="T108" fmla="*/ 666 w 1120"/>
                <a:gd name="T109" fmla="*/ 57 h 1599"/>
                <a:gd name="T110" fmla="*/ 743 w 1120"/>
                <a:gd name="T111" fmla="*/ 55 h 1599"/>
                <a:gd name="T112" fmla="*/ 793 w 1120"/>
                <a:gd name="T113" fmla="*/ 26 h 1599"/>
                <a:gd name="T114" fmla="*/ 812 w 1120"/>
                <a:gd name="T115" fmla="*/ 71 h 1599"/>
                <a:gd name="T116" fmla="*/ 863 w 1120"/>
                <a:gd name="T117" fmla="*/ 7 h 1599"/>
                <a:gd name="T118" fmla="*/ 910 w 1120"/>
                <a:gd name="T119" fmla="*/ 6 h 1599"/>
                <a:gd name="T120" fmla="*/ 928 w 1120"/>
                <a:gd name="T121" fmla="*/ 1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0" h="1599">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3" y="1428"/>
                  </a:lnTo>
                  <a:lnTo>
                    <a:pt x="872" y="1428"/>
                  </a:lnTo>
                  <a:lnTo>
                    <a:pt x="862" y="1426"/>
                  </a:lnTo>
                  <a:lnTo>
                    <a:pt x="853" y="1426"/>
                  </a:lnTo>
                  <a:lnTo>
                    <a:pt x="853" y="1428"/>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5" name="Freeform 456"/>
            <p:cNvSpPr/>
            <p:nvPr/>
          </p:nvSpPr>
          <p:spPr bwMode="auto">
            <a:xfrm>
              <a:off x="3714" y="2410"/>
              <a:ext cx="11" cy="5"/>
            </a:xfrm>
            <a:custGeom>
              <a:avLst/>
              <a:gdLst>
                <a:gd name="T0" fmla="*/ 0 w 11"/>
                <a:gd name="T1" fmla="*/ 0 h 5"/>
                <a:gd name="T2" fmla="*/ 1 w 11"/>
                <a:gd name="T3" fmla="*/ 3 h 5"/>
                <a:gd name="T4" fmla="*/ 3 w 11"/>
                <a:gd name="T5" fmla="*/ 5 h 5"/>
                <a:gd name="T6" fmla="*/ 7 w 11"/>
                <a:gd name="T7" fmla="*/ 5 h 5"/>
                <a:gd name="T8" fmla="*/ 11 w 11"/>
                <a:gd name="T9" fmla="*/ 4 h 5"/>
                <a:gd name="T10" fmla="*/ 10 w 11"/>
                <a:gd name="T11" fmla="*/ 4 h 5"/>
                <a:gd name="T12" fmla="*/ 9 w 11"/>
                <a:gd name="T13" fmla="*/ 4 h 5"/>
                <a:gd name="T14" fmla="*/ 4 w 11"/>
                <a:gd name="T15" fmla="*/ 3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1" y="3"/>
                  </a:lnTo>
                  <a:lnTo>
                    <a:pt x="3" y="5"/>
                  </a:lnTo>
                  <a:lnTo>
                    <a:pt x="7" y="5"/>
                  </a:lnTo>
                  <a:lnTo>
                    <a:pt x="11" y="4"/>
                  </a:lnTo>
                  <a:lnTo>
                    <a:pt x="10" y="4"/>
                  </a:lnTo>
                  <a:lnTo>
                    <a:pt x="9" y="4"/>
                  </a:lnTo>
                  <a:lnTo>
                    <a:pt x="4"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6" name="Freeform 457"/>
            <p:cNvSpPr/>
            <p:nvPr/>
          </p:nvSpPr>
          <p:spPr bwMode="auto">
            <a:xfrm>
              <a:off x="3476" y="2432"/>
              <a:ext cx="17" cy="13"/>
            </a:xfrm>
            <a:custGeom>
              <a:avLst/>
              <a:gdLst>
                <a:gd name="T0" fmla="*/ 2 w 17"/>
                <a:gd name="T1" fmla="*/ 0 h 13"/>
                <a:gd name="T2" fmla="*/ 10 w 17"/>
                <a:gd name="T3" fmla="*/ 0 h 13"/>
                <a:gd name="T4" fmla="*/ 17 w 17"/>
                <a:gd name="T5" fmla="*/ 2 h 13"/>
                <a:gd name="T6" fmla="*/ 17 w 17"/>
                <a:gd name="T7" fmla="*/ 5 h 13"/>
                <a:gd name="T8" fmla="*/ 17 w 17"/>
                <a:gd name="T9" fmla="*/ 8 h 13"/>
                <a:gd name="T10" fmla="*/ 14 w 17"/>
                <a:gd name="T11" fmla="*/ 10 h 13"/>
                <a:gd name="T12" fmla="*/ 11 w 17"/>
                <a:gd name="T13" fmla="*/ 13 h 13"/>
                <a:gd name="T14" fmla="*/ 7 w 17"/>
                <a:gd name="T15" fmla="*/ 12 h 13"/>
                <a:gd name="T16" fmla="*/ 2 w 17"/>
                <a:gd name="T17" fmla="*/ 10 h 13"/>
                <a:gd name="T18" fmla="*/ 1 w 17"/>
                <a:gd name="T19" fmla="*/ 10 h 13"/>
                <a:gd name="T20" fmla="*/ 0 w 17"/>
                <a:gd name="T21" fmla="*/ 10 h 13"/>
                <a:gd name="T22" fmla="*/ 1 w 17"/>
                <a:gd name="T23" fmla="*/ 5 h 13"/>
                <a:gd name="T24" fmla="*/ 2 w 1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7" name="Freeform 458"/>
            <p:cNvSpPr/>
            <p:nvPr/>
          </p:nvSpPr>
          <p:spPr bwMode="auto">
            <a:xfrm>
              <a:off x="3274" y="2457"/>
              <a:ext cx="20" cy="13"/>
            </a:xfrm>
            <a:custGeom>
              <a:avLst/>
              <a:gdLst>
                <a:gd name="T0" fmla="*/ 5 w 20"/>
                <a:gd name="T1" fmla="*/ 0 h 13"/>
                <a:gd name="T2" fmla="*/ 12 w 20"/>
                <a:gd name="T3" fmla="*/ 1 h 13"/>
                <a:gd name="T4" fmla="*/ 20 w 20"/>
                <a:gd name="T5" fmla="*/ 3 h 13"/>
                <a:gd name="T6" fmla="*/ 20 w 20"/>
                <a:gd name="T7" fmla="*/ 4 h 13"/>
                <a:gd name="T8" fmla="*/ 20 w 20"/>
                <a:gd name="T9" fmla="*/ 4 h 13"/>
                <a:gd name="T10" fmla="*/ 20 w 20"/>
                <a:gd name="T11" fmla="*/ 7 h 13"/>
                <a:gd name="T12" fmla="*/ 19 w 20"/>
                <a:gd name="T13" fmla="*/ 8 h 13"/>
                <a:gd name="T14" fmla="*/ 13 w 20"/>
                <a:gd name="T15" fmla="*/ 11 h 13"/>
                <a:gd name="T16" fmla="*/ 9 w 20"/>
                <a:gd name="T17" fmla="*/ 13 h 13"/>
                <a:gd name="T18" fmla="*/ 5 w 20"/>
                <a:gd name="T19" fmla="*/ 11 h 13"/>
                <a:gd name="T20" fmla="*/ 0 w 20"/>
                <a:gd name="T21" fmla="*/ 7 h 13"/>
                <a:gd name="T22" fmla="*/ 2 w 20"/>
                <a:gd name="T23" fmla="*/ 5 h 13"/>
                <a:gd name="T24" fmla="*/ 3 w 20"/>
                <a:gd name="T25" fmla="*/ 4 h 13"/>
                <a:gd name="T26" fmla="*/ 3 w 20"/>
                <a:gd name="T27" fmla="*/ 3 h 13"/>
                <a:gd name="T28" fmla="*/ 5 w 20"/>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3">
                  <a:moveTo>
                    <a:pt x="5" y="0"/>
                  </a:moveTo>
                  <a:lnTo>
                    <a:pt x="12" y="1"/>
                  </a:lnTo>
                  <a:lnTo>
                    <a:pt x="20" y="3"/>
                  </a:lnTo>
                  <a:lnTo>
                    <a:pt x="20" y="4"/>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8" name="Freeform 459"/>
            <p:cNvSpPr/>
            <p:nvPr/>
          </p:nvSpPr>
          <p:spPr bwMode="auto">
            <a:xfrm>
              <a:off x="3713" y="2477"/>
              <a:ext cx="82" cy="33"/>
            </a:xfrm>
            <a:custGeom>
              <a:avLst/>
              <a:gdLst>
                <a:gd name="T0" fmla="*/ 4 w 82"/>
                <a:gd name="T1" fmla="*/ 0 h 33"/>
                <a:gd name="T2" fmla="*/ 11 w 82"/>
                <a:gd name="T3" fmla="*/ 1 h 33"/>
                <a:gd name="T4" fmla="*/ 15 w 82"/>
                <a:gd name="T5" fmla="*/ 3 h 33"/>
                <a:gd name="T6" fmla="*/ 18 w 82"/>
                <a:gd name="T7" fmla="*/ 7 h 33"/>
                <a:gd name="T8" fmla="*/ 21 w 82"/>
                <a:gd name="T9" fmla="*/ 11 h 33"/>
                <a:gd name="T10" fmla="*/ 28 w 82"/>
                <a:gd name="T11" fmla="*/ 5 h 33"/>
                <a:gd name="T12" fmla="*/ 35 w 82"/>
                <a:gd name="T13" fmla="*/ 1 h 33"/>
                <a:gd name="T14" fmla="*/ 47 w 82"/>
                <a:gd name="T15" fmla="*/ 4 h 33"/>
                <a:gd name="T16" fmla="*/ 58 w 82"/>
                <a:gd name="T17" fmla="*/ 4 h 33"/>
                <a:gd name="T18" fmla="*/ 64 w 82"/>
                <a:gd name="T19" fmla="*/ 4 h 33"/>
                <a:gd name="T20" fmla="*/ 70 w 82"/>
                <a:gd name="T21" fmla="*/ 5 h 33"/>
                <a:gd name="T22" fmla="*/ 74 w 82"/>
                <a:gd name="T23" fmla="*/ 7 h 33"/>
                <a:gd name="T24" fmla="*/ 80 w 82"/>
                <a:gd name="T25" fmla="*/ 10 h 33"/>
                <a:gd name="T26" fmla="*/ 81 w 82"/>
                <a:gd name="T27" fmla="*/ 10 h 33"/>
                <a:gd name="T28" fmla="*/ 82 w 82"/>
                <a:gd name="T29" fmla="*/ 10 h 33"/>
                <a:gd name="T30" fmla="*/ 81 w 82"/>
                <a:gd name="T31" fmla="*/ 13 h 33"/>
                <a:gd name="T32" fmla="*/ 80 w 82"/>
                <a:gd name="T33" fmla="*/ 15 h 33"/>
                <a:gd name="T34" fmla="*/ 74 w 82"/>
                <a:gd name="T35" fmla="*/ 21 h 33"/>
                <a:gd name="T36" fmla="*/ 65 w 82"/>
                <a:gd name="T37" fmla="*/ 25 h 33"/>
                <a:gd name="T38" fmla="*/ 54 w 82"/>
                <a:gd name="T39" fmla="*/ 30 h 33"/>
                <a:gd name="T40" fmla="*/ 41 w 82"/>
                <a:gd name="T41" fmla="*/ 33 h 33"/>
                <a:gd name="T42" fmla="*/ 30 w 82"/>
                <a:gd name="T43" fmla="*/ 33 h 33"/>
                <a:gd name="T44" fmla="*/ 18 w 82"/>
                <a:gd name="T45" fmla="*/ 33 h 33"/>
                <a:gd name="T46" fmla="*/ 15 w 82"/>
                <a:gd name="T47" fmla="*/ 30 h 33"/>
                <a:gd name="T48" fmla="*/ 12 w 82"/>
                <a:gd name="T49" fmla="*/ 28 h 33"/>
                <a:gd name="T50" fmla="*/ 10 w 82"/>
                <a:gd name="T51" fmla="*/ 25 h 33"/>
                <a:gd name="T52" fmla="*/ 10 w 82"/>
                <a:gd name="T53" fmla="*/ 21 h 33"/>
                <a:gd name="T54" fmla="*/ 7 w 82"/>
                <a:gd name="T55" fmla="*/ 20 h 33"/>
                <a:gd name="T56" fmla="*/ 5 w 82"/>
                <a:gd name="T57" fmla="*/ 20 h 33"/>
                <a:gd name="T58" fmla="*/ 5 w 82"/>
                <a:gd name="T59" fmla="*/ 18 h 33"/>
                <a:gd name="T60" fmla="*/ 4 w 82"/>
                <a:gd name="T61" fmla="*/ 15 h 33"/>
                <a:gd name="T62" fmla="*/ 7 w 82"/>
                <a:gd name="T63" fmla="*/ 15 h 33"/>
                <a:gd name="T64" fmla="*/ 8 w 82"/>
                <a:gd name="T65" fmla="*/ 15 h 33"/>
                <a:gd name="T66" fmla="*/ 4 w 82"/>
                <a:gd name="T67" fmla="*/ 13 h 33"/>
                <a:gd name="T68" fmla="*/ 0 w 82"/>
                <a:gd name="T69" fmla="*/ 10 h 33"/>
                <a:gd name="T70" fmla="*/ 0 w 82"/>
                <a:gd name="T71" fmla="*/ 8 h 33"/>
                <a:gd name="T72" fmla="*/ 0 w 82"/>
                <a:gd name="T73" fmla="*/ 8 h 33"/>
                <a:gd name="T74" fmla="*/ 4 w 82"/>
                <a:gd name="T75" fmla="*/ 7 h 33"/>
                <a:gd name="T76" fmla="*/ 7 w 82"/>
                <a:gd name="T77" fmla="*/ 5 h 33"/>
                <a:gd name="T78" fmla="*/ 5 w 82"/>
                <a:gd name="T79" fmla="*/ 3 h 33"/>
                <a:gd name="T80" fmla="*/ 4 w 82"/>
                <a:gd name="T8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33">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0" y="8"/>
                  </a:lnTo>
                  <a:lnTo>
                    <a:pt x="4" y="7"/>
                  </a:lnTo>
                  <a:lnTo>
                    <a:pt x="7" y="5"/>
                  </a:lnTo>
                  <a:lnTo>
                    <a:pt x="5"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29" name="Freeform 460"/>
            <p:cNvSpPr/>
            <p:nvPr/>
          </p:nvSpPr>
          <p:spPr bwMode="auto">
            <a:xfrm>
              <a:off x="3244" y="2485"/>
              <a:ext cx="26" cy="17"/>
            </a:xfrm>
            <a:custGeom>
              <a:avLst/>
              <a:gdLst>
                <a:gd name="T0" fmla="*/ 17 w 26"/>
                <a:gd name="T1" fmla="*/ 0 h 17"/>
                <a:gd name="T2" fmla="*/ 22 w 26"/>
                <a:gd name="T3" fmla="*/ 3 h 17"/>
                <a:gd name="T4" fmla="*/ 26 w 26"/>
                <a:gd name="T5" fmla="*/ 9 h 17"/>
                <a:gd name="T6" fmla="*/ 25 w 26"/>
                <a:gd name="T7" fmla="*/ 12 h 17"/>
                <a:gd name="T8" fmla="*/ 25 w 26"/>
                <a:gd name="T9" fmla="*/ 15 h 17"/>
                <a:gd name="T10" fmla="*/ 13 w 26"/>
                <a:gd name="T11" fmla="*/ 16 h 17"/>
                <a:gd name="T12" fmla="*/ 3 w 26"/>
                <a:gd name="T13" fmla="*/ 17 h 17"/>
                <a:gd name="T14" fmla="*/ 2 w 26"/>
                <a:gd name="T15" fmla="*/ 16 h 17"/>
                <a:gd name="T16" fmla="*/ 0 w 26"/>
                <a:gd name="T17" fmla="*/ 15 h 17"/>
                <a:gd name="T18" fmla="*/ 0 w 26"/>
                <a:gd name="T19" fmla="*/ 13 h 17"/>
                <a:gd name="T20" fmla="*/ 0 w 26"/>
                <a:gd name="T21" fmla="*/ 10 h 17"/>
                <a:gd name="T22" fmla="*/ 9 w 26"/>
                <a:gd name="T23" fmla="*/ 6 h 17"/>
                <a:gd name="T24" fmla="*/ 17 w 2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0" name="Freeform 461"/>
            <p:cNvSpPr/>
            <p:nvPr/>
          </p:nvSpPr>
          <p:spPr bwMode="auto">
            <a:xfrm>
              <a:off x="3167" y="2487"/>
              <a:ext cx="52" cy="23"/>
            </a:xfrm>
            <a:custGeom>
              <a:avLst/>
              <a:gdLst>
                <a:gd name="T0" fmla="*/ 17 w 52"/>
                <a:gd name="T1" fmla="*/ 0 h 23"/>
                <a:gd name="T2" fmla="*/ 26 w 52"/>
                <a:gd name="T3" fmla="*/ 1 h 23"/>
                <a:gd name="T4" fmla="*/ 35 w 52"/>
                <a:gd name="T5" fmla="*/ 4 h 23"/>
                <a:gd name="T6" fmla="*/ 43 w 52"/>
                <a:gd name="T7" fmla="*/ 13 h 23"/>
                <a:gd name="T8" fmla="*/ 52 w 52"/>
                <a:gd name="T9" fmla="*/ 18 h 23"/>
                <a:gd name="T10" fmla="*/ 50 w 52"/>
                <a:gd name="T11" fmla="*/ 20 h 23"/>
                <a:gd name="T12" fmla="*/ 50 w 52"/>
                <a:gd name="T13" fmla="*/ 21 h 23"/>
                <a:gd name="T14" fmla="*/ 49 w 52"/>
                <a:gd name="T15" fmla="*/ 21 h 23"/>
                <a:gd name="T16" fmla="*/ 47 w 52"/>
                <a:gd name="T17" fmla="*/ 21 h 23"/>
                <a:gd name="T18" fmla="*/ 35 w 52"/>
                <a:gd name="T19" fmla="*/ 18 h 23"/>
                <a:gd name="T20" fmla="*/ 19 w 52"/>
                <a:gd name="T21" fmla="*/ 15 h 23"/>
                <a:gd name="T22" fmla="*/ 15 w 52"/>
                <a:gd name="T23" fmla="*/ 18 h 23"/>
                <a:gd name="T24" fmla="*/ 12 w 52"/>
                <a:gd name="T25" fmla="*/ 20 h 23"/>
                <a:gd name="T26" fmla="*/ 7 w 52"/>
                <a:gd name="T27" fmla="*/ 23 h 23"/>
                <a:gd name="T28" fmla="*/ 0 w 52"/>
                <a:gd name="T29" fmla="*/ 23 h 23"/>
                <a:gd name="T30" fmla="*/ 7 w 52"/>
                <a:gd name="T31" fmla="*/ 11 h 23"/>
                <a:gd name="T32" fmla="*/ 17 w 52"/>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3">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1" name="Freeform 462"/>
            <p:cNvSpPr/>
            <p:nvPr/>
          </p:nvSpPr>
          <p:spPr bwMode="auto">
            <a:xfrm>
              <a:off x="3864" y="2567"/>
              <a:ext cx="14" cy="10"/>
            </a:xfrm>
            <a:custGeom>
              <a:avLst/>
              <a:gdLst>
                <a:gd name="T0" fmla="*/ 0 w 14"/>
                <a:gd name="T1" fmla="*/ 0 h 10"/>
                <a:gd name="T2" fmla="*/ 7 w 14"/>
                <a:gd name="T3" fmla="*/ 1 h 10"/>
                <a:gd name="T4" fmla="*/ 13 w 14"/>
                <a:gd name="T5" fmla="*/ 3 h 10"/>
                <a:gd name="T6" fmla="*/ 14 w 14"/>
                <a:gd name="T7" fmla="*/ 5 h 10"/>
                <a:gd name="T8" fmla="*/ 14 w 14"/>
                <a:gd name="T9" fmla="*/ 7 h 10"/>
                <a:gd name="T10" fmla="*/ 14 w 14"/>
                <a:gd name="T11" fmla="*/ 8 h 10"/>
                <a:gd name="T12" fmla="*/ 14 w 14"/>
                <a:gd name="T13" fmla="*/ 10 h 10"/>
                <a:gd name="T14" fmla="*/ 14 w 14"/>
                <a:gd name="T15" fmla="*/ 10 h 10"/>
                <a:gd name="T16" fmla="*/ 13 w 14"/>
                <a:gd name="T17" fmla="*/ 10 h 10"/>
                <a:gd name="T18" fmla="*/ 4 w 14"/>
                <a:gd name="T19" fmla="*/ 5 h 10"/>
                <a:gd name="T20" fmla="*/ 0 w 1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0"/>
                  </a:moveTo>
                  <a:lnTo>
                    <a:pt x="7" y="1"/>
                  </a:lnTo>
                  <a:lnTo>
                    <a:pt x="13" y="3"/>
                  </a:lnTo>
                  <a:lnTo>
                    <a:pt x="14" y="5"/>
                  </a:lnTo>
                  <a:lnTo>
                    <a:pt x="14" y="7"/>
                  </a:lnTo>
                  <a:lnTo>
                    <a:pt x="14" y="8"/>
                  </a:lnTo>
                  <a:lnTo>
                    <a:pt x="14" y="10"/>
                  </a:lnTo>
                  <a:lnTo>
                    <a:pt x="14" y="10"/>
                  </a:lnTo>
                  <a:lnTo>
                    <a:pt x="13" y="10"/>
                  </a:lnTo>
                  <a:lnTo>
                    <a:pt x="4"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2" name="Freeform 463"/>
            <p:cNvSpPr/>
            <p:nvPr/>
          </p:nvSpPr>
          <p:spPr bwMode="auto">
            <a:xfrm>
              <a:off x="2655" y="2577"/>
              <a:ext cx="17" cy="18"/>
            </a:xfrm>
            <a:custGeom>
              <a:avLst/>
              <a:gdLst>
                <a:gd name="T0" fmla="*/ 4 w 17"/>
                <a:gd name="T1" fmla="*/ 0 h 18"/>
                <a:gd name="T2" fmla="*/ 5 w 17"/>
                <a:gd name="T3" fmla="*/ 1 h 18"/>
                <a:gd name="T4" fmla="*/ 5 w 17"/>
                <a:gd name="T5" fmla="*/ 4 h 18"/>
                <a:gd name="T6" fmla="*/ 11 w 17"/>
                <a:gd name="T7" fmla="*/ 3 h 18"/>
                <a:gd name="T8" fmla="*/ 17 w 17"/>
                <a:gd name="T9" fmla="*/ 3 h 18"/>
                <a:gd name="T10" fmla="*/ 17 w 17"/>
                <a:gd name="T11" fmla="*/ 5 h 18"/>
                <a:gd name="T12" fmla="*/ 17 w 17"/>
                <a:gd name="T13" fmla="*/ 8 h 18"/>
                <a:gd name="T14" fmla="*/ 15 w 17"/>
                <a:gd name="T15" fmla="*/ 10 h 18"/>
                <a:gd name="T16" fmla="*/ 14 w 17"/>
                <a:gd name="T17" fmla="*/ 13 h 18"/>
                <a:gd name="T18" fmla="*/ 10 w 17"/>
                <a:gd name="T19" fmla="*/ 14 h 18"/>
                <a:gd name="T20" fmla="*/ 5 w 17"/>
                <a:gd name="T21" fmla="*/ 18 h 18"/>
                <a:gd name="T22" fmla="*/ 4 w 17"/>
                <a:gd name="T23" fmla="*/ 17 h 18"/>
                <a:gd name="T24" fmla="*/ 3 w 17"/>
                <a:gd name="T25" fmla="*/ 17 h 18"/>
                <a:gd name="T26" fmla="*/ 1 w 17"/>
                <a:gd name="T27" fmla="*/ 10 h 18"/>
                <a:gd name="T28" fmla="*/ 0 w 17"/>
                <a:gd name="T29" fmla="*/ 4 h 18"/>
                <a:gd name="T30" fmla="*/ 3 w 17"/>
                <a:gd name="T31" fmla="*/ 1 h 18"/>
                <a:gd name="T32" fmla="*/ 4 w 17"/>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8">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3" name="Freeform 464"/>
            <p:cNvSpPr/>
            <p:nvPr/>
          </p:nvSpPr>
          <p:spPr bwMode="auto">
            <a:xfrm>
              <a:off x="3845" y="2580"/>
              <a:ext cx="70" cy="91"/>
            </a:xfrm>
            <a:custGeom>
              <a:avLst/>
              <a:gdLst>
                <a:gd name="T0" fmla="*/ 70 w 70"/>
                <a:gd name="T1" fmla="*/ 55 h 91"/>
                <a:gd name="T2" fmla="*/ 70 w 70"/>
                <a:gd name="T3" fmla="*/ 60 h 91"/>
                <a:gd name="T4" fmla="*/ 70 w 70"/>
                <a:gd name="T5" fmla="*/ 65 h 91"/>
                <a:gd name="T6" fmla="*/ 66 w 70"/>
                <a:gd name="T7" fmla="*/ 65 h 91"/>
                <a:gd name="T8" fmla="*/ 62 w 70"/>
                <a:gd name="T9" fmla="*/ 67 h 91"/>
                <a:gd name="T10" fmla="*/ 63 w 70"/>
                <a:gd name="T11" fmla="*/ 68 h 91"/>
                <a:gd name="T12" fmla="*/ 65 w 70"/>
                <a:gd name="T13" fmla="*/ 71 h 91"/>
                <a:gd name="T14" fmla="*/ 68 w 70"/>
                <a:gd name="T15" fmla="*/ 72 h 91"/>
                <a:gd name="T16" fmla="*/ 69 w 70"/>
                <a:gd name="T17" fmla="*/ 75 h 91"/>
                <a:gd name="T18" fmla="*/ 69 w 70"/>
                <a:gd name="T19" fmla="*/ 77 h 91"/>
                <a:gd name="T20" fmla="*/ 69 w 70"/>
                <a:gd name="T21" fmla="*/ 77 h 91"/>
                <a:gd name="T22" fmla="*/ 49 w 70"/>
                <a:gd name="T23" fmla="*/ 78 h 91"/>
                <a:gd name="T24" fmla="*/ 32 w 70"/>
                <a:gd name="T25" fmla="*/ 81 h 91"/>
                <a:gd name="T26" fmla="*/ 15 w 70"/>
                <a:gd name="T27" fmla="*/ 87 h 91"/>
                <a:gd name="T28" fmla="*/ 0 w 70"/>
                <a:gd name="T29" fmla="*/ 91 h 91"/>
                <a:gd name="T30" fmla="*/ 0 w 70"/>
                <a:gd name="T31" fmla="*/ 91 h 91"/>
                <a:gd name="T32" fmla="*/ 0 w 70"/>
                <a:gd name="T33" fmla="*/ 89 h 91"/>
                <a:gd name="T34" fmla="*/ 0 w 70"/>
                <a:gd name="T35" fmla="*/ 88 h 91"/>
                <a:gd name="T36" fmla="*/ 2 w 70"/>
                <a:gd name="T37" fmla="*/ 85 h 91"/>
                <a:gd name="T38" fmla="*/ 12 w 70"/>
                <a:gd name="T39" fmla="*/ 80 h 91"/>
                <a:gd name="T40" fmla="*/ 25 w 70"/>
                <a:gd name="T41" fmla="*/ 72 h 91"/>
                <a:gd name="T42" fmla="*/ 16 w 70"/>
                <a:gd name="T43" fmla="*/ 71 h 91"/>
                <a:gd name="T44" fmla="*/ 9 w 70"/>
                <a:gd name="T45" fmla="*/ 67 h 91"/>
                <a:gd name="T46" fmla="*/ 12 w 70"/>
                <a:gd name="T47" fmla="*/ 58 h 91"/>
                <a:gd name="T48" fmla="*/ 13 w 70"/>
                <a:gd name="T49" fmla="*/ 51 h 91"/>
                <a:gd name="T50" fmla="*/ 22 w 70"/>
                <a:gd name="T51" fmla="*/ 51 h 91"/>
                <a:gd name="T52" fmla="*/ 30 w 70"/>
                <a:gd name="T53" fmla="*/ 51 h 91"/>
                <a:gd name="T54" fmla="*/ 26 w 70"/>
                <a:gd name="T55" fmla="*/ 37 h 91"/>
                <a:gd name="T56" fmla="*/ 19 w 70"/>
                <a:gd name="T57" fmla="*/ 25 h 91"/>
                <a:gd name="T58" fmla="*/ 10 w 70"/>
                <a:gd name="T59" fmla="*/ 12 h 91"/>
                <a:gd name="T60" fmla="*/ 5 w 70"/>
                <a:gd name="T61" fmla="*/ 1 h 91"/>
                <a:gd name="T62" fmla="*/ 5 w 70"/>
                <a:gd name="T63" fmla="*/ 0 h 91"/>
                <a:gd name="T64" fmla="*/ 5 w 70"/>
                <a:gd name="T65" fmla="*/ 0 h 91"/>
                <a:gd name="T66" fmla="*/ 9 w 70"/>
                <a:gd name="T67" fmla="*/ 0 h 91"/>
                <a:gd name="T68" fmla="*/ 15 w 70"/>
                <a:gd name="T69" fmla="*/ 0 h 91"/>
                <a:gd name="T70" fmla="*/ 15 w 70"/>
                <a:gd name="T71" fmla="*/ 4 h 91"/>
                <a:gd name="T72" fmla="*/ 15 w 70"/>
                <a:gd name="T73" fmla="*/ 8 h 91"/>
                <a:gd name="T74" fmla="*/ 16 w 70"/>
                <a:gd name="T75" fmla="*/ 8 h 91"/>
                <a:gd name="T76" fmla="*/ 19 w 70"/>
                <a:gd name="T77" fmla="*/ 8 h 91"/>
                <a:gd name="T78" fmla="*/ 23 w 70"/>
                <a:gd name="T79" fmla="*/ 5 h 91"/>
                <a:gd name="T80" fmla="*/ 26 w 70"/>
                <a:gd name="T81" fmla="*/ 2 h 91"/>
                <a:gd name="T82" fmla="*/ 32 w 70"/>
                <a:gd name="T83" fmla="*/ 1 h 91"/>
                <a:gd name="T84" fmla="*/ 38 w 70"/>
                <a:gd name="T85" fmla="*/ 1 h 91"/>
                <a:gd name="T86" fmla="*/ 39 w 70"/>
                <a:gd name="T87" fmla="*/ 8 h 91"/>
                <a:gd name="T88" fmla="*/ 40 w 70"/>
                <a:gd name="T89" fmla="*/ 15 h 91"/>
                <a:gd name="T90" fmla="*/ 42 w 70"/>
                <a:gd name="T91" fmla="*/ 24 h 91"/>
                <a:gd name="T92" fmla="*/ 46 w 70"/>
                <a:gd name="T93" fmla="*/ 31 h 91"/>
                <a:gd name="T94" fmla="*/ 49 w 70"/>
                <a:gd name="T95" fmla="*/ 38 h 91"/>
                <a:gd name="T96" fmla="*/ 53 w 70"/>
                <a:gd name="T97" fmla="*/ 45 h 91"/>
                <a:gd name="T98" fmla="*/ 58 w 70"/>
                <a:gd name="T99" fmla="*/ 51 h 91"/>
                <a:gd name="T100" fmla="*/ 62 w 70"/>
                <a:gd name="T101" fmla="*/ 55 h 91"/>
                <a:gd name="T102" fmla="*/ 66 w 70"/>
                <a:gd name="T103" fmla="*/ 55 h 91"/>
                <a:gd name="T104" fmla="*/ 70 w 70"/>
                <a:gd name="T105" fmla="*/ 5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91">
                  <a:moveTo>
                    <a:pt x="70" y="55"/>
                  </a:moveTo>
                  <a:lnTo>
                    <a:pt x="70" y="60"/>
                  </a:lnTo>
                  <a:lnTo>
                    <a:pt x="70" y="65"/>
                  </a:lnTo>
                  <a:lnTo>
                    <a:pt x="66" y="65"/>
                  </a:lnTo>
                  <a:lnTo>
                    <a:pt x="62" y="67"/>
                  </a:lnTo>
                  <a:lnTo>
                    <a:pt x="63" y="68"/>
                  </a:lnTo>
                  <a:lnTo>
                    <a:pt x="65" y="71"/>
                  </a:lnTo>
                  <a:lnTo>
                    <a:pt x="68" y="72"/>
                  </a:lnTo>
                  <a:lnTo>
                    <a:pt x="69" y="75"/>
                  </a:lnTo>
                  <a:lnTo>
                    <a:pt x="69" y="77"/>
                  </a:lnTo>
                  <a:lnTo>
                    <a:pt x="69" y="77"/>
                  </a:lnTo>
                  <a:lnTo>
                    <a:pt x="49" y="78"/>
                  </a:lnTo>
                  <a:lnTo>
                    <a:pt x="32" y="81"/>
                  </a:lnTo>
                  <a:lnTo>
                    <a:pt x="15" y="87"/>
                  </a:lnTo>
                  <a:lnTo>
                    <a:pt x="0" y="91"/>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4" name="Freeform 465"/>
            <p:cNvSpPr/>
            <p:nvPr/>
          </p:nvSpPr>
          <p:spPr bwMode="auto">
            <a:xfrm>
              <a:off x="2359" y="2610"/>
              <a:ext cx="9" cy="4"/>
            </a:xfrm>
            <a:custGeom>
              <a:avLst/>
              <a:gdLst>
                <a:gd name="T0" fmla="*/ 0 w 9"/>
                <a:gd name="T1" fmla="*/ 0 h 4"/>
                <a:gd name="T2" fmla="*/ 4 w 9"/>
                <a:gd name="T3" fmla="*/ 0 h 4"/>
                <a:gd name="T4" fmla="*/ 9 w 9"/>
                <a:gd name="T5" fmla="*/ 0 h 4"/>
                <a:gd name="T6" fmla="*/ 7 w 9"/>
                <a:gd name="T7" fmla="*/ 1 h 4"/>
                <a:gd name="T8" fmla="*/ 7 w 9"/>
                <a:gd name="T9" fmla="*/ 2 h 4"/>
                <a:gd name="T10" fmla="*/ 6 w 9"/>
                <a:gd name="T11" fmla="*/ 2 h 4"/>
                <a:gd name="T12" fmla="*/ 4 w 9"/>
                <a:gd name="T13" fmla="*/ 2 h 4"/>
                <a:gd name="T14" fmla="*/ 2 w 9"/>
                <a:gd name="T15" fmla="*/ 4 h 4"/>
                <a:gd name="T16" fmla="*/ 0 w 9"/>
                <a:gd name="T17" fmla="*/ 4 h 4"/>
                <a:gd name="T18" fmla="*/ 0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5" name="Freeform 466"/>
            <p:cNvSpPr/>
            <p:nvPr/>
          </p:nvSpPr>
          <p:spPr bwMode="auto">
            <a:xfrm>
              <a:off x="3798" y="2611"/>
              <a:ext cx="49" cy="40"/>
            </a:xfrm>
            <a:custGeom>
              <a:avLst/>
              <a:gdLst>
                <a:gd name="T0" fmla="*/ 23 w 49"/>
                <a:gd name="T1" fmla="*/ 0 h 40"/>
                <a:gd name="T2" fmla="*/ 36 w 49"/>
                <a:gd name="T3" fmla="*/ 1 h 40"/>
                <a:gd name="T4" fmla="*/ 49 w 49"/>
                <a:gd name="T5" fmla="*/ 1 h 40"/>
                <a:gd name="T6" fmla="*/ 49 w 49"/>
                <a:gd name="T7" fmla="*/ 3 h 40"/>
                <a:gd name="T8" fmla="*/ 49 w 49"/>
                <a:gd name="T9" fmla="*/ 3 h 40"/>
                <a:gd name="T10" fmla="*/ 45 w 49"/>
                <a:gd name="T11" fmla="*/ 14 h 40"/>
                <a:gd name="T12" fmla="*/ 42 w 49"/>
                <a:gd name="T13" fmla="*/ 27 h 40"/>
                <a:gd name="T14" fmla="*/ 35 w 49"/>
                <a:gd name="T15" fmla="*/ 31 h 40"/>
                <a:gd name="T16" fmla="*/ 25 w 49"/>
                <a:gd name="T17" fmla="*/ 36 h 40"/>
                <a:gd name="T18" fmla="*/ 20 w 49"/>
                <a:gd name="T19" fmla="*/ 39 h 40"/>
                <a:gd name="T20" fmla="*/ 15 w 49"/>
                <a:gd name="T21" fmla="*/ 40 h 40"/>
                <a:gd name="T22" fmla="*/ 10 w 49"/>
                <a:gd name="T23" fmla="*/ 40 h 40"/>
                <a:gd name="T24" fmla="*/ 6 w 49"/>
                <a:gd name="T25" fmla="*/ 40 h 40"/>
                <a:gd name="T26" fmla="*/ 3 w 49"/>
                <a:gd name="T27" fmla="*/ 39 h 40"/>
                <a:gd name="T28" fmla="*/ 0 w 49"/>
                <a:gd name="T29" fmla="*/ 37 h 40"/>
                <a:gd name="T30" fmla="*/ 5 w 49"/>
                <a:gd name="T31" fmla="*/ 23 h 40"/>
                <a:gd name="T32" fmla="*/ 10 w 49"/>
                <a:gd name="T33" fmla="*/ 9 h 40"/>
                <a:gd name="T34" fmla="*/ 17 w 49"/>
                <a:gd name="T35" fmla="*/ 6 h 40"/>
                <a:gd name="T36" fmla="*/ 23 w 49"/>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0">
                  <a:moveTo>
                    <a:pt x="23" y="0"/>
                  </a:moveTo>
                  <a:lnTo>
                    <a:pt x="36" y="1"/>
                  </a:lnTo>
                  <a:lnTo>
                    <a:pt x="49" y="1"/>
                  </a:lnTo>
                  <a:lnTo>
                    <a:pt x="49" y="3"/>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6" name="Freeform 467"/>
            <p:cNvSpPr/>
            <p:nvPr/>
          </p:nvSpPr>
          <p:spPr bwMode="auto">
            <a:xfrm>
              <a:off x="2643" y="2620"/>
              <a:ext cx="12" cy="18"/>
            </a:xfrm>
            <a:custGeom>
              <a:avLst/>
              <a:gdLst>
                <a:gd name="T0" fmla="*/ 7 w 12"/>
                <a:gd name="T1" fmla="*/ 0 h 18"/>
                <a:gd name="T2" fmla="*/ 10 w 12"/>
                <a:gd name="T3" fmla="*/ 0 h 18"/>
                <a:gd name="T4" fmla="*/ 12 w 12"/>
                <a:gd name="T5" fmla="*/ 0 h 18"/>
                <a:gd name="T6" fmla="*/ 10 w 12"/>
                <a:gd name="T7" fmla="*/ 5 h 18"/>
                <a:gd name="T8" fmla="*/ 9 w 12"/>
                <a:gd name="T9" fmla="*/ 10 h 18"/>
                <a:gd name="T10" fmla="*/ 6 w 12"/>
                <a:gd name="T11" fmla="*/ 14 h 18"/>
                <a:gd name="T12" fmla="*/ 3 w 12"/>
                <a:gd name="T13" fmla="*/ 18 h 18"/>
                <a:gd name="T14" fmla="*/ 2 w 12"/>
                <a:gd name="T15" fmla="*/ 17 h 18"/>
                <a:gd name="T16" fmla="*/ 0 w 12"/>
                <a:gd name="T17" fmla="*/ 17 h 18"/>
                <a:gd name="T18" fmla="*/ 0 w 12"/>
                <a:gd name="T19" fmla="*/ 12 h 18"/>
                <a:gd name="T20" fmla="*/ 0 w 12"/>
                <a:gd name="T21" fmla="*/ 7 h 18"/>
                <a:gd name="T22" fmla="*/ 3 w 12"/>
                <a:gd name="T23" fmla="*/ 4 h 18"/>
                <a:gd name="T24" fmla="*/ 7 w 12"/>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7" name="Freeform 468"/>
            <p:cNvSpPr/>
            <p:nvPr/>
          </p:nvSpPr>
          <p:spPr bwMode="auto">
            <a:xfrm>
              <a:off x="3317" y="2654"/>
              <a:ext cx="63" cy="57"/>
            </a:xfrm>
            <a:custGeom>
              <a:avLst/>
              <a:gdLst>
                <a:gd name="T0" fmla="*/ 36 w 63"/>
                <a:gd name="T1" fmla="*/ 0 h 57"/>
                <a:gd name="T2" fmla="*/ 39 w 63"/>
                <a:gd name="T3" fmla="*/ 3 h 57"/>
                <a:gd name="T4" fmla="*/ 39 w 63"/>
                <a:gd name="T5" fmla="*/ 6 h 57"/>
                <a:gd name="T6" fmla="*/ 39 w 63"/>
                <a:gd name="T7" fmla="*/ 7 h 57"/>
                <a:gd name="T8" fmla="*/ 37 w 63"/>
                <a:gd name="T9" fmla="*/ 10 h 57"/>
                <a:gd name="T10" fmla="*/ 34 w 63"/>
                <a:gd name="T11" fmla="*/ 14 h 57"/>
                <a:gd name="T12" fmla="*/ 30 w 63"/>
                <a:gd name="T13" fmla="*/ 17 h 57"/>
                <a:gd name="T14" fmla="*/ 34 w 63"/>
                <a:gd name="T15" fmla="*/ 17 h 57"/>
                <a:gd name="T16" fmla="*/ 37 w 63"/>
                <a:gd name="T17" fmla="*/ 17 h 57"/>
                <a:gd name="T18" fmla="*/ 37 w 63"/>
                <a:gd name="T19" fmla="*/ 21 h 57"/>
                <a:gd name="T20" fmla="*/ 37 w 63"/>
                <a:gd name="T21" fmla="*/ 25 h 57"/>
                <a:gd name="T22" fmla="*/ 40 w 63"/>
                <a:gd name="T23" fmla="*/ 24 h 57"/>
                <a:gd name="T24" fmla="*/ 43 w 63"/>
                <a:gd name="T25" fmla="*/ 21 h 57"/>
                <a:gd name="T26" fmla="*/ 47 w 63"/>
                <a:gd name="T27" fmla="*/ 20 h 57"/>
                <a:gd name="T28" fmla="*/ 53 w 63"/>
                <a:gd name="T29" fmla="*/ 18 h 57"/>
                <a:gd name="T30" fmla="*/ 57 w 63"/>
                <a:gd name="T31" fmla="*/ 20 h 57"/>
                <a:gd name="T32" fmla="*/ 63 w 63"/>
                <a:gd name="T33" fmla="*/ 21 h 57"/>
                <a:gd name="T34" fmla="*/ 59 w 63"/>
                <a:gd name="T35" fmla="*/ 38 h 57"/>
                <a:gd name="T36" fmla="*/ 56 w 63"/>
                <a:gd name="T37" fmla="*/ 57 h 57"/>
                <a:gd name="T38" fmla="*/ 50 w 63"/>
                <a:gd name="T39" fmla="*/ 57 h 57"/>
                <a:gd name="T40" fmla="*/ 44 w 63"/>
                <a:gd name="T41" fmla="*/ 57 h 57"/>
                <a:gd name="T42" fmla="*/ 43 w 63"/>
                <a:gd name="T43" fmla="*/ 57 h 57"/>
                <a:gd name="T44" fmla="*/ 40 w 63"/>
                <a:gd name="T45" fmla="*/ 55 h 57"/>
                <a:gd name="T46" fmla="*/ 40 w 63"/>
                <a:gd name="T47" fmla="*/ 51 h 57"/>
                <a:gd name="T48" fmla="*/ 39 w 63"/>
                <a:gd name="T49" fmla="*/ 48 h 57"/>
                <a:gd name="T50" fmla="*/ 37 w 63"/>
                <a:gd name="T51" fmla="*/ 50 h 57"/>
                <a:gd name="T52" fmla="*/ 34 w 63"/>
                <a:gd name="T53" fmla="*/ 51 h 57"/>
                <a:gd name="T54" fmla="*/ 32 w 63"/>
                <a:gd name="T55" fmla="*/ 55 h 57"/>
                <a:gd name="T56" fmla="*/ 27 w 63"/>
                <a:gd name="T57" fmla="*/ 57 h 57"/>
                <a:gd name="T58" fmla="*/ 24 w 63"/>
                <a:gd name="T59" fmla="*/ 51 h 57"/>
                <a:gd name="T60" fmla="*/ 22 w 63"/>
                <a:gd name="T61" fmla="*/ 45 h 57"/>
                <a:gd name="T62" fmla="*/ 12 w 63"/>
                <a:gd name="T63" fmla="*/ 45 h 57"/>
                <a:gd name="T64" fmla="*/ 2 w 63"/>
                <a:gd name="T65" fmla="*/ 47 h 57"/>
                <a:gd name="T66" fmla="*/ 0 w 63"/>
                <a:gd name="T67" fmla="*/ 41 h 57"/>
                <a:gd name="T68" fmla="*/ 0 w 63"/>
                <a:gd name="T69" fmla="*/ 37 h 57"/>
                <a:gd name="T70" fmla="*/ 9 w 63"/>
                <a:gd name="T71" fmla="*/ 30 h 57"/>
                <a:gd name="T72" fmla="*/ 20 w 63"/>
                <a:gd name="T73" fmla="*/ 20 h 57"/>
                <a:gd name="T74" fmla="*/ 30 w 63"/>
                <a:gd name="T75" fmla="*/ 10 h 57"/>
                <a:gd name="T76" fmla="*/ 36 w 63"/>
                <a:gd name="T7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7">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8" name="Freeform 469"/>
            <p:cNvSpPr/>
            <p:nvPr/>
          </p:nvSpPr>
          <p:spPr bwMode="auto">
            <a:xfrm>
              <a:off x="2987" y="2684"/>
              <a:ext cx="106" cy="85"/>
            </a:xfrm>
            <a:custGeom>
              <a:avLst/>
              <a:gdLst>
                <a:gd name="T0" fmla="*/ 43 w 106"/>
                <a:gd name="T1" fmla="*/ 0 h 85"/>
                <a:gd name="T2" fmla="*/ 39 w 106"/>
                <a:gd name="T3" fmla="*/ 3 h 85"/>
                <a:gd name="T4" fmla="*/ 33 w 106"/>
                <a:gd name="T5" fmla="*/ 7 h 85"/>
                <a:gd name="T6" fmla="*/ 26 w 106"/>
                <a:gd name="T7" fmla="*/ 8 h 85"/>
                <a:gd name="T8" fmla="*/ 20 w 106"/>
                <a:gd name="T9" fmla="*/ 11 h 85"/>
                <a:gd name="T10" fmla="*/ 15 w 106"/>
                <a:gd name="T11" fmla="*/ 14 h 85"/>
                <a:gd name="T12" fmla="*/ 9 w 106"/>
                <a:gd name="T13" fmla="*/ 17 h 85"/>
                <a:gd name="T14" fmla="*/ 5 w 106"/>
                <a:gd name="T15" fmla="*/ 21 h 85"/>
                <a:gd name="T16" fmla="*/ 0 w 106"/>
                <a:gd name="T17" fmla="*/ 27 h 85"/>
                <a:gd name="T18" fmla="*/ 2 w 106"/>
                <a:gd name="T19" fmla="*/ 28 h 85"/>
                <a:gd name="T20" fmla="*/ 2 w 106"/>
                <a:gd name="T21" fmla="*/ 30 h 85"/>
                <a:gd name="T22" fmla="*/ 10 w 106"/>
                <a:gd name="T23" fmla="*/ 28 h 85"/>
                <a:gd name="T24" fmla="*/ 17 w 106"/>
                <a:gd name="T25" fmla="*/ 27 h 85"/>
                <a:gd name="T26" fmla="*/ 22 w 106"/>
                <a:gd name="T27" fmla="*/ 23 h 85"/>
                <a:gd name="T28" fmla="*/ 29 w 106"/>
                <a:gd name="T29" fmla="*/ 20 h 85"/>
                <a:gd name="T30" fmla="*/ 45 w 106"/>
                <a:gd name="T31" fmla="*/ 25 h 85"/>
                <a:gd name="T32" fmla="*/ 63 w 106"/>
                <a:gd name="T33" fmla="*/ 31 h 85"/>
                <a:gd name="T34" fmla="*/ 62 w 106"/>
                <a:gd name="T35" fmla="*/ 33 h 85"/>
                <a:gd name="T36" fmla="*/ 62 w 106"/>
                <a:gd name="T37" fmla="*/ 34 h 85"/>
                <a:gd name="T38" fmla="*/ 50 w 106"/>
                <a:gd name="T39" fmla="*/ 37 h 85"/>
                <a:gd name="T40" fmla="*/ 42 w 106"/>
                <a:gd name="T41" fmla="*/ 41 h 85"/>
                <a:gd name="T42" fmla="*/ 33 w 106"/>
                <a:gd name="T43" fmla="*/ 45 h 85"/>
                <a:gd name="T44" fmla="*/ 27 w 106"/>
                <a:gd name="T45" fmla="*/ 51 h 85"/>
                <a:gd name="T46" fmla="*/ 22 w 106"/>
                <a:gd name="T47" fmla="*/ 58 h 85"/>
                <a:gd name="T48" fmla="*/ 17 w 106"/>
                <a:gd name="T49" fmla="*/ 65 h 85"/>
                <a:gd name="T50" fmla="*/ 13 w 106"/>
                <a:gd name="T51" fmla="*/ 74 h 85"/>
                <a:gd name="T52" fmla="*/ 10 w 106"/>
                <a:gd name="T53" fmla="*/ 84 h 85"/>
                <a:gd name="T54" fmla="*/ 10 w 106"/>
                <a:gd name="T55" fmla="*/ 85 h 85"/>
                <a:gd name="T56" fmla="*/ 12 w 106"/>
                <a:gd name="T57" fmla="*/ 85 h 85"/>
                <a:gd name="T58" fmla="*/ 17 w 106"/>
                <a:gd name="T59" fmla="*/ 85 h 85"/>
                <a:gd name="T60" fmla="*/ 23 w 106"/>
                <a:gd name="T61" fmla="*/ 85 h 85"/>
                <a:gd name="T62" fmla="*/ 30 w 106"/>
                <a:gd name="T63" fmla="*/ 70 h 85"/>
                <a:gd name="T64" fmla="*/ 37 w 106"/>
                <a:gd name="T65" fmla="*/ 55 h 85"/>
                <a:gd name="T66" fmla="*/ 43 w 106"/>
                <a:gd name="T67" fmla="*/ 50 h 85"/>
                <a:gd name="T68" fmla="*/ 49 w 106"/>
                <a:gd name="T69" fmla="*/ 45 h 85"/>
                <a:gd name="T70" fmla="*/ 56 w 106"/>
                <a:gd name="T71" fmla="*/ 41 h 85"/>
                <a:gd name="T72" fmla="*/ 66 w 106"/>
                <a:gd name="T73" fmla="*/ 38 h 85"/>
                <a:gd name="T74" fmla="*/ 66 w 106"/>
                <a:gd name="T75" fmla="*/ 40 h 85"/>
                <a:gd name="T76" fmla="*/ 66 w 106"/>
                <a:gd name="T77" fmla="*/ 41 h 85"/>
                <a:gd name="T78" fmla="*/ 67 w 106"/>
                <a:gd name="T79" fmla="*/ 48 h 85"/>
                <a:gd name="T80" fmla="*/ 66 w 106"/>
                <a:gd name="T81" fmla="*/ 54 h 85"/>
                <a:gd name="T82" fmla="*/ 65 w 106"/>
                <a:gd name="T83" fmla="*/ 60 h 85"/>
                <a:gd name="T84" fmla="*/ 63 w 106"/>
                <a:gd name="T85" fmla="*/ 65 h 85"/>
                <a:gd name="T86" fmla="*/ 70 w 106"/>
                <a:gd name="T87" fmla="*/ 65 h 85"/>
                <a:gd name="T88" fmla="*/ 77 w 106"/>
                <a:gd name="T89" fmla="*/ 67 h 85"/>
                <a:gd name="T90" fmla="*/ 85 w 106"/>
                <a:gd name="T91" fmla="*/ 58 h 85"/>
                <a:gd name="T92" fmla="*/ 92 w 106"/>
                <a:gd name="T93" fmla="*/ 48 h 85"/>
                <a:gd name="T94" fmla="*/ 97 w 106"/>
                <a:gd name="T95" fmla="*/ 51 h 85"/>
                <a:gd name="T96" fmla="*/ 105 w 106"/>
                <a:gd name="T97" fmla="*/ 50 h 85"/>
                <a:gd name="T98" fmla="*/ 106 w 106"/>
                <a:gd name="T99" fmla="*/ 48 h 85"/>
                <a:gd name="T100" fmla="*/ 106 w 106"/>
                <a:gd name="T101" fmla="*/ 47 h 85"/>
                <a:gd name="T102" fmla="*/ 87 w 106"/>
                <a:gd name="T103" fmla="*/ 35 h 85"/>
                <a:gd name="T104" fmla="*/ 70 w 106"/>
                <a:gd name="T105" fmla="*/ 25 h 85"/>
                <a:gd name="T106" fmla="*/ 72 w 106"/>
                <a:gd name="T107" fmla="*/ 20 h 85"/>
                <a:gd name="T108" fmla="*/ 73 w 106"/>
                <a:gd name="T109" fmla="*/ 15 h 85"/>
                <a:gd name="T110" fmla="*/ 66 w 106"/>
                <a:gd name="T111" fmla="*/ 8 h 85"/>
                <a:gd name="T112" fmla="*/ 59 w 106"/>
                <a:gd name="T113" fmla="*/ 3 h 85"/>
                <a:gd name="T114" fmla="*/ 52 w 106"/>
                <a:gd name="T115" fmla="*/ 1 h 85"/>
                <a:gd name="T116" fmla="*/ 43 w 106"/>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 h="85">
                  <a:moveTo>
                    <a:pt x="43" y="0"/>
                  </a:moveTo>
                  <a:lnTo>
                    <a:pt x="39" y="3"/>
                  </a:lnTo>
                  <a:lnTo>
                    <a:pt x="33" y="7"/>
                  </a:lnTo>
                  <a:lnTo>
                    <a:pt x="26" y="8"/>
                  </a:lnTo>
                  <a:lnTo>
                    <a:pt x="20" y="11"/>
                  </a:lnTo>
                  <a:lnTo>
                    <a:pt x="15" y="14"/>
                  </a:lnTo>
                  <a:lnTo>
                    <a:pt x="9" y="17"/>
                  </a:lnTo>
                  <a:lnTo>
                    <a:pt x="5" y="21"/>
                  </a:lnTo>
                  <a:lnTo>
                    <a:pt x="0" y="27"/>
                  </a:lnTo>
                  <a:lnTo>
                    <a:pt x="2" y="28"/>
                  </a:lnTo>
                  <a:lnTo>
                    <a:pt x="2" y="30"/>
                  </a:lnTo>
                  <a:lnTo>
                    <a:pt x="10" y="28"/>
                  </a:lnTo>
                  <a:lnTo>
                    <a:pt x="17" y="27"/>
                  </a:lnTo>
                  <a:lnTo>
                    <a:pt x="22" y="23"/>
                  </a:lnTo>
                  <a:lnTo>
                    <a:pt x="29" y="20"/>
                  </a:lnTo>
                  <a:lnTo>
                    <a:pt x="45" y="25"/>
                  </a:lnTo>
                  <a:lnTo>
                    <a:pt x="63" y="31"/>
                  </a:lnTo>
                  <a:lnTo>
                    <a:pt x="62" y="33"/>
                  </a:lnTo>
                  <a:lnTo>
                    <a:pt x="62" y="34"/>
                  </a:lnTo>
                  <a:lnTo>
                    <a:pt x="50" y="37"/>
                  </a:lnTo>
                  <a:lnTo>
                    <a:pt x="42" y="41"/>
                  </a:lnTo>
                  <a:lnTo>
                    <a:pt x="33" y="45"/>
                  </a:lnTo>
                  <a:lnTo>
                    <a:pt x="27" y="51"/>
                  </a:lnTo>
                  <a:lnTo>
                    <a:pt x="22" y="58"/>
                  </a:lnTo>
                  <a:lnTo>
                    <a:pt x="17" y="65"/>
                  </a:lnTo>
                  <a:lnTo>
                    <a:pt x="13" y="74"/>
                  </a:lnTo>
                  <a:lnTo>
                    <a:pt x="10" y="84"/>
                  </a:lnTo>
                  <a:lnTo>
                    <a:pt x="10" y="85"/>
                  </a:lnTo>
                  <a:lnTo>
                    <a:pt x="12" y="85"/>
                  </a:lnTo>
                  <a:lnTo>
                    <a:pt x="17" y="85"/>
                  </a:lnTo>
                  <a:lnTo>
                    <a:pt x="23" y="85"/>
                  </a:lnTo>
                  <a:lnTo>
                    <a:pt x="30" y="70"/>
                  </a:lnTo>
                  <a:lnTo>
                    <a:pt x="37" y="55"/>
                  </a:lnTo>
                  <a:lnTo>
                    <a:pt x="43" y="50"/>
                  </a:lnTo>
                  <a:lnTo>
                    <a:pt x="49" y="45"/>
                  </a:lnTo>
                  <a:lnTo>
                    <a:pt x="56" y="41"/>
                  </a:lnTo>
                  <a:lnTo>
                    <a:pt x="66" y="38"/>
                  </a:lnTo>
                  <a:lnTo>
                    <a:pt x="66" y="40"/>
                  </a:lnTo>
                  <a:lnTo>
                    <a:pt x="66" y="41"/>
                  </a:lnTo>
                  <a:lnTo>
                    <a:pt x="67" y="48"/>
                  </a:lnTo>
                  <a:lnTo>
                    <a:pt x="66" y="54"/>
                  </a:lnTo>
                  <a:lnTo>
                    <a:pt x="65" y="60"/>
                  </a:lnTo>
                  <a:lnTo>
                    <a:pt x="63" y="65"/>
                  </a:lnTo>
                  <a:lnTo>
                    <a:pt x="70" y="65"/>
                  </a:lnTo>
                  <a:lnTo>
                    <a:pt x="77" y="67"/>
                  </a:lnTo>
                  <a:lnTo>
                    <a:pt x="85" y="58"/>
                  </a:lnTo>
                  <a:lnTo>
                    <a:pt x="92" y="48"/>
                  </a:lnTo>
                  <a:lnTo>
                    <a:pt x="97" y="51"/>
                  </a:lnTo>
                  <a:lnTo>
                    <a:pt x="105" y="50"/>
                  </a:lnTo>
                  <a:lnTo>
                    <a:pt x="106" y="48"/>
                  </a:lnTo>
                  <a:lnTo>
                    <a:pt x="106" y="47"/>
                  </a:lnTo>
                  <a:lnTo>
                    <a:pt x="87" y="35"/>
                  </a:lnTo>
                  <a:lnTo>
                    <a:pt x="70" y="25"/>
                  </a:lnTo>
                  <a:lnTo>
                    <a:pt x="72" y="20"/>
                  </a:lnTo>
                  <a:lnTo>
                    <a:pt x="73" y="15"/>
                  </a:lnTo>
                  <a:lnTo>
                    <a:pt x="66" y="8"/>
                  </a:lnTo>
                  <a:lnTo>
                    <a:pt x="59" y="3"/>
                  </a:lnTo>
                  <a:lnTo>
                    <a:pt x="52" y="1"/>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39" name="Freeform 470"/>
            <p:cNvSpPr/>
            <p:nvPr/>
          </p:nvSpPr>
          <p:spPr bwMode="auto">
            <a:xfrm>
              <a:off x="4170" y="2701"/>
              <a:ext cx="157" cy="90"/>
            </a:xfrm>
            <a:custGeom>
              <a:avLst/>
              <a:gdLst>
                <a:gd name="T0" fmla="*/ 51 w 157"/>
                <a:gd name="T1" fmla="*/ 20 h 90"/>
                <a:gd name="T2" fmla="*/ 39 w 157"/>
                <a:gd name="T3" fmla="*/ 14 h 90"/>
                <a:gd name="T4" fmla="*/ 29 w 157"/>
                <a:gd name="T5" fmla="*/ 14 h 90"/>
                <a:gd name="T6" fmla="*/ 22 w 157"/>
                <a:gd name="T7" fmla="*/ 23 h 90"/>
                <a:gd name="T8" fmla="*/ 17 w 157"/>
                <a:gd name="T9" fmla="*/ 31 h 90"/>
                <a:gd name="T10" fmla="*/ 11 w 157"/>
                <a:gd name="T11" fmla="*/ 46 h 90"/>
                <a:gd name="T12" fmla="*/ 11 w 157"/>
                <a:gd name="T13" fmla="*/ 70 h 90"/>
                <a:gd name="T14" fmla="*/ 5 w 157"/>
                <a:gd name="T15" fmla="*/ 87 h 90"/>
                <a:gd name="T16" fmla="*/ 9 w 157"/>
                <a:gd name="T17" fmla="*/ 88 h 90"/>
                <a:gd name="T18" fmla="*/ 29 w 157"/>
                <a:gd name="T19" fmla="*/ 84 h 90"/>
                <a:gd name="T20" fmla="*/ 57 w 157"/>
                <a:gd name="T21" fmla="*/ 74 h 90"/>
                <a:gd name="T22" fmla="*/ 75 w 157"/>
                <a:gd name="T23" fmla="*/ 67 h 90"/>
                <a:gd name="T24" fmla="*/ 82 w 157"/>
                <a:gd name="T25" fmla="*/ 67 h 90"/>
                <a:gd name="T26" fmla="*/ 91 w 157"/>
                <a:gd name="T27" fmla="*/ 70 h 90"/>
                <a:gd name="T28" fmla="*/ 99 w 157"/>
                <a:gd name="T29" fmla="*/ 78 h 90"/>
                <a:gd name="T30" fmla="*/ 118 w 157"/>
                <a:gd name="T31" fmla="*/ 81 h 90"/>
                <a:gd name="T32" fmla="*/ 144 w 157"/>
                <a:gd name="T33" fmla="*/ 78 h 90"/>
                <a:gd name="T34" fmla="*/ 157 w 157"/>
                <a:gd name="T35" fmla="*/ 76 h 90"/>
                <a:gd name="T36" fmla="*/ 149 w 157"/>
                <a:gd name="T37" fmla="*/ 70 h 90"/>
                <a:gd name="T38" fmla="*/ 142 w 157"/>
                <a:gd name="T39" fmla="*/ 61 h 90"/>
                <a:gd name="T40" fmla="*/ 135 w 157"/>
                <a:gd name="T41" fmla="*/ 53 h 90"/>
                <a:gd name="T42" fmla="*/ 119 w 157"/>
                <a:gd name="T43" fmla="*/ 47 h 90"/>
                <a:gd name="T44" fmla="*/ 107 w 157"/>
                <a:gd name="T45" fmla="*/ 38 h 90"/>
                <a:gd name="T46" fmla="*/ 101 w 157"/>
                <a:gd name="T47" fmla="*/ 31 h 90"/>
                <a:gd name="T48" fmla="*/ 101 w 157"/>
                <a:gd name="T49" fmla="*/ 26 h 90"/>
                <a:gd name="T50" fmla="*/ 105 w 157"/>
                <a:gd name="T51" fmla="*/ 21 h 90"/>
                <a:gd name="T52" fmla="*/ 109 w 157"/>
                <a:gd name="T53" fmla="*/ 20 h 90"/>
                <a:gd name="T54" fmla="*/ 107 w 157"/>
                <a:gd name="T55" fmla="*/ 17 h 90"/>
                <a:gd name="T56" fmla="*/ 111 w 157"/>
                <a:gd name="T57" fmla="*/ 13 h 90"/>
                <a:gd name="T58" fmla="*/ 117 w 157"/>
                <a:gd name="T59" fmla="*/ 4 h 90"/>
                <a:gd name="T60" fmla="*/ 111 w 157"/>
                <a:gd name="T61" fmla="*/ 1 h 90"/>
                <a:gd name="T62" fmla="*/ 101 w 157"/>
                <a:gd name="T63" fmla="*/ 6 h 90"/>
                <a:gd name="T64" fmla="*/ 84 w 157"/>
                <a:gd name="T65" fmla="*/ 14 h 90"/>
                <a:gd name="T66" fmla="*/ 75 w 157"/>
                <a:gd name="T67" fmla="*/ 18 h 90"/>
                <a:gd name="T68" fmla="*/ 79 w 157"/>
                <a:gd name="T69" fmla="*/ 21 h 90"/>
                <a:gd name="T70" fmla="*/ 82 w 157"/>
                <a:gd name="T71" fmla="*/ 24 h 90"/>
                <a:gd name="T72" fmla="*/ 82 w 157"/>
                <a:gd name="T73" fmla="*/ 31 h 90"/>
                <a:gd name="T74" fmla="*/ 75 w 157"/>
                <a:gd name="T75" fmla="*/ 36 h 90"/>
                <a:gd name="T76" fmla="*/ 67 w 157"/>
                <a:gd name="T77" fmla="*/ 40 h 90"/>
                <a:gd name="T78" fmla="*/ 58 w 157"/>
                <a:gd name="T79"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90">
                  <a:moveTo>
                    <a:pt x="58" y="23"/>
                  </a:moveTo>
                  <a:lnTo>
                    <a:pt x="51" y="20"/>
                  </a:lnTo>
                  <a:lnTo>
                    <a:pt x="42" y="16"/>
                  </a:lnTo>
                  <a:lnTo>
                    <a:pt x="39" y="14"/>
                  </a:lnTo>
                  <a:lnTo>
                    <a:pt x="35" y="13"/>
                  </a:lnTo>
                  <a:lnTo>
                    <a:pt x="29" y="14"/>
                  </a:lnTo>
                  <a:lnTo>
                    <a:pt x="24" y="16"/>
                  </a:lnTo>
                  <a:lnTo>
                    <a:pt x="22" y="23"/>
                  </a:lnTo>
                  <a:lnTo>
                    <a:pt x="21" y="28"/>
                  </a:lnTo>
                  <a:lnTo>
                    <a:pt x="17" y="31"/>
                  </a:lnTo>
                  <a:lnTo>
                    <a:pt x="11" y="33"/>
                  </a:lnTo>
                  <a:lnTo>
                    <a:pt x="11" y="46"/>
                  </a:lnTo>
                  <a:lnTo>
                    <a:pt x="11" y="57"/>
                  </a:lnTo>
                  <a:lnTo>
                    <a:pt x="11" y="70"/>
                  </a:lnTo>
                  <a:lnTo>
                    <a:pt x="11" y="84"/>
                  </a:lnTo>
                  <a:lnTo>
                    <a:pt x="5" y="87"/>
                  </a:lnTo>
                  <a:lnTo>
                    <a:pt x="0" y="90"/>
                  </a:lnTo>
                  <a:lnTo>
                    <a:pt x="9" y="88"/>
                  </a:lnTo>
                  <a:lnTo>
                    <a:pt x="19" y="87"/>
                  </a:lnTo>
                  <a:lnTo>
                    <a:pt x="29" y="84"/>
                  </a:lnTo>
                  <a:lnTo>
                    <a:pt x="38" y="81"/>
                  </a:lnTo>
                  <a:lnTo>
                    <a:pt x="57" y="74"/>
                  </a:lnTo>
                  <a:lnTo>
                    <a:pt x="74" y="67"/>
                  </a:lnTo>
                  <a:lnTo>
                    <a:pt x="75" y="67"/>
                  </a:lnTo>
                  <a:lnTo>
                    <a:pt x="77" y="67"/>
                  </a:lnTo>
                  <a:lnTo>
                    <a:pt x="82" y="67"/>
                  </a:lnTo>
                  <a:lnTo>
                    <a:pt x="87" y="68"/>
                  </a:lnTo>
                  <a:lnTo>
                    <a:pt x="91" y="70"/>
                  </a:lnTo>
                  <a:lnTo>
                    <a:pt x="94" y="73"/>
                  </a:lnTo>
                  <a:lnTo>
                    <a:pt x="99" y="78"/>
                  </a:lnTo>
                  <a:lnTo>
                    <a:pt x="107" y="81"/>
                  </a:lnTo>
                  <a:lnTo>
                    <a:pt x="118" y="81"/>
                  </a:lnTo>
                  <a:lnTo>
                    <a:pt x="131" y="80"/>
                  </a:lnTo>
                  <a:lnTo>
                    <a:pt x="144" y="78"/>
                  </a:lnTo>
                  <a:lnTo>
                    <a:pt x="157" y="77"/>
                  </a:lnTo>
                  <a:lnTo>
                    <a:pt x="157" y="76"/>
                  </a:lnTo>
                  <a:lnTo>
                    <a:pt x="157" y="73"/>
                  </a:lnTo>
                  <a:lnTo>
                    <a:pt x="149" y="70"/>
                  </a:lnTo>
                  <a:lnTo>
                    <a:pt x="145" y="67"/>
                  </a:lnTo>
                  <a:lnTo>
                    <a:pt x="142" y="61"/>
                  </a:lnTo>
                  <a:lnTo>
                    <a:pt x="141" y="54"/>
                  </a:lnTo>
                  <a:lnTo>
                    <a:pt x="135" y="53"/>
                  </a:lnTo>
                  <a:lnTo>
                    <a:pt x="128" y="50"/>
                  </a:lnTo>
                  <a:lnTo>
                    <a:pt x="119" y="47"/>
                  </a:lnTo>
                  <a:lnTo>
                    <a:pt x="112" y="43"/>
                  </a:lnTo>
                  <a:lnTo>
                    <a:pt x="107" y="38"/>
                  </a:lnTo>
                  <a:lnTo>
                    <a:pt x="102" y="34"/>
                  </a:lnTo>
                  <a:lnTo>
                    <a:pt x="101" y="31"/>
                  </a:lnTo>
                  <a:lnTo>
                    <a:pt x="101" y="28"/>
                  </a:lnTo>
                  <a:lnTo>
                    <a:pt x="101" y="26"/>
                  </a:lnTo>
                  <a:lnTo>
                    <a:pt x="102" y="23"/>
                  </a:lnTo>
                  <a:lnTo>
                    <a:pt x="105" y="21"/>
                  </a:lnTo>
                  <a:lnTo>
                    <a:pt x="109" y="20"/>
                  </a:lnTo>
                  <a:lnTo>
                    <a:pt x="109" y="20"/>
                  </a:lnTo>
                  <a:lnTo>
                    <a:pt x="109" y="18"/>
                  </a:lnTo>
                  <a:lnTo>
                    <a:pt x="107" y="17"/>
                  </a:lnTo>
                  <a:lnTo>
                    <a:pt x="104" y="16"/>
                  </a:lnTo>
                  <a:lnTo>
                    <a:pt x="111" y="13"/>
                  </a:lnTo>
                  <a:lnTo>
                    <a:pt x="118" y="7"/>
                  </a:lnTo>
                  <a:lnTo>
                    <a:pt x="117" y="4"/>
                  </a:lnTo>
                  <a:lnTo>
                    <a:pt x="115" y="3"/>
                  </a:lnTo>
                  <a:lnTo>
                    <a:pt x="111" y="1"/>
                  </a:lnTo>
                  <a:lnTo>
                    <a:pt x="108" y="0"/>
                  </a:lnTo>
                  <a:lnTo>
                    <a:pt x="101" y="6"/>
                  </a:lnTo>
                  <a:lnTo>
                    <a:pt x="92" y="10"/>
                  </a:lnTo>
                  <a:lnTo>
                    <a:pt x="84" y="14"/>
                  </a:lnTo>
                  <a:lnTo>
                    <a:pt x="74" y="17"/>
                  </a:lnTo>
                  <a:lnTo>
                    <a:pt x="75" y="18"/>
                  </a:lnTo>
                  <a:lnTo>
                    <a:pt x="75" y="20"/>
                  </a:lnTo>
                  <a:lnTo>
                    <a:pt x="79" y="21"/>
                  </a:lnTo>
                  <a:lnTo>
                    <a:pt x="81" y="23"/>
                  </a:lnTo>
                  <a:lnTo>
                    <a:pt x="82" y="24"/>
                  </a:lnTo>
                  <a:lnTo>
                    <a:pt x="84" y="28"/>
                  </a:lnTo>
                  <a:lnTo>
                    <a:pt x="82" y="31"/>
                  </a:lnTo>
                  <a:lnTo>
                    <a:pt x="81" y="33"/>
                  </a:lnTo>
                  <a:lnTo>
                    <a:pt x="75" y="36"/>
                  </a:lnTo>
                  <a:lnTo>
                    <a:pt x="71" y="38"/>
                  </a:lnTo>
                  <a:lnTo>
                    <a:pt x="67" y="40"/>
                  </a:lnTo>
                  <a:lnTo>
                    <a:pt x="59" y="40"/>
                  </a:lnTo>
                  <a:lnTo>
                    <a:pt x="58" y="31"/>
                  </a:lnTo>
                  <a:lnTo>
                    <a:pt x="5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0" name="Freeform 471"/>
            <p:cNvSpPr/>
            <p:nvPr/>
          </p:nvSpPr>
          <p:spPr bwMode="auto">
            <a:xfrm>
              <a:off x="4365" y="2705"/>
              <a:ext cx="97" cy="132"/>
            </a:xfrm>
            <a:custGeom>
              <a:avLst/>
              <a:gdLst>
                <a:gd name="T0" fmla="*/ 43 w 97"/>
                <a:gd name="T1" fmla="*/ 24 h 132"/>
                <a:gd name="T2" fmla="*/ 53 w 97"/>
                <a:gd name="T3" fmla="*/ 24 h 132"/>
                <a:gd name="T4" fmla="*/ 61 w 97"/>
                <a:gd name="T5" fmla="*/ 23 h 132"/>
                <a:gd name="T6" fmla="*/ 61 w 97"/>
                <a:gd name="T7" fmla="*/ 14 h 132"/>
                <a:gd name="T8" fmla="*/ 60 w 97"/>
                <a:gd name="T9" fmla="*/ 4 h 132"/>
                <a:gd name="T10" fmla="*/ 56 w 97"/>
                <a:gd name="T11" fmla="*/ 2 h 132"/>
                <a:gd name="T12" fmla="*/ 52 w 97"/>
                <a:gd name="T13" fmla="*/ 0 h 132"/>
                <a:gd name="T14" fmla="*/ 37 w 97"/>
                <a:gd name="T15" fmla="*/ 6 h 132"/>
                <a:gd name="T16" fmla="*/ 23 w 97"/>
                <a:gd name="T17" fmla="*/ 12 h 132"/>
                <a:gd name="T18" fmla="*/ 17 w 97"/>
                <a:gd name="T19" fmla="*/ 14 h 132"/>
                <a:gd name="T20" fmla="*/ 12 w 97"/>
                <a:gd name="T21" fmla="*/ 17 h 132"/>
                <a:gd name="T22" fmla="*/ 6 w 97"/>
                <a:gd name="T23" fmla="*/ 22 h 132"/>
                <a:gd name="T24" fmla="*/ 0 w 97"/>
                <a:gd name="T25" fmla="*/ 27 h 132"/>
                <a:gd name="T26" fmla="*/ 2 w 97"/>
                <a:gd name="T27" fmla="*/ 33 h 132"/>
                <a:gd name="T28" fmla="*/ 3 w 97"/>
                <a:gd name="T29" fmla="*/ 36 h 132"/>
                <a:gd name="T30" fmla="*/ 6 w 97"/>
                <a:gd name="T31" fmla="*/ 37 h 132"/>
                <a:gd name="T32" fmla="*/ 7 w 97"/>
                <a:gd name="T33" fmla="*/ 40 h 132"/>
                <a:gd name="T34" fmla="*/ 13 w 97"/>
                <a:gd name="T35" fmla="*/ 43 h 132"/>
                <a:gd name="T36" fmla="*/ 19 w 97"/>
                <a:gd name="T37" fmla="*/ 47 h 132"/>
                <a:gd name="T38" fmla="*/ 24 w 97"/>
                <a:gd name="T39" fmla="*/ 59 h 132"/>
                <a:gd name="T40" fmla="*/ 27 w 97"/>
                <a:gd name="T41" fmla="*/ 67 h 132"/>
                <a:gd name="T42" fmla="*/ 30 w 97"/>
                <a:gd name="T43" fmla="*/ 72 h 132"/>
                <a:gd name="T44" fmla="*/ 34 w 97"/>
                <a:gd name="T45" fmla="*/ 76 h 132"/>
                <a:gd name="T46" fmla="*/ 42 w 97"/>
                <a:gd name="T47" fmla="*/ 79 h 132"/>
                <a:gd name="T48" fmla="*/ 52 w 97"/>
                <a:gd name="T49" fmla="*/ 82 h 132"/>
                <a:gd name="T50" fmla="*/ 49 w 97"/>
                <a:gd name="T51" fmla="*/ 87 h 132"/>
                <a:gd name="T52" fmla="*/ 44 w 97"/>
                <a:gd name="T53" fmla="*/ 90 h 132"/>
                <a:gd name="T54" fmla="*/ 39 w 97"/>
                <a:gd name="T55" fmla="*/ 93 h 132"/>
                <a:gd name="T56" fmla="*/ 33 w 97"/>
                <a:gd name="T57" fmla="*/ 96 h 132"/>
                <a:gd name="T58" fmla="*/ 33 w 97"/>
                <a:gd name="T59" fmla="*/ 100 h 132"/>
                <a:gd name="T60" fmla="*/ 33 w 97"/>
                <a:gd name="T61" fmla="*/ 104 h 132"/>
                <a:gd name="T62" fmla="*/ 39 w 97"/>
                <a:gd name="T63" fmla="*/ 112 h 132"/>
                <a:gd name="T64" fmla="*/ 43 w 97"/>
                <a:gd name="T65" fmla="*/ 117 h 132"/>
                <a:gd name="T66" fmla="*/ 49 w 97"/>
                <a:gd name="T67" fmla="*/ 122 h 132"/>
                <a:gd name="T68" fmla="*/ 54 w 97"/>
                <a:gd name="T69" fmla="*/ 126 h 132"/>
                <a:gd name="T70" fmla="*/ 61 w 97"/>
                <a:gd name="T71" fmla="*/ 129 h 132"/>
                <a:gd name="T72" fmla="*/ 70 w 97"/>
                <a:gd name="T73" fmla="*/ 132 h 132"/>
                <a:gd name="T74" fmla="*/ 80 w 97"/>
                <a:gd name="T75" fmla="*/ 132 h 132"/>
                <a:gd name="T76" fmla="*/ 93 w 97"/>
                <a:gd name="T77" fmla="*/ 132 h 132"/>
                <a:gd name="T78" fmla="*/ 96 w 97"/>
                <a:gd name="T79" fmla="*/ 129 h 132"/>
                <a:gd name="T80" fmla="*/ 97 w 97"/>
                <a:gd name="T81" fmla="*/ 126 h 132"/>
                <a:gd name="T82" fmla="*/ 96 w 97"/>
                <a:gd name="T83" fmla="*/ 124 h 132"/>
                <a:gd name="T84" fmla="*/ 94 w 97"/>
                <a:gd name="T85" fmla="*/ 122 h 132"/>
                <a:gd name="T86" fmla="*/ 90 w 97"/>
                <a:gd name="T87" fmla="*/ 120 h 132"/>
                <a:gd name="T88" fmla="*/ 84 w 97"/>
                <a:gd name="T89" fmla="*/ 119 h 132"/>
                <a:gd name="T90" fmla="*/ 83 w 97"/>
                <a:gd name="T91" fmla="*/ 104 h 132"/>
                <a:gd name="T92" fmla="*/ 80 w 97"/>
                <a:gd name="T93" fmla="*/ 90 h 132"/>
                <a:gd name="T94" fmla="*/ 76 w 97"/>
                <a:gd name="T95" fmla="*/ 80 h 132"/>
                <a:gd name="T96" fmla="*/ 70 w 97"/>
                <a:gd name="T97" fmla="*/ 70 h 132"/>
                <a:gd name="T98" fmla="*/ 57 w 97"/>
                <a:gd name="T99" fmla="*/ 53 h 132"/>
                <a:gd name="T100" fmla="*/ 43 w 97"/>
                <a:gd name="T101" fmla="*/ 36 h 132"/>
                <a:gd name="T102" fmla="*/ 43 w 97"/>
                <a:gd name="T103" fmla="*/ 30 h 132"/>
                <a:gd name="T104" fmla="*/ 43 w 97"/>
                <a:gd name="T105"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132">
                  <a:moveTo>
                    <a:pt x="43" y="24"/>
                  </a:moveTo>
                  <a:lnTo>
                    <a:pt x="53" y="24"/>
                  </a:lnTo>
                  <a:lnTo>
                    <a:pt x="61" y="23"/>
                  </a:lnTo>
                  <a:lnTo>
                    <a:pt x="61" y="14"/>
                  </a:lnTo>
                  <a:lnTo>
                    <a:pt x="60" y="4"/>
                  </a:lnTo>
                  <a:lnTo>
                    <a:pt x="56" y="2"/>
                  </a:lnTo>
                  <a:lnTo>
                    <a:pt x="52" y="0"/>
                  </a:lnTo>
                  <a:lnTo>
                    <a:pt x="37" y="6"/>
                  </a:lnTo>
                  <a:lnTo>
                    <a:pt x="23" y="12"/>
                  </a:lnTo>
                  <a:lnTo>
                    <a:pt x="17" y="14"/>
                  </a:lnTo>
                  <a:lnTo>
                    <a:pt x="12" y="17"/>
                  </a:lnTo>
                  <a:lnTo>
                    <a:pt x="6" y="22"/>
                  </a:lnTo>
                  <a:lnTo>
                    <a:pt x="0" y="27"/>
                  </a:lnTo>
                  <a:lnTo>
                    <a:pt x="2" y="33"/>
                  </a:lnTo>
                  <a:lnTo>
                    <a:pt x="3" y="36"/>
                  </a:lnTo>
                  <a:lnTo>
                    <a:pt x="6" y="37"/>
                  </a:lnTo>
                  <a:lnTo>
                    <a:pt x="7" y="40"/>
                  </a:lnTo>
                  <a:lnTo>
                    <a:pt x="13" y="43"/>
                  </a:lnTo>
                  <a:lnTo>
                    <a:pt x="19" y="47"/>
                  </a:lnTo>
                  <a:lnTo>
                    <a:pt x="24" y="59"/>
                  </a:lnTo>
                  <a:lnTo>
                    <a:pt x="27" y="67"/>
                  </a:lnTo>
                  <a:lnTo>
                    <a:pt x="30" y="72"/>
                  </a:lnTo>
                  <a:lnTo>
                    <a:pt x="34" y="76"/>
                  </a:lnTo>
                  <a:lnTo>
                    <a:pt x="42" y="79"/>
                  </a:lnTo>
                  <a:lnTo>
                    <a:pt x="52" y="82"/>
                  </a:lnTo>
                  <a:lnTo>
                    <a:pt x="49" y="87"/>
                  </a:lnTo>
                  <a:lnTo>
                    <a:pt x="44" y="90"/>
                  </a:lnTo>
                  <a:lnTo>
                    <a:pt x="39" y="93"/>
                  </a:lnTo>
                  <a:lnTo>
                    <a:pt x="33" y="96"/>
                  </a:lnTo>
                  <a:lnTo>
                    <a:pt x="33" y="100"/>
                  </a:lnTo>
                  <a:lnTo>
                    <a:pt x="33" y="104"/>
                  </a:lnTo>
                  <a:lnTo>
                    <a:pt x="39" y="112"/>
                  </a:lnTo>
                  <a:lnTo>
                    <a:pt x="43" y="117"/>
                  </a:lnTo>
                  <a:lnTo>
                    <a:pt x="49" y="122"/>
                  </a:lnTo>
                  <a:lnTo>
                    <a:pt x="54" y="126"/>
                  </a:lnTo>
                  <a:lnTo>
                    <a:pt x="61" y="129"/>
                  </a:lnTo>
                  <a:lnTo>
                    <a:pt x="70" y="132"/>
                  </a:lnTo>
                  <a:lnTo>
                    <a:pt x="80" y="132"/>
                  </a:lnTo>
                  <a:lnTo>
                    <a:pt x="93" y="132"/>
                  </a:lnTo>
                  <a:lnTo>
                    <a:pt x="96" y="129"/>
                  </a:lnTo>
                  <a:lnTo>
                    <a:pt x="97" y="126"/>
                  </a:lnTo>
                  <a:lnTo>
                    <a:pt x="96" y="124"/>
                  </a:lnTo>
                  <a:lnTo>
                    <a:pt x="94" y="122"/>
                  </a:lnTo>
                  <a:lnTo>
                    <a:pt x="90" y="120"/>
                  </a:lnTo>
                  <a:lnTo>
                    <a:pt x="84" y="119"/>
                  </a:lnTo>
                  <a:lnTo>
                    <a:pt x="83" y="104"/>
                  </a:lnTo>
                  <a:lnTo>
                    <a:pt x="80" y="90"/>
                  </a:lnTo>
                  <a:lnTo>
                    <a:pt x="76" y="80"/>
                  </a:lnTo>
                  <a:lnTo>
                    <a:pt x="70" y="70"/>
                  </a:lnTo>
                  <a:lnTo>
                    <a:pt x="57" y="53"/>
                  </a:lnTo>
                  <a:lnTo>
                    <a:pt x="43" y="36"/>
                  </a:lnTo>
                  <a:lnTo>
                    <a:pt x="43" y="30"/>
                  </a:lnTo>
                  <a:lnTo>
                    <a:pt x="4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1" name="Freeform 472"/>
            <p:cNvSpPr/>
            <p:nvPr/>
          </p:nvSpPr>
          <p:spPr bwMode="auto">
            <a:xfrm>
              <a:off x="3834" y="2725"/>
              <a:ext cx="443" cy="191"/>
            </a:xfrm>
            <a:custGeom>
              <a:avLst/>
              <a:gdLst>
                <a:gd name="T0" fmla="*/ 97 w 443"/>
                <a:gd name="T1" fmla="*/ 37 h 191"/>
                <a:gd name="T2" fmla="*/ 66 w 443"/>
                <a:gd name="T3" fmla="*/ 60 h 191"/>
                <a:gd name="T4" fmla="*/ 56 w 443"/>
                <a:gd name="T5" fmla="*/ 79 h 191"/>
                <a:gd name="T6" fmla="*/ 44 w 443"/>
                <a:gd name="T7" fmla="*/ 100 h 191"/>
                <a:gd name="T8" fmla="*/ 23 w 443"/>
                <a:gd name="T9" fmla="*/ 112 h 191"/>
                <a:gd name="T10" fmla="*/ 1 w 443"/>
                <a:gd name="T11" fmla="*/ 122 h 191"/>
                <a:gd name="T12" fmla="*/ 1 w 443"/>
                <a:gd name="T13" fmla="*/ 130 h 191"/>
                <a:gd name="T14" fmla="*/ 34 w 443"/>
                <a:gd name="T15" fmla="*/ 126 h 191"/>
                <a:gd name="T16" fmla="*/ 70 w 443"/>
                <a:gd name="T17" fmla="*/ 113 h 191"/>
                <a:gd name="T18" fmla="*/ 108 w 443"/>
                <a:gd name="T19" fmla="*/ 113 h 191"/>
                <a:gd name="T20" fmla="*/ 140 w 443"/>
                <a:gd name="T21" fmla="*/ 106 h 191"/>
                <a:gd name="T22" fmla="*/ 157 w 443"/>
                <a:gd name="T23" fmla="*/ 104 h 191"/>
                <a:gd name="T24" fmla="*/ 167 w 443"/>
                <a:gd name="T25" fmla="*/ 107 h 191"/>
                <a:gd name="T26" fmla="*/ 177 w 443"/>
                <a:gd name="T27" fmla="*/ 147 h 191"/>
                <a:gd name="T28" fmla="*/ 206 w 443"/>
                <a:gd name="T29" fmla="*/ 164 h 191"/>
                <a:gd name="T30" fmla="*/ 231 w 443"/>
                <a:gd name="T31" fmla="*/ 182 h 191"/>
                <a:gd name="T32" fmla="*/ 264 w 443"/>
                <a:gd name="T33" fmla="*/ 191 h 191"/>
                <a:gd name="T34" fmla="*/ 278 w 443"/>
                <a:gd name="T35" fmla="*/ 163 h 191"/>
                <a:gd name="T36" fmla="*/ 291 w 443"/>
                <a:gd name="T37" fmla="*/ 162 h 191"/>
                <a:gd name="T38" fmla="*/ 324 w 443"/>
                <a:gd name="T39" fmla="*/ 173 h 191"/>
                <a:gd name="T40" fmla="*/ 371 w 443"/>
                <a:gd name="T41" fmla="*/ 187 h 191"/>
                <a:gd name="T42" fmla="*/ 398 w 443"/>
                <a:gd name="T43" fmla="*/ 177 h 191"/>
                <a:gd name="T44" fmla="*/ 417 w 443"/>
                <a:gd name="T45" fmla="*/ 180 h 191"/>
                <a:gd name="T46" fmla="*/ 435 w 443"/>
                <a:gd name="T47" fmla="*/ 184 h 191"/>
                <a:gd name="T48" fmla="*/ 431 w 443"/>
                <a:gd name="T49" fmla="*/ 163 h 191"/>
                <a:gd name="T50" fmla="*/ 437 w 443"/>
                <a:gd name="T51" fmla="*/ 127 h 191"/>
                <a:gd name="T52" fmla="*/ 438 w 443"/>
                <a:gd name="T53" fmla="*/ 109 h 191"/>
                <a:gd name="T54" fmla="*/ 393 w 443"/>
                <a:gd name="T55" fmla="*/ 117 h 191"/>
                <a:gd name="T56" fmla="*/ 373 w 443"/>
                <a:gd name="T57" fmla="*/ 116 h 191"/>
                <a:gd name="T58" fmla="*/ 357 w 443"/>
                <a:gd name="T59" fmla="*/ 112 h 191"/>
                <a:gd name="T60" fmla="*/ 344 w 443"/>
                <a:gd name="T61" fmla="*/ 99 h 191"/>
                <a:gd name="T62" fmla="*/ 310 w 443"/>
                <a:gd name="T63" fmla="*/ 60 h 191"/>
                <a:gd name="T64" fmla="*/ 290 w 443"/>
                <a:gd name="T65" fmla="*/ 64 h 191"/>
                <a:gd name="T66" fmla="*/ 293 w 443"/>
                <a:gd name="T67" fmla="*/ 77 h 191"/>
                <a:gd name="T68" fmla="*/ 304 w 443"/>
                <a:gd name="T69" fmla="*/ 100 h 191"/>
                <a:gd name="T70" fmla="*/ 288 w 443"/>
                <a:gd name="T71" fmla="*/ 107 h 191"/>
                <a:gd name="T72" fmla="*/ 258 w 443"/>
                <a:gd name="T73" fmla="*/ 72 h 191"/>
                <a:gd name="T74" fmla="*/ 243 w 443"/>
                <a:gd name="T75" fmla="*/ 39 h 191"/>
                <a:gd name="T76" fmla="*/ 200 w 443"/>
                <a:gd name="T77" fmla="*/ 0 h 191"/>
                <a:gd name="T78" fmla="*/ 188 w 443"/>
                <a:gd name="T79" fmla="*/ 4 h 191"/>
                <a:gd name="T80" fmla="*/ 187 w 443"/>
                <a:gd name="T81" fmla="*/ 14 h 191"/>
                <a:gd name="T82" fmla="*/ 207 w 443"/>
                <a:gd name="T83" fmla="*/ 36 h 191"/>
                <a:gd name="T84" fmla="*/ 247 w 443"/>
                <a:gd name="T85" fmla="*/ 69 h 191"/>
                <a:gd name="T86" fmla="*/ 243 w 443"/>
                <a:gd name="T87" fmla="*/ 70 h 191"/>
                <a:gd name="T88" fmla="*/ 233 w 443"/>
                <a:gd name="T89" fmla="*/ 66 h 191"/>
                <a:gd name="T90" fmla="*/ 233 w 443"/>
                <a:gd name="T91" fmla="*/ 82 h 191"/>
                <a:gd name="T92" fmla="*/ 213 w 443"/>
                <a:gd name="T93" fmla="*/ 96 h 191"/>
                <a:gd name="T94" fmla="*/ 200 w 443"/>
                <a:gd name="T95" fmla="*/ 106 h 191"/>
                <a:gd name="T96" fmla="*/ 208 w 443"/>
                <a:gd name="T97" fmla="*/ 93 h 191"/>
                <a:gd name="T98" fmla="*/ 221 w 443"/>
                <a:gd name="T99" fmla="*/ 89 h 191"/>
                <a:gd name="T100" fmla="*/ 224 w 443"/>
                <a:gd name="T101" fmla="*/ 73 h 191"/>
                <a:gd name="T102" fmla="*/ 196 w 443"/>
                <a:gd name="T103" fmla="*/ 57 h 191"/>
                <a:gd name="T104" fmla="*/ 160 w 443"/>
                <a:gd name="T105" fmla="*/ 22 h 191"/>
                <a:gd name="T106" fmla="*/ 146 w 443"/>
                <a:gd name="T107" fmla="*/ 24 h 191"/>
                <a:gd name="T108" fmla="*/ 133 w 443"/>
                <a:gd name="T109" fmla="*/ 33 h 191"/>
                <a:gd name="T110" fmla="*/ 118 w 443"/>
                <a:gd name="T111" fmla="*/ 33 h 191"/>
                <a:gd name="T112" fmla="*/ 97 w 443"/>
                <a:gd name="T113"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3" h="191">
                  <a:moveTo>
                    <a:pt x="97" y="24"/>
                  </a:moveTo>
                  <a:lnTo>
                    <a:pt x="97" y="30"/>
                  </a:lnTo>
                  <a:lnTo>
                    <a:pt x="97" y="37"/>
                  </a:lnTo>
                  <a:lnTo>
                    <a:pt x="87" y="46"/>
                  </a:lnTo>
                  <a:lnTo>
                    <a:pt x="77" y="53"/>
                  </a:lnTo>
                  <a:lnTo>
                    <a:pt x="66" y="60"/>
                  </a:lnTo>
                  <a:lnTo>
                    <a:pt x="51" y="66"/>
                  </a:lnTo>
                  <a:lnTo>
                    <a:pt x="54" y="72"/>
                  </a:lnTo>
                  <a:lnTo>
                    <a:pt x="56" y="79"/>
                  </a:lnTo>
                  <a:lnTo>
                    <a:pt x="57" y="84"/>
                  </a:lnTo>
                  <a:lnTo>
                    <a:pt x="54" y="92"/>
                  </a:lnTo>
                  <a:lnTo>
                    <a:pt x="44" y="100"/>
                  </a:lnTo>
                  <a:lnTo>
                    <a:pt x="34" y="107"/>
                  </a:lnTo>
                  <a:lnTo>
                    <a:pt x="29" y="110"/>
                  </a:lnTo>
                  <a:lnTo>
                    <a:pt x="23" y="112"/>
                  </a:lnTo>
                  <a:lnTo>
                    <a:pt x="13" y="113"/>
                  </a:lnTo>
                  <a:lnTo>
                    <a:pt x="1" y="113"/>
                  </a:lnTo>
                  <a:lnTo>
                    <a:pt x="1" y="122"/>
                  </a:lnTo>
                  <a:lnTo>
                    <a:pt x="0" y="129"/>
                  </a:lnTo>
                  <a:lnTo>
                    <a:pt x="1" y="129"/>
                  </a:lnTo>
                  <a:lnTo>
                    <a:pt x="1" y="130"/>
                  </a:lnTo>
                  <a:lnTo>
                    <a:pt x="14" y="129"/>
                  </a:lnTo>
                  <a:lnTo>
                    <a:pt x="26" y="129"/>
                  </a:lnTo>
                  <a:lnTo>
                    <a:pt x="34" y="126"/>
                  </a:lnTo>
                  <a:lnTo>
                    <a:pt x="41" y="124"/>
                  </a:lnTo>
                  <a:lnTo>
                    <a:pt x="54" y="119"/>
                  </a:lnTo>
                  <a:lnTo>
                    <a:pt x="70" y="113"/>
                  </a:lnTo>
                  <a:lnTo>
                    <a:pt x="83" y="113"/>
                  </a:lnTo>
                  <a:lnTo>
                    <a:pt x="96" y="113"/>
                  </a:lnTo>
                  <a:lnTo>
                    <a:pt x="108" y="113"/>
                  </a:lnTo>
                  <a:lnTo>
                    <a:pt x="121" y="112"/>
                  </a:lnTo>
                  <a:lnTo>
                    <a:pt x="130" y="110"/>
                  </a:lnTo>
                  <a:lnTo>
                    <a:pt x="140" y="106"/>
                  </a:lnTo>
                  <a:lnTo>
                    <a:pt x="146" y="104"/>
                  </a:lnTo>
                  <a:lnTo>
                    <a:pt x="151" y="104"/>
                  </a:lnTo>
                  <a:lnTo>
                    <a:pt x="157" y="104"/>
                  </a:lnTo>
                  <a:lnTo>
                    <a:pt x="161" y="104"/>
                  </a:lnTo>
                  <a:lnTo>
                    <a:pt x="164" y="106"/>
                  </a:lnTo>
                  <a:lnTo>
                    <a:pt x="167" y="107"/>
                  </a:lnTo>
                  <a:lnTo>
                    <a:pt x="168" y="122"/>
                  </a:lnTo>
                  <a:lnTo>
                    <a:pt x="173" y="136"/>
                  </a:lnTo>
                  <a:lnTo>
                    <a:pt x="177" y="147"/>
                  </a:lnTo>
                  <a:lnTo>
                    <a:pt x="183" y="157"/>
                  </a:lnTo>
                  <a:lnTo>
                    <a:pt x="196" y="160"/>
                  </a:lnTo>
                  <a:lnTo>
                    <a:pt x="206" y="164"/>
                  </a:lnTo>
                  <a:lnTo>
                    <a:pt x="214" y="170"/>
                  </a:lnTo>
                  <a:lnTo>
                    <a:pt x="223" y="176"/>
                  </a:lnTo>
                  <a:lnTo>
                    <a:pt x="231" y="182"/>
                  </a:lnTo>
                  <a:lnTo>
                    <a:pt x="241" y="186"/>
                  </a:lnTo>
                  <a:lnTo>
                    <a:pt x="251" y="190"/>
                  </a:lnTo>
                  <a:lnTo>
                    <a:pt x="264" y="191"/>
                  </a:lnTo>
                  <a:lnTo>
                    <a:pt x="268" y="177"/>
                  </a:lnTo>
                  <a:lnTo>
                    <a:pt x="273" y="164"/>
                  </a:lnTo>
                  <a:lnTo>
                    <a:pt x="278" y="163"/>
                  </a:lnTo>
                  <a:lnTo>
                    <a:pt x="283" y="162"/>
                  </a:lnTo>
                  <a:lnTo>
                    <a:pt x="287" y="162"/>
                  </a:lnTo>
                  <a:lnTo>
                    <a:pt x="291" y="162"/>
                  </a:lnTo>
                  <a:lnTo>
                    <a:pt x="301" y="164"/>
                  </a:lnTo>
                  <a:lnTo>
                    <a:pt x="310" y="167"/>
                  </a:lnTo>
                  <a:lnTo>
                    <a:pt x="324" y="173"/>
                  </a:lnTo>
                  <a:lnTo>
                    <a:pt x="340" y="177"/>
                  </a:lnTo>
                  <a:lnTo>
                    <a:pt x="355" y="182"/>
                  </a:lnTo>
                  <a:lnTo>
                    <a:pt x="371" y="187"/>
                  </a:lnTo>
                  <a:lnTo>
                    <a:pt x="381" y="183"/>
                  </a:lnTo>
                  <a:lnTo>
                    <a:pt x="391" y="179"/>
                  </a:lnTo>
                  <a:lnTo>
                    <a:pt x="398" y="177"/>
                  </a:lnTo>
                  <a:lnTo>
                    <a:pt x="404" y="177"/>
                  </a:lnTo>
                  <a:lnTo>
                    <a:pt x="411" y="177"/>
                  </a:lnTo>
                  <a:lnTo>
                    <a:pt x="417" y="180"/>
                  </a:lnTo>
                  <a:lnTo>
                    <a:pt x="427" y="184"/>
                  </a:lnTo>
                  <a:lnTo>
                    <a:pt x="435" y="189"/>
                  </a:lnTo>
                  <a:lnTo>
                    <a:pt x="435" y="184"/>
                  </a:lnTo>
                  <a:lnTo>
                    <a:pt x="435" y="180"/>
                  </a:lnTo>
                  <a:lnTo>
                    <a:pt x="433" y="172"/>
                  </a:lnTo>
                  <a:lnTo>
                    <a:pt x="431" y="163"/>
                  </a:lnTo>
                  <a:lnTo>
                    <a:pt x="431" y="154"/>
                  </a:lnTo>
                  <a:lnTo>
                    <a:pt x="433" y="144"/>
                  </a:lnTo>
                  <a:lnTo>
                    <a:pt x="437" y="127"/>
                  </a:lnTo>
                  <a:lnTo>
                    <a:pt x="443" y="112"/>
                  </a:lnTo>
                  <a:lnTo>
                    <a:pt x="440" y="110"/>
                  </a:lnTo>
                  <a:lnTo>
                    <a:pt x="438" y="109"/>
                  </a:lnTo>
                  <a:lnTo>
                    <a:pt x="420" y="116"/>
                  </a:lnTo>
                  <a:lnTo>
                    <a:pt x="403" y="123"/>
                  </a:lnTo>
                  <a:lnTo>
                    <a:pt x="393" y="117"/>
                  </a:lnTo>
                  <a:lnTo>
                    <a:pt x="384" y="110"/>
                  </a:lnTo>
                  <a:lnTo>
                    <a:pt x="378" y="114"/>
                  </a:lnTo>
                  <a:lnTo>
                    <a:pt x="373" y="116"/>
                  </a:lnTo>
                  <a:lnTo>
                    <a:pt x="367" y="116"/>
                  </a:lnTo>
                  <a:lnTo>
                    <a:pt x="363" y="114"/>
                  </a:lnTo>
                  <a:lnTo>
                    <a:pt x="357" y="112"/>
                  </a:lnTo>
                  <a:lnTo>
                    <a:pt x="353" y="109"/>
                  </a:lnTo>
                  <a:lnTo>
                    <a:pt x="348" y="104"/>
                  </a:lnTo>
                  <a:lnTo>
                    <a:pt x="344" y="99"/>
                  </a:lnTo>
                  <a:lnTo>
                    <a:pt x="330" y="74"/>
                  </a:lnTo>
                  <a:lnTo>
                    <a:pt x="316" y="56"/>
                  </a:lnTo>
                  <a:lnTo>
                    <a:pt x="310" y="60"/>
                  </a:lnTo>
                  <a:lnTo>
                    <a:pt x="304" y="63"/>
                  </a:lnTo>
                  <a:lnTo>
                    <a:pt x="298" y="63"/>
                  </a:lnTo>
                  <a:lnTo>
                    <a:pt x="290" y="64"/>
                  </a:lnTo>
                  <a:lnTo>
                    <a:pt x="288" y="67"/>
                  </a:lnTo>
                  <a:lnTo>
                    <a:pt x="288" y="72"/>
                  </a:lnTo>
                  <a:lnTo>
                    <a:pt x="293" y="77"/>
                  </a:lnTo>
                  <a:lnTo>
                    <a:pt x="298" y="84"/>
                  </a:lnTo>
                  <a:lnTo>
                    <a:pt x="301" y="92"/>
                  </a:lnTo>
                  <a:lnTo>
                    <a:pt x="304" y="100"/>
                  </a:lnTo>
                  <a:lnTo>
                    <a:pt x="300" y="107"/>
                  </a:lnTo>
                  <a:lnTo>
                    <a:pt x="297" y="114"/>
                  </a:lnTo>
                  <a:lnTo>
                    <a:pt x="288" y="107"/>
                  </a:lnTo>
                  <a:lnTo>
                    <a:pt x="277" y="93"/>
                  </a:lnTo>
                  <a:lnTo>
                    <a:pt x="264" y="80"/>
                  </a:lnTo>
                  <a:lnTo>
                    <a:pt x="258" y="72"/>
                  </a:lnTo>
                  <a:lnTo>
                    <a:pt x="258" y="59"/>
                  </a:lnTo>
                  <a:lnTo>
                    <a:pt x="257" y="46"/>
                  </a:lnTo>
                  <a:lnTo>
                    <a:pt x="243" y="39"/>
                  </a:lnTo>
                  <a:lnTo>
                    <a:pt x="228" y="30"/>
                  </a:lnTo>
                  <a:lnTo>
                    <a:pt x="214" y="16"/>
                  </a:lnTo>
                  <a:lnTo>
                    <a:pt x="200" y="0"/>
                  </a:lnTo>
                  <a:lnTo>
                    <a:pt x="194" y="2"/>
                  </a:lnTo>
                  <a:lnTo>
                    <a:pt x="190" y="2"/>
                  </a:lnTo>
                  <a:lnTo>
                    <a:pt x="188" y="4"/>
                  </a:lnTo>
                  <a:lnTo>
                    <a:pt x="186" y="6"/>
                  </a:lnTo>
                  <a:lnTo>
                    <a:pt x="186" y="10"/>
                  </a:lnTo>
                  <a:lnTo>
                    <a:pt x="187" y="14"/>
                  </a:lnTo>
                  <a:lnTo>
                    <a:pt x="193" y="22"/>
                  </a:lnTo>
                  <a:lnTo>
                    <a:pt x="198" y="29"/>
                  </a:lnTo>
                  <a:lnTo>
                    <a:pt x="207" y="36"/>
                  </a:lnTo>
                  <a:lnTo>
                    <a:pt x="216" y="43"/>
                  </a:lnTo>
                  <a:lnTo>
                    <a:pt x="233" y="54"/>
                  </a:lnTo>
                  <a:lnTo>
                    <a:pt x="247" y="69"/>
                  </a:lnTo>
                  <a:lnTo>
                    <a:pt x="247" y="69"/>
                  </a:lnTo>
                  <a:lnTo>
                    <a:pt x="247" y="70"/>
                  </a:lnTo>
                  <a:lnTo>
                    <a:pt x="243" y="70"/>
                  </a:lnTo>
                  <a:lnTo>
                    <a:pt x="240" y="70"/>
                  </a:lnTo>
                  <a:lnTo>
                    <a:pt x="236" y="67"/>
                  </a:lnTo>
                  <a:lnTo>
                    <a:pt x="233" y="66"/>
                  </a:lnTo>
                  <a:lnTo>
                    <a:pt x="233" y="72"/>
                  </a:lnTo>
                  <a:lnTo>
                    <a:pt x="233" y="77"/>
                  </a:lnTo>
                  <a:lnTo>
                    <a:pt x="233" y="82"/>
                  </a:lnTo>
                  <a:lnTo>
                    <a:pt x="231" y="87"/>
                  </a:lnTo>
                  <a:lnTo>
                    <a:pt x="221" y="92"/>
                  </a:lnTo>
                  <a:lnTo>
                    <a:pt x="213" y="96"/>
                  </a:lnTo>
                  <a:lnTo>
                    <a:pt x="213" y="104"/>
                  </a:lnTo>
                  <a:lnTo>
                    <a:pt x="213" y="113"/>
                  </a:lnTo>
                  <a:lnTo>
                    <a:pt x="200" y="106"/>
                  </a:lnTo>
                  <a:lnTo>
                    <a:pt x="187" y="97"/>
                  </a:lnTo>
                  <a:lnTo>
                    <a:pt x="198" y="94"/>
                  </a:lnTo>
                  <a:lnTo>
                    <a:pt x="208" y="93"/>
                  </a:lnTo>
                  <a:lnTo>
                    <a:pt x="213" y="93"/>
                  </a:lnTo>
                  <a:lnTo>
                    <a:pt x="217" y="92"/>
                  </a:lnTo>
                  <a:lnTo>
                    <a:pt x="221" y="89"/>
                  </a:lnTo>
                  <a:lnTo>
                    <a:pt x="226" y="86"/>
                  </a:lnTo>
                  <a:lnTo>
                    <a:pt x="224" y="79"/>
                  </a:lnTo>
                  <a:lnTo>
                    <a:pt x="224" y="73"/>
                  </a:lnTo>
                  <a:lnTo>
                    <a:pt x="213" y="69"/>
                  </a:lnTo>
                  <a:lnTo>
                    <a:pt x="204" y="64"/>
                  </a:lnTo>
                  <a:lnTo>
                    <a:pt x="196" y="57"/>
                  </a:lnTo>
                  <a:lnTo>
                    <a:pt x="188" y="50"/>
                  </a:lnTo>
                  <a:lnTo>
                    <a:pt x="174" y="34"/>
                  </a:lnTo>
                  <a:lnTo>
                    <a:pt x="160" y="22"/>
                  </a:lnTo>
                  <a:lnTo>
                    <a:pt x="154" y="22"/>
                  </a:lnTo>
                  <a:lnTo>
                    <a:pt x="150" y="23"/>
                  </a:lnTo>
                  <a:lnTo>
                    <a:pt x="146" y="24"/>
                  </a:lnTo>
                  <a:lnTo>
                    <a:pt x="143" y="26"/>
                  </a:lnTo>
                  <a:lnTo>
                    <a:pt x="138" y="30"/>
                  </a:lnTo>
                  <a:lnTo>
                    <a:pt x="133" y="33"/>
                  </a:lnTo>
                  <a:lnTo>
                    <a:pt x="127" y="34"/>
                  </a:lnTo>
                  <a:lnTo>
                    <a:pt x="123" y="33"/>
                  </a:lnTo>
                  <a:lnTo>
                    <a:pt x="118" y="33"/>
                  </a:lnTo>
                  <a:lnTo>
                    <a:pt x="114" y="30"/>
                  </a:lnTo>
                  <a:lnTo>
                    <a:pt x="106" y="27"/>
                  </a:lnTo>
                  <a:lnTo>
                    <a:pt x="9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2" name="Freeform 473"/>
            <p:cNvSpPr/>
            <p:nvPr/>
          </p:nvSpPr>
          <p:spPr bwMode="auto">
            <a:xfrm>
              <a:off x="5309" y="2727"/>
              <a:ext cx="3" cy="2"/>
            </a:xfrm>
            <a:custGeom>
              <a:avLst/>
              <a:gdLst>
                <a:gd name="T0" fmla="*/ 0 w 3"/>
                <a:gd name="T1" fmla="*/ 0 h 2"/>
                <a:gd name="T2" fmla="*/ 1 w 3"/>
                <a:gd name="T3" fmla="*/ 1 h 2"/>
                <a:gd name="T4" fmla="*/ 3 w 3"/>
                <a:gd name="T5" fmla="*/ 2 h 2"/>
                <a:gd name="T6" fmla="*/ 1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1" y="1"/>
                  </a:lnTo>
                  <a:lnTo>
                    <a:pt x="3" y="2"/>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3" name="Freeform 474"/>
            <p:cNvSpPr/>
            <p:nvPr/>
          </p:nvSpPr>
          <p:spPr bwMode="auto">
            <a:xfrm>
              <a:off x="5313" y="2729"/>
              <a:ext cx="56" cy="43"/>
            </a:xfrm>
            <a:custGeom>
              <a:avLst/>
              <a:gdLst>
                <a:gd name="T0" fmla="*/ 56 w 56"/>
                <a:gd name="T1" fmla="*/ 19 h 43"/>
                <a:gd name="T2" fmla="*/ 56 w 56"/>
                <a:gd name="T3" fmla="*/ 23 h 43"/>
                <a:gd name="T4" fmla="*/ 56 w 56"/>
                <a:gd name="T5" fmla="*/ 28 h 43"/>
                <a:gd name="T6" fmla="*/ 50 w 56"/>
                <a:gd name="T7" fmla="*/ 30 h 43"/>
                <a:gd name="T8" fmla="*/ 44 w 56"/>
                <a:gd name="T9" fmla="*/ 33 h 43"/>
                <a:gd name="T10" fmla="*/ 46 w 56"/>
                <a:gd name="T11" fmla="*/ 38 h 43"/>
                <a:gd name="T12" fmla="*/ 46 w 56"/>
                <a:gd name="T13" fmla="*/ 42 h 43"/>
                <a:gd name="T14" fmla="*/ 37 w 56"/>
                <a:gd name="T15" fmla="*/ 39 h 43"/>
                <a:gd name="T16" fmla="*/ 30 w 56"/>
                <a:gd name="T17" fmla="*/ 38 h 43"/>
                <a:gd name="T18" fmla="*/ 26 w 56"/>
                <a:gd name="T19" fmla="*/ 36 h 43"/>
                <a:gd name="T20" fmla="*/ 23 w 56"/>
                <a:gd name="T21" fmla="*/ 38 h 43"/>
                <a:gd name="T22" fmla="*/ 20 w 56"/>
                <a:gd name="T23" fmla="*/ 39 h 43"/>
                <a:gd name="T24" fmla="*/ 19 w 56"/>
                <a:gd name="T25" fmla="*/ 43 h 43"/>
                <a:gd name="T26" fmla="*/ 13 w 56"/>
                <a:gd name="T27" fmla="*/ 42 h 43"/>
                <a:gd name="T28" fmla="*/ 9 w 56"/>
                <a:gd name="T29" fmla="*/ 40 h 43"/>
                <a:gd name="T30" fmla="*/ 6 w 56"/>
                <a:gd name="T31" fmla="*/ 38 h 43"/>
                <a:gd name="T32" fmla="*/ 4 w 56"/>
                <a:gd name="T33" fmla="*/ 32 h 43"/>
                <a:gd name="T34" fmla="*/ 12 w 56"/>
                <a:gd name="T35" fmla="*/ 30 h 43"/>
                <a:gd name="T36" fmla="*/ 19 w 56"/>
                <a:gd name="T37" fmla="*/ 29 h 43"/>
                <a:gd name="T38" fmla="*/ 16 w 56"/>
                <a:gd name="T39" fmla="*/ 18 h 43"/>
                <a:gd name="T40" fmla="*/ 13 w 56"/>
                <a:gd name="T41" fmla="*/ 8 h 43"/>
                <a:gd name="T42" fmla="*/ 9 w 56"/>
                <a:gd name="T43" fmla="*/ 6 h 43"/>
                <a:gd name="T44" fmla="*/ 6 w 56"/>
                <a:gd name="T45" fmla="*/ 6 h 43"/>
                <a:gd name="T46" fmla="*/ 3 w 56"/>
                <a:gd name="T47" fmla="*/ 5 h 43"/>
                <a:gd name="T48" fmla="*/ 0 w 56"/>
                <a:gd name="T49" fmla="*/ 2 h 43"/>
                <a:gd name="T50" fmla="*/ 0 w 56"/>
                <a:gd name="T51" fmla="*/ 2 h 43"/>
                <a:gd name="T52" fmla="*/ 0 w 56"/>
                <a:gd name="T53" fmla="*/ 0 h 43"/>
                <a:gd name="T54" fmla="*/ 6 w 56"/>
                <a:gd name="T55" fmla="*/ 0 h 43"/>
                <a:gd name="T56" fmla="*/ 12 w 56"/>
                <a:gd name="T57" fmla="*/ 0 h 43"/>
                <a:gd name="T58" fmla="*/ 22 w 56"/>
                <a:gd name="T59" fmla="*/ 9 h 43"/>
                <a:gd name="T60" fmla="*/ 32 w 56"/>
                <a:gd name="T61" fmla="*/ 15 h 43"/>
                <a:gd name="T62" fmla="*/ 36 w 56"/>
                <a:gd name="T63" fmla="*/ 16 h 43"/>
                <a:gd name="T64" fmla="*/ 42 w 56"/>
                <a:gd name="T65" fmla="*/ 18 h 43"/>
                <a:gd name="T66" fmla="*/ 49 w 56"/>
                <a:gd name="T67" fmla="*/ 19 h 43"/>
                <a:gd name="T68" fmla="*/ 56 w 56"/>
                <a:gd name="T6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3">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2"/>
                  </a:lnTo>
                  <a:lnTo>
                    <a:pt x="0" y="0"/>
                  </a:lnTo>
                  <a:lnTo>
                    <a:pt x="6" y="0"/>
                  </a:lnTo>
                  <a:lnTo>
                    <a:pt x="12" y="0"/>
                  </a:lnTo>
                  <a:lnTo>
                    <a:pt x="22" y="9"/>
                  </a:lnTo>
                  <a:lnTo>
                    <a:pt x="32" y="15"/>
                  </a:lnTo>
                  <a:lnTo>
                    <a:pt x="36" y="16"/>
                  </a:lnTo>
                  <a:lnTo>
                    <a:pt x="42" y="18"/>
                  </a:lnTo>
                  <a:lnTo>
                    <a:pt x="49" y="19"/>
                  </a:lnTo>
                  <a:lnTo>
                    <a:pt x="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4" name="Freeform 475"/>
            <p:cNvSpPr/>
            <p:nvPr/>
          </p:nvSpPr>
          <p:spPr bwMode="auto">
            <a:xfrm>
              <a:off x="3977" y="2751"/>
              <a:ext cx="18" cy="57"/>
            </a:xfrm>
            <a:custGeom>
              <a:avLst/>
              <a:gdLst>
                <a:gd name="T0" fmla="*/ 13 w 18"/>
                <a:gd name="T1" fmla="*/ 0 h 57"/>
                <a:gd name="T2" fmla="*/ 15 w 18"/>
                <a:gd name="T3" fmla="*/ 3 h 57"/>
                <a:gd name="T4" fmla="*/ 18 w 18"/>
                <a:gd name="T5" fmla="*/ 6 h 57"/>
                <a:gd name="T6" fmla="*/ 15 w 18"/>
                <a:gd name="T7" fmla="*/ 14 h 57"/>
                <a:gd name="T8" fmla="*/ 13 w 18"/>
                <a:gd name="T9" fmla="*/ 23 h 57"/>
                <a:gd name="T10" fmla="*/ 14 w 18"/>
                <a:gd name="T11" fmla="*/ 28 h 57"/>
                <a:gd name="T12" fmla="*/ 17 w 18"/>
                <a:gd name="T13" fmla="*/ 36 h 57"/>
                <a:gd name="T14" fmla="*/ 17 w 18"/>
                <a:gd name="T15" fmla="*/ 43 h 57"/>
                <a:gd name="T16" fmla="*/ 15 w 18"/>
                <a:gd name="T17" fmla="*/ 51 h 57"/>
                <a:gd name="T18" fmla="*/ 14 w 18"/>
                <a:gd name="T19" fmla="*/ 54 h 57"/>
                <a:gd name="T20" fmla="*/ 13 w 18"/>
                <a:gd name="T21" fmla="*/ 57 h 57"/>
                <a:gd name="T22" fmla="*/ 5 w 18"/>
                <a:gd name="T23" fmla="*/ 56 h 57"/>
                <a:gd name="T24" fmla="*/ 1 w 18"/>
                <a:gd name="T25" fmla="*/ 54 h 57"/>
                <a:gd name="T26" fmla="*/ 1 w 18"/>
                <a:gd name="T27" fmla="*/ 43 h 57"/>
                <a:gd name="T28" fmla="*/ 0 w 18"/>
                <a:gd name="T29" fmla="*/ 31 h 57"/>
                <a:gd name="T30" fmla="*/ 5 w 18"/>
                <a:gd name="T31" fmla="*/ 31 h 57"/>
                <a:gd name="T32" fmla="*/ 10 w 18"/>
                <a:gd name="T33" fmla="*/ 30 h 57"/>
                <a:gd name="T34" fmla="*/ 7 w 18"/>
                <a:gd name="T35" fmla="*/ 24 h 57"/>
                <a:gd name="T36" fmla="*/ 3 w 18"/>
                <a:gd name="T37" fmla="*/ 17 h 57"/>
                <a:gd name="T38" fmla="*/ 8 w 18"/>
                <a:gd name="T39" fmla="*/ 8 h 57"/>
                <a:gd name="T40" fmla="*/ 13 w 18"/>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7">
                  <a:moveTo>
                    <a:pt x="13" y="0"/>
                  </a:moveTo>
                  <a:lnTo>
                    <a:pt x="15" y="3"/>
                  </a:lnTo>
                  <a:lnTo>
                    <a:pt x="18" y="6"/>
                  </a:lnTo>
                  <a:lnTo>
                    <a:pt x="15" y="14"/>
                  </a:lnTo>
                  <a:lnTo>
                    <a:pt x="13" y="23"/>
                  </a:lnTo>
                  <a:lnTo>
                    <a:pt x="14" y="28"/>
                  </a:lnTo>
                  <a:lnTo>
                    <a:pt x="17" y="36"/>
                  </a:lnTo>
                  <a:lnTo>
                    <a:pt x="17" y="43"/>
                  </a:lnTo>
                  <a:lnTo>
                    <a:pt x="15" y="51"/>
                  </a:lnTo>
                  <a:lnTo>
                    <a:pt x="14" y="54"/>
                  </a:lnTo>
                  <a:lnTo>
                    <a:pt x="13" y="57"/>
                  </a:lnTo>
                  <a:lnTo>
                    <a:pt x="5" y="56"/>
                  </a:lnTo>
                  <a:lnTo>
                    <a:pt x="1" y="54"/>
                  </a:lnTo>
                  <a:lnTo>
                    <a:pt x="1" y="43"/>
                  </a:lnTo>
                  <a:lnTo>
                    <a:pt x="0" y="31"/>
                  </a:lnTo>
                  <a:lnTo>
                    <a:pt x="5" y="31"/>
                  </a:lnTo>
                  <a:lnTo>
                    <a:pt x="10" y="30"/>
                  </a:lnTo>
                  <a:lnTo>
                    <a:pt x="7" y="24"/>
                  </a:lnTo>
                  <a:lnTo>
                    <a:pt x="3" y="17"/>
                  </a:lnTo>
                  <a:lnTo>
                    <a:pt x="8" y="8"/>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5" name="Freeform 476"/>
            <p:cNvSpPr/>
            <p:nvPr/>
          </p:nvSpPr>
          <p:spPr bwMode="auto">
            <a:xfrm>
              <a:off x="5280" y="2781"/>
              <a:ext cx="90" cy="108"/>
            </a:xfrm>
            <a:custGeom>
              <a:avLst/>
              <a:gdLst>
                <a:gd name="T0" fmla="*/ 90 w 90"/>
                <a:gd name="T1" fmla="*/ 74 h 108"/>
                <a:gd name="T2" fmla="*/ 56 w 90"/>
                <a:gd name="T3" fmla="*/ 84 h 108"/>
                <a:gd name="T4" fmla="*/ 55 w 90"/>
                <a:gd name="T5" fmla="*/ 91 h 108"/>
                <a:gd name="T6" fmla="*/ 55 w 90"/>
                <a:gd name="T7" fmla="*/ 98 h 108"/>
                <a:gd name="T8" fmla="*/ 50 w 90"/>
                <a:gd name="T9" fmla="*/ 98 h 108"/>
                <a:gd name="T10" fmla="*/ 45 w 90"/>
                <a:gd name="T11" fmla="*/ 98 h 108"/>
                <a:gd name="T12" fmla="*/ 45 w 90"/>
                <a:gd name="T13" fmla="*/ 94 h 108"/>
                <a:gd name="T14" fmla="*/ 45 w 90"/>
                <a:gd name="T15" fmla="*/ 90 h 108"/>
                <a:gd name="T16" fmla="*/ 45 w 90"/>
                <a:gd name="T17" fmla="*/ 90 h 108"/>
                <a:gd name="T18" fmla="*/ 43 w 90"/>
                <a:gd name="T19" fmla="*/ 90 h 108"/>
                <a:gd name="T20" fmla="*/ 40 w 90"/>
                <a:gd name="T21" fmla="*/ 91 h 108"/>
                <a:gd name="T22" fmla="*/ 37 w 90"/>
                <a:gd name="T23" fmla="*/ 91 h 108"/>
                <a:gd name="T24" fmla="*/ 35 w 90"/>
                <a:gd name="T25" fmla="*/ 97 h 108"/>
                <a:gd name="T26" fmla="*/ 32 w 90"/>
                <a:gd name="T27" fmla="*/ 103 h 108"/>
                <a:gd name="T28" fmla="*/ 27 w 90"/>
                <a:gd name="T29" fmla="*/ 106 h 108"/>
                <a:gd name="T30" fmla="*/ 22 w 90"/>
                <a:gd name="T31" fmla="*/ 108 h 108"/>
                <a:gd name="T32" fmla="*/ 20 w 90"/>
                <a:gd name="T33" fmla="*/ 98 h 108"/>
                <a:gd name="T34" fmla="*/ 16 w 90"/>
                <a:gd name="T35" fmla="*/ 91 h 108"/>
                <a:gd name="T36" fmla="*/ 10 w 90"/>
                <a:gd name="T37" fmla="*/ 94 h 108"/>
                <a:gd name="T38" fmla="*/ 6 w 90"/>
                <a:gd name="T39" fmla="*/ 97 h 108"/>
                <a:gd name="T40" fmla="*/ 2 w 90"/>
                <a:gd name="T41" fmla="*/ 94 h 108"/>
                <a:gd name="T42" fmla="*/ 0 w 90"/>
                <a:gd name="T43" fmla="*/ 91 h 108"/>
                <a:gd name="T44" fmla="*/ 6 w 90"/>
                <a:gd name="T45" fmla="*/ 80 h 108"/>
                <a:gd name="T46" fmla="*/ 13 w 90"/>
                <a:gd name="T47" fmla="*/ 68 h 108"/>
                <a:gd name="T48" fmla="*/ 29 w 90"/>
                <a:gd name="T49" fmla="*/ 70 h 108"/>
                <a:gd name="T50" fmla="*/ 45 w 90"/>
                <a:gd name="T51" fmla="*/ 71 h 108"/>
                <a:gd name="T52" fmla="*/ 46 w 90"/>
                <a:gd name="T53" fmla="*/ 64 h 108"/>
                <a:gd name="T54" fmla="*/ 49 w 90"/>
                <a:gd name="T55" fmla="*/ 58 h 108"/>
                <a:gd name="T56" fmla="*/ 52 w 90"/>
                <a:gd name="T57" fmla="*/ 56 h 108"/>
                <a:gd name="T58" fmla="*/ 56 w 90"/>
                <a:gd name="T59" fmla="*/ 53 h 108"/>
                <a:gd name="T60" fmla="*/ 60 w 90"/>
                <a:gd name="T61" fmla="*/ 50 h 108"/>
                <a:gd name="T62" fmla="*/ 63 w 90"/>
                <a:gd name="T63" fmla="*/ 46 h 108"/>
                <a:gd name="T64" fmla="*/ 66 w 90"/>
                <a:gd name="T65" fmla="*/ 41 h 108"/>
                <a:gd name="T66" fmla="*/ 69 w 90"/>
                <a:gd name="T67" fmla="*/ 36 h 108"/>
                <a:gd name="T68" fmla="*/ 63 w 90"/>
                <a:gd name="T69" fmla="*/ 21 h 108"/>
                <a:gd name="T70" fmla="*/ 57 w 90"/>
                <a:gd name="T71" fmla="*/ 8 h 108"/>
                <a:gd name="T72" fmla="*/ 59 w 90"/>
                <a:gd name="T73" fmla="*/ 6 h 108"/>
                <a:gd name="T74" fmla="*/ 60 w 90"/>
                <a:gd name="T75" fmla="*/ 4 h 108"/>
                <a:gd name="T76" fmla="*/ 60 w 90"/>
                <a:gd name="T77" fmla="*/ 4 h 108"/>
                <a:gd name="T78" fmla="*/ 60 w 90"/>
                <a:gd name="T79" fmla="*/ 0 h 108"/>
                <a:gd name="T80" fmla="*/ 65 w 90"/>
                <a:gd name="T81" fmla="*/ 1 h 108"/>
                <a:gd name="T82" fmla="*/ 69 w 90"/>
                <a:gd name="T83" fmla="*/ 1 h 108"/>
                <a:gd name="T84" fmla="*/ 75 w 90"/>
                <a:gd name="T85" fmla="*/ 11 h 108"/>
                <a:gd name="T86" fmla="*/ 82 w 90"/>
                <a:gd name="T87" fmla="*/ 18 h 108"/>
                <a:gd name="T88" fmla="*/ 85 w 90"/>
                <a:gd name="T89" fmla="*/ 31 h 108"/>
                <a:gd name="T90" fmla="*/ 86 w 90"/>
                <a:gd name="T91" fmla="*/ 46 h 108"/>
                <a:gd name="T92" fmla="*/ 89 w 90"/>
                <a:gd name="T93" fmla="*/ 60 h 108"/>
                <a:gd name="T94" fmla="*/ 90 w 90"/>
                <a:gd name="T95"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108">
                  <a:moveTo>
                    <a:pt x="90" y="74"/>
                  </a:moveTo>
                  <a:lnTo>
                    <a:pt x="56" y="84"/>
                  </a:lnTo>
                  <a:lnTo>
                    <a:pt x="55" y="91"/>
                  </a:lnTo>
                  <a:lnTo>
                    <a:pt x="55" y="98"/>
                  </a:lnTo>
                  <a:lnTo>
                    <a:pt x="50" y="98"/>
                  </a:lnTo>
                  <a:lnTo>
                    <a:pt x="45" y="98"/>
                  </a:lnTo>
                  <a:lnTo>
                    <a:pt x="45" y="94"/>
                  </a:lnTo>
                  <a:lnTo>
                    <a:pt x="45" y="90"/>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4"/>
                  </a:lnTo>
                  <a:lnTo>
                    <a:pt x="60" y="0"/>
                  </a:lnTo>
                  <a:lnTo>
                    <a:pt x="65" y="1"/>
                  </a:lnTo>
                  <a:lnTo>
                    <a:pt x="69" y="1"/>
                  </a:lnTo>
                  <a:lnTo>
                    <a:pt x="75" y="11"/>
                  </a:lnTo>
                  <a:lnTo>
                    <a:pt x="82" y="18"/>
                  </a:lnTo>
                  <a:lnTo>
                    <a:pt x="85" y="31"/>
                  </a:lnTo>
                  <a:lnTo>
                    <a:pt x="86" y="46"/>
                  </a:lnTo>
                  <a:lnTo>
                    <a:pt x="89" y="60"/>
                  </a:lnTo>
                  <a:lnTo>
                    <a:pt x="9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6" name="Freeform 477"/>
            <p:cNvSpPr/>
            <p:nvPr/>
          </p:nvSpPr>
          <p:spPr bwMode="auto">
            <a:xfrm>
              <a:off x="5270" y="2875"/>
              <a:ext cx="27" cy="32"/>
            </a:xfrm>
            <a:custGeom>
              <a:avLst/>
              <a:gdLst>
                <a:gd name="T0" fmla="*/ 27 w 27"/>
                <a:gd name="T1" fmla="*/ 10 h 32"/>
                <a:gd name="T2" fmla="*/ 25 w 27"/>
                <a:gd name="T3" fmla="*/ 22 h 32"/>
                <a:gd name="T4" fmla="*/ 23 w 27"/>
                <a:gd name="T5" fmla="*/ 32 h 32"/>
                <a:gd name="T6" fmla="*/ 19 w 27"/>
                <a:gd name="T7" fmla="*/ 32 h 32"/>
                <a:gd name="T8" fmla="*/ 15 w 27"/>
                <a:gd name="T9" fmla="*/ 32 h 32"/>
                <a:gd name="T10" fmla="*/ 13 w 27"/>
                <a:gd name="T11" fmla="*/ 23 h 32"/>
                <a:gd name="T12" fmla="*/ 13 w 27"/>
                <a:gd name="T13" fmla="*/ 13 h 32"/>
                <a:gd name="T14" fmla="*/ 7 w 27"/>
                <a:gd name="T15" fmla="*/ 13 h 32"/>
                <a:gd name="T16" fmla="*/ 6 w 27"/>
                <a:gd name="T17" fmla="*/ 12 h 32"/>
                <a:gd name="T18" fmla="*/ 3 w 27"/>
                <a:gd name="T19" fmla="*/ 10 h 32"/>
                <a:gd name="T20" fmla="*/ 0 w 27"/>
                <a:gd name="T21" fmla="*/ 7 h 32"/>
                <a:gd name="T22" fmla="*/ 2 w 27"/>
                <a:gd name="T23" fmla="*/ 6 h 32"/>
                <a:gd name="T24" fmla="*/ 2 w 27"/>
                <a:gd name="T25" fmla="*/ 3 h 32"/>
                <a:gd name="T26" fmla="*/ 5 w 27"/>
                <a:gd name="T27" fmla="*/ 2 h 32"/>
                <a:gd name="T28" fmla="*/ 9 w 27"/>
                <a:gd name="T29" fmla="*/ 0 h 32"/>
                <a:gd name="T30" fmla="*/ 12 w 27"/>
                <a:gd name="T31" fmla="*/ 4 h 32"/>
                <a:gd name="T32" fmla="*/ 16 w 27"/>
                <a:gd name="T33" fmla="*/ 7 h 32"/>
                <a:gd name="T34" fmla="*/ 20 w 27"/>
                <a:gd name="T35" fmla="*/ 9 h 32"/>
                <a:gd name="T36" fmla="*/ 27 w 27"/>
                <a:gd name="T3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2">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7" name="Freeform 478"/>
            <p:cNvSpPr/>
            <p:nvPr/>
          </p:nvSpPr>
          <p:spPr bwMode="auto">
            <a:xfrm>
              <a:off x="5202" y="2982"/>
              <a:ext cx="15" cy="40"/>
            </a:xfrm>
            <a:custGeom>
              <a:avLst/>
              <a:gdLst>
                <a:gd name="T0" fmla="*/ 8 w 15"/>
                <a:gd name="T1" fmla="*/ 0 h 40"/>
                <a:gd name="T2" fmla="*/ 13 w 15"/>
                <a:gd name="T3" fmla="*/ 2 h 40"/>
                <a:gd name="T4" fmla="*/ 15 w 15"/>
                <a:gd name="T5" fmla="*/ 2 h 40"/>
                <a:gd name="T6" fmla="*/ 15 w 15"/>
                <a:gd name="T7" fmla="*/ 22 h 40"/>
                <a:gd name="T8" fmla="*/ 13 w 15"/>
                <a:gd name="T9" fmla="*/ 39 h 40"/>
                <a:gd name="T10" fmla="*/ 11 w 15"/>
                <a:gd name="T11" fmla="*/ 39 h 40"/>
                <a:gd name="T12" fmla="*/ 10 w 15"/>
                <a:gd name="T13" fmla="*/ 40 h 40"/>
                <a:gd name="T14" fmla="*/ 5 w 15"/>
                <a:gd name="T15" fmla="*/ 36 h 40"/>
                <a:gd name="T16" fmla="*/ 1 w 15"/>
                <a:gd name="T17" fmla="*/ 33 h 40"/>
                <a:gd name="T18" fmla="*/ 0 w 15"/>
                <a:gd name="T19" fmla="*/ 23 h 40"/>
                <a:gd name="T20" fmla="*/ 1 w 15"/>
                <a:gd name="T21" fmla="*/ 14 h 40"/>
                <a:gd name="T22" fmla="*/ 4 w 15"/>
                <a:gd name="T23" fmla="*/ 7 h 40"/>
                <a:gd name="T24" fmla="*/ 8 w 15"/>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0">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8" name="Freeform 479"/>
            <p:cNvSpPr/>
            <p:nvPr/>
          </p:nvSpPr>
          <p:spPr bwMode="auto">
            <a:xfrm>
              <a:off x="2955" y="3005"/>
              <a:ext cx="111" cy="41"/>
            </a:xfrm>
            <a:custGeom>
              <a:avLst/>
              <a:gdLst>
                <a:gd name="T0" fmla="*/ 68 w 111"/>
                <a:gd name="T1" fmla="*/ 36 h 41"/>
                <a:gd name="T2" fmla="*/ 67 w 111"/>
                <a:gd name="T3" fmla="*/ 31 h 41"/>
                <a:gd name="T4" fmla="*/ 65 w 111"/>
                <a:gd name="T5" fmla="*/ 26 h 41"/>
                <a:gd name="T6" fmla="*/ 45 w 111"/>
                <a:gd name="T7" fmla="*/ 19 h 41"/>
                <a:gd name="T8" fmla="*/ 27 w 111"/>
                <a:gd name="T9" fmla="*/ 10 h 41"/>
                <a:gd name="T10" fmla="*/ 12 w 111"/>
                <a:gd name="T11" fmla="*/ 14 h 41"/>
                <a:gd name="T12" fmla="*/ 0 w 111"/>
                <a:gd name="T13" fmla="*/ 19 h 41"/>
                <a:gd name="T14" fmla="*/ 1 w 111"/>
                <a:gd name="T15" fmla="*/ 17 h 41"/>
                <a:gd name="T16" fmla="*/ 2 w 111"/>
                <a:gd name="T17" fmla="*/ 16 h 41"/>
                <a:gd name="T18" fmla="*/ 7 w 111"/>
                <a:gd name="T19" fmla="*/ 9 h 41"/>
                <a:gd name="T20" fmla="*/ 12 w 111"/>
                <a:gd name="T21" fmla="*/ 4 h 41"/>
                <a:gd name="T22" fmla="*/ 18 w 111"/>
                <a:gd name="T23" fmla="*/ 1 h 41"/>
                <a:gd name="T24" fmla="*/ 25 w 111"/>
                <a:gd name="T25" fmla="*/ 0 h 41"/>
                <a:gd name="T26" fmla="*/ 32 w 111"/>
                <a:gd name="T27" fmla="*/ 1 h 41"/>
                <a:gd name="T28" fmla="*/ 41 w 111"/>
                <a:gd name="T29" fmla="*/ 3 h 41"/>
                <a:gd name="T30" fmla="*/ 49 w 111"/>
                <a:gd name="T31" fmla="*/ 6 h 41"/>
                <a:gd name="T32" fmla="*/ 57 w 111"/>
                <a:gd name="T33" fmla="*/ 9 h 41"/>
                <a:gd name="T34" fmla="*/ 89 w 111"/>
                <a:gd name="T35" fmla="*/ 27 h 41"/>
                <a:gd name="T36" fmla="*/ 111 w 111"/>
                <a:gd name="T37" fmla="*/ 39 h 41"/>
                <a:gd name="T38" fmla="*/ 111 w 111"/>
                <a:gd name="T39" fmla="*/ 40 h 41"/>
                <a:gd name="T40" fmla="*/ 111 w 111"/>
                <a:gd name="T41" fmla="*/ 41 h 41"/>
                <a:gd name="T42" fmla="*/ 94 w 111"/>
                <a:gd name="T43" fmla="*/ 41 h 41"/>
                <a:gd name="T44" fmla="*/ 75 w 111"/>
                <a:gd name="T45" fmla="*/ 41 h 41"/>
                <a:gd name="T46" fmla="*/ 77 w 111"/>
                <a:gd name="T47" fmla="*/ 39 h 41"/>
                <a:gd name="T48" fmla="*/ 77 w 111"/>
                <a:gd name="T49" fmla="*/ 36 h 41"/>
                <a:gd name="T50" fmla="*/ 72 w 111"/>
                <a:gd name="T51" fmla="*/ 36 h 41"/>
                <a:gd name="T52" fmla="*/ 68 w 111"/>
                <a:gd name="T53"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41">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49" name="Freeform 480"/>
            <p:cNvSpPr/>
            <p:nvPr/>
          </p:nvSpPr>
          <p:spPr bwMode="auto">
            <a:xfrm>
              <a:off x="3054" y="3048"/>
              <a:ext cx="72" cy="23"/>
            </a:xfrm>
            <a:custGeom>
              <a:avLst/>
              <a:gdLst>
                <a:gd name="T0" fmla="*/ 29 w 72"/>
                <a:gd name="T1" fmla="*/ 0 h 23"/>
                <a:gd name="T2" fmla="*/ 43 w 72"/>
                <a:gd name="T3" fmla="*/ 1 h 23"/>
                <a:gd name="T4" fmla="*/ 55 w 72"/>
                <a:gd name="T5" fmla="*/ 4 h 23"/>
                <a:gd name="T6" fmla="*/ 63 w 72"/>
                <a:gd name="T7" fmla="*/ 8 h 23"/>
                <a:gd name="T8" fmla="*/ 72 w 72"/>
                <a:gd name="T9" fmla="*/ 16 h 23"/>
                <a:gd name="T10" fmla="*/ 70 w 72"/>
                <a:gd name="T11" fmla="*/ 18 h 23"/>
                <a:gd name="T12" fmla="*/ 69 w 72"/>
                <a:gd name="T13" fmla="*/ 21 h 23"/>
                <a:gd name="T14" fmla="*/ 50 w 72"/>
                <a:gd name="T15" fmla="*/ 23 h 23"/>
                <a:gd name="T16" fmla="*/ 32 w 72"/>
                <a:gd name="T17" fmla="*/ 21 h 23"/>
                <a:gd name="T18" fmla="*/ 23 w 72"/>
                <a:gd name="T19" fmla="*/ 21 h 23"/>
                <a:gd name="T20" fmla="*/ 16 w 72"/>
                <a:gd name="T21" fmla="*/ 20 h 23"/>
                <a:gd name="T22" fmla="*/ 8 w 72"/>
                <a:gd name="T23" fmla="*/ 17 h 23"/>
                <a:gd name="T24" fmla="*/ 0 w 72"/>
                <a:gd name="T25" fmla="*/ 14 h 23"/>
                <a:gd name="T26" fmla="*/ 0 w 72"/>
                <a:gd name="T27" fmla="*/ 13 h 23"/>
                <a:gd name="T28" fmla="*/ 0 w 72"/>
                <a:gd name="T29" fmla="*/ 13 h 23"/>
                <a:gd name="T30" fmla="*/ 8 w 72"/>
                <a:gd name="T31" fmla="*/ 10 h 23"/>
                <a:gd name="T32" fmla="*/ 16 w 72"/>
                <a:gd name="T33" fmla="*/ 7 h 23"/>
                <a:gd name="T34" fmla="*/ 23 w 72"/>
                <a:gd name="T35" fmla="*/ 4 h 23"/>
                <a:gd name="T36" fmla="*/ 29 w 72"/>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3">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0" y="13"/>
                  </a:lnTo>
                  <a:lnTo>
                    <a:pt x="8" y="10"/>
                  </a:lnTo>
                  <a:lnTo>
                    <a:pt x="16" y="7"/>
                  </a:lnTo>
                  <a:lnTo>
                    <a:pt x="23" y="4"/>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0" name="Freeform 481"/>
            <p:cNvSpPr/>
            <p:nvPr/>
          </p:nvSpPr>
          <p:spPr bwMode="auto">
            <a:xfrm>
              <a:off x="5080" y="3048"/>
              <a:ext cx="28" cy="24"/>
            </a:xfrm>
            <a:custGeom>
              <a:avLst/>
              <a:gdLst>
                <a:gd name="T0" fmla="*/ 18 w 28"/>
                <a:gd name="T1" fmla="*/ 0 h 24"/>
                <a:gd name="T2" fmla="*/ 23 w 28"/>
                <a:gd name="T3" fmla="*/ 3 h 24"/>
                <a:gd name="T4" fmla="*/ 25 w 28"/>
                <a:gd name="T5" fmla="*/ 6 h 24"/>
                <a:gd name="T6" fmla="*/ 26 w 28"/>
                <a:gd name="T7" fmla="*/ 7 h 24"/>
                <a:gd name="T8" fmla="*/ 28 w 28"/>
                <a:gd name="T9" fmla="*/ 13 h 24"/>
                <a:gd name="T10" fmla="*/ 28 w 28"/>
                <a:gd name="T11" fmla="*/ 13 h 24"/>
                <a:gd name="T12" fmla="*/ 28 w 28"/>
                <a:gd name="T13" fmla="*/ 14 h 24"/>
                <a:gd name="T14" fmla="*/ 23 w 28"/>
                <a:gd name="T15" fmla="*/ 17 h 24"/>
                <a:gd name="T16" fmla="*/ 19 w 28"/>
                <a:gd name="T17" fmla="*/ 20 h 24"/>
                <a:gd name="T18" fmla="*/ 15 w 28"/>
                <a:gd name="T19" fmla="*/ 23 h 24"/>
                <a:gd name="T20" fmla="*/ 8 w 28"/>
                <a:gd name="T21" fmla="*/ 24 h 24"/>
                <a:gd name="T22" fmla="*/ 5 w 28"/>
                <a:gd name="T23" fmla="*/ 23 h 24"/>
                <a:gd name="T24" fmla="*/ 3 w 28"/>
                <a:gd name="T25" fmla="*/ 21 h 24"/>
                <a:gd name="T26" fmla="*/ 2 w 28"/>
                <a:gd name="T27" fmla="*/ 18 h 24"/>
                <a:gd name="T28" fmla="*/ 0 w 28"/>
                <a:gd name="T29" fmla="*/ 17 h 24"/>
                <a:gd name="T30" fmla="*/ 3 w 28"/>
                <a:gd name="T31" fmla="*/ 11 h 24"/>
                <a:gd name="T32" fmla="*/ 8 w 28"/>
                <a:gd name="T33" fmla="*/ 7 h 24"/>
                <a:gd name="T34" fmla="*/ 12 w 28"/>
                <a:gd name="T35" fmla="*/ 4 h 24"/>
                <a:gd name="T36" fmla="*/ 18 w 28"/>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4">
                  <a:moveTo>
                    <a:pt x="18" y="0"/>
                  </a:moveTo>
                  <a:lnTo>
                    <a:pt x="23" y="3"/>
                  </a:lnTo>
                  <a:lnTo>
                    <a:pt x="25" y="6"/>
                  </a:lnTo>
                  <a:lnTo>
                    <a:pt x="26" y="7"/>
                  </a:lnTo>
                  <a:lnTo>
                    <a:pt x="28" y="13"/>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1" name="Freeform 482"/>
            <p:cNvSpPr/>
            <p:nvPr/>
          </p:nvSpPr>
          <p:spPr bwMode="auto">
            <a:xfrm>
              <a:off x="5216" y="3069"/>
              <a:ext cx="26" cy="56"/>
            </a:xfrm>
            <a:custGeom>
              <a:avLst/>
              <a:gdLst>
                <a:gd name="T0" fmla="*/ 4 w 26"/>
                <a:gd name="T1" fmla="*/ 0 h 56"/>
                <a:gd name="T2" fmla="*/ 7 w 26"/>
                <a:gd name="T3" fmla="*/ 0 h 56"/>
                <a:gd name="T4" fmla="*/ 10 w 26"/>
                <a:gd name="T5" fmla="*/ 0 h 56"/>
                <a:gd name="T6" fmla="*/ 16 w 26"/>
                <a:gd name="T7" fmla="*/ 5 h 56"/>
                <a:gd name="T8" fmla="*/ 20 w 26"/>
                <a:gd name="T9" fmla="*/ 10 h 56"/>
                <a:gd name="T10" fmla="*/ 24 w 26"/>
                <a:gd name="T11" fmla="*/ 17 h 56"/>
                <a:gd name="T12" fmla="*/ 26 w 26"/>
                <a:gd name="T13" fmla="*/ 26 h 56"/>
                <a:gd name="T14" fmla="*/ 21 w 26"/>
                <a:gd name="T15" fmla="*/ 29 h 56"/>
                <a:gd name="T16" fmla="*/ 17 w 26"/>
                <a:gd name="T17" fmla="*/ 32 h 56"/>
                <a:gd name="T18" fmla="*/ 19 w 26"/>
                <a:gd name="T19" fmla="*/ 45 h 56"/>
                <a:gd name="T20" fmla="*/ 19 w 26"/>
                <a:gd name="T21" fmla="*/ 56 h 56"/>
                <a:gd name="T22" fmla="*/ 17 w 26"/>
                <a:gd name="T23" fmla="*/ 56 h 56"/>
                <a:gd name="T24" fmla="*/ 17 w 26"/>
                <a:gd name="T25" fmla="*/ 56 h 56"/>
                <a:gd name="T26" fmla="*/ 9 w 26"/>
                <a:gd name="T27" fmla="*/ 50 h 56"/>
                <a:gd name="T28" fmla="*/ 0 w 26"/>
                <a:gd name="T29" fmla="*/ 45 h 56"/>
                <a:gd name="T30" fmla="*/ 0 w 26"/>
                <a:gd name="T31" fmla="*/ 25 h 56"/>
                <a:gd name="T32" fmla="*/ 0 w 26"/>
                <a:gd name="T33" fmla="*/ 5 h 56"/>
                <a:gd name="T34" fmla="*/ 3 w 26"/>
                <a:gd name="T35" fmla="*/ 2 h 56"/>
                <a:gd name="T36" fmla="*/ 4 w 26"/>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5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17" y="56"/>
                  </a:lnTo>
                  <a:lnTo>
                    <a:pt x="9" y="50"/>
                  </a:lnTo>
                  <a:lnTo>
                    <a:pt x="0" y="45"/>
                  </a:lnTo>
                  <a:lnTo>
                    <a:pt x="0" y="25"/>
                  </a:lnTo>
                  <a:lnTo>
                    <a:pt x="0" y="5"/>
                  </a:lnTo>
                  <a:lnTo>
                    <a:pt x="3"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2" name="Freeform 483"/>
            <p:cNvSpPr/>
            <p:nvPr/>
          </p:nvSpPr>
          <p:spPr bwMode="auto">
            <a:xfrm>
              <a:off x="5115" y="3081"/>
              <a:ext cx="21" cy="27"/>
            </a:xfrm>
            <a:custGeom>
              <a:avLst/>
              <a:gdLst>
                <a:gd name="T0" fmla="*/ 14 w 21"/>
                <a:gd name="T1" fmla="*/ 0 h 27"/>
                <a:gd name="T2" fmla="*/ 17 w 21"/>
                <a:gd name="T3" fmla="*/ 4 h 27"/>
                <a:gd name="T4" fmla="*/ 21 w 21"/>
                <a:gd name="T5" fmla="*/ 8 h 27"/>
                <a:gd name="T6" fmla="*/ 18 w 21"/>
                <a:gd name="T7" fmla="*/ 10 h 27"/>
                <a:gd name="T8" fmla="*/ 15 w 21"/>
                <a:gd name="T9" fmla="*/ 11 h 27"/>
                <a:gd name="T10" fmla="*/ 13 w 21"/>
                <a:gd name="T11" fmla="*/ 8 h 27"/>
                <a:gd name="T12" fmla="*/ 11 w 21"/>
                <a:gd name="T13" fmla="*/ 8 h 27"/>
                <a:gd name="T14" fmla="*/ 8 w 21"/>
                <a:gd name="T15" fmla="*/ 11 h 27"/>
                <a:gd name="T16" fmla="*/ 7 w 21"/>
                <a:gd name="T17" fmla="*/ 14 h 27"/>
                <a:gd name="T18" fmla="*/ 8 w 21"/>
                <a:gd name="T19" fmla="*/ 18 h 27"/>
                <a:gd name="T20" fmla="*/ 8 w 21"/>
                <a:gd name="T21" fmla="*/ 21 h 27"/>
                <a:gd name="T22" fmla="*/ 8 w 21"/>
                <a:gd name="T23" fmla="*/ 23 h 27"/>
                <a:gd name="T24" fmla="*/ 7 w 21"/>
                <a:gd name="T25" fmla="*/ 27 h 27"/>
                <a:gd name="T26" fmla="*/ 4 w 21"/>
                <a:gd name="T27" fmla="*/ 23 h 27"/>
                <a:gd name="T28" fmla="*/ 0 w 21"/>
                <a:gd name="T29" fmla="*/ 20 h 27"/>
                <a:gd name="T30" fmla="*/ 5 w 21"/>
                <a:gd name="T31" fmla="*/ 13 h 27"/>
                <a:gd name="T32" fmla="*/ 11 w 21"/>
                <a:gd name="T33" fmla="*/ 1 h 27"/>
                <a:gd name="T34" fmla="*/ 13 w 21"/>
                <a:gd name="T35" fmla="*/ 1 h 27"/>
                <a:gd name="T36" fmla="*/ 14 w 21"/>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7">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3" name="Freeform 484"/>
            <p:cNvSpPr/>
            <p:nvPr/>
          </p:nvSpPr>
          <p:spPr bwMode="auto">
            <a:xfrm>
              <a:off x="5225" y="3122"/>
              <a:ext cx="7" cy="7"/>
            </a:xfrm>
            <a:custGeom>
              <a:avLst/>
              <a:gdLst>
                <a:gd name="T0" fmla="*/ 0 w 7"/>
                <a:gd name="T1" fmla="*/ 7 h 7"/>
                <a:gd name="T2" fmla="*/ 0 w 7"/>
                <a:gd name="T3" fmla="*/ 3 h 7"/>
                <a:gd name="T4" fmla="*/ 1 w 7"/>
                <a:gd name="T5" fmla="*/ 0 h 7"/>
                <a:gd name="T6" fmla="*/ 1 w 7"/>
                <a:gd name="T7" fmla="*/ 0 h 7"/>
                <a:gd name="T8" fmla="*/ 2 w 7"/>
                <a:gd name="T9" fmla="*/ 0 h 7"/>
                <a:gd name="T10" fmla="*/ 4 w 7"/>
                <a:gd name="T11" fmla="*/ 4 h 7"/>
                <a:gd name="T12" fmla="*/ 7 w 7"/>
                <a:gd name="T13" fmla="*/ 7 h 7"/>
                <a:gd name="T14" fmla="*/ 2 w 7"/>
                <a:gd name="T15" fmla="*/ 7 h 7"/>
                <a:gd name="T16" fmla="*/ 0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7"/>
                  </a:moveTo>
                  <a:lnTo>
                    <a:pt x="0" y="3"/>
                  </a:lnTo>
                  <a:lnTo>
                    <a:pt x="1" y="0"/>
                  </a:lnTo>
                  <a:lnTo>
                    <a:pt x="1" y="0"/>
                  </a:lnTo>
                  <a:lnTo>
                    <a:pt x="2" y="0"/>
                  </a:lnTo>
                  <a:lnTo>
                    <a:pt x="4" y="4"/>
                  </a:lnTo>
                  <a:lnTo>
                    <a:pt x="7" y="7"/>
                  </a:lnTo>
                  <a:lnTo>
                    <a:pt x="2"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4" name="Freeform 485"/>
            <p:cNvSpPr/>
            <p:nvPr/>
          </p:nvSpPr>
          <p:spPr bwMode="auto">
            <a:xfrm>
              <a:off x="5242" y="3126"/>
              <a:ext cx="10" cy="9"/>
            </a:xfrm>
            <a:custGeom>
              <a:avLst/>
              <a:gdLst>
                <a:gd name="T0" fmla="*/ 0 w 10"/>
                <a:gd name="T1" fmla="*/ 0 h 9"/>
                <a:gd name="T2" fmla="*/ 4 w 10"/>
                <a:gd name="T3" fmla="*/ 0 h 9"/>
                <a:gd name="T4" fmla="*/ 8 w 10"/>
                <a:gd name="T5" fmla="*/ 0 h 9"/>
                <a:gd name="T6" fmla="*/ 8 w 10"/>
                <a:gd name="T7" fmla="*/ 2 h 9"/>
                <a:gd name="T8" fmla="*/ 8 w 10"/>
                <a:gd name="T9" fmla="*/ 3 h 9"/>
                <a:gd name="T10" fmla="*/ 10 w 10"/>
                <a:gd name="T11" fmla="*/ 6 h 9"/>
                <a:gd name="T12" fmla="*/ 10 w 10"/>
                <a:gd name="T13" fmla="*/ 9 h 9"/>
                <a:gd name="T14" fmla="*/ 7 w 10"/>
                <a:gd name="T15" fmla="*/ 8 h 9"/>
                <a:gd name="T16" fmla="*/ 4 w 10"/>
                <a:gd name="T17" fmla="*/ 6 h 9"/>
                <a:gd name="T18" fmla="*/ 1 w 10"/>
                <a:gd name="T19" fmla="*/ 5 h 9"/>
                <a:gd name="T20" fmla="*/ 0 w 10"/>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5" name="Freeform 486"/>
            <p:cNvSpPr/>
            <p:nvPr/>
          </p:nvSpPr>
          <p:spPr bwMode="auto">
            <a:xfrm>
              <a:off x="5229" y="3134"/>
              <a:ext cx="6" cy="14"/>
            </a:xfrm>
            <a:custGeom>
              <a:avLst/>
              <a:gdLst>
                <a:gd name="T0" fmla="*/ 0 w 6"/>
                <a:gd name="T1" fmla="*/ 0 h 14"/>
                <a:gd name="T2" fmla="*/ 3 w 6"/>
                <a:gd name="T3" fmla="*/ 2 h 14"/>
                <a:gd name="T4" fmla="*/ 4 w 6"/>
                <a:gd name="T5" fmla="*/ 5 h 14"/>
                <a:gd name="T6" fmla="*/ 6 w 6"/>
                <a:gd name="T7" fmla="*/ 8 h 14"/>
                <a:gd name="T8" fmla="*/ 6 w 6"/>
                <a:gd name="T9" fmla="*/ 14 h 14"/>
                <a:gd name="T10" fmla="*/ 4 w 6"/>
                <a:gd name="T11" fmla="*/ 14 h 14"/>
                <a:gd name="T12" fmla="*/ 3 w 6"/>
                <a:gd name="T13" fmla="*/ 12 h 14"/>
                <a:gd name="T14" fmla="*/ 1 w 6"/>
                <a:gd name="T15" fmla="*/ 7 h 14"/>
                <a:gd name="T16" fmla="*/ 0 w 6"/>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0" y="0"/>
                  </a:moveTo>
                  <a:lnTo>
                    <a:pt x="3" y="2"/>
                  </a:lnTo>
                  <a:lnTo>
                    <a:pt x="4" y="5"/>
                  </a:lnTo>
                  <a:lnTo>
                    <a:pt x="6" y="8"/>
                  </a:lnTo>
                  <a:lnTo>
                    <a:pt x="6" y="14"/>
                  </a:lnTo>
                  <a:lnTo>
                    <a:pt x="4" y="14"/>
                  </a:lnTo>
                  <a:lnTo>
                    <a:pt x="3" y="12"/>
                  </a:lnTo>
                  <a:lnTo>
                    <a:pt x="1"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6" name="Freeform 487"/>
            <p:cNvSpPr/>
            <p:nvPr/>
          </p:nvSpPr>
          <p:spPr bwMode="auto">
            <a:xfrm>
              <a:off x="5257" y="3134"/>
              <a:ext cx="8" cy="7"/>
            </a:xfrm>
            <a:custGeom>
              <a:avLst/>
              <a:gdLst>
                <a:gd name="T0" fmla="*/ 3 w 8"/>
                <a:gd name="T1" fmla="*/ 0 h 7"/>
                <a:gd name="T2" fmla="*/ 6 w 8"/>
                <a:gd name="T3" fmla="*/ 1 h 7"/>
                <a:gd name="T4" fmla="*/ 8 w 8"/>
                <a:gd name="T5" fmla="*/ 4 h 7"/>
                <a:gd name="T6" fmla="*/ 8 w 8"/>
                <a:gd name="T7" fmla="*/ 5 h 7"/>
                <a:gd name="T8" fmla="*/ 6 w 8"/>
                <a:gd name="T9" fmla="*/ 7 h 7"/>
                <a:gd name="T10" fmla="*/ 3 w 8"/>
                <a:gd name="T11" fmla="*/ 7 h 7"/>
                <a:gd name="T12" fmla="*/ 0 w 8"/>
                <a:gd name="T13" fmla="*/ 7 h 7"/>
                <a:gd name="T14" fmla="*/ 0 w 8"/>
                <a:gd name="T15" fmla="*/ 5 h 7"/>
                <a:gd name="T16" fmla="*/ 0 w 8"/>
                <a:gd name="T17" fmla="*/ 2 h 7"/>
                <a:gd name="T18" fmla="*/ 2 w 8"/>
                <a:gd name="T19" fmla="*/ 2 h 7"/>
                <a:gd name="T20" fmla="*/ 3 w 8"/>
                <a:gd name="T21" fmla="*/ 2 h 7"/>
                <a:gd name="T22" fmla="*/ 3 w 8"/>
                <a:gd name="T23" fmla="*/ 1 h 7"/>
                <a:gd name="T24" fmla="*/ 3 w 8"/>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7" name="Freeform 488"/>
            <p:cNvSpPr/>
            <p:nvPr/>
          </p:nvSpPr>
          <p:spPr bwMode="auto">
            <a:xfrm>
              <a:off x="5256" y="3145"/>
              <a:ext cx="9" cy="6"/>
            </a:xfrm>
            <a:custGeom>
              <a:avLst/>
              <a:gdLst>
                <a:gd name="T0" fmla="*/ 4 w 9"/>
                <a:gd name="T1" fmla="*/ 0 h 6"/>
                <a:gd name="T2" fmla="*/ 7 w 9"/>
                <a:gd name="T3" fmla="*/ 3 h 6"/>
                <a:gd name="T4" fmla="*/ 9 w 9"/>
                <a:gd name="T5" fmla="*/ 6 h 6"/>
                <a:gd name="T6" fmla="*/ 6 w 9"/>
                <a:gd name="T7" fmla="*/ 6 h 6"/>
                <a:gd name="T8" fmla="*/ 3 w 9"/>
                <a:gd name="T9" fmla="*/ 6 h 6"/>
                <a:gd name="T10" fmla="*/ 1 w 9"/>
                <a:gd name="T11" fmla="*/ 4 h 6"/>
                <a:gd name="T12" fmla="*/ 0 w 9"/>
                <a:gd name="T13" fmla="*/ 3 h 6"/>
                <a:gd name="T14" fmla="*/ 1 w 9"/>
                <a:gd name="T15" fmla="*/ 3 h 6"/>
                <a:gd name="T16" fmla="*/ 3 w 9"/>
                <a:gd name="T17" fmla="*/ 3 h 6"/>
                <a:gd name="T18" fmla="*/ 4 w 9"/>
                <a:gd name="T19" fmla="*/ 1 h 6"/>
                <a:gd name="T20" fmla="*/ 4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8" name="Freeform 489"/>
            <p:cNvSpPr/>
            <p:nvPr/>
          </p:nvSpPr>
          <p:spPr bwMode="auto">
            <a:xfrm>
              <a:off x="5273" y="3148"/>
              <a:ext cx="9" cy="4"/>
            </a:xfrm>
            <a:custGeom>
              <a:avLst/>
              <a:gdLst>
                <a:gd name="T0" fmla="*/ 0 w 9"/>
                <a:gd name="T1" fmla="*/ 0 h 4"/>
                <a:gd name="T2" fmla="*/ 4 w 9"/>
                <a:gd name="T3" fmla="*/ 1 h 4"/>
                <a:gd name="T4" fmla="*/ 9 w 9"/>
                <a:gd name="T5" fmla="*/ 3 h 4"/>
                <a:gd name="T6" fmla="*/ 9 w 9"/>
                <a:gd name="T7" fmla="*/ 4 h 4"/>
                <a:gd name="T8" fmla="*/ 9 w 9"/>
                <a:gd name="T9" fmla="*/ 4 h 4"/>
                <a:gd name="T10" fmla="*/ 6 w 9"/>
                <a:gd name="T11" fmla="*/ 4 h 4"/>
                <a:gd name="T12" fmla="*/ 4 w 9"/>
                <a:gd name="T13" fmla="*/ 4 h 4"/>
                <a:gd name="T14" fmla="*/ 2 w 9"/>
                <a:gd name="T15" fmla="*/ 3 h 4"/>
                <a:gd name="T16" fmla="*/ 0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0" y="0"/>
                  </a:moveTo>
                  <a:lnTo>
                    <a:pt x="4" y="1"/>
                  </a:lnTo>
                  <a:lnTo>
                    <a:pt x="9" y="3"/>
                  </a:lnTo>
                  <a:lnTo>
                    <a:pt x="9" y="4"/>
                  </a:lnTo>
                  <a:lnTo>
                    <a:pt x="9" y="4"/>
                  </a:lnTo>
                  <a:lnTo>
                    <a:pt x="6" y="4"/>
                  </a:lnTo>
                  <a:lnTo>
                    <a:pt x="4" y="4"/>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59" name="Freeform 490"/>
            <p:cNvSpPr/>
            <p:nvPr/>
          </p:nvSpPr>
          <p:spPr bwMode="auto">
            <a:xfrm>
              <a:off x="5245" y="3155"/>
              <a:ext cx="8" cy="14"/>
            </a:xfrm>
            <a:custGeom>
              <a:avLst/>
              <a:gdLst>
                <a:gd name="T0" fmla="*/ 1 w 8"/>
                <a:gd name="T1" fmla="*/ 0 h 14"/>
                <a:gd name="T2" fmla="*/ 4 w 8"/>
                <a:gd name="T3" fmla="*/ 4 h 14"/>
                <a:gd name="T4" fmla="*/ 7 w 8"/>
                <a:gd name="T5" fmla="*/ 7 h 14"/>
                <a:gd name="T6" fmla="*/ 8 w 8"/>
                <a:gd name="T7" fmla="*/ 10 h 14"/>
                <a:gd name="T8" fmla="*/ 8 w 8"/>
                <a:gd name="T9" fmla="*/ 14 h 14"/>
                <a:gd name="T10" fmla="*/ 8 w 8"/>
                <a:gd name="T11" fmla="*/ 14 h 14"/>
                <a:gd name="T12" fmla="*/ 7 w 8"/>
                <a:gd name="T13" fmla="*/ 14 h 14"/>
                <a:gd name="T14" fmla="*/ 2 w 8"/>
                <a:gd name="T15" fmla="*/ 13 h 14"/>
                <a:gd name="T16" fmla="*/ 0 w 8"/>
                <a:gd name="T17" fmla="*/ 13 h 14"/>
                <a:gd name="T18" fmla="*/ 0 w 8"/>
                <a:gd name="T19" fmla="*/ 7 h 14"/>
                <a:gd name="T20" fmla="*/ 1 w 8"/>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4">
                  <a:moveTo>
                    <a:pt x="1" y="0"/>
                  </a:moveTo>
                  <a:lnTo>
                    <a:pt x="4" y="4"/>
                  </a:lnTo>
                  <a:lnTo>
                    <a:pt x="7" y="7"/>
                  </a:lnTo>
                  <a:lnTo>
                    <a:pt x="8" y="10"/>
                  </a:lnTo>
                  <a:lnTo>
                    <a:pt x="8" y="14"/>
                  </a:lnTo>
                  <a:lnTo>
                    <a:pt x="8" y="14"/>
                  </a:lnTo>
                  <a:lnTo>
                    <a:pt x="7" y="14"/>
                  </a:lnTo>
                  <a:lnTo>
                    <a:pt x="2" y="13"/>
                  </a:lnTo>
                  <a:lnTo>
                    <a:pt x="0" y="13"/>
                  </a:lnTo>
                  <a:lnTo>
                    <a:pt x="0" y="7"/>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0" name="Freeform 491"/>
            <p:cNvSpPr/>
            <p:nvPr/>
          </p:nvSpPr>
          <p:spPr bwMode="auto">
            <a:xfrm>
              <a:off x="5269" y="3158"/>
              <a:ext cx="14" cy="7"/>
            </a:xfrm>
            <a:custGeom>
              <a:avLst/>
              <a:gdLst>
                <a:gd name="T0" fmla="*/ 8 w 14"/>
                <a:gd name="T1" fmla="*/ 0 h 7"/>
                <a:gd name="T2" fmla="*/ 11 w 14"/>
                <a:gd name="T3" fmla="*/ 1 h 7"/>
                <a:gd name="T4" fmla="*/ 13 w 14"/>
                <a:gd name="T5" fmla="*/ 3 h 7"/>
                <a:gd name="T6" fmla="*/ 13 w 14"/>
                <a:gd name="T7" fmla="*/ 3 h 7"/>
                <a:gd name="T8" fmla="*/ 14 w 14"/>
                <a:gd name="T9" fmla="*/ 7 h 7"/>
                <a:gd name="T10" fmla="*/ 10 w 14"/>
                <a:gd name="T11" fmla="*/ 7 h 7"/>
                <a:gd name="T12" fmla="*/ 4 w 14"/>
                <a:gd name="T13" fmla="*/ 7 h 7"/>
                <a:gd name="T14" fmla="*/ 3 w 14"/>
                <a:gd name="T15" fmla="*/ 4 h 7"/>
                <a:gd name="T16" fmla="*/ 0 w 14"/>
                <a:gd name="T17" fmla="*/ 3 h 7"/>
                <a:gd name="T18" fmla="*/ 4 w 14"/>
                <a:gd name="T19" fmla="*/ 1 h 7"/>
                <a:gd name="T20" fmla="*/ 8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8" y="0"/>
                  </a:moveTo>
                  <a:lnTo>
                    <a:pt x="11" y="1"/>
                  </a:lnTo>
                  <a:lnTo>
                    <a:pt x="13" y="3"/>
                  </a:lnTo>
                  <a:lnTo>
                    <a:pt x="13" y="3"/>
                  </a:lnTo>
                  <a:lnTo>
                    <a:pt x="14" y="7"/>
                  </a:lnTo>
                  <a:lnTo>
                    <a:pt x="10" y="7"/>
                  </a:lnTo>
                  <a:lnTo>
                    <a:pt x="4" y="7"/>
                  </a:lnTo>
                  <a:lnTo>
                    <a:pt x="3" y="4"/>
                  </a:lnTo>
                  <a:lnTo>
                    <a:pt x="0" y="3"/>
                  </a:lnTo>
                  <a:lnTo>
                    <a:pt x="4" y="1"/>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1" name="Freeform 492"/>
            <p:cNvSpPr/>
            <p:nvPr/>
          </p:nvSpPr>
          <p:spPr bwMode="auto">
            <a:xfrm>
              <a:off x="5253" y="3172"/>
              <a:ext cx="9" cy="16"/>
            </a:xfrm>
            <a:custGeom>
              <a:avLst/>
              <a:gdLst>
                <a:gd name="T0" fmla="*/ 6 w 9"/>
                <a:gd name="T1" fmla="*/ 0 h 16"/>
                <a:gd name="T2" fmla="*/ 9 w 9"/>
                <a:gd name="T3" fmla="*/ 1 h 16"/>
                <a:gd name="T4" fmla="*/ 9 w 9"/>
                <a:gd name="T5" fmla="*/ 6 h 16"/>
                <a:gd name="T6" fmla="*/ 6 w 9"/>
                <a:gd name="T7" fmla="*/ 10 h 16"/>
                <a:gd name="T8" fmla="*/ 3 w 9"/>
                <a:gd name="T9" fmla="*/ 16 h 16"/>
                <a:gd name="T10" fmla="*/ 3 w 9"/>
                <a:gd name="T11" fmla="*/ 14 h 16"/>
                <a:gd name="T12" fmla="*/ 3 w 9"/>
                <a:gd name="T13" fmla="*/ 13 h 16"/>
                <a:gd name="T14" fmla="*/ 2 w 9"/>
                <a:gd name="T15" fmla="*/ 7 h 16"/>
                <a:gd name="T16" fmla="*/ 0 w 9"/>
                <a:gd name="T17" fmla="*/ 3 h 16"/>
                <a:gd name="T18" fmla="*/ 3 w 9"/>
                <a:gd name="T19" fmla="*/ 1 h 16"/>
                <a:gd name="T20" fmla="*/ 6 w 9"/>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6">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2" name="Freeform 493"/>
            <p:cNvSpPr/>
            <p:nvPr/>
          </p:nvSpPr>
          <p:spPr bwMode="auto">
            <a:xfrm>
              <a:off x="4778" y="3181"/>
              <a:ext cx="24" cy="48"/>
            </a:xfrm>
            <a:custGeom>
              <a:avLst/>
              <a:gdLst>
                <a:gd name="T0" fmla="*/ 3 w 24"/>
                <a:gd name="T1" fmla="*/ 0 h 48"/>
                <a:gd name="T2" fmla="*/ 10 w 24"/>
                <a:gd name="T3" fmla="*/ 4 h 48"/>
                <a:gd name="T4" fmla="*/ 14 w 24"/>
                <a:gd name="T5" fmla="*/ 12 h 48"/>
                <a:gd name="T6" fmla="*/ 18 w 24"/>
                <a:gd name="T7" fmla="*/ 20 h 48"/>
                <a:gd name="T8" fmla="*/ 24 w 24"/>
                <a:gd name="T9" fmla="*/ 28 h 48"/>
                <a:gd name="T10" fmla="*/ 20 w 24"/>
                <a:gd name="T11" fmla="*/ 40 h 48"/>
                <a:gd name="T12" fmla="*/ 14 w 24"/>
                <a:gd name="T13" fmla="*/ 48 h 48"/>
                <a:gd name="T14" fmla="*/ 14 w 24"/>
                <a:gd name="T15" fmla="*/ 48 h 48"/>
                <a:gd name="T16" fmla="*/ 13 w 24"/>
                <a:gd name="T17" fmla="*/ 48 h 48"/>
                <a:gd name="T18" fmla="*/ 7 w 24"/>
                <a:gd name="T19" fmla="*/ 47 h 48"/>
                <a:gd name="T20" fmla="*/ 1 w 24"/>
                <a:gd name="T21" fmla="*/ 47 h 48"/>
                <a:gd name="T22" fmla="*/ 0 w 24"/>
                <a:gd name="T23" fmla="*/ 34 h 48"/>
                <a:gd name="T24" fmla="*/ 0 w 24"/>
                <a:gd name="T25" fmla="*/ 22 h 48"/>
                <a:gd name="T26" fmla="*/ 0 w 24"/>
                <a:gd name="T27" fmla="*/ 11 h 48"/>
                <a:gd name="T28" fmla="*/ 3 w 24"/>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48">
                  <a:moveTo>
                    <a:pt x="3" y="0"/>
                  </a:moveTo>
                  <a:lnTo>
                    <a:pt x="10" y="4"/>
                  </a:lnTo>
                  <a:lnTo>
                    <a:pt x="14" y="12"/>
                  </a:lnTo>
                  <a:lnTo>
                    <a:pt x="18" y="20"/>
                  </a:lnTo>
                  <a:lnTo>
                    <a:pt x="24" y="28"/>
                  </a:lnTo>
                  <a:lnTo>
                    <a:pt x="20" y="40"/>
                  </a:lnTo>
                  <a:lnTo>
                    <a:pt x="14" y="48"/>
                  </a:lnTo>
                  <a:lnTo>
                    <a:pt x="14" y="48"/>
                  </a:lnTo>
                  <a:lnTo>
                    <a:pt x="13" y="48"/>
                  </a:lnTo>
                  <a:lnTo>
                    <a:pt x="7" y="47"/>
                  </a:lnTo>
                  <a:lnTo>
                    <a:pt x="1" y="47"/>
                  </a:lnTo>
                  <a:lnTo>
                    <a:pt x="0" y="34"/>
                  </a:lnTo>
                  <a:lnTo>
                    <a:pt x="0" y="22"/>
                  </a:lnTo>
                  <a:lnTo>
                    <a:pt x="0" y="1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3" name="Freeform 494"/>
            <p:cNvSpPr/>
            <p:nvPr/>
          </p:nvSpPr>
          <p:spPr bwMode="auto">
            <a:xfrm>
              <a:off x="5269" y="3182"/>
              <a:ext cx="27" cy="47"/>
            </a:xfrm>
            <a:custGeom>
              <a:avLst/>
              <a:gdLst>
                <a:gd name="T0" fmla="*/ 21 w 27"/>
                <a:gd name="T1" fmla="*/ 47 h 47"/>
                <a:gd name="T2" fmla="*/ 16 w 27"/>
                <a:gd name="T3" fmla="*/ 47 h 47"/>
                <a:gd name="T4" fmla="*/ 10 w 27"/>
                <a:gd name="T5" fmla="*/ 46 h 47"/>
                <a:gd name="T6" fmla="*/ 7 w 27"/>
                <a:gd name="T7" fmla="*/ 43 h 47"/>
                <a:gd name="T8" fmla="*/ 4 w 27"/>
                <a:gd name="T9" fmla="*/ 40 h 47"/>
                <a:gd name="T10" fmla="*/ 1 w 27"/>
                <a:gd name="T11" fmla="*/ 31 h 47"/>
                <a:gd name="T12" fmla="*/ 0 w 27"/>
                <a:gd name="T13" fmla="*/ 20 h 47"/>
                <a:gd name="T14" fmla="*/ 10 w 27"/>
                <a:gd name="T15" fmla="*/ 10 h 47"/>
                <a:gd name="T16" fmla="*/ 18 w 27"/>
                <a:gd name="T17" fmla="*/ 0 h 47"/>
                <a:gd name="T18" fmla="*/ 18 w 27"/>
                <a:gd name="T19" fmla="*/ 1 h 47"/>
                <a:gd name="T20" fmla="*/ 18 w 27"/>
                <a:gd name="T21" fmla="*/ 3 h 47"/>
                <a:gd name="T22" fmla="*/ 23 w 27"/>
                <a:gd name="T23" fmla="*/ 16 h 47"/>
                <a:gd name="T24" fmla="*/ 27 w 27"/>
                <a:gd name="T25" fmla="*/ 27 h 47"/>
                <a:gd name="T26" fmla="*/ 23 w 27"/>
                <a:gd name="T27" fmla="*/ 31 h 47"/>
                <a:gd name="T28" fmla="*/ 18 w 27"/>
                <a:gd name="T29" fmla="*/ 36 h 47"/>
                <a:gd name="T30" fmla="*/ 20 w 27"/>
                <a:gd name="T31" fmla="*/ 41 h 47"/>
                <a:gd name="T32" fmla="*/ 21 w 27"/>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4" name="Freeform 495"/>
            <p:cNvSpPr/>
            <p:nvPr/>
          </p:nvSpPr>
          <p:spPr bwMode="auto">
            <a:xfrm>
              <a:off x="5252" y="3195"/>
              <a:ext cx="14" cy="13"/>
            </a:xfrm>
            <a:custGeom>
              <a:avLst/>
              <a:gdLst>
                <a:gd name="T0" fmla="*/ 11 w 14"/>
                <a:gd name="T1" fmla="*/ 0 h 13"/>
                <a:gd name="T2" fmla="*/ 14 w 14"/>
                <a:gd name="T3" fmla="*/ 3 h 13"/>
                <a:gd name="T4" fmla="*/ 14 w 14"/>
                <a:gd name="T5" fmla="*/ 6 h 13"/>
                <a:gd name="T6" fmla="*/ 14 w 14"/>
                <a:gd name="T7" fmla="*/ 10 h 13"/>
                <a:gd name="T8" fmla="*/ 13 w 14"/>
                <a:gd name="T9" fmla="*/ 13 h 13"/>
                <a:gd name="T10" fmla="*/ 13 w 14"/>
                <a:gd name="T11" fmla="*/ 13 h 13"/>
                <a:gd name="T12" fmla="*/ 11 w 14"/>
                <a:gd name="T13" fmla="*/ 13 h 13"/>
                <a:gd name="T14" fmla="*/ 5 w 14"/>
                <a:gd name="T15" fmla="*/ 13 h 13"/>
                <a:gd name="T16" fmla="*/ 0 w 14"/>
                <a:gd name="T17" fmla="*/ 11 h 13"/>
                <a:gd name="T18" fmla="*/ 5 w 14"/>
                <a:gd name="T19" fmla="*/ 6 h 13"/>
                <a:gd name="T20" fmla="*/ 11 w 14"/>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11" y="0"/>
                  </a:moveTo>
                  <a:lnTo>
                    <a:pt x="14" y="3"/>
                  </a:lnTo>
                  <a:lnTo>
                    <a:pt x="14" y="6"/>
                  </a:lnTo>
                  <a:lnTo>
                    <a:pt x="14" y="10"/>
                  </a:lnTo>
                  <a:lnTo>
                    <a:pt x="13" y="13"/>
                  </a:lnTo>
                  <a:lnTo>
                    <a:pt x="13" y="13"/>
                  </a:lnTo>
                  <a:lnTo>
                    <a:pt x="11" y="13"/>
                  </a:lnTo>
                  <a:lnTo>
                    <a:pt x="5" y="13"/>
                  </a:lnTo>
                  <a:lnTo>
                    <a:pt x="0" y="11"/>
                  </a:lnTo>
                  <a:lnTo>
                    <a:pt x="5" y="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5" name="Freeform 496"/>
            <p:cNvSpPr/>
            <p:nvPr/>
          </p:nvSpPr>
          <p:spPr bwMode="auto">
            <a:xfrm>
              <a:off x="5102" y="3218"/>
              <a:ext cx="114" cy="137"/>
            </a:xfrm>
            <a:custGeom>
              <a:avLst/>
              <a:gdLst>
                <a:gd name="T0" fmla="*/ 88 w 114"/>
                <a:gd name="T1" fmla="*/ 0 h 137"/>
                <a:gd name="T2" fmla="*/ 101 w 114"/>
                <a:gd name="T3" fmla="*/ 8 h 137"/>
                <a:gd name="T4" fmla="*/ 114 w 114"/>
                <a:gd name="T5" fmla="*/ 18 h 137"/>
                <a:gd name="T6" fmla="*/ 114 w 114"/>
                <a:gd name="T7" fmla="*/ 20 h 137"/>
                <a:gd name="T8" fmla="*/ 114 w 114"/>
                <a:gd name="T9" fmla="*/ 23 h 137"/>
                <a:gd name="T10" fmla="*/ 111 w 114"/>
                <a:gd name="T11" fmla="*/ 30 h 137"/>
                <a:gd name="T12" fmla="*/ 107 w 114"/>
                <a:gd name="T13" fmla="*/ 34 h 137"/>
                <a:gd name="T14" fmla="*/ 103 w 114"/>
                <a:gd name="T15" fmla="*/ 38 h 137"/>
                <a:gd name="T16" fmla="*/ 97 w 114"/>
                <a:gd name="T17" fmla="*/ 43 h 137"/>
                <a:gd name="T18" fmla="*/ 104 w 114"/>
                <a:gd name="T19" fmla="*/ 58 h 137"/>
                <a:gd name="T20" fmla="*/ 110 w 114"/>
                <a:gd name="T21" fmla="*/ 75 h 137"/>
                <a:gd name="T22" fmla="*/ 104 w 114"/>
                <a:gd name="T23" fmla="*/ 81 h 137"/>
                <a:gd name="T24" fmla="*/ 100 w 114"/>
                <a:gd name="T25" fmla="*/ 88 h 137"/>
                <a:gd name="T26" fmla="*/ 95 w 114"/>
                <a:gd name="T27" fmla="*/ 97 h 137"/>
                <a:gd name="T28" fmla="*/ 94 w 114"/>
                <a:gd name="T29" fmla="*/ 105 h 137"/>
                <a:gd name="T30" fmla="*/ 91 w 114"/>
                <a:gd name="T31" fmla="*/ 114 h 137"/>
                <a:gd name="T32" fmla="*/ 88 w 114"/>
                <a:gd name="T33" fmla="*/ 123 h 137"/>
                <a:gd name="T34" fmla="*/ 84 w 114"/>
                <a:gd name="T35" fmla="*/ 130 h 137"/>
                <a:gd name="T36" fmla="*/ 80 w 114"/>
                <a:gd name="T37" fmla="*/ 137 h 137"/>
                <a:gd name="T38" fmla="*/ 68 w 114"/>
                <a:gd name="T39" fmla="*/ 133 h 137"/>
                <a:gd name="T40" fmla="*/ 58 w 114"/>
                <a:gd name="T41" fmla="*/ 127 h 137"/>
                <a:gd name="T42" fmla="*/ 37 w 114"/>
                <a:gd name="T43" fmla="*/ 125 h 137"/>
                <a:gd name="T44" fmla="*/ 17 w 114"/>
                <a:gd name="T45" fmla="*/ 124 h 137"/>
                <a:gd name="T46" fmla="*/ 16 w 114"/>
                <a:gd name="T47" fmla="*/ 113 h 137"/>
                <a:gd name="T48" fmla="*/ 11 w 114"/>
                <a:gd name="T49" fmla="*/ 104 h 137"/>
                <a:gd name="T50" fmla="*/ 7 w 114"/>
                <a:gd name="T51" fmla="*/ 97 h 137"/>
                <a:gd name="T52" fmla="*/ 0 w 114"/>
                <a:gd name="T53" fmla="*/ 90 h 137"/>
                <a:gd name="T54" fmla="*/ 0 w 114"/>
                <a:gd name="T55" fmla="*/ 83 h 137"/>
                <a:gd name="T56" fmla="*/ 1 w 114"/>
                <a:gd name="T57" fmla="*/ 77 h 137"/>
                <a:gd name="T58" fmla="*/ 4 w 114"/>
                <a:gd name="T59" fmla="*/ 71 h 137"/>
                <a:gd name="T60" fmla="*/ 6 w 114"/>
                <a:gd name="T61" fmla="*/ 67 h 137"/>
                <a:gd name="T62" fmla="*/ 13 w 114"/>
                <a:gd name="T63" fmla="*/ 68 h 137"/>
                <a:gd name="T64" fmla="*/ 21 w 114"/>
                <a:gd name="T65" fmla="*/ 70 h 137"/>
                <a:gd name="T66" fmla="*/ 27 w 114"/>
                <a:gd name="T67" fmla="*/ 61 h 137"/>
                <a:gd name="T68" fmla="*/ 33 w 114"/>
                <a:gd name="T69" fmla="*/ 54 h 137"/>
                <a:gd name="T70" fmla="*/ 44 w 114"/>
                <a:gd name="T71" fmla="*/ 47 h 137"/>
                <a:gd name="T72" fmla="*/ 55 w 114"/>
                <a:gd name="T73" fmla="*/ 41 h 137"/>
                <a:gd name="T74" fmla="*/ 73 w 114"/>
                <a:gd name="T75" fmla="*/ 20 h 137"/>
                <a:gd name="T76" fmla="*/ 88 w 114"/>
                <a:gd name="T7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137">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6" name="Freeform 497"/>
            <p:cNvSpPr/>
            <p:nvPr/>
          </p:nvSpPr>
          <p:spPr bwMode="auto">
            <a:xfrm>
              <a:off x="4945" y="3229"/>
              <a:ext cx="127" cy="150"/>
            </a:xfrm>
            <a:custGeom>
              <a:avLst/>
              <a:gdLst>
                <a:gd name="T0" fmla="*/ 3 w 127"/>
                <a:gd name="T1" fmla="*/ 0 h 150"/>
                <a:gd name="T2" fmla="*/ 17 w 127"/>
                <a:gd name="T3" fmla="*/ 4 h 150"/>
                <a:gd name="T4" fmla="*/ 33 w 127"/>
                <a:gd name="T5" fmla="*/ 9 h 150"/>
                <a:gd name="T6" fmla="*/ 37 w 127"/>
                <a:gd name="T7" fmla="*/ 17 h 150"/>
                <a:gd name="T8" fmla="*/ 43 w 127"/>
                <a:gd name="T9" fmla="*/ 26 h 150"/>
                <a:gd name="T10" fmla="*/ 50 w 127"/>
                <a:gd name="T11" fmla="*/ 32 h 150"/>
                <a:gd name="T12" fmla="*/ 57 w 127"/>
                <a:gd name="T13" fmla="*/ 37 h 150"/>
                <a:gd name="T14" fmla="*/ 65 w 127"/>
                <a:gd name="T15" fmla="*/ 43 h 150"/>
                <a:gd name="T16" fmla="*/ 74 w 127"/>
                <a:gd name="T17" fmla="*/ 47 h 150"/>
                <a:gd name="T18" fmla="*/ 81 w 127"/>
                <a:gd name="T19" fmla="*/ 53 h 150"/>
                <a:gd name="T20" fmla="*/ 88 w 127"/>
                <a:gd name="T21" fmla="*/ 60 h 150"/>
                <a:gd name="T22" fmla="*/ 100 w 127"/>
                <a:gd name="T23" fmla="*/ 80 h 150"/>
                <a:gd name="T24" fmla="*/ 108 w 127"/>
                <a:gd name="T25" fmla="*/ 103 h 150"/>
                <a:gd name="T26" fmla="*/ 115 w 127"/>
                <a:gd name="T27" fmla="*/ 107 h 150"/>
                <a:gd name="T28" fmla="*/ 124 w 127"/>
                <a:gd name="T29" fmla="*/ 112 h 150"/>
                <a:gd name="T30" fmla="*/ 125 w 127"/>
                <a:gd name="T31" fmla="*/ 120 h 150"/>
                <a:gd name="T32" fmla="*/ 127 w 127"/>
                <a:gd name="T33" fmla="*/ 130 h 150"/>
                <a:gd name="T34" fmla="*/ 125 w 127"/>
                <a:gd name="T35" fmla="*/ 142 h 150"/>
                <a:gd name="T36" fmla="*/ 124 w 127"/>
                <a:gd name="T37" fmla="*/ 150 h 150"/>
                <a:gd name="T38" fmla="*/ 114 w 127"/>
                <a:gd name="T39" fmla="*/ 150 h 150"/>
                <a:gd name="T40" fmla="*/ 105 w 127"/>
                <a:gd name="T41" fmla="*/ 150 h 150"/>
                <a:gd name="T42" fmla="*/ 97 w 127"/>
                <a:gd name="T43" fmla="*/ 139 h 150"/>
                <a:gd name="T44" fmla="*/ 87 w 127"/>
                <a:gd name="T45" fmla="*/ 127 h 150"/>
                <a:gd name="T46" fmla="*/ 78 w 127"/>
                <a:gd name="T47" fmla="*/ 117 h 150"/>
                <a:gd name="T48" fmla="*/ 70 w 127"/>
                <a:gd name="T49" fmla="*/ 106 h 150"/>
                <a:gd name="T50" fmla="*/ 63 w 127"/>
                <a:gd name="T51" fmla="*/ 93 h 150"/>
                <a:gd name="T52" fmla="*/ 58 w 127"/>
                <a:gd name="T53" fmla="*/ 80 h 150"/>
                <a:gd name="T54" fmla="*/ 54 w 127"/>
                <a:gd name="T55" fmla="*/ 66 h 150"/>
                <a:gd name="T56" fmla="*/ 47 w 127"/>
                <a:gd name="T57" fmla="*/ 53 h 150"/>
                <a:gd name="T58" fmla="*/ 43 w 127"/>
                <a:gd name="T59" fmla="*/ 46 h 150"/>
                <a:gd name="T60" fmla="*/ 37 w 127"/>
                <a:gd name="T61" fmla="*/ 40 h 150"/>
                <a:gd name="T62" fmla="*/ 30 w 127"/>
                <a:gd name="T63" fmla="*/ 36 h 150"/>
                <a:gd name="T64" fmla="*/ 24 w 127"/>
                <a:gd name="T65" fmla="*/ 30 h 150"/>
                <a:gd name="T66" fmla="*/ 17 w 127"/>
                <a:gd name="T67" fmla="*/ 26 h 150"/>
                <a:gd name="T68" fmla="*/ 10 w 127"/>
                <a:gd name="T69" fmla="*/ 20 h 150"/>
                <a:gd name="T70" fmla="*/ 4 w 127"/>
                <a:gd name="T71" fmla="*/ 14 h 150"/>
                <a:gd name="T72" fmla="*/ 0 w 127"/>
                <a:gd name="T73" fmla="*/ 7 h 150"/>
                <a:gd name="T74" fmla="*/ 1 w 127"/>
                <a:gd name="T75" fmla="*/ 3 h 150"/>
                <a:gd name="T76" fmla="*/ 3 w 127"/>
                <a:gd name="T7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150">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7" name="Freeform 498"/>
            <p:cNvSpPr/>
            <p:nvPr/>
          </p:nvSpPr>
          <p:spPr bwMode="auto">
            <a:xfrm>
              <a:off x="5317" y="3273"/>
              <a:ext cx="6" cy="6"/>
            </a:xfrm>
            <a:custGeom>
              <a:avLst/>
              <a:gdLst>
                <a:gd name="T0" fmla="*/ 3 w 6"/>
                <a:gd name="T1" fmla="*/ 0 h 6"/>
                <a:gd name="T2" fmla="*/ 5 w 6"/>
                <a:gd name="T3" fmla="*/ 0 h 6"/>
                <a:gd name="T4" fmla="*/ 6 w 6"/>
                <a:gd name="T5" fmla="*/ 0 h 6"/>
                <a:gd name="T6" fmla="*/ 6 w 6"/>
                <a:gd name="T7" fmla="*/ 3 h 6"/>
                <a:gd name="T8" fmla="*/ 5 w 6"/>
                <a:gd name="T9" fmla="*/ 5 h 6"/>
                <a:gd name="T10" fmla="*/ 5 w 6"/>
                <a:gd name="T11" fmla="*/ 5 h 6"/>
                <a:gd name="T12" fmla="*/ 0 w 6"/>
                <a:gd name="T13" fmla="*/ 6 h 6"/>
                <a:gd name="T14" fmla="*/ 2 w 6"/>
                <a:gd name="T15" fmla="*/ 3 h 6"/>
                <a:gd name="T16" fmla="*/ 3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0"/>
                  </a:moveTo>
                  <a:lnTo>
                    <a:pt x="5" y="0"/>
                  </a:lnTo>
                  <a:lnTo>
                    <a:pt x="6" y="0"/>
                  </a:lnTo>
                  <a:lnTo>
                    <a:pt x="6" y="3"/>
                  </a:lnTo>
                  <a:lnTo>
                    <a:pt x="5" y="5"/>
                  </a:lnTo>
                  <a:lnTo>
                    <a:pt x="5" y="5"/>
                  </a:lnTo>
                  <a:lnTo>
                    <a:pt x="0" y="6"/>
                  </a:lnTo>
                  <a:lnTo>
                    <a:pt x="2"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8" name="Freeform 499"/>
            <p:cNvSpPr/>
            <p:nvPr/>
          </p:nvSpPr>
          <p:spPr bwMode="auto">
            <a:xfrm>
              <a:off x="5312" y="3283"/>
              <a:ext cx="5" cy="29"/>
            </a:xfrm>
            <a:custGeom>
              <a:avLst/>
              <a:gdLst>
                <a:gd name="T0" fmla="*/ 0 w 5"/>
                <a:gd name="T1" fmla="*/ 0 h 29"/>
                <a:gd name="T2" fmla="*/ 3 w 5"/>
                <a:gd name="T3" fmla="*/ 0 h 29"/>
                <a:gd name="T4" fmla="*/ 4 w 5"/>
                <a:gd name="T5" fmla="*/ 0 h 29"/>
                <a:gd name="T6" fmla="*/ 5 w 5"/>
                <a:gd name="T7" fmla="*/ 15 h 29"/>
                <a:gd name="T8" fmla="*/ 5 w 5"/>
                <a:gd name="T9" fmla="*/ 29 h 29"/>
                <a:gd name="T10" fmla="*/ 4 w 5"/>
                <a:gd name="T11" fmla="*/ 29 h 29"/>
                <a:gd name="T12" fmla="*/ 3 w 5"/>
                <a:gd name="T13" fmla="*/ 29 h 29"/>
                <a:gd name="T14" fmla="*/ 0 w 5"/>
                <a:gd name="T15" fmla="*/ 15 h 29"/>
                <a:gd name="T16" fmla="*/ 0 w 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9">
                  <a:moveTo>
                    <a:pt x="0" y="0"/>
                  </a:moveTo>
                  <a:lnTo>
                    <a:pt x="3" y="0"/>
                  </a:lnTo>
                  <a:lnTo>
                    <a:pt x="4" y="0"/>
                  </a:lnTo>
                  <a:lnTo>
                    <a:pt x="5" y="15"/>
                  </a:lnTo>
                  <a:lnTo>
                    <a:pt x="5" y="29"/>
                  </a:lnTo>
                  <a:lnTo>
                    <a:pt x="4" y="29"/>
                  </a:lnTo>
                  <a:lnTo>
                    <a:pt x="3" y="29"/>
                  </a:lnTo>
                  <a:lnTo>
                    <a:pt x="0" y="1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69" name="Freeform 500"/>
            <p:cNvSpPr/>
            <p:nvPr/>
          </p:nvSpPr>
          <p:spPr bwMode="auto">
            <a:xfrm>
              <a:off x="5262" y="3286"/>
              <a:ext cx="21" cy="15"/>
            </a:xfrm>
            <a:custGeom>
              <a:avLst/>
              <a:gdLst>
                <a:gd name="T0" fmla="*/ 20 w 21"/>
                <a:gd name="T1" fmla="*/ 0 h 15"/>
                <a:gd name="T2" fmla="*/ 21 w 21"/>
                <a:gd name="T3" fmla="*/ 3 h 15"/>
                <a:gd name="T4" fmla="*/ 21 w 21"/>
                <a:gd name="T5" fmla="*/ 5 h 15"/>
                <a:gd name="T6" fmla="*/ 21 w 21"/>
                <a:gd name="T7" fmla="*/ 7 h 15"/>
                <a:gd name="T8" fmla="*/ 20 w 21"/>
                <a:gd name="T9" fmla="*/ 9 h 15"/>
                <a:gd name="T10" fmla="*/ 15 w 21"/>
                <a:gd name="T11" fmla="*/ 12 h 15"/>
                <a:gd name="T12" fmla="*/ 10 w 21"/>
                <a:gd name="T13" fmla="*/ 15 h 15"/>
                <a:gd name="T14" fmla="*/ 5 w 21"/>
                <a:gd name="T15" fmla="*/ 12 h 15"/>
                <a:gd name="T16" fmla="*/ 0 w 21"/>
                <a:gd name="T17" fmla="*/ 9 h 15"/>
                <a:gd name="T18" fmla="*/ 0 w 21"/>
                <a:gd name="T19" fmla="*/ 9 h 15"/>
                <a:gd name="T20" fmla="*/ 0 w 21"/>
                <a:gd name="T21" fmla="*/ 7 h 15"/>
                <a:gd name="T22" fmla="*/ 8 w 21"/>
                <a:gd name="T23" fmla="*/ 7 h 15"/>
                <a:gd name="T24" fmla="*/ 18 w 21"/>
                <a:gd name="T25" fmla="*/ 6 h 15"/>
                <a:gd name="T26" fmla="*/ 18 w 21"/>
                <a:gd name="T27" fmla="*/ 3 h 15"/>
                <a:gd name="T28" fmla="*/ 20 w 21"/>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5">
                  <a:moveTo>
                    <a:pt x="20" y="0"/>
                  </a:moveTo>
                  <a:lnTo>
                    <a:pt x="21" y="3"/>
                  </a:lnTo>
                  <a:lnTo>
                    <a:pt x="21" y="5"/>
                  </a:lnTo>
                  <a:lnTo>
                    <a:pt x="21" y="7"/>
                  </a:lnTo>
                  <a:lnTo>
                    <a:pt x="20" y="9"/>
                  </a:lnTo>
                  <a:lnTo>
                    <a:pt x="15" y="12"/>
                  </a:lnTo>
                  <a:lnTo>
                    <a:pt x="10" y="15"/>
                  </a:lnTo>
                  <a:lnTo>
                    <a:pt x="5" y="12"/>
                  </a:lnTo>
                  <a:lnTo>
                    <a:pt x="0" y="9"/>
                  </a:lnTo>
                  <a:lnTo>
                    <a:pt x="0" y="9"/>
                  </a:lnTo>
                  <a:lnTo>
                    <a:pt x="0" y="7"/>
                  </a:lnTo>
                  <a:lnTo>
                    <a:pt x="8" y="7"/>
                  </a:lnTo>
                  <a:lnTo>
                    <a:pt x="18" y="6"/>
                  </a:lnTo>
                  <a:lnTo>
                    <a:pt x="18"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0" name="Freeform 501"/>
            <p:cNvSpPr/>
            <p:nvPr/>
          </p:nvSpPr>
          <p:spPr bwMode="auto">
            <a:xfrm>
              <a:off x="5232" y="3292"/>
              <a:ext cx="27" cy="9"/>
            </a:xfrm>
            <a:custGeom>
              <a:avLst/>
              <a:gdLst>
                <a:gd name="T0" fmla="*/ 15 w 27"/>
                <a:gd name="T1" fmla="*/ 0 h 9"/>
                <a:gd name="T2" fmla="*/ 21 w 27"/>
                <a:gd name="T3" fmla="*/ 1 h 9"/>
                <a:gd name="T4" fmla="*/ 27 w 27"/>
                <a:gd name="T5" fmla="*/ 1 h 9"/>
                <a:gd name="T6" fmla="*/ 27 w 27"/>
                <a:gd name="T7" fmla="*/ 3 h 9"/>
                <a:gd name="T8" fmla="*/ 27 w 27"/>
                <a:gd name="T9" fmla="*/ 3 h 9"/>
                <a:gd name="T10" fmla="*/ 18 w 27"/>
                <a:gd name="T11" fmla="*/ 4 h 9"/>
                <a:gd name="T12" fmla="*/ 11 w 27"/>
                <a:gd name="T13" fmla="*/ 7 h 9"/>
                <a:gd name="T14" fmla="*/ 8 w 27"/>
                <a:gd name="T15" fmla="*/ 9 h 9"/>
                <a:gd name="T16" fmla="*/ 5 w 27"/>
                <a:gd name="T17" fmla="*/ 9 h 9"/>
                <a:gd name="T18" fmla="*/ 3 w 27"/>
                <a:gd name="T19" fmla="*/ 7 h 9"/>
                <a:gd name="T20" fmla="*/ 0 w 27"/>
                <a:gd name="T21" fmla="*/ 6 h 9"/>
                <a:gd name="T22" fmla="*/ 0 w 27"/>
                <a:gd name="T23" fmla="*/ 4 h 9"/>
                <a:gd name="T24" fmla="*/ 1 w 27"/>
                <a:gd name="T25" fmla="*/ 1 h 9"/>
                <a:gd name="T26" fmla="*/ 8 w 27"/>
                <a:gd name="T27" fmla="*/ 1 h 9"/>
                <a:gd name="T28" fmla="*/ 15 w 27"/>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9">
                  <a:moveTo>
                    <a:pt x="15" y="0"/>
                  </a:moveTo>
                  <a:lnTo>
                    <a:pt x="21" y="1"/>
                  </a:lnTo>
                  <a:lnTo>
                    <a:pt x="27" y="1"/>
                  </a:lnTo>
                  <a:lnTo>
                    <a:pt x="27" y="3"/>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1" name="Freeform 502"/>
            <p:cNvSpPr/>
            <p:nvPr/>
          </p:nvSpPr>
          <p:spPr bwMode="auto">
            <a:xfrm>
              <a:off x="5355" y="3308"/>
              <a:ext cx="211" cy="128"/>
            </a:xfrm>
            <a:custGeom>
              <a:avLst/>
              <a:gdLst>
                <a:gd name="T0" fmla="*/ 71 w 211"/>
                <a:gd name="T1" fmla="*/ 97 h 128"/>
                <a:gd name="T2" fmla="*/ 77 w 211"/>
                <a:gd name="T3" fmla="*/ 91 h 128"/>
                <a:gd name="T4" fmla="*/ 82 w 211"/>
                <a:gd name="T5" fmla="*/ 85 h 128"/>
                <a:gd name="T6" fmla="*/ 69 w 211"/>
                <a:gd name="T7" fmla="*/ 70 h 128"/>
                <a:gd name="T8" fmla="*/ 57 w 211"/>
                <a:gd name="T9" fmla="*/ 55 h 128"/>
                <a:gd name="T10" fmla="*/ 44 w 211"/>
                <a:gd name="T11" fmla="*/ 55 h 128"/>
                <a:gd name="T12" fmla="*/ 34 w 211"/>
                <a:gd name="T13" fmla="*/ 58 h 128"/>
                <a:gd name="T14" fmla="*/ 31 w 211"/>
                <a:gd name="T15" fmla="*/ 48 h 128"/>
                <a:gd name="T16" fmla="*/ 28 w 211"/>
                <a:gd name="T17" fmla="*/ 40 h 128"/>
                <a:gd name="T18" fmla="*/ 18 w 211"/>
                <a:gd name="T19" fmla="*/ 37 h 128"/>
                <a:gd name="T20" fmla="*/ 10 w 211"/>
                <a:gd name="T21" fmla="*/ 35 h 128"/>
                <a:gd name="T22" fmla="*/ 11 w 211"/>
                <a:gd name="T23" fmla="*/ 33 h 128"/>
                <a:gd name="T24" fmla="*/ 20 w 211"/>
                <a:gd name="T25" fmla="*/ 30 h 128"/>
                <a:gd name="T26" fmla="*/ 25 w 211"/>
                <a:gd name="T27" fmla="*/ 25 h 128"/>
                <a:gd name="T28" fmla="*/ 17 w 211"/>
                <a:gd name="T29" fmla="*/ 24 h 128"/>
                <a:gd name="T30" fmla="*/ 7 w 211"/>
                <a:gd name="T31" fmla="*/ 20 h 128"/>
                <a:gd name="T32" fmla="*/ 1 w 211"/>
                <a:gd name="T33" fmla="*/ 14 h 128"/>
                <a:gd name="T34" fmla="*/ 8 w 211"/>
                <a:gd name="T35" fmla="*/ 5 h 128"/>
                <a:gd name="T36" fmla="*/ 21 w 211"/>
                <a:gd name="T37" fmla="*/ 3 h 128"/>
                <a:gd name="T38" fmla="*/ 31 w 211"/>
                <a:gd name="T39" fmla="*/ 10 h 128"/>
                <a:gd name="T40" fmla="*/ 32 w 211"/>
                <a:gd name="T41" fmla="*/ 20 h 128"/>
                <a:gd name="T42" fmla="*/ 30 w 211"/>
                <a:gd name="T43" fmla="*/ 27 h 128"/>
                <a:gd name="T44" fmla="*/ 32 w 211"/>
                <a:gd name="T45" fmla="*/ 34 h 128"/>
                <a:gd name="T46" fmla="*/ 42 w 211"/>
                <a:gd name="T47" fmla="*/ 37 h 128"/>
                <a:gd name="T48" fmla="*/ 54 w 211"/>
                <a:gd name="T49" fmla="*/ 33 h 128"/>
                <a:gd name="T50" fmla="*/ 62 w 211"/>
                <a:gd name="T51" fmla="*/ 25 h 128"/>
                <a:gd name="T52" fmla="*/ 71 w 211"/>
                <a:gd name="T53" fmla="*/ 18 h 128"/>
                <a:gd name="T54" fmla="*/ 94 w 211"/>
                <a:gd name="T55" fmla="*/ 23 h 128"/>
                <a:gd name="T56" fmla="*/ 132 w 211"/>
                <a:gd name="T57" fmla="*/ 40 h 128"/>
                <a:gd name="T58" fmla="*/ 154 w 211"/>
                <a:gd name="T59" fmla="*/ 54 h 128"/>
                <a:gd name="T60" fmla="*/ 165 w 211"/>
                <a:gd name="T61" fmla="*/ 68 h 128"/>
                <a:gd name="T62" fmla="*/ 178 w 211"/>
                <a:gd name="T63" fmla="*/ 94 h 128"/>
                <a:gd name="T64" fmla="*/ 199 w 211"/>
                <a:gd name="T65" fmla="*/ 118 h 128"/>
                <a:gd name="T66" fmla="*/ 209 w 211"/>
                <a:gd name="T67" fmla="*/ 128 h 128"/>
                <a:gd name="T68" fmla="*/ 195 w 211"/>
                <a:gd name="T69" fmla="*/ 127 h 128"/>
                <a:gd name="T70" fmla="*/ 167 w 211"/>
                <a:gd name="T71" fmla="*/ 110 h 128"/>
                <a:gd name="T72" fmla="*/ 144 w 211"/>
                <a:gd name="T73" fmla="*/ 92 h 128"/>
                <a:gd name="T74" fmla="*/ 135 w 211"/>
                <a:gd name="T75" fmla="*/ 97 h 128"/>
                <a:gd name="T76" fmla="*/ 129 w 211"/>
                <a:gd name="T77" fmla="*/ 108 h 128"/>
                <a:gd name="T78" fmla="*/ 111 w 211"/>
                <a:gd name="T79" fmla="*/ 111 h 128"/>
                <a:gd name="T80" fmla="*/ 92 w 211"/>
                <a:gd name="T81" fmla="*/ 104 h 128"/>
                <a:gd name="T82" fmla="*/ 79 w 211"/>
                <a:gd name="T83" fmla="*/ 10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128">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2" name="Freeform 503"/>
            <p:cNvSpPr/>
            <p:nvPr/>
          </p:nvSpPr>
          <p:spPr bwMode="auto">
            <a:xfrm>
              <a:off x="3317" y="3312"/>
              <a:ext cx="14" cy="10"/>
            </a:xfrm>
            <a:custGeom>
              <a:avLst/>
              <a:gdLst>
                <a:gd name="T0" fmla="*/ 4 w 14"/>
                <a:gd name="T1" fmla="*/ 0 h 10"/>
                <a:gd name="T2" fmla="*/ 9 w 14"/>
                <a:gd name="T3" fmla="*/ 0 h 10"/>
                <a:gd name="T4" fmla="*/ 14 w 14"/>
                <a:gd name="T5" fmla="*/ 0 h 10"/>
                <a:gd name="T6" fmla="*/ 14 w 14"/>
                <a:gd name="T7" fmla="*/ 3 h 10"/>
                <a:gd name="T8" fmla="*/ 14 w 14"/>
                <a:gd name="T9" fmla="*/ 6 h 10"/>
                <a:gd name="T10" fmla="*/ 13 w 14"/>
                <a:gd name="T11" fmla="*/ 9 h 10"/>
                <a:gd name="T12" fmla="*/ 12 w 14"/>
                <a:gd name="T13" fmla="*/ 10 h 10"/>
                <a:gd name="T14" fmla="*/ 10 w 14"/>
                <a:gd name="T15" fmla="*/ 10 h 10"/>
                <a:gd name="T16" fmla="*/ 10 w 14"/>
                <a:gd name="T17" fmla="*/ 10 h 10"/>
                <a:gd name="T18" fmla="*/ 4 w 14"/>
                <a:gd name="T19" fmla="*/ 9 h 10"/>
                <a:gd name="T20" fmla="*/ 0 w 14"/>
                <a:gd name="T21" fmla="*/ 6 h 10"/>
                <a:gd name="T22" fmla="*/ 2 w 14"/>
                <a:gd name="T23" fmla="*/ 3 h 10"/>
                <a:gd name="T24" fmla="*/ 4 w 14"/>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0">
                  <a:moveTo>
                    <a:pt x="4" y="0"/>
                  </a:moveTo>
                  <a:lnTo>
                    <a:pt x="9" y="0"/>
                  </a:lnTo>
                  <a:lnTo>
                    <a:pt x="14" y="0"/>
                  </a:lnTo>
                  <a:lnTo>
                    <a:pt x="14" y="3"/>
                  </a:lnTo>
                  <a:lnTo>
                    <a:pt x="14" y="6"/>
                  </a:lnTo>
                  <a:lnTo>
                    <a:pt x="13" y="9"/>
                  </a:lnTo>
                  <a:lnTo>
                    <a:pt x="12" y="10"/>
                  </a:lnTo>
                  <a:lnTo>
                    <a:pt x="10" y="10"/>
                  </a:lnTo>
                  <a:lnTo>
                    <a:pt x="10" y="10"/>
                  </a:lnTo>
                  <a:lnTo>
                    <a:pt x="4" y="9"/>
                  </a:lnTo>
                  <a:lnTo>
                    <a:pt x="0" y="6"/>
                  </a:lnTo>
                  <a:lnTo>
                    <a:pt x="2"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3" name="Freeform 504"/>
            <p:cNvSpPr/>
            <p:nvPr/>
          </p:nvSpPr>
          <p:spPr bwMode="auto">
            <a:xfrm>
              <a:off x="5215" y="3313"/>
              <a:ext cx="48" cy="55"/>
            </a:xfrm>
            <a:custGeom>
              <a:avLst/>
              <a:gdLst>
                <a:gd name="T0" fmla="*/ 48 w 48"/>
                <a:gd name="T1" fmla="*/ 12 h 55"/>
                <a:gd name="T2" fmla="*/ 42 w 48"/>
                <a:gd name="T3" fmla="*/ 12 h 55"/>
                <a:gd name="T4" fmla="*/ 35 w 48"/>
                <a:gd name="T5" fmla="*/ 13 h 55"/>
                <a:gd name="T6" fmla="*/ 35 w 48"/>
                <a:gd name="T7" fmla="*/ 22 h 55"/>
                <a:gd name="T8" fmla="*/ 37 w 48"/>
                <a:gd name="T9" fmla="*/ 30 h 55"/>
                <a:gd name="T10" fmla="*/ 40 w 48"/>
                <a:gd name="T11" fmla="*/ 40 h 55"/>
                <a:gd name="T12" fmla="*/ 42 w 48"/>
                <a:gd name="T13" fmla="*/ 50 h 55"/>
                <a:gd name="T14" fmla="*/ 40 w 48"/>
                <a:gd name="T15" fmla="*/ 50 h 55"/>
                <a:gd name="T16" fmla="*/ 37 w 48"/>
                <a:gd name="T17" fmla="*/ 49 h 55"/>
                <a:gd name="T18" fmla="*/ 28 w 48"/>
                <a:gd name="T19" fmla="*/ 38 h 55"/>
                <a:gd name="T20" fmla="*/ 20 w 48"/>
                <a:gd name="T21" fmla="*/ 26 h 55"/>
                <a:gd name="T22" fmla="*/ 17 w 48"/>
                <a:gd name="T23" fmla="*/ 28 h 55"/>
                <a:gd name="T24" fmla="*/ 15 w 48"/>
                <a:gd name="T25" fmla="*/ 29 h 55"/>
                <a:gd name="T26" fmla="*/ 14 w 48"/>
                <a:gd name="T27" fmla="*/ 42 h 55"/>
                <a:gd name="T28" fmla="*/ 17 w 48"/>
                <a:gd name="T29" fmla="*/ 55 h 55"/>
                <a:gd name="T30" fmla="*/ 14 w 48"/>
                <a:gd name="T31" fmla="*/ 53 h 55"/>
                <a:gd name="T32" fmla="*/ 11 w 48"/>
                <a:gd name="T33" fmla="*/ 52 h 55"/>
                <a:gd name="T34" fmla="*/ 8 w 48"/>
                <a:gd name="T35" fmla="*/ 52 h 55"/>
                <a:gd name="T36" fmla="*/ 7 w 48"/>
                <a:gd name="T37" fmla="*/ 49 h 55"/>
                <a:gd name="T38" fmla="*/ 4 w 48"/>
                <a:gd name="T39" fmla="*/ 36 h 55"/>
                <a:gd name="T40" fmla="*/ 0 w 48"/>
                <a:gd name="T41" fmla="*/ 23 h 55"/>
                <a:gd name="T42" fmla="*/ 5 w 48"/>
                <a:gd name="T43" fmla="*/ 12 h 55"/>
                <a:gd name="T44" fmla="*/ 11 w 48"/>
                <a:gd name="T45" fmla="*/ 0 h 55"/>
                <a:gd name="T46" fmla="*/ 17 w 48"/>
                <a:gd name="T47" fmla="*/ 5 h 55"/>
                <a:gd name="T48" fmla="*/ 24 w 48"/>
                <a:gd name="T49" fmla="*/ 9 h 55"/>
                <a:gd name="T50" fmla="*/ 30 w 48"/>
                <a:gd name="T51" fmla="*/ 6 h 55"/>
                <a:gd name="T52" fmla="*/ 35 w 48"/>
                <a:gd name="T53" fmla="*/ 3 h 55"/>
                <a:gd name="T54" fmla="*/ 41 w 48"/>
                <a:gd name="T55" fmla="*/ 3 h 55"/>
                <a:gd name="T56" fmla="*/ 48 w 48"/>
                <a:gd name="T57" fmla="*/ 3 h 55"/>
                <a:gd name="T58" fmla="*/ 48 w 48"/>
                <a:gd name="T59" fmla="*/ 8 h 55"/>
                <a:gd name="T60" fmla="*/ 48 w 48"/>
                <a:gd name="T6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55">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4" name="Freeform 505"/>
            <p:cNvSpPr/>
            <p:nvPr/>
          </p:nvSpPr>
          <p:spPr bwMode="auto">
            <a:xfrm>
              <a:off x="5066" y="3381"/>
              <a:ext cx="100" cy="32"/>
            </a:xfrm>
            <a:custGeom>
              <a:avLst/>
              <a:gdLst>
                <a:gd name="T0" fmla="*/ 0 w 100"/>
                <a:gd name="T1" fmla="*/ 0 h 32"/>
                <a:gd name="T2" fmla="*/ 12 w 100"/>
                <a:gd name="T3" fmla="*/ 0 h 32"/>
                <a:gd name="T4" fmla="*/ 23 w 100"/>
                <a:gd name="T5" fmla="*/ 0 h 32"/>
                <a:gd name="T6" fmla="*/ 32 w 100"/>
                <a:gd name="T7" fmla="*/ 5 h 32"/>
                <a:gd name="T8" fmla="*/ 40 w 100"/>
                <a:gd name="T9" fmla="*/ 12 h 32"/>
                <a:gd name="T10" fmla="*/ 54 w 100"/>
                <a:gd name="T11" fmla="*/ 10 h 32"/>
                <a:gd name="T12" fmla="*/ 69 w 100"/>
                <a:gd name="T13" fmla="*/ 8 h 32"/>
                <a:gd name="T14" fmla="*/ 84 w 100"/>
                <a:gd name="T15" fmla="*/ 18 h 32"/>
                <a:gd name="T16" fmla="*/ 100 w 100"/>
                <a:gd name="T17" fmla="*/ 29 h 32"/>
                <a:gd name="T18" fmla="*/ 100 w 100"/>
                <a:gd name="T19" fmla="*/ 31 h 32"/>
                <a:gd name="T20" fmla="*/ 99 w 100"/>
                <a:gd name="T21" fmla="*/ 32 h 32"/>
                <a:gd name="T22" fmla="*/ 77 w 100"/>
                <a:gd name="T23" fmla="*/ 29 h 32"/>
                <a:gd name="T24" fmla="*/ 56 w 100"/>
                <a:gd name="T25" fmla="*/ 27 h 32"/>
                <a:gd name="T26" fmla="*/ 33 w 100"/>
                <a:gd name="T27" fmla="*/ 24 h 32"/>
                <a:gd name="T28" fmla="*/ 12 w 100"/>
                <a:gd name="T29" fmla="*/ 21 h 32"/>
                <a:gd name="T30" fmla="*/ 7 w 100"/>
                <a:gd name="T31" fmla="*/ 15 h 32"/>
                <a:gd name="T32" fmla="*/ 3 w 100"/>
                <a:gd name="T33" fmla="*/ 11 h 32"/>
                <a:gd name="T34" fmla="*/ 0 w 100"/>
                <a:gd name="T35" fmla="*/ 5 h 32"/>
                <a:gd name="T36" fmla="*/ 0 w 100"/>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32">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5" name="Freeform 506"/>
            <p:cNvSpPr/>
            <p:nvPr/>
          </p:nvSpPr>
          <p:spPr bwMode="auto">
            <a:xfrm>
              <a:off x="5108" y="3443"/>
              <a:ext cx="446" cy="356"/>
            </a:xfrm>
            <a:custGeom>
              <a:avLst/>
              <a:gdLst>
                <a:gd name="T0" fmla="*/ 145 w 446"/>
                <a:gd name="T1" fmla="*/ 70 h 356"/>
                <a:gd name="T2" fmla="*/ 158 w 446"/>
                <a:gd name="T3" fmla="*/ 57 h 356"/>
                <a:gd name="T4" fmla="*/ 161 w 446"/>
                <a:gd name="T5" fmla="*/ 45 h 356"/>
                <a:gd name="T6" fmla="*/ 199 w 446"/>
                <a:gd name="T7" fmla="*/ 46 h 356"/>
                <a:gd name="T8" fmla="*/ 217 w 446"/>
                <a:gd name="T9" fmla="*/ 53 h 356"/>
                <a:gd name="T10" fmla="*/ 219 w 446"/>
                <a:gd name="T11" fmla="*/ 33 h 356"/>
                <a:gd name="T12" fmla="*/ 237 w 446"/>
                <a:gd name="T13" fmla="*/ 15 h 356"/>
                <a:gd name="T14" fmla="*/ 249 w 446"/>
                <a:gd name="T15" fmla="*/ 16 h 356"/>
                <a:gd name="T16" fmla="*/ 252 w 446"/>
                <a:gd name="T17" fmla="*/ 2 h 356"/>
                <a:gd name="T18" fmla="*/ 285 w 446"/>
                <a:gd name="T19" fmla="*/ 15 h 356"/>
                <a:gd name="T20" fmla="*/ 299 w 446"/>
                <a:gd name="T21" fmla="*/ 23 h 356"/>
                <a:gd name="T22" fmla="*/ 289 w 446"/>
                <a:gd name="T23" fmla="*/ 35 h 356"/>
                <a:gd name="T24" fmla="*/ 326 w 446"/>
                <a:gd name="T25" fmla="*/ 20 h 356"/>
                <a:gd name="T26" fmla="*/ 368 w 446"/>
                <a:gd name="T27" fmla="*/ 9 h 356"/>
                <a:gd name="T28" fmla="*/ 376 w 446"/>
                <a:gd name="T29" fmla="*/ 40 h 356"/>
                <a:gd name="T30" fmla="*/ 386 w 446"/>
                <a:gd name="T31" fmla="*/ 59 h 356"/>
                <a:gd name="T32" fmla="*/ 389 w 446"/>
                <a:gd name="T33" fmla="*/ 89 h 356"/>
                <a:gd name="T34" fmla="*/ 404 w 446"/>
                <a:gd name="T35" fmla="*/ 109 h 356"/>
                <a:gd name="T36" fmla="*/ 419 w 446"/>
                <a:gd name="T37" fmla="*/ 137 h 356"/>
                <a:gd name="T38" fmla="*/ 435 w 446"/>
                <a:gd name="T39" fmla="*/ 162 h 356"/>
                <a:gd name="T40" fmla="*/ 446 w 446"/>
                <a:gd name="T41" fmla="*/ 189 h 356"/>
                <a:gd name="T42" fmla="*/ 444 w 446"/>
                <a:gd name="T43" fmla="*/ 216 h 356"/>
                <a:gd name="T44" fmla="*/ 419 w 446"/>
                <a:gd name="T45" fmla="*/ 259 h 356"/>
                <a:gd name="T46" fmla="*/ 379 w 446"/>
                <a:gd name="T47" fmla="*/ 299 h 356"/>
                <a:gd name="T48" fmla="*/ 346 w 446"/>
                <a:gd name="T49" fmla="*/ 340 h 356"/>
                <a:gd name="T50" fmla="*/ 309 w 446"/>
                <a:gd name="T51" fmla="*/ 353 h 356"/>
                <a:gd name="T52" fmla="*/ 295 w 446"/>
                <a:gd name="T53" fmla="*/ 346 h 356"/>
                <a:gd name="T54" fmla="*/ 261 w 446"/>
                <a:gd name="T55" fmla="*/ 349 h 356"/>
                <a:gd name="T56" fmla="*/ 242 w 446"/>
                <a:gd name="T57" fmla="*/ 336 h 356"/>
                <a:gd name="T58" fmla="*/ 247 w 446"/>
                <a:gd name="T59" fmla="*/ 317 h 356"/>
                <a:gd name="T60" fmla="*/ 241 w 446"/>
                <a:gd name="T61" fmla="*/ 310 h 356"/>
                <a:gd name="T62" fmla="*/ 234 w 446"/>
                <a:gd name="T63" fmla="*/ 304 h 356"/>
                <a:gd name="T64" fmla="*/ 227 w 446"/>
                <a:gd name="T65" fmla="*/ 307 h 356"/>
                <a:gd name="T66" fmla="*/ 238 w 446"/>
                <a:gd name="T67" fmla="*/ 302 h 356"/>
                <a:gd name="T68" fmla="*/ 247 w 446"/>
                <a:gd name="T69" fmla="*/ 293 h 356"/>
                <a:gd name="T70" fmla="*/ 229 w 446"/>
                <a:gd name="T71" fmla="*/ 293 h 356"/>
                <a:gd name="T72" fmla="*/ 212 w 446"/>
                <a:gd name="T73" fmla="*/ 282 h 356"/>
                <a:gd name="T74" fmla="*/ 195 w 446"/>
                <a:gd name="T75" fmla="*/ 266 h 356"/>
                <a:gd name="T76" fmla="*/ 171 w 446"/>
                <a:gd name="T77" fmla="*/ 264 h 356"/>
                <a:gd name="T78" fmla="*/ 114 w 446"/>
                <a:gd name="T79" fmla="*/ 282 h 356"/>
                <a:gd name="T80" fmla="*/ 54 w 446"/>
                <a:gd name="T81" fmla="*/ 293 h 356"/>
                <a:gd name="T82" fmla="*/ 27 w 446"/>
                <a:gd name="T83" fmla="*/ 307 h 356"/>
                <a:gd name="T84" fmla="*/ 5 w 446"/>
                <a:gd name="T85" fmla="*/ 303 h 356"/>
                <a:gd name="T86" fmla="*/ 5 w 446"/>
                <a:gd name="T87" fmla="*/ 287 h 356"/>
                <a:gd name="T88" fmla="*/ 15 w 446"/>
                <a:gd name="T89" fmla="*/ 263 h 356"/>
                <a:gd name="T90" fmla="*/ 15 w 446"/>
                <a:gd name="T91" fmla="*/ 199 h 356"/>
                <a:gd name="T92" fmla="*/ 18 w 446"/>
                <a:gd name="T93" fmla="*/ 157 h 356"/>
                <a:gd name="T94" fmla="*/ 30 w 446"/>
                <a:gd name="T95" fmla="*/ 140 h 356"/>
                <a:gd name="T96" fmla="*/ 41 w 446"/>
                <a:gd name="T97" fmla="*/ 135 h 356"/>
                <a:gd name="T98" fmla="*/ 84 w 446"/>
                <a:gd name="T99" fmla="*/ 116 h 356"/>
                <a:gd name="T100" fmla="*/ 114 w 446"/>
                <a:gd name="T101" fmla="*/ 100 h 356"/>
                <a:gd name="T102" fmla="*/ 138 w 446"/>
                <a:gd name="T103" fmla="*/ 7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6" h="35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6" name="Freeform 507"/>
            <p:cNvSpPr/>
            <p:nvPr/>
          </p:nvSpPr>
          <p:spPr bwMode="auto">
            <a:xfrm>
              <a:off x="4357" y="3449"/>
              <a:ext cx="88" cy="183"/>
            </a:xfrm>
            <a:custGeom>
              <a:avLst/>
              <a:gdLst>
                <a:gd name="T0" fmla="*/ 72 w 88"/>
                <a:gd name="T1" fmla="*/ 0 h 183"/>
                <a:gd name="T2" fmla="*/ 77 w 88"/>
                <a:gd name="T3" fmla="*/ 10 h 183"/>
                <a:gd name="T4" fmla="*/ 82 w 88"/>
                <a:gd name="T5" fmla="*/ 23 h 183"/>
                <a:gd name="T6" fmla="*/ 85 w 88"/>
                <a:gd name="T7" fmla="*/ 36 h 183"/>
                <a:gd name="T8" fmla="*/ 88 w 88"/>
                <a:gd name="T9" fmla="*/ 49 h 183"/>
                <a:gd name="T10" fmla="*/ 79 w 88"/>
                <a:gd name="T11" fmla="*/ 61 h 183"/>
                <a:gd name="T12" fmla="*/ 72 w 88"/>
                <a:gd name="T13" fmla="*/ 73 h 183"/>
                <a:gd name="T14" fmla="*/ 71 w 88"/>
                <a:gd name="T15" fmla="*/ 87 h 183"/>
                <a:gd name="T16" fmla="*/ 69 w 88"/>
                <a:gd name="T17" fmla="*/ 101 h 183"/>
                <a:gd name="T18" fmla="*/ 60 w 88"/>
                <a:gd name="T19" fmla="*/ 119 h 183"/>
                <a:gd name="T20" fmla="*/ 50 w 88"/>
                <a:gd name="T21" fmla="*/ 134 h 183"/>
                <a:gd name="T22" fmla="*/ 44 w 88"/>
                <a:gd name="T23" fmla="*/ 154 h 183"/>
                <a:gd name="T24" fmla="*/ 38 w 88"/>
                <a:gd name="T25" fmla="*/ 173 h 183"/>
                <a:gd name="T26" fmla="*/ 35 w 88"/>
                <a:gd name="T27" fmla="*/ 176 h 183"/>
                <a:gd name="T28" fmla="*/ 34 w 88"/>
                <a:gd name="T29" fmla="*/ 179 h 183"/>
                <a:gd name="T30" fmla="*/ 31 w 88"/>
                <a:gd name="T31" fmla="*/ 181 h 183"/>
                <a:gd name="T32" fmla="*/ 27 w 88"/>
                <a:gd name="T33" fmla="*/ 181 h 183"/>
                <a:gd name="T34" fmla="*/ 22 w 88"/>
                <a:gd name="T35" fmla="*/ 183 h 183"/>
                <a:gd name="T36" fmla="*/ 18 w 88"/>
                <a:gd name="T37" fmla="*/ 181 h 183"/>
                <a:gd name="T38" fmla="*/ 14 w 88"/>
                <a:gd name="T39" fmla="*/ 180 h 183"/>
                <a:gd name="T40" fmla="*/ 7 w 88"/>
                <a:gd name="T41" fmla="*/ 176 h 183"/>
                <a:gd name="T42" fmla="*/ 7 w 88"/>
                <a:gd name="T43" fmla="*/ 161 h 183"/>
                <a:gd name="T44" fmla="*/ 4 w 88"/>
                <a:gd name="T45" fmla="*/ 151 h 183"/>
                <a:gd name="T46" fmla="*/ 1 w 88"/>
                <a:gd name="T47" fmla="*/ 140 h 183"/>
                <a:gd name="T48" fmla="*/ 0 w 88"/>
                <a:gd name="T49" fmla="*/ 126 h 183"/>
                <a:gd name="T50" fmla="*/ 4 w 88"/>
                <a:gd name="T51" fmla="*/ 123 h 183"/>
                <a:gd name="T52" fmla="*/ 7 w 88"/>
                <a:gd name="T53" fmla="*/ 120 h 183"/>
                <a:gd name="T54" fmla="*/ 10 w 88"/>
                <a:gd name="T55" fmla="*/ 116 h 183"/>
                <a:gd name="T56" fmla="*/ 11 w 88"/>
                <a:gd name="T57" fmla="*/ 113 h 183"/>
                <a:gd name="T58" fmla="*/ 14 w 88"/>
                <a:gd name="T59" fmla="*/ 104 h 183"/>
                <a:gd name="T60" fmla="*/ 15 w 88"/>
                <a:gd name="T61" fmla="*/ 94 h 183"/>
                <a:gd name="T62" fmla="*/ 15 w 88"/>
                <a:gd name="T63" fmla="*/ 86 h 183"/>
                <a:gd name="T64" fmla="*/ 15 w 88"/>
                <a:gd name="T65" fmla="*/ 76 h 183"/>
                <a:gd name="T66" fmla="*/ 18 w 88"/>
                <a:gd name="T67" fmla="*/ 67 h 183"/>
                <a:gd name="T68" fmla="*/ 22 w 88"/>
                <a:gd name="T69" fmla="*/ 59 h 183"/>
                <a:gd name="T70" fmla="*/ 32 w 88"/>
                <a:gd name="T71" fmla="*/ 56 h 183"/>
                <a:gd name="T72" fmla="*/ 42 w 88"/>
                <a:gd name="T73" fmla="*/ 51 h 183"/>
                <a:gd name="T74" fmla="*/ 51 w 88"/>
                <a:gd name="T75" fmla="*/ 46 h 183"/>
                <a:gd name="T76" fmla="*/ 58 w 88"/>
                <a:gd name="T77" fmla="*/ 39 h 183"/>
                <a:gd name="T78" fmla="*/ 65 w 88"/>
                <a:gd name="T79" fmla="*/ 31 h 183"/>
                <a:gd name="T80" fmla="*/ 69 w 88"/>
                <a:gd name="T81" fmla="*/ 23 h 183"/>
                <a:gd name="T82" fmla="*/ 72 w 88"/>
                <a:gd name="T83" fmla="*/ 11 h 183"/>
                <a:gd name="T84" fmla="*/ 72 w 88"/>
                <a:gd name="T8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183">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7" name="Freeform 508"/>
            <p:cNvSpPr/>
            <p:nvPr/>
          </p:nvSpPr>
          <p:spPr bwMode="auto">
            <a:xfrm>
              <a:off x="5560" y="3740"/>
              <a:ext cx="193" cy="153"/>
            </a:xfrm>
            <a:custGeom>
              <a:avLst/>
              <a:gdLst>
                <a:gd name="T0" fmla="*/ 156 w 193"/>
                <a:gd name="T1" fmla="*/ 0 h 153"/>
                <a:gd name="T2" fmla="*/ 164 w 193"/>
                <a:gd name="T3" fmla="*/ 5 h 153"/>
                <a:gd name="T4" fmla="*/ 170 w 193"/>
                <a:gd name="T5" fmla="*/ 10 h 153"/>
                <a:gd name="T6" fmla="*/ 169 w 193"/>
                <a:gd name="T7" fmla="*/ 27 h 153"/>
                <a:gd name="T8" fmla="*/ 170 w 193"/>
                <a:gd name="T9" fmla="*/ 42 h 153"/>
                <a:gd name="T10" fmla="*/ 171 w 193"/>
                <a:gd name="T11" fmla="*/ 45 h 153"/>
                <a:gd name="T12" fmla="*/ 173 w 193"/>
                <a:gd name="T13" fmla="*/ 46 h 153"/>
                <a:gd name="T14" fmla="*/ 183 w 193"/>
                <a:gd name="T15" fmla="*/ 45 h 153"/>
                <a:gd name="T16" fmla="*/ 193 w 193"/>
                <a:gd name="T17" fmla="*/ 42 h 153"/>
                <a:gd name="T18" fmla="*/ 193 w 193"/>
                <a:gd name="T19" fmla="*/ 46 h 153"/>
                <a:gd name="T20" fmla="*/ 191 w 193"/>
                <a:gd name="T21" fmla="*/ 50 h 153"/>
                <a:gd name="T22" fmla="*/ 180 w 193"/>
                <a:gd name="T23" fmla="*/ 60 h 153"/>
                <a:gd name="T24" fmla="*/ 164 w 193"/>
                <a:gd name="T25" fmla="*/ 72 h 153"/>
                <a:gd name="T26" fmla="*/ 150 w 193"/>
                <a:gd name="T27" fmla="*/ 82 h 153"/>
                <a:gd name="T28" fmla="*/ 137 w 193"/>
                <a:gd name="T29" fmla="*/ 89 h 153"/>
                <a:gd name="T30" fmla="*/ 127 w 193"/>
                <a:gd name="T31" fmla="*/ 90 h 153"/>
                <a:gd name="T32" fmla="*/ 117 w 193"/>
                <a:gd name="T33" fmla="*/ 92 h 153"/>
                <a:gd name="T34" fmla="*/ 116 w 193"/>
                <a:gd name="T35" fmla="*/ 97 h 153"/>
                <a:gd name="T36" fmla="*/ 113 w 193"/>
                <a:gd name="T37" fmla="*/ 102 h 153"/>
                <a:gd name="T38" fmla="*/ 104 w 193"/>
                <a:gd name="T39" fmla="*/ 103 h 153"/>
                <a:gd name="T40" fmla="*/ 96 w 193"/>
                <a:gd name="T41" fmla="*/ 103 h 153"/>
                <a:gd name="T42" fmla="*/ 77 w 193"/>
                <a:gd name="T43" fmla="*/ 119 h 153"/>
                <a:gd name="T44" fmla="*/ 57 w 193"/>
                <a:gd name="T45" fmla="*/ 135 h 153"/>
                <a:gd name="T46" fmla="*/ 47 w 193"/>
                <a:gd name="T47" fmla="*/ 142 h 153"/>
                <a:gd name="T48" fmla="*/ 36 w 193"/>
                <a:gd name="T49" fmla="*/ 147 h 153"/>
                <a:gd name="T50" fmla="*/ 23 w 193"/>
                <a:gd name="T51" fmla="*/ 152 h 153"/>
                <a:gd name="T52" fmla="*/ 10 w 193"/>
                <a:gd name="T53" fmla="*/ 153 h 153"/>
                <a:gd name="T54" fmla="*/ 7 w 193"/>
                <a:gd name="T55" fmla="*/ 152 h 153"/>
                <a:gd name="T56" fmla="*/ 4 w 193"/>
                <a:gd name="T57" fmla="*/ 150 h 153"/>
                <a:gd name="T58" fmla="*/ 2 w 193"/>
                <a:gd name="T59" fmla="*/ 149 h 153"/>
                <a:gd name="T60" fmla="*/ 0 w 193"/>
                <a:gd name="T61" fmla="*/ 144 h 153"/>
                <a:gd name="T62" fmla="*/ 27 w 193"/>
                <a:gd name="T63" fmla="*/ 129 h 153"/>
                <a:gd name="T64" fmla="*/ 57 w 193"/>
                <a:gd name="T65" fmla="*/ 112 h 153"/>
                <a:gd name="T66" fmla="*/ 84 w 193"/>
                <a:gd name="T67" fmla="*/ 95 h 153"/>
                <a:gd name="T68" fmla="*/ 111 w 193"/>
                <a:gd name="T69" fmla="*/ 77 h 153"/>
                <a:gd name="T70" fmla="*/ 113 w 193"/>
                <a:gd name="T71" fmla="*/ 82 h 153"/>
                <a:gd name="T72" fmla="*/ 116 w 193"/>
                <a:gd name="T73" fmla="*/ 85 h 153"/>
                <a:gd name="T74" fmla="*/ 119 w 193"/>
                <a:gd name="T75" fmla="*/ 86 h 153"/>
                <a:gd name="T76" fmla="*/ 124 w 193"/>
                <a:gd name="T77" fmla="*/ 86 h 153"/>
                <a:gd name="T78" fmla="*/ 131 w 193"/>
                <a:gd name="T79" fmla="*/ 80 h 153"/>
                <a:gd name="T80" fmla="*/ 139 w 193"/>
                <a:gd name="T81" fmla="*/ 76 h 153"/>
                <a:gd name="T82" fmla="*/ 136 w 193"/>
                <a:gd name="T83" fmla="*/ 72 h 153"/>
                <a:gd name="T84" fmla="*/ 133 w 193"/>
                <a:gd name="T85" fmla="*/ 70 h 153"/>
                <a:gd name="T86" fmla="*/ 133 w 193"/>
                <a:gd name="T87" fmla="*/ 67 h 153"/>
                <a:gd name="T88" fmla="*/ 133 w 193"/>
                <a:gd name="T89" fmla="*/ 63 h 153"/>
                <a:gd name="T90" fmla="*/ 137 w 193"/>
                <a:gd name="T91" fmla="*/ 60 h 153"/>
                <a:gd name="T92" fmla="*/ 141 w 193"/>
                <a:gd name="T93" fmla="*/ 59 h 153"/>
                <a:gd name="T94" fmla="*/ 144 w 193"/>
                <a:gd name="T95" fmla="*/ 56 h 153"/>
                <a:gd name="T96" fmla="*/ 147 w 193"/>
                <a:gd name="T97" fmla="*/ 53 h 153"/>
                <a:gd name="T98" fmla="*/ 151 w 193"/>
                <a:gd name="T99" fmla="*/ 46 h 153"/>
                <a:gd name="T100" fmla="*/ 157 w 193"/>
                <a:gd name="T101" fmla="*/ 40 h 153"/>
                <a:gd name="T102" fmla="*/ 156 w 193"/>
                <a:gd name="T103" fmla="*/ 20 h 153"/>
                <a:gd name="T104" fmla="*/ 156 w 193"/>
                <a:gd name="T10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15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8" name="Freeform 509"/>
            <p:cNvSpPr/>
            <p:nvPr/>
          </p:nvSpPr>
          <p:spPr bwMode="auto">
            <a:xfrm>
              <a:off x="5327" y="3757"/>
              <a:ext cx="16" cy="8"/>
            </a:xfrm>
            <a:custGeom>
              <a:avLst/>
              <a:gdLst>
                <a:gd name="T0" fmla="*/ 5 w 16"/>
                <a:gd name="T1" fmla="*/ 0 h 8"/>
                <a:gd name="T2" fmla="*/ 10 w 16"/>
                <a:gd name="T3" fmla="*/ 2 h 8"/>
                <a:gd name="T4" fmla="*/ 16 w 16"/>
                <a:gd name="T5" fmla="*/ 3 h 8"/>
                <a:gd name="T6" fmla="*/ 13 w 16"/>
                <a:gd name="T7" fmla="*/ 5 h 8"/>
                <a:gd name="T8" fmla="*/ 12 w 16"/>
                <a:gd name="T9" fmla="*/ 6 h 8"/>
                <a:gd name="T10" fmla="*/ 8 w 16"/>
                <a:gd name="T11" fmla="*/ 8 h 8"/>
                <a:gd name="T12" fmla="*/ 5 w 16"/>
                <a:gd name="T13" fmla="*/ 8 h 8"/>
                <a:gd name="T14" fmla="*/ 3 w 16"/>
                <a:gd name="T15" fmla="*/ 5 h 8"/>
                <a:gd name="T16" fmla="*/ 0 w 16"/>
                <a:gd name="T17" fmla="*/ 2 h 8"/>
                <a:gd name="T18" fmla="*/ 3 w 16"/>
                <a:gd name="T19" fmla="*/ 0 h 8"/>
                <a:gd name="T20" fmla="*/ 5 w 16"/>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sp>
          <p:nvSpPr>
            <p:cNvPr id="79" name="Freeform 510"/>
            <p:cNvSpPr/>
            <p:nvPr/>
          </p:nvSpPr>
          <p:spPr bwMode="auto">
            <a:xfrm>
              <a:off x="5367" y="3820"/>
              <a:ext cx="46" cy="39"/>
            </a:xfrm>
            <a:custGeom>
              <a:avLst/>
              <a:gdLst>
                <a:gd name="T0" fmla="*/ 0 w 46"/>
                <a:gd name="T1" fmla="*/ 39 h 39"/>
                <a:gd name="T2" fmla="*/ 5 w 46"/>
                <a:gd name="T3" fmla="*/ 20 h 39"/>
                <a:gd name="T4" fmla="*/ 10 w 46"/>
                <a:gd name="T5" fmla="*/ 0 h 39"/>
                <a:gd name="T6" fmla="*/ 12 w 46"/>
                <a:gd name="T7" fmla="*/ 0 h 39"/>
                <a:gd name="T8" fmla="*/ 12 w 46"/>
                <a:gd name="T9" fmla="*/ 0 h 39"/>
                <a:gd name="T10" fmla="*/ 30 w 46"/>
                <a:gd name="T11" fmla="*/ 3 h 39"/>
                <a:gd name="T12" fmla="*/ 46 w 46"/>
                <a:gd name="T13" fmla="*/ 6 h 39"/>
                <a:gd name="T14" fmla="*/ 46 w 46"/>
                <a:gd name="T15" fmla="*/ 7 h 39"/>
                <a:gd name="T16" fmla="*/ 46 w 46"/>
                <a:gd name="T17" fmla="*/ 7 h 39"/>
                <a:gd name="T18" fmla="*/ 46 w 46"/>
                <a:gd name="T19" fmla="*/ 10 h 39"/>
                <a:gd name="T20" fmla="*/ 45 w 46"/>
                <a:gd name="T21" fmla="*/ 13 h 39"/>
                <a:gd name="T22" fmla="*/ 39 w 46"/>
                <a:gd name="T23" fmla="*/ 20 h 39"/>
                <a:gd name="T24" fmla="*/ 32 w 46"/>
                <a:gd name="T25" fmla="*/ 27 h 39"/>
                <a:gd name="T26" fmla="*/ 23 w 46"/>
                <a:gd name="T27" fmla="*/ 33 h 39"/>
                <a:gd name="T28" fmla="*/ 15 w 46"/>
                <a:gd name="T29" fmla="*/ 39 h 39"/>
                <a:gd name="T30" fmla="*/ 8 w 46"/>
                <a:gd name="T31" fmla="*/ 39 h 39"/>
                <a:gd name="T32" fmla="*/ 0 w 46"/>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9">
                  <a:moveTo>
                    <a:pt x="0" y="39"/>
                  </a:moveTo>
                  <a:lnTo>
                    <a:pt x="5" y="20"/>
                  </a:lnTo>
                  <a:lnTo>
                    <a:pt x="10" y="0"/>
                  </a:lnTo>
                  <a:lnTo>
                    <a:pt x="12" y="0"/>
                  </a:lnTo>
                  <a:lnTo>
                    <a:pt x="12" y="0"/>
                  </a:lnTo>
                  <a:lnTo>
                    <a:pt x="30" y="3"/>
                  </a:lnTo>
                  <a:lnTo>
                    <a:pt x="46" y="6"/>
                  </a:lnTo>
                  <a:lnTo>
                    <a:pt x="46" y="7"/>
                  </a:lnTo>
                  <a:lnTo>
                    <a:pt x="46" y="7"/>
                  </a:lnTo>
                  <a:lnTo>
                    <a:pt x="46" y="10"/>
                  </a:lnTo>
                  <a:lnTo>
                    <a:pt x="45" y="13"/>
                  </a:lnTo>
                  <a:lnTo>
                    <a:pt x="39" y="20"/>
                  </a:lnTo>
                  <a:lnTo>
                    <a:pt x="32" y="27"/>
                  </a:lnTo>
                  <a:lnTo>
                    <a:pt x="23" y="33"/>
                  </a:lnTo>
                  <a:lnTo>
                    <a:pt x="15" y="39"/>
                  </a:lnTo>
                  <a:lnTo>
                    <a:pt x="8" y="39"/>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华文楷体" panose="02010600040101010101" pitchFamily="2" charset="-122"/>
              </a:endParaRPr>
            </a:p>
          </p:txBody>
        </p:sp>
      </p:grpSp>
      <p:cxnSp>
        <p:nvCxnSpPr>
          <p:cNvPr id="84" name="直接连接符 83"/>
          <p:cNvCxnSpPr/>
          <p:nvPr/>
        </p:nvCxnSpPr>
        <p:spPr>
          <a:xfrm>
            <a:off x="2214985" y="6237312"/>
            <a:ext cx="83529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1453045" y="2522392"/>
            <a:ext cx="825857" cy="1729817"/>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标题 5"/>
          <p:cNvSpPr>
            <a:spLocks noGrp="1"/>
          </p:cNvSpPr>
          <p:nvPr>
            <p:custDataLst>
              <p:tags r:id="rId1"/>
            </p:custDataLst>
          </p:nvPr>
        </p:nvSpPr>
        <p:spPr>
          <a:xfrm>
            <a:off x="2635794" y="1331071"/>
            <a:ext cx="5284399" cy="1179607"/>
          </a:xfrm>
          <a:prstGeom prst="rect">
            <a:avLst/>
          </a:prstGeo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1" name="文本框 80"/>
          <p:cNvSpPr txBox="1"/>
          <p:nvPr>
            <p:custDataLst>
              <p:tags r:id="rId2"/>
            </p:custDataLst>
          </p:nvPr>
        </p:nvSpPr>
        <p:spPr>
          <a:xfrm>
            <a:off x="3284476" y="413917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2" name="文本框 81"/>
          <p:cNvSpPr txBox="1"/>
          <p:nvPr>
            <p:custDataLst>
              <p:tags r:id="rId3"/>
            </p:custDataLst>
          </p:nvPr>
        </p:nvSpPr>
        <p:spPr>
          <a:xfrm>
            <a:off x="3705226" y="284328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4"/>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83" name="矩形 82"/>
          <p:cNvSpPr/>
          <p:nvPr>
            <p:custDataLst>
              <p:tags r:id="rId5"/>
            </p:custDataLst>
          </p:nvPr>
        </p:nvSpPr>
        <p:spPr>
          <a:xfrm>
            <a:off x="7743825" y="4149090"/>
            <a:ext cx="402780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5" name="图片 84" descr="公众号二维码"/>
          <p:cNvPicPr>
            <a:picLocks noChangeAspect="1"/>
          </p:cNvPicPr>
          <p:nvPr>
            <p:custDataLst>
              <p:tags r:id="rId6"/>
            </p:custDataLst>
          </p:nvPr>
        </p:nvPicPr>
        <p:blipFill>
          <a:blip r:embed="rId7"/>
          <a:stretch>
            <a:fillRect/>
          </a:stretch>
        </p:blipFill>
        <p:spPr>
          <a:xfrm>
            <a:off x="9281795" y="4213215"/>
            <a:ext cx="1188000" cy="1188000"/>
          </a:xfrm>
          <a:prstGeom prst="rect">
            <a:avLst/>
          </a:prstGeom>
        </p:spPr>
      </p:pic>
      <p:sp>
        <p:nvSpPr>
          <p:cNvPr id="86" name="文本框 85"/>
          <p:cNvSpPr txBox="1"/>
          <p:nvPr>
            <p:custDataLst>
              <p:tags r:id="rId8"/>
            </p:custDataLst>
          </p:nvPr>
        </p:nvSpPr>
        <p:spPr>
          <a:xfrm>
            <a:off x="7839568" y="4532242"/>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87" name="图片 86"/>
          <p:cNvPicPr>
            <a:picLocks noChangeAspect="1"/>
          </p:cNvPicPr>
          <p:nvPr>
            <p:custDataLst>
              <p:tags r:id="rId9"/>
            </p:custDataLst>
          </p:nvPr>
        </p:nvPicPr>
        <p:blipFill rotWithShape="1">
          <a:blip r:embed="rId10"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88" name="文本框 87"/>
          <p:cNvSpPr txBox="1"/>
          <p:nvPr>
            <p:custDataLst>
              <p:tags r:id="rId11"/>
            </p:custDataLst>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89" name="文本框 88"/>
          <p:cNvSpPr txBox="1"/>
          <p:nvPr>
            <p:custDataLst>
              <p:tags r:id="rId12"/>
            </p:custDataLst>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8" name="TextBox 30"/>
          <p:cNvSpPr txBox="1"/>
          <p:nvPr/>
        </p:nvSpPr>
        <p:spPr>
          <a:xfrm>
            <a:off x="1929907" y="1197081"/>
            <a:ext cx="1832553" cy="584775"/>
          </a:xfrm>
          <a:prstGeom prst="rect">
            <a:avLst/>
          </a:prstGeom>
          <a:noFill/>
        </p:spPr>
        <p:txBody>
          <a:bodyPr wrap="none" rtlCol="0">
            <a:spAutoFit/>
          </a:bodyPr>
          <a:lstStyle/>
          <a:p>
            <a:r>
              <a:rPr lang="zh-CN" altLang="en-US" sz="3200" b="1" dirty="0">
                <a:solidFill>
                  <a:srgbClr val="404040"/>
                </a:solidFill>
                <a:latin typeface="+mn-ea"/>
              </a:rPr>
              <a:t>一</a:t>
            </a:r>
            <a:r>
              <a:rPr lang="zh-CN" altLang="en-US" sz="3200" b="1" dirty="0" smtClean="0">
                <a:solidFill>
                  <a:srgbClr val="404040"/>
                </a:solidFill>
                <a:latin typeface="+mn-ea"/>
              </a:rPr>
              <a:t>、前言</a:t>
            </a:r>
            <a:endParaRPr lang="zh-CN" altLang="en-US" sz="3200" b="1" dirty="0">
              <a:solidFill>
                <a:srgbClr val="404040"/>
              </a:solidFill>
              <a:latin typeface="+mn-ea"/>
            </a:endParaRPr>
          </a:p>
        </p:txBody>
      </p:sp>
      <p:sp>
        <p:nvSpPr>
          <p:cNvPr id="9" name="矩形 8"/>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4185205"/>
            <a:ext cx="12192000" cy="524301"/>
          </a:xfrm>
          <a:prstGeom prst="rect">
            <a:avLst/>
          </a:prstGeom>
          <a:solidFill>
            <a:srgbClr val="236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 name="文本框 11"/>
          <p:cNvSpPr txBox="1"/>
          <p:nvPr/>
        </p:nvSpPr>
        <p:spPr>
          <a:xfrm>
            <a:off x="1519543" y="2113506"/>
            <a:ext cx="9677399" cy="461665"/>
          </a:xfrm>
          <a:prstGeom prst="rect">
            <a:avLst/>
          </a:prstGeom>
          <a:noFill/>
        </p:spPr>
        <p:txBody>
          <a:bodyPr wrap="square" rtlCol="0">
            <a:spAutoFit/>
          </a:bodyPr>
          <a:lstStyle/>
          <a:p>
            <a:pPr algn="ctr"/>
            <a:r>
              <a:rPr lang="en-US" altLang="zh-CN" sz="2400" b="1" dirty="0">
                <a:solidFill>
                  <a:srgbClr val="404040"/>
                </a:solidFill>
                <a:latin typeface="+mj-ea"/>
                <a:ea typeface="+mj-ea"/>
              </a:rPr>
              <a:t>《</a:t>
            </a:r>
            <a:r>
              <a:rPr lang="zh-CN" altLang="en-US" sz="2400" b="1" dirty="0">
                <a:solidFill>
                  <a:srgbClr val="404040"/>
                </a:solidFill>
                <a:latin typeface="+mj-ea"/>
                <a:ea typeface="+mj-ea"/>
              </a:rPr>
              <a:t>中华人民共和国固体废物污染环境防治法</a:t>
            </a:r>
            <a:r>
              <a:rPr lang="en-US" altLang="zh-CN" sz="2400" b="1" dirty="0" smtClean="0">
                <a:solidFill>
                  <a:srgbClr val="404040"/>
                </a:solidFill>
                <a:latin typeface="+mj-ea"/>
                <a:ea typeface="+mj-ea"/>
              </a:rPr>
              <a:t>》</a:t>
            </a:r>
            <a:r>
              <a:rPr lang="zh-CN" altLang="en-US" sz="2400" b="1" dirty="0">
                <a:solidFill>
                  <a:srgbClr val="404040"/>
                </a:solidFill>
                <a:latin typeface="+mj-ea"/>
                <a:ea typeface="+mj-ea"/>
              </a:rPr>
              <a:t>先后经历</a:t>
            </a:r>
            <a:r>
              <a:rPr lang="en-US" altLang="zh-CN" sz="2400" b="1" dirty="0">
                <a:solidFill>
                  <a:srgbClr val="404040"/>
                </a:solidFill>
                <a:latin typeface="+mj-ea"/>
                <a:ea typeface="+mj-ea"/>
              </a:rPr>
              <a:t>5</a:t>
            </a:r>
            <a:r>
              <a:rPr lang="zh-CN" altLang="en-US" sz="2400" b="1" dirty="0">
                <a:solidFill>
                  <a:srgbClr val="404040"/>
                </a:solidFill>
                <a:latin typeface="+mj-ea"/>
                <a:ea typeface="+mj-ea"/>
              </a:rPr>
              <a:t>次</a:t>
            </a:r>
            <a:r>
              <a:rPr lang="zh-CN" altLang="en-US" sz="2400" b="1" dirty="0" smtClean="0">
                <a:solidFill>
                  <a:srgbClr val="404040"/>
                </a:solidFill>
                <a:latin typeface="+mj-ea"/>
                <a:ea typeface="+mj-ea"/>
              </a:rPr>
              <a:t>修改。</a:t>
            </a:r>
            <a:endParaRPr lang="zh-CN" altLang="en-US" sz="2400" b="1" dirty="0">
              <a:solidFill>
                <a:srgbClr val="404040"/>
              </a:solidFill>
              <a:latin typeface="+mj-ea"/>
              <a:ea typeface="+mj-ea"/>
            </a:endParaRPr>
          </a:p>
        </p:txBody>
      </p:sp>
      <p:sp>
        <p:nvSpPr>
          <p:cNvPr id="3" name="圆角矩形 2"/>
          <p:cNvSpPr/>
          <p:nvPr/>
        </p:nvSpPr>
        <p:spPr>
          <a:xfrm>
            <a:off x="105297" y="4229576"/>
            <a:ext cx="128262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1995.10.30</a:t>
            </a:r>
            <a:endParaRPr lang="zh-CN" altLang="en-US" dirty="0"/>
          </a:p>
        </p:txBody>
      </p:sp>
      <p:sp>
        <p:nvSpPr>
          <p:cNvPr id="6" name="下箭头 5"/>
          <p:cNvSpPr/>
          <p:nvPr/>
        </p:nvSpPr>
        <p:spPr>
          <a:xfrm rot="10800000">
            <a:off x="609669" y="3639548"/>
            <a:ext cx="260349" cy="54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79746" y="3232712"/>
            <a:ext cx="1120194" cy="369332"/>
          </a:xfrm>
          <a:prstGeom prst="rect">
            <a:avLst/>
          </a:prstGeom>
          <a:noFill/>
        </p:spPr>
        <p:txBody>
          <a:bodyPr wrap="square" rtlCol="0">
            <a:spAutoFit/>
          </a:bodyPr>
          <a:lstStyle/>
          <a:p>
            <a:pPr algn="ctr"/>
            <a:r>
              <a:rPr lang="zh-CN" altLang="en-US" b="1" dirty="0" smtClean="0"/>
              <a:t>审议通过</a:t>
            </a:r>
            <a:endParaRPr lang="zh-CN" altLang="en-US" b="1" dirty="0"/>
          </a:p>
        </p:txBody>
      </p:sp>
      <p:sp>
        <p:nvSpPr>
          <p:cNvPr id="16" name="圆角矩形 15"/>
          <p:cNvSpPr/>
          <p:nvPr/>
        </p:nvSpPr>
        <p:spPr>
          <a:xfrm>
            <a:off x="1519543" y="4223963"/>
            <a:ext cx="109642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1996.4.1</a:t>
            </a:r>
            <a:endParaRPr lang="zh-CN" altLang="en-US" dirty="0"/>
          </a:p>
        </p:txBody>
      </p:sp>
      <p:sp>
        <p:nvSpPr>
          <p:cNvPr id="17" name="下箭头 16"/>
          <p:cNvSpPr/>
          <p:nvPr/>
        </p:nvSpPr>
        <p:spPr>
          <a:xfrm>
            <a:off x="1963760" y="4706311"/>
            <a:ext cx="260349" cy="54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533837" y="5342328"/>
            <a:ext cx="1120194" cy="369332"/>
          </a:xfrm>
          <a:prstGeom prst="rect">
            <a:avLst/>
          </a:prstGeom>
          <a:noFill/>
        </p:spPr>
        <p:txBody>
          <a:bodyPr wrap="square" rtlCol="0">
            <a:spAutoFit/>
          </a:bodyPr>
          <a:lstStyle/>
          <a:p>
            <a:pPr algn="ctr"/>
            <a:r>
              <a:rPr lang="zh-CN" altLang="en-US" b="1" dirty="0"/>
              <a:t>施行</a:t>
            </a:r>
            <a:endParaRPr lang="zh-CN" altLang="en-US" b="1" dirty="0"/>
          </a:p>
        </p:txBody>
      </p:sp>
      <p:sp>
        <p:nvSpPr>
          <p:cNvPr id="19" name="圆角矩形 18"/>
          <p:cNvSpPr/>
          <p:nvPr/>
        </p:nvSpPr>
        <p:spPr>
          <a:xfrm>
            <a:off x="2789034" y="4229576"/>
            <a:ext cx="1306821"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2004.12.29</a:t>
            </a:r>
            <a:endParaRPr lang="zh-CN" altLang="en-US" dirty="0"/>
          </a:p>
        </p:txBody>
      </p:sp>
      <p:sp>
        <p:nvSpPr>
          <p:cNvPr id="23" name="下箭头 22"/>
          <p:cNvSpPr/>
          <p:nvPr/>
        </p:nvSpPr>
        <p:spPr>
          <a:xfrm rot="10800000">
            <a:off x="3302975" y="3631037"/>
            <a:ext cx="260349" cy="54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694943" y="3174540"/>
            <a:ext cx="1400606" cy="369332"/>
          </a:xfrm>
          <a:prstGeom prst="rect">
            <a:avLst/>
          </a:prstGeom>
          <a:noFill/>
        </p:spPr>
        <p:txBody>
          <a:bodyPr wrap="square" rtlCol="0">
            <a:spAutoFit/>
          </a:bodyPr>
          <a:lstStyle/>
          <a:p>
            <a:pPr algn="ctr"/>
            <a:r>
              <a:rPr lang="zh-CN" altLang="en-US" b="1" dirty="0" smtClean="0"/>
              <a:t>第一次修订</a:t>
            </a:r>
            <a:endParaRPr lang="zh-CN" altLang="en-US" b="1" dirty="0"/>
          </a:p>
        </p:txBody>
      </p:sp>
      <p:sp>
        <p:nvSpPr>
          <p:cNvPr id="25" name="圆角矩形 24"/>
          <p:cNvSpPr/>
          <p:nvPr/>
        </p:nvSpPr>
        <p:spPr>
          <a:xfrm>
            <a:off x="4277291" y="4223080"/>
            <a:ext cx="1050241"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2005.4.1</a:t>
            </a:r>
            <a:endParaRPr lang="zh-CN" altLang="en-US" dirty="0"/>
          </a:p>
        </p:txBody>
      </p:sp>
      <p:sp>
        <p:nvSpPr>
          <p:cNvPr id="26" name="下箭头 25"/>
          <p:cNvSpPr/>
          <p:nvPr/>
        </p:nvSpPr>
        <p:spPr>
          <a:xfrm>
            <a:off x="4680602" y="4702644"/>
            <a:ext cx="260349" cy="54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250679" y="5338661"/>
            <a:ext cx="1120194" cy="369332"/>
          </a:xfrm>
          <a:prstGeom prst="rect">
            <a:avLst/>
          </a:prstGeom>
          <a:noFill/>
        </p:spPr>
        <p:txBody>
          <a:bodyPr wrap="square" rtlCol="0">
            <a:spAutoFit/>
          </a:bodyPr>
          <a:lstStyle/>
          <a:p>
            <a:pPr algn="ctr"/>
            <a:r>
              <a:rPr lang="zh-CN" altLang="en-US" b="1" dirty="0"/>
              <a:t>施行</a:t>
            </a:r>
            <a:endParaRPr lang="zh-CN" altLang="en-US" b="1" dirty="0"/>
          </a:p>
        </p:txBody>
      </p:sp>
      <p:sp>
        <p:nvSpPr>
          <p:cNvPr id="28" name="圆角矩形 27"/>
          <p:cNvSpPr/>
          <p:nvPr/>
        </p:nvSpPr>
        <p:spPr>
          <a:xfrm>
            <a:off x="5481548" y="4216935"/>
            <a:ext cx="117827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2013.6.29</a:t>
            </a:r>
            <a:endParaRPr lang="zh-CN" altLang="en-US" dirty="0"/>
          </a:p>
        </p:txBody>
      </p:sp>
      <p:sp>
        <p:nvSpPr>
          <p:cNvPr id="29" name="下箭头 28"/>
          <p:cNvSpPr/>
          <p:nvPr/>
        </p:nvSpPr>
        <p:spPr>
          <a:xfrm rot="10800000">
            <a:off x="5935564" y="3631037"/>
            <a:ext cx="260349" cy="54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327532" y="3174540"/>
            <a:ext cx="1400606" cy="369332"/>
          </a:xfrm>
          <a:prstGeom prst="rect">
            <a:avLst/>
          </a:prstGeom>
          <a:noFill/>
        </p:spPr>
        <p:txBody>
          <a:bodyPr wrap="square" rtlCol="0">
            <a:spAutoFit/>
          </a:bodyPr>
          <a:lstStyle/>
          <a:p>
            <a:pPr algn="ctr"/>
            <a:r>
              <a:rPr lang="zh-CN" altLang="en-US" b="1" dirty="0" smtClean="0"/>
              <a:t>第二次修正</a:t>
            </a:r>
            <a:endParaRPr lang="zh-CN" altLang="en-US" b="1" dirty="0"/>
          </a:p>
        </p:txBody>
      </p:sp>
      <p:sp>
        <p:nvSpPr>
          <p:cNvPr id="31" name="圆角矩形 30"/>
          <p:cNvSpPr/>
          <p:nvPr/>
        </p:nvSpPr>
        <p:spPr>
          <a:xfrm>
            <a:off x="6802770" y="4207554"/>
            <a:ext cx="1215881"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2015.4.24</a:t>
            </a:r>
            <a:endParaRPr lang="zh-CN" altLang="en-US" dirty="0"/>
          </a:p>
        </p:txBody>
      </p:sp>
      <p:sp>
        <p:nvSpPr>
          <p:cNvPr id="32" name="下箭头 31"/>
          <p:cNvSpPr/>
          <p:nvPr/>
        </p:nvSpPr>
        <p:spPr>
          <a:xfrm>
            <a:off x="7316040" y="4705683"/>
            <a:ext cx="260349" cy="54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743181" y="5367308"/>
            <a:ext cx="1406066" cy="369332"/>
          </a:xfrm>
          <a:prstGeom prst="rect">
            <a:avLst/>
          </a:prstGeom>
          <a:noFill/>
        </p:spPr>
        <p:txBody>
          <a:bodyPr wrap="square" rtlCol="0">
            <a:spAutoFit/>
          </a:bodyPr>
          <a:lstStyle/>
          <a:p>
            <a:pPr algn="ctr"/>
            <a:r>
              <a:rPr lang="zh-CN" altLang="en-US" b="1" dirty="0" smtClean="0"/>
              <a:t>第三次修正</a:t>
            </a:r>
            <a:endParaRPr lang="zh-CN" altLang="en-US" b="1" dirty="0"/>
          </a:p>
        </p:txBody>
      </p:sp>
      <p:sp>
        <p:nvSpPr>
          <p:cNvPr id="34" name="圆角矩形 33"/>
          <p:cNvSpPr/>
          <p:nvPr/>
        </p:nvSpPr>
        <p:spPr>
          <a:xfrm>
            <a:off x="8161598" y="4207252"/>
            <a:ext cx="119328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2016.11.7</a:t>
            </a:r>
            <a:endParaRPr lang="zh-CN" altLang="en-US" dirty="0"/>
          </a:p>
        </p:txBody>
      </p:sp>
      <p:sp>
        <p:nvSpPr>
          <p:cNvPr id="35" name="下箭头 34"/>
          <p:cNvSpPr/>
          <p:nvPr/>
        </p:nvSpPr>
        <p:spPr>
          <a:xfrm rot="10800000">
            <a:off x="8677324" y="3631327"/>
            <a:ext cx="260349" cy="54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069292" y="3174830"/>
            <a:ext cx="1400606" cy="369332"/>
          </a:xfrm>
          <a:prstGeom prst="rect">
            <a:avLst/>
          </a:prstGeom>
          <a:noFill/>
        </p:spPr>
        <p:txBody>
          <a:bodyPr wrap="square" rtlCol="0">
            <a:spAutoFit/>
          </a:bodyPr>
          <a:lstStyle/>
          <a:p>
            <a:pPr algn="ctr"/>
            <a:r>
              <a:rPr lang="zh-CN" altLang="en-US" b="1" dirty="0" smtClean="0"/>
              <a:t>第四次修正</a:t>
            </a:r>
            <a:endParaRPr lang="zh-CN" altLang="en-US" b="1" dirty="0"/>
          </a:p>
        </p:txBody>
      </p:sp>
      <p:sp>
        <p:nvSpPr>
          <p:cNvPr id="38" name="圆角矩形 37"/>
          <p:cNvSpPr/>
          <p:nvPr/>
        </p:nvSpPr>
        <p:spPr>
          <a:xfrm>
            <a:off x="9498536" y="4216690"/>
            <a:ext cx="123194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2020.4.29</a:t>
            </a:r>
            <a:endParaRPr lang="zh-CN" altLang="en-US" dirty="0"/>
          </a:p>
        </p:txBody>
      </p:sp>
      <p:sp>
        <p:nvSpPr>
          <p:cNvPr id="39" name="下箭头 38"/>
          <p:cNvSpPr/>
          <p:nvPr/>
        </p:nvSpPr>
        <p:spPr>
          <a:xfrm>
            <a:off x="10032882" y="4709506"/>
            <a:ext cx="260349" cy="54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9460023" y="5371131"/>
            <a:ext cx="1406066" cy="369332"/>
          </a:xfrm>
          <a:prstGeom prst="rect">
            <a:avLst/>
          </a:prstGeom>
          <a:noFill/>
        </p:spPr>
        <p:txBody>
          <a:bodyPr wrap="square" rtlCol="0">
            <a:spAutoFit/>
          </a:bodyPr>
          <a:lstStyle/>
          <a:p>
            <a:pPr algn="ctr"/>
            <a:r>
              <a:rPr lang="zh-CN" altLang="en-US" b="1" dirty="0" smtClean="0"/>
              <a:t>第五次修订</a:t>
            </a:r>
            <a:endParaRPr lang="zh-CN" altLang="en-US" b="1" dirty="0"/>
          </a:p>
        </p:txBody>
      </p:sp>
      <p:sp>
        <p:nvSpPr>
          <p:cNvPr id="41" name="圆角矩形 40"/>
          <p:cNvSpPr/>
          <p:nvPr/>
        </p:nvSpPr>
        <p:spPr>
          <a:xfrm>
            <a:off x="10892059" y="4216690"/>
            <a:ext cx="117149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2020.9.1</a:t>
            </a:r>
            <a:endParaRPr lang="zh-CN" altLang="en-US" dirty="0"/>
          </a:p>
        </p:txBody>
      </p:sp>
      <p:sp>
        <p:nvSpPr>
          <p:cNvPr id="43" name="文本框 42"/>
          <p:cNvSpPr txBox="1"/>
          <p:nvPr/>
        </p:nvSpPr>
        <p:spPr>
          <a:xfrm>
            <a:off x="10917709" y="3183051"/>
            <a:ext cx="1120194" cy="369332"/>
          </a:xfrm>
          <a:prstGeom prst="rect">
            <a:avLst/>
          </a:prstGeom>
          <a:noFill/>
        </p:spPr>
        <p:txBody>
          <a:bodyPr wrap="square" rtlCol="0">
            <a:spAutoFit/>
          </a:bodyPr>
          <a:lstStyle/>
          <a:p>
            <a:pPr algn="ctr"/>
            <a:r>
              <a:rPr lang="zh-CN" altLang="en-US" b="1" dirty="0">
                <a:solidFill>
                  <a:srgbClr val="FF0000"/>
                </a:solidFill>
              </a:rPr>
              <a:t>施行</a:t>
            </a:r>
            <a:endParaRPr lang="zh-CN" altLang="en-US" b="1" dirty="0">
              <a:solidFill>
                <a:srgbClr val="FF0000"/>
              </a:solidFill>
            </a:endParaRPr>
          </a:p>
        </p:txBody>
      </p:sp>
      <p:sp>
        <p:nvSpPr>
          <p:cNvPr id="44" name="下箭头 43"/>
          <p:cNvSpPr/>
          <p:nvPr/>
        </p:nvSpPr>
        <p:spPr>
          <a:xfrm rot="10800000">
            <a:off x="11347632" y="3639548"/>
            <a:ext cx="260349" cy="54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750"/>
                                        <p:tgtEl>
                                          <p:spTgt spid="1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文本框 21"/>
          <p:cNvSpPr txBox="1"/>
          <p:nvPr/>
        </p:nvSpPr>
        <p:spPr>
          <a:xfrm>
            <a:off x="5114000" y="3565951"/>
            <a:ext cx="1963999" cy="830997"/>
          </a:xfrm>
          <a:prstGeom prst="rect">
            <a:avLst/>
          </a:prstGeom>
          <a:noFill/>
        </p:spPr>
        <p:txBody>
          <a:bodyPr wrap="none" rtlCol="0">
            <a:spAutoFit/>
          </a:bodyPr>
          <a:lstStyle/>
          <a:p>
            <a:pPr algn="ctr"/>
            <a:r>
              <a:rPr lang="zh-CN" altLang="en-US" sz="4800" b="1" spc="600" dirty="0" smtClean="0">
                <a:solidFill>
                  <a:schemeClr val="bg1"/>
                </a:solidFill>
                <a:latin typeface="+mj-ea"/>
                <a:ea typeface="+mj-ea"/>
              </a:rPr>
              <a:t>前 言</a:t>
            </a:r>
            <a:endParaRPr lang="zh-CN" altLang="en-US" sz="4800" b="1" spc="600" dirty="0">
              <a:solidFill>
                <a:schemeClr val="bg1"/>
              </a:solidFill>
              <a:latin typeface="+mj-ea"/>
              <a:ea typeface="+mj-ea"/>
            </a:endParaRPr>
          </a:p>
        </p:txBody>
      </p:sp>
      <p:sp>
        <p:nvSpPr>
          <p:cNvPr id="6" name="TextBox 30"/>
          <p:cNvSpPr txBox="1"/>
          <p:nvPr/>
        </p:nvSpPr>
        <p:spPr>
          <a:xfrm>
            <a:off x="1929907" y="1197081"/>
            <a:ext cx="1832553" cy="584775"/>
          </a:xfrm>
          <a:prstGeom prst="rect">
            <a:avLst/>
          </a:prstGeom>
          <a:noFill/>
        </p:spPr>
        <p:txBody>
          <a:bodyPr wrap="none" rtlCol="0">
            <a:spAutoFit/>
          </a:bodyPr>
          <a:lstStyle/>
          <a:p>
            <a:r>
              <a:rPr lang="zh-CN" altLang="en-US" sz="3200" b="1" dirty="0">
                <a:solidFill>
                  <a:srgbClr val="404040"/>
                </a:solidFill>
                <a:latin typeface="+mn-ea"/>
              </a:rPr>
              <a:t>一</a:t>
            </a:r>
            <a:r>
              <a:rPr lang="zh-CN" altLang="en-US" sz="3200" b="1" dirty="0" smtClean="0">
                <a:solidFill>
                  <a:srgbClr val="404040"/>
                </a:solidFill>
                <a:latin typeface="+mn-ea"/>
              </a:rPr>
              <a:t>、前言</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001027" y="1952325"/>
            <a:ext cx="4737519" cy="432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CN" altLang="zh-CN" sz="2000" b="1" dirty="0" smtClean="0">
                <a:solidFill>
                  <a:srgbClr val="005825"/>
                </a:solidFill>
                <a:latin typeface="+mn-ea"/>
              </a:rPr>
              <a:t>新版（</a:t>
            </a:r>
            <a:r>
              <a:rPr lang="en-US" altLang="zh-CN" sz="2000" b="1" dirty="0">
                <a:solidFill>
                  <a:srgbClr val="005825"/>
                </a:solidFill>
                <a:latin typeface="+mn-ea"/>
              </a:rPr>
              <a:t>2020</a:t>
            </a:r>
            <a:r>
              <a:rPr lang="zh-CN" altLang="zh-CN" sz="2000" b="1" dirty="0">
                <a:solidFill>
                  <a:srgbClr val="005825"/>
                </a:solidFill>
                <a:latin typeface="+mn-ea"/>
              </a:rPr>
              <a:t>年</a:t>
            </a:r>
            <a:r>
              <a:rPr lang="en-US" altLang="zh-CN" sz="2000" b="1" dirty="0">
                <a:solidFill>
                  <a:srgbClr val="005825"/>
                </a:solidFill>
                <a:latin typeface="+mn-ea"/>
              </a:rPr>
              <a:t>9</a:t>
            </a:r>
            <a:r>
              <a:rPr lang="zh-CN" altLang="zh-CN" sz="2000" b="1" dirty="0">
                <a:solidFill>
                  <a:srgbClr val="005825"/>
                </a:solidFill>
                <a:latin typeface="+mn-ea"/>
              </a:rPr>
              <a:t>月</a:t>
            </a:r>
            <a:r>
              <a:rPr lang="en-US" altLang="zh-CN" sz="2000" b="1" dirty="0">
                <a:solidFill>
                  <a:srgbClr val="005825"/>
                </a:solidFill>
                <a:latin typeface="+mn-ea"/>
              </a:rPr>
              <a:t>1</a:t>
            </a:r>
            <a:r>
              <a:rPr lang="zh-CN" altLang="zh-CN" sz="2000" b="1" dirty="0">
                <a:solidFill>
                  <a:srgbClr val="005825"/>
                </a:solidFill>
                <a:latin typeface="+mn-ea"/>
              </a:rPr>
              <a:t>日起实施</a:t>
            </a:r>
            <a:r>
              <a:rPr lang="zh-CN" altLang="zh-CN" sz="2000" b="1" dirty="0" smtClean="0">
                <a:solidFill>
                  <a:srgbClr val="005825"/>
                </a:solidFill>
                <a:latin typeface="+mn-ea"/>
              </a:rPr>
              <a:t>）</a:t>
            </a:r>
            <a:endParaRPr lang="en-US" altLang="zh-CN" sz="2000" b="1" dirty="0" smtClean="0">
              <a:solidFill>
                <a:srgbClr val="005825"/>
              </a:solidFill>
              <a:latin typeface="+mn-ea"/>
            </a:endParaRPr>
          </a:p>
          <a:p>
            <a:pPr>
              <a:lnSpc>
                <a:spcPts val="2500"/>
              </a:lnSpc>
            </a:pPr>
            <a:r>
              <a:rPr lang="zh-CN" altLang="en-US" sz="2000" b="1" dirty="0" smtClean="0">
                <a:solidFill>
                  <a:srgbClr val="005825"/>
                </a:solidFill>
                <a:latin typeface="+mn-ea"/>
              </a:rPr>
              <a:t>         </a:t>
            </a:r>
            <a:endParaRPr lang="en-US" altLang="zh-CN" sz="2000" b="1" dirty="0" smtClean="0">
              <a:solidFill>
                <a:srgbClr val="005825"/>
              </a:solidFill>
              <a:latin typeface="+mn-ea"/>
            </a:endParaRPr>
          </a:p>
          <a:p>
            <a:pPr>
              <a:lnSpc>
                <a:spcPts val="2500"/>
              </a:lnSpc>
            </a:pPr>
            <a:r>
              <a:rPr lang="zh-CN" altLang="en-US" sz="2000" b="1" dirty="0" smtClean="0">
                <a:solidFill>
                  <a:srgbClr val="005825"/>
                </a:solidFill>
                <a:latin typeface="+mn-ea"/>
              </a:rPr>
              <a:t>第一章  总则</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第二章  监督</a:t>
            </a:r>
            <a:r>
              <a:rPr lang="zh-CN" altLang="en-US" sz="2000" b="1" dirty="0">
                <a:solidFill>
                  <a:srgbClr val="005825"/>
                </a:solidFill>
                <a:latin typeface="+mn-ea"/>
              </a:rPr>
              <a:t>管理</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第三章  工业</a:t>
            </a:r>
            <a:r>
              <a:rPr lang="zh-CN" altLang="en-US" sz="2000" b="1" dirty="0">
                <a:solidFill>
                  <a:srgbClr val="005825"/>
                </a:solidFill>
                <a:latin typeface="+mn-ea"/>
              </a:rPr>
              <a:t>固体废物</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第四章  生活</a:t>
            </a:r>
            <a:r>
              <a:rPr lang="zh-CN" altLang="en-US" sz="2000" b="1" dirty="0">
                <a:solidFill>
                  <a:srgbClr val="005825"/>
                </a:solidFill>
                <a:latin typeface="+mn-ea"/>
              </a:rPr>
              <a:t>垃圾</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第五章  建筑</a:t>
            </a:r>
            <a:r>
              <a:rPr lang="zh-CN" altLang="en-US" sz="2000" b="1" dirty="0">
                <a:solidFill>
                  <a:srgbClr val="005825"/>
                </a:solidFill>
                <a:latin typeface="+mn-ea"/>
              </a:rPr>
              <a:t>垃圾、农业固体废物等</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第六章  危险</a:t>
            </a:r>
            <a:r>
              <a:rPr lang="zh-CN" altLang="en-US" sz="2000" b="1" dirty="0">
                <a:solidFill>
                  <a:srgbClr val="005825"/>
                </a:solidFill>
                <a:latin typeface="+mn-ea"/>
              </a:rPr>
              <a:t>废物</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第七章  保障</a:t>
            </a:r>
            <a:r>
              <a:rPr lang="zh-CN" altLang="en-US" sz="2000" b="1" dirty="0">
                <a:solidFill>
                  <a:srgbClr val="005825"/>
                </a:solidFill>
                <a:latin typeface="+mn-ea"/>
              </a:rPr>
              <a:t>措施</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第八章  法律责任</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第九章  附则</a:t>
            </a:r>
            <a:endParaRPr lang="en-US" altLang="zh-CN" sz="2000" b="1" dirty="0" smtClean="0">
              <a:solidFill>
                <a:srgbClr val="005825"/>
              </a:solidFill>
              <a:latin typeface="+mn-ea"/>
            </a:endParaRPr>
          </a:p>
          <a:p>
            <a:pPr>
              <a:lnSpc>
                <a:spcPts val="2500"/>
              </a:lnSpc>
            </a:pPr>
            <a:r>
              <a:rPr lang="zh-CN" altLang="en-US" sz="2000" b="1" dirty="0" smtClean="0">
                <a:solidFill>
                  <a:srgbClr val="FF0000"/>
                </a:solidFill>
                <a:latin typeface="+mn-ea"/>
              </a:rPr>
              <a:t>（</a:t>
            </a:r>
            <a:r>
              <a:rPr lang="en-US" altLang="zh-CN" sz="2000" b="1" dirty="0">
                <a:solidFill>
                  <a:srgbClr val="FF0000"/>
                </a:solidFill>
                <a:latin typeface="+mn-ea"/>
              </a:rPr>
              <a:t>9</a:t>
            </a:r>
            <a:r>
              <a:rPr lang="zh-CN" altLang="en-US" sz="2000" b="1" dirty="0">
                <a:solidFill>
                  <a:srgbClr val="FF0000"/>
                </a:solidFill>
                <a:latin typeface="+mn-ea"/>
              </a:rPr>
              <a:t>章</a:t>
            </a:r>
            <a:r>
              <a:rPr lang="en-US" altLang="zh-CN" sz="2000" b="1" dirty="0">
                <a:solidFill>
                  <a:srgbClr val="FF0000"/>
                </a:solidFill>
                <a:latin typeface="+mn-ea"/>
              </a:rPr>
              <a:t>126</a:t>
            </a:r>
            <a:r>
              <a:rPr lang="zh-CN" altLang="en-US" sz="2000" b="1" dirty="0">
                <a:solidFill>
                  <a:srgbClr val="FF0000"/>
                </a:solidFill>
                <a:latin typeface="+mn-ea"/>
              </a:rPr>
              <a:t>条共</a:t>
            </a:r>
            <a:r>
              <a:rPr lang="en-US" altLang="zh-CN" sz="2000" b="1" dirty="0">
                <a:solidFill>
                  <a:srgbClr val="FF0000"/>
                </a:solidFill>
                <a:latin typeface="+mn-ea"/>
              </a:rPr>
              <a:t>18526</a:t>
            </a:r>
            <a:r>
              <a:rPr lang="zh-CN" altLang="en-US" sz="2000" b="1" dirty="0">
                <a:solidFill>
                  <a:srgbClr val="FF0000"/>
                </a:solidFill>
                <a:latin typeface="+mn-ea"/>
              </a:rPr>
              <a:t>字）</a:t>
            </a:r>
            <a:endParaRPr lang="zh-CN" altLang="en-US" sz="2000" b="1" dirty="0">
              <a:solidFill>
                <a:srgbClr val="FF0000"/>
              </a:solidFill>
              <a:latin typeface="+mn-ea"/>
            </a:endParaRPr>
          </a:p>
        </p:txBody>
      </p:sp>
      <p:sp>
        <p:nvSpPr>
          <p:cNvPr id="10" name="圆角矩形 9"/>
          <p:cNvSpPr/>
          <p:nvPr/>
        </p:nvSpPr>
        <p:spPr>
          <a:xfrm>
            <a:off x="6363092" y="1952325"/>
            <a:ext cx="5480975" cy="4320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CN" altLang="en-US" sz="2000" b="1" dirty="0">
                <a:solidFill>
                  <a:srgbClr val="005825"/>
                </a:solidFill>
                <a:latin typeface="+mn-ea"/>
              </a:rPr>
              <a:t>旧版（</a:t>
            </a:r>
            <a:r>
              <a:rPr lang="en-US" altLang="zh-CN" sz="2000" b="1" dirty="0" smtClean="0">
                <a:solidFill>
                  <a:srgbClr val="005825"/>
                </a:solidFill>
                <a:latin typeface="+mn-ea"/>
              </a:rPr>
              <a:t>2016</a:t>
            </a:r>
            <a:r>
              <a:rPr lang="zh-CN" altLang="en-US" sz="2000" b="1" dirty="0" smtClean="0">
                <a:solidFill>
                  <a:srgbClr val="005825"/>
                </a:solidFill>
                <a:latin typeface="+mn-ea"/>
              </a:rPr>
              <a:t>年修正</a:t>
            </a:r>
            <a:r>
              <a:rPr lang="zh-CN" altLang="en-US" sz="2000" b="1" dirty="0">
                <a:solidFill>
                  <a:srgbClr val="005825"/>
                </a:solidFill>
                <a:latin typeface="+mn-ea"/>
              </a:rPr>
              <a:t>）</a:t>
            </a:r>
            <a:r>
              <a:rPr lang="zh-CN" altLang="en-US" sz="2000" b="1" dirty="0" smtClean="0">
                <a:solidFill>
                  <a:srgbClr val="005825"/>
                </a:solidFill>
                <a:latin typeface="+mn-ea"/>
              </a:rPr>
              <a:t>         </a:t>
            </a:r>
            <a:endParaRPr lang="en-US" altLang="zh-CN" sz="2000" b="1" dirty="0" smtClean="0">
              <a:solidFill>
                <a:srgbClr val="005825"/>
              </a:solidFill>
              <a:latin typeface="+mn-ea"/>
            </a:endParaRPr>
          </a:p>
          <a:p>
            <a:pPr>
              <a:lnSpc>
                <a:spcPts val="2500"/>
              </a:lnSpc>
            </a:pPr>
            <a:endParaRPr lang="en-US" altLang="zh-CN" sz="2000" b="1" dirty="0" smtClean="0">
              <a:solidFill>
                <a:srgbClr val="005825"/>
              </a:solidFill>
              <a:latin typeface="+mn-ea"/>
            </a:endParaRPr>
          </a:p>
          <a:p>
            <a:pPr>
              <a:lnSpc>
                <a:spcPts val="2500"/>
              </a:lnSpc>
            </a:pPr>
            <a:r>
              <a:rPr lang="zh-CN" altLang="en-US" sz="2000" b="1" dirty="0" smtClean="0">
                <a:solidFill>
                  <a:srgbClr val="005825"/>
                </a:solidFill>
                <a:latin typeface="+mn-ea"/>
              </a:rPr>
              <a:t>第一章  总 </a:t>
            </a:r>
            <a:r>
              <a:rPr lang="zh-CN" altLang="en-US" sz="2000" b="1" dirty="0">
                <a:solidFill>
                  <a:srgbClr val="005825"/>
                </a:solidFill>
                <a:latin typeface="+mn-ea"/>
              </a:rPr>
              <a:t>则</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第二章  固体废物</a:t>
            </a:r>
            <a:r>
              <a:rPr lang="zh-CN" altLang="en-US" sz="2000" b="1" dirty="0">
                <a:solidFill>
                  <a:srgbClr val="005825"/>
                </a:solidFill>
                <a:latin typeface="+mn-ea"/>
              </a:rPr>
              <a:t>污染环境防治的监督管理</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第三章  </a:t>
            </a:r>
            <a:r>
              <a:rPr lang="zh-CN" altLang="en-US" sz="2000" b="1" dirty="0">
                <a:solidFill>
                  <a:srgbClr val="005825"/>
                </a:solidFill>
                <a:latin typeface="+mn-ea"/>
              </a:rPr>
              <a:t>固体废物污染环境的防治</a:t>
            </a:r>
            <a:endParaRPr lang="zh-CN" altLang="en-US" sz="2000" b="1" dirty="0">
              <a:solidFill>
                <a:srgbClr val="005825"/>
              </a:solidFill>
              <a:latin typeface="+mn-ea"/>
            </a:endParaRPr>
          </a:p>
          <a:p>
            <a:pPr>
              <a:lnSpc>
                <a:spcPts val="2500"/>
              </a:lnSpc>
            </a:pPr>
            <a:r>
              <a:rPr lang="zh-CN" altLang="en-US" sz="2000" b="1" dirty="0">
                <a:solidFill>
                  <a:srgbClr val="005825"/>
                </a:solidFill>
                <a:latin typeface="+mn-ea"/>
              </a:rPr>
              <a:t>　</a:t>
            </a:r>
            <a:r>
              <a:rPr lang="zh-CN" altLang="en-US" sz="2000" b="1" dirty="0" smtClean="0">
                <a:solidFill>
                  <a:srgbClr val="005825"/>
                </a:solidFill>
                <a:latin typeface="+mn-ea"/>
              </a:rPr>
              <a:t>第一</a:t>
            </a:r>
            <a:r>
              <a:rPr lang="zh-CN" altLang="en-US" sz="2000" b="1" dirty="0">
                <a:solidFill>
                  <a:srgbClr val="005825"/>
                </a:solidFill>
                <a:latin typeface="+mn-ea"/>
              </a:rPr>
              <a:t>节 </a:t>
            </a:r>
            <a:r>
              <a:rPr lang="zh-CN" altLang="en-US" sz="2000" b="1" dirty="0" smtClean="0">
                <a:solidFill>
                  <a:srgbClr val="005825"/>
                </a:solidFill>
                <a:latin typeface="+mn-ea"/>
              </a:rPr>
              <a:t> 一般</a:t>
            </a:r>
            <a:r>
              <a:rPr lang="zh-CN" altLang="en-US" sz="2000" b="1" dirty="0">
                <a:solidFill>
                  <a:srgbClr val="005825"/>
                </a:solidFill>
                <a:latin typeface="+mn-ea"/>
              </a:rPr>
              <a:t>规定</a:t>
            </a:r>
            <a:endParaRPr lang="zh-CN" altLang="en-US" sz="2000" b="1" dirty="0">
              <a:solidFill>
                <a:srgbClr val="005825"/>
              </a:solidFill>
              <a:latin typeface="+mn-ea"/>
            </a:endParaRPr>
          </a:p>
          <a:p>
            <a:pPr>
              <a:lnSpc>
                <a:spcPts val="2500"/>
              </a:lnSpc>
            </a:pPr>
            <a:r>
              <a:rPr lang="zh-CN" altLang="en-US" sz="2000" b="1" dirty="0">
                <a:solidFill>
                  <a:srgbClr val="005825"/>
                </a:solidFill>
                <a:latin typeface="+mn-ea"/>
              </a:rPr>
              <a:t>　第二</a:t>
            </a:r>
            <a:r>
              <a:rPr lang="zh-CN" altLang="en-US" sz="2000" b="1" dirty="0" smtClean="0">
                <a:solidFill>
                  <a:srgbClr val="005825"/>
                </a:solidFill>
                <a:latin typeface="+mn-ea"/>
              </a:rPr>
              <a:t>节  </a:t>
            </a:r>
            <a:r>
              <a:rPr lang="zh-CN" altLang="en-US" sz="2000" b="1" dirty="0">
                <a:solidFill>
                  <a:srgbClr val="005825"/>
                </a:solidFill>
                <a:latin typeface="+mn-ea"/>
              </a:rPr>
              <a:t>工业固体废物污染环境的防治</a:t>
            </a:r>
            <a:endParaRPr lang="zh-CN" altLang="en-US" sz="2000" b="1" dirty="0">
              <a:solidFill>
                <a:srgbClr val="005825"/>
              </a:solidFill>
              <a:latin typeface="+mn-ea"/>
            </a:endParaRPr>
          </a:p>
          <a:p>
            <a:pPr>
              <a:lnSpc>
                <a:spcPts val="2500"/>
              </a:lnSpc>
            </a:pPr>
            <a:r>
              <a:rPr lang="zh-CN" altLang="en-US" sz="2000" b="1" dirty="0">
                <a:solidFill>
                  <a:srgbClr val="005825"/>
                </a:solidFill>
                <a:latin typeface="+mn-ea"/>
              </a:rPr>
              <a:t>　第三节 </a:t>
            </a:r>
            <a:r>
              <a:rPr lang="zh-CN" altLang="en-US" sz="2000" b="1" dirty="0" smtClean="0">
                <a:solidFill>
                  <a:srgbClr val="005825"/>
                </a:solidFill>
                <a:latin typeface="+mn-ea"/>
              </a:rPr>
              <a:t> 生活</a:t>
            </a:r>
            <a:r>
              <a:rPr lang="zh-CN" altLang="en-US" sz="2000" b="1" dirty="0">
                <a:solidFill>
                  <a:srgbClr val="005825"/>
                </a:solidFill>
                <a:latin typeface="+mn-ea"/>
              </a:rPr>
              <a:t>垃圾污染环境的防治</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第四</a:t>
            </a:r>
            <a:r>
              <a:rPr lang="zh-CN" altLang="en-US" sz="2000" b="1" dirty="0">
                <a:solidFill>
                  <a:srgbClr val="005825"/>
                </a:solidFill>
                <a:latin typeface="+mn-ea"/>
              </a:rPr>
              <a:t>章 </a:t>
            </a:r>
            <a:r>
              <a:rPr lang="zh-CN" altLang="en-US" sz="2000" b="1" dirty="0" smtClean="0">
                <a:solidFill>
                  <a:srgbClr val="005825"/>
                </a:solidFill>
                <a:latin typeface="+mn-ea"/>
              </a:rPr>
              <a:t> 危险</a:t>
            </a:r>
            <a:r>
              <a:rPr lang="zh-CN" altLang="en-US" sz="2000" b="1" dirty="0">
                <a:solidFill>
                  <a:srgbClr val="005825"/>
                </a:solidFill>
                <a:latin typeface="+mn-ea"/>
              </a:rPr>
              <a:t>废物污染环境防治的特别规定</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第五章  </a:t>
            </a:r>
            <a:r>
              <a:rPr lang="zh-CN" altLang="en-US" sz="2000" b="1" dirty="0">
                <a:solidFill>
                  <a:srgbClr val="005825"/>
                </a:solidFill>
                <a:latin typeface="+mn-ea"/>
              </a:rPr>
              <a:t>法律责任</a:t>
            </a:r>
            <a:endParaRPr lang="zh-CN" altLang="en-US" sz="2000" b="1" dirty="0">
              <a:solidFill>
                <a:srgbClr val="005825"/>
              </a:solidFill>
              <a:latin typeface="+mn-ea"/>
            </a:endParaRPr>
          </a:p>
          <a:p>
            <a:pPr>
              <a:lnSpc>
                <a:spcPts val="2500"/>
              </a:lnSpc>
            </a:pPr>
            <a:r>
              <a:rPr lang="zh-CN" altLang="en-US" sz="2000" b="1" dirty="0" smtClean="0">
                <a:solidFill>
                  <a:srgbClr val="005825"/>
                </a:solidFill>
                <a:latin typeface="+mn-ea"/>
              </a:rPr>
              <a:t>第六章  </a:t>
            </a:r>
            <a:r>
              <a:rPr lang="zh-CN" altLang="en-US" sz="2000" b="1" dirty="0">
                <a:solidFill>
                  <a:srgbClr val="005825"/>
                </a:solidFill>
                <a:latin typeface="+mn-ea"/>
              </a:rPr>
              <a:t>附 </a:t>
            </a:r>
            <a:r>
              <a:rPr lang="zh-CN" altLang="en-US" sz="2000" b="1" dirty="0" smtClean="0">
                <a:solidFill>
                  <a:srgbClr val="005825"/>
                </a:solidFill>
                <a:latin typeface="+mn-ea"/>
              </a:rPr>
              <a:t>则</a:t>
            </a:r>
            <a:endParaRPr lang="en-US" altLang="zh-CN" sz="2000" b="1" dirty="0" smtClean="0">
              <a:solidFill>
                <a:srgbClr val="005825"/>
              </a:solidFill>
              <a:latin typeface="+mn-ea"/>
            </a:endParaRPr>
          </a:p>
          <a:p>
            <a:pPr>
              <a:lnSpc>
                <a:spcPts val="2500"/>
              </a:lnSpc>
            </a:pPr>
            <a:r>
              <a:rPr lang="zh-CN" altLang="en-US" sz="2000" b="1" dirty="0" smtClean="0">
                <a:solidFill>
                  <a:srgbClr val="FF0000"/>
                </a:solidFill>
                <a:latin typeface="+mn-ea"/>
              </a:rPr>
              <a:t>（</a:t>
            </a:r>
            <a:r>
              <a:rPr lang="en-US" altLang="zh-CN" sz="2000" b="1" dirty="0">
                <a:solidFill>
                  <a:srgbClr val="FF0000"/>
                </a:solidFill>
                <a:latin typeface="+mn-ea"/>
              </a:rPr>
              <a:t>6</a:t>
            </a:r>
            <a:r>
              <a:rPr lang="zh-CN" altLang="en-US" sz="2000" b="1" dirty="0">
                <a:solidFill>
                  <a:srgbClr val="FF0000"/>
                </a:solidFill>
                <a:latin typeface="+mn-ea"/>
              </a:rPr>
              <a:t>章</a:t>
            </a:r>
            <a:r>
              <a:rPr lang="en-US" altLang="zh-CN" sz="2000" b="1" dirty="0">
                <a:solidFill>
                  <a:srgbClr val="FF0000"/>
                </a:solidFill>
                <a:latin typeface="+mn-ea"/>
              </a:rPr>
              <a:t>91</a:t>
            </a:r>
            <a:r>
              <a:rPr lang="zh-CN" altLang="en-US" sz="2000" b="1" dirty="0">
                <a:solidFill>
                  <a:srgbClr val="FF0000"/>
                </a:solidFill>
                <a:latin typeface="+mn-ea"/>
              </a:rPr>
              <a:t>条共</a:t>
            </a:r>
            <a:r>
              <a:rPr lang="en-US" altLang="zh-CN" sz="2000" b="1" dirty="0">
                <a:solidFill>
                  <a:srgbClr val="FF0000"/>
                </a:solidFill>
                <a:latin typeface="+mn-ea"/>
              </a:rPr>
              <a:t>11434</a:t>
            </a:r>
            <a:r>
              <a:rPr lang="zh-CN" altLang="en-US" sz="2000" b="1" dirty="0">
                <a:solidFill>
                  <a:srgbClr val="FF0000"/>
                </a:solidFill>
                <a:latin typeface="+mn-ea"/>
              </a:rPr>
              <a:t>字）</a:t>
            </a:r>
            <a:endParaRPr lang="zh-CN" altLang="en-US" sz="2000" b="1" dirty="0">
              <a:solidFill>
                <a:srgbClr val="FF0000"/>
              </a:solidFill>
              <a:latin typeface="+mn-ea"/>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矩形 19"/>
          <p:cNvSpPr/>
          <p:nvPr/>
        </p:nvSpPr>
        <p:spPr>
          <a:xfrm>
            <a:off x="0" y="2889250"/>
            <a:ext cx="12192000" cy="1892300"/>
          </a:xfrm>
          <a:prstGeom prst="rect">
            <a:avLst/>
          </a:prstGeom>
          <a:solidFill>
            <a:srgbClr val="236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1" name="矩形 20"/>
          <p:cNvSpPr/>
          <p:nvPr/>
        </p:nvSpPr>
        <p:spPr>
          <a:xfrm>
            <a:off x="4800600" y="2205295"/>
            <a:ext cx="2590800" cy="109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4400" dirty="0" smtClean="0">
                <a:latin typeface="方正粗黑宋简体" panose="02000000000000000000" pitchFamily="2" charset="-122"/>
                <a:ea typeface="方正粗黑宋简体" panose="02000000000000000000" pitchFamily="2" charset="-122"/>
              </a:rPr>
              <a:t>02</a:t>
            </a:r>
            <a:endParaRPr lang="zh-CN" altLang="en-US" sz="4400" dirty="0">
              <a:latin typeface="方正粗黑宋简体" panose="02000000000000000000" pitchFamily="2" charset="-122"/>
              <a:ea typeface="方正粗黑宋简体" panose="02000000000000000000" pitchFamily="2" charset="-122"/>
            </a:endParaRPr>
          </a:p>
        </p:txBody>
      </p:sp>
      <p:sp>
        <p:nvSpPr>
          <p:cNvPr id="22" name="文本框 21"/>
          <p:cNvSpPr txBox="1"/>
          <p:nvPr/>
        </p:nvSpPr>
        <p:spPr>
          <a:xfrm>
            <a:off x="4264409" y="3565951"/>
            <a:ext cx="3663182" cy="830997"/>
          </a:xfrm>
          <a:prstGeom prst="rect">
            <a:avLst/>
          </a:prstGeom>
          <a:noFill/>
        </p:spPr>
        <p:txBody>
          <a:bodyPr wrap="none" rtlCol="0">
            <a:spAutoFit/>
          </a:bodyPr>
          <a:lstStyle/>
          <a:p>
            <a:pPr algn="ctr"/>
            <a:r>
              <a:rPr lang="zh-CN" altLang="en-US" sz="4800" b="1" spc="600" dirty="0">
                <a:solidFill>
                  <a:schemeClr val="bg1"/>
                </a:solidFill>
                <a:latin typeface="+mj-ea"/>
                <a:ea typeface="+mj-ea"/>
              </a:rPr>
              <a:t>解读新亮点</a:t>
            </a:r>
            <a:endParaRPr lang="zh-CN" altLang="en-US" sz="4800" b="1" spc="600" dirty="0">
              <a:solidFill>
                <a:schemeClr val="bg1"/>
              </a:solidFill>
              <a:latin typeface="+mj-ea"/>
              <a:ea typeface="+mj-ea"/>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750"/>
                                        <p:tgtEl>
                                          <p:spTgt spid="20"/>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8836073" cy="584775"/>
          </a:xfrm>
          <a:prstGeom prst="rect">
            <a:avLst/>
          </a:prstGeom>
          <a:noFill/>
        </p:spPr>
        <p:txBody>
          <a:bodyPr wrap="none" rtlCol="0">
            <a:spAutoFit/>
          </a:bodyPr>
          <a:lstStyle/>
          <a:p>
            <a:r>
              <a:rPr lang="zh-CN" altLang="en-US" sz="3200" b="1" dirty="0">
                <a:solidFill>
                  <a:srgbClr val="404040"/>
                </a:solidFill>
                <a:latin typeface="+mn-ea"/>
              </a:rPr>
              <a:t>二、解读新亮点（一般工业固体废物管理方面）</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800" b="1" dirty="0" smtClean="0">
                <a:solidFill>
                  <a:srgbClr val="404040"/>
                </a:solidFill>
                <a:latin typeface="+mn-ea"/>
              </a:rPr>
              <a:t>固</a:t>
            </a:r>
            <a:r>
              <a:rPr lang="zh-CN" altLang="en-US" sz="2800" b="1" dirty="0">
                <a:solidFill>
                  <a:srgbClr val="404040"/>
                </a:solidFill>
                <a:latin typeface="+mn-ea"/>
              </a:rPr>
              <a:t>废污染防治设施的环保竣工验收由环保部门负责验收改为</a:t>
            </a:r>
            <a:r>
              <a:rPr lang="zh-CN" altLang="en-US" sz="2800" b="1" dirty="0">
                <a:solidFill>
                  <a:srgbClr val="FF5050"/>
                </a:solidFill>
                <a:latin typeface="+mn-ea"/>
              </a:rPr>
              <a:t>企业自主验收。</a:t>
            </a:r>
            <a:endParaRPr lang="en-US" altLang="zh-CN" sz="2800" b="1" dirty="0">
              <a:solidFill>
                <a:srgbClr val="FF505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000" b="1" dirty="0">
                <a:solidFill>
                  <a:srgbClr val="404040"/>
                </a:solidFill>
                <a:latin typeface="+mn-ea"/>
              </a:rPr>
              <a:t>第十八条　建设项目的环境影响评价文件确定需要配套建设的固体废物污染环境防治设施，应当与主体工程同时设计、同时施工、同时投入使用。建设项目的初步设计，应当按照环境保护设计规范的要求，将固体废物污染环境防治内容纳入环境影响评价文件，落实防治固体废物污染环境和破坏生态的措施以及固体废物污染环境防治设施投资概算。</a:t>
            </a:r>
            <a:endParaRPr lang="zh-CN" altLang="en-US" sz="2000" b="1" dirty="0">
              <a:solidFill>
                <a:srgbClr val="404040"/>
              </a:solidFill>
              <a:latin typeface="+mn-ea"/>
            </a:endParaRPr>
          </a:p>
          <a:p>
            <a:pPr>
              <a:lnSpc>
                <a:spcPts val="3500"/>
              </a:lnSpc>
            </a:pPr>
            <a:r>
              <a:rPr lang="zh-CN" altLang="en-US" sz="2000" b="1" dirty="0" smtClean="0">
                <a:solidFill>
                  <a:srgbClr val="404040"/>
                </a:solidFill>
                <a:latin typeface="+mn-ea"/>
              </a:rPr>
              <a:t>    </a:t>
            </a:r>
            <a:r>
              <a:rPr lang="zh-CN" altLang="en-US" sz="2000" b="1" dirty="0" smtClean="0">
                <a:solidFill>
                  <a:srgbClr val="FF5050"/>
                </a:solidFill>
                <a:latin typeface="+mn-ea"/>
              </a:rPr>
              <a:t>建设单位</a:t>
            </a:r>
            <a:r>
              <a:rPr lang="zh-CN" altLang="en-US" sz="2000" b="1" dirty="0">
                <a:solidFill>
                  <a:srgbClr val="404040"/>
                </a:solidFill>
                <a:latin typeface="+mn-ea"/>
              </a:rPr>
              <a:t>应当依照有关法律法规的规定，对配套建设的固体废物污染环境防治设施</a:t>
            </a:r>
            <a:r>
              <a:rPr lang="zh-CN" altLang="en-US" sz="2000" b="1" dirty="0">
                <a:solidFill>
                  <a:srgbClr val="FF5050"/>
                </a:solidFill>
                <a:latin typeface="+mn-ea"/>
              </a:rPr>
              <a:t>进行验收，编制验收报告，并向社会公开。</a:t>
            </a:r>
            <a:endParaRPr lang="zh-CN" altLang="en-US" sz="2000" b="1" dirty="0">
              <a:solidFill>
                <a:srgbClr val="FF505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1</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60"/>
            <a:ext cx="12192000" cy="89535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矩形 36"/>
          <p:cNvSpPr/>
          <p:nvPr/>
        </p:nvSpPr>
        <p:spPr>
          <a:xfrm>
            <a:off x="1929907" y="222637"/>
            <a:ext cx="5328771" cy="523220"/>
          </a:xfrm>
          <a:prstGeom prst="rect">
            <a:avLst/>
          </a:prstGeom>
          <a:noFill/>
        </p:spPr>
        <p:txBody>
          <a:bodyPr wrap="square" lIns="91440" tIns="45720" rIns="91440" bIns="45720">
            <a:spAutoFit/>
          </a:bodyPr>
          <a:lstStyle/>
          <a:p>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市生态环境局</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XX</a:t>
            </a: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分局</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30"/>
          <p:cNvSpPr txBox="1"/>
          <p:nvPr/>
        </p:nvSpPr>
        <p:spPr>
          <a:xfrm>
            <a:off x="1929907" y="1197081"/>
            <a:ext cx="8836073" cy="584775"/>
          </a:xfrm>
          <a:prstGeom prst="rect">
            <a:avLst/>
          </a:prstGeom>
          <a:noFill/>
        </p:spPr>
        <p:txBody>
          <a:bodyPr wrap="none" rtlCol="0">
            <a:spAutoFit/>
          </a:bodyPr>
          <a:lstStyle/>
          <a:p>
            <a:r>
              <a:rPr lang="zh-CN" altLang="en-US" sz="3200" b="1" dirty="0">
                <a:solidFill>
                  <a:srgbClr val="404040"/>
                </a:solidFill>
                <a:latin typeface="+mn-ea"/>
              </a:rPr>
              <a:t>二、解读新亮点（一般工业固体废物管理方面）</a:t>
            </a:r>
            <a:endParaRPr lang="zh-CN" altLang="en-US" sz="3200" b="1" dirty="0">
              <a:solidFill>
                <a:srgbClr val="404040"/>
              </a:solidFill>
              <a:latin typeface="+mn-ea"/>
            </a:endParaRPr>
          </a:p>
        </p:txBody>
      </p:sp>
      <p:sp>
        <p:nvSpPr>
          <p:cNvPr id="7" name="矩形 6"/>
          <p:cNvSpPr/>
          <p:nvPr/>
        </p:nvSpPr>
        <p:spPr>
          <a:xfrm>
            <a:off x="696301" y="1270005"/>
            <a:ext cx="87086" cy="377371"/>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97756" y="2456837"/>
            <a:ext cx="3794325" cy="33807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800" b="1" dirty="0" smtClean="0">
                <a:solidFill>
                  <a:srgbClr val="404040"/>
                </a:solidFill>
                <a:latin typeface="+mn-ea"/>
              </a:rPr>
              <a:t>    </a:t>
            </a:r>
            <a:endParaRPr lang="en-US" altLang="zh-CN" sz="2800" b="1" dirty="0" smtClean="0">
              <a:solidFill>
                <a:srgbClr val="404040"/>
              </a:solidFill>
              <a:latin typeface="+mn-ea"/>
            </a:endParaRPr>
          </a:p>
          <a:p>
            <a:pPr>
              <a:lnSpc>
                <a:spcPts val="4000"/>
              </a:lnSpc>
            </a:pPr>
            <a:r>
              <a:rPr lang="zh-CN" altLang="en-US" sz="2800" b="1" dirty="0">
                <a:solidFill>
                  <a:srgbClr val="FF0000"/>
                </a:solidFill>
                <a:latin typeface="+mn-ea"/>
              </a:rPr>
              <a:t>增加了跨省转移固废利用的</a:t>
            </a:r>
            <a:r>
              <a:rPr lang="zh-CN" altLang="en-US" sz="2800" b="1" dirty="0">
                <a:solidFill>
                  <a:srgbClr val="404040"/>
                </a:solidFill>
                <a:latin typeface="+mn-ea"/>
              </a:rPr>
              <a:t>，需报移出地生态环境主管部门备案的</a:t>
            </a:r>
            <a:r>
              <a:rPr lang="zh-CN" altLang="en-US" sz="2800" b="1" dirty="0" smtClean="0">
                <a:solidFill>
                  <a:srgbClr val="404040"/>
                </a:solidFill>
                <a:latin typeface="+mn-ea"/>
              </a:rPr>
              <a:t>要求。</a:t>
            </a:r>
            <a:endParaRPr lang="en-US" altLang="zh-CN" sz="2800" b="1" dirty="0">
              <a:solidFill>
                <a:srgbClr val="FF5050"/>
              </a:solidFill>
              <a:latin typeface="+mn-ea"/>
            </a:endParaRPr>
          </a:p>
        </p:txBody>
      </p:sp>
      <p:sp>
        <p:nvSpPr>
          <p:cNvPr id="9" name="流程图: 终止 8"/>
          <p:cNvSpPr/>
          <p:nvPr/>
        </p:nvSpPr>
        <p:spPr>
          <a:xfrm>
            <a:off x="1508951" y="2774773"/>
            <a:ext cx="1669299" cy="42414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华文中宋" panose="02010600040101010101" pitchFamily="2" charset="-122"/>
              <a:ea typeface="华文中宋" panose="02010600040101010101" pitchFamily="2" charset="-122"/>
            </a:endParaRPr>
          </a:p>
        </p:txBody>
      </p:sp>
      <p:sp>
        <p:nvSpPr>
          <p:cNvPr id="12" name="圆角矩形 11"/>
          <p:cNvSpPr/>
          <p:nvPr/>
        </p:nvSpPr>
        <p:spPr>
          <a:xfrm>
            <a:off x="5225143" y="1912485"/>
            <a:ext cx="6587412" cy="4637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zh-CN" altLang="en-US" b="1" dirty="0">
                <a:solidFill>
                  <a:srgbClr val="404040"/>
                </a:solidFill>
                <a:latin typeface="+mn-ea"/>
              </a:rPr>
              <a:t>第二十二条　转移固体废物出省、自治区、直辖市行政区域贮存、处置的，应当向固体废物移出地的省、自治区、直辖市人民政府生态环境主管部门提出申请。移出地的省、自治区、直辖市人民政府生态环境主管部门应当及时商经接受地的省、自治区、直辖市人民政府生态环境主管部门同意后，在规定期限内批准转移该固体废物出省、自治区、直辖市行政区域。未经批准的，不得转移。</a:t>
            </a:r>
            <a:endParaRPr lang="zh-CN" altLang="en-US" b="1" dirty="0">
              <a:solidFill>
                <a:srgbClr val="404040"/>
              </a:solidFill>
              <a:latin typeface="+mn-ea"/>
            </a:endParaRPr>
          </a:p>
          <a:p>
            <a:pPr>
              <a:lnSpc>
                <a:spcPts val="2600"/>
              </a:lnSpc>
            </a:pPr>
            <a:r>
              <a:rPr lang="zh-CN" altLang="en-US" b="1" dirty="0" smtClean="0">
                <a:solidFill>
                  <a:srgbClr val="404040"/>
                </a:solidFill>
                <a:latin typeface="+mn-ea"/>
              </a:rPr>
              <a:t>    转移</a:t>
            </a:r>
            <a:r>
              <a:rPr lang="zh-CN" altLang="en-US" b="1" dirty="0">
                <a:solidFill>
                  <a:srgbClr val="404040"/>
                </a:solidFill>
                <a:latin typeface="+mn-ea"/>
              </a:rPr>
              <a:t>固体废物出省、自治区、直辖市行政区域</a:t>
            </a:r>
            <a:r>
              <a:rPr lang="zh-CN" altLang="en-US" b="1" dirty="0">
                <a:solidFill>
                  <a:srgbClr val="FF0000"/>
                </a:solidFill>
                <a:latin typeface="+mn-ea"/>
              </a:rPr>
              <a:t>利用</a:t>
            </a:r>
            <a:r>
              <a:rPr lang="zh-CN" altLang="en-US" b="1" dirty="0">
                <a:solidFill>
                  <a:srgbClr val="404040"/>
                </a:solidFill>
                <a:latin typeface="+mn-ea"/>
              </a:rPr>
              <a:t>的，应当报固体废物移出地的省、自治区、直辖市人民政府生态环境主管部门</a:t>
            </a:r>
            <a:r>
              <a:rPr lang="zh-CN" altLang="en-US" b="1" dirty="0">
                <a:solidFill>
                  <a:srgbClr val="FF0000"/>
                </a:solidFill>
                <a:latin typeface="+mn-ea"/>
              </a:rPr>
              <a:t>备案</a:t>
            </a:r>
            <a:r>
              <a:rPr lang="zh-CN" altLang="en-US" b="1" dirty="0">
                <a:solidFill>
                  <a:srgbClr val="404040"/>
                </a:solidFill>
                <a:latin typeface="+mn-ea"/>
              </a:rPr>
              <a:t>。移出地的省、自治区、直辖市人民政府生态环境主管部门应当将备案信息通报接受地的省、自治区、直辖市人民政府生态环境主管部门。</a:t>
            </a:r>
            <a:endParaRPr lang="zh-CN" altLang="en-US" b="1" dirty="0">
              <a:solidFill>
                <a:srgbClr val="404040"/>
              </a:solidFill>
              <a:latin typeface="+mn-ea"/>
            </a:endParaRPr>
          </a:p>
        </p:txBody>
      </p:sp>
      <p:sp>
        <p:nvSpPr>
          <p:cNvPr id="10" name="矩形 9"/>
          <p:cNvSpPr/>
          <p:nvPr/>
        </p:nvSpPr>
        <p:spPr>
          <a:xfrm>
            <a:off x="1798418" y="2756012"/>
            <a:ext cx="1090363" cy="461665"/>
          </a:xfrm>
          <a:prstGeom prst="rect">
            <a:avLst/>
          </a:prstGeom>
          <a:noFill/>
        </p:spPr>
        <p:txBody>
          <a:bodyPr wrap="none" lIns="91440" tIns="45720" rIns="91440" bIns="45720">
            <a:spAutoFit/>
          </a:bodyPr>
          <a:lstStyle/>
          <a:p>
            <a:pPr algn="ctr"/>
            <a:r>
              <a:rPr lang="zh-CN" altLang="en-US"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亮点 </a:t>
            </a:r>
            <a:r>
              <a:rPr lang="en-US" altLang="zh-CN"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中宋" panose="02010600040101010101" pitchFamily="2" charset="-122"/>
                <a:ea typeface="华文中宋" panose="02010600040101010101" pitchFamily="2" charset="-122"/>
              </a:rPr>
              <a:t>2</a:t>
            </a:r>
            <a:endParaRPr lang="zh-CN" alt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虚尾箭头 12"/>
          <p:cNvSpPr/>
          <p:nvPr/>
        </p:nvSpPr>
        <p:spPr>
          <a:xfrm>
            <a:off x="4292081" y="3792644"/>
            <a:ext cx="933062" cy="7091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53.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commondata" val="eyJoZGlkIjoiNDY1MmY4MTY3YzFkZTg4NGM1MWI4N2I1NTA1MWI4MWE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9251</Words>
  <Application>WPS 演示</Application>
  <PresentationFormat>宽屏</PresentationFormat>
  <Paragraphs>636</Paragraphs>
  <Slides>41</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41</vt:i4>
      </vt:variant>
    </vt:vector>
  </HeadingPairs>
  <TitlesOfParts>
    <vt:vector size="57" baseType="lpstr">
      <vt:lpstr>Arial</vt:lpstr>
      <vt:lpstr>宋体</vt:lpstr>
      <vt:lpstr>Wingdings</vt:lpstr>
      <vt:lpstr>华文楷体</vt:lpstr>
      <vt:lpstr>微软雅黑</vt:lpstr>
      <vt:lpstr>方正粗黑宋简体</vt:lpstr>
      <vt:lpstr>华文中宋</vt:lpstr>
      <vt:lpstr>Calibri</vt:lpstr>
      <vt:lpstr>Arial Unicode MS</vt:lpstr>
      <vt:lpstr>Calibri Light</vt:lpstr>
      <vt:lpstr>Oxygen</vt:lpstr>
      <vt:lpstr>Segoe Print</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208</cp:revision>
  <dcterms:created xsi:type="dcterms:W3CDTF">2014-07-11T14:26:00Z</dcterms:created>
  <dcterms:modified xsi:type="dcterms:W3CDTF">2024-02-02T05:27:58Z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7F9D4117D12F4644961F2E80D32B3696_13</vt:lpwstr>
  </property>
</Properties>
</file>