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28"/>
  </p:notesMasterIdLst>
  <p:handoutMasterIdLst>
    <p:handoutMasterId r:id="rId29"/>
  </p:handoutMasterIdLst>
  <p:sldIdLst>
    <p:sldId id="2767" r:id="rId3"/>
    <p:sldId id="2766" r:id="rId4"/>
    <p:sldId id="2710" r:id="rId5"/>
    <p:sldId id="2706" r:id="rId6"/>
    <p:sldId id="2733" r:id="rId7"/>
    <p:sldId id="2730" r:id="rId8"/>
    <p:sldId id="2610" r:id="rId9"/>
    <p:sldId id="2684" r:id="rId10"/>
    <p:sldId id="2738" r:id="rId11"/>
    <p:sldId id="2735" r:id="rId12"/>
    <p:sldId id="2683" r:id="rId13"/>
    <p:sldId id="2672" r:id="rId14"/>
    <p:sldId id="2673" r:id="rId15"/>
    <p:sldId id="2674" r:id="rId16"/>
    <p:sldId id="2675" r:id="rId17"/>
    <p:sldId id="2676" r:id="rId18"/>
    <p:sldId id="2677" r:id="rId19"/>
    <p:sldId id="2731" r:id="rId20"/>
    <p:sldId id="2732" r:id="rId21"/>
    <p:sldId id="2728" r:id="rId22"/>
    <p:sldId id="2739" r:id="rId23"/>
    <p:sldId id="2729" r:id="rId24"/>
    <p:sldId id="2740" r:id="rId25"/>
    <p:sldId id="2741" r:id="rId26"/>
    <p:sldId id="2768" r:id="rId27"/>
  </p:sldIdLst>
  <p:sldSz cx="9906000" cy="6858000" type="A4"/>
  <p:notesSz cx="6794500" cy="9931400"/>
  <p:custDataLst>
    <p:tags r:id="rId34"/>
  </p:custDataLst>
  <p:defaultTextStyle>
    <a:defPPr>
      <a:defRPr lang="zh-CN"/>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278" userDrawn="1">
          <p15:clr>
            <a:srgbClr val="A4A3A4"/>
          </p15:clr>
        </p15:guide>
        <p15:guide id="2" orient="horz" pos="2874" userDrawn="1">
          <p15:clr>
            <a:srgbClr val="A4A3A4"/>
          </p15:clr>
        </p15:guide>
        <p15:guide id="3" orient="horz" pos="1702" userDrawn="1">
          <p15:clr>
            <a:srgbClr val="A4A3A4"/>
          </p15:clr>
        </p15:guide>
        <p15:guide id="4" orient="horz" pos="3966" userDrawn="1">
          <p15:clr>
            <a:srgbClr val="A4A3A4"/>
          </p15:clr>
        </p15:guide>
        <p15:guide id="5" pos="5766" userDrawn="1">
          <p15:clr>
            <a:srgbClr val="A4A3A4"/>
          </p15:clr>
        </p15:guide>
        <p15:guide id="6" pos="1205" userDrawn="1">
          <p15:clr>
            <a:srgbClr val="A4A3A4"/>
          </p15:clr>
        </p15:guide>
        <p15:guide id="7" pos="3120" userDrawn="1">
          <p15:clr>
            <a:srgbClr val="A4A3A4"/>
          </p15:clr>
        </p15:guide>
        <p15:guide id="8" pos="4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FFFFFF"/>
    <a:srgbClr val="000000"/>
    <a:srgbClr val="FFFEFC"/>
    <a:srgbClr val="C5C5C5"/>
    <a:srgbClr val="928D87"/>
    <a:srgbClr val="8C988C"/>
    <a:srgbClr val="E9EDF4"/>
    <a:srgbClr val="265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559"/>
    <p:restoredTop sz="95268"/>
  </p:normalViewPr>
  <p:slideViewPr>
    <p:cSldViewPr snapToGrid="0" showGuides="1">
      <p:cViewPr varScale="1">
        <p:scale>
          <a:sx n="89" d="100"/>
          <a:sy n="89" d="100"/>
        </p:scale>
        <p:origin x="-1278" y="-96"/>
      </p:cViewPr>
      <p:guideLst>
        <p:guide orient="horz" pos="2278"/>
        <p:guide orient="horz" pos="2874"/>
        <p:guide orient="horz" pos="1702"/>
        <p:guide orient="horz" pos="3966"/>
        <p:guide pos="5766"/>
        <p:guide pos="1205"/>
        <p:guide pos="3120"/>
        <p:guide pos="431"/>
      </p:guideLst>
    </p:cSldViewPr>
  </p:slideViewPr>
  <p:outlineViewPr>
    <p:cViewPr>
      <p:scale>
        <a:sx n="33" d="100"/>
        <a:sy n="33" d="100"/>
      </p:scale>
      <p:origin x="0" y="768"/>
    </p:cViewPr>
  </p:outlineViewPr>
  <p:notesTextViewPr>
    <p:cViewPr>
      <p:scale>
        <a:sx n="150" d="100"/>
        <a:sy n="150" d="100"/>
      </p:scale>
      <p:origin x="0" y="0"/>
    </p:cViewPr>
  </p:notesTextViewPr>
  <p:sorterViewPr showFormatting="0">
    <p:cViewPr>
      <p:scale>
        <a:sx n="66" d="100"/>
        <a:sy n="66" d="100"/>
      </p:scale>
      <p:origin x="0" y="369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2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66018" name="Rectangle 2"/>
          <p:cNvSpPr>
            <a:spLocks noGrp="1" noChangeArrowheads="1"/>
          </p:cNvSpPr>
          <p:nvPr>
            <p:ph type="hdr" sz="quarter"/>
          </p:nvPr>
        </p:nvSpPr>
        <p:spPr bwMode="auto">
          <a:xfrm>
            <a:off x="0" y="0"/>
            <a:ext cx="2944813" cy="495300"/>
          </a:xfrm>
          <a:prstGeom prst="rect">
            <a:avLst/>
          </a:prstGeom>
          <a:noFill/>
          <a:ln w="9525">
            <a:noFill/>
            <a:miter lim="800000"/>
          </a:ln>
          <a:effectLst/>
        </p:spPr>
        <p:txBody>
          <a:bodyPr vert="horz" wrap="square" lIns="91426" tIns="45713" rIns="91426" bIns="45713" numCol="1" anchor="t" anchorCtr="0" compatLnSpc="1"/>
          <a:lstStyle>
            <a:lvl1pPr eaLnBrk="1" fontAlgn="base" hangingPunct="1">
              <a:defRPr sz="1200" b="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6019" name="Rectangle 3"/>
          <p:cNvSpPr>
            <a:spLocks noGrp="1" noChangeArrowheads="1"/>
          </p:cNvSpPr>
          <p:nvPr>
            <p:ph type="dt" sz="quarter" idx="1"/>
          </p:nvPr>
        </p:nvSpPr>
        <p:spPr bwMode="auto">
          <a:xfrm>
            <a:off x="3848100" y="0"/>
            <a:ext cx="2944813" cy="495300"/>
          </a:xfrm>
          <a:prstGeom prst="rect">
            <a:avLst/>
          </a:prstGeom>
          <a:noFill/>
          <a:ln w="9525">
            <a:noFill/>
            <a:miter lim="800000"/>
          </a:ln>
          <a:effectLst/>
        </p:spPr>
        <p:txBody>
          <a:bodyPr vert="horz" wrap="square" lIns="91426" tIns="45713" rIns="91426" bIns="45713" numCol="1" anchor="t" anchorCtr="0" compatLnSpc="1"/>
          <a:lstStyle>
            <a:lvl1pPr algn="r" eaLnBrk="1" fontAlgn="base" hangingPunct="1">
              <a:defRPr sz="1200" b="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6020" name="Rectangle 4"/>
          <p:cNvSpPr>
            <a:spLocks noGrp="1" noChangeArrowheads="1"/>
          </p:cNvSpPr>
          <p:nvPr>
            <p:ph type="ftr" sz="quarter" idx="2"/>
          </p:nvPr>
        </p:nvSpPr>
        <p:spPr bwMode="auto">
          <a:xfrm>
            <a:off x="0" y="9434513"/>
            <a:ext cx="2944813" cy="495300"/>
          </a:xfrm>
          <a:prstGeom prst="rect">
            <a:avLst/>
          </a:prstGeom>
          <a:noFill/>
          <a:ln w="9525">
            <a:noFill/>
            <a:miter lim="800000"/>
          </a:ln>
          <a:effectLst/>
        </p:spPr>
        <p:txBody>
          <a:bodyPr vert="horz" wrap="square" lIns="91426" tIns="45713" rIns="91426" bIns="45713" numCol="1" anchor="b" anchorCtr="0" compatLnSpc="1"/>
          <a:lstStyle>
            <a:lvl1pPr eaLnBrk="1" fontAlgn="base" hangingPunct="1">
              <a:defRPr sz="1200" b="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6021" name="Rectangle 5"/>
          <p:cNvSpPr>
            <a:spLocks noGrp="1" noChangeArrowheads="1"/>
          </p:cNvSpPr>
          <p:nvPr>
            <p:ph type="sldNum" sz="quarter" idx="3"/>
          </p:nvPr>
        </p:nvSpPr>
        <p:spPr bwMode="auto">
          <a:xfrm>
            <a:off x="3848100" y="9434513"/>
            <a:ext cx="2944813" cy="495300"/>
          </a:xfrm>
          <a:prstGeom prst="rect">
            <a:avLst/>
          </a:prstGeom>
          <a:noFill/>
          <a:ln w="9525">
            <a:noFill/>
            <a:miter lim="800000"/>
          </a:ln>
          <a:effectLst/>
        </p:spPr>
        <p:txBody>
          <a:bodyPr vert="horz" wrap="square" lIns="91426" tIns="45713" rIns="91426" bIns="45713" numCol="1" anchor="b" anchorCtr="0" compatLnSpc="1"/>
          <a:p>
            <a:pPr lvl="0" algn="r" eaLnBrk="1" hangingPunct="1">
              <a:buNone/>
            </a:pPr>
            <a:fld id="{9A0DB2DC-4C9A-4742-B13C-FB6460FD3503}" type="slidenum">
              <a:rPr lang="en-US" altLang="zh-CN" sz="1200" b="0" dirty="0">
                <a:latin typeface="Arial" panose="020B0604020202020204" pitchFamily="34" charset="0"/>
              </a:rPr>
            </a:fld>
            <a:endParaRPr lang="en-US" altLang="zh-CN" sz="1200" b="0" dirty="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6258" name="Rectangle 2"/>
          <p:cNvSpPr>
            <a:spLocks noGrp="1" noChangeArrowheads="1"/>
          </p:cNvSpPr>
          <p:nvPr>
            <p:ph type="hdr" sz="quarter"/>
          </p:nvPr>
        </p:nvSpPr>
        <p:spPr bwMode="auto">
          <a:xfrm>
            <a:off x="0" y="0"/>
            <a:ext cx="2944813" cy="495300"/>
          </a:xfrm>
          <a:prstGeom prst="rect">
            <a:avLst/>
          </a:prstGeom>
          <a:noFill/>
          <a:ln w="9525">
            <a:noFill/>
            <a:miter lim="800000"/>
          </a:ln>
          <a:effectLst/>
        </p:spPr>
        <p:txBody>
          <a:bodyPr vert="horz" wrap="square" lIns="91426" tIns="45713" rIns="91426" bIns="45713" numCol="1" anchor="t" anchorCtr="0" compatLnSpc="1"/>
          <a:lstStyle>
            <a:lvl1pPr eaLnBrk="1" fontAlgn="base" hangingPunct="1">
              <a:defRPr sz="1200" b="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6259" name="Rectangle 3"/>
          <p:cNvSpPr>
            <a:spLocks noGrp="1" noChangeArrowheads="1"/>
          </p:cNvSpPr>
          <p:nvPr>
            <p:ph type="dt" idx="1"/>
          </p:nvPr>
        </p:nvSpPr>
        <p:spPr bwMode="auto">
          <a:xfrm>
            <a:off x="3848100" y="0"/>
            <a:ext cx="2944813" cy="495300"/>
          </a:xfrm>
          <a:prstGeom prst="rect">
            <a:avLst/>
          </a:prstGeom>
          <a:noFill/>
          <a:ln w="9525">
            <a:noFill/>
            <a:miter lim="800000"/>
          </a:ln>
          <a:effectLst/>
        </p:spPr>
        <p:txBody>
          <a:bodyPr vert="horz" wrap="square" lIns="91426" tIns="45713" rIns="91426" bIns="45713" numCol="1" anchor="t" anchorCtr="0" compatLnSpc="1"/>
          <a:lstStyle>
            <a:lvl1pPr algn="r" eaLnBrk="1" fontAlgn="base" hangingPunct="1">
              <a:defRPr sz="1200" b="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988" name="Rectangle 4"/>
          <p:cNvSpPr>
            <a:spLocks noGrp="1" noRot="1" noChangeAspect="1" noTextEdit="1"/>
          </p:cNvSpPr>
          <p:nvPr>
            <p:ph type="sldImg" idx="2"/>
          </p:nvPr>
        </p:nvSpPr>
        <p:spPr>
          <a:xfrm>
            <a:off x="706438" y="744538"/>
            <a:ext cx="5381625" cy="3725862"/>
          </a:xfrm>
          <a:prstGeom prst="rect">
            <a:avLst/>
          </a:prstGeom>
          <a:noFill/>
          <a:ln w="9525" cap="flat" cmpd="sng">
            <a:solidFill>
              <a:srgbClr val="000000"/>
            </a:solidFill>
            <a:prstDash val="solid"/>
            <a:miter/>
            <a:headEnd type="none" w="med" len="med"/>
            <a:tailEnd type="none" w="med" len="med"/>
          </a:ln>
        </p:spPr>
      </p:sp>
      <p:sp>
        <p:nvSpPr>
          <p:cNvPr id="96261" name="Rectangle 5"/>
          <p:cNvSpPr>
            <a:spLocks noGrp="1" noChangeArrowheads="1"/>
          </p:cNvSpPr>
          <p:nvPr>
            <p:ph type="body" sz="quarter" idx="3"/>
          </p:nvPr>
        </p:nvSpPr>
        <p:spPr bwMode="auto">
          <a:xfrm>
            <a:off x="679450" y="4716463"/>
            <a:ext cx="5435600" cy="4470400"/>
          </a:xfrm>
          <a:prstGeom prst="rect">
            <a:avLst/>
          </a:prstGeom>
          <a:noFill/>
          <a:ln w="9525">
            <a:noFill/>
            <a:miter lim="800000"/>
          </a:ln>
          <a:effectLst/>
        </p:spPr>
        <p:txBody>
          <a:bodyPr vert="horz" wrap="square" lIns="91426" tIns="45713" rIns="91426" bIns="45713"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6262" name="Rectangle 6"/>
          <p:cNvSpPr>
            <a:spLocks noGrp="1" noChangeArrowheads="1"/>
          </p:cNvSpPr>
          <p:nvPr>
            <p:ph type="ftr" sz="quarter" idx="4"/>
          </p:nvPr>
        </p:nvSpPr>
        <p:spPr bwMode="auto">
          <a:xfrm>
            <a:off x="0" y="9434513"/>
            <a:ext cx="2944813" cy="495300"/>
          </a:xfrm>
          <a:prstGeom prst="rect">
            <a:avLst/>
          </a:prstGeom>
          <a:noFill/>
          <a:ln w="9525">
            <a:noFill/>
            <a:miter lim="800000"/>
          </a:ln>
          <a:effectLst/>
        </p:spPr>
        <p:txBody>
          <a:bodyPr vert="horz" wrap="square" lIns="91426" tIns="45713" rIns="91426" bIns="45713" numCol="1" anchor="b" anchorCtr="0" compatLnSpc="1"/>
          <a:lstStyle>
            <a:lvl1pPr eaLnBrk="1" fontAlgn="base" hangingPunct="1">
              <a:defRPr sz="1200" b="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6263" name="Rectangle 7"/>
          <p:cNvSpPr>
            <a:spLocks noGrp="1" noChangeArrowheads="1"/>
          </p:cNvSpPr>
          <p:nvPr>
            <p:ph type="sldNum" sz="quarter" idx="5"/>
          </p:nvPr>
        </p:nvSpPr>
        <p:spPr bwMode="auto">
          <a:xfrm>
            <a:off x="3848100" y="9434513"/>
            <a:ext cx="2944813" cy="495300"/>
          </a:xfrm>
          <a:prstGeom prst="rect">
            <a:avLst/>
          </a:prstGeom>
          <a:noFill/>
          <a:ln w="9525">
            <a:noFill/>
            <a:miter lim="800000"/>
          </a:ln>
          <a:effectLst/>
        </p:spPr>
        <p:txBody>
          <a:bodyPr vert="horz" wrap="square" lIns="91426" tIns="45713" rIns="91426" bIns="45713" numCol="1" anchor="b" anchorCtr="0" compatLnSpc="1"/>
          <a:p>
            <a:pPr lvl="0" algn="r" eaLnBrk="1" hangingPunct="1">
              <a:buNone/>
            </a:pPr>
            <a:fld id="{9A0DB2DC-4C9A-4742-B13C-FB6460FD3503}" type="slidenum">
              <a:rPr lang="en-US" altLang="zh-CN" sz="1200" b="0" dirty="0">
                <a:latin typeface="Arial" panose="020B0604020202020204" pitchFamily="34" charset="0"/>
              </a:rPr>
            </a:fld>
            <a:endParaRPr lang="en-US" altLang="zh-CN" sz="1200" b="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Rectangle 12"/>
          <p:cNvSpPr>
            <a:spLocks noChangeArrowheads="1"/>
          </p:cNvSpPr>
          <p:nvPr/>
        </p:nvSpPr>
        <p:spPr bwMode="auto">
          <a:xfrm>
            <a:off x="0" y="-7937"/>
            <a:ext cx="9906000" cy="6872288"/>
          </a:xfrm>
          <a:prstGeom prst="rect">
            <a:avLst/>
          </a:prstGeom>
          <a:solidFill>
            <a:srgbClr val="0C419A"/>
          </a:solidFill>
          <a:ln>
            <a:noFill/>
          </a:ln>
        </p:spPr>
        <p:txBody>
          <a:bodyPr wrap="none" anchor="ctr"/>
          <a:lstStyle/>
          <a:p>
            <a:pPr marL="0" marR="0" lvl="0" indent="0" algn="l" defTabSz="914400" rtl="0" eaLnBrk="0" fontAlgn="ctr"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2054" name="Picture 27" descr="123"/>
          <p:cNvPicPr>
            <a:picLocks noChangeAspect="1"/>
          </p:cNvPicPr>
          <p:nvPr userDrawn="1"/>
        </p:nvPicPr>
        <p:blipFill>
          <a:blip r:embed="rId3"/>
          <a:stretch>
            <a:fillRect/>
          </a:stretch>
        </p:blipFill>
        <p:spPr>
          <a:xfrm>
            <a:off x="0" y="4437063"/>
            <a:ext cx="9906000" cy="714375"/>
          </a:xfrm>
          <a:prstGeom prst="rect">
            <a:avLst/>
          </a:prstGeom>
          <a:noFill/>
          <a:ln w="9525">
            <a:noFill/>
          </a:ln>
        </p:spPr>
      </p:pic>
      <p:sp>
        <p:nvSpPr>
          <p:cNvPr id="664578" name="Rectangle 2"/>
          <p:cNvSpPr>
            <a:spLocks noGrp="1" noChangeArrowheads="1"/>
          </p:cNvSpPr>
          <p:nvPr>
            <p:ph type="ctrTitle" sz="quarter"/>
          </p:nvPr>
        </p:nvSpPr>
        <p:spPr bwMode="auto">
          <a:xfrm>
            <a:off x="717455" y="1421252"/>
            <a:ext cx="8623495" cy="1281112"/>
          </a:xfrm>
        </p:spPr>
        <p:txBody>
          <a:bodyPr anchor="ctr" anchorCtr="1"/>
          <a:lstStyle>
            <a:lvl1pPr algn="ctr">
              <a:lnSpc>
                <a:spcPct val="95000"/>
              </a:lnSpc>
              <a:defRPr sz="4000" b="0">
                <a:solidFill>
                  <a:schemeClr val="bg1"/>
                </a:solidFill>
                <a:latin typeface="黑体" panose="02010609060101010101" pitchFamily="49" charset="-122"/>
                <a:ea typeface="黑体" panose="02010609060101010101" pitchFamily="49" charset="-122"/>
              </a:defRPr>
            </a:lvl1pPr>
          </a:lstStyle>
          <a:p>
            <a:r>
              <a:rPr lang="en-US" altLang="en-US"/>
              <a:t>单击此处编辑母版标题样式</a:t>
            </a:r>
            <a:endParaRPr lang="en-US" altLang="en-US"/>
          </a:p>
        </p:txBody>
      </p:sp>
      <p:sp>
        <p:nvSpPr>
          <p:cNvPr id="664579" name="Rectangle 3"/>
          <p:cNvSpPr>
            <a:spLocks noGrp="1" noChangeArrowheads="1"/>
          </p:cNvSpPr>
          <p:nvPr>
            <p:ph type="subTitle" sz="quarter" idx="1"/>
          </p:nvPr>
        </p:nvSpPr>
        <p:spPr>
          <a:xfrm>
            <a:off x="1794510" y="4523105"/>
            <a:ext cx="2876550" cy="565150"/>
          </a:xfrm>
          <a:solidFill>
            <a:schemeClr val="bg1"/>
          </a:solidFill>
          <a:ln w="9525">
            <a:prstDash val="solid"/>
          </a:ln>
        </p:spPr>
        <p:txBody>
          <a:bodyPr anchor="ctr"/>
          <a:lstStyle>
            <a:lvl1pPr marL="0" indent="0" algn="ctr">
              <a:buFont typeface="Wingdings 2" pitchFamily="18" charset="2"/>
              <a:buNone/>
              <a:defRPr sz="2000">
                <a:solidFill>
                  <a:schemeClr val="bg1"/>
                </a:solidFill>
                <a:latin typeface="+mj-ea"/>
                <a:ea typeface="+mj-ea"/>
              </a:defRPr>
            </a:lvl1pPr>
          </a:lstStyle>
          <a:p>
            <a:r>
              <a:rPr lang="zh-CN" altLang="en-US" smtClean="0"/>
              <a:t>单击此处编辑母版副标题样式</a:t>
            </a:r>
            <a:endParaRPr lang="en-US" alt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269"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11270"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
        <p:nvSpPr>
          <p:cNvPr id="2" name="标题 1"/>
          <p:cNvSpPr>
            <a:spLocks noGrp="1"/>
          </p:cNvSpPr>
          <p:nvPr>
            <p:ph type="title"/>
          </p:nvPr>
        </p:nvSpPr>
        <p:spPr>
          <a:xfrm>
            <a:off x="1941513" y="4800600"/>
            <a:ext cx="5943600" cy="566738"/>
          </a:xfrm>
        </p:spPr>
        <p:txBody>
          <a:bodyPr/>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vert="horz" wrap="square" lIns="0" tIns="0"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20000"/>
              </a:lnSpc>
              <a:spcBef>
                <a:spcPct val="15000"/>
              </a:spcBef>
              <a:spcAft>
                <a:spcPct val="15000"/>
              </a:spcAft>
              <a:buClr>
                <a:srgbClr val="003366"/>
              </a:buClr>
              <a:buSzTx/>
              <a:buFont typeface="Wingdings 2" pitchFamily="18" charset="2"/>
              <a:buNone/>
              <a:defRPr/>
            </a:pPr>
            <a:endParaRPr kumimoji="0" lang="zh-CN" alt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2293"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12294"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3317"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13318"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
        <p:nvSpPr>
          <p:cNvPr id="2" name="竖排标题 1"/>
          <p:cNvSpPr>
            <a:spLocks noGrp="1"/>
          </p:cNvSpPr>
          <p:nvPr>
            <p:ph type="title" orient="vert"/>
          </p:nvPr>
        </p:nvSpPr>
        <p:spPr>
          <a:xfrm>
            <a:off x="7186613" y="266700"/>
            <a:ext cx="2230437" cy="60467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92125" y="266700"/>
            <a:ext cx="6542088" cy="60467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4341"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14342"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
        <p:nvSpPr>
          <p:cNvPr id="2" name="标题 1"/>
          <p:cNvSpPr>
            <a:spLocks noGrp="1"/>
          </p:cNvSpPr>
          <p:nvPr>
            <p:ph type="title"/>
          </p:nvPr>
        </p:nvSpPr>
        <p:spPr>
          <a:xfrm>
            <a:off x="506413" y="266700"/>
            <a:ext cx="8882062" cy="785813"/>
          </a:xfrm>
        </p:spPr>
        <p:txBody>
          <a:bodyPr/>
          <a:lstStyle/>
          <a:p>
            <a:r>
              <a:rPr lang="zh-CN" altLang="en-US"/>
              <a:t>单击此处编辑母版标题样式</a:t>
            </a:r>
            <a:endParaRPr lang="zh-CN" altLang="en-US"/>
          </a:p>
        </p:txBody>
      </p:sp>
      <p:sp>
        <p:nvSpPr>
          <p:cNvPr id="3" name="图表占位符 2"/>
          <p:cNvSpPr>
            <a:spLocks noGrp="1"/>
          </p:cNvSpPr>
          <p:nvPr>
            <p:ph type="chart" idx="1"/>
          </p:nvPr>
        </p:nvSpPr>
        <p:spPr>
          <a:xfrm>
            <a:off x="492125" y="1365250"/>
            <a:ext cx="8924925" cy="4948238"/>
          </a:xfrm>
        </p:spPr>
        <p:txBody>
          <a:bodyPr vert="horz" wrap="square" lIns="0" tIns="0" rIns="0" bIns="0" numCol="1" anchor="t" anchorCtr="0" compatLnSpc="1"/>
          <a:lstStyle/>
          <a:p>
            <a:pPr marL="234950" marR="0" lvl="0" indent="-234950" algn="just" defTabSz="914400" rtl="0" eaLnBrk="0" fontAlgn="base" latinLnBrk="0" hangingPunct="0">
              <a:lnSpc>
                <a:spcPct val="120000"/>
              </a:lnSpc>
              <a:spcBef>
                <a:spcPct val="15000"/>
              </a:spcBef>
              <a:spcAft>
                <a:spcPct val="15000"/>
              </a:spcAft>
              <a:buClr>
                <a:srgbClr val="003366"/>
              </a:buClr>
              <a:buSzTx/>
              <a:buFont typeface="Wingdings 2" pitchFamily="18" charset="2"/>
              <a:buChar char="¾"/>
              <a:defRPr/>
            </a:pPr>
            <a:endParaRPr kumimoji="0" lang="zh-CN" altLang="en-US" sz="3200" b="0" i="0" u="none" strike="noStrike" kern="0" cap="none" spc="0" normalizeH="0" baseline="0" noProof="0">
              <a:ln>
                <a:noFill/>
              </a:ln>
              <a:solidFill>
                <a:srgbClr val="000000"/>
              </a:solidFill>
              <a:effectLst/>
              <a:uLnTx/>
              <a:uFillTx/>
              <a:latin typeface="+mn-lt"/>
              <a:ea typeface="+mn-ea"/>
              <a:cs typeface="+mn-cs"/>
            </a:endParaRP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5365"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15366"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
        <p:nvSpPr>
          <p:cNvPr id="2" name="标题 1"/>
          <p:cNvSpPr>
            <a:spLocks noGrp="1"/>
          </p:cNvSpPr>
          <p:nvPr>
            <p:ph type="title"/>
          </p:nvPr>
        </p:nvSpPr>
        <p:spPr>
          <a:xfrm>
            <a:off x="506413" y="266700"/>
            <a:ext cx="8882062" cy="785813"/>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92125" y="1365250"/>
            <a:ext cx="8924925" cy="4948238"/>
          </a:xfrm>
        </p:spPr>
        <p:txBody>
          <a:bodyPr vert="horz" wrap="square" lIns="0" tIns="0" rIns="0" bIns="0" numCol="1" anchor="t" anchorCtr="0" compatLnSpc="1"/>
          <a:lstStyle/>
          <a:p>
            <a:pPr marL="234950" marR="0" lvl="0" indent="-234950" algn="just" defTabSz="914400" rtl="0" eaLnBrk="0" fontAlgn="base" latinLnBrk="0" hangingPunct="0">
              <a:lnSpc>
                <a:spcPct val="120000"/>
              </a:lnSpc>
              <a:spcBef>
                <a:spcPct val="15000"/>
              </a:spcBef>
              <a:spcAft>
                <a:spcPct val="15000"/>
              </a:spcAft>
              <a:buClr>
                <a:srgbClr val="003366"/>
              </a:buClr>
              <a:buSzTx/>
              <a:buFont typeface="Wingdings 2" pitchFamily="18" charset="2"/>
              <a:buChar char="¾"/>
              <a:defRPr/>
            </a:pPr>
            <a:endParaRPr kumimoji="0" lang="zh-CN" altLang="en-US" sz="3200" b="0" i="0" u="none" strike="noStrike" kern="0" cap="none" spc="0" normalizeH="0" baseline="0" noProof="0">
              <a:ln>
                <a:noFill/>
              </a:ln>
              <a:solidFill>
                <a:srgbClr val="000000"/>
              </a:solidFill>
              <a:effectLst/>
              <a:uLnTx/>
              <a:uFillTx/>
              <a:latin typeface="+mn-lt"/>
              <a:ea typeface="+mn-ea"/>
              <a:cs typeface="+mn-cs"/>
            </a:endParaRPr>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6389"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16390"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
        <p:nvSpPr>
          <p:cNvPr id="2" name="标题 1"/>
          <p:cNvSpPr>
            <a:spLocks noGrp="1"/>
          </p:cNvSpPr>
          <p:nvPr>
            <p:ph type="title"/>
          </p:nvPr>
        </p:nvSpPr>
        <p:spPr>
          <a:xfrm>
            <a:off x="506413" y="266700"/>
            <a:ext cx="8882062" cy="785813"/>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92125" y="1365250"/>
            <a:ext cx="4386263" cy="49482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5030788" y="1365250"/>
            <a:ext cx="4386262" cy="23971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5030788" y="3914775"/>
            <a:ext cx="4386262" cy="2398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Rectangle 12"/>
          <p:cNvSpPr>
            <a:spLocks noChangeArrowheads="1"/>
          </p:cNvSpPr>
          <p:nvPr/>
        </p:nvSpPr>
        <p:spPr bwMode="auto">
          <a:xfrm>
            <a:off x="0" y="0"/>
            <a:ext cx="9906000" cy="6872288"/>
          </a:xfrm>
          <a:prstGeom prst="rect">
            <a:avLst/>
          </a:prstGeom>
          <a:solidFill>
            <a:srgbClr val="0C419A"/>
          </a:solidFill>
          <a:ln>
            <a:noFill/>
          </a:ln>
        </p:spPr>
        <p:txBody>
          <a:bodyPr wrap="none" anchor="ctr"/>
          <a:lstStyle/>
          <a:p>
            <a:pPr marL="0" marR="0" lvl="0" indent="0" algn="l" defTabSz="914400" rtl="0" eaLnBrk="0" fontAlgn="ctr"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3078" name="Picture 27" descr="123"/>
          <p:cNvPicPr>
            <a:picLocks noChangeAspect="1"/>
          </p:cNvPicPr>
          <p:nvPr userDrawn="1"/>
        </p:nvPicPr>
        <p:blipFill>
          <a:blip r:embed="rId3"/>
          <a:stretch>
            <a:fillRect/>
          </a:stretch>
        </p:blipFill>
        <p:spPr>
          <a:xfrm>
            <a:off x="0" y="6148388"/>
            <a:ext cx="9906000" cy="714375"/>
          </a:xfrm>
          <a:prstGeom prst="rect">
            <a:avLst/>
          </a:prstGeom>
          <a:noFill/>
          <a:ln w="9525">
            <a:noFill/>
          </a:ln>
        </p:spPr>
      </p:pic>
      <p:pic>
        <p:nvPicPr>
          <p:cNvPr id="3079" name="Picture 19"/>
          <p:cNvPicPr>
            <a:picLocks noChangeAspect="1"/>
          </p:cNvPicPr>
          <p:nvPr userDrawn="1"/>
        </p:nvPicPr>
        <p:blipFill>
          <a:blip r:embed="rId4"/>
          <a:srcRect l="12128" t="10620"/>
          <a:stretch>
            <a:fillRect/>
          </a:stretch>
        </p:blipFill>
        <p:spPr>
          <a:xfrm>
            <a:off x="609600" y="6343650"/>
            <a:ext cx="2944813" cy="366713"/>
          </a:xfrm>
          <a:prstGeom prst="rect">
            <a:avLst/>
          </a:prstGeom>
          <a:noFill/>
          <a:ln w="9525">
            <a:noFill/>
          </a:ln>
        </p:spPr>
      </p:pic>
      <p:pic>
        <p:nvPicPr>
          <p:cNvPr id="3080" name="图片 9"/>
          <p:cNvPicPr>
            <a:picLocks noChangeAspect="1"/>
          </p:cNvPicPr>
          <p:nvPr userDrawn="1"/>
        </p:nvPicPr>
        <p:blipFill>
          <a:blip r:embed="rId5"/>
          <a:stretch>
            <a:fillRect/>
          </a:stretch>
        </p:blipFill>
        <p:spPr>
          <a:xfrm>
            <a:off x="161925" y="6340475"/>
            <a:ext cx="447675" cy="366713"/>
          </a:xfrm>
          <a:prstGeom prst="rect">
            <a:avLst/>
          </a:prstGeom>
          <a:noFill/>
          <a:ln w="9525">
            <a:noFill/>
          </a:ln>
        </p:spPr>
      </p:pic>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101"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4102"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两栏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74546" y="804067"/>
            <a:ext cx="4389342"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412993" y="1800369"/>
            <a:ext cx="2906658"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70313" y="2662659"/>
            <a:ext cx="4293574"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85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622743" y="6349833"/>
            <a:ext cx="219375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344250" y="6349833"/>
            <a:ext cx="32175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996113" y="6349833"/>
            <a:ext cx="219375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70313" y="3950373"/>
            <a:ext cx="4293574" cy="819151"/>
          </a:xfrm>
        </p:spPr>
        <p:txBody>
          <a:bodyPr lIns="90000" tIns="46800" rIns="90000" bIns="46800"/>
          <a:lstStyle>
            <a:lvl1pPr marL="0" indent="0" algn="ctr">
              <a:buNone/>
              <a:defRPr baseline="0"/>
            </a:lvl1pPr>
            <a:lvl2pPr marL="371475" indent="0">
              <a:buNone/>
              <a:defRPr/>
            </a:lvl2pPr>
          </a:lstStyle>
          <a:p>
            <a:pPr lvl="0"/>
            <a:r>
              <a:rPr lang="zh-CN" altLang="en-US" dirty="0"/>
              <a:t>单击此处编辑文本</a:t>
            </a:r>
            <a:endParaRPr lang="zh-CN" altLang="en-US" dirty="0"/>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149"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6150"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92125" y="1365250"/>
            <a:ext cx="4386263" cy="4948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030788" y="1365250"/>
            <a:ext cx="4386262" cy="4948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7173"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7174"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
        <p:nvSpPr>
          <p:cNvPr id="2" name="标题 1"/>
          <p:cNvSpPr>
            <a:spLocks noGrp="1"/>
          </p:cNvSpPr>
          <p:nvPr>
            <p:ph type="title"/>
          </p:nvPr>
        </p:nvSpPr>
        <p:spPr>
          <a:xfrm>
            <a:off x="495300" y="274638"/>
            <a:ext cx="89154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7"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8198"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221"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9222"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245" name="Picture 19"/>
          <p:cNvPicPr>
            <a:picLocks noChangeAspect="1"/>
          </p:cNvPicPr>
          <p:nvPr userDrawn="1"/>
        </p:nvPicPr>
        <p:blipFill>
          <a:blip r:embed="rId3"/>
          <a:srcRect l="12128" t="10620"/>
          <a:stretch>
            <a:fillRect/>
          </a:stretch>
        </p:blipFill>
        <p:spPr>
          <a:xfrm>
            <a:off x="498475" y="6461125"/>
            <a:ext cx="2944813" cy="366713"/>
          </a:xfrm>
          <a:prstGeom prst="rect">
            <a:avLst/>
          </a:prstGeom>
          <a:noFill/>
          <a:ln w="9525">
            <a:noFill/>
          </a:ln>
        </p:spPr>
      </p:pic>
      <p:pic>
        <p:nvPicPr>
          <p:cNvPr id="10246" name="图片 7"/>
          <p:cNvPicPr>
            <a:picLocks noChangeAspect="1"/>
          </p:cNvPicPr>
          <p:nvPr userDrawn="1"/>
        </p:nvPicPr>
        <p:blipFill>
          <a:blip r:embed="rId4"/>
          <a:stretch>
            <a:fillRect/>
          </a:stretch>
        </p:blipFill>
        <p:spPr>
          <a:xfrm>
            <a:off x="50800" y="6457950"/>
            <a:ext cx="447675" cy="366713"/>
          </a:xfrm>
          <a:prstGeom prst="rect">
            <a:avLst/>
          </a:prstGeom>
          <a:noFill/>
          <a:ln w="9525">
            <a:noFill/>
          </a:ln>
        </p:spPr>
      </p:pic>
      <p:sp>
        <p:nvSpPr>
          <p:cNvPr id="2" name="标题 1"/>
          <p:cNvSpPr>
            <a:spLocks noGrp="1"/>
          </p:cNvSpPr>
          <p:nvPr>
            <p:ph type="title"/>
          </p:nvPr>
        </p:nvSpPr>
        <p:spPr>
          <a:xfrm>
            <a:off x="495300" y="273050"/>
            <a:ext cx="3259138" cy="1162050"/>
          </a:xfrm>
        </p:spPr>
        <p:txBody>
          <a:bodyPr/>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image" Target="../media/image5.png"/><Relationship Id="rId32" Type="http://schemas.openxmlformats.org/officeDocument/2006/relationships/image" Target="../media/image1.png"/><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2"/>
          <a:stretch>
            <a:fillRect/>
          </a:stretch>
        </a:blipFill>
        <a:effectLst/>
      </p:bgPr>
    </p:bg>
    <p:spTree>
      <p:nvGrpSpPr>
        <p:cNvPr id="1" name=""/>
        <p:cNvGrpSpPr/>
        <p:nvPr/>
      </p:nvGrpSpPr>
      <p:grpSpPr/>
      <p:sp>
        <p:nvSpPr>
          <p:cNvPr id="1026" name="Rectangle 2"/>
          <p:cNvSpPr>
            <a:spLocks noGrp="1"/>
          </p:cNvSpPr>
          <p:nvPr>
            <p:ph type="title"/>
          </p:nvPr>
        </p:nvSpPr>
        <p:spPr>
          <a:xfrm>
            <a:off x="506413" y="266700"/>
            <a:ext cx="8882062" cy="785813"/>
          </a:xfrm>
          <a:prstGeom prst="rect">
            <a:avLst/>
          </a:prstGeom>
          <a:noFill/>
          <a:ln w="9525">
            <a:noFill/>
          </a:ln>
        </p:spPr>
        <p:txBody>
          <a:bodyPr lIns="0" tIns="0" rIns="0" bIns="0" anchor="b" anchorCtr="0"/>
          <a:p>
            <a:pPr lvl="0"/>
            <a:r>
              <a:rPr lang="en-US" altLang="en-US" dirty="0"/>
              <a:t>单击此处编辑母版标题样式</a:t>
            </a:r>
            <a:endParaRPr lang="en-US" altLang="en-US" dirty="0"/>
          </a:p>
        </p:txBody>
      </p:sp>
      <p:sp>
        <p:nvSpPr>
          <p:cNvPr id="1027" name="Rectangle 3"/>
          <p:cNvSpPr>
            <a:spLocks noGrp="1"/>
          </p:cNvSpPr>
          <p:nvPr>
            <p:ph type="body" idx="1"/>
          </p:nvPr>
        </p:nvSpPr>
        <p:spPr>
          <a:xfrm>
            <a:off x="492125" y="1365250"/>
            <a:ext cx="8924925" cy="4948238"/>
          </a:xfrm>
          <a:prstGeom prst="rect">
            <a:avLst/>
          </a:prstGeom>
          <a:noFill/>
          <a:ln w="9525">
            <a:noFill/>
          </a:ln>
        </p:spPr>
        <p:txBody>
          <a:bodyPr lIns="0" tIns="0" rIns="0" bIns="0"/>
          <a:p>
            <a:pPr lvl="0"/>
            <a:r>
              <a:rPr lang="en-US" altLang="en-US" dirty="0"/>
              <a:t>单击此处编辑母版文本样式</a:t>
            </a:r>
            <a:endParaRPr lang="zh-CN" altLang="en-US" dirty="0"/>
          </a:p>
          <a:p>
            <a:pPr lvl="1"/>
            <a:r>
              <a:rPr lang="zh-CN" altLang="en-US" dirty="0"/>
              <a:t>第二级</a:t>
            </a:r>
            <a:endParaRPr lang="zh-CN" altLang="en-US" dirty="0"/>
          </a:p>
        </p:txBody>
      </p:sp>
      <p:sp>
        <p:nvSpPr>
          <p:cNvPr id="1028" name="Rectangle 4"/>
          <p:cNvSpPr>
            <a:spLocks noChangeArrowheads="1"/>
          </p:cNvSpPr>
          <p:nvPr userDrawn="1"/>
        </p:nvSpPr>
        <p:spPr bwMode="auto">
          <a:xfrm>
            <a:off x="3622675" y="596900"/>
            <a:ext cx="184150" cy="457200"/>
          </a:xfrm>
          <a:prstGeom prst="rect">
            <a:avLst/>
          </a:prstGeom>
          <a:noFill/>
          <a:ln>
            <a:noFill/>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Times" pitchFamily="18" charset="0"/>
              <a:ea typeface="宋体" panose="02010600030101010101" pitchFamily="2" charset="-122"/>
              <a:cs typeface="+mn-cs"/>
            </a:endParaRPr>
          </a:p>
        </p:txBody>
      </p:sp>
      <p:sp>
        <p:nvSpPr>
          <p:cNvPr id="1030" name="Line 6"/>
          <p:cNvSpPr>
            <a:spLocks noChangeShapeType="1"/>
          </p:cNvSpPr>
          <p:nvPr userDrawn="1"/>
        </p:nvSpPr>
        <p:spPr bwMode="auto">
          <a:xfrm>
            <a:off x="500063" y="1125538"/>
            <a:ext cx="8915400" cy="0"/>
          </a:xfrm>
          <a:prstGeom prst="line">
            <a:avLst/>
          </a:prstGeom>
          <a:noFill/>
          <a:ln w="12700">
            <a:solidFill>
              <a:srgbClr val="0A2A70"/>
            </a:solidFill>
            <a:round/>
          </a:ln>
        </p:spPr>
        <p:txBody>
          <a:bodyPr wrap="none" anchor="ctr"/>
          <a:lstStyle/>
          <a:p>
            <a:pPr marL="0" marR="0" lvl="0" indent="0" algn="l" defTabSz="914400" rtl="0" eaLnBrk="0" fontAlgn="ctr"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6" name="Text Box 5"/>
          <p:cNvSpPr txBox="1">
            <a:spLocks noChangeArrowheads="1"/>
          </p:cNvSpPr>
          <p:nvPr userDrawn="1"/>
        </p:nvSpPr>
        <p:spPr bwMode="auto">
          <a:xfrm>
            <a:off x="8936038" y="6526213"/>
            <a:ext cx="811213" cy="244475"/>
          </a:xfrm>
          <a:prstGeom prst="rect">
            <a:avLst/>
          </a:prstGeom>
          <a:noFill/>
          <a:ln w="12699">
            <a:noFill/>
            <a:miter lim="800000"/>
          </a:ln>
          <a:effectLst/>
        </p:spPr>
        <p:txBody>
          <a:bodyPr anchor="ctr">
            <a:spAutoFit/>
          </a:bodyPr>
          <a:p>
            <a:pPr lvl="0" algn="r" eaLnBrk="0" hangingPunct="0">
              <a:buNone/>
            </a:pPr>
            <a:r>
              <a:rPr lang="zh-CN" altLang="en-US" sz="1000" b="0" dirty="0">
                <a:latin typeface="宋体" panose="02010600030101010101" pitchFamily="2" charset="-122"/>
              </a:rPr>
              <a:t>第 </a:t>
            </a:r>
            <a:fld id="{9A0DB2DC-4C9A-4742-B13C-FB6460FD3503}" type="slidenum">
              <a:rPr lang="en-US" altLang="en-US" sz="1000" b="0" dirty="0">
                <a:latin typeface="宋体" panose="02010600030101010101" pitchFamily="2" charset="-122"/>
              </a:rPr>
            </a:fld>
            <a:r>
              <a:rPr lang="zh-CN" altLang="en-US" sz="1000" b="0" dirty="0">
                <a:latin typeface="宋体" panose="02010600030101010101" pitchFamily="2" charset="-122"/>
              </a:rPr>
              <a:t> 页</a:t>
            </a:r>
            <a:endParaRPr lang="en-US" altLang="en-US" sz="1000" b="0" dirty="0">
              <a:latin typeface="宋体" panose="02010600030101010101" pitchFamily="2" charset="-122"/>
            </a:endParaRPr>
          </a:p>
        </p:txBody>
      </p:sp>
      <p:pic>
        <p:nvPicPr>
          <p:cNvPr id="8" name="图片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8777596" y="304681"/>
            <a:ext cx="972937" cy="4913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ransition advClick="0"/>
  <p:hf sldNum="0" hdr="0" ftr="0" dt="0"/>
  <p:txStyles>
    <p:titleStyle>
      <a:lvl1pPr algn="l" rtl="0" eaLnBrk="0" fontAlgn="base" hangingPunct="0">
        <a:spcBef>
          <a:spcPct val="0"/>
        </a:spcBef>
        <a:spcAft>
          <a:spcPct val="0"/>
        </a:spcAft>
        <a:defRPr sz="2400" b="1">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0" fontAlgn="base" hangingPunct="0">
        <a:spcBef>
          <a:spcPct val="0"/>
        </a:spcBef>
        <a:spcAft>
          <a:spcPct val="0"/>
        </a:spcAft>
        <a:defRPr sz="2400" b="1">
          <a:solidFill>
            <a:schemeClr val="tx1"/>
          </a:solidFill>
          <a:latin typeface="楷体_GB2312" pitchFamily="49" charset="-122"/>
          <a:ea typeface="楷体_GB2312" pitchFamily="49" charset="-122"/>
        </a:defRPr>
      </a:lvl6pPr>
      <a:lvl7pPr marL="914400" algn="l" rtl="0" eaLnBrk="0" fontAlgn="base" hangingPunct="0">
        <a:spcBef>
          <a:spcPct val="0"/>
        </a:spcBef>
        <a:spcAft>
          <a:spcPct val="0"/>
        </a:spcAft>
        <a:defRPr sz="2400" b="1">
          <a:solidFill>
            <a:schemeClr val="tx1"/>
          </a:solidFill>
          <a:latin typeface="楷体_GB2312" pitchFamily="49" charset="-122"/>
          <a:ea typeface="楷体_GB2312" pitchFamily="49" charset="-122"/>
        </a:defRPr>
      </a:lvl7pPr>
      <a:lvl8pPr marL="1371600" algn="l" rtl="0" eaLnBrk="0" fontAlgn="base" hangingPunct="0">
        <a:spcBef>
          <a:spcPct val="0"/>
        </a:spcBef>
        <a:spcAft>
          <a:spcPct val="0"/>
        </a:spcAft>
        <a:defRPr sz="2400" b="1">
          <a:solidFill>
            <a:schemeClr val="tx1"/>
          </a:solidFill>
          <a:latin typeface="楷体_GB2312" pitchFamily="49" charset="-122"/>
          <a:ea typeface="楷体_GB2312" pitchFamily="49" charset="-122"/>
        </a:defRPr>
      </a:lvl8pPr>
      <a:lvl9pPr marL="1828800" algn="l" rtl="0" eaLnBrk="0" fontAlgn="base" hangingPunct="0">
        <a:spcBef>
          <a:spcPct val="0"/>
        </a:spcBef>
        <a:spcAft>
          <a:spcPct val="0"/>
        </a:spcAft>
        <a:defRPr sz="2400" b="1">
          <a:solidFill>
            <a:schemeClr val="tx1"/>
          </a:solidFill>
          <a:latin typeface="楷体_GB2312" pitchFamily="49" charset="-122"/>
          <a:ea typeface="楷体_GB2312" pitchFamily="49" charset="-122"/>
        </a:defRPr>
      </a:lvl9pPr>
    </p:titleStyle>
    <p:bodyStyle>
      <a:lvl1pPr marL="234950" indent="-234950" algn="just" rtl="0" eaLnBrk="0" fontAlgn="base" hangingPunct="0">
        <a:lnSpc>
          <a:spcPct val="120000"/>
        </a:lnSpc>
        <a:spcBef>
          <a:spcPct val="15000"/>
        </a:spcBef>
        <a:spcAft>
          <a:spcPct val="15000"/>
        </a:spcAft>
        <a:buClr>
          <a:srgbClr val="003366"/>
        </a:buClr>
        <a:buFont typeface="Wingdings 2" pitchFamily="18" charset="2"/>
        <a:buChar char="¾"/>
        <a:defRPr sz="3200">
          <a:solidFill>
            <a:srgbClr val="000000"/>
          </a:solidFill>
          <a:latin typeface="+mn-lt"/>
          <a:ea typeface="+mn-ea"/>
          <a:cs typeface="+mn-cs"/>
        </a:defRPr>
      </a:lvl1pPr>
      <a:lvl2pPr marL="457200" indent="-220980" algn="just" rtl="0" eaLnBrk="0" fontAlgn="base" hangingPunct="0">
        <a:lnSpc>
          <a:spcPct val="120000"/>
        </a:lnSpc>
        <a:spcBef>
          <a:spcPct val="15000"/>
        </a:spcBef>
        <a:spcAft>
          <a:spcPct val="15000"/>
        </a:spcAft>
        <a:buClr>
          <a:srgbClr val="003366"/>
        </a:buClr>
        <a:buFont typeface="Wingdings" panose="05000000000000000000" pitchFamily="2" charset="2"/>
        <a:buChar char=""/>
        <a:defRPr sz="1400">
          <a:solidFill>
            <a:srgbClr val="000000"/>
          </a:solidFill>
          <a:latin typeface="+mn-lt"/>
          <a:ea typeface="+mn-ea"/>
        </a:defRPr>
      </a:lvl2pPr>
      <a:lvl3pPr marL="814705" indent="-5080" algn="just" rtl="0" eaLnBrk="0" fontAlgn="base" hangingPunct="0">
        <a:spcBef>
          <a:spcPct val="0"/>
        </a:spcBef>
        <a:spcAft>
          <a:spcPct val="0"/>
        </a:spcAft>
        <a:buClr>
          <a:srgbClr val="003366"/>
        </a:buClr>
        <a:buFont typeface="Monotype Sorts"/>
        <a:buChar char="•"/>
        <a:defRPr sz="2000">
          <a:solidFill>
            <a:srgbClr val="000000"/>
          </a:solidFill>
          <a:latin typeface="+mn-lt"/>
          <a:ea typeface="+mn-ea"/>
        </a:defRPr>
      </a:lvl3pPr>
      <a:lvl4pPr marL="1106805" indent="-177800" algn="l" rtl="0" eaLnBrk="0" fontAlgn="base" hangingPunct="0">
        <a:spcBef>
          <a:spcPct val="0"/>
        </a:spcBef>
        <a:spcAft>
          <a:spcPct val="0"/>
        </a:spcAft>
        <a:buClr>
          <a:srgbClr val="003366"/>
        </a:buClr>
        <a:buFont typeface="Wingdings" panose="05000000000000000000" pitchFamily="2" charset="2"/>
        <a:buChar char="–"/>
        <a:defRPr sz="2000">
          <a:solidFill>
            <a:srgbClr val="000000"/>
          </a:solidFill>
          <a:latin typeface="+mn-lt"/>
          <a:ea typeface="+mn-ea"/>
        </a:defRPr>
      </a:lvl4pPr>
      <a:lvl5pPr marL="1390650" indent="-170180" algn="l" rtl="0" eaLnBrk="0" fontAlgn="base" hangingPunct="0">
        <a:spcBef>
          <a:spcPct val="0"/>
        </a:spcBef>
        <a:spcAft>
          <a:spcPct val="0"/>
        </a:spcAft>
        <a:buClr>
          <a:srgbClr val="003366"/>
        </a:buClr>
        <a:buChar char="–"/>
        <a:defRPr sz="2000">
          <a:solidFill>
            <a:srgbClr val="000000"/>
          </a:solidFill>
          <a:latin typeface="+mn-lt"/>
          <a:ea typeface="+mn-ea"/>
        </a:defRPr>
      </a:lvl5pPr>
      <a:lvl6pPr marL="1847850" indent="-170180" algn="l" rtl="0" eaLnBrk="0" fontAlgn="base" hangingPunct="0">
        <a:spcBef>
          <a:spcPct val="0"/>
        </a:spcBef>
        <a:spcAft>
          <a:spcPct val="0"/>
        </a:spcAft>
        <a:buClr>
          <a:srgbClr val="003366"/>
        </a:buClr>
        <a:buChar char="–"/>
        <a:defRPr sz="2000">
          <a:solidFill>
            <a:srgbClr val="000000"/>
          </a:solidFill>
          <a:latin typeface="+mn-lt"/>
          <a:ea typeface="+mn-ea"/>
        </a:defRPr>
      </a:lvl6pPr>
      <a:lvl7pPr marL="2305050" indent="-170180" algn="l" rtl="0" eaLnBrk="0" fontAlgn="base" hangingPunct="0">
        <a:spcBef>
          <a:spcPct val="0"/>
        </a:spcBef>
        <a:spcAft>
          <a:spcPct val="0"/>
        </a:spcAft>
        <a:buClr>
          <a:srgbClr val="003366"/>
        </a:buClr>
        <a:buChar char="–"/>
        <a:defRPr sz="2000">
          <a:solidFill>
            <a:srgbClr val="000000"/>
          </a:solidFill>
          <a:latin typeface="+mn-lt"/>
          <a:ea typeface="+mn-ea"/>
        </a:defRPr>
      </a:lvl7pPr>
      <a:lvl8pPr marL="2762250" indent="-170180" algn="l" rtl="0" eaLnBrk="0" fontAlgn="base" hangingPunct="0">
        <a:spcBef>
          <a:spcPct val="0"/>
        </a:spcBef>
        <a:spcAft>
          <a:spcPct val="0"/>
        </a:spcAft>
        <a:buClr>
          <a:srgbClr val="003366"/>
        </a:buClr>
        <a:buChar char="–"/>
        <a:defRPr sz="2000">
          <a:solidFill>
            <a:srgbClr val="000000"/>
          </a:solidFill>
          <a:latin typeface="+mn-lt"/>
          <a:ea typeface="+mn-ea"/>
        </a:defRPr>
      </a:lvl8pPr>
      <a:lvl9pPr marL="3219450" indent="-170180" algn="l" rtl="0" eaLnBrk="0" fontAlgn="base" hangingPunct="0">
        <a:spcBef>
          <a:spcPct val="0"/>
        </a:spcBef>
        <a:spcAft>
          <a:spcPct val="0"/>
        </a:spcAft>
        <a:buClr>
          <a:srgbClr val="003366"/>
        </a:buClr>
        <a:buChar char="–"/>
        <a:defRPr sz="2000">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3.xml"/><Relationship Id="rId6" Type="http://schemas.openxmlformats.org/officeDocument/2006/relationships/image" Target="../media/image5.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image" Target="../media/image8.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8.png"/><Relationship Id="rId2" Type="http://schemas.openxmlformats.org/officeDocument/2006/relationships/hyperlink" Target="&#20108;&#12289;&#28040;&#38450;&#32500;&#20445;&#12289;&#26816;&#27979;&#21512;&#21516;&#20462;&#35746;&#24314;&#35758;20171102.ppt" TargetMode="External"/><Relationship Id="rId1" Type="http://schemas.openxmlformats.org/officeDocument/2006/relationships/hyperlink" Target="&#19968;&#12289;&#22320;&#26041;&#20844;&#21496;&#32500;&#20445;&#35268;&#23450;.pptx"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5.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image" Target="../media/image8.png"/><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25.jpeg"/><Relationship Id="rId4" Type="http://schemas.openxmlformats.org/officeDocument/2006/relationships/tags" Target="../tags/tag18.xml"/><Relationship Id="rId3" Type="http://schemas.openxmlformats.org/officeDocument/2006/relationships/image" Target="../media/image24.jpeg"/><Relationship Id="rId2" Type="http://schemas.openxmlformats.org/officeDocument/2006/relationships/tags" Target="../tags/tag17.xml"/><Relationship Id="rId10" Type="http://schemas.openxmlformats.org/officeDocument/2006/relationships/slideLayout" Target="../slideLayouts/slideLayout31.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8.png"/><Relationship Id="rId2" Type="http://schemas.openxmlformats.org/officeDocument/2006/relationships/hyperlink" Target="&#20108;&#12289;&#28040;&#38450;&#32500;&#20445;&#12289;&#26816;&#27979;&#21512;&#21516;&#20462;&#35746;&#24314;&#35758;20171102.ppt" TargetMode="External"/><Relationship Id="rId1" Type="http://schemas.openxmlformats.org/officeDocument/2006/relationships/hyperlink" Target="&#19968;&#12289;&#22320;&#26041;&#20844;&#21496;&#32500;&#20445;&#35268;&#23450;.pptx"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8.png"/><Relationship Id="rId2" Type="http://schemas.openxmlformats.org/officeDocument/2006/relationships/hyperlink" Target="&#20108;&#12289;&#28040;&#38450;&#32500;&#20445;&#12289;&#26816;&#27979;&#21512;&#21516;&#20462;&#35746;&#24314;&#35758;20171102.ppt" TargetMode="External"/><Relationship Id="rId1" Type="http://schemas.openxmlformats.org/officeDocument/2006/relationships/hyperlink" Target="&#19968;&#12289;&#22320;&#26041;&#20844;&#21496;&#32500;&#20445;&#35268;&#23450;.pptx"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28040" y="1604645"/>
            <a:ext cx="8250555" cy="1429385"/>
          </a:xfrm>
        </p:spPr>
        <p:txBody>
          <a:bodyPr>
            <a:noAutofit/>
          </a:bodyPr>
          <a:lstStyle/>
          <a:p>
            <a:pPr marL="0" indent="0" algn="ctr">
              <a:lnSpc>
                <a:spcPct val="110000"/>
              </a:lnSpc>
              <a:spcBef>
                <a:spcPts val="0"/>
              </a:spcBef>
              <a:spcAft>
                <a:spcPts val="0"/>
              </a:spcAft>
              <a:buSzPct val="100000"/>
              <a:buNone/>
            </a:pPr>
            <a:r>
              <a:rPr lang="zh-CN" altLang="zh-CN" sz="4800" b="1" kern="1200" noProof="0" dirty="0">
                <a:ln>
                  <a:noFill/>
                </a:ln>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sym typeface="+mn-ea"/>
              </a:rPr>
              <a:t>消防</a:t>
            </a:r>
            <a:r>
              <a:rPr lang="zh-CN" altLang="en-US" sz="4800" b="1" kern="1200" noProof="0" dirty="0">
                <a:ln>
                  <a:noFill/>
                </a:ln>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sym typeface="+mn-ea"/>
              </a:rPr>
              <a:t>维保测试管控培训</a:t>
            </a:r>
            <a:endParaRPr lang="zh-CN" altLang="en-US" sz="4800" b="1" kern="1200" noProof="0" dirty="0" smtClean="0">
              <a:ln>
                <a:noFill/>
              </a:ln>
              <a:solidFill>
                <a:srgbClr val="1E6FAD"/>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6221373" y="3428772"/>
            <a:ext cx="1921351" cy="387985"/>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95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950" b="1" dirty="0">
                <a:solidFill>
                  <a:schemeClr val="lt1"/>
                </a:solidFill>
                <a:effectLst/>
                <a:latin typeface="微软雅黑" panose="020B0503020204020204" pitchFamily="34" charset="-122"/>
                <a:ea typeface="微软雅黑" panose="020B0503020204020204" pitchFamily="34" charset="-122"/>
              </a:rPr>
              <a:t> </a:t>
            </a:r>
            <a:endParaRPr lang="en-US" altLang="zh-CN" sz="195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5855748" y="4442716"/>
            <a:ext cx="731250" cy="73125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6865779" y="4443214"/>
            <a:ext cx="731250" cy="73125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875810" y="4442716"/>
            <a:ext cx="731250" cy="73125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7596" y="304681"/>
            <a:ext cx="972937" cy="491349"/>
          </a:xfrm>
          <a:prstGeom prst="rect">
            <a:avLst/>
          </a:prstGeom>
        </p:spPr>
      </p:pic>
    </p:spTree>
    <p:custDataLst>
      <p:tags r:id="rId7"/>
    </p:custData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2"/>
          <p:cNvPicPr>
            <a:picLocks noChangeAspect="1"/>
          </p:cNvPicPr>
          <p:nvPr/>
        </p:nvPicPr>
        <p:blipFill>
          <a:blip r:embed="rId1"/>
          <a:stretch>
            <a:fillRect/>
          </a:stretch>
        </p:blipFill>
        <p:spPr>
          <a:xfrm>
            <a:off x="557213" y="1852613"/>
            <a:ext cx="7319962" cy="3506787"/>
          </a:xfrm>
          <a:prstGeom prst="rect">
            <a:avLst/>
          </a:prstGeom>
          <a:noFill/>
          <a:ln w="9525">
            <a:noFill/>
          </a:ln>
        </p:spPr>
      </p:pic>
      <p:sp>
        <p:nvSpPr>
          <p:cNvPr id="25603" name="矩形 1"/>
          <p:cNvSpPr/>
          <p:nvPr/>
        </p:nvSpPr>
        <p:spPr>
          <a:xfrm>
            <a:off x="7877175" y="2141538"/>
            <a:ext cx="1858963" cy="646112"/>
          </a:xfrm>
          <a:prstGeom prst="rect">
            <a:avLst/>
          </a:prstGeom>
          <a:noFill/>
          <a:ln w="9525">
            <a:noFill/>
          </a:ln>
        </p:spPr>
        <p:txBody>
          <a:bodyPr>
            <a:spAutoFit/>
          </a:bodyPr>
          <a:p>
            <a:pPr eaLnBrk="0" fontAlgn="ctr" hangingPunct="0"/>
            <a:r>
              <a:rPr lang="en-US" altLang="zh-CN" dirty="0">
                <a:latin typeface="宋体" panose="02010600030101010101" pitchFamily="2" charset="-122"/>
              </a:rPr>
              <a:t>………………</a:t>
            </a:r>
            <a:endParaRPr lang="zh-CN" altLang="en-US" dirty="0">
              <a:latin typeface="宋体" panose="02010600030101010101" pitchFamily="2" charset="-122"/>
            </a:endParaRPr>
          </a:p>
          <a:p>
            <a:pPr eaLnBrk="0" fontAlgn="ctr" hangingPunct="0"/>
            <a:endParaRPr lang="zh-CN" altLang="en-US" dirty="0">
              <a:latin typeface="宋体" panose="02010600030101010101" pitchFamily="2" charset="-122"/>
            </a:endParaRPr>
          </a:p>
        </p:txBody>
      </p:sp>
      <p:sp>
        <p:nvSpPr>
          <p:cNvPr id="25604" name="矩形 5"/>
          <p:cNvSpPr/>
          <p:nvPr/>
        </p:nvSpPr>
        <p:spPr>
          <a:xfrm>
            <a:off x="395288" y="1416050"/>
            <a:ext cx="5959475" cy="368300"/>
          </a:xfrm>
          <a:prstGeom prst="rect">
            <a:avLst/>
          </a:prstGeom>
          <a:noFill/>
          <a:ln w="9525">
            <a:noFill/>
          </a:ln>
        </p:spPr>
        <p:txBody>
          <a:bodyPr>
            <a:spAutoFit/>
          </a:bodyPr>
          <a:p>
            <a:pPr eaLnBrk="0" fontAlgn="ctr" hangingPunct="0"/>
            <a:r>
              <a:rPr lang="zh-CN" altLang="en-US" b="0" dirty="0">
                <a:solidFill>
                  <a:srgbClr val="000000"/>
                </a:solidFill>
                <a:latin typeface="微软雅黑" panose="020B0503020204020204" pitchFamily="34" charset="-122"/>
                <a:ea typeface="微软雅黑" panose="020B0503020204020204" pitchFamily="34" charset="-122"/>
              </a:rPr>
              <a:t>维保测试计划模板具体内容如下样例：</a:t>
            </a:r>
            <a:endParaRPr lang="zh-CN" altLang="en-US" dirty="0">
              <a:latin typeface="宋体" panose="02010600030101010101" pitchFamily="2" charset="-122"/>
            </a:endParaRPr>
          </a:p>
        </p:txBody>
      </p:sp>
      <p:sp>
        <p:nvSpPr>
          <p:cNvPr id="7" name="矩形 6"/>
          <p:cNvSpPr/>
          <p:nvPr/>
        </p:nvSpPr>
        <p:spPr>
          <a:xfrm>
            <a:off x="557213" y="487363"/>
            <a:ext cx="30559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a:t>
            </a:r>
            <a:r>
              <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维保测试计划</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25606" name="组合 10"/>
          <p:cNvGrpSpPr/>
          <p:nvPr/>
        </p:nvGrpSpPr>
        <p:grpSpPr>
          <a:xfrm>
            <a:off x="0" y="866775"/>
            <a:ext cx="9906000" cy="411163"/>
            <a:chOff x="0" y="785794"/>
            <a:chExt cx="9144000" cy="428628"/>
          </a:xfrm>
        </p:grpSpPr>
        <p:cxnSp>
          <p:nvCxnSpPr>
            <p:cNvPr id="25608"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25609" name="组合 24"/>
            <p:cNvGrpSpPr/>
            <p:nvPr/>
          </p:nvGrpSpPr>
          <p:grpSpPr>
            <a:xfrm>
              <a:off x="246036" y="785794"/>
              <a:ext cx="396874" cy="428628"/>
              <a:chOff x="8282347" y="2616939"/>
              <a:chExt cx="396880" cy="396286"/>
            </a:xfrm>
          </p:grpSpPr>
          <p:sp>
            <p:nvSpPr>
              <p:cNvPr id="10" name="椭圆 9"/>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椭圆 10"/>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2" name="矩形 11"/>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2"/>
          <a:stretch>
            <a:fillRect/>
          </a:stretch>
        </p:blipFill>
        <p:spPr>
          <a:xfrm flipV="1">
            <a:off x="0" y="6296025"/>
            <a:ext cx="6345555" cy="500380"/>
          </a:xfrm>
          <a:prstGeom prst="rect">
            <a:avLst/>
          </a:prstGeom>
        </p:spPr>
      </p:pic>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矩形 1"/>
          <p:cNvSpPr/>
          <p:nvPr/>
        </p:nvSpPr>
        <p:spPr>
          <a:xfrm>
            <a:off x="625475" y="1192213"/>
            <a:ext cx="2193925" cy="400050"/>
          </a:xfrm>
          <a:prstGeom prst="rect">
            <a:avLst/>
          </a:prstGeom>
          <a:noFill/>
          <a:ln w="9525">
            <a:noFill/>
          </a:ln>
        </p:spPr>
        <p:txBody>
          <a:bodyPr wrap="none">
            <a:spAutoFit/>
          </a:bodyPr>
          <a:p>
            <a:pPr eaLnBrk="0" fontAlgn="ctr" hangingPunct="0"/>
            <a:r>
              <a:rPr lang="en-US" altLang="zh-CN" sz="2000" b="0" dirty="0">
                <a:solidFill>
                  <a:srgbClr val="000000"/>
                </a:solidFill>
                <a:latin typeface="微软雅黑" panose="020B0503020204020204" pitchFamily="34" charset="-122"/>
                <a:ea typeface="微软雅黑" panose="020B0503020204020204" pitchFamily="34" charset="-122"/>
              </a:rPr>
              <a:t>1.</a:t>
            </a:r>
            <a:r>
              <a:rPr lang="zh-CN" altLang="en-US" sz="2000" b="0" dirty="0">
                <a:solidFill>
                  <a:srgbClr val="000000"/>
                </a:solidFill>
                <a:latin typeface="微软雅黑" panose="020B0503020204020204" pitchFamily="34" charset="-122"/>
                <a:ea typeface="微软雅黑" panose="020B0503020204020204" pitchFamily="34" charset="-122"/>
              </a:rPr>
              <a:t>计划编制、审核</a:t>
            </a:r>
            <a:endParaRPr lang="zh-CN" altLang="en-US" sz="2000" b="0" dirty="0">
              <a:solidFill>
                <a:srgbClr val="000000"/>
              </a:solidFill>
              <a:latin typeface="微软雅黑" panose="020B0503020204020204" pitchFamily="34" charset="-122"/>
              <a:ea typeface="微软雅黑" panose="020B0503020204020204" pitchFamily="34" charset="-122"/>
            </a:endParaRPr>
          </a:p>
        </p:txBody>
      </p:sp>
      <p:sp>
        <p:nvSpPr>
          <p:cNvPr id="4" name="矩形 3"/>
          <p:cNvSpPr/>
          <p:nvPr/>
        </p:nvSpPr>
        <p:spPr>
          <a:xfrm>
            <a:off x="557213" y="487363"/>
            <a:ext cx="30559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a:t>
            </a:r>
            <a:r>
              <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维保测试计划</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6628" name="表格 26627"/>
          <p:cNvGraphicFramePr/>
          <p:nvPr/>
        </p:nvGraphicFramePr>
        <p:xfrm>
          <a:off x="146050" y="2870200"/>
          <a:ext cx="9604375" cy="1963738"/>
        </p:xfrm>
        <a:graphic>
          <a:graphicData uri="http://schemas.openxmlformats.org/drawingml/2006/table">
            <a:tbl>
              <a:tblPr/>
              <a:tblGrid>
                <a:gridCol w="381000"/>
                <a:gridCol w="631825"/>
                <a:gridCol w="6916738"/>
                <a:gridCol w="1674812"/>
              </a:tblGrid>
              <a:tr h="4937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序号</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时间</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频次</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工作标准</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责任人</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r>
              <a:tr h="147002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12</a:t>
                      </a:r>
                      <a:r>
                        <a:rPr lang="zh-CN" altLang="en-US" sz="1600" b="0" dirty="0">
                          <a:solidFill>
                            <a:srgbClr val="000000"/>
                          </a:solidFill>
                          <a:latin typeface="微软雅黑" panose="020B0503020204020204" pitchFamily="34" charset="-122"/>
                          <a:ea typeface="微软雅黑" panose="020B0503020204020204" pitchFamily="34" charset="-122"/>
                        </a:rPr>
                        <a:t>月</a:t>
                      </a:r>
                      <a:r>
                        <a:rPr lang="en-US" altLang="zh-CN" sz="1600" b="0" dirty="0">
                          <a:solidFill>
                            <a:srgbClr val="000000"/>
                          </a:solidFill>
                          <a:latin typeface="微软雅黑" panose="020B0503020204020204" pitchFamily="34" charset="-122"/>
                          <a:ea typeface="微软雅黑" panose="020B0503020204020204" pitchFamily="34" charset="-122"/>
                        </a:rPr>
                        <a:t>10</a:t>
                      </a:r>
                      <a:r>
                        <a:rPr lang="zh-CN" altLang="en-US" sz="1600" b="0" dirty="0">
                          <a:solidFill>
                            <a:srgbClr val="000000"/>
                          </a:solidFill>
                          <a:latin typeface="微软雅黑" panose="020B0503020204020204" pitchFamily="34" charset="-122"/>
                          <a:ea typeface="微软雅黑" panose="020B0503020204020204" pitchFamily="34" charset="-122"/>
                        </a:rPr>
                        <a:t>日前完成次年计划</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组织工程部、维保单位，在全年检测计划基础上，编制重点部位全年监督测试计划，工程部负责组织维保单位依据监督计划开展测试工作，负责复核点位的准确性、确保现场点位、消防主机反馈及远传解析均无误</a:t>
                      </a:r>
                      <a:endParaRPr lang="zh-CN" altLang="en-US" sz="1600" b="0" dirty="0">
                        <a:solidFill>
                          <a:srgbClr val="000000"/>
                        </a:solidFill>
                        <a:latin typeface="微软雅黑" panose="020B0503020204020204" pitchFamily="34" charset="-122"/>
                        <a:ea typeface="微软雅黑" panose="020B0503020204020204" pitchFamily="34" charset="-122"/>
                      </a:endParaRPr>
                    </a:p>
                    <a:p>
                      <a:pPr lvl="0"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、每月现场复核重点部位探测器的单点测试情况，每季度测试数量不少于全部重点部位探测器总量的</a:t>
                      </a:r>
                      <a:r>
                        <a:rPr lang="en-US" altLang="zh-CN" sz="1600" b="0" dirty="0">
                          <a:solidFill>
                            <a:srgbClr val="000000"/>
                          </a:solidFill>
                          <a:latin typeface="微软雅黑" panose="020B0503020204020204" pitchFamily="34" charset="-122"/>
                          <a:ea typeface="微软雅黑" panose="020B0503020204020204" pitchFamily="34" charset="-122"/>
                        </a:rPr>
                        <a:t>25%</a:t>
                      </a:r>
                      <a:r>
                        <a:rPr lang="zh-CN" altLang="en-US" sz="1600" b="0" dirty="0">
                          <a:solidFill>
                            <a:srgbClr val="000000"/>
                          </a:solidFill>
                          <a:latin typeface="微软雅黑" panose="020B0503020204020204" pitchFamily="34" charset="-122"/>
                          <a:ea typeface="微软雅黑" panose="020B0503020204020204" pitchFamily="34" charset="-122"/>
                        </a:rPr>
                        <a:t>，全年实现</a:t>
                      </a:r>
                      <a:r>
                        <a:rPr lang="en-US" altLang="zh-CN" sz="1600" b="0" dirty="0">
                          <a:solidFill>
                            <a:srgbClr val="000000"/>
                          </a:solidFill>
                          <a:latin typeface="微软雅黑" panose="020B0503020204020204" pitchFamily="34" charset="-122"/>
                          <a:ea typeface="微软雅黑" panose="020B0503020204020204" pitchFamily="34" charset="-122"/>
                        </a:rPr>
                        <a:t>100%</a:t>
                      </a:r>
                      <a:r>
                        <a:rPr lang="zh-CN" altLang="en-US" sz="1600" b="0" dirty="0">
                          <a:solidFill>
                            <a:srgbClr val="000000"/>
                          </a:solidFill>
                          <a:latin typeface="微软雅黑" panose="020B0503020204020204" pitchFamily="34" charset="-122"/>
                          <a:ea typeface="微软雅黑" panose="020B0503020204020204" pitchFamily="34" charset="-122"/>
                        </a:rPr>
                        <a:t>全覆盖；其他点位应逐个点位复核检测记录。</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工程物业副总、单店工程部经理</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645" name="矩形 5"/>
          <p:cNvSpPr/>
          <p:nvPr/>
        </p:nvSpPr>
        <p:spPr>
          <a:xfrm>
            <a:off x="625475" y="1592263"/>
            <a:ext cx="3783013" cy="369887"/>
          </a:xfrm>
          <a:prstGeom prst="rect">
            <a:avLst/>
          </a:prstGeom>
          <a:noFill/>
          <a:ln w="9525">
            <a:noFill/>
          </a:ln>
        </p:spPr>
        <p:txBody>
          <a:bodyPr wrap="none">
            <a:spAutoFit/>
          </a:bodyPr>
          <a:p>
            <a:pPr eaLnBrk="0" fontAlgn="ctr" hangingPunct="0"/>
            <a:r>
              <a:rPr lang="zh-CN" altLang="en-US" b="0" dirty="0">
                <a:solidFill>
                  <a:srgbClr val="000000"/>
                </a:solidFill>
                <a:latin typeface="微软雅黑" panose="020B0503020204020204" pitchFamily="34" charset="-122"/>
                <a:ea typeface="微软雅黑" panose="020B0503020204020204" pitchFamily="34" charset="-122"/>
              </a:rPr>
              <a:t>（</a:t>
            </a:r>
            <a:r>
              <a:rPr lang="en-US" altLang="zh-CN" b="0" dirty="0">
                <a:solidFill>
                  <a:srgbClr val="000000"/>
                </a:solidFill>
                <a:latin typeface="微软雅黑" panose="020B0503020204020204" pitchFamily="34" charset="-122"/>
                <a:ea typeface="微软雅黑" panose="020B0503020204020204" pitchFamily="34" charset="-122"/>
              </a:rPr>
              <a:t>2</a:t>
            </a:r>
            <a:r>
              <a:rPr lang="zh-CN" altLang="en-US" b="0" dirty="0">
                <a:solidFill>
                  <a:srgbClr val="000000"/>
                </a:solidFill>
                <a:latin typeface="微软雅黑" panose="020B0503020204020204" pitchFamily="34" charset="-122"/>
                <a:ea typeface="微软雅黑" panose="020B0503020204020204" pitchFamily="34" charset="-122"/>
              </a:rPr>
              <a:t>）重点部位探测器单点测试计划</a:t>
            </a:r>
            <a:endParaRPr lang="zh-CN" altLang="en-US" b="0" dirty="0">
              <a:solidFill>
                <a:srgbClr val="000000"/>
              </a:solidFill>
              <a:latin typeface="微软雅黑" panose="020B0503020204020204" pitchFamily="34" charset="-122"/>
              <a:ea typeface="微软雅黑" panose="020B0503020204020204" pitchFamily="34" charset="-122"/>
            </a:endParaRPr>
          </a:p>
        </p:txBody>
      </p:sp>
      <p:sp>
        <p:nvSpPr>
          <p:cNvPr id="26646" name="矩形 2"/>
          <p:cNvSpPr/>
          <p:nvPr/>
        </p:nvSpPr>
        <p:spPr>
          <a:xfrm>
            <a:off x="363538" y="1962150"/>
            <a:ext cx="9232900" cy="922338"/>
          </a:xfrm>
          <a:prstGeom prst="rect">
            <a:avLst/>
          </a:prstGeom>
          <a:noFill/>
          <a:ln w="9525">
            <a:noFill/>
          </a:ln>
        </p:spPr>
        <p:txBody>
          <a:bodyPr>
            <a:spAutoFit/>
          </a:bodyPr>
          <a:p>
            <a:pPr eaLnBrk="0" fontAlgn="ctr" hangingPunct="0"/>
            <a:r>
              <a:rPr lang="zh-CN" altLang="en-US" b="0" dirty="0">
                <a:latin typeface="微软雅黑" panose="020B0503020204020204" pitchFamily="34" charset="-122"/>
                <a:ea typeface="微软雅黑" panose="020B0503020204020204" pitchFamily="34" charset="-122"/>
              </a:rPr>
              <a:t>       标准规定了全年</a:t>
            </a:r>
            <a:r>
              <a:rPr lang="zh-CN" altLang="en-US" b="0" dirty="0">
                <a:solidFill>
                  <a:srgbClr val="FF0000"/>
                </a:solidFill>
                <a:latin typeface="微软雅黑" panose="020B0503020204020204" pitchFamily="34" charset="-122"/>
                <a:ea typeface="微软雅黑" panose="020B0503020204020204" pitchFamily="34" charset="-122"/>
              </a:rPr>
              <a:t>重点部位</a:t>
            </a:r>
            <a:r>
              <a:rPr lang="zh-CN" altLang="en-US" b="0" dirty="0">
                <a:latin typeface="微软雅黑" panose="020B0503020204020204" pitchFamily="34" charset="-122"/>
                <a:ea typeface="微软雅黑" panose="020B0503020204020204" pitchFamily="34" charset="-122"/>
              </a:rPr>
              <a:t>探测器测试</a:t>
            </a:r>
            <a:r>
              <a:rPr lang="zh-CN" altLang="en-US" b="0" dirty="0">
                <a:solidFill>
                  <a:srgbClr val="FF0000"/>
                </a:solidFill>
                <a:latin typeface="微软雅黑" panose="020B0503020204020204" pitchFamily="34" charset="-122"/>
                <a:ea typeface="微软雅黑" panose="020B0503020204020204" pitchFamily="34" charset="-122"/>
              </a:rPr>
              <a:t>计划</a:t>
            </a:r>
            <a:r>
              <a:rPr lang="zh-CN" altLang="en-US" b="0" dirty="0">
                <a:latin typeface="微软雅黑" panose="020B0503020204020204" pitchFamily="34" charset="-122"/>
                <a:ea typeface="微软雅黑" panose="020B0503020204020204" pitchFamily="34" charset="-122"/>
              </a:rPr>
              <a:t>的要求。其中重点部位包括开闭所、变配电室、强弱电井、信息机房、电梯机房、餐饮厨房。探测器单点测试包含烟感、温感、红外对射、感温电缆的测试。具体内容如下：</a:t>
            </a:r>
            <a:endParaRPr lang="zh-CN" altLang="en-US" b="0" dirty="0">
              <a:latin typeface="微软雅黑" panose="020B0503020204020204" pitchFamily="34" charset="-122"/>
              <a:ea typeface="微软雅黑" panose="020B0503020204020204" pitchFamily="34" charset="-122"/>
            </a:endParaRPr>
          </a:p>
        </p:txBody>
      </p:sp>
      <p:pic>
        <p:nvPicPr>
          <p:cNvPr id="26647" name="Picture 3"/>
          <p:cNvPicPr>
            <a:picLocks noChangeAspect="1"/>
          </p:cNvPicPr>
          <p:nvPr/>
        </p:nvPicPr>
        <p:blipFill>
          <a:blip r:embed="rId1"/>
          <a:stretch>
            <a:fillRect/>
          </a:stretch>
        </p:blipFill>
        <p:spPr>
          <a:xfrm>
            <a:off x="363538" y="5127625"/>
            <a:ext cx="1720850" cy="1608138"/>
          </a:xfrm>
          <a:prstGeom prst="rect">
            <a:avLst/>
          </a:prstGeom>
          <a:noFill/>
          <a:ln w="9525">
            <a:noFill/>
          </a:ln>
        </p:spPr>
      </p:pic>
      <p:pic>
        <p:nvPicPr>
          <p:cNvPr id="26648" name="Picture 4"/>
          <p:cNvPicPr>
            <a:picLocks noChangeAspect="1"/>
          </p:cNvPicPr>
          <p:nvPr/>
        </p:nvPicPr>
        <p:blipFill>
          <a:blip r:embed="rId2"/>
          <a:stretch>
            <a:fillRect/>
          </a:stretch>
        </p:blipFill>
        <p:spPr>
          <a:xfrm>
            <a:off x="2084388" y="5121275"/>
            <a:ext cx="1681162" cy="1614488"/>
          </a:xfrm>
          <a:prstGeom prst="rect">
            <a:avLst/>
          </a:prstGeom>
          <a:noFill/>
          <a:ln w="9525">
            <a:noFill/>
          </a:ln>
        </p:spPr>
      </p:pic>
      <p:pic>
        <p:nvPicPr>
          <p:cNvPr id="26649" name="Picture 5"/>
          <p:cNvPicPr>
            <a:picLocks noChangeAspect="1"/>
          </p:cNvPicPr>
          <p:nvPr/>
        </p:nvPicPr>
        <p:blipFill>
          <a:blip r:embed="rId3"/>
          <a:srcRect l="7204" r="12549"/>
          <a:stretch>
            <a:fillRect/>
          </a:stretch>
        </p:blipFill>
        <p:spPr>
          <a:xfrm>
            <a:off x="5540375" y="5127625"/>
            <a:ext cx="1938338" cy="1608138"/>
          </a:xfrm>
          <a:prstGeom prst="rect">
            <a:avLst/>
          </a:prstGeom>
          <a:noFill/>
          <a:ln w="9525">
            <a:noFill/>
          </a:ln>
        </p:spPr>
      </p:pic>
      <p:pic>
        <p:nvPicPr>
          <p:cNvPr id="26650" name="Picture 6"/>
          <p:cNvPicPr>
            <a:picLocks noChangeAspect="1"/>
          </p:cNvPicPr>
          <p:nvPr/>
        </p:nvPicPr>
        <p:blipFill>
          <a:blip r:embed="rId4"/>
          <a:stretch>
            <a:fillRect/>
          </a:stretch>
        </p:blipFill>
        <p:spPr>
          <a:xfrm>
            <a:off x="3765550" y="5127625"/>
            <a:ext cx="1774825" cy="1608138"/>
          </a:xfrm>
          <a:prstGeom prst="rect">
            <a:avLst/>
          </a:prstGeom>
          <a:noFill/>
          <a:ln w="9525">
            <a:noFill/>
          </a:ln>
        </p:spPr>
      </p:pic>
      <p:pic>
        <p:nvPicPr>
          <p:cNvPr id="26651" name="Picture 7"/>
          <p:cNvPicPr>
            <a:picLocks noChangeAspect="1"/>
          </p:cNvPicPr>
          <p:nvPr/>
        </p:nvPicPr>
        <p:blipFill>
          <a:blip r:embed="rId5"/>
          <a:stretch>
            <a:fillRect/>
          </a:stretch>
        </p:blipFill>
        <p:spPr>
          <a:xfrm>
            <a:off x="7478713" y="5114925"/>
            <a:ext cx="1927225" cy="1638300"/>
          </a:xfrm>
          <a:prstGeom prst="rect">
            <a:avLst/>
          </a:prstGeom>
          <a:noFill/>
          <a:ln w="9525">
            <a:noFill/>
          </a:ln>
        </p:spPr>
      </p:pic>
      <p:grpSp>
        <p:nvGrpSpPr>
          <p:cNvPr id="26652" name="组合 10"/>
          <p:cNvGrpSpPr/>
          <p:nvPr/>
        </p:nvGrpSpPr>
        <p:grpSpPr>
          <a:xfrm>
            <a:off x="0" y="866775"/>
            <a:ext cx="9906000" cy="411163"/>
            <a:chOff x="0" y="785794"/>
            <a:chExt cx="9144000" cy="428628"/>
          </a:xfrm>
        </p:grpSpPr>
        <p:cxnSp>
          <p:nvCxnSpPr>
            <p:cNvPr id="26654"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26655" name="组合 24"/>
            <p:cNvGrpSpPr/>
            <p:nvPr/>
          </p:nvGrpSpPr>
          <p:grpSpPr>
            <a:xfrm>
              <a:off x="246036" y="785794"/>
              <a:ext cx="396874" cy="428628"/>
              <a:chOff x="8282347" y="2616939"/>
              <a:chExt cx="396880" cy="396286"/>
            </a:xfrm>
          </p:grpSpPr>
          <p:sp>
            <p:nvSpPr>
              <p:cNvPr id="15" name="椭圆 14"/>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6" name="椭圆 15"/>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7" name="矩形 16"/>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1"/>
          <p:cNvSpPr/>
          <p:nvPr/>
        </p:nvSpPr>
        <p:spPr>
          <a:xfrm>
            <a:off x="625475" y="1192213"/>
            <a:ext cx="1423988" cy="400050"/>
          </a:xfrm>
          <a:prstGeom prst="rect">
            <a:avLst/>
          </a:prstGeom>
          <a:noFill/>
          <a:ln w="9525">
            <a:noFill/>
          </a:ln>
        </p:spPr>
        <p:txBody>
          <a:bodyPr wrap="none">
            <a:spAutoFit/>
          </a:bodyPr>
          <a:p>
            <a:pPr eaLnBrk="0" fontAlgn="ctr" hangingPunct="0"/>
            <a:r>
              <a:rPr lang="en-US" altLang="zh-CN" sz="2000" b="0" dirty="0">
                <a:solidFill>
                  <a:srgbClr val="000000"/>
                </a:solidFill>
                <a:latin typeface="微软雅黑" panose="020B0503020204020204" pitchFamily="34" charset="-122"/>
                <a:ea typeface="微软雅黑" panose="020B0503020204020204" pitchFamily="34" charset="-122"/>
              </a:rPr>
              <a:t>2.</a:t>
            </a:r>
            <a:r>
              <a:rPr lang="zh-CN" altLang="en-US" sz="2000" b="0" dirty="0">
                <a:solidFill>
                  <a:srgbClr val="000000"/>
                </a:solidFill>
                <a:latin typeface="微软雅黑" panose="020B0503020204020204" pitchFamily="34" charset="-122"/>
                <a:ea typeface="微软雅黑" panose="020B0503020204020204" pitchFamily="34" charset="-122"/>
              </a:rPr>
              <a:t>计划调整</a:t>
            </a:r>
            <a:endParaRPr lang="zh-CN" altLang="en-US" sz="2000" b="0" dirty="0">
              <a:solidFill>
                <a:srgbClr val="000000"/>
              </a:solidFill>
              <a:latin typeface="微软雅黑" panose="020B0503020204020204" pitchFamily="34" charset="-122"/>
              <a:ea typeface="微软雅黑" panose="020B0503020204020204" pitchFamily="34" charset="-122"/>
            </a:endParaRPr>
          </a:p>
        </p:txBody>
      </p:sp>
      <p:sp>
        <p:nvSpPr>
          <p:cNvPr id="4" name="矩形 3"/>
          <p:cNvSpPr/>
          <p:nvPr/>
        </p:nvSpPr>
        <p:spPr>
          <a:xfrm>
            <a:off x="557213" y="487363"/>
            <a:ext cx="30559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a:t>
            </a:r>
            <a:r>
              <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维保测试计划</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7652" name="表格 27651"/>
          <p:cNvGraphicFramePr/>
          <p:nvPr/>
        </p:nvGraphicFramePr>
        <p:xfrm>
          <a:off x="403225" y="2709863"/>
          <a:ext cx="8604250" cy="1690687"/>
        </p:xfrm>
        <a:graphic>
          <a:graphicData uri="http://schemas.openxmlformats.org/drawingml/2006/table">
            <a:tbl>
              <a:tblPr/>
              <a:tblGrid>
                <a:gridCol w="542925"/>
                <a:gridCol w="4837113"/>
                <a:gridCol w="3224212"/>
              </a:tblGrid>
              <a:tr h="3333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序号</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工作标准</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责任人</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r>
              <a:tr h="13573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原则上维保测试计划不允许变更，执行过程中如确需调整的，须经单店工程副总审核，总经理审批，抄送区域工程物业副总、总经理。全年计划变更不能超过</a:t>
                      </a: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次。</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主办人：单店工程部经理</a:t>
                      </a:r>
                      <a:br>
                        <a:rPr lang="zh-CN" altLang="en-US" sz="1600" b="0" dirty="0">
                          <a:solidFill>
                            <a:srgbClr val="000000"/>
                          </a:solidFill>
                          <a:latin typeface="微软雅黑" panose="020B0503020204020204" pitchFamily="34" charset="-122"/>
                          <a:ea typeface="微软雅黑" panose="020B0503020204020204" pitchFamily="34" charset="-122"/>
                        </a:rPr>
                      </a:b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9" name="矩形 28"/>
          <p:cNvSpPr/>
          <p:nvPr/>
        </p:nvSpPr>
        <p:spPr>
          <a:xfrm>
            <a:off x="1133475" y="5027613"/>
            <a:ext cx="1011238" cy="338137"/>
          </a:xfrm>
          <a:prstGeom prst="rect">
            <a:avLst/>
          </a:prstGeom>
          <a:noFill/>
          <a:ln w="9525">
            <a:noFill/>
          </a:ln>
        </p:spPr>
        <p:txBody>
          <a:bodyPr wrap="none">
            <a:spAutoFit/>
          </a:bodyPr>
          <a:p>
            <a:pPr eaLnBrk="0" fontAlgn="ctr" hangingPunct="0"/>
            <a:r>
              <a:rPr lang="zh-CN" altLang="en-US" sz="1600" dirty="0">
                <a:latin typeface="宋体" panose="02010600030101010101" pitchFamily="2" charset="-122"/>
              </a:rPr>
              <a:t>编制计划</a:t>
            </a:r>
            <a:endParaRPr lang="zh-CN" altLang="en-US" sz="1600" dirty="0">
              <a:latin typeface="宋体" panose="02010600030101010101" pitchFamily="2" charset="-122"/>
            </a:endParaRPr>
          </a:p>
        </p:txBody>
      </p:sp>
      <p:sp>
        <p:nvSpPr>
          <p:cNvPr id="30" name="矩形 29"/>
          <p:cNvSpPr/>
          <p:nvPr/>
        </p:nvSpPr>
        <p:spPr>
          <a:xfrm>
            <a:off x="3216275" y="5030788"/>
            <a:ext cx="1011238" cy="338137"/>
          </a:xfrm>
          <a:prstGeom prst="rect">
            <a:avLst/>
          </a:prstGeom>
          <a:noFill/>
          <a:ln w="9525">
            <a:noFill/>
          </a:ln>
        </p:spPr>
        <p:txBody>
          <a:bodyPr wrap="none">
            <a:spAutoFit/>
          </a:bodyPr>
          <a:p>
            <a:pPr eaLnBrk="0" fontAlgn="ctr" hangingPunct="0"/>
            <a:r>
              <a:rPr lang="zh-CN" altLang="en-US" sz="1600" dirty="0">
                <a:latin typeface="宋体" panose="02010600030101010101" pitchFamily="2" charset="-122"/>
              </a:rPr>
              <a:t>计划审核</a:t>
            </a:r>
            <a:endParaRPr lang="zh-CN" altLang="en-US" sz="1600" dirty="0">
              <a:latin typeface="宋体" panose="02010600030101010101" pitchFamily="2" charset="-122"/>
            </a:endParaRPr>
          </a:p>
        </p:txBody>
      </p:sp>
      <p:sp>
        <p:nvSpPr>
          <p:cNvPr id="31" name="矩形 30"/>
          <p:cNvSpPr/>
          <p:nvPr/>
        </p:nvSpPr>
        <p:spPr>
          <a:xfrm>
            <a:off x="5602288" y="5018088"/>
            <a:ext cx="1011237" cy="338137"/>
          </a:xfrm>
          <a:prstGeom prst="rect">
            <a:avLst/>
          </a:prstGeom>
          <a:noFill/>
          <a:ln w="9525">
            <a:noFill/>
          </a:ln>
        </p:spPr>
        <p:txBody>
          <a:bodyPr wrap="none">
            <a:spAutoFit/>
          </a:bodyPr>
          <a:p>
            <a:pPr eaLnBrk="0" fontAlgn="ctr" hangingPunct="0"/>
            <a:r>
              <a:rPr lang="zh-CN" altLang="en-US" sz="1600" dirty="0">
                <a:latin typeface="宋体" panose="02010600030101010101" pitchFamily="2" charset="-122"/>
              </a:rPr>
              <a:t>计划审批</a:t>
            </a:r>
            <a:endParaRPr lang="zh-CN" altLang="en-US" sz="1600" dirty="0">
              <a:latin typeface="宋体" panose="02010600030101010101" pitchFamily="2" charset="-122"/>
            </a:endParaRPr>
          </a:p>
        </p:txBody>
      </p:sp>
      <p:sp>
        <p:nvSpPr>
          <p:cNvPr id="32" name="五边形 31"/>
          <p:cNvSpPr/>
          <p:nvPr/>
        </p:nvSpPr>
        <p:spPr>
          <a:xfrm>
            <a:off x="1068388" y="4976813"/>
            <a:ext cx="1279525" cy="438150"/>
          </a:xfrm>
          <a:prstGeom prst="homePlate">
            <a:avLst/>
          </a:prstGeom>
          <a:noFill/>
          <a:ln w="190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3" name="五边形 32"/>
          <p:cNvSpPr/>
          <p:nvPr/>
        </p:nvSpPr>
        <p:spPr>
          <a:xfrm>
            <a:off x="3206750" y="4981575"/>
            <a:ext cx="1279525" cy="436563"/>
          </a:xfrm>
          <a:prstGeom prst="homePlate">
            <a:avLst/>
          </a:prstGeom>
          <a:noFill/>
          <a:ln w="190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4" name="五边形 33"/>
          <p:cNvSpPr/>
          <p:nvPr/>
        </p:nvSpPr>
        <p:spPr>
          <a:xfrm>
            <a:off x="5589588" y="4968875"/>
            <a:ext cx="1281113" cy="436563"/>
          </a:xfrm>
          <a:prstGeom prst="homePlate">
            <a:avLst/>
          </a:prstGeom>
          <a:noFill/>
          <a:ln w="190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2368550" y="4598988"/>
            <a:ext cx="1262063"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单店安品经理</a:t>
            </a:r>
            <a:endParaRPr lang="zh-CN" altLang="en-US" sz="1400" dirty="0">
              <a:latin typeface="宋体" panose="02010600030101010101" pitchFamily="2" charset="-122"/>
            </a:endParaRPr>
          </a:p>
        </p:txBody>
      </p:sp>
      <p:sp>
        <p:nvSpPr>
          <p:cNvPr id="36" name="右箭头 35"/>
          <p:cNvSpPr/>
          <p:nvPr/>
        </p:nvSpPr>
        <p:spPr>
          <a:xfrm>
            <a:off x="3644900" y="4716463"/>
            <a:ext cx="234950" cy="106363"/>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3895725" y="4594225"/>
            <a:ext cx="1620838"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单店工部物业副总</a:t>
            </a:r>
            <a:endParaRPr lang="zh-CN" altLang="en-US" sz="1400" dirty="0">
              <a:latin typeface="宋体" panose="02010600030101010101" pitchFamily="2" charset="-122"/>
            </a:endParaRPr>
          </a:p>
        </p:txBody>
      </p:sp>
      <p:sp>
        <p:nvSpPr>
          <p:cNvPr id="38" name="矩形 37"/>
          <p:cNvSpPr/>
          <p:nvPr/>
        </p:nvSpPr>
        <p:spPr>
          <a:xfrm>
            <a:off x="5589588" y="4589463"/>
            <a:ext cx="1082675"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单店总经理</a:t>
            </a:r>
            <a:endParaRPr lang="zh-CN" altLang="en-US" sz="1400" dirty="0">
              <a:latin typeface="宋体" panose="02010600030101010101" pitchFamily="2" charset="-122"/>
            </a:endParaRPr>
          </a:p>
        </p:txBody>
      </p:sp>
      <p:sp>
        <p:nvSpPr>
          <p:cNvPr id="39" name="矩形 38"/>
          <p:cNvSpPr/>
          <p:nvPr/>
        </p:nvSpPr>
        <p:spPr>
          <a:xfrm>
            <a:off x="2368550" y="4598988"/>
            <a:ext cx="1204913"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3924300" y="4594225"/>
            <a:ext cx="1476375"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5637213" y="4589463"/>
            <a:ext cx="1006475"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4905375" y="6070600"/>
            <a:ext cx="1262063"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区域安全经理</a:t>
            </a:r>
            <a:endParaRPr lang="zh-CN" altLang="en-US" sz="1400" dirty="0">
              <a:latin typeface="宋体" panose="02010600030101010101" pitchFamily="2" charset="-122"/>
            </a:endParaRPr>
          </a:p>
        </p:txBody>
      </p:sp>
      <p:sp>
        <p:nvSpPr>
          <p:cNvPr id="43" name="右箭头 42"/>
          <p:cNvSpPr/>
          <p:nvPr/>
        </p:nvSpPr>
        <p:spPr>
          <a:xfrm>
            <a:off x="6181725" y="6189663"/>
            <a:ext cx="234950" cy="106363"/>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4" name="右箭头 43"/>
          <p:cNvSpPr/>
          <p:nvPr/>
        </p:nvSpPr>
        <p:spPr>
          <a:xfrm>
            <a:off x="7970838" y="6189663"/>
            <a:ext cx="234950" cy="106363"/>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6432550" y="6065838"/>
            <a:ext cx="1620838"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区域工部物业副总</a:t>
            </a:r>
            <a:endParaRPr lang="zh-CN" altLang="en-US" sz="1400" dirty="0">
              <a:latin typeface="宋体" panose="02010600030101010101" pitchFamily="2" charset="-122"/>
            </a:endParaRPr>
          </a:p>
        </p:txBody>
      </p:sp>
      <p:sp>
        <p:nvSpPr>
          <p:cNvPr id="46" name="矩形 45"/>
          <p:cNvSpPr/>
          <p:nvPr/>
        </p:nvSpPr>
        <p:spPr>
          <a:xfrm>
            <a:off x="8235950" y="6065838"/>
            <a:ext cx="1082675"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区域总经理</a:t>
            </a:r>
            <a:endParaRPr lang="zh-CN" altLang="en-US" sz="1400" dirty="0">
              <a:latin typeface="宋体" panose="02010600030101010101" pitchFamily="2" charset="-122"/>
            </a:endParaRPr>
          </a:p>
        </p:txBody>
      </p:sp>
      <p:sp>
        <p:nvSpPr>
          <p:cNvPr id="47" name="矩形 46"/>
          <p:cNvSpPr/>
          <p:nvPr/>
        </p:nvSpPr>
        <p:spPr>
          <a:xfrm>
            <a:off x="4905375" y="6070600"/>
            <a:ext cx="1206500"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p:nvPr/>
        </p:nvSpPr>
        <p:spPr>
          <a:xfrm>
            <a:off x="6461125" y="6067425"/>
            <a:ext cx="1477963"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8275638" y="6065838"/>
            <a:ext cx="1006475"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5632450" y="5607050"/>
            <a:ext cx="1011238" cy="338138"/>
          </a:xfrm>
          <a:prstGeom prst="rect">
            <a:avLst/>
          </a:prstGeom>
          <a:noFill/>
          <a:ln w="9525">
            <a:noFill/>
          </a:ln>
        </p:spPr>
        <p:txBody>
          <a:bodyPr wrap="none">
            <a:spAutoFit/>
          </a:bodyPr>
          <a:p>
            <a:pPr eaLnBrk="0" fontAlgn="ctr" hangingPunct="0"/>
            <a:r>
              <a:rPr lang="zh-CN" altLang="en-US" sz="1600" dirty="0">
                <a:latin typeface="宋体" panose="02010600030101010101" pitchFamily="2" charset="-122"/>
              </a:rPr>
              <a:t>计划抄送</a:t>
            </a:r>
            <a:endParaRPr lang="zh-CN" altLang="en-US" sz="1600" dirty="0">
              <a:latin typeface="宋体" panose="02010600030101010101" pitchFamily="2" charset="-122"/>
            </a:endParaRPr>
          </a:p>
        </p:txBody>
      </p:sp>
      <p:sp>
        <p:nvSpPr>
          <p:cNvPr id="51" name="五边形 50"/>
          <p:cNvSpPr/>
          <p:nvPr/>
        </p:nvSpPr>
        <p:spPr>
          <a:xfrm>
            <a:off x="5619750" y="5557838"/>
            <a:ext cx="1281113" cy="436563"/>
          </a:xfrm>
          <a:prstGeom prst="homePlate">
            <a:avLst/>
          </a:prstGeom>
          <a:noFill/>
          <a:ln w="190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p:nvPr/>
        </p:nvSpPr>
        <p:spPr>
          <a:xfrm>
            <a:off x="684213" y="4598988"/>
            <a:ext cx="1620837"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单店工程经理督办</a:t>
            </a:r>
            <a:endParaRPr lang="zh-CN" altLang="en-US" sz="1400" dirty="0">
              <a:latin typeface="宋体" panose="02010600030101010101" pitchFamily="2" charset="-122"/>
            </a:endParaRPr>
          </a:p>
        </p:txBody>
      </p:sp>
      <p:sp>
        <p:nvSpPr>
          <p:cNvPr id="53" name="矩形 52"/>
          <p:cNvSpPr/>
          <p:nvPr/>
        </p:nvSpPr>
        <p:spPr>
          <a:xfrm>
            <a:off x="684213" y="4598988"/>
            <a:ext cx="1538288"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7691" name="矩形 53"/>
          <p:cNvSpPr/>
          <p:nvPr/>
        </p:nvSpPr>
        <p:spPr>
          <a:xfrm>
            <a:off x="288925" y="1693863"/>
            <a:ext cx="9232900" cy="922337"/>
          </a:xfrm>
          <a:prstGeom prst="rect">
            <a:avLst/>
          </a:prstGeom>
          <a:noFill/>
          <a:ln w="9525">
            <a:noFill/>
          </a:ln>
        </p:spPr>
        <p:txBody>
          <a:bodyPr>
            <a:spAutoFit/>
          </a:bodyPr>
          <a:p>
            <a:pPr eaLnBrk="0" fontAlgn="ctr" hangingPunct="0">
              <a:lnSpc>
                <a:spcPct val="150000"/>
              </a:lnSpc>
            </a:pPr>
            <a:r>
              <a:rPr lang="zh-CN" altLang="en-US" b="0" dirty="0">
                <a:latin typeface="微软雅黑" panose="020B0503020204020204" pitchFamily="34" charset="-122"/>
                <a:ea typeface="微软雅黑" panose="020B0503020204020204" pitchFamily="34" charset="-122"/>
              </a:rPr>
              <a:t>       标准规定了维保测试计划</a:t>
            </a:r>
            <a:r>
              <a:rPr lang="zh-CN" altLang="en-US" b="0" dirty="0">
                <a:solidFill>
                  <a:srgbClr val="FF0000"/>
                </a:solidFill>
                <a:latin typeface="微软雅黑" panose="020B0503020204020204" pitchFamily="34" charset="-122"/>
                <a:ea typeface="微软雅黑" panose="020B0503020204020204" pitchFamily="34" charset="-122"/>
              </a:rPr>
              <a:t>变更</a:t>
            </a:r>
            <a:r>
              <a:rPr lang="zh-CN" altLang="en-US" b="0" dirty="0">
                <a:latin typeface="微软雅黑" panose="020B0503020204020204" pitchFamily="34" charset="-122"/>
                <a:ea typeface="微软雅黑" panose="020B0503020204020204" pitchFamily="34" charset="-122"/>
              </a:rPr>
              <a:t>的限制，并规定了变更计划的审核、审批人，具体内容如下：</a:t>
            </a:r>
            <a:endParaRPr lang="zh-CN" altLang="en-US" b="0" dirty="0">
              <a:latin typeface="微软雅黑" panose="020B0503020204020204" pitchFamily="34" charset="-122"/>
              <a:ea typeface="微软雅黑" panose="020B0503020204020204" pitchFamily="34" charset="-122"/>
            </a:endParaRPr>
          </a:p>
        </p:txBody>
      </p:sp>
      <p:grpSp>
        <p:nvGrpSpPr>
          <p:cNvPr id="27692" name="组合 10"/>
          <p:cNvGrpSpPr/>
          <p:nvPr/>
        </p:nvGrpSpPr>
        <p:grpSpPr>
          <a:xfrm>
            <a:off x="0" y="866775"/>
            <a:ext cx="9906000" cy="411163"/>
            <a:chOff x="0" y="785794"/>
            <a:chExt cx="9144000" cy="428628"/>
          </a:xfrm>
        </p:grpSpPr>
        <p:cxnSp>
          <p:nvCxnSpPr>
            <p:cNvPr id="27694"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27695" name="组合 24"/>
            <p:cNvGrpSpPr/>
            <p:nvPr/>
          </p:nvGrpSpPr>
          <p:grpSpPr>
            <a:xfrm>
              <a:off x="246036" y="785794"/>
              <a:ext cx="396874" cy="428628"/>
              <a:chOff x="8282347" y="2616939"/>
              <a:chExt cx="396880" cy="396286"/>
            </a:xfrm>
          </p:grpSpPr>
          <p:sp>
            <p:nvSpPr>
              <p:cNvPr id="57" name="椭圆 56"/>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58" name="椭圆 57"/>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59" name="矩形 58"/>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0" y="6349365"/>
            <a:ext cx="6345555" cy="50038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ppt_x"/>
                                          </p:val>
                                        </p:tav>
                                        <p:tav tm="100000">
                                          <p:val>
                                            <p:strVal val="#ppt_x"/>
                                          </p:val>
                                        </p:tav>
                                      </p:tavLst>
                                    </p:anim>
                                    <p:anim calcmode="lin" valueType="num">
                                      <p:cBhvr additive="base">
                                        <p:cTn id="76" dur="500" fill="hold"/>
                                        <p:tgtEl>
                                          <p:spTgt spid="4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fill="hold"/>
                                        <p:tgtEl>
                                          <p:spTgt spid="49"/>
                                        </p:tgtEl>
                                        <p:attrNameLst>
                                          <p:attrName>ppt_x</p:attrName>
                                        </p:attrNameLst>
                                      </p:cBhvr>
                                      <p:tavLst>
                                        <p:tav tm="0">
                                          <p:val>
                                            <p:strVal val="#ppt_x"/>
                                          </p:val>
                                        </p:tav>
                                        <p:tav tm="100000">
                                          <p:val>
                                            <p:strVal val="#ppt_x"/>
                                          </p:val>
                                        </p:tav>
                                      </p:tavLst>
                                    </p:anim>
                                    <p:anim calcmode="lin" valueType="num">
                                      <p:cBhvr additive="base">
                                        <p:cTn id="88" dur="500" fill="hold"/>
                                        <p:tgtEl>
                                          <p:spTgt spid="4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additive="base">
                                        <p:cTn id="91" dur="500" fill="hold"/>
                                        <p:tgtEl>
                                          <p:spTgt spid="50"/>
                                        </p:tgtEl>
                                        <p:attrNameLst>
                                          <p:attrName>ppt_x</p:attrName>
                                        </p:attrNameLst>
                                      </p:cBhvr>
                                      <p:tavLst>
                                        <p:tav tm="0">
                                          <p:val>
                                            <p:strVal val="#ppt_x"/>
                                          </p:val>
                                        </p:tav>
                                        <p:tav tm="100000">
                                          <p:val>
                                            <p:strVal val="#ppt_x"/>
                                          </p:val>
                                        </p:tav>
                                      </p:tavLst>
                                    </p:anim>
                                    <p:anim calcmode="lin" valueType="num">
                                      <p:cBhvr additive="base">
                                        <p:cTn id="92" dur="500" fill="hold"/>
                                        <p:tgtEl>
                                          <p:spTgt spid="5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ppt_x"/>
                                          </p:val>
                                        </p:tav>
                                        <p:tav tm="100000">
                                          <p:val>
                                            <p:strVal val="#ppt_x"/>
                                          </p:val>
                                        </p:tav>
                                      </p:tavLst>
                                    </p:anim>
                                    <p:anim calcmode="lin" valueType="num">
                                      <p:cBhvr additive="base">
                                        <p:cTn id="96" dur="500" fill="hold"/>
                                        <p:tgtEl>
                                          <p:spTgt spid="5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additive="base">
                                        <p:cTn id="99" dur="500" fill="hold"/>
                                        <p:tgtEl>
                                          <p:spTgt spid="52"/>
                                        </p:tgtEl>
                                        <p:attrNameLst>
                                          <p:attrName>ppt_x</p:attrName>
                                        </p:attrNameLst>
                                      </p:cBhvr>
                                      <p:tavLst>
                                        <p:tav tm="0">
                                          <p:val>
                                            <p:strVal val="#ppt_x"/>
                                          </p:val>
                                        </p:tav>
                                        <p:tav tm="100000">
                                          <p:val>
                                            <p:strVal val="#ppt_x"/>
                                          </p:val>
                                        </p:tav>
                                      </p:tavLst>
                                    </p:anim>
                                    <p:anim calcmode="lin" valueType="num">
                                      <p:cBhvr additive="base">
                                        <p:cTn id="100" dur="500" fill="hold"/>
                                        <p:tgtEl>
                                          <p:spTgt spid="5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animBg="1"/>
      <p:bldP spid="33" grpId="0" animBg="1"/>
      <p:bldP spid="34" grpId="0" animBg="1"/>
      <p:bldP spid="35" grpId="0"/>
      <p:bldP spid="36" grpId="0" animBg="1"/>
      <p:bldP spid="37" grpId="0"/>
      <p:bldP spid="38" grpId="0"/>
      <p:bldP spid="39" grpId="0" animBg="1"/>
      <p:bldP spid="40" grpId="0" animBg="1"/>
      <p:bldP spid="41" grpId="0" animBg="1"/>
      <p:bldP spid="42" grpId="0"/>
      <p:bldP spid="43" grpId="0" animBg="1"/>
      <p:bldP spid="44" grpId="0" animBg="1"/>
      <p:bldP spid="45" grpId="0"/>
      <p:bldP spid="46" grpId="0"/>
      <p:bldP spid="47" grpId="0" animBg="1"/>
      <p:bldP spid="48" grpId="0" animBg="1"/>
      <p:bldP spid="49" grpId="0" animBg="1"/>
      <p:bldP spid="50" grpId="0"/>
      <p:bldP spid="51" grpId="0" animBg="1"/>
      <p:bldP spid="52" grpId="0"/>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矩形 1"/>
          <p:cNvSpPr/>
          <p:nvPr/>
        </p:nvSpPr>
        <p:spPr>
          <a:xfrm>
            <a:off x="625475" y="1192213"/>
            <a:ext cx="2193925" cy="400050"/>
          </a:xfrm>
          <a:prstGeom prst="rect">
            <a:avLst/>
          </a:prstGeom>
          <a:noFill/>
          <a:ln w="9525">
            <a:noFill/>
          </a:ln>
        </p:spPr>
        <p:txBody>
          <a:bodyPr wrap="none">
            <a:spAutoFit/>
          </a:bodyPr>
          <a:p>
            <a:pPr eaLnBrk="0" fontAlgn="ctr" hangingPunct="0"/>
            <a:r>
              <a:rPr lang="en-US" altLang="zh-CN" sz="2000" b="0" dirty="0">
                <a:solidFill>
                  <a:srgbClr val="000000"/>
                </a:solidFill>
                <a:latin typeface="微软雅黑" panose="020B0503020204020204" pitchFamily="34" charset="-122"/>
                <a:ea typeface="微软雅黑" panose="020B0503020204020204" pitchFamily="34" charset="-122"/>
              </a:rPr>
              <a:t>1.</a:t>
            </a:r>
            <a:r>
              <a:rPr lang="zh-CN" altLang="en-US" sz="2000" b="0" dirty="0">
                <a:solidFill>
                  <a:srgbClr val="000000"/>
                </a:solidFill>
                <a:latin typeface="微软雅黑" panose="020B0503020204020204" pitchFamily="34" charset="-122"/>
                <a:ea typeface="微软雅黑" panose="020B0503020204020204" pitchFamily="34" charset="-122"/>
              </a:rPr>
              <a:t>探测器单点测试</a:t>
            </a:r>
            <a:endParaRPr lang="zh-CN" altLang="en-US" sz="2000" b="0" dirty="0">
              <a:solidFill>
                <a:srgbClr val="000000"/>
              </a:solidFill>
              <a:latin typeface="微软雅黑" panose="020B0503020204020204" pitchFamily="34" charset="-122"/>
              <a:ea typeface="微软雅黑" panose="020B0503020204020204" pitchFamily="34" charset="-122"/>
            </a:endParaRPr>
          </a:p>
        </p:txBody>
      </p:sp>
      <p:sp>
        <p:nvSpPr>
          <p:cNvPr id="4" name="矩形 3"/>
          <p:cNvSpPr/>
          <p:nvPr/>
        </p:nvSpPr>
        <p:spPr>
          <a:xfrm>
            <a:off x="557213" y="487363"/>
            <a:ext cx="30559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三、</a:t>
            </a:r>
            <a:r>
              <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维保测试实施</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8676" name="表格 28675"/>
          <p:cNvGraphicFramePr/>
          <p:nvPr/>
        </p:nvGraphicFramePr>
        <p:xfrm>
          <a:off x="261938" y="2398713"/>
          <a:ext cx="9261475" cy="2055812"/>
        </p:xfrm>
        <a:graphic>
          <a:graphicData uri="http://schemas.openxmlformats.org/drawingml/2006/table">
            <a:tbl>
              <a:tblPr/>
              <a:tblGrid>
                <a:gridCol w="939800"/>
                <a:gridCol w="6837363"/>
                <a:gridCol w="1484312"/>
              </a:tblGrid>
              <a:tr h="2905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序号</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工作标准</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责任人</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B0F0"/>
                    </a:solidFill>
                  </a:tcPr>
                </a:tc>
              </a:tr>
              <a:tr h="176530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按照维保测试计划，每年初集中一段时间对火灾探测器</a:t>
                      </a:r>
                      <a:r>
                        <a:rPr lang="en-US" altLang="zh-CN" sz="1600" b="0" dirty="0">
                          <a:solidFill>
                            <a:srgbClr val="FF0000"/>
                          </a:solidFill>
                          <a:latin typeface="微软雅黑" panose="020B0503020204020204" pitchFamily="34" charset="-122"/>
                          <a:ea typeface="微软雅黑" panose="020B0503020204020204" pitchFamily="34" charset="-122"/>
                        </a:rPr>
                        <a:t>100%</a:t>
                      </a:r>
                      <a:r>
                        <a:rPr lang="zh-CN" altLang="en-US" sz="1600" b="0" dirty="0">
                          <a:solidFill>
                            <a:srgbClr val="000000"/>
                          </a:solidFill>
                          <a:latin typeface="微软雅黑" panose="020B0503020204020204" pitchFamily="34" charset="-122"/>
                          <a:ea typeface="微软雅黑" panose="020B0503020204020204" pitchFamily="34" charset="-122"/>
                        </a:rPr>
                        <a:t>全覆盖测试。</a:t>
                      </a:r>
                      <a:br>
                        <a:rPr lang="zh-CN" altLang="en-US" sz="1600" b="0" dirty="0">
                          <a:solidFill>
                            <a:srgbClr val="000000"/>
                          </a:solidFill>
                          <a:latin typeface="微软雅黑" panose="020B0503020204020204" pitchFamily="34" charset="-122"/>
                          <a:ea typeface="微软雅黑" panose="020B0503020204020204" pitchFamily="34" charset="-122"/>
                        </a:rPr>
                      </a:br>
                      <a:r>
                        <a:rPr lang="zh-CN" altLang="en-US" sz="1600" b="0" dirty="0">
                          <a:solidFill>
                            <a:srgbClr val="000000"/>
                          </a:solidFill>
                          <a:latin typeface="微软雅黑" panose="020B0503020204020204" pitchFamily="34" charset="-122"/>
                          <a:ea typeface="微软雅黑" panose="020B0503020204020204" pitchFamily="34" charset="-122"/>
                        </a:rPr>
                        <a:t>对于非编址探测器，要求维保单位在同一编址模块连接的所有非编址探测器全部报警后，录制报警状态的连续视频，视频文件作为测试记录之一上传系统存档，视频录制符合以下要求：</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）视频中须显示拍摄时间。</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）视频开始时需对测试区域的位置标识（如：门牌、车位号等）进行拍摄，确保反映出探测器的实际物理位置。</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单店工程部经理</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5122" name="Picture 2"/>
          <p:cNvPicPr>
            <a:picLocks noChangeAspect="1"/>
          </p:cNvPicPr>
          <p:nvPr/>
        </p:nvPicPr>
        <p:blipFill>
          <a:blip r:embed="rId1"/>
          <a:stretch>
            <a:fillRect/>
          </a:stretch>
        </p:blipFill>
        <p:spPr>
          <a:xfrm>
            <a:off x="358775" y="4702175"/>
            <a:ext cx="4403725" cy="1060450"/>
          </a:xfrm>
          <a:prstGeom prst="rect">
            <a:avLst/>
          </a:prstGeom>
          <a:noFill/>
          <a:ln w="9525">
            <a:noFill/>
          </a:ln>
        </p:spPr>
      </p:pic>
      <p:pic>
        <p:nvPicPr>
          <p:cNvPr id="5123" name="Picture 3"/>
          <p:cNvPicPr>
            <a:picLocks noChangeAspect="1"/>
          </p:cNvPicPr>
          <p:nvPr/>
        </p:nvPicPr>
        <p:blipFill>
          <a:blip r:embed="rId2"/>
          <a:stretch>
            <a:fillRect/>
          </a:stretch>
        </p:blipFill>
        <p:spPr>
          <a:xfrm>
            <a:off x="4510088" y="4564063"/>
            <a:ext cx="2232025" cy="1597025"/>
          </a:xfrm>
          <a:prstGeom prst="rect">
            <a:avLst/>
          </a:prstGeom>
          <a:noFill/>
          <a:ln w="9525">
            <a:noFill/>
          </a:ln>
        </p:spPr>
      </p:pic>
      <p:pic>
        <p:nvPicPr>
          <p:cNvPr id="5124" name="Picture 4"/>
          <p:cNvPicPr>
            <a:picLocks noChangeAspect="1"/>
          </p:cNvPicPr>
          <p:nvPr/>
        </p:nvPicPr>
        <p:blipFill>
          <a:blip r:embed="rId3"/>
          <a:stretch>
            <a:fillRect/>
          </a:stretch>
        </p:blipFill>
        <p:spPr>
          <a:xfrm>
            <a:off x="6561138" y="4556125"/>
            <a:ext cx="3138487" cy="2203450"/>
          </a:xfrm>
          <a:prstGeom prst="rect">
            <a:avLst/>
          </a:prstGeom>
          <a:noFill/>
          <a:ln w="9525">
            <a:noFill/>
          </a:ln>
        </p:spPr>
      </p:pic>
      <p:sp>
        <p:nvSpPr>
          <p:cNvPr id="28693" name="矩形 7"/>
          <p:cNvSpPr/>
          <p:nvPr/>
        </p:nvSpPr>
        <p:spPr>
          <a:xfrm>
            <a:off x="288925" y="1439863"/>
            <a:ext cx="9232900" cy="923925"/>
          </a:xfrm>
          <a:prstGeom prst="rect">
            <a:avLst/>
          </a:prstGeom>
          <a:noFill/>
          <a:ln w="9525">
            <a:noFill/>
          </a:ln>
        </p:spPr>
        <p:txBody>
          <a:bodyPr>
            <a:spAutoFit/>
          </a:bodyPr>
          <a:p>
            <a:pPr eaLnBrk="0" fontAlgn="ctr" hangingPunct="0">
              <a:lnSpc>
                <a:spcPct val="150000"/>
              </a:lnSpc>
            </a:pPr>
            <a:r>
              <a:rPr lang="zh-CN" altLang="en-US" b="0" dirty="0">
                <a:latin typeface="微软雅黑" panose="020B0503020204020204" pitchFamily="34" charset="-122"/>
                <a:ea typeface="微软雅黑" panose="020B0503020204020204" pitchFamily="34" charset="-122"/>
              </a:rPr>
              <a:t>       标准规定了探测器</a:t>
            </a:r>
            <a:r>
              <a:rPr lang="zh-CN" altLang="en-US" b="0" dirty="0">
                <a:solidFill>
                  <a:srgbClr val="FF0000"/>
                </a:solidFill>
                <a:latin typeface="微软雅黑" panose="020B0503020204020204" pitchFamily="34" charset="-122"/>
                <a:ea typeface="微软雅黑" panose="020B0503020204020204" pitchFamily="34" charset="-122"/>
              </a:rPr>
              <a:t>单点</a:t>
            </a:r>
            <a:r>
              <a:rPr lang="zh-CN" altLang="en-US" b="0" dirty="0">
                <a:latin typeface="微软雅黑" panose="020B0503020204020204" pitchFamily="34" charset="-122"/>
                <a:ea typeface="微软雅黑" panose="020B0503020204020204" pitchFamily="34" charset="-122"/>
              </a:rPr>
              <a:t>测试的</a:t>
            </a:r>
            <a:r>
              <a:rPr lang="zh-CN" altLang="en-US" b="0" dirty="0">
                <a:solidFill>
                  <a:srgbClr val="FF0000"/>
                </a:solidFill>
                <a:latin typeface="微软雅黑" panose="020B0503020204020204" pitchFamily="34" charset="-122"/>
                <a:ea typeface="微软雅黑" panose="020B0503020204020204" pitchFamily="34" charset="-122"/>
              </a:rPr>
              <a:t>范围和频次</a:t>
            </a:r>
            <a:r>
              <a:rPr lang="zh-CN" altLang="en-US" b="0" dirty="0">
                <a:latin typeface="微软雅黑" panose="020B0503020204020204" pitchFamily="34" charset="-122"/>
                <a:ea typeface="微软雅黑" panose="020B0503020204020204" pitchFamily="34" charset="-122"/>
              </a:rPr>
              <a:t>要求，其中非编址探测器包含非编址感烟</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感温探测器，非编址红外光束感烟探测器等。具体内容如下：</a:t>
            </a:r>
            <a:endParaRPr lang="zh-CN" altLang="en-US" b="0" dirty="0">
              <a:latin typeface="微软雅黑" panose="020B0503020204020204" pitchFamily="34" charset="-122"/>
              <a:ea typeface="微软雅黑" panose="020B0503020204020204" pitchFamily="34" charset="-122"/>
            </a:endParaRPr>
          </a:p>
        </p:txBody>
      </p:sp>
      <p:grpSp>
        <p:nvGrpSpPr>
          <p:cNvPr id="28694" name="组合 10"/>
          <p:cNvGrpSpPr/>
          <p:nvPr/>
        </p:nvGrpSpPr>
        <p:grpSpPr>
          <a:xfrm>
            <a:off x="0" y="866775"/>
            <a:ext cx="9906000" cy="411163"/>
            <a:chOff x="0" y="785794"/>
            <a:chExt cx="9144000" cy="428628"/>
          </a:xfrm>
        </p:grpSpPr>
        <p:cxnSp>
          <p:nvCxnSpPr>
            <p:cNvPr id="28696"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28697" name="组合 24"/>
            <p:cNvGrpSpPr/>
            <p:nvPr/>
          </p:nvGrpSpPr>
          <p:grpSpPr>
            <a:xfrm>
              <a:off x="246036" y="785794"/>
              <a:ext cx="396874" cy="428628"/>
              <a:chOff x="8282347" y="2616939"/>
              <a:chExt cx="396880" cy="396286"/>
            </a:xfrm>
          </p:grpSpPr>
          <p:sp>
            <p:nvSpPr>
              <p:cNvPr id="12" name="椭圆 11"/>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椭圆 12"/>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4" name="矩形 13"/>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4"/>
          <a:stretch>
            <a:fillRect/>
          </a:stretch>
        </p:blipFill>
        <p:spPr>
          <a:xfrm flipV="1">
            <a:off x="0" y="6296025"/>
            <a:ext cx="6345555" cy="50038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500" fill="hold"/>
                                        <p:tgtEl>
                                          <p:spTgt spid="5123"/>
                                        </p:tgtEl>
                                        <p:attrNameLst>
                                          <p:attrName>ppt_x</p:attrName>
                                        </p:attrNameLst>
                                      </p:cBhvr>
                                      <p:tavLst>
                                        <p:tav tm="0">
                                          <p:val>
                                            <p:strVal val="#ppt_x"/>
                                          </p:val>
                                        </p:tav>
                                        <p:tav tm="100000">
                                          <p:val>
                                            <p:strVal val="#ppt_x"/>
                                          </p:val>
                                        </p:tav>
                                      </p:tavLst>
                                    </p:anim>
                                    <p:anim calcmode="lin" valueType="num">
                                      <p:cBhvr additive="base">
                                        <p:cTn id="12" dur="500" fill="hold"/>
                                        <p:tgtEl>
                                          <p:spTgt spid="51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 calcmode="lin" valueType="num">
                                      <p:cBhvr additive="base">
                                        <p:cTn id="15" dur="500" fill="hold"/>
                                        <p:tgtEl>
                                          <p:spTgt spid="5124"/>
                                        </p:tgtEl>
                                        <p:attrNameLst>
                                          <p:attrName>ppt_x</p:attrName>
                                        </p:attrNameLst>
                                      </p:cBhvr>
                                      <p:tavLst>
                                        <p:tav tm="0">
                                          <p:val>
                                            <p:strVal val="#ppt_x"/>
                                          </p:val>
                                        </p:tav>
                                        <p:tav tm="100000">
                                          <p:val>
                                            <p:strVal val="#ppt_x"/>
                                          </p:val>
                                        </p:tav>
                                      </p:tavLst>
                                    </p:anim>
                                    <p:anim calcmode="lin" valueType="num">
                                      <p:cBhvr additive="base">
                                        <p:cTn id="16"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1"/>
          <p:cNvSpPr/>
          <p:nvPr/>
        </p:nvSpPr>
        <p:spPr>
          <a:xfrm>
            <a:off x="625475" y="1192213"/>
            <a:ext cx="3732213" cy="400050"/>
          </a:xfrm>
          <a:prstGeom prst="rect">
            <a:avLst/>
          </a:prstGeom>
          <a:noFill/>
          <a:ln w="9525">
            <a:noFill/>
          </a:ln>
        </p:spPr>
        <p:txBody>
          <a:bodyPr wrap="none">
            <a:spAutoFit/>
          </a:bodyPr>
          <a:p>
            <a:pPr eaLnBrk="0" fontAlgn="ctr" hangingPunct="0"/>
            <a:r>
              <a:rPr lang="en-US" altLang="zh-CN" sz="2000" b="0" dirty="0">
                <a:solidFill>
                  <a:srgbClr val="000000"/>
                </a:solidFill>
                <a:latin typeface="微软雅黑" panose="020B0503020204020204" pitchFamily="34" charset="-122"/>
                <a:ea typeface="微软雅黑" panose="020B0503020204020204" pitchFamily="34" charset="-122"/>
              </a:rPr>
              <a:t>2.</a:t>
            </a:r>
            <a:r>
              <a:rPr lang="zh-CN" altLang="en-US" sz="2000" b="0" dirty="0">
                <a:solidFill>
                  <a:srgbClr val="000000"/>
                </a:solidFill>
                <a:latin typeface="微软雅黑" panose="020B0503020204020204" pitchFamily="34" charset="-122"/>
                <a:ea typeface="微软雅黑" panose="020B0503020204020204" pitchFamily="34" charset="-122"/>
              </a:rPr>
              <a:t>其他消防设备设施维保、测试</a:t>
            </a:r>
            <a:endParaRPr lang="zh-CN" altLang="en-US" sz="2000" b="0" dirty="0">
              <a:solidFill>
                <a:srgbClr val="000000"/>
              </a:solidFill>
              <a:latin typeface="微软雅黑" panose="020B0503020204020204" pitchFamily="34" charset="-122"/>
              <a:ea typeface="微软雅黑" panose="020B0503020204020204" pitchFamily="34" charset="-122"/>
            </a:endParaRPr>
          </a:p>
        </p:txBody>
      </p:sp>
      <p:sp>
        <p:nvSpPr>
          <p:cNvPr id="4" name="矩形 3"/>
          <p:cNvSpPr/>
          <p:nvPr/>
        </p:nvSpPr>
        <p:spPr>
          <a:xfrm>
            <a:off x="557213" y="487363"/>
            <a:ext cx="30559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三、</a:t>
            </a:r>
            <a:r>
              <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维保测试实施</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9700" name="表格 29699"/>
          <p:cNvGraphicFramePr/>
          <p:nvPr/>
        </p:nvGraphicFramePr>
        <p:xfrm>
          <a:off x="457200" y="2903538"/>
          <a:ext cx="8850313" cy="1084262"/>
        </p:xfrm>
        <a:graphic>
          <a:graphicData uri="http://schemas.openxmlformats.org/drawingml/2006/table">
            <a:tbl>
              <a:tblPr/>
              <a:tblGrid>
                <a:gridCol w="571500"/>
                <a:gridCol w="6648450"/>
                <a:gridCol w="1630363"/>
              </a:tblGrid>
              <a:tr h="45402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序号</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工作标准</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责任人</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B0F0"/>
                    </a:solidFill>
                  </a:tcPr>
                </a:tc>
              </a:tr>
              <a:tr h="630238">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）按维保测试计划实施，每次测试须涵盖被测区域内</a:t>
                      </a:r>
                      <a:r>
                        <a:rPr lang="en-US" altLang="zh-CN" sz="1600" b="0" dirty="0">
                          <a:solidFill>
                            <a:srgbClr val="000000"/>
                          </a:solidFill>
                          <a:latin typeface="微软雅黑" panose="020B0503020204020204" pitchFamily="34" charset="-122"/>
                          <a:ea typeface="微软雅黑" panose="020B0503020204020204" pitchFamily="34" charset="-122"/>
                        </a:rPr>
                        <a:t>100%</a:t>
                      </a:r>
                      <a:r>
                        <a:rPr lang="zh-CN" altLang="en-US" sz="1600" b="0" dirty="0">
                          <a:solidFill>
                            <a:srgbClr val="000000"/>
                          </a:solidFill>
                          <a:latin typeface="微软雅黑" panose="020B0503020204020204" pitchFamily="34" charset="-122"/>
                          <a:ea typeface="微软雅黑" panose="020B0503020204020204" pitchFamily="34" charset="-122"/>
                        </a:rPr>
                        <a:t>的设备数量。</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）确保按计划频次实施，全部消防设施每年至少测试</a:t>
                      </a: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次。</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单店工程部经理</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29714" name="Picture 2"/>
          <p:cNvPicPr>
            <a:picLocks noChangeAspect="1"/>
          </p:cNvPicPr>
          <p:nvPr/>
        </p:nvPicPr>
        <p:blipFill>
          <a:blip r:embed="rId1"/>
          <a:stretch>
            <a:fillRect/>
          </a:stretch>
        </p:blipFill>
        <p:spPr>
          <a:xfrm>
            <a:off x="133350" y="4251325"/>
            <a:ext cx="3062288" cy="1889125"/>
          </a:xfrm>
          <a:prstGeom prst="rect">
            <a:avLst/>
          </a:prstGeom>
          <a:noFill/>
          <a:ln w="9525">
            <a:noFill/>
          </a:ln>
        </p:spPr>
      </p:pic>
      <p:pic>
        <p:nvPicPr>
          <p:cNvPr id="29715" name="Picture 3"/>
          <p:cNvPicPr>
            <a:picLocks noChangeAspect="1"/>
          </p:cNvPicPr>
          <p:nvPr/>
        </p:nvPicPr>
        <p:blipFill>
          <a:blip r:embed="rId2"/>
          <a:stretch>
            <a:fillRect/>
          </a:stretch>
        </p:blipFill>
        <p:spPr>
          <a:xfrm>
            <a:off x="3363913" y="4184650"/>
            <a:ext cx="1517650" cy="2068513"/>
          </a:xfrm>
          <a:prstGeom prst="rect">
            <a:avLst/>
          </a:prstGeom>
          <a:noFill/>
          <a:ln w="9525">
            <a:noFill/>
          </a:ln>
        </p:spPr>
      </p:pic>
      <p:pic>
        <p:nvPicPr>
          <p:cNvPr id="29716" name="Picture 4"/>
          <p:cNvPicPr>
            <a:picLocks noChangeAspect="1"/>
          </p:cNvPicPr>
          <p:nvPr/>
        </p:nvPicPr>
        <p:blipFill>
          <a:blip r:embed="rId3"/>
          <a:stretch>
            <a:fillRect/>
          </a:stretch>
        </p:blipFill>
        <p:spPr>
          <a:xfrm>
            <a:off x="4941888" y="4184650"/>
            <a:ext cx="2162175" cy="2020888"/>
          </a:xfrm>
          <a:prstGeom prst="rect">
            <a:avLst/>
          </a:prstGeom>
          <a:noFill/>
          <a:ln w="9525">
            <a:noFill/>
          </a:ln>
        </p:spPr>
      </p:pic>
      <p:pic>
        <p:nvPicPr>
          <p:cNvPr id="29717" name="Picture 5"/>
          <p:cNvPicPr>
            <a:picLocks noChangeAspect="1"/>
          </p:cNvPicPr>
          <p:nvPr/>
        </p:nvPicPr>
        <p:blipFill>
          <a:blip r:embed="rId4"/>
          <a:stretch>
            <a:fillRect/>
          </a:stretch>
        </p:blipFill>
        <p:spPr>
          <a:xfrm>
            <a:off x="7104063" y="4184650"/>
            <a:ext cx="2357437" cy="1955800"/>
          </a:xfrm>
          <a:prstGeom prst="rect">
            <a:avLst/>
          </a:prstGeom>
          <a:noFill/>
          <a:ln w="9525">
            <a:noFill/>
          </a:ln>
        </p:spPr>
      </p:pic>
      <p:sp>
        <p:nvSpPr>
          <p:cNvPr id="29718" name="矩形 9"/>
          <p:cNvSpPr/>
          <p:nvPr/>
        </p:nvSpPr>
        <p:spPr>
          <a:xfrm>
            <a:off x="288925" y="1439863"/>
            <a:ext cx="9232900" cy="1339850"/>
          </a:xfrm>
          <a:prstGeom prst="rect">
            <a:avLst/>
          </a:prstGeom>
          <a:noFill/>
          <a:ln w="9525">
            <a:noFill/>
          </a:ln>
        </p:spPr>
        <p:txBody>
          <a:bodyPr>
            <a:spAutoFit/>
          </a:bodyPr>
          <a:p>
            <a:pPr eaLnBrk="0" fontAlgn="ctr" hangingPunct="0">
              <a:lnSpc>
                <a:spcPct val="150000"/>
              </a:lnSpc>
            </a:pPr>
            <a:r>
              <a:rPr lang="zh-CN" altLang="en-US" b="0" dirty="0">
                <a:latin typeface="微软雅黑" panose="020B0503020204020204" pitchFamily="34" charset="-122"/>
                <a:ea typeface="微软雅黑" panose="020B0503020204020204" pitchFamily="34" charset="-122"/>
              </a:rPr>
              <a:t>       标准规定了</a:t>
            </a:r>
            <a:r>
              <a:rPr lang="zh-CN" altLang="en-US" b="0" dirty="0">
                <a:solidFill>
                  <a:srgbClr val="FF0000"/>
                </a:solidFill>
                <a:latin typeface="微软雅黑" panose="020B0503020204020204" pitchFamily="34" charset="-122"/>
                <a:ea typeface="微软雅黑" panose="020B0503020204020204" pitchFamily="34" charset="-122"/>
              </a:rPr>
              <a:t>其他消防设备设施</a:t>
            </a:r>
            <a:r>
              <a:rPr lang="zh-CN" altLang="en-US" b="0" dirty="0">
                <a:latin typeface="微软雅黑" panose="020B0503020204020204" pitchFamily="34" charset="-122"/>
                <a:ea typeface="微软雅黑" panose="020B0503020204020204" pitchFamily="34" charset="-122"/>
              </a:rPr>
              <a:t>测试的</a:t>
            </a:r>
            <a:r>
              <a:rPr lang="zh-CN" altLang="en-US" b="0" dirty="0">
                <a:solidFill>
                  <a:srgbClr val="FF0000"/>
                </a:solidFill>
                <a:latin typeface="微软雅黑" panose="020B0503020204020204" pitchFamily="34" charset="-122"/>
                <a:ea typeface="微软雅黑" panose="020B0503020204020204" pitchFamily="34" charset="-122"/>
              </a:rPr>
              <a:t>范围和频次</a:t>
            </a:r>
            <a:r>
              <a:rPr lang="zh-CN" altLang="en-US" b="0" dirty="0">
                <a:latin typeface="微软雅黑" panose="020B0503020204020204" pitchFamily="34" charset="-122"/>
                <a:ea typeface="微软雅黑" panose="020B0503020204020204" pitchFamily="34" charset="-122"/>
              </a:rPr>
              <a:t>要求，其他消防设备设施指火灾自动报警系统、消防广播、消防电话、消防水系统、防排烟系统、气体灭火系统、应急照明与疏散指示系统、漏电报警系统、动火离人、防火门和防火卷帘等。具体内容如下：</a:t>
            </a:r>
            <a:endParaRPr lang="zh-CN" altLang="en-US" b="0" dirty="0">
              <a:latin typeface="微软雅黑" panose="020B0503020204020204" pitchFamily="34" charset="-122"/>
              <a:ea typeface="微软雅黑" panose="020B0503020204020204" pitchFamily="34" charset="-122"/>
            </a:endParaRPr>
          </a:p>
        </p:txBody>
      </p:sp>
      <p:grpSp>
        <p:nvGrpSpPr>
          <p:cNvPr id="29719" name="组合 10"/>
          <p:cNvGrpSpPr/>
          <p:nvPr/>
        </p:nvGrpSpPr>
        <p:grpSpPr>
          <a:xfrm>
            <a:off x="0" y="866775"/>
            <a:ext cx="9906000" cy="411163"/>
            <a:chOff x="0" y="785794"/>
            <a:chExt cx="9144000" cy="428628"/>
          </a:xfrm>
        </p:grpSpPr>
        <p:cxnSp>
          <p:nvCxnSpPr>
            <p:cNvPr id="29721"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29722" name="组合 24"/>
            <p:cNvGrpSpPr/>
            <p:nvPr/>
          </p:nvGrpSpPr>
          <p:grpSpPr>
            <a:xfrm>
              <a:off x="246036" y="785794"/>
              <a:ext cx="396874" cy="428628"/>
              <a:chOff x="8282347" y="2616939"/>
              <a:chExt cx="396880" cy="396286"/>
            </a:xfrm>
          </p:grpSpPr>
          <p:sp>
            <p:nvSpPr>
              <p:cNvPr id="13" name="椭圆 12"/>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椭圆 13"/>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5" name="矩形 14"/>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5"/>
          <a:stretch>
            <a:fillRect/>
          </a:stretch>
        </p:blipFill>
        <p:spPr>
          <a:xfrm flipV="1">
            <a:off x="0" y="6296025"/>
            <a:ext cx="6345555" cy="500380"/>
          </a:xfrm>
          <a:prstGeom prst="rect">
            <a:avLst/>
          </a:prstGeom>
        </p:spPr>
      </p:pic>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57213" y="487363"/>
            <a:ext cx="16208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四、监督</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0723" name="表格 30722"/>
          <p:cNvGraphicFramePr/>
          <p:nvPr/>
        </p:nvGraphicFramePr>
        <p:xfrm>
          <a:off x="395288" y="2363788"/>
          <a:ext cx="8691562" cy="1376362"/>
        </p:xfrm>
        <a:graphic>
          <a:graphicData uri="http://schemas.openxmlformats.org/drawingml/2006/table">
            <a:tbl>
              <a:tblPr/>
              <a:tblGrid>
                <a:gridCol w="611188"/>
                <a:gridCol w="6010275"/>
                <a:gridCol w="2070100"/>
              </a:tblGrid>
              <a:tr h="45402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序号</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工作标准</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责任人</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r>
              <a:tr h="922338">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每次维保测试结束后，组织各相关专业人员进行验收，将发现的问题上线督办整改，每月上传维保测试记录（含非编址探测器的测试视频），模板详见附件</a:t>
                      </a:r>
                      <a:r>
                        <a:rPr lang="en-US" altLang="zh-CN" sz="1600" b="0" dirty="0">
                          <a:solidFill>
                            <a:srgbClr val="000000"/>
                          </a:solidFill>
                          <a:latin typeface="微软雅黑" panose="020B0503020204020204" pitchFamily="34" charset="-122"/>
                          <a:ea typeface="微软雅黑" panose="020B0503020204020204" pitchFamily="34" charset="-122"/>
                        </a:rPr>
                        <a:t>《</a:t>
                      </a:r>
                      <a:r>
                        <a:rPr lang="zh-CN" altLang="en-US" sz="1600" b="0" dirty="0">
                          <a:solidFill>
                            <a:srgbClr val="000000"/>
                          </a:solidFill>
                          <a:latin typeface="微软雅黑" panose="020B0503020204020204" pitchFamily="34" charset="-122"/>
                          <a:ea typeface="微软雅黑" panose="020B0503020204020204" pitchFamily="34" charset="-122"/>
                        </a:rPr>
                        <a:t>消防系统设施维保测试记录及报告</a:t>
                      </a:r>
                      <a:r>
                        <a:rPr lang="en-US" altLang="zh-CN" sz="1600" b="0" dirty="0">
                          <a:solidFill>
                            <a:srgbClr val="000000"/>
                          </a:solidFill>
                          <a:latin typeface="微软雅黑" panose="020B0503020204020204" pitchFamily="34" charset="-122"/>
                          <a:ea typeface="微软雅黑" panose="020B0503020204020204" pitchFamily="34" charset="-122"/>
                        </a:rPr>
                        <a:t>》</a:t>
                      </a:r>
                      <a:r>
                        <a:rPr lang="zh-CN" altLang="en-US" sz="1600" b="0" dirty="0">
                          <a:solidFill>
                            <a:srgbClr val="000000"/>
                          </a:solidFill>
                          <a:latin typeface="微软雅黑" panose="020B0503020204020204" pitchFamily="34" charset="-122"/>
                          <a:ea typeface="微软雅黑" panose="020B0503020204020204" pitchFamily="34" charset="-122"/>
                        </a:rPr>
                        <a:t>。</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单店工程部经理</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0737" name="矩形 5"/>
          <p:cNvSpPr/>
          <p:nvPr/>
        </p:nvSpPr>
        <p:spPr>
          <a:xfrm>
            <a:off x="625475" y="1192213"/>
            <a:ext cx="911225" cy="400050"/>
          </a:xfrm>
          <a:prstGeom prst="rect">
            <a:avLst/>
          </a:prstGeom>
          <a:noFill/>
          <a:ln w="9525">
            <a:noFill/>
          </a:ln>
        </p:spPr>
        <p:txBody>
          <a:bodyPr wrap="none">
            <a:spAutoFit/>
          </a:bodyPr>
          <a:p>
            <a:pPr eaLnBrk="0" fontAlgn="ctr" hangingPunct="0"/>
            <a:r>
              <a:rPr lang="en-US" altLang="zh-CN" sz="2000" b="0" dirty="0">
                <a:solidFill>
                  <a:srgbClr val="000000"/>
                </a:solidFill>
                <a:latin typeface="微软雅黑" panose="020B0503020204020204" pitchFamily="34" charset="-122"/>
                <a:ea typeface="微软雅黑" panose="020B0503020204020204" pitchFamily="34" charset="-122"/>
              </a:rPr>
              <a:t>1.</a:t>
            </a:r>
            <a:r>
              <a:rPr lang="zh-CN" altLang="en-US" sz="2000" b="0" dirty="0">
                <a:solidFill>
                  <a:srgbClr val="000000"/>
                </a:solidFill>
                <a:latin typeface="微软雅黑" panose="020B0503020204020204" pitchFamily="34" charset="-122"/>
                <a:ea typeface="微软雅黑" panose="020B0503020204020204" pitchFamily="34" charset="-122"/>
              </a:rPr>
              <a:t>验收</a:t>
            </a:r>
            <a:endParaRPr lang="zh-CN" altLang="en-US" sz="2000" b="0" dirty="0">
              <a:solidFill>
                <a:srgbClr val="000000"/>
              </a:solidFill>
              <a:latin typeface="微软雅黑" panose="020B0503020204020204" pitchFamily="34" charset="-122"/>
              <a:ea typeface="微软雅黑" panose="020B0503020204020204" pitchFamily="34" charset="-122"/>
            </a:endParaRPr>
          </a:p>
        </p:txBody>
      </p:sp>
      <p:sp>
        <p:nvSpPr>
          <p:cNvPr id="30738" name="矩形 6"/>
          <p:cNvSpPr/>
          <p:nvPr/>
        </p:nvSpPr>
        <p:spPr>
          <a:xfrm>
            <a:off x="288925" y="1439863"/>
            <a:ext cx="9232900" cy="923925"/>
          </a:xfrm>
          <a:prstGeom prst="rect">
            <a:avLst/>
          </a:prstGeom>
          <a:noFill/>
          <a:ln w="9525">
            <a:noFill/>
          </a:ln>
        </p:spPr>
        <p:txBody>
          <a:bodyPr>
            <a:spAutoFit/>
          </a:bodyPr>
          <a:p>
            <a:pPr eaLnBrk="0" fontAlgn="ctr" hangingPunct="0">
              <a:lnSpc>
                <a:spcPct val="150000"/>
              </a:lnSpc>
            </a:pPr>
            <a:r>
              <a:rPr lang="zh-CN" altLang="en-US" b="0" dirty="0">
                <a:latin typeface="微软雅黑" panose="020B0503020204020204" pitchFamily="34" charset="-122"/>
                <a:ea typeface="微软雅黑" panose="020B0503020204020204" pitchFamily="34" charset="-122"/>
              </a:rPr>
              <a:t>       标准规定了工程部经理对维保测试</a:t>
            </a:r>
            <a:r>
              <a:rPr lang="zh-CN" altLang="en-US" b="0" dirty="0">
                <a:solidFill>
                  <a:srgbClr val="FF0000"/>
                </a:solidFill>
                <a:latin typeface="微软雅黑" panose="020B0503020204020204" pitchFamily="34" charset="-122"/>
                <a:ea typeface="微软雅黑" panose="020B0503020204020204" pitchFamily="34" charset="-122"/>
              </a:rPr>
              <a:t>验收审核</a:t>
            </a:r>
            <a:r>
              <a:rPr lang="zh-CN" altLang="en-US" b="0" dirty="0">
                <a:latin typeface="微软雅黑" panose="020B0503020204020204" pitchFamily="34" charset="-122"/>
                <a:ea typeface="微软雅黑" panose="020B0503020204020204" pitchFamily="34" charset="-122"/>
              </a:rPr>
              <a:t>的要求，并明确了测试记录报告编制和上传的要求。具体内容如下：</a:t>
            </a:r>
            <a:endParaRPr lang="zh-CN" altLang="en-US" b="0" dirty="0">
              <a:latin typeface="微软雅黑" panose="020B0503020204020204" pitchFamily="34" charset="-122"/>
              <a:ea typeface="微软雅黑" panose="020B0503020204020204" pitchFamily="34" charset="-122"/>
            </a:endParaRPr>
          </a:p>
        </p:txBody>
      </p:sp>
      <p:pic>
        <p:nvPicPr>
          <p:cNvPr id="30739" name="Picture 2"/>
          <p:cNvPicPr>
            <a:picLocks noChangeAspect="1"/>
          </p:cNvPicPr>
          <p:nvPr/>
        </p:nvPicPr>
        <p:blipFill>
          <a:blip r:embed="rId1"/>
          <a:stretch>
            <a:fillRect/>
          </a:stretch>
        </p:blipFill>
        <p:spPr>
          <a:xfrm>
            <a:off x="450850" y="4181475"/>
            <a:ext cx="8731250" cy="2265363"/>
          </a:xfrm>
          <a:prstGeom prst="rect">
            <a:avLst/>
          </a:prstGeom>
          <a:noFill/>
          <a:ln w="9525" cap="flat" cmpd="sng">
            <a:solidFill>
              <a:schemeClr val="tx1"/>
            </a:solidFill>
            <a:prstDash val="solid"/>
            <a:miter/>
            <a:headEnd type="none" w="med" len="med"/>
            <a:tailEnd type="none" w="med" len="med"/>
          </a:ln>
        </p:spPr>
      </p:pic>
      <p:sp>
        <p:nvSpPr>
          <p:cNvPr id="30740" name="矩形 8"/>
          <p:cNvSpPr/>
          <p:nvPr/>
        </p:nvSpPr>
        <p:spPr>
          <a:xfrm>
            <a:off x="200025" y="3681413"/>
            <a:ext cx="9234488" cy="508000"/>
          </a:xfrm>
          <a:prstGeom prst="rect">
            <a:avLst/>
          </a:prstGeom>
          <a:noFill/>
          <a:ln w="9525">
            <a:noFill/>
          </a:ln>
        </p:spPr>
        <p:txBody>
          <a:bodyPr>
            <a:spAutoFit/>
          </a:bodyPr>
          <a:p>
            <a:pPr eaLnBrk="0" fontAlgn="ctr" hangingPunct="0">
              <a:lnSpc>
                <a:spcPct val="150000"/>
              </a:lnSpc>
            </a:pPr>
            <a:r>
              <a:rPr lang="en-US" altLang="zh-CN" b="0" dirty="0">
                <a:solidFill>
                  <a:srgbClr val="000000"/>
                </a:solidFill>
                <a:latin typeface="微软雅黑" panose="020B0503020204020204" pitchFamily="34" charset="-122"/>
                <a:ea typeface="微软雅黑" panose="020B0503020204020204" pitchFamily="34" charset="-122"/>
              </a:rPr>
              <a:t>《</a:t>
            </a:r>
            <a:r>
              <a:rPr lang="zh-CN" altLang="en-US" b="0" dirty="0">
                <a:solidFill>
                  <a:srgbClr val="000000"/>
                </a:solidFill>
                <a:latin typeface="微软雅黑" panose="020B0503020204020204" pitchFamily="34" charset="-122"/>
                <a:ea typeface="微软雅黑" panose="020B0503020204020204" pitchFamily="34" charset="-122"/>
              </a:rPr>
              <a:t>消防系统设施维保测试记录及报告</a:t>
            </a:r>
            <a:r>
              <a:rPr lang="en-US" altLang="zh-CN" b="0" dirty="0">
                <a:solidFill>
                  <a:srgbClr val="000000"/>
                </a:solidFill>
                <a:latin typeface="微软雅黑" panose="020B0503020204020204" pitchFamily="34" charset="-122"/>
                <a:ea typeface="微软雅黑" panose="020B0503020204020204" pitchFamily="34" charset="-122"/>
              </a:rPr>
              <a:t>》</a:t>
            </a:r>
            <a:r>
              <a:rPr lang="zh-CN" altLang="en-US" b="0" dirty="0">
                <a:solidFill>
                  <a:srgbClr val="000000"/>
                </a:solidFill>
                <a:latin typeface="微软雅黑" panose="020B0503020204020204" pitchFamily="34" charset="-122"/>
                <a:ea typeface="微软雅黑" panose="020B0503020204020204" pitchFamily="34" charset="-122"/>
              </a:rPr>
              <a:t>内容样例如下：</a:t>
            </a:r>
            <a:endParaRPr lang="zh-CN" altLang="en-US" b="0" dirty="0">
              <a:latin typeface="微软雅黑" panose="020B0503020204020204" pitchFamily="34" charset="-122"/>
              <a:ea typeface="微软雅黑" panose="020B0503020204020204" pitchFamily="34" charset="-122"/>
            </a:endParaRPr>
          </a:p>
        </p:txBody>
      </p:sp>
      <p:grpSp>
        <p:nvGrpSpPr>
          <p:cNvPr id="30741" name="组合 10"/>
          <p:cNvGrpSpPr/>
          <p:nvPr/>
        </p:nvGrpSpPr>
        <p:grpSpPr>
          <a:xfrm>
            <a:off x="0" y="866775"/>
            <a:ext cx="9906000" cy="411163"/>
            <a:chOff x="0" y="785794"/>
            <a:chExt cx="9144000" cy="428628"/>
          </a:xfrm>
        </p:grpSpPr>
        <p:cxnSp>
          <p:nvCxnSpPr>
            <p:cNvPr id="30743"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30744" name="组合 24"/>
            <p:cNvGrpSpPr/>
            <p:nvPr/>
          </p:nvGrpSpPr>
          <p:grpSpPr>
            <a:xfrm>
              <a:off x="246036" y="785794"/>
              <a:ext cx="396874" cy="428628"/>
              <a:chOff x="8282347" y="2616939"/>
              <a:chExt cx="396880" cy="396286"/>
            </a:xfrm>
          </p:grpSpPr>
          <p:sp>
            <p:nvSpPr>
              <p:cNvPr id="11" name="椭圆 10"/>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椭圆 11"/>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3" name="矩形 12"/>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2"/>
          <a:stretch>
            <a:fillRect/>
          </a:stretch>
        </p:blipFill>
        <p:spPr>
          <a:xfrm flipV="1">
            <a:off x="0" y="6447155"/>
            <a:ext cx="6345555" cy="349250"/>
          </a:xfrm>
          <a:prstGeom prst="rect">
            <a:avLst/>
          </a:prstGeom>
        </p:spPr>
      </p:pic>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1"/>
          <p:cNvSpPr/>
          <p:nvPr/>
        </p:nvSpPr>
        <p:spPr>
          <a:xfrm>
            <a:off x="625475" y="1708150"/>
            <a:ext cx="1617663" cy="400050"/>
          </a:xfrm>
          <a:prstGeom prst="rect">
            <a:avLst/>
          </a:prstGeom>
          <a:noFill/>
          <a:ln w="9525">
            <a:noFill/>
          </a:ln>
        </p:spPr>
        <p:txBody>
          <a:bodyPr wrap="none">
            <a:spAutoFit/>
          </a:bodyPr>
          <a:p>
            <a:pPr eaLnBrk="0" fontAlgn="ctr" hangingPunct="0"/>
            <a:r>
              <a:rPr lang="en-US" altLang="zh-CN" sz="2000" b="0" dirty="0">
                <a:solidFill>
                  <a:srgbClr val="000000"/>
                </a:solidFill>
                <a:latin typeface="微软雅黑" panose="020B0503020204020204" pitchFamily="34" charset="-122"/>
                <a:ea typeface="微软雅黑" panose="020B0503020204020204" pitchFamily="34" charset="-122"/>
              </a:rPr>
              <a:t>1</a:t>
            </a:r>
            <a:r>
              <a:rPr lang="zh-CN" altLang="en-US" sz="2000" b="0" dirty="0">
                <a:solidFill>
                  <a:srgbClr val="000000"/>
                </a:solidFill>
                <a:latin typeface="微软雅黑" panose="020B0503020204020204" pitchFamily="34" charset="-122"/>
                <a:ea typeface="微软雅黑" panose="020B0503020204020204" pitchFamily="34" charset="-122"/>
              </a:rPr>
              <a:t>）单店复核</a:t>
            </a:r>
            <a:endParaRPr lang="zh-CN" altLang="en-US" sz="2000" b="0" dirty="0">
              <a:solidFill>
                <a:srgbClr val="000000"/>
              </a:solidFill>
              <a:latin typeface="微软雅黑" panose="020B0503020204020204" pitchFamily="34" charset="-122"/>
              <a:ea typeface="微软雅黑" panose="020B0503020204020204" pitchFamily="34" charset="-122"/>
            </a:endParaRPr>
          </a:p>
        </p:txBody>
      </p:sp>
      <p:sp>
        <p:nvSpPr>
          <p:cNvPr id="4" name="矩形 3"/>
          <p:cNvSpPr/>
          <p:nvPr/>
        </p:nvSpPr>
        <p:spPr>
          <a:xfrm>
            <a:off x="557213" y="487363"/>
            <a:ext cx="16208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四、监督</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1748" name="表格 31747"/>
          <p:cNvGraphicFramePr/>
          <p:nvPr/>
        </p:nvGraphicFramePr>
        <p:xfrm>
          <a:off x="288925" y="3225800"/>
          <a:ext cx="8958263" cy="2573338"/>
        </p:xfrm>
        <a:graphic>
          <a:graphicData uri="http://schemas.openxmlformats.org/drawingml/2006/table">
            <a:tbl>
              <a:tblPr/>
              <a:tblGrid>
                <a:gridCol w="442913"/>
                <a:gridCol w="1371600"/>
                <a:gridCol w="1284287"/>
                <a:gridCol w="3867150"/>
                <a:gridCol w="1992313"/>
              </a:tblGrid>
              <a:tr h="5746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序号</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类别</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时间</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频次</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工作标准</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责任人</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r>
              <a:tr h="5746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检查计划执行情况</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每月</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每月对维保测试计划执行情况检查</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单店安品经理</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23988">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2</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重点部位探测器单点测试</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按年度计划每月组织实施复核测试，形成测试记录（内容包括测试区域的物理位置、设备设施数量、总量占比、存在的问题等），上传系统。同时将发现的问题上线督办整改</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sp>
        <p:nvSpPr>
          <p:cNvPr id="31773" name="矩形 4"/>
          <p:cNvSpPr/>
          <p:nvPr/>
        </p:nvSpPr>
        <p:spPr>
          <a:xfrm>
            <a:off x="625475" y="1192213"/>
            <a:ext cx="987425" cy="400050"/>
          </a:xfrm>
          <a:prstGeom prst="rect">
            <a:avLst/>
          </a:prstGeom>
          <a:noFill/>
          <a:ln w="9525">
            <a:noFill/>
          </a:ln>
        </p:spPr>
        <p:txBody>
          <a:bodyPr wrap="none">
            <a:spAutoFit/>
          </a:bodyPr>
          <a:p>
            <a:pPr eaLnBrk="0" fontAlgn="ctr" hangingPunct="0"/>
            <a:r>
              <a:rPr lang="en-US" altLang="zh-CN" sz="2000" b="0" dirty="0">
                <a:solidFill>
                  <a:srgbClr val="000000"/>
                </a:solidFill>
                <a:latin typeface="微软雅黑" panose="020B0503020204020204" pitchFamily="34" charset="-122"/>
                <a:ea typeface="微软雅黑" panose="020B0503020204020204" pitchFamily="34" charset="-122"/>
              </a:rPr>
              <a:t>2.</a:t>
            </a:r>
            <a:r>
              <a:rPr lang="zh-CN" altLang="en-US" sz="2000" b="0" dirty="0">
                <a:solidFill>
                  <a:srgbClr val="000000"/>
                </a:solidFill>
                <a:latin typeface="微软雅黑" panose="020B0503020204020204" pitchFamily="34" charset="-122"/>
                <a:ea typeface="微软雅黑" panose="020B0503020204020204" pitchFamily="34" charset="-122"/>
              </a:rPr>
              <a:t> 复核</a:t>
            </a:r>
            <a:endParaRPr lang="zh-CN" altLang="en-US" sz="2000" b="0" dirty="0">
              <a:solidFill>
                <a:srgbClr val="000000"/>
              </a:solidFill>
              <a:latin typeface="微软雅黑" panose="020B0503020204020204" pitchFamily="34" charset="-122"/>
              <a:ea typeface="微软雅黑" panose="020B0503020204020204" pitchFamily="34" charset="-122"/>
            </a:endParaRPr>
          </a:p>
        </p:txBody>
      </p:sp>
      <p:sp>
        <p:nvSpPr>
          <p:cNvPr id="31774" name="矩形 5"/>
          <p:cNvSpPr/>
          <p:nvPr/>
        </p:nvSpPr>
        <p:spPr>
          <a:xfrm>
            <a:off x="288925" y="2136775"/>
            <a:ext cx="9232900" cy="922338"/>
          </a:xfrm>
          <a:prstGeom prst="rect">
            <a:avLst/>
          </a:prstGeom>
          <a:noFill/>
          <a:ln w="9525">
            <a:noFill/>
          </a:ln>
        </p:spPr>
        <p:txBody>
          <a:bodyPr>
            <a:spAutoFit/>
          </a:bodyPr>
          <a:p>
            <a:pPr eaLnBrk="0" fontAlgn="ctr" hangingPunct="0">
              <a:lnSpc>
                <a:spcPct val="150000"/>
              </a:lnSpc>
            </a:pPr>
            <a:r>
              <a:rPr lang="zh-CN" altLang="en-US" b="0" dirty="0">
                <a:latin typeface="微软雅黑" panose="020B0503020204020204" pitchFamily="34" charset="-122"/>
                <a:ea typeface="微软雅黑" panose="020B0503020204020204" pitchFamily="34" charset="-122"/>
              </a:rPr>
              <a:t>       标准规定了</a:t>
            </a:r>
            <a:r>
              <a:rPr lang="zh-CN" altLang="en-US" b="0" dirty="0">
                <a:solidFill>
                  <a:srgbClr val="FF0000"/>
                </a:solidFill>
                <a:latin typeface="微软雅黑" panose="020B0503020204020204" pitchFamily="34" charset="-122"/>
                <a:ea typeface="微软雅黑" panose="020B0503020204020204" pitchFamily="34" charset="-122"/>
              </a:rPr>
              <a:t>单店经理</a:t>
            </a:r>
            <a:r>
              <a:rPr lang="zh-CN" altLang="en-US" b="0" dirty="0">
                <a:latin typeface="微软雅黑" panose="020B0503020204020204" pitchFamily="34" charset="-122"/>
                <a:ea typeface="微软雅黑" panose="020B0503020204020204" pitchFamily="34" charset="-122"/>
              </a:rPr>
              <a:t>对维保测试计划执行情况</a:t>
            </a:r>
            <a:r>
              <a:rPr lang="zh-CN" altLang="en-US" b="0" dirty="0">
                <a:solidFill>
                  <a:srgbClr val="FF0000"/>
                </a:solidFill>
                <a:latin typeface="微软雅黑" panose="020B0503020204020204" pitchFamily="34" charset="-122"/>
                <a:ea typeface="微软雅黑" panose="020B0503020204020204" pitchFamily="34" charset="-122"/>
              </a:rPr>
              <a:t>检查</a:t>
            </a:r>
            <a:r>
              <a:rPr lang="zh-CN" altLang="en-US" b="0" dirty="0">
                <a:latin typeface="微软雅黑" panose="020B0503020204020204" pitchFamily="34" charset="-122"/>
                <a:ea typeface="微软雅黑" panose="020B0503020204020204" pitchFamily="34" charset="-122"/>
              </a:rPr>
              <a:t>的要求，并明确了其对</a:t>
            </a:r>
            <a:r>
              <a:rPr lang="zh-CN" altLang="en-US" b="0" dirty="0">
                <a:solidFill>
                  <a:srgbClr val="FF0000"/>
                </a:solidFill>
                <a:latin typeface="微软雅黑" panose="020B0503020204020204" pitchFamily="34" charset="-122"/>
                <a:ea typeface="微软雅黑" panose="020B0503020204020204" pitchFamily="34" charset="-122"/>
              </a:rPr>
              <a:t>重点部位</a:t>
            </a:r>
            <a:r>
              <a:rPr lang="zh-CN" altLang="en-US" b="0" dirty="0">
                <a:latin typeface="微软雅黑" panose="020B0503020204020204" pitchFamily="34" charset="-122"/>
                <a:ea typeface="微软雅黑" panose="020B0503020204020204" pitchFamily="34" charset="-122"/>
              </a:rPr>
              <a:t>探测器单点</a:t>
            </a:r>
            <a:r>
              <a:rPr lang="zh-CN" altLang="en-US" b="0" dirty="0">
                <a:solidFill>
                  <a:srgbClr val="FF0000"/>
                </a:solidFill>
                <a:latin typeface="微软雅黑" panose="020B0503020204020204" pitchFamily="34" charset="-122"/>
                <a:ea typeface="微软雅黑" panose="020B0503020204020204" pitchFamily="34" charset="-122"/>
              </a:rPr>
              <a:t>复核</a:t>
            </a:r>
            <a:r>
              <a:rPr lang="zh-CN" altLang="en-US" b="0" dirty="0">
                <a:latin typeface="微软雅黑" panose="020B0503020204020204" pitchFamily="34" charset="-122"/>
                <a:ea typeface="微软雅黑" panose="020B0503020204020204" pitchFamily="34" charset="-122"/>
              </a:rPr>
              <a:t>测试的要求。具体内容如下：</a:t>
            </a:r>
            <a:endParaRPr lang="zh-CN" altLang="en-US" b="0" dirty="0">
              <a:latin typeface="微软雅黑" panose="020B0503020204020204" pitchFamily="34" charset="-122"/>
              <a:ea typeface="微软雅黑" panose="020B0503020204020204" pitchFamily="34" charset="-122"/>
            </a:endParaRPr>
          </a:p>
        </p:txBody>
      </p:sp>
      <p:grpSp>
        <p:nvGrpSpPr>
          <p:cNvPr id="31775" name="组合 10"/>
          <p:cNvGrpSpPr/>
          <p:nvPr/>
        </p:nvGrpSpPr>
        <p:grpSpPr>
          <a:xfrm>
            <a:off x="0" y="866775"/>
            <a:ext cx="9906000" cy="411163"/>
            <a:chOff x="0" y="785794"/>
            <a:chExt cx="9144000" cy="428628"/>
          </a:xfrm>
        </p:grpSpPr>
        <p:cxnSp>
          <p:nvCxnSpPr>
            <p:cNvPr id="31777"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31778" name="组合 24"/>
            <p:cNvGrpSpPr/>
            <p:nvPr/>
          </p:nvGrpSpPr>
          <p:grpSpPr>
            <a:xfrm>
              <a:off x="246036" y="785794"/>
              <a:ext cx="396874" cy="428628"/>
              <a:chOff x="8282347" y="2616939"/>
              <a:chExt cx="396880" cy="396286"/>
            </a:xfrm>
          </p:grpSpPr>
          <p:sp>
            <p:nvSpPr>
              <p:cNvPr id="10" name="椭圆 9"/>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椭圆 10"/>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2" name="矩形 11"/>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0" y="6296025"/>
            <a:ext cx="6345555" cy="500380"/>
          </a:xfrm>
          <a:prstGeom prst="rect">
            <a:avLst/>
          </a:prstGeom>
        </p:spPr>
      </p:pic>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1"/>
          <p:cNvSpPr/>
          <p:nvPr/>
        </p:nvSpPr>
        <p:spPr>
          <a:xfrm>
            <a:off x="625475" y="1192213"/>
            <a:ext cx="2132013" cy="400050"/>
          </a:xfrm>
          <a:prstGeom prst="rect">
            <a:avLst/>
          </a:prstGeom>
          <a:noFill/>
          <a:ln w="9525">
            <a:noFill/>
          </a:ln>
        </p:spPr>
        <p:txBody>
          <a:bodyPr wrap="none">
            <a:spAutoFit/>
          </a:bodyPr>
          <a:p>
            <a:pPr eaLnBrk="0" fontAlgn="ctr" hangingPunct="0"/>
            <a:r>
              <a:rPr lang="en-US" altLang="zh-CN" sz="2000" b="0" dirty="0">
                <a:solidFill>
                  <a:srgbClr val="000000"/>
                </a:solidFill>
                <a:latin typeface="微软雅黑" panose="020B0503020204020204" pitchFamily="34" charset="-122"/>
                <a:ea typeface="微软雅黑" panose="020B0503020204020204" pitchFamily="34" charset="-122"/>
              </a:rPr>
              <a:t>2</a:t>
            </a:r>
            <a:r>
              <a:rPr lang="zh-CN" altLang="en-US" sz="2000" b="0" dirty="0">
                <a:solidFill>
                  <a:srgbClr val="000000"/>
                </a:solidFill>
                <a:latin typeface="微软雅黑" panose="020B0503020204020204" pitchFamily="34" charset="-122"/>
                <a:ea typeface="微软雅黑" panose="020B0503020204020204" pitchFamily="34" charset="-122"/>
              </a:rPr>
              <a:t>）区域公司复核</a:t>
            </a:r>
            <a:endParaRPr lang="zh-CN" altLang="en-US" sz="2000" b="0" dirty="0">
              <a:solidFill>
                <a:srgbClr val="000000"/>
              </a:solidFill>
              <a:latin typeface="微软雅黑" panose="020B0503020204020204" pitchFamily="34" charset="-122"/>
              <a:ea typeface="微软雅黑" panose="020B0503020204020204" pitchFamily="34" charset="-122"/>
            </a:endParaRPr>
          </a:p>
        </p:txBody>
      </p:sp>
      <p:sp>
        <p:nvSpPr>
          <p:cNvPr id="4" name="矩形 3"/>
          <p:cNvSpPr/>
          <p:nvPr/>
        </p:nvSpPr>
        <p:spPr>
          <a:xfrm>
            <a:off x="557213" y="487363"/>
            <a:ext cx="16208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四、监督</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2772" name="表格 32771"/>
          <p:cNvGraphicFramePr/>
          <p:nvPr/>
        </p:nvGraphicFramePr>
        <p:xfrm>
          <a:off x="328613" y="2411413"/>
          <a:ext cx="9015412" cy="3808412"/>
        </p:xfrm>
        <a:graphic>
          <a:graphicData uri="http://schemas.openxmlformats.org/drawingml/2006/table">
            <a:tbl>
              <a:tblPr/>
              <a:tblGrid>
                <a:gridCol w="446088"/>
                <a:gridCol w="1787525"/>
                <a:gridCol w="939800"/>
                <a:gridCol w="4514850"/>
                <a:gridCol w="1327150"/>
              </a:tblGrid>
              <a:tr h="350838">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序号</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类别</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时间</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频次</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工作标准</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责任人</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r>
              <a:tr h="64135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重点部位探测器单点测试情况检查</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次</a:t>
                      </a:r>
                      <a:r>
                        <a:rPr lang="en-US" altLang="zh-CN" sz="1600" b="0" dirty="0">
                          <a:solidFill>
                            <a:srgbClr val="000000"/>
                          </a:solidFill>
                          <a:latin typeface="微软雅黑" panose="020B0503020204020204" pitchFamily="34" charset="-122"/>
                          <a:ea typeface="微软雅黑" panose="020B0503020204020204" pitchFamily="34" charset="-122"/>
                        </a:rPr>
                        <a:t>/</a:t>
                      </a:r>
                      <a:r>
                        <a:rPr lang="zh-CN" altLang="en-US" sz="1600" b="0" dirty="0">
                          <a:solidFill>
                            <a:srgbClr val="000000"/>
                          </a:solidFill>
                          <a:latin typeface="微软雅黑" panose="020B0503020204020204" pitchFamily="34" charset="-122"/>
                          <a:ea typeface="微软雅黑" panose="020B0503020204020204" pitchFamily="34" charset="-122"/>
                        </a:rPr>
                        <a:t>季度</a:t>
                      </a:r>
                      <a:r>
                        <a:rPr lang="en-US" altLang="zh-CN" sz="1600" b="0" dirty="0">
                          <a:solidFill>
                            <a:srgbClr val="000000"/>
                          </a:solidFill>
                          <a:latin typeface="微软雅黑" panose="020B0503020204020204" pitchFamily="34" charset="-122"/>
                          <a:ea typeface="微软雅黑" panose="020B0503020204020204" pitchFamily="34" charset="-122"/>
                        </a:rPr>
                        <a:t>/</a:t>
                      </a:r>
                      <a:r>
                        <a:rPr lang="zh-CN" altLang="en-US" sz="1600" b="0" dirty="0">
                          <a:solidFill>
                            <a:srgbClr val="000000"/>
                          </a:solidFill>
                          <a:latin typeface="微软雅黑" panose="020B0503020204020204" pitchFamily="34" charset="-122"/>
                          <a:ea typeface="微软雅黑" panose="020B0503020204020204" pitchFamily="34" charset="-122"/>
                        </a:rPr>
                        <a:t>单店</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每季度根据单店年度测试计划，检查上季度安品经理测试记录</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区域安全经理</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28687">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2</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其他部位探测器单点测试</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每季度对一个独立物理区域（单个防火分区或</a:t>
                      </a:r>
                      <a:r>
                        <a:rPr lang="en-US" altLang="zh-CN" sz="1600" b="0" dirty="0">
                          <a:solidFill>
                            <a:srgbClr val="000000"/>
                          </a:solidFill>
                          <a:latin typeface="微软雅黑" panose="020B0503020204020204" pitchFamily="34" charset="-122"/>
                          <a:ea typeface="微软雅黑" panose="020B0503020204020204" pitchFamily="34" charset="-122"/>
                        </a:rPr>
                        <a:t>5</a:t>
                      </a:r>
                      <a:r>
                        <a:rPr lang="zh-CN" altLang="en-US" sz="1600" b="0" dirty="0">
                          <a:solidFill>
                            <a:srgbClr val="000000"/>
                          </a:solidFill>
                          <a:latin typeface="微软雅黑" panose="020B0503020204020204" pitchFamily="34" charset="-122"/>
                          <a:ea typeface="微软雅黑" panose="020B0503020204020204" pitchFamily="34" charset="-122"/>
                        </a:rPr>
                        <a:t>家连续小商铺）的全部点位测试，每次测试不能重复。</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7858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3</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其他消防设备设施</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每季度现场检查不少于单店上一季度测试范围内的一个独立物理区域 （单个防火分区或</a:t>
                      </a:r>
                      <a:r>
                        <a:rPr lang="en-US" altLang="zh-CN" sz="1600" b="0" dirty="0">
                          <a:solidFill>
                            <a:srgbClr val="000000"/>
                          </a:solidFill>
                          <a:latin typeface="微软雅黑" panose="020B0503020204020204" pitchFamily="34" charset="-122"/>
                          <a:ea typeface="微软雅黑" panose="020B0503020204020204" pitchFamily="34" charset="-122"/>
                        </a:rPr>
                        <a:t>5</a:t>
                      </a:r>
                      <a:r>
                        <a:rPr lang="zh-CN" altLang="en-US" sz="1600" b="0" dirty="0">
                          <a:solidFill>
                            <a:srgbClr val="000000"/>
                          </a:solidFill>
                          <a:latin typeface="微软雅黑" panose="020B0503020204020204" pitchFamily="34" charset="-122"/>
                          <a:ea typeface="微软雅黑" panose="020B0503020204020204" pitchFamily="34" charset="-122"/>
                        </a:rPr>
                        <a:t>家连续小商铺）</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110172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4</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报告发起与审批</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每次检查后形成检查记录，内容包括检查测试区域的物理位置、设备设施数量、总量占比、存在的问题等，并发起检查报告</a:t>
                      </a:r>
                      <a:r>
                        <a:rPr lang="en-US" altLang="zh-CN" sz="1600" b="0" dirty="0">
                          <a:solidFill>
                            <a:srgbClr val="000000"/>
                          </a:solidFill>
                          <a:latin typeface="微软雅黑" panose="020B0503020204020204" pitchFamily="34" charset="-122"/>
                          <a:ea typeface="微软雅黑" panose="020B0503020204020204" pitchFamily="34" charset="-122"/>
                        </a:rPr>
                        <a:t>OA</a:t>
                      </a:r>
                      <a:r>
                        <a:rPr lang="zh-CN" altLang="en-US" sz="1600" b="0" dirty="0">
                          <a:solidFill>
                            <a:srgbClr val="000000"/>
                          </a:solidFill>
                          <a:latin typeface="微软雅黑" panose="020B0503020204020204" pitchFamily="34" charset="-122"/>
                          <a:ea typeface="微软雅黑" panose="020B0503020204020204" pitchFamily="34" charset="-122"/>
                        </a:rPr>
                        <a:t>，审批至区域工程物业副总、总经理，检查测试记录作为检查报告附件。</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sp>
        <p:nvSpPr>
          <p:cNvPr id="32807" name="矩形 4"/>
          <p:cNvSpPr/>
          <p:nvPr/>
        </p:nvSpPr>
        <p:spPr>
          <a:xfrm>
            <a:off x="396875" y="1471613"/>
            <a:ext cx="9234488" cy="923925"/>
          </a:xfrm>
          <a:prstGeom prst="rect">
            <a:avLst/>
          </a:prstGeom>
          <a:noFill/>
          <a:ln w="9525">
            <a:noFill/>
          </a:ln>
        </p:spPr>
        <p:txBody>
          <a:bodyPr>
            <a:spAutoFit/>
          </a:bodyPr>
          <a:p>
            <a:pPr eaLnBrk="0" fontAlgn="ctr" hangingPunct="0">
              <a:lnSpc>
                <a:spcPct val="150000"/>
              </a:lnSpc>
            </a:pPr>
            <a:r>
              <a:rPr lang="zh-CN" altLang="en-US" b="0" dirty="0">
                <a:latin typeface="微软雅黑" panose="020B0503020204020204" pitchFamily="34" charset="-122"/>
                <a:ea typeface="微软雅黑" panose="020B0503020204020204" pitchFamily="34" charset="-122"/>
              </a:rPr>
              <a:t>       标准规定了</a:t>
            </a:r>
            <a:r>
              <a:rPr lang="zh-CN" altLang="en-US" b="0" dirty="0">
                <a:solidFill>
                  <a:srgbClr val="FF0000"/>
                </a:solidFill>
                <a:latin typeface="微软雅黑" panose="020B0503020204020204" pitchFamily="34" charset="-122"/>
                <a:ea typeface="微软雅黑" panose="020B0503020204020204" pitchFamily="34" charset="-122"/>
              </a:rPr>
              <a:t>区域</a:t>
            </a:r>
            <a:r>
              <a:rPr lang="zh-CN" altLang="en-US" b="0" dirty="0">
                <a:latin typeface="微软雅黑" panose="020B0503020204020204" pitchFamily="34" charset="-122"/>
                <a:ea typeface="微软雅黑" panose="020B0503020204020204" pitchFamily="34" charset="-122"/>
              </a:rPr>
              <a:t>安品经理对单店安品测试执行情况</a:t>
            </a:r>
            <a:r>
              <a:rPr lang="zh-CN" altLang="en-US" b="0" dirty="0">
                <a:solidFill>
                  <a:srgbClr val="FF0000"/>
                </a:solidFill>
                <a:latin typeface="微软雅黑" panose="020B0503020204020204" pitchFamily="34" charset="-122"/>
                <a:ea typeface="微软雅黑" panose="020B0503020204020204" pitchFamily="34" charset="-122"/>
              </a:rPr>
              <a:t>检查</a:t>
            </a:r>
            <a:r>
              <a:rPr lang="zh-CN" altLang="en-US" b="0" dirty="0">
                <a:latin typeface="微软雅黑" panose="020B0503020204020204" pitchFamily="34" charset="-122"/>
                <a:ea typeface="微软雅黑" panose="020B0503020204020204" pitchFamily="34" charset="-122"/>
              </a:rPr>
              <a:t>的要求，并明确了对</a:t>
            </a:r>
            <a:r>
              <a:rPr lang="zh-CN" altLang="en-US" b="0" dirty="0">
                <a:solidFill>
                  <a:srgbClr val="FF0000"/>
                </a:solidFill>
                <a:latin typeface="微软雅黑" panose="020B0503020204020204" pitchFamily="34" charset="-122"/>
                <a:ea typeface="微软雅黑" panose="020B0503020204020204" pitchFamily="34" charset="-122"/>
              </a:rPr>
              <a:t>其他部位</a:t>
            </a:r>
            <a:r>
              <a:rPr lang="zh-CN" altLang="en-US" b="0" dirty="0">
                <a:latin typeface="微软雅黑" panose="020B0503020204020204" pitchFamily="34" charset="-122"/>
                <a:ea typeface="微软雅黑" panose="020B0503020204020204" pitchFamily="34" charset="-122"/>
              </a:rPr>
              <a:t>探测器和消防设备设施</a:t>
            </a:r>
            <a:r>
              <a:rPr lang="zh-CN" altLang="en-US" b="0" dirty="0">
                <a:solidFill>
                  <a:srgbClr val="FF0000"/>
                </a:solidFill>
                <a:latin typeface="微软雅黑" panose="020B0503020204020204" pitchFamily="34" charset="-122"/>
                <a:ea typeface="微软雅黑" panose="020B0503020204020204" pitchFamily="34" charset="-122"/>
              </a:rPr>
              <a:t>复核测试</a:t>
            </a:r>
            <a:r>
              <a:rPr lang="zh-CN" altLang="en-US" b="0" dirty="0">
                <a:latin typeface="微软雅黑" panose="020B0503020204020204" pitchFamily="34" charset="-122"/>
                <a:ea typeface="微软雅黑" panose="020B0503020204020204" pitchFamily="34" charset="-122"/>
              </a:rPr>
              <a:t>的要求。具体内容如下：</a:t>
            </a:r>
            <a:endParaRPr lang="zh-CN" altLang="en-US" b="0" dirty="0">
              <a:latin typeface="微软雅黑" panose="020B0503020204020204" pitchFamily="34" charset="-122"/>
              <a:ea typeface="微软雅黑" panose="020B0503020204020204" pitchFamily="34" charset="-122"/>
            </a:endParaRPr>
          </a:p>
        </p:txBody>
      </p:sp>
      <p:grpSp>
        <p:nvGrpSpPr>
          <p:cNvPr id="32808" name="组合 10"/>
          <p:cNvGrpSpPr/>
          <p:nvPr/>
        </p:nvGrpSpPr>
        <p:grpSpPr>
          <a:xfrm>
            <a:off x="0" y="866775"/>
            <a:ext cx="9906000" cy="411163"/>
            <a:chOff x="0" y="785794"/>
            <a:chExt cx="9144000" cy="428628"/>
          </a:xfrm>
        </p:grpSpPr>
        <p:cxnSp>
          <p:nvCxnSpPr>
            <p:cNvPr id="32810"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32811" name="组合 24"/>
            <p:cNvGrpSpPr/>
            <p:nvPr/>
          </p:nvGrpSpPr>
          <p:grpSpPr>
            <a:xfrm>
              <a:off x="246036" y="785794"/>
              <a:ext cx="396874" cy="428628"/>
              <a:chOff x="8282347" y="2616939"/>
              <a:chExt cx="396880" cy="396286"/>
            </a:xfrm>
          </p:grpSpPr>
          <p:sp>
            <p:nvSpPr>
              <p:cNvPr id="9" name="椭圆 8"/>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椭圆 9"/>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1" name="矩形 10"/>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0" y="6296025"/>
            <a:ext cx="6345555" cy="500380"/>
          </a:xfrm>
          <a:prstGeom prst="rect">
            <a:avLst/>
          </a:prstGeom>
        </p:spPr>
      </p:pic>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ph type="title" idx="4294967295"/>
          </p:nvPr>
        </p:nvSpPr>
        <p:spPr>
          <a:xfrm>
            <a:off x="804863" y="266700"/>
            <a:ext cx="8583612" cy="785813"/>
          </a:xfrm>
          <a:ln/>
        </p:spPr>
        <p:txBody>
          <a:bodyPr vert="horz" wrap="square" lIns="0" tIns="0" rIns="0" bIns="0" anchor="b" anchorCtr="0"/>
          <a:p>
            <a:r>
              <a:rPr lang="zh-CN" altLang="en-US" sz="3200" dirty="0"/>
              <a:t>目   录</a:t>
            </a:r>
            <a:endParaRPr lang="zh-CN" altLang="en-US" sz="3200" dirty="0"/>
          </a:p>
        </p:txBody>
      </p:sp>
      <p:grpSp>
        <p:nvGrpSpPr>
          <p:cNvPr id="33795" name="Group 3"/>
          <p:cNvGrpSpPr/>
          <p:nvPr/>
        </p:nvGrpSpPr>
        <p:grpSpPr>
          <a:xfrm>
            <a:off x="965200" y="1457325"/>
            <a:ext cx="7812088" cy="1260475"/>
            <a:chOff x="1104" y="1200"/>
            <a:chExt cx="3504" cy="823"/>
          </a:xfrm>
        </p:grpSpPr>
        <p:sp>
          <p:nvSpPr>
            <p:cNvPr id="46" name="AutoShape 4">
              <a:hlinkClick r:id="rId1" action="ppaction://hlinkpres?slideindex=1&amp;slidetitle="/>
            </p:cNvPr>
            <p:cNvSpPr>
              <a:spLocks noChangeArrowheads="1"/>
            </p:cNvSpPr>
            <p:nvPr/>
          </p:nvSpPr>
          <p:spPr bwMode="gray">
            <a:xfrm>
              <a:off x="1104" y="1200"/>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7" name="AutoShape 5"/>
            <p:cNvSpPr>
              <a:spLocks noChangeArrowheads="1"/>
            </p:cNvSpPr>
            <p:nvPr/>
          </p:nvSpPr>
          <p:spPr bwMode="gray">
            <a:xfrm>
              <a:off x="1181" y="1276"/>
              <a:ext cx="767" cy="675"/>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rgbClr val="FFFFFF"/>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8" name="Freeform 6"/>
            <p:cNvSpPr/>
            <p:nvPr/>
          </p:nvSpPr>
          <p:spPr bwMode="gray">
            <a:xfrm>
              <a:off x="1223" y="1319"/>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9" name="Text Box 7"/>
            <p:cNvSpPr txBox="1">
              <a:spLocks noChangeArrowheads="1"/>
            </p:cNvSpPr>
            <p:nvPr/>
          </p:nvSpPr>
          <p:spPr bwMode="gray">
            <a:xfrm>
              <a:off x="1211" y="1460"/>
              <a:ext cx="727" cy="342"/>
            </a:xfrm>
            <a:prstGeom prst="rect">
              <a:avLst/>
            </a:prstGeom>
            <a:noFill/>
            <a:ln>
              <a:noFill/>
            </a:ln>
            <a:effectLst/>
          </p:spPr>
          <p:txBody>
            <a:bodyPr wrap="none">
              <a:spAutoFit/>
            </a:bodyPr>
            <a:lstStyle/>
            <a:p>
              <a:pPr marR="0" algn="ctr"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第一部分</a:t>
              </a:r>
              <a:endParaRPr kumimoji="0" lang="en-US" altLang="zh-CN"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sp>
          <p:nvSpPr>
            <p:cNvPr id="50" name="Text Box 8"/>
            <p:cNvSpPr txBox="1">
              <a:spLocks noChangeArrowheads="1"/>
            </p:cNvSpPr>
            <p:nvPr/>
          </p:nvSpPr>
          <p:spPr bwMode="gray">
            <a:xfrm>
              <a:off x="1948" y="1479"/>
              <a:ext cx="2576" cy="342"/>
            </a:xfrm>
            <a:prstGeom prst="rect">
              <a:avLst/>
            </a:prstGeom>
            <a:noFill/>
            <a:ln>
              <a:noFill/>
            </a:ln>
            <a:effectLst/>
          </p:spPr>
          <p:txBody>
            <a:bodyPr>
              <a:spAutoFit/>
            </a:bodyPr>
            <a:lstStyle/>
            <a:p>
              <a:pPr marR="0"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0000"/>
                  </a:solidFill>
                  <a:latin typeface="微软雅黑" panose="020B0503020204020204" pitchFamily="34" charset="-122"/>
                  <a:ea typeface="微软雅黑" panose="020B0503020204020204" pitchFamily="34" charset="-122"/>
                  <a:cs typeface="+mn-cs"/>
                </a:rPr>
                <a:t> </a:t>
              </a:r>
              <a:r>
                <a:rPr kumimoji="0" lang="zh-CN" altLang="en-US" sz="2800" kern="0" cap="none" spc="0" normalizeH="0" baseline="0" noProof="0" dirty="0">
                  <a:latin typeface="微软雅黑" panose="020B0503020204020204" pitchFamily="34" charset="-122"/>
                  <a:ea typeface="微软雅黑" panose="020B0503020204020204" pitchFamily="34" charset="-122"/>
                  <a:cs typeface="+mn-cs"/>
                </a:rPr>
                <a:t>招标与合同签订</a:t>
              </a:r>
              <a:endParaRPr kumimoji="0" lang="en-US" altLang="zh-CN" sz="2800" kern="0" cap="none" spc="0" normalizeH="0" baseline="0" noProof="0" dirty="0">
                <a:latin typeface="微软雅黑" panose="020B0503020204020204" pitchFamily="34" charset="-122"/>
                <a:ea typeface="微软雅黑" panose="020B0503020204020204" pitchFamily="34" charset="-122"/>
                <a:cs typeface="+mn-cs"/>
              </a:endParaRPr>
            </a:p>
          </p:txBody>
        </p:sp>
      </p:grpSp>
      <p:grpSp>
        <p:nvGrpSpPr>
          <p:cNvPr id="33796" name="Group 9"/>
          <p:cNvGrpSpPr/>
          <p:nvPr/>
        </p:nvGrpSpPr>
        <p:grpSpPr>
          <a:xfrm>
            <a:off x="965200" y="3121025"/>
            <a:ext cx="7812088" cy="1260475"/>
            <a:chOff x="1104" y="2109"/>
            <a:chExt cx="3504" cy="823"/>
          </a:xfrm>
        </p:grpSpPr>
        <p:sp>
          <p:nvSpPr>
            <p:cNvPr id="52" name="AutoShape 10">
              <a:hlinkClick r:id="rId2" action="ppaction://hlinkpres?slideindex=1&amp;slidetitle="/>
            </p:cNvPr>
            <p:cNvSpPr>
              <a:spLocks noChangeArrowheads="1"/>
            </p:cNvSpPr>
            <p:nvPr/>
          </p:nvSpPr>
          <p:spPr bwMode="gray">
            <a:xfrm>
              <a:off x="1104" y="2109"/>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3" name="AutoShape 11"/>
            <p:cNvSpPr>
              <a:spLocks noChangeArrowheads="1"/>
            </p:cNvSpPr>
            <p:nvPr/>
          </p:nvSpPr>
          <p:spPr bwMode="gray">
            <a:xfrm>
              <a:off x="1181" y="2185"/>
              <a:ext cx="757" cy="675"/>
            </a:xfrm>
            <a:prstGeom prst="roundRect">
              <a:avLst>
                <a:gd name="adj" fmla="val 11921"/>
              </a:avLst>
            </a:prstGeom>
            <a:gradFill rotWithShape="1">
              <a:gsLst>
                <a:gs pos="0">
                  <a:srgbClr val="009999"/>
                </a:gs>
                <a:gs pos="100000">
                  <a:srgbClr val="009999">
                    <a:gamma/>
                    <a:shade val="69804"/>
                    <a:invGamma/>
                  </a:srgbClr>
                </a:gs>
              </a:gsLst>
              <a:lin ang="5400000" scaled="1"/>
            </a:gradFill>
            <a:ln w="38100">
              <a:solidFill>
                <a:srgbClr val="FFFFFF"/>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4" name="Freeform 12"/>
            <p:cNvSpPr/>
            <p:nvPr/>
          </p:nvSpPr>
          <p:spPr bwMode="gray">
            <a:xfrm>
              <a:off x="1223" y="2228"/>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5" name="Text Box 13"/>
            <p:cNvSpPr txBox="1">
              <a:spLocks noChangeArrowheads="1"/>
            </p:cNvSpPr>
            <p:nvPr/>
          </p:nvSpPr>
          <p:spPr bwMode="gray">
            <a:xfrm>
              <a:off x="1210" y="2370"/>
              <a:ext cx="727" cy="342"/>
            </a:xfrm>
            <a:prstGeom prst="rect">
              <a:avLst/>
            </a:prstGeom>
            <a:noFill/>
            <a:ln>
              <a:noFill/>
            </a:ln>
            <a:effectLst/>
          </p:spPr>
          <p:txBody>
            <a:bodyPr wrap="none">
              <a:spAutoFit/>
            </a:bodyPr>
            <a:lstStyle/>
            <a:p>
              <a:pPr marR="0" algn="ctr"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第二部分</a:t>
              </a:r>
              <a:endParaRPr kumimoji="0" lang="en-US" altLang="zh-CN"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sp>
          <p:nvSpPr>
            <p:cNvPr id="56" name="Text Box 14"/>
            <p:cNvSpPr txBox="1">
              <a:spLocks noChangeArrowheads="1"/>
            </p:cNvSpPr>
            <p:nvPr/>
          </p:nvSpPr>
          <p:spPr bwMode="gray">
            <a:xfrm>
              <a:off x="1948" y="2391"/>
              <a:ext cx="2576" cy="342"/>
            </a:xfrm>
            <a:prstGeom prst="rect">
              <a:avLst/>
            </a:prstGeom>
            <a:noFill/>
            <a:ln>
              <a:noFill/>
            </a:ln>
            <a:effectLst/>
          </p:spPr>
          <p:txBody>
            <a:bodyPr>
              <a:spAutoFit/>
            </a:bodyPr>
            <a:lstStyle/>
            <a:p>
              <a:pPr marR="0"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000000"/>
                  </a:solidFill>
                  <a:latin typeface="微软雅黑" panose="020B0503020204020204" pitchFamily="34" charset="-122"/>
                  <a:ea typeface="微软雅黑" panose="020B0503020204020204" pitchFamily="34" charset="-122"/>
                  <a:cs typeface="+mn-cs"/>
                </a:rPr>
                <a:t> 维保计划、实施、监督</a:t>
              </a:r>
              <a:endParaRPr kumimoji="0" lang="en-US" altLang="zh-CN" sz="2800" kern="0" cap="none" spc="0" normalizeH="0" baseline="0" noProof="0" dirty="0">
                <a:solidFill>
                  <a:srgbClr val="000000"/>
                </a:solidFill>
                <a:latin typeface="微软雅黑" panose="020B0503020204020204" pitchFamily="34" charset="-122"/>
                <a:ea typeface="微软雅黑" panose="020B0503020204020204" pitchFamily="34" charset="-122"/>
                <a:cs typeface="+mn-cs"/>
              </a:endParaRPr>
            </a:p>
          </p:txBody>
        </p:sp>
      </p:grpSp>
      <p:grpSp>
        <p:nvGrpSpPr>
          <p:cNvPr id="33797" name="Group 9"/>
          <p:cNvGrpSpPr/>
          <p:nvPr/>
        </p:nvGrpSpPr>
        <p:grpSpPr>
          <a:xfrm>
            <a:off x="965200" y="4840288"/>
            <a:ext cx="7812088" cy="1260475"/>
            <a:chOff x="1104" y="2109"/>
            <a:chExt cx="3504" cy="823"/>
          </a:xfrm>
        </p:grpSpPr>
        <p:sp>
          <p:nvSpPr>
            <p:cNvPr id="16" name="AutoShape 10">
              <a:hlinkClick r:id="rId2" action="ppaction://hlinkpres?slideindex=1&amp;slidetitle="/>
            </p:cNvPr>
            <p:cNvSpPr>
              <a:spLocks noChangeArrowheads="1"/>
            </p:cNvSpPr>
            <p:nvPr/>
          </p:nvSpPr>
          <p:spPr bwMode="gray">
            <a:xfrm>
              <a:off x="1104" y="2109"/>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7" name="AutoShape 11"/>
            <p:cNvSpPr>
              <a:spLocks noChangeArrowheads="1"/>
            </p:cNvSpPr>
            <p:nvPr/>
          </p:nvSpPr>
          <p:spPr bwMode="gray">
            <a:xfrm>
              <a:off x="1181" y="2185"/>
              <a:ext cx="756" cy="675"/>
            </a:xfrm>
            <a:prstGeom prst="roundRect">
              <a:avLst>
                <a:gd name="adj" fmla="val 11921"/>
              </a:avLst>
            </a:prstGeom>
            <a:solidFill>
              <a:srgbClr val="FFFF00"/>
            </a:solidFill>
            <a:ln w="38100">
              <a:solidFill>
                <a:srgbClr val="FFFFFF"/>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Freeform 12"/>
            <p:cNvSpPr/>
            <p:nvPr/>
          </p:nvSpPr>
          <p:spPr bwMode="gray">
            <a:xfrm>
              <a:off x="1223" y="2228"/>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Text Box 13"/>
            <p:cNvSpPr txBox="1">
              <a:spLocks noChangeArrowheads="1"/>
            </p:cNvSpPr>
            <p:nvPr/>
          </p:nvSpPr>
          <p:spPr bwMode="gray">
            <a:xfrm>
              <a:off x="1191" y="2370"/>
              <a:ext cx="727" cy="342"/>
            </a:xfrm>
            <a:prstGeom prst="rect">
              <a:avLst/>
            </a:prstGeom>
            <a:noFill/>
            <a:ln>
              <a:noFill/>
            </a:ln>
            <a:effectLst/>
          </p:spPr>
          <p:txBody>
            <a:bodyPr wrap="none">
              <a:spAutoFit/>
            </a:bodyPr>
            <a:lstStyle/>
            <a:p>
              <a:pPr marR="0" algn="ctr"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第三部分</a:t>
              </a:r>
              <a:endParaRPr kumimoji="0" lang="en-US" altLang="zh-CN"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sp>
          <p:nvSpPr>
            <p:cNvPr id="20" name="Text Box 14"/>
            <p:cNvSpPr txBox="1">
              <a:spLocks noChangeArrowheads="1"/>
            </p:cNvSpPr>
            <p:nvPr/>
          </p:nvSpPr>
          <p:spPr bwMode="gray">
            <a:xfrm>
              <a:off x="1948" y="2391"/>
              <a:ext cx="2576" cy="342"/>
            </a:xfrm>
            <a:prstGeom prst="rect">
              <a:avLst/>
            </a:prstGeom>
            <a:noFill/>
            <a:ln>
              <a:noFill/>
            </a:ln>
            <a:effectLst/>
          </p:spPr>
          <p:txBody>
            <a:bodyPr>
              <a:spAutoFit/>
            </a:bodyPr>
            <a:lstStyle/>
            <a:p>
              <a:pPr marR="0"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000000"/>
                  </a:solidFill>
                  <a:latin typeface="微软雅黑" panose="020B0503020204020204" pitchFamily="34" charset="-122"/>
                  <a:ea typeface="微软雅黑" panose="020B0503020204020204" pitchFamily="34" charset="-122"/>
                  <a:cs typeface="+mn-cs"/>
                </a:rPr>
                <a:t> </a:t>
              </a:r>
              <a:r>
                <a:rPr kumimoji="0" lang="zh-CN" altLang="en-US" sz="2800" kern="0" cap="none" spc="0" normalizeH="0" baseline="0" noProof="0" dirty="0">
                  <a:solidFill>
                    <a:srgbClr val="FF0000"/>
                  </a:solidFill>
                  <a:latin typeface="微软雅黑" panose="020B0503020204020204" pitchFamily="34" charset="-122"/>
                  <a:ea typeface="微软雅黑" panose="020B0503020204020204" pitchFamily="34" charset="-122"/>
                  <a:cs typeface="+mn-cs"/>
                </a:rPr>
                <a:t>维保测试工作注意事项</a:t>
              </a:r>
              <a:endParaRPr kumimoji="0" lang="en-US" altLang="zh-CN" sz="2800" kern="0" cap="none" spc="0" normalizeH="0" baseline="0" noProof="0" dirty="0">
                <a:solidFill>
                  <a:srgbClr val="FF0000"/>
                </a:solidFill>
                <a:latin typeface="微软雅黑" panose="020B0503020204020204" pitchFamily="34" charset="-122"/>
                <a:ea typeface="微软雅黑" panose="020B0503020204020204" pitchFamily="34" charset="-122"/>
                <a:cs typeface="+mn-cs"/>
              </a:endParaRPr>
            </a:p>
          </p:txBody>
        </p:sp>
      </p:grpSp>
      <p:grpSp>
        <p:nvGrpSpPr>
          <p:cNvPr id="33798" name="组合 10"/>
          <p:cNvGrpSpPr/>
          <p:nvPr/>
        </p:nvGrpSpPr>
        <p:grpSpPr>
          <a:xfrm>
            <a:off x="0" y="866775"/>
            <a:ext cx="9906000" cy="411163"/>
            <a:chOff x="0" y="785794"/>
            <a:chExt cx="9144000" cy="428628"/>
          </a:xfrm>
        </p:grpSpPr>
        <p:cxnSp>
          <p:nvCxnSpPr>
            <p:cNvPr id="33800"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33801" name="组合 24"/>
            <p:cNvGrpSpPr/>
            <p:nvPr/>
          </p:nvGrpSpPr>
          <p:grpSpPr>
            <a:xfrm>
              <a:off x="246036" y="785794"/>
              <a:ext cx="396874" cy="428628"/>
              <a:chOff x="8282347" y="2616939"/>
              <a:chExt cx="396880" cy="396286"/>
            </a:xfrm>
          </p:grpSpPr>
          <p:sp>
            <p:nvSpPr>
              <p:cNvPr id="24" name="椭圆 23"/>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25" name="椭圆 24"/>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26" name="矩形 25"/>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3"/>
          <a:stretch>
            <a:fillRect/>
          </a:stretch>
        </p:blipFill>
        <p:spPr>
          <a:xfrm flipV="1">
            <a:off x="0" y="6296025"/>
            <a:ext cx="6345555" cy="50038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1"/>
          <p:cNvSpPr>
            <a:spLocks noGrp="1"/>
          </p:cNvSpPr>
          <p:nvPr>
            <p:ph type="title" idx="4294967295"/>
          </p:nvPr>
        </p:nvSpPr>
        <p:spPr>
          <a:xfrm>
            <a:off x="709613" y="266700"/>
            <a:ext cx="8678862" cy="785813"/>
          </a:xfrm>
          <a:ln/>
        </p:spPr>
        <p:txBody>
          <a:bodyPr vert="horz" wrap="square" lIns="0" tIns="0" rIns="0" bIns="0" anchor="b" anchorCtr="0"/>
          <a:p>
            <a:r>
              <a:rPr lang="zh-CN" altLang="en-US" sz="3200" dirty="0"/>
              <a:t>第二部分 维保计划、实施、监督</a:t>
            </a:r>
            <a:endParaRPr lang="en-US" altLang="zh-CN" sz="3200" dirty="0"/>
          </a:p>
        </p:txBody>
      </p:sp>
      <p:grpSp>
        <p:nvGrpSpPr>
          <p:cNvPr id="34819" name="组合 25"/>
          <p:cNvGrpSpPr/>
          <p:nvPr/>
        </p:nvGrpSpPr>
        <p:grpSpPr>
          <a:xfrm>
            <a:off x="1611313" y="1717675"/>
            <a:ext cx="7107237" cy="801688"/>
            <a:chOff x="1290909" y="1161109"/>
            <a:chExt cx="6252011" cy="778253"/>
          </a:xfrm>
        </p:grpSpPr>
        <p:sp>
          <p:nvSpPr>
            <p:cNvPr id="16" name="圆角矩形 15">
              <a:hlinkClick r:id="" action="ppaction://noaction"/>
            </p:cNvPr>
            <p:cNvSpPr/>
            <p:nvPr/>
          </p:nvSpPr>
          <p:spPr>
            <a:xfrm>
              <a:off x="1290909" y="1161109"/>
              <a:ext cx="6252011" cy="778253"/>
            </a:xfrm>
            <a:prstGeom prst="roundRect">
              <a:avLst/>
            </a:prstGeom>
            <a:solidFill>
              <a:srgbClr val="9FBFFF"/>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17" name="圆角矩形 6"/>
            <p:cNvSpPr/>
            <p:nvPr/>
          </p:nvSpPr>
          <p:spPr>
            <a:xfrm>
              <a:off x="1307667" y="1236623"/>
              <a:ext cx="6175205" cy="702739"/>
            </a:xfrm>
            <a:prstGeom prst="rect">
              <a:avLst/>
            </a:prstGeom>
            <a:noFill/>
            <a:ln>
              <a:noFill/>
            </a:ln>
            <a:effectLst/>
          </p:spPr>
          <p:txBody>
            <a:bodyPr lIns="235005" tIns="0" rIns="235005" bIns="0" spcCol="127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一、各消防系统测试准备注意事项</a:t>
              </a:r>
              <a:endParaRPr kumimoji="0" lang="zh-CN" altLang="en-US" sz="2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34820" name="组合 25"/>
          <p:cNvGrpSpPr/>
          <p:nvPr/>
        </p:nvGrpSpPr>
        <p:grpSpPr>
          <a:xfrm>
            <a:off x="1616075" y="3429000"/>
            <a:ext cx="7107238" cy="801688"/>
            <a:chOff x="1290909" y="1136884"/>
            <a:chExt cx="6252011" cy="778253"/>
          </a:xfrm>
        </p:grpSpPr>
        <p:sp>
          <p:nvSpPr>
            <p:cNvPr id="25" name="圆角矩形 24">
              <a:hlinkClick r:id="" action="ppaction://noaction"/>
            </p:cNvPr>
            <p:cNvSpPr/>
            <p:nvPr/>
          </p:nvSpPr>
          <p:spPr>
            <a:xfrm>
              <a:off x="1290909" y="1136884"/>
              <a:ext cx="6252011" cy="778253"/>
            </a:xfrm>
            <a:prstGeom prst="roundRect">
              <a:avLst/>
            </a:prstGeom>
            <a:solidFill>
              <a:srgbClr val="9FBFFF"/>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26" name="圆角矩形 6"/>
            <p:cNvSpPr/>
            <p:nvPr/>
          </p:nvSpPr>
          <p:spPr>
            <a:xfrm>
              <a:off x="1328614" y="1175412"/>
              <a:ext cx="6176601" cy="701197"/>
            </a:xfrm>
            <a:prstGeom prst="rect">
              <a:avLst/>
            </a:prstGeom>
            <a:noFill/>
            <a:ln>
              <a:noFill/>
            </a:ln>
            <a:effectLst/>
          </p:spPr>
          <p:txBody>
            <a:bodyPr lIns="235005" tIns="0" rIns="235005" bIns="0" spcCol="1270" anchor="ct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二、各消防系统测试过程注意事项</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4821" name="组合 25"/>
          <p:cNvGrpSpPr/>
          <p:nvPr/>
        </p:nvGrpSpPr>
        <p:grpSpPr>
          <a:xfrm>
            <a:off x="1638300" y="5219700"/>
            <a:ext cx="7107238" cy="801688"/>
            <a:chOff x="1290909" y="1136884"/>
            <a:chExt cx="6252011" cy="778253"/>
          </a:xfrm>
        </p:grpSpPr>
        <p:sp>
          <p:nvSpPr>
            <p:cNvPr id="10" name="圆角矩形 9">
              <a:hlinkClick r:id="" action="ppaction://noaction"/>
            </p:cNvPr>
            <p:cNvSpPr/>
            <p:nvPr/>
          </p:nvSpPr>
          <p:spPr>
            <a:xfrm>
              <a:off x="1290909" y="1136884"/>
              <a:ext cx="6252011" cy="778253"/>
            </a:xfrm>
            <a:prstGeom prst="roundRect">
              <a:avLst/>
            </a:prstGeom>
            <a:solidFill>
              <a:srgbClr val="9FBFFF"/>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11" name="圆角矩形 6"/>
            <p:cNvSpPr/>
            <p:nvPr/>
          </p:nvSpPr>
          <p:spPr>
            <a:xfrm>
              <a:off x="1328614" y="1175412"/>
              <a:ext cx="6176601" cy="701197"/>
            </a:xfrm>
            <a:prstGeom prst="rect">
              <a:avLst/>
            </a:prstGeom>
            <a:noFill/>
            <a:ln>
              <a:noFill/>
            </a:ln>
            <a:effectLst/>
          </p:spPr>
          <p:txBody>
            <a:bodyPr lIns="235005" tIns="0" rIns="235005" bIns="0" spcCol="1270" anchor="ct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三、责任追究</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4822" name="组合 10"/>
          <p:cNvGrpSpPr/>
          <p:nvPr/>
        </p:nvGrpSpPr>
        <p:grpSpPr>
          <a:xfrm>
            <a:off x="0" y="866775"/>
            <a:ext cx="9906000" cy="411163"/>
            <a:chOff x="0" y="785794"/>
            <a:chExt cx="9144000" cy="428628"/>
          </a:xfrm>
        </p:grpSpPr>
        <p:cxnSp>
          <p:nvCxnSpPr>
            <p:cNvPr id="34824"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34825" name="组合 24"/>
            <p:cNvGrpSpPr/>
            <p:nvPr/>
          </p:nvGrpSpPr>
          <p:grpSpPr>
            <a:xfrm>
              <a:off x="246036" y="785794"/>
              <a:ext cx="396874" cy="428628"/>
              <a:chOff x="8282347" y="2616939"/>
              <a:chExt cx="396880" cy="396286"/>
            </a:xfrm>
          </p:grpSpPr>
          <p:sp>
            <p:nvSpPr>
              <p:cNvPr id="15" name="椭圆 14"/>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8" name="椭圆 17"/>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9" name="矩形 18"/>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0" y="6296025"/>
            <a:ext cx="6345555" cy="50038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4635" y="1321435"/>
            <a:ext cx="6205855" cy="250126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714750" y="4171950"/>
            <a:ext cx="5577800" cy="12185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625" b="1" dirty="0">
                <a:solidFill>
                  <a:schemeClr val="dk1"/>
                </a:solidFill>
                <a:latin typeface="+mn-ea"/>
                <a:cs typeface="宋体" panose="02010600030101010101" pitchFamily="2" charset="-122"/>
                <a:sym typeface="+mn-ea"/>
              </a:rPr>
              <a:t>博富特认为：一个好的培训课程起始于一个好的设计</a:t>
            </a:r>
            <a:r>
              <a:rPr lang="en-US" altLang="zh-CN" sz="1625" b="1" dirty="0">
                <a:solidFill>
                  <a:schemeClr val="dk1"/>
                </a:solidFill>
                <a:latin typeface="+mn-ea"/>
                <a:cs typeface="宋体" panose="02010600030101010101" pitchFamily="2" charset="-122"/>
                <a:sym typeface="+mn-ea"/>
              </a:rPr>
              <a:t>,</a:t>
            </a:r>
            <a:r>
              <a:rPr lang="zh-CN" altLang="en-US" sz="1625"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625"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89585" y="3862388"/>
            <a:ext cx="3057962" cy="2038160"/>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608902" y="1571625"/>
            <a:ext cx="3043515" cy="2028666"/>
          </a:xfrm>
          <a:prstGeom prst="rect">
            <a:avLst/>
          </a:prstGeom>
        </p:spPr>
      </p:pic>
      <p:sp>
        <p:nvSpPr>
          <p:cNvPr id="6" name="标题 3"/>
          <p:cNvSpPr txBox="1"/>
          <p:nvPr/>
        </p:nvSpPr>
        <p:spPr>
          <a:xfrm>
            <a:off x="96996" y="796171"/>
            <a:ext cx="5537557" cy="484981"/>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275"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275"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7596" y="304681"/>
            <a:ext cx="972937" cy="491349"/>
          </a:xfrm>
          <a:prstGeom prst="rect">
            <a:avLst/>
          </a:prstGeom>
        </p:spPr>
      </p:pic>
      <p:pic>
        <p:nvPicPr>
          <p:cNvPr id="7" name="图片 6"/>
          <p:cNvPicPr>
            <a:picLocks noChangeAspect="1"/>
          </p:cNvPicPr>
          <p:nvPr/>
        </p:nvPicPr>
        <p:blipFill>
          <a:blip r:embed="rId5"/>
          <a:stretch>
            <a:fillRect/>
          </a:stretch>
        </p:blipFill>
        <p:spPr>
          <a:xfrm flipV="1">
            <a:off x="0" y="6296025"/>
            <a:ext cx="6345555" cy="500380"/>
          </a:xfrm>
          <a:prstGeom prst="rect">
            <a:avLst/>
          </a:prstGeom>
        </p:spPr>
      </p:pic>
    </p:spTree>
    <p:custDataLst>
      <p:tags r:id="rId6"/>
    </p:custData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57213" y="487363"/>
            <a:ext cx="55705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一、各消防系统测试准备注意事项</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5843" name="矩形 1"/>
          <p:cNvSpPr/>
          <p:nvPr/>
        </p:nvSpPr>
        <p:spPr>
          <a:xfrm>
            <a:off x="420688" y="1308100"/>
            <a:ext cx="9275762" cy="5078413"/>
          </a:xfrm>
          <a:prstGeom prst="rect">
            <a:avLst/>
          </a:prstGeom>
          <a:noFill/>
          <a:ln w="9525">
            <a:noFill/>
          </a:ln>
        </p:spPr>
        <p:txBody>
          <a:bodyPr>
            <a:spAutoFit/>
          </a:bodyPr>
          <a:p>
            <a:pPr algn="just" eaLnBrk="0" fontAlgn="ctr" hangingPunct="0">
              <a:lnSpc>
                <a:spcPct val="150000"/>
              </a:lnSpc>
              <a:buNone/>
            </a:pPr>
            <a:r>
              <a:rPr lang="en-US" altLang="zh-CN" b="0" dirty="0">
                <a:latin typeface="微软雅黑" panose="020B0503020204020204" pitchFamily="34" charset="-122"/>
                <a:cs typeface="Times New Roman" panose="02020603050405020304" charset="0"/>
              </a:rPr>
              <a:t>1.</a:t>
            </a:r>
            <a:r>
              <a:rPr lang="zh-CN" altLang="zh-CN" b="0" dirty="0">
                <a:latin typeface="Calibri" panose="020F0502020204030204" pitchFamily="34" charset="0"/>
                <a:ea typeface="微软雅黑" panose="020B0503020204020204" pitchFamily="34" charset="-122"/>
              </a:rPr>
              <a:t>工具准备：</a:t>
            </a:r>
            <a:endParaRPr lang="zh-CN" altLang="zh-CN" b="0" dirty="0">
              <a:latin typeface="Calibri" panose="020F0502020204030204" pitchFamily="34" charset="0"/>
              <a:ea typeface="微软雅黑" panose="020B0503020204020204" pitchFamily="34" charset="-122"/>
            </a:endParaRPr>
          </a:p>
          <a:p>
            <a:pPr algn="just" eaLnBrk="0" fontAlgn="ctr" hangingPunct="0">
              <a:lnSpc>
                <a:spcPct val="150000"/>
              </a:lnSpc>
              <a:buNone/>
            </a:pPr>
            <a:r>
              <a:rPr lang="en-US" altLang="zh-CN" b="0" dirty="0">
                <a:latin typeface="Calibri" panose="020F0502020204030204" pitchFamily="34" charset="0"/>
                <a:ea typeface="微软雅黑" panose="020B0503020204020204" pitchFamily="34" charset="-122"/>
              </a:rPr>
              <a:t>          </a:t>
            </a:r>
            <a:r>
              <a:rPr lang="zh-CN" altLang="zh-CN" b="0" dirty="0">
                <a:latin typeface="Calibri" panose="020F0502020204030204" pitchFamily="34" charset="0"/>
                <a:ea typeface="微软雅黑" panose="020B0503020204020204" pitchFamily="34" charset="-122"/>
              </a:rPr>
              <a:t>须根据不同类型探测器的探测原理，配备合适的测试工具，并</a:t>
            </a:r>
            <a:r>
              <a:rPr lang="zh-CN" altLang="en-US" b="0" dirty="0">
                <a:solidFill>
                  <a:srgbClr val="FF0000"/>
                </a:solidFill>
                <a:latin typeface="Calibri" panose="020F0502020204030204" pitchFamily="34" charset="0"/>
                <a:ea typeface="微软雅黑" panose="020B0503020204020204" pitchFamily="34" charset="-122"/>
              </a:rPr>
              <a:t>特别强调</a:t>
            </a:r>
            <a:r>
              <a:rPr lang="zh-CN" altLang="zh-CN" b="0" dirty="0">
                <a:latin typeface="Calibri" panose="020F0502020204030204" pitchFamily="34" charset="0"/>
                <a:ea typeface="微软雅黑" panose="020B0503020204020204" pitchFamily="34" charset="-122"/>
              </a:rPr>
              <a:t>以下几点：</a:t>
            </a:r>
            <a:endParaRPr lang="zh-CN" altLang="zh-CN" b="0" dirty="0">
              <a:latin typeface="Calibri" panose="020F0502020204030204" pitchFamily="34" charset="0"/>
              <a:ea typeface="微软雅黑" panose="020B0503020204020204" pitchFamily="34" charset="-122"/>
            </a:endParaRPr>
          </a:p>
          <a:p>
            <a:pPr algn="just" eaLnBrk="0" fontAlgn="ctr" hangingPunct="0">
              <a:lnSpc>
                <a:spcPct val="150000"/>
              </a:lnSpc>
              <a:buFont typeface="Wingdings" panose="05000000000000000000" pitchFamily="2" charset="2"/>
              <a:buChar char="u"/>
            </a:pPr>
            <a:r>
              <a:rPr lang="zh-CN" altLang="zh-CN" b="0" dirty="0">
                <a:latin typeface="Calibri" panose="020F0502020204030204" pitchFamily="34" charset="0"/>
                <a:ea typeface="微软雅黑" panose="020B0503020204020204" pitchFamily="34" charset="-122"/>
              </a:rPr>
              <a:t>严禁选用</a:t>
            </a:r>
            <a:r>
              <a:rPr lang="zh-CN" altLang="zh-CN" b="0" dirty="0">
                <a:solidFill>
                  <a:srgbClr val="FF0000"/>
                </a:solidFill>
                <a:latin typeface="Calibri" panose="020F0502020204030204" pitchFamily="34" charset="0"/>
                <a:ea typeface="微软雅黑" panose="020B0503020204020204" pitchFamily="34" charset="-122"/>
              </a:rPr>
              <a:t>已淘汰、过时</a:t>
            </a:r>
            <a:r>
              <a:rPr lang="zh-CN" altLang="zh-CN" b="0" dirty="0">
                <a:latin typeface="Calibri" panose="020F0502020204030204" pitchFamily="34" charset="0"/>
                <a:ea typeface="微软雅黑" panose="020B0503020204020204" pitchFamily="34" charset="-122"/>
              </a:rPr>
              <a:t>的检测设备。如已淘汰的烟枪。</a:t>
            </a:r>
            <a:endParaRPr lang="zh-CN" altLang="zh-CN" b="0" dirty="0">
              <a:latin typeface="Calibri" panose="020F0502020204030204" pitchFamily="34" charset="0"/>
              <a:cs typeface="Times New Roman" panose="02020603050405020304" charset="0"/>
            </a:endParaRPr>
          </a:p>
          <a:p>
            <a:pPr algn="just" eaLnBrk="0" fontAlgn="ctr" hangingPunct="0">
              <a:lnSpc>
                <a:spcPct val="150000"/>
              </a:lnSpc>
              <a:buFont typeface="Wingdings" panose="05000000000000000000" pitchFamily="2" charset="2"/>
              <a:buChar char="u"/>
            </a:pPr>
            <a:r>
              <a:rPr lang="zh-CN" altLang="zh-CN" b="0" dirty="0">
                <a:latin typeface="Calibri" panose="020F0502020204030204" pitchFamily="34" charset="0"/>
                <a:ea typeface="微软雅黑" panose="020B0503020204020204" pitchFamily="34" charset="-122"/>
              </a:rPr>
              <a:t>严禁使用可能对被测探测器造成</a:t>
            </a:r>
            <a:r>
              <a:rPr lang="zh-CN" altLang="zh-CN" b="0" dirty="0">
                <a:solidFill>
                  <a:srgbClr val="FF0000"/>
                </a:solidFill>
                <a:latin typeface="Calibri" panose="020F0502020204030204" pitchFamily="34" charset="0"/>
                <a:ea typeface="微软雅黑" panose="020B0503020204020204" pitchFamily="34" charset="-122"/>
              </a:rPr>
              <a:t>永久性损坏</a:t>
            </a:r>
            <a:r>
              <a:rPr lang="zh-CN" altLang="zh-CN" b="0" dirty="0">
                <a:latin typeface="Calibri" panose="020F0502020204030204" pitchFamily="34" charset="0"/>
                <a:ea typeface="微软雅黑" panose="020B0503020204020204" pitchFamily="34" charset="-122"/>
              </a:rPr>
              <a:t>的测试工具。如用打火机测试感温探测器。</a:t>
            </a:r>
            <a:endParaRPr lang="zh-CN" altLang="zh-CN" b="0" dirty="0">
              <a:latin typeface="Calibri" panose="020F0502020204030204" pitchFamily="34" charset="0"/>
              <a:cs typeface="Times New Roman" panose="02020603050405020304" charset="0"/>
            </a:endParaRPr>
          </a:p>
          <a:p>
            <a:pPr algn="just" eaLnBrk="0" fontAlgn="ctr" hangingPunct="0">
              <a:lnSpc>
                <a:spcPct val="150000"/>
              </a:lnSpc>
              <a:buFont typeface="Wingdings" panose="05000000000000000000" pitchFamily="2" charset="2"/>
              <a:buChar char="u"/>
            </a:pPr>
            <a:r>
              <a:rPr lang="zh-CN" altLang="zh-CN" b="0" dirty="0">
                <a:latin typeface="Calibri" panose="020F0502020204030204" pitchFamily="34" charset="0"/>
                <a:ea typeface="微软雅黑" panose="020B0503020204020204" pitchFamily="34" charset="-122"/>
              </a:rPr>
              <a:t>压力、照度、声压级等测试须采用水压测试表、照度计、声压计等</a:t>
            </a:r>
            <a:r>
              <a:rPr lang="zh-CN" altLang="zh-CN" b="0" dirty="0">
                <a:solidFill>
                  <a:srgbClr val="FF0000"/>
                </a:solidFill>
                <a:latin typeface="Calibri" panose="020F0502020204030204" pitchFamily="34" charset="0"/>
                <a:ea typeface="微软雅黑" panose="020B0503020204020204" pitchFamily="34" charset="-122"/>
              </a:rPr>
              <a:t>专用测试工具</a:t>
            </a:r>
            <a:r>
              <a:rPr lang="zh-CN" altLang="zh-CN" b="0" dirty="0">
                <a:latin typeface="Calibri" panose="020F0502020204030204" pitchFamily="34" charset="0"/>
                <a:ea typeface="微软雅黑" panose="020B0503020204020204" pitchFamily="34" charset="-122"/>
              </a:rPr>
              <a:t>。</a:t>
            </a:r>
            <a:endParaRPr lang="zh-CN" altLang="zh-CN" b="0" dirty="0">
              <a:latin typeface="Calibri" panose="020F0502020204030204" pitchFamily="34" charset="0"/>
              <a:cs typeface="Times New Roman" panose="02020603050405020304" charset="0"/>
            </a:endParaRPr>
          </a:p>
          <a:p>
            <a:pPr algn="just" eaLnBrk="0" fontAlgn="ctr" hangingPunct="0">
              <a:lnSpc>
                <a:spcPct val="150000"/>
              </a:lnSpc>
              <a:buFont typeface="Wingdings" panose="05000000000000000000" pitchFamily="2" charset="2"/>
              <a:buChar char="u"/>
            </a:pPr>
            <a:r>
              <a:rPr lang="zh-CN" altLang="zh-CN" b="0" dirty="0">
                <a:latin typeface="Calibri" panose="020F0502020204030204" pitchFamily="34" charset="0"/>
                <a:ea typeface="微软雅黑" panose="020B0503020204020204" pitchFamily="34" charset="-122"/>
              </a:rPr>
              <a:t>影城</a:t>
            </a:r>
            <a:r>
              <a:rPr lang="zh-CN" altLang="en-US" b="0" dirty="0">
                <a:latin typeface="Calibri" panose="020F0502020204030204" pitchFamily="34" charset="0"/>
                <a:ea typeface="微软雅黑" panose="020B0503020204020204" pitchFamily="34" charset="-122"/>
              </a:rPr>
              <a:t>消防</a:t>
            </a:r>
            <a:r>
              <a:rPr lang="zh-CN" altLang="zh-CN" b="0" dirty="0">
                <a:latin typeface="Calibri" panose="020F0502020204030204" pitchFamily="34" charset="0"/>
                <a:ea typeface="微软雅黑" panose="020B0503020204020204" pitchFamily="34" charset="-122"/>
              </a:rPr>
              <a:t>水炮测试须严格</a:t>
            </a:r>
            <a:r>
              <a:rPr lang="zh-CN" altLang="zh-CN" b="0" dirty="0">
                <a:solidFill>
                  <a:srgbClr val="FF0000"/>
                </a:solidFill>
                <a:latin typeface="Calibri" panose="020F0502020204030204" pitchFamily="34" charset="0"/>
                <a:ea typeface="微软雅黑" panose="020B0503020204020204" pitchFamily="34" charset="-122"/>
              </a:rPr>
              <a:t>按照</a:t>
            </a:r>
            <a:r>
              <a:rPr lang="en-US" altLang="zh-CN" b="0" dirty="0">
                <a:solidFill>
                  <a:srgbClr val="FF0000"/>
                </a:solidFill>
                <a:latin typeface="Calibri" panose="020F0502020204030204" pitchFamily="34" charset="0"/>
                <a:ea typeface="微软雅黑" panose="020B0503020204020204" pitchFamily="34" charset="-122"/>
              </a:rPr>
              <a:t>《</a:t>
            </a:r>
            <a:r>
              <a:rPr lang="zh-CN" altLang="en-US" b="0" dirty="0">
                <a:solidFill>
                  <a:srgbClr val="FF0000"/>
                </a:solidFill>
                <a:latin typeface="Calibri" panose="020F0502020204030204" pitchFamily="34" charset="0"/>
                <a:ea typeface="微软雅黑" panose="020B0503020204020204" pitchFamily="34" charset="-122"/>
              </a:rPr>
              <a:t>影城消防水炮测试规程</a:t>
            </a:r>
            <a:r>
              <a:rPr lang="en-US" altLang="zh-CN" b="0" dirty="0">
                <a:solidFill>
                  <a:srgbClr val="FF0000"/>
                </a:solidFill>
                <a:latin typeface="Calibri" panose="020F0502020204030204" pitchFamily="34" charset="0"/>
                <a:ea typeface="微软雅黑" panose="020B0503020204020204" pitchFamily="34" charset="-122"/>
              </a:rPr>
              <a:t>》</a:t>
            </a:r>
            <a:r>
              <a:rPr lang="zh-CN" altLang="en-US" b="0" dirty="0">
                <a:latin typeface="Calibri" panose="020F0502020204030204" pitchFamily="34" charset="0"/>
                <a:ea typeface="微软雅黑" panose="020B0503020204020204" pitchFamily="34" charset="-122"/>
              </a:rPr>
              <a:t>中的要求准备测试工具。</a:t>
            </a:r>
            <a:endParaRPr lang="zh-CN" altLang="zh-CN" b="0" dirty="0">
              <a:latin typeface="Calibri" panose="020F0502020204030204" pitchFamily="34" charset="0"/>
              <a:cs typeface="Times New Roman" panose="02020603050405020304" charset="0"/>
            </a:endParaRPr>
          </a:p>
          <a:p>
            <a:pPr algn="just" eaLnBrk="0" fontAlgn="ctr" hangingPunct="0">
              <a:lnSpc>
                <a:spcPct val="150000"/>
              </a:lnSpc>
              <a:buNone/>
            </a:pPr>
            <a:endParaRPr lang="en-US" altLang="zh-CN" b="0" dirty="0">
              <a:latin typeface="微软雅黑" panose="020B0503020204020204" pitchFamily="34" charset="-122"/>
              <a:cs typeface="Times New Roman" panose="02020603050405020304" charset="0"/>
            </a:endParaRPr>
          </a:p>
          <a:p>
            <a:pPr algn="just" eaLnBrk="0" fontAlgn="ctr" hangingPunct="0">
              <a:lnSpc>
                <a:spcPct val="150000"/>
              </a:lnSpc>
              <a:buNone/>
            </a:pPr>
            <a:r>
              <a:rPr lang="en-US" altLang="zh-CN" b="0" dirty="0">
                <a:latin typeface="微软雅黑" panose="020B0503020204020204" pitchFamily="34" charset="-122"/>
                <a:cs typeface="Times New Roman" panose="02020603050405020304" charset="0"/>
              </a:rPr>
              <a:t>2.</a:t>
            </a:r>
            <a:r>
              <a:rPr lang="zh-CN" altLang="zh-CN" b="0" dirty="0">
                <a:latin typeface="Calibri" panose="020F0502020204030204" pitchFamily="34" charset="0"/>
                <a:ea typeface="微软雅黑" panose="020B0503020204020204" pitchFamily="34" charset="-122"/>
              </a:rPr>
              <a:t>测试计划</a:t>
            </a:r>
            <a:endParaRPr lang="en-US" altLang="zh-CN" b="0" dirty="0">
              <a:latin typeface="Calibri" panose="020F0502020204030204" pitchFamily="34" charset="0"/>
              <a:ea typeface="微软雅黑" panose="020B0503020204020204" pitchFamily="34" charset="-122"/>
            </a:endParaRPr>
          </a:p>
          <a:p>
            <a:pPr algn="just" eaLnBrk="0" fontAlgn="ctr" hangingPunct="0">
              <a:lnSpc>
                <a:spcPct val="150000"/>
              </a:lnSpc>
              <a:buNone/>
            </a:pPr>
            <a:r>
              <a:rPr lang="en-US" altLang="zh-CN" b="0" dirty="0">
                <a:latin typeface="Calibri" panose="020F0502020204030204" pitchFamily="34" charset="0"/>
                <a:ea typeface="微软雅黑" panose="020B0503020204020204" pitchFamily="34" charset="-122"/>
              </a:rPr>
              <a:t>          </a:t>
            </a:r>
            <a:r>
              <a:rPr lang="zh-CN" altLang="zh-CN" b="0" dirty="0">
                <a:latin typeface="Calibri" panose="020F0502020204030204" pitchFamily="34" charset="0"/>
                <a:ea typeface="微软雅黑" panose="020B0503020204020204" pitchFamily="34" charset="-122"/>
              </a:rPr>
              <a:t>须</a:t>
            </a:r>
            <a:r>
              <a:rPr lang="zh-CN" altLang="en-US" b="0" dirty="0">
                <a:latin typeface="Calibri" panose="020F0502020204030204" pitchFamily="34" charset="0"/>
                <a:ea typeface="微软雅黑" panose="020B0503020204020204" pitchFamily="34" charset="-122"/>
              </a:rPr>
              <a:t>严格按照维保测试计划执行</a:t>
            </a:r>
            <a:r>
              <a:rPr lang="zh-CN" altLang="zh-CN" b="0" dirty="0">
                <a:latin typeface="Calibri" panose="020F0502020204030204" pitchFamily="34" charset="0"/>
                <a:ea typeface="微软雅黑" panose="020B0503020204020204" pitchFamily="34" charset="-122"/>
              </a:rPr>
              <a:t>，并</a:t>
            </a:r>
            <a:r>
              <a:rPr lang="zh-CN" altLang="en-US" b="0" dirty="0">
                <a:solidFill>
                  <a:srgbClr val="FF0000"/>
                </a:solidFill>
                <a:latin typeface="Calibri" panose="020F0502020204030204" pitchFamily="34" charset="0"/>
                <a:ea typeface="微软雅黑" panose="020B0503020204020204" pitchFamily="34" charset="-122"/>
              </a:rPr>
              <a:t>特别强调</a:t>
            </a:r>
            <a:r>
              <a:rPr lang="zh-CN" altLang="zh-CN" b="0" dirty="0">
                <a:latin typeface="Calibri" panose="020F0502020204030204" pitchFamily="34" charset="0"/>
                <a:ea typeface="微软雅黑" panose="020B0503020204020204" pitchFamily="34" charset="-122"/>
              </a:rPr>
              <a:t>以下几点：</a:t>
            </a:r>
            <a:endParaRPr lang="zh-CN" altLang="zh-CN" b="0" dirty="0">
              <a:latin typeface="Calibri" panose="020F0502020204030204" pitchFamily="34" charset="0"/>
              <a:cs typeface="Times New Roman" panose="02020603050405020304" charset="0"/>
            </a:endParaRPr>
          </a:p>
          <a:p>
            <a:pPr algn="just" eaLnBrk="0" fontAlgn="ctr" hangingPunct="0">
              <a:lnSpc>
                <a:spcPct val="150000"/>
              </a:lnSpc>
              <a:buFont typeface="Wingdings" panose="05000000000000000000" pitchFamily="2" charset="2"/>
              <a:buChar char="u"/>
            </a:pPr>
            <a:r>
              <a:rPr lang="zh-CN" altLang="zh-CN" b="0" dirty="0">
                <a:latin typeface="Calibri" panose="020F0502020204030204" pitchFamily="34" charset="0"/>
                <a:ea typeface="微软雅黑" panose="020B0503020204020204" pitchFamily="34" charset="-122"/>
              </a:rPr>
              <a:t>测试人员应提前向总部远程监督中心</a:t>
            </a:r>
            <a:r>
              <a:rPr lang="zh-CN" altLang="zh-CN" b="0" dirty="0">
                <a:solidFill>
                  <a:srgbClr val="FF0000"/>
                </a:solidFill>
                <a:latin typeface="Calibri" panose="020F0502020204030204" pitchFamily="34" charset="0"/>
                <a:ea typeface="微软雅黑" panose="020B0503020204020204" pitchFamily="34" charset="-122"/>
              </a:rPr>
              <a:t>报备</a:t>
            </a:r>
            <a:r>
              <a:rPr lang="zh-CN" altLang="zh-CN" b="0" dirty="0">
                <a:latin typeface="Calibri" panose="020F0502020204030204" pitchFamily="34" charset="0"/>
                <a:ea typeface="微软雅黑" panose="020B0503020204020204" pitchFamily="34" charset="-122"/>
              </a:rPr>
              <a:t>测试计划。</a:t>
            </a:r>
            <a:endParaRPr lang="zh-CN" altLang="zh-CN" b="0" dirty="0">
              <a:latin typeface="Calibri" panose="020F0502020204030204" pitchFamily="34" charset="0"/>
              <a:cs typeface="Times New Roman" panose="02020603050405020304" charset="0"/>
            </a:endParaRPr>
          </a:p>
          <a:p>
            <a:pPr algn="just" eaLnBrk="0" fontAlgn="ctr" hangingPunct="0">
              <a:lnSpc>
                <a:spcPct val="150000"/>
              </a:lnSpc>
              <a:buFont typeface="Wingdings" panose="05000000000000000000" pitchFamily="2" charset="2"/>
              <a:buChar char="u"/>
            </a:pPr>
            <a:r>
              <a:rPr lang="zh-CN" altLang="zh-CN" b="0" dirty="0">
                <a:latin typeface="Calibri" panose="020F0502020204030204" pitchFamily="34" charset="0"/>
                <a:ea typeface="微软雅黑" panose="020B0503020204020204" pitchFamily="34" charset="-122"/>
              </a:rPr>
              <a:t>测试计划应提前一天</a:t>
            </a:r>
            <a:r>
              <a:rPr lang="zh-CN" altLang="zh-CN" b="0" dirty="0">
                <a:solidFill>
                  <a:srgbClr val="FF0000"/>
                </a:solidFill>
                <a:latin typeface="Calibri" panose="020F0502020204030204" pitchFamily="34" charset="0"/>
                <a:ea typeface="微软雅黑" panose="020B0503020204020204" pitchFamily="34" charset="-122"/>
              </a:rPr>
              <a:t>通知</a:t>
            </a:r>
            <a:r>
              <a:rPr lang="zh-CN" altLang="zh-CN" b="0" dirty="0">
                <a:latin typeface="Calibri" panose="020F0502020204030204" pitchFamily="34" charset="0"/>
                <a:ea typeface="微软雅黑" panose="020B0503020204020204" pitchFamily="34" charset="-122"/>
              </a:rPr>
              <a:t>营运部、物业部，营运部应做好与商户</a:t>
            </a:r>
            <a:r>
              <a:rPr lang="zh-CN" altLang="zh-CN" b="0" dirty="0">
                <a:solidFill>
                  <a:srgbClr val="FF0000"/>
                </a:solidFill>
                <a:latin typeface="Calibri" panose="020F0502020204030204" pitchFamily="34" charset="0"/>
                <a:ea typeface="微软雅黑" panose="020B0503020204020204" pitchFamily="34" charset="-122"/>
              </a:rPr>
              <a:t>沟通协调</a:t>
            </a:r>
            <a:r>
              <a:rPr lang="zh-CN" altLang="zh-CN" b="0" dirty="0">
                <a:latin typeface="Calibri" panose="020F0502020204030204" pitchFamily="34" charset="0"/>
                <a:ea typeface="微软雅黑" panose="020B0503020204020204" pitchFamily="34" charset="-122"/>
              </a:rPr>
              <a:t>工作。</a:t>
            </a:r>
            <a:endParaRPr lang="zh-CN" altLang="zh-CN" b="0" dirty="0">
              <a:latin typeface="Calibri" panose="020F0502020204030204" pitchFamily="34" charset="0"/>
              <a:cs typeface="Times New Roman" panose="02020603050405020304" charset="0"/>
            </a:endParaRPr>
          </a:p>
          <a:p>
            <a:pPr algn="just" eaLnBrk="0" fontAlgn="ctr" hangingPunct="0">
              <a:lnSpc>
                <a:spcPct val="150000"/>
              </a:lnSpc>
              <a:buFont typeface="Wingdings" panose="05000000000000000000" pitchFamily="2" charset="2"/>
              <a:buChar char="u"/>
            </a:pPr>
            <a:r>
              <a:rPr lang="zh-CN" altLang="zh-CN" b="0" dirty="0">
                <a:latin typeface="Calibri" panose="020F0502020204030204" pitchFamily="34" charset="0"/>
                <a:ea typeface="微软雅黑" panose="020B0503020204020204" pitchFamily="34" charset="-122"/>
              </a:rPr>
              <a:t>测试应尽量避开营业高峰期，尽量</a:t>
            </a:r>
            <a:r>
              <a:rPr lang="zh-CN" altLang="zh-CN" b="0" dirty="0">
                <a:solidFill>
                  <a:srgbClr val="FF0000"/>
                </a:solidFill>
                <a:latin typeface="Calibri" panose="020F0502020204030204" pitchFamily="34" charset="0"/>
                <a:ea typeface="微软雅黑" panose="020B0503020204020204" pitchFamily="34" charset="-122"/>
              </a:rPr>
              <a:t>不影响</a:t>
            </a:r>
            <a:r>
              <a:rPr lang="zh-CN" altLang="zh-CN" b="0" dirty="0">
                <a:latin typeface="Calibri" panose="020F0502020204030204" pitchFamily="34" charset="0"/>
                <a:ea typeface="微软雅黑" panose="020B0503020204020204" pitchFamily="34" charset="-122"/>
              </a:rPr>
              <a:t>商户</a:t>
            </a:r>
            <a:r>
              <a:rPr lang="zh-CN" altLang="zh-CN" b="0" dirty="0">
                <a:solidFill>
                  <a:srgbClr val="FF0000"/>
                </a:solidFill>
                <a:latin typeface="Calibri" panose="020F0502020204030204" pitchFamily="34" charset="0"/>
                <a:ea typeface="微软雅黑" panose="020B0503020204020204" pitchFamily="34" charset="-122"/>
              </a:rPr>
              <a:t>经营</a:t>
            </a:r>
            <a:r>
              <a:rPr lang="zh-CN" altLang="zh-CN" b="0" dirty="0">
                <a:latin typeface="Calibri" panose="020F0502020204030204" pitchFamily="34" charset="0"/>
                <a:ea typeface="微软雅黑" panose="020B0503020204020204" pitchFamily="34" charset="-122"/>
              </a:rPr>
              <a:t>。</a:t>
            </a:r>
            <a:endParaRPr lang="zh-CN" altLang="zh-CN" b="0" dirty="0">
              <a:latin typeface="Calibri" panose="020F0502020204030204" pitchFamily="34" charset="0"/>
              <a:ea typeface="Times New Roman" panose="02020603050405020304" charset="0"/>
            </a:endParaRPr>
          </a:p>
        </p:txBody>
      </p:sp>
      <p:grpSp>
        <p:nvGrpSpPr>
          <p:cNvPr id="35844" name="组合 10"/>
          <p:cNvGrpSpPr/>
          <p:nvPr/>
        </p:nvGrpSpPr>
        <p:grpSpPr>
          <a:xfrm>
            <a:off x="0" y="866775"/>
            <a:ext cx="9906000" cy="411163"/>
            <a:chOff x="0" y="785794"/>
            <a:chExt cx="9144000" cy="428628"/>
          </a:xfrm>
        </p:grpSpPr>
        <p:cxnSp>
          <p:nvCxnSpPr>
            <p:cNvPr id="35846"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35847" name="组合 24"/>
            <p:cNvGrpSpPr/>
            <p:nvPr/>
          </p:nvGrpSpPr>
          <p:grpSpPr>
            <a:xfrm>
              <a:off x="246036" y="785794"/>
              <a:ext cx="396874" cy="428628"/>
              <a:chOff x="8282347" y="2616939"/>
              <a:chExt cx="396880" cy="396286"/>
            </a:xfrm>
          </p:grpSpPr>
          <p:sp>
            <p:nvSpPr>
              <p:cNvPr id="8" name="椭圆 7"/>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9" name="椭圆 8"/>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0" name="矩形 9"/>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0" y="6296025"/>
            <a:ext cx="6345555" cy="500380"/>
          </a:xfrm>
          <a:prstGeom prst="rect">
            <a:avLst/>
          </a:prstGeom>
        </p:spPr>
      </p:pic>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57213" y="487363"/>
            <a:ext cx="55705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一、各消防系统测试准备注意事项</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557213" y="1198563"/>
            <a:ext cx="8813800" cy="5494338"/>
          </a:xfrm>
          <a:prstGeom prst="rect">
            <a:avLst/>
          </a:prstGeom>
        </p:spPr>
        <p:txBody>
          <a:bodyPr>
            <a:spAutoFit/>
          </a:bodyPr>
          <a:lstStyle/>
          <a:p>
            <a:pPr marL="0" marR="0" lvl="0" indent="0" algn="just" defTabSz="914400" rtl="0" eaLnBrk="0" fontAlgn="ctr" latinLnBrk="0" hangingPunct="0">
              <a:lnSpc>
                <a:spcPct val="150000"/>
              </a:lnSpc>
              <a:spcBef>
                <a:spcPct val="0"/>
              </a:spcBef>
              <a:spcAft>
                <a:spcPts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3. </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现场环境准备</a:t>
            </a:r>
            <a:endPar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endParaRPr>
          </a:p>
          <a:p>
            <a:pPr marL="0" marR="0" lvl="0" indent="0" algn="just" defTabSz="914400" rtl="0" eaLnBrk="0" fontAlgn="ctr" latinLnBrk="0" hangingPunct="0">
              <a:lnSpc>
                <a:spcPct val="150000"/>
              </a:lnSpc>
              <a:spcBef>
                <a:spcPct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       须严格按照维保测试细则和被测设备具体情况执行，并特别强调以下几点：</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endParaRPr>
          </a:p>
          <a:p>
            <a:pPr marL="285750" marR="0" lvl="0" indent="-285750" algn="just" defTabSz="914400" rtl="0" eaLnBrk="0" fontAlgn="ctr" latinLnBrk="0" hangingPunct="0">
              <a:lnSpc>
                <a:spcPct val="150000"/>
              </a:lnSpc>
              <a:spcBef>
                <a:spcPct val="0"/>
              </a:spcBef>
              <a:spcAft>
                <a:spcPts val="0"/>
              </a:spcAft>
              <a:buClrTx/>
              <a:buSzTx/>
              <a:buFont typeface="Wingdings" panose="05000000000000000000" pitchFamily="2" charset="2"/>
              <a:buChar char="u"/>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消防卷帘联动测试时，需提前检查卷帘门下方有无阻碍物，</a:t>
            </a:r>
            <a:r>
              <a:rPr kumimoji="0" lang="zh-CN" altLang="zh-CN"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禁止</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不通知商户</a:t>
            </a:r>
            <a:r>
              <a:rPr kumimoji="0" lang="zh-CN" altLang="zh-CN"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野蛮测试</a:t>
            </a:r>
            <a:endParaRPr kumimoji="0" lang="zh-CN" altLang="zh-CN"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endParaRPr>
          </a:p>
          <a:p>
            <a:pPr marL="285750" marR="0" lvl="0" indent="-285750" algn="just" defTabSz="914400" rtl="0" eaLnBrk="0" fontAlgn="ctr" latinLnBrk="0" hangingPunct="0">
              <a:lnSpc>
                <a:spcPct val="150000"/>
              </a:lnSpc>
              <a:spcBef>
                <a:spcPct val="0"/>
              </a:spcBef>
              <a:spcAft>
                <a:spcPts val="0"/>
              </a:spcAft>
              <a:buClrTx/>
              <a:buSzTx/>
              <a:buFont typeface="Wingdings" panose="05000000000000000000" pitchFamily="2" charset="2"/>
              <a:buChar char="u"/>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影城</a:t>
            </a: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消防</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水炮测试应</a:t>
            </a:r>
            <a:r>
              <a:rPr kumimoji="0" lang="zh-CN" altLang="en-US"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按照</a:t>
            </a:r>
            <a:r>
              <a:rPr kumimoji="0" lang="en-US" altLang="zh-CN"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a:t>
            </a:r>
            <a:r>
              <a:rPr kumimoji="0" lang="zh-CN" altLang="en-US"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影城消防水炮测试规程</a:t>
            </a:r>
            <a:r>
              <a:rPr kumimoji="0" lang="en-US" altLang="zh-CN"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a:t>
            </a:r>
            <a:r>
              <a:rPr kumimoji="0" lang="zh-CN" altLang="en-US"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的要求</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提前在现场</a:t>
            </a: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布置</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防水设施。</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endParaRPr>
          </a:p>
          <a:p>
            <a:pPr marL="0" marR="0" lvl="0" indent="0" algn="just" defTabSz="914400" rtl="0" eaLnBrk="0" fontAlgn="ctr" latinLnBrk="0" hangingPunct="0">
              <a:lnSpc>
                <a:spcPct val="150000"/>
              </a:lnSpc>
              <a:spcBef>
                <a:spcPct val="0"/>
              </a:spcBef>
              <a:spcAft>
                <a:spcPts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4. </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人员准备</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endParaRPr>
          </a:p>
          <a:p>
            <a:pPr marL="0" marR="0" lvl="0" indent="0" algn="just" defTabSz="914400" rtl="0" eaLnBrk="0" fontAlgn="ctr" latinLnBrk="0" hangingPunct="0">
              <a:lnSpc>
                <a:spcPct val="150000"/>
              </a:lnSpc>
              <a:spcBef>
                <a:spcPct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       须严格按照维保测试细则和被测设备具体情况执行，并特别强调：</a:t>
            </a:r>
            <a:endPar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endParaRPr>
          </a:p>
          <a:p>
            <a:pPr marL="0" marR="0" lvl="0" indent="0" algn="just" defTabSz="914400" rtl="0" eaLnBrk="0" fontAlgn="ctr" latinLnBrk="0" hangingPunct="0">
              <a:lnSpc>
                <a:spcPct val="150000"/>
              </a:lnSpc>
              <a:spcBef>
                <a:spcPct val="0"/>
              </a:spcBef>
              <a:spcAft>
                <a:spcPts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       </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末端试水装置、湿式报警阀测试等可能自动启动消防水泵的测试，测试时</a:t>
            </a:r>
            <a:r>
              <a:rPr kumimoji="0" lang="zh-CN" altLang="zh-CN"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泵房必须有人值守</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，水泵启动后手动关闭。</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endParaRPr>
          </a:p>
          <a:p>
            <a:pPr marL="0" marR="0" lvl="0" indent="0" algn="just" defTabSz="914400" rtl="0" eaLnBrk="0" fontAlgn="ctr" latinLnBrk="0" hangingPunct="0">
              <a:lnSpc>
                <a:spcPct val="150000"/>
              </a:lnSpc>
              <a:spcBef>
                <a:spcPct val="0"/>
              </a:spcBef>
              <a:spcAft>
                <a:spcPts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5. </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应急预案与培训</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       </a:t>
            </a:r>
            <a:endPar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endParaRPr>
          </a:p>
          <a:p>
            <a:pPr marL="0" marR="0" lvl="0" indent="0" algn="just" defTabSz="914400" rtl="0" eaLnBrk="0" fontAlgn="ctr" latinLnBrk="0" hangingPunct="0">
              <a:lnSpc>
                <a:spcPct val="150000"/>
              </a:lnSpc>
              <a:spcBef>
                <a:spcPct val="0"/>
              </a:spcBef>
              <a:spcAft>
                <a:spcPts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       </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测试前应做好跑水、误启动、起火点蔓延等突发情况的</a:t>
            </a:r>
            <a:r>
              <a:rPr kumimoji="0" lang="zh-CN" altLang="zh-CN"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应急预案</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，并对参与测试人员</a:t>
            </a: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进行</a:t>
            </a:r>
            <a:r>
              <a:rPr kumimoji="0" lang="zh-CN" altLang="zh-CN"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培训</a:t>
            </a:r>
            <a:r>
              <a:rPr kumimoji="0" lang="zh-CN" altLang="en-US"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考核</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endParaRPr>
          </a:p>
        </p:txBody>
      </p:sp>
      <p:grpSp>
        <p:nvGrpSpPr>
          <p:cNvPr id="36868" name="组合 10"/>
          <p:cNvGrpSpPr/>
          <p:nvPr/>
        </p:nvGrpSpPr>
        <p:grpSpPr>
          <a:xfrm>
            <a:off x="0" y="866775"/>
            <a:ext cx="9906000" cy="411163"/>
            <a:chOff x="0" y="785794"/>
            <a:chExt cx="9144000" cy="428628"/>
          </a:xfrm>
        </p:grpSpPr>
        <p:cxnSp>
          <p:nvCxnSpPr>
            <p:cNvPr id="36870"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36871" name="组合 24"/>
            <p:cNvGrpSpPr/>
            <p:nvPr/>
          </p:nvGrpSpPr>
          <p:grpSpPr>
            <a:xfrm>
              <a:off x="246036" y="785794"/>
              <a:ext cx="396874" cy="428628"/>
              <a:chOff x="8282347" y="2616939"/>
              <a:chExt cx="396880" cy="396286"/>
            </a:xfrm>
          </p:grpSpPr>
          <p:sp>
            <p:nvSpPr>
              <p:cNvPr id="8" name="椭圆 7"/>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9" name="椭圆 8"/>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0" name="矩形 9"/>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2628900" y="6220460"/>
            <a:ext cx="5301615" cy="637540"/>
          </a:xfrm>
          <a:prstGeom prst="rect">
            <a:avLst/>
          </a:prstGeom>
        </p:spPr>
      </p:pic>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57213" y="487363"/>
            <a:ext cx="55705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二、各消防系统测试过程注意事项</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7891" name="表格 37890"/>
          <p:cNvGraphicFramePr/>
          <p:nvPr/>
        </p:nvGraphicFramePr>
        <p:xfrm>
          <a:off x="404813" y="2306638"/>
          <a:ext cx="8910637" cy="3708400"/>
        </p:xfrm>
        <a:graphic>
          <a:graphicData uri="http://schemas.openxmlformats.org/drawingml/2006/table">
            <a:tbl>
              <a:tblPr/>
              <a:tblGrid>
                <a:gridCol w="536575"/>
                <a:gridCol w="923925"/>
                <a:gridCol w="7450138"/>
              </a:tblGrid>
              <a:tr h="2778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dirty="0">
                          <a:solidFill>
                            <a:srgbClr val="000000"/>
                          </a:solidFill>
                          <a:latin typeface="微软雅黑" panose="020B0503020204020204" pitchFamily="34" charset="-122"/>
                          <a:ea typeface="微软雅黑" panose="020B0503020204020204" pitchFamily="34" charset="-122"/>
                        </a:rPr>
                        <a:t>序号</a:t>
                      </a:r>
                      <a:endParaRPr lang="zh-CN" altLang="en-US"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EB4E3"/>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dirty="0">
                          <a:solidFill>
                            <a:srgbClr val="000000"/>
                          </a:solidFill>
                          <a:latin typeface="微软雅黑" panose="020B0503020204020204" pitchFamily="34" charset="-122"/>
                          <a:ea typeface="微软雅黑" panose="020B0503020204020204" pitchFamily="34" charset="-122"/>
                        </a:rPr>
                        <a:t>类型</a:t>
                      </a:r>
                      <a:endParaRPr lang="zh-CN" altLang="en-US"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EB4E3"/>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dirty="0">
                          <a:solidFill>
                            <a:srgbClr val="000000"/>
                          </a:solidFill>
                          <a:latin typeface="微软雅黑" panose="020B0503020204020204" pitchFamily="34" charset="-122"/>
                          <a:ea typeface="微软雅黑" panose="020B0503020204020204" pitchFamily="34" charset="-122"/>
                        </a:rPr>
                        <a:t>注意事项</a:t>
                      </a:r>
                      <a:endParaRPr lang="zh-CN" altLang="en-US"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EB4E3"/>
                    </a:solidFill>
                  </a:tcPr>
                </a:tc>
              </a:tr>
              <a:tr h="73660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探测器单点</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）须</a:t>
                      </a:r>
                      <a:r>
                        <a:rPr lang="zh-CN" altLang="en-US" sz="1600" b="0" dirty="0">
                          <a:solidFill>
                            <a:srgbClr val="FF0000"/>
                          </a:solidFill>
                          <a:latin typeface="微软雅黑" panose="020B0503020204020204" pitchFamily="34" charset="-122"/>
                          <a:ea typeface="微软雅黑" panose="020B0503020204020204" pitchFamily="34" charset="-122"/>
                        </a:rPr>
                        <a:t>区域内全覆盖</a:t>
                      </a:r>
                      <a:r>
                        <a:rPr lang="zh-CN" altLang="en-US" sz="1600" b="0" dirty="0">
                          <a:solidFill>
                            <a:srgbClr val="000000"/>
                          </a:solidFill>
                          <a:latin typeface="微软雅黑" panose="020B0503020204020204" pitchFamily="34" charset="-122"/>
                          <a:ea typeface="微软雅黑" panose="020B0503020204020204" pitchFamily="34" charset="-122"/>
                        </a:rPr>
                        <a:t>测试，不能有遗漏。</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）营业期间必须在消防主机处于</a:t>
                      </a:r>
                      <a:r>
                        <a:rPr lang="zh-CN" altLang="en-US" sz="1600" b="0" dirty="0">
                          <a:solidFill>
                            <a:srgbClr val="FF0000"/>
                          </a:solidFill>
                          <a:latin typeface="微软雅黑" panose="020B0503020204020204" pitchFamily="34" charset="-122"/>
                          <a:ea typeface="微软雅黑" panose="020B0503020204020204" pitchFamily="34" charset="-122"/>
                        </a:rPr>
                        <a:t>手动状态</a:t>
                      </a:r>
                      <a:r>
                        <a:rPr lang="zh-CN" altLang="en-US" sz="1600" b="0" dirty="0">
                          <a:solidFill>
                            <a:srgbClr val="000000"/>
                          </a:solidFill>
                          <a:latin typeface="微软雅黑" panose="020B0503020204020204" pitchFamily="34" charset="-122"/>
                          <a:ea typeface="微软雅黑" panose="020B0503020204020204" pitchFamily="34" charset="-122"/>
                        </a:rPr>
                        <a:t>下进行测试</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3</a:t>
                      </a:r>
                      <a:r>
                        <a:rPr lang="zh-CN" altLang="en-US" sz="1600" b="0" dirty="0">
                          <a:solidFill>
                            <a:srgbClr val="000000"/>
                          </a:solidFill>
                          <a:latin typeface="微软雅黑" panose="020B0503020204020204" pitchFamily="34" charset="-122"/>
                          <a:ea typeface="微软雅黑" panose="020B0503020204020204" pitchFamily="34" charset="-122"/>
                        </a:rPr>
                        <a:t>）须测试报警主机、</a:t>
                      </a:r>
                      <a:r>
                        <a:rPr lang="en-US" altLang="zh-CN" sz="1600" b="0" dirty="0">
                          <a:solidFill>
                            <a:srgbClr val="000000"/>
                          </a:solidFill>
                          <a:latin typeface="微软雅黑" panose="020B0503020204020204" pitchFamily="34" charset="-122"/>
                          <a:ea typeface="微软雅黑" panose="020B0503020204020204" pitchFamily="34" charset="-122"/>
                        </a:rPr>
                        <a:t>CRT</a:t>
                      </a:r>
                      <a:r>
                        <a:rPr lang="zh-CN" altLang="en-US" sz="1600" b="0" dirty="0">
                          <a:solidFill>
                            <a:srgbClr val="000000"/>
                          </a:solidFill>
                          <a:latin typeface="微软雅黑" panose="020B0503020204020204" pitchFamily="34" charset="-122"/>
                          <a:ea typeface="微软雅黑" panose="020B0503020204020204" pitchFamily="34" charset="-122"/>
                        </a:rPr>
                        <a:t>、远程监督平台</a:t>
                      </a:r>
                      <a:r>
                        <a:rPr lang="zh-CN" altLang="en-US" sz="1600" b="0" dirty="0">
                          <a:solidFill>
                            <a:srgbClr val="FF0000"/>
                          </a:solidFill>
                          <a:latin typeface="微软雅黑" panose="020B0503020204020204" pitchFamily="34" charset="-122"/>
                          <a:ea typeface="微软雅黑" panose="020B0503020204020204" pitchFamily="34" charset="-122"/>
                        </a:rPr>
                        <a:t>地址</a:t>
                      </a:r>
                      <a:r>
                        <a:rPr lang="zh-CN" altLang="en-US" sz="1600" b="0" dirty="0">
                          <a:solidFill>
                            <a:srgbClr val="000000"/>
                          </a:solidFill>
                          <a:latin typeface="微软雅黑" panose="020B0503020204020204" pitchFamily="34" charset="-122"/>
                          <a:ea typeface="微软雅黑" panose="020B0503020204020204" pitchFamily="34" charset="-122"/>
                        </a:rPr>
                        <a:t>是否</a:t>
                      </a:r>
                      <a:r>
                        <a:rPr lang="zh-CN" altLang="en-US" sz="1600" b="0" dirty="0">
                          <a:solidFill>
                            <a:srgbClr val="FF0000"/>
                          </a:solidFill>
                          <a:latin typeface="微软雅黑" panose="020B0503020204020204" pitchFamily="34" charset="-122"/>
                          <a:ea typeface="微软雅黑" panose="020B0503020204020204" pitchFamily="34" charset="-122"/>
                        </a:rPr>
                        <a:t>正确</a:t>
                      </a:r>
                      <a:endParaRPr lang="zh-CN" altLang="en-US" sz="1600" b="0" dirty="0">
                        <a:solidFill>
                          <a:srgbClr val="FF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35012">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2</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感温电缆</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严禁</a:t>
                      </a:r>
                      <a:r>
                        <a:rPr lang="zh-CN" altLang="en-US" sz="1600" b="0" dirty="0">
                          <a:solidFill>
                            <a:srgbClr val="000000"/>
                          </a:solidFill>
                          <a:latin typeface="微软雅黑" panose="020B0503020204020204" pitchFamily="34" charset="-122"/>
                          <a:ea typeface="微软雅黑" panose="020B0503020204020204" pitchFamily="34" charset="-122"/>
                        </a:rPr>
                        <a:t>用打火机进行测试，避免温度过高造成设备永久性损坏</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）感温电缆</a:t>
                      </a:r>
                      <a:r>
                        <a:rPr lang="zh-CN" altLang="en-US" sz="1600" b="0" dirty="0">
                          <a:solidFill>
                            <a:srgbClr val="FF0000"/>
                          </a:solidFill>
                          <a:latin typeface="微软雅黑" panose="020B0503020204020204" pitchFamily="34" charset="-122"/>
                          <a:ea typeface="微软雅黑" panose="020B0503020204020204" pitchFamily="34" charset="-122"/>
                        </a:rPr>
                        <a:t>不得硬性折弯</a:t>
                      </a:r>
                      <a:r>
                        <a:rPr lang="zh-CN" altLang="en-US" sz="1600" b="0" dirty="0">
                          <a:solidFill>
                            <a:srgbClr val="000000"/>
                          </a:solidFill>
                          <a:latin typeface="微软雅黑" panose="020B0503020204020204" pitchFamily="34" charset="-122"/>
                          <a:ea typeface="微软雅黑" panose="020B0503020204020204" pitchFamily="34" charset="-122"/>
                        </a:rPr>
                        <a:t>或扭曲</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3</a:t>
                      </a:r>
                      <a:r>
                        <a:rPr lang="zh-CN" altLang="en-US" sz="1600" b="0" dirty="0">
                          <a:solidFill>
                            <a:srgbClr val="000000"/>
                          </a:solidFill>
                          <a:latin typeface="微软雅黑" panose="020B0503020204020204" pitchFamily="34" charset="-122"/>
                          <a:ea typeface="微软雅黑" panose="020B0503020204020204" pitchFamily="34" charset="-122"/>
                        </a:rPr>
                        <a:t>）感温电缆测试完毕必须</a:t>
                      </a:r>
                      <a:r>
                        <a:rPr lang="zh-CN" altLang="en-US" sz="1600" b="0" dirty="0">
                          <a:solidFill>
                            <a:srgbClr val="FF0000"/>
                          </a:solidFill>
                          <a:latin typeface="微软雅黑" panose="020B0503020204020204" pitchFamily="34" charset="-122"/>
                          <a:ea typeface="微软雅黑" panose="020B0503020204020204" pitchFamily="34" charset="-122"/>
                        </a:rPr>
                        <a:t>恢复原状</a:t>
                      </a:r>
                      <a:r>
                        <a:rPr lang="zh-CN" altLang="en-US" sz="1600" b="0" dirty="0">
                          <a:solidFill>
                            <a:srgbClr val="000000"/>
                          </a:solidFill>
                          <a:latin typeface="微软雅黑" panose="020B0503020204020204" pitchFamily="34" charset="-122"/>
                          <a:ea typeface="微软雅黑" panose="020B0503020204020204" pitchFamily="34" charset="-122"/>
                        </a:rPr>
                        <a:t>（正弦波接触式敷设），桥架盖板复位</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3660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3</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气体灭火</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）测试前须保证气体灭火驱动装置与灭火装置阀门的动作</a:t>
                      </a:r>
                      <a:r>
                        <a:rPr lang="zh-CN" altLang="en-US" sz="1600" b="0" dirty="0">
                          <a:solidFill>
                            <a:srgbClr val="FF0000"/>
                          </a:solidFill>
                          <a:latin typeface="微软雅黑" panose="020B0503020204020204" pitchFamily="34" charset="-122"/>
                          <a:ea typeface="微软雅黑" panose="020B0503020204020204" pitchFamily="34" charset="-122"/>
                        </a:rPr>
                        <a:t>机构脱离</a:t>
                      </a:r>
                      <a:r>
                        <a:rPr lang="zh-CN" altLang="en-US" sz="1600" b="0" dirty="0">
                          <a:solidFill>
                            <a:srgbClr val="000000"/>
                          </a:solidFill>
                          <a:latin typeface="微软雅黑" panose="020B0503020204020204" pitchFamily="34" charset="-122"/>
                          <a:ea typeface="微软雅黑" panose="020B0503020204020204" pitchFamily="34" charset="-122"/>
                        </a:rPr>
                        <a:t>，并复核确定。</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）如气体灭火防护区的联动测试需要消控室火灾报警主机在自动状态下实现，则测试须在</a:t>
                      </a:r>
                      <a:r>
                        <a:rPr lang="zh-CN" altLang="en-US" sz="1600" b="0" dirty="0">
                          <a:solidFill>
                            <a:srgbClr val="FF0000"/>
                          </a:solidFill>
                          <a:latin typeface="微软雅黑" panose="020B0503020204020204" pitchFamily="34" charset="-122"/>
                          <a:ea typeface="微软雅黑" panose="020B0503020204020204" pitchFamily="34" charset="-122"/>
                        </a:rPr>
                        <a:t>非营业时间</a:t>
                      </a:r>
                      <a:r>
                        <a:rPr lang="zh-CN" altLang="en-US" sz="1600" b="0" dirty="0">
                          <a:solidFill>
                            <a:srgbClr val="000000"/>
                          </a:solidFill>
                          <a:latin typeface="微软雅黑" panose="020B0503020204020204" pitchFamily="34" charset="-122"/>
                          <a:ea typeface="微软雅黑" panose="020B0503020204020204" pitchFamily="34" charset="-122"/>
                        </a:rPr>
                        <a:t>进行。</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2223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4</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自动喷水</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）末端试水装置、湿式报警阀测试时，如水泵联动启动，消防泵房</a:t>
                      </a:r>
                      <a:r>
                        <a:rPr lang="zh-CN" altLang="en-US" sz="1600" b="0" dirty="0">
                          <a:solidFill>
                            <a:srgbClr val="FF0000"/>
                          </a:solidFill>
                          <a:latin typeface="微软雅黑" panose="020B0503020204020204" pitchFamily="34" charset="-122"/>
                          <a:ea typeface="微软雅黑" panose="020B0503020204020204" pitchFamily="34" charset="-122"/>
                        </a:rPr>
                        <a:t>值守人员</a:t>
                      </a:r>
                      <a:r>
                        <a:rPr lang="zh-CN" altLang="en-US" sz="1600" b="0" dirty="0">
                          <a:solidFill>
                            <a:srgbClr val="000000"/>
                          </a:solidFill>
                          <a:latin typeface="微软雅黑" panose="020B0503020204020204" pitchFamily="34" charset="-122"/>
                          <a:ea typeface="微软雅黑" panose="020B0503020204020204" pitchFamily="34" charset="-122"/>
                        </a:rPr>
                        <a:t>须及时</a:t>
                      </a:r>
                      <a:r>
                        <a:rPr lang="zh-CN" altLang="en-US" sz="1600" b="0" dirty="0">
                          <a:solidFill>
                            <a:srgbClr val="FF0000"/>
                          </a:solidFill>
                          <a:latin typeface="微软雅黑" panose="020B0503020204020204" pitchFamily="34" charset="-122"/>
                          <a:ea typeface="微软雅黑" panose="020B0503020204020204" pitchFamily="34" charset="-122"/>
                        </a:rPr>
                        <a:t>停止水泵</a:t>
                      </a:r>
                      <a:r>
                        <a:rPr lang="zh-CN" altLang="en-US" sz="1600" b="0" dirty="0">
                          <a:solidFill>
                            <a:srgbClr val="000000"/>
                          </a:solidFill>
                          <a:latin typeface="微软雅黑" panose="020B0503020204020204" pitchFamily="34" charset="-122"/>
                          <a:ea typeface="微软雅黑" panose="020B0503020204020204" pitchFamily="34" charset="-122"/>
                        </a:rPr>
                        <a:t>运行</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）应及时</a:t>
                      </a:r>
                      <a:r>
                        <a:rPr lang="zh-CN" altLang="en-US" sz="1600" b="0" dirty="0">
                          <a:solidFill>
                            <a:srgbClr val="FF0000"/>
                          </a:solidFill>
                          <a:latin typeface="微软雅黑" panose="020B0503020204020204" pitchFamily="34" charset="-122"/>
                          <a:ea typeface="微软雅黑" panose="020B0503020204020204" pitchFamily="34" charset="-122"/>
                        </a:rPr>
                        <a:t>清理</a:t>
                      </a:r>
                      <a:r>
                        <a:rPr lang="zh-CN" altLang="en-US" sz="1600" b="0" dirty="0">
                          <a:solidFill>
                            <a:srgbClr val="000000"/>
                          </a:solidFill>
                          <a:latin typeface="微软雅黑" panose="020B0503020204020204" pitchFamily="34" charset="-122"/>
                          <a:ea typeface="微软雅黑" panose="020B0503020204020204" pitchFamily="34" charset="-122"/>
                        </a:rPr>
                        <a:t>现场测试过程中造成的</a:t>
                      </a:r>
                      <a:r>
                        <a:rPr lang="zh-CN" altLang="en-US" sz="1600" b="0" dirty="0">
                          <a:solidFill>
                            <a:srgbClr val="FF0000"/>
                          </a:solidFill>
                          <a:latin typeface="微软雅黑" panose="020B0503020204020204" pitchFamily="34" charset="-122"/>
                          <a:ea typeface="微软雅黑" panose="020B0503020204020204" pitchFamily="34" charset="-122"/>
                        </a:rPr>
                        <a:t>水渍</a:t>
                      </a:r>
                      <a:r>
                        <a:rPr lang="zh-CN" altLang="en-US" sz="1600" b="0" dirty="0">
                          <a:solidFill>
                            <a:srgbClr val="000000"/>
                          </a:solidFill>
                          <a:latin typeface="微软雅黑" panose="020B0503020204020204" pitchFamily="34" charset="-122"/>
                          <a:ea typeface="微软雅黑" panose="020B0503020204020204" pitchFamily="34" charset="-122"/>
                        </a:rPr>
                        <a:t>。</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3)  </a:t>
                      </a:r>
                      <a:r>
                        <a:rPr lang="zh-CN" altLang="en-US" sz="1600" b="0" dirty="0">
                          <a:solidFill>
                            <a:srgbClr val="FF0000"/>
                          </a:solidFill>
                          <a:latin typeface="微软雅黑" panose="020B0503020204020204" pitchFamily="34" charset="-122"/>
                          <a:ea typeface="微软雅黑" panose="020B0503020204020204" pitchFamily="34" charset="-122"/>
                        </a:rPr>
                        <a:t>禁止</a:t>
                      </a:r>
                      <a:r>
                        <a:rPr lang="zh-CN" altLang="en-US" sz="1600" b="0" dirty="0">
                          <a:solidFill>
                            <a:srgbClr val="000000"/>
                          </a:solidFill>
                          <a:latin typeface="微软雅黑" panose="020B0503020204020204" pitchFamily="34" charset="-122"/>
                          <a:ea typeface="微软雅黑" panose="020B0503020204020204" pitchFamily="34" charset="-122"/>
                        </a:rPr>
                        <a:t>造成跑水事故，如发生此类特殊情况，立即由应急小组采取</a:t>
                      </a:r>
                      <a:r>
                        <a:rPr lang="zh-CN" altLang="en-US" sz="1600" b="0" dirty="0">
                          <a:solidFill>
                            <a:srgbClr val="FF0000"/>
                          </a:solidFill>
                          <a:latin typeface="微软雅黑" panose="020B0503020204020204" pitchFamily="34" charset="-122"/>
                          <a:ea typeface="微软雅黑" panose="020B0503020204020204" pitchFamily="34" charset="-122"/>
                        </a:rPr>
                        <a:t>恢复、抢修</a:t>
                      </a:r>
                      <a:r>
                        <a:rPr lang="zh-CN" altLang="en-US" sz="1600" b="0" dirty="0">
                          <a:solidFill>
                            <a:srgbClr val="000000"/>
                          </a:solidFill>
                          <a:latin typeface="微软雅黑" panose="020B0503020204020204" pitchFamily="34" charset="-122"/>
                          <a:ea typeface="微软雅黑" panose="020B0503020204020204" pitchFamily="34" charset="-122"/>
                        </a:rPr>
                        <a:t>等措施</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矩形 2"/>
          <p:cNvSpPr/>
          <p:nvPr/>
        </p:nvSpPr>
        <p:spPr>
          <a:xfrm>
            <a:off x="412750" y="1311275"/>
            <a:ext cx="8704263" cy="922338"/>
          </a:xfrm>
          <a:prstGeom prst="rect">
            <a:avLst/>
          </a:prstGeom>
        </p:spPr>
        <p:txBody>
          <a:bodyPr>
            <a:spAutoFit/>
          </a:bodyPr>
          <a:lstStyle/>
          <a:p>
            <a:pPr marL="0" marR="0" lvl="0" indent="0" algn="just" defTabSz="914400" rtl="0" eaLnBrk="0" fontAlgn="ctr" latinLnBrk="0" hangingPunct="0">
              <a:lnSpc>
                <a:spcPct val="150000"/>
              </a:lnSpc>
              <a:spcBef>
                <a:spcPct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       测试过程中须严格按照法规、测试标准、测试细则中规定的测试流程与步骤进行，并</a:t>
            </a:r>
            <a:r>
              <a:rPr kumimoji="0" lang="zh-CN" altLang="en-US"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a:rPr>
              <a:t>特别强调</a:t>
            </a: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以下几点：</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endParaRPr>
          </a:p>
        </p:txBody>
      </p:sp>
      <p:grpSp>
        <p:nvGrpSpPr>
          <p:cNvPr id="37918" name="组合 10"/>
          <p:cNvGrpSpPr/>
          <p:nvPr/>
        </p:nvGrpSpPr>
        <p:grpSpPr>
          <a:xfrm>
            <a:off x="0" y="866775"/>
            <a:ext cx="9906000" cy="411163"/>
            <a:chOff x="0" y="785794"/>
            <a:chExt cx="9144000" cy="428628"/>
          </a:xfrm>
        </p:grpSpPr>
        <p:cxnSp>
          <p:nvCxnSpPr>
            <p:cNvPr id="37920"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37921" name="组合 24"/>
            <p:cNvGrpSpPr/>
            <p:nvPr/>
          </p:nvGrpSpPr>
          <p:grpSpPr>
            <a:xfrm>
              <a:off x="246036" y="785794"/>
              <a:ext cx="396874" cy="428628"/>
              <a:chOff x="8282347" y="2616939"/>
              <a:chExt cx="396880" cy="396286"/>
            </a:xfrm>
          </p:grpSpPr>
          <p:sp>
            <p:nvSpPr>
              <p:cNvPr id="8" name="椭圆 7"/>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9" name="椭圆 8"/>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0" name="矩形 9"/>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0" y="6296025"/>
            <a:ext cx="6345555" cy="500380"/>
          </a:xfrm>
          <a:prstGeom prst="rect">
            <a:avLst/>
          </a:prstGeom>
        </p:spPr>
      </p:pic>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57213" y="487363"/>
            <a:ext cx="55705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二、各消防系统测试过程注意事项</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8915" name="表格 38914"/>
          <p:cNvGraphicFramePr/>
          <p:nvPr/>
        </p:nvGraphicFramePr>
        <p:xfrm>
          <a:off x="450850" y="1582738"/>
          <a:ext cx="8910638" cy="3798887"/>
        </p:xfrm>
        <a:graphic>
          <a:graphicData uri="http://schemas.openxmlformats.org/drawingml/2006/table">
            <a:tbl>
              <a:tblPr/>
              <a:tblGrid>
                <a:gridCol w="536575"/>
                <a:gridCol w="1076325"/>
                <a:gridCol w="7297738"/>
              </a:tblGrid>
              <a:tr h="2778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dirty="0">
                          <a:solidFill>
                            <a:srgbClr val="000000"/>
                          </a:solidFill>
                          <a:latin typeface="微软雅黑" panose="020B0503020204020204" pitchFamily="34" charset="-122"/>
                          <a:ea typeface="微软雅黑" panose="020B0503020204020204" pitchFamily="34" charset="-122"/>
                        </a:rPr>
                        <a:t>序号</a:t>
                      </a:r>
                      <a:endParaRPr lang="zh-CN" altLang="en-US"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EB4E3"/>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dirty="0">
                          <a:solidFill>
                            <a:srgbClr val="000000"/>
                          </a:solidFill>
                          <a:latin typeface="微软雅黑" panose="020B0503020204020204" pitchFamily="34" charset="-122"/>
                          <a:ea typeface="微软雅黑" panose="020B0503020204020204" pitchFamily="34" charset="-122"/>
                        </a:rPr>
                        <a:t>类型</a:t>
                      </a:r>
                      <a:endParaRPr lang="zh-CN" altLang="en-US"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EB4E3"/>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dirty="0">
                          <a:solidFill>
                            <a:srgbClr val="000000"/>
                          </a:solidFill>
                          <a:latin typeface="微软雅黑" panose="020B0503020204020204" pitchFamily="34" charset="-122"/>
                          <a:ea typeface="微软雅黑" panose="020B0503020204020204" pitchFamily="34" charset="-122"/>
                        </a:rPr>
                        <a:t>注意事项</a:t>
                      </a:r>
                      <a:endParaRPr lang="zh-CN" altLang="en-US"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EB4E3"/>
                    </a:solidFill>
                  </a:tcPr>
                </a:tc>
              </a:tr>
              <a:tr h="69215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5</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消火栓</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）消火栓按钮测试时如需将火灾报警主机设置为自动状态，须</a:t>
                      </a:r>
                      <a:r>
                        <a:rPr lang="zh-CN" altLang="en-US" sz="1600" b="0" dirty="0">
                          <a:solidFill>
                            <a:srgbClr val="FF0000"/>
                          </a:solidFill>
                          <a:latin typeface="微软雅黑" panose="020B0503020204020204" pitchFamily="34" charset="-122"/>
                          <a:ea typeface="微软雅黑" panose="020B0503020204020204" pitchFamily="34" charset="-122"/>
                        </a:rPr>
                        <a:t>非营业时间</a:t>
                      </a:r>
                      <a:r>
                        <a:rPr lang="zh-CN" altLang="en-US" sz="1600" b="0" dirty="0">
                          <a:solidFill>
                            <a:srgbClr val="000000"/>
                          </a:solidFill>
                          <a:latin typeface="微软雅黑" panose="020B0503020204020204" pitchFamily="34" charset="-122"/>
                          <a:ea typeface="微软雅黑" panose="020B0503020204020204" pitchFamily="34" charset="-122"/>
                        </a:rPr>
                        <a:t>内进行。</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）放水测试时避免水压过大对人员和周边设施的影响。</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524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6</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消防泵</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）水泵启动测试时，应保证水泵后管网上的</a:t>
                      </a:r>
                      <a:r>
                        <a:rPr lang="zh-CN" altLang="en-US" sz="1600" b="0" dirty="0">
                          <a:solidFill>
                            <a:srgbClr val="FF0000"/>
                          </a:solidFill>
                          <a:latin typeface="微软雅黑" panose="020B0503020204020204" pitchFamily="34" charset="-122"/>
                          <a:ea typeface="微软雅黑" panose="020B0503020204020204" pitchFamily="34" charset="-122"/>
                        </a:rPr>
                        <a:t>泄压阀</a:t>
                      </a:r>
                      <a:r>
                        <a:rPr lang="zh-CN" altLang="en-US" sz="1600" b="0" dirty="0">
                          <a:solidFill>
                            <a:srgbClr val="000000"/>
                          </a:solidFill>
                          <a:latin typeface="微软雅黑" panose="020B0503020204020204" pitchFamily="34" charset="-122"/>
                          <a:ea typeface="微软雅黑" panose="020B0503020204020204" pitchFamily="34" charset="-122"/>
                        </a:rPr>
                        <a:t>处于正常开启状态。</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）消防水泵控制柜的拉闸、合闸操作时应佩戴</a:t>
                      </a:r>
                      <a:r>
                        <a:rPr lang="zh-CN" altLang="en-US" sz="1600" b="0" dirty="0">
                          <a:solidFill>
                            <a:srgbClr val="FF0000"/>
                          </a:solidFill>
                          <a:latin typeface="微软雅黑" panose="020B0503020204020204" pitchFamily="34" charset="-122"/>
                          <a:ea typeface="微软雅黑" panose="020B0503020204020204" pitchFamily="34" charset="-122"/>
                        </a:rPr>
                        <a:t>绝缘手套</a:t>
                      </a:r>
                      <a:r>
                        <a:rPr lang="zh-CN" altLang="en-US" sz="1600" b="0" dirty="0">
                          <a:solidFill>
                            <a:srgbClr val="000000"/>
                          </a:solidFill>
                          <a:latin typeface="微软雅黑" panose="020B0503020204020204" pitchFamily="34" charset="-122"/>
                          <a:ea typeface="微软雅黑" panose="020B0503020204020204" pitchFamily="34" charset="-122"/>
                        </a:rPr>
                        <a:t>操作</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22337">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7</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排烟风机、排烟窗</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）营业期间</a:t>
                      </a:r>
                      <a:r>
                        <a:rPr lang="zh-CN" altLang="en-US" sz="1600" b="0" dirty="0">
                          <a:solidFill>
                            <a:srgbClr val="FF0000"/>
                          </a:solidFill>
                          <a:latin typeface="微软雅黑" panose="020B0503020204020204" pitchFamily="34" charset="-122"/>
                          <a:ea typeface="微软雅黑" panose="020B0503020204020204" pitchFamily="34" charset="-122"/>
                        </a:rPr>
                        <a:t>尽量避免</a:t>
                      </a:r>
                      <a:r>
                        <a:rPr lang="zh-CN" altLang="en-US" sz="1600" b="0" dirty="0">
                          <a:solidFill>
                            <a:srgbClr val="000000"/>
                          </a:solidFill>
                          <a:latin typeface="微软雅黑" panose="020B0503020204020204" pitchFamily="34" charset="-122"/>
                          <a:ea typeface="微软雅黑" panose="020B0503020204020204" pitchFamily="34" charset="-122"/>
                        </a:rPr>
                        <a:t>测试人员密集部位和营业中商铺内的消防风机</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）雨天测试，注意避免排烟窗开启对场内设施的影响</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541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8</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燃气探测器</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FF0000"/>
                          </a:solidFill>
                          <a:latin typeface="微软雅黑" panose="020B0503020204020204" pitchFamily="34" charset="-122"/>
                          <a:ea typeface="微软雅黑" panose="020B0503020204020204" pitchFamily="34" charset="-122"/>
                        </a:rPr>
                        <a:t>测试结束</a:t>
                      </a:r>
                      <a:r>
                        <a:rPr lang="zh-CN" altLang="en-US" sz="1600" b="0" dirty="0">
                          <a:solidFill>
                            <a:srgbClr val="000000"/>
                          </a:solidFill>
                          <a:latin typeface="微软雅黑" panose="020B0503020204020204" pitchFamily="34" charset="-122"/>
                          <a:ea typeface="微软雅黑" panose="020B0503020204020204" pitchFamily="34" charset="-122"/>
                        </a:rPr>
                        <a:t>后注意以下两点：</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1</a:t>
                      </a:r>
                      <a:r>
                        <a:rPr lang="zh-CN" altLang="en-US" sz="1600" b="0" dirty="0">
                          <a:solidFill>
                            <a:srgbClr val="000000"/>
                          </a:solidFill>
                          <a:latin typeface="微软雅黑" panose="020B0503020204020204" pitchFamily="34" charset="-122"/>
                          <a:ea typeface="微软雅黑" panose="020B0503020204020204" pitchFamily="34" charset="-122"/>
                        </a:rPr>
                        <a:t>）告知商户</a:t>
                      </a:r>
                      <a:r>
                        <a:rPr lang="zh-CN" altLang="en-US" sz="1600" b="0" dirty="0">
                          <a:solidFill>
                            <a:srgbClr val="FF0000"/>
                          </a:solidFill>
                          <a:latin typeface="微软雅黑" panose="020B0503020204020204" pitchFamily="34" charset="-122"/>
                          <a:ea typeface="微软雅黑" panose="020B0503020204020204" pitchFamily="34" charset="-122"/>
                        </a:rPr>
                        <a:t>立刻关闭</a:t>
                      </a:r>
                      <a:r>
                        <a:rPr lang="zh-CN" altLang="en-US" sz="1600" b="0" dirty="0">
                          <a:solidFill>
                            <a:srgbClr val="000000"/>
                          </a:solidFill>
                          <a:latin typeface="微软雅黑" panose="020B0503020204020204" pitchFamily="34" charset="-122"/>
                          <a:ea typeface="微软雅黑" panose="020B0503020204020204" pitchFamily="34" charset="-122"/>
                        </a:rPr>
                        <a:t>开启状态的煤气开关，避免燃气恢复时造成泄漏。</a:t>
                      </a:r>
                      <a:br>
                        <a:rPr lang="zh-CN" altLang="en-US" sz="1600" b="0" dirty="0">
                          <a:solidFill>
                            <a:srgbClr val="000000"/>
                          </a:solidFill>
                          <a:latin typeface="微软雅黑" panose="020B0503020204020204" pitchFamily="34" charset="-122"/>
                          <a:ea typeface="微软雅黑" panose="020B0503020204020204" pitchFamily="34" charset="-122"/>
                        </a:rPr>
                      </a:br>
                      <a:r>
                        <a:rPr lang="en-US" altLang="zh-CN" sz="1600" b="0" dirty="0">
                          <a:solidFill>
                            <a:srgbClr val="000000"/>
                          </a:solidFill>
                          <a:latin typeface="微软雅黑" panose="020B0503020204020204" pitchFamily="34" charset="-122"/>
                          <a:ea typeface="微软雅黑" panose="020B0503020204020204" pitchFamily="34" charset="-122"/>
                        </a:rPr>
                        <a:t>2</a:t>
                      </a:r>
                      <a:r>
                        <a:rPr lang="zh-CN" altLang="en-US" sz="1600" b="0" dirty="0">
                          <a:solidFill>
                            <a:srgbClr val="00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尽快恢复</a:t>
                      </a:r>
                      <a:r>
                        <a:rPr lang="zh-CN" altLang="en-US" sz="1600" b="0" dirty="0">
                          <a:solidFill>
                            <a:srgbClr val="000000"/>
                          </a:solidFill>
                          <a:latin typeface="微软雅黑" panose="020B0503020204020204" pitchFamily="34" charset="-122"/>
                          <a:ea typeface="微软雅黑" panose="020B0503020204020204" pitchFamily="34" charset="-122"/>
                        </a:rPr>
                        <a:t>，如需燃气公司恢复，应提前一天通知燃气公司到场配合</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4218" marR="4218" marT="4218"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pSp>
        <p:nvGrpSpPr>
          <p:cNvPr id="38941" name="组合 10"/>
          <p:cNvGrpSpPr/>
          <p:nvPr/>
        </p:nvGrpSpPr>
        <p:grpSpPr>
          <a:xfrm>
            <a:off x="0" y="866775"/>
            <a:ext cx="9906000" cy="411163"/>
            <a:chOff x="0" y="785794"/>
            <a:chExt cx="9144000" cy="428628"/>
          </a:xfrm>
        </p:grpSpPr>
        <p:cxnSp>
          <p:nvCxnSpPr>
            <p:cNvPr id="38943"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38944" name="组合 24"/>
            <p:cNvGrpSpPr/>
            <p:nvPr/>
          </p:nvGrpSpPr>
          <p:grpSpPr>
            <a:xfrm>
              <a:off x="246036" y="785794"/>
              <a:ext cx="396874" cy="428628"/>
              <a:chOff x="8282347" y="2616939"/>
              <a:chExt cx="396880" cy="396286"/>
            </a:xfrm>
          </p:grpSpPr>
          <p:sp>
            <p:nvSpPr>
              <p:cNvPr id="8" name="椭圆 7"/>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9" name="椭圆 8"/>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0" name="矩形 9"/>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0" y="6296025"/>
            <a:ext cx="6345555" cy="500380"/>
          </a:xfrm>
          <a:prstGeom prst="rect">
            <a:avLst/>
          </a:prstGeom>
        </p:spPr>
      </p:pic>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57213" y="487363"/>
            <a:ext cx="233838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三、责任追究</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557213" y="1579563"/>
            <a:ext cx="8813800" cy="1338263"/>
          </a:xfrm>
          <a:prstGeom prst="rect">
            <a:avLst/>
          </a:prstGeom>
        </p:spPr>
        <p:txBody>
          <a:bodyPr>
            <a:spAutoFit/>
          </a:bodyPr>
          <a:lstStyle/>
          <a:p>
            <a:pPr marL="0" marR="0" lvl="0" indent="0" algn="just" defTabSz="914400" rtl="0" eaLnBrk="0" fontAlgn="ctr" latinLnBrk="0" hangingPunct="0">
              <a:lnSpc>
                <a:spcPct val="150000"/>
              </a:lnSpc>
              <a:spcBef>
                <a:spcPct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       对于在测试过程中违反相关测试规范、标准要求，或者测试过程缺乏专业性，而造成设备设施损失、影响运营的，将按照法律和集团制度规定，对相关责任人追究责任。</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endParaRPr>
          </a:p>
        </p:txBody>
      </p:sp>
      <p:grpSp>
        <p:nvGrpSpPr>
          <p:cNvPr id="39940" name="组合 10"/>
          <p:cNvGrpSpPr/>
          <p:nvPr/>
        </p:nvGrpSpPr>
        <p:grpSpPr>
          <a:xfrm>
            <a:off x="0" y="866775"/>
            <a:ext cx="9906000" cy="411163"/>
            <a:chOff x="0" y="785794"/>
            <a:chExt cx="9144000" cy="428628"/>
          </a:xfrm>
        </p:grpSpPr>
        <p:cxnSp>
          <p:nvCxnSpPr>
            <p:cNvPr id="39942"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39943" name="组合 24"/>
            <p:cNvGrpSpPr/>
            <p:nvPr/>
          </p:nvGrpSpPr>
          <p:grpSpPr>
            <a:xfrm>
              <a:off x="246036" y="785794"/>
              <a:ext cx="396874" cy="428628"/>
              <a:chOff x="8282347" y="2616939"/>
              <a:chExt cx="396880" cy="396286"/>
            </a:xfrm>
          </p:grpSpPr>
          <p:sp>
            <p:nvSpPr>
              <p:cNvPr id="8" name="椭圆 7"/>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9" name="椭圆 8"/>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0" name="矩形 9"/>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0" y="6296025"/>
            <a:ext cx="6345555" cy="500380"/>
          </a:xfrm>
          <a:prstGeom prst="rect">
            <a:avLst/>
          </a:prstGeom>
        </p:spPr>
      </p:pic>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857414" y="1849290"/>
            <a:ext cx="4293574" cy="958431"/>
          </a:xfrm>
        </p:spPr>
        <p:txBody>
          <a:bodyPr>
            <a:noAutofit/>
          </a:bodyPr>
          <a:lstStyle/>
          <a:p>
            <a:r>
              <a:rPr sz="5365"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5365"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6238875" y="4013835"/>
            <a:ext cx="3325495" cy="128714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7541458" y="4066175"/>
            <a:ext cx="965250" cy="965250"/>
          </a:xfrm>
          <a:prstGeom prst="rect">
            <a:avLst/>
          </a:prstGeom>
        </p:spPr>
      </p:pic>
      <p:sp>
        <p:nvSpPr>
          <p:cNvPr id="2" name="文本框 1"/>
          <p:cNvSpPr txBox="1"/>
          <p:nvPr>
            <p:custDataLst>
              <p:tags r:id="rId4"/>
            </p:custDataLst>
          </p:nvPr>
        </p:nvSpPr>
        <p:spPr>
          <a:xfrm>
            <a:off x="6355715" y="4298315"/>
            <a:ext cx="1143635" cy="706120"/>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14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14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14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14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8580557" y="4110030"/>
            <a:ext cx="899217" cy="877500"/>
          </a:xfrm>
          <a:prstGeom prst="rect">
            <a:avLst/>
          </a:prstGeom>
        </p:spPr>
      </p:pic>
      <p:sp>
        <p:nvSpPr>
          <p:cNvPr id="7" name="文本框 6"/>
          <p:cNvSpPr txBox="1"/>
          <p:nvPr>
            <p:custDataLst>
              <p:tags r:id="rId6"/>
            </p:custDataLst>
          </p:nvPr>
        </p:nvSpPr>
        <p:spPr>
          <a:xfrm>
            <a:off x="1384468" y="4130872"/>
            <a:ext cx="3266290" cy="86423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3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3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3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140" b="1" dirty="0">
              <a:solidFill>
                <a:schemeClr val="accent1">
                  <a:lumMod val="50000"/>
                </a:schemeClr>
              </a:solidFill>
              <a:cs typeface="+mn-ea"/>
              <a:sym typeface="+mn-lt"/>
            </a:endParaRPr>
          </a:p>
          <a:p>
            <a:pPr algn="ctr">
              <a:lnSpc>
                <a:spcPct val="125000"/>
              </a:lnSpc>
            </a:pPr>
            <a:r>
              <a:rPr lang="zh-CN" altLang="en-US" sz="1140" b="1" dirty="0">
                <a:solidFill>
                  <a:schemeClr val="accent5">
                    <a:lumMod val="50000"/>
                  </a:schemeClr>
                </a:solidFill>
                <a:cs typeface="+mn-ea"/>
                <a:sym typeface="+mn-lt"/>
              </a:rPr>
              <a:t>联系我们 </a:t>
            </a:r>
            <a:r>
              <a:rPr lang="en-US" altLang="zh-CN" sz="1140" dirty="0">
                <a:solidFill>
                  <a:schemeClr val="accent5">
                    <a:lumMod val="50000"/>
                  </a:schemeClr>
                </a:solidFill>
                <a:cs typeface="+mn-ea"/>
                <a:sym typeface="+mn-lt"/>
              </a:rPr>
              <a:t>| </a:t>
            </a:r>
            <a:r>
              <a:rPr lang="en-US" altLang="zh-CN" sz="1140" kern="900" dirty="0">
                <a:solidFill>
                  <a:schemeClr val="accent5">
                    <a:lumMod val="50000"/>
                  </a:schemeClr>
                </a:solidFill>
                <a:cs typeface="+mn-ea"/>
                <a:sym typeface="+mn-lt"/>
              </a:rPr>
              <a:t>15250014332 / 0512-68637852</a:t>
            </a:r>
            <a:endParaRPr lang="en-US" altLang="zh-CN" sz="1140" kern="900" dirty="0">
              <a:solidFill>
                <a:schemeClr val="accent5">
                  <a:lumMod val="50000"/>
                </a:schemeClr>
              </a:solidFill>
              <a:cs typeface="+mn-ea"/>
              <a:sym typeface="+mn-lt"/>
            </a:endParaRPr>
          </a:p>
        </p:txBody>
      </p:sp>
      <p:sp>
        <p:nvSpPr>
          <p:cNvPr id="8" name="文本框 7"/>
          <p:cNvSpPr txBox="1"/>
          <p:nvPr/>
        </p:nvSpPr>
        <p:spPr>
          <a:xfrm>
            <a:off x="1726328" y="3077961"/>
            <a:ext cx="2556470" cy="851813"/>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3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3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3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3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140" b="1" dirty="0">
                <a:solidFill>
                  <a:schemeClr val="accent5">
                    <a:lumMod val="50000"/>
                  </a:schemeClr>
                </a:solidFill>
                <a:cs typeface="+mn-ea"/>
                <a:sym typeface="+mn-lt"/>
              </a:rPr>
              <a:t>公司官网</a:t>
            </a:r>
            <a:r>
              <a:rPr lang="zh-CN" altLang="en-US" sz="1300" b="1" dirty="0">
                <a:solidFill>
                  <a:schemeClr val="accent5">
                    <a:lumMod val="50000"/>
                  </a:schemeClr>
                </a:solidFill>
                <a:cs typeface="+mn-ea"/>
                <a:sym typeface="+mn-lt"/>
              </a:rPr>
              <a:t> </a:t>
            </a:r>
            <a:r>
              <a:rPr lang="en-US" altLang="zh-CN" sz="1300" dirty="0">
                <a:solidFill>
                  <a:schemeClr val="accent5">
                    <a:lumMod val="50000"/>
                  </a:schemeClr>
                </a:solidFill>
                <a:cs typeface="+mn-ea"/>
                <a:sym typeface="+mn-lt"/>
              </a:rPr>
              <a:t>| </a:t>
            </a:r>
            <a:r>
              <a:rPr lang="en-US" altLang="zh-CN" sz="1300" dirty="0">
                <a:solidFill>
                  <a:schemeClr val="accent5">
                    <a:lumMod val="50000"/>
                  </a:schemeClr>
                </a:solidFill>
                <a:cs typeface="+mn-ea"/>
                <a:sym typeface="+mn-lt"/>
                <a:hlinkClick r:id="rId7"/>
              </a:rPr>
              <a:t>http://www.bofety.com/</a:t>
            </a:r>
            <a:endParaRPr lang="zh-CN" altLang="en-US" sz="13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644299" y="5031425"/>
            <a:ext cx="760585" cy="229870"/>
          </a:xfrm>
          <a:prstGeom prst="rect">
            <a:avLst/>
          </a:prstGeom>
          <a:noFill/>
        </p:spPr>
        <p:txBody>
          <a:bodyPr wrap="square" rtlCol="0">
            <a:spAutoFit/>
          </a:bodyPr>
          <a:lstStyle/>
          <a:p>
            <a:pPr algn="ctr"/>
            <a:r>
              <a:rPr lang="zh-CN" altLang="en-US" sz="895" dirty="0"/>
              <a:t>微信公众号</a:t>
            </a:r>
            <a:endParaRPr lang="zh-CN" altLang="en-US" sz="895" dirty="0"/>
          </a:p>
        </p:txBody>
      </p:sp>
      <p:sp>
        <p:nvSpPr>
          <p:cNvPr id="9" name="文本框 8"/>
          <p:cNvSpPr txBox="1"/>
          <p:nvPr/>
        </p:nvSpPr>
        <p:spPr>
          <a:xfrm>
            <a:off x="8604374" y="5030405"/>
            <a:ext cx="760585" cy="229870"/>
          </a:xfrm>
          <a:prstGeom prst="rect">
            <a:avLst/>
          </a:prstGeom>
          <a:noFill/>
        </p:spPr>
        <p:txBody>
          <a:bodyPr wrap="square" rtlCol="0">
            <a:spAutoFit/>
          </a:bodyPr>
          <a:lstStyle/>
          <a:p>
            <a:pPr algn="ctr"/>
            <a:r>
              <a:rPr lang="zh-CN" altLang="en-US" sz="895" dirty="0"/>
              <a:t>抖音</a:t>
            </a:r>
            <a:endParaRPr lang="zh-CN" altLang="en-US" sz="895" dirty="0"/>
          </a:p>
        </p:txBody>
      </p:sp>
      <p:pic>
        <p:nvPicPr>
          <p:cNvPr id="10" name="图片 9"/>
          <p:cNvPicPr>
            <a:picLocks noChangeAspect="1"/>
          </p:cNvPicPr>
          <p:nvPr/>
        </p:nvPicPr>
        <p:blipFill>
          <a:blip r:embed="rId8"/>
          <a:stretch>
            <a:fillRect/>
          </a:stretch>
        </p:blipFill>
        <p:spPr>
          <a:xfrm flipV="1">
            <a:off x="0" y="6296025"/>
            <a:ext cx="6345555" cy="500380"/>
          </a:xfrm>
          <a:prstGeom prst="rect">
            <a:avLst/>
          </a:prstGeom>
        </p:spPr>
      </p:pic>
    </p:spTree>
    <p:custDataLst>
      <p:tags r:id="rId9"/>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08025" y="487363"/>
            <a:ext cx="901700"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总述</a:t>
            </a:r>
            <a:endParaRPr kumimoji="0" lang="en-US" altLang="zh-CN"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8435" name="TextBox 12"/>
          <p:cNvSpPr txBox="1"/>
          <p:nvPr/>
        </p:nvSpPr>
        <p:spPr>
          <a:xfrm>
            <a:off x="4043363" y="1357313"/>
            <a:ext cx="184150" cy="369887"/>
          </a:xfrm>
          <a:prstGeom prst="rect">
            <a:avLst/>
          </a:prstGeom>
          <a:noFill/>
          <a:ln w="9525">
            <a:noFill/>
          </a:ln>
        </p:spPr>
        <p:txBody>
          <a:bodyPr wrap="none">
            <a:spAutoFit/>
          </a:bodyPr>
          <a:p>
            <a:pPr eaLnBrk="0" fontAlgn="ctr" hangingPunct="0"/>
            <a:endParaRPr lang="zh-CN" altLang="en-US" dirty="0">
              <a:latin typeface="宋体" panose="02010600030101010101" pitchFamily="2" charset="-122"/>
            </a:endParaRPr>
          </a:p>
        </p:txBody>
      </p:sp>
      <p:sp>
        <p:nvSpPr>
          <p:cNvPr id="18436" name="TextBox 14"/>
          <p:cNvSpPr txBox="1"/>
          <p:nvPr/>
        </p:nvSpPr>
        <p:spPr>
          <a:xfrm>
            <a:off x="4094163" y="3744913"/>
            <a:ext cx="184150" cy="369887"/>
          </a:xfrm>
          <a:prstGeom prst="rect">
            <a:avLst/>
          </a:prstGeom>
          <a:noFill/>
          <a:ln w="9525">
            <a:noFill/>
          </a:ln>
        </p:spPr>
        <p:txBody>
          <a:bodyPr wrap="none">
            <a:spAutoFit/>
          </a:bodyPr>
          <a:p>
            <a:pPr eaLnBrk="0" fontAlgn="ctr" hangingPunct="0"/>
            <a:endParaRPr lang="zh-CN" altLang="en-US" dirty="0">
              <a:latin typeface="宋体" panose="02010600030101010101" pitchFamily="2" charset="-122"/>
            </a:endParaRPr>
          </a:p>
        </p:txBody>
      </p:sp>
      <p:sp>
        <p:nvSpPr>
          <p:cNvPr id="18437" name="矩形 4"/>
          <p:cNvSpPr/>
          <p:nvPr/>
        </p:nvSpPr>
        <p:spPr>
          <a:xfrm>
            <a:off x="557213" y="1760538"/>
            <a:ext cx="8488362" cy="3968750"/>
          </a:xfrm>
          <a:prstGeom prst="rect">
            <a:avLst/>
          </a:prstGeom>
          <a:noFill/>
          <a:ln w="9525">
            <a:noFill/>
          </a:ln>
        </p:spPr>
        <p:txBody>
          <a:bodyPr>
            <a:spAutoFit/>
          </a:bodyPr>
          <a:p>
            <a:pPr eaLnBrk="0" fontAlgn="ctr" hangingPunct="0">
              <a:lnSpc>
                <a:spcPct val="200000"/>
              </a:lnSpc>
            </a:pPr>
            <a:r>
              <a:rPr lang="zh-CN" altLang="en-US" b="0" dirty="0">
                <a:solidFill>
                  <a:srgbClr val="000000"/>
                </a:solidFill>
                <a:latin typeface="微软雅黑" panose="020B0503020204020204" pitchFamily="34" charset="-122"/>
                <a:ea typeface="微软雅黑" panose="020B0503020204020204" pitchFamily="34" charset="-122"/>
              </a:rPr>
              <a:t>       为确保消防系统的完好有效运行，通过</a:t>
            </a:r>
            <a:r>
              <a:rPr lang="zh-CN" altLang="en-US" b="0" dirty="0">
                <a:solidFill>
                  <a:srgbClr val="FF0000"/>
                </a:solidFill>
                <a:latin typeface="微软雅黑" panose="020B0503020204020204" pitchFamily="34" charset="-122"/>
                <a:ea typeface="微软雅黑" panose="020B0503020204020204" pitchFamily="34" charset="-122"/>
              </a:rPr>
              <a:t>规范化、专业化、程序化</a:t>
            </a:r>
            <a:r>
              <a:rPr lang="zh-CN" altLang="en-US" b="0" dirty="0">
                <a:solidFill>
                  <a:srgbClr val="000000"/>
                </a:solidFill>
                <a:latin typeface="微软雅黑" panose="020B0503020204020204" pitchFamily="34" charset="-122"/>
                <a:ea typeface="微软雅黑" panose="020B0503020204020204" pitchFamily="34" charset="-122"/>
              </a:rPr>
              <a:t>的工作要求，来规范建筑消防设施的维保和测试工作，特制定本测试维保规定。</a:t>
            </a:r>
            <a:endParaRPr lang="en-US" altLang="zh-CN" b="0" dirty="0">
              <a:solidFill>
                <a:srgbClr val="000000"/>
              </a:solidFill>
              <a:latin typeface="微软雅黑" panose="020B0503020204020204" pitchFamily="34" charset="-122"/>
              <a:ea typeface="微软雅黑" panose="020B0503020204020204" pitchFamily="34" charset="-122"/>
            </a:endParaRPr>
          </a:p>
          <a:p>
            <a:pPr eaLnBrk="0" fontAlgn="ctr" hangingPunct="0">
              <a:lnSpc>
                <a:spcPct val="200000"/>
              </a:lnSpc>
            </a:pPr>
            <a:r>
              <a:rPr lang="en-US" altLang="zh-CN" b="0" dirty="0">
                <a:solidFill>
                  <a:srgbClr val="000000"/>
                </a:solidFill>
                <a:latin typeface="微软雅黑" panose="020B0503020204020204" pitchFamily="34" charset="-122"/>
                <a:ea typeface="微软雅黑" panose="020B0503020204020204" pitchFamily="34" charset="-122"/>
              </a:rPr>
              <a:t>       </a:t>
            </a:r>
            <a:r>
              <a:rPr lang="zh-CN" altLang="en-US" b="0" dirty="0">
                <a:solidFill>
                  <a:srgbClr val="000000"/>
                </a:solidFill>
                <a:latin typeface="微软雅黑" panose="020B0503020204020204" pitchFamily="34" charset="-122"/>
                <a:ea typeface="微软雅黑" panose="020B0503020204020204" pitchFamily="34" charset="-122"/>
              </a:rPr>
              <a:t>对于消防设备设施维保测试，需通过正常的</a:t>
            </a:r>
            <a:r>
              <a:rPr lang="zh-CN" altLang="en-US" b="0" dirty="0">
                <a:solidFill>
                  <a:srgbClr val="FF0000"/>
                </a:solidFill>
                <a:latin typeface="微软雅黑" panose="020B0503020204020204" pitchFamily="34" charset="-122"/>
                <a:ea typeface="微软雅黑" panose="020B0503020204020204" pitchFamily="34" charset="-122"/>
              </a:rPr>
              <a:t>招标</a:t>
            </a:r>
            <a:r>
              <a:rPr lang="zh-CN" altLang="en-US" b="0" dirty="0">
                <a:solidFill>
                  <a:srgbClr val="000000"/>
                </a:solidFill>
                <a:latin typeface="微软雅黑" panose="020B0503020204020204" pitchFamily="34" charset="-122"/>
                <a:ea typeface="微软雅黑" panose="020B0503020204020204" pitchFamily="34" charset="-122"/>
              </a:rPr>
              <a:t>程序，</a:t>
            </a:r>
            <a:r>
              <a:rPr lang="zh-CN" altLang="en-US" b="0" dirty="0">
                <a:solidFill>
                  <a:srgbClr val="FF0000"/>
                </a:solidFill>
                <a:latin typeface="微软雅黑" panose="020B0503020204020204" pitchFamily="34" charset="-122"/>
                <a:ea typeface="微软雅黑" panose="020B0503020204020204" pitchFamily="34" charset="-122"/>
              </a:rPr>
              <a:t>委托</a:t>
            </a:r>
            <a:r>
              <a:rPr lang="zh-CN" altLang="en-US" b="0" dirty="0">
                <a:solidFill>
                  <a:srgbClr val="000000"/>
                </a:solidFill>
                <a:latin typeface="微软雅黑" panose="020B0503020204020204" pitchFamily="34" charset="-122"/>
                <a:ea typeface="微软雅黑" panose="020B0503020204020204" pitchFamily="34" charset="-122"/>
              </a:rPr>
              <a:t>具有专业资质的公司实施，</a:t>
            </a:r>
            <a:r>
              <a:rPr lang="zh-CN" altLang="en-US" b="0" dirty="0">
                <a:solidFill>
                  <a:srgbClr val="FF0000"/>
                </a:solidFill>
                <a:latin typeface="微软雅黑" panose="020B0503020204020204" pitchFamily="34" charset="-122"/>
                <a:ea typeface="微软雅黑" panose="020B0503020204020204" pitchFamily="34" charset="-122"/>
              </a:rPr>
              <a:t>维保单位</a:t>
            </a:r>
            <a:r>
              <a:rPr lang="zh-CN" altLang="en-US" b="0" dirty="0">
                <a:solidFill>
                  <a:srgbClr val="000000"/>
                </a:solidFill>
                <a:latin typeface="微软雅黑" panose="020B0503020204020204" pitchFamily="34" charset="-122"/>
                <a:ea typeface="微软雅黑" panose="020B0503020204020204" pitchFamily="34" charset="-122"/>
              </a:rPr>
              <a:t>按计划频次完成消防设备设施的维保</a:t>
            </a:r>
            <a:r>
              <a:rPr lang="zh-CN" altLang="en-US" b="0" dirty="0">
                <a:solidFill>
                  <a:srgbClr val="FF0000"/>
                </a:solidFill>
                <a:latin typeface="微软雅黑" panose="020B0503020204020204" pitchFamily="34" charset="-122"/>
                <a:ea typeface="微软雅黑" panose="020B0503020204020204" pitchFamily="34" charset="-122"/>
              </a:rPr>
              <a:t>测试</a:t>
            </a:r>
            <a:r>
              <a:rPr lang="zh-CN" altLang="en-US" b="0" dirty="0">
                <a:solidFill>
                  <a:srgbClr val="000000"/>
                </a:solidFill>
                <a:latin typeface="微软雅黑" panose="020B0503020204020204" pitchFamily="34" charset="-122"/>
                <a:ea typeface="微软雅黑" panose="020B0503020204020204" pitchFamily="34" charset="-122"/>
              </a:rPr>
              <a:t>，并确保所有设备设施全年至少覆盖一次。单店对维保结果进行</a:t>
            </a:r>
            <a:r>
              <a:rPr lang="zh-CN" altLang="en-US" b="0" dirty="0">
                <a:solidFill>
                  <a:srgbClr val="FF0000"/>
                </a:solidFill>
                <a:latin typeface="微软雅黑" panose="020B0503020204020204" pitchFamily="34" charset="-122"/>
                <a:ea typeface="微软雅黑" panose="020B0503020204020204" pitchFamily="34" charset="-122"/>
              </a:rPr>
              <a:t>验收</a:t>
            </a:r>
            <a:r>
              <a:rPr lang="zh-CN" altLang="en-US" b="0" dirty="0">
                <a:solidFill>
                  <a:srgbClr val="000000"/>
                </a:solidFill>
                <a:latin typeface="微软雅黑" panose="020B0503020204020204" pitchFamily="34" charset="-122"/>
                <a:ea typeface="微软雅黑" panose="020B0503020204020204" pitchFamily="34" charset="-122"/>
              </a:rPr>
              <a:t>复核。在维保测试基础上，每月组织对重点部位的火灾探测器进行</a:t>
            </a:r>
            <a:r>
              <a:rPr lang="zh-CN" altLang="en-US" b="0" dirty="0">
                <a:solidFill>
                  <a:srgbClr val="FF0000"/>
                </a:solidFill>
                <a:latin typeface="微软雅黑" panose="020B0503020204020204" pitchFamily="34" charset="-122"/>
                <a:ea typeface="微软雅黑" panose="020B0503020204020204" pitchFamily="34" charset="-122"/>
              </a:rPr>
              <a:t>复核</a:t>
            </a:r>
            <a:r>
              <a:rPr lang="zh-CN" altLang="en-US" b="0" dirty="0">
                <a:solidFill>
                  <a:srgbClr val="000000"/>
                </a:solidFill>
                <a:latin typeface="微软雅黑" panose="020B0503020204020204" pitchFamily="34" charset="-122"/>
                <a:ea typeface="微软雅黑" panose="020B0503020204020204" pitchFamily="34" charset="-122"/>
              </a:rPr>
              <a:t>测试，全年覆盖所有重点部位的全部探测器，安全经理每季度对此项工作进行</a:t>
            </a:r>
            <a:r>
              <a:rPr lang="zh-CN" altLang="en-US" b="0" dirty="0">
                <a:solidFill>
                  <a:srgbClr val="FF0000"/>
                </a:solidFill>
                <a:latin typeface="微软雅黑" panose="020B0503020204020204" pitchFamily="34" charset="-122"/>
                <a:ea typeface="微软雅黑" panose="020B0503020204020204" pitchFamily="34" charset="-122"/>
              </a:rPr>
              <a:t>检查</a:t>
            </a:r>
            <a:r>
              <a:rPr lang="zh-CN" altLang="en-US" b="0" dirty="0">
                <a:solidFill>
                  <a:srgbClr val="000000"/>
                </a:solidFill>
                <a:latin typeface="微软雅黑" panose="020B0503020204020204" pitchFamily="34" charset="-122"/>
                <a:ea typeface="微软雅黑" panose="020B0503020204020204" pitchFamily="34" charset="-122"/>
              </a:rPr>
              <a:t>、</a:t>
            </a:r>
            <a:r>
              <a:rPr lang="zh-CN" altLang="en-US" b="0" dirty="0">
                <a:solidFill>
                  <a:srgbClr val="FF0000"/>
                </a:solidFill>
                <a:latin typeface="微软雅黑" panose="020B0503020204020204" pitchFamily="34" charset="-122"/>
                <a:ea typeface="微软雅黑" panose="020B0503020204020204" pitchFamily="34" charset="-122"/>
              </a:rPr>
              <a:t>复核</a:t>
            </a:r>
            <a:r>
              <a:rPr lang="zh-CN" altLang="en-US" b="0" dirty="0">
                <a:solidFill>
                  <a:srgbClr val="000000"/>
                </a:solidFill>
                <a:latin typeface="微软雅黑" panose="020B0503020204020204" pitchFamily="34" charset="-122"/>
                <a:ea typeface="微软雅黑" panose="020B0503020204020204" pitchFamily="34" charset="-122"/>
              </a:rPr>
              <a:t>抽测。</a:t>
            </a:r>
            <a:endParaRPr lang="zh-CN" altLang="en-US" b="0" dirty="0">
              <a:solidFill>
                <a:srgbClr val="000000"/>
              </a:solidFill>
              <a:latin typeface="微软雅黑" panose="020B0503020204020204" pitchFamily="34" charset="-122"/>
              <a:ea typeface="微软雅黑" panose="020B0503020204020204" pitchFamily="34" charset="-122"/>
            </a:endParaRPr>
          </a:p>
        </p:txBody>
      </p:sp>
      <p:grpSp>
        <p:nvGrpSpPr>
          <p:cNvPr id="18438" name="组合 10"/>
          <p:cNvGrpSpPr/>
          <p:nvPr/>
        </p:nvGrpSpPr>
        <p:grpSpPr>
          <a:xfrm>
            <a:off x="0" y="866775"/>
            <a:ext cx="9906000" cy="411163"/>
            <a:chOff x="0" y="785794"/>
            <a:chExt cx="9144000" cy="428628"/>
          </a:xfrm>
        </p:grpSpPr>
        <p:cxnSp>
          <p:nvCxnSpPr>
            <p:cNvPr id="18440"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18441" name="组合 24"/>
            <p:cNvGrpSpPr/>
            <p:nvPr/>
          </p:nvGrpSpPr>
          <p:grpSpPr>
            <a:xfrm>
              <a:off x="246036" y="785794"/>
              <a:ext cx="396874" cy="428628"/>
              <a:chOff x="8282347" y="2616939"/>
              <a:chExt cx="396880" cy="396286"/>
            </a:xfrm>
          </p:grpSpPr>
          <p:sp>
            <p:nvSpPr>
              <p:cNvPr id="9" name="椭圆 8"/>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椭圆 9"/>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1" name="矩形 10"/>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0" y="6296025"/>
            <a:ext cx="6345555" cy="50038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
          <p:cNvSpPr>
            <a:spLocks noGrp="1"/>
          </p:cNvSpPr>
          <p:nvPr>
            <p:ph type="title" idx="4294967295"/>
          </p:nvPr>
        </p:nvSpPr>
        <p:spPr>
          <a:xfrm>
            <a:off x="846138" y="266700"/>
            <a:ext cx="8542337" cy="785813"/>
          </a:xfrm>
          <a:ln/>
        </p:spPr>
        <p:txBody>
          <a:bodyPr vert="horz" wrap="square" lIns="0" tIns="0" rIns="0" bIns="0" anchor="b" anchorCtr="0"/>
          <a:p>
            <a:r>
              <a:rPr lang="zh-CN" altLang="en-US" sz="3200" dirty="0"/>
              <a:t>目   录</a:t>
            </a:r>
            <a:endParaRPr lang="zh-CN" altLang="en-US" sz="3200" dirty="0"/>
          </a:p>
        </p:txBody>
      </p:sp>
      <p:grpSp>
        <p:nvGrpSpPr>
          <p:cNvPr id="19459" name="Group 3"/>
          <p:cNvGrpSpPr/>
          <p:nvPr/>
        </p:nvGrpSpPr>
        <p:grpSpPr>
          <a:xfrm>
            <a:off x="965200" y="1457325"/>
            <a:ext cx="7812088" cy="1260475"/>
            <a:chOff x="1104" y="1200"/>
            <a:chExt cx="3504" cy="823"/>
          </a:xfrm>
        </p:grpSpPr>
        <p:sp>
          <p:nvSpPr>
            <p:cNvPr id="46" name="AutoShape 4">
              <a:hlinkClick r:id="rId1" action="ppaction://hlinkpres?slideindex=1&amp;slidetitle="/>
            </p:cNvPr>
            <p:cNvSpPr>
              <a:spLocks noChangeArrowheads="1"/>
            </p:cNvSpPr>
            <p:nvPr/>
          </p:nvSpPr>
          <p:spPr bwMode="gray">
            <a:xfrm>
              <a:off x="1104" y="1200"/>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7" name="AutoShape 5"/>
            <p:cNvSpPr>
              <a:spLocks noChangeArrowheads="1"/>
            </p:cNvSpPr>
            <p:nvPr/>
          </p:nvSpPr>
          <p:spPr bwMode="gray">
            <a:xfrm>
              <a:off x="1181" y="1276"/>
              <a:ext cx="767" cy="675"/>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rgbClr val="FFFFFF"/>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8" name="Freeform 6"/>
            <p:cNvSpPr/>
            <p:nvPr/>
          </p:nvSpPr>
          <p:spPr bwMode="gray">
            <a:xfrm>
              <a:off x="1223" y="1319"/>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9" name="Text Box 7"/>
            <p:cNvSpPr txBox="1">
              <a:spLocks noChangeArrowheads="1"/>
            </p:cNvSpPr>
            <p:nvPr/>
          </p:nvSpPr>
          <p:spPr bwMode="gray">
            <a:xfrm>
              <a:off x="1211" y="1460"/>
              <a:ext cx="727" cy="342"/>
            </a:xfrm>
            <a:prstGeom prst="rect">
              <a:avLst/>
            </a:prstGeom>
            <a:noFill/>
            <a:ln>
              <a:noFill/>
            </a:ln>
            <a:effectLst/>
          </p:spPr>
          <p:txBody>
            <a:bodyPr wrap="none">
              <a:spAutoFit/>
            </a:bodyPr>
            <a:lstStyle/>
            <a:p>
              <a:pPr marR="0" algn="ctr"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第一部分</a:t>
              </a:r>
              <a:endParaRPr kumimoji="0" lang="en-US" altLang="zh-CN"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sp>
          <p:nvSpPr>
            <p:cNvPr id="50" name="Text Box 8"/>
            <p:cNvSpPr txBox="1">
              <a:spLocks noChangeArrowheads="1"/>
            </p:cNvSpPr>
            <p:nvPr/>
          </p:nvSpPr>
          <p:spPr bwMode="gray">
            <a:xfrm>
              <a:off x="1948" y="1479"/>
              <a:ext cx="2576" cy="342"/>
            </a:xfrm>
            <a:prstGeom prst="rect">
              <a:avLst/>
            </a:prstGeom>
            <a:noFill/>
            <a:ln>
              <a:noFill/>
            </a:ln>
            <a:effectLst/>
          </p:spPr>
          <p:txBody>
            <a:bodyPr>
              <a:spAutoFit/>
            </a:bodyPr>
            <a:lstStyle/>
            <a:p>
              <a:pPr marR="0"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0000"/>
                  </a:solidFill>
                  <a:latin typeface="微软雅黑" panose="020B0503020204020204" pitchFamily="34" charset="-122"/>
                  <a:ea typeface="微软雅黑" panose="020B0503020204020204" pitchFamily="34" charset="-122"/>
                  <a:cs typeface="+mn-cs"/>
                </a:rPr>
                <a:t> 招标与合同签订</a:t>
              </a:r>
              <a:endParaRPr kumimoji="0" lang="en-US" altLang="zh-CN" sz="2800" kern="0" cap="none" spc="0" normalizeH="0" baseline="0" noProof="0" dirty="0">
                <a:solidFill>
                  <a:srgbClr val="FF0000"/>
                </a:solidFill>
                <a:latin typeface="微软雅黑" panose="020B0503020204020204" pitchFamily="34" charset="-122"/>
                <a:ea typeface="微软雅黑" panose="020B0503020204020204" pitchFamily="34" charset="-122"/>
                <a:cs typeface="+mn-cs"/>
              </a:endParaRPr>
            </a:p>
          </p:txBody>
        </p:sp>
      </p:grpSp>
      <p:grpSp>
        <p:nvGrpSpPr>
          <p:cNvPr id="19460" name="Group 9"/>
          <p:cNvGrpSpPr/>
          <p:nvPr/>
        </p:nvGrpSpPr>
        <p:grpSpPr>
          <a:xfrm>
            <a:off x="965200" y="3121025"/>
            <a:ext cx="7812088" cy="1260475"/>
            <a:chOff x="1104" y="2109"/>
            <a:chExt cx="3504" cy="823"/>
          </a:xfrm>
        </p:grpSpPr>
        <p:sp>
          <p:nvSpPr>
            <p:cNvPr id="52" name="AutoShape 10">
              <a:hlinkClick r:id="rId2" action="ppaction://hlinkpres?slideindex=1&amp;slidetitle="/>
            </p:cNvPr>
            <p:cNvSpPr>
              <a:spLocks noChangeArrowheads="1"/>
            </p:cNvSpPr>
            <p:nvPr/>
          </p:nvSpPr>
          <p:spPr bwMode="gray">
            <a:xfrm>
              <a:off x="1104" y="2109"/>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3" name="AutoShape 11"/>
            <p:cNvSpPr>
              <a:spLocks noChangeArrowheads="1"/>
            </p:cNvSpPr>
            <p:nvPr/>
          </p:nvSpPr>
          <p:spPr bwMode="gray">
            <a:xfrm>
              <a:off x="1181" y="2185"/>
              <a:ext cx="757" cy="675"/>
            </a:xfrm>
            <a:prstGeom prst="roundRect">
              <a:avLst>
                <a:gd name="adj" fmla="val 11921"/>
              </a:avLst>
            </a:prstGeom>
            <a:gradFill rotWithShape="1">
              <a:gsLst>
                <a:gs pos="0">
                  <a:srgbClr val="009999"/>
                </a:gs>
                <a:gs pos="100000">
                  <a:srgbClr val="009999">
                    <a:gamma/>
                    <a:shade val="69804"/>
                    <a:invGamma/>
                  </a:srgbClr>
                </a:gs>
              </a:gsLst>
              <a:lin ang="5400000" scaled="1"/>
            </a:gradFill>
            <a:ln w="38100">
              <a:solidFill>
                <a:srgbClr val="FFFFFF"/>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4" name="Freeform 12"/>
            <p:cNvSpPr/>
            <p:nvPr/>
          </p:nvSpPr>
          <p:spPr bwMode="gray">
            <a:xfrm>
              <a:off x="1223" y="2228"/>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5" name="Text Box 13"/>
            <p:cNvSpPr txBox="1">
              <a:spLocks noChangeArrowheads="1"/>
            </p:cNvSpPr>
            <p:nvPr/>
          </p:nvSpPr>
          <p:spPr bwMode="gray">
            <a:xfrm>
              <a:off x="1210" y="2370"/>
              <a:ext cx="727" cy="342"/>
            </a:xfrm>
            <a:prstGeom prst="rect">
              <a:avLst/>
            </a:prstGeom>
            <a:noFill/>
            <a:ln>
              <a:noFill/>
            </a:ln>
            <a:effectLst/>
          </p:spPr>
          <p:txBody>
            <a:bodyPr wrap="none">
              <a:spAutoFit/>
            </a:bodyPr>
            <a:lstStyle/>
            <a:p>
              <a:pPr marR="0" algn="ctr"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第二部分</a:t>
              </a:r>
              <a:endParaRPr kumimoji="0" lang="en-US" altLang="zh-CN"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sp>
          <p:nvSpPr>
            <p:cNvPr id="56" name="Text Box 14"/>
            <p:cNvSpPr txBox="1">
              <a:spLocks noChangeArrowheads="1"/>
            </p:cNvSpPr>
            <p:nvPr/>
          </p:nvSpPr>
          <p:spPr bwMode="gray">
            <a:xfrm>
              <a:off x="1948" y="2391"/>
              <a:ext cx="2576" cy="342"/>
            </a:xfrm>
            <a:prstGeom prst="rect">
              <a:avLst/>
            </a:prstGeom>
            <a:noFill/>
            <a:ln>
              <a:noFill/>
            </a:ln>
            <a:effectLst/>
          </p:spPr>
          <p:txBody>
            <a:bodyPr>
              <a:spAutoFit/>
            </a:bodyPr>
            <a:lstStyle/>
            <a:p>
              <a:pPr marR="0"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000000"/>
                  </a:solidFill>
                  <a:latin typeface="微软雅黑" panose="020B0503020204020204" pitchFamily="34" charset="-122"/>
                  <a:ea typeface="微软雅黑" panose="020B0503020204020204" pitchFamily="34" charset="-122"/>
                  <a:cs typeface="+mn-cs"/>
                </a:rPr>
                <a:t> 维保计划、实施、监督</a:t>
              </a:r>
              <a:endParaRPr kumimoji="0" lang="en-US" altLang="zh-CN" sz="2800" kern="0" cap="none" spc="0" normalizeH="0" baseline="0" noProof="0" dirty="0">
                <a:solidFill>
                  <a:srgbClr val="000000"/>
                </a:solidFill>
                <a:latin typeface="微软雅黑" panose="020B0503020204020204" pitchFamily="34" charset="-122"/>
                <a:ea typeface="微软雅黑" panose="020B0503020204020204" pitchFamily="34" charset="-122"/>
                <a:cs typeface="+mn-cs"/>
              </a:endParaRPr>
            </a:p>
          </p:txBody>
        </p:sp>
      </p:grpSp>
      <p:grpSp>
        <p:nvGrpSpPr>
          <p:cNvPr id="19461" name="Group 9"/>
          <p:cNvGrpSpPr/>
          <p:nvPr/>
        </p:nvGrpSpPr>
        <p:grpSpPr>
          <a:xfrm>
            <a:off x="965200" y="4840288"/>
            <a:ext cx="7812088" cy="1260475"/>
            <a:chOff x="1104" y="2109"/>
            <a:chExt cx="3504" cy="823"/>
          </a:xfrm>
        </p:grpSpPr>
        <p:sp>
          <p:nvSpPr>
            <p:cNvPr id="16" name="AutoShape 10">
              <a:hlinkClick r:id="rId2" action="ppaction://hlinkpres?slideindex=1&amp;slidetitle="/>
            </p:cNvPr>
            <p:cNvSpPr>
              <a:spLocks noChangeArrowheads="1"/>
            </p:cNvSpPr>
            <p:nvPr/>
          </p:nvSpPr>
          <p:spPr bwMode="gray">
            <a:xfrm>
              <a:off x="1104" y="2109"/>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7" name="AutoShape 11"/>
            <p:cNvSpPr>
              <a:spLocks noChangeArrowheads="1"/>
            </p:cNvSpPr>
            <p:nvPr/>
          </p:nvSpPr>
          <p:spPr bwMode="gray">
            <a:xfrm>
              <a:off x="1181" y="2185"/>
              <a:ext cx="756" cy="675"/>
            </a:xfrm>
            <a:prstGeom prst="roundRect">
              <a:avLst>
                <a:gd name="adj" fmla="val 11921"/>
              </a:avLst>
            </a:prstGeom>
            <a:solidFill>
              <a:srgbClr val="FFFF00"/>
            </a:solidFill>
            <a:ln w="38100">
              <a:solidFill>
                <a:srgbClr val="FFFFFF"/>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Freeform 12"/>
            <p:cNvSpPr/>
            <p:nvPr/>
          </p:nvSpPr>
          <p:spPr bwMode="gray">
            <a:xfrm>
              <a:off x="1223" y="2228"/>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Text Box 13"/>
            <p:cNvSpPr txBox="1">
              <a:spLocks noChangeArrowheads="1"/>
            </p:cNvSpPr>
            <p:nvPr/>
          </p:nvSpPr>
          <p:spPr bwMode="gray">
            <a:xfrm>
              <a:off x="1191" y="2370"/>
              <a:ext cx="727" cy="342"/>
            </a:xfrm>
            <a:prstGeom prst="rect">
              <a:avLst/>
            </a:prstGeom>
            <a:noFill/>
            <a:ln>
              <a:noFill/>
            </a:ln>
            <a:effectLst/>
          </p:spPr>
          <p:txBody>
            <a:bodyPr wrap="none">
              <a:spAutoFit/>
            </a:bodyPr>
            <a:lstStyle/>
            <a:p>
              <a:pPr marR="0" algn="ctr"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第三部分</a:t>
              </a:r>
              <a:endParaRPr kumimoji="0" lang="en-US" altLang="zh-CN"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sp>
          <p:nvSpPr>
            <p:cNvPr id="20" name="Text Box 14"/>
            <p:cNvSpPr txBox="1">
              <a:spLocks noChangeArrowheads="1"/>
            </p:cNvSpPr>
            <p:nvPr/>
          </p:nvSpPr>
          <p:spPr bwMode="gray">
            <a:xfrm>
              <a:off x="1948" y="2391"/>
              <a:ext cx="2576" cy="342"/>
            </a:xfrm>
            <a:prstGeom prst="rect">
              <a:avLst/>
            </a:prstGeom>
            <a:noFill/>
            <a:ln>
              <a:noFill/>
            </a:ln>
            <a:effectLst/>
          </p:spPr>
          <p:txBody>
            <a:bodyPr>
              <a:spAutoFit/>
            </a:bodyPr>
            <a:lstStyle/>
            <a:p>
              <a:pPr marR="0"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000000"/>
                  </a:solidFill>
                  <a:latin typeface="微软雅黑" panose="020B0503020204020204" pitchFamily="34" charset="-122"/>
                  <a:ea typeface="微软雅黑" panose="020B0503020204020204" pitchFamily="34" charset="-122"/>
                  <a:cs typeface="+mn-cs"/>
                </a:rPr>
                <a:t> 维保测试工作注意事项</a:t>
              </a:r>
              <a:endParaRPr kumimoji="0" lang="en-US" altLang="zh-CN" sz="2800" kern="0" cap="none" spc="0" normalizeH="0" baseline="0" noProof="0" dirty="0">
                <a:solidFill>
                  <a:srgbClr val="000000"/>
                </a:solidFill>
                <a:latin typeface="微软雅黑" panose="020B0503020204020204" pitchFamily="34" charset="-122"/>
                <a:ea typeface="微软雅黑" panose="020B0503020204020204" pitchFamily="34" charset="-122"/>
                <a:cs typeface="+mn-cs"/>
              </a:endParaRPr>
            </a:p>
          </p:txBody>
        </p:sp>
      </p:grpSp>
      <p:grpSp>
        <p:nvGrpSpPr>
          <p:cNvPr id="19462" name="组合 10"/>
          <p:cNvGrpSpPr/>
          <p:nvPr/>
        </p:nvGrpSpPr>
        <p:grpSpPr>
          <a:xfrm>
            <a:off x="0" y="866775"/>
            <a:ext cx="9906000" cy="411163"/>
            <a:chOff x="0" y="785794"/>
            <a:chExt cx="9144000" cy="428628"/>
          </a:xfrm>
        </p:grpSpPr>
        <p:cxnSp>
          <p:nvCxnSpPr>
            <p:cNvPr id="19464"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19465" name="组合 24"/>
            <p:cNvGrpSpPr/>
            <p:nvPr/>
          </p:nvGrpSpPr>
          <p:grpSpPr>
            <a:xfrm>
              <a:off x="246036" y="785794"/>
              <a:ext cx="396874" cy="428628"/>
              <a:chOff x="8282347" y="2616939"/>
              <a:chExt cx="396880" cy="396286"/>
            </a:xfrm>
          </p:grpSpPr>
          <p:sp>
            <p:nvSpPr>
              <p:cNvPr id="24" name="椭圆 23"/>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25" name="椭圆 24"/>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26" name="矩形 25"/>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3"/>
          <a:stretch>
            <a:fillRect/>
          </a:stretch>
        </p:blipFill>
        <p:spPr>
          <a:xfrm flipV="1">
            <a:off x="0" y="6296025"/>
            <a:ext cx="6345555" cy="50038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a:spLocks noGrp="1"/>
          </p:cNvSpPr>
          <p:nvPr>
            <p:ph type="title" idx="4294967295"/>
          </p:nvPr>
        </p:nvSpPr>
        <p:spPr>
          <a:xfrm>
            <a:off x="777875" y="266700"/>
            <a:ext cx="8610600" cy="785813"/>
          </a:xfrm>
          <a:ln/>
        </p:spPr>
        <p:txBody>
          <a:bodyPr vert="horz" wrap="square" lIns="0" tIns="0" rIns="0" bIns="0" anchor="b" anchorCtr="0"/>
          <a:p>
            <a:r>
              <a:rPr lang="zh-CN" altLang="en-US" sz="3200" dirty="0"/>
              <a:t>第一部分  招标与合同签订</a:t>
            </a:r>
            <a:endParaRPr lang="en-US" altLang="zh-CN" sz="3200" dirty="0"/>
          </a:p>
        </p:txBody>
      </p:sp>
      <p:grpSp>
        <p:nvGrpSpPr>
          <p:cNvPr id="20483" name="组合 25"/>
          <p:cNvGrpSpPr/>
          <p:nvPr/>
        </p:nvGrpSpPr>
        <p:grpSpPr>
          <a:xfrm>
            <a:off x="1611313" y="2332038"/>
            <a:ext cx="7107237" cy="801687"/>
            <a:chOff x="1290909" y="1161109"/>
            <a:chExt cx="6252011" cy="778253"/>
          </a:xfrm>
        </p:grpSpPr>
        <p:sp>
          <p:nvSpPr>
            <p:cNvPr id="16" name="圆角矩形 15">
              <a:hlinkClick r:id="" action="ppaction://noaction"/>
            </p:cNvPr>
            <p:cNvSpPr/>
            <p:nvPr/>
          </p:nvSpPr>
          <p:spPr>
            <a:xfrm>
              <a:off x="1290909" y="1161109"/>
              <a:ext cx="6252011" cy="778253"/>
            </a:xfrm>
            <a:prstGeom prst="roundRect">
              <a:avLst/>
            </a:prstGeom>
            <a:solidFill>
              <a:srgbClr val="9FBFFF"/>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17" name="圆角矩形 6"/>
            <p:cNvSpPr/>
            <p:nvPr/>
          </p:nvSpPr>
          <p:spPr>
            <a:xfrm>
              <a:off x="1307667" y="1236622"/>
              <a:ext cx="6175205" cy="702740"/>
            </a:xfrm>
            <a:prstGeom prst="rect">
              <a:avLst/>
            </a:prstGeom>
            <a:noFill/>
            <a:ln>
              <a:noFill/>
            </a:ln>
            <a:effectLst/>
          </p:spPr>
          <p:txBody>
            <a:bodyPr lIns="235005" tIns="0" rIns="235005" bIns="0" spcCol="127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一、概述</a:t>
              </a:r>
              <a:endParaRPr kumimoji="0" lang="zh-CN" altLang="en-US" sz="2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0484" name="组合 25"/>
          <p:cNvGrpSpPr/>
          <p:nvPr/>
        </p:nvGrpSpPr>
        <p:grpSpPr>
          <a:xfrm>
            <a:off x="1616075" y="4044950"/>
            <a:ext cx="7107238" cy="801688"/>
            <a:chOff x="1290909" y="1136884"/>
            <a:chExt cx="6252011" cy="778253"/>
          </a:xfrm>
        </p:grpSpPr>
        <p:sp>
          <p:nvSpPr>
            <p:cNvPr id="25" name="圆角矩形 24">
              <a:hlinkClick r:id="" action="ppaction://noaction"/>
            </p:cNvPr>
            <p:cNvSpPr/>
            <p:nvPr/>
          </p:nvSpPr>
          <p:spPr>
            <a:xfrm>
              <a:off x="1290909" y="1136884"/>
              <a:ext cx="6252011" cy="778253"/>
            </a:xfrm>
            <a:prstGeom prst="roundRect">
              <a:avLst/>
            </a:prstGeom>
            <a:solidFill>
              <a:srgbClr val="9FBFFF"/>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26" name="圆角矩形 6"/>
            <p:cNvSpPr/>
            <p:nvPr/>
          </p:nvSpPr>
          <p:spPr>
            <a:xfrm>
              <a:off x="1328614" y="1175412"/>
              <a:ext cx="6176601" cy="701197"/>
            </a:xfrm>
            <a:prstGeom prst="rect">
              <a:avLst/>
            </a:prstGeom>
            <a:noFill/>
            <a:ln>
              <a:noFill/>
            </a:ln>
            <a:effectLst/>
          </p:spPr>
          <p:txBody>
            <a:bodyPr lIns="235005" tIns="0" rIns="235005" bIns="0" spcCol="1270" anchor="ct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a:t>
              </a:r>
              <a:r>
                <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消防维保、检测招标文件内容修订</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0485" name="组合 10"/>
          <p:cNvGrpSpPr/>
          <p:nvPr/>
        </p:nvGrpSpPr>
        <p:grpSpPr>
          <a:xfrm>
            <a:off x="0" y="866775"/>
            <a:ext cx="9906000" cy="411163"/>
            <a:chOff x="0" y="785794"/>
            <a:chExt cx="9144000" cy="428628"/>
          </a:xfrm>
        </p:grpSpPr>
        <p:cxnSp>
          <p:nvCxnSpPr>
            <p:cNvPr id="20487"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20488" name="组合 24"/>
            <p:cNvGrpSpPr/>
            <p:nvPr/>
          </p:nvGrpSpPr>
          <p:grpSpPr>
            <a:xfrm>
              <a:off x="246036" y="785794"/>
              <a:ext cx="396874" cy="428628"/>
              <a:chOff x="8282347" y="2616939"/>
              <a:chExt cx="396880" cy="396286"/>
            </a:xfrm>
          </p:grpSpPr>
          <p:sp>
            <p:nvSpPr>
              <p:cNvPr id="12" name="椭圆 11"/>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椭圆 12"/>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4" name="矩形 13"/>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0" y="6296025"/>
            <a:ext cx="6345555" cy="50038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a:spLocks noGrp="1"/>
          </p:cNvSpPr>
          <p:nvPr>
            <p:ph type="title" idx="4294967295"/>
          </p:nvPr>
        </p:nvSpPr>
        <p:spPr>
          <a:xfrm>
            <a:off x="763588" y="266700"/>
            <a:ext cx="8624887" cy="785813"/>
          </a:xfrm>
          <a:ln/>
        </p:spPr>
        <p:txBody>
          <a:bodyPr vert="horz" wrap="square" lIns="0" tIns="0" rIns="0" bIns="0" anchor="b" anchorCtr="0"/>
          <a:p>
            <a:r>
              <a:rPr lang="zh-CN" altLang="en-US" sz="3200" dirty="0"/>
              <a:t>目   录</a:t>
            </a:r>
            <a:endParaRPr lang="zh-CN" altLang="en-US" sz="3200" dirty="0"/>
          </a:p>
        </p:txBody>
      </p:sp>
      <p:grpSp>
        <p:nvGrpSpPr>
          <p:cNvPr id="21507" name="Group 3"/>
          <p:cNvGrpSpPr/>
          <p:nvPr/>
        </p:nvGrpSpPr>
        <p:grpSpPr>
          <a:xfrm>
            <a:off x="965200" y="1457325"/>
            <a:ext cx="7812088" cy="1260475"/>
            <a:chOff x="1104" y="1200"/>
            <a:chExt cx="3504" cy="823"/>
          </a:xfrm>
        </p:grpSpPr>
        <p:sp>
          <p:nvSpPr>
            <p:cNvPr id="46" name="AutoShape 4">
              <a:hlinkClick r:id="rId1" action="ppaction://hlinkpres?slideindex=1&amp;slidetitle="/>
            </p:cNvPr>
            <p:cNvSpPr>
              <a:spLocks noChangeArrowheads="1"/>
            </p:cNvSpPr>
            <p:nvPr/>
          </p:nvSpPr>
          <p:spPr bwMode="gray">
            <a:xfrm>
              <a:off x="1104" y="1200"/>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7" name="AutoShape 5"/>
            <p:cNvSpPr>
              <a:spLocks noChangeArrowheads="1"/>
            </p:cNvSpPr>
            <p:nvPr/>
          </p:nvSpPr>
          <p:spPr bwMode="gray">
            <a:xfrm>
              <a:off x="1181" y="1276"/>
              <a:ext cx="767" cy="675"/>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rgbClr val="FFFFFF"/>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8" name="Freeform 6"/>
            <p:cNvSpPr/>
            <p:nvPr/>
          </p:nvSpPr>
          <p:spPr bwMode="gray">
            <a:xfrm>
              <a:off x="1223" y="1319"/>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9" name="Text Box 7"/>
            <p:cNvSpPr txBox="1">
              <a:spLocks noChangeArrowheads="1"/>
            </p:cNvSpPr>
            <p:nvPr/>
          </p:nvSpPr>
          <p:spPr bwMode="gray">
            <a:xfrm>
              <a:off x="1211" y="1460"/>
              <a:ext cx="727" cy="342"/>
            </a:xfrm>
            <a:prstGeom prst="rect">
              <a:avLst/>
            </a:prstGeom>
            <a:noFill/>
            <a:ln>
              <a:noFill/>
            </a:ln>
            <a:effectLst/>
          </p:spPr>
          <p:txBody>
            <a:bodyPr wrap="none">
              <a:spAutoFit/>
            </a:bodyPr>
            <a:lstStyle/>
            <a:p>
              <a:pPr marR="0" algn="ctr"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第一部分</a:t>
              </a:r>
              <a:endParaRPr kumimoji="0" lang="en-US" altLang="zh-CN"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sp>
          <p:nvSpPr>
            <p:cNvPr id="50" name="Text Box 8"/>
            <p:cNvSpPr txBox="1">
              <a:spLocks noChangeArrowheads="1"/>
            </p:cNvSpPr>
            <p:nvPr/>
          </p:nvSpPr>
          <p:spPr bwMode="gray">
            <a:xfrm>
              <a:off x="1948" y="1479"/>
              <a:ext cx="2576" cy="342"/>
            </a:xfrm>
            <a:prstGeom prst="rect">
              <a:avLst/>
            </a:prstGeom>
            <a:noFill/>
            <a:ln>
              <a:noFill/>
            </a:ln>
            <a:effectLst/>
          </p:spPr>
          <p:txBody>
            <a:bodyPr>
              <a:spAutoFit/>
            </a:bodyPr>
            <a:lstStyle/>
            <a:p>
              <a:pPr marR="0"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0000"/>
                  </a:solidFill>
                  <a:latin typeface="微软雅黑" panose="020B0503020204020204" pitchFamily="34" charset="-122"/>
                  <a:ea typeface="微软雅黑" panose="020B0503020204020204" pitchFamily="34" charset="-122"/>
                  <a:cs typeface="+mn-cs"/>
                </a:rPr>
                <a:t> </a:t>
              </a:r>
              <a:r>
                <a:rPr kumimoji="0" lang="zh-CN" altLang="en-US" sz="2800" kern="0" cap="none" spc="0" normalizeH="0" baseline="0" noProof="0" dirty="0">
                  <a:latin typeface="微软雅黑" panose="020B0503020204020204" pitchFamily="34" charset="-122"/>
                  <a:ea typeface="微软雅黑" panose="020B0503020204020204" pitchFamily="34" charset="-122"/>
                  <a:cs typeface="+mn-cs"/>
                </a:rPr>
                <a:t>招标与合同签订</a:t>
              </a:r>
              <a:endParaRPr kumimoji="0" lang="en-US" altLang="zh-CN" sz="2800" kern="0" cap="none" spc="0" normalizeH="0" baseline="0" noProof="0" dirty="0">
                <a:latin typeface="微软雅黑" panose="020B0503020204020204" pitchFamily="34" charset="-122"/>
                <a:ea typeface="微软雅黑" panose="020B0503020204020204" pitchFamily="34" charset="-122"/>
                <a:cs typeface="+mn-cs"/>
              </a:endParaRPr>
            </a:p>
          </p:txBody>
        </p:sp>
      </p:grpSp>
      <p:grpSp>
        <p:nvGrpSpPr>
          <p:cNvPr id="21508" name="Group 9"/>
          <p:cNvGrpSpPr/>
          <p:nvPr/>
        </p:nvGrpSpPr>
        <p:grpSpPr>
          <a:xfrm>
            <a:off x="965200" y="3121025"/>
            <a:ext cx="7812088" cy="1260475"/>
            <a:chOff x="1104" y="2109"/>
            <a:chExt cx="3504" cy="823"/>
          </a:xfrm>
        </p:grpSpPr>
        <p:sp>
          <p:nvSpPr>
            <p:cNvPr id="52" name="AutoShape 10">
              <a:hlinkClick r:id="rId2" action="ppaction://hlinkpres?slideindex=1&amp;slidetitle="/>
            </p:cNvPr>
            <p:cNvSpPr>
              <a:spLocks noChangeArrowheads="1"/>
            </p:cNvSpPr>
            <p:nvPr/>
          </p:nvSpPr>
          <p:spPr bwMode="gray">
            <a:xfrm>
              <a:off x="1104" y="2109"/>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3" name="AutoShape 11"/>
            <p:cNvSpPr>
              <a:spLocks noChangeArrowheads="1"/>
            </p:cNvSpPr>
            <p:nvPr/>
          </p:nvSpPr>
          <p:spPr bwMode="gray">
            <a:xfrm>
              <a:off x="1181" y="2185"/>
              <a:ext cx="757" cy="675"/>
            </a:xfrm>
            <a:prstGeom prst="roundRect">
              <a:avLst>
                <a:gd name="adj" fmla="val 11921"/>
              </a:avLst>
            </a:prstGeom>
            <a:gradFill rotWithShape="1">
              <a:gsLst>
                <a:gs pos="0">
                  <a:srgbClr val="009999"/>
                </a:gs>
                <a:gs pos="100000">
                  <a:srgbClr val="009999">
                    <a:gamma/>
                    <a:shade val="69804"/>
                    <a:invGamma/>
                  </a:srgbClr>
                </a:gs>
              </a:gsLst>
              <a:lin ang="5400000" scaled="1"/>
            </a:gradFill>
            <a:ln w="38100">
              <a:solidFill>
                <a:srgbClr val="FFFFFF"/>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4" name="Freeform 12"/>
            <p:cNvSpPr/>
            <p:nvPr/>
          </p:nvSpPr>
          <p:spPr bwMode="gray">
            <a:xfrm>
              <a:off x="1223" y="2228"/>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5" name="Text Box 13"/>
            <p:cNvSpPr txBox="1">
              <a:spLocks noChangeArrowheads="1"/>
            </p:cNvSpPr>
            <p:nvPr/>
          </p:nvSpPr>
          <p:spPr bwMode="gray">
            <a:xfrm>
              <a:off x="1210" y="2370"/>
              <a:ext cx="727" cy="342"/>
            </a:xfrm>
            <a:prstGeom prst="rect">
              <a:avLst/>
            </a:prstGeom>
            <a:noFill/>
            <a:ln>
              <a:noFill/>
            </a:ln>
            <a:effectLst/>
          </p:spPr>
          <p:txBody>
            <a:bodyPr wrap="none">
              <a:spAutoFit/>
            </a:bodyPr>
            <a:lstStyle/>
            <a:p>
              <a:pPr marR="0" algn="ctr"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第二部分</a:t>
              </a:r>
              <a:endParaRPr kumimoji="0" lang="en-US" altLang="zh-CN"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sp>
          <p:nvSpPr>
            <p:cNvPr id="56" name="Text Box 14"/>
            <p:cNvSpPr txBox="1">
              <a:spLocks noChangeArrowheads="1"/>
            </p:cNvSpPr>
            <p:nvPr/>
          </p:nvSpPr>
          <p:spPr bwMode="gray">
            <a:xfrm>
              <a:off x="1948" y="2391"/>
              <a:ext cx="2576" cy="342"/>
            </a:xfrm>
            <a:prstGeom prst="rect">
              <a:avLst/>
            </a:prstGeom>
            <a:noFill/>
            <a:ln>
              <a:noFill/>
            </a:ln>
            <a:effectLst/>
          </p:spPr>
          <p:txBody>
            <a:bodyPr>
              <a:spAutoFit/>
            </a:bodyPr>
            <a:lstStyle/>
            <a:p>
              <a:pPr marR="0"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0000"/>
                  </a:solidFill>
                  <a:latin typeface="微软雅黑" panose="020B0503020204020204" pitchFamily="34" charset="-122"/>
                  <a:ea typeface="微软雅黑" panose="020B0503020204020204" pitchFamily="34" charset="-122"/>
                  <a:cs typeface="+mn-cs"/>
                </a:rPr>
                <a:t> 维保计划、实施、监督</a:t>
              </a:r>
              <a:endParaRPr kumimoji="0" lang="en-US" altLang="zh-CN" sz="2800" kern="0" cap="none" spc="0" normalizeH="0" baseline="0" noProof="0" dirty="0">
                <a:solidFill>
                  <a:srgbClr val="FF0000"/>
                </a:solidFill>
                <a:latin typeface="微软雅黑" panose="020B0503020204020204" pitchFamily="34" charset="-122"/>
                <a:ea typeface="微软雅黑" panose="020B0503020204020204" pitchFamily="34" charset="-122"/>
                <a:cs typeface="+mn-cs"/>
              </a:endParaRPr>
            </a:p>
          </p:txBody>
        </p:sp>
      </p:grpSp>
      <p:grpSp>
        <p:nvGrpSpPr>
          <p:cNvPr id="21509" name="Group 9"/>
          <p:cNvGrpSpPr/>
          <p:nvPr/>
        </p:nvGrpSpPr>
        <p:grpSpPr>
          <a:xfrm>
            <a:off x="965200" y="4840288"/>
            <a:ext cx="7812088" cy="1260475"/>
            <a:chOff x="1104" y="2109"/>
            <a:chExt cx="3504" cy="823"/>
          </a:xfrm>
        </p:grpSpPr>
        <p:sp>
          <p:nvSpPr>
            <p:cNvPr id="16" name="AutoShape 10">
              <a:hlinkClick r:id="rId2" action="ppaction://hlinkpres?slideindex=1&amp;slidetitle="/>
            </p:cNvPr>
            <p:cNvSpPr>
              <a:spLocks noChangeArrowheads="1"/>
            </p:cNvSpPr>
            <p:nvPr/>
          </p:nvSpPr>
          <p:spPr bwMode="gray">
            <a:xfrm>
              <a:off x="1104" y="2109"/>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7" name="AutoShape 11"/>
            <p:cNvSpPr>
              <a:spLocks noChangeArrowheads="1"/>
            </p:cNvSpPr>
            <p:nvPr/>
          </p:nvSpPr>
          <p:spPr bwMode="gray">
            <a:xfrm>
              <a:off x="1181" y="2185"/>
              <a:ext cx="756" cy="675"/>
            </a:xfrm>
            <a:prstGeom prst="roundRect">
              <a:avLst>
                <a:gd name="adj" fmla="val 11921"/>
              </a:avLst>
            </a:prstGeom>
            <a:solidFill>
              <a:srgbClr val="FFFF00"/>
            </a:solidFill>
            <a:ln w="38100">
              <a:solidFill>
                <a:srgbClr val="FFFFFF"/>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Freeform 12"/>
            <p:cNvSpPr/>
            <p:nvPr/>
          </p:nvSpPr>
          <p:spPr bwMode="gray">
            <a:xfrm>
              <a:off x="1223" y="2228"/>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Text Box 13"/>
            <p:cNvSpPr txBox="1">
              <a:spLocks noChangeArrowheads="1"/>
            </p:cNvSpPr>
            <p:nvPr/>
          </p:nvSpPr>
          <p:spPr bwMode="gray">
            <a:xfrm>
              <a:off x="1191" y="2370"/>
              <a:ext cx="727" cy="342"/>
            </a:xfrm>
            <a:prstGeom prst="rect">
              <a:avLst/>
            </a:prstGeom>
            <a:noFill/>
            <a:ln>
              <a:noFill/>
            </a:ln>
            <a:effectLst/>
          </p:spPr>
          <p:txBody>
            <a:bodyPr wrap="none">
              <a:spAutoFit/>
            </a:bodyPr>
            <a:lstStyle/>
            <a:p>
              <a:pPr marR="0" algn="ctr"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第三部分</a:t>
              </a:r>
              <a:endParaRPr kumimoji="0" lang="en-US" altLang="zh-CN" sz="2800" kern="0" cap="none" spc="0" normalizeH="0" baseline="0" noProof="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sp>
          <p:nvSpPr>
            <p:cNvPr id="20" name="Text Box 14"/>
            <p:cNvSpPr txBox="1">
              <a:spLocks noChangeArrowheads="1"/>
            </p:cNvSpPr>
            <p:nvPr/>
          </p:nvSpPr>
          <p:spPr bwMode="gray">
            <a:xfrm>
              <a:off x="1948" y="2391"/>
              <a:ext cx="2576" cy="342"/>
            </a:xfrm>
            <a:prstGeom prst="rect">
              <a:avLst/>
            </a:prstGeom>
            <a:noFill/>
            <a:ln>
              <a:noFill/>
            </a:ln>
            <a:effectLst/>
          </p:spPr>
          <p:txBody>
            <a:bodyPr>
              <a:spAutoFit/>
            </a:bodyPr>
            <a:lstStyle/>
            <a:p>
              <a:pPr marR="0" defTabSz="914400" eaLnBrk="0" fontAlgn="auto" hangingPunct="0">
                <a:spcBef>
                  <a:spcPts val="0"/>
                </a:spcBef>
                <a:spcAft>
                  <a:spcPts val="0"/>
                </a:spcAft>
                <a:buClrTx/>
                <a:buSzTx/>
                <a:buFontTx/>
                <a:buNone/>
                <a:defRPr/>
              </a:pPr>
              <a:r>
                <a:rPr kumimoji="0" lang="zh-CN" altLang="en-US" sz="2800" kern="0" cap="none" spc="0" normalizeH="0" baseline="0" noProof="0" dirty="0">
                  <a:solidFill>
                    <a:srgbClr val="000000"/>
                  </a:solidFill>
                  <a:latin typeface="微软雅黑" panose="020B0503020204020204" pitchFamily="34" charset="-122"/>
                  <a:ea typeface="微软雅黑" panose="020B0503020204020204" pitchFamily="34" charset="-122"/>
                  <a:cs typeface="+mn-cs"/>
                </a:rPr>
                <a:t> 维保测试工作注意事项</a:t>
              </a:r>
              <a:endParaRPr kumimoji="0" lang="en-US" altLang="zh-CN" sz="2800" kern="0" cap="none" spc="0" normalizeH="0" baseline="0" noProof="0" dirty="0">
                <a:solidFill>
                  <a:srgbClr val="000000"/>
                </a:solidFill>
                <a:latin typeface="微软雅黑" panose="020B0503020204020204" pitchFamily="34" charset="-122"/>
                <a:ea typeface="微软雅黑" panose="020B0503020204020204" pitchFamily="34" charset="-122"/>
                <a:cs typeface="+mn-cs"/>
              </a:endParaRPr>
            </a:p>
          </p:txBody>
        </p:sp>
      </p:grpSp>
      <p:grpSp>
        <p:nvGrpSpPr>
          <p:cNvPr id="21510" name="组合 10"/>
          <p:cNvGrpSpPr/>
          <p:nvPr/>
        </p:nvGrpSpPr>
        <p:grpSpPr>
          <a:xfrm>
            <a:off x="0" y="866775"/>
            <a:ext cx="9906000" cy="411163"/>
            <a:chOff x="0" y="785794"/>
            <a:chExt cx="9144000" cy="428628"/>
          </a:xfrm>
        </p:grpSpPr>
        <p:cxnSp>
          <p:nvCxnSpPr>
            <p:cNvPr id="21512"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21513" name="组合 24"/>
            <p:cNvGrpSpPr/>
            <p:nvPr/>
          </p:nvGrpSpPr>
          <p:grpSpPr>
            <a:xfrm>
              <a:off x="246036" y="785794"/>
              <a:ext cx="396874" cy="428628"/>
              <a:chOff x="8282347" y="2616939"/>
              <a:chExt cx="396880" cy="396286"/>
            </a:xfrm>
          </p:grpSpPr>
          <p:sp>
            <p:nvSpPr>
              <p:cNvPr id="24" name="椭圆 23"/>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25" name="椭圆 24"/>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26" name="矩形 25"/>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3"/>
          <a:stretch>
            <a:fillRect/>
          </a:stretch>
        </p:blipFill>
        <p:spPr>
          <a:xfrm flipV="1">
            <a:off x="0" y="6296025"/>
            <a:ext cx="6345555" cy="50038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idx="4294967295"/>
          </p:nvPr>
        </p:nvSpPr>
        <p:spPr>
          <a:xfrm>
            <a:off x="723900" y="266700"/>
            <a:ext cx="8664575" cy="785813"/>
          </a:xfrm>
          <a:ln/>
        </p:spPr>
        <p:txBody>
          <a:bodyPr vert="horz" wrap="square" lIns="0" tIns="0" rIns="0" bIns="0" anchor="b" anchorCtr="0"/>
          <a:p>
            <a:r>
              <a:rPr lang="zh-CN" altLang="en-US" sz="3200" dirty="0"/>
              <a:t>第二部分 维保计划、实施、监督</a:t>
            </a:r>
            <a:endParaRPr lang="en-US" altLang="zh-CN" sz="3200" dirty="0"/>
          </a:p>
        </p:txBody>
      </p:sp>
      <p:grpSp>
        <p:nvGrpSpPr>
          <p:cNvPr id="22531" name="组合 25"/>
          <p:cNvGrpSpPr/>
          <p:nvPr/>
        </p:nvGrpSpPr>
        <p:grpSpPr>
          <a:xfrm>
            <a:off x="1611313" y="2857500"/>
            <a:ext cx="7107237" cy="801688"/>
            <a:chOff x="1290909" y="1161109"/>
            <a:chExt cx="6252011" cy="778253"/>
          </a:xfrm>
        </p:grpSpPr>
        <p:sp>
          <p:nvSpPr>
            <p:cNvPr id="16" name="圆角矩形 15">
              <a:hlinkClick r:id="" action="ppaction://noaction"/>
            </p:cNvPr>
            <p:cNvSpPr/>
            <p:nvPr/>
          </p:nvSpPr>
          <p:spPr>
            <a:xfrm>
              <a:off x="1290909" y="1161109"/>
              <a:ext cx="6252011" cy="778253"/>
            </a:xfrm>
            <a:prstGeom prst="roundRect">
              <a:avLst/>
            </a:prstGeom>
            <a:solidFill>
              <a:srgbClr val="9FBFFF"/>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17" name="圆角矩形 6"/>
            <p:cNvSpPr/>
            <p:nvPr/>
          </p:nvSpPr>
          <p:spPr>
            <a:xfrm>
              <a:off x="1307667" y="1236623"/>
              <a:ext cx="6175205" cy="702739"/>
            </a:xfrm>
            <a:prstGeom prst="rect">
              <a:avLst/>
            </a:prstGeom>
            <a:noFill/>
            <a:ln>
              <a:noFill/>
            </a:ln>
            <a:effectLst/>
          </p:spPr>
          <p:txBody>
            <a:bodyPr lIns="235005" tIns="0" rIns="235005" bIns="0" spcCol="127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二、维保测试计划</a:t>
              </a:r>
              <a:endParaRPr kumimoji="0" lang="zh-CN" altLang="en-US" sz="2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2532" name="组合 25"/>
          <p:cNvGrpSpPr/>
          <p:nvPr/>
        </p:nvGrpSpPr>
        <p:grpSpPr>
          <a:xfrm>
            <a:off x="1616075" y="5156200"/>
            <a:ext cx="7107238" cy="801688"/>
            <a:chOff x="1290909" y="1161109"/>
            <a:chExt cx="6252011" cy="778253"/>
          </a:xfrm>
        </p:grpSpPr>
        <p:sp>
          <p:nvSpPr>
            <p:cNvPr id="22" name="圆角矩形 21">
              <a:hlinkClick r:id="" action="ppaction://noaction"/>
            </p:cNvPr>
            <p:cNvSpPr/>
            <p:nvPr/>
          </p:nvSpPr>
          <p:spPr>
            <a:xfrm>
              <a:off x="1290909" y="1161109"/>
              <a:ext cx="6252011" cy="778253"/>
            </a:xfrm>
            <a:prstGeom prst="roundRect">
              <a:avLst/>
            </a:prstGeom>
            <a:solidFill>
              <a:srgbClr val="9FBFFF"/>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23" name="圆角矩形 6"/>
            <p:cNvSpPr/>
            <p:nvPr/>
          </p:nvSpPr>
          <p:spPr>
            <a:xfrm>
              <a:off x="1307667" y="1236623"/>
              <a:ext cx="6175205" cy="702739"/>
            </a:xfrm>
            <a:prstGeom prst="rect">
              <a:avLst/>
            </a:prstGeom>
            <a:noFill/>
            <a:ln>
              <a:noFill/>
            </a:ln>
            <a:effectLst/>
          </p:spPr>
          <p:txBody>
            <a:bodyPr lIns="235005" tIns="0" rIns="235005" bIns="0" spcCol="127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四、监督</a:t>
              </a:r>
              <a:endParaRPr kumimoji="0" lang="zh-CN" altLang="en-US" sz="2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2533" name="组合 25"/>
          <p:cNvGrpSpPr/>
          <p:nvPr/>
        </p:nvGrpSpPr>
        <p:grpSpPr>
          <a:xfrm>
            <a:off x="1616075" y="4017963"/>
            <a:ext cx="7107238" cy="801687"/>
            <a:chOff x="1290909" y="1136884"/>
            <a:chExt cx="6252011" cy="778253"/>
          </a:xfrm>
        </p:grpSpPr>
        <p:sp>
          <p:nvSpPr>
            <p:cNvPr id="25" name="圆角矩形 24">
              <a:hlinkClick r:id="" action="ppaction://noaction"/>
            </p:cNvPr>
            <p:cNvSpPr/>
            <p:nvPr/>
          </p:nvSpPr>
          <p:spPr>
            <a:xfrm>
              <a:off x="1290909" y="1136884"/>
              <a:ext cx="6252011" cy="778253"/>
            </a:xfrm>
            <a:prstGeom prst="roundRect">
              <a:avLst/>
            </a:prstGeom>
            <a:solidFill>
              <a:srgbClr val="9FBFFF"/>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26" name="圆角矩形 6"/>
            <p:cNvSpPr/>
            <p:nvPr/>
          </p:nvSpPr>
          <p:spPr>
            <a:xfrm>
              <a:off x="1328614" y="1175411"/>
              <a:ext cx="6176601" cy="701199"/>
            </a:xfrm>
            <a:prstGeom prst="rect">
              <a:avLst/>
            </a:prstGeom>
            <a:noFill/>
            <a:ln>
              <a:noFill/>
            </a:ln>
            <a:effectLst/>
          </p:spPr>
          <p:txBody>
            <a:bodyPr lIns="235005" tIns="0" rIns="235005" bIns="0" spcCol="1270" anchor="ct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三、</a:t>
              </a:r>
              <a:r>
                <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维保测试实施</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2534" name="组合 25"/>
          <p:cNvGrpSpPr/>
          <p:nvPr/>
        </p:nvGrpSpPr>
        <p:grpSpPr>
          <a:xfrm>
            <a:off x="1590675" y="1635125"/>
            <a:ext cx="7107238" cy="801688"/>
            <a:chOff x="1290909" y="1161109"/>
            <a:chExt cx="6252011" cy="778253"/>
          </a:xfrm>
        </p:grpSpPr>
        <p:sp>
          <p:nvSpPr>
            <p:cNvPr id="13" name="圆角矩形 12">
              <a:hlinkClick r:id="" action="ppaction://noaction"/>
            </p:cNvPr>
            <p:cNvSpPr/>
            <p:nvPr/>
          </p:nvSpPr>
          <p:spPr>
            <a:xfrm>
              <a:off x="1290909" y="1161109"/>
              <a:ext cx="6252011" cy="778253"/>
            </a:xfrm>
            <a:prstGeom prst="roundRect">
              <a:avLst/>
            </a:prstGeom>
            <a:solidFill>
              <a:srgbClr val="9FBFFF"/>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14" name="圆角矩形 6"/>
            <p:cNvSpPr/>
            <p:nvPr/>
          </p:nvSpPr>
          <p:spPr>
            <a:xfrm>
              <a:off x="1307667" y="1236623"/>
              <a:ext cx="6175205" cy="702739"/>
            </a:xfrm>
            <a:prstGeom prst="rect">
              <a:avLst/>
            </a:prstGeom>
            <a:noFill/>
            <a:ln>
              <a:noFill/>
            </a:ln>
            <a:effectLst/>
          </p:spPr>
          <p:txBody>
            <a:bodyPr lIns="235005" tIns="0" rIns="235005" bIns="0" spcCol="127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一、概述</a:t>
              </a:r>
              <a:endParaRPr kumimoji="0" lang="zh-CN" altLang="en-US" sz="2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2535" name="组合 10"/>
          <p:cNvGrpSpPr/>
          <p:nvPr/>
        </p:nvGrpSpPr>
        <p:grpSpPr>
          <a:xfrm>
            <a:off x="0" y="866775"/>
            <a:ext cx="9906000" cy="411163"/>
            <a:chOff x="0" y="785794"/>
            <a:chExt cx="9144000" cy="428628"/>
          </a:xfrm>
        </p:grpSpPr>
        <p:cxnSp>
          <p:nvCxnSpPr>
            <p:cNvPr id="22537"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22538" name="组合 24"/>
            <p:cNvGrpSpPr/>
            <p:nvPr/>
          </p:nvGrpSpPr>
          <p:grpSpPr>
            <a:xfrm>
              <a:off x="246036" y="785794"/>
              <a:ext cx="396874" cy="428628"/>
              <a:chOff x="8282347" y="2616939"/>
              <a:chExt cx="396880" cy="396286"/>
            </a:xfrm>
          </p:grpSpPr>
          <p:sp>
            <p:nvSpPr>
              <p:cNvPr id="20" name="椭圆 19"/>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21" name="椭圆 20"/>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24" name="矩形 23"/>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flipV="1">
            <a:off x="0" y="6296025"/>
            <a:ext cx="6345555" cy="50038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1"/>
          <p:cNvSpPr/>
          <p:nvPr/>
        </p:nvSpPr>
        <p:spPr>
          <a:xfrm>
            <a:off x="625475" y="1192213"/>
            <a:ext cx="2193925" cy="400050"/>
          </a:xfrm>
          <a:prstGeom prst="rect">
            <a:avLst/>
          </a:prstGeom>
          <a:noFill/>
          <a:ln w="9525">
            <a:noFill/>
          </a:ln>
        </p:spPr>
        <p:txBody>
          <a:bodyPr wrap="none">
            <a:spAutoFit/>
          </a:bodyPr>
          <a:p>
            <a:pPr eaLnBrk="0" fontAlgn="ctr" hangingPunct="0"/>
            <a:r>
              <a:rPr lang="en-US" altLang="zh-CN" sz="2000" b="0" dirty="0">
                <a:solidFill>
                  <a:srgbClr val="000000"/>
                </a:solidFill>
                <a:latin typeface="微软雅黑" panose="020B0503020204020204" pitchFamily="34" charset="-122"/>
                <a:ea typeface="微软雅黑" panose="020B0503020204020204" pitchFamily="34" charset="-122"/>
              </a:rPr>
              <a:t>1.</a:t>
            </a:r>
            <a:r>
              <a:rPr lang="zh-CN" altLang="en-US" sz="2000" b="0" dirty="0">
                <a:solidFill>
                  <a:srgbClr val="000000"/>
                </a:solidFill>
                <a:latin typeface="微软雅黑" panose="020B0503020204020204" pitchFamily="34" charset="-122"/>
                <a:ea typeface="微软雅黑" panose="020B0503020204020204" pitchFamily="34" charset="-122"/>
              </a:rPr>
              <a:t>计划编制、审核</a:t>
            </a:r>
            <a:endParaRPr lang="zh-CN" altLang="en-US" sz="2000" b="0" dirty="0">
              <a:solidFill>
                <a:srgbClr val="000000"/>
              </a:solidFill>
              <a:latin typeface="微软雅黑" panose="020B0503020204020204" pitchFamily="34" charset="-122"/>
              <a:ea typeface="微软雅黑" panose="020B0503020204020204" pitchFamily="34" charset="-122"/>
            </a:endParaRPr>
          </a:p>
        </p:txBody>
      </p:sp>
      <p:sp>
        <p:nvSpPr>
          <p:cNvPr id="4" name="矩形 3"/>
          <p:cNvSpPr/>
          <p:nvPr/>
        </p:nvSpPr>
        <p:spPr>
          <a:xfrm>
            <a:off x="557213" y="487363"/>
            <a:ext cx="30559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a:t>
            </a:r>
            <a:r>
              <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维保测试计划</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3556" name="表格 23555"/>
          <p:cNvGraphicFramePr/>
          <p:nvPr/>
        </p:nvGraphicFramePr>
        <p:xfrm>
          <a:off x="684213" y="2635250"/>
          <a:ext cx="8932862" cy="1963738"/>
        </p:xfrm>
        <a:graphic>
          <a:graphicData uri="http://schemas.openxmlformats.org/drawingml/2006/table">
            <a:tbl>
              <a:tblPr/>
              <a:tblGrid>
                <a:gridCol w="381000"/>
                <a:gridCol w="1241425"/>
                <a:gridCol w="4214813"/>
                <a:gridCol w="3095625"/>
              </a:tblGrid>
              <a:tr h="4937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序号</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时间</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频次</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工作标准</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zh-CN" altLang="en-US" sz="1600" dirty="0">
                          <a:solidFill>
                            <a:srgbClr val="000000"/>
                          </a:solidFill>
                          <a:latin typeface="微软雅黑" panose="020B0503020204020204" pitchFamily="34" charset="-122"/>
                          <a:ea typeface="微软雅黑" panose="020B0503020204020204" pitchFamily="34" charset="-122"/>
                        </a:rPr>
                        <a:t>责任人</a:t>
                      </a:r>
                      <a:endParaRPr lang="zh-CN" altLang="en-US" sz="160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F0"/>
                    </a:solidFill>
                  </a:tcPr>
                </a:tc>
              </a:tr>
              <a:tr h="147002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a:t>
                      </a:r>
                      <a:endParaRPr lang="en-US" altLang="zh-CN"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algn="ctr" eaLnBrk="1" fontAlgn="ctr" hangingPunct="1">
                        <a:buNone/>
                      </a:pPr>
                      <a:r>
                        <a:rPr lang="en-US" altLang="zh-CN" sz="1600" b="0" dirty="0">
                          <a:solidFill>
                            <a:srgbClr val="000000"/>
                          </a:solidFill>
                          <a:latin typeface="微软雅黑" panose="020B0503020204020204" pitchFamily="34" charset="-122"/>
                          <a:ea typeface="微软雅黑" panose="020B0503020204020204" pitchFamily="34" charset="-122"/>
                        </a:rPr>
                        <a:t>12</a:t>
                      </a:r>
                      <a:r>
                        <a:rPr lang="zh-CN" altLang="en-US" sz="1600" b="0" dirty="0">
                          <a:solidFill>
                            <a:srgbClr val="000000"/>
                          </a:solidFill>
                          <a:latin typeface="微软雅黑" panose="020B0503020204020204" pitchFamily="34" charset="-122"/>
                          <a:ea typeface="微软雅黑" panose="020B0503020204020204" pitchFamily="34" charset="-122"/>
                        </a:rPr>
                        <a:t>月</a:t>
                      </a:r>
                      <a:r>
                        <a:rPr lang="en-US" altLang="zh-CN" sz="1600" b="0" dirty="0">
                          <a:solidFill>
                            <a:srgbClr val="000000"/>
                          </a:solidFill>
                          <a:latin typeface="微软雅黑" panose="020B0503020204020204" pitchFamily="34" charset="-122"/>
                          <a:ea typeface="微软雅黑" panose="020B0503020204020204" pitchFamily="34" charset="-122"/>
                        </a:rPr>
                        <a:t>10</a:t>
                      </a:r>
                      <a:r>
                        <a:rPr lang="zh-CN" altLang="en-US" sz="1600" b="0" dirty="0">
                          <a:solidFill>
                            <a:srgbClr val="000000"/>
                          </a:solidFill>
                          <a:latin typeface="微软雅黑" panose="020B0503020204020204" pitchFamily="34" charset="-122"/>
                          <a:ea typeface="微软雅黑" panose="020B0503020204020204" pitchFamily="34" charset="-122"/>
                        </a:rPr>
                        <a:t>日前完成次年计划</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督办消防维保公司，按照附件</a:t>
                      </a:r>
                      <a:r>
                        <a:rPr lang="en-US" altLang="zh-CN" sz="1600" b="0" dirty="0">
                          <a:solidFill>
                            <a:srgbClr val="000000"/>
                          </a:solidFill>
                          <a:latin typeface="微软雅黑" panose="020B0503020204020204" pitchFamily="34" charset="-122"/>
                          <a:ea typeface="微软雅黑" panose="020B0503020204020204" pitchFamily="34" charset="-122"/>
                        </a:rPr>
                        <a:t>《</a:t>
                      </a:r>
                      <a:r>
                        <a:rPr lang="zh-CN" altLang="en-US" sz="1600" b="0" dirty="0">
                          <a:solidFill>
                            <a:srgbClr val="000000"/>
                          </a:solidFill>
                          <a:latin typeface="微软雅黑" panose="020B0503020204020204" pitchFamily="34" charset="-122"/>
                          <a:ea typeface="微软雅黑" panose="020B0503020204020204" pitchFamily="34" charset="-122"/>
                        </a:rPr>
                        <a:t>消防系统维保测试细则</a:t>
                      </a:r>
                      <a:r>
                        <a:rPr lang="en-US" altLang="zh-CN" sz="1600" b="0" dirty="0">
                          <a:solidFill>
                            <a:srgbClr val="000000"/>
                          </a:solidFill>
                          <a:latin typeface="微软雅黑" panose="020B0503020204020204" pitchFamily="34" charset="-122"/>
                          <a:ea typeface="微软雅黑" panose="020B0503020204020204" pitchFamily="34" charset="-122"/>
                        </a:rPr>
                        <a:t>》</a:t>
                      </a:r>
                      <a:r>
                        <a:rPr lang="zh-CN" altLang="en-US" sz="1600" b="0" dirty="0">
                          <a:solidFill>
                            <a:srgbClr val="000000"/>
                          </a:solidFill>
                          <a:latin typeface="微软雅黑" panose="020B0503020204020204" pitchFamily="34" charset="-122"/>
                          <a:ea typeface="微软雅黑" panose="020B0503020204020204" pitchFamily="34" charset="-122"/>
                        </a:rPr>
                        <a:t>编制年度消防维保测试实施计划，并经单店安品经理、工部物业副总审核，总经理审批，抄送区域安全经理、工程物业副总、总经理，上传安全管理系统，计划必须符合实际、便于执行、利于复核。</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宋体" panose="02010600030101010101" pitchFamily="2" charset="-122"/>
                          <a:ea typeface="宋体" panose="02010600030101010101" pitchFamily="2" charset="-122"/>
                          <a:cs typeface="+mn-cs"/>
                        </a:defRPr>
                      </a:lvl5pPr>
                    </a:lstStyle>
                    <a:p>
                      <a:pPr lvl="0" eaLnBrk="1" fontAlgn="ctr" hangingPunct="1">
                        <a:buNone/>
                      </a:pPr>
                      <a:r>
                        <a:rPr lang="zh-CN" altLang="en-US" sz="1600" b="0" dirty="0">
                          <a:solidFill>
                            <a:srgbClr val="000000"/>
                          </a:solidFill>
                          <a:latin typeface="微软雅黑" panose="020B0503020204020204" pitchFamily="34" charset="-122"/>
                          <a:ea typeface="微软雅黑" panose="020B0503020204020204" pitchFamily="34" charset="-122"/>
                        </a:rPr>
                        <a:t>主办人：单店工程部经理</a:t>
                      </a:r>
                      <a:br>
                        <a:rPr lang="zh-CN" altLang="en-US" sz="1600" b="0" dirty="0">
                          <a:solidFill>
                            <a:srgbClr val="000000"/>
                          </a:solidFill>
                          <a:latin typeface="微软雅黑" panose="020B0503020204020204" pitchFamily="34" charset="-122"/>
                          <a:ea typeface="微软雅黑" panose="020B0503020204020204" pitchFamily="34" charset="-122"/>
                        </a:rPr>
                      </a:br>
                      <a:r>
                        <a:rPr lang="zh-CN" altLang="en-US" sz="1600" b="0" dirty="0">
                          <a:solidFill>
                            <a:srgbClr val="000000"/>
                          </a:solidFill>
                          <a:latin typeface="微软雅黑" panose="020B0503020204020204" pitchFamily="34" charset="-122"/>
                          <a:ea typeface="微软雅黑" panose="020B0503020204020204" pitchFamily="34" charset="-122"/>
                        </a:rPr>
                        <a:t>审核</a:t>
                      </a:r>
                      <a:r>
                        <a:rPr lang="en-US" altLang="zh-CN" sz="1600" b="0" dirty="0">
                          <a:solidFill>
                            <a:srgbClr val="000000"/>
                          </a:solidFill>
                          <a:latin typeface="微软雅黑" panose="020B0503020204020204" pitchFamily="34" charset="-122"/>
                          <a:ea typeface="微软雅黑" panose="020B0503020204020204" pitchFamily="34" charset="-122"/>
                        </a:rPr>
                        <a:t>/</a:t>
                      </a:r>
                      <a:r>
                        <a:rPr lang="zh-CN" altLang="en-US" sz="1600" b="0" dirty="0">
                          <a:solidFill>
                            <a:srgbClr val="000000"/>
                          </a:solidFill>
                          <a:latin typeface="微软雅黑" panose="020B0503020204020204" pitchFamily="34" charset="-122"/>
                          <a:ea typeface="微软雅黑" panose="020B0503020204020204" pitchFamily="34" charset="-122"/>
                        </a:rPr>
                        <a:t>审批：单店安品经理、工程物业副总、总经理</a:t>
                      </a:r>
                      <a:br>
                        <a:rPr lang="zh-CN" altLang="en-US" sz="1600" b="0" dirty="0">
                          <a:solidFill>
                            <a:srgbClr val="000000"/>
                          </a:solidFill>
                          <a:latin typeface="微软雅黑" panose="020B0503020204020204" pitchFamily="34" charset="-122"/>
                          <a:ea typeface="微软雅黑" panose="020B0503020204020204" pitchFamily="34" charset="-122"/>
                        </a:rPr>
                      </a:br>
                      <a:r>
                        <a:rPr lang="zh-CN" altLang="en-US" sz="1600" b="0" dirty="0">
                          <a:solidFill>
                            <a:srgbClr val="000000"/>
                          </a:solidFill>
                          <a:latin typeface="微软雅黑" panose="020B0503020204020204" pitchFamily="34" charset="-122"/>
                          <a:ea typeface="微软雅黑" panose="020B0503020204020204" pitchFamily="34" charset="-122"/>
                        </a:rPr>
                        <a:t>抄送：区域安全经理、工程物业副总、总经理</a:t>
                      </a:r>
                      <a:endParaRPr lang="zh-CN" altLang="en-US" sz="1600" b="0" dirty="0">
                        <a:solidFill>
                          <a:srgbClr val="000000"/>
                        </a:solidFill>
                        <a:latin typeface="微软雅黑" panose="020B0503020204020204" pitchFamily="34" charset="-122"/>
                        <a:ea typeface="微软雅黑" panose="020B0503020204020204" pitchFamily="34" charset="-122"/>
                      </a:endParaRPr>
                    </a:p>
                  </a:txBody>
                  <a:tcPr marL="6350" marR="6350" marT="635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3573" name="矩形 6"/>
          <p:cNvSpPr/>
          <p:nvPr/>
        </p:nvSpPr>
        <p:spPr>
          <a:xfrm>
            <a:off x="625475" y="1649413"/>
            <a:ext cx="9115425" cy="923925"/>
          </a:xfrm>
          <a:prstGeom prst="rect">
            <a:avLst/>
          </a:prstGeom>
          <a:noFill/>
          <a:ln w="9525">
            <a:noFill/>
          </a:ln>
        </p:spPr>
        <p:txBody>
          <a:bodyPr wrap="none">
            <a:spAutoFit/>
          </a:bodyPr>
          <a:p>
            <a:pPr eaLnBrk="0" fontAlgn="ctr" hangingPunct="0">
              <a:lnSpc>
                <a:spcPct val="150000"/>
              </a:lnSpc>
            </a:pPr>
            <a:r>
              <a:rPr lang="zh-CN" altLang="en-US" b="0" dirty="0">
                <a:solidFill>
                  <a:srgbClr val="000000"/>
                </a:solidFill>
                <a:latin typeface="微软雅黑" panose="020B0503020204020204" pitchFamily="34" charset="-122"/>
                <a:ea typeface="微软雅黑" panose="020B0503020204020204" pitchFamily="34" charset="-122"/>
              </a:rPr>
              <a:t>（</a:t>
            </a:r>
            <a:r>
              <a:rPr lang="en-US" altLang="zh-CN" b="0" dirty="0">
                <a:solidFill>
                  <a:srgbClr val="000000"/>
                </a:solidFill>
                <a:latin typeface="微软雅黑" panose="020B0503020204020204" pitchFamily="34" charset="-122"/>
                <a:ea typeface="微软雅黑" panose="020B0503020204020204" pitchFamily="34" charset="-122"/>
              </a:rPr>
              <a:t>1</a:t>
            </a:r>
            <a:r>
              <a:rPr lang="zh-CN" altLang="en-US" b="0" dirty="0">
                <a:solidFill>
                  <a:srgbClr val="000000"/>
                </a:solidFill>
                <a:latin typeface="微软雅黑" panose="020B0503020204020204" pitchFamily="34" charset="-122"/>
                <a:ea typeface="微软雅黑" panose="020B0503020204020204" pitchFamily="34" charset="-122"/>
              </a:rPr>
              <a:t>）维保测试计划</a:t>
            </a:r>
            <a:endParaRPr lang="en-US" altLang="zh-CN" b="0" dirty="0">
              <a:solidFill>
                <a:srgbClr val="000000"/>
              </a:solidFill>
              <a:latin typeface="微软雅黑" panose="020B0503020204020204" pitchFamily="34" charset="-122"/>
              <a:ea typeface="微软雅黑" panose="020B0503020204020204" pitchFamily="34" charset="-122"/>
            </a:endParaRPr>
          </a:p>
          <a:p>
            <a:pPr eaLnBrk="0" fontAlgn="ctr" hangingPunct="0">
              <a:lnSpc>
                <a:spcPct val="150000"/>
              </a:lnSpc>
            </a:pPr>
            <a:r>
              <a:rPr lang="en-US" altLang="zh-CN" b="0" dirty="0">
                <a:solidFill>
                  <a:srgbClr val="000000"/>
                </a:solidFill>
                <a:latin typeface="微软雅黑" panose="020B0503020204020204" pitchFamily="34" charset="-122"/>
                <a:ea typeface="微软雅黑" panose="020B0503020204020204" pitchFamily="34" charset="-122"/>
              </a:rPr>
              <a:t>         </a:t>
            </a:r>
            <a:r>
              <a:rPr lang="zh-CN" altLang="en-US" b="0" dirty="0">
                <a:solidFill>
                  <a:srgbClr val="000000"/>
                </a:solidFill>
                <a:latin typeface="微软雅黑" panose="020B0503020204020204" pitchFamily="34" charset="-122"/>
                <a:ea typeface="微软雅黑" panose="020B0503020204020204" pitchFamily="34" charset="-122"/>
              </a:rPr>
              <a:t>标准明确规定了</a:t>
            </a:r>
            <a:r>
              <a:rPr lang="zh-CN" altLang="en-US" b="0" dirty="0">
                <a:solidFill>
                  <a:srgbClr val="FF0000"/>
                </a:solidFill>
                <a:latin typeface="微软雅黑" panose="020B0503020204020204" pitchFamily="34" charset="-122"/>
                <a:ea typeface="微软雅黑" panose="020B0503020204020204" pitchFamily="34" charset="-122"/>
              </a:rPr>
              <a:t>单店</a:t>
            </a:r>
            <a:r>
              <a:rPr lang="zh-CN" altLang="en-US" b="0" dirty="0">
                <a:solidFill>
                  <a:srgbClr val="000000"/>
                </a:solidFill>
                <a:latin typeface="微软雅黑" panose="020B0503020204020204" pitchFamily="34" charset="-122"/>
                <a:ea typeface="微软雅黑" panose="020B0503020204020204" pitchFamily="34" charset="-122"/>
              </a:rPr>
              <a:t>维保测试计划编制主办人、审核人、审批人，具体内容如下：</a:t>
            </a:r>
            <a:endParaRPr lang="zh-CN" altLang="en-US" b="0" dirty="0">
              <a:solidFill>
                <a:srgbClr val="000000"/>
              </a:solidFill>
              <a:latin typeface="微软雅黑" panose="020B0503020204020204" pitchFamily="34" charset="-122"/>
              <a:ea typeface="微软雅黑" panose="020B0503020204020204" pitchFamily="34" charset="-122"/>
            </a:endParaRPr>
          </a:p>
        </p:txBody>
      </p:sp>
      <p:sp>
        <p:nvSpPr>
          <p:cNvPr id="3" name="矩形 2"/>
          <p:cNvSpPr/>
          <p:nvPr/>
        </p:nvSpPr>
        <p:spPr>
          <a:xfrm>
            <a:off x="1133475" y="5226050"/>
            <a:ext cx="1011238" cy="338138"/>
          </a:xfrm>
          <a:prstGeom prst="rect">
            <a:avLst/>
          </a:prstGeom>
          <a:noFill/>
          <a:ln w="9525">
            <a:noFill/>
          </a:ln>
        </p:spPr>
        <p:txBody>
          <a:bodyPr wrap="none">
            <a:spAutoFit/>
          </a:bodyPr>
          <a:p>
            <a:pPr eaLnBrk="0" fontAlgn="ctr" hangingPunct="0"/>
            <a:r>
              <a:rPr lang="zh-CN" altLang="en-US" sz="1600" dirty="0">
                <a:latin typeface="宋体" panose="02010600030101010101" pitchFamily="2" charset="-122"/>
              </a:rPr>
              <a:t>编制计划</a:t>
            </a:r>
            <a:endParaRPr lang="zh-CN" altLang="en-US" sz="1600" dirty="0">
              <a:latin typeface="宋体" panose="02010600030101010101" pitchFamily="2" charset="-122"/>
            </a:endParaRPr>
          </a:p>
        </p:txBody>
      </p:sp>
      <p:sp>
        <p:nvSpPr>
          <p:cNvPr id="10" name="矩形 9"/>
          <p:cNvSpPr/>
          <p:nvPr/>
        </p:nvSpPr>
        <p:spPr>
          <a:xfrm>
            <a:off x="3216275" y="5229225"/>
            <a:ext cx="1011238" cy="338138"/>
          </a:xfrm>
          <a:prstGeom prst="rect">
            <a:avLst/>
          </a:prstGeom>
          <a:noFill/>
          <a:ln w="9525">
            <a:noFill/>
          </a:ln>
        </p:spPr>
        <p:txBody>
          <a:bodyPr wrap="none">
            <a:spAutoFit/>
          </a:bodyPr>
          <a:p>
            <a:pPr eaLnBrk="0" fontAlgn="ctr" hangingPunct="0"/>
            <a:r>
              <a:rPr lang="zh-CN" altLang="en-US" sz="1600" dirty="0">
                <a:latin typeface="宋体" panose="02010600030101010101" pitchFamily="2" charset="-122"/>
              </a:rPr>
              <a:t>计划审核</a:t>
            </a:r>
            <a:endParaRPr lang="zh-CN" altLang="en-US" sz="1600" dirty="0">
              <a:latin typeface="宋体" panose="02010600030101010101" pitchFamily="2" charset="-122"/>
            </a:endParaRPr>
          </a:p>
        </p:txBody>
      </p:sp>
      <p:sp>
        <p:nvSpPr>
          <p:cNvPr id="11" name="矩形 10"/>
          <p:cNvSpPr/>
          <p:nvPr/>
        </p:nvSpPr>
        <p:spPr>
          <a:xfrm>
            <a:off x="5602288" y="5216525"/>
            <a:ext cx="1011237" cy="338138"/>
          </a:xfrm>
          <a:prstGeom prst="rect">
            <a:avLst/>
          </a:prstGeom>
          <a:noFill/>
          <a:ln w="9525">
            <a:noFill/>
          </a:ln>
        </p:spPr>
        <p:txBody>
          <a:bodyPr wrap="none">
            <a:spAutoFit/>
          </a:bodyPr>
          <a:p>
            <a:pPr eaLnBrk="0" fontAlgn="ctr" hangingPunct="0"/>
            <a:r>
              <a:rPr lang="zh-CN" altLang="en-US" sz="1600" dirty="0">
                <a:latin typeface="宋体" panose="02010600030101010101" pitchFamily="2" charset="-122"/>
              </a:rPr>
              <a:t>计划审批</a:t>
            </a:r>
            <a:endParaRPr lang="zh-CN" altLang="en-US" sz="1600" dirty="0">
              <a:latin typeface="宋体" panose="02010600030101010101" pitchFamily="2" charset="-122"/>
            </a:endParaRPr>
          </a:p>
        </p:txBody>
      </p:sp>
      <p:sp>
        <p:nvSpPr>
          <p:cNvPr id="9" name="五边形 8"/>
          <p:cNvSpPr/>
          <p:nvPr/>
        </p:nvSpPr>
        <p:spPr>
          <a:xfrm>
            <a:off x="1068388" y="5176838"/>
            <a:ext cx="1279525" cy="436563"/>
          </a:xfrm>
          <a:prstGeom prst="homePlate">
            <a:avLst/>
          </a:prstGeom>
          <a:noFill/>
          <a:ln w="190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4" name="五边形 13"/>
          <p:cNvSpPr/>
          <p:nvPr/>
        </p:nvSpPr>
        <p:spPr>
          <a:xfrm>
            <a:off x="3206750" y="5180013"/>
            <a:ext cx="1279525" cy="436563"/>
          </a:xfrm>
          <a:prstGeom prst="homePlate">
            <a:avLst/>
          </a:prstGeom>
          <a:noFill/>
          <a:ln w="190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5" name="五边形 14"/>
          <p:cNvSpPr/>
          <p:nvPr/>
        </p:nvSpPr>
        <p:spPr>
          <a:xfrm>
            <a:off x="5589588" y="5167313"/>
            <a:ext cx="1281113" cy="436563"/>
          </a:xfrm>
          <a:prstGeom prst="homePlate">
            <a:avLst/>
          </a:prstGeom>
          <a:noFill/>
          <a:ln w="190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2368550" y="4797425"/>
            <a:ext cx="1262063"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单店安品经理</a:t>
            </a:r>
            <a:endParaRPr lang="zh-CN" altLang="en-US" sz="1400" dirty="0">
              <a:latin typeface="宋体" panose="02010600030101010101" pitchFamily="2" charset="-122"/>
            </a:endParaRPr>
          </a:p>
        </p:txBody>
      </p:sp>
      <p:sp>
        <p:nvSpPr>
          <p:cNvPr id="8" name="右箭头 7"/>
          <p:cNvSpPr/>
          <p:nvPr/>
        </p:nvSpPr>
        <p:spPr>
          <a:xfrm>
            <a:off x="3644900" y="4916488"/>
            <a:ext cx="234950" cy="106363"/>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3895725" y="4792663"/>
            <a:ext cx="1620838"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单店工部物业副总</a:t>
            </a:r>
            <a:endParaRPr lang="zh-CN" altLang="en-US" sz="1400" dirty="0">
              <a:latin typeface="宋体" panose="02010600030101010101" pitchFamily="2" charset="-122"/>
            </a:endParaRPr>
          </a:p>
        </p:txBody>
      </p:sp>
      <p:sp>
        <p:nvSpPr>
          <p:cNvPr id="18" name="矩形 17"/>
          <p:cNvSpPr/>
          <p:nvPr/>
        </p:nvSpPr>
        <p:spPr>
          <a:xfrm>
            <a:off x="5589588" y="4787900"/>
            <a:ext cx="1082675"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单店总经理</a:t>
            </a:r>
            <a:endParaRPr lang="zh-CN" altLang="en-US" sz="1400" dirty="0">
              <a:latin typeface="宋体" panose="02010600030101010101" pitchFamily="2" charset="-122"/>
            </a:endParaRPr>
          </a:p>
        </p:txBody>
      </p:sp>
      <p:sp>
        <p:nvSpPr>
          <p:cNvPr id="13" name="矩形 12"/>
          <p:cNvSpPr/>
          <p:nvPr/>
        </p:nvSpPr>
        <p:spPr>
          <a:xfrm>
            <a:off x="2368550" y="4797425"/>
            <a:ext cx="1204913"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3924300" y="4794250"/>
            <a:ext cx="1476375"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5637213" y="4787900"/>
            <a:ext cx="1006475"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4905375" y="6270625"/>
            <a:ext cx="1262063"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区域安全经理</a:t>
            </a:r>
            <a:endParaRPr lang="zh-CN" altLang="en-US" sz="1400" dirty="0">
              <a:latin typeface="宋体" panose="02010600030101010101" pitchFamily="2" charset="-122"/>
            </a:endParaRPr>
          </a:p>
        </p:txBody>
      </p:sp>
      <p:sp>
        <p:nvSpPr>
          <p:cNvPr id="22" name="右箭头 21"/>
          <p:cNvSpPr/>
          <p:nvPr/>
        </p:nvSpPr>
        <p:spPr>
          <a:xfrm>
            <a:off x="6181725" y="6388100"/>
            <a:ext cx="234950" cy="106363"/>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3" name="右箭头 22"/>
          <p:cNvSpPr/>
          <p:nvPr/>
        </p:nvSpPr>
        <p:spPr>
          <a:xfrm>
            <a:off x="7970838" y="6388100"/>
            <a:ext cx="234950" cy="106363"/>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6432550" y="6265863"/>
            <a:ext cx="1620838"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区域工部物业副总</a:t>
            </a:r>
            <a:endParaRPr lang="zh-CN" altLang="en-US" sz="1400" dirty="0">
              <a:latin typeface="宋体" panose="02010600030101010101" pitchFamily="2" charset="-122"/>
            </a:endParaRPr>
          </a:p>
        </p:txBody>
      </p:sp>
      <p:sp>
        <p:nvSpPr>
          <p:cNvPr id="25" name="矩形 24"/>
          <p:cNvSpPr/>
          <p:nvPr/>
        </p:nvSpPr>
        <p:spPr>
          <a:xfrm>
            <a:off x="8235950" y="6265863"/>
            <a:ext cx="1082675"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区域总经理</a:t>
            </a:r>
            <a:endParaRPr lang="zh-CN" altLang="en-US" sz="1400" dirty="0">
              <a:latin typeface="宋体" panose="02010600030101010101" pitchFamily="2" charset="-122"/>
            </a:endParaRPr>
          </a:p>
        </p:txBody>
      </p:sp>
      <p:sp>
        <p:nvSpPr>
          <p:cNvPr id="26" name="矩形 25"/>
          <p:cNvSpPr/>
          <p:nvPr/>
        </p:nvSpPr>
        <p:spPr>
          <a:xfrm>
            <a:off x="4905375" y="6270625"/>
            <a:ext cx="1206500"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6461125" y="6265863"/>
            <a:ext cx="1477963"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8275638" y="6265863"/>
            <a:ext cx="1006475"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5632450" y="5807075"/>
            <a:ext cx="1011238" cy="338138"/>
          </a:xfrm>
          <a:prstGeom prst="rect">
            <a:avLst/>
          </a:prstGeom>
          <a:noFill/>
          <a:ln w="9525">
            <a:noFill/>
          </a:ln>
        </p:spPr>
        <p:txBody>
          <a:bodyPr wrap="none">
            <a:spAutoFit/>
          </a:bodyPr>
          <a:p>
            <a:pPr eaLnBrk="0" fontAlgn="ctr" hangingPunct="0"/>
            <a:r>
              <a:rPr lang="zh-CN" altLang="en-US" sz="1600" dirty="0">
                <a:latin typeface="宋体" panose="02010600030101010101" pitchFamily="2" charset="-122"/>
              </a:rPr>
              <a:t>计划抄送</a:t>
            </a:r>
            <a:endParaRPr lang="zh-CN" altLang="en-US" sz="1600" dirty="0">
              <a:latin typeface="宋体" panose="02010600030101010101" pitchFamily="2" charset="-122"/>
            </a:endParaRPr>
          </a:p>
        </p:txBody>
      </p:sp>
      <p:sp>
        <p:nvSpPr>
          <p:cNvPr id="30" name="五边形 29"/>
          <p:cNvSpPr/>
          <p:nvPr/>
        </p:nvSpPr>
        <p:spPr>
          <a:xfrm>
            <a:off x="5619750" y="5756275"/>
            <a:ext cx="1281113" cy="438150"/>
          </a:xfrm>
          <a:prstGeom prst="homePlate">
            <a:avLst/>
          </a:prstGeom>
          <a:noFill/>
          <a:ln w="190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684213" y="4797425"/>
            <a:ext cx="1620837" cy="307975"/>
          </a:xfrm>
          <a:prstGeom prst="rect">
            <a:avLst/>
          </a:prstGeom>
          <a:noFill/>
          <a:ln w="9525">
            <a:noFill/>
          </a:ln>
        </p:spPr>
        <p:txBody>
          <a:bodyPr wrap="none">
            <a:spAutoFit/>
          </a:bodyPr>
          <a:p>
            <a:pPr eaLnBrk="0" fontAlgn="ctr" hangingPunct="0"/>
            <a:r>
              <a:rPr lang="zh-CN" altLang="en-US" sz="1400" b="0" dirty="0">
                <a:solidFill>
                  <a:srgbClr val="000000"/>
                </a:solidFill>
                <a:latin typeface="微软雅黑" panose="020B0503020204020204" pitchFamily="34" charset="-122"/>
                <a:ea typeface="微软雅黑" panose="020B0503020204020204" pitchFamily="34" charset="-122"/>
              </a:rPr>
              <a:t>单店工程经理督办</a:t>
            </a:r>
            <a:endParaRPr lang="zh-CN" altLang="en-US" sz="1400" dirty="0">
              <a:latin typeface="宋体" panose="02010600030101010101" pitchFamily="2" charset="-122"/>
            </a:endParaRPr>
          </a:p>
        </p:txBody>
      </p:sp>
      <p:sp>
        <p:nvSpPr>
          <p:cNvPr id="32" name="矩形 31"/>
          <p:cNvSpPr/>
          <p:nvPr/>
        </p:nvSpPr>
        <p:spPr>
          <a:xfrm>
            <a:off x="684213" y="4797425"/>
            <a:ext cx="1538288" cy="307975"/>
          </a:xfrm>
          <a:prstGeom prst="rect">
            <a:avLst/>
          </a:prstGeom>
          <a:no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ctr"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nvGrpSpPr>
          <p:cNvPr id="23599" name="组合 10"/>
          <p:cNvGrpSpPr/>
          <p:nvPr/>
        </p:nvGrpSpPr>
        <p:grpSpPr>
          <a:xfrm>
            <a:off x="0" y="866775"/>
            <a:ext cx="9906000" cy="411163"/>
            <a:chOff x="0" y="785794"/>
            <a:chExt cx="9144000" cy="428628"/>
          </a:xfrm>
        </p:grpSpPr>
        <p:cxnSp>
          <p:nvCxnSpPr>
            <p:cNvPr id="23601"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23602" name="组合 24"/>
            <p:cNvGrpSpPr/>
            <p:nvPr/>
          </p:nvGrpSpPr>
          <p:grpSpPr>
            <a:xfrm>
              <a:off x="246036" y="785794"/>
              <a:ext cx="396874" cy="428628"/>
              <a:chOff x="8282347" y="2616939"/>
              <a:chExt cx="396880" cy="396286"/>
            </a:xfrm>
          </p:grpSpPr>
          <p:sp>
            <p:nvSpPr>
              <p:cNvPr id="36" name="椭圆 35"/>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37" name="椭圆 36"/>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38" name="矩形 37"/>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1"/>
          <a:stretch>
            <a:fillRect/>
          </a:stretch>
        </p:blipFill>
        <p:spPr>
          <a:xfrm flipV="1">
            <a:off x="0" y="6296025"/>
            <a:ext cx="4835525" cy="50038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9" grpId="0" animBg="1"/>
      <p:bldP spid="14" grpId="0" animBg="1"/>
      <p:bldP spid="15" grpId="0" animBg="1"/>
      <p:bldP spid="6" grpId="0"/>
      <p:bldP spid="8" grpId="0" animBg="1"/>
      <p:bldP spid="17" grpId="0"/>
      <p:bldP spid="18" grpId="0"/>
      <p:bldP spid="13" grpId="0" animBg="1"/>
      <p:bldP spid="19" grpId="0" animBg="1"/>
      <p:bldP spid="20" grpId="0" animBg="1"/>
      <p:bldP spid="21" grpId="0"/>
      <p:bldP spid="22" grpId="0" animBg="1"/>
      <p:bldP spid="23" grpId="0" animBg="1"/>
      <p:bldP spid="24" grpId="0"/>
      <p:bldP spid="25" grpId="0"/>
      <p:bldP spid="26" grpId="0" animBg="1"/>
      <p:bldP spid="27" grpId="0" animBg="1"/>
      <p:bldP spid="28" grpId="0" animBg="1"/>
      <p:bldP spid="29" grpId="0"/>
      <p:bldP spid="30" grpId="0" animBg="1"/>
      <p:bldP spid="31"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2"/>
          <p:cNvPicPr>
            <a:picLocks noChangeAspect="1"/>
          </p:cNvPicPr>
          <p:nvPr/>
        </p:nvPicPr>
        <p:blipFill>
          <a:blip r:embed="rId1"/>
          <a:stretch>
            <a:fillRect/>
          </a:stretch>
        </p:blipFill>
        <p:spPr>
          <a:xfrm>
            <a:off x="304800" y="1957388"/>
            <a:ext cx="9296400" cy="4356100"/>
          </a:xfrm>
          <a:prstGeom prst="rect">
            <a:avLst/>
          </a:prstGeom>
          <a:noFill/>
          <a:ln w="9525" cap="flat" cmpd="sng">
            <a:solidFill>
              <a:schemeClr val="tx1"/>
            </a:solidFill>
            <a:prstDash val="solid"/>
            <a:miter/>
            <a:headEnd type="none" w="med" len="med"/>
            <a:tailEnd type="none" w="med" len="med"/>
          </a:ln>
        </p:spPr>
      </p:pic>
      <p:sp>
        <p:nvSpPr>
          <p:cNvPr id="24579" name="矩形 1"/>
          <p:cNvSpPr/>
          <p:nvPr/>
        </p:nvSpPr>
        <p:spPr>
          <a:xfrm>
            <a:off x="304800" y="1416050"/>
            <a:ext cx="5032375" cy="368300"/>
          </a:xfrm>
          <a:prstGeom prst="rect">
            <a:avLst/>
          </a:prstGeom>
          <a:noFill/>
          <a:ln w="9525">
            <a:noFill/>
          </a:ln>
        </p:spPr>
        <p:txBody>
          <a:bodyPr wrap="none">
            <a:spAutoFit/>
          </a:bodyPr>
          <a:p>
            <a:pPr eaLnBrk="0" fontAlgn="ctr" hangingPunct="0"/>
            <a:r>
              <a:rPr lang="en-US" altLang="zh-CN" b="0" dirty="0">
                <a:solidFill>
                  <a:srgbClr val="000000"/>
                </a:solidFill>
                <a:latin typeface="微软雅黑" panose="020B0503020204020204" pitchFamily="34" charset="-122"/>
                <a:ea typeface="微软雅黑" panose="020B0503020204020204" pitchFamily="34" charset="-122"/>
              </a:rPr>
              <a:t>《</a:t>
            </a:r>
            <a:r>
              <a:rPr lang="zh-CN" altLang="en-US" b="0" dirty="0">
                <a:solidFill>
                  <a:srgbClr val="000000"/>
                </a:solidFill>
                <a:latin typeface="微软雅黑" panose="020B0503020204020204" pitchFamily="34" charset="-122"/>
                <a:ea typeface="微软雅黑" panose="020B0503020204020204" pitchFamily="34" charset="-122"/>
              </a:rPr>
              <a:t>消防系统维保测试细则</a:t>
            </a:r>
            <a:r>
              <a:rPr lang="en-US" altLang="zh-CN" b="0" dirty="0">
                <a:solidFill>
                  <a:srgbClr val="000000"/>
                </a:solidFill>
                <a:latin typeface="微软雅黑" panose="020B0503020204020204" pitchFamily="34" charset="-122"/>
                <a:ea typeface="微软雅黑" panose="020B0503020204020204" pitchFamily="34" charset="-122"/>
              </a:rPr>
              <a:t>》</a:t>
            </a:r>
            <a:r>
              <a:rPr lang="zh-CN" altLang="en-US" b="0" dirty="0">
                <a:solidFill>
                  <a:srgbClr val="000000"/>
                </a:solidFill>
                <a:latin typeface="微软雅黑" panose="020B0503020204020204" pitchFamily="34" charset="-122"/>
                <a:ea typeface="微软雅黑" panose="020B0503020204020204" pitchFamily="34" charset="-122"/>
              </a:rPr>
              <a:t>具体内容如下样例：</a:t>
            </a:r>
            <a:endParaRPr lang="zh-CN" altLang="en-US" dirty="0">
              <a:latin typeface="宋体" panose="02010600030101010101" pitchFamily="2" charset="-122"/>
            </a:endParaRPr>
          </a:p>
        </p:txBody>
      </p:sp>
      <p:sp>
        <p:nvSpPr>
          <p:cNvPr id="5" name="矩形 4"/>
          <p:cNvSpPr/>
          <p:nvPr/>
        </p:nvSpPr>
        <p:spPr>
          <a:xfrm>
            <a:off x="557213" y="487363"/>
            <a:ext cx="3055938" cy="5222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a:t>
            </a:r>
            <a:r>
              <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维保测试计划</a:t>
            </a:r>
            <a:endParaRPr kumimoji="0" lang="zh-CN" altLang="en-US" sz="2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24581" name="组合 10"/>
          <p:cNvGrpSpPr/>
          <p:nvPr/>
        </p:nvGrpSpPr>
        <p:grpSpPr>
          <a:xfrm>
            <a:off x="0" y="866775"/>
            <a:ext cx="9906000" cy="411163"/>
            <a:chOff x="0" y="785794"/>
            <a:chExt cx="9144000" cy="428628"/>
          </a:xfrm>
        </p:grpSpPr>
        <p:cxnSp>
          <p:nvCxnSpPr>
            <p:cNvPr id="24583" name="直接连接符 30"/>
            <p:cNvCxnSpPr/>
            <p:nvPr/>
          </p:nvCxnSpPr>
          <p:spPr>
            <a:xfrm>
              <a:off x="0" y="1031641"/>
              <a:ext cx="9144000" cy="0"/>
            </a:xfrm>
            <a:prstGeom prst="line">
              <a:avLst/>
            </a:prstGeom>
            <a:ln w="76200" cap="flat" cmpd="sng">
              <a:solidFill>
                <a:srgbClr val="0070C0"/>
              </a:solidFill>
              <a:prstDash val="solid"/>
              <a:headEnd type="none" w="med" len="med"/>
              <a:tailEnd type="none" w="med" len="med"/>
            </a:ln>
          </p:spPr>
        </p:cxnSp>
        <p:grpSp>
          <p:nvGrpSpPr>
            <p:cNvPr id="24584" name="组合 24"/>
            <p:cNvGrpSpPr/>
            <p:nvPr/>
          </p:nvGrpSpPr>
          <p:grpSpPr>
            <a:xfrm>
              <a:off x="246036" y="785794"/>
              <a:ext cx="396874" cy="428628"/>
              <a:chOff x="8282347" y="2616939"/>
              <a:chExt cx="396880" cy="396286"/>
            </a:xfrm>
          </p:grpSpPr>
          <p:sp>
            <p:nvSpPr>
              <p:cNvPr id="9" name="椭圆 8"/>
              <p:cNvSpPr/>
              <p:nvPr/>
            </p:nvSpPr>
            <p:spPr bwMode="auto">
              <a:xfrm>
                <a:off x="8282496" y="2616939"/>
                <a:ext cx="397126" cy="396286"/>
              </a:xfrm>
              <a:prstGeom prst="ellipse">
                <a:avLst/>
              </a:prstGeom>
              <a:solidFill>
                <a:srgbClr val="0070C0"/>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椭圆 9"/>
              <p:cNvSpPr/>
              <p:nvPr/>
            </p:nvSpPr>
            <p:spPr bwMode="auto">
              <a:xfrm>
                <a:off x="8376282" y="2702622"/>
                <a:ext cx="215415" cy="215739"/>
              </a:xfrm>
              <a:prstGeom prst="ellipse">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11" name="矩形 10"/>
          <p:cNvSpPr/>
          <p:nvPr/>
        </p:nvSpPr>
        <p:spPr>
          <a:xfrm>
            <a:off x="0" y="0"/>
            <a:ext cx="9906000"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2"/>
          <a:stretch>
            <a:fillRect/>
          </a:stretch>
        </p:blipFill>
        <p:spPr>
          <a:xfrm flipV="1">
            <a:off x="0" y="6327140"/>
            <a:ext cx="6345555" cy="482600"/>
          </a:xfrm>
          <a:prstGeom prst="rect">
            <a:avLst/>
          </a:prstGeom>
        </p:spPr>
      </p:pic>
    </p:spTree>
  </p:cSld>
  <p:clrMapOvr>
    <a:masterClrMapping/>
  </p:clrMapOvr>
  <p:transition advClick="0"/>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培训模板">
      <a:majorFont>
        <a:latin typeface="楷体_GB2312"/>
        <a:ea typeface="楷体_GB2312"/>
        <a:cs typeface=""/>
      </a:majorFont>
      <a:minorFont>
        <a:latin typeface="宋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1600" b="0" smtClean="0">
            <a:latin typeface="微软雅黑" panose="020B0503020204020204" pitchFamily="34" charset="-122"/>
            <a:ea typeface="微软雅黑" panose="020B0503020204020204" pitchFamily="34" charset="-122"/>
          </a:defRPr>
        </a:defPPr>
      </a:lstStyle>
      <a:style>
        <a:lnRef idx="1">
          <a:schemeClr val="accent2"/>
        </a:lnRef>
        <a:fillRef idx="2">
          <a:schemeClr val="accent2"/>
        </a:fillRef>
        <a:effectRef idx="1">
          <a:schemeClr val="accent2"/>
        </a:effectRef>
        <a:fontRef idx="minor">
          <a:schemeClr val="dk1"/>
        </a:fontRef>
      </a:style>
    </a:spDef>
    <a:lnDef>
      <a:spPr bwMode="auto">
        <a:xfrm>
          <a:off x="0" y="0"/>
          <a:ext cx="1" cy="1"/>
        </a:xfrm>
        <a:custGeom>
          <a:avLst/>
          <a:gdLst/>
          <a:ahLst/>
          <a:cxnLst/>
          <a:rect l="0" t="0" r="0" b="0"/>
          <a:pathLst/>
        </a:custGeom>
        <a:solidFill>
          <a:srgbClr val="B9DCFF"/>
        </a:solidFill>
        <a:ln w="12700" cap="flat" cmpd="sng" algn="ctr">
          <a:solidFill>
            <a:srgbClr val="ABD5FF"/>
          </a:solidFill>
          <a:prstDash val="solid"/>
          <a:round/>
          <a:headEnd type="none" w="med" len="med"/>
          <a:tailEnd type="none" w="med" len="med"/>
        </a:ln>
      </a:spPr>
      <a:bodyPr vert="horz" wrap="square" lIns="91440" tIns="45720" rIns="91440" bIns="45720" numCol="1" anchor="t" anchorCtr="0" compatLnSpc="1"/>
      <a:lstStyle>
        <a:defPPr marL="457200" marR="0" indent="-457200" algn="l" defTabSz="914400" rtl="0" eaLnBrk="0" fontAlgn="ctr"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defRPr>
        </a:defPPr>
      </a:lstStyle>
    </a:lnDef>
  </a:objectDefaults>
  <a:extraClrSchemeLst>
    <a:extraClrScheme>
      <a:clrScheme name="培训模板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培训模板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培训模板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培训模板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4611</Words>
  <Application>WPS 演示</Application>
  <PresentationFormat>A4 纸张(210x297 毫米)</PresentationFormat>
  <Paragraphs>473</Paragraphs>
  <Slides>25</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微软雅黑</vt:lpstr>
      <vt:lpstr>Wingdings 2</vt:lpstr>
      <vt:lpstr>Wingdings</vt:lpstr>
      <vt:lpstr>Monotype Sorts</vt:lpstr>
      <vt:lpstr>Times</vt:lpstr>
      <vt:lpstr>Times New Roman</vt:lpstr>
      <vt:lpstr>Impact</vt:lpstr>
      <vt:lpstr>Calibri</vt:lpstr>
      <vt:lpstr>Microsoft Sans Serif</vt:lpstr>
      <vt:lpstr>楷体_GB2312</vt:lpstr>
      <vt:lpstr>新宋体</vt:lpstr>
      <vt:lpstr>黑体</vt:lpstr>
      <vt:lpstr>Arial Unicode MS</vt:lpstr>
      <vt:lpstr>Times New Roman</vt:lpstr>
      <vt:lpstr>楷体</vt:lpstr>
      <vt:lpstr>汉仪旗黑-85S</vt:lpstr>
      <vt:lpstr>博富特</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Allpku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关于北大纵横</dc:title>
  <dc:creator>林涛</dc:creator>
  <cp:lastModifiedBy>little fairy</cp:lastModifiedBy>
  <cp:revision>8450</cp:revision>
  <cp:lastPrinted>2015-07-10T12:22:00Z</cp:lastPrinted>
  <dcterms:created xsi:type="dcterms:W3CDTF">2004-07-30T15:11:00Z</dcterms:created>
  <dcterms:modified xsi:type="dcterms:W3CDTF">2024-02-20T02:32:31Z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93BAD3F2147E4B5C9341218F4DCB8AC2_13</vt:lpwstr>
  </property>
</Properties>
</file>