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346" r:id="rId4"/>
    <p:sldId id="294" r:id="rId5"/>
    <p:sldId id="295" r:id="rId6"/>
    <p:sldId id="296" r:id="rId7"/>
    <p:sldId id="297" r:id="rId8"/>
    <p:sldId id="298" r:id="rId9"/>
    <p:sldId id="299" r:id="rId10"/>
    <p:sldId id="300" r:id="rId11"/>
    <p:sldId id="301" r:id="rId12"/>
    <p:sldId id="258" r:id="rId13"/>
    <p:sldId id="262" r:id="rId14"/>
    <p:sldId id="263" r:id="rId15"/>
    <p:sldId id="264" r:id="rId16"/>
    <p:sldId id="265" r:id="rId17"/>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5" r:id="rId36"/>
    <p:sldId id="283" r:id="rId37"/>
    <p:sldId id="284" r:id="rId38"/>
    <p:sldId id="286" r:id="rId39"/>
    <p:sldId id="287" r:id="rId40"/>
    <p:sldId id="288" r:id="rId41"/>
    <p:sldId id="289" r:id="rId42"/>
    <p:sldId id="290" r:id="rId43"/>
    <p:sldId id="291" r:id="rId44"/>
    <p:sldId id="292" r:id="rId45"/>
    <p:sldId id="293" r:id="rId46"/>
    <p:sldId id="303" r:id="rId47"/>
    <p:sldId id="302" r:id="rId48"/>
    <p:sldId id="304" r:id="rId49"/>
    <p:sldId id="305" r:id="rId50"/>
    <p:sldId id="306" r:id="rId51"/>
    <p:sldId id="307" r:id="rId52"/>
    <p:sldId id="308" r:id="rId53"/>
    <p:sldId id="309" r:id="rId54"/>
    <p:sldId id="310" r:id="rId55"/>
    <p:sldId id="311" r:id="rId56"/>
    <p:sldId id="312" r:id="rId57"/>
    <p:sldId id="348" r:id="rId58"/>
  </p:sldIdLst>
  <p:sldSz cx="9144000" cy="6858000" type="screen4x3"/>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9" d="100"/>
          <a:sy n="89" d="100"/>
        </p:scale>
        <p:origin x="-426" y="-10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gs" Target="tags/tag1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页眉占位符 1536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15363" name="日期占位符 1536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12292" name="幻灯片图像占位符 1536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文本占位符 1536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366" name="页脚占位符 15365"/>
          <p:cNvSpPr>
            <a:spLocks noGrp="1"/>
          </p:cNvSpPr>
          <p:nvPr>
            <p:ph type="ftr" sz="quarter" idx="4"/>
          </p:nvPr>
        </p:nvSpPr>
        <p:spPr>
          <a:xfrm>
            <a:off x="0" y="8685213"/>
            <a:ext cx="2971800" cy="457200"/>
          </a:xfrm>
          <a:prstGeom prst="rect">
            <a:avLst/>
          </a:prstGeom>
          <a:noFill/>
          <a:ln w="9525">
            <a:noFill/>
          </a:ln>
        </p:spPr>
        <p:txBody>
          <a:bodyPr anchor="b" anchorCtr="0"/>
          <a:p>
            <a:pPr lvl="0" fontAlgn="base"/>
            <a:endParaRPr lang="zh-CN" altLang="en-US" sz="1200" strike="noStrike" noProof="1" dirty="0"/>
          </a:p>
        </p:txBody>
      </p:sp>
      <p:sp>
        <p:nvSpPr>
          <p:cNvPr id="15367" name="灯片编号占位符 15366"/>
          <p:cNvSpPr>
            <a:spLocks noGrp="1"/>
          </p:cNvSpPr>
          <p:nvPr>
            <p:ph type="sldNum" sz="quarter" idx="5"/>
          </p:nvPr>
        </p:nvSpPr>
        <p:spPr>
          <a:xfrm>
            <a:off x="3884613" y="8685213"/>
            <a:ext cx="2971800" cy="457200"/>
          </a:xfrm>
          <a:prstGeom prst="rect">
            <a:avLst/>
          </a:prstGeom>
          <a:noFill/>
          <a:ln w="9525">
            <a:noFill/>
          </a:ln>
        </p:spPr>
        <p:txBody>
          <a:bodyPr anchor="b" anchorCtr="0"/>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27650" name="幻灯片图像占位符 16385"/>
          <p:cNvSpPr>
            <a:spLocks noGrp="1" noRot="1" noTextEdit="1"/>
          </p:cNvSpPr>
          <p:nvPr>
            <p:ph type="sldImg"/>
          </p:nvPr>
        </p:nvSpPr>
        <p:spPr>
          <a:solidFill>
            <a:srgbClr val="FFFFFF"/>
          </a:solidFill>
          <a:ln/>
        </p:spPr>
      </p:sp>
      <p:sp>
        <p:nvSpPr>
          <p:cNvPr id="27651" name="文本占位符 16386"/>
          <p:cNvSpPr>
            <a:spLocks noGrp="1" noRot="1"/>
          </p:cNvSpPr>
          <p:nvPr>
            <p:ph type="body"/>
          </p:nvPr>
        </p:nvSpPr>
        <p:spPr>
          <a:xfrm>
            <a:off x="914400" y="4343400"/>
            <a:ext cx="5029200" cy="4114800"/>
          </a:xfrm>
          <a:ln/>
        </p:spPr>
        <p:txBody>
          <a:bodyPr anchor="t" anchorCtr="0"/>
          <a:p>
            <a:pPr lvl="0"/>
            <a:r>
              <a:rPr lang="zh-CN" altLang="en-US"/>
              <a:t>二战期间，在美国空军中，流传过</a:t>
            </a:r>
            <a:r>
              <a:rPr lang="en-US" altLang="zh-CN"/>
              <a:t>3</a:t>
            </a:r>
            <a:r>
              <a:rPr lang="zh-CN" altLang="en-US"/>
              <a:t>块钢板的故事。</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2284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0.jpeg"/><Relationship Id="rId4" Type="http://schemas.openxmlformats.org/officeDocument/2006/relationships/tags" Target="../tags/tag16.xml"/><Relationship Id="rId3" Type="http://schemas.openxmlformats.org/officeDocument/2006/relationships/image" Target="../media/image29.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4097"/>
          <p:cNvSpPr>
            <a:spLocks noGrp="1"/>
          </p:cNvSpPr>
          <p:nvPr>
            <p:ph type="ctrTitle"/>
          </p:nvPr>
        </p:nvSpPr>
        <p:spPr>
          <a:xfrm>
            <a:off x="685800" y="2130425"/>
            <a:ext cx="7772400" cy="1470025"/>
          </a:xfrm>
          <a:ln/>
        </p:spPr>
        <p:txBody>
          <a:bodyPr anchor="ctr" anchorCtr="0"/>
          <a:p>
            <a:pPr defTabSz="914400">
              <a:buClrTx/>
              <a:buSzTx/>
              <a:buFontTx/>
              <a:buNone/>
            </a:pPr>
            <a:endParaRPr lang="zh-CN" sz="4400" kern="1200" baseline="0" dirty="0">
              <a:latin typeface="+mj-lt"/>
              <a:ea typeface="+mj-ea"/>
              <a:cs typeface="+mj-cs"/>
            </a:endParaRPr>
          </a:p>
        </p:txBody>
      </p:sp>
      <p:sp>
        <p:nvSpPr>
          <p:cNvPr id="13314" name="副标题 4098"/>
          <p:cNvSpPr>
            <a:spLocks noGrp="1"/>
          </p:cNvSpPr>
          <p:nvPr>
            <p:ph type="subTitle" idx="1"/>
          </p:nvPr>
        </p:nvSpPr>
        <p:spPr>
          <a:xfrm>
            <a:off x="1371600" y="3886200"/>
            <a:ext cx="6400800" cy="1752600"/>
          </a:xfrm>
          <a:ln/>
        </p:spPr>
        <p:txBody>
          <a:bodyPr anchor="t" anchorCtr="0"/>
          <a:p>
            <a:pPr defTabSz="914400">
              <a:buClrTx/>
              <a:buSzTx/>
              <a:buFontTx/>
            </a:pPr>
            <a:endParaRPr lang="zh-CN" sz="3200" kern="1200" baseline="0" dirty="0">
              <a:latin typeface="+mn-lt"/>
              <a:ea typeface="+mn-ea"/>
              <a:cs typeface="+mn-cs"/>
            </a:endParaRPr>
          </a:p>
        </p:txBody>
      </p:sp>
      <p:pic>
        <p:nvPicPr>
          <p:cNvPr id="13315" name="Picture 3" descr="C:\Documents and Settings\Administrator\桌面\0726\8.pn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6" name="文本框 4100"/>
          <p:cNvSpPr txBox="1"/>
          <p:nvPr/>
        </p:nvSpPr>
        <p:spPr>
          <a:xfrm>
            <a:off x="1600200" y="1828800"/>
            <a:ext cx="5791200" cy="1920875"/>
          </a:xfrm>
          <a:prstGeom prst="rect">
            <a:avLst/>
          </a:prstGeom>
          <a:noFill/>
          <a:ln w="9525">
            <a:noFill/>
          </a:ln>
        </p:spPr>
        <p:txBody>
          <a:bodyPr anchor="t" anchorCtr="0">
            <a:spAutoFit/>
          </a:bodyPr>
          <a:p>
            <a:pPr algn="ctr">
              <a:spcBef>
                <a:spcPct val="50000"/>
              </a:spcBef>
            </a:pPr>
            <a:r>
              <a:rPr lang="zh-CN" altLang="en-US" sz="6000" b="1" dirty="0">
                <a:solidFill>
                  <a:srgbClr val="FF0000"/>
                </a:solidFill>
                <a:latin typeface="Arial" panose="020B0604020202020204" pitchFamily="34" charset="0"/>
                <a:ea typeface="宋体" panose="02010600030101010101" pitchFamily="2" charset="-122"/>
              </a:rPr>
              <a:t>本质安全员工    本质安全环境</a:t>
            </a:r>
            <a:endParaRPr lang="zh-CN" altLang="en-US" sz="6000" b="1" dirty="0">
              <a:solidFill>
                <a:srgbClr val="FF0000"/>
              </a:solidFill>
              <a:latin typeface="Arial" panose="020B060402020202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5943759" y="41145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6259" y="505048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538595" y="50509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470931" y="50504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22844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53249" descr="Car 10"/>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med">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3"/>
          <p:cNvSpPr txBox="1">
            <a:spLocks noGrp="1"/>
          </p:cNvSpPr>
          <p:nvPr/>
        </p:nvSpPr>
        <p:spPr>
          <a:xfrm>
            <a:off x="6553200" y="6245225"/>
            <a:ext cx="2133600" cy="476250"/>
          </a:xfrm>
          <a:prstGeom prst="rect">
            <a:avLst/>
          </a:prstGeom>
          <a:noFill/>
          <a:ln w="9525">
            <a:noFill/>
          </a:ln>
        </p:spPr>
        <p:txBody>
          <a:bodyPr anchor="t" anchorCtr="0"/>
          <a:p>
            <a:pPr algn="r"/>
            <a:fld id="{9A0DB2DC-4C9A-4742-B13C-FB6460FD3503}" type="slidenum">
              <a:rPr lang="zh-CN" altLang="en-US" sz="1400" dirty="0">
                <a:latin typeface="MHeiTGB-Medium-U" pitchFamily="2" charset="-122"/>
                <a:ea typeface="MHeiTGB-Medium-U" pitchFamily="2" charset="-122"/>
              </a:rPr>
            </a:fld>
            <a:endParaRPr lang="zh-CN" altLang="en-US" sz="1400" dirty="0">
              <a:latin typeface="MHeiTGB-Medium-U" pitchFamily="2" charset="-122"/>
              <a:ea typeface="MHeiTGB-Medium-U" pitchFamily="2" charset="-122"/>
            </a:endParaRPr>
          </a:p>
        </p:txBody>
      </p:sp>
      <p:grpSp>
        <p:nvGrpSpPr>
          <p:cNvPr id="6147" name="组合 6146"/>
          <p:cNvGrpSpPr/>
          <p:nvPr/>
        </p:nvGrpSpPr>
        <p:grpSpPr>
          <a:xfrm>
            <a:off x="4808538" y="1912938"/>
            <a:ext cx="2881312" cy="1223962"/>
            <a:chOff x="0" y="0"/>
            <a:chExt cx="2881312" cy="1223962"/>
          </a:xfrm>
        </p:grpSpPr>
        <p:sp>
          <p:nvSpPr>
            <p:cNvPr id="22531" name="AutoShape 2"/>
            <p:cNvSpPr/>
            <p:nvPr/>
          </p:nvSpPr>
          <p:spPr>
            <a:xfrm>
              <a:off x="0" y="0"/>
              <a:ext cx="2881312" cy="1223962"/>
            </a:xfrm>
            <a:prstGeom prst="cloudCallout">
              <a:avLst>
                <a:gd name="adj1" fmla="val -47190"/>
                <a:gd name="adj2" fmla="val 102787"/>
              </a:avLst>
            </a:prstGeom>
            <a:solidFill>
              <a:srgbClr val="FFFF66"/>
            </a:solidFill>
            <a:ln w="9525">
              <a:noFill/>
            </a:ln>
            <a:effectLst>
              <a:prstShdw prst="shdw17" dist="17961" dir="2699999">
                <a:srgbClr val="99993D"/>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2" name="Text Box 3"/>
            <p:cNvSpPr txBox="1"/>
            <p:nvPr/>
          </p:nvSpPr>
          <p:spPr>
            <a:xfrm>
              <a:off x="379412" y="228600"/>
              <a:ext cx="2376488" cy="641350"/>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管控重点不突出，防治措施不得力 </a:t>
              </a:r>
              <a:endParaRPr lang="en-US" altLang="zh-CN">
                <a:latin typeface="Arial" panose="020B0604020202020204" pitchFamily="34" charset="0"/>
                <a:ea typeface="宋体" panose="02010600030101010101" pitchFamily="2" charset="-122"/>
              </a:endParaRPr>
            </a:p>
          </p:txBody>
        </p:sp>
      </p:grpSp>
      <p:sp>
        <p:nvSpPr>
          <p:cNvPr id="6150" name="AutoShape 4"/>
          <p:cNvSpPr/>
          <p:nvPr/>
        </p:nvSpPr>
        <p:spPr>
          <a:xfrm>
            <a:off x="849313" y="1841500"/>
            <a:ext cx="2735262" cy="1152525"/>
          </a:xfrm>
          <a:prstGeom prst="cloudCallout">
            <a:avLst>
              <a:gd name="adj1" fmla="val 48898"/>
              <a:gd name="adj2" fmla="val 101653"/>
            </a:avLst>
          </a:prstGeom>
          <a:solidFill>
            <a:srgbClr val="FFFF66"/>
          </a:solidFill>
          <a:ln w="9525">
            <a:noFill/>
          </a:ln>
          <a:effectLst>
            <a:prstShdw prst="shdw17" dist="17961" dir="2699999">
              <a:srgbClr val="99993D"/>
            </a:prstShdw>
          </a:effectLst>
        </p:spPr>
        <p:txBody>
          <a:bodyPr anchor="t" anchorCtr="0"/>
          <a:p>
            <a:r>
              <a:rPr lang="zh-CN" altLang="en-US" dirty="0">
                <a:latin typeface="Arial" panose="020B0604020202020204" pitchFamily="34" charset="0"/>
                <a:ea typeface="宋体" panose="02010600030101010101" pitchFamily="2" charset="-122"/>
              </a:rPr>
              <a:t>危险源辨识不全面、培训不扎实 </a:t>
            </a:r>
            <a:endParaRPr lang="zh-CN" altLang="en-US" dirty="0">
              <a:latin typeface="Arial" panose="020B0604020202020204" pitchFamily="34" charset="0"/>
              <a:ea typeface="宋体" panose="02010600030101010101" pitchFamily="2" charset="-122"/>
            </a:endParaRPr>
          </a:p>
        </p:txBody>
      </p:sp>
      <p:grpSp>
        <p:nvGrpSpPr>
          <p:cNvPr id="6151" name="组合 6150"/>
          <p:cNvGrpSpPr/>
          <p:nvPr/>
        </p:nvGrpSpPr>
        <p:grpSpPr>
          <a:xfrm>
            <a:off x="560388" y="3497263"/>
            <a:ext cx="2232025" cy="1223962"/>
            <a:chOff x="0" y="0"/>
            <a:chExt cx="2232025" cy="1223962"/>
          </a:xfrm>
        </p:grpSpPr>
        <p:sp>
          <p:nvSpPr>
            <p:cNvPr id="22535" name="AutoShape 5"/>
            <p:cNvSpPr/>
            <p:nvPr/>
          </p:nvSpPr>
          <p:spPr>
            <a:xfrm>
              <a:off x="0" y="0"/>
              <a:ext cx="2232025" cy="1223962"/>
            </a:xfrm>
            <a:prstGeom prst="cloudCallout">
              <a:avLst>
                <a:gd name="adj1" fmla="val 93528"/>
                <a:gd name="adj2" fmla="val 93060"/>
              </a:avLst>
            </a:prstGeom>
            <a:solidFill>
              <a:srgbClr val="FFFF99"/>
            </a:solidFill>
            <a:ln w="9525">
              <a:noFill/>
            </a:ln>
            <a:effectLst>
              <a:prstShdw prst="shdw17" dist="17961" dir="2699999">
                <a:srgbClr val="99995C"/>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6" name="Text Box 6"/>
            <p:cNvSpPr txBox="1"/>
            <p:nvPr/>
          </p:nvSpPr>
          <p:spPr>
            <a:xfrm>
              <a:off x="288925" y="276225"/>
              <a:ext cx="1800225" cy="641350"/>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责任制落实不到位</a:t>
              </a:r>
              <a:endParaRPr lang="en-US" altLang="zh-CN">
                <a:latin typeface="Arial" panose="020B0604020202020204" pitchFamily="34" charset="0"/>
                <a:ea typeface="宋体" panose="02010600030101010101" pitchFamily="2" charset="-122"/>
              </a:endParaRPr>
            </a:p>
          </p:txBody>
        </p:sp>
      </p:grpSp>
      <p:grpSp>
        <p:nvGrpSpPr>
          <p:cNvPr id="6154" name="组合 6153"/>
          <p:cNvGrpSpPr/>
          <p:nvPr/>
        </p:nvGrpSpPr>
        <p:grpSpPr>
          <a:xfrm>
            <a:off x="6321425" y="3497263"/>
            <a:ext cx="2376488" cy="1223962"/>
            <a:chOff x="0" y="0"/>
            <a:chExt cx="2376488" cy="1223962"/>
          </a:xfrm>
        </p:grpSpPr>
        <p:sp>
          <p:nvSpPr>
            <p:cNvPr id="22538" name="AutoShape 7"/>
            <p:cNvSpPr/>
            <p:nvPr/>
          </p:nvSpPr>
          <p:spPr>
            <a:xfrm>
              <a:off x="0" y="0"/>
              <a:ext cx="2376488" cy="1223962"/>
            </a:xfrm>
            <a:prstGeom prst="cloudCallout">
              <a:avLst>
                <a:gd name="adj1" fmla="val -97361"/>
                <a:gd name="adj2" fmla="val 54931"/>
              </a:avLst>
            </a:prstGeom>
            <a:solidFill>
              <a:srgbClr val="FFFF99"/>
            </a:solidFill>
            <a:ln w="9525">
              <a:noFill/>
            </a:ln>
            <a:effectLst>
              <a:prstShdw prst="shdw17" dist="17961" dir="2699999">
                <a:srgbClr val="99995C"/>
              </a:prstShdw>
            </a:effectLst>
          </p:spPr>
          <p:txBody>
            <a:bodyPr anchor="t" anchorCtr="0"/>
            <a:p>
              <a:pPr algn="ctr"/>
              <a:endParaRPr lang="zh-CN" sz="2000" dirty="0">
                <a:latin typeface="Times New Roman" panose="02020603050405020304" pitchFamily="18" charset="0"/>
                <a:ea typeface="宋体" panose="02010600030101010101" pitchFamily="2" charset="-122"/>
              </a:endParaRPr>
            </a:p>
          </p:txBody>
        </p:sp>
        <p:sp>
          <p:nvSpPr>
            <p:cNvPr id="22539" name="Text Box 8"/>
            <p:cNvSpPr txBox="1"/>
            <p:nvPr/>
          </p:nvSpPr>
          <p:spPr>
            <a:xfrm>
              <a:off x="287338" y="234950"/>
              <a:ext cx="1890712" cy="779462"/>
            </a:xfrm>
            <a:prstGeom prst="rect">
              <a:avLst/>
            </a:prstGeom>
            <a:noFill/>
            <a:ln w="9525">
              <a:noFill/>
            </a:ln>
            <a:effectLst>
              <a:prstShdw prst="shdw17" dist="17961" dir="2699999">
                <a:srgbClr val="708688"/>
              </a:prstShdw>
            </a:effectLst>
          </p:spPr>
          <p:txBody>
            <a:bodyPr anchor="t" anchorCtr="0">
              <a:spAutoFit/>
            </a:bodyPr>
            <a:p>
              <a:pPr>
                <a:spcBef>
                  <a:spcPct val="50000"/>
                </a:spcBef>
              </a:pPr>
              <a:r>
                <a:rPr lang="zh-CN" altLang="x-none" dirty="0">
                  <a:latin typeface="Arial" panose="020B0604020202020204" pitchFamily="34" charset="0"/>
                  <a:ea typeface="宋体" panose="02010600030101010101" pitchFamily="2" charset="-122"/>
                </a:rPr>
                <a:t>隐患排查不彻底</a:t>
              </a:r>
              <a:endParaRPr lang="en-US" altLang="zh-CN"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执行力</a:t>
              </a:r>
              <a:endParaRPr lang="zh-CN" altLang="en-US" dirty="0">
                <a:latin typeface="Arial" panose="020B0604020202020204" pitchFamily="34" charset="0"/>
                <a:ea typeface="宋体" panose="02010600030101010101" pitchFamily="2" charset="-122"/>
              </a:endParaRPr>
            </a:p>
          </p:txBody>
        </p:sp>
      </p:grpSp>
      <p:pic>
        <p:nvPicPr>
          <p:cNvPr id="22540" name="Picture 11" descr="PE02947_"/>
          <p:cNvPicPr>
            <a:picLocks noChangeAspect="1"/>
          </p:cNvPicPr>
          <p:nvPr/>
        </p:nvPicPr>
        <p:blipFill>
          <a:blip r:embed="rId1"/>
          <a:stretch>
            <a:fillRect/>
          </a:stretch>
        </p:blipFill>
        <p:spPr>
          <a:xfrm>
            <a:off x="3276600" y="3581400"/>
            <a:ext cx="2027238" cy="2592388"/>
          </a:xfrm>
          <a:prstGeom prst="rect">
            <a:avLst/>
          </a:prstGeom>
          <a:noFill/>
          <a:ln w="9525">
            <a:noFill/>
          </a:ln>
        </p:spPr>
      </p:pic>
      <p:sp>
        <p:nvSpPr>
          <p:cNvPr id="22541" name="文本框 6160"/>
          <p:cNvSpPr txBox="1"/>
          <p:nvPr/>
        </p:nvSpPr>
        <p:spPr>
          <a:xfrm>
            <a:off x="762000" y="762000"/>
            <a:ext cx="7543800" cy="366713"/>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当前我们的安全管理还存在的问题？？</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0-#ppt_w/2"/>
                                          </p:val>
                                        </p:tav>
                                        <p:tav tm="100000">
                                          <p:val>
                                            <p:strVal val="#ppt_x"/>
                                          </p:val>
                                        </p:tav>
                                      </p:tavLst>
                                    </p:anim>
                                    <p:anim calcmode="lin" valueType="num">
                                      <p:cBhvr additive="base">
                                        <p:cTn id="1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1+#ppt_w/2"/>
                                          </p:val>
                                        </p:tav>
                                        <p:tav tm="100000">
                                          <p:val>
                                            <p:strVal val="#ppt_x"/>
                                          </p:val>
                                        </p:tav>
                                      </p:tavLst>
                                    </p:anim>
                                    <p:anim calcmode="lin" valueType="num">
                                      <p:cBhvr additive="base">
                                        <p:cTn id="20"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154"/>
                                        </p:tgtEl>
                                        <p:attrNameLst>
                                          <p:attrName>style.visibility</p:attrName>
                                        </p:attrNameLst>
                                      </p:cBhvr>
                                      <p:to>
                                        <p:strVal val="visible"/>
                                      </p:to>
                                    </p:set>
                                    <p:anim calcmode="lin" valueType="num">
                                      <p:cBhvr additive="base">
                                        <p:cTn id="25" dur="500" fill="hold"/>
                                        <p:tgtEl>
                                          <p:spTgt spid="6154"/>
                                        </p:tgtEl>
                                        <p:attrNameLst>
                                          <p:attrName>ppt_x</p:attrName>
                                        </p:attrNameLst>
                                      </p:cBhvr>
                                      <p:tavLst>
                                        <p:tav tm="0">
                                          <p:val>
                                            <p:strVal val="1+#ppt_w/2"/>
                                          </p:val>
                                        </p:tav>
                                        <p:tav tm="100000">
                                          <p:val>
                                            <p:strVal val="#ppt_x"/>
                                          </p:val>
                                        </p:tav>
                                      </p:tavLst>
                                    </p:anim>
                                    <p:anim calcmode="lin" valueType="num">
                                      <p:cBhvr additive="base">
                                        <p:cTn id="26"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11265"/>
          <p:cNvSpPr>
            <a:spLocks noGrp="1"/>
          </p:cNvSpPr>
          <p:nvPr>
            <p:ph idx="1"/>
          </p:nvPr>
        </p:nvSpPr>
        <p:spPr>
          <a:xfrm>
            <a:off x="755650" y="1341438"/>
            <a:ext cx="8132763" cy="5183188"/>
          </a:xfrm>
        </p:spPr>
        <p:txBody>
          <a:bodyPr/>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800" b="1" i="0" u="none" strike="noStrike" kern="1200" cap="none" spc="0" normalizeH="0" baseline="0" noProof="1">
                <a:solidFill>
                  <a:srgbClr val="FF0066"/>
                </a:solidFill>
                <a:effectLst>
                  <a:outerShdw blurRad="38100" dist="38100" dir="2700000">
                    <a:srgbClr val="C0C0C0"/>
                  </a:outerShdw>
                </a:effectLst>
                <a:latin typeface="+mn-lt"/>
                <a:ea typeface="+mn-ea"/>
                <a:cs typeface="+mn-cs"/>
              </a:rPr>
              <a:t>安全管理的基本概念</a:t>
            </a:r>
            <a:endParaRPr kumimoji="0" lang="zh-CN" altLang="en-US" sz="2800" b="1" i="0" u="none" strike="noStrike" kern="1200" cap="none" spc="0" normalizeH="0" baseline="0" noProof="1">
              <a:solidFill>
                <a:srgbClr val="FF0066"/>
              </a:solidFill>
              <a:effectLst>
                <a:outerShdw blurRad="38100" dist="38100" dir="2700000">
                  <a:srgbClr val="C0C0C0"/>
                </a:outerShdw>
              </a:effectLst>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folHlink"/>
                </a:solidFill>
                <a:effectLst>
                  <a:outerShdw blurRad="38100" dist="38100" dir="2700000">
                    <a:srgbClr val="C0C0C0"/>
                  </a:outerShdw>
                </a:effectLst>
                <a:latin typeface="+mn-lt"/>
                <a:ea typeface="+mn-ea"/>
                <a:cs typeface="+mn-cs"/>
              </a:rPr>
              <a:t>安全管理</a:t>
            </a:r>
            <a:r>
              <a:rPr kumimoji="0" lang="zh-CN" altLang="en-US" sz="2400" b="1" i="0" u="none" strike="noStrike" kern="1200" cap="none" spc="0" normalizeH="0" baseline="0" noProof="1">
                <a:solidFill>
                  <a:schemeClr val="folHlink"/>
                </a:solidFill>
                <a:latin typeface="+mn-lt"/>
                <a:ea typeface="+mn-ea"/>
                <a:cs typeface="+mn-cs"/>
              </a:rPr>
              <a:t>：</a:t>
            </a:r>
            <a:r>
              <a:rPr kumimoji="0" lang="zh-CN" altLang="en-US" sz="2400" b="1" i="0" u="none" strike="noStrike" kern="1200" cap="none" spc="0" normalizeH="0" baseline="0" noProof="1">
                <a:solidFill>
                  <a:schemeClr val="tx1"/>
                </a:solidFill>
                <a:latin typeface="+mn-lt"/>
                <a:ea typeface="+mn-ea"/>
                <a:cs typeface="+mn-cs"/>
              </a:rPr>
              <a:t>也称为</a:t>
            </a:r>
            <a:r>
              <a:rPr kumimoji="0" lang="zh-CN" altLang="en-US" sz="2400" b="1" i="0" u="none" strike="noStrike" kern="1200" cap="none" spc="0" normalizeH="0" baseline="0" noProof="1">
                <a:solidFill>
                  <a:srgbClr val="0000FF"/>
                </a:solidFill>
                <a:latin typeface="+mn-lt"/>
                <a:ea typeface="+mn-ea"/>
                <a:cs typeface="+mn-cs"/>
              </a:rPr>
              <a:t>安全生产管理</a:t>
            </a:r>
            <a:r>
              <a:rPr kumimoji="0" lang="zh-CN" altLang="en-US" sz="2400" b="1" i="0" u="none" strike="noStrike" kern="1200" cap="none" spc="0" normalizeH="0" baseline="0" noProof="1">
                <a:solidFill>
                  <a:schemeClr val="tx1"/>
                </a:solidFill>
                <a:latin typeface="+mn-lt"/>
                <a:ea typeface="+mn-ea"/>
                <a:cs typeface="+mn-cs"/>
              </a:rPr>
              <a:t>，就是针对人们生产过程的安全问题，运用有效的资源，发挥人们的智慧，通过人们的努力，进行有关决策、计划、组织和控制等活动，实现生产过程中人与机器设备、物料、环境的和谐，达到安全生产的目标。</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安全生产管理的</a:t>
            </a:r>
            <a:r>
              <a:rPr kumimoji="0" lang="zh-CN" altLang="en-US" sz="2400" b="1" i="0" u="none" strike="noStrike" kern="1200" cap="none" spc="0" normalizeH="0" baseline="0" noProof="1">
                <a:solidFill>
                  <a:srgbClr val="FF33CC"/>
                </a:solidFill>
                <a:latin typeface="+mn-lt"/>
                <a:ea typeface="+mn-ea"/>
                <a:cs typeface="+mn-cs"/>
              </a:rPr>
              <a:t>目标：</a:t>
            </a:r>
            <a:r>
              <a:rPr kumimoji="0" lang="zh-CN" altLang="en-US" sz="2400" b="1" i="0" u="none" strike="noStrike" kern="1200" cap="none" spc="0" normalizeH="0" baseline="0" noProof="1">
                <a:solidFill>
                  <a:schemeClr val="tx1"/>
                </a:solidFill>
                <a:latin typeface="+mn-lt"/>
                <a:ea typeface="+mn-ea"/>
                <a:cs typeface="+mn-cs"/>
              </a:rPr>
              <a:t>实现安全生产减少和控制危害，减少和控制事故，尽量避免事故所造成的损失。</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安全生产管理的</a:t>
            </a:r>
            <a:r>
              <a:rPr kumimoji="0" lang="zh-CN" altLang="en-US" sz="2400" b="1" i="0" u="none" strike="noStrike" kern="1200" cap="none" spc="0" normalizeH="0" baseline="0" noProof="1">
                <a:solidFill>
                  <a:srgbClr val="FF33CC"/>
                </a:solidFill>
                <a:latin typeface="+mn-lt"/>
                <a:ea typeface="+mn-ea"/>
                <a:cs typeface="+mn-cs"/>
              </a:rPr>
              <a:t>基本对象：</a:t>
            </a:r>
            <a:r>
              <a:rPr kumimoji="0" lang="zh-CN" altLang="en-US" sz="2400" b="1" i="0" u="none" strike="noStrike" kern="1200" cap="none" spc="0" normalizeH="0" baseline="0" noProof="1">
                <a:solidFill>
                  <a:schemeClr val="tx1"/>
                </a:solidFill>
                <a:latin typeface="+mn-lt"/>
                <a:ea typeface="+mn-ea"/>
                <a:cs typeface="+mn-cs"/>
              </a:rPr>
              <a:t>是企业的员工及其物质。</a:t>
            </a:r>
            <a:endParaRPr kumimoji="0" lang="zh-CN" altLang="en-US" sz="2400" b="1" i="0" u="none" strike="noStrike" kern="1200" cap="none" spc="0" normalizeH="0" baseline="0" noProof="1">
              <a:solidFill>
                <a:schemeClr val="tx1"/>
              </a:solidFill>
              <a:latin typeface="+mn-lt"/>
              <a:ea typeface="+mn-ea"/>
              <a:cs typeface="+mn-cs"/>
            </a:endParaRPr>
          </a:p>
          <a:p>
            <a:pPr marL="342900" marR="0" indent="-342900" algn="l" defTabSz="914400" rtl="0" eaLnBrk="1" fontAlgn="base" latinLnBrk="0" hangingPunct="1">
              <a:lnSpc>
                <a:spcPct val="105000"/>
              </a:lnSpc>
              <a:spcBef>
                <a:spcPct val="20000"/>
              </a:spcBef>
              <a:spcAft>
                <a:spcPct val="0"/>
              </a:spcAft>
              <a:buClrTx/>
              <a:buSzTx/>
              <a:buFontTx/>
              <a:buChar char="•"/>
            </a:pPr>
            <a:r>
              <a:rPr kumimoji="0" lang="zh-CN" altLang="en-US" sz="2400" b="1" i="0" u="none" strike="noStrike" kern="1200" cap="none" spc="0" normalizeH="0" baseline="0" noProof="1">
                <a:solidFill>
                  <a:schemeClr val="tx1"/>
                </a:solidFill>
                <a:latin typeface="+mn-lt"/>
                <a:ea typeface="+mn-ea"/>
                <a:cs typeface="+mn-cs"/>
              </a:rPr>
              <a:t>安全生产管理</a:t>
            </a:r>
            <a:r>
              <a:rPr kumimoji="0" lang="zh-CN" altLang="en-US" sz="2400" b="1" i="0" u="none" strike="noStrike" kern="1200" cap="none" spc="0" normalizeH="0" baseline="0" noProof="1">
                <a:solidFill>
                  <a:srgbClr val="FF33CC"/>
                </a:solidFill>
                <a:latin typeface="+mn-lt"/>
                <a:ea typeface="+mn-ea"/>
                <a:cs typeface="+mn-cs"/>
              </a:rPr>
              <a:t>内容：</a:t>
            </a:r>
            <a:r>
              <a:rPr kumimoji="0" lang="zh-CN" altLang="en-US" sz="2400" b="1" i="0" u="none" strike="noStrike" kern="1200" cap="none" spc="0" normalizeH="0" baseline="0" noProof="1">
                <a:solidFill>
                  <a:schemeClr val="tx1"/>
                </a:solidFill>
                <a:latin typeface="+mn-lt"/>
                <a:ea typeface="+mn-ea"/>
                <a:cs typeface="+mn-cs"/>
              </a:rPr>
              <a:t>安全生产管理机构和安全生产管理人员、安全生产责任制、安全生产管理规章制度、安全生产策划、安全培训教育、安全生产档案等。</a:t>
            </a:r>
            <a:endParaRPr kumimoji="0" lang="zh-CN" altLang="en-US" sz="2400" b="1"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2289"/>
          <p:cNvSpPr txBox="1"/>
          <p:nvPr/>
        </p:nvSpPr>
        <p:spPr>
          <a:xfrm>
            <a:off x="1331913" y="404813"/>
            <a:ext cx="6324600" cy="622300"/>
          </a:xfrm>
          <a:prstGeom prst="rect">
            <a:avLst/>
          </a:prstGeom>
          <a:noFill/>
          <a:ln w="9525">
            <a:noFill/>
          </a:ln>
        </p:spPr>
        <p:txBody>
          <a:bodyPr lIns="73552" tIns="36776" rIns="73552" bIns="36776" anchor="t" anchorCtr="0">
            <a:spAutoFit/>
          </a:bodyPr>
          <a:p>
            <a:pPr marL="368300" indent="-368300" algn="ctr" defTabSz="735330"/>
            <a:r>
              <a:rPr lang="zh-CN" altLang="en-US" sz="3600" b="1">
                <a:solidFill>
                  <a:srgbClr val="FF0000"/>
                </a:solidFill>
                <a:latin typeface="宋体" panose="02010600030101010101" pitchFamily="2" charset="-122"/>
                <a:ea typeface="宋体" panose="02010600030101010101" pitchFamily="2" charset="-122"/>
              </a:rPr>
              <a:t>国外安全生产管理经验</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24578" name="等腰三角形 12290"/>
          <p:cNvSpPr/>
          <p:nvPr/>
        </p:nvSpPr>
        <p:spPr>
          <a:xfrm>
            <a:off x="3563938" y="1773238"/>
            <a:ext cx="2160587" cy="2160587"/>
          </a:xfrm>
          <a:prstGeom prst="triangle">
            <a:avLst>
              <a:gd name="adj" fmla="val 50000"/>
            </a:avLst>
          </a:prstGeom>
          <a:gradFill rotWithShape="0">
            <a:gsLst>
              <a:gs pos="0">
                <a:srgbClr val="000000"/>
              </a:gs>
              <a:gs pos="100000">
                <a:schemeClr val="tx1"/>
              </a:gs>
            </a:gsLst>
            <a:lin ang="5400000" scaled="1"/>
            <a:tileRect/>
          </a:gra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79" name="等腰三角形 12291"/>
          <p:cNvSpPr/>
          <p:nvPr/>
        </p:nvSpPr>
        <p:spPr>
          <a:xfrm>
            <a:off x="4206875" y="2627313"/>
            <a:ext cx="838200" cy="1028700"/>
          </a:xfrm>
          <a:prstGeom prst="triangle">
            <a:avLst>
              <a:gd name="adj" fmla="val 50000"/>
            </a:avLst>
          </a:prstGeom>
          <a:solidFill>
            <a:srgbClr val="EAEAEA"/>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0" name="文本框 12292"/>
          <p:cNvSpPr txBox="1"/>
          <p:nvPr/>
        </p:nvSpPr>
        <p:spPr>
          <a:xfrm>
            <a:off x="4211638" y="3068638"/>
            <a:ext cx="865187" cy="504825"/>
          </a:xfrm>
          <a:prstGeom prst="rect">
            <a:avLst/>
          </a:prstGeom>
          <a:noFill/>
          <a:ln w="9525">
            <a:noFill/>
          </a:ln>
        </p:spPr>
        <p:txBody>
          <a:bodyPr lIns="0" tIns="0" rIns="0" bIns="0" anchor="t" anchorCtr="0"/>
          <a:p>
            <a:pPr algn="ctr" defTabSz="735330" eaLnBrk="0" hangingPunct="0"/>
            <a:r>
              <a:rPr lang="en-US" altLang="zh-CN" sz="2400" b="1">
                <a:solidFill>
                  <a:srgbClr val="FF0066"/>
                </a:solidFill>
                <a:latin typeface="Times New Roman" panose="02020603050405020304" pitchFamily="18" charset="0"/>
                <a:ea typeface="宋体" panose="02010600030101010101" pitchFamily="2" charset="-122"/>
              </a:rPr>
              <a:t>OSH</a:t>
            </a:r>
            <a:endParaRPr lang="en-US" altLang="zh-CN" sz="2400" b="1">
              <a:solidFill>
                <a:srgbClr val="FF0066"/>
              </a:solidFill>
              <a:latin typeface="Times New Roman" panose="02020603050405020304" pitchFamily="18" charset="0"/>
              <a:ea typeface="宋体" panose="02010600030101010101" pitchFamily="2" charset="-122"/>
            </a:endParaRPr>
          </a:p>
        </p:txBody>
      </p:sp>
      <p:grpSp>
        <p:nvGrpSpPr>
          <p:cNvPr id="24581" name="组合 12293"/>
          <p:cNvGrpSpPr/>
          <p:nvPr/>
        </p:nvGrpSpPr>
        <p:grpSpPr>
          <a:xfrm>
            <a:off x="2530475" y="2705100"/>
            <a:ext cx="1447800" cy="758825"/>
            <a:chOff x="0" y="0"/>
            <a:chExt cx="912" cy="479"/>
          </a:xfrm>
        </p:grpSpPr>
        <p:sp>
          <p:nvSpPr>
            <p:cNvPr id="24582" name="椭圆 12294"/>
            <p:cNvSpPr/>
            <p:nvPr/>
          </p:nvSpPr>
          <p:spPr>
            <a:xfrm>
              <a:off x="0" y="0"/>
              <a:ext cx="912" cy="479"/>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3" name="文本框 12295"/>
            <p:cNvSpPr txBox="1"/>
            <p:nvPr/>
          </p:nvSpPr>
          <p:spPr>
            <a:xfrm>
              <a:off x="240" y="95"/>
              <a:ext cx="432" cy="192"/>
            </a:xfrm>
            <a:prstGeom prst="rect">
              <a:avLst/>
            </a:prstGeom>
            <a:solidFill>
              <a:srgbClr val="C0C0C0"/>
            </a:solidFill>
            <a:ln w="9525">
              <a:noFill/>
            </a:ln>
          </p:spPr>
          <p:txBody>
            <a:bodyPr lIns="0" tIns="0" rIns="0" bIns="0" anchor="t" anchorCtr="0"/>
            <a:p>
              <a:pPr algn="ctr" defTabSz="735330" eaLnBrk="0" hangingPunct="0"/>
              <a:r>
                <a:rPr lang="zh-CN" altLang="en-US" sz="2600" b="1">
                  <a:solidFill>
                    <a:srgbClr val="FF0000"/>
                  </a:solidFill>
                  <a:latin typeface="Times New Roman" panose="02020603050405020304" pitchFamily="18" charset="0"/>
                  <a:ea typeface="黑体" panose="02010609060101010101" charset="-122"/>
                </a:rPr>
                <a:t>监察</a:t>
              </a:r>
              <a:endParaRPr lang="zh-CN" altLang="en-US" sz="2600" b="1">
                <a:solidFill>
                  <a:srgbClr val="FF0000"/>
                </a:solidFill>
                <a:latin typeface="Times New Roman" panose="02020603050405020304" pitchFamily="18" charset="0"/>
                <a:ea typeface="黑体" panose="02010609060101010101" charset="-122"/>
              </a:endParaRPr>
            </a:p>
          </p:txBody>
        </p:sp>
      </p:grpSp>
      <p:grpSp>
        <p:nvGrpSpPr>
          <p:cNvPr id="24584" name="组合 12296"/>
          <p:cNvGrpSpPr/>
          <p:nvPr/>
        </p:nvGrpSpPr>
        <p:grpSpPr>
          <a:xfrm>
            <a:off x="5349875" y="2627313"/>
            <a:ext cx="1524000" cy="831850"/>
            <a:chOff x="0" y="0"/>
            <a:chExt cx="960" cy="524"/>
          </a:xfrm>
        </p:grpSpPr>
        <p:sp>
          <p:nvSpPr>
            <p:cNvPr id="24585" name="椭圆 12297"/>
            <p:cNvSpPr/>
            <p:nvPr/>
          </p:nvSpPr>
          <p:spPr>
            <a:xfrm>
              <a:off x="0" y="0"/>
              <a:ext cx="960" cy="524"/>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6" name="文本框 12298"/>
            <p:cNvSpPr txBox="1"/>
            <p:nvPr/>
          </p:nvSpPr>
          <p:spPr>
            <a:xfrm>
              <a:off x="96" y="150"/>
              <a:ext cx="816" cy="182"/>
            </a:xfrm>
            <a:prstGeom prst="rect">
              <a:avLst/>
            </a:prstGeom>
            <a:solidFill>
              <a:srgbClr val="C0C0C0"/>
            </a:solidFill>
            <a:ln w="9525">
              <a:noFill/>
            </a:ln>
          </p:spPr>
          <p:txBody>
            <a:bodyPr lIns="0" tIns="0" rIns="0" bIns="0" anchor="t" anchorCtr="0"/>
            <a:p>
              <a:pPr algn="ctr" defTabSz="735330" eaLnBrk="0" hangingPunct="0"/>
              <a:r>
                <a:rPr lang="zh-CN" altLang="en-US" sz="2400" b="1">
                  <a:solidFill>
                    <a:srgbClr val="FF0000"/>
                  </a:solidFill>
                  <a:latin typeface="Times New Roman" panose="02020603050405020304" pitchFamily="18" charset="0"/>
                  <a:ea typeface="黑体" panose="02010609060101010101" charset="-122"/>
                </a:rPr>
                <a:t>工伤保险</a:t>
              </a:r>
              <a:endParaRPr lang="zh-CN" altLang="en-US" sz="2400" b="1">
                <a:solidFill>
                  <a:srgbClr val="FF0000"/>
                </a:solidFill>
                <a:latin typeface="Times New Roman" panose="02020603050405020304" pitchFamily="18" charset="0"/>
                <a:ea typeface="黑体" panose="02010609060101010101" charset="-122"/>
              </a:endParaRPr>
            </a:p>
          </p:txBody>
        </p:sp>
      </p:grpSp>
      <p:grpSp>
        <p:nvGrpSpPr>
          <p:cNvPr id="24587" name="组合 12299"/>
          <p:cNvGrpSpPr/>
          <p:nvPr/>
        </p:nvGrpSpPr>
        <p:grpSpPr>
          <a:xfrm>
            <a:off x="3917950" y="3976688"/>
            <a:ext cx="1400175" cy="712787"/>
            <a:chOff x="0" y="0"/>
            <a:chExt cx="882" cy="449"/>
          </a:xfrm>
        </p:grpSpPr>
        <p:sp>
          <p:nvSpPr>
            <p:cNvPr id="24588" name="椭圆 12300"/>
            <p:cNvSpPr/>
            <p:nvPr/>
          </p:nvSpPr>
          <p:spPr>
            <a:xfrm>
              <a:off x="0" y="0"/>
              <a:ext cx="882" cy="449"/>
            </a:xfrm>
            <a:prstGeom prst="ellipse">
              <a:avLst/>
            </a:prstGeom>
            <a:solidFill>
              <a:srgbClr val="C0C0C0"/>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sp>
          <p:nvSpPr>
            <p:cNvPr id="24589" name="文本框 12301"/>
            <p:cNvSpPr txBox="1"/>
            <p:nvPr/>
          </p:nvSpPr>
          <p:spPr>
            <a:xfrm>
              <a:off x="174" y="96"/>
              <a:ext cx="516" cy="240"/>
            </a:xfrm>
            <a:prstGeom prst="rect">
              <a:avLst/>
            </a:prstGeom>
            <a:solidFill>
              <a:srgbClr val="C0C0C0"/>
            </a:solidFill>
            <a:ln w="9525">
              <a:noFill/>
            </a:ln>
          </p:spPr>
          <p:txBody>
            <a:bodyPr lIns="0" tIns="0" rIns="0" bIns="0" anchor="t" anchorCtr="0"/>
            <a:p>
              <a:pPr algn="ctr" defTabSz="735330" eaLnBrk="0" hangingPunct="0"/>
              <a:r>
                <a:rPr lang="zh-CN" altLang="en-US" sz="2400" b="1">
                  <a:solidFill>
                    <a:srgbClr val="FF0000"/>
                  </a:solidFill>
                  <a:latin typeface="Times New Roman" panose="02020603050405020304" pitchFamily="18" charset="0"/>
                  <a:ea typeface="黑体" panose="02010609060101010101" charset="-122"/>
                </a:rPr>
                <a:t>法制</a:t>
              </a:r>
              <a:endParaRPr lang="zh-CN" altLang="en-US" sz="2400" b="1">
                <a:solidFill>
                  <a:srgbClr val="FF0000"/>
                </a:solidFill>
                <a:latin typeface="Times New Roman" panose="02020603050405020304" pitchFamily="18" charset="0"/>
                <a:ea typeface="黑体" panose="02010609060101010101" charset="-122"/>
              </a:endParaRPr>
            </a:p>
          </p:txBody>
        </p:sp>
      </p:grpSp>
      <p:sp>
        <p:nvSpPr>
          <p:cNvPr id="24590" name="直接连接符 12302"/>
          <p:cNvSpPr/>
          <p:nvPr/>
        </p:nvSpPr>
        <p:spPr>
          <a:xfrm>
            <a:off x="6873875" y="3084513"/>
            <a:ext cx="457200" cy="1587"/>
          </a:xfrm>
          <a:prstGeom prst="line">
            <a:avLst/>
          </a:prstGeom>
          <a:ln w="9525" cap="flat" cmpd="sng">
            <a:solidFill>
              <a:schemeClr val="tx1"/>
            </a:solidFill>
            <a:prstDash val="solid"/>
            <a:round/>
            <a:headEnd type="none" w="med" len="med"/>
            <a:tailEnd type="none" w="med" len="med"/>
          </a:ln>
        </p:spPr>
      </p:sp>
      <p:sp>
        <p:nvSpPr>
          <p:cNvPr id="24591" name="直接连接符 12303"/>
          <p:cNvSpPr/>
          <p:nvPr/>
        </p:nvSpPr>
        <p:spPr>
          <a:xfrm>
            <a:off x="7102475" y="2092325"/>
            <a:ext cx="1588" cy="1906588"/>
          </a:xfrm>
          <a:prstGeom prst="line">
            <a:avLst/>
          </a:prstGeom>
          <a:ln w="9525" cap="flat" cmpd="sng">
            <a:solidFill>
              <a:schemeClr val="tx1"/>
            </a:solidFill>
            <a:prstDash val="solid"/>
            <a:round/>
            <a:headEnd type="none" w="med" len="med"/>
            <a:tailEnd type="none" w="med" len="med"/>
          </a:ln>
        </p:spPr>
      </p:sp>
      <p:sp>
        <p:nvSpPr>
          <p:cNvPr id="24592" name="直接连接符 12304"/>
          <p:cNvSpPr/>
          <p:nvPr/>
        </p:nvSpPr>
        <p:spPr>
          <a:xfrm>
            <a:off x="7102475" y="2092325"/>
            <a:ext cx="228600" cy="1588"/>
          </a:xfrm>
          <a:prstGeom prst="line">
            <a:avLst/>
          </a:prstGeom>
          <a:ln w="9525" cap="flat" cmpd="sng">
            <a:solidFill>
              <a:schemeClr val="tx1"/>
            </a:solidFill>
            <a:prstDash val="solid"/>
            <a:round/>
            <a:headEnd type="none" w="med" len="med"/>
            <a:tailEnd type="none" w="med" len="med"/>
          </a:ln>
        </p:spPr>
      </p:sp>
      <p:sp>
        <p:nvSpPr>
          <p:cNvPr id="24593" name="直接连接符 12305"/>
          <p:cNvSpPr/>
          <p:nvPr/>
        </p:nvSpPr>
        <p:spPr>
          <a:xfrm>
            <a:off x="7102475" y="3998913"/>
            <a:ext cx="228600" cy="1587"/>
          </a:xfrm>
          <a:prstGeom prst="line">
            <a:avLst/>
          </a:prstGeom>
          <a:ln w="9525" cap="flat" cmpd="sng">
            <a:solidFill>
              <a:schemeClr val="tx1"/>
            </a:solidFill>
            <a:prstDash val="solid"/>
            <a:round/>
            <a:headEnd type="none" w="med" len="med"/>
            <a:tailEnd type="none" w="med" len="med"/>
          </a:ln>
        </p:spPr>
      </p:sp>
      <p:sp>
        <p:nvSpPr>
          <p:cNvPr id="24594" name="文本框 12306"/>
          <p:cNvSpPr txBox="1"/>
          <p:nvPr/>
        </p:nvSpPr>
        <p:spPr>
          <a:xfrm>
            <a:off x="7331075" y="194151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预防</a:t>
            </a:r>
            <a:endParaRPr lang="zh-CN" altLang="en-US" sz="2600" b="1">
              <a:solidFill>
                <a:srgbClr val="0000FF"/>
              </a:solidFill>
              <a:latin typeface="Times New Roman" panose="02020603050405020304" pitchFamily="18" charset="0"/>
              <a:ea typeface="黑体" panose="02010609060101010101" charset="-122"/>
            </a:endParaRPr>
          </a:p>
        </p:txBody>
      </p:sp>
      <p:sp>
        <p:nvSpPr>
          <p:cNvPr id="24595" name="文本框 12307"/>
          <p:cNvSpPr txBox="1"/>
          <p:nvPr/>
        </p:nvSpPr>
        <p:spPr>
          <a:xfrm>
            <a:off x="7331075" y="285591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补偿</a:t>
            </a:r>
            <a:endParaRPr lang="zh-CN" altLang="en-US" sz="2600" b="1">
              <a:solidFill>
                <a:srgbClr val="0000FF"/>
              </a:solidFill>
              <a:latin typeface="Times New Roman" panose="02020603050405020304" pitchFamily="18" charset="0"/>
              <a:ea typeface="黑体" panose="02010609060101010101" charset="-122"/>
            </a:endParaRPr>
          </a:p>
        </p:txBody>
      </p:sp>
      <p:sp>
        <p:nvSpPr>
          <p:cNvPr id="24596" name="文本框 12308"/>
          <p:cNvSpPr txBox="1"/>
          <p:nvPr/>
        </p:nvSpPr>
        <p:spPr>
          <a:xfrm>
            <a:off x="7331075" y="3713163"/>
            <a:ext cx="1371600" cy="479425"/>
          </a:xfrm>
          <a:prstGeom prst="rect">
            <a:avLst/>
          </a:prstGeom>
          <a:solidFill>
            <a:srgbClr val="FFFFCC"/>
          </a:solidFill>
          <a:ln w="9525" cap="flat" cmpd="sng">
            <a:solidFill>
              <a:schemeClr val="bg2"/>
            </a:solidFill>
            <a:prstDash val="solid"/>
            <a:miter/>
            <a:headEnd type="none" w="med" len="med"/>
            <a:tailEnd type="none" w="med" len="med"/>
          </a:ln>
        </p:spPr>
        <p:txBody>
          <a:bodyPr lIns="73552" tIns="36776" rIns="73552" bIns="36776"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康复</a:t>
            </a:r>
            <a:endParaRPr lang="zh-CN" altLang="en-US" sz="2600" b="1">
              <a:solidFill>
                <a:srgbClr val="0000FF"/>
              </a:solidFill>
              <a:latin typeface="Times New Roman" panose="02020603050405020304" pitchFamily="18" charset="0"/>
              <a:ea typeface="黑体" panose="02010609060101010101" charset="-122"/>
            </a:endParaRPr>
          </a:p>
        </p:txBody>
      </p:sp>
      <p:grpSp>
        <p:nvGrpSpPr>
          <p:cNvPr id="24597" name="组合 12309"/>
          <p:cNvGrpSpPr/>
          <p:nvPr/>
        </p:nvGrpSpPr>
        <p:grpSpPr>
          <a:xfrm>
            <a:off x="2813050" y="4799013"/>
            <a:ext cx="3657600" cy="727075"/>
            <a:chOff x="0" y="0"/>
            <a:chExt cx="2304" cy="457"/>
          </a:xfrm>
        </p:grpSpPr>
        <p:sp>
          <p:nvSpPr>
            <p:cNvPr id="24598" name="直接连接符 12310"/>
            <p:cNvSpPr/>
            <p:nvPr/>
          </p:nvSpPr>
          <p:spPr>
            <a:xfrm>
              <a:off x="1104" y="0"/>
              <a:ext cx="0" cy="144"/>
            </a:xfrm>
            <a:prstGeom prst="line">
              <a:avLst/>
            </a:prstGeom>
            <a:ln w="9525" cap="flat" cmpd="sng">
              <a:solidFill>
                <a:schemeClr val="tx1"/>
              </a:solidFill>
              <a:prstDash val="solid"/>
              <a:round/>
              <a:headEnd type="none" w="med" len="med"/>
              <a:tailEnd type="none" w="med" len="med"/>
            </a:ln>
          </p:spPr>
        </p:sp>
        <p:sp>
          <p:nvSpPr>
            <p:cNvPr id="24599" name="直接连接符 12311"/>
            <p:cNvSpPr/>
            <p:nvPr/>
          </p:nvSpPr>
          <p:spPr>
            <a:xfrm>
              <a:off x="288" y="66"/>
              <a:ext cx="1728" cy="0"/>
            </a:xfrm>
            <a:prstGeom prst="line">
              <a:avLst/>
            </a:prstGeom>
            <a:ln w="9525" cap="flat" cmpd="sng">
              <a:solidFill>
                <a:schemeClr val="tx1"/>
              </a:solidFill>
              <a:prstDash val="solid"/>
              <a:round/>
              <a:headEnd type="none" w="med" len="med"/>
              <a:tailEnd type="none" w="med" len="med"/>
            </a:ln>
          </p:spPr>
        </p:sp>
        <p:sp>
          <p:nvSpPr>
            <p:cNvPr id="24600" name="直接连接符 12312"/>
            <p:cNvSpPr/>
            <p:nvPr/>
          </p:nvSpPr>
          <p:spPr>
            <a:xfrm>
              <a:off x="288" y="66"/>
              <a:ext cx="0" cy="96"/>
            </a:xfrm>
            <a:prstGeom prst="line">
              <a:avLst/>
            </a:prstGeom>
            <a:ln w="9525" cap="flat" cmpd="sng">
              <a:solidFill>
                <a:schemeClr val="tx1"/>
              </a:solidFill>
              <a:prstDash val="solid"/>
              <a:round/>
              <a:headEnd type="none" w="med" len="med"/>
              <a:tailEnd type="none" w="med" len="med"/>
            </a:ln>
          </p:spPr>
        </p:sp>
        <p:sp>
          <p:nvSpPr>
            <p:cNvPr id="24601" name="直接连接符 12313"/>
            <p:cNvSpPr/>
            <p:nvPr/>
          </p:nvSpPr>
          <p:spPr>
            <a:xfrm>
              <a:off x="1986" y="66"/>
              <a:ext cx="0" cy="96"/>
            </a:xfrm>
            <a:prstGeom prst="line">
              <a:avLst/>
            </a:prstGeom>
            <a:ln w="9525" cap="flat" cmpd="sng">
              <a:solidFill>
                <a:schemeClr val="tx1"/>
              </a:solidFill>
              <a:prstDash val="solid"/>
              <a:round/>
              <a:headEnd type="none" w="med" len="med"/>
              <a:tailEnd type="none" w="med" len="med"/>
            </a:ln>
          </p:spPr>
        </p:sp>
        <p:sp>
          <p:nvSpPr>
            <p:cNvPr id="24602" name="文本框 12314"/>
            <p:cNvSpPr txBox="1"/>
            <p:nvPr/>
          </p:nvSpPr>
          <p:spPr>
            <a:xfrm>
              <a:off x="0"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法律</a:t>
              </a:r>
              <a:endParaRPr lang="zh-CN" altLang="en-US" sz="2600" b="1">
                <a:solidFill>
                  <a:srgbClr val="0000FF"/>
                </a:solidFill>
                <a:latin typeface="Times New Roman" panose="02020603050405020304" pitchFamily="18" charset="0"/>
                <a:ea typeface="黑体" panose="02010609060101010101" charset="-122"/>
              </a:endParaRPr>
            </a:p>
          </p:txBody>
        </p:sp>
        <p:sp>
          <p:nvSpPr>
            <p:cNvPr id="24603" name="文本框 12315"/>
            <p:cNvSpPr txBox="1"/>
            <p:nvPr/>
          </p:nvSpPr>
          <p:spPr>
            <a:xfrm>
              <a:off x="816"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规章</a:t>
              </a:r>
              <a:endParaRPr lang="zh-CN" altLang="en-US" sz="2600" b="1">
                <a:solidFill>
                  <a:srgbClr val="0000FF"/>
                </a:solidFill>
                <a:latin typeface="Times New Roman" panose="02020603050405020304" pitchFamily="18" charset="0"/>
                <a:ea typeface="黑体" panose="02010609060101010101" charset="-122"/>
              </a:endParaRPr>
            </a:p>
          </p:txBody>
        </p:sp>
        <p:sp>
          <p:nvSpPr>
            <p:cNvPr id="24604" name="文本框 12316"/>
            <p:cNvSpPr txBox="1"/>
            <p:nvPr/>
          </p:nvSpPr>
          <p:spPr>
            <a:xfrm>
              <a:off x="1632" y="144"/>
              <a:ext cx="672" cy="313"/>
            </a:xfrm>
            <a:prstGeom prst="rect">
              <a:avLst/>
            </a:prstGeom>
            <a:solidFill>
              <a:srgbClr val="FFFFCC"/>
            </a:solidFill>
            <a:ln w="9525" cap="flat" cmpd="sng">
              <a:solidFill>
                <a:schemeClr val="tx1"/>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标准</a:t>
              </a:r>
              <a:endParaRPr lang="zh-CN" altLang="en-US" sz="2600" b="1">
                <a:solidFill>
                  <a:srgbClr val="0000FF"/>
                </a:solidFill>
                <a:latin typeface="Times New Roman" panose="02020603050405020304" pitchFamily="18" charset="0"/>
                <a:ea typeface="黑体" panose="02010609060101010101" charset="-122"/>
              </a:endParaRPr>
            </a:p>
          </p:txBody>
        </p:sp>
      </p:grpSp>
      <p:grpSp>
        <p:nvGrpSpPr>
          <p:cNvPr id="24605" name="组合 12317"/>
          <p:cNvGrpSpPr/>
          <p:nvPr/>
        </p:nvGrpSpPr>
        <p:grpSpPr>
          <a:xfrm>
            <a:off x="500063" y="1827213"/>
            <a:ext cx="1981200" cy="2559050"/>
            <a:chOff x="0" y="0"/>
            <a:chExt cx="1248" cy="1610"/>
          </a:xfrm>
        </p:grpSpPr>
        <p:sp>
          <p:nvSpPr>
            <p:cNvPr id="24606" name="直接连接符 12318"/>
            <p:cNvSpPr/>
            <p:nvPr/>
          </p:nvSpPr>
          <p:spPr>
            <a:xfrm>
              <a:off x="988" y="1464"/>
              <a:ext cx="144" cy="0"/>
            </a:xfrm>
            <a:prstGeom prst="line">
              <a:avLst/>
            </a:prstGeom>
            <a:ln w="9525" cap="flat" cmpd="sng">
              <a:solidFill>
                <a:srgbClr val="B2B2B2"/>
              </a:solidFill>
              <a:prstDash val="solid"/>
              <a:round/>
              <a:headEnd type="none" w="med" len="med"/>
              <a:tailEnd type="none" w="med" len="med"/>
            </a:ln>
          </p:spPr>
        </p:sp>
        <p:sp>
          <p:nvSpPr>
            <p:cNvPr id="24607" name="直接连接符 12319"/>
            <p:cNvSpPr/>
            <p:nvPr/>
          </p:nvSpPr>
          <p:spPr>
            <a:xfrm>
              <a:off x="1126" y="176"/>
              <a:ext cx="0" cy="1288"/>
            </a:xfrm>
            <a:prstGeom prst="line">
              <a:avLst/>
            </a:prstGeom>
            <a:ln w="9525" cap="flat" cmpd="sng">
              <a:solidFill>
                <a:srgbClr val="B2B2B2"/>
              </a:solidFill>
              <a:prstDash val="solid"/>
              <a:round/>
              <a:headEnd type="none" w="med" len="med"/>
              <a:tailEnd type="none" w="med" len="med"/>
            </a:ln>
          </p:spPr>
        </p:sp>
        <p:sp>
          <p:nvSpPr>
            <p:cNvPr id="24608" name="直接连接符 12320"/>
            <p:cNvSpPr/>
            <p:nvPr/>
          </p:nvSpPr>
          <p:spPr>
            <a:xfrm flipH="1">
              <a:off x="915" y="176"/>
              <a:ext cx="201" cy="0"/>
            </a:xfrm>
            <a:prstGeom prst="line">
              <a:avLst/>
            </a:prstGeom>
            <a:ln w="9525" cap="flat" cmpd="sng">
              <a:solidFill>
                <a:srgbClr val="B2B2B2"/>
              </a:solidFill>
              <a:prstDash val="solid"/>
              <a:round/>
              <a:headEnd type="none" w="med" len="med"/>
              <a:tailEnd type="none" w="med" len="med"/>
            </a:ln>
          </p:spPr>
        </p:sp>
        <p:sp>
          <p:nvSpPr>
            <p:cNvPr id="24609" name="文本框 12321"/>
            <p:cNvSpPr txBox="1"/>
            <p:nvPr/>
          </p:nvSpPr>
          <p:spPr>
            <a:xfrm>
              <a:off x="0" y="624"/>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认证许可</a:t>
              </a:r>
              <a:endParaRPr lang="zh-CN" altLang="en-US" sz="2600" b="1">
                <a:solidFill>
                  <a:srgbClr val="0000FF"/>
                </a:solidFill>
                <a:latin typeface="Times New Roman" panose="02020603050405020304" pitchFamily="18" charset="0"/>
                <a:ea typeface="黑体" panose="02010609060101010101" charset="-122"/>
              </a:endParaRPr>
            </a:p>
          </p:txBody>
        </p:sp>
        <p:sp>
          <p:nvSpPr>
            <p:cNvPr id="24610" name="文本框 12322"/>
            <p:cNvSpPr txBox="1"/>
            <p:nvPr/>
          </p:nvSpPr>
          <p:spPr>
            <a:xfrm>
              <a:off x="21" y="1296"/>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技术支持</a:t>
              </a:r>
              <a:endParaRPr lang="zh-CN" altLang="en-US" sz="2600" b="1">
                <a:solidFill>
                  <a:srgbClr val="0000FF"/>
                </a:solidFill>
                <a:latin typeface="黑体" panose="02010609060101010101" charset="-122"/>
                <a:ea typeface="黑体" panose="02010609060101010101" charset="-122"/>
              </a:endParaRPr>
            </a:p>
          </p:txBody>
        </p:sp>
        <p:sp>
          <p:nvSpPr>
            <p:cNvPr id="24611" name="直接连接符 12323"/>
            <p:cNvSpPr/>
            <p:nvPr/>
          </p:nvSpPr>
          <p:spPr>
            <a:xfrm>
              <a:off x="958" y="774"/>
              <a:ext cx="290" cy="0"/>
            </a:xfrm>
            <a:prstGeom prst="line">
              <a:avLst/>
            </a:prstGeom>
            <a:ln w="9525" cap="flat" cmpd="sng">
              <a:solidFill>
                <a:srgbClr val="B2B2B2"/>
              </a:solidFill>
              <a:prstDash val="solid"/>
              <a:round/>
              <a:headEnd type="none" w="med" len="med"/>
              <a:tailEnd type="none" w="med" len="med"/>
            </a:ln>
          </p:spPr>
        </p:sp>
        <p:sp>
          <p:nvSpPr>
            <p:cNvPr id="24612" name="文本框 12324"/>
            <p:cNvSpPr txBox="1"/>
            <p:nvPr/>
          </p:nvSpPr>
          <p:spPr>
            <a:xfrm>
              <a:off x="0" y="0"/>
              <a:ext cx="958" cy="314"/>
            </a:xfrm>
            <a:prstGeom prst="rect">
              <a:avLst/>
            </a:prstGeom>
            <a:solidFill>
              <a:srgbClr val="FFFFCC"/>
            </a:solidFill>
            <a:ln w="9525" cap="flat" cmpd="sng">
              <a:solidFill>
                <a:srgbClr val="B2B2B2"/>
              </a:solidFill>
              <a:prstDash val="solid"/>
              <a:miter/>
              <a:headEnd type="none" w="med" len="med"/>
              <a:tailEnd type="none" w="med" len="med"/>
            </a:ln>
          </p:spPr>
          <p:txBody>
            <a:bodyPr lIns="90766" tIns="45384" rIns="90766" bIns="45384" anchor="t" anchorCtr="0">
              <a:spAutoFit/>
            </a:bodyPr>
            <a:p>
              <a:pPr algn="ctr" defTabSz="735330">
                <a:spcBef>
                  <a:spcPct val="50000"/>
                </a:spcBef>
              </a:pPr>
              <a:r>
                <a:rPr lang="zh-CN" altLang="en-US" sz="2600" b="1">
                  <a:solidFill>
                    <a:srgbClr val="0000FF"/>
                  </a:solidFill>
                  <a:latin typeface="黑体" panose="02010609060101010101" charset="-122"/>
                  <a:ea typeface="黑体" panose="02010609060101010101" charset="-122"/>
                </a:rPr>
                <a:t>执法监察</a:t>
              </a:r>
              <a:endParaRPr lang="zh-CN" altLang="en-US" sz="2600" b="1">
                <a:solidFill>
                  <a:srgbClr val="0000FF"/>
                </a:solidFill>
                <a:latin typeface="Times New Roman" panose="02020603050405020304" pitchFamily="18" charset="0"/>
                <a:ea typeface="黑体" panose="02010609060101010101" charset="-122"/>
              </a:endParaRPr>
            </a:p>
          </p:txBody>
        </p:sp>
      </p:grpSp>
      <p:sp>
        <p:nvSpPr>
          <p:cNvPr id="24613" name="矩形 12325"/>
          <p:cNvSpPr/>
          <p:nvPr/>
        </p:nvSpPr>
        <p:spPr>
          <a:xfrm>
            <a:off x="2066925" y="5857875"/>
            <a:ext cx="5302250" cy="469900"/>
          </a:xfrm>
          <a:prstGeom prst="rect">
            <a:avLst/>
          </a:prstGeom>
          <a:noFill/>
          <a:ln w="9525">
            <a:noFill/>
          </a:ln>
        </p:spPr>
        <p:txBody>
          <a:bodyPr lIns="73552" tIns="36776" rIns="73552" bIns="36776" anchor="t" anchorCtr="0">
            <a:spAutoFit/>
          </a:bodyPr>
          <a:p>
            <a:pPr defTabSz="735330"/>
            <a:r>
              <a:rPr lang="zh-CN" altLang="en-US" sz="2600" b="1">
                <a:latin typeface="宋体" panose="02010600030101010101" pitchFamily="2" charset="-122"/>
                <a:ea typeface="宋体" panose="02010600030101010101" pitchFamily="2" charset="-122"/>
              </a:rPr>
              <a:t>市场经济国家安全生产管理体制</a:t>
            </a:r>
            <a:r>
              <a:rPr lang="zh-CN" altLang="en-US" sz="2600" b="1">
                <a:latin typeface="Times New Roman" panose="02020603050405020304" pitchFamily="18" charset="0"/>
                <a:ea typeface="宋体" panose="02010600030101010101" pitchFamily="2" charset="-122"/>
              </a:rPr>
              <a:t> </a:t>
            </a:r>
            <a:endParaRPr lang="zh-CN" altLang="en-US" sz="2600" b="1">
              <a:latin typeface="Times New Roman" panose="02020603050405020304" pitchFamily="18" charset="0"/>
              <a:ea typeface="宋体" panose="02010600030101010101" pitchFamily="2" charset="-122"/>
            </a:endParaRPr>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3313"/>
          <p:cNvPicPr>
            <a:picLocks noChangeAspect="1"/>
          </p:cNvPicPr>
          <p:nvPr/>
        </p:nvPicPr>
        <p:blipFill>
          <a:blip r:embed="rId1"/>
          <a:stretch>
            <a:fillRect/>
          </a:stretch>
        </p:blipFill>
        <p:spPr>
          <a:xfrm>
            <a:off x="611188" y="1797050"/>
            <a:ext cx="2305050" cy="1368425"/>
          </a:xfrm>
          <a:prstGeom prst="rect">
            <a:avLst/>
          </a:prstGeom>
          <a:noFill/>
          <a:ln w="9525">
            <a:noFill/>
          </a:ln>
        </p:spPr>
      </p:pic>
      <p:sp>
        <p:nvSpPr>
          <p:cNvPr id="13315" name="文本框 13314"/>
          <p:cNvSpPr txBox="1"/>
          <p:nvPr/>
        </p:nvSpPr>
        <p:spPr>
          <a:xfrm>
            <a:off x="611188" y="1076325"/>
            <a:ext cx="2305050" cy="701675"/>
          </a:xfrm>
          <a:prstGeom prst="rect">
            <a:avLst/>
          </a:prstGeom>
          <a:solidFill>
            <a:srgbClr val="FF0000"/>
          </a:solidFill>
          <a:ln w="9525">
            <a:noFill/>
          </a:ln>
        </p:spPr>
        <p:txBody>
          <a:bodyPr>
            <a:spAutoFit/>
          </a:bodyPr>
          <a:p>
            <a:pPr algn="ctr" eaLnBrk="0" hangingPunct="0">
              <a:spcBef>
                <a:spcPct val="50000"/>
              </a:spcBef>
            </a:pPr>
            <a:r>
              <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吉化公司双苯厂胺苯车间爆炸事故</a:t>
            </a:r>
            <a:endPar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grpSp>
        <p:nvGrpSpPr>
          <p:cNvPr id="13316" name="组合 13315"/>
          <p:cNvGrpSpPr/>
          <p:nvPr/>
        </p:nvGrpSpPr>
        <p:grpSpPr>
          <a:xfrm>
            <a:off x="3059113" y="1095375"/>
            <a:ext cx="2665412" cy="2070100"/>
            <a:chOff x="0" y="0"/>
            <a:chExt cx="1679" cy="1304"/>
          </a:xfrm>
        </p:grpSpPr>
        <p:pic>
          <p:nvPicPr>
            <p:cNvPr id="25604" name="图片 13316"/>
            <p:cNvPicPr>
              <a:picLocks noChangeAspect="1"/>
            </p:cNvPicPr>
            <p:nvPr/>
          </p:nvPicPr>
          <p:blipFill>
            <a:blip r:embed="rId2"/>
            <a:stretch>
              <a:fillRect/>
            </a:stretch>
          </p:blipFill>
          <p:spPr>
            <a:xfrm>
              <a:off x="411" y="453"/>
              <a:ext cx="1268" cy="851"/>
            </a:xfrm>
            <a:prstGeom prst="rect">
              <a:avLst/>
            </a:prstGeom>
            <a:noFill/>
            <a:ln w="9525">
              <a:noFill/>
            </a:ln>
          </p:spPr>
        </p:pic>
        <p:sp>
          <p:nvSpPr>
            <p:cNvPr id="13318" name="文本框 13317"/>
            <p:cNvSpPr txBox="1"/>
            <p:nvPr/>
          </p:nvSpPr>
          <p:spPr>
            <a:xfrm>
              <a:off x="545" y="0"/>
              <a:ext cx="998" cy="442"/>
            </a:xfrm>
            <a:prstGeom prst="rect">
              <a:avLst/>
            </a:prstGeom>
            <a:solidFill>
              <a:srgbClr val="FF0000"/>
            </a:solidFill>
            <a:ln w="9525">
              <a:noFill/>
            </a:ln>
          </p:spPr>
          <p:txBody>
            <a:bodyPr>
              <a:spAutoFit/>
            </a:bodyPr>
            <a:p>
              <a:pPr algn="ctr" eaLnBrk="0" hangingPunct="0">
                <a:spcBef>
                  <a:spcPct val="50000"/>
                </a:spcBef>
              </a:pPr>
              <a:r>
                <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厂区周围群众紧急疏散</a:t>
              </a:r>
              <a:endParaRPr lang="zh-CN" altLang="en-US" sz="20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sp>
          <p:nvSpPr>
            <p:cNvPr id="25606" name="右箭头 13318"/>
            <p:cNvSpPr/>
            <p:nvPr/>
          </p:nvSpPr>
          <p:spPr>
            <a:xfrm>
              <a:off x="0" y="669"/>
              <a:ext cx="273" cy="317"/>
            </a:xfrm>
            <a:prstGeom prst="rightArrow">
              <a:avLst>
                <a:gd name="adj1" fmla="val 50000"/>
                <a:gd name="adj2" fmla="val 25000"/>
              </a:avLst>
            </a:prstGeom>
            <a:solidFill>
              <a:schemeClr val="hlink"/>
            </a:solidFill>
            <a:ln w="38100" cap="flat" cmpd="sng">
              <a:solidFill>
                <a:schemeClr val="hlink"/>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3320" name="组合 13319"/>
          <p:cNvGrpSpPr/>
          <p:nvPr/>
        </p:nvGrpSpPr>
        <p:grpSpPr>
          <a:xfrm>
            <a:off x="5940425" y="1046163"/>
            <a:ext cx="2374900" cy="2119312"/>
            <a:chOff x="0" y="0"/>
            <a:chExt cx="1496" cy="1335"/>
          </a:xfrm>
        </p:grpSpPr>
        <p:pic>
          <p:nvPicPr>
            <p:cNvPr id="25608" name="图片 13320"/>
            <p:cNvPicPr>
              <a:picLocks noChangeAspect="1"/>
            </p:cNvPicPr>
            <p:nvPr/>
          </p:nvPicPr>
          <p:blipFill>
            <a:blip r:embed="rId3"/>
            <a:stretch>
              <a:fillRect/>
            </a:stretch>
          </p:blipFill>
          <p:spPr>
            <a:xfrm>
              <a:off x="317" y="473"/>
              <a:ext cx="1179" cy="862"/>
            </a:xfrm>
            <a:prstGeom prst="rect">
              <a:avLst/>
            </a:prstGeom>
            <a:noFill/>
            <a:ln w="9525">
              <a:noFill/>
            </a:ln>
          </p:spPr>
        </p:pic>
        <p:sp>
          <p:nvSpPr>
            <p:cNvPr id="13322" name="文本框 13321"/>
            <p:cNvSpPr txBox="1"/>
            <p:nvPr/>
          </p:nvSpPr>
          <p:spPr>
            <a:xfrm>
              <a:off x="453" y="0"/>
              <a:ext cx="953" cy="518"/>
            </a:xfrm>
            <a:prstGeom prst="rect">
              <a:avLst/>
            </a:prstGeom>
            <a:solidFill>
              <a:srgbClr val="FF0000"/>
            </a:solidFill>
            <a:ln w="9525">
              <a:noFill/>
            </a:ln>
          </p:spPr>
          <p:txBody>
            <a:bodyPr>
              <a:spAutoFit/>
            </a:bodyPr>
            <a:p>
              <a:pPr algn="ctr" eaLnBrk="0" hangingPunct="0"/>
              <a:r>
                <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松花江</a:t>
              </a:r>
              <a:endPar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a:p>
              <a:pPr algn="ctr" eaLnBrk="0" hangingPunct="0"/>
              <a:r>
                <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cs typeface="+mn-cs"/>
                </a:rPr>
                <a:t>水污染</a:t>
              </a:r>
              <a:endParaRPr lang="zh-CN" altLang="en-US" sz="2400" b="1" noProof="1">
                <a:solidFill>
                  <a:srgbClr val="000000"/>
                </a:solidFill>
                <a:effectLst>
                  <a:outerShdw blurRad="38100" dist="38100" dir="2700000">
                    <a:srgbClr val="FFFFFF"/>
                  </a:outerShdw>
                </a:effectLst>
                <a:latin typeface="Arial" panose="020B0604020202020204" pitchFamily="34" charset="0"/>
                <a:ea typeface="华文中宋" pitchFamily="2" charset="-122"/>
              </a:endParaRPr>
            </a:p>
          </p:txBody>
        </p:sp>
        <p:sp>
          <p:nvSpPr>
            <p:cNvPr id="25610" name="右箭头 13322"/>
            <p:cNvSpPr/>
            <p:nvPr/>
          </p:nvSpPr>
          <p:spPr>
            <a:xfrm>
              <a:off x="0" y="700"/>
              <a:ext cx="273" cy="317"/>
            </a:xfrm>
            <a:prstGeom prst="rightArrow">
              <a:avLst>
                <a:gd name="adj1" fmla="val 50000"/>
                <a:gd name="adj2" fmla="val 25000"/>
              </a:avLst>
            </a:prstGeom>
            <a:solidFill>
              <a:schemeClr val="hlink"/>
            </a:solidFill>
            <a:ln w="38100" cap="flat" cmpd="sng">
              <a:solidFill>
                <a:schemeClr val="hlink"/>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3324" name="矩形 13323"/>
          <p:cNvSpPr/>
          <p:nvPr/>
        </p:nvSpPr>
        <p:spPr>
          <a:xfrm>
            <a:off x="0" y="117475"/>
            <a:ext cx="9144000" cy="863600"/>
          </a:xfrm>
          <a:prstGeom prst="rect">
            <a:avLst/>
          </a:prstGeom>
          <a:solidFill>
            <a:srgbClr val="333399"/>
          </a:solidFill>
          <a:ln w="9525">
            <a:noFill/>
          </a:ln>
        </p:spPr>
        <p:txBody>
          <a:bodyPr wrap="none" anchor="ctr" anchorCtr="0"/>
          <a:p>
            <a:pPr algn="ctr" eaLnBrk="0" fontAlgn="base" hangingPunct="0">
              <a:spcBef>
                <a:spcPct val="50000"/>
              </a:spcBef>
            </a:pPr>
            <a:endParaRPr sz="3200" b="1" strike="noStrike" noProof="1" dirty="0">
              <a:solidFill>
                <a:srgbClr val="FFFFFF"/>
              </a:solidFill>
              <a:effectLst>
                <a:outerShdw blurRad="38100" dist="38100" dir="2700000">
                  <a:srgbClr val="000000"/>
                </a:outerShdw>
              </a:effectLst>
              <a:latin typeface="Arial" panose="020B0604020202020204" pitchFamily="34" charset="0"/>
            </a:endParaRPr>
          </a:p>
        </p:txBody>
      </p:sp>
      <p:sp>
        <p:nvSpPr>
          <p:cNvPr id="13325" name="文本框 13324"/>
          <p:cNvSpPr txBox="1"/>
          <p:nvPr/>
        </p:nvSpPr>
        <p:spPr>
          <a:xfrm>
            <a:off x="838200" y="115888"/>
            <a:ext cx="7046913" cy="823913"/>
          </a:xfrm>
          <a:prstGeom prst="rect">
            <a:avLst/>
          </a:prstGeom>
          <a:noFill/>
          <a:ln w="9525">
            <a:noFill/>
          </a:ln>
        </p:spPr>
        <p:txBody>
          <a:bodyPr>
            <a:spAutoFit/>
          </a:bodyPr>
          <a:p>
            <a:pPr algn="ctr" eaLnBrk="0" hangingPunct="0">
              <a:spcBef>
                <a:spcPct val="50000"/>
              </a:spcBef>
            </a:pPr>
            <a:r>
              <a:rPr lang="zh-CN" altLang="en-US" sz="4800" b="1" noProof="1">
                <a:solidFill>
                  <a:srgbClr val="FFFFFF"/>
                </a:solidFill>
                <a:effectLst>
                  <a:outerShdw blurRad="38100" dist="38100" dir="2700000">
                    <a:srgbClr val="C0C0C0"/>
                  </a:outerShdw>
                </a:effectLst>
                <a:latin typeface="Arial" panose="020B0604020202020204" pitchFamily="34" charset="0"/>
                <a:ea typeface="华文中宋" pitchFamily="2" charset="-122"/>
                <a:cs typeface="+mn-cs"/>
              </a:rPr>
              <a:t>生产安全事故风险扩大</a:t>
            </a:r>
            <a:endParaRPr lang="zh-CN" altLang="en-US" sz="5400" b="1" noProof="1">
              <a:solidFill>
                <a:srgbClr val="FFFFFF"/>
              </a:solidFill>
              <a:effectLst>
                <a:outerShdw blurRad="38100" dist="38100" dir="2700000">
                  <a:srgbClr val="C0C0C0"/>
                </a:outerShdw>
              </a:effectLst>
              <a:latin typeface="Arial" panose="020B0604020202020204" pitchFamily="34" charset="0"/>
              <a:ea typeface="华文中宋" pitchFamily="2" charset="-122"/>
            </a:endParaRPr>
          </a:p>
        </p:txBody>
      </p:sp>
      <p:grpSp>
        <p:nvGrpSpPr>
          <p:cNvPr id="13326" name="组合 13325"/>
          <p:cNvGrpSpPr/>
          <p:nvPr/>
        </p:nvGrpSpPr>
        <p:grpSpPr>
          <a:xfrm>
            <a:off x="144463" y="3165475"/>
            <a:ext cx="8837612" cy="3255963"/>
            <a:chOff x="0" y="0"/>
            <a:chExt cx="5567" cy="2051"/>
          </a:xfrm>
        </p:grpSpPr>
        <p:sp>
          <p:nvSpPr>
            <p:cNvPr id="13327" name="矩形 13326"/>
            <p:cNvSpPr/>
            <p:nvPr/>
          </p:nvSpPr>
          <p:spPr>
            <a:xfrm>
              <a:off x="4740"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生态灾难</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28" name="矩形 13327"/>
            <p:cNvSpPr/>
            <p:nvPr/>
          </p:nvSpPr>
          <p:spPr>
            <a:xfrm>
              <a:off x="3787"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社会稳定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29" name="矩形 13328"/>
            <p:cNvSpPr/>
            <p:nvPr/>
          </p:nvSpPr>
          <p:spPr>
            <a:xfrm>
              <a:off x="2789"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社会安定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17" name="图片 13329"/>
            <p:cNvPicPr>
              <a:picLocks noChangeAspect="1"/>
            </p:cNvPicPr>
            <p:nvPr/>
          </p:nvPicPr>
          <p:blipFill>
            <a:blip r:embed="rId4"/>
            <a:stretch>
              <a:fillRect/>
            </a:stretch>
          </p:blipFill>
          <p:spPr>
            <a:xfrm>
              <a:off x="1836" y="953"/>
              <a:ext cx="817" cy="891"/>
            </a:xfrm>
            <a:prstGeom prst="rect">
              <a:avLst/>
            </a:prstGeom>
            <a:noFill/>
            <a:ln w="9525">
              <a:noFill/>
            </a:ln>
          </p:spPr>
        </p:pic>
        <p:sp>
          <p:nvSpPr>
            <p:cNvPr id="13331" name="矩形 13330"/>
            <p:cNvSpPr/>
            <p:nvPr/>
          </p:nvSpPr>
          <p:spPr>
            <a:xfrm>
              <a:off x="1836" y="681"/>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政治稳定</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19" name="图片 13331"/>
            <p:cNvPicPr>
              <a:picLocks noChangeAspect="1"/>
            </p:cNvPicPr>
            <p:nvPr/>
          </p:nvPicPr>
          <p:blipFill>
            <a:blip r:embed="rId5"/>
            <a:stretch>
              <a:fillRect/>
            </a:stretch>
          </p:blipFill>
          <p:spPr>
            <a:xfrm>
              <a:off x="3787" y="952"/>
              <a:ext cx="817" cy="892"/>
            </a:xfrm>
            <a:prstGeom prst="rect">
              <a:avLst/>
            </a:prstGeom>
            <a:noFill/>
            <a:ln w="9525">
              <a:noFill/>
            </a:ln>
          </p:spPr>
        </p:pic>
        <p:pic>
          <p:nvPicPr>
            <p:cNvPr id="25620" name="图片 13332"/>
            <p:cNvPicPr>
              <a:picLocks noChangeAspect="1"/>
            </p:cNvPicPr>
            <p:nvPr/>
          </p:nvPicPr>
          <p:blipFill>
            <a:blip r:embed="rId6"/>
            <a:stretch>
              <a:fillRect/>
            </a:stretch>
          </p:blipFill>
          <p:spPr>
            <a:xfrm>
              <a:off x="22" y="952"/>
              <a:ext cx="817" cy="892"/>
            </a:xfrm>
            <a:prstGeom prst="rect">
              <a:avLst/>
            </a:prstGeom>
            <a:noFill/>
            <a:ln w="9525">
              <a:noFill/>
            </a:ln>
          </p:spPr>
        </p:pic>
        <p:pic>
          <p:nvPicPr>
            <p:cNvPr id="25621" name="图片 13333"/>
            <p:cNvPicPr>
              <a:picLocks noChangeAspect="1"/>
            </p:cNvPicPr>
            <p:nvPr/>
          </p:nvPicPr>
          <p:blipFill>
            <a:blip r:embed="rId7"/>
            <a:stretch>
              <a:fillRect/>
            </a:stretch>
          </p:blipFill>
          <p:spPr>
            <a:xfrm>
              <a:off x="920" y="952"/>
              <a:ext cx="826" cy="892"/>
            </a:xfrm>
            <a:prstGeom prst="rect">
              <a:avLst/>
            </a:prstGeom>
            <a:noFill/>
            <a:ln w="9525">
              <a:noFill/>
            </a:ln>
          </p:spPr>
        </p:pic>
        <p:sp>
          <p:nvSpPr>
            <p:cNvPr id="13335" name="矩形 13334"/>
            <p:cNvSpPr/>
            <p:nvPr/>
          </p:nvSpPr>
          <p:spPr>
            <a:xfrm>
              <a:off x="930"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国际争端</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36" name="矩形 13335"/>
            <p:cNvSpPr/>
            <p:nvPr/>
          </p:nvSpPr>
          <p:spPr>
            <a:xfrm>
              <a:off x="23" y="680"/>
              <a:ext cx="816" cy="272"/>
            </a:xfrm>
            <a:prstGeom prst="rect">
              <a:avLst/>
            </a:prstGeom>
            <a:noFill/>
            <a:ln w="38100" cap="flat" cmpd="sng">
              <a:solidFill>
                <a:schemeClr val="tx1"/>
              </a:solidFill>
              <a:prstDash val="solid"/>
              <a:miter/>
              <a:headEnd type="none" w="med" len="med"/>
              <a:tailEnd type="none" w="med" len="med"/>
            </a:ln>
          </p:spPr>
          <p:txBody>
            <a:bodyPr wrap="none" anchor="ctr" anchorCtr="0"/>
            <a:p>
              <a:pPr algn="ctr" eaLnBrk="0" fontAlgn="base" hangingPunct="0"/>
              <a:r>
                <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国家安全</a:t>
              </a:r>
              <a:endParaRPr lang="zh-CN" altLang="en-US" sz="2400"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25624" name="下箭头 13336"/>
            <p:cNvSpPr/>
            <p:nvPr/>
          </p:nvSpPr>
          <p:spPr>
            <a:xfrm>
              <a:off x="4422" y="0"/>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5" name="矩形 13337"/>
            <p:cNvSpPr/>
            <p:nvPr/>
          </p:nvSpPr>
          <p:spPr>
            <a:xfrm>
              <a:off x="492" y="293"/>
              <a:ext cx="4610" cy="70"/>
            </a:xfrm>
            <a:prstGeom prst="rect">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6" name="下箭头 13338"/>
            <p:cNvSpPr/>
            <p:nvPr/>
          </p:nvSpPr>
          <p:spPr>
            <a:xfrm>
              <a:off x="4929"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7" name="下箭头 13339"/>
            <p:cNvSpPr/>
            <p:nvPr/>
          </p:nvSpPr>
          <p:spPr>
            <a:xfrm>
              <a:off x="4104"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8" name="下箭头 13340"/>
            <p:cNvSpPr/>
            <p:nvPr/>
          </p:nvSpPr>
          <p:spPr>
            <a:xfrm>
              <a:off x="3107"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29" name="下箭头 13341"/>
            <p:cNvSpPr/>
            <p:nvPr/>
          </p:nvSpPr>
          <p:spPr>
            <a:xfrm>
              <a:off x="2199"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30" name="下箭头 13342"/>
            <p:cNvSpPr/>
            <p:nvPr/>
          </p:nvSpPr>
          <p:spPr>
            <a:xfrm>
              <a:off x="1292"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5631" name="下箭头 13343"/>
            <p:cNvSpPr/>
            <p:nvPr/>
          </p:nvSpPr>
          <p:spPr>
            <a:xfrm>
              <a:off x="430" y="363"/>
              <a:ext cx="227" cy="272"/>
            </a:xfrm>
            <a:prstGeom prst="downArrow">
              <a:avLst>
                <a:gd name="adj1" fmla="val 50000"/>
                <a:gd name="adj2" fmla="val 29950"/>
              </a:avLst>
            </a:prstGeom>
            <a:solidFill>
              <a:srgbClr val="00CC00"/>
            </a:solidFill>
            <a:ln w="38100" cap="flat" cmpd="sng">
              <a:solidFill>
                <a:srgbClr val="00CC00"/>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3345" name="矩形 13344"/>
            <p:cNvSpPr/>
            <p:nvPr/>
          </p:nvSpPr>
          <p:spPr>
            <a:xfrm>
              <a:off x="3754" y="1820"/>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市民在抢水</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6" name="矩形 13345"/>
            <p:cNvSpPr/>
            <p:nvPr/>
          </p:nvSpPr>
          <p:spPr>
            <a:xfrm>
              <a:off x="1910" y="1799"/>
              <a:ext cx="692"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局长辞职</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7" name="矩形 13346"/>
            <p:cNvSpPr/>
            <p:nvPr/>
          </p:nvSpPr>
          <p:spPr>
            <a:xfrm>
              <a:off x="861"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俄罗斯关注</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sp>
          <p:nvSpPr>
            <p:cNvPr id="13348" name="矩形 13347"/>
            <p:cNvSpPr/>
            <p:nvPr/>
          </p:nvSpPr>
          <p:spPr>
            <a:xfrm>
              <a:off x="0"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各种的评价</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36" name="图片 13348"/>
            <p:cNvPicPr>
              <a:picLocks noChangeAspect="1"/>
            </p:cNvPicPr>
            <p:nvPr/>
          </p:nvPicPr>
          <p:blipFill>
            <a:blip r:embed="rId8"/>
            <a:stretch>
              <a:fillRect/>
            </a:stretch>
          </p:blipFill>
          <p:spPr>
            <a:xfrm>
              <a:off x="2789" y="969"/>
              <a:ext cx="834" cy="875"/>
            </a:xfrm>
            <a:prstGeom prst="rect">
              <a:avLst/>
            </a:prstGeom>
            <a:noFill/>
            <a:ln w="9525">
              <a:noFill/>
            </a:ln>
          </p:spPr>
        </p:pic>
        <p:sp>
          <p:nvSpPr>
            <p:cNvPr id="13350" name="矩形 13349"/>
            <p:cNvSpPr/>
            <p:nvPr/>
          </p:nvSpPr>
          <p:spPr>
            <a:xfrm>
              <a:off x="2744" y="1799"/>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中小学停课</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pic>
          <p:nvPicPr>
            <p:cNvPr id="25638" name="图片 13350"/>
            <p:cNvPicPr>
              <a:picLocks noChangeAspect="1"/>
            </p:cNvPicPr>
            <p:nvPr/>
          </p:nvPicPr>
          <p:blipFill>
            <a:blip r:embed="rId9"/>
            <a:stretch>
              <a:fillRect/>
            </a:stretch>
          </p:blipFill>
          <p:spPr>
            <a:xfrm>
              <a:off x="4739" y="972"/>
              <a:ext cx="828" cy="872"/>
            </a:xfrm>
            <a:prstGeom prst="rect">
              <a:avLst/>
            </a:prstGeom>
            <a:noFill/>
            <a:ln w="9525">
              <a:noFill/>
            </a:ln>
          </p:spPr>
        </p:pic>
        <p:sp>
          <p:nvSpPr>
            <p:cNvPr id="13352" name="矩形 13351"/>
            <p:cNvSpPr/>
            <p:nvPr/>
          </p:nvSpPr>
          <p:spPr>
            <a:xfrm>
              <a:off x="4720" y="1795"/>
              <a:ext cx="836" cy="231"/>
            </a:xfrm>
            <a:prstGeom prst="rect">
              <a:avLst/>
            </a:prstGeom>
            <a:noFill/>
            <a:ln w="9525">
              <a:noFill/>
            </a:ln>
          </p:spPr>
          <p:txBody>
            <a:bodyPr wrap="none" anchor="ctr" anchorCtr="0">
              <a:spAutoFit/>
            </a:bodyPr>
            <a:p>
              <a:pPr algn="ctr" eaLnBrk="0" fontAlgn="base" hangingPunct="0"/>
              <a:r>
                <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cs typeface="+mn-cs"/>
                </a:rPr>
                <a:t>江边的死鱼</a:t>
              </a:r>
              <a:endParaRPr lang="zh-CN" altLang="en-US" b="1" strike="noStrike" noProof="1">
                <a:solidFill>
                  <a:schemeClr val="hlink"/>
                </a:solidFill>
                <a:effectLst>
                  <a:outerShdw blurRad="38100" dist="38100" dir="2700000">
                    <a:srgbClr val="C0C0C0"/>
                  </a:outerShdw>
                </a:effectLst>
                <a:latin typeface="Arial" panose="020B0604020202020204" pitchFamily="34" charset="0"/>
                <a:ea typeface="华文中宋"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1+#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additive="base">
                                        <p:cTn id="12" dur="500" fill="hold"/>
                                        <p:tgtEl>
                                          <p:spTgt spid="13320"/>
                                        </p:tgtEl>
                                        <p:attrNameLst>
                                          <p:attrName>ppt_x</p:attrName>
                                        </p:attrNameLst>
                                      </p:cBhvr>
                                      <p:tavLst>
                                        <p:tav tm="0">
                                          <p:val>
                                            <p:strVal val="1+#ppt_w/2"/>
                                          </p:val>
                                        </p:tav>
                                        <p:tav tm="100000">
                                          <p:val>
                                            <p:strVal val="#ppt_x"/>
                                          </p:val>
                                        </p:tav>
                                      </p:tavLst>
                                    </p:anim>
                                    <p:anim calcmode="lin" valueType="num">
                                      <p:cBhvr additive="base">
                                        <p:cTn id="13" dur="500" fill="hold"/>
                                        <p:tgtEl>
                                          <p:spTgt spid="133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slide(fromBottom)">
                                      <p:cBhvr>
                                        <p:cTn id="1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4337"/>
          <p:cNvSpPr>
            <a:spLocks noGrp="1"/>
          </p:cNvSpPr>
          <p:nvPr>
            <p:ph type="title"/>
          </p:nvPr>
        </p:nvSpPr>
        <p:spPr>
          <a:xfrm>
            <a:off x="1524000" y="457200"/>
            <a:ext cx="6858000" cy="622300"/>
          </a:xfrm>
          <a:ln/>
        </p:spPr>
        <p:txBody>
          <a:bodyPr anchor="ctr" anchorCtr="0"/>
          <a:p>
            <a:r>
              <a:rPr lang="zh-CN" altLang="en-US" sz="3600"/>
              <a:t>钢板</a:t>
            </a:r>
            <a:r>
              <a:rPr lang="en-US" altLang="zh-CN" sz="3600"/>
              <a:t>--</a:t>
            </a:r>
            <a:r>
              <a:rPr lang="zh-CN" altLang="en-US" sz="3600"/>
              <a:t>美国空军流传的故事</a:t>
            </a:r>
            <a:endParaRPr lang="zh-CN" altLang="en-US" sz="3600"/>
          </a:p>
        </p:txBody>
      </p:sp>
      <p:sp>
        <p:nvSpPr>
          <p:cNvPr id="26626" name="文本占位符 14338"/>
          <p:cNvSpPr>
            <a:spLocks noGrp="1"/>
          </p:cNvSpPr>
          <p:nvPr>
            <p:ph idx="1"/>
          </p:nvPr>
        </p:nvSpPr>
        <p:spPr>
          <a:ln/>
        </p:spPr>
        <p:txBody>
          <a:bodyPr anchor="t" anchorCtr="0"/>
          <a:p>
            <a:pPr>
              <a:lnSpc>
                <a:spcPct val="90000"/>
              </a:lnSpc>
            </a:pPr>
            <a:r>
              <a:rPr lang="zh-CN" altLang="en-US"/>
              <a:t>钢板的故事，是运输机飞行员讲的。</a:t>
            </a:r>
            <a:br>
              <a:rPr lang="zh-CN" altLang="en-US"/>
            </a:br>
            <a:br>
              <a:rPr lang="zh-CN" altLang="en-US"/>
            </a:br>
            <a:r>
              <a:rPr lang="zh-CN" altLang="en-US"/>
              <a:t>　　在飞越驼峰航线，支援中国抗战时，美军的运输机队常常遭到日军战斗机的偷袭。</a:t>
            </a:r>
            <a:r>
              <a:rPr lang="en-US" altLang="zh-CN"/>
              <a:t>C</a:t>
            </a:r>
            <a:r>
              <a:rPr lang="zh-CN" altLang="en-US"/>
              <a:t>－</a:t>
            </a:r>
            <a:r>
              <a:rPr lang="en-US" altLang="zh-CN"/>
              <a:t>47</a:t>
            </a:r>
            <a:r>
              <a:rPr lang="zh-CN" altLang="en-US"/>
              <a:t>运输机只有一层铝皮，子弹常常穿透飞行员座椅，夺去飞行员的生命。情急之下，一些美军飞行员在座椅背后焊上一块钢板。靠着这块钢板，他们保住了自己的性命。</a:t>
            </a:r>
            <a:br>
              <a:rPr lang="zh-CN" altLang="en-US"/>
            </a:b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a:spLocks noRot="1"/>
          </p:cNvSpPr>
          <p:nvPr/>
        </p:nvSpPr>
        <p:spPr>
          <a:xfrm>
            <a:off x="684213" y="333375"/>
            <a:ext cx="7993063" cy="7207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fontAlgn="base">
              <a:spcBef>
                <a:spcPct val="40000"/>
              </a:spcBef>
              <a:spcAft>
                <a:spcPct val="40000"/>
              </a:spcAft>
            </a:pPr>
            <a:r>
              <a:rPr lang="zh-CN" altLang="en-US" sz="3600" b="1" strike="noStrike" noProof="1">
                <a:solidFill>
                  <a:srgbClr val="0000FF"/>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事故致因理论 </a:t>
            </a:r>
            <a:endParaRPr lang="zh-CN" altLang="en-US" sz="3600" b="1" strike="noStrike" noProof="1">
              <a:solidFill>
                <a:srgbClr val="0000FF"/>
              </a:solidFill>
              <a:effectLst>
                <a:outerShdw blurRad="38100" dist="38100" dir="2700000">
                  <a:srgbClr val="C0C0C0"/>
                </a:outerShdw>
              </a:effectLst>
              <a:latin typeface="Times New Roman" panose="02020603050405020304" pitchFamily="18" charset="0"/>
            </a:endParaRPr>
          </a:p>
        </p:txBody>
      </p:sp>
      <p:sp>
        <p:nvSpPr>
          <p:cNvPr id="17411" name="矩形 17410"/>
          <p:cNvSpPr/>
          <p:nvPr/>
        </p:nvSpPr>
        <p:spPr>
          <a:xfrm>
            <a:off x="2339975" y="1557338"/>
            <a:ext cx="4197350" cy="514350"/>
          </a:xfrm>
          <a:prstGeom prst="rect">
            <a:avLst/>
          </a:prstGeom>
          <a:noFill/>
          <a:ln w="9525">
            <a:noFill/>
          </a:ln>
        </p:spPr>
        <p:txBody>
          <a:bodyPr wrap="none" lIns="73552" tIns="36776" rIns="73552" bIns="36776" anchor="t" anchorCtr="0">
            <a:spAutoFit/>
          </a:bodyPr>
          <a:p>
            <a:pPr defTabSz="735330" fontAlgn="base"/>
            <a:r>
              <a:rPr lang="zh-CN" altLang="en-US" sz="2900" b="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cs"/>
              </a:rPr>
              <a:t>引发事故的四个基本要素</a:t>
            </a:r>
            <a:endParaRPr lang="zh-CN" altLang="en-US" sz="2900" b="1" strike="noStrike" noProof="1">
              <a:solidFill>
                <a:srgbClr val="FF0066"/>
              </a:solidFill>
              <a:effectLst>
                <a:outerShdw blurRad="38100" dist="38100" dir="2700000">
                  <a:srgbClr val="C0C0C0"/>
                </a:outerShdw>
              </a:effectLst>
              <a:latin typeface="宋体" panose="02010600030101010101" pitchFamily="2" charset="-122"/>
            </a:endParaRPr>
          </a:p>
        </p:txBody>
      </p:sp>
      <p:grpSp>
        <p:nvGrpSpPr>
          <p:cNvPr id="28675" name="组合 17411"/>
          <p:cNvGrpSpPr/>
          <p:nvPr/>
        </p:nvGrpSpPr>
        <p:grpSpPr>
          <a:xfrm>
            <a:off x="1187450" y="2420938"/>
            <a:ext cx="7037388" cy="3373437"/>
            <a:chOff x="0" y="0"/>
            <a:chExt cx="4433" cy="2125"/>
          </a:xfrm>
        </p:grpSpPr>
        <p:sp>
          <p:nvSpPr>
            <p:cNvPr id="28676" name="椭圆 17412"/>
            <p:cNvSpPr/>
            <p:nvPr/>
          </p:nvSpPr>
          <p:spPr>
            <a:xfrm>
              <a:off x="48" y="53"/>
              <a:ext cx="1382" cy="827"/>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4" name="文本框 17413"/>
            <p:cNvSpPr txBox="1"/>
            <p:nvPr/>
          </p:nvSpPr>
          <p:spPr>
            <a:xfrm>
              <a:off x="286" y="258"/>
              <a:ext cx="906"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rgbClr val="FF3300"/>
                  </a:solidFill>
                  <a:effectLst>
                    <a:outerShdw blurRad="38100" dist="38100" dir="2700000">
                      <a:srgbClr val="C0C0C0"/>
                    </a:outerShdw>
                  </a:effectLst>
                  <a:latin typeface="Times New Roman" panose="02020603050405020304" pitchFamily="18" charset="0"/>
                  <a:ea typeface="华文新魏" pitchFamily="2" charset="-122"/>
                  <a:cs typeface="+mn-cs"/>
                </a:rPr>
                <a:t>人的不安全行为</a:t>
              </a:r>
              <a:endParaRPr lang="zh-CN" altLang="en-US" sz="2200" b="1" noProof="1">
                <a:solidFill>
                  <a:srgbClr val="FF33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78" name="椭圆 17414"/>
            <p:cNvSpPr/>
            <p:nvPr/>
          </p:nvSpPr>
          <p:spPr>
            <a:xfrm>
              <a:off x="2955" y="0"/>
              <a:ext cx="1478" cy="77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6" name="文本框 17415"/>
            <p:cNvSpPr txBox="1"/>
            <p:nvPr/>
          </p:nvSpPr>
          <p:spPr>
            <a:xfrm>
              <a:off x="3221" y="181"/>
              <a:ext cx="1001"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rgbClr val="0000CC"/>
                  </a:solidFill>
                  <a:effectLst>
                    <a:outerShdw blurRad="38100" dist="38100" dir="2700000">
                      <a:srgbClr val="C0C0C0"/>
                    </a:outerShdw>
                  </a:effectLst>
                  <a:latin typeface="Times New Roman" panose="02020603050405020304" pitchFamily="18" charset="0"/>
                  <a:ea typeface="华文新魏" pitchFamily="2" charset="-122"/>
                  <a:cs typeface="+mn-cs"/>
                </a:rPr>
                <a:t>环境的不安全条件</a:t>
              </a:r>
              <a:endParaRPr lang="zh-CN" altLang="en-US" sz="2200" b="1" noProof="1">
                <a:solidFill>
                  <a:srgbClr val="0000CC"/>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0" name="椭圆 17416"/>
            <p:cNvSpPr/>
            <p:nvPr/>
          </p:nvSpPr>
          <p:spPr>
            <a:xfrm>
              <a:off x="0" y="1297"/>
              <a:ext cx="1382" cy="77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18" name="文本框 17417"/>
            <p:cNvSpPr txBox="1"/>
            <p:nvPr/>
          </p:nvSpPr>
          <p:spPr>
            <a:xfrm>
              <a:off x="227" y="1451"/>
              <a:ext cx="953" cy="468"/>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cs typeface="+mn-cs"/>
                </a:rPr>
                <a:t>物的不安全状态</a:t>
              </a:r>
              <a:endPar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2" name="椭圆 17418"/>
            <p:cNvSpPr/>
            <p:nvPr/>
          </p:nvSpPr>
          <p:spPr>
            <a:xfrm>
              <a:off x="2955" y="1297"/>
              <a:ext cx="1430" cy="828"/>
            </a:xfrm>
            <a:prstGeom prst="ellipse">
              <a:avLst/>
            </a:prstGeom>
            <a:solidFill>
              <a:srgbClr val="FFFF00"/>
            </a:solidFill>
            <a:ln w="9525" cap="flat" cmpd="sng">
              <a:solidFill>
                <a:srgbClr val="FFFF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7420" name="文本框 17419"/>
            <p:cNvSpPr txBox="1"/>
            <p:nvPr/>
          </p:nvSpPr>
          <p:spPr>
            <a:xfrm>
              <a:off x="3175" y="1588"/>
              <a:ext cx="1001" cy="257"/>
            </a:xfrm>
            <a:prstGeom prst="rect">
              <a:avLst/>
            </a:prstGeom>
            <a:noFill/>
            <a:ln w="9525">
              <a:noFill/>
            </a:ln>
          </p:spPr>
          <p:txBody>
            <a:bodyPr lIns="73552" tIns="36776" rIns="73552" bIns="36776">
              <a:spAutoFit/>
            </a:bodyPr>
            <a:p>
              <a:pPr algn="ctr" defTabSz="735330">
                <a:spcBef>
                  <a:spcPct val="50000"/>
                </a:spcBef>
              </a:pPr>
              <a:r>
                <a:rPr lang="zh-CN" altLang="en-US" sz="2200" b="1" noProof="1">
                  <a:solidFill>
                    <a:schemeClr val="bg2"/>
                  </a:solidFill>
                  <a:effectLst>
                    <a:outerShdw blurRad="38100" dist="38100" dir="2700000">
                      <a:srgbClr val="C0C0C0"/>
                    </a:outerShdw>
                  </a:effectLst>
                  <a:latin typeface="Times New Roman" panose="02020603050405020304" pitchFamily="18" charset="0"/>
                  <a:ea typeface="华文新魏" pitchFamily="2" charset="-122"/>
                  <a:cs typeface="+mn-cs"/>
                </a:rPr>
                <a:t>管理</a:t>
              </a:r>
              <a:r>
                <a:rPr lang="zh-CN" altLang="en-US" sz="2200" b="1" noProof="1">
                  <a:solidFill>
                    <a:srgbClr val="008000"/>
                  </a:solidFill>
                  <a:effectLst>
                    <a:outerShdw blurRad="38100" dist="38100" dir="2700000">
                      <a:srgbClr val="C0C0C0"/>
                    </a:outerShdw>
                  </a:effectLst>
                  <a:latin typeface="Times New Roman" panose="02020603050405020304" pitchFamily="18" charset="0"/>
                  <a:ea typeface="华文新魏" pitchFamily="2" charset="-122"/>
                  <a:cs typeface="+mn-cs"/>
                </a:rPr>
                <a:t>缺陷</a:t>
              </a:r>
              <a:endParaRPr lang="zh-CN" altLang="en-US" sz="2200" b="1" noProof="1">
                <a:solidFill>
                  <a:srgbClr val="008000"/>
                </a:solidFill>
                <a:effectLst>
                  <a:outerShdw blurRad="38100" dist="38100" dir="2700000">
                    <a:srgbClr val="C0C0C0"/>
                  </a:outerShdw>
                </a:effectLst>
                <a:latin typeface="Times New Roman" panose="02020603050405020304" pitchFamily="18" charset="0"/>
                <a:ea typeface="华文新魏" pitchFamily="2" charset="-122"/>
              </a:endParaRPr>
            </a:p>
          </p:txBody>
        </p:sp>
        <p:sp>
          <p:nvSpPr>
            <p:cNvPr id="28684" name="椭圆 17420"/>
            <p:cNvSpPr/>
            <p:nvPr/>
          </p:nvSpPr>
          <p:spPr>
            <a:xfrm>
              <a:off x="1764" y="569"/>
              <a:ext cx="905" cy="987"/>
            </a:xfrm>
            <a:prstGeom prst="ellipse">
              <a:avLst/>
            </a:prstGeom>
            <a:solidFill>
              <a:schemeClr val="accent1"/>
            </a:solidFill>
            <a:ln w="9525"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8685" name="文本框 17421"/>
            <p:cNvSpPr txBox="1"/>
            <p:nvPr/>
          </p:nvSpPr>
          <p:spPr>
            <a:xfrm>
              <a:off x="1905" y="953"/>
              <a:ext cx="619" cy="257"/>
            </a:xfrm>
            <a:prstGeom prst="rect">
              <a:avLst/>
            </a:prstGeom>
            <a:noFill/>
            <a:ln w="9525">
              <a:noFill/>
            </a:ln>
          </p:spPr>
          <p:txBody>
            <a:bodyPr lIns="73552" tIns="36776" rIns="73552" bIns="36776" anchor="t" anchorCtr="0">
              <a:spAutoFit/>
            </a:bodyPr>
            <a:p>
              <a:pPr algn="ctr" defTabSz="735330">
                <a:spcBef>
                  <a:spcPct val="50000"/>
                </a:spcBef>
              </a:pPr>
              <a:r>
                <a:rPr lang="zh-CN" altLang="en-US" sz="2200" b="1">
                  <a:solidFill>
                    <a:srgbClr val="FF3300"/>
                  </a:solidFill>
                  <a:latin typeface="Times New Roman" panose="02020603050405020304" pitchFamily="18" charset="0"/>
                  <a:ea typeface="黑体" panose="02010609060101010101" charset="-122"/>
                </a:rPr>
                <a:t>事  故</a:t>
              </a:r>
              <a:endParaRPr lang="zh-CN" altLang="en-US" sz="2200" b="1">
                <a:solidFill>
                  <a:srgbClr val="FF3300"/>
                </a:solidFill>
                <a:latin typeface="Times New Roman" panose="02020603050405020304" pitchFamily="18" charset="0"/>
                <a:ea typeface="黑体" panose="02010609060101010101" charset="-122"/>
              </a:endParaRPr>
            </a:p>
          </p:txBody>
        </p:sp>
        <p:sp>
          <p:nvSpPr>
            <p:cNvPr id="28686" name="直接连接符 17422"/>
            <p:cNvSpPr/>
            <p:nvPr/>
          </p:nvSpPr>
          <p:spPr>
            <a:xfrm>
              <a:off x="1382" y="675"/>
              <a:ext cx="382" cy="258"/>
            </a:xfrm>
            <a:prstGeom prst="line">
              <a:avLst/>
            </a:prstGeom>
            <a:ln w="12700" cap="flat" cmpd="sng">
              <a:solidFill>
                <a:schemeClr val="tx1"/>
              </a:solidFill>
              <a:prstDash val="solid"/>
              <a:round/>
              <a:headEnd type="none" w="med" len="med"/>
              <a:tailEnd type="triangle" w="med" len="med"/>
            </a:ln>
          </p:spPr>
        </p:sp>
        <p:sp>
          <p:nvSpPr>
            <p:cNvPr id="28687" name="直接连接符 17423"/>
            <p:cNvSpPr/>
            <p:nvPr/>
          </p:nvSpPr>
          <p:spPr>
            <a:xfrm flipV="1">
              <a:off x="1430" y="1347"/>
              <a:ext cx="334" cy="262"/>
            </a:xfrm>
            <a:prstGeom prst="line">
              <a:avLst/>
            </a:prstGeom>
            <a:ln w="12700" cap="flat" cmpd="sng">
              <a:solidFill>
                <a:schemeClr val="tx1"/>
              </a:solidFill>
              <a:prstDash val="solid"/>
              <a:round/>
              <a:headEnd type="none" w="med" len="med"/>
              <a:tailEnd type="triangle" w="med" len="med"/>
            </a:ln>
          </p:spPr>
        </p:sp>
        <p:sp>
          <p:nvSpPr>
            <p:cNvPr id="28688" name="直接连接符 17424"/>
            <p:cNvSpPr/>
            <p:nvPr/>
          </p:nvSpPr>
          <p:spPr>
            <a:xfrm flipV="1">
              <a:off x="2669" y="569"/>
              <a:ext cx="382" cy="262"/>
            </a:xfrm>
            <a:prstGeom prst="line">
              <a:avLst/>
            </a:prstGeom>
            <a:ln w="9525" cap="flat" cmpd="sng">
              <a:solidFill>
                <a:schemeClr val="tx1"/>
              </a:solidFill>
              <a:prstDash val="solid"/>
              <a:round/>
              <a:headEnd type="triangle" w="med" len="med"/>
              <a:tailEnd type="none" w="med" len="med"/>
            </a:ln>
          </p:spPr>
        </p:sp>
        <p:sp>
          <p:nvSpPr>
            <p:cNvPr id="28689" name="直接连接符 17425"/>
            <p:cNvSpPr/>
            <p:nvPr/>
          </p:nvSpPr>
          <p:spPr>
            <a:xfrm>
              <a:off x="2622" y="1347"/>
              <a:ext cx="381" cy="311"/>
            </a:xfrm>
            <a:prstGeom prst="line">
              <a:avLst/>
            </a:prstGeom>
            <a:ln w="9525" cap="flat" cmpd="sng">
              <a:solidFill>
                <a:schemeClr val="tx1"/>
              </a:solidFill>
              <a:prstDash val="solid"/>
              <a:round/>
              <a:headEnd type="triangle" w="med" len="med"/>
              <a:tailEnd type="none" w="med" len="med"/>
            </a:ln>
          </p:spPr>
        </p:sp>
      </p:grpSp>
    </p:spTree>
  </p:cSld>
  <p:clrMapOvr>
    <a:masterClrMapping/>
  </p:clrMapOvr>
  <p:transition>
    <p:wedge/>
    <p:sndAc>
      <p:stSnd>
        <p:snd r:embed="rId1" name="suction.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8433"/>
          <p:cNvSpPr txBox="1"/>
          <p:nvPr/>
        </p:nvSpPr>
        <p:spPr>
          <a:xfrm>
            <a:off x="539750" y="1341438"/>
            <a:ext cx="8296275" cy="476250"/>
          </a:xfrm>
          <a:prstGeom prst="rect">
            <a:avLst/>
          </a:prstGeom>
          <a:noFill/>
          <a:ln w="9525">
            <a:noFill/>
          </a:ln>
        </p:spPr>
        <p:txBody>
          <a:bodyPr anchor="t" anchorCtr="0">
            <a:spAutoFit/>
          </a:bodyPr>
          <a:p>
            <a:pPr algn="just">
              <a:lnSpc>
                <a:spcPct val="105000"/>
              </a:lnSpc>
              <a:spcBef>
                <a:spcPct val="50000"/>
              </a:spcBef>
              <a:buFont typeface="Wingdings" panose="05000000000000000000" pitchFamily="2" charset="2"/>
              <a:buChar char="Ø"/>
            </a:pPr>
            <a:r>
              <a:rPr lang="zh-CN" altLang="en-US" sz="2400" b="1">
                <a:latin typeface="宋体" panose="02010600030101010101" pitchFamily="2" charset="-122"/>
                <a:ea typeface="宋体" panose="02010600030101010101" pitchFamily="2" charset="-122"/>
              </a:rPr>
              <a:t>人们用多米诺骨牌来形象地描述这种事故因果连锁关系。</a:t>
            </a:r>
            <a:endParaRPr lang="zh-CN" altLang="en-US" sz="2400" b="1">
              <a:latin typeface="宋体" panose="02010600030101010101" pitchFamily="2" charset="-122"/>
              <a:ea typeface="宋体" panose="02010600030101010101" pitchFamily="2" charset="-122"/>
            </a:endParaRPr>
          </a:p>
        </p:txBody>
      </p:sp>
      <p:sp>
        <p:nvSpPr>
          <p:cNvPr id="29698" name="文本框 18434"/>
          <p:cNvSpPr txBox="1"/>
          <p:nvPr/>
        </p:nvSpPr>
        <p:spPr>
          <a:xfrm>
            <a:off x="684213" y="5229225"/>
            <a:ext cx="8151812" cy="1244600"/>
          </a:xfrm>
          <a:prstGeom prst="rect">
            <a:avLst/>
          </a:prstGeom>
          <a:noFill/>
          <a:ln w="9525">
            <a:noFill/>
          </a:ln>
        </p:spPr>
        <p:txBody>
          <a:bodyPr anchor="t" anchorCtr="0">
            <a:spAutoFit/>
          </a:bodyPr>
          <a:p>
            <a:pPr algn="just">
              <a:lnSpc>
                <a:spcPct val="105000"/>
              </a:lnSpc>
              <a:spcBef>
                <a:spcPct val="50000"/>
              </a:spcBef>
              <a:buFont typeface="Wingdings" panose="05000000000000000000" pitchFamily="2" charset="2"/>
              <a:buChar char="Ø"/>
            </a:pPr>
            <a:r>
              <a:rPr lang="zh-CN" altLang="en-US" sz="2400" b="1">
                <a:latin typeface="宋体" panose="02010600030101010101" pitchFamily="2" charset="-122"/>
                <a:ea typeface="宋体" panose="02010600030101010101" pitchFamily="2" charset="-122"/>
              </a:rPr>
              <a:t>海因里希认为，企业事故预防工作的中心就是</a:t>
            </a:r>
            <a:r>
              <a:rPr lang="zh-CN" altLang="en-US" sz="2400" b="1">
                <a:solidFill>
                  <a:srgbClr val="FF0066"/>
                </a:solidFill>
                <a:latin typeface="宋体" panose="02010600030101010101" pitchFamily="2" charset="-122"/>
                <a:ea typeface="宋体" panose="02010600030101010101" pitchFamily="2" charset="-122"/>
              </a:rPr>
              <a:t>防止人的不安全行为，消除机械的或物质的不安全状态，</a:t>
            </a:r>
            <a:r>
              <a:rPr lang="zh-CN" altLang="en-US" sz="2400" b="1">
                <a:latin typeface="宋体" panose="02010600030101010101" pitchFamily="2" charset="-122"/>
                <a:ea typeface="宋体" panose="02010600030101010101" pitchFamily="2" charset="-122"/>
              </a:rPr>
              <a:t>中断事故连锁的进程而避免事故的发生。</a:t>
            </a:r>
            <a:endParaRPr lang="zh-CN" altLang="en-US" sz="2400" b="1">
              <a:latin typeface="宋体" panose="02010600030101010101" pitchFamily="2" charset="-122"/>
              <a:ea typeface="Times New Roman" panose="02020603050405020304" pitchFamily="18" charset="0"/>
            </a:endParaRPr>
          </a:p>
        </p:txBody>
      </p:sp>
      <p:pic>
        <p:nvPicPr>
          <p:cNvPr id="29699" name="图片 18435" descr="1"/>
          <p:cNvPicPr>
            <a:picLocks noChangeAspect="1"/>
          </p:cNvPicPr>
          <p:nvPr/>
        </p:nvPicPr>
        <p:blipFill>
          <a:blip r:embed="rId1"/>
          <a:srcRect b="9930"/>
          <a:stretch>
            <a:fillRect/>
          </a:stretch>
        </p:blipFill>
        <p:spPr>
          <a:xfrm>
            <a:off x="827088" y="1916113"/>
            <a:ext cx="7777162" cy="3241675"/>
          </a:xfrm>
          <a:prstGeom prst="rect">
            <a:avLst/>
          </a:prstGeom>
          <a:noFill/>
          <a:ln w="9525">
            <a:noFill/>
          </a:ln>
        </p:spPr>
      </p:pic>
      <p:sp>
        <p:nvSpPr>
          <p:cNvPr id="29700" name="矩形 18436"/>
          <p:cNvSpPr>
            <a:spLocks noRot="1"/>
          </p:cNvSpPr>
          <p:nvPr/>
        </p:nvSpPr>
        <p:spPr>
          <a:xfrm>
            <a:off x="900113" y="333375"/>
            <a:ext cx="7343775"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（二）事故因果连锁论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transition>
    <p:wipe/>
    <p:sndAc>
      <p:stSnd>
        <p:snd r:embed="rId2" name="typ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1692275" y="333375"/>
            <a:ext cx="6172200" cy="560388"/>
          </a:xfrm>
          <a:prstGeom prst="rect">
            <a:avLst/>
          </a:prstGeom>
          <a:noFill/>
          <a:ln w="9525">
            <a:noFill/>
          </a:ln>
        </p:spPr>
        <p:txBody>
          <a:bodyPr lIns="73552" tIns="36776" rIns="73552" bIns="36776">
            <a:spAutoFit/>
          </a:bodyPr>
          <a:p>
            <a:pPr algn="ctr" defTabSz="735330">
              <a:spcBef>
                <a:spcPct val="50000"/>
              </a:spcBef>
            </a:pPr>
            <a:r>
              <a:rPr lang="zh-CN" altLang="en-US" sz="3200" b="1" noProof="1">
                <a:solidFill>
                  <a:srgbClr val="2112EA"/>
                </a:solidFill>
                <a:effectLst>
                  <a:outerShdw blurRad="38100" dist="38100" dir="2700000">
                    <a:srgbClr val="C0C0C0"/>
                  </a:outerShdw>
                </a:effectLst>
                <a:latin typeface="宋体" panose="02010600030101010101" pitchFamily="2" charset="-122"/>
                <a:ea typeface="宋体" panose="02010600030101010101" pitchFamily="2" charset="-122"/>
                <a:cs typeface="+mn-cs"/>
              </a:rPr>
              <a:t>博德事故因果连锁论</a:t>
            </a:r>
            <a:endParaRPr lang="zh-CN" altLang="en-US" sz="3200" b="1" noProof="1">
              <a:solidFill>
                <a:srgbClr val="2112EA"/>
              </a:solidFill>
              <a:effectLst>
                <a:outerShdw blurRad="38100" dist="38100" dir="2700000">
                  <a:srgbClr val="C0C0C0"/>
                </a:outerShdw>
              </a:effectLst>
              <a:latin typeface="宋体" panose="02010600030101010101" pitchFamily="2" charset="-122"/>
            </a:endParaRPr>
          </a:p>
        </p:txBody>
      </p:sp>
      <p:graphicFrame>
        <p:nvGraphicFramePr>
          <p:cNvPr id="30722" name="对象 19458"/>
          <p:cNvGraphicFramePr>
            <a:graphicFrameLocks noChangeAspect="1"/>
          </p:cNvGraphicFramePr>
          <p:nvPr/>
        </p:nvGraphicFramePr>
        <p:xfrm>
          <a:off x="611188" y="1752600"/>
          <a:ext cx="7999412" cy="3886200"/>
        </p:xfrm>
        <a:graphic>
          <a:graphicData uri="http://schemas.openxmlformats.org/presentationml/2006/ole">
            <mc:AlternateContent xmlns:mc="http://schemas.openxmlformats.org/markup-compatibility/2006">
              <mc:Choice xmlns:v="urn:schemas-microsoft-com:vml" Requires="v">
                <p:oleObj spid="_x0000_s3076" name="" r:id="rId1" imgW="8572500" imgH="3164840" progId="">
                  <p:embed/>
                </p:oleObj>
              </mc:Choice>
              <mc:Fallback>
                <p:oleObj name="" r:id="rId1" imgW="8572500" imgH="3164840" progId="">
                  <p:embed/>
                  <p:pic>
                    <p:nvPicPr>
                      <p:cNvPr id="0" name="图片 3075"/>
                      <p:cNvPicPr/>
                      <p:nvPr/>
                    </p:nvPicPr>
                    <p:blipFill>
                      <a:blip r:embed="rId2"/>
                      <a:stretch>
                        <a:fillRect/>
                      </a:stretch>
                    </p:blipFill>
                    <p:spPr>
                      <a:xfrm>
                        <a:off x="611188" y="1752600"/>
                        <a:ext cx="7999412" cy="3886200"/>
                      </a:xfrm>
                      <a:prstGeom prst="rect">
                        <a:avLst/>
                      </a:prstGeom>
                      <a:solidFill>
                        <a:srgbClr val="CCECFF"/>
                      </a:solidFill>
                      <a:ln w="38100" cap="flat" cmpd="sng">
                        <a:solidFill>
                          <a:srgbClr val="000000"/>
                        </a:solidFill>
                        <a:prstDash val="solid"/>
                        <a:miter/>
                        <a:headEnd type="none" w="med" len="med"/>
                        <a:tailEnd type="none" w="med" len="med"/>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20481"/>
          <p:cNvSpPr txBox="1"/>
          <p:nvPr/>
        </p:nvSpPr>
        <p:spPr>
          <a:xfrm>
            <a:off x="755650" y="1484313"/>
            <a:ext cx="6324600" cy="519112"/>
          </a:xfrm>
          <a:prstGeom prst="rect">
            <a:avLst/>
          </a:prstGeom>
          <a:noFill/>
          <a:ln w="9525">
            <a:noFill/>
          </a:ln>
        </p:spPr>
        <p:txBody>
          <a:bodyPr anchor="t" anchorCtr="0">
            <a:spAutoFit/>
          </a:bodyPr>
          <a:p>
            <a:pPr>
              <a:spcBef>
                <a:spcPct val="50000"/>
              </a:spcBef>
              <a:buClr>
                <a:schemeClr val="accent2"/>
              </a:buClr>
              <a:buSzPct val="80000"/>
              <a:buFont typeface="Wingdings" panose="05000000000000000000" pitchFamily="2" charset="2"/>
            </a:pPr>
            <a:r>
              <a:rPr lang="en-US" altLang="zh-CN" sz="2800" b="1">
                <a:solidFill>
                  <a:srgbClr val="FF33CC"/>
                </a:solidFill>
                <a:latin typeface="Tahoma" panose="020B0604030504040204" pitchFamily="34" charset="0"/>
                <a:ea typeface="宋体" panose="02010600030101010101" pitchFamily="2" charset="-122"/>
              </a:rPr>
              <a:t>◆</a:t>
            </a:r>
            <a:r>
              <a:rPr lang="zh-CN" altLang="en-US" sz="2800" b="1">
                <a:solidFill>
                  <a:srgbClr val="FF33CC"/>
                </a:solidFill>
                <a:latin typeface="楷体_GB2312" pitchFamily="1" charset="-122"/>
                <a:ea typeface="楷体_GB2312" pitchFamily="1" charset="-122"/>
              </a:rPr>
              <a:t>事故统计分析因果连锁模型</a:t>
            </a:r>
            <a:r>
              <a:rPr lang="zh-CN" altLang="en-US" sz="2800" b="1">
                <a:solidFill>
                  <a:schemeClr val="folHlink"/>
                </a:solidFill>
                <a:latin typeface="楷体_GB2312" pitchFamily="1" charset="-122"/>
                <a:ea typeface="楷体_GB2312" pitchFamily="1" charset="-122"/>
              </a:rPr>
              <a:t> </a:t>
            </a:r>
            <a:endParaRPr lang="zh-CN" altLang="en-US" sz="2800" b="1">
              <a:solidFill>
                <a:schemeClr val="folHlink"/>
              </a:solidFill>
              <a:latin typeface="楷体_GB2312" pitchFamily="1" charset="-122"/>
              <a:ea typeface="楷体_GB2312" pitchFamily="1" charset="-122"/>
            </a:endParaRPr>
          </a:p>
        </p:txBody>
      </p:sp>
      <p:sp>
        <p:nvSpPr>
          <p:cNvPr id="31746" name="文本框 20482"/>
          <p:cNvSpPr txBox="1"/>
          <p:nvPr/>
        </p:nvSpPr>
        <p:spPr>
          <a:xfrm>
            <a:off x="755650" y="2492375"/>
            <a:ext cx="7554913" cy="2100263"/>
          </a:xfrm>
          <a:prstGeom prst="rect">
            <a:avLst/>
          </a:prstGeom>
          <a:noFill/>
          <a:ln w="9525">
            <a:noFill/>
          </a:ln>
        </p:spPr>
        <p:txBody>
          <a:bodyPr anchor="t" anchorCtr="0">
            <a:spAutoFit/>
          </a:bodyPr>
          <a:p>
            <a:pPr>
              <a:spcBef>
                <a:spcPct val="50000"/>
              </a:spcBef>
              <a:buClr>
                <a:schemeClr val="accent2"/>
              </a:buClr>
              <a:buSzPct val="80000"/>
              <a:buFont typeface="Wingdings" panose="05000000000000000000" pitchFamily="2" charset="2"/>
            </a:pPr>
            <a:r>
              <a:rPr lang="en-US" altLang="zh-CN" sz="1400" b="1">
                <a:latin typeface="楷体_GB2312" pitchFamily="1" charset="-122"/>
                <a:ea typeface="楷体_GB2312" pitchFamily="1" charset="-122"/>
              </a:rPr>
              <a:t>●</a:t>
            </a:r>
            <a:r>
              <a:rPr lang="zh-CN" altLang="en-US" sz="2400" b="1">
                <a:latin typeface="楷体_GB2312" pitchFamily="1" charset="-122"/>
                <a:ea typeface="楷体_GB2312" pitchFamily="1" charset="-122"/>
              </a:rPr>
              <a:t>该模型着重于伤亡事故的直接原因</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人的不安全行为和物的不安全状态，以及其背后的深层原因</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管理失误。</a:t>
            </a:r>
            <a:endParaRPr lang="zh-CN" altLang="en-US" sz="2400" b="1">
              <a:latin typeface="楷体_GB2312" pitchFamily="1" charset="-122"/>
              <a:ea typeface="楷体_GB2312" pitchFamily="1" charset="-122"/>
            </a:endParaRPr>
          </a:p>
          <a:p>
            <a:pPr>
              <a:spcBef>
                <a:spcPct val="50000"/>
              </a:spcBef>
              <a:buClr>
                <a:schemeClr val="accent2"/>
              </a:buClr>
              <a:buSzPct val="80000"/>
              <a:buFont typeface="Wingdings" panose="05000000000000000000" pitchFamily="2" charset="2"/>
            </a:pPr>
            <a:r>
              <a:rPr lang="zh-CN" altLang="en-US" sz="1400" b="1">
                <a:latin typeface="楷体_GB2312" pitchFamily="1" charset="-122"/>
                <a:ea typeface="楷体_GB2312" pitchFamily="1" charset="-122"/>
              </a:rPr>
              <a:t>●</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企业职工伤亡事故分类</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GB6441</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86</a:t>
            </a:r>
            <a:r>
              <a:rPr lang="zh-CN" altLang="en-US" sz="2400" b="1">
                <a:latin typeface="楷体_GB2312" pitchFamily="1" charset="-122"/>
                <a:ea typeface="楷体_GB2312" pitchFamily="1" charset="-122"/>
              </a:rPr>
              <a:t>）就是基于这种事故因果连锁模型制定的。 </a:t>
            </a:r>
            <a:endParaRPr lang="zh-CN" altLang="en-US" sz="2400" b="1">
              <a:latin typeface="楷体_GB2312" pitchFamily="1" charset="-122"/>
              <a:ea typeface="楷体_GB2312" pitchFamily="1" charset="-122"/>
            </a:endParaRPr>
          </a:p>
        </p:txBody>
      </p:sp>
      <p:sp>
        <p:nvSpPr>
          <p:cNvPr id="31747" name="矩形 20483"/>
          <p:cNvSpPr>
            <a:spLocks noRot="1"/>
          </p:cNvSpPr>
          <p:nvPr/>
        </p:nvSpPr>
        <p:spPr>
          <a:xfrm>
            <a:off x="900113" y="333375"/>
            <a:ext cx="7343775"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810" y="1714500"/>
            <a:ext cx="59251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284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21505"/>
          <p:cNvGrpSpPr/>
          <p:nvPr/>
        </p:nvGrpSpPr>
        <p:grpSpPr>
          <a:xfrm>
            <a:off x="395288" y="1412875"/>
            <a:ext cx="8280400" cy="4392613"/>
            <a:chOff x="0" y="0"/>
            <a:chExt cx="5042" cy="2200"/>
          </a:xfrm>
        </p:grpSpPr>
        <p:sp>
          <p:nvSpPr>
            <p:cNvPr id="32770" name="矩形 21506"/>
            <p:cNvSpPr/>
            <p:nvPr/>
          </p:nvSpPr>
          <p:spPr>
            <a:xfrm>
              <a:off x="0" y="616"/>
              <a:ext cx="573"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社会因素</a:t>
              </a:r>
              <a:endParaRPr lang="zh-CN" altLang="en-US" sz="1600" b="1">
                <a:latin typeface="Times New Roman" panose="02020603050405020304" pitchFamily="18" charset="0"/>
                <a:ea typeface="隶书" pitchFamily="49" charset="-122"/>
              </a:endParaRPr>
            </a:p>
          </p:txBody>
        </p:sp>
        <p:sp>
          <p:nvSpPr>
            <p:cNvPr id="32771" name="矩形 21507"/>
            <p:cNvSpPr/>
            <p:nvPr/>
          </p:nvSpPr>
          <p:spPr>
            <a:xfrm>
              <a:off x="801" y="616"/>
              <a:ext cx="573"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管理缺陷</a:t>
              </a:r>
              <a:endParaRPr lang="zh-CN" altLang="en-US" sz="1600" b="1">
                <a:latin typeface="Times New Roman" panose="02020603050405020304" pitchFamily="18" charset="0"/>
                <a:ea typeface="隶书" pitchFamily="49" charset="-122"/>
              </a:endParaRPr>
            </a:p>
          </p:txBody>
        </p:sp>
        <p:sp>
          <p:nvSpPr>
            <p:cNvPr id="32772" name="矩形 21508"/>
            <p:cNvSpPr/>
            <p:nvPr/>
          </p:nvSpPr>
          <p:spPr>
            <a:xfrm>
              <a:off x="1717" y="311"/>
              <a:ext cx="687"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不安全状态</a:t>
              </a:r>
              <a:endParaRPr lang="zh-CN" altLang="en-US" sz="1600" b="1">
                <a:latin typeface="Times New Roman" panose="02020603050405020304" pitchFamily="18" charset="0"/>
                <a:ea typeface="隶书" pitchFamily="49" charset="-122"/>
              </a:endParaRPr>
            </a:p>
          </p:txBody>
        </p:sp>
        <p:sp>
          <p:nvSpPr>
            <p:cNvPr id="32773" name="矩形 21509"/>
            <p:cNvSpPr/>
            <p:nvPr/>
          </p:nvSpPr>
          <p:spPr>
            <a:xfrm>
              <a:off x="1717" y="924"/>
              <a:ext cx="687"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不安全行为</a:t>
              </a:r>
              <a:endParaRPr lang="zh-CN" altLang="en-US" sz="1600" b="1">
                <a:latin typeface="Times New Roman" panose="02020603050405020304" pitchFamily="18" charset="0"/>
                <a:ea typeface="隶书" pitchFamily="49" charset="-122"/>
              </a:endParaRPr>
            </a:p>
          </p:txBody>
        </p:sp>
        <p:sp>
          <p:nvSpPr>
            <p:cNvPr id="32774" name="矩形 21510"/>
            <p:cNvSpPr/>
            <p:nvPr/>
          </p:nvSpPr>
          <p:spPr>
            <a:xfrm>
              <a:off x="2632" y="311"/>
              <a:ext cx="458"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起因物</a:t>
              </a:r>
              <a:endParaRPr lang="zh-CN" altLang="en-US" sz="1600" b="1">
                <a:latin typeface="Times New Roman" panose="02020603050405020304" pitchFamily="18" charset="0"/>
                <a:ea typeface="隶书" pitchFamily="49" charset="-122"/>
              </a:endParaRPr>
            </a:p>
          </p:txBody>
        </p:sp>
        <p:sp>
          <p:nvSpPr>
            <p:cNvPr id="32775" name="矩形 21511"/>
            <p:cNvSpPr/>
            <p:nvPr/>
          </p:nvSpPr>
          <p:spPr>
            <a:xfrm>
              <a:off x="2632" y="922"/>
              <a:ext cx="458"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肇事人</a:t>
              </a:r>
              <a:endParaRPr lang="zh-CN" altLang="en-US" sz="1600" b="1">
                <a:latin typeface="Times New Roman" panose="02020603050405020304" pitchFamily="18" charset="0"/>
                <a:ea typeface="隶书" pitchFamily="49" charset="-122"/>
              </a:endParaRPr>
            </a:p>
          </p:txBody>
        </p:sp>
        <p:sp>
          <p:nvSpPr>
            <p:cNvPr id="32776" name="矩形 21512"/>
            <p:cNvSpPr/>
            <p:nvPr/>
          </p:nvSpPr>
          <p:spPr>
            <a:xfrm>
              <a:off x="3320" y="311"/>
              <a:ext cx="457" cy="203"/>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致害物</a:t>
              </a:r>
              <a:endParaRPr lang="zh-CN" altLang="en-US" sz="1600" b="1">
                <a:latin typeface="Times New Roman" panose="02020603050405020304" pitchFamily="18" charset="0"/>
                <a:ea typeface="隶书" pitchFamily="49" charset="-122"/>
              </a:endParaRPr>
            </a:p>
          </p:txBody>
        </p:sp>
        <p:sp>
          <p:nvSpPr>
            <p:cNvPr id="32777" name="矩形 21513"/>
            <p:cNvSpPr/>
            <p:nvPr/>
          </p:nvSpPr>
          <p:spPr>
            <a:xfrm>
              <a:off x="3320" y="922"/>
              <a:ext cx="457" cy="204"/>
            </a:xfrm>
            <a:prstGeom prst="rect">
              <a:avLst/>
            </a:prstGeom>
            <a:solidFill>
              <a:srgbClr val="FFFFFF"/>
            </a:solid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隶书" pitchFamily="49" charset="-122"/>
                </a:rPr>
                <a:t>受害人</a:t>
              </a:r>
              <a:endParaRPr lang="zh-CN" altLang="en-US" sz="1600" b="1">
                <a:latin typeface="Times New Roman" panose="02020603050405020304" pitchFamily="18" charset="0"/>
                <a:ea typeface="隶书" pitchFamily="49" charset="-122"/>
              </a:endParaRPr>
            </a:p>
          </p:txBody>
        </p:sp>
        <p:sp>
          <p:nvSpPr>
            <p:cNvPr id="32778" name="爆炸形 2 21514"/>
            <p:cNvSpPr/>
            <p:nvPr/>
          </p:nvSpPr>
          <p:spPr>
            <a:xfrm>
              <a:off x="4006" y="413"/>
              <a:ext cx="801" cy="509"/>
            </a:xfrm>
            <a:prstGeom prst="irregularSeal2">
              <a:avLst/>
            </a:prstGeom>
            <a:noFill/>
            <a:ln w="19050" cap="flat" cmpd="sng">
              <a:solidFill>
                <a:srgbClr val="000000"/>
              </a:solidFill>
              <a:prstDash val="solid"/>
              <a:miter/>
              <a:headEnd type="none" w="med" len="med"/>
              <a:tailEnd type="none" w="med" len="med"/>
            </a:ln>
          </p:spPr>
          <p:txBody>
            <a:bodyPr lIns="0" tIns="0" rIns="0" bIns="0" anchor="t" anchorCtr="0"/>
            <a:p>
              <a:pPr algn="ctr" eaLnBrk="0" hangingPunct="0"/>
              <a:r>
                <a:rPr lang="zh-CN" altLang="en-US" sz="1600" b="1">
                  <a:latin typeface="Times New Roman" panose="02020603050405020304" pitchFamily="18" charset="0"/>
                  <a:ea typeface="黑体" panose="02010609060101010101" charset="-122"/>
                </a:rPr>
                <a:t>事</a:t>
              </a:r>
              <a:r>
                <a:rPr lang="zh-CN" altLang="en-US" sz="1600" b="1">
                  <a:latin typeface="Times New Roman" panose="02020603050405020304" pitchFamily="18" charset="0"/>
                  <a:ea typeface="宋体" panose="02010600030101010101" pitchFamily="2" charset="-122"/>
                </a:rPr>
                <a:t>故</a:t>
              </a:r>
              <a:endParaRPr lang="zh-CN" altLang="en-US" sz="1600" b="1">
                <a:latin typeface="Times New Roman" panose="02020603050405020304" pitchFamily="18" charset="0"/>
                <a:ea typeface="宋体" panose="02010600030101010101" pitchFamily="2" charset="-122"/>
              </a:endParaRPr>
            </a:p>
          </p:txBody>
        </p:sp>
        <p:sp>
          <p:nvSpPr>
            <p:cNvPr id="32779" name="直接连接符 21515"/>
            <p:cNvSpPr/>
            <p:nvPr/>
          </p:nvSpPr>
          <p:spPr>
            <a:xfrm>
              <a:off x="573" y="718"/>
              <a:ext cx="228" cy="0"/>
            </a:xfrm>
            <a:prstGeom prst="line">
              <a:avLst/>
            </a:prstGeom>
            <a:ln w="19050" cap="flat" cmpd="sng">
              <a:solidFill>
                <a:srgbClr val="000000"/>
              </a:solidFill>
              <a:prstDash val="solid"/>
              <a:round/>
              <a:headEnd type="none" w="med" len="med"/>
              <a:tailEnd type="triangle" w="sm" len="sm"/>
            </a:ln>
          </p:spPr>
        </p:sp>
        <p:sp>
          <p:nvSpPr>
            <p:cNvPr id="32780" name="直接连接符 21516"/>
            <p:cNvSpPr/>
            <p:nvPr/>
          </p:nvSpPr>
          <p:spPr>
            <a:xfrm>
              <a:off x="2404" y="413"/>
              <a:ext cx="228" cy="0"/>
            </a:xfrm>
            <a:prstGeom prst="line">
              <a:avLst/>
            </a:prstGeom>
            <a:ln w="19050" cap="flat" cmpd="sng">
              <a:solidFill>
                <a:srgbClr val="000000"/>
              </a:solidFill>
              <a:prstDash val="solid"/>
              <a:round/>
              <a:headEnd type="none" w="med" len="med"/>
              <a:tailEnd type="triangle" w="sm" len="sm"/>
            </a:ln>
          </p:spPr>
        </p:sp>
        <p:sp>
          <p:nvSpPr>
            <p:cNvPr id="32781" name="直接连接符 21517"/>
            <p:cNvSpPr/>
            <p:nvPr/>
          </p:nvSpPr>
          <p:spPr>
            <a:xfrm>
              <a:off x="2404" y="1024"/>
              <a:ext cx="228" cy="0"/>
            </a:xfrm>
            <a:prstGeom prst="line">
              <a:avLst/>
            </a:prstGeom>
            <a:ln w="19050" cap="flat" cmpd="sng">
              <a:solidFill>
                <a:srgbClr val="000000"/>
              </a:solidFill>
              <a:prstDash val="solid"/>
              <a:round/>
              <a:headEnd type="none" w="med" len="med"/>
              <a:tailEnd type="triangle" w="sm" len="sm"/>
            </a:ln>
          </p:spPr>
        </p:sp>
        <p:sp>
          <p:nvSpPr>
            <p:cNvPr id="32782" name="直接连接符 21518"/>
            <p:cNvSpPr/>
            <p:nvPr/>
          </p:nvSpPr>
          <p:spPr>
            <a:xfrm>
              <a:off x="3090" y="413"/>
              <a:ext cx="230" cy="0"/>
            </a:xfrm>
            <a:prstGeom prst="line">
              <a:avLst/>
            </a:prstGeom>
            <a:ln w="19050" cap="flat" cmpd="sng">
              <a:solidFill>
                <a:srgbClr val="000000"/>
              </a:solidFill>
              <a:prstDash val="solid"/>
              <a:round/>
              <a:headEnd type="none" w="med" len="med"/>
              <a:tailEnd type="triangle" w="sm" len="sm"/>
            </a:ln>
          </p:spPr>
        </p:sp>
        <p:sp>
          <p:nvSpPr>
            <p:cNvPr id="32783" name="直接连接符 21519"/>
            <p:cNvSpPr/>
            <p:nvPr/>
          </p:nvSpPr>
          <p:spPr>
            <a:xfrm>
              <a:off x="3090" y="1024"/>
              <a:ext cx="230" cy="0"/>
            </a:xfrm>
            <a:prstGeom prst="line">
              <a:avLst/>
            </a:prstGeom>
            <a:ln w="19050" cap="flat" cmpd="sng">
              <a:solidFill>
                <a:srgbClr val="000000"/>
              </a:solidFill>
              <a:prstDash val="solid"/>
              <a:round/>
              <a:headEnd type="none" w="med" len="med"/>
              <a:tailEnd type="triangle" w="sm" len="sm"/>
            </a:ln>
          </p:spPr>
        </p:sp>
        <p:sp>
          <p:nvSpPr>
            <p:cNvPr id="32784" name="直接连接符 21520"/>
            <p:cNvSpPr/>
            <p:nvPr/>
          </p:nvSpPr>
          <p:spPr>
            <a:xfrm flipV="1">
              <a:off x="3777" y="820"/>
              <a:ext cx="344" cy="204"/>
            </a:xfrm>
            <a:prstGeom prst="line">
              <a:avLst/>
            </a:prstGeom>
            <a:ln w="19050" cap="flat" cmpd="sng">
              <a:solidFill>
                <a:srgbClr val="000000"/>
              </a:solidFill>
              <a:prstDash val="solid"/>
              <a:round/>
              <a:headEnd type="none" w="med" len="med"/>
              <a:tailEnd type="triangle" w="sm" len="sm"/>
            </a:ln>
          </p:spPr>
        </p:sp>
        <p:sp>
          <p:nvSpPr>
            <p:cNvPr id="32785" name="直接连接符 21521"/>
            <p:cNvSpPr/>
            <p:nvPr/>
          </p:nvSpPr>
          <p:spPr>
            <a:xfrm>
              <a:off x="3777" y="413"/>
              <a:ext cx="378" cy="96"/>
            </a:xfrm>
            <a:prstGeom prst="line">
              <a:avLst/>
            </a:prstGeom>
            <a:ln w="19050" cap="flat" cmpd="sng">
              <a:solidFill>
                <a:srgbClr val="000000"/>
              </a:solidFill>
              <a:prstDash val="solid"/>
              <a:round/>
              <a:headEnd type="none" w="med" len="med"/>
              <a:tailEnd type="triangle" w="sm" len="sm"/>
            </a:ln>
          </p:spPr>
        </p:sp>
        <p:sp>
          <p:nvSpPr>
            <p:cNvPr id="32786" name="直接连接符 21522"/>
            <p:cNvSpPr/>
            <p:nvPr/>
          </p:nvSpPr>
          <p:spPr>
            <a:xfrm>
              <a:off x="1374" y="718"/>
              <a:ext cx="114" cy="0"/>
            </a:xfrm>
            <a:prstGeom prst="line">
              <a:avLst/>
            </a:prstGeom>
            <a:ln w="19050" cap="flat" cmpd="sng">
              <a:solidFill>
                <a:srgbClr val="000000"/>
              </a:solidFill>
              <a:prstDash val="solid"/>
              <a:round/>
              <a:headEnd type="none" w="med" len="med"/>
              <a:tailEnd type="none" w="med" len="med"/>
            </a:ln>
          </p:spPr>
        </p:sp>
        <p:sp>
          <p:nvSpPr>
            <p:cNvPr id="32787" name="直接连接符 21523"/>
            <p:cNvSpPr/>
            <p:nvPr/>
          </p:nvSpPr>
          <p:spPr>
            <a:xfrm>
              <a:off x="1488" y="413"/>
              <a:ext cx="0" cy="611"/>
            </a:xfrm>
            <a:prstGeom prst="line">
              <a:avLst/>
            </a:prstGeom>
            <a:ln w="19050" cap="flat" cmpd="sng">
              <a:solidFill>
                <a:srgbClr val="000000"/>
              </a:solidFill>
              <a:prstDash val="solid"/>
              <a:round/>
              <a:headEnd type="none" w="med" len="med"/>
              <a:tailEnd type="none" w="med" len="med"/>
            </a:ln>
          </p:spPr>
        </p:sp>
        <p:sp>
          <p:nvSpPr>
            <p:cNvPr id="32788" name="直接连接符 21524"/>
            <p:cNvSpPr/>
            <p:nvPr/>
          </p:nvSpPr>
          <p:spPr>
            <a:xfrm>
              <a:off x="1488" y="413"/>
              <a:ext cx="229" cy="0"/>
            </a:xfrm>
            <a:prstGeom prst="line">
              <a:avLst/>
            </a:prstGeom>
            <a:ln w="19050" cap="flat" cmpd="sng">
              <a:solidFill>
                <a:srgbClr val="000000"/>
              </a:solidFill>
              <a:prstDash val="solid"/>
              <a:round/>
              <a:headEnd type="none" w="med" len="med"/>
              <a:tailEnd type="triangle" w="sm" len="sm"/>
            </a:ln>
          </p:spPr>
        </p:sp>
        <p:sp>
          <p:nvSpPr>
            <p:cNvPr id="32789" name="直接连接符 21525"/>
            <p:cNvSpPr/>
            <p:nvPr/>
          </p:nvSpPr>
          <p:spPr>
            <a:xfrm>
              <a:off x="1488" y="1024"/>
              <a:ext cx="229" cy="0"/>
            </a:xfrm>
            <a:prstGeom prst="line">
              <a:avLst/>
            </a:prstGeom>
            <a:ln w="19050" cap="flat" cmpd="sng">
              <a:solidFill>
                <a:srgbClr val="000000"/>
              </a:solidFill>
              <a:prstDash val="solid"/>
              <a:round/>
              <a:headEnd type="none" w="med" len="med"/>
              <a:tailEnd type="triangle" w="sm" len="sm"/>
            </a:ln>
          </p:spPr>
        </p:sp>
        <p:sp>
          <p:nvSpPr>
            <p:cNvPr id="32790" name="未知"/>
            <p:cNvSpPr/>
            <p:nvPr/>
          </p:nvSpPr>
          <p:spPr>
            <a:xfrm>
              <a:off x="1589" y="58"/>
              <a:ext cx="3359" cy="1295"/>
            </a:xfrm>
            <a:custGeom>
              <a:avLst/>
              <a:gdLst/>
              <a:ahLst/>
              <a:cxnLst/>
              <a:pathLst>
                <a:path w="5280" h="1984">
                  <a:moveTo>
                    <a:pt x="5280" y="864"/>
                  </a:moveTo>
                  <a:lnTo>
                    <a:pt x="3456" y="1984"/>
                  </a:lnTo>
                  <a:lnTo>
                    <a:pt x="32" y="1984"/>
                  </a:lnTo>
                  <a:lnTo>
                    <a:pt x="0" y="1152"/>
                  </a:lnTo>
                  <a:lnTo>
                    <a:pt x="3440" y="1136"/>
                  </a:lnTo>
                  <a:lnTo>
                    <a:pt x="4672" y="0"/>
                  </a:lnTo>
                </a:path>
              </a:pathLst>
            </a:custGeom>
            <a:noFill/>
            <a:ln w="19050" cap="flat" cmpd="sng">
              <a:solidFill>
                <a:srgbClr val="000000"/>
              </a:solidFill>
              <a:prstDash val="dash"/>
              <a:round/>
              <a:headEnd type="none" w="med" len="med"/>
              <a:tailEnd type="none" w="med" len="med"/>
            </a:ln>
          </p:spPr>
          <p:txBody>
            <a:bodyPr/>
            <a:p>
              <a:endParaRPr lang="zh-CN" altLang="en-US"/>
            </a:p>
          </p:txBody>
        </p:sp>
        <p:sp>
          <p:nvSpPr>
            <p:cNvPr id="32791" name="未知"/>
            <p:cNvSpPr/>
            <p:nvPr/>
          </p:nvSpPr>
          <p:spPr>
            <a:xfrm>
              <a:off x="1637" y="0"/>
              <a:ext cx="3405" cy="1573"/>
            </a:xfrm>
            <a:custGeom>
              <a:avLst/>
              <a:gdLst/>
              <a:ahLst/>
              <a:cxnLst/>
              <a:pathLst>
                <a:path w="5355" h="2409">
                  <a:moveTo>
                    <a:pt x="4998" y="2409"/>
                  </a:moveTo>
                  <a:lnTo>
                    <a:pt x="3446" y="985"/>
                  </a:lnTo>
                  <a:lnTo>
                    <a:pt x="22" y="985"/>
                  </a:lnTo>
                  <a:lnTo>
                    <a:pt x="0" y="20"/>
                  </a:lnTo>
                  <a:lnTo>
                    <a:pt x="3495" y="0"/>
                  </a:lnTo>
                  <a:lnTo>
                    <a:pt x="5355" y="1416"/>
                  </a:lnTo>
                </a:path>
              </a:pathLst>
            </a:custGeom>
            <a:noFill/>
            <a:ln w="19050" cap="flat" cmpd="sng">
              <a:solidFill>
                <a:srgbClr val="000000"/>
              </a:solidFill>
              <a:prstDash val="dash"/>
              <a:round/>
              <a:headEnd type="none" w="med" len="med"/>
              <a:tailEnd type="none" w="med" len="med"/>
            </a:ln>
          </p:spPr>
          <p:txBody>
            <a:bodyPr/>
            <a:p>
              <a:endParaRPr lang="zh-CN" altLang="en-US"/>
            </a:p>
          </p:txBody>
        </p:sp>
        <p:sp>
          <p:nvSpPr>
            <p:cNvPr id="32792" name="直接连接符 21528"/>
            <p:cNvSpPr/>
            <p:nvPr/>
          </p:nvSpPr>
          <p:spPr>
            <a:xfrm>
              <a:off x="0" y="1737"/>
              <a:ext cx="687" cy="0"/>
            </a:xfrm>
            <a:prstGeom prst="line">
              <a:avLst/>
            </a:prstGeom>
            <a:ln w="19050" cap="flat" cmpd="sng">
              <a:solidFill>
                <a:srgbClr val="000000"/>
              </a:solidFill>
              <a:prstDash val="solid"/>
              <a:round/>
              <a:headEnd type="triangle" w="sm" len="sm"/>
              <a:tailEnd type="triangle" w="sm" len="sm"/>
            </a:ln>
          </p:spPr>
        </p:sp>
        <p:sp>
          <p:nvSpPr>
            <p:cNvPr id="32793" name="直接连接符 21529"/>
            <p:cNvSpPr/>
            <p:nvPr/>
          </p:nvSpPr>
          <p:spPr>
            <a:xfrm>
              <a:off x="687" y="1635"/>
              <a:ext cx="0" cy="204"/>
            </a:xfrm>
            <a:prstGeom prst="line">
              <a:avLst/>
            </a:prstGeom>
            <a:ln w="19050" cap="flat" cmpd="sng">
              <a:solidFill>
                <a:srgbClr val="000000"/>
              </a:solidFill>
              <a:prstDash val="solid"/>
              <a:round/>
              <a:headEnd type="none" w="med" len="med"/>
              <a:tailEnd type="none" w="med" len="med"/>
            </a:ln>
          </p:spPr>
        </p:sp>
        <p:sp>
          <p:nvSpPr>
            <p:cNvPr id="32794" name="直接连接符 21530"/>
            <p:cNvSpPr/>
            <p:nvPr/>
          </p:nvSpPr>
          <p:spPr>
            <a:xfrm>
              <a:off x="0" y="1635"/>
              <a:ext cx="0" cy="204"/>
            </a:xfrm>
            <a:prstGeom prst="line">
              <a:avLst/>
            </a:prstGeom>
            <a:ln w="19050" cap="flat" cmpd="sng">
              <a:solidFill>
                <a:srgbClr val="000000"/>
              </a:solidFill>
              <a:prstDash val="solid"/>
              <a:round/>
              <a:headEnd type="none" w="med" len="med"/>
              <a:tailEnd type="none" w="med" len="med"/>
            </a:ln>
          </p:spPr>
        </p:sp>
        <p:sp>
          <p:nvSpPr>
            <p:cNvPr id="32795" name="直接连接符 21531"/>
            <p:cNvSpPr/>
            <p:nvPr/>
          </p:nvSpPr>
          <p:spPr>
            <a:xfrm>
              <a:off x="1602" y="1635"/>
              <a:ext cx="0" cy="204"/>
            </a:xfrm>
            <a:prstGeom prst="line">
              <a:avLst/>
            </a:prstGeom>
            <a:ln w="19050" cap="flat" cmpd="sng">
              <a:solidFill>
                <a:srgbClr val="000000"/>
              </a:solidFill>
              <a:prstDash val="solid"/>
              <a:round/>
              <a:headEnd type="none" w="med" len="med"/>
              <a:tailEnd type="none" w="med" len="med"/>
            </a:ln>
          </p:spPr>
        </p:sp>
        <p:sp>
          <p:nvSpPr>
            <p:cNvPr id="32796" name="直接连接符 21532"/>
            <p:cNvSpPr/>
            <p:nvPr/>
          </p:nvSpPr>
          <p:spPr>
            <a:xfrm>
              <a:off x="2632" y="1635"/>
              <a:ext cx="0" cy="204"/>
            </a:xfrm>
            <a:prstGeom prst="line">
              <a:avLst/>
            </a:prstGeom>
            <a:ln w="19050" cap="flat" cmpd="sng">
              <a:solidFill>
                <a:srgbClr val="000000"/>
              </a:solidFill>
              <a:prstDash val="solid"/>
              <a:round/>
              <a:headEnd type="none" w="med" len="med"/>
              <a:tailEnd type="none" w="med" len="med"/>
            </a:ln>
          </p:spPr>
        </p:sp>
        <p:sp>
          <p:nvSpPr>
            <p:cNvPr id="32797" name="直接连接符 21533"/>
            <p:cNvSpPr/>
            <p:nvPr/>
          </p:nvSpPr>
          <p:spPr>
            <a:xfrm>
              <a:off x="3777" y="1635"/>
              <a:ext cx="0" cy="204"/>
            </a:xfrm>
            <a:prstGeom prst="line">
              <a:avLst/>
            </a:prstGeom>
            <a:ln w="19050" cap="flat" cmpd="sng">
              <a:solidFill>
                <a:srgbClr val="000000"/>
              </a:solidFill>
              <a:prstDash val="solid"/>
              <a:round/>
              <a:headEnd type="none" w="med" len="med"/>
              <a:tailEnd type="none" w="med" len="med"/>
            </a:ln>
          </p:spPr>
        </p:sp>
        <p:sp>
          <p:nvSpPr>
            <p:cNvPr id="32798" name="直接连接符 21534"/>
            <p:cNvSpPr/>
            <p:nvPr/>
          </p:nvSpPr>
          <p:spPr>
            <a:xfrm>
              <a:off x="687" y="1737"/>
              <a:ext cx="915" cy="0"/>
            </a:xfrm>
            <a:prstGeom prst="line">
              <a:avLst/>
            </a:prstGeom>
            <a:ln w="19050" cap="flat" cmpd="sng">
              <a:solidFill>
                <a:srgbClr val="000000"/>
              </a:solidFill>
              <a:prstDash val="solid"/>
              <a:round/>
              <a:headEnd type="triangle" w="sm" len="sm"/>
              <a:tailEnd type="triangle" w="sm" len="sm"/>
            </a:ln>
          </p:spPr>
        </p:sp>
        <p:sp>
          <p:nvSpPr>
            <p:cNvPr id="32799" name="直接连接符 21535"/>
            <p:cNvSpPr/>
            <p:nvPr/>
          </p:nvSpPr>
          <p:spPr>
            <a:xfrm>
              <a:off x="1602" y="1737"/>
              <a:ext cx="1030" cy="0"/>
            </a:xfrm>
            <a:prstGeom prst="line">
              <a:avLst/>
            </a:prstGeom>
            <a:ln w="19050" cap="flat" cmpd="sng">
              <a:solidFill>
                <a:srgbClr val="000000"/>
              </a:solidFill>
              <a:prstDash val="solid"/>
              <a:round/>
              <a:headEnd type="triangle" w="sm" len="sm"/>
              <a:tailEnd type="triangle" w="sm" len="sm"/>
            </a:ln>
          </p:spPr>
        </p:sp>
        <p:sp>
          <p:nvSpPr>
            <p:cNvPr id="32800" name="直接连接符 21536"/>
            <p:cNvSpPr/>
            <p:nvPr/>
          </p:nvSpPr>
          <p:spPr>
            <a:xfrm>
              <a:off x="2632" y="1737"/>
              <a:ext cx="1145" cy="0"/>
            </a:xfrm>
            <a:prstGeom prst="line">
              <a:avLst/>
            </a:prstGeom>
            <a:ln w="19050" cap="flat" cmpd="sng">
              <a:solidFill>
                <a:srgbClr val="000000"/>
              </a:solidFill>
              <a:prstDash val="solid"/>
              <a:round/>
              <a:headEnd type="triangle" w="sm" len="sm"/>
              <a:tailEnd type="triangle" w="sm" len="sm"/>
            </a:ln>
          </p:spPr>
        </p:sp>
        <p:sp>
          <p:nvSpPr>
            <p:cNvPr id="32801" name="文本框 21537"/>
            <p:cNvSpPr txBox="1"/>
            <p:nvPr/>
          </p:nvSpPr>
          <p:spPr>
            <a:xfrm>
              <a:off x="1751" y="104"/>
              <a:ext cx="588" cy="185"/>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物的原因</a:t>
              </a:r>
              <a:endParaRPr lang="zh-CN" altLang="en-US" sz="1600" b="1">
                <a:latin typeface="Times New Roman" panose="02020603050405020304" pitchFamily="18" charset="0"/>
                <a:ea typeface="宋体" panose="02010600030101010101" pitchFamily="2" charset="-122"/>
              </a:endParaRPr>
            </a:p>
          </p:txBody>
        </p:sp>
        <p:sp>
          <p:nvSpPr>
            <p:cNvPr id="32802" name="文本框 21538"/>
            <p:cNvSpPr txBox="1"/>
            <p:nvPr/>
          </p:nvSpPr>
          <p:spPr>
            <a:xfrm>
              <a:off x="1751" y="1176"/>
              <a:ext cx="573" cy="148"/>
            </a:xfrm>
            <a:prstGeom prst="rect">
              <a:avLst/>
            </a:prstGeom>
            <a:solidFill>
              <a:srgbClr val="FFFFFF"/>
            </a:solidFill>
            <a:ln w="9525">
              <a:noFill/>
            </a:ln>
          </p:spPr>
          <p:txBody>
            <a:bodyPr lIns="18000" tIns="0" rIns="18000" bIns="0" anchor="t" anchorCtr="0"/>
            <a:p>
              <a:pPr algn="ctr" eaLnBrk="0" hangingPunct="0"/>
              <a:r>
                <a:rPr lang="zh-CN" altLang="en-US" sz="1600" b="1">
                  <a:latin typeface="宋体" panose="02010600030101010101" pitchFamily="2" charset="-122"/>
                  <a:ea typeface="宋体" panose="02010600030101010101" pitchFamily="2" charset="-122"/>
                </a:rPr>
                <a:t>人的原因</a:t>
              </a:r>
              <a:endParaRPr lang="zh-CN" altLang="en-US" sz="1600" b="1">
                <a:latin typeface="Times New Roman" panose="02020603050405020304" pitchFamily="18" charset="0"/>
                <a:ea typeface="宋体" panose="02010600030101010101" pitchFamily="2" charset="-122"/>
              </a:endParaRPr>
            </a:p>
          </p:txBody>
        </p:sp>
        <p:sp>
          <p:nvSpPr>
            <p:cNvPr id="32803" name="文本框 21539"/>
            <p:cNvSpPr txBox="1"/>
            <p:nvPr/>
          </p:nvSpPr>
          <p:spPr>
            <a:xfrm>
              <a:off x="4727" y="306"/>
              <a:ext cx="229" cy="203"/>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接</a:t>
              </a:r>
              <a:endParaRPr lang="zh-CN" altLang="en-US" sz="1600" b="1">
                <a:latin typeface="Times New Roman" panose="02020603050405020304" pitchFamily="18" charset="0"/>
                <a:ea typeface="宋体" panose="02010600030101010101" pitchFamily="2" charset="-122"/>
              </a:endParaRPr>
            </a:p>
          </p:txBody>
        </p:sp>
        <p:sp>
          <p:nvSpPr>
            <p:cNvPr id="32804" name="文本框 21540"/>
            <p:cNvSpPr txBox="1"/>
            <p:nvPr/>
          </p:nvSpPr>
          <p:spPr>
            <a:xfrm>
              <a:off x="4727" y="919"/>
              <a:ext cx="229" cy="203"/>
            </a:xfrm>
            <a:prstGeom prst="rect">
              <a:avLst/>
            </a:prstGeom>
            <a:solidFill>
              <a:srgbClr val="FFFFFF"/>
            </a:solidFill>
            <a:ln w="9525">
              <a:noFill/>
            </a:ln>
          </p:spPr>
          <p:txBody>
            <a:bodyPr lIns="18000" tIns="0" rIns="18000" bIns="0" anchor="t" anchorCtr="0"/>
            <a:p>
              <a:pPr algn="just" eaLnBrk="0" hangingPunct="0"/>
              <a:r>
                <a:rPr lang="zh-CN" altLang="en-US" sz="1600" b="1">
                  <a:latin typeface="宋体" panose="02010600030101010101" pitchFamily="2" charset="-122"/>
                  <a:ea typeface="宋体" panose="02010600030101010101" pitchFamily="2" charset="-122"/>
                </a:rPr>
                <a:t>触</a:t>
              </a:r>
              <a:endParaRPr lang="zh-CN" altLang="en-US" sz="1600" b="1">
                <a:latin typeface="Times New Roman" panose="02020603050405020304" pitchFamily="18" charset="0"/>
                <a:ea typeface="宋体" panose="02010600030101010101" pitchFamily="2" charset="-122"/>
              </a:endParaRPr>
            </a:p>
          </p:txBody>
        </p:sp>
        <p:sp>
          <p:nvSpPr>
            <p:cNvPr id="32805" name="文本框 21541"/>
            <p:cNvSpPr txBox="1"/>
            <p:nvPr/>
          </p:nvSpPr>
          <p:spPr>
            <a:xfrm>
              <a:off x="35" y="1530"/>
              <a:ext cx="571"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基础原因</a:t>
              </a:r>
              <a:endParaRPr lang="zh-CN" altLang="en-US" sz="1600" b="1">
                <a:latin typeface="Times New Roman" panose="02020603050405020304" pitchFamily="18" charset="0"/>
                <a:ea typeface="宋体" panose="02010600030101010101" pitchFamily="2" charset="-122"/>
              </a:endParaRPr>
            </a:p>
          </p:txBody>
        </p:sp>
        <p:sp>
          <p:nvSpPr>
            <p:cNvPr id="32806" name="文本框 21542"/>
            <p:cNvSpPr txBox="1"/>
            <p:nvPr/>
          </p:nvSpPr>
          <p:spPr>
            <a:xfrm>
              <a:off x="83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间接原因</a:t>
              </a:r>
              <a:endParaRPr lang="zh-CN" altLang="en-US" sz="1600" b="1">
                <a:latin typeface="Times New Roman" panose="02020603050405020304" pitchFamily="18" charset="0"/>
                <a:ea typeface="宋体" panose="02010600030101010101" pitchFamily="2" charset="-122"/>
              </a:endParaRPr>
            </a:p>
          </p:txBody>
        </p:sp>
        <p:sp>
          <p:nvSpPr>
            <p:cNvPr id="32807" name="文本框 21543"/>
            <p:cNvSpPr txBox="1"/>
            <p:nvPr/>
          </p:nvSpPr>
          <p:spPr>
            <a:xfrm>
              <a:off x="186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直接原因</a:t>
              </a:r>
              <a:endParaRPr lang="zh-CN" altLang="en-US" sz="1600" b="1">
                <a:latin typeface="Times New Roman" panose="02020603050405020304" pitchFamily="18" charset="0"/>
                <a:ea typeface="宋体" panose="02010600030101010101" pitchFamily="2" charset="-122"/>
              </a:endParaRPr>
            </a:p>
          </p:txBody>
        </p:sp>
        <p:sp>
          <p:nvSpPr>
            <p:cNvPr id="32808" name="文本框 21544"/>
            <p:cNvSpPr txBox="1"/>
            <p:nvPr/>
          </p:nvSpPr>
          <p:spPr>
            <a:xfrm>
              <a:off x="2896" y="1528"/>
              <a:ext cx="572" cy="203"/>
            </a:xfrm>
            <a:prstGeom prst="rect">
              <a:avLst/>
            </a:prstGeom>
            <a:solidFill>
              <a:srgbClr val="FFFFFF"/>
            </a:solidFill>
            <a:ln w="9525">
              <a:noFill/>
            </a:ln>
          </p:spPr>
          <p:txBody>
            <a:bodyPr lIns="0" tIns="0" rIns="0" bIns="0" anchor="t" anchorCtr="0"/>
            <a:p>
              <a:pPr algn="ctr" eaLnBrk="0" hangingPunct="0"/>
              <a:r>
                <a:rPr lang="zh-CN" altLang="en-US" sz="1600" b="1">
                  <a:latin typeface="宋体" panose="02010600030101010101" pitchFamily="2" charset="-122"/>
                  <a:ea typeface="宋体" panose="02010600030101010101" pitchFamily="2" charset="-122"/>
                </a:rPr>
                <a:t>事故经过</a:t>
              </a:r>
              <a:endParaRPr lang="zh-CN" altLang="en-US" sz="1600" b="1">
                <a:latin typeface="Times New Roman" panose="02020603050405020304" pitchFamily="18" charset="0"/>
                <a:ea typeface="宋体" panose="02010600030101010101" pitchFamily="2" charset="-122"/>
              </a:endParaRPr>
            </a:p>
          </p:txBody>
        </p:sp>
        <p:sp>
          <p:nvSpPr>
            <p:cNvPr id="32809" name="文本框 21545"/>
            <p:cNvSpPr txBox="1"/>
            <p:nvPr/>
          </p:nvSpPr>
          <p:spPr>
            <a:xfrm>
              <a:off x="1497" y="1996"/>
              <a:ext cx="2289" cy="204"/>
            </a:xfrm>
            <a:prstGeom prst="rect">
              <a:avLst/>
            </a:prstGeom>
            <a:solidFill>
              <a:srgbClr val="FFFFFF"/>
            </a:solidFill>
            <a:ln w="9525">
              <a:noFill/>
            </a:ln>
          </p:spPr>
          <p:txBody>
            <a:bodyPr lIns="18000" tIns="0" rIns="18000" bIns="0" anchor="t" anchorCtr="0"/>
            <a:p>
              <a:pPr algn="ctr" eaLnBrk="0" hangingPunct="0"/>
              <a:r>
                <a:rPr lang="zh-CN" altLang="en-US" sz="1600" b="1">
                  <a:latin typeface="宋体" panose="02010600030101010101" pitchFamily="2" charset="-122"/>
                  <a:ea typeface="宋体" panose="02010600030101010101" pitchFamily="2" charset="-122"/>
                </a:rPr>
                <a:t>事故统计分析因果连锁模型 </a:t>
              </a:r>
              <a:endParaRPr lang="zh-CN" altLang="en-US" sz="1600" b="1">
                <a:latin typeface="宋体" panose="02010600030101010101" pitchFamily="2" charset="-122"/>
                <a:ea typeface="宋体" panose="02010600030101010101" pitchFamily="2" charset="-122"/>
              </a:endParaRPr>
            </a:p>
          </p:txBody>
        </p:sp>
      </p:grpSp>
      <p:sp>
        <p:nvSpPr>
          <p:cNvPr id="32810" name="矩形 21546"/>
          <p:cNvSpPr>
            <a:spLocks noRot="1"/>
          </p:cNvSpPr>
          <p:nvPr/>
        </p:nvSpPr>
        <p:spPr>
          <a:xfrm>
            <a:off x="900113" y="333375"/>
            <a:ext cx="7200900"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事故因果连锁论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组合 22529"/>
          <p:cNvGrpSpPr/>
          <p:nvPr/>
        </p:nvGrpSpPr>
        <p:grpSpPr>
          <a:xfrm>
            <a:off x="609600" y="1600200"/>
            <a:ext cx="8139113" cy="1905000"/>
            <a:chOff x="0" y="0"/>
            <a:chExt cx="4992" cy="1200"/>
          </a:xfrm>
        </p:grpSpPr>
        <p:sp>
          <p:nvSpPr>
            <p:cNvPr id="33794" name="矩形 22530"/>
            <p:cNvSpPr/>
            <p:nvPr/>
          </p:nvSpPr>
          <p:spPr>
            <a:xfrm>
              <a:off x="0"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能量</a:t>
              </a:r>
              <a:endParaRPr lang="zh-CN" altLang="en-US" sz="2400" b="1">
                <a:latin typeface="Times New Roman" panose="02020603050405020304" pitchFamily="18" charset="0"/>
                <a:ea typeface="宋体" panose="02010600030101010101" pitchFamily="2" charset="-122"/>
              </a:endParaRPr>
            </a:p>
          </p:txBody>
        </p:sp>
        <p:sp>
          <p:nvSpPr>
            <p:cNvPr id="33795" name="矩形 22531"/>
            <p:cNvSpPr/>
            <p:nvPr/>
          </p:nvSpPr>
          <p:spPr>
            <a:xfrm>
              <a:off x="1344" y="12"/>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屏蔽失效</a:t>
              </a:r>
              <a:endParaRPr lang="zh-CN" altLang="en-US" sz="2400" b="1">
                <a:latin typeface="Times New Roman" panose="02020603050405020304" pitchFamily="18" charset="0"/>
                <a:ea typeface="宋体" panose="02010600030101010101" pitchFamily="2" charset="-122"/>
              </a:endParaRPr>
            </a:p>
          </p:txBody>
        </p:sp>
        <p:sp>
          <p:nvSpPr>
            <p:cNvPr id="33796" name="矩形 22532"/>
            <p:cNvSpPr/>
            <p:nvPr/>
          </p:nvSpPr>
          <p:spPr>
            <a:xfrm>
              <a:off x="2640"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能量释放</a:t>
              </a:r>
              <a:endParaRPr lang="zh-CN" altLang="en-US" sz="2400" b="1">
                <a:latin typeface="Times New Roman" panose="02020603050405020304" pitchFamily="18" charset="0"/>
                <a:ea typeface="宋体" panose="02010600030101010101" pitchFamily="2" charset="-122"/>
              </a:endParaRPr>
            </a:p>
          </p:txBody>
        </p:sp>
        <p:sp>
          <p:nvSpPr>
            <p:cNvPr id="33797" name="矩形 22533"/>
            <p:cNvSpPr/>
            <p:nvPr/>
          </p:nvSpPr>
          <p:spPr>
            <a:xfrm>
              <a:off x="3984" y="0"/>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伤害</a:t>
              </a:r>
              <a:r>
                <a:rPr lang="en-US" altLang="zh-CN" sz="2400" b="1">
                  <a:latin typeface="Times New Roman" panose="02020603050405020304" pitchFamily="18" charset="0"/>
                  <a:ea typeface="宋体" panose="02010600030101010101" pitchFamily="2" charset="-122"/>
                </a:rPr>
                <a:t>/</a:t>
              </a:r>
              <a:r>
                <a:rPr lang="zh-CN" altLang="en-US" sz="2400" b="1">
                  <a:latin typeface="Times New Roman" panose="02020603050405020304" pitchFamily="18" charset="0"/>
                  <a:ea typeface="宋体" panose="02010600030101010101" pitchFamily="2" charset="-122"/>
                </a:rPr>
                <a:t>损坏</a:t>
              </a:r>
              <a:endParaRPr lang="zh-CN" altLang="en-US" sz="2400" b="1">
                <a:latin typeface="Times New Roman" panose="02020603050405020304" pitchFamily="18" charset="0"/>
                <a:ea typeface="宋体" panose="02010600030101010101" pitchFamily="2" charset="-122"/>
              </a:endParaRPr>
            </a:p>
          </p:txBody>
        </p:sp>
        <p:sp>
          <p:nvSpPr>
            <p:cNvPr id="33798" name="矩形 22534"/>
            <p:cNvSpPr/>
            <p:nvPr/>
          </p:nvSpPr>
          <p:spPr>
            <a:xfrm>
              <a:off x="1392"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环境因素</a:t>
              </a:r>
              <a:endParaRPr lang="zh-CN" altLang="en-US" sz="2400" b="1">
                <a:latin typeface="Times New Roman" panose="02020603050405020304" pitchFamily="18" charset="0"/>
                <a:ea typeface="宋体" panose="02010600030101010101" pitchFamily="2" charset="-122"/>
              </a:endParaRPr>
            </a:p>
          </p:txBody>
        </p:sp>
        <p:sp>
          <p:nvSpPr>
            <p:cNvPr id="33799" name="矩形 22535"/>
            <p:cNvSpPr/>
            <p:nvPr/>
          </p:nvSpPr>
          <p:spPr>
            <a:xfrm>
              <a:off x="144"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人失误</a:t>
              </a:r>
              <a:endParaRPr lang="zh-CN" altLang="en-US" sz="2400" b="1">
                <a:latin typeface="Times New Roman" panose="02020603050405020304" pitchFamily="18" charset="0"/>
                <a:ea typeface="宋体" panose="02010600030101010101" pitchFamily="2" charset="-122"/>
              </a:endParaRPr>
            </a:p>
          </p:txBody>
        </p:sp>
        <p:sp>
          <p:nvSpPr>
            <p:cNvPr id="33800" name="矩形 22536"/>
            <p:cNvSpPr/>
            <p:nvPr/>
          </p:nvSpPr>
          <p:spPr>
            <a:xfrm>
              <a:off x="2640" y="816"/>
              <a:ext cx="1008" cy="384"/>
            </a:xfrm>
            <a:prstGeom prst="rect">
              <a:avLst/>
            </a:prstGeom>
            <a:solidFill>
              <a:schemeClr val="accent1"/>
            </a:solidFill>
            <a:ln w="9525" cap="flat" cmpd="sng">
              <a:solidFill>
                <a:schemeClr val="tx1"/>
              </a:solidFill>
              <a:prstDash val="solid"/>
              <a:miter/>
              <a:headEnd type="none" w="med" len="med"/>
              <a:tailEnd type="none" w="med" len="med"/>
            </a:ln>
          </p:spPr>
          <p:txBody>
            <a:bodyPr wrap="none" lIns="0" tIns="0" rIns="0" bIns="0" anchor="ctr" anchorCtr="0"/>
            <a:p>
              <a:pPr algn="ctr"/>
              <a:r>
                <a:rPr lang="zh-CN" altLang="en-US" sz="2400" b="1">
                  <a:latin typeface="Times New Roman" panose="02020603050405020304" pitchFamily="18" charset="0"/>
                  <a:ea typeface="宋体" panose="02010600030101010101" pitchFamily="2" charset="-122"/>
                </a:rPr>
                <a:t>物故障</a:t>
              </a:r>
              <a:endParaRPr lang="zh-CN" altLang="en-US" sz="2400" b="1">
                <a:latin typeface="Times New Roman" panose="02020603050405020304" pitchFamily="18" charset="0"/>
                <a:ea typeface="宋体" panose="02010600030101010101" pitchFamily="2" charset="-122"/>
              </a:endParaRPr>
            </a:p>
          </p:txBody>
        </p:sp>
        <p:sp>
          <p:nvSpPr>
            <p:cNvPr id="33801" name="直接连接符 22537"/>
            <p:cNvSpPr/>
            <p:nvPr/>
          </p:nvSpPr>
          <p:spPr>
            <a:xfrm flipV="1">
              <a:off x="576" y="384"/>
              <a:ext cx="768" cy="432"/>
            </a:xfrm>
            <a:prstGeom prst="line">
              <a:avLst/>
            </a:prstGeom>
            <a:ln w="57150" cap="flat" cmpd="sng">
              <a:solidFill>
                <a:schemeClr val="tx1"/>
              </a:solidFill>
              <a:prstDash val="solid"/>
              <a:round/>
              <a:headEnd type="none" w="med" len="med"/>
              <a:tailEnd type="triangle" w="med" len="med"/>
            </a:ln>
          </p:spPr>
        </p:sp>
        <p:sp>
          <p:nvSpPr>
            <p:cNvPr id="33802" name="直接连接符 22538"/>
            <p:cNvSpPr/>
            <p:nvPr/>
          </p:nvSpPr>
          <p:spPr>
            <a:xfrm flipH="1" flipV="1">
              <a:off x="2352" y="384"/>
              <a:ext cx="768" cy="432"/>
            </a:xfrm>
            <a:prstGeom prst="line">
              <a:avLst/>
            </a:prstGeom>
            <a:ln w="57150" cap="flat" cmpd="sng">
              <a:solidFill>
                <a:schemeClr val="tx1"/>
              </a:solidFill>
              <a:prstDash val="solid"/>
              <a:round/>
              <a:headEnd type="none" w="med" len="med"/>
              <a:tailEnd type="triangle" w="med" len="med"/>
            </a:ln>
          </p:spPr>
        </p:sp>
        <p:sp>
          <p:nvSpPr>
            <p:cNvPr id="33803" name="直接连接符 22539"/>
            <p:cNvSpPr/>
            <p:nvPr/>
          </p:nvSpPr>
          <p:spPr>
            <a:xfrm>
              <a:off x="1008" y="144"/>
              <a:ext cx="336" cy="0"/>
            </a:xfrm>
            <a:prstGeom prst="line">
              <a:avLst/>
            </a:prstGeom>
            <a:ln w="57150" cap="flat" cmpd="sng">
              <a:solidFill>
                <a:schemeClr val="tx1"/>
              </a:solidFill>
              <a:prstDash val="solid"/>
              <a:round/>
              <a:headEnd type="none" w="med" len="med"/>
              <a:tailEnd type="triangle" w="med" len="med"/>
            </a:ln>
          </p:spPr>
        </p:sp>
        <p:sp>
          <p:nvSpPr>
            <p:cNvPr id="33804" name="直接连接符 22540"/>
            <p:cNvSpPr/>
            <p:nvPr/>
          </p:nvSpPr>
          <p:spPr>
            <a:xfrm>
              <a:off x="2352" y="192"/>
              <a:ext cx="288" cy="0"/>
            </a:xfrm>
            <a:prstGeom prst="line">
              <a:avLst/>
            </a:prstGeom>
            <a:ln w="57150" cap="flat" cmpd="sng">
              <a:solidFill>
                <a:schemeClr val="tx1"/>
              </a:solidFill>
              <a:prstDash val="solid"/>
              <a:round/>
              <a:headEnd type="none" w="med" len="med"/>
              <a:tailEnd type="triangle" w="med" len="med"/>
            </a:ln>
          </p:spPr>
        </p:sp>
        <p:sp>
          <p:nvSpPr>
            <p:cNvPr id="33805" name="直接连接符 22541"/>
            <p:cNvSpPr/>
            <p:nvPr/>
          </p:nvSpPr>
          <p:spPr>
            <a:xfrm>
              <a:off x="3648" y="192"/>
              <a:ext cx="336" cy="0"/>
            </a:xfrm>
            <a:prstGeom prst="line">
              <a:avLst/>
            </a:prstGeom>
            <a:ln w="57150" cap="flat" cmpd="sng">
              <a:solidFill>
                <a:schemeClr val="tx1"/>
              </a:solidFill>
              <a:prstDash val="solid"/>
              <a:round/>
              <a:headEnd type="none" w="med" len="med"/>
              <a:tailEnd type="triangle" w="med" len="med"/>
            </a:ln>
          </p:spPr>
        </p:sp>
        <p:sp>
          <p:nvSpPr>
            <p:cNvPr id="33806" name="直接连接符 22542"/>
            <p:cNvSpPr/>
            <p:nvPr/>
          </p:nvSpPr>
          <p:spPr>
            <a:xfrm>
              <a:off x="2400" y="1008"/>
              <a:ext cx="240" cy="0"/>
            </a:xfrm>
            <a:prstGeom prst="line">
              <a:avLst/>
            </a:prstGeom>
            <a:ln w="57150" cap="flat" cmpd="sng">
              <a:solidFill>
                <a:schemeClr val="tx1"/>
              </a:solidFill>
              <a:prstDash val="solid"/>
              <a:round/>
              <a:headEnd type="triangle" w="med" len="med"/>
              <a:tailEnd type="triangle" w="med" len="med"/>
            </a:ln>
          </p:spPr>
        </p:sp>
        <p:sp>
          <p:nvSpPr>
            <p:cNvPr id="33807" name="直接连接符 22543"/>
            <p:cNvSpPr/>
            <p:nvPr/>
          </p:nvSpPr>
          <p:spPr>
            <a:xfrm>
              <a:off x="1152" y="1008"/>
              <a:ext cx="240" cy="0"/>
            </a:xfrm>
            <a:prstGeom prst="line">
              <a:avLst/>
            </a:prstGeom>
            <a:ln w="57150" cap="flat" cmpd="sng">
              <a:solidFill>
                <a:schemeClr val="tx1"/>
              </a:solidFill>
              <a:prstDash val="solid"/>
              <a:round/>
              <a:headEnd type="triangle" w="med" len="med"/>
              <a:tailEnd type="triangle" w="med" len="med"/>
            </a:ln>
          </p:spPr>
        </p:sp>
      </p:grpSp>
      <p:sp>
        <p:nvSpPr>
          <p:cNvPr id="33808" name="文本框 22544"/>
          <p:cNvSpPr txBox="1"/>
          <p:nvPr/>
        </p:nvSpPr>
        <p:spPr>
          <a:xfrm>
            <a:off x="838200" y="4267200"/>
            <a:ext cx="3962400" cy="519113"/>
          </a:xfrm>
          <a:prstGeom prst="rect">
            <a:avLst/>
          </a:prstGeom>
          <a:noFill/>
          <a:ln w="9525">
            <a:noFill/>
          </a:ln>
        </p:spPr>
        <p:txBody>
          <a:bodyPr anchor="t" anchorCtr="0">
            <a:spAutoFit/>
          </a:bodyPr>
          <a:p>
            <a:pPr algn="ctr">
              <a:spcBef>
                <a:spcPct val="50000"/>
              </a:spcBef>
              <a:buClr>
                <a:schemeClr val="accent2"/>
              </a:buClr>
              <a:buSzPct val="80000"/>
              <a:buFont typeface="Wingdings" panose="05000000000000000000" pitchFamily="2" charset="2"/>
            </a:pPr>
            <a:r>
              <a:rPr lang="zh-CN" altLang="en-US" sz="2800" b="1">
                <a:latin typeface="Times New Roman" panose="02020603050405020304" pitchFamily="18" charset="0"/>
                <a:ea typeface="宋体" panose="02010600030101010101" pitchFamily="2" charset="-122"/>
              </a:rPr>
              <a:t>能量意外释放论示意图</a:t>
            </a:r>
            <a:endParaRPr lang="zh-CN" altLang="en-US" sz="2800" b="1">
              <a:latin typeface="Times New Roman" panose="02020603050405020304" pitchFamily="18" charset="0"/>
              <a:ea typeface="宋体" panose="02010600030101010101" pitchFamily="2" charset="-122"/>
            </a:endParaRPr>
          </a:p>
        </p:txBody>
      </p:sp>
      <p:graphicFrame>
        <p:nvGraphicFramePr>
          <p:cNvPr id="33809" name="对象 22545"/>
          <p:cNvGraphicFramePr>
            <a:graphicFrameLocks noChangeAspect="1"/>
          </p:cNvGraphicFramePr>
          <p:nvPr/>
        </p:nvGraphicFramePr>
        <p:xfrm>
          <a:off x="4419600" y="3505200"/>
          <a:ext cx="4038600" cy="2430463"/>
        </p:xfrm>
        <a:graphic>
          <a:graphicData uri="http://schemas.openxmlformats.org/presentationml/2006/ole">
            <mc:AlternateContent xmlns:mc="http://schemas.openxmlformats.org/markup-compatibility/2006">
              <mc:Choice xmlns:v="urn:schemas-microsoft-com:vml" Requires="v">
                <p:oleObj spid="_x0000_s3077" name="" r:id="rId1" imgW="4134485" imgH="3469005" progId="MS_ClipArt_Gallery.2">
                  <p:embed/>
                </p:oleObj>
              </mc:Choice>
              <mc:Fallback>
                <p:oleObj name="" r:id="rId1" imgW="4134485" imgH="3469005" progId="MS_ClipArt_Gallery.2">
                  <p:embed/>
                  <p:pic>
                    <p:nvPicPr>
                      <p:cNvPr id="0" name="图片 3076"/>
                      <p:cNvPicPr/>
                      <p:nvPr/>
                    </p:nvPicPr>
                    <p:blipFill>
                      <a:blip r:embed="rId2"/>
                      <a:stretch>
                        <a:fillRect/>
                      </a:stretch>
                    </p:blipFill>
                    <p:spPr>
                      <a:xfrm>
                        <a:off x="4419600" y="3505200"/>
                        <a:ext cx="4038600" cy="2430463"/>
                      </a:xfrm>
                      <a:prstGeom prst="rect">
                        <a:avLst/>
                      </a:prstGeom>
                      <a:noFill/>
                      <a:ln w="38100">
                        <a:noFill/>
                        <a:miter/>
                      </a:ln>
                    </p:spPr>
                  </p:pic>
                </p:oleObj>
              </mc:Fallback>
            </mc:AlternateContent>
          </a:graphicData>
        </a:graphic>
      </p:graphicFrame>
      <p:sp>
        <p:nvSpPr>
          <p:cNvPr id="33810" name="矩形 22546"/>
          <p:cNvSpPr>
            <a:spLocks noRot="1"/>
          </p:cNvSpPr>
          <p:nvPr/>
        </p:nvSpPr>
        <p:spPr>
          <a:xfrm>
            <a:off x="684213" y="260350"/>
            <a:ext cx="7848600" cy="720725"/>
          </a:xfrm>
          <a:prstGeom prst="rect">
            <a:avLst/>
          </a:prstGeom>
          <a:noFill/>
          <a:ln w="9525">
            <a:noFill/>
          </a:ln>
        </p:spPr>
        <p:txBody>
          <a:bodyPr anchor="ctr" anchorCtr="0"/>
          <a:p>
            <a:pPr algn="ctr">
              <a:spcBef>
                <a:spcPct val="40000"/>
              </a:spcBef>
              <a:spcAft>
                <a:spcPct val="40000"/>
              </a:spcAft>
              <a:buSzTx/>
            </a:pPr>
            <a:r>
              <a:rPr lang="zh-CN" altLang="en-US" sz="3800" b="1">
                <a:solidFill>
                  <a:srgbClr val="3333CC"/>
                </a:solidFill>
                <a:latin typeface="Arial" panose="020B0604020202020204" pitchFamily="34" charset="0"/>
                <a:ea typeface="宋体" panose="02010600030101010101" pitchFamily="2" charset="-122"/>
              </a:rPr>
              <a:t>能量意外释放理论</a:t>
            </a:r>
            <a:endParaRPr lang="zh-CN" altLang="en-US" sz="3800" b="1">
              <a:solidFill>
                <a:srgbClr val="3333CC"/>
              </a:solidFill>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23553"/>
          <p:cNvSpPr>
            <a:spLocks noGrp="1"/>
          </p:cNvSpPr>
          <p:nvPr>
            <p:ph type="title"/>
          </p:nvPr>
        </p:nvSpPr>
        <p:spPr>
          <a:xfrm>
            <a:off x="2411413" y="6092825"/>
            <a:ext cx="4537075" cy="457200"/>
          </a:xfrm>
          <a:ln/>
        </p:spPr>
        <p:txBody>
          <a:bodyPr anchor="b" anchorCtr="0"/>
          <a:p>
            <a:r>
              <a:rPr lang="zh-CN" altLang="en-US" sz="2800" b="1">
                <a:solidFill>
                  <a:srgbClr val="FF33CC"/>
                </a:solidFill>
                <a:latin typeface="Times New Roman" panose="02020603050405020304" pitchFamily="18" charset="0"/>
              </a:rPr>
              <a:t>三者之间的关系</a:t>
            </a:r>
            <a:endParaRPr lang="zh-CN" altLang="en-US" sz="2800" b="1">
              <a:solidFill>
                <a:srgbClr val="FF33CC"/>
              </a:solidFill>
              <a:latin typeface="Times New Roman" panose="02020603050405020304" pitchFamily="18" charset="0"/>
            </a:endParaRPr>
          </a:p>
        </p:txBody>
      </p:sp>
      <p:sp>
        <p:nvSpPr>
          <p:cNvPr id="34818" name="椭圆 23554"/>
          <p:cNvSpPr/>
          <p:nvPr/>
        </p:nvSpPr>
        <p:spPr>
          <a:xfrm>
            <a:off x="3008313" y="1412875"/>
            <a:ext cx="2700337"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危险源辨识</a:t>
            </a:r>
            <a:endParaRPr lang="zh-CN" altLang="en-US" sz="2400" b="1">
              <a:solidFill>
                <a:srgbClr val="2112EA"/>
              </a:solidFill>
              <a:latin typeface="Times New Roman" panose="02020603050405020304" pitchFamily="18" charset="0"/>
              <a:ea typeface="宋体" panose="02010600030101010101" pitchFamily="2" charset="-122"/>
            </a:endParaRPr>
          </a:p>
          <a:p>
            <a:pPr algn="ctr" eaLnBrk="0" hangingPunct="0"/>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19" name="椭圆 23555"/>
          <p:cNvSpPr/>
          <p:nvPr/>
        </p:nvSpPr>
        <p:spPr>
          <a:xfrm>
            <a:off x="1692275" y="2714625"/>
            <a:ext cx="2700338"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endParaRPr lang="en-US" altLang="zh-CN" sz="2400" b="1">
              <a:solidFill>
                <a:srgbClr val="2112EA"/>
              </a:solidFill>
              <a:latin typeface="Times New Roman" panose="02020603050405020304" pitchFamily="18" charset="0"/>
              <a:ea typeface="宋体" panose="02010600030101010101" pitchFamily="2" charset="-122"/>
            </a:endParaRPr>
          </a:p>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危险源控制</a:t>
            </a:r>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20" name="椭圆 23556"/>
          <p:cNvSpPr/>
          <p:nvPr/>
        </p:nvSpPr>
        <p:spPr>
          <a:xfrm>
            <a:off x="4392613" y="2714625"/>
            <a:ext cx="2700337" cy="2667000"/>
          </a:xfrm>
          <a:prstGeom prst="ellipse">
            <a:avLst/>
          </a:prstGeom>
          <a:solidFill>
            <a:schemeClr val="accent1">
              <a:alpha val="50000"/>
            </a:schemeClr>
          </a:solidFill>
          <a:ln w="9525" cap="flat" cmpd="sng">
            <a:solidFill>
              <a:schemeClr val="tx1"/>
            </a:solidFill>
            <a:prstDash val="solid"/>
            <a:round/>
            <a:headEnd type="none" w="med" len="med"/>
            <a:tailEnd type="none" w="med" len="med"/>
          </a:ln>
        </p:spPr>
        <p:txBody>
          <a:bodyPr wrap="none" anchor="ctr" anchorCtr="0"/>
          <a:p>
            <a:pPr algn="ctr" eaLnBrk="0" hangingPunct="0"/>
            <a:endParaRPr lang="en-US" altLang="zh-CN" sz="2400" b="1">
              <a:solidFill>
                <a:srgbClr val="2112EA"/>
              </a:solidFill>
              <a:latin typeface="Times New Roman" panose="02020603050405020304" pitchFamily="18" charset="0"/>
              <a:ea typeface="宋体" panose="02010600030101010101" pitchFamily="2" charset="-122"/>
            </a:endParaRPr>
          </a:p>
          <a:p>
            <a:pPr algn="ctr" eaLnBrk="0" hangingPunct="0"/>
            <a:r>
              <a:rPr lang="zh-CN" altLang="en-US" sz="2400" b="1">
                <a:solidFill>
                  <a:srgbClr val="2112EA"/>
                </a:solidFill>
                <a:latin typeface="Times New Roman" panose="02020603050405020304" pitchFamily="18" charset="0"/>
                <a:ea typeface="宋体" panose="02010600030101010101" pitchFamily="2" charset="-122"/>
              </a:rPr>
              <a:t>危险性评价</a:t>
            </a:r>
            <a:endParaRPr lang="zh-CN" altLang="en-US" sz="2400" b="1">
              <a:solidFill>
                <a:srgbClr val="2112EA"/>
              </a:solidFill>
              <a:latin typeface="Times New Roman" panose="02020603050405020304" pitchFamily="18" charset="0"/>
              <a:ea typeface="宋体" panose="02010600030101010101" pitchFamily="2" charset="-122"/>
            </a:endParaRPr>
          </a:p>
        </p:txBody>
      </p:sp>
      <p:sp>
        <p:nvSpPr>
          <p:cNvPr id="34821" name="矩形 23557"/>
          <p:cNvSpPr>
            <a:spLocks noRot="1"/>
          </p:cNvSpPr>
          <p:nvPr/>
        </p:nvSpPr>
        <p:spPr>
          <a:xfrm>
            <a:off x="684213" y="260350"/>
            <a:ext cx="7848600" cy="720725"/>
          </a:xfrm>
          <a:prstGeom prst="rect">
            <a:avLst/>
          </a:prstGeom>
          <a:noFill/>
          <a:ln w="9525">
            <a:noFill/>
          </a:ln>
        </p:spPr>
        <p:txBody>
          <a:bodyPr anchor="ctr" anchorCtr="0"/>
          <a:p>
            <a:pPr algn="ctr">
              <a:spcBef>
                <a:spcPct val="40000"/>
              </a:spcBef>
              <a:spcAft>
                <a:spcPct val="40000"/>
              </a:spcAft>
              <a:buSzTx/>
            </a:pPr>
            <a:r>
              <a:rPr lang="zh-CN" altLang="en-US" sz="3800" b="1" dirty="0">
                <a:solidFill>
                  <a:srgbClr val="0000FF"/>
                </a:solidFill>
                <a:latin typeface="Arial" panose="020B0604020202020204" pitchFamily="34" charset="0"/>
                <a:ea typeface="宋体" panose="02010600030101010101" pitchFamily="2" charset="-122"/>
              </a:rPr>
              <a:t>系统安全</a:t>
            </a:r>
            <a:r>
              <a:rPr lang="zh-CN" altLang="en-US" sz="3800" b="1">
                <a:solidFill>
                  <a:srgbClr val="0000FF"/>
                </a:solidFill>
                <a:latin typeface="Arial" panose="020B0604020202020204" pitchFamily="34" charset="0"/>
                <a:ea typeface="宋体" panose="02010600030101010101" pitchFamily="2" charset="-122"/>
              </a:rPr>
              <a:t>理论</a:t>
            </a:r>
            <a:endParaRPr lang="zh-CN" altLang="en-US" sz="3800" b="1">
              <a:solidFill>
                <a:srgbClr val="0000FF"/>
              </a:solidFill>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4577"/>
          <p:cNvSpPr txBox="1"/>
          <p:nvPr/>
        </p:nvSpPr>
        <p:spPr>
          <a:xfrm>
            <a:off x="323850" y="1412875"/>
            <a:ext cx="8569325" cy="5083175"/>
          </a:xfrm>
          <a:prstGeom prst="rect">
            <a:avLst/>
          </a:prstGeom>
          <a:noFill/>
          <a:ln w="9525">
            <a:noFill/>
          </a:ln>
        </p:spPr>
        <p:txBody>
          <a:bodyPr lIns="0" rIns="0">
            <a:spAutoFit/>
          </a:bodyPr>
          <a:p>
            <a:pPr marL="457200" indent="-457200">
              <a:lnSpc>
                <a:spcPct val="110000"/>
              </a:lnSpc>
              <a:spcBef>
                <a:spcPct val="20000"/>
              </a:spcBef>
              <a:buFont typeface="Wingdings" panose="05000000000000000000" pitchFamily="2" charset="2"/>
              <a:buChar char="ü"/>
            </a:pPr>
            <a:r>
              <a:rPr lang="zh-CN" altLang="en-US" sz="2500" b="1" noProof="1">
                <a:solidFill>
                  <a:srgbClr val="FF33CC"/>
                </a:solidFill>
                <a:latin typeface="Times New Roman" panose="02020603050405020304" pitchFamily="18" charset="0"/>
                <a:ea typeface="宋体" panose="02010600030101010101" pitchFamily="2" charset="-122"/>
                <a:cs typeface="+mn-cs"/>
              </a:rPr>
              <a:t>事故预防：</a:t>
            </a:r>
            <a:r>
              <a:rPr lang="zh-CN" altLang="en-US" sz="2500" b="1" noProof="1">
                <a:latin typeface="Times New Roman" panose="02020603050405020304" pitchFamily="18" charset="0"/>
                <a:ea typeface="宋体" panose="02010600030101010101" pitchFamily="2" charset="-122"/>
                <a:cs typeface="+mn-cs"/>
              </a:rPr>
              <a:t>指通过采用技术和管理手段使事故不发生；</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solidFill>
                  <a:srgbClr val="FF33CC"/>
                </a:solidFill>
                <a:latin typeface="Times New Roman" panose="02020603050405020304" pitchFamily="18" charset="0"/>
                <a:ea typeface="宋体" panose="02010600030101010101" pitchFamily="2" charset="-122"/>
                <a:cs typeface="+mn-cs"/>
              </a:rPr>
              <a:t>事故控制：</a:t>
            </a:r>
            <a:r>
              <a:rPr lang="zh-CN" altLang="en-US" sz="2500" b="1" noProof="1">
                <a:latin typeface="Times New Roman" panose="02020603050405020304" pitchFamily="18" charset="0"/>
                <a:ea typeface="宋体" panose="02010600030101010101" pitchFamily="2" charset="-122"/>
                <a:cs typeface="+mn-cs"/>
              </a:rPr>
              <a:t>通过采取技术和管理手段使事故发生后不造成严重后果或便后果尽可能减小。</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对于事故的预防与控制，应从</a:t>
            </a:r>
            <a:r>
              <a:rPr lang="zh-CN" altLang="en-US" sz="2500" b="1" noProof="1">
                <a:solidFill>
                  <a:srgbClr val="FF0066"/>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安全技术、安全教育、安全管理</a:t>
            </a:r>
            <a:r>
              <a:rPr lang="zh-CN" altLang="en-US" sz="2500" b="1" noProof="1">
                <a:latin typeface="Times New Roman" panose="02020603050405020304" pitchFamily="18" charset="0"/>
                <a:ea typeface="宋体" panose="02010600030101010101" pitchFamily="2" charset="-122"/>
                <a:cs typeface="+mn-cs"/>
              </a:rPr>
              <a:t>等三方面入手，采取相应措施。</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安全技术对策着重解决物的不安全状态问题。</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安全教育对策和安全管理对策则主要着眼于人的不安全行为问题。安全教育对策主要使人知道，在哪里存在危险源、如何导致事故、事故的可能性和严重程度如何，对于可能的危险应该怎么做。</a:t>
            </a:r>
            <a:endParaRPr lang="zh-CN" altLang="en-US" sz="2500" b="1" noProof="1">
              <a:latin typeface="Times New Roman" panose="02020603050405020304" pitchFamily="18" charset="0"/>
            </a:endParaRPr>
          </a:p>
          <a:p>
            <a:pPr marL="457200" indent="-457200">
              <a:lnSpc>
                <a:spcPct val="110000"/>
              </a:lnSpc>
              <a:spcBef>
                <a:spcPct val="20000"/>
              </a:spcBef>
              <a:buFont typeface="Wingdings" panose="05000000000000000000" pitchFamily="2" charset="2"/>
              <a:buChar char="ü"/>
            </a:pPr>
            <a:r>
              <a:rPr lang="zh-CN" altLang="en-US" sz="2500" b="1" noProof="1">
                <a:latin typeface="Times New Roman" panose="02020603050405020304" pitchFamily="18" charset="0"/>
                <a:ea typeface="宋体" panose="02010600030101010101" pitchFamily="2" charset="-122"/>
                <a:cs typeface="+mn-cs"/>
              </a:rPr>
              <a:t>安全管理措施则是要求必须怎么做。</a:t>
            </a:r>
            <a:endParaRPr lang="zh-CN" altLang="en-US" sz="2500" b="1" noProof="1">
              <a:latin typeface="Times New Roman" panose="02020603050405020304" pitchFamily="18" charset="0"/>
            </a:endParaRPr>
          </a:p>
        </p:txBody>
      </p:sp>
      <p:sp>
        <p:nvSpPr>
          <p:cNvPr id="24579" name="矩形 24578"/>
          <p:cNvSpPr>
            <a:spLocks noRot="1"/>
          </p:cNvSpPr>
          <p:nvPr/>
        </p:nvSpPr>
        <p:spPr>
          <a:xfrm>
            <a:off x="684213" y="260350"/>
            <a:ext cx="7775575" cy="72072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fontAlgn="base">
              <a:spcBef>
                <a:spcPct val="40000"/>
              </a:spcBef>
              <a:spcAft>
                <a:spcPct val="40000"/>
              </a:spcAft>
            </a:pPr>
            <a:r>
              <a:rPr lang="zh-CN" altLang="en-US" sz="4000" b="1" strike="noStrike" noProof="1">
                <a:solidFill>
                  <a:srgbClr val="FF0066"/>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事故预防与控制的基本原则</a:t>
            </a:r>
            <a:endParaRPr lang="zh-CN" altLang="en-US" sz="4000" b="1" strike="noStrike" noProof="1">
              <a:solidFill>
                <a:srgbClr val="FF0066"/>
              </a:solidFill>
              <a:latin typeface="Times New Roman" panose="02020603050405020304" pitchFamily="18" charset="0"/>
            </a:endParaRPr>
          </a:p>
        </p:txBody>
      </p:sp>
    </p:spTree>
  </p:cSld>
  <p:clrMapOvr>
    <a:masterClrMapping/>
  </p:clrMapOvr>
  <p:transition spd="med">
    <p:cover dir="u"/>
    <p:sndAc>
      <p:stSnd>
        <p:snd r:embed="rId1" name="laser.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3"/>
          <p:cNvSpPr txBox="1">
            <a:spLocks noGrp="1"/>
          </p:cNvSpPr>
          <p:nvPr/>
        </p:nvSpPr>
        <p:spPr>
          <a:xfrm>
            <a:off x="6553200" y="6245225"/>
            <a:ext cx="2133600" cy="476250"/>
          </a:xfrm>
          <a:prstGeom prst="rect">
            <a:avLst/>
          </a:prstGeom>
          <a:noFill/>
          <a:ln w="9525">
            <a:noFill/>
          </a:ln>
        </p:spPr>
        <p:txBody>
          <a:bodyPr anchor="t" anchorCtr="0"/>
          <a:p>
            <a:pPr algn="r"/>
            <a:fld id="{9A0DB2DC-4C9A-4742-B13C-FB6460FD3503}" type="slidenum">
              <a:rPr lang="zh-CN" altLang="en-US" sz="1400" dirty="0">
                <a:latin typeface="MHeiTGB-Medium-U" pitchFamily="2" charset="-122"/>
                <a:ea typeface="MHeiTGB-Medium-U" pitchFamily="2" charset="-122"/>
              </a:rPr>
            </a:fld>
            <a:endParaRPr lang="zh-CN" altLang="en-US" sz="1400" dirty="0">
              <a:latin typeface="MHeiTGB-Medium-U" pitchFamily="2" charset="-122"/>
              <a:ea typeface="MHeiTGB-Medium-U" pitchFamily="2" charset="-122"/>
            </a:endParaRPr>
          </a:p>
        </p:txBody>
      </p:sp>
      <p:sp>
        <p:nvSpPr>
          <p:cNvPr id="36866" name="矩形 14"/>
          <p:cNvSpPr/>
          <p:nvPr/>
        </p:nvSpPr>
        <p:spPr>
          <a:xfrm>
            <a:off x="603250" y="1231900"/>
            <a:ext cx="8248650" cy="1108075"/>
          </a:xfrm>
          <a:prstGeom prst="rect">
            <a:avLst/>
          </a:prstGeom>
          <a:noFill/>
          <a:ln w="9525">
            <a:noFill/>
          </a:ln>
        </p:spPr>
        <p:txBody>
          <a:bodyPr anchor="t" anchorCtr="0">
            <a:spAutoFit/>
          </a:bodyPr>
          <a:p>
            <a:r>
              <a:rPr lang="en-US" altLang="zh-CN" sz="2200" dirty="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本质安全”一词的提出源于</a:t>
            </a:r>
            <a:r>
              <a:rPr lang="en-US" altLang="zh-CN" sz="2200">
                <a:latin typeface="Arial" panose="020B0604020202020204" pitchFamily="34" charset="0"/>
                <a:ea typeface="宋体" panose="02010600030101010101" pitchFamily="2" charset="-122"/>
              </a:rPr>
              <a:t>20</a:t>
            </a:r>
            <a:r>
              <a:rPr lang="zh-CN" altLang="en-US" sz="2200" dirty="0">
                <a:latin typeface="Arial" panose="020B0604020202020204" pitchFamily="34" charset="0"/>
                <a:ea typeface="宋体" panose="02010600030101010101" pitchFamily="2" charset="-122"/>
              </a:rPr>
              <a:t>世纪</a:t>
            </a:r>
            <a:r>
              <a:rPr lang="en-US" altLang="zh-CN" sz="2200">
                <a:latin typeface="Arial" panose="020B0604020202020204" pitchFamily="34" charset="0"/>
                <a:ea typeface="宋体" panose="02010600030101010101" pitchFamily="2" charset="-122"/>
              </a:rPr>
              <a:t>50</a:t>
            </a:r>
            <a:r>
              <a:rPr lang="zh-CN" altLang="en-US" sz="2200" dirty="0">
                <a:latin typeface="Arial" panose="020B0604020202020204" pitchFamily="34" charset="0"/>
                <a:ea typeface="宋体" panose="02010600030101010101" pitchFamily="2" charset="-122"/>
              </a:rPr>
              <a:t>年代世界宇航技术的发展，随着人类科学技术的进步和安全理论的发展，这一概念逐步被广泛接受。</a:t>
            </a:r>
            <a:endParaRPr lang="zh-CN" altLang="en-US" sz="2200" dirty="0">
              <a:latin typeface="Arial" panose="020B0604020202020204" pitchFamily="34" charset="0"/>
              <a:ea typeface="宋体" panose="02010600030101010101" pitchFamily="2" charset="-122"/>
            </a:endParaRPr>
          </a:p>
        </p:txBody>
      </p:sp>
      <p:sp>
        <p:nvSpPr>
          <p:cNvPr id="36867" name="Rectangle 2"/>
          <p:cNvSpPr txBox="1"/>
          <p:nvPr/>
        </p:nvSpPr>
        <p:spPr>
          <a:xfrm>
            <a:off x="336550" y="425450"/>
            <a:ext cx="7715250" cy="400050"/>
          </a:xfrm>
          <a:prstGeom prst="rect">
            <a:avLst/>
          </a:prstGeom>
          <a:noFill/>
          <a:ln w="9525">
            <a:noFill/>
          </a:ln>
        </p:spPr>
        <p:txBody>
          <a:bodyPr anchor="t" anchorCtr="0"/>
          <a:p>
            <a:r>
              <a:rPr lang="zh-CN" altLang="en-US" sz="2800" b="1" dirty="0">
                <a:latin typeface="MHeiTGB-Medium-U" pitchFamily="2" charset="-122"/>
                <a:ea typeface="宋体" panose="02010600030101010101" pitchFamily="2" charset="-122"/>
              </a:rPr>
              <a:t>本质安全的提出</a:t>
            </a:r>
            <a:endParaRPr lang="en-US" altLang="zh-CN" sz="2800" b="1">
              <a:latin typeface="MHeiTGB-Medium-U" pitchFamily="2" charset="-122"/>
              <a:ea typeface="宋体" panose="02010600030101010101" pitchFamily="2" charset="-122"/>
            </a:endParaRPr>
          </a:p>
        </p:txBody>
      </p:sp>
      <p:sp>
        <p:nvSpPr>
          <p:cNvPr id="36868" name="矩形 13"/>
          <p:cNvSpPr/>
          <p:nvPr/>
        </p:nvSpPr>
        <p:spPr>
          <a:xfrm>
            <a:off x="798513" y="2501900"/>
            <a:ext cx="7704137" cy="1784350"/>
          </a:xfrm>
          <a:prstGeom prst="rect">
            <a:avLst/>
          </a:prstGeom>
          <a:solidFill>
            <a:srgbClr val="DAEDEF"/>
          </a:solidFill>
          <a:ln w="9525">
            <a:noFill/>
          </a:ln>
        </p:spPr>
        <p:txBody>
          <a:bodyPr anchor="t" anchorCtr="0">
            <a:spAutoFit/>
          </a:bodyPr>
          <a:p>
            <a:pPr>
              <a:buFont typeface="Wingdings" panose="05000000000000000000" pitchFamily="2" charset="2"/>
              <a:buChar char="p"/>
            </a:pP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本质”之“本”</a:t>
            </a: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根本”， “自有”，是固有的，不是外界赋予的；</a:t>
            </a:r>
            <a:endParaRPr lang="en-US" altLang="zh-CN" sz="2200">
              <a:latin typeface="Arial" panose="020B0604020202020204" pitchFamily="34" charset="0"/>
              <a:ea typeface="宋体" panose="02010600030101010101" pitchFamily="2" charset="-122"/>
            </a:endParaRPr>
          </a:p>
          <a:p>
            <a:pPr>
              <a:buFont typeface="Wingdings" panose="05000000000000000000" pitchFamily="2" charset="2"/>
              <a:buChar char="p"/>
            </a:pPr>
            <a:r>
              <a:rPr lang="zh-CN" altLang="en-US" sz="2200" dirty="0">
                <a:latin typeface="Arial" panose="020B0604020202020204" pitchFamily="34" charset="0"/>
                <a:ea typeface="宋体" panose="02010600030101010101" pitchFamily="2" charset="-122"/>
              </a:rPr>
              <a:t>“本质”之“质”</a:t>
            </a:r>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特质、特性、特有” </a:t>
            </a:r>
            <a:endParaRPr lang="en-US" altLang="zh-CN" sz="2200">
              <a:latin typeface="Arial" panose="020B0604020202020204" pitchFamily="34" charset="0"/>
              <a:ea typeface="宋体" panose="02010600030101010101" pitchFamily="2" charset="-122"/>
            </a:endParaRPr>
          </a:p>
          <a:p>
            <a:pPr>
              <a:buFont typeface="Wingdings" panose="05000000000000000000" pitchFamily="2" charset="2"/>
              <a:buChar char="p"/>
            </a:pPr>
            <a:endParaRPr lang="zh-CN" altLang="en-US" sz="2200" dirty="0">
              <a:latin typeface="Arial" panose="020B0604020202020204" pitchFamily="34" charset="0"/>
              <a:ea typeface="宋体" panose="02010600030101010101" pitchFamily="2" charset="-122"/>
            </a:endParaRPr>
          </a:p>
          <a:p>
            <a:r>
              <a:rPr lang="zh-CN" altLang="en-US" sz="2200" b="1" u="sng" dirty="0">
                <a:latin typeface="Arial" panose="020B0604020202020204" pitchFamily="34" charset="0"/>
                <a:ea typeface="宋体" panose="02010600030101010101" pitchFamily="2" charset="-122"/>
              </a:rPr>
              <a:t>“本质”</a:t>
            </a:r>
            <a:r>
              <a:rPr lang="en-US" altLang="zh-CN" sz="2200" b="1" u="sng">
                <a:latin typeface="Arial" panose="020B0604020202020204" pitchFamily="34" charset="0"/>
                <a:ea typeface="宋体" panose="02010600030101010101" pitchFamily="2" charset="-122"/>
              </a:rPr>
              <a:t>——“</a:t>
            </a:r>
            <a:r>
              <a:rPr lang="zh-CN" altLang="en-US" sz="2200" b="1" u="sng" dirty="0">
                <a:latin typeface="Arial" panose="020B0604020202020204" pitchFamily="34" charset="0"/>
                <a:ea typeface="宋体" panose="02010600030101010101" pitchFamily="2" charset="-122"/>
              </a:rPr>
              <a:t>固有的特质”</a:t>
            </a:r>
            <a:endParaRPr lang="zh-CN" altLang="en-US" sz="2200" b="1" u="sng" dirty="0">
              <a:latin typeface="Arial" panose="020B0604020202020204" pitchFamily="34" charset="0"/>
              <a:ea typeface="宋体" panose="02010600030101010101" pitchFamily="2" charset="-122"/>
            </a:endParaRPr>
          </a:p>
        </p:txBody>
      </p:sp>
      <p:sp>
        <p:nvSpPr>
          <p:cNvPr id="36869" name="矩形 14"/>
          <p:cNvSpPr/>
          <p:nvPr/>
        </p:nvSpPr>
        <p:spPr>
          <a:xfrm>
            <a:off x="798513" y="4546600"/>
            <a:ext cx="7962900" cy="1446213"/>
          </a:xfrm>
          <a:prstGeom prst="rect">
            <a:avLst/>
          </a:prstGeom>
          <a:noFill/>
          <a:ln w="9525">
            <a:noFill/>
          </a:ln>
        </p:spPr>
        <p:txBody>
          <a:bodyPr anchor="t" anchorCtr="0">
            <a:spAutoFit/>
          </a:bodyPr>
          <a:p>
            <a:r>
              <a:rPr lang="en-US" altLang="zh-CN" sz="2200">
                <a:latin typeface="Arial" panose="020B0604020202020204" pitchFamily="34" charset="0"/>
                <a:ea typeface="宋体" panose="02010600030101010101" pitchFamily="2" charset="-122"/>
              </a:rPr>
              <a:t>“</a:t>
            </a:r>
            <a:r>
              <a:rPr lang="zh-CN" altLang="en-US" sz="2200" dirty="0">
                <a:latin typeface="Arial" panose="020B0604020202020204" pitchFamily="34" charset="0"/>
                <a:ea typeface="宋体" panose="02010600030101010101" pitchFamily="2" charset="-122"/>
              </a:rPr>
              <a:t>本质安全”就是构成某个系统、过程或者环境的所有元素自身具有这样的特质，既不会因为自身失效对其他元素造成损坏，也不会因为其他元素失效而遭受损坏，从而来保障系统、过程或者环境安全。 </a:t>
            </a:r>
            <a:endParaRPr lang="zh-CN" altLang="en-US" sz="2200"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占位符 26625"/>
          <p:cNvSpPr>
            <a:spLocks noGrp="1"/>
          </p:cNvSpPr>
          <p:nvPr>
            <p:ph idx="1"/>
          </p:nvPr>
        </p:nvSpPr>
        <p:spPr>
          <a:ln/>
        </p:spPr>
        <p:txBody>
          <a:bodyPr anchor="t" anchorCtr="0"/>
          <a:p>
            <a:r>
              <a:rPr lang="zh-CN" altLang="en-US" dirty="0"/>
              <a:t>什么是本质安全化？</a:t>
            </a:r>
            <a:endParaRPr lang="zh-CN" altLang="en-US" dirty="0"/>
          </a:p>
          <a:p>
            <a:r>
              <a:rPr lang="zh-TW" altLang="en-US" dirty="0">
                <a:latin typeface="新宋体" panose="02010609030101010101" charset="-122"/>
                <a:ea typeface="新宋体" panose="02010609030101010101" charset="-122"/>
              </a:rPr>
              <a:t>本质安全化就是一种产品、物质，一个运作程序或管理系统具有最佳的安全品质，决不会因自身的原因而造成事故。</a:t>
            </a:r>
            <a:endParaRPr lang="zh-TW" altLang="en-US" dirty="0">
              <a:latin typeface="新宋体" panose="02010609030101010101" charset="-122"/>
              <a:ea typeface="新宋体" panose="02010609030101010101" charset="-122"/>
            </a:endParaRPr>
          </a:p>
          <a:p>
            <a:r>
              <a:rPr lang="zh-CN" altLang="en-US" dirty="0">
                <a:latin typeface="宋体" panose="02010600030101010101" pitchFamily="2" charset="-122"/>
              </a:rPr>
              <a:t>本质安全化的员工可通俗的解释为：想安全，会安全，能安全。即具备自主安全理念，具备充分的安全技能，在可靠的安全环境系统保障之下，具有安全结果的生产管理者和作业者。</a:t>
            </a:r>
            <a:r>
              <a:rPr lang="zh-CN" altLang="en-US" dirty="0">
                <a:latin typeface="新宋体" panose="02010609030101010101" charset="-122"/>
                <a:ea typeface="新宋体" panose="02010609030101010101" charset="-122"/>
              </a:rPr>
              <a:t> </a:t>
            </a:r>
            <a:r>
              <a:rPr lang="zh-TW" altLang="en-US" dirty="0">
                <a:latin typeface="宋体" panose="02010600030101010101" pitchFamily="2" charset="-122"/>
              </a:rPr>
              <a:t> </a:t>
            </a:r>
            <a:endParaRPr lang="zh-CN" altLang="en-US" dirty="0"/>
          </a:p>
        </p:txBody>
      </p:sp>
      <p:sp>
        <p:nvSpPr>
          <p:cNvPr id="37890" name="标题 26626"/>
          <p:cNvSpPr>
            <a:spLocks noGrp="1"/>
          </p:cNvSpPr>
          <p:nvPr>
            <p:ph type="title"/>
          </p:nvPr>
        </p:nvSpPr>
        <p:spPr>
          <a:ln/>
        </p:spPr>
        <p:txBody>
          <a:bodyPr anchor="ctr" anchorCtr="0"/>
          <a:p>
            <a:endParaRPr 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27649"/>
          <p:cNvSpPr>
            <a:spLocks noGrp="1"/>
          </p:cNvSpPr>
          <p:nvPr>
            <p:ph idx="1"/>
          </p:nvPr>
        </p:nvSpPr>
        <p:spPr>
          <a:xfrm>
            <a:off x="685800" y="1371600"/>
            <a:ext cx="8269288" cy="5257800"/>
          </a:xfrm>
          <a:ln/>
        </p:spPr>
        <p:txBody>
          <a:bodyPr anchor="t" anchorCtr="0"/>
          <a:p>
            <a:pPr>
              <a:lnSpc>
                <a:spcPct val="90000"/>
              </a:lnSpc>
            </a:pPr>
            <a:r>
              <a:rPr lang="zh-CN" altLang="en-US">
                <a:latin typeface="宋体" panose="02010600030101010101" pitchFamily="2" charset="-122"/>
              </a:rPr>
              <a:t>运行本质安全：设备的运行是正常的、稳定的，并且自始至终都处于受控状态；</a:t>
            </a:r>
            <a:endParaRPr lang="zh-CN" altLang="en-US">
              <a:latin typeface="宋体" panose="02010600030101010101" pitchFamily="2" charset="-122"/>
            </a:endParaRPr>
          </a:p>
          <a:p>
            <a:pPr>
              <a:lnSpc>
                <a:spcPct val="90000"/>
              </a:lnSpc>
            </a:pPr>
            <a:r>
              <a:rPr lang="zh-CN" altLang="en-US">
                <a:latin typeface="宋体" panose="02010600030101010101" pitchFamily="2" charset="-122"/>
              </a:rPr>
              <a:t>设备本质安全：在设计和制造环节上都要考虑到应具有较完善的防护功能，以保证设备和系统能够在规定的运转周期内安全、稳定、正常地运行。</a:t>
            </a:r>
            <a:r>
              <a:rPr lang="zh-CN" altLang="en-US">
                <a:solidFill>
                  <a:schemeClr val="hlink"/>
                </a:solidFill>
                <a:latin typeface="宋体" panose="02010600030101010101" pitchFamily="2" charset="-122"/>
              </a:rPr>
              <a:t>主要手段！</a:t>
            </a:r>
            <a:endParaRPr lang="zh-CN" altLang="en-US">
              <a:solidFill>
                <a:schemeClr val="hlink"/>
              </a:solidFill>
              <a:latin typeface="宋体" panose="02010600030101010101" pitchFamily="2" charset="-122"/>
            </a:endParaRPr>
          </a:p>
          <a:p>
            <a:pPr>
              <a:lnSpc>
                <a:spcPct val="90000"/>
              </a:lnSpc>
            </a:pPr>
            <a:r>
              <a:rPr lang="zh-CN" altLang="en-US">
                <a:latin typeface="宋体" panose="02010600030101010101" pitchFamily="2" charset="-122"/>
              </a:rPr>
              <a:t>人员本质安全：作业者完全具有适应生产系统要求的生理、心理条件，具有在生产全过程中很好地控制各种环节安全运行的能力，具有正确处理系统内各种故障及意外情况的能力。  </a:t>
            </a:r>
            <a:r>
              <a:rPr lang="zh-CN" altLang="en-US"/>
              <a:t> </a:t>
            </a:r>
            <a:endParaRPr lang="zh-CN" altLang="en-US"/>
          </a:p>
        </p:txBody>
      </p:sp>
      <p:sp>
        <p:nvSpPr>
          <p:cNvPr id="38914" name="标题 27650"/>
          <p:cNvSpPr>
            <a:spLocks noGrp="1"/>
          </p:cNvSpPr>
          <p:nvPr>
            <p:ph type="title"/>
          </p:nvPr>
        </p:nvSpPr>
        <p:spPr>
          <a:xfrm>
            <a:off x="0" y="533400"/>
            <a:ext cx="9144000" cy="525463"/>
          </a:xfrm>
          <a:ln/>
        </p:spPr>
        <p:txBody>
          <a:bodyPr anchor="ctr" anchorCtr="0"/>
          <a:p>
            <a:r>
              <a:rPr lang="zh-CN" altLang="en-US"/>
              <a:t>本质安全企业的特征</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28673"/>
          <p:cNvSpPr>
            <a:spLocks noGrp="1"/>
          </p:cNvSpPr>
          <p:nvPr>
            <p:ph idx="1"/>
          </p:nvPr>
        </p:nvSpPr>
        <p:spPr>
          <a:xfrm>
            <a:off x="685800" y="1371600"/>
            <a:ext cx="8269288" cy="5257800"/>
          </a:xfrm>
          <a:ln/>
        </p:spPr>
        <p:txBody>
          <a:bodyPr anchor="t" anchorCtr="0"/>
          <a:p>
            <a:r>
              <a:rPr lang="zh-CN" altLang="en-US">
                <a:latin typeface="宋体" panose="02010600030101010101" pitchFamily="2" charset="-122"/>
              </a:rPr>
              <a:t>环境本质安全：</a:t>
            </a:r>
            <a:r>
              <a:rPr lang="zh-CN" altLang="en-US">
                <a:latin typeface="宋体" panose="02010600030101010101" pitchFamily="2" charset="-122"/>
              </a:rPr>
              <a:t>包括空间环境、时间环境、物理化学环境、自然环境和作业现场环境。 </a:t>
            </a:r>
            <a:endParaRPr lang="zh-CN" altLang="en-US">
              <a:latin typeface="宋体" panose="02010600030101010101" pitchFamily="2" charset="-122"/>
            </a:endParaRPr>
          </a:p>
          <a:p>
            <a:r>
              <a:rPr lang="zh-CN" altLang="en-US">
                <a:latin typeface="宋体" panose="02010600030101010101" pitchFamily="2" charset="-122"/>
              </a:rPr>
              <a:t>管理本质安全：管理主体对管理客体实施控制，使其符合安全生产规范，达到安全生产的目的。</a:t>
            </a:r>
            <a:r>
              <a:rPr lang="zh-CN" altLang="en-US">
                <a:solidFill>
                  <a:schemeClr val="hlink"/>
                </a:solidFill>
                <a:latin typeface="宋体" panose="02010600030101010101" pitchFamily="2" charset="-122"/>
              </a:rPr>
              <a:t> </a:t>
            </a:r>
            <a:endParaRPr lang="zh-CN" altLang="en-US">
              <a:solidFill>
                <a:schemeClr val="hlink"/>
              </a:solidFill>
              <a:latin typeface="宋体" panose="02010600030101010101" pitchFamily="2" charset="-122"/>
            </a:endParaRPr>
          </a:p>
        </p:txBody>
      </p:sp>
      <p:sp>
        <p:nvSpPr>
          <p:cNvPr id="39938" name="标题 28674"/>
          <p:cNvSpPr>
            <a:spLocks noGrp="1"/>
          </p:cNvSpPr>
          <p:nvPr>
            <p:ph type="title"/>
          </p:nvPr>
        </p:nvSpPr>
        <p:spPr>
          <a:xfrm>
            <a:off x="0" y="533400"/>
            <a:ext cx="9144000" cy="525463"/>
          </a:xfrm>
          <a:ln/>
        </p:spPr>
        <p:txBody>
          <a:bodyPr anchor="ctr" anchorCtr="0"/>
          <a:p>
            <a:r>
              <a:rPr lang="zh-CN" altLang="en-US"/>
              <a:t>本质安全企业的特征</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29697"/>
          <p:cNvSpPr>
            <a:spLocks noGrp="1"/>
          </p:cNvSpPr>
          <p:nvPr>
            <p:ph idx="1"/>
          </p:nvPr>
        </p:nvSpPr>
        <p:spPr>
          <a:xfrm>
            <a:off x="685800" y="1371600"/>
            <a:ext cx="8269288" cy="5257800"/>
          </a:xfrm>
          <a:ln/>
        </p:spPr>
        <p:txBody>
          <a:bodyPr anchor="t" anchorCtr="0"/>
          <a:p>
            <a:pPr>
              <a:buNone/>
            </a:pPr>
            <a:endParaRPr lang="en-US" altLang="zh-CN" sz="4400">
              <a:latin typeface="宋体" panose="02010600030101010101" pitchFamily="2" charset="-122"/>
            </a:endParaRPr>
          </a:p>
          <a:p>
            <a:pPr>
              <a:buNone/>
            </a:pPr>
            <a:r>
              <a:rPr lang="en-US" altLang="zh-CN" sz="4800">
                <a:latin typeface="宋体" panose="02010600030101010101" pitchFamily="2" charset="-122"/>
              </a:rPr>
              <a:t>“</a:t>
            </a:r>
            <a:r>
              <a:rPr lang="zh-CN" altLang="en-US" sz="4800">
                <a:latin typeface="宋体" panose="02010600030101010101" pitchFamily="2" charset="-122"/>
              </a:rPr>
              <a:t>任何组织中最稀缺的资源是在文化的影响下把任务执行好的人”</a:t>
            </a:r>
            <a:endParaRPr lang="zh-CN" altLang="en-US" sz="4800">
              <a:latin typeface="宋体" panose="02010600030101010101" pitchFamily="2" charset="-122"/>
            </a:endParaRPr>
          </a:p>
          <a:p>
            <a:pPr>
              <a:buNone/>
            </a:pPr>
            <a:r>
              <a:rPr lang="zh-CN" altLang="en-US" sz="4800"/>
              <a:t> 　　　　　　　</a:t>
            </a:r>
            <a:r>
              <a:rPr lang="zh-CN" altLang="en-US" sz="4800">
                <a:latin typeface="宋体" panose="02010600030101010101" pitchFamily="2" charset="-122"/>
              </a:rPr>
              <a:t>彼德</a:t>
            </a:r>
            <a:r>
              <a:rPr lang="en-US" altLang="zh-CN" sz="4800">
                <a:latin typeface="Verdana" panose="020B0604030504040204" pitchFamily="34" charset="0"/>
              </a:rPr>
              <a:t>·</a:t>
            </a:r>
            <a:r>
              <a:rPr lang="zh-CN" altLang="en-US" sz="4800">
                <a:latin typeface="宋体" panose="02010600030101010101" pitchFamily="2" charset="-122"/>
              </a:rPr>
              <a:t>德鲁克</a:t>
            </a:r>
            <a:endParaRPr lang="zh-CN" altLang="en-US" sz="4800"/>
          </a:p>
        </p:txBody>
      </p:sp>
      <p:sp>
        <p:nvSpPr>
          <p:cNvPr id="40962" name="标题 29698"/>
          <p:cNvSpPr>
            <a:spLocks noGrp="1"/>
          </p:cNvSpPr>
          <p:nvPr>
            <p:ph type="title"/>
          </p:nvPr>
        </p:nvSpPr>
        <p:spPr>
          <a:xfrm>
            <a:off x="0" y="533400"/>
            <a:ext cx="9144000" cy="525463"/>
          </a:xfrm>
          <a:ln/>
        </p:spPr>
        <p:txBody>
          <a:bodyPr anchor="ctr" anchorCtr="0"/>
          <a:p>
            <a:r>
              <a:rPr lang="zh-CN" altLang="en-US"/>
              <a:t>我们的需要</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30721"/>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多层次（内部、外部）、执行者、监督者</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注意点：</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执行力、思考力以及沟通能力</a:t>
            </a:r>
            <a:endParaRPr lang="zh-CN" altLang="en-US" sz="3600">
              <a:latin typeface="宋体" panose="02010600030101010101" pitchFamily="2" charset="-122"/>
            </a:endParaRPr>
          </a:p>
        </p:txBody>
      </p:sp>
      <p:sp>
        <p:nvSpPr>
          <p:cNvPr id="41986" name="标题 30722"/>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46081" descr="Car 1"/>
          <p:cNvPicPr>
            <a:picLocks noChangeAspect="1"/>
          </p:cNvPicPr>
          <p:nvPr/>
        </p:nvPicPr>
        <p:blipFill>
          <a:blip r:embed="rId1"/>
          <a:stretch>
            <a:fillRect/>
          </a:stretch>
        </p:blipFill>
        <p:spPr>
          <a:xfrm>
            <a:off x="-34925" y="-25400"/>
            <a:ext cx="9178925" cy="68834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396" y="228441"/>
            <a:ext cx="898096" cy="453553"/>
          </a:xfrm>
          <a:prstGeom prst="rect">
            <a:avLst/>
          </a:prstGeom>
        </p:spPr>
      </p:pic>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31745"/>
          <p:cNvSpPr>
            <a:spLocks noGrp="1"/>
          </p:cNvSpPr>
          <p:nvPr>
            <p:ph idx="1"/>
          </p:nvPr>
        </p:nvSpPr>
        <p:spPr>
          <a:xfrm>
            <a:off x="1143000" y="1600200"/>
            <a:ext cx="7010400" cy="41910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途径</a:t>
            </a:r>
            <a:r>
              <a:rPr lang="en-US" altLang="zh-CN" sz="3600">
                <a:latin typeface="宋体" panose="02010600030101010101" pitchFamily="2" charset="-122"/>
              </a:rPr>
              <a:t>:</a:t>
            </a:r>
            <a:endParaRPr lang="en-US" altLang="zh-CN" sz="3600">
              <a:latin typeface="宋体" panose="02010600030101010101" pitchFamily="2" charset="-122"/>
            </a:endParaRPr>
          </a:p>
          <a:p>
            <a:pPr>
              <a:buFont typeface="Wingdings" panose="05000000000000000000" pitchFamily="2" charset="2"/>
              <a:buNone/>
            </a:pPr>
            <a:r>
              <a:rPr lang="en-US" altLang="zh-CN" sz="3600">
                <a:latin typeface="宋体" panose="02010600030101010101" pitchFamily="2" charset="-122"/>
              </a:rPr>
              <a:t>  </a:t>
            </a:r>
            <a:r>
              <a:rPr lang="zh-CN" altLang="en-US" sz="3600">
                <a:latin typeface="宋体" panose="02010600030101010101" pitchFamily="2" charset="-122"/>
              </a:rPr>
              <a:t>懂安全、行安全、心安全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自发、自觉、自省</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法于行，法于心</a:t>
            </a:r>
            <a:endParaRPr lang="zh-CN" altLang="en-US" sz="3600">
              <a:latin typeface="宋体" panose="02010600030101010101" pitchFamily="2" charset="-122"/>
            </a:endParaRPr>
          </a:p>
        </p:txBody>
      </p:sp>
      <p:sp>
        <p:nvSpPr>
          <p:cNvPr id="43010" name="标题 31746"/>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32769"/>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基本要求：诚、信、坚持；</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高级要求：不迁怒、不贰过；</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听其言，观其行；</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听其言，信其行；</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听其言，由其行；</a:t>
            </a:r>
            <a:endParaRPr lang="zh-CN" altLang="en-US" sz="3600">
              <a:latin typeface="宋体" panose="02010600030101010101" pitchFamily="2" charset="-122"/>
            </a:endParaRPr>
          </a:p>
        </p:txBody>
      </p:sp>
      <p:sp>
        <p:nvSpPr>
          <p:cNvPr id="44034" name="标题 32770"/>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33793"/>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latin typeface="宋体" panose="02010600030101010101" pitchFamily="2" charset="-122"/>
              </a:rPr>
              <a:t>机方面的本质安全</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设备本身</a:t>
            </a: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全过程：设计、制造、安装、运行</a:t>
            </a:r>
            <a:endParaRPr lang="zh-CN" altLang="en-US" sz="3600">
              <a:latin typeface="宋体" panose="02010600030101010101" pitchFamily="2" charset="-122"/>
            </a:endParaRPr>
          </a:p>
          <a:p>
            <a:pPr>
              <a:buFont typeface="Wingdings" panose="05000000000000000000" pitchFamily="2" charset="2"/>
              <a:buNone/>
            </a:pPr>
            <a:endParaRPr lang="zh-CN" altLang="en-US" sz="3600">
              <a:latin typeface="宋体" panose="02010600030101010101" pitchFamily="2" charset="-122"/>
            </a:endParaRPr>
          </a:p>
          <a:p>
            <a:pPr>
              <a:buFont typeface="Wingdings" panose="05000000000000000000" pitchFamily="2" charset="2"/>
              <a:buNone/>
            </a:pPr>
            <a:endParaRPr lang="zh-CN" altLang="en-US" sz="3600">
              <a:latin typeface="宋体" panose="02010600030101010101" pitchFamily="2" charset="-122"/>
            </a:endParaRPr>
          </a:p>
          <a:p>
            <a:pPr>
              <a:buFont typeface="Wingdings" panose="05000000000000000000" pitchFamily="2" charset="2"/>
              <a:buNone/>
            </a:pPr>
            <a:r>
              <a:rPr lang="zh-CN" altLang="en-US" sz="3600">
                <a:latin typeface="宋体" panose="02010600030101010101" pitchFamily="2" charset="-122"/>
              </a:rPr>
              <a:t>  </a:t>
            </a:r>
            <a:endParaRPr lang="zh-CN" altLang="en-US" sz="3600">
              <a:latin typeface="宋体" panose="02010600030101010101" pitchFamily="2" charset="-122"/>
            </a:endParaRPr>
          </a:p>
        </p:txBody>
      </p:sp>
      <p:sp>
        <p:nvSpPr>
          <p:cNvPr id="45058" name="标题 33794"/>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6"/>
          <p:cNvSpPr txBox="1">
            <a:spLocks noGrp="1"/>
          </p:cNvSpPr>
          <p:nvPr/>
        </p:nvSpPr>
        <p:spPr>
          <a:xfrm>
            <a:off x="80963" y="6502400"/>
            <a:ext cx="409575" cy="211138"/>
          </a:xfrm>
          <a:prstGeom prst="rect">
            <a:avLst/>
          </a:prstGeom>
          <a:noFill/>
          <a:ln w="9525">
            <a:noFill/>
          </a:ln>
        </p:spPr>
        <p:txBody>
          <a:bodyPr anchor="t" anchorCtr="0"/>
          <a:p>
            <a:pPr algn="r"/>
            <a:fld id="{9A0DB2DC-4C9A-4742-B13C-FB6460FD3503}" type="slidenum">
              <a:rPr lang="en-US" altLang="zh-CN" sz="1400" dirty="0">
                <a:latin typeface="MHeiTGB-Medium-U" pitchFamily="2" charset="-122"/>
                <a:ea typeface="MHeiTGB-Medium-U" pitchFamily="2" charset="-122"/>
              </a:rPr>
            </a:fld>
            <a:endParaRPr lang="en-US" altLang="zh-CN" sz="1400" dirty="0">
              <a:latin typeface="MHeiTGB-Medium-U" pitchFamily="2" charset="-122"/>
              <a:ea typeface="MHeiTGB-Medium-U" pitchFamily="2" charset="-122"/>
            </a:endParaRPr>
          </a:p>
        </p:txBody>
      </p:sp>
      <p:sp>
        <p:nvSpPr>
          <p:cNvPr id="46082" name="Rectangle 2"/>
          <p:cNvSpPr>
            <a:spLocks noGrp="1"/>
          </p:cNvSpPr>
          <p:nvPr>
            <p:ph type="title" idx="4294967295"/>
          </p:nvPr>
        </p:nvSpPr>
        <p:spPr>
          <a:xfrm>
            <a:off x="319088" y="533400"/>
            <a:ext cx="6481762" cy="414338"/>
          </a:xfrm>
          <a:ln/>
        </p:spPr>
        <p:txBody>
          <a:bodyPr vert="horz" wrap="square" anchor="ctr" anchorCtr="0"/>
          <a:p>
            <a:r>
              <a:rPr lang="zh-CN" altLang="en-US" sz="4600" b="1" dirty="0">
                <a:solidFill>
                  <a:schemeClr val="tx1"/>
                </a:solidFill>
              </a:rPr>
              <a:t>建立基于设备生命周期的安全管理模式</a:t>
            </a:r>
            <a:endParaRPr lang="en-US" altLang="zh-CN" sz="4600" b="1">
              <a:solidFill>
                <a:schemeClr val="tx1"/>
              </a:solidFill>
            </a:endParaRPr>
          </a:p>
        </p:txBody>
      </p:sp>
      <p:sp>
        <p:nvSpPr>
          <p:cNvPr id="46083" name="Text Box 3"/>
          <p:cNvSpPr txBox="1"/>
          <p:nvPr/>
        </p:nvSpPr>
        <p:spPr>
          <a:xfrm>
            <a:off x="571500" y="0"/>
            <a:ext cx="6122988" cy="577850"/>
          </a:xfrm>
          <a:prstGeom prst="rect">
            <a:avLst/>
          </a:prstGeom>
          <a:noFill/>
          <a:ln w="9525">
            <a:noFill/>
          </a:ln>
        </p:spPr>
        <p:txBody>
          <a:bodyPr lIns="0" tIns="62179" rIns="0" bIns="0" anchor="ctr" anchorCtr="0"/>
          <a:p>
            <a:pPr>
              <a:lnSpc>
                <a:spcPct val="111000"/>
              </a:lnSpc>
            </a:pPr>
            <a:r>
              <a:rPr lang="en-US" altLang="zh-CN" u="sng">
                <a:solidFill>
                  <a:schemeClr val="bg1"/>
                </a:solidFill>
                <a:latin typeface="Arial" panose="020B0604020202020204" pitchFamily="34" charset="0"/>
                <a:ea typeface="宋体" panose="02010600030101010101" pitchFamily="2" charset="-122"/>
              </a:rPr>
              <a:t>Safety Summarize</a:t>
            </a:r>
            <a:endParaRPr lang="en-GB" altLang="en-US" u="sng">
              <a:solidFill>
                <a:schemeClr val="bg1"/>
              </a:solidFill>
              <a:latin typeface="Arial" panose="020B0604020202020204" pitchFamily="34" charset="0"/>
              <a:ea typeface="宋体" panose="02010600030101010101" pitchFamily="2" charset="-122"/>
            </a:endParaRPr>
          </a:p>
        </p:txBody>
      </p:sp>
      <p:sp>
        <p:nvSpPr>
          <p:cNvPr id="46084" name="Rectangle 4"/>
          <p:cNvSpPr/>
          <p:nvPr/>
        </p:nvSpPr>
        <p:spPr>
          <a:xfrm>
            <a:off x="790575" y="1747838"/>
            <a:ext cx="3009900" cy="3602037"/>
          </a:xfrm>
          <a:prstGeom prst="rect">
            <a:avLst/>
          </a:prstGeom>
          <a:noFill/>
          <a:ln w="9525">
            <a:noFill/>
          </a:ln>
        </p:spPr>
        <p:txBody>
          <a:bodyPr lIns="0" tIns="13818" rIns="0" bIns="0" anchor="t" anchorCtr="0"/>
          <a:p>
            <a:pPr defTabSz="913130">
              <a:lnSpc>
                <a:spcPct val="111000"/>
              </a:lnSpc>
            </a:pPr>
            <a:endParaRPr lang="zh-CN" dirty="0">
              <a:solidFill>
                <a:srgbClr val="0000FF"/>
              </a:solidFill>
              <a:latin typeface="Arial" panose="020B0604020202020204" pitchFamily="34" charset="0"/>
              <a:ea typeface="宋体" panose="02010600030101010101" pitchFamily="2" charset="-122"/>
            </a:endParaRPr>
          </a:p>
        </p:txBody>
      </p:sp>
      <p:sp>
        <p:nvSpPr>
          <p:cNvPr id="46085" name="Rectangle 5"/>
          <p:cNvSpPr/>
          <p:nvPr/>
        </p:nvSpPr>
        <p:spPr>
          <a:xfrm>
            <a:off x="1022350" y="1747838"/>
            <a:ext cx="7331075" cy="3602037"/>
          </a:xfrm>
          <a:prstGeom prst="rect">
            <a:avLst/>
          </a:prstGeom>
          <a:noFill/>
          <a:ln w="9525">
            <a:noFill/>
          </a:ln>
        </p:spPr>
        <p:txBody>
          <a:bodyPr lIns="0" tIns="13818" rIns="0" bIns="0" anchor="t" anchorCtr="0"/>
          <a:p>
            <a:pPr defTabSz="913130">
              <a:lnSpc>
                <a:spcPct val="111000"/>
              </a:lnSpc>
            </a:pPr>
            <a:endParaRPr lang="zh-CN" b="1" dirty="0">
              <a:solidFill>
                <a:srgbClr val="6600CC"/>
              </a:solidFill>
              <a:latin typeface="Arial" panose="020B0604020202020204" pitchFamily="34" charset="0"/>
              <a:ea typeface="宋体" panose="02010600030101010101" pitchFamily="2" charset="-122"/>
            </a:endParaRPr>
          </a:p>
        </p:txBody>
      </p:sp>
      <p:pic>
        <p:nvPicPr>
          <p:cNvPr id="46086" name="Picture 6"/>
          <p:cNvPicPr>
            <a:picLocks noChangeAspect="1"/>
          </p:cNvPicPr>
          <p:nvPr/>
        </p:nvPicPr>
        <p:blipFill>
          <a:blip r:embed="rId1"/>
          <a:stretch>
            <a:fillRect/>
          </a:stretch>
        </p:blipFill>
        <p:spPr>
          <a:xfrm>
            <a:off x="674688" y="1366838"/>
            <a:ext cx="7929562" cy="3448050"/>
          </a:xfrm>
          <a:prstGeom prst="rect">
            <a:avLst/>
          </a:prstGeom>
          <a:noFill/>
          <a:ln w="9525">
            <a:noFill/>
          </a:ln>
        </p:spPr>
      </p:pic>
      <p:sp>
        <p:nvSpPr>
          <p:cNvPr id="46087" name="五边形 9"/>
          <p:cNvSpPr/>
          <p:nvPr/>
        </p:nvSpPr>
        <p:spPr>
          <a:xfrm>
            <a:off x="1092200" y="47498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设计</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制造</a:t>
            </a:r>
            <a:endParaRPr lang="zh-CN" altLang="en-US" dirty="0">
              <a:latin typeface="Arial" panose="020B0604020202020204" pitchFamily="34" charset="0"/>
              <a:ea typeface="宋体" panose="02010600030101010101" pitchFamily="2" charset="-122"/>
            </a:endParaRPr>
          </a:p>
        </p:txBody>
      </p:sp>
      <p:sp>
        <p:nvSpPr>
          <p:cNvPr id="46088" name="五边形 10"/>
          <p:cNvSpPr/>
          <p:nvPr/>
        </p:nvSpPr>
        <p:spPr>
          <a:xfrm>
            <a:off x="29718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安装</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调试</a:t>
            </a:r>
            <a:endParaRPr lang="zh-CN" altLang="en-US" dirty="0">
              <a:latin typeface="Arial" panose="020B0604020202020204" pitchFamily="34" charset="0"/>
              <a:ea typeface="宋体" panose="02010600030101010101" pitchFamily="2" charset="-122"/>
            </a:endParaRPr>
          </a:p>
        </p:txBody>
      </p:sp>
      <p:sp>
        <p:nvSpPr>
          <p:cNvPr id="46089" name="五边形 11"/>
          <p:cNvSpPr/>
          <p:nvPr/>
        </p:nvSpPr>
        <p:spPr>
          <a:xfrm>
            <a:off x="51181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使用</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操作</a:t>
            </a:r>
            <a:endParaRPr lang="zh-CN" altLang="en-US" dirty="0">
              <a:latin typeface="Arial" panose="020B0604020202020204" pitchFamily="34" charset="0"/>
              <a:ea typeface="宋体" panose="02010600030101010101" pitchFamily="2" charset="-122"/>
            </a:endParaRPr>
          </a:p>
        </p:txBody>
      </p:sp>
      <p:sp>
        <p:nvSpPr>
          <p:cNvPr id="46090" name="五边形 12"/>
          <p:cNvSpPr/>
          <p:nvPr/>
        </p:nvSpPr>
        <p:spPr>
          <a:xfrm>
            <a:off x="7023100" y="4724400"/>
            <a:ext cx="1384300" cy="422275"/>
          </a:xfrm>
          <a:prstGeom prst="homePlate">
            <a:avLst>
              <a:gd name="adj" fmla="val 49977"/>
            </a:avLst>
          </a:prstGeom>
          <a:solidFill>
            <a:schemeClr val="bg1"/>
          </a:solidFill>
          <a:ln w="25400" cap="flat" cmpd="sng">
            <a:solidFill>
              <a:schemeClr val="tx1"/>
            </a:solidFill>
            <a:prstDash val="solid"/>
            <a:miter/>
            <a:headEnd type="none" w="med" len="med"/>
            <a:tailEnd type="none" w="med" len="med"/>
          </a:ln>
        </p:spPr>
        <p:txBody>
          <a:bodyPr lIns="144000" tIns="72000" rIns="72000" bIns="72000" anchor="t" anchorCtr="0">
            <a:spAutoFit/>
          </a:bodyPr>
          <a:p>
            <a:r>
              <a:rPr lang="zh-CN" altLang="en-US" dirty="0">
                <a:latin typeface="Arial" panose="020B0604020202020204" pitchFamily="34" charset="0"/>
                <a:ea typeface="宋体" panose="02010600030101010101" pitchFamily="2" charset="-122"/>
              </a:rPr>
              <a:t>维修</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报废</a:t>
            </a:r>
            <a:endParaRPr lang="zh-CN" altLang="en-US" dirty="0">
              <a:latin typeface="Arial" panose="020B0604020202020204" pitchFamily="34" charset="0"/>
              <a:ea typeface="宋体" panose="02010600030101010101" pitchFamily="2" charset="-122"/>
            </a:endParaRPr>
          </a:p>
        </p:txBody>
      </p:sp>
      <p:sp>
        <p:nvSpPr>
          <p:cNvPr id="46091" name="燕尾形箭头 16"/>
          <p:cNvSpPr/>
          <p:nvPr/>
        </p:nvSpPr>
        <p:spPr>
          <a:xfrm>
            <a:off x="863600" y="5181600"/>
            <a:ext cx="7823200" cy="900113"/>
          </a:xfrm>
          <a:prstGeom prst="notchedRightArrow">
            <a:avLst>
              <a:gd name="adj1" fmla="val 50000"/>
              <a:gd name="adj2" fmla="val 49975"/>
            </a:avLst>
          </a:prstGeom>
          <a:solidFill>
            <a:srgbClr val="FFC000"/>
          </a:solidFill>
          <a:ln w="6350" cap="flat" cmpd="sng">
            <a:solidFill>
              <a:schemeClr val="tx1"/>
            </a:solidFill>
            <a:prstDash val="solid"/>
            <a:miter/>
            <a:headEnd type="none" w="med" len="med"/>
            <a:tailEnd type="none" w="med" len="med"/>
          </a:ln>
          <a:effectLst>
            <a:outerShdw dist="35921" dir="2699999" algn="ctr" rotWithShape="0">
              <a:schemeClr val="bg2"/>
            </a:outerShdw>
          </a:effectLst>
        </p:spPr>
        <p:txBody>
          <a:bodyPr lIns="144000" tIns="72000" rIns="72000" bIns="72000" anchor="t" anchorCtr="0">
            <a:spAutoFit/>
          </a:bodyPr>
          <a:p>
            <a:pPr algn="ctr"/>
            <a:r>
              <a:rPr lang="zh-CN" altLang="en-US" sz="2000" dirty="0">
                <a:latin typeface="Arial" panose="020B0604020202020204" pitchFamily="34" charset="0"/>
                <a:ea typeface="宋体" panose="02010600030101010101" pitchFamily="2" charset="-122"/>
              </a:rPr>
              <a:t>设备生命周期管理</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34817"/>
          <p:cNvSpPr>
            <a:spLocks noGrp="1"/>
          </p:cNvSpPr>
          <p:nvPr>
            <p:ph idx="1"/>
          </p:nvPr>
        </p:nvSpPr>
        <p:spPr>
          <a:xfrm>
            <a:off x="304800" y="1371600"/>
            <a:ext cx="8839200" cy="4419600"/>
          </a:xfrm>
          <a:ln/>
        </p:spPr>
        <p:txBody>
          <a:bodyPr anchor="t" anchorCtr="0"/>
          <a:p>
            <a:pPr>
              <a:lnSpc>
                <a:spcPct val="90000"/>
              </a:lnSpc>
              <a:buFont typeface="Wingdings" panose="05000000000000000000" pitchFamily="2" charset="2"/>
              <a:buChar char="Ø"/>
            </a:pPr>
            <a:r>
              <a:rPr lang="zh-CN" altLang="en-US" sz="4000">
                <a:latin typeface="宋体" panose="02010600030101010101" pitchFamily="2" charset="-122"/>
              </a:rPr>
              <a:t>物方面的本质安全</a:t>
            </a:r>
            <a:endParaRPr lang="zh-CN" altLang="en-US" sz="4000">
              <a:latin typeface="宋体" panose="02010600030101010101" pitchFamily="2" charset="-122"/>
            </a:endParaRPr>
          </a:p>
          <a:p>
            <a:pPr>
              <a:lnSpc>
                <a:spcPct val="90000"/>
              </a:lnSpc>
              <a:buFont typeface="Wingdings" panose="05000000000000000000" pitchFamily="2" charset="2"/>
              <a:buNone/>
            </a:pPr>
            <a:r>
              <a:rPr lang="zh-CN" altLang="en-US" sz="4000">
                <a:latin typeface="宋体" panose="02010600030101010101" pitchFamily="2" charset="-122"/>
              </a:rPr>
              <a:t>      企业中涉及的物品本身无害或者在企业中的使用过程处于可控状态。</a:t>
            </a:r>
            <a:endParaRPr lang="zh-CN" altLang="en-US" sz="4000">
              <a:latin typeface="宋体" panose="02010600030101010101" pitchFamily="2" charset="-122"/>
            </a:endParaRPr>
          </a:p>
          <a:p>
            <a:pPr>
              <a:lnSpc>
                <a:spcPct val="90000"/>
              </a:lnSpc>
              <a:buFont typeface="Wingdings" panose="05000000000000000000" pitchFamily="2" charset="2"/>
              <a:buChar char="Ø"/>
            </a:pPr>
            <a:r>
              <a:rPr lang="zh-CN" altLang="en-US" sz="4000">
                <a:latin typeface="宋体" panose="02010600030101010101" pitchFamily="2" charset="-122"/>
              </a:rPr>
              <a:t>料方面的本质安全</a:t>
            </a:r>
            <a:endParaRPr lang="zh-CN" altLang="en-US" sz="4000">
              <a:latin typeface="宋体" panose="02010600030101010101" pitchFamily="2" charset="-122"/>
            </a:endParaRPr>
          </a:p>
          <a:p>
            <a:pPr>
              <a:lnSpc>
                <a:spcPct val="90000"/>
              </a:lnSpc>
              <a:buFont typeface="Wingdings" panose="05000000000000000000" pitchFamily="2" charset="2"/>
              <a:buNone/>
            </a:pPr>
            <a:r>
              <a:rPr lang="zh-CN" altLang="en-US" sz="4000">
                <a:latin typeface="宋体" panose="02010600030101010101" pitchFamily="2" charset="-122"/>
              </a:rPr>
              <a:t>      使用过程中的料无危害，包括起始状态、中间态、完结态没有危害或者处于可控状态</a:t>
            </a:r>
            <a:r>
              <a:rPr lang="zh-CN" altLang="en-US">
                <a:latin typeface="宋体" panose="02010600030101010101" pitchFamily="2" charset="-122"/>
              </a:rPr>
              <a:t>。</a:t>
            </a:r>
            <a:endParaRPr lang="zh-CN" altLang="en-US">
              <a:latin typeface="宋体" panose="02010600030101010101" pitchFamily="2" charset="-122"/>
            </a:endParaRPr>
          </a:p>
        </p:txBody>
      </p:sp>
      <p:sp>
        <p:nvSpPr>
          <p:cNvPr id="47106" name="标题 34818"/>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35841"/>
          <p:cNvSpPr>
            <a:spLocks noGrp="1"/>
          </p:cNvSpPr>
          <p:nvPr>
            <p:ph idx="1"/>
          </p:nvPr>
        </p:nvSpPr>
        <p:spPr>
          <a:xfrm>
            <a:off x="304800" y="1371600"/>
            <a:ext cx="8839200" cy="4419600"/>
          </a:xfrm>
          <a:ln/>
        </p:spPr>
        <p:txBody>
          <a:bodyPr anchor="t" anchorCtr="0"/>
          <a:p>
            <a:pPr>
              <a:buFont typeface="Wingdings" panose="05000000000000000000" pitchFamily="2" charset="2"/>
              <a:buChar char="Ø"/>
            </a:pPr>
            <a:r>
              <a:rPr lang="zh-CN" altLang="en-US" sz="4400">
                <a:latin typeface="宋体" panose="02010600030101010101" pitchFamily="2" charset="-122"/>
              </a:rPr>
              <a:t>环方面的本质安全</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周边环境的管理无害或者处于可控状态。</a:t>
            </a:r>
            <a:endParaRPr lang="zh-CN" altLang="en-US" sz="4400">
              <a:latin typeface="宋体" panose="02010600030101010101" pitchFamily="2" charset="-122"/>
            </a:endParaRPr>
          </a:p>
        </p:txBody>
      </p:sp>
      <p:sp>
        <p:nvSpPr>
          <p:cNvPr id="48130" name="标题 35842"/>
          <p:cNvSpPr>
            <a:spLocks noGrp="1"/>
          </p:cNvSpPr>
          <p:nvPr>
            <p:ph type="title"/>
          </p:nvPr>
        </p:nvSpPr>
        <p:spPr>
          <a:xfrm>
            <a:off x="0" y="533400"/>
            <a:ext cx="9144000" cy="525463"/>
          </a:xfrm>
          <a:ln/>
        </p:spPr>
        <p:txBody>
          <a:bodyPr anchor="ctr" anchorCtr="0"/>
          <a:p>
            <a:r>
              <a:rPr lang="zh-CN" altLang="en-US" sz="3600" b="1"/>
              <a:t>本质安全企业的内涵</a:t>
            </a:r>
            <a:endParaRPr lang="zh-CN" altLang="en-US" sz="3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37889"/>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4400">
                <a:latin typeface="宋体" panose="02010600030101010101" pitchFamily="2" charset="-122"/>
              </a:rPr>
              <a:t>领导的重视：坚持、信任（要求和预防）</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当前的环境下，</a:t>
            </a:r>
            <a:r>
              <a:rPr lang="en-US" altLang="zh-CN" sz="4400">
                <a:latin typeface="宋体" panose="02010600030101010101" pitchFamily="2" charset="-122"/>
              </a:rPr>
              <a:t>1903</a:t>
            </a:r>
            <a:r>
              <a:rPr lang="zh-CN" altLang="en-US" sz="4400">
                <a:latin typeface="宋体" panose="02010600030101010101" pitchFamily="2" charset="-122"/>
              </a:rPr>
              <a:t>年的凯利；</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挽救一次事故的代价可怕！</a:t>
            </a: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p:txBody>
      </p:sp>
      <p:sp>
        <p:nvSpPr>
          <p:cNvPr id="49154" name="标题 37890"/>
          <p:cNvSpPr>
            <a:spLocks noGrp="1"/>
          </p:cNvSpPr>
          <p:nvPr>
            <p:ph type="title"/>
          </p:nvPr>
        </p:nvSpPr>
        <p:spPr>
          <a:xfrm>
            <a:off x="0" y="533400"/>
            <a:ext cx="9144000" cy="525463"/>
          </a:xfrm>
          <a:ln/>
        </p:spPr>
        <p:txBody>
          <a:bodyPr anchor="ctr" anchorCtr="0"/>
          <a:p>
            <a:r>
              <a:rPr lang="zh-CN" altLang="en-US" sz="3600" b="1"/>
              <a:t>本质安全企业的实现</a:t>
            </a:r>
            <a:endParaRPr lang="zh-CN" altLang="en-US" sz="36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38913"/>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4400">
                <a:latin typeface="宋体" panose="02010600030101010101" pitchFamily="2" charset="-122"/>
              </a:rPr>
              <a:t>培训：注意认同式的培训！</a:t>
            </a:r>
            <a:endParaRPr lang="zh-CN" altLang="en-US" sz="4400">
              <a:latin typeface="宋体" panose="02010600030101010101" pitchFamily="2" charset="-122"/>
            </a:endParaRPr>
          </a:p>
          <a:p>
            <a:pPr>
              <a:buFont typeface="Wingdings" panose="05000000000000000000" pitchFamily="2" charset="2"/>
              <a:buNone/>
            </a:pPr>
            <a:r>
              <a:rPr lang="zh-CN" altLang="en-US" sz="4400">
                <a:latin typeface="宋体" panose="02010600030101010101" pitchFamily="2" charset="-122"/>
              </a:rPr>
              <a:t>       重在引导、次在制约</a:t>
            </a:r>
            <a:endParaRPr lang="zh-CN" altLang="en-US" sz="4400">
              <a:latin typeface="宋体" panose="02010600030101010101" pitchFamily="2" charset="-122"/>
            </a:endParaRPr>
          </a:p>
          <a:p>
            <a:pPr>
              <a:buFont typeface="Wingdings" panose="05000000000000000000" pitchFamily="2" charset="2"/>
              <a:buChar char="Ø"/>
            </a:pPr>
            <a:r>
              <a:rPr lang="zh-CN" altLang="en-US" sz="4400">
                <a:latin typeface="宋体" panose="02010600030101010101" pitchFamily="2" charset="-122"/>
              </a:rPr>
              <a:t>奖惩：</a:t>
            </a:r>
            <a:r>
              <a:rPr lang="en-US" altLang="zh-CN" sz="4400">
                <a:latin typeface="宋体" panose="02010600030101010101" pitchFamily="2" charset="-122"/>
              </a:rPr>
              <a:t>28</a:t>
            </a:r>
            <a:r>
              <a:rPr lang="zh-CN" altLang="en-US" sz="4400">
                <a:latin typeface="宋体" panose="02010600030101010101" pitchFamily="2" charset="-122"/>
              </a:rPr>
              <a:t>原则</a:t>
            </a:r>
            <a:endParaRPr lang="zh-CN" altLang="en-US" sz="4400">
              <a:latin typeface="宋体" panose="02010600030101010101" pitchFamily="2" charset="-122"/>
            </a:endParaRPr>
          </a:p>
          <a:p>
            <a:pPr>
              <a:buFont typeface="Wingdings" panose="05000000000000000000" pitchFamily="2" charset="2"/>
              <a:buChar char="Ø"/>
            </a:pPr>
            <a:r>
              <a:rPr lang="zh-CN" altLang="en-US" sz="4400">
                <a:latin typeface="宋体" panose="02010600030101010101" pitchFamily="2" charset="-122"/>
              </a:rPr>
              <a:t>创新</a:t>
            </a: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None/>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a:p>
            <a:pPr>
              <a:buFont typeface="Wingdings" panose="05000000000000000000" pitchFamily="2" charset="2"/>
              <a:buChar char="Ø"/>
            </a:pPr>
            <a:endParaRPr lang="zh-CN" altLang="en-US" sz="4400">
              <a:latin typeface="宋体" panose="02010600030101010101" pitchFamily="2" charset="-122"/>
            </a:endParaRPr>
          </a:p>
        </p:txBody>
      </p:sp>
      <p:sp>
        <p:nvSpPr>
          <p:cNvPr id="50178" name="标题 38914"/>
          <p:cNvSpPr>
            <a:spLocks noGrp="1"/>
          </p:cNvSpPr>
          <p:nvPr>
            <p:ph type="title"/>
          </p:nvPr>
        </p:nvSpPr>
        <p:spPr>
          <a:xfrm>
            <a:off x="0" y="533400"/>
            <a:ext cx="9144000" cy="525463"/>
          </a:xfrm>
          <a:ln/>
        </p:spPr>
        <p:txBody>
          <a:bodyPr anchor="ctr" anchorCtr="0"/>
          <a:p>
            <a:r>
              <a:rPr lang="zh-CN" altLang="en-US" sz="3600" b="1"/>
              <a:t>本质安全企业的实现</a:t>
            </a:r>
            <a:endParaRPr lang="zh-CN" altLang="en-US" sz="36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39937"/>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solidFill>
                  <a:srgbClr val="00000A"/>
                </a:solidFill>
                <a:latin typeface="宋体" panose="02010600030101010101" pitchFamily="2" charset="-122"/>
              </a:rPr>
              <a:t>观念的创新：通过观念创新，改变过去一些传统的落后的安全观念和理念，“以人为本”、“关注安全，关爱生命”。比如在电力企业可以提“一切事故都可以预防” ，但需要注意：观念的创新，是一个动态的过程，它可以不断地引导企业，逐步迈上本质安全型企业的台阶。</a:t>
            </a:r>
            <a:r>
              <a:rPr lang="zh-CN" altLang="en-US" sz="4400">
                <a:latin typeface="宋体" panose="02010600030101010101" pitchFamily="2" charset="-122"/>
              </a:rPr>
              <a:t> </a:t>
            </a:r>
            <a:endParaRPr lang="zh-CN" altLang="en-US" sz="4400">
              <a:latin typeface="宋体" panose="02010600030101010101" pitchFamily="2" charset="-122"/>
            </a:endParaRPr>
          </a:p>
        </p:txBody>
      </p:sp>
      <p:sp>
        <p:nvSpPr>
          <p:cNvPr id="51202" name="标题 39938"/>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40961"/>
          <p:cNvSpPr>
            <a:spLocks noGrp="1"/>
          </p:cNvSpPr>
          <p:nvPr>
            <p:ph idx="1"/>
          </p:nvPr>
        </p:nvSpPr>
        <p:spPr>
          <a:xfrm>
            <a:off x="304800" y="1371600"/>
            <a:ext cx="8650288" cy="5257800"/>
          </a:xfrm>
          <a:ln/>
        </p:spPr>
        <p:txBody>
          <a:bodyPr anchor="t" anchorCtr="0"/>
          <a:p>
            <a:pPr>
              <a:buFont typeface="Wingdings" panose="05000000000000000000" pitchFamily="2" charset="2"/>
              <a:buChar char="Ø"/>
            </a:pPr>
            <a:r>
              <a:rPr lang="zh-CN" altLang="en-US" sz="3600">
                <a:solidFill>
                  <a:srgbClr val="00000A"/>
                </a:solidFill>
                <a:latin typeface="宋体" panose="02010600030101010101" pitchFamily="2" charset="-122"/>
              </a:rPr>
              <a:t>管理的创新。以</a:t>
            </a:r>
            <a:r>
              <a:rPr lang="zh-CN" altLang="en-US" sz="3600">
                <a:solidFill>
                  <a:schemeClr val="hlink"/>
                </a:solidFill>
                <a:latin typeface="宋体" panose="02010600030101010101" pitchFamily="2" charset="-122"/>
              </a:rPr>
              <a:t>风险管理</a:t>
            </a:r>
            <a:r>
              <a:rPr lang="zh-CN" altLang="en-US" sz="3600">
                <a:solidFill>
                  <a:srgbClr val="00000A"/>
                </a:solidFill>
                <a:latin typeface="宋体" panose="02010600030101010101" pitchFamily="2" charset="-122"/>
              </a:rPr>
              <a:t>为核心，逐步建立现代安全管理体系。必须打破注重事后管理的传统安全管理模式，要一切从风险开始，真实地动态地辩识和分析及评估企业所面临的一切安全风险，针对风险，制订并采取有效的控制措施，消除或减小风险，变“事后管理”为“事前管理”，并加强作为应急的“事中管理”。</a:t>
            </a:r>
            <a:endParaRPr lang="zh-CN" altLang="en-US" sz="3600">
              <a:solidFill>
                <a:srgbClr val="00000A"/>
              </a:solidFill>
              <a:latin typeface="宋体" panose="02010600030101010101" pitchFamily="2" charset="-122"/>
            </a:endParaRPr>
          </a:p>
        </p:txBody>
      </p:sp>
      <p:sp>
        <p:nvSpPr>
          <p:cNvPr id="52226" name="标题 40962"/>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47105" descr="Car 2"/>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41985"/>
          <p:cNvSpPr>
            <a:spLocks noGrp="1"/>
          </p:cNvSpPr>
          <p:nvPr>
            <p:ph idx="1"/>
          </p:nvPr>
        </p:nvSpPr>
        <p:spPr>
          <a:xfrm>
            <a:off x="493713" y="1905000"/>
            <a:ext cx="8650287" cy="1295400"/>
          </a:xfrm>
          <a:ln/>
        </p:spPr>
        <p:txBody>
          <a:bodyPr anchor="t" anchorCtr="0"/>
          <a:p>
            <a:pPr>
              <a:lnSpc>
                <a:spcPct val="90000"/>
              </a:lnSpc>
              <a:buFont typeface="Wingdings" panose="05000000000000000000" pitchFamily="2" charset="2"/>
              <a:buChar char="Ø"/>
            </a:pPr>
            <a:r>
              <a:rPr lang="zh-CN" altLang="en-US" sz="3600">
                <a:solidFill>
                  <a:srgbClr val="00000A"/>
                </a:solidFill>
                <a:latin typeface="宋体" panose="02010600030101010101" pitchFamily="2" charset="-122"/>
              </a:rPr>
              <a:t>科技的创新。</a:t>
            </a:r>
            <a:endParaRPr lang="zh-CN" altLang="en-US" sz="3600">
              <a:solidFill>
                <a:srgbClr val="00000A"/>
              </a:solidFill>
              <a:latin typeface="宋体" panose="02010600030101010101" pitchFamily="2" charset="-122"/>
            </a:endParaRPr>
          </a:p>
          <a:p>
            <a:pPr>
              <a:lnSpc>
                <a:spcPct val="90000"/>
              </a:lnSpc>
              <a:buFont typeface="Wingdings" panose="05000000000000000000" pitchFamily="2" charset="2"/>
              <a:buNone/>
            </a:pPr>
            <a:r>
              <a:rPr lang="zh-CN" altLang="en-US" sz="3600">
                <a:solidFill>
                  <a:srgbClr val="00000A"/>
                </a:solidFill>
                <a:latin typeface="宋体" panose="02010600030101010101" pitchFamily="2" charset="-122"/>
              </a:rPr>
              <a:t> 科技是第一生产力吗？   </a:t>
            </a:r>
            <a:endParaRPr lang="zh-CN" altLang="en-US" sz="3600">
              <a:solidFill>
                <a:srgbClr val="00000A"/>
              </a:solidFill>
              <a:latin typeface="宋体" panose="02010600030101010101" pitchFamily="2" charset="-122"/>
            </a:endParaRPr>
          </a:p>
        </p:txBody>
      </p:sp>
      <p:sp>
        <p:nvSpPr>
          <p:cNvPr id="53250" name="标题 41986"/>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
        <p:nvSpPr>
          <p:cNvPr id="53251" name="矩形 41987"/>
          <p:cNvSpPr/>
          <p:nvPr/>
        </p:nvSpPr>
        <p:spPr>
          <a:xfrm>
            <a:off x="493713" y="35052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chemeClr val="hlink"/>
                </a:solidFill>
                <a:latin typeface="宋体" panose="02010600030101010101" pitchFamily="2" charset="-122"/>
                <a:ea typeface="宋体" panose="02010600030101010101" pitchFamily="2" charset="-122"/>
              </a:rPr>
              <a:t>需求</a:t>
            </a:r>
            <a:r>
              <a:rPr lang="zh-CN" altLang="en-US" sz="3600" b="1">
                <a:solidFill>
                  <a:srgbClr val="00000A"/>
                </a:solidFill>
                <a:latin typeface="宋体" panose="02010600030101010101" pitchFamily="2" charset="-122"/>
                <a:ea typeface="宋体" panose="02010600030101010101" pitchFamily="2" charset="-122"/>
              </a:rPr>
              <a:t>才是第一生产力！   </a:t>
            </a:r>
            <a:endParaRPr lang="zh-CN" altLang="en-US" sz="3600" b="1">
              <a:solidFill>
                <a:srgbClr val="00000A"/>
              </a:solidFill>
              <a:latin typeface="宋体" panose="02010600030101010101" pitchFamily="2" charset="-122"/>
              <a:ea typeface="宋体" panose="02010600030101010101" pitchFamily="2" charset="-122"/>
            </a:endParaRPr>
          </a:p>
        </p:txBody>
      </p:sp>
      <p:sp>
        <p:nvSpPr>
          <p:cNvPr id="53252" name="矩形 41988"/>
          <p:cNvSpPr/>
          <p:nvPr/>
        </p:nvSpPr>
        <p:spPr>
          <a:xfrm>
            <a:off x="493713" y="44958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chemeClr val="hlink"/>
                </a:solidFill>
                <a:latin typeface="宋体" panose="02010600030101010101" pitchFamily="2" charset="-122"/>
                <a:ea typeface="宋体" panose="02010600030101010101" pitchFamily="2" charset="-122"/>
              </a:rPr>
              <a:t>应用科技</a:t>
            </a:r>
            <a:r>
              <a:rPr lang="zh-CN" altLang="en-US" sz="3600" b="1">
                <a:solidFill>
                  <a:srgbClr val="00000A"/>
                </a:solidFill>
                <a:latin typeface="宋体" panose="02010600030101010101" pitchFamily="2" charset="-122"/>
                <a:ea typeface="宋体" panose="02010600030101010101" pitchFamily="2" charset="-122"/>
              </a:rPr>
              <a:t>才是解决问题最根本的内容！  </a:t>
            </a:r>
            <a:endParaRPr lang="zh-CN" altLang="en-US" sz="3600" b="1">
              <a:solidFill>
                <a:srgbClr val="00000A"/>
              </a:solidFill>
              <a:latin typeface="宋体" panose="02010600030101010101" pitchFamily="2" charset="-122"/>
              <a:ea typeface="宋体" panose="02010600030101010101" pitchFamily="2" charset="-122"/>
            </a:endParaRPr>
          </a:p>
        </p:txBody>
      </p:sp>
      <p:sp>
        <p:nvSpPr>
          <p:cNvPr id="53253" name="矩形 41989"/>
          <p:cNvSpPr/>
          <p:nvPr/>
        </p:nvSpPr>
        <p:spPr>
          <a:xfrm>
            <a:off x="493713" y="5486400"/>
            <a:ext cx="8650287"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600" b="1">
                <a:solidFill>
                  <a:srgbClr val="00000A"/>
                </a:solidFill>
                <a:latin typeface="宋体" panose="02010600030101010101" pitchFamily="2" charset="-122"/>
                <a:ea typeface="宋体" panose="02010600030101010101" pitchFamily="2" charset="-122"/>
              </a:rPr>
              <a:t> </a:t>
            </a:r>
            <a:r>
              <a:rPr lang="zh-CN" altLang="en-US" sz="3600" b="1">
                <a:solidFill>
                  <a:srgbClr val="00000A"/>
                </a:solidFill>
                <a:latin typeface="宋体" panose="02010600030101010101" pitchFamily="2" charset="-122"/>
                <a:ea typeface="宋体" panose="02010600030101010101" pitchFamily="2" charset="-122"/>
              </a:rPr>
              <a:t>要在工作中创造性地</a:t>
            </a:r>
            <a:r>
              <a:rPr lang="zh-CN" altLang="en-US" sz="3600" b="1">
                <a:solidFill>
                  <a:schemeClr val="hlink"/>
                </a:solidFill>
                <a:latin typeface="宋体" panose="02010600030101010101" pitchFamily="2" charset="-122"/>
                <a:ea typeface="宋体" panose="02010600030101010101" pitchFamily="2" charset="-122"/>
              </a:rPr>
              <a:t>应用最新的科技！</a:t>
            </a:r>
            <a:r>
              <a:rPr lang="zh-CN" altLang="en-US" sz="3600" b="1">
                <a:solidFill>
                  <a:srgbClr val="00000A"/>
                </a:solidFill>
                <a:latin typeface="宋体" panose="02010600030101010101" pitchFamily="2" charset="-122"/>
                <a:ea typeface="宋体" panose="02010600030101010101" pitchFamily="2" charset="-122"/>
              </a:rPr>
              <a:t> </a:t>
            </a:r>
            <a:endParaRPr lang="zh-CN" altLang="en-US" sz="3600" b="1">
              <a:solidFill>
                <a:srgbClr val="00000A"/>
              </a:solidFill>
              <a:latin typeface="宋体" panose="02010600030101010101" pitchFamily="2" charset="-122"/>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43009"/>
          <p:cNvSpPr>
            <a:spLocks noGrp="1"/>
          </p:cNvSpPr>
          <p:nvPr>
            <p:ph idx="1"/>
          </p:nvPr>
        </p:nvSpPr>
        <p:spPr>
          <a:xfrm>
            <a:off x="493713" y="1600200"/>
            <a:ext cx="8650287" cy="1981200"/>
          </a:xfrm>
          <a:ln/>
        </p:spPr>
        <p:txBody>
          <a:bodyPr anchor="t" anchorCtr="0"/>
          <a:p>
            <a:pPr>
              <a:buFont typeface="Wingdings" panose="05000000000000000000" pitchFamily="2" charset="2"/>
              <a:buChar char="Ø"/>
            </a:pPr>
            <a:r>
              <a:rPr lang="zh-CN" altLang="en-US">
                <a:solidFill>
                  <a:srgbClr val="00000A"/>
                </a:solidFill>
                <a:latin typeface="宋体" panose="02010600030101010101" pitchFamily="2" charset="-122"/>
              </a:rPr>
              <a:t>教育培训的创新。要紧紧围绕如何有效快速地提高人员素质这个目标，研究如何创新地做好岗位技能培训、安全教育培训工作。</a:t>
            </a:r>
            <a:endParaRPr lang="zh-CN" altLang="en-US">
              <a:solidFill>
                <a:srgbClr val="00000A"/>
              </a:solidFill>
              <a:latin typeface="宋体" panose="02010600030101010101" pitchFamily="2" charset="-122"/>
            </a:endParaRPr>
          </a:p>
        </p:txBody>
      </p:sp>
      <p:sp>
        <p:nvSpPr>
          <p:cNvPr id="54274" name="标题 43010"/>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
        <p:nvSpPr>
          <p:cNvPr id="54275" name="矩形 43011"/>
          <p:cNvSpPr/>
          <p:nvPr/>
        </p:nvSpPr>
        <p:spPr>
          <a:xfrm>
            <a:off x="493713" y="3657600"/>
            <a:ext cx="8650287" cy="1295400"/>
          </a:xfrm>
          <a:prstGeom prst="rect">
            <a:avLst/>
          </a:prstGeom>
          <a:noFill/>
          <a:ln w="9525">
            <a:noFill/>
          </a:ln>
        </p:spPr>
        <p:txBody>
          <a:bodyPr anchor="t" anchorCtr="0"/>
          <a:p>
            <a:pPr marL="342900" indent="-342900">
              <a:lnSpc>
                <a:spcPct val="90000"/>
              </a:lnSpc>
              <a:spcBef>
                <a:spcPct val="20000"/>
              </a:spcBef>
              <a:buClr>
                <a:schemeClr val="folHlink"/>
              </a:buClr>
              <a:buFont typeface="Wingdings" panose="05000000000000000000" pitchFamily="2" charset="2"/>
            </a:pPr>
            <a:r>
              <a:rPr lang="en-US" altLang="zh-CN" sz="3200" b="1">
                <a:solidFill>
                  <a:srgbClr val="00000A"/>
                </a:solidFill>
                <a:latin typeface="宋体" panose="02010600030101010101" pitchFamily="2" charset="-122"/>
                <a:ea typeface="宋体" panose="02010600030101010101" pitchFamily="2" charset="-122"/>
              </a:rPr>
              <a:t>  </a:t>
            </a:r>
            <a:r>
              <a:rPr lang="zh-CN" altLang="en-US" sz="3200" b="1">
                <a:solidFill>
                  <a:srgbClr val="00000A"/>
                </a:solidFill>
                <a:latin typeface="宋体" panose="02010600030101010101" pitchFamily="2" charset="-122"/>
                <a:ea typeface="宋体" panose="02010600030101010101" pitchFamily="2" charset="-122"/>
              </a:rPr>
              <a:t>方法的创新</a:t>
            </a:r>
            <a:endParaRPr lang="zh-CN" altLang="en-US" sz="3200" b="1">
              <a:solidFill>
                <a:srgbClr val="00000A"/>
              </a:solidFill>
              <a:latin typeface="宋体" panose="02010600030101010101" pitchFamily="2" charset="-122"/>
              <a:ea typeface="宋体" panose="02010600030101010101" pitchFamily="2" charset="-122"/>
            </a:endParaRPr>
          </a:p>
          <a:p>
            <a:pPr marL="342900" indent="-342900">
              <a:lnSpc>
                <a:spcPct val="90000"/>
              </a:lnSpc>
              <a:spcBef>
                <a:spcPct val="20000"/>
              </a:spcBef>
              <a:buClr>
                <a:schemeClr val="folHlink"/>
              </a:buClr>
              <a:buFont typeface="Wingdings" panose="05000000000000000000" pitchFamily="2" charset="2"/>
            </a:pPr>
            <a:r>
              <a:rPr lang="zh-CN" altLang="en-US" sz="3200" b="1">
                <a:solidFill>
                  <a:srgbClr val="00000A"/>
                </a:solidFill>
                <a:latin typeface="宋体" panose="02010600030101010101" pitchFamily="2" charset="-122"/>
                <a:ea typeface="宋体" panose="02010600030101010101" pitchFamily="2" charset="-122"/>
              </a:rPr>
              <a:t>  内容的创新</a:t>
            </a:r>
            <a:endParaRPr lang="zh-CN" altLang="en-US" sz="3200" b="1">
              <a:solidFill>
                <a:srgbClr val="00000A"/>
              </a:solidFill>
              <a:latin typeface="宋体" panose="02010600030101010101" pitchFamily="2" charset="-122"/>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44033"/>
          <p:cNvSpPr>
            <a:spLocks noGrp="1"/>
          </p:cNvSpPr>
          <p:nvPr>
            <p:ph idx="1"/>
          </p:nvPr>
        </p:nvSpPr>
        <p:spPr>
          <a:xfrm>
            <a:off x="493713" y="1600200"/>
            <a:ext cx="8650287" cy="4724400"/>
          </a:xfrm>
          <a:ln/>
        </p:spPr>
        <p:txBody>
          <a:bodyPr anchor="t" anchorCtr="0"/>
          <a:p>
            <a:pPr>
              <a:lnSpc>
                <a:spcPct val="90000"/>
              </a:lnSpc>
              <a:buFont typeface="Wingdings" panose="05000000000000000000" pitchFamily="2" charset="2"/>
              <a:buChar char="Ø"/>
            </a:pPr>
            <a:r>
              <a:rPr lang="zh-CN" altLang="en-US">
                <a:solidFill>
                  <a:srgbClr val="00000A"/>
                </a:solidFill>
                <a:latin typeface="宋体" panose="02010600030101010101" pitchFamily="2" charset="-122"/>
              </a:rPr>
              <a:t>安全文化的创新。本质安全型企业必须要有良好的企业安全文化作为支撑，以实现真正的长治久安。良好的企业安全文化，就是要通过创新安全文化建设模式，通过在决策层、管理层和执行层，全方位地开展安全文化建设工作，在企业内部，大力营造“共享安全”和“团队安全”的氛围，让企业内的每一名员工，以安全为荣，违章和事故为耻，以帮助别人，确保安全为荣，以事不关己，高高挂起，漠不关心为耻。</a:t>
            </a:r>
            <a:endParaRPr lang="zh-CN" altLang="en-US">
              <a:solidFill>
                <a:srgbClr val="00000A"/>
              </a:solidFill>
              <a:latin typeface="宋体" panose="02010600030101010101" pitchFamily="2" charset="-122"/>
            </a:endParaRPr>
          </a:p>
        </p:txBody>
      </p:sp>
      <p:sp>
        <p:nvSpPr>
          <p:cNvPr id="55298" name="标题 44034"/>
          <p:cNvSpPr>
            <a:spLocks noGrp="1"/>
          </p:cNvSpPr>
          <p:nvPr>
            <p:ph type="title"/>
          </p:nvPr>
        </p:nvSpPr>
        <p:spPr>
          <a:xfrm>
            <a:off x="0" y="533400"/>
            <a:ext cx="9144000" cy="525463"/>
          </a:xfrm>
          <a:ln/>
        </p:spPr>
        <p:txBody>
          <a:bodyPr anchor="ctr" anchorCtr="0"/>
          <a:p>
            <a:r>
              <a:rPr lang="zh-CN" altLang="en-US" sz="3600" b="1"/>
              <a:t>建立本质安全企业需要创新</a:t>
            </a:r>
            <a:endParaRPr lang="zh-CN" altLang="en-US" sz="36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内容占位符 45057"/>
          <p:cNvSpPr>
            <a:spLocks noGrp="1"/>
          </p:cNvSpPr>
          <p:nvPr>
            <p:ph idx="1"/>
          </p:nvPr>
        </p:nvSpPr>
        <p:spPr>
          <a:xfrm>
            <a:off x="838200" y="2362200"/>
            <a:ext cx="7964488" cy="685800"/>
          </a:xfrm>
          <a:ln/>
        </p:spPr>
        <p:txBody>
          <a:bodyPr anchor="t" anchorCtr="0"/>
          <a:p>
            <a:pPr>
              <a:buFont typeface="Wingdings" panose="05000000000000000000" pitchFamily="2" charset="2"/>
              <a:buNone/>
            </a:pPr>
            <a:r>
              <a:rPr lang="en-US" altLang="zh-CN">
                <a:solidFill>
                  <a:srgbClr val="00000A"/>
                </a:solidFill>
                <a:latin typeface="宋体" panose="02010600030101010101" pitchFamily="2" charset="-122"/>
              </a:rPr>
              <a:t>  </a:t>
            </a:r>
            <a:r>
              <a:rPr lang="zh-CN" altLang="en-US">
                <a:solidFill>
                  <a:srgbClr val="00000A"/>
                </a:solidFill>
                <a:latin typeface="宋体" panose="02010600030101010101" pitchFamily="2" charset="-122"/>
              </a:rPr>
              <a:t>自省、自觉、自察</a:t>
            </a:r>
            <a:endParaRPr lang="zh-CN" altLang="en-US">
              <a:solidFill>
                <a:srgbClr val="00000A"/>
              </a:solidFill>
              <a:latin typeface="宋体" panose="02010600030101010101" pitchFamily="2" charset="-122"/>
            </a:endParaRPr>
          </a:p>
        </p:txBody>
      </p:sp>
      <p:sp>
        <p:nvSpPr>
          <p:cNvPr id="56322" name="标题 45058"/>
          <p:cNvSpPr>
            <a:spLocks noGrp="1"/>
          </p:cNvSpPr>
          <p:nvPr>
            <p:ph type="title"/>
          </p:nvPr>
        </p:nvSpPr>
        <p:spPr>
          <a:xfrm>
            <a:off x="0" y="533400"/>
            <a:ext cx="9144000" cy="525463"/>
          </a:xfrm>
          <a:ln/>
        </p:spPr>
        <p:txBody>
          <a:bodyPr anchor="ctr" anchorCtr="0"/>
          <a:p>
            <a:r>
              <a:rPr lang="zh-CN" altLang="en-US" sz="3600" b="1"/>
              <a:t>目 标 和 途 径</a:t>
            </a:r>
            <a:endParaRPr lang="zh-CN" altLang="en-US" sz="3600" b="1"/>
          </a:p>
        </p:txBody>
      </p:sp>
      <p:sp>
        <p:nvSpPr>
          <p:cNvPr id="45060" name="矩形 45059"/>
          <p:cNvSpPr/>
          <p:nvPr/>
        </p:nvSpPr>
        <p:spPr>
          <a:xfrm>
            <a:off x="1295400" y="3429000"/>
            <a:ext cx="4992688"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zh-CN" altLang="en-US" sz="3200" b="1">
                <a:solidFill>
                  <a:srgbClr val="00000A"/>
                </a:solidFill>
                <a:latin typeface="宋体" panose="02010600030101010101" pitchFamily="2" charset="-122"/>
                <a:ea typeface="宋体" panose="02010600030101010101" pitchFamily="2" charset="-122"/>
              </a:rPr>
              <a:t>找到问题、重点突破</a:t>
            </a:r>
            <a:endParaRPr lang="zh-CN" altLang="en-US" sz="3200" b="1">
              <a:solidFill>
                <a:srgbClr val="00000A"/>
              </a:solidFill>
              <a:latin typeface="宋体" panose="02010600030101010101" pitchFamily="2" charset="-122"/>
              <a:ea typeface="宋体" panose="02010600030101010101" pitchFamily="2" charset="-122"/>
            </a:endParaRPr>
          </a:p>
        </p:txBody>
      </p:sp>
      <p:sp>
        <p:nvSpPr>
          <p:cNvPr id="45061" name="矩形 45060"/>
          <p:cNvSpPr/>
          <p:nvPr/>
        </p:nvSpPr>
        <p:spPr>
          <a:xfrm>
            <a:off x="914400" y="4419600"/>
            <a:ext cx="7964488" cy="685800"/>
          </a:xfrm>
          <a:prstGeom prst="rect">
            <a:avLst/>
          </a:prstGeom>
          <a:noFill/>
          <a:ln w="9525">
            <a:noFill/>
          </a:ln>
        </p:spPr>
        <p:txBody>
          <a:bodyPr anchor="t" anchorCtr="0"/>
          <a:p>
            <a:pPr marL="342900" indent="-342900">
              <a:spcBef>
                <a:spcPct val="20000"/>
              </a:spcBef>
              <a:buClr>
                <a:schemeClr val="folHlink"/>
              </a:buClr>
              <a:buFont typeface="Wingdings" panose="05000000000000000000" pitchFamily="2" charset="2"/>
            </a:pPr>
            <a:r>
              <a:rPr lang="en-US" altLang="zh-CN" sz="3200" b="1">
                <a:solidFill>
                  <a:srgbClr val="00000A"/>
                </a:solidFill>
                <a:latin typeface="宋体" panose="02010600030101010101" pitchFamily="2" charset="-122"/>
                <a:ea typeface="宋体" panose="02010600030101010101" pitchFamily="2" charset="-122"/>
              </a:rPr>
              <a:t>  </a:t>
            </a:r>
            <a:r>
              <a:rPr lang="zh-CN" altLang="en-US" sz="3200" b="1">
                <a:solidFill>
                  <a:srgbClr val="00000A"/>
                </a:solidFill>
                <a:latin typeface="宋体" panose="02010600030101010101" pitchFamily="2" charset="-122"/>
                <a:ea typeface="宋体" panose="02010600030101010101" pitchFamily="2" charset="-122"/>
              </a:rPr>
              <a:t>让规章成为习惯</a:t>
            </a:r>
            <a:endParaRPr lang="zh-CN" altLang="en-US" sz="3200" b="1">
              <a:solidFill>
                <a:srgbClr val="00000A"/>
              </a:solidFill>
              <a:latin typeface="宋体" panose="02010600030101010101" pitchFamily="2" charset="-122"/>
              <a:ea typeface="宋体" panose="02010600030101010101" pitchFamily="2" charset="-122"/>
            </a:endParaRPr>
          </a:p>
          <a:p>
            <a:pPr marL="342900" indent="-342900">
              <a:spcBef>
                <a:spcPct val="20000"/>
              </a:spcBef>
              <a:buClr>
                <a:schemeClr val="folHlink"/>
              </a:buClr>
              <a:buFont typeface="Wingdings" panose="05000000000000000000" pitchFamily="2" charset="2"/>
            </a:pPr>
            <a:endParaRPr lang="zh-CN" altLang="en-US" sz="3200" b="1">
              <a:solidFill>
                <a:srgbClr val="00000A"/>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xEl>
                                              <p:charRg st="0" end="11"/>
                                            </p:txEl>
                                          </p:spTgt>
                                        </p:tgtEl>
                                        <p:attrNameLst>
                                          <p:attrName>style.visibility</p:attrName>
                                        </p:attrNameLst>
                                      </p:cBhvr>
                                      <p:to>
                                        <p:strVal val="visible"/>
                                      </p:to>
                                    </p:set>
                                    <p:anim calcmode="lin" valueType="num">
                                      <p:cBhvr additive="base">
                                        <p:cTn id="7" dur="500" fill="hold"/>
                                        <p:tgtEl>
                                          <p:spTgt spid="45058">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fill="hold"/>
                                        <p:tgtEl>
                                          <p:spTgt spid="45061"/>
                                        </p:tgtEl>
                                        <p:attrNameLst>
                                          <p:attrName>ppt_x</p:attrName>
                                        </p:attrNameLst>
                                      </p:cBhvr>
                                      <p:tavLst>
                                        <p:tav tm="0">
                                          <p:val>
                                            <p:strVal val="0-#ppt_w/2"/>
                                          </p:val>
                                        </p:tav>
                                        <p:tav tm="100000">
                                          <p:val>
                                            <p:strVal val="#ppt_x"/>
                                          </p:val>
                                        </p:tav>
                                      </p:tavLst>
                                    </p:anim>
                                    <p:anim calcmode="lin" valueType="num">
                                      <p:cBhvr additive="base">
                                        <p:cTn id="20"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5060" grpId="0"/>
      <p:bldP spid="450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灯片编号占位符 1"/>
          <p:cNvSpPr/>
          <p:nvPr>
            <p:ph type="sldNum" sz="quarter" idx="12"/>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Arial" panose="020B0604020202020204" pitchFamily="34" charset="0"/>
                <a:ea typeface="宋体" panose="02010600030101010101" pitchFamily="2" charset="-122"/>
              </a:rPr>
            </a:fld>
            <a:endParaRPr lang="zh-CN" altLang="en-US" sz="1400" dirty="0">
              <a:latin typeface="Arial" panose="020B0604020202020204" pitchFamily="34" charset="0"/>
              <a:ea typeface="宋体" panose="02010600030101010101" pitchFamily="2" charset="-122"/>
            </a:endParaRPr>
          </a:p>
        </p:txBody>
      </p:sp>
      <p:sp>
        <p:nvSpPr>
          <p:cNvPr id="57346" name="矩形 55297"/>
          <p:cNvSpPr/>
          <p:nvPr/>
        </p:nvSpPr>
        <p:spPr>
          <a:xfrm>
            <a:off x="4219575" y="2640013"/>
            <a:ext cx="2514600" cy="3005137"/>
          </a:xfrm>
          <a:prstGeom prst="rect">
            <a:avLst/>
          </a:prstGeom>
          <a:solidFill>
            <a:srgbClr val="CCCC00"/>
          </a:solidFill>
          <a:ln w="9525"/>
          <a:scene3d>
            <a:camera prst="legacyObliqueTopRight">
              <a:rot lat="0" lon="0" rev="0"/>
            </a:camera>
            <a:lightRig rig="legacyFlat3" dir="b"/>
          </a:scene3d>
          <a:sp3d extrusionH="887400" prstMaterial="legacyMatte">
            <a:bevelT w="13500" h="13500" prst="angle"/>
            <a:bevelB w="13500" h="13500" prst="angle"/>
            <a:extrusionClr>
              <a:srgbClr val="CCCC00"/>
            </a:extrusionClr>
          </a:sp3d>
        </p:spPr>
        <p:txBody>
          <a:bodyPr wrap="none" anchor="ctr" anchorCtr="0">
            <a:flatTx/>
          </a:bodyPr>
          <a:p>
            <a:pPr algn="ctr" eaLnBrk="0" hangingPunct="0"/>
            <a:endParaRPr lang="zh-CN" sz="2400" dirty="0">
              <a:latin typeface="Times New Roman" panose="02020603050405020304" pitchFamily="18" charset="0"/>
              <a:ea typeface="宋体" panose="02010600030101010101" pitchFamily="2" charset="-122"/>
            </a:endParaRPr>
          </a:p>
        </p:txBody>
      </p:sp>
      <p:sp>
        <p:nvSpPr>
          <p:cNvPr id="57347" name="矩形 55298"/>
          <p:cNvSpPr/>
          <p:nvPr/>
        </p:nvSpPr>
        <p:spPr>
          <a:xfrm>
            <a:off x="4221163" y="2374900"/>
            <a:ext cx="2513012" cy="265113"/>
          </a:xfrm>
          <a:prstGeom prst="rect">
            <a:avLst/>
          </a:prstGeom>
          <a:solidFill>
            <a:srgbClr val="00CC99"/>
          </a:solidFill>
          <a:ln w="9525"/>
          <a:scene3d>
            <a:camera prst="legacyObliqueTopRight">
              <a:rot lat="0" lon="0" rev="0"/>
            </a:camera>
            <a:lightRig rig="legacyFlat3" dir="b"/>
          </a:scene3d>
          <a:sp3d extrusionH="887400" prstMaterial="legacyMatte">
            <a:bevelT w="13500" h="13500" prst="angle"/>
            <a:bevelB w="13500" h="13500" prst="angle"/>
            <a:extrusionClr>
              <a:srgbClr val="00CC99"/>
            </a:extrusionClr>
          </a:sp3d>
        </p:spPr>
        <p:txBody>
          <a:bodyPr wrap="none" anchor="ctr" anchorCtr="0">
            <a:flatTx/>
          </a:bodyPr>
          <a:p>
            <a:pPr algn="ctr" eaLnBrk="0" hangingPunct="0"/>
            <a:r>
              <a:rPr lang="en-US" altLang="zh-CN">
                <a:latin typeface="Arial Black" panose="020B0A04020102020204" pitchFamily="34" charset="0"/>
                <a:ea typeface="宋体" panose="02010600030101010101" pitchFamily="2" charset="-122"/>
              </a:rPr>
              <a:t>4%</a:t>
            </a:r>
            <a:endParaRPr lang="en-US" altLang="zh-CN">
              <a:latin typeface="Arial Black" panose="020B0A04020102020204" pitchFamily="34" charset="0"/>
              <a:ea typeface="宋体" panose="02010600030101010101" pitchFamily="2" charset="-122"/>
            </a:endParaRPr>
          </a:p>
        </p:txBody>
      </p:sp>
      <p:sp>
        <p:nvSpPr>
          <p:cNvPr id="57348" name="文本框 55299"/>
          <p:cNvSpPr txBox="1"/>
          <p:nvPr/>
        </p:nvSpPr>
        <p:spPr>
          <a:xfrm>
            <a:off x="1930400" y="2343150"/>
            <a:ext cx="1717675" cy="466725"/>
          </a:xfrm>
          <a:prstGeom prst="rect">
            <a:avLst/>
          </a:prstGeom>
          <a:noFill/>
          <a:ln w="9525" cap="flat" cmpd="sng">
            <a:solidFill>
              <a:schemeClr val="bg1"/>
            </a:solidFill>
            <a:prstDash val="solid"/>
            <a:miter/>
            <a:headEnd type="none" w="med" len="med"/>
            <a:tailEnd type="none" w="med" len="med"/>
          </a:ln>
        </p:spPr>
        <p:txBody>
          <a:bodyPr wrap="none" anchor="t" anchorCtr="0">
            <a:spAutoFit/>
          </a:bodyPr>
          <a:p>
            <a:pPr eaLnBrk="0" hangingPunct="0"/>
            <a:r>
              <a:rPr lang="zh-CN" altLang="en-US" sz="2400">
                <a:latin typeface="Arial" panose="020B0604020202020204" pitchFamily="34" charset="0"/>
                <a:ea typeface="黑体" panose="02010609060101010101" charset="-122"/>
              </a:rPr>
              <a:t>不安全状况</a:t>
            </a:r>
            <a:endParaRPr lang="zh-CN" altLang="en-US" sz="2400">
              <a:latin typeface="Arial" panose="020B0604020202020204" pitchFamily="34" charset="0"/>
              <a:ea typeface="黑体" panose="02010609060101010101" charset="-122"/>
            </a:endParaRPr>
          </a:p>
        </p:txBody>
      </p:sp>
      <p:sp>
        <p:nvSpPr>
          <p:cNvPr id="57349" name="直接连接符 55300"/>
          <p:cNvSpPr/>
          <p:nvPr/>
        </p:nvSpPr>
        <p:spPr>
          <a:xfrm>
            <a:off x="3511550" y="2551113"/>
            <a:ext cx="1470025" cy="0"/>
          </a:xfrm>
          <a:prstGeom prst="line">
            <a:avLst/>
          </a:prstGeom>
          <a:ln w="9525" cap="flat" cmpd="sng">
            <a:solidFill>
              <a:schemeClr val="bg1"/>
            </a:solidFill>
            <a:prstDash val="solid"/>
            <a:round/>
            <a:headEnd type="none" w="med" len="med"/>
            <a:tailEnd type="triangle" w="med" len="med"/>
          </a:ln>
        </p:spPr>
      </p:sp>
      <p:sp>
        <p:nvSpPr>
          <p:cNvPr id="57350" name="文本框 55301"/>
          <p:cNvSpPr txBox="1"/>
          <p:nvPr/>
        </p:nvSpPr>
        <p:spPr>
          <a:xfrm>
            <a:off x="1787525" y="3346450"/>
            <a:ext cx="1889125" cy="466725"/>
          </a:xfrm>
          <a:prstGeom prst="rect">
            <a:avLst/>
          </a:prstGeom>
          <a:noFill/>
          <a:ln w="9525" cap="flat" cmpd="sng">
            <a:solidFill>
              <a:schemeClr val="bg1"/>
            </a:solidFill>
            <a:prstDash val="solid"/>
            <a:miter/>
            <a:headEnd type="none" w="med" len="med"/>
            <a:tailEnd type="none" w="med" len="med"/>
          </a:ln>
        </p:spPr>
        <p:txBody>
          <a:bodyPr anchor="t" anchorCtr="0">
            <a:spAutoFit/>
          </a:bodyPr>
          <a:p>
            <a:pPr algn="ctr" eaLnBrk="0" hangingPunct="0"/>
            <a:r>
              <a:rPr lang="zh-CN" altLang="en-US" sz="2400">
                <a:latin typeface="Arial" panose="020B0604020202020204" pitchFamily="34" charset="0"/>
                <a:ea typeface="黑体" panose="02010609060101010101" charset="-122"/>
              </a:rPr>
              <a:t>不安全行为</a:t>
            </a:r>
            <a:endParaRPr lang="zh-CN" altLang="en-US" sz="2400">
              <a:latin typeface="Arial" panose="020B0604020202020204" pitchFamily="34" charset="0"/>
              <a:ea typeface="黑体" panose="02010609060101010101" charset="-122"/>
            </a:endParaRPr>
          </a:p>
        </p:txBody>
      </p:sp>
      <p:sp>
        <p:nvSpPr>
          <p:cNvPr id="57351" name="直接连接符 55302"/>
          <p:cNvSpPr/>
          <p:nvPr/>
        </p:nvSpPr>
        <p:spPr>
          <a:xfrm>
            <a:off x="3702050" y="3567113"/>
            <a:ext cx="1293813" cy="0"/>
          </a:xfrm>
          <a:prstGeom prst="line">
            <a:avLst/>
          </a:prstGeom>
          <a:ln w="9525" cap="flat" cmpd="sng">
            <a:solidFill>
              <a:schemeClr val="bg1"/>
            </a:solidFill>
            <a:prstDash val="solid"/>
            <a:round/>
            <a:headEnd type="none" w="med" len="med"/>
            <a:tailEnd type="triangle" w="med" len="med"/>
          </a:ln>
        </p:spPr>
      </p:sp>
      <p:sp>
        <p:nvSpPr>
          <p:cNvPr id="57352" name="文本框 55303"/>
          <p:cNvSpPr txBox="1"/>
          <p:nvPr/>
        </p:nvSpPr>
        <p:spPr>
          <a:xfrm>
            <a:off x="5133975" y="3371850"/>
            <a:ext cx="671513" cy="376238"/>
          </a:xfrm>
          <a:prstGeom prst="rect">
            <a:avLst/>
          </a:prstGeom>
          <a:noFill/>
          <a:ln w="9525" cap="flat" cmpd="sng">
            <a:solidFill>
              <a:schemeClr val="bg1"/>
            </a:solidFill>
            <a:prstDash val="solid"/>
            <a:miter/>
            <a:headEnd type="none" w="med" len="med"/>
            <a:tailEnd type="none" w="med" len="med"/>
          </a:ln>
        </p:spPr>
        <p:txBody>
          <a:bodyPr wrap="none" anchor="t" anchorCtr="0">
            <a:spAutoFit/>
          </a:bodyPr>
          <a:p>
            <a:pPr eaLnBrk="0" hangingPunct="0"/>
            <a:r>
              <a:rPr lang="en-US" altLang="zh-CN">
                <a:latin typeface="Arial Black" panose="020B0A04020102020204" pitchFamily="34" charset="0"/>
                <a:ea typeface="宋体" panose="02010600030101010101" pitchFamily="2" charset="-122"/>
              </a:rPr>
              <a:t>96%</a:t>
            </a:r>
            <a:endParaRPr lang="en-US" altLang="zh-CN">
              <a:latin typeface="Arial Black" panose="020B0A04020102020204" pitchFamily="34" charset="0"/>
              <a:ea typeface="宋体" panose="02010600030101010101" pitchFamily="2" charset="-122"/>
            </a:endParaRPr>
          </a:p>
        </p:txBody>
      </p:sp>
      <p:sp>
        <p:nvSpPr>
          <p:cNvPr id="57353" name="标题 55304"/>
          <p:cNvSpPr>
            <a:spLocks noGrp="1"/>
          </p:cNvSpPr>
          <p:nvPr>
            <p:ph type="title"/>
          </p:nvPr>
        </p:nvSpPr>
        <p:spPr>
          <a:xfrm>
            <a:off x="1350963" y="665163"/>
            <a:ext cx="7793037" cy="538162"/>
          </a:xfrm>
          <a:ln/>
        </p:spPr>
        <p:txBody>
          <a:bodyPr vert="horz" wrap="square" lIns="62503" tIns="25001" rIns="62503" bIns="25001" anchor="t" anchorCtr="0">
            <a:spAutoFit/>
          </a:bodyPr>
          <a:p>
            <a:r>
              <a:rPr lang="zh-CN" altLang="en-US" sz="3200">
                <a:solidFill>
                  <a:schemeClr val="tx1"/>
                </a:solidFill>
                <a:ea typeface="黑体" panose="02010609060101010101" charset="-122"/>
              </a:rPr>
              <a:t>杜邦事故主因结构理论</a:t>
            </a:r>
            <a:endParaRPr lang="zh-CN" altLang="en-US" sz="3200">
              <a:solidFill>
                <a:schemeClr val="tx1"/>
              </a:solidFill>
              <a:ea typeface="黑体" panose="02010609060101010101" charset="-122"/>
            </a:endParaRPr>
          </a:p>
        </p:txBody>
      </p:sp>
      <p:sp>
        <p:nvSpPr>
          <p:cNvPr id="57354" name="文本框 55305"/>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杜邦安全思想之一</a:t>
            </a:r>
            <a:endParaRPr lang="zh-CN" altLang="en-US" sz="3200">
              <a:latin typeface="黑体" panose="02010609060101010101" charset="-122"/>
              <a:ea typeface="黑体" panose="020106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1"/>
          <p:cNvSpPr/>
          <p:nvPr>
            <p:ph type="sldNum" sz="quarter" idx="12"/>
          </p:nvPr>
        </p:nvSpPr>
        <p:spPr>
          <a:ln/>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Arial" panose="020B0604020202020204" pitchFamily="34" charset="0"/>
                <a:ea typeface="宋体" panose="02010600030101010101" pitchFamily="2" charset="-122"/>
              </a:rPr>
            </a:fld>
            <a:endParaRPr lang="zh-CN" altLang="en-US" sz="1400" dirty="0">
              <a:latin typeface="Arial" panose="020B0604020202020204" pitchFamily="34" charset="0"/>
              <a:ea typeface="宋体" panose="02010600030101010101" pitchFamily="2" charset="-122"/>
            </a:endParaRPr>
          </a:p>
        </p:txBody>
      </p:sp>
      <p:sp>
        <p:nvSpPr>
          <p:cNvPr id="58370" name="标题 54273"/>
          <p:cNvSpPr>
            <a:spLocks noGrp="1"/>
          </p:cNvSpPr>
          <p:nvPr>
            <p:ph type="title"/>
          </p:nvPr>
        </p:nvSpPr>
        <p:spPr>
          <a:xfrm>
            <a:off x="606425" y="762000"/>
            <a:ext cx="8288338" cy="538163"/>
          </a:xfrm>
          <a:ln/>
        </p:spPr>
        <p:txBody>
          <a:bodyPr vert="horz" wrap="square" lIns="62503" tIns="25001" rIns="62503" bIns="25001" anchor="t" anchorCtr="0">
            <a:spAutoFit/>
          </a:bodyPr>
          <a:p>
            <a:pPr defTabSz="923925"/>
            <a:r>
              <a:rPr lang="zh-CN" altLang="en-US" sz="3200" b="1">
                <a:solidFill>
                  <a:schemeClr val="tx1"/>
                </a:solidFill>
              </a:rPr>
              <a:t>杜邦事故金字塔理论</a:t>
            </a:r>
            <a:endParaRPr lang="zh-CN" altLang="en-US" sz="3200" b="1">
              <a:solidFill>
                <a:schemeClr val="tx1"/>
              </a:solidFill>
            </a:endParaRPr>
          </a:p>
        </p:txBody>
      </p:sp>
      <p:pic>
        <p:nvPicPr>
          <p:cNvPr id="58371" name="图片 54274" descr="2"/>
          <p:cNvPicPr>
            <a:picLocks noChangeAspect="1"/>
          </p:cNvPicPr>
          <p:nvPr/>
        </p:nvPicPr>
        <p:blipFill>
          <a:blip r:embed="rId1"/>
          <a:stretch>
            <a:fillRect/>
          </a:stretch>
        </p:blipFill>
        <p:spPr>
          <a:xfrm>
            <a:off x="1127125" y="1554163"/>
            <a:ext cx="7034213" cy="4305300"/>
          </a:xfrm>
          <a:prstGeom prst="rect">
            <a:avLst/>
          </a:prstGeom>
          <a:noFill/>
          <a:ln w="9525">
            <a:noFill/>
          </a:ln>
        </p:spPr>
      </p:pic>
      <p:sp>
        <p:nvSpPr>
          <p:cNvPr id="58372" name="矩形 54275"/>
          <p:cNvSpPr/>
          <p:nvPr/>
        </p:nvSpPr>
        <p:spPr>
          <a:xfrm>
            <a:off x="1162050" y="1608138"/>
            <a:ext cx="3789363" cy="984250"/>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操作工滑了一下，摔倒在地，头撞到泵上，死亡</a:t>
            </a:r>
            <a:endParaRPr lang="zh-CN" altLang="en-US" sz="1900" b="1">
              <a:solidFill>
                <a:srgbClr val="000310"/>
              </a:solidFill>
              <a:latin typeface="Arial Narrow" pitchFamily="34" charset="0"/>
              <a:ea typeface="宋体" panose="02010600030101010101" pitchFamily="2" charset="-122"/>
            </a:endParaRPr>
          </a:p>
        </p:txBody>
      </p:sp>
      <p:sp>
        <p:nvSpPr>
          <p:cNvPr id="58373" name="矩形 54276"/>
          <p:cNvSpPr/>
          <p:nvPr/>
        </p:nvSpPr>
        <p:spPr>
          <a:xfrm>
            <a:off x="1162050" y="2822575"/>
            <a:ext cx="2928938" cy="617538"/>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操作工滑了一下，摔倒在地，腿摔断了</a:t>
            </a:r>
            <a:endParaRPr lang="zh-CN" altLang="en-US" sz="1900" b="1">
              <a:solidFill>
                <a:srgbClr val="000310"/>
              </a:solidFill>
              <a:latin typeface="Arial Narrow" pitchFamily="34" charset="0"/>
              <a:ea typeface="宋体" panose="02010600030101010101" pitchFamily="2" charset="-122"/>
            </a:endParaRPr>
          </a:p>
        </p:txBody>
      </p:sp>
      <p:sp>
        <p:nvSpPr>
          <p:cNvPr id="58374" name="矩形 54277"/>
          <p:cNvSpPr/>
          <p:nvPr/>
        </p:nvSpPr>
        <p:spPr>
          <a:xfrm>
            <a:off x="1162050" y="3551238"/>
            <a:ext cx="2633663" cy="565150"/>
          </a:xfrm>
          <a:prstGeom prst="rect">
            <a:avLst/>
          </a:prstGeom>
          <a:solidFill>
            <a:srgbClr val="FFFFFF"/>
          </a:solidFill>
          <a:ln w="9525">
            <a:noFill/>
          </a:ln>
        </p:spPr>
        <p:txBody>
          <a:bodyPr lIns="90004" tIns="45002" rIns="90004" bIns="45002" anchor="ctr" anchorCtr="0"/>
          <a:p>
            <a:pPr defTabSz="900430" eaLnBrk="0" hangingPunct="0"/>
            <a:r>
              <a:rPr lang="zh-CN" altLang="en-US" sz="1900" b="1">
                <a:solidFill>
                  <a:srgbClr val="000310"/>
                </a:solidFill>
                <a:latin typeface="Arial Narrow" pitchFamily="34" charset="0"/>
                <a:ea typeface="宋体" panose="02010600030101010101" pitchFamily="2" charset="-122"/>
              </a:rPr>
              <a:t>操作工滑了一下，扭伤了脚</a:t>
            </a:r>
            <a:endParaRPr lang="zh-CN" altLang="en-US" sz="1600" b="1">
              <a:solidFill>
                <a:srgbClr val="000310"/>
              </a:solidFill>
              <a:latin typeface="Arial Narrow" pitchFamily="34" charset="0"/>
              <a:ea typeface="宋体" panose="02010600030101010101" pitchFamily="2" charset="-122"/>
            </a:endParaRPr>
          </a:p>
        </p:txBody>
      </p:sp>
      <p:sp>
        <p:nvSpPr>
          <p:cNvPr id="58375" name="矩形 54278"/>
          <p:cNvSpPr/>
          <p:nvPr/>
        </p:nvSpPr>
        <p:spPr>
          <a:xfrm>
            <a:off x="1162050" y="4159250"/>
            <a:ext cx="2273300" cy="530225"/>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操作工滑了一下，但没摔倒</a:t>
            </a:r>
            <a:endParaRPr lang="zh-CN" altLang="en-US" sz="1900" b="1">
              <a:solidFill>
                <a:srgbClr val="000310"/>
              </a:solidFill>
              <a:latin typeface="Arial Narrow" pitchFamily="34" charset="0"/>
              <a:ea typeface="宋体" panose="02010600030101010101" pitchFamily="2" charset="-122"/>
            </a:endParaRPr>
          </a:p>
        </p:txBody>
      </p:sp>
      <p:sp>
        <p:nvSpPr>
          <p:cNvPr id="58376" name="矩形 54279"/>
          <p:cNvSpPr/>
          <p:nvPr/>
        </p:nvSpPr>
        <p:spPr>
          <a:xfrm>
            <a:off x="1162050" y="4779963"/>
            <a:ext cx="2087563" cy="560387"/>
          </a:xfrm>
          <a:prstGeom prst="rect">
            <a:avLst/>
          </a:prstGeom>
          <a:solidFill>
            <a:srgbClr val="FFFFFF"/>
          </a:solidFill>
          <a:ln w="9525">
            <a:noFill/>
          </a:ln>
        </p:spPr>
        <p:txBody>
          <a:bodyPr lIns="90004" tIns="45002" rIns="90004" bIns="45002" anchor="ctr" anchorCtr="0"/>
          <a:p>
            <a:pPr defTabSz="900430" eaLnBrk="0" hangingPunct="0">
              <a:lnSpc>
                <a:spcPct val="90000"/>
              </a:lnSpc>
            </a:pPr>
            <a:r>
              <a:rPr lang="zh-CN" altLang="en-US" sz="1900" b="1">
                <a:solidFill>
                  <a:srgbClr val="000310"/>
                </a:solidFill>
                <a:latin typeface="Arial Narrow" pitchFamily="34" charset="0"/>
                <a:ea typeface="宋体" panose="02010600030101010101" pitchFamily="2" charset="-122"/>
              </a:rPr>
              <a:t>泵旁边泄漏的润滑油未及时清理</a:t>
            </a:r>
            <a:endParaRPr lang="zh-CN" altLang="en-US" sz="1100" b="1">
              <a:solidFill>
                <a:srgbClr val="000310"/>
              </a:solidFill>
              <a:latin typeface="Arial Narrow" pitchFamily="34" charset="0"/>
              <a:ea typeface="宋体" panose="02010600030101010101" pitchFamily="2" charset="-122"/>
            </a:endParaRPr>
          </a:p>
        </p:txBody>
      </p:sp>
      <p:sp>
        <p:nvSpPr>
          <p:cNvPr id="58377" name="文本框 54280"/>
          <p:cNvSpPr txBox="1"/>
          <p:nvPr/>
        </p:nvSpPr>
        <p:spPr>
          <a:xfrm>
            <a:off x="582613" y="2406650"/>
            <a:ext cx="508000" cy="1447800"/>
          </a:xfrm>
          <a:prstGeom prst="rect">
            <a:avLst/>
          </a:prstGeom>
          <a:noFill/>
          <a:ln w="9525">
            <a:noFill/>
          </a:ln>
        </p:spPr>
        <p:txBody>
          <a:bodyPr vert="eaVert" wrap="none" anchor="t" anchorCtr="0">
            <a:spAutoFit/>
          </a:bodyPr>
          <a:p>
            <a:pPr eaLnBrk="0" hangingPunct="0">
              <a:spcBef>
                <a:spcPct val="50000"/>
              </a:spcBef>
            </a:pPr>
            <a:r>
              <a:rPr lang="en-US" altLang="zh-CN" sz="2400">
                <a:latin typeface="Times New Roman" panose="02020603050405020304" pitchFamily="18" charset="0"/>
                <a:ea typeface="宋体" panose="02010600030101010101" pitchFamily="2" charset="-122"/>
              </a:rPr>
              <a:t> </a:t>
            </a:r>
            <a:r>
              <a:rPr lang="en-US" altLang="zh-CN" sz="2400" b="1">
                <a:solidFill>
                  <a:srgbClr val="CC0099"/>
                </a:solidFill>
                <a:latin typeface="Times New Roman" panose="02020603050405020304" pitchFamily="18" charset="0"/>
                <a:ea typeface="宋体" panose="02010600030101010101" pitchFamily="2" charset="-122"/>
              </a:rPr>
              <a:t>Incidents</a:t>
            </a:r>
            <a:r>
              <a:rPr lang="en-US" altLang="zh-CN" sz="2400">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58378" name="直接连接符 54281"/>
          <p:cNvSpPr/>
          <p:nvPr/>
        </p:nvSpPr>
        <p:spPr>
          <a:xfrm flipH="1" flipV="1">
            <a:off x="809625" y="1568450"/>
            <a:ext cx="0" cy="863600"/>
          </a:xfrm>
          <a:prstGeom prst="line">
            <a:avLst/>
          </a:prstGeom>
          <a:ln w="28575" cap="flat" cmpd="sng">
            <a:solidFill>
              <a:srgbClr val="CC0099"/>
            </a:solidFill>
            <a:prstDash val="solid"/>
            <a:round/>
            <a:headEnd type="none" w="med" len="med"/>
            <a:tailEnd type="triangle" w="med" len="med"/>
          </a:ln>
        </p:spPr>
      </p:sp>
      <p:sp>
        <p:nvSpPr>
          <p:cNvPr id="58379" name="直接连接符 54282"/>
          <p:cNvSpPr/>
          <p:nvPr/>
        </p:nvSpPr>
        <p:spPr>
          <a:xfrm>
            <a:off x="809625" y="3803650"/>
            <a:ext cx="0" cy="939800"/>
          </a:xfrm>
          <a:prstGeom prst="line">
            <a:avLst/>
          </a:prstGeom>
          <a:ln w="28575" cap="flat" cmpd="sng">
            <a:solidFill>
              <a:srgbClr val="CC0099"/>
            </a:solidFill>
            <a:prstDash val="solid"/>
            <a:round/>
            <a:headEnd type="none" w="med" len="med"/>
            <a:tailEnd type="triangle" w="med" len="med"/>
          </a:ln>
        </p:spPr>
      </p:sp>
      <p:sp>
        <p:nvSpPr>
          <p:cNvPr id="58380" name="文本框 54283"/>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杜邦安全思想之二</a:t>
            </a:r>
            <a:endParaRPr lang="zh-CN" altLang="en-US" sz="3200">
              <a:latin typeface="黑体" panose="02010609060101010101" charset="-122"/>
              <a:ea typeface="黑体" panose="02010609060101010101"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56321"/>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b="1">
                <a:latin typeface="黑体" panose="02010609060101010101" charset="-122"/>
                <a:ea typeface="黑体" panose="02010609060101010101" charset="-122"/>
              </a:rPr>
              <a:t>杜邦安全思想之三</a:t>
            </a:r>
            <a:endParaRPr lang="zh-CN" altLang="en-US" sz="3200" b="1">
              <a:latin typeface="黑体" panose="02010609060101010101" charset="-122"/>
              <a:ea typeface="黑体" panose="02010609060101010101" charset="-122"/>
            </a:endParaRPr>
          </a:p>
        </p:txBody>
      </p:sp>
      <p:pic>
        <p:nvPicPr>
          <p:cNvPr id="59394" name="图片 56322" descr="fulliceberg"/>
          <p:cNvPicPr>
            <a:picLocks noChangeAspect="1"/>
          </p:cNvPicPr>
          <p:nvPr/>
        </p:nvPicPr>
        <p:blipFill>
          <a:blip r:embed="rId1"/>
          <a:srcRect b="1666"/>
          <a:stretch>
            <a:fillRect/>
          </a:stretch>
        </p:blipFill>
        <p:spPr>
          <a:xfrm>
            <a:off x="817563" y="1447800"/>
            <a:ext cx="7823200" cy="4724400"/>
          </a:xfrm>
          <a:prstGeom prst="rect">
            <a:avLst/>
          </a:prstGeom>
          <a:noFill/>
          <a:ln w="9525">
            <a:noFill/>
          </a:ln>
        </p:spPr>
      </p:pic>
      <p:sp>
        <p:nvSpPr>
          <p:cNvPr id="56324" name="文本框 56323"/>
          <p:cNvSpPr txBox="1"/>
          <p:nvPr/>
        </p:nvSpPr>
        <p:spPr>
          <a:xfrm>
            <a:off x="3309938" y="3548063"/>
            <a:ext cx="2738437" cy="1524000"/>
          </a:xfrm>
          <a:prstGeom prst="rect">
            <a:avLst/>
          </a:prstGeom>
          <a:noFill/>
          <a:ln w="9525">
            <a:noFill/>
          </a:ln>
        </p:spPr>
        <p:txBody>
          <a:bodyPr wrap="none" anchor="t" anchorCtr="0">
            <a:spAutoFit/>
          </a:bodyPr>
          <a:p>
            <a:pPr algn="ctr">
              <a:spcBef>
                <a:spcPct val="35000"/>
              </a:spcBef>
            </a:pPr>
            <a:r>
              <a:rPr lang="zh-CN" altLang="en-US" sz="4000" b="1">
                <a:solidFill>
                  <a:srgbClr val="CC0066"/>
                </a:solidFill>
                <a:latin typeface="Arial" panose="020B0604020202020204" pitchFamily="34" charset="0"/>
                <a:ea typeface="宋体" panose="02010600030101010101" pitchFamily="2" charset="-122"/>
              </a:rPr>
              <a:t>不安全行为</a:t>
            </a:r>
            <a:endParaRPr lang="zh-CN" altLang="en-US" sz="4000" b="1">
              <a:solidFill>
                <a:srgbClr val="CC0066"/>
              </a:solidFill>
              <a:latin typeface="Arial" panose="020B0604020202020204" pitchFamily="34" charset="0"/>
              <a:ea typeface="宋体" panose="02010600030101010101" pitchFamily="2" charset="-122"/>
            </a:endParaRPr>
          </a:p>
          <a:p>
            <a:pPr algn="ctr">
              <a:spcBef>
                <a:spcPct val="35000"/>
              </a:spcBef>
            </a:pPr>
            <a:r>
              <a:rPr lang="zh-CN" altLang="en-US" sz="4000" b="1">
                <a:solidFill>
                  <a:srgbClr val="CC0066"/>
                </a:solidFill>
                <a:latin typeface="Arial" panose="020B0604020202020204" pitchFamily="34" charset="0"/>
                <a:ea typeface="宋体" panose="02010600030101010101" pitchFamily="2" charset="-122"/>
              </a:rPr>
              <a:t>不安全状态</a:t>
            </a:r>
            <a:endParaRPr lang="zh-CN" altLang="en-US" sz="4000" b="1">
              <a:solidFill>
                <a:srgbClr val="CC0066"/>
              </a:solidFill>
              <a:latin typeface="Arial" panose="020B0604020202020204" pitchFamily="34" charset="0"/>
              <a:ea typeface="宋体" panose="02010600030101010101" pitchFamily="2" charset="-122"/>
            </a:endParaRPr>
          </a:p>
        </p:txBody>
      </p:sp>
      <p:sp>
        <p:nvSpPr>
          <p:cNvPr id="56325" name="文本框 56324"/>
          <p:cNvSpPr txBox="1"/>
          <p:nvPr/>
        </p:nvSpPr>
        <p:spPr>
          <a:xfrm>
            <a:off x="1905000" y="1676400"/>
            <a:ext cx="5410200" cy="1630363"/>
          </a:xfrm>
          <a:prstGeom prst="rect">
            <a:avLst/>
          </a:prstGeom>
          <a:noFill/>
          <a:ln w="9525">
            <a:noFill/>
          </a:ln>
        </p:spPr>
        <p:txBody>
          <a:bodyPr anchor="t" anchorCtr="0">
            <a:spAutoFit/>
          </a:bodyPr>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死亡</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损工伤害</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医务处理事故</a:t>
            </a:r>
            <a:endParaRPr lang="zh-CN" altLang="en-US" sz="2000" b="1">
              <a:solidFill>
                <a:srgbClr val="336600"/>
              </a:solidFill>
              <a:latin typeface="Arial" panose="020B0604020202020204" pitchFamily="34" charset="0"/>
              <a:ea typeface="宋体" panose="02010600030101010101" pitchFamily="2" charset="-122"/>
            </a:endParaRPr>
          </a:p>
          <a:p>
            <a:pPr algn="ctr">
              <a:spcBef>
                <a:spcPct val="35000"/>
              </a:spcBef>
            </a:pPr>
            <a:r>
              <a:rPr lang="zh-CN" altLang="en-US" sz="2000" b="1">
                <a:solidFill>
                  <a:srgbClr val="336600"/>
                </a:solidFill>
                <a:latin typeface="Arial" panose="020B0604020202020204" pitchFamily="34" charset="0"/>
                <a:ea typeface="宋体" panose="02010600030101010101" pitchFamily="2" charset="-122"/>
              </a:rPr>
              <a:t>急救事故</a:t>
            </a:r>
            <a:endParaRPr lang="zh-CN" altLang="en-US" sz="2000" b="1">
              <a:solidFill>
                <a:srgbClr val="336600"/>
              </a:solidFill>
              <a:latin typeface="Arial" panose="020B0604020202020204" pitchFamily="34" charset="0"/>
              <a:ea typeface="宋体" panose="02010600030101010101" pitchFamily="2" charset="-122"/>
            </a:endParaRPr>
          </a:p>
        </p:txBody>
      </p:sp>
      <p:sp>
        <p:nvSpPr>
          <p:cNvPr id="59397" name="文本框 56325"/>
          <p:cNvSpPr txBox="1"/>
          <p:nvPr/>
        </p:nvSpPr>
        <p:spPr>
          <a:xfrm>
            <a:off x="2022475" y="768350"/>
            <a:ext cx="4889500" cy="579438"/>
          </a:xfrm>
          <a:prstGeom prst="rect">
            <a:avLst/>
          </a:prstGeom>
          <a:noFill/>
          <a:ln w="9525">
            <a:noFill/>
          </a:ln>
        </p:spPr>
        <p:txBody>
          <a:bodyPr anchor="t" anchorCtr="0">
            <a:spAutoFit/>
          </a:bodyPr>
          <a:p>
            <a:pPr algn="ctr" eaLnBrk="0" hangingPunct="0">
              <a:spcBef>
                <a:spcPct val="50000"/>
              </a:spcBef>
            </a:pPr>
            <a:r>
              <a:rPr lang="zh-CN" altLang="en-US" sz="3200">
                <a:solidFill>
                  <a:schemeClr val="bg1"/>
                </a:solidFill>
                <a:latin typeface="Times New Roman" panose="02020603050405020304" pitchFamily="18" charset="0"/>
                <a:ea typeface="黑体" panose="02010609060101010101" charset="-122"/>
              </a:rPr>
              <a:t>杜邦事故冰山理论</a:t>
            </a:r>
            <a:endParaRPr lang="zh-CN" altLang="en-US" sz="3200">
              <a:solidFill>
                <a:schemeClr val="bg1"/>
              </a:solidFill>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56324" grpId="0"/>
      <p:bldP spid="563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762000" y="1295400"/>
            <a:ext cx="8382000" cy="5092700"/>
          </a:xfrm>
          <a:prstGeom prst="rect">
            <a:avLst/>
          </a:prstGeom>
          <a:noFill/>
          <a:ln w="9525">
            <a:noFill/>
          </a:ln>
        </p:spPr>
        <p:txBody>
          <a:bodyPr anchor="t" anchorCtr="0">
            <a:spAutoFit/>
          </a:bodyPr>
          <a:p>
            <a:pPr algn="just" eaLnBrk="0" hangingPunct="0">
              <a:lnSpc>
                <a:spcPct val="130000"/>
              </a:lnSpc>
            </a:pPr>
            <a:r>
              <a:rPr lang="en-US" altLang="zh-CN" sz="2800">
                <a:latin typeface="黑体" panose="02010609060101010101" charset="-122"/>
                <a:ea typeface="黑体" panose="02010609060101010101" charset="-122"/>
              </a:rPr>
              <a:t>1</a:t>
            </a:r>
            <a:r>
              <a:rPr lang="zh-CN" altLang="en-US" sz="2800">
                <a:latin typeface="黑体" panose="02010609060101010101" charset="-122"/>
                <a:ea typeface="黑体" panose="02010609060101010101" charset="-122"/>
              </a:rPr>
              <a:t>、事故确实是可以防止或避免的。</a:t>
            </a:r>
            <a:endParaRPr lang="zh-CN" altLang="en-US" sz="2800">
              <a:latin typeface="黑体" panose="02010609060101010101" charset="-122"/>
              <a:ea typeface="黑体" panose="02010609060101010101" charset="-122"/>
            </a:endParaRPr>
          </a:p>
          <a:p>
            <a:pPr algn="just" eaLnBrk="0" hangingPunct="0">
              <a:lnSpc>
                <a:spcPct val="130000"/>
              </a:lnSpc>
            </a:pPr>
            <a:r>
              <a:rPr lang="en-US" altLang="zh-CN" sz="2800">
                <a:latin typeface="黑体" panose="02010609060101010101" charset="-122"/>
                <a:ea typeface="黑体" panose="02010609060101010101" charset="-122"/>
              </a:rPr>
              <a:t>2</a:t>
            </a:r>
            <a:r>
              <a:rPr lang="zh-CN" altLang="en-US" sz="2800">
                <a:latin typeface="黑体" panose="02010609060101010101" charset="-122"/>
                <a:ea typeface="黑体" panose="02010609060101010101" charset="-122"/>
              </a:rPr>
              <a:t>、工作场所从来都没有绝对的安全，决定伤害事故是否发生的是处于工作场所中员工的行为。</a:t>
            </a:r>
            <a:endParaRPr lang="zh-CN" altLang="en-US" sz="2800">
              <a:latin typeface="黑体" panose="02010609060101010101" charset="-122"/>
              <a:ea typeface="黑体" panose="02010609060101010101" charset="-122"/>
            </a:endParaRPr>
          </a:p>
          <a:p>
            <a:pPr algn="just" eaLnBrk="0" hangingPunct="0">
              <a:lnSpc>
                <a:spcPct val="130000"/>
              </a:lnSpc>
            </a:pPr>
            <a:r>
              <a:rPr lang="en-US" altLang="zh-CN" sz="2800">
                <a:latin typeface="黑体" panose="02010609060101010101" charset="-122"/>
                <a:ea typeface="黑体" panose="02010609060101010101" charset="-122"/>
              </a:rPr>
              <a:t>3</a:t>
            </a:r>
            <a:r>
              <a:rPr lang="zh-CN" altLang="en-US" sz="2800">
                <a:latin typeface="黑体" panose="02010609060101010101" charset="-122"/>
                <a:ea typeface="黑体" panose="02010609060101010101" charset="-122"/>
              </a:rPr>
              <a:t>、安全应从最高领导开始</a:t>
            </a: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否则无从谈及安全</a:t>
            </a:r>
            <a:endParaRPr lang="zh-CN" altLang="en-US" sz="2800">
              <a:latin typeface="黑体" panose="02010609060101010101" charset="-122"/>
              <a:ea typeface="黑体" panose="02010609060101010101" charset="-122"/>
            </a:endParaRPr>
          </a:p>
          <a:p>
            <a:pPr eaLnBrk="0" hangingPunct="0">
              <a:lnSpc>
                <a:spcPct val="130000"/>
              </a:lnSpc>
            </a:pPr>
            <a:r>
              <a:rPr lang="en-US" altLang="zh-CN" sz="2800">
                <a:latin typeface="黑体" panose="02010609060101010101" charset="-122"/>
                <a:ea typeface="黑体" panose="02010609060101010101" charset="-122"/>
              </a:rPr>
              <a:t>4</a:t>
            </a:r>
            <a:r>
              <a:rPr lang="zh-CN" altLang="en-US" sz="2800">
                <a:latin typeface="黑体" panose="02010609060101010101" charset="-122"/>
                <a:ea typeface="黑体" panose="02010609060101010101" charset="-122"/>
              </a:rPr>
              <a:t>、如果不能安全、环保地制造、使用、销售、运输或处置某种产品，我们将不进入这一行业。</a:t>
            </a:r>
            <a:endParaRPr lang="zh-CN" altLang="en-US" sz="2800">
              <a:latin typeface="黑体" panose="02010609060101010101" charset="-122"/>
              <a:ea typeface="黑体" panose="02010609060101010101" charset="-122"/>
            </a:endParaRPr>
          </a:p>
          <a:p>
            <a:pPr eaLnBrk="0" hangingPunct="0">
              <a:lnSpc>
                <a:spcPct val="130000"/>
              </a:lnSpc>
            </a:pPr>
            <a:r>
              <a:rPr lang="en-US" altLang="zh-CN" sz="2800">
                <a:latin typeface="黑体" panose="02010609060101010101" charset="-122"/>
                <a:ea typeface="黑体" panose="02010609060101010101" charset="-122"/>
              </a:rPr>
              <a:t>5</a:t>
            </a:r>
            <a:r>
              <a:rPr lang="zh-CN" altLang="en-US" sz="2800">
                <a:latin typeface="黑体" panose="02010609060101010101" charset="-122"/>
                <a:ea typeface="黑体" panose="02010609060101010101" charset="-122"/>
              </a:rPr>
              <a:t>、各级领导应负责任于上级，并关注每位员工，在遵守安全原则的基础上，尽一切努力达到安全目标，这是做好安全的唯一方式。</a:t>
            </a:r>
            <a:endParaRPr lang="zh-CN" altLang="en-US" sz="2800">
              <a:latin typeface="黑体" panose="02010609060101010101" charset="-122"/>
              <a:ea typeface="黑体" panose="02010609060101010101" charset="-122"/>
            </a:endParaRPr>
          </a:p>
        </p:txBody>
      </p:sp>
      <p:sp>
        <p:nvSpPr>
          <p:cNvPr id="60418" name="文本框 57346"/>
          <p:cNvSpPr txBox="1"/>
          <p:nvPr/>
        </p:nvSpPr>
        <p:spPr>
          <a:xfrm>
            <a:off x="0" y="0"/>
            <a:ext cx="9144000" cy="579438"/>
          </a:xfrm>
          <a:prstGeom prst="rect">
            <a:avLst/>
          </a:prstGeom>
          <a:solidFill>
            <a:srgbClr val="FF9900"/>
          </a:solidFill>
          <a:ln w="9525">
            <a:noFill/>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杜邦安全文化</a:t>
            </a:r>
            <a:endParaRPr lang="zh-CN" altLang="en-US" sz="32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58369"/>
          <p:cNvSpPr txBox="1"/>
          <p:nvPr/>
        </p:nvSpPr>
        <p:spPr>
          <a:xfrm>
            <a:off x="838200" y="1828800"/>
            <a:ext cx="7999413" cy="4194175"/>
          </a:xfrm>
          <a:prstGeom prst="rect">
            <a:avLst/>
          </a:prstGeom>
          <a:noFill/>
          <a:ln w="9525">
            <a:noFill/>
          </a:ln>
        </p:spPr>
        <p:txBody>
          <a:bodyPr anchor="t" anchorCtr="0">
            <a:spAutoFit/>
          </a:bodyPr>
          <a:p>
            <a:pPr eaLnBrk="0" hangingPunct="0">
              <a:lnSpc>
                <a:spcPct val="120000"/>
              </a:lnSpc>
            </a:pPr>
            <a:r>
              <a:rPr lang="en-US" altLang="zh-CN" sz="2800">
                <a:solidFill>
                  <a:schemeClr val="bg1"/>
                </a:solidFill>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6</a:t>
            </a:r>
            <a:r>
              <a:rPr lang="zh-CN" altLang="en-US" sz="2800">
                <a:latin typeface="黑体" panose="02010609060101010101" charset="-122"/>
                <a:ea typeface="黑体" panose="02010609060101010101" charset="-122"/>
              </a:rPr>
              <a:t>、良好安全的基础在于组织内各层的每一个人都亲身参与到各类安全工作中。</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7</a:t>
            </a:r>
            <a:r>
              <a:rPr lang="zh-CN" altLang="en-US" sz="2800">
                <a:latin typeface="黑体" panose="02010609060101010101" charset="-122"/>
                <a:ea typeface="黑体" panose="02010609060101010101" charset="-122"/>
              </a:rPr>
              <a:t>、如果没有工作行为的实质改变，所有的安全活动都是纸上谈兵。</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8</a:t>
            </a:r>
            <a:r>
              <a:rPr lang="zh-CN" altLang="en-US" sz="2800">
                <a:latin typeface="黑体" panose="02010609060101010101" charset="-122"/>
                <a:ea typeface="黑体" panose="02010609060101010101" charset="-122"/>
              </a:rPr>
              <a:t>、杜邦员工无论在上班时还是在下班后都要注意安全</a:t>
            </a:r>
            <a:r>
              <a:rPr lang="zh-CN" altLang="en-US" sz="2800">
                <a:latin typeface="黑体" panose="02010609060101010101" charset="-122"/>
                <a:ea typeface="黑体" panose="02010609060101010101" charset="-122"/>
              </a:rPr>
              <a:t>。</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9</a:t>
            </a:r>
            <a:r>
              <a:rPr lang="zh-CN" altLang="en-US" sz="2800">
                <a:latin typeface="黑体" panose="02010609060101010101" charset="-122"/>
                <a:ea typeface="黑体" panose="02010609060101010101" charset="-122"/>
              </a:rPr>
              <a:t>、安全操作是一项精明的生意。</a:t>
            </a:r>
            <a:endParaRPr lang="zh-CN" altLang="en-US" sz="2800">
              <a:latin typeface="黑体" panose="02010609060101010101" charset="-122"/>
              <a:ea typeface="黑体" panose="02010609060101010101" charset="-122"/>
            </a:endParaRPr>
          </a:p>
          <a:p>
            <a:pPr algn="just" eaLnBrk="0" hangingPunct="0">
              <a:lnSpc>
                <a:spcPct val="120000"/>
              </a:lnSpc>
            </a:pPr>
            <a:r>
              <a:rPr lang="zh-CN" altLang="en-US" sz="2800">
                <a:latin typeface="黑体" panose="02010609060101010101" charset="-122"/>
                <a:ea typeface="黑体" panose="02010609060101010101" charset="-122"/>
              </a:rPr>
              <a:t>    </a:t>
            </a:r>
            <a:r>
              <a:rPr lang="en-US" altLang="zh-CN" sz="2800">
                <a:latin typeface="黑体" panose="02010609060101010101" charset="-122"/>
                <a:ea typeface="黑体" panose="02010609060101010101" charset="-122"/>
              </a:rPr>
              <a:t>10</a:t>
            </a:r>
            <a:r>
              <a:rPr lang="zh-CN" altLang="en-US" sz="2800">
                <a:latin typeface="黑体" panose="02010609060101010101" charset="-122"/>
                <a:ea typeface="黑体" panose="02010609060101010101" charset="-122"/>
              </a:rPr>
              <a:t>、安全管理系统必须以人为本。</a:t>
            </a:r>
            <a:endParaRPr lang="zh-CN" altLang="en-US" sz="2800">
              <a:latin typeface="黑体" panose="02010609060101010101" charset="-122"/>
              <a:ea typeface="黑体" panose="02010609060101010101" charset="-122"/>
            </a:endParaRPr>
          </a:p>
        </p:txBody>
      </p:sp>
      <p:sp>
        <p:nvSpPr>
          <p:cNvPr id="61442" name="文本框 58370"/>
          <p:cNvSpPr txBox="1"/>
          <p:nvPr/>
        </p:nvSpPr>
        <p:spPr>
          <a:xfrm>
            <a:off x="0" y="0"/>
            <a:ext cx="9144000" cy="588963"/>
          </a:xfrm>
          <a:prstGeom prst="rect">
            <a:avLst/>
          </a:prstGeom>
          <a:solidFill>
            <a:srgbClr val="FF9900"/>
          </a:solidFill>
          <a:ln w="9525" cap="flat" cmpd="sng">
            <a:solidFill>
              <a:srgbClr val="FF9900"/>
            </a:solidFill>
            <a:prstDash val="solid"/>
            <a:miter/>
            <a:headEnd type="none" w="med" len="med"/>
            <a:tailEnd type="none" w="med" len="med"/>
          </a:ln>
        </p:spPr>
        <p:txBody>
          <a:bodyPr anchor="t" anchorCtr="0">
            <a:spAutoFit/>
          </a:bodyPr>
          <a:p>
            <a:pPr algn="ctr" eaLnBrk="0" hangingPunct="0">
              <a:spcBef>
                <a:spcPct val="50000"/>
              </a:spcBef>
            </a:pPr>
            <a:r>
              <a:rPr lang="zh-CN" altLang="en-US" sz="3200">
                <a:latin typeface="黑体" panose="02010609060101010101" charset="-122"/>
                <a:ea typeface="黑体" panose="02010609060101010101" charset="-122"/>
              </a:rPr>
              <a:t>杜邦安全文化</a:t>
            </a:r>
            <a:endParaRPr lang="zh-CN" altLang="en-US" sz="32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59393"/>
          <p:cNvSpPr>
            <a:spLocks noGrp="1"/>
          </p:cNvSpPr>
          <p:nvPr>
            <p:ph type="title"/>
          </p:nvPr>
        </p:nvSpPr>
        <p:spPr>
          <a:xfrm>
            <a:off x="468313" y="404813"/>
            <a:ext cx="7920037" cy="863600"/>
          </a:xfrm>
          <a:ln/>
        </p:spPr>
        <p:txBody>
          <a:bodyPr anchor="ctr" anchorCtr="0"/>
          <a:p>
            <a:r>
              <a:rPr lang="zh-CN" altLang="en-US" sz="4000" b="1">
                <a:solidFill>
                  <a:srgbClr val="0000FF"/>
                </a:solidFill>
              </a:rPr>
              <a:t>杜邦公司的安全管理</a:t>
            </a:r>
            <a:endParaRPr lang="zh-CN" altLang="en-US" sz="4000" b="1">
              <a:solidFill>
                <a:srgbClr val="0000FF"/>
              </a:solidFill>
            </a:endParaRPr>
          </a:p>
        </p:txBody>
      </p:sp>
      <p:sp>
        <p:nvSpPr>
          <p:cNvPr id="62466" name="文本占位符 59394"/>
          <p:cNvSpPr>
            <a:spLocks noGrp="1"/>
          </p:cNvSpPr>
          <p:nvPr>
            <p:ph idx="1"/>
          </p:nvPr>
        </p:nvSpPr>
        <p:spPr>
          <a:xfrm>
            <a:off x="827088" y="1557338"/>
            <a:ext cx="8066087" cy="4895850"/>
          </a:xfrm>
          <a:ln/>
        </p:spPr>
        <p:txBody>
          <a:bodyPr lIns="0" rIns="0" anchor="t" anchorCtr="0"/>
          <a:p>
            <a:pPr>
              <a:lnSpc>
                <a:spcPct val="105000"/>
              </a:lnSpc>
              <a:buClr>
                <a:srgbClr val="FF0000"/>
              </a:buClr>
            </a:pPr>
            <a:r>
              <a:rPr lang="zh-CN" altLang="en-US" sz="2400">
                <a:solidFill>
                  <a:srgbClr val="FF33CC"/>
                </a:solidFill>
                <a:latin typeface="宋体" panose="02010600030101010101" pitchFamily="2" charset="-122"/>
              </a:rPr>
              <a:t>杜邦公司的安全目标</a:t>
            </a:r>
            <a:endParaRPr lang="zh-CN" altLang="en-US" sz="2400">
              <a:solidFill>
                <a:srgbClr val="FF33CC"/>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零伤害和职业病、零环境损坏。 </a:t>
            </a:r>
            <a:endParaRPr lang="zh-CN" altLang="en-US" sz="2400">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杜邦的安全信仰</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杜邦公司的安全管理原则</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明确安全具有压倒一切的优先理念</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安全人人（层层）有责</a:t>
            </a:r>
            <a:endParaRPr lang="zh-CN" altLang="en-US" sz="2400">
              <a:solidFill>
                <a:srgbClr val="FF33CC"/>
              </a:solidFill>
              <a:latin typeface="宋体" panose="02010600030101010101" pitchFamily="2" charset="-122"/>
            </a:endParaRPr>
          </a:p>
          <a:p>
            <a:pPr>
              <a:lnSpc>
                <a:spcPct val="105000"/>
              </a:lnSpc>
              <a:buClr>
                <a:srgbClr val="FF0000"/>
              </a:buClr>
            </a:pPr>
            <a:r>
              <a:rPr lang="zh-CN" altLang="en-US" sz="2400">
                <a:solidFill>
                  <a:srgbClr val="FF33CC"/>
                </a:solidFill>
                <a:latin typeface="宋体" panose="02010600030101010101" pitchFamily="2" charset="-122"/>
              </a:rPr>
              <a:t>杜邦不能容忍任何偏离安全制度和规范的行为</a:t>
            </a:r>
            <a:endParaRPr lang="zh-CN" altLang="en-US" sz="2400">
              <a:solidFill>
                <a:srgbClr val="FF33CC"/>
              </a:solidFill>
              <a:latin typeface="宋体" panose="02010600030101010101" pitchFamily="2" charset="-122"/>
            </a:endParaRPr>
          </a:p>
          <a:p>
            <a:pPr>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的任何一员必须坚持杜邦公司的安全规范，遵守安全制度，这一点是不容置疑的，这是在杜邦就业的一个基本条件。如果不这样做，将受到纪律处罚，甚至解雇，有时即使受伤也不例外。这是对管理者和工人的共同要求。</a:t>
            </a:r>
            <a:r>
              <a:rPr lang="zh-CN" altLang="en-US" sz="2600">
                <a:latin typeface="宋体" panose="02010600030101010101" pitchFamily="2" charset="-122"/>
              </a:rPr>
              <a:t> </a:t>
            </a:r>
            <a:endParaRPr lang="zh-CN" altLang="en-US" sz="2600">
              <a:latin typeface="宋体" panose="02010600030101010101" pitchFamily="2" charset="-122"/>
            </a:endParaRPr>
          </a:p>
        </p:txBody>
      </p:sp>
    </p:spTree>
  </p:cSld>
  <p:clrMapOvr>
    <a:masterClrMapping/>
  </p:clrMapOvr>
  <p:transition>
    <p:blinds/>
    <p:sndAc>
      <p:stSnd>
        <p:snd r:embed="rId1" name="suction.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48129" descr="Car 3"/>
          <p:cNvPicPr>
            <a:picLocks noChangeAspect="1"/>
          </p:cNvPicPr>
          <p:nvPr/>
        </p:nvPicPr>
        <p:blipFill>
          <a:blip r:embed="rId1"/>
          <a:stretch>
            <a:fillRect/>
          </a:stretch>
        </p:blipFill>
        <p:spPr>
          <a:xfrm>
            <a:off x="0" y="-25400"/>
            <a:ext cx="9180513" cy="6883400"/>
          </a:xfrm>
          <a:prstGeom prst="rect">
            <a:avLst/>
          </a:prstGeom>
          <a:noFill/>
          <a:ln w="9525">
            <a:noFill/>
          </a:ln>
        </p:spPr>
      </p:pic>
    </p:spTree>
  </p:cSld>
  <p:clrMapOvr>
    <a:masterClrMapping/>
  </p:clrMapOvr>
  <p:transition spd="slow">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60417"/>
          <p:cNvSpPr>
            <a:spLocks noGrp="1"/>
          </p:cNvSpPr>
          <p:nvPr>
            <p:ph type="title"/>
          </p:nvPr>
        </p:nvSpPr>
        <p:spPr>
          <a:xfrm>
            <a:off x="468313" y="404813"/>
            <a:ext cx="7920037" cy="863600"/>
          </a:xfrm>
          <a:ln/>
        </p:spPr>
        <p:txBody>
          <a:bodyPr anchor="ctr" anchorCtr="0"/>
          <a:p>
            <a:r>
              <a:rPr lang="zh-CN" altLang="en-US" sz="4000" b="1">
                <a:solidFill>
                  <a:srgbClr val="FF0066"/>
                </a:solidFill>
              </a:rPr>
              <a:t>美国杜邦公司的安全管理</a:t>
            </a:r>
            <a:endParaRPr lang="zh-CN" altLang="en-US" sz="4000" b="1">
              <a:solidFill>
                <a:srgbClr val="FF0066"/>
              </a:solidFill>
            </a:endParaRPr>
          </a:p>
        </p:txBody>
      </p:sp>
      <p:sp>
        <p:nvSpPr>
          <p:cNvPr id="63490" name="文本占位符 60418"/>
          <p:cNvSpPr>
            <a:spLocks noGrp="1"/>
          </p:cNvSpPr>
          <p:nvPr>
            <p:ph idx="1"/>
          </p:nvPr>
        </p:nvSpPr>
        <p:spPr>
          <a:xfrm>
            <a:off x="827088" y="1557338"/>
            <a:ext cx="8066087" cy="4895850"/>
          </a:xfrm>
          <a:ln/>
        </p:spPr>
        <p:txBody>
          <a:bodyPr lIns="0" rIns="0" anchor="t" anchorCtr="0"/>
          <a:p>
            <a:pPr>
              <a:lnSpc>
                <a:spcPct val="105000"/>
              </a:lnSpc>
              <a:buClr>
                <a:srgbClr val="FF0000"/>
              </a:buClr>
            </a:pPr>
            <a:r>
              <a:rPr lang="zh-CN" altLang="en-US" sz="2400">
                <a:solidFill>
                  <a:srgbClr val="0000FF"/>
                </a:solidFill>
                <a:latin typeface="宋体" panose="02010600030101010101" pitchFamily="2" charset="-122"/>
              </a:rPr>
              <a:t>对安全的认识</a:t>
            </a:r>
            <a:endParaRPr lang="zh-CN" altLang="en-US" sz="2400">
              <a:solidFill>
                <a:srgbClr val="0000FF"/>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创造安全的人与安全场所 </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杜邦的职业安全指标水平是先进的</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安全的回报：安全是有价值和意义的</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工业（企业）的责任</a:t>
            </a:r>
            <a:endParaRPr lang="zh-CN" altLang="en-US" sz="2400">
              <a:latin typeface="宋体" panose="02010600030101010101" pitchFamily="2" charset="-122"/>
            </a:endParaRPr>
          </a:p>
          <a:p>
            <a:pPr>
              <a:lnSpc>
                <a:spcPct val="105000"/>
              </a:lnSpc>
              <a:buClr>
                <a:srgbClr val="FF0000"/>
              </a:buClr>
            </a:pPr>
            <a:r>
              <a:rPr lang="zh-CN" altLang="en-US" sz="2400">
                <a:solidFill>
                  <a:srgbClr val="0000FF"/>
                </a:solidFill>
                <a:latin typeface="宋体" panose="02010600030101010101" pitchFamily="2" charset="-122"/>
              </a:rPr>
              <a:t>杜邦的安全哲学</a:t>
            </a:r>
            <a:endParaRPr lang="zh-CN" altLang="en-US" sz="2400">
              <a:solidFill>
                <a:srgbClr val="0000FF"/>
              </a:solidFill>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杜邦公司的高层管理者对其公司的安全承诺是：致力于使工人在工作和非工作期间获得最大程度的安全与健康；致力于使可户安全地销售和使用我们的产品。</a:t>
            </a:r>
            <a:endParaRPr lang="zh-CN" altLang="en-US" sz="2400">
              <a:latin typeface="宋体" panose="02010600030101010101" pitchFamily="2" charset="-122"/>
            </a:endParaRPr>
          </a:p>
          <a:p>
            <a:pPr lvl="1">
              <a:lnSpc>
                <a:spcPct val="105000"/>
              </a:lnSpc>
              <a:buClr>
                <a:srgbClr val="FF0000"/>
              </a:buClr>
              <a:buFont typeface="Wingdings" panose="05000000000000000000" pitchFamily="2" charset="2"/>
              <a:buChar char="l"/>
            </a:pPr>
            <a:r>
              <a:rPr lang="zh-CN" altLang="en-US" sz="2400">
                <a:latin typeface="宋体" panose="02010600030101010101" pitchFamily="2" charset="-122"/>
              </a:rPr>
              <a:t>所有的伤害和职业病都是可以预防的，明确所有人的安全责任。</a:t>
            </a:r>
            <a:endParaRPr lang="zh-CN" altLang="en-US" sz="2400">
              <a:latin typeface="宋体" panose="02010600030101010101" pitchFamily="2" charset="-122"/>
            </a:endParaRPr>
          </a:p>
        </p:txBody>
      </p:sp>
    </p:spTree>
  </p:cSld>
  <p:clrMapOvr>
    <a:masterClrMapping/>
  </p:clrMapOvr>
  <p:transition>
    <p:blinds/>
    <p:sndAc>
      <p:stSnd>
        <p:snd r:embed="rId1" name="suction.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61441"/>
          <p:cNvSpPr>
            <a:spLocks noGrp="1"/>
          </p:cNvSpPr>
          <p:nvPr>
            <p:ph idx="1"/>
          </p:nvPr>
        </p:nvSpPr>
        <p:spPr>
          <a:xfrm>
            <a:off x="1038225" y="1516063"/>
            <a:ext cx="6946900" cy="4732337"/>
          </a:xfrm>
          <a:ln/>
        </p:spPr>
        <p:txBody>
          <a:bodyPr anchor="t" anchorCtr="0"/>
          <a:p>
            <a:pPr>
              <a:lnSpc>
                <a:spcPct val="130000"/>
              </a:lnSpc>
              <a:spcBef>
                <a:spcPct val="0"/>
              </a:spcBef>
            </a:pPr>
            <a:r>
              <a:rPr lang="zh-CN" altLang="en-US">
                <a:latin typeface="黑体" panose="02010609060101010101" charset="-122"/>
                <a:ea typeface="黑体" panose="02010609060101010101" charset="-122"/>
              </a:rPr>
              <a:t>杜邦安全系统所有要素在国内的管理中均有或多或少的要求和体现，引进杜邦模式不能另搞一套，而是要深刻改造或改进已经建立的管理制度和思路。</a:t>
            </a:r>
            <a:endParaRPr lang="zh-CN" altLang="en-US">
              <a:latin typeface="黑体" panose="02010609060101010101" charset="-122"/>
              <a:ea typeface="黑体" panose="02010609060101010101" charset="-122"/>
            </a:endParaRPr>
          </a:p>
          <a:p>
            <a:pPr>
              <a:lnSpc>
                <a:spcPct val="130000"/>
              </a:lnSpc>
              <a:spcBef>
                <a:spcPct val="0"/>
              </a:spcBef>
              <a:buNone/>
            </a:pPr>
            <a:endParaRPr lang="zh-CN" altLang="en-US">
              <a:latin typeface="黑体" panose="02010609060101010101" charset="-122"/>
              <a:ea typeface="黑体" panose="02010609060101010101" charset="-122"/>
            </a:endParaRPr>
          </a:p>
          <a:p>
            <a:pPr algn="ctr">
              <a:lnSpc>
                <a:spcPct val="130000"/>
              </a:lnSpc>
              <a:spcBef>
                <a:spcPct val="0"/>
              </a:spcBef>
              <a:buNone/>
            </a:pPr>
            <a:r>
              <a:rPr lang="zh-CN" altLang="en-US" sz="4000">
                <a:latin typeface="黑体" panose="02010609060101010101" charset="-122"/>
                <a:ea typeface="黑体" panose="02010609060101010101" charset="-122"/>
              </a:rPr>
              <a:t>重要的是融入！</a:t>
            </a:r>
            <a:r>
              <a:rPr lang="zh-CN" altLang="en-US">
                <a:latin typeface="黑体" panose="02010609060101010101" charset="-122"/>
                <a:ea typeface="黑体" panose="02010609060101010101" charset="-122"/>
              </a:rPr>
              <a:t> </a:t>
            </a:r>
            <a:endParaRPr lang="zh-CN" altLang="en-US">
              <a:latin typeface="黑体" panose="02010609060101010101" charset="-122"/>
              <a:ea typeface="黑体" panose="02010609060101010101" charset="-122"/>
            </a:endParaRPr>
          </a:p>
        </p:txBody>
      </p:sp>
      <p:sp>
        <p:nvSpPr>
          <p:cNvPr id="64514" name="文本框 61442"/>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1</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442">
                                            <p:txEl>
                                              <p:charRg st="0" end="67"/>
                                            </p:txEl>
                                          </p:spTgt>
                                        </p:tgtEl>
                                        <p:attrNameLst>
                                          <p:attrName>style.visibility</p:attrName>
                                        </p:attrNameLst>
                                      </p:cBhvr>
                                      <p:to>
                                        <p:strVal val="visible"/>
                                      </p:to>
                                    </p:set>
                                    <p:animEffect transition="in" filter="blinds(vertical)">
                                      <p:cBhvr>
                                        <p:cTn id="7" dur="500"/>
                                        <p:tgtEl>
                                          <p:spTgt spid="61442">
                                            <p:txEl>
                                              <p:charRg st="0"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1442">
                                            <p:txEl>
                                              <p:charRg st="68" end="77"/>
                                            </p:txEl>
                                          </p:spTgt>
                                        </p:tgtEl>
                                        <p:attrNameLst>
                                          <p:attrName>style.visibility</p:attrName>
                                        </p:attrNameLst>
                                      </p:cBhvr>
                                      <p:to>
                                        <p:strVal val="visible"/>
                                      </p:to>
                                    </p:set>
                                    <p:animEffect transition="in" filter="blinds(vertical)">
                                      <p:cBhvr>
                                        <p:cTn id="12" dur="500"/>
                                        <p:tgtEl>
                                          <p:spTgt spid="61442">
                                            <p:txEl>
                                              <p:charRg st="68"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内容占位符 62465"/>
          <p:cNvSpPr>
            <a:spLocks noGrp="1"/>
          </p:cNvSpPr>
          <p:nvPr>
            <p:ph idx="1"/>
          </p:nvPr>
        </p:nvSpPr>
        <p:spPr>
          <a:xfrm>
            <a:off x="663575" y="1517650"/>
            <a:ext cx="7737475" cy="4114800"/>
          </a:xfrm>
          <a:ln/>
        </p:spPr>
        <p:txBody>
          <a:bodyPr anchor="t" anchorCtr="0"/>
          <a:p>
            <a:pPr>
              <a:lnSpc>
                <a:spcPct val="125000"/>
              </a:lnSpc>
            </a:pPr>
            <a:r>
              <a:rPr lang="zh-CN" altLang="en-US" sz="2800">
                <a:latin typeface="宋体" panose="02010600030101010101" pitchFamily="2" charset="-122"/>
                <a:ea typeface="黑体" panose="02010609060101010101" charset="-122"/>
              </a:rPr>
              <a:t>引进杜邦安全模式必须充分结合自身实际和特点，不能盲目照搬。</a:t>
            </a:r>
            <a:endParaRPr lang="zh-CN" altLang="en-US" sz="2800">
              <a:latin typeface="宋体" panose="02010600030101010101" pitchFamily="2" charset="-122"/>
              <a:ea typeface="黑体" panose="02010609060101010101" charset="-122"/>
            </a:endParaRPr>
          </a:p>
          <a:p>
            <a:pPr>
              <a:lnSpc>
                <a:spcPct val="125000"/>
              </a:lnSpc>
            </a:pPr>
            <a:r>
              <a:rPr lang="zh-CN" altLang="en-US" sz="2800">
                <a:latin typeface="黑体" panose="02010609060101010101" charset="-122"/>
                <a:ea typeface="黑体" panose="02010609060101010101" charset="-122"/>
              </a:rPr>
              <a:t>引进杜邦安全模式不存在明显的文化差异，只要领导层能下定决心并身体力行，不存在文化或国情障碍。</a:t>
            </a:r>
            <a:endParaRPr lang="zh-CN" altLang="en-US" sz="2800">
              <a:latin typeface="黑体" panose="02010609060101010101" charset="-122"/>
              <a:ea typeface="黑体" panose="02010609060101010101" charset="-122"/>
            </a:endParaRPr>
          </a:p>
          <a:p>
            <a:pPr>
              <a:lnSpc>
                <a:spcPct val="125000"/>
              </a:lnSpc>
            </a:pPr>
            <a:r>
              <a:rPr lang="zh-CN" altLang="en-US" sz="2800">
                <a:latin typeface="黑体" panose="02010609060101010101" charset="-122"/>
                <a:ea typeface="黑体" panose="02010609060101010101" charset="-122"/>
              </a:rPr>
              <a:t>借鉴杜邦，变革观念，建立有效的安全文化是实施安稳长生产经营的必由之路。</a:t>
            </a:r>
            <a:r>
              <a:rPr lang="zh-CN" altLang="en-US" sz="2800">
                <a:ea typeface="黑体" panose="02010609060101010101" charset="-122"/>
              </a:rPr>
              <a:t> </a:t>
            </a:r>
            <a:endParaRPr lang="zh-CN" altLang="en-US" sz="2800">
              <a:ea typeface="黑体" panose="02010609060101010101" charset="-122"/>
            </a:endParaRPr>
          </a:p>
        </p:txBody>
      </p:sp>
      <p:sp>
        <p:nvSpPr>
          <p:cNvPr id="65538" name="文本框 62466"/>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2</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2466">
                                            <p:txEl>
                                              <p:charRg st="0" end="30"/>
                                            </p:txEl>
                                          </p:spTgt>
                                        </p:tgtEl>
                                        <p:attrNameLst>
                                          <p:attrName>style.visibility</p:attrName>
                                        </p:attrNameLst>
                                      </p:cBhvr>
                                      <p:to>
                                        <p:strVal val="visible"/>
                                      </p:to>
                                    </p:set>
                                    <p:animEffect transition="in" filter="blinds(vertical)">
                                      <p:cBhvr>
                                        <p:cTn id="7" dur="500"/>
                                        <p:tgtEl>
                                          <p:spTgt spid="62466">
                                            <p:txEl>
                                              <p:charRg st="0" end="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2466">
                                            <p:txEl>
                                              <p:charRg st="30" end="77"/>
                                            </p:txEl>
                                          </p:spTgt>
                                        </p:tgtEl>
                                        <p:attrNameLst>
                                          <p:attrName>style.visibility</p:attrName>
                                        </p:attrNameLst>
                                      </p:cBhvr>
                                      <p:to>
                                        <p:strVal val="visible"/>
                                      </p:to>
                                    </p:set>
                                    <p:animEffect transition="in" filter="blinds(vertical)">
                                      <p:cBhvr>
                                        <p:cTn id="12" dur="500"/>
                                        <p:tgtEl>
                                          <p:spTgt spid="62466">
                                            <p:txEl>
                                              <p:charRg st="30" end="7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2466">
                                            <p:txEl>
                                              <p:charRg st="77" end="114"/>
                                            </p:txEl>
                                          </p:spTgt>
                                        </p:tgtEl>
                                        <p:attrNameLst>
                                          <p:attrName>style.visibility</p:attrName>
                                        </p:attrNameLst>
                                      </p:cBhvr>
                                      <p:to>
                                        <p:strVal val="visible"/>
                                      </p:to>
                                    </p:set>
                                    <p:animEffect transition="in" filter="blinds(vertical)">
                                      <p:cBhvr>
                                        <p:cTn id="17" dur="500"/>
                                        <p:tgtEl>
                                          <p:spTgt spid="62466">
                                            <p:txEl>
                                              <p:charRg st="77"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内容占位符 63489"/>
          <p:cNvSpPr>
            <a:spLocks noGrp="1"/>
          </p:cNvSpPr>
          <p:nvPr>
            <p:ph idx="1"/>
          </p:nvPr>
        </p:nvSpPr>
        <p:spPr>
          <a:xfrm>
            <a:off x="661988" y="1546225"/>
            <a:ext cx="7737475" cy="3375025"/>
          </a:xfrm>
          <a:ln/>
        </p:spPr>
        <p:txBody>
          <a:bodyPr anchor="t" anchorCtr="0"/>
          <a:p>
            <a:pPr>
              <a:lnSpc>
                <a:spcPct val="130000"/>
              </a:lnSpc>
            </a:pPr>
            <a:r>
              <a:rPr lang="zh-CN" altLang="en-US" sz="2800">
                <a:latin typeface="黑体" panose="02010609060101010101" charset="-122"/>
                <a:ea typeface="黑体" panose="02010609060101010101" charset="-122"/>
              </a:rPr>
              <a:t>深化或改进安全管理必须从细处着手，“细节决定成败”，细节决定安全。</a:t>
            </a:r>
            <a:endParaRPr lang="zh-CN" altLang="en-US" sz="2800">
              <a:latin typeface="黑体" panose="02010609060101010101" charset="-122"/>
              <a:ea typeface="黑体" panose="02010609060101010101" charset="-122"/>
            </a:endParaRPr>
          </a:p>
          <a:p>
            <a:pPr>
              <a:lnSpc>
                <a:spcPct val="130000"/>
              </a:lnSpc>
            </a:pPr>
            <a:r>
              <a:rPr lang="zh-CN" altLang="en-US" sz="2800">
                <a:latin typeface="黑体" panose="02010609060101010101" charset="-122"/>
                <a:ea typeface="黑体" panose="02010609060101010101" charset="-122"/>
              </a:rPr>
              <a:t>人的不安全行为分析和削减实质上是危害识别与评价及其控制的深化，从以不安全状态控制为主向以不安全行为控制为主转变。</a:t>
            </a:r>
            <a:r>
              <a:rPr lang="zh-CN" altLang="en-US" sz="2800"/>
              <a:t> </a:t>
            </a:r>
            <a:endParaRPr lang="zh-CN" altLang="en-US" sz="2800"/>
          </a:p>
        </p:txBody>
      </p:sp>
      <p:sp>
        <p:nvSpPr>
          <p:cNvPr id="66562" name="文本框 63490"/>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3</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490">
                                            <p:txEl>
                                              <p:charRg st="0" end="34"/>
                                            </p:txEl>
                                          </p:spTgt>
                                        </p:tgtEl>
                                        <p:attrNameLst>
                                          <p:attrName>style.visibility</p:attrName>
                                        </p:attrNameLst>
                                      </p:cBhvr>
                                      <p:to>
                                        <p:strVal val="visible"/>
                                      </p:to>
                                    </p:set>
                                    <p:animEffect transition="in" filter="blinds(vertical)">
                                      <p:cBhvr>
                                        <p:cTn id="7" dur="500"/>
                                        <p:tgtEl>
                                          <p:spTgt spid="63490">
                                            <p:txEl>
                                              <p:charRg st="0" end="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3490">
                                            <p:txEl>
                                              <p:charRg st="34" end="92"/>
                                            </p:txEl>
                                          </p:spTgt>
                                        </p:tgtEl>
                                        <p:attrNameLst>
                                          <p:attrName>style.visibility</p:attrName>
                                        </p:attrNameLst>
                                      </p:cBhvr>
                                      <p:to>
                                        <p:strVal val="visible"/>
                                      </p:to>
                                    </p:set>
                                    <p:animEffect transition="in" filter="blinds(vertical)">
                                      <p:cBhvr>
                                        <p:cTn id="12" dur="500"/>
                                        <p:tgtEl>
                                          <p:spTgt spid="63490">
                                            <p:txEl>
                                              <p:charRg st="34" end="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内容占位符 64513"/>
          <p:cNvSpPr>
            <a:spLocks noGrp="1"/>
          </p:cNvSpPr>
          <p:nvPr>
            <p:ph idx="1"/>
          </p:nvPr>
        </p:nvSpPr>
        <p:spPr>
          <a:xfrm>
            <a:off x="731838" y="1560513"/>
            <a:ext cx="7735887" cy="3679825"/>
          </a:xfrm>
          <a:ln/>
        </p:spPr>
        <p:txBody>
          <a:bodyPr anchor="t" anchorCtr="0"/>
          <a:p>
            <a:pPr>
              <a:lnSpc>
                <a:spcPct val="120000"/>
              </a:lnSpc>
              <a:spcBef>
                <a:spcPct val="0"/>
              </a:spcBef>
            </a:pPr>
            <a:r>
              <a:rPr lang="zh-CN" altLang="en-US" sz="2800">
                <a:latin typeface="黑体" panose="02010609060101010101" charset="-122"/>
                <a:ea typeface="黑体" panose="02010609060101010101" charset="-122"/>
              </a:rPr>
              <a:t>安全是艺术、安全是科学、安全更是爱，只要我们各级生产指挥者和技术管理人员时刻充满对员工的关爱，像对待自己的亲人一样，并长期坚持不懈，就一定能感染员工、教育员工，让员工从内心接受各项规则并自觉执行，也就一定能够避免所有事故。 </a:t>
            </a:r>
            <a:endParaRPr lang="zh-CN" altLang="en-US" sz="2800">
              <a:latin typeface="黑体" panose="02010609060101010101" charset="-122"/>
              <a:ea typeface="黑体" panose="02010609060101010101" charset="-122"/>
            </a:endParaRPr>
          </a:p>
        </p:txBody>
      </p:sp>
      <p:sp>
        <p:nvSpPr>
          <p:cNvPr id="67586" name="文本框 64514"/>
          <p:cNvSpPr txBox="1"/>
          <p:nvPr/>
        </p:nvSpPr>
        <p:spPr>
          <a:xfrm>
            <a:off x="0" y="0"/>
            <a:ext cx="9144000" cy="806450"/>
          </a:xfrm>
          <a:prstGeom prst="rect">
            <a:avLst/>
          </a:prstGeom>
          <a:solidFill>
            <a:srgbClr val="FF9900"/>
          </a:solidFill>
          <a:ln w="9525">
            <a:noFill/>
          </a:ln>
        </p:spPr>
        <p:txBody>
          <a:bodyPr anchor="t" anchorCtr="0">
            <a:spAutoFit/>
          </a:bodyPr>
          <a:p>
            <a:pPr algn="ctr" eaLnBrk="0" hangingPunct="0">
              <a:lnSpc>
                <a:spcPct val="130000"/>
              </a:lnSpc>
            </a:pPr>
            <a:r>
              <a:rPr lang="zh-CN" altLang="en-US" sz="3600" b="1">
                <a:latin typeface="Times New Roman" panose="02020603050405020304" pitchFamily="18" charset="0"/>
                <a:ea typeface="黑体" panose="02010609060101010101" charset="-122"/>
              </a:rPr>
              <a:t>几点体会</a:t>
            </a:r>
            <a:r>
              <a:rPr lang="zh-CN" altLang="en-US" sz="3200" b="1">
                <a:latin typeface="Times New Roman" panose="02020603050405020304" pitchFamily="18" charset="0"/>
                <a:ea typeface="黑体" panose="02010609060101010101" charset="-122"/>
              </a:rPr>
              <a:t>（</a:t>
            </a:r>
            <a:r>
              <a:rPr lang="en-US" altLang="zh-CN" sz="3200" b="1">
                <a:latin typeface="Times New Roman" panose="02020603050405020304" pitchFamily="18" charset="0"/>
                <a:ea typeface="黑体" panose="02010609060101010101" charset="-122"/>
              </a:rPr>
              <a:t>4</a:t>
            </a:r>
            <a:r>
              <a:rPr lang="zh-CN" altLang="en-US" sz="3200" b="1">
                <a:latin typeface="Times New Roman" panose="02020603050405020304" pitchFamily="18" charset="0"/>
                <a:ea typeface="黑体" panose="02010609060101010101" charset="-122"/>
              </a:rPr>
              <a:t>）</a:t>
            </a:r>
            <a:endParaRPr lang="zh-CN" altLang="en-US" sz="32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4514">
                                            <p:txEl>
                                              <p:charRg st="0" end="113"/>
                                            </p:txEl>
                                          </p:spTgt>
                                        </p:tgtEl>
                                        <p:attrNameLst>
                                          <p:attrName>style.visibility</p:attrName>
                                        </p:attrNameLst>
                                      </p:cBhvr>
                                      <p:to>
                                        <p:strVal val="visible"/>
                                      </p:to>
                                    </p:set>
                                    <p:animEffect transition="in" filter="blinds(vertical)">
                                      <p:cBhvr>
                                        <p:cTn id="7" dur="500"/>
                                        <p:tgtEl>
                                          <p:spTgt spid="64514">
                                            <p:txEl>
                                              <p:charRg st="0" end="1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8655" y="3968750"/>
            <a:ext cx="30803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13425" y="4231005"/>
            <a:ext cx="10801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49153" descr="Car 4"/>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50177" descr="Car 6"/>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51201" descr="Car 7"/>
          <p:cNvPicPr>
            <a:picLocks noChangeAspect="1"/>
          </p:cNvPicPr>
          <p:nvPr/>
        </p:nvPicPr>
        <p:blipFill>
          <a:blip r:embed="rId1"/>
          <a:stretch>
            <a:fillRect/>
          </a:stretch>
        </p:blipFill>
        <p:spPr>
          <a:xfrm>
            <a:off x="-34925" y="0"/>
            <a:ext cx="9178925" cy="6884988"/>
          </a:xfrm>
          <a:prstGeom prst="rect">
            <a:avLst/>
          </a:prstGeom>
          <a:noFill/>
          <a:ln w="9525">
            <a:noFill/>
          </a:ln>
        </p:spPr>
      </p:pic>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52225" descr="Car 9"/>
          <p:cNvPicPr>
            <a:picLocks noChangeAspect="1"/>
          </p:cNvPicPr>
          <p:nvPr/>
        </p:nvPicPr>
        <p:blipFill>
          <a:blip r:embed="rId1"/>
          <a:stretch>
            <a:fillRect/>
          </a:stretch>
        </p:blipFill>
        <p:spPr>
          <a:xfrm>
            <a:off x="-34925" y="-25400"/>
            <a:ext cx="9178925" cy="6883400"/>
          </a:xfrm>
          <a:prstGeom prst="rect">
            <a:avLst/>
          </a:prstGeom>
          <a:noFill/>
          <a:ln w="9525">
            <a:noFill/>
          </a:ln>
        </p:spPr>
      </p:pic>
    </p:spTree>
  </p:cSld>
  <p:clrMapOvr>
    <a:masterClrMapping/>
  </p:clrMapOvr>
  <p:transition spd="med">
    <p:wheel spokes="2"/>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4890</Words>
  <Application>WPS 演示</Application>
  <PresentationFormat>在屏幕上显示</PresentationFormat>
  <Paragraphs>481</Paragraphs>
  <Slides>55</Slides>
  <Notes>1</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8" baseType="lpstr">
      <vt:lpstr>Arial</vt:lpstr>
      <vt:lpstr>宋体</vt:lpstr>
      <vt:lpstr>Wingdings</vt:lpstr>
      <vt:lpstr>MHeiTGB-Medium-U</vt:lpstr>
      <vt:lpstr>Times New Roman</vt:lpstr>
      <vt:lpstr>黑体</vt:lpstr>
      <vt:lpstr>华文中宋</vt:lpstr>
      <vt:lpstr>华文新魏</vt:lpstr>
      <vt:lpstr>Tahoma</vt:lpstr>
      <vt:lpstr>楷体_GB2312</vt:lpstr>
      <vt:lpstr>新宋体</vt:lpstr>
      <vt:lpstr>隶书</vt:lpstr>
      <vt:lpstr>微软雅黑</vt:lpstr>
      <vt:lpstr>Verdana</vt:lpstr>
      <vt:lpstr>PMingLiU</vt:lpstr>
      <vt:lpstr>MingLiU-ExtB</vt:lpstr>
      <vt:lpstr>Arial Black</vt:lpstr>
      <vt:lpstr>Arial Narrow</vt:lpstr>
      <vt:lpstr>Arial Unicode MS</vt:lpstr>
      <vt:lpstr>楷体</vt:lpstr>
      <vt:lpstr>汉仪旗黑-85S</vt:lpstr>
      <vt:lpstr>默认设计模板</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3</cp:revision>
  <dcterms:created xsi:type="dcterms:W3CDTF">2021-04-16T03:30:27Z</dcterms:created>
  <dcterms:modified xsi:type="dcterms:W3CDTF">2024-02-19T01:51:32Z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BAEC686549DC4631AAD5FF0E5BD2A687_13</vt:lpwstr>
  </property>
  <property fmtid="{D5CDD505-2E9C-101B-9397-08002B2CF9AE}" pid="4" name="KSOProductBuildVer">
    <vt:lpwstr>2052-12.1.0.16388</vt:lpwstr>
  </property>
</Properties>
</file>