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74" r:id="rId4"/>
  </p:sldMasterIdLst>
  <p:notesMasterIdLst>
    <p:notesMasterId r:id="rId8"/>
  </p:notesMasterIdLst>
  <p:sldIdLst>
    <p:sldId id="292" r:id="rId5"/>
    <p:sldId id="328" r:id="rId6"/>
    <p:sldId id="293" r:id="rId7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30" r:id="rId42"/>
  </p:sldIdLst>
  <p:sldSz cx="9144000" cy="6858000" type="screen4x3"/>
  <p:notesSz cx="9144000" cy="6858000"/>
  <p:custDataLst>
    <p:tags r:id="rId4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5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gs" Target="tags/tag212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22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28.xml"/><Relationship Id="rId3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5.png"/><Relationship Id="rId4" Type="http://schemas.openxmlformats.org/officeDocument/2006/relationships/tags" Target="../tags/tag33.xml"/><Relationship Id="rId3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tags" Target="../tags/tag40.xml"/><Relationship Id="rId4" Type="http://schemas.openxmlformats.org/officeDocument/2006/relationships/image" Target="../media/image4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image" Target="../media/image5.png"/><Relationship Id="rId5" Type="http://schemas.openxmlformats.org/officeDocument/2006/relationships/tags" Target="../tags/tag48.xml"/><Relationship Id="rId4" Type="http://schemas.openxmlformats.org/officeDocument/2006/relationships/image" Target="../media/image4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tags" Target="../tags/tag57.xml"/><Relationship Id="rId4" Type="http://schemas.openxmlformats.org/officeDocument/2006/relationships/image" Target="../media/image4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5.png"/><Relationship Id="rId5" Type="http://schemas.openxmlformats.org/officeDocument/2006/relationships/tags" Target="../tags/tag66.xml"/><Relationship Id="rId4" Type="http://schemas.openxmlformats.org/officeDocument/2006/relationships/image" Target="../media/image4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5.png"/><Relationship Id="rId5" Type="http://schemas.openxmlformats.org/officeDocument/2006/relationships/tags" Target="../tags/tag75.xml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image" Target="../media/image5.png"/><Relationship Id="rId5" Type="http://schemas.openxmlformats.org/officeDocument/2006/relationships/tags" Target="../tags/tag86.xml"/><Relationship Id="rId4" Type="http://schemas.openxmlformats.org/officeDocument/2006/relationships/image" Target="../media/image4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98.xml"/><Relationship Id="rId3" Type="http://schemas.openxmlformats.org/officeDocument/2006/relationships/image" Target="../media/image4.png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5.png"/><Relationship Id="rId7" Type="http://schemas.openxmlformats.org/officeDocument/2006/relationships/tags" Target="../tags/tag101.xml"/><Relationship Id="rId6" Type="http://schemas.openxmlformats.org/officeDocument/2006/relationships/image" Target="../media/image4.png"/><Relationship Id="rId5" Type="http://schemas.openxmlformats.org/officeDocument/2006/relationships/tags" Target="../tags/tag100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tags" Target="../tags/tag99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05.xml"/><Relationship Id="rId3" Type="http://schemas.openxmlformats.org/officeDocument/2006/relationships/image" Target="../media/image4.png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07.xml"/><Relationship Id="rId3" Type="http://schemas.openxmlformats.org/officeDocument/2006/relationships/image" Target="../media/image4.png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109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11.xml"/><Relationship Id="rId3" Type="http://schemas.openxmlformats.org/officeDocument/2006/relationships/image" Target="../media/image4.png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13.xml"/><Relationship Id="rId3" Type="http://schemas.openxmlformats.org/officeDocument/2006/relationships/image" Target="../media/image4.png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15.xml"/><Relationship Id="rId3" Type="http://schemas.openxmlformats.org/officeDocument/2006/relationships/image" Target="../media/image4.png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3.png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5.png"/><Relationship Id="rId4" Type="http://schemas.openxmlformats.org/officeDocument/2006/relationships/tags" Target="../tags/tag120.xml"/><Relationship Id="rId3" Type="http://schemas.openxmlformats.org/officeDocument/2006/relationships/image" Target="../media/image4.pn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image" Target="../media/image5.png"/><Relationship Id="rId5" Type="http://schemas.openxmlformats.org/officeDocument/2006/relationships/tags" Target="../tags/tag127.xml"/><Relationship Id="rId4" Type="http://schemas.openxmlformats.org/officeDocument/2006/relationships/image" Target="../media/image4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5.png"/><Relationship Id="rId5" Type="http://schemas.openxmlformats.org/officeDocument/2006/relationships/tags" Target="../tags/tag135.xml"/><Relationship Id="rId4" Type="http://schemas.openxmlformats.org/officeDocument/2006/relationships/image" Target="../media/image4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5.png"/><Relationship Id="rId5" Type="http://schemas.openxmlformats.org/officeDocument/2006/relationships/tags" Target="../tags/tag144.xml"/><Relationship Id="rId4" Type="http://schemas.openxmlformats.org/officeDocument/2006/relationships/image" Target="../media/image4.png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image" Target="../media/image5.png"/><Relationship Id="rId5" Type="http://schemas.openxmlformats.org/officeDocument/2006/relationships/tags" Target="../tags/tag153.xml"/><Relationship Id="rId4" Type="http://schemas.openxmlformats.org/officeDocument/2006/relationships/image" Target="../media/image4.png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image" Target="../media/image5.png"/><Relationship Id="rId5" Type="http://schemas.openxmlformats.org/officeDocument/2006/relationships/tags" Target="../tags/tag162.xml"/><Relationship Id="rId4" Type="http://schemas.openxmlformats.org/officeDocument/2006/relationships/image" Target="../media/image4.pn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../media/image5.png"/><Relationship Id="rId5" Type="http://schemas.openxmlformats.org/officeDocument/2006/relationships/tags" Target="../tags/tag173.xml"/><Relationship Id="rId4" Type="http://schemas.openxmlformats.org/officeDocument/2006/relationships/image" Target="../media/image4.png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5.png"/><Relationship Id="rId7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tags" Target="../tags/tag13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93" y="2125782"/>
            <a:ext cx="3291840" cy="2606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191226" y="2476029"/>
            <a:ext cx="4762062" cy="93772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2190750" y="3528049"/>
            <a:ext cx="4762538" cy="853916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95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20950" y="1084050"/>
            <a:ext cx="8702097" cy="46898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4799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2069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21802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143470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210195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9632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211815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47425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0"/>
            <a:ext cx="540067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210465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4698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4671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91422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0446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375435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39203" y="1393230"/>
            <a:ext cx="6667548" cy="370824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65" y="2148140"/>
            <a:ext cx="2426513" cy="25617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9"/>
            </p:custDataLst>
          </p:nvPr>
        </p:nvSpPr>
        <p:spPr>
          <a:xfrm>
            <a:off x="3390927" y="3808212"/>
            <a:ext cx="5143500" cy="54356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750" b="1" i="0" u="none" strike="noStrike" kern="1200" cap="none" spc="3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3" hasCustomPrompt="1"/>
            <p:custDataLst>
              <p:tags r:id="rId10"/>
            </p:custDataLst>
          </p:nvPr>
        </p:nvSpPr>
        <p:spPr>
          <a:xfrm>
            <a:off x="3390927" y="4461627"/>
            <a:ext cx="5143500" cy="131888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k object 29"/>
          <p:cNvSpPr/>
          <p:nvPr/>
        </p:nvSpPr>
        <p:spPr>
          <a:xfrm>
            <a:off x="4653534" y="1261110"/>
            <a:ext cx="4383405" cy="5337175"/>
          </a:xfrm>
          <a:custGeom>
            <a:avLst/>
            <a:gdLst/>
            <a:ahLst/>
            <a:cxnLst/>
            <a:rect l="l" t="t" r="r" b="b"/>
            <a:pathLst>
              <a:path w="4383405" h="5337175">
                <a:moveTo>
                  <a:pt x="0" y="5337048"/>
                </a:moveTo>
                <a:lnTo>
                  <a:pt x="4383023" y="5337048"/>
                </a:lnTo>
                <a:lnTo>
                  <a:pt x="4383023" y="0"/>
                </a:lnTo>
                <a:lnTo>
                  <a:pt x="0" y="0"/>
                </a:lnTo>
                <a:lnTo>
                  <a:pt x="0" y="533704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93" y="1691376"/>
            <a:ext cx="3291840" cy="3475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191226" y="2158372"/>
            <a:ext cx="4762062" cy="12502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2190750" y="3561065"/>
            <a:ext cx="47625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20950" y="302400"/>
            <a:ext cx="8702097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3620691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-5379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91422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0446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39203" y="1902173"/>
            <a:ext cx="6667548" cy="278118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5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365" y="2148140"/>
            <a:ext cx="2426513" cy="25617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7910"/>
            <a:ext cx="540067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7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9"/>
            </p:custDataLst>
          </p:nvPr>
        </p:nvSpPr>
        <p:spPr>
          <a:xfrm>
            <a:off x="3390927" y="3713409"/>
            <a:ext cx="5143500" cy="40767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65" b="1" i="0" u="none" strike="noStrike" kern="1200" cap="none" spc="3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3" hasCustomPrompt="1"/>
            <p:custDataLst>
              <p:tags r:id="rId10"/>
            </p:custDataLst>
          </p:nvPr>
        </p:nvSpPr>
        <p:spPr>
          <a:xfrm>
            <a:off x="3390927" y="4203470"/>
            <a:ext cx="5143500" cy="98916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685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0287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3" Type="http://schemas.openxmlformats.org/officeDocument/2006/relationships/theme" Target="../theme/theme2.xml"/><Relationship Id="rId22" Type="http://schemas.openxmlformats.org/officeDocument/2006/relationships/image" Target="../media/image2.png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92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2" Type="http://schemas.openxmlformats.org/officeDocument/2006/relationships/theme" Target="../theme/theme3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slideLayout" Target="../slideLayouts/slideLayout26.xml"/><Relationship Id="rId19" Type="http://schemas.openxmlformats.org/officeDocument/2006/relationships/tags" Target="../tags/tag179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6601" y="72898"/>
            <a:ext cx="46609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5520" y="2143124"/>
            <a:ext cx="4104640" cy="3729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88.xml"/><Relationship Id="rId7" Type="http://schemas.openxmlformats.org/officeDocument/2006/relationships/image" Target="../media/image2.png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0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8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30.xml"/><Relationship Id="rId17" Type="http://schemas.openxmlformats.org/officeDocument/2006/relationships/tags" Target="../tags/tag206.xml"/><Relationship Id="rId16" Type="http://schemas.openxmlformats.org/officeDocument/2006/relationships/image" Target="../media/image2.png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1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0.xml"/><Relationship Id="rId5" Type="http://schemas.openxmlformats.org/officeDocument/2006/relationships/image" Target="../media/image39.jpeg"/><Relationship Id="rId4" Type="http://schemas.openxmlformats.org/officeDocument/2006/relationships/tags" Target="../tags/tag209.xml"/><Relationship Id="rId3" Type="http://schemas.openxmlformats.org/officeDocument/2006/relationships/image" Target="../media/image38.jpeg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1"/>
            </p:custDataLst>
          </p:nvPr>
        </p:nvCxnSpPr>
        <p:spPr>
          <a:xfrm flipH="1">
            <a:off x="1282867" y="4952255"/>
            <a:ext cx="2176141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334010" y="1711960"/>
            <a:ext cx="5927725" cy="2781300"/>
          </a:xfrm>
        </p:spPr>
        <p:txBody>
          <a:bodyPr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500" dirty="0">
                <a:solidFill>
                  <a:schemeClr val="dk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汉仪旗黑-85S" panose="00020600040101010101" pitchFamily="18" charset="-122"/>
              </a:rPr>
              <a:t>《国家危险废物名录》</a:t>
            </a:r>
            <a:endParaRPr sz="4500" dirty="0">
              <a:solidFill>
                <a:schemeClr val="dk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汉仪旗黑-85S" panose="00020600040101010101" pitchFamily="18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500" dirty="0">
                <a:solidFill>
                  <a:schemeClr val="dk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汉仪旗黑-85S" panose="00020600040101010101" pitchFamily="18" charset="-122"/>
              </a:rPr>
              <a:t>及鉴别标准的修订</a:t>
            </a:r>
            <a:endParaRPr sz="4500" dirty="0">
              <a:solidFill>
                <a:schemeClr val="dk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汉仪旗黑-85S" panose="00020600040101010101" pitchFamily="18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4648359" y="472160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4310859" y="565754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5243195" y="565800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6175531" y="565754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810005"/>
            <a:ext cx="8420735" cy="25095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10310" indent="-725170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"/>
              <a:tabLst>
                <a:tab pos="1210310" algn="l"/>
                <a:tab pos="1210945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修改农药包装废弃物回收过程豁免管</a:t>
            </a:r>
            <a:r>
              <a:rPr sz="24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667510" marR="5080" lvl="1" indent="-724535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668145" algn="l"/>
              </a:tabLst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对农药包装废弃物收集、运输、利用和处置环节， 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依据《农药包装废弃物回收管理办</a:t>
            </a:r>
            <a:r>
              <a:rPr sz="2400" b="1" spc="-1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》中相关要求 实施有条件豁免管理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1187" y="3494659"/>
          <a:ext cx="8495661" cy="2516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794"/>
                <a:gridCol w="845184"/>
                <a:gridCol w="791844"/>
                <a:gridCol w="3570604"/>
                <a:gridCol w="2261235"/>
              </a:tblGrid>
              <a:tr h="100812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900-041-49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0955" marR="13335" algn="just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被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弃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直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接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接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触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 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余</a:t>
                      </a:r>
                      <a:r>
                        <a:rPr sz="1400" spc="2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2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 装物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590" marR="13970" algn="just">
                        <a:lnSpc>
                          <a:spcPct val="100000"/>
                        </a:lnSpc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依据农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办法收集并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贮 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存于农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经营</a:t>
                      </a:r>
                      <a:r>
                        <a:rPr sz="1400" spc="6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者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农药包装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弃物回收站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点 设置的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专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门场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所或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容器中。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10795" algn="just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从零散农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废弃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装物产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者收集、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转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移、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贮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存于集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 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收集点的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集过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不按危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 废物管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运输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满足农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办法中的运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1590">
                        <a:lnSpc>
                          <a:spcPts val="153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危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进行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输</a:t>
                      </a: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64007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5080" algn="just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依据农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药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包装废弃物回收管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办法中的有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关 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利用要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，作为生产农药包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</a:t>
                      </a:r>
                      <a:r>
                        <a:rPr sz="14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或其他农业生 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产用具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原料。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用过程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按危险废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  <a:tr h="425792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处置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5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进入生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活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垃圾填埋场填埋或</a:t>
                      </a:r>
                      <a:r>
                        <a:rPr sz="14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入生活垃圾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焚 烧厂焚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烧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置过程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按危险废</a:t>
                      </a:r>
                      <a:r>
                        <a:rPr sz="14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BEA"/>
                    </a:solidFill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679180" cy="417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915035" indent="-725170">
              <a:lnSpc>
                <a:spcPct val="100000"/>
              </a:lnSpc>
              <a:spcBef>
                <a:spcPts val="2475"/>
              </a:spcBef>
              <a:buFont typeface="Wingdings" panose="05000000000000000000"/>
              <a:buChar char=""/>
              <a:tabLst>
                <a:tab pos="915035" algn="l"/>
                <a:tab pos="915035" algn="l"/>
              </a:tabLst>
            </a:pP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明确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《名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码</a:t>
            </a:r>
            <a:r>
              <a:rPr sz="3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含义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723265" marR="158115" lvl="1" indent="-723265" algn="r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723265" algn="l"/>
                <a:tab pos="72390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一了危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特性代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的标识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式和含</a:t>
            </a:r>
            <a:r>
              <a:rPr sz="2800" b="1" spc="75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，明确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R="163830" algn="r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名录》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表中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所列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的主要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372235" marR="46990" lvl="1" indent="-723900">
              <a:lnSpc>
                <a:spcPct val="100000"/>
              </a:lnSpc>
              <a:spcBef>
                <a:spcPts val="164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72235" algn="l"/>
                <a:tab pos="137287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T,R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肯定具有危险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且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可能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特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372235" lvl="1" indent="-72453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72235" algn="l"/>
                <a:tab pos="1372870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T/R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具有危险特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505825" cy="213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58545" indent="-724535">
              <a:lnSpc>
                <a:spcPct val="100000"/>
              </a:lnSpc>
              <a:spcBef>
                <a:spcPts val="1880"/>
              </a:spcBef>
              <a:buFont typeface="Wingdings" panose="05000000000000000000"/>
              <a:buChar char=""/>
              <a:tabLst>
                <a:tab pos="1058545" algn="l"/>
                <a:tab pos="105918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修改铅、锌、铜冶炼相关危险废物的规定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39825" marR="5080" lvl="1" indent="-34798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14046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重新分析梳理工艺，明确了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铅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、锌、铜冶炼过程产生的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危险废物种类及其工艺来源和危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49223" y="3494659"/>
          <a:ext cx="8065133" cy="23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2252344"/>
                <a:gridCol w="1348104"/>
                <a:gridCol w="3168650"/>
              </a:tblGrid>
              <a:tr h="3291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原名录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修订后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65836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14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321-002-48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冶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炼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</a:pPr>
                      <a:r>
                        <a:rPr sz="18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（除）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 粉尘和废水处理污泥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321-002-48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程中烟气处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（除）尘装置收集的粉尘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36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321-031-48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35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烟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气净化产生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酸 泥（铅滤饼）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32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321-032-48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铜火法冶炼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烟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气净化产生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污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酸处理过程产生的砷渣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9311" y="704288"/>
            <a:ext cx="8490585" cy="231902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（二）管理中存在较大问题的类别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43940" indent="-724535">
              <a:lnSpc>
                <a:spcPct val="100000"/>
              </a:lnSpc>
              <a:spcBef>
                <a:spcPts val="1320"/>
              </a:spcBef>
              <a:buFont typeface="Wingdings" panose="05000000000000000000"/>
              <a:buChar char=""/>
              <a:tabLst>
                <a:tab pos="1043940" algn="l"/>
                <a:tab pos="1044575" algn="l"/>
              </a:tabLst>
            </a:pP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铝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冶炼相关危险废物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24585" marR="5080" lvl="1" indent="-34798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125220" algn="l"/>
              </a:tabLst>
            </a:pP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铝冶炼工艺进行了研究，明确了铝冶炼过程产生的危 险废物种类，阐明危险废物特性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6310" y="3278632"/>
          <a:ext cx="8493756" cy="300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/>
                <a:gridCol w="2178049"/>
                <a:gridCol w="532129"/>
                <a:gridCol w="1158239"/>
                <a:gridCol w="2710180"/>
                <a:gridCol w="690879"/>
              </a:tblGrid>
              <a:tr h="334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</a:t>
                      </a:r>
                      <a:r>
                        <a:rPr sz="16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名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录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</a:t>
                      </a:r>
                      <a:r>
                        <a:rPr sz="16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订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后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0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90"/>
                        </a:lnSpc>
                        <a:spcBef>
                          <a:spcPts val="60"/>
                        </a:spcBef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解铝铝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转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移、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精炼、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817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321-024-48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8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铝火法冶炼过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初炼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炉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321-024-48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 marR="49530">
                        <a:lnSpc>
                          <a:spcPts val="1920"/>
                        </a:lnSpc>
                      </a:pP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金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化、铸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体表面产 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spc="8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的铝灰</a:t>
                      </a:r>
                      <a:r>
                        <a:rPr sz="1600" spc="1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回收铝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735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盐渣和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灰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321-025-48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21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电解铝过程中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生的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、浮渣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321-025-48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解铝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程产生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  <a:spcBef>
                          <a:spcPts val="65"/>
                        </a:spcBef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再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生铝和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材加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1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8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321-026-48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2865">
                        <a:lnSpc>
                          <a:spcPts val="1820"/>
                        </a:lnSpc>
                        <a:spcBef>
                          <a:spcPts val="103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铝火法冶炼过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易燃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撇渣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321-026-48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ts val="1855"/>
                        </a:lnSpc>
                      </a:pP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铝及铝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锭</a:t>
                      </a:r>
                      <a:r>
                        <a:rPr sz="16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重</a:t>
                      </a:r>
                      <a:r>
                        <a:rPr sz="1600" spc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熔、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精炼、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9215" marR="62865" algn="just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金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化、铸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1600" spc="9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熔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表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面产生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 </a:t>
                      </a:r>
                      <a:r>
                        <a:rPr sz="1600" spc="10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</a:t>
                      </a:r>
                      <a:r>
                        <a:rPr sz="1600" spc="9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灰</a:t>
                      </a:r>
                      <a:r>
                        <a:rPr sz="1600" spc="1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其回</a:t>
                      </a:r>
                      <a:r>
                        <a:rPr sz="1600" spc="10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600" spc="9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铝过程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的盐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和铝灰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8739" y="938276"/>
            <a:ext cx="8636000" cy="244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036955" indent="-364490">
              <a:lnSpc>
                <a:spcPct val="100000"/>
              </a:lnSpc>
              <a:spcBef>
                <a:spcPts val="1500"/>
              </a:spcBef>
              <a:buFont typeface="Wingdings" panose="05000000000000000000"/>
              <a:buChar char=""/>
              <a:tabLst>
                <a:tab pos="1036955" algn="l"/>
                <a:tab pos="1037590" algn="l"/>
              </a:tabLst>
            </a:pP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修改煤焦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化相关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 lvl="1" indent="-34353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463675" algn="l"/>
                <a:tab pos="146431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重新梳理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并明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确了煤焦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化过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程产生的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各类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危险废</a:t>
            </a:r>
            <a:r>
              <a:rPr sz="2000" b="1" spc="4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及其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 lvl="1" indent="-34353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463675" algn="l"/>
                <a:tab pos="146431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根据不同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煤焦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油的利用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途径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《危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物豁免管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理清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》中增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463675">
              <a:lnSpc>
                <a:spcPct val="100000"/>
              </a:lnSpc>
              <a:spcBef>
                <a:spcPts val="1200"/>
              </a:spcBef>
            </a:pP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加当煤焦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油用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于生产煤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基氢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化油、碳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素材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料、炭黑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时的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豁免规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9191" y="3566667"/>
          <a:ext cx="8640445" cy="3103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/>
                <a:gridCol w="1506220"/>
                <a:gridCol w="3240405"/>
                <a:gridCol w="2592070"/>
              </a:tblGrid>
              <a:tr h="526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废物类别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废物代码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原名录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修订稿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44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HW11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6840" marR="10858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精（蒸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馏残 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252-002-11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炼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澄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清设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底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部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油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252-002-11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 marR="431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煤气净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氨水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分离设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底部 的焦油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焦油渣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252-014-11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炭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程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中煤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净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化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4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残渣</a:t>
                      </a: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8580">
                        <a:lnSpc>
                          <a:spcPts val="153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焦油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252-005-11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16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炼过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程中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焦油储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存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设施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 油渣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252-005-11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 marR="43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加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工过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程中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焦油储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存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设施 中的焦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油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678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spc="-12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252-006-11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馏、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精制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过程中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生的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焦油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252-008-11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16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轻油回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收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中蒸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馏、澄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清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、洗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涤工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序 产生的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252-009-11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轻油回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收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废水池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313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1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252-009-11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轻油精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炼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过程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中的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废水池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渣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237220" cy="446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（二）管理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存在较大问题的类别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915035" indent="-725170">
              <a:lnSpc>
                <a:spcPct val="100000"/>
              </a:lnSpc>
              <a:spcBef>
                <a:spcPts val="3040"/>
              </a:spcBef>
              <a:buFont typeface="Wingdings" panose="05000000000000000000"/>
              <a:buChar char=""/>
              <a:tabLst>
                <a:tab pos="915035" algn="l"/>
                <a:tab pos="915035" algn="l"/>
              </a:tabLst>
            </a:pP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其他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范围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大的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3200" b="1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类的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修订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082675" lvl="1" indent="-358775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08331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接删除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具有危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物（脱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渣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082675" marR="5080" lvl="1" indent="-358140"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08331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包含不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来源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物，且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在较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大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差异的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别进行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缩减</a:t>
            </a:r>
            <a:r>
              <a:rPr sz="2800" b="1" spc="4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如金属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塑料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表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水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（排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铝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、镁材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酸洗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泥等）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销售及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用过程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生的废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药</a:t>
            </a:r>
            <a:r>
              <a:rPr sz="2800" b="1" spc="50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（排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维生素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矿物质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药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等）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318500" cy="411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（三）其他修订内容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 marR="381635" indent="-535305">
              <a:lnSpc>
                <a:spcPct val="100000"/>
              </a:lnSpc>
              <a:spcBef>
                <a:spcPts val="231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根据最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经济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GB/T</a:t>
            </a:r>
            <a:r>
              <a:rPr sz="2800" b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4754-  2017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代码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849630" algn="ctr">
              <a:lnSpc>
                <a:spcPct val="100000"/>
              </a:lnSpc>
              <a:spcBef>
                <a:spcPts val="1805"/>
              </a:spcBef>
            </a:pPr>
            <a:r>
              <a:rPr sz="2800" spc="-5" dirty="0">
                <a:latin typeface="宋体" panose="02010600030101010101" pitchFamily="2" charset="-122"/>
                <a:cs typeface="宋体" panose="02010600030101010101" pitchFamily="2" charset="-122"/>
              </a:rPr>
              <a:t>252-017-11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57605" indent="-53530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根据危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险特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删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 indent="-535305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1157605" algn="l"/>
                <a:tab pos="1158240" algn="l"/>
              </a:tabLst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危险废物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种危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57605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可能有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6294" y="2861310"/>
            <a:ext cx="719455" cy="504825"/>
          </a:xfrm>
          <a:custGeom>
            <a:avLst/>
            <a:gdLst/>
            <a:ahLst/>
            <a:cxnLst/>
            <a:rect l="l" t="t" r="r" b="b"/>
            <a:pathLst>
              <a:path w="719454" h="504825">
                <a:moveTo>
                  <a:pt x="0" y="252222"/>
                </a:moveTo>
                <a:lnTo>
                  <a:pt x="15228" y="179369"/>
                </a:lnTo>
                <a:lnTo>
                  <a:pt x="33429" y="145882"/>
                </a:lnTo>
                <a:lnTo>
                  <a:pt x="57946" y="114875"/>
                </a:lnTo>
                <a:lnTo>
                  <a:pt x="88222" y="86737"/>
                </a:lnTo>
                <a:lnTo>
                  <a:pt x="123701" y="61858"/>
                </a:lnTo>
                <a:lnTo>
                  <a:pt x="163827" y="40629"/>
                </a:lnTo>
                <a:lnTo>
                  <a:pt x="208042" y="23438"/>
                </a:lnTo>
                <a:lnTo>
                  <a:pt x="255791" y="10677"/>
                </a:lnTo>
                <a:lnTo>
                  <a:pt x="306517" y="2734"/>
                </a:lnTo>
                <a:lnTo>
                  <a:pt x="359663" y="0"/>
                </a:lnTo>
                <a:lnTo>
                  <a:pt x="412810" y="2734"/>
                </a:lnTo>
                <a:lnTo>
                  <a:pt x="463536" y="10677"/>
                </a:lnTo>
                <a:lnTo>
                  <a:pt x="511285" y="23438"/>
                </a:lnTo>
                <a:lnTo>
                  <a:pt x="555500" y="40629"/>
                </a:lnTo>
                <a:lnTo>
                  <a:pt x="595626" y="61858"/>
                </a:lnTo>
                <a:lnTo>
                  <a:pt x="631105" y="86737"/>
                </a:lnTo>
                <a:lnTo>
                  <a:pt x="661381" y="114875"/>
                </a:lnTo>
                <a:lnTo>
                  <a:pt x="685898" y="145882"/>
                </a:lnTo>
                <a:lnTo>
                  <a:pt x="704099" y="179369"/>
                </a:lnTo>
                <a:lnTo>
                  <a:pt x="719327" y="252222"/>
                </a:lnTo>
                <a:lnTo>
                  <a:pt x="715428" y="289498"/>
                </a:lnTo>
                <a:lnTo>
                  <a:pt x="685898" y="358561"/>
                </a:lnTo>
                <a:lnTo>
                  <a:pt x="661381" y="389568"/>
                </a:lnTo>
                <a:lnTo>
                  <a:pt x="631105" y="417706"/>
                </a:lnTo>
                <a:lnTo>
                  <a:pt x="595626" y="442585"/>
                </a:lnTo>
                <a:lnTo>
                  <a:pt x="555500" y="463814"/>
                </a:lnTo>
                <a:lnTo>
                  <a:pt x="511285" y="481005"/>
                </a:lnTo>
                <a:lnTo>
                  <a:pt x="463536" y="493766"/>
                </a:lnTo>
                <a:lnTo>
                  <a:pt x="412810" y="501709"/>
                </a:lnTo>
                <a:lnTo>
                  <a:pt x="359663" y="504443"/>
                </a:lnTo>
                <a:lnTo>
                  <a:pt x="306517" y="501709"/>
                </a:lnTo>
                <a:lnTo>
                  <a:pt x="255791" y="493766"/>
                </a:lnTo>
                <a:lnTo>
                  <a:pt x="208042" y="481005"/>
                </a:lnTo>
                <a:lnTo>
                  <a:pt x="163827" y="463814"/>
                </a:lnTo>
                <a:lnTo>
                  <a:pt x="123701" y="442585"/>
                </a:lnTo>
                <a:lnTo>
                  <a:pt x="88222" y="417706"/>
                </a:lnTo>
                <a:lnTo>
                  <a:pt x="57946" y="389568"/>
                </a:lnTo>
                <a:lnTo>
                  <a:pt x="33429" y="358561"/>
                </a:lnTo>
                <a:lnTo>
                  <a:pt x="15228" y="325074"/>
                </a:lnTo>
                <a:lnTo>
                  <a:pt x="0" y="252222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90473" y="1169873"/>
            <a:ext cx="199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2800" b="1" spc="-3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24281" y="1694433"/>
          <a:ext cx="8754109" cy="454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945"/>
                <a:gridCol w="1156335"/>
                <a:gridCol w="913765"/>
                <a:gridCol w="1384300"/>
                <a:gridCol w="4850764"/>
              </a:tblGrid>
              <a:tr h="640079">
                <a:tc>
                  <a:txBody>
                    <a:bodyPr/>
                    <a:lstStyle/>
                    <a:p>
                      <a:pPr marL="108585" marR="1041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编 号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废物类别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219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行业 来源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废物代码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危险废物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HW11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（蒸）馏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煤炭加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252-017-11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2565" algn="just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固定床气化技术生产化工合成原料气、燃料油 </a:t>
                      </a: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合成原料气过程中粗煤气冷凝产生的焦油和焦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油渣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136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HW48有色 金属冶炼 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06045" algn="just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常用有 色金属 冶炼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321-034-48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066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铝灰热回收铝过程、铝冶炼和再生过程烟</a:t>
                      </a:r>
                      <a:r>
                        <a:rPr sz="18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 理集（除）尘装置收集的</a:t>
                      </a:r>
                      <a:r>
                        <a:rPr sz="18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其他废物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27330" marR="106045" indent="-1143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非特定 行业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900-053-49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0660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已禁止使用的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斯德哥尔摩公约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受控化学物质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所有者申报废弃的，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以及有关部门依法收缴或 接收且需要销毁的斯德哥尔摩公约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受控化学物 质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6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其他废物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 marR="106045" indent="-22923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环境治 理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772-006-49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0193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毒性或感染性危险废物处置过程中产生的废水 处理污泥、残渣等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34924" y="1550416"/>
          <a:ext cx="8535667" cy="4719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/>
                <a:gridCol w="1237614"/>
                <a:gridCol w="1106805"/>
                <a:gridCol w="1167129"/>
                <a:gridCol w="4501514"/>
              </a:tblGrid>
              <a:tr h="573278">
                <a:tc>
                  <a:txBody>
                    <a:bodyPr/>
                    <a:lstStyle/>
                    <a:p>
                      <a:pPr marL="158750" marR="1530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编 号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物类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别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347980" marR="3384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spc="2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行业 来源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废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物代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码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</a:t>
                      </a:r>
                      <a:r>
                        <a:rPr sz="16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险废</a:t>
                      </a:r>
                      <a:r>
                        <a:rPr sz="16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E4"/>
                    </a:solidFill>
                  </a:tcPr>
                </a:tc>
              </a:tr>
              <a:tr h="792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HW01医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疗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900-001-01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为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防治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物传染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病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而需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收集和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marR="635" indent="-248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精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蒸）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馏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残渣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煤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炭加工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252-015-11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 marR="1631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焦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炭生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过程中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熄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焦废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沉淀产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的焦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及筛焦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生的粉尘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6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10490" marR="102235" algn="ctr">
                        <a:lnSpc>
                          <a:spcPct val="100000"/>
                        </a:lnSpc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染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料、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料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纸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浆制造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221-001-12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纸回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产生的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脱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墨渣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 marR="102235" indent="-3048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HW1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爆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炸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5" marR="139065" indent="-305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 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900-018-15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报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废机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车拆解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未引爆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安全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囊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7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卤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5" marR="139065" indent="-30543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 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900-036-45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 marR="16319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他生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、销售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使用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程中产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的含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机卤化 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废物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不包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括</a:t>
                      </a:r>
                      <a:r>
                        <a:rPr sz="16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HW06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类）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HW49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他废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特定行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900-040-49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无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机化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行业生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过程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集（除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尘装</a:t>
                      </a: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r>
                        <a:rPr sz="16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收集的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粉尘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46303" y="953846"/>
            <a:ext cx="19900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减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2800" b="1" spc="-3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61899" y="911174"/>
            <a:ext cx="8595360" cy="585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免管理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清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单修订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49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4965" algn="l"/>
                <a:tab pos="35560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新增豁免管理</a:t>
            </a:r>
            <a:r>
              <a:rPr sz="1800" b="1" spc="-204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种，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全环节豁免的</a:t>
            </a:r>
            <a:r>
              <a:rPr sz="1800" b="1" spc="1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800" b="1" spc="-204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b="1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>
              <a:lnSpc>
                <a:spcPct val="150000"/>
              </a:lnSpc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燃煤电厂燃煤锅炉及生物质发电厂焚烧炉协同处置以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培养基废</a:t>
            </a:r>
            <a:r>
              <a:rPr sz="1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专用焚烧炉 焚烧处置产生的炉渣和飞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灰</a:t>
            </a:r>
            <a:r>
              <a:rPr sz="1800" b="1" spc="3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4965" algn="l"/>
                <a:tab pos="35560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处置环节豁免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800" b="1" spc="-20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重大疫情医疗废物应急处置（运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输</a:t>
            </a:r>
            <a:r>
              <a:rPr sz="1800" b="1" spc="3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处置）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钢铁制品机械加工过程产生沾染矿物油的铁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屑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用于金属冶炼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285" algn="l"/>
                <a:tab pos="7569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无机废酸、废碱，仅具腐蚀性且作为生产原料综合利用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工业废水处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中和剂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085"/>
              </a:spcBef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氰渣、钨渣水泥窑协同处置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6985" lvl="1" indent="-287020" algn="just">
              <a:lnSpc>
                <a:spcPct val="150000"/>
              </a:lnSpc>
              <a:buClr>
                <a:srgbClr val="00AF50"/>
              </a:buClr>
              <a:buSzPct val="58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在环境风险可控的前提下，根据省级生态环境部门确定的方案，实行危险废物  </a:t>
            </a:r>
            <a:r>
              <a:rPr sz="1800" b="1" spc="5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“点对点”定向利用，即：一家单位产生的一种危险废物，可作为另外一家单 </a:t>
            </a: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位生产的替代原料进行使用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运输环节豁免的有</a:t>
            </a:r>
            <a:r>
              <a:rPr sz="1800" b="1" spc="-204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indent="-287020" algn="just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58000"/>
              <a:buFont typeface="Wingdings" panose="05000000000000000000"/>
              <a:buChar char=""/>
              <a:tabLst>
                <a:tab pos="7569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脱硝废钒钛系催化剂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废机动车尾气净化催化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剂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、废铅蓄电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池</a:t>
            </a:r>
            <a:r>
              <a:rPr sz="1800" b="1" spc="38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68198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090166" y="1290066"/>
            <a:ext cx="3457955" cy="42824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90166" y="1290066"/>
            <a:ext cx="3458210" cy="42862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ts val="3215"/>
              </a:lnSpc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险废物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别标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64158" y="1503425"/>
            <a:ext cx="827405" cy="1270"/>
          </a:xfrm>
          <a:custGeom>
            <a:avLst/>
            <a:gdLst/>
            <a:ahLst/>
            <a:cxnLst/>
            <a:rect l="l" t="t" r="r" b="b"/>
            <a:pathLst>
              <a:path w="827405" h="1269">
                <a:moveTo>
                  <a:pt x="0" y="0"/>
                </a:moveTo>
                <a:lnTo>
                  <a:pt x="827023" y="76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3103" y="1500377"/>
            <a:ext cx="78105" cy="803275"/>
          </a:xfrm>
          <a:custGeom>
            <a:avLst/>
            <a:gdLst/>
            <a:ahLst/>
            <a:cxnLst/>
            <a:rect l="l" t="t" r="r" b="b"/>
            <a:pathLst>
              <a:path w="78105" h="803275">
                <a:moveTo>
                  <a:pt x="25908" y="673735"/>
                </a:moveTo>
                <a:lnTo>
                  <a:pt x="0" y="673735"/>
                </a:lnTo>
                <a:lnTo>
                  <a:pt x="38862" y="803275"/>
                </a:lnTo>
                <a:lnTo>
                  <a:pt x="73837" y="686688"/>
                </a:lnTo>
                <a:lnTo>
                  <a:pt x="25908" y="686688"/>
                </a:lnTo>
                <a:lnTo>
                  <a:pt x="25908" y="673735"/>
                </a:lnTo>
                <a:close/>
              </a:path>
              <a:path w="78105" h="803275">
                <a:moveTo>
                  <a:pt x="51815" y="0"/>
                </a:moveTo>
                <a:lnTo>
                  <a:pt x="25908" y="0"/>
                </a:lnTo>
                <a:lnTo>
                  <a:pt x="25908" y="686688"/>
                </a:lnTo>
                <a:lnTo>
                  <a:pt x="51815" y="686688"/>
                </a:lnTo>
                <a:lnTo>
                  <a:pt x="51815" y="0"/>
                </a:lnTo>
                <a:close/>
              </a:path>
              <a:path w="78105" h="803275">
                <a:moveTo>
                  <a:pt x="77724" y="673735"/>
                </a:moveTo>
                <a:lnTo>
                  <a:pt x="51815" y="673735"/>
                </a:lnTo>
                <a:lnTo>
                  <a:pt x="51815" y="686688"/>
                </a:lnTo>
                <a:lnTo>
                  <a:pt x="73837" y="686688"/>
                </a:lnTo>
                <a:lnTo>
                  <a:pt x="77724" y="673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069" y="2303526"/>
            <a:ext cx="643128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41069" y="2303526"/>
            <a:ext cx="643255" cy="106870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147320" marR="182880">
              <a:lnSpc>
                <a:spcPts val="2360"/>
              </a:lnSpc>
              <a:spcBef>
                <a:spcPts val="201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通 则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9082" y="2303526"/>
            <a:ext cx="643128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99082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6685" marR="183515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腐 蚀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55570" y="2303526"/>
            <a:ext cx="643128" cy="1068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55570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7320" marR="182880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易 燃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13582" y="2303526"/>
            <a:ext cx="643127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513582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46685" marR="183515" algn="just">
              <a:lnSpc>
                <a:spcPts val="2360"/>
              </a:lnSpc>
              <a:spcBef>
                <a:spcPts val="83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反 应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0070" y="2303526"/>
            <a:ext cx="643127" cy="106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370070" y="2303526"/>
            <a:ext cx="643255" cy="10687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55270" rIns="0" bIns="0" rtlCol="0">
            <a:spAutoFit/>
          </a:bodyPr>
          <a:lstStyle/>
          <a:p>
            <a:pPr marL="147320" marR="182245">
              <a:lnSpc>
                <a:spcPts val="2360"/>
              </a:lnSpc>
              <a:spcBef>
                <a:spcPts val="201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毒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13582" y="3862578"/>
            <a:ext cx="643127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513582" y="3862578"/>
            <a:ext cx="643255" cy="2301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146685" marR="183515" algn="just">
              <a:lnSpc>
                <a:spcPct val="82000"/>
              </a:lnSpc>
              <a:spcBef>
                <a:spcPts val="21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急 性 毒 性 初 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70070" y="3862578"/>
            <a:ext cx="643127" cy="2301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370070" y="3862578"/>
            <a:ext cx="643255" cy="2301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147320" marR="182245" algn="just">
              <a:lnSpc>
                <a:spcPct val="82000"/>
              </a:lnSpc>
              <a:spcBef>
                <a:spcPts val="21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毒 性 物 质 含 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8082" y="3862578"/>
            <a:ext cx="643127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228082" y="3886263"/>
            <a:ext cx="643255" cy="227774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46685" marR="182880" algn="just">
              <a:lnSpc>
                <a:spcPts val="2370"/>
              </a:lnSpc>
              <a:spcBef>
                <a:spcPts val="1555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浸 出 毒 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47994" y="4205478"/>
            <a:ext cx="1037844" cy="1958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047994" y="4205478"/>
            <a:ext cx="1038225" cy="1958339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404495">
              <a:lnSpc>
                <a:spcPts val="1970"/>
              </a:lnSpc>
              <a:spcBef>
                <a:spcPts val="78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4930" marR="66675" indent="328930" algn="just">
              <a:lnSpc>
                <a:spcPct val="82000"/>
              </a:lnSpc>
              <a:spcBef>
                <a:spcPts val="19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浸</a:t>
            </a:r>
            <a:r>
              <a:rPr sz="1800" b="1" spc="16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体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硝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废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酸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2700" b="1" baseline="-14000" dirty="0">
                <a:latin typeface="微软雅黑" panose="020B0503020204020204" charset="-122"/>
                <a:cs typeface="微软雅黑" panose="020B0503020204020204" charset="-122"/>
              </a:rPr>
              <a:t>法 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800" b="1" spc="-1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baseline="-28000" dirty="0">
                <a:latin typeface="微软雅黑" panose="020B0503020204020204" charset="-122"/>
                <a:cs typeface="微软雅黑" panose="020B0503020204020204" charset="-122"/>
              </a:rPr>
              <a:t>浸</a:t>
            </a:r>
            <a:endParaRPr sz="2700" baseline="-28000">
              <a:latin typeface="微软雅黑" panose="020B0503020204020204" charset="-122"/>
              <a:cs typeface="微软雅黑" panose="020B0503020204020204" charset="-122"/>
            </a:endParaRPr>
          </a:p>
          <a:p>
            <a:pPr marL="404495">
              <a:lnSpc>
                <a:spcPts val="1970"/>
              </a:lnSpc>
              <a:spcBef>
                <a:spcPts val="53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硫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04495">
              <a:lnSpc>
                <a:spcPts val="1970"/>
              </a:lnSpc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酸</a:t>
            </a:r>
            <a:r>
              <a:rPr sz="1800" b="1" spc="1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18069" y="2102357"/>
            <a:ext cx="714755" cy="3319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418069" y="2102357"/>
            <a:ext cx="715010" cy="3319779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205105" marR="196215" algn="just">
              <a:lnSpc>
                <a:spcPct val="82000"/>
              </a:lnSpc>
              <a:spcBef>
                <a:spcPts val="1435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 险 废 物 鉴 别 技 术 规 范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17598" y="2029079"/>
            <a:ext cx="77724" cy="252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57222" y="2045970"/>
            <a:ext cx="2500630" cy="0"/>
          </a:xfrm>
          <a:custGeom>
            <a:avLst/>
            <a:gdLst/>
            <a:ahLst/>
            <a:cxnLst/>
            <a:rect l="l" t="t" r="r" b="b"/>
            <a:pathLst>
              <a:path w="2500629">
                <a:moveTo>
                  <a:pt x="0" y="0"/>
                </a:moveTo>
                <a:lnTo>
                  <a:pt x="250037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87673" y="1727454"/>
            <a:ext cx="1905" cy="290830"/>
          </a:xfrm>
          <a:custGeom>
            <a:avLst/>
            <a:gdLst/>
            <a:ahLst/>
            <a:cxnLst/>
            <a:rect l="l" t="t" r="r" b="b"/>
            <a:pathLst>
              <a:path w="1904" h="290830">
                <a:moveTo>
                  <a:pt x="1650" y="0"/>
                </a:moveTo>
                <a:lnTo>
                  <a:pt x="0" y="290449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00094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48" y="156251"/>
                </a:lnTo>
                <a:lnTo>
                  <a:pt x="0" y="156083"/>
                </a:lnTo>
                <a:close/>
              </a:path>
              <a:path w="78104" h="286385">
                <a:moveTo>
                  <a:pt x="25848" y="156251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57" y="156421"/>
                </a:lnTo>
                <a:lnTo>
                  <a:pt x="25848" y="156251"/>
                </a:lnTo>
                <a:close/>
              </a:path>
              <a:path w="78104" h="286385">
                <a:moveTo>
                  <a:pt x="5175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3" y="156591"/>
                </a:lnTo>
                <a:lnTo>
                  <a:pt x="51757" y="156421"/>
                </a:lnTo>
                <a:close/>
              </a:path>
              <a:path w="78104" h="286385">
                <a:moveTo>
                  <a:pt x="26669" y="0"/>
                </a:moveTo>
                <a:lnTo>
                  <a:pt x="25848" y="156251"/>
                </a:lnTo>
                <a:lnTo>
                  <a:pt x="51757" y="156421"/>
                </a:lnTo>
                <a:lnTo>
                  <a:pt x="52577" y="253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18482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58" y="156252"/>
                </a:lnTo>
                <a:lnTo>
                  <a:pt x="0" y="156083"/>
                </a:lnTo>
                <a:close/>
              </a:path>
              <a:path w="78104" h="286385">
                <a:moveTo>
                  <a:pt x="25858" y="156252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67" y="156421"/>
                </a:lnTo>
                <a:lnTo>
                  <a:pt x="25858" y="156252"/>
                </a:lnTo>
                <a:close/>
              </a:path>
              <a:path w="78104" h="286385">
                <a:moveTo>
                  <a:pt x="5176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3" y="156591"/>
                </a:lnTo>
                <a:lnTo>
                  <a:pt x="51767" y="156421"/>
                </a:lnTo>
                <a:close/>
              </a:path>
              <a:path w="78104" h="286385">
                <a:moveTo>
                  <a:pt x="26796" y="0"/>
                </a:moveTo>
                <a:lnTo>
                  <a:pt x="25858" y="156252"/>
                </a:lnTo>
                <a:lnTo>
                  <a:pt x="51767" y="156421"/>
                </a:lnTo>
                <a:lnTo>
                  <a:pt x="52704" y="253"/>
                </a:lnTo>
                <a:lnTo>
                  <a:pt x="26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10021" y="3575939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0" y="156083"/>
                </a:moveTo>
                <a:lnTo>
                  <a:pt x="38100" y="285877"/>
                </a:lnTo>
                <a:lnTo>
                  <a:pt x="73792" y="169418"/>
                </a:lnTo>
                <a:lnTo>
                  <a:pt x="51688" y="169418"/>
                </a:lnTo>
                <a:lnTo>
                  <a:pt x="25780" y="169163"/>
                </a:lnTo>
                <a:lnTo>
                  <a:pt x="25858" y="156252"/>
                </a:lnTo>
                <a:lnTo>
                  <a:pt x="0" y="156083"/>
                </a:lnTo>
                <a:close/>
              </a:path>
              <a:path w="78104" h="286385">
                <a:moveTo>
                  <a:pt x="25858" y="156252"/>
                </a:moveTo>
                <a:lnTo>
                  <a:pt x="25780" y="169163"/>
                </a:lnTo>
                <a:lnTo>
                  <a:pt x="51688" y="169418"/>
                </a:lnTo>
                <a:lnTo>
                  <a:pt x="51767" y="156421"/>
                </a:lnTo>
                <a:lnTo>
                  <a:pt x="25858" y="156252"/>
                </a:lnTo>
                <a:close/>
              </a:path>
              <a:path w="78104" h="286385">
                <a:moveTo>
                  <a:pt x="51767" y="156421"/>
                </a:moveTo>
                <a:lnTo>
                  <a:pt x="51688" y="169418"/>
                </a:lnTo>
                <a:lnTo>
                  <a:pt x="73792" y="169418"/>
                </a:lnTo>
                <a:lnTo>
                  <a:pt x="77724" y="156591"/>
                </a:lnTo>
                <a:lnTo>
                  <a:pt x="51767" y="156421"/>
                </a:lnTo>
                <a:close/>
              </a:path>
              <a:path w="78104" h="286385">
                <a:moveTo>
                  <a:pt x="26797" y="0"/>
                </a:moveTo>
                <a:lnTo>
                  <a:pt x="25858" y="156252"/>
                </a:lnTo>
                <a:lnTo>
                  <a:pt x="51767" y="156421"/>
                </a:lnTo>
                <a:lnTo>
                  <a:pt x="52704" y="253"/>
                </a:lnTo>
                <a:lnTo>
                  <a:pt x="26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39717" y="3576065"/>
            <a:ext cx="1714500" cy="1905"/>
          </a:xfrm>
          <a:custGeom>
            <a:avLst/>
            <a:gdLst/>
            <a:ahLst/>
            <a:cxnLst/>
            <a:rect l="l" t="t" r="r" b="b"/>
            <a:pathLst>
              <a:path w="1714500" h="1904">
                <a:moveTo>
                  <a:pt x="0" y="0"/>
                </a:moveTo>
                <a:lnTo>
                  <a:pt x="1714500" y="165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56582" y="3362705"/>
            <a:ext cx="1905" cy="214629"/>
          </a:xfrm>
          <a:custGeom>
            <a:avLst/>
            <a:gdLst/>
            <a:ahLst/>
            <a:cxnLst/>
            <a:rect l="l" t="t" r="r" b="b"/>
            <a:pathLst>
              <a:path w="1904" h="214629">
                <a:moveTo>
                  <a:pt x="825" y="-12953"/>
                </a:moveTo>
                <a:lnTo>
                  <a:pt x="825" y="227202"/>
                </a:lnTo>
              </a:path>
            </a:pathLst>
          </a:custGeom>
          <a:ln w="275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78829" y="3909821"/>
            <a:ext cx="528955" cy="1905"/>
          </a:xfrm>
          <a:custGeom>
            <a:avLst/>
            <a:gdLst/>
            <a:ahLst/>
            <a:cxnLst/>
            <a:rect l="l" t="t" r="r" b="b"/>
            <a:pathLst>
              <a:path w="528954" h="1904">
                <a:moveTo>
                  <a:pt x="0" y="0"/>
                </a:moveTo>
                <a:lnTo>
                  <a:pt x="528574" y="1650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63461" y="3909695"/>
            <a:ext cx="78105" cy="286385"/>
          </a:xfrm>
          <a:custGeom>
            <a:avLst/>
            <a:gdLst/>
            <a:ahLst/>
            <a:cxnLst/>
            <a:rect l="l" t="t" r="r" b="b"/>
            <a:pathLst>
              <a:path w="78104" h="286385">
                <a:moveTo>
                  <a:pt x="26670" y="0"/>
                </a:moveTo>
                <a:lnTo>
                  <a:pt x="26162" y="103631"/>
                </a:lnTo>
                <a:lnTo>
                  <a:pt x="52070" y="103885"/>
                </a:lnTo>
                <a:lnTo>
                  <a:pt x="52577" y="253"/>
                </a:lnTo>
                <a:lnTo>
                  <a:pt x="26670" y="0"/>
                </a:lnTo>
                <a:close/>
              </a:path>
              <a:path w="78104" h="286385">
                <a:moveTo>
                  <a:pt x="0" y="156082"/>
                </a:moveTo>
                <a:lnTo>
                  <a:pt x="38100" y="285876"/>
                </a:lnTo>
                <a:lnTo>
                  <a:pt x="77724" y="156590"/>
                </a:lnTo>
                <a:lnTo>
                  <a:pt x="0" y="15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737347" y="1526286"/>
            <a:ext cx="78105" cy="576580"/>
          </a:xfrm>
          <a:custGeom>
            <a:avLst/>
            <a:gdLst/>
            <a:ahLst/>
            <a:cxnLst/>
            <a:rect l="l" t="t" r="r" b="b"/>
            <a:pathLst>
              <a:path w="78104" h="576580">
                <a:moveTo>
                  <a:pt x="51816" y="0"/>
                </a:moveTo>
                <a:lnTo>
                  <a:pt x="25907" y="0"/>
                </a:lnTo>
                <a:lnTo>
                  <a:pt x="25907" y="103631"/>
                </a:lnTo>
                <a:lnTo>
                  <a:pt x="51816" y="103631"/>
                </a:lnTo>
                <a:lnTo>
                  <a:pt x="51816" y="0"/>
                </a:lnTo>
                <a:close/>
              </a:path>
              <a:path w="78104" h="576580">
                <a:moveTo>
                  <a:pt x="51816" y="181355"/>
                </a:moveTo>
                <a:lnTo>
                  <a:pt x="25907" y="181355"/>
                </a:lnTo>
                <a:lnTo>
                  <a:pt x="25907" y="284988"/>
                </a:lnTo>
                <a:lnTo>
                  <a:pt x="51816" y="284988"/>
                </a:lnTo>
                <a:lnTo>
                  <a:pt x="51816" y="181355"/>
                </a:lnTo>
                <a:close/>
              </a:path>
              <a:path w="78104" h="576580">
                <a:moveTo>
                  <a:pt x="0" y="446659"/>
                </a:moveTo>
                <a:lnTo>
                  <a:pt x="38861" y="576199"/>
                </a:lnTo>
                <a:lnTo>
                  <a:pt x="73872" y="459613"/>
                </a:lnTo>
                <a:lnTo>
                  <a:pt x="25907" y="459613"/>
                </a:lnTo>
                <a:lnTo>
                  <a:pt x="25907" y="446701"/>
                </a:lnTo>
                <a:lnTo>
                  <a:pt x="0" y="446659"/>
                </a:lnTo>
                <a:close/>
              </a:path>
              <a:path w="78104" h="576580">
                <a:moveTo>
                  <a:pt x="25907" y="446701"/>
                </a:moveTo>
                <a:lnTo>
                  <a:pt x="25907" y="459613"/>
                </a:lnTo>
                <a:lnTo>
                  <a:pt x="51816" y="459613"/>
                </a:lnTo>
                <a:lnTo>
                  <a:pt x="51816" y="446743"/>
                </a:lnTo>
                <a:lnTo>
                  <a:pt x="25907" y="446701"/>
                </a:lnTo>
                <a:close/>
              </a:path>
              <a:path w="78104" h="576580">
                <a:moveTo>
                  <a:pt x="51816" y="446743"/>
                </a:moveTo>
                <a:lnTo>
                  <a:pt x="51816" y="459613"/>
                </a:lnTo>
                <a:lnTo>
                  <a:pt x="73872" y="459613"/>
                </a:lnTo>
                <a:lnTo>
                  <a:pt x="77724" y="446786"/>
                </a:lnTo>
                <a:lnTo>
                  <a:pt x="51816" y="446743"/>
                </a:lnTo>
                <a:close/>
              </a:path>
              <a:path w="78104" h="576580">
                <a:moveTo>
                  <a:pt x="51816" y="362712"/>
                </a:moveTo>
                <a:lnTo>
                  <a:pt x="25907" y="362712"/>
                </a:lnTo>
                <a:lnTo>
                  <a:pt x="25907" y="446701"/>
                </a:lnTo>
                <a:lnTo>
                  <a:pt x="51816" y="446743"/>
                </a:lnTo>
                <a:lnTo>
                  <a:pt x="51816" y="362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48121" y="1500377"/>
            <a:ext cx="2227580" cy="4445"/>
          </a:xfrm>
          <a:custGeom>
            <a:avLst/>
            <a:gdLst/>
            <a:ahLst/>
            <a:cxnLst/>
            <a:rect l="l" t="t" r="r" b="b"/>
            <a:pathLst>
              <a:path w="2227579" h="4444">
                <a:moveTo>
                  <a:pt x="0" y="3937"/>
                </a:moveTo>
                <a:lnTo>
                  <a:pt x="2227326" y="0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42082" y="2045842"/>
            <a:ext cx="77724" cy="252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89426" y="2045842"/>
            <a:ext cx="77724" cy="252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618482" y="2045842"/>
            <a:ext cx="77723" cy="252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90194" y="2155698"/>
            <a:ext cx="889000" cy="1361440"/>
          </a:xfrm>
          <a:custGeom>
            <a:avLst/>
            <a:gdLst/>
            <a:ahLst/>
            <a:cxnLst/>
            <a:rect l="l" t="t" r="r" b="b"/>
            <a:pathLst>
              <a:path w="889000" h="1361439">
                <a:moveTo>
                  <a:pt x="0" y="680465"/>
                </a:moveTo>
                <a:lnTo>
                  <a:pt x="1630" y="621755"/>
                </a:lnTo>
                <a:lnTo>
                  <a:pt x="6433" y="564431"/>
                </a:lnTo>
                <a:lnTo>
                  <a:pt x="14275" y="508697"/>
                </a:lnTo>
                <a:lnTo>
                  <a:pt x="25023" y="454758"/>
                </a:lnTo>
                <a:lnTo>
                  <a:pt x="38543" y="402819"/>
                </a:lnTo>
                <a:lnTo>
                  <a:pt x="54702" y="353083"/>
                </a:lnTo>
                <a:lnTo>
                  <a:pt x="73367" y="305755"/>
                </a:lnTo>
                <a:lnTo>
                  <a:pt x="94404" y="261039"/>
                </a:lnTo>
                <a:lnTo>
                  <a:pt x="117680" y="219140"/>
                </a:lnTo>
                <a:lnTo>
                  <a:pt x="143061" y="180261"/>
                </a:lnTo>
                <a:lnTo>
                  <a:pt x="170415" y="144608"/>
                </a:lnTo>
                <a:lnTo>
                  <a:pt x="199608" y="112384"/>
                </a:lnTo>
                <a:lnTo>
                  <a:pt x="230506" y="83793"/>
                </a:lnTo>
                <a:lnTo>
                  <a:pt x="262977" y="59041"/>
                </a:lnTo>
                <a:lnTo>
                  <a:pt x="296886" y="38331"/>
                </a:lnTo>
                <a:lnTo>
                  <a:pt x="332101" y="21867"/>
                </a:lnTo>
                <a:lnTo>
                  <a:pt x="368488" y="9855"/>
                </a:lnTo>
                <a:lnTo>
                  <a:pt x="405914" y="2497"/>
                </a:lnTo>
                <a:lnTo>
                  <a:pt x="444246" y="0"/>
                </a:lnTo>
                <a:lnTo>
                  <a:pt x="482579" y="2497"/>
                </a:lnTo>
                <a:lnTo>
                  <a:pt x="520006" y="9855"/>
                </a:lnTo>
                <a:lnTo>
                  <a:pt x="556394" y="21867"/>
                </a:lnTo>
                <a:lnTo>
                  <a:pt x="591610" y="38331"/>
                </a:lnTo>
                <a:lnTo>
                  <a:pt x="625520" y="59041"/>
                </a:lnTo>
                <a:lnTo>
                  <a:pt x="657990" y="83793"/>
                </a:lnTo>
                <a:lnTo>
                  <a:pt x="688889" y="112384"/>
                </a:lnTo>
                <a:lnTo>
                  <a:pt x="718081" y="144608"/>
                </a:lnTo>
                <a:lnTo>
                  <a:pt x="745435" y="180261"/>
                </a:lnTo>
                <a:lnTo>
                  <a:pt x="770816" y="219140"/>
                </a:lnTo>
                <a:lnTo>
                  <a:pt x="794091" y="261039"/>
                </a:lnTo>
                <a:lnTo>
                  <a:pt x="815127" y="305755"/>
                </a:lnTo>
                <a:lnTo>
                  <a:pt x="833791" y="353083"/>
                </a:lnTo>
                <a:lnTo>
                  <a:pt x="849950" y="402819"/>
                </a:lnTo>
                <a:lnTo>
                  <a:pt x="863469" y="454758"/>
                </a:lnTo>
                <a:lnTo>
                  <a:pt x="874217" y="508697"/>
                </a:lnTo>
                <a:lnTo>
                  <a:pt x="882058" y="564431"/>
                </a:lnTo>
                <a:lnTo>
                  <a:pt x="886861" y="621755"/>
                </a:lnTo>
                <a:lnTo>
                  <a:pt x="888492" y="680465"/>
                </a:lnTo>
                <a:lnTo>
                  <a:pt x="886861" y="739176"/>
                </a:lnTo>
                <a:lnTo>
                  <a:pt x="882058" y="796500"/>
                </a:lnTo>
                <a:lnTo>
                  <a:pt x="874217" y="852234"/>
                </a:lnTo>
                <a:lnTo>
                  <a:pt x="863469" y="906173"/>
                </a:lnTo>
                <a:lnTo>
                  <a:pt x="849950" y="958112"/>
                </a:lnTo>
                <a:lnTo>
                  <a:pt x="833791" y="1007848"/>
                </a:lnTo>
                <a:lnTo>
                  <a:pt x="815127" y="1055176"/>
                </a:lnTo>
                <a:lnTo>
                  <a:pt x="794091" y="1099892"/>
                </a:lnTo>
                <a:lnTo>
                  <a:pt x="770816" y="1141791"/>
                </a:lnTo>
                <a:lnTo>
                  <a:pt x="745435" y="1180670"/>
                </a:lnTo>
                <a:lnTo>
                  <a:pt x="718081" y="1216323"/>
                </a:lnTo>
                <a:lnTo>
                  <a:pt x="688889" y="1248547"/>
                </a:lnTo>
                <a:lnTo>
                  <a:pt x="657990" y="1277138"/>
                </a:lnTo>
                <a:lnTo>
                  <a:pt x="625520" y="1301890"/>
                </a:lnTo>
                <a:lnTo>
                  <a:pt x="591610" y="1322600"/>
                </a:lnTo>
                <a:lnTo>
                  <a:pt x="556394" y="1339064"/>
                </a:lnTo>
                <a:lnTo>
                  <a:pt x="520006" y="1351076"/>
                </a:lnTo>
                <a:lnTo>
                  <a:pt x="482579" y="1358434"/>
                </a:lnTo>
                <a:lnTo>
                  <a:pt x="444246" y="1360931"/>
                </a:lnTo>
                <a:lnTo>
                  <a:pt x="405914" y="1358434"/>
                </a:lnTo>
                <a:lnTo>
                  <a:pt x="368488" y="1351076"/>
                </a:lnTo>
                <a:lnTo>
                  <a:pt x="332101" y="1339064"/>
                </a:lnTo>
                <a:lnTo>
                  <a:pt x="296886" y="1322600"/>
                </a:lnTo>
                <a:lnTo>
                  <a:pt x="262977" y="1301890"/>
                </a:lnTo>
                <a:lnTo>
                  <a:pt x="230506" y="1277138"/>
                </a:lnTo>
                <a:lnTo>
                  <a:pt x="199608" y="1248547"/>
                </a:lnTo>
                <a:lnTo>
                  <a:pt x="170415" y="1216323"/>
                </a:lnTo>
                <a:lnTo>
                  <a:pt x="143061" y="1180670"/>
                </a:lnTo>
                <a:lnTo>
                  <a:pt x="117680" y="1141791"/>
                </a:lnTo>
                <a:lnTo>
                  <a:pt x="94404" y="1099892"/>
                </a:lnTo>
                <a:lnTo>
                  <a:pt x="73367" y="1055176"/>
                </a:lnTo>
                <a:lnTo>
                  <a:pt x="54702" y="1007848"/>
                </a:lnTo>
                <a:lnTo>
                  <a:pt x="38543" y="958112"/>
                </a:lnTo>
                <a:lnTo>
                  <a:pt x="25023" y="906173"/>
                </a:lnTo>
                <a:lnTo>
                  <a:pt x="14275" y="852234"/>
                </a:lnTo>
                <a:lnTo>
                  <a:pt x="6433" y="796500"/>
                </a:lnTo>
                <a:lnTo>
                  <a:pt x="1630" y="739176"/>
                </a:lnTo>
                <a:lnTo>
                  <a:pt x="0" y="680465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21473" y="1753361"/>
            <a:ext cx="1108075" cy="3860800"/>
          </a:xfrm>
          <a:custGeom>
            <a:avLst/>
            <a:gdLst/>
            <a:ahLst/>
            <a:cxnLst/>
            <a:rect l="l" t="t" r="r" b="b"/>
            <a:pathLst>
              <a:path w="1108075" h="3860800">
                <a:moveTo>
                  <a:pt x="0" y="1930145"/>
                </a:moveTo>
                <a:lnTo>
                  <a:pt x="365" y="1859383"/>
                </a:lnTo>
                <a:lnTo>
                  <a:pt x="1453" y="1789262"/>
                </a:lnTo>
                <a:lnTo>
                  <a:pt x="3250" y="1719827"/>
                </a:lnTo>
                <a:lnTo>
                  <a:pt x="5745" y="1651120"/>
                </a:lnTo>
                <a:lnTo>
                  <a:pt x="8925" y="1583187"/>
                </a:lnTo>
                <a:lnTo>
                  <a:pt x="12777" y="1516070"/>
                </a:lnTo>
                <a:lnTo>
                  <a:pt x="17289" y="1449812"/>
                </a:lnTo>
                <a:lnTo>
                  <a:pt x="22448" y="1384458"/>
                </a:lnTo>
                <a:lnTo>
                  <a:pt x="28242" y="1320052"/>
                </a:lnTo>
                <a:lnTo>
                  <a:pt x="34658" y="1256636"/>
                </a:lnTo>
                <a:lnTo>
                  <a:pt x="41684" y="1194254"/>
                </a:lnTo>
                <a:lnTo>
                  <a:pt x="49308" y="1132950"/>
                </a:lnTo>
                <a:lnTo>
                  <a:pt x="57515" y="1072768"/>
                </a:lnTo>
                <a:lnTo>
                  <a:pt x="66295" y="1013751"/>
                </a:lnTo>
                <a:lnTo>
                  <a:pt x="75635" y="955943"/>
                </a:lnTo>
                <a:lnTo>
                  <a:pt x="85522" y="899387"/>
                </a:lnTo>
                <a:lnTo>
                  <a:pt x="95943" y="844126"/>
                </a:lnTo>
                <a:lnTo>
                  <a:pt x="106887" y="790206"/>
                </a:lnTo>
                <a:lnTo>
                  <a:pt x="118340" y="737668"/>
                </a:lnTo>
                <a:lnTo>
                  <a:pt x="130290" y="686557"/>
                </a:lnTo>
                <a:lnTo>
                  <a:pt x="142725" y="636917"/>
                </a:lnTo>
                <a:lnTo>
                  <a:pt x="155631" y="588790"/>
                </a:lnTo>
                <a:lnTo>
                  <a:pt x="168998" y="542221"/>
                </a:lnTo>
                <a:lnTo>
                  <a:pt x="182811" y="497253"/>
                </a:lnTo>
                <a:lnTo>
                  <a:pt x="197059" y="453930"/>
                </a:lnTo>
                <a:lnTo>
                  <a:pt x="211728" y="412295"/>
                </a:lnTo>
                <a:lnTo>
                  <a:pt x="226807" y="372392"/>
                </a:lnTo>
                <a:lnTo>
                  <a:pt x="242283" y="334264"/>
                </a:lnTo>
                <a:lnTo>
                  <a:pt x="258144" y="297956"/>
                </a:lnTo>
                <a:lnTo>
                  <a:pt x="290968" y="230971"/>
                </a:lnTo>
                <a:lnTo>
                  <a:pt x="325179" y="171786"/>
                </a:lnTo>
                <a:lnTo>
                  <a:pt x="360677" y="120749"/>
                </a:lnTo>
                <a:lnTo>
                  <a:pt x="397363" y="78209"/>
                </a:lnTo>
                <a:lnTo>
                  <a:pt x="435136" y="44516"/>
                </a:lnTo>
                <a:lnTo>
                  <a:pt x="473895" y="20017"/>
                </a:lnTo>
                <a:lnTo>
                  <a:pt x="513541" y="5062"/>
                </a:lnTo>
                <a:lnTo>
                  <a:pt x="553974" y="0"/>
                </a:lnTo>
                <a:lnTo>
                  <a:pt x="574282" y="1272"/>
                </a:lnTo>
                <a:lnTo>
                  <a:pt x="614334" y="11325"/>
                </a:lnTo>
                <a:lnTo>
                  <a:pt x="653549" y="31095"/>
                </a:lnTo>
                <a:lnTo>
                  <a:pt x="691827" y="60235"/>
                </a:lnTo>
                <a:lnTo>
                  <a:pt x="729069" y="98395"/>
                </a:lnTo>
                <a:lnTo>
                  <a:pt x="765174" y="145227"/>
                </a:lnTo>
                <a:lnTo>
                  <a:pt x="800041" y="200382"/>
                </a:lnTo>
                <a:lnTo>
                  <a:pt x="833571" y="263510"/>
                </a:lnTo>
                <a:lnTo>
                  <a:pt x="865664" y="334264"/>
                </a:lnTo>
                <a:lnTo>
                  <a:pt x="881140" y="372392"/>
                </a:lnTo>
                <a:lnTo>
                  <a:pt x="896219" y="412295"/>
                </a:lnTo>
                <a:lnTo>
                  <a:pt x="910888" y="453930"/>
                </a:lnTo>
                <a:lnTo>
                  <a:pt x="925136" y="497253"/>
                </a:lnTo>
                <a:lnTo>
                  <a:pt x="938949" y="542221"/>
                </a:lnTo>
                <a:lnTo>
                  <a:pt x="952316" y="588790"/>
                </a:lnTo>
                <a:lnTo>
                  <a:pt x="965222" y="636917"/>
                </a:lnTo>
                <a:lnTo>
                  <a:pt x="977657" y="686557"/>
                </a:lnTo>
                <a:lnTo>
                  <a:pt x="989607" y="737668"/>
                </a:lnTo>
                <a:lnTo>
                  <a:pt x="1001060" y="790206"/>
                </a:lnTo>
                <a:lnTo>
                  <a:pt x="1012004" y="844126"/>
                </a:lnTo>
                <a:lnTo>
                  <a:pt x="1022425" y="899387"/>
                </a:lnTo>
                <a:lnTo>
                  <a:pt x="1032312" y="955943"/>
                </a:lnTo>
                <a:lnTo>
                  <a:pt x="1041652" y="1013751"/>
                </a:lnTo>
                <a:lnTo>
                  <a:pt x="1050432" y="1072768"/>
                </a:lnTo>
                <a:lnTo>
                  <a:pt x="1058639" y="1132950"/>
                </a:lnTo>
                <a:lnTo>
                  <a:pt x="1066263" y="1194254"/>
                </a:lnTo>
                <a:lnTo>
                  <a:pt x="1073289" y="1256636"/>
                </a:lnTo>
                <a:lnTo>
                  <a:pt x="1079705" y="1320052"/>
                </a:lnTo>
                <a:lnTo>
                  <a:pt x="1085499" y="1384458"/>
                </a:lnTo>
                <a:lnTo>
                  <a:pt x="1090658" y="1449812"/>
                </a:lnTo>
                <a:lnTo>
                  <a:pt x="1095170" y="1516070"/>
                </a:lnTo>
                <a:lnTo>
                  <a:pt x="1099022" y="1583187"/>
                </a:lnTo>
                <a:lnTo>
                  <a:pt x="1102202" y="1651120"/>
                </a:lnTo>
                <a:lnTo>
                  <a:pt x="1104697" y="1719827"/>
                </a:lnTo>
                <a:lnTo>
                  <a:pt x="1106494" y="1789262"/>
                </a:lnTo>
                <a:lnTo>
                  <a:pt x="1107582" y="1859383"/>
                </a:lnTo>
                <a:lnTo>
                  <a:pt x="1107948" y="1930145"/>
                </a:lnTo>
                <a:lnTo>
                  <a:pt x="1107582" y="2000908"/>
                </a:lnTo>
                <a:lnTo>
                  <a:pt x="1106494" y="2071029"/>
                </a:lnTo>
                <a:lnTo>
                  <a:pt x="1104697" y="2140464"/>
                </a:lnTo>
                <a:lnTo>
                  <a:pt x="1102202" y="2209171"/>
                </a:lnTo>
                <a:lnTo>
                  <a:pt x="1099022" y="2277104"/>
                </a:lnTo>
                <a:lnTo>
                  <a:pt x="1095170" y="2344221"/>
                </a:lnTo>
                <a:lnTo>
                  <a:pt x="1090658" y="2410479"/>
                </a:lnTo>
                <a:lnTo>
                  <a:pt x="1085499" y="2475833"/>
                </a:lnTo>
                <a:lnTo>
                  <a:pt x="1079705" y="2540239"/>
                </a:lnTo>
                <a:lnTo>
                  <a:pt x="1073289" y="2603655"/>
                </a:lnTo>
                <a:lnTo>
                  <a:pt x="1066263" y="2666037"/>
                </a:lnTo>
                <a:lnTo>
                  <a:pt x="1058639" y="2727341"/>
                </a:lnTo>
                <a:lnTo>
                  <a:pt x="1050432" y="2787523"/>
                </a:lnTo>
                <a:lnTo>
                  <a:pt x="1041652" y="2846540"/>
                </a:lnTo>
                <a:lnTo>
                  <a:pt x="1032312" y="2904348"/>
                </a:lnTo>
                <a:lnTo>
                  <a:pt x="1022425" y="2960904"/>
                </a:lnTo>
                <a:lnTo>
                  <a:pt x="1012004" y="3016165"/>
                </a:lnTo>
                <a:lnTo>
                  <a:pt x="1001060" y="3070085"/>
                </a:lnTo>
                <a:lnTo>
                  <a:pt x="989607" y="3122623"/>
                </a:lnTo>
                <a:lnTo>
                  <a:pt x="977657" y="3173734"/>
                </a:lnTo>
                <a:lnTo>
                  <a:pt x="965222" y="3223374"/>
                </a:lnTo>
                <a:lnTo>
                  <a:pt x="952316" y="3271501"/>
                </a:lnTo>
                <a:lnTo>
                  <a:pt x="938949" y="3318070"/>
                </a:lnTo>
                <a:lnTo>
                  <a:pt x="925136" y="3363038"/>
                </a:lnTo>
                <a:lnTo>
                  <a:pt x="910888" y="3406361"/>
                </a:lnTo>
                <a:lnTo>
                  <a:pt x="896219" y="3447996"/>
                </a:lnTo>
                <a:lnTo>
                  <a:pt x="881140" y="3487899"/>
                </a:lnTo>
                <a:lnTo>
                  <a:pt x="865664" y="3526027"/>
                </a:lnTo>
                <a:lnTo>
                  <a:pt x="849803" y="3562335"/>
                </a:lnTo>
                <a:lnTo>
                  <a:pt x="816979" y="3629320"/>
                </a:lnTo>
                <a:lnTo>
                  <a:pt x="782768" y="3688505"/>
                </a:lnTo>
                <a:lnTo>
                  <a:pt x="747270" y="3739542"/>
                </a:lnTo>
                <a:lnTo>
                  <a:pt x="710584" y="3782082"/>
                </a:lnTo>
                <a:lnTo>
                  <a:pt x="672811" y="3815775"/>
                </a:lnTo>
                <a:lnTo>
                  <a:pt x="634052" y="3840274"/>
                </a:lnTo>
                <a:lnTo>
                  <a:pt x="594406" y="3855229"/>
                </a:lnTo>
                <a:lnTo>
                  <a:pt x="553974" y="3860291"/>
                </a:lnTo>
                <a:lnTo>
                  <a:pt x="533665" y="3859019"/>
                </a:lnTo>
                <a:lnTo>
                  <a:pt x="493613" y="3848966"/>
                </a:lnTo>
                <a:lnTo>
                  <a:pt x="454398" y="3829196"/>
                </a:lnTo>
                <a:lnTo>
                  <a:pt x="416120" y="3800056"/>
                </a:lnTo>
                <a:lnTo>
                  <a:pt x="378878" y="3761896"/>
                </a:lnTo>
                <a:lnTo>
                  <a:pt x="342773" y="3715064"/>
                </a:lnTo>
                <a:lnTo>
                  <a:pt x="307906" y="3659909"/>
                </a:lnTo>
                <a:lnTo>
                  <a:pt x="274376" y="3596781"/>
                </a:lnTo>
                <a:lnTo>
                  <a:pt x="242283" y="3526027"/>
                </a:lnTo>
                <a:lnTo>
                  <a:pt x="226807" y="3487899"/>
                </a:lnTo>
                <a:lnTo>
                  <a:pt x="211728" y="3447996"/>
                </a:lnTo>
                <a:lnTo>
                  <a:pt x="197059" y="3406361"/>
                </a:lnTo>
                <a:lnTo>
                  <a:pt x="182811" y="3363038"/>
                </a:lnTo>
                <a:lnTo>
                  <a:pt x="168998" y="3318070"/>
                </a:lnTo>
                <a:lnTo>
                  <a:pt x="155631" y="3271501"/>
                </a:lnTo>
                <a:lnTo>
                  <a:pt x="142725" y="3223374"/>
                </a:lnTo>
                <a:lnTo>
                  <a:pt x="130290" y="3173734"/>
                </a:lnTo>
                <a:lnTo>
                  <a:pt x="118340" y="3122623"/>
                </a:lnTo>
                <a:lnTo>
                  <a:pt x="106887" y="3070085"/>
                </a:lnTo>
                <a:lnTo>
                  <a:pt x="95943" y="3016165"/>
                </a:lnTo>
                <a:lnTo>
                  <a:pt x="85522" y="2960904"/>
                </a:lnTo>
                <a:lnTo>
                  <a:pt x="75635" y="2904348"/>
                </a:lnTo>
                <a:lnTo>
                  <a:pt x="66295" y="2846540"/>
                </a:lnTo>
                <a:lnTo>
                  <a:pt x="57515" y="2787523"/>
                </a:lnTo>
                <a:lnTo>
                  <a:pt x="49308" y="2727341"/>
                </a:lnTo>
                <a:lnTo>
                  <a:pt x="41684" y="2666037"/>
                </a:lnTo>
                <a:lnTo>
                  <a:pt x="34658" y="2603655"/>
                </a:lnTo>
                <a:lnTo>
                  <a:pt x="28242" y="2540239"/>
                </a:lnTo>
                <a:lnTo>
                  <a:pt x="22448" y="2475833"/>
                </a:lnTo>
                <a:lnTo>
                  <a:pt x="17289" y="2410479"/>
                </a:lnTo>
                <a:lnTo>
                  <a:pt x="12777" y="2344221"/>
                </a:lnTo>
                <a:lnTo>
                  <a:pt x="8925" y="2277104"/>
                </a:lnTo>
                <a:lnTo>
                  <a:pt x="5745" y="2209171"/>
                </a:lnTo>
                <a:lnTo>
                  <a:pt x="3250" y="2140464"/>
                </a:lnTo>
                <a:lnTo>
                  <a:pt x="1453" y="2071029"/>
                </a:lnTo>
                <a:lnTo>
                  <a:pt x="365" y="2000908"/>
                </a:lnTo>
                <a:lnTo>
                  <a:pt x="0" y="1930145"/>
                </a:lnTo>
                <a:close/>
              </a:path>
            </a:pathLst>
          </a:custGeom>
          <a:ln w="25908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标题 56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06576" y="1651203"/>
            <a:ext cx="7590790" cy="2435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indent="-62992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了危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3200" b="1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程序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Wingdings" panose="05000000000000000000"/>
              <a:buChar char=""/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 marL="641985" marR="5080" indent="-629920">
              <a:lnSpc>
                <a:spcPct val="15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规定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物的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别规则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混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判 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定规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判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规则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482597" y="1355801"/>
            <a:ext cx="1252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827" y="5590743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排除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1229" y="5642559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182" y="1776475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4242" y="3562603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4914" y="4928361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5085" y="6010147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3150" y="209168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6365" y="323468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6365" y="4748276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150" y="6003747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3303" y="2833497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21407" y="1654301"/>
            <a:ext cx="78105" cy="922019"/>
          </a:xfrm>
          <a:custGeom>
            <a:avLst/>
            <a:gdLst/>
            <a:ahLst/>
            <a:cxnLst/>
            <a:rect l="l" t="t" r="r" b="b"/>
            <a:pathLst>
              <a:path w="78105" h="922019">
                <a:moveTo>
                  <a:pt x="25908" y="792352"/>
                </a:moveTo>
                <a:lnTo>
                  <a:pt x="0" y="792352"/>
                </a:lnTo>
                <a:lnTo>
                  <a:pt x="38862" y="921893"/>
                </a:lnTo>
                <a:lnTo>
                  <a:pt x="73837" y="805307"/>
                </a:lnTo>
                <a:lnTo>
                  <a:pt x="25908" y="805307"/>
                </a:lnTo>
                <a:lnTo>
                  <a:pt x="25908" y="792352"/>
                </a:lnTo>
                <a:close/>
              </a:path>
              <a:path w="78105" h="922019">
                <a:moveTo>
                  <a:pt x="51816" y="0"/>
                </a:moveTo>
                <a:lnTo>
                  <a:pt x="25908" y="0"/>
                </a:lnTo>
                <a:lnTo>
                  <a:pt x="25908" y="805307"/>
                </a:lnTo>
                <a:lnTo>
                  <a:pt x="51816" y="805307"/>
                </a:lnTo>
                <a:lnTo>
                  <a:pt x="51816" y="0"/>
                </a:lnTo>
                <a:close/>
              </a:path>
              <a:path w="78105" h="922019">
                <a:moveTo>
                  <a:pt x="77724" y="792352"/>
                </a:moveTo>
                <a:lnTo>
                  <a:pt x="51816" y="792352"/>
                </a:lnTo>
                <a:lnTo>
                  <a:pt x="51816" y="805307"/>
                </a:lnTo>
                <a:lnTo>
                  <a:pt x="73837" y="805307"/>
                </a:lnTo>
                <a:lnTo>
                  <a:pt x="77724" y="792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21407" y="3231642"/>
            <a:ext cx="78105" cy="910590"/>
          </a:xfrm>
          <a:custGeom>
            <a:avLst/>
            <a:gdLst/>
            <a:ahLst/>
            <a:cxnLst/>
            <a:rect l="l" t="t" r="r" b="b"/>
            <a:pathLst>
              <a:path w="78105" h="910589">
                <a:moveTo>
                  <a:pt x="25908" y="780796"/>
                </a:moveTo>
                <a:lnTo>
                  <a:pt x="0" y="780796"/>
                </a:lnTo>
                <a:lnTo>
                  <a:pt x="38862" y="910336"/>
                </a:lnTo>
                <a:lnTo>
                  <a:pt x="73837" y="793750"/>
                </a:lnTo>
                <a:lnTo>
                  <a:pt x="25908" y="793750"/>
                </a:lnTo>
                <a:lnTo>
                  <a:pt x="25908" y="780796"/>
                </a:lnTo>
                <a:close/>
              </a:path>
              <a:path w="78105" h="910589">
                <a:moveTo>
                  <a:pt x="51816" y="0"/>
                </a:moveTo>
                <a:lnTo>
                  <a:pt x="25908" y="0"/>
                </a:lnTo>
                <a:lnTo>
                  <a:pt x="25908" y="793750"/>
                </a:lnTo>
                <a:lnTo>
                  <a:pt x="51816" y="793750"/>
                </a:lnTo>
                <a:lnTo>
                  <a:pt x="51816" y="0"/>
                </a:lnTo>
                <a:close/>
              </a:path>
              <a:path w="78105" h="910589">
                <a:moveTo>
                  <a:pt x="77724" y="780796"/>
                </a:moveTo>
                <a:lnTo>
                  <a:pt x="51816" y="780796"/>
                </a:lnTo>
                <a:lnTo>
                  <a:pt x="51816" y="793750"/>
                </a:lnTo>
                <a:lnTo>
                  <a:pt x="73837" y="793750"/>
                </a:lnTo>
                <a:lnTo>
                  <a:pt x="77724" y="780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30833" y="4192904"/>
            <a:ext cx="166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72561" y="3012185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0" y="0"/>
                </a:moveTo>
                <a:lnTo>
                  <a:pt x="879983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30473" y="4347209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07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27376" y="4581905"/>
            <a:ext cx="78105" cy="893444"/>
          </a:xfrm>
          <a:custGeom>
            <a:avLst/>
            <a:gdLst/>
            <a:ahLst/>
            <a:cxnLst/>
            <a:rect l="l" t="t" r="r" b="b"/>
            <a:pathLst>
              <a:path w="78105" h="893445">
                <a:moveTo>
                  <a:pt x="26009" y="763989"/>
                </a:moveTo>
                <a:lnTo>
                  <a:pt x="0" y="764032"/>
                </a:lnTo>
                <a:lnTo>
                  <a:pt x="39116" y="893445"/>
                </a:lnTo>
                <a:lnTo>
                  <a:pt x="73825" y="776986"/>
                </a:lnTo>
                <a:lnTo>
                  <a:pt x="26035" y="776986"/>
                </a:lnTo>
                <a:lnTo>
                  <a:pt x="26009" y="763989"/>
                </a:lnTo>
                <a:close/>
              </a:path>
              <a:path w="78105" h="893445">
                <a:moveTo>
                  <a:pt x="51917" y="763947"/>
                </a:moveTo>
                <a:lnTo>
                  <a:pt x="26009" y="763989"/>
                </a:lnTo>
                <a:lnTo>
                  <a:pt x="26035" y="776986"/>
                </a:lnTo>
                <a:lnTo>
                  <a:pt x="51943" y="776859"/>
                </a:lnTo>
                <a:lnTo>
                  <a:pt x="51917" y="763947"/>
                </a:lnTo>
                <a:close/>
              </a:path>
              <a:path w="78105" h="893445">
                <a:moveTo>
                  <a:pt x="77724" y="763905"/>
                </a:moveTo>
                <a:lnTo>
                  <a:pt x="51917" y="763947"/>
                </a:lnTo>
                <a:lnTo>
                  <a:pt x="51943" y="776859"/>
                </a:lnTo>
                <a:lnTo>
                  <a:pt x="26035" y="776986"/>
                </a:lnTo>
                <a:lnTo>
                  <a:pt x="73825" y="776986"/>
                </a:lnTo>
                <a:lnTo>
                  <a:pt x="77724" y="763905"/>
                </a:lnTo>
                <a:close/>
              </a:path>
              <a:path w="78105" h="893445">
                <a:moveTo>
                  <a:pt x="50418" y="0"/>
                </a:moveTo>
                <a:lnTo>
                  <a:pt x="24511" y="0"/>
                </a:lnTo>
                <a:lnTo>
                  <a:pt x="26009" y="763989"/>
                </a:lnTo>
                <a:lnTo>
                  <a:pt x="51917" y="763947"/>
                </a:lnTo>
                <a:lnTo>
                  <a:pt x="50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87246" y="5558738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织专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2658" y="5702439"/>
            <a:ext cx="759460" cy="76200"/>
          </a:xfrm>
          <a:custGeom>
            <a:avLst/>
            <a:gdLst/>
            <a:ahLst/>
            <a:cxnLst/>
            <a:rect l="l" t="t" r="r" b="b"/>
            <a:pathLst>
              <a:path w="759460" h="76200">
                <a:moveTo>
                  <a:pt x="127114" y="0"/>
                </a:moveTo>
                <a:lnTo>
                  <a:pt x="0" y="37706"/>
                </a:lnTo>
                <a:lnTo>
                  <a:pt x="126885" y="76200"/>
                </a:lnTo>
                <a:lnTo>
                  <a:pt x="126965" y="49530"/>
                </a:lnTo>
                <a:lnTo>
                  <a:pt x="114261" y="49491"/>
                </a:lnTo>
                <a:lnTo>
                  <a:pt x="114338" y="26631"/>
                </a:lnTo>
                <a:lnTo>
                  <a:pt x="127034" y="26631"/>
                </a:lnTo>
                <a:lnTo>
                  <a:pt x="127114" y="0"/>
                </a:lnTo>
                <a:close/>
              </a:path>
              <a:path w="759460" h="76200">
                <a:moveTo>
                  <a:pt x="127034" y="26670"/>
                </a:moveTo>
                <a:lnTo>
                  <a:pt x="126965" y="49530"/>
                </a:lnTo>
                <a:lnTo>
                  <a:pt x="759079" y="51473"/>
                </a:lnTo>
                <a:lnTo>
                  <a:pt x="759079" y="28613"/>
                </a:lnTo>
                <a:lnTo>
                  <a:pt x="127034" y="26670"/>
                </a:lnTo>
                <a:close/>
              </a:path>
              <a:path w="759460" h="76200">
                <a:moveTo>
                  <a:pt x="114338" y="26631"/>
                </a:moveTo>
                <a:lnTo>
                  <a:pt x="114261" y="49491"/>
                </a:lnTo>
                <a:lnTo>
                  <a:pt x="126965" y="49530"/>
                </a:lnTo>
                <a:lnTo>
                  <a:pt x="127034" y="26670"/>
                </a:lnTo>
                <a:lnTo>
                  <a:pt x="114338" y="26631"/>
                </a:lnTo>
                <a:close/>
              </a:path>
              <a:path w="759460" h="76200">
                <a:moveTo>
                  <a:pt x="127034" y="26631"/>
                </a:moveTo>
                <a:lnTo>
                  <a:pt x="114338" y="26631"/>
                </a:lnTo>
                <a:lnTo>
                  <a:pt x="127034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09010" y="5706605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33044" y="0"/>
                </a:moveTo>
                <a:lnTo>
                  <a:pt x="232867" y="26663"/>
                </a:lnTo>
                <a:lnTo>
                  <a:pt x="245617" y="26746"/>
                </a:lnTo>
                <a:lnTo>
                  <a:pt x="245490" y="49606"/>
                </a:lnTo>
                <a:lnTo>
                  <a:pt x="232714" y="49606"/>
                </a:lnTo>
                <a:lnTo>
                  <a:pt x="232537" y="76200"/>
                </a:lnTo>
                <a:lnTo>
                  <a:pt x="323327" y="49606"/>
                </a:lnTo>
                <a:lnTo>
                  <a:pt x="245490" y="49606"/>
                </a:lnTo>
                <a:lnTo>
                  <a:pt x="323609" y="49523"/>
                </a:lnTo>
                <a:lnTo>
                  <a:pt x="359790" y="38925"/>
                </a:lnTo>
                <a:lnTo>
                  <a:pt x="233044" y="0"/>
                </a:lnTo>
                <a:close/>
              </a:path>
              <a:path w="360045" h="76200">
                <a:moveTo>
                  <a:pt x="232867" y="26663"/>
                </a:moveTo>
                <a:lnTo>
                  <a:pt x="232714" y="49523"/>
                </a:lnTo>
                <a:lnTo>
                  <a:pt x="245490" y="49606"/>
                </a:lnTo>
                <a:lnTo>
                  <a:pt x="245617" y="26746"/>
                </a:lnTo>
                <a:lnTo>
                  <a:pt x="232867" y="26663"/>
                </a:lnTo>
                <a:close/>
              </a:path>
              <a:path w="360045" h="76200">
                <a:moveTo>
                  <a:pt x="253" y="25158"/>
                </a:moveTo>
                <a:lnTo>
                  <a:pt x="0" y="48018"/>
                </a:lnTo>
                <a:lnTo>
                  <a:pt x="232714" y="49523"/>
                </a:lnTo>
                <a:lnTo>
                  <a:pt x="232867" y="26663"/>
                </a:lnTo>
                <a:lnTo>
                  <a:pt x="253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3286" y="1495805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359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8259" y="1495805"/>
            <a:ext cx="76200" cy="3920490"/>
          </a:xfrm>
          <a:custGeom>
            <a:avLst/>
            <a:gdLst/>
            <a:ahLst/>
            <a:cxnLst/>
            <a:rect l="l" t="t" r="r" b="b"/>
            <a:pathLst>
              <a:path w="76200" h="3920490">
                <a:moveTo>
                  <a:pt x="26672" y="3793109"/>
                </a:moveTo>
                <a:lnTo>
                  <a:pt x="0" y="3793109"/>
                </a:lnTo>
                <a:lnTo>
                  <a:pt x="38201" y="3920109"/>
                </a:lnTo>
                <a:lnTo>
                  <a:pt x="72400" y="3805809"/>
                </a:lnTo>
                <a:lnTo>
                  <a:pt x="26682" y="3805809"/>
                </a:lnTo>
                <a:lnTo>
                  <a:pt x="26672" y="3793109"/>
                </a:lnTo>
                <a:close/>
              </a:path>
              <a:path w="76200" h="3920490">
                <a:moveTo>
                  <a:pt x="46456" y="0"/>
                </a:moveTo>
                <a:lnTo>
                  <a:pt x="23596" y="0"/>
                </a:lnTo>
                <a:lnTo>
                  <a:pt x="26682" y="3805809"/>
                </a:lnTo>
                <a:lnTo>
                  <a:pt x="49542" y="3805809"/>
                </a:lnTo>
                <a:lnTo>
                  <a:pt x="46456" y="0"/>
                </a:lnTo>
                <a:close/>
              </a:path>
              <a:path w="76200" h="3920490">
                <a:moveTo>
                  <a:pt x="76199" y="3793109"/>
                </a:moveTo>
                <a:lnTo>
                  <a:pt x="49532" y="3793109"/>
                </a:lnTo>
                <a:lnTo>
                  <a:pt x="49542" y="3805809"/>
                </a:lnTo>
                <a:lnTo>
                  <a:pt x="72400" y="3805809"/>
                </a:lnTo>
                <a:lnTo>
                  <a:pt x="76199" y="3793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15334" y="3012185"/>
            <a:ext cx="76200" cy="2589530"/>
          </a:xfrm>
          <a:custGeom>
            <a:avLst/>
            <a:gdLst/>
            <a:ahLst/>
            <a:cxnLst/>
            <a:rect l="l" t="t" r="r" b="b"/>
            <a:pathLst>
              <a:path w="76200" h="2589529">
                <a:moveTo>
                  <a:pt x="26675" y="2462022"/>
                </a:moveTo>
                <a:lnTo>
                  <a:pt x="0" y="2462022"/>
                </a:lnTo>
                <a:lnTo>
                  <a:pt x="38100" y="2588983"/>
                </a:lnTo>
                <a:lnTo>
                  <a:pt x="72388" y="2474722"/>
                </a:lnTo>
                <a:lnTo>
                  <a:pt x="26669" y="2474722"/>
                </a:lnTo>
                <a:lnTo>
                  <a:pt x="26675" y="2462022"/>
                </a:lnTo>
                <a:close/>
              </a:path>
              <a:path w="76200" h="2589529">
                <a:moveTo>
                  <a:pt x="50673" y="0"/>
                </a:moveTo>
                <a:lnTo>
                  <a:pt x="27812" y="0"/>
                </a:lnTo>
                <a:lnTo>
                  <a:pt x="26669" y="2474722"/>
                </a:lnTo>
                <a:lnTo>
                  <a:pt x="49529" y="2474722"/>
                </a:lnTo>
                <a:lnTo>
                  <a:pt x="50673" y="0"/>
                </a:lnTo>
                <a:close/>
              </a:path>
              <a:path w="76200" h="2589529">
                <a:moveTo>
                  <a:pt x="76200" y="2462022"/>
                </a:moveTo>
                <a:lnTo>
                  <a:pt x="49535" y="2462022"/>
                </a:lnTo>
                <a:lnTo>
                  <a:pt x="49529" y="2474722"/>
                </a:lnTo>
                <a:lnTo>
                  <a:pt x="72388" y="2474722"/>
                </a:lnTo>
                <a:lnTo>
                  <a:pt x="76200" y="2462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22034" y="1277873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6188" y="5956808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排除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30667" y="5902248"/>
            <a:ext cx="842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30444" y="1673732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19317" y="6234480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82459" y="2013330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86470" y="3153536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34225" y="5118861"/>
            <a:ext cx="116967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3770">
              <a:lnSpc>
                <a:spcPts val="167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670"/>
              </a:lnSpc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39633" y="6259779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57671" y="2783586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名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85305" y="1590294"/>
            <a:ext cx="78105" cy="922019"/>
          </a:xfrm>
          <a:custGeom>
            <a:avLst/>
            <a:gdLst/>
            <a:ahLst/>
            <a:cxnLst/>
            <a:rect l="l" t="t" r="r" b="b"/>
            <a:pathLst>
              <a:path w="78104" h="922019">
                <a:moveTo>
                  <a:pt x="25861" y="792395"/>
                </a:moveTo>
                <a:lnTo>
                  <a:pt x="0" y="792479"/>
                </a:lnTo>
                <a:lnTo>
                  <a:pt x="39370" y="921892"/>
                </a:lnTo>
                <a:lnTo>
                  <a:pt x="73854" y="805306"/>
                </a:lnTo>
                <a:lnTo>
                  <a:pt x="25908" y="805306"/>
                </a:lnTo>
                <a:lnTo>
                  <a:pt x="25861" y="792395"/>
                </a:lnTo>
                <a:close/>
              </a:path>
              <a:path w="78104" h="922019">
                <a:moveTo>
                  <a:pt x="51769" y="792310"/>
                </a:moveTo>
                <a:lnTo>
                  <a:pt x="25861" y="792395"/>
                </a:lnTo>
                <a:lnTo>
                  <a:pt x="25908" y="805306"/>
                </a:lnTo>
                <a:lnTo>
                  <a:pt x="51816" y="805179"/>
                </a:lnTo>
                <a:lnTo>
                  <a:pt x="51769" y="792310"/>
                </a:lnTo>
                <a:close/>
              </a:path>
              <a:path w="78104" h="922019">
                <a:moveTo>
                  <a:pt x="77724" y="792226"/>
                </a:moveTo>
                <a:lnTo>
                  <a:pt x="51769" y="792310"/>
                </a:lnTo>
                <a:lnTo>
                  <a:pt x="51816" y="805179"/>
                </a:lnTo>
                <a:lnTo>
                  <a:pt x="25908" y="805306"/>
                </a:lnTo>
                <a:lnTo>
                  <a:pt x="73854" y="805306"/>
                </a:lnTo>
                <a:lnTo>
                  <a:pt x="77724" y="792226"/>
                </a:lnTo>
                <a:close/>
              </a:path>
              <a:path w="78104" h="922019">
                <a:moveTo>
                  <a:pt x="48895" y="0"/>
                </a:moveTo>
                <a:lnTo>
                  <a:pt x="22987" y="0"/>
                </a:lnTo>
                <a:lnTo>
                  <a:pt x="25861" y="792395"/>
                </a:lnTo>
                <a:lnTo>
                  <a:pt x="51769" y="792310"/>
                </a:lnTo>
                <a:lnTo>
                  <a:pt x="48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12864" y="4129278"/>
            <a:ext cx="78105" cy="596265"/>
          </a:xfrm>
          <a:custGeom>
            <a:avLst/>
            <a:gdLst/>
            <a:ahLst/>
            <a:cxnLst/>
            <a:rect l="l" t="t" r="r" b="b"/>
            <a:pathLst>
              <a:path w="78104" h="596264">
                <a:moveTo>
                  <a:pt x="25907" y="466725"/>
                </a:moveTo>
                <a:lnTo>
                  <a:pt x="0" y="466725"/>
                </a:lnTo>
                <a:lnTo>
                  <a:pt x="38861" y="596265"/>
                </a:lnTo>
                <a:lnTo>
                  <a:pt x="73837" y="479679"/>
                </a:lnTo>
                <a:lnTo>
                  <a:pt x="25907" y="479679"/>
                </a:lnTo>
                <a:lnTo>
                  <a:pt x="25907" y="466725"/>
                </a:lnTo>
                <a:close/>
              </a:path>
              <a:path w="78104" h="596264">
                <a:moveTo>
                  <a:pt x="51815" y="0"/>
                </a:moveTo>
                <a:lnTo>
                  <a:pt x="25907" y="0"/>
                </a:lnTo>
                <a:lnTo>
                  <a:pt x="25907" y="479679"/>
                </a:lnTo>
                <a:lnTo>
                  <a:pt x="51815" y="479679"/>
                </a:lnTo>
                <a:lnTo>
                  <a:pt x="51815" y="0"/>
                </a:lnTo>
                <a:close/>
              </a:path>
              <a:path w="78104" h="596264">
                <a:moveTo>
                  <a:pt x="77724" y="466725"/>
                </a:moveTo>
                <a:lnTo>
                  <a:pt x="51815" y="466725"/>
                </a:lnTo>
                <a:lnTo>
                  <a:pt x="51815" y="479679"/>
                </a:lnTo>
                <a:lnTo>
                  <a:pt x="73837" y="479679"/>
                </a:lnTo>
                <a:lnTo>
                  <a:pt x="77724" y="46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978144" y="4748276"/>
            <a:ext cx="166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11618" y="2934461"/>
            <a:ext cx="880110" cy="0"/>
          </a:xfrm>
          <a:custGeom>
            <a:avLst/>
            <a:gdLst/>
            <a:ahLst/>
            <a:cxnLst/>
            <a:rect l="l" t="t" r="r" b="b"/>
            <a:pathLst>
              <a:path w="880109">
                <a:moveTo>
                  <a:pt x="0" y="0"/>
                </a:moveTo>
                <a:lnTo>
                  <a:pt x="87998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674102" y="4932426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07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933818" y="5256910"/>
            <a:ext cx="78105" cy="588645"/>
          </a:xfrm>
          <a:custGeom>
            <a:avLst/>
            <a:gdLst/>
            <a:ahLst/>
            <a:cxnLst/>
            <a:rect l="l" t="t" r="r" b="b"/>
            <a:pathLst>
              <a:path w="78104" h="588645">
                <a:moveTo>
                  <a:pt x="51742" y="458707"/>
                </a:moveTo>
                <a:lnTo>
                  <a:pt x="0" y="459003"/>
                </a:lnTo>
                <a:lnTo>
                  <a:pt x="39624" y="588327"/>
                </a:lnTo>
                <a:lnTo>
                  <a:pt x="73831" y="471817"/>
                </a:lnTo>
                <a:lnTo>
                  <a:pt x="25907" y="471817"/>
                </a:lnTo>
                <a:lnTo>
                  <a:pt x="25834" y="458855"/>
                </a:lnTo>
                <a:lnTo>
                  <a:pt x="51743" y="458855"/>
                </a:lnTo>
                <a:lnTo>
                  <a:pt x="51742" y="458707"/>
                </a:lnTo>
                <a:close/>
              </a:path>
              <a:path w="78104" h="588645">
                <a:moveTo>
                  <a:pt x="51743" y="458855"/>
                </a:moveTo>
                <a:lnTo>
                  <a:pt x="25834" y="458855"/>
                </a:lnTo>
                <a:lnTo>
                  <a:pt x="25907" y="471817"/>
                </a:lnTo>
                <a:lnTo>
                  <a:pt x="51815" y="471665"/>
                </a:lnTo>
                <a:lnTo>
                  <a:pt x="51743" y="458855"/>
                </a:lnTo>
                <a:close/>
              </a:path>
              <a:path w="78104" h="588645">
                <a:moveTo>
                  <a:pt x="77724" y="458558"/>
                </a:moveTo>
                <a:lnTo>
                  <a:pt x="51742" y="458707"/>
                </a:lnTo>
                <a:lnTo>
                  <a:pt x="51815" y="471665"/>
                </a:lnTo>
                <a:lnTo>
                  <a:pt x="25907" y="471817"/>
                </a:lnTo>
                <a:lnTo>
                  <a:pt x="73831" y="471817"/>
                </a:lnTo>
                <a:lnTo>
                  <a:pt x="77724" y="458558"/>
                </a:lnTo>
                <a:close/>
              </a:path>
              <a:path w="78104" h="588645">
                <a:moveTo>
                  <a:pt x="49149" y="0"/>
                </a:moveTo>
                <a:lnTo>
                  <a:pt x="23240" y="253"/>
                </a:lnTo>
                <a:lnTo>
                  <a:pt x="25834" y="458855"/>
                </a:lnTo>
                <a:lnTo>
                  <a:pt x="51742" y="458707"/>
                </a:lnTo>
                <a:lnTo>
                  <a:pt x="4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226555" y="5929376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织专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354573" y="6039243"/>
            <a:ext cx="759460" cy="76200"/>
          </a:xfrm>
          <a:custGeom>
            <a:avLst/>
            <a:gdLst/>
            <a:ahLst/>
            <a:cxnLst/>
            <a:rect l="l" t="t" r="r" b="b"/>
            <a:pathLst>
              <a:path w="759460" h="76200">
                <a:moveTo>
                  <a:pt x="127126" y="0"/>
                </a:moveTo>
                <a:lnTo>
                  <a:pt x="0" y="37706"/>
                </a:lnTo>
                <a:lnTo>
                  <a:pt x="126873" y="76199"/>
                </a:lnTo>
                <a:lnTo>
                  <a:pt x="126961" y="49530"/>
                </a:lnTo>
                <a:lnTo>
                  <a:pt x="114300" y="49491"/>
                </a:lnTo>
                <a:lnTo>
                  <a:pt x="114300" y="26631"/>
                </a:lnTo>
                <a:lnTo>
                  <a:pt x="127038" y="26631"/>
                </a:lnTo>
                <a:lnTo>
                  <a:pt x="127126" y="0"/>
                </a:lnTo>
                <a:close/>
              </a:path>
              <a:path w="759460" h="76200">
                <a:moveTo>
                  <a:pt x="127038" y="26671"/>
                </a:moveTo>
                <a:lnTo>
                  <a:pt x="126961" y="49530"/>
                </a:lnTo>
                <a:lnTo>
                  <a:pt x="759078" y="51473"/>
                </a:lnTo>
                <a:lnTo>
                  <a:pt x="759078" y="28613"/>
                </a:lnTo>
                <a:lnTo>
                  <a:pt x="127038" y="26671"/>
                </a:lnTo>
                <a:close/>
              </a:path>
              <a:path w="759460" h="76200">
                <a:moveTo>
                  <a:pt x="114300" y="26631"/>
                </a:moveTo>
                <a:lnTo>
                  <a:pt x="114300" y="49491"/>
                </a:lnTo>
                <a:lnTo>
                  <a:pt x="126961" y="49530"/>
                </a:lnTo>
                <a:lnTo>
                  <a:pt x="127038" y="26671"/>
                </a:lnTo>
                <a:lnTo>
                  <a:pt x="114300" y="26631"/>
                </a:lnTo>
                <a:close/>
              </a:path>
              <a:path w="759460" h="76200">
                <a:moveTo>
                  <a:pt x="127038" y="26631"/>
                </a:moveTo>
                <a:lnTo>
                  <a:pt x="114300" y="26631"/>
                </a:lnTo>
                <a:lnTo>
                  <a:pt x="127038" y="26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11491" y="6020549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233044" y="0"/>
                </a:moveTo>
                <a:lnTo>
                  <a:pt x="232867" y="26663"/>
                </a:lnTo>
                <a:lnTo>
                  <a:pt x="245617" y="26746"/>
                </a:lnTo>
                <a:lnTo>
                  <a:pt x="245490" y="49606"/>
                </a:lnTo>
                <a:lnTo>
                  <a:pt x="232714" y="49606"/>
                </a:lnTo>
                <a:lnTo>
                  <a:pt x="232536" y="76200"/>
                </a:lnTo>
                <a:lnTo>
                  <a:pt x="323327" y="49606"/>
                </a:lnTo>
                <a:lnTo>
                  <a:pt x="245490" y="49606"/>
                </a:lnTo>
                <a:lnTo>
                  <a:pt x="323609" y="49523"/>
                </a:lnTo>
                <a:lnTo>
                  <a:pt x="359790" y="38925"/>
                </a:lnTo>
                <a:lnTo>
                  <a:pt x="233044" y="0"/>
                </a:lnTo>
                <a:close/>
              </a:path>
              <a:path w="360045" h="76200">
                <a:moveTo>
                  <a:pt x="232867" y="26663"/>
                </a:moveTo>
                <a:lnTo>
                  <a:pt x="232714" y="49523"/>
                </a:lnTo>
                <a:lnTo>
                  <a:pt x="245490" y="49606"/>
                </a:lnTo>
                <a:lnTo>
                  <a:pt x="245617" y="26746"/>
                </a:lnTo>
                <a:lnTo>
                  <a:pt x="232867" y="26663"/>
                </a:lnTo>
                <a:close/>
              </a:path>
              <a:path w="360045" h="76200">
                <a:moveTo>
                  <a:pt x="253" y="25158"/>
                </a:moveTo>
                <a:lnTo>
                  <a:pt x="0" y="48018"/>
                </a:lnTo>
                <a:lnTo>
                  <a:pt x="232714" y="49523"/>
                </a:lnTo>
                <a:lnTo>
                  <a:pt x="232867" y="26663"/>
                </a:lnTo>
                <a:lnTo>
                  <a:pt x="253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43678" y="1433322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667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05578" y="1442466"/>
            <a:ext cx="76200" cy="4445000"/>
          </a:xfrm>
          <a:custGeom>
            <a:avLst/>
            <a:gdLst/>
            <a:ahLst/>
            <a:cxnLst/>
            <a:rect l="l" t="t" r="r" b="b"/>
            <a:pathLst>
              <a:path w="76200" h="4445000">
                <a:moveTo>
                  <a:pt x="26670" y="4317974"/>
                </a:moveTo>
                <a:lnTo>
                  <a:pt x="0" y="4317974"/>
                </a:lnTo>
                <a:lnTo>
                  <a:pt x="38100" y="4444974"/>
                </a:lnTo>
                <a:lnTo>
                  <a:pt x="72389" y="4330674"/>
                </a:lnTo>
                <a:lnTo>
                  <a:pt x="26670" y="4330674"/>
                </a:lnTo>
                <a:lnTo>
                  <a:pt x="26670" y="4317974"/>
                </a:lnTo>
                <a:close/>
              </a:path>
              <a:path w="76200" h="4445000">
                <a:moveTo>
                  <a:pt x="49530" y="0"/>
                </a:moveTo>
                <a:lnTo>
                  <a:pt x="26670" y="0"/>
                </a:lnTo>
                <a:lnTo>
                  <a:pt x="26670" y="4330674"/>
                </a:lnTo>
                <a:lnTo>
                  <a:pt x="49530" y="4330674"/>
                </a:lnTo>
                <a:lnTo>
                  <a:pt x="49530" y="0"/>
                </a:lnTo>
                <a:close/>
              </a:path>
              <a:path w="76200" h="4445000">
                <a:moveTo>
                  <a:pt x="76200" y="4317974"/>
                </a:moveTo>
                <a:lnTo>
                  <a:pt x="49530" y="4317974"/>
                </a:lnTo>
                <a:lnTo>
                  <a:pt x="49530" y="4330674"/>
                </a:lnTo>
                <a:lnTo>
                  <a:pt x="72389" y="4330674"/>
                </a:lnTo>
                <a:lnTo>
                  <a:pt x="76200" y="4317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452866" y="2961894"/>
            <a:ext cx="76200" cy="2884170"/>
          </a:xfrm>
          <a:custGeom>
            <a:avLst/>
            <a:gdLst/>
            <a:ahLst/>
            <a:cxnLst/>
            <a:rect l="l" t="t" r="r" b="b"/>
            <a:pathLst>
              <a:path w="76200" h="2884170">
                <a:moveTo>
                  <a:pt x="26669" y="2756852"/>
                </a:moveTo>
                <a:lnTo>
                  <a:pt x="0" y="2756852"/>
                </a:lnTo>
                <a:lnTo>
                  <a:pt x="38100" y="2883852"/>
                </a:lnTo>
                <a:lnTo>
                  <a:pt x="72386" y="2769565"/>
                </a:lnTo>
                <a:lnTo>
                  <a:pt x="26669" y="2769565"/>
                </a:lnTo>
                <a:lnTo>
                  <a:pt x="26669" y="2756852"/>
                </a:lnTo>
                <a:close/>
              </a:path>
              <a:path w="76200" h="2884170">
                <a:moveTo>
                  <a:pt x="49529" y="0"/>
                </a:moveTo>
                <a:lnTo>
                  <a:pt x="26669" y="0"/>
                </a:lnTo>
                <a:lnTo>
                  <a:pt x="26669" y="2769565"/>
                </a:lnTo>
                <a:lnTo>
                  <a:pt x="49529" y="2769565"/>
                </a:lnTo>
                <a:lnTo>
                  <a:pt x="49529" y="0"/>
                </a:lnTo>
                <a:close/>
              </a:path>
              <a:path w="76200" h="2884170">
                <a:moveTo>
                  <a:pt x="76200" y="2756852"/>
                </a:moveTo>
                <a:lnTo>
                  <a:pt x="49529" y="2756852"/>
                </a:lnTo>
                <a:lnTo>
                  <a:pt x="49529" y="2769565"/>
                </a:lnTo>
                <a:lnTo>
                  <a:pt x="72386" y="2769565"/>
                </a:lnTo>
                <a:lnTo>
                  <a:pt x="76200" y="2756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22007" y="3071622"/>
            <a:ext cx="78105" cy="573405"/>
          </a:xfrm>
          <a:custGeom>
            <a:avLst/>
            <a:gdLst/>
            <a:ahLst/>
            <a:cxnLst/>
            <a:rect l="l" t="t" r="r" b="b"/>
            <a:pathLst>
              <a:path w="78104" h="573404">
                <a:moveTo>
                  <a:pt x="25908" y="443356"/>
                </a:moveTo>
                <a:lnTo>
                  <a:pt x="0" y="443356"/>
                </a:lnTo>
                <a:lnTo>
                  <a:pt x="38862" y="572896"/>
                </a:lnTo>
                <a:lnTo>
                  <a:pt x="73837" y="456311"/>
                </a:lnTo>
                <a:lnTo>
                  <a:pt x="25908" y="456311"/>
                </a:lnTo>
                <a:lnTo>
                  <a:pt x="25908" y="443356"/>
                </a:lnTo>
                <a:close/>
              </a:path>
              <a:path w="78104" h="573404">
                <a:moveTo>
                  <a:pt x="51816" y="0"/>
                </a:moveTo>
                <a:lnTo>
                  <a:pt x="25908" y="0"/>
                </a:lnTo>
                <a:lnTo>
                  <a:pt x="25908" y="456311"/>
                </a:lnTo>
                <a:lnTo>
                  <a:pt x="51816" y="456311"/>
                </a:lnTo>
                <a:lnTo>
                  <a:pt x="51816" y="0"/>
                </a:lnTo>
                <a:close/>
              </a:path>
              <a:path w="78104" h="573404">
                <a:moveTo>
                  <a:pt x="77724" y="443356"/>
                </a:moveTo>
                <a:lnTo>
                  <a:pt x="51816" y="443356"/>
                </a:lnTo>
                <a:lnTo>
                  <a:pt x="51816" y="456311"/>
                </a:lnTo>
                <a:lnTo>
                  <a:pt x="73837" y="456311"/>
                </a:lnTo>
                <a:lnTo>
                  <a:pt x="77724" y="443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005578" y="3601364"/>
            <a:ext cx="330200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60" marR="30480" indent="-379095">
              <a:lnSpc>
                <a:spcPct val="135000"/>
              </a:lnSpc>
              <a:spcBef>
                <a:spcPts val="100"/>
              </a:spcBef>
              <a:tabLst>
                <a:tab pos="804545" algn="l"/>
              </a:tabLst>
            </a:pPr>
            <a:r>
              <a:rPr sz="2400" b="1" u="heavy" spc="-7" baseline="33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	</a:t>
            </a:r>
            <a:r>
              <a:rPr sz="2400" b="1" spc="-82" baseline="3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35" dirty="0">
                <a:latin typeface="微软雅黑" panose="020B0503020204020204" charset="-122"/>
                <a:cs typeface="微软雅黑" panose="020B0503020204020204" charset="-122"/>
              </a:rPr>
              <a:t>能否排</a:t>
            </a:r>
            <a:r>
              <a:rPr sz="1600" b="1" spc="145" dirty="0">
                <a:latin typeface="微软雅黑" panose="020B0503020204020204" charset="-122"/>
                <a:cs typeface="微软雅黑" panose="020B0503020204020204" charset="-122"/>
              </a:rPr>
              <a:t>除</a:t>
            </a:r>
            <a:r>
              <a:rPr sz="1600" b="1" spc="135" dirty="0">
                <a:latin typeface="微软雅黑" panose="020B0503020204020204" charset="-122"/>
                <a:cs typeface="微软雅黑" panose="020B0503020204020204" charset="-122"/>
              </a:rPr>
              <a:t>具有危险特</a:t>
            </a:r>
            <a:r>
              <a:rPr sz="1600" b="1" spc="15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？ 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056130">
              <a:lnSpc>
                <a:spcPct val="100000"/>
              </a:lnSpc>
              <a:spcBef>
                <a:spcPts val="94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63005" y="3358134"/>
            <a:ext cx="2478405" cy="871855"/>
          </a:xfrm>
          <a:custGeom>
            <a:avLst/>
            <a:gdLst/>
            <a:ahLst/>
            <a:cxnLst/>
            <a:rect l="l" t="t" r="r" b="b"/>
            <a:pathLst>
              <a:path w="2478404" h="871854">
                <a:moveTo>
                  <a:pt x="0" y="435863"/>
                </a:moveTo>
                <a:lnTo>
                  <a:pt x="7270" y="388381"/>
                </a:lnTo>
                <a:lnTo>
                  <a:pt x="28578" y="342377"/>
                </a:lnTo>
                <a:lnTo>
                  <a:pt x="63166" y="298118"/>
                </a:lnTo>
                <a:lnTo>
                  <a:pt x="110280" y="255870"/>
                </a:lnTo>
                <a:lnTo>
                  <a:pt x="169163" y="215900"/>
                </a:lnTo>
                <a:lnTo>
                  <a:pt x="202782" y="196851"/>
                </a:lnTo>
                <a:lnTo>
                  <a:pt x="239060" y="178472"/>
                </a:lnTo>
                <a:lnTo>
                  <a:pt x="277902" y="160795"/>
                </a:lnTo>
                <a:lnTo>
                  <a:pt x="319215" y="143854"/>
                </a:lnTo>
                <a:lnTo>
                  <a:pt x="362902" y="127682"/>
                </a:lnTo>
                <a:lnTo>
                  <a:pt x="408870" y="112312"/>
                </a:lnTo>
                <a:lnTo>
                  <a:pt x="457025" y="97778"/>
                </a:lnTo>
                <a:lnTo>
                  <a:pt x="507272" y="84112"/>
                </a:lnTo>
                <a:lnTo>
                  <a:pt x="559516" y="71348"/>
                </a:lnTo>
                <a:lnTo>
                  <a:pt x="613663" y="59520"/>
                </a:lnTo>
                <a:lnTo>
                  <a:pt x="669619" y="48660"/>
                </a:lnTo>
                <a:lnTo>
                  <a:pt x="727289" y="38803"/>
                </a:lnTo>
                <a:lnTo>
                  <a:pt x="786578" y="29980"/>
                </a:lnTo>
                <a:lnTo>
                  <a:pt x="847392" y="22226"/>
                </a:lnTo>
                <a:lnTo>
                  <a:pt x="909637" y="15573"/>
                </a:lnTo>
                <a:lnTo>
                  <a:pt x="973218" y="10055"/>
                </a:lnTo>
                <a:lnTo>
                  <a:pt x="1038040" y="5706"/>
                </a:lnTo>
                <a:lnTo>
                  <a:pt x="1104009" y="2558"/>
                </a:lnTo>
                <a:lnTo>
                  <a:pt x="1171031" y="645"/>
                </a:lnTo>
                <a:lnTo>
                  <a:pt x="1239012" y="0"/>
                </a:lnTo>
                <a:lnTo>
                  <a:pt x="1306992" y="645"/>
                </a:lnTo>
                <a:lnTo>
                  <a:pt x="1374014" y="2558"/>
                </a:lnTo>
                <a:lnTo>
                  <a:pt x="1439983" y="5706"/>
                </a:lnTo>
                <a:lnTo>
                  <a:pt x="1504805" y="10055"/>
                </a:lnTo>
                <a:lnTo>
                  <a:pt x="1568386" y="15573"/>
                </a:lnTo>
                <a:lnTo>
                  <a:pt x="1630631" y="22226"/>
                </a:lnTo>
                <a:lnTo>
                  <a:pt x="1691445" y="29980"/>
                </a:lnTo>
                <a:lnTo>
                  <a:pt x="1750734" y="38803"/>
                </a:lnTo>
                <a:lnTo>
                  <a:pt x="1808404" y="48660"/>
                </a:lnTo>
                <a:lnTo>
                  <a:pt x="1864360" y="59520"/>
                </a:lnTo>
                <a:lnTo>
                  <a:pt x="1918507" y="71348"/>
                </a:lnTo>
                <a:lnTo>
                  <a:pt x="1970751" y="84112"/>
                </a:lnTo>
                <a:lnTo>
                  <a:pt x="2020998" y="97778"/>
                </a:lnTo>
                <a:lnTo>
                  <a:pt x="2069153" y="112312"/>
                </a:lnTo>
                <a:lnTo>
                  <a:pt x="2115121" y="127682"/>
                </a:lnTo>
                <a:lnTo>
                  <a:pt x="2158808" y="143854"/>
                </a:lnTo>
                <a:lnTo>
                  <a:pt x="2200121" y="160795"/>
                </a:lnTo>
                <a:lnTo>
                  <a:pt x="2238963" y="178472"/>
                </a:lnTo>
                <a:lnTo>
                  <a:pt x="2275241" y="196851"/>
                </a:lnTo>
                <a:lnTo>
                  <a:pt x="2308860" y="215899"/>
                </a:lnTo>
                <a:lnTo>
                  <a:pt x="2367743" y="255870"/>
                </a:lnTo>
                <a:lnTo>
                  <a:pt x="2414857" y="298118"/>
                </a:lnTo>
                <a:lnTo>
                  <a:pt x="2449445" y="342377"/>
                </a:lnTo>
                <a:lnTo>
                  <a:pt x="2470753" y="388381"/>
                </a:lnTo>
                <a:lnTo>
                  <a:pt x="2478024" y="435863"/>
                </a:lnTo>
                <a:lnTo>
                  <a:pt x="2476190" y="459773"/>
                </a:lnTo>
                <a:lnTo>
                  <a:pt x="2461807" y="506549"/>
                </a:lnTo>
                <a:lnTo>
                  <a:pt x="2433764" y="551714"/>
                </a:lnTo>
                <a:lnTo>
                  <a:pt x="2392818" y="595001"/>
                </a:lnTo>
                <a:lnTo>
                  <a:pt x="2339725" y="636143"/>
                </a:lnTo>
                <a:lnTo>
                  <a:pt x="2275241" y="674876"/>
                </a:lnTo>
                <a:lnTo>
                  <a:pt x="2238963" y="693255"/>
                </a:lnTo>
                <a:lnTo>
                  <a:pt x="2200121" y="710932"/>
                </a:lnTo>
                <a:lnTo>
                  <a:pt x="2158808" y="727873"/>
                </a:lnTo>
                <a:lnTo>
                  <a:pt x="2115121" y="744045"/>
                </a:lnTo>
                <a:lnTo>
                  <a:pt x="2069153" y="759415"/>
                </a:lnTo>
                <a:lnTo>
                  <a:pt x="2020998" y="773949"/>
                </a:lnTo>
                <a:lnTo>
                  <a:pt x="1970751" y="787615"/>
                </a:lnTo>
                <a:lnTo>
                  <a:pt x="1918507" y="800379"/>
                </a:lnTo>
                <a:lnTo>
                  <a:pt x="1864360" y="812207"/>
                </a:lnTo>
                <a:lnTo>
                  <a:pt x="1808404" y="823067"/>
                </a:lnTo>
                <a:lnTo>
                  <a:pt x="1750734" y="832924"/>
                </a:lnTo>
                <a:lnTo>
                  <a:pt x="1691445" y="841747"/>
                </a:lnTo>
                <a:lnTo>
                  <a:pt x="1630631" y="849501"/>
                </a:lnTo>
                <a:lnTo>
                  <a:pt x="1568386" y="856154"/>
                </a:lnTo>
                <a:lnTo>
                  <a:pt x="1504805" y="861672"/>
                </a:lnTo>
                <a:lnTo>
                  <a:pt x="1439983" y="866021"/>
                </a:lnTo>
                <a:lnTo>
                  <a:pt x="1374014" y="869169"/>
                </a:lnTo>
                <a:lnTo>
                  <a:pt x="1306992" y="871082"/>
                </a:lnTo>
                <a:lnTo>
                  <a:pt x="1239012" y="871727"/>
                </a:lnTo>
                <a:lnTo>
                  <a:pt x="1171031" y="871082"/>
                </a:lnTo>
                <a:lnTo>
                  <a:pt x="1104009" y="869169"/>
                </a:lnTo>
                <a:lnTo>
                  <a:pt x="1038040" y="866021"/>
                </a:lnTo>
                <a:lnTo>
                  <a:pt x="973218" y="861672"/>
                </a:lnTo>
                <a:lnTo>
                  <a:pt x="909637" y="856154"/>
                </a:lnTo>
                <a:lnTo>
                  <a:pt x="847392" y="849501"/>
                </a:lnTo>
                <a:lnTo>
                  <a:pt x="786578" y="841747"/>
                </a:lnTo>
                <a:lnTo>
                  <a:pt x="727289" y="832924"/>
                </a:lnTo>
                <a:lnTo>
                  <a:pt x="669619" y="823067"/>
                </a:lnTo>
                <a:lnTo>
                  <a:pt x="613664" y="812207"/>
                </a:lnTo>
                <a:lnTo>
                  <a:pt x="559516" y="800379"/>
                </a:lnTo>
                <a:lnTo>
                  <a:pt x="507272" y="787615"/>
                </a:lnTo>
                <a:lnTo>
                  <a:pt x="457025" y="773949"/>
                </a:lnTo>
                <a:lnTo>
                  <a:pt x="408870" y="759415"/>
                </a:lnTo>
                <a:lnTo>
                  <a:pt x="362902" y="744045"/>
                </a:lnTo>
                <a:lnTo>
                  <a:pt x="319215" y="727873"/>
                </a:lnTo>
                <a:lnTo>
                  <a:pt x="277902" y="710932"/>
                </a:lnTo>
                <a:lnTo>
                  <a:pt x="239060" y="693255"/>
                </a:lnTo>
                <a:lnTo>
                  <a:pt x="202782" y="674876"/>
                </a:lnTo>
                <a:lnTo>
                  <a:pt x="169164" y="655827"/>
                </a:lnTo>
                <a:lnTo>
                  <a:pt x="110280" y="615857"/>
                </a:lnTo>
                <a:lnTo>
                  <a:pt x="63166" y="573609"/>
                </a:lnTo>
                <a:lnTo>
                  <a:pt x="28578" y="529350"/>
                </a:lnTo>
                <a:lnTo>
                  <a:pt x="7270" y="483346"/>
                </a:lnTo>
                <a:lnTo>
                  <a:pt x="0" y="435863"/>
                </a:lnTo>
                <a:close/>
              </a:path>
            </a:pathLst>
          </a:custGeom>
          <a:ln w="2286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25646" y="2818638"/>
            <a:ext cx="864107" cy="19293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25646" y="2818638"/>
            <a:ext cx="864235" cy="1929764"/>
          </a:xfrm>
          <a:custGeom>
            <a:avLst/>
            <a:gdLst/>
            <a:ahLst/>
            <a:cxnLst/>
            <a:rect l="l" t="t" r="r" b="b"/>
            <a:pathLst>
              <a:path w="864235" h="1929764">
                <a:moveTo>
                  <a:pt x="0" y="482346"/>
                </a:moveTo>
                <a:lnTo>
                  <a:pt x="432053" y="482346"/>
                </a:lnTo>
                <a:lnTo>
                  <a:pt x="432053" y="0"/>
                </a:lnTo>
                <a:lnTo>
                  <a:pt x="864107" y="964692"/>
                </a:lnTo>
                <a:lnTo>
                  <a:pt x="432053" y="1929384"/>
                </a:lnTo>
                <a:lnTo>
                  <a:pt x="432053" y="1447038"/>
                </a:lnTo>
                <a:lnTo>
                  <a:pt x="0" y="1447038"/>
                </a:lnTo>
                <a:lnTo>
                  <a:pt x="0" y="482346"/>
                </a:lnTo>
                <a:close/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标题 6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716017" y="1343405"/>
            <a:ext cx="4249420" cy="5034280"/>
          </a:xfrm>
          <a:custGeom>
            <a:avLst/>
            <a:gdLst/>
            <a:ahLst/>
            <a:cxnLst/>
            <a:rect l="l" t="t" r="r" b="b"/>
            <a:pathLst>
              <a:path w="4249420" h="5034280">
                <a:moveTo>
                  <a:pt x="0" y="5033772"/>
                </a:moveTo>
                <a:lnTo>
                  <a:pt x="4248912" y="5033772"/>
                </a:lnTo>
                <a:lnTo>
                  <a:pt x="4248912" y="0"/>
                </a:lnTo>
                <a:lnTo>
                  <a:pt x="0" y="0"/>
                </a:lnTo>
                <a:lnTo>
                  <a:pt x="0" y="503377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95520" y="1457071"/>
            <a:ext cx="409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5.1</a:t>
            </a:r>
            <a:r>
              <a:rPr sz="1800" b="1" spc="35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1800" b="1" spc="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毒</a:t>
            </a:r>
            <a:r>
              <a:rPr sz="1800" b="1" spc="8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800" b="1" spc="7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spc="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感染性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中一种或两种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7046" y="1868551"/>
            <a:ext cx="404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性的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险废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其他</a:t>
            </a:r>
            <a:r>
              <a:rPr sz="1800" b="1" spc="70" dirty="0">
                <a:latin typeface="微软雅黑" panose="020B0503020204020204" charset="-122"/>
                <a:cs typeface="微软雅黑" panose="020B0503020204020204" charset="-122"/>
              </a:rPr>
              <a:t>物质</a:t>
            </a:r>
            <a:r>
              <a:rPr sz="1800" b="1" spc="55" dirty="0">
                <a:latin typeface="微软雅黑" panose="020B0503020204020204" charset="-122"/>
                <a:cs typeface="微软雅黑" panose="020B0503020204020204" charset="-122"/>
              </a:rPr>
              <a:t>混</a:t>
            </a:r>
            <a:r>
              <a:rPr sz="1800" b="1" spc="10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20320">
              <a:lnSpc>
                <a:spcPct val="150000"/>
              </a:lnSpc>
              <a:spcBef>
                <a:spcPts val="100"/>
              </a:spcBef>
            </a:pP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导致危险特</a:t>
            </a:r>
            <a:r>
              <a:rPr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性</a:t>
            </a: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扩散到其他</a:t>
            </a:r>
            <a:r>
              <a:rPr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物</a:t>
            </a:r>
            <a:r>
              <a:rPr u="sng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质</a:t>
            </a:r>
            <a:r>
              <a:rPr u="sng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中</a:t>
            </a:r>
            <a:r>
              <a:rPr spc="70" dirty="0"/>
              <a:t>，</a:t>
            </a:r>
            <a:r>
              <a:rPr dirty="0"/>
              <a:t>混 </a:t>
            </a:r>
            <a:r>
              <a:rPr spc="10" dirty="0"/>
              <a:t>合后的固体废物属于危</a:t>
            </a:r>
            <a:r>
              <a:rPr spc="15" dirty="0"/>
              <a:t>险</a:t>
            </a:r>
            <a:r>
              <a:rPr spc="10" dirty="0"/>
              <a:t>废物</a:t>
            </a:r>
            <a:endParaRPr spc="10" dirty="0"/>
          </a:p>
          <a:p>
            <a:pPr marL="283845" indent="-271780" algn="just">
              <a:lnSpc>
                <a:spcPct val="100000"/>
              </a:lnSpc>
              <a:spcBef>
                <a:spcPts val="1080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pc="90" dirty="0"/>
              <a:t>5.</a:t>
            </a:r>
            <a:r>
              <a:rPr spc="459" dirty="0"/>
              <a:t> </a:t>
            </a:r>
            <a:r>
              <a:rPr spc="-215" dirty="0"/>
              <a:t>2</a:t>
            </a:r>
            <a:r>
              <a:rPr spc="-175" dirty="0"/>
              <a:t> </a:t>
            </a:r>
            <a:r>
              <a:rPr spc="140" dirty="0"/>
              <a:t>仅</a:t>
            </a:r>
            <a:r>
              <a:rPr spc="125" dirty="0"/>
              <a:t>具</a:t>
            </a:r>
            <a:r>
              <a:rPr spc="140" dirty="0"/>
              <a:t>有</a:t>
            </a:r>
            <a:r>
              <a:rPr spc="125" dirty="0"/>
              <a:t>腐蚀</a:t>
            </a:r>
            <a:r>
              <a:rPr spc="155" dirty="0"/>
              <a:t>性</a:t>
            </a:r>
            <a:r>
              <a:rPr spc="130" dirty="0"/>
              <a:t>、</a:t>
            </a:r>
            <a:r>
              <a:rPr spc="140" dirty="0"/>
              <a:t>易燃</a:t>
            </a:r>
            <a:r>
              <a:rPr spc="130" dirty="0"/>
              <a:t>性、反应</a:t>
            </a:r>
            <a:endParaRPr spc="130" dirty="0"/>
          </a:p>
          <a:p>
            <a:pPr marL="283845" marR="20320" algn="just">
              <a:lnSpc>
                <a:spcPct val="150000"/>
              </a:lnSpc>
            </a:pPr>
            <a:r>
              <a:rPr spc="70" dirty="0"/>
              <a:t>性中一种或</a:t>
            </a:r>
            <a:r>
              <a:rPr spc="55" dirty="0"/>
              <a:t>一</a:t>
            </a:r>
            <a:r>
              <a:rPr spc="70" dirty="0"/>
              <a:t>种以上危险</a:t>
            </a:r>
            <a:r>
              <a:rPr spc="55" dirty="0"/>
              <a:t>特</a:t>
            </a:r>
            <a:r>
              <a:rPr spc="70" dirty="0"/>
              <a:t>性的危</a:t>
            </a:r>
            <a:r>
              <a:rPr dirty="0"/>
              <a:t>险 </a:t>
            </a:r>
            <a:r>
              <a:rPr spc="70" dirty="0"/>
              <a:t>废物</a:t>
            </a:r>
            <a:r>
              <a:rPr spc="70" dirty="0">
                <a:solidFill>
                  <a:srgbClr val="FF0000"/>
                </a:solidFill>
              </a:rPr>
              <a:t>与其他</a:t>
            </a:r>
            <a:r>
              <a:rPr spc="55" dirty="0">
                <a:solidFill>
                  <a:srgbClr val="FF0000"/>
                </a:solidFill>
              </a:rPr>
              <a:t>物</a:t>
            </a:r>
            <a:r>
              <a:rPr spc="80" dirty="0">
                <a:solidFill>
                  <a:srgbClr val="FF0000"/>
                </a:solidFill>
              </a:rPr>
              <a:t>质</a:t>
            </a:r>
            <a:r>
              <a:rPr spc="70" dirty="0"/>
              <a:t>混合，混</a:t>
            </a:r>
            <a:r>
              <a:rPr spc="55" dirty="0"/>
              <a:t>合</a:t>
            </a:r>
            <a:r>
              <a:rPr spc="70" dirty="0"/>
              <a:t>后的固</a:t>
            </a:r>
            <a:r>
              <a:rPr dirty="0"/>
              <a:t>体 </a:t>
            </a:r>
            <a:r>
              <a:rPr spc="70" dirty="0"/>
              <a:t>废物经鉴别</a:t>
            </a:r>
            <a:r>
              <a:rPr spc="55" dirty="0"/>
              <a:t>不</a:t>
            </a:r>
            <a:r>
              <a:rPr spc="70" dirty="0"/>
              <a:t>再具有危险</a:t>
            </a:r>
            <a:r>
              <a:rPr spc="55" dirty="0"/>
              <a:t>特</a:t>
            </a:r>
            <a:r>
              <a:rPr spc="70" dirty="0"/>
              <a:t>性</a:t>
            </a:r>
            <a:r>
              <a:rPr spc="100" dirty="0"/>
              <a:t>的</a:t>
            </a:r>
            <a:r>
              <a:rPr spc="70" dirty="0"/>
              <a:t>，</a:t>
            </a:r>
            <a:r>
              <a:rPr dirty="0"/>
              <a:t>不 </a:t>
            </a:r>
            <a:r>
              <a:rPr spc="5" dirty="0"/>
              <a:t>属于危险废物</a:t>
            </a:r>
            <a:endParaRPr spc="5" dirty="0"/>
          </a:p>
          <a:p>
            <a:pPr marL="283845" marR="20320" indent="-271780" algn="just">
              <a:lnSpc>
                <a:spcPct val="150000"/>
              </a:lnSpc>
              <a:spcBef>
                <a:spcPts val="5"/>
              </a:spcBef>
              <a:buFont typeface="Wingdings" panose="05000000000000000000"/>
              <a:buChar char=""/>
              <a:tabLst>
                <a:tab pos="284480" algn="l"/>
              </a:tabLst>
            </a:pPr>
            <a:r>
              <a:rPr spc="-5" dirty="0"/>
              <a:t>5.3</a:t>
            </a:r>
            <a:r>
              <a:rPr spc="350" dirty="0"/>
              <a:t> </a:t>
            </a:r>
            <a:r>
              <a:rPr spc="70" dirty="0"/>
              <a:t>危险废</a:t>
            </a:r>
            <a:r>
              <a:rPr spc="80" dirty="0"/>
              <a:t>物</a:t>
            </a:r>
            <a:r>
              <a:rPr spc="70" dirty="0"/>
              <a:t>与放射性废物混</a:t>
            </a:r>
            <a:r>
              <a:rPr spc="90" dirty="0"/>
              <a:t>合</a:t>
            </a:r>
            <a:r>
              <a:rPr spc="70" dirty="0"/>
              <a:t>，</a:t>
            </a:r>
            <a:r>
              <a:rPr dirty="0"/>
              <a:t>混 </a:t>
            </a:r>
            <a:r>
              <a:rPr spc="10" dirty="0"/>
              <a:t>合后的废物应按</a:t>
            </a:r>
            <a:r>
              <a:rPr spc="15" dirty="0"/>
              <a:t>照</a:t>
            </a:r>
            <a:r>
              <a:rPr spc="10" dirty="0"/>
              <a:t>放射性废物管理</a:t>
            </a:r>
            <a:endParaRPr spc="10" dirty="0"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5161" y="135585"/>
            <a:ext cx="7113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危险</a:t>
            </a:r>
            <a:r>
              <a:rPr sz="36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废物混合后判定规则</a:t>
            </a:r>
            <a:r>
              <a:rPr sz="3600" b="0" spc="-7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b="0" spc="-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GB5085.7</a:t>
            </a:r>
            <a:endParaRPr sz="3600" b="0" spc="-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965" y="1299210"/>
            <a:ext cx="3923029" cy="5078095"/>
          </a:xfrm>
          <a:custGeom>
            <a:avLst/>
            <a:gdLst/>
            <a:ahLst/>
            <a:cxnLst/>
            <a:rect l="l" t="t" r="r" b="b"/>
            <a:pathLst>
              <a:path w="3923029" h="5078095">
                <a:moveTo>
                  <a:pt x="0" y="5077968"/>
                </a:moveTo>
                <a:lnTo>
                  <a:pt x="3922776" y="5077968"/>
                </a:lnTo>
                <a:lnTo>
                  <a:pt x="3922776" y="0"/>
                </a:lnTo>
                <a:lnTo>
                  <a:pt x="0" y="0"/>
                </a:lnTo>
                <a:lnTo>
                  <a:pt x="0" y="507796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6334" y="1275567"/>
            <a:ext cx="3683000" cy="208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58356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5.1	具有毒性（包括浸出毒性、急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性毒性及其他毒性）和感染性等一种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或一种以上危险特性的危险废物与其 他固体废物混合，混合后的废物属于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危险废物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334" y="3333115"/>
            <a:ext cx="368300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>
              <a:lnSpc>
                <a:spcPct val="150000"/>
              </a:lnSpc>
              <a:spcBef>
                <a:spcPts val="100"/>
              </a:spcBef>
              <a:buAutoNum type="arabicPeriod" startAt="2"/>
              <a:tabLst>
                <a:tab pos="583565" algn="l"/>
                <a:tab pos="58420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仅具有腐蚀性、易燃性或反应 性的危险废物与其他固体废物混合， 混合后的废物经GB</a:t>
            </a:r>
            <a:r>
              <a:rPr sz="1800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5085.1、GB  5085.4和GB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5085.5鉴别不再具有危 险特性的，不属于危险废物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lvl="1">
              <a:lnSpc>
                <a:spcPts val="3240"/>
              </a:lnSpc>
              <a:spcBef>
                <a:spcPts val="285"/>
              </a:spcBef>
              <a:buAutoNum type="arabicPeriod" startAt="2"/>
              <a:tabLst>
                <a:tab pos="46990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危险废物与放射性废物混合，混 合后的废物应按照放射性废物管理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0226" y="848359"/>
            <a:ext cx="789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修订后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1950" y="3070098"/>
            <a:ext cx="431291" cy="12237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71950" y="3070098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305942"/>
                </a:moveTo>
                <a:lnTo>
                  <a:pt x="215646" y="305942"/>
                </a:lnTo>
                <a:lnTo>
                  <a:pt x="215646" y="0"/>
                </a:lnTo>
                <a:lnTo>
                  <a:pt x="431291" y="611885"/>
                </a:lnTo>
                <a:lnTo>
                  <a:pt x="215646" y="1223771"/>
                </a:lnTo>
                <a:lnTo>
                  <a:pt x="215646" y="917828"/>
                </a:lnTo>
                <a:lnTo>
                  <a:pt x="0" y="917828"/>
                </a:lnTo>
                <a:lnTo>
                  <a:pt x="0" y="30594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3"/>
          <p:cNvSpPr txBox="1"/>
          <p:nvPr/>
        </p:nvSpPr>
        <p:spPr>
          <a:xfrm>
            <a:off x="1632966" y="909954"/>
            <a:ext cx="78930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</a:t>
            </a:r>
            <a:r>
              <a:rPr 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前</a:t>
            </a:r>
            <a:endParaRPr 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965" y="1241297"/>
            <a:ext cx="3959860" cy="5356860"/>
          </a:xfrm>
          <a:custGeom>
            <a:avLst/>
            <a:gdLst/>
            <a:ahLst/>
            <a:cxnLst/>
            <a:rect l="l" t="t" r="r" b="b"/>
            <a:pathLst>
              <a:path w="3959860" h="5356859">
                <a:moveTo>
                  <a:pt x="0" y="5356860"/>
                </a:moveTo>
                <a:lnTo>
                  <a:pt x="3959352" y="5356860"/>
                </a:lnTo>
                <a:lnTo>
                  <a:pt x="3959352" y="0"/>
                </a:lnTo>
                <a:lnTo>
                  <a:pt x="0" y="0"/>
                </a:lnTo>
                <a:lnTo>
                  <a:pt x="0" y="535686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6334" y="1210239"/>
            <a:ext cx="3805554" cy="505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5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6.1</a:t>
            </a:r>
            <a:r>
              <a:rPr sz="2000" spc="4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具有</a:t>
            </a:r>
            <a:r>
              <a:rPr sz="2000" spc="-20" dirty="0">
                <a:latin typeface="宋体" panose="02010600030101010101" pitchFamily="2" charset="-122"/>
                <a:cs typeface="宋体" panose="02010600030101010101" pitchFamily="2" charset="-122"/>
              </a:rPr>
              <a:t>毒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（包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括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浸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毒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性、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急性毒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其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他毒性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染 性等一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种以上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 的危险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理后仍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 废物，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关法规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准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另 有规定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除外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99085" marR="195580" indent="-287020">
              <a:lnSpc>
                <a:spcPct val="15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6.2</a:t>
            </a:r>
            <a:r>
              <a:rPr sz="2000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仅具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腐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蚀性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易燃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 反应性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经 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5085.1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</a:t>
            </a:r>
            <a:r>
              <a:rPr sz="2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5085.4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GB  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5085.5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鉴别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再具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危险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 的，不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765" y="780278"/>
            <a:ext cx="4180840" cy="52292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修订后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6.1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仅具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有腐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性、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燃性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反应 性中一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种以上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性的危 险废物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程和处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生的固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体废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经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鉴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别不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险特性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的，不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6.2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具有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毒性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险特</a:t>
            </a:r>
            <a:r>
              <a:rPr sz="20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利用过</a:t>
            </a:r>
            <a:r>
              <a:rPr sz="20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程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的固体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经鉴别 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不再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特性</a:t>
            </a:r>
            <a:r>
              <a:rPr sz="2000" spc="-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于危险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废物。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除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有关法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准另有 规定的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毒性危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的危险 废物处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生的固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，仍属 于危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marR="5715" indent="-342900">
              <a:lnSpc>
                <a:spcPct val="100000"/>
              </a:lnSpc>
              <a:spcBef>
                <a:spcPts val="485"/>
              </a:spcBef>
              <a:buFont typeface="Wingdings" panose="05000000000000000000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6.3</a:t>
            </a: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10" dirty="0">
                <a:latin typeface="宋体" panose="02010600030101010101" pitchFamily="2" charset="-122"/>
                <a:cs typeface="宋体" panose="02010600030101010101" pitchFamily="2" charset="-122"/>
              </a:rPr>
              <a:t>除国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家有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关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法规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标准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另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有规 定的，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染性危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的危险 废物利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置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后，仍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属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险废物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1470" y="3307841"/>
            <a:ext cx="431291" cy="12237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1470" y="3307841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305943"/>
                </a:moveTo>
                <a:lnTo>
                  <a:pt x="215645" y="305943"/>
                </a:lnTo>
                <a:lnTo>
                  <a:pt x="215645" y="0"/>
                </a:lnTo>
                <a:lnTo>
                  <a:pt x="431291" y="611886"/>
                </a:lnTo>
                <a:lnTo>
                  <a:pt x="215645" y="1223772"/>
                </a:lnTo>
                <a:lnTo>
                  <a:pt x="215645" y="917829"/>
                </a:lnTo>
                <a:lnTo>
                  <a:pt x="0" y="917829"/>
                </a:lnTo>
                <a:lnTo>
                  <a:pt x="0" y="305943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709545" y="67310"/>
            <a:ext cx="372427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名录修订的比较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6710" y="81153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修订前</a:t>
            </a:r>
            <a:endParaRPr lang="zh-CN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96392" y="758424"/>
            <a:ext cx="8578215" cy="19723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扩</a:t>
            </a:r>
            <a:r>
              <a:rPr sz="3200" b="1" spc="2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了适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范围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721360" indent="-287020">
              <a:lnSpc>
                <a:spcPct val="100000"/>
              </a:lnSpc>
              <a:spcBef>
                <a:spcPts val="72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721360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增加了“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件涉及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的固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体废物的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鉴别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 panose="05000000000000000000"/>
              <a:buChar char="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150620" lvl="1" indent="-259715"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"/>
              <a:tabLst>
                <a:tab pos="1151255" algn="l"/>
              </a:tabLst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指固体废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物非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法转移、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倾倒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、贮存、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利用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、处置</a:t>
            </a:r>
            <a:r>
              <a:rPr sz="2000" b="1" spc="45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涉及的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0620">
              <a:lnSpc>
                <a:spcPct val="100000"/>
              </a:lnSpc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固体废物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突发环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境事件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其处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理过程</a:t>
            </a:r>
            <a:r>
              <a:rPr sz="20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b="1" spc="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体废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543" y="3500754"/>
            <a:ext cx="5305425" cy="2392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微软雅黑" panose="020B0503020204020204" charset="-122"/>
                <a:cs typeface="微软雅黑" panose="020B0503020204020204" charset="-122"/>
              </a:rPr>
              <a:t>细化</a:t>
            </a: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3200" b="1" spc="15" dirty="0">
                <a:latin typeface="微软雅黑" panose="020B0503020204020204" charset="-122"/>
                <a:cs typeface="微软雅黑" panose="020B0503020204020204" charset="-122"/>
              </a:rPr>
              <a:t>样</a:t>
            </a:r>
            <a:r>
              <a:rPr sz="3200" b="1" spc="10" dirty="0"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indent="-265430">
              <a:lnSpc>
                <a:spcPct val="100000"/>
              </a:lnSpc>
              <a:spcBef>
                <a:spcPts val="158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应分类采样，禁止将不同的固体废物混合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indent="-26543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平行生产线可采集单条生产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样品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59105" marR="5080" indent="-265430">
              <a:lnSpc>
                <a:spcPct val="100000"/>
              </a:lnSpc>
              <a:spcBef>
                <a:spcPts val="1205"/>
              </a:spcBef>
              <a:buClr>
                <a:srgbClr val="006FC0"/>
              </a:buClr>
              <a:buFont typeface="Wingdings" panose="05000000000000000000"/>
              <a:buChar char=""/>
              <a:tabLst>
                <a:tab pos="45974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可以不根据固体废物产生量确定采样样品数的特 殊情形，如性质稳定的固体废物</a:t>
            </a:r>
            <a:r>
              <a:rPr sz="1800" b="1" spc="65" dirty="0">
                <a:latin typeface="微软雅黑" panose="020B0503020204020204" charset="-122"/>
                <a:cs typeface="微软雅黑" panose="020B0503020204020204" charset="-122"/>
              </a:rPr>
              <a:t>（≥5）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、环境 事件涉及的固体废物</a:t>
            </a:r>
            <a:r>
              <a:rPr sz="1800" b="1" spc="60" dirty="0">
                <a:latin typeface="微软雅黑" panose="020B0503020204020204" charset="-122"/>
                <a:cs typeface="微软雅黑" panose="020B0503020204020204" charset="-122"/>
              </a:rPr>
              <a:t>（≥5）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30156" y="3241924"/>
            <a:ext cx="3415328" cy="27318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标题 19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69849" y="991362"/>
            <a:ext cx="7896225" cy="19462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01040" indent="-688975">
              <a:lnSpc>
                <a:spcPct val="100000"/>
              </a:lnSpc>
              <a:spcBef>
                <a:spcPts val="1300"/>
              </a:spcBef>
              <a:buClr>
                <a:srgbClr val="006FC0"/>
              </a:buClr>
              <a:buFont typeface="Wingdings" panose="05000000000000000000"/>
              <a:buChar char=""/>
              <a:tabLst>
                <a:tab pos="701040" algn="l"/>
                <a:tab pos="70167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科学设置检测结果判断方案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449705" lvl="1" indent="-52324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"/>
              <a:tabLst>
                <a:tab pos="1449705" algn="l"/>
                <a:tab pos="14503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针对</a:t>
            </a:r>
            <a:r>
              <a:rPr sz="2400" b="1" spc="-27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个份样数，超标份样数限值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由</a:t>
            </a:r>
            <a:r>
              <a:rPr sz="2400" b="1" spc="-27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改为</a:t>
            </a:r>
            <a:r>
              <a:rPr sz="2400" b="1" spc="-28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449705" marR="5080" lvl="1" indent="-523240">
              <a:lnSpc>
                <a:spcPct val="100000"/>
              </a:lnSpc>
              <a:spcBef>
                <a:spcPts val="1200"/>
              </a:spcBef>
              <a:buClr>
                <a:srgbClr val="006FC0"/>
              </a:buClr>
              <a:buFont typeface="Wingdings" panose="05000000000000000000"/>
              <a:buChar char=""/>
              <a:tabLst>
                <a:tab pos="1449705" algn="l"/>
                <a:tab pos="14503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不根据固体废物产生量确定采样样品数的特殊情 形，超标份样限统一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b="1" spc="-28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87996" y="3175726"/>
            <a:ext cx="6262285" cy="26983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名录修订的内容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46303" y="1361897"/>
            <a:ext cx="7927975" cy="341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1675" indent="-68961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Font typeface="Wingdings" panose="05000000000000000000"/>
              <a:buChar char=""/>
              <a:tabLst>
                <a:tab pos="701675" algn="l"/>
                <a:tab pos="70231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确分类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别的基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74115" marR="6350" lvl="1" indent="-624840" algn="just">
              <a:lnSpc>
                <a:spcPct val="150000"/>
              </a:lnSpc>
              <a:spcBef>
                <a:spcPts val="515"/>
              </a:spcBef>
              <a:buFont typeface="Wingdings" panose="05000000000000000000"/>
              <a:buChar char=""/>
              <a:tabLst>
                <a:tab pos="117475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环境案件涉及的固体废</a:t>
            </a:r>
            <a:r>
              <a:rPr sz="24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，根据现场固体废物的外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观形态、有效标识、可采用的检测手段，进行分类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74115" marR="5080" lvl="1" indent="-624840" algn="just">
              <a:lnSpc>
                <a:spcPct val="150000"/>
              </a:lnSpc>
              <a:spcBef>
                <a:spcPts val="1195"/>
              </a:spcBef>
              <a:buFont typeface="Wingdings" panose="05000000000000000000"/>
              <a:buChar char=""/>
              <a:tabLst>
                <a:tab pos="1174750" algn="l"/>
              </a:tabLst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突发环境事件及其处理过程中产生的固体废</a:t>
            </a:r>
            <a:r>
              <a:rPr sz="24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，应 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尽可能在清理之前根据污染物的扩散特征，或清理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过程中根据污染物沾染情况，进行分类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75589" y="1120902"/>
            <a:ext cx="828294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indent="-448310">
              <a:lnSpc>
                <a:spcPct val="100000"/>
              </a:lnSpc>
              <a:spcBef>
                <a:spcPts val="10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460375" algn="l"/>
                <a:tab pos="46037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正常程序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7575" lvl="1" indent="-448945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17575" algn="l"/>
                <a:tab pos="91821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根据来源对照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名录》《通则》判别（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混合衍生原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则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7575" marR="5080" lvl="1" indent="-448310">
              <a:lnSpc>
                <a:spcPct val="150000"/>
              </a:lnSpc>
              <a:spcBef>
                <a:spcPts val="60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17575" algn="l"/>
                <a:tab pos="91821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明确来源的采样鉴别：生产线样品（优先）、贮存样品 鉴别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200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469265" algn="l"/>
                <a:tab pos="46990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案件处理或应急处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特殊情况下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 lvl="1" indent="-458470">
              <a:lnSpc>
                <a:spcPct val="100000"/>
              </a:lnSpc>
              <a:spcBef>
                <a:spcPts val="2040"/>
              </a:spcBef>
              <a:buClr>
                <a:srgbClr val="2AA9E1"/>
              </a:buClr>
              <a:buFont typeface="Wingdings" panose="05000000000000000000"/>
              <a:buChar char=""/>
              <a:tabLst>
                <a:tab pos="926465" algn="l"/>
                <a:tab pos="927735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重点考虑现场样品的危险特性是否发生变化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2045"/>
              </a:spcBef>
            </a:pPr>
            <a:r>
              <a:rPr sz="2400" b="1" spc="16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没有发生变化：现场样品，正常采样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2040"/>
              </a:spcBef>
              <a:tabLst>
                <a:tab pos="5523865" algn="l"/>
                <a:tab pos="5984240" algn="l"/>
              </a:tabLst>
            </a:pPr>
            <a:r>
              <a:rPr sz="2400" b="1" spc="160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不排除发生变化：现场采原始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样	或	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类比采样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30200" y="1139190"/>
            <a:ext cx="8265795" cy="523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010" indent="-448945" algn="just">
              <a:lnSpc>
                <a:spcPct val="100000"/>
              </a:lnSpc>
              <a:spcBef>
                <a:spcPts val="95"/>
              </a:spcBef>
              <a:buClr>
                <a:srgbClr val="2AA9E1"/>
              </a:buClr>
              <a:buFont typeface="Wingdings" panose="05000000000000000000"/>
              <a:buChar char=""/>
              <a:tabLst>
                <a:tab pos="46164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常程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2280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常程序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 algn="just">
              <a:lnSpc>
                <a:spcPct val="100000"/>
              </a:lnSpc>
              <a:spcBef>
                <a:spcPts val="2280"/>
              </a:spcBef>
              <a:buClr>
                <a:srgbClr val="2AA9E1"/>
              </a:buClr>
              <a:buFont typeface="Wingdings" panose="05000000000000000000"/>
              <a:buChar char=""/>
              <a:tabLst>
                <a:tab pos="35623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处理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特殊情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况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 algn="just">
              <a:lnSpc>
                <a:spcPct val="150000"/>
              </a:lnSpc>
              <a:spcBef>
                <a:spcPts val="605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据掌握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信息，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无证据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明该废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属</a:t>
            </a:r>
            <a:r>
              <a:rPr sz="2800" b="1" spc="7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名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》或危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特性没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发生变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，则检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测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固体废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能具有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9525" lvl="1" indent="-287020">
              <a:lnSpc>
                <a:spcPct val="150000"/>
              </a:lnSpc>
              <a:spcBef>
                <a:spcPts val="595"/>
              </a:spcBef>
              <a:buClr>
                <a:srgbClr val="2AA9E1"/>
              </a:buClr>
              <a:buSzPct val="96000"/>
              <a:buFont typeface="Wingdings" panose="05000000000000000000"/>
              <a:buChar char=""/>
              <a:tabLst>
                <a:tab pos="7569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则，应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源后判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800" b="1" spc="3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采样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取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证难度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，需公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安 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门协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4325348" y="1578686"/>
            <a:ext cx="355854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4883785" y="558165"/>
            <a:ext cx="1731010" cy="10204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48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  <a:endParaRPr lang="zh-CN" altLang="en-US" sz="48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endCxn id="33" idx="2"/>
          </p:cNvCxnSpPr>
          <p:nvPr>
            <p:custDataLst>
              <p:tags r:id="rId3"/>
            </p:custDataLst>
          </p:nvPr>
        </p:nvCxnSpPr>
        <p:spPr>
          <a:xfrm flipH="1">
            <a:off x="3909526" y="2028972"/>
            <a:ext cx="8860" cy="34056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3685520" y="1885963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3685520" y="2952839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6"/>
            </p:custDataLst>
          </p:nvPr>
        </p:nvSpPr>
        <p:spPr>
          <a:xfrm>
            <a:off x="3685520" y="3984914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>
            <a:off x="3670966" y="5027112"/>
            <a:ext cx="447380" cy="44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3705770" y="1925829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1350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3705770" y="2992705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3705770" y="4024779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3691215" y="5066344"/>
            <a:ext cx="436623" cy="368282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50" b="1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04</a:t>
            </a:r>
            <a:endParaRPr lang="en-US" altLang="zh-CN" sz="1350" b="1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4258824" y="1925829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必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要性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原则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方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法 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3"/>
            </p:custDataLst>
          </p:nvPr>
        </p:nvSpPr>
        <p:spPr>
          <a:xfrm>
            <a:off x="4258824" y="2823795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 marR="415925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工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作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过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程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4"/>
            </p:custDataLst>
          </p:nvPr>
        </p:nvSpPr>
        <p:spPr>
          <a:xfrm>
            <a:off x="4258824" y="3984774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主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内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容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5"/>
            </p:custDataLst>
          </p:nvPr>
        </p:nvSpPr>
        <p:spPr>
          <a:xfrm>
            <a:off x="4258824" y="5027609"/>
            <a:ext cx="3405021" cy="36828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几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个重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要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标准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修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订要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点</a:t>
            </a:r>
            <a:endParaRPr lang="zh-CN" altLang="en-US" sz="2400" b="1" spc="5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62075" y="1729740"/>
            <a:ext cx="7378700" cy="167258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严格控制环境风险，避免填埋无序发展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提高填埋场建设运行技术门槛，倒逼企业源头减量化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"/>
              <a:tabLst>
                <a:tab pos="355600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确保危险废物填埋运行期间和封场后的长期环境安全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523" y="862583"/>
            <a:ext cx="7840980" cy="7696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3975" rIns="0" bIns="0" rtlCol="0">
            <a:spAutoFit/>
          </a:bodyPr>
          <a:lstStyle/>
          <a:p>
            <a:pPr marL="91440" marR="153670">
              <a:lnSpc>
                <a:spcPct val="100000"/>
              </a:lnSpc>
              <a:spcBef>
                <a:spcPts val="425"/>
              </a:spcBef>
            </a:pPr>
            <a:r>
              <a:rPr sz="2200" b="1" spc="-455" dirty="0">
                <a:latin typeface="微软雅黑" panose="020B0503020204020204" charset="-122"/>
                <a:cs typeface="微软雅黑" panose="020B0503020204020204" charset="-122"/>
              </a:rPr>
              <a:t>HDPE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渗膜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质期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常</a:t>
            </a:r>
            <a:r>
              <a:rPr sz="2200" b="1" spc="4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200" b="1" spc="-25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，危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害长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200" b="1" spc="-5" dirty="0"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填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埋处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置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只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环境</a:t>
            </a:r>
            <a:r>
              <a:rPr sz="2200" b="1" spc="15" dirty="0">
                <a:latin typeface="微软雅黑" panose="020B0503020204020204" charset="-122"/>
                <a:cs typeface="微软雅黑" panose="020B0503020204020204" charset="-122"/>
              </a:rPr>
              <a:t>隔</a:t>
            </a:r>
            <a:r>
              <a:rPr sz="2200" b="1" dirty="0">
                <a:latin typeface="微软雅黑" panose="020B0503020204020204" charset="-122"/>
                <a:cs typeface="微软雅黑" panose="020B0503020204020204" charset="-122"/>
              </a:rPr>
              <a:t>离</a:t>
            </a:r>
            <a:r>
              <a:rPr sz="2200" b="1" spc="6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一种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贮</a:t>
            </a:r>
            <a:r>
              <a:rPr sz="2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手段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1836" y="3871181"/>
            <a:ext cx="2473843" cy="22078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00527" y="4029455"/>
            <a:ext cx="1958339" cy="169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54296" y="3813047"/>
            <a:ext cx="2476500" cy="230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49367" y="4008120"/>
            <a:ext cx="1888236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43116" y="3814571"/>
            <a:ext cx="2500883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38188" y="4009644"/>
            <a:ext cx="2016252" cy="171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971292" y="5870854"/>
            <a:ext cx="145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规范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4775" y="5870854"/>
            <a:ext cx="1047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渗层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破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损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44333" y="5851042"/>
            <a:ext cx="1047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场不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达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6240" y="4037076"/>
            <a:ext cx="2159508" cy="1694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01751" y="5870854"/>
            <a:ext cx="145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址条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600" b="1" spc="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标题 2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501384" y="1219200"/>
            <a:ext cx="2956583" cy="8961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70863" y="1421383"/>
            <a:ext cx="1814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废物预处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5190714"/>
            <a:ext cx="2235707" cy="871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73302" y="5383784"/>
            <a:ext cx="1050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地质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89810" y="4536185"/>
            <a:ext cx="559435" cy="680085"/>
          </a:xfrm>
          <a:custGeom>
            <a:avLst/>
            <a:gdLst/>
            <a:ahLst/>
            <a:cxnLst/>
            <a:rect l="l" t="t" r="r" b="b"/>
            <a:pathLst>
              <a:path w="559435" h="680085">
                <a:moveTo>
                  <a:pt x="0" y="332486"/>
                </a:moveTo>
                <a:lnTo>
                  <a:pt x="92582" y="679831"/>
                </a:lnTo>
                <a:lnTo>
                  <a:pt x="440055" y="587247"/>
                </a:lnTo>
                <a:lnTo>
                  <a:pt x="329945" y="523494"/>
                </a:lnTo>
                <a:lnTo>
                  <a:pt x="403744" y="396113"/>
                </a:lnTo>
                <a:lnTo>
                  <a:pt x="109981" y="396113"/>
                </a:lnTo>
                <a:lnTo>
                  <a:pt x="0" y="332486"/>
                </a:lnTo>
                <a:close/>
              </a:path>
              <a:path w="559435" h="680085">
                <a:moveTo>
                  <a:pt x="339344" y="0"/>
                </a:moveTo>
                <a:lnTo>
                  <a:pt x="109981" y="396113"/>
                </a:lnTo>
                <a:lnTo>
                  <a:pt x="403744" y="396113"/>
                </a:lnTo>
                <a:lnTo>
                  <a:pt x="559434" y="127381"/>
                </a:lnTo>
                <a:lnTo>
                  <a:pt x="33934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89810" y="4536185"/>
            <a:ext cx="559435" cy="680085"/>
          </a:xfrm>
          <a:custGeom>
            <a:avLst/>
            <a:gdLst/>
            <a:ahLst/>
            <a:cxnLst/>
            <a:rect l="l" t="t" r="r" b="b"/>
            <a:pathLst>
              <a:path w="559435" h="680085">
                <a:moveTo>
                  <a:pt x="92582" y="679831"/>
                </a:moveTo>
                <a:lnTo>
                  <a:pt x="0" y="332486"/>
                </a:lnTo>
                <a:lnTo>
                  <a:pt x="109981" y="396113"/>
                </a:lnTo>
                <a:lnTo>
                  <a:pt x="339344" y="0"/>
                </a:lnTo>
                <a:lnTo>
                  <a:pt x="559434" y="127381"/>
                </a:lnTo>
                <a:lnTo>
                  <a:pt x="329945" y="523494"/>
                </a:lnTo>
                <a:lnTo>
                  <a:pt x="440055" y="587247"/>
                </a:lnTo>
                <a:lnTo>
                  <a:pt x="92582" y="679831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79947" y="3066288"/>
            <a:ext cx="2674620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08903" y="3384930"/>
            <a:ext cx="1559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人工防渗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屏障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4158" y="3243833"/>
            <a:ext cx="645160" cy="588645"/>
          </a:xfrm>
          <a:custGeom>
            <a:avLst/>
            <a:gdLst/>
            <a:ahLst/>
            <a:cxnLst/>
            <a:rect l="l" t="t" r="r" b="b"/>
            <a:pathLst>
              <a:path w="645160" h="588645">
                <a:moveTo>
                  <a:pt x="350519" y="0"/>
                </a:moveTo>
                <a:lnTo>
                  <a:pt x="350519" y="147065"/>
                </a:lnTo>
                <a:lnTo>
                  <a:pt x="0" y="147065"/>
                </a:lnTo>
                <a:lnTo>
                  <a:pt x="0" y="441197"/>
                </a:lnTo>
                <a:lnTo>
                  <a:pt x="350519" y="441197"/>
                </a:lnTo>
                <a:lnTo>
                  <a:pt x="350519" y="588263"/>
                </a:lnTo>
                <a:lnTo>
                  <a:pt x="644651" y="294131"/>
                </a:lnTo>
                <a:lnTo>
                  <a:pt x="3505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74158" y="3243833"/>
            <a:ext cx="645160" cy="588645"/>
          </a:xfrm>
          <a:custGeom>
            <a:avLst/>
            <a:gdLst/>
            <a:ahLst/>
            <a:cxnLst/>
            <a:rect l="l" t="t" r="r" b="b"/>
            <a:pathLst>
              <a:path w="645160" h="588645">
                <a:moveTo>
                  <a:pt x="644651" y="294131"/>
                </a:moveTo>
                <a:lnTo>
                  <a:pt x="350519" y="588263"/>
                </a:lnTo>
                <a:lnTo>
                  <a:pt x="350519" y="441197"/>
                </a:lnTo>
                <a:lnTo>
                  <a:pt x="0" y="441197"/>
                </a:lnTo>
                <a:lnTo>
                  <a:pt x="0" y="147065"/>
                </a:lnTo>
                <a:lnTo>
                  <a:pt x="350519" y="147065"/>
                </a:lnTo>
                <a:lnTo>
                  <a:pt x="350519" y="0"/>
                </a:lnTo>
                <a:lnTo>
                  <a:pt x="644651" y="294131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6615" y="2354579"/>
            <a:ext cx="4614672" cy="3509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72614" y="1939289"/>
            <a:ext cx="487045" cy="472440"/>
          </a:xfrm>
          <a:custGeom>
            <a:avLst/>
            <a:gdLst/>
            <a:ahLst/>
            <a:cxnLst/>
            <a:rect l="l" t="t" r="r" b="b"/>
            <a:pathLst>
              <a:path w="487044" h="472439">
                <a:moveTo>
                  <a:pt x="378700" y="250317"/>
                </a:moveTo>
                <a:lnTo>
                  <a:pt x="121666" y="250317"/>
                </a:lnTo>
                <a:lnTo>
                  <a:pt x="173990" y="471932"/>
                </a:lnTo>
                <a:lnTo>
                  <a:pt x="417449" y="414527"/>
                </a:lnTo>
                <a:lnTo>
                  <a:pt x="378700" y="250317"/>
                </a:lnTo>
                <a:close/>
              </a:path>
              <a:path w="487044" h="472439">
                <a:moveTo>
                  <a:pt x="191008" y="0"/>
                </a:moveTo>
                <a:lnTo>
                  <a:pt x="0" y="279146"/>
                </a:lnTo>
                <a:lnTo>
                  <a:pt x="121666" y="250317"/>
                </a:lnTo>
                <a:lnTo>
                  <a:pt x="378700" y="250317"/>
                </a:lnTo>
                <a:lnTo>
                  <a:pt x="365125" y="192786"/>
                </a:lnTo>
                <a:lnTo>
                  <a:pt x="486791" y="164084"/>
                </a:lnTo>
                <a:lnTo>
                  <a:pt x="1910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26865" y="1083005"/>
            <a:ext cx="445452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以保护地下水为目标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修订入场标准限值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增加填埋场堆体稳定性运行技术要求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提高了渗滤液排放控制要求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200" y="5991555"/>
            <a:ext cx="4454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严格选址要求并提出可替代的工程条件： 增加刚性填埋场建设要求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1673" y="4278325"/>
            <a:ext cx="3880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提高了防渗层设计要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800" b="1" spc="125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双人工复合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衬层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提出防渗层完整性检测技术要求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120650" indent="-287020">
              <a:lnSpc>
                <a:spcPct val="100000"/>
              </a:lnSpc>
              <a:buFont typeface="Wingdings" panose="05000000000000000000"/>
              <a:buChar char=""/>
              <a:tabLst>
                <a:tab pos="299720" algn="l"/>
              </a:tabLst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提出“设计寿命期”，增加封场期 及到达设计寿命期后的监测要求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标题 30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9191" y="1214374"/>
          <a:ext cx="8352790" cy="468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5760720"/>
                <a:gridCol w="79184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161543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33350" marR="125730" algn="just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对于软土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区、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基础层饱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和渗 </a:t>
                      </a:r>
                      <a:r>
                        <a:rPr sz="20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透系数高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的区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域，提出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刚性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填埋场建</a:t>
                      </a:r>
                      <a:r>
                        <a:rPr sz="20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方 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 marR="180340" indent="-2717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4.4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址地质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件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： 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）场区的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域稳定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岩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土体稳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良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好，渗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透性低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没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泉水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露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 marR="180340" indent="271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渗结构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底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与地下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记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录以来 的最高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位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保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持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以上的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距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修订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3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4.6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不宜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选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压缩性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泥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泥炭及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软土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09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5120">
                        <a:lnSpc>
                          <a:spcPct val="100000"/>
                        </a:lnSpc>
                        <a:spcBef>
                          <a:spcPts val="435"/>
                        </a:spcBef>
                        <a:tabLst>
                          <a:tab pos="1784985" algn="l"/>
                        </a:tabLst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4.7</a:t>
                      </a:r>
                      <a:r>
                        <a:rPr sz="2000" spc="-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址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天然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础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的饱和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透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数不应 大于1.0×10</a:t>
                      </a:r>
                      <a:r>
                        <a:rPr sz="1950" baseline="26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-5	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cm/s，且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厚度不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2m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8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494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4.9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不满足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4.4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条、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4.6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及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4.7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条的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时必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须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采 用</a:t>
                      </a:r>
                      <a:r>
                        <a:rPr sz="2000" b="1" spc="1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刚性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填</a:t>
                      </a:r>
                      <a:r>
                        <a:rPr sz="2000" b="1" spc="1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埋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场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的设计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3164" y="1118361"/>
          <a:ext cx="8785860" cy="455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5123815"/>
                <a:gridCol w="1861820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6949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5.5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柔性结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构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采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双人工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复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衬层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9545" marR="1574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设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施 工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5773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5.10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在填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区施工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毕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，需要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HDPE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渗膜进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整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性检测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5080">
                        <a:lnSpc>
                          <a:spcPts val="2380"/>
                        </a:lnSpc>
                        <a:spcBef>
                          <a:spcPts val="100"/>
                        </a:spcBef>
                      </a:pPr>
                      <a:r>
                        <a:rPr sz="20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从设计、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施工、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70">
                <a:tc vMerge="1"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1065">
                <a:tc>
                  <a:txBody>
                    <a:bodyPr/>
                    <a:lstStyle/>
                    <a:p>
                      <a:pPr marL="5080">
                        <a:lnSpc>
                          <a:spcPts val="232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运行、监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测加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3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7.8柔性填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场应当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记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录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滤液产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3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5080">
                        <a:lnSpc>
                          <a:spcPts val="227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强填埋场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防渗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00"/>
                        </a:lnSpc>
                      </a:pP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漏检测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流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2826">
                <a:tc rowSpan="2">
                  <a:txBody>
                    <a:bodyPr/>
                    <a:lstStyle/>
                    <a:p>
                      <a:pPr marL="5080">
                        <a:lnSpc>
                          <a:spcPts val="227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系统安全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有效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9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35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10.2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漏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检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层监测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11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2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计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求）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545">
                        <a:lnSpc>
                          <a:spcPts val="2380"/>
                        </a:lnSpc>
                        <a:spcBef>
                          <a:spcPts val="64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8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10.3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埋场运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间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，应定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防渗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232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20"/>
                        </a:lnSpc>
                      </a:pP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层的有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效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评估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5195189" y="3119882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5713" y="3644646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52189" y="4371340"/>
            <a:ext cx="117475" cy="17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73164" y="1694433"/>
          <a:ext cx="8712200" cy="3201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5832475"/>
                <a:gridCol w="1007745"/>
              </a:tblGrid>
              <a:tr h="5246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问题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69951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8910" marR="162560" algn="just">
                        <a:lnSpc>
                          <a:spcPct val="10000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危险废物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填埋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入场要求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与管 </a:t>
                      </a: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理需求相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适应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a)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根据HJ/T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299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制备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浸出液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满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足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入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场标准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修订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63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d)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水溶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盐总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量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</a:t>
                      </a:r>
                      <a:r>
                        <a:rPr sz="2000" spc="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10（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509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6.2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e)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质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含量小于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5（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柔性）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8243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6.4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砷含量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于5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的废物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应进入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刚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埋场处置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标题 19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5173" y="1334388"/>
          <a:ext cx="8569324" cy="4534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5925"/>
                <a:gridCol w="5659120"/>
                <a:gridCol w="1224279"/>
              </a:tblGrid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解决主要问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题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标准修订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内容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AA9E1"/>
                    </a:solidFill>
                  </a:tcPr>
                </a:tc>
              </a:tr>
              <a:tr h="88315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 marR="304800" algn="just">
                        <a:lnSpc>
                          <a:spcPct val="100000"/>
                        </a:lnSpc>
                      </a:pPr>
                      <a:r>
                        <a:rPr sz="20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缺乏设施运 行、监测</a:t>
                      </a:r>
                      <a:r>
                        <a:rPr sz="20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技 </a:t>
                      </a:r>
                      <a:r>
                        <a:rPr sz="2000" b="1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术规定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7.3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填埋堆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边坡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坡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符合堆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性验算要 求（柔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均匀沉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降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造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损坏）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4140" marR="93980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新增填埋 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稳定性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823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3520" algn="just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7.4</a:t>
                      </a:r>
                      <a:r>
                        <a:rPr sz="2000" spc="-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刚性填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场应根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据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的力学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质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理的选 择填埋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单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防止局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力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集中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结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构造成 破坏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6007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10.4</a:t>
                      </a:r>
                      <a:r>
                        <a:rPr sz="2000" spc="-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根据</a:t>
                      </a:r>
                      <a:r>
                        <a:rPr sz="2000" spc="-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埋运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情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况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，运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对柔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埋场稳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</a:t>
                      </a:r>
                      <a:r>
                        <a:rPr sz="2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（CJJ176）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 marR="106045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新增填埋 场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 术要求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14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10.5</a:t>
                      </a:r>
                      <a:r>
                        <a:rPr sz="2000" spc="-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企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业应对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柔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填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埋场内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渗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液水位进 行长期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测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对渗滤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液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导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管道要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20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20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期检测 和清淤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90473" y="1530476"/>
            <a:ext cx="788606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4990" marR="6350" indent="-542925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《名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》修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订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显著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升危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废物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精准治 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污、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科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学治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污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、依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治污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的水平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marR="6350" indent="-54292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《名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》总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瘦身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分级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类更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完善， 定义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描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述更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加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精准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科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indent="-54292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"/>
              <a:tabLst>
                <a:tab pos="554990" algn="l"/>
                <a:tab pos="555625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配套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通则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《技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术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规范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《填埋标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准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4990" marR="5715">
              <a:lnSpc>
                <a:spcPct val="100000"/>
              </a:lnSpc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《焚烧标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准》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形成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完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整框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架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，是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险废物 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治理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系现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化的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重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要组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部分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标题 18"/>
          <p:cNvSpPr/>
          <p:nvPr>
            <p:ph type="title"/>
          </p:nvPr>
        </p:nvSpPr>
        <p:spPr>
          <a:xfrm>
            <a:off x="2186940" y="212725"/>
            <a:ext cx="477012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几个名录修订的要点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9935" y="3968750"/>
            <a:ext cx="299910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7400" y="4231005"/>
            <a:ext cx="10401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27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62557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93772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25114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5632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87671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18885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50228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81443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12784" y="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6868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26" y="2005583"/>
            <a:ext cx="8849995" cy="520065"/>
          </a:xfrm>
          <a:custGeom>
            <a:avLst/>
            <a:gdLst/>
            <a:ahLst/>
            <a:cxnLst/>
            <a:rect l="l" t="t" r="r" b="b"/>
            <a:pathLst>
              <a:path w="8849995" h="520064">
                <a:moveTo>
                  <a:pt x="8849742" y="0"/>
                </a:moveTo>
                <a:lnTo>
                  <a:pt x="294247" y="0"/>
                </a:lnTo>
                <a:lnTo>
                  <a:pt x="241355" y="4186"/>
                </a:lnTo>
                <a:lnTo>
                  <a:pt x="191574" y="16255"/>
                </a:lnTo>
                <a:lnTo>
                  <a:pt x="145734" y="35475"/>
                </a:lnTo>
                <a:lnTo>
                  <a:pt x="104667" y="61110"/>
                </a:lnTo>
                <a:lnTo>
                  <a:pt x="69203" y="92427"/>
                </a:lnTo>
                <a:lnTo>
                  <a:pt x="40173" y="128693"/>
                </a:lnTo>
                <a:lnTo>
                  <a:pt x="18408" y="169173"/>
                </a:lnTo>
                <a:lnTo>
                  <a:pt x="4740" y="213134"/>
                </a:lnTo>
                <a:lnTo>
                  <a:pt x="0" y="259841"/>
                </a:lnTo>
                <a:lnTo>
                  <a:pt x="4740" y="306549"/>
                </a:lnTo>
                <a:lnTo>
                  <a:pt x="18408" y="350510"/>
                </a:lnTo>
                <a:lnTo>
                  <a:pt x="40173" y="390990"/>
                </a:lnTo>
                <a:lnTo>
                  <a:pt x="69203" y="427256"/>
                </a:lnTo>
                <a:lnTo>
                  <a:pt x="104667" y="458573"/>
                </a:lnTo>
                <a:lnTo>
                  <a:pt x="145734" y="484208"/>
                </a:lnTo>
                <a:lnTo>
                  <a:pt x="191574" y="503428"/>
                </a:lnTo>
                <a:lnTo>
                  <a:pt x="241355" y="515497"/>
                </a:lnTo>
                <a:lnTo>
                  <a:pt x="294247" y="519683"/>
                </a:lnTo>
                <a:lnTo>
                  <a:pt x="8849742" y="519683"/>
                </a:lnTo>
                <a:lnTo>
                  <a:pt x="8796836" y="515497"/>
                </a:lnTo>
                <a:lnTo>
                  <a:pt x="8747047" y="503428"/>
                </a:lnTo>
                <a:lnTo>
                  <a:pt x="8701204" y="484208"/>
                </a:lnTo>
                <a:lnTo>
                  <a:pt x="8660136" y="458573"/>
                </a:lnTo>
                <a:lnTo>
                  <a:pt x="8624674" y="427256"/>
                </a:lnTo>
                <a:lnTo>
                  <a:pt x="8595648" y="390990"/>
                </a:lnTo>
                <a:lnTo>
                  <a:pt x="8573887" y="350510"/>
                </a:lnTo>
                <a:lnTo>
                  <a:pt x="8560222" y="306549"/>
                </a:lnTo>
                <a:lnTo>
                  <a:pt x="8555483" y="259841"/>
                </a:lnTo>
                <a:lnTo>
                  <a:pt x="8560222" y="213134"/>
                </a:lnTo>
                <a:lnTo>
                  <a:pt x="8573887" y="169173"/>
                </a:lnTo>
                <a:lnTo>
                  <a:pt x="8595648" y="128693"/>
                </a:lnTo>
                <a:lnTo>
                  <a:pt x="8624674" y="92427"/>
                </a:lnTo>
                <a:lnTo>
                  <a:pt x="8660136" y="61110"/>
                </a:lnTo>
                <a:lnTo>
                  <a:pt x="8701204" y="35475"/>
                </a:lnTo>
                <a:lnTo>
                  <a:pt x="8747047" y="16255"/>
                </a:lnTo>
                <a:lnTo>
                  <a:pt x="8796836" y="4186"/>
                </a:lnTo>
                <a:lnTo>
                  <a:pt x="8849742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7"/>
                </a:lnTo>
                <a:lnTo>
                  <a:pt x="9143999" y="6857997"/>
                </a:lnTo>
                <a:lnTo>
                  <a:pt x="9143999" y="2525267"/>
                </a:lnTo>
                <a:lnTo>
                  <a:pt x="8883268" y="2525267"/>
                </a:lnTo>
                <a:lnTo>
                  <a:pt x="8830363" y="2521081"/>
                </a:lnTo>
                <a:lnTo>
                  <a:pt x="8780573" y="2509012"/>
                </a:lnTo>
                <a:lnTo>
                  <a:pt x="8734730" y="2489792"/>
                </a:lnTo>
                <a:lnTo>
                  <a:pt x="8693662" y="2464157"/>
                </a:lnTo>
                <a:lnTo>
                  <a:pt x="8658200" y="2432840"/>
                </a:lnTo>
                <a:lnTo>
                  <a:pt x="8629174" y="2396574"/>
                </a:lnTo>
                <a:lnTo>
                  <a:pt x="8607414" y="2356094"/>
                </a:lnTo>
                <a:lnTo>
                  <a:pt x="8593749" y="2312133"/>
                </a:lnTo>
                <a:lnTo>
                  <a:pt x="8589009" y="2265426"/>
                </a:lnTo>
                <a:lnTo>
                  <a:pt x="8593749" y="2218718"/>
                </a:lnTo>
                <a:lnTo>
                  <a:pt x="8607414" y="2174757"/>
                </a:lnTo>
                <a:lnTo>
                  <a:pt x="8629174" y="2134277"/>
                </a:lnTo>
                <a:lnTo>
                  <a:pt x="8658200" y="2098011"/>
                </a:lnTo>
                <a:lnTo>
                  <a:pt x="8693662" y="2066694"/>
                </a:lnTo>
                <a:lnTo>
                  <a:pt x="8734730" y="2041059"/>
                </a:lnTo>
                <a:lnTo>
                  <a:pt x="8780573" y="2021839"/>
                </a:lnTo>
                <a:lnTo>
                  <a:pt x="8830363" y="2009770"/>
                </a:lnTo>
                <a:lnTo>
                  <a:pt x="8883268" y="2005584"/>
                </a:lnTo>
                <a:lnTo>
                  <a:pt x="9143999" y="2005584"/>
                </a:lnTo>
                <a:lnTo>
                  <a:pt x="9143999" y="0"/>
                </a:lnTo>
                <a:close/>
              </a:path>
              <a:path w="9144000" h="6858000">
                <a:moveTo>
                  <a:pt x="9143999" y="2384228"/>
                </a:moveTo>
                <a:lnTo>
                  <a:pt x="9108336" y="2432840"/>
                </a:lnTo>
                <a:lnTo>
                  <a:pt x="9072874" y="2464157"/>
                </a:lnTo>
                <a:lnTo>
                  <a:pt x="9031806" y="2489792"/>
                </a:lnTo>
                <a:lnTo>
                  <a:pt x="8985963" y="2509012"/>
                </a:lnTo>
                <a:lnTo>
                  <a:pt x="8936174" y="2521081"/>
                </a:lnTo>
                <a:lnTo>
                  <a:pt x="8883268" y="2525267"/>
                </a:lnTo>
                <a:lnTo>
                  <a:pt x="9143999" y="2525267"/>
                </a:lnTo>
                <a:lnTo>
                  <a:pt x="9143999" y="2384228"/>
                </a:lnTo>
                <a:close/>
              </a:path>
              <a:path w="9144000" h="6858000">
                <a:moveTo>
                  <a:pt x="9143999" y="2005584"/>
                </a:moveTo>
                <a:lnTo>
                  <a:pt x="8883268" y="2005584"/>
                </a:lnTo>
                <a:lnTo>
                  <a:pt x="8936174" y="2009770"/>
                </a:lnTo>
                <a:lnTo>
                  <a:pt x="8985963" y="2021839"/>
                </a:lnTo>
                <a:lnTo>
                  <a:pt x="9031806" y="2041059"/>
                </a:lnTo>
                <a:lnTo>
                  <a:pt x="9072874" y="2066694"/>
                </a:lnTo>
                <a:lnTo>
                  <a:pt x="9108336" y="2098011"/>
                </a:lnTo>
                <a:lnTo>
                  <a:pt x="9137362" y="2134277"/>
                </a:lnTo>
                <a:lnTo>
                  <a:pt x="9143999" y="2146623"/>
                </a:lnTo>
                <a:lnTo>
                  <a:pt x="9143999" y="2005584"/>
                </a:lnTo>
                <a:close/>
              </a:path>
            </a:pathLst>
          </a:custGeom>
          <a:solidFill>
            <a:srgbClr val="FFC2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89009" y="2005583"/>
            <a:ext cx="554990" cy="520065"/>
          </a:xfrm>
          <a:custGeom>
            <a:avLst/>
            <a:gdLst/>
            <a:ahLst/>
            <a:cxnLst/>
            <a:rect l="l" t="t" r="r" b="b"/>
            <a:pathLst>
              <a:path w="554990" h="520064">
                <a:moveTo>
                  <a:pt x="294259" y="519683"/>
                </a:moveTo>
                <a:lnTo>
                  <a:pt x="241353" y="515497"/>
                </a:lnTo>
                <a:lnTo>
                  <a:pt x="191564" y="503427"/>
                </a:lnTo>
                <a:lnTo>
                  <a:pt x="145720" y="484208"/>
                </a:lnTo>
                <a:lnTo>
                  <a:pt x="104653" y="458573"/>
                </a:lnTo>
                <a:lnTo>
                  <a:pt x="69191" y="427256"/>
                </a:lnTo>
                <a:lnTo>
                  <a:pt x="40164" y="390990"/>
                </a:lnTo>
                <a:lnTo>
                  <a:pt x="18404" y="350510"/>
                </a:lnTo>
                <a:lnTo>
                  <a:pt x="4739" y="306549"/>
                </a:lnTo>
                <a:lnTo>
                  <a:pt x="0" y="259841"/>
                </a:lnTo>
                <a:lnTo>
                  <a:pt x="4739" y="213134"/>
                </a:lnTo>
                <a:lnTo>
                  <a:pt x="18404" y="169173"/>
                </a:lnTo>
                <a:lnTo>
                  <a:pt x="40164" y="128693"/>
                </a:lnTo>
                <a:lnTo>
                  <a:pt x="69191" y="92427"/>
                </a:lnTo>
                <a:lnTo>
                  <a:pt x="104653" y="61110"/>
                </a:lnTo>
                <a:lnTo>
                  <a:pt x="145720" y="35475"/>
                </a:lnTo>
                <a:lnTo>
                  <a:pt x="191564" y="16255"/>
                </a:lnTo>
                <a:lnTo>
                  <a:pt x="241353" y="4186"/>
                </a:lnTo>
                <a:lnTo>
                  <a:pt x="294259" y="0"/>
                </a:lnTo>
                <a:lnTo>
                  <a:pt x="347164" y="4186"/>
                </a:lnTo>
                <a:lnTo>
                  <a:pt x="396953" y="16255"/>
                </a:lnTo>
                <a:lnTo>
                  <a:pt x="442797" y="35475"/>
                </a:lnTo>
                <a:lnTo>
                  <a:pt x="483864" y="61110"/>
                </a:lnTo>
                <a:lnTo>
                  <a:pt x="519326" y="92427"/>
                </a:lnTo>
                <a:lnTo>
                  <a:pt x="548353" y="128693"/>
                </a:lnTo>
                <a:lnTo>
                  <a:pt x="554990" y="1410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83268" y="2384228"/>
            <a:ext cx="260985" cy="141605"/>
          </a:xfrm>
          <a:custGeom>
            <a:avLst/>
            <a:gdLst/>
            <a:ahLst/>
            <a:cxnLst/>
            <a:rect l="l" t="t" r="r" b="b"/>
            <a:pathLst>
              <a:path w="260984" h="141605">
                <a:moveTo>
                  <a:pt x="260730" y="0"/>
                </a:moveTo>
                <a:lnTo>
                  <a:pt x="225067" y="48611"/>
                </a:lnTo>
                <a:lnTo>
                  <a:pt x="189605" y="79929"/>
                </a:lnTo>
                <a:lnTo>
                  <a:pt x="148538" y="105564"/>
                </a:lnTo>
                <a:lnTo>
                  <a:pt x="102694" y="124783"/>
                </a:lnTo>
                <a:lnTo>
                  <a:pt x="52905" y="136853"/>
                </a:lnTo>
                <a:lnTo>
                  <a:pt x="0" y="1410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526" y="2005583"/>
            <a:ext cx="8849995" cy="520065"/>
          </a:xfrm>
          <a:custGeom>
            <a:avLst/>
            <a:gdLst/>
            <a:ahLst/>
            <a:cxnLst/>
            <a:rect l="l" t="t" r="r" b="b"/>
            <a:pathLst>
              <a:path w="8849995" h="520064">
                <a:moveTo>
                  <a:pt x="8849742" y="519683"/>
                </a:moveTo>
                <a:lnTo>
                  <a:pt x="294247" y="519683"/>
                </a:lnTo>
                <a:lnTo>
                  <a:pt x="241355" y="515497"/>
                </a:lnTo>
                <a:lnTo>
                  <a:pt x="191574" y="503427"/>
                </a:lnTo>
                <a:lnTo>
                  <a:pt x="145734" y="484208"/>
                </a:lnTo>
                <a:lnTo>
                  <a:pt x="104667" y="458573"/>
                </a:lnTo>
                <a:lnTo>
                  <a:pt x="69203" y="427256"/>
                </a:lnTo>
                <a:lnTo>
                  <a:pt x="40173" y="390990"/>
                </a:lnTo>
                <a:lnTo>
                  <a:pt x="18408" y="350510"/>
                </a:lnTo>
                <a:lnTo>
                  <a:pt x="4740" y="306549"/>
                </a:lnTo>
                <a:lnTo>
                  <a:pt x="0" y="259841"/>
                </a:lnTo>
                <a:lnTo>
                  <a:pt x="4740" y="213134"/>
                </a:lnTo>
                <a:lnTo>
                  <a:pt x="18408" y="169173"/>
                </a:lnTo>
                <a:lnTo>
                  <a:pt x="40173" y="128693"/>
                </a:lnTo>
                <a:lnTo>
                  <a:pt x="69203" y="92427"/>
                </a:lnTo>
                <a:lnTo>
                  <a:pt x="104667" y="61110"/>
                </a:lnTo>
                <a:lnTo>
                  <a:pt x="145734" y="35475"/>
                </a:lnTo>
                <a:lnTo>
                  <a:pt x="191574" y="16255"/>
                </a:lnTo>
                <a:lnTo>
                  <a:pt x="241355" y="4186"/>
                </a:lnTo>
                <a:lnTo>
                  <a:pt x="294247" y="0"/>
                </a:lnTo>
                <a:lnTo>
                  <a:pt x="884974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94458" y="905382"/>
            <a:ext cx="1177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000" b="1" spc="-229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7447" y="2123058"/>
            <a:ext cx="1337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29" dirty="0">
                <a:latin typeface="微软雅黑" panose="020B0503020204020204" charset="-122"/>
                <a:cs typeface="微软雅黑" panose="020B0503020204020204" charset="-122"/>
              </a:rPr>
              <a:t>99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5619" y="2102307"/>
            <a:ext cx="13563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0580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0" b="1" spc="-337" baseline="100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0" b="1" spc="-352" baseline="1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0" b="1" spc="-345" baseline="1000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0" b="1" spc="-352" baseline="100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endParaRPr sz="3000" baseline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5463" y="3131565"/>
            <a:ext cx="140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两高司法解释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3506" y="2099818"/>
            <a:ext cx="537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3448" y="946403"/>
            <a:ext cx="0" cy="2971800"/>
          </a:xfrm>
          <a:custGeom>
            <a:avLst/>
            <a:gdLst/>
            <a:ahLst/>
            <a:cxnLst/>
            <a:rect l="l" t="t" r="r" b="b"/>
            <a:pathLst>
              <a:path h="2971800">
                <a:moveTo>
                  <a:pt x="0" y="0"/>
                </a:moveTo>
                <a:lnTo>
                  <a:pt x="0" y="29718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19700" y="90830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2061" y="2108707"/>
            <a:ext cx="53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29" dirty="0">
                <a:latin typeface="微软雅黑" panose="020B0503020204020204" charset="-122"/>
                <a:cs typeface="微软雅黑" panose="020B0503020204020204" charset="-122"/>
              </a:rPr>
              <a:t>98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56804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56804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67106" y="4108450"/>
            <a:ext cx="8799830" cy="234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1998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版参照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巴塞尔公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约》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，采用列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举法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列出</a:t>
            </a:r>
            <a:r>
              <a:rPr sz="2000" b="1" spc="-150" dirty="0">
                <a:latin typeface="微软雅黑" panose="020B0503020204020204" charset="-122"/>
                <a:cs typeface="微软雅黑" panose="020B0503020204020204" charset="-122"/>
              </a:rPr>
              <a:t>，47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2008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版根据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生源分类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，指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明具体工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艺，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名录框架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包括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“类别、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来源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代码、废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物描述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b="1" spc="-110" dirty="0">
                <a:latin typeface="微软雅黑" panose="020B0503020204020204" charset="-122"/>
                <a:cs typeface="微软雅黑" panose="020B0503020204020204" charset="-122"/>
              </a:rPr>
              <a:t>”，49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2016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版根据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别案例与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践进行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调整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增加豁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免清</a:t>
            </a:r>
            <a:r>
              <a:rPr sz="2000" b="1" spc="15" dirty="0"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000" b="1" spc="-150" dirty="0">
                <a:latin typeface="微软雅黑" panose="020B0503020204020204" charset="-122"/>
                <a:cs typeface="微软雅黑" panose="020B0503020204020204" charset="-122"/>
              </a:rPr>
              <a:t>，46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0000FF"/>
              </a:buClr>
              <a:buFont typeface="Wingdings" panose="05000000000000000000"/>
              <a:buChar char=""/>
              <a:tabLst>
                <a:tab pos="355600" algn="l"/>
                <a:tab pos="4577715" algn="l"/>
              </a:tabLst>
            </a:pP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版针对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固体法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”“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个能力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”	提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升新要求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，调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整细化</a:t>
            </a:r>
            <a:r>
              <a:rPr sz="2000" b="1" spc="-145" dirty="0">
                <a:latin typeface="微软雅黑" panose="020B0503020204020204" charset="-122"/>
                <a:cs typeface="微软雅黑" panose="020B0503020204020204" charset="-122"/>
              </a:rPr>
              <a:t>，46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大类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58744" y="3131565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《固体法》修订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593" y="3131565"/>
            <a:ext cx="234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5" baseline="-5000" dirty="0">
                <a:latin typeface="微软雅黑" panose="020B0503020204020204" charset="-122"/>
                <a:cs typeface="微软雅黑" panose="020B0503020204020204" charset="-122"/>
              </a:rPr>
              <a:t>巴塞尔公</a:t>
            </a:r>
            <a:r>
              <a:rPr sz="2700" b="1" spc="292" baseline="-500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65676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65676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77795" y="1417319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0"/>
                </a:moveTo>
                <a:lnTo>
                  <a:pt x="152400" y="208660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0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0"/>
                </a:lnTo>
                <a:lnTo>
                  <a:pt x="609600" y="208660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77795" y="1417319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0"/>
                </a:moveTo>
                <a:lnTo>
                  <a:pt x="304800" y="0"/>
                </a:lnTo>
                <a:lnTo>
                  <a:pt x="609600" y="208660"/>
                </a:lnTo>
                <a:lnTo>
                  <a:pt x="457200" y="208660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0"/>
                </a:lnTo>
                <a:lnTo>
                  <a:pt x="0" y="2086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0571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6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6" y="339470"/>
                </a:lnTo>
                <a:close/>
              </a:path>
              <a:path w="410210" h="508000">
                <a:moveTo>
                  <a:pt x="307467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7" y="339470"/>
                </a:lnTo>
                <a:lnTo>
                  <a:pt x="30746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0571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6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7" y="0"/>
                </a:lnTo>
                <a:lnTo>
                  <a:pt x="307467" y="339470"/>
                </a:lnTo>
                <a:lnTo>
                  <a:pt x="409956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8159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09" h="508000">
                <a:moveTo>
                  <a:pt x="409956" y="339470"/>
                </a:moveTo>
                <a:lnTo>
                  <a:pt x="0" y="339470"/>
                </a:lnTo>
                <a:lnTo>
                  <a:pt x="204978" y="507491"/>
                </a:lnTo>
                <a:lnTo>
                  <a:pt x="409956" y="339470"/>
                </a:lnTo>
                <a:close/>
              </a:path>
              <a:path w="410209" h="508000">
                <a:moveTo>
                  <a:pt x="307467" y="0"/>
                </a:moveTo>
                <a:lnTo>
                  <a:pt x="102489" y="0"/>
                </a:lnTo>
                <a:lnTo>
                  <a:pt x="102489" y="339470"/>
                </a:lnTo>
                <a:lnTo>
                  <a:pt x="307467" y="339470"/>
                </a:lnTo>
                <a:lnTo>
                  <a:pt x="30746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8159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09" h="508000">
                <a:moveTo>
                  <a:pt x="409956" y="339470"/>
                </a:moveTo>
                <a:lnTo>
                  <a:pt x="204978" y="507491"/>
                </a:lnTo>
                <a:lnTo>
                  <a:pt x="0" y="339470"/>
                </a:lnTo>
                <a:lnTo>
                  <a:pt x="102489" y="339470"/>
                </a:lnTo>
                <a:lnTo>
                  <a:pt x="102489" y="0"/>
                </a:lnTo>
                <a:lnTo>
                  <a:pt x="307467" y="0"/>
                </a:lnTo>
                <a:lnTo>
                  <a:pt x="307467" y="339470"/>
                </a:lnTo>
                <a:lnTo>
                  <a:pt x="409956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2407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5" y="339470"/>
                </a:lnTo>
                <a:close/>
              </a:path>
              <a:path w="410210" h="508000">
                <a:moveTo>
                  <a:pt x="307466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6" y="339470"/>
                </a:lnTo>
                <a:lnTo>
                  <a:pt x="30746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24071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6" y="0"/>
                </a:lnTo>
                <a:lnTo>
                  <a:pt x="307466" y="339470"/>
                </a:lnTo>
                <a:lnTo>
                  <a:pt x="409955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00344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0" y="339470"/>
                </a:lnTo>
                <a:lnTo>
                  <a:pt x="204977" y="507491"/>
                </a:lnTo>
                <a:lnTo>
                  <a:pt x="409955" y="339470"/>
                </a:lnTo>
                <a:close/>
              </a:path>
              <a:path w="410210" h="508000">
                <a:moveTo>
                  <a:pt x="307466" y="0"/>
                </a:moveTo>
                <a:lnTo>
                  <a:pt x="102488" y="0"/>
                </a:lnTo>
                <a:lnTo>
                  <a:pt x="102488" y="339470"/>
                </a:lnTo>
                <a:lnTo>
                  <a:pt x="307466" y="339470"/>
                </a:lnTo>
                <a:lnTo>
                  <a:pt x="30746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00344" y="2557272"/>
            <a:ext cx="410209" cy="508000"/>
          </a:xfrm>
          <a:custGeom>
            <a:avLst/>
            <a:gdLst/>
            <a:ahLst/>
            <a:cxnLst/>
            <a:rect l="l" t="t" r="r" b="b"/>
            <a:pathLst>
              <a:path w="410210" h="508000">
                <a:moveTo>
                  <a:pt x="409955" y="339470"/>
                </a:moveTo>
                <a:lnTo>
                  <a:pt x="204977" y="507491"/>
                </a:lnTo>
                <a:lnTo>
                  <a:pt x="0" y="339470"/>
                </a:lnTo>
                <a:lnTo>
                  <a:pt x="102488" y="339470"/>
                </a:lnTo>
                <a:lnTo>
                  <a:pt x="102488" y="0"/>
                </a:lnTo>
                <a:lnTo>
                  <a:pt x="307466" y="0"/>
                </a:lnTo>
                <a:lnTo>
                  <a:pt x="307466" y="339470"/>
                </a:lnTo>
                <a:lnTo>
                  <a:pt x="409955" y="33947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426579" y="3105403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《固体法》修订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75676" y="2555748"/>
            <a:ext cx="408940" cy="508000"/>
          </a:xfrm>
          <a:custGeom>
            <a:avLst/>
            <a:gdLst/>
            <a:ahLst/>
            <a:cxnLst/>
            <a:rect l="l" t="t" r="r" b="b"/>
            <a:pathLst>
              <a:path w="408940" h="508000">
                <a:moveTo>
                  <a:pt x="408431" y="340105"/>
                </a:moveTo>
                <a:lnTo>
                  <a:pt x="0" y="340105"/>
                </a:lnTo>
                <a:lnTo>
                  <a:pt x="204216" y="507491"/>
                </a:lnTo>
                <a:lnTo>
                  <a:pt x="408431" y="340105"/>
                </a:lnTo>
                <a:close/>
              </a:path>
              <a:path w="408940" h="508000">
                <a:moveTo>
                  <a:pt x="306324" y="0"/>
                </a:moveTo>
                <a:lnTo>
                  <a:pt x="102107" y="0"/>
                </a:lnTo>
                <a:lnTo>
                  <a:pt x="102107" y="340105"/>
                </a:lnTo>
                <a:lnTo>
                  <a:pt x="306324" y="340105"/>
                </a:lnTo>
                <a:lnTo>
                  <a:pt x="3063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075676" y="2555748"/>
            <a:ext cx="408940" cy="508000"/>
          </a:xfrm>
          <a:custGeom>
            <a:avLst/>
            <a:gdLst/>
            <a:ahLst/>
            <a:cxnLst/>
            <a:rect l="l" t="t" r="r" b="b"/>
            <a:pathLst>
              <a:path w="408940" h="508000">
                <a:moveTo>
                  <a:pt x="408431" y="340105"/>
                </a:moveTo>
                <a:lnTo>
                  <a:pt x="204216" y="507491"/>
                </a:lnTo>
                <a:lnTo>
                  <a:pt x="0" y="340105"/>
                </a:lnTo>
                <a:lnTo>
                  <a:pt x="102107" y="340105"/>
                </a:lnTo>
                <a:lnTo>
                  <a:pt x="102107" y="0"/>
                </a:lnTo>
                <a:lnTo>
                  <a:pt x="306324" y="0"/>
                </a:lnTo>
                <a:lnTo>
                  <a:pt x="306324" y="340105"/>
                </a:lnTo>
                <a:lnTo>
                  <a:pt x="408431" y="34010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00800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457200" y="208661"/>
                </a:moveTo>
                <a:lnTo>
                  <a:pt x="152400" y="208661"/>
                </a:lnTo>
                <a:lnTo>
                  <a:pt x="152400" y="509015"/>
                </a:lnTo>
                <a:lnTo>
                  <a:pt x="457200" y="509015"/>
                </a:lnTo>
                <a:lnTo>
                  <a:pt x="457200" y="208661"/>
                </a:lnTo>
                <a:close/>
              </a:path>
              <a:path w="609600" h="509269">
                <a:moveTo>
                  <a:pt x="304800" y="0"/>
                </a:moveTo>
                <a:lnTo>
                  <a:pt x="0" y="208661"/>
                </a:lnTo>
                <a:lnTo>
                  <a:pt x="609600" y="208661"/>
                </a:lnTo>
                <a:lnTo>
                  <a:pt x="304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00800" y="1408175"/>
            <a:ext cx="609600" cy="509270"/>
          </a:xfrm>
          <a:custGeom>
            <a:avLst/>
            <a:gdLst/>
            <a:ahLst/>
            <a:cxnLst/>
            <a:rect l="l" t="t" r="r" b="b"/>
            <a:pathLst>
              <a:path w="609600" h="509269">
                <a:moveTo>
                  <a:pt x="0" y="208661"/>
                </a:moveTo>
                <a:lnTo>
                  <a:pt x="304800" y="0"/>
                </a:lnTo>
                <a:lnTo>
                  <a:pt x="609600" y="208661"/>
                </a:lnTo>
                <a:lnTo>
                  <a:pt x="457200" y="208661"/>
                </a:lnTo>
                <a:lnTo>
                  <a:pt x="457200" y="509015"/>
                </a:lnTo>
                <a:lnTo>
                  <a:pt x="152400" y="509015"/>
                </a:lnTo>
                <a:lnTo>
                  <a:pt x="152400" y="208661"/>
                </a:lnTo>
                <a:lnTo>
                  <a:pt x="0" y="208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018915" y="904189"/>
            <a:ext cx="485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1205" algn="l"/>
                <a:tab pos="3686810" algn="l"/>
              </a:tabLst>
            </a:pP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3000" b="1" spc="-34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</a:t>
            </a:r>
            <a:r>
              <a:rPr sz="3000" b="1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	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000" b="1" spc="-2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</a:t>
            </a:r>
            <a:r>
              <a:rPr sz="20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3000" b="1" spc="-34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000" b="1" spc="15" baseline="1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版名录</a:t>
            </a:r>
            <a:endParaRPr sz="3000" baseline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61101" y="2081530"/>
            <a:ext cx="1214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8975" algn="l"/>
              </a:tabLst>
            </a:pP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220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000" b="1" spc="-2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spc="-235" dirty="0"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45680" y="946403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996565" y="60960"/>
            <a:ext cx="315150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名录修订历程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90473" y="1282649"/>
            <a:ext cx="7788909" cy="439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985" indent="-629920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《固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体法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》中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名录应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态调整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1985" indent="-629920">
              <a:lnSpc>
                <a:spcPct val="100000"/>
              </a:lnSpc>
              <a:spcBef>
                <a:spcPts val="228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应新形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势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下危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物环境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916305" lvl="1" indent="-274955">
              <a:lnSpc>
                <a:spcPct val="100000"/>
              </a:lnSpc>
              <a:spcBef>
                <a:spcPts val="21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9169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准治污、科学治污、依法治污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16305" lvl="1" indent="-274955">
              <a:lnSpc>
                <a:spcPct val="100000"/>
              </a:lnSpc>
              <a:spcBef>
                <a:spcPts val="20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91694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排污许可证管理制度、三个能力提升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641985" indent="-629920">
              <a:lnSpc>
                <a:spcPct val="100000"/>
              </a:lnSpc>
              <a:spcBef>
                <a:spcPts val="218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1985" algn="l"/>
                <a:tab pos="64262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善我国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险废物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别标准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系的需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884555" lvl="1" indent="-243205">
              <a:lnSpc>
                <a:spcPct val="100000"/>
              </a:lnSpc>
              <a:spcBef>
                <a:spcPts val="21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88519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危险废物鉴别标准（通则、技术规范）陆续修订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884555" lvl="1" indent="-243205">
              <a:lnSpc>
                <a:spcPct val="100000"/>
              </a:lnSpc>
              <a:spcBef>
                <a:spcPts val="2040"/>
              </a:spcBef>
              <a:buClr>
                <a:srgbClr val="00AF50"/>
              </a:buClr>
              <a:buFont typeface="Wingdings" panose="05000000000000000000"/>
              <a:buChar char=""/>
              <a:tabLst>
                <a:tab pos="885190" algn="l"/>
              </a:tabLst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危险废物利用处置污染控制标准陆续完善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332355" y="206375"/>
            <a:ext cx="4197985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名录修订的必要性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33678" y="1458594"/>
            <a:ext cx="761809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835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  <a:tab pos="469900" algn="l"/>
              </a:tabLst>
            </a:pP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导向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针对反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映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集中、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题较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多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indent="-457835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  <a:tab pos="469900" algn="l"/>
              </a:tabLst>
            </a:pP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持精准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28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：通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细化类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和对应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艺描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述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>
              <a:lnSpc>
                <a:spcPct val="100000"/>
              </a:lnSpc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保证列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《名录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的废物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别和危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特性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精准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6350" indent="-457835" algn="just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469900" algn="l"/>
              </a:tabLst>
            </a:pP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持风险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：依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不同废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不同环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危险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特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和环境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险的差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，对环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风险小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废物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在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定环节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豁免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787015" y="169545"/>
            <a:ext cx="373380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名录修订的原则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484876" y="1053083"/>
            <a:ext cx="1391920" cy="4318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636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征集意见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7205" y="3141726"/>
            <a:ext cx="203327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680"/>
              </a:spcBef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修订草案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13553" y="2047494"/>
            <a:ext cx="2689860" cy="721360"/>
          </a:xfrm>
          <a:custGeom>
            <a:avLst/>
            <a:gdLst/>
            <a:ahLst/>
            <a:cxnLst/>
            <a:rect l="l" t="t" r="r" b="b"/>
            <a:pathLst>
              <a:path w="2689859" h="721360">
                <a:moveTo>
                  <a:pt x="0" y="360425"/>
                </a:moveTo>
                <a:lnTo>
                  <a:pt x="1344930" y="0"/>
                </a:lnTo>
                <a:lnTo>
                  <a:pt x="2689860" y="360425"/>
                </a:lnTo>
                <a:lnTo>
                  <a:pt x="1344930" y="720851"/>
                </a:lnTo>
                <a:lnTo>
                  <a:pt x="0" y="36042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18834" y="1642617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科学研判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70482" y="1972817"/>
            <a:ext cx="2475230" cy="875030"/>
          </a:xfrm>
          <a:custGeom>
            <a:avLst/>
            <a:gdLst/>
            <a:ahLst/>
            <a:cxnLst/>
            <a:rect l="l" t="t" r="r" b="b"/>
            <a:pathLst>
              <a:path w="2475229" h="875030">
                <a:moveTo>
                  <a:pt x="0" y="437388"/>
                </a:moveTo>
                <a:lnTo>
                  <a:pt x="1237488" y="0"/>
                </a:lnTo>
                <a:lnTo>
                  <a:pt x="2474976" y="437388"/>
                </a:lnTo>
                <a:lnTo>
                  <a:pt x="1237488" y="874776"/>
                </a:lnTo>
                <a:lnTo>
                  <a:pt x="0" y="43738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35529" y="2130933"/>
            <a:ext cx="94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是否普遍 性问题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5458" y="2345435"/>
            <a:ext cx="756285" cy="129539"/>
          </a:xfrm>
          <a:custGeom>
            <a:avLst/>
            <a:gdLst/>
            <a:ahLst/>
            <a:cxnLst/>
            <a:rect l="l" t="t" r="r" b="b"/>
            <a:pathLst>
              <a:path w="756285" h="129539">
                <a:moveTo>
                  <a:pt x="77724" y="0"/>
                </a:moveTo>
                <a:lnTo>
                  <a:pt x="0" y="64769"/>
                </a:lnTo>
                <a:lnTo>
                  <a:pt x="77724" y="129539"/>
                </a:lnTo>
                <a:lnTo>
                  <a:pt x="77724" y="77724"/>
                </a:lnTo>
                <a:lnTo>
                  <a:pt x="64769" y="77724"/>
                </a:lnTo>
                <a:lnTo>
                  <a:pt x="64769" y="51815"/>
                </a:lnTo>
                <a:lnTo>
                  <a:pt x="77724" y="51815"/>
                </a:lnTo>
                <a:lnTo>
                  <a:pt x="77724" y="0"/>
                </a:lnTo>
                <a:close/>
              </a:path>
              <a:path w="756285" h="129539">
                <a:moveTo>
                  <a:pt x="77724" y="51815"/>
                </a:moveTo>
                <a:lnTo>
                  <a:pt x="64769" y="51815"/>
                </a:lnTo>
                <a:lnTo>
                  <a:pt x="64769" y="77724"/>
                </a:lnTo>
                <a:lnTo>
                  <a:pt x="77724" y="77724"/>
                </a:lnTo>
                <a:lnTo>
                  <a:pt x="77724" y="51815"/>
                </a:lnTo>
                <a:close/>
              </a:path>
              <a:path w="756285" h="129539">
                <a:moveTo>
                  <a:pt x="756157" y="51815"/>
                </a:moveTo>
                <a:lnTo>
                  <a:pt x="77724" y="51815"/>
                </a:lnTo>
                <a:lnTo>
                  <a:pt x="77724" y="77724"/>
                </a:lnTo>
                <a:lnTo>
                  <a:pt x="756157" y="77724"/>
                </a:lnTo>
                <a:lnTo>
                  <a:pt x="756157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06265" y="188340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0982" y="2127884"/>
            <a:ext cx="117602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是否能支撑 名录修订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36295">
              <a:lnSpc>
                <a:spcPct val="100000"/>
              </a:lnSpc>
              <a:spcBef>
                <a:spcPts val="845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56916" y="2873501"/>
            <a:ext cx="129539" cy="1066165"/>
          </a:xfrm>
          <a:custGeom>
            <a:avLst/>
            <a:gdLst/>
            <a:ahLst/>
            <a:cxnLst/>
            <a:rect l="l" t="t" r="r" b="b"/>
            <a:pathLst>
              <a:path w="129539" h="1066164">
                <a:moveTo>
                  <a:pt x="51815" y="988187"/>
                </a:moveTo>
                <a:lnTo>
                  <a:pt x="0" y="988187"/>
                </a:lnTo>
                <a:lnTo>
                  <a:pt x="64769" y="1065911"/>
                </a:lnTo>
                <a:lnTo>
                  <a:pt x="118744" y="1001141"/>
                </a:lnTo>
                <a:lnTo>
                  <a:pt x="51815" y="1001141"/>
                </a:lnTo>
                <a:lnTo>
                  <a:pt x="51815" y="988187"/>
                </a:lnTo>
                <a:close/>
              </a:path>
              <a:path w="129539" h="1066164">
                <a:moveTo>
                  <a:pt x="77723" y="0"/>
                </a:moveTo>
                <a:lnTo>
                  <a:pt x="51815" y="0"/>
                </a:lnTo>
                <a:lnTo>
                  <a:pt x="51815" y="1001141"/>
                </a:lnTo>
                <a:lnTo>
                  <a:pt x="77723" y="1001141"/>
                </a:lnTo>
                <a:lnTo>
                  <a:pt x="77723" y="0"/>
                </a:lnTo>
                <a:close/>
              </a:path>
              <a:path w="129539" h="1066164">
                <a:moveTo>
                  <a:pt x="129539" y="988187"/>
                </a:moveTo>
                <a:lnTo>
                  <a:pt x="77723" y="988187"/>
                </a:lnTo>
                <a:lnTo>
                  <a:pt x="77723" y="1001141"/>
                </a:lnTo>
                <a:lnTo>
                  <a:pt x="118744" y="1001141"/>
                </a:lnTo>
                <a:lnTo>
                  <a:pt x="129539" y="988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7061" y="2407157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648081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72997" y="191909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2291" y="2407157"/>
            <a:ext cx="129539" cy="473709"/>
          </a:xfrm>
          <a:custGeom>
            <a:avLst/>
            <a:gdLst/>
            <a:ahLst/>
            <a:cxnLst/>
            <a:rect l="l" t="t" r="r" b="b"/>
            <a:pathLst>
              <a:path w="129540" h="473710">
                <a:moveTo>
                  <a:pt x="51816" y="395477"/>
                </a:moveTo>
                <a:lnTo>
                  <a:pt x="0" y="395477"/>
                </a:lnTo>
                <a:lnTo>
                  <a:pt x="64770" y="473201"/>
                </a:lnTo>
                <a:lnTo>
                  <a:pt x="118745" y="408431"/>
                </a:lnTo>
                <a:lnTo>
                  <a:pt x="51816" y="408431"/>
                </a:lnTo>
                <a:lnTo>
                  <a:pt x="51816" y="395477"/>
                </a:lnTo>
                <a:close/>
              </a:path>
              <a:path w="129540" h="473710">
                <a:moveTo>
                  <a:pt x="77723" y="0"/>
                </a:moveTo>
                <a:lnTo>
                  <a:pt x="51816" y="0"/>
                </a:lnTo>
                <a:lnTo>
                  <a:pt x="51816" y="408431"/>
                </a:lnTo>
                <a:lnTo>
                  <a:pt x="77723" y="408431"/>
                </a:lnTo>
                <a:lnTo>
                  <a:pt x="77723" y="0"/>
                </a:lnTo>
                <a:close/>
              </a:path>
              <a:path w="129540" h="473710">
                <a:moveTo>
                  <a:pt x="129539" y="395477"/>
                </a:moveTo>
                <a:lnTo>
                  <a:pt x="77723" y="395477"/>
                </a:lnTo>
                <a:lnTo>
                  <a:pt x="77723" y="408431"/>
                </a:lnTo>
                <a:lnTo>
                  <a:pt x="118745" y="408431"/>
                </a:lnTo>
                <a:lnTo>
                  <a:pt x="129539" y="395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029205" y="3934205"/>
            <a:ext cx="1511935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专题研究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42815" y="2410205"/>
            <a:ext cx="129539" cy="2819400"/>
          </a:xfrm>
          <a:custGeom>
            <a:avLst/>
            <a:gdLst/>
            <a:ahLst/>
            <a:cxnLst/>
            <a:rect l="l" t="t" r="r" b="b"/>
            <a:pathLst>
              <a:path w="129539" h="2819400">
                <a:moveTo>
                  <a:pt x="77724" y="64770"/>
                </a:moveTo>
                <a:lnTo>
                  <a:pt x="51816" y="64770"/>
                </a:lnTo>
                <a:lnTo>
                  <a:pt x="51816" y="2819400"/>
                </a:lnTo>
                <a:lnTo>
                  <a:pt x="77724" y="2819400"/>
                </a:lnTo>
                <a:lnTo>
                  <a:pt x="77724" y="64770"/>
                </a:lnTo>
                <a:close/>
              </a:path>
              <a:path w="129539" h="2819400">
                <a:moveTo>
                  <a:pt x="64770" y="0"/>
                </a:moveTo>
                <a:lnTo>
                  <a:pt x="0" y="77724"/>
                </a:lnTo>
                <a:lnTo>
                  <a:pt x="51816" y="77724"/>
                </a:lnTo>
                <a:lnTo>
                  <a:pt x="51816" y="64770"/>
                </a:lnTo>
                <a:lnTo>
                  <a:pt x="118745" y="64770"/>
                </a:lnTo>
                <a:lnTo>
                  <a:pt x="64770" y="0"/>
                </a:lnTo>
                <a:close/>
              </a:path>
              <a:path w="129539" h="2819400">
                <a:moveTo>
                  <a:pt x="118745" y="64770"/>
                </a:moveTo>
                <a:lnTo>
                  <a:pt x="77724" y="64770"/>
                </a:lnTo>
                <a:lnTo>
                  <a:pt x="77724" y="77724"/>
                </a:lnTo>
                <a:lnTo>
                  <a:pt x="129539" y="77724"/>
                </a:lnTo>
                <a:lnTo>
                  <a:pt x="118745" y="6477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41720" y="1485138"/>
            <a:ext cx="129539" cy="541020"/>
          </a:xfrm>
          <a:custGeom>
            <a:avLst/>
            <a:gdLst/>
            <a:ahLst/>
            <a:cxnLst/>
            <a:rect l="l" t="t" r="r" b="b"/>
            <a:pathLst>
              <a:path w="129539" h="541019">
                <a:moveTo>
                  <a:pt x="51815" y="462788"/>
                </a:moveTo>
                <a:lnTo>
                  <a:pt x="0" y="462788"/>
                </a:lnTo>
                <a:lnTo>
                  <a:pt x="64769" y="540512"/>
                </a:lnTo>
                <a:lnTo>
                  <a:pt x="118745" y="475741"/>
                </a:lnTo>
                <a:lnTo>
                  <a:pt x="51815" y="475741"/>
                </a:lnTo>
                <a:lnTo>
                  <a:pt x="51815" y="462788"/>
                </a:lnTo>
                <a:close/>
              </a:path>
              <a:path w="129539" h="541019">
                <a:moveTo>
                  <a:pt x="77724" y="0"/>
                </a:moveTo>
                <a:lnTo>
                  <a:pt x="51815" y="0"/>
                </a:lnTo>
                <a:lnTo>
                  <a:pt x="51815" y="475741"/>
                </a:lnTo>
                <a:lnTo>
                  <a:pt x="77724" y="475741"/>
                </a:lnTo>
                <a:lnTo>
                  <a:pt x="77724" y="0"/>
                </a:lnTo>
                <a:close/>
              </a:path>
              <a:path w="129539" h="541019">
                <a:moveTo>
                  <a:pt x="129539" y="462788"/>
                </a:moveTo>
                <a:lnTo>
                  <a:pt x="77724" y="462788"/>
                </a:lnTo>
                <a:lnTo>
                  <a:pt x="77724" y="475741"/>
                </a:lnTo>
                <a:lnTo>
                  <a:pt x="118745" y="475741"/>
                </a:lnTo>
                <a:lnTo>
                  <a:pt x="129539" y="46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04566" y="309714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00571" y="2768345"/>
            <a:ext cx="129539" cy="374650"/>
          </a:xfrm>
          <a:custGeom>
            <a:avLst/>
            <a:gdLst/>
            <a:ahLst/>
            <a:cxnLst/>
            <a:rect l="l" t="t" r="r" b="b"/>
            <a:pathLst>
              <a:path w="129539" h="374650">
                <a:moveTo>
                  <a:pt x="51815" y="296799"/>
                </a:moveTo>
                <a:lnTo>
                  <a:pt x="0" y="296799"/>
                </a:lnTo>
                <a:lnTo>
                  <a:pt x="64769" y="374523"/>
                </a:lnTo>
                <a:lnTo>
                  <a:pt x="118745" y="309752"/>
                </a:lnTo>
                <a:lnTo>
                  <a:pt x="51815" y="309752"/>
                </a:lnTo>
                <a:lnTo>
                  <a:pt x="51815" y="296799"/>
                </a:lnTo>
                <a:close/>
              </a:path>
              <a:path w="129539" h="374650">
                <a:moveTo>
                  <a:pt x="77724" y="0"/>
                </a:moveTo>
                <a:lnTo>
                  <a:pt x="51815" y="0"/>
                </a:lnTo>
                <a:lnTo>
                  <a:pt x="51815" y="309752"/>
                </a:lnTo>
                <a:lnTo>
                  <a:pt x="77724" y="309752"/>
                </a:lnTo>
                <a:lnTo>
                  <a:pt x="77724" y="0"/>
                </a:lnTo>
                <a:close/>
              </a:path>
              <a:path w="129539" h="374650">
                <a:moveTo>
                  <a:pt x="129539" y="296799"/>
                </a:moveTo>
                <a:lnTo>
                  <a:pt x="77724" y="296799"/>
                </a:lnTo>
                <a:lnTo>
                  <a:pt x="77724" y="309752"/>
                </a:lnTo>
                <a:lnTo>
                  <a:pt x="118745" y="309752"/>
                </a:lnTo>
                <a:lnTo>
                  <a:pt x="129539" y="296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11745" y="3307079"/>
            <a:ext cx="576580" cy="129539"/>
          </a:xfrm>
          <a:custGeom>
            <a:avLst/>
            <a:gdLst/>
            <a:ahLst/>
            <a:cxnLst/>
            <a:rect l="l" t="t" r="r" b="b"/>
            <a:pathLst>
              <a:path w="576579" h="129539">
                <a:moveTo>
                  <a:pt x="77724" y="0"/>
                </a:moveTo>
                <a:lnTo>
                  <a:pt x="0" y="64770"/>
                </a:lnTo>
                <a:lnTo>
                  <a:pt x="77724" y="129540"/>
                </a:lnTo>
                <a:lnTo>
                  <a:pt x="77724" y="77730"/>
                </a:lnTo>
                <a:lnTo>
                  <a:pt x="64770" y="77724"/>
                </a:lnTo>
                <a:lnTo>
                  <a:pt x="64770" y="51816"/>
                </a:lnTo>
                <a:lnTo>
                  <a:pt x="77724" y="51816"/>
                </a:lnTo>
                <a:lnTo>
                  <a:pt x="77724" y="0"/>
                </a:lnTo>
                <a:close/>
              </a:path>
              <a:path w="576579" h="129539">
                <a:moveTo>
                  <a:pt x="77724" y="51822"/>
                </a:moveTo>
                <a:lnTo>
                  <a:pt x="77724" y="77730"/>
                </a:lnTo>
                <a:lnTo>
                  <a:pt x="576199" y="77978"/>
                </a:lnTo>
                <a:lnTo>
                  <a:pt x="576199" y="52070"/>
                </a:lnTo>
                <a:lnTo>
                  <a:pt x="77724" y="51822"/>
                </a:lnTo>
                <a:close/>
              </a:path>
              <a:path w="576579" h="129539">
                <a:moveTo>
                  <a:pt x="64770" y="51816"/>
                </a:moveTo>
                <a:lnTo>
                  <a:pt x="64770" y="77724"/>
                </a:lnTo>
                <a:lnTo>
                  <a:pt x="77724" y="77730"/>
                </a:lnTo>
                <a:lnTo>
                  <a:pt x="77724" y="51822"/>
                </a:lnTo>
                <a:lnTo>
                  <a:pt x="64770" y="51816"/>
                </a:lnTo>
                <a:close/>
              </a:path>
              <a:path w="576579" h="129539">
                <a:moveTo>
                  <a:pt x="77724" y="51816"/>
                </a:moveTo>
                <a:lnTo>
                  <a:pt x="64770" y="51816"/>
                </a:lnTo>
                <a:lnTo>
                  <a:pt x="77724" y="51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28944" y="3573017"/>
            <a:ext cx="129539" cy="360045"/>
          </a:xfrm>
          <a:custGeom>
            <a:avLst/>
            <a:gdLst/>
            <a:ahLst/>
            <a:cxnLst/>
            <a:rect l="l" t="t" r="r" b="b"/>
            <a:pathLst>
              <a:path w="129539" h="360045">
                <a:moveTo>
                  <a:pt x="51815" y="282321"/>
                </a:moveTo>
                <a:lnTo>
                  <a:pt x="0" y="282321"/>
                </a:lnTo>
                <a:lnTo>
                  <a:pt x="64769" y="360045"/>
                </a:lnTo>
                <a:lnTo>
                  <a:pt x="118744" y="295275"/>
                </a:lnTo>
                <a:lnTo>
                  <a:pt x="51815" y="295275"/>
                </a:lnTo>
                <a:lnTo>
                  <a:pt x="51815" y="282321"/>
                </a:lnTo>
                <a:close/>
              </a:path>
              <a:path w="129539" h="360045">
                <a:moveTo>
                  <a:pt x="77723" y="0"/>
                </a:moveTo>
                <a:lnTo>
                  <a:pt x="51815" y="0"/>
                </a:lnTo>
                <a:lnTo>
                  <a:pt x="51815" y="295275"/>
                </a:lnTo>
                <a:lnTo>
                  <a:pt x="77723" y="295275"/>
                </a:lnTo>
                <a:lnTo>
                  <a:pt x="77723" y="0"/>
                </a:lnTo>
                <a:close/>
              </a:path>
              <a:path w="129539" h="360045">
                <a:moveTo>
                  <a:pt x="129539" y="282321"/>
                </a:moveTo>
                <a:lnTo>
                  <a:pt x="77723" y="282321"/>
                </a:lnTo>
                <a:lnTo>
                  <a:pt x="77723" y="295275"/>
                </a:lnTo>
                <a:lnTo>
                  <a:pt x="118744" y="295275"/>
                </a:lnTo>
                <a:lnTo>
                  <a:pt x="129539" y="282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973573" y="3934205"/>
            <a:ext cx="224028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68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征求意见与反馈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45708" y="4365497"/>
            <a:ext cx="129539" cy="504190"/>
          </a:xfrm>
          <a:custGeom>
            <a:avLst/>
            <a:gdLst/>
            <a:ahLst/>
            <a:cxnLst/>
            <a:rect l="l" t="t" r="r" b="b"/>
            <a:pathLst>
              <a:path w="129539" h="504189">
                <a:moveTo>
                  <a:pt x="51815" y="426084"/>
                </a:moveTo>
                <a:lnTo>
                  <a:pt x="0" y="426084"/>
                </a:lnTo>
                <a:lnTo>
                  <a:pt x="64769" y="503808"/>
                </a:lnTo>
                <a:lnTo>
                  <a:pt x="118744" y="439038"/>
                </a:lnTo>
                <a:lnTo>
                  <a:pt x="51815" y="439038"/>
                </a:lnTo>
                <a:lnTo>
                  <a:pt x="51815" y="426084"/>
                </a:lnTo>
                <a:close/>
              </a:path>
              <a:path w="129539" h="504189">
                <a:moveTo>
                  <a:pt x="77724" y="0"/>
                </a:moveTo>
                <a:lnTo>
                  <a:pt x="51815" y="0"/>
                </a:lnTo>
                <a:lnTo>
                  <a:pt x="51815" y="439038"/>
                </a:lnTo>
                <a:lnTo>
                  <a:pt x="77724" y="439038"/>
                </a:lnTo>
                <a:lnTo>
                  <a:pt x="77724" y="0"/>
                </a:lnTo>
                <a:close/>
              </a:path>
              <a:path w="129539" h="504189">
                <a:moveTo>
                  <a:pt x="129539" y="426084"/>
                </a:moveTo>
                <a:lnTo>
                  <a:pt x="77724" y="426084"/>
                </a:lnTo>
                <a:lnTo>
                  <a:pt x="77724" y="439038"/>
                </a:lnTo>
                <a:lnTo>
                  <a:pt x="118744" y="439038"/>
                </a:lnTo>
                <a:lnTo>
                  <a:pt x="129539" y="426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66309" y="4869941"/>
            <a:ext cx="2688590" cy="719455"/>
          </a:xfrm>
          <a:custGeom>
            <a:avLst/>
            <a:gdLst/>
            <a:ahLst/>
            <a:cxnLst/>
            <a:rect l="l" t="t" r="r" b="b"/>
            <a:pathLst>
              <a:path w="2688590" h="719454">
                <a:moveTo>
                  <a:pt x="0" y="359663"/>
                </a:moveTo>
                <a:lnTo>
                  <a:pt x="1344167" y="0"/>
                </a:lnTo>
                <a:lnTo>
                  <a:pt x="2688336" y="359663"/>
                </a:lnTo>
                <a:lnTo>
                  <a:pt x="1344167" y="719327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22467" y="4950967"/>
            <a:ext cx="1176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是否能支撑 名录修订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62471" y="5604509"/>
            <a:ext cx="129539" cy="633730"/>
          </a:xfrm>
          <a:custGeom>
            <a:avLst/>
            <a:gdLst/>
            <a:ahLst/>
            <a:cxnLst/>
            <a:rect l="l" t="t" r="r" b="b"/>
            <a:pathLst>
              <a:path w="129539" h="633729">
                <a:moveTo>
                  <a:pt x="51815" y="555523"/>
                </a:moveTo>
                <a:lnTo>
                  <a:pt x="0" y="555523"/>
                </a:lnTo>
                <a:lnTo>
                  <a:pt x="64769" y="633247"/>
                </a:lnTo>
                <a:lnTo>
                  <a:pt x="118744" y="568477"/>
                </a:lnTo>
                <a:lnTo>
                  <a:pt x="51815" y="568477"/>
                </a:lnTo>
                <a:lnTo>
                  <a:pt x="51815" y="555523"/>
                </a:lnTo>
                <a:close/>
              </a:path>
              <a:path w="129539" h="633729">
                <a:moveTo>
                  <a:pt x="77724" y="0"/>
                </a:moveTo>
                <a:lnTo>
                  <a:pt x="51815" y="0"/>
                </a:lnTo>
                <a:lnTo>
                  <a:pt x="51815" y="568477"/>
                </a:lnTo>
                <a:lnTo>
                  <a:pt x="77724" y="568477"/>
                </a:lnTo>
                <a:lnTo>
                  <a:pt x="77724" y="0"/>
                </a:lnTo>
                <a:close/>
              </a:path>
              <a:path w="129539" h="633729">
                <a:moveTo>
                  <a:pt x="129539" y="555523"/>
                </a:moveTo>
                <a:lnTo>
                  <a:pt x="77724" y="555523"/>
                </a:lnTo>
                <a:lnTo>
                  <a:pt x="77724" y="568477"/>
                </a:lnTo>
                <a:lnTo>
                  <a:pt x="118744" y="568477"/>
                </a:lnTo>
                <a:lnTo>
                  <a:pt x="129539" y="555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324346" y="5808065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93158" y="6238494"/>
            <a:ext cx="2809240" cy="431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685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《名录修订稿</a:t>
            </a:r>
            <a:r>
              <a:rPr sz="1800" b="1" spc="1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（送审稿）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5428" y="4512055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科学研判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74058" y="5229605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5">
                <a:moveTo>
                  <a:pt x="540130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503801" y="537646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07970" y="6397752"/>
            <a:ext cx="1815464" cy="129539"/>
          </a:xfrm>
          <a:custGeom>
            <a:avLst/>
            <a:gdLst/>
            <a:ahLst/>
            <a:cxnLst/>
            <a:rect l="l" t="t" r="r" b="b"/>
            <a:pathLst>
              <a:path w="1815464" h="129540">
                <a:moveTo>
                  <a:pt x="1737741" y="0"/>
                </a:moveTo>
                <a:lnTo>
                  <a:pt x="1737741" y="129540"/>
                </a:lnTo>
                <a:lnTo>
                  <a:pt x="1799920" y="77724"/>
                </a:lnTo>
                <a:lnTo>
                  <a:pt x="1750695" y="77724"/>
                </a:lnTo>
                <a:lnTo>
                  <a:pt x="1750695" y="51816"/>
                </a:lnTo>
                <a:lnTo>
                  <a:pt x="1799920" y="51816"/>
                </a:lnTo>
                <a:lnTo>
                  <a:pt x="1737741" y="0"/>
                </a:lnTo>
                <a:close/>
              </a:path>
              <a:path w="1815464" h="129540">
                <a:moveTo>
                  <a:pt x="1737741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1737741" y="77724"/>
                </a:lnTo>
                <a:lnTo>
                  <a:pt x="1737741" y="51816"/>
                </a:lnTo>
                <a:close/>
              </a:path>
              <a:path w="1815464" h="129540">
                <a:moveTo>
                  <a:pt x="1799920" y="51816"/>
                </a:moveTo>
                <a:lnTo>
                  <a:pt x="1750695" y="51816"/>
                </a:lnTo>
                <a:lnTo>
                  <a:pt x="1750695" y="77724"/>
                </a:lnTo>
                <a:lnTo>
                  <a:pt x="1799920" y="77724"/>
                </a:lnTo>
                <a:lnTo>
                  <a:pt x="1815465" y="64770"/>
                </a:lnTo>
                <a:lnTo>
                  <a:pt x="1799920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21685" y="4377690"/>
            <a:ext cx="0" cy="2085975"/>
          </a:xfrm>
          <a:custGeom>
            <a:avLst/>
            <a:gdLst/>
            <a:ahLst/>
            <a:cxnLst/>
            <a:rect l="l" t="t" r="r" b="b"/>
            <a:pathLst>
              <a:path h="2085975">
                <a:moveTo>
                  <a:pt x="0" y="2085822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17535" y="2924555"/>
            <a:ext cx="1318260" cy="901065"/>
          </a:xfrm>
          <a:custGeom>
            <a:avLst/>
            <a:gdLst/>
            <a:ahLst/>
            <a:cxnLst/>
            <a:rect l="l" t="t" r="r" b="b"/>
            <a:pathLst>
              <a:path w="1318259" h="901064">
                <a:moveTo>
                  <a:pt x="0" y="900684"/>
                </a:moveTo>
                <a:lnTo>
                  <a:pt x="1318259" y="900684"/>
                </a:lnTo>
                <a:lnTo>
                  <a:pt x="1318259" y="0"/>
                </a:lnTo>
                <a:lnTo>
                  <a:pt x="0" y="0"/>
                </a:lnTo>
                <a:lnTo>
                  <a:pt x="0" y="90068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797545" y="2958795"/>
            <a:ext cx="946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8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调查 </a:t>
            </a: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管理经验 科研积累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2420" y="2906267"/>
            <a:ext cx="1320165" cy="90106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98755" marR="192405" algn="ctr">
              <a:lnSpc>
                <a:spcPct val="100000"/>
              </a:lnSpc>
              <a:spcBef>
                <a:spcPts val="370"/>
              </a:spcBef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列入动态 修订工作 计划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标题 51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名录修订的过程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02716" y="1213002"/>
            <a:ext cx="8326755" cy="467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255" marR="350520" indent="-631190" algn="just">
              <a:lnSpc>
                <a:spcPct val="150000"/>
              </a:lnSpc>
              <a:spcBef>
                <a:spcPts val="100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，启动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订工作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spc="3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科院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固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中心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同承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担）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相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关行业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泛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征集修 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意见和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 marR="170180" indent="-631190" algn="just">
              <a:lnSpc>
                <a:spcPct val="150000"/>
              </a:lnSpc>
              <a:spcBef>
                <a:spcPts val="67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800" b="1" spc="-32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，第一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征求意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，共反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馈</a:t>
            </a:r>
            <a:r>
              <a:rPr sz="2800" b="1" spc="-320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800" b="1" spc="-330" dirty="0"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2800" b="1" spc="-30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补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充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调研，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完善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成二次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稿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 indent="-631190" algn="just">
              <a:lnSpc>
                <a:spcPct val="100000"/>
              </a:lnSpc>
              <a:spcBef>
                <a:spcPts val="2355"/>
              </a:spcBef>
              <a:buClr>
                <a:srgbClr val="00AF50"/>
              </a:buClr>
              <a:buFont typeface="Wingdings" panose="05000000000000000000"/>
              <a:buChar char=""/>
              <a:tabLst>
                <a:tab pos="643890" algn="l"/>
              </a:tabLst>
            </a:pP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2800" b="1" spc="-45" dirty="0">
                <a:latin typeface="Malgun Gothic" panose="020B0503020000020004" charset="-127"/>
                <a:cs typeface="Malgun Gothic" panose="020B0503020000020004" charset="-127"/>
              </a:rPr>
              <a:t>年</a:t>
            </a:r>
            <a:r>
              <a:rPr sz="2800" b="1" spc="-315" dirty="0"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2800" b="1" spc="-45" dirty="0">
                <a:latin typeface="Malgun Gothic" panose="020B0503020000020004" charset="-127"/>
                <a:cs typeface="Malgun Gothic" panose="020B0503020000020004" charset="-127"/>
              </a:rPr>
              <a:t>月</a:t>
            </a:r>
            <a:r>
              <a:rPr sz="2800" b="1" spc="-55" dirty="0">
                <a:latin typeface="Malgun Gothic" panose="020B0503020000020004" charset="-127"/>
                <a:cs typeface="Malgun Gothic" panose="020B0503020000020004" charset="-127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第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求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反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馈</a:t>
            </a:r>
            <a:r>
              <a:rPr sz="2800" b="1" spc="-320" dirty="0">
                <a:latin typeface="微软雅黑" panose="020B0503020204020204" charset="-122"/>
                <a:cs typeface="微软雅黑" panose="020B0503020204020204" charset="-122"/>
              </a:rPr>
              <a:t>293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意见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643255">
              <a:lnSpc>
                <a:spcPct val="100000"/>
              </a:lnSpc>
              <a:spcBef>
                <a:spcPts val="1680"/>
              </a:spcBef>
            </a:pP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修订完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善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形成报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稿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标题 51"/>
          <p:cNvSpPr/>
          <p:nvPr/>
        </p:nvSpPr>
        <p:spPr>
          <a:xfrm>
            <a:off x="2821940" y="186690"/>
            <a:ext cx="3653790" cy="6153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名录修订的过程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8267" y="955928"/>
            <a:ext cx="8554085" cy="441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（一）管理中出现的</a:t>
            </a:r>
            <a:r>
              <a:rPr sz="3600" b="1" spc="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3600" b="1" spc="1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942340" indent="-724535">
              <a:lnSpc>
                <a:spcPct val="100000"/>
              </a:lnSpc>
              <a:buFont typeface="Wingdings" panose="05000000000000000000"/>
              <a:buChar char=""/>
              <a:tabLst>
                <a:tab pos="942340" algn="l"/>
                <a:tab pos="942975" algn="l"/>
              </a:tabLst>
            </a:pP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修订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3200" b="1" spc="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垃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圾中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32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理规定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399540" lvl="1" indent="-466725">
              <a:lnSpc>
                <a:spcPct val="100000"/>
              </a:lnSpc>
              <a:spcBef>
                <a:spcPts val="1795"/>
              </a:spcBef>
              <a:buClr>
                <a:srgbClr val="FF0000"/>
              </a:buClr>
              <a:buFont typeface="Wingdings" panose="05000000000000000000"/>
              <a:buChar char=""/>
              <a:tabLst>
                <a:tab pos="1399540" algn="l"/>
                <a:tab pos="140017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善生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活垃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圾中危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废物收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过程的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50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2800" b="1" spc="5" dirty="0">
                <a:latin typeface="微软雅黑" panose="020B0503020204020204" charset="-122"/>
                <a:cs typeface="微软雅黑" panose="020B0503020204020204" charset="-122"/>
              </a:rPr>
              <a:t>条件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42440" marR="27940" lvl="2" indent="-44831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/>
              <a:buChar char=""/>
              <a:tabLst>
                <a:tab pos="1741805" algn="l"/>
                <a:tab pos="1743075" algn="l"/>
                <a:tab pos="4422140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集中收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的家庭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常生活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产生的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垃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圾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中的危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废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物	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环节豁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42440" marR="373380" lvl="2" indent="-448310">
              <a:lnSpc>
                <a:spcPct val="100000"/>
              </a:lnSpc>
              <a:spcBef>
                <a:spcPts val="1805"/>
              </a:spcBef>
              <a:buClr>
                <a:srgbClr val="FF0000"/>
              </a:buClr>
              <a:buFont typeface="Wingdings" panose="05000000000000000000"/>
              <a:buChar char=""/>
              <a:tabLst>
                <a:tab pos="1741805" algn="l"/>
                <a:tab pos="1743075" algn="l"/>
              </a:tabLst>
            </a:pP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要求分</a:t>
            </a:r>
            <a:r>
              <a:rPr sz="2800" b="1" spc="30" dirty="0"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收集的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活垃圾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的危</a:t>
            </a:r>
            <a:r>
              <a:rPr sz="2800" b="1" spc="40" dirty="0"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废物 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收集环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800" b="1" spc="2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spc="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投放</a:t>
            </a:r>
            <a:r>
              <a:rPr sz="2800" b="1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spc="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→</a:t>
            </a:r>
            <a:r>
              <a:rPr sz="28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集中</a:t>
            </a:r>
            <a:r>
              <a:rPr sz="2800" b="1" spc="1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贮</a:t>
            </a:r>
            <a:r>
              <a:rPr sz="28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存</a:t>
            </a:r>
            <a:r>
              <a:rPr sz="2800" b="1" spc="2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spc="15" dirty="0">
                <a:latin typeface="微软雅黑" panose="020B0503020204020204" charset="-122"/>
                <a:cs typeface="微软雅黑" panose="020B0503020204020204" charset="-122"/>
              </a:rPr>
              <a:t>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标题 17"/>
          <p:cNvSpPr/>
          <p:nvPr>
            <p:ph type="title"/>
          </p:nvPr>
        </p:nvSpPr>
        <p:spPr>
          <a:xfrm>
            <a:off x="2821940" y="186690"/>
            <a:ext cx="3653790" cy="615315"/>
          </a:xfrm>
          <a:solidFill>
            <a:srgbClr val="FFFF00"/>
          </a:solidFill>
        </p:spPr>
        <p:txBody>
          <a:bodyPr wrap="square"/>
          <a:p>
            <a:r>
              <a:rPr lang="zh-CN" altLang="en-US">
                <a:solidFill>
                  <a:schemeClr val="tx1"/>
                </a:solidFill>
              </a:rPr>
              <a:t>名录修订的背景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bed1310fbd2243e98869ef6e34ab7f3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7e14db208944c7bb8fd99027bf9f0c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7312db9cf644ab1a11e48d2f59780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df06b4c4a84d5f96b5cbbbff3484c9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28;2"/>
  <p:tag name="KSO_WM_UNIT_BLOCK" val="0"/>
  <p:tag name="KSO_WM_UNIT_DEC_AREA_ID" val="abaee0a395ef4278b8320f06fd1e0644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352e885a9ea847c1908cac2ec7bf9cc5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8751f4d26b0342729cf6a7dbf92a6211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bd4505064054412bbe2e5060ea924e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92a642ff4802439aa6c0084bec1ad0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bd139da6ec4304a2be2ce6ba1fea5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a0403e5374bf4c40a618f4fb24fa01b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18ebaa1adc34dbba9a91ce9c98b6d6f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29c47be8654943278e08873275fb1e37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c3290c48bd13406899d03c95c56e4640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4fc58632cea340689a20f3e86189901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53999f251b114d6f91fdc3d89a4cfc8a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  <p:tag name="KSO_WM_SLIDE_BACKGROUND_TYPE" val="general"/>
</p:tagLst>
</file>

<file path=ppt/tags/tag121.xml><?xml version="1.0" encoding="utf-8"?>
<p:tagLst xmlns:p="http://schemas.openxmlformats.org/presentationml/2006/main">
  <p:tag name="KSO_WM_SLIDE_BACKGROUND_TYPE" val="general"/>
</p:tagLst>
</file>

<file path=ppt/tags/tag122.xml><?xml version="1.0" encoding="utf-8"?>
<p:tagLst xmlns:p="http://schemas.openxmlformats.org/presentationml/2006/main">
  <p:tag name="KSO_WM_SLIDE_BACKGROUND_TYPE" val="general"/>
</p:tagLst>
</file>

<file path=ppt/tags/tag123.xml><?xml version="1.0" encoding="utf-8"?>
<p:tagLst xmlns:p="http://schemas.openxmlformats.org/presentationml/2006/main">
  <p:tag name="KSO_WM_SLIDE_BACKGROUND_TYPE" val="general"/>
</p:tagLst>
</file>

<file path=ppt/tags/tag124.xml><?xml version="1.0" encoding="utf-8"?>
<p:tagLst xmlns:p="http://schemas.openxmlformats.org/presentationml/2006/main"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a2bfaa7c4f604c4eaf662cc5fb38af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891f0c1cf14552bade5735db013765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c9832b1b0c6449bebe126ae62257890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9b1e160eb946fcad7ae36f08eaa2fa"/>
  <p:tag name="KSO_WM_SLIDE_BACKGROUND_TYPE" val="frame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b2a13e51621f476096e10de996da7b4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4371f2a30b400f94563fac5e0c65bb"/>
  <p:tag name="KSO_WM_SLIDE_BACKGROUND_TYPE" val="frame"/>
</p:tagLst>
</file>

<file path=ppt/tags/tag128.xml><?xml version="1.0" encoding="utf-8"?>
<p:tagLst xmlns:p="http://schemas.openxmlformats.org/presentationml/2006/main">
  <p:tag name="KSO_WM_SLIDE_BACKGROUND_TYPE" val="frame"/>
</p:tagLst>
</file>

<file path=ppt/tags/tag129.xml><?xml version="1.0" encoding="utf-8"?>
<p:tagLst xmlns:p="http://schemas.openxmlformats.org/presentationml/2006/main">
  <p:tag name="KSO_WM_SLIDE_BACKGROUND_TYPE" val="frame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bed1310fbd2243e98869ef6e34ab7f3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7e14db208944c7bb8fd99027bf9f0c"/>
</p:tagLst>
</file>

<file path=ppt/tags/tag130.xml><?xml version="1.0" encoding="utf-8"?>
<p:tagLst xmlns:p="http://schemas.openxmlformats.org/presentationml/2006/main">
  <p:tag name="KSO_WM_SLIDE_BACKGROUND_TYPE" val="frame"/>
</p:tagLst>
</file>

<file path=ppt/tags/tag131.xml><?xml version="1.0" encoding="utf-8"?>
<p:tagLst xmlns:p="http://schemas.openxmlformats.org/presentationml/2006/main">
  <p:tag name="KSO_WM_SLIDE_BACKGROUND_TYPE" val="frame"/>
</p:tagLst>
</file>

<file path=ppt/tags/tag132.xml><?xml version="1.0" encoding="utf-8"?>
<p:tagLst xmlns:p="http://schemas.openxmlformats.org/presentationml/2006/main">
  <p:tag name="KSO_WM_SLIDE_BACKGROUND_TYPE" val="frame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89b1c57d2c6425786b3accf7fe60f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c3febe97f854dcc9e161ae3c4d6f55b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6819a95cfbe0412dbefde0675c48ae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2b14a74ea5747789810e4c927f8ec45"/>
  <p:tag name="KSO_WM_SLIDE_BACKGROUND_TYPE" val="leftRigh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6dfe1ccb254543ddafcb81ad761bbc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901116168440139d3b10f90d05a3aa"/>
  <p:tag name="KSO_WM_SLIDE_BACKGROUND_TYPE" val="leftRight"/>
</p:tagLst>
</file>

<file path=ppt/tags/tag136.xml><?xml version="1.0" encoding="utf-8"?>
<p:tagLst xmlns:p="http://schemas.openxmlformats.org/presentationml/2006/main">
  <p:tag name="KSO_WM_SLIDE_BACKGROUND_TYPE" val="leftRight"/>
</p:tagLst>
</file>

<file path=ppt/tags/tag137.xml><?xml version="1.0" encoding="utf-8"?>
<p:tagLst xmlns:p="http://schemas.openxmlformats.org/presentationml/2006/main">
  <p:tag name="KSO_WM_SLIDE_BACKGROUND_TYPE" val="leftRight"/>
</p:tagLst>
</file>

<file path=ppt/tags/tag138.xml><?xml version="1.0" encoding="utf-8"?>
<p:tagLst xmlns:p="http://schemas.openxmlformats.org/presentationml/2006/main">
  <p:tag name="KSO_WM_SLIDE_BACKGROUND_TYPE" val="leftRight"/>
</p:tagLst>
</file>

<file path=ppt/tags/tag139.xml><?xml version="1.0" encoding="utf-8"?>
<p:tagLst xmlns:p="http://schemas.openxmlformats.org/presentationml/2006/main">
  <p:tag name="KSO_WM_SLIDE_BACKGROUND_TYPE" val="leftRight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7312db9cf644ab1a11e48d2f59780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df06b4c4a84d5f96b5cbbbff3484c9"/>
</p:tagLst>
</file>

<file path=ppt/tags/tag140.xml><?xml version="1.0" encoding="utf-8"?>
<p:tagLst xmlns:p="http://schemas.openxmlformats.org/presentationml/2006/main">
  <p:tag name="KSO_WM_SLIDE_BACKGROUND_TYPE" val="leftRight"/>
</p:tagLst>
</file>

<file path=ppt/tags/tag141.xml><?xml version="1.0" encoding="utf-8"?>
<p:tagLst xmlns:p="http://schemas.openxmlformats.org/presentationml/2006/main">
  <p:tag name="KSO_WM_SLIDE_BACKGROUND_TYPE" val="leftRight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77a3c8e5c68e4a70af768ec57f27df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78a44bd746e4fc28b4efb4baab62c7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8aa7bfbe1844a8dbf1cf200463f84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c547ccf9924115aa20b282621664cf"/>
  <p:tag name="KSO_WM_SLIDE_BACKGROUND_TYPE" val="topBottom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23ef3b018154a78baea1193492f6e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551d5cd2604748afef69dfd98467d3"/>
  <p:tag name="KSO_WM_SLIDE_BACKGROUND_TYPE" val="topBottom"/>
</p:tagLst>
</file>

<file path=ppt/tags/tag145.xml><?xml version="1.0" encoding="utf-8"?>
<p:tagLst xmlns:p="http://schemas.openxmlformats.org/presentationml/2006/main">
  <p:tag name="KSO_WM_SLIDE_BACKGROUND_TYPE" val="topBottom"/>
</p:tagLst>
</file>

<file path=ppt/tags/tag146.xml><?xml version="1.0" encoding="utf-8"?>
<p:tagLst xmlns:p="http://schemas.openxmlformats.org/presentationml/2006/main">
  <p:tag name="KSO_WM_SLIDE_BACKGROUND_TYPE" val="topBottom"/>
</p:tagLst>
</file>

<file path=ppt/tags/tag147.xml><?xml version="1.0" encoding="utf-8"?>
<p:tagLst xmlns:p="http://schemas.openxmlformats.org/presentationml/2006/main">
  <p:tag name="KSO_WM_SLIDE_BACKGROUND_TYPE" val="topBottom"/>
</p:tagLst>
</file>

<file path=ppt/tags/tag148.xml><?xml version="1.0" encoding="utf-8"?>
<p:tagLst xmlns:p="http://schemas.openxmlformats.org/presentationml/2006/main">
  <p:tag name="KSO_WM_SLIDE_BACKGROUND_TYPE" val="topBottom"/>
</p:tagLst>
</file>

<file path=ppt/tags/tag149.xml><?xml version="1.0" encoding="utf-8"?>
<p:tagLst xmlns:p="http://schemas.openxmlformats.org/presentationml/2006/main">
  <p:tag name="KSO_WM_SLIDE_BACKGROUND_TYPE" val="topBottom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28;2"/>
  <p:tag name="KSO_WM_UNIT_BLOCK" val="0"/>
  <p:tag name="KSO_WM_UNIT_DEC_AREA_ID" val="abaee0a395ef4278b8320f06fd1e0644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50.xml><?xml version="1.0" encoding="utf-8"?>
<p:tagLst xmlns:p="http://schemas.openxmlformats.org/presentationml/2006/main">
  <p:tag name="KSO_WM_SLIDE_BACKGROUND_TYPE" val="topBottom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2f802706cd2544e3815e574bcd36b46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eec3f17161f4b1394923c9b73630a8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eb7778bdba94205bd795666a8cba25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499afc60a349ef816bcea0924ca3e2"/>
  <p:tag name="KSO_WM_SLIDE_BACKGROUND_TYPE" val="bottomTop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f172556b02c24db2ac19c65bb919b13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80b83f5fba4e8185f56bb2c47e1171"/>
  <p:tag name="KSO_WM_SLIDE_BACKGROUND_TYPE" val="bottomTop"/>
</p:tagLst>
</file>

<file path=ppt/tags/tag154.xml><?xml version="1.0" encoding="utf-8"?>
<p:tagLst xmlns:p="http://schemas.openxmlformats.org/presentationml/2006/main">
  <p:tag name="KSO_WM_SLIDE_BACKGROUND_TYPE" val="bottomTop"/>
</p:tagLst>
</file>

<file path=ppt/tags/tag155.xml><?xml version="1.0" encoding="utf-8"?>
<p:tagLst xmlns:p="http://schemas.openxmlformats.org/presentationml/2006/main">
  <p:tag name="KSO_WM_SLIDE_BACKGROUND_TYPE" val="bottomTop"/>
</p:tagLst>
</file>

<file path=ppt/tags/tag156.xml><?xml version="1.0" encoding="utf-8"?>
<p:tagLst xmlns:p="http://schemas.openxmlformats.org/presentationml/2006/main">
  <p:tag name="KSO_WM_SLIDE_BACKGROUND_TYPE" val="bottomTop"/>
</p:tagLst>
</file>

<file path=ppt/tags/tag157.xml><?xml version="1.0" encoding="utf-8"?>
<p:tagLst xmlns:p="http://schemas.openxmlformats.org/presentationml/2006/main">
  <p:tag name="KSO_WM_SLIDE_BACKGROUND_TYPE" val="bottomTop"/>
</p:tagLst>
</file>

<file path=ppt/tags/tag158.xml><?xml version="1.0" encoding="utf-8"?>
<p:tagLst xmlns:p="http://schemas.openxmlformats.org/presentationml/2006/main">
  <p:tag name="KSO_WM_SLIDE_BACKGROUND_TYPE" val="bottomTop"/>
</p:tagLst>
</file>

<file path=ppt/tags/tag159.xml><?xml version="1.0" encoding="utf-8"?>
<p:tagLst xmlns:p="http://schemas.openxmlformats.org/presentationml/2006/main">
  <p:tag name="KSO_WM_SLIDE_BACKGROUND_TYPE" val="bottomTop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352e885a9ea847c1908cac2ec7bf9cc5"/>
  <p:tag name="KSO_WM_CHIP_GROUPID" val="5ebe54990ac41c4a0a525673"/>
  <p:tag name="KSO_WM_CHIP_XID" val="5ebe54990ac41c4a0a525674"/>
  <p:tag name="KSO_WM_CHIP_FILLAREA_FILL_RULE" val="{&quot;fill_align&quot;:&quot;cm&quot;,&quot;fill_mode&quot;:&quot;adaptive&quot;,&quot;sacle_strategy&quot;:&quot;smart&quot;}"/>
  <p:tag name="KSO_WM_ASSEMBLE_CHIP_INDEX" val="11feb4e7a25947f8a9b50002c0654ec8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6b2"/>
  <p:tag name="KSO_WM_TEMPLATE_ASSEMBLE_GROUPID" val="5f8962b7a61ec3b55284a105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32db2e1fa6d74bb0af5f30f295e7909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8134bc168614a94b59300c3798abc52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54cba605aa3149d7b8e593c107d986b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8d04bfca0e476fbd26b0b1950430e7"/>
  <p:tag name="KSO_WM_SLIDE_BACKGROUND_TYPE" val="navigation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a1c1bb62c6ee47e79e53a0608203acb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d259aad732487bad9045d240c89ea9"/>
  <p:tag name="KSO_WM_SLIDE_BACKGROUND_TYPE" val="navigation"/>
</p:tagLst>
</file>

<file path=ppt/tags/tag163.xml><?xml version="1.0" encoding="utf-8"?>
<p:tagLst xmlns:p="http://schemas.openxmlformats.org/presentationml/2006/main">
  <p:tag name="KSO_WM_SLIDE_BACKGROUND_TYPE" val="navigation"/>
</p:tagLst>
</file>

<file path=ppt/tags/tag164.xml><?xml version="1.0" encoding="utf-8"?>
<p:tagLst xmlns:p="http://schemas.openxmlformats.org/presentationml/2006/main">
  <p:tag name="KSO_WM_SLIDE_BACKGROUND_TYPE" val="navigation"/>
</p:tagLst>
</file>

<file path=ppt/tags/tag165.xml><?xml version="1.0" encoding="utf-8"?>
<p:tagLst xmlns:p="http://schemas.openxmlformats.org/presentationml/2006/main">
  <p:tag name="KSO_WM_SLIDE_BACKGROUND_TYPE" val="navigation"/>
</p:tagLst>
</file>

<file path=ppt/tags/tag166.xml><?xml version="1.0" encoding="utf-8"?>
<p:tagLst xmlns:p="http://schemas.openxmlformats.org/presentationml/2006/main">
  <p:tag name="KSO_WM_SLIDE_BACKGROUND_TYPE" val="navigation"/>
</p:tagLst>
</file>

<file path=ppt/tags/tag167.xml><?xml version="1.0" encoding="utf-8"?>
<p:tagLst xmlns:p="http://schemas.openxmlformats.org/presentationml/2006/main">
  <p:tag name="KSO_WM_SLIDE_BACKGROUND_TYPE" val="navigation"/>
</p:tagLst>
</file>

<file path=ppt/tags/tag168.xml><?xml version="1.0" encoding="utf-8"?>
<p:tagLst xmlns:p="http://schemas.openxmlformats.org/presentationml/2006/main">
  <p:tag name="KSO_WM_SLIDE_BACKGROUND_TYPE" val="navigation"/>
</p:tagLst>
</file>

<file path=ppt/tags/tag169.xml><?xml version="1.0" encoding="utf-8"?>
<p:tagLst xmlns:p="http://schemas.openxmlformats.org/presentationml/2006/main">
  <p:tag name="KSO_WM_SLIDE_BACKGROUND_TYPE" val="navigation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70.xml><?xml version="1.0" encoding="utf-8"?>
<p:tagLst xmlns:p="http://schemas.openxmlformats.org/presentationml/2006/main"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c019d59b3e4472d933cf553dfc46b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f086bdd9ae48a19dd72f4d297e16f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434e49016729447b99c68b2c55ead6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5ab34168a04d30b4fc68e56a194ce4"/>
  <p:tag name="KSO_WM_SLIDE_BACKGROUND_TYPE" val="belt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9314a5f938f04b16873f0ddc0e69d4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ca8f3f5c854f8fafaefff33fd458ea"/>
  <p:tag name="KSO_WM_SLIDE_BACKGROUND_TYPE" val="belt"/>
</p:tagLst>
</file>

<file path=ppt/tags/tag174.xml><?xml version="1.0" encoding="utf-8"?>
<p:tagLst xmlns:p="http://schemas.openxmlformats.org/presentationml/2006/main">
  <p:tag name="KSO_WM_SLIDE_BACKGROUND_TYPE" val="belt"/>
</p:tagLst>
</file>

<file path=ppt/tags/tag175.xml><?xml version="1.0" encoding="utf-8"?>
<p:tagLst xmlns:p="http://schemas.openxmlformats.org/presentationml/2006/main">
  <p:tag name="KSO_WM_SLIDE_BACKGROUND_TYPE" val="belt"/>
</p:tagLst>
</file>

<file path=ppt/tags/tag176.xml><?xml version="1.0" encoding="utf-8"?>
<p:tagLst xmlns:p="http://schemas.openxmlformats.org/presentationml/2006/main">
  <p:tag name="KSO_WM_SLIDE_BACKGROUND_TYPE" val="belt"/>
</p:tagLst>
</file>

<file path=ppt/tags/tag177.xml><?xml version="1.0" encoding="utf-8"?>
<p:tagLst xmlns:p="http://schemas.openxmlformats.org/presentationml/2006/main">
  <p:tag name="KSO_WM_SLIDE_BACKGROUND_TYPE" val="belt"/>
</p:tagLst>
</file>

<file path=ppt/tags/tag178.xml><?xml version="1.0" encoding="utf-8"?>
<p:tagLst xmlns:p="http://schemas.openxmlformats.org/presentationml/2006/main">
  <p:tag name="KSO_WM_SLIDE_BACKGROUND_TYPE" val="belt"/>
</p:tagLst>
</file>

<file path=ppt/tags/tag179.xml><?xml version="1.0" encoding="utf-8"?>
<p:tagLst xmlns:p="http://schemas.openxmlformats.org/presentationml/2006/main">
  <p:tag name="KSO_WM_TEMPLATE_CATEGORY" val="custom"/>
  <p:tag name="KSO_WM_TEMPLATE_INDEX" val="2020254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180.xml><?xml version="1.0" encoding="utf-8"?>
<p:tagLst xmlns:p="http://schemas.openxmlformats.org/presentationml/2006/main">
  <p:tag name="KSO_WM_TEMPLATE_CATEGORY" val="custom"/>
  <p:tag name="KSO_WM_TEMPLATE_INDEX" val="20202546"/>
</p:tagLst>
</file>

<file path=ppt/tags/tag1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6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6_1*i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e600cbccf8cb4c1d842b2f80168f911f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0},&quot;ReferentInfo&quot;:{&quot;Id&quot;:&quot;7941b172b472407e93e8dbd064af8156&quot;,&quot;X&quot;:{&quot;Pos&quot;:0},&quot;Y&quot;:{&quot;Pos&quot;:2}},&quot;whChangeMode&quot;:0}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7c0c21e685e6422783ed1b0dd2d77a60"/>
  <p:tag name="KSO_WM_UNIT_LINE_FORE_SCHEMECOLOR_INDEX_BRIGHTNESS" val="0.25"/>
  <p:tag name="KSO_WM_UNIT_LINE_FORE_SCHEMECOLOR_INDEX" val="13"/>
  <p:tag name="KSO_WM_UNIT_LINE_FILL_TYPE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2546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2546"/>
  <p:tag name="KSO_WM_SLIDE_LAYOUT" val="a"/>
  <p:tag name="KSO_WM_SLIDE_LAYOUT_CNT" val="1"/>
  <p:tag name="KSO_WM_CHIP_GROUPID" val="5ebf6661ddc3daf3fef3f760"/>
  <p:tag name="KSO_WM_SLIDE_LAYOUT_INFO" val="{&quot;id&quot;:&quot;2020-10-27T10:09:53&quot;,&quot;margin&quot;:{&quot;bottom&quot;:4.8792495727539062,&quot;left&quot;:3.4422292709350586,&quot;right&quot;:3.4368050098419189,&quot;top&quot;:3.870081901550293}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97815e989d9bef5b8d26c2"/>
  <p:tag name="KSO_WM_TEMPLATE_ASSEMBLE_GROUPID" val="5f8962b7a61ec3b55284a105"/>
  <p:tag name="KSO_WM_TEMPLATE_THUMBS_INDEX" val="1、7、9、10、11、50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190.xml><?xml version="1.0" encoding="utf-8"?>
<p:tagLst xmlns:p="http://schemas.openxmlformats.org/presentationml/2006/main">
  <p:tag name="KSO_WM_SPECIAL_SOURCE" val="bdnull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546_4*i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0e4fa3eb4e34f1984980d13adeddfef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79982b9a8b6146338905336ea87bfa78&quot;,&quot;X&quot;:{&quot;Pos&quot;:0},&quot;Y&quot;:{&quot;Pos&quot;:2}}}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1105189b719a472ebadcb2bf4f9fc4b0"/>
  <p:tag name="KSO_WM_UNIT_LINE_FORE_SCHEMECOLOR_INDEX_BRIGHTNESS" val="-0.25"/>
  <p:tag name="KSO_WM_UNIT_LINE_FORE_SCHEMECOLOR_INDEX" val="14"/>
  <p:tag name="KSO_WM_UNIT_LINE_FILL_TYPE" val="2"/>
</p:tagLst>
</file>

<file path=ppt/tags/tag19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4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BLOCK" val="0"/>
  <p:tag name="KSO_WM_UNIT_DEC_AREA_ID" val="79982b9a8b6146338905336ea87bfa78"/>
  <p:tag name="KSO_WM_CHIP_GROUPID" val="5ec7b0ee8193540dcf6eac41"/>
  <p:tag name="KSO_WM_CHIP_XID" val="5ec7b0ee8193540dcf6eac42"/>
  <p:tag name="KSO_WM_CHIP_FILLAREA_FILL_RULE" val="{&quot;fill_align&quot;:&quot;cm&quot;,&quot;fill_mode&quot;:&quot;adaptive&quot;,&quot;sacle_strategy&quot;:&quot;smart&quot;}"/>
  <p:tag name="KSO_WM_ASSEMBLE_CHIP_INDEX" val="1105189b719a472ebadcb2bf4f9fc4b0"/>
  <p:tag name="KSO_WM_UNIT_TEXT_FILL_FORE_SCHEMECOLOR_INDEX_BRIGHTNESS" val="0.15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i*1_1"/>
  <p:tag name="KSO_WM_TEMPLATE_CATEGORY" val="custom"/>
  <p:tag name="KSO_WM_TEMPLATE_INDEX" val="20202546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CHIP_GROUPID" val="5f7087080ff15d9a40ebdc94"/>
  <p:tag name="KSO_WM_CHIP_XID" val="5f7087080ff15d9a40ebdc97"/>
  <p:tag name="KSO_WM_UNIT_DEC_AREA_ID" val="ae46232864f14c70a58fb731fa6cc116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1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CHIP_GROUPID" val="5f7087080ff15d9a40ebdc94"/>
  <p:tag name="KSO_WM_CHIP_XID" val="5f7087080ff15d9a40ebdc97"/>
  <p:tag name="KSO_WM_UNIT_DEC_AREA_ID" val="ac49d1ae4bb8444fb05076fd2ff65a8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2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CHIP_GROUPID" val="5f7087080ff15d9a40ebdc94"/>
  <p:tag name="KSO_WM_CHIP_XID" val="5f7087080ff15d9a40ebdc97"/>
  <p:tag name="KSO_WM_UNIT_DEC_AREA_ID" val="474ec3e92fc546f29fb4420585bc938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3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CHIP_GROUPID" val="5f7087080ff15d9a40ebdc94"/>
  <p:tag name="KSO_WM_CHIP_XID" val="5f7087080ff15d9a40ebdc97"/>
  <p:tag name="KSO_WM_UNIT_DEC_AREA_ID" val="eed5a6289d2c457ba0dd96ca8b017270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4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CHIP_GROUPID" val="5f7087080ff15d9a40ebdc94"/>
  <p:tag name="KSO_WM_CHIP_XID" val="5f7087080ff15d9a40ebdc97"/>
  <p:tag name="KSO_WM_UNIT_DEC_AREA_ID" val="dd1d5923b5b24035bed4c81dd4ddb46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1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CHIP_GROUPID" val="5f7087080ff15d9a40ebdc94"/>
  <p:tag name="KSO_WM_CHIP_XID" val="5f7087080ff15d9a40ebdc97"/>
  <p:tag name="KSO_WM_UNIT_DEC_AREA_ID" val="1b1d8d0adaf64ac0836db54218a94805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2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CHIP_GROUPID" val="5f7087080ff15d9a40ebdc94"/>
  <p:tag name="KSO_WM_CHIP_XID" val="5f7087080ff15d9a40ebdc97"/>
  <p:tag name="KSO_WM_UNIT_DEC_AREA_ID" val="4b8fdcddd2aa493599d4be181a55a429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3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CHIP_GROUPID" val="5f7087080ff15d9a40ebdc94"/>
  <p:tag name="KSO_WM_CHIP_XID" val="5f7087080ff15d9a40ebdc97"/>
  <p:tag name="KSO_WM_UNIT_DEC_AREA_ID" val="d8fdfaaaae074a07bd138d0ae928728b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i*1_4_2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CHIP_GROUPID" val="5f7087080ff15d9a40ebdc94"/>
  <p:tag name="KSO_WM_CHIP_XID" val="5f7087080ff15d9a40ebdc97"/>
  <p:tag name="KSO_WM_UNIT_DEC_AREA_ID" val="049a59b8194446a3b2eb98168c981a41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1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158f2999d88046b7b89772761283af0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2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97af702f973f49caa84393121942c1aa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3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d78163f99471498197bfe4a0fe53848f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4*l_h_f*1_4_1"/>
  <p:tag name="KSO_WM_TEMPLATE_CATEGORY" val="custom"/>
  <p:tag name="KSO_WM_TEMPLATE_INDEX" val="20202546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UNIT_PRESET_TEXT" val="在此输入你想要阐述的观点。"/>
  <p:tag name="KSO_WM_UNIT_VALUE" val="16"/>
  <p:tag name="KSO_WM_CHIP_GROUPID" val="5f7087080ff15d9a40ebdc94"/>
  <p:tag name="KSO_WM_CHIP_XID" val="5f7087080ff15d9a40ebdc97"/>
  <p:tag name="KSO_WM_UNIT_DEC_AREA_ID" val="b3af798f81394edf8103cb5263c85914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013dc346b551472d857d0f43bb9ef58f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CHIP_INFOS" val="{&quot;layout_type&quot;:&quot;forright1&quot;,&quot;slide_type&quot;:[&quot;contents&quot;],&quot;aspect_ratio&quot;:&quot;16:9&quot;}"/>
  <p:tag name="KSO_WM_CHIP_XID" val="5ebe041a0ac41c4a0a525582"/>
  <p:tag name="KSO_WM_CHIP_FILLPROP" val="[[{&quot;fill_id&quot;:&quot;dfc69a30630540528897bf74acf33a16&quot;,&quot;fill_align&quot;:&quot;lm&quot;,&quot;text_align&quot;:&quot;l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lm&quot;,&quot;text_align&quot;:&quot;lm&quot;,&quot;text_direction&quot;:&quot;horizontal&quot;,&quot;chip_types&quot;:[&quot;diagram&quot;]}],[{&quot;fill_id&quot;:&quot;dfc69a30630540528897bf74acf33a16&quot;,&quot;fill_align&quot;:&quot;cm&quot;,&quot;text_align&quot;:&quot;cm&quot;,&quot;text_direction&quot;:&quot;horizontal&quot;,&quot;chip_types&quot;:[&quot;catalogtitle&quot;]},{&quot;fill_id&quot;:&quot;3c5c495c658f4ea6902c5ae822423cea&quot;,&quot;fill_align&quot;:&quot;cm&quot;,&quot;text_align&quot;:&quot;lm&quot;,&quot;text_direction&quot;:&quot;horizontal&quot;,&quot;chip_types&quot;:[&quot;diagram&quot;]}]]"/>
  <p:tag name="KSO_WM_SLIDE_ID" val="custom20202546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442*36"/>
  <p:tag name="KSO_WM_TAG_VERSION" val="1.0"/>
  <p:tag name="KSO_WM_BEAUTIFY_FLAG" val="#wm#"/>
  <p:tag name="KSO_WM_TEMPLATE_CATEGORY" val="custom"/>
  <p:tag name="KSO_WM_TEMPLATE_INDEX" val="20202546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97815e989d9bef5b8d2780"/>
  <p:tag name="KSO_WM_TEMPLATE_ASSEMBLE_GROUPID" val="5f8962b7a61ec3b55284a105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8751f4d26b0342729cf6a7dbf92a6211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bd4505064054412bbe2e5060ea924e1"/>
</p:tagLst>
</file>

<file path=ppt/tags/tag21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2.xml><?xml version="1.0" encoding="utf-8"?>
<p:tagLst xmlns:p="http://schemas.openxmlformats.org/presentationml/2006/main">
  <p:tag name="commondata" val="eyJoZGlkIjoiNDY1MmY4MTY3YzFkZTg4NGM1MWI4N2I1NTA1MWI4MWE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92a642ff4802439aa6c0084bec1ad0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bd139da6ec4304a2be2ce6ba1fea5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a0403e5374bf4c40a618f4fb24fa01b2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18ebaa1adc34dbba9a91ce9c98b6d6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6_1*b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29c47be8654943278e08873275fb1e37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3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c3290c48bd13406899d03c95c56e4640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7bd9e5f0dd1414b9bdd23e94c13812b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771"/>
  <p:tag name="KSO_WM_TEMPLATE_ASSEMBLE_GROUPID" val="5f8962b7a61ec3b55284a10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  <p:tag name="KSO_WM_SLIDE_BACKGROUND_TYPE" val="general"/>
</p:tagLst>
</file>

<file path=ppt/tags/tag34.xml><?xml version="1.0" encoding="utf-8"?>
<p:tagLst xmlns:p="http://schemas.openxmlformats.org/presentationml/2006/main">
  <p:tag name="KSO_WM_SLIDE_BACKGROUND_TYPE" val="general"/>
</p:tagLst>
</file>

<file path=ppt/tags/tag35.xml><?xml version="1.0" encoding="utf-8"?>
<p:tagLst xmlns:p="http://schemas.openxmlformats.org/presentationml/2006/main">
  <p:tag name="KSO_WM_SLIDE_BACKGROUND_TYPE" val="general"/>
</p:tagLst>
</file>

<file path=ppt/tags/tag36.xml><?xml version="1.0" encoding="utf-8"?>
<p:tagLst xmlns:p="http://schemas.openxmlformats.org/presentationml/2006/main">
  <p:tag name="KSO_WM_SLIDE_BACKGROUND_TYPE" val="general"/>
</p:tagLst>
</file>

<file path=ppt/tags/tag37.xml><?xml version="1.0" encoding="utf-8"?>
<p:tagLst xmlns:p="http://schemas.openxmlformats.org/presentationml/2006/main">
  <p:tag name="KSO_WM_SLIDE_BACKGROUND_TYPE" val="genera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a2bfaa7c4f604c4eaf662cc5fb38af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891f0c1cf14552bade5735db013765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c9832b1b0c6449bebe126ae62257890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9b1e160eb946fcad7ae36f08eaa2fa"/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b2a13e51621f476096e10de996da7b4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94371f2a30b400f94563fac5e0c65bb"/>
  <p:tag name="KSO_WM_SLIDE_BACKGROUND_TYPE" val="frame"/>
</p:tagLst>
</file>

<file path=ppt/tags/tag41.xml><?xml version="1.0" encoding="utf-8"?>
<p:tagLst xmlns:p="http://schemas.openxmlformats.org/presentationml/2006/main">
  <p:tag name="KSO_WM_SLIDE_BACKGROUND_TYPE" val="frame"/>
</p:tagLst>
</file>

<file path=ppt/tags/tag42.xml><?xml version="1.0" encoding="utf-8"?>
<p:tagLst xmlns:p="http://schemas.openxmlformats.org/presentationml/2006/main">
  <p:tag name="KSO_WM_SLIDE_BACKGROUND_TYPE" val="frame"/>
</p:tagLst>
</file>

<file path=ppt/tags/tag43.xml><?xml version="1.0" encoding="utf-8"?>
<p:tagLst xmlns:p="http://schemas.openxmlformats.org/presentationml/2006/main">
  <p:tag name="KSO_WM_SLIDE_BACKGROUND_TYPE" val="frame"/>
</p:tagLst>
</file>

<file path=ppt/tags/tag44.xml><?xml version="1.0" encoding="utf-8"?>
<p:tagLst xmlns:p="http://schemas.openxmlformats.org/presentationml/2006/main">
  <p:tag name="KSO_WM_SLIDE_BACKGROUND_TYPE" val="frame"/>
</p:tagLst>
</file>

<file path=ppt/tags/tag45.xml><?xml version="1.0" encoding="utf-8"?>
<p:tagLst xmlns:p="http://schemas.openxmlformats.org/presentationml/2006/main">
  <p:tag name="KSO_WM_SLIDE_BACKGROUND_TYPE" val="frame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89b1c57d2c6425786b3accf7fe60f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c3febe97f854dcc9e161ae3c4d6f55b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6819a95cfbe0412dbefde0675c48ae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2b14a74ea5747789810e4c927f8ec45"/>
  <p:tag name="KSO_WM_SLIDE_BACKGROUND_TYPE" val="leftRight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6dfe1ccb254543ddafcb81ad761bbc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901116168440139d3b10f90d05a3aa"/>
  <p:tag name="KSO_WM_SLIDE_BACKGROUND_TYPE" val="leftRight"/>
</p:tagLst>
</file>

<file path=ppt/tags/tag49.xml><?xml version="1.0" encoding="utf-8"?>
<p:tagLst xmlns:p="http://schemas.openxmlformats.org/presentationml/2006/main">
  <p:tag name="KSO_WM_SLIDE_BACKGROUND_TYPE" val="leftRight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leftRight"/>
</p:tagLst>
</file>

<file path=ppt/tags/tag51.xml><?xml version="1.0" encoding="utf-8"?>
<p:tagLst xmlns:p="http://schemas.openxmlformats.org/presentationml/2006/main">
  <p:tag name="KSO_WM_SLIDE_BACKGROUND_TYPE" val="leftRight"/>
</p:tagLst>
</file>

<file path=ppt/tags/tag52.xml><?xml version="1.0" encoding="utf-8"?>
<p:tagLst xmlns:p="http://schemas.openxmlformats.org/presentationml/2006/main">
  <p:tag name="KSO_WM_SLIDE_BACKGROUND_TYPE" val="leftRight"/>
</p:tagLst>
</file>

<file path=ppt/tags/tag53.xml><?xml version="1.0" encoding="utf-8"?>
<p:tagLst xmlns:p="http://schemas.openxmlformats.org/presentationml/2006/main">
  <p:tag name="KSO_WM_SLIDE_BACKGROUND_TYPE" val="leftRight"/>
</p:tagLst>
</file>

<file path=ppt/tags/tag54.xml><?xml version="1.0" encoding="utf-8"?>
<p:tagLst xmlns:p="http://schemas.openxmlformats.org/presentationml/2006/main">
  <p:tag name="KSO_WM_SLIDE_BACKGROUND_TYPE" val="leftRight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77a3c8e5c68e4a70af768ec57f27df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78a44bd746e4fc28b4efb4baab62c7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8aa7bfbe1844a8dbf1cf200463f84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c547ccf9924115aa20b282621664cf"/>
  <p:tag name="KSO_WM_SLIDE_BACKGROUND_TYPE" val="topBot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223ef3b018154a78baea1193492f6e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551d5cd2604748afef69dfd98467d3"/>
  <p:tag name="KSO_WM_SLIDE_BACKGROUND_TYPE" val="topBottom"/>
</p:tagLst>
</file>

<file path=ppt/tags/tag58.xml><?xml version="1.0" encoding="utf-8"?>
<p:tagLst xmlns:p="http://schemas.openxmlformats.org/presentationml/2006/main">
  <p:tag name="KSO_WM_SLIDE_BACKGROUND_TYPE" val="topBottom"/>
</p:tagLst>
</file>

<file path=ppt/tags/tag59.xml><?xml version="1.0" encoding="utf-8"?>
<p:tagLst xmlns:p="http://schemas.openxmlformats.org/presentationml/2006/main">
  <p:tag name="KSO_WM_SLIDE_BACKGROUND_TYPE" val="topBot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topBottom"/>
</p:tagLst>
</file>

<file path=ppt/tags/tag61.xml><?xml version="1.0" encoding="utf-8"?>
<p:tagLst xmlns:p="http://schemas.openxmlformats.org/presentationml/2006/main">
  <p:tag name="KSO_WM_SLIDE_BACKGROUND_TYPE" val="topBottom"/>
</p:tagLst>
</file>

<file path=ppt/tags/tag62.xml><?xml version="1.0" encoding="utf-8"?>
<p:tagLst xmlns:p="http://schemas.openxmlformats.org/presentationml/2006/main">
  <p:tag name="KSO_WM_SLIDE_BACKGROUND_TYPE" val="topBottom"/>
</p:tagLst>
</file>

<file path=ppt/tags/tag63.xml><?xml version="1.0" encoding="utf-8"?>
<p:tagLst xmlns:p="http://schemas.openxmlformats.org/presentationml/2006/main">
  <p:tag name="KSO_WM_SLIDE_BACKGROUND_TYPE" val="topBottom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2f802706cd2544e3815e574bcd36b46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eec3f17161f4b1394923c9b73630a8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eeb7778bdba94205bd795666a8cba25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499afc60a349ef816bcea0924ca3e2"/>
  <p:tag name="KSO_WM_SLIDE_BACKGROUND_TYPE" val="bottomTop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f172556b02c24db2ac19c65bb919b13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80b83f5fba4e8185f56bb2c47e1171"/>
  <p:tag name="KSO_WM_SLIDE_BACKGROUND_TYPE" val="bottomTop"/>
</p:tagLst>
</file>

<file path=ppt/tags/tag67.xml><?xml version="1.0" encoding="utf-8"?>
<p:tagLst xmlns:p="http://schemas.openxmlformats.org/presentationml/2006/main">
  <p:tag name="KSO_WM_SLIDE_BACKGROUND_TYPE" val="bottomTop"/>
</p:tagLst>
</file>

<file path=ppt/tags/tag68.xml><?xml version="1.0" encoding="utf-8"?>
<p:tagLst xmlns:p="http://schemas.openxmlformats.org/presentationml/2006/main">
  <p:tag name="KSO_WM_SLIDE_BACKGROUND_TYPE" val="bottomTop"/>
</p:tagLst>
</file>

<file path=ppt/tags/tag69.xml><?xml version="1.0" encoding="utf-8"?>
<p:tagLst xmlns:p="http://schemas.openxmlformats.org/presentationml/2006/main">
  <p:tag name="KSO_WM_SLIDE_BACKGROUND_TYPE" val="bottomTop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bottomTop"/>
</p:tagLst>
</file>

<file path=ppt/tags/tag71.xml><?xml version="1.0" encoding="utf-8"?>
<p:tagLst xmlns:p="http://schemas.openxmlformats.org/presentationml/2006/main">
  <p:tag name="KSO_WM_SLIDE_BACKGROUND_TYPE" val="bottomTop"/>
</p:tagLst>
</file>

<file path=ppt/tags/tag72.xml><?xml version="1.0" encoding="utf-8"?>
<p:tagLst xmlns:p="http://schemas.openxmlformats.org/presentationml/2006/main">
  <p:tag name="KSO_WM_SLIDE_BACKGROUND_TYPE" val="bottomTop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32db2e1fa6d74bb0af5f30f295e7909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8134bc168614a94b59300c3798abc52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54cba605aa3149d7b8e593c107d986b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8d04bfca0e476fbd26b0b1950430e7"/>
  <p:tag name="KSO_WM_SLIDE_BACKGROUND_TYPE" val="navigation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a1c1bb62c6ee47e79e53a0608203acb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d259aad732487bad9045d240c89ea9"/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SLIDE_BACKGROUND_TYPE" val="navigation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106f9a1a895a446f9b10ce0cebca147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f79f10ac4804ebfbb0304b48bfff80f"/>
</p:tagLst>
</file>

<file path=ppt/tags/tag80.xml><?xml version="1.0" encoding="utf-8"?>
<p:tagLst xmlns:p="http://schemas.openxmlformats.org/presentationml/2006/main">
  <p:tag name="KSO_WM_SLIDE_BACKGROUND_TYPE" val="navigation"/>
</p:tagLst>
</file>

<file path=ppt/tags/tag81.xml><?xml version="1.0" encoding="utf-8"?>
<p:tagLst xmlns:p="http://schemas.openxmlformats.org/presentationml/2006/main">
  <p:tag name="KSO_WM_SLIDE_BACKGROUND_TYPE" val="navigation"/>
</p:tagLst>
</file>

<file path=ppt/tags/tag82.xml><?xml version="1.0" encoding="utf-8"?>
<p:tagLst xmlns:p="http://schemas.openxmlformats.org/presentationml/2006/main">
  <p:tag name="KSO_WM_SLIDE_BACKGROUND_TYPE" val="navigation"/>
</p:tagLst>
</file>

<file path=ppt/tags/tag83.xml><?xml version="1.0" encoding="utf-8"?>
<p:tagLst xmlns:p="http://schemas.openxmlformats.org/presentationml/2006/main">
  <p:tag name="KSO_WM_SLIDE_BACKGROUND_TYPE" val="navigation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6_5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a"/>
  <p:tag name="KSO_WM_UNIT_DEC_AREA_ID" val="ec019d59b3e4472d933cf553dfc46b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7f086bdd9ae48a19dd72f4d297e16f8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434e49016729447b99c68b2c55ead6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5ab34168a04d30b4fc68e56a194ce4"/>
  <p:tag name="KSO_WM_SLIDE_BACKGROUND_TYPE" val="belt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9314a5f938f04b16873f0ddc0e69d4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ca8f3f5c854f8fafaefff33fd458ea"/>
  <p:tag name="KSO_WM_SLIDE_BACKGROUND_TYPE" val="belt"/>
</p:tagLst>
</file>

<file path=ppt/tags/tag87.xml><?xml version="1.0" encoding="utf-8"?>
<p:tagLst xmlns:p="http://schemas.openxmlformats.org/presentationml/2006/main">
  <p:tag name="KSO_WM_SLIDE_BACKGROUND_TYPE" val="belt"/>
</p:tagLst>
</file>

<file path=ppt/tags/tag88.xml><?xml version="1.0" encoding="utf-8"?>
<p:tagLst xmlns:p="http://schemas.openxmlformats.org/presentationml/2006/main">
  <p:tag name="KSO_WM_SLIDE_BACKGROUND_TYPE" val="belt"/>
</p:tagLst>
</file>

<file path=ppt/tags/tag89.xml><?xml version="1.0" encoding="utf-8"?>
<p:tagLst xmlns:p="http://schemas.openxmlformats.org/presentationml/2006/main">
  <p:tag name="KSO_WM_SLIDE_BACKGROUND_TYPE" val="bel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c2"/>
  <p:tag name="KSO_WM_TEMPLATE_ASSEMBLE_GROUPID" val="5f8962b7a61ec3b55284a105"/>
</p:tagLst>
</file>

<file path=ppt/tags/tag90.xml><?xml version="1.0" encoding="utf-8"?>
<p:tagLst xmlns:p="http://schemas.openxmlformats.org/presentationml/2006/main">
  <p:tag name="KSO_WM_SLIDE_BACKGROUND_TYPE" val="belt"/>
</p:tagLst>
</file>

<file path=ppt/tags/tag91.xml><?xml version="1.0" encoding="utf-8"?>
<p:tagLst xmlns:p="http://schemas.openxmlformats.org/presentationml/2006/main">
  <p:tag name="KSO_WM_SLIDE_BACKGROUND_TYPE" val="belt"/>
</p:tagLst>
</file>

<file path=ppt/tags/tag92.xml><?xml version="1.0" encoding="utf-8"?>
<p:tagLst xmlns:p="http://schemas.openxmlformats.org/presentationml/2006/main">
  <p:tag name="KSO_WM_TEMPLATE_CATEGORY" val="custom"/>
  <p:tag name="KSO_WM_TEMPLATE_INDEX" val="20202546"/>
</p:tagLst>
</file>

<file path=ppt/tags/tag93.xml><?xml version="1.0" encoding="utf-8"?>
<p:tagLst xmlns:p="http://schemas.openxmlformats.org/presentationml/2006/main">
  <p:tag name="KSO_WM_TEMPLATE_CATEGORY" val="custom"/>
  <p:tag name="KSO_WM_TEMPLATE_INDEX" val="20202546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6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6_1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6"/>
  <p:tag name="KSO_WM_UNIT_DEC_AREA_ID" val="106f9a1a895a446f9b10ce0cebca147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f79f10ac4804ebfbb0304b48bfff80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6_1*a*1"/>
  <p:tag name="KSO_WM_TEMPLATE_CATEGORY" val="custom"/>
  <p:tag name="KSO_WM_TEMPLATE_INDEX" val="20202546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8"/>
  <p:tag name="KSO_WM_UNIT_TYPE" val="a"/>
  <p:tag name="KSO_WM_UNIT_INDEX" val="1"/>
  <p:tag name="KSO_WM_UNIT_ISNUMDGMTITLE" val="0"/>
  <p:tag name="KSO_WM_UNIT_PRESET_TEXT" val="同心逐梦 不断超越"/>
  <p:tag name="KSO_WM_UNIT_BLOCK" val="0"/>
  <p:tag name="KSO_WM_UNIT_DEC_AREA_ID" val="7941b172b472407e93e8dbd064af815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7c0c21e685e6422783ed1b0dd2d77a60"/>
  <p:tag name="KSO_WM_UNIT_TEXT_FILL_FORE_SCHEMECOLOR_INDEX_BRIGHTNESS" val="0.15"/>
  <p:tag name="KSO_WM_UNIT_TEXT_FILL_FORE_SCHEMECOLOR_INDEX" val="13"/>
  <p:tag name="KSO_WM_UNIT_TEXT_FILL_TYPE" val="1"/>
  <p:tag name="KSO_WM_TEMPLATE_ASSEMBLE_XID" val="5f97815e989d9bef5b8d26c2"/>
  <p:tag name="KSO_WM_TEMPLATE_ASSEMBLE_GROUPID" val="5f8962b7a61ec3b55284a10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3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8"/>
  <p:tag name="KSO_WM_UNIT_DEC_AREA_ID" val="008fcc4c6d334a57bee34deda0dc9bc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4c36f1150f47cfa7ebb50973c69979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6_4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9"/>
  <p:tag name="KSO_WM_UNIT_DEC_AREA_ID" val="4d04c3ee23a644c796e35d919987864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c8ec089d44485a0a16ef74e00a149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6_2*i*1"/>
  <p:tag name="KSO_WM_TEMPLATE_CATEGORY" val="chip"/>
  <p:tag name="KSO_WM_TEMPLATE_INDEX" val="20202546"/>
  <p:tag name="KSO_WM_UNIT_LAYERLEVEL" val="1"/>
  <p:tag name="KSO_WM_TAG_VERSION" val="1.0"/>
  <p:tag name="KSO_WM_BEAUTIFY_FLAG" val="#wm#"/>
  <p:tag name="KSO_WM_CHIP_GROUPID" val="5f8962b7a61ec3b55284a105"/>
  <p:tag name="KSO_WM_CHIP_XID" val="5f8962b7a61ec3b55284a107"/>
  <p:tag name="KSO_WM_UNIT_DEC_AREA_ID" val="4fc58632cea340689a20f3e86189901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53999f251b114d6f91fdc3d89a4cfc8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1F3EC"/>
      </a:dk2>
      <a:lt2>
        <a:srgbClr val="FFFFFF"/>
      </a:lt2>
      <a:accent1>
        <a:srgbClr val="89AD32"/>
      </a:accent1>
      <a:accent2>
        <a:srgbClr val="36A94C"/>
      </a:accent2>
      <a:accent3>
        <a:srgbClr val="089A7B"/>
      </a:accent3>
      <a:accent4>
        <a:srgbClr val="0084AB"/>
      </a:accent4>
      <a:accent5>
        <a:srgbClr val="0A69BF"/>
      </a:accent5>
      <a:accent6>
        <a:srgbClr val="324EA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F1F3EC"/>
      </a:dk2>
      <a:lt2>
        <a:srgbClr val="FFFFFF"/>
      </a:lt2>
      <a:accent1>
        <a:srgbClr val="89AD32"/>
      </a:accent1>
      <a:accent2>
        <a:srgbClr val="36A94C"/>
      </a:accent2>
      <a:accent3>
        <a:srgbClr val="089A7B"/>
      </a:accent3>
      <a:accent4>
        <a:srgbClr val="0084AB"/>
      </a:accent4>
      <a:accent5>
        <a:srgbClr val="0A69BF"/>
      </a:accent5>
      <a:accent6>
        <a:srgbClr val="324EA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7661</Words>
  <Application>WPS 演示</Application>
  <PresentationFormat>全屏显示(4:3)</PresentationFormat>
  <Paragraphs>1012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汉仪旗黑-85S</vt:lpstr>
      <vt:lpstr>黑体</vt:lpstr>
      <vt:lpstr>隶书</vt:lpstr>
      <vt:lpstr>华文中宋</vt:lpstr>
      <vt:lpstr>Wingdings</vt:lpstr>
      <vt:lpstr>Malgun Gothic</vt:lpstr>
      <vt:lpstr>Times New Roman</vt:lpstr>
      <vt:lpstr>Arial Unicode MS</vt:lpstr>
      <vt:lpstr>Calibri</vt:lpstr>
      <vt:lpstr>楷体</vt:lpstr>
      <vt:lpstr>Office Theme</vt:lpstr>
      <vt:lpstr>1_Office 主题​​</vt:lpstr>
      <vt:lpstr>2_Office 主题​​</vt:lpstr>
      <vt:lpstr>及鉴别标准的修订</vt:lpstr>
      <vt:lpstr>PowerPoint 演示文稿</vt:lpstr>
      <vt:lpstr>PowerPoint 演示文稿</vt:lpstr>
      <vt:lpstr>名录修订历程</vt:lpstr>
      <vt:lpstr>名录修订的必要性</vt:lpstr>
      <vt:lpstr>名录修订的原则</vt:lpstr>
      <vt:lpstr>名录修订的过程</vt:lpstr>
      <vt:lpstr>PowerPoint 演示文稿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名录修订的背景</vt:lpstr>
      <vt:lpstr>名录修订的内容</vt:lpstr>
      <vt:lpstr>名录修订的内容</vt:lpstr>
      <vt:lpstr>名录修订的内容</vt:lpstr>
      <vt:lpstr>名录修订的内容</vt:lpstr>
      <vt:lpstr>名录修订的内容</vt:lpstr>
      <vt:lpstr>名录修订的内容</vt:lpstr>
      <vt:lpstr>危险废物混合后判定规则 GB5085.7</vt:lpstr>
      <vt:lpstr>名录修订的比较</vt:lpstr>
      <vt:lpstr>名录修订的内容</vt:lpstr>
      <vt:lpstr>名录修订的内容</vt:lpstr>
      <vt:lpstr>几个名录修订的要点</vt:lpstr>
      <vt:lpstr>几个名录修订的要点</vt:lpstr>
      <vt:lpstr>几个名录修订的要点</vt:lpstr>
      <vt:lpstr>几个名录修订的要点</vt:lpstr>
      <vt:lpstr>几个名录修订的要点</vt:lpstr>
      <vt:lpstr>几个名录修订的要点</vt:lpstr>
      <vt:lpstr>PowerPoint 演示文稿</vt:lpstr>
      <vt:lpstr>几个名录修订的要点</vt:lpstr>
      <vt:lpstr>几个名录修订的要点</vt:lpstr>
      <vt:lpstr>几个名录修订的要点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4</cp:revision>
  <dcterms:created xsi:type="dcterms:W3CDTF">2020-11-28T02:00:00Z</dcterms:created>
  <dcterms:modified xsi:type="dcterms:W3CDTF">2024-02-19T03:01:34Z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2020-11-17T08:00:00Z</vt:filetime>
  </property>
  <property fmtid="{D5CDD505-2E9C-101B-9397-08002B2CF9AE}" pid="5" name="KSOProductBuildVer">
    <vt:lpwstr>2052-12.1.0.16388</vt:lpwstr>
  </property>
  <property fmtid="{D5CDD505-2E9C-101B-9397-08002B2CF9AE}" pid="6" name="ICV">
    <vt:lpwstr>656466EAC69D4BC7828193E86CCE8987_13</vt:lpwstr>
  </property>
</Properties>
</file>