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325" r:id="rId4"/>
    <p:sldId id="309" r:id="rId5"/>
    <p:sldId id="293" r:id="rId6"/>
    <p:sldId id="283" r:id="rId7"/>
    <p:sldId id="305" r:id="rId8"/>
    <p:sldId id="294" r:id="rId9"/>
    <p:sldId id="295" r:id="rId10"/>
    <p:sldId id="296" r:id="rId11"/>
    <p:sldId id="302" r:id="rId12"/>
    <p:sldId id="298" r:id="rId13"/>
    <p:sldId id="303" r:id="rId14"/>
    <p:sldId id="299" r:id="rId15"/>
    <p:sldId id="301" r:id="rId16"/>
    <p:sldId id="304" r:id="rId17"/>
    <p:sldId id="306" r:id="rId18"/>
    <p:sldId id="307" r:id="rId19"/>
    <p:sldId id="327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AA7"/>
    <a:srgbClr val="E85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7FBB-2D30-4473-858A-D402090797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8642-5AAD-44B2-B7D4-8618DC2A9B1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43.jpeg"/><Relationship Id="rId4" Type="http://schemas.openxmlformats.org/officeDocument/2006/relationships/tags" Target="../tags/tag17.xml"/><Relationship Id="rId3" Type="http://schemas.openxmlformats.org/officeDocument/2006/relationships/image" Target="../media/image42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2" y="0"/>
            <a:ext cx="970075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01190" y="2516523"/>
            <a:ext cx="6812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急救药品培训</a:t>
            </a:r>
            <a:endParaRPr lang="zh-CN" alt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4849445" y="3706414"/>
            <a:ext cx="5370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7996555" y="417118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546555" y="541911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8789670" y="541972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032785" y="541911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532" name="Picture 4" descr="C:\Users\Administrator\AppData\Roaming\Tencent\Users\1053709343\QQ\WinTemp\RichOle\X[[I6$KC7)I9U84CK3~BL4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63" y="852855"/>
            <a:ext cx="8411306" cy="3604845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1846385" y="2426677"/>
            <a:ext cx="184638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1985" name="Picture 1" descr="C:\Users\Administrator\AppData\Roaming\Tencent\Users\1053709343\QQ\WinTemp\RichOle\DZ]CTEU[PNV@N)Z[[`9Q$K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77" y="1380392"/>
            <a:ext cx="8352316" cy="3815862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793631" y="2804746"/>
            <a:ext cx="228600" cy="32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785" y="736320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9153" name="Picture 1" descr="C:\Users\Administrator\AppData\Roaming\Tencent\Users\1053709343\QQ\WinTemp\RichOle\[ET[U4S`$R%PHRR~F09)B~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670" y="1283677"/>
            <a:ext cx="8387860" cy="5029200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820008" y="3648808"/>
            <a:ext cx="219807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767254" y="3402623"/>
            <a:ext cx="272561" cy="29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1985" name="Picture 1" descr="C:\Users\Administrator\AppData\Roaming\Tencent\Users\1053709343\QQ\WinTemp\RichOle\DZ]CTEU[PNV@N)Z[[`9Q$K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77" y="1380392"/>
            <a:ext cx="8352316" cy="3815862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793631" y="2804746"/>
            <a:ext cx="228600" cy="32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057" name="Picture 1" descr="C:\Users\Administrator\AppData\Roaming\Tencent\Users\1053709343\QQ\WinTemp\RichOle\J0AZ9F~0X51J}()(AX5}L2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8854" y="2848708"/>
            <a:ext cx="1222351" cy="729762"/>
          </a:xfrm>
          <a:prstGeom prst="rect">
            <a:avLst/>
          </a:prstGeom>
          <a:noFill/>
        </p:spPr>
      </p:pic>
      <p:pic>
        <p:nvPicPr>
          <p:cNvPr id="45058" name="Picture 2" descr="C:\Users\Administrator\AppData\Roaming\Tencent\Users\1053709343\QQ\WinTemp\RichOle\81~8K(_{CQAQYVPFD}}}9D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6045" y="2848708"/>
            <a:ext cx="1342026" cy="1011115"/>
          </a:xfrm>
          <a:prstGeom prst="rect">
            <a:avLst/>
          </a:prstGeom>
          <a:noFill/>
        </p:spPr>
      </p:pic>
      <p:sp>
        <p:nvSpPr>
          <p:cNvPr id="28" name="矩形 27"/>
          <p:cNvSpPr/>
          <p:nvPr/>
        </p:nvSpPr>
        <p:spPr>
          <a:xfrm>
            <a:off x="1793631" y="2963008"/>
            <a:ext cx="263769" cy="3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060" name="Picture 4" descr="C:\Users\Administrator\AppData\Roaming\Tencent\Users\1053709343\QQ\WinTemp\RichOle\RZ2MD6VU54D[FXSQ)0AB6X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9777" y="1394991"/>
            <a:ext cx="1764252" cy="5357501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4407878" y="1418492"/>
            <a:ext cx="383930" cy="34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061" name="Picture 5" descr="C:\Users\Administrator\AppData\Roaming\Tencent\Users\1053709343\QQ\WinTemp\RichOle\TFFPX}7{FKLU[NNS[77U`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6163" y="2145323"/>
            <a:ext cx="1518138" cy="2198078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6251331" y="1494692"/>
            <a:ext cx="1397977" cy="870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254261" y="4232030"/>
            <a:ext cx="1397977" cy="870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062" name="Picture 6" descr="C:\Users\Administrator\AppData\Roaming\Tencent\Users\1053709343\QQ\WinTemp\RichOle\UPTP(AG24X41YY{ULZ_3EK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5153" y="1485900"/>
            <a:ext cx="2215661" cy="370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532" name="Picture 4" descr="C:\Users\Administrator\AppData\Roaming\Tencent\Users\1053709343\QQ\WinTemp\RichOle\X[[I6$KC7)I9U84CK3~BL4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63" y="852855"/>
            <a:ext cx="8411306" cy="3604845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1846385" y="2426677"/>
            <a:ext cx="184638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3009" name="Picture 1" descr="C:\Users\Administrator\AppData\Roaming\Tencent\Users\1053709343\QQ\WinTemp\RichOle\[NDJVM3QWSVKAQ~%(_4GN}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0008" y="2189285"/>
            <a:ext cx="1240505" cy="1362808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1820008" y="2365131"/>
            <a:ext cx="2286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3010" name="Picture 2" descr="C:\Users\Administrator\AppData\Roaming\Tencent\Users\1053709343\QQ\WinTemp\RichOle\EMXK[U~_91MF8AM3Y~10T(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9192" y="2584938"/>
            <a:ext cx="1143000" cy="685800"/>
          </a:xfrm>
          <a:prstGeom prst="rect">
            <a:avLst/>
          </a:prstGeom>
          <a:noFill/>
        </p:spPr>
      </p:pic>
      <p:pic>
        <p:nvPicPr>
          <p:cNvPr id="43011" name="Picture 3" descr="C:\Users\Administrator\AppData\Roaming\Tencent\Users\1053709343\QQ\WinTemp\RichOle\S6F~`}[C_)3Q]PK6RIZU4Y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739" y="1524707"/>
            <a:ext cx="1732084" cy="4876093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4396154" y="1468315"/>
            <a:ext cx="395654" cy="28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3012" name="Picture 4" descr="C:\Users\Administrator\AppData\Roaming\Tencent\Users\1053709343\QQ\WinTemp\RichOle\3R[4SAA~HKI[%BD`@7BH4Q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0124" y="1406770"/>
            <a:ext cx="1492922" cy="2417885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6254261" y="3458307"/>
            <a:ext cx="1456593" cy="91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8129" name="Picture 1" descr="C:\Users\Administrator\AppData\Roaming\Tencent\Users\1053709343\QQ\WinTemp\RichOle\MYLL30TR3)JS_SB6)4S9DS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0322" y="2066190"/>
            <a:ext cx="2198078" cy="182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1985" name="Picture 1" descr="C:\Users\Administrator\AppData\Roaming\Tencent\Users\1053709343\QQ\WinTemp\RichOle\DZ]CTEU[PNV@N)Z[[`9Q$K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77" y="1380392"/>
            <a:ext cx="8352316" cy="3815862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793631" y="2804746"/>
            <a:ext cx="228600" cy="32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0177" name="Picture 1" descr="C:\Users\Administrator\AppData\Roaming\Tencent\Users\1053709343\QQ\WinTemp\RichOle\}YOQ_62XBQNO9@MN(J]V)S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4839" y="2848707"/>
            <a:ext cx="1362807" cy="102870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1784839" y="2980593"/>
            <a:ext cx="184638" cy="422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0178" name="Picture 2" descr="C:\Users\Administrator\AppData\Roaming\Tencent\Users\1053709343\QQ\WinTemp\RichOle\0ID%T%HI0NSQA9WI3Q((V6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954215"/>
            <a:ext cx="1055080" cy="527540"/>
          </a:xfrm>
          <a:prstGeom prst="rect">
            <a:avLst/>
          </a:prstGeom>
          <a:noFill/>
        </p:spPr>
      </p:pic>
      <p:pic>
        <p:nvPicPr>
          <p:cNvPr id="50180" name="Picture 4" descr="C:\Users\Administrator\AppData\Roaming\Tencent\Users\1053709343\QQ\WinTemp\RichOle\PBC532EJ7N$J9JTO5[N0)7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6152" y="1433145"/>
            <a:ext cx="1696917" cy="4615963"/>
          </a:xfrm>
          <a:prstGeom prst="rect">
            <a:avLst/>
          </a:prstGeom>
          <a:noFill/>
        </p:spPr>
      </p:pic>
      <p:pic>
        <p:nvPicPr>
          <p:cNvPr id="50181" name="Picture 5" descr="C:\Users\Administrator\AppData\Roaming\Tencent\Users\1053709343\QQ\WinTemp\RichOle\$4){1PG88%O~~}V8B6YTQ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2538" y="1521069"/>
            <a:ext cx="1494694" cy="3771900"/>
          </a:xfrm>
          <a:prstGeom prst="rect">
            <a:avLst/>
          </a:prstGeom>
          <a:noFill/>
        </p:spPr>
      </p:pic>
      <p:pic>
        <p:nvPicPr>
          <p:cNvPr id="50182" name="Picture 6" descr="C:\Users\Administrator\AppData\Roaming\Tencent\Users\1053709343\QQ\WinTemp\RichOle\E9VHHF%W21F29~M6A)IV64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3945" y="1626578"/>
            <a:ext cx="2162909" cy="2347546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7825154" y="3798277"/>
            <a:ext cx="2224454" cy="127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937" name="Picture 1" descr="C:\Users\Administrator\AppData\Roaming\Tencent\Users\1053709343\QQ\WinTemp\RichOle\9O(782KNKJNJ_1EYN4R(5Y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668" y="1397977"/>
            <a:ext cx="8377437" cy="2743200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2225" name="Picture 1" descr="C:\Users\Administrator\AppData\Roaming\Tencent\Users\1053709343\QQ\WinTemp\RichOle\BU@P8U)O00C999SE8{`FI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215" y="2083777"/>
            <a:ext cx="1257300" cy="1433146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916723" y="2338754"/>
            <a:ext cx="290146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226" name="Picture 2" descr="C:\Users\Administrator\AppData\Roaming\Tencent\Users\1053709343\QQ\WinTemp\RichOle\V69Z8G82I$ML9D380WHY)Z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6777" y="2505807"/>
            <a:ext cx="967154" cy="597877"/>
          </a:xfrm>
          <a:prstGeom prst="rect">
            <a:avLst/>
          </a:prstGeom>
          <a:noFill/>
        </p:spPr>
      </p:pic>
      <p:pic>
        <p:nvPicPr>
          <p:cNvPr id="52227" name="Picture 3" descr="C:\Users\Administrator\AppData\Roaming\Tencent\Users\1053709343\QQ\WinTemp\RichOle\4ANP$MFSP4TL5~_L)F1D`NQ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1324" y="1441937"/>
            <a:ext cx="1688122" cy="3130063"/>
          </a:xfrm>
          <a:prstGeom prst="rect">
            <a:avLst/>
          </a:prstGeom>
          <a:noFill/>
        </p:spPr>
      </p:pic>
      <p:pic>
        <p:nvPicPr>
          <p:cNvPr id="52228" name="Picture 4" descr="C:\Users\Administrator\AppData\Roaming\Tencent\Users\1053709343\QQ\WinTemp\RichOle\MHYQX{88`%LS3G{_P)}Y6)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2538" y="1424354"/>
            <a:ext cx="1485900" cy="3596054"/>
          </a:xfrm>
          <a:prstGeom prst="rect">
            <a:avLst/>
          </a:prstGeom>
          <a:noFill/>
        </p:spPr>
      </p:pic>
      <p:pic>
        <p:nvPicPr>
          <p:cNvPr id="52229" name="Picture 5" descr="C:\Users\Administrator\AppData\Roaming\Tencent\Users\1053709343\QQ\WinTemp\RichOle\M~Y0%)@%K4Q6`%OSVCH4YA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2737" y="1872760"/>
            <a:ext cx="2250832" cy="2294793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8021516" y="1875694"/>
            <a:ext cx="1878622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845668" y="2183424"/>
            <a:ext cx="1430215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937" name="Picture 1" descr="C:\Users\Administrator\AppData\Roaming\Tencent\Users\1053709343\QQ\WinTemp\RichOle\9O(782KNKJNJ_1EYN4R(5Y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668" y="1397977"/>
            <a:ext cx="8377437" cy="2743200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4273" name="Picture 1" descr="C:\Users\Administrator\AppData\Roaming\Tencent\Users\1053709343\QQ\WinTemp\RichOle\I4J)_`~]_H4V0@[T0XD2R1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4838" y="2180493"/>
            <a:ext cx="1380392" cy="1477107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828800" y="2479431"/>
            <a:ext cx="298938" cy="501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274" name="Picture 2" descr="C:\Users\Administrator\AppData\Roaming\Tencent\Users\1053709343\QQ\WinTemp\RichOle\Y~$EP}6P$5%8(ZXWI{X)AG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6778" y="2576146"/>
            <a:ext cx="975946" cy="430823"/>
          </a:xfrm>
          <a:prstGeom prst="rect">
            <a:avLst/>
          </a:prstGeom>
          <a:noFill/>
        </p:spPr>
      </p:pic>
      <p:pic>
        <p:nvPicPr>
          <p:cNvPr id="54275" name="Picture 3" descr="C:\Users\Administrator\AppData\Roaming\Tencent\Users\1053709343\QQ\WinTemp\RichOle\}Y)]1ZFCX{GFCG7I2Q8$X5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9777" y="1459523"/>
            <a:ext cx="1758462" cy="3114675"/>
          </a:xfrm>
          <a:prstGeom prst="rect">
            <a:avLst/>
          </a:prstGeom>
          <a:noFill/>
        </p:spPr>
      </p:pic>
      <p:pic>
        <p:nvPicPr>
          <p:cNvPr id="54276" name="Picture 4" descr="C:\Users\Administrator\AppData\Roaming\Tencent\Users\1053709343\QQ\WinTemp\RichOle\L24FI~1(HG57J%J)FNQ~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571999"/>
            <a:ext cx="1767254" cy="1685925"/>
          </a:xfrm>
          <a:prstGeom prst="rect">
            <a:avLst/>
          </a:prstGeom>
          <a:noFill/>
        </p:spPr>
      </p:pic>
      <p:pic>
        <p:nvPicPr>
          <p:cNvPr id="54277" name="Picture 5" descr="C:\Users\Administrator\AppData\Roaming\Tencent\Users\1053709343\QQ\WinTemp\RichOle\R@_]54BVF9[94E(6GHM`1]Q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2538" y="1556238"/>
            <a:ext cx="1485900" cy="2787162"/>
          </a:xfrm>
          <a:prstGeom prst="rect">
            <a:avLst/>
          </a:prstGeom>
          <a:noFill/>
        </p:spPr>
      </p:pic>
      <p:pic>
        <p:nvPicPr>
          <p:cNvPr id="54278" name="Picture 6" descr="C:\Users\Administrator\AppData\Roaming\Tencent\Users\1053709343\QQ\WinTemp\RichOle\Q}2C]QAT}$(VVDDNIXN@(I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9114" y="1521069"/>
            <a:ext cx="218928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90180" y="4149090"/>
            <a:ext cx="398145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01493" y="447826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grpSp>
        <p:nvGrpSpPr>
          <p:cNvPr id="3" name="组合 44"/>
          <p:cNvGrpSpPr/>
          <p:nvPr/>
        </p:nvGrpSpPr>
        <p:grpSpPr bwMode="auto">
          <a:xfrm rot="-7200000">
            <a:off x="6388766" y="2667998"/>
            <a:ext cx="2081213" cy="323850"/>
            <a:chOff x="3950208" y="4267200"/>
            <a:chExt cx="2081376" cy="324000"/>
          </a:xfrm>
        </p:grpSpPr>
        <p:sp>
          <p:nvSpPr>
            <p:cNvPr id="33" name="燕尾形 32"/>
            <p:cNvSpPr/>
            <p:nvPr/>
          </p:nvSpPr>
          <p:spPr>
            <a:xfrm flipH="1">
              <a:off x="3947659" y="4266187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 flipH="1">
              <a:off x="4259189" y="4266392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4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 flipH="1">
              <a:off x="4572094" y="4267392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3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 flipH="1">
              <a:off x="4882144" y="4267200"/>
              <a:ext cx="217504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 flipH="1">
              <a:off x="5191031" y="4265421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1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 flipH="1">
              <a:off x="5503936" y="4266421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 flipH="1">
              <a:off x="5815467" y="4266626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229429"/>
            <a:ext cx="2276190" cy="1628571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4485577" y="319403"/>
            <a:ext cx="3845624" cy="779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急救药品管理制度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327638"/>
            <a:ext cx="88098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药品、器材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做到“五固定”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定数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量品种、定点放置、定人保管、定期消毒灭菌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、定期检查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维修</a:t>
            </a:r>
            <a:endParaRPr lang="zh-CN" altLang="en-US" sz="12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b="1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1200" b="1" dirty="0" smtClean="0">
                <a:latin typeface="DFKai-SB" pitchFamily="65" charset="-120"/>
                <a:ea typeface="DFKai-SB" pitchFamily="65" charset="-120"/>
              </a:rPr>
              <a:t>                   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“二及时”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及时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检查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维修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及时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领取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补充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物品有明显标记，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不准任意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挪用。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 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2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必备器械齐全，性能良好，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处于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备用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状态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 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3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药物齐全，药品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标签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清晰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无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变色、变质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过期失效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破损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现象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，按药物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失效期的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先后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顺序（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从左到右）放置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使用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4.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各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科室抢救车的急救药品、物品按要求统一配备，专科急救药品及物品须经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科室主任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审核定出种类、数量、规格、剂量配备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车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须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定点放置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定人管理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，保证安全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和使用方便。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5.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药品、器材使用后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altLang="zh-CN" sz="1200" b="1" dirty="0" smtClean="0">
                <a:latin typeface="DFKai-SB" pitchFamily="65" charset="-120"/>
                <a:ea typeface="DFKai-SB" pitchFamily="65" charset="-120"/>
              </a:rPr>
              <a:t>24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小时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内补充齐全，如因特殊原因无法补齐时，应在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交接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登记表上注明，并报告护士长协调解决，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以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保证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抢救患者时能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及时用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6.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设有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药品、器械配备登记本。做到账物相符，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班班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交接。</a:t>
            </a:r>
            <a:endParaRPr lang="zh-CN" altLang="en-US" sz="1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7.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封存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抢救车管理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：封存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前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护士长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或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分管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护士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另一护士按药品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、器械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配备登记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本清点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药品、器械，核对无误后用封条封存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 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人签名并填写封存时间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 护士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每班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检查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一次封条的完好情况并做好交班，分管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护士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每周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检查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一次，每月由护士长和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分管护士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启封检查急救车内药品、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器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  械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一次，并有记录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8.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非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封存抢救车管理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每班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按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药品、器械配备登记本清点药品、器械一次并做好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交班，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分管护士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每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周检查一次，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护士长</a:t>
            </a:r>
            <a:r>
              <a:rPr lang="zh-CN" altLang="en-US" sz="1200" b="1" dirty="0" smtClean="0">
                <a:latin typeface="DFKai-SB" pitchFamily="65" charset="-120"/>
                <a:ea typeface="DFKai-SB" pitchFamily="65" charset="-120"/>
              </a:rPr>
              <a:t>每两周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检</a:t>
            </a:r>
            <a:endParaRPr lang="en-US" altLang="zh-CN" sz="12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1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查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一次，并有记录，账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物相符</a:t>
            </a:r>
            <a:r>
              <a:rPr lang="zh-CN" altLang="en-US" sz="12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zh-CN" altLang="en-US" sz="12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2696816" y="1749570"/>
            <a:ext cx="2604946" cy="1357032"/>
            <a:chOff x="3091870" y="1721131"/>
            <a:chExt cx="2604946" cy="1357032"/>
          </a:xfrm>
        </p:grpSpPr>
        <p:sp>
          <p:nvSpPr>
            <p:cNvPr id="36" name="矩形 16"/>
            <p:cNvSpPr>
              <a:spLocks noChangeArrowheads="1"/>
            </p:cNvSpPr>
            <p:nvPr/>
          </p:nvSpPr>
          <p:spPr bwMode="auto">
            <a:xfrm>
              <a:off x="3095130" y="2044034"/>
              <a:ext cx="2601686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肾上腺素、去甲肾上腺素、多巴胺、阿拉明、阿托品、碳酸氢钠、利尿剂、洋地黄制剂、肾上腺皮质激素、多巴酚丁胺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3091870" y="1721131"/>
              <a:ext cx="2338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602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心肺复苏药物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7"/>
          <p:cNvGrpSpPr/>
          <p:nvPr/>
        </p:nvGrpSpPr>
        <p:grpSpPr>
          <a:xfrm>
            <a:off x="2704771" y="3374620"/>
            <a:ext cx="2338387" cy="638545"/>
            <a:chOff x="3091870" y="1721131"/>
            <a:chExt cx="2338387" cy="638545"/>
          </a:xfrm>
        </p:grpSpPr>
        <p:sp>
          <p:nvSpPr>
            <p:cNvPr id="39" name="矩形 16"/>
            <p:cNvSpPr>
              <a:spLocks noChangeArrowheads="1"/>
            </p:cNvSpPr>
            <p:nvPr/>
          </p:nvSpPr>
          <p:spPr bwMode="auto">
            <a:xfrm>
              <a:off x="3091870" y="2101144"/>
              <a:ext cx="2206625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纳洛酮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3091870" y="1721131"/>
              <a:ext cx="2338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602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脑复苏药物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0"/>
          <p:cNvGrpSpPr/>
          <p:nvPr/>
        </p:nvGrpSpPr>
        <p:grpSpPr>
          <a:xfrm>
            <a:off x="2652017" y="4805616"/>
            <a:ext cx="2338387" cy="940166"/>
            <a:chOff x="3091870" y="1721131"/>
            <a:chExt cx="2338387" cy="940166"/>
          </a:xfrm>
        </p:grpSpPr>
        <p:sp>
          <p:nvSpPr>
            <p:cNvPr id="42" name="矩形 16"/>
            <p:cNvSpPr>
              <a:spLocks noChangeArrowheads="1"/>
            </p:cNvSpPr>
            <p:nvPr/>
          </p:nvSpPr>
          <p:spPr bwMode="auto">
            <a:xfrm>
              <a:off x="3091870" y="2101144"/>
              <a:ext cx="2206625" cy="56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尼可刹米（阿拉明）、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络贝林（山梗菜碱）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3091870" y="1721131"/>
              <a:ext cx="2338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602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呼吸兴奋剂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1311651" y="1830900"/>
            <a:ext cx="886264" cy="886264"/>
          </a:xfrm>
          <a:prstGeom prst="ellipse">
            <a:avLst/>
          </a:prstGeom>
          <a:noFill/>
          <a:ln w="28575">
            <a:solidFill>
              <a:srgbClr val="DC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4990404" y="118191"/>
            <a:ext cx="1995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</a:rPr>
              <a:t>目     录</a:t>
            </a:r>
            <a:endParaRPr kumimoji="0" lang="zh-C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46" name="MH_Other_4"/>
          <p:cNvSpPr txBox="1">
            <a:spLocks noChangeArrowheads="1"/>
          </p:cNvSpPr>
          <p:nvPr/>
        </p:nvSpPr>
        <p:spPr bwMode="auto">
          <a:xfrm>
            <a:off x="1224801" y="1955065"/>
            <a:ext cx="1042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幼圆" pitchFamily="49" charset="-122"/>
              </a:rPr>
              <a:t>01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311624" y="3314137"/>
            <a:ext cx="886264" cy="886264"/>
          </a:xfrm>
          <a:prstGeom prst="ellipse">
            <a:avLst/>
          </a:prstGeom>
          <a:noFill/>
          <a:ln w="28575">
            <a:solidFill>
              <a:srgbClr val="DC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MH_Other_4"/>
          <p:cNvSpPr txBox="1">
            <a:spLocks noChangeArrowheads="1"/>
          </p:cNvSpPr>
          <p:nvPr/>
        </p:nvSpPr>
        <p:spPr bwMode="auto">
          <a:xfrm>
            <a:off x="1224774" y="3438301"/>
            <a:ext cx="1042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幼圆" pitchFamily="49" charset="-122"/>
              </a:rPr>
              <a:t>02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267662" y="4776989"/>
            <a:ext cx="886264" cy="886264"/>
          </a:xfrm>
          <a:prstGeom prst="ellipse">
            <a:avLst/>
          </a:prstGeom>
          <a:noFill/>
          <a:ln w="28575">
            <a:solidFill>
              <a:srgbClr val="DC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MH_Other_4"/>
          <p:cNvSpPr txBox="1">
            <a:spLocks noChangeArrowheads="1"/>
          </p:cNvSpPr>
          <p:nvPr/>
        </p:nvSpPr>
        <p:spPr bwMode="auto">
          <a:xfrm>
            <a:off x="1180812" y="4874777"/>
            <a:ext cx="1042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幼圆" pitchFamily="49" charset="-122"/>
              </a:rPr>
              <a:t>03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幼圆" pitchFamily="49" charset="-122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7683584" y="1831112"/>
            <a:ext cx="2338387" cy="559834"/>
            <a:chOff x="3106384" y="1764673"/>
            <a:chExt cx="2338387" cy="559834"/>
          </a:xfrm>
        </p:grpSpPr>
        <p:sp>
          <p:nvSpPr>
            <p:cNvPr id="20" name="矩形 16"/>
            <p:cNvSpPr>
              <a:spLocks noChangeArrowheads="1"/>
            </p:cNvSpPr>
            <p:nvPr/>
          </p:nvSpPr>
          <p:spPr bwMode="auto">
            <a:xfrm>
              <a:off x="3127039" y="2065975"/>
              <a:ext cx="2206625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哌替啶（杜冷丁）、吗啡等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3106384" y="1764673"/>
              <a:ext cx="2338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602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镇痛剂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7695447" y="3340049"/>
            <a:ext cx="2355972" cy="603376"/>
            <a:chOff x="3074285" y="1721131"/>
            <a:chExt cx="2355972" cy="603376"/>
          </a:xfrm>
        </p:grpSpPr>
        <p:sp>
          <p:nvSpPr>
            <p:cNvPr id="23" name="矩形 16"/>
            <p:cNvSpPr>
              <a:spLocks noChangeArrowheads="1"/>
            </p:cNvSpPr>
            <p:nvPr/>
          </p:nvSpPr>
          <p:spPr bwMode="auto">
            <a:xfrm>
              <a:off x="3074285" y="2065975"/>
              <a:ext cx="2206625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 安定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3091870" y="1721131"/>
              <a:ext cx="2338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602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dirty="0" smtClean="0">
                  <a:solidFill>
                    <a:srgbClr val="445469"/>
                  </a:solidFill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镇静剂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24"/>
          <p:cNvGrpSpPr/>
          <p:nvPr/>
        </p:nvGrpSpPr>
        <p:grpSpPr>
          <a:xfrm>
            <a:off x="7716521" y="4818077"/>
            <a:ext cx="2338387" cy="929394"/>
            <a:chOff x="3091870" y="1721131"/>
            <a:chExt cx="2338387" cy="929394"/>
          </a:xfrm>
        </p:grpSpPr>
        <p:sp>
          <p:nvSpPr>
            <p:cNvPr id="26" name="矩形 16"/>
            <p:cNvSpPr>
              <a:spLocks noChangeArrowheads="1"/>
            </p:cNvSpPr>
            <p:nvPr/>
          </p:nvSpPr>
          <p:spPr bwMode="auto">
            <a:xfrm>
              <a:off x="3091870" y="2101144"/>
              <a:ext cx="2206625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凝血酶、止血敏、止血芳酸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  <a:p>
              <a:pPr marL="0" marR="0" lvl="0" indent="0" defTabSz="121602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400" kern="0" dirty="0" smtClean="0">
                  <a:solidFill>
                    <a:srgbClr val="445469"/>
                  </a:solidFill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6-</a:t>
              </a:r>
              <a:r>
                <a:rPr lang="zh-CN" altLang="en-US" sz="1400" kern="0" dirty="0" smtClean="0">
                  <a:solidFill>
                    <a:srgbClr val="445469"/>
                  </a:solidFill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氨基已酸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3091870" y="1721131"/>
              <a:ext cx="2338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602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sym typeface="Arial" panose="020B0604020202020204" pitchFamily="34" charset="0"/>
                </a:rPr>
                <a:t>止血剂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6267157" y="1840292"/>
            <a:ext cx="886264" cy="886264"/>
          </a:xfrm>
          <a:prstGeom prst="ellipse">
            <a:avLst/>
          </a:prstGeom>
          <a:noFill/>
          <a:ln w="28575">
            <a:solidFill>
              <a:srgbClr val="DC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311092" y="3288359"/>
            <a:ext cx="886264" cy="886264"/>
          </a:xfrm>
          <a:prstGeom prst="ellipse">
            <a:avLst/>
          </a:prstGeom>
          <a:noFill/>
          <a:ln w="28575">
            <a:solidFill>
              <a:srgbClr val="DC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328676" y="4751210"/>
            <a:ext cx="886264" cy="886264"/>
          </a:xfrm>
          <a:prstGeom prst="ellipse">
            <a:avLst/>
          </a:prstGeom>
          <a:noFill/>
          <a:ln w="28575">
            <a:solidFill>
              <a:srgbClr val="DC7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5" name="文本框 37"/>
          <p:cNvSpPr txBox="1"/>
          <p:nvPr/>
        </p:nvSpPr>
        <p:spPr>
          <a:xfrm>
            <a:off x="3631437" y="537220"/>
            <a:ext cx="4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急救药品分类</a:t>
            </a:r>
            <a:endParaRPr lang="zh-CN" altLang="en-US" sz="4000" b="1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8" name="MH_Other_4"/>
          <p:cNvSpPr txBox="1">
            <a:spLocks noChangeArrowheads="1"/>
          </p:cNvSpPr>
          <p:nvPr/>
        </p:nvSpPr>
        <p:spPr bwMode="auto">
          <a:xfrm>
            <a:off x="6221762" y="1949203"/>
            <a:ext cx="1042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幼圆" pitchFamily="49" charset="-122"/>
              </a:rPr>
              <a:t>04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41" name="MH_Other_4"/>
          <p:cNvSpPr txBox="1">
            <a:spLocks noChangeArrowheads="1"/>
          </p:cNvSpPr>
          <p:nvPr/>
        </p:nvSpPr>
        <p:spPr bwMode="auto">
          <a:xfrm>
            <a:off x="6265724" y="4885834"/>
            <a:ext cx="1042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幼圆" pitchFamily="49" charset="-122"/>
              </a:rPr>
              <a:t>06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47" name="MH_Other_4"/>
          <p:cNvSpPr txBox="1">
            <a:spLocks noChangeArrowheads="1"/>
          </p:cNvSpPr>
          <p:nvPr/>
        </p:nvSpPr>
        <p:spPr bwMode="auto">
          <a:xfrm>
            <a:off x="6215901" y="3402865"/>
            <a:ext cx="1042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幼圆" pitchFamily="49" charset="-122"/>
              </a:rPr>
              <a:t>05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grpSp>
        <p:nvGrpSpPr>
          <p:cNvPr id="32" name="组合 44"/>
          <p:cNvGrpSpPr/>
          <p:nvPr/>
        </p:nvGrpSpPr>
        <p:grpSpPr bwMode="auto">
          <a:xfrm rot="-7200000">
            <a:off x="6388766" y="2667998"/>
            <a:ext cx="2081213" cy="323850"/>
            <a:chOff x="3950208" y="4267200"/>
            <a:chExt cx="2081376" cy="324000"/>
          </a:xfrm>
        </p:grpSpPr>
        <p:sp>
          <p:nvSpPr>
            <p:cNvPr id="33" name="燕尾形 32"/>
            <p:cNvSpPr/>
            <p:nvPr/>
          </p:nvSpPr>
          <p:spPr>
            <a:xfrm flipH="1">
              <a:off x="3947659" y="4266187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 flipH="1">
              <a:off x="4259189" y="4266392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4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 flipH="1">
              <a:off x="4572094" y="4267392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3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 flipH="1">
              <a:off x="4882144" y="4267200"/>
              <a:ext cx="217504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 flipH="1">
              <a:off x="5191031" y="4265421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1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 flipH="1">
              <a:off x="5503936" y="4266421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 flipH="1">
              <a:off x="5815467" y="4266626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229429"/>
            <a:ext cx="2276190" cy="1628571"/>
          </a:xfrm>
          <a:prstGeom prst="rect">
            <a:avLst/>
          </a:prstGeom>
        </p:spPr>
      </p:pic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2116711" y="1230925"/>
          <a:ext cx="9198989" cy="4730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943"/>
                <a:gridCol w="835269"/>
                <a:gridCol w="1433146"/>
                <a:gridCol w="4079631"/>
              </a:tblGrid>
              <a:tr h="738552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药名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类别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剂量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用法及用量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盐酸肾上腺素（付肾素）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A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1mg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皮下注射、静脉注射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去甲肾上腺素（正肾素）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A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2mg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静滴、口服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异丙肾上腺素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A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alt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1mg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latin typeface="华文行楷" pitchFamily="2" charset="-122"/>
                          <a:ea typeface="华文行楷" pitchFamily="2" charset="-122"/>
                          <a:cs typeface="+mn-cs"/>
                        </a:rPr>
                        <a:t>心腔内注射、缓慢静滴</a:t>
                      </a:r>
                      <a:endParaRPr lang="zh-CN" sz="11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51768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重酒石酸间羟胺（阿拉明）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A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alt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10mg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肌注、静滴、静注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盐酸多巴胺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A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altLang="zh-CN" sz="1600" kern="100" dirty="0" smtClean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20mg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静脉注射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去乙酰毛花苷（西地兰）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B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alt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0.4mg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静脉注射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利多卡因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B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altLang="zh-CN" sz="1600" kern="100" dirty="0" smtClean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0.1g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局部麻醉药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25</a:t>
                      </a: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％</a:t>
                      </a: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GS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A</a:t>
                      </a:r>
                      <a:r>
                        <a:rPr lang="zh-CN" alt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类</a:t>
                      </a:r>
                      <a:endParaRPr lang="zh-CN" altLang="zh-CN" sz="1600" kern="100" dirty="0" smtClean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20ml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口服、静注、静滴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5225805" y="275860"/>
            <a:ext cx="2827948" cy="779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高危药品目录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grpSp>
        <p:nvGrpSpPr>
          <p:cNvPr id="3" name="组合 44"/>
          <p:cNvGrpSpPr/>
          <p:nvPr/>
        </p:nvGrpSpPr>
        <p:grpSpPr bwMode="auto">
          <a:xfrm rot="-7200000">
            <a:off x="6388766" y="2667998"/>
            <a:ext cx="2081213" cy="323850"/>
            <a:chOff x="3950208" y="4267200"/>
            <a:chExt cx="2081376" cy="324000"/>
          </a:xfrm>
        </p:grpSpPr>
        <p:sp>
          <p:nvSpPr>
            <p:cNvPr id="33" name="燕尾形 32"/>
            <p:cNvSpPr/>
            <p:nvPr/>
          </p:nvSpPr>
          <p:spPr>
            <a:xfrm flipH="1">
              <a:off x="3947659" y="4266187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 flipH="1">
              <a:off x="4259189" y="4266392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4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 flipH="1">
              <a:off x="4572094" y="4267392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3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 flipH="1">
              <a:off x="4882144" y="4267200"/>
              <a:ext cx="217504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2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 flipH="1">
              <a:off x="5191031" y="4265421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1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 flipH="1">
              <a:off x="5503936" y="4266421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 flipH="1">
              <a:off x="5815467" y="4266626"/>
              <a:ext cx="215917" cy="324000"/>
            </a:xfrm>
            <a:prstGeom prst="chevron">
              <a:avLst/>
            </a:prstGeom>
            <a:noFill/>
            <a:ln w="19050">
              <a:solidFill>
                <a:schemeClr val="bg1">
                  <a:alpha val="5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5229429"/>
            <a:ext cx="2276190" cy="1628571"/>
          </a:xfrm>
          <a:prstGeom prst="rect">
            <a:avLst/>
          </a:prstGeom>
        </p:spPr>
      </p:pic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2116711" y="1230925"/>
          <a:ext cx="8363720" cy="4730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943"/>
                <a:gridCol w="1433146"/>
                <a:gridCol w="4079631"/>
              </a:tblGrid>
              <a:tr h="738552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药名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剂量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用法及用量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阿托品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0.5mg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皮下注射、静脉注射、肌肉注射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尼可刹米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375mg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皮下注射、静脉注射、肌肉注射</a:t>
                      </a:r>
                      <a:endParaRPr lang="zh-CN" alt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喘定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0.25g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静脉滴注</a:t>
                      </a:r>
                      <a:endParaRPr lang="zh-CN" sz="11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51768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地塞米松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5mg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局部皮内注射、静脉注射、肌肉注射</a:t>
                      </a:r>
                      <a:endParaRPr lang="zh-CN" alt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盐酸络贝林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3mg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皮下注射、静脉注射、肌肉注射</a:t>
                      </a:r>
                      <a:endParaRPr lang="zh-CN" alt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呋塞米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20mg</a:t>
                      </a:r>
                      <a:endParaRPr lang="zh-CN" sz="18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静脉注射</a:t>
                      </a:r>
                      <a:endParaRPr 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注射用甲泼尼龙琥珀酸钠</a:t>
                      </a:r>
                      <a:endParaRPr lang="zh-CN" altLang="zh-CN" sz="1800" kern="100" dirty="0" smtClean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40mg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静脉注射</a:t>
                      </a:r>
                      <a:endParaRPr lang="zh-CN" altLang="zh-CN" sz="12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  <a:tr h="49637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心律平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70mg</a:t>
                      </a:r>
                      <a:endParaRPr lang="zh-CN" sz="1600" kern="100" dirty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00" dirty="0" smtClean="0">
                          <a:effectLst/>
                          <a:latin typeface="华文行楷" pitchFamily="2" charset="-122"/>
                          <a:ea typeface="华文行楷" pitchFamily="2" charset="-122"/>
                        </a:rPr>
                        <a:t>静脉注射</a:t>
                      </a:r>
                      <a:endParaRPr lang="zh-CN" altLang="zh-CN" sz="1200" kern="100" dirty="0" smtClean="0">
                        <a:effectLst/>
                        <a:latin typeface="华文行楷" pitchFamily="2" charset="-122"/>
                        <a:ea typeface="华文行楷" pitchFamily="2" charset="-122"/>
                      </a:endParaRPr>
                    </a:p>
                  </a:txBody>
                  <a:tcPr marL="104028" marR="104028" marT="0" marB="0" anchor="ctr"/>
                </a:tc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5225805" y="275860"/>
            <a:ext cx="2827948" cy="779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抢救药品目录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sp>
        <p:nvSpPr>
          <p:cNvPr id="6" name="稻壳儿小白白(http://dwz.cn/Wu2UP)"/>
          <p:cNvSpPr>
            <a:spLocks noChangeShapeType="1"/>
          </p:cNvSpPr>
          <p:nvPr/>
        </p:nvSpPr>
        <p:spPr bwMode="auto">
          <a:xfrm>
            <a:off x="3155061" y="2001857"/>
            <a:ext cx="5281803" cy="3914014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8" name="稻壳儿小白白(http://dwz.cn/Wu2UP)"/>
          <p:cNvSpPr>
            <a:spLocks noChangeShapeType="1"/>
          </p:cNvSpPr>
          <p:nvPr/>
        </p:nvSpPr>
        <p:spPr bwMode="auto">
          <a:xfrm flipV="1">
            <a:off x="3155060" y="2001857"/>
            <a:ext cx="5281803" cy="3914014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29" name="Picture 1" descr="C:\Users\Administrator\AppData\Roaming\Tencent\Users\1053709343\QQ\WinTemp\RichOle\@P$$DR}W_GLD~SCAXFM4@1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978" y="1344524"/>
            <a:ext cx="8287657" cy="4544317"/>
          </a:xfrm>
          <a:prstGeom prst="rect">
            <a:avLst/>
          </a:prstGeom>
          <a:noFill/>
        </p:spPr>
      </p:pic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0"/>
            <a:ext cx="237744" cy="292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937" name="Picture 1" descr="C:\Users\Administrator\AppData\Roaming\Tencent\Users\1053709343\QQ\WinTemp\RichOle\9O(782KNKJNJ_1EYN4R(5Y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668" y="1397977"/>
            <a:ext cx="8377437" cy="2743200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51"/>
            <a:ext cx="1733550" cy="1724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3050" y="5114925"/>
            <a:ext cx="3028950" cy="1743075"/>
          </a:xfrm>
          <a:prstGeom prst="rect">
            <a:avLst/>
          </a:prstGeom>
        </p:spPr>
      </p:pic>
      <p:grpSp>
        <p:nvGrpSpPr>
          <p:cNvPr id="3" name="组合 14"/>
          <p:cNvGrpSpPr/>
          <p:nvPr/>
        </p:nvGrpSpPr>
        <p:grpSpPr>
          <a:xfrm>
            <a:off x="5408979" y="2418902"/>
            <a:ext cx="687773" cy="510186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21" name="Freeform 129"/>
          <p:cNvSpPr>
            <a:spLocks noEditPoints="1"/>
          </p:cNvSpPr>
          <p:nvPr/>
        </p:nvSpPr>
        <p:spPr bwMode="auto">
          <a:xfrm>
            <a:off x="5554214" y="51697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5" name="Freeform 290"/>
          <p:cNvSpPr>
            <a:spLocks noEditPoints="1"/>
          </p:cNvSpPr>
          <p:nvPr/>
        </p:nvSpPr>
        <p:spPr bwMode="auto">
          <a:xfrm>
            <a:off x="7407981" y="3741248"/>
            <a:ext cx="470318" cy="435229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2530" name="Picture 2" descr="C:\Users\Administrator\AppData\Roaming\Tencent\Users\1053709343\QQ\WinTemp\RichOle\CB0@0$T5EYDH)RC{Y8BNL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993" y="824243"/>
            <a:ext cx="8357576" cy="573559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811216" y="3127951"/>
            <a:ext cx="237744" cy="21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811215" y="2127738"/>
            <a:ext cx="20222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0961" name="Picture 1" descr="C:\Users\Administrator\AppData\Roaming\Tencent\Users\1053709343\QQ\WinTemp\RichOle\)M$11KL3E{(J`)3RNXYB$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838" y="1389185"/>
            <a:ext cx="8335108" cy="2657331"/>
          </a:xfrm>
          <a:prstGeom prst="rect">
            <a:avLst/>
          </a:prstGeom>
          <a:noFill/>
        </p:spPr>
      </p:pic>
      <p:pic>
        <p:nvPicPr>
          <p:cNvPr id="40962" name="Picture 2" descr="C:\Users\Administrator\AppData\Roaming\Tencent\Users\1053709343\QQ\WinTemp\RichOle\[83HWBDO89FV}[ZTJUJD[]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632" y="4035669"/>
            <a:ext cx="8291145" cy="2708031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1644162" y="2312377"/>
            <a:ext cx="342900" cy="33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WPS 演示</Application>
  <PresentationFormat>自定义</PresentationFormat>
  <Paragraphs>231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华文行楷</vt:lpstr>
      <vt:lpstr>微软雅黑</vt:lpstr>
      <vt:lpstr>DFKai-SB</vt:lpstr>
      <vt:lpstr>Calibri</vt:lpstr>
      <vt:lpstr>华文彩云</vt:lpstr>
      <vt:lpstr>幼圆</vt:lpstr>
      <vt:lpstr>黑体</vt:lpstr>
      <vt:lpstr>Calibri</vt:lpstr>
      <vt:lpstr>Arial Unicode MS</vt:lpstr>
      <vt:lpstr>等线 Light</vt:lpstr>
      <vt:lpstr>等线</vt:lpstr>
      <vt:lpstr>MingLiU-ExtB</vt:lpstr>
      <vt:lpstr>楷体</vt:lpstr>
      <vt:lpstr>汉仪旗黑-85S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little fairy</cp:lastModifiedBy>
  <cp:revision>62</cp:revision>
  <dcterms:created xsi:type="dcterms:W3CDTF">2016-06-01T10:31:00Z</dcterms:created>
  <dcterms:modified xsi:type="dcterms:W3CDTF">2024-01-17T01:24:16Z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1A949C0BBD874232ABA206AFBB63B868_13</vt:lpwstr>
  </property>
  <property fmtid="{D5CDD505-2E9C-101B-9397-08002B2CF9AE}" pid="3" name="KSOProductBuildVer">
    <vt:lpwstr>2052-12.1.0.16120</vt:lpwstr>
  </property>
</Properties>
</file>