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321" r:id="rId4"/>
    <p:sldId id="289" r:id="rId5"/>
    <p:sldId id="257" r:id="rId7"/>
    <p:sldId id="258" r:id="rId8"/>
    <p:sldId id="260" r:id="rId9"/>
    <p:sldId id="259" r:id="rId10"/>
    <p:sldId id="261" r:id="rId11"/>
    <p:sldId id="262" r:id="rId12"/>
    <p:sldId id="264" r:id="rId13"/>
    <p:sldId id="263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4" r:id="rId23"/>
    <p:sldId id="273" r:id="rId24"/>
    <p:sldId id="276" r:id="rId25"/>
    <p:sldId id="275" r:id="rId26"/>
    <p:sldId id="277" r:id="rId27"/>
    <p:sldId id="278" r:id="rId28"/>
    <p:sldId id="279" r:id="rId29"/>
    <p:sldId id="284" r:id="rId30"/>
    <p:sldId id="285" r:id="rId31"/>
    <p:sldId id="286" r:id="rId32"/>
    <p:sldId id="287" r:id="rId33"/>
    <p:sldId id="288" r:id="rId34"/>
    <p:sldId id="282" r:id="rId35"/>
    <p:sldId id="280" r:id="rId36"/>
    <p:sldId id="281" r:id="rId37"/>
    <p:sldId id="323" r:id="rId38"/>
  </p:sldIdLst>
  <p:sldSz cx="9144000" cy="6858000" type="screen4x3"/>
  <p:notesSz cx="6858000" cy="9144000"/>
  <p:custDataLst>
    <p:tags r:id="rId43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2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3" Type="http://schemas.openxmlformats.org/officeDocument/2006/relationships/tags" Target="tags/tag20.xml"/><Relationship Id="rId42" Type="http://schemas.openxmlformats.org/officeDocument/2006/relationships/commentAuthors" Target="commentAuthors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slide" Target="slides/slide2.xml"/><Relationship Id="rId39" Type="http://schemas.openxmlformats.org/officeDocument/2006/relationships/presProps" Target="presProps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4394B-4ABE-4E63-911E-85406987002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09FE7-5ADD-4414-951C-64AF9D4C37B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CN" altLang="en-US" smtClean="0"/>
              <a:t>从要我管转变我要管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png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C0436-9F84-4514-91CA-12178B340BE6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94B49-0C5E-4C53-BC88-541CA7BF974C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EA889-C2BD-4BA4-A226-22F8EBBC2756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 userDrawn="1"/>
        </p:nvGrpSpPr>
        <p:grpSpPr bwMode="auto">
          <a:xfrm>
            <a:off x="-5181" y="703263"/>
            <a:ext cx="9149181" cy="277812"/>
            <a:chOff x="-5181" y="703263"/>
            <a:chExt cx="9149181" cy="277812"/>
          </a:xfrm>
        </p:grpSpPr>
        <p:sp>
          <p:nvSpPr>
            <p:cNvPr id="5" name="Line 10"/>
            <p:cNvSpPr>
              <a:spLocks noChangeShapeType="1"/>
            </p:cNvSpPr>
            <p:nvPr/>
          </p:nvSpPr>
          <p:spPr bwMode="auto">
            <a:xfrm>
              <a:off x="329" y="1821"/>
              <a:ext cx="4534" cy="0"/>
            </a:xfrm>
            <a:prstGeom prst="line">
              <a:avLst/>
            </a:prstGeom>
            <a:noFill/>
            <a:ln w="25400">
              <a:solidFill>
                <a:srgbClr val="AEAEAE"/>
              </a:solidFill>
              <a:round/>
            </a:ln>
            <a:effectLst/>
          </p:spPr>
          <p:txBody>
            <a:bodyPr/>
            <a:lstStyle/>
            <a:p>
              <a:pPr defTabSz="957580"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900" b="1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6" name="Line 11"/>
            <p:cNvSpPr>
              <a:spLocks noChangeShapeType="1"/>
            </p:cNvSpPr>
            <p:nvPr/>
          </p:nvSpPr>
          <p:spPr bwMode="auto">
            <a:xfrm>
              <a:off x="4926" y="1821"/>
              <a:ext cx="1474" cy="0"/>
            </a:xfrm>
            <a:prstGeom prst="line">
              <a:avLst/>
            </a:prstGeom>
            <a:noFill/>
            <a:ln w="25400">
              <a:solidFill>
                <a:srgbClr val="AEAEAE"/>
              </a:solidFill>
              <a:round/>
            </a:ln>
            <a:effectLst/>
          </p:spPr>
          <p:txBody>
            <a:bodyPr/>
            <a:lstStyle/>
            <a:p>
              <a:pPr defTabSz="957580"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900" b="1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</p:grpSp>
      <p:sp>
        <p:nvSpPr>
          <p:cNvPr id="16" name="内容占位符 2"/>
          <p:cNvSpPr>
            <a:spLocks noGrp="1"/>
          </p:cNvSpPr>
          <p:nvPr>
            <p:ph idx="1"/>
          </p:nvPr>
        </p:nvSpPr>
        <p:spPr bwMode="auto">
          <a:xfrm>
            <a:off x="457200" y="1600205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单击此处编辑母版文本样式</a:t>
            </a: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第二级</a:t>
            </a: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第三级</a:t>
            </a: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3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第四级</a:t>
            </a: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4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第五级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714965" y="804067"/>
            <a:ext cx="4051700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3150455" y="1800369"/>
            <a:ext cx="2683069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03366" y="2662659"/>
            <a:ext cx="39632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803366" y="3950373"/>
            <a:ext cx="39632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pic>
        <p:nvPicPr>
          <p:cNvPr id="8" name="图片 7" descr="09.02.1(1)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082439" y="190500"/>
            <a:ext cx="928211" cy="625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A0A61-88A0-4617-8928-BD813333B140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12608-D7AF-420C-A1BB-4BA2B36A7725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85752-EDE9-43F2-9478-08BDB58BA6C1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76CA2-CC3E-4D48-B960-AE33CA11CA25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B09D3-7D7D-4D7F-A05D-A02ED06F0320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0663D-AE3E-4703-8031-0BF55812F714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1D380-7BF7-4531-9CF2-F491AFBACF01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46B73-14AA-4843-A115-7AF9DD1AB8CD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2.png"/><Relationship Id="rId14" Type="http://schemas.openxmlformats.org/officeDocument/2006/relationships/tags" Target="../tags/tag8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0CA1B153-1706-447F-9019-7CEDE99D5F06}" type="slidenum">
              <a:rPr lang="zh-CN" altLang="zh-CN"/>
            </a:fld>
            <a:endParaRPr lang="zh-CN" altLang="zh-CN"/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856" y="260191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4.xml"/><Relationship Id="rId4" Type="http://schemas.openxmlformats.org/officeDocument/2006/relationships/image" Target="../media/image2.pn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tags" Target="../tags/tag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tags" Target="../tags/tag19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18.xml"/><Relationship Id="rId5" Type="http://schemas.openxmlformats.org/officeDocument/2006/relationships/image" Target="../media/image38.jpeg"/><Relationship Id="rId4" Type="http://schemas.openxmlformats.org/officeDocument/2006/relationships/tags" Target="../tags/tag17.xml"/><Relationship Id="rId3" Type="http://schemas.openxmlformats.org/officeDocument/2006/relationships/image" Target="../media/image37.jpeg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2132013"/>
            <a:ext cx="8424863" cy="1470025"/>
          </a:xfrm>
        </p:spPr>
        <p:txBody>
          <a:bodyPr/>
          <a:lstStyle/>
          <a:p>
            <a:pPr eaLnBrk="1" hangingPunct="1"/>
            <a:r>
              <a:rPr lang="zh-CN" altLang="en-US" sz="4800" b="1" smtClean="0"/>
              <a:t>叉车安全驾驶及操作（卡通版）</a:t>
            </a:r>
            <a:endParaRPr lang="zh-CN" altLang="en-US" sz="4800" b="1" smtClean="0"/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1"/>
            </p:custDataLst>
          </p:nvPr>
        </p:nvSpPr>
        <p:spPr>
          <a:xfrm>
            <a:off x="6084729" y="3717031"/>
            <a:ext cx="1773555" cy="3581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sz="18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sz="18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1800" b="1" dirty="0"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>
            <p:custDataLst>
              <p:tags r:id="rId2"/>
            </p:custDataLst>
          </p:nvPr>
        </p:nvSpPr>
        <p:spPr>
          <a:xfrm>
            <a:off x="5747229" y="4652979"/>
            <a:ext cx="675000" cy="675000"/>
          </a:xfrm>
          <a:prstGeom prst="ellipse">
            <a:avLst/>
          </a:prstGeom>
          <a:solidFill>
            <a:srgbClr val="92D050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sz="14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3"/>
            </p:custDataLst>
          </p:nvPr>
        </p:nvSpPr>
        <p:spPr>
          <a:xfrm>
            <a:off x="6679565" y="4653439"/>
            <a:ext cx="675000" cy="675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14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4"/>
            </p:custDataLst>
          </p:nvPr>
        </p:nvSpPr>
        <p:spPr>
          <a:xfrm>
            <a:off x="7611901" y="4652979"/>
            <a:ext cx="675000" cy="675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sz="14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叉车载人</a:t>
            </a:r>
            <a:endParaRPr lang="zh-CN" altLang="en-US" smtClean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667000" y="1600200"/>
            <a:ext cx="3808413" cy="4525963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到急救室的捷径</a:t>
            </a:r>
            <a:endParaRPr lang="zh-CN" altLang="en-US" smtClean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708275" y="1600200"/>
            <a:ext cx="3727450" cy="4525963"/>
          </a:xfr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停下叉车时，叉刀不要远离地面</a:t>
            </a:r>
            <a:endParaRPr lang="zh-CN" altLang="en-US" smtClean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376488" y="1600200"/>
            <a:ext cx="4389437" cy="4525963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为安全起见叉刀落地</a:t>
            </a:r>
            <a:endParaRPr lang="zh-CN" altLang="en-US" smtClean="0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428875" y="1600200"/>
            <a:ext cx="4284663" cy="4525963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4000" smtClean="0"/>
              <a:t>不要用作临时工作平台，因为……</a:t>
            </a:r>
            <a:endParaRPr lang="zh-CN" altLang="en-US" sz="4000" smtClean="0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235200" y="1600200"/>
            <a:ext cx="4672013" cy="4525963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当它停下时，你可能……</a:t>
            </a:r>
            <a:endParaRPr lang="zh-CN" altLang="en-US" smtClean="0"/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084388" y="1600200"/>
            <a:ext cx="4975225" cy="4525963"/>
          </a:xfr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smtClean="0"/>
              <a:t>堆叠货物过高</a:t>
            </a:r>
            <a:r>
              <a:rPr lang="zh-CN" altLang="zh-CN" smtClean="0"/>
              <a:t>...</a:t>
            </a:r>
            <a:endParaRPr lang="zh-CN" altLang="zh-CN" smtClean="0"/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290763" y="1600200"/>
            <a:ext cx="4560887" cy="4525963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可能会倒塌</a:t>
            </a:r>
            <a:endParaRPr lang="zh-CN" altLang="en-US" smtClean="0"/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279650" y="1600200"/>
            <a:ext cx="4584700" cy="4525963"/>
          </a:xfr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花时间把托盘上的货物放好</a:t>
            </a:r>
            <a:endParaRPr lang="zh-CN" altLang="en-US" smtClean="0"/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273300" y="1600200"/>
            <a:ext cx="4597400" cy="4525963"/>
          </a:xfr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……能预防事故的发生</a:t>
            </a:r>
            <a:endParaRPr lang="zh-CN" altLang="en-US" smtClean="0"/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078038" y="1600200"/>
            <a:ext cx="4986337" cy="4525963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9535" y="1714500"/>
            <a:ext cx="5904865" cy="1899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429000" y="4114800"/>
            <a:ext cx="5148739" cy="112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15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59617" y="3829050"/>
            <a:ext cx="2822734" cy="1881378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00525" y="1714500"/>
            <a:ext cx="2809399" cy="1872615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89535" y="998696"/>
            <a:ext cx="5111591" cy="44767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1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21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856" y="260191"/>
            <a:ext cx="898096" cy="453553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接近堆垛并停止</a:t>
            </a:r>
            <a:endParaRPr lang="zh-CN" altLang="en-US" smtClean="0"/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615950" y="1600200"/>
            <a:ext cx="7912100" cy="4525963"/>
          </a:xfr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smtClean="0"/>
              <a:t>负载提高到所需的高度</a:t>
            </a:r>
            <a:endParaRPr lang="zh-CN" smtClean="0"/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111375" y="1600200"/>
            <a:ext cx="4919663" cy="4525963"/>
          </a:xfr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缓慢向前移动</a:t>
            </a:r>
            <a:endParaRPr lang="zh-CN" altLang="en-US" smtClean="0"/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079625" y="1600200"/>
            <a:ext cx="4983163" cy="4525963"/>
          </a:xfr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向前倾斜货架并垂直放下货物</a:t>
            </a:r>
            <a:endParaRPr lang="zh-CN" altLang="en-US" smtClean="0"/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216150" y="1600200"/>
            <a:ext cx="4711700" cy="4525963"/>
          </a:xfr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慢慢退出叉刀</a:t>
            </a:r>
            <a:endParaRPr lang="zh-CN" altLang="en-US" smtClean="0"/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701800" y="1600200"/>
            <a:ext cx="5740400" cy="4525963"/>
          </a:xfr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降低叉刀并回收货架</a:t>
            </a:r>
            <a:endParaRPr lang="zh-CN" altLang="en-US" smtClean="0"/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230313" y="1600200"/>
            <a:ext cx="6681787" cy="4525963"/>
          </a:xfr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4000" smtClean="0"/>
              <a:t>缓慢靠近并向前倾斜货架直至垂直</a:t>
            </a:r>
            <a:endParaRPr lang="zh-CN" altLang="en-US" sz="4000" smtClean="0"/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168400" y="1600200"/>
            <a:ext cx="6807200" cy="4525963"/>
          </a:xfr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smtClean="0"/>
              <a:t>提高到所需的高度</a:t>
            </a:r>
            <a:endParaRPr lang="zh-CN" smtClean="0"/>
          </a:p>
        </p:txBody>
      </p:sp>
      <p:pic>
        <p:nvPicPr>
          <p:cNvPr id="266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635125" y="1600200"/>
            <a:ext cx="5873750" cy="4525963"/>
          </a:xfr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慢慢向前移动</a:t>
            </a:r>
            <a:endParaRPr lang="zh-CN" altLang="en-US" smtClean="0"/>
          </a:p>
        </p:txBody>
      </p:sp>
      <p:pic>
        <p:nvPicPr>
          <p:cNvPr id="276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154238" y="1600200"/>
            <a:ext cx="4835525" cy="4525963"/>
          </a:xfr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停止，提高货物并回收货架</a:t>
            </a:r>
            <a:endParaRPr lang="zh-CN" altLang="en-US" smtClean="0"/>
          </a:p>
        </p:txBody>
      </p:sp>
      <p:pic>
        <p:nvPicPr>
          <p:cNvPr id="286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055813" y="1600200"/>
            <a:ext cx="5032375" cy="4525963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>
          <a:xfrm>
            <a:off x="166628" y="116632"/>
            <a:ext cx="5668281" cy="432048"/>
          </a:xfrm>
          <a:prstGeom prst="rect">
            <a:avLst/>
          </a:prstGeom>
        </p:spPr>
        <p:txBody>
          <a:bodyPr/>
          <a:lstStyle>
            <a:lvl1pPr algn="ctr" defTabSz="957580" rtl="0" eaLnBrk="0" fontAlgn="base" latinLnBrk="1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57580" rtl="0" eaLnBrk="0" fontAlgn="base" latinLnBrk="1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2pPr>
            <a:lvl3pPr algn="ctr" defTabSz="957580" rtl="0" eaLnBrk="0" fontAlgn="base" latinLnBrk="1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3pPr>
            <a:lvl4pPr algn="ctr" defTabSz="957580" rtl="0" eaLnBrk="0" fontAlgn="base" latinLnBrk="1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4pPr>
            <a:lvl5pPr algn="ctr" defTabSz="957580" rtl="0" eaLnBrk="0" fontAlgn="base" latinLnBrk="1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5pPr>
            <a:lvl6pPr marL="419735" algn="ctr" defTabSz="957580" rtl="0" fontAlgn="base" latinLnBrk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6pPr>
            <a:lvl7pPr marL="839470" algn="ctr" defTabSz="957580" rtl="0" fontAlgn="base" latinLnBrk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7pPr>
            <a:lvl8pPr marL="1259840" algn="ctr" defTabSz="957580" rtl="0" fontAlgn="base" latinLnBrk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8pPr>
            <a:lvl9pPr marL="1679575" algn="ctr" defTabSz="957580" rtl="0" fontAlgn="base" latinLnBrk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9pPr>
          </a:lstStyle>
          <a:p>
            <a:pPr algn="l" defTabSz="9575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latin typeface="方正姚体" pitchFamily="2" charset="-122"/>
                <a:ea typeface="方正姚体" pitchFamily="2" charset="-122"/>
              </a:rPr>
              <a:t>■</a:t>
            </a:r>
            <a:r>
              <a:rPr lang="zh-CN" altLang="en-US" sz="2400" dirty="0" smtClean="0">
                <a:latin typeface="方正姚体" pitchFamily="2" charset="-122"/>
                <a:ea typeface="方正姚体" pitchFamily="2" charset="-122"/>
              </a:rPr>
              <a:t>综合仓库叉车安全操作常见违规现象</a:t>
            </a:r>
            <a:endParaRPr lang="zh-CN" altLang="en-US" sz="2400" dirty="0"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1813" y="764704"/>
            <a:ext cx="77103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0000FF"/>
                </a:solidFill>
                <a:latin typeface="+mn-ea"/>
              </a:rPr>
              <a:t>◆日常违规</a:t>
            </a:r>
            <a:r>
              <a:rPr lang="zh-CN" altLang="en-US" sz="1600" dirty="0" smtClean="0">
                <a:solidFill>
                  <a:srgbClr val="0000FF"/>
                </a:solidFill>
                <a:latin typeface="+mn-ea"/>
              </a:rPr>
              <a:t>现象</a:t>
            </a:r>
            <a:endParaRPr lang="en-US" altLang="zh-CN" sz="1600" dirty="0">
              <a:solidFill>
                <a:srgbClr val="0000FF"/>
              </a:solidFill>
              <a:latin typeface="+mn-ea"/>
            </a:endParaRPr>
          </a:p>
          <a:p>
            <a:r>
              <a:rPr lang="en-US" altLang="zh-CN" sz="1600" dirty="0" smtClean="0">
                <a:latin typeface="+mn-ea"/>
              </a:rPr>
              <a:t>  - </a:t>
            </a:r>
            <a:r>
              <a:rPr lang="zh-CN" altLang="en-US" sz="1600" dirty="0" smtClean="0">
                <a:latin typeface="+mn-ea"/>
              </a:rPr>
              <a:t>超速、超高</a:t>
            </a:r>
            <a:endParaRPr lang="en-US" altLang="zh-CN" sz="1600" dirty="0" smtClean="0">
              <a:latin typeface="+mn-ea"/>
            </a:endParaRPr>
          </a:p>
          <a:p>
            <a:r>
              <a:rPr lang="zh-CN" altLang="en-US" sz="1600" dirty="0" smtClean="0">
                <a:latin typeface="+mn-ea"/>
              </a:rPr>
              <a:t>  </a:t>
            </a:r>
            <a:r>
              <a:rPr lang="en-US" altLang="zh-CN" sz="1600" dirty="0" smtClean="0">
                <a:latin typeface="+mn-ea"/>
              </a:rPr>
              <a:t>- </a:t>
            </a:r>
            <a:r>
              <a:rPr lang="zh-CN" altLang="en-US" sz="1600" dirty="0" smtClean="0">
                <a:latin typeface="+mn-ea"/>
              </a:rPr>
              <a:t>倒车不观察转弯过急</a:t>
            </a:r>
            <a:endParaRPr lang="en-US" altLang="zh-CN" sz="1600" dirty="0">
              <a:latin typeface="+mn-ea"/>
            </a:endParaRPr>
          </a:p>
          <a:p>
            <a:r>
              <a:rPr lang="en-US" altLang="zh-CN" sz="1600" dirty="0" smtClean="0">
                <a:latin typeface="+mn-ea"/>
              </a:rPr>
              <a:t>  - </a:t>
            </a:r>
            <a:r>
              <a:rPr lang="zh-CN" altLang="en-US" sz="1600" dirty="0" smtClean="0">
                <a:latin typeface="+mn-ea"/>
              </a:rPr>
              <a:t>注意力分散、打瞌睡、载重下坡应倒车</a:t>
            </a:r>
            <a:endParaRPr lang="en-US" altLang="zh-CN" sz="1600" dirty="0" smtClean="0"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814" y="1916833"/>
            <a:ext cx="858772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0000FF"/>
                </a:solidFill>
                <a:latin typeface="+mn-ea"/>
              </a:rPr>
              <a:t>◆日常</a:t>
            </a:r>
            <a:r>
              <a:rPr lang="zh-CN" altLang="en-US" sz="1600" dirty="0" smtClean="0">
                <a:solidFill>
                  <a:srgbClr val="0000FF"/>
                </a:solidFill>
                <a:latin typeface="+mn-ea"/>
              </a:rPr>
              <a:t>操作注意事项</a:t>
            </a:r>
            <a:endParaRPr lang="en-US" altLang="zh-CN" sz="1600" dirty="0" smtClean="0">
              <a:solidFill>
                <a:srgbClr val="0000FF"/>
              </a:solidFill>
              <a:latin typeface="+mn-ea"/>
            </a:endParaRPr>
          </a:p>
          <a:p>
            <a:r>
              <a:rPr lang="zh-CN" altLang="en-US" sz="1600" dirty="0" smtClean="0">
                <a:latin typeface="+mn-ea"/>
              </a:rPr>
              <a:t>  </a:t>
            </a:r>
            <a:r>
              <a:rPr lang="en-US" altLang="zh-CN" sz="1600" dirty="0" smtClean="0">
                <a:latin typeface="+mn-ea"/>
              </a:rPr>
              <a:t>- </a:t>
            </a:r>
            <a:r>
              <a:rPr lang="zh-CN" altLang="en-US" sz="1600" dirty="0" smtClean="0">
                <a:latin typeface="+mn-ea"/>
              </a:rPr>
              <a:t>检查燃油或加注以及电瓶检查时不可吸烟或近明火</a:t>
            </a:r>
            <a:endParaRPr lang="en-US" altLang="zh-CN" sz="1600" dirty="0" smtClean="0">
              <a:latin typeface="+mn-ea"/>
            </a:endParaRPr>
          </a:p>
          <a:p>
            <a:r>
              <a:rPr lang="zh-CN" altLang="en-US" sz="1600" dirty="0" smtClean="0">
                <a:latin typeface="+mn-ea"/>
              </a:rPr>
              <a:t>  </a:t>
            </a:r>
            <a:r>
              <a:rPr lang="en-US" altLang="zh-CN" sz="1600" dirty="0" smtClean="0">
                <a:latin typeface="+mn-ea"/>
              </a:rPr>
              <a:t>- </a:t>
            </a:r>
            <a:r>
              <a:rPr lang="zh-CN" altLang="en-US" sz="1600" dirty="0" smtClean="0">
                <a:latin typeface="+mn-ea"/>
              </a:rPr>
              <a:t>叉车司机下车后必须将钥匙随声携带</a:t>
            </a:r>
            <a:endParaRPr lang="en-US" altLang="zh-CN" sz="1600" dirty="0" smtClean="0">
              <a:latin typeface="+mn-ea"/>
            </a:endParaRPr>
          </a:p>
          <a:p>
            <a:r>
              <a:rPr lang="zh-CN" altLang="en-US" sz="1600" dirty="0" smtClean="0">
                <a:latin typeface="+mn-ea"/>
              </a:rPr>
              <a:t>  </a:t>
            </a:r>
            <a:r>
              <a:rPr lang="en-US" altLang="zh-CN" sz="1600" dirty="0" smtClean="0">
                <a:latin typeface="+mn-ea"/>
              </a:rPr>
              <a:t>- </a:t>
            </a:r>
            <a:r>
              <a:rPr lang="zh-CN" altLang="en-US" sz="1600" dirty="0" smtClean="0">
                <a:latin typeface="+mn-ea"/>
              </a:rPr>
              <a:t>门架前倾时严禁提升</a:t>
            </a:r>
            <a:endParaRPr lang="en-US" altLang="zh-CN" sz="1600" dirty="0" smtClean="0">
              <a:latin typeface="+mn-ea"/>
            </a:endParaRPr>
          </a:p>
          <a:p>
            <a:r>
              <a:rPr lang="zh-CN" altLang="en-US" sz="1600" dirty="0" smtClean="0">
                <a:latin typeface="+mn-ea"/>
              </a:rPr>
              <a:t>  </a:t>
            </a:r>
            <a:r>
              <a:rPr lang="en-US" altLang="zh-CN" sz="1600" dirty="0" smtClean="0">
                <a:latin typeface="+mn-ea"/>
              </a:rPr>
              <a:t>- </a:t>
            </a:r>
            <a:r>
              <a:rPr lang="zh-CN" altLang="en-US" sz="1600" dirty="0" smtClean="0">
                <a:latin typeface="+mn-ea"/>
              </a:rPr>
              <a:t>严禁载人行车，驾驶室内不得乘坐他人，严禁货叉升起时下面站人</a:t>
            </a:r>
            <a:endParaRPr lang="en-US" altLang="zh-CN" sz="1600" dirty="0" smtClean="0">
              <a:latin typeface="+mn-ea"/>
            </a:endParaRPr>
          </a:p>
          <a:p>
            <a:r>
              <a:rPr lang="zh-CN" altLang="en-US" sz="1600" dirty="0" smtClean="0">
                <a:latin typeface="+mn-ea"/>
              </a:rPr>
              <a:t>  </a:t>
            </a:r>
            <a:r>
              <a:rPr lang="en-US" altLang="zh-CN" sz="1600" dirty="0" smtClean="0">
                <a:latin typeface="+mn-ea"/>
              </a:rPr>
              <a:t>- </a:t>
            </a:r>
            <a:r>
              <a:rPr lang="zh-CN" altLang="en-US" sz="1600" dirty="0" smtClean="0">
                <a:latin typeface="+mn-ea"/>
              </a:rPr>
              <a:t>严禁超载或偏裁；严禁行驶中升降货叉</a:t>
            </a:r>
            <a:endParaRPr lang="en-US" altLang="zh-CN" sz="1600" dirty="0" smtClean="0">
              <a:latin typeface="+mn-ea"/>
            </a:endParaRPr>
          </a:p>
          <a:p>
            <a:r>
              <a:rPr lang="zh-CN" altLang="en-US" sz="1600" dirty="0" smtClean="0">
                <a:latin typeface="+mn-ea"/>
              </a:rPr>
              <a:t>  </a:t>
            </a:r>
            <a:r>
              <a:rPr lang="en-US" altLang="zh-CN" sz="1600" dirty="0" smtClean="0">
                <a:latin typeface="+mn-ea"/>
              </a:rPr>
              <a:t>- </a:t>
            </a:r>
            <a:r>
              <a:rPr lang="zh-CN" altLang="en-US" sz="1600" dirty="0" smtClean="0">
                <a:latin typeface="+mn-ea"/>
              </a:rPr>
              <a:t>严禁急刹车或急转弯，转弯或超车时需打转向灯，鸣喇叭</a:t>
            </a:r>
            <a:endParaRPr lang="en-US" altLang="zh-CN" sz="1600" dirty="0" smtClean="0">
              <a:latin typeface="+mn-ea"/>
            </a:endParaRPr>
          </a:p>
          <a:p>
            <a:r>
              <a:rPr lang="zh-CN" altLang="en-US" sz="1600" dirty="0" smtClean="0">
                <a:latin typeface="+mn-ea"/>
              </a:rPr>
              <a:t>  </a:t>
            </a:r>
            <a:r>
              <a:rPr lang="en-US" altLang="zh-CN" sz="1600" dirty="0" smtClean="0">
                <a:latin typeface="+mn-ea"/>
              </a:rPr>
              <a:t>- </a:t>
            </a:r>
            <a:r>
              <a:rPr lang="zh-CN" altLang="en-US" sz="1600" dirty="0" smtClean="0">
                <a:latin typeface="+mn-ea"/>
              </a:rPr>
              <a:t>严禁故障车辆作业</a:t>
            </a:r>
            <a:endParaRPr lang="en-US" altLang="zh-CN" sz="1600" dirty="0" smtClean="0">
              <a:latin typeface="+mn-ea"/>
            </a:endParaRPr>
          </a:p>
          <a:p>
            <a:r>
              <a:rPr lang="zh-CN" altLang="en-US" sz="1600" dirty="0" smtClean="0">
                <a:latin typeface="+mn-ea"/>
              </a:rPr>
              <a:t>  </a:t>
            </a:r>
            <a:r>
              <a:rPr lang="en-US" altLang="zh-CN" sz="1600" dirty="0" smtClean="0">
                <a:latin typeface="+mn-ea"/>
              </a:rPr>
              <a:t>- </a:t>
            </a:r>
            <a:r>
              <a:rPr lang="zh-CN" altLang="en-US" sz="1600" dirty="0" smtClean="0">
                <a:latin typeface="+mn-ea"/>
              </a:rPr>
              <a:t>按要求穿戴防护用品，安全帽要系上帽带，上车季安全带</a:t>
            </a:r>
            <a:endParaRPr lang="en-US" altLang="zh-CN" sz="1600" dirty="0" smtClean="0">
              <a:latin typeface="+mn-ea"/>
            </a:endParaRPr>
          </a:p>
          <a:p>
            <a:r>
              <a:rPr lang="zh-CN" altLang="en-US" sz="1600" dirty="0">
                <a:solidFill>
                  <a:srgbClr val="0000FF"/>
                </a:solidFill>
                <a:latin typeface="+mn-ea"/>
              </a:rPr>
              <a:t>◆日常</a:t>
            </a:r>
            <a:r>
              <a:rPr lang="zh-CN" altLang="en-US" sz="1600" dirty="0" smtClean="0">
                <a:solidFill>
                  <a:srgbClr val="0000FF"/>
                </a:solidFill>
                <a:latin typeface="+mn-ea"/>
              </a:rPr>
              <a:t>保养</a:t>
            </a:r>
            <a:endParaRPr lang="en-US" altLang="zh-CN" sz="1600" dirty="0">
              <a:solidFill>
                <a:srgbClr val="0000FF"/>
              </a:solidFill>
              <a:latin typeface="+mn-ea"/>
            </a:endParaRPr>
          </a:p>
          <a:p>
            <a:r>
              <a:rPr lang="zh-CN" altLang="en-US" sz="1600" dirty="0" smtClean="0">
                <a:latin typeface="+mn-ea"/>
              </a:rPr>
              <a:t>  </a:t>
            </a:r>
            <a:r>
              <a:rPr lang="en-US" altLang="zh-CN" sz="1600" dirty="0" smtClean="0">
                <a:latin typeface="+mn-ea"/>
              </a:rPr>
              <a:t>- </a:t>
            </a:r>
            <a:r>
              <a:rPr lang="zh-CN" altLang="en-US" sz="1600" dirty="0" smtClean="0">
                <a:latin typeface="+mn-ea"/>
              </a:rPr>
              <a:t>检查发动机机油位</a:t>
            </a:r>
            <a:endParaRPr lang="en-US" altLang="zh-CN" sz="1600" dirty="0" smtClean="0">
              <a:latin typeface="+mn-ea"/>
            </a:endParaRPr>
          </a:p>
          <a:p>
            <a:r>
              <a:rPr lang="zh-CN" altLang="en-US" sz="1600" dirty="0" smtClean="0">
                <a:latin typeface="+mn-ea"/>
              </a:rPr>
              <a:t>  </a:t>
            </a:r>
            <a:r>
              <a:rPr lang="en-US" altLang="zh-CN" sz="1600" dirty="0" smtClean="0">
                <a:latin typeface="+mn-ea"/>
              </a:rPr>
              <a:t>- </a:t>
            </a:r>
            <a:r>
              <a:rPr lang="zh-CN" altLang="en-US" sz="1600" dirty="0" smtClean="0">
                <a:latin typeface="+mn-ea"/>
              </a:rPr>
              <a:t>按时清洁空气滤芯</a:t>
            </a:r>
            <a:endParaRPr lang="en-US" altLang="zh-CN" sz="1600" dirty="0" smtClean="0">
              <a:latin typeface="+mn-ea"/>
            </a:endParaRPr>
          </a:p>
          <a:p>
            <a:r>
              <a:rPr lang="zh-CN" altLang="en-US" sz="1600" dirty="0" smtClean="0">
                <a:latin typeface="+mn-ea"/>
              </a:rPr>
              <a:t>  </a:t>
            </a:r>
            <a:r>
              <a:rPr lang="en-US" altLang="zh-CN" sz="1600" dirty="0" smtClean="0">
                <a:latin typeface="+mn-ea"/>
              </a:rPr>
              <a:t>- </a:t>
            </a:r>
            <a:r>
              <a:rPr lang="zh-CN" altLang="en-US" sz="1600" dirty="0" smtClean="0">
                <a:latin typeface="+mn-ea"/>
              </a:rPr>
              <a:t>发动机散热器应保持清洁</a:t>
            </a:r>
            <a:endParaRPr lang="en-US" altLang="zh-CN" sz="1600" dirty="0" smtClean="0">
              <a:latin typeface="+mn-ea"/>
            </a:endParaRPr>
          </a:p>
          <a:p>
            <a:r>
              <a:rPr lang="zh-CN" altLang="en-US" sz="1600" dirty="0" smtClean="0">
                <a:latin typeface="+mn-ea"/>
              </a:rPr>
              <a:t>  </a:t>
            </a:r>
            <a:r>
              <a:rPr lang="en-US" altLang="zh-CN" sz="1600" dirty="0" smtClean="0">
                <a:latin typeface="+mn-ea"/>
              </a:rPr>
              <a:t>- </a:t>
            </a:r>
            <a:r>
              <a:rPr lang="zh-CN" altLang="en-US" sz="1600" dirty="0" smtClean="0">
                <a:latin typeface="+mn-ea"/>
              </a:rPr>
              <a:t>按时加注润滑脂（各油嘴）</a:t>
            </a:r>
            <a:endParaRPr lang="en-US" altLang="zh-CN" sz="1600" dirty="0" smtClean="0">
              <a:latin typeface="+mn-ea"/>
            </a:endParaRPr>
          </a:p>
          <a:p>
            <a:r>
              <a:rPr lang="zh-CN" altLang="en-US" sz="1600" dirty="0" smtClean="0">
                <a:latin typeface="+mn-ea"/>
              </a:rPr>
              <a:t>  </a:t>
            </a:r>
            <a:r>
              <a:rPr lang="en-US" altLang="zh-CN" sz="1600" dirty="0" smtClean="0">
                <a:latin typeface="+mn-ea"/>
              </a:rPr>
              <a:t>- </a:t>
            </a:r>
            <a:r>
              <a:rPr lang="zh-CN" altLang="en-US" sz="1600" dirty="0" smtClean="0">
                <a:latin typeface="+mn-ea"/>
              </a:rPr>
              <a:t>应保持各液压杆的清洁，防止生锈</a:t>
            </a:r>
            <a:endParaRPr lang="en-US" altLang="zh-CN" sz="1600" dirty="0" smtClean="0">
              <a:latin typeface="+mn-ea"/>
            </a:endParaRPr>
          </a:p>
          <a:p>
            <a:r>
              <a:rPr lang="zh-CN" altLang="en-US" sz="1600" dirty="0" smtClean="0">
                <a:latin typeface="+mn-ea"/>
              </a:rPr>
              <a:t>  </a:t>
            </a:r>
            <a:r>
              <a:rPr lang="en-US" altLang="zh-CN" sz="1600" dirty="0" smtClean="0">
                <a:latin typeface="+mn-ea"/>
              </a:rPr>
              <a:t>- </a:t>
            </a:r>
            <a:r>
              <a:rPr lang="zh-CN" altLang="en-US" sz="1600" dirty="0" smtClean="0">
                <a:latin typeface="+mn-ea"/>
              </a:rPr>
              <a:t>注意齿轮油油位</a:t>
            </a:r>
            <a:endParaRPr lang="en-US" altLang="zh-CN" sz="1600" dirty="0" smtClean="0">
              <a:latin typeface="+mn-ea"/>
            </a:endParaRPr>
          </a:p>
          <a:p>
            <a:r>
              <a:rPr lang="zh-CN" altLang="en-US" sz="1600" dirty="0" smtClean="0">
                <a:latin typeface="+mn-ea"/>
              </a:rPr>
              <a:t>  </a:t>
            </a:r>
            <a:r>
              <a:rPr lang="en-US" altLang="zh-CN" sz="1600" dirty="0" smtClean="0">
                <a:latin typeface="+mn-ea"/>
              </a:rPr>
              <a:t>- </a:t>
            </a:r>
            <a:r>
              <a:rPr lang="zh-CN" altLang="en-US" sz="1600" dirty="0" smtClean="0">
                <a:latin typeface="+mn-ea"/>
              </a:rPr>
              <a:t>每班次对应叉车司机自行点检电瓶及叉车</a:t>
            </a:r>
            <a:endParaRPr lang="zh-CN" altLang="en-US" sz="1600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慢慢地退回</a:t>
            </a:r>
            <a:endParaRPr lang="zh-CN" altLang="en-US" smtClean="0"/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657350" y="1600200"/>
            <a:ext cx="5827713" cy="4525963"/>
          </a:xfr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驶离前降低货物高度</a:t>
            </a:r>
            <a:endParaRPr lang="zh-CN" altLang="en-US" smtClean="0"/>
          </a:p>
        </p:txBody>
      </p:sp>
      <p:pic>
        <p:nvPicPr>
          <p:cNvPr id="307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128713" y="1600200"/>
            <a:ext cx="6884987" cy="4525963"/>
          </a:xfr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记住：使用吊臂延伸起吊重心</a:t>
            </a:r>
            <a:endParaRPr lang="zh-CN" altLang="en-US" smtClean="0"/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668463" y="1600200"/>
            <a:ext cx="5805487" cy="4525963"/>
          </a:xfr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会降低你的起重能力</a:t>
            </a:r>
            <a:endParaRPr lang="zh-CN" altLang="en-US" smtClean="0"/>
          </a:p>
        </p:txBody>
      </p:sp>
      <p:pic>
        <p:nvPicPr>
          <p:cNvPr id="327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612900" y="1600200"/>
            <a:ext cx="5918200" cy="4525963"/>
          </a:xfr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787900" y="215900"/>
            <a:ext cx="4248150" cy="623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15900"/>
            <a:ext cx="4606925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91459" y="1970806"/>
            <a:ext cx="3963299" cy="884705"/>
          </a:xfrm>
        </p:spPr>
        <p:txBody>
          <a:bodyPr>
            <a:noAutofit/>
          </a:bodyPr>
          <a:lstStyle/>
          <a:p>
            <a:r>
              <a:rPr sz="495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495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828030" y="3968750"/>
            <a:ext cx="3001010" cy="118808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bg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346" y="4017161"/>
            <a:ext cx="891000" cy="891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5895975" y="4231005"/>
            <a:ext cx="1041400" cy="65214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05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获取第一手安全资讯</a:t>
            </a:r>
            <a:endParaRPr lang="zh-CN" altLang="en-US" sz="105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7920514" y="4057643"/>
            <a:ext cx="830047" cy="81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277971" y="4076882"/>
            <a:ext cx="3015037" cy="816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05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0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05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05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93533" y="3104964"/>
            <a:ext cx="2359819" cy="786289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2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893560" y="4907915"/>
            <a:ext cx="864870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>
                <a:solidFill>
                  <a:schemeClr val="bg1"/>
                </a:solidFill>
              </a:rPr>
              <a:t>微信公众号</a:t>
            </a:r>
            <a:endParaRPr lang="zh-CN" altLang="en-US" sz="825" dirty="0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942499" y="4907220"/>
            <a:ext cx="702078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>
                <a:solidFill>
                  <a:schemeClr val="bg1"/>
                </a:solidFill>
              </a:rPr>
              <a:t>抖音</a:t>
            </a:r>
            <a:endParaRPr lang="zh-CN" altLang="en-US" sz="825" dirty="0">
              <a:solidFill>
                <a:schemeClr val="bg1"/>
              </a:solidFill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假如你的视线被笨重的荷载挡住</a:t>
            </a:r>
            <a:endParaRPr lang="zh-CN" altLang="en-US" smtClean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109788" y="1600200"/>
            <a:ext cx="4922837" cy="4525963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叉车掉头后退行驶</a:t>
            </a:r>
            <a:endParaRPr lang="zh-CN" altLang="en-US" smtClean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074863" y="1600200"/>
            <a:ext cx="4994275" cy="4525963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下坡时避免……</a:t>
            </a:r>
            <a:endParaRPr lang="zh-CN" altLang="en-US" smtClean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908175" y="1600200"/>
            <a:ext cx="5327650" cy="4525963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4000" smtClean="0"/>
              <a:t>无论向前或向后倾斜，叉刀应始终指向上端</a:t>
            </a:r>
            <a:endParaRPr lang="zh-CN" altLang="en-US" sz="4000" smtClean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025650" y="1600200"/>
            <a:ext cx="5092700" cy="4525963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4000" smtClean="0"/>
              <a:t>叉车缺少横向稳定性，不要横向穿越斜坡</a:t>
            </a:r>
            <a:endParaRPr lang="zh-CN" altLang="en-US" sz="4000" smtClean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695575" y="1600200"/>
            <a:ext cx="3751263" cy="4525963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4000" smtClean="0"/>
              <a:t>当车辆装有多个物品必须非常小心，很有可能发生物品滑落，如果可能，获取别人的帮助</a:t>
            </a:r>
            <a:endParaRPr lang="zh-CN" altLang="en-US" sz="4000" smtClean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457200" y="1778000"/>
            <a:ext cx="8229600" cy="4170363"/>
          </a:xfrm>
          <a:noFill/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1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2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.xml><?xml version="1.0" encoding="utf-8"?>
<p:tagLst xmlns:p="http://schemas.openxmlformats.org/presentationml/2006/main">
  <p:tag name="KSO_WM_SPECIAL_SOURCE" val="bdnull"/>
</p:tagLst>
</file>

<file path=ppt/tags/tag15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6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18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19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commondata" val="eyJoZGlkIjoiNDY1MmY4MTY3YzFkZTg4NGM1MWI4N2I1NTA1MWI4MWE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1074</Words>
  <Application>WPS 演示</Application>
  <PresentationFormat>全屏显示(4:3)</PresentationFormat>
  <Paragraphs>119</Paragraphs>
  <Slides>35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8" baseType="lpstr">
      <vt:lpstr>Arial</vt:lpstr>
      <vt:lpstr>宋体</vt:lpstr>
      <vt:lpstr>Wingdings</vt:lpstr>
      <vt:lpstr>굴림</vt:lpstr>
      <vt:lpstr>Malgun Gothic</vt:lpstr>
      <vt:lpstr>方正姚体</vt:lpstr>
      <vt:lpstr>微软雅黑</vt:lpstr>
      <vt:lpstr>Arial Unicode MS</vt:lpstr>
      <vt:lpstr>Calibri</vt:lpstr>
      <vt:lpstr>楷体</vt:lpstr>
      <vt:lpstr>汉仪旗黑-85S</vt:lpstr>
      <vt:lpstr>黑体</vt:lpstr>
      <vt:lpstr>默认设计模板</vt:lpstr>
      <vt:lpstr>叉车安全驾驶及操作（卡通版）</vt:lpstr>
      <vt:lpstr>PowerPoint 演示文稿</vt:lpstr>
      <vt:lpstr>PowerPoint 演示文稿</vt:lpstr>
      <vt:lpstr>假如你的视线被笨重的荷载挡住</vt:lpstr>
      <vt:lpstr>叉车掉头后退行驶</vt:lpstr>
      <vt:lpstr>下坡时避免……</vt:lpstr>
      <vt:lpstr>无论向前或向后倾斜，叉刀应始终指向上端</vt:lpstr>
      <vt:lpstr>叉车缺少横向稳定性，不要横向穿越斜坡</vt:lpstr>
      <vt:lpstr>当车辆装有多个物品必须非常小心，很有可能发生物品滑落，如果可能，获取别人的帮助</vt:lpstr>
      <vt:lpstr>叉车载人</vt:lpstr>
      <vt:lpstr>到急救室的捷径</vt:lpstr>
      <vt:lpstr>停下叉车时，叉刀不要远离地面</vt:lpstr>
      <vt:lpstr>为安全起见叉刀落地</vt:lpstr>
      <vt:lpstr>不要用作临时工作平台，因为……</vt:lpstr>
      <vt:lpstr>当它停下时，你可能……</vt:lpstr>
      <vt:lpstr>堆叠货物过高...</vt:lpstr>
      <vt:lpstr>可能会倒塌</vt:lpstr>
      <vt:lpstr>花时间把托盘上的货物放好</vt:lpstr>
      <vt:lpstr>……能预防事故的发生</vt:lpstr>
      <vt:lpstr>接近堆垛并停止</vt:lpstr>
      <vt:lpstr>负载提高到所需的高度</vt:lpstr>
      <vt:lpstr>缓慢向前移动</vt:lpstr>
      <vt:lpstr>向前倾斜货架并垂直放下货物</vt:lpstr>
      <vt:lpstr>慢慢退出叉刀</vt:lpstr>
      <vt:lpstr>降低叉刀并回收货架</vt:lpstr>
      <vt:lpstr>缓慢靠近并向前倾斜货架直至垂直</vt:lpstr>
      <vt:lpstr>提高到所需的高度</vt:lpstr>
      <vt:lpstr>慢慢向前移动</vt:lpstr>
      <vt:lpstr>停止，提高货物并回收货架</vt:lpstr>
      <vt:lpstr>慢慢地退回</vt:lpstr>
      <vt:lpstr>驶离前降低货物高度</vt:lpstr>
      <vt:lpstr>记住：使用吊臂延伸起吊重心</vt:lpstr>
      <vt:lpstr>会降低你的起重能力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叉车安全驾驶及操作（卡通版）</dc:title>
  <dc:creator>luoxy</dc:creator>
  <cp:lastModifiedBy>little fairy</cp:lastModifiedBy>
  <cp:revision>3</cp:revision>
  <cp:lastPrinted>2411-12-30T00:00:00Z</cp:lastPrinted>
  <dcterms:created xsi:type="dcterms:W3CDTF">2012-04-23T11:30:00Z</dcterms:created>
  <dcterms:modified xsi:type="dcterms:W3CDTF">2024-01-17T02:16:37Z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2052-12.1.0.16120</vt:lpwstr>
  </property>
  <property fmtid="{D5CDD505-2E9C-101B-9397-08002B2CF9AE}" pid="3" name="ICV">
    <vt:lpwstr>90B3B2FAA2B84CD5A41C28A919C30162_13</vt:lpwstr>
  </property>
</Properties>
</file>