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601" r:id="rId3"/>
    <p:sldId id="639" r:id="rId5"/>
    <p:sldId id="631" r:id="rId6"/>
    <p:sldId id="632" r:id="rId7"/>
    <p:sldId id="634" r:id="rId8"/>
    <p:sldId id="635" r:id="rId9"/>
    <p:sldId id="630" r:id="rId10"/>
    <p:sldId id="636" r:id="rId11"/>
    <p:sldId id="641" r:id="rId12"/>
  </p:sldIdLst>
  <p:sldSz cx="9144000" cy="6858000" type="screen4x3"/>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7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33CC33"/>
    <a:srgbClr val="FFFF66"/>
    <a:srgbClr val="0033CC"/>
    <a:srgbClr val="FFFF99"/>
    <a:srgbClr val="4E80B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94536" autoAdjust="0"/>
  </p:normalViewPr>
  <p:slideViewPr>
    <p:cSldViewPr showGuides="1">
      <p:cViewPr varScale="1">
        <p:scale>
          <a:sx n="81" d="100"/>
          <a:sy n="81" d="100"/>
        </p:scale>
        <p:origin x="-246" y="-96"/>
      </p:cViewPr>
      <p:guideLst>
        <p:guide orient="horz" pos="2270"/>
        <p:guide pos="2880"/>
      </p:guideLst>
    </p:cSldViewPr>
  </p:slideViewPr>
  <p:outlineViewPr>
    <p:cViewPr>
      <p:scale>
        <a:sx n="33" d="100"/>
        <a:sy n="33" d="100"/>
      </p:scale>
      <p:origin x="0" y="295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928" y="-84"/>
      </p:cViewPr>
      <p:guideLst>
        <p:guide orient="horz" pos="3027"/>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39.xml"/><Relationship Id="rId20" Type="http://schemas.openxmlformats.org/officeDocument/2006/relationships/customXml" Target="../customXml/item3.xml"/><Relationship Id="rId2" Type="http://schemas.openxmlformats.org/officeDocument/2006/relationships/theme" Target="theme/theme1.xml"/><Relationship Id="rId19" Type="http://schemas.openxmlformats.org/officeDocument/2006/relationships/customXml" Target="../customXml/item2.xml"/><Relationship Id="rId18" Type="http://schemas.openxmlformats.org/officeDocument/2006/relationships/customXml" Target="../customXml/item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E18CF9-E1C9-498E-8C47-B288E0E4CA8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F0DA16-9034-4831-A5DF-1635AE3D49D6}" type="slidenum">
              <a:rPr lang="zh-CN" altLang="en-US" smtClean="0"/>
            </a:fld>
            <a:endParaRPr lang="zh-CN" altLang="en-US" dirty="0"/>
          </a:p>
        </p:txBody>
      </p:sp>
      <p:sp>
        <p:nvSpPr>
          <p:cNvPr id="6" name="页脚占位符 4"/>
          <p:cNvSpPr txBox="1"/>
          <p:nvPr/>
        </p:nvSpPr>
        <p:spPr>
          <a:xfrm>
            <a:off x="2276872" y="8712200"/>
            <a:ext cx="2376264" cy="431800"/>
          </a:xfrm>
          <a:prstGeom prst="rect">
            <a:avLst/>
          </a:prstGeom>
          <a:noFill/>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a:t>居安思危　杜渐防微</a:t>
            </a:r>
            <a:endParaRPr lang="zh-CN"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latin typeface="Calibri" panose="020F050202020403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Calibri" panose="020F0502020204030204" pitchFamily="34" charset="0"/>
                <a:ea typeface="宋体" panose="02010600030101010101" pitchFamily="2" charset="-122"/>
              </a:defRPr>
            </a:lvl1pPr>
          </a:lstStyle>
          <a:p>
            <a:pPr>
              <a:defRPr/>
            </a:pPr>
            <a:fld id="{901FB4D8-E7A7-43BF-9F82-F923802E39A7}" type="datetimeFigureOut">
              <a:rPr lang="zh-CN" altLang="en-US"/>
            </a:fld>
            <a:endParaRPr lang="en-US" altLang="zh-CN"/>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latin typeface="Calibri" panose="020F050202020403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ea typeface="宋体" panose="02010600030101010101" pitchFamily="2" charset="-122"/>
              </a:defRPr>
            </a:lvl1pPr>
          </a:lstStyle>
          <a:p>
            <a:pPr>
              <a:defRPr/>
            </a:pPr>
            <a:fld id="{D3F59AAD-9D86-479D-89D1-7983BF33B2D7}"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7B9C3-AFEE-47F4-8DE9-AFB5290B26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24744"/>
            <a:ext cx="8229600" cy="4525962"/>
          </a:xfrm>
        </p:spPr>
        <p:txBody>
          <a:bodyPr/>
          <a:lstStyle/>
          <a:p>
            <a:pPr lvl="0"/>
            <a:endParaRPr lang="zh-CN" altLang="en-US" dirty="0"/>
          </a:p>
        </p:txBody>
      </p:sp>
      <p:sp>
        <p:nvSpPr>
          <p:cNvPr id="9" name="标题 8"/>
          <p:cNvSpPr>
            <a:spLocks noGrp="1"/>
          </p:cNvSpPr>
          <p:nvPr>
            <p:ph type="title"/>
          </p:nvPr>
        </p:nvSpPr>
        <p:spPr/>
        <p:txBody>
          <a:bodyPr/>
          <a:lstStyle>
            <a:lvl1pPr>
              <a:defRPr b="0"/>
            </a:lvl1pPr>
          </a:lstStyle>
          <a:p>
            <a:r>
              <a:rPr lang="zh-CN" altLang="en-US" dirty="0"/>
              <a:t>单击此处编辑母版标题样式</a:t>
            </a:r>
            <a:endParaRPr lang="zh-CN" altLang="en-US" dirty="0"/>
          </a:p>
        </p:txBody>
      </p:sp>
      <p:sp>
        <p:nvSpPr>
          <p:cNvPr id="2" name="TextBox 1"/>
          <p:cNvSpPr txBox="1"/>
          <p:nvPr userDrawn="1"/>
        </p:nvSpPr>
        <p:spPr>
          <a:xfrm>
            <a:off x="4454368" y="6396855"/>
            <a:ext cx="648072" cy="369332"/>
          </a:xfrm>
          <a:prstGeom prst="rect">
            <a:avLst/>
          </a:prstGeom>
          <a:noFill/>
        </p:spPr>
        <p:txBody>
          <a:bodyPr wrap="square" rtlCol="0">
            <a:spAutoFit/>
          </a:bodyPr>
          <a:lstStyle/>
          <a:p>
            <a:pPr algn="ctr"/>
            <a:fld id="{A6E83A57-023D-42A2-8D2C-77AAFE1E182B}" type="slidenum">
              <a:rPr lang="zh-CN" altLang="en-US" smtClean="0"/>
            </a:fld>
            <a:endParaRPr lang="zh-CN" altLang="en-US" dirty="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74840" y="6349833"/>
            <a:ext cx="2025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tags" Target="../tags/tag18.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08720"/>
          </a:xfrm>
          <a:prstGeom prst="rect">
            <a:avLst/>
          </a:prstGeom>
          <a:solidFill>
            <a:srgbClr val="0000FF"/>
          </a:solid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367490" y="1196752"/>
            <a:ext cx="8444706" cy="4680520"/>
          </a:xfrm>
          <a:prstGeom prst="rect">
            <a:avLst/>
          </a:prstGeom>
          <a:noFill/>
          <a:ln w="9525">
            <a:noFill/>
            <a:miter lim="800000"/>
          </a:ln>
        </p:spPr>
        <p:txBody>
          <a:bodyPr vert="horz" wrap="square" lIns="91440" tIns="45720" rIns="91440" bIns="45720" numCol="1" anchor="t" anchorCtr="0" compatLnSpc="1"/>
          <a:lstStyle/>
          <a:p>
            <a:pPr lvl="0"/>
            <a:endParaRPr lang="zh-CN" altLang="en-US" dirty="0"/>
          </a:p>
        </p:txBody>
      </p:sp>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p14:dur="0" advTm="8196"/>
    </mc:Choice>
    <mc:Fallback>
      <p:transition advTm="8196"/>
    </mc:Fallback>
  </mc:AlternateContent>
  <p:hf hdr="0" ftr="0" dt="0"/>
  <p:txStyles>
    <p:titleStyle>
      <a:lvl1pPr algn="ctr" rtl="0" eaLnBrk="0" fontAlgn="base" hangingPunct="0">
        <a:spcBef>
          <a:spcPct val="0"/>
        </a:spcBef>
        <a:spcAft>
          <a:spcPct val="0"/>
        </a:spcAft>
        <a:defRPr sz="3600" b="1">
          <a:solidFill>
            <a:schemeClr val="bg1"/>
          </a:solidFill>
          <a:latin typeface="幼圆" panose="02010509060101010101" pitchFamily="49" charset="-122"/>
          <a:ea typeface="幼圆" panose="02010509060101010101" pitchFamily="49" charset="-122"/>
          <a:cs typeface="+mj-cs"/>
        </a:defRPr>
      </a:lvl1pPr>
      <a:lvl2pPr algn="ctr" rtl="0" eaLnBrk="0" fontAlgn="base" hangingPunct="0">
        <a:spcBef>
          <a:spcPct val="0"/>
        </a:spcBef>
        <a:spcAft>
          <a:spcPct val="0"/>
        </a:spcAft>
        <a:defRPr sz="38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8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8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800" b="1">
          <a:solidFill>
            <a:schemeClr val="bg1"/>
          </a:solidFill>
          <a:latin typeface="Arial" panose="020B0604020202020204" pitchFamily="34" charset="0"/>
          <a:ea typeface="黑体" panose="02010609060101010101" pitchFamily="49" charset="-122"/>
        </a:defRPr>
      </a:lvl5pPr>
      <a:lvl6pPr marL="457200" algn="ctr" rtl="0" eaLnBrk="1" fontAlgn="base" hangingPunct="1">
        <a:spcBef>
          <a:spcPct val="0"/>
        </a:spcBef>
        <a:spcAft>
          <a:spcPct val="0"/>
        </a:spcAft>
        <a:defRPr sz="3800" b="1">
          <a:solidFill>
            <a:schemeClr val="bg1"/>
          </a:solidFill>
          <a:latin typeface="Arial" panose="020B0604020202020204" pitchFamily="34" charset="0"/>
          <a:ea typeface="黑体" panose="02010609060101010101" pitchFamily="49" charset="-122"/>
        </a:defRPr>
      </a:lvl6pPr>
      <a:lvl7pPr marL="914400" algn="ctr" rtl="0" eaLnBrk="1" fontAlgn="base" hangingPunct="1">
        <a:spcBef>
          <a:spcPct val="0"/>
        </a:spcBef>
        <a:spcAft>
          <a:spcPct val="0"/>
        </a:spcAft>
        <a:defRPr sz="3800" b="1">
          <a:solidFill>
            <a:schemeClr val="bg1"/>
          </a:solidFill>
          <a:latin typeface="Arial" panose="020B0604020202020204" pitchFamily="34" charset="0"/>
          <a:ea typeface="黑体" panose="02010609060101010101" pitchFamily="49" charset="-122"/>
        </a:defRPr>
      </a:lvl7pPr>
      <a:lvl8pPr marL="1371600" algn="ctr" rtl="0" eaLnBrk="1" fontAlgn="base" hangingPunct="1">
        <a:spcBef>
          <a:spcPct val="0"/>
        </a:spcBef>
        <a:spcAft>
          <a:spcPct val="0"/>
        </a:spcAft>
        <a:defRPr sz="3800" b="1">
          <a:solidFill>
            <a:schemeClr val="bg1"/>
          </a:solidFill>
          <a:latin typeface="Arial" panose="020B0604020202020204" pitchFamily="34" charset="0"/>
          <a:ea typeface="黑体" panose="02010609060101010101" pitchFamily="49" charset="-122"/>
        </a:defRPr>
      </a:lvl8pPr>
      <a:lvl9pPr marL="1828800" algn="ctr" rtl="0" eaLnBrk="1" fontAlgn="base" hangingPunct="1">
        <a:spcBef>
          <a:spcPct val="0"/>
        </a:spcBef>
        <a:spcAft>
          <a:spcPct val="0"/>
        </a:spcAft>
        <a:defRPr sz="3800" b="1">
          <a:solidFill>
            <a:schemeClr val="bg1"/>
          </a:solidFill>
          <a:latin typeface="Arial" panose="020B0604020202020204" pitchFamily="34" charset="0"/>
          <a:ea typeface="黑体" panose="02010609060101010101" pitchFamily="49" charset="-122"/>
        </a:defRPr>
      </a:lvl9pPr>
    </p:titleStyle>
    <p:bodyStyle>
      <a:lvl1pPr marL="0" indent="0" algn="l" rtl="0" eaLnBrk="0" fontAlgn="base" hangingPunct="0">
        <a:spcBef>
          <a:spcPct val="20000"/>
        </a:spcBef>
        <a:spcAft>
          <a:spcPct val="0"/>
        </a:spcAft>
        <a:buNone/>
        <a:defRPr sz="2400">
          <a:solidFill>
            <a:schemeClr val="tx1"/>
          </a:solidFill>
          <a:latin typeface="幼圆" panose="02010509060101010101" pitchFamily="49" charset="-122"/>
          <a:ea typeface="幼圆" panose="02010509060101010101"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幼圆" panose="02010509060101010101" pitchFamily="49" charset="-122"/>
          <a:ea typeface="幼圆" panose="02010509060101010101" pitchFamily="49" charset="-122"/>
        </a:defRPr>
      </a:lvl2pPr>
      <a:lvl3pPr marL="1143000" indent="-228600" algn="l" rtl="0" eaLnBrk="0" fontAlgn="base" hangingPunct="0">
        <a:spcBef>
          <a:spcPct val="20000"/>
        </a:spcBef>
        <a:spcAft>
          <a:spcPct val="0"/>
        </a:spcAft>
        <a:buChar char="•"/>
        <a:defRPr sz="2400">
          <a:solidFill>
            <a:schemeClr val="tx1"/>
          </a:solidFill>
          <a:latin typeface="幼圆" panose="02010509060101010101" pitchFamily="49" charset="-122"/>
          <a:ea typeface="幼圆" panose="02010509060101010101" pitchFamily="49" charset="-122"/>
        </a:defRPr>
      </a:lvl3pPr>
      <a:lvl4pPr marL="1600200" indent="-228600" algn="l" rtl="0" eaLnBrk="0" fontAlgn="base" hangingPunct="0">
        <a:spcBef>
          <a:spcPct val="20000"/>
        </a:spcBef>
        <a:spcAft>
          <a:spcPct val="0"/>
        </a:spcAft>
        <a:buChar char="–"/>
        <a:defRPr sz="2000">
          <a:solidFill>
            <a:schemeClr val="tx1"/>
          </a:solidFill>
          <a:latin typeface="幼圆" panose="02010509060101010101" pitchFamily="49" charset="-122"/>
          <a:ea typeface="幼圆" panose="02010509060101010101" pitchFamily="49" charset="-122"/>
        </a:defRPr>
      </a:lvl4pPr>
      <a:lvl5pPr marL="2057400" indent="-228600" algn="l" rtl="0" eaLnBrk="0" fontAlgn="base" hangingPunct="0">
        <a:spcBef>
          <a:spcPct val="20000"/>
        </a:spcBef>
        <a:spcAft>
          <a:spcPct val="0"/>
        </a:spcAft>
        <a:buChar char="»"/>
        <a:defRPr sz="2000">
          <a:solidFill>
            <a:schemeClr val="tx1"/>
          </a:solidFill>
          <a:latin typeface="幼圆" panose="02010509060101010101" pitchFamily="49" charset="-122"/>
          <a:ea typeface="幼圆" panose="02010509060101010101" pitchFamily="49"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4.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tags" Target="../tags/tag25.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tags" Target="../tags/tag27.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tags" Target="../tags/tag29.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35.xml"/><Relationship Id="rId7" Type="http://schemas.openxmlformats.org/officeDocument/2006/relationships/hyperlink" Target="http://www.bofety.com/" TargetMode="External"/><Relationship Id="rId6" Type="http://schemas.openxmlformats.org/officeDocument/2006/relationships/tags" Target="../tags/tag34.xml"/><Relationship Id="rId5" Type="http://schemas.openxmlformats.org/officeDocument/2006/relationships/image" Target="../media/image10.jpeg"/><Relationship Id="rId4" Type="http://schemas.openxmlformats.org/officeDocument/2006/relationships/tags" Target="../tags/tag33.xml"/><Relationship Id="rId3" Type="http://schemas.openxmlformats.org/officeDocument/2006/relationships/image" Target="../media/image9.jpeg"/><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a:spLocks noChangeAspect="1"/>
          </p:cNvSpPr>
          <p:nvPr/>
        </p:nvSpPr>
        <p:spPr>
          <a:xfrm>
            <a:off x="319152" y="450789"/>
            <a:ext cx="270000" cy="360000"/>
          </a:xfrm>
          <a:custGeom>
            <a:avLst/>
            <a:gdLst>
              <a:gd name="connsiteX0" fmla="*/ 312418 w 720000"/>
              <a:gd name="connsiteY0" fmla="*/ 161577 h 720000"/>
              <a:gd name="connsiteX1" fmla="*/ 312418 w 720000"/>
              <a:gd name="connsiteY1" fmla="*/ 312418 h 720000"/>
              <a:gd name="connsiteX2" fmla="*/ 161577 w 720000"/>
              <a:gd name="connsiteY2" fmla="*/ 312418 h 720000"/>
              <a:gd name="connsiteX3" fmla="*/ 161577 w 720000"/>
              <a:gd name="connsiteY3" fmla="*/ 407582 h 720000"/>
              <a:gd name="connsiteX4" fmla="*/ 312418 w 720000"/>
              <a:gd name="connsiteY4" fmla="*/ 407582 h 720000"/>
              <a:gd name="connsiteX5" fmla="*/ 312418 w 720000"/>
              <a:gd name="connsiteY5" fmla="*/ 558423 h 720000"/>
              <a:gd name="connsiteX6" fmla="*/ 407582 w 720000"/>
              <a:gd name="connsiteY6" fmla="*/ 558423 h 720000"/>
              <a:gd name="connsiteX7" fmla="*/ 407582 w 720000"/>
              <a:gd name="connsiteY7" fmla="*/ 407582 h 720000"/>
              <a:gd name="connsiteX8" fmla="*/ 558423 w 720000"/>
              <a:gd name="connsiteY8" fmla="*/ 407582 h 720000"/>
              <a:gd name="connsiteX9" fmla="*/ 558423 w 720000"/>
              <a:gd name="connsiteY9" fmla="*/ 312418 h 720000"/>
              <a:gd name="connsiteX10" fmla="*/ 407582 w 720000"/>
              <a:gd name="connsiteY10" fmla="*/ 312418 h 720000"/>
              <a:gd name="connsiteX11" fmla="*/ 407582 w 720000"/>
              <a:gd name="connsiteY11" fmla="*/ 161577 h 720000"/>
              <a:gd name="connsiteX12" fmla="*/ 360000 w 720000"/>
              <a:gd name="connsiteY12" fmla="*/ 0 h 720000"/>
              <a:gd name="connsiteX13" fmla="*/ 720000 w 720000"/>
              <a:gd name="connsiteY13" fmla="*/ 360000 h 720000"/>
              <a:gd name="connsiteX14" fmla="*/ 360000 w 720000"/>
              <a:gd name="connsiteY14" fmla="*/ 720000 h 720000"/>
              <a:gd name="connsiteX15" fmla="*/ 0 w 720000"/>
              <a:gd name="connsiteY15" fmla="*/ 360000 h 720000"/>
              <a:gd name="connsiteX16" fmla="*/ 360000 w 720000"/>
              <a:gd name="connsiteY16" fmla="*/ 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0000" h="720000">
                <a:moveTo>
                  <a:pt x="312418" y="161577"/>
                </a:moveTo>
                <a:lnTo>
                  <a:pt x="312418" y="312418"/>
                </a:lnTo>
                <a:lnTo>
                  <a:pt x="161577" y="312418"/>
                </a:lnTo>
                <a:lnTo>
                  <a:pt x="161577" y="407582"/>
                </a:lnTo>
                <a:lnTo>
                  <a:pt x="312418" y="407582"/>
                </a:lnTo>
                <a:lnTo>
                  <a:pt x="312418" y="558423"/>
                </a:lnTo>
                <a:lnTo>
                  <a:pt x="407582" y="558423"/>
                </a:lnTo>
                <a:lnTo>
                  <a:pt x="407582" y="407582"/>
                </a:lnTo>
                <a:lnTo>
                  <a:pt x="558423" y="407582"/>
                </a:lnTo>
                <a:lnTo>
                  <a:pt x="558423" y="312418"/>
                </a:lnTo>
                <a:lnTo>
                  <a:pt x="407582" y="312418"/>
                </a:lnTo>
                <a:lnTo>
                  <a:pt x="407582" y="161577"/>
                </a:lnTo>
                <a:close/>
                <a:moveTo>
                  <a:pt x="360000" y="0"/>
                </a:moveTo>
                <a:cubicBezTo>
                  <a:pt x="558823" y="0"/>
                  <a:pt x="720000" y="161177"/>
                  <a:pt x="720000" y="360000"/>
                </a:cubicBezTo>
                <a:cubicBezTo>
                  <a:pt x="720000" y="558823"/>
                  <a:pt x="558823" y="720000"/>
                  <a:pt x="360000" y="720000"/>
                </a:cubicBezTo>
                <a:cubicBezTo>
                  <a:pt x="161177" y="720000"/>
                  <a:pt x="0" y="558823"/>
                  <a:pt x="0" y="360000"/>
                </a:cubicBezTo>
                <a:cubicBezTo>
                  <a:pt x="0" y="161177"/>
                  <a:pt x="161177" y="0"/>
                  <a:pt x="36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TextBox 41"/>
          <p:cNvSpPr txBox="1"/>
          <p:nvPr/>
        </p:nvSpPr>
        <p:spPr>
          <a:xfrm>
            <a:off x="681900" y="313757"/>
            <a:ext cx="3889199" cy="646331"/>
          </a:xfrm>
          <a:prstGeom prst="rect">
            <a:avLst/>
          </a:prstGeom>
          <a:noFill/>
        </p:spPr>
        <p:txBody>
          <a:bodyPr wrap="square" rtlCol="0">
            <a:spAutoFit/>
          </a:bodyPr>
          <a:lstStyle/>
          <a:p>
            <a:r>
              <a:rPr lang="zh-CN" altLang="en-US" sz="3600" b="1" dirty="0">
                <a:solidFill>
                  <a:schemeClr val="bg1"/>
                </a:solidFill>
              </a:rPr>
              <a:t>主要内容</a:t>
            </a:r>
            <a:endParaRPr lang="zh-CN" altLang="en-US" sz="3600" b="1" dirty="0">
              <a:solidFill>
                <a:schemeClr val="bg1"/>
              </a:solidFill>
            </a:endParaRPr>
          </a:p>
        </p:txBody>
      </p:sp>
      <p:sp>
        <p:nvSpPr>
          <p:cNvPr id="29" name="矩形 7"/>
          <p:cNvSpPr>
            <a:spLocks noChangeArrowheads="1"/>
          </p:cNvSpPr>
          <p:nvPr/>
        </p:nvSpPr>
        <p:spPr bwMode="auto">
          <a:xfrm>
            <a:off x="785812" y="2208074"/>
            <a:ext cx="7673975" cy="769441"/>
          </a:xfrm>
          <a:prstGeom prst="rect">
            <a:avLst/>
          </a:prstGeom>
          <a:noFill/>
          <a:ln w="9525">
            <a:noFill/>
            <a:miter lim="800000"/>
          </a:ln>
        </p:spPr>
        <p:txBody>
          <a:bodyPr>
            <a:spAutoFit/>
          </a:bodyPr>
          <a:lstStyle/>
          <a:p>
            <a:pPr algn="ctr"/>
            <a:r>
              <a:rPr lang="zh-CN" altLang="en-US" sz="4400" b="1">
                <a:solidFill>
                  <a:srgbClr val="FF0000"/>
                </a:solidFill>
                <a:latin typeface="华文中宋" panose="02010600040101010101" pitchFamily="2" charset="-122"/>
                <a:ea typeface="华文中宋" panose="02010600040101010101" pitchFamily="2" charset="-122"/>
              </a:rPr>
              <a:t>可燃气体探测器</a:t>
            </a:r>
            <a:endParaRPr lang="zh-CN" altLang="en-US" sz="4400" b="1" dirty="0">
              <a:solidFill>
                <a:srgbClr val="FF0000"/>
              </a:solidFill>
              <a:latin typeface="华文中宋" panose="02010600040101010101" pitchFamily="2" charset="-122"/>
              <a:ea typeface="华文中宋" panose="0201060004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940584" y="35728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603084" y="4508834"/>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535420" y="45092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467756" y="45088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advTm="8196"/>
    </mc:Choice>
    <mc:Fallback>
      <p:transition advTm="81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1285" y="1714500"/>
            <a:ext cx="594550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3"/>
            <a:ext cx="9142200" cy="67996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9792" y="95192"/>
            <a:ext cx="3532910" cy="584775"/>
          </a:xfrm>
          <a:prstGeom prst="rect">
            <a:avLst/>
          </a:prstGeom>
          <a:noFill/>
        </p:spPr>
        <p:txBody>
          <a:bodyPr wrap="square" rtlCol="0">
            <a:spAutoFit/>
          </a:bodyPr>
          <a:lstStyle/>
          <a:p>
            <a:pPr algn="ctr"/>
            <a:r>
              <a:rPr lang="zh-CN" altLang="en-US" sz="3200" b="1" dirty="0">
                <a:solidFill>
                  <a:schemeClr val="bg1"/>
                </a:solidFill>
              </a:rPr>
              <a:t>安全阀相关概念</a:t>
            </a:r>
            <a:endParaRPr lang="zh-CN" altLang="en-US" sz="3200" b="1" dirty="0">
              <a:solidFill>
                <a:schemeClr val="bg1"/>
              </a:solidFill>
            </a:endParaRPr>
          </a:p>
        </p:txBody>
      </p:sp>
      <p:sp>
        <p:nvSpPr>
          <p:cNvPr id="2" name="标题 1"/>
          <p:cNvSpPr>
            <a:spLocks noGrp="1"/>
          </p:cNvSpPr>
          <p:nvPr>
            <p:ph type="title"/>
          </p:nvPr>
        </p:nvSpPr>
        <p:spPr/>
        <p:txBody>
          <a:bodyPr/>
          <a:lstStyle/>
          <a:p>
            <a:r>
              <a:rPr lang="zh-CN" altLang="en-US" b="1"/>
              <a:t>术  语</a:t>
            </a:r>
            <a:endParaRPr lang="zh-CN" altLang="en-US" b="1" dirty="0"/>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r="27257"/>
          <a:stretch>
            <a:fillRect/>
          </a:stretch>
        </p:blipFill>
        <p:spPr>
          <a:xfrm>
            <a:off x="6237980" y="1268760"/>
            <a:ext cx="2733501" cy="1587201"/>
          </a:xfrm>
          <a:prstGeom prst="rect">
            <a:avLst/>
          </a:prstGeom>
        </p:spPr>
      </p:pic>
      <p:sp>
        <p:nvSpPr>
          <p:cNvPr id="11" name="Content Placeholder 5"/>
          <p:cNvSpPr txBox="1"/>
          <p:nvPr/>
        </p:nvSpPr>
        <p:spPr bwMode="auto">
          <a:xfrm>
            <a:off x="413088" y="3532610"/>
            <a:ext cx="8554048" cy="2664297"/>
          </a:xfrm>
          <a:prstGeom prst="rect">
            <a:avLst/>
          </a:prstGeom>
          <a:noFill/>
          <a:ln w="9525">
            <a:noFill/>
            <a:miter lim="800000"/>
          </a:ln>
        </p:spPr>
        <p:txBody>
          <a:bodyPr vert="horz" wrap="square" lIns="91440" tIns="45720" rIns="91440" bIns="45720" numCol="1" anchor="t" anchorCtr="0" compatLnSpc="1"/>
          <a:lstStyle>
            <a:lvl1pPr marL="0" indent="0" algn="l" rtl="0" eaLnBrk="0" fontAlgn="base" hangingPunct="0">
              <a:spcBef>
                <a:spcPct val="20000"/>
              </a:spcBef>
              <a:spcAft>
                <a:spcPct val="0"/>
              </a:spcAft>
              <a:buNone/>
              <a:defRPr sz="2400">
                <a:solidFill>
                  <a:schemeClr val="tx1"/>
                </a:solidFill>
                <a:latin typeface="幼圆" panose="02010509060101010101" pitchFamily="49" charset="-122"/>
                <a:ea typeface="幼圆" panose="02010509060101010101"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幼圆" panose="02010509060101010101" pitchFamily="49" charset="-122"/>
                <a:ea typeface="幼圆" panose="02010509060101010101" pitchFamily="49" charset="-122"/>
              </a:defRPr>
            </a:lvl2pPr>
            <a:lvl3pPr marL="1143000" indent="-228600" algn="l" rtl="0" eaLnBrk="0" fontAlgn="base" hangingPunct="0">
              <a:spcBef>
                <a:spcPct val="20000"/>
              </a:spcBef>
              <a:spcAft>
                <a:spcPct val="0"/>
              </a:spcAft>
              <a:buChar char="•"/>
              <a:defRPr sz="2400">
                <a:solidFill>
                  <a:schemeClr val="tx1"/>
                </a:solidFill>
                <a:latin typeface="幼圆" panose="02010509060101010101" pitchFamily="49" charset="-122"/>
                <a:ea typeface="幼圆" panose="02010509060101010101" pitchFamily="49" charset="-122"/>
              </a:defRPr>
            </a:lvl3pPr>
            <a:lvl4pPr marL="1600200" indent="-228600" algn="l" rtl="0" eaLnBrk="0" fontAlgn="base" hangingPunct="0">
              <a:spcBef>
                <a:spcPct val="20000"/>
              </a:spcBef>
              <a:spcAft>
                <a:spcPct val="0"/>
              </a:spcAft>
              <a:buChar char="–"/>
              <a:defRPr sz="2000">
                <a:solidFill>
                  <a:schemeClr val="tx1"/>
                </a:solidFill>
                <a:latin typeface="幼圆" panose="02010509060101010101" pitchFamily="49" charset="-122"/>
                <a:ea typeface="幼圆" panose="02010509060101010101" pitchFamily="49" charset="-122"/>
              </a:defRPr>
            </a:lvl4pPr>
            <a:lvl5pPr marL="2057400" indent="-228600" algn="l" rtl="0" eaLnBrk="0" fontAlgn="base" hangingPunct="0">
              <a:spcBef>
                <a:spcPct val="20000"/>
              </a:spcBef>
              <a:spcAft>
                <a:spcPct val="0"/>
              </a:spcAft>
              <a:buChar char="»"/>
              <a:defRPr sz="2000">
                <a:solidFill>
                  <a:schemeClr val="tx1"/>
                </a:solidFill>
                <a:latin typeface="幼圆" panose="02010509060101010101" pitchFamily="49" charset="-122"/>
                <a:ea typeface="幼圆" panose="02010509060101010101" pitchFamily="49"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just">
              <a:buFont typeface="Wingdings" panose="05000000000000000000" pitchFamily="2" charset="2"/>
              <a:buChar char="p"/>
            </a:pPr>
            <a:r>
              <a:rPr lang="zh-CN" altLang="en-US" sz="1600" b="1" kern="0" dirty="0">
                <a:solidFill>
                  <a:srgbClr val="0000FF"/>
                </a:solidFill>
                <a:latin typeface="微软雅黑" panose="020B0503020204020204" charset="-122"/>
                <a:ea typeface="微软雅黑" panose="020B0503020204020204" charset="-122"/>
              </a:rPr>
              <a:t> 可燃气体报警控制器</a:t>
            </a:r>
            <a:endParaRPr lang="en-US" altLang="zh-CN" sz="1600" kern="0" dirty="0">
              <a:solidFill>
                <a:srgbClr val="0000FF"/>
              </a:solidFill>
              <a:latin typeface="微软雅黑" panose="020B0503020204020204" charset="-122"/>
              <a:ea typeface="微软雅黑" panose="020B0503020204020204" charset="-122"/>
            </a:endParaRPr>
          </a:p>
          <a:p>
            <a:pPr>
              <a:lnSpc>
                <a:spcPct val="200000"/>
              </a:lnSpc>
              <a:spcBef>
                <a:spcPct val="0"/>
              </a:spcBef>
              <a:buFont typeface="Wingdings" panose="05000000000000000000" pitchFamily="2" charset="2"/>
              <a:buChar char="n"/>
            </a:pPr>
            <a:r>
              <a:rPr lang="zh-CN" altLang="en-US" sz="1600" kern="1200" dirty="0">
                <a:solidFill>
                  <a:srgbClr val="0000FF"/>
                </a:solidFill>
                <a:latin typeface="微软雅黑" panose="020B0503020204020204" charset="-122"/>
                <a:ea typeface="微软雅黑" panose="020B0503020204020204" charset="-122"/>
                <a:cs typeface="Times New Roman" panose="02020603050405020304"/>
              </a:rPr>
              <a:t>接收点型可燃气体探测器及手动报警触发装置信号，能发出声、光报警信号，指示报警部位并给予保持的控制装置。</a:t>
            </a:r>
            <a:endParaRPr lang="en-US" altLang="zh-CN" sz="1600" kern="1200" dirty="0">
              <a:solidFill>
                <a:srgbClr val="0000FF"/>
              </a:solidFill>
              <a:latin typeface="微软雅黑" panose="020B0503020204020204" charset="-122"/>
              <a:ea typeface="微软雅黑" panose="020B0503020204020204" charset="-122"/>
              <a:cs typeface="Times New Roman" panose="02020603050405020304"/>
            </a:endParaRPr>
          </a:p>
          <a:p>
            <a:pPr algn="just">
              <a:buFont typeface="Wingdings" panose="05000000000000000000" pitchFamily="2" charset="2"/>
              <a:buChar char="p"/>
            </a:pPr>
            <a:r>
              <a:rPr lang="zh-CN" altLang="en-US" sz="1600" b="1" kern="0" dirty="0">
                <a:solidFill>
                  <a:schemeClr val="bg2">
                    <a:lumMod val="75000"/>
                  </a:schemeClr>
                </a:solidFill>
                <a:latin typeface="微软雅黑" panose="020B0503020204020204" charset="-122"/>
                <a:ea typeface="微软雅黑" panose="020B0503020204020204" charset="-122"/>
              </a:rPr>
              <a:t> 独立式可燃气体探测器</a:t>
            </a:r>
            <a:endParaRPr lang="en-US" altLang="zh-CN" sz="1600" kern="0" dirty="0">
              <a:solidFill>
                <a:schemeClr val="bg2">
                  <a:lumMod val="75000"/>
                </a:schemeClr>
              </a:solidFill>
              <a:latin typeface="微软雅黑" panose="020B0503020204020204" charset="-122"/>
              <a:ea typeface="微软雅黑" panose="020B0503020204020204" charset="-122"/>
            </a:endParaRPr>
          </a:p>
          <a:p>
            <a:pPr>
              <a:lnSpc>
                <a:spcPct val="200000"/>
              </a:lnSpc>
              <a:spcBef>
                <a:spcPct val="0"/>
              </a:spcBef>
              <a:buFont typeface="Wingdings" panose="05000000000000000000" pitchFamily="2" charset="2"/>
              <a:buChar char="n"/>
            </a:pPr>
            <a:r>
              <a:rPr lang="zh-CN" altLang="en-US" sz="1600" kern="1200" dirty="0">
                <a:solidFill>
                  <a:schemeClr val="bg2">
                    <a:lumMod val="75000"/>
                  </a:schemeClr>
                </a:solidFill>
                <a:latin typeface="微软雅黑" panose="020B0503020204020204" charset="-122"/>
                <a:ea typeface="微软雅黑" panose="020B0503020204020204" charset="-122"/>
                <a:cs typeface="Times New Roman" panose="02020603050405020304"/>
              </a:rPr>
              <a:t>当被测区域空气中可燃气体的浓度达到报警设定值时，发出声光报警信号并输出控制信号，且不与报警控制装置连接的可燃气体探测器。</a:t>
            </a:r>
            <a:endParaRPr lang="en-US" altLang="zh-CN" sz="1600" kern="1200" dirty="0">
              <a:solidFill>
                <a:schemeClr val="bg2">
                  <a:lumMod val="75000"/>
                </a:schemeClr>
              </a:solidFill>
              <a:latin typeface="微软雅黑" panose="020B0503020204020204" charset="-122"/>
              <a:ea typeface="微软雅黑" panose="020B0503020204020204" charset="-122"/>
              <a:cs typeface="Times New Roman" panose="02020603050405020304"/>
            </a:endParaRPr>
          </a:p>
          <a:p>
            <a:pPr>
              <a:lnSpc>
                <a:spcPct val="200000"/>
              </a:lnSpc>
              <a:spcBef>
                <a:spcPct val="0"/>
              </a:spcBef>
              <a:buFont typeface="Wingdings" panose="05000000000000000000" pitchFamily="2" charset="2"/>
              <a:buChar char="n"/>
            </a:pPr>
            <a:endParaRPr lang="zh-CN" altLang="en-US" sz="1800" kern="1200" dirty="0">
              <a:solidFill>
                <a:srgbClr val="33CC33"/>
              </a:solidFill>
              <a:latin typeface="微软雅黑" panose="020B0503020204020204" charset="-122"/>
              <a:ea typeface="微软雅黑" panose="020B0503020204020204" charset="-122"/>
              <a:cs typeface="Times New Roman" panose="02020603050405020304"/>
            </a:endParaRPr>
          </a:p>
          <a:p>
            <a:pPr>
              <a:lnSpc>
                <a:spcPct val="200000"/>
              </a:lnSpc>
              <a:spcBef>
                <a:spcPct val="0"/>
              </a:spcBef>
              <a:buFont typeface="Wingdings" panose="05000000000000000000" pitchFamily="2" charset="2"/>
              <a:buChar char="n"/>
            </a:pPr>
            <a:endParaRPr lang="zh-CN" altLang="en-US" sz="1800" kern="1200" dirty="0">
              <a:solidFill>
                <a:srgbClr val="33CC33"/>
              </a:solidFill>
              <a:latin typeface="微软雅黑" panose="020B0503020204020204" charset="-122"/>
              <a:ea typeface="微软雅黑" panose="020B0503020204020204" charset="-122"/>
              <a:cs typeface="Times New Roman" panose="02020603050405020304"/>
            </a:endParaRPr>
          </a:p>
        </p:txBody>
      </p:sp>
      <p:sp>
        <p:nvSpPr>
          <p:cNvPr id="9" name="矩形 8"/>
          <p:cNvSpPr/>
          <p:nvPr/>
        </p:nvSpPr>
        <p:spPr>
          <a:xfrm>
            <a:off x="8113523" y="3173423"/>
            <a:ext cx="969800" cy="3196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ea typeface="宋体" panose="02010600030101010101" pitchFamily="2" charset="-122"/>
                <a:cs typeface="Times New Roman" panose="02020603050405020304"/>
              </a:rPr>
              <a:t>探测器</a:t>
            </a:r>
            <a:endParaRPr lang="zh-CN" altLang="en-US" dirty="0">
              <a:solidFill>
                <a:srgbClr val="FF0000"/>
              </a:solidFill>
              <a:ea typeface="宋体" panose="02010600030101010101" pitchFamily="2" charset="-122"/>
              <a:cs typeface="Times New Roman" panose="02020603050405020304"/>
            </a:endParaRPr>
          </a:p>
        </p:txBody>
      </p:sp>
      <p:sp>
        <p:nvSpPr>
          <p:cNvPr id="13" name="矩形 12"/>
          <p:cNvSpPr/>
          <p:nvPr/>
        </p:nvSpPr>
        <p:spPr>
          <a:xfrm>
            <a:off x="6738044" y="3173423"/>
            <a:ext cx="969800" cy="31963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ea typeface="宋体" panose="02010600030101010101" pitchFamily="2" charset="-122"/>
                <a:cs typeface="Times New Roman" panose="02020603050405020304"/>
              </a:rPr>
              <a:t>控制器</a:t>
            </a:r>
            <a:endParaRPr lang="zh-CN" altLang="en-US" dirty="0">
              <a:solidFill>
                <a:srgbClr val="FF0000"/>
              </a:solidFill>
              <a:ea typeface="宋体" panose="02010600030101010101" pitchFamily="2" charset="-122"/>
              <a:cs typeface="Times New Roman" panose="02020603050405020304"/>
            </a:endParaRPr>
          </a:p>
        </p:txBody>
      </p:sp>
      <p:cxnSp>
        <p:nvCxnSpPr>
          <p:cNvPr id="12" name="直接箭头连接符 11"/>
          <p:cNvCxnSpPr>
            <a:endCxn id="9" idx="0"/>
          </p:cNvCxnSpPr>
          <p:nvPr/>
        </p:nvCxnSpPr>
        <p:spPr>
          <a:xfrm>
            <a:off x="8598423" y="2081051"/>
            <a:ext cx="0" cy="10923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876256" y="2062360"/>
            <a:ext cx="0" cy="10923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5"/>
          <p:cNvSpPr>
            <a:spLocks noGrp="1"/>
          </p:cNvSpPr>
          <p:nvPr>
            <p:ph sz="half" idx="1"/>
          </p:nvPr>
        </p:nvSpPr>
        <p:spPr>
          <a:xfrm>
            <a:off x="179512" y="949125"/>
            <a:ext cx="6264696" cy="2543931"/>
          </a:xfrm>
          <a:ln>
            <a:solidFill>
              <a:srgbClr val="FF0000"/>
            </a:solidFill>
          </a:ln>
        </p:spPr>
        <p:txBody>
          <a:bodyPr/>
          <a:lstStyle/>
          <a:p>
            <a:pPr algn="just">
              <a:lnSpc>
                <a:spcPct val="150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rPr>
              <a:t> 点型可燃气体探测器</a:t>
            </a:r>
            <a:endParaRPr lang="en-US" altLang="zh-CN" sz="1800" dirty="0">
              <a:solidFill>
                <a:srgbClr val="FF0000"/>
              </a:solidFill>
              <a:latin typeface="微软雅黑" panose="020B0503020204020204" charset="-122"/>
              <a:ea typeface="微软雅黑" panose="020B0503020204020204" charset="-122"/>
            </a:endParaRPr>
          </a:p>
          <a:p>
            <a:pPr>
              <a:lnSpc>
                <a:spcPct val="150000"/>
              </a:lnSpc>
              <a:spcBef>
                <a:spcPct val="0"/>
              </a:spcBef>
              <a:buFont typeface="Wingdings" panose="05000000000000000000" pitchFamily="2" charset="2"/>
              <a:buChar char="n"/>
            </a:pPr>
            <a:r>
              <a:rPr lang="zh-CN" altLang="en-US" sz="1800" kern="1200" dirty="0">
                <a:solidFill>
                  <a:srgbClr val="FF0000"/>
                </a:solidFill>
                <a:latin typeface="微软雅黑" panose="020B0503020204020204" charset="-122"/>
                <a:ea typeface="微软雅黑" panose="020B0503020204020204" charset="-122"/>
                <a:cs typeface="Times New Roman" panose="02020603050405020304"/>
              </a:rPr>
              <a:t>当被测区域空气中可燃气体的浓度达到报警设定值时，能发出报警信号并和可燃气体报警控制器共同使用的可燃气体探测器。</a:t>
            </a:r>
            <a:endParaRPr lang="en-US" altLang="zh-CN" sz="1800" kern="1200" dirty="0">
              <a:solidFill>
                <a:srgbClr val="FF0000"/>
              </a:solidFill>
              <a:latin typeface="微软雅黑" panose="020B0503020204020204" charset="-122"/>
              <a:ea typeface="微软雅黑" panose="020B0503020204020204" charset="-122"/>
              <a:cs typeface="Times New Roman" panose="02020603050405020304"/>
            </a:endParaRPr>
          </a:p>
          <a:p>
            <a:pPr>
              <a:lnSpc>
                <a:spcPct val="150000"/>
              </a:lnSpc>
              <a:spcBef>
                <a:spcPct val="0"/>
              </a:spcBef>
              <a:buFont typeface="Wingdings" panose="05000000000000000000" pitchFamily="2" charset="2"/>
              <a:buChar char="n"/>
            </a:pPr>
            <a:r>
              <a:rPr lang="zh-CN" altLang="en-US" sz="1600" kern="1200" dirty="0">
                <a:solidFill>
                  <a:srgbClr val="FF0000"/>
                </a:solidFill>
                <a:latin typeface="微软雅黑" panose="020B0503020204020204" charset="-122"/>
                <a:ea typeface="微软雅黑" panose="020B0503020204020204" charset="-122"/>
                <a:cs typeface="Times New Roman" panose="02020603050405020304"/>
              </a:rPr>
              <a:t>注：本资料</a:t>
            </a:r>
            <a:r>
              <a:rPr lang="zh-CN" altLang="en-US" sz="1600" kern="1200" dirty="0" smtClean="0">
                <a:solidFill>
                  <a:srgbClr val="FF0000"/>
                </a:solidFill>
                <a:latin typeface="微软雅黑" panose="020B0503020204020204" charset="-122"/>
                <a:ea typeface="微软雅黑" panose="020B0503020204020204" charset="-122"/>
                <a:cs typeface="Times New Roman" panose="02020603050405020304"/>
              </a:rPr>
              <a:t>针对厂站等点型</a:t>
            </a:r>
            <a:r>
              <a:rPr lang="zh-CN" altLang="en-US" sz="1600" kern="1200" dirty="0">
                <a:solidFill>
                  <a:srgbClr val="FF0000"/>
                </a:solidFill>
                <a:latin typeface="微软雅黑" panose="020B0503020204020204" charset="-122"/>
                <a:ea typeface="微软雅黑" panose="020B0503020204020204" charset="-122"/>
                <a:cs typeface="Times New Roman" panose="02020603050405020304"/>
              </a:rPr>
              <a:t>可燃气体探测器，以下简称可燃气体探测器。</a:t>
            </a:r>
            <a:endParaRPr lang="en-US" altLang="zh-CN" sz="1600" kern="1200" dirty="0">
              <a:solidFill>
                <a:srgbClr val="FF0000"/>
              </a:solidFill>
              <a:latin typeface="微软雅黑" panose="020B0503020204020204" charset="-122"/>
              <a:ea typeface="微软雅黑" panose="020B0503020204020204" charset="-122"/>
              <a:cs typeface="Times New Roman" panose="02020603050405020304"/>
            </a:endParaRPr>
          </a:p>
          <a:p>
            <a:pPr>
              <a:spcBef>
                <a:spcPct val="0"/>
              </a:spcBef>
              <a:buFont typeface="Wingdings" panose="05000000000000000000" pitchFamily="2" charset="2"/>
              <a:buChar char="n"/>
            </a:pPr>
            <a:endParaRPr lang="zh-CN" altLang="en-US" sz="1800" kern="1200" dirty="0">
              <a:solidFill>
                <a:srgbClr val="33CC33"/>
              </a:solidFill>
              <a:latin typeface="微软雅黑" panose="020B0503020204020204" charset="-122"/>
              <a:ea typeface="微软雅黑" panose="020B0503020204020204" charset="-122"/>
              <a:cs typeface="Times New Roman" panose="02020603050405020304"/>
            </a:endParaRPr>
          </a:p>
        </p:txBody>
      </p:sp>
      <p:pic>
        <p:nvPicPr>
          <p:cNvPr id="3" name="图片 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26019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3"/>
            <a:ext cx="9142200" cy="67996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9792" y="95192"/>
            <a:ext cx="3532910" cy="584775"/>
          </a:xfrm>
          <a:prstGeom prst="rect">
            <a:avLst/>
          </a:prstGeom>
          <a:noFill/>
        </p:spPr>
        <p:txBody>
          <a:bodyPr wrap="square" rtlCol="0">
            <a:spAutoFit/>
          </a:bodyPr>
          <a:lstStyle/>
          <a:p>
            <a:pPr algn="ctr"/>
            <a:r>
              <a:rPr lang="zh-CN" altLang="en-US" sz="3200" b="1" dirty="0">
                <a:solidFill>
                  <a:schemeClr val="bg1"/>
                </a:solidFill>
              </a:rPr>
              <a:t>安全阀相关概念</a:t>
            </a:r>
            <a:endParaRPr lang="zh-CN" altLang="en-US" sz="3200" b="1" dirty="0">
              <a:solidFill>
                <a:schemeClr val="bg1"/>
              </a:solidFill>
            </a:endParaRPr>
          </a:p>
        </p:txBody>
      </p:sp>
      <p:sp>
        <p:nvSpPr>
          <p:cNvPr id="2" name="标题 1"/>
          <p:cNvSpPr>
            <a:spLocks noGrp="1"/>
          </p:cNvSpPr>
          <p:nvPr>
            <p:ph type="title"/>
          </p:nvPr>
        </p:nvSpPr>
        <p:spPr/>
        <p:txBody>
          <a:bodyPr/>
          <a:lstStyle/>
          <a:p>
            <a:r>
              <a:rPr lang="zh-CN" altLang="en-US" b="1"/>
              <a:t>安  装</a:t>
            </a:r>
            <a:endParaRPr lang="zh-CN" altLang="en-US" b="1" dirty="0"/>
          </a:p>
        </p:txBody>
      </p:sp>
      <p:sp>
        <p:nvSpPr>
          <p:cNvPr id="5" name="Content Placeholder 5"/>
          <p:cNvSpPr>
            <a:spLocks noGrp="1"/>
          </p:cNvSpPr>
          <p:nvPr>
            <p:ph sz="half" idx="1"/>
          </p:nvPr>
        </p:nvSpPr>
        <p:spPr>
          <a:xfrm>
            <a:off x="179512" y="1094667"/>
            <a:ext cx="6804248" cy="458954"/>
          </a:xfrm>
          <a:solidFill>
            <a:srgbClr val="FFFF00"/>
          </a:solidFill>
          <a:effectLst>
            <a:outerShdw blurRad="50800" dist="38100" dir="2700000" algn="tl" rotWithShape="0">
              <a:prstClr val="black">
                <a:alpha val="40000"/>
              </a:prstClr>
            </a:outerShdw>
          </a:effectLst>
        </p:spPr>
        <p:txBody>
          <a:bodyPr/>
          <a:lstStyle/>
          <a:p>
            <a:r>
              <a:rPr lang="zh-CN" altLang="en-US" sz="2000" b="1">
                <a:solidFill>
                  <a:srgbClr val="0033CC"/>
                </a:solidFill>
                <a:latin typeface="+mn-ea"/>
                <a:ea typeface="+mn-ea"/>
              </a:rPr>
              <a:t> </a:t>
            </a:r>
            <a:r>
              <a:rPr lang="en-US" altLang="zh-CN" sz="2000"/>
              <a:t>《</a:t>
            </a:r>
            <a:r>
              <a:rPr lang="zh-CN" altLang="en-US" sz="2000"/>
              <a:t>城镇燃气报警控制系统技术规程</a:t>
            </a:r>
            <a:r>
              <a:rPr lang="en-US" altLang="zh-CN" sz="2000"/>
              <a:t>》</a:t>
            </a:r>
            <a:r>
              <a:rPr lang="zh-CN" altLang="en-US" sz="2000"/>
              <a:t>（</a:t>
            </a:r>
            <a:r>
              <a:rPr lang="en-US" altLang="zh-CN" sz="2000"/>
              <a:t>CJJ/T146-2011</a:t>
            </a:r>
            <a:r>
              <a:rPr lang="zh-CN" altLang="en-US" sz="2000"/>
              <a:t>）：</a:t>
            </a:r>
            <a:endParaRPr lang="en-US" altLang="zh-CN" sz="2000"/>
          </a:p>
          <a:p>
            <a:endParaRPr lang="en-US" altLang="zh-CN" sz="2000"/>
          </a:p>
          <a:p>
            <a:endParaRPr lang="en-US" altLang="zh-CN" sz="2000"/>
          </a:p>
        </p:txBody>
      </p:sp>
      <p:sp>
        <p:nvSpPr>
          <p:cNvPr id="3" name="矩形 2"/>
          <p:cNvSpPr/>
          <p:nvPr/>
        </p:nvSpPr>
        <p:spPr>
          <a:xfrm>
            <a:off x="197788" y="1844824"/>
            <a:ext cx="8406660" cy="1200329"/>
          </a:xfrm>
          <a:prstGeom prst="rect">
            <a:avLst/>
          </a:prstGeom>
        </p:spPr>
        <p:txBody>
          <a:bodyPr wrap="square">
            <a:spAutoFit/>
          </a:bodyPr>
          <a:lstStyle/>
          <a:p>
            <a:pPr>
              <a:lnSpc>
                <a:spcPct val="150000"/>
              </a:lnSpc>
            </a:pPr>
            <a:r>
              <a:rPr lang="en-US" altLang="zh-CN" sz="1600">
                <a:latin typeface="幼圆" panose="02010509060101010101" pitchFamily="49" charset="-122"/>
                <a:ea typeface="幼圆" panose="02010509060101010101" pitchFamily="49" charset="-122"/>
              </a:rPr>
              <a:t>3.3.6 </a:t>
            </a:r>
            <a:r>
              <a:rPr lang="zh-CN" altLang="en-US" sz="1600">
                <a:latin typeface="幼圆" panose="02010509060101010101" pitchFamily="49" charset="-122"/>
                <a:ea typeface="幼圆" panose="02010509060101010101" pitchFamily="49" charset="-122"/>
              </a:rPr>
              <a:t>在储配站、门站等露天、半露天场所，探测器宜布置在可燃气体释放源的全年最小频率风向的上风侧，</a:t>
            </a:r>
            <a:r>
              <a:rPr lang="zh-CN" altLang="en-US" sz="1600" b="1">
                <a:latin typeface="幼圆" panose="02010509060101010101" pitchFamily="49" charset="-122"/>
                <a:ea typeface="幼圆" panose="02010509060101010101" pitchFamily="49" charset="-122"/>
              </a:rPr>
              <a:t>其与释放源的距离不应大于</a:t>
            </a:r>
            <a:r>
              <a:rPr lang="en-US" altLang="zh-CN" sz="1600" b="1">
                <a:latin typeface="幼圆" panose="02010509060101010101" pitchFamily="49" charset="-122"/>
                <a:ea typeface="幼圆" panose="02010509060101010101" pitchFamily="49" charset="-122"/>
              </a:rPr>
              <a:t>15m</a:t>
            </a:r>
            <a:r>
              <a:rPr lang="zh-CN" altLang="en-US" sz="1600" b="1">
                <a:latin typeface="幼圆" panose="02010509060101010101" pitchFamily="49" charset="-122"/>
                <a:ea typeface="幼圆" panose="02010509060101010101" pitchFamily="49" charset="-122"/>
              </a:rPr>
              <a:t>。</a:t>
            </a:r>
            <a:r>
              <a:rPr lang="zh-CN" altLang="en-US" sz="1600">
                <a:latin typeface="幼圆" panose="02010509060101010101" pitchFamily="49" charset="-122"/>
                <a:ea typeface="幼圆" panose="02010509060101010101" pitchFamily="49" charset="-122"/>
              </a:rPr>
              <a:t>当探测器位于释放源的最小频率风向的下风侧时，</a:t>
            </a:r>
            <a:r>
              <a:rPr lang="zh-CN" altLang="en-US" sz="1600" b="1">
                <a:latin typeface="幼圆" panose="02010509060101010101" pitchFamily="49" charset="-122"/>
                <a:ea typeface="幼圆" panose="02010509060101010101" pitchFamily="49" charset="-122"/>
              </a:rPr>
              <a:t>其与释放源的距离不应大于</a:t>
            </a:r>
            <a:r>
              <a:rPr lang="en-US" altLang="zh-CN" sz="1600" b="1">
                <a:latin typeface="幼圆" panose="02010509060101010101" pitchFamily="49" charset="-122"/>
                <a:ea typeface="幼圆" panose="02010509060101010101" pitchFamily="49" charset="-122"/>
              </a:rPr>
              <a:t>5m</a:t>
            </a:r>
            <a:r>
              <a:rPr lang="zh-CN" altLang="en-US" sz="1600" b="1">
                <a:latin typeface="幼圆" panose="02010509060101010101" pitchFamily="49" charset="-122"/>
                <a:ea typeface="幼圆" panose="02010509060101010101" pitchFamily="49" charset="-122"/>
              </a:rPr>
              <a:t>。</a:t>
            </a:r>
            <a:endParaRPr lang="en-US" altLang="zh-CN" sz="1600" b="1">
              <a:latin typeface="幼圆" panose="02010509060101010101" pitchFamily="49" charset="-122"/>
              <a:ea typeface="幼圆" panose="02010509060101010101" pitchFamily="49" charset="-122"/>
            </a:endParaRPr>
          </a:p>
        </p:txBody>
      </p:sp>
      <p:sp>
        <p:nvSpPr>
          <p:cNvPr id="7" name="矩形 6"/>
          <p:cNvSpPr/>
          <p:nvPr/>
        </p:nvSpPr>
        <p:spPr>
          <a:xfrm>
            <a:off x="179512" y="3022154"/>
            <a:ext cx="8406660" cy="830997"/>
          </a:xfrm>
          <a:prstGeom prst="rect">
            <a:avLst/>
          </a:prstGeom>
        </p:spPr>
        <p:txBody>
          <a:bodyPr wrap="square">
            <a:spAutoFit/>
          </a:bodyPr>
          <a:lstStyle/>
          <a:p>
            <a:pPr>
              <a:lnSpc>
                <a:spcPct val="150000"/>
              </a:lnSpc>
            </a:pPr>
            <a:r>
              <a:rPr lang="en-US" altLang="zh-CN" sz="1600">
                <a:latin typeface="幼圆" panose="02010509060101010101" pitchFamily="49" charset="-122"/>
                <a:ea typeface="幼圆" panose="02010509060101010101" pitchFamily="49" charset="-122"/>
              </a:rPr>
              <a:t>3.3.7 </a:t>
            </a:r>
            <a:r>
              <a:rPr lang="zh-CN" altLang="en-US" sz="1600">
                <a:latin typeface="幼圆" panose="02010509060101010101" pitchFamily="49" charset="-122"/>
                <a:ea typeface="幼圆" panose="02010509060101010101" pitchFamily="49" charset="-122"/>
              </a:rPr>
              <a:t>当燃气输配设施位于密闭或半密闭厂房内时，应每隔</a:t>
            </a:r>
            <a:r>
              <a:rPr lang="en-US" altLang="zh-CN" sz="1600">
                <a:latin typeface="幼圆" panose="02010509060101010101" pitchFamily="49" charset="-122"/>
                <a:ea typeface="幼圆" panose="02010509060101010101" pitchFamily="49" charset="-122"/>
              </a:rPr>
              <a:t>15m</a:t>
            </a:r>
            <a:r>
              <a:rPr lang="zh-CN" altLang="en-US" sz="1600">
                <a:latin typeface="幼圆" panose="02010509060101010101" pitchFamily="49" charset="-122"/>
                <a:ea typeface="幼圆" panose="02010509060101010101" pitchFamily="49" charset="-122"/>
              </a:rPr>
              <a:t>设置一个探测器，且探测器位于任意一个释放源的距离</a:t>
            </a:r>
            <a:r>
              <a:rPr lang="zh-CN" altLang="en-US" sz="1600" b="1">
                <a:latin typeface="幼圆" panose="02010509060101010101" pitchFamily="49" charset="-122"/>
                <a:ea typeface="幼圆" panose="02010509060101010101" pitchFamily="49" charset="-122"/>
              </a:rPr>
              <a:t>不应大于</a:t>
            </a:r>
            <a:r>
              <a:rPr lang="en-US" altLang="zh-CN" sz="1600" b="1">
                <a:latin typeface="幼圆" panose="02010509060101010101" pitchFamily="49" charset="-122"/>
                <a:ea typeface="幼圆" panose="02010509060101010101" pitchFamily="49" charset="-122"/>
              </a:rPr>
              <a:t>4m</a:t>
            </a:r>
            <a:r>
              <a:rPr lang="zh-CN" altLang="en-US" sz="1600" b="1">
                <a:latin typeface="幼圆" panose="02010509060101010101" pitchFamily="49" charset="-122"/>
                <a:ea typeface="幼圆" panose="02010509060101010101" pitchFamily="49" charset="-122"/>
              </a:rPr>
              <a:t>。</a:t>
            </a:r>
            <a:endParaRPr lang="en-US" altLang="zh-CN" sz="1600" b="1">
              <a:latin typeface="幼圆" panose="02010509060101010101" pitchFamily="49" charset="-122"/>
              <a:ea typeface="幼圆" panose="02010509060101010101" pitchFamily="49" charset="-122"/>
            </a:endParaRPr>
          </a:p>
        </p:txBody>
      </p:sp>
      <p:sp>
        <p:nvSpPr>
          <p:cNvPr id="9" name="Content Placeholder 5"/>
          <p:cNvSpPr txBox="1"/>
          <p:nvPr/>
        </p:nvSpPr>
        <p:spPr bwMode="auto">
          <a:xfrm>
            <a:off x="178612" y="4222483"/>
            <a:ext cx="8784976" cy="458954"/>
          </a:xfrm>
          <a:prstGeom prst="rect">
            <a:avLst/>
          </a:prstGeom>
          <a:solidFill>
            <a:srgbClr val="FFFF00"/>
          </a:solidFill>
          <a:ln w="9525">
            <a:noFill/>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lvl1pPr marL="0" indent="0" algn="l" rtl="0" eaLnBrk="0" fontAlgn="base" hangingPunct="0">
              <a:spcBef>
                <a:spcPct val="20000"/>
              </a:spcBef>
              <a:spcAft>
                <a:spcPct val="0"/>
              </a:spcAft>
              <a:buNone/>
              <a:defRPr sz="2400">
                <a:solidFill>
                  <a:schemeClr val="tx1"/>
                </a:solidFill>
                <a:latin typeface="幼圆" panose="02010509060101010101" pitchFamily="49" charset="-122"/>
                <a:ea typeface="幼圆" panose="02010509060101010101"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幼圆" panose="02010509060101010101" pitchFamily="49" charset="-122"/>
                <a:ea typeface="幼圆" panose="02010509060101010101" pitchFamily="49" charset="-122"/>
              </a:defRPr>
            </a:lvl2pPr>
            <a:lvl3pPr marL="1143000" indent="-228600" algn="l" rtl="0" eaLnBrk="0" fontAlgn="base" hangingPunct="0">
              <a:spcBef>
                <a:spcPct val="20000"/>
              </a:spcBef>
              <a:spcAft>
                <a:spcPct val="0"/>
              </a:spcAft>
              <a:buChar char="•"/>
              <a:defRPr sz="2400">
                <a:solidFill>
                  <a:schemeClr val="tx1"/>
                </a:solidFill>
                <a:latin typeface="幼圆" panose="02010509060101010101" pitchFamily="49" charset="-122"/>
                <a:ea typeface="幼圆" panose="02010509060101010101" pitchFamily="49" charset="-122"/>
              </a:defRPr>
            </a:lvl3pPr>
            <a:lvl4pPr marL="1600200" indent="-228600" algn="l" rtl="0" eaLnBrk="0" fontAlgn="base" hangingPunct="0">
              <a:spcBef>
                <a:spcPct val="20000"/>
              </a:spcBef>
              <a:spcAft>
                <a:spcPct val="0"/>
              </a:spcAft>
              <a:buChar char="–"/>
              <a:defRPr sz="2000">
                <a:solidFill>
                  <a:schemeClr val="tx1"/>
                </a:solidFill>
                <a:latin typeface="幼圆" panose="02010509060101010101" pitchFamily="49" charset="-122"/>
                <a:ea typeface="幼圆" panose="02010509060101010101" pitchFamily="49" charset="-122"/>
              </a:defRPr>
            </a:lvl4pPr>
            <a:lvl5pPr marL="2057400" indent="-228600" algn="l" rtl="0" eaLnBrk="0" fontAlgn="base" hangingPunct="0">
              <a:spcBef>
                <a:spcPct val="20000"/>
              </a:spcBef>
              <a:spcAft>
                <a:spcPct val="0"/>
              </a:spcAft>
              <a:buChar char="»"/>
              <a:defRPr sz="2000">
                <a:solidFill>
                  <a:schemeClr val="tx1"/>
                </a:solidFill>
                <a:latin typeface="幼圆" panose="02010509060101010101" pitchFamily="49" charset="-122"/>
                <a:ea typeface="幼圆" panose="02010509060101010101" pitchFamily="49"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zh-CN" altLang="en-US" sz="2000" b="1" kern="0">
                <a:solidFill>
                  <a:srgbClr val="0033CC"/>
                </a:solidFill>
                <a:latin typeface="+mn-ea"/>
                <a:ea typeface="+mn-ea"/>
              </a:rPr>
              <a:t> </a:t>
            </a:r>
            <a:r>
              <a:rPr lang="en-US" altLang="zh-CN" sz="2000"/>
              <a:t>《</a:t>
            </a:r>
            <a:r>
              <a:rPr lang="zh-CN" altLang="en-US" sz="2000"/>
              <a:t>石油化工企业可燃气体和有毒气体检测报警设计规范</a:t>
            </a:r>
            <a:r>
              <a:rPr lang="en-US" altLang="zh-CN" sz="2000"/>
              <a:t>》(GB50493-2009)</a:t>
            </a:r>
            <a:r>
              <a:rPr lang="zh-CN" altLang="en-US" sz="2000"/>
              <a:t>：</a:t>
            </a:r>
            <a:endParaRPr lang="en-US" altLang="zh-CN" sz="2000" kern="0"/>
          </a:p>
          <a:p>
            <a:endParaRPr lang="en-US" altLang="zh-CN" sz="2000" kern="0"/>
          </a:p>
        </p:txBody>
      </p:sp>
      <p:sp>
        <p:nvSpPr>
          <p:cNvPr id="10" name="矩形 9"/>
          <p:cNvSpPr/>
          <p:nvPr/>
        </p:nvSpPr>
        <p:spPr>
          <a:xfrm>
            <a:off x="179512" y="4869160"/>
            <a:ext cx="8406660" cy="830997"/>
          </a:xfrm>
          <a:prstGeom prst="rect">
            <a:avLst/>
          </a:prstGeom>
        </p:spPr>
        <p:txBody>
          <a:bodyPr wrap="square">
            <a:spAutoFit/>
          </a:bodyPr>
          <a:lstStyle/>
          <a:p>
            <a:pPr>
              <a:lnSpc>
                <a:spcPct val="150000"/>
              </a:lnSpc>
            </a:pPr>
            <a:r>
              <a:rPr lang="en-US" altLang="zh-CN" sz="1600">
                <a:latin typeface="幼圆" panose="02010509060101010101" pitchFamily="49" charset="-122"/>
                <a:ea typeface="幼圆" panose="02010509060101010101" pitchFamily="49" charset="-122"/>
              </a:rPr>
              <a:t>6.1.2 </a:t>
            </a:r>
            <a:r>
              <a:rPr lang="zh-CN" altLang="en-US" sz="1600">
                <a:latin typeface="幼圆" panose="02010509060101010101" pitchFamily="49" charset="-122"/>
                <a:ea typeface="幼圆" panose="02010509060101010101" pitchFamily="49" charset="-122"/>
              </a:rPr>
              <a:t>检测比重小于空气的可燃气体或有毒气体的检（探）测器，其安装高度应高出释放源</a:t>
            </a:r>
            <a:r>
              <a:rPr lang="en-US" altLang="zh-CN" sz="1600" b="1">
                <a:latin typeface="幼圆" panose="02010509060101010101" pitchFamily="49" charset="-122"/>
                <a:ea typeface="幼圆" panose="02010509060101010101" pitchFamily="49" charset="-122"/>
              </a:rPr>
              <a:t>0.5</a:t>
            </a:r>
            <a:r>
              <a:rPr lang="en-US" altLang="zh-CN" sz="1600" b="1">
                <a:latin typeface="+mn-ea"/>
                <a:ea typeface="+mn-ea"/>
              </a:rPr>
              <a:t> </a:t>
            </a:r>
            <a:r>
              <a:rPr lang="zh-CN" altLang="en-US" sz="1600" b="1">
                <a:latin typeface="+mn-ea"/>
                <a:ea typeface="+mn-ea"/>
              </a:rPr>
              <a:t>～ </a:t>
            </a:r>
            <a:r>
              <a:rPr lang="en-US" altLang="zh-CN" sz="1600" b="1">
                <a:latin typeface="幼圆" panose="02010509060101010101" pitchFamily="49" charset="-122"/>
                <a:ea typeface="幼圆" panose="02010509060101010101" pitchFamily="49" charset="-122"/>
              </a:rPr>
              <a:t>2m</a:t>
            </a:r>
            <a:r>
              <a:rPr lang="zh-CN" altLang="en-US" sz="1600" b="1">
                <a:latin typeface="+mn-ea"/>
                <a:ea typeface="+mn-ea"/>
              </a:rPr>
              <a:t> </a:t>
            </a:r>
            <a:r>
              <a:rPr lang="zh-CN" altLang="en-US" sz="1600">
                <a:latin typeface="幼圆" panose="02010509060101010101" pitchFamily="49" charset="-122"/>
                <a:ea typeface="幼圆" panose="02010509060101010101" pitchFamily="49" charset="-122"/>
              </a:rPr>
              <a:t>。</a:t>
            </a:r>
            <a:endParaRPr lang="en-US" altLang="zh-CN" sz="1600" b="1">
              <a:latin typeface="幼圆" panose="02010509060101010101" pitchFamily="49" charset="-122"/>
              <a:ea typeface="幼圆" panose="02010509060101010101" pitchFamily="49" charset="-122"/>
            </a:endParaRPr>
          </a:p>
        </p:txBody>
      </p:sp>
      <p:pic>
        <p:nvPicPr>
          <p:cNvPr id="4" name="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099856" y="26019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3"/>
            <a:ext cx="9142200" cy="67996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9792" y="95192"/>
            <a:ext cx="3532910" cy="584775"/>
          </a:xfrm>
          <a:prstGeom prst="rect">
            <a:avLst/>
          </a:prstGeom>
          <a:noFill/>
        </p:spPr>
        <p:txBody>
          <a:bodyPr wrap="square" rtlCol="0">
            <a:spAutoFit/>
          </a:bodyPr>
          <a:lstStyle/>
          <a:p>
            <a:pPr algn="ctr"/>
            <a:r>
              <a:rPr lang="zh-CN" altLang="en-US" sz="3200" b="1" dirty="0">
                <a:solidFill>
                  <a:schemeClr val="bg1"/>
                </a:solidFill>
              </a:rPr>
              <a:t>安全阀相关概念</a:t>
            </a:r>
            <a:endParaRPr lang="zh-CN" altLang="en-US" sz="3200" b="1" dirty="0">
              <a:solidFill>
                <a:schemeClr val="bg1"/>
              </a:solidFill>
            </a:endParaRPr>
          </a:p>
        </p:txBody>
      </p:sp>
      <p:sp>
        <p:nvSpPr>
          <p:cNvPr id="2" name="标题 1"/>
          <p:cNvSpPr>
            <a:spLocks noGrp="1"/>
          </p:cNvSpPr>
          <p:nvPr>
            <p:ph type="title"/>
          </p:nvPr>
        </p:nvSpPr>
        <p:spPr/>
        <p:txBody>
          <a:bodyPr/>
          <a:lstStyle/>
          <a:p>
            <a:r>
              <a:rPr lang="zh-CN" altLang="en-US" b="1"/>
              <a:t>安  装</a:t>
            </a:r>
            <a:endParaRPr lang="zh-CN" altLang="en-US" b="1" dirty="0"/>
          </a:p>
        </p:txBody>
      </p:sp>
      <p:sp>
        <p:nvSpPr>
          <p:cNvPr id="5" name="Content Placeholder 5"/>
          <p:cNvSpPr>
            <a:spLocks noGrp="1"/>
          </p:cNvSpPr>
          <p:nvPr>
            <p:ph sz="half" idx="1"/>
          </p:nvPr>
        </p:nvSpPr>
        <p:spPr>
          <a:xfrm>
            <a:off x="179512" y="1094667"/>
            <a:ext cx="6804248" cy="458954"/>
          </a:xfrm>
          <a:solidFill>
            <a:srgbClr val="FFFF00"/>
          </a:solidFill>
          <a:effectLst>
            <a:outerShdw blurRad="50800" dist="38100" dir="2700000" algn="tl" rotWithShape="0">
              <a:prstClr val="black">
                <a:alpha val="40000"/>
              </a:prstClr>
            </a:outerShdw>
          </a:effectLst>
        </p:spPr>
        <p:txBody>
          <a:bodyPr/>
          <a:lstStyle/>
          <a:p>
            <a:r>
              <a:rPr lang="zh-CN" altLang="en-US" sz="2000" b="1">
                <a:solidFill>
                  <a:srgbClr val="0033CC"/>
                </a:solidFill>
                <a:latin typeface="+mn-ea"/>
                <a:ea typeface="+mn-ea"/>
              </a:rPr>
              <a:t> </a:t>
            </a:r>
            <a:r>
              <a:rPr lang="en-US" altLang="zh-CN" sz="2000"/>
              <a:t>《</a:t>
            </a:r>
            <a:r>
              <a:rPr lang="zh-CN" altLang="en-US" sz="2000"/>
              <a:t>城镇燃气报警控制系统技术规程</a:t>
            </a:r>
            <a:r>
              <a:rPr lang="en-US" altLang="zh-CN" sz="2000"/>
              <a:t>》</a:t>
            </a:r>
            <a:r>
              <a:rPr lang="zh-CN" altLang="en-US" sz="2000"/>
              <a:t>（</a:t>
            </a:r>
            <a:r>
              <a:rPr lang="en-US" altLang="zh-CN" sz="2000"/>
              <a:t>CJJ/T146-2011</a:t>
            </a:r>
            <a:r>
              <a:rPr lang="zh-CN" altLang="en-US" sz="2000"/>
              <a:t>）：</a:t>
            </a:r>
            <a:endParaRPr lang="en-US" altLang="zh-CN" sz="2000"/>
          </a:p>
          <a:p>
            <a:endParaRPr lang="en-US" altLang="zh-CN" sz="2000"/>
          </a:p>
          <a:p>
            <a:endParaRPr lang="en-US" altLang="zh-CN" sz="2000"/>
          </a:p>
        </p:txBody>
      </p:sp>
      <p:sp>
        <p:nvSpPr>
          <p:cNvPr id="8" name="矩形 7"/>
          <p:cNvSpPr/>
          <p:nvPr/>
        </p:nvSpPr>
        <p:spPr>
          <a:xfrm>
            <a:off x="262917" y="1844824"/>
            <a:ext cx="5245187" cy="3416320"/>
          </a:xfrm>
          <a:prstGeom prst="rect">
            <a:avLst/>
          </a:prstGeom>
        </p:spPr>
        <p:txBody>
          <a:bodyPr wrap="square">
            <a:spAutoFit/>
          </a:bodyPr>
          <a:lstStyle/>
          <a:p>
            <a:pPr>
              <a:lnSpc>
                <a:spcPct val="150000"/>
              </a:lnSpc>
            </a:pPr>
            <a:r>
              <a:rPr lang="en-US" altLang="zh-CN" sz="1600">
                <a:latin typeface="幼圆" panose="02010509060101010101" pitchFamily="49" charset="-122"/>
                <a:ea typeface="幼圆" panose="02010509060101010101" pitchFamily="49" charset="-122"/>
              </a:rPr>
              <a:t>3.3.3 </a:t>
            </a:r>
            <a:r>
              <a:rPr lang="zh-CN" altLang="en-US" sz="1600">
                <a:latin typeface="幼圆" panose="02010509060101010101" pitchFamily="49" charset="-122"/>
                <a:ea typeface="幼圆" panose="02010509060101010101" pitchFamily="49" charset="-122"/>
              </a:rPr>
              <a:t>当气源为相对密度小于</a:t>
            </a:r>
            <a:r>
              <a:rPr lang="en-US" altLang="zh-CN" sz="1600">
                <a:latin typeface="幼圆" panose="02010509060101010101" pitchFamily="49" charset="-122"/>
                <a:ea typeface="幼圆" panose="02010509060101010101" pitchFamily="49" charset="-122"/>
              </a:rPr>
              <a:t>1</a:t>
            </a:r>
            <a:r>
              <a:rPr lang="zh-CN" altLang="en-US" sz="1600">
                <a:latin typeface="幼圆" panose="02010509060101010101" pitchFamily="49" charset="-122"/>
                <a:ea typeface="幼圆" panose="02010509060101010101" pitchFamily="49" charset="-122"/>
              </a:rPr>
              <a:t>的燃气且释放源距离顶棚垂直距离超过</a:t>
            </a:r>
            <a:r>
              <a:rPr lang="en-US" altLang="zh-CN" sz="1600">
                <a:latin typeface="幼圆" panose="02010509060101010101" pitchFamily="49" charset="-122"/>
                <a:ea typeface="幼圆" panose="02010509060101010101" pitchFamily="49" charset="-122"/>
              </a:rPr>
              <a:t>4m</a:t>
            </a:r>
            <a:r>
              <a:rPr lang="zh-CN" altLang="en-US" sz="1600">
                <a:latin typeface="幼圆" panose="02010509060101010101" pitchFamily="49" charset="-122"/>
                <a:ea typeface="幼圆" panose="02010509060101010101" pitchFamily="49" charset="-122"/>
              </a:rPr>
              <a:t>时，应设置集气罩或分层设置探测器，并应符合下列规定：</a:t>
            </a:r>
            <a:endParaRPr lang="en-US" altLang="zh-CN" sz="1600">
              <a:latin typeface="幼圆" panose="02010509060101010101" pitchFamily="49" charset="-122"/>
              <a:ea typeface="幼圆" panose="02010509060101010101" pitchFamily="49" charset="-122"/>
            </a:endParaRPr>
          </a:p>
          <a:p>
            <a:pPr>
              <a:lnSpc>
                <a:spcPct val="150000"/>
              </a:lnSpc>
            </a:pPr>
            <a:r>
              <a:rPr lang="en-US" altLang="zh-CN" sz="1600">
                <a:latin typeface="幼圆" panose="02010509060101010101" pitchFamily="49" charset="-122"/>
                <a:ea typeface="幼圆" panose="02010509060101010101" pitchFamily="49" charset="-122"/>
              </a:rPr>
              <a:t>1</a:t>
            </a:r>
            <a:r>
              <a:rPr lang="zh-CN" altLang="en-US" sz="1600">
                <a:latin typeface="幼圆" panose="02010509060101010101" pitchFamily="49" charset="-122"/>
                <a:ea typeface="幼圆" panose="02010509060101010101" pitchFamily="49" charset="-122"/>
              </a:rPr>
              <a:t>、当设置集气罩时，集气罩宜设于释放源上方</a:t>
            </a:r>
            <a:r>
              <a:rPr lang="en-US" altLang="zh-CN" sz="1600">
                <a:latin typeface="幼圆" panose="02010509060101010101" pitchFamily="49" charset="-122"/>
                <a:ea typeface="幼圆" panose="02010509060101010101" pitchFamily="49" charset="-122"/>
              </a:rPr>
              <a:t>4m</a:t>
            </a:r>
            <a:r>
              <a:rPr lang="zh-CN" altLang="en-US" sz="1600">
                <a:latin typeface="幼圆" panose="02010509060101010101" pitchFamily="49" charset="-122"/>
                <a:ea typeface="幼圆" panose="02010509060101010101" pitchFamily="49" charset="-122"/>
              </a:rPr>
              <a:t>处集气罩面积不得小于</a:t>
            </a:r>
            <a:r>
              <a:rPr lang="en-US" altLang="zh-CN" sz="1600">
                <a:latin typeface="幼圆" panose="02010509060101010101" pitchFamily="49" charset="-122"/>
                <a:ea typeface="幼圆" panose="02010509060101010101" pitchFamily="49" charset="-122"/>
              </a:rPr>
              <a:t>1m</a:t>
            </a:r>
            <a:r>
              <a:rPr lang="zh-CN" altLang="en-US" sz="1600">
                <a:latin typeface="幼圆" panose="02010509060101010101" pitchFamily="49" charset="-122"/>
                <a:ea typeface="幼圆" panose="02010509060101010101" pitchFamily="49" charset="-122"/>
              </a:rPr>
              <a:t>，裙边高度不得小于</a:t>
            </a:r>
            <a:r>
              <a:rPr lang="en-US" altLang="zh-CN" sz="1600">
                <a:latin typeface="幼圆" panose="02010509060101010101" pitchFamily="49" charset="-122"/>
                <a:ea typeface="幼圆" panose="02010509060101010101" pitchFamily="49" charset="-122"/>
              </a:rPr>
              <a:t>0.1m</a:t>
            </a:r>
            <a:r>
              <a:rPr lang="zh-CN" altLang="en-US" sz="1600">
                <a:latin typeface="幼圆" panose="02010509060101010101" pitchFamily="49" charset="-122"/>
                <a:ea typeface="幼圆" panose="02010509060101010101" pitchFamily="49" charset="-122"/>
              </a:rPr>
              <a:t>，且探测器应设于集气罩内。</a:t>
            </a:r>
            <a:endParaRPr lang="en-US" altLang="zh-CN" sz="1600">
              <a:latin typeface="幼圆" panose="02010509060101010101" pitchFamily="49" charset="-122"/>
              <a:ea typeface="幼圆" panose="02010509060101010101" pitchFamily="49" charset="-122"/>
            </a:endParaRPr>
          </a:p>
          <a:p>
            <a:pPr>
              <a:lnSpc>
                <a:spcPct val="150000"/>
              </a:lnSpc>
            </a:pPr>
            <a:r>
              <a:rPr lang="en-US" altLang="zh-CN" sz="1600">
                <a:latin typeface="幼圆" panose="02010509060101010101" pitchFamily="49" charset="-122"/>
                <a:ea typeface="幼圆" panose="02010509060101010101" pitchFamily="49" charset="-122"/>
              </a:rPr>
              <a:t>2</a:t>
            </a:r>
            <a:r>
              <a:rPr lang="zh-CN" altLang="en-US" sz="1600">
                <a:latin typeface="幼圆" panose="02010509060101010101" pitchFamily="49" charset="-122"/>
                <a:ea typeface="幼圆" panose="02010509060101010101" pitchFamily="49" charset="-122"/>
              </a:rPr>
              <a:t>、当不设置集气罩时，应分两层设置探测器：最上层探测器距顶棚垂直距离宜</a:t>
            </a:r>
            <a:r>
              <a:rPr lang="zh-CN" altLang="en-US" sz="1600" b="1">
                <a:latin typeface="幼圆" panose="02010509060101010101" pitchFamily="49" charset="-122"/>
                <a:ea typeface="幼圆" panose="02010509060101010101" pitchFamily="49" charset="-122"/>
              </a:rPr>
              <a:t>小于</a:t>
            </a:r>
            <a:r>
              <a:rPr lang="en-US" altLang="zh-CN" sz="1600" b="1">
                <a:latin typeface="幼圆" panose="02010509060101010101" pitchFamily="49" charset="-122"/>
                <a:ea typeface="幼圆" panose="02010509060101010101" pitchFamily="49" charset="-122"/>
              </a:rPr>
              <a:t>0.3m</a:t>
            </a:r>
            <a:r>
              <a:rPr lang="zh-CN" altLang="en-US" sz="1600">
                <a:latin typeface="幼圆" panose="02010509060101010101" pitchFamily="49" charset="-122"/>
                <a:ea typeface="幼圆" panose="02010509060101010101" pitchFamily="49" charset="-122"/>
              </a:rPr>
              <a:t>；最下层探测器应设于释放源上方</a:t>
            </a:r>
            <a:r>
              <a:rPr lang="en-US" altLang="zh-CN" sz="1600">
                <a:latin typeface="幼圆" panose="02010509060101010101" pitchFamily="49" charset="-122"/>
                <a:ea typeface="幼圆" panose="02010509060101010101" pitchFamily="49" charset="-122"/>
              </a:rPr>
              <a:t>,</a:t>
            </a:r>
            <a:r>
              <a:rPr lang="zh-CN" altLang="en-US" sz="1600">
                <a:latin typeface="幼圆" panose="02010509060101010101" pitchFamily="49" charset="-122"/>
                <a:ea typeface="幼圆" panose="02010509060101010101" pitchFamily="49" charset="-122"/>
              </a:rPr>
              <a:t>且垂直距离不宜大于</a:t>
            </a:r>
            <a:r>
              <a:rPr lang="en-US" altLang="zh-CN" sz="1600">
                <a:latin typeface="幼圆" panose="02010509060101010101" pitchFamily="49" charset="-122"/>
                <a:ea typeface="幼圆" panose="02010509060101010101" pitchFamily="49" charset="-122"/>
              </a:rPr>
              <a:t>4m</a:t>
            </a:r>
            <a:r>
              <a:rPr lang="zh-CN" altLang="en-US" sz="1600">
                <a:latin typeface="幼圆" panose="02010509060101010101" pitchFamily="49" charset="-122"/>
                <a:ea typeface="幼圆" panose="02010509060101010101" pitchFamily="49" charset="-122"/>
              </a:rPr>
              <a:t>。</a:t>
            </a:r>
            <a:endParaRPr lang="en-US" altLang="zh-CN" sz="1600">
              <a:latin typeface="幼圆" panose="02010509060101010101" pitchFamily="49" charset="-122"/>
              <a:ea typeface="幼圆" panose="020105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95115" y="4140123"/>
            <a:ext cx="2774461" cy="2313806"/>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4616" t="25253" r="23993" b="2687"/>
          <a:stretch>
            <a:fillRect/>
          </a:stretch>
        </p:blipFill>
        <p:spPr>
          <a:xfrm>
            <a:off x="5895115" y="1639283"/>
            <a:ext cx="2774462" cy="2442483"/>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7092280" y="2852936"/>
            <a:ext cx="792088"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cs typeface="Times New Roman" panose="02020603050405020304"/>
            </a:endParaRPr>
          </a:p>
        </p:txBody>
      </p:sp>
      <p:pic>
        <p:nvPicPr>
          <p:cNvPr id="3" name="图片 2"/>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099856" y="26019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3"/>
            <a:ext cx="9142200" cy="67996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9792" y="95192"/>
            <a:ext cx="3532910" cy="584775"/>
          </a:xfrm>
          <a:prstGeom prst="rect">
            <a:avLst/>
          </a:prstGeom>
          <a:noFill/>
        </p:spPr>
        <p:txBody>
          <a:bodyPr wrap="square" rtlCol="0">
            <a:spAutoFit/>
          </a:bodyPr>
          <a:lstStyle/>
          <a:p>
            <a:pPr algn="ctr"/>
            <a:r>
              <a:rPr lang="zh-CN" altLang="en-US" sz="3200" b="1" dirty="0">
                <a:solidFill>
                  <a:schemeClr val="bg1"/>
                </a:solidFill>
              </a:rPr>
              <a:t>安全阀相关概念</a:t>
            </a:r>
            <a:endParaRPr lang="zh-CN" altLang="en-US" sz="3200" b="1" dirty="0">
              <a:solidFill>
                <a:schemeClr val="bg1"/>
              </a:solidFill>
            </a:endParaRPr>
          </a:p>
        </p:txBody>
      </p:sp>
      <p:sp>
        <p:nvSpPr>
          <p:cNvPr id="2" name="标题 1"/>
          <p:cNvSpPr>
            <a:spLocks noGrp="1"/>
          </p:cNvSpPr>
          <p:nvPr>
            <p:ph type="title"/>
          </p:nvPr>
        </p:nvSpPr>
        <p:spPr/>
        <p:txBody>
          <a:bodyPr/>
          <a:lstStyle/>
          <a:p>
            <a:r>
              <a:rPr lang="zh-CN" altLang="en-US" b="1"/>
              <a:t>安  装</a:t>
            </a:r>
            <a:endParaRPr lang="zh-CN" altLang="en-US" b="1" dirty="0"/>
          </a:p>
        </p:txBody>
      </p:sp>
      <p:sp>
        <p:nvSpPr>
          <p:cNvPr id="5" name="Content Placeholder 5"/>
          <p:cNvSpPr>
            <a:spLocks noGrp="1"/>
          </p:cNvSpPr>
          <p:nvPr>
            <p:ph sz="half" idx="1"/>
          </p:nvPr>
        </p:nvSpPr>
        <p:spPr>
          <a:xfrm>
            <a:off x="323528" y="2507300"/>
            <a:ext cx="1800200" cy="1686262"/>
          </a:xfrm>
          <a:solidFill>
            <a:srgbClr val="FFFF00"/>
          </a:solidFill>
          <a:effectLst>
            <a:outerShdw blurRad="50800" dist="38100" dir="2700000" algn="tl" rotWithShape="0">
              <a:prstClr val="black">
                <a:alpha val="40000"/>
              </a:prstClr>
            </a:outerShdw>
          </a:effectLst>
        </p:spPr>
        <p:txBody>
          <a:bodyPr/>
          <a:lstStyle/>
          <a:p>
            <a:r>
              <a:rPr lang="zh-CN" altLang="en-US" sz="2000"/>
              <a:t>可燃气体报警控制器，应设置在有专人值守的消防控制室或值班室。</a:t>
            </a:r>
            <a:endParaRPr lang="en-US" altLang="zh-CN" sz="2000"/>
          </a:p>
        </p:txBody>
      </p:sp>
      <p:pic>
        <p:nvPicPr>
          <p:cNvPr id="12" name="Picture 3" descr="C:\Users\lenovo\Desktop\1488120885968_789_副本.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1760" y="1268760"/>
            <a:ext cx="6361518" cy="4455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26019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3"/>
            <a:ext cx="9142200" cy="67996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9792" y="95192"/>
            <a:ext cx="3532910" cy="584775"/>
          </a:xfrm>
          <a:prstGeom prst="rect">
            <a:avLst/>
          </a:prstGeom>
          <a:noFill/>
        </p:spPr>
        <p:txBody>
          <a:bodyPr wrap="square" rtlCol="0">
            <a:spAutoFit/>
          </a:bodyPr>
          <a:lstStyle/>
          <a:p>
            <a:pPr algn="ctr"/>
            <a:r>
              <a:rPr lang="zh-CN" altLang="en-US" sz="3200" b="1" dirty="0">
                <a:solidFill>
                  <a:schemeClr val="bg1"/>
                </a:solidFill>
              </a:rPr>
              <a:t>安全阀相关概念</a:t>
            </a:r>
            <a:endParaRPr lang="zh-CN" altLang="en-US" sz="3200" b="1" dirty="0">
              <a:solidFill>
                <a:schemeClr val="bg1"/>
              </a:solidFill>
            </a:endParaRPr>
          </a:p>
        </p:txBody>
      </p:sp>
      <p:sp>
        <p:nvSpPr>
          <p:cNvPr id="2" name="标题 1"/>
          <p:cNvSpPr>
            <a:spLocks noGrp="1"/>
          </p:cNvSpPr>
          <p:nvPr>
            <p:ph type="title"/>
          </p:nvPr>
        </p:nvSpPr>
        <p:spPr/>
        <p:txBody>
          <a:bodyPr/>
          <a:lstStyle/>
          <a:p>
            <a:r>
              <a:rPr lang="zh-CN" altLang="en-US" b="1"/>
              <a:t>维护保养</a:t>
            </a:r>
            <a:endParaRPr lang="zh-CN" altLang="en-US" b="1" dirty="0"/>
          </a:p>
        </p:txBody>
      </p:sp>
      <p:sp>
        <p:nvSpPr>
          <p:cNvPr id="5" name="Content Placeholder 5"/>
          <p:cNvSpPr>
            <a:spLocks noGrp="1"/>
          </p:cNvSpPr>
          <p:nvPr>
            <p:ph sz="half" idx="1"/>
          </p:nvPr>
        </p:nvSpPr>
        <p:spPr>
          <a:xfrm>
            <a:off x="0" y="1003909"/>
            <a:ext cx="9144000" cy="4464496"/>
          </a:xfrm>
        </p:spPr>
        <p:txBody>
          <a:bodyPr/>
          <a:lstStyle/>
          <a:p>
            <a:pPr>
              <a:buFont typeface="Wingdings" panose="05000000000000000000" pitchFamily="2" charset="2"/>
              <a:buChar char="p"/>
            </a:pPr>
            <a:r>
              <a:rPr lang="zh-CN" altLang="en-US" sz="2000">
                <a:solidFill>
                  <a:srgbClr val="FF0000"/>
                </a:solidFill>
                <a:latin typeface="+mn-ea"/>
                <a:ea typeface="+mn-ea"/>
              </a:rPr>
              <a:t>可燃气体探测器使用寿命及维护周期如下表所示。</a:t>
            </a:r>
            <a:endParaRPr lang="zh-CN" altLang="en-US" sz="2000" dirty="0">
              <a:solidFill>
                <a:srgbClr val="FF0000"/>
              </a:solidFill>
              <a:latin typeface="+mn-ea"/>
              <a:ea typeface="+mn-ea"/>
            </a:endParaRPr>
          </a:p>
          <a:p>
            <a:pPr>
              <a:buFont typeface="Wingdings" panose="05000000000000000000" pitchFamily="2" charset="2"/>
              <a:buChar char="p"/>
            </a:pPr>
            <a:endParaRPr lang="en-US" altLang="zh-CN" sz="2000" b="1" dirty="0">
              <a:solidFill>
                <a:srgbClr val="0033CC"/>
              </a:solidFill>
              <a:latin typeface="+mn-ea"/>
              <a:ea typeface="+mn-ea"/>
            </a:endParaRPr>
          </a:p>
          <a:p>
            <a:pPr>
              <a:buFont typeface="Wingdings" panose="05000000000000000000" pitchFamily="2" charset="2"/>
              <a:buChar char="p"/>
            </a:pPr>
            <a:endParaRPr lang="en-US" altLang="zh-CN" sz="2000" b="1" dirty="0">
              <a:solidFill>
                <a:srgbClr val="0033CC"/>
              </a:solidFill>
              <a:latin typeface="+mn-ea"/>
              <a:ea typeface="+mn-ea"/>
            </a:endParaRPr>
          </a:p>
          <a:p>
            <a:pPr>
              <a:buFont typeface="Wingdings" panose="05000000000000000000" pitchFamily="2" charset="2"/>
              <a:buChar char="p"/>
            </a:pPr>
            <a:endParaRPr lang="en-US" altLang="zh-CN" sz="2000" b="1" dirty="0">
              <a:solidFill>
                <a:srgbClr val="0033CC"/>
              </a:solidFill>
              <a:latin typeface="+mn-ea"/>
              <a:ea typeface="+mn-ea"/>
            </a:endParaRPr>
          </a:p>
          <a:p>
            <a:pPr>
              <a:buFont typeface="Wingdings" panose="05000000000000000000" pitchFamily="2" charset="2"/>
              <a:buChar char="p"/>
            </a:pPr>
            <a:endParaRPr lang="en-US" altLang="zh-CN" sz="2000" b="1" dirty="0">
              <a:solidFill>
                <a:srgbClr val="0033CC"/>
              </a:solidFill>
              <a:latin typeface="+mn-ea"/>
              <a:ea typeface="+mn-ea"/>
            </a:endParaRPr>
          </a:p>
          <a:p>
            <a:pPr marL="342900" indent="-342900">
              <a:buFont typeface="Wingdings" panose="05000000000000000000" pitchFamily="2" charset="2"/>
              <a:buChar char="n"/>
            </a:pPr>
            <a:r>
              <a:rPr lang="zh-CN" altLang="en-US" sz="2000" b="1">
                <a:solidFill>
                  <a:srgbClr val="0033CC"/>
                </a:solidFill>
              </a:rPr>
              <a:t>使用寿命自安装验收之日起计算。</a:t>
            </a:r>
            <a:endParaRPr lang="en-US" altLang="zh-CN" sz="2000" b="1">
              <a:solidFill>
                <a:srgbClr val="0033CC"/>
              </a:solidFill>
            </a:endParaRPr>
          </a:p>
          <a:p>
            <a:pPr marL="342900" indent="-342900">
              <a:buFont typeface="Wingdings" panose="05000000000000000000" pitchFamily="2" charset="2"/>
              <a:buChar char="n"/>
            </a:pPr>
            <a:r>
              <a:rPr lang="zh-CN" altLang="en-US" sz="2000" b="1">
                <a:solidFill>
                  <a:srgbClr val="0033CC"/>
                </a:solidFill>
              </a:rPr>
              <a:t>达到使用寿命时一般应报废。若继续使用，按要求进行检测，结果应合格。</a:t>
            </a:r>
            <a:endParaRPr lang="en-US" altLang="zh-CN" sz="2000" b="1">
              <a:solidFill>
                <a:srgbClr val="0033CC"/>
              </a:solidFill>
            </a:endParaRPr>
          </a:p>
          <a:p>
            <a:pPr marL="342900" indent="-342900">
              <a:buFont typeface="Wingdings" panose="05000000000000000000" pitchFamily="2" charset="2"/>
              <a:buChar char="n"/>
            </a:pPr>
            <a:r>
              <a:rPr lang="zh-CN" altLang="en-US" sz="2000" b="1">
                <a:solidFill>
                  <a:srgbClr val="0033CC"/>
                </a:solidFill>
              </a:rPr>
              <a:t>已投入使用的可燃气体检测器的检定周期不应超过</a:t>
            </a:r>
            <a:r>
              <a:rPr lang="en-US" altLang="zh-CN" sz="2000" b="1">
                <a:solidFill>
                  <a:srgbClr val="0033CC"/>
                </a:solidFill>
              </a:rPr>
              <a:t>1</a:t>
            </a:r>
            <a:r>
              <a:rPr lang="zh-CN" altLang="en-US" sz="2000" b="1">
                <a:solidFill>
                  <a:srgbClr val="0033CC"/>
                </a:solidFill>
              </a:rPr>
              <a:t>年。</a:t>
            </a:r>
            <a:endParaRPr lang="en-US" altLang="zh-CN" sz="2000" b="1">
              <a:solidFill>
                <a:srgbClr val="0033CC"/>
              </a:solidFill>
            </a:endParaRPr>
          </a:p>
          <a:p>
            <a:pPr marL="342900" indent="-342900">
              <a:buFont typeface="Wingdings" panose="05000000000000000000" pitchFamily="2" charset="2"/>
              <a:buChar char="n"/>
            </a:pPr>
            <a:r>
              <a:rPr lang="zh-CN" altLang="en-US" sz="2000" b="1">
                <a:solidFill>
                  <a:srgbClr val="0033CC"/>
                </a:solidFill>
              </a:rPr>
              <a:t>新安装的可燃气体探测器应经检定合格，并出具合格证书，方予投入使用。</a:t>
            </a:r>
            <a:endParaRPr lang="en-US" altLang="zh-CN" sz="2000" b="1">
              <a:solidFill>
                <a:srgbClr val="0033CC"/>
              </a:solidFill>
            </a:endParaRPr>
          </a:p>
          <a:p>
            <a:pPr marL="342900" indent="-342900">
              <a:buFont typeface="Wingdings" panose="05000000000000000000" pitchFamily="2" charset="2"/>
              <a:buChar char="n"/>
            </a:pPr>
            <a:r>
              <a:rPr lang="zh-CN" altLang="en-US" sz="2000" b="1">
                <a:solidFill>
                  <a:srgbClr val="0033CC"/>
                </a:solidFill>
              </a:rPr>
              <a:t>检查内容按港华集团</a:t>
            </a:r>
            <a:r>
              <a:rPr lang="en-US" altLang="zh-CN" sz="2000" b="1">
                <a:solidFill>
                  <a:srgbClr val="0033CC"/>
                </a:solidFill>
              </a:rPr>
              <a:t>《</a:t>
            </a:r>
            <a:r>
              <a:rPr lang="zh-CN" altLang="en-US" sz="2000" b="1">
                <a:solidFill>
                  <a:srgbClr val="0033CC"/>
                </a:solidFill>
              </a:rPr>
              <a:t>厂站设备设施维护规程</a:t>
            </a:r>
            <a:r>
              <a:rPr lang="en-US" altLang="zh-CN" sz="2000" b="1">
                <a:solidFill>
                  <a:srgbClr val="0033CC"/>
                </a:solidFill>
              </a:rPr>
              <a:t>》</a:t>
            </a:r>
            <a:r>
              <a:rPr lang="zh-CN" altLang="en-US" sz="2000" b="1">
                <a:solidFill>
                  <a:srgbClr val="0033CC"/>
                </a:solidFill>
              </a:rPr>
              <a:t>（</a:t>
            </a:r>
            <a:r>
              <a:rPr lang="en-US" altLang="zh-CN" sz="2000" b="1">
                <a:solidFill>
                  <a:srgbClr val="0033CC"/>
                </a:solidFill>
              </a:rPr>
              <a:t>DM50</a:t>
            </a:r>
            <a:r>
              <a:rPr lang="zh-CN" altLang="en-US" sz="2000" b="1">
                <a:solidFill>
                  <a:srgbClr val="0033CC"/>
                </a:solidFill>
              </a:rPr>
              <a:t>）第</a:t>
            </a:r>
            <a:r>
              <a:rPr lang="en-US" altLang="zh-CN" sz="2000" b="1">
                <a:solidFill>
                  <a:srgbClr val="0033CC"/>
                </a:solidFill>
              </a:rPr>
              <a:t>2</a:t>
            </a:r>
            <a:r>
              <a:rPr lang="zh-CN" altLang="en-US" sz="2000" b="1">
                <a:solidFill>
                  <a:srgbClr val="0033CC"/>
                </a:solidFill>
              </a:rPr>
              <a:t>部分 通用设施中规定的内容进行，并保存好记录。</a:t>
            </a:r>
            <a:endParaRPr lang="en-US" altLang="zh-CN" sz="2000" b="1">
              <a:solidFill>
                <a:srgbClr val="0033CC"/>
              </a:solidFill>
            </a:endParaRPr>
          </a:p>
          <a:p>
            <a:pPr marL="342900" indent="-342900">
              <a:buFont typeface="Wingdings" panose="05000000000000000000" pitchFamily="2" charset="2"/>
              <a:buChar char="n"/>
            </a:pPr>
            <a:endParaRPr lang="en-US" altLang="zh-CN" sz="2000" b="1" dirty="0">
              <a:solidFill>
                <a:srgbClr val="0033CC"/>
              </a:solidFill>
              <a:latin typeface="+mn-ea"/>
              <a:ea typeface="+mn-ea"/>
            </a:endParaRPr>
          </a:p>
        </p:txBody>
      </p:sp>
      <p:graphicFrame>
        <p:nvGraphicFramePr>
          <p:cNvPr id="3" name="表格 2"/>
          <p:cNvGraphicFramePr>
            <a:graphicFrameLocks noGrp="1"/>
          </p:cNvGraphicFramePr>
          <p:nvPr/>
        </p:nvGraphicFramePr>
        <p:xfrm>
          <a:off x="467544" y="1588687"/>
          <a:ext cx="6096000" cy="741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9200"/>
                <a:gridCol w="1219200"/>
                <a:gridCol w="1219200"/>
                <a:gridCol w="1219200"/>
                <a:gridCol w="1219200"/>
              </a:tblGrid>
              <a:tr h="370840">
                <a:tc>
                  <a:txBody>
                    <a:bodyPr/>
                    <a:lstStyle/>
                    <a:p>
                      <a:pPr algn="ctr"/>
                      <a:r>
                        <a:rPr lang="zh-CN" altLang="en-US">
                          <a:solidFill>
                            <a:schemeClr val="tx1"/>
                          </a:solidFill>
                        </a:rPr>
                        <a:t>项目</a:t>
                      </a:r>
                      <a:endParaRPr lang="zh-CN" altLang="en-US">
                        <a:solidFill>
                          <a:schemeClr val="tx1"/>
                        </a:solidFill>
                      </a:endParaRPr>
                    </a:p>
                  </a:txBody>
                  <a:tcPr/>
                </a:tc>
                <a:tc>
                  <a:txBody>
                    <a:bodyPr/>
                    <a:lstStyle/>
                    <a:p>
                      <a:pPr algn="ctr"/>
                      <a:r>
                        <a:rPr lang="zh-CN" altLang="en-US">
                          <a:solidFill>
                            <a:schemeClr val="tx1"/>
                          </a:solidFill>
                        </a:rPr>
                        <a:t>寿命</a:t>
                      </a:r>
                      <a:endParaRPr lang="zh-CN" altLang="en-US">
                        <a:solidFill>
                          <a:schemeClr val="tx1"/>
                        </a:solidFill>
                      </a:endParaRPr>
                    </a:p>
                  </a:txBody>
                  <a:tcPr/>
                </a:tc>
                <a:tc>
                  <a:txBody>
                    <a:bodyPr/>
                    <a:lstStyle/>
                    <a:p>
                      <a:pPr algn="ctr"/>
                      <a:r>
                        <a:rPr lang="zh-CN" altLang="en-US">
                          <a:solidFill>
                            <a:schemeClr val="tx1"/>
                          </a:solidFill>
                        </a:rPr>
                        <a:t>检定</a:t>
                      </a:r>
                      <a:endParaRPr lang="zh-CN" altLang="en-US">
                        <a:solidFill>
                          <a:schemeClr val="tx1"/>
                        </a:solidFill>
                      </a:endParaRPr>
                    </a:p>
                  </a:txBody>
                  <a:tcPr/>
                </a:tc>
                <a:tc gridSpan="2">
                  <a:txBody>
                    <a:bodyPr/>
                    <a:lstStyle/>
                    <a:p>
                      <a:pPr algn="ctr"/>
                      <a:r>
                        <a:rPr lang="zh-CN" altLang="en-US">
                          <a:solidFill>
                            <a:schemeClr val="tx1"/>
                          </a:solidFill>
                        </a:rPr>
                        <a:t>检查</a:t>
                      </a:r>
                      <a:endParaRPr lang="zh-CN" altLang="en-US">
                        <a:solidFill>
                          <a:schemeClr val="tx1"/>
                        </a:solidFill>
                      </a:endParaRPr>
                    </a:p>
                  </a:txBody>
                  <a:tcPr anchor="ctr"/>
                </a:tc>
                <a:tc hMerge="1">
                  <a:tcPr/>
                </a:tc>
              </a:tr>
              <a:tr h="370840">
                <a:tc>
                  <a:txBody>
                    <a:bodyPr/>
                    <a:lstStyle/>
                    <a:p>
                      <a:pPr algn="ctr"/>
                      <a:r>
                        <a:rPr lang="zh-CN" altLang="en-US"/>
                        <a:t>周期（月）</a:t>
                      </a:r>
                      <a:endParaRPr lang="zh-CN" altLang="en-US"/>
                    </a:p>
                  </a:txBody>
                  <a:tcPr/>
                </a:tc>
                <a:tc>
                  <a:txBody>
                    <a:bodyPr/>
                    <a:lstStyle/>
                    <a:p>
                      <a:pPr algn="ctr"/>
                      <a:r>
                        <a:rPr lang="en-US" altLang="zh-CN"/>
                        <a:t>36</a:t>
                      </a:r>
                      <a:endParaRPr lang="zh-CN" altLang="en-US"/>
                    </a:p>
                  </a:txBody>
                  <a:tcPr/>
                </a:tc>
                <a:tc>
                  <a:txBody>
                    <a:bodyPr/>
                    <a:lstStyle/>
                    <a:p>
                      <a:pPr algn="ctr"/>
                      <a:r>
                        <a:rPr lang="en-US" altLang="zh-CN"/>
                        <a:t>12</a:t>
                      </a:r>
                      <a:endParaRPr lang="zh-CN" altLang="en-US"/>
                    </a:p>
                  </a:txBody>
                  <a:tcPr/>
                </a:tc>
                <a:tc>
                  <a:txBody>
                    <a:bodyPr/>
                    <a:lstStyle/>
                    <a:p>
                      <a:pPr algn="ctr"/>
                      <a:r>
                        <a:rPr lang="en-US" altLang="zh-CN"/>
                        <a:t>1</a:t>
                      </a:r>
                      <a:endParaRPr lang="zh-CN" altLang="en-US"/>
                    </a:p>
                  </a:txBody>
                  <a:tcPr/>
                </a:tc>
                <a:tc>
                  <a:txBody>
                    <a:bodyPr/>
                    <a:lstStyle/>
                    <a:p>
                      <a:pPr algn="ctr"/>
                      <a:r>
                        <a:rPr lang="en-US" altLang="zh-CN"/>
                        <a:t>12</a:t>
                      </a:r>
                      <a:endParaRPr lang="zh-CN" altLang="en-US"/>
                    </a:p>
                  </a:txBody>
                  <a:tcPr/>
                </a:tc>
              </a:tr>
            </a:tbl>
          </a:graphicData>
        </a:graphic>
      </p:graphicFrame>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b="4292"/>
          <a:stretch>
            <a:fillRect/>
          </a:stretch>
        </p:blipFill>
        <p:spPr>
          <a:xfrm>
            <a:off x="7031088" y="587338"/>
            <a:ext cx="1818087" cy="2316985"/>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099856" y="26019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3"/>
            <a:ext cx="9142200" cy="67996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699792" y="95192"/>
            <a:ext cx="3532910" cy="584775"/>
          </a:xfrm>
          <a:prstGeom prst="rect">
            <a:avLst/>
          </a:prstGeom>
          <a:noFill/>
        </p:spPr>
        <p:txBody>
          <a:bodyPr wrap="square" rtlCol="0">
            <a:spAutoFit/>
          </a:bodyPr>
          <a:lstStyle/>
          <a:p>
            <a:pPr algn="ctr"/>
            <a:r>
              <a:rPr lang="zh-CN" altLang="en-US" sz="3200" b="1" dirty="0">
                <a:solidFill>
                  <a:schemeClr val="bg1"/>
                </a:solidFill>
              </a:rPr>
              <a:t>安全阀相关概念</a:t>
            </a:r>
            <a:endParaRPr lang="zh-CN" altLang="en-US" sz="3200" b="1" dirty="0">
              <a:solidFill>
                <a:schemeClr val="bg1"/>
              </a:solidFill>
            </a:endParaRPr>
          </a:p>
        </p:txBody>
      </p:sp>
      <p:sp>
        <p:nvSpPr>
          <p:cNvPr id="2" name="标题 1"/>
          <p:cNvSpPr>
            <a:spLocks noGrp="1"/>
          </p:cNvSpPr>
          <p:nvPr>
            <p:ph type="title"/>
          </p:nvPr>
        </p:nvSpPr>
        <p:spPr/>
        <p:txBody>
          <a:bodyPr/>
          <a:lstStyle/>
          <a:p>
            <a:r>
              <a:rPr lang="zh-CN" altLang="en-US" b="1"/>
              <a:t>维护保养</a:t>
            </a:r>
            <a:endParaRPr lang="zh-CN" altLang="en-US" b="1" dirty="0"/>
          </a:p>
        </p:txBody>
      </p:sp>
      <p:sp>
        <p:nvSpPr>
          <p:cNvPr id="5" name="Content Placeholder 5"/>
          <p:cNvSpPr>
            <a:spLocks noGrp="1"/>
          </p:cNvSpPr>
          <p:nvPr>
            <p:ph sz="half" idx="1"/>
          </p:nvPr>
        </p:nvSpPr>
        <p:spPr>
          <a:xfrm>
            <a:off x="0" y="908720"/>
            <a:ext cx="9144000" cy="504056"/>
          </a:xfrm>
        </p:spPr>
        <p:txBody>
          <a:bodyPr/>
          <a:lstStyle/>
          <a:p>
            <a:pPr>
              <a:buFont typeface="Wingdings" panose="05000000000000000000" pitchFamily="2" charset="2"/>
              <a:buChar char="p"/>
            </a:pPr>
            <a:r>
              <a:rPr lang="en-US" altLang="zh-CN" sz="2000">
                <a:solidFill>
                  <a:srgbClr val="FF0000"/>
                </a:solidFill>
                <a:latin typeface="+mn-ea"/>
                <a:ea typeface="+mn-ea"/>
              </a:rPr>
              <a:t>DM50</a:t>
            </a:r>
            <a:r>
              <a:rPr lang="zh-CN" altLang="en-US" sz="2000">
                <a:solidFill>
                  <a:srgbClr val="FF0000"/>
                </a:solidFill>
                <a:latin typeface="+mn-ea"/>
                <a:ea typeface="+mn-ea"/>
              </a:rPr>
              <a:t>中规定的保养内容</a:t>
            </a:r>
            <a:endParaRPr lang="en-US" altLang="zh-CN" sz="2000" b="1" dirty="0">
              <a:solidFill>
                <a:srgbClr val="0033CC"/>
              </a:solidFill>
              <a:latin typeface="+mn-ea"/>
              <a:ea typeface="+mn-ea"/>
            </a:endParaRPr>
          </a:p>
        </p:txBody>
      </p:sp>
      <p:graphicFrame>
        <p:nvGraphicFramePr>
          <p:cNvPr id="7" name="表格 6"/>
          <p:cNvGraphicFramePr>
            <a:graphicFrameLocks noGrp="1"/>
          </p:cNvGraphicFramePr>
          <p:nvPr/>
        </p:nvGraphicFramePr>
        <p:xfrm>
          <a:off x="467545" y="1412776"/>
          <a:ext cx="8352928" cy="4790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68151"/>
                <a:gridCol w="1440160"/>
                <a:gridCol w="5544617"/>
              </a:tblGrid>
              <a:tr h="370840">
                <a:tc>
                  <a:txBody>
                    <a:bodyPr/>
                    <a:lstStyle/>
                    <a:p>
                      <a:pPr algn="ctr"/>
                      <a:r>
                        <a:rPr lang="zh-CN" altLang="en-US">
                          <a:solidFill>
                            <a:schemeClr val="tx1"/>
                          </a:solidFill>
                        </a:rPr>
                        <a:t>设备设施</a:t>
                      </a:r>
                      <a:endParaRPr lang="zh-CN" altLang="en-US">
                        <a:solidFill>
                          <a:schemeClr val="tx1"/>
                        </a:solidFill>
                      </a:endParaRPr>
                    </a:p>
                  </a:txBody>
                  <a:tcPr anchor="ctr"/>
                </a:tc>
                <a:tc>
                  <a:txBody>
                    <a:bodyPr/>
                    <a:lstStyle/>
                    <a:p>
                      <a:pPr algn="ctr"/>
                      <a:r>
                        <a:rPr lang="zh-CN" altLang="en-US">
                          <a:solidFill>
                            <a:schemeClr val="tx1"/>
                          </a:solidFill>
                        </a:rPr>
                        <a:t>检查类别</a:t>
                      </a:r>
                      <a:endParaRPr lang="zh-CN" altLang="en-US">
                        <a:solidFill>
                          <a:schemeClr val="tx1"/>
                        </a:solidFill>
                      </a:endParaRPr>
                    </a:p>
                  </a:txBody>
                  <a:tcPr anchor="ctr"/>
                </a:tc>
                <a:tc>
                  <a:txBody>
                    <a:bodyPr/>
                    <a:lstStyle/>
                    <a:p>
                      <a:pPr algn="ctr"/>
                      <a:r>
                        <a:rPr lang="zh-CN" altLang="en-US">
                          <a:solidFill>
                            <a:schemeClr val="tx1"/>
                          </a:solidFill>
                        </a:rPr>
                        <a:t>检查项目</a:t>
                      </a:r>
                      <a:endParaRPr lang="zh-CN" altLang="en-US">
                        <a:solidFill>
                          <a:schemeClr val="tx1"/>
                        </a:solidFill>
                      </a:endParaRPr>
                    </a:p>
                  </a:txBody>
                  <a:tcPr/>
                </a:tc>
              </a:tr>
              <a:tr h="370840">
                <a:tc rowSpan="3">
                  <a:txBody>
                    <a:bodyPr/>
                    <a:lstStyle/>
                    <a:p>
                      <a:pPr algn="ctr"/>
                      <a:r>
                        <a:rPr lang="zh-CN" altLang="en-US"/>
                        <a:t>探测器</a:t>
                      </a:r>
                      <a:endParaRPr lang="zh-CN" altLang="en-US"/>
                    </a:p>
                  </a:txBody>
                  <a:tcPr anchor="ctr"/>
                </a:tc>
                <a:tc>
                  <a:txBody>
                    <a:bodyPr/>
                    <a:lstStyle/>
                    <a:p>
                      <a:pPr algn="ctr"/>
                      <a:r>
                        <a:rPr lang="zh-CN" altLang="en-US"/>
                        <a:t>月度检查</a:t>
                      </a:r>
                      <a:endParaRPr lang="zh-CN" altLang="en-US"/>
                    </a:p>
                  </a:txBody>
                  <a:tcPr anchor="ctr"/>
                </a:tc>
                <a:tc>
                  <a:txBody>
                    <a:bodyPr/>
                    <a:lstStyle/>
                    <a:p>
                      <a:r>
                        <a:rPr lang="en-US" altLang="zh-CN" sz="1400"/>
                        <a:t>a)</a:t>
                      </a:r>
                      <a:r>
                        <a:rPr lang="zh-CN" altLang="en-US" sz="1400"/>
                        <a:t>外壳及外露部件表面覆盖层、面板及铭牌、检验牌均应光洁完好，无锈蚀。</a:t>
                      </a:r>
                      <a:endParaRPr lang="zh-CN" altLang="en-US" sz="1400"/>
                    </a:p>
                    <a:p>
                      <a:r>
                        <a:rPr lang="en-US" altLang="zh-CN" sz="1400"/>
                        <a:t>b)</a:t>
                      </a:r>
                      <a:r>
                        <a:rPr lang="zh-CN" altLang="en-US" sz="1400"/>
                        <a:t>探测器的防尘、防雨罩进行清洁。</a:t>
                      </a:r>
                      <a:endParaRPr lang="zh-CN" altLang="en-US" sz="1400"/>
                    </a:p>
                    <a:p>
                      <a:r>
                        <a:rPr lang="en-US" altLang="zh-CN" sz="1400"/>
                        <a:t>c)</a:t>
                      </a:r>
                      <a:r>
                        <a:rPr lang="zh-CN" altLang="en-US" sz="1400"/>
                        <a:t>信号电缆及电源电缆无损坏，接线牢靠。</a:t>
                      </a:r>
                      <a:endParaRPr lang="zh-CN" altLang="en-US" sz="1400"/>
                    </a:p>
                    <a:p>
                      <a:r>
                        <a:rPr lang="en-US" altLang="zh-CN" sz="1400"/>
                        <a:t>d)</a:t>
                      </a:r>
                      <a:r>
                        <a:rPr lang="zh-CN" altLang="en-US" sz="1400"/>
                        <a:t>对可燃气体探测器进行灵敏度测试。</a:t>
                      </a:r>
                      <a:endParaRPr lang="zh-CN" altLang="en-US" sz="1400"/>
                    </a:p>
                    <a:p>
                      <a:endParaRPr lang="zh-CN" altLang="en-US" sz="1400"/>
                    </a:p>
                  </a:txBody>
                  <a:tcPr/>
                </a:tc>
              </a:tr>
              <a:tr h="370840">
                <a:tc vMerge="1">
                  <a:tcPr/>
                </a:tc>
                <a:tc>
                  <a:txBody>
                    <a:bodyPr/>
                    <a:lstStyle/>
                    <a:p>
                      <a:pPr algn="ctr"/>
                      <a:r>
                        <a:rPr lang="zh-CN" altLang="en-US"/>
                        <a:t>年度检查</a:t>
                      </a:r>
                      <a:endParaRPr lang="zh-CN" altLang="en-US"/>
                    </a:p>
                  </a:txBody>
                  <a:tcPr anchor="ctr"/>
                </a:tc>
                <a:tc>
                  <a:txBody>
                    <a:bodyPr/>
                    <a:lstStyle/>
                    <a:p>
                      <a:r>
                        <a:rPr lang="en-US" altLang="zh-CN" sz="1400"/>
                        <a:t>a)</a:t>
                      </a:r>
                      <a:r>
                        <a:rPr lang="zh-CN" altLang="en-US" sz="1400"/>
                        <a:t>电源电压在规定范围内。</a:t>
                      </a:r>
                      <a:endParaRPr lang="zh-CN" altLang="en-US" sz="1400"/>
                    </a:p>
                    <a:p>
                      <a:r>
                        <a:rPr lang="en-US" altLang="zh-CN" sz="1400"/>
                        <a:t>b)</a:t>
                      </a:r>
                      <a:r>
                        <a:rPr lang="zh-CN" altLang="en-US" sz="1400"/>
                        <a:t>对探测器接地电阻进行测试。</a:t>
                      </a:r>
                      <a:endParaRPr lang="zh-CN" altLang="en-US" sz="1400"/>
                    </a:p>
                    <a:p>
                      <a:r>
                        <a:rPr lang="en-US" altLang="zh-CN" sz="1400"/>
                        <a:t>c)</a:t>
                      </a:r>
                      <a:r>
                        <a:rPr lang="zh-CN" altLang="en-US" sz="1400"/>
                        <a:t>对可燃气体探测器进行功能性检查，包括探测器的报警动作值、联动功能、声光报警功能。</a:t>
                      </a:r>
                      <a:endParaRPr lang="zh-CN" altLang="en-US" sz="1400"/>
                    </a:p>
                    <a:p>
                      <a:endParaRPr lang="zh-CN" altLang="en-US" sz="1400"/>
                    </a:p>
                  </a:txBody>
                  <a:tcPr/>
                </a:tc>
              </a:tr>
              <a:tr h="370840">
                <a:tc vMerge="1">
                  <a:tcPr/>
                </a:tc>
                <a:tc>
                  <a:txBody>
                    <a:bodyPr/>
                    <a:lstStyle/>
                    <a:p>
                      <a:pPr algn="ctr"/>
                      <a:r>
                        <a:rPr lang="zh-CN" altLang="en-US"/>
                        <a:t>定期检验</a:t>
                      </a:r>
                      <a:endParaRPr lang="zh-CN" altLang="en-US"/>
                    </a:p>
                  </a:txBody>
                  <a:tcPr anchor="ctr"/>
                </a:tc>
                <a:tc>
                  <a:txBody>
                    <a:bodyPr/>
                    <a:lstStyle/>
                    <a:p>
                      <a:r>
                        <a:rPr lang="zh-CN" altLang="en-US" sz="1400"/>
                        <a:t>可燃气体探测器的定期检验周期，一般为</a:t>
                      </a:r>
                      <a:r>
                        <a:rPr lang="en-US" altLang="zh-CN" sz="1400"/>
                        <a:t>1</a:t>
                      </a:r>
                      <a:r>
                        <a:rPr lang="zh-CN" altLang="en-US" sz="1400"/>
                        <a:t>年。更换感应元件后应及时送检。</a:t>
                      </a:r>
                      <a:endParaRPr lang="zh-CN" altLang="en-US" sz="1400"/>
                    </a:p>
                  </a:txBody>
                  <a:tcPr/>
                </a:tc>
              </a:tr>
              <a:tr h="370840">
                <a:tc>
                  <a:txBody>
                    <a:bodyPr/>
                    <a:lstStyle/>
                    <a:p>
                      <a:pPr algn="ctr"/>
                      <a:r>
                        <a:rPr lang="zh-CN" altLang="en-US"/>
                        <a:t>报警控制器</a:t>
                      </a:r>
                      <a:endParaRPr lang="zh-CN" altLang="en-US"/>
                    </a:p>
                  </a:txBody>
                  <a:tcPr anchor="ctr"/>
                </a:tc>
                <a:tc>
                  <a:txBody>
                    <a:bodyPr/>
                    <a:lstStyle/>
                    <a:p>
                      <a:pPr algn="ctr"/>
                      <a:r>
                        <a:rPr lang="zh-CN" altLang="en-US"/>
                        <a:t>月度检查</a:t>
                      </a:r>
                      <a:endParaRPr lang="zh-CN" altLang="en-US"/>
                    </a:p>
                  </a:txBody>
                  <a:tcPr anchor="ctr"/>
                </a:tc>
                <a:tc>
                  <a:txBody>
                    <a:bodyPr/>
                    <a:lstStyle/>
                    <a:p>
                      <a:r>
                        <a:rPr lang="en-US" altLang="zh-CN" sz="1400"/>
                        <a:t>a)</a:t>
                      </a:r>
                      <a:r>
                        <a:rPr lang="zh-CN" altLang="en-US" sz="1400"/>
                        <a:t>检查连接可靠，各按钮、旋钮操作应能正常操作与控制。</a:t>
                      </a:r>
                      <a:endParaRPr lang="zh-CN" altLang="en-US" sz="1400"/>
                    </a:p>
                    <a:p>
                      <a:r>
                        <a:rPr lang="en-US" altLang="zh-CN" sz="1400"/>
                        <a:t>b)</a:t>
                      </a:r>
                      <a:r>
                        <a:rPr lang="zh-CN" altLang="en-US" sz="1400"/>
                        <a:t>检查可燃气体报警功能、故障报警功能、本机自检功能、显示与计时功能等正常，应符合</a:t>
                      </a:r>
                      <a:r>
                        <a:rPr lang="en-US" altLang="zh-CN" sz="1400"/>
                        <a:t>GB 16808</a:t>
                      </a:r>
                      <a:r>
                        <a:rPr lang="zh-CN" altLang="en-US" sz="1400"/>
                        <a:t>的相关规定。</a:t>
                      </a:r>
                      <a:endParaRPr lang="zh-CN" altLang="en-US" sz="1400"/>
                    </a:p>
                    <a:p>
                      <a:r>
                        <a:rPr lang="en-US" altLang="zh-CN" sz="1400"/>
                        <a:t>c)</a:t>
                      </a:r>
                      <a:r>
                        <a:rPr lang="zh-CN" altLang="en-US" sz="1400"/>
                        <a:t>主电源断电时应自动转换至备用电源供电，主电源恢复后应自动转换为主电源供电，并应分别显示主、备电源状态。</a:t>
                      </a:r>
                      <a:endParaRPr lang="zh-CN" altLang="en-US" sz="1400"/>
                    </a:p>
                    <a:p>
                      <a:endParaRPr lang="zh-CN" altLang="en-US" sz="1400"/>
                    </a:p>
                  </a:txBody>
                  <a:tcPr/>
                </a:tc>
              </a:tr>
            </a:tbl>
          </a:graphicData>
        </a:graphic>
      </p:graphicFrame>
      <p:pic>
        <p:nvPicPr>
          <p:cNvPr id="3" name="图片 2"/>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099856" y="260191"/>
            <a:ext cx="898096" cy="45355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a:solidFill>
            <a:schemeClr val="bg1"/>
          </a:solidFill>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56275" y="3968750"/>
            <a:ext cx="30727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128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23405" y="4907915"/>
            <a:ext cx="8350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0" advTm="8196"/>
    </mc:Choice>
    <mc:Fallback>
      <p:transition advTm="8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9.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HSE模板">
  <a:themeElements>
    <a:clrScheme name="HSE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SE模板">
      <a:majorFont>
        <a:latin typeface="Arial"/>
        <a:ea typeface="SimHei"/>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ea typeface="宋体" panose="02010600030101010101" pitchFamily="2" charset="-122"/>
            <a:cs typeface="Times New Roman" panose="02020603050405020304"/>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HSE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SE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SE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SE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SE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SE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SE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SE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SE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SE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SE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SE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8.xml"/></Relationships>
</file>

<file path=customXml/item1.xml>��< ? m s o - c o n t e n t T y p e ? > < F o r m T e m p l a t e s   x m l n s = " h t t p : / / s c h e m a s . m i c r o s o f t . c o m / s h a r e p o i n t / v 3 / c o n t e n t t y p e / f o r m s " > < D i s p l a y > D o c u m e n t L i b r a r y F o r m < / D i s p l a y > < E d i t > D o c u m e n t L i b r a r y F o r m < / E d i t > < N e w > D o c u m e n t L i b r a r y F o r m < / N e w > < / F o r m T e m p l a t e s > 
</file>

<file path=customXml/item2.xml>��< ? x m l   v e r s i o n = " 1 . 0 " ? > < c t : c o n t e n t T y p e S c h e m a   c t : _ = " "   m a : _ = " "   m a : c o n t e n t T y p e N a m e = " �ech"   m a : c o n t e n t T y p e I D = " 0 x 0 1 0 1 0 0 D 5 8 6 8 E 5 6 6 E D A 7 B 4 C 9 4 A A 5 F 3 3 6 5 1 7 C D C 9 "   m a : c o n t e n t T y p e V e r s i o n = " 0 "   m a : c o n t e n t T y p e D e s c r i p t i o n = " �e�^�ech0"   m a : c o n t e n t T y p e S c o p e = " "   m a : v e r s i o n I D = " 3 a 1 2 a 5 4 9 d 0 e 3 e 4 1 a 3 b c d f 4 c a 6 7 c b 4 0 7 f "   x m l n s : c t = " h t t p : / / s c h e m a s . m i c r o s o f t . c o m / o f f i c e / 2 0 0 6 / m e t a d a t a / c o n t e n t T y p e "   x m l n s : m a = " h t t p : / / s c h e m a s . m i c r o s o f t . c o m / o f f i c e / 2 0 0 6 / m e t a d a t a / p r o p e r t i e s / m e t a A t t r i b u t e s " >  
 < x s d : s c h e m a   t a r g e t N a m e s p a c e = " h t t p : / / s c h e m a s . m i c r o s o f t . c o m / o f f i c e / 2 0 0 6 / m e t a d a t a / p r o p e r t i e s "   m a : r o o t = " t r u e "   m a : f i e l d s I D = " b 5 1 e 5 0 d a 1 b c a 0 a d d 1 c 6 b b f b e f c b a a a f a "   x m l n s : x s d = " h t t p : / / w w w . w 3 . o r g / 2 0 0 1 / X M L S c h e m a "   x m l n s : p = " h t t p : / / s c h e m a s . m i c r o s o f t . c o m / o f f i c e / 2 0 0 6 / m e t a d a t a / p r o p e r t i e s " >  
 < x s d : e l e m e n t   n a m e = " p r o p e r t i e s " >  
 < x s d : c o m p l e x T y p e >  
 < x s d : s e q u e n c e >  
 < x s d : e l e m e n t   n a m e = " d o c u m e n t M a n a g e m e n t " >  
 < x s d : c o m p l e x T y p e >  
 < x s d : a l l / >  
 < / x s d : c o m p l e x T y p e >  
 < / x s d : e l e m e n t >  
 < / x s d : s e q u e n c e > 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o f f i c e / i n t e r n a l / 2 0 0 5 / i n t e r n a l D o c u m e n t a t i o n " > 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i n d e x = " 0 "   m a : d i s p l a y N a m e = " �Q�[{|�W"   m a : r e a d O n l y = " t r u e " / >  
 < x s d : e l e m e n t   r e f = " d c : t i t l e "   m i n O c c u r s = " 0 "   m a x O c c u r s = " 1 "   m a : i n d e x = " 4 "   m a : d i s p l a y N a m e = " h��" / > 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l a s t P r i n t e d "   m i n O c c u r s = " 0 "   m a x O c c u r s = " 1 "   t y p e = " x s d : d a t e T i m e " / >  
 < x s d : e l e m e n t   n a m e = " c o n t e n t S t a t u s "   m i n O c c u r s = " 0 "   m a x O c c u r s = " 1 "   t y p e = " x s d : s t r i n g " / >  
 < / x s d : a l l >  
 < / x s d : c o m p l e x T y p e >  
 < / x s d : s c h e m a >  
 < / c t : c o n t e n t T y p e S c h e m a > 
</file>

<file path=customXml/item3.xml>��< ? x m l   v e r s i o n = " 1 . 0 " ? > < p : p r o p e r t i e s   x m l n s : p = " h t t p : / / s c h e m a s . m i c r o s o f t . c o m / o f f i c e / 2 0 0 6 / m e t a d a t a / p r o p e r t i e s "   x m l n s : x s i = " h t t p : / / w w w . w 3 . o r g / 2 0 0 1 / X M L S c h e m a - i n s t a n c e " > < d o c u m e n t M a n a g e m e n t / > < / p : p r o p e r t i e s > 
</file>

<file path=customXml/itemProps36.xml><?xml version="1.0" encoding="utf-8"?>
<ds:datastoreItem xmlns:ds="http://schemas.openxmlformats.org/officeDocument/2006/customXml" ds:itemID="{135AE96E-0B69-4DDF-93F9-194750D1FCF2}">
  <ds:schemaRefs/>
</ds:datastoreItem>
</file>

<file path=customXml/itemProps37.xml><?xml version="1.0" encoding="utf-8"?>
<ds:datastoreItem xmlns:ds="http://schemas.openxmlformats.org/officeDocument/2006/customXml" ds:itemID="{3473F9DE-852D-4E02-806A-1C37AC7F6544}">
  <ds:schemaRefs/>
</ds:datastoreItem>
</file>

<file path=customXml/itemProps38.xml><?xml version="1.0" encoding="utf-8"?>
<ds:datastoreItem xmlns:ds="http://schemas.openxmlformats.org/officeDocument/2006/customXml" ds:itemID="{74C03A0F-0F68-4385-9829-AD8438EC6B49}">
  <ds:schemaRefs/>
</ds:datastoreItem>
</file>

<file path=docProps/app.xml><?xml version="1.0" encoding="utf-8"?>
<Properties xmlns="http://schemas.openxmlformats.org/officeDocument/2006/extended-properties" xmlns:vt="http://schemas.openxmlformats.org/officeDocument/2006/docPropsVTypes">
  <Template>HSE模板</Template>
  <TotalTime>0</TotalTime>
  <Words>1806</Words>
  <Application>WPS 演示</Application>
  <PresentationFormat>全屏显示(4:3)</PresentationFormat>
  <Paragraphs>173</Paragraphs>
  <Slides>9</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vt:i4>
      </vt:variant>
    </vt:vector>
  </HeadingPairs>
  <TitlesOfParts>
    <vt:vector size="23" baseType="lpstr">
      <vt:lpstr>Arial</vt:lpstr>
      <vt:lpstr>宋体</vt:lpstr>
      <vt:lpstr>Wingdings</vt:lpstr>
      <vt:lpstr>Times New Roman</vt:lpstr>
      <vt:lpstr>华文行楷</vt:lpstr>
      <vt:lpstr>微软雅黑</vt:lpstr>
      <vt:lpstr>幼圆</vt:lpstr>
      <vt:lpstr>黑体</vt:lpstr>
      <vt:lpstr>Calibri</vt:lpstr>
      <vt:lpstr>华文中宋</vt:lpstr>
      <vt:lpstr>楷体</vt:lpstr>
      <vt:lpstr>Arial Unicode MS</vt:lpstr>
      <vt:lpstr>汉仪旗黑-85S</vt:lpstr>
      <vt:lpstr>HSE模板</vt:lpstr>
      <vt:lpstr>PowerPoint 演示文稿</vt:lpstr>
      <vt:lpstr>PowerPoint 演示文稿</vt:lpstr>
      <vt:lpstr>术  语</vt:lpstr>
      <vt:lpstr>安  装</vt:lpstr>
      <vt:lpstr>安  装</vt:lpstr>
      <vt:lpstr>安  装</vt:lpstr>
      <vt:lpstr>维护保养</vt:lpstr>
      <vt:lpstr>维护保养</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港华集团  12月份总经理月度安全检查点评</dc:title>
  <dc:creator>Wang Hai Yan (HCIL)</dc:creator>
  <cp:lastModifiedBy>little fairy</cp:lastModifiedBy>
  <cp:revision>1005</cp:revision>
  <dcterms:created xsi:type="dcterms:W3CDTF">2011-01-15T11:55:00Z</dcterms:created>
  <dcterms:modified xsi:type="dcterms:W3CDTF">2024-01-25T08:58:50Z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ContentTypeId">
    <vt:lpwstr>0x010100D5868E566EDA7B4C94AA5F336517CDC9</vt:lpwstr>
  </property>
  <property fmtid="{D5CDD505-2E9C-101B-9397-08002B2CF9AE}" pid="4" name="ICV">
    <vt:lpwstr>CB6563E909F54DC0A59806EC0E64BA24_13</vt:lpwstr>
  </property>
</Properties>
</file>