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381" r:id="rId4"/>
    <p:sldId id="417" r:id="rId5"/>
    <p:sldId id="257" r:id="rId6"/>
    <p:sldId id="258" r:id="rId8"/>
    <p:sldId id="298" r:id="rId9"/>
    <p:sldId id="349" r:id="rId10"/>
    <p:sldId id="299" r:id="rId11"/>
    <p:sldId id="262" r:id="rId12"/>
    <p:sldId id="300" r:id="rId13"/>
    <p:sldId id="350" r:id="rId14"/>
    <p:sldId id="264" r:id="rId15"/>
    <p:sldId id="351" r:id="rId16"/>
    <p:sldId id="326" r:id="rId17"/>
    <p:sldId id="347" r:id="rId18"/>
    <p:sldId id="348" r:id="rId19"/>
    <p:sldId id="330" r:id="rId20"/>
    <p:sldId id="331" r:id="rId21"/>
    <p:sldId id="332" r:id="rId22"/>
    <p:sldId id="266" r:id="rId23"/>
    <p:sldId id="267" r:id="rId24"/>
    <p:sldId id="338" r:id="rId25"/>
    <p:sldId id="334" r:id="rId26"/>
    <p:sldId id="335" r:id="rId27"/>
    <p:sldId id="336" r:id="rId28"/>
    <p:sldId id="337" r:id="rId29"/>
    <p:sldId id="339" r:id="rId30"/>
    <p:sldId id="340" r:id="rId31"/>
    <p:sldId id="341" r:id="rId32"/>
    <p:sldId id="342" r:id="rId33"/>
    <p:sldId id="343" r:id="rId34"/>
    <p:sldId id="344" r:id="rId35"/>
    <p:sldId id="345" r:id="rId36"/>
    <p:sldId id="303" r:id="rId37"/>
    <p:sldId id="304" r:id="rId38"/>
    <p:sldId id="301" r:id="rId39"/>
    <p:sldId id="302" r:id="rId40"/>
    <p:sldId id="419" r:id="rId41"/>
  </p:sldIdLst>
  <p:sldSz cx="12192000" cy="6858000"/>
  <p:notesSz cx="6858000" cy="9144000"/>
  <p:custDataLst>
    <p:tags r:id="rId4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2199" userDrawn="1">
          <p15:clr>
            <a:srgbClr val="A4A3A4"/>
          </p15:clr>
        </p15:guide>
        <p15:guide id="2" pos="38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5"/>
    <p:restoredTop sz="88349"/>
  </p:normalViewPr>
  <p:slideViewPr>
    <p:cSldViewPr snapToGrid="0" showGuides="1">
      <p:cViewPr varScale="1">
        <p:scale>
          <a:sx n="62" d="100"/>
          <a:sy n="62" d="100"/>
        </p:scale>
        <p:origin x="-996" y="-90"/>
      </p:cViewPr>
      <p:guideLst>
        <p:guide orient="horz" pos="2199"/>
        <p:guide pos="3811"/>
      </p:guideLst>
    </p:cSldViewPr>
  </p:slideViewPr>
  <p:notesTextViewPr>
    <p:cViewPr>
      <p:scale>
        <a:sx n="1" d="1"/>
        <a:sy n="1" d="1"/>
      </p:scale>
      <p:origin x="0" y="0"/>
    </p:cViewPr>
  </p:notesTextViewPr>
  <p:sorterViewPr>
    <p:cViewPr varScale="1">
      <p:scale>
        <a:sx n="1" d="1"/>
        <a:sy n="1" d="1"/>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20.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64"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miter lim="800000"/>
          </a:ln>
        </p:spPr>
      </p:sp>
      <p:sp>
        <p:nvSpPr>
          <p:cNvPr id="4198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1204"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miter lim="800000"/>
          </a:ln>
        </p:spPr>
      </p:sp>
      <p:sp>
        <p:nvSpPr>
          <p:cNvPr id="5222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3252"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miter lim="800000"/>
          </a:ln>
        </p:spPr>
      </p:sp>
      <p:sp>
        <p:nvSpPr>
          <p:cNvPr id="5427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4276"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miter lim="800000"/>
          </a:ln>
        </p:spPr>
      </p:sp>
      <p:sp>
        <p:nvSpPr>
          <p:cNvPr id="5529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53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miter lim="800000"/>
          </a:ln>
        </p:spPr>
      </p:sp>
      <p:sp>
        <p:nvSpPr>
          <p:cNvPr id="5632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miter lim="800000"/>
          </a:ln>
        </p:spPr>
      </p:sp>
      <p:sp>
        <p:nvSpPr>
          <p:cNvPr id="5734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7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miter lim="800000"/>
          </a:ln>
        </p:spPr>
      </p:sp>
      <p:sp>
        <p:nvSpPr>
          <p:cNvPr id="5837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a:miter lim="800000"/>
          </a:ln>
        </p:spPr>
      </p:sp>
      <p:sp>
        <p:nvSpPr>
          <p:cNvPr id="5939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9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miter lim="800000"/>
          </a:ln>
        </p:spPr>
      </p:sp>
      <p:sp>
        <p:nvSpPr>
          <p:cNvPr id="6041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miter lim="800000"/>
          </a:ln>
        </p:spPr>
      </p:sp>
      <p:sp>
        <p:nvSpPr>
          <p:cNvPr id="4301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ln>
            <a:miter lim="800000"/>
          </a:ln>
        </p:spPr>
      </p:sp>
      <p:sp>
        <p:nvSpPr>
          <p:cNvPr id="6144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1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miter lim="800000"/>
          </a:ln>
        </p:spPr>
      </p:sp>
      <p:sp>
        <p:nvSpPr>
          <p:cNvPr id="6246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a:miter lim="800000"/>
          </a:ln>
        </p:spPr>
      </p:sp>
      <p:sp>
        <p:nvSpPr>
          <p:cNvPr id="6451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ln>
            <a:miter lim="800000"/>
          </a:ln>
        </p:spPr>
      </p:sp>
      <p:sp>
        <p:nvSpPr>
          <p:cNvPr id="6553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miter lim="800000"/>
          </a:ln>
        </p:spPr>
      </p:sp>
      <p:sp>
        <p:nvSpPr>
          <p:cNvPr id="6656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miter lim="800000"/>
          </a:ln>
        </p:spPr>
      </p:sp>
      <p:sp>
        <p:nvSpPr>
          <p:cNvPr id="6758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7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a:miter lim="800000"/>
          </a:ln>
        </p:spPr>
      </p:sp>
      <p:sp>
        <p:nvSpPr>
          <p:cNvPr id="6861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a:miter lim="800000"/>
          </a:ln>
        </p:spPr>
      </p:sp>
      <p:sp>
        <p:nvSpPr>
          <p:cNvPr id="7065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70660"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a:miter lim="800000"/>
          </a:ln>
        </p:spPr>
      </p:sp>
      <p:sp>
        <p:nvSpPr>
          <p:cNvPr id="4403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40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a:ln>
            <a:miter lim="800000"/>
          </a:ln>
        </p:spPr>
      </p:sp>
      <p:sp>
        <p:nvSpPr>
          <p:cNvPr id="7168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71684"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幻灯片图像占位符 1"/>
          <p:cNvSpPr>
            <a:spLocks noGrp="1" noRot="1" noChangeAspect="1" noTextEdit="1"/>
          </p:cNvSpPr>
          <p:nvPr>
            <p:ph type="sldImg"/>
          </p:nvPr>
        </p:nvSpPr>
        <p:spPr>
          <a:ln>
            <a:miter lim="800000"/>
          </a:ln>
        </p:spPr>
      </p:sp>
      <p:sp>
        <p:nvSpPr>
          <p:cNvPr id="7270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727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a:miter lim="800000"/>
          </a:ln>
        </p:spPr>
      </p:sp>
      <p:sp>
        <p:nvSpPr>
          <p:cNvPr id="7475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miter lim="800000"/>
          </a:ln>
        </p:spPr>
      </p:sp>
      <p:sp>
        <p:nvSpPr>
          <p:cNvPr id="7577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miter lim="800000"/>
          </a:ln>
        </p:spPr>
      </p:sp>
      <p:sp>
        <p:nvSpPr>
          <p:cNvPr id="4505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5060"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miter lim="800000"/>
          </a:ln>
        </p:spPr>
      </p:sp>
      <p:sp>
        <p:nvSpPr>
          <p:cNvPr id="4608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60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7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miter lim="800000"/>
          </a:ln>
        </p:spPr>
      </p:sp>
      <p:sp>
        <p:nvSpPr>
          <p:cNvPr id="4813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9156"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miter lim="800000"/>
          </a:ln>
        </p:spPr>
      </p:sp>
      <p:sp>
        <p:nvSpPr>
          <p:cNvPr id="5017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2CBA17B9-8C22-4697-B73F-A31EF23DFD7C}"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2CBA17B9-8C22-4697-B73F-A31EF23DFD7C}"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9"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1"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987427"/>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8.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微软雅黑" panose="020B0503020204020204" pitchFamily="34" charset="-122"/>
              </a:rPr>
            </a:fld>
            <a:endParaRPr lang="en-US" altLang="en-US" dirty="0">
              <a:latin typeface="微软雅黑" panose="020B0503020204020204" pitchFamily="34"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3"/>
          <a:stretch>
            <a:fillRect/>
          </a:stretch>
        </a:blip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BA17B9-8C22-4697-B73F-A31EF23DFD7C}"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ea typeface="宋体" panose="02010600030101010101" pitchFamily="2" charset="-122"/>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3.jpeg"/><Relationship Id="rId4" Type="http://schemas.openxmlformats.org/officeDocument/2006/relationships/tags" Target="../tags/tag17.xml"/><Relationship Id="rId3" Type="http://schemas.openxmlformats.org/officeDocument/2006/relationships/image" Target="../media/image12.jpeg"/><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173288" y="1016000"/>
            <a:ext cx="7845425" cy="2387600"/>
          </a:xfrm>
        </p:spPr>
        <p:txBody>
          <a:bodyPr vert="horz" wrap="square" lIns="91440" tIns="45720" rIns="91440" bIns="45720" numCol="1" anchor="b" anchorCtr="0" compatLnSpc="1"/>
          <a:lstStyle/>
          <a:p>
            <a:pPr marL="0" marR="0" lvl="0" indent="0" algn="dist" defTabSz="914400" rtl="0" eaLnBrk="0" fontAlgn="base" latinLnBrk="0" hangingPunct="0">
              <a:lnSpc>
                <a:spcPct val="90000"/>
              </a:lnSpc>
              <a:spcBef>
                <a:spcPct val="0"/>
              </a:spcBef>
              <a:spcAft>
                <a:spcPct val="0"/>
              </a:spcAft>
              <a:buClrTx/>
              <a:buSzTx/>
              <a:buFontTx/>
              <a:buNone/>
              <a:defRPr/>
            </a:pPr>
            <a:r>
              <a:rPr kumimoji="0" lang="zh-CN" altLang="en-US" sz="6600" b="1" i="0" u="none" strike="noStrike" kern="1200" cap="none" spc="0" normalizeH="0" baseline="0" noProof="0" dirty="0" smtClean="0">
                <a:ln>
                  <a:noFill/>
                </a:ln>
                <a:solidFill>
                  <a:schemeClr val="accent6"/>
                </a:solidFill>
                <a:effectLst/>
                <a:uLnTx/>
                <a:uFillTx/>
                <a:latin typeface="+mj-lt"/>
                <a:ea typeface="+mj-ea"/>
                <a:cs typeface="+mj-cs"/>
              </a:rPr>
              <a:t>危险废物管理知识</a:t>
            </a:r>
            <a:endParaRPr kumimoji="0" lang="zh-CN" altLang="en-US" sz="6600" b="1" i="0" u="none" strike="noStrike" kern="1200" cap="none" spc="0" normalizeH="0" baseline="0" noProof="0" dirty="0">
              <a:ln>
                <a:noFill/>
              </a:ln>
              <a:solidFill>
                <a:schemeClr val="accent6"/>
              </a:solidFill>
              <a:effectLst/>
              <a:uLnTx/>
              <a:uFillTx/>
              <a:latin typeface="+mj-lt"/>
              <a:ea typeface="+mj-ea"/>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7654290" y="399782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7204290" y="524575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447405" y="524637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690520" y="524575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2291"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293"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sym typeface="微软雅黑" panose="020B0503020204020204" pitchFamily="34" charset="-122"/>
              </a:rPr>
              <a:t>危险废物规范化管理</a:t>
            </a:r>
            <a:endParaRPr lang="en-US" altLang="en-US" sz="4000" b="1" dirty="0">
              <a:solidFill>
                <a:schemeClr val="accent1"/>
              </a:solidFill>
              <a:latin typeface="微软雅黑" panose="020B0503020204020204" pitchFamily="34" charset="-122"/>
            </a:endParaRPr>
          </a:p>
        </p:txBody>
      </p:sp>
      <p:pic>
        <p:nvPicPr>
          <p:cNvPr id="91188" name="Picture 52"/>
          <p:cNvPicPr>
            <a:picLocks noChangeAspect="1"/>
          </p:cNvPicPr>
          <p:nvPr/>
        </p:nvPicPr>
        <p:blipFill>
          <a:blip r:embed="rId1"/>
          <a:stretch>
            <a:fillRect/>
          </a:stretch>
        </p:blipFill>
        <p:spPr>
          <a:xfrm>
            <a:off x="1052513" y="1871663"/>
            <a:ext cx="1990725" cy="1685925"/>
          </a:xfrm>
          <a:prstGeom prst="rect">
            <a:avLst/>
          </a:prstGeom>
          <a:noFill/>
          <a:ln w="9525">
            <a:noFill/>
          </a:ln>
        </p:spPr>
      </p:pic>
      <p:pic>
        <p:nvPicPr>
          <p:cNvPr id="91189" name="Picture 53"/>
          <p:cNvPicPr>
            <a:picLocks noChangeAspect="1"/>
          </p:cNvPicPr>
          <p:nvPr/>
        </p:nvPicPr>
        <p:blipFill>
          <a:blip r:embed="rId2"/>
          <a:stretch>
            <a:fillRect/>
          </a:stretch>
        </p:blipFill>
        <p:spPr>
          <a:xfrm>
            <a:off x="4205288" y="1785938"/>
            <a:ext cx="1895475" cy="1933575"/>
          </a:xfrm>
          <a:prstGeom prst="rect">
            <a:avLst/>
          </a:prstGeom>
          <a:noFill/>
          <a:ln w="9525">
            <a:noFill/>
          </a:ln>
        </p:spPr>
      </p:pic>
      <p:pic>
        <p:nvPicPr>
          <p:cNvPr id="91190" name="Picture 54"/>
          <p:cNvPicPr>
            <a:picLocks noChangeAspect="1"/>
          </p:cNvPicPr>
          <p:nvPr/>
        </p:nvPicPr>
        <p:blipFill>
          <a:blip r:embed="rId3"/>
          <a:stretch>
            <a:fillRect/>
          </a:stretch>
        </p:blipFill>
        <p:spPr>
          <a:xfrm>
            <a:off x="7505700" y="1700213"/>
            <a:ext cx="2819400" cy="2105025"/>
          </a:xfrm>
          <a:prstGeom prst="rect">
            <a:avLst/>
          </a:prstGeom>
          <a:noFill/>
          <a:ln w="9525">
            <a:noFill/>
          </a:ln>
        </p:spPr>
      </p:pic>
      <p:pic>
        <p:nvPicPr>
          <p:cNvPr id="91192" name="Picture 56"/>
          <p:cNvPicPr>
            <a:picLocks noChangeAspect="1"/>
          </p:cNvPicPr>
          <p:nvPr/>
        </p:nvPicPr>
        <p:blipFill>
          <a:blip r:embed="rId4"/>
          <a:stretch>
            <a:fillRect/>
          </a:stretch>
        </p:blipFill>
        <p:spPr>
          <a:xfrm>
            <a:off x="3829050" y="4525963"/>
            <a:ext cx="3200400" cy="1617662"/>
          </a:xfrm>
          <a:prstGeom prst="rect">
            <a:avLst/>
          </a:prstGeom>
          <a:noFill/>
          <a:ln w="9525">
            <a:noFill/>
          </a:ln>
        </p:spPr>
      </p:pic>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1188"/>
                                        </p:tgtEl>
                                        <p:attrNameLst>
                                          <p:attrName>style.visibility</p:attrName>
                                        </p:attrNameLst>
                                      </p:cBhvr>
                                      <p:to>
                                        <p:strVal val="visible"/>
                                      </p:to>
                                    </p:set>
                                    <p:animEffect transition="in" filter="diamond(in)">
                                      <p:cBhvr>
                                        <p:cTn id="7" dur="500"/>
                                        <p:tgtEl>
                                          <p:spTgt spid="91188"/>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91189"/>
                                        </p:tgtEl>
                                        <p:attrNameLst>
                                          <p:attrName>style.visibility</p:attrName>
                                        </p:attrNameLst>
                                      </p:cBhvr>
                                      <p:to>
                                        <p:strVal val="visible"/>
                                      </p:to>
                                    </p:set>
                                    <p:animEffect transition="in" filter="diamond(in)">
                                      <p:cBhvr>
                                        <p:cTn id="11" dur="500"/>
                                        <p:tgtEl>
                                          <p:spTgt spid="91189"/>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91190"/>
                                        </p:tgtEl>
                                        <p:attrNameLst>
                                          <p:attrName>style.visibility</p:attrName>
                                        </p:attrNameLst>
                                      </p:cBhvr>
                                      <p:to>
                                        <p:strVal val="visible"/>
                                      </p:to>
                                    </p:set>
                                    <p:animEffect transition="in" filter="diamond(in)">
                                      <p:cBhvr>
                                        <p:cTn id="15" dur="500"/>
                                        <p:tgtEl>
                                          <p:spTgt spid="91190"/>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91192"/>
                                        </p:tgtEl>
                                        <p:attrNameLst>
                                          <p:attrName>style.visibility</p:attrName>
                                        </p:attrNameLst>
                                      </p:cBhvr>
                                      <p:to>
                                        <p:strVal val="visible"/>
                                      </p:to>
                                    </p:set>
                                    <p:animEffect transition="in" filter="diamond(in)">
                                      <p:cBhvr>
                                        <p:cTn id="19" dur="500"/>
                                        <p:tgtEl>
                                          <p:spTgt spid="9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3315"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317"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sym typeface="微软雅黑" panose="020B0503020204020204" pitchFamily="34" charset="-122"/>
              </a:rPr>
              <a:t>危险废物规范化管理</a:t>
            </a:r>
            <a:endParaRPr lang="en-US" altLang="en-US" sz="4000" b="1" dirty="0">
              <a:solidFill>
                <a:schemeClr val="accent1"/>
              </a:solidFill>
              <a:latin typeface="微软雅黑" panose="020B0503020204020204" pitchFamily="34" charset="-122"/>
            </a:endParaRPr>
          </a:p>
        </p:txBody>
      </p:sp>
      <p:grpSp>
        <p:nvGrpSpPr>
          <p:cNvPr id="13318" name="Group 10"/>
          <p:cNvGrpSpPr/>
          <p:nvPr/>
        </p:nvGrpSpPr>
        <p:grpSpPr>
          <a:xfrm>
            <a:off x="6464300" y="2535238"/>
            <a:ext cx="1787525" cy="720725"/>
            <a:chOff x="3692576" y="1742634"/>
            <a:chExt cx="2790379" cy="2796023"/>
          </a:xfrm>
        </p:grpSpPr>
        <p:grpSp>
          <p:nvGrpSpPr>
            <p:cNvPr id="13359" name="组合 79"/>
            <p:cNvGrpSpPr/>
            <p:nvPr/>
          </p:nvGrpSpPr>
          <p:grpSpPr>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en-US" altLang="zh-CN" sz="20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319" name="Group 10"/>
          <p:cNvGrpSpPr/>
          <p:nvPr/>
        </p:nvGrpSpPr>
        <p:grpSpPr>
          <a:xfrm>
            <a:off x="9067800" y="2538413"/>
            <a:ext cx="1787525" cy="719137"/>
            <a:chOff x="3692576" y="1742634"/>
            <a:chExt cx="2790379" cy="2796023"/>
          </a:xfrm>
        </p:grpSpPr>
        <p:grpSp>
          <p:nvGrpSpPr>
            <p:cNvPr id="13351" name="组合 79"/>
            <p:cNvGrpSpPr/>
            <p:nvPr/>
          </p:nvGrpSpPr>
          <p:grpSpPr>
            <a:xfrm>
              <a:off x="3692576" y="1742634"/>
              <a:ext cx="2790379" cy="2796023"/>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1" smtClean="0">
                  <a:ln>
                    <a:noFill/>
                  </a:ln>
                  <a:solidFill>
                    <a:srgbClr val="FFFFFF"/>
                  </a:solidFill>
                  <a:effectLst/>
                  <a:uLnTx/>
                  <a:uFillTx/>
                  <a:latin typeface="+mn-lt"/>
                  <a:ea typeface="+mn-lt"/>
                  <a:cs typeface="+mn-cs"/>
                </a:rPr>
                <a:t>4</a:t>
              </a:r>
              <a:endParaRPr kumimoji="0" lang="zh-CN" altLang="en-US" sz="2000" b="0" i="0" u="none" strike="noStrike" kern="0" cap="none" spc="0" normalizeH="0" baseline="0" noProof="1" smtClean="0">
                <a:ln>
                  <a:noFill/>
                </a:ln>
                <a:solidFill>
                  <a:srgbClr val="FFFFFF"/>
                </a:solidFill>
                <a:effectLst/>
                <a:uLnTx/>
                <a:uFillTx/>
                <a:latin typeface="+mn-lt"/>
                <a:ea typeface="+mn-lt"/>
                <a:cs typeface="+mn-cs"/>
              </a:endParaRPr>
            </a:p>
          </p:txBody>
        </p:sp>
      </p:grpSp>
      <p:sp>
        <p:nvSpPr>
          <p:cNvPr id="29" name="任意多边形 28"/>
          <p:cNvSpPr/>
          <p:nvPr/>
        </p:nvSpPr>
        <p:spPr>
          <a:xfrm>
            <a:off x="3493797" y="2812172"/>
            <a:ext cx="153435"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 name="任意多边形 29"/>
          <p:cNvSpPr/>
          <p:nvPr/>
        </p:nvSpPr>
        <p:spPr>
          <a:xfrm>
            <a:off x="6019283" y="2812172"/>
            <a:ext cx="153435"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1" name="任意多边形 30"/>
          <p:cNvSpPr/>
          <p:nvPr/>
        </p:nvSpPr>
        <p:spPr>
          <a:xfrm>
            <a:off x="8544769" y="2812172"/>
            <a:ext cx="153435"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2" name="Content Placeholder 2"/>
          <p:cNvSpPr txBox="1"/>
          <p:nvPr/>
        </p:nvSpPr>
        <p:spPr>
          <a:xfrm>
            <a:off x="488950" y="3783013"/>
            <a:ext cx="2667000" cy="973137"/>
          </a:xfrm>
          <a:prstGeom prst="rect">
            <a:avLst/>
          </a:prstGeom>
          <a:noFill/>
          <a:ln w="9525">
            <a:noFill/>
          </a:ln>
        </p:spPr>
        <p:txBody>
          <a:bodyPr/>
          <a:p>
            <a:pPr eaLnBrk="1" hangingPunct="1">
              <a:lnSpc>
                <a:spcPct val="150000"/>
              </a:lnSpc>
              <a:spcBef>
                <a:spcPts val="1000"/>
              </a:spcBef>
            </a:pPr>
            <a:r>
              <a:rPr lang="en-US" altLang="en-US" sz="1600" dirty="0">
                <a:latin typeface="微软雅黑" panose="020B0503020204020204" pitchFamily="34" charset="-122"/>
              </a:rPr>
              <a:t>寻找具备处置资质的处置公司并签订处置合同</a:t>
            </a:r>
            <a:endParaRPr lang="en-US" altLang="en-US" sz="1600" dirty="0">
              <a:latin typeface="微软雅黑" panose="020B0503020204020204" pitchFamily="34" charset="-122"/>
            </a:endParaRPr>
          </a:p>
        </p:txBody>
      </p:sp>
      <p:sp>
        <p:nvSpPr>
          <p:cNvPr id="34" name="Content Placeholder 2"/>
          <p:cNvSpPr txBox="1"/>
          <p:nvPr/>
        </p:nvSpPr>
        <p:spPr>
          <a:xfrm>
            <a:off x="3267075" y="3632200"/>
            <a:ext cx="3070225" cy="2727325"/>
          </a:xfrm>
          <a:prstGeom prst="rect">
            <a:avLst/>
          </a:prstGeom>
          <a:noFill/>
          <a:ln w="9525">
            <a:noFill/>
          </a:ln>
        </p:spPr>
        <p:txBody>
          <a:bodyPr/>
          <a:p>
            <a:pPr eaLnBrk="1" hangingPunct="1">
              <a:lnSpc>
                <a:spcPct val="90000"/>
              </a:lnSpc>
              <a:spcBef>
                <a:spcPts val="1000"/>
              </a:spcBef>
            </a:pPr>
            <a:r>
              <a:rPr lang="en-US" altLang="en-US" sz="1600" dirty="0">
                <a:latin typeface="微软雅黑" panose="020B0503020204020204" pitchFamily="34" charset="-122"/>
              </a:rPr>
              <a:t>向环保局提交危险废物转移书面申请（包括危险废物类别、化学品名称、数量、接收单位、运输单位以及转移时间等）</a:t>
            </a:r>
            <a:r>
              <a:rPr lang="zh-CN" altLang="en-US" sz="1600" dirty="0">
                <a:latin typeface="微软雅黑" panose="020B0503020204020204" pitchFamily="34" charset="-122"/>
              </a:rPr>
              <a:t>；</a:t>
            </a:r>
            <a:endParaRPr lang="zh-CN" altLang="en-US" sz="1600" dirty="0">
              <a:latin typeface="微软雅黑" panose="020B0503020204020204" pitchFamily="34" charset="-122"/>
            </a:endParaRPr>
          </a:p>
          <a:p>
            <a:pPr eaLnBrk="1" hangingPunct="1">
              <a:lnSpc>
                <a:spcPct val="90000"/>
              </a:lnSpc>
              <a:spcBef>
                <a:spcPts val="1000"/>
              </a:spcBef>
            </a:pPr>
            <a:r>
              <a:rPr lang="en-US" altLang="en-US" sz="1600" dirty="0">
                <a:latin typeface="微软雅黑" panose="020B0503020204020204" pitchFamily="34" charset="-122"/>
              </a:rPr>
              <a:t>同时附危险废物转移计划报批表、处置协议、运输协议、处置公司营业执照和危险废物经营许可证、运输公司营业执照和道路危险货物运输许可证、危险废物运输应急预案等</a:t>
            </a:r>
            <a:r>
              <a:rPr lang="zh-CN" altLang="en-US" sz="1600" dirty="0">
                <a:latin typeface="微软雅黑" panose="020B0503020204020204" pitchFamily="34" charset="-122"/>
              </a:rPr>
              <a:t>；</a:t>
            </a:r>
            <a:endParaRPr lang="zh-CN" altLang="en-US" sz="1600" dirty="0">
              <a:latin typeface="微软雅黑" panose="020B0503020204020204" pitchFamily="34" charset="-122"/>
            </a:endParaRPr>
          </a:p>
          <a:p>
            <a:pPr eaLnBrk="1" hangingPunct="1">
              <a:lnSpc>
                <a:spcPct val="90000"/>
              </a:lnSpc>
              <a:spcBef>
                <a:spcPts val="1000"/>
              </a:spcBef>
            </a:pPr>
            <a:r>
              <a:rPr lang="en-US" altLang="en-US" sz="1600" dirty="0">
                <a:latin typeface="微软雅黑" panose="020B0503020204020204" pitchFamily="34" charset="-122"/>
              </a:rPr>
              <a:t>以上资料一式4份</a:t>
            </a:r>
            <a:r>
              <a:rPr lang="zh-CN" altLang="en-US" sz="1600" dirty="0">
                <a:latin typeface="微软雅黑" panose="020B0503020204020204" pitchFamily="34" charset="-122"/>
              </a:rPr>
              <a:t>。</a:t>
            </a:r>
            <a:endParaRPr lang="zh-CN" altLang="en-US" sz="1600" dirty="0">
              <a:latin typeface="微软雅黑" panose="020B0503020204020204" pitchFamily="34" charset="-122"/>
            </a:endParaRPr>
          </a:p>
        </p:txBody>
      </p:sp>
      <p:sp>
        <p:nvSpPr>
          <p:cNvPr id="36" name="Content Placeholder 2"/>
          <p:cNvSpPr txBox="1"/>
          <p:nvPr/>
        </p:nvSpPr>
        <p:spPr>
          <a:xfrm>
            <a:off x="6467475" y="3663950"/>
            <a:ext cx="2473325" cy="2339975"/>
          </a:xfrm>
          <a:prstGeom prst="rect">
            <a:avLst/>
          </a:prstGeom>
          <a:noFill/>
          <a:ln w="9525">
            <a:noFill/>
          </a:ln>
        </p:spPr>
        <p:txBody>
          <a:bodyPr/>
          <a:p>
            <a:pPr eaLnBrk="1" hangingPunct="1">
              <a:lnSpc>
                <a:spcPct val="90000"/>
              </a:lnSpc>
              <a:spcBef>
                <a:spcPts val="1000"/>
              </a:spcBef>
            </a:pPr>
            <a:r>
              <a:rPr lang="en-US" altLang="en-US" sz="1600" dirty="0">
                <a:latin typeface="微软雅黑" panose="020B0503020204020204" pitchFamily="34" charset="-122"/>
              </a:rPr>
              <a:t>跨市转移：待接到广安市环保局批复后方可办理转移手续；</a:t>
            </a:r>
            <a:endParaRPr lang="en-US" altLang="en-US" sz="1600" dirty="0">
              <a:latin typeface="微软雅黑" panose="020B0503020204020204" pitchFamily="34" charset="-122"/>
            </a:endParaRPr>
          </a:p>
          <a:p>
            <a:pPr eaLnBrk="1" hangingPunct="1">
              <a:lnSpc>
                <a:spcPct val="90000"/>
              </a:lnSpc>
              <a:spcBef>
                <a:spcPts val="1000"/>
              </a:spcBef>
            </a:pPr>
            <a:r>
              <a:rPr lang="en-US" altLang="en-US" sz="1600" dirty="0">
                <a:latin typeface="微软雅黑" panose="020B0503020204020204" pitchFamily="34" charset="-122"/>
              </a:rPr>
              <a:t>跨省转移的：待接到四川省环保厅批复后方可办理转移手续</a:t>
            </a:r>
            <a:r>
              <a:rPr lang="zh-CN" altLang="en-US" sz="1600" dirty="0">
                <a:latin typeface="微软雅黑" panose="020B0503020204020204" pitchFamily="34" charset="-122"/>
              </a:rPr>
              <a:t>。</a:t>
            </a:r>
            <a:endParaRPr lang="zh-CN" altLang="en-US" sz="1600" dirty="0">
              <a:latin typeface="微软雅黑" panose="020B0503020204020204" pitchFamily="34" charset="-122"/>
            </a:endParaRPr>
          </a:p>
        </p:txBody>
      </p:sp>
      <p:sp>
        <p:nvSpPr>
          <p:cNvPr id="38" name="Content Placeholder 2"/>
          <p:cNvSpPr txBox="1"/>
          <p:nvPr/>
        </p:nvSpPr>
        <p:spPr>
          <a:xfrm>
            <a:off x="8940800" y="3629025"/>
            <a:ext cx="2851150" cy="2257425"/>
          </a:xfrm>
          <a:prstGeom prst="rect">
            <a:avLst/>
          </a:prstGeom>
          <a:noFill/>
          <a:ln w="9525">
            <a:noFill/>
          </a:ln>
        </p:spPr>
        <p:txBody>
          <a:bodyPr/>
          <a:p>
            <a:pPr eaLnBrk="1" hangingPunct="1">
              <a:lnSpc>
                <a:spcPct val="90000"/>
              </a:lnSpc>
              <a:spcBef>
                <a:spcPts val="1000"/>
              </a:spcBef>
            </a:pPr>
            <a:r>
              <a:rPr lang="en-US" altLang="zh-CN" sz="1600" dirty="0">
                <a:latin typeface="微软雅黑" panose="020B0503020204020204" pitchFamily="34" charset="-122"/>
              </a:rPr>
              <a:t>凭上级批复文件到</a:t>
            </a:r>
            <a:r>
              <a:rPr lang="zh-CN" altLang="en-US" sz="1600" dirty="0">
                <a:latin typeface="微软雅黑" panose="020B0503020204020204" pitchFamily="34" charset="-122"/>
              </a:rPr>
              <a:t>广安市环保局领取转移联单</a:t>
            </a:r>
            <a:r>
              <a:rPr lang="en-US" altLang="en-US" sz="1600" dirty="0">
                <a:latin typeface="微软雅黑" panose="020B0503020204020204" pitchFamily="34" charset="-122"/>
              </a:rPr>
              <a:t>；</a:t>
            </a:r>
            <a:endParaRPr lang="en-US" altLang="en-US" sz="1600" dirty="0">
              <a:latin typeface="微软雅黑" panose="020B0503020204020204" pitchFamily="34" charset="-122"/>
            </a:endParaRPr>
          </a:p>
          <a:p>
            <a:pPr eaLnBrk="1" hangingPunct="1">
              <a:lnSpc>
                <a:spcPct val="90000"/>
              </a:lnSpc>
              <a:spcBef>
                <a:spcPts val="1000"/>
              </a:spcBef>
            </a:pPr>
            <a:r>
              <a:rPr lang="en-US" altLang="en-US" sz="1600" dirty="0">
                <a:latin typeface="微软雅黑" panose="020B0503020204020204" pitchFamily="34" charset="-122"/>
              </a:rPr>
              <a:t>危险废物产生单位每转移一车、船（次）同类危险废物，应当填写一份联单。每车、船（次）有多类危险废物的，应当按每一类危险废物填写一份联单。</a:t>
            </a:r>
            <a:endParaRPr lang="en-US" altLang="en-US" sz="1600" dirty="0">
              <a:latin typeface="微软雅黑" panose="020B0503020204020204" pitchFamily="34" charset="-122"/>
            </a:endParaRPr>
          </a:p>
        </p:txBody>
      </p:sp>
      <p:grpSp>
        <p:nvGrpSpPr>
          <p:cNvPr id="13333" name="Group 10"/>
          <p:cNvGrpSpPr/>
          <p:nvPr/>
        </p:nvGrpSpPr>
        <p:grpSpPr>
          <a:xfrm>
            <a:off x="1414463" y="2506663"/>
            <a:ext cx="1787525" cy="720725"/>
            <a:chOff x="3692576" y="1742634"/>
            <a:chExt cx="2790379" cy="2796023"/>
          </a:xfrm>
        </p:grpSpPr>
        <p:grpSp>
          <p:nvGrpSpPr>
            <p:cNvPr id="13343" name="组合 79"/>
            <p:cNvGrpSpPr/>
            <p:nvPr/>
          </p:nvGrpSpPr>
          <p:grpSpPr>
            <a:xfrm>
              <a:off x="3692576" y="1742634"/>
              <a:ext cx="2790379" cy="2796023"/>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en-US" altLang="zh-CN" sz="20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334" name="Group 10"/>
          <p:cNvGrpSpPr/>
          <p:nvPr/>
        </p:nvGrpSpPr>
        <p:grpSpPr>
          <a:xfrm>
            <a:off x="3930650" y="2520950"/>
            <a:ext cx="1787525" cy="719138"/>
            <a:chOff x="3692576" y="1742634"/>
            <a:chExt cx="2790379" cy="2796023"/>
          </a:xfrm>
        </p:grpSpPr>
        <p:grpSp>
          <p:nvGrpSpPr>
            <p:cNvPr id="13335" name="组合 79"/>
            <p:cNvGrpSpPr/>
            <p:nvPr/>
          </p:nvGrpSpPr>
          <p:grpSpPr>
            <a:xfrm>
              <a:off x="3692576" y="1742634"/>
              <a:ext cx="2790379" cy="2796023"/>
              <a:chOff x="6379729" y="2488774"/>
              <a:chExt cx="2513016" cy="2513016"/>
            </a:xfrm>
          </p:grpSpPr>
          <p:sp>
            <p:nvSpPr>
              <p:cNvPr id="9" name="任意多边形 82"/>
              <p:cNvSpPr/>
              <p:nvPr/>
            </p:nvSpPr>
            <p:spPr>
              <a:xfrm rot="3738964">
                <a:off x="6379730"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en-US" altLang="zh-CN" sz="20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xEl>
                                              <p:charRg st="0" end="21"/>
                                            </p:txEl>
                                          </p:spTgt>
                                        </p:tgtEl>
                                        <p:attrNameLst>
                                          <p:attrName>style.visibility</p:attrName>
                                        </p:attrNameLst>
                                      </p:cBhvr>
                                      <p:to>
                                        <p:strVal val="visible"/>
                                      </p:to>
                                    </p:set>
                                    <p:animEffect transition="in" filter="fade">
                                      <p:cBhvr>
                                        <p:cTn id="7" dur="500"/>
                                        <p:tgtEl>
                                          <p:spTgt spid="32">
                                            <p:txEl>
                                              <p:charRg st="0" end="2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charRg st="0" end="54"/>
                                            </p:txEl>
                                          </p:spTgt>
                                        </p:tgtEl>
                                        <p:attrNameLst>
                                          <p:attrName>style.visibility</p:attrName>
                                        </p:attrNameLst>
                                      </p:cBhvr>
                                      <p:to>
                                        <p:strVal val="visible"/>
                                      </p:to>
                                    </p:set>
                                    <p:animEffect transition="in" filter="fade">
                                      <p:cBhvr>
                                        <p:cTn id="11" dur="500"/>
                                        <p:tgtEl>
                                          <p:spTgt spid="34">
                                            <p:txEl>
                                              <p:charRg st="0" end="5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xEl>
                                              <p:charRg st="54" end="132"/>
                                            </p:txEl>
                                          </p:spTgt>
                                        </p:tgtEl>
                                        <p:attrNameLst>
                                          <p:attrName>style.visibility</p:attrName>
                                        </p:attrNameLst>
                                      </p:cBhvr>
                                      <p:to>
                                        <p:strVal val="visible"/>
                                      </p:to>
                                    </p:set>
                                    <p:animEffect transition="in" filter="fade">
                                      <p:cBhvr>
                                        <p:cTn id="16" dur="500"/>
                                        <p:tgtEl>
                                          <p:spTgt spid="34">
                                            <p:txEl>
                                              <p:charRg st="54" end="13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xEl>
                                              <p:charRg st="132" end="142"/>
                                            </p:txEl>
                                          </p:spTgt>
                                        </p:tgtEl>
                                        <p:attrNameLst>
                                          <p:attrName>style.visibility</p:attrName>
                                        </p:attrNameLst>
                                      </p:cBhvr>
                                      <p:to>
                                        <p:strVal val="visible"/>
                                      </p:to>
                                    </p:set>
                                    <p:animEffect transition="in" filter="fade">
                                      <p:cBhvr>
                                        <p:cTn id="21" dur="500"/>
                                        <p:tgtEl>
                                          <p:spTgt spid="34">
                                            <p:txEl>
                                              <p:charRg st="132" end="14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6">
                                            <p:txEl>
                                              <p:charRg st="0" end="27"/>
                                            </p:txEl>
                                          </p:spTgt>
                                        </p:tgtEl>
                                        <p:attrNameLst>
                                          <p:attrName>style.visibility</p:attrName>
                                        </p:attrNameLst>
                                      </p:cBhvr>
                                      <p:to>
                                        <p:strVal val="visible"/>
                                      </p:to>
                                    </p:set>
                                    <p:animEffect transition="in" filter="fade">
                                      <p:cBhvr>
                                        <p:cTn id="25" dur="500"/>
                                        <p:tgtEl>
                                          <p:spTgt spid="36">
                                            <p:txEl>
                                              <p:charRg st="0" end="2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xEl>
                                              <p:charRg st="27" end="55"/>
                                            </p:txEl>
                                          </p:spTgt>
                                        </p:tgtEl>
                                        <p:attrNameLst>
                                          <p:attrName>style.visibility</p:attrName>
                                        </p:attrNameLst>
                                      </p:cBhvr>
                                      <p:to>
                                        <p:strVal val="visible"/>
                                      </p:to>
                                    </p:set>
                                    <p:animEffect transition="in" filter="fade">
                                      <p:cBhvr>
                                        <p:cTn id="30" dur="500"/>
                                        <p:tgtEl>
                                          <p:spTgt spid="36">
                                            <p:txEl>
                                              <p:charRg st="27" end="55"/>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8">
                                            <p:txEl>
                                              <p:charRg st="0" end="22"/>
                                            </p:txEl>
                                          </p:spTgt>
                                        </p:tgtEl>
                                        <p:attrNameLst>
                                          <p:attrName>style.visibility</p:attrName>
                                        </p:attrNameLst>
                                      </p:cBhvr>
                                      <p:to>
                                        <p:strVal val="visible"/>
                                      </p:to>
                                    </p:set>
                                    <p:animEffect transition="in" filter="fade">
                                      <p:cBhvr>
                                        <p:cTn id="34" dur="500"/>
                                        <p:tgtEl>
                                          <p:spTgt spid="38">
                                            <p:txEl>
                                              <p:charRg st="0" end="2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xEl>
                                              <p:charRg st="22" end="90"/>
                                            </p:txEl>
                                          </p:spTgt>
                                        </p:tgtEl>
                                        <p:attrNameLst>
                                          <p:attrName>style.visibility</p:attrName>
                                        </p:attrNameLst>
                                      </p:cBhvr>
                                      <p:to>
                                        <p:strVal val="visible"/>
                                      </p:to>
                                    </p:set>
                                    <p:animEffect transition="in" filter="fade">
                                      <p:cBhvr>
                                        <p:cTn id="39" dur="500"/>
                                        <p:tgtEl>
                                          <p:spTgt spid="38">
                                            <p:txEl>
                                              <p:charRg st="22" end="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build="p"/>
      <p:bldP spid="36" grpId="0" build="p"/>
      <p:bldP spid="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13"/>
          <p:cNvPicPr>
            <a:picLocks noChangeAspect="1"/>
          </p:cNvPicPr>
          <p:nvPr/>
        </p:nvPicPr>
        <p:blipFill>
          <a:blip r:embed="rId1"/>
          <a:stretch>
            <a:fillRect/>
          </a:stretch>
        </p:blipFill>
        <p:spPr>
          <a:xfrm>
            <a:off x="1385888" y="381000"/>
            <a:ext cx="4467225" cy="6010275"/>
          </a:xfrm>
          <a:prstGeom prst="rect">
            <a:avLst/>
          </a:prstGeom>
          <a:noFill/>
          <a:ln w="9525">
            <a:noFill/>
          </a:ln>
        </p:spPr>
      </p:pic>
      <p:sp>
        <p:nvSpPr>
          <p:cNvPr id="14339" name="TextBox 11"/>
          <p:cNvSpPr txBox="1"/>
          <p:nvPr/>
        </p:nvSpPr>
        <p:spPr>
          <a:xfrm>
            <a:off x="6781800" y="1685925"/>
            <a:ext cx="3790950" cy="1754188"/>
          </a:xfrm>
          <a:prstGeom prst="rect">
            <a:avLst/>
          </a:prstGeom>
          <a:noFill/>
          <a:ln w="9525">
            <a:noFill/>
          </a:ln>
        </p:spPr>
        <p:txBody>
          <a:bodyPr>
            <a:spAutoFit/>
          </a:bodyPr>
          <a:p>
            <a:pPr algn="ctr" eaLnBrk="1" hangingPunct="1"/>
            <a:r>
              <a:rPr lang="zh-CN" altLang="zh-CN" dirty="0">
                <a:latin typeface="微软雅黑" panose="020B0503020204020204" pitchFamily="34" charset="-122"/>
              </a:rPr>
              <a:t>联单共分五联，颜色分别为：</a:t>
            </a:r>
            <a:endParaRPr lang="en-US" altLang="zh-CN" dirty="0">
              <a:latin typeface="微软雅黑" panose="020B0503020204020204" pitchFamily="34" charset="-122"/>
            </a:endParaRPr>
          </a:p>
          <a:p>
            <a:pPr algn="ctr" eaLnBrk="1" hangingPunct="1"/>
            <a:r>
              <a:rPr lang="zh-CN" altLang="zh-CN" dirty="0">
                <a:latin typeface="微软雅黑" panose="020B0503020204020204" pitchFamily="34" charset="-122"/>
              </a:rPr>
              <a:t>第一联，白色；</a:t>
            </a:r>
            <a:endParaRPr lang="en-US" altLang="zh-CN" dirty="0">
              <a:latin typeface="微软雅黑" panose="020B0503020204020204" pitchFamily="34" charset="-122"/>
            </a:endParaRPr>
          </a:p>
          <a:p>
            <a:pPr algn="ctr" eaLnBrk="1" hangingPunct="1"/>
            <a:r>
              <a:rPr lang="zh-CN" altLang="zh-CN" dirty="0">
                <a:latin typeface="微软雅黑" panose="020B0503020204020204" pitchFamily="34" charset="-122"/>
              </a:rPr>
              <a:t>第二联，红色；</a:t>
            </a:r>
            <a:endParaRPr lang="en-US" altLang="zh-CN" dirty="0">
              <a:latin typeface="微软雅黑" panose="020B0503020204020204" pitchFamily="34" charset="-122"/>
            </a:endParaRPr>
          </a:p>
          <a:p>
            <a:pPr algn="ctr" eaLnBrk="1" hangingPunct="1"/>
            <a:r>
              <a:rPr lang="zh-CN" altLang="zh-CN" dirty="0">
                <a:latin typeface="微软雅黑" panose="020B0503020204020204" pitchFamily="34" charset="-122"/>
              </a:rPr>
              <a:t>第三联，黄色；</a:t>
            </a:r>
            <a:endParaRPr lang="en-US" altLang="zh-CN" dirty="0">
              <a:latin typeface="微软雅黑" panose="020B0503020204020204" pitchFamily="34" charset="-122"/>
            </a:endParaRPr>
          </a:p>
          <a:p>
            <a:pPr algn="ctr" eaLnBrk="1" hangingPunct="1"/>
            <a:r>
              <a:rPr lang="zh-CN" altLang="zh-CN" dirty="0">
                <a:latin typeface="微软雅黑" panose="020B0503020204020204" pitchFamily="34" charset="-122"/>
              </a:rPr>
              <a:t>第四联，蓝色；</a:t>
            </a:r>
            <a:endParaRPr lang="en-US" altLang="zh-CN" dirty="0">
              <a:latin typeface="微软雅黑" panose="020B0503020204020204" pitchFamily="34" charset="-122"/>
            </a:endParaRPr>
          </a:p>
          <a:p>
            <a:pPr algn="ctr" eaLnBrk="1" hangingPunct="1"/>
            <a:r>
              <a:rPr lang="zh-CN" altLang="zh-CN" dirty="0">
                <a:latin typeface="微软雅黑" panose="020B0503020204020204" pitchFamily="34" charset="-122"/>
              </a:rPr>
              <a:t>第五联，绿色</a:t>
            </a:r>
            <a:r>
              <a:rPr lang="zh-CN" altLang="en-US" dirty="0">
                <a:latin typeface="微软雅黑" panose="020B0503020204020204" pitchFamily="34" charset="-122"/>
              </a:rPr>
              <a:t>。</a:t>
            </a:r>
            <a:endParaRPr lang="zh-CN" altLang="en-US" dirty="0">
              <a:latin typeface="微软雅黑" panose="020B0503020204020204" pitchFamily="34" charset="-122"/>
            </a:endParaRPr>
          </a:p>
        </p:txBody>
      </p:sp>
    </p:spTree>
  </p:cSld>
  <p:clrMapOvr>
    <a:masterClrMapping/>
  </p:clrMapOvr>
  <p:transition spd="slow" advTm="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5363"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65"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sym typeface="微软雅黑" panose="020B0503020204020204" pitchFamily="34" charset="-122"/>
              </a:rPr>
              <a:t>危险废物规范化管理</a:t>
            </a:r>
            <a:endParaRPr lang="en-US" altLang="en-US" sz="4000" b="1" dirty="0">
              <a:solidFill>
                <a:schemeClr val="accent1"/>
              </a:solidFill>
              <a:latin typeface="微软雅黑" panose="020B0503020204020204" pitchFamily="34" charset="-122"/>
            </a:endParaRPr>
          </a:p>
        </p:txBody>
      </p:sp>
      <p:sp>
        <p:nvSpPr>
          <p:cNvPr id="15366" name="Rectangle 4"/>
          <p:cNvSpPr>
            <a:spLocks noGrp="1"/>
          </p:cNvSpPr>
          <p:nvPr/>
        </p:nvSpPr>
        <p:spPr>
          <a:xfrm>
            <a:off x="3724275" y="1295400"/>
            <a:ext cx="4267200" cy="457200"/>
          </a:xfrm>
          <a:prstGeom prst="rect">
            <a:avLst/>
          </a:prstGeom>
          <a:noFill/>
          <a:ln w="9525">
            <a:noFill/>
          </a:ln>
        </p:spPr>
        <p:txBody>
          <a:bodyPr/>
          <a:p>
            <a:pPr marL="342900" indent="-342900">
              <a:spcBef>
                <a:spcPct val="20000"/>
              </a:spcBef>
              <a:buClr>
                <a:schemeClr val="hlink"/>
              </a:buClr>
              <a:buFont typeface="Wingdings" panose="05000000000000000000" pitchFamily="2" charset="2"/>
            </a:pPr>
            <a:r>
              <a:rPr lang="zh-CN" altLang="en-US" sz="2400" b="1" dirty="0">
                <a:solidFill>
                  <a:schemeClr val="tx2"/>
                </a:solidFill>
                <a:latin typeface="楷体_GB2312" pitchFamily="49" charset="-122"/>
                <a:ea typeface="楷体_GB2312" pitchFamily="49" charset="-122"/>
              </a:rPr>
              <a:t>危险废物转移联单流程图</a:t>
            </a:r>
            <a:endParaRPr lang="zh-CN" altLang="en-US" sz="2400" b="1" dirty="0">
              <a:solidFill>
                <a:schemeClr val="tx2"/>
              </a:solidFill>
              <a:latin typeface="楷体_GB2312" pitchFamily="49" charset="-122"/>
              <a:ea typeface="楷体_GB2312" pitchFamily="49" charset="-122"/>
            </a:endParaRPr>
          </a:p>
        </p:txBody>
      </p:sp>
      <p:pic>
        <p:nvPicPr>
          <p:cNvPr id="15367" name="Picture 8" descr="@QIXAPHO9E5_CEQ`@GJ$60F"/>
          <p:cNvPicPr>
            <a:picLocks noChangeAspect="1"/>
          </p:cNvPicPr>
          <p:nvPr/>
        </p:nvPicPr>
        <p:blipFill>
          <a:blip r:embed="rId1"/>
          <a:srcRect l="340"/>
          <a:stretch>
            <a:fillRect/>
          </a:stretch>
        </p:blipFill>
        <p:spPr>
          <a:xfrm>
            <a:off x="2166938" y="1909763"/>
            <a:ext cx="8353425" cy="4876800"/>
          </a:xfrm>
          <a:prstGeom prst="rect">
            <a:avLst/>
          </a:prstGeom>
          <a:noFill/>
          <a:ln w="9525">
            <a:noFill/>
          </a:ln>
        </p:spPr>
      </p:pic>
    </p:spTree>
  </p:cSld>
  <p:clrMapOvr>
    <a:masterClrMapping/>
  </p:clrMapOvr>
  <p:transition spd="slow" advTm="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79"/>
          <p:cNvGrpSpPr/>
          <p:nvPr/>
        </p:nvGrpSpPr>
        <p:grpSpPr>
          <a:xfrm>
            <a:off x="692150" y="333375"/>
            <a:ext cx="1163638" cy="1165225"/>
            <a:chOff x="6379729" y="2488774"/>
            <a:chExt cx="2513016" cy="2513016"/>
          </a:xfrm>
        </p:grpSpPr>
        <p:sp>
          <p:nvSpPr>
            <p:cNvPr id="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6387"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三</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389" name="TextBox 12"/>
          <p:cNvSpPr txBox="1"/>
          <p:nvPr/>
        </p:nvSpPr>
        <p:spPr>
          <a:xfrm>
            <a:off x="5376863" y="550863"/>
            <a:ext cx="4246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危险废物管理</a:t>
            </a:r>
            <a:r>
              <a:rPr lang="zh-CN" altLang="en-US" sz="4000" b="1" dirty="0">
                <a:solidFill>
                  <a:schemeClr val="accent1"/>
                </a:solidFill>
                <a:latin typeface="微软雅黑" panose="020B0503020204020204" pitchFamily="34" charset="-122"/>
              </a:rPr>
              <a:t>台账</a:t>
            </a:r>
            <a:endParaRPr lang="zh-CN" altLang="en-US" sz="4000" b="1" dirty="0">
              <a:solidFill>
                <a:schemeClr val="accent1"/>
              </a:solidFill>
              <a:latin typeface="微软雅黑" panose="020B0503020204020204" pitchFamily="34" charset="-122"/>
            </a:endParaRPr>
          </a:p>
        </p:txBody>
      </p:sp>
      <p:grpSp>
        <p:nvGrpSpPr>
          <p:cNvPr id="5" name="组合 79"/>
          <p:cNvGrpSpPr/>
          <p:nvPr/>
        </p:nvGrpSpPr>
        <p:grpSpPr>
          <a:xfrm>
            <a:off x="719138" y="2544763"/>
            <a:ext cx="2830512" cy="2681287"/>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grpSp>
          <p:nvGrpSpPr>
            <p:cNvPr id="16394" name="任意多边形 83"/>
            <p:cNvGrpSpPr/>
            <p:nvPr/>
          </p:nvGrpSpPr>
          <p:grpSpPr>
            <a:xfrm>
              <a:off x="6405642" y="2502578"/>
              <a:ext cx="2483388" cy="2483262"/>
              <a:chOff x="755904" y="1853184"/>
              <a:chExt cx="3523488" cy="3529584"/>
            </a:xfrm>
          </p:grpSpPr>
          <p:pic>
            <p:nvPicPr>
              <p:cNvPr id="16395" name="任意多边形 83"/>
              <p:cNvPicPr/>
              <p:nvPr/>
            </p:nvPicPr>
            <p:blipFill>
              <a:blip r:embed="rId1"/>
              <a:stretch>
                <a:fillRect/>
              </a:stretch>
            </p:blipFill>
            <p:spPr>
              <a:xfrm>
                <a:off x="755904" y="1853184"/>
                <a:ext cx="3523488" cy="3529584"/>
              </a:xfrm>
              <a:prstGeom prst="rect">
                <a:avLst/>
              </a:prstGeom>
              <a:noFill/>
              <a:ln w="9525">
                <a:noFill/>
              </a:ln>
            </p:spPr>
          </p:pic>
          <p:sp>
            <p:nvSpPr>
              <p:cNvPr id="16396" name="Text Box 58"/>
              <p:cNvSpPr txBox="1"/>
              <p:nvPr/>
            </p:nvSpPr>
            <p:spPr>
              <a:xfrm rot="-5222763">
                <a:off x="758272" y="1862426"/>
                <a:ext cx="3520404" cy="3514141"/>
              </a:xfrm>
              <a:prstGeom prst="rect">
                <a:avLst/>
              </a:prstGeom>
              <a:noFill/>
              <a:ln w="9525">
                <a:noFill/>
              </a:ln>
            </p:spPr>
            <p:txBody>
              <a:bodyPr vert="eaVert" anchor="ctr" anchorCtr="0"/>
              <a:p>
                <a:pPr algn="ctr" eaLnBrk="1" hangingPunct="1"/>
                <a:endParaRPr lang="en-US" altLang="en-US" dirty="0">
                  <a:solidFill>
                    <a:srgbClr val="FFFFFF"/>
                  </a:solidFill>
                  <a:latin typeface="Arial" panose="020B0604020202020204" pitchFamily="34" charset="0"/>
                  <a:ea typeface="宋体" panose="02010600030101010101" pitchFamily="2" charset="-122"/>
                </a:endParaRPr>
              </a:p>
            </p:txBody>
          </p:sp>
        </p:grpSp>
      </p:grpSp>
      <p:sp>
        <p:nvSpPr>
          <p:cNvPr id="16391" name="Text Box 59"/>
          <p:cNvSpPr txBox="1"/>
          <p:nvPr/>
        </p:nvSpPr>
        <p:spPr>
          <a:xfrm>
            <a:off x="1009650" y="3443288"/>
            <a:ext cx="2138363" cy="822325"/>
          </a:xfrm>
          <a:prstGeom prst="rect">
            <a:avLst/>
          </a:prstGeom>
          <a:noFill/>
          <a:ln w="9525">
            <a:noFill/>
          </a:ln>
        </p:spPr>
        <p:txBody>
          <a:bodyPr>
            <a:spAutoFit/>
          </a:bodyPr>
          <a:p>
            <a:pPr algn="ctr" eaLnBrk="1" hangingPunct="1">
              <a:spcBef>
                <a:spcPct val="50000"/>
              </a:spcBef>
            </a:pPr>
            <a:r>
              <a:rPr lang="zh-CN" altLang="en-US" sz="2400" b="1" dirty="0">
                <a:solidFill>
                  <a:srgbClr val="000099"/>
                </a:solidFill>
                <a:latin typeface="Arial" panose="020B0604020202020204" pitchFamily="34" charset="0"/>
                <a:ea typeface="黑体" panose="02010609060101010101" pitchFamily="49" charset="-122"/>
              </a:rPr>
              <a:t>建立危险废物台账的原则</a:t>
            </a:r>
            <a:endParaRPr lang="zh-CN" altLang="en-US" sz="2400" b="1" dirty="0">
              <a:solidFill>
                <a:srgbClr val="000099"/>
              </a:solidFill>
              <a:latin typeface="Arial" panose="020B0604020202020204" pitchFamily="34" charset="0"/>
              <a:ea typeface="黑体" panose="02010609060101010101" pitchFamily="49" charset="-122"/>
            </a:endParaRPr>
          </a:p>
        </p:txBody>
      </p:sp>
      <p:sp>
        <p:nvSpPr>
          <p:cNvPr id="83004" name="Rectangle 5"/>
          <p:cNvSpPr/>
          <p:nvPr/>
        </p:nvSpPr>
        <p:spPr>
          <a:xfrm>
            <a:off x="4876800" y="2422525"/>
            <a:ext cx="5599113" cy="3370263"/>
          </a:xfrm>
          <a:prstGeom prst="rect">
            <a:avLst/>
          </a:prstGeom>
          <a:noFill/>
          <a:ln w="9525">
            <a:noFill/>
          </a:ln>
        </p:spPr>
        <p:txBody>
          <a:bodyPr/>
          <a:p>
            <a:pPr marL="342900" indent="-342900" eaLnBrk="1" hangingPunct="1">
              <a:spcBef>
                <a:spcPct val="20000"/>
              </a:spcBef>
              <a:buClr>
                <a:schemeClr val="hlink"/>
              </a:buClr>
              <a:buFont typeface="Wingdings" panose="05000000000000000000" pitchFamily="2" charset="2"/>
              <a:buChar char="p"/>
            </a:pPr>
            <a:r>
              <a:rPr lang="zh-CN" altLang="en-US" sz="2400" b="1" dirty="0">
                <a:latin typeface="楷体_GB2312" pitchFamily="49" charset="-122"/>
                <a:ea typeface="楷体_GB2312" pitchFamily="49" charset="-122"/>
              </a:rPr>
              <a:t>既要掌握危险废物产生和流向情况，确保废物不非法流失，同时，又经济可行，不过度增加企业和操作人员的负担。</a:t>
            </a:r>
            <a:endParaRPr lang="zh-CN" altLang="en-US" sz="2400" b="1" dirty="0">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buChar char="p"/>
            </a:pPr>
            <a:endParaRPr lang="zh-CN" altLang="en-US" sz="2400" b="1" dirty="0">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pPr>
            <a:endParaRPr lang="zh-CN" altLang="en-US" sz="2400" b="1" dirty="0">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buChar char="p"/>
            </a:pPr>
            <a:r>
              <a:rPr lang="zh-CN" altLang="en-US" sz="2400" b="1" dirty="0">
                <a:latin typeface="楷体_GB2312" pitchFamily="49" charset="-122"/>
                <a:ea typeface="楷体_GB2312" pitchFamily="49" charset="-122"/>
              </a:rPr>
              <a:t>与生产实际相结合。</a:t>
            </a:r>
            <a:endParaRPr lang="zh-CN" altLang="en-US" sz="2400" b="1" dirty="0">
              <a:latin typeface="楷体_GB2312" pitchFamily="49"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3004"/>
                                        </p:tgtEl>
                                        <p:attrNameLst>
                                          <p:attrName>style.visibility</p:attrName>
                                        </p:attrNameLst>
                                      </p:cBhvr>
                                      <p:to>
                                        <p:strVal val="visible"/>
                                      </p:to>
                                    </p:set>
                                    <p:animEffect transition="in" filter="checkerboard(across)">
                                      <p:cBhvr>
                                        <p:cTn id="11" dur="500"/>
                                        <p:tgtEl>
                                          <p:spTgt spid="83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79"/>
          <p:cNvGrpSpPr/>
          <p:nvPr/>
        </p:nvGrpSpPr>
        <p:grpSpPr>
          <a:xfrm>
            <a:off x="692150" y="333375"/>
            <a:ext cx="1163638" cy="1165225"/>
            <a:chOff x="6379729" y="2488774"/>
            <a:chExt cx="2513016" cy="2513016"/>
          </a:xfrm>
        </p:grpSpPr>
        <p:sp>
          <p:nvSpPr>
            <p:cNvPr id="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7411"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三</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413" name="TextBox 12"/>
          <p:cNvSpPr txBox="1"/>
          <p:nvPr/>
        </p:nvSpPr>
        <p:spPr>
          <a:xfrm>
            <a:off x="5376863" y="550863"/>
            <a:ext cx="4246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危险废物管理</a:t>
            </a:r>
            <a:r>
              <a:rPr lang="zh-CN" altLang="en-US" sz="4000" b="1" dirty="0">
                <a:solidFill>
                  <a:schemeClr val="accent1"/>
                </a:solidFill>
                <a:latin typeface="微软雅黑" panose="020B0503020204020204" pitchFamily="34" charset="-122"/>
              </a:rPr>
              <a:t>台账</a:t>
            </a:r>
            <a:endParaRPr lang="zh-CN" altLang="en-US" sz="4000" b="1" dirty="0">
              <a:solidFill>
                <a:schemeClr val="accent1"/>
              </a:solidFill>
              <a:latin typeface="微软雅黑" panose="020B0503020204020204" pitchFamily="34" charset="-122"/>
            </a:endParaRPr>
          </a:p>
        </p:txBody>
      </p:sp>
      <p:grpSp>
        <p:nvGrpSpPr>
          <p:cNvPr id="5" name="组合 79"/>
          <p:cNvGrpSpPr/>
          <p:nvPr/>
        </p:nvGrpSpPr>
        <p:grpSpPr>
          <a:xfrm>
            <a:off x="719138" y="2592388"/>
            <a:ext cx="2546350" cy="2633662"/>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grpSp>
          <p:nvGrpSpPr>
            <p:cNvPr id="17418" name="任意多边形 83"/>
            <p:cNvGrpSpPr/>
            <p:nvPr/>
          </p:nvGrpSpPr>
          <p:grpSpPr>
            <a:xfrm>
              <a:off x="6405642" y="2502578"/>
              <a:ext cx="2483388" cy="2483262"/>
              <a:chOff x="755904" y="1853184"/>
              <a:chExt cx="3523488" cy="3529584"/>
            </a:xfrm>
          </p:grpSpPr>
          <p:pic>
            <p:nvPicPr>
              <p:cNvPr id="17419" name="任意多边形 83"/>
              <p:cNvPicPr/>
              <p:nvPr/>
            </p:nvPicPr>
            <p:blipFill>
              <a:blip r:embed="rId1"/>
              <a:stretch>
                <a:fillRect/>
              </a:stretch>
            </p:blipFill>
            <p:spPr>
              <a:xfrm>
                <a:off x="755904" y="1853184"/>
                <a:ext cx="3523488" cy="3529584"/>
              </a:xfrm>
              <a:prstGeom prst="rect">
                <a:avLst/>
              </a:prstGeom>
              <a:noFill/>
              <a:ln w="9525">
                <a:noFill/>
              </a:ln>
            </p:spPr>
          </p:pic>
          <p:sp>
            <p:nvSpPr>
              <p:cNvPr id="17420" name="Text Box 14"/>
              <p:cNvSpPr txBox="1"/>
              <p:nvPr/>
            </p:nvSpPr>
            <p:spPr>
              <a:xfrm rot="-5222763">
                <a:off x="758272" y="1862426"/>
                <a:ext cx="3520404" cy="3514141"/>
              </a:xfrm>
              <a:prstGeom prst="rect">
                <a:avLst/>
              </a:prstGeom>
              <a:noFill/>
              <a:ln w="9525">
                <a:noFill/>
              </a:ln>
            </p:spPr>
            <p:txBody>
              <a:bodyPr vert="eaVert" anchor="ctr" anchorCtr="0"/>
              <a:p>
                <a:pPr algn="ctr" eaLnBrk="1" hangingPunct="1"/>
                <a:endParaRPr lang="en-US" altLang="en-US" dirty="0">
                  <a:solidFill>
                    <a:srgbClr val="FFFFFF"/>
                  </a:solidFill>
                  <a:latin typeface="Arial" panose="020B0604020202020204" pitchFamily="34" charset="0"/>
                  <a:ea typeface="宋体" panose="02010600030101010101" pitchFamily="2" charset="-122"/>
                </a:endParaRPr>
              </a:p>
            </p:txBody>
          </p:sp>
        </p:grpSp>
      </p:grpSp>
      <p:sp>
        <p:nvSpPr>
          <p:cNvPr id="17415" name="Text Box 15"/>
          <p:cNvSpPr txBox="1"/>
          <p:nvPr/>
        </p:nvSpPr>
        <p:spPr>
          <a:xfrm>
            <a:off x="1009650" y="3443288"/>
            <a:ext cx="2138363" cy="822325"/>
          </a:xfrm>
          <a:prstGeom prst="rect">
            <a:avLst/>
          </a:prstGeom>
          <a:noFill/>
          <a:ln w="9525">
            <a:noFill/>
          </a:ln>
        </p:spPr>
        <p:txBody>
          <a:bodyPr>
            <a:spAutoFit/>
          </a:bodyPr>
          <a:p>
            <a:pPr algn="ctr" eaLnBrk="1" hangingPunct="1">
              <a:spcBef>
                <a:spcPct val="50000"/>
              </a:spcBef>
            </a:pPr>
            <a:r>
              <a:rPr lang="zh-CN" altLang="en-US" sz="2400" b="1" dirty="0">
                <a:solidFill>
                  <a:srgbClr val="000099"/>
                </a:solidFill>
                <a:latin typeface="Arial" panose="020B0604020202020204" pitchFamily="34" charset="0"/>
                <a:ea typeface="黑体" panose="02010609060101010101" pitchFamily="49" charset="-122"/>
              </a:rPr>
              <a:t>建立危险废物台账的步骤</a:t>
            </a:r>
            <a:endParaRPr lang="zh-CN" altLang="en-US" sz="2400" b="1" dirty="0">
              <a:solidFill>
                <a:srgbClr val="000099"/>
              </a:solidFill>
              <a:latin typeface="Arial" panose="020B0604020202020204" pitchFamily="34" charset="0"/>
              <a:ea typeface="黑体" panose="02010609060101010101" pitchFamily="49" charset="-122"/>
            </a:endParaRPr>
          </a:p>
        </p:txBody>
      </p:sp>
      <p:sp>
        <p:nvSpPr>
          <p:cNvPr id="85009" name="Rectangle 5"/>
          <p:cNvSpPr/>
          <p:nvPr/>
        </p:nvSpPr>
        <p:spPr>
          <a:xfrm>
            <a:off x="4060825" y="1570038"/>
            <a:ext cx="7686675" cy="4348162"/>
          </a:xfrm>
          <a:prstGeom prst="rect">
            <a:avLst/>
          </a:prstGeom>
          <a:noFill/>
          <a:ln w="9525">
            <a:noFill/>
          </a:ln>
        </p:spPr>
        <p:txBody>
          <a:bodyPr/>
          <a:p>
            <a:pPr marL="342900" indent="-342900" eaLnBrk="1" hangingPunct="1">
              <a:spcBef>
                <a:spcPct val="20000"/>
              </a:spcBef>
              <a:buClr>
                <a:schemeClr val="hlink"/>
              </a:buClr>
              <a:buFont typeface="Wingdings" panose="05000000000000000000" pitchFamily="2" charset="2"/>
              <a:buChar char="p"/>
            </a:pPr>
            <a:r>
              <a:rPr lang="zh-CN" altLang="en-US" sz="2400" b="1" dirty="0">
                <a:latin typeface="楷体_GB2312" pitchFamily="49" charset="-122"/>
                <a:ea typeface="楷体_GB2312" pitchFamily="49" charset="-122"/>
              </a:rPr>
              <a:t>根据危险废物产生后的不同管理流程，在</a:t>
            </a:r>
            <a:r>
              <a:rPr lang="zh-CN" altLang="en-US" sz="2400" b="1" dirty="0">
                <a:solidFill>
                  <a:srgbClr val="FF0000"/>
                </a:solidFill>
                <a:latin typeface="楷体_GB2312" pitchFamily="49" charset="-122"/>
                <a:ea typeface="楷体_GB2312" pitchFamily="49" charset="-122"/>
              </a:rPr>
              <a:t>产生、贮存、处置等环节</a:t>
            </a:r>
            <a:r>
              <a:rPr lang="zh-CN" altLang="en-US" sz="2400" b="1" dirty="0">
                <a:latin typeface="楷体_GB2312" pitchFamily="49" charset="-122"/>
                <a:ea typeface="楷体_GB2312" pitchFamily="49" charset="-122"/>
              </a:rPr>
              <a:t>建立有关危险废物的台账记录或者危险废物转移内部联单机制</a:t>
            </a:r>
            <a:r>
              <a:rPr lang="zh-CN" altLang="en-US" sz="2400" b="1" dirty="0">
                <a:solidFill>
                  <a:srgbClr val="000099"/>
                </a:solidFill>
                <a:latin typeface="楷体_GB2312" pitchFamily="49" charset="-122"/>
                <a:ea typeface="楷体_GB2312" pitchFamily="49" charset="-122"/>
              </a:rPr>
              <a:t>（</a:t>
            </a:r>
            <a:r>
              <a:rPr lang="zh-CN" altLang="en-US" sz="2200" b="1" dirty="0">
                <a:solidFill>
                  <a:srgbClr val="000099"/>
                </a:solidFill>
                <a:latin typeface="楷体_GB2312" pitchFamily="49" charset="-122"/>
                <a:ea typeface="楷体_GB2312" pitchFamily="49" charset="-122"/>
              </a:rPr>
              <a:t>包括危险废物产生、贮存、处置情况记录表）</a:t>
            </a:r>
            <a:r>
              <a:rPr lang="en-US" altLang="zh-CN" sz="2200" b="1" dirty="0">
                <a:solidFill>
                  <a:srgbClr val="000099"/>
                </a:solidFill>
                <a:latin typeface="楷体_GB2312" pitchFamily="49" charset="-122"/>
                <a:ea typeface="楷体_GB2312" pitchFamily="49" charset="-122"/>
              </a:rPr>
              <a:t>[</a:t>
            </a:r>
            <a:r>
              <a:rPr lang="zh-CN" altLang="en-US" sz="2200" b="1" dirty="0">
                <a:solidFill>
                  <a:srgbClr val="000099"/>
                </a:solidFill>
                <a:latin typeface="楷体_GB2312" pitchFamily="49" charset="-122"/>
                <a:ea typeface="楷体_GB2312" pitchFamily="49" charset="-122"/>
              </a:rPr>
              <a:t>共</a:t>
            </a:r>
            <a:r>
              <a:rPr lang="en-US" altLang="zh-CN" sz="2200" b="1" dirty="0">
                <a:solidFill>
                  <a:srgbClr val="000099"/>
                </a:solidFill>
                <a:latin typeface="楷体_GB2312" pitchFamily="49" charset="-122"/>
                <a:ea typeface="楷体_GB2312" pitchFamily="49" charset="-122"/>
              </a:rPr>
              <a:t>3</a:t>
            </a:r>
            <a:r>
              <a:rPr lang="zh-CN" altLang="en-US" sz="2200" b="1" dirty="0">
                <a:solidFill>
                  <a:srgbClr val="000099"/>
                </a:solidFill>
                <a:latin typeface="楷体_GB2312" pitchFamily="49" charset="-122"/>
                <a:ea typeface="楷体_GB2312" pitchFamily="49" charset="-122"/>
              </a:rPr>
              <a:t>个表</a:t>
            </a:r>
            <a:r>
              <a:rPr lang="en-US" altLang="zh-CN" sz="2200" b="1" dirty="0">
                <a:solidFill>
                  <a:srgbClr val="000099"/>
                </a:solidFill>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pPr>
            <a:endParaRPr lang="zh-CN" altLang="en-US" sz="2200" b="1" dirty="0">
              <a:solidFill>
                <a:srgbClr val="FF0000"/>
              </a:solidFill>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buChar char="p"/>
            </a:pPr>
            <a:r>
              <a:rPr lang="zh-CN" altLang="en-US" sz="2400" b="1" dirty="0">
                <a:latin typeface="楷体_GB2312" pitchFamily="49" charset="-122"/>
                <a:ea typeface="楷体_GB2312" pitchFamily="49" charset="-122"/>
              </a:rPr>
              <a:t>定期汇总危险废物台账记录表或者危险废物内部联单，形成报表</a:t>
            </a:r>
            <a:r>
              <a:rPr lang="zh-CN" altLang="en-US" sz="2400" b="1" dirty="0">
                <a:solidFill>
                  <a:srgbClr val="000099"/>
                </a:solidFill>
                <a:latin typeface="楷体_GB2312" pitchFamily="49" charset="-122"/>
                <a:ea typeface="楷体_GB2312" pitchFamily="49" charset="-122"/>
              </a:rPr>
              <a:t>（</a:t>
            </a:r>
            <a:r>
              <a:rPr lang="zh-CN" altLang="en-US" sz="2200" b="1" dirty="0">
                <a:solidFill>
                  <a:srgbClr val="000099"/>
                </a:solidFill>
                <a:latin typeface="楷体_GB2312" pitchFamily="49" charset="-122"/>
                <a:ea typeface="楷体_GB2312" pitchFamily="49" charset="-122"/>
              </a:rPr>
              <a:t>危险废物台账月汇总表）</a:t>
            </a:r>
            <a:r>
              <a:rPr lang="en-US" altLang="zh-CN" sz="2200" b="1" dirty="0">
                <a:solidFill>
                  <a:srgbClr val="000099"/>
                </a:solidFill>
                <a:latin typeface="楷体_GB2312" pitchFamily="49" charset="-122"/>
                <a:ea typeface="楷体_GB2312" pitchFamily="49" charset="-122"/>
              </a:rPr>
              <a:t>[1</a:t>
            </a:r>
            <a:r>
              <a:rPr lang="zh-CN" altLang="en-US" sz="2200" b="1" dirty="0">
                <a:solidFill>
                  <a:srgbClr val="000099"/>
                </a:solidFill>
                <a:latin typeface="楷体_GB2312" pitchFamily="49" charset="-122"/>
                <a:ea typeface="楷体_GB2312" pitchFamily="49" charset="-122"/>
              </a:rPr>
              <a:t>个表</a:t>
            </a:r>
            <a:r>
              <a:rPr lang="en-US" altLang="zh-CN" sz="2200" b="1" dirty="0">
                <a:solidFill>
                  <a:srgbClr val="000099"/>
                </a:solidFill>
                <a:latin typeface="楷体_GB2312" pitchFamily="49" charset="-122"/>
                <a:ea typeface="楷体_GB2312" pitchFamily="49" charset="-122"/>
              </a:rPr>
              <a:t>]</a:t>
            </a:r>
            <a:r>
              <a:rPr lang="zh-CN" altLang="en-US" sz="2200" b="1" dirty="0">
                <a:solidFill>
                  <a:srgbClr val="000099"/>
                </a:solidFill>
                <a:latin typeface="楷体_GB2312" pitchFamily="49" charset="-122"/>
                <a:ea typeface="楷体_GB2312" pitchFamily="49" charset="-122"/>
              </a:rPr>
              <a:t> </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pPr>
            <a:endParaRPr lang="zh-CN" altLang="en-US" sz="2400" b="1" dirty="0">
              <a:latin typeface="楷体_GB2312" pitchFamily="49" charset="-122"/>
              <a:ea typeface="楷体_GB2312" pitchFamily="49" charset="-122"/>
            </a:endParaRPr>
          </a:p>
          <a:p>
            <a:pPr marL="342900" indent="-342900" eaLnBrk="1" hangingPunct="1">
              <a:spcBef>
                <a:spcPct val="20000"/>
              </a:spcBef>
              <a:buClr>
                <a:schemeClr val="hlink"/>
              </a:buClr>
              <a:buFont typeface="Wingdings" panose="05000000000000000000" pitchFamily="2" charset="2"/>
              <a:buChar char="p"/>
            </a:pPr>
            <a:r>
              <a:rPr lang="zh-CN" altLang="en-US" sz="2400" b="1" dirty="0">
                <a:latin typeface="楷体_GB2312" pitchFamily="49" charset="-122"/>
                <a:ea typeface="楷体_GB2312" pitchFamily="49" charset="-122"/>
              </a:rPr>
              <a:t>汇总危险废物台账报表，以及危险废物产生工序调查表及工序图、危险废物特征表、危险废物产生情况一览表、委托利用处置合同等，形成完整的危险废物台账。</a:t>
            </a:r>
            <a:endParaRPr lang="zh-CN" altLang="en-US" sz="2400" b="1" dirty="0">
              <a:latin typeface="楷体_GB2312" pitchFamily="49"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5009"/>
                                        </p:tgtEl>
                                        <p:attrNameLst>
                                          <p:attrName>style.visibility</p:attrName>
                                        </p:attrNameLst>
                                      </p:cBhvr>
                                      <p:to>
                                        <p:strVal val="visible"/>
                                      </p:to>
                                    </p:set>
                                    <p:animEffect transition="in" filter="box(in)">
                                      <p:cBhvr>
                                        <p:cTn id="11" dur="5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8435"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三</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437" name="TextBox 12"/>
          <p:cNvSpPr txBox="1"/>
          <p:nvPr/>
        </p:nvSpPr>
        <p:spPr>
          <a:xfrm>
            <a:off x="5376863" y="550863"/>
            <a:ext cx="4246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危险废物管理</a:t>
            </a:r>
            <a:r>
              <a:rPr lang="zh-CN" altLang="en-US" sz="4000" b="1" dirty="0">
                <a:solidFill>
                  <a:schemeClr val="accent1"/>
                </a:solidFill>
                <a:latin typeface="微软雅黑" panose="020B0503020204020204" pitchFamily="34" charset="-122"/>
              </a:rPr>
              <a:t>台账</a:t>
            </a:r>
            <a:endParaRPr lang="zh-CN" altLang="en-US" sz="4000" b="1" dirty="0">
              <a:solidFill>
                <a:schemeClr val="accent1"/>
              </a:solidFill>
              <a:latin typeface="微软雅黑" panose="020B0503020204020204" pitchFamily="34" charset="-122"/>
            </a:endParaRPr>
          </a:p>
        </p:txBody>
      </p:sp>
      <p:sp>
        <p:nvSpPr>
          <p:cNvPr id="18438" name="Rectangle 121"/>
          <p:cNvSpPr/>
          <p:nvPr/>
        </p:nvSpPr>
        <p:spPr>
          <a:xfrm>
            <a:off x="1176338" y="2173288"/>
            <a:ext cx="8586787" cy="1158875"/>
          </a:xfrm>
          <a:prstGeom prst="rect">
            <a:avLst/>
          </a:prstGeom>
          <a:noFill/>
          <a:ln w="9525">
            <a:noFill/>
          </a:ln>
        </p:spPr>
        <p:txBody>
          <a:bodyPr/>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记录表编号：</a:t>
            </a:r>
            <a:endParaRPr lang="zh-CN" altLang="en-US" sz="2200" b="1" dirty="0">
              <a:latin typeface="楷体_GB2312" pitchFamily="49" charset="-122"/>
              <a:ea typeface="楷体_GB2312" pitchFamily="49" charset="-122"/>
            </a:endParaRPr>
          </a:p>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产生工序编号及名称：</a:t>
            </a:r>
            <a:endParaRPr lang="zh-CN" altLang="en-US" sz="2200" b="1" dirty="0">
              <a:latin typeface="楷体_GB2312" pitchFamily="49" charset="-122"/>
              <a:ea typeface="楷体_GB2312" pitchFamily="49" charset="-122"/>
            </a:endParaRPr>
          </a:p>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废物编号及名称：</a:t>
            </a:r>
            <a:endParaRPr lang="zh-CN" altLang="en-US" sz="2200" b="1" dirty="0">
              <a:latin typeface="楷体_GB2312" pitchFamily="49" charset="-122"/>
              <a:ea typeface="楷体_GB2312" pitchFamily="49" charset="-122"/>
            </a:endParaRPr>
          </a:p>
        </p:txBody>
      </p:sp>
      <p:sp>
        <p:nvSpPr>
          <p:cNvPr id="18439" name="Rectangle 4"/>
          <p:cNvSpPr/>
          <p:nvPr/>
        </p:nvSpPr>
        <p:spPr>
          <a:xfrm>
            <a:off x="1176338" y="1577975"/>
            <a:ext cx="4200525" cy="457200"/>
          </a:xfrm>
          <a:prstGeom prst="rect">
            <a:avLst/>
          </a:prstGeom>
          <a:noFill/>
          <a:ln w="28575">
            <a:noFill/>
          </a:ln>
        </p:spPr>
        <p:txBody>
          <a:bodyPr wrap="none" anchor="ctr" anchorCtr="0"/>
          <a:p>
            <a:pPr algn="ctr"/>
            <a:r>
              <a:rPr lang="zh-CN" altLang="en-US" sz="2400" b="1" u="sng" dirty="0">
                <a:solidFill>
                  <a:srgbClr val="000099"/>
                </a:solidFill>
                <a:latin typeface="微软雅黑" panose="020B0503020204020204" pitchFamily="34" charset="-122"/>
                <a:ea typeface="黑体" panose="02010609060101010101" pitchFamily="49" charset="-122"/>
              </a:rPr>
              <a:t>（</a:t>
            </a:r>
            <a:r>
              <a:rPr lang="en-US" altLang="zh-CN" sz="2400" b="1" u="sng" dirty="0">
                <a:solidFill>
                  <a:srgbClr val="000099"/>
                </a:solidFill>
                <a:latin typeface="Arial" panose="020B0604020202020204" pitchFamily="34" charset="0"/>
                <a:ea typeface="黑体" panose="02010609060101010101" pitchFamily="49" charset="-122"/>
              </a:rPr>
              <a:t>1</a:t>
            </a:r>
            <a:r>
              <a:rPr lang="zh-CN" altLang="en-US" sz="2400" b="1" u="sng" dirty="0">
                <a:solidFill>
                  <a:srgbClr val="000099"/>
                </a:solidFill>
                <a:latin typeface="微软雅黑" panose="020B0503020204020204" pitchFamily="34" charset="-122"/>
                <a:ea typeface="黑体" panose="02010609060101010101" pitchFamily="49" charset="-122"/>
              </a:rPr>
              <a:t>）危险废物产生环节记录表</a:t>
            </a:r>
            <a:endParaRPr lang="zh-CN" altLang="en-US" sz="2400" b="1" u="sng" dirty="0">
              <a:solidFill>
                <a:srgbClr val="000099"/>
              </a:solidFill>
              <a:latin typeface="微软雅黑" panose="020B0503020204020204" pitchFamily="34" charset="-122"/>
              <a:ea typeface="黑体" panose="02010609060101010101" pitchFamily="49" charset="-122"/>
            </a:endParaRPr>
          </a:p>
        </p:txBody>
      </p:sp>
      <p:graphicFrame>
        <p:nvGraphicFramePr>
          <p:cNvPr id="2" name="表格 1"/>
          <p:cNvGraphicFramePr/>
          <p:nvPr/>
        </p:nvGraphicFramePr>
        <p:xfrm>
          <a:off x="1377950" y="3332163"/>
          <a:ext cx="8539163" cy="2855913"/>
        </p:xfrm>
        <a:graphic>
          <a:graphicData uri="http://schemas.openxmlformats.org/drawingml/2006/table">
            <a:tbl>
              <a:tblPr/>
              <a:tblGrid>
                <a:gridCol w="747712"/>
                <a:gridCol w="747713"/>
                <a:gridCol w="747712"/>
                <a:gridCol w="749300"/>
                <a:gridCol w="747713"/>
                <a:gridCol w="836612"/>
                <a:gridCol w="838200"/>
                <a:gridCol w="609600"/>
                <a:gridCol w="609600"/>
                <a:gridCol w="847725"/>
                <a:gridCol w="1057275"/>
              </a:tblGrid>
              <a:tr h="671513">
                <a:tc gridSpan="6">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dirty="0" smtClean="0">
                          <a:ln>
                            <a:noFill/>
                          </a:ln>
                          <a:solidFill>
                            <a:schemeClr val="tx1"/>
                          </a:solidFill>
                          <a:effectLst/>
                          <a:latin typeface="楷体_GB2312" pitchFamily="49" charset="-122"/>
                          <a:ea typeface="楷体_GB2312" pitchFamily="49" charset="-122"/>
                        </a:rPr>
                        <a:t>产生情况</a:t>
                      </a:r>
                      <a:endParaRPr kumimoji="0" lang="zh-CN" altLang="en-US" sz="28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gridSpan="5">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楷体_GB2312" pitchFamily="49" charset="-122"/>
                          <a:ea typeface="楷体_GB2312" pitchFamily="49" charset="-122"/>
                        </a:rPr>
                        <a:t>转移情况</a:t>
                      </a:r>
                      <a:endParaRPr kumimoji="0" lang="zh-CN" altLang="en-US" sz="28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r>
              <a:tr h="155257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产生日期</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产生时间</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废物数量</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废物材质及容积</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容器个数</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产生部门经签字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转移日期</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转移时间</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rPr>
                        <a:t>废物去向</a:t>
                      </a:r>
                      <a:endPar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废物产生部门签字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废物运输部门经办人签字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81" name="Rectangle 123"/>
          <p:cNvSpPr/>
          <p:nvPr/>
        </p:nvSpPr>
        <p:spPr>
          <a:xfrm>
            <a:off x="1377950" y="6188075"/>
            <a:ext cx="8001000" cy="528638"/>
          </a:xfrm>
          <a:prstGeom prst="rect">
            <a:avLst/>
          </a:prstGeom>
          <a:noFill/>
          <a:ln w="9525">
            <a:noFill/>
          </a:ln>
        </p:spPr>
        <p:txBody>
          <a:bodyPr/>
          <a:p>
            <a:pPr marL="342900" indent="-342900">
              <a:spcBef>
                <a:spcPct val="20000"/>
              </a:spcBef>
              <a:buClr>
                <a:schemeClr val="hlink"/>
              </a:buClr>
              <a:buFont typeface="Wingdings" panose="05000000000000000000" pitchFamily="2" charset="2"/>
            </a:pPr>
            <a:r>
              <a:rPr lang="zh-CN" altLang="en-US" sz="2400" b="1" dirty="0">
                <a:solidFill>
                  <a:srgbClr val="FF0000"/>
                </a:solidFill>
                <a:latin typeface="楷体_GB2312" pitchFamily="49" charset="-122"/>
                <a:ea typeface="楷体_GB2312" pitchFamily="49" charset="-122"/>
              </a:rPr>
              <a:t>废物去向</a:t>
            </a:r>
            <a:r>
              <a:rPr lang="zh-CN" altLang="en-US" sz="2400" b="1" dirty="0">
                <a:latin typeface="楷体_GB2312" pitchFamily="49" charset="-122"/>
                <a:ea typeface="楷体_GB2312" pitchFamily="49" charset="-122"/>
              </a:rPr>
              <a:t>填写废物转移的去向（如废物贮存部门的名称）。</a:t>
            </a:r>
            <a:endParaRPr lang="en-US" altLang="zh-CN" sz="2400" b="1" dirty="0">
              <a:latin typeface="楷体_GB2312" pitchFamily="49" charset="-122"/>
              <a:ea typeface="楷体_GB2312" pitchFamily="49" charset="-122"/>
            </a:endParaRPr>
          </a:p>
        </p:txBody>
      </p:sp>
    </p:spTree>
  </p:cSld>
  <p:clrMapOvr>
    <a:masterClrMapping/>
  </p:clrMapOvr>
  <p:transition spd="slow" advTm="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9459"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三</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461" name="TextBox 12"/>
          <p:cNvSpPr txBox="1"/>
          <p:nvPr/>
        </p:nvSpPr>
        <p:spPr>
          <a:xfrm>
            <a:off x="5376863" y="550863"/>
            <a:ext cx="4246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危险废物管理</a:t>
            </a:r>
            <a:r>
              <a:rPr lang="zh-CN" altLang="en-US" sz="4000" b="1" dirty="0">
                <a:solidFill>
                  <a:schemeClr val="accent1"/>
                </a:solidFill>
                <a:latin typeface="微软雅黑" panose="020B0503020204020204" pitchFamily="34" charset="-122"/>
              </a:rPr>
              <a:t>台账</a:t>
            </a:r>
            <a:endParaRPr lang="zh-CN" altLang="en-US" sz="4000" b="1" dirty="0">
              <a:solidFill>
                <a:schemeClr val="accent1"/>
              </a:solidFill>
              <a:latin typeface="微软雅黑" panose="020B0503020204020204" pitchFamily="34" charset="-122"/>
            </a:endParaRPr>
          </a:p>
        </p:txBody>
      </p:sp>
      <p:sp>
        <p:nvSpPr>
          <p:cNvPr id="19462" name="Rectangle 4"/>
          <p:cNvSpPr/>
          <p:nvPr/>
        </p:nvSpPr>
        <p:spPr>
          <a:xfrm>
            <a:off x="1176338" y="1577975"/>
            <a:ext cx="4200525" cy="457200"/>
          </a:xfrm>
          <a:prstGeom prst="rect">
            <a:avLst/>
          </a:prstGeom>
          <a:noFill/>
          <a:ln w="28575">
            <a:noFill/>
          </a:ln>
        </p:spPr>
        <p:txBody>
          <a:bodyPr wrap="none" anchor="ctr" anchorCtr="0"/>
          <a:p>
            <a:pPr algn="ctr"/>
            <a:r>
              <a:rPr lang="zh-CN" altLang="en-US" sz="2400" b="1" u="sng" dirty="0">
                <a:solidFill>
                  <a:srgbClr val="000099"/>
                </a:solidFill>
                <a:latin typeface="微软雅黑" panose="020B0503020204020204" pitchFamily="34" charset="-122"/>
                <a:ea typeface="黑体" panose="02010609060101010101" pitchFamily="49" charset="-122"/>
              </a:rPr>
              <a:t>（</a:t>
            </a:r>
            <a:r>
              <a:rPr lang="en-US" altLang="zh-CN" sz="2400" b="1" u="sng" dirty="0">
                <a:solidFill>
                  <a:srgbClr val="000099"/>
                </a:solidFill>
                <a:latin typeface="Arial" panose="020B0604020202020204" pitchFamily="34" charset="0"/>
                <a:ea typeface="黑体" panose="02010609060101010101" pitchFamily="49" charset="-122"/>
              </a:rPr>
              <a:t>2</a:t>
            </a:r>
            <a:r>
              <a:rPr lang="zh-CN" altLang="en-US" sz="2400" b="1" u="sng" dirty="0">
                <a:solidFill>
                  <a:srgbClr val="000099"/>
                </a:solidFill>
                <a:latin typeface="微软雅黑" panose="020B0503020204020204" pitchFamily="34" charset="-122"/>
                <a:ea typeface="黑体" panose="02010609060101010101" pitchFamily="49" charset="-122"/>
              </a:rPr>
              <a:t>）危险废物贮存环节记录表</a:t>
            </a:r>
            <a:endParaRPr lang="zh-CN" altLang="en-US" sz="2400" b="1" u="sng" dirty="0">
              <a:solidFill>
                <a:srgbClr val="000099"/>
              </a:solidFill>
              <a:latin typeface="微软雅黑" panose="020B0503020204020204" pitchFamily="34" charset="-122"/>
              <a:ea typeface="黑体" panose="02010609060101010101" pitchFamily="49" charset="-122"/>
            </a:endParaRPr>
          </a:p>
        </p:txBody>
      </p:sp>
      <p:sp>
        <p:nvSpPr>
          <p:cNvPr id="19463" name="Rectangle 45"/>
          <p:cNvSpPr/>
          <p:nvPr/>
        </p:nvSpPr>
        <p:spPr>
          <a:xfrm>
            <a:off x="1176338" y="2035175"/>
            <a:ext cx="8586787" cy="928688"/>
          </a:xfrm>
          <a:prstGeom prst="rect">
            <a:avLst/>
          </a:prstGeom>
          <a:noFill/>
          <a:ln w="9525">
            <a:noFill/>
          </a:ln>
        </p:spPr>
        <p:txBody>
          <a:bodyPr/>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记录表编号：</a:t>
            </a:r>
            <a:endParaRPr lang="zh-CN" altLang="en-US" sz="2200" b="1" dirty="0">
              <a:latin typeface="楷体_GB2312" pitchFamily="49" charset="-122"/>
              <a:ea typeface="楷体_GB2312" pitchFamily="49" charset="-122"/>
            </a:endParaRPr>
          </a:p>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废物编号及名称：</a:t>
            </a:r>
            <a:endParaRPr lang="zh-CN" altLang="en-US" sz="2200" b="1" dirty="0">
              <a:latin typeface="楷体_GB2312" pitchFamily="49" charset="-122"/>
              <a:ea typeface="楷体_GB2312" pitchFamily="49" charset="-122"/>
            </a:endParaRPr>
          </a:p>
        </p:txBody>
      </p:sp>
      <p:graphicFrame>
        <p:nvGraphicFramePr>
          <p:cNvPr id="9" name="表格 8"/>
          <p:cNvGraphicFramePr/>
          <p:nvPr/>
        </p:nvGraphicFramePr>
        <p:xfrm>
          <a:off x="1377950" y="2825750"/>
          <a:ext cx="8382000" cy="3189288"/>
        </p:xfrm>
        <a:graphic>
          <a:graphicData uri="http://schemas.openxmlformats.org/drawingml/2006/table">
            <a:tbl>
              <a:tblPr/>
              <a:tblGrid>
                <a:gridCol w="644525"/>
                <a:gridCol w="646113"/>
                <a:gridCol w="644525"/>
                <a:gridCol w="642937"/>
                <a:gridCol w="644525"/>
                <a:gridCol w="646113"/>
                <a:gridCol w="644525"/>
                <a:gridCol w="644525"/>
                <a:gridCol w="646112"/>
                <a:gridCol w="642938"/>
                <a:gridCol w="644525"/>
                <a:gridCol w="644525"/>
                <a:gridCol w="646112"/>
              </a:tblGrid>
              <a:tr h="517994">
                <a:tc gridSpan="7">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dirty="0" smtClean="0">
                          <a:ln>
                            <a:noFill/>
                          </a:ln>
                          <a:solidFill>
                            <a:schemeClr val="tx1"/>
                          </a:solidFill>
                          <a:effectLst/>
                          <a:latin typeface="楷体_GB2312" pitchFamily="49" charset="-122"/>
                          <a:ea typeface="楷体_GB2312" pitchFamily="49" charset="-122"/>
                        </a:rPr>
                        <a:t>入库情况</a:t>
                      </a:r>
                      <a:endParaRPr kumimoji="0" lang="zh-CN" altLang="en-US" sz="2800" b="1" i="0" u="none" strike="noStrike" cap="none" normalizeH="0" baseline="0" dirty="0" smtClean="0">
                        <a:ln>
                          <a:noFill/>
                        </a:ln>
                        <a:solidFill>
                          <a:schemeClr val="tx1"/>
                        </a:solidFill>
                        <a:effectLst/>
                        <a:latin typeface="楷体_GB2312" pitchFamily="49" charset="-122"/>
                        <a:ea typeface="楷体_GB2312" pitchFamily="49" charset="-122"/>
                      </a:endParaRPr>
                    </a:p>
                  </a:txBody>
                  <a:tcPr marT="45667" marB="456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gridSpan="6">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楷体_GB2312" pitchFamily="49" charset="-122"/>
                          <a:ea typeface="楷体_GB2312" pitchFamily="49" charset="-122"/>
                        </a:rPr>
                        <a:t>出库情况</a:t>
                      </a:r>
                      <a:endParaRPr kumimoji="0" lang="zh-CN" altLang="en-US" sz="28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223682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入库日期</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入库时间</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废物数量</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容器材质及容量</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rPr>
                        <a:t>容器个数</a:t>
                      </a:r>
                      <a:endPar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容器存放位置</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废物运送部门签字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废物贮存部门签字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出库日期</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出库时间</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rPr>
                        <a:t>废物去向</a:t>
                      </a:r>
                      <a:endPar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废物贮存部门签字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废物接收 单位签字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47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endParaRPr>
                    </a:p>
                  </a:txBody>
                  <a:tcPr marT="45667" marB="456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11" name="Rectangle 205"/>
          <p:cNvSpPr/>
          <p:nvPr/>
        </p:nvSpPr>
        <p:spPr>
          <a:xfrm>
            <a:off x="868363" y="6126163"/>
            <a:ext cx="9058275" cy="530225"/>
          </a:xfrm>
          <a:prstGeom prst="rect">
            <a:avLst/>
          </a:prstGeom>
          <a:noFill/>
          <a:ln w="9525">
            <a:noFill/>
          </a:ln>
        </p:spPr>
        <p:txBody>
          <a:bodyPr/>
          <a:p>
            <a:pPr marL="342900" indent="-342900">
              <a:buClr>
                <a:schemeClr val="hlink"/>
              </a:buClr>
              <a:buFont typeface="Wingdings" panose="05000000000000000000" pitchFamily="2" charset="2"/>
            </a:pPr>
            <a:r>
              <a:rPr lang="zh-CN" altLang="en-US" sz="1900" b="1" dirty="0">
                <a:solidFill>
                  <a:srgbClr val="FF0000"/>
                </a:solidFill>
                <a:latin typeface="楷体_GB2312" pitchFamily="49" charset="-122"/>
                <a:ea typeface="楷体_GB2312" pitchFamily="49" charset="-122"/>
              </a:rPr>
              <a:t>   </a:t>
            </a:r>
            <a:r>
              <a:rPr lang="zh-CN" altLang="en-US" sz="1900" b="1" dirty="0">
                <a:latin typeface="楷体_GB2312" pitchFamily="49" charset="-122"/>
                <a:ea typeface="楷体_GB2312" pitchFamily="49" charset="-122"/>
              </a:rPr>
              <a:t>内部自行利用</a:t>
            </a:r>
            <a:r>
              <a:rPr lang="en-US" altLang="zh-CN" sz="1900" b="1" dirty="0">
                <a:latin typeface="楷体_GB2312" pitchFamily="49" charset="-122"/>
                <a:ea typeface="楷体_GB2312" pitchFamily="49" charset="-122"/>
              </a:rPr>
              <a:t>/</a:t>
            </a:r>
            <a:r>
              <a:rPr lang="zh-CN" altLang="en-US" sz="1900" b="1" dirty="0">
                <a:latin typeface="楷体_GB2312" pitchFamily="49" charset="-122"/>
                <a:ea typeface="楷体_GB2312" pitchFamily="49" charset="-122"/>
              </a:rPr>
              <a:t>处置的，填写内部利用</a:t>
            </a:r>
            <a:r>
              <a:rPr lang="en-US" altLang="zh-CN" sz="1900" b="1" dirty="0">
                <a:latin typeface="楷体_GB2312" pitchFamily="49" charset="-122"/>
                <a:ea typeface="楷体_GB2312" pitchFamily="49" charset="-122"/>
              </a:rPr>
              <a:t>/</a:t>
            </a:r>
            <a:r>
              <a:rPr lang="zh-CN" altLang="en-US" sz="1900" b="1" dirty="0">
                <a:latin typeface="楷体_GB2312" pitchFamily="49" charset="-122"/>
                <a:ea typeface="楷体_GB2312" pitchFamily="49" charset="-122"/>
              </a:rPr>
              <a:t>处置部门的名称；委托外单位利用</a:t>
            </a:r>
            <a:r>
              <a:rPr lang="en-US" altLang="zh-CN" sz="1900" b="1" dirty="0">
                <a:latin typeface="楷体_GB2312" pitchFamily="49" charset="-122"/>
                <a:ea typeface="楷体_GB2312" pitchFamily="49" charset="-122"/>
              </a:rPr>
              <a:t>/</a:t>
            </a:r>
            <a:r>
              <a:rPr lang="zh-CN" altLang="en-US" sz="1900" b="1" dirty="0">
                <a:latin typeface="楷体_GB2312" pitchFamily="49" charset="-122"/>
                <a:ea typeface="楷体_GB2312" pitchFamily="49" charset="-122"/>
              </a:rPr>
              <a:t>处置的，填写外单位的名称、许可证编号、转移联单编号及处置利用方式代码。</a:t>
            </a:r>
            <a:endParaRPr lang="en-US" altLang="zh-CN" sz="1900" b="1" dirty="0">
              <a:latin typeface="楷体_GB2312" pitchFamily="49" charset="-122"/>
              <a:ea typeface="楷体_GB2312" pitchFamily="49" charset="-122"/>
            </a:endParaRPr>
          </a:p>
        </p:txBody>
      </p:sp>
    </p:spTree>
  </p:cSld>
  <p:clrMapOvr>
    <a:masterClrMapping/>
  </p:clrMapOvr>
  <p:transition spd="slow" advTm="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0483"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三</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485" name="TextBox 12"/>
          <p:cNvSpPr txBox="1"/>
          <p:nvPr/>
        </p:nvSpPr>
        <p:spPr>
          <a:xfrm>
            <a:off x="5376863" y="550863"/>
            <a:ext cx="4246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危险废物管理</a:t>
            </a:r>
            <a:r>
              <a:rPr lang="zh-CN" altLang="en-US" sz="4000" b="1" dirty="0">
                <a:solidFill>
                  <a:schemeClr val="accent1"/>
                </a:solidFill>
                <a:latin typeface="微软雅黑" panose="020B0503020204020204" pitchFamily="34" charset="-122"/>
              </a:rPr>
              <a:t>台账</a:t>
            </a:r>
            <a:endParaRPr lang="zh-CN" altLang="en-US" sz="4000" b="1" dirty="0">
              <a:solidFill>
                <a:schemeClr val="accent1"/>
              </a:solidFill>
              <a:latin typeface="微软雅黑" panose="020B0503020204020204" pitchFamily="34" charset="-122"/>
            </a:endParaRPr>
          </a:p>
        </p:txBody>
      </p:sp>
      <p:sp>
        <p:nvSpPr>
          <p:cNvPr id="20486" name="Rectangle 3"/>
          <p:cNvSpPr/>
          <p:nvPr/>
        </p:nvSpPr>
        <p:spPr>
          <a:xfrm>
            <a:off x="903288" y="1701800"/>
            <a:ext cx="7013575" cy="457200"/>
          </a:xfrm>
          <a:prstGeom prst="rect">
            <a:avLst/>
          </a:prstGeom>
          <a:noFill/>
          <a:ln w="28575">
            <a:noFill/>
          </a:ln>
        </p:spPr>
        <p:txBody>
          <a:bodyPr wrap="none" anchor="ctr" anchorCtr="0"/>
          <a:p>
            <a:r>
              <a:rPr lang="zh-CN" altLang="en-US" sz="2400" b="1" u="sng" dirty="0">
                <a:solidFill>
                  <a:srgbClr val="000099"/>
                </a:solidFill>
                <a:latin typeface="微软雅黑" panose="020B0503020204020204" pitchFamily="34" charset="-122"/>
                <a:ea typeface="黑体" panose="02010609060101010101" pitchFamily="49" charset="-122"/>
              </a:rPr>
              <a:t>（</a:t>
            </a:r>
            <a:r>
              <a:rPr lang="en-US" altLang="zh-CN" sz="2400" b="1" u="sng" dirty="0">
                <a:solidFill>
                  <a:srgbClr val="000099"/>
                </a:solidFill>
                <a:latin typeface="Arial" panose="020B0604020202020204" pitchFamily="34" charset="0"/>
                <a:ea typeface="黑体" panose="02010609060101010101" pitchFamily="49" charset="-122"/>
              </a:rPr>
              <a:t>3</a:t>
            </a:r>
            <a:r>
              <a:rPr lang="zh-CN" altLang="en-US" sz="2400" b="1" u="sng" dirty="0">
                <a:solidFill>
                  <a:srgbClr val="000099"/>
                </a:solidFill>
                <a:latin typeface="微软雅黑" panose="020B0503020204020204" pitchFamily="34" charset="-122"/>
                <a:ea typeface="黑体" panose="02010609060101010101" pitchFamily="49" charset="-122"/>
              </a:rPr>
              <a:t>）危险废物处置情况记录表</a:t>
            </a:r>
            <a:endParaRPr lang="zh-CN" altLang="en-US" sz="2400" b="1" u="sng" dirty="0">
              <a:solidFill>
                <a:srgbClr val="000099"/>
              </a:solidFill>
              <a:latin typeface="微软雅黑" panose="020B0503020204020204" pitchFamily="34" charset="-122"/>
              <a:ea typeface="黑体" panose="02010609060101010101" pitchFamily="49" charset="-122"/>
            </a:endParaRPr>
          </a:p>
        </p:txBody>
      </p:sp>
      <p:sp>
        <p:nvSpPr>
          <p:cNvPr id="20487" name="Rectangle 4"/>
          <p:cNvSpPr/>
          <p:nvPr/>
        </p:nvSpPr>
        <p:spPr>
          <a:xfrm>
            <a:off x="763588" y="2135188"/>
            <a:ext cx="8586787" cy="1157287"/>
          </a:xfrm>
          <a:prstGeom prst="rect">
            <a:avLst/>
          </a:prstGeom>
          <a:noFill/>
          <a:ln w="9525">
            <a:noFill/>
          </a:ln>
        </p:spPr>
        <p:txBody>
          <a:bodyPr/>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记录表编号：</a:t>
            </a:r>
            <a:endParaRPr lang="zh-CN" altLang="en-US" sz="2200" b="1" dirty="0">
              <a:latin typeface="楷体_GB2312" pitchFamily="49" charset="-122"/>
              <a:ea typeface="楷体_GB2312" pitchFamily="49" charset="-122"/>
            </a:endParaRPr>
          </a:p>
          <a:p>
            <a:pPr marL="342900" indent="-342900">
              <a:spcBef>
                <a:spcPct val="20000"/>
              </a:spcBef>
              <a:buClr>
                <a:schemeClr val="hlink"/>
              </a:buClr>
              <a:buFont typeface="Wingdings" panose="05000000000000000000" pitchFamily="2" charset="2"/>
              <a:buChar char="p"/>
            </a:pPr>
            <a:r>
              <a:rPr lang="zh-CN" altLang="en-US" sz="2200" b="1" dirty="0">
                <a:solidFill>
                  <a:srgbClr val="000099"/>
                </a:solidFill>
                <a:latin typeface="楷体_GB2312" pitchFamily="49" charset="-122"/>
                <a:ea typeface="楷体_GB2312" pitchFamily="49" charset="-122"/>
              </a:rPr>
              <a:t>废物编号及名称</a:t>
            </a:r>
            <a:r>
              <a:rPr lang="zh-CN" altLang="en-US" sz="2200" b="1" dirty="0">
                <a:latin typeface="楷体_GB2312" pitchFamily="49" charset="-122"/>
                <a:ea typeface="楷体_GB2312" pitchFamily="49" charset="-122"/>
              </a:rPr>
              <a:t>：</a:t>
            </a:r>
            <a:endParaRPr lang="zh-CN" altLang="en-US" sz="2200" b="1" dirty="0">
              <a:latin typeface="楷体_GB2312" pitchFamily="49" charset="-122"/>
              <a:ea typeface="楷体_GB2312" pitchFamily="49" charset="-122"/>
            </a:endParaRPr>
          </a:p>
          <a:p>
            <a:pPr marL="342900" indent="-342900">
              <a:spcBef>
                <a:spcPct val="20000"/>
              </a:spcBef>
              <a:buClr>
                <a:schemeClr val="hlink"/>
              </a:buClr>
              <a:buFont typeface="Wingdings" panose="05000000000000000000" pitchFamily="2" charset="2"/>
              <a:buChar char="p"/>
            </a:pPr>
            <a:r>
              <a:rPr lang="zh-CN" altLang="en-US" sz="2200" b="1" dirty="0">
                <a:latin typeface="楷体_GB2312" pitchFamily="49" charset="-122"/>
                <a:ea typeface="楷体_GB2312" pitchFamily="49" charset="-122"/>
              </a:rPr>
              <a:t>废物处置设施名称：</a:t>
            </a:r>
            <a:endParaRPr lang="zh-CN" altLang="en-US" sz="2200" b="1" dirty="0">
              <a:latin typeface="楷体_GB2312" pitchFamily="49" charset="-122"/>
              <a:ea typeface="楷体_GB2312" pitchFamily="49" charset="-122"/>
            </a:endParaRPr>
          </a:p>
        </p:txBody>
      </p:sp>
      <p:graphicFrame>
        <p:nvGraphicFramePr>
          <p:cNvPr id="2" name="表格 1"/>
          <p:cNvGraphicFramePr/>
          <p:nvPr/>
        </p:nvGraphicFramePr>
        <p:xfrm>
          <a:off x="828675" y="3316288"/>
          <a:ext cx="8229600" cy="2298700"/>
        </p:xfrm>
        <a:graphic>
          <a:graphicData uri="http://schemas.openxmlformats.org/drawingml/2006/table">
            <a:tbl>
              <a:tblPr/>
              <a:tblGrid>
                <a:gridCol w="822325"/>
                <a:gridCol w="823913"/>
                <a:gridCol w="822325"/>
                <a:gridCol w="823912"/>
                <a:gridCol w="822325"/>
                <a:gridCol w="822325"/>
                <a:gridCol w="823913"/>
                <a:gridCol w="822325"/>
                <a:gridCol w="823912"/>
                <a:gridCol w="822325"/>
              </a:tblGrid>
              <a:tr h="176832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rPr>
                        <a:t>废物接收日期</a:t>
                      </a:r>
                      <a:endPar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废物接收时间</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rPr>
                        <a:t>废物来源</a:t>
                      </a:r>
                      <a:endPar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废物数量</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rPr>
                        <a:t>容器材质及容量</a:t>
                      </a:r>
                      <a:endPar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容器个数</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rPr>
                        <a:t>废物处置利用方式</a:t>
                      </a:r>
                      <a:endParaRPr kumimoji="0" lang="zh-CN" altLang="en-US" sz="2200" b="1" i="0" u="none" strike="noStrike" cap="none" normalizeH="0" baseline="0" smtClean="0">
                        <a:ln>
                          <a:noFill/>
                        </a:ln>
                        <a:solidFill>
                          <a:srgbClr val="FF0000"/>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废物利用处置完毕日期</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废物利用处置完毕时间</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rPr>
                        <a:t>废物内部利用部门签字</a:t>
                      </a: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37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200" b="1" i="0" u="none" strike="noStrike" cap="none" normalizeH="0" baseline="0" dirty="0" smtClean="0">
                        <a:ln>
                          <a:noFill/>
                        </a:ln>
                        <a:solidFill>
                          <a:schemeClr val="tx1"/>
                        </a:solidFill>
                        <a:effectLst/>
                        <a:latin typeface="楷体_GB2312" pitchFamily="49" charset="-122"/>
                        <a:ea typeface="楷体_GB2312" pitchFamily="49" charset="-122"/>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3" name="Rectangle 133"/>
          <p:cNvSpPr/>
          <p:nvPr/>
        </p:nvSpPr>
        <p:spPr>
          <a:xfrm>
            <a:off x="749300" y="5695950"/>
            <a:ext cx="8677275" cy="914400"/>
          </a:xfrm>
          <a:prstGeom prst="rect">
            <a:avLst/>
          </a:prstGeom>
          <a:noFill/>
          <a:ln w="9525">
            <a:noFill/>
          </a:ln>
        </p:spPr>
        <p:txBody>
          <a:bodyPr/>
          <a:p>
            <a:pPr marL="342900" indent="-342900">
              <a:buClr>
                <a:schemeClr val="hlink"/>
              </a:buClr>
              <a:buFont typeface="Wingdings" panose="05000000000000000000" pitchFamily="2" charset="2"/>
              <a:buChar char="p"/>
            </a:pPr>
            <a:r>
              <a:rPr lang="zh-CN" altLang="en-US" sz="1900" b="1" dirty="0">
                <a:solidFill>
                  <a:srgbClr val="FF0000"/>
                </a:solidFill>
                <a:latin typeface="楷体_GB2312" pitchFamily="49" charset="-122"/>
                <a:ea typeface="楷体_GB2312" pitchFamily="49" charset="-122"/>
              </a:rPr>
              <a:t>废物来源</a:t>
            </a:r>
            <a:r>
              <a:rPr lang="zh-CN" altLang="en-US" sz="1900" b="1" dirty="0">
                <a:latin typeface="楷体_GB2312" pitchFamily="49" charset="-122"/>
                <a:ea typeface="楷体_GB2312" pitchFamily="49" charset="-122"/>
              </a:rPr>
              <a:t>指危险废物利用处置前存放的位置（如废物贮存部门名称）；</a:t>
            </a:r>
            <a:endParaRPr lang="zh-CN" altLang="en-US" sz="1900" b="1" dirty="0">
              <a:latin typeface="楷体_GB2312" pitchFamily="49" charset="-122"/>
              <a:ea typeface="楷体_GB2312" pitchFamily="49" charset="-122"/>
            </a:endParaRPr>
          </a:p>
          <a:p>
            <a:pPr marL="342900" indent="-342900">
              <a:buClr>
                <a:schemeClr val="hlink"/>
              </a:buClr>
              <a:buFont typeface="Wingdings" panose="05000000000000000000" pitchFamily="2" charset="2"/>
              <a:buChar char="p"/>
            </a:pPr>
            <a:r>
              <a:rPr lang="zh-CN" altLang="en-US" sz="1900" b="1" dirty="0">
                <a:solidFill>
                  <a:srgbClr val="FF0000"/>
                </a:solidFill>
                <a:latin typeface="楷体_GB2312" pitchFamily="49" charset="-122"/>
                <a:ea typeface="楷体_GB2312" pitchFamily="49" charset="-122"/>
              </a:rPr>
              <a:t>废物利用处置方式</a:t>
            </a:r>
            <a:r>
              <a:rPr lang="zh-CN" altLang="en-US" sz="1900" b="1" dirty="0">
                <a:latin typeface="楷体_GB2312" pitchFamily="49" charset="-122"/>
                <a:ea typeface="楷体_GB2312" pitchFamily="49" charset="-122"/>
              </a:rPr>
              <a:t>，填利用处置方式代码。利用处置方式代码参照</a:t>
            </a:r>
            <a:r>
              <a:rPr lang="en-US" altLang="zh-CN" sz="1900" b="1" dirty="0">
                <a:latin typeface="楷体_GB2312" pitchFamily="49" charset="-122"/>
                <a:ea typeface="楷体_GB2312" pitchFamily="49" charset="-122"/>
              </a:rPr>
              <a:t>《</a:t>
            </a:r>
            <a:r>
              <a:rPr lang="zh-CN" altLang="en-US" sz="1900" b="1" dirty="0">
                <a:latin typeface="楷体_GB2312" pitchFamily="49" charset="-122"/>
                <a:ea typeface="楷体_GB2312" pitchFamily="49" charset="-122"/>
              </a:rPr>
              <a:t>危险废物经营单位记录和报告经营情况指南</a:t>
            </a:r>
            <a:r>
              <a:rPr lang="en-US" altLang="zh-CN" sz="1900" b="1" dirty="0">
                <a:latin typeface="楷体_GB2312" pitchFamily="49" charset="-122"/>
                <a:ea typeface="楷体_GB2312" pitchFamily="49" charset="-122"/>
              </a:rPr>
              <a:t>》</a:t>
            </a:r>
            <a:r>
              <a:rPr lang="zh-CN" altLang="en-US" sz="1900" b="1" dirty="0">
                <a:latin typeface="楷体_GB2312" pitchFamily="49" charset="-122"/>
                <a:ea typeface="楷体_GB2312" pitchFamily="49" charset="-122"/>
              </a:rPr>
              <a:t>表</a:t>
            </a:r>
            <a:r>
              <a:rPr lang="en-US" altLang="zh-CN" sz="1900" b="1" dirty="0">
                <a:latin typeface="楷体_GB2312" pitchFamily="49" charset="-122"/>
                <a:ea typeface="楷体_GB2312" pitchFamily="49" charset="-122"/>
              </a:rPr>
              <a:t>6-2</a:t>
            </a:r>
            <a:r>
              <a:rPr lang="zh-CN" altLang="en-US" sz="1900" b="1" dirty="0">
                <a:latin typeface="楷体_GB2312" pitchFamily="49" charset="-122"/>
                <a:ea typeface="楷体_GB2312" pitchFamily="49" charset="-122"/>
              </a:rPr>
              <a:t>填表说明填写。</a:t>
            </a:r>
            <a:endParaRPr lang="zh-CN" altLang="en-US" sz="1900" b="1" dirty="0">
              <a:latin typeface="楷体_GB2312" pitchFamily="49" charset="-122"/>
              <a:ea typeface="楷体_GB2312" pitchFamily="49" charset="-122"/>
            </a:endParaRPr>
          </a:p>
        </p:txBody>
      </p:sp>
    </p:spTree>
  </p:cSld>
  <p:clrMapOvr>
    <a:masterClrMapping/>
  </p:clrMapOvr>
  <p:transition spd="slow" advTm="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1507"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四</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509" name="TextBox 12"/>
          <p:cNvSpPr txBox="1"/>
          <p:nvPr/>
        </p:nvSpPr>
        <p:spPr>
          <a:xfrm>
            <a:off x="5376863" y="550863"/>
            <a:ext cx="4246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危险废物申报登记</a:t>
            </a:r>
            <a:endParaRPr lang="en-US" altLang="en-US" sz="4000" b="1" dirty="0">
              <a:solidFill>
                <a:schemeClr val="accent1"/>
              </a:solidFill>
              <a:latin typeface="微软雅黑" panose="020B0503020204020204" pitchFamily="34" charset="-122"/>
            </a:endParaRPr>
          </a:p>
        </p:txBody>
      </p:sp>
      <p:sp>
        <p:nvSpPr>
          <p:cNvPr id="21510" name="文本框 1"/>
          <p:cNvSpPr txBox="1"/>
          <p:nvPr/>
        </p:nvSpPr>
        <p:spPr>
          <a:xfrm>
            <a:off x="1128713" y="2176463"/>
            <a:ext cx="9531350" cy="2378075"/>
          </a:xfrm>
          <a:prstGeom prst="rect">
            <a:avLst/>
          </a:prstGeom>
          <a:noFill/>
          <a:ln w="9525">
            <a:noFill/>
          </a:ln>
        </p:spPr>
        <p:txBody>
          <a:bodyPr>
            <a:spAutoFit/>
          </a:bodyPr>
          <a:p>
            <a:pPr marL="342900" indent="-342900">
              <a:lnSpc>
                <a:spcPct val="150000"/>
              </a:lnSpc>
              <a:buFont typeface="Wingdings" panose="05000000000000000000" pitchFamily="2" charset="2"/>
              <a:buChar char="u"/>
            </a:pPr>
            <a:r>
              <a:rPr lang="zh-CN" altLang="en-US" sz="2000" dirty="0">
                <a:latin typeface="微软雅黑" panose="020B0503020204020204" pitchFamily="34" charset="-122"/>
              </a:rPr>
              <a:t>各危险废物产生单位每年底对本单位危险废物的产生、转移、贮存和处置情况进行申报登记。</a:t>
            </a:r>
            <a:endParaRPr lang="zh-CN" altLang="en-US" sz="2000" dirty="0">
              <a:latin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dirty="0">
                <a:latin typeface="微软雅黑" panose="020B0503020204020204" pitchFamily="34" charset="-122"/>
              </a:rPr>
              <a:t>危险废物申报登记的主要内容有：所产生的危险废物种类、性质、数量、浓度、排放(或转移)去向、排放地点、排放方式(或利用、贮存、处理、处置的地点或方式)、危险废物的贮存、利用或处置场所等。</a:t>
            </a:r>
            <a:endParaRPr lang="zh-CN" altLang="en-US" sz="2000" dirty="0">
              <a:latin typeface="微软雅黑" panose="020B0503020204020204" pitchFamily="34" charset="-122"/>
            </a:endParaRPr>
          </a:p>
        </p:txBody>
      </p:sp>
    </p:spTree>
  </p:cSld>
  <p:clrMapOvr>
    <a:masterClrMapping/>
  </p:clrMapOvr>
  <p:transition spd="slow" advTm="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24445"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2531"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五</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533" name="TextBox 12"/>
          <p:cNvSpPr txBox="1"/>
          <p:nvPr/>
        </p:nvSpPr>
        <p:spPr>
          <a:xfrm>
            <a:off x="5376863" y="550863"/>
            <a:ext cx="5262562" cy="742950"/>
          </a:xfrm>
          <a:prstGeom prst="rect">
            <a:avLst/>
          </a:prstGeom>
          <a:noFill/>
          <a:ln w="9525">
            <a:noFill/>
          </a:ln>
        </p:spPr>
        <p:txBody>
          <a:bodyPr wrap="none">
            <a:spAutoFit/>
          </a:bodyPr>
          <a:p>
            <a:pPr eaLnBrk="1" hangingPunct="1"/>
            <a:r>
              <a:rPr lang="en-US" altLang="en-US" sz="4000" b="1" dirty="0">
                <a:solidFill>
                  <a:schemeClr val="accent1"/>
                </a:solidFill>
                <a:latin typeface="微软雅黑" panose="020B0503020204020204" pitchFamily="34" charset="-122"/>
              </a:rPr>
              <a:t>危险废物管理计划备案</a:t>
            </a:r>
            <a:endParaRPr lang="en-US" altLang="en-US" sz="4000" b="1" dirty="0">
              <a:solidFill>
                <a:schemeClr val="accent1"/>
              </a:solidFill>
              <a:latin typeface="微软雅黑" panose="020B0503020204020204" pitchFamily="34" charset="-122"/>
            </a:endParaRPr>
          </a:p>
        </p:txBody>
      </p:sp>
      <p:sp>
        <p:nvSpPr>
          <p:cNvPr id="42" name="Content Placeholder 2"/>
          <p:cNvSpPr txBox="1"/>
          <p:nvPr/>
        </p:nvSpPr>
        <p:spPr>
          <a:xfrm>
            <a:off x="1244600" y="2435225"/>
            <a:ext cx="8904288" cy="2198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0"/>
              </a:spcBef>
              <a:spcAft>
                <a:spcPts val="0"/>
              </a:spcAft>
              <a:buClrTx/>
              <a:buSzTx/>
              <a:buFont typeface="Wingdings" panose="05000000000000000000" charset="0"/>
              <a:buChar char="u"/>
              <a:defRPr/>
            </a:pPr>
            <a:r>
              <a:rPr kumimoji="0" lang="en-US" sz="2000" b="0" i="0" u="none" strike="noStrike" kern="1200" cap="none" spc="0" normalizeH="0" baseline="0" noProof="1" smtClean="0">
                <a:ln>
                  <a:noFill/>
                </a:ln>
                <a:solidFill>
                  <a:schemeClr val="tx1"/>
                </a:solidFill>
                <a:effectLst/>
                <a:uLnTx/>
                <a:uFillTx/>
                <a:latin typeface="+mn-lt"/>
                <a:ea typeface="+mn-lt"/>
                <a:cs typeface="+mn-cs"/>
              </a:rPr>
              <a:t>危险废物产生单位每年初制定本年度的危险废物管理计划并到环保局备案。</a:t>
            </a:r>
            <a:endParaRPr kumimoji="0" lang="en-US" sz="2000" b="0" i="0" u="none" strike="noStrike" kern="1200" cap="none" spc="0" normalizeH="0" baseline="0" noProof="1" smtClean="0">
              <a:ln>
                <a:noFill/>
              </a:ln>
              <a:solidFill>
                <a:schemeClr val="tx1"/>
              </a:solidFill>
              <a:effectLst/>
              <a:uLnTx/>
              <a:uFillTx/>
              <a:latin typeface="+mn-lt"/>
              <a:ea typeface="+mn-lt"/>
              <a:cs typeface="+mn-cs"/>
            </a:endParaRPr>
          </a:p>
          <a:p>
            <a:pPr marL="228600" marR="0" lvl="0" indent="-228600" algn="l" defTabSz="914400" rtl="0" eaLnBrk="1" fontAlgn="auto" latinLnBrk="0" hangingPunct="1">
              <a:lnSpc>
                <a:spcPct val="150000"/>
              </a:lnSpc>
              <a:spcBef>
                <a:spcPts val="0"/>
              </a:spcBef>
              <a:spcAft>
                <a:spcPts val="0"/>
              </a:spcAft>
              <a:buClrTx/>
              <a:buSzTx/>
              <a:buFont typeface="Wingdings" panose="05000000000000000000" charset="0"/>
              <a:buChar char="u"/>
              <a:defRPr/>
            </a:pPr>
            <a:r>
              <a:rPr kumimoji="0" lang="en-US" sz="2000" b="0" i="0" u="none" strike="noStrike" kern="1200" cap="none" spc="0" normalizeH="0" baseline="0" noProof="1" smtClean="0">
                <a:ln>
                  <a:noFill/>
                </a:ln>
                <a:solidFill>
                  <a:schemeClr val="tx1"/>
                </a:solidFill>
                <a:effectLst/>
                <a:uLnTx/>
                <a:uFillTx/>
                <a:latin typeface="+mn-lt"/>
                <a:ea typeface="+mn-lt"/>
                <a:cs typeface="+mn-cs"/>
                <a:sym typeface="+mn-ea"/>
              </a:rPr>
              <a:t>在产生、收集、贮存、处置等每个环节必须做好危险废物管理台账，每年的危险废物申报和危险废物管理计划中的数据都来源于此</a:t>
            </a:r>
            <a:r>
              <a:rPr kumimoji="0" lang="zh-CN" altLang="en-US" sz="2000" b="0" i="0" u="none" strike="noStrike" kern="1200" cap="none" spc="0" normalizeH="0" baseline="0" noProof="1" smtClean="0">
                <a:ln>
                  <a:noFill/>
                </a:ln>
                <a:solidFill>
                  <a:schemeClr val="tx1"/>
                </a:solidFill>
                <a:effectLst/>
                <a:uLnTx/>
                <a:uFillTx/>
                <a:latin typeface="+mn-lt"/>
                <a:ea typeface="+mn-lt"/>
                <a:cs typeface="+mn-cs"/>
                <a:sym typeface="+mn-ea"/>
              </a:rPr>
              <a:t>。</a:t>
            </a:r>
            <a:endParaRPr kumimoji="0" lang="zh-CN" altLang="en-US" sz="2000" b="0" i="0" u="none" strike="noStrike" kern="1200" cap="none" spc="0" normalizeH="0" baseline="0" noProof="1" smtClean="0">
              <a:ln>
                <a:noFill/>
              </a:ln>
              <a:solidFill>
                <a:schemeClr val="tx1"/>
              </a:solidFill>
              <a:effectLst/>
              <a:uLnTx/>
              <a:uFillTx/>
              <a:latin typeface="+mn-lt"/>
              <a:ea typeface="+mn-lt"/>
              <a:cs typeface="+mn-cs"/>
              <a:sym typeface="+mn-ea"/>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1" smtClean="0">
              <a:ln>
                <a:noFill/>
              </a:ln>
              <a:solidFill>
                <a:schemeClr val="tx1"/>
              </a:solidFill>
              <a:effectLst/>
              <a:uLnTx/>
              <a:uFillTx/>
              <a:latin typeface="+mj-lt"/>
              <a:ea typeface="+mj-lt"/>
              <a:cs typeface="+mn-cs"/>
            </a:endParaRPr>
          </a:p>
        </p:txBody>
      </p:sp>
    </p:spTree>
  </p:cSld>
  <p:clrMapOvr>
    <a:masterClrMapping/>
  </p:clrMapOvr>
  <p:transition spd="slow" advTm="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3555"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557"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23558"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5" name="Group 27"/>
          <p:cNvGrpSpPr/>
          <p:nvPr/>
        </p:nvGrpSpPr>
        <p:grpSpPr>
          <a:xfrm>
            <a:off x="2319338" y="1714500"/>
            <a:ext cx="7724775" cy="4367213"/>
            <a:chOff x="357" y="753"/>
            <a:chExt cx="4866" cy="2751"/>
          </a:xfrm>
        </p:grpSpPr>
        <p:sp>
          <p:nvSpPr>
            <p:cNvPr id="23560" name="Rectangle 3"/>
            <p:cNvSpPr/>
            <p:nvPr/>
          </p:nvSpPr>
          <p:spPr>
            <a:xfrm>
              <a:off x="357"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lnSpc>
                  <a:spcPct val="150000"/>
                </a:lnSpc>
              </a:pPr>
              <a:r>
                <a:rPr lang="zh-CN" altLang="en-US" sz="2400" b="1" dirty="0">
                  <a:latin typeface="Times New Roman" panose="02020603050405020304" pitchFamily="18" charset="0"/>
                  <a:ea typeface="楷体_GB2312" pitchFamily="49" charset="-122"/>
                </a:rPr>
                <a:t>事故识别</a:t>
              </a:r>
              <a:endParaRPr lang="zh-CN" altLang="en-US" sz="2000" b="1" dirty="0">
                <a:latin typeface="Times New Roman" panose="02020603050405020304" pitchFamily="18" charset="0"/>
                <a:ea typeface="楷体_GB2312" pitchFamily="49" charset="-122"/>
              </a:endParaRPr>
            </a:p>
          </p:txBody>
        </p:sp>
        <p:sp>
          <p:nvSpPr>
            <p:cNvPr id="23561" name="Rectangle 4"/>
            <p:cNvSpPr/>
            <p:nvPr/>
          </p:nvSpPr>
          <p:spPr>
            <a:xfrm>
              <a:off x="1104"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lnSpc>
                  <a:spcPct val="90000"/>
                </a:lnSpc>
              </a:pPr>
              <a:r>
                <a:rPr lang="zh-CN" altLang="en-US" sz="2400" b="1" dirty="0">
                  <a:latin typeface="Times New Roman" panose="02020603050405020304" pitchFamily="18" charset="0"/>
                  <a:ea typeface="楷体_GB2312" pitchFamily="49" charset="-122"/>
                </a:rPr>
                <a:t>应急协调人制度</a:t>
              </a:r>
              <a:endParaRPr lang="zh-CN" altLang="en-US" sz="2000" b="1" dirty="0">
                <a:latin typeface="Times New Roman" panose="02020603050405020304" pitchFamily="18" charset="0"/>
                <a:ea typeface="楷体_GB2312" pitchFamily="49" charset="-122"/>
              </a:endParaRPr>
            </a:p>
          </p:txBody>
        </p:sp>
        <p:sp>
          <p:nvSpPr>
            <p:cNvPr id="23562" name="Rectangle 5"/>
            <p:cNvSpPr/>
            <p:nvPr/>
          </p:nvSpPr>
          <p:spPr>
            <a:xfrm>
              <a:off x="1824"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r>
                <a:rPr lang="zh-CN" altLang="en-US" sz="2400" b="1" dirty="0">
                  <a:latin typeface="Times New Roman" panose="02020603050405020304" pitchFamily="18" charset="0"/>
                  <a:ea typeface="楷体_GB2312" pitchFamily="49" charset="-122"/>
                </a:rPr>
                <a:t>应急响应程序</a:t>
              </a:r>
              <a:endParaRPr lang="zh-CN" altLang="en-US" sz="2400" b="1" dirty="0">
                <a:latin typeface="Times New Roman" panose="02020603050405020304" pitchFamily="18" charset="0"/>
                <a:ea typeface="楷体_GB2312" pitchFamily="49" charset="-122"/>
              </a:endParaRPr>
            </a:p>
            <a:p>
              <a:pPr algn="ctr" eaLnBrk="1" hangingPunct="1"/>
              <a:endParaRPr lang="zh-CN" altLang="en-US" sz="2000" b="1" dirty="0">
                <a:latin typeface="Times New Roman" panose="02020603050405020304" pitchFamily="18" charset="0"/>
                <a:ea typeface="楷体_GB2312" pitchFamily="49" charset="-122"/>
              </a:endParaRPr>
            </a:p>
          </p:txBody>
        </p:sp>
        <p:sp>
          <p:nvSpPr>
            <p:cNvPr id="23563" name="Rectangle 6"/>
            <p:cNvSpPr/>
            <p:nvPr/>
          </p:nvSpPr>
          <p:spPr>
            <a:xfrm>
              <a:off x="3273"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lnSpc>
                  <a:spcPct val="150000"/>
                </a:lnSpc>
              </a:pPr>
              <a:r>
                <a:rPr lang="zh-CN" altLang="en-US" sz="2400" b="1" dirty="0">
                  <a:latin typeface="Times New Roman" panose="02020603050405020304" pitchFamily="18" charset="0"/>
                  <a:ea typeface="楷体_GB2312" pitchFamily="49" charset="-122"/>
                </a:rPr>
                <a:t>撤离计划</a:t>
              </a:r>
              <a:endParaRPr lang="zh-CN" altLang="en-US" sz="2400" b="1" dirty="0">
                <a:latin typeface="Times New Roman" panose="02020603050405020304" pitchFamily="18" charset="0"/>
                <a:ea typeface="楷体_GB2312" pitchFamily="49" charset="-122"/>
              </a:endParaRPr>
            </a:p>
            <a:p>
              <a:pPr algn="ctr" eaLnBrk="1" hangingPunct="1"/>
              <a:endParaRPr lang="zh-CN" altLang="en-US" sz="2000" b="1" dirty="0">
                <a:latin typeface="Times New Roman" panose="02020603050405020304" pitchFamily="18" charset="0"/>
                <a:ea typeface="楷体_GB2312" pitchFamily="49" charset="-122"/>
              </a:endParaRPr>
            </a:p>
          </p:txBody>
        </p:sp>
        <p:sp>
          <p:nvSpPr>
            <p:cNvPr id="23564" name="Rectangle 7"/>
            <p:cNvSpPr/>
            <p:nvPr/>
          </p:nvSpPr>
          <p:spPr>
            <a:xfrm>
              <a:off x="4839"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lnSpc>
                  <a:spcPct val="90000"/>
                </a:lnSpc>
              </a:pPr>
              <a:r>
                <a:rPr lang="zh-CN" altLang="en-US" sz="2400" b="1" dirty="0">
                  <a:latin typeface="Times New Roman" panose="02020603050405020304" pitchFamily="18" charset="0"/>
                  <a:ea typeface="楷体_GB2312" pitchFamily="49" charset="-122"/>
                </a:rPr>
                <a:t>应急预案的修订</a:t>
              </a:r>
              <a:endParaRPr lang="zh-CN" altLang="en-US" sz="2400" b="1" dirty="0">
                <a:latin typeface="Times New Roman" panose="02020603050405020304" pitchFamily="18" charset="0"/>
                <a:ea typeface="楷体_GB2312" pitchFamily="49" charset="-122"/>
              </a:endParaRPr>
            </a:p>
          </p:txBody>
        </p:sp>
        <p:sp>
          <p:nvSpPr>
            <p:cNvPr id="23565" name="Rectangle 8"/>
            <p:cNvSpPr/>
            <p:nvPr/>
          </p:nvSpPr>
          <p:spPr>
            <a:xfrm>
              <a:off x="4038"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lnSpc>
                  <a:spcPct val="75000"/>
                </a:lnSpc>
              </a:pPr>
              <a:r>
                <a:rPr lang="zh-CN" altLang="en-US" sz="2400" b="1" dirty="0">
                  <a:latin typeface="Times New Roman" panose="02020603050405020304" pitchFamily="18" charset="0"/>
                  <a:ea typeface="楷体_GB2312" pitchFamily="49" charset="-122"/>
                </a:rPr>
                <a:t>向政府有关部门报告</a:t>
              </a:r>
              <a:endParaRPr lang="zh-CN" altLang="en-US" sz="2400" b="1" dirty="0">
                <a:latin typeface="Times New Roman" panose="02020603050405020304" pitchFamily="18" charset="0"/>
                <a:ea typeface="楷体_GB2312" pitchFamily="49" charset="-122"/>
              </a:endParaRPr>
            </a:p>
            <a:p>
              <a:pPr algn="ctr" eaLnBrk="1" hangingPunct="1"/>
              <a:endParaRPr lang="zh-CN" altLang="en-US" sz="2000" b="1" dirty="0">
                <a:latin typeface="Times New Roman" panose="02020603050405020304" pitchFamily="18" charset="0"/>
                <a:ea typeface="楷体_GB2312" pitchFamily="49" charset="-122"/>
              </a:endParaRPr>
            </a:p>
          </p:txBody>
        </p:sp>
        <p:sp>
          <p:nvSpPr>
            <p:cNvPr id="23566" name="Rectangle 11"/>
            <p:cNvSpPr/>
            <p:nvPr/>
          </p:nvSpPr>
          <p:spPr>
            <a:xfrm>
              <a:off x="2544" y="1872"/>
              <a:ext cx="384" cy="1632"/>
            </a:xfrm>
            <a:prstGeom prst="rect">
              <a:avLst/>
            </a:prstGeom>
            <a:solidFill>
              <a:srgbClr val="FFFFFF"/>
            </a:solidFill>
            <a:ln w="28575" cap="flat" cmpd="sng">
              <a:solidFill>
                <a:srgbClr val="969696"/>
              </a:solidFill>
              <a:prstDash val="solid"/>
              <a:miter/>
              <a:headEnd type="none" w="med" len="med"/>
              <a:tailEnd type="none" w="med" len="med"/>
            </a:ln>
          </p:spPr>
          <p:txBody>
            <a:bodyPr/>
            <a:p>
              <a:pPr algn="ctr" eaLnBrk="1" hangingPunct="1">
                <a:lnSpc>
                  <a:spcPct val="150000"/>
                </a:lnSpc>
              </a:pPr>
              <a:r>
                <a:rPr lang="zh-CN" altLang="en-US" sz="2400" b="1" dirty="0">
                  <a:latin typeface="Times New Roman" panose="02020603050405020304" pitchFamily="18" charset="0"/>
                  <a:ea typeface="楷体_GB2312" pitchFamily="49" charset="-122"/>
                </a:rPr>
                <a:t>应急装备</a:t>
              </a:r>
              <a:endParaRPr lang="zh-CN" altLang="en-US" sz="2000" b="1" dirty="0">
                <a:latin typeface="Times New Roman" panose="02020603050405020304" pitchFamily="18" charset="0"/>
                <a:ea typeface="楷体_GB2312" pitchFamily="49" charset="-122"/>
              </a:endParaRPr>
            </a:p>
          </p:txBody>
        </p:sp>
        <p:sp>
          <p:nvSpPr>
            <p:cNvPr id="23567" name="Rectangle 13"/>
            <p:cNvSpPr/>
            <p:nvPr/>
          </p:nvSpPr>
          <p:spPr>
            <a:xfrm>
              <a:off x="825" y="753"/>
              <a:ext cx="3792" cy="540"/>
            </a:xfrm>
            <a:prstGeom prst="rect">
              <a:avLst/>
            </a:prstGeom>
            <a:solidFill>
              <a:srgbClr val="FFFFFF"/>
            </a:solidFill>
            <a:ln w="28575" cap="flat" cmpd="sng">
              <a:solidFill>
                <a:srgbClr val="808080"/>
              </a:solidFill>
              <a:prstDash val="solid"/>
              <a:miter/>
              <a:headEnd type="none" w="med" len="med"/>
              <a:tailEnd type="none" w="med" len="med"/>
            </a:ln>
          </p:spPr>
          <p:txBody>
            <a:bodyPr/>
            <a:p>
              <a:pPr algn="ctr" eaLnBrk="1" hangingPunct="1"/>
              <a:r>
                <a:rPr lang="zh-CN" altLang="en-US" sz="2400" b="1" dirty="0">
                  <a:latin typeface="微软雅黑" panose="020B0503020204020204" pitchFamily="34" charset="-122"/>
                  <a:ea typeface="宋体" panose="02010600030101010101" pitchFamily="2" charset="-122"/>
                </a:rPr>
                <a:t>危险废物产生单位和经营单位危险废物意外事故应急预案编制要点</a:t>
              </a:r>
              <a:endParaRPr lang="zh-CN" altLang="en-US" sz="2400" b="1" dirty="0">
                <a:latin typeface="微软雅黑" panose="020B0503020204020204" pitchFamily="34" charset="-122"/>
                <a:ea typeface="宋体" panose="02010600030101010101" pitchFamily="2" charset="-122"/>
              </a:endParaRPr>
            </a:p>
          </p:txBody>
        </p:sp>
        <p:sp>
          <p:nvSpPr>
            <p:cNvPr id="23568" name="Line 14"/>
            <p:cNvSpPr/>
            <p:nvPr/>
          </p:nvSpPr>
          <p:spPr>
            <a:xfrm flipV="1">
              <a:off x="533" y="1541"/>
              <a:ext cx="4496" cy="1"/>
            </a:xfrm>
            <a:prstGeom prst="line">
              <a:avLst/>
            </a:prstGeom>
            <a:ln w="28575" cap="flat" cmpd="sng">
              <a:solidFill>
                <a:schemeClr val="tx1"/>
              </a:solidFill>
              <a:prstDash val="solid"/>
              <a:headEnd type="none" w="med" len="med"/>
              <a:tailEnd type="none" w="med" len="med"/>
            </a:ln>
          </p:spPr>
        </p:sp>
        <p:sp>
          <p:nvSpPr>
            <p:cNvPr id="23569" name="Line 15"/>
            <p:cNvSpPr/>
            <p:nvPr/>
          </p:nvSpPr>
          <p:spPr>
            <a:xfrm>
              <a:off x="540" y="1536"/>
              <a:ext cx="0" cy="336"/>
            </a:xfrm>
            <a:prstGeom prst="line">
              <a:avLst/>
            </a:prstGeom>
            <a:ln w="28575" cap="flat" cmpd="sng">
              <a:solidFill>
                <a:schemeClr val="tx1"/>
              </a:solidFill>
              <a:prstDash val="solid"/>
              <a:headEnd type="none" w="med" len="med"/>
              <a:tailEnd type="triangle" w="med" len="med"/>
            </a:ln>
          </p:spPr>
        </p:sp>
        <p:sp>
          <p:nvSpPr>
            <p:cNvPr id="23570" name="Line 17"/>
            <p:cNvSpPr/>
            <p:nvPr/>
          </p:nvSpPr>
          <p:spPr>
            <a:xfrm>
              <a:off x="1302" y="1545"/>
              <a:ext cx="0" cy="336"/>
            </a:xfrm>
            <a:prstGeom prst="line">
              <a:avLst/>
            </a:prstGeom>
            <a:ln w="28575" cap="flat" cmpd="sng">
              <a:solidFill>
                <a:schemeClr val="tx1"/>
              </a:solidFill>
              <a:prstDash val="solid"/>
              <a:headEnd type="none" w="med" len="med"/>
              <a:tailEnd type="triangle" w="med" len="med"/>
            </a:ln>
          </p:spPr>
        </p:sp>
        <p:sp>
          <p:nvSpPr>
            <p:cNvPr id="23571" name="Line 18"/>
            <p:cNvSpPr/>
            <p:nvPr/>
          </p:nvSpPr>
          <p:spPr>
            <a:xfrm>
              <a:off x="2016" y="1536"/>
              <a:ext cx="0" cy="336"/>
            </a:xfrm>
            <a:prstGeom prst="line">
              <a:avLst/>
            </a:prstGeom>
            <a:ln w="28575" cap="flat" cmpd="sng">
              <a:solidFill>
                <a:schemeClr val="tx1"/>
              </a:solidFill>
              <a:prstDash val="solid"/>
              <a:headEnd type="none" w="med" len="med"/>
              <a:tailEnd type="triangle" w="med" len="med"/>
            </a:ln>
          </p:spPr>
        </p:sp>
        <p:sp>
          <p:nvSpPr>
            <p:cNvPr id="23572" name="Line 20"/>
            <p:cNvSpPr/>
            <p:nvPr/>
          </p:nvSpPr>
          <p:spPr>
            <a:xfrm>
              <a:off x="3453" y="1536"/>
              <a:ext cx="0" cy="336"/>
            </a:xfrm>
            <a:prstGeom prst="line">
              <a:avLst/>
            </a:prstGeom>
            <a:ln w="28575" cap="flat" cmpd="sng">
              <a:solidFill>
                <a:schemeClr val="tx1"/>
              </a:solidFill>
              <a:prstDash val="solid"/>
              <a:headEnd type="none" w="med" len="med"/>
              <a:tailEnd type="triangle" w="med" len="med"/>
            </a:ln>
          </p:spPr>
        </p:sp>
        <p:sp>
          <p:nvSpPr>
            <p:cNvPr id="23573" name="Line 21"/>
            <p:cNvSpPr/>
            <p:nvPr/>
          </p:nvSpPr>
          <p:spPr>
            <a:xfrm>
              <a:off x="2718" y="1293"/>
              <a:ext cx="3" cy="579"/>
            </a:xfrm>
            <a:prstGeom prst="line">
              <a:avLst/>
            </a:prstGeom>
            <a:ln w="28575" cap="flat" cmpd="sng">
              <a:solidFill>
                <a:schemeClr val="tx1"/>
              </a:solidFill>
              <a:prstDash val="solid"/>
              <a:headEnd type="none" w="med" len="med"/>
              <a:tailEnd type="triangle" w="med" len="med"/>
            </a:ln>
          </p:spPr>
        </p:sp>
        <p:sp>
          <p:nvSpPr>
            <p:cNvPr id="23574" name="Line 22"/>
            <p:cNvSpPr/>
            <p:nvPr/>
          </p:nvSpPr>
          <p:spPr>
            <a:xfrm>
              <a:off x="4233" y="1542"/>
              <a:ext cx="0" cy="336"/>
            </a:xfrm>
            <a:prstGeom prst="line">
              <a:avLst/>
            </a:prstGeom>
            <a:ln w="28575" cap="flat" cmpd="sng">
              <a:solidFill>
                <a:schemeClr val="tx1"/>
              </a:solidFill>
              <a:prstDash val="solid"/>
              <a:headEnd type="none" w="med" len="med"/>
              <a:tailEnd type="triangle" w="med" len="med"/>
            </a:ln>
          </p:spPr>
        </p:sp>
        <p:sp>
          <p:nvSpPr>
            <p:cNvPr id="23575" name="Line 23"/>
            <p:cNvSpPr/>
            <p:nvPr/>
          </p:nvSpPr>
          <p:spPr>
            <a:xfrm>
              <a:off x="5028" y="1542"/>
              <a:ext cx="0" cy="336"/>
            </a:xfrm>
            <a:prstGeom prst="line">
              <a:avLst/>
            </a:prstGeom>
            <a:ln w="28575" cap="flat" cmpd="sng">
              <a:solidFill>
                <a:schemeClr val="tx1"/>
              </a:solidFill>
              <a:prstDash val="solid"/>
              <a:headEnd type="none" w="med" len="med"/>
              <a:tailEnd type="triangle" w="med" len="med"/>
            </a:ln>
          </p:spPr>
        </p:sp>
      </p:gr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4579"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581"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4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5" name="组合 18"/>
          <p:cNvGrpSpPr/>
          <p:nvPr/>
        </p:nvGrpSpPr>
        <p:grpSpPr>
          <a:xfrm>
            <a:off x="674688" y="1844675"/>
            <a:ext cx="3367087" cy="612775"/>
            <a:chOff x="7047666" y="1942356"/>
            <a:chExt cx="3367313" cy="613410"/>
          </a:xfrm>
        </p:grpSpPr>
        <p:grpSp>
          <p:nvGrpSpPr>
            <p:cNvPr id="24585" name="组合 19"/>
            <p:cNvGrpSpPr/>
            <p:nvPr/>
          </p:nvGrpSpPr>
          <p:grpSpPr>
            <a:xfrm>
              <a:off x="7047666" y="1942356"/>
              <a:ext cx="551542" cy="613410"/>
              <a:chOff x="4519974" y="1762722"/>
              <a:chExt cx="551542" cy="613410"/>
            </a:xfrm>
          </p:grpSpPr>
          <p:sp>
            <p:nvSpPr>
              <p:cNvPr id="32" name="圆角矩形 31"/>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88"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31" name="圆角矩形 30"/>
            <p:cNvSpPr/>
            <p:nvPr/>
          </p:nvSpPr>
          <p:spPr>
            <a:xfrm>
              <a:off x="7846232" y="2009100"/>
              <a:ext cx="2568747"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1</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18440" name="Rectangle 20"/>
          <p:cNvSpPr/>
          <p:nvPr/>
        </p:nvSpPr>
        <p:spPr>
          <a:xfrm>
            <a:off x="1109663" y="2628900"/>
            <a:ext cx="8367712" cy="4229100"/>
          </a:xfrm>
          <a:prstGeom prst="rect">
            <a:avLst/>
          </a:prstGeom>
          <a:noFill/>
          <a:ln w="9525">
            <a:noFill/>
          </a:ln>
        </p:spPr>
        <p:txBody>
          <a:bodyPr/>
          <a:p>
            <a:pPr marL="342900" indent="-342900" eaLnBrk="1" hangingPunct="1">
              <a:lnSpc>
                <a:spcPct val="12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应急预案必须进行事故识别，明确什么状态下应启动应急预案，什么状态下应请求外部力量支援，什么状态下应建议撤离厂区等决策关键点和决策标准。</a:t>
            </a:r>
            <a:endParaRPr lang="zh-CN" altLang="en-US" sz="26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buChar char="p"/>
            </a:pPr>
            <a:endParaRPr lang="zh-CN" altLang="en-US" sz="26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溢出、火灾、爆炸是最典型的可能威胁环境、财产和人身安全的事故，最需要得到正确的辨识。此外，人为错误引发的事故风险也应当引起注意。</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xEl>
                                              <p:charRg st="0" end="1"/>
                                            </p:txEl>
                                          </p:spTgt>
                                        </p:tgtEl>
                                        <p:attrNameLst>
                                          <p:attrName>style.visibility</p:attrName>
                                        </p:attrNameLst>
                                      </p:cBhvr>
                                      <p:to>
                                        <p:strVal val="visible"/>
                                      </p:to>
                                    </p:set>
                                    <p:animEffect transition="in" filter="fade">
                                      <p:cBhvr>
                                        <p:cTn id="7" dur="500"/>
                                        <p:tgtEl>
                                          <p:spTgt spid="42">
                                            <p:txEl>
                                              <p:charRg st="0"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ppt_x</p:attrName>
                                        </p:attrNameLst>
                                      </p:cBhvr>
                                      <p:tavLst>
                                        <p:tav tm="0">
                                          <p:val>
                                            <p:strVal val="1+#ppt_w/2"/>
                                          </p:val>
                                        </p:tav>
                                        <p:tav tm="100000">
                                          <p:val>
                                            <p:strVal val="#ppt_x"/>
                                          </p:val>
                                        </p:tav>
                                      </p:tavLst>
                                    </p:anim>
                                    <p:anim calcmode="lin" valueType="num">
                                      <p:cBhvr>
                                        <p:cTn id="13" dur="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blinds(horizontal)">
                                      <p:cBhvr>
                                        <p:cTn id="1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184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流程图: 可选过程 18"/>
          <p:cNvSpPr/>
          <p:nvPr/>
        </p:nvSpPr>
        <p:spPr>
          <a:xfrm>
            <a:off x="3143250" y="5419725"/>
            <a:ext cx="8258175" cy="895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流程图: 可选过程 16"/>
          <p:cNvSpPr/>
          <p:nvPr/>
        </p:nvSpPr>
        <p:spPr>
          <a:xfrm>
            <a:off x="3114675" y="4086225"/>
            <a:ext cx="8258175" cy="12477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流程图: 可选过程 15"/>
          <p:cNvSpPr/>
          <p:nvPr/>
        </p:nvSpPr>
        <p:spPr>
          <a:xfrm>
            <a:off x="3105150" y="2695575"/>
            <a:ext cx="8239125" cy="1295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5605"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5606"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608"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4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5" name="组合 18"/>
          <p:cNvGrpSpPr/>
          <p:nvPr/>
        </p:nvGrpSpPr>
        <p:grpSpPr>
          <a:xfrm>
            <a:off x="674688" y="1844675"/>
            <a:ext cx="3367087" cy="612775"/>
            <a:chOff x="7047666" y="1942356"/>
            <a:chExt cx="3367313" cy="613410"/>
          </a:xfrm>
        </p:grpSpPr>
        <p:grpSp>
          <p:nvGrpSpPr>
            <p:cNvPr id="25616" name="组合 19"/>
            <p:cNvGrpSpPr/>
            <p:nvPr/>
          </p:nvGrpSpPr>
          <p:grpSpPr>
            <a:xfrm>
              <a:off x="7047666" y="1942356"/>
              <a:ext cx="551542" cy="613410"/>
              <a:chOff x="4519974" y="1762722"/>
              <a:chExt cx="551542" cy="613410"/>
            </a:xfrm>
          </p:grpSpPr>
          <p:sp>
            <p:nvSpPr>
              <p:cNvPr id="12" name="圆角矩形 11"/>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19"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11" name="圆角矩形 10"/>
            <p:cNvSpPr/>
            <p:nvPr/>
          </p:nvSpPr>
          <p:spPr>
            <a:xfrm>
              <a:off x="7846232" y="2009100"/>
              <a:ext cx="2568747"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2</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19467" name="Rectangle 3"/>
          <p:cNvSpPr/>
          <p:nvPr/>
        </p:nvSpPr>
        <p:spPr>
          <a:xfrm>
            <a:off x="2824163" y="2695575"/>
            <a:ext cx="8520112" cy="4886325"/>
          </a:xfrm>
          <a:prstGeom prst="rect">
            <a:avLst/>
          </a:prstGeom>
          <a:noFill/>
          <a:ln w="9525">
            <a:noFill/>
          </a:ln>
        </p:spPr>
        <p:txBody>
          <a:bodyPr/>
          <a:p>
            <a:pPr marL="342900" indent="-342900" eaLnBrk="1" hangingPunct="1">
              <a:lnSpc>
                <a:spcPct val="120000"/>
              </a:lnSpc>
              <a:spcBef>
                <a:spcPct val="20000"/>
              </a:spcBef>
              <a:buClr>
                <a:schemeClr val="hlink"/>
              </a:buClr>
            </a:pPr>
            <a:r>
              <a:rPr lang="zh-CN" altLang="en-US" sz="2300" b="1" dirty="0">
                <a:latin typeface="楷体_GB2312" pitchFamily="49" charset="-122"/>
                <a:ea typeface="楷体_GB2312" pitchFamily="49" charset="-122"/>
              </a:rPr>
              <a:t>  易燃易爆物质的</a:t>
            </a:r>
            <a:r>
              <a:rPr lang="zh-CN" altLang="en-US" sz="2300" b="1" dirty="0">
                <a:solidFill>
                  <a:srgbClr val="FF0000"/>
                </a:solidFill>
                <a:latin typeface="楷体_GB2312" pitchFamily="49" charset="-122"/>
                <a:ea typeface="楷体_GB2312" pitchFamily="49" charset="-122"/>
              </a:rPr>
              <a:t>溢出</a:t>
            </a:r>
            <a:r>
              <a:rPr lang="zh-CN" altLang="en-US" sz="2300" b="1" dirty="0">
                <a:latin typeface="楷体_GB2312" pitchFamily="49" charset="-122"/>
                <a:ea typeface="楷体_GB2312" pitchFamily="49" charset="-122"/>
              </a:rPr>
              <a:t>可能会引发火灾或爆炸；有毒液体或毒烟的溢出可能威胁人体健康或污染环境；可能因为渗漏而污染地下水或因未能控制在发生地点而造成大范围水体或土壤污染。</a:t>
            </a:r>
            <a:endParaRPr lang="zh-CN" altLang="en-US" sz="23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pPr>
            <a:r>
              <a:rPr lang="zh-CN" altLang="en-US" sz="2300" b="1" dirty="0">
                <a:solidFill>
                  <a:srgbClr val="FF0000"/>
                </a:solidFill>
                <a:latin typeface="楷体_GB2312" pitchFamily="49" charset="-122"/>
                <a:ea typeface="楷体_GB2312" pitchFamily="49" charset="-122"/>
              </a:rPr>
              <a:t>  火灾</a:t>
            </a:r>
            <a:r>
              <a:rPr lang="zh-CN" altLang="en-US" sz="2300" b="1" dirty="0">
                <a:latin typeface="楷体_GB2312" pitchFamily="49" charset="-122"/>
                <a:ea typeface="楷体_GB2312" pitchFamily="49" charset="-122"/>
              </a:rPr>
              <a:t>的蔓延可能殃及事故点附近区域甚至周边的外部单位；可能引发爆炸；可能导致有毒烟气的释放；灭火产生的消防水可能被污染，处理不当将造成水体或土壤污染。</a:t>
            </a:r>
            <a:endParaRPr lang="zh-CN" altLang="en-US" sz="23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pPr>
            <a:r>
              <a:rPr lang="zh-CN" altLang="en-US" sz="2300" b="1" dirty="0">
                <a:solidFill>
                  <a:srgbClr val="FF0000"/>
                </a:solidFill>
                <a:latin typeface="楷体_GB2312" pitchFamily="49" charset="-122"/>
                <a:ea typeface="楷体_GB2312" pitchFamily="49" charset="-122"/>
              </a:rPr>
              <a:t>  爆炸</a:t>
            </a:r>
            <a:r>
              <a:rPr lang="zh-CN" altLang="en-US" sz="2300" b="1" dirty="0">
                <a:latin typeface="楷体_GB2312" pitchFamily="49" charset="-122"/>
                <a:ea typeface="楷体_GB2312" pitchFamily="49" charset="-122"/>
              </a:rPr>
              <a:t>除直接威胁人的生命安全外，还可能导致附近有毒有害物质的燃烧、飞散、泄漏，从而造成大气、水或土壤环境的污染。</a:t>
            </a:r>
            <a:endParaRPr lang="zh-CN" altLang="en-US" sz="2300" b="1" dirty="0">
              <a:latin typeface="楷体_GB2312" pitchFamily="49" charset="-122"/>
              <a:ea typeface="楷体_GB2312" pitchFamily="49" charset="-122"/>
            </a:endParaRPr>
          </a:p>
        </p:txBody>
      </p:sp>
      <p:cxnSp>
        <p:nvCxnSpPr>
          <p:cNvPr id="21" name="直接箭头连接符 20"/>
          <p:cNvCxnSpPr/>
          <p:nvPr/>
        </p:nvCxnSpPr>
        <p:spPr>
          <a:xfrm flipV="1">
            <a:off x="2286000" y="3295650"/>
            <a:ext cx="781050" cy="136207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2276475" y="4657725"/>
            <a:ext cx="857250" cy="952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2276475" y="4657725"/>
            <a:ext cx="866775" cy="116205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5615" name="TextBox 26"/>
          <p:cNvSpPr txBox="1"/>
          <p:nvPr/>
        </p:nvSpPr>
        <p:spPr>
          <a:xfrm>
            <a:off x="828675" y="4438650"/>
            <a:ext cx="1409700" cy="446088"/>
          </a:xfrm>
          <a:prstGeom prst="rect">
            <a:avLst/>
          </a:prstGeom>
          <a:noFill/>
          <a:ln w="9525">
            <a:noFill/>
          </a:ln>
        </p:spPr>
        <p:txBody>
          <a:bodyPr>
            <a:spAutoFit/>
          </a:bodyPr>
          <a:p>
            <a:pPr eaLnBrk="1" hangingPunct="1"/>
            <a:r>
              <a:rPr lang="zh-CN" altLang="en-US" sz="2300" b="1" dirty="0">
                <a:latin typeface="微软雅黑" panose="020B0503020204020204" pitchFamily="34" charset="-122"/>
                <a:ea typeface="楷体_GB2312" pitchFamily="49" charset="-122"/>
              </a:rPr>
              <a:t>事故危害</a:t>
            </a:r>
            <a:endParaRPr lang="zh-CN" altLang="en-US" sz="2300" b="1" dirty="0">
              <a:latin typeface="微软雅黑" panose="020B0503020204020204" pitchFamily="34"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xEl>
                                              <p:charRg st="0" end="1"/>
                                            </p:txEl>
                                          </p:spTgt>
                                        </p:tgtEl>
                                        <p:attrNameLst>
                                          <p:attrName>style.visibility</p:attrName>
                                        </p:attrNameLst>
                                      </p:cBhvr>
                                      <p:to>
                                        <p:strVal val="visible"/>
                                      </p:to>
                                    </p:set>
                                    <p:animEffect transition="in" filter="fade">
                                      <p:cBhvr>
                                        <p:cTn id="7" dur="500"/>
                                        <p:tgtEl>
                                          <p:spTgt spid="42">
                                            <p:txEl>
                                              <p:charRg st="0"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ppt_x</p:attrName>
                                        </p:attrNameLst>
                                      </p:cBhvr>
                                      <p:tavLst>
                                        <p:tav tm="0">
                                          <p:val>
                                            <p:strVal val="1+#ppt_w/2"/>
                                          </p:val>
                                        </p:tav>
                                        <p:tav tm="100000">
                                          <p:val>
                                            <p:strVal val="#ppt_x"/>
                                          </p:val>
                                        </p:tav>
                                      </p:tavLst>
                                    </p:anim>
                                    <p:anim calcmode="lin" valueType="num">
                                      <p:cBhvr>
                                        <p:cTn id="13" dur="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000000"/>
                                          </p:val>
                                        </p:tav>
                                        <p:tav tm="100000">
                                          <p:val>
                                            <p:strVal val="#ppt_w"/>
                                          </p:val>
                                        </p:tav>
                                      </p:tavLst>
                                    </p:anim>
                                    <p:anim calcmode="lin" valueType="num">
                                      <p:cBhvr>
                                        <p:cTn id="18" dur="500" fill="hold"/>
                                        <p:tgtEl>
                                          <p:spTgt spid="21"/>
                                        </p:tgtEl>
                                        <p:attrNameLst>
                                          <p:attrName>ppt_h</p:attrName>
                                        </p:attrNameLst>
                                      </p:cBhvr>
                                      <p:tavLst>
                                        <p:tav tm="0">
                                          <p:val>
                                            <p:fltVal val="0.00000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000000"/>
                                          </p:val>
                                        </p:tav>
                                        <p:tav tm="100000">
                                          <p:val>
                                            <p:strVal val="#ppt_w"/>
                                          </p:val>
                                        </p:tav>
                                      </p:tavLst>
                                    </p:anim>
                                    <p:anim calcmode="lin" valueType="num">
                                      <p:cBhvr>
                                        <p:cTn id="24" dur="500" fill="hold"/>
                                        <p:tgtEl>
                                          <p:spTgt spid="24"/>
                                        </p:tgtEl>
                                        <p:attrNameLst>
                                          <p:attrName>ppt_h</p:attrName>
                                        </p:attrNameLst>
                                      </p:cBhvr>
                                      <p:tavLst>
                                        <p:tav tm="0">
                                          <p:val>
                                            <p:fltVal val="0.00000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000000"/>
                                          </p:val>
                                        </p:tav>
                                        <p:tav tm="100000">
                                          <p:val>
                                            <p:strVal val="#ppt_w"/>
                                          </p:val>
                                        </p:tav>
                                      </p:tavLst>
                                    </p:anim>
                                    <p:anim calcmode="lin" valueType="num">
                                      <p:cBhvr>
                                        <p:cTn id="30" dur="500" fill="hold"/>
                                        <p:tgtEl>
                                          <p:spTgt spid="26"/>
                                        </p:tgtEl>
                                        <p:attrNameLst>
                                          <p:attrName>ppt_h</p:attrName>
                                        </p:attrNameLst>
                                      </p:cBhvr>
                                      <p:tavLst>
                                        <p:tav tm="0">
                                          <p:val>
                                            <p:fltVal val="0.00000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9467"/>
                                        </p:tgtEl>
                                        <p:attrNameLst>
                                          <p:attrName>style.visibility</p:attrName>
                                        </p:attrNameLst>
                                      </p:cBhvr>
                                      <p:to>
                                        <p:strVal val="visible"/>
                                      </p:to>
                                    </p:set>
                                    <p:animEffect transition="in" filter="diamond(in)">
                                      <p:cBhvr>
                                        <p:cTn id="36"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194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6627"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29"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26630"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26631" name="组合 18"/>
          <p:cNvGrpSpPr/>
          <p:nvPr/>
        </p:nvGrpSpPr>
        <p:grpSpPr>
          <a:xfrm>
            <a:off x="674688" y="1844675"/>
            <a:ext cx="6259512" cy="612775"/>
            <a:chOff x="7047666" y="1942356"/>
            <a:chExt cx="6259934" cy="613410"/>
          </a:xfrm>
        </p:grpSpPr>
        <p:grpSp>
          <p:nvGrpSpPr>
            <p:cNvPr id="26634" name="组合 19"/>
            <p:cNvGrpSpPr/>
            <p:nvPr/>
          </p:nvGrpSpPr>
          <p:grpSpPr>
            <a:xfrm>
              <a:off x="7047666" y="1942356"/>
              <a:ext cx="551542" cy="613410"/>
              <a:chOff x="4519974" y="1762722"/>
              <a:chExt cx="551542" cy="613410"/>
            </a:xfrm>
          </p:grpSpPr>
          <p:sp>
            <p:nvSpPr>
              <p:cNvPr id="12" name="圆角矩形 11"/>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37"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11" name="圆角矩形 10"/>
            <p:cNvSpPr/>
            <p:nvPr/>
          </p:nvSpPr>
          <p:spPr>
            <a:xfrm>
              <a:off x="7846232" y="2009100"/>
              <a:ext cx="5461368"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启动应急预案的标准</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26632" name="Rectangle 4"/>
          <p:cNvSpPr/>
          <p:nvPr/>
        </p:nvSpPr>
        <p:spPr>
          <a:xfrm>
            <a:off x="695325" y="2671763"/>
            <a:ext cx="2528888" cy="457200"/>
          </a:xfrm>
          <a:prstGeom prst="rect">
            <a:avLst/>
          </a:prstGeom>
          <a:noFill/>
          <a:ln w="28575">
            <a:noFill/>
          </a:ln>
        </p:spPr>
        <p:txBody>
          <a:bodyPr wrap="none" anchor="ctr" anchorCtr="0"/>
          <a:p>
            <a:pPr eaLnBrk="1" hangingPunct="1"/>
            <a:r>
              <a:rPr lang="zh-CN" altLang="en-US" sz="2400" b="1" u="sng" dirty="0">
                <a:solidFill>
                  <a:srgbClr val="000099"/>
                </a:solidFill>
                <a:latin typeface="微软雅黑" panose="020B0503020204020204" pitchFamily="34" charset="-122"/>
                <a:ea typeface="黑体" panose="02010609060101010101" pitchFamily="49" charset="-122"/>
              </a:rPr>
              <a:t>危险废物的溢出</a:t>
            </a:r>
            <a:endParaRPr lang="zh-CN" altLang="en-US" sz="2400" b="1" u="sng" dirty="0">
              <a:solidFill>
                <a:srgbClr val="000099"/>
              </a:solidFill>
              <a:latin typeface="微软雅黑" panose="020B0503020204020204" pitchFamily="34" charset="-122"/>
              <a:ea typeface="黑体" panose="02010609060101010101" pitchFamily="49" charset="-122"/>
            </a:endParaRPr>
          </a:p>
        </p:txBody>
      </p:sp>
      <p:sp>
        <p:nvSpPr>
          <p:cNvPr id="26633" name="Rectangle 3"/>
          <p:cNvSpPr/>
          <p:nvPr/>
        </p:nvSpPr>
        <p:spPr>
          <a:xfrm>
            <a:off x="766763" y="3314700"/>
            <a:ext cx="7224712" cy="3657600"/>
          </a:xfrm>
          <a:prstGeom prst="rect">
            <a:avLst/>
          </a:prstGeom>
          <a:noFill/>
          <a:ln w="9525">
            <a:noFill/>
          </a:ln>
        </p:spPr>
        <p:txBody>
          <a:bodyPr/>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危险废物溢出导致易燃液体或者气体泄漏，可能造成火灾或者气体爆炸；</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危险废物溢出导致有毒液体或者气体泄漏；</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危险废物的溢出不能控制在厂区内，导致厂区外土壤污染或者水体污染。</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7651"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653"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27654"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27655" name="组合 18"/>
          <p:cNvGrpSpPr/>
          <p:nvPr/>
        </p:nvGrpSpPr>
        <p:grpSpPr>
          <a:xfrm>
            <a:off x="674688" y="1844675"/>
            <a:ext cx="3367087" cy="612775"/>
            <a:chOff x="7047666" y="1942356"/>
            <a:chExt cx="3367313" cy="613410"/>
          </a:xfrm>
        </p:grpSpPr>
        <p:grpSp>
          <p:nvGrpSpPr>
            <p:cNvPr id="27663" name="组合 19"/>
            <p:cNvGrpSpPr/>
            <p:nvPr/>
          </p:nvGrpSpPr>
          <p:grpSpPr>
            <a:xfrm>
              <a:off x="7047666" y="1942356"/>
              <a:ext cx="551542" cy="613410"/>
              <a:chOff x="4519974" y="1762722"/>
              <a:chExt cx="551542" cy="613410"/>
            </a:xfrm>
          </p:grpSpPr>
          <p:sp>
            <p:nvSpPr>
              <p:cNvPr id="12" name="圆角矩形 11"/>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66"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11" name="圆角矩形 10"/>
            <p:cNvSpPr/>
            <p:nvPr/>
          </p:nvSpPr>
          <p:spPr>
            <a:xfrm>
              <a:off x="7846232" y="2009100"/>
              <a:ext cx="2568747"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2</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7656" name="组合 18"/>
          <p:cNvGrpSpPr/>
          <p:nvPr/>
        </p:nvGrpSpPr>
        <p:grpSpPr>
          <a:xfrm>
            <a:off x="674688" y="1844675"/>
            <a:ext cx="6259512" cy="612775"/>
            <a:chOff x="7047666" y="1942356"/>
            <a:chExt cx="6259934" cy="613410"/>
          </a:xfrm>
        </p:grpSpPr>
        <p:grpSp>
          <p:nvGrpSpPr>
            <p:cNvPr id="27659" name="组合 19"/>
            <p:cNvGrpSpPr/>
            <p:nvPr/>
          </p:nvGrpSpPr>
          <p:grpSpPr>
            <a:xfrm>
              <a:off x="7047666" y="1942356"/>
              <a:ext cx="551542" cy="613410"/>
              <a:chOff x="4519974" y="1762722"/>
              <a:chExt cx="551542" cy="613410"/>
            </a:xfrm>
          </p:grpSpPr>
          <p:sp>
            <p:nvSpPr>
              <p:cNvPr id="17" name="圆角矩形 16"/>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62"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16" name="圆角矩形 15"/>
            <p:cNvSpPr/>
            <p:nvPr/>
          </p:nvSpPr>
          <p:spPr>
            <a:xfrm>
              <a:off x="7846232" y="2009100"/>
              <a:ext cx="5461368"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启动应急预案的标准</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27657" name="Rectangle 4"/>
          <p:cNvSpPr/>
          <p:nvPr/>
        </p:nvSpPr>
        <p:spPr>
          <a:xfrm>
            <a:off x="876300" y="2633663"/>
            <a:ext cx="2528888" cy="457200"/>
          </a:xfrm>
          <a:prstGeom prst="rect">
            <a:avLst/>
          </a:prstGeom>
          <a:noFill/>
          <a:ln w="28575">
            <a:noFill/>
          </a:ln>
        </p:spPr>
        <p:txBody>
          <a:bodyPr wrap="none" anchor="ctr" anchorCtr="0"/>
          <a:p>
            <a:pPr eaLnBrk="1" hangingPunct="1"/>
            <a:r>
              <a:rPr lang="zh-CN" altLang="en-US" sz="2400" b="1" u="sng" dirty="0">
                <a:solidFill>
                  <a:srgbClr val="000099"/>
                </a:solidFill>
                <a:latin typeface="微软雅黑" panose="020B0503020204020204" pitchFamily="34" charset="-122"/>
                <a:ea typeface="黑体" panose="02010609060101010101" pitchFamily="49" charset="-122"/>
              </a:rPr>
              <a:t>火灾</a:t>
            </a:r>
            <a:endParaRPr lang="zh-CN" altLang="en-US" sz="2400" b="1" u="sng" dirty="0">
              <a:solidFill>
                <a:srgbClr val="000099"/>
              </a:solidFill>
              <a:latin typeface="微软雅黑" panose="020B0503020204020204" pitchFamily="34" charset="-122"/>
              <a:ea typeface="黑体" panose="02010609060101010101" pitchFamily="49" charset="-122"/>
            </a:endParaRPr>
          </a:p>
        </p:txBody>
      </p:sp>
      <p:sp>
        <p:nvSpPr>
          <p:cNvPr id="27658" name="Rectangle 3"/>
          <p:cNvSpPr/>
          <p:nvPr/>
        </p:nvSpPr>
        <p:spPr>
          <a:xfrm>
            <a:off x="1014413" y="3200400"/>
            <a:ext cx="7910512" cy="3657600"/>
          </a:xfrm>
          <a:prstGeom prst="rect">
            <a:avLst/>
          </a:prstGeom>
          <a:noFill/>
          <a:ln w="9525">
            <a:noFill/>
          </a:ln>
        </p:spPr>
        <p:txBody>
          <a:bodyPr/>
          <a:p>
            <a:pPr marL="342900" indent="-342900" eaLnBrk="1" hangingPunct="1">
              <a:lnSpc>
                <a:spcPct val="12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火灾导致有毒烟气产生或泄漏；</a:t>
            </a:r>
            <a:endParaRPr lang="zh-CN" altLang="en-US" sz="26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火灾蔓延，可能导致其他区域材料起火或导致热引发的爆炸；</a:t>
            </a:r>
            <a:endParaRPr lang="zh-CN" altLang="en-US" sz="26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火灾蔓延至厂区外；</a:t>
            </a:r>
            <a:endParaRPr lang="zh-CN" altLang="en-US" sz="26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使用水或化学灭火剂可能产生被污染的水流，处理不当会造成水体或土壤污染。</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8675"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677"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28678"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28679" name="组合 18"/>
          <p:cNvGrpSpPr/>
          <p:nvPr/>
        </p:nvGrpSpPr>
        <p:grpSpPr>
          <a:xfrm>
            <a:off x="674688" y="1844675"/>
            <a:ext cx="3367087" cy="612775"/>
            <a:chOff x="7047666" y="1942356"/>
            <a:chExt cx="3367313" cy="613410"/>
          </a:xfrm>
        </p:grpSpPr>
        <p:grpSp>
          <p:nvGrpSpPr>
            <p:cNvPr id="28687" name="组合 19"/>
            <p:cNvGrpSpPr/>
            <p:nvPr/>
          </p:nvGrpSpPr>
          <p:grpSpPr>
            <a:xfrm>
              <a:off x="7047666" y="1942356"/>
              <a:ext cx="551542" cy="613410"/>
              <a:chOff x="4519974" y="1762722"/>
              <a:chExt cx="551542" cy="613410"/>
            </a:xfrm>
          </p:grpSpPr>
          <p:sp>
            <p:nvSpPr>
              <p:cNvPr id="12" name="圆角矩形 11"/>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90"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11" name="圆角矩形 10"/>
            <p:cNvSpPr/>
            <p:nvPr/>
          </p:nvSpPr>
          <p:spPr>
            <a:xfrm>
              <a:off x="7846232" y="2009100"/>
              <a:ext cx="2568747"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2</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8680" name="组合 18"/>
          <p:cNvGrpSpPr/>
          <p:nvPr/>
        </p:nvGrpSpPr>
        <p:grpSpPr>
          <a:xfrm>
            <a:off x="674688" y="1844675"/>
            <a:ext cx="6259512" cy="612775"/>
            <a:chOff x="7047666" y="1942356"/>
            <a:chExt cx="6259934" cy="613410"/>
          </a:xfrm>
        </p:grpSpPr>
        <p:grpSp>
          <p:nvGrpSpPr>
            <p:cNvPr id="28683" name="组合 19"/>
            <p:cNvGrpSpPr/>
            <p:nvPr/>
          </p:nvGrpSpPr>
          <p:grpSpPr>
            <a:xfrm>
              <a:off x="7047666" y="1942356"/>
              <a:ext cx="551542" cy="613410"/>
              <a:chOff x="4519974" y="1762722"/>
              <a:chExt cx="551542" cy="613410"/>
            </a:xfrm>
          </p:grpSpPr>
          <p:sp>
            <p:nvSpPr>
              <p:cNvPr id="17" name="圆角矩形 16"/>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86"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16" name="圆角矩形 15"/>
            <p:cNvSpPr/>
            <p:nvPr/>
          </p:nvSpPr>
          <p:spPr>
            <a:xfrm>
              <a:off x="7846232" y="2009100"/>
              <a:ext cx="5461368"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事故识别</a:t>
              </a:r>
              <a:r>
                <a:rPr kumimoji="0" lang="en-US" altLang="zh-CN"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a:t>
              </a: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启动应急预案的标准</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28681" name="Rectangle 4"/>
          <p:cNvSpPr/>
          <p:nvPr/>
        </p:nvSpPr>
        <p:spPr>
          <a:xfrm>
            <a:off x="800100" y="2566988"/>
            <a:ext cx="2528888" cy="457200"/>
          </a:xfrm>
          <a:prstGeom prst="rect">
            <a:avLst/>
          </a:prstGeom>
          <a:noFill/>
          <a:ln w="28575">
            <a:noFill/>
          </a:ln>
        </p:spPr>
        <p:txBody>
          <a:bodyPr wrap="none" anchor="ctr" anchorCtr="0"/>
          <a:p>
            <a:pPr eaLnBrk="1" hangingPunct="1"/>
            <a:r>
              <a:rPr lang="zh-CN" altLang="en-US" sz="2400" b="1" u="sng" dirty="0">
                <a:solidFill>
                  <a:srgbClr val="000099"/>
                </a:solidFill>
                <a:latin typeface="微软雅黑" panose="020B0503020204020204" pitchFamily="34" charset="-122"/>
                <a:ea typeface="黑体" panose="02010609060101010101" pitchFamily="49" charset="-122"/>
              </a:rPr>
              <a:t>爆炸</a:t>
            </a:r>
            <a:endParaRPr lang="zh-CN" altLang="en-US" sz="2400" b="1" u="sng" dirty="0">
              <a:solidFill>
                <a:srgbClr val="000099"/>
              </a:solidFill>
              <a:latin typeface="微软雅黑" panose="020B0503020204020204" pitchFamily="34" charset="-122"/>
              <a:ea typeface="黑体" panose="02010609060101010101" pitchFamily="49" charset="-122"/>
            </a:endParaRPr>
          </a:p>
        </p:txBody>
      </p:sp>
      <p:sp>
        <p:nvSpPr>
          <p:cNvPr id="28682" name="Rectangle 3"/>
          <p:cNvSpPr/>
          <p:nvPr/>
        </p:nvSpPr>
        <p:spPr>
          <a:xfrm>
            <a:off x="1042988" y="3086100"/>
            <a:ext cx="7910512" cy="3657600"/>
          </a:xfrm>
          <a:prstGeom prst="rect">
            <a:avLst/>
          </a:prstGeom>
          <a:noFill/>
          <a:ln w="9525">
            <a:noFill/>
          </a:ln>
        </p:spPr>
        <p:txBody>
          <a:bodyPr/>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存在发生爆炸的危险，并可能因产生爆炸碎片或冲击波导致安全风险；</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存在发生爆炸的危险，并可能引燃厂区内其他危险废物；</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存在发生爆炸的危险，并可能导致有毒材料泄漏；</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已经发生爆炸。</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9699"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701"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2970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sp>
        <p:nvSpPr>
          <p:cNvPr id="29703" name="Rectangle 3"/>
          <p:cNvSpPr/>
          <p:nvPr/>
        </p:nvSpPr>
        <p:spPr>
          <a:xfrm>
            <a:off x="947738" y="2433638"/>
            <a:ext cx="7758112" cy="4114800"/>
          </a:xfrm>
          <a:prstGeom prst="rect">
            <a:avLst/>
          </a:prstGeom>
          <a:noFill/>
          <a:ln w="9525">
            <a:noFill/>
          </a:ln>
        </p:spPr>
        <p:txBody>
          <a:bodyPr/>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制定首要应急协调人并制定备用应急协调人；</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赋予调动人员、设备、资金和协调所有应急响应措施等实施应急预案的权力；</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在正常运行期间必须有一人常驻单位</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厂区内或能够在很短的时间内到达单位</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厂区应对紧急状态；</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必须经过专业培训，具备相应的知识和技能，并熟悉单位情况。</a:t>
            </a:r>
            <a:endParaRPr lang="zh-CN" altLang="en-US" sz="2600" b="1" dirty="0">
              <a:latin typeface="楷体_GB2312" pitchFamily="49" charset="-122"/>
              <a:ea typeface="楷体_GB2312" pitchFamily="49" charset="-122"/>
            </a:endParaRPr>
          </a:p>
        </p:txBody>
      </p:sp>
      <p:grpSp>
        <p:nvGrpSpPr>
          <p:cNvPr id="29704" name="组合 18"/>
          <p:cNvGrpSpPr/>
          <p:nvPr/>
        </p:nvGrpSpPr>
        <p:grpSpPr>
          <a:xfrm>
            <a:off x="674688" y="1844675"/>
            <a:ext cx="3621087" cy="584200"/>
            <a:chOff x="7047666" y="1942356"/>
            <a:chExt cx="3621329" cy="585381"/>
          </a:xfrm>
        </p:grpSpPr>
        <p:grpSp>
          <p:nvGrpSpPr>
            <p:cNvPr id="29705" name="组合 19"/>
            <p:cNvGrpSpPr/>
            <p:nvPr/>
          </p:nvGrpSpPr>
          <p:grpSpPr>
            <a:xfrm>
              <a:off x="7047666" y="1942356"/>
              <a:ext cx="550899" cy="585381"/>
              <a:chOff x="4519974" y="1762722"/>
              <a:chExt cx="550899" cy="585381"/>
            </a:xfrm>
          </p:grpSpPr>
          <p:sp>
            <p:nvSpPr>
              <p:cNvPr id="19" name="圆角矩形 18"/>
              <p:cNvSpPr/>
              <p:nvPr/>
            </p:nvSpPr>
            <p:spPr>
              <a:xfrm>
                <a:off x="4519974" y="1829532"/>
                <a:ext cx="550899"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708" name="文本框 22"/>
              <p:cNvSpPr txBox="1"/>
              <p:nvPr/>
            </p:nvSpPr>
            <p:spPr>
              <a:xfrm>
                <a:off x="4576775" y="1762722"/>
                <a:ext cx="425145" cy="585381"/>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2</a:t>
                </a:r>
                <a:endParaRPr lang="en-US" altLang="zh-CN" sz="3200" dirty="0">
                  <a:solidFill>
                    <a:schemeClr val="bg1"/>
                  </a:solidFill>
                  <a:latin typeface="微软雅黑" panose="020B0503020204020204" pitchFamily="34" charset="-122"/>
                </a:endParaRPr>
              </a:p>
            </p:txBody>
          </p:sp>
        </p:grpSp>
        <p:sp>
          <p:nvSpPr>
            <p:cNvPr id="18" name="圆角矩形 17"/>
            <p:cNvSpPr/>
            <p:nvPr/>
          </p:nvSpPr>
          <p:spPr>
            <a:xfrm>
              <a:off x="7846231" y="2009166"/>
              <a:ext cx="2822764"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应急协调人制度</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ransition spd="slow" advTm="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723"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725"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30726"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sp>
        <p:nvSpPr>
          <p:cNvPr id="30727" name="Rectangle 3"/>
          <p:cNvSpPr/>
          <p:nvPr/>
        </p:nvSpPr>
        <p:spPr>
          <a:xfrm>
            <a:off x="890588" y="2747963"/>
            <a:ext cx="7910512" cy="4614862"/>
          </a:xfrm>
          <a:prstGeom prst="rect">
            <a:avLst/>
          </a:prstGeom>
          <a:noFill/>
          <a:ln w="9525">
            <a:noFill/>
          </a:ln>
        </p:spPr>
        <p:txBody>
          <a:bodyPr/>
          <a:p>
            <a:pPr marL="342900" indent="-342900" eaLnBrk="1" hangingPunct="1">
              <a:lnSpc>
                <a:spcPts val="3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发现紧急状态时的应急要素：</a:t>
            </a:r>
            <a:endParaRPr lang="zh-CN" altLang="en-US" sz="2600" b="1" dirty="0">
              <a:latin typeface="楷体_GB2312" pitchFamily="49" charset="-122"/>
              <a:ea typeface="楷体_GB2312" pitchFamily="49" charset="-122"/>
            </a:endParaRPr>
          </a:p>
          <a:p>
            <a:pPr marL="342900" indent="-342900" eaLnBrk="1" hangingPunct="1">
              <a:lnSpc>
                <a:spcPts val="3000"/>
              </a:lnSpc>
              <a:spcBef>
                <a:spcPct val="20000"/>
              </a:spcBef>
              <a:buClr>
                <a:schemeClr val="hlink"/>
              </a:buClr>
              <a:buFont typeface="Wingdings" panose="05000000000000000000" pitchFamily="2" charset="2"/>
            </a:pPr>
            <a:r>
              <a:rPr lang="zh-CN" altLang="en-US" sz="2600" b="1" dirty="0">
                <a:latin typeface="楷体_GB2312" pitchFamily="49" charset="-122"/>
                <a:ea typeface="楷体_GB2312" pitchFamily="49" charset="-122"/>
              </a:rPr>
              <a:t>  警报、初步控制、呼叫救援等。</a:t>
            </a:r>
            <a:endParaRPr lang="zh-CN" altLang="en-US" sz="2600" b="1" dirty="0">
              <a:latin typeface="楷体_GB2312" pitchFamily="49" charset="-122"/>
              <a:ea typeface="楷体_GB2312" pitchFamily="49" charset="-122"/>
            </a:endParaRPr>
          </a:p>
          <a:p>
            <a:pPr marL="342900" indent="-342900" eaLnBrk="1" hangingPunct="1">
              <a:lnSpc>
                <a:spcPts val="3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紧急状态控制阶段的应急要素：</a:t>
            </a:r>
            <a:endParaRPr lang="zh-CN" altLang="en-US" sz="2600" b="1" dirty="0">
              <a:latin typeface="楷体_GB2312" pitchFamily="49" charset="-122"/>
              <a:ea typeface="楷体_GB2312" pitchFamily="49" charset="-122"/>
            </a:endParaRPr>
          </a:p>
          <a:p>
            <a:pPr marL="342900" indent="-342900" eaLnBrk="1" hangingPunct="1">
              <a:lnSpc>
                <a:spcPts val="3000"/>
              </a:lnSpc>
              <a:spcBef>
                <a:spcPct val="20000"/>
              </a:spcBef>
              <a:buClr>
                <a:schemeClr val="hlink"/>
              </a:buClr>
              <a:buFont typeface="Wingdings" panose="05000000000000000000" pitchFamily="2" charset="2"/>
            </a:pPr>
            <a:r>
              <a:rPr lang="zh-CN" altLang="en-US" sz="2800" b="1" dirty="0">
                <a:latin typeface="华文行楷" panose="02010800040101010101" pitchFamily="2" charset="-122"/>
                <a:ea typeface="华文行楷" panose="02010800040101010101" pitchFamily="2" charset="-122"/>
              </a:rPr>
              <a:t>    </a:t>
            </a:r>
            <a:r>
              <a:rPr lang="zh-CN" altLang="en-US" sz="2600" b="1" dirty="0">
                <a:latin typeface="楷体_GB2312" pitchFamily="49" charset="-122"/>
                <a:ea typeface="楷体_GB2312" pitchFamily="49" charset="-122"/>
              </a:rPr>
              <a:t>控制事态发展；组织监测；控制污染扩散；消除污染等。</a:t>
            </a:r>
            <a:endParaRPr lang="zh-CN" altLang="en-US" sz="2600" b="1" dirty="0">
              <a:latin typeface="楷体_GB2312" pitchFamily="49" charset="-122"/>
              <a:ea typeface="楷体_GB2312" pitchFamily="49" charset="-122"/>
            </a:endParaRPr>
          </a:p>
          <a:p>
            <a:pPr marL="342900" indent="-342900" eaLnBrk="1" hangingPunct="1">
              <a:lnSpc>
                <a:spcPts val="3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紧急状态得到控制后的应急要素：</a:t>
            </a:r>
            <a:endParaRPr lang="zh-CN" altLang="en-US" sz="2600" b="1" dirty="0">
              <a:latin typeface="楷体_GB2312" pitchFamily="49" charset="-122"/>
              <a:ea typeface="楷体_GB2312" pitchFamily="49" charset="-122"/>
            </a:endParaRPr>
          </a:p>
          <a:p>
            <a:pPr marL="342900" indent="-342900" eaLnBrk="1" hangingPunct="1">
              <a:lnSpc>
                <a:spcPts val="3000"/>
              </a:lnSpc>
              <a:spcBef>
                <a:spcPct val="20000"/>
              </a:spcBef>
              <a:buClr>
                <a:schemeClr val="hlink"/>
              </a:buClr>
              <a:buFont typeface="Wingdings" panose="05000000000000000000" pitchFamily="2" charset="2"/>
            </a:pPr>
            <a:r>
              <a:rPr lang="zh-CN" altLang="en-US" sz="2600" b="1" dirty="0">
                <a:latin typeface="楷体_GB2312" pitchFamily="49" charset="-122"/>
                <a:ea typeface="楷体_GB2312" pitchFamily="49" charset="-122"/>
              </a:rPr>
              <a:t>  处理、分类或处置废物、被污染的土壤或地表水或其他材料；设备清洁和恢复等。</a:t>
            </a:r>
            <a:endParaRPr lang="zh-CN" altLang="en-US" sz="2600" b="1" dirty="0">
              <a:latin typeface="楷体_GB2312" pitchFamily="49" charset="-122"/>
              <a:ea typeface="楷体_GB2312" pitchFamily="49" charset="-122"/>
            </a:endParaRPr>
          </a:p>
        </p:txBody>
      </p:sp>
      <p:grpSp>
        <p:nvGrpSpPr>
          <p:cNvPr id="30728" name="组合 18"/>
          <p:cNvGrpSpPr/>
          <p:nvPr/>
        </p:nvGrpSpPr>
        <p:grpSpPr>
          <a:xfrm>
            <a:off x="674688" y="1844675"/>
            <a:ext cx="3382962" cy="584200"/>
            <a:chOff x="7047666" y="1942356"/>
            <a:chExt cx="3383189" cy="585381"/>
          </a:xfrm>
        </p:grpSpPr>
        <p:grpSp>
          <p:nvGrpSpPr>
            <p:cNvPr id="30729" name="组合 19"/>
            <p:cNvGrpSpPr/>
            <p:nvPr/>
          </p:nvGrpSpPr>
          <p:grpSpPr>
            <a:xfrm>
              <a:off x="7047666" y="1942356"/>
              <a:ext cx="550899" cy="585381"/>
              <a:chOff x="4519974" y="1762722"/>
              <a:chExt cx="550899" cy="585381"/>
            </a:xfrm>
          </p:grpSpPr>
          <p:sp>
            <p:nvSpPr>
              <p:cNvPr id="25" name="圆角矩形 24"/>
              <p:cNvSpPr/>
              <p:nvPr/>
            </p:nvSpPr>
            <p:spPr>
              <a:xfrm>
                <a:off x="4519974" y="1829532"/>
                <a:ext cx="550899"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32" name="文本框 22"/>
              <p:cNvSpPr txBox="1"/>
              <p:nvPr/>
            </p:nvSpPr>
            <p:spPr>
              <a:xfrm>
                <a:off x="4576775" y="1762722"/>
                <a:ext cx="425145" cy="585381"/>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3</a:t>
                </a:r>
                <a:endParaRPr lang="en-US" altLang="zh-CN" sz="3200" dirty="0">
                  <a:solidFill>
                    <a:schemeClr val="bg1"/>
                  </a:solidFill>
                  <a:latin typeface="微软雅黑" panose="020B0503020204020204" pitchFamily="34" charset="-122"/>
                </a:endParaRPr>
              </a:p>
            </p:txBody>
          </p:sp>
        </p:grpSp>
        <p:sp>
          <p:nvSpPr>
            <p:cNvPr id="24" name="圆角矩形 23"/>
            <p:cNvSpPr/>
            <p:nvPr/>
          </p:nvSpPr>
          <p:spPr>
            <a:xfrm>
              <a:off x="7846232" y="2009166"/>
              <a:ext cx="2584623"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rPr>
                <a:t>应急响应程序</a:t>
              </a:r>
              <a:endParaRPr kumimoji="0" lang="zh-CN" altLang="en-US" sz="2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spd="slow" advTm="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1747"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749"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31750"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sp>
        <p:nvSpPr>
          <p:cNvPr id="31751" name="Rectangle 3"/>
          <p:cNvSpPr/>
          <p:nvPr/>
        </p:nvSpPr>
        <p:spPr>
          <a:xfrm>
            <a:off x="747713" y="2433638"/>
            <a:ext cx="5938837" cy="4586287"/>
          </a:xfrm>
          <a:prstGeom prst="rect">
            <a:avLst/>
          </a:prstGeom>
          <a:noFill/>
          <a:ln w="9525">
            <a:noFill/>
          </a:ln>
        </p:spPr>
        <p:txBody>
          <a:bodyPr/>
          <a:p>
            <a:pPr marL="342900" indent="-342900" eaLnBrk="1" hangingPunct="1">
              <a:lnSpc>
                <a:spcPts val="25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基本应急设备：</a:t>
            </a:r>
            <a:endParaRPr lang="zh-CN" altLang="en-US" sz="26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内部联络或警报系统（附使用指南）；</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请求外部支援的设施（如电话）；</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消防灭火器具；</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火灾控制装备；</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溢出控制装备；</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消除污染的装备；</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应急医疗救护设备和药品；</a:t>
            </a:r>
            <a:endParaRPr lang="zh-CN" altLang="en-US" sz="2400" b="1" dirty="0">
              <a:latin typeface="楷体_GB2312" pitchFamily="49" charset="-122"/>
              <a:ea typeface="楷体_GB2312" pitchFamily="49" charset="-122"/>
            </a:endParaRPr>
          </a:p>
          <a:p>
            <a:pPr marL="742950" lvl="1" indent="-285750" eaLnBrk="1" hangingPunct="1">
              <a:lnSpc>
                <a:spcPts val="2500"/>
              </a:lnSpc>
              <a:spcBef>
                <a:spcPct val="20000"/>
              </a:spcBef>
              <a:buClr>
                <a:schemeClr val="accent1"/>
              </a:buClr>
              <a:buFont typeface="Wingdings" panose="05000000000000000000" pitchFamily="2" charset="2"/>
              <a:buChar char="Ø"/>
            </a:pPr>
            <a:r>
              <a:rPr lang="zh-CN" altLang="en-US" sz="2400" b="1" dirty="0">
                <a:latin typeface="楷体_GB2312" pitchFamily="49" charset="-122"/>
                <a:ea typeface="楷体_GB2312" pitchFamily="49" charset="-122"/>
              </a:rPr>
              <a:t>应急人员的安全防护装备（如防护服，防毒面具）等。</a:t>
            </a:r>
            <a:endParaRPr lang="zh-CN" altLang="en-US" sz="2400" b="1" dirty="0">
              <a:latin typeface="楷体_GB2312" pitchFamily="49" charset="-122"/>
              <a:ea typeface="楷体_GB2312" pitchFamily="49" charset="-122"/>
            </a:endParaRPr>
          </a:p>
        </p:txBody>
      </p:sp>
      <p:sp>
        <p:nvSpPr>
          <p:cNvPr id="31752" name="Rectangle 3"/>
          <p:cNvSpPr/>
          <p:nvPr/>
        </p:nvSpPr>
        <p:spPr>
          <a:xfrm>
            <a:off x="7058025" y="2428875"/>
            <a:ext cx="4181475" cy="4152900"/>
          </a:xfrm>
          <a:prstGeom prst="rect">
            <a:avLst/>
          </a:prstGeom>
          <a:noFill/>
          <a:ln w="9525">
            <a:noFill/>
          </a:ln>
        </p:spPr>
        <p:txBody>
          <a:bodyPr/>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重点单位，一般要求配备</a:t>
            </a:r>
            <a:r>
              <a:rPr lang="en-US" altLang="zh-CN" sz="2600" b="1" dirty="0">
                <a:latin typeface="楷体_GB2312" pitchFamily="49" charset="-122"/>
                <a:ea typeface="楷体_GB2312" pitchFamily="49" charset="-122"/>
              </a:rPr>
              <a:t>24</a:t>
            </a:r>
            <a:r>
              <a:rPr lang="zh-CN" altLang="en-US" sz="2600" b="1" dirty="0">
                <a:latin typeface="楷体_GB2312" pitchFamily="49" charset="-122"/>
                <a:ea typeface="楷体_GB2312" pitchFamily="49" charset="-122"/>
              </a:rPr>
              <a:t>小时有效的报警装置，</a:t>
            </a:r>
            <a:r>
              <a:rPr lang="en-US" altLang="zh-CN" sz="2600" b="1" dirty="0">
                <a:latin typeface="楷体_GB2312" pitchFamily="49" charset="-122"/>
                <a:ea typeface="楷体_GB2312" pitchFamily="49" charset="-122"/>
              </a:rPr>
              <a:t>24</a:t>
            </a:r>
            <a:r>
              <a:rPr lang="zh-CN" altLang="en-US" sz="2600" b="1" dirty="0">
                <a:latin typeface="楷体_GB2312" pitchFamily="49" charset="-122"/>
                <a:ea typeface="楷体_GB2312" pitchFamily="49" charset="-122"/>
              </a:rPr>
              <a:t>小时有效地通讯联络手段。</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清单的格式应便于确定所需要的装备及其位置。</a:t>
            </a:r>
            <a:endParaRPr lang="zh-CN" altLang="en-US" sz="2600" b="1" dirty="0">
              <a:latin typeface="楷体_GB2312" pitchFamily="49" charset="-122"/>
              <a:ea typeface="楷体_GB2312" pitchFamily="49" charset="-122"/>
            </a:endParaRPr>
          </a:p>
        </p:txBody>
      </p:sp>
      <p:grpSp>
        <p:nvGrpSpPr>
          <p:cNvPr id="31753" name="组合 18"/>
          <p:cNvGrpSpPr/>
          <p:nvPr/>
        </p:nvGrpSpPr>
        <p:grpSpPr>
          <a:xfrm>
            <a:off x="674688" y="1844675"/>
            <a:ext cx="2725737" cy="584200"/>
            <a:chOff x="7047666" y="1942356"/>
            <a:chExt cx="2725922" cy="585381"/>
          </a:xfrm>
        </p:grpSpPr>
        <p:grpSp>
          <p:nvGrpSpPr>
            <p:cNvPr id="31754" name="组合 19"/>
            <p:cNvGrpSpPr/>
            <p:nvPr/>
          </p:nvGrpSpPr>
          <p:grpSpPr>
            <a:xfrm>
              <a:off x="7047666" y="1942356"/>
              <a:ext cx="550899" cy="585381"/>
              <a:chOff x="4519974" y="1762722"/>
              <a:chExt cx="550899" cy="585381"/>
            </a:xfrm>
          </p:grpSpPr>
          <p:sp>
            <p:nvSpPr>
              <p:cNvPr id="26" name="圆角矩形 25"/>
              <p:cNvSpPr/>
              <p:nvPr/>
            </p:nvSpPr>
            <p:spPr>
              <a:xfrm>
                <a:off x="4519974" y="1829532"/>
                <a:ext cx="550899"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57" name="文本框 22"/>
              <p:cNvSpPr txBox="1"/>
              <p:nvPr/>
            </p:nvSpPr>
            <p:spPr>
              <a:xfrm>
                <a:off x="4576775" y="1762722"/>
                <a:ext cx="425145" cy="585381"/>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4</a:t>
                </a:r>
                <a:endParaRPr lang="en-US" altLang="zh-CN" sz="3200" dirty="0">
                  <a:solidFill>
                    <a:schemeClr val="bg1"/>
                  </a:solidFill>
                  <a:latin typeface="微软雅黑" panose="020B0503020204020204" pitchFamily="34" charset="-122"/>
                </a:endParaRPr>
              </a:p>
            </p:txBody>
          </p:sp>
        </p:grpSp>
        <p:sp>
          <p:nvSpPr>
            <p:cNvPr id="25" name="圆角矩形 24"/>
            <p:cNvSpPr/>
            <p:nvPr/>
          </p:nvSpPr>
          <p:spPr>
            <a:xfrm>
              <a:off x="7846232" y="2009166"/>
              <a:ext cx="1927356"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Times New Roman" panose="02020603050405020304" pitchFamily="18" charset="0"/>
                  <a:ea typeface="黑体" panose="02010609060101010101" pitchFamily="49" charset="-122"/>
                  <a:cs typeface="+mn-cs"/>
                </a:rPr>
                <a:t>应急装备</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ransition spd="slow" advTm="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79"/>
          <p:cNvGrpSpPr/>
          <p:nvPr/>
        </p:nvGrpSpPr>
        <p:grpSpPr>
          <a:xfrm>
            <a:off x="1076325" y="1862138"/>
            <a:ext cx="3565525" cy="3571875"/>
            <a:chOff x="6379729" y="2488774"/>
            <a:chExt cx="2513016" cy="2513016"/>
          </a:xfrm>
        </p:grpSpPr>
        <p:sp>
          <p:nvSpPr>
            <p:cNvPr id="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5" name="等腰三角形 31"/>
          <p:cNvSpPr/>
          <p:nvPr/>
        </p:nvSpPr>
        <p:spPr>
          <a:xfrm>
            <a:off x="3721100" y="852488"/>
            <a:ext cx="1000125" cy="10715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等腰三角形 31"/>
          <p:cNvSpPr/>
          <p:nvPr/>
        </p:nvSpPr>
        <p:spPr>
          <a:xfrm rot="962341">
            <a:off x="3898900" y="1624013"/>
            <a:ext cx="777875" cy="4619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等腰三角形 31"/>
          <p:cNvSpPr/>
          <p:nvPr/>
        </p:nvSpPr>
        <p:spPr>
          <a:xfrm rot="962341">
            <a:off x="3444875" y="1358900"/>
            <a:ext cx="339725" cy="501650"/>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06" name="文本框 20"/>
          <p:cNvSpPr txBox="1"/>
          <p:nvPr/>
        </p:nvSpPr>
        <p:spPr>
          <a:xfrm>
            <a:off x="1308100" y="3619500"/>
            <a:ext cx="2981325" cy="646113"/>
          </a:xfrm>
          <a:prstGeom prst="rect">
            <a:avLst/>
          </a:prstGeom>
          <a:noFill/>
          <a:ln w="9525">
            <a:noFill/>
          </a:ln>
        </p:spPr>
        <p:txBody>
          <a:bodyPr>
            <a:spAutoFit/>
          </a:bodyPr>
          <a:p>
            <a:pPr algn="ctr" eaLnBrk="1" hangingPunct="1"/>
            <a:r>
              <a:rPr lang="en-US" altLang="zh-CN" sz="3600" b="1" dirty="0">
                <a:solidFill>
                  <a:schemeClr val="accent1"/>
                </a:solidFill>
                <a:latin typeface="微软雅黑" panose="020B0503020204020204" pitchFamily="34" charset="-122"/>
              </a:rPr>
              <a:t>CONTENTS</a:t>
            </a:r>
            <a:endParaRPr lang="zh-CN" altLang="en-US" sz="3600" b="1" dirty="0">
              <a:solidFill>
                <a:schemeClr val="accent1"/>
              </a:solidFill>
              <a:latin typeface="微软雅黑" panose="020B0503020204020204" pitchFamily="34" charset="-122"/>
            </a:endParaRPr>
          </a:p>
        </p:txBody>
      </p:sp>
      <p:sp>
        <p:nvSpPr>
          <p:cNvPr id="37" name="文本框 20"/>
          <p:cNvSpPr txBox="1"/>
          <p:nvPr/>
        </p:nvSpPr>
        <p:spPr>
          <a:xfrm>
            <a:off x="1303338" y="2835275"/>
            <a:ext cx="2981325" cy="923925"/>
          </a:xfrm>
          <a:prstGeom prst="rect">
            <a:avLst/>
          </a:prstGeom>
          <a:noFill/>
          <a:ln w="9525">
            <a:noFill/>
          </a:ln>
        </p:spPr>
        <p:txBody>
          <a:bodyPr>
            <a:spAutoFit/>
          </a:bodyPr>
          <a:p>
            <a:pPr algn="ctr" eaLnBrk="1" hangingPunct="1"/>
            <a:r>
              <a:rPr lang="zh-CN" altLang="en-US" sz="5400" b="1" dirty="0">
                <a:solidFill>
                  <a:schemeClr val="accent1"/>
                </a:solidFill>
                <a:latin typeface="微软雅黑" panose="020B0503020204020204" pitchFamily="34" charset="-122"/>
              </a:rPr>
              <a:t>目录</a:t>
            </a:r>
            <a:endParaRPr lang="zh-CN" altLang="en-US" sz="5400" b="1" dirty="0">
              <a:solidFill>
                <a:schemeClr val="accent1"/>
              </a:solidFill>
              <a:latin typeface="微软雅黑" panose="020B0503020204020204" pitchFamily="34" charset="-122"/>
            </a:endParaRPr>
          </a:p>
        </p:txBody>
      </p:sp>
      <p:grpSp>
        <p:nvGrpSpPr>
          <p:cNvPr id="8" name="组合 37"/>
          <p:cNvGrpSpPr/>
          <p:nvPr/>
        </p:nvGrpSpPr>
        <p:grpSpPr>
          <a:xfrm>
            <a:off x="6308725" y="1060450"/>
            <a:ext cx="4765675" cy="614363"/>
            <a:chOff x="7037792" y="1942356"/>
            <a:chExt cx="4766310" cy="613410"/>
          </a:xfrm>
        </p:grpSpPr>
        <p:grpSp>
          <p:nvGrpSpPr>
            <p:cNvPr id="5159" name="组合 38"/>
            <p:cNvGrpSpPr/>
            <p:nvPr/>
          </p:nvGrpSpPr>
          <p:grpSpPr>
            <a:xfrm>
              <a:off x="7037792" y="1942356"/>
              <a:ext cx="589280" cy="613410"/>
              <a:chOff x="4510100" y="1762722"/>
              <a:chExt cx="589280" cy="613410"/>
            </a:xfrm>
          </p:grpSpPr>
          <p:sp>
            <p:nvSpPr>
              <p:cNvPr id="41" name="圆角矩形 40"/>
              <p:cNvSpPr/>
              <p:nvPr/>
            </p:nvSpPr>
            <p:spPr>
              <a:xfrm>
                <a:off x="4519626" y="1830879"/>
                <a:ext cx="550937" cy="448565"/>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62" name="文本框 41"/>
              <p:cNvSpPr txBox="1"/>
              <p:nvPr/>
            </p:nvSpPr>
            <p:spPr>
              <a:xfrm>
                <a:off x="4510100" y="1762722"/>
                <a:ext cx="589280" cy="613410"/>
              </a:xfrm>
              <a:prstGeom prst="rect">
                <a:avLst/>
              </a:prstGeom>
              <a:noFill/>
              <a:ln w="9525">
                <a:noFill/>
              </a:ln>
            </p:spPr>
            <p:txBody>
              <a:bodyPr wrap="none">
                <a:spAutoFit/>
              </a:bodyPr>
              <a:p>
                <a:r>
                  <a:rPr lang="zh-CN" altLang="en-US" sz="3200" dirty="0">
                    <a:solidFill>
                      <a:schemeClr val="bg1"/>
                    </a:solidFill>
                    <a:latin typeface="微软雅黑" panose="020B0503020204020204" pitchFamily="34" charset="-122"/>
                  </a:rPr>
                  <a:t>一</a:t>
                </a:r>
                <a:endParaRPr lang="zh-CN" altLang="en-US" sz="3200" dirty="0">
                  <a:solidFill>
                    <a:schemeClr val="bg1"/>
                  </a:solidFill>
                  <a:latin typeface="微软雅黑" panose="020B0503020204020204" pitchFamily="34" charset="-122"/>
                </a:endParaRPr>
              </a:p>
            </p:txBody>
          </p:sp>
        </p:grpSp>
        <p:sp>
          <p:nvSpPr>
            <p:cNvPr id="40" name="圆角矩形 39"/>
            <p:cNvSpPr/>
            <p:nvPr/>
          </p:nvSpPr>
          <p:spPr>
            <a:xfrm>
              <a:off x="7845938" y="2008928"/>
              <a:ext cx="3958164" cy="451736"/>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危险废物定义</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12" name="组合 42"/>
          <p:cNvGrpSpPr/>
          <p:nvPr/>
        </p:nvGrpSpPr>
        <p:grpSpPr>
          <a:xfrm>
            <a:off x="6337300" y="1828800"/>
            <a:ext cx="4775200" cy="612775"/>
            <a:chOff x="7028267" y="1942356"/>
            <a:chExt cx="4776470" cy="613410"/>
          </a:xfrm>
        </p:grpSpPr>
        <p:grpSp>
          <p:nvGrpSpPr>
            <p:cNvPr id="5155" name="组合 43"/>
            <p:cNvGrpSpPr/>
            <p:nvPr/>
          </p:nvGrpSpPr>
          <p:grpSpPr>
            <a:xfrm>
              <a:off x="7028267" y="1942356"/>
              <a:ext cx="589280" cy="613410"/>
              <a:chOff x="4500575" y="1762722"/>
              <a:chExt cx="589280" cy="613410"/>
            </a:xfrm>
          </p:grpSpPr>
          <p:sp>
            <p:nvSpPr>
              <p:cNvPr id="46" name="圆角矩形 45"/>
              <p:cNvSpPr/>
              <p:nvPr/>
            </p:nvSpPr>
            <p:spPr>
              <a:xfrm>
                <a:off x="4519630" y="1829466"/>
                <a:ext cx="551010"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58" name="文本框 46"/>
              <p:cNvSpPr txBox="1"/>
              <p:nvPr/>
            </p:nvSpPr>
            <p:spPr>
              <a:xfrm>
                <a:off x="4500575" y="1762722"/>
                <a:ext cx="589280" cy="613410"/>
              </a:xfrm>
              <a:prstGeom prst="rect">
                <a:avLst/>
              </a:prstGeom>
              <a:noFill/>
              <a:ln w="9525">
                <a:noFill/>
              </a:ln>
            </p:spPr>
            <p:txBody>
              <a:bodyPr wrap="none">
                <a:spAutoFit/>
              </a:bodyPr>
              <a:p>
                <a:r>
                  <a:rPr lang="zh-CN" altLang="en-US" sz="3200" dirty="0">
                    <a:solidFill>
                      <a:schemeClr val="bg1"/>
                    </a:solidFill>
                    <a:latin typeface="微软雅黑" panose="020B0503020204020204" pitchFamily="34" charset="-122"/>
                  </a:rPr>
                  <a:t>二</a:t>
                </a:r>
                <a:endParaRPr lang="zh-CN" altLang="en-US" sz="3200" dirty="0">
                  <a:solidFill>
                    <a:schemeClr val="bg1"/>
                  </a:solidFill>
                  <a:latin typeface="微软雅黑" panose="020B0503020204020204" pitchFamily="34" charset="-122"/>
                </a:endParaRPr>
              </a:p>
            </p:txBody>
          </p:sp>
        </p:grpSp>
        <p:sp>
          <p:nvSpPr>
            <p:cNvPr id="45" name="圆角矩形 44"/>
            <p:cNvSpPr/>
            <p:nvPr/>
          </p:nvSpPr>
          <p:spPr>
            <a:xfrm>
              <a:off x="7846047" y="2009100"/>
              <a:ext cx="3958690"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危险废物规范化管理</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15" name="组合 47"/>
          <p:cNvGrpSpPr/>
          <p:nvPr/>
        </p:nvGrpSpPr>
        <p:grpSpPr>
          <a:xfrm>
            <a:off x="6356350" y="3454400"/>
            <a:ext cx="4767263" cy="584200"/>
            <a:chOff x="7037792" y="1942356"/>
            <a:chExt cx="4284981" cy="585381"/>
          </a:xfrm>
        </p:grpSpPr>
        <p:grpSp>
          <p:nvGrpSpPr>
            <p:cNvPr id="5151" name="组合 48"/>
            <p:cNvGrpSpPr/>
            <p:nvPr/>
          </p:nvGrpSpPr>
          <p:grpSpPr>
            <a:xfrm>
              <a:off x="7037792" y="1942356"/>
              <a:ext cx="589280" cy="585381"/>
              <a:chOff x="4510100" y="1762722"/>
              <a:chExt cx="589280" cy="585381"/>
            </a:xfrm>
          </p:grpSpPr>
          <p:sp>
            <p:nvSpPr>
              <p:cNvPr id="51" name="圆角矩形 50"/>
              <p:cNvSpPr/>
              <p:nvPr/>
            </p:nvSpPr>
            <p:spPr>
              <a:xfrm>
                <a:off x="4520089" y="1829532"/>
                <a:ext cx="550784"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54" name="文本框 51"/>
              <p:cNvSpPr txBox="1"/>
              <p:nvPr/>
            </p:nvSpPr>
            <p:spPr>
              <a:xfrm>
                <a:off x="4510100" y="1762722"/>
                <a:ext cx="589280" cy="585381"/>
              </a:xfrm>
              <a:prstGeom prst="rect">
                <a:avLst/>
              </a:prstGeom>
              <a:noFill/>
              <a:ln w="9525">
                <a:noFill/>
              </a:ln>
            </p:spPr>
            <p:txBody>
              <a:bodyPr>
                <a:spAutoFit/>
              </a:bodyPr>
              <a:p>
                <a:r>
                  <a:rPr lang="zh-CN" altLang="en-US" sz="3200" dirty="0">
                    <a:solidFill>
                      <a:schemeClr val="bg1"/>
                    </a:solidFill>
                    <a:latin typeface="微软雅黑" panose="020B0503020204020204" pitchFamily="34" charset="-122"/>
                  </a:rPr>
                  <a:t>四</a:t>
                </a:r>
                <a:endParaRPr lang="zh-CN" altLang="en-US" sz="3200" dirty="0">
                  <a:solidFill>
                    <a:schemeClr val="bg1"/>
                  </a:solidFill>
                  <a:latin typeface="微软雅黑" panose="020B0503020204020204" pitchFamily="34" charset="-122"/>
                </a:endParaRPr>
              </a:p>
            </p:txBody>
          </p:sp>
        </p:grpSp>
        <p:sp>
          <p:nvSpPr>
            <p:cNvPr id="50" name="圆角矩形 49"/>
            <p:cNvSpPr/>
            <p:nvPr/>
          </p:nvSpPr>
          <p:spPr>
            <a:xfrm>
              <a:off x="7764085" y="2009166"/>
              <a:ext cx="3558688"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危险废物申报登记</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18" name="组合 52"/>
          <p:cNvGrpSpPr/>
          <p:nvPr/>
        </p:nvGrpSpPr>
        <p:grpSpPr>
          <a:xfrm>
            <a:off x="6365875" y="4268788"/>
            <a:ext cx="4767263" cy="584200"/>
            <a:chOff x="7037792" y="1942357"/>
            <a:chExt cx="4767580" cy="583869"/>
          </a:xfrm>
        </p:grpSpPr>
        <p:grpSp>
          <p:nvGrpSpPr>
            <p:cNvPr id="5147" name="组合 53"/>
            <p:cNvGrpSpPr/>
            <p:nvPr/>
          </p:nvGrpSpPr>
          <p:grpSpPr>
            <a:xfrm>
              <a:off x="7037792" y="1942357"/>
              <a:ext cx="595074" cy="583869"/>
              <a:chOff x="4510100" y="1762723"/>
              <a:chExt cx="595074" cy="583869"/>
            </a:xfrm>
          </p:grpSpPr>
          <p:sp>
            <p:nvSpPr>
              <p:cNvPr id="56" name="圆角矩形 55"/>
              <p:cNvSpPr/>
              <p:nvPr/>
            </p:nvSpPr>
            <p:spPr>
              <a:xfrm>
                <a:off x="4519626" y="1830946"/>
                <a:ext cx="550900" cy="449008"/>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50" name="文本框 56"/>
              <p:cNvSpPr txBox="1"/>
              <p:nvPr/>
            </p:nvSpPr>
            <p:spPr>
              <a:xfrm>
                <a:off x="4510100" y="1762723"/>
                <a:ext cx="595074" cy="583869"/>
              </a:xfrm>
              <a:prstGeom prst="rect">
                <a:avLst/>
              </a:prstGeom>
              <a:noFill/>
              <a:ln w="9525">
                <a:noFill/>
              </a:ln>
            </p:spPr>
            <p:txBody>
              <a:bodyPr wrap="none">
                <a:spAutoFit/>
              </a:bodyPr>
              <a:p>
                <a:r>
                  <a:rPr lang="zh-CN" altLang="en-US" sz="3200" dirty="0">
                    <a:solidFill>
                      <a:schemeClr val="bg1"/>
                    </a:solidFill>
                    <a:latin typeface="微软雅黑" panose="020B0503020204020204" pitchFamily="34" charset="-122"/>
                  </a:rPr>
                  <a:t>五</a:t>
                </a:r>
                <a:endParaRPr lang="zh-CN" altLang="en-US" sz="3200" dirty="0">
                  <a:solidFill>
                    <a:schemeClr val="bg1"/>
                  </a:solidFill>
                  <a:latin typeface="微软雅黑" panose="020B0503020204020204" pitchFamily="34" charset="-122"/>
                </a:endParaRPr>
              </a:p>
            </p:txBody>
          </p:sp>
        </p:grpSp>
        <p:sp>
          <p:nvSpPr>
            <p:cNvPr id="55" name="圆角矩形 54"/>
            <p:cNvSpPr/>
            <p:nvPr/>
          </p:nvSpPr>
          <p:spPr>
            <a:xfrm>
              <a:off x="7845884" y="2008994"/>
              <a:ext cx="3959488" cy="45218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危险废物管理计划备案</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 name="组合 1"/>
          <p:cNvGrpSpPr/>
          <p:nvPr/>
        </p:nvGrpSpPr>
        <p:grpSpPr>
          <a:xfrm>
            <a:off x="6403975" y="5783263"/>
            <a:ext cx="4765675" cy="584200"/>
            <a:chOff x="7037792" y="1942356"/>
            <a:chExt cx="4765040" cy="585381"/>
          </a:xfrm>
        </p:grpSpPr>
        <p:grpSp>
          <p:nvGrpSpPr>
            <p:cNvPr id="5143" name="组合 7"/>
            <p:cNvGrpSpPr/>
            <p:nvPr/>
          </p:nvGrpSpPr>
          <p:grpSpPr>
            <a:xfrm>
              <a:off x="7037792" y="1942356"/>
              <a:ext cx="594955" cy="585381"/>
              <a:chOff x="4510100" y="1762722"/>
              <a:chExt cx="594955" cy="585381"/>
            </a:xfrm>
          </p:grpSpPr>
          <p:sp>
            <p:nvSpPr>
              <p:cNvPr id="9" name="圆角矩形 8"/>
              <p:cNvSpPr/>
              <p:nvPr/>
            </p:nvSpPr>
            <p:spPr>
              <a:xfrm>
                <a:off x="4519624" y="1829532"/>
                <a:ext cx="550790"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46" name="文本框 9"/>
              <p:cNvSpPr txBox="1"/>
              <p:nvPr/>
            </p:nvSpPr>
            <p:spPr>
              <a:xfrm>
                <a:off x="4510100" y="1762722"/>
                <a:ext cx="594955" cy="585381"/>
              </a:xfrm>
              <a:prstGeom prst="rect">
                <a:avLst/>
              </a:prstGeom>
              <a:noFill/>
              <a:ln w="9525">
                <a:noFill/>
              </a:ln>
            </p:spPr>
            <p:txBody>
              <a:bodyPr wrap="none">
                <a:spAutoFit/>
              </a:bodyPr>
              <a:p>
                <a:r>
                  <a:rPr lang="zh-CN" altLang="en-US" sz="3200" dirty="0">
                    <a:solidFill>
                      <a:schemeClr val="bg1"/>
                    </a:solidFill>
                    <a:latin typeface="微软雅黑" panose="020B0503020204020204" pitchFamily="34" charset="-122"/>
                  </a:rPr>
                  <a:t>七</a:t>
                </a:r>
                <a:endParaRPr lang="zh-CN" altLang="en-US" sz="3200" dirty="0">
                  <a:solidFill>
                    <a:schemeClr val="bg1"/>
                  </a:solidFill>
                  <a:latin typeface="微软雅黑" panose="020B0503020204020204" pitchFamily="34" charset="-122"/>
                </a:endParaRPr>
              </a:p>
            </p:txBody>
          </p:sp>
        </p:grpSp>
        <p:sp>
          <p:nvSpPr>
            <p:cNvPr id="11" name="圆角矩形 10"/>
            <p:cNvSpPr/>
            <p:nvPr/>
          </p:nvSpPr>
          <p:spPr>
            <a:xfrm>
              <a:off x="7845722" y="2009166"/>
              <a:ext cx="3957110"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产废单位责任与义务</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2" name="组合 11"/>
          <p:cNvGrpSpPr/>
          <p:nvPr/>
        </p:nvGrpSpPr>
        <p:grpSpPr>
          <a:xfrm>
            <a:off x="6330950" y="2640013"/>
            <a:ext cx="4767263" cy="584200"/>
            <a:chOff x="7037792" y="1942356"/>
            <a:chExt cx="4767580" cy="585381"/>
          </a:xfrm>
        </p:grpSpPr>
        <p:grpSp>
          <p:nvGrpSpPr>
            <p:cNvPr id="5139" name="组合 12"/>
            <p:cNvGrpSpPr/>
            <p:nvPr/>
          </p:nvGrpSpPr>
          <p:grpSpPr>
            <a:xfrm>
              <a:off x="7037792" y="1942356"/>
              <a:ext cx="595074" cy="585381"/>
              <a:chOff x="4510100" y="1762722"/>
              <a:chExt cx="595074" cy="585381"/>
            </a:xfrm>
          </p:grpSpPr>
          <p:sp>
            <p:nvSpPr>
              <p:cNvPr id="14" name="圆角矩形 13"/>
              <p:cNvSpPr/>
              <p:nvPr/>
            </p:nvSpPr>
            <p:spPr>
              <a:xfrm>
                <a:off x="4519626" y="1829532"/>
                <a:ext cx="550900"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42" name="文本框 14"/>
              <p:cNvSpPr txBox="1"/>
              <p:nvPr/>
            </p:nvSpPr>
            <p:spPr>
              <a:xfrm>
                <a:off x="4510100" y="1762722"/>
                <a:ext cx="595074" cy="585381"/>
              </a:xfrm>
              <a:prstGeom prst="rect">
                <a:avLst/>
              </a:prstGeom>
              <a:noFill/>
              <a:ln w="9525">
                <a:noFill/>
              </a:ln>
            </p:spPr>
            <p:txBody>
              <a:bodyPr wrap="none">
                <a:spAutoFit/>
              </a:bodyPr>
              <a:p>
                <a:r>
                  <a:rPr lang="zh-CN" altLang="en-US" sz="3200" dirty="0">
                    <a:solidFill>
                      <a:schemeClr val="bg1"/>
                    </a:solidFill>
                    <a:latin typeface="微软雅黑" panose="020B0503020204020204" pitchFamily="34" charset="-122"/>
                  </a:rPr>
                  <a:t>三</a:t>
                </a:r>
                <a:endParaRPr lang="zh-CN" altLang="en-US" sz="3200" dirty="0">
                  <a:solidFill>
                    <a:schemeClr val="bg1"/>
                  </a:solidFill>
                  <a:latin typeface="微软雅黑" panose="020B0503020204020204" pitchFamily="34" charset="-122"/>
                </a:endParaRPr>
              </a:p>
            </p:txBody>
          </p:sp>
        </p:grpSp>
        <p:sp>
          <p:nvSpPr>
            <p:cNvPr id="16" name="圆角矩形 15"/>
            <p:cNvSpPr/>
            <p:nvPr/>
          </p:nvSpPr>
          <p:spPr>
            <a:xfrm>
              <a:off x="7845884" y="2009166"/>
              <a:ext cx="3959488"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危险废物管理台账</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4" name="组合 1"/>
          <p:cNvGrpSpPr/>
          <p:nvPr/>
        </p:nvGrpSpPr>
        <p:grpSpPr>
          <a:xfrm>
            <a:off x="6403975" y="5002213"/>
            <a:ext cx="4765675" cy="612775"/>
            <a:chOff x="7037792" y="1942356"/>
            <a:chExt cx="4765040" cy="613410"/>
          </a:xfrm>
        </p:grpSpPr>
        <p:grpSp>
          <p:nvGrpSpPr>
            <p:cNvPr id="5135" name="组合 7"/>
            <p:cNvGrpSpPr/>
            <p:nvPr/>
          </p:nvGrpSpPr>
          <p:grpSpPr>
            <a:xfrm>
              <a:off x="7037792" y="1942356"/>
              <a:ext cx="589280" cy="613410"/>
              <a:chOff x="4510100" y="1762722"/>
              <a:chExt cx="589280" cy="613410"/>
            </a:xfrm>
          </p:grpSpPr>
          <p:sp>
            <p:nvSpPr>
              <p:cNvPr id="47" name="圆角矩形 46"/>
              <p:cNvSpPr/>
              <p:nvPr/>
            </p:nvSpPr>
            <p:spPr>
              <a:xfrm>
                <a:off x="4519624" y="1829466"/>
                <a:ext cx="550789"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38" name="文本框 9"/>
              <p:cNvSpPr txBox="1"/>
              <p:nvPr/>
            </p:nvSpPr>
            <p:spPr>
              <a:xfrm>
                <a:off x="4510100" y="1762722"/>
                <a:ext cx="589280" cy="613410"/>
              </a:xfrm>
              <a:prstGeom prst="rect">
                <a:avLst/>
              </a:prstGeom>
              <a:noFill/>
              <a:ln w="9525">
                <a:noFill/>
              </a:ln>
            </p:spPr>
            <p:txBody>
              <a:bodyPr wrap="none">
                <a:spAutoFit/>
              </a:bodyPr>
              <a:p>
                <a:r>
                  <a:rPr lang="zh-CN" altLang="en-US" sz="3200" dirty="0">
                    <a:solidFill>
                      <a:schemeClr val="bg1"/>
                    </a:solidFill>
                    <a:latin typeface="微软雅黑" panose="020B0503020204020204" pitchFamily="34" charset="-122"/>
                  </a:rPr>
                  <a:t>六</a:t>
                </a:r>
                <a:endParaRPr lang="zh-CN" altLang="en-US" sz="3200" dirty="0">
                  <a:solidFill>
                    <a:schemeClr val="bg1"/>
                  </a:solidFill>
                  <a:latin typeface="微软雅黑" panose="020B0503020204020204" pitchFamily="34" charset="-122"/>
                </a:endParaRPr>
              </a:p>
            </p:txBody>
          </p:sp>
        </p:grpSp>
        <p:sp>
          <p:nvSpPr>
            <p:cNvPr id="44" name="圆角矩形 43"/>
            <p:cNvSpPr/>
            <p:nvPr/>
          </p:nvSpPr>
          <p:spPr>
            <a:xfrm>
              <a:off x="7845722" y="2009100"/>
              <a:ext cx="3957110"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黑体" panose="02010609060101010101" pitchFamily="49" charset="-122"/>
                  <a:cs typeface="+mn-cs"/>
                </a:rPr>
                <a:t>意外事故应急预案</a:t>
              </a:r>
              <a:endParaRPr kumimoji="0" lang="zh-CN" altLang="en-US" sz="2800" b="1" i="0" u="none" strike="noStrike" kern="1200" cap="none" spc="0" normalizeH="0" baseline="0" noProof="0" dirty="0">
                <a:ln>
                  <a:noFill/>
                </a:ln>
                <a:solidFill>
                  <a:schemeClr val="lt1"/>
                </a:solidFill>
                <a:effectLst/>
                <a:uLnTx/>
                <a:uFillTx/>
                <a:latin typeface="+mn-lt"/>
                <a:ea typeface="黑体" panose="02010609060101010101" pitchFamily="49" charset="-122"/>
                <a:cs typeface="+mn-cs"/>
              </a:endParaRPr>
            </a:p>
          </p:txBody>
        </p:sp>
      </p:gr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1+#ppt_w/2"/>
                                          </p:val>
                                        </p:tav>
                                        <p:tav tm="100000">
                                          <p:val>
                                            <p:strVal val="#ppt_x"/>
                                          </p:val>
                                        </p:tav>
                                      </p:tavLst>
                                    </p:anim>
                                    <p:anim calcmode="lin" valueType="num">
                                      <p:cBhvr>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1+#ppt_w/2"/>
                                          </p:val>
                                        </p:tav>
                                        <p:tav tm="100000">
                                          <p:val>
                                            <p:strVal val="#ppt_x"/>
                                          </p:val>
                                        </p:tav>
                                      </p:tavLst>
                                    </p:anim>
                                    <p:anim calcmode="lin" valueType="num">
                                      <p:cBhvr>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1+#ppt_w/2"/>
                                          </p:val>
                                        </p:tav>
                                        <p:tav tm="100000">
                                          <p:val>
                                            <p:strVal val="#ppt_x"/>
                                          </p:val>
                                        </p:tav>
                                      </p:tavLst>
                                    </p:anim>
                                    <p:anim calcmode="lin" valueType="num">
                                      <p:cBhvr>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1000"/>
                                        <p:tgtEl>
                                          <p:spTgt spid="4106"/>
                                        </p:tgtEl>
                                      </p:cBhvr>
                                    </p:animEffect>
                                    <p:anim calcmode="lin" valueType="num">
                                      <p:cBhvr>
                                        <p:cTn id="33" dur="1000" fill="hold"/>
                                        <p:tgtEl>
                                          <p:spTgt spid="4106"/>
                                        </p:tgtEl>
                                        <p:attrNameLst>
                                          <p:attrName>ppt_x</p:attrName>
                                        </p:attrNameLst>
                                      </p:cBhvr>
                                      <p:tavLst>
                                        <p:tav tm="0">
                                          <p:val>
                                            <p:strVal val="#ppt_x"/>
                                          </p:val>
                                        </p:tav>
                                        <p:tav tm="100000">
                                          <p:val>
                                            <p:strVal val="#ppt_x"/>
                                          </p:val>
                                        </p:tav>
                                      </p:tavLst>
                                    </p:anim>
                                    <p:anim calcmode="lin" valueType="num">
                                      <p:cBhvr>
                                        <p:cTn id="34"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ppt_x</p:attrName>
                                        </p:attrNameLst>
                                      </p:cBhvr>
                                      <p:tavLst>
                                        <p:tav tm="0">
                                          <p:val>
                                            <p:strVal val="1+#ppt_w/2"/>
                                          </p:val>
                                        </p:tav>
                                        <p:tav tm="100000">
                                          <p:val>
                                            <p:strVal val="#ppt_x"/>
                                          </p:val>
                                        </p:tav>
                                      </p:tavLst>
                                    </p:anim>
                                    <p:anim calcmode="lin" valueType="num">
                                      <p:cBhvr>
                                        <p:cTn id="40"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750" fill="hold"/>
                                        <p:tgtEl>
                                          <p:spTgt spid="12"/>
                                        </p:tgtEl>
                                        <p:attrNameLst>
                                          <p:attrName>ppt_x</p:attrName>
                                        </p:attrNameLst>
                                      </p:cBhvr>
                                      <p:tavLst>
                                        <p:tav tm="0">
                                          <p:val>
                                            <p:strVal val="1+#ppt_w/2"/>
                                          </p:val>
                                        </p:tav>
                                        <p:tav tm="100000">
                                          <p:val>
                                            <p:strVal val="#ppt_x"/>
                                          </p:val>
                                        </p:tav>
                                      </p:tavLst>
                                    </p:anim>
                                    <p:anim calcmode="lin" valueType="num">
                                      <p:cBhvr>
                                        <p:cTn id="46"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1+#ppt_w/2"/>
                                          </p:val>
                                        </p:tav>
                                        <p:tav tm="100000">
                                          <p:val>
                                            <p:strVal val="#ppt_x"/>
                                          </p:val>
                                        </p:tav>
                                      </p:tavLst>
                                    </p:anim>
                                    <p:anim calcmode="lin" valueType="num">
                                      <p:cBhvr additive="base">
                                        <p:cTn id="5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fill="hold"/>
                                        <p:tgtEl>
                                          <p:spTgt spid="15"/>
                                        </p:tgtEl>
                                        <p:attrNameLst>
                                          <p:attrName>ppt_x</p:attrName>
                                        </p:attrNameLst>
                                      </p:cBhvr>
                                      <p:tavLst>
                                        <p:tav tm="0">
                                          <p:val>
                                            <p:strVal val="1+#ppt_w/2"/>
                                          </p:val>
                                        </p:tav>
                                        <p:tav tm="100000">
                                          <p:val>
                                            <p:strVal val="#ppt_x"/>
                                          </p:val>
                                        </p:tav>
                                      </p:tavLst>
                                    </p:anim>
                                    <p:anim calcmode="lin" valueType="num">
                                      <p:cBhvr additive="base">
                                        <p:cTn id="5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0" fill="hold"/>
                                        <p:tgtEl>
                                          <p:spTgt spid="18"/>
                                        </p:tgtEl>
                                        <p:attrNameLst>
                                          <p:attrName>ppt_x</p:attrName>
                                        </p:attrNameLst>
                                      </p:cBhvr>
                                      <p:tavLst>
                                        <p:tav tm="0">
                                          <p:val>
                                            <p:strVal val="1+#ppt_w/2"/>
                                          </p:val>
                                        </p:tav>
                                        <p:tav tm="100000">
                                          <p:val>
                                            <p:strVal val="#ppt_x"/>
                                          </p:val>
                                        </p:tav>
                                      </p:tavLst>
                                    </p:anim>
                                    <p:anim calcmode="lin" valueType="num">
                                      <p:cBhvr additive="base">
                                        <p:cTn id="6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000" fill="hold"/>
                                        <p:tgtEl>
                                          <p:spTgt spid="24"/>
                                        </p:tgtEl>
                                        <p:attrNameLst>
                                          <p:attrName>ppt_x</p:attrName>
                                        </p:attrNameLst>
                                      </p:cBhvr>
                                      <p:tavLst>
                                        <p:tav tm="0">
                                          <p:val>
                                            <p:strVal val="1+#ppt_w/2"/>
                                          </p:val>
                                        </p:tav>
                                        <p:tav tm="100000">
                                          <p:val>
                                            <p:strVal val="#ppt_x"/>
                                          </p:val>
                                        </p:tav>
                                      </p:tavLst>
                                    </p:anim>
                                    <p:anim calcmode="lin" valueType="num">
                                      <p:cBhvr additive="base">
                                        <p:cTn id="7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1000" fill="hold"/>
                                        <p:tgtEl>
                                          <p:spTgt spid="20"/>
                                        </p:tgtEl>
                                        <p:attrNameLst>
                                          <p:attrName>ppt_x</p:attrName>
                                        </p:attrNameLst>
                                      </p:cBhvr>
                                      <p:tavLst>
                                        <p:tav tm="0">
                                          <p:val>
                                            <p:strVal val="1+#ppt_w/2"/>
                                          </p:val>
                                        </p:tav>
                                        <p:tav tm="100000">
                                          <p:val>
                                            <p:strVal val="#ppt_x"/>
                                          </p:val>
                                        </p:tav>
                                      </p:tavLst>
                                    </p:anim>
                                    <p:anim calcmode="lin" valueType="num">
                                      <p:cBhvr additive="base">
                                        <p:cTn id="7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2771"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773"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32774"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32775" name="组合 18"/>
          <p:cNvGrpSpPr/>
          <p:nvPr/>
        </p:nvGrpSpPr>
        <p:grpSpPr>
          <a:xfrm>
            <a:off x="674688" y="1844675"/>
            <a:ext cx="3621087" cy="579438"/>
            <a:chOff x="7047666" y="1942356"/>
            <a:chExt cx="3621329" cy="580609"/>
          </a:xfrm>
        </p:grpSpPr>
        <p:grpSp>
          <p:nvGrpSpPr>
            <p:cNvPr id="32777" name="组合 19"/>
            <p:cNvGrpSpPr/>
            <p:nvPr/>
          </p:nvGrpSpPr>
          <p:grpSpPr>
            <a:xfrm>
              <a:off x="7047666" y="1942356"/>
              <a:ext cx="550899" cy="580609"/>
              <a:chOff x="4519974" y="1762722"/>
              <a:chExt cx="550899" cy="580609"/>
            </a:xfrm>
          </p:grpSpPr>
          <p:sp>
            <p:nvSpPr>
              <p:cNvPr id="24" name="圆角矩形 23"/>
              <p:cNvSpPr/>
              <p:nvPr/>
            </p:nvSpPr>
            <p:spPr>
              <a:xfrm>
                <a:off x="4519974" y="1829532"/>
                <a:ext cx="550899"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80" name="文本框 22"/>
              <p:cNvSpPr txBox="1"/>
              <p:nvPr/>
            </p:nvSpPr>
            <p:spPr>
              <a:xfrm>
                <a:off x="4577128" y="1762722"/>
                <a:ext cx="422303" cy="580609"/>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5</a:t>
                </a:r>
                <a:endParaRPr lang="en-US" altLang="zh-CN" sz="3200" dirty="0">
                  <a:solidFill>
                    <a:schemeClr val="bg1"/>
                  </a:solidFill>
                  <a:latin typeface="微软雅黑" panose="020B0503020204020204" pitchFamily="34" charset="-122"/>
                </a:endParaRPr>
              </a:p>
            </p:txBody>
          </p:sp>
        </p:grpSp>
        <p:sp>
          <p:nvSpPr>
            <p:cNvPr id="23" name="圆角矩形 22"/>
            <p:cNvSpPr/>
            <p:nvPr/>
          </p:nvSpPr>
          <p:spPr>
            <a:xfrm>
              <a:off x="7846231" y="2009166"/>
              <a:ext cx="2822764"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mn-cs"/>
                </a:rPr>
                <a:t>撤离计划</a:t>
              </a:r>
              <a:endParaRPr kumimoji="0" lang="zh-CN" altLang="en-US" sz="3600" b="1" i="0" u="none" strike="noStrike" kern="1200" cap="none" spc="0" normalizeH="0" baseline="0" noProof="1">
                <a:ln>
                  <a:noFill/>
                </a:ln>
                <a:solidFill>
                  <a:srgbClr val="FFFFFF"/>
                </a:solidFill>
                <a:effectLst/>
                <a:uLnTx/>
                <a:uFillTx/>
                <a:latin typeface="Times New Roman" panose="02020603050405020304" pitchFamily="18" charset="0"/>
                <a:ea typeface="黑体" panose="02010609060101010101" pitchFamily="49" charset="-122"/>
                <a:cs typeface="+mn-cs"/>
              </a:endParaRPr>
            </a:p>
          </p:txBody>
        </p:sp>
      </p:grpSp>
      <p:sp>
        <p:nvSpPr>
          <p:cNvPr id="32776" name="Rectangle 3"/>
          <p:cNvSpPr/>
          <p:nvPr/>
        </p:nvSpPr>
        <p:spPr>
          <a:xfrm>
            <a:off x="1081088" y="2974975"/>
            <a:ext cx="8704262" cy="3470275"/>
          </a:xfrm>
          <a:prstGeom prst="rect">
            <a:avLst/>
          </a:prstGeom>
          <a:noFill/>
          <a:ln w="9525">
            <a:noFill/>
          </a:ln>
        </p:spPr>
        <p:txBody>
          <a:bodyPr/>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确保单位</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厂区人员出口的安全；</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明确启动撤离的信号方式，撤离路线及备选路线；</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在重点区域应当张贴位置图，标识撤离路线以及最近应急装备的位置。</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3795"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797"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4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5" name="组合 18"/>
          <p:cNvGrpSpPr/>
          <p:nvPr/>
        </p:nvGrpSpPr>
        <p:grpSpPr>
          <a:xfrm>
            <a:off x="674688" y="1844675"/>
            <a:ext cx="3621087" cy="579438"/>
            <a:chOff x="7047666" y="1942356"/>
            <a:chExt cx="3621329" cy="580609"/>
          </a:xfrm>
        </p:grpSpPr>
        <p:grpSp>
          <p:nvGrpSpPr>
            <p:cNvPr id="33801" name="组合 19"/>
            <p:cNvGrpSpPr/>
            <p:nvPr/>
          </p:nvGrpSpPr>
          <p:grpSpPr>
            <a:xfrm>
              <a:off x="7047666" y="1942356"/>
              <a:ext cx="550899" cy="580609"/>
              <a:chOff x="4519974" y="1762722"/>
              <a:chExt cx="550899" cy="580609"/>
            </a:xfrm>
          </p:grpSpPr>
          <p:sp>
            <p:nvSpPr>
              <p:cNvPr id="24" name="圆角矩形 23"/>
              <p:cNvSpPr/>
              <p:nvPr/>
            </p:nvSpPr>
            <p:spPr>
              <a:xfrm>
                <a:off x="4519974" y="1829532"/>
                <a:ext cx="550899"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804" name="文本框 22"/>
              <p:cNvSpPr txBox="1"/>
              <p:nvPr/>
            </p:nvSpPr>
            <p:spPr>
              <a:xfrm>
                <a:off x="4577128" y="1762722"/>
                <a:ext cx="422303" cy="580609"/>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6</a:t>
                </a:r>
                <a:endParaRPr lang="en-US" altLang="zh-CN" sz="3200" dirty="0">
                  <a:solidFill>
                    <a:schemeClr val="bg1"/>
                  </a:solidFill>
                  <a:latin typeface="微软雅黑" panose="020B0503020204020204" pitchFamily="34" charset="-122"/>
                </a:endParaRPr>
              </a:p>
            </p:txBody>
          </p:sp>
        </p:grpSp>
        <p:sp>
          <p:nvSpPr>
            <p:cNvPr id="23" name="圆角矩形 22"/>
            <p:cNvSpPr/>
            <p:nvPr/>
          </p:nvSpPr>
          <p:spPr>
            <a:xfrm>
              <a:off x="7846231" y="2009166"/>
              <a:ext cx="2822764"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mn-lt"/>
                  <a:ea typeface="+mn-ea"/>
                  <a:cs typeface="+mn-cs"/>
                </a:rPr>
                <a:t>向政府有关部门汇报</a:t>
              </a:r>
              <a:endParaRPr kumimoji="0" lang="zh-CN" altLang="en-US" sz="1800" b="1" i="0" u="none" strike="noStrike" kern="1200" cap="none" spc="0" normalizeH="0" baseline="0" noProof="1">
                <a:ln>
                  <a:noFill/>
                </a:ln>
                <a:solidFill>
                  <a:schemeClr val="bg1"/>
                </a:solidFill>
                <a:effectLst/>
                <a:uLnTx/>
                <a:uFillTx/>
                <a:latin typeface="+mn-lt"/>
                <a:ea typeface="+mn-ea"/>
                <a:cs typeface="+mn-cs"/>
              </a:endParaRPr>
            </a:p>
          </p:txBody>
        </p:sp>
      </p:grpSp>
      <p:sp>
        <p:nvSpPr>
          <p:cNvPr id="77842" name="Rectangle 3"/>
          <p:cNvSpPr/>
          <p:nvPr/>
        </p:nvSpPr>
        <p:spPr>
          <a:xfrm>
            <a:off x="941388" y="2651125"/>
            <a:ext cx="9688512" cy="4419600"/>
          </a:xfrm>
          <a:prstGeom prst="rect">
            <a:avLst/>
          </a:prstGeom>
          <a:noFill/>
          <a:ln w="9525">
            <a:noFill/>
          </a:ln>
        </p:spPr>
        <p:txBody>
          <a:bodyPr/>
          <a:p>
            <a:pPr marL="342900" indent="-342900" eaLnBrk="1" hangingPunct="1">
              <a:lnSpc>
                <a:spcPct val="130000"/>
              </a:lnSpc>
              <a:spcBef>
                <a:spcPct val="20000"/>
              </a:spcBef>
              <a:buClr>
                <a:schemeClr val="hlink"/>
              </a:buClr>
              <a:buFont typeface="Wingdings" panose="05000000000000000000" pitchFamily="2" charset="2"/>
              <a:buChar char="p"/>
            </a:pP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固废法</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规定：因发生事故或者其他突发性事件，造成危险废物严重污染环境的单位，必须并向所在地县级以上地方人民政府环境保护行政主管部门和有关部门报告；</a:t>
            </a: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pPr>
            <a:endParaRPr lang="zh-CN" altLang="en-US" sz="2600" b="1" dirty="0">
              <a:latin typeface="楷体_GB2312" pitchFamily="49" charset="-122"/>
              <a:ea typeface="楷体_GB2312" pitchFamily="49" charset="-122"/>
            </a:endParaRPr>
          </a:p>
          <a:p>
            <a:pPr marL="342900" indent="-342900" eaLnBrk="1" hangingPunct="1">
              <a:lnSpc>
                <a:spcPct val="1300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危险废物经营单位应当根据</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固废法</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、危险废物经营许可证或政府有关部门的要求，</a:t>
            </a:r>
            <a:r>
              <a:rPr lang="zh-CN" altLang="en-US" sz="2600" b="1" dirty="0">
                <a:solidFill>
                  <a:srgbClr val="FF0000"/>
                </a:solidFill>
                <a:latin typeface="楷体_GB2312" pitchFamily="49" charset="-122"/>
                <a:ea typeface="楷体_GB2312" pitchFamily="49" charset="-122"/>
              </a:rPr>
              <a:t>在发生事故后，向政府环保部门及其他有关部门报告</a:t>
            </a:r>
            <a:r>
              <a:rPr lang="zh-CN" altLang="en-US" sz="2600" b="1" dirty="0">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xEl>
                                              <p:charRg st="0" end="1"/>
                                            </p:txEl>
                                          </p:spTgt>
                                        </p:tgtEl>
                                        <p:attrNameLst>
                                          <p:attrName>style.visibility</p:attrName>
                                        </p:attrNameLst>
                                      </p:cBhvr>
                                      <p:to>
                                        <p:strVal val="visible"/>
                                      </p:to>
                                    </p:set>
                                    <p:animEffect transition="in" filter="fade">
                                      <p:cBhvr>
                                        <p:cTn id="7" dur="500"/>
                                        <p:tgtEl>
                                          <p:spTgt spid="42">
                                            <p:txEl>
                                              <p:charRg st="0"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ppt_x</p:attrName>
                                        </p:attrNameLst>
                                      </p:cBhvr>
                                      <p:tavLst>
                                        <p:tav tm="0">
                                          <p:val>
                                            <p:strVal val="1+#ppt_w/2"/>
                                          </p:val>
                                        </p:tav>
                                        <p:tav tm="100000">
                                          <p:val>
                                            <p:strVal val="#ppt_x"/>
                                          </p:val>
                                        </p:tav>
                                      </p:tavLst>
                                    </p:anim>
                                    <p:anim calcmode="lin" valueType="num">
                                      <p:cBhvr>
                                        <p:cTn id="13"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7842"/>
                                        </p:tgtEl>
                                        <p:attrNameLst>
                                          <p:attrName>style.visibility</p:attrName>
                                        </p:attrNameLst>
                                      </p:cBhvr>
                                      <p:to>
                                        <p:strVal val="visible"/>
                                      </p:to>
                                    </p:set>
                                    <p:animEffect transition="in" filter="blinds(horizontal)">
                                      <p:cBhvr>
                                        <p:cTn id="18" dur="500"/>
                                        <p:tgtEl>
                                          <p:spTgt spid="7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778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4819"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六</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821" name="TextBox 12"/>
          <p:cNvSpPr txBox="1"/>
          <p:nvPr/>
        </p:nvSpPr>
        <p:spPr>
          <a:xfrm>
            <a:off x="5376863" y="550863"/>
            <a:ext cx="4287837" cy="708025"/>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意外事故应急预案</a:t>
            </a:r>
            <a:endParaRPr lang="zh-CN" altLang="en-US" sz="4000" b="1" dirty="0">
              <a:solidFill>
                <a:schemeClr val="accent1"/>
              </a:solidFill>
              <a:latin typeface="微软雅黑" panose="020B0503020204020204" pitchFamily="34" charset="-122"/>
            </a:endParaRPr>
          </a:p>
        </p:txBody>
      </p:sp>
      <p:sp>
        <p:nvSpPr>
          <p:cNvPr id="4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grpSp>
        <p:nvGrpSpPr>
          <p:cNvPr id="5" name="组合 18"/>
          <p:cNvGrpSpPr/>
          <p:nvPr/>
        </p:nvGrpSpPr>
        <p:grpSpPr>
          <a:xfrm>
            <a:off x="674688" y="1844675"/>
            <a:ext cx="3621087" cy="579438"/>
            <a:chOff x="7047666" y="1942356"/>
            <a:chExt cx="3621329" cy="580609"/>
          </a:xfrm>
        </p:grpSpPr>
        <p:grpSp>
          <p:nvGrpSpPr>
            <p:cNvPr id="34825" name="组合 19"/>
            <p:cNvGrpSpPr/>
            <p:nvPr/>
          </p:nvGrpSpPr>
          <p:grpSpPr>
            <a:xfrm>
              <a:off x="7047666" y="1942356"/>
              <a:ext cx="550899" cy="580609"/>
              <a:chOff x="4519974" y="1762722"/>
              <a:chExt cx="550899" cy="580609"/>
            </a:xfrm>
          </p:grpSpPr>
          <p:sp>
            <p:nvSpPr>
              <p:cNvPr id="24" name="圆角矩形 23"/>
              <p:cNvSpPr/>
              <p:nvPr/>
            </p:nvSpPr>
            <p:spPr>
              <a:xfrm>
                <a:off x="4519974" y="1829532"/>
                <a:ext cx="550899" cy="451761"/>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28" name="文本框 22"/>
              <p:cNvSpPr txBox="1"/>
              <p:nvPr/>
            </p:nvSpPr>
            <p:spPr>
              <a:xfrm>
                <a:off x="4577128" y="1762722"/>
                <a:ext cx="422303" cy="580609"/>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7</a:t>
                </a:r>
                <a:endParaRPr lang="en-US" altLang="zh-CN" sz="3200" dirty="0">
                  <a:solidFill>
                    <a:schemeClr val="bg1"/>
                  </a:solidFill>
                  <a:latin typeface="微软雅黑" panose="020B0503020204020204" pitchFamily="34" charset="-122"/>
                </a:endParaRPr>
              </a:p>
            </p:txBody>
          </p:sp>
        </p:grpSp>
        <p:sp>
          <p:nvSpPr>
            <p:cNvPr id="23" name="圆角矩形 22"/>
            <p:cNvSpPr/>
            <p:nvPr/>
          </p:nvSpPr>
          <p:spPr>
            <a:xfrm>
              <a:off x="7846231" y="2009166"/>
              <a:ext cx="2822764" cy="451761"/>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mn-lt"/>
                  <a:ea typeface="+mn-ea"/>
                  <a:cs typeface="+mn-cs"/>
                </a:rPr>
                <a:t>应急预案的修订</a:t>
              </a:r>
              <a:endParaRPr kumimoji="0" lang="zh-CN" altLang="en-US" sz="1800" b="1" i="0" u="none" strike="noStrike" kern="1200" cap="none" spc="0" normalizeH="0" baseline="0" noProof="1">
                <a:ln>
                  <a:noFill/>
                </a:ln>
                <a:solidFill>
                  <a:schemeClr val="bg1"/>
                </a:solidFill>
                <a:effectLst/>
                <a:uLnTx/>
                <a:uFillTx/>
                <a:latin typeface="+mn-lt"/>
                <a:ea typeface="+mn-ea"/>
                <a:cs typeface="+mn-cs"/>
              </a:endParaRPr>
            </a:p>
          </p:txBody>
        </p:sp>
      </p:grpSp>
      <p:sp>
        <p:nvSpPr>
          <p:cNvPr id="79890" name="Rectangle 3"/>
          <p:cNvSpPr/>
          <p:nvPr/>
        </p:nvSpPr>
        <p:spPr>
          <a:xfrm>
            <a:off x="876300" y="2590800"/>
            <a:ext cx="8272463" cy="4267200"/>
          </a:xfrm>
          <a:prstGeom prst="rect">
            <a:avLst/>
          </a:prstGeom>
          <a:noFill/>
          <a:ln w="9525">
            <a:noFill/>
          </a:ln>
        </p:spPr>
        <p:txBody>
          <a:bodyPr/>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适用法律法规变化；</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不足和缺陷，甚至完全失效；</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经营设施的设计、建设、操作、维护改变；</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可能导致风险提高的其他条件改变；</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应急协调人改变；</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应急装备改变；</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应急技术和能力变化；</a:t>
            </a:r>
            <a:endParaRPr lang="zh-CN" altLang="en-US" sz="2600" b="1" dirty="0">
              <a:latin typeface="楷体_GB2312" pitchFamily="49" charset="-122"/>
              <a:ea typeface="楷体_GB2312" pitchFamily="49" charset="-122"/>
            </a:endParaRPr>
          </a:p>
          <a:p>
            <a:pPr marL="342900" indent="-342900" eaLnBrk="1" hangingPunct="1">
              <a:lnSpc>
                <a:spcPts val="2800"/>
              </a:lnSpc>
              <a:spcBef>
                <a:spcPct val="20000"/>
              </a:spcBef>
              <a:buClr>
                <a:schemeClr val="hlink"/>
              </a:buClr>
              <a:buFont typeface="Wingdings" panose="05000000000000000000" pitchFamily="2" charset="2"/>
              <a:buChar char="p"/>
            </a:pPr>
            <a:r>
              <a:rPr lang="zh-CN" altLang="en-US" sz="2600" b="1" dirty="0">
                <a:latin typeface="楷体_GB2312" pitchFamily="49" charset="-122"/>
                <a:ea typeface="楷体_GB2312" pitchFamily="49" charset="-122"/>
              </a:rPr>
              <a:t>各个生产班组、生产岗位发生变化。</a:t>
            </a:r>
            <a:endParaRPr lang="zh-CN" altLang="en-US" sz="2600" b="1" dirty="0">
              <a:latin typeface="楷体_GB2312" pitchFamily="49"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xEl>
                                              <p:charRg st="0" end="1"/>
                                            </p:txEl>
                                          </p:spTgt>
                                        </p:tgtEl>
                                        <p:attrNameLst>
                                          <p:attrName>style.visibility</p:attrName>
                                        </p:attrNameLst>
                                      </p:cBhvr>
                                      <p:to>
                                        <p:strVal val="visible"/>
                                      </p:to>
                                    </p:set>
                                    <p:animEffect transition="in" filter="fade">
                                      <p:cBhvr>
                                        <p:cTn id="7" dur="500"/>
                                        <p:tgtEl>
                                          <p:spTgt spid="42">
                                            <p:txEl>
                                              <p:charRg st="0"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ppt_x</p:attrName>
                                        </p:attrNameLst>
                                      </p:cBhvr>
                                      <p:tavLst>
                                        <p:tav tm="0">
                                          <p:val>
                                            <p:strVal val="1+#ppt_w/2"/>
                                          </p:val>
                                        </p:tav>
                                        <p:tav tm="100000">
                                          <p:val>
                                            <p:strVal val="#ppt_x"/>
                                          </p:val>
                                        </p:tav>
                                      </p:tavLst>
                                    </p:anim>
                                    <p:anim calcmode="lin" valueType="num">
                                      <p:cBhvr>
                                        <p:cTn id="13"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9890"/>
                                        </p:tgtEl>
                                        <p:attrNameLst>
                                          <p:attrName>style.visibility</p:attrName>
                                        </p:attrNameLst>
                                      </p:cBhvr>
                                      <p:to>
                                        <p:strVal val="visible"/>
                                      </p:to>
                                    </p:set>
                                    <p:animEffect transition="in" filter="checkerboard(across)">
                                      <p:cBhvr>
                                        <p:cTn id="18" dur="500"/>
                                        <p:tgtEl>
                                          <p:spTgt spid="79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798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5843"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七</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845" name="TextBox 12"/>
          <p:cNvSpPr txBox="1"/>
          <p:nvPr/>
        </p:nvSpPr>
        <p:spPr>
          <a:xfrm>
            <a:off x="5376863" y="550863"/>
            <a:ext cx="5262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产废单位的责任和义务</a:t>
            </a:r>
            <a:endParaRPr lang="zh-CN" altLang="en-US" sz="4000" b="1" dirty="0">
              <a:solidFill>
                <a:schemeClr val="accent1"/>
              </a:solidFill>
              <a:latin typeface="微软雅黑" panose="020B0503020204020204" pitchFamily="34" charset="-122"/>
            </a:endParaRPr>
          </a:p>
        </p:txBody>
      </p:sp>
      <p:sp>
        <p:nvSpPr>
          <p:cNvPr id="42" name="Content Placeholder 2"/>
          <p:cNvSpPr txBox="1"/>
          <p:nvPr/>
        </p:nvSpPr>
        <p:spPr>
          <a:xfrm>
            <a:off x="1654175" y="3367088"/>
            <a:ext cx="6694488" cy="730250"/>
          </a:xfrm>
          <a:prstGeom prst="rect">
            <a:avLst/>
          </a:prstGeom>
          <a:noFill/>
          <a:ln w="9525">
            <a:noFill/>
          </a:ln>
        </p:spPr>
        <p:txBody>
          <a:bodyPr/>
          <a:p>
            <a:pPr eaLnBrk="1" hangingPunct="1">
              <a:lnSpc>
                <a:spcPct val="90000"/>
              </a:lnSpc>
              <a:spcBef>
                <a:spcPts val="1000"/>
              </a:spcBef>
            </a:pPr>
            <a:r>
              <a:rPr lang="zh-CN" altLang="en-US" sz="1600" dirty="0">
                <a:latin typeface="微软雅黑" panose="020B0503020204020204" pitchFamily="34" charset="-122"/>
                <a:sym typeface="微软雅黑" panose="020B0503020204020204" pitchFamily="34" charset="-122"/>
              </a:rPr>
              <a:t>根据《国家危险废物名录》和《危险废物鉴别标准》鉴别。</a:t>
            </a:r>
            <a:endParaRPr lang="zh-CN" altLang="en-US" sz="1600" dirty="0">
              <a:latin typeface="微软雅黑" panose="020B0503020204020204" pitchFamily="34" charset="-122"/>
              <a:sym typeface="微软雅黑" panose="020B0503020204020204" pitchFamily="34" charset="-122"/>
            </a:endParaRPr>
          </a:p>
        </p:txBody>
      </p:sp>
      <p:sp>
        <p:nvSpPr>
          <p:cNvPr id="44" name="Content Placeholder 2"/>
          <p:cNvSpPr txBox="1"/>
          <p:nvPr/>
        </p:nvSpPr>
        <p:spPr>
          <a:xfrm>
            <a:off x="6313488" y="4748213"/>
            <a:ext cx="2655887" cy="728662"/>
          </a:xfrm>
          <a:prstGeom prst="rect">
            <a:avLst/>
          </a:prstGeom>
          <a:noFill/>
          <a:ln w="9525">
            <a:noFill/>
          </a:ln>
        </p:spPr>
        <p:txBody>
          <a:bodyPr/>
          <a:p>
            <a:pPr algn="ctr" eaLnBrk="1" hangingPunct="1">
              <a:lnSpc>
                <a:spcPct val="90000"/>
              </a:lnSpc>
              <a:spcBef>
                <a:spcPts val="1000"/>
              </a:spcBef>
            </a:pPr>
            <a:endParaRPr lang="en-US" altLang="en-US" sz="1400" dirty="0">
              <a:solidFill>
                <a:srgbClr val="808080"/>
              </a:solidFill>
              <a:latin typeface="微软雅黑" panose="020B0503020204020204" pitchFamily="34" charset="-122"/>
            </a:endParaRPr>
          </a:p>
        </p:txBody>
      </p:sp>
      <p:sp>
        <p:nvSpPr>
          <p:cNvPr id="35848" name="文本框 5"/>
          <p:cNvSpPr txBox="1"/>
          <p:nvPr/>
        </p:nvSpPr>
        <p:spPr>
          <a:xfrm>
            <a:off x="1654175" y="2693988"/>
            <a:ext cx="2582863" cy="366712"/>
          </a:xfrm>
          <a:prstGeom prst="rect">
            <a:avLst/>
          </a:prstGeom>
          <a:noFill/>
          <a:ln w="9525">
            <a:noFill/>
          </a:ln>
        </p:spPr>
        <p:txBody>
          <a:bodyPr wrap="none">
            <a:spAutoFit/>
          </a:bodyPr>
          <a:p>
            <a:r>
              <a:rPr lang="zh-CN" altLang="en-US" dirty="0">
                <a:latin typeface="微软雅黑" panose="020B0503020204020204" pitchFamily="34" charset="-122"/>
              </a:rPr>
              <a:t>责任一</a:t>
            </a:r>
            <a:r>
              <a:rPr lang="en-US" altLang="zh-CN" dirty="0">
                <a:latin typeface="微软雅黑" panose="020B0503020204020204" pitchFamily="34" charset="-122"/>
              </a:rPr>
              <a:t>    </a:t>
            </a:r>
            <a:r>
              <a:rPr lang="zh-CN" altLang="en-US" dirty="0">
                <a:latin typeface="微软雅黑" panose="020B0503020204020204" pitchFamily="34" charset="-122"/>
              </a:rPr>
              <a:t>危险废物鉴别 </a:t>
            </a:r>
            <a:endParaRPr lang="zh-CN" altLang="en-US" dirty="0">
              <a:latin typeface="微软雅黑" panose="020B0503020204020204" pitchFamily="34" charset="-122"/>
            </a:endParaRPr>
          </a:p>
        </p:txBody>
      </p:sp>
      <p:sp>
        <p:nvSpPr>
          <p:cNvPr id="11" name="Content Placeholder 2"/>
          <p:cNvSpPr txBox="1"/>
          <p:nvPr/>
        </p:nvSpPr>
        <p:spPr>
          <a:xfrm>
            <a:off x="400050" y="4940300"/>
            <a:ext cx="2654300" cy="728663"/>
          </a:xfrm>
          <a:prstGeom prst="rect">
            <a:avLst/>
          </a:prstGeom>
          <a:noFill/>
          <a:ln w="9525">
            <a:noFill/>
          </a:ln>
        </p:spPr>
        <p:txBody>
          <a:bodyPr/>
          <a:p>
            <a:pPr algn="ctr" eaLnBrk="1" hangingPunct="1">
              <a:lnSpc>
                <a:spcPct val="90000"/>
              </a:lnSpc>
              <a:spcBef>
                <a:spcPts val="1000"/>
              </a:spcBef>
            </a:pPr>
            <a:endParaRPr lang="zh-CN" altLang="en-US" sz="1400" dirty="0">
              <a:solidFill>
                <a:srgbClr val="808080"/>
              </a:solidFill>
              <a:latin typeface="微软雅黑" panose="020B0503020204020204" pitchFamily="34" charset="-122"/>
              <a:sym typeface="微软雅黑" panose="020B0503020204020204" pitchFamily="34"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xEl>
                                              <p:charRg st="0" end="27"/>
                                            </p:txEl>
                                          </p:spTgt>
                                        </p:tgtEl>
                                        <p:attrNameLst>
                                          <p:attrName>style.visibility</p:attrName>
                                        </p:attrNameLst>
                                      </p:cBhvr>
                                      <p:to>
                                        <p:strVal val="visible"/>
                                      </p:to>
                                    </p:set>
                                    <p:animEffect transition="in" filter="fade">
                                      <p:cBhvr>
                                        <p:cTn id="7" dur="500"/>
                                        <p:tgtEl>
                                          <p:spTgt spid="42">
                                            <p:txEl>
                                              <p:charRg st="0" end="2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xEl>
                                              <p:charRg st="0" end="1"/>
                                            </p:txEl>
                                          </p:spTgt>
                                        </p:tgtEl>
                                        <p:attrNameLst>
                                          <p:attrName>style.visibility</p:attrName>
                                        </p:attrNameLst>
                                      </p:cBhvr>
                                      <p:to>
                                        <p:strVal val="visible"/>
                                      </p:to>
                                    </p:set>
                                    <p:animEffect transition="in" filter="fade">
                                      <p:cBhvr>
                                        <p:cTn id="10" dur="500"/>
                                        <p:tgtEl>
                                          <p:spTgt spid="44">
                                            <p:txEl>
                                              <p:charRg st="0"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charRg st="0" end="1"/>
                                            </p:txEl>
                                          </p:spTgt>
                                        </p:tgtEl>
                                        <p:attrNameLst>
                                          <p:attrName>style.visibility</p:attrName>
                                        </p:attrNameLst>
                                      </p:cBhvr>
                                      <p:to>
                                        <p:strVal val="visible"/>
                                      </p:to>
                                    </p:set>
                                    <p:animEffect transition="in" filter="fade">
                                      <p:cBhvr>
                                        <p:cTn id="13" dur="500"/>
                                        <p:tgtEl>
                                          <p:spTgt spid="11">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44" grpId="0" build="p"/>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6867"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七</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869" name="TextBox 12"/>
          <p:cNvSpPr txBox="1"/>
          <p:nvPr/>
        </p:nvSpPr>
        <p:spPr>
          <a:xfrm>
            <a:off x="5376863" y="550863"/>
            <a:ext cx="5262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产废单位的责任和义务</a:t>
            </a:r>
            <a:endParaRPr lang="zh-CN" altLang="en-US" sz="4000" b="1" dirty="0">
              <a:solidFill>
                <a:schemeClr val="accent1"/>
              </a:solidFill>
              <a:latin typeface="微软雅黑" panose="020B0503020204020204" pitchFamily="34" charset="-122"/>
            </a:endParaRPr>
          </a:p>
        </p:txBody>
      </p:sp>
      <p:sp>
        <p:nvSpPr>
          <p:cNvPr id="45" name="Content Placeholder 2"/>
          <p:cNvSpPr txBox="1"/>
          <p:nvPr/>
        </p:nvSpPr>
        <p:spPr>
          <a:xfrm>
            <a:off x="7435850" y="3413125"/>
            <a:ext cx="2654300" cy="728663"/>
          </a:xfrm>
          <a:prstGeom prst="rect">
            <a:avLst/>
          </a:prstGeom>
          <a:noFill/>
          <a:ln w="9525">
            <a:noFill/>
          </a:ln>
        </p:spPr>
        <p:txBody>
          <a:bodyPr/>
          <a:p>
            <a:pPr algn="ctr" eaLnBrk="1" hangingPunct="1">
              <a:lnSpc>
                <a:spcPct val="90000"/>
              </a:lnSpc>
              <a:spcBef>
                <a:spcPts val="1000"/>
              </a:spcBef>
            </a:pPr>
            <a:endParaRPr lang="zh-CN" altLang="en-US" sz="1600" dirty="0">
              <a:solidFill>
                <a:srgbClr val="808080"/>
              </a:solidFill>
              <a:latin typeface="微软雅黑" panose="020B0503020204020204" pitchFamily="34" charset="-122"/>
            </a:endParaRPr>
          </a:p>
        </p:txBody>
      </p:sp>
      <p:sp>
        <p:nvSpPr>
          <p:cNvPr id="36871" name="Content Placeholder 2"/>
          <p:cNvSpPr txBox="1"/>
          <p:nvPr/>
        </p:nvSpPr>
        <p:spPr>
          <a:xfrm>
            <a:off x="488950" y="3451225"/>
            <a:ext cx="2654300" cy="411163"/>
          </a:xfrm>
          <a:prstGeom prst="rect">
            <a:avLst/>
          </a:prstGeom>
          <a:noFill/>
          <a:ln w="9525">
            <a:noFill/>
          </a:ln>
        </p:spPr>
        <p:txBody>
          <a:bodyPr/>
          <a:p>
            <a:pPr algn="ctr" eaLnBrk="1" hangingPunct="1">
              <a:lnSpc>
                <a:spcPct val="90000"/>
              </a:lnSpc>
              <a:spcBef>
                <a:spcPts val="1000"/>
              </a:spcBef>
            </a:pPr>
            <a:endParaRPr lang="en-US" altLang="en-US" sz="1600" dirty="0">
              <a:solidFill>
                <a:srgbClr val="808080"/>
              </a:solidFill>
              <a:latin typeface="微软雅黑" panose="020B0503020204020204" pitchFamily="34" charset="-122"/>
            </a:endParaRPr>
          </a:p>
        </p:txBody>
      </p:sp>
      <p:sp>
        <p:nvSpPr>
          <p:cNvPr id="36872" name="文本框 5"/>
          <p:cNvSpPr txBox="1"/>
          <p:nvPr/>
        </p:nvSpPr>
        <p:spPr>
          <a:xfrm>
            <a:off x="944563" y="1924050"/>
            <a:ext cx="3040062" cy="366713"/>
          </a:xfrm>
          <a:prstGeom prst="rect">
            <a:avLst/>
          </a:prstGeom>
          <a:noFill/>
          <a:ln w="9525">
            <a:noFill/>
          </a:ln>
        </p:spPr>
        <p:txBody>
          <a:bodyPr wrap="none">
            <a:spAutoFit/>
          </a:bodyPr>
          <a:p>
            <a:r>
              <a:rPr lang="zh-CN" altLang="en-US" dirty="0">
                <a:latin typeface="微软雅黑" panose="020B0503020204020204" pitchFamily="34" charset="-122"/>
              </a:rPr>
              <a:t>责任二    危险废物分类管理 </a:t>
            </a:r>
            <a:endParaRPr lang="zh-CN" altLang="en-US" dirty="0">
              <a:latin typeface="微软雅黑" panose="020B0503020204020204" pitchFamily="34" charset="-122"/>
            </a:endParaRPr>
          </a:p>
        </p:txBody>
      </p:sp>
      <p:sp>
        <p:nvSpPr>
          <p:cNvPr id="11" name="Content Placeholder 2"/>
          <p:cNvSpPr txBox="1"/>
          <p:nvPr/>
        </p:nvSpPr>
        <p:spPr>
          <a:xfrm>
            <a:off x="944563" y="2816225"/>
            <a:ext cx="6907213" cy="2398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charset="0"/>
              <a:buChar char="ü"/>
              <a:defRPr/>
            </a:pPr>
            <a:r>
              <a:rPr kumimoji="0" lang="zh-CN" sz="1600" b="0" i="0" u="none" strike="noStrike" kern="1200" cap="none" spc="0" normalizeH="0" baseline="0" noProof="1" smtClean="0">
                <a:ln>
                  <a:noFill/>
                </a:ln>
                <a:solidFill>
                  <a:schemeClr val="tx1"/>
                </a:solidFill>
                <a:effectLst/>
                <a:uLnTx/>
                <a:uFillTx/>
                <a:latin typeface="+mn-lt"/>
                <a:ea typeface="+mn-ea"/>
                <a:cs typeface="+mn-cs"/>
                <a:sym typeface="+mn-ea"/>
              </a:rPr>
              <a:t>与一般废物分开存放；</a:t>
            </a:r>
            <a:endParaRPr kumimoji="0" lang="zh-CN" sz="1600" b="0" i="0" u="none" strike="noStrike" kern="1200" cap="none" spc="0" normalizeH="0" baseline="0" noProof="1" smtClean="0">
              <a:ln>
                <a:noFill/>
              </a:ln>
              <a:solidFill>
                <a:schemeClr val="tx1"/>
              </a:solidFill>
              <a:effectLst/>
              <a:uLnTx/>
              <a:uFillTx/>
              <a:latin typeface="+mn-lt"/>
              <a:ea typeface="+mn-ea"/>
              <a:cs typeface="+mn-cs"/>
              <a:sym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charset="0"/>
              <a:buChar char="ü"/>
              <a:defRPr/>
            </a:pPr>
            <a:r>
              <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rPr>
              <a:t>工业废物与办公、生活废物分开；</a:t>
            </a:r>
            <a:endPar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charset="0"/>
              <a:buChar char="ü"/>
              <a:defRPr/>
            </a:pPr>
            <a:r>
              <a:rPr kumimoji="0" lang="zh-CN" sz="1600" b="0" i="0" u="none" strike="noStrike" kern="1200" cap="none" spc="0" normalizeH="0" baseline="0" noProof="1">
                <a:ln>
                  <a:noFill/>
                </a:ln>
                <a:solidFill>
                  <a:schemeClr val="tx1"/>
                </a:solidFill>
                <a:effectLst/>
                <a:uLnTx/>
                <a:uFillTx/>
                <a:latin typeface="+mn-lt"/>
                <a:ea typeface="+mn-ea"/>
                <a:cs typeface="+mn-cs"/>
                <a:sym typeface="+mn-ea"/>
              </a:rPr>
              <a:t>固态、液态、泥态，置于容器中的气态废物分开；</a:t>
            </a:r>
            <a:endParaRPr kumimoji="0" lang="zh-CN" sz="1600" b="0" i="0" u="none" strike="noStrike" kern="1200" cap="none" spc="0" normalizeH="0" baseline="0" noProof="1">
              <a:ln>
                <a:noFill/>
              </a:ln>
              <a:solidFill>
                <a:schemeClr val="tx1"/>
              </a:solidFill>
              <a:effectLst/>
              <a:uLnTx/>
              <a:uFillTx/>
              <a:latin typeface="+mn-lt"/>
              <a:ea typeface="+mn-ea"/>
              <a:cs typeface="+mn-cs"/>
              <a:sym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charset="0"/>
              <a:buChar char="ü"/>
              <a:defRPr/>
            </a:pPr>
            <a:r>
              <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rPr>
              <a:t>可利用的与不可利用的分开；</a:t>
            </a:r>
            <a:endPar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charset="0"/>
              <a:buChar char="ü"/>
              <a:defRPr/>
            </a:pPr>
            <a:r>
              <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rPr>
              <a:t>性质不相容的分开；</a:t>
            </a:r>
            <a:endPar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charset="0"/>
              <a:buChar char="ü"/>
              <a:defRPr/>
            </a:pPr>
            <a:r>
              <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rPr>
              <a:t>利用和处置方法不同的分开。</a:t>
            </a:r>
            <a:endParaRPr kumimoji="0" lang="zh-CN" altLang="en-US" sz="1600" b="0" i="0" u="none" strike="noStrike" kern="1200" cap="none" spc="0" normalizeH="0" baseline="0" noProof="1" smtClean="0">
              <a:ln>
                <a:noFill/>
              </a:ln>
              <a:solidFill>
                <a:schemeClr val="tx1"/>
              </a:solidFill>
              <a:effectLst/>
              <a:uLnTx/>
              <a:uFillTx/>
              <a:latin typeface="+mn-lt"/>
              <a:ea typeface="+mn-ea"/>
              <a:cs typeface="+mn-cs"/>
              <a:sym typeface="+mn-ea"/>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sz="16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1600" b="0" i="0" u="none" strike="noStrike" kern="1200" cap="none" spc="0" normalizeH="0" baseline="0" noProof="1">
              <a:ln>
                <a:noFill/>
              </a:ln>
              <a:solidFill>
                <a:schemeClr val="tx1">
                  <a:lumMod val="65000"/>
                  <a:lumOff val="35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600" b="0" i="0" u="none" strike="noStrike" kern="1200" cap="none" spc="0" normalizeH="0" baseline="0" noProof="1">
              <a:ln>
                <a:noFill/>
              </a:ln>
              <a:solidFill>
                <a:schemeClr val="tx1">
                  <a:lumMod val="50000"/>
                  <a:lumOff val="50000"/>
                </a:schemeClr>
              </a:solidFill>
              <a:effectLst/>
              <a:uLnTx/>
              <a:uFillTx/>
              <a:latin typeface="+mn-lt"/>
              <a:ea typeface="+mn-ea"/>
              <a:cs typeface="+mn-cs"/>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xEl>
                                              <p:charRg st="0" end="1"/>
                                            </p:txEl>
                                          </p:spTgt>
                                        </p:tgtEl>
                                        <p:attrNameLst>
                                          <p:attrName>style.visibility</p:attrName>
                                        </p:attrNameLst>
                                      </p:cBhvr>
                                      <p:to>
                                        <p:strVal val="visible"/>
                                      </p:to>
                                    </p:set>
                                    <p:animEffect transition="in" filter="fade">
                                      <p:cBhvr>
                                        <p:cTn id="7" dur="500"/>
                                        <p:tgtEl>
                                          <p:spTgt spid="45">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7891"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七</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893" name="TextBox 12"/>
          <p:cNvSpPr txBox="1"/>
          <p:nvPr/>
        </p:nvSpPr>
        <p:spPr>
          <a:xfrm>
            <a:off x="5376863" y="550863"/>
            <a:ext cx="5262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产废单位的责任和义务</a:t>
            </a:r>
            <a:endParaRPr lang="zh-CN" altLang="en-US" sz="4000" b="1" dirty="0">
              <a:solidFill>
                <a:schemeClr val="accent1"/>
              </a:solidFill>
              <a:latin typeface="微软雅黑" panose="020B0503020204020204" pitchFamily="34" charset="-122"/>
            </a:endParaRPr>
          </a:p>
        </p:txBody>
      </p:sp>
      <p:sp>
        <p:nvSpPr>
          <p:cNvPr id="9" name="Rectangle 43"/>
          <p:cNvSpPr/>
          <p:nvPr/>
        </p:nvSpPr>
        <p:spPr>
          <a:xfrm>
            <a:off x="400050" y="3887788"/>
            <a:ext cx="11371263"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6" name="Group 22"/>
          <p:cNvGrpSpPr/>
          <p:nvPr/>
        </p:nvGrpSpPr>
        <p:grpSpPr>
          <a:xfrm>
            <a:off x="1490663" y="3573463"/>
            <a:ext cx="646112" cy="647700"/>
            <a:chOff x="2495600" y="3102417"/>
            <a:chExt cx="646764" cy="648072"/>
          </a:xfrm>
        </p:grpSpPr>
        <p:grpSp>
          <p:nvGrpSpPr>
            <p:cNvPr id="37919" name="组合 79"/>
            <p:cNvGrpSpPr/>
            <p:nvPr/>
          </p:nvGrpSpPr>
          <p:grpSpPr>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2"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1</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0" name="Group 23"/>
          <p:cNvGrpSpPr/>
          <p:nvPr/>
        </p:nvGrpSpPr>
        <p:grpSpPr>
          <a:xfrm>
            <a:off x="5667375" y="3586163"/>
            <a:ext cx="646113" cy="647700"/>
            <a:chOff x="2495600" y="3102417"/>
            <a:chExt cx="646764" cy="648072"/>
          </a:xfrm>
        </p:grpSpPr>
        <p:grpSp>
          <p:nvGrpSpPr>
            <p:cNvPr id="37911" name="组合 79"/>
            <p:cNvGrpSpPr/>
            <p:nvPr/>
          </p:nvGrpSpPr>
          <p:grpSpPr>
            <a:xfrm>
              <a:off x="2495600" y="3102417"/>
              <a:ext cx="646764" cy="648072"/>
              <a:chOff x="6379729" y="2488774"/>
              <a:chExt cx="2513016" cy="2513016"/>
            </a:xfrm>
          </p:grpSpPr>
          <p:sp>
            <p:nvSpPr>
              <p:cNvPr id="18" name="任意多边形 82"/>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2</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5" name="Group 28"/>
          <p:cNvGrpSpPr/>
          <p:nvPr/>
        </p:nvGrpSpPr>
        <p:grpSpPr>
          <a:xfrm>
            <a:off x="9991725" y="3573463"/>
            <a:ext cx="647700" cy="647700"/>
            <a:chOff x="2495600" y="3102417"/>
            <a:chExt cx="646764" cy="648072"/>
          </a:xfrm>
        </p:grpSpPr>
        <p:grpSp>
          <p:nvGrpSpPr>
            <p:cNvPr id="37903" name="组合 79"/>
            <p:cNvGrpSpPr/>
            <p:nvPr/>
          </p:nvGrpSpPr>
          <p:grpSpPr>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3</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9" name="TextBox 56"/>
          <p:cNvSpPr txBox="1"/>
          <p:nvPr/>
        </p:nvSpPr>
        <p:spPr>
          <a:xfrm>
            <a:off x="4311650" y="4525963"/>
            <a:ext cx="3355975" cy="1554162"/>
          </a:xfrm>
          <a:prstGeom prst="rect">
            <a:avLst/>
          </a:prstGeom>
          <a:noFill/>
          <a:ln w="9525">
            <a:noFill/>
          </a:ln>
        </p:spPr>
        <p:txBody>
          <a:bodyPr>
            <a:spAutoFit/>
          </a:bodyPr>
          <a:p>
            <a:pPr>
              <a:lnSpc>
                <a:spcPct val="150000"/>
              </a:lnSpc>
            </a:pPr>
            <a:r>
              <a:rPr lang="en-US" altLang="en-US" sz="1600" dirty="0">
                <a:latin typeface="微软雅黑" panose="020B0503020204020204" pitchFamily="34" charset="-122"/>
                <a:sym typeface="微软雅黑" panose="020B0503020204020204" pitchFamily="34" charset="-122"/>
              </a:rPr>
              <a:t>产生危险废物的单位必须按照国家有关规定制定危险废物管理计划，并报所在地县级以上地方人民政府环境保护行政主管部门备案；</a:t>
            </a:r>
            <a:endParaRPr lang="en-US" altLang="en-US" sz="1600" dirty="0">
              <a:latin typeface="微软雅黑" panose="020B0503020204020204" pitchFamily="34" charset="-122"/>
              <a:sym typeface="微软雅黑" panose="020B0503020204020204" pitchFamily="34" charset="-122"/>
            </a:endParaRPr>
          </a:p>
        </p:txBody>
      </p:sp>
      <p:sp>
        <p:nvSpPr>
          <p:cNvPr id="4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sp>
        <p:nvSpPr>
          <p:cNvPr id="44" name="Content Placeholder 2"/>
          <p:cNvSpPr txBox="1"/>
          <p:nvPr/>
        </p:nvSpPr>
        <p:spPr>
          <a:xfrm>
            <a:off x="8185150" y="4460875"/>
            <a:ext cx="3586163" cy="1657350"/>
          </a:xfrm>
          <a:prstGeom prst="rect">
            <a:avLst/>
          </a:prstGeom>
          <a:noFill/>
          <a:ln w="9525">
            <a:noFill/>
          </a:ln>
        </p:spPr>
        <p:txBody>
          <a:bodyPr/>
          <a:p>
            <a:pPr eaLnBrk="1" hangingPunct="1">
              <a:lnSpc>
                <a:spcPct val="150000"/>
              </a:lnSpc>
            </a:pPr>
            <a:r>
              <a:rPr lang="en-US" altLang="en-US" sz="1600" dirty="0">
                <a:latin typeface="微软雅黑" panose="020B0503020204020204" pitchFamily="34" charset="-122"/>
                <a:sym typeface="微软雅黑" panose="020B0503020204020204" pitchFamily="34" charset="-122"/>
              </a:rPr>
              <a:t>产生危险废物的单位应当制定意外事故的防范措施和应急预案，并向所在地县级以上地方人民政府环境保护行政主管部门备案；</a:t>
            </a:r>
            <a:endParaRPr lang="en-US" altLang="en-US" sz="1600" dirty="0">
              <a:latin typeface="微软雅黑" panose="020B0503020204020204" pitchFamily="34" charset="-122"/>
              <a:sym typeface="微软雅黑" panose="020B0503020204020204" pitchFamily="34" charset="-122"/>
            </a:endParaRPr>
          </a:p>
        </p:txBody>
      </p:sp>
      <p:sp>
        <p:nvSpPr>
          <p:cNvPr id="2" name="Content Placeholder 2"/>
          <p:cNvSpPr txBox="1"/>
          <p:nvPr/>
        </p:nvSpPr>
        <p:spPr>
          <a:xfrm>
            <a:off x="488950" y="4525963"/>
            <a:ext cx="3570288" cy="1773237"/>
          </a:xfrm>
          <a:prstGeom prst="rect">
            <a:avLst/>
          </a:prstGeom>
          <a:noFill/>
          <a:ln w="9525">
            <a:noFill/>
          </a:ln>
        </p:spPr>
        <p:txBody>
          <a:bodyPr/>
          <a:p>
            <a:pPr eaLnBrk="1" hangingPunct="1">
              <a:lnSpc>
                <a:spcPct val="150000"/>
              </a:lnSpc>
              <a:spcBef>
                <a:spcPts val="1000"/>
              </a:spcBef>
            </a:pPr>
            <a:r>
              <a:rPr lang="en-US" altLang="en-US" sz="1600" dirty="0">
                <a:latin typeface="微软雅黑" panose="020B0503020204020204" pitchFamily="34" charset="-122"/>
              </a:rPr>
              <a:t>产生危险废物的单位必须向所在地县级以上地方人民政府环境保护行政主管部门申报危险废物的种类、产生量、流向、贮存、处置等有关资料；</a:t>
            </a:r>
            <a:endParaRPr lang="en-US" altLang="en-US" sz="1600" dirty="0">
              <a:latin typeface="微软雅黑" panose="020B0503020204020204" pitchFamily="34" charset="-122"/>
            </a:endParaRPr>
          </a:p>
          <a:p>
            <a:pPr algn="ctr" eaLnBrk="1" hangingPunct="1">
              <a:lnSpc>
                <a:spcPct val="90000"/>
              </a:lnSpc>
              <a:spcBef>
                <a:spcPts val="1000"/>
              </a:spcBef>
            </a:pPr>
            <a:endParaRPr lang="en-US" altLang="en-US" sz="1400" dirty="0">
              <a:solidFill>
                <a:srgbClr val="808080"/>
              </a:solidFill>
              <a:latin typeface="微软雅黑" panose="020B0503020204020204" pitchFamily="34" charset="-122"/>
            </a:endParaRPr>
          </a:p>
        </p:txBody>
      </p:sp>
      <p:sp>
        <p:nvSpPr>
          <p:cNvPr id="37902" name="文本框 5"/>
          <p:cNvSpPr txBox="1"/>
          <p:nvPr/>
        </p:nvSpPr>
        <p:spPr>
          <a:xfrm>
            <a:off x="1720850" y="1855788"/>
            <a:ext cx="2354263" cy="366712"/>
          </a:xfrm>
          <a:prstGeom prst="rect">
            <a:avLst/>
          </a:prstGeom>
          <a:noFill/>
          <a:ln w="9525">
            <a:noFill/>
          </a:ln>
        </p:spPr>
        <p:txBody>
          <a:bodyPr wrap="none">
            <a:spAutoFit/>
          </a:bodyPr>
          <a:p>
            <a:r>
              <a:rPr lang="zh-CN" altLang="en-US" dirty="0">
                <a:latin typeface="微软雅黑" panose="020B0503020204020204" pitchFamily="34" charset="-122"/>
              </a:rPr>
              <a:t>责任三    申报和备案 </a:t>
            </a:r>
            <a:endParaRPr lang="zh-CN" altLang="en-US" dirty="0">
              <a:latin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000000"/>
                                          </p:val>
                                        </p:tav>
                                        <p:tav tm="100000">
                                          <p:val>
                                            <p:strVal val="#ppt_w"/>
                                          </p:val>
                                        </p:tav>
                                      </p:tavLst>
                                    </p:anim>
                                    <p:anim calcmode="lin" valueType="num">
                                      <p:cBhvr>
                                        <p:cTn id="13" dur="500" fill="hold"/>
                                        <p:tgtEl>
                                          <p:spTgt spid="10"/>
                                        </p:tgtEl>
                                        <p:attrNameLst>
                                          <p:attrName>ppt_h</p:attrName>
                                        </p:attrNameLst>
                                      </p:cBhvr>
                                      <p:tavLst>
                                        <p:tav tm="0">
                                          <p:val>
                                            <p:fltVal val="0.00000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000000"/>
                                          </p:val>
                                        </p:tav>
                                        <p:tav tm="100000">
                                          <p:val>
                                            <p:strVal val="#ppt_w"/>
                                          </p:val>
                                        </p:tav>
                                      </p:tavLst>
                                    </p:anim>
                                    <p:anim calcmode="lin" valueType="num">
                                      <p:cBhvr>
                                        <p:cTn id="18" dur="500" fill="hold"/>
                                        <p:tgtEl>
                                          <p:spTgt spid="15"/>
                                        </p:tgtEl>
                                        <p:attrNameLst>
                                          <p:attrName>ppt_h</p:attrName>
                                        </p:attrNameLst>
                                      </p:cBhvr>
                                      <p:tavLst>
                                        <p:tav tm="0">
                                          <p:val>
                                            <p:fltVal val="0.00000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000000"/>
                                          </p:val>
                                        </p:tav>
                                        <p:tav tm="100000">
                                          <p:val>
                                            <p:strVal val="#ppt_w"/>
                                          </p:val>
                                        </p:tav>
                                      </p:tavLst>
                                    </p:anim>
                                    <p:anim calcmode="lin" valueType="num">
                                      <p:cBhvr>
                                        <p:cTn id="23" dur="500" fill="hold"/>
                                        <p:tgtEl>
                                          <p:spTgt spid="39"/>
                                        </p:tgtEl>
                                        <p:attrNameLst>
                                          <p:attrName>ppt_h</p:attrName>
                                        </p:attrNameLst>
                                      </p:cBhvr>
                                      <p:tavLst>
                                        <p:tav tm="0">
                                          <p:val>
                                            <p:fltVal val="0.000000"/>
                                          </p:val>
                                        </p:tav>
                                        <p:tav tm="100000">
                                          <p:val>
                                            <p:strVal val="#ppt_h"/>
                                          </p:val>
                                        </p:tav>
                                      </p:tavLst>
                                    </p:anim>
                                    <p:animEffect transition="in" filter="fade">
                                      <p:cBhvr>
                                        <p:cTn id="24" dur="500"/>
                                        <p:tgtEl>
                                          <p:spTgt spid="3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2">
                                            <p:txEl>
                                              <p:charRg st="0" end="1"/>
                                            </p:txEl>
                                          </p:spTgt>
                                        </p:tgtEl>
                                        <p:attrNameLst>
                                          <p:attrName>style.visibility</p:attrName>
                                        </p:attrNameLst>
                                      </p:cBhvr>
                                      <p:to>
                                        <p:strVal val="visible"/>
                                      </p:to>
                                    </p:set>
                                    <p:animEffect transition="in" filter="fade">
                                      <p:cBhvr>
                                        <p:cTn id="32" dur="500"/>
                                        <p:tgtEl>
                                          <p:spTgt spid="42">
                                            <p:txEl>
                                              <p:charRg st="0"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xEl>
                                              <p:charRg st="0" end="57"/>
                                            </p:txEl>
                                          </p:spTgt>
                                        </p:tgtEl>
                                        <p:attrNameLst>
                                          <p:attrName>style.visibility</p:attrName>
                                        </p:attrNameLst>
                                      </p:cBhvr>
                                      <p:to>
                                        <p:strVal val="visible"/>
                                      </p:to>
                                    </p:set>
                                    <p:animEffect transition="in" filter="fade">
                                      <p:cBhvr>
                                        <p:cTn id="35" dur="500"/>
                                        <p:tgtEl>
                                          <p:spTgt spid="44">
                                            <p:txEl>
                                              <p:charRg st="0" end="5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charRg st="0" end="64"/>
                                            </p:txEl>
                                          </p:spTgt>
                                        </p:tgtEl>
                                        <p:attrNameLst>
                                          <p:attrName>style.visibility</p:attrName>
                                        </p:attrNameLst>
                                      </p:cBhvr>
                                      <p:to>
                                        <p:strVal val="visible"/>
                                      </p:to>
                                    </p:set>
                                    <p:animEffect transition="in" filter="fade">
                                      <p:cBhvr>
                                        <p:cTn id="38" dur="500"/>
                                        <p:tgtEl>
                                          <p:spTgt spid="2">
                                            <p:txEl>
                                              <p:charRg st="0"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9" grpId="0"/>
      <p:bldP spid="42" grpId="0" build="p"/>
      <p:bldP spid="44" grpId="0" build="p"/>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8915" name="文本框 4"/>
          <p:cNvSpPr txBox="1"/>
          <p:nvPr/>
        </p:nvSpPr>
        <p:spPr>
          <a:xfrm>
            <a:off x="677863" y="611188"/>
            <a:ext cx="1208087" cy="646112"/>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七</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917" name="TextBox 12"/>
          <p:cNvSpPr txBox="1"/>
          <p:nvPr/>
        </p:nvSpPr>
        <p:spPr>
          <a:xfrm>
            <a:off x="5376863" y="550863"/>
            <a:ext cx="5262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产废单位的责任和义务</a:t>
            </a:r>
            <a:endParaRPr lang="zh-CN" altLang="en-US" sz="4000" b="1" dirty="0">
              <a:solidFill>
                <a:schemeClr val="accent1"/>
              </a:solidFill>
              <a:latin typeface="微软雅黑" panose="020B0503020204020204" pitchFamily="34" charset="-122"/>
            </a:endParaRPr>
          </a:p>
        </p:txBody>
      </p:sp>
      <p:sp>
        <p:nvSpPr>
          <p:cNvPr id="9" name="Rectangle 43"/>
          <p:cNvSpPr/>
          <p:nvPr/>
        </p:nvSpPr>
        <p:spPr>
          <a:xfrm>
            <a:off x="400050" y="3887788"/>
            <a:ext cx="11371263"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5" name="Group 22"/>
          <p:cNvGrpSpPr/>
          <p:nvPr/>
        </p:nvGrpSpPr>
        <p:grpSpPr>
          <a:xfrm>
            <a:off x="1490663" y="3573463"/>
            <a:ext cx="646112" cy="647700"/>
            <a:chOff x="2495600" y="3102417"/>
            <a:chExt cx="646764" cy="648072"/>
          </a:xfrm>
        </p:grpSpPr>
        <p:grpSp>
          <p:nvGrpSpPr>
            <p:cNvPr id="38953" name="组合 79"/>
            <p:cNvGrpSpPr/>
            <p:nvPr/>
          </p:nvGrpSpPr>
          <p:grpSpPr>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2"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1</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8" name="Group 23"/>
          <p:cNvGrpSpPr/>
          <p:nvPr/>
        </p:nvGrpSpPr>
        <p:grpSpPr>
          <a:xfrm>
            <a:off x="4230688" y="3573463"/>
            <a:ext cx="646112" cy="647700"/>
            <a:chOff x="2495600" y="3102417"/>
            <a:chExt cx="646764" cy="648072"/>
          </a:xfrm>
        </p:grpSpPr>
        <p:grpSp>
          <p:nvGrpSpPr>
            <p:cNvPr id="38945" name="组合 79"/>
            <p:cNvGrpSpPr/>
            <p:nvPr/>
          </p:nvGrpSpPr>
          <p:grpSpPr>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2</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1" name="Group 28"/>
          <p:cNvGrpSpPr/>
          <p:nvPr/>
        </p:nvGrpSpPr>
        <p:grpSpPr>
          <a:xfrm>
            <a:off x="7208838" y="3562350"/>
            <a:ext cx="647700" cy="647700"/>
            <a:chOff x="2495600" y="3102417"/>
            <a:chExt cx="646764" cy="648072"/>
          </a:xfrm>
        </p:grpSpPr>
        <p:grpSp>
          <p:nvGrpSpPr>
            <p:cNvPr id="38937" name="组合 79"/>
            <p:cNvGrpSpPr/>
            <p:nvPr/>
          </p:nvGrpSpPr>
          <p:grpSpPr>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3</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6" name="Group 33"/>
          <p:cNvGrpSpPr/>
          <p:nvPr/>
        </p:nvGrpSpPr>
        <p:grpSpPr>
          <a:xfrm>
            <a:off x="10120313" y="3549650"/>
            <a:ext cx="646112" cy="649288"/>
            <a:chOff x="2495600" y="3102417"/>
            <a:chExt cx="646764" cy="648072"/>
          </a:xfrm>
        </p:grpSpPr>
        <p:grpSp>
          <p:nvGrpSpPr>
            <p:cNvPr id="38929" name="组合 79"/>
            <p:cNvGrpSpPr/>
            <p:nvPr/>
          </p:nvGrpSpPr>
          <p:grpSpPr>
            <a:xfrm>
              <a:off x="2495600" y="3102417"/>
              <a:ext cx="646764" cy="648072"/>
              <a:chOff x="6379729" y="2488774"/>
              <a:chExt cx="2513016" cy="2513016"/>
            </a:xfrm>
          </p:grpSpPr>
          <p:sp>
            <p:nvSpPr>
              <p:cNvPr id="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2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rPr>
                <a:t>4</a:t>
              </a:r>
              <a:endParaRPr kumimoji="0" lang="en-US"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9" name="TextBox 56"/>
          <p:cNvSpPr txBox="1"/>
          <p:nvPr/>
        </p:nvSpPr>
        <p:spPr>
          <a:xfrm>
            <a:off x="3738563" y="4718050"/>
            <a:ext cx="2422525" cy="352425"/>
          </a:xfrm>
          <a:prstGeom prst="rect">
            <a:avLst/>
          </a:prstGeom>
          <a:noFill/>
          <a:ln w="9525">
            <a:noFill/>
          </a:ln>
        </p:spPr>
        <p:txBody>
          <a:bodyPr>
            <a:spAutoFit/>
          </a:bodyPr>
          <a:p>
            <a:pPr algn="ctr"/>
            <a:r>
              <a:rPr lang="zh-CN" altLang="en-US" sz="1600" dirty="0">
                <a:latin typeface="微软雅黑" panose="020B0503020204020204" pitchFamily="34" charset="-122"/>
                <a:sym typeface="微软雅黑" panose="020B0503020204020204" pitchFamily="34" charset="-122"/>
              </a:rPr>
              <a:t>建立危险废物管理制度</a:t>
            </a:r>
            <a:endParaRPr lang="zh-CN" altLang="en-US" sz="1600" dirty="0">
              <a:latin typeface="微软雅黑" panose="020B0503020204020204" pitchFamily="34" charset="-122"/>
              <a:sym typeface="微软雅黑" panose="020B0503020204020204" pitchFamily="34" charset="-122"/>
            </a:endParaRPr>
          </a:p>
        </p:txBody>
      </p:sp>
      <p:sp>
        <p:nvSpPr>
          <p:cNvPr id="40" name="TextBox 57"/>
          <p:cNvSpPr txBox="1"/>
          <p:nvPr/>
        </p:nvSpPr>
        <p:spPr>
          <a:xfrm>
            <a:off x="6556375" y="4718050"/>
            <a:ext cx="2360613" cy="352425"/>
          </a:xfrm>
          <a:prstGeom prst="rect">
            <a:avLst/>
          </a:prstGeom>
          <a:noFill/>
          <a:ln w="9525">
            <a:noFill/>
          </a:ln>
        </p:spPr>
        <p:txBody>
          <a:bodyPr>
            <a:spAutoFit/>
          </a:bodyPr>
          <a:p>
            <a:pPr eaLnBrk="1" hangingPunct="1"/>
            <a:r>
              <a:rPr lang="zh-CN" altLang="en-US" sz="1600" dirty="0">
                <a:latin typeface="微软雅黑" panose="020B0503020204020204" pitchFamily="34" charset="-122"/>
              </a:rPr>
              <a:t>建立危险废物管理台账</a:t>
            </a:r>
            <a:r>
              <a:rPr lang="en-US" altLang="en-US" sz="1600" dirty="0">
                <a:latin typeface="微软雅黑" panose="020B0503020204020204" pitchFamily="34" charset="-122"/>
              </a:rPr>
              <a:t> </a:t>
            </a:r>
            <a:endParaRPr lang="en-US" altLang="en-US" sz="1600" dirty="0">
              <a:latin typeface="微软雅黑" panose="020B0503020204020204" pitchFamily="34" charset="-122"/>
            </a:endParaRPr>
          </a:p>
        </p:txBody>
      </p:sp>
      <p:sp>
        <p:nvSpPr>
          <p:cNvPr id="41" name="TextBox 58"/>
          <p:cNvSpPr txBox="1"/>
          <p:nvPr/>
        </p:nvSpPr>
        <p:spPr>
          <a:xfrm>
            <a:off x="9874250" y="4629150"/>
            <a:ext cx="1417638" cy="352425"/>
          </a:xfrm>
          <a:prstGeom prst="rect">
            <a:avLst/>
          </a:prstGeom>
          <a:noFill/>
          <a:ln w="9525">
            <a:noFill/>
          </a:ln>
        </p:spPr>
        <p:txBody>
          <a:bodyPr>
            <a:spAutoFit/>
          </a:bodyPr>
          <a:p>
            <a:pPr eaLnBrk="1" hangingPunct="1"/>
            <a:r>
              <a:rPr lang="zh-CN" altLang="en-US" sz="1600" dirty="0">
                <a:latin typeface="微软雅黑" panose="020B0503020204020204" pitchFamily="34" charset="-122"/>
              </a:rPr>
              <a:t>制定应急预案</a:t>
            </a:r>
            <a:endParaRPr lang="zh-CN" altLang="en-US" sz="1600" dirty="0">
              <a:latin typeface="微软雅黑" panose="020B0503020204020204" pitchFamily="34" charset="-122"/>
            </a:endParaRPr>
          </a:p>
        </p:txBody>
      </p:sp>
      <p:sp>
        <p:nvSpPr>
          <p:cNvPr id="42" name="Content Placeholder 2"/>
          <p:cNvSpPr txBox="1"/>
          <p:nvPr/>
        </p:nvSpPr>
        <p:spPr>
          <a:xfrm>
            <a:off x="2060575" y="2006600"/>
            <a:ext cx="6124575" cy="730250"/>
          </a:xfrm>
          <a:prstGeom prst="rect">
            <a:avLst/>
          </a:prstGeom>
          <a:noFill/>
          <a:ln w="9525">
            <a:noFill/>
          </a:ln>
        </p:spPr>
        <p:txBody>
          <a:bodyPr/>
          <a:p>
            <a:pPr algn="ctr" eaLnBrk="1" hangingPunct="1">
              <a:lnSpc>
                <a:spcPct val="90000"/>
              </a:lnSpc>
              <a:spcBef>
                <a:spcPts val="1000"/>
              </a:spcBef>
            </a:pPr>
            <a:endParaRPr lang="en-US" altLang="en-US" sz="2000" dirty="0">
              <a:solidFill>
                <a:srgbClr val="808080"/>
              </a:solidFill>
              <a:latin typeface="微软雅黑" panose="020B0503020204020204" pitchFamily="34" charset="-122"/>
            </a:endParaRPr>
          </a:p>
        </p:txBody>
      </p:sp>
      <p:sp>
        <p:nvSpPr>
          <p:cNvPr id="38927" name="Content Placeholder 2"/>
          <p:cNvSpPr txBox="1"/>
          <p:nvPr/>
        </p:nvSpPr>
        <p:spPr>
          <a:xfrm>
            <a:off x="488950" y="4438650"/>
            <a:ext cx="2905125" cy="1473200"/>
          </a:xfrm>
          <a:prstGeom prst="rect">
            <a:avLst/>
          </a:prstGeom>
          <a:noFill/>
          <a:ln w="9525">
            <a:noFill/>
          </a:ln>
        </p:spPr>
        <p:txBody>
          <a:bodyPr/>
          <a:p>
            <a:pPr algn="ctr" eaLnBrk="1" hangingPunct="1">
              <a:lnSpc>
                <a:spcPct val="150000"/>
              </a:lnSpc>
            </a:pPr>
            <a:r>
              <a:rPr lang="en-US" altLang="en-US" sz="1600" dirty="0">
                <a:latin typeface="微软雅黑" panose="020B0503020204020204" pitchFamily="34" charset="-122"/>
              </a:rPr>
              <a:t>建立管理组织机构</a:t>
            </a:r>
            <a:r>
              <a:rPr lang="zh-CN" altLang="en-US" sz="1600" dirty="0">
                <a:latin typeface="微软雅黑" panose="020B0503020204020204" pitchFamily="34" charset="-122"/>
              </a:rPr>
              <a:t>，设立专职或兼职的危险废物管理人员。</a:t>
            </a:r>
            <a:endParaRPr lang="zh-CN" altLang="en-US" sz="1600" dirty="0">
              <a:latin typeface="微软雅黑" panose="020B0503020204020204" pitchFamily="34" charset="-122"/>
            </a:endParaRPr>
          </a:p>
          <a:p>
            <a:pPr algn="ctr" eaLnBrk="1" hangingPunct="1">
              <a:lnSpc>
                <a:spcPct val="90000"/>
              </a:lnSpc>
              <a:spcBef>
                <a:spcPts val="1000"/>
              </a:spcBef>
            </a:pPr>
            <a:endParaRPr lang="en-US" altLang="en-US" sz="1400" dirty="0">
              <a:solidFill>
                <a:srgbClr val="808080"/>
              </a:solidFill>
              <a:latin typeface="微软雅黑" panose="020B0503020204020204" pitchFamily="34" charset="-122"/>
            </a:endParaRPr>
          </a:p>
        </p:txBody>
      </p:sp>
      <p:sp>
        <p:nvSpPr>
          <p:cNvPr id="38928" name="文本框 5"/>
          <p:cNvSpPr txBox="1"/>
          <p:nvPr/>
        </p:nvSpPr>
        <p:spPr>
          <a:xfrm>
            <a:off x="1720850" y="1855788"/>
            <a:ext cx="4251325" cy="366712"/>
          </a:xfrm>
          <a:prstGeom prst="rect">
            <a:avLst/>
          </a:prstGeom>
          <a:noFill/>
          <a:ln w="9525">
            <a:noFill/>
          </a:ln>
        </p:spPr>
        <p:txBody>
          <a:bodyPr wrap="none">
            <a:spAutoFit/>
          </a:bodyPr>
          <a:p>
            <a:r>
              <a:rPr lang="zh-CN" altLang="en-US" dirty="0">
                <a:latin typeface="微软雅黑" panose="020B0503020204020204" pitchFamily="34" charset="-122"/>
              </a:rPr>
              <a:t>责任四     建立健全的危险废物管理体系 </a:t>
            </a:r>
            <a:endParaRPr lang="zh-CN" altLang="en-US" dirty="0">
              <a:latin typeface="微软雅黑" panose="020B0503020204020204" pitchFamily="34"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000000"/>
                                          </p:val>
                                        </p:tav>
                                        <p:tav tm="100000">
                                          <p:val>
                                            <p:strVal val="#ppt_w"/>
                                          </p:val>
                                        </p:tav>
                                      </p:tavLst>
                                    </p:anim>
                                    <p:anim calcmode="lin" valueType="num">
                                      <p:cBhvr>
                                        <p:cTn id="18" dur="500" fill="hold"/>
                                        <p:tgtEl>
                                          <p:spTgt spid="11"/>
                                        </p:tgtEl>
                                        <p:attrNameLst>
                                          <p:attrName>ppt_h</p:attrName>
                                        </p:attrNameLst>
                                      </p:cBhvr>
                                      <p:tavLst>
                                        <p:tav tm="0">
                                          <p:val>
                                            <p:fltVal val="0.00000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000000"/>
                                          </p:val>
                                        </p:tav>
                                        <p:tav tm="100000">
                                          <p:val>
                                            <p:strVal val="#ppt_w"/>
                                          </p:val>
                                        </p:tav>
                                      </p:tavLst>
                                    </p:anim>
                                    <p:anim calcmode="lin" valueType="num">
                                      <p:cBhvr>
                                        <p:cTn id="23" dur="500" fill="hold"/>
                                        <p:tgtEl>
                                          <p:spTgt spid="16"/>
                                        </p:tgtEl>
                                        <p:attrNameLst>
                                          <p:attrName>ppt_h</p:attrName>
                                        </p:attrNameLst>
                                      </p:cBhvr>
                                      <p:tavLst>
                                        <p:tav tm="0">
                                          <p:val>
                                            <p:fltVal val="0.00000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000000"/>
                                          </p:val>
                                        </p:tav>
                                        <p:tav tm="100000">
                                          <p:val>
                                            <p:strVal val="#ppt_w"/>
                                          </p:val>
                                        </p:tav>
                                      </p:tavLst>
                                    </p:anim>
                                    <p:anim calcmode="lin" valueType="num">
                                      <p:cBhvr>
                                        <p:cTn id="28" dur="500" fill="hold"/>
                                        <p:tgtEl>
                                          <p:spTgt spid="39"/>
                                        </p:tgtEl>
                                        <p:attrNameLst>
                                          <p:attrName>ppt_h</p:attrName>
                                        </p:attrNameLst>
                                      </p:cBhvr>
                                      <p:tavLst>
                                        <p:tav tm="0">
                                          <p:val>
                                            <p:fltVal val="0.00000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000000"/>
                                          </p:val>
                                        </p:tav>
                                        <p:tav tm="100000">
                                          <p:val>
                                            <p:strVal val="#ppt_w"/>
                                          </p:val>
                                        </p:tav>
                                      </p:tavLst>
                                    </p:anim>
                                    <p:anim calcmode="lin" valueType="num">
                                      <p:cBhvr>
                                        <p:cTn id="33" dur="500" fill="hold"/>
                                        <p:tgtEl>
                                          <p:spTgt spid="40"/>
                                        </p:tgtEl>
                                        <p:attrNameLst>
                                          <p:attrName>ppt_h</p:attrName>
                                        </p:attrNameLst>
                                      </p:cBhvr>
                                      <p:tavLst>
                                        <p:tav tm="0">
                                          <p:val>
                                            <p:fltVal val="0.00000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000000"/>
                                          </p:val>
                                        </p:tav>
                                        <p:tav tm="100000">
                                          <p:val>
                                            <p:strVal val="#ppt_w"/>
                                          </p:val>
                                        </p:tav>
                                      </p:tavLst>
                                    </p:anim>
                                    <p:anim calcmode="lin" valueType="num">
                                      <p:cBhvr>
                                        <p:cTn id="38" dur="500" fill="hold"/>
                                        <p:tgtEl>
                                          <p:spTgt spid="41"/>
                                        </p:tgtEl>
                                        <p:attrNameLst>
                                          <p:attrName>ppt_h</p:attrName>
                                        </p:attrNameLst>
                                      </p:cBhvr>
                                      <p:tavLst>
                                        <p:tav tm="0">
                                          <p:val>
                                            <p:fltVal val="0.000000"/>
                                          </p:val>
                                        </p:tav>
                                        <p:tav tm="100000">
                                          <p:val>
                                            <p:strVal val="#ppt_h"/>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42">
                                            <p:txEl>
                                              <p:charRg st="0" end="1"/>
                                            </p:txEl>
                                          </p:spTgt>
                                        </p:tgtEl>
                                        <p:attrNameLst>
                                          <p:attrName>style.visibility</p:attrName>
                                        </p:attrNameLst>
                                      </p:cBhvr>
                                      <p:to>
                                        <p:strVal val="visible"/>
                                      </p:to>
                                    </p:set>
                                    <p:animEffect transition="in" filter="fade">
                                      <p:cBhvr>
                                        <p:cTn id="47" dur="500"/>
                                        <p:tgtEl>
                                          <p:spTgt spid="42">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9" grpId="0"/>
      <p:bldP spid="40" grpId="0"/>
      <p:bldP spid="41" grpId="0"/>
      <p:bldP spid="4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58253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39063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309474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79"/>
          <p:cNvGrpSpPr/>
          <p:nvPr/>
        </p:nvGrpSpPr>
        <p:grpSpPr>
          <a:xfrm>
            <a:off x="719138" y="1833563"/>
            <a:ext cx="3565525" cy="3571875"/>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4" name="等腰三角形 31"/>
          <p:cNvSpPr/>
          <p:nvPr/>
        </p:nvSpPr>
        <p:spPr>
          <a:xfrm>
            <a:off x="3721100" y="852488"/>
            <a:ext cx="1000125" cy="10715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31"/>
          <p:cNvSpPr/>
          <p:nvPr/>
        </p:nvSpPr>
        <p:spPr>
          <a:xfrm rot="962341">
            <a:off x="3898900" y="1624013"/>
            <a:ext cx="777875" cy="4619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31"/>
          <p:cNvSpPr/>
          <p:nvPr/>
        </p:nvSpPr>
        <p:spPr>
          <a:xfrm rot="962341">
            <a:off x="3444875" y="1358900"/>
            <a:ext cx="339725" cy="501650"/>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文本框 20"/>
          <p:cNvSpPr txBox="1">
            <a:spLocks noChangeArrowheads="1"/>
          </p:cNvSpPr>
          <p:nvPr/>
        </p:nvSpPr>
        <p:spPr bwMode="auto">
          <a:xfrm>
            <a:off x="1010165" y="2814320"/>
            <a:ext cx="2981325" cy="1353185"/>
          </a:xfrm>
          <a:prstGeom prst="rect">
            <a:avLst/>
          </a:prstGeom>
          <a:noFill/>
          <a:ln>
            <a:noFill/>
          </a:ln>
        </p:spPr>
        <p:txBody>
          <a:bodyPr>
            <a:spAutoFit/>
            <a:scene3d>
              <a:camera prst="orthographicFront"/>
              <a:lightRig rig="threePt" dir="t"/>
            </a:scene3d>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4000" b="1" i="0" u="none" strike="noStrike" kern="1200" cap="none" spc="0" normalizeH="0" baseline="0" noProof="1" smtClean="0">
                <a:ln>
                  <a:noFill/>
                </a:ln>
                <a:solidFill>
                  <a:schemeClr val="accent6"/>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一、</a:t>
            </a:r>
            <a:r>
              <a:rPr kumimoji="0" lang="zh-CN" altLang="en-US" sz="4000" b="0" i="0" u="none" strike="noStrike" kern="1200" cap="none" spc="0" normalizeH="0" baseline="0" noProof="1" smtClean="0">
                <a:ln>
                  <a:noFill/>
                </a:ln>
                <a:solidFill>
                  <a:schemeClr val="accent6"/>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危险废物定义</a:t>
            </a:r>
            <a:endParaRPr kumimoji="0" lang="zh-CN" altLang="en-US" sz="4000" b="1" i="0" u="none" strike="noStrike" kern="1200" cap="none" spc="0" normalizeH="0" baseline="0" noProof="1" smtClean="0">
              <a:ln>
                <a:noFill/>
              </a:ln>
              <a:solidFill>
                <a:schemeClr val="accent6"/>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endParaRPr>
          </a:p>
        </p:txBody>
      </p:sp>
      <p:grpSp>
        <p:nvGrpSpPr>
          <p:cNvPr id="4" name="组合 18"/>
          <p:cNvGrpSpPr/>
          <p:nvPr/>
        </p:nvGrpSpPr>
        <p:grpSpPr>
          <a:xfrm>
            <a:off x="5132388" y="644525"/>
            <a:ext cx="3367087" cy="612775"/>
            <a:chOff x="7047666" y="1942356"/>
            <a:chExt cx="3367313" cy="613410"/>
          </a:xfrm>
        </p:grpSpPr>
        <p:grpSp>
          <p:nvGrpSpPr>
            <p:cNvPr id="6153" name="组合 19"/>
            <p:cNvGrpSpPr/>
            <p:nvPr/>
          </p:nvGrpSpPr>
          <p:grpSpPr>
            <a:xfrm>
              <a:off x="7047666" y="1942356"/>
              <a:ext cx="551542" cy="613410"/>
              <a:chOff x="4519974" y="1762722"/>
              <a:chExt cx="551542" cy="613410"/>
            </a:xfrm>
          </p:grpSpPr>
          <p:sp>
            <p:nvSpPr>
              <p:cNvPr id="22" name="圆角矩形 21"/>
              <p:cNvSpPr/>
              <p:nvPr/>
            </p:nvSpPr>
            <p:spPr>
              <a:xfrm>
                <a:off x="4519974" y="1829466"/>
                <a:ext cx="550899" cy="451317"/>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6" name="文本框 22"/>
              <p:cNvSpPr txBox="1"/>
              <p:nvPr/>
            </p:nvSpPr>
            <p:spPr>
              <a:xfrm>
                <a:off x="4576775" y="1762722"/>
                <a:ext cx="421005" cy="613410"/>
              </a:xfrm>
              <a:prstGeom prst="rect">
                <a:avLst/>
              </a:prstGeom>
              <a:noFill/>
              <a:ln w="9525">
                <a:noFill/>
              </a:ln>
            </p:spPr>
            <p:txBody>
              <a:bodyPr wrap="none">
                <a:spAutoFit/>
              </a:bodyPr>
              <a:p>
                <a:r>
                  <a:rPr lang="en-US" altLang="zh-CN" sz="3200" dirty="0">
                    <a:solidFill>
                      <a:schemeClr val="bg1"/>
                    </a:solidFill>
                    <a:latin typeface="微软雅黑" panose="020B0503020204020204" pitchFamily="34" charset="-122"/>
                  </a:rPr>
                  <a:t>1</a:t>
                </a:r>
                <a:endParaRPr lang="en-US" altLang="zh-CN" sz="3200" dirty="0">
                  <a:solidFill>
                    <a:schemeClr val="bg1"/>
                  </a:solidFill>
                  <a:latin typeface="微软雅黑" panose="020B0503020204020204" pitchFamily="34" charset="-122"/>
                </a:endParaRPr>
              </a:p>
            </p:txBody>
          </p:sp>
        </p:grpSp>
        <p:sp>
          <p:nvSpPr>
            <p:cNvPr id="21" name="圆角矩形 20"/>
            <p:cNvSpPr/>
            <p:nvPr/>
          </p:nvSpPr>
          <p:spPr>
            <a:xfrm>
              <a:off x="7846232" y="2009100"/>
              <a:ext cx="2568747" cy="451317"/>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定义及特性</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圆角矩形 1"/>
          <p:cNvSpPr/>
          <p:nvPr/>
        </p:nvSpPr>
        <p:spPr>
          <a:xfrm>
            <a:off x="4721225" y="1257300"/>
            <a:ext cx="6988175" cy="5083175"/>
          </a:xfrm>
          <a:prstGeom prst="roundRect">
            <a:avLst/>
          </a:prstGeom>
          <a:no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（一）定义：危险废物是指列入国家危险废物名录或者根据国家规定的危险废物鉴别标准和鉴别方法认定的具有危险特性的废物。 （ 《中华人民共和国固体废物污染防治法》 第八十八条第四款）</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（二）</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危险废物特性是指它表现出来的对</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人、动植物</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可能造成</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致病性或致命性</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的，或对</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环境造成危害</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的性质。   易燃性、腐蚀性、反应性、毒性、感染性等。</a:t>
            </a:r>
            <a:r>
              <a:rPr kumimoji="0" lang="zh-CN" altLang="en-US" sz="2000" b="0" i="0" u="none" strike="noStrike" kern="1200" cap="none" spc="0" normalizeH="0" baseline="0" noProof="1">
                <a:ln>
                  <a:noFill/>
                </a:ln>
                <a:solidFill>
                  <a:schemeClr val="tx1"/>
                </a:solidFill>
                <a:effectLst/>
                <a:uLnTx/>
                <a:uFillTx/>
                <a:latin typeface="+mn-lt"/>
                <a:ea typeface="+mn-ea"/>
                <a:cs typeface="+mn-cs"/>
              </a:rPr>
              <a:t> </a:t>
            </a:r>
            <a:endParaRPr kumimoji="0" lang="en-US" altLang="zh-CN" sz="2000" b="0"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（《国家危险废物名录》第二条）</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1+#ppt_w/2"/>
                                          </p:val>
                                        </p:tav>
                                        <p:tav tm="100000">
                                          <p:val>
                                            <p:strVal val="#ppt_x"/>
                                          </p:val>
                                        </p:tav>
                                      </p:tavLst>
                                    </p:anim>
                                    <p:anim calcmode="lin" valueType="num">
                                      <p:cBhvr>
                                        <p:cTn id="13" dur="5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1+#ppt_w/2"/>
                                          </p:val>
                                        </p:tav>
                                        <p:tav tm="100000">
                                          <p:val>
                                            <p:strVal val="#ppt_x"/>
                                          </p:val>
                                        </p:tav>
                                      </p:tavLst>
                                    </p:anim>
                                    <p:anim calcmode="lin" valueType="num">
                                      <p:cBhvr>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1+#ppt_w/2"/>
                                          </p:val>
                                        </p:tav>
                                        <p:tav tm="100000">
                                          <p:val>
                                            <p:strVal val="#ppt_x"/>
                                          </p:val>
                                        </p:tav>
                                      </p:tavLst>
                                    </p:anim>
                                    <p:anim calcmode="lin" valueType="num">
                                      <p:cBhvr>
                                        <p:cTn id="2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ppt_x</p:attrName>
                                        </p:attrNameLst>
                                      </p:cBhvr>
                                      <p:tavLst>
                                        <p:tav tm="0">
                                          <p:val>
                                            <p:strVal val="1+#ppt_w/2"/>
                                          </p:val>
                                        </p:tav>
                                        <p:tav tm="100000">
                                          <p:val>
                                            <p:strVal val="#ppt_x"/>
                                          </p:val>
                                        </p:tav>
                                      </p:tavLst>
                                    </p:anim>
                                    <p:anim calcmode="lin" valueType="num">
                                      <p:cBhvr>
                                        <p:cTn id="34"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79"/>
          <p:cNvGrpSpPr/>
          <p:nvPr/>
        </p:nvGrpSpPr>
        <p:grpSpPr>
          <a:xfrm>
            <a:off x="719138" y="1833563"/>
            <a:ext cx="3565525" cy="3571875"/>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1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4" name="等腰三角形 31"/>
          <p:cNvSpPr/>
          <p:nvPr/>
        </p:nvSpPr>
        <p:spPr>
          <a:xfrm>
            <a:off x="3721100" y="852488"/>
            <a:ext cx="1000125" cy="10715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Lst>
            <a:ahLst/>
            <a:cxnLst>
              <a:cxn ang="0">
                <a:pos x="connsiteX0-1" y="connsiteY0-2"/>
              </a:cxn>
              <a:cxn ang="0">
                <a:pos x="connsiteX1-3" y="connsiteY1-4"/>
              </a:cxn>
              <a:cxn ang="0">
                <a:pos x="connsiteX2-5" y="connsiteY2-6"/>
              </a:cxn>
              <a:cxn ang="0">
                <a:pos x="connsiteX3-7" y="connsiteY3-8"/>
              </a:cxn>
            </a:cxnLst>
            <a:rect l="l" t="t" r="r" b="b"/>
            <a:pathLst>
              <a:path w="999976" h="1071590">
                <a:moveTo>
                  <a:pt x="0" y="1071590"/>
                </a:moveTo>
                <a:lnTo>
                  <a:pt x="621522" y="0"/>
                </a:lnTo>
                <a:lnTo>
                  <a:pt x="999976" y="492856"/>
                </a:lnTo>
                <a:lnTo>
                  <a:pt x="0" y="10715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31"/>
          <p:cNvSpPr/>
          <p:nvPr/>
        </p:nvSpPr>
        <p:spPr>
          <a:xfrm rot="962341">
            <a:off x="3898900" y="1624013"/>
            <a:ext cx="777875" cy="461963"/>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Lst>
            <a:ahLst/>
            <a:cxnLst>
              <a:cxn ang="0">
                <a:pos x="connsiteX0-1" y="connsiteY0-2"/>
              </a:cxn>
              <a:cxn ang="0">
                <a:pos x="connsiteX1-3" y="connsiteY1-4"/>
              </a:cxn>
              <a:cxn ang="0">
                <a:pos x="connsiteX2-5" y="connsiteY2-6"/>
              </a:cxn>
              <a:cxn ang="0">
                <a:pos x="connsiteX3-7" y="connsiteY3-8"/>
              </a:cxn>
            </a:cxnLst>
            <a:rect l="l" t="t" r="r" b="b"/>
            <a:pathLst>
              <a:path w="1254028" h="706935">
                <a:moveTo>
                  <a:pt x="1" y="706936"/>
                </a:moveTo>
                <a:lnTo>
                  <a:pt x="906240" y="1"/>
                </a:lnTo>
                <a:lnTo>
                  <a:pt x="1254028" y="519679"/>
                </a:lnTo>
                <a:lnTo>
                  <a:pt x="1" y="70693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31"/>
          <p:cNvSpPr/>
          <p:nvPr/>
        </p:nvSpPr>
        <p:spPr>
          <a:xfrm rot="962341">
            <a:off x="3444875" y="1358900"/>
            <a:ext cx="339725" cy="501650"/>
          </a:xfrm>
          <a:custGeom>
            <a:avLst/>
            <a:gdLst>
              <a:gd name="connsiteX0" fmla="*/ 0 w 1243044"/>
              <a:gd name="connsiteY0" fmla="*/ 1071590 h 1071590"/>
              <a:gd name="connsiteX1" fmla="*/ 621522 w 1243044"/>
              <a:gd name="connsiteY1" fmla="*/ 0 h 1071590"/>
              <a:gd name="connsiteX2" fmla="*/ 1243044 w 1243044"/>
              <a:gd name="connsiteY2" fmla="*/ 1071590 h 1071590"/>
              <a:gd name="connsiteX3" fmla="*/ 0 w 1243044"/>
              <a:gd name="connsiteY3" fmla="*/ 1071590 h 1071590"/>
              <a:gd name="connsiteX0-1" fmla="*/ 0 w 999976"/>
              <a:gd name="connsiteY0-2" fmla="*/ 1071590 h 1071590"/>
              <a:gd name="connsiteX1-3" fmla="*/ 621522 w 999976"/>
              <a:gd name="connsiteY1-4" fmla="*/ 0 h 1071590"/>
              <a:gd name="connsiteX2-5" fmla="*/ 999976 w 999976"/>
              <a:gd name="connsiteY2-6" fmla="*/ 492856 h 1071590"/>
              <a:gd name="connsiteX3-7" fmla="*/ 0 w 999976"/>
              <a:gd name="connsiteY3-8" fmla="*/ 1071590 h 1071590"/>
              <a:gd name="connsiteX0-9" fmla="*/ 0 w 1092640"/>
              <a:gd name="connsiteY0-10" fmla="*/ 1071590 h 1071590"/>
              <a:gd name="connsiteX1-11" fmla="*/ 621522 w 1092640"/>
              <a:gd name="connsiteY1-12" fmla="*/ 0 h 1071590"/>
              <a:gd name="connsiteX2-13" fmla="*/ 1092640 w 1092640"/>
              <a:gd name="connsiteY2-14" fmla="*/ 799396 h 1071590"/>
              <a:gd name="connsiteX3-15" fmla="*/ 0 w 1092640"/>
              <a:gd name="connsiteY3-16" fmla="*/ 1071590 h 1071590"/>
              <a:gd name="connsiteX0-17" fmla="*/ 0 w 1092640"/>
              <a:gd name="connsiteY0-18" fmla="*/ 791871 h 791871"/>
              <a:gd name="connsiteX1-19" fmla="*/ 744852 w 1092640"/>
              <a:gd name="connsiteY1-20" fmla="*/ -1 h 791871"/>
              <a:gd name="connsiteX2-21" fmla="*/ 1092640 w 1092640"/>
              <a:gd name="connsiteY2-22" fmla="*/ 519677 h 791871"/>
              <a:gd name="connsiteX3-23" fmla="*/ 0 w 1092640"/>
              <a:gd name="connsiteY3-24" fmla="*/ 791871 h 791871"/>
              <a:gd name="connsiteX0-25" fmla="*/ 1 w 1254028"/>
              <a:gd name="connsiteY0-26" fmla="*/ 706936 h 706935"/>
              <a:gd name="connsiteX1-27" fmla="*/ 906240 w 1254028"/>
              <a:gd name="connsiteY1-28" fmla="*/ 1 h 706935"/>
              <a:gd name="connsiteX2-29" fmla="*/ 1254028 w 1254028"/>
              <a:gd name="connsiteY2-30" fmla="*/ 519679 h 706935"/>
              <a:gd name="connsiteX3-31" fmla="*/ 1 w 1254028"/>
              <a:gd name="connsiteY3-32" fmla="*/ 706936 h 706935"/>
              <a:gd name="connsiteX0-33" fmla="*/ 1 w 752066"/>
              <a:gd name="connsiteY0-34" fmla="*/ 1016374 h 1016375"/>
              <a:gd name="connsiteX1-35" fmla="*/ 404278 w 752066"/>
              <a:gd name="connsiteY1-36" fmla="*/ -1 h 1016375"/>
              <a:gd name="connsiteX2-37" fmla="*/ 752066 w 752066"/>
              <a:gd name="connsiteY2-38" fmla="*/ 519677 h 1016375"/>
              <a:gd name="connsiteX3-39" fmla="*/ 1 w 752066"/>
              <a:gd name="connsiteY3-40" fmla="*/ 1016374 h 1016375"/>
              <a:gd name="connsiteX0-41" fmla="*/ 56784 w 808849"/>
              <a:gd name="connsiteY0-42" fmla="*/ 1055400 h 1055399"/>
              <a:gd name="connsiteX1-43" fmla="*/ 0 w 808849"/>
              <a:gd name="connsiteY1-44" fmla="*/ 1 h 1055399"/>
              <a:gd name="connsiteX2-45" fmla="*/ 808849 w 808849"/>
              <a:gd name="connsiteY2-46" fmla="*/ 558703 h 1055399"/>
              <a:gd name="connsiteX3-47" fmla="*/ 56784 w 808849"/>
              <a:gd name="connsiteY3-48" fmla="*/ 1055400 h 1055399"/>
              <a:gd name="connsiteX0-49" fmla="*/ 56784 w 400017"/>
              <a:gd name="connsiteY0-50" fmla="*/ 1055398 h 1055399"/>
              <a:gd name="connsiteX1-51" fmla="*/ 0 w 400017"/>
              <a:gd name="connsiteY1-52" fmla="*/ -1 h 1055399"/>
              <a:gd name="connsiteX2-53" fmla="*/ 400017 w 400017"/>
              <a:gd name="connsiteY2-54" fmla="*/ 320903 h 1055399"/>
              <a:gd name="connsiteX3-55" fmla="*/ 56784 w 400017"/>
              <a:gd name="connsiteY3-56" fmla="*/ 1055398 h 1055399"/>
              <a:gd name="connsiteX0-57" fmla="*/ 468575 w 811808"/>
              <a:gd name="connsiteY0-58" fmla="*/ 734495 h 734494"/>
              <a:gd name="connsiteX1-59" fmla="*/ 0 w 811808"/>
              <a:gd name="connsiteY1-60" fmla="*/ 73278 h 734494"/>
              <a:gd name="connsiteX2-61" fmla="*/ 811808 w 811808"/>
              <a:gd name="connsiteY2-62" fmla="*/ 0 h 734494"/>
              <a:gd name="connsiteX3-63" fmla="*/ 468575 w 811808"/>
              <a:gd name="connsiteY3-64" fmla="*/ 734495 h 734494"/>
              <a:gd name="connsiteX0-65" fmla="*/ 468575 w 546206"/>
              <a:gd name="connsiteY0-66" fmla="*/ 768694 h 768694"/>
              <a:gd name="connsiteX1-67" fmla="*/ 0 w 546206"/>
              <a:gd name="connsiteY1-68" fmla="*/ 107477 h 768694"/>
              <a:gd name="connsiteX2-69" fmla="*/ 546206 w 546206"/>
              <a:gd name="connsiteY2-70" fmla="*/ 0 h 768694"/>
              <a:gd name="connsiteX3-71" fmla="*/ 468575 w 546206"/>
              <a:gd name="connsiteY3-72" fmla="*/ 768694 h 768694"/>
            </a:gdLst>
            <a:ahLst/>
            <a:cxnLst>
              <a:cxn ang="0">
                <a:pos x="connsiteX0-1" y="connsiteY0-2"/>
              </a:cxn>
              <a:cxn ang="0">
                <a:pos x="connsiteX1-3" y="connsiteY1-4"/>
              </a:cxn>
              <a:cxn ang="0">
                <a:pos x="connsiteX2-5" y="connsiteY2-6"/>
              </a:cxn>
              <a:cxn ang="0">
                <a:pos x="connsiteX3-7" y="connsiteY3-8"/>
              </a:cxn>
            </a:cxnLst>
            <a:rect l="l" t="t" r="r" b="b"/>
            <a:pathLst>
              <a:path w="546206" h="768694">
                <a:moveTo>
                  <a:pt x="468575" y="768694"/>
                </a:moveTo>
                <a:lnTo>
                  <a:pt x="0" y="107477"/>
                </a:lnTo>
                <a:lnTo>
                  <a:pt x="546206" y="0"/>
                </a:lnTo>
                <a:lnTo>
                  <a:pt x="468575" y="7686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文本框 20"/>
          <p:cNvSpPr txBox="1">
            <a:spLocks noChangeArrowheads="1"/>
          </p:cNvSpPr>
          <p:nvPr/>
        </p:nvSpPr>
        <p:spPr bwMode="auto">
          <a:xfrm>
            <a:off x="1010165" y="2815865"/>
            <a:ext cx="2981325" cy="1353185"/>
          </a:xfrm>
          <a:prstGeom prst="rect">
            <a:avLst/>
          </a:prstGeom>
          <a:noFill/>
          <a:ln>
            <a:noFill/>
          </a:ln>
        </p:spPr>
        <p:txBody>
          <a:bodyPr>
            <a:spAutoFit/>
            <a:scene3d>
              <a:camera prst="orthographicFront"/>
              <a:lightRig rig="threePt" dir="t"/>
            </a:scene3d>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4000" b="1" i="0" u="none" strike="noStrike" kern="1200" cap="none" spc="0" normalizeH="0" baseline="0" noProof="1" smtClean="0">
                <a:ln>
                  <a:noFill/>
                </a:ln>
                <a:solidFill>
                  <a:schemeClr val="accent6"/>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一、</a:t>
            </a:r>
            <a:r>
              <a:rPr kumimoji="0" lang="zh-CN" altLang="en-US" sz="4000" b="0" i="0" u="none" strike="noStrike" kern="1200" cap="none" spc="0" normalizeH="0" baseline="0" noProof="1" smtClean="0">
                <a:ln>
                  <a:noFill/>
                </a:ln>
                <a:solidFill>
                  <a:schemeClr val="accent6"/>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危险废物定义</a:t>
            </a:r>
            <a:endParaRPr kumimoji="0" lang="zh-CN" altLang="en-US" sz="4000" b="1" i="0" u="none" strike="noStrike" kern="1200" cap="none" spc="0" normalizeH="0" baseline="0" noProof="1" smtClean="0">
              <a:ln>
                <a:noFill/>
              </a:ln>
              <a:solidFill>
                <a:schemeClr val="accent6"/>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endParaRPr>
          </a:p>
        </p:txBody>
      </p:sp>
      <p:grpSp>
        <p:nvGrpSpPr>
          <p:cNvPr id="4" name="组合 18"/>
          <p:cNvGrpSpPr/>
          <p:nvPr/>
        </p:nvGrpSpPr>
        <p:grpSpPr>
          <a:xfrm>
            <a:off x="5160963" y="1068388"/>
            <a:ext cx="5897562" cy="830262"/>
            <a:chOff x="7047666" y="2009666"/>
            <a:chExt cx="5897245" cy="450064"/>
          </a:xfrm>
        </p:grpSpPr>
        <p:grpSp>
          <p:nvGrpSpPr>
            <p:cNvPr id="7177" name="组合 19"/>
            <p:cNvGrpSpPr/>
            <p:nvPr/>
          </p:nvGrpSpPr>
          <p:grpSpPr>
            <a:xfrm>
              <a:off x="7047666" y="2009666"/>
              <a:ext cx="550832" cy="450064"/>
              <a:chOff x="4519974" y="1830032"/>
              <a:chExt cx="550832" cy="450064"/>
            </a:xfrm>
          </p:grpSpPr>
          <p:sp>
            <p:nvSpPr>
              <p:cNvPr id="22" name="圆角矩形 21"/>
              <p:cNvSpPr/>
              <p:nvPr/>
            </p:nvSpPr>
            <p:spPr>
              <a:xfrm>
                <a:off x="4519974" y="1830032"/>
                <a:ext cx="550832" cy="450064"/>
              </a:xfrm>
              <a:prstGeom prst="roundRect">
                <a:avLst/>
              </a:prstGeom>
              <a:solidFill>
                <a:schemeClr val="accent2">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0" name="文本框 22"/>
              <p:cNvSpPr txBox="1"/>
              <p:nvPr/>
            </p:nvSpPr>
            <p:spPr>
              <a:xfrm>
                <a:off x="4585665" y="1888850"/>
                <a:ext cx="421005" cy="316992"/>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rPr>
                  <a:t>2</a:t>
                </a:r>
                <a:endParaRPr lang="en-US" altLang="zh-CN" sz="3200" dirty="0">
                  <a:solidFill>
                    <a:schemeClr val="bg1"/>
                  </a:solidFill>
                  <a:latin typeface="微软雅黑" panose="020B0503020204020204" pitchFamily="34" charset="-122"/>
                </a:endParaRPr>
              </a:p>
            </p:txBody>
          </p:sp>
        </p:grpSp>
        <p:sp>
          <p:nvSpPr>
            <p:cNvPr id="21" name="圆角矩形 20"/>
            <p:cNvSpPr/>
            <p:nvPr/>
          </p:nvSpPr>
          <p:spPr>
            <a:xfrm>
              <a:off x="7846135" y="2009666"/>
              <a:ext cx="5098776" cy="450064"/>
            </a:xfrm>
            <a:prstGeom prst="roundRect">
              <a:avLst/>
            </a:prstGeom>
            <a:solidFill>
              <a:schemeClr val="accent1">
                <a:lumMod val="75000"/>
              </a:schemeClr>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常见的危险废物及污染途径</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圆角矩形 1"/>
          <p:cNvSpPr/>
          <p:nvPr/>
        </p:nvSpPr>
        <p:spPr>
          <a:xfrm>
            <a:off x="4721225" y="1614488"/>
            <a:ext cx="6988175" cy="4475163"/>
          </a:xfrm>
          <a:prstGeom prst="roundRect">
            <a:avLst/>
          </a:prstGeom>
          <a:no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sz="2000" b="0" i="0" u="none" strike="noStrike" kern="1200" cap="none" spc="0" normalizeH="0" baseline="0" noProof="1">
                <a:ln>
                  <a:noFill/>
                </a:ln>
                <a:solidFill>
                  <a:schemeClr val="tx1"/>
                </a:solidFill>
                <a:effectLst/>
                <a:uLnTx/>
                <a:uFillTx/>
                <a:latin typeface="+mn-lt"/>
                <a:ea typeface="+mn-ea"/>
                <a:cs typeface="+mn-cs"/>
              </a:rPr>
              <a:t>（</a:t>
            </a:r>
            <a:r>
              <a:rPr kumimoji="0" lang="en-US" altLang="zh-CN" sz="2000" b="0" i="0" u="none" strike="noStrike" kern="1200" cap="none" spc="0" normalizeH="0" baseline="0" noProof="1">
                <a:ln>
                  <a:noFill/>
                </a:ln>
                <a:solidFill>
                  <a:schemeClr val="tx1"/>
                </a:solidFill>
                <a:effectLst/>
                <a:uLnTx/>
                <a:uFillTx/>
                <a:latin typeface="+mn-lt"/>
                <a:ea typeface="+mn-ea"/>
                <a:cs typeface="+mn-cs"/>
              </a:rPr>
              <a:t>1</a:t>
            </a:r>
            <a:r>
              <a:rPr kumimoji="0" lang="zh-CN" altLang="en-US" sz="2000" b="0" i="0" u="none" strike="noStrike" kern="1200" cap="none" spc="0" normalizeH="0" baseline="0" noProof="1">
                <a:ln>
                  <a:noFill/>
                </a:ln>
                <a:solidFill>
                  <a:schemeClr val="tx1"/>
                </a:solidFill>
                <a:effectLst/>
                <a:uLnTx/>
                <a:uFillTx/>
                <a:latin typeface="+mn-lt"/>
                <a:ea typeface="+mn-ea"/>
                <a:cs typeface="+mn-cs"/>
              </a:rPr>
              <a:t>）常见的危险废物</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sz="2000" b="0" i="0" u="none" strike="noStrike" kern="1200" cap="none" spc="0" normalizeH="0" baseline="0" noProof="1">
                <a:ln>
                  <a:noFill/>
                </a:ln>
                <a:solidFill>
                  <a:schemeClr val="tx1"/>
                </a:solidFill>
                <a:effectLst/>
                <a:uLnTx/>
                <a:uFillTx/>
                <a:latin typeface="+mn-lt"/>
                <a:ea typeface="+mn-ea"/>
                <a:cs typeface="+mn-cs"/>
              </a:rPr>
              <a:t>医疗废物、医药废物、废机油、废油漆、废电瓶、废弃的化学品</a:t>
            </a:r>
            <a:r>
              <a:rPr kumimoji="0" lang="zh-CN" altLang="en-US" sz="2000" b="0" i="0" u="none" strike="noStrike" kern="1200" cap="none" spc="0" normalizeH="0" baseline="0" noProof="1">
                <a:ln>
                  <a:noFill/>
                </a:ln>
                <a:solidFill>
                  <a:schemeClr val="tx1"/>
                </a:solidFill>
                <a:effectLst/>
                <a:uLnTx/>
                <a:uFillTx/>
                <a:latin typeface="+mn-lt"/>
                <a:ea typeface="+mn-ea"/>
                <a:cs typeface="+mn-cs"/>
              </a:rPr>
              <a:t>、电镀污泥等</a:t>
            </a:r>
            <a:r>
              <a:rPr kumimoji="0" lang="zh-CN" sz="2000" b="0" i="0" u="none" strike="noStrike" kern="1200" cap="none" spc="0" normalizeH="0" baseline="0" noProof="1">
                <a:ln>
                  <a:noFill/>
                </a:ln>
                <a:solidFill>
                  <a:schemeClr val="tx1"/>
                </a:solidFill>
                <a:effectLst/>
                <a:uLnTx/>
                <a:uFillTx/>
                <a:latin typeface="+mn-lt"/>
                <a:ea typeface="+mn-ea"/>
                <a:cs typeface="+mn-cs"/>
              </a:rPr>
              <a:t>；</a:t>
            </a:r>
            <a:endParaRPr kumimoji="0" lang="zh-CN" sz="2000" b="0"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sz="2000" b="0" i="0" u="none" strike="noStrike" kern="1200" cap="none" spc="0" normalizeH="0" baseline="0" noProof="1">
                <a:ln>
                  <a:noFill/>
                </a:ln>
                <a:solidFill>
                  <a:schemeClr val="tx1"/>
                </a:solidFill>
                <a:effectLst/>
                <a:uLnTx/>
                <a:uFillTx/>
                <a:latin typeface="+mn-lt"/>
                <a:ea typeface="+mn-ea"/>
                <a:cs typeface="+mn-cs"/>
              </a:rPr>
              <a:t>（</a:t>
            </a:r>
            <a:r>
              <a:rPr kumimoji="0" lang="en-US" altLang="zh-CN" sz="2000" b="0" i="0" u="none" strike="noStrike" kern="1200" cap="none" spc="0" normalizeH="0" baseline="0" noProof="1">
                <a:ln>
                  <a:noFill/>
                </a:ln>
                <a:solidFill>
                  <a:schemeClr val="tx1"/>
                </a:solidFill>
                <a:effectLst/>
                <a:uLnTx/>
                <a:uFillTx/>
                <a:latin typeface="+mn-lt"/>
                <a:ea typeface="+mn-ea"/>
                <a:cs typeface="+mn-cs"/>
              </a:rPr>
              <a:t>2</a:t>
            </a:r>
            <a:r>
              <a:rPr kumimoji="0" lang="zh-CN" altLang="en-US" sz="2000" b="0" i="0" u="none" strike="noStrike" kern="1200" cap="none" spc="0" normalizeH="0" baseline="0" noProof="1">
                <a:ln>
                  <a:noFill/>
                </a:ln>
                <a:solidFill>
                  <a:schemeClr val="tx1"/>
                </a:solidFill>
                <a:effectLst/>
                <a:uLnTx/>
                <a:uFillTx/>
                <a:latin typeface="+mn-lt"/>
                <a:ea typeface="+mn-ea"/>
                <a:cs typeface="+mn-cs"/>
              </a:rPr>
              <a:t>）污染途径</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u"/>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水体污染</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u"/>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大气污染</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u"/>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土壤污染</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u"/>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影响环境卫生</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1+#ppt_w/2"/>
                                          </p:val>
                                        </p:tav>
                                        <p:tav tm="100000">
                                          <p:val>
                                            <p:strVal val="#ppt_x"/>
                                          </p:val>
                                        </p:tav>
                                      </p:tavLst>
                                    </p:anim>
                                    <p:anim calcmode="lin" valueType="num">
                                      <p:cBhvr>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1+#ppt_w/2"/>
                                          </p:val>
                                        </p:tav>
                                        <p:tav tm="100000">
                                          <p:val>
                                            <p:strVal val="#ppt_x"/>
                                          </p:val>
                                        </p:tav>
                                      </p:tavLst>
                                    </p:anim>
                                    <p:anim calcmode="lin" valueType="num">
                                      <p:cBhvr>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1+#ppt_w/2"/>
                                          </p:val>
                                        </p:tav>
                                        <p:tav tm="100000">
                                          <p:val>
                                            <p:strVal val="#ppt_x"/>
                                          </p:val>
                                        </p:tav>
                                      </p:tavLst>
                                    </p:anim>
                                    <p:anim calcmode="lin" valueType="num">
                                      <p:cBhvr>
                                        <p:cTn id="20" dur="500" fill="hold"/>
                                        <p:tgtEl>
                                          <p:spTgt spid="1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750" fill="hold"/>
                                        <p:tgtEl>
                                          <p:spTgt spid="4"/>
                                        </p:tgtEl>
                                        <p:attrNameLst>
                                          <p:attrName>ppt_x</p:attrName>
                                        </p:attrNameLst>
                                      </p:cBhvr>
                                      <p:tavLst>
                                        <p:tav tm="0">
                                          <p:val>
                                            <p:strVal val="1+#ppt_w/2"/>
                                          </p:val>
                                        </p:tav>
                                        <p:tav tm="100000">
                                          <p:val>
                                            <p:strVal val="#ppt_x"/>
                                          </p:val>
                                        </p:tav>
                                      </p:tavLst>
                                    </p:anim>
                                    <p:anim calcmode="lin" valueType="num">
                                      <p:cBhvr>
                                        <p:cTn id="31" dur="75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3" presetClass="entr" presetSubtype="1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4"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8195"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197"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sym typeface="微软雅黑" panose="020B0503020204020204" pitchFamily="34" charset="-122"/>
              </a:rPr>
              <a:t>危险废物规范化管理</a:t>
            </a:r>
            <a:endParaRPr lang="en-US" altLang="en-US" sz="4000" b="1" dirty="0">
              <a:solidFill>
                <a:schemeClr val="accent1"/>
              </a:solidFill>
              <a:latin typeface="微软雅黑" panose="020B0503020204020204" pitchFamily="34" charset="-122"/>
            </a:endParaRPr>
          </a:p>
        </p:txBody>
      </p:sp>
      <p:sp>
        <p:nvSpPr>
          <p:cNvPr id="87092" name="Rectangle 9"/>
          <p:cNvSpPr/>
          <p:nvPr/>
        </p:nvSpPr>
        <p:spPr>
          <a:xfrm>
            <a:off x="1338263" y="1911350"/>
            <a:ext cx="9747250" cy="5100638"/>
          </a:xfrm>
          <a:prstGeom prst="rect">
            <a:avLst/>
          </a:prstGeom>
          <a:noFill/>
          <a:ln w="9525">
            <a:noFill/>
          </a:ln>
        </p:spPr>
        <p:txBody>
          <a:bodyPr/>
          <a:p>
            <a:pPr marL="342900" indent="-342900" eaLnBrk="1" hangingPunct="1">
              <a:lnSpc>
                <a:spcPct val="120000"/>
              </a:lnSpc>
              <a:spcBef>
                <a:spcPct val="20000"/>
              </a:spcBef>
              <a:buClr>
                <a:schemeClr val="hlink"/>
              </a:buClr>
              <a:buFont typeface="Wingdings" panose="05000000000000000000" pitchFamily="2" charset="2"/>
            </a:pPr>
            <a:r>
              <a:rPr lang="zh-CN" altLang="en-US" sz="2300" b="1" dirty="0">
                <a:latin typeface="楷体_GB2312" pitchFamily="49" charset="-122"/>
                <a:ea typeface="楷体_GB2312" pitchFamily="49" charset="-122"/>
              </a:rPr>
              <a:t>       危险废物管理是运用法律、行政、经济、技术的手段解决危险废物对环境的负面影响。</a:t>
            </a:r>
            <a:endParaRPr lang="zh-CN" altLang="en-US" sz="23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pPr>
            <a:r>
              <a:rPr lang="zh-CN" altLang="en-US" sz="2300" b="1" dirty="0">
                <a:latin typeface="楷体_GB2312" pitchFamily="49" charset="-122"/>
                <a:ea typeface="楷体_GB2312" pitchFamily="49" charset="-122"/>
              </a:rPr>
              <a:t>       危险废物的管理包括国家和地方各级行政部门对危险废物问题制定的法规、政策以及实施这些法规的政策。</a:t>
            </a:r>
            <a:endParaRPr lang="zh-CN" altLang="en-US" sz="23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pPr>
            <a:r>
              <a:rPr lang="zh-CN" altLang="en-US" sz="2300" b="1" dirty="0">
                <a:solidFill>
                  <a:srgbClr val="FF0000"/>
                </a:solidFill>
                <a:latin typeface="楷体_GB2312" pitchFamily="49" charset="-122"/>
                <a:ea typeface="楷体_GB2312" pitchFamily="49" charset="-122"/>
              </a:rPr>
              <a:t>       危险废物的全过程管理</a:t>
            </a:r>
            <a:r>
              <a:rPr lang="zh-CN" altLang="en-US" sz="2300" b="1" dirty="0">
                <a:latin typeface="楷体_GB2312" pitchFamily="49" charset="-122"/>
                <a:ea typeface="楷体_GB2312" pitchFamily="49" charset="-122"/>
              </a:rPr>
              <a:t>是指对危险废物的避免和减量，产生后的收集、运输、贮存、循环、利用、无害化处理以及最终无害化处置的管理，其优先顺序为最小减量化、废物回收利用、废物的环境无害化处置。</a:t>
            </a:r>
            <a:endParaRPr lang="zh-CN" altLang="en-US" sz="2300" b="1" dirty="0">
              <a:latin typeface="楷体_GB2312" pitchFamily="49" charset="-122"/>
              <a:ea typeface="楷体_GB2312" pitchFamily="49" charset="-122"/>
            </a:endParaRPr>
          </a:p>
          <a:p>
            <a:pPr marL="342900" indent="-342900" eaLnBrk="1" hangingPunct="1">
              <a:lnSpc>
                <a:spcPct val="120000"/>
              </a:lnSpc>
              <a:spcBef>
                <a:spcPct val="20000"/>
              </a:spcBef>
              <a:buClr>
                <a:schemeClr val="hlink"/>
              </a:buClr>
              <a:buFont typeface="Wingdings" panose="05000000000000000000" pitchFamily="2" charset="2"/>
            </a:pPr>
            <a:r>
              <a:rPr lang="zh-CN" altLang="en-US" sz="2300" b="1" dirty="0">
                <a:latin typeface="楷体_GB2312" pitchFamily="49" charset="-122"/>
                <a:ea typeface="楷体_GB2312" pitchFamily="49" charset="-122"/>
              </a:rPr>
              <a:t>       通过严格执行危险废物申报登记、转移联单、经营许可证、行政代执行等制度，切实做到危险废物从产生到最终处置的</a:t>
            </a:r>
            <a:r>
              <a:rPr lang="zh-CN" altLang="en-US" sz="2600" b="1" dirty="0">
                <a:latin typeface="宋体" panose="02010600030101010101" pitchFamily="2" charset="-122"/>
                <a:ea typeface="楷体_GB2312" pitchFamily="49" charset="-122"/>
              </a:rPr>
              <a:t>“</a:t>
            </a:r>
            <a:r>
              <a:rPr lang="zh-CN" altLang="en-US" sz="2600" b="1" dirty="0">
                <a:solidFill>
                  <a:srgbClr val="FF0000"/>
                </a:solidFill>
                <a:latin typeface="楷体_GB2312" pitchFamily="49" charset="-122"/>
                <a:ea typeface="楷体_GB2312" pitchFamily="49" charset="-122"/>
              </a:rPr>
              <a:t>从摇篮到坟墓</a:t>
            </a:r>
            <a:r>
              <a:rPr lang="zh-CN" altLang="en-US" sz="2600" b="1" dirty="0">
                <a:solidFill>
                  <a:srgbClr val="FF0000"/>
                </a:solidFill>
                <a:latin typeface="宋体" panose="02010600030101010101" pitchFamily="2" charset="-122"/>
                <a:ea typeface="楷体_GB2312" pitchFamily="49" charset="-122"/>
              </a:rPr>
              <a:t>”</a:t>
            </a:r>
            <a:r>
              <a:rPr lang="zh-CN" altLang="en-US" sz="2300" b="1" dirty="0">
                <a:latin typeface="楷体_GB2312" pitchFamily="49" charset="-122"/>
                <a:ea typeface="楷体_GB2312" pitchFamily="49" charset="-122"/>
              </a:rPr>
              <a:t>的全过程环境监管。 </a:t>
            </a:r>
            <a:endParaRPr lang="zh-CN" altLang="en-US" sz="2300" b="1" dirty="0">
              <a:latin typeface="楷体_GB2312" pitchFamily="49" charset="-122"/>
              <a:ea typeface="楷体_GB2312" pitchFamily="49"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92"/>
                                        </p:tgtEl>
                                        <p:attrNameLst>
                                          <p:attrName>style.visibility</p:attrName>
                                        </p:attrNameLst>
                                      </p:cBhvr>
                                      <p:to>
                                        <p:strVal val="visible"/>
                                      </p:to>
                                    </p:set>
                                    <p:animEffect transition="in" filter="box(in)">
                                      <p:cBhvr>
                                        <p:cTn id="7" dur="500"/>
                                        <p:tgtEl>
                                          <p:spTgt spid="8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80"/>
          <p:cNvSpPr/>
          <p:nvPr/>
        </p:nvSpPr>
        <p:spPr bwMode="auto">
          <a:xfrm>
            <a:off x="698803" y="2428541"/>
            <a:ext cx="1349118" cy="135141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9221"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9222"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24"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sym typeface="微软雅黑" panose="020B0503020204020204" pitchFamily="34" charset="-122"/>
              </a:rPr>
              <a:t>危险废物规范化管理</a:t>
            </a:r>
            <a:endParaRPr lang="en-US" altLang="en-US" sz="4000" b="1" dirty="0">
              <a:solidFill>
                <a:schemeClr val="accent1"/>
              </a:solidFill>
              <a:latin typeface="微软雅黑" panose="020B0503020204020204" pitchFamily="34" charset="-122"/>
            </a:endParaRPr>
          </a:p>
        </p:txBody>
      </p:sp>
      <p:cxnSp>
        <p:nvCxnSpPr>
          <p:cNvPr id="9" name="Straight Connector 31"/>
          <p:cNvCxnSpPr/>
          <p:nvPr/>
        </p:nvCxnSpPr>
        <p:spPr>
          <a:xfrm>
            <a:off x="1338263" y="3155950"/>
            <a:ext cx="9515475"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8" name="Group 32"/>
          <p:cNvGrpSpPr/>
          <p:nvPr/>
        </p:nvGrpSpPr>
        <p:grpSpPr>
          <a:xfrm>
            <a:off x="2709863" y="2246313"/>
            <a:ext cx="1701800" cy="1870075"/>
            <a:chOff x="2106021" y="2086164"/>
            <a:chExt cx="1867174" cy="1870950"/>
          </a:xfrm>
        </p:grpSpPr>
        <p:grpSp>
          <p:nvGrpSpPr>
            <p:cNvPr id="9254" name="Group 10"/>
            <p:cNvGrpSpPr/>
            <p:nvPr/>
          </p:nvGrpSpPr>
          <p:grpSpPr>
            <a:xfrm>
              <a:off x="2106021" y="2086164"/>
              <a:ext cx="1867174" cy="1870950"/>
              <a:chOff x="3692576" y="1742634"/>
              <a:chExt cx="2790379" cy="2796023"/>
            </a:xfrm>
          </p:grpSpPr>
          <p:grpSp>
            <p:nvGrpSpPr>
              <p:cNvPr id="9256" name="组合 79"/>
              <p:cNvGrpSpPr/>
              <p:nvPr/>
            </p:nvGrpSpPr>
            <p:grpSpPr>
              <a:xfrm>
                <a:off x="3692576" y="1742634"/>
                <a:ext cx="2790379" cy="2796023"/>
                <a:chOff x="6379729" y="2488774"/>
                <a:chExt cx="2513016" cy="2513016"/>
              </a:xfrm>
            </p:grpSpPr>
            <p:sp>
              <p:nvSpPr>
                <p:cNvPr id="2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1" name="椭圆 80"/>
              <p:cNvSpPr/>
              <p:nvPr/>
            </p:nvSpPr>
            <p:spPr bwMode="auto">
              <a:xfrm>
                <a:off x="4055112" y="212237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9255" name="Rectangle 28"/>
            <p:cNvSpPr/>
            <p:nvPr/>
          </p:nvSpPr>
          <p:spPr>
            <a:xfrm>
              <a:off x="2366231" y="2682014"/>
              <a:ext cx="1346754" cy="679133"/>
            </a:xfrm>
            <a:prstGeom prst="rect">
              <a:avLst/>
            </a:prstGeom>
            <a:noFill/>
            <a:ln w="9525">
              <a:noFill/>
            </a:ln>
          </p:spPr>
          <p:txBody>
            <a:bodyPr>
              <a:spAutoFit/>
            </a:bodyPr>
            <a:p>
              <a:pPr algn="ctr" eaLnBrk="1" hangingPunct="1"/>
              <a:r>
                <a:rPr lang="zh-CN" altLang="en-US" sz="3600" b="1" dirty="0">
                  <a:solidFill>
                    <a:schemeClr val="bg1"/>
                  </a:solidFill>
                  <a:latin typeface="微软雅黑" panose="020B0503020204020204" pitchFamily="34" charset="-122"/>
                </a:rPr>
                <a:t>收集</a:t>
              </a:r>
              <a:endParaRPr lang="zh-CN" altLang="en-US" sz="3600" b="1" dirty="0">
                <a:solidFill>
                  <a:schemeClr val="bg1"/>
                </a:solidFill>
                <a:latin typeface="微软雅黑" panose="020B0503020204020204" pitchFamily="34" charset="-122"/>
              </a:endParaRPr>
            </a:p>
          </p:txBody>
        </p:sp>
      </p:grpSp>
      <p:grpSp>
        <p:nvGrpSpPr>
          <p:cNvPr id="12" name="Group 34"/>
          <p:cNvGrpSpPr/>
          <p:nvPr/>
        </p:nvGrpSpPr>
        <p:grpSpPr>
          <a:xfrm>
            <a:off x="5172075" y="1885950"/>
            <a:ext cx="2101850" cy="2422525"/>
            <a:chOff x="4854592" y="1725481"/>
            <a:chExt cx="2418708" cy="2423599"/>
          </a:xfrm>
        </p:grpSpPr>
        <p:grpSp>
          <p:nvGrpSpPr>
            <p:cNvPr id="9244" name="Group 15"/>
            <p:cNvGrpSpPr/>
            <p:nvPr/>
          </p:nvGrpSpPr>
          <p:grpSpPr>
            <a:xfrm>
              <a:off x="4854592" y="1725481"/>
              <a:ext cx="2418708" cy="2423599"/>
              <a:chOff x="3692576" y="1742634"/>
              <a:chExt cx="2790379" cy="2796023"/>
            </a:xfrm>
          </p:grpSpPr>
          <p:grpSp>
            <p:nvGrpSpPr>
              <p:cNvPr id="9246" name="组合 79"/>
              <p:cNvGrpSpPr/>
              <p:nvPr/>
            </p:nvGrpSpPr>
            <p:grpSpPr>
              <a:xfrm>
                <a:off x="3692576" y="1742634"/>
                <a:ext cx="2790379" cy="2796023"/>
                <a:chOff x="6379729" y="2488774"/>
                <a:chExt cx="2513016" cy="2513016"/>
              </a:xfrm>
            </p:grpSpPr>
            <p:sp>
              <p:nvSpPr>
                <p:cNvPr id="30"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3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9"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9245" name="Rectangle 29"/>
            <p:cNvSpPr/>
            <p:nvPr/>
          </p:nvSpPr>
          <p:spPr>
            <a:xfrm>
              <a:off x="5374277" y="2615927"/>
              <a:ext cx="1443448" cy="679116"/>
            </a:xfrm>
            <a:prstGeom prst="rect">
              <a:avLst/>
            </a:prstGeom>
            <a:noFill/>
            <a:ln w="9525">
              <a:noFill/>
            </a:ln>
          </p:spPr>
          <p:txBody>
            <a:bodyPr>
              <a:spAutoFit/>
            </a:bodyPr>
            <a:p>
              <a:pPr algn="ctr" eaLnBrk="1" hangingPunct="1"/>
              <a:r>
                <a:rPr lang="zh-CN" altLang="en-US" sz="3600" b="1" dirty="0">
                  <a:solidFill>
                    <a:schemeClr val="bg1"/>
                  </a:solidFill>
                  <a:latin typeface="微软雅黑" panose="020B0503020204020204" pitchFamily="34" charset="-122"/>
                </a:rPr>
                <a:t>贮存</a:t>
              </a:r>
              <a:endParaRPr lang="zh-CN" altLang="en-US" sz="3600" b="1" dirty="0">
                <a:solidFill>
                  <a:schemeClr val="bg1"/>
                </a:solidFill>
                <a:latin typeface="微软雅黑" panose="020B0503020204020204" pitchFamily="34" charset="-122"/>
              </a:endParaRPr>
            </a:p>
          </p:txBody>
        </p:sp>
      </p:grpSp>
      <p:grpSp>
        <p:nvGrpSpPr>
          <p:cNvPr id="15" name="Group 35"/>
          <p:cNvGrpSpPr/>
          <p:nvPr/>
        </p:nvGrpSpPr>
        <p:grpSpPr>
          <a:xfrm>
            <a:off x="8029575" y="2241550"/>
            <a:ext cx="1866900" cy="1870075"/>
            <a:chOff x="8238901" y="2081251"/>
            <a:chExt cx="1867174" cy="1870950"/>
          </a:xfrm>
        </p:grpSpPr>
        <p:grpSp>
          <p:nvGrpSpPr>
            <p:cNvPr id="9234" name="Group 20"/>
            <p:cNvGrpSpPr/>
            <p:nvPr/>
          </p:nvGrpSpPr>
          <p:grpSpPr>
            <a:xfrm>
              <a:off x="8238901" y="2081251"/>
              <a:ext cx="1867174" cy="1870950"/>
              <a:chOff x="3692576" y="1742634"/>
              <a:chExt cx="2790379" cy="2796023"/>
            </a:xfrm>
          </p:grpSpPr>
          <p:grpSp>
            <p:nvGrpSpPr>
              <p:cNvPr id="9236" name="组合 79"/>
              <p:cNvGrpSpPr/>
              <p:nvPr/>
            </p:nvGrpSpPr>
            <p:grpSpPr>
              <a:xfrm>
                <a:off x="3692576" y="1742634"/>
                <a:ext cx="2790379" cy="2796023"/>
                <a:chOff x="6379729" y="2488774"/>
                <a:chExt cx="2513016" cy="2513016"/>
              </a:xfrm>
            </p:grpSpPr>
            <p:sp>
              <p:nvSpPr>
                <p:cNvPr id="38"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9235" name="Rectangle 30"/>
            <p:cNvSpPr/>
            <p:nvPr/>
          </p:nvSpPr>
          <p:spPr>
            <a:xfrm>
              <a:off x="8630712" y="2675899"/>
              <a:ext cx="1100910" cy="679133"/>
            </a:xfrm>
            <a:prstGeom prst="rect">
              <a:avLst/>
            </a:prstGeom>
            <a:noFill/>
            <a:ln w="9525">
              <a:noFill/>
            </a:ln>
          </p:spPr>
          <p:txBody>
            <a:bodyPr>
              <a:spAutoFit/>
            </a:bodyPr>
            <a:p>
              <a:pPr algn="ctr" eaLnBrk="1" hangingPunct="1"/>
              <a:r>
                <a:rPr lang="zh-CN" altLang="en-US" sz="3600" b="1" dirty="0">
                  <a:solidFill>
                    <a:schemeClr val="bg1"/>
                  </a:solidFill>
                  <a:latin typeface="微软雅黑" panose="020B0503020204020204" pitchFamily="34" charset="-122"/>
                </a:rPr>
                <a:t>转移</a:t>
              </a:r>
              <a:endParaRPr lang="zh-CN" altLang="en-US" sz="3600" b="1" dirty="0">
                <a:solidFill>
                  <a:schemeClr val="bg1"/>
                </a:solidFill>
                <a:latin typeface="微软雅黑" panose="020B0503020204020204" pitchFamily="34" charset="-122"/>
              </a:endParaRPr>
            </a:p>
          </p:txBody>
        </p:sp>
      </p:grpSp>
      <p:sp>
        <p:nvSpPr>
          <p:cNvPr id="9229" name="Rectangle 28"/>
          <p:cNvSpPr/>
          <p:nvPr/>
        </p:nvSpPr>
        <p:spPr>
          <a:xfrm>
            <a:off x="712788" y="2860675"/>
            <a:ext cx="1347787" cy="612775"/>
          </a:xfrm>
          <a:prstGeom prst="rect">
            <a:avLst/>
          </a:prstGeom>
          <a:noFill/>
          <a:ln w="9525">
            <a:noFill/>
          </a:ln>
        </p:spPr>
        <p:txBody>
          <a:bodyPr>
            <a:spAutoFit/>
          </a:bodyPr>
          <a:p>
            <a:pPr algn="ctr" eaLnBrk="1" hangingPunct="1"/>
            <a:r>
              <a:rPr lang="zh-CN" altLang="en-US" sz="3200" b="1" dirty="0">
                <a:latin typeface="微软雅黑" panose="020B0503020204020204" pitchFamily="34" charset="-122"/>
              </a:rPr>
              <a:t>产生</a:t>
            </a:r>
            <a:endParaRPr lang="zh-CN" altLang="en-US" sz="3200" b="1" dirty="0">
              <a:latin typeface="微软雅黑" panose="020B0503020204020204" pitchFamily="34" charset="-122"/>
            </a:endParaRPr>
          </a:p>
        </p:txBody>
      </p:sp>
      <p:sp>
        <p:nvSpPr>
          <p:cNvPr id="6" name="椭圆 80"/>
          <p:cNvSpPr/>
          <p:nvPr/>
        </p:nvSpPr>
        <p:spPr bwMode="auto">
          <a:xfrm>
            <a:off x="10537809" y="2480292"/>
            <a:ext cx="1349119" cy="135141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233" name="Rectangle 30"/>
          <p:cNvSpPr/>
          <p:nvPr/>
        </p:nvSpPr>
        <p:spPr>
          <a:xfrm>
            <a:off x="10661650" y="2860675"/>
            <a:ext cx="1101725" cy="677863"/>
          </a:xfrm>
          <a:prstGeom prst="rect">
            <a:avLst/>
          </a:prstGeom>
          <a:noFill/>
          <a:ln w="9525">
            <a:noFill/>
          </a:ln>
        </p:spPr>
        <p:txBody>
          <a:bodyPr>
            <a:spAutoFit/>
          </a:bodyPr>
          <a:p>
            <a:pPr algn="ctr" eaLnBrk="1" hangingPunct="1"/>
            <a:r>
              <a:rPr lang="zh-CN" altLang="en-US" sz="3600" b="1" dirty="0">
                <a:latin typeface="微软雅黑" panose="020B0503020204020204" pitchFamily="34" charset="-122"/>
              </a:rPr>
              <a:t>处置</a:t>
            </a:r>
            <a:endParaRPr lang="zh-CN" altLang="en-US" sz="3600" b="1" dirty="0">
              <a:latin typeface="微软雅黑" panose="020B0503020204020204" pitchFamily="34"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000000"/>
                                          </p:val>
                                        </p:tav>
                                        <p:tav tm="100000">
                                          <p:val>
                                            <p:strVal val="#ppt_w"/>
                                          </p:val>
                                        </p:tav>
                                      </p:tavLst>
                                    </p:anim>
                                    <p:anim calcmode="lin" valueType="num">
                                      <p:cBhvr>
                                        <p:cTn id="8" dur="500" fill="hold"/>
                                        <p:tgtEl>
                                          <p:spTgt spid="8"/>
                                        </p:tgtEl>
                                        <p:attrNameLst>
                                          <p:attrName>ppt_h</p:attrName>
                                        </p:attrNameLst>
                                      </p:cBhvr>
                                      <p:tavLst>
                                        <p:tav tm="0">
                                          <p:val>
                                            <p:fltVal val="0.00000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000000"/>
                                          </p:val>
                                        </p:tav>
                                        <p:tav tm="100000">
                                          <p:val>
                                            <p:strVal val="#ppt_w"/>
                                          </p:val>
                                        </p:tav>
                                      </p:tavLst>
                                    </p:anim>
                                    <p:anim calcmode="lin" valueType="num">
                                      <p:cBhvr>
                                        <p:cTn id="14" dur="500" fill="hold"/>
                                        <p:tgtEl>
                                          <p:spTgt spid="12"/>
                                        </p:tgtEl>
                                        <p:attrNameLst>
                                          <p:attrName>ppt_h</p:attrName>
                                        </p:attrNameLst>
                                      </p:cBhvr>
                                      <p:tavLst>
                                        <p:tav tm="0">
                                          <p:val>
                                            <p:fltVal val="0.00000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000000"/>
                                          </p:val>
                                        </p:tav>
                                        <p:tav tm="100000">
                                          <p:val>
                                            <p:strVal val="#ppt_w"/>
                                          </p:val>
                                        </p:tav>
                                      </p:tavLst>
                                    </p:anim>
                                    <p:anim calcmode="lin" valueType="num">
                                      <p:cBhvr>
                                        <p:cTn id="20" dur="500" fill="hold"/>
                                        <p:tgtEl>
                                          <p:spTgt spid="15"/>
                                        </p:tgtEl>
                                        <p:attrNameLst>
                                          <p:attrName>ppt_h</p:attrName>
                                        </p:attrNameLst>
                                      </p:cBhvr>
                                      <p:tavLst>
                                        <p:tav tm="0">
                                          <p:val>
                                            <p:fltVal val="0.00000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2"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243"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245"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危险废物规范化管理</a:t>
            </a:r>
            <a:endParaRPr lang="zh-CN" altLang="en-US" sz="4000" b="1" dirty="0">
              <a:solidFill>
                <a:schemeClr val="accent1"/>
              </a:solidFill>
              <a:latin typeface="微软雅黑" panose="020B0503020204020204" pitchFamily="34" charset="-122"/>
            </a:endParaRPr>
          </a:p>
        </p:txBody>
      </p:sp>
      <p:grpSp>
        <p:nvGrpSpPr>
          <p:cNvPr id="5" name="Group 15"/>
          <p:cNvGrpSpPr/>
          <p:nvPr/>
        </p:nvGrpSpPr>
        <p:grpSpPr>
          <a:xfrm>
            <a:off x="1136650" y="2339975"/>
            <a:ext cx="1447800" cy="1708150"/>
            <a:chOff x="1120775" y="1730534"/>
            <a:chExt cx="1085850" cy="1280160"/>
          </a:xfrm>
        </p:grpSpPr>
        <p:cxnSp>
          <p:nvCxnSpPr>
            <p:cNvPr id="10" name="Straight Connector 14"/>
            <p:cNvCxnSpPr/>
            <p:nvPr/>
          </p:nvCxnSpPr>
          <p:spPr>
            <a:xfrm rot="5400000">
              <a:off x="700961" y="2369424"/>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0266" name="Group 11"/>
            <p:cNvGrpSpPr/>
            <p:nvPr/>
          </p:nvGrpSpPr>
          <p:grpSpPr>
            <a:xfrm>
              <a:off x="1120775" y="1838325"/>
              <a:ext cx="1085850" cy="1077920"/>
              <a:chOff x="3810000" y="1948650"/>
              <a:chExt cx="1085850" cy="1077920"/>
            </a:xfrm>
          </p:grpSpPr>
          <p:sp>
            <p:nvSpPr>
              <p:cNvPr id="12" name="Trapezoid 7"/>
              <p:cNvSpPr/>
              <p:nvPr/>
            </p:nvSpPr>
            <p:spPr>
              <a:xfrm rot="5400000" flipH="1">
                <a:off x="3664481" y="2319673"/>
                <a:ext cx="893494" cy="1524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3" name="Parallelogram 9"/>
              <p:cNvSpPr/>
              <p:nvPr/>
            </p:nvSpPr>
            <p:spPr>
              <a:xfrm rot="16200000" flipV="1">
                <a:off x="3508543" y="2344573"/>
                <a:ext cx="983915" cy="381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4" name="Freeform 10"/>
              <p:cNvSpPr/>
              <p:nvPr/>
            </p:nvSpPr>
            <p:spPr>
              <a:xfrm flipV="1">
                <a:off x="3810000" y="2287012"/>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grpSp>
      </p:grpSp>
      <p:grpSp>
        <p:nvGrpSpPr>
          <p:cNvPr id="8" name="Group 16"/>
          <p:cNvGrpSpPr/>
          <p:nvPr/>
        </p:nvGrpSpPr>
        <p:grpSpPr>
          <a:xfrm>
            <a:off x="5086350" y="2017713"/>
            <a:ext cx="1447800" cy="1708150"/>
            <a:chOff x="1120775" y="1730534"/>
            <a:chExt cx="1085850" cy="1280160"/>
          </a:xfrm>
        </p:grpSpPr>
        <p:cxnSp>
          <p:nvCxnSpPr>
            <p:cNvPr id="16" name="Straight Connector 17"/>
            <p:cNvCxnSpPr/>
            <p:nvPr/>
          </p:nvCxnSpPr>
          <p:spPr>
            <a:xfrm rot="5400000">
              <a:off x="700961" y="2369424"/>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0261" name="Group 18"/>
            <p:cNvGrpSpPr/>
            <p:nvPr/>
          </p:nvGrpSpPr>
          <p:grpSpPr>
            <a:xfrm>
              <a:off x="1120775" y="1838325"/>
              <a:ext cx="1085850" cy="1077920"/>
              <a:chOff x="3810000" y="1948650"/>
              <a:chExt cx="1085850" cy="1077920"/>
            </a:xfrm>
          </p:grpSpPr>
          <p:sp>
            <p:nvSpPr>
              <p:cNvPr id="18" name="Trapezoid 19"/>
              <p:cNvSpPr/>
              <p:nvPr/>
            </p:nvSpPr>
            <p:spPr>
              <a:xfrm rot="5400000" flipH="1">
                <a:off x="3664482" y="2319673"/>
                <a:ext cx="893495" cy="1524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9" name="Parallelogram 20"/>
              <p:cNvSpPr/>
              <p:nvPr/>
            </p:nvSpPr>
            <p:spPr>
              <a:xfrm rot="16200000" flipV="1">
                <a:off x="3508543" y="2344572"/>
                <a:ext cx="983914" cy="381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20" name="Freeform 21"/>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grpSp>
      </p:grpSp>
      <p:grpSp>
        <p:nvGrpSpPr>
          <p:cNvPr id="11" name="Group 22"/>
          <p:cNvGrpSpPr/>
          <p:nvPr/>
        </p:nvGrpSpPr>
        <p:grpSpPr>
          <a:xfrm>
            <a:off x="9396413" y="2162175"/>
            <a:ext cx="1447800" cy="1708150"/>
            <a:chOff x="1120775" y="1730534"/>
            <a:chExt cx="1085850" cy="1280160"/>
          </a:xfrm>
        </p:grpSpPr>
        <p:cxnSp>
          <p:nvCxnSpPr>
            <p:cNvPr id="22" name="Straight Connector 23"/>
            <p:cNvCxnSpPr/>
            <p:nvPr/>
          </p:nvCxnSpPr>
          <p:spPr>
            <a:xfrm rot="5400000">
              <a:off x="700961" y="2369424"/>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0256" name="Group 24"/>
            <p:cNvGrpSpPr/>
            <p:nvPr/>
          </p:nvGrpSpPr>
          <p:grpSpPr>
            <a:xfrm>
              <a:off x="1120775" y="1838325"/>
              <a:ext cx="1085850" cy="1077920"/>
              <a:chOff x="3810000" y="1948650"/>
              <a:chExt cx="1085850" cy="1077920"/>
            </a:xfrm>
          </p:grpSpPr>
          <p:sp>
            <p:nvSpPr>
              <p:cNvPr id="24" name="Trapezoid 25"/>
              <p:cNvSpPr/>
              <p:nvPr/>
            </p:nvSpPr>
            <p:spPr>
              <a:xfrm rot="5400000" flipH="1">
                <a:off x="3664481" y="2319673"/>
                <a:ext cx="893494" cy="1524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25" name="Parallelogram 26"/>
              <p:cNvSpPr/>
              <p:nvPr/>
            </p:nvSpPr>
            <p:spPr>
              <a:xfrm rot="16200000" flipV="1">
                <a:off x="3508543" y="2344573"/>
                <a:ext cx="983915" cy="381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26" name="Freeform 27"/>
              <p:cNvSpPr/>
              <p:nvPr/>
            </p:nvSpPr>
            <p:spPr>
              <a:xfrm flipV="1">
                <a:off x="3810000" y="2287012"/>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44" name="TextBox 53"/>
          <p:cNvSpPr txBox="1"/>
          <p:nvPr/>
        </p:nvSpPr>
        <p:spPr>
          <a:xfrm>
            <a:off x="488950" y="4168775"/>
            <a:ext cx="2406650" cy="1379538"/>
          </a:xfrm>
          <a:prstGeom prst="rect">
            <a:avLst/>
          </a:prstGeom>
          <a:noFill/>
          <a:ln w="9525">
            <a:noFill/>
          </a:ln>
        </p:spPr>
        <p:txBody>
          <a:bodyPr lIns="0" tIns="0" rIns="0" bIns="0">
            <a:spAutoFit/>
          </a:bodyPr>
          <a:p>
            <a:pPr marL="285750" indent="-285750" eaLnBrk="1" hangingPunct="1">
              <a:spcBef>
                <a:spcPct val="20000"/>
              </a:spcBef>
              <a:buFont typeface="Wingdings" panose="05000000000000000000" pitchFamily="2" charset="2"/>
              <a:buChar char="l"/>
            </a:pPr>
            <a:r>
              <a:rPr lang="en-US" altLang="en-US" sz="1600" b="1" dirty="0">
                <a:solidFill>
                  <a:schemeClr val="accent1"/>
                </a:solidFill>
                <a:latin typeface="微软雅黑" panose="020B0503020204020204" pitchFamily="34" charset="-122"/>
              </a:rPr>
              <a:t>废物分类</a:t>
            </a:r>
            <a:r>
              <a:rPr lang="zh-CN" altLang="en-US" sz="1600" b="1" dirty="0">
                <a:solidFill>
                  <a:schemeClr val="accent1"/>
                </a:solidFill>
                <a:latin typeface="微软雅黑" panose="020B0503020204020204" pitchFamily="34" charset="-122"/>
              </a:rPr>
              <a:t>；</a:t>
            </a:r>
            <a:endParaRPr lang="zh-CN" altLang="en-US" sz="1600" b="1" dirty="0">
              <a:solidFill>
                <a:schemeClr val="accent1"/>
              </a:solidFill>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b="1" dirty="0">
                <a:solidFill>
                  <a:schemeClr val="accent1"/>
                </a:solidFill>
                <a:latin typeface="微软雅黑" panose="020B0503020204020204" pitchFamily="34" charset="-122"/>
              </a:rPr>
              <a:t>符合法定标准的容器包装</a:t>
            </a:r>
            <a:r>
              <a:rPr lang="zh-CN" altLang="en-US" sz="1600" b="1" dirty="0">
                <a:solidFill>
                  <a:schemeClr val="accent1"/>
                </a:solidFill>
                <a:latin typeface="微软雅黑" panose="020B0503020204020204" pitchFamily="34" charset="-122"/>
              </a:rPr>
              <a:t>；</a:t>
            </a:r>
            <a:endParaRPr lang="zh-CN" altLang="en-US" sz="1600" b="1" dirty="0">
              <a:solidFill>
                <a:schemeClr val="accent1"/>
              </a:solidFill>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b="1" dirty="0">
                <a:solidFill>
                  <a:schemeClr val="accent1"/>
                </a:solidFill>
                <a:latin typeface="微软雅黑" panose="020B0503020204020204" pitchFamily="34" charset="-122"/>
              </a:rPr>
              <a:t>做好标记、登记记录</a:t>
            </a:r>
            <a:r>
              <a:rPr lang="zh-CN" altLang="en-US" sz="1600" b="1" dirty="0">
                <a:solidFill>
                  <a:schemeClr val="accent1"/>
                </a:solidFill>
                <a:latin typeface="微软雅黑" panose="020B0503020204020204" pitchFamily="34" charset="-122"/>
              </a:rPr>
              <a:t>；</a:t>
            </a:r>
            <a:endParaRPr lang="zh-CN" altLang="en-US" sz="1600" b="1" dirty="0">
              <a:solidFill>
                <a:schemeClr val="accent1"/>
              </a:solidFill>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b="1" dirty="0">
                <a:solidFill>
                  <a:schemeClr val="accent1"/>
                </a:solidFill>
                <a:latin typeface="微软雅黑" panose="020B0503020204020204" pitchFamily="34" charset="-122"/>
              </a:rPr>
              <a:t>建立危险废物交接台账</a:t>
            </a:r>
            <a:r>
              <a:rPr lang="zh-CN" altLang="en-US" sz="1600" b="1" dirty="0">
                <a:solidFill>
                  <a:schemeClr val="accent1"/>
                </a:solidFill>
                <a:latin typeface="微软雅黑" panose="020B0503020204020204" pitchFamily="34" charset="-122"/>
              </a:rPr>
              <a:t>；</a:t>
            </a:r>
            <a:endParaRPr lang="en-US" altLang="en-US" sz="1600" b="1" dirty="0">
              <a:solidFill>
                <a:schemeClr val="accent1"/>
              </a:solidFill>
              <a:latin typeface="微软雅黑" panose="020B0503020204020204" pitchFamily="34" charset="-122"/>
            </a:endParaRPr>
          </a:p>
        </p:txBody>
      </p:sp>
      <p:sp>
        <p:nvSpPr>
          <p:cNvPr id="45" name="TextBox 54"/>
          <p:cNvSpPr txBox="1"/>
          <p:nvPr/>
        </p:nvSpPr>
        <p:spPr>
          <a:xfrm>
            <a:off x="9080500" y="4014788"/>
            <a:ext cx="2332038" cy="1236663"/>
          </a:xfrm>
          <a:prstGeom prst="rect">
            <a:avLst/>
          </a:prstGeom>
          <a:noFill/>
        </p:spPr>
        <p:txBody>
          <a:bodyPr lIns="0" tIns="0" rIns="0" bIns="0">
            <a:spAutoFit/>
          </a:bodyPr>
          <a:lstStyle/>
          <a:p>
            <a:pPr marR="0" defTabSz="914400" eaLnBrk="1" fontAlgn="auto" hangingPunct="1">
              <a:spcBef>
                <a:spcPct val="20000"/>
              </a:spcBef>
              <a:spcAft>
                <a:spcPts val="0"/>
              </a:spcAft>
              <a:buClrTx/>
              <a:buSzTx/>
              <a:buFontTx/>
              <a:buNone/>
              <a:defRPr/>
            </a:pPr>
            <a:r>
              <a:rPr kumimoji="0" lang="en-US" sz="1600" b="1" kern="1200" cap="none" spc="0" normalizeH="0" baseline="0" noProof="1">
                <a:solidFill>
                  <a:schemeClr val="accent5"/>
                </a:solidFill>
                <a:latin typeface="+mn-lt"/>
                <a:ea typeface="+mn-ea"/>
                <a:cs typeface="+mn-cs"/>
              </a:rPr>
              <a:t>对危险废物的容器和包装物以及收集、贮存、运输、处置危险废物的设施、场所，必须设置危险废物识别标志。</a:t>
            </a:r>
            <a:endParaRPr kumimoji="0" lang="en-US" sz="1600" b="1" kern="1200" cap="none" spc="0" normalizeH="0" baseline="0" noProof="1">
              <a:solidFill>
                <a:schemeClr val="accent5"/>
              </a:solidFill>
              <a:latin typeface="+mn-lt"/>
              <a:ea typeface="+mn-ea"/>
              <a:cs typeface="+mn-cs"/>
            </a:endParaRPr>
          </a:p>
        </p:txBody>
      </p:sp>
      <p:sp>
        <p:nvSpPr>
          <p:cNvPr id="48" name="TextBox 57"/>
          <p:cNvSpPr txBox="1"/>
          <p:nvPr/>
        </p:nvSpPr>
        <p:spPr>
          <a:xfrm>
            <a:off x="2967038" y="3656013"/>
            <a:ext cx="5827712" cy="2452687"/>
          </a:xfrm>
          <a:prstGeom prst="rect">
            <a:avLst/>
          </a:prstGeom>
          <a:noFill/>
          <a:ln w="9525">
            <a:noFill/>
          </a:ln>
        </p:spPr>
        <p:txBody>
          <a:bodyPr lIns="0" tIns="0" rIns="0" bIns="0">
            <a:spAutoFit/>
          </a:bodyPr>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易爆、易燃及排出有毒气体的危险废物必须进行预处理，使之稳定后贮存，否则，按易爆、易燃危险品贮存。</a:t>
            </a:r>
            <a:endParaRPr lang="en-US" altLang="en-US" sz="1600" dirty="0">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不水解、不挥发的固体危险废物可在贮存设施内分别堆放</a:t>
            </a:r>
            <a:r>
              <a:rPr lang="zh-CN" altLang="en-US" sz="1600" dirty="0">
                <a:latin typeface="微软雅黑" panose="020B0503020204020204" pitchFamily="34" charset="-122"/>
              </a:rPr>
              <a:t>；</a:t>
            </a:r>
            <a:r>
              <a:rPr lang="en-US" altLang="en-US" sz="1600" dirty="0">
                <a:latin typeface="微软雅黑" panose="020B0503020204020204" pitchFamily="34" charset="-122"/>
              </a:rPr>
              <a:t>其他类别的危险废物必须装入容器内。</a:t>
            </a:r>
            <a:endParaRPr lang="en-US" altLang="en-US" sz="1600" dirty="0">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禁止将不相容（相互反应）的危险废物在同一容器内混装。</a:t>
            </a:r>
            <a:endParaRPr lang="en-US" altLang="en-US" sz="1600" dirty="0">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无法装入常用容器的危险废物可用防漏胶袋等盛装。</a:t>
            </a:r>
            <a:endParaRPr lang="en-US" altLang="en-US" sz="1600" dirty="0">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装载液体、半固体危险废物的容器内须留足够空间，容器顶部与液体表面之间保留100毫米以上的空间。 </a:t>
            </a:r>
            <a:endParaRPr lang="en-US" altLang="en-US" sz="1600" dirty="0">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医院产生的临床废物，必须当日消毒，消毒后装入容器。</a:t>
            </a:r>
            <a:endParaRPr lang="en-US" altLang="en-US" sz="1600" dirty="0">
              <a:latin typeface="微软雅黑" panose="020B0503020204020204" pitchFamily="34" charset="-122"/>
            </a:endParaRPr>
          </a:p>
        </p:txBody>
      </p:sp>
      <p:sp>
        <p:nvSpPr>
          <p:cNvPr id="10252" name="文本框 4"/>
          <p:cNvSpPr txBox="1"/>
          <p:nvPr/>
        </p:nvSpPr>
        <p:spPr>
          <a:xfrm>
            <a:off x="1152525" y="3216275"/>
            <a:ext cx="1285875" cy="384175"/>
          </a:xfrm>
          <a:prstGeom prst="rect">
            <a:avLst/>
          </a:prstGeom>
          <a:noFill/>
          <a:ln w="9525">
            <a:noFill/>
          </a:ln>
        </p:spPr>
        <p:txBody>
          <a:bodyPr wrap="none">
            <a:spAutoFit/>
          </a:bodyPr>
          <a:p>
            <a:r>
              <a:rPr lang="en-US" altLang="zh-CN" dirty="0">
                <a:latin typeface="微软雅黑" panose="020B0503020204020204" pitchFamily="34" charset="-122"/>
              </a:rPr>
              <a:t>1.</a:t>
            </a:r>
            <a:r>
              <a:rPr lang="zh-CN" altLang="en-US" dirty="0">
                <a:latin typeface="微软雅黑" panose="020B0503020204020204" pitchFamily="34" charset="-122"/>
              </a:rPr>
              <a:t>分类收集</a:t>
            </a:r>
            <a:endParaRPr lang="zh-CN" altLang="en-US" dirty="0">
              <a:latin typeface="微软雅黑" panose="020B0503020204020204" pitchFamily="34" charset="-122"/>
            </a:endParaRPr>
          </a:p>
        </p:txBody>
      </p:sp>
      <p:sp>
        <p:nvSpPr>
          <p:cNvPr id="10253" name="文本框 5"/>
          <p:cNvSpPr txBox="1"/>
          <p:nvPr/>
        </p:nvSpPr>
        <p:spPr>
          <a:xfrm>
            <a:off x="5086350" y="2901950"/>
            <a:ext cx="1285875" cy="384175"/>
          </a:xfrm>
          <a:prstGeom prst="rect">
            <a:avLst/>
          </a:prstGeom>
          <a:noFill/>
          <a:ln w="9525">
            <a:noFill/>
          </a:ln>
        </p:spPr>
        <p:txBody>
          <a:bodyPr wrap="none">
            <a:spAutoFit/>
          </a:bodyPr>
          <a:p>
            <a:r>
              <a:rPr lang="en-US" altLang="zh-CN" dirty="0">
                <a:latin typeface="微软雅黑" panose="020B0503020204020204" pitchFamily="34" charset="-122"/>
              </a:rPr>
              <a:t>2.</a:t>
            </a:r>
            <a:r>
              <a:rPr lang="zh-CN" altLang="en-US" dirty="0">
                <a:latin typeface="微软雅黑" panose="020B0503020204020204" pitchFamily="34" charset="-122"/>
              </a:rPr>
              <a:t>收集容器</a:t>
            </a:r>
            <a:endParaRPr lang="zh-CN" altLang="en-US" dirty="0">
              <a:latin typeface="微软雅黑" panose="020B0503020204020204" pitchFamily="34" charset="-122"/>
            </a:endParaRPr>
          </a:p>
        </p:txBody>
      </p:sp>
      <p:sp>
        <p:nvSpPr>
          <p:cNvPr id="10254" name="文本框 10"/>
          <p:cNvSpPr txBox="1"/>
          <p:nvPr/>
        </p:nvSpPr>
        <p:spPr>
          <a:xfrm>
            <a:off x="9491663" y="3114675"/>
            <a:ext cx="963612" cy="384175"/>
          </a:xfrm>
          <a:prstGeom prst="rect">
            <a:avLst/>
          </a:prstGeom>
          <a:noFill/>
          <a:ln w="9525">
            <a:noFill/>
          </a:ln>
        </p:spPr>
        <p:txBody>
          <a:bodyPr>
            <a:spAutoFit/>
          </a:bodyPr>
          <a:p>
            <a:r>
              <a:rPr lang="en-US" altLang="zh-CN" dirty="0">
                <a:latin typeface="微软雅黑" panose="020B0503020204020204" pitchFamily="34" charset="-122"/>
              </a:rPr>
              <a:t>3.</a:t>
            </a:r>
            <a:r>
              <a:rPr lang="zh-CN" altLang="en-US" dirty="0">
                <a:latin typeface="微软雅黑" panose="020B0503020204020204" pitchFamily="34" charset="-122"/>
              </a:rPr>
              <a:t>标志</a:t>
            </a:r>
            <a:endParaRPr lang="zh-CN" altLang="en-US" dirty="0">
              <a:latin typeface="微软雅黑" panose="020B0503020204020204" pitchFamily="34"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ppt_x</p:attrName>
                                        </p:attrNameLst>
                                      </p:cBhvr>
                                      <p:tavLst>
                                        <p:tav tm="0">
                                          <p:val>
                                            <p:strVal val="#ppt_x"/>
                                          </p:val>
                                        </p:tav>
                                        <p:tav tm="100000">
                                          <p:val>
                                            <p:strVal val="#ppt_x"/>
                                          </p:val>
                                        </p:tav>
                                      </p:tavLst>
                                    </p:anim>
                                    <p:anim calcmode="lin" valueType="num">
                                      <p:cBhvr>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ppt_x</p:attrName>
                                        </p:attrNameLst>
                                      </p:cBhvr>
                                      <p:tavLst>
                                        <p:tav tm="0">
                                          <p:val>
                                            <p:strVal val="#ppt_x"/>
                                          </p:val>
                                        </p:tav>
                                        <p:tav tm="100000">
                                          <p:val>
                                            <p:strVal val="#ppt_x"/>
                                          </p:val>
                                        </p:tav>
                                      </p:tavLst>
                                    </p:anim>
                                    <p:anim calcmode="lin" valueType="num">
                                      <p:cBhvr>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79"/>
          <p:cNvGrpSpPr/>
          <p:nvPr/>
        </p:nvGrpSpPr>
        <p:grpSpPr>
          <a:xfrm>
            <a:off x="692150" y="333375"/>
            <a:ext cx="1163638" cy="1165225"/>
            <a:chOff x="6379729" y="2488774"/>
            <a:chExt cx="2513016" cy="2513016"/>
          </a:xfrm>
        </p:grpSpPr>
        <p:sp>
          <p:nvSpPr>
            <p:cNvPr id="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宋体" panose="02010600030101010101" pitchFamily="2" charset="-122"/>
                <a:cs typeface="+mn-cs"/>
              </a:endParaRPr>
            </a:p>
          </p:txBody>
        </p:sp>
        <p:sp>
          <p:nvSpPr>
            <p:cNvPr id="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267" name="文本框 4"/>
          <p:cNvSpPr txBox="1"/>
          <p:nvPr/>
        </p:nvSpPr>
        <p:spPr>
          <a:xfrm>
            <a:off x="677863" y="611188"/>
            <a:ext cx="1208087" cy="679450"/>
          </a:xfrm>
          <a:prstGeom prst="rect">
            <a:avLst/>
          </a:prstGeom>
          <a:noFill/>
          <a:ln w="9525">
            <a:noFill/>
          </a:ln>
        </p:spPr>
        <p:txBody>
          <a:bodyPr>
            <a:spAutoFit/>
          </a:bodyPr>
          <a:p>
            <a:pPr algn="ctr" eaLnBrk="1" hangingPunct="1"/>
            <a:r>
              <a:rPr lang="zh-CN" altLang="en-US" sz="3600" b="1" dirty="0">
                <a:solidFill>
                  <a:schemeClr val="accent1"/>
                </a:solidFill>
                <a:latin typeface="微软雅黑" panose="020B0503020204020204" pitchFamily="34" charset="-122"/>
              </a:rPr>
              <a:t>二</a:t>
            </a:r>
            <a:endParaRPr lang="zh-CN" altLang="en-US" sz="3600" b="1" dirty="0">
              <a:solidFill>
                <a:schemeClr val="accent1"/>
              </a:solidFill>
              <a:latin typeface="微软雅黑" panose="020B0503020204020204" pitchFamily="34" charset="-122"/>
            </a:endParaRPr>
          </a:p>
        </p:txBody>
      </p:sp>
      <p:cxnSp>
        <p:nvCxnSpPr>
          <p:cNvPr id="7" name="直接连接符 6"/>
          <p:cNvCxnSpPr/>
          <p:nvPr/>
        </p:nvCxnSpPr>
        <p:spPr>
          <a:xfrm flipV="1">
            <a:off x="2249488" y="892175"/>
            <a:ext cx="2938463" cy="428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69" name="TextBox 12"/>
          <p:cNvSpPr txBox="1"/>
          <p:nvPr/>
        </p:nvSpPr>
        <p:spPr>
          <a:xfrm>
            <a:off x="5376863" y="550863"/>
            <a:ext cx="4754562" cy="742950"/>
          </a:xfrm>
          <a:prstGeom prst="rect">
            <a:avLst/>
          </a:prstGeom>
          <a:noFill/>
          <a:ln w="9525">
            <a:noFill/>
          </a:ln>
        </p:spPr>
        <p:txBody>
          <a:bodyPr wrap="none">
            <a:spAutoFit/>
          </a:bodyPr>
          <a:p>
            <a:pPr eaLnBrk="1" hangingPunct="1"/>
            <a:r>
              <a:rPr lang="zh-CN" altLang="en-US" sz="4000" b="1" dirty="0">
                <a:solidFill>
                  <a:schemeClr val="accent1"/>
                </a:solidFill>
                <a:latin typeface="微软雅黑" panose="020B0503020204020204" pitchFamily="34" charset="-122"/>
              </a:rPr>
              <a:t>危险废物规范化管理</a:t>
            </a:r>
            <a:endParaRPr lang="zh-CN" altLang="en-US" sz="4000" b="1" dirty="0">
              <a:solidFill>
                <a:schemeClr val="accent1"/>
              </a:solidFill>
              <a:latin typeface="微软雅黑" panose="020B0503020204020204" pitchFamily="34" charset="-122"/>
            </a:endParaRPr>
          </a:p>
        </p:txBody>
      </p:sp>
      <p:grpSp>
        <p:nvGrpSpPr>
          <p:cNvPr id="5" name="Group 15"/>
          <p:cNvGrpSpPr/>
          <p:nvPr/>
        </p:nvGrpSpPr>
        <p:grpSpPr>
          <a:xfrm>
            <a:off x="1136650" y="2339975"/>
            <a:ext cx="1447800" cy="1708150"/>
            <a:chOff x="1120775" y="1730534"/>
            <a:chExt cx="1085850" cy="1280160"/>
          </a:xfrm>
        </p:grpSpPr>
        <p:cxnSp>
          <p:nvCxnSpPr>
            <p:cNvPr id="10" name="Straight Connector 14"/>
            <p:cNvCxnSpPr/>
            <p:nvPr/>
          </p:nvCxnSpPr>
          <p:spPr>
            <a:xfrm rot="5400000">
              <a:off x="700961" y="2369424"/>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1290" name="Group 11"/>
            <p:cNvGrpSpPr/>
            <p:nvPr/>
          </p:nvGrpSpPr>
          <p:grpSpPr>
            <a:xfrm>
              <a:off x="1120775" y="1838325"/>
              <a:ext cx="1085850" cy="1077920"/>
              <a:chOff x="3810000" y="1948650"/>
              <a:chExt cx="1085850" cy="1077920"/>
            </a:xfrm>
          </p:grpSpPr>
          <p:sp>
            <p:nvSpPr>
              <p:cNvPr id="12" name="Trapezoid 7"/>
              <p:cNvSpPr/>
              <p:nvPr/>
            </p:nvSpPr>
            <p:spPr>
              <a:xfrm rot="5400000" flipH="1">
                <a:off x="3664481" y="2319673"/>
                <a:ext cx="893494" cy="1524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3" name="Parallelogram 9"/>
              <p:cNvSpPr/>
              <p:nvPr/>
            </p:nvSpPr>
            <p:spPr>
              <a:xfrm rot="16200000" flipV="1">
                <a:off x="3508543" y="2344573"/>
                <a:ext cx="983915" cy="381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4" name="Freeform 10"/>
              <p:cNvSpPr/>
              <p:nvPr/>
            </p:nvSpPr>
            <p:spPr>
              <a:xfrm flipV="1">
                <a:off x="3810000" y="2287012"/>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grpSp>
      </p:grpSp>
      <p:grpSp>
        <p:nvGrpSpPr>
          <p:cNvPr id="8" name="Group 16"/>
          <p:cNvGrpSpPr/>
          <p:nvPr/>
        </p:nvGrpSpPr>
        <p:grpSpPr>
          <a:xfrm>
            <a:off x="5086350" y="2170113"/>
            <a:ext cx="1447800" cy="1708150"/>
            <a:chOff x="1120775" y="1730534"/>
            <a:chExt cx="1085850" cy="1280160"/>
          </a:xfrm>
        </p:grpSpPr>
        <p:cxnSp>
          <p:nvCxnSpPr>
            <p:cNvPr id="16" name="Straight Connector 17"/>
            <p:cNvCxnSpPr/>
            <p:nvPr/>
          </p:nvCxnSpPr>
          <p:spPr>
            <a:xfrm rot="5400000">
              <a:off x="700961" y="2369424"/>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1285" name="Group 18"/>
            <p:cNvGrpSpPr/>
            <p:nvPr/>
          </p:nvGrpSpPr>
          <p:grpSpPr>
            <a:xfrm>
              <a:off x="1120775" y="1838325"/>
              <a:ext cx="1085850" cy="1077920"/>
              <a:chOff x="3810000" y="1948650"/>
              <a:chExt cx="1085850" cy="1077920"/>
            </a:xfrm>
          </p:grpSpPr>
          <p:sp>
            <p:nvSpPr>
              <p:cNvPr id="18" name="Trapezoid 19"/>
              <p:cNvSpPr/>
              <p:nvPr/>
            </p:nvSpPr>
            <p:spPr>
              <a:xfrm rot="5400000" flipH="1">
                <a:off x="3664482" y="2319673"/>
                <a:ext cx="893495" cy="1524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9" name="Parallelogram 20"/>
              <p:cNvSpPr/>
              <p:nvPr/>
            </p:nvSpPr>
            <p:spPr>
              <a:xfrm rot="16200000" flipV="1">
                <a:off x="3508543" y="2344572"/>
                <a:ext cx="983914" cy="381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20" name="Freeform 21"/>
              <p:cNvSpPr/>
              <p:nvPr/>
            </p:nvSpPr>
            <p:spPr>
              <a:xfrm flipV="1">
                <a:off x="3810000" y="2287011"/>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grpSp>
      </p:grpSp>
      <p:grpSp>
        <p:nvGrpSpPr>
          <p:cNvPr id="11" name="Group 22"/>
          <p:cNvGrpSpPr/>
          <p:nvPr/>
        </p:nvGrpSpPr>
        <p:grpSpPr>
          <a:xfrm>
            <a:off x="9396413" y="2162175"/>
            <a:ext cx="1447800" cy="1708150"/>
            <a:chOff x="1120775" y="1730534"/>
            <a:chExt cx="1085850" cy="1280160"/>
          </a:xfrm>
        </p:grpSpPr>
        <p:cxnSp>
          <p:nvCxnSpPr>
            <p:cNvPr id="22" name="Straight Connector 23"/>
            <p:cNvCxnSpPr/>
            <p:nvPr/>
          </p:nvCxnSpPr>
          <p:spPr>
            <a:xfrm rot="5400000">
              <a:off x="700961" y="2369424"/>
              <a:ext cx="1280160" cy="2381"/>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1280" name="Group 24"/>
            <p:cNvGrpSpPr/>
            <p:nvPr/>
          </p:nvGrpSpPr>
          <p:grpSpPr>
            <a:xfrm>
              <a:off x="1120775" y="1838325"/>
              <a:ext cx="1085850" cy="1077920"/>
              <a:chOff x="3810000" y="1948650"/>
              <a:chExt cx="1085850" cy="1077920"/>
            </a:xfrm>
          </p:grpSpPr>
          <p:sp>
            <p:nvSpPr>
              <p:cNvPr id="24" name="Trapezoid 25"/>
              <p:cNvSpPr/>
              <p:nvPr/>
            </p:nvSpPr>
            <p:spPr>
              <a:xfrm rot="5400000" flipH="1">
                <a:off x="3664481" y="2319673"/>
                <a:ext cx="893494" cy="1524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25" name="Parallelogram 26"/>
              <p:cNvSpPr/>
              <p:nvPr/>
            </p:nvSpPr>
            <p:spPr>
              <a:xfrm rot="16200000" flipV="1">
                <a:off x="3508543" y="2344573"/>
                <a:ext cx="983915" cy="381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26" name="Freeform 27"/>
              <p:cNvSpPr/>
              <p:nvPr/>
            </p:nvSpPr>
            <p:spPr>
              <a:xfrm flipV="1">
                <a:off x="3810000" y="2287012"/>
                <a:ext cx="1085850" cy="740018"/>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44" name="TextBox 53"/>
          <p:cNvSpPr txBox="1"/>
          <p:nvPr/>
        </p:nvSpPr>
        <p:spPr>
          <a:xfrm>
            <a:off x="488950" y="4168775"/>
            <a:ext cx="3681413" cy="1039813"/>
          </a:xfrm>
          <a:prstGeom prst="rect">
            <a:avLst/>
          </a:prstGeom>
          <a:noFill/>
          <a:ln w="9525">
            <a:noFill/>
          </a:ln>
        </p:spPr>
        <p:txBody>
          <a:bodyPr lIns="0" tIns="0" rIns="0" bIns="0">
            <a:spAutoFit/>
          </a:bodyPr>
          <a:p>
            <a:pPr marL="285750" indent="-285750" eaLnBrk="1" hangingPunct="1">
              <a:spcBef>
                <a:spcPct val="20000"/>
              </a:spcBef>
              <a:buFont typeface="Wingdings" panose="05000000000000000000" pitchFamily="2" charset="2"/>
              <a:buChar char="l"/>
            </a:pPr>
            <a:r>
              <a:rPr lang="zh-CN" altLang="en-US" sz="1600" b="1" dirty="0">
                <a:solidFill>
                  <a:schemeClr val="accent1"/>
                </a:solidFill>
                <a:latin typeface="微软雅黑" panose="020B0503020204020204" pitchFamily="34" charset="-122"/>
              </a:rPr>
              <a:t>建造专用的危险废物贮存设施，也可利用原有构筑物改建成危险废物贮存设施。</a:t>
            </a:r>
            <a:endParaRPr lang="zh-CN" altLang="en-US" sz="1600" b="1" dirty="0">
              <a:solidFill>
                <a:schemeClr val="accent1"/>
              </a:solidFill>
              <a:latin typeface="微软雅黑" panose="020B0503020204020204" pitchFamily="34" charset="-122"/>
            </a:endParaRPr>
          </a:p>
          <a:p>
            <a:pPr marL="285750" indent="-285750" eaLnBrk="1" hangingPunct="1">
              <a:spcBef>
                <a:spcPct val="20000"/>
              </a:spcBef>
              <a:buFont typeface="Wingdings" panose="05000000000000000000" pitchFamily="2" charset="2"/>
              <a:buChar char="l"/>
            </a:pPr>
            <a:r>
              <a:rPr lang="zh-CN" altLang="en-US" sz="1600" b="1" dirty="0">
                <a:solidFill>
                  <a:schemeClr val="accent1"/>
                </a:solidFill>
                <a:latin typeface="微软雅黑" panose="020B0503020204020204" pitchFamily="34" charset="-122"/>
              </a:rPr>
              <a:t>贮存场所：防渗、防雨、防火、防盗。</a:t>
            </a:r>
            <a:endParaRPr lang="zh-CN" altLang="en-US" sz="1600" b="1" dirty="0">
              <a:solidFill>
                <a:schemeClr val="accent1"/>
              </a:solidFill>
              <a:latin typeface="微软雅黑" panose="020B0503020204020204" pitchFamily="34" charset="-122"/>
            </a:endParaRPr>
          </a:p>
        </p:txBody>
      </p:sp>
      <p:sp>
        <p:nvSpPr>
          <p:cNvPr id="45" name="TextBox 54"/>
          <p:cNvSpPr txBox="1"/>
          <p:nvPr/>
        </p:nvSpPr>
        <p:spPr>
          <a:xfrm>
            <a:off x="7910513" y="4224338"/>
            <a:ext cx="3502025" cy="796925"/>
          </a:xfrm>
          <a:prstGeom prst="rect">
            <a:avLst/>
          </a:prstGeom>
          <a:noFill/>
        </p:spPr>
        <p:txBody>
          <a:bodyPr lIns="0" tIns="0" rIns="0" bIns="0">
            <a:spAutoFit/>
          </a:bodyPr>
          <a:lstStyle/>
          <a:p>
            <a:pPr marR="0" defTabSz="914400" eaLnBrk="1" fontAlgn="auto" hangingPunct="1">
              <a:spcBef>
                <a:spcPct val="20000"/>
              </a:spcBef>
              <a:spcAft>
                <a:spcPts val="0"/>
              </a:spcAft>
              <a:buClrTx/>
              <a:buSzTx/>
              <a:buFontTx/>
              <a:buNone/>
              <a:defRPr/>
            </a:pPr>
            <a:r>
              <a:rPr kumimoji="0" lang="en-US" sz="1600" b="1" kern="1200" cap="none" spc="0" normalizeH="0" baseline="0" noProof="1">
                <a:solidFill>
                  <a:schemeClr val="accent5"/>
                </a:solidFill>
                <a:latin typeface="+mn-lt"/>
                <a:ea typeface="+mn-ea"/>
                <a:cs typeface="+mn-cs"/>
              </a:rPr>
              <a:t>医疗废物中感染性与损伤性废物暂存时间不得超过48小时</a:t>
            </a:r>
            <a:r>
              <a:rPr kumimoji="0" lang="zh-CN" altLang="en-US" sz="1600" b="1" kern="1200" cap="none" spc="0" normalizeH="0" baseline="0" noProof="1">
                <a:solidFill>
                  <a:schemeClr val="accent5"/>
                </a:solidFill>
                <a:latin typeface="+mn-lt"/>
                <a:ea typeface="+mn-ea"/>
                <a:cs typeface="+mn-cs"/>
              </a:rPr>
              <a:t>；</a:t>
            </a:r>
            <a:endParaRPr kumimoji="0" lang="zh-CN" altLang="en-US" sz="1600" b="1" kern="1200" cap="none" spc="0" normalizeH="0" baseline="0" noProof="1">
              <a:solidFill>
                <a:schemeClr val="accent5"/>
              </a:solidFill>
              <a:latin typeface="+mn-lt"/>
              <a:ea typeface="+mn-ea"/>
              <a:cs typeface="+mn-cs"/>
            </a:endParaRPr>
          </a:p>
          <a:p>
            <a:pPr marR="0" defTabSz="914400" eaLnBrk="1" fontAlgn="auto" hangingPunct="1">
              <a:spcBef>
                <a:spcPct val="20000"/>
              </a:spcBef>
              <a:spcAft>
                <a:spcPts val="0"/>
              </a:spcAft>
              <a:buClrTx/>
              <a:buSzTx/>
              <a:buFontTx/>
              <a:buNone/>
              <a:defRPr/>
            </a:pPr>
            <a:r>
              <a:rPr kumimoji="0" lang="en-US" sz="1600" b="1" kern="1200" cap="none" spc="0" normalizeH="0" baseline="0" noProof="1">
                <a:solidFill>
                  <a:schemeClr val="accent5"/>
                </a:solidFill>
                <a:latin typeface="+mn-lt"/>
                <a:ea typeface="+mn-ea"/>
                <a:cs typeface="+mn-cs"/>
              </a:rPr>
              <a:t>其他危险废物贮存时间不得超过一年</a:t>
            </a:r>
            <a:r>
              <a:rPr kumimoji="0" lang="zh-CN" altLang="en-US" sz="1600" b="1" kern="1200" cap="none" spc="0" normalizeH="0" baseline="0" noProof="1">
                <a:solidFill>
                  <a:schemeClr val="accent5"/>
                </a:solidFill>
                <a:latin typeface="+mn-lt"/>
                <a:ea typeface="+mn-ea"/>
                <a:cs typeface="+mn-cs"/>
              </a:rPr>
              <a:t>。</a:t>
            </a:r>
            <a:endParaRPr kumimoji="0" lang="zh-CN" altLang="en-US" sz="1600" b="1" kern="1200" cap="none" spc="0" normalizeH="0" baseline="0" noProof="1">
              <a:solidFill>
                <a:schemeClr val="accent5"/>
              </a:solidFill>
              <a:latin typeface="+mn-lt"/>
              <a:ea typeface="+mn-ea"/>
              <a:cs typeface="+mn-cs"/>
            </a:endParaRPr>
          </a:p>
        </p:txBody>
      </p:sp>
      <p:sp>
        <p:nvSpPr>
          <p:cNvPr id="48" name="TextBox 57"/>
          <p:cNvSpPr txBox="1"/>
          <p:nvPr/>
        </p:nvSpPr>
        <p:spPr>
          <a:xfrm>
            <a:off x="4759325" y="4710113"/>
            <a:ext cx="2832100" cy="504825"/>
          </a:xfrm>
          <a:prstGeom prst="rect">
            <a:avLst/>
          </a:prstGeom>
          <a:noFill/>
          <a:ln w="9525">
            <a:noFill/>
          </a:ln>
        </p:spPr>
        <p:txBody>
          <a:bodyPr lIns="0" tIns="0" rIns="0" bIns="0">
            <a:spAutoFit/>
          </a:bodyPr>
          <a:p>
            <a:pPr marL="285750" indent="-285750" eaLnBrk="1" hangingPunct="1">
              <a:spcBef>
                <a:spcPct val="20000"/>
              </a:spcBef>
              <a:buFont typeface="Wingdings" panose="05000000000000000000" pitchFamily="2" charset="2"/>
              <a:buChar char="l"/>
            </a:pPr>
            <a:r>
              <a:rPr lang="en-US" altLang="en-US" sz="1600" dirty="0">
                <a:latin typeface="微软雅黑" panose="020B0503020204020204" pitchFamily="34" charset="-122"/>
              </a:rPr>
              <a:t>容器和包装物必须设置危险废物识别标志。</a:t>
            </a:r>
            <a:endParaRPr lang="en-US" altLang="en-US" sz="1600" dirty="0">
              <a:latin typeface="微软雅黑" panose="020B0503020204020204" pitchFamily="34" charset="-122"/>
            </a:endParaRPr>
          </a:p>
        </p:txBody>
      </p:sp>
      <p:sp>
        <p:nvSpPr>
          <p:cNvPr id="11276" name="文本框 4"/>
          <p:cNvSpPr txBox="1"/>
          <p:nvPr/>
        </p:nvSpPr>
        <p:spPr>
          <a:xfrm>
            <a:off x="1095375" y="3216275"/>
            <a:ext cx="1285875" cy="384175"/>
          </a:xfrm>
          <a:prstGeom prst="rect">
            <a:avLst/>
          </a:prstGeom>
          <a:noFill/>
          <a:ln w="9525">
            <a:noFill/>
          </a:ln>
        </p:spPr>
        <p:txBody>
          <a:bodyPr>
            <a:spAutoFit/>
          </a:bodyPr>
          <a:p>
            <a:r>
              <a:rPr lang="en-US" altLang="zh-CN" dirty="0">
                <a:latin typeface="微软雅黑" panose="020B0503020204020204" pitchFamily="34" charset="-122"/>
              </a:rPr>
              <a:t>1.</a:t>
            </a:r>
            <a:r>
              <a:rPr lang="zh-CN" altLang="en-US" dirty="0">
                <a:latin typeface="微软雅黑" panose="020B0503020204020204" pitchFamily="34" charset="-122"/>
              </a:rPr>
              <a:t>贮存场所</a:t>
            </a:r>
            <a:endParaRPr lang="zh-CN" altLang="en-US" dirty="0">
              <a:latin typeface="微软雅黑" panose="020B0503020204020204" pitchFamily="34" charset="-122"/>
            </a:endParaRPr>
          </a:p>
        </p:txBody>
      </p:sp>
      <p:sp>
        <p:nvSpPr>
          <p:cNvPr id="11277" name="文本框 5"/>
          <p:cNvSpPr txBox="1"/>
          <p:nvPr/>
        </p:nvSpPr>
        <p:spPr>
          <a:xfrm>
            <a:off x="5086350" y="3111500"/>
            <a:ext cx="1057275" cy="384175"/>
          </a:xfrm>
          <a:prstGeom prst="rect">
            <a:avLst/>
          </a:prstGeom>
          <a:noFill/>
          <a:ln w="9525">
            <a:noFill/>
          </a:ln>
        </p:spPr>
        <p:txBody>
          <a:bodyPr wrap="none">
            <a:spAutoFit/>
          </a:bodyPr>
          <a:p>
            <a:r>
              <a:rPr lang="en-US" altLang="zh-CN" dirty="0">
                <a:latin typeface="微软雅黑" panose="020B0503020204020204" pitchFamily="34" charset="-122"/>
              </a:rPr>
              <a:t>2.</a:t>
            </a:r>
            <a:r>
              <a:rPr lang="zh-CN" altLang="en-US" dirty="0">
                <a:latin typeface="微软雅黑" panose="020B0503020204020204" pitchFamily="34" charset="-122"/>
              </a:rPr>
              <a:t>标识牌</a:t>
            </a:r>
            <a:endParaRPr lang="zh-CN" altLang="en-US" dirty="0">
              <a:latin typeface="微软雅黑" panose="020B0503020204020204" pitchFamily="34" charset="-122"/>
            </a:endParaRPr>
          </a:p>
        </p:txBody>
      </p:sp>
      <p:sp>
        <p:nvSpPr>
          <p:cNvPr id="11278" name="文本框 10"/>
          <p:cNvSpPr txBox="1"/>
          <p:nvPr/>
        </p:nvSpPr>
        <p:spPr>
          <a:xfrm>
            <a:off x="9358313" y="3114675"/>
            <a:ext cx="1285875" cy="384175"/>
          </a:xfrm>
          <a:prstGeom prst="rect">
            <a:avLst/>
          </a:prstGeom>
          <a:noFill/>
          <a:ln w="9525">
            <a:noFill/>
          </a:ln>
        </p:spPr>
        <p:txBody>
          <a:bodyPr wrap="none">
            <a:spAutoFit/>
          </a:bodyPr>
          <a:p>
            <a:r>
              <a:rPr lang="en-US" altLang="zh-CN" dirty="0">
                <a:latin typeface="微软雅黑" panose="020B0503020204020204" pitchFamily="34" charset="-122"/>
              </a:rPr>
              <a:t>3.</a:t>
            </a:r>
            <a:r>
              <a:rPr lang="zh-CN" altLang="en-US" dirty="0">
                <a:latin typeface="微软雅黑" panose="020B0503020204020204" pitchFamily="34" charset="-122"/>
              </a:rPr>
              <a:t>贮存期限</a:t>
            </a:r>
            <a:endParaRPr lang="zh-CN" altLang="en-US" dirty="0">
              <a:latin typeface="微软雅黑" panose="020B0503020204020204" pitchFamily="34" charset="-122"/>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ppt_x</p:attrName>
                                        </p:attrNameLst>
                                      </p:cBhvr>
                                      <p:tavLst>
                                        <p:tav tm="0">
                                          <p:val>
                                            <p:strVal val="#ppt_x"/>
                                          </p:val>
                                        </p:tav>
                                        <p:tav tm="100000">
                                          <p:val>
                                            <p:strVal val="#ppt_x"/>
                                          </p:val>
                                        </p:tav>
                                      </p:tavLst>
                                    </p:anim>
                                    <p:anim calcmode="lin" valueType="num">
                                      <p:cBhvr>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ppt_x</p:attrName>
                                        </p:attrNameLst>
                                      </p:cBhvr>
                                      <p:tavLst>
                                        <p:tav tm="0">
                                          <p:val>
                                            <p:strVal val="#ppt_x"/>
                                          </p:val>
                                        </p:tav>
                                        <p:tav tm="100000">
                                          <p:val>
                                            <p:strVal val="#ppt_x"/>
                                          </p:val>
                                        </p:tav>
                                      </p:tavLst>
                                    </p:anim>
                                    <p:anim calcmode="lin" valueType="num">
                                      <p:cBhvr>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自定义 37">
      <a:dk1>
        <a:sysClr val="windowText" lastClr="000000"/>
      </a:dk1>
      <a:lt1>
        <a:sysClr val="window" lastClr="FFFFFF"/>
      </a:lt1>
      <a:dk2>
        <a:srgbClr val="000000"/>
      </a:dk2>
      <a:lt2>
        <a:srgbClr val="F8F8F8"/>
      </a:lt2>
      <a:accent1>
        <a:srgbClr val="188186"/>
      </a:accent1>
      <a:accent2>
        <a:srgbClr val="188186"/>
      </a:accent2>
      <a:accent3>
        <a:srgbClr val="188186"/>
      </a:accent3>
      <a:accent4>
        <a:srgbClr val="188186"/>
      </a:accent4>
      <a:accent5>
        <a:srgbClr val="188186"/>
      </a:accent5>
      <a:accent6>
        <a:srgbClr val="188186"/>
      </a:accent6>
      <a:hlink>
        <a:srgbClr val="5F5F5F"/>
      </a:hlink>
      <a:folHlink>
        <a:srgbClr val="919191"/>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5136</Words>
  <Application>WPS 演示</Application>
  <PresentationFormat>自定义</PresentationFormat>
  <Paragraphs>643</Paragraphs>
  <Slides>37</Slides>
  <Notes>34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37</vt:i4>
      </vt:variant>
    </vt:vector>
  </HeadingPairs>
  <TitlesOfParts>
    <vt:vector size="56" baseType="lpstr">
      <vt:lpstr>Arial</vt:lpstr>
      <vt:lpstr>宋体</vt:lpstr>
      <vt:lpstr>Wingdings</vt:lpstr>
      <vt:lpstr>微软雅黑</vt:lpstr>
      <vt:lpstr>Calibri</vt:lpstr>
      <vt:lpstr>Calibri</vt:lpstr>
      <vt:lpstr>Arial</vt:lpstr>
      <vt:lpstr>黑体</vt:lpstr>
      <vt:lpstr>Wingdings</vt:lpstr>
      <vt:lpstr>楷体_GB2312</vt:lpstr>
      <vt:lpstr>新宋体</vt:lpstr>
      <vt:lpstr>Arial Unicode MS</vt:lpstr>
      <vt:lpstr>Times New Roman</vt:lpstr>
      <vt:lpstr>华文行楷</vt:lpstr>
      <vt:lpstr>Corbel</vt:lpstr>
      <vt:lpstr>楷体</vt:lpstr>
      <vt:lpstr>汉仪旗黑-85S</vt:lpstr>
      <vt:lpstr>博富特</vt:lpstr>
      <vt:lpstr>1_Office 主题</vt:lpstr>
      <vt:lpstr>危险废物管理知识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危险废物管理知识</dc:title>
  <dc:creator>Administrator</dc:creator>
  <dc:subject>获取资料咨询微信：ansyingcysafety</dc:subject>
  <cp:lastModifiedBy>little fairy</cp:lastModifiedBy>
  <cp:revision>4</cp:revision>
  <dcterms:created xsi:type="dcterms:W3CDTF">2015-06-07T09:29:00Z</dcterms:created>
  <dcterms:modified xsi:type="dcterms:W3CDTF">2024-01-24T05:05:09Z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CAD6CEB2BA254D0785BB8F7FE084A698_13</vt:lpwstr>
  </property>
</Properties>
</file>