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313" r:id="rId5"/>
    <p:sldId id="288" r:id="rId6"/>
    <p:sldId id="306" r:id="rId7"/>
    <p:sldId id="307" r:id="rId8"/>
    <p:sldId id="305" r:id="rId9"/>
    <p:sldId id="308" r:id="rId10"/>
    <p:sldId id="310" r:id="rId11"/>
    <p:sldId id="304" r:id="rId12"/>
    <p:sldId id="315" r:id="rId13"/>
  </p:sldIdLst>
  <p:sldSz cx="12192000" cy="6858000"/>
  <p:notesSz cx="6797675" cy="992632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2442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2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86732-86F9-407E-9969-B669E80916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F023-01D0-466B-9649-064C46D0B8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97C2A9-FE10-4377-9E11-B4207EB87B73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6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F962-6EE4-4630-B6F6-C004544546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CCA5-D022-488D-A338-14B87089B4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1795" y="313274"/>
            <a:ext cx="2763308" cy="614891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1868" y="313274"/>
            <a:ext cx="8129733" cy="614891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5E7B-4037-49CB-8159-F06865D488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2BC7-F436-45D9-A0EE-FB3E6B0EFF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-10081" y="260651"/>
            <a:ext cx="587044" cy="714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80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7"/>
          <p:cNvSpPr>
            <a:spLocks noChangeArrowheads="1"/>
          </p:cNvSpPr>
          <p:nvPr userDrawn="1"/>
        </p:nvSpPr>
        <p:spPr bwMode="auto">
          <a:xfrm>
            <a:off x="0" y="6789376"/>
            <a:ext cx="12192000" cy="115631"/>
          </a:xfrm>
          <a:custGeom>
            <a:avLst/>
            <a:gdLst>
              <a:gd name="connsiteX0" fmla="*/ 0 w 9144000"/>
              <a:gd name="connsiteY0" fmla="*/ 0 h 130016"/>
              <a:gd name="connsiteX1" fmla="*/ 2266950 w 9144000"/>
              <a:gd name="connsiteY1" fmla="*/ 0 h 130016"/>
              <a:gd name="connsiteX2" fmla="*/ 2266951 w 9144000"/>
              <a:gd name="connsiteY2" fmla="*/ 0 h 130016"/>
              <a:gd name="connsiteX3" fmla="*/ 4572000 w 9144000"/>
              <a:gd name="connsiteY3" fmla="*/ 0 h 130016"/>
              <a:gd name="connsiteX4" fmla="*/ 6838950 w 9144000"/>
              <a:gd name="connsiteY4" fmla="*/ 0 h 130016"/>
              <a:gd name="connsiteX5" fmla="*/ 9144000 w 9144000"/>
              <a:gd name="connsiteY5" fmla="*/ 0 h 130016"/>
              <a:gd name="connsiteX6" fmla="*/ 9144000 w 9144000"/>
              <a:gd name="connsiteY6" fmla="*/ 130016 h 130016"/>
              <a:gd name="connsiteX7" fmla="*/ 6838950 w 9144000"/>
              <a:gd name="connsiteY7" fmla="*/ 130016 h 130016"/>
              <a:gd name="connsiteX8" fmla="*/ 4572000 w 9144000"/>
              <a:gd name="connsiteY8" fmla="*/ 130016 h 130016"/>
              <a:gd name="connsiteX9" fmla="*/ 2266951 w 9144000"/>
              <a:gd name="connsiteY9" fmla="*/ 130016 h 130016"/>
              <a:gd name="connsiteX10" fmla="*/ 2266950 w 9144000"/>
              <a:gd name="connsiteY10" fmla="*/ 130016 h 130016"/>
              <a:gd name="connsiteX11" fmla="*/ 0 w 9144000"/>
              <a:gd name="connsiteY11" fmla="*/ 130016 h 1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130016">
                <a:moveTo>
                  <a:pt x="0" y="0"/>
                </a:moveTo>
                <a:lnTo>
                  <a:pt x="2266950" y="0"/>
                </a:lnTo>
                <a:lnTo>
                  <a:pt x="2266951" y="0"/>
                </a:lnTo>
                <a:lnTo>
                  <a:pt x="4572000" y="0"/>
                </a:lnTo>
                <a:lnTo>
                  <a:pt x="6838950" y="0"/>
                </a:lnTo>
                <a:lnTo>
                  <a:pt x="9144000" y="0"/>
                </a:lnTo>
                <a:lnTo>
                  <a:pt x="9144000" y="130016"/>
                </a:lnTo>
                <a:lnTo>
                  <a:pt x="6838950" y="130016"/>
                </a:lnTo>
                <a:lnTo>
                  <a:pt x="4572000" y="130016"/>
                </a:lnTo>
                <a:lnTo>
                  <a:pt x="2266951" y="130016"/>
                </a:lnTo>
                <a:lnTo>
                  <a:pt x="2266950" y="130016"/>
                </a:lnTo>
                <a:lnTo>
                  <a:pt x="0" y="130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200" y="6577652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6943D-4D1A-4227-8E4A-4C0DFA2C8D4F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9680" y="6588762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0F1D807-92CB-40E1-8909-FC53D865401B}" type="datetimeFigureOut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66803" y="963904"/>
            <a:ext cx="116738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"/>
          <p:cNvSpPr>
            <a:spLocks noChangeArrowheads="1"/>
          </p:cNvSpPr>
          <p:nvPr userDrawn="1"/>
        </p:nvSpPr>
        <p:spPr bwMode="auto">
          <a:xfrm>
            <a:off x="10608502" y="256017"/>
            <a:ext cx="859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8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en-US" altLang="zh-CN" sz="1800" b="1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00" b="1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公司文字</a:t>
            </a:r>
            <a:endParaRPr lang="zh-CN" altLang="en-US" sz="1000" b="1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6585" y="190500"/>
            <a:ext cx="1237615" cy="62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BF60-267E-4727-BEDB-9C240816C2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/>
          <a:lstStyle>
            <a:lvl1pPr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3FD2-6B2A-4781-90DF-BE744303D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1867" y="1384301"/>
            <a:ext cx="5416084" cy="50778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9019" y="1384301"/>
            <a:ext cx="5416084" cy="50778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5CBF-25F9-419D-B7C8-17393759BB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4EC9-F211-452F-BE22-DDEEFE631F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A2FF-DE4A-4A28-9352-D800AC9732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9A20-40F7-4175-ADEA-0394AA02B4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7F3A-F0AD-4908-AECF-262928D6DB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1" smtClean="0">
                <a:sym typeface="Calibri" panose="020F0502020204030204" pitchFamily="34" charset="0"/>
              </a:rPr>
              <a:t>单击图标添加图片</a:t>
            </a:r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C895-0313-4759-BB7C-13C6406C98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tags" Target="../tags/tag8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94785"/>
              </a:gs>
              <a:gs pos="14999">
                <a:srgbClr val="094785"/>
              </a:gs>
              <a:gs pos="92000">
                <a:srgbClr val="0C234C"/>
              </a:gs>
              <a:gs pos="100000">
                <a:srgbClr val="0C234C"/>
              </a:gs>
              <a:gs pos="100000">
                <a:srgbClr val="0C234C"/>
              </a:gs>
              <a:gs pos="100000">
                <a:srgbClr val="0C234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zh-CN" sz="1350">
              <a:solidFill>
                <a:srgbClr val="5F5F5F"/>
              </a:solidFill>
            </a:endParaRP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41873" y="1384301"/>
            <a:ext cx="11053233" cy="5077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单击此处编辑母版文本样式</a:t>
            </a:r>
            <a:endParaRPr lang="zh-CN" altLang="en-US" smtClean="0">
              <a:sym typeface="Calibri" panose="020F0502020204030204" pitchFamily="34" charset="0"/>
            </a:endParaRPr>
          </a:p>
          <a:p>
            <a:pPr lvl="1"/>
            <a:r>
              <a:rPr lang="zh-CN" altLang="en-US" smtClean="0">
                <a:sym typeface="Calibri" panose="020F0502020204030204" pitchFamily="34" charset="0"/>
              </a:rPr>
              <a:t>第二级</a:t>
            </a:r>
            <a:endParaRPr lang="zh-CN" altLang="en-US" smtClean="0">
              <a:sym typeface="Calibri" panose="020F0502020204030204" pitchFamily="34" charset="0"/>
            </a:endParaRP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618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225" noProof="1">
                <a:solidFill>
                  <a:srgbClr val="3D3D3D"/>
                </a:solidFill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618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225">
                <a:solidFill>
                  <a:srgbClr val="3D3D3D"/>
                </a:solidFill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618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225">
                <a:solidFill>
                  <a:srgbClr val="3D3D3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BD741109-310C-45D9-A6CF-9BEA4D8D719E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41873" y="313274"/>
            <a:ext cx="11053233" cy="757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>
                <a:sym typeface="Broadway" panose="04040905080B02020502" charset="0"/>
              </a:rPr>
              <a:t>单击此处编辑母版标题样式</a:t>
            </a:r>
            <a:endParaRPr lang="zh-CN" altLang="en-US" smtClean="0">
              <a:sym typeface="Broadway" panose="04040905080B0202050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B3E1F5"/>
          </a:solidFill>
          <a:latin typeface="+mj-lt"/>
          <a:ea typeface="+mj-ea"/>
          <a:cs typeface="+mj-cs"/>
          <a:sym typeface="Broadway" panose="04040905080B02020502" charset="0"/>
        </a:defRPr>
      </a:lvl1pPr>
      <a:lvl2pPr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2pPr>
      <a:lvl3pPr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3pPr>
      <a:lvl4pPr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4pPr>
      <a:lvl5pPr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5pPr>
      <a:lvl6pPr marL="342900"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6pPr>
      <a:lvl7pPr marL="685800"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7pPr>
      <a:lvl8pPr marL="1028700"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8pPr>
      <a:lvl9pPr marL="1371600" algn="l" defTabSz="21653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B3E1F5"/>
          </a:solidFill>
          <a:latin typeface="Arial" panose="020B0604020202020204" pitchFamily="34" charset="0"/>
          <a:ea typeface="宋体" panose="02010600030101010101" pitchFamily="2" charset="-122"/>
          <a:sym typeface="Broadway" panose="04040905080B02020502" charset="0"/>
        </a:defRPr>
      </a:lvl9pPr>
    </p:titleStyle>
    <p:bodyStyle>
      <a:lvl1pPr marL="200025" indent="-200025" algn="l" defTabSz="216535" rtl="0" eaLnBrk="1" fontAlgn="base" hangingPunct="1">
        <a:lnSpc>
          <a:spcPct val="90000"/>
        </a:lnSpc>
        <a:spcBef>
          <a:spcPts val="67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"/>
        <a:defRPr sz="2100" kern="1200">
          <a:solidFill>
            <a:srgbClr val="B3E1F5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200025" lvl="1" indent="-200025" algn="l" defTabSz="216535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60000"/>
        <a:buFont typeface="Calibri" panose="020F050202020403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271780" lvl="2" indent="-53340" algn="l" defTabSz="216535" rtl="0" eaLnBrk="1" fontAlgn="base" hangingPunct="1">
        <a:lnSpc>
          <a:spcPct val="90000"/>
        </a:lnSpc>
        <a:spcBef>
          <a:spcPts val="115"/>
        </a:spcBef>
        <a:spcAft>
          <a:spcPct val="0"/>
        </a:spcAft>
        <a:buClr>
          <a:schemeClr val="accent1"/>
        </a:buClr>
        <a:buSzPct val="60000"/>
        <a:buFont typeface="Arial" panose="020B0604020202020204" pitchFamily="34" charset="0"/>
        <a:buChar char="•"/>
        <a:defRPr sz="450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79730" lvl="3" indent="-53340" algn="l" defTabSz="216535" rtl="0" eaLnBrk="1" fontAlgn="base" hangingPunct="1">
        <a:lnSpc>
          <a:spcPct val="90000"/>
        </a:lnSpc>
        <a:spcBef>
          <a:spcPts val="115"/>
        </a:spcBef>
        <a:spcAft>
          <a:spcPct val="0"/>
        </a:spcAft>
        <a:buClr>
          <a:schemeClr val="accent1"/>
        </a:buClr>
        <a:buSzPct val="60000"/>
        <a:buFont typeface="Arial" panose="020B0604020202020204" pitchFamily="34" charset="0"/>
        <a:buChar char="•"/>
        <a:defRPr sz="375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488315" lvl="4" indent="-53340" algn="l" defTabSz="216535" rtl="0" eaLnBrk="1" fontAlgn="base" hangingPunct="1">
        <a:lnSpc>
          <a:spcPct val="90000"/>
        </a:lnSpc>
        <a:spcBef>
          <a:spcPts val="115"/>
        </a:spcBef>
        <a:spcAft>
          <a:spcPct val="0"/>
        </a:spcAft>
        <a:buClr>
          <a:schemeClr val="accent1"/>
        </a:buClr>
        <a:buSzPct val="60000"/>
        <a:buFont typeface="Arial" panose="020B0604020202020204" pitchFamily="34" charset="0"/>
        <a:buChar char="•"/>
        <a:defRPr sz="375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50" lvl="5" indent="-171450" algn="l" defTabSz="216535" eaLnBrk="1" fontAlgn="base" latinLnBrk="0" hangingPunct="1">
        <a:lnSpc>
          <a:spcPct val="90000"/>
        </a:lnSpc>
        <a:spcBef>
          <a:spcPts val="115"/>
        </a:spcBef>
        <a:buClr>
          <a:schemeClr val="accent1"/>
        </a:buClr>
        <a:buSzPct val="60000"/>
        <a:buFont typeface="Arial" panose="020B0604020202020204" pitchFamily="34" charset="0"/>
        <a:buChar char="•"/>
        <a:defRPr sz="375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228850" lvl="6" indent="-171450" algn="l" defTabSz="216535" eaLnBrk="1" fontAlgn="base" latinLnBrk="0" hangingPunct="1">
        <a:lnSpc>
          <a:spcPct val="90000"/>
        </a:lnSpc>
        <a:spcBef>
          <a:spcPts val="115"/>
        </a:spcBef>
        <a:buClr>
          <a:schemeClr val="accent1"/>
        </a:buClr>
        <a:buSzPct val="60000"/>
        <a:buFont typeface="Arial" panose="020B0604020202020204" pitchFamily="34" charset="0"/>
        <a:buChar char="•"/>
        <a:defRPr sz="375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2571750" lvl="7" indent="-171450" algn="l" defTabSz="216535" eaLnBrk="1" fontAlgn="base" latinLnBrk="0" hangingPunct="1">
        <a:lnSpc>
          <a:spcPct val="90000"/>
        </a:lnSpc>
        <a:spcBef>
          <a:spcPts val="115"/>
        </a:spcBef>
        <a:buClr>
          <a:schemeClr val="accent1"/>
        </a:buClr>
        <a:buSzPct val="60000"/>
        <a:buFont typeface="Arial" panose="020B0604020202020204" pitchFamily="34" charset="0"/>
        <a:buChar char="•"/>
        <a:defRPr sz="375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2914650" lvl="8" indent="-171450" algn="l" defTabSz="216535" eaLnBrk="1" fontAlgn="base" latinLnBrk="0" hangingPunct="1">
        <a:lnSpc>
          <a:spcPct val="90000"/>
        </a:lnSpc>
        <a:spcBef>
          <a:spcPts val="115"/>
        </a:spcBef>
        <a:buClr>
          <a:schemeClr val="accent1"/>
        </a:buClr>
        <a:buSzPct val="60000"/>
        <a:buFont typeface="Arial" panose="020B0604020202020204" pitchFamily="34" charset="0"/>
        <a:buChar char="•"/>
        <a:defRPr sz="375" kern="1200">
          <a:solidFill>
            <a:srgbClr val="2F2F2F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4.xml"/><Relationship Id="rId7" Type="http://schemas.openxmlformats.org/officeDocument/2006/relationships/image" Target="../media/image2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11.jpeg"/><Relationship Id="rId4" Type="http://schemas.openxmlformats.org/officeDocument/2006/relationships/tags" Target="../tags/tag19.xml"/><Relationship Id="rId3" Type="http://schemas.openxmlformats.org/officeDocument/2006/relationships/image" Target="../media/image10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 descr="connect-via-hootsuite-new-york-1-1024"/>
          <p:cNvPicPr>
            <a:picLocks noGrp="1"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0886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矩形 10"/>
          <p:cNvSpPr>
            <a:spLocks noChangeArrowheads="1"/>
          </p:cNvSpPr>
          <p:nvPr/>
        </p:nvSpPr>
        <p:spPr bwMode="auto">
          <a:xfrm>
            <a:off x="1774372" y="0"/>
            <a:ext cx="10417628" cy="6857999"/>
          </a:xfrm>
          <a:prstGeom prst="rect">
            <a:avLst/>
          </a:prstGeom>
          <a:gradFill rotWithShape="1">
            <a:gsLst>
              <a:gs pos="0">
                <a:srgbClr val="0C234C"/>
              </a:gs>
              <a:gs pos="42999">
                <a:srgbClr val="0C234C"/>
              </a:gs>
              <a:gs pos="100000">
                <a:srgbClr val="073B6D"/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975">
              <a:solidFill>
                <a:srgbClr val="5F5F5F"/>
              </a:solidFill>
            </a:endParaRPr>
          </a:p>
        </p:txBody>
      </p:sp>
      <p:sp>
        <p:nvSpPr>
          <p:cNvPr id="2052" name="标题 1"/>
          <p:cNvSpPr>
            <a:spLocks noGrp="1" noChangeArrowheads="1"/>
          </p:cNvSpPr>
          <p:nvPr>
            <p:ph type="ctrTitle"/>
          </p:nvPr>
        </p:nvSpPr>
        <p:spPr>
          <a:xfrm>
            <a:off x="1532587" y="2421227"/>
            <a:ext cx="10109916" cy="131591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高压配电工安全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作业注意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事项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8529320" y="411403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accent4">
                    <a:lumMod val="1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accent4">
                  <a:lumMod val="1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079320" y="536196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4">
                    <a:lumMod val="10000"/>
                  </a:schemeClr>
                </a:solidFill>
              </a:rPr>
              <a:t>全面</a:t>
            </a:r>
            <a:endParaRPr lang="zh-CN" altLang="en-US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9322435" y="536257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4">
                    <a:lumMod val="10000"/>
                  </a:schemeClr>
                </a:solidFill>
              </a:rPr>
              <a:t>专业</a:t>
            </a:r>
            <a:endParaRPr lang="zh-CN" altLang="en-US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0565550" y="536196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accent4">
                    <a:lumMod val="10000"/>
                  </a:schemeClr>
                </a:solidFill>
              </a:rPr>
              <a:t>实用</a:t>
            </a:r>
            <a:endParaRPr lang="zh-CN" altLang="en-US" b="1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90815" y="4149090"/>
            <a:ext cx="398081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tx1"/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tx1"/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tx1"/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  <a:hlinkClick r:id="rId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微信公众号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抖音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215946" y="802398"/>
            <a:ext cx="950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-183901" y="915939"/>
            <a:ext cx="6143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ts val="3600"/>
              </a:lnSpc>
              <a:spcBef>
                <a:spcPts val="120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高低压倒闸操作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工具使用注意事项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5946" y="34073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高</a:t>
            </a:r>
            <a:r>
              <a:rPr lang="zh-CN" altLang="en-US" sz="2400" b="1" dirty="0" smtClean="0">
                <a:latin typeface="黑体" panose="02010609060101010101" pitchFamily="49" charset="-122"/>
                <a:sym typeface="黑体" panose="02010609060101010101" pitchFamily="49" charset="-122"/>
              </a:rPr>
              <a:t>低压配电值班人员工作</a:t>
            </a:r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注意事项</a:t>
            </a:r>
            <a:endParaRPr lang="zh-CN" altLang="en-US" sz="2400" b="1" dirty="0"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9" y="2028824"/>
            <a:ext cx="4550106" cy="307453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64911" y="5662247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高压验电笔</a:t>
            </a:r>
            <a:endParaRPr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5540190" y="1469937"/>
            <a:ext cx="6360458" cy="4662815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一、高压验电笔：</a:t>
            </a:r>
            <a:endParaRPr lang="zh-CN" altLang="en-US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验电器在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使用时必须根据所测的电压等级选用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相应等级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    验电器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验电器在使用前必须先进行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验电器模拟试验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，检查声光显示良好，设备电路完好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验电器具必须在使用前进行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外部检查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，应该清洁无破损； 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高压验电时必须戴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绝缘手套，穿绝缘靴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使用可伸缩式验电器时手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不得超过护柄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验电器时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，应先在有电的设备上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其完好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验电器必须定期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进行校验。</a:t>
            </a:r>
            <a:endParaRPr lang="zh-CN" altLang="en-US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4" y="1896035"/>
            <a:ext cx="4693813" cy="339620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15946" y="802398"/>
            <a:ext cx="950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183901" y="915939"/>
            <a:ext cx="6143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ts val="3600"/>
              </a:lnSpc>
              <a:spcBef>
                <a:spcPts val="120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高低压倒闸操作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工具使用注意事项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5946" y="34073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高</a:t>
            </a:r>
            <a:r>
              <a:rPr lang="zh-CN" altLang="en-US" sz="2400" b="1" dirty="0" smtClean="0">
                <a:latin typeface="黑体" panose="02010609060101010101" pitchFamily="49" charset="-122"/>
                <a:sym typeface="黑体" panose="02010609060101010101" pitchFamily="49" charset="-122"/>
              </a:rPr>
              <a:t>低压配电值班人员工作</a:t>
            </a:r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注意事项</a:t>
            </a:r>
            <a:endParaRPr lang="zh-CN" altLang="en-US" sz="2400" b="1" dirty="0"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28068" y="558528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接电线</a:t>
            </a:r>
            <a:endParaRPr lang="zh-CN" altLang="en-US" sz="2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5486402" y="1771126"/>
            <a:ext cx="6360458" cy="3831818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接地线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符合技术规定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的接地线，严禁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自制接地线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使用接地线时必须选用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相应的等级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接地线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应该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，存放在固定的地点；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装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拆接地线时必须进行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登记记录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，以防止漏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拆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挂接地线；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接地线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应该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每半年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进行一次校验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 dirty="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97" y="1702110"/>
            <a:ext cx="2535512" cy="17132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97" y="4178391"/>
            <a:ext cx="2535512" cy="17132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00346" y="3513043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绝缘鞋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165876" y="6027985"/>
            <a:ext cx="12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绝缘手套</a:t>
            </a:r>
            <a:endParaRPr lang="zh-CN" altLang="en-US" b="1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215946" y="802398"/>
            <a:ext cx="950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-183901" y="915939"/>
            <a:ext cx="6143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ts val="3600"/>
              </a:lnSpc>
              <a:spcBef>
                <a:spcPts val="120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高低压倒闸操作</a:t>
            </a:r>
            <a:r>
              <a:rPr 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工具使用注意事项</a:t>
            </a:r>
            <a:endParaRPr 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5946" y="34073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高</a:t>
            </a:r>
            <a:r>
              <a:rPr lang="zh-CN" altLang="en-US" sz="2400" b="1" dirty="0" smtClean="0">
                <a:latin typeface="黑体" panose="02010609060101010101" pitchFamily="49" charset="-122"/>
                <a:sym typeface="黑体" panose="02010609060101010101" pitchFamily="49" charset="-122"/>
              </a:rPr>
              <a:t>低压配电值班人员工作</a:t>
            </a:r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注意事项</a:t>
            </a:r>
            <a:endParaRPr lang="zh-CN" altLang="en-US" sz="2400" b="1" dirty="0"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33475" y="1706318"/>
            <a:ext cx="6360458" cy="1892826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三、绝缘鞋：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绝缘靴使用前应该进行外部检查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完好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绝缘靴时应注意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绝缘等级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，严禁超量程使用；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定期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绝缘靴进行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有试验标记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33475" y="4178391"/>
            <a:ext cx="6360458" cy="1892826"/>
          </a:xfrm>
          <a:prstGeom prst="rect">
            <a:avLst/>
          </a:prstGeom>
          <a:noFill/>
          <a:ln w="3175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、绝缘手套：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前要进行充气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，应该不漏气；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绝缘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手套必须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定期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校验，并有试验标记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绝缘手套时应注意</a:t>
            </a:r>
            <a: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绝缘等级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，严禁超量程使用。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39632"/>
            <a:ext cx="4570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>
              <a:lnSpc>
                <a:spcPts val="3600"/>
              </a:lnSpc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高低压倒闸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操作人员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事项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15946" y="802398"/>
            <a:ext cx="950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5946" y="34073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高</a:t>
            </a:r>
            <a:r>
              <a:rPr lang="zh-CN" altLang="en-US" sz="2400" b="1" dirty="0" smtClean="0">
                <a:latin typeface="黑体" panose="02010609060101010101" pitchFamily="49" charset="-122"/>
                <a:sym typeface="黑体" panose="02010609060101010101" pitchFamily="49" charset="-122"/>
              </a:rPr>
              <a:t>低压配电值班人员工作</a:t>
            </a:r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注意事项</a:t>
            </a:r>
            <a:endParaRPr lang="zh-CN" altLang="en-US" sz="2400" b="1" dirty="0"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9" name="AutoShape 30"/>
          <p:cNvSpPr/>
          <p:nvPr/>
        </p:nvSpPr>
        <p:spPr>
          <a:xfrm>
            <a:off x="8703625" y="3604895"/>
            <a:ext cx="2087323" cy="280162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31"/>
          <p:cNvSpPr/>
          <p:nvPr/>
        </p:nvSpPr>
        <p:spPr>
          <a:xfrm>
            <a:off x="6361430" y="3604895"/>
            <a:ext cx="2093595" cy="280162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2"/>
          <p:cNvSpPr/>
          <p:nvPr/>
        </p:nvSpPr>
        <p:spPr>
          <a:xfrm>
            <a:off x="3992690" y="3604895"/>
            <a:ext cx="2019300" cy="280162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33"/>
          <p:cNvSpPr/>
          <p:nvPr/>
        </p:nvSpPr>
        <p:spPr>
          <a:xfrm>
            <a:off x="1557574" y="3604895"/>
            <a:ext cx="2100028" cy="280162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34"/>
          <p:cNvGrpSpPr/>
          <p:nvPr/>
        </p:nvGrpSpPr>
        <p:grpSpPr>
          <a:xfrm>
            <a:off x="1814830" y="1782445"/>
            <a:ext cx="8331835" cy="1440815"/>
            <a:chOff x="624" y="1152"/>
            <a:chExt cx="4080" cy="720"/>
          </a:xfrm>
        </p:grpSpPr>
        <p:sp>
          <p:nvSpPr>
            <p:cNvPr id="14" name="Rectangle 35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36"/>
            <p:cNvGrpSpPr/>
            <p:nvPr/>
          </p:nvGrpSpPr>
          <p:grpSpPr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9" name="Oval 37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Rectangle 38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val 39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Oval 40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Rectangle 41"/>
            <p:cNvSpPr/>
            <p:nvPr/>
          </p:nvSpPr>
          <p:spPr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42"/>
            <p:cNvGrpSpPr/>
            <p:nvPr/>
          </p:nvGrpSpPr>
          <p:grpSpPr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5" name="Oval 43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angle 44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Oval 45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Rectangle 47"/>
            <p:cNvSpPr>
              <a:spLocks noChangeArrowheads="1"/>
            </p:cNvSpPr>
            <p:nvPr/>
          </p:nvSpPr>
          <p:spPr bwMode="gray">
            <a:xfrm rot="3419336">
              <a:off x="2874" y="1149"/>
              <a:ext cx="672" cy="68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9" name="Group 48"/>
            <p:cNvGrpSpPr/>
            <p:nvPr/>
          </p:nvGrpSpPr>
          <p:grpSpPr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1" name="Oval 49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50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Oval 51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Oval 52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Rectangle 53"/>
            <p:cNvSpPr/>
            <p:nvPr/>
          </p:nvSpPr>
          <p:spPr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Rectangle 58"/>
          <p:cNvSpPr/>
          <p:nvPr/>
        </p:nvSpPr>
        <p:spPr>
          <a:xfrm>
            <a:off x="1635329" y="4465205"/>
            <a:ext cx="2022272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在高配电气设备上工作，需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填写电气工作票及操作票</a:t>
            </a:r>
            <a:endParaRPr lang="zh-CN" altLang="en-US" sz="1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59"/>
          <p:cNvSpPr/>
          <p:nvPr/>
        </p:nvSpPr>
        <p:spPr>
          <a:xfrm>
            <a:off x="4062940" y="3667124"/>
            <a:ext cx="20193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工作许可人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值班员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完成现场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的安全措施后，还应： </a:t>
            </a:r>
            <a:b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、会同工作负责人到现场再次检查所做的安全措施，证明检修设备确无电压； </a:t>
            </a:r>
            <a:b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、对工作负责人指明带电设备的位置和注意事项； </a:t>
            </a:r>
            <a:b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、和工作负责人在工作票上分别签名。</a:t>
            </a:r>
            <a:r>
              <a:rPr lang="zh-CN" altLang="en-US" sz="1400" b="1" dirty="0">
                <a:solidFill>
                  <a:srgbClr val="44CE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rgbClr val="44CE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60"/>
          <p:cNvSpPr/>
          <p:nvPr/>
        </p:nvSpPr>
        <p:spPr>
          <a:xfrm>
            <a:off x="6463665" y="3710437"/>
            <a:ext cx="199136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完成工作许可手续后，工作负责人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监护人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应向工作班人员交待现场安全措施、带电部位和其他注意事项。工作负责人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监护人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必须始终在工作现场，对工作班人员的安全认真监护，及时纠正违反安全的动作 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61"/>
          <p:cNvSpPr/>
          <p:nvPr/>
        </p:nvSpPr>
        <p:spPr>
          <a:xfrm>
            <a:off x="8847960" y="3754319"/>
            <a:ext cx="1942988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工作间断时，工作班人员应从工作现场撤出，所有安全措施保持不动，工作票仍由工作负责人执存。在未办理工作票终结手续以前，值班员不准将施工设备合闸送电。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54"/>
          <p:cNvSpPr/>
          <p:nvPr/>
        </p:nvSpPr>
        <p:spPr>
          <a:xfrm>
            <a:off x="2080744" y="2214563"/>
            <a:ext cx="869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工作票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55"/>
          <p:cNvSpPr/>
          <p:nvPr/>
        </p:nvSpPr>
        <p:spPr>
          <a:xfrm>
            <a:off x="4425873" y="2089587"/>
            <a:ext cx="869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工作许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可制度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56"/>
          <p:cNvSpPr/>
          <p:nvPr/>
        </p:nvSpPr>
        <p:spPr>
          <a:xfrm>
            <a:off x="6672786" y="2063656"/>
            <a:ext cx="869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工作监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护制度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57"/>
          <p:cNvSpPr/>
          <p:nvPr/>
        </p:nvSpPr>
        <p:spPr>
          <a:xfrm>
            <a:off x="8957430" y="2036194"/>
            <a:ext cx="13271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工作间断、转移和终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结制度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39632"/>
            <a:ext cx="4570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>
              <a:lnSpc>
                <a:spcPts val="3600"/>
              </a:lnSpc>
              <a:spcBef>
                <a:spcPts val="12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高低压倒闸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操作人员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事项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5946" y="802398"/>
            <a:ext cx="950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5946" y="34073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高</a:t>
            </a:r>
            <a:r>
              <a:rPr lang="zh-CN" altLang="en-US" sz="2400" b="1" dirty="0" smtClean="0">
                <a:latin typeface="黑体" panose="02010609060101010101" pitchFamily="49" charset="-122"/>
                <a:sym typeface="黑体" panose="02010609060101010101" pitchFamily="49" charset="-122"/>
              </a:rPr>
              <a:t>低压配电值班人员工作</a:t>
            </a:r>
            <a:r>
              <a:rPr lang="zh-CN" altLang="en-US" sz="2400" b="1" dirty="0">
                <a:latin typeface="黑体" panose="02010609060101010101" pitchFamily="49" charset="-122"/>
                <a:sym typeface="黑体" panose="02010609060101010101" pitchFamily="49" charset="-122"/>
              </a:rPr>
              <a:t>注意事项</a:t>
            </a:r>
            <a:endParaRPr lang="zh-CN" altLang="en-US" sz="2400" b="1" dirty="0">
              <a:latin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" name="AutoShape 30"/>
          <p:cNvSpPr/>
          <p:nvPr/>
        </p:nvSpPr>
        <p:spPr>
          <a:xfrm>
            <a:off x="8803005" y="3561080"/>
            <a:ext cx="1951355" cy="3112135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1"/>
          <p:cNvSpPr/>
          <p:nvPr/>
        </p:nvSpPr>
        <p:spPr>
          <a:xfrm>
            <a:off x="6273090" y="3569970"/>
            <a:ext cx="1884666" cy="3103245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32"/>
          <p:cNvSpPr/>
          <p:nvPr/>
        </p:nvSpPr>
        <p:spPr>
          <a:xfrm>
            <a:off x="3853815" y="3561080"/>
            <a:ext cx="1943735" cy="3112135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33"/>
          <p:cNvSpPr/>
          <p:nvPr/>
        </p:nvSpPr>
        <p:spPr>
          <a:xfrm>
            <a:off x="1405255" y="3569970"/>
            <a:ext cx="2057400" cy="3103245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34"/>
          <p:cNvGrpSpPr/>
          <p:nvPr/>
        </p:nvGrpSpPr>
        <p:grpSpPr>
          <a:xfrm>
            <a:off x="1405255" y="1747812"/>
            <a:ext cx="8900795" cy="1351915"/>
            <a:chOff x="624" y="1152"/>
            <a:chExt cx="4080" cy="720"/>
          </a:xfrm>
        </p:grpSpPr>
        <p:sp>
          <p:nvSpPr>
            <p:cNvPr id="15" name="Rectangle 35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Group 36"/>
            <p:cNvGrpSpPr/>
            <p:nvPr/>
          </p:nvGrpSpPr>
          <p:grpSpPr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0" name="Oval 37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Rectangle 38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Oval 39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Oval 40"/>
              <p:cNvSpPr>
                <a:spLocks noChangeArrowheads="1"/>
              </p:cNvSpPr>
              <p:nvPr/>
            </p:nvSpPr>
            <p:spPr bwMode="gray">
              <a:xfrm>
                <a:off x="2438" y="3518"/>
                <a:ext cx="19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Rectangle 41"/>
            <p:cNvSpPr/>
            <p:nvPr/>
          </p:nvSpPr>
          <p:spPr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/>
              <a:endPara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42"/>
            <p:cNvGrpSpPr/>
            <p:nvPr/>
          </p:nvGrpSpPr>
          <p:grpSpPr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6" name="Oval 43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44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45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Oval 46"/>
              <p:cNvSpPr>
                <a:spLocks noChangeArrowheads="1"/>
              </p:cNvSpPr>
              <p:nvPr/>
            </p:nvSpPr>
            <p:spPr bwMode="gray">
              <a:xfrm>
                <a:off x="2438" y="3518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9" name="Rectangle 47"/>
            <p:cNvSpPr>
              <a:spLocks noChangeArrowheads="1"/>
            </p:cNvSpPr>
            <p:nvPr/>
          </p:nvSpPr>
          <p:spPr bwMode="gray">
            <a:xfrm rot="3419336">
              <a:off x="2877" y="1158"/>
              <a:ext cx="672" cy="65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2" name="Oval 49"/>
              <p:cNvSpPr/>
              <p:nvPr/>
            </p:nvSpPr>
            <p:spPr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angle 50"/>
              <p:cNvSpPr/>
              <p:nvPr/>
            </p:nvSpPr>
            <p:spPr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Oval 51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Oval 52"/>
              <p:cNvSpPr>
                <a:spLocks noChangeArrowheads="1"/>
              </p:cNvSpPr>
              <p:nvPr/>
            </p:nvSpPr>
            <p:spPr bwMode="gray">
              <a:xfrm>
                <a:off x="2438" y="3518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Rectangle 53"/>
            <p:cNvSpPr/>
            <p:nvPr/>
          </p:nvSpPr>
          <p:spPr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/>
              <a:endPara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Rectangle 54"/>
          <p:cNvSpPr/>
          <p:nvPr/>
        </p:nvSpPr>
        <p:spPr>
          <a:xfrm>
            <a:off x="1569936" y="2261184"/>
            <a:ext cx="11366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停电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55"/>
          <p:cNvSpPr/>
          <p:nvPr/>
        </p:nvSpPr>
        <p:spPr>
          <a:xfrm>
            <a:off x="4194839" y="2241442"/>
            <a:ext cx="9867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验电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56"/>
          <p:cNvSpPr/>
          <p:nvPr/>
        </p:nvSpPr>
        <p:spPr>
          <a:xfrm>
            <a:off x="6432316" y="2210858"/>
            <a:ext cx="14757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装设接地线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57"/>
          <p:cNvSpPr/>
          <p:nvPr/>
        </p:nvSpPr>
        <p:spPr>
          <a:xfrm>
            <a:off x="8773795" y="1926590"/>
            <a:ext cx="16694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悬挂标示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牌和装设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遮栏 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58"/>
          <p:cNvSpPr/>
          <p:nvPr/>
        </p:nvSpPr>
        <p:spPr>
          <a:xfrm>
            <a:off x="1405255" y="3670935"/>
            <a:ext cx="2103755" cy="2045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必须停电的设备如下： </a:t>
            </a:r>
            <a:b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、检修的设备；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、带电部分在工作人员后面或两侧无可靠安全措施的设备。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59"/>
          <p:cNvSpPr/>
          <p:nvPr/>
        </p:nvSpPr>
        <p:spPr>
          <a:xfrm>
            <a:off x="4026044" y="3675380"/>
            <a:ext cx="1755998" cy="27515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验电时，必须用电压等级合适而且合格的验电器，在检修设备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进出线两侧各相分别验电。验电前，应先在有电设备上进行试验，确认验电器良好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60"/>
          <p:cNvSpPr/>
          <p:nvPr/>
        </p:nvSpPr>
        <p:spPr>
          <a:xfrm>
            <a:off x="6322956" y="3670935"/>
            <a:ext cx="1846580" cy="30410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当验明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设备明确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已无电压后，应立即将检修设备接地并三相短路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。保护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工作人员在工作地点防止突然来电的可靠安全措施，同时设备断开部分的剩余电荷，亦可因接地而放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尽；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61"/>
          <p:cNvSpPr/>
          <p:nvPr/>
        </p:nvSpPr>
        <p:spPr>
          <a:xfrm>
            <a:off x="8863330" y="3700077"/>
            <a:ext cx="1951355" cy="2402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在一经合闸即可送电到工作地点的断路器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和隔离开关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刀闸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的操作把手上，均应悬挂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禁止合闸，有人工作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!"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的标示牌 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2153544" y="1991709"/>
            <a:ext cx="8098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▲所有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员工均需定期进行安全教育。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▲以上未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涉及参照国家相关安全操作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ChangeArrowheads="1"/>
          </p:cNvSpPr>
          <p:nvPr/>
        </p:nvSpPr>
        <p:spPr bwMode="auto">
          <a:xfrm>
            <a:off x="7596188" y="5738819"/>
            <a:ext cx="1543050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1699" tIns="10850" rIns="21699" bIns="10850" anchor="ctr"/>
          <a:lstStyle/>
          <a:p>
            <a:pPr marL="1270" indent="-1270" algn="r"/>
            <a:r>
              <a:rPr lang="en-US" altLang="zh-CN" sz="225">
                <a:solidFill>
                  <a:srgbClr val="FFFFFF"/>
                </a:solidFill>
                <a:latin typeface="Calibri" panose="020F0502020204030204" pitchFamily="34" charset="0"/>
                <a:ea typeface="幼圆" panose="02010509060101010101" charset="-122"/>
                <a:sym typeface="Calibri" panose="020F0502020204030204" pitchFamily="34" charset="0"/>
              </a:rPr>
              <a:t>*</a:t>
            </a:r>
            <a:endParaRPr lang="en-US" altLang="zh-CN" sz="225">
              <a:solidFill>
                <a:srgbClr val="3D3D3D"/>
              </a:solidFill>
              <a:latin typeface="Calibri" panose="020F0502020204030204" pitchFamily="34" charset="0"/>
              <a:ea typeface="幼圆" panose="02010509060101010101" charset="-122"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14259" y="2558144"/>
            <a:ext cx="23968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 spc="3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4000" dirty="0"/>
              <a:t>铁的制度</a:t>
            </a:r>
            <a:endParaRPr lang="zh-CN" altLang="en-US" sz="4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214259" y="3679372"/>
            <a:ext cx="23968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 spc="3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4000" dirty="0"/>
              <a:t>铁的执行</a:t>
            </a:r>
            <a:endParaRPr lang="zh-CN" altLang="en-US" sz="4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181100" y="896575"/>
            <a:ext cx="2953999" cy="1253943"/>
            <a:chOff x="1181100" y="896575"/>
            <a:chExt cx="2953999" cy="1253943"/>
          </a:xfrm>
        </p:grpSpPr>
        <p:sp>
          <p:nvSpPr>
            <p:cNvPr id="2" name="文本框 1"/>
            <p:cNvSpPr txBox="1"/>
            <p:nvPr/>
          </p:nvSpPr>
          <p:spPr>
            <a:xfrm>
              <a:off x="1703617" y="896575"/>
              <a:ext cx="239681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000" b="1" spc="300" dirty="0">
                  <a:latin typeface="黑体" panose="02010609060101010101" pitchFamily="49" charset="-122"/>
                  <a:ea typeface="黑体" panose="02010609060101010101" pitchFamily="49" charset="-122"/>
                </a:rPr>
                <a:t>安全管控</a:t>
              </a:r>
              <a:endParaRPr lang="zh-CN" altLang="en-US" sz="4000" b="1" spc="3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35099" y="1665830"/>
              <a:ext cx="270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181100" y="1727200"/>
              <a:ext cx="270000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703617" y="102870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638300" y="1250518"/>
              <a:ext cx="0" cy="9000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H="1">
            <a:off x="7662238" y="4519383"/>
            <a:ext cx="2953999" cy="1121818"/>
            <a:chOff x="1181100" y="1028700"/>
            <a:chExt cx="2953999" cy="11218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435099" y="1665830"/>
              <a:ext cx="270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81100" y="1727200"/>
              <a:ext cx="2700000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703617" y="102870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638300" y="1250518"/>
              <a:ext cx="0" cy="9000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主题3">
  <a:themeElements>
    <a:clrScheme name="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47B6E7"/>
      </a:accent1>
      <a:accent2>
        <a:srgbClr val="628EE3"/>
      </a:accent2>
      <a:accent3>
        <a:srgbClr val="B7B7B7"/>
      </a:accent3>
      <a:accent4>
        <a:srgbClr val="DCDCDC"/>
      </a:accent4>
      <a:accent5>
        <a:srgbClr val="B1D7F1"/>
      </a:accent5>
      <a:accent6>
        <a:srgbClr val="577FCB"/>
      </a:accent6>
      <a:hlink>
        <a:srgbClr val="00B0F0"/>
      </a:hlink>
      <a:folHlink>
        <a:srgbClr val="AFB2B4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1667</Words>
  <Application>WPS 演示</Application>
  <PresentationFormat>宽屏</PresentationFormat>
  <Paragraphs>154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Broadway</vt:lpstr>
      <vt:lpstr>Gabriola</vt:lpstr>
      <vt:lpstr>Wingdings 2</vt:lpstr>
      <vt:lpstr>微软雅黑</vt:lpstr>
      <vt:lpstr>黑体</vt:lpstr>
      <vt:lpstr>幼圆</vt:lpstr>
      <vt:lpstr>Arial Unicode MS</vt:lpstr>
      <vt:lpstr>Wingdings</vt:lpstr>
      <vt:lpstr>楷体</vt:lpstr>
      <vt:lpstr>汉仪旗黑-85S</vt:lpstr>
      <vt:lpstr>主题3</vt:lpstr>
      <vt:lpstr>高压配电工安全作业注意事项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D44M14.崔雅洁</dc:creator>
  <cp:lastModifiedBy>little fairy</cp:lastModifiedBy>
  <cp:revision>208</cp:revision>
  <cp:lastPrinted>2017-07-21T05:08:00Z</cp:lastPrinted>
  <dcterms:created xsi:type="dcterms:W3CDTF">2016-08-18T08:27:00Z</dcterms:created>
  <dcterms:modified xsi:type="dcterms:W3CDTF">2024-01-26T05:46:56Z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2052-12.1.0.16120</vt:lpwstr>
  </property>
  <property fmtid="{D5CDD505-2E9C-101B-9397-08002B2CF9AE}" pid="4" name="ICV">
    <vt:lpwstr>E691978796614DB8841CB5E372D1FF3E_13</vt:lpwstr>
  </property>
</Properties>
</file>