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 id="2147483692" r:id="rId6"/>
    <p:sldMasterId id="2147483703" r:id="rId7"/>
    <p:sldMasterId id="2147483714" r:id="rId8"/>
    <p:sldMasterId id="2147483725" r:id="rId9"/>
    <p:sldMasterId id="2147483736" r:id="rId10"/>
    <p:sldMasterId id="2147483748" r:id="rId11"/>
  </p:sldMasterIdLst>
  <p:notesMasterIdLst>
    <p:notesMasterId r:id="rId13"/>
  </p:notesMasterIdLst>
  <p:sldIdLst>
    <p:sldId id="257" r:id="rId12"/>
    <p:sldId id="516" r:id="rId14"/>
    <p:sldId id="475" r:id="rId15"/>
    <p:sldId id="430" r:id="rId16"/>
    <p:sldId id="431" r:id="rId17"/>
    <p:sldId id="434" r:id="rId18"/>
    <p:sldId id="435" r:id="rId19"/>
    <p:sldId id="436" r:id="rId20"/>
    <p:sldId id="437" r:id="rId21"/>
    <p:sldId id="438" r:id="rId22"/>
    <p:sldId id="439" r:id="rId23"/>
    <p:sldId id="432" r:id="rId24"/>
    <p:sldId id="440" r:id="rId25"/>
    <p:sldId id="441" r:id="rId26"/>
    <p:sldId id="442" r:id="rId27"/>
    <p:sldId id="445" r:id="rId28"/>
    <p:sldId id="448" r:id="rId29"/>
    <p:sldId id="446" r:id="rId30"/>
    <p:sldId id="449" r:id="rId31"/>
    <p:sldId id="452" r:id="rId32"/>
    <p:sldId id="454" r:id="rId33"/>
    <p:sldId id="453" r:id="rId34"/>
    <p:sldId id="455" r:id="rId35"/>
    <p:sldId id="456" r:id="rId36"/>
    <p:sldId id="457" r:id="rId37"/>
    <p:sldId id="458" r:id="rId38"/>
    <p:sldId id="459" r:id="rId39"/>
    <p:sldId id="460" r:id="rId40"/>
    <p:sldId id="462" r:id="rId41"/>
    <p:sldId id="461" r:id="rId42"/>
    <p:sldId id="463" r:id="rId43"/>
    <p:sldId id="464" r:id="rId44"/>
    <p:sldId id="465" r:id="rId45"/>
    <p:sldId id="466" r:id="rId46"/>
    <p:sldId id="467" r:id="rId47"/>
    <p:sldId id="468" r:id="rId48"/>
    <p:sldId id="469" r:id="rId49"/>
    <p:sldId id="470" r:id="rId50"/>
    <p:sldId id="471" r:id="rId51"/>
    <p:sldId id="472" r:id="rId52"/>
    <p:sldId id="473" r:id="rId53"/>
    <p:sldId id="474" r:id="rId54"/>
    <p:sldId id="518" r:id="rId55"/>
  </p:sldIdLst>
  <p:sldSz cx="9144000" cy="5143500" type="screen16x9"/>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FC000"/>
    <a:srgbClr val="333F50"/>
    <a:srgbClr val="BF9000"/>
    <a:srgbClr val="C9C9C9"/>
    <a:srgbClr val="7C7C7C"/>
    <a:srgbClr val="A5A5A5"/>
    <a:srgbClr val="6C6C6C"/>
    <a:srgbClr val="F9F9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snapToGrid="0">
      <p:cViewPr varScale="1">
        <p:scale>
          <a:sx n="140" d="100"/>
          <a:sy n="140" d="100"/>
        </p:scale>
        <p:origin x="648" y="1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0" Type="http://schemas.openxmlformats.org/officeDocument/2006/relationships/tags" Target="tags/tag22.xml"/><Relationship Id="rId6" Type="http://schemas.openxmlformats.org/officeDocument/2006/relationships/slideMaster" Target="slideMasters/slideMaster5.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43.xml"/><Relationship Id="rId54" Type="http://schemas.openxmlformats.org/officeDocument/2006/relationships/slide" Target="slides/slide42.xml"/><Relationship Id="rId53" Type="http://schemas.openxmlformats.org/officeDocument/2006/relationships/slide" Target="slides/slide41.xml"/><Relationship Id="rId52" Type="http://schemas.openxmlformats.org/officeDocument/2006/relationships/slide" Target="slides/slide40.xml"/><Relationship Id="rId51" Type="http://schemas.openxmlformats.org/officeDocument/2006/relationships/slide" Target="slides/slide39.xml"/><Relationship Id="rId50" Type="http://schemas.openxmlformats.org/officeDocument/2006/relationships/slide" Target="slides/slide38.xml"/><Relationship Id="rId5" Type="http://schemas.openxmlformats.org/officeDocument/2006/relationships/slideMaster" Target="slideMasters/slideMaster4.xml"/><Relationship Id="rId49" Type="http://schemas.openxmlformats.org/officeDocument/2006/relationships/slide" Target="slides/slide37.xml"/><Relationship Id="rId48" Type="http://schemas.openxmlformats.org/officeDocument/2006/relationships/slide" Target="slides/slide36.xml"/><Relationship Id="rId47" Type="http://schemas.openxmlformats.org/officeDocument/2006/relationships/slide" Target="slides/slide35.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tags" Target="../tags/tag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tags" Target="../tags/tag2.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1" Type="http://schemas.openxmlformats.org/officeDocument/2006/relationships/theme" Target="../theme/theme4.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1" Type="http://schemas.openxmlformats.org/officeDocument/2006/relationships/theme" Target="../theme/theme5.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1" Type="http://schemas.openxmlformats.org/officeDocument/2006/relationships/theme" Target="../theme/theme6.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1" Type="http://schemas.openxmlformats.org/officeDocument/2006/relationships/theme" Target="../theme/theme7.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1" Type="http://schemas.openxmlformats.org/officeDocument/2006/relationships/theme" Target="../theme/theme8.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slideLayout" Target="../slideLayouts/slideLayout88.xml"/><Relationship Id="rId7" Type="http://schemas.openxmlformats.org/officeDocument/2006/relationships/slideLayout" Target="../slideLayouts/slideLayout87.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3" Type="http://schemas.openxmlformats.org/officeDocument/2006/relationships/slideLayout" Target="../slideLayouts/slideLayout83.xml"/><Relationship Id="rId2" Type="http://schemas.openxmlformats.org/officeDocument/2006/relationships/slideLayout" Target="../slideLayouts/slideLayout82.xml"/><Relationship Id="rId14" Type="http://schemas.openxmlformats.org/officeDocument/2006/relationships/theme" Target="../theme/theme9.xml"/><Relationship Id="rId13" Type="http://schemas.openxmlformats.org/officeDocument/2006/relationships/image" Target="../media/image1.png"/><Relationship Id="rId12" Type="http://schemas.openxmlformats.org/officeDocument/2006/relationships/tags" Target="../tags/tag10.xml"/><Relationship Id="rId11" Type="http://schemas.openxmlformats.org/officeDocument/2006/relationships/slideLayout" Target="../slideLayouts/slideLayout91.xml"/><Relationship Id="rId10" Type="http://schemas.openxmlformats.org/officeDocument/2006/relationships/slideLayout" Target="../slideLayouts/slideLayout90.xml"/><Relationship Id="rId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8" name="组合 7"/>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9" name="组合 8"/>
            <p:cNvGrpSpPr/>
            <p:nvPr userDrawn="1"/>
          </p:nvGrpSpPr>
          <p:grpSpPr>
            <a:xfrm flipH="1" flipV="1">
              <a:off x="12710" y="6741"/>
              <a:ext cx="1447" cy="1113"/>
              <a:chOff x="0" y="1"/>
              <a:chExt cx="1447" cy="1113"/>
            </a:xfrm>
          </p:grpSpPr>
          <p:sp>
            <p:nvSpPr>
              <p:cNvPr id="10"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76200" y="67310"/>
            <a:ext cx="8912860" cy="4919345"/>
            <a:chOff x="120" y="106"/>
            <a:chExt cx="14036" cy="7747"/>
          </a:xfrm>
        </p:grpSpPr>
        <p:grpSp>
          <p:nvGrpSpPr>
            <p:cNvPr id="8" name="组合 7"/>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9" name="组合 8"/>
            <p:cNvGrpSpPr/>
            <p:nvPr userDrawn="1"/>
          </p:nvGrpSpPr>
          <p:grpSpPr>
            <a:xfrm flipH="1" flipV="1">
              <a:off x="12710" y="6741"/>
              <a:ext cx="1447" cy="1113"/>
              <a:chOff x="0" y="1"/>
              <a:chExt cx="1447" cy="1113"/>
            </a:xfrm>
          </p:grpSpPr>
          <p:sp>
            <p:nvSpPr>
              <p:cNvPr id="10"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5" name="组合 24"/>
          <p:cNvGrpSpPr/>
          <p:nvPr userDrawn="1"/>
        </p:nvGrpSpPr>
        <p:grpSpPr>
          <a:xfrm>
            <a:off x="99695" y="96520"/>
            <a:ext cx="2217420" cy="2432685"/>
            <a:chOff x="77360" y="-624174"/>
            <a:chExt cx="3559630" cy="3904228"/>
          </a:xfrm>
          <a:effectLst>
            <a:outerShdw blurRad="50800" dist="38100" dir="2700000" algn="tl" rotWithShape="0">
              <a:prstClr val="black">
                <a:alpha val="40000"/>
              </a:prstClr>
            </a:outerShdw>
          </a:effectLst>
        </p:grpSpPr>
        <p:sp>
          <p:nvSpPr>
            <p:cNvPr id="12" name="矩形: 圆角 11"/>
            <p:cNvSpPr/>
            <p:nvPr/>
          </p:nvSpPr>
          <p:spPr>
            <a:xfrm>
              <a:off x="77360" y="1202754"/>
              <a:ext cx="838199" cy="838199"/>
            </a:xfrm>
            <a:prstGeom prst="roundRect">
              <a:avLst>
                <a:gd name="adj" fmla="val 1069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圆角 8"/>
            <p:cNvSpPr/>
            <p:nvPr/>
          </p:nvSpPr>
          <p:spPr>
            <a:xfrm>
              <a:off x="783116" y="304741"/>
              <a:ext cx="838199" cy="838199"/>
            </a:xfrm>
            <a:prstGeom prst="roundRect">
              <a:avLst>
                <a:gd name="adj" fmla="val 1069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圆角 3"/>
            <p:cNvSpPr/>
            <p:nvPr/>
          </p:nvSpPr>
          <p:spPr>
            <a:xfrm>
              <a:off x="2664533" y="522455"/>
              <a:ext cx="972457" cy="972457"/>
            </a:xfrm>
            <a:prstGeom prst="roundRect">
              <a:avLst>
                <a:gd name="adj" fmla="val 1069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5"/>
            <p:cNvSpPr/>
            <p:nvPr/>
          </p:nvSpPr>
          <p:spPr>
            <a:xfrm>
              <a:off x="1924303" y="-203260"/>
              <a:ext cx="609601" cy="609601"/>
            </a:xfrm>
            <a:prstGeom prst="roundRect">
              <a:avLst>
                <a:gd name="adj" fmla="val 10697"/>
              </a:avLst>
            </a:prstGeom>
            <a:solidFill>
              <a:srgbClr val="0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圆角 6"/>
            <p:cNvSpPr/>
            <p:nvPr/>
          </p:nvSpPr>
          <p:spPr>
            <a:xfrm>
              <a:off x="1416303" y="-624174"/>
              <a:ext cx="609601" cy="609601"/>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圆角 7"/>
            <p:cNvSpPr/>
            <p:nvPr/>
          </p:nvSpPr>
          <p:spPr>
            <a:xfrm>
              <a:off x="1323775" y="907083"/>
              <a:ext cx="1103085" cy="1103085"/>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圆角 10"/>
            <p:cNvSpPr/>
            <p:nvPr/>
          </p:nvSpPr>
          <p:spPr>
            <a:xfrm>
              <a:off x="438401" y="830881"/>
              <a:ext cx="609601" cy="609601"/>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圆角 12"/>
            <p:cNvSpPr/>
            <p:nvPr/>
          </p:nvSpPr>
          <p:spPr>
            <a:xfrm>
              <a:off x="592614" y="2412826"/>
              <a:ext cx="609601" cy="609601"/>
            </a:xfrm>
            <a:prstGeom prst="roundRect">
              <a:avLst>
                <a:gd name="adj" fmla="val 10697"/>
              </a:avLst>
            </a:prstGeom>
            <a:solidFill>
              <a:srgbClr val="0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圆角 13"/>
            <p:cNvSpPr/>
            <p:nvPr/>
          </p:nvSpPr>
          <p:spPr>
            <a:xfrm>
              <a:off x="1002643" y="2784699"/>
              <a:ext cx="495355" cy="495355"/>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2" name="组合 31"/>
          <p:cNvGrpSpPr/>
          <p:nvPr userDrawn="1"/>
        </p:nvGrpSpPr>
        <p:grpSpPr>
          <a:xfrm>
            <a:off x="7342597" y="134975"/>
            <a:ext cx="1660738" cy="1018625"/>
            <a:chOff x="10657116" y="-172847"/>
            <a:chExt cx="2214317" cy="1358167"/>
          </a:xfrm>
        </p:grpSpPr>
        <p:sp>
          <p:nvSpPr>
            <p:cNvPr id="28" name="矩形: 圆角 27"/>
            <p:cNvSpPr/>
            <p:nvPr/>
          </p:nvSpPr>
          <p:spPr>
            <a:xfrm rot="8100000" flipH="1">
              <a:off x="10657116" y="-79887"/>
              <a:ext cx="1103085" cy="1103085"/>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圆角 28"/>
            <p:cNvSpPr/>
            <p:nvPr/>
          </p:nvSpPr>
          <p:spPr>
            <a:xfrm rot="8100000" flipH="1">
              <a:off x="11583602" y="-172847"/>
              <a:ext cx="924222" cy="924222"/>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圆角 29"/>
            <p:cNvSpPr/>
            <p:nvPr/>
          </p:nvSpPr>
          <p:spPr>
            <a:xfrm rot="8100000" flipH="1">
              <a:off x="11707932" y="700256"/>
              <a:ext cx="485064" cy="485064"/>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圆角 30"/>
            <p:cNvSpPr/>
            <p:nvPr/>
          </p:nvSpPr>
          <p:spPr>
            <a:xfrm rot="8100000" flipH="1">
              <a:off x="12476346" y="745245"/>
              <a:ext cx="395087" cy="395087"/>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userDrawn="1"/>
        </p:nvGrpSpPr>
        <p:grpSpPr>
          <a:xfrm flipH="1">
            <a:off x="116286" y="4004761"/>
            <a:ext cx="1660738" cy="1018625"/>
            <a:chOff x="10657116" y="-172847"/>
            <a:chExt cx="2214317" cy="1358167"/>
          </a:xfrm>
        </p:grpSpPr>
        <p:sp>
          <p:nvSpPr>
            <p:cNvPr id="34" name="矩形: 圆角 33"/>
            <p:cNvSpPr/>
            <p:nvPr/>
          </p:nvSpPr>
          <p:spPr>
            <a:xfrm rot="8100000" flipH="1">
              <a:off x="10657116" y="-79887"/>
              <a:ext cx="1103085" cy="1103085"/>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圆角 34"/>
            <p:cNvSpPr/>
            <p:nvPr/>
          </p:nvSpPr>
          <p:spPr>
            <a:xfrm rot="8100000" flipH="1">
              <a:off x="11583602" y="-172847"/>
              <a:ext cx="924222" cy="924222"/>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圆角 35"/>
            <p:cNvSpPr/>
            <p:nvPr/>
          </p:nvSpPr>
          <p:spPr>
            <a:xfrm rot="8100000" flipH="1">
              <a:off x="11707932" y="700256"/>
              <a:ext cx="485064" cy="485064"/>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圆角 36"/>
            <p:cNvSpPr/>
            <p:nvPr/>
          </p:nvSpPr>
          <p:spPr>
            <a:xfrm rot="8100000" flipH="1">
              <a:off x="12476346" y="745245"/>
              <a:ext cx="395087" cy="395087"/>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 name="图片 1"/>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87.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7.xml"/><Relationship Id="rId5" Type="http://schemas.openxmlformats.org/officeDocument/2006/relationships/tags" Target="../tags/tag16.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6.jpeg"/><Relationship Id="rId4" Type="http://schemas.openxmlformats.org/officeDocument/2006/relationships/tags" Target="../tags/tag19.xml"/><Relationship Id="rId3"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39" name="文本框 38"/>
          <p:cNvSpPr txBox="1"/>
          <p:nvPr/>
        </p:nvSpPr>
        <p:spPr>
          <a:xfrm>
            <a:off x="1514475" y="1783715"/>
            <a:ext cx="6092190" cy="14452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b="1" spc="600" dirty="0">
                <a:solidFill>
                  <a:schemeClr val="tx1">
                    <a:lumMod val="75000"/>
                    <a:lumOff val="25000"/>
                  </a:schemeClr>
                </a:solidFill>
                <a:latin typeface="微软雅黑" panose="020B0503020204020204" pitchFamily="34" charset="-122"/>
                <a:ea typeface="微软雅黑" panose="020B0503020204020204" pitchFamily="34" charset="-122"/>
              </a:rPr>
              <a:t>危险化学品企业安全生产标准化</a:t>
            </a:r>
            <a:endParaRPr lang="zh-CN" altLang="en-US" sz="4400" b="1" spc="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4877594" y="322871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4540094" y="416466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5472430" y="416512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6404766" y="416466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第一部分：安全生产标准化简介</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539508" y="1439644"/>
            <a:ext cx="6781800" cy="3245184"/>
          </a:xfrm>
          <a:prstGeom prst="rect">
            <a:avLst/>
          </a:prstGeom>
        </p:spPr>
        <p:txBody>
          <a:bodyPr wrap="square">
            <a:spAutoFit/>
          </a:bodyPr>
          <a:lstStyle/>
          <a:p>
            <a:pPr indent="360045" fontAlgn="auto">
              <a:lnSpc>
                <a:spcPct val="150000"/>
              </a:lnSpc>
              <a:spcBef>
                <a:spcPct val="0"/>
              </a:spcBef>
              <a:buFont typeface="Wingdings" panose="05000000000000000000" pitchFamily="2" charset="2"/>
              <a:buNone/>
            </a:pPr>
            <a:r>
              <a:rPr lang="zh-CN" altLang="en-US" sz="1400" b="1"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夯实基础</a:t>
            </a:r>
            <a:endParaRPr lang="zh-CN" altLang="en-US" sz="1400" b="1"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150000"/>
              </a:lnSpc>
              <a:spcBef>
                <a:spcPct val="0"/>
              </a:spcBef>
              <a:buFont typeface="Wingdings" panose="05000000000000000000" pitchFamily="2" charset="2"/>
              <a:buNone/>
            </a:pP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加强安全生产标准化建设是实现依法治安的必然要求，是促进企业进一步落实安全生产主体责任，逐步建立起自我约束、自我完善、持续改进的安全生产长效机制，实现安全生产形势稳定有效途径，不断提高企业本质安全水平；</a:t>
            </a:r>
            <a:endPar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150000"/>
              </a:lnSpc>
              <a:spcBef>
                <a:spcPct val="0"/>
              </a:spcBef>
              <a:buFont typeface="Wingdings" panose="05000000000000000000" pitchFamily="2" charset="2"/>
              <a:buNone/>
            </a:pPr>
            <a:r>
              <a:rPr lang="zh-CN" altLang="en-US" sz="1400" b="1"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改善管理</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好转的</a:t>
            </a:r>
            <a:endParaRPr lang="zh-CN" altLang="en-US" sz="1400" b="1"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150000"/>
              </a:lnSpc>
              <a:spcBef>
                <a:spcPct val="0"/>
              </a:spcBef>
              <a:buFont typeface="Wingdings" panose="05000000000000000000" pitchFamily="2" charset="2"/>
              <a:buNone/>
            </a:pP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通过创建安全标准化体系，逐步建立以风险控制为核心，全员参与、过程控制和持续改进的动态安全管理体系，促使安全管理工作卓有成效；</a:t>
            </a:r>
            <a:endPar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150000"/>
              </a:lnSpc>
              <a:spcBef>
                <a:spcPct val="0"/>
              </a:spcBef>
              <a:buFont typeface="Wingdings" panose="05000000000000000000" pitchFamily="2" charset="2"/>
              <a:buNone/>
            </a:pPr>
            <a:r>
              <a:rPr lang="zh-CN" altLang="en-US" sz="1400" b="1"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控制事故</a:t>
            </a:r>
            <a:endParaRPr lang="zh-CN" altLang="en-US" sz="1400" b="1"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150000"/>
              </a:lnSpc>
              <a:spcBef>
                <a:spcPct val="0"/>
              </a:spcBef>
              <a:buFont typeface="Wingdings" panose="05000000000000000000" pitchFamily="2" charset="2"/>
              <a:buNone/>
            </a:pP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通过实施企业安全生产标准化体系，对各个环节的风险进行辨识、预控，最大限度地消除在作业过程中可能产生的事故隐患，有效降低事故总量，防范重特大事故发生，促进安全生产形势的根本好转，提高企业安全生产管理水平。</a:t>
            </a:r>
            <a:endPar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471170" y="882650"/>
            <a:ext cx="3018775" cy="338554"/>
          </a:xfrm>
          <a:prstGeom prst="rect">
            <a:avLst/>
          </a:prstGeom>
          <a:noFill/>
        </p:spPr>
        <p:txBody>
          <a:bodyPr wrap="none" rtlCol="0" anchor="t">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三、创建安全生产标准化目的</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nvGrpSpPr>
          <p:cNvPr id="11" name="Group 3"/>
          <p:cNvGrpSpPr/>
          <p:nvPr/>
        </p:nvGrpSpPr>
        <p:grpSpPr>
          <a:xfrm rot="10800000">
            <a:off x="7321307" y="1767808"/>
            <a:ext cx="1756017" cy="2817456"/>
            <a:chOff x="7146925" y="3490913"/>
            <a:chExt cx="10160000" cy="6734175"/>
          </a:xfrm>
        </p:grpSpPr>
        <p:sp>
          <p:nvSpPr>
            <p:cNvPr id="18" name="Freeform 242"/>
            <p:cNvSpPr/>
            <p:nvPr/>
          </p:nvSpPr>
          <p:spPr bwMode="auto">
            <a:xfrm>
              <a:off x="12426950" y="6650038"/>
              <a:ext cx="4879975" cy="1927225"/>
            </a:xfrm>
            <a:custGeom>
              <a:avLst/>
              <a:gdLst>
                <a:gd name="T0" fmla="*/ 0 w 3074"/>
                <a:gd name="T1" fmla="*/ 0 h 1214"/>
                <a:gd name="T2" fmla="*/ 0 w 3074"/>
                <a:gd name="T3" fmla="*/ 0 h 1214"/>
                <a:gd name="T4" fmla="*/ 14 w 3074"/>
                <a:gd name="T5" fmla="*/ 32 h 1214"/>
                <a:gd name="T6" fmla="*/ 30 w 3074"/>
                <a:gd name="T7" fmla="*/ 70 h 1214"/>
                <a:gd name="T8" fmla="*/ 56 w 3074"/>
                <a:gd name="T9" fmla="*/ 118 h 1214"/>
                <a:gd name="T10" fmla="*/ 88 w 3074"/>
                <a:gd name="T11" fmla="*/ 178 h 1214"/>
                <a:gd name="T12" fmla="*/ 126 w 3074"/>
                <a:gd name="T13" fmla="*/ 246 h 1214"/>
                <a:gd name="T14" fmla="*/ 172 w 3074"/>
                <a:gd name="T15" fmla="*/ 318 h 1214"/>
                <a:gd name="T16" fmla="*/ 226 w 3074"/>
                <a:gd name="T17" fmla="*/ 396 h 1214"/>
                <a:gd name="T18" fmla="*/ 254 w 3074"/>
                <a:gd name="T19" fmla="*/ 436 h 1214"/>
                <a:gd name="T20" fmla="*/ 286 w 3074"/>
                <a:gd name="T21" fmla="*/ 478 h 1214"/>
                <a:gd name="T22" fmla="*/ 318 w 3074"/>
                <a:gd name="T23" fmla="*/ 518 h 1214"/>
                <a:gd name="T24" fmla="*/ 354 w 3074"/>
                <a:gd name="T25" fmla="*/ 560 h 1214"/>
                <a:gd name="T26" fmla="*/ 390 w 3074"/>
                <a:gd name="T27" fmla="*/ 600 h 1214"/>
                <a:gd name="T28" fmla="*/ 428 w 3074"/>
                <a:gd name="T29" fmla="*/ 640 h 1214"/>
                <a:gd name="T30" fmla="*/ 468 w 3074"/>
                <a:gd name="T31" fmla="*/ 680 h 1214"/>
                <a:gd name="T32" fmla="*/ 510 w 3074"/>
                <a:gd name="T33" fmla="*/ 718 h 1214"/>
                <a:gd name="T34" fmla="*/ 554 w 3074"/>
                <a:gd name="T35" fmla="*/ 756 h 1214"/>
                <a:gd name="T36" fmla="*/ 600 w 3074"/>
                <a:gd name="T37" fmla="*/ 792 h 1214"/>
                <a:gd name="T38" fmla="*/ 646 w 3074"/>
                <a:gd name="T39" fmla="*/ 828 h 1214"/>
                <a:gd name="T40" fmla="*/ 696 w 3074"/>
                <a:gd name="T41" fmla="*/ 860 h 1214"/>
                <a:gd name="T42" fmla="*/ 748 w 3074"/>
                <a:gd name="T43" fmla="*/ 890 h 1214"/>
                <a:gd name="T44" fmla="*/ 800 w 3074"/>
                <a:gd name="T45" fmla="*/ 920 h 1214"/>
                <a:gd name="T46" fmla="*/ 854 w 3074"/>
                <a:gd name="T47" fmla="*/ 946 h 1214"/>
                <a:gd name="T48" fmla="*/ 912 w 3074"/>
                <a:gd name="T49" fmla="*/ 968 h 1214"/>
                <a:gd name="T50" fmla="*/ 912 w 3074"/>
                <a:gd name="T51" fmla="*/ 968 h 1214"/>
                <a:gd name="T52" fmla="*/ 972 w 3074"/>
                <a:gd name="T53" fmla="*/ 990 h 1214"/>
                <a:gd name="T54" fmla="*/ 1036 w 3074"/>
                <a:gd name="T55" fmla="*/ 1010 h 1214"/>
                <a:gd name="T56" fmla="*/ 1106 w 3074"/>
                <a:gd name="T57" fmla="*/ 1030 h 1214"/>
                <a:gd name="T58" fmla="*/ 1180 w 3074"/>
                <a:gd name="T59" fmla="*/ 1046 h 1214"/>
                <a:gd name="T60" fmla="*/ 1258 w 3074"/>
                <a:gd name="T61" fmla="*/ 1064 h 1214"/>
                <a:gd name="T62" fmla="*/ 1338 w 3074"/>
                <a:gd name="T63" fmla="*/ 1078 h 1214"/>
                <a:gd name="T64" fmla="*/ 1422 w 3074"/>
                <a:gd name="T65" fmla="*/ 1094 h 1214"/>
                <a:gd name="T66" fmla="*/ 1508 w 3074"/>
                <a:gd name="T67" fmla="*/ 1106 h 1214"/>
                <a:gd name="T68" fmla="*/ 1684 w 3074"/>
                <a:gd name="T69" fmla="*/ 1130 h 1214"/>
                <a:gd name="T70" fmla="*/ 1866 w 3074"/>
                <a:gd name="T71" fmla="*/ 1150 h 1214"/>
                <a:gd name="T72" fmla="*/ 2046 w 3074"/>
                <a:gd name="T73" fmla="*/ 1166 h 1214"/>
                <a:gd name="T74" fmla="*/ 2222 w 3074"/>
                <a:gd name="T75" fmla="*/ 1180 h 1214"/>
                <a:gd name="T76" fmla="*/ 2392 w 3074"/>
                <a:gd name="T77" fmla="*/ 1190 h 1214"/>
                <a:gd name="T78" fmla="*/ 2552 w 3074"/>
                <a:gd name="T79" fmla="*/ 1198 h 1214"/>
                <a:gd name="T80" fmla="*/ 2696 w 3074"/>
                <a:gd name="T81" fmla="*/ 1204 h 1214"/>
                <a:gd name="T82" fmla="*/ 2822 w 3074"/>
                <a:gd name="T83" fmla="*/ 1210 h 1214"/>
                <a:gd name="T84" fmla="*/ 3006 w 3074"/>
                <a:gd name="T85" fmla="*/ 1214 h 1214"/>
                <a:gd name="T86" fmla="*/ 3074 w 3074"/>
                <a:gd name="T87" fmla="*/ 1214 h 1214"/>
                <a:gd name="T88" fmla="*/ 3074 w 3074"/>
                <a:gd name="T89" fmla="*/ 0 h 1214"/>
                <a:gd name="T90" fmla="*/ 0 w 3074"/>
                <a:gd name="T91"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4" h="1214">
                  <a:moveTo>
                    <a:pt x="0" y="0"/>
                  </a:moveTo>
                  <a:lnTo>
                    <a:pt x="0" y="0"/>
                  </a:lnTo>
                  <a:lnTo>
                    <a:pt x="14" y="32"/>
                  </a:lnTo>
                  <a:lnTo>
                    <a:pt x="30" y="70"/>
                  </a:lnTo>
                  <a:lnTo>
                    <a:pt x="56" y="118"/>
                  </a:lnTo>
                  <a:lnTo>
                    <a:pt x="88" y="178"/>
                  </a:lnTo>
                  <a:lnTo>
                    <a:pt x="126" y="246"/>
                  </a:lnTo>
                  <a:lnTo>
                    <a:pt x="172" y="318"/>
                  </a:lnTo>
                  <a:lnTo>
                    <a:pt x="226" y="396"/>
                  </a:lnTo>
                  <a:lnTo>
                    <a:pt x="254" y="436"/>
                  </a:lnTo>
                  <a:lnTo>
                    <a:pt x="286" y="478"/>
                  </a:lnTo>
                  <a:lnTo>
                    <a:pt x="318" y="518"/>
                  </a:lnTo>
                  <a:lnTo>
                    <a:pt x="354" y="560"/>
                  </a:lnTo>
                  <a:lnTo>
                    <a:pt x="390" y="600"/>
                  </a:lnTo>
                  <a:lnTo>
                    <a:pt x="428" y="640"/>
                  </a:lnTo>
                  <a:lnTo>
                    <a:pt x="468" y="680"/>
                  </a:lnTo>
                  <a:lnTo>
                    <a:pt x="510" y="718"/>
                  </a:lnTo>
                  <a:lnTo>
                    <a:pt x="554" y="756"/>
                  </a:lnTo>
                  <a:lnTo>
                    <a:pt x="600" y="792"/>
                  </a:lnTo>
                  <a:lnTo>
                    <a:pt x="646" y="828"/>
                  </a:lnTo>
                  <a:lnTo>
                    <a:pt x="696" y="860"/>
                  </a:lnTo>
                  <a:lnTo>
                    <a:pt x="748" y="890"/>
                  </a:lnTo>
                  <a:lnTo>
                    <a:pt x="800" y="920"/>
                  </a:lnTo>
                  <a:lnTo>
                    <a:pt x="854" y="946"/>
                  </a:lnTo>
                  <a:lnTo>
                    <a:pt x="912" y="968"/>
                  </a:lnTo>
                  <a:lnTo>
                    <a:pt x="912" y="968"/>
                  </a:lnTo>
                  <a:lnTo>
                    <a:pt x="972" y="990"/>
                  </a:lnTo>
                  <a:lnTo>
                    <a:pt x="1036" y="1010"/>
                  </a:lnTo>
                  <a:lnTo>
                    <a:pt x="1106" y="1030"/>
                  </a:lnTo>
                  <a:lnTo>
                    <a:pt x="1180" y="1046"/>
                  </a:lnTo>
                  <a:lnTo>
                    <a:pt x="1258" y="1064"/>
                  </a:lnTo>
                  <a:lnTo>
                    <a:pt x="1338" y="1078"/>
                  </a:lnTo>
                  <a:lnTo>
                    <a:pt x="1422" y="1094"/>
                  </a:lnTo>
                  <a:lnTo>
                    <a:pt x="1508" y="1106"/>
                  </a:lnTo>
                  <a:lnTo>
                    <a:pt x="1684" y="1130"/>
                  </a:lnTo>
                  <a:lnTo>
                    <a:pt x="1866" y="1150"/>
                  </a:lnTo>
                  <a:lnTo>
                    <a:pt x="2046" y="1166"/>
                  </a:lnTo>
                  <a:lnTo>
                    <a:pt x="2222" y="1180"/>
                  </a:lnTo>
                  <a:lnTo>
                    <a:pt x="2392" y="1190"/>
                  </a:lnTo>
                  <a:lnTo>
                    <a:pt x="2552" y="1198"/>
                  </a:lnTo>
                  <a:lnTo>
                    <a:pt x="2696" y="1204"/>
                  </a:lnTo>
                  <a:lnTo>
                    <a:pt x="2822" y="1210"/>
                  </a:lnTo>
                  <a:lnTo>
                    <a:pt x="3006" y="1214"/>
                  </a:lnTo>
                  <a:lnTo>
                    <a:pt x="3074" y="1214"/>
                  </a:lnTo>
                  <a:lnTo>
                    <a:pt x="3074" y="0"/>
                  </a:lnTo>
                  <a:lnTo>
                    <a:pt x="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19" name="Freeform 243"/>
            <p:cNvSpPr/>
            <p:nvPr/>
          </p:nvSpPr>
          <p:spPr bwMode="auto">
            <a:xfrm>
              <a:off x="12426950" y="6650038"/>
              <a:ext cx="4879975" cy="1927225"/>
            </a:xfrm>
            <a:custGeom>
              <a:avLst/>
              <a:gdLst>
                <a:gd name="T0" fmla="*/ 0 w 3074"/>
                <a:gd name="T1" fmla="*/ 0 h 1214"/>
                <a:gd name="T2" fmla="*/ 0 w 3074"/>
                <a:gd name="T3" fmla="*/ 0 h 1214"/>
                <a:gd name="T4" fmla="*/ 14 w 3074"/>
                <a:gd name="T5" fmla="*/ 32 h 1214"/>
                <a:gd name="T6" fmla="*/ 30 w 3074"/>
                <a:gd name="T7" fmla="*/ 70 h 1214"/>
                <a:gd name="T8" fmla="*/ 56 w 3074"/>
                <a:gd name="T9" fmla="*/ 118 h 1214"/>
                <a:gd name="T10" fmla="*/ 88 w 3074"/>
                <a:gd name="T11" fmla="*/ 178 h 1214"/>
                <a:gd name="T12" fmla="*/ 126 w 3074"/>
                <a:gd name="T13" fmla="*/ 246 h 1214"/>
                <a:gd name="T14" fmla="*/ 172 w 3074"/>
                <a:gd name="T15" fmla="*/ 318 h 1214"/>
                <a:gd name="T16" fmla="*/ 226 w 3074"/>
                <a:gd name="T17" fmla="*/ 396 h 1214"/>
                <a:gd name="T18" fmla="*/ 254 w 3074"/>
                <a:gd name="T19" fmla="*/ 436 h 1214"/>
                <a:gd name="T20" fmla="*/ 286 w 3074"/>
                <a:gd name="T21" fmla="*/ 478 h 1214"/>
                <a:gd name="T22" fmla="*/ 318 w 3074"/>
                <a:gd name="T23" fmla="*/ 518 h 1214"/>
                <a:gd name="T24" fmla="*/ 354 w 3074"/>
                <a:gd name="T25" fmla="*/ 560 h 1214"/>
                <a:gd name="T26" fmla="*/ 390 w 3074"/>
                <a:gd name="T27" fmla="*/ 600 h 1214"/>
                <a:gd name="T28" fmla="*/ 428 w 3074"/>
                <a:gd name="T29" fmla="*/ 640 h 1214"/>
                <a:gd name="T30" fmla="*/ 468 w 3074"/>
                <a:gd name="T31" fmla="*/ 680 h 1214"/>
                <a:gd name="T32" fmla="*/ 510 w 3074"/>
                <a:gd name="T33" fmla="*/ 718 h 1214"/>
                <a:gd name="T34" fmla="*/ 554 w 3074"/>
                <a:gd name="T35" fmla="*/ 756 h 1214"/>
                <a:gd name="T36" fmla="*/ 600 w 3074"/>
                <a:gd name="T37" fmla="*/ 792 h 1214"/>
                <a:gd name="T38" fmla="*/ 646 w 3074"/>
                <a:gd name="T39" fmla="*/ 828 h 1214"/>
                <a:gd name="T40" fmla="*/ 696 w 3074"/>
                <a:gd name="T41" fmla="*/ 860 h 1214"/>
                <a:gd name="T42" fmla="*/ 748 w 3074"/>
                <a:gd name="T43" fmla="*/ 890 h 1214"/>
                <a:gd name="T44" fmla="*/ 800 w 3074"/>
                <a:gd name="T45" fmla="*/ 920 h 1214"/>
                <a:gd name="T46" fmla="*/ 854 w 3074"/>
                <a:gd name="T47" fmla="*/ 946 h 1214"/>
                <a:gd name="T48" fmla="*/ 912 w 3074"/>
                <a:gd name="T49" fmla="*/ 968 h 1214"/>
                <a:gd name="T50" fmla="*/ 912 w 3074"/>
                <a:gd name="T51" fmla="*/ 968 h 1214"/>
                <a:gd name="T52" fmla="*/ 972 w 3074"/>
                <a:gd name="T53" fmla="*/ 990 h 1214"/>
                <a:gd name="T54" fmla="*/ 1036 w 3074"/>
                <a:gd name="T55" fmla="*/ 1010 h 1214"/>
                <a:gd name="T56" fmla="*/ 1106 w 3074"/>
                <a:gd name="T57" fmla="*/ 1030 h 1214"/>
                <a:gd name="T58" fmla="*/ 1180 w 3074"/>
                <a:gd name="T59" fmla="*/ 1046 h 1214"/>
                <a:gd name="T60" fmla="*/ 1258 w 3074"/>
                <a:gd name="T61" fmla="*/ 1064 h 1214"/>
                <a:gd name="T62" fmla="*/ 1338 w 3074"/>
                <a:gd name="T63" fmla="*/ 1078 h 1214"/>
                <a:gd name="T64" fmla="*/ 1422 w 3074"/>
                <a:gd name="T65" fmla="*/ 1094 h 1214"/>
                <a:gd name="T66" fmla="*/ 1508 w 3074"/>
                <a:gd name="T67" fmla="*/ 1106 h 1214"/>
                <a:gd name="T68" fmla="*/ 1684 w 3074"/>
                <a:gd name="T69" fmla="*/ 1130 h 1214"/>
                <a:gd name="T70" fmla="*/ 1866 w 3074"/>
                <a:gd name="T71" fmla="*/ 1150 h 1214"/>
                <a:gd name="T72" fmla="*/ 2046 w 3074"/>
                <a:gd name="T73" fmla="*/ 1166 h 1214"/>
                <a:gd name="T74" fmla="*/ 2222 w 3074"/>
                <a:gd name="T75" fmla="*/ 1180 h 1214"/>
                <a:gd name="T76" fmla="*/ 2392 w 3074"/>
                <a:gd name="T77" fmla="*/ 1190 h 1214"/>
                <a:gd name="T78" fmla="*/ 2552 w 3074"/>
                <a:gd name="T79" fmla="*/ 1198 h 1214"/>
                <a:gd name="T80" fmla="*/ 2696 w 3074"/>
                <a:gd name="T81" fmla="*/ 1204 h 1214"/>
                <a:gd name="T82" fmla="*/ 2822 w 3074"/>
                <a:gd name="T83" fmla="*/ 1210 h 1214"/>
                <a:gd name="T84" fmla="*/ 3006 w 3074"/>
                <a:gd name="T85" fmla="*/ 1214 h 1214"/>
                <a:gd name="T86" fmla="*/ 3074 w 3074"/>
                <a:gd name="T87" fmla="*/ 1214 h 1214"/>
                <a:gd name="T88" fmla="*/ 3074 w 3074"/>
                <a:gd name="T89" fmla="*/ 0 h 1214"/>
                <a:gd name="T90" fmla="*/ 0 w 3074"/>
                <a:gd name="T91"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4" h="1214">
                  <a:moveTo>
                    <a:pt x="0" y="0"/>
                  </a:moveTo>
                  <a:lnTo>
                    <a:pt x="0" y="0"/>
                  </a:lnTo>
                  <a:lnTo>
                    <a:pt x="14" y="32"/>
                  </a:lnTo>
                  <a:lnTo>
                    <a:pt x="30" y="70"/>
                  </a:lnTo>
                  <a:lnTo>
                    <a:pt x="56" y="118"/>
                  </a:lnTo>
                  <a:lnTo>
                    <a:pt x="88" y="178"/>
                  </a:lnTo>
                  <a:lnTo>
                    <a:pt x="126" y="246"/>
                  </a:lnTo>
                  <a:lnTo>
                    <a:pt x="172" y="318"/>
                  </a:lnTo>
                  <a:lnTo>
                    <a:pt x="226" y="396"/>
                  </a:lnTo>
                  <a:lnTo>
                    <a:pt x="254" y="436"/>
                  </a:lnTo>
                  <a:lnTo>
                    <a:pt x="286" y="478"/>
                  </a:lnTo>
                  <a:lnTo>
                    <a:pt x="318" y="518"/>
                  </a:lnTo>
                  <a:lnTo>
                    <a:pt x="354" y="560"/>
                  </a:lnTo>
                  <a:lnTo>
                    <a:pt x="390" y="600"/>
                  </a:lnTo>
                  <a:lnTo>
                    <a:pt x="428" y="640"/>
                  </a:lnTo>
                  <a:lnTo>
                    <a:pt x="468" y="680"/>
                  </a:lnTo>
                  <a:lnTo>
                    <a:pt x="510" y="718"/>
                  </a:lnTo>
                  <a:lnTo>
                    <a:pt x="554" y="756"/>
                  </a:lnTo>
                  <a:lnTo>
                    <a:pt x="600" y="792"/>
                  </a:lnTo>
                  <a:lnTo>
                    <a:pt x="646" y="828"/>
                  </a:lnTo>
                  <a:lnTo>
                    <a:pt x="696" y="860"/>
                  </a:lnTo>
                  <a:lnTo>
                    <a:pt x="748" y="890"/>
                  </a:lnTo>
                  <a:lnTo>
                    <a:pt x="800" y="920"/>
                  </a:lnTo>
                  <a:lnTo>
                    <a:pt x="854" y="946"/>
                  </a:lnTo>
                  <a:lnTo>
                    <a:pt x="912" y="968"/>
                  </a:lnTo>
                  <a:lnTo>
                    <a:pt x="912" y="968"/>
                  </a:lnTo>
                  <a:lnTo>
                    <a:pt x="972" y="990"/>
                  </a:lnTo>
                  <a:lnTo>
                    <a:pt x="1036" y="1010"/>
                  </a:lnTo>
                  <a:lnTo>
                    <a:pt x="1106" y="1030"/>
                  </a:lnTo>
                  <a:lnTo>
                    <a:pt x="1180" y="1046"/>
                  </a:lnTo>
                  <a:lnTo>
                    <a:pt x="1258" y="1064"/>
                  </a:lnTo>
                  <a:lnTo>
                    <a:pt x="1338" y="1078"/>
                  </a:lnTo>
                  <a:lnTo>
                    <a:pt x="1422" y="1094"/>
                  </a:lnTo>
                  <a:lnTo>
                    <a:pt x="1508" y="1106"/>
                  </a:lnTo>
                  <a:lnTo>
                    <a:pt x="1684" y="1130"/>
                  </a:lnTo>
                  <a:lnTo>
                    <a:pt x="1866" y="1150"/>
                  </a:lnTo>
                  <a:lnTo>
                    <a:pt x="2046" y="1166"/>
                  </a:lnTo>
                  <a:lnTo>
                    <a:pt x="2222" y="1180"/>
                  </a:lnTo>
                  <a:lnTo>
                    <a:pt x="2392" y="1190"/>
                  </a:lnTo>
                  <a:lnTo>
                    <a:pt x="2552" y="1198"/>
                  </a:lnTo>
                  <a:lnTo>
                    <a:pt x="2696" y="1204"/>
                  </a:lnTo>
                  <a:lnTo>
                    <a:pt x="2822" y="1210"/>
                  </a:lnTo>
                  <a:lnTo>
                    <a:pt x="3006" y="1214"/>
                  </a:lnTo>
                  <a:lnTo>
                    <a:pt x="3074" y="1214"/>
                  </a:lnTo>
                  <a:lnTo>
                    <a:pt x="307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0" name="Freeform 245"/>
            <p:cNvSpPr/>
            <p:nvPr/>
          </p:nvSpPr>
          <p:spPr bwMode="auto">
            <a:xfrm>
              <a:off x="12458700" y="5065713"/>
              <a:ext cx="4848225" cy="1657350"/>
            </a:xfrm>
            <a:custGeom>
              <a:avLst/>
              <a:gdLst>
                <a:gd name="T0" fmla="*/ 3054 w 3054"/>
                <a:gd name="T1" fmla="*/ 0 h 1044"/>
                <a:gd name="T2" fmla="*/ 3054 w 3054"/>
                <a:gd name="T3" fmla="*/ 0 h 1044"/>
                <a:gd name="T4" fmla="*/ 2872 w 3054"/>
                <a:gd name="T5" fmla="*/ 2 h 1044"/>
                <a:gd name="T6" fmla="*/ 2630 w 3054"/>
                <a:gd name="T7" fmla="*/ 10 h 1044"/>
                <a:gd name="T8" fmla="*/ 2492 w 3054"/>
                <a:gd name="T9" fmla="*/ 16 h 1044"/>
                <a:gd name="T10" fmla="*/ 2346 w 3054"/>
                <a:gd name="T11" fmla="*/ 26 h 1044"/>
                <a:gd name="T12" fmla="*/ 2194 w 3054"/>
                <a:gd name="T13" fmla="*/ 36 h 1044"/>
                <a:gd name="T14" fmla="*/ 2038 w 3054"/>
                <a:gd name="T15" fmla="*/ 50 h 1044"/>
                <a:gd name="T16" fmla="*/ 1880 w 3054"/>
                <a:gd name="T17" fmla="*/ 66 h 1044"/>
                <a:gd name="T18" fmla="*/ 1726 w 3054"/>
                <a:gd name="T19" fmla="*/ 86 h 1044"/>
                <a:gd name="T20" fmla="*/ 1574 w 3054"/>
                <a:gd name="T21" fmla="*/ 108 h 1044"/>
                <a:gd name="T22" fmla="*/ 1500 w 3054"/>
                <a:gd name="T23" fmla="*/ 120 h 1044"/>
                <a:gd name="T24" fmla="*/ 1428 w 3054"/>
                <a:gd name="T25" fmla="*/ 134 h 1044"/>
                <a:gd name="T26" fmla="*/ 1358 w 3054"/>
                <a:gd name="T27" fmla="*/ 150 h 1044"/>
                <a:gd name="T28" fmla="*/ 1290 w 3054"/>
                <a:gd name="T29" fmla="*/ 164 h 1044"/>
                <a:gd name="T30" fmla="*/ 1224 w 3054"/>
                <a:gd name="T31" fmla="*/ 182 h 1044"/>
                <a:gd name="T32" fmla="*/ 1162 w 3054"/>
                <a:gd name="T33" fmla="*/ 200 h 1044"/>
                <a:gd name="T34" fmla="*/ 1104 w 3054"/>
                <a:gd name="T35" fmla="*/ 218 h 1044"/>
                <a:gd name="T36" fmla="*/ 1048 w 3054"/>
                <a:gd name="T37" fmla="*/ 238 h 1044"/>
                <a:gd name="T38" fmla="*/ 998 w 3054"/>
                <a:gd name="T39" fmla="*/ 260 h 1044"/>
                <a:gd name="T40" fmla="*/ 950 w 3054"/>
                <a:gd name="T41" fmla="*/ 282 h 1044"/>
                <a:gd name="T42" fmla="*/ 950 w 3054"/>
                <a:gd name="T43" fmla="*/ 282 h 1044"/>
                <a:gd name="T44" fmla="*/ 860 w 3054"/>
                <a:gd name="T45" fmla="*/ 330 h 1044"/>
                <a:gd name="T46" fmla="*/ 778 w 3054"/>
                <a:gd name="T47" fmla="*/ 378 h 1044"/>
                <a:gd name="T48" fmla="*/ 702 w 3054"/>
                <a:gd name="T49" fmla="*/ 428 h 1044"/>
                <a:gd name="T50" fmla="*/ 632 w 3054"/>
                <a:gd name="T51" fmla="*/ 474 h 1044"/>
                <a:gd name="T52" fmla="*/ 568 w 3054"/>
                <a:gd name="T53" fmla="*/ 522 h 1044"/>
                <a:gd name="T54" fmla="*/ 508 w 3054"/>
                <a:gd name="T55" fmla="*/ 568 h 1044"/>
                <a:gd name="T56" fmla="*/ 452 w 3054"/>
                <a:gd name="T57" fmla="*/ 612 h 1044"/>
                <a:gd name="T58" fmla="*/ 402 w 3054"/>
                <a:gd name="T59" fmla="*/ 656 h 1044"/>
                <a:gd name="T60" fmla="*/ 402 w 3054"/>
                <a:gd name="T61" fmla="*/ 656 h 1044"/>
                <a:gd name="T62" fmla="*/ 284 w 3054"/>
                <a:gd name="T63" fmla="*/ 758 h 1044"/>
                <a:gd name="T64" fmla="*/ 284 w 3054"/>
                <a:gd name="T65" fmla="*/ 758 h 1044"/>
                <a:gd name="T66" fmla="*/ 220 w 3054"/>
                <a:gd name="T67" fmla="*/ 812 h 1044"/>
                <a:gd name="T68" fmla="*/ 190 w 3054"/>
                <a:gd name="T69" fmla="*/ 836 h 1044"/>
                <a:gd name="T70" fmla="*/ 160 w 3054"/>
                <a:gd name="T71" fmla="*/ 858 h 1044"/>
                <a:gd name="T72" fmla="*/ 128 w 3054"/>
                <a:gd name="T73" fmla="*/ 880 h 1044"/>
                <a:gd name="T74" fmla="*/ 98 w 3054"/>
                <a:gd name="T75" fmla="*/ 898 h 1044"/>
                <a:gd name="T76" fmla="*/ 66 w 3054"/>
                <a:gd name="T77" fmla="*/ 916 h 1044"/>
                <a:gd name="T78" fmla="*/ 32 w 3054"/>
                <a:gd name="T79" fmla="*/ 932 h 1044"/>
                <a:gd name="T80" fmla="*/ 32 w 3054"/>
                <a:gd name="T81" fmla="*/ 932 h 1044"/>
                <a:gd name="T82" fmla="*/ 0 w 3054"/>
                <a:gd name="T83" fmla="*/ 998 h 1044"/>
                <a:gd name="T84" fmla="*/ 3054 w 3054"/>
                <a:gd name="T85" fmla="*/ 998 h 1044"/>
                <a:gd name="T86" fmla="*/ 3054 w 3054"/>
                <a:gd name="T87" fmla="*/ 1044 h 1044"/>
                <a:gd name="T88" fmla="*/ 3054 w 3054"/>
                <a:gd name="T89" fmla="*/ 1044 h 1044"/>
                <a:gd name="T90" fmla="*/ 3054 w 3054"/>
                <a:gd name="T91" fmla="*/ 6 h 1044"/>
                <a:gd name="T92" fmla="*/ 3054 w 3054"/>
                <a:gd name="T9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54" h="1044">
                  <a:moveTo>
                    <a:pt x="3054" y="0"/>
                  </a:moveTo>
                  <a:lnTo>
                    <a:pt x="3054" y="0"/>
                  </a:lnTo>
                  <a:lnTo>
                    <a:pt x="2872" y="2"/>
                  </a:lnTo>
                  <a:lnTo>
                    <a:pt x="2630" y="10"/>
                  </a:lnTo>
                  <a:lnTo>
                    <a:pt x="2492" y="16"/>
                  </a:lnTo>
                  <a:lnTo>
                    <a:pt x="2346" y="26"/>
                  </a:lnTo>
                  <a:lnTo>
                    <a:pt x="2194" y="36"/>
                  </a:lnTo>
                  <a:lnTo>
                    <a:pt x="2038" y="50"/>
                  </a:lnTo>
                  <a:lnTo>
                    <a:pt x="1880" y="66"/>
                  </a:lnTo>
                  <a:lnTo>
                    <a:pt x="1726" y="86"/>
                  </a:lnTo>
                  <a:lnTo>
                    <a:pt x="1574" y="108"/>
                  </a:lnTo>
                  <a:lnTo>
                    <a:pt x="1500" y="120"/>
                  </a:lnTo>
                  <a:lnTo>
                    <a:pt x="1428" y="134"/>
                  </a:lnTo>
                  <a:lnTo>
                    <a:pt x="1358" y="150"/>
                  </a:lnTo>
                  <a:lnTo>
                    <a:pt x="1290" y="164"/>
                  </a:lnTo>
                  <a:lnTo>
                    <a:pt x="1224" y="182"/>
                  </a:lnTo>
                  <a:lnTo>
                    <a:pt x="1162" y="200"/>
                  </a:lnTo>
                  <a:lnTo>
                    <a:pt x="1104" y="218"/>
                  </a:lnTo>
                  <a:lnTo>
                    <a:pt x="1048" y="238"/>
                  </a:lnTo>
                  <a:lnTo>
                    <a:pt x="998" y="260"/>
                  </a:lnTo>
                  <a:lnTo>
                    <a:pt x="950" y="282"/>
                  </a:lnTo>
                  <a:lnTo>
                    <a:pt x="950" y="282"/>
                  </a:lnTo>
                  <a:lnTo>
                    <a:pt x="860" y="330"/>
                  </a:lnTo>
                  <a:lnTo>
                    <a:pt x="778" y="378"/>
                  </a:lnTo>
                  <a:lnTo>
                    <a:pt x="702" y="428"/>
                  </a:lnTo>
                  <a:lnTo>
                    <a:pt x="632" y="474"/>
                  </a:lnTo>
                  <a:lnTo>
                    <a:pt x="568" y="522"/>
                  </a:lnTo>
                  <a:lnTo>
                    <a:pt x="508" y="568"/>
                  </a:lnTo>
                  <a:lnTo>
                    <a:pt x="452" y="612"/>
                  </a:lnTo>
                  <a:lnTo>
                    <a:pt x="402" y="656"/>
                  </a:lnTo>
                  <a:lnTo>
                    <a:pt x="402" y="656"/>
                  </a:lnTo>
                  <a:lnTo>
                    <a:pt x="284" y="758"/>
                  </a:lnTo>
                  <a:lnTo>
                    <a:pt x="284" y="758"/>
                  </a:lnTo>
                  <a:lnTo>
                    <a:pt x="220" y="812"/>
                  </a:lnTo>
                  <a:lnTo>
                    <a:pt x="190" y="836"/>
                  </a:lnTo>
                  <a:lnTo>
                    <a:pt x="160" y="858"/>
                  </a:lnTo>
                  <a:lnTo>
                    <a:pt x="128" y="880"/>
                  </a:lnTo>
                  <a:lnTo>
                    <a:pt x="98" y="898"/>
                  </a:lnTo>
                  <a:lnTo>
                    <a:pt x="66" y="916"/>
                  </a:lnTo>
                  <a:lnTo>
                    <a:pt x="32" y="932"/>
                  </a:lnTo>
                  <a:lnTo>
                    <a:pt x="32" y="932"/>
                  </a:lnTo>
                  <a:lnTo>
                    <a:pt x="0" y="998"/>
                  </a:lnTo>
                  <a:lnTo>
                    <a:pt x="3054" y="998"/>
                  </a:lnTo>
                  <a:lnTo>
                    <a:pt x="3054" y="1044"/>
                  </a:lnTo>
                  <a:lnTo>
                    <a:pt x="3054" y="1044"/>
                  </a:lnTo>
                  <a:lnTo>
                    <a:pt x="3054" y="6"/>
                  </a:lnTo>
                  <a:lnTo>
                    <a:pt x="3054" y="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1" name="Freeform 246"/>
            <p:cNvSpPr/>
            <p:nvPr/>
          </p:nvSpPr>
          <p:spPr bwMode="auto">
            <a:xfrm>
              <a:off x="12458700" y="5065713"/>
              <a:ext cx="4848225" cy="1657350"/>
            </a:xfrm>
            <a:custGeom>
              <a:avLst/>
              <a:gdLst>
                <a:gd name="T0" fmla="*/ 3054 w 3054"/>
                <a:gd name="T1" fmla="*/ 0 h 1044"/>
                <a:gd name="T2" fmla="*/ 3054 w 3054"/>
                <a:gd name="T3" fmla="*/ 0 h 1044"/>
                <a:gd name="T4" fmla="*/ 2872 w 3054"/>
                <a:gd name="T5" fmla="*/ 2 h 1044"/>
                <a:gd name="T6" fmla="*/ 2630 w 3054"/>
                <a:gd name="T7" fmla="*/ 10 h 1044"/>
                <a:gd name="T8" fmla="*/ 2492 w 3054"/>
                <a:gd name="T9" fmla="*/ 16 h 1044"/>
                <a:gd name="T10" fmla="*/ 2346 w 3054"/>
                <a:gd name="T11" fmla="*/ 26 h 1044"/>
                <a:gd name="T12" fmla="*/ 2194 w 3054"/>
                <a:gd name="T13" fmla="*/ 36 h 1044"/>
                <a:gd name="T14" fmla="*/ 2038 w 3054"/>
                <a:gd name="T15" fmla="*/ 50 h 1044"/>
                <a:gd name="T16" fmla="*/ 1880 w 3054"/>
                <a:gd name="T17" fmla="*/ 66 h 1044"/>
                <a:gd name="T18" fmla="*/ 1726 w 3054"/>
                <a:gd name="T19" fmla="*/ 86 h 1044"/>
                <a:gd name="T20" fmla="*/ 1574 w 3054"/>
                <a:gd name="T21" fmla="*/ 108 h 1044"/>
                <a:gd name="T22" fmla="*/ 1500 w 3054"/>
                <a:gd name="T23" fmla="*/ 120 h 1044"/>
                <a:gd name="T24" fmla="*/ 1428 w 3054"/>
                <a:gd name="T25" fmla="*/ 134 h 1044"/>
                <a:gd name="T26" fmla="*/ 1358 w 3054"/>
                <a:gd name="T27" fmla="*/ 150 h 1044"/>
                <a:gd name="T28" fmla="*/ 1290 w 3054"/>
                <a:gd name="T29" fmla="*/ 164 h 1044"/>
                <a:gd name="T30" fmla="*/ 1224 w 3054"/>
                <a:gd name="T31" fmla="*/ 182 h 1044"/>
                <a:gd name="T32" fmla="*/ 1162 w 3054"/>
                <a:gd name="T33" fmla="*/ 200 h 1044"/>
                <a:gd name="T34" fmla="*/ 1104 w 3054"/>
                <a:gd name="T35" fmla="*/ 218 h 1044"/>
                <a:gd name="T36" fmla="*/ 1048 w 3054"/>
                <a:gd name="T37" fmla="*/ 238 h 1044"/>
                <a:gd name="T38" fmla="*/ 998 w 3054"/>
                <a:gd name="T39" fmla="*/ 260 h 1044"/>
                <a:gd name="T40" fmla="*/ 950 w 3054"/>
                <a:gd name="T41" fmla="*/ 282 h 1044"/>
                <a:gd name="T42" fmla="*/ 950 w 3054"/>
                <a:gd name="T43" fmla="*/ 282 h 1044"/>
                <a:gd name="T44" fmla="*/ 860 w 3054"/>
                <a:gd name="T45" fmla="*/ 330 h 1044"/>
                <a:gd name="T46" fmla="*/ 778 w 3054"/>
                <a:gd name="T47" fmla="*/ 378 h 1044"/>
                <a:gd name="T48" fmla="*/ 702 w 3054"/>
                <a:gd name="T49" fmla="*/ 428 h 1044"/>
                <a:gd name="T50" fmla="*/ 632 w 3054"/>
                <a:gd name="T51" fmla="*/ 474 h 1044"/>
                <a:gd name="T52" fmla="*/ 568 w 3054"/>
                <a:gd name="T53" fmla="*/ 522 h 1044"/>
                <a:gd name="T54" fmla="*/ 508 w 3054"/>
                <a:gd name="T55" fmla="*/ 568 h 1044"/>
                <a:gd name="T56" fmla="*/ 452 w 3054"/>
                <a:gd name="T57" fmla="*/ 612 h 1044"/>
                <a:gd name="T58" fmla="*/ 402 w 3054"/>
                <a:gd name="T59" fmla="*/ 656 h 1044"/>
                <a:gd name="T60" fmla="*/ 402 w 3054"/>
                <a:gd name="T61" fmla="*/ 656 h 1044"/>
                <a:gd name="T62" fmla="*/ 284 w 3054"/>
                <a:gd name="T63" fmla="*/ 758 h 1044"/>
                <a:gd name="T64" fmla="*/ 284 w 3054"/>
                <a:gd name="T65" fmla="*/ 758 h 1044"/>
                <a:gd name="T66" fmla="*/ 220 w 3054"/>
                <a:gd name="T67" fmla="*/ 812 h 1044"/>
                <a:gd name="T68" fmla="*/ 190 w 3054"/>
                <a:gd name="T69" fmla="*/ 836 h 1044"/>
                <a:gd name="T70" fmla="*/ 160 w 3054"/>
                <a:gd name="T71" fmla="*/ 858 h 1044"/>
                <a:gd name="T72" fmla="*/ 128 w 3054"/>
                <a:gd name="T73" fmla="*/ 880 h 1044"/>
                <a:gd name="T74" fmla="*/ 98 w 3054"/>
                <a:gd name="T75" fmla="*/ 898 h 1044"/>
                <a:gd name="T76" fmla="*/ 66 w 3054"/>
                <a:gd name="T77" fmla="*/ 916 h 1044"/>
                <a:gd name="T78" fmla="*/ 32 w 3054"/>
                <a:gd name="T79" fmla="*/ 932 h 1044"/>
                <a:gd name="T80" fmla="*/ 32 w 3054"/>
                <a:gd name="T81" fmla="*/ 932 h 1044"/>
                <a:gd name="T82" fmla="*/ 0 w 3054"/>
                <a:gd name="T83" fmla="*/ 998 h 1044"/>
                <a:gd name="T84" fmla="*/ 3054 w 3054"/>
                <a:gd name="T85" fmla="*/ 998 h 1044"/>
                <a:gd name="T86" fmla="*/ 3054 w 3054"/>
                <a:gd name="T87" fmla="*/ 1044 h 1044"/>
                <a:gd name="T88" fmla="*/ 3054 w 3054"/>
                <a:gd name="T89" fmla="*/ 1044 h 1044"/>
                <a:gd name="T90" fmla="*/ 3054 w 3054"/>
                <a:gd name="T91" fmla="*/ 6 h 1044"/>
                <a:gd name="T92" fmla="*/ 3054 w 3054"/>
                <a:gd name="T9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54" h="1044">
                  <a:moveTo>
                    <a:pt x="3054" y="0"/>
                  </a:moveTo>
                  <a:lnTo>
                    <a:pt x="3054" y="0"/>
                  </a:lnTo>
                  <a:lnTo>
                    <a:pt x="2872" y="2"/>
                  </a:lnTo>
                  <a:lnTo>
                    <a:pt x="2630" y="10"/>
                  </a:lnTo>
                  <a:lnTo>
                    <a:pt x="2492" y="16"/>
                  </a:lnTo>
                  <a:lnTo>
                    <a:pt x="2346" y="26"/>
                  </a:lnTo>
                  <a:lnTo>
                    <a:pt x="2194" y="36"/>
                  </a:lnTo>
                  <a:lnTo>
                    <a:pt x="2038" y="50"/>
                  </a:lnTo>
                  <a:lnTo>
                    <a:pt x="1880" y="66"/>
                  </a:lnTo>
                  <a:lnTo>
                    <a:pt x="1726" y="86"/>
                  </a:lnTo>
                  <a:lnTo>
                    <a:pt x="1574" y="108"/>
                  </a:lnTo>
                  <a:lnTo>
                    <a:pt x="1500" y="120"/>
                  </a:lnTo>
                  <a:lnTo>
                    <a:pt x="1428" y="134"/>
                  </a:lnTo>
                  <a:lnTo>
                    <a:pt x="1358" y="150"/>
                  </a:lnTo>
                  <a:lnTo>
                    <a:pt x="1290" y="164"/>
                  </a:lnTo>
                  <a:lnTo>
                    <a:pt x="1224" y="182"/>
                  </a:lnTo>
                  <a:lnTo>
                    <a:pt x="1162" y="200"/>
                  </a:lnTo>
                  <a:lnTo>
                    <a:pt x="1104" y="218"/>
                  </a:lnTo>
                  <a:lnTo>
                    <a:pt x="1048" y="238"/>
                  </a:lnTo>
                  <a:lnTo>
                    <a:pt x="998" y="260"/>
                  </a:lnTo>
                  <a:lnTo>
                    <a:pt x="950" y="282"/>
                  </a:lnTo>
                  <a:lnTo>
                    <a:pt x="950" y="282"/>
                  </a:lnTo>
                  <a:lnTo>
                    <a:pt x="860" y="330"/>
                  </a:lnTo>
                  <a:lnTo>
                    <a:pt x="778" y="378"/>
                  </a:lnTo>
                  <a:lnTo>
                    <a:pt x="702" y="428"/>
                  </a:lnTo>
                  <a:lnTo>
                    <a:pt x="632" y="474"/>
                  </a:lnTo>
                  <a:lnTo>
                    <a:pt x="568" y="522"/>
                  </a:lnTo>
                  <a:lnTo>
                    <a:pt x="508" y="568"/>
                  </a:lnTo>
                  <a:lnTo>
                    <a:pt x="452" y="612"/>
                  </a:lnTo>
                  <a:lnTo>
                    <a:pt x="402" y="656"/>
                  </a:lnTo>
                  <a:lnTo>
                    <a:pt x="402" y="656"/>
                  </a:lnTo>
                  <a:lnTo>
                    <a:pt x="284" y="758"/>
                  </a:lnTo>
                  <a:lnTo>
                    <a:pt x="284" y="758"/>
                  </a:lnTo>
                  <a:lnTo>
                    <a:pt x="220" y="812"/>
                  </a:lnTo>
                  <a:lnTo>
                    <a:pt x="190" y="836"/>
                  </a:lnTo>
                  <a:lnTo>
                    <a:pt x="160" y="858"/>
                  </a:lnTo>
                  <a:lnTo>
                    <a:pt x="128" y="880"/>
                  </a:lnTo>
                  <a:lnTo>
                    <a:pt x="98" y="898"/>
                  </a:lnTo>
                  <a:lnTo>
                    <a:pt x="66" y="916"/>
                  </a:lnTo>
                  <a:lnTo>
                    <a:pt x="32" y="932"/>
                  </a:lnTo>
                  <a:lnTo>
                    <a:pt x="32" y="932"/>
                  </a:lnTo>
                  <a:lnTo>
                    <a:pt x="0" y="998"/>
                  </a:lnTo>
                  <a:lnTo>
                    <a:pt x="3054" y="998"/>
                  </a:lnTo>
                  <a:lnTo>
                    <a:pt x="3054" y="1044"/>
                  </a:lnTo>
                  <a:lnTo>
                    <a:pt x="3054" y="1044"/>
                  </a:lnTo>
                  <a:lnTo>
                    <a:pt x="3054" y="6"/>
                  </a:lnTo>
                  <a:lnTo>
                    <a:pt x="30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2" name="Freeform 248"/>
            <p:cNvSpPr/>
            <p:nvPr/>
          </p:nvSpPr>
          <p:spPr bwMode="auto">
            <a:xfrm>
              <a:off x="12239625" y="6392863"/>
              <a:ext cx="5060950" cy="3832225"/>
            </a:xfrm>
            <a:custGeom>
              <a:avLst/>
              <a:gdLst>
                <a:gd name="T0" fmla="*/ 3188 w 3188"/>
                <a:gd name="T1" fmla="*/ 1300 h 2414"/>
                <a:gd name="T2" fmla="*/ 2764 w 3188"/>
                <a:gd name="T3" fmla="*/ 1290 h 2414"/>
                <a:gd name="T4" fmla="*/ 2480 w 3188"/>
                <a:gd name="T5" fmla="*/ 1274 h 2414"/>
                <a:gd name="T6" fmla="*/ 2174 w 3188"/>
                <a:gd name="T7" fmla="*/ 1252 h 2414"/>
                <a:gd name="T8" fmla="*/ 1862 w 3188"/>
                <a:gd name="T9" fmla="*/ 1216 h 2414"/>
                <a:gd name="T10" fmla="*/ 1636 w 3188"/>
                <a:gd name="T11" fmla="*/ 1180 h 2414"/>
                <a:gd name="T12" fmla="*/ 1494 w 3188"/>
                <a:gd name="T13" fmla="*/ 1152 h 2414"/>
                <a:gd name="T14" fmla="*/ 1362 w 3188"/>
                <a:gd name="T15" fmla="*/ 1120 h 2414"/>
                <a:gd name="T16" fmla="*/ 1242 w 3188"/>
                <a:gd name="T17" fmla="*/ 1084 h 2414"/>
                <a:gd name="T18" fmla="*/ 1136 w 3188"/>
                <a:gd name="T19" fmla="*/ 1042 h 2414"/>
                <a:gd name="T20" fmla="*/ 1088 w 3188"/>
                <a:gd name="T21" fmla="*/ 1020 h 2414"/>
                <a:gd name="T22" fmla="*/ 978 w 3188"/>
                <a:gd name="T23" fmla="*/ 960 h 2414"/>
                <a:gd name="T24" fmla="*/ 876 w 3188"/>
                <a:gd name="T25" fmla="*/ 898 h 2414"/>
                <a:gd name="T26" fmla="*/ 782 w 3188"/>
                <a:gd name="T27" fmla="*/ 836 h 2414"/>
                <a:gd name="T28" fmla="*/ 694 w 3188"/>
                <a:gd name="T29" fmla="*/ 770 h 2414"/>
                <a:gd name="T30" fmla="*/ 536 w 3188"/>
                <a:gd name="T31" fmla="*/ 638 h 2414"/>
                <a:gd name="T32" fmla="*/ 400 w 3188"/>
                <a:gd name="T33" fmla="*/ 502 h 2414"/>
                <a:gd name="T34" fmla="*/ 284 w 3188"/>
                <a:gd name="T35" fmla="*/ 368 h 2414"/>
                <a:gd name="T36" fmla="*/ 180 w 3188"/>
                <a:gd name="T37" fmla="*/ 238 h 2414"/>
                <a:gd name="T38" fmla="*/ 0 w 3188"/>
                <a:gd name="T39" fmla="*/ 0 h 2414"/>
                <a:gd name="T40" fmla="*/ 28 w 3188"/>
                <a:gd name="T41" fmla="*/ 72 h 2414"/>
                <a:gd name="T42" fmla="*/ 94 w 3188"/>
                <a:gd name="T43" fmla="*/ 242 h 2414"/>
                <a:gd name="T44" fmla="*/ 198 w 3188"/>
                <a:gd name="T45" fmla="*/ 484 h 2414"/>
                <a:gd name="T46" fmla="*/ 334 w 3188"/>
                <a:gd name="T47" fmla="*/ 774 h 2414"/>
                <a:gd name="T48" fmla="*/ 414 w 3188"/>
                <a:gd name="T49" fmla="*/ 930 h 2414"/>
                <a:gd name="T50" fmla="*/ 500 w 3188"/>
                <a:gd name="T51" fmla="*/ 1086 h 2414"/>
                <a:gd name="T52" fmla="*/ 594 w 3188"/>
                <a:gd name="T53" fmla="*/ 1242 h 2414"/>
                <a:gd name="T54" fmla="*/ 694 w 3188"/>
                <a:gd name="T55" fmla="*/ 1394 h 2414"/>
                <a:gd name="T56" fmla="*/ 800 w 3188"/>
                <a:gd name="T57" fmla="*/ 1538 h 2414"/>
                <a:gd name="T58" fmla="*/ 912 w 3188"/>
                <a:gd name="T59" fmla="*/ 1672 h 2414"/>
                <a:gd name="T60" fmla="*/ 1030 w 3188"/>
                <a:gd name="T61" fmla="*/ 1792 h 2414"/>
                <a:gd name="T62" fmla="*/ 1152 w 3188"/>
                <a:gd name="T63" fmla="*/ 1894 h 2414"/>
                <a:gd name="T64" fmla="*/ 1216 w 3188"/>
                <a:gd name="T65" fmla="*/ 1940 h 2414"/>
                <a:gd name="T66" fmla="*/ 1356 w 3188"/>
                <a:gd name="T67" fmla="*/ 2022 h 2414"/>
                <a:gd name="T68" fmla="*/ 1506 w 3188"/>
                <a:gd name="T69" fmla="*/ 2094 h 2414"/>
                <a:gd name="T70" fmla="*/ 1668 w 3188"/>
                <a:gd name="T71" fmla="*/ 2156 h 2414"/>
                <a:gd name="T72" fmla="*/ 1834 w 3188"/>
                <a:gd name="T73" fmla="*/ 2210 h 2414"/>
                <a:gd name="T74" fmla="*/ 2002 w 3188"/>
                <a:gd name="T75" fmla="*/ 2256 h 2414"/>
                <a:gd name="T76" fmla="*/ 2172 w 3188"/>
                <a:gd name="T77" fmla="*/ 2294 h 2414"/>
                <a:gd name="T78" fmla="*/ 2338 w 3188"/>
                <a:gd name="T79" fmla="*/ 2326 h 2414"/>
                <a:gd name="T80" fmla="*/ 2574 w 3188"/>
                <a:gd name="T81" fmla="*/ 2362 h 2414"/>
                <a:gd name="T82" fmla="*/ 2848 w 3188"/>
                <a:gd name="T83" fmla="*/ 2394 h 2414"/>
                <a:gd name="T84" fmla="*/ 3056 w 3188"/>
                <a:gd name="T85" fmla="*/ 2410 h 2414"/>
                <a:gd name="T86" fmla="*/ 3188 w 3188"/>
                <a:gd name="T87" fmla="*/ 2414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8" h="2414">
                  <a:moveTo>
                    <a:pt x="3188" y="1300"/>
                  </a:moveTo>
                  <a:lnTo>
                    <a:pt x="3188" y="1300"/>
                  </a:lnTo>
                  <a:lnTo>
                    <a:pt x="3006" y="1298"/>
                  </a:lnTo>
                  <a:lnTo>
                    <a:pt x="2764" y="1290"/>
                  </a:lnTo>
                  <a:lnTo>
                    <a:pt x="2626" y="1284"/>
                  </a:lnTo>
                  <a:lnTo>
                    <a:pt x="2480" y="1274"/>
                  </a:lnTo>
                  <a:lnTo>
                    <a:pt x="2328" y="1264"/>
                  </a:lnTo>
                  <a:lnTo>
                    <a:pt x="2174" y="1252"/>
                  </a:lnTo>
                  <a:lnTo>
                    <a:pt x="2016" y="1234"/>
                  </a:lnTo>
                  <a:lnTo>
                    <a:pt x="1862" y="1216"/>
                  </a:lnTo>
                  <a:lnTo>
                    <a:pt x="1710" y="1194"/>
                  </a:lnTo>
                  <a:lnTo>
                    <a:pt x="1636" y="1180"/>
                  </a:lnTo>
                  <a:lnTo>
                    <a:pt x="1564" y="1168"/>
                  </a:lnTo>
                  <a:lnTo>
                    <a:pt x="1494" y="1152"/>
                  </a:lnTo>
                  <a:lnTo>
                    <a:pt x="1428" y="1136"/>
                  </a:lnTo>
                  <a:lnTo>
                    <a:pt x="1362" y="1120"/>
                  </a:lnTo>
                  <a:lnTo>
                    <a:pt x="1300" y="1102"/>
                  </a:lnTo>
                  <a:lnTo>
                    <a:pt x="1242" y="1084"/>
                  </a:lnTo>
                  <a:lnTo>
                    <a:pt x="1186" y="1064"/>
                  </a:lnTo>
                  <a:lnTo>
                    <a:pt x="1136" y="1042"/>
                  </a:lnTo>
                  <a:lnTo>
                    <a:pt x="1088" y="1020"/>
                  </a:lnTo>
                  <a:lnTo>
                    <a:pt x="1088" y="1020"/>
                  </a:lnTo>
                  <a:lnTo>
                    <a:pt x="1032" y="990"/>
                  </a:lnTo>
                  <a:lnTo>
                    <a:pt x="978" y="960"/>
                  </a:lnTo>
                  <a:lnTo>
                    <a:pt x="926" y="930"/>
                  </a:lnTo>
                  <a:lnTo>
                    <a:pt x="876" y="898"/>
                  </a:lnTo>
                  <a:lnTo>
                    <a:pt x="828" y="868"/>
                  </a:lnTo>
                  <a:lnTo>
                    <a:pt x="782" y="836"/>
                  </a:lnTo>
                  <a:lnTo>
                    <a:pt x="738" y="804"/>
                  </a:lnTo>
                  <a:lnTo>
                    <a:pt x="694" y="770"/>
                  </a:lnTo>
                  <a:lnTo>
                    <a:pt x="612" y="704"/>
                  </a:lnTo>
                  <a:lnTo>
                    <a:pt x="536" y="638"/>
                  </a:lnTo>
                  <a:lnTo>
                    <a:pt x="466" y="570"/>
                  </a:lnTo>
                  <a:lnTo>
                    <a:pt x="400" y="502"/>
                  </a:lnTo>
                  <a:lnTo>
                    <a:pt x="340" y="436"/>
                  </a:lnTo>
                  <a:lnTo>
                    <a:pt x="284" y="368"/>
                  </a:lnTo>
                  <a:lnTo>
                    <a:pt x="230" y="304"/>
                  </a:lnTo>
                  <a:lnTo>
                    <a:pt x="180" y="238"/>
                  </a:lnTo>
                  <a:lnTo>
                    <a:pt x="86" y="116"/>
                  </a:lnTo>
                  <a:lnTo>
                    <a:pt x="0" y="0"/>
                  </a:lnTo>
                  <a:lnTo>
                    <a:pt x="0" y="0"/>
                  </a:lnTo>
                  <a:lnTo>
                    <a:pt x="28" y="72"/>
                  </a:lnTo>
                  <a:lnTo>
                    <a:pt x="56" y="146"/>
                  </a:lnTo>
                  <a:lnTo>
                    <a:pt x="94" y="242"/>
                  </a:lnTo>
                  <a:lnTo>
                    <a:pt x="142" y="356"/>
                  </a:lnTo>
                  <a:lnTo>
                    <a:pt x="198" y="484"/>
                  </a:lnTo>
                  <a:lnTo>
                    <a:pt x="262" y="626"/>
                  </a:lnTo>
                  <a:lnTo>
                    <a:pt x="334" y="774"/>
                  </a:lnTo>
                  <a:lnTo>
                    <a:pt x="372" y="852"/>
                  </a:lnTo>
                  <a:lnTo>
                    <a:pt x="414" y="930"/>
                  </a:lnTo>
                  <a:lnTo>
                    <a:pt x="456" y="1008"/>
                  </a:lnTo>
                  <a:lnTo>
                    <a:pt x="500" y="1086"/>
                  </a:lnTo>
                  <a:lnTo>
                    <a:pt x="546" y="1164"/>
                  </a:lnTo>
                  <a:lnTo>
                    <a:pt x="594" y="1242"/>
                  </a:lnTo>
                  <a:lnTo>
                    <a:pt x="644" y="1318"/>
                  </a:lnTo>
                  <a:lnTo>
                    <a:pt x="694" y="1394"/>
                  </a:lnTo>
                  <a:lnTo>
                    <a:pt x="746" y="1468"/>
                  </a:lnTo>
                  <a:lnTo>
                    <a:pt x="800" y="1538"/>
                  </a:lnTo>
                  <a:lnTo>
                    <a:pt x="856" y="1606"/>
                  </a:lnTo>
                  <a:lnTo>
                    <a:pt x="912" y="1672"/>
                  </a:lnTo>
                  <a:lnTo>
                    <a:pt x="970" y="1734"/>
                  </a:lnTo>
                  <a:lnTo>
                    <a:pt x="1030" y="1792"/>
                  </a:lnTo>
                  <a:lnTo>
                    <a:pt x="1090" y="1846"/>
                  </a:lnTo>
                  <a:lnTo>
                    <a:pt x="1152" y="1894"/>
                  </a:lnTo>
                  <a:lnTo>
                    <a:pt x="1152" y="1894"/>
                  </a:lnTo>
                  <a:lnTo>
                    <a:pt x="1216" y="1940"/>
                  </a:lnTo>
                  <a:lnTo>
                    <a:pt x="1284" y="1982"/>
                  </a:lnTo>
                  <a:lnTo>
                    <a:pt x="1356" y="2022"/>
                  </a:lnTo>
                  <a:lnTo>
                    <a:pt x="1430" y="2058"/>
                  </a:lnTo>
                  <a:lnTo>
                    <a:pt x="1506" y="2094"/>
                  </a:lnTo>
                  <a:lnTo>
                    <a:pt x="1586" y="2126"/>
                  </a:lnTo>
                  <a:lnTo>
                    <a:pt x="1668" y="2156"/>
                  </a:lnTo>
                  <a:lnTo>
                    <a:pt x="1750" y="2184"/>
                  </a:lnTo>
                  <a:lnTo>
                    <a:pt x="1834" y="2210"/>
                  </a:lnTo>
                  <a:lnTo>
                    <a:pt x="1918" y="2234"/>
                  </a:lnTo>
                  <a:lnTo>
                    <a:pt x="2002" y="2256"/>
                  </a:lnTo>
                  <a:lnTo>
                    <a:pt x="2088" y="2276"/>
                  </a:lnTo>
                  <a:lnTo>
                    <a:pt x="2172" y="2294"/>
                  </a:lnTo>
                  <a:lnTo>
                    <a:pt x="2254" y="2312"/>
                  </a:lnTo>
                  <a:lnTo>
                    <a:pt x="2338" y="2326"/>
                  </a:lnTo>
                  <a:lnTo>
                    <a:pt x="2418" y="2340"/>
                  </a:lnTo>
                  <a:lnTo>
                    <a:pt x="2574" y="2362"/>
                  </a:lnTo>
                  <a:lnTo>
                    <a:pt x="2718" y="2380"/>
                  </a:lnTo>
                  <a:lnTo>
                    <a:pt x="2848" y="2394"/>
                  </a:lnTo>
                  <a:lnTo>
                    <a:pt x="2962" y="2402"/>
                  </a:lnTo>
                  <a:lnTo>
                    <a:pt x="3056" y="2410"/>
                  </a:lnTo>
                  <a:lnTo>
                    <a:pt x="3126" y="2412"/>
                  </a:lnTo>
                  <a:lnTo>
                    <a:pt x="3188" y="2414"/>
                  </a:lnTo>
                  <a:lnTo>
                    <a:pt x="3188" y="130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3" name="Freeform 249"/>
            <p:cNvSpPr/>
            <p:nvPr/>
          </p:nvSpPr>
          <p:spPr bwMode="auto">
            <a:xfrm>
              <a:off x="12239625" y="6392863"/>
              <a:ext cx="5060950" cy="3832225"/>
            </a:xfrm>
            <a:custGeom>
              <a:avLst/>
              <a:gdLst>
                <a:gd name="T0" fmla="*/ 3188 w 3188"/>
                <a:gd name="T1" fmla="*/ 1300 h 2414"/>
                <a:gd name="T2" fmla="*/ 2764 w 3188"/>
                <a:gd name="T3" fmla="*/ 1290 h 2414"/>
                <a:gd name="T4" fmla="*/ 2480 w 3188"/>
                <a:gd name="T5" fmla="*/ 1274 h 2414"/>
                <a:gd name="T6" fmla="*/ 2174 w 3188"/>
                <a:gd name="T7" fmla="*/ 1252 h 2414"/>
                <a:gd name="T8" fmla="*/ 1862 w 3188"/>
                <a:gd name="T9" fmla="*/ 1216 h 2414"/>
                <a:gd name="T10" fmla="*/ 1636 w 3188"/>
                <a:gd name="T11" fmla="*/ 1180 h 2414"/>
                <a:gd name="T12" fmla="*/ 1494 w 3188"/>
                <a:gd name="T13" fmla="*/ 1152 h 2414"/>
                <a:gd name="T14" fmla="*/ 1362 w 3188"/>
                <a:gd name="T15" fmla="*/ 1120 h 2414"/>
                <a:gd name="T16" fmla="*/ 1242 w 3188"/>
                <a:gd name="T17" fmla="*/ 1084 h 2414"/>
                <a:gd name="T18" fmla="*/ 1136 w 3188"/>
                <a:gd name="T19" fmla="*/ 1042 h 2414"/>
                <a:gd name="T20" fmla="*/ 1088 w 3188"/>
                <a:gd name="T21" fmla="*/ 1020 h 2414"/>
                <a:gd name="T22" fmla="*/ 978 w 3188"/>
                <a:gd name="T23" fmla="*/ 960 h 2414"/>
                <a:gd name="T24" fmla="*/ 876 w 3188"/>
                <a:gd name="T25" fmla="*/ 898 h 2414"/>
                <a:gd name="T26" fmla="*/ 782 w 3188"/>
                <a:gd name="T27" fmla="*/ 836 h 2414"/>
                <a:gd name="T28" fmla="*/ 694 w 3188"/>
                <a:gd name="T29" fmla="*/ 770 h 2414"/>
                <a:gd name="T30" fmla="*/ 536 w 3188"/>
                <a:gd name="T31" fmla="*/ 638 h 2414"/>
                <a:gd name="T32" fmla="*/ 400 w 3188"/>
                <a:gd name="T33" fmla="*/ 502 h 2414"/>
                <a:gd name="T34" fmla="*/ 284 w 3188"/>
                <a:gd name="T35" fmla="*/ 368 h 2414"/>
                <a:gd name="T36" fmla="*/ 180 w 3188"/>
                <a:gd name="T37" fmla="*/ 238 h 2414"/>
                <a:gd name="T38" fmla="*/ 0 w 3188"/>
                <a:gd name="T39" fmla="*/ 0 h 2414"/>
                <a:gd name="T40" fmla="*/ 28 w 3188"/>
                <a:gd name="T41" fmla="*/ 72 h 2414"/>
                <a:gd name="T42" fmla="*/ 94 w 3188"/>
                <a:gd name="T43" fmla="*/ 242 h 2414"/>
                <a:gd name="T44" fmla="*/ 198 w 3188"/>
                <a:gd name="T45" fmla="*/ 484 h 2414"/>
                <a:gd name="T46" fmla="*/ 334 w 3188"/>
                <a:gd name="T47" fmla="*/ 774 h 2414"/>
                <a:gd name="T48" fmla="*/ 414 w 3188"/>
                <a:gd name="T49" fmla="*/ 930 h 2414"/>
                <a:gd name="T50" fmla="*/ 500 w 3188"/>
                <a:gd name="T51" fmla="*/ 1086 h 2414"/>
                <a:gd name="T52" fmla="*/ 594 w 3188"/>
                <a:gd name="T53" fmla="*/ 1242 h 2414"/>
                <a:gd name="T54" fmla="*/ 694 w 3188"/>
                <a:gd name="T55" fmla="*/ 1394 h 2414"/>
                <a:gd name="T56" fmla="*/ 800 w 3188"/>
                <a:gd name="T57" fmla="*/ 1538 h 2414"/>
                <a:gd name="T58" fmla="*/ 912 w 3188"/>
                <a:gd name="T59" fmla="*/ 1672 h 2414"/>
                <a:gd name="T60" fmla="*/ 1030 w 3188"/>
                <a:gd name="T61" fmla="*/ 1792 h 2414"/>
                <a:gd name="T62" fmla="*/ 1152 w 3188"/>
                <a:gd name="T63" fmla="*/ 1894 h 2414"/>
                <a:gd name="T64" fmla="*/ 1216 w 3188"/>
                <a:gd name="T65" fmla="*/ 1940 h 2414"/>
                <a:gd name="T66" fmla="*/ 1356 w 3188"/>
                <a:gd name="T67" fmla="*/ 2022 h 2414"/>
                <a:gd name="T68" fmla="*/ 1506 w 3188"/>
                <a:gd name="T69" fmla="*/ 2094 h 2414"/>
                <a:gd name="T70" fmla="*/ 1668 w 3188"/>
                <a:gd name="T71" fmla="*/ 2156 h 2414"/>
                <a:gd name="T72" fmla="*/ 1834 w 3188"/>
                <a:gd name="T73" fmla="*/ 2210 h 2414"/>
                <a:gd name="T74" fmla="*/ 2002 w 3188"/>
                <a:gd name="T75" fmla="*/ 2256 h 2414"/>
                <a:gd name="T76" fmla="*/ 2172 w 3188"/>
                <a:gd name="T77" fmla="*/ 2294 h 2414"/>
                <a:gd name="T78" fmla="*/ 2338 w 3188"/>
                <a:gd name="T79" fmla="*/ 2326 h 2414"/>
                <a:gd name="T80" fmla="*/ 2574 w 3188"/>
                <a:gd name="T81" fmla="*/ 2362 h 2414"/>
                <a:gd name="T82" fmla="*/ 2848 w 3188"/>
                <a:gd name="T83" fmla="*/ 2394 h 2414"/>
                <a:gd name="T84" fmla="*/ 3056 w 3188"/>
                <a:gd name="T85" fmla="*/ 2410 h 2414"/>
                <a:gd name="T86" fmla="*/ 3188 w 3188"/>
                <a:gd name="T87" fmla="*/ 2414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8" h="2414">
                  <a:moveTo>
                    <a:pt x="3188" y="1300"/>
                  </a:moveTo>
                  <a:lnTo>
                    <a:pt x="3188" y="1300"/>
                  </a:lnTo>
                  <a:lnTo>
                    <a:pt x="3006" y="1298"/>
                  </a:lnTo>
                  <a:lnTo>
                    <a:pt x="2764" y="1290"/>
                  </a:lnTo>
                  <a:lnTo>
                    <a:pt x="2626" y="1284"/>
                  </a:lnTo>
                  <a:lnTo>
                    <a:pt x="2480" y="1274"/>
                  </a:lnTo>
                  <a:lnTo>
                    <a:pt x="2328" y="1264"/>
                  </a:lnTo>
                  <a:lnTo>
                    <a:pt x="2174" y="1252"/>
                  </a:lnTo>
                  <a:lnTo>
                    <a:pt x="2016" y="1234"/>
                  </a:lnTo>
                  <a:lnTo>
                    <a:pt x="1862" y="1216"/>
                  </a:lnTo>
                  <a:lnTo>
                    <a:pt x="1710" y="1194"/>
                  </a:lnTo>
                  <a:lnTo>
                    <a:pt x="1636" y="1180"/>
                  </a:lnTo>
                  <a:lnTo>
                    <a:pt x="1564" y="1168"/>
                  </a:lnTo>
                  <a:lnTo>
                    <a:pt x="1494" y="1152"/>
                  </a:lnTo>
                  <a:lnTo>
                    <a:pt x="1428" y="1136"/>
                  </a:lnTo>
                  <a:lnTo>
                    <a:pt x="1362" y="1120"/>
                  </a:lnTo>
                  <a:lnTo>
                    <a:pt x="1300" y="1102"/>
                  </a:lnTo>
                  <a:lnTo>
                    <a:pt x="1242" y="1084"/>
                  </a:lnTo>
                  <a:lnTo>
                    <a:pt x="1186" y="1064"/>
                  </a:lnTo>
                  <a:lnTo>
                    <a:pt x="1136" y="1042"/>
                  </a:lnTo>
                  <a:lnTo>
                    <a:pt x="1088" y="1020"/>
                  </a:lnTo>
                  <a:lnTo>
                    <a:pt x="1088" y="1020"/>
                  </a:lnTo>
                  <a:lnTo>
                    <a:pt x="1032" y="990"/>
                  </a:lnTo>
                  <a:lnTo>
                    <a:pt x="978" y="960"/>
                  </a:lnTo>
                  <a:lnTo>
                    <a:pt x="926" y="930"/>
                  </a:lnTo>
                  <a:lnTo>
                    <a:pt x="876" y="898"/>
                  </a:lnTo>
                  <a:lnTo>
                    <a:pt x="828" y="868"/>
                  </a:lnTo>
                  <a:lnTo>
                    <a:pt x="782" y="836"/>
                  </a:lnTo>
                  <a:lnTo>
                    <a:pt x="738" y="804"/>
                  </a:lnTo>
                  <a:lnTo>
                    <a:pt x="694" y="770"/>
                  </a:lnTo>
                  <a:lnTo>
                    <a:pt x="612" y="704"/>
                  </a:lnTo>
                  <a:lnTo>
                    <a:pt x="536" y="638"/>
                  </a:lnTo>
                  <a:lnTo>
                    <a:pt x="466" y="570"/>
                  </a:lnTo>
                  <a:lnTo>
                    <a:pt x="400" y="502"/>
                  </a:lnTo>
                  <a:lnTo>
                    <a:pt x="340" y="436"/>
                  </a:lnTo>
                  <a:lnTo>
                    <a:pt x="284" y="368"/>
                  </a:lnTo>
                  <a:lnTo>
                    <a:pt x="230" y="304"/>
                  </a:lnTo>
                  <a:lnTo>
                    <a:pt x="180" y="238"/>
                  </a:lnTo>
                  <a:lnTo>
                    <a:pt x="86" y="116"/>
                  </a:lnTo>
                  <a:lnTo>
                    <a:pt x="0" y="0"/>
                  </a:lnTo>
                  <a:lnTo>
                    <a:pt x="0" y="0"/>
                  </a:lnTo>
                  <a:lnTo>
                    <a:pt x="28" y="72"/>
                  </a:lnTo>
                  <a:lnTo>
                    <a:pt x="56" y="146"/>
                  </a:lnTo>
                  <a:lnTo>
                    <a:pt x="94" y="242"/>
                  </a:lnTo>
                  <a:lnTo>
                    <a:pt x="142" y="356"/>
                  </a:lnTo>
                  <a:lnTo>
                    <a:pt x="198" y="484"/>
                  </a:lnTo>
                  <a:lnTo>
                    <a:pt x="262" y="626"/>
                  </a:lnTo>
                  <a:lnTo>
                    <a:pt x="334" y="774"/>
                  </a:lnTo>
                  <a:lnTo>
                    <a:pt x="372" y="852"/>
                  </a:lnTo>
                  <a:lnTo>
                    <a:pt x="414" y="930"/>
                  </a:lnTo>
                  <a:lnTo>
                    <a:pt x="456" y="1008"/>
                  </a:lnTo>
                  <a:lnTo>
                    <a:pt x="500" y="1086"/>
                  </a:lnTo>
                  <a:lnTo>
                    <a:pt x="546" y="1164"/>
                  </a:lnTo>
                  <a:lnTo>
                    <a:pt x="594" y="1242"/>
                  </a:lnTo>
                  <a:lnTo>
                    <a:pt x="644" y="1318"/>
                  </a:lnTo>
                  <a:lnTo>
                    <a:pt x="694" y="1394"/>
                  </a:lnTo>
                  <a:lnTo>
                    <a:pt x="746" y="1468"/>
                  </a:lnTo>
                  <a:lnTo>
                    <a:pt x="800" y="1538"/>
                  </a:lnTo>
                  <a:lnTo>
                    <a:pt x="856" y="1606"/>
                  </a:lnTo>
                  <a:lnTo>
                    <a:pt x="912" y="1672"/>
                  </a:lnTo>
                  <a:lnTo>
                    <a:pt x="970" y="1734"/>
                  </a:lnTo>
                  <a:lnTo>
                    <a:pt x="1030" y="1792"/>
                  </a:lnTo>
                  <a:lnTo>
                    <a:pt x="1090" y="1846"/>
                  </a:lnTo>
                  <a:lnTo>
                    <a:pt x="1152" y="1894"/>
                  </a:lnTo>
                  <a:lnTo>
                    <a:pt x="1152" y="1894"/>
                  </a:lnTo>
                  <a:lnTo>
                    <a:pt x="1216" y="1940"/>
                  </a:lnTo>
                  <a:lnTo>
                    <a:pt x="1284" y="1982"/>
                  </a:lnTo>
                  <a:lnTo>
                    <a:pt x="1356" y="2022"/>
                  </a:lnTo>
                  <a:lnTo>
                    <a:pt x="1430" y="2058"/>
                  </a:lnTo>
                  <a:lnTo>
                    <a:pt x="1506" y="2094"/>
                  </a:lnTo>
                  <a:lnTo>
                    <a:pt x="1586" y="2126"/>
                  </a:lnTo>
                  <a:lnTo>
                    <a:pt x="1668" y="2156"/>
                  </a:lnTo>
                  <a:lnTo>
                    <a:pt x="1750" y="2184"/>
                  </a:lnTo>
                  <a:lnTo>
                    <a:pt x="1834" y="2210"/>
                  </a:lnTo>
                  <a:lnTo>
                    <a:pt x="1918" y="2234"/>
                  </a:lnTo>
                  <a:lnTo>
                    <a:pt x="2002" y="2256"/>
                  </a:lnTo>
                  <a:lnTo>
                    <a:pt x="2088" y="2276"/>
                  </a:lnTo>
                  <a:lnTo>
                    <a:pt x="2172" y="2294"/>
                  </a:lnTo>
                  <a:lnTo>
                    <a:pt x="2254" y="2312"/>
                  </a:lnTo>
                  <a:lnTo>
                    <a:pt x="2338" y="2326"/>
                  </a:lnTo>
                  <a:lnTo>
                    <a:pt x="2418" y="2340"/>
                  </a:lnTo>
                  <a:lnTo>
                    <a:pt x="2574" y="2362"/>
                  </a:lnTo>
                  <a:lnTo>
                    <a:pt x="2718" y="2380"/>
                  </a:lnTo>
                  <a:lnTo>
                    <a:pt x="2848" y="2394"/>
                  </a:lnTo>
                  <a:lnTo>
                    <a:pt x="2962" y="2402"/>
                  </a:lnTo>
                  <a:lnTo>
                    <a:pt x="3056" y="2410"/>
                  </a:lnTo>
                  <a:lnTo>
                    <a:pt x="3126" y="2412"/>
                  </a:lnTo>
                  <a:lnTo>
                    <a:pt x="3188" y="2414"/>
                  </a:lnTo>
                  <a:lnTo>
                    <a:pt x="3188" y="13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4" name="Freeform 250"/>
            <p:cNvSpPr/>
            <p:nvPr/>
          </p:nvSpPr>
          <p:spPr bwMode="auto">
            <a:xfrm>
              <a:off x="12512675" y="3490913"/>
              <a:ext cx="4794250" cy="3051175"/>
            </a:xfrm>
            <a:custGeom>
              <a:avLst/>
              <a:gdLst>
                <a:gd name="T0" fmla="*/ 3020 w 3020"/>
                <a:gd name="T1" fmla="*/ 0 h 1922"/>
                <a:gd name="T2" fmla="*/ 2852 w 3020"/>
                <a:gd name="T3" fmla="*/ 8 h 1922"/>
                <a:gd name="T4" fmla="*/ 2590 w 3020"/>
                <a:gd name="T5" fmla="*/ 26 h 1922"/>
                <a:gd name="T6" fmla="*/ 2250 w 3020"/>
                <a:gd name="T7" fmla="*/ 62 h 1922"/>
                <a:gd name="T8" fmla="*/ 2064 w 3020"/>
                <a:gd name="T9" fmla="*/ 88 h 1922"/>
                <a:gd name="T10" fmla="*/ 1870 w 3020"/>
                <a:gd name="T11" fmla="*/ 120 h 1922"/>
                <a:gd name="T12" fmla="*/ 1676 w 3020"/>
                <a:gd name="T13" fmla="*/ 160 h 1922"/>
                <a:gd name="T14" fmla="*/ 1486 w 3020"/>
                <a:gd name="T15" fmla="*/ 206 h 1922"/>
                <a:gd name="T16" fmla="*/ 1302 w 3020"/>
                <a:gd name="T17" fmla="*/ 262 h 1922"/>
                <a:gd name="T18" fmla="*/ 1132 w 3020"/>
                <a:gd name="T19" fmla="*/ 326 h 1922"/>
                <a:gd name="T20" fmla="*/ 978 w 3020"/>
                <a:gd name="T21" fmla="*/ 400 h 1922"/>
                <a:gd name="T22" fmla="*/ 910 w 3020"/>
                <a:gd name="T23" fmla="*/ 440 h 1922"/>
                <a:gd name="T24" fmla="*/ 846 w 3020"/>
                <a:gd name="T25" fmla="*/ 484 h 1922"/>
                <a:gd name="T26" fmla="*/ 790 w 3020"/>
                <a:gd name="T27" fmla="*/ 530 h 1922"/>
                <a:gd name="T28" fmla="*/ 740 w 3020"/>
                <a:gd name="T29" fmla="*/ 578 h 1922"/>
                <a:gd name="T30" fmla="*/ 698 w 3020"/>
                <a:gd name="T31" fmla="*/ 626 h 1922"/>
                <a:gd name="T32" fmla="*/ 622 w 3020"/>
                <a:gd name="T33" fmla="*/ 722 h 1922"/>
                <a:gd name="T34" fmla="*/ 556 w 3020"/>
                <a:gd name="T35" fmla="*/ 816 h 1922"/>
                <a:gd name="T36" fmla="*/ 498 w 3020"/>
                <a:gd name="T37" fmla="*/ 918 h 1922"/>
                <a:gd name="T38" fmla="*/ 468 w 3020"/>
                <a:gd name="T39" fmla="*/ 970 h 1922"/>
                <a:gd name="T40" fmla="*/ 468 w 3020"/>
                <a:gd name="T41" fmla="*/ 972 h 1922"/>
                <a:gd name="T42" fmla="*/ 488 w 3020"/>
                <a:gd name="T43" fmla="*/ 938 h 1922"/>
                <a:gd name="T44" fmla="*/ 488 w 3020"/>
                <a:gd name="T45" fmla="*/ 938 h 1922"/>
                <a:gd name="T46" fmla="*/ 442 w 3020"/>
                <a:gd name="T47" fmla="*/ 1022 h 1922"/>
                <a:gd name="T48" fmla="*/ 0 w 3020"/>
                <a:gd name="T49" fmla="*/ 1922 h 1922"/>
                <a:gd name="T50" fmla="*/ 32 w 3020"/>
                <a:gd name="T51" fmla="*/ 1906 h 1922"/>
                <a:gd name="T52" fmla="*/ 96 w 3020"/>
                <a:gd name="T53" fmla="*/ 1870 h 1922"/>
                <a:gd name="T54" fmla="*/ 156 w 3020"/>
                <a:gd name="T55" fmla="*/ 1826 h 1922"/>
                <a:gd name="T56" fmla="*/ 250 w 3020"/>
                <a:gd name="T57" fmla="*/ 1750 h 1922"/>
                <a:gd name="T58" fmla="*/ 368 w 3020"/>
                <a:gd name="T59" fmla="*/ 1648 h 1922"/>
                <a:gd name="T60" fmla="*/ 418 w 3020"/>
                <a:gd name="T61" fmla="*/ 1604 h 1922"/>
                <a:gd name="T62" fmla="*/ 534 w 3020"/>
                <a:gd name="T63" fmla="*/ 1512 h 1922"/>
                <a:gd name="T64" fmla="*/ 670 w 3020"/>
                <a:gd name="T65" fmla="*/ 1416 h 1922"/>
                <a:gd name="T66" fmla="*/ 830 w 3020"/>
                <a:gd name="T67" fmla="*/ 1318 h 1922"/>
                <a:gd name="T68" fmla="*/ 922 w 3020"/>
                <a:gd name="T69" fmla="*/ 1270 h 1922"/>
                <a:gd name="T70" fmla="*/ 1020 w 3020"/>
                <a:gd name="T71" fmla="*/ 1226 h 1922"/>
                <a:gd name="T72" fmla="*/ 1134 w 3020"/>
                <a:gd name="T73" fmla="*/ 1188 h 1922"/>
                <a:gd name="T74" fmla="*/ 1260 w 3020"/>
                <a:gd name="T75" fmla="*/ 1152 h 1922"/>
                <a:gd name="T76" fmla="*/ 1398 w 3020"/>
                <a:gd name="T77" fmla="*/ 1122 h 1922"/>
                <a:gd name="T78" fmla="*/ 1544 w 3020"/>
                <a:gd name="T79" fmla="*/ 1096 h 1922"/>
                <a:gd name="T80" fmla="*/ 1850 w 3020"/>
                <a:gd name="T81" fmla="*/ 1054 h 1922"/>
                <a:gd name="T82" fmla="*/ 2162 w 3020"/>
                <a:gd name="T83" fmla="*/ 1026 h 1922"/>
                <a:gd name="T84" fmla="*/ 2460 w 3020"/>
                <a:gd name="T85" fmla="*/ 1006 h 1922"/>
                <a:gd name="T86" fmla="*/ 2840 w 3020"/>
                <a:gd name="T87" fmla="*/ 992 h 1922"/>
                <a:gd name="T88" fmla="*/ 3020 w 3020"/>
                <a:gd name="T89" fmla="*/ 992 h 1922"/>
                <a:gd name="T90" fmla="*/ 3020 w 3020"/>
                <a:gd name="T91" fmla="*/ 0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20" h="1922">
                  <a:moveTo>
                    <a:pt x="3020" y="0"/>
                  </a:moveTo>
                  <a:lnTo>
                    <a:pt x="3020" y="0"/>
                  </a:lnTo>
                  <a:lnTo>
                    <a:pt x="2942" y="2"/>
                  </a:lnTo>
                  <a:lnTo>
                    <a:pt x="2852" y="8"/>
                  </a:lnTo>
                  <a:lnTo>
                    <a:pt x="2732" y="14"/>
                  </a:lnTo>
                  <a:lnTo>
                    <a:pt x="2590" y="26"/>
                  </a:lnTo>
                  <a:lnTo>
                    <a:pt x="2428" y="42"/>
                  </a:lnTo>
                  <a:lnTo>
                    <a:pt x="2250" y="62"/>
                  </a:lnTo>
                  <a:lnTo>
                    <a:pt x="2158" y="74"/>
                  </a:lnTo>
                  <a:lnTo>
                    <a:pt x="2064" y="88"/>
                  </a:lnTo>
                  <a:lnTo>
                    <a:pt x="1966" y="104"/>
                  </a:lnTo>
                  <a:lnTo>
                    <a:pt x="1870" y="120"/>
                  </a:lnTo>
                  <a:lnTo>
                    <a:pt x="1772" y="140"/>
                  </a:lnTo>
                  <a:lnTo>
                    <a:pt x="1676" y="160"/>
                  </a:lnTo>
                  <a:lnTo>
                    <a:pt x="1580" y="182"/>
                  </a:lnTo>
                  <a:lnTo>
                    <a:pt x="1486" y="206"/>
                  </a:lnTo>
                  <a:lnTo>
                    <a:pt x="1392" y="232"/>
                  </a:lnTo>
                  <a:lnTo>
                    <a:pt x="1302" y="262"/>
                  </a:lnTo>
                  <a:lnTo>
                    <a:pt x="1216" y="292"/>
                  </a:lnTo>
                  <a:lnTo>
                    <a:pt x="1132" y="326"/>
                  </a:lnTo>
                  <a:lnTo>
                    <a:pt x="1052" y="362"/>
                  </a:lnTo>
                  <a:lnTo>
                    <a:pt x="978" y="400"/>
                  </a:lnTo>
                  <a:lnTo>
                    <a:pt x="942" y="420"/>
                  </a:lnTo>
                  <a:lnTo>
                    <a:pt x="910" y="440"/>
                  </a:lnTo>
                  <a:lnTo>
                    <a:pt x="876" y="462"/>
                  </a:lnTo>
                  <a:lnTo>
                    <a:pt x="846" y="484"/>
                  </a:lnTo>
                  <a:lnTo>
                    <a:pt x="816" y="506"/>
                  </a:lnTo>
                  <a:lnTo>
                    <a:pt x="790" y="530"/>
                  </a:lnTo>
                  <a:lnTo>
                    <a:pt x="764" y="554"/>
                  </a:lnTo>
                  <a:lnTo>
                    <a:pt x="740" y="578"/>
                  </a:lnTo>
                  <a:lnTo>
                    <a:pt x="740" y="578"/>
                  </a:lnTo>
                  <a:lnTo>
                    <a:pt x="698" y="626"/>
                  </a:lnTo>
                  <a:lnTo>
                    <a:pt x="658" y="674"/>
                  </a:lnTo>
                  <a:lnTo>
                    <a:pt x="622" y="722"/>
                  </a:lnTo>
                  <a:lnTo>
                    <a:pt x="588" y="768"/>
                  </a:lnTo>
                  <a:lnTo>
                    <a:pt x="556" y="816"/>
                  </a:lnTo>
                  <a:lnTo>
                    <a:pt x="526" y="866"/>
                  </a:lnTo>
                  <a:lnTo>
                    <a:pt x="498" y="918"/>
                  </a:lnTo>
                  <a:lnTo>
                    <a:pt x="468" y="970"/>
                  </a:lnTo>
                  <a:lnTo>
                    <a:pt x="468" y="970"/>
                  </a:lnTo>
                  <a:lnTo>
                    <a:pt x="468" y="972"/>
                  </a:lnTo>
                  <a:lnTo>
                    <a:pt x="468" y="972"/>
                  </a:lnTo>
                  <a:lnTo>
                    <a:pt x="488" y="938"/>
                  </a:lnTo>
                  <a:lnTo>
                    <a:pt x="488" y="938"/>
                  </a:lnTo>
                  <a:lnTo>
                    <a:pt x="488" y="938"/>
                  </a:lnTo>
                  <a:lnTo>
                    <a:pt x="488" y="938"/>
                  </a:lnTo>
                  <a:lnTo>
                    <a:pt x="442" y="1022"/>
                  </a:lnTo>
                  <a:lnTo>
                    <a:pt x="442" y="1022"/>
                  </a:lnTo>
                  <a:lnTo>
                    <a:pt x="248" y="1418"/>
                  </a:lnTo>
                  <a:lnTo>
                    <a:pt x="0" y="1922"/>
                  </a:lnTo>
                  <a:lnTo>
                    <a:pt x="0" y="1922"/>
                  </a:lnTo>
                  <a:lnTo>
                    <a:pt x="32" y="1906"/>
                  </a:lnTo>
                  <a:lnTo>
                    <a:pt x="64" y="1888"/>
                  </a:lnTo>
                  <a:lnTo>
                    <a:pt x="96" y="1870"/>
                  </a:lnTo>
                  <a:lnTo>
                    <a:pt x="126" y="1848"/>
                  </a:lnTo>
                  <a:lnTo>
                    <a:pt x="156" y="1826"/>
                  </a:lnTo>
                  <a:lnTo>
                    <a:pt x="188" y="1802"/>
                  </a:lnTo>
                  <a:lnTo>
                    <a:pt x="250" y="1750"/>
                  </a:lnTo>
                  <a:lnTo>
                    <a:pt x="250" y="1750"/>
                  </a:lnTo>
                  <a:lnTo>
                    <a:pt x="368" y="1648"/>
                  </a:lnTo>
                  <a:lnTo>
                    <a:pt x="368" y="1648"/>
                  </a:lnTo>
                  <a:lnTo>
                    <a:pt x="418" y="1604"/>
                  </a:lnTo>
                  <a:lnTo>
                    <a:pt x="474" y="1560"/>
                  </a:lnTo>
                  <a:lnTo>
                    <a:pt x="534" y="1512"/>
                  </a:lnTo>
                  <a:lnTo>
                    <a:pt x="600" y="1464"/>
                  </a:lnTo>
                  <a:lnTo>
                    <a:pt x="670" y="1416"/>
                  </a:lnTo>
                  <a:lnTo>
                    <a:pt x="746" y="1368"/>
                  </a:lnTo>
                  <a:lnTo>
                    <a:pt x="830" y="1318"/>
                  </a:lnTo>
                  <a:lnTo>
                    <a:pt x="922" y="1270"/>
                  </a:lnTo>
                  <a:lnTo>
                    <a:pt x="922" y="1270"/>
                  </a:lnTo>
                  <a:lnTo>
                    <a:pt x="968" y="1248"/>
                  </a:lnTo>
                  <a:lnTo>
                    <a:pt x="1020" y="1226"/>
                  </a:lnTo>
                  <a:lnTo>
                    <a:pt x="1074" y="1206"/>
                  </a:lnTo>
                  <a:lnTo>
                    <a:pt x="1134" y="1188"/>
                  </a:lnTo>
                  <a:lnTo>
                    <a:pt x="1196" y="1170"/>
                  </a:lnTo>
                  <a:lnTo>
                    <a:pt x="1260" y="1152"/>
                  </a:lnTo>
                  <a:lnTo>
                    <a:pt x="1328" y="1138"/>
                  </a:lnTo>
                  <a:lnTo>
                    <a:pt x="1398" y="1122"/>
                  </a:lnTo>
                  <a:lnTo>
                    <a:pt x="1470" y="1110"/>
                  </a:lnTo>
                  <a:lnTo>
                    <a:pt x="1544" y="1096"/>
                  </a:lnTo>
                  <a:lnTo>
                    <a:pt x="1694" y="1074"/>
                  </a:lnTo>
                  <a:lnTo>
                    <a:pt x="1850" y="1054"/>
                  </a:lnTo>
                  <a:lnTo>
                    <a:pt x="2006" y="1038"/>
                  </a:lnTo>
                  <a:lnTo>
                    <a:pt x="2162" y="1026"/>
                  </a:lnTo>
                  <a:lnTo>
                    <a:pt x="2314" y="1014"/>
                  </a:lnTo>
                  <a:lnTo>
                    <a:pt x="2460" y="1006"/>
                  </a:lnTo>
                  <a:lnTo>
                    <a:pt x="2598" y="1000"/>
                  </a:lnTo>
                  <a:lnTo>
                    <a:pt x="2840" y="992"/>
                  </a:lnTo>
                  <a:lnTo>
                    <a:pt x="3020" y="990"/>
                  </a:lnTo>
                  <a:lnTo>
                    <a:pt x="3020" y="992"/>
                  </a:lnTo>
                  <a:lnTo>
                    <a:pt x="3020" y="992"/>
                  </a:lnTo>
                  <a:lnTo>
                    <a:pt x="3020"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5" name="Freeform 251"/>
            <p:cNvSpPr/>
            <p:nvPr/>
          </p:nvSpPr>
          <p:spPr bwMode="auto">
            <a:xfrm>
              <a:off x="12512675" y="3490913"/>
              <a:ext cx="4794250" cy="3051175"/>
            </a:xfrm>
            <a:custGeom>
              <a:avLst/>
              <a:gdLst>
                <a:gd name="T0" fmla="*/ 3020 w 3020"/>
                <a:gd name="T1" fmla="*/ 0 h 1922"/>
                <a:gd name="T2" fmla="*/ 2852 w 3020"/>
                <a:gd name="T3" fmla="*/ 8 h 1922"/>
                <a:gd name="T4" fmla="*/ 2590 w 3020"/>
                <a:gd name="T5" fmla="*/ 26 h 1922"/>
                <a:gd name="T6" fmla="*/ 2250 w 3020"/>
                <a:gd name="T7" fmla="*/ 62 h 1922"/>
                <a:gd name="T8" fmla="*/ 2064 w 3020"/>
                <a:gd name="T9" fmla="*/ 88 h 1922"/>
                <a:gd name="T10" fmla="*/ 1870 w 3020"/>
                <a:gd name="T11" fmla="*/ 120 h 1922"/>
                <a:gd name="T12" fmla="*/ 1676 w 3020"/>
                <a:gd name="T13" fmla="*/ 160 h 1922"/>
                <a:gd name="T14" fmla="*/ 1486 w 3020"/>
                <a:gd name="T15" fmla="*/ 206 h 1922"/>
                <a:gd name="T16" fmla="*/ 1302 w 3020"/>
                <a:gd name="T17" fmla="*/ 262 h 1922"/>
                <a:gd name="T18" fmla="*/ 1132 w 3020"/>
                <a:gd name="T19" fmla="*/ 326 h 1922"/>
                <a:gd name="T20" fmla="*/ 978 w 3020"/>
                <a:gd name="T21" fmla="*/ 400 h 1922"/>
                <a:gd name="T22" fmla="*/ 910 w 3020"/>
                <a:gd name="T23" fmla="*/ 440 h 1922"/>
                <a:gd name="T24" fmla="*/ 846 w 3020"/>
                <a:gd name="T25" fmla="*/ 484 h 1922"/>
                <a:gd name="T26" fmla="*/ 790 w 3020"/>
                <a:gd name="T27" fmla="*/ 530 h 1922"/>
                <a:gd name="T28" fmla="*/ 740 w 3020"/>
                <a:gd name="T29" fmla="*/ 578 h 1922"/>
                <a:gd name="T30" fmla="*/ 698 w 3020"/>
                <a:gd name="T31" fmla="*/ 626 h 1922"/>
                <a:gd name="T32" fmla="*/ 622 w 3020"/>
                <a:gd name="T33" fmla="*/ 722 h 1922"/>
                <a:gd name="T34" fmla="*/ 556 w 3020"/>
                <a:gd name="T35" fmla="*/ 816 h 1922"/>
                <a:gd name="T36" fmla="*/ 498 w 3020"/>
                <a:gd name="T37" fmla="*/ 918 h 1922"/>
                <a:gd name="T38" fmla="*/ 468 w 3020"/>
                <a:gd name="T39" fmla="*/ 970 h 1922"/>
                <a:gd name="T40" fmla="*/ 468 w 3020"/>
                <a:gd name="T41" fmla="*/ 972 h 1922"/>
                <a:gd name="T42" fmla="*/ 488 w 3020"/>
                <a:gd name="T43" fmla="*/ 938 h 1922"/>
                <a:gd name="T44" fmla="*/ 488 w 3020"/>
                <a:gd name="T45" fmla="*/ 938 h 1922"/>
                <a:gd name="T46" fmla="*/ 442 w 3020"/>
                <a:gd name="T47" fmla="*/ 1022 h 1922"/>
                <a:gd name="T48" fmla="*/ 0 w 3020"/>
                <a:gd name="T49" fmla="*/ 1922 h 1922"/>
                <a:gd name="T50" fmla="*/ 32 w 3020"/>
                <a:gd name="T51" fmla="*/ 1906 h 1922"/>
                <a:gd name="T52" fmla="*/ 96 w 3020"/>
                <a:gd name="T53" fmla="*/ 1870 h 1922"/>
                <a:gd name="T54" fmla="*/ 156 w 3020"/>
                <a:gd name="T55" fmla="*/ 1826 h 1922"/>
                <a:gd name="T56" fmla="*/ 250 w 3020"/>
                <a:gd name="T57" fmla="*/ 1750 h 1922"/>
                <a:gd name="T58" fmla="*/ 368 w 3020"/>
                <a:gd name="T59" fmla="*/ 1648 h 1922"/>
                <a:gd name="T60" fmla="*/ 418 w 3020"/>
                <a:gd name="T61" fmla="*/ 1604 h 1922"/>
                <a:gd name="T62" fmla="*/ 534 w 3020"/>
                <a:gd name="T63" fmla="*/ 1512 h 1922"/>
                <a:gd name="T64" fmla="*/ 670 w 3020"/>
                <a:gd name="T65" fmla="*/ 1416 h 1922"/>
                <a:gd name="T66" fmla="*/ 830 w 3020"/>
                <a:gd name="T67" fmla="*/ 1318 h 1922"/>
                <a:gd name="T68" fmla="*/ 922 w 3020"/>
                <a:gd name="T69" fmla="*/ 1270 h 1922"/>
                <a:gd name="T70" fmla="*/ 1020 w 3020"/>
                <a:gd name="T71" fmla="*/ 1226 h 1922"/>
                <a:gd name="T72" fmla="*/ 1134 w 3020"/>
                <a:gd name="T73" fmla="*/ 1188 h 1922"/>
                <a:gd name="T74" fmla="*/ 1260 w 3020"/>
                <a:gd name="T75" fmla="*/ 1152 h 1922"/>
                <a:gd name="T76" fmla="*/ 1398 w 3020"/>
                <a:gd name="T77" fmla="*/ 1122 h 1922"/>
                <a:gd name="T78" fmla="*/ 1544 w 3020"/>
                <a:gd name="T79" fmla="*/ 1096 h 1922"/>
                <a:gd name="T80" fmla="*/ 1850 w 3020"/>
                <a:gd name="T81" fmla="*/ 1054 h 1922"/>
                <a:gd name="T82" fmla="*/ 2162 w 3020"/>
                <a:gd name="T83" fmla="*/ 1026 h 1922"/>
                <a:gd name="T84" fmla="*/ 2460 w 3020"/>
                <a:gd name="T85" fmla="*/ 1006 h 1922"/>
                <a:gd name="T86" fmla="*/ 2840 w 3020"/>
                <a:gd name="T87" fmla="*/ 992 h 1922"/>
                <a:gd name="T88" fmla="*/ 3020 w 3020"/>
                <a:gd name="T89" fmla="*/ 992 h 1922"/>
                <a:gd name="T90" fmla="*/ 3020 w 3020"/>
                <a:gd name="T91" fmla="*/ 0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20" h="1922">
                  <a:moveTo>
                    <a:pt x="3020" y="0"/>
                  </a:moveTo>
                  <a:lnTo>
                    <a:pt x="3020" y="0"/>
                  </a:lnTo>
                  <a:lnTo>
                    <a:pt x="2942" y="2"/>
                  </a:lnTo>
                  <a:lnTo>
                    <a:pt x="2852" y="8"/>
                  </a:lnTo>
                  <a:lnTo>
                    <a:pt x="2732" y="14"/>
                  </a:lnTo>
                  <a:lnTo>
                    <a:pt x="2590" y="26"/>
                  </a:lnTo>
                  <a:lnTo>
                    <a:pt x="2428" y="42"/>
                  </a:lnTo>
                  <a:lnTo>
                    <a:pt x="2250" y="62"/>
                  </a:lnTo>
                  <a:lnTo>
                    <a:pt x="2158" y="74"/>
                  </a:lnTo>
                  <a:lnTo>
                    <a:pt x="2064" y="88"/>
                  </a:lnTo>
                  <a:lnTo>
                    <a:pt x="1966" y="104"/>
                  </a:lnTo>
                  <a:lnTo>
                    <a:pt x="1870" y="120"/>
                  </a:lnTo>
                  <a:lnTo>
                    <a:pt x="1772" y="140"/>
                  </a:lnTo>
                  <a:lnTo>
                    <a:pt x="1676" y="160"/>
                  </a:lnTo>
                  <a:lnTo>
                    <a:pt x="1580" y="182"/>
                  </a:lnTo>
                  <a:lnTo>
                    <a:pt x="1486" y="206"/>
                  </a:lnTo>
                  <a:lnTo>
                    <a:pt x="1392" y="232"/>
                  </a:lnTo>
                  <a:lnTo>
                    <a:pt x="1302" y="262"/>
                  </a:lnTo>
                  <a:lnTo>
                    <a:pt x="1216" y="292"/>
                  </a:lnTo>
                  <a:lnTo>
                    <a:pt x="1132" y="326"/>
                  </a:lnTo>
                  <a:lnTo>
                    <a:pt x="1052" y="362"/>
                  </a:lnTo>
                  <a:lnTo>
                    <a:pt x="978" y="400"/>
                  </a:lnTo>
                  <a:lnTo>
                    <a:pt x="942" y="420"/>
                  </a:lnTo>
                  <a:lnTo>
                    <a:pt x="910" y="440"/>
                  </a:lnTo>
                  <a:lnTo>
                    <a:pt x="876" y="462"/>
                  </a:lnTo>
                  <a:lnTo>
                    <a:pt x="846" y="484"/>
                  </a:lnTo>
                  <a:lnTo>
                    <a:pt x="816" y="506"/>
                  </a:lnTo>
                  <a:lnTo>
                    <a:pt x="790" y="530"/>
                  </a:lnTo>
                  <a:lnTo>
                    <a:pt x="764" y="554"/>
                  </a:lnTo>
                  <a:lnTo>
                    <a:pt x="740" y="578"/>
                  </a:lnTo>
                  <a:lnTo>
                    <a:pt x="740" y="578"/>
                  </a:lnTo>
                  <a:lnTo>
                    <a:pt x="698" y="626"/>
                  </a:lnTo>
                  <a:lnTo>
                    <a:pt x="658" y="674"/>
                  </a:lnTo>
                  <a:lnTo>
                    <a:pt x="622" y="722"/>
                  </a:lnTo>
                  <a:lnTo>
                    <a:pt x="588" y="768"/>
                  </a:lnTo>
                  <a:lnTo>
                    <a:pt x="556" y="816"/>
                  </a:lnTo>
                  <a:lnTo>
                    <a:pt x="526" y="866"/>
                  </a:lnTo>
                  <a:lnTo>
                    <a:pt x="498" y="918"/>
                  </a:lnTo>
                  <a:lnTo>
                    <a:pt x="468" y="970"/>
                  </a:lnTo>
                  <a:lnTo>
                    <a:pt x="468" y="970"/>
                  </a:lnTo>
                  <a:lnTo>
                    <a:pt x="468" y="972"/>
                  </a:lnTo>
                  <a:lnTo>
                    <a:pt x="468" y="972"/>
                  </a:lnTo>
                  <a:lnTo>
                    <a:pt x="488" y="938"/>
                  </a:lnTo>
                  <a:lnTo>
                    <a:pt x="488" y="938"/>
                  </a:lnTo>
                  <a:lnTo>
                    <a:pt x="488" y="938"/>
                  </a:lnTo>
                  <a:lnTo>
                    <a:pt x="488" y="938"/>
                  </a:lnTo>
                  <a:lnTo>
                    <a:pt x="442" y="1022"/>
                  </a:lnTo>
                  <a:lnTo>
                    <a:pt x="442" y="1022"/>
                  </a:lnTo>
                  <a:lnTo>
                    <a:pt x="248" y="1418"/>
                  </a:lnTo>
                  <a:lnTo>
                    <a:pt x="0" y="1922"/>
                  </a:lnTo>
                  <a:lnTo>
                    <a:pt x="0" y="1922"/>
                  </a:lnTo>
                  <a:lnTo>
                    <a:pt x="32" y="1906"/>
                  </a:lnTo>
                  <a:lnTo>
                    <a:pt x="64" y="1888"/>
                  </a:lnTo>
                  <a:lnTo>
                    <a:pt x="96" y="1870"/>
                  </a:lnTo>
                  <a:lnTo>
                    <a:pt x="126" y="1848"/>
                  </a:lnTo>
                  <a:lnTo>
                    <a:pt x="156" y="1826"/>
                  </a:lnTo>
                  <a:lnTo>
                    <a:pt x="188" y="1802"/>
                  </a:lnTo>
                  <a:lnTo>
                    <a:pt x="250" y="1750"/>
                  </a:lnTo>
                  <a:lnTo>
                    <a:pt x="250" y="1750"/>
                  </a:lnTo>
                  <a:lnTo>
                    <a:pt x="368" y="1648"/>
                  </a:lnTo>
                  <a:lnTo>
                    <a:pt x="368" y="1648"/>
                  </a:lnTo>
                  <a:lnTo>
                    <a:pt x="418" y="1604"/>
                  </a:lnTo>
                  <a:lnTo>
                    <a:pt x="474" y="1560"/>
                  </a:lnTo>
                  <a:lnTo>
                    <a:pt x="534" y="1512"/>
                  </a:lnTo>
                  <a:lnTo>
                    <a:pt x="600" y="1464"/>
                  </a:lnTo>
                  <a:lnTo>
                    <a:pt x="670" y="1416"/>
                  </a:lnTo>
                  <a:lnTo>
                    <a:pt x="746" y="1368"/>
                  </a:lnTo>
                  <a:lnTo>
                    <a:pt x="830" y="1318"/>
                  </a:lnTo>
                  <a:lnTo>
                    <a:pt x="922" y="1270"/>
                  </a:lnTo>
                  <a:lnTo>
                    <a:pt x="922" y="1270"/>
                  </a:lnTo>
                  <a:lnTo>
                    <a:pt x="968" y="1248"/>
                  </a:lnTo>
                  <a:lnTo>
                    <a:pt x="1020" y="1226"/>
                  </a:lnTo>
                  <a:lnTo>
                    <a:pt x="1074" y="1206"/>
                  </a:lnTo>
                  <a:lnTo>
                    <a:pt x="1134" y="1188"/>
                  </a:lnTo>
                  <a:lnTo>
                    <a:pt x="1196" y="1170"/>
                  </a:lnTo>
                  <a:lnTo>
                    <a:pt x="1260" y="1152"/>
                  </a:lnTo>
                  <a:lnTo>
                    <a:pt x="1328" y="1138"/>
                  </a:lnTo>
                  <a:lnTo>
                    <a:pt x="1398" y="1122"/>
                  </a:lnTo>
                  <a:lnTo>
                    <a:pt x="1470" y="1110"/>
                  </a:lnTo>
                  <a:lnTo>
                    <a:pt x="1544" y="1096"/>
                  </a:lnTo>
                  <a:lnTo>
                    <a:pt x="1694" y="1074"/>
                  </a:lnTo>
                  <a:lnTo>
                    <a:pt x="1850" y="1054"/>
                  </a:lnTo>
                  <a:lnTo>
                    <a:pt x="2006" y="1038"/>
                  </a:lnTo>
                  <a:lnTo>
                    <a:pt x="2162" y="1026"/>
                  </a:lnTo>
                  <a:lnTo>
                    <a:pt x="2314" y="1014"/>
                  </a:lnTo>
                  <a:lnTo>
                    <a:pt x="2460" y="1006"/>
                  </a:lnTo>
                  <a:lnTo>
                    <a:pt x="2598" y="1000"/>
                  </a:lnTo>
                  <a:lnTo>
                    <a:pt x="2840" y="992"/>
                  </a:lnTo>
                  <a:lnTo>
                    <a:pt x="3020" y="990"/>
                  </a:lnTo>
                  <a:lnTo>
                    <a:pt x="3020" y="992"/>
                  </a:lnTo>
                  <a:lnTo>
                    <a:pt x="3020" y="992"/>
                  </a:lnTo>
                  <a:lnTo>
                    <a:pt x="30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6" name="Freeform 252"/>
            <p:cNvSpPr>
              <a:spLocks noEditPoints="1"/>
            </p:cNvSpPr>
            <p:nvPr/>
          </p:nvSpPr>
          <p:spPr bwMode="auto">
            <a:xfrm>
              <a:off x="12509500" y="5062538"/>
              <a:ext cx="4797425" cy="1482725"/>
            </a:xfrm>
            <a:custGeom>
              <a:avLst/>
              <a:gdLst>
                <a:gd name="T0" fmla="*/ 252 w 3022"/>
                <a:gd name="T1" fmla="*/ 760 h 934"/>
                <a:gd name="T2" fmla="*/ 158 w 3022"/>
                <a:gd name="T3" fmla="*/ 836 h 934"/>
                <a:gd name="T4" fmla="*/ 98 w 3022"/>
                <a:gd name="T5" fmla="*/ 880 h 934"/>
                <a:gd name="T6" fmla="*/ 34 w 3022"/>
                <a:gd name="T7" fmla="*/ 916 h 934"/>
                <a:gd name="T8" fmla="*/ 2 w 3022"/>
                <a:gd name="T9" fmla="*/ 932 h 934"/>
                <a:gd name="T10" fmla="*/ 0 w 3022"/>
                <a:gd name="T11" fmla="*/ 934 h 934"/>
                <a:gd name="T12" fmla="*/ 66 w 3022"/>
                <a:gd name="T13" fmla="*/ 900 h 934"/>
                <a:gd name="T14" fmla="*/ 128 w 3022"/>
                <a:gd name="T15" fmla="*/ 860 h 934"/>
                <a:gd name="T16" fmla="*/ 188 w 3022"/>
                <a:gd name="T17" fmla="*/ 814 h 934"/>
                <a:gd name="T18" fmla="*/ 3022 w 3022"/>
                <a:gd name="T19" fmla="*/ 0 h 934"/>
                <a:gd name="T20" fmla="*/ 2842 w 3022"/>
                <a:gd name="T21" fmla="*/ 2 h 934"/>
                <a:gd name="T22" fmla="*/ 2462 w 3022"/>
                <a:gd name="T23" fmla="*/ 16 h 934"/>
                <a:gd name="T24" fmla="*/ 2164 w 3022"/>
                <a:gd name="T25" fmla="*/ 36 h 934"/>
                <a:gd name="T26" fmla="*/ 1852 w 3022"/>
                <a:gd name="T27" fmla="*/ 64 h 934"/>
                <a:gd name="T28" fmla="*/ 1546 w 3022"/>
                <a:gd name="T29" fmla="*/ 106 h 934"/>
                <a:gd name="T30" fmla="*/ 1400 w 3022"/>
                <a:gd name="T31" fmla="*/ 132 h 934"/>
                <a:gd name="T32" fmla="*/ 1262 w 3022"/>
                <a:gd name="T33" fmla="*/ 162 h 934"/>
                <a:gd name="T34" fmla="*/ 1136 w 3022"/>
                <a:gd name="T35" fmla="*/ 198 h 934"/>
                <a:gd name="T36" fmla="*/ 1022 w 3022"/>
                <a:gd name="T37" fmla="*/ 236 h 934"/>
                <a:gd name="T38" fmla="*/ 924 w 3022"/>
                <a:gd name="T39" fmla="*/ 280 h 934"/>
                <a:gd name="T40" fmla="*/ 832 w 3022"/>
                <a:gd name="T41" fmla="*/ 328 h 934"/>
                <a:gd name="T42" fmla="*/ 672 w 3022"/>
                <a:gd name="T43" fmla="*/ 426 h 934"/>
                <a:gd name="T44" fmla="*/ 536 w 3022"/>
                <a:gd name="T45" fmla="*/ 522 h 934"/>
                <a:gd name="T46" fmla="*/ 420 w 3022"/>
                <a:gd name="T47" fmla="*/ 614 h 934"/>
                <a:gd name="T48" fmla="*/ 370 w 3022"/>
                <a:gd name="T49" fmla="*/ 658 h 934"/>
                <a:gd name="T50" fmla="*/ 476 w 3022"/>
                <a:gd name="T51" fmla="*/ 570 h 934"/>
                <a:gd name="T52" fmla="*/ 600 w 3022"/>
                <a:gd name="T53" fmla="*/ 476 h 934"/>
                <a:gd name="T54" fmla="*/ 746 w 3022"/>
                <a:gd name="T55" fmla="*/ 380 h 934"/>
                <a:gd name="T56" fmla="*/ 918 w 3022"/>
                <a:gd name="T57" fmla="*/ 284 h 934"/>
                <a:gd name="T58" fmla="*/ 966 w 3022"/>
                <a:gd name="T59" fmla="*/ 262 h 934"/>
                <a:gd name="T60" fmla="*/ 1072 w 3022"/>
                <a:gd name="T61" fmla="*/ 220 h 934"/>
                <a:gd name="T62" fmla="*/ 1192 w 3022"/>
                <a:gd name="T63" fmla="*/ 184 h 934"/>
                <a:gd name="T64" fmla="*/ 1326 w 3022"/>
                <a:gd name="T65" fmla="*/ 152 h 934"/>
                <a:gd name="T66" fmla="*/ 1468 w 3022"/>
                <a:gd name="T67" fmla="*/ 122 h 934"/>
                <a:gd name="T68" fmla="*/ 1694 w 3022"/>
                <a:gd name="T69" fmla="*/ 88 h 934"/>
                <a:gd name="T70" fmla="*/ 2006 w 3022"/>
                <a:gd name="T71" fmla="*/ 52 h 934"/>
                <a:gd name="T72" fmla="*/ 2314 w 3022"/>
                <a:gd name="T73" fmla="*/ 28 h 934"/>
                <a:gd name="T74" fmla="*/ 2598 w 3022"/>
                <a:gd name="T75" fmla="*/ 12 h 934"/>
                <a:gd name="T76" fmla="*/ 3022 w 3022"/>
                <a:gd name="T77" fmla="*/ 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22" h="934">
                  <a:moveTo>
                    <a:pt x="252" y="760"/>
                  </a:moveTo>
                  <a:lnTo>
                    <a:pt x="252" y="760"/>
                  </a:lnTo>
                  <a:lnTo>
                    <a:pt x="190" y="812"/>
                  </a:lnTo>
                  <a:lnTo>
                    <a:pt x="158" y="836"/>
                  </a:lnTo>
                  <a:lnTo>
                    <a:pt x="128" y="858"/>
                  </a:lnTo>
                  <a:lnTo>
                    <a:pt x="98" y="880"/>
                  </a:lnTo>
                  <a:lnTo>
                    <a:pt x="66" y="898"/>
                  </a:lnTo>
                  <a:lnTo>
                    <a:pt x="34" y="916"/>
                  </a:lnTo>
                  <a:lnTo>
                    <a:pt x="2" y="932"/>
                  </a:lnTo>
                  <a:lnTo>
                    <a:pt x="2" y="932"/>
                  </a:lnTo>
                  <a:lnTo>
                    <a:pt x="0" y="934"/>
                  </a:lnTo>
                  <a:lnTo>
                    <a:pt x="0" y="934"/>
                  </a:lnTo>
                  <a:lnTo>
                    <a:pt x="34" y="918"/>
                  </a:lnTo>
                  <a:lnTo>
                    <a:pt x="66" y="900"/>
                  </a:lnTo>
                  <a:lnTo>
                    <a:pt x="96" y="882"/>
                  </a:lnTo>
                  <a:lnTo>
                    <a:pt x="128" y="860"/>
                  </a:lnTo>
                  <a:lnTo>
                    <a:pt x="158" y="838"/>
                  </a:lnTo>
                  <a:lnTo>
                    <a:pt x="188" y="814"/>
                  </a:lnTo>
                  <a:lnTo>
                    <a:pt x="252" y="760"/>
                  </a:lnTo>
                  <a:close/>
                  <a:moveTo>
                    <a:pt x="3022" y="0"/>
                  </a:moveTo>
                  <a:lnTo>
                    <a:pt x="3022" y="0"/>
                  </a:lnTo>
                  <a:lnTo>
                    <a:pt x="2842" y="2"/>
                  </a:lnTo>
                  <a:lnTo>
                    <a:pt x="2600" y="10"/>
                  </a:lnTo>
                  <a:lnTo>
                    <a:pt x="2462" y="16"/>
                  </a:lnTo>
                  <a:lnTo>
                    <a:pt x="2316" y="24"/>
                  </a:lnTo>
                  <a:lnTo>
                    <a:pt x="2164" y="36"/>
                  </a:lnTo>
                  <a:lnTo>
                    <a:pt x="2008" y="48"/>
                  </a:lnTo>
                  <a:lnTo>
                    <a:pt x="1852" y="64"/>
                  </a:lnTo>
                  <a:lnTo>
                    <a:pt x="1696" y="84"/>
                  </a:lnTo>
                  <a:lnTo>
                    <a:pt x="1546" y="106"/>
                  </a:lnTo>
                  <a:lnTo>
                    <a:pt x="1472" y="120"/>
                  </a:lnTo>
                  <a:lnTo>
                    <a:pt x="1400" y="132"/>
                  </a:lnTo>
                  <a:lnTo>
                    <a:pt x="1330" y="148"/>
                  </a:lnTo>
                  <a:lnTo>
                    <a:pt x="1262" y="162"/>
                  </a:lnTo>
                  <a:lnTo>
                    <a:pt x="1198" y="180"/>
                  </a:lnTo>
                  <a:lnTo>
                    <a:pt x="1136" y="198"/>
                  </a:lnTo>
                  <a:lnTo>
                    <a:pt x="1076" y="216"/>
                  </a:lnTo>
                  <a:lnTo>
                    <a:pt x="1022" y="236"/>
                  </a:lnTo>
                  <a:lnTo>
                    <a:pt x="970" y="258"/>
                  </a:lnTo>
                  <a:lnTo>
                    <a:pt x="924" y="280"/>
                  </a:lnTo>
                  <a:lnTo>
                    <a:pt x="924" y="280"/>
                  </a:lnTo>
                  <a:lnTo>
                    <a:pt x="832" y="328"/>
                  </a:lnTo>
                  <a:lnTo>
                    <a:pt x="748" y="378"/>
                  </a:lnTo>
                  <a:lnTo>
                    <a:pt x="672" y="426"/>
                  </a:lnTo>
                  <a:lnTo>
                    <a:pt x="602" y="474"/>
                  </a:lnTo>
                  <a:lnTo>
                    <a:pt x="536" y="522"/>
                  </a:lnTo>
                  <a:lnTo>
                    <a:pt x="476" y="570"/>
                  </a:lnTo>
                  <a:lnTo>
                    <a:pt x="420" y="614"/>
                  </a:lnTo>
                  <a:lnTo>
                    <a:pt x="370" y="658"/>
                  </a:lnTo>
                  <a:lnTo>
                    <a:pt x="370" y="658"/>
                  </a:lnTo>
                  <a:lnTo>
                    <a:pt x="420" y="614"/>
                  </a:lnTo>
                  <a:lnTo>
                    <a:pt x="476" y="570"/>
                  </a:lnTo>
                  <a:lnTo>
                    <a:pt x="536" y="524"/>
                  </a:lnTo>
                  <a:lnTo>
                    <a:pt x="600" y="476"/>
                  </a:lnTo>
                  <a:lnTo>
                    <a:pt x="670" y="430"/>
                  </a:lnTo>
                  <a:lnTo>
                    <a:pt x="746" y="380"/>
                  </a:lnTo>
                  <a:lnTo>
                    <a:pt x="828" y="332"/>
                  </a:lnTo>
                  <a:lnTo>
                    <a:pt x="918" y="284"/>
                  </a:lnTo>
                  <a:lnTo>
                    <a:pt x="918" y="284"/>
                  </a:lnTo>
                  <a:lnTo>
                    <a:pt x="966" y="262"/>
                  </a:lnTo>
                  <a:lnTo>
                    <a:pt x="1016" y="240"/>
                  </a:lnTo>
                  <a:lnTo>
                    <a:pt x="1072" y="220"/>
                  </a:lnTo>
                  <a:lnTo>
                    <a:pt x="1130" y="202"/>
                  </a:lnTo>
                  <a:lnTo>
                    <a:pt x="1192" y="184"/>
                  </a:lnTo>
                  <a:lnTo>
                    <a:pt x="1258" y="166"/>
                  </a:lnTo>
                  <a:lnTo>
                    <a:pt x="1326" y="152"/>
                  </a:lnTo>
                  <a:lnTo>
                    <a:pt x="1396" y="136"/>
                  </a:lnTo>
                  <a:lnTo>
                    <a:pt x="1468" y="122"/>
                  </a:lnTo>
                  <a:lnTo>
                    <a:pt x="1542" y="110"/>
                  </a:lnTo>
                  <a:lnTo>
                    <a:pt x="1694" y="88"/>
                  </a:lnTo>
                  <a:lnTo>
                    <a:pt x="1848" y="68"/>
                  </a:lnTo>
                  <a:lnTo>
                    <a:pt x="2006" y="52"/>
                  </a:lnTo>
                  <a:lnTo>
                    <a:pt x="2162" y="38"/>
                  </a:lnTo>
                  <a:lnTo>
                    <a:pt x="2314" y="28"/>
                  </a:lnTo>
                  <a:lnTo>
                    <a:pt x="2460" y="18"/>
                  </a:lnTo>
                  <a:lnTo>
                    <a:pt x="2598" y="12"/>
                  </a:lnTo>
                  <a:lnTo>
                    <a:pt x="2840" y="4"/>
                  </a:lnTo>
                  <a:lnTo>
                    <a:pt x="3022" y="2"/>
                  </a:lnTo>
                  <a:lnTo>
                    <a:pt x="3022" y="0"/>
                  </a:lnTo>
                  <a:close/>
                </a:path>
              </a:pathLst>
            </a:custGeom>
            <a:solidFill>
              <a:srgbClr val="0059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7" name="Freeform 254"/>
            <p:cNvSpPr/>
            <p:nvPr/>
          </p:nvSpPr>
          <p:spPr bwMode="auto">
            <a:xfrm>
              <a:off x="13096875" y="5062538"/>
              <a:ext cx="4210050" cy="1044575"/>
            </a:xfrm>
            <a:custGeom>
              <a:avLst/>
              <a:gdLst>
                <a:gd name="T0" fmla="*/ 2652 w 2652"/>
                <a:gd name="T1" fmla="*/ 0 h 658"/>
                <a:gd name="T2" fmla="*/ 2652 w 2652"/>
                <a:gd name="T3" fmla="*/ 0 h 658"/>
                <a:gd name="T4" fmla="*/ 2472 w 2652"/>
                <a:gd name="T5" fmla="*/ 2 h 658"/>
                <a:gd name="T6" fmla="*/ 2230 w 2652"/>
                <a:gd name="T7" fmla="*/ 10 h 658"/>
                <a:gd name="T8" fmla="*/ 2092 w 2652"/>
                <a:gd name="T9" fmla="*/ 16 h 658"/>
                <a:gd name="T10" fmla="*/ 1946 w 2652"/>
                <a:gd name="T11" fmla="*/ 24 h 658"/>
                <a:gd name="T12" fmla="*/ 1794 w 2652"/>
                <a:gd name="T13" fmla="*/ 36 h 658"/>
                <a:gd name="T14" fmla="*/ 1638 w 2652"/>
                <a:gd name="T15" fmla="*/ 48 h 658"/>
                <a:gd name="T16" fmla="*/ 1482 w 2652"/>
                <a:gd name="T17" fmla="*/ 64 h 658"/>
                <a:gd name="T18" fmla="*/ 1326 w 2652"/>
                <a:gd name="T19" fmla="*/ 84 h 658"/>
                <a:gd name="T20" fmla="*/ 1176 w 2652"/>
                <a:gd name="T21" fmla="*/ 106 h 658"/>
                <a:gd name="T22" fmla="*/ 1102 w 2652"/>
                <a:gd name="T23" fmla="*/ 120 h 658"/>
                <a:gd name="T24" fmla="*/ 1030 w 2652"/>
                <a:gd name="T25" fmla="*/ 132 h 658"/>
                <a:gd name="T26" fmla="*/ 960 w 2652"/>
                <a:gd name="T27" fmla="*/ 148 h 658"/>
                <a:gd name="T28" fmla="*/ 892 w 2652"/>
                <a:gd name="T29" fmla="*/ 162 h 658"/>
                <a:gd name="T30" fmla="*/ 828 w 2652"/>
                <a:gd name="T31" fmla="*/ 180 h 658"/>
                <a:gd name="T32" fmla="*/ 766 w 2652"/>
                <a:gd name="T33" fmla="*/ 198 h 658"/>
                <a:gd name="T34" fmla="*/ 706 w 2652"/>
                <a:gd name="T35" fmla="*/ 216 h 658"/>
                <a:gd name="T36" fmla="*/ 652 w 2652"/>
                <a:gd name="T37" fmla="*/ 236 h 658"/>
                <a:gd name="T38" fmla="*/ 600 w 2652"/>
                <a:gd name="T39" fmla="*/ 258 h 658"/>
                <a:gd name="T40" fmla="*/ 554 w 2652"/>
                <a:gd name="T41" fmla="*/ 280 h 658"/>
                <a:gd name="T42" fmla="*/ 554 w 2652"/>
                <a:gd name="T43" fmla="*/ 280 h 658"/>
                <a:gd name="T44" fmla="*/ 462 w 2652"/>
                <a:gd name="T45" fmla="*/ 328 h 658"/>
                <a:gd name="T46" fmla="*/ 378 w 2652"/>
                <a:gd name="T47" fmla="*/ 378 h 658"/>
                <a:gd name="T48" fmla="*/ 302 w 2652"/>
                <a:gd name="T49" fmla="*/ 426 h 658"/>
                <a:gd name="T50" fmla="*/ 232 w 2652"/>
                <a:gd name="T51" fmla="*/ 474 h 658"/>
                <a:gd name="T52" fmla="*/ 166 w 2652"/>
                <a:gd name="T53" fmla="*/ 522 h 658"/>
                <a:gd name="T54" fmla="*/ 106 w 2652"/>
                <a:gd name="T55" fmla="*/ 570 h 658"/>
                <a:gd name="T56" fmla="*/ 50 w 2652"/>
                <a:gd name="T57" fmla="*/ 614 h 658"/>
                <a:gd name="T58" fmla="*/ 0 w 2652"/>
                <a:gd name="T59" fmla="*/ 658 h 658"/>
                <a:gd name="T60" fmla="*/ 0 w 2652"/>
                <a:gd name="T61" fmla="*/ 658 h 658"/>
                <a:gd name="T62" fmla="*/ 50 w 2652"/>
                <a:gd name="T63" fmla="*/ 614 h 658"/>
                <a:gd name="T64" fmla="*/ 106 w 2652"/>
                <a:gd name="T65" fmla="*/ 570 h 658"/>
                <a:gd name="T66" fmla="*/ 166 w 2652"/>
                <a:gd name="T67" fmla="*/ 524 h 658"/>
                <a:gd name="T68" fmla="*/ 230 w 2652"/>
                <a:gd name="T69" fmla="*/ 476 h 658"/>
                <a:gd name="T70" fmla="*/ 300 w 2652"/>
                <a:gd name="T71" fmla="*/ 430 h 658"/>
                <a:gd name="T72" fmla="*/ 376 w 2652"/>
                <a:gd name="T73" fmla="*/ 380 h 658"/>
                <a:gd name="T74" fmla="*/ 458 w 2652"/>
                <a:gd name="T75" fmla="*/ 332 h 658"/>
                <a:gd name="T76" fmla="*/ 548 w 2652"/>
                <a:gd name="T77" fmla="*/ 284 h 658"/>
                <a:gd name="T78" fmla="*/ 548 w 2652"/>
                <a:gd name="T79" fmla="*/ 284 h 658"/>
                <a:gd name="T80" fmla="*/ 596 w 2652"/>
                <a:gd name="T81" fmla="*/ 262 h 658"/>
                <a:gd name="T82" fmla="*/ 646 w 2652"/>
                <a:gd name="T83" fmla="*/ 240 h 658"/>
                <a:gd name="T84" fmla="*/ 702 w 2652"/>
                <a:gd name="T85" fmla="*/ 220 h 658"/>
                <a:gd name="T86" fmla="*/ 760 w 2652"/>
                <a:gd name="T87" fmla="*/ 202 h 658"/>
                <a:gd name="T88" fmla="*/ 822 w 2652"/>
                <a:gd name="T89" fmla="*/ 184 h 658"/>
                <a:gd name="T90" fmla="*/ 888 w 2652"/>
                <a:gd name="T91" fmla="*/ 166 h 658"/>
                <a:gd name="T92" fmla="*/ 956 w 2652"/>
                <a:gd name="T93" fmla="*/ 152 h 658"/>
                <a:gd name="T94" fmla="*/ 1026 w 2652"/>
                <a:gd name="T95" fmla="*/ 136 h 658"/>
                <a:gd name="T96" fmla="*/ 1098 w 2652"/>
                <a:gd name="T97" fmla="*/ 122 h 658"/>
                <a:gd name="T98" fmla="*/ 1172 w 2652"/>
                <a:gd name="T99" fmla="*/ 110 h 658"/>
                <a:gd name="T100" fmla="*/ 1324 w 2652"/>
                <a:gd name="T101" fmla="*/ 88 h 658"/>
                <a:gd name="T102" fmla="*/ 1478 w 2652"/>
                <a:gd name="T103" fmla="*/ 68 h 658"/>
                <a:gd name="T104" fmla="*/ 1636 w 2652"/>
                <a:gd name="T105" fmla="*/ 52 h 658"/>
                <a:gd name="T106" fmla="*/ 1792 w 2652"/>
                <a:gd name="T107" fmla="*/ 38 h 658"/>
                <a:gd name="T108" fmla="*/ 1944 w 2652"/>
                <a:gd name="T109" fmla="*/ 28 h 658"/>
                <a:gd name="T110" fmla="*/ 2090 w 2652"/>
                <a:gd name="T111" fmla="*/ 18 h 658"/>
                <a:gd name="T112" fmla="*/ 2228 w 2652"/>
                <a:gd name="T113" fmla="*/ 12 h 658"/>
                <a:gd name="T114" fmla="*/ 2470 w 2652"/>
                <a:gd name="T115" fmla="*/ 4 h 658"/>
                <a:gd name="T116" fmla="*/ 2652 w 2652"/>
                <a:gd name="T117" fmla="*/ 2 h 658"/>
                <a:gd name="T118" fmla="*/ 2652 w 2652"/>
                <a:gd name="T119"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2" h="658">
                  <a:moveTo>
                    <a:pt x="2652" y="0"/>
                  </a:moveTo>
                  <a:lnTo>
                    <a:pt x="2652" y="0"/>
                  </a:lnTo>
                  <a:lnTo>
                    <a:pt x="2472" y="2"/>
                  </a:lnTo>
                  <a:lnTo>
                    <a:pt x="2230" y="10"/>
                  </a:lnTo>
                  <a:lnTo>
                    <a:pt x="2092" y="16"/>
                  </a:lnTo>
                  <a:lnTo>
                    <a:pt x="1946" y="24"/>
                  </a:lnTo>
                  <a:lnTo>
                    <a:pt x="1794" y="36"/>
                  </a:lnTo>
                  <a:lnTo>
                    <a:pt x="1638" y="48"/>
                  </a:lnTo>
                  <a:lnTo>
                    <a:pt x="1482" y="64"/>
                  </a:lnTo>
                  <a:lnTo>
                    <a:pt x="1326" y="84"/>
                  </a:lnTo>
                  <a:lnTo>
                    <a:pt x="1176" y="106"/>
                  </a:lnTo>
                  <a:lnTo>
                    <a:pt x="1102" y="120"/>
                  </a:lnTo>
                  <a:lnTo>
                    <a:pt x="1030" y="132"/>
                  </a:lnTo>
                  <a:lnTo>
                    <a:pt x="960" y="148"/>
                  </a:lnTo>
                  <a:lnTo>
                    <a:pt x="892" y="162"/>
                  </a:lnTo>
                  <a:lnTo>
                    <a:pt x="828" y="180"/>
                  </a:lnTo>
                  <a:lnTo>
                    <a:pt x="766" y="198"/>
                  </a:lnTo>
                  <a:lnTo>
                    <a:pt x="706" y="216"/>
                  </a:lnTo>
                  <a:lnTo>
                    <a:pt x="652" y="236"/>
                  </a:lnTo>
                  <a:lnTo>
                    <a:pt x="600" y="258"/>
                  </a:lnTo>
                  <a:lnTo>
                    <a:pt x="554" y="280"/>
                  </a:lnTo>
                  <a:lnTo>
                    <a:pt x="554" y="280"/>
                  </a:lnTo>
                  <a:lnTo>
                    <a:pt x="462" y="328"/>
                  </a:lnTo>
                  <a:lnTo>
                    <a:pt x="378" y="378"/>
                  </a:lnTo>
                  <a:lnTo>
                    <a:pt x="302" y="426"/>
                  </a:lnTo>
                  <a:lnTo>
                    <a:pt x="232" y="474"/>
                  </a:lnTo>
                  <a:lnTo>
                    <a:pt x="166" y="522"/>
                  </a:lnTo>
                  <a:lnTo>
                    <a:pt x="106" y="570"/>
                  </a:lnTo>
                  <a:lnTo>
                    <a:pt x="50" y="614"/>
                  </a:lnTo>
                  <a:lnTo>
                    <a:pt x="0" y="658"/>
                  </a:lnTo>
                  <a:lnTo>
                    <a:pt x="0" y="658"/>
                  </a:lnTo>
                  <a:lnTo>
                    <a:pt x="50" y="614"/>
                  </a:lnTo>
                  <a:lnTo>
                    <a:pt x="106" y="570"/>
                  </a:lnTo>
                  <a:lnTo>
                    <a:pt x="166" y="524"/>
                  </a:lnTo>
                  <a:lnTo>
                    <a:pt x="230" y="476"/>
                  </a:lnTo>
                  <a:lnTo>
                    <a:pt x="300" y="430"/>
                  </a:lnTo>
                  <a:lnTo>
                    <a:pt x="376" y="380"/>
                  </a:lnTo>
                  <a:lnTo>
                    <a:pt x="458" y="332"/>
                  </a:lnTo>
                  <a:lnTo>
                    <a:pt x="548" y="284"/>
                  </a:lnTo>
                  <a:lnTo>
                    <a:pt x="548" y="284"/>
                  </a:lnTo>
                  <a:lnTo>
                    <a:pt x="596" y="262"/>
                  </a:lnTo>
                  <a:lnTo>
                    <a:pt x="646" y="240"/>
                  </a:lnTo>
                  <a:lnTo>
                    <a:pt x="702" y="220"/>
                  </a:lnTo>
                  <a:lnTo>
                    <a:pt x="760" y="202"/>
                  </a:lnTo>
                  <a:lnTo>
                    <a:pt x="822" y="184"/>
                  </a:lnTo>
                  <a:lnTo>
                    <a:pt x="888" y="166"/>
                  </a:lnTo>
                  <a:lnTo>
                    <a:pt x="956" y="152"/>
                  </a:lnTo>
                  <a:lnTo>
                    <a:pt x="1026" y="136"/>
                  </a:lnTo>
                  <a:lnTo>
                    <a:pt x="1098" y="122"/>
                  </a:lnTo>
                  <a:lnTo>
                    <a:pt x="1172" y="110"/>
                  </a:lnTo>
                  <a:lnTo>
                    <a:pt x="1324" y="88"/>
                  </a:lnTo>
                  <a:lnTo>
                    <a:pt x="1478" y="68"/>
                  </a:lnTo>
                  <a:lnTo>
                    <a:pt x="1636" y="52"/>
                  </a:lnTo>
                  <a:lnTo>
                    <a:pt x="1792" y="38"/>
                  </a:lnTo>
                  <a:lnTo>
                    <a:pt x="1944" y="28"/>
                  </a:lnTo>
                  <a:lnTo>
                    <a:pt x="2090" y="18"/>
                  </a:lnTo>
                  <a:lnTo>
                    <a:pt x="2228" y="12"/>
                  </a:lnTo>
                  <a:lnTo>
                    <a:pt x="2470" y="4"/>
                  </a:lnTo>
                  <a:lnTo>
                    <a:pt x="2652" y="2"/>
                  </a:lnTo>
                  <a:lnTo>
                    <a:pt x="26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8" name="Freeform 255"/>
            <p:cNvSpPr/>
            <p:nvPr/>
          </p:nvSpPr>
          <p:spPr bwMode="auto">
            <a:xfrm>
              <a:off x="7146925" y="4999038"/>
              <a:ext cx="6124575" cy="3422650"/>
            </a:xfrm>
            <a:custGeom>
              <a:avLst/>
              <a:gdLst>
                <a:gd name="T0" fmla="*/ 2000 w 3858"/>
                <a:gd name="T1" fmla="*/ 2156 h 2156"/>
                <a:gd name="T2" fmla="*/ 2076 w 3858"/>
                <a:gd name="T3" fmla="*/ 2148 h 2156"/>
                <a:gd name="T4" fmla="*/ 2160 w 3858"/>
                <a:gd name="T5" fmla="*/ 2124 h 2156"/>
                <a:gd name="T6" fmla="*/ 2248 w 3858"/>
                <a:gd name="T7" fmla="*/ 2088 h 2156"/>
                <a:gd name="T8" fmla="*/ 2342 w 3858"/>
                <a:gd name="T9" fmla="*/ 2040 h 2156"/>
                <a:gd name="T10" fmla="*/ 2438 w 3858"/>
                <a:gd name="T11" fmla="*/ 1984 h 2156"/>
                <a:gd name="T12" fmla="*/ 2536 w 3858"/>
                <a:gd name="T13" fmla="*/ 1918 h 2156"/>
                <a:gd name="T14" fmla="*/ 2632 w 3858"/>
                <a:gd name="T15" fmla="*/ 1846 h 2156"/>
                <a:gd name="T16" fmla="*/ 2820 w 3858"/>
                <a:gd name="T17" fmla="*/ 1692 h 2156"/>
                <a:gd name="T18" fmla="*/ 2990 w 3858"/>
                <a:gd name="T19" fmla="*/ 1534 h 2156"/>
                <a:gd name="T20" fmla="*/ 3130 w 3858"/>
                <a:gd name="T21" fmla="*/ 1386 h 2156"/>
                <a:gd name="T22" fmla="*/ 3208 w 3858"/>
                <a:gd name="T23" fmla="*/ 1290 h 2156"/>
                <a:gd name="T24" fmla="*/ 3244 w 3858"/>
                <a:gd name="T25" fmla="*/ 1238 h 2156"/>
                <a:gd name="T26" fmla="*/ 3256 w 3858"/>
                <a:gd name="T27" fmla="*/ 1214 h 2156"/>
                <a:gd name="T28" fmla="*/ 3416 w 3858"/>
                <a:gd name="T29" fmla="*/ 898 h 2156"/>
                <a:gd name="T30" fmla="*/ 3858 w 3858"/>
                <a:gd name="T31" fmla="*/ 0 h 2156"/>
                <a:gd name="T32" fmla="*/ 3834 w 3858"/>
                <a:gd name="T33" fmla="*/ 40 h 2156"/>
                <a:gd name="T34" fmla="*/ 3684 w 3858"/>
                <a:gd name="T35" fmla="*/ 294 h 2156"/>
                <a:gd name="T36" fmla="*/ 3578 w 3858"/>
                <a:gd name="T37" fmla="*/ 462 h 2156"/>
                <a:gd name="T38" fmla="*/ 3466 w 3858"/>
                <a:gd name="T39" fmla="*/ 628 h 2156"/>
                <a:gd name="T40" fmla="*/ 3362 w 3858"/>
                <a:gd name="T41" fmla="*/ 768 h 2156"/>
                <a:gd name="T42" fmla="*/ 3314 w 3858"/>
                <a:gd name="T43" fmla="*/ 822 h 2156"/>
                <a:gd name="T44" fmla="*/ 3274 w 3858"/>
                <a:gd name="T45" fmla="*/ 860 h 2156"/>
                <a:gd name="T46" fmla="*/ 3240 w 3858"/>
                <a:gd name="T47" fmla="*/ 880 h 2156"/>
                <a:gd name="T48" fmla="*/ 3226 w 3858"/>
                <a:gd name="T49" fmla="*/ 882 h 2156"/>
                <a:gd name="T50" fmla="*/ 3214 w 3858"/>
                <a:gd name="T51" fmla="*/ 878 h 2156"/>
                <a:gd name="T52" fmla="*/ 3212 w 3858"/>
                <a:gd name="T53" fmla="*/ 880 h 2156"/>
                <a:gd name="T54" fmla="*/ 3100 w 3858"/>
                <a:gd name="T55" fmla="*/ 700 h 2156"/>
                <a:gd name="T56" fmla="*/ 3002 w 3858"/>
                <a:gd name="T57" fmla="*/ 566 h 2156"/>
                <a:gd name="T58" fmla="*/ 2916 w 3858"/>
                <a:gd name="T59" fmla="*/ 464 h 2156"/>
                <a:gd name="T60" fmla="*/ 2854 w 3858"/>
                <a:gd name="T61" fmla="*/ 398 h 2156"/>
                <a:gd name="T62" fmla="*/ 2786 w 3858"/>
                <a:gd name="T63" fmla="*/ 334 h 2156"/>
                <a:gd name="T64" fmla="*/ 2712 w 3858"/>
                <a:gd name="T65" fmla="*/ 274 h 2156"/>
                <a:gd name="T66" fmla="*/ 2634 w 3858"/>
                <a:gd name="T67" fmla="*/ 220 h 2156"/>
                <a:gd name="T68" fmla="*/ 2550 w 3858"/>
                <a:gd name="T69" fmla="*/ 172 h 2156"/>
                <a:gd name="T70" fmla="*/ 2458 w 3858"/>
                <a:gd name="T71" fmla="*/ 130 h 2156"/>
                <a:gd name="T72" fmla="*/ 2362 w 3858"/>
                <a:gd name="T73" fmla="*/ 98 h 2156"/>
                <a:gd name="T74" fmla="*/ 2258 w 3858"/>
                <a:gd name="T75" fmla="*/ 74 h 2156"/>
                <a:gd name="T76" fmla="*/ 2150 w 3858"/>
                <a:gd name="T77" fmla="*/ 62 h 2156"/>
                <a:gd name="T78" fmla="*/ 2092 w 3858"/>
                <a:gd name="T79" fmla="*/ 60 h 2156"/>
                <a:gd name="T80" fmla="*/ 2 w 3858"/>
                <a:gd name="T81" fmla="*/ 2074 h 2156"/>
                <a:gd name="T82" fmla="*/ 0 w 3858"/>
                <a:gd name="T83" fmla="*/ 215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8" h="2156">
                  <a:moveTo>
                    <a:pt x="2000" y="2156"/>
                  </a:moveTo>
                  <a:lnTo>
                    <a:pt x="2000" y="2156"/>
                  </a:lnTo>
                  <a:lnTo>
                    <a:pt x="2038" y="2154"/>
                  </a:lnTo>
                  <a:lnTo>
                    <a:pt x="2076" y="2148"/>
                  </a:lnTo>
                  <a:lnTo>
                    <a:pt x="2116" y="2138"/>
                  </a:lnTo>
                  <a:lnTo>
                    <a:pt x="2160" y="2124"/>
                  </a:lnTo>
                  <a:lnTo>
                    <a:pt x="2204" y="2108"/>
                  </a:lnTo>
                  <a:lnTo>
                    <a:pt x="2248" y="2088"/>
                  </a:lnTo>
                  <a:lnTo>
                    <a:pt x="2294" y="2066"/>
                  </a:lnTo>
                  <a:lnTo>
                    <a:pt x="2342" y="2040"/>
                  </a:lnTo>
                  <a:lnTo>
                    <a:pt x="2390" y="2014"/>
                  </a:lnTo>
                  <a:lnTo>
                    <a:pt x="2438" y="1984"/>
                  </a:lnTo>
                  <a:lnTo>
                    <a:pt x="2486" y="1952"/>
                  </a:lnTo>
                  <a:lnTo>
                    <a:pt x="2536" y="1918"/>
                  </a:lnTo>
                  <a:lnTo>
                    <a:pt x="2584" y="1882"/>
                  </a:lnTo>
                  <a:lnTo>
                    <a:pt x="2632" y="1846"/>
                  </a:lnTo>
                  <a:lnTo>
                    <a:pt x="2728" y="1770"/>
                  </a:lnTo>
                  <a:lnTo>
                    <a:pt x="2820" y="1692"/>
                  </a:lnTo>
                  <a:lnTo>
                    <a:pt x="2908" y="1612"/>
                  </a:lnTo>
                  <a:lnTo>
                    <a:pt x="2990" y="1534"/>
                  </a:lnTo>
                  <a:lnTo>
                    <a:pt x="3064" y="1458"/>
                  </a:lnTo>
                  <a:lnTo>
                    <a:pt x="3130" y="1386"/>
                  </a:lnTo>
                  <a:lnTo>
                    <a:pt x="3184" y="1320"/>
                  </a:lnTo>
                  <a:lnTo>
                    <a:pt x="3208" y="1290"/>
                  </a:lnTo>
                  <a:lnTo>
                    <a:pt x="3228" y="1262"/>
                  </a:lnTo>
                  <a:lnTo>
                    <a:pt x="3244" y="1238"/>
                  </a:lnTo>
                  <a:lnTo>
                    <a:pt x="3256" y="1214"/>
                  </a:lnTo>
                  <a:lnTo>
                    <a:pt x="3256" y="1214"/>
                  </a:lnTo>
                  <a:lnTo>
                    <a:pt x="3328" y="1076"/>
                  </a:lnTo>
                  <a:lnTo>
                    <a:pt x="3416" y="898"/>
                  </a:lnTo>
                  <a:lnTo>
                    <a:pt x="3616" y="494"/>
                  </a:lnTo>
                  <a:lnTo>
                    <a:pt x="3858" y="0"/>
                  </a:lnTo>
                  <a:lnTo>
                    <a:pt x="3858" y="0"/>
                  </a:lnTo>
                  <a:lnTo>
                    <a:pt x="3834" y="40"/>
                  </a:lnTo>
                  <a:lnTo>
                    <a:pt x="3772" y="146"/>
                  </a:lnTo>
                  <a:lnTo>
                    <a:pt x="3684" y="294"/>
                  </a:lnTo>
                  <a:lnTo>
                    <a:pt x="3632" y="378"/>
                  </a:lnTo>
                  <a:lnTo>
                    <a:pt x="3578" y="462"/>
                  </a:lnTo>
                  <a:lnTo>
                    <a:pt x="3522" y="548"/>
                  </a:lnTo>
                  <a:lnTo>
                    <a:pt x="3466" y="628"/>
                  </a:lnTo>
                  <a:lnTo>
                    <a:pt x="3412" y="704"/>
                  </a:lnTo>
                  <a:lnTo>
                    <a:pt x="3362" y="768"/>
                  </a:lnTo>
                  <a:lnTo>
                    <a:pt x="3338" y="796"/>
                  </a:lnTo>
                  <a:lnTo>
                    <a:pt x="3314" y="822"/>
                  </a:lnTo>
                  <a:lnTo>
                    <a:pt x="3294" y="842"/>
                  </a:lnTo>
                  <a:lnTo>
                    <a:pt x="3274" y="860"/>
                  </a:lnTo>
                  <a:lnTo>
                    <a:pt x="3256" y="872"/>
                  </a:lnTo>
                  <a:lnTo>
                    <a:pt x="3240" y="880"/>
                  </a:lnTo>
                  <a:lnTo>
                    <a:pt x="3232" y="882"/>
                  </a:lnTo>
                  <a:lnTo>
                    <a:pt x="3226" y="882"/>
                  </a:lnTo>
                  <a:lnTo>
                    <a:pt x="3220" y="880"/>
                  </a:lnTo>
                  <a:lnTo>
                    <a:pt x="3214" y="878"/>
                  </a:lnTo>
                  <a:lnTo>
                    <a:pt x="3212" y="880"/>
                  </a:lnTo>
                  <a:lnTo>
                    <a:pt x="3212" y="880"/>
                  </a:lnTo>
                  <a:lnTo>
                    <a:pt x="3142" y="764"/>
                  </a:lnTo>
                  <a:lnTo>
                    <a:pt x="3100" y="700"/>
                  </a:lnTo>
                  <a:lnTo>
                    <a:pt x="3052" y="634"/>
                  </a:lnTo>
                  <a:lnTo>
                    <a:pt x="3002" y="566"/>
                  </a:lnTo>
                  <a:lnTo>
                    <a:pt x="2946" y="498"/>
                  </a:lnTo>
                  <a:lnTo>
                    <a:pt x="2916" y="464"/>
                  </a:lnTo>
                  <a:lnTo>
                    <a:pt x="2886" y="432"/>
                  </a:lnTo>
                  <a:lnTo>
                    <a:pt x="2854" y="398"/>
                  </a:lnTo>
                  <a:lnTo>
                    <a:pt x="2820" y="366"/>
                  </a:lnTo>
                  <a:lnTo>
                    <a:pt x="2786" y="334"/>
                  </a:lnTo>
                  <a:lnTo>
                    <a:pt x="2750" y="304"/>
                  </a:lnTo>
                  <a:lnTo>
                    <a:pt x="2712" y="274"/>
                  </a:lnTo>
                  <a:lnTo>
                    <a:pt x="2674" y="246"/>
                  </a:lnTo>
                  <a:lnTo>
                    <a:pt x="2634" y="220"/>
                  </a:lnTo>
                  <a:lnTo>
                    <a:pt x="2592" y="194"/>
                  </a:lnTo>
                  <a:lnTo>
                    <a:pt x="2550" y="172"/>
                  </a:lnTo>
                  <a:lnTo>
                    <a:pt x="2504" y="150"/>
                  </a:lnTo>
                  <a:lnTo>
                    <a:pt x="2458" y="130"/>
                  </a:lnTo>
                  <a:lnTo>
                    <a:pt x="2410" y="112"/>
                  </a:lnTo>
                  <a:lnTo>
                    <a:pt x="2362" y="98"/>
                  </a:lnTo>
                  <a:lnTo>
                    <a:pt x="2312" y="84"/>
                  </a:lnTo>
                  <a:lnTo>
                    <a:pt x="2258" y="74"/>
                  </a:lnTo>
                  <a:lnTo>
                    <a:pt x="2204" y="68"/>
                  </a:lnTo>
                  <a:lnTo>
                    <a:pt x="2150" y="62"/>
                  </a:lnTo>
                  <a:lnTo>
                    <a:pt x="2092" y="60"/>
                  </a:lnTo>
                  <a:lnTo>
                    <a:pt x="2092" y="60"/>
                  </a:lnTo>
                  <a:lnTo>
                    <a:pt x="0" y="62"/>
                  </a:lnTo>
                  <a:lnTo>
                    <a:pt x="2" y="2074"/>
                  </a:lnTo>
                  <a:lnTo>
                    <a:pt x="0" y="2156"/>
                  </a:lnTo>
                  <a:lnTo>
                    <a:pt x="0" y="2156"/>
                  </a:lnTo>
                  <a:lnTo>
                    <a:pt x="2000" y="2156"/>
                  </a:lnTo>
                  <a:close/>
                </a:path>
              </a:pathLst>
            </a:custGeom>
            <a:solidFill>
              <a:srgbClr val="4B4B4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9" name="Freeform 256"/>
            <p:cNvSpPr/>
            <p:nvPr/>
          </p:nvSpPr>
          <p:spPr bwMode="auto">
            <a:xfrm>
              <a:off x="7146925" y="4999038"/>
              <a:ext cx="6124575" cy="3422650"/>
            </a:xfrm>
            <a:custGeom>
              <a:avLst/>
              <a:gdLst>
                <a:gd name="T0" fmla="*/ 2000 w 3858"/>
                <a:gd name="T1" fmla="*/ 2156 h 2156"/>
                <a:gd name="T2" fmla="*/ 2076 w 3858"/>
                <a:gd name="T3" fmla="*/ 2148 h 2156"/>
                <a:gd name="T4" fmla="*/ 2160 w 3858"/>
                <a:gd name="T5" fmla="*/ 2124 h 2156"/>
                <a:gd name="T6" fmla="*/ 2248 w 3858"/>
                <a:gd name="T7" fmla="*/ 2088 h 2156"/>
                <a:gd name="T8" fmla="*/ 2342 w 3858"/>
                <a:gd name="T9" fmla="*/ 2040 h 2156"/>
                <a:gd name="T10" fmla="*/ 2438 w 3858"/>
                <a:gd name="T11" fmla="*/ 1984 h 2156"/>
                <a:gd name="T12" fmla="*/ 2536 w 3858"/>
                <a:gd name="T13" fmla="*/ 1918 h 2156"/>
                <a:gd name="T14" fmla="*/ 2632 w 3858"/>
                <a:gd name="T15" fmla="*/ 1846 h 2156"/>
                <a:gd name="T16" fmla="*/ 2820 w 3858"/>
                <a:gd name="T17" fmla="*/ 1692 h 2156"/>
                <a:gd name="T18" fmla="*/ 2990 w 3858"/>
                <a:gd name="T19" fmla="*/ 1534 h 2156"/>
                <a:gd name="T20" fmla="*/ 3130 w 3858"/>
                <a:gd name="T21" fmla="*/ 1386 h 2156"/>
                <a:gd name="T22" fmla="*/ 3208 w 3858"/>
                <a:gd name="T23" fmla="*/ 1290 h 2156"/>
                <a:gd name="T24" fmla="*/ 3244 w 3858"/>
                <a:gd name="T25" fmla="*/ 1238 h 2156"/>
                <a:gd name="T26" fmla="*/ 3256 w 3858"/>
                <a:gd name="T27" fmla="*/ 1214 h 2156"/>
                <a:gd name="T28" fmla="*/ 3416 w 3858"/>
                <a:gd name="T29" fmla="*/ 898 h 2156"/>
                <a:gd name="T30" fmla="*/ 3858 w 3858"/>
                <a:gd name="T31" fmla="*/ 0 h 2156"/>
                <a:gd name="T32" fmla="*/ 3834 w 3858"/>
                <a:gd name="T33" fmla="*/ 40 h 2156"/>
                <a:gd name="T34" fmla="*/ 3684 w 3858"/>
                <a:gd name="T35" fmla="*/ 294 h 2156"/>
                <a:gd name="T36" fmla="*/ 3578 w 3858"/>
                <a:gd name="T37" fmla="*/ 462 h 2156"/>
                <a:gd name="T38" fmla="*/ 3466 w 3858"/>
                <a:gd name="T39" fmla="*/ 628 h 2156"/>
                <a:gd name="T40" fmla="*/ 3362 w 3858"/>
                <a:gd name="T41" fmla="*/ 768 h 2156"/>
                <a:gd name="T42" fmla="*/ 3314 w 3858"/>
                <a:gd name="T43" fmla="*/ 822 h 2156"/>
                <a:gd name="T44" fmla="*/ 3274 w 3858"/>
                <a:gd name="T45" fmla="*/ 860 h 2156"/>
                <a:gd name="T46" fmla="*/ 3240 w 3858"/>
                <a:gd name="T47" fmla="*/ 880 h 2156"/>
                <a:gd name="T48" fmla="*/ 3226 w 3858"/>
                <a:gd name="T49" fmla="*/ 882 h 2156"/>
                <a:gd name="T50" fmla="*/ 3214 w 3858"/>
                <a:gd name="T51" fmla="*/ 878 h 2156"/>
                <a:gd name="T52" fmla="*/ 3212 w 3858"/>
                <a:gd name="T53" fmla="*/ 880 h 2156"/>
                <a:gd name="T54" fmla="*/ 3100 w 3858"/>
                <a:gd name="T55" fmla="*/ 700 h 2156"/>
                <a:gd name="T56" fmla="*/ 3002 w 3858"/>
                <a:gd name="T57" fmla="*/ 566 h 2156"/>
                <a:gd name="T58" fmla="*/ 2916 w 3858"/>
                <a:gd name="T59" fmla="*/ 464 h 2156"/>
                <a:gd name="T60" fmla="*/ 2854 w 3858"/>
                <a:gd name="T61" fmla="*/ 398 h 2156"/>
                <a:gd name="T62" fmla="*/ 2786 w 3858"/>
                <a:gd name="T63" fmla="*/ 334 h 2156"/>
                <a:gd name="T64" fmla="*/ 2712 w 3858"/>
                <a:gd name="T65" fmla="*/ 274 h 2156"/>
                <a:gd name="T66" fmla="*/ 2634 w 3858"/>
                <a:gd name="T67" fmla="*/ 220 h 2156"/>
                <a:gd name="T68" fmla="*/ 2550 w 3858"/>
                <a:gd name="T69" fmla="*/ 172 h 2156"/>
                <a:gd name="T70" fmla="*/ 2458 w 3858"/>
                <a:gd name="T71" fmla="*/ 130 h 2156"/>
                <a:gd name="T72" fmla="*/ 2362 w 3858"/>
                <a:gd name="T73" fmla="*/ 98 h 2156"/>
                <a:gd name="T74" fmla="*/ 2258 w 3858"/>
                <a:gd name="T75" fmla="*/ 74 h 2156"/>
                <a:gd name="T76" fmla="*/ 2150 w 3858"/>
                <a:gd name="T77" fmla="*/ 62 h 2156"/>
                <a:gd name="T78" fmla="*/ 2092 w 3858"/>
                <a:gd name="T79" fmla="*/ 60 h 2156"/>
                <a:gd name="T80" fmla="*/ 2 w 3858"/>
                <a:gd name="T81" fmla="*/ 2074 h 2156"/>
                <a:gd name="T82" fmla="*/ 0 w 3858"/>
                <a:gd name="T83" fmla="*/ 215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8" h="2156">
                  <a:moveTo>
                    <a:pt x="2000" y="2156"/>
                  </a:moveTo>
                  <a:lnTo>
                    <a:pt x="2000" y="2156"/>
                  </a:lnTo>
                  <a:lnTo>
                    <a:pt x="2038" y="2154"/>
                  </a:lnTo>
                  <a:lnTo>
                    <a:pt x="2076" y="2148"/>
                  </a:lnTo>
                  <a:lnTo>
                    <a:pt x="2116" y="2138"/>
                  </a:lnTo>
                  <a:lnTo>
                    <a:pt x="2160" y="2124"/>
                  </a:lnTo>
                  <a:lnTo>
                    <a:pt x="2204" y="2108"/>
                  </a:lnTo>
                  <a:lnTo>
                    <a:pt x="2248" y="2088"/>
                  </a:lnTo>
                  <a:lnTo>
                    <a:pt x="2294" y="2066"/>
                  </a:lnTo>
                  <a:lnTo>
                    <a:pt x="2342" y="2040"/>
                  </a:lnTo>
                  <a:lnTo>
                    <a:pt x="2390" y="2014"/>
                  </a:lnTo>
                  <a:lnTo>
                    <a:pt x="2438" y="1984"/>
                  </a:lnTo>
                  <a:lnTo>
                    <a:pt x="2486" y="1952"/>
                  </a:lnTo>
                  <a:lnTo>
                    <a:pt x="2536" y="1918"/>
                  </a:lnTo>
                  <a:lnTo>
                    <a:pt x="2584" y="1882"/>
                  </a:lnTo>
                  <a:lnTo>
                    <a:pt x="2632" y="1846"/>
                  </a:lnTo>
                  <a:lnTo>
                    <a:pt x="2728" y="1770"/>
                  </a:lnTo>
                  <a:lnTo>
                    <a:pt x="2820" y="1692"/>
                  </a:lnTo>
                  <a:lnTo>
                    <a:pt x="2908" y="1612"/>
                  </a:lnTo>
                  <a:lnTo>
                    <a:pt x="2990" y="1534"/>
                  </a:lnTo>
                  <a:lnTo>
                    <a:pt x="3064" y="1458"/>
                  </a:lnTo>
                  <a:lnTo>
                    <a:pt x="3130" y="1386"/>
                  </a:lnTo>
                  <a:lnTo>
                    <a:pt x="3184" y="1320"/>
                  </a:lnTo>
                  <a:lnTo>
                    <a:pt x="3208" y="1290"/>
                  </a:lnTo>
                  <a:lnTo>
                    <a:pt x="3228" y="1262"/>
                  </a:lnTo>
                  <a:lnTo>
                    <a:pt x="3244" y="1238"/>
                  </a:lnTo>
                  <a:lnTo>
                    <a:pt x="3256" y="1214"/>
                  </a:lnTo>
                  <a:lnTo>
                    <a:pt x="3256" y="1214"/>
                  </a:lnTo>
                  <a:lnTo>
                    <a:pt x="3328" y="1076"/>
                  </a:lnTo>
                  <a:lnTo>
                    <a:pt x="3416" y="898"/>
                  </a:lnTo>
                  <a:lnTo>
                    <a:pt x="3616" y="494"/>
                  </a:lnTo>
                  <a:lnTo>
                    <a:pt x="3858" y="0"/>
                  </a:lnTo>
                  <a:lnTo>
                    <a:pt x="3858" y="0"/>
                  </a:lnTo>
                  <a:lnTo>
                    <a:pt x="3834" y="40"/>
                  </a:lnTo>
                  <a:lnTo>
                    <a:pt x="3772" y="146"/>
                  </a:lnTo>
                  <a:lnTo>
                    <a:pt x="3684" y="294"/>
                  </a:lnTo>
                  <a:lnTo>
                    <a:pt x="3632" y="378"/>
                  </a:lnTo>
                  <a:lnTo>
                    <a:pt x="3578" y="462"/>
                  </a:lnTo>
                  <a:lnTo>
                    <a:pt x="3522" y="548"/>
                  </a:lnTo>
                  <a:lnTo>
                    <a:pt x="3466" y="628"/>
                  </a:lnTo>
                  <a:lnTo>
                    <a:pt x="3412" y="704"/>
                  </a:lnTo>
                  <a:lnTo>
                    <a:pt x="3362" y="768"/>
                  </a:lnTo>
                  <a:lnTo>
                    <a:pt x="3338" y="796"/>
                  </a:lnTo>
                  <a:lnTo>
                    <a:pt x="3314" y="822"/>
                  </a:lnTo>
                  <a:lnTo>
                    <a:pt x="3294" y="842"/>
                  </a:lnTo>
                  <a:lnTo>
                    <a:pt x="3274" y="860"/>
                  </a:lnTo>
                  <a:lnTo>
                    <a:pt x="3256" y="872"/>
                  </a:lnTo>
                  <a:lnTo>
                    <a:pt x="3240" y="880"/>
                  </a:lnTo>
                  <a:lnTo>
                    <a:pt x="3232" y="882"/>
                  </a:lnTo>
                  <a:lnTo>
                    <a:pt x="3226" y="882"/>
                  </a:lnTo>
                  <a:lnTo>
                    <a:pt x="3220" y="880"/>
                  </a:lnTo>
                  <a:lnTo>
                    <a:pt x="3214" y="878"/>
                  </a:lnTo>
                  <a:lnTo>
                    <a:pt x="3212" y="880"/>
                  </a:lnTo>
                  <a:lnTo>
                    <a:pt x="3212" y="880"/>
                  </a:lnTo>
                  <a:lnTo>
                    <a:pt x="3142" y="764"/>
                  </a:lnTo>
                  <a:lnTo>
                    <a:pt x="3100" y="700"/>
                  </a:lnTo>
                  <a:lnTo>
                    <a:pt x="3052" y="634"/>
                  </a:lnTo>
                  <a:lnTo>
                    <a:pt x="3002" y="566"/>
                  </a:lnTo>
                  <a:lnTo>
                    <a:pt x="2946" y="498"/>
                  </a:lnTo>
                  <a:lnTo>
                    <a:pt x="2916" y="464"/>
                  </a:lnTo>
                  <a:lnTo>
                    <a:pt x="2886" y="432"/>
                  </a:lnTo>
                  <a:lnTo>
                    <a:pt x="2854" y="398"/>
                  </a:lnTo>
                  <a:lnTo>
                    <a:pt x="2820" y="366"/>
                  </a:lnTo>
                  <a:lnTo>
                    <a:pt x="2786" y="334"/>
                  </a:lnTo>
                  <a:lnTo>
                    <a:pt x="2750" y="304"/>
                  </a:lnTo>
                  <a:lnTo>
                    <a:pt x="2712" y="274"/>
                  </a:lnTo>
                  <a:lnTo>
                    <a:pt x="2674" y="246"/>
                  </a:lnTo>
                  <a:lnTo>
                    <a:pt x="2634" y="220"/>
                  </a:lnTo>
                  <a:lnTo>
                    <a:pt x="2592" y="194"/>
                  </a:lnTo>
                  <a:lnTo>
                    <a:pt x="2550" y="172"/>
                  </a:lnTo>
                  <a:lnTo>
                    <a:pt x="2504" y="150"/>
                  </a:lnTo>
                  <a:lnTo>
                    <a:pt x="2458" y="130"/>
                  </a:lnTo>
                  <a:lnTo>
                    <a:pt x="2410" y="112"/>
                  </a:lnTo>
                  <a:lnTo>
                    <a:pt x="2362" y="98"/>
                  </a:lnTo>
                  <a:lnTo>
                    <a:pt x="2312" y="84"/>
                  </a:lnTo>
                  <a:lnTo>
                    <a:pt x="2258" y="74"/>
                  </a:lnTo>
                  <a:lnTo>
                    <a:pt x="2204" y="68"/>
                  </a:lnTo>
                  <a:lnTo>
                    <a:pt x="2150" y="62"/>
                  </a:lnTo>
                  <a:lnTo>
                    <a:pt x="2092" y="60"/>
                  </a:lnTo>
                  <a:lnTo>
                    <a:pt x="2092" y="60"/>
                  </a:lnTo>
                  <a:lnTo>
                    <a:pt x="0" y="62"/>
                  </a:lnTo>
                  <a:lnTo>
                    <a:pt x="2" y="2074"/>
                  </a:lnTo>
                  <a:lnTo>
                    <a:pt x="0" y="2156"/>
                  </a:lnTo>
                  <a:lnTo>
                    <a:pt x="0" y="2156"/>
                  </a:lnTo>
                  <a:lnTo>
                    <a:pt x="2000" y="2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0" name="Freeform 257"/>
            <p:cNvSpPr/>
            <p:nvPr/>
          </p:nvSpPr>
          <p:spPr bwMode="auto">
            <a:xfrm>
              <a:off x="7146925" y="4999038"/>
              <a:ext cx="6124575" cy="3422650"/>
            </a:xfrm>
            <a:custGeom>
              <a:avLst/>
              <a:gdLst>
                <a:gd name="T0" fmla="*/ 2000 w 3858"/>
                <a:gd name="T1" fmla="*/ 2156 h 2156"/>
                <a:gd name="T2" fmla="*/ 2076 w 3858"/>
                <a:gd name="T3" fmla="*/ 2148 h 2156"/>
                <a:gd name="T4" fmla="*/ 2160 w 3858"/>
                <a:gd name="T5" fmla="*/ 2124 h 2156"/>
                <a:gd name="T6" fmla="*/ 2248 w 3858"/>
                <a:gd name="T7" fmla="*/ 2088 h 2156"/>
                <a:gd name="T8" fmla="*/ 2342 w 3858"/>
                <a:gd name="T9" fmla="*/ 2040 h 2156"/>
                <a:gd name="T10" fmla="*/ 2438 w 3858"/>
                <a:gd name="T11" fmla="*/ 1984 h 2156"/>
                <a:gd name="T12" fmla="*/ 2536 w 3858"/>
                <a:gd name="T13" fmla="*/ 1918 h 2156"/>
                <a:gd name="T14" fmla="*/ 2632 w 3858"/>
                <a:gd name="T15" fmla="*/ 1846 h 2156"/>
                <a:gd name="T16" fmla="*/ 2820 w 3858"/>
                <a:gd name="T17" fmla="*/ 1692 h 2156"/>
                <a:gd name="T18" fmla="*/ 2990 w 3858"/>
                <a:gd name="T19" fmla="*/ 1534 h 2156"/>
                <a:gd name="T20" fmla="*/ 3130 w 3858"/>
                <a:gd name="T21" fmla="*/ 1386 h 2156"/>
                <a:gd name="T22" fmla="*/ 3208 w 3858"/>
                <a:gd name="T23" fmla="*/ 1290 h 2156"/>
                <a:gd name="T24" fmla="*/ 3244 w 3858"/>
                <a:gd name="T25" fmla="*/ 1238 h 2156"/>
                <a:gd name="T26" fmla="*/ 3256 w 3858"/>
                <a:gd name="T27" fmla="*/ 1214 h 2156"/>
                <a:gd name="T28" fmla="*/ 3416 w 3858"/>
                <a:gd name="T29" fmla="*/ 898 h 2156"/>
                <a:gd name="T30" fmla="*/ 3858 w 3858"/>
                <a:gd name="T31" fmla="*/ 0 h 2156"/>
                <a:gd name="T32" fmla="*/ 3834 w 3858"/>
                <a:gd name="T33" fmla="*/ 40 h 2156"/>
                <a:gd name="T34" fmla="*/ 3684 w 3858"/>
                <a:gd name="T35" fmla="*/ 294 h 2156"/>
                <a:gd name="T36" fmla="*/ 3578 w 3858"/>
                <a:gd name="T37" fmla="*/ 462 h 2156"/>
                <a:gd name="T38" fmla="*/ 3466 w 3858"/>
                <a:gd name="T39" fmla="*/ 628 h 2156"/>
                <a:gd name="T40" fmla="*/ 3362 w 3858"/>
                <a:gd name="T41" fmla="*/ 768 h 2156"/>
                <a:gd name="T42" fmla="*/ 3314 w 3858"/>
                <a:gd name="T43" fmla="*/ 822 h 2156"/>
                <a:gd name="T44" fmla="*/ 3274 w 3858"/>
                <a:gd name="T45" fmla="*/ 860 h 2156"/>
                <a:gd name="T46" fmla="*/ 3240 w 3858"/>
                <a:gd name="T47" fmla="*/ 880 h 2156"/>
                <a:gd name="T48" fmla="*/ 3226 w 3858"/>
                <a:gd name="T49" fmla="*/ 882 h 2156"/>
                <a:gd name="T50" fmla="*/ 3214 w 3858"/>
                <a:gd name="T51" fmla="*/ 878 h 2156"/>
                <a:gd name="T52" fmla="*/ 3212 w 3858"/>
                <a:gd name="T53" fmla="*/ 880 h 2156"/>
                <a:gd name="T54" fmla="*/ 3100 w 3858"/>
                <a:gd name="T55" fmla="*/ 700 h 2156"/>
                <a:gd name="T56" fmla="*/ 3002 w 3858"/>
                <a:gd name="T57" fmla="*/ 566 h 2156"/>
                <a:gd name="T58" fmla="*/ 2916 w 3858"/>
                <a:gd name="T59" fmla="*/ 464 h 2156"/>
                <a:gd name="T60" fmla="*/ 2854 w 3858"/>
                <a:gd name="T61" fmla="*/ 398 h 2156"/>
                <a:gd name="T62" fmla="*/ 2786 w 3858"/>
                <a:gd name="T63" fmla="*/ 334 h 2156"/>
                <a:gd name="T64" fmla="*/ 2712 w 3858"/>
                <a:gd name="T65" fmla="*/ 274 h 2156"/>
                <a:gd name="T66" fmla="*/ 2634 w 3858"/>
                <a:gd name="T67" fmla="*/ 220 h 2156"/>
                <a:gd name="T68" fmla="*/ 2550 w 3858"/>
                <a:gd name="T69" fmla="*/ 172 h 2156"/>
                <a:gd name="T70" fmla="*/ 2458 w 3858"/>
                <a:gd name="T71" fmla="*/ 130 h 2156"/>
                <a:gd name="T72" fmla="*/ 2362 w 3858"/>
                <a:gd name="T73" fmla="*/ 98 h 2156"/>
                <a:gd name="T74" fmla="*/ 2258 w 3858"/>
                <a:gd name="T75" fmla="*/ 74 h 2156"/>
                <a:gd name="T76" fmla="*/ 2150 w 3858"/>
                <a:gd name="T77" fmla="*/ 62 h 2156"/>
                <a:gd name="T78" fmla="*/ 2092 w 3858"/>
                <a:gd name="T79" fmla="*/ 60 h 2156"/>
                <a:gd name="T80" fmla="*/ 2 w 3858"/>
                <a:gd name="T81" fmla="*/ 2074 h 2156"/>
                <a:gd name="T82" fmla="*/ 0 w 3858"/>
                <a:gd name="T83" fmla="*/ 215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8" h="2156">
                  <a:moveTo>
                    <a:pt x="2000" y="2156"/>
                  </a:moveTo>
                  <a:lnTo>
                    <a:pt x="2000" y="2156"/>
                  </a:lnTo>
                  <a:lnTo>
                    <a:pt x="2038" y="2154"/>
                  </a:lnTo>
                  <a:lnTo>
                    <a:pt x="2076" y="2148"/>
                  </a:lnTo>
                  <a:lnTo>
                    <a:pt x="2116" y="2138"/>
                  </a:lnTo>
                  <a:lnTo>
                    <a:pt x="2160" y="2124"/>
                  </a:lnTo>
                  <a:lnTo>
                    <a:pt x="2204" y="2108"/>
                  </a:lnTo>
                  <a:lnTo>
                    <a:pt x="2248" y="2088"/>
                  </a:lnTo>
                  <a:lnTo>
                    <a:pt x="2294" y="2066"/>
                  </a:lnTo>
                  <a:lnTo>
                    <a:pt x="2342" y="2040"/>
                  </a:lnTo>
                  <a:lnTo>
                    <a:pt x="2390" y="2014"/>
                  </a:lnTo>
                  <a:lnTo>
                    <a:pt x="2438" y="1984"/>
                  </a:lnTo>
                  <a:lnTo>
                    <a:pt x="2486" y="1952"/>
                  </a:lnTo>
                  <a:lnTo>
                    <a:pt x="2536" y="1918"/>
                  </a:lnTo>
                  <a:lnTo>
                    <a:pt x="2584" y="1882"/>
                  </a:lnTo>
                  <a:lnTo>
                    <a:pt x="2632" y="1846"/>
                  </a:lnTo>
                  <a:lnTo>
                    <a:pt x="2728" y="1770"/>
                  </a:lnTo>
                  <a:lnTo>
                    <a:pt x="2820" y="1692"/>
                  </a:lnTo>
                  <a:lnTo>
                    <a:pt x="2908" y="1612"/>
                  </a:lnTo>
                  <a:lnTo>
                    <a:pt x="2990" y="1534"/>
                  </a:lnTo>
                  <a:lnTo>
                    <a:pt x="3064" y="1458"/>
                  </a:lnTo>
                  <a:lnTo>
                    <a:pt x="3130" y="1386"/>
                  </a:lnTo>
                  <a:lnTo>
                    <a:pt x="3184" y="1320"/>
                  </a:lnTo>
                  <a:lnTo>
                    <a:pt x="3208" y="1290"/>
                  </a:lnTo>
                  <a:lnTo>
                    <a:pt x="3228" y="1262"/>
                  </a:lnTo>
                  <a:lnTo>
                    <a:pt x="3244" y="1238"/>
                  </a:lnTo>
                  <a:lnTo>
                    <a:pt x="3256" y="1214"/>
                  </a:lnTo>
                  <a:lnTo>
                    <a:pt x="3256" y="1214"/>
                  </a:lnTo>
                  <a:lnTo>
                    <a:pt x="3328" y="1076"/>
                  </a:lnTo>
                  <a:lnTo>
                    <a:pt x="3416" y="898"/>
                  </a:lnTo>
                  <a:lnTo>
                    <a:pt x="3616" y="494"/>
                  </a:lnTo>
                  <a:lnTo>
                    <a:pt x="3858" y="0"/>
                  </a:lnTo>
                  <a:lnTo>
                    <a:pt x="3858" y="0"/>
                  </a:lnTo>
                  <a:lnTo>
                    <a:pt x="3834" y="40"/>
                  </a:lnTo>
                  <a:lnTo>
                    <a:pt x="3772" y="146"/>
                  </a:lnTo>
                  <a:lnTo>
                    <a:pt x="3684" y="294"/>
                  </a:lnTo>
                  <a:lnTo>
                    <a:pt x="3632" y="378"/>
                  </a:lnTo>
                  <a:lnTo>
                    <a:pt x="3578" y="462"/>
                  </a:lnTo>
                  <a:lnTo>
                    <a:pt x="3522" y="548"/>
                  </a:lnTo>
                  <a:lnTo>
                    <a:pt x="3466" y="628"/>
                  </a:lnTo>
                  <a:lnTo>
                    <a:pt x="3412" y="704"/>
                  </a:lnTo>
                  <a:lnTo>
                    <a:pt x="3362" y="768"/>
                  </a:lnTo>
                  <a:lnTo>
                    <a:pt x="3338" y="796"/>
                  </a:lnTo>
                  <a:lnTo>
                    <a:pt x="3314" y="822"/>
                  </a:lnTo>
                  <a:lnTo>
                    <a:pt x="3294" y="842"/>
                  </a:lnTo>
                  <a:lnTo>
                    <a:pt x="3274" y="860"/>
                  </a:lnTo>
                  <a:lnTo>
                    <a:pt x="3256" y="872"/>
                  </a:lnTo>
                  <a:lnTo>
                    <a:pt x="3240" y="880"/>
                  </a:lnTo>
                  <a:lnTo>
                    <a:pt x="3232" y="882"/>
                  </a:lnTo>
                  <a:lnTo>
                    <a:pt x="3226" y="882"/>
                  </a:lnTo>
                  <a:lnTo>
                    <a:pt x="3220" y="880"/>
                  </a:lnTo>
                  <a:lnTo>
                    <a:pt x="3214" y="878"/>
                  </a:lnTo>
                  <a:lnTo>
                    <a:pt x="3212" y="880"/>
                  </a:lnTo>
                  <a:lnTo>
                    <a:pt x="3212" y="880"/>
                  </a:lnTo>
                  <a:lnTo>
                    <a:pt x="3142" y="764"/>
                  </a:lnTo>
                  <a:lnTo>
                    <a:pt x="3100" y="700"/>
                  </a:lnTo>
                  <a:lnTo>
                    <a:pt x="3052" y="634"/>
                  </a:lnTo>
                  <a:lnTo>
                    <a:pt x="3002" y="566"/>
                  </a:lnTo>
                  <a:lnTo>
                    <a:pt x="2946" y="498"/>
                  </a:lnTo>
                  <a:lnTo>
                    <a:pt x="2916" y="464"/>
                  </a:lnTo>
                  <a:lnTo>
                    <a:pt x="2886" y="432"/>
                  </a:lnTo>
                  <a:lnTo>
                    <a:pt x="2854" y="398"/>
                  </a:lnTo>
                  <a:lnTo>
                    <a:pt x="2820" y="366"/>
                  </a:lnTo>
                  <a:lnTo>
                    <a:pt x="2786" y="334"/>
                  </a:lnTo>
                  <a:lnTo>
                    <a:pt x="2750" y="304"/>
                  </a:lnTo>
                  <a:lnTo>
                    <a:pt x="2712" y="274"/>
                  </a:lnTo>
                  <a:lnTo>
                    <a:pt x="2674" y="246"/>
                  </a:lnTo>
                  <a:lnTo>
                    <a:pt x="2634" y="220"/>
                  </a:lnTo>
                  <a:lnTo>
                    <a:pt x="2592" y="194"/>
                  </a:lnTo>
                  <a:lnTo>
                    <a:pt x="2550" y="172"/>
                  </a:lnTo>
                  <a:lnTo>
                    <a:pt x="2504" y="150"/>
                  </a:lnTo>
                  <a:lnTo>
                    <a:pt x="2458" y="130"/>
                  </a:lnTo>
                  <a:lnTo>
                    <a:pt x="2410" y="112"/>
                  </a:lnTo>
                  <a:lnTo>
                    <a:pt x="2362" y="98"/>
                  </a:lnTo>
                  <a:lnTo>
                    <a:pt x="2312" y="84"/>
                  </a:lnTo>
                  <a:lnTo>
                    <a:pt x="2258" y="74"/>
                  </a:lnTo>
                  <a:lnTo>
                    <a:pt x="2204" y="68"/>
                  </a:lnTo>
                  <a:lnTo>
                    <a:pt x="2150" y="62"/>
                  </a:lnTo>
                  <a:lnTo>
                    <a:pt x="2092" y="60"/>
                  </a:lnTo>
                  <a:lnTo>
                    <a:pt x="2092" y="60"/>
                  </a:lnTo>
                  <a:lnTo>
                    <a:pt x="0" y="62"/>
                  </a:lnTo>
                  <a:lnTo>
                    <a:pt x="2" y="2074"/>
                  </a:lnTo>
                  <a:lnTo>
                    <a:pt x="0" y="2156"/>
                  </a:lnTo>
                  <a:lnTo>
                    <a:pt x="0" y="2156"/>
                  </a:lnTo>
                  <a:lnTo>
                    <a:pt x="2000" y="215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1" name="Freeform 258"/>
            <p:cNvSpPr/>
            <p:nvPr/>
          </p:nvSpPr>
          <p:spPr bwMode="auto">
            <a:xfrm>
              <a:off x="7146925" y="4999038"/>
              <a:ext cx="6124575" cy="3422650"/>
            </a:xfrm>
            <a:custGeom>
              <a:avLst/>
              <a:gdLst>
                <a:gd name="T0" fmla="*/ 2000 w 3858"/>
                <a:gd name="T1" fmla="*/ 2156 h 2156"/>
                <a:gd name="T2" fmla="*/ 2076 w 3858"/>
                <a:gd name="T3" fmla="*/ 2148 h 2156"/>
                <a:gd name="T4" fmla="*/ 2160 w 3858"/>
                <a:gd name="T5" fmla="*/ 2124 h 2156"/>
                <a:gd name="T6" fmla="*/ 2248 w 3858"/>
                <a:gd name="T7" fmla="*/ 2088 h 2156"/>
                <a:gd name="T8" fmla="*/ 2342 w 3858"/>
                <a:gd name="T9" fmla="*/ 2040 h 2156"/>
                <a:gd name="T10" fmla="*/ 2438 w 3858"/>
                <a:gd name="T11" fmla="*/ 1984 h 2156"/>
                <a:gd name="T12" fmla="*/ 2536 w 3858"/>
                <a:gd name="T13" fmla="*/ 1918 h 2156"/>
                <a:gd name="T14" fmla="*/ 2632 w 3858"/>
                <a:gd name="T15" fmla="*/ 1846 h 2156"/>
                <a:gd name="T16" fmla="*/ 2820 w 3858"/>
                <a:gd name="T17" fmla="*/ 1692 h 2156"/>
                <a:gd name="T18" fmla="*/ 2990 w 3858"/>
                <a:gd name="T19" fmla="*/ 1534 h 2156"/>
                <a:gd name="T20" fmla="*/ 3130 w 3858"/>
                <a:gd name="T21" fmla="*/ 1386 h 2156"/>
                <a:gd name="T22" fmla="*/ 3208 w 3858"/>
                <a:gd name="T23" fmla="*/ 1290 h 2156"/>
                <a:gd name="T24" fmla="*/ 3244 w 3858"/>
                <a:gd name="T25" fmla="*/ 1238 h 2156"/>
                <a:gd name="T26" fmla="*/ 3256 w 3858"/>
                <a:gd name="T27" fmla="*/ 1214 h 2156"/>
                <a:gd name="T28" fmla="*/ 3416 w 3858"/>
                <a:gd name="T29" fmla="*/ 898 h 2156"/>
                <a:gd name="T30" fmla="*/ 3858 w 3858"/>
                <a:gd name="T31" fmla="*/ 0 h 2156"/>
                <a:gd name="T32" fmla="*/ 3834 w 3858"/>
                <a:gd name="T33" fmla="*/ 40 h 2156"/>
                <a:gd name="T34" fmla="*/ 3684 w 3858"/>
                <a:gd name="T35" fmla="*/ 294 h 2156"/>
                <a:gd name="T36" fmla="*/ 3578 w 3858"/>
                <a:gd name="T37" fmla="*/ 462 h 2156"/>
                <a:gd name="T38" fmla="*/ 3466 w 3858"/>
                <a:gd name="T39" fmla="*/ 628 h 2156"/>
                <a:gd name="T40" fmla="*/ 3362 w 3858"/>
                <a:gd name="T41" fmla="*/ 768 h 2156"/>
                <a:gd name="T42" fmla="*/ 3314 w 3858"/>
                <a:gd name="T43" fmla="*/ 822 h 2156"/>
                <a:gd name="T44" fmla="*/ 3274 w 3858"/>
                <a:gd name="T45" fmla="*/ 860 h 2156"/>
                <a:gd name="T46" fmla="*/ 3240 w 3858"/>
                <a:gd name="T47" fmla="*/ 880 h 2156"/>
                <a:gd name="T48" fmla="*/ 3226 w 3858"/>
                <a:gd name="T49" fmla="*/ 882 h 2156"/>
                <a:gd name="T50" fmla="*/ 3214 w 3858"/>
                <a:gd name="T51" fmla="*/ 878 h 2156"/>
                <a:gd name="T52" fmla="*/ 3212 w 3858"/>
                <a:gd name="T53" fmla="*/ 880 h 2156"/>
                <a:gd name="T54" fmla="*/ 3100 w 3858"/>
                <a:gd name="T55" fmla="*/ 700 h 2156"/>
                <a:gd name="T56" fmla="*/ 3002 w 3858"/>
                <a:gd name="T57" fmla="*/ 566 h 2156"/>
                <a:gd name="T58" fmla="*/ 2916 w 3858"/>
                <a:gd name="T59" fmla="*/ 464 h 2156"/>
                <a:gd name="T60" fmla="*/ 2854 w 3858"/>
                <a:gd name="T61" fmla="*/ 398 h 2156"/>
                <a:gd name="T62" fmla="*/ 2786 w 3858"/>
                <a:gd name="T63" fmla="*/ 334 h 2156"/>
                <a:gd name="T64" fmla="*/ 2712 w 3858"/>
                <a:gd name="T65" fmla="*/ 274 h 2156"/>
                <a:gd name="T66" fmla="*/ 2634 w 3858"/>
                <a:gd name="T67" fmla="*/ 220 h 2156"/>
                <a:gd name="T68" fmla="*/ 2550 w 3858"/>
                <a:gd name="T69" fmla="*/ 172 h 2156"/>
                <a:gd name="T70" fmla="*/ 2458 w 3858"/>
                <a:gd name="T71" fmla="*/ 130 h 2156"/>
                <a:gd name="T72" fmla="*/ 2362 w 3858"/>
                <a:gd name="T73" fmla="*/ 98 h 2156"/>
                <a:gd name="T74" fmla="*/ 2258 w 3858"/>
                <a:gd name="T75" fmla="*/ 74 h 2156"/>
                <a:gd name="T76" fmla="*/ 2150 w 3858"/>
                <a:gd name="T77" fmla="*/ 62 h 2156"/>
                <a:gd name="T78" fmla="*/ 2092 w 3858"/>
                <a:gd name="T79" fmla="*/ 60 h 2156"/>
                <a:gd name="T80" fmla="*/ 2 w 3858"/>
                <a:gd name="T81" fmla="*/ 2074 h 2156"/>
                <a:gd name="T82" fmla="*/ 0 w 3858"/>
                <a:gd name="T83" fmla="*/ 215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8" h="2156">
                  <a:moveTo>
                    <a:pt x="2000" y="2156"/>
                  </a:moveTo>
                  <a:lnTo>
                    <a:pt x="2000" y="2156"/>
                  </a:lnTo>
                  <a:lnTo>
                    <a:pt x="2038" y="2154"/>
                  </a:lnTo>
                  <a:lnTo>
                    <a:pt x="2076" y="2148"/>
                  </a:lnTo>
                  <a:lnTo>
                    <a:pt x="2116" y="2138"/>
                  </a:lnTo>
                  <a:lnTo>
                    <a:pt x="2160" y="2124"/>
                  </a:lnTo>
                  <a:lnTo>
                    <a:pt x="2204" y="2108"/>
                  </a:lnTo>
                  <a:lnTo>
                    <a:pt x="2248" y="2088"/>
                  </a:lnTo>
                  <a:lnTo>
                    <a:pt x="2294" y="2066"/>
                  </a:lnTo>
                  <a:lnTo>
                    <a:pt x="2342" y="2040"/>
                  </a:lnTo>
                  <a:lnTo>
                    <a:pt x="2390" y="2014"/>
                  </a:lnTo>
                  <a:lnTo>
                    <a:pt x="2438" y="1984"/>
                  </a:lnTo>
                  <a:lnTo>
                    <a:pt x="2486" y="1952"/>
                  </a:lnTo>
                  <a:lnTo>
                    <a:pt x="2536" y="1918"/>
                  </a:lnTo>
                  <a:lnTo>
                    <a:pt x="2584" y="1882"/>
                  </a:lnTo>
                  <a:lnTo>
                    <a:pt x="2632" y="1846"/>
                  </a:lnTo>
                  <a:lnTo>
                    <a:pt x="2728" y="1770"/>
                  </a:lnTo>
                  <a:lnTo>
                    <a:pt x="2820" y="1692"/>
                  </a:lnTo>
                  <a:lnTo>
                    <a:pt x="2908" y="1612"/>
                  </a:lnTo>
                  <a:lnTo>
                    <a:pt x="2990" y="1534"/>
                  </a:lnTo>
                  <a:lnTo>
                    <a:pt x="3064" y="1458"/>
                  </a:lnTo>
                  <a:lnTo>
                    <a:pt x="3130" y="1386"/>
                  </a:lnTo>
                  <a:lnTo>
                    <a:pt x="3184" y="1320"/>
                  </a:lnTo>
                  <a:lnTo>
                    <a:pt x="3208" y="1290"/>
                  </a:lnTo>
                  <a:lnTo>
                    <a:pt x="3228" y="1262"/>
                  </a:lnTo>
                  <a:lnTo>
                    <a:pt x="3244" y="1238"/>
                  </a:lnTo>
                  <a:lnTo>
                    <a:pt x="3256" y="1214"/>
                  </a:lnTo>
                  <a:lnTo>
                    <a:pt x="3256" y="1214"/>
                  </a:lnTo>
                  <a:lnTo>
                    <a:pt x="3328" y="1076"/>
                  </a:lnTo>
                  <a:lnTo>
                    <a:pt x="3416" y="898"/>
                  </a:lnTo>
                  <a:lnTo>
                    <a:pt x="3616" y="494"/>
                  </a:lnTo>
                  <a:lnTo>
                    <a:pt x="3858" y="0"/>
                  </a:lnTo>
                  <a:lnTo>
                    <a:pt x="3858" y="0"/>
                  </a:lnTo>
                  <a:lnTo>
                    <a:pt x="3834" y="40"/>
                  </a:lnTo>
                  <a:lnTo>
                    <a:pt x="3772" y="146"/>
                  </a:lnTo>
                  <a:lnTo>
                    <a:pt x="3684" y="294"/>
                  </a:lnTo>
                  <a:lnTo>
                    <a:pt x="3632" y="378"/>
                  </a:lnTo>
                  <a:lnTo>
                    <a:pt x="3578" y="462"/>
                  </a:lnTo>
                  <a:lnTo>
                    <a:pt x="3522" y="548"/>
                  </a:lnTo>
                  <a:lnTo>
                    <a:pt x="3466" y="628"/>
                  </a:lnTo>
                  <a:lnTo>
                    <a:pt x="3412" y="704"/>
                  </a:lnTo>
                  <a:lnTo>
                    <a:pt x="3362" y="768"/>
                  </a:lnTo>
                  <a:lnTo>
                    <a:pt x="3338" y="796"/>
                  </a:lnTo>
                  <a:lnTo>
                    <a:pt x="3314" y="822"/>
                  </a:lnTo>
                  <a:lnTo>
                    <a:pt x="3294" y="842"/>
                  </a:lnTo>
                  <a:lnTo>
                    <a:pt x="3274" y="860"/>
                  </a:lnTo>
                  <a:lnTo>
                    <a:pt x="3256" y="872"/>
                  </a:lnTo>
                  <a:lnTo>
                    <a:pt x="3240" y="880"/>
                  </a:lnTo>
                  <a:lnTo>
                    <a:pt x="3232" y="882"/>
                  </a:lnTo>
                  <a:lnTo>
                    <a:pt x="3226" y="882"/>
                  </a:lnTo>
                  <a:lnTo>
                    <a:pt x="3220" y="880"/>
                  </a:lnTo>
                  <a:lnTo>
                    <a:pt x="3214" y="878"/>
                  </a:lnTo>
                  <a:lnTo>
                    <a:pt x="3212" y="880"/>
                  </a:lnTo>
                  <a:lnTo>
                    <a:pt x="3212" y="880"/>
                  </a:lnTo>
                  <a:lnTo>
                    <a:pt x="3142" y="764"/>
                  </a:lnTo>
                  <a:lnTo>
                    <a:pt x="3100" y="700"/>
                  </a:lnTo>
                  <a:lnTo>
                    <a:pt x="3052" y="634"/>
                  </a:lnTo>
                  <a:lnTo>
                    <a:pt x="3002" y="566"/>
                  </a:lnTo>
                  <a:lnTo>
                    <a:pt x="2946" y="498"/>
                  </a:lnTo>
                  <a:lnTo>
                    <a:pt x="2916" y="464"/>
                  </a:lnTo>
                  <a:lnTo>
                    <a:pt x="2886" y="432"/>
                  </a:lnTo>
                  <a:lnTo>
                    <a:pt x="2854" y="398"/>
                  </a:lnTo>
                  <a:lnTo>
                    <a:pt x="2820" y="366"/>
                  </a:lnTo>
                  <a:lnTo>
                    <a:pt x="2786" y="334"/>
                  </a:lnTo>
                  <a:lnTo>
                    <a:pt x="2750" y="304"/>
                  </a:lnTo>
                  <a:lnTo>
                    <a:pt x="2712" y="274"/>
                  </a:lnTo>
                  <a:lnTo>
                    <a:pt x="2674" y="246"/>
                  </a:lnTo>
                  <a:lnTo>
                    <a:pt x="2634" y="220"/>
                  </a:lnTo>
                  <a:lnTo>
                    <a:pt x="2592" y="194"/>
                  </a:lnTo>
                  <a:lnTo>
                    <a:pt x="2550" y="172"/>
                  </a:lnTo>
                  <a:lnTo>
                    <a:pt x="2504" y="150"/>
                  </a:lnTo>
                  <a:lnTo>
                    <a:pt x="2458" y="130"/>
                  </a:lnTo>
                  <a:lnTo>
                    <a:pt x="2410" y="112"/>
                  </a:lnTo>
                  <a:lnTo>
                    <a:pt x="2362" y="98"/>
                  </a:lnTo>
                  <a:lnTo>
                    <a:pt x="2312" y="84"/>
                  </a:lnTo>
                  <a:lnTo>
                    <a:pt x="2258" y="74"/>
                  </a:lnTo>
                  <a:lnTo>
                    <a:pt x="2204" y="68"/>
                  </a:lnTo>
                  <a:lnTo>
                    <a:pt x="2150" y="62"/>
                  </a:lnTo>
                  <a:lnTo>
                    <a:pt x="2092" y="60"/>
                  </a:lnTo>
                  <a:lnTo>
                    <a:pt x="2092" y="60"/>
                  </a:lnTo>
                  <a:lnTo>
                    <a:pt x="0" y="62"/>
                  </a:lnTo>
                  <a:lnTo>
                    <a:pt x="2" y="2074"/>
                  </a:lnTo>
                  <a:lnTo>
                    <a:pt x="0" y="2156"/>
                  </a:lnTo>
                  <a:lnTo>
                    <a:pt x="0" y="2156"/>
                  </a:lnTo>
                  <a:lnTo>
                    <a:pt x="2000" y="2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2" name="Freeform 260"/>
            <p:cNvSpPr/>
            <p:nvPr/>
          </p:nvSpPr>
          <p:spPr bwMode="auto">
            <a:xfrm>
              <a:off x="7146925" y="5002213"/>
              <a:ext cx="6124575" cy="3425825"/>
            </a:xfrm>
            <a:custGeom>
              <a:avLst/>
              <a:gdLst>
                <a:gd name="T0" fmla="*/ 1968 w 3858"/>
                <a:gd name="T1" fmla="*/ 2158 h 2158"/>
                <a:gd name="T2" fmla="*/ 2090 w 3858"/>
                <a:gd name="T3" fmla="*/ 2150 h 2158"/>
                <a:gd name="T4" fmla="*/ 2206 w 3858"/>
                <a:gd name="T5" fmla="*/ 2126 h 2158"/>
                <a:gd name="T6" fmla="*/ 2320 w 3858"/>
                <a:gd name="T7" fmla="*/ 2090 h 2158"/>
                <a:gd name="T8" fmla="*/ 2430 w 3858"/>
                <a:gd name="T9" fmla="*/ 2042 h 2158"/>
                <a:gd name="T10" fmla="*/ 2534 w 3858"/>
                <a:gd name="T11" fmla="*/ 1984 h 2158"/>
                <a:gd name="T12" fmla="*/ 2632 w 3858"/>
                <a:gd name="T13" fmla="*/ 1918 h 2158"/>
                <a:gd name="T14" fmla="*/ 2726 w 3858"/>
                <a:gd name="T15" fmla="*/ 1846 h 2158"/>
                <a:gd name="T16" fmla="*/ 2814 w 3858"/>
                <a:gd name="T17" fmla="*/ 1770 h 2158"/>
                <a:gd name="T18" fmla="*/ 2896 w 3858"/>
                <a:gd name="T19" fmla="*/ 1692 h 2158"/>
                <a:gd name="T20" fmla="*/ 2970 w 3858"/>
                <a:gd name="T21" fmla="*/ 1612 h 2158"/>
                <a:gd name="T22" fmla="*/ 3098 w 3858"/>
                <a:gd name="T23" fmla="*/ 1456 h 2158"/>
                <a:gd name="T24" fmla="*/ 3194 w 3858"/>
                <a:gd name="T25" fmla="*/ 1318 h 2158"/>
                <a:gd name="T26" fmla="*/ 3256 w 3858"/>
                <a:gd name="T27" fmla="*/ 1212 h 2158"/>
                <a:gd name="T28" fmla="*/ 3328 w 3858"/>
                <a:gd name="T29" fmla="*/ 1074 h 2158"/>
                <a:gd name="T30" fmla="*/ 3616 w 3858"/>
                <a:gd name="T31" fmla="*/ 494 h 2158"/>
                <a:gd name="T32" fmla="*/ 3858 w 3858"/>
                <a:gd name="T33" fmla="*/ 0 h 2158"/>
                <a:gd name="T34" fmla="*/ 3758 w 3858"/>
                <a:gd name="T35" fmla="*/ 178 h 2158"/>
                <a:gd name="T36" fmla="*/ 3620 w 3858"/>
                <a:gd name="T37" fmla="*/ 414 h 2158"/>
                <a:gd name="T38" fmla="*/ 3502 w 3858"/>
                <a:gd name="T39" fmla="*/ 602 h 2158"/>
                <a:gd name="T40" fmla="*/ 3428 w 3858"/>
                <a:gd name="T41" fmla="*/ 712 h 2158"/>
                <a:gd name="T42" fmla="*/ 3392 w 3858"/>
                <a:gd name="T43" fmla="*/ 760 h 2158"/>
                <a:gd name="T44" fmla="*/ 3312 w 3858"/>
                <a:gd name="T45" fmla="*/ 860 h 2158"/>
                <a:gd name="T46" fmla="*/ 3232 w 3858"/>
                <a:gd name="T47" fmla="*/ 950 h 2158"/>
                <a:gd name="T48" fmla="*/ 3168 w 3858"/>
                <a:gd name="T49" fmla="*/ 1016 h 2158"/>
                <a:gd name="T50" fmla="*/ 3136 w 3858"/>
                <a:gd name="T51" fmla="*/ 1042 h 2158"/>
                <a:gd name="T52" fmla="*/ 3130 w 3858"/>
                <a:gd name="T53" fmla="*/ 1044 h 2158"/>
                <a:gd name="T54" fmla="*/ 2940 w 3858"/>
                <a:gd name="T55" fmla="*/ 1092 h 2158"/>
                <a:gd name="T56" fmla="*/ 2726 w 3858"/>
                <a:gd name="T57" fmla="*/ 1136 h 2158"/>
                <a:gd name="T58" fmla="*/ 2492 w 3858"/>
                <a:gd name="T59" fmla="*/ 1174 h 2158"/>
                <a:gd name="T60" fmla="*/ 2244 w 3858"/>
                <a:gd name="T61" fmla="*/ 1210 h 2158"/>
                <a:gd name="T62" fmla="*/ 1726 w 3858"/>
                <a:gd name="T63" fmla="*/ 1270 h 2158"/>
                <a:gd name="T64" fmla="*/ 1212 w 3858"/>
                <a:gd name="T65" fmla="*/ 1314 h 2158"/>
                <a:gd name="T66" fmla="*/ 742 w 3858"/>
                <a:gd name="T67" fmla="*/ 1348 h 2158"/>
                <a:gd name="T68" fmla="*/ 356 w 3858"/>
                <a:gd name="T69" fmla="*/ 1370 h 2158"/>
                <a:gd name="T70" fmla="*/ 0 w 3858"/>
                <a:gd name="T71" fmla="*/ 1386 h 2158"/>
                <a:gd name="T72" fmla="*/ 0 w 3858"/>
                <a:gd name="T73" fmla="*/ 2158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8" h="2158">
                  <a:moveTo>
                    <a:pt x="1968" y="2158"/>
                  </a:moveTo>
                  <a:lnTo>
                    <a:pt x="1968" y="2158"/>
                  </a:lnTo>
                  <a:lnTo>
                    <a:pt x="2030" y="2156"/>
                  </a:lnTo>
                  <a:lnTo>
                    <a:pt x="2090" y="2150"/>
                  </a:lnTo>
                  <a:lnTo>
                    <a:pt x="2148" y="2140"/>
                  </a:lnTo>
                  <a:lnTo>
                    <a:pt x="2206" y="2126"/>
                  </a:lnTo>
                  <a:lnTo>
                    <a:pt x="2264" y="2110"/>
                  </a:lnTo>
                  <a:lnTo>
                    <a:pt x="2320" y="2090"/>
                  </a:lnTo>
                  <a:lnTo>
                    <a:pt x="2376" y="2068"/>
                  </a:lnTo>
                  <a:lnTo>
                    <a:pt x="2430" y="2042"/>
                  </a:lnTo>
                  <a:lnTo>
                    <a:pt x="2482" y="2014"/>
                  </a:lnTo>
                  <a:lnTo>
                    <a:pt x="2534" y="1984"/>
                  </a:lnTo>
                  <a:lnTo>
                    <a:pt x="2584" y="1952"/>
                  </a:lnTo>
                  <a:lnTo>
                    <a:pt x="2632" y="1918"/>
                  </a:lnTo>
                  <a:lnTo>
                    <a:pt x="2680" y="1884"/>
                  </a:lnTo>
                  <a:lnTo>
                    <a:pt x="2726" y="1846"/>
                  </a:lnTo>
                  <a:lnTo>
                    <a:pt x="2772" y="1808"/>
                  </a:lnTo>
                  <a:lnTo>
                    <a:pt x="2814" y="1770"/>
                  </a:lnTo>
                  <a:lnTo>
                    <a:pt x="2856" y="1732"/>
                  </a:lnTo>
                  <a:lnTo>
                    <a:pt x="2896" y="1692"/>
                  </a:lnTo>
                  <a:lnTo>
                    <a:pt x="2934" y="1652"/>
                  </a:lnTo>
                  <a:lnTo>
                    <a:pt x="2970" y="1612"/>
                  </a:lnTo>
                  <a:lnTo>
                    <a:pt x="3038" y="1532"/>
                  </a:lnTo>
                  <a:lnTo>
                    <a:pt x="3098" y="1456"/>
                  </a:lnTo>
                  <a:lnTo>
                    <a:pt x="3150" y="1384"/>
                  </a:lnTo>
                  <a:lnTo>
                    <a:pt x="3194" y="1318"/>
                  </a:lnTo>
                  <a:lnTo>
                    <a:pt x="3230" y="1260"/>
                  </a:lnTo>
                  <a:lnTo>
                    <a:pt x="3256" y="1212"/>
                  </a:lnTo>
                  <a:lnTo>
                    <a:pt x="3256" y="1212"/>
                  </a:lnTo>
                  <a:lnTo>
                    <a:pt x="3328" y="1074"/>
                  </a:lnTo>
                  <a:lnTo>
                    <a:pt x="3416" y="896"/>
                  </a:lnTo>
                  <a:lnTo>
                    <a:pt x="3616" y="494"/>
                  </a:lnTo>
                  <a:lnTo>
                    <a:pt x="3858" y="0"/>
                  </a:lnTo>
                  <a:lnTo>
                    <a:pt x="3858" y="0"/>
                  </a:lnTo>
                  <a:lnTo>
                    <a:pt x="3810" y="86"/>
                  </a:lnTo>
                  <a:lnTo>
                    <a:pt x="3758" y="178"/>
                  </a:lnTo>
                  <a:lnTo>
                    <a:pt x="3694" y="290"/>
                  </a:lnTo>
                  <a:lnTo>
                    <a:pt x="3620" y="414"/>
                  </a:lnTo>
                  <a:lnTo>
                    <a:pt x="3542" y="540"/>
                  </a:lnTo>
                  <a:lnTo>
                    <a:pt x="3502" y="602"/>
                  </a:lnTo>
                  <a:lnTo>
                    <a:pt x="3464" y="660"/>
                  </a:lnTo>
                  <a:lnTo>
                    <a:pt x="3428" y="712"/>
                  </a:lnTo>
                  <a:lnTo>
                    <a:pt x="3392" y="760"/>
                  </a:lnTo>
                  <a:lnTo>
                    <a:pt x="3392" y="760"/>
                  </a:lnTo>
                  <a:lnTo>
                    <a:pt x="3352" y="810"/>
                  </a:lnTo>
                  <a:lnTo>
                    <a:pt x="3312" y="860"/>
                  </a:lnTo>
                  <a:lnTo>
                    <a:pt x="3270" y="906"/>
                  </a:lnTo>
                  <a:lnTo>
                    <a:pt x="3232" y="950"/>
                  </a:lnTo>
                  <a:lnTo>
                    <a:pt x="3196" y="986"/>
                  </a:lnTo>
                  <a:lnTo>
                    <a:pt x="3168" y="1016"/>
                  </a:lnTo>
                  <a:lnTo>
                    <a:pt x="3144" y="1036"/>
                  </a:lnTo>
                  <a:lnTo>
                    <a:pt x="3136" y="1042"/>
                  </a:lnTo>
                  <a:lnTo>
                    <a:pt x="3130" y="1044"/>
                  </a:lnTo>
                  <a:lnTo>
                    <a:pt x="3130" y="1044"/>
                  </a:lnTo>
                  <a:lnTo>
                    <a:pt x="3038" y="1068"/>
                  </a:lnTo>
                  <a:lnTo>
                    <a:pt x="2940" y="1092"/>
                  </a:lnTo>
                  <a:lnTo>
                    <a:pt x="2836" y="1114"/>
                  </a:lnTo>
                  <a:lnTo>
                    <a:pt x="2726" y="1136"/>
                  </a:lnTo>
                  <a:lnTo>
                    <a:pt x="2610" y="1156"/>
                  </a:lnTo>
                  <a:lnTo>
                    <a:pt x="2492" y="1174"/>
                  </a:lnTo>
                  <a:lnTo>
                    <a:pt x="2370" y="1192"/>
                  </a:lnTo>
                  <a:lnTo>
                    <a:pt x="2244" y="1210"/>
                  </a:lnTo>
                  <a:lnTo>
                    <a:pt x="1986" y="1242"/>
                  </a:lnTo>
                  <a:lnTo>
                    <a:pt x="1726" y="1270"/>
                  </a:lnTo>
                  <a:lnTo>
                    <a:pt x="1466" y="1294"/>
                  </a:lnTo>
                  <a:lnTo>
                    <a:pt x="1212" y="1314"/>
                  </a:lnTo>
                  <a:lnTo>
                    <a:pt x="968" y="1334"/>
                  </a:lnTo>
                  <a:lnTo>
                    <a:pt x="742" y="1348"/>
                  </a:lnTo>
                  <a:lnTo>
                    <a:pt x="536" y="1360"/>
                  </a:lnTo>
                  <a:lnTo>
                    <a:pt x="356" y="1370"/>
                  </a:lnTo>
                  <a:lnTo>
                    <a:pt x="96" y="1382"/>
                  </a:lnTo>
                  <a:lnTo>
                    <a:pt x="0" y="1386"/>
                  </a:lnTo>
                  <a:lnTo>
                    <a:pt x="0" y="2158"/>
                  </a:lnTo>
                  <a:lnTo>
                    <a:pt x="0" y="2158"/>
                  </a:lnTo>
                  <a:lnTo>
                    <a:pt x="1968" y="215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3" name="Freeform 261"/>
            <p:cNvSpPr/>
            <p:nvPr/>
          </p:nvSpPr>
          <p:spPr bwMode="auto">
            <a:xfrm>
              <a:off x="7146925" y="5002213"/>
              <a:ext cx="6124575" cy="3425825"/>
            </a:xfrm>
            <a:custGeom>
              <a:avLst/>
              <a:gdLst>
                <a:gd name="T0" fmla="*/ 1968 w 3858"/>
                <a:gd name="T1" fmla="*/ 2158 h 2158"/>
                <a:gd name="T2" fmla="*/ 2090 w 3858"/>
                <a:gd name="T3" fmla="*/ 2150 h 2158"/>
                <a:gd name="T4" fmla="*/ 2206 w 3858"/>
                <a:gd name="T5" fmla="*/ 2126 h 2158"/>
                <a:gd name="T6" fmla="*/ 2320 w 3858"/>
                <a:gd name="T7" fmla="*/ 2090 h 2158"/>
                <a:gd name="T8" fmla="*/ 2430 w 3858"/>
                <a:gd name="T9" fmla="*/ 2042 h 2158"/>
                <a:gd name="T10" fmla="*/ 2534 w 3858"/>
                <a:gd name="T11" fmla="*/ 1984 h 2158"/>
                <a:gd name="T12" fmla="*/ 2632 w 3858"/>
                <a:gd name="T13" fmla="*/ 1918 h 2158"/>
                <a:gd name="T14" fmla="*/ 2726 w 3858"/>
                <a:gd name="T15" fmla="*/ 1846 h 2158"/>
                <a:gd name="T16" fmla="*/ 2814 w 3858"/>
                <a:gd name="T17" fmla="*/ 1770 h 2158"/>
                <a:gd name="T18" fmla="*/ 2896 w 3858"/>
                <a:gd name="T19" fmla="*/ 1692 h 2158"/>
                <a:gd name="T20" fmla="*/ 2970 w 3858"/>
                <a:gd name="T21" fmla="*/ 1612 h 2158"/>
                <a:gd name="T22" fmla="*/ 3098 w 3858"/>
                <a:gd name="T23" fmla="*/ 1456 h 2158"/>
                <a:gd name="T24" fmla="*/ 3194 w 3858"/>
                <a:gd name="T25" fmla="*/ 1318 h 2158"/>
                <a:gd name="T26" fmla="*/ 3256 w 3858"/>
                <a:gd name="T27" fmla="*/ 1212 h 2158"/>
                <a:gd name="T28" fmla="*/ 3328 w 3858"/>
                <a:gd name="T29" fmla="*/ 1074 h 2158"/>
                <a:gd name="T30" fmla="*/ 3616 w 3858"/>
                <a:gd name="T31" fmla="*/ 494 h 2158"/>
                <a:gd name="T32" fmla="*/ 3858 w 3858"/>
                <a:gd name="T33" fmla="*/ 0 h 2158"/>
                <a:gd name="T34" fmla="*/ 3758 w 3858"/>
                <a:gd name="T35" fmla="*/ 178 h 2158"/>
                <a:gd name="T36" fmla="*/ 3620 w 3858"/>
                <a:gd name="T37" fmla="*/ 414 h 2158"/>
                <a:gd name="T38" fmla="*/ 3502 w 3858"/>
                <a:gd name="T39" fmla="*/ 602 h 2158"/>
                <a:gd name="T40" fmla="*/ 3428 w 3858"/>
                <a:gd name="T41" fmla="*/ 712 h 2158"/>
                <a:gd name="T42" fmla="*/ 3392 w 3858"/>
                <a:gd name="T43" fmla="*/ 760 h 2158"/>
                <a:gd name="T44" fmla="*/ 3312 w 3858"/>
                <a:gd name="T45" fmla="*/ 860 h 2158"/>
                <a:gd name="T46" fmla="*/ 3232 w 3858"/>
                <a:gd name="T47" fmla="*/ 950 h 2158"/>
                <a:gd name="T48" fmla="*/ 3168 w 3858"/>
                <a:gd name="T49" fmla="*/ 1016 h 2158"/>
                <a:gd name="T50" fmla="*/ 3136 w 3858"/>
                <a:gd name="T51" fmla="*/ 1042 h 2158"/>
                <a:gd name="T52" fmla="*/ 3130 w 3858"/>
                <a:gd name="T53" fmla="*/ 1044 h 2158"/>
                <a:gd name="T54" fmla="*/ 2940 w 3858"/>
                <a:gd name="T55" fmla="*/ 1092 h 2158"/>
                <a:gd name="T56" fmla="*/ 2726 w 3858"/>
                <a:gd name="T57" fmla="*/ 1136 h 2158"/>
                <a:gd name="T58" fmla="*/ 2492 w 3858"/>
                <a:gd name="T59" fmla="*/ 1174 h 2158"/>
                <a:gd name="T60" fmla="*/ 2244 w 3858"/>
                <a:gd name="T61" fmla="*/ 1210 h 2158"/>
                <a:gd name="T62" fmla="*/ 1726 w 3858"/>
                <a:gd name="T63" fmla="*/ 1270 h 2158"/>
                <a:gd name="T64" fmla="*/ 1212 w 3858"/>
                <a:gd name="T65" fmla="*/ 1314 h 2158"/>
                <a:gd name="T66" fmla="*/ 742 w 3858"/>
                <a:gd name="T67" fmla="*/ 1348 h 2158"/>
                <a:gd name="T68" fmla="*/ 356 w 3858"/>
                <a:gd name="T69" fmla="*/ 1370 h 2158"/>
                <a:gd name="T70" fmla="*/ 0 w 3858"/>
                <a:gd name="T71" fmla="*/ 1386 h 2158"/>
                <a:gd name="T72" fmla="*/ 0 w 3858"/>
                <a:gd name="T73" fmla="*/ 2158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8" h="2158">
                  <a:moveTo>
                    <a:pt x="1968" y="2158"/>
                  </a:moveTo>
                  <a:lnTo>
                    <a:pt x="1968" y="2158"/>
                  </a:lnTo>
                  <a:lnTo>
                    <a:pt x="2030" y="2156"/>
                  </a:lnTo>
                  <a:lnTo>
                    <a:pt x="2090" y="2150"/>
                  </a:lnTo>
                  <a:lnTo>
                    <a:pt x="2148" y="2140"/>
                  </a:lnTo>
                  <a:lnTo>
                    <a:pt x="2206" y="2126"/>
                  </a:lnTo>
                  <a:lnTo>
                    <a:pt x="2264" y="2110"/>
                  </a:lnTo>
                  <a:lnTo>
                    <a:pt x="2320" y="2090"/>
                  </a:lnTo>
                  <a:lnTo>
                    <a:pt x="2376" y="2068"/>
                  </a:lnTo>
                  <a:lnTo>
                    <a:pt x="2430" y="2042"/>
                  </a:lnTo>
                  <a:lnTo>
                    <a:pt x="2482" y="2014"/>
                  </a:lnTo>
                  <a:lnTo>
                    <a:pt x="2534" y="1984"/>
                  </a:lnTo>
                  <a:lnTo>
                    <a:pt x="2584" y="1952"/>
                  </a:lnTo>
                  <a:lnTo>
                    <a:pt x="2632" y="1918"/>
                  </a:lnTo>
                  <a:lnTo>
                    <a:pt x="2680" y="1884"/>
                  </a:lnTo>
                  <a:lnTo>
                    <a:pt x="2726" y="1846"/>
                  </a:lnTo>
                  <a:lnTo>
                    <a:pt x="2772" y="1808"/>
                  </a:lnTo>
                  <a:lnTo>
                    <a:pt x="2814" y="1770"/>
                  </a:lnTo>
                  <a:lnTo>
                    <a:pt x="2856" y="1732"/>
                  </a:lnTo>
                  <a:lnTo>
                    <a:pt x="2896" y="1692"/>
                  </a:lnTo>
                  <a:lnTo>
                    <a:pt x="2934" y="1652"/>
                  </a:lnTo>
                  <a:lnTo>
                    <a:pt x="2970" y="1612"/>
                  </a:lnTo>
                  <a:lnTo>
                    <a:pt x="3038" y="1532"/>
                  </a:lnTo>
                  <a:lnTo>
                    <a:pt x="3098" y="1456"/>
                  </a:lnTo>
                  <a:lnTo>
                    <a:pt x="3150" y="1384"/>
                  </a:lnTo>
                  <a:lnTo>
                    <a:pt x="3194" y="1318"/>
                  </a:lnTo>
                  <a:lnTo>
                    <a:pt x="3230" y="1260"/>
                  </a:lnTo>
                  <a:lnTo>
                    <a:pt x="3256" y="1212"/>
                  </a:lnTo>
                  <a:lnTo>
                    <a:pt x="3256" y="1212"/>
                  </a:lnTo>
                  <a:lnTo>
                    <a:pt x="3328" y="1074"/>
                  </a:lnTo>
                  <a:lnTo>
                    <a:pt x="3416" y="896"/>
                  </a:lnTo>
                  <a:lnTo>
                    <a:pt x="3616" y="494"/>
                  </a:lnTo>
                  <a:lnTo>
                    <a:pt x="3858" y="0"/>
                  </a:lnTo>
                  <a:lnTo>
                    <a:pt x="3858" y="0"/>
                  </a:lnTo>
                  <a:lnTo>
                    <a:pt x="3810" y="86"/>
                  </a:lnTo>
                  <a:lnTo>
                    <a:pt x="3758" y="178"/>
                  </a:lnTo>
                  <a:lnTo>
                    <a:pt x="3694" y="290"/>
                  </a:lnTo>
                  <a:lnTo>
                    <a:pt x="3620" y="414"/>
                  </a:lnTo>
                  <a:lnTo>
                    <a:pt x="3542" y="540"/>
                  </a:lnTo>
                  <a:lnTo>
                    <a:pt x="3502" y="602"/>
                  </a:lnTo>
                  <a:lnTo>
                    <a:pt x="3464" y="660"/>
                  </a:lnTo>
                  <a:lnTo>
                    <a:pt x="3428" y="712"/>
                  </a:lnTo>
                  <a:lnTo>
                    <a:pt x="3392" y="760"/>
                  </a:lnTo>
                  <a:lnTo>
                    <a:pt x="3392" y="760"/>
                  </a:lnTo>
                  <a:lnTo>
                    <a:pt x="3352" y="810"/>
                  </a:lnTo>
                  <a:lnTo>
                    <a:pt x="3312" y="860"/>
                  </a:lnTo>
                  <a:lnTo>
                    <a:pt x="3270" y="906"/>
                  </a:lnTo>
                  <a:lnTo>
                    <a:pt x="3232" y="950"/>
                  </a:lnTo>
                  <a:lnTo>
                    <a:pt x="3196" y="986"/>
                  </a:lnTo>
                  <a:lnTo>
                    <a:pt x="3168" y="1016"/>
                  </a:lnTo>
                  <a:lnTo>
                    <a:pt x="3144" y="1036"/>
                  </a:lnTo>
                  <a:lnTo>
                    <a:pt x="3136" y="1042"/>
                  </a:lnTo>
                  <a:lnTo>
                    <a:pt x="3130" y="1044"/>
                  </a:lnTo>
                  <a:lnTo>
                    <a:pt x="3130" y="1044"/>
                  </a:lnTo>
                  <a:lnTo>
                    <a:pt x="3038" y="1068"/>
                  </a:lnTo>
                  <a:lnTo>
                    <a:pt x="2940" y="1092"/>
                  </a:lnTo>
                  <a:lnTo>
                    <a:pt x="2836" y="1114"/>
                  </a:lnTo>
                  <a:lnTo>
                    <a:pt x="2726" y="1136"/>
                  </a:lnTo>
                  <a:lnTo>
                    <a:pt x="2610" y="1156"/>
                  </a:lnTo>
                  <a:lnTo>
                    <a:pt x="2492" y="1174"/>
                  </a:lnTo>
                  <a:lnTo>
                    <a:pt x="2370" y="1192"/>
                  </a:lnTo>
                  <a:lnTo>
                    <a:pt x="2244" y="1210"/>
                  </a:lnTo>
                  <a:lnTo>
                    <a:pt x="1986" y="1242"/>
                  </a:lnTo>
                  <a:lnTo>
                    <a:pt x="1726" y="1270"/>
                  </a:lnTo>
                  <a:lnTo>
                    <a:pt x="1466" y="1294"/>
                  </a:lnTo>
                  <a:lnTo>
                    <a:pt x="1212" y="1314"/>
                  </a:lnTo>
                  <a:lnTo>
                    <a:pt x="968" y="1334"/>
                  </a:lnTo>
                  <a:lnTo>
                    <a:pt x="742" y="1348"/>
                  </a:lnTo>
                  <a:lnTo>
                    <a:pt x="536" y="1360"/>
                  </a:lnTo>
                  <a:lnTo>
                    <a:pt x="356" y="1370"/>
                  </a:lnTo>
                  <a:lnTo>
                    <a:pt x="96" y="1382"/>
                  </a:lnTo>
                  <a:lnTo>
                    <a:pt x="0" y="1386"/>
                  </a:lnTo>
                  <a:lnTo>
                    <a:pt x="0" y="2158"/>
                  </a:lnTo>
                  <a:lnTo>
                    <a:pt x="0" y="2158"/>
                  </a:lnTo>
                  <a:lnTo>
                    <a:pt x="1968" y="2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4" name="Freeform 263"/>
            <p:cNvSpPr/>
            <p:nvPr/>
          </p:nvSpPr>
          <p:spPr bwMode="auto">
            <a:xfrm>
              <a:off x="7146925" y="4979988"/>
              <a:ext cx="6140450" cy="1762125"/>
            </a:xfrm>
            <a:custGeom>
              <a:avLst/>
              <a:gdLst>
                <a:gd name="T0" fmla="*/ 3868 w 3868"/>
                <a:gd name="T1" fmla="*/ 0 h 1110"/>
                <a:gd name="T2" fmla="*/ 3674 w 3868"/>
                <a:gd name="T3" fmla="*/ 326 h 1110"/>
                <a:gd name="T4" fmla="*/ 3500 w 3868"/>
                <a:gd name="T5" fmla="*/ 592 h 1110"/>
                <a:gd name="T6" fmla="*/ 3424 w 3868"/>
                <a:gd name="T7" fmla="*/ 698 h 1110"/>
                <a:gd name="T8" fmla="*/ 3354 w 3868"/>
                <a:gd name="T9" fmla="*/ 786 h 1110"/>
                <a:gd name="T10" fmla="*/ 3290 w 3868"/>
                <a:gd name="T11" fmla="*/ 852 h 1110"/>
                <a:gd name="T12" fmla="*/ 3234 w 3868"/>
                <a:gd name="T13" fmla="*/ 896 h 1110"/>
                <a:gd name="T14" fmla="*/ 3228 w 3868"/>
                <a:gd name="T15" fmla="*/ 898 h 1110"/>
                <a:gd name="T16" fmla="*/ 3204 w 3868"/>
                <a:gd name="T17" fmla="*/ 902 h 1110"/>
                <a:gd name="T18" fmla="*/ 3158 w 3868"/>
                <a:gd name="T19" fmla="*/ 898 h 1110"/>
                <a:gd name="T20" fmla="*/ 3100 w 3868"/>
                <a:gd name="T21" fmla="*/ 882 h 1110"/>
                <a:gd name="T22" fmla="*/ 2970 w 3868"/>
                <a:gd name="T23" fmla="*/ 836 h 1110"/>
                <a:gd name="T24" fmla="*/ 2854 w 3868"/>
                <a:gd name="T25" fmla="*/ 786 h 1110"/>
                <a:gd name="T26" fmla="*/ 2812 w 3868"/>
                <a:gd name="T27" fmla="*/ 766 h 1110"/>
                <a:gd name="T28" fmla="*/ 2694 w 3868"/>
                <a:gd name="T29" fmla="*/ 708 h 1110"/>
                <a:gd name="T30" fmla="*/ 2590 w 3868"/>
                <a:gd name="T31" fmla="*/ 664 h 1110"/>
                <a:gd name="T32" fmla="*/ 2500 w 3868"/>
                <a:gd name="T33" fmla="*/ 634 h 1110"/>
                <a:gd name="T34" fmla="*/ 2422 w 3868"/>
                <a:gd name="T35" fmla="*/ 612 h 1110"/>
                <a:gd name="T36" fmla="*/ 2356 w 3868"/>
                <a:gd name="T37" fmla="*/ 600 h 1110"/>
                <a:gd name="T38" fmla="*/ 2258 w 3868"/>
                <a:gd name="T39" fmla="*/ 590 h 1110"/>
                <a:gd name="T40" fmla="*/ 2224 w 3868"/>
                <a:gd name="T41" fmla="*/ 588 h 1110"/>
                <a:gd name="T42" fmla="*/ 0 w 3868"/>
                <a:gd name="T43" fmla="*/ 1110 h 1110"/>
                <a:gd name="T44" fmla="*/ 2564 w 3868"/>
                <a:gd name="T45" fmla="*/ 1108 h 1110"/>
                <a:gd name="T46" fmla="*/ 2644 w 3868"/>
                <a:gd name="T47" fmla="*/ 1106 h 1110"/>
                <a:gd name="T48" fmla="*/ 2782 w 3868"/>
                <a:gd name="T49" fmla="*/ 1096 h 1110"/>
                <a:gd name="T50" fmla="*/ 2892 w 3868"/>
                <a:gd name="T51" fmla="*/ 1080 h 1110"/>
                <a:gd name="T52" fmla="*/ 3008 w 3868"/>
                <a:gd name="T53" fmla="*/ 1056 h 1110"/>
                <a:gd name="T54" fmla="*/ 3120 w 3868"/>
                <a:gd name="T55" fmla="*/ 1020 h 1110"/>
                <a:gd name="T56" fmla="*/ 3172 w 3868"/>
                <a:gd name="T57" fmla="*/ 998 h 1110"/>
                <a:gd name="T58" fmla="*/ 3218 w 3868"/>
                <a:gd name="T59" fmla="*/ 972 h 1110"/>
                <a:gd name="T60" fmla="*/ 3260 w 3868"/>
                <a:gd name="T61" fmla="*/ 940 h 1110"/>
                <a:gd name="T62" fmla="*/ 3298 w 3868"/>
                <a:gd name="T63" fmla="*/ 904 h 1110"/>
                <a:gd name="T64" fmla="*/ 3380 w 3868"/>
                <a:gd name="T65" fmla="*/ 810 h 1110"/>
                <a:gd name="T66" fmla="*/ 3464 w 3868"/>
                <a:gd name="T67" fmla="*/ 694 h 1110"/>
                <a:gd name="T68" fmla="*/ 3550 w 3868"/>
                <a:gd name="T69" fmla="*/ 564 h 1110"/>
                <a:gd name="T70" fmla="*/ 3672 w 3868"/>
                <a:gd name="T71" fmla="*/ 358 h 1110"/>
                <a:gd name="T72" fmla="*/ 3812 w 3868"/>
                <a:gd name="T73" fmla="*/ 10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8" h="1110">
                  <a:moveTo>
                    <a:pt x="3868" y="0"/>
                  </a:moveTo>
                  <a:lnTo>
                    <a:pt x="3868" y="0"/>
                  </a:lnTo>
                  <a:lnTo>
                    <a:pt x="3768" y="170"/>
                  </a:lnTo>
                  <a:lnTo>
                    <a:pt x="3674" y="326"/>
                  </a:lnTo>
                  <a:lnTo>
                    <a:pt x="3584" y="466"/>
                  </a:lnTo>
                  <a:lnTo>
                    <a:pt x="3500" y="592"/>
                  </a:lnTo>
                  <a:lnTo>
                    <a:pt x="3462" y="648"/>
                  </a:lnTo>
                  <a:lnTo>
                    <a:pt x="3424" y="698"/>
                  </a:lnTo>
                  <a:lnTo>
                    <a:pt x="3388" y="746"/>
                  </a:lnTo>
                  <a:lnTo>
                    <a:pt x="3354" y="786"/>
                  </a:lnTo>
                  <a:lnTo>
                    <a:pt x="3320" y="822"/>
                  </a:lnTo>
                  <a:lnTo>
                    <a:pt x="3290" y="852"/>
                  </a:lnTo>
                  <a:lnTo>
                    <a:pt x="3260" y="878"/>
                  </a:lnTo>
                  <a:lnTo>
                    <a:pt x="3234" y="896"/>
                  </a:lnTo>
                  <a:lnTo>
                    <a:pt x="3234" y="896"/>
                  </a:lnTo>
                  <a:lnTo>
                    <a:pt x="3228" y="898"/>
                  </a:lnTo>
                  <a:lnTo>
                    <a:pt x="3222" y="900"/>
                  </a:lnTo>
                  <a:lnTo>
                    <a:pt x="3204" y="902"/>
                  </a:lnTo>
                  <a:lnTo>
                    <a:pt x="3182" y="902"/>
                  </a:lnTo>
                  <a:lnTo>
                    <a:pt x="3158" y="898"/>
                  </a:lnTo>
                  <a:lnTo>
                    <a:pt x="3130" y="890"/>
                  </a:lnTo>
                  <a:lnTo>
                    <a:pt x="3100" y="882"/>
                  </a:lnTo>
                  <a:lnTo>
                    <a:pt x="3034" y="862"/>
                  </a:lnTo>
                  <a:lnTo>
                    <a:pt x="2970" y="836"/>
                  </a:lnTo>
                  <a:lnTo>
                    <a:pt x="2906" y="810"/>
                  </a:lnTo>
                  <a:lnTo>
                    <a:pt x="2854" y="786"/>
                  </a:lnTo>
                  <a:lnTo>
                    <a:pt x="2812" y="766"/>
                  </a:lnTo>
                  <a:lnTo>
                    <a:pt x="2812" y="766"/>
                  </a:lnTo>
                  <a:lnTo>
                    <a:pt x="2752" y="736"/>
                  </a:lnTo>
                  <a:lnTo>
                    <a:pt x="2694" y="708"/>
                  </a:lnTo>
                  <a:lnTo>
                    <a:pt x="2640" y="684"/>
                  </a:lnTo>
                  <a:lnTo>
                    <a:pt x="2590" y="664"/>
                  </a:lnTo>
                  <a:lnTo>
                    <a:pt x="2544" y="648"/>
                  </a:lnTo>
                  <a:lnTo>
                    <a:pt x="2500" y="634"/>
                  </a:lnTo>
                  <a:lnTo>
                    <a:pt x="2460" y="622"/>
                  </a:lnTo>
                  <a:lnTo>
                    <a:pt x="2422" y="612"/>
                  </a:lnTo>
                  <a:lnTo>
                    <a:pt x="2388" y="604"/>
                  </a:lnTo>
                  <a:lnTo>
                    <a:pt x="2356" y="600"/>
                  </a:lnTo>
                  <a:lnTo>
                    <a:pt x="2302" y="592"/>
                  </a:lnTo>
                  <a:lnTo>
                    <a:pt x="2258" y="590"/>
                  </a:lnTo>
                  <a:lnTo>
                    <a:pt x="2224" y="588"/>
                  </a:lnTo>
                  <a:lnTo>
                    <a:pt x="2224" y="588"/>
                  </a:lnTo>
                  <a:lnTo>
                    <a:pt x="0" y="588"/>
                  </a:lnTo>
                  <a:lnTo>
                    <a:pt x="0" y="1110"/>
                  </a:lnTo>
                  <a:lnTo>
                    <a:pt x="2564" y="1108"/>
                  </a:lnTo>
                  <a:lnTo>
                    <a:pt x="2564" y="1108"/>
                  </a:lnTo>
                  <a:lnTo>
                    <a:pt x="2586" y="1108"/>
                  </a:lnTo>
                  <a:lnTo>
                    <a:pt x="2644" y="1106"/>
                  </a:lnTo>
                  <a:lnTo>
                    <a:pt x="2730" y="1100"/>
                  </a:lnTo>
                  <a:lnTo>
                    <a:pt x="2782" y="1096"/>
                  </a:lnTo>
                  <a:lnTo>
                    <a:pt x="2836" y="1090"/>
                  </a:lnTo>
                  <a:lnTo>
                    <a:pt x="2892" y="1080"/>
                  </a:lnTo>
                  <a:lnTo>
                    <a:pt x="2950" y="1070"/>
                  </a:lnTo>
                  <a:lnTo>
                    <a:pt x="3008" y="1056"/>
                  </a:lnTo>
                  <a:lnTo>
                    <a:pt x="3066" y="1040"/>
                  </a:lnTo>
                  <a:lnTo>
                    <a:pt x="3120" y="1020"/>
                  </a:lnTo>
                  <a:lnTo>
                    <a:pt x="3146" y="1010"/>
                  </a:lnTo>
                  <a:lnTo>
                    <a:pt x="3172" y="998"/>
                  </a:lnTo>
                  <a:lnTo>
                    <a:pt x="3196" y="984"/>
                  </a:lnTo>
                  <a:lnTo>
                    <a:pt x="3218" y="972"/>
                  </a:lnTo>
                  <a:lnTo>
                    <a:pt x="3240" y="956"/>
                  </a:lnTo>
                  <a:lnTo>
                    <a:pt x="3260" y="940"/>
                  </a:lnTo>
                  <a:lnTo>
                    <a:pt x="3260" y="940"/>
                  </a:lnTo>
                  <a:lnTo>
                    <a:pt x="3298" y="904"/>
                  </a:lnTo>
                  <a:lnTo>
                    <a:pt x="3338" y="860"/>
                  </a:lnTo>
                  <a:lnTo>
                    <a:pt x="3380" y="810"/>
                  </a:lnTo>
                  <a:lnTo>
                    <a:pt x="3422" y="754"/>
                  </a:lnTo>
                  <a:lnTo>
                    <a:pt x="3464" y="694"/>
                  </a:lnTo>
                  <a:lnTo>
                    <a:pt x="3508" y="630"/>
                  </a:lnTo>
                  <a:lnTo>
                    <a:pt x="3550" y="564"/>
                  </a:lnTo>
                  <a:lnTo>
                    <a:pt x="3592" y="496"/>
                  </a:lnTo>
                  <a:lnTo>
                    <a:pt x="3672" y="358"/>
                  </a:lnTo>
                  <a:lnTo>
                    <a:pt x="3748" y="224"/>
                  </a:lnTo>
                  <a:lnTo>
                    <a:pt x="3812" y="102"/>
                  </a:lnTo>
                  <a:lnTo>
                    <a:pt x="3868"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5" name="Freeform 264"/>
            <p:cNvSpPr/>
            <p:nvPr/>
          </p:nvSpPr>
          <p:spPr bwMode="auto">
            <a:xfrm>
              <a:off x="7146925" y="4979988"/>
              <a:ext cx="6140450" cy="1762125"/>
            </a:xfrm>
            <a:custGeom>
              <a:avLst/>
              <a:gdLst>
                <a:gd name="T0" fmla="*/ 3868 w 3868"/>
                <a:gd name="T1" fmla="*/ 0 h 1110"/>
                <a:gd name="T2" fmla="*/ 3674 w 3868"/>
                <a:gd name="T3" fmla="*/ 326 h 1110"/>
                <a:gd name="T4" fmla="*/ 3500 w 3868"/>
                <a:gd name="T5" fmla="*/ 592 h 1110"/>
                <a:gd name="T6" fmla="*/ 3424 w 3868"/>
                <a:gd name="T7" fmla="*/ 698 h 1110"/>
                <a:gd name="T8" fmla="*/ 3354 w 3868"/>
                <a:gd name="T9" fmla="*/ 786 h 1110"/>
                <a:gd name="T10" fmla="*/ 3290 w 3868"/>
                <a:gd name="T11" fmla="*/ 852 h 1110"/>
                <a:gd name="T12" fmla="*/ 3234 w 3868"/>
                <a:gd name="T13" fmla="*/ 896 h 1110"/>
                <a:gd name="T14" fmla="*/ 3228 w 3868"/>
                <a:gd name="T15" fmla="*/ 898 h 1110"/>
                <a:gd name="T16" fmla="*/ 3204 w 3868"/>
                <a:gd name="T17" fmla="*/ 902 h 1110"/>
                <a:gd name="T18" fmla="*/ 3158 w 3868"/>
                <a:gd name="T19" fmla="*/ 898 h 1110"/>
                <a:gd name="T20" fmla="*/ 3100 w 3868"/>
                <a:gd name="T21" fmla="*/ 882 h 1110"/>
                <a:gd name="T22" fmla="*/ 2970 w 3868"/>
                <a:gd name="T23" fmla="*/ 836 h 1110"/>
                <a:gd name="T24" fmla="*/ 2854 w 3868"/>
                <a:gd name="T25" fmla="*/ 786 h 1110"/>
                <a:gd name="T26" fmla="*/ 2812 w 3868"/>
                <a:gd name="T27" fmla="*/ 766 h 1110"/>
                <a:gd name="T28" fmla="*/ 2694 w 3868"/>
                <a:gd name="T29" fmla="*/ 708 h 1110"/>
                <a:gd name="T30" fmla="*/ 2590 w 3868"/>
                <a:gd name="T31" fmla="*/ 664 h 1110"/>
                <a:gd name="T32" fmla="*/ 2500 w 3868"/>
                <a:gd name="T33" fmla="*/ 634 h 1110"/>
                <a:gd name="T34" fmla="*/ 2422 w 3868"/>
                <a:gd name="T35" fmla="*/ 612 h 1110"/>
                <a:gd name="T36" fmla="*/ 2356 w 3868"/>
                <a:gd name="T37" fmla="*/ 600 h 1110"/>
                <a:gd name="T38" fmla="*/ 2258 w 3868"/>
                <a:gd name="T39" fmla="*/ 590 h 1110"/>
                <a:gd name="T40" fmla="*/ 2224 w 3868"/>
                <a:gd name="T41" fmla="*/ 588 h 1110"/>
                <a:gd name="T42" fmla="*/ 0 w 3868"/>
                <a:gd name="T43" fmla="*/ 1110 h 1110"/>
                <a:gd name="T44" fmla="*/ 2564 w 3868"/>
                <a:gd name="T45" fmla="*/ 1108 h 1110"/>
                <a:gd name="T46" fmla="*/ 2644 w 3868"/>
                <a:gd name="T47" fmla="*/ 1106 h 1110"/>
                <a:gd name="T48" fmla="*/ 2782 w 3868"/>
                <a:gd name="T49" fmla="*/ 1096 h 1110"/>
                <a:gd name="T50" fmla="*/ 2892 w 3868"/>
                <a:gd name="T51" fmla="*/ 1080 h 1110"/>
                <a:gd name="T52" fmla="*/ 3008 w 3868"/>
                <a:gd name="T53" fmla="*/ 1056 h 1110"/>
                <a:gd name="T54" fmla="*/ 3120 w 3868"/>
                <a:gd name="T55" fmla="*/ 1020 h 1110"/>
                <a:gd name="T56" fmla="*/ 3172 w 3868"/>
                <a:gd name="T57" fmla="*/ 998 h 1110"/>
                <a:gd name="T58" fmla="*/ 3218 w 3868"/>
                <a:gd name="T59" fmla="*/ 972 h 1110"/>
                <a:gd name="T60" fmla="*/ 3260 w 3868"/>
                <a:gd name="T61" fmla="*/ 940 h 1110"/>
                <a:gd name="T62" fmla="*/ 3298 w 3868"/>
                <a:gd name="T63" fmla="*/ 904 h 1110"/>
                <a:gd name="T64" fmla="*/ 3380 w 3868"/>
                <a:gd name="T65" fmla="*/ 810 h 1110"/>
                <a:gd name="T66" fmla="*/ 3464 w 3868"/>
                <a:gd name="T67" fmla="*/ 694 h 1110"/>
                <a:gd name="T68" fmla="*/ 3550 w 3868"/>
                <a:gd name="T69" fmla="*/ 564 h 1110"/>
                <a:gd name="T70" fmla="*/ 3672 w 3868"/>
                <a:gd name="T71" fmla="*/ 358 h 1110"/>
                <a:gd name="T72" fmla="*/ 3812 w 3868"/>
                <a:gd name="T73" fmla="*/ 10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8" h="1110">
                  <a:moveTo>
                    <a:pt x="3868" y="0"/>
                  </a:moveTo>
                  <a:lnTo>
                    <a:pt x="3868" y="0"/>
                  </a:lnTo>
                  <a:lnTo>
                    <a:pt x="3768" y="170"/>
                  </a:lnTo>
                  <a:lnTo>
                    <a:pt x="3674" y="326"/>
                  </a:lnTo>
                  <a:lnTo>
                    <a:pt x="3584" y="466"/>
                  </a:lnTo>
                  <a:lnTo>
                    <a:pt x="3500" y="592"/>
                  </a:lnTo>
                  <a:lnTo>
                    <a:pt x="3462" y="648"/>
                  </a:lnTo>
                  <a:lnTo>
                    <a:pt x="3424" y="698"/>
                  </a:lnTo>
                  <a:lnTo>
                    <a:pt x="3388" y="746"/>
                  </a:lnTo>
                  <a:lnTo>
                    <a:pt x="3354" y="786"/>
                  </a:lnTo>
                  <a:lnTo>
                    <a:pt x="3320" y="822"/>
                  </a:lnTo>
                  <a:lnTo>
                    <a:pt x="3290" y="852"/>
                  </a:lnTo>
                  <a:lnTo>
                    <a:pt x="3260" y="878"/>
                  </a:lnTo>
                  <a:lnTo>
                    <a:pt x="3234" y="896"/>
                  </a:lnTo>
                  <a:lnTo>
                    <a:pt x="3234" y="896"/>
                  </a:lnTo>
                  <a:lnTo>
                    <a:pt x="3228" y="898"/>
                  </a:lnTo>
                  <a:lnTo>
                    <a:pt x="3222" y="900"/>
                  </a:lnTo>
                  <a:lnTo>
                    <a:pt x="3204" y="902"/>
                  </a:lnTo>
                  <a:lnTo>
                    <a:pt x="3182" y="902"/>
                  </a:lnTo>
                  <a:lnTo>
                    <a:pt x="3158" y="898"/>
                  </a:lnTo>
                  <a:lnTo>
                    <a:pt x="3130" y="890"/>
                  </a:lnTo>
                  <a:lnTo>
                    <a:pt x="3100" y="882"/>
                  </a:lnTo>
                  <a:lnTo>
                    <a:pt x="3034" y="862"/>
                  </a:lnTo>
                  <a:lnTo>
                    <a:pt x="2970" y="836"/>
                  </a:lnTo>
                  <a:lnTo>
                    <a:pt x="2906" y="810"/>
                  </a:lnTo>
                  <a:lnTo>
                    <a:pt x="2854" y="786"/>
                  </a:lnTo>
                  <a:lnTo>
                    <a:pt x="2812" y="766"/>
                  </a:lnTo>
                  <a:lnTo>
                    <a:pt x="2812" y="766"/>
                  </a:lnTo>
                  <a:lnTo>
                    <a:pt x="2752" y="736"/>
                  </a:lnTo>
                  <a:lnTo>
                    <a:pt x="2694" y="708"/>
                  </a:lnTo>
                  <a:lnTo>
                    <a:pt x="2640" y="684"/>
                  </a:lnTo>
                  <a:lnTo>
                    <a:pt x="2590" y="664"/>
                  </a:lnTo>
                  <a:lnTo>
                    <a:pt x="2544" y="648"/>
                  </a:lnTo>
                  <a:lnTo>
                    <a:pt x="2500" y="634"/>
                  </a:lnTo>
                  <a:lnTo>
                    <a:pt x="2460" y="622"/>
                  </a:lnTo>
                  <a:lnTo>
                    <a:pt x="2422" y="612"/>
                  </a:lnTo>
                  <a:lnTo>
                    <a:pt x="2388" y="604"/>
                  </a:lnTo>
                  <a:lnTo>
                    <a:pt x="2356" y="600"/>
                  </a:lnTo>
                  <a:lnTo>
                    <a:pt x="2302" y="592"/>
                  </a:lnTo>
                  <a:lnTo>
                    <a:pt x="2258" y="590"/>
                  </a:lnTo>
                  <a:lnTo>
                    <a:pt x="2224" y="588"/>
                  </a:lnTo>
                  <a:lnTo>
                    <a:pt x="2224" y="588"/>
                  </a:lnTo>
                  <a:lnTo>
                    <a:pt x="0" y="588"/>
                  </a:lnTo>
                  <a:lnTo>
                    <a:pt x="0" y="1110"/>
                  </a:lnTo>
                  <a:lnTo>
                    <a:pt x="2564" y="1108"/>
                  </a:lnTo>
                  <a:lnTo>
                    <a:pt x="2564" y="1108"/>
                  </a:lnTo>
                  <a:lnTo>
                    <a:pt x="2586" y="1108"/>
                  </a:lnTo>
                  <a:lnTo>
                    <a:pt x="2644" y="1106"/>
                  </a:lnTo>
                  <a:lnTo>
                    <a:pt x="2730" y="1100"/>
                  </a:lnTo>
                  <a:lnTo>
                    <a:pt x="2782" y="1096"/>
                  </a:lnTo>
                  <a:lnTo>
                    <a:pt x="2836" y="1090"/>
                  </a:lnTo>
                  <a:lnTo>
                    <a:pt x="2892" y="1080"/>
                  </a:lnTo>
                  <a:lnTo>
                    <a:pt x="2950" y="1070"/>
                  </a:lnTo>
                  <a:lnTo>
                    <a:pt x="3008" y="1056"/>
                  </a:lnTo>
                  <a:lnTo>
                    <a:pt x="3066" y="1040"/>
                  </a:lnTo>
                  <a:lnTo>
                    <a:pt x="3120" y="1020"/>
                  </a:lnTo>
                  <a:lnTo>
                    <a:pt x="3146" y="1010"/>
                  </a:lnTo>
                  <a:lnTo>
                    <a:pt x="3172" y="998"/>
                  </a:lnTo>
                  <a:lnTo>
                    <a:pt x="3196" y="984"/>
                  </a:lnTo>
                  <a:lnTo>
                    <a:pt x="3218" y="972"/>
                  </a:lnTo>
                  <a:lnTo>
                    <a:pt x="3240" y="956"/>
                  </a:lnTo>
                  <a:lnTo>
                    <a:pt x="3260" y="940"/>
                  </a:lnTo>
                  <a:lnTo>
                    <a:pt x="3260" y="940"/>
                  </a:lnTo>
                  <a:lnTo>
                    <a:pt x="3298" y="904"/>
                  </a:lnTo>
                  <a:lnTo>
                    <a:pt x="3338" y="860"/>
                  </a:lnTo>
                  <a:lnTo>
                    <a:pt x="3380" y="810"/>
                  </a:lnTo>
                  <a:lnTo>
                    <a:pt x="3422" y="754"/>
                  </a:lnTo>
                  <a:lnTo>
                    <a:pt x="3464" y="694"/>
                  </a:lnTo>
                  <a:lnTo>
                    <a:pt x="3508" y="630"/>
                  </a:lnTo>
                  <a:lnTo>
                    <a:pt x="3550" y="564"/>
                  </a:lnTo>
                  <a:lnTo>
                    <a:pt x="3592" y="496"/>
                  </a:lnTo>
                  <a:lnTo>
                    <a:pt x="3672" y="358"/>
                  </a:lnTo>
                  <a:lnTo>
                    <a:pt x="3748" y="224"/>
                  </a:lnTo>
                  <a:lnTo>
                    <a:pt x="3812" y="102"/>
                  </a:lnTo>
                  <a:lnTo>
                    <a:pt x="38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6" name="Freeform 266"/>
            <p:cNvSpPr/>
            <p:nvPr/>
          </p:nvSpPr>
          <p:spPr bwMode="auto">
            <a:xfrm>
              <a:off x="7146925" y="5126038"/>
              <a:ext cx="6057900" cy="2428875"/>
            </a:xfrm>
            <a:custGeom>
              <a:avLst/>
              <a:gdLst>
                <a:gd name="T0" fmla="*/ 3096 w 3816"/>
                <a:gd name="T1" fmla="*/ 1188 h 1530"/>
                <a:gd name="T2" fmla="*/ 3244 w 3816"/>
                <a:gd name="T3" fmla="*/ 1000 h 1530"/>
                <a:gd name="T4" fmla="*/ 3326 w 3816"/>
                <a:gd name="T5" fmla="*/ 886 h 1530"/>
                <a:gd name="T6" fmla="*/ 3402 w 3816"/>
                <a:gd name="T7" fmla="*/ 770 h 1530"/>
                <a:gd name="T8" fmla="*/ 3478 w 3816"/>
                <a:gd name="T9" fmla="*/ 644 h 1530"/>
                <a:gd name="T10" fmla="*/ 3600 w 3816"/>
                <a:gd name="T11" fmla="*/ 418 h 1530"/>
                <a:gd name="T12" fmla="*/ 3816 w 3816"/>
                <a:gd name="T13" fmla="*/ 0 h 1530"/>
                <a:gd name="T14" fmla="*/ 3784 w 3816"/>
                <a:gd name="T15" fmla="*/ 52 h 1530"/>
                <a:gd name="T16" fmla="*/ 3688 w 3816"/>
                <a:gd name="T17" fmla="*/ 230 h 1530"/>
                <a:gd name="T18" fmla="*/ 3552 w 3816"/>
                <a:gd name="T19" fmla="*/ 464 h 1530"/>
                <a:gd name="T20" fmla="*/ 3474 w 3816"/>
                <a:gd name="T21" fmla="*/ 586 h 1530"/>
                <a:gd name="T22" fmla="*/ 3390 w 3816"/>
                <a:gd name="T23" fmla="*/ 704 h 1530"/>
                <a:gd name="T24" fmla="*/ 3302 w 3816"/>
                <a:gd name="T25" fmla="*/ 808 h 1530"/>
                <a:gd name="T26" fmla="*/ 3284 w 3816"/>
                <a:gd name="T27" fmla="*/ 828 h 1530"/>
                <a:gd name="T28" fmla="*/ 3240 w 3816"/>
                <a:gd name="T29" fmla="*/ 862 h 1530"/>
                <a:gd name="T30" fmla="*/ 3190 w 3816"/>
                <a:gd name="T31" fmla="*/ 892 h 1530"/>
                <a:gd name="T32" fmla="*/ 3136 w 3816"/>
                <a:gd name="T33" fmla="*/ 916 h 1530"/>
                <a:gd name="T34" fmla="*/ 3048 w 3816"/>
                <a:gd name="T35" fmla="*/ 948 h 1530"/>
                <a:gd name="T36" fmla="*/ 2924 w 3816"/>
                <a:gd name="T37" fmla="*/ 978 h 1530"/>
                <a:gd name="T38" fmla="*/ 2806 w 3816"/>
                <a:gd name="T39" fmla="*/ 996 h 1530"/>
                <a:gd name="T40" fmla="*/ 2658 w 3816"/>
                <a:gd name="T41" fmla="*/ 1008 h 1530"/>
                <a:gd name="T42" fmla="*/ 2570 w 3816"/>
                <a:gd name="T43" fmla="*/ 1010 h 1530"/>
                <a:gd name="T44" fmla="*/ 0 w 3816"/>
                <a:gd name="T45" fmla="*/ 1530 h 1530"/>
                <a:gd name="T46" fmla="*/ 2398 w 3816"/>
                <a:gd name="T47" fmla="*/ 1530 h 1530"/>
                <a:gd name="T48" fmla="*/ 2468 w 3816"/>
                <a:gd name="T49" fmla="*/ 1524 h 1530"/>
                <a:gd name="T50" fmla="*/ 2546 w 3816"/>
                <a:gd name="T51" fmla="*/ 1512 h 1530"/>
                <a:gd name="T52" fmla="*/ 2642 w 3816"/>
                <a:gd name="T53" fmla="*/ 1488 h 1530"/>
                <a:gd name="T54" fmla="*/ 2754 w 3816"/>
                <a:gd name="T55" fmla="*/ 1448 h 1530"/>
                <a:gd name="T56" fmla="*/ 2840 w 3816"/>
                <a:gd name="T57" fmla="*/ 1404 h 1530"/>
                <a:gd name="T58" fmla="*/ 2900 w 3816"/>
                <a:gd name="T59" fmla="*/ 1368 h 1530"/>
                <a:gd name="T60" fmla="*/ 2958 w 3816"/>
                <a:gd name="T61" fmla="*/ 1326 h 1530"/>
                <a:gd name="T62" fmla="*/ 3016 w 3816"/>
                <a:gd name="T63" fmla="*/ 1276 h 1530"/>
                <a:gd name="T64" fmla="*/ 3070 w 3816"/>
                <a:gd name="T65" fmla="*/ 122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6" h="1530">
                  <a:moveTo>
                    <a:pt x="3096" y="1188"/>
                  </a:moveTo>
                  <a:lnTo>
                    <a:pt x="3096" y="1188"/>
                  </a:lnTo>
                  <a:lnTo>
                    <a:pt x="3198" y="1060"/>
                  </a:lnTo>
                  <a:lnTo>
                    <a:pt x="3244" y="1000"/>
                  </a:lnTo>
                  <a:lnTo>
                    <a:pt x="3286" y="942"/>
                  </a:lnTo>
                  <a:lnTo>
                    <a:pt x="3326" y="886"/>
                  </a:lnTo>
                  <a:lnTo>
                    <a:pt x="3364" y="828"/>
                  </a:lnTo>
                  <a:lnTo>
                    <a:pt x="3402" y="770"/>
                  </a:lnTo>
                  <a:lnTo>
                    <a:pt x="3440" y="708"/>
                  </a:lnTo>
                  <a:lnTo>
                    <a:pt x="3478" y="644"/>
                  </a:lnTo>
                  <a:lnTo>
                    <a:pt x="3516" y="574"/>
                  </a:lnTo>
                  <a:lnTo>
                    <a:pt x="3600" y="418"/>
                  </a:lnTo>
                  <a:lnTo>
                    <a:pt x="3698" y="228"/>
                  </a:lnTo>
                  <a:lnTo>
                    <a:pt x="3816" y="0"/>
                  </a:lnTo>
                  <a:lnTo>
                    <a:pt x="3816" y="0"/>
                  </a:lnTo>
                  <a:lnTo>
                    <a:pt x="3784" y="52"/>
                  </a:lnTo>
                  <a:lnTo>
                    <a:pt x="3742" y="130"/>
                  </a:lnTo>
                  <a:lnTo>
                    <a:pt x="3688" y="230"/>
                  </a:lnTo>
                  <a:lnTo>
                    <a:pt x="3624" y="344"/>
                  </a:lnTo>
                  <a:lnTo>
                    <a:pt x="3552" y="464"/>
                  </a:lnTo>
                  <a:lnTo>
                    <a:pt x="3514" y="526"/>
                  </a:lnTo>
                  <a:lnTo>
                    <a:pt x="3474" y="586"/>
                  </a:lnTo>
                  <a:lnTo>
                    <a:pt x="3432" y="646"/>
                  </a:lnTo>
                  <a:lnTo>
                    <a:pt x="3390" y="704"/>
                  </a:lnTo>
                  <a:lnTo>
                    <a:pt x="3346" y="758"/>
                  </a:lnTo>
                  <a:lnTo>
                    <a:pt x="3302" y="808"/>
                  </a:lnTo>
                  <a:lnTo>
                    <a:pt x="3302" y="808"/>
                  </a:lnTo>
                  <a:lnTo>
                    <a:pt x="3284" y="828"/>
                  </a:lnTo>
                  <a:lnTo>
                    <a:pt x="3262" y="846"/>
                  </a:lnTo>
                  <a:lnTo>
                    <a:pt x="3240" y="862"/>
                  </a:lnTo>
                  <a:lnTo>
                    <a:pt x="3216" y="878"/>
                  </a:lnTo>
                  <a:lnTo>
                    <a:pt x="3190" y="892"/>
                  </a:lnTo>
                  <a:lnTo>
                    <a:pt x="3164" y="904"/>
                  </a:lnTo>
                  <a:lnTo>
                    <a:pt x="3136" y="916"/>
                  </a:lnTo>
                  <a:lnTo>
                    <a:pt x="3108" y="928"/>
                  </a:lnTo>
                  <a:lnTo>
                    <a:pt x="3048" y="948"/>
                  </a:lnTo>
                  <a:lnTo>
                    <a:pt x="2986" y="964"/>
                  </a:lnTo>
                  <a:lnTo>
                    <a:pt x="2924" y="978"/>
                  </a:lnTo>
                  <a:lnTo>
                    <a:pt x="2864" y="988"/>
                  </a:lnTo>
                  <a:lnTo>
                    <a:pt x="2806" y="996"/>
                  </a:lnTo>
                  <a:lnTo>
                    <a:pt x="2752" y="1002"/>
                  </a:lnTo>
                  <a:lnTo>
                    <a:pt x="2658" y="1008"/>
                  </a:lnTo>
                  <a:lnTo>
                    <a:pt x="2594" y="1010"/>
                  </a:lnTo>
                  <a:lnTo>
                    <a:pt x="2570" y="1010"/>
                  </a:lnTo>
                  <a:lnTo>
                    <a:pt x="0" y="1014"/>
                  </a:lnTo>
                  <a:lnTo>
                    <a:pt x="0" y="1530"/>
                  </a:lnTo>
                  <a:lnTo>
                    <a:pt x="2398" y="1530"/>
                  </a:lnTo>
                  <a:lnTo>
                    <a:pt x="2398" y="1530"/>
                  </a:lnTo>
                  <a:lnTo>
                    <a:pt x="2416" y="1528"/>
                  </a:lnTo>
                  <a:lnTo>
                    <a:pt x="2468" y="1524"/>
                  </a:lnTo>
                  <a:lnTo>
                    <a:pt x="2504" y="1520"/>
                  </a:lnTo>
                  <a:lnTo>
                    <a:pt x="2546" y="1512"/>
                  </a:lnTo>
                  <a:lnTo>
                    <a:pt x="2592" y="1502"/>
                  </a:lnTo>
                  <a:lnTo>
                    <a:pt x="2642" y="1488"/>
                  </a:lnTo>
                  <a:lnTo>
                    <a:pt x="2696" y="1470"/>
                  </a:lnTo>
                  <a:lnTo>
                    <a:pt x="2754" y="1448"/>
                  </a:lnTo>
                  <a:lnTo>
                    <a:pt x="2812" y="1420"/>
                  </a:lnTo>
                  <a:lnTo>
                    <a:pt x="2840" y="1404"/>
                  </a:lnTo>
                  <a:lnTo>
                    <a:pt x="2870" y="1386"/>
                  </a:lnTo>
                  <a:lnTo>
                    <a:pt x="2900" y="1368"/>
                  </a:lnTo>
                  <a:lnTo>
                    <a:pt x="2928" y="1348"/>
                  </a:lnTo>
                  <a:lnTo>
                    <a:pt x="2958" y="1326"/>
                  </a:lnTo>
                  <a:lnTo>
                    <a:pt x="2986" y="1302"/>
                  </a:lnTo>
                  <a:lnTo>
                    <a:pt x="3016" y="1276"/>
                  </a:lnTo>
                  <a:lnTo>
                    <a:pt x="3042" y="1248"/>
                  </a:lnTo>
                  <a:lnTo>
                    <a:pt x="3070" y="1220"/>
                  </a:lnTo>
                  <a:lnTo>
                    <a:pt x="3096" y="1188"/>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7" name="Freeform 267"/>
            <p:cNvSpPr/>
            <p:nvPr/>
          </p:nvSpPr>
          <p:spPr bwMode="auto">
            <a:xfrm>
              <a:off x="7146925" y="5126038"/>
              <a:ext cx="6057900" cy="2428875"/>
            </a:xfrm>
            <a:custGeom>
              <a:avLst/>
              <a:gdLst>
                <a:gd name="T0" fmla="*/ 3096 w 3816"/>
                <a:gd name="T1" fmla="*/ 1188 h 1530"/>
                <a:gd name="T2" fmla="*/ 3244 w 3816"/>
                <a:gd name="T3" fmla="*/ 1000 h 1530"/>
                <a:gd name="T4" fmla="*/ 3326 w 3816"/>
                <a:gd name="T5" fmla="*/ 886 h 1530"/>
                <a:gd name="T6" fmla="*/ 3402 w 3816"/>
                <a:gd name="T7" fmla="*/ 770 h 1530"/>
                <a:gd name="T8" fmla="*/ 3478 w 3816"/>
                <a:gd name="T9" fmla="*/ 644 h 1530"/>
                <a:gd name="T10" fmla="*/ 3600 w 3816"/>
                <a:gd name="T11" fmla="*/ 418 h 1530"/>
                <a:gd name="T12" fmla="*/ 3816 w 3816"/>
                <a:gd name="T13" fmla="*/ 0 h 1530"/>
                <a:gd name="T14" fmla="*/ 3784 w 3816"/>
                <a:gd name="T15" fmla="*/ 52 h 1530"/>
                <a:gd name="T16" fmla="*/ 3688 w 3816"/>
                <a:gd name="T17" fmla="*/ 230 h 1530"/>
                <a:gd name="T18" fmla="*/ 3552 w 3816"/>
                <a:gd name="T19" fmla="*/ 464 h 1530"/>
                <a:gd name="T20" fmla="*/ 3474 w 3816"/>
                <a:gd name="T21" fmla="*/ 586 h 1530"/>
                <a:gd name="T22" fmla="*/ 3390 w 3816"/>
                <a:gd name="T23" fmla="*/ 704 h 1530"/>
                <a:gd name="T24" fmla="*/ 3302 w 3816"/>
                <a:gd name="T25" fmla="*/ 808 h 1530"/>
                <a:gd name="T26" fmla="*/ 3284 w 3816"/>
                <a:gd name="T27" fmla="*/ 828 h 1530"/>
                <a:gd name="T28" fmla="*/ 3240 w 3816"/>
                <a:gd name="T29" fmla="*/ 862 h 1530"/>
                <a:gd name="T30" fmla="*/ 3190 w 3816"/>
                <a:gd name="T31" fmla="*/ 892 h 1530"/>
                <a:gd name="T32" fmla="*/ 3136 w 3816"/>
                <a:gd name="T33" fmla="*/ 916 h 1530"/>
                <a:gd name="T34" fmla="*/ 3048 w 3816"/>
                <a:gd name="T35" fmla="*/ 948 h 1530"/>
                <a:gd name="T36" fmla="*/ 2924 w 3816"/>
                <a:gd name="T37" fmla="*/ 978 h 1530"/>
                <a:gd name="T38" fmla="*/ 2806 w 3816"/>
                <a:gd name="T39" fmla="*/ 996 h 1530"/>
                <a:gd name="T40" fmla="*/ 2658 w 3816"/>
                <a:gd name="T41" fmla="*/ 1008 h 1530"/>
                <a:gd name="T42" fmla="*/ 2570 w 3816"/>
                <a:gd name="T43" fmla="*/ 1010 h 1530"/>
                <a:gd name="T44" fmla="*/ 0 w 3816"/>
                <a:gd name="T45" fmla="*/ 1530 h 1530"/>
                <a:gd name="T46" fmla="*/ 2398 w 3816"/>
                <a:gd name="T47" fmla="*/ 1530 h 1530"/>
                <a:gd name="T48" fmla="*/ 2468 w 3816"/>
                <a:gd name="T49" fmla="*/ 1524 h 1530"/>
                <a:gd name="T50" fmla="*/ 2546 w 3816"/>
                <a:gd name="T51" fmla="*/ 1512 h 1530"/>
                <a:gd name="T52" fmla="*/ 2642 w 3816"/>
                <a:gd name="T53" fmla="*/ 1488 h 1530"/>
                <a:gd name="T54" fmla="*/ 2754 w 3816"/>
                <a:gd name="T55" fmla="*/ 1448 h 1530"/>
                <a:gd name="T56" fmla="*/ 2840 w 3816"/>
                <a:gd name="T57" fmla="*/ 1404 h 1530"/>
                <a:gd name="T58" fmla="*/ 2900 w 3816"/>
                <a:gd name="T59" fmla="*/ 1368 h 1530"/>
                <a:gd name="T60" fmla="*/ 2958 w 3816"/>
                <a:gd name="T61" fmla="*/ 1326 h 1530"/>
                <a:gd name="T62" fmla="*/ 3016 w 3816"/>
                <a:gd name="T63" fmla="*/ 1276 h 1530"/>
                <a:gd name="T64" fmla="*/ 3070 w 3816"/>
                <a:gd name="T65" fmla="*/ 122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6" h="1530">
                  <a:moveTo>
                    <a:pt x="3096" y="1188"/>
                  </a:moveTo>
                  <a:lnTo>
                    <a:pt x="3096" y="1188"/>
                  </a:lnTo>
                  <a:lnTo>
                    <a:pt x="3198" y="1060"/>
                  </a:lnTo>
                  <a:lnTo>
                    <a:pt x="3244" y="1000"/>
                  </a:lnTo>
                  <a:lnTo>
                    <a:pt x="3286" y="942"/>
                  </a:lnTo>
                  <a:lnTo>
                    <a:pt x="3326" y="886"/>
                  </a:lnTo>
                  <a:lnTo>
                    <a:pt x="3364" y="828"/>
                  </a:lnTo>
                  <a:lnTo>
                    <a:pt x="3402" y="770"/>
                  </a:lnTo>
                  <a:lnTo>
                    <a:pt x="3440" y="708"/>
                  </a:lnTo>
                  <a:lnTo>
                    <a:pt x="3478" y="644"/>
                  </a:lnTo>
                  <a:lnTo>
                    <a:pt x="3516" y="574"/>
                  </a:lnTo>
                  <a:lnTo>
                    <a:pt x="3600" y="418"/>
                  </a:lnTo>
                  <a:lnTo>
                    <a:pt x="3698" y="228"/>
                  </a:lnTo>
                  <a:lnTo>
                    <a:pt x="3816" y="0"/>
                  </a:lnTo>
                  <a:lnTo>
                    <a:pt x="3816" y="0"/>
                  </a:lnTo>
                  <a:lnTo>
                    <a:pt x="3784" y="52"/>
                  </a:lnTo>
                  <a:lnTo>
                    <a:pt x="3742" y="130"/>
                  </a:lnTo>
                  <a:lnTo>
                    <a:pt x="3688" y="230"/>
                  </a:lnTo>
                  <a:lnTo>
                    <a:pt x="3624" y="344"/>
                  </a:lnTo>
                  <a:lnTo>
                    <a:pt x="3552" y="464"/>
                  </a:lnTo>
                  <a:lnTo>
                    <a:pt x="3514" y="526"/>
                  </a:lnTo>
                  <a:lnTo>
                    <a:pt x="3474" y="586"/>
                  </a:lnTo>
                  <a:lnTo>
                    <a:pt x="3432" y="646"/>
                  </a:lnTo>
                  <a:lnTo>
                    <a:pt x="3390" y="704"/>
                  </a:lnTo>
                  <a:lnTo>
                    <a:pt x="3346" y="758"/>
                  </a:lnTo>
                  <a:lnTo>
                    <a:pt x="3302" y="808"/>
                  </a:lnTo>
                  <a:lnTo>
                    <a:pt x="3302" y="808"/>
                  </a:lnTo>
                  <a:lnTo>
                    <a:pt x="3284" y="828"/>
                  </a:lnTo>
                  <a:lnTo>
                    <a:pt x="3262" y="846"/>
                  </a:lnTo>
                  <a:lnTo>
                    <a:pt x="3240" y="862"/>
                  </a:lnTo>
                  <a:lnTo>
                    <a:pt x="3216" y="878"/>
                  </a:lnTo>
                  <a:lnTo>
                    <a:pt x="3190" y="892"/>
                  </a:lnTo>
                  <a:lnTo>
                    <a:pt x="3164" y="904"/>
                  </a:lnTo>
                  <a:lnTo>
                    <a:pt x="3136" y="916"/>
                  </a:lnTo>
                  <a:lnTo>
                    <a:pt x="3108" y="928"/>
                  </a:lnTo>
                  <a:lnTo>
                    <a:pt x="3048" y="948"/>
                  </a:lnTo>
                  <a:lnTo>
                    <a:pt x="2986" y="964"/>
                  </a:lnTo>
                  <a:lnTo>
                    <a:pt x="2924" y="978"/>
                  </a:lnTo>
                  <a:lnTo>
                    <a:pt x="2864" y="988"/>
                  </a:lnTo>
                  <a:lnTo>
                    <a:pt x="2806" y="996"/>
                  </a:lnTo>
                  <a:lnTo>
                    <a:pt x="2752" y="1002"/>
                  </a:lnTo>
                  <a:lnTo>
                    <a:pt x="2658" y="1008"/>
                  </a:lnTo>
                  <a:lnTo>
                    <a:pt x="2594" y="1010"/>
                  </a:lnTo>
                  <a:lnTo>
                    <a:pt x="2570" y="1010"/>
                  </a:lnTo>
                  <a:lnTo>
                    <a:pt x="0" y="1014"/>
                  </a:lnTo>
                  <a:lnTo>
                    <a:pt x="0" y="1530"/>
                  </a:lnTo>
                  <a:lnTo>
                    <a:pt x="2398" y="1530"/>
                  </a:lnTo>
                  <a:lnTo>
                    <a:pt x="2398" y="1530"/>
                  </a:lnTo>
                  <a:lnTo>
                    <a:pt x="2416" y="1528"/>
                  </a:lnTo>
                  <a:lnTo>
                    <a:pt x="2468" y="1524"/>
                  </a:lnTo>
                  <a:lnTo>
                    <a:pt x="2504" y="1520"/>
                  </a:lnTo>
                  <a:lnTo>
                    <a:pt x="2546" y="1512"/>
                  </a:lnTo>
                  <a:lnTo>
                    <a:pt x="2592" y="1502"/>
                  </a:lnTo>
                  <a:lnTo>
                    <a:pt x="2642" y="1488"/>
                  </a:lnTo>
                  <a:lnTo>
                    <a:pt x="2696" y="1470"/>
                  </a:lnTo>
                  <a:lnTo>
                    <a:pt x="2754" y="1448"/>
                  </a:lnTo>
                  <a:lnTo>
                    <a:pt x="2812" y="1420"/>
                  </a:lnTo>
                  <a:lnTo>
                    <a:pt x="2840" y="1404"/>
                  </a:lnTo>
                  <a:lnTo>
                    <a:pt x="2870" y="1386"/>
                  </a:lnTo>
                  <a:lnTo>
                    <a:pt x="2900" y="1368"/>
                  </a:lnTo>
                  <a:lnTo>
                    <a:pt x="2928" y="1348"/>
                  </a:lnTo>
                  <a:lnTo>
                    <a:pt x="2958" y="1326"/>
                  </a:lnTo>
                  <a:lnTo>
                    <a:pt x="2986" y="1302"/>
                  </a:lnTo>
                  <a:lnTo>
                    <a:pt x="3016" y="1276"/>
                  </a:lnTo>
                  <a:lnTo>
                    <a:pt x="3042" y="1248"/>
                  </a:lnTo>
                  <a:lnTo>
                    <a:pt x="3070" y="1220"/>
                  </a:lnTo>
                  <a:lnTo>
                    <a:pt x="3096" y="11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8" name="Freeform 271"/>
            <p:cNvSpPr>
              <a:spLocks noEditPoints="1"/>
            </p:cNvSpPr>
            <p:nvPr/>
          </p:nvSpPr>
          <p:spPr bwMode="auto">
            <a:xfrm>
              <a:off x="7146925" y="5008563"/>
              <a:ext cx="6092825" cy="1701800"/>
            </a:xfrm>
            <a:custGeom>
              <a:avLst/>
              <a:gdLst>
                <a:gd name="T0" fmla="*/ 0 w 3838"/>
                <a:gd name="T1" fmla="*/ 570 h 1072"/>
                <a:gd name="T2" fmla="*/ 0 w 3838"/>
                <a:gd name="T3" fmla="*/ 1072 h 1072"/>
                <a:gd name="T4" fmla="*/ 0 w 3838"/>
                <a:gd name="T5" fmla="*/ 1072 h 1072"/>
                <a:gd name="T6" fmla="*/ 0 w 3838"/>
                <a:gd name="T7" fmla="*/ 570 h 1072"/>
                <a:gd name="T8" fmla="*/ 0 w 3838"/>
                <a:gd name="T9" fmla="*/ 552 h 1072"/>
                <a:gd name="T10" fmla="*/ 0 w 3838"/>
                <a:gd name="T11" fmla="*/ 552 h 1072"/>
                <a:gd name="T12" fmla="*/ 0 w 3838"/>
                <a:gd name="T13" fmla="*/ 552 h 1072"/>
                <a:gd name="T14" fmla="*/ 0 w 3838"/>
                <a:gd name="T15" fmla="*/ 570 h 1072"/>
                <a:gd name="T16" fmla="*/ 0 w 3838"/>
                <a:gd name="T17" fmla="*/ 570 h 1072"/>
                <a:gd name="T18" fmla="*/ 0 w 3838"/>
                <a:gd name="T19" fmla="*/ 570 h 1072"/>
                <a:gd name="T20" fmla="*/ 0 w 3838"/>
                <a:gd name="T21" fmla="*/ 552 h 1072"/>
                <a:gd name="T22" fmla="*/ 3838 w 3838"/>
                <a:gd name="T23" fmla="*/ 0 h 1072"/>
                <a:gd name="T24" fmla="*/ 3838 w 3838"/>
                <a:gd name="T25" fmla="*/ 0 h 1072"/>
                <a:gd name="T26" fmla="*/ 3740 w 3838"/>
                <a:gd name="T27" fmla="*/ 166 h 1072"/>
                <a:gd name="T28" fmla="*/ 3648 w 3838"/>
                <a:gd name="T29" fmla="*/ 318 h 1072"/>
                <a:gd name="T30" fmla="*/ 3564 w 3838"/>
                <a:gd name="T31" fmla="*/ 454 h 1072"/>
                <a:gd name="T32" fmla="*/ 3486 w 3838"/>
                <a:gd name="T33" fmla="*/ 572 h 1072"/>
                <a:gd name="T34" fmla="*/ 3448 w 3838"/>
                <a:gd name="T35" fmla="*/ 626 h 1072"/>
                <a:gd name="T36" fmla="*/ 3412 w 3838"/>
                <a:gd name="T37" fmla="*/ 674 h 1072"/>
                <a:gd name="T38" fmla="*/ 3378 w 3838"/>
                <a:gd name="T39" fmla="*/ 716 h 1072"/>
                <a:gd name="T40" fmla="*/ 3346 w 3838"/>
                <a:gd name="T41" fmla="*/ 754 h 1072"/>
                <a:gd name="T42" fmla="*/ 3316 w 3838"/>
                <a:gd name="T43" fmla="*/ 788 h 1072"/>
                <a:gd name="T44" fmla="*/ 3286 w 3838"/>
                <a:gd name="T45" fmla="*/ 816 h 1072"/>
                <a:gd name="T46" fmla="*/ 3258 w 3838"/>
                <a:gd name="T47" fmla="*/ 840 h 1072"/>
                <a:gd name="T48" fmla="*/ 3232 w 3838"/>
                <a:gd name="T49" fmla="*/ 858 h 1072"/>
                <a:gd name="T50" fmla="*/ 3232 w 3838"/>
                <a:gd name="T51" fmla="*/ 858 h 1072"/>
                <a:gd name="T52" fmla="*/ 3222 w 3838"/>
                <a:gd name="T53" fmla="*/ 862 h 1072"/>
                <a:gd name="T54" fmla="*/ 3208 w 3838"/>
                <a:gd name="T55" fmla="*/ 864 h 1072"/>
                <a:gd name="T56" fmla="*/ 3208 w 3838"/>
                <a:gd name="T57" fmla="*/ 864 h 1072"/>
                <a:gd name="T58" fmla="*/ 3212 w 3838"/>
                <a:gd name="T59" fmla="*/ 874 h 1072"/>
                <a:gd name="T60" fmla="*/ 3214 w 3838"/>
                <a:gd name="T61" fmla="*/ 872 h 1072"/>
                <a:gd name="T62" fmla="*/ 3214 w 3838"/>
                <a:gd name="T63" fmla="*/ 872 h 1072"/>
                <a:gd name="T64" fmla="*/ 3220 w 3838"/>
                <a:gd name="T65" fmla="*/ 874 h 1072"/>
                <a:gd name="T66" fmla="*/ 3226 w 3838"/>
                <a:gd name="T67" fmla="*/ 876 h 1072"/>
                <a:gd name="T68" fmla="*/ 3226 w 3838"/>
                <a:gd name="T69" fmla="*/ 876 h 1072"/>
                <a:gd name="T70" fmla="*/ 3234 w 3838"/>
                <a:gd name="T71" fmla="*/ 874 h 1072"/>
                <a:gd name="T72" fmla="*/ 3244 w 3838"/>
                <a:gd name="T73" fmla="*/ 872 h 1072"/>
                <a:gd name="T74" fmla="*/ 3244 w 3838"/>
                <a:gd name="T75" fmla="*/ 872 h 1072"/>
                <a:gd name="T76" fmla="*/ 3266 w 3838"/>
                <a:gd name="T77" fmla="*/ 854 h 1072"/>
                <a:gd name="T78" fmla="*/ 3290 w 3838"/>
                <a:gd name="T79" fmla="*/ 834 h 1072"/>
                <a:gd name="T80" fmla="*/ 3316 w 3838"/>
                <a:gd name="T81" fmla="*/ 810 h 1072"/>
                <a:gd name="T82" fmla="*/ 3342 w 3838"/>
                <a:gd name="T83" fmla="*/ 782 h 1072"/>
                <a:gd name="T84" fmla="*/ 3370 w 3838"/>
                <a:gd name="T85" fmla="*/ 750 h 1072"/>
                <a:gd name="T86" fmla="*/ 3398 w 3838"/>
                <a:gd name="T87" fmla="*/ 714 h 1072"/>
                <a:gd name="T88" fmla="*/ 3460 w 3838"/>
                <a:gd name="T89" fmla="*/ 632 h 1072"/>
                <a:gd name="T90" fmla="*/ 3460 w 3838"/>
                <a:gd name="T91" fmla="*/ 632 h 1072"/>
                <a:gd name="T92" fmla="*/ 3518 w 3838"/>
                <a:gd name="T93" fmla="*/ 548 h 1072"/>
                <a:gd name="T94" fmla="*/ 3576 w 3838"/>
                <a:gd name="T95" fmla="*/ 458 h 1072"/>
                <a:gd name="T96" fmla="*/ 3634 w 3838"/>
                <a:gd name="T97" fmla="*/ 368 h 1072"/>
                <a:gd name="T98" fmla="*/ 3688 w 3838"/>
                <a:gd name="T99" fmla="*/ 280 h 1072"/>
                <a:gd name="T100" fmla="*/ 3688 w 3838"/>
                <a:gd name="T101" fmla="*/ 280 h 1072"/>
                <a:gd name="T102" fmla="*/ 3770 w 3838"/>
                <a:gd name="T103" fmla="*/ 128 h 1072"/>
                <a:gd name="T104" fmla="*/ 3838 w 3838"/>
                <a:gd name="T105"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8" h="1072">
                  <a:moveTo>
                    <a:pt x="0" y="570"/>
                  </a:moveTo>
                  <a:lnTo>
                    <a:pt x="0" y="1072"/>
                  </a:lnTo>
                  <a:lnTo>
                    <a:pt x="0" y="1072"/>
                  </a:lnTo>
                  <a:lnTo>
                    <a:pt x="0" y="570"/>
                  </a:lnTo>
                  <a:close/>
                  <a:moveTo>
                    <a:pt x="0" y="552"/>
                  </a:moveTo>
                  <a:lnTo>
                    <a:pt x="0" y="552"/>
                  </a:lnTo>
                  <a:lnTo>
                    <a:pt x="0" y="552"/>
                  </a:lnTo>
                  <a:lnTo>
                    <a:pt x="0" y="570"/>
                  </a:lnTo>
                  <a:lnTo>
                    <a:pt x="0" y="570"/>
                  </a:lnTo>
                  <a:lnTo>
                    <a:pt x="0" y="570"/>
                  </a:lnTo>
                  <a:lnTo>
                    <a:pt x="0" y="552"/>
                  </a:lnTo>
                  <a:close/>
                  <a:moveTo>
                    <a:pt x="3838" y="0"/>
                  </a:moveTo>
                  <a:lnTo>
                    <a:pt x="3838" y="0"/>
                  </a:lnTo>
                  <a:lnTo>
                    <a:pt x="3740" y="166"/>
                  </a:lnTo>
                  <a:lnTo>
                    <a:pt x="3648" y="318"/>
                  </a:lnTo>
                  <a:lnTo>
                    <a:pt x="3564" y="454"/>
                  </a:lnTo>
                  <a:lnTo>
                    <a:pt x="3486" y="572"/>
                  </a:lnTo>
                  <a:lnTo>
                    <a:pt x="3448" y="626"/>
                  </a:lnTo>
                  <a:lnTo>
                    <a:pt x="3412" y="674"/>
                  </a:lnTo>
                  <a:lnTo>
                    <a:pt x="3378" y="716"/>
                  </a:lnTo>
                  <a:lnTo>
                    <a:pt x="3346" y="754"/>
                  </a:lnTo>
                  <a:lnTo>
                    <a:pt x="3316" y="788"/>
                  </a:lnTo>
                  <a:lnTo>
                    <a:pt x="3286" y="816"/>
                  </a:lnTo>
                  <a:lnTo>
                    <a:pt x="3258" y="840"/>
                  </a:lnTo>
                  <a:lnTo>
                    <a:pt x="3232" y="858"/>
                  </a:lnTo>
                  <a:lnTo>
                    <a:pt x="3232" y="858"/>
                  </a:lnTo>
                  <a:lnTo>
                    <a:pt x="3222" y="862"/>
                  </a:lnTo>
                  <a:lnTo>
                    <a:pt x="3208" y="864"/>
                  </a:lnTo>
                  <a:lnTo>
                    <a:pt x="3208" y="864"/>
                  </a:lnTo>
                  <a:lnTo>
                    <a:pt x="3212" y="874"/>
                  </a:lnTo>
                  <a:lnTo>
                    <a:pt x="3214" y="872"/>
                  </a:lnTo>
                  <a:lnTo>
                    <a:pt x="3214" y="872"/>
                  </a:lnTo>
                  <a:lnTo>
                    <a:pt x="3220" y="874"/>
                  </a:lnTo>
                  <a:lnTo>
                    <a:pt x="3226" y="876"/>
                  </a:lnTo>
                  <a:lnTo>
                    <a:pt x="3226" y="876"/>
                  </a:lnTo>
                  <a:lnTo>
                    <a:pt x="3234" y="874"/>
                  </a:lnTo>
                  <a:lnTo>
                    <a:pt x="3244" y="872"/>
                  </a:lnTo>
                  <a:lnTo>
                    <a:pt x="3244" y="872"/>
                  </a:lnTo>
                  <a:lnTo>
                    <a:pt x="3266" y="854"/>
                  </a:lnTo>
                  <a:lnTo>
                    <a:pt x="3290" y="834"/>
                  </a:lnTo>
                  <a:lnTo>
                    <a:pt x="3316" y="810"/>
                  </a:lnTo>
                  <a:lnTo>
                    <a:pt x="3342" y="782"/>
                  </a:lnTo>
                  <a:lnTo>
                    <a:pt x="3370" y="750"/>
                  </a:lnTo>
                  <a:lnTo>
                    <a:pt x="3398" y="714"/>
                  </a:lnTo>
                  <a:lnTo>
                    <a:pt x="3460" y="632"/>
                  </a:lnTo>
                  <a:lnTo>
                    <a:pt x="3460" y="632"/>
                  </a:lnTo>
                  <a:lnTo>
                    <a:pt x="3518" y="548"/>
                  </a:lnTo>
                  <a:lnTo>
                    <a:pt x="3576" y="458"/>
                  </a:lnTo>
                  <a:lnTo>
                    <a:pt x="3634" y="368"/>
                  </a:lnTo>
                  <a:lnTo>
                    <a:pt x="3688" y="280"/>
                  </a:lnTo>
                  <a:lnTo>
                    <a:pt x="3688" y="280"/>
                  </a:lnTo>
                  <a:lnTo>
                    <a:pt x="3770" y="128"/>
                  </a:lnTo>
                  <a:lnTo>
                    <a:pt x="3838" y="0"/>
                  </a:lnTo>
                  <a:close/>
                </a:path>
              </a:pathLst>
            </a:custGeom>
            <a:solidFill>
              <a:srgbClr val="C4AE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9" name="Freeform 272"/>
            <p:cNvSpPr/>
            <p:nvPr/>
          </p:nvSpPr>
          <p:spPr bwMode="auto">
            <a:xfrm>
              <a:off x="7146925" y="5913438"/>
              <a:ext cx="0" cy="796925"/>
            </a:xfrm>
            <a:custGeom>
              <a:avLst/>
              <a:gdLst>
                <a:gd name="T0" fmla="*/ 0 h 502"/>
                <a:gd name="T1" fmla="*/ 502 h 502"/>
                <a:gd name="T2" fmla="*/ 502 h 502"/>
                <a:gd name="T3" fmla="*/ 0 h 502"/>
              </a:gdLst>
              <a:ahLst/>
              <a:cxnLst>
                <a:cxn ang="0">
                  <a:pos x="0" y="T0"/>
                </a:cxn>
                <a:cxn ang="0">
                  <a:pos x="0" y="T1"/>
                </a:cxn>
                <a:cxn ang="0">
                  <a:pos x="0" y="T2"/>
                </a:cxn>
                <a:cxn ang="0">
                  <a:pos x="0" y="T3"/>
                </a:cxn>
              </a:cxnLst>
              <a:rect l="0" t="0" r="r" b="b"/>
              <a:pathLst>
                <a:path h="502">
                  <a:moveTo>
                    <a:pt x="0" y="0"/>
                  </a:moveTo>
                  <a:lnTo>
                    <a:pt x="0" y="502"/>
                  </a:lnTo>
                  <a:lnTo>
                    <a:pt x="0" y="50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40" name="Freeform 273"/>
            <p:cNvSpPr/>
            <p:nvPr/>
          </p:nvSpPr>
          <p:spPr bwMode="auto">
            <a:xfrm>
              <a:off x="7146925" y="5884863"/>
              <a:ext cx="0" cy="28575"/>
            </a:xfrm>
            <a:custGeom>
              <a:avLst/>
              <a:gdLst>
                <a:gd name="T0" fmla="*/ 0 h 18"/>
                <a:gd name="T1" fmla="*/ 0 h 18"/>
                <a:gd name="T2" fmla="*/ 0 h 18"/>
                <a:gd name="T3" fmla="*/ 18 h 18"/>
                <a:gd name="T4" fmla="*/ 18 h 18"/>
                <a:gd name="T5" fmla="*/ 18 h 18"/>
                <a:gd name="T6" fmla="*/ 0 h 18"/>
              </a:gdLst>
              <a:ahLst/>
              <a:cxnLst>
                <a:cxn ang="0">
                  <a:pos x="0" y="T0"/>
                </a:cxn>
                <a:cxn ang="0">
                  <a:pos x="0" y="T1"/>
                </a:cxn>
                <a:cxn ang="0">
                  <a:pos x="0" y="T2"/>
                </a:cxn>
                <a:cxn ang="0">
                  <a:pos x="0" y="T3"/>
                </a:cxn>
                <a:cxn ang="0">
                  <a:pos x="0" y="T4"/>
                </a:cxn>
                <a:cxn ang="0">
                  <a:pos x="0" y="T5"/>
                </a:cxn>
                <a:cxn ang="0">
                  <a:pos x="0" y="T6"/>
                </a:cxn>
              </a:cxnLst>
              <a:rect l="0" t="0" r="r" b="b"/>
              <a:pathLst>
                <a:path h="18">
                  <a:moveTo>
                    <a:pt x="0" y="0"/>
                  </a:moveTo>
                  <a:lnTo>
                    <a:pt x="0" y="0"/>
                  </a:lnTo>
                  <a:lnTo>
                    <a:pt x="0" y="0"/>
                  </a:lnTo>
                  <a:lnTo>
                    <a:pt x="0" y="18"/>
                  </a:lnTo>
                  <a:lnTo>
                    <a:pt x="0" y="18"/>
                  </a:lnTo>
                  <a:lnTo>
                    <a:pt x="0"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41" name="Freeform 299"/>
            <p:cNvSpPr/>
            <p:nvPr/>
          </p:nvSpPr>
          <p:spPr bwMode="auto">
            <a:xfrm>
              <a:off x="11528425" y="3490913"/>
              <a:ext cx="5778500" cy="4400550"/>
            </a:xfrm>
            <a:custGeom>
              <a:avLst/>
              <a:gdLst>
                <a:gd name="T0" fmla="*/ 3484 w 3640"/>
                <a:gd name="T1" fmla="*/ 8 h 2772"/>
                <a:gd name="T2" fmla="*/ 3018 w 3640"/>
                <a:gd name="T3" fmla="*/ 50 h 2772"/>
                <a:gd name="T4" fmla="*/ 2708 w 3640"/>
                <a:gd name="T5" fmla="*/ 90 h 2772"/>
                <a:gd name="T6" fmla="*/ 2402 w 3640"/>
                <a:gd name="T7" fmla="*/ 146 h 2772"/>
                <a:gd name="T8" fmla="*/ 2098 w 3640"/>
                <a:gd name="T9" fmla="*/ 220 h 2772"/>
                <a:gd name="T10" fmla="*/ 1876 w 3640"/>
                <a:gd name="T11" fmla="*/ 290 h 2772"/>
                <a:gd name="T12" fmla="*/ 1730 w 3640"/>
                <a:gd name="T13" fmla="*/ 346 h 2772"/>
                <a:gd name="T14" fmla="*/ 1592 w 3640"/>
                <a:gd name="T15" fmla="*/ 414 h 2772"/>
                <a:gd name="T16" fmla="*/ 1524 w 3640"/>
                <a:gd name="T17" fmla="*/ 454 h 2772"/>
                <a:gd name="T18" fmla="*/ 1432 w 3640"/>
                <a:gd name="T19" fmla="*/ 524 h 2772"/>
                <a:gd name="T20" fmla="*/ 1348 w 3640"/>
                <a:gd name="T21" fmla="*/ 604 h 2772"/>
                <a:gd name="T22" fmla="*/ 1298 w 3640"/>
                <a:gd name="T23" fmla="*/ 662 h 2772"/>
                <a:gd name="T24" fmla="*/ 1162 w 3640"/>
                <a:gd name="T25" fmla="*/ 850 h 2772"/>
                <a:gd name="T26" fmla="*/ 1084 w 3640"/>
                <a:gd name="T27" fmla="*/ 986 h 2772"/>
                <a:gd name="T28" fmla="*/ 980 w 3640"/>
                <a:gd name="T29" fmla="*/ 1194 h 2772"/>
                <a:gd name="T30" fmla="*/ 850 w 3640"/>
                <a:gd name="T31" fmla="*/ 1478 h 2772"/>
                <a:gd name="T32" fmla="*/ 720 w 3640"/>
                <a:gd name="T33" fmla="*/ 1762 h 2772"/>
                <a:gd name="T34" fmla="*/ 578 w 3640"/>
                <a:gd name="T35" fmla="*/ 2042 h 2772"/>
                <a:gd name="T36" fmla="*/ 460 w 3640"/>
                <a:gd name="T37" fmla="*/ 2244 h 2772"/>
                <a:gd name="T38" fmla="*/ 372 w 3640"/>
                <a:gd name="T39" fmla="*/ 2374 h 2772"/>
                <a:gd name="T40" fmla="*/ 226 w 3640"/>
                <a:gd name="T41" fmla="*/ 2556 h 2772"/>
                <a:gd name="T42" fmla="*/ 60 w 3640"/>
                <a:gd name="T43" fmla="*/ 2722 h 2772"/>
                <a:gd name="T44" fmla="*/ 58 w 3640"/>
                <a:gd name="T45" fmla="*/ 2720 h 2772"/>
                <a:gd name="T46" fmla="*/ 220 w 3640"/>
                <a:gd name="T47" fmla="*/ 2552 h 2772"/>
                <a:gd name="T48" fmla="*/ 318 w 3640"/>
                <a:gd name="T49" fmla="*/ 2430 h 2772"/>
                <a:gd name="T50" fmla="*/ 408 w 3640"/>
                <a:gd name="T51" fmla="*/ 2302 h 2772"/>
                <a:gd name="T52" fmla="*/ 528 w 3640"/>
                <a:gd name="T53" fmla="*/ 2102 h 2772"/>
                <a:gd name="T54" fmla="*/ 636 w 3640"/>
                <a:gd name="T55" fmla="*/ 1896 h 2772"/>
                <a:gd name="T56" fmla="*/ 768 w 3640"/>
                <a:gd name="T57" fmla="*/ 1612 h 2772"/>
                <a:gd name="T58" fmla="*/ 894 w 3640"/>
                <a:gd name="T59" fmla="*/ 1326 h 2772"/>
                <a:gd name="T60" fmla="*/ 994 w 3640"/>
                <a:gd name="T61" fmla="*/ 1114 h 2772"/>
                <a:gd name="T62" fmla="*/ 1102 w 3640"/>
                <a:gd name="T63" fmla="*/ 906 h 2772"/>
                <a:gd name="T64" fmla="*/ 1186 w 3640"/>
                <a:gd name="T65" fmla="*/ 772 h 2772"/>
                <a:gd name="T66" fmla="*/ 1278 w 3640"/>
                <a:gd name="T67" fmla="*/ 646 h 2772"/>
                <a:gd name="T68" fmla="*/ 1358 w 3640"/>
                <a:gd name="T69" fmla="*/ 558 h 2772"/>
                <a:gd name="T70" fmla="*/ 1448 w 3640"/>
                <a:gd name="T71" fmla="*/ 480 h 2772"/>
                <a:gd name="T72" fmla="*/ 1512 w 3640"/>
                <a:gd name="T73" fmla="*/ 434 h 2772"/>
                <a:gd name="T74" fmla="*/ 1650 w 3640"/>
                <a:gd name="T75" fmla="*/ 360 h 2772"/>
                <a:gd name="T76" fmla="*/ 1794 w 3640"/>
                <a:gd name="T77" fmla="*/ 296 h 2772"/>
                <a:gd name="T78" fmla="*/ 1942 w 3640"/>
                <a:gd name="T79" fmla="*/ 244 h 2772"/>
                <a:gd name="T80" fmla="*/ 2092 w 3640"/>
                <a:gd name="T81" fmla="*/ 200 h 2772"/>
                <a:gd name="T82" fmla="*/ 2320 w 3640"/>
                <a:gd name="T83" fmla="*/ 144 h 2772"/>
                <a:gd name="T84" fmla="*/ 2552 w 3640"/>
                <a:gd name="T85" fmla="*/ 100 h 2772"/>
                <a:gd name="T86" fmla="*/ 3016 w 3640"/>
                <a:gd name="T87" fmla="*/ 38 h 2772"/>
                <a:gd name="T88" fmla="*/ 3328 w 3640"/>
                <a:gd name="T89" fmla="*/ 12 h 2772"/>
                <a:gd name="T90" fmla="*/ 3640 w 3640"/>
                <a:gd name="T91" fmla="*/ 0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0" h="2772">
                  <a:moveTo>
                    <a:pt x="3640" y="0"/>
                  </a:moveTo>
                  <a:lnTo>
                    <a:pt x="3640" y="0"/>
                  </a:lnTo>
                  <a:lnTo>
                    <a:pt x="3484" y="8"/>
                  </a:lnTo>
                  <a:lnTo>
                    <a:pt x="3328" y="18"/>
                  </a:lnTo>
                  <a:lnTo>
                    <a:pt x="3172" y="32"/>
                  </a:lnTo>
                  <a:lnTo>
                    <a:pt x="3018" y="50"/>
                  </a:lnTo>
                  <a:lnTo>
                    <a:pt x="3018" y="50"/>
                  </a:lnTo>
                  <a:lnTo>
                    <a:pt x="2862" y="68"/>
                  </a:lnTo>
                  <a:lnTo>
                    <a:pt x="2708" y="90"/>
                  </a:lnTo>
                  <a:lnTo>
                    <a:pt x="2554" y="116"/>
                  </a:lnTo>
                  <a:lnTo>
                    <a:pt x="2402" y="146"/>
                  </a:lnTo>
                  <a:lnTo>
                    <a:pt x="2402" y="146"/>
                  </a:lnTo>
                  <a:lnTo>
                    <a:pt x="2248" y="180"/>
                  </a:lnTo>
                  <a:lnTo>
                    <a:pt x="2174" y="198"/>
                  </a:lnTo>
                  <a:lnTo>
                    <a:pt x="2098" y="220"/>
                  </a:lnTo>
                  <a:lnTo>
                    <a:pt x="2024" y="240"/>
                  </a:lnTo>
                  <a:lnTo>
                    <a:pt x="1950" y="264"/>
                  </a:lnTo>
                  <a:lnTo>
                    <a:pt x="1876" y="290"/>
                  </a:lnTo>
                  <a:lnTo>
                    <a:pt x="1802" y="318"/>
                  </a:lnTo>
                  <a:lnTo>
                    <a:pt x="1802" y="318"/>
                  </a:lnTo>
                  <a:lnTo>
                    <a:pt x="1730" y="346"/>
                  </a:lnTo>
                  <a:lnTo>
                    <a:pt x="1660" y="380"/>
                  </a:lnTo>
                  <a:lnTo>
                    <a:pt x="1660" y="380"/>
                  </a:lnTo>
                  <a:lnTo>
                    <a:pt x="1592" y="414"/>
                  </a:lnTo>
                  <a:lnTo>
                    <a:pt x="1558" y="434"/>
                  </a:lnTo>
                  <a:lnTo>
                    <a:pt x="1524" y="454"/>
                  </a:lnTo>
                  <a:lnTo>
                    <a:pt x="1524" y="454"/>
                  </a:lnTo>
                  <a:lnTo>
                    <a:pt x="1492" y="476"/>
                  </a:lnTo>
                  <a:lnTo>
                    <a:pt x="1462" y="498"/>
                  </a:lnTo>
                  <a:lnTo>
                    <a:pt x="1432" y="524"/>
                  </a:lnTo>
                  <a:lnTo>
                    <a:pt x="1404" y="548"/>
                  </a:lnTo>
                  <a:lnTo>
                    <a:pt x="1376" y="576"/>
                  </a:lnTo>
                  <a:lnTo>
                    <a:pt x="1348" y="604"/>
                  </a:lnTo>
                  <a:lnTo>
                    <a:pt x="1322" y="632"/>
                  </a:lnTo>
                  <a:lnTo>
                    <a:pt x="1298" y="662"/>
                  </a:lnTo>
                  <a:lnTo>
                    <a:pt x="1298" y="662"/>
                  </a:lnTo>
                  <a:lnTo>
                    <a:pt x="1250" y="722"/>
                  </a:lnTo>
                  <a:lnTo>
                    <a:pt x="1204" y="786"/>
                  </a:lnTo>
                  <a:lnTo>
                    <a:pt x="1162" y="850"/>
                  </a:lnTo>
                  <a:lnTo>
                    <a:pt x="1122" y="918"/>
                  </a:lnTo>
                  <a:lnTo>
                    <a:pt x="1122" y="918"/>
                  </a:lnTo>
                  <a:lnTo>
                    <a:pt x="1084" y="986"/>
                  </a:lnTo>
                  <a:lnTo>
                    <a:pt x="1048" y="1054"/>
                  </a:lnTo>
                  <a:lnTo>
                    <a:pt x="1014" y="1124"/>
                  </a:lnTo>
                  <a:lnTo>
                    <a:pt x="980" y="1194"/>
                  </a:lnTo>
                  <a:lnTo>
                    <a:pt x="980" y="1194"/>
                  </a:lnTo>
                  <a:lnTo>
                    <a:pt x="914" y="1336"/>
                  </a:lnTo>
                  <a:lnTo>
                    <a:pt x="850" y="1478"/>
                  </a:lnTo>
                  <a:lnTo>
                    <a:pt x="786" y="1620"/>
                  </a:lnTo>
                  <a:lnTo>
                    <a:pt x="720" y="1762"/>
                  </a:lnTo>
                  <a:lnTo>
                    <a:pt x="720" y="1762"/>
                  </a:lnTo>
                  <a:lnTo>
                    <a:pt x="652" y="1902"/>
                  </a:lnTo>
                  <a:lnTo>
                    <a:pt x="616" y="1972"/>
                  </a:lnTo>
                  <a:lnTo>
                    <a:pt x="578" y="2042"/>
                  </a:lnTo>
                  <a:lnTo>
                    <a:pt x="540" y="2110"/>
                  </a:lnTo>
                  <a:lnTo>
                    <a:pt x="500" y="2178"/>
                  </a:lnTo>
                  <a:lnTo>
                    <a:pt x="460" y="2244"/>
                  </a:lnTo>
                  <a:lnTo>
                    <a:pt x="416" y="2310"/>
                  </a:lnTo>
                  <a:lnTo>
                    <a:pt x="416" y="2310"/>
                  </a:lnTo>
                  <a:lnTo>
                    <a:pt x="372" y="2374"/>
                  </a:lnTo>
                  <a:lnTo>
                    <a:pt x="326" y="2436"/>
                  </a:lnTo>
                  <a:lnTo>
                    <a:pt x="276" y="2498"/>
                  </a:lnTo>
                  <a:lnTo>
                    <a:pt x="226" y="2556"/>
                  </a:lnTo>
                  <a:lnTo>
                    <a:pt x="172" y="2614"/>
                  </a:lnTo>
                  <a:lnTo>
                    <a:pt x="118" y="2670"/>
                  </a:lnTo>
                  <a:lnTo>
                    <a:pt x="60" y="2722"/>
                  </a:lnTo>
                  <a:lnTo>
                    <a:pt x="0" y="2772"/>
                  </a:lnTo>
                  <a:lnTo>
                    <a:pt x="0" y="2772"/>
                  </a:lnTo>
                  <a:lnTo>
                    <a:pt x="58" y="2720"/>
                  </a:lnTo>
                  <a:lnTo>
                    <a:pt x="114" y="2666"/>
                  </a:lnTo>
                  <a:lnTo>
                    <a:pt x="168" y="2610"/>
                  </a:lnTo>
                  <a:lnTo>
                    <a:pt x="220" y="2552"/>
                  </a:lnTo>
                  <a:lnTo>
                    <a:pt x="220" y="2552"/>
                  </a:lnTo>
                  <a:lnTo>
                    <a:pt x="270" y="2492"/>
                  </a:lnTo>
                  <a:lnTo>
                    <a:pt x="318" y="2430"/>
                  </a:lnTo>
                  <a:lnTo>
                    <a:pt x="364" y="2368"/>
                  </a:lnTo>
                  <a:lnTo>
                    <a:pt x="408" y="2302"/>
                  </a:lnTo>
                  <a:lnTo>
                    <a:pt x="408" y="2302"/>
                  </a:lnTo>
                  <a:lnTo>
                    <a:pt x="450" y="2236"/>
                  </a:lnTo>
                  <a:lnTo>
                    <a:pt x="490" y="2170"/>
                  </a:lnTo>
                  <a:lnTo>
                    <a:pt x="528" y="2102"/>
                  </a:lnTo>
                  <a:lnTo>
                    <a:pt x="566" y="2034"/>
                  </a:lnTo>
                  <a:lnTo>
                    <a:pt x="602" y="1964"/>
                  </a:lnTo>
                  <a:lnTo>
                    <a:pt x="636" y="1896"/>
                  </a:lnTo>
                  <a:lnTo>
                    <a:pt x="704" y="1754"/>
                  </a:lnTo>
                  <a:lnTo>
                    <a:pt x="704" y="1754"/>
                  </a:lnTo>
                  <a:lnTo>
                    <a:pt x="768" y="1612"/>
                  </a:lnTo>
                  <a:lnTo>
                    <a:pt x="832" y="1470"/>
                  </a:lnTo>
                  <a:lnTo>
                    <a:pt x="832" y="1470"/>
                  </a:lnTo>
                  <a:lnTo>
                    <a:pt x="894" y="1326"/>
                  </a:lnTo>
                  <a:lnTo>
                    <a:pt x="960" y="1184"/>
                  </a:lnTo>
                  <a:lnTo>
                    <a:pt x="960" y="1184"/>
                  </a:lnTo>
                  <a:lnTo>
                    <a:pt x="994" y="1114"/>
                  </a:lnTo>
                  <a:lnTo>
                    <a:pt x="1028" y="1044"/>
                  </a:lnTo>
                  <a:lnTo>
                    <a:pt x="1064" y="974"/>
                  </a:lnTo>
                  <a:lnTo>
                    <a:pt x="1102" y="906"/>
                  </a:lnTo>
                  <a:lnTo>
                    <a:pt x="1102" y="906"/>
                  </a:lnTo>
                  <a:lnTo>
                    <a:pt x="1142" y="838"/>
                  </a:lnTo>
                  <a:lnTo>
                    <a:pt x="1186" y="772"/>
                  </a:lnTo>
                  <a:lnTo>
                    <a:pt x="1230" y="708"/>
                  </a:lnTo>
                  <a:lnTo>
                    <a:pt x="1278" y="646"/>
                  </a:lnTo>
                  <a:lnTo>
                    <a:pt x="1278" y="646"/>
                  </a:lnTo>
                  <a:lnTo>
                    <a:pt x="1304" y="616"/>
                  </a:lnTo>
                  <a:lnTo>
                    <a:pt x="1332" y="586"/>
                  </a:lnTo>
                  <a:lnTo>
                    <a:pt x="1358" y="558"/>
                  </a:lnTo>
                  <a:lnTo>
                    <a:pt x="1388" y="532"/>
                  </a:lnTo>
                  <a:lnTo>
                    <a:pt x="1418" y="506"/>
                  </a:lnTo>
                  <a:lnTo>
                    <a:pt x="1448" y="480"/>
                  </a:lnTo>
                  <a:lnTo>
                    <a:pt x="1480" y="456"/>
                  </a:lnTo>
                  <a:lnTo>
                    <a:pt x="1512" y="434"/>
                  </a:lnTo>
                  <a:lnTo>
                    <a:pt x="1512" y="434"/>
                  </a:lnTo>
                  <a:lnTo>
                    <a:pt x="1546" y="414"/>
                  </a:lnTo>
                  <a:lnTo>
                    <a:pt x="1580" y="394"/>
                  </a:lnTo>
                  <a:lnTo>
                    <a:pt x="1650" y="360"/>
                  </a:lnTo>
                  <a:lnTo>
                    <a:pt x="1650" y="360"/>
                  </a:lnTo>
                  <a:lnTo>
                    <a:pt x="1722" y="326"/>
                  </a:lnTo>
                  <a:lnTo>
                    <a:pt x="1794" y="296"/>
                  </a:lnTo>
                  <a:lnTo>
                    <a:pt x="1794" y="296"/>
                  </a:lnTo>
                  <a:lnTo>
                    <a:pt x="1868" y="270"/>
                  </a:lnTo>
                  <a:lnTo>
                    <a:pt x="1942" y="244"/>
                  </a:lnTo>
                  <a:lnTo>
                    <a:pt x="2018" y="220"/>
                  </a:lnTo>
                  <a:lnTo>
                    <a:pt x="2092" y="200"/>
                  </a:lnTo>
                  <a:lnTo>
                    <a:pt x="2092" y="200"/>
                  </a:lnTo>
                  <a:lnTo>
                    <a:pt x="2168" y="180"/>
                  </a:lnTo>
                  <a:lnTo>
                    <a:pt x="2244" y="160"/>
                  </a:lnTo>
                  <a:lnTo>
                    <a:pt x="2320" y="144"/>
                  </a:lnTo>
                  <a:lnTo>
                    <a:pt x="2398" y="128"/>
                  </a:lnTo>
                  <a:lnTo>
                    <a:pt x="2398" y="128"/>
                  </a:lnTo>
                  <a:lnTo>
                    <a:pt x="2552" y="100"/>
                  </a:lnTo>
                  <a:lnTo>
                    <a:pt x="2706" y="76"/>
                  </a:lnTo>
                  <a:lnTo>
                    <a:pt x="2860" y="54"/>
                  </a:lnTo>
                  <a:lnTo>
                    <a:pt x="3016" y="38"/>
                  </a:lnTo>
                  <a:lnTo>
                    <a:pt x="3016" y="38"/>
                  </a:lnTo>
                  <a:lnTo>
                    <a:pt x="3172" y="24"/>
                  </a:lnTo>
                  <a:lnTo>
                    <a:pt x="3328" y="12"/>
                  </a:lnTo>
                  <a:lnTo>
                    <a:pt x="3328" y="12"/>
                  </a:lnTo>
                  <a:lnTo>
                    <a:pt x="3484" y="4"/>
                  </a:lnTo>
                  <a:lnTo>
                    <a:pt x="3640" y="0"/>
                  </a:lnTo>
                  <a:lnTo>
                    <a:pt x="36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第一部分：安全生产标准化简介</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648268" y="1855447"/>
            <a:ext cx="5362375" cy="1993238"/>
          </a:xfrm>
          <a:prstGeom prst="rect">
            <a:avLst/>
          </a:prstGeom>
        </p:spPr>
        <p:txBody>
          <a:bodyPr wrap="square">
            <a:spAutoFit/>
          </a:bodyPr>
          <a:lstStyle/>
          <a:p>
            <a:pPr indent="360045" fontAlgn="auto">
              <a:lnSpc>
                <a:spcPct val="150000"/>
              </a:lnSpc>
              <a:spcBef>
                <a:spcPct val="0"/>
              </a:spcBef>
              <a:buFont typeface="Wingdings" panose="05000000000000000000" pitchFamily="2" charset="2"/>
              <a:buNone/>
            </a:pP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安全生产标准化是企业通过建立安全生产责任制，制定安全管理制度和操作规程，排查治理隐患和监控危险源，建立预防机制，规范生产行为，使各生产环节符合有关安全生产法律法规和标准规范的要求，人、机、物、环处于良好的生产状态，并持续改进，不断加强企业安全生产规范化建设。</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150000"/>
              </a:lnSpc>
              <a:spcBef>
                <a:spcPct val="0"/>
              </a:spcBef>
              <a:buFont typeface="Wingdings" panose="05000000000000000000" pitchFamily="2" charset="2"/>
              <a:buNone/>
            </a:pPr>
            <a:r>
              <a:rPr lang="zh-CN" altLang="en-US" sz="1400" b="1"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两大核心</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风险管理、持续改进</a:t>
            </a:r>
            <a:endParaRPr lang="zh-CN" altLang="en-US" sz="140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471170" y="882650"/>
            <a:ext cx="3018775" cy="338554"/>
          </a:xfrm>
          <a:prstGeom prst="rect">
            <a:avLst/>
          </a:prstGeom>
          <a:noFill/>
        </p:spPr>
        <p:txBody>
          <a:bodyPr wrap="none" rtlCol="0" anchor="t">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四、企业安全生产标准化定义</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nvGrpSpPr>
          <p:cNvPr id="16" name="Group 11"/>
          <p:cNvGrpSpPr/>
          <p:nvPr/>
        </p:nvGrpSpPr>
        <p:grpSpPr>
          <a:xfrm flipH="1">
            <a:off x="214489" y="2067923"/>
            <a:ext cx="2271554" cy="2660971"/>
            <a:chOff x="4713288" y="2698750"/>
            <a:chExt cx="2540000" cy="2570163"/>
          </a:xfrm>
          <a:solidFill>
            <a:srgbClr val="404040"/>
          </a:solidFill>
        </p:grpSpPr>
        <p:sp>
          <p:nvSpPr>
            <p:cNvPr id="39" name="Freeform 5"/>
            <p:cNvSpPr/>
            <p:nvPr/>
          </p:nvSpPr>
          <p:spPr bwMode="auto">
            <a:xfrm>
              <a:off x="5930901" y="2698750"/>
              <a:ext cx="161925" cy="773113"/>
            </a:xfrm>
            <a:custGeom>
              <a:avLst/>
              <a:gdLst>
                <a:gd name="T0" fmla="*/ 0 w 102"/>
                <a:gd name="T1" fmla="*/ 0 h 487"/>
                <a:gd name="T2" fmla="*/ 0 w 102"/>
                <a:gd name="T3" fmla="*/ 404 h 487"/>
                <a:gd name="T4" fmla="*/ 0 w 102"/>
                <a:gd name="T5" fmla="*/ 435 h 487"/>
                <a:gd name="T6" fmla="*/ 100 w 102"/>
                <a:gd name="T7" fmla="*/ 487 h 487"/>
                <a:gd name="T8" fmla="*/ 100 w 102"/>
                <a:gd name="T9" fmla="*/ 456 h 487"/>
                <a:gd name="T10" fmla="*/ 102 w 102"/>
                <a:gd name="T11" fmla="*/ 36 h 487"/>
                <a:gd name="T12" fmla="*/ 0 w 102"/>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102" h="487">
                  <a:moveTo>
                    <a:pt x="0" y="0"/>
                  </a:moveTo>
                  <a:lnTo>
                    <a:pt x="0" y="404"/>
                  </a:lnTo>
                  <a:lnTo>
                    <a:pt x="0" y="435"/>
                  </a:lnTo>
                  <a:lnTo>
                    <a:pt x="100" y="487"/>
                  </a:lnTo>
                  <a:lnTo>
                    <a:pt x="100" y="456"/>
                  </a:lnTo>
                  <a:lnTo>
                    <a:pt x="102" y="3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0" name="Freeform 6"/>
            <p:cNvSpPr/>
            <p:nvPr/>
          </p:nvSpPr>
          <p:spPr bwMode="auto">
            <a:xfrm>
              <a:off x="6381751" y="4056063"/>
              <a:ext cx="436563" cy="109538"/>
            </a:xfrm>
            <a:custGeom>
              <a:avLst/>
              <a:gdLst>
                <a:gd name="T0" fmla="*/ 149 w 275"/>
                <a:gd name="T1" fmla="*/ 0 h 69"/>
                <a:gd name="T2" fmla="*/ 29 w 275"/>
                <a:gd name="T3" fmla="*/ 9 h 69"/>
                <a:gd name="T4" fmla="*/ 0 w 275"/>
                <a:gd name="T5" fmla="*/ 12 h 69"/>
                <a:gd name="T6" fmla="*/ 102 w 275"/>
                <a:gd name="T7" fmla="*/ 69 h 69"/>
                <a:gd name="T8" fmla="*/ 131 w 275"/>
                <a:gd name="T9" fmla="*/ 64 h 69"/>
                <a:gd name="T10" fmla="*/ 275 w 275"/>
                <a:gd name="T11" fmla="*/ 42 h 69"/>
                <a:gd name="T12" fmla="*/ 149 w 275"/>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75" h="69">
                  <a:moveTo>
                    <a:pt x="149" y="0"/>
                  </a:moveTo>
                  <a:lnTo>
                    <a:pt x="29" y="9"/>
                  </a:lnTo>
                  <a:lnTo>
                    <a:pt x="0" y="12"/>
                  </a:lnTo>
                  <a:lnTo>
                    <a:pt x="102" y="69"/>
                  </a:lnTo>
                  <a:lnTo>
                    <a:pt x="131" y="64"/>
                  </a:lnTo>
                  <a:lnTo>
                    <a:pt x="275" y="42"/>
                  </a:lnTo>
                  <a:lnTo>
                    <a:pt x="1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 name="Freeform 7"/>
            <p:cNvSpPr/>
            <p:nvPr/>
          </p:nvSpPr>
          <p:spPr bwMode="auto">
            <a:xfrm>
              <a:off x="5927726" y="4816475"/>
              <a:ext cx="157163" cy="327025"/>
            </a:xfrm>
            <a:custGeom>
              <a:avLst/>
              <a:gdLst>
                <a:gd name="T0" fmla="*/ 99 w 99"/>
                <a:gd name="T1" fmla="*/ 206 h 206"/>
                <a:gd name="T2" fmla="*/ 0 w 99"/>
                <a:gd name="T3" fmla="*/ 145 h 206"/>
                <a:gd name="T4" fmla="*/ 0 w 99"/>
                <a:gd name="T5" fmla="*/ 0 h 206"/>
                <a:gd name="T6" fmla="*/ 99 w 99"/>
                <a:gd name="T7" fmla="*/ 59 h 206"/>
                <a:gd name="T8" fmla="*/ 99 w 99"/>
                <a:gd name="T9" fmla="*/ 206 h 206"/>
              </a:gdLst>
              <a:ahLst/>
              <a:cxnLst>
                <a:cxn ang="0">
                  <a:pos x="T0" y="T1"/>
                </a:cxn>
                <a:cxn ang="0">
                  <a:pos x="T2" y="T3"/>
                </a:cxn>
                <a:cxn ang="0">
                  <a:pos x="T4" y="T5"/>
                </a:cxn>
                <a:cxn ang="0">
                  <a:pos x="T6" y="T7"/>
                </a:cxn>
                <a:cxn ang="0">
                  <a:pos x="T8" y="T9"/>
                </a:cxn>
              </a:cxnLst>
              <a:rect l="0" t="0" r="r" b="b"/>
              <a:pathLst>
                <a:path w="99" h="206">
                  <a:moveTo>
                    <a:pt x="99" y="206"/>
                  </a:moveTo>
                  <a:lnTo>
                    <a:pt x="0" y="145"/>
                  </a:lnTo>
                  <a:lnTo>
                    <a:pt x="0" y="0"/>
                  </a:lnTo>
                  <a:lnTo>
                    <a:pt x="99" y="59"/>
                  </a:lnTo>
                  <a:lnTo>
                    <a:pt x="9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2" name="Freeform 8"/>
            <p:cNvSpPr/>
            <p:nvPr/>
          </p:nvSpPr>
          <p:spPr bwMode="auto">
            <a:xfrm>
              <a:off x="5927726" y="4454525"/>
              <a:ext cx="436563" cy="496888"/>
            </a:xfrm>
            <a:custGeom>
              <a:avLst/>
              <a:gdLst>
                <a:gd name="T0" fmla="*/ 115 w 116"/>
                <a:gd name="T1" fmla="*/ 70 h 132"/>
                <a:gd name="T2" fmla="*/ 98 w 116"/>
                <a:gd name="T3" fmla="*/ 26 h 132"/>
                <a:gd name="T4" fmla="*/ 75 w 116"/>
                <a:gd name="T5" fmla="*/ 13 h 132"/>
                <a:gd name="T6" fmla="*/ 51 w 116"/>
                <a:gd name="T7" fmla="*/ 0 h 132"/>
                <a:gd name="T8" fmla="*/ 63 w 116"/>
                <a:gd name="T9" fmla="*/ 71 h 132"/>
                <a:gd name="T10" fmla="*/ 0 w 116"/>
                <a:gd name="T11" fmla="*/ 96 h 132"/>
                <a:gd name="T12" fmla="*/ 42 w 116"/>
                <a:gd name="T13" fmla="*/ 121 h 132"/>
                <a:gd name="T14" fmla="*/ 106 w 116"/>
                <a:gd name="T15" fmla="*/ 95 h 132"/>
                <a:gd name="T16" fmla="*/ 106 w 116"/>
                <a:gd name="T17" fmla="*/ 95 h 132"/>
                <a:gd name="T18" fmla="*/ 115 w 116"/>
                <a:gd name="T19" fmla="*/ 70 h 132"/>
                <a:gd name="T20" fmla="*/ 115 w 116"/>
                <a:gd name="T21"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32">
                  <a:moveTo>
                    <a:pt x="115" y="70"/>
                  </a:moveTo>
                  <a:cubicBezTo>
                    <a:pt x="116" y="53"/>
                    <a:pt x="111" y="36"/>
                    <a:pt x="98" y="26"/>
                  </a:cubicBezTo>
                  <a:cubicBezTo>
                    <a:pt x="91" y="21"/>
                    <a:pt x="82" y="17"/>
                    <a:pt x="75" y="13"/>
                  </a:cubicBezTo>
                  <a:cubicBezTo>
                    <a:pt x="67" y="9"/>
                    <a:pt x="59" y="4"/>
                    <a:pt x="51" y="0"/>
                  </a:cubicBezTo>
                  <a:cubicBezTo>
                    <a:pt x="77" y="14"/>
                    <a:pt x="77" y="49"/>
                    <a:pt x="63" y="71"/>
                  </a:cubicBezTo>
                  <a:cubicBezTo>
                    <a:pt x="51" y="92"/>
                    <a:pt x="24" y="107"/>
                    <a:pt x="0" y="96"/>
                  </a:cubicBezTo>
                  <a:cubicBezTo>
                    <a:pt x="42" y="121"/>
                    <a:pt x="42" y="121"/>
                    <a:pt x="42" y="121"/>
                  </a:cubicBezTo>
                  <a:cubicBezTo>
                    <a:pt x="67" y="132"/>
                    <a:pt x="94" y="116"/>
                    <a:pt x="106" y="95"/>
                  </a:cubicBezTo>
                  <a:cubicBezTo>
                    <a:pt x="106" y="95"/>
                    <a:pt x="106" y="95"/>
                    <a:pt x="106" y="95"/>
                  </a:cubicBezTo>
                  <a:cubicBezTo>
                    <a:pt x="111" y="87"/>
                    <a:pt x="114" y="78"/>
                    <a:pt x="115" y="70"/>
                  </a:cubicBezTo>
                  <a:cubicBezTo>
                    <a:pt x="115" y="68"/>
                    <a:pt x="115" y="70"/>
                    <a:pt x="11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3" name="Freeform 9"/>
            <p:cNvSpPr/>
            <p:nvPr/>
          </p:nvSpPr>
          <p:spPr bwMode="auto">
            <a:xfrm>
              <a:off x="5897563" y="4752975"/>
              <a:ext cx="187325" cy="120650"/>
            </a:xfrm>
            <a:custGeom>
              <a:avLst/>
              <a:gdLst>
                <a:gd name="T0" fmla="*/ 50 w 50"/>
                <a:gd name="T1" fmla="*/ 32 h 32"/>
                <a:gd name="T2" fmla="*/ 50 w 50"/>
                <a:gd name="T3" fmla="*/ 32 h 32"/>
                <a:gd name="T4" fmla="*/ 50 w 50"/>
                <a:gd name="T5" fmla="*/ 32 h 32"/>
                <a:gd name="T6" fmla="*/ 50 w 50"/>
                <a:gd name="T7" fmla="*/ 32 h 32"/>
                <a:gd name="T8" fmla="*/ 48 w 50"/>
                <a:gd name="T9" fmla="*/ 31 h 32"/>
                <a:gd name="T10" fmla="*/ 46 w 50"/>
                <a:gd name="T11" fmla="*/ 29 h 32"/>
                <a:gd name="T12" fmla="*/ 44 w 50"/>
                <a:gd name="T13" fmla="*/ 27 h 32"/>
                <a:gd name="T14" fmla="*/ 42 w 50"/>
                <a:gd name="T15" fmla="*/ 25 h 32"/>
                <a:gd name="T16" fmla="*/ 0 w 50"/>
                <a:gd name="T17" fmla="*/ 0 h 32"/>
                <a:gd name="T18" fmla="*/ 2 w 50"/>
                <a:gd name="T19" fmla="*/ 2 h 32"/>
                <a:gd name="T20" fmla="*/ 4 w 50"/>
                <a:gd name="T21" fmla="*/ 4 h 32"/>
                <a:gd name="T22" fmla="*/ 6 w 50"/>
                <a:gd name="T23" fmla="*/ 5 h 32"/>
                <a:gd name="T24" fmla="*/ 8 w 50"/>
                <a:gd name="T25" fmla="*/ 7 h 32"/>
                <a:gd name="T26" fmla="*/ 8 w 50"/>
                <a:gd name="T27" fmla="*/ 7 h 32"/>
                <a:gd name="T28" fmla="*/ 9 w 50"/>
                <a:gd name="T29" fmla="*/ 7 h 32"/>
                <a:gd name="T30" fmla="*/ 9 w 50"/>
                <a:gd name="T31" fmla="*/ 7 h 32"/>
                <a:gd name="T32" fmla="*/ 9 w 50"/>
                <a:gd name="T33" fmla="*/ 7 h 32"/>
                <a:gd name="T34" fmla="*/ 50 w 50"/>
                <a:gd name="T35" fmla="*/ 32 h 32"/>
                <a:gd name="T36" fmla="*/ 50 w 50"/>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2">
                  <a:moveTo>
                    <a:pt x="50" y="32"/>
                  </a:moveTo>
                  <a:cubicBezTo>
                    <a:pt x="50" y="32"/>
                    <a:pt x="50" y="32"/>
                    <a:pt x="50" y="32"/>
                  </a:cubicBezTo>
                  <a:cubicBezTo>
                    <a:pt x="50" y="32"/>
                    <a:pt x="50" y="32"/>
                    <a:pt x="50" y="32"/>
                  </a:cubicBezTo>
                  <a:cubicBezTo>
                    <a:pt x="50" y="32"/>
                    <a:pt x="50" y="32"/>
                    <a:pt x="50" y="32"/>
                  </a:cubicBezTo>
                  <a:cubicBezTo>
                    <a:pt x="49" y="32"/>
                    <a:pt x="49" y="31"/>
                    <a:pt x="48" y="31"/>
                  </a:cubicBezTo>
                  <a:cubicBezTo>
                    <a:pt x="47" y="30"/>
                    <a:pt x="47" y="30"/>
                    <a:pt x="46" y="29"/>
                  </a:cubicBezTo>
                  <a:cubicBezTo>
                    <a:pt x="45" y="28"/>
                    <a:pt x="44" y="28"/>
                    <a:pt x="44" y="27"/>
                  </a:cubicBezTo>
                  <a:cubicBezTo>
                    <a:pt x="43" y="26"/>
                    <a:pt x="43" y="26"/>
                    <a:pt x="42" y="25"/>
                  </a:cubicBezTo>
                  <a:cubicBezTo>
                    <a:pt x="0" y="0"/>
                    <a:pt x="0" y="0"/>
                    <a:pt x="0" y="0"/>
                  </a:cubicBezTo>
                  <a:cubicBezTo>
                    <a:pt x="1" y="1"/>
                    <a:pt x="1" y="1"/>
                    <a:pt x="2" y="2"/>
                  </a:cubicBezTo>
                  <a:cubicBezTo>
                    <a:pt x="3" y="3"/>
                    <a:pt x="3" y="3"/>
                    <a:pt x="4" y="4"/>
                  </a:cubicBezTo>
                  <a:cubicBezTo>
                    <a:pt x="5" y="4"/>
                    <a:pt x="5" y="5"/>
                    <a:pt x="6" y="5"/>
                  </a:cubicBezTo>
                  <a:cubicBezTo>
                    <a:pt x="7" y="6"/>
                    <a:pt x="8" y="6"/>
                    <a:pt x="8" y="7"/>
                  </a:cubicBezTo>
                  <a:cubicBezTo>
                    <a:pt x="8" y="7"/>
                    <a:pt x="8" y="7"/>
                    <a:pt x="8" y="7"/>
                  </a:cubicBezTo>
                  <a:cubicBezTo>
                    <a:pt x="8" y="7"/>
                    <a:pt x="8" y="7"/>
                    <a:pt x="9" y="7"/>
                  </a:cubicBezTo>
                  <a:cubicBezTo>
                    <a:pt x="9" y="7"/>
                    <a:pt x="9" y="7"/>
                    <a:pt x="9" y="7"/>
                  </a:cubicBezTo>
                  <a:cubicBezTo>
                    <a:pt x="9" y="7"/>
                    <a:pt x="9" y="7"/>
                    <a:pt x="9" y="7"/>
                  </a:cubicBezTo>
                  <a:cubicBezTo>
                    <a:pt x="23" y="15"/>
                    <a:pt x="37" y="24"/>
                    <a:pt x="50" y="32"/>
                  </a:cubicBezTo>
                  <a:cubicBezTo>
                    <a:pt x="50" y="32"/>
                    <a:pt x="50" y="32"/>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4" name="Freeform 10"/>
            <p:cNvSpPr/>
            <p:nvPr/>
          </p:nvSpPr>
          <p:spPr bwMode="auto">
            <a:xfrm>
              <a:off x="6389688" y="3773488"/>
              <a:ext cx="252413" cy="346075"/>
            </a:xfrm>
            <a:custGeom>
              <a:avLst/>
              <a:gdLst>
                <a:gd name="T0" fmla="*/ 66 w 67"/>
                <a:gd name="T1" fmla="*/ 64 h 92"/>
                <a:gd name="T2" fmla="*/ 47 w 67"/>
                <a:gd name="T3" fmla="*/ 24 h 92"/>
                <a:gd name="T4" fmla="*/ 24 w 67"/>
                <a:gd name="T5" fmla="*/ 12 h 92"/>
                <a:gd name="T6" fmla="*/ 0 w 67"/>
                <a:gd name="T7" fmla="*/ 0 h 92"/>
                <a:gd name="T8" fmla="*/ 16 w 67"/>
                <a:gd name="T9" fmla="*/ 69 h 92"/>
                <a:gd name="T10" fmla="*/ 59 w 67"/>
                <a:gd name="T11" fmla="*/ 92 h 92"/>
                <a:gd name="T12" fmla="*/ 66 w 67"/>
                <a:gd name="T13" fmla="*/ 64 h 92"/>
                <a:gd name="T14" fmla="*/ 66 w 67"/>
                <a:gd name="T15" fmla="*/ 64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92">
                  <a:moveTo>
                    <a:pt x="66" y="64"/>
                  </a:moveTo>
                  <a:cubicBezTo>
                    <a:pt x="67" y="49"/>
                    <a:pt x="60" y="33"/>
                    <a:pt x="47" y="24"/>
                  </a:cubicBezTo>
                  <a:cubicBezTo>
                    <a:pt x="40" y="20"/>
                    <a:pt x="32" y="16"/>
                    <a:pt x="24" y="12"/>
                  </a:cubicBezTo>
                  <a:cubicBezTo>
                    <a:pt x="16" y="8"/>
                    <a:pt x="8" y="4"/>
                    <a:pt x="0" y="0"/>
                  </a:cubicBezTo>
                  <a:cubicBezTo>
                    <a:pt x="25" y="13"/>
                    <a:pt x="28" y="46"/>
                    <a:pt x="16" y="69"/>
                  </a:cubicBezTo>
                  <a:cubicBezTo>
                    <a:pt x="59" y="92"/>
                    <a:pt x="59" y="92"/>
                    <a:pt x="59" y="92"/>
                  </a:cubicBezTo>
                  <a:cubicBezTo>
                    <a:pt x="64" y="84"/>
                    <a:pt x="66" y="74"/>
                    <a:pt x="66" y="64"/>
                  </a:cubicBezTo>
                  <a:cubicBezTo>
                    <a:pt x="67" y="59"/>
                    <a:pt x="66" y="66"/>
                    <a:pt x="66"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5" name="Freeform 11"/>
            <p:cNvSpPr/>
            <p:nvPr/>
          </p:nvSpPr>
          <p:spPr bwMode="auto">
            <a:xfrm>
              <a:off x="5897563" y="4462463"/>
              <a:ext cx="365125" cy="176213"/>
            </a:xfrm>
            <a:custGeom>
              <a:avLst/>
              <a:gdLst>
                <a:gd name="T0" fmla="*/ 67 w 97"/>
                <a:gd name="T1" fmla="*/ 27 h 47"/>
                <a:gd name="T2" fmla="*/ 97 w 97"/>
                <a:gd name="T3" fmla="*/ 30 h 47"/>
                <a:gd name="T4" fmla="*/ 68 w 97"/>
                <a:gd name="T5" fmla="*/ 13 h 47"/>
                <a:gd name="T6" fmla="*/ 48 w 97"/>
                <a:gd name="T7" fmla="*/ 2 h 47"/>
                <a:gd name="T8" fmla="*/ 27 w 97"/>
                <a:gd name="T9" fmla="*/ 3 h 47"/>
                <a:gd name="T10" fmla="*/ 20 w 97"/>
                <a:gd name="T11" fmla="*/ 5 h 47"/>
                <a:gd name="T12" fmla="*/ 14 w 97"/>
                <a:gd name="T13" fmla="*/ 9 h 47"/>
                <a:gd name="T14" fmla="*/ 9 w 97"/>
                <a:gd name="T15" fmla="*/ 13 h 47"/>
                <a:gd name="T16" fmla="*/ 9 w 97"/>
                <a:gd name="T17" fmla="*/ 13 h 47"/>
                <a:gd name="T18" fmla="*/ 9 w 97"/>
                <a:gd name="T19" fmla="*/ 13 h 47"/>
                <a:gd name="T20" fmla="*/ 0 w 97"/>
                <a:gd name="T21" fmla="*/ 23 h 47"/>
                <a:gd name="T22" fmla="*/ 0 w 97"/>
                <a:gd name="T23" fmla="*/ 23 h 47"/>
                <a:gd name="T24" fmla="*/ 42 w 97"/>
                <a:gd name="T25" fmla="*/ 47 h 47"/>
                <a:gd name="T26" fmla="*/ 67 w 97"/>
                <a:gd name="T27" fmla="*/ 27 h 47"/>
                <a:gd name="T28" fmla="*/ 67 w 97"/>
                <a:gd name="T2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47">
                  <a:moveTo>
                    <a:pt x="67" y="27"/>
                  </a:moveTo>
                  <a:cubicBezTo>
                    <a:pt x="77" y="24"/>
                    <a:pt x="88" y="25"/>
                    <a:pt x="97" y="30"/>
                  </a:cubicBezTo>
                  <a:cubicBezTo>
                    <a:pt x="87" y="24"/>
                    <a:pt x="78" y="19"/>
                    <a:pt x="68" y="13"/>
                  </a:cubicBezTo>
                  <a:cubicBezTo>
                    <a:pt x="62" y="10"/>
                    <a:pt x="55" y="5"/>
                    <a:pt x="48" y="2"/>
                  </a:cubicBezTo>
                  <a:cubicBezTo>
                    <a:pt x="41" y="0"/>
                    <a:pt x="34" y="1"/>
                    <a:pt x="27" y="3"/>
                  </a:cubicBezTo>
                  <a:cubicBezTo>
                    <a:pt x="24" y="3"/>
                    <a:pt x="22" y="4"/>
                    <a:pt x="20" y="5"/>
                  </a:cubicBezTo>
                  <a:cubicBezTo>
                    <a:pt x="18" y="6"/>
                    <a:pt x="15" y="9"/>
                    <a:pt x="14" y="9"/>
                  </a:cubicBezTo>
                  <a:cubicBezTo>
                    <a:pt x="12" y="10"/>
                    <a:pt x="10" y="12"/>
                    <a:pt x="9" y="13"/>
                  </a:cubicBezTo>
                  <a:cubicBezTo>
                    <a:pt x="9" y="13"/>
                    <a:pt x="9" y="13"/>
                    <a:pt x="9" y="13"/>
                  </a:cubicBezTo>
                  <a:cubicBezTo>
                    <a:pt x="9" y="13"/>
                    <a:pt x="9" y="13"/>
                    <a:pt x="9" y="13"/>
                  </a:cubicBezTo>
                  <a:cubicBezTo>
                    <a:pt x="5" y="16"/>
                    <a:pt x="3" y="19"/>
                    <a:pt x="0" y="23"/>
                  </a:cubicBezTo>
                  <a:cubicBezTo>
                    <a:pt x="0" y="23"/>
                    <a:pt x="0" y="23"/>
                    <a:pt x="0" y="23"/>
                  </a:cubicBezTo>
                  <a:cubicBezTo>
                    <a:pt x="42" y="47"/>
                    <a:pt x="42" y="47"/>
                    <a:pt x="42" y="47"/>
                  </a:cubicBezTo>
                  <a:cubicBezTo>
                    <a:pt x="48" y="38"/>
                    <a:pt x="57" y="31"/>
                    <a:pt x="67" y="27"/>
                  </a:cubicBezTo>
                  <a:cubicBezTo>
                    <a:pt x="68" y="27"/>
                    <a:pt x="65" y="28"/>
                    <a:pt x="6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6" name="Freeform 12"/>
            <p:cNvSpPr/>
            <p:nvPr/>
          </p:nvSpPr>
          <p:spPr bwMode="auto">
            <a:xfrm>
              <a:off x="6137276" y="3768725"/>
              <a:ext cx="398463" cy="422275"/>
            </a:xfrm>
            <a:custGeom>
              <a:avLst/>
              <a:gdLst>
                <a:gd name="T0" fmla="*/ 93 w 106"/>
                <a:gd name="T1" fmla="*/ 34 h 112"/>
                <a:gd name="T2" fmla="*/ 106 w 106"/>
                <a:gd name="T3" fmla="*/ 31 h 112"/>
                <a:gd name="T4" fmla="*/ 63 w 106"/>
                <a:gd name="T5" fmla="*/ 9 h 112"/>
                <a:gd name="T6" fmla="*/ 11 w 106"/>
                <a:gd name="T7" fmla="*/ 26 h 112"/>
                <a:gd name="T8" fmla="*/ 8 w 106"/>
                <a:gd name="T9" fmla="*/ 29 h 112"/>
                <a:gd name="T10" fmla="*/ 8 w 106"/>
                <a:gd name="T11" fmla="*/ 29 h 112"/>
                <a:gd name="T12" fmla="*/ 8 w 106"/>
                <a:gd name="T13" fmla="*/ 29 h 112"/>
                <a:gd name="T14" fmla="*/ 2 w 106"/>
                <a:gd name="T15" fmla="*/ 51 h 112"/>
                <a:gd name="T16" fmla="*/ 2 w 106"/>
                <a:gd name="T17" fmla="*/ 51 h 112"/>
                <a:gd name="T18" fmla="*/ 18 w 106"/>
                <a:gd name="T19" fmla="*/ 88 h 112"/>
                <a:gd name="T20" fmla="*/ 61 w 106"/>
                <a:gd name="T21" fmla="*/ 112 h 112"/>
                <a:gd name="T22" fmla="*/ 93 w 106"/>
                <a:gd name="T23" fmla="*/ 3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12">
                  <a:moveTo>
                    <a:pt x="93" y="34"/>
                  </a:moveTo>
                  <a:cubicBezTo>
                    <a:pt x="98" y="34"/>
                    <a:pt x="102" y="29"/>
                    <a:pt x="106" y="31"/>
                  </a:cubicBezTo>
                  <a:cubicBezTo>
                    <a:pt x="92" y="24"/>
                    <a:pt x="77" y="16"/>
                    <a:pt x="63" y="9"/>
                  </a:cubicBezTo>
                  <a:cubicBezTo>
                    <a:pt x="43" y="0"/>
                    <a:pt x="23" y="9"/>
                    <a:pt x="11" y="26"/>
                  </a:cubicBezTo>
                  <a:cubicBezTo>
                    <a:pt x="10" y="27"/>
                    <a:pt x="9" y="28"/>
                    <a:pt x="8" y="29"/>
                  </a:cubicBezTo>
                  <a:cubicBezTo>
                    <a:pt x="8" y="29"/>
                    <a:pt x="8" y="29"/>
                    <a:pt x="8" y="29"/>
                  </a:cubicBezTo>
                  <a:cubicBezTo>
                    <a:pt x="8" y="29"/>
                    <a:pt x="8" y="29"/>
                    <a:pt x="8" y="29"/>
                  </a:cubicBezTo>
                  <a:cubicBezTo>
                    <a:pt x="5" y="36"/>
                    <a:pt x="2" y="43"/>
                    <a:pt x="2" y="51"/>
                  </a:cubicBezTo>
                  <a:cubicBezTo>
                    <a:pt x="2" y="51"/>
                    <a:pt x="2" y="51"/>
                    <a:pt x="2" y="51"/>
                  </a:cubicBezTo>
                  <a:cubicBezTo>
                    <a:pt x="0" y="65"/>
                    <a:pt x="6" y="80"/>
                    <a:pt x="18" y="88"/>
                  </a:cubicBezTo>
                  <a:cubicBezTo>
                    <a:pt x="61" y="112"/>
                    <a:pt x="61" y="112"/>
                    <a:pt x="61" y="112"/>
                  </a:cubicBezTo>
                  <a:cubicBezTo>
                    <a:pt x="35" y="87"/>
                    <a:pt x="53" y="33"/>
                    <a:pt x="9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7" name="Freeform 13"/>
            <p:cNvSpPr/>
            <p:nvPr/>
          </p:nvSpPr>
          <p:spPr bwMode="auto">
            <a:xfrm>
              <a:off x="5927726" y="4141788"/>
              <a:ext cx="161925" cy="422275"/>
            </a:xfrm>
            <a:custGeom>
              <a:avLst/>
              <a:gdLst>
                <a:gd name="T0" fmla="*/ 99 w 102"/>
                <a:gd name="T1" fmla="*/ 266 h 266"/>
                <a:gd name="T2" fmla="*/ 0 w 102"/>
                <a:gd name="T3" fmla="*/ 209 h 266"/>
                <a:gd name="T4" fmla="*/ 2 w 102"/>
                <a:gd name="T5" fmla="*/ 0 h 266"/>
                <a:gd name="T6" fmla="*/ 102 w 102"/>
                <a:gd name="T7" fmla="*/ 55 h 266"/>
                <a:gd name="T8" fmla="*/ 99 w 102"/>
                <a:gd name="T9" fmla="*/ 266 h 266"/>
              </a:gdLst>
              <a:ahLst/>
              <a:cxnLst>
                <a:cxn ang="0">
                  <a:pos x="T0" y="T1"/>
                </a:cxn>
                <a:cxn ang="0">
                  <a:pos x="T2" y="T3"/>
                </a:cxn>
                <a:cxn ang="0">
                  <a:pos x="T4" y="T5"/>
                </a:cxn>
                <a:cxn ang="0">
                  <a:pos x="T6" y="T7"/>
                </a:cxn>
                <a:cxn ang="0">
                  <a:pos x="T8" y="T9"/>
                </a:cxn>
              </a:cxnLst>
              <a:rect l="0" t="0" r="r" b="b"/>
              <a:pathLst>
                <a:path w="102" h="266">
                  <a:moveTo>
                    <a:pt x="99" y="266"/>
                  </a:moveTo>
                  <a:lnTo>
                    <a:pt x="0" y="209"/>
                  </a:lnTo>
                  <a:lnTo>
                    <a:pt x="2" y="0"/>
                  </a:lnTo>
                  <a:lnTo>
                    <a:pt x="102" y="55"/>
                  </a:lnTo>
                  <a:lnTo>
                    <a:pt x="99"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8" name="Freeform 14"/>
            <p:cNvSpPr/>
            <p:nvPr/>
          </p:nvSpPr>
          <p:spPr bwMode="auto">
            <a:xfrm>
              <a:off x="5930901" y="4100513"/>
              <a:ext cx="436563" cy="128588"/>
            </a:xfrm>
            <a:custGeom>
              <a:avLst/>
              <a:gdLst>
                <a:gd name="T0" fmla="*/ 173 w 275"/>
                <a:gd name="T1" fmla="*/ 0 h 81"/>
                <a:gd name="T2" fmla="*/ 145 w 275"/>
                <a:gd name="T3" fmla="*/ 5 h 81"/>
                <a:gd name="T4" fmla="*/ 0 w 275"/>
                <a:gd name="T5" fmla="*/ 26 h 81"/>
                <a:gd name="T6" fmla="*/ 100 w 275"/>
                <a:gd name="T7" fmla="*/ 81 h 81"/>
                <a:gd name="T8" fmla="*/ 246 w 275"/>
                <a:gd name="T9" fmla="*/ 59 h 81"/>
                <a:gd name="T10" fmla="*/ 275 w 275"/>
                <a:gd name="T11" fmla="*/ 57 h 81"/>
                <a:gd name="T12" fmla="*/ 173 w 275"/>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75" h="81">
                  <a:moveTo>
                    <a:pt x="173" y="0"/>
                  </a:moveTo>
                  <a:lnTo>
                    <a:pt x="145" y="5"/>
                  </a:lnTo>
                  <a:lnTo>
                    <a:pt x="0" y="26"/>
                  </a:lnTo>
                  <a:lnTo>
                    <a:pt x="100" y="81"/>
                  </a:lnTo>
                  <a:lnTo>
                    <a:pt x="246" y="59"/>
                  </a:lnTo>
                  <a:lnTo>
                    <a:pt x="275" y="57"/>
                  </a:lnTo>
                  <a:lnTo>
                    <a:pt x="1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9" name="Freeform 15"/>
            <p:cNvSpPr/>
            <p:nvPr/>
          </p:nvSpPr>
          <p:spPr bwMode="auto">
            <a:xfrm>
              <a:off x="5683251" y="4146550"/>
              <a:ext cx="371475" cy="120650"/>
            </a:xfrm>
            <a:custGeom>
              <a:avLst/>
              <a:gdLst>
                <a:gd name="T0" fmla="*/ 100 w 234"/>
                <a:gd name="T1" fmla="*/ 76 h 76"/>
                <a:gd name="T2" fmla="*/ 0 w 234"/>
                <a:gd name="T3" fmla="*/ 19 h 76"/>
                <a:gd name="T4" fmla="*/ 135 w 234"/>
                <a:gd name="T5" fmla="*/ 0 h 76"/>
                <a:gd name="T6" fmla="*/ 234 w 234"/>
                <a:gd name="T7" fmla="*/ 57 h 76"/>
                <a:gd name="T8" fmla="*/ 100 w 234"/>
                <a:gd name="T9" fmla="*/ 76 h 76"/>
              </a:gdLst>
              <a:ahLst/>
              <a:cxnLst>
                <a:cxn ang="0">
                  <a:pos x="T0" y="T1"/>
                </a:cxn>
                <a:cxn ang="0">
                  <a:pos x="T2" y="T3"/>
                </a:cxn>
                <a:cxn ang="0">
                  <a:pos x="T4" y="T5"/>
                </a:cxn>
                <a:cxn ang="0">
                  <a:pos x="T6" y="T7"/>
                </a:cxn>
                <a:cxn ang="0">
                  <a:pos x="T8" y="T9"/>
                </a:cxn>
              </a:cxnLst>
              <a:rect l="0" t="0" r="r" b="b"/>
              <a:pathLst>
                <a:path w="234" h="76">
                  <a:moveTo>
                    <a:pt x="100" y="76"/>
                  </a:moveTo>
                  <a:lnTo>
                    <a:pt x="0" y="19"/>
                  </a:lnTo>
                  <a:lnTo>
                    <a:pt x="135" y="0"/>
                  </a:lnTo>
                  <a:lnTo>
                    <a:pt x="234" y="57"/>
                  </a:lnTo>
                  <a:lnTo>
                    <a:pt x="10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50" name="Freeform 16"/>
            <p:cNvSpPr/>
            <p:nvPr/>
          </p:nvSpPr>
          <p:spPr bwMode="auto">
            <a:xfrm>
              <a:off x="5930901" y="3595688"/>
              <a:ext cx="158750" cy="598488"/>
            </a:xfrm>
            <a:custGeom>
              <a:avLst/>
              <a:gdLst>
                <a:gd name="T0" fmla="*/ 0 w 100"/>
                <a:gd name="T1" fmla="*/ 0 h 377"/>
                <a:gd name="T2" fmla="*/ 0 w 100"/>
                <a:gd name="T3" fmla="*/ 31 h 377"/>
                <a:gd name="T4" fmla="*/ 0 w 100"/>
                <a:gd name="T5" fmla="*/ 323 h 377"/>
                <a:gd name="T6" fmla="*/ 100 w 100"/>
                <a:gd name="T7" fmla="*/ 377 h 377"/>
                <a:gd name="T8" fmla="*/ 100 w 100"/>
                <a:gd name="T9" fmla="*/ 83 h 377"/>
                <a:gd name="T10" fmla="*/ 100 w 100"/>
                <a:gd name="T11" fmla="*/ 55 h 377"/>
                <a:gd name="T12" fmla="*/ 0 w 100"/>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00" h="377">
                  <a:moveTo>
                    <a:pt x="0" y="0"/>
                  </a:moveTo>
                  <a:lnTo>
                    <a:pt x="0" y="31"/>
                  </a:lnTo>
                  <a:lnTo>
                    <a:pt x="0" y="323"/>
                  </a:lnTo>
                  <a:lnTo>
                    <a:pt x="100" y="377"/>
                  </a:lnTo>
                  <a:lnTo>
                    <a:pt x="100" y="83"/>
                  </a:lnTo>
                  <a:lnTo>
                    <a:pt x="100" y="5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51" name="Freeform 17"/>
            <p:cNvSpPr/>
            <p:nvPr/>
          </p:nvSpPr>
          <p:spPr bwMode="auto">
            <a:xfrm>
              <a:off x="5419726" y="4176713"/>
              <a:ext cx="455613" cy="439738"/>
            </a:xfrm>
            <a:custGeom>
              <a:avLst/>
              <a:gdLst>
                <a:gd name="T0" fmla="*/ 120 w 121"/>
                <a:gd name="T1" fmla="*/ 57 h 117"/>
                <a:gd name="T2" fmla="*/ 112 w 121"/>
                <a:gd name="T3" fmla="*/ 24 h 117"/>
                <a:gd name="T4" fmla="*/ 70 w 121"/>
                <a:gd name="T5" fmla="*/ 0 h 117"/>
                <a:gd name="T6" fmla="*/ 64 w 121"/>
                <a:gd name="T7" fmla="*/ 68 h 117"/>
                <a:gd name="T8" fmla="*/ 0 w 121"/>
                <a:gd name="T9" fmla="*/ 83 h 117"/>
                <a:gd name="T10" fmla="*/ 41 w 121"/>
                <a:gd name="T11" fmla="*/ 107 h 117"/>
                <a:gd name="T12" fmla="*/ 93 w 121"/>
                <a:gd name="T13" fmla="*/ 104 h 117"/>
                <a:gd name="T14" fmla="*/ 120 w 121"/>
                <a:gd name="T15" fmla="*/ 57 h 117"/>
                <a:gd name="T16" fmla="*/ 120 w 121"/>
                <a:gd name="T17" fmla="*/ 5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17">
                  <a:moveTo>
                    <a:pt x="120" y="57"/>
                  </a:moveTo>
                  <a:cubicBezTo>
                    <a:pt x="121" y="46"/>
                    <a:pt x="119" y="34"/>
                    <a:pt x="112" y="24"/>
                  </a:cubicBezTo>
                  <a:cubicBezTo>
                    <a:pt x="70" y="0"/>
                    <a:pt x="70" y="0"/>
                    <a:pt x="70" y="0"/>
                  </a:cubicBezTo>
                  <a:cubicBezTo>
                    <a:pt x="84" y="21"/>
                    <a:pt x="79" y="49"/>
                    <a:pt x="64" y="68"/>
                  </a:cubicBezTo>
                  <a:cubicBezTo>
                    <a:pt x="49" y="86"/>
                    <a:pt x="22" y="96"/>
                    <a:pt x="0" y="83"/>
                  </a:cubicBezTo>
                  <a:cubicBezTo>
                    <a:pt x="41" y="107"/>
                    <a:pt x="41" y="107"/>
                    <a:pt x="41" y="107"/>
                  </a:cubicBezTo>
                  <a:cubicBezTo>
                    <a:pt x="57" y="117"/>
                    <a:pt x="78" y="114"/>
                    <a:pt x="93" y="104"/>
                  </a:cubicBezTo>
                  <a:cubicBezTo>
                    <a:pt x="109" y="93"/>
                    <a:pt x="117" y="76"/>
                    <a:pt x="120" y="57"/>
                  </a:cubicBezTo>
                  <a:cubicBezTo>
                    <a:pt x="120" y="56"/>
                    <a:pt x="120" y="58"/>
                    <a:pt x="120" y="57"/>
                  </a:cubicBezTo>
                  <a:close/>
                </a:path>
              </a:pathLst>
            </a:custGeom>
            <a:grpFill/>
            <a:ln w="9525">
              <a:solidFill>
                <a:schemeClr val="bg1"/>
              </a:solidFill>
              <a:round/>
            </a:ln>
          </p:spPr>
          <p:txBody>
            <a:bodyPr vert="horz" wrap="square" lIns="68580" tIns="34290" rIns="68580" bIns="34290" numCol="1" anchor="t" anchorCtr="0" compatLnSpc="1"/>
            <a:lstStyle/>
            <a:p>
              <a:endParaRPr lang="en-US" sz="1350"/>
            </a:p>
          </p:txBody>
        </p:sp>
        <p:sp>
          <p:nvSpPr>
            <p:cNvPr id="52" name="Freeform 18"/>
            <p:cNvSpPr/>
            <p:nvPr/>
          </p:nvSpPr>
          <p:spPr bwMode="auto">
            <a:xfrm>
              <a:off x="5710238" y="3671888"/>
              <a:ext cx="349250" cy="127000"/>
            </a:xfrm>
            <a:custGeom>
              <a:avLst/>
              <a:gdLst>
                <a:gd name="T0" fmla="*/ 51 w 93"/>
                <a:gd name="T1" fmla="*/ 0 h 34"/>
                <a:gd name="T2" fmla="*/ 0 w 93"/>
                <a:gd name="T3" fmla="*/ 6 h 34"/>
                <a:gd name="T4" fmla="*/ 31 w 93"/>
                <a:gd name="T5" fmla="*/ 22 h 34"/>
                <a:gd name="T6" fmla="*/ 50 w 93"/>
                <a:gd name="T7" fmla="*/ 32 h 34"/>
                <a:gd name="T8" fmla="*/ 71 w 93"/>
                <a:gd name="T9" fmla="*/ 33 h 34"/>
                <a:gd name="T10" fmla="*/ 87 w 93"/>
                <a:gd name="T11" fmla="*/ 27 h 34"/>
                <a:gd name="T12" fmla="*/ 93 w 93"/>
                <a:gd name="T13" fmla="*/ 23 h 34"/>
                <a:gd name="T14" fmla="*/ 51 w 93"/>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4">
                  <a:moveTo>
                    <a:pt x="51" y="0"/>
                  </a:moveTo>
                  <a:cubicBezTo>
                    <a:pt x="36" y="11"/>
                    <a:pt x="16" y="15"/>
                    <a:pt x="0" y="6"/>
                  </a:cubicBezTo>
                  <a:cubicBezTo>
                    <a:pt x="10" y="11"/>
                    <a:pt x="21" y="17"/>
                    <a:pt x="31" y="22"/>
                  </a:cubicBezTo>
                  <a:cubicBezTo>
                    <a:pt x="37" y="26"/>
                    <a:pt x="43" y="30"/>
                    <a:pt x="50" y="32"/>
                  </a:cubicBezTo>
                  <a:cubicBezTo>
                    <a:pt x="57" y="34"/>
                    <a:pt x="64" y="34"/>
                    <a:pt x="71" y="33"/>
                  </a:cubicBezTo>
                  <a:cubicBezTo>
                    <a:pt x="76" y="32"/>
                    <a:pt x="84" y="30"/>
                    <a:pt x="87" y="27"/>
                  </a:cubicBezTo>
                  <a:cubicBezTo>
                    <a:pt x="89" y="25"/>
                    <a:pt x="91" y="24"/>
                    <a:pt x="93" y="23"/>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53" name="Freeform 19"/>
            <p:cNvSpPr/>
            <p:nvPr/>
          </p:nvSpPr>
          <p:spPr bwMode="auto">
            <a:xfrm>
              <a:off x="5372101" y="4176713"/>
              <a:ext cx="231775" cy="373063"/>
            </a:xfrm>
            <a:custGeom>
              <a:avLst/>
              <a:gdLst>
                <a:gd name="T0" fmla="*/ 46 w 62"/>
                <a:gd name="T1" fmla="*/ 86 h 99"/>
                <a:gd name="T2" fmla="*/ 59 w 62"/>
                <a:gd name="T3" fmla="*/ 27 h 99"/>
                <a:gd name="T4" fmla="*/ 59 w 62"/>
                <a:gd name="T5" fmla="*/ 27 h 99"/>
                <a:gd name="T6" fmla="*/ 62 w 62"/>
                <a:gd name="T7" fmla="*/ 24 h 99"/>
                <a:gd name="T8" fmla="*/ 21 w 62"/>
                <a:gd name="T9" fmla="*/ 0 h 99"/>
                <a:gd name="T10" fmla="*/ 18 w 62"/>
                <a:gd name="T11" fmla="*/ 3 h 99"/>
                <a:gd name="T12" fmla="*/ 18 w 62"/>
                <a:gd name="T13" fmla="*/ 3 h 99"/>
                <a:gd name="T14" fmla="*/ 1 w 62"/>
                <a:gd name="T15" fmla="*/ 38 h 99"/>
                <a:gd name="T16" fmla="*/ 17 w 62"/>
                <a:gd name="T17" fmla="*/ 74 h 99"/>
                <a:gd name="T18" fmla="*/ 59 w 62"/>
                <a:gd name="T19" fmla="*/ 99 h 99"/>
                <a:gd name="T20" fmla="*/ 46 w 62"/>
                <a:gd name="T21" fmla="*/ 86 h 99"/>
                <a:gd name="T22" fmla="*/ 46 w 62"/>
                <a:gd name="T23" fmla="*/ 8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99">
                  <a:moveTo>
                    <a:pt x="46" y="86"/>
                  </a:moveTo>
                  <a:cubicBezTo>
                    <a:pt x="36" y="66"/>
                    <a:pt x="43" y="41"/>
                    <a:pt x="59" y="27"/>
                  </a:cubicBezTo>
                  <a:cubicBezTo>
                    <a:pt x="59" y="27"/>
                    <a:pt x="59" y="27"/>
                    <a:pt x="59" y="27"/>
                  </a:cubicBezTo>
                  <a:cubicBezTo>
                    <a:pt x="60" y="26"/>
                    <a:pt x="61" y="25"/>
                    <a:pt x="62" y="24"/>
                  </a:cubicBezTo>
                  <a:cubicBezTo>
                    <a:pt x="21" y="0"/>
                    <a:pt x="21" y="0"/>
                    <a:pt x="21" y="0"/>
                  </a:cubicBezTo>
                  <a:cubicBezTo>
                    <a:pt x="20" y="1"/>
                    <a:pt x="19" y="2"/>
                    <a:pt x="18" y="3"/>
                  </a:cubicBezTo>
                  <a:cubicBezTo>
                    <a:pt x="18" y="3"/>
                    <a:pt x="18" y="3"/>
                    <a:pt x="18" y="3"/>
                  </a:cubicBezTo>
                  <a:cubicBezTo>
                    <a:pt x="8" y="12"/>
                    <a:pt x="1" y="24"/>
                    <a:pt x="1" y="38"/>
                  </a:cubicBezTo>
                  <a:cubicBezTo>
                    <a:pt x="0" y="52"/>
                    <a:pt x="5" y="66"/>
                    <a:pt x="17" y="74"/>
                  </a:cubicBezTo>
                  <a:cubicBezTo>
                    <a:pt x="31" y="83"/>
                    <a:pt x="45" y="91"/>
                    <a:pt x="59" y="99"/>
                  </a:cubicBezTo>
                  <a:cubicBezTo>
                    <a:pt x="54" y="96"/>
                    <a:pt x="49" y="91"/>
                    <a:pt x="46" y="86"/>
                  </a:cubicBezTo>
                  <a:cubicBezTo>
                    <a:pt x="45" y="83"/>
                    <a:pt x="48" y="89"/>
                    <a:pt x="4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54" name="Freeform 20"/>
            <p:cNvSpPr/>
            <p:nvPr/>
          </p:nvSpPr>
          <p:spPr bwMode="auto">
            <a:xfrm>
              <a:off x="5653088" y="3313113"/>
              <a:ext cx="395288" cy="433388"/>
            </a:xfrm>
            <a:custGeom>
              <a:avLst/>
              <a:gdLst>
                <a:gd name="T0" fmla="*/ 42 w 105"/>
                <a:gd name="T1" fmla="*/ 74 h 115"/>
                <a:gd name="T2" fmla="*/ 49 w 105"/>
                <a:gd name="T3" fmla="*/ 54 h 115"/>
                <a:gd name="T4" fmla="*/ 49 w 105"/>
                <a:gd name="T5" fmla="*/ 54 h 115"/>
                <a:gd name="T6" fmla="*/ 105 w 105"/>
                <a:gd name="T7" fmla="*/ 32 h 115"/>
                <a:gd name="T8" fmla="*/ 105 w 105"/>
                <a:gd name="T9" fmla="*/ 32 h 115"/>
                <a:gd name="T10" fmla="*/ 105 w 105"/>
                <a:gd name="T11" fmla="*/ 32 h 115"/>
                <a:gd name="T12" fmla="*/ 94 w 105"/>
                <a:gd name="T13" fmla="*/ 27 h 115"/>
                <a:gd name="T14" fmla="*/ 62 w 105"/>
                <a:gd name="T15" fmla="*/ 11 h 115"/>
                <a:gd name="T16" fmla="*/ 62 w 105"/>
                <a:gd name="T17" fmla="*/ 11 h 115"/>
                <a:gd name="T18" fmla="*/ 62 w 105"/>
                <a:gd name="T19" fmla="*/ 11 h 115"/>
                <a:gd name="T20" fmla="*/ 62 w 105"/>
                <a:gd name="T21" fmla="*/ 11 h 115"/>
                <a:gd name="T22" fmla="*/ 62 w 105"/>
                <a:gd name="T23" fmla="*/ 11 h 115"/>
                <a:gd name="T24" fmla="*/ 7 w 105"/>
                <a:gd name="T25" fmla="*/ 32 h 115"/>
                <a:gd name="T26" fmla="*/ 0 w 105"/>
                <a:gd name="T27" fmla="*/ 56 h 115"/>
                <a:gd name="T28" fmla="*/ 20 w 105"/>
                <a:gd name="T29" fmla="*/ 93 h 115"/>
                <a:gd name="T30" fmla="*/ 62 w 105"/>
                <a:gd name="T31" fmla="*/ 115 h 115"/>
                <a:gd name="T32" fmla="*/ 42 w 105"/>
                <a:gd name="T33" fmla="*/ 74 h 115"/>
                <a:gd name="T34" fmla="*/ 42 w 105"/>
                <a:gd name="T35"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15">
                  <a:moveTo>
                    <a:pt x="42" y="74"/>
                  </a:moveTo>
                  <a:cubicBezTo>
                    <a:pt x="43" y="67"/>
                    <a:pt x="45" y="60"/>
                    <a:pt x="49" y="54"/>
                  </a:cubicBezTo>
                  <a:cubicBezTo>
                    <a:pt x="49" y="54"/>
                    <a:pt x="49" y="54"/>
                    <a:pt x="49" y="54"/>
                  </a:cubicBezTo>
                  <a:cubicBezTo>
                    <a:pt x="60" y="35"/>
                    <a:pt x="84" y="22"/>
                    <a:pt x="105" y="32"/>
                  </a:cubicBezTo>
                  <a:cubicBezTo>
                    <a:pt x="105" y="32"/>
                    <a:pt x="105" y="32"/>
                    <a:pt x="105" y="32"/>
                  </a:cubicBezTo>
                  <a:cubicBezTo>
                    <a:pt x="105" y="32"/>
                    <a:pt x="105" y="32"/>
                    <a:pt x="105" y="32"/>
                  </a:cubicBezTo>
                  <a:cubicBezTo>
                    <a:pt x="94" y="27"/>
                    <a:pt x="94" y="27"/>
                    <a:pt x="94" y="27"/>
                  </a:cubicBezTo>
                  <a:cubicBezTo>
                    <a:pt x="62" y="11"/>
                    <a:pt x="62" y="11"/>
                    <a:pt x="62" y="11"/>
                  </a:cubicBezTo>
                  <a:cubicBezTo>
                    <a:pt x="62" y="11"/>
                    <a:pt x="62" y="11"/>
                    <a:pt x="62" y="11"/>
                  </a:cubicBezTo>
                  <a:cubicBezTo>
                    <a:pt x="62" y="11"/>
                    <a:pt x="62" y="11"/>
                    <a:pt x="62" y="11"/>
                  </a:cubicBezTo>
                  <a:cubicBezTo>
                    <a:pt x="62" y="11"/>
                    <a:pt x="62" y="11"/>
                    <a:pt x="62" y="11"/>
                  </a:cubicBezTo>
                  <a:cubicBezTo>
                    <a:pt x="62" y="11"/>
                    <a:pt x="62" y="11"/>
                    <a:pt x="62" y="11"/>
                  </a:cubicBezTo>
                  <a:cubicBezTo>
                    <a:pt x="42" y="0"/>
                    <a:pt x="18" y="13"/>
                    <a:pt x="7" y="32"/>
                  </a:cubicBezTo>
                  <a:cubicBezTo>
                    <a:pt x="3" y="39"/>
                    <a:pt x="0" y="47"/>
                    <a:pt x="0" y="56"/>
                  </a:cubicBezTo>
                  <a:cubicBezTo>
                    <a:pt x="0" y="71"/>
                    <a:pt x="6" y="86"/>
                    <a:pt x="20" y="93"/>
                  </a:cubicBezTo>
                  <a:cubicBezTo>
                    <a:pt x="62" y="115"/>
                    <a:pt x="62" y="115"/>
                    <a:pt x="62" y="115"/>
                  </a:cubicBezTo>
                  <a:cubicBezTo>
                    <a:pt x="47" y="107"/>
                    <a:pt x="40" y="90"/>
                    <a:pt x="42" y="74"/>
                  </a:cubicBezTo>
                  <a:cubicBezTo>
                    <a:pt x="42" y="73"/>
                    <a:pt x="42" y="74"/>
                    <a:pt x="42"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55" name="Freeform 21"/>
            <p:cNvSpPr/>
            <p:nvPr/>
          </p:nvSpPr>
          <p:spPr bwMode="auto">
            <a:xfrm>
              <a:off x="5153026" y="4221163"/>
              <a:ext cx="373063" cy="123825"/>
            </a:xfrm>
            <a:custGeom>
              <a:avLst/>
              <a:gdLst>
                <a:gd name="T0" fmla="*/ 97 w 235"/>
                <a:gd name="T1" fmla="*/ 78 h 78"/>
                <a:gd name="T2" fmla="*/ 0 w 235"/>
                <a:gd name="T3" fmla="*/ 21 h 78"/>
                <a:gd name="T4" fmla="*/ 138 w 235"/>
                <a:gd name="T5" fmla="*/ 0 h 78"/>
                <a:gd name="T6" fmla="*/ 235 w 235"/>
                <a:gd name="T7" fmla="*/ 57 h 78"/>
                <a:gd name="T8" fmla="*/ 97 w 235"/>
                <a:gd name="T9" fmla="*/ 78 h 78"/>
              </a:gdLst>
              <a:ahLst/>
              <a:cxnLst>
                <a:cxn ang="0">
                  <a:pos x="T0" y="T1"/>
                </a:cxn>
                <a:cxn ang="0">
                  <a:pos x="T2" y="T3"/>
                </a:cxn>
                <a:cxn ang="0">
                  <a:pos x="T4" y="T5"/>
                </a:cxn>
                <a:cxn ang="0">
                  <a:pos x="T6" y="T7"/>
                </a:cxn>
                <a:cxn ang="0">
                  <a:pos x="T8" y="T9"/>
                </a:cxn>
              </a:cxnLst>
              <a:rect l="0" t="0" r="r" b="b"/>
              <a:pathLst>
                <a:path w="235" h="78">
                  <a:moveTo>
                    <a:pt x="97" y="78"/>
                  </a:moveTo>
                  <a:lnTo>
                    <a:pt x="0" y="21"/>
                  </a:lnTo>
                  <a:lnTo>
                    <a:pt x="138" y="0"/>
                  </a:lnTo>
                  <a:lnTo>
                    <a:pt x="235" y="57"/>
                  </a:lnTo>
                  <a:lnTo>
                    <a:pt x="97"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56" name="Freeform 22"/>
            <p:cNvSpPr/>
            <p:nvPr/>
          </p:nvSpPr>
          <p:spPr bwMode="auto">
            <a:xfrm>
              <a:off x="5153026" y="4254500"/>
              <a:ext cx="158750" cy="1014413"/>
            </a:xfrm>
            <a:custGeom>
              <a:avLst/>
              <a:gdLst>
                <a:gd name="T0" fmla="*/ 100 w 100"/>
                <a:gd name="T1" fmla="*/ 639 h 639"/>
                <a:gd name="T2" fmla="*/ 5 w 100"/>
                <a:gd name="T3" fmla="*/ 577 h 639"/>
                <a:gd name="T4" fmla="*/ 0 w 100"/>
                <a:gd name="T5" fmla="*/ 0 h 639"/>
                <a:gd name="T6" fmla="*/ 97 w 100"/>
                <a:gd name="T7" fmla="*/ 57 h 639"/>
                <a:gd name="T8" fmla="*/ 100 w 100"/>
                <a:gd name="T9" fmla="*/ 639 h 639"/>
              </a:gdLst>
              <a:ahLst/>
              <a:cxnLst>
                <a:cxn ang="0">
                  <a:pos x="T0" y="T1"/>
                </a:cxn>
                <a:cxn ang="0">
                  <a:pos x="T2" y="T3"/>
                </a:cxn>
                <a:cxn ang="0">
                  <a:pos x="T4" y="T5"/>
                </a:cxn>
                <a:cxn ang="0">
                  <a:pos x="T6" y="T7"/>
                </a:cxn>
                <a:cxn ang="0">
                  <a:pos x="T8" y="T9"/>
                </a:cxn>
              </a:cxnLst>
              <a:rect l="0" t="0" r="r" b="b"/>
              <a:pathLst>
                <a:path w="100" h="639">
                  <a:moveTo>
                    <a:pt x="100" y="639"/>
                  </a:moveTo>
                  <a:lnTo>
                    <a:pt x="5" y="577"/>
                  </a:lnTo>
                  <a:lnTo>
                    <a:pt x="0" y="0"/>
                  </a:lnTo>
                  <a:lnTo>
                    <a:pt x="97" y="57"/>
                  </a:lnTo>
                  <a:lnTo>
                    <a:pt x="100" y="6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57" name="Freeform 23"/>
            <p:cNvSpPr/>
            <p:nvPr/>
          </p:nvSpPr>
          <p:spPr bwMode="auto">
            <a:xfrm>
              <a:off x="5153026" y="4048125"/>
              <a:ext cx="153988" cy="263525"/>
            </a:xfrm>
            <a:custGeom>
              <a:avLst/>
              <a:gdLst>
                <a:gd name="T0" fmla="*/ 97 w 97"/>
                <a:gd name="T1" fmla="*/ 166 h 166"/>
                <a:gd name="T2" fmla="*/ 0 w 97"/>
                <a:gd name="T3" fmla="*/ 109 h 166"/>
                <a:gd name="T4" fmla="*/ 0 w 97"/>
                <a:gd name="T5" fmla="*/ 0 h 166"/>
                <a:gd name="T6" fmla="*/ 95 w 97"/>
                <a:gd name="T7" fmla="*/ 57 h 166"/>
                <a:gd name="T8" fmla="*/ 97 w 97"/>
                <a:gd name="T9" fmla="*/ 166 h 166"/>
              </a:gdLst>
              <a:ahLst/>
              <a:cxnLst>
                <a:cxn ang="0">
                  <a:pos x="T0" y="T1"/>
                </a:cxn>
                <a:cxn ang="0">
                  <a:pos x="T2" y="T3"/>
                </a:cxn>
                <a:cxn ang="0">
                  <a:pos x="T4" y="T5"/>
                </a:cxn>
                <a:cxn ang="0">
                  <a:pos x="T6" y="T7"/>
                </a:cxn>
                <a:cxn ang="0">
                  <a:pos x="T8" y="T9"/>
                </a:cxn>
              </a:cxnLst>
              <a:rect l="0" t="0" r="r" b="b"/>
              <a:pathLst>
                <a:path w="97" h="166">
                  <a:moveTo>
                    <a:pt x="97" y="166"/>
                  </a:moveTo>
                  <a:lnTo>
                    <a:pt x="0" y="109"/>
                  </a:lnTo>
                  <a:lnTo>
                    <a:pt x="0" y="0"/>
                  </a:lnTo>
                  <a:lnTo>
                    <a:pt x="95" y="57"/>
                  </a:lnTo>
                  <a:lnTo>
                    <a:pt x="97"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58" name="Freeform 24"/>
            <p:cNvSpPr/>
            <p:nvPr/>
          </p:nvSpPr>
          <p:spPr bwMode="auto">
            <a:xfrm>
              <a:off x="5526088" y="2703513"/>
              <a:ext cx="533400" cy="508000"/>
            </a:xfrm>
            <a:custGeom>
              <a:avLst/>
              <a:gdLst>
                <a:gd name="T0" fmla="*/ 97 w 336"/>
                <a:gd name="T1" fmla="*/ 320 h 320"/>
                <a:gd name="T2" fmla="*/ 0 w 336"/>
                <a:gd name="T3" fmla="*/ 268 h 320"/>
                <a:gd name="T4" fmla="*/ 236 w 336"/>
                <a:gd name="T5" fmla="*/ 0 h 320"/>
                <a:gd name="T6" fmla="*/ 336 w 336"/>
                <a:gd name="T7" fmla="*/ 35 h 320"/>
                <a:gd name="T8" fmla="*/ 97 w 336"/>
                <a:gd name="T9" fmla="*/ 320 h 320"/>
              </a:gdLst>
              <a:ahLst/>
              <a:cxnLst>
                <a:cxn ang="0">
                  <a:pos x="T0" y="T1"/>
                </a:cxn>
                <a:cxn ang="0">
                  <a:pos x="T2" y="T3"/>
                </a:cxn>
                <a:cxn ang="0">
                  <a:pos x="T4" y="T5"/>
                </a:cxn>
                <a:cxn ang="0">
                  <a:pos x="T6" y="T7"/>
                </a:cxn>
                <a:cxn ang="0">
                  <a:pos x="T8" y="T9"/>
                </a:cxn>
              </a:cxnLst>
              <a:rect l="0" t="0" r="r" b="b"/>
              <a:pathLst>
                <a:path w="336" h="320">
                  <a:moveTo>
                    <a:pt x="97" y="320"/>
                  </a:moveTo>
                  <a:lnTo>
                    <a:pt x="0" y="268"/>
                  </a:lnTo>
                  <a:lnTo>
                    <a:pt x="236" y="0"/>
                  </a:lnTo>
                  <a:lnTo>
                    <a:pt x="336" y="35"/>
                  </a:lnTo>
                  <a:lnTo>
                    <a:pt x="97"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59" name="Freeform 25"/>
            <p:cNvSpPr/>
            <p:nvPr/>
          </p:nvSpPr>
          <p:spPr bwMode="auto">
            <a:xfrm>
              <a:off x="4713288" y="3438525"/>
              <a:ext cx="706438" cy="763588"/>
            </a:xfrm>
            <a:custGeom>
              <a:avLst/>
              <a:gdLst>
                <a:gd name="T0" fmla="*/ 83 w 445"/>
                <a:gd name="T1" fmla="*/ 481 h 481"/>
                <a:gd name="T2" fmla="*/ 0 w 445"/>
                <a:gd name="T3" fmla="*/ 424 h 481"/>
                <a:gd name="T4" fmla="*/ 348 w 445"/>
                <a:gd name="T5" fmla="*/ 0 h 481"/>
                <a:gd name="T6" fmla="*/ 445 w 445"/>
                <a:gd name="T7" fmla="*/ 52 h 481"/>
                <a:gd name="T8" fmla="*/ 83 w 445"/>
                <a:gd name="T9" fmla="*/ 481 h 481"/>
              </a:gdLst>
              <a:ahLst/>
              <a:cxnLst>
                <a:cxn ang="0">
                  <a:pos x="T0" y="T1"/>
                </a:cxn>
                <a:cxn ang="0">
                  <a:pos x="T2" y="T3"/>
                </a:cxn>
                <a:cxn ang="0">
                  <a:pos x="T4" y="T5"/>
                </a:cxn>
                <a:cxn ang="0">
                  <a:pos x="T6" y="T7"/>
                </a:cxn>
                <a:cxn ang="0">
                  <a:pos x="T8" y="T9"/>
                </a:cxn>
              </a:cxnLst>
              <a:rect l="0" t="0" r="r" b="b"/>
              <a:pathLst>
                <a:path w="445" h="481">
                  <a:moveTo>
                    <a:pt x="83" y="481"/>
                  </a:moveTo>
                  <a:lnTo>
                    <a:pt x="0" y="424"/>
                  </a:lnTo>
                  <a:lnTo>
                    <a:pt x="348" y="0"/>
                  </a:lnTo>
                  <a:lnTo>
                    <a:pt x="445" y="52"/>
                  </a:lnTo>
                  <a:lnTo>
                    <a:pt x="83" y="4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60" name="Freeform 26"/>
            <p:cNvSpPr/>
            <p:nvPr/>
          </p:nvSpPr>
          <p:spPr bwMode="auto">
            <a:xfrm>
              <a:off x="5262563" y="2947988"/>
              <a:ext cx="157163" cy="573088"/>
            </a:xfrm>
            <a:custGeom>
              <a:avLst/>
              <a:gdLst>
                <a:gd name="T0" fmla="*/ 99 w 99"/>
                <a:gd name="T1" fmla="*/ 361 h 361"/>
                <a:gd name="T2" fmla="*/ 2 w 99"/>
                <a:gd name="T3" fmla="*/ 309 h 361"/>
                <a:gd name="T4" fmla="*/ 0 w 99"/>
                <a:gd name="T5" fmla="*/ 0 h 361"/>
                <a:gd name="T6" fmla="*/ 97 w 99"/>
                <a:gd name="T7" fmla="*/ 38 h 361"/>
                <a:gd name="T8" fmla="*/ 99 w 99"/>
                <a:gd name="T9" fmla="*/ 361 h 361"/>
              </a:gdLst>
              <a:ahLst/>
              <a:cxnLst>
                <a:cxn ang="0">
                  <a:pos x="T0" y="T1"/>
                </a:cxn>
                <a:cxn ang="0">
                  <a:pos x="T2" y="T3"/>
                </a:cxn>
                <a:cxn ang="0">
                  <a:pos x="T4" y="T5"/>
                </a:cxn>
                <a:cxn ang="0">
                  <a:pos x="T6" y="T7"/>
                </a:cxn>
                <a:cxn ang="0">
                  <a:pos x="T8" y="T9"/>
                </a:cxn>
              </a:cxnLst>
              <a:rect l="0" t="0" r="r" b="b"/>
              <a:pathLst>
                <a:path w="99" h="361">
                  <a:moveTo>
                    <a:pt x="99" y="361"/>
                  </a:moveTo>
                  <a:lnTo>
                    <a:pt x="2" y="309"/>
                  </a:lnTo>
                  <a:lnTo>
                    <a:pt x="0" y="0"/>
                  </a:lnTo>
                  <a:lnTo>
                    <a:pt x="97" y="38"/>
                  </a:lnTo>
                  <a:lnTo>
                    <a:pt x="99" y="3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61" name="Freeform 27"/>
            <p:cNvSpPr/>
            <p:nvPr/>
          </p:nvSpPr>
          <p:spPr bwMode="auto">
            <a:xfrm>
              <a:off x="5262563" y="2914650"/>
              <a:ext cx="417513" cy="93663"/>
            </a:xfrm>
            <a:custGeom>
              <a:avLst/>
              <a:gdLst>
                <a:gd name="T0" fmla="*/ 97 w 263"/>
                <a:gd name="T1" fmla="*/ 59 h 59"/>
                <a:gd name="T2" fmla="*/ 0 w 263"/>
                <a:gd name="T3" fmla="*/ 21 h 59"/>
                <a:gd name="T4" fmla="*/ 163 w 263"/>
                <a:gd name="T5" fmla="*/ 0 h 59"/>
                <a:gd name="T6" fmla="*/ 263 w 263"/>
                <a:gd name="T7" fmla="*/ 38 h 59"/>
                <a:gd name="T8" fmla="*/ 97 w 263"/>
                <a:gd name="T9" fmla="*/ 59 h 59"/>
              </a:gdLst>
              <a:ahLst/>
              <a:cxnLst>
                <a:cxn ang="0">
                  <a:pos x="T0" y="T1"/>
                </a:cxn>
                <a:cxn ang="0">
                  <a:pos x="T2" y="T3"/>
                </a:cxn>
                <a:cxn ang="0">
                  <a:pos x="T4" y="T5"/>
                </a:cxn>
                <a:cxn ang="0">
                  <a:pos x="T6" y="T7"/>
                </a:cxn>
                <a:cxn ang="0">
                  <a:pos x="T8" y="T9"/>
                </a:cxn>
              </a:cxnLst>
              <a:rect l="0" t="0" r="r" b="b"/>
              <a:pathLst>
                <a:path w="263" h="59">
                  <a:moveTo>
                    <a:pt x="97" y="59"/>
                  </a:moveTo>
                  <a:lnTo>
                    <a:pt x="0" y="21"/>
                  </a:lnTo>
                  <a:lnTo>
                    <a:pt x="163" y="0"/>
                  </a:lnTo>
                  <a:lnTo>
                    <a:pt x="263" y="38"/>
                  </a:lnTo>
                  <a:lnTo>
                    <a:pt x="9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62" name="Freeform 28"/>
            <p:cNvSpPr/>
            <p:nvPr/>
          </p:nvSpPr>
          <p:spPr bwMode="auto">
            <a:xfrm>
              <a:off x="6084888" y="3870325"/>
              <a:ext cx="733425" cy="1273175"/>
            </a:xfrm>
            <a:custGeom>
              <a:avLst/>
              <a:gdLst>
                <a:gd name="T0" fmla="*/ 99 w 195"/>
                <a:gd name="T1" fmla="*/ 1 h 338"/>
                <a:gd name="T2" fmla="*/ 115 w 195"/>
                <a:gd name="T3" fmla="*/ 2 h 338"/>
                <a:gd name="T4" fmla="*/ 128 w 195"/>
                <a:gd name="T5" fmla="*/ 10 h 338"/>
                <a:gd name="T6" fmla="*/ 136 w 195"/>
                <a:gd name="T7" fmla="*/ 23 h 338"/>
                <a:gd name="T8" fmla="*/ 139 w 195"/>
                <a:gd name="T9" fmla="*/ 39 h 338"/>
                <a:gd name="T10" fmla="*/ 139 w 195"/>
                <a:gd name="T11" fmla="*/ 47 h 338"/>
                <a:gd name="T12" fmla="*/ 137 w 195"/>
                <a:gd name="T13" fmla="*/ 54 h 338"/>
                <a:gd name="T14" fmla="*/ 134 w 195"/>
                <a:gd name="T15" fmla="*/ 61 h 338"/>
                <a:gd name="T16" fmla="*/ 122 w 195"/>
                <a:gd name="T17" fmla="*/ 78 h 338"/>
                <a:gd name="T18" fmla="*/ 195 w 195"/>
                <a:gd name="T19" fmla="*/ 67 h 338"/>
                <a:gd name="T20" fmla="*/ 193 w 195"/>
                <a:gd name="T21" fmla="*/ 307 h 338"/>
                <a:gd name="T22" fmla="*/ 0 w 195"/>
                <a:gd name="T23" fmla="*/ 338 h 338"/>
                <a:gd name="T24" fmla="*/ 0 w 195"/>
                <a:gd name="T25" fmla="*/ 276 h 338"/>
                <a:gd name="T26" fmla="*/ 6 w 195"/>
                <a:gd name="T27" fmla="*/ 278 h 338"/>
                <a:gd name="T28" fmla="*/ 11 w 195"/>
                <a:gd name="T29" fmla="*/ 280 h 338"/>
                <a:gd name="T30" fmla="*/ 18 w 195"/>
                <a:gd name="T31" fmla="*/ 280 h 338"/>
                <a:gd name="T32" fmla="*/ 24 w 195"/>
                <a:gd name="T33" fmla="*/ 279 h 338"/>
                <a:gd name="T34" fmla="*/ 43 w 195"/>
                <a:gd name="T35" fmla="*/ 272 h 338"/>
                <a:gd name="T36" fmla="*/ 58 w 195"/>
                <a:gd name="T37" fmla="*/ 259 h 338"/>
                <a:gd name="T38" fmla="*/ 69 w 195"/>
                <a:gd name="T39" fmla="*/ 240 h 338"/>
                <a:gd name="T40" fmla="*/ 73 w 195"/>
                <a:gd name="T41" fmla="*/ 219 h 338"/>
                <a:gd name="T42" fmla="*/ 69 w 195"/>
                <a:gd name="T43" fmla="*/ 199 h 338"/>
                <a:gd name="T44" fmla="*/ 59 w 195"/>
                <a:gd name="T45" fmla="*/ 184 h 338"/>
                <a:gd name="T46" fmla="*/ 43 w 195"/>
                <a:gd name="T47" fmla="*/ 175 h 338"/>
                <a:gd name="T48" fmla="*/ 24 w 195"/>
                <a:gd name="T49" fmla="*/ 174 h 338"/>
                <a:gd name="T50" fmla="*/ 0 w 195"/>
                <a:gd name="T51" fmla="*/ 184 h 338"/>
                <a:gd name="T52" fmla="*/ 1 w 195"/>
                <a:gd name="T53" fmla="*/ 95 h 338"/>
                <a:gd name="T54" fmla="*/ 75 w 195"/>
                <a:gd name="T55" fmla="*/ 85 h 338"/>
                <a:gd name="T56" fmla="*/ 66 w 195"/>
                <a:gd name="T57" fmla="*/ 77 h 338"/>
                <a:gd name="T58" fmla="*/ 63 w 195"/>
                <a:gd name="T59" fmla="*/ 71 h 338"/>
                <a:gd name="T60" fmla="*/ 60 w 195"/>
                <a:gd name="T61" fmla="*/ 65 h 338"/>
                <a:gd name="T62" fmla="*/ 58 w 195"/>
                <a:gd name="T63" fmla="*/ 59 h 338"/>
                <a:gd name="T64" fmla="*/ 58 w 195"/>
                <a:gd name="T65" fmla="*/ 51 h 338"/>
                <a:gd name="T66" fmla="*/ 61 w 195"/>
                <a:gd name="T67" fmla="*/ 33 h 338"/>
                <a:gd name="T68" fmla="*/ 70 w 195"/>
                <a:gd name="T69" fmla="*/ 18 h 338"/>
                <a:gd name="T70" fmla="*/ 83 w 195"/>
                <a:gd name="T71" fmla="*/ 7 h 338"/>
                <a:gd name="T72" fmla="*/ 99 w 195"/>
                <a:gd name="T73" fmla="*/ 1 h 338"/>
                <a:gd name="T74" fmla="*/ 99 w 195"/>
                <a:gd name="T75" fmla="*/ 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338">
                  <a:moveTo>
                    <a:pt x="99" y="1"/>
                  </a:moveTo>
                  <a:cubicBezTo>
                    <a:pt x="105" y="0"/>
                    <a:pt x="110" y="1"/>
                    <a:pt x="115" y="2"/>
                  </a:cubicBezTo>
                  <a:cubicBezTo>
                    <a:pt x="120" y="4"/>
                    <a:pt x="124" y="6"/>
                    <a:pt x="128" y="10"/>
                  </a:cubicBezTo>
                  <a:cubicBezTo>
                    <a:pt x="131" y="13"/>
                    <a:pt x="134" y="18"/>
                    <a:pt x="136" y="23"/>
                  </a:cubicBezTo>
                  <a:cubicBezTo>
                    <a:pt x="138" y="28"/>
                    <a:pt x="139" y="33"/>
                    <a:pt x="139" y="39"/>
                  </a:cubicBezTo>
                  <a:cubicBezTo>
                    <a:pt x="139" y="42"/>
                    <a:pt x="139" y="44"/>
                    <a:pt x="139" y="47"/>
                  </a:cubicBezTo>
                  <a:cubicBezTo>
                    <a:pt x="138" y="49"/>
                    <a:pt x="138" y="52"/>
                    <a:pt x="137" y="54"/>
                  </a:cubicBezTo>
                  <a:cubicBezTo>
                    <a:pt x="136" y="57"/>
                    <a:pt x="135" y="59"/>
                    <a:pt x="134" y="61"/>
                  </a:cubicBezTo>
                  <a:cubicBezTo>
                    <a:pt x="131" y="67"/>
                    <a:pt x="127" y="73"/>
                    <a:pt x="122" y="78"/>
                  </a:cubicBezTo>
                  <a:cubicBezTo>
                    <a:pt x="147" y="74"/>
                    <a:pt x="171" y="71"/>
                    <a:pt x="195" y="67"/>
                  </a:cubicBezTo>
                  <a:cubicBezTo>
                    <a:pt x="193" y="307"/>
                    <a:pt x="193" y="307"/>
                    <a:pt x="193" y="307"/>
                  </a:cubicBezTo>
                  <a:cubicBezTo>
                    <a:pt x="0" y="338"/>
                    <a:pt x="0" y="338"/>
                    <a:pt x="0" y="338"/>
                  </a:cubicBezTo>
                  <a:cubicBezTo>
                    <a:pt x="0" y="276"/>
                    <a:pt x="0" y="276"/>
                    <a:pt x="0" y="276"/>
                  </a:cubicBezTo>
                  <a:cubicBezTo>
                    <a:pt x="2" y="277"/>
                    <a:pt x="4" y="278"/>
                    <a:pt x="6" y="278"/>
                  </a:cubicBezTo>
                  <a:cubicBezTo>
                    <a:pt x="7" y="279"/>
                    <a:pt x="9" y="279"/>
                    <a:pt x="11" y="280"/>
                  </a:cubicBezTo>
                  <a:cubicBezTo>
                    <a:pt x="13" y="280"/>
                    <a:pt x="15" y="280"/>
                    <a:pt x="18" y="280"/>
                  </a:cubicBezTo>
                  <a:cubicBezTo>
                    <a:pt x="20" y="280"/>
                    <a:pt x="22" y="280"/>
                    <a:pt x="24" y="279"/>
                  </a:cubicBezTo>
                  <a:cubicBezTo>
                    <a:pt x="31" y="278"/>
                    <a:pt x="37" y="276"/>
                    <a:pt x="43" y="272"/>
                  </a:cubicBezTo>
                  <a:cubicBezTo>
                    <a:pt x="49" y="269"/>
                    <a:pt x="54" y="264"/>
                    <a:pt x="58" y="259"/>
                  </a:cubicBezTo>
                  <a:cubicBezTo>
                    <a:pt x="63" y="253"/>
                    <a:pt x="66" y="247"/>
                    <a:pt x="69" y="240"/>
                  </a:cubicBezTo>
                  <a:cubicBezTo>
                    <a:pt x="71" y="234"/>
                    <a:pt x="73" y="226"/>
                    <a:pt x="73" y="219"/>
                  </a:cubicBezTo>
                  <a:cubicBezTo>
                    <a:pt x="73" y="212"/>
                    <a:pt x="72" y="205"/>
                    <a:pt x="69" y="199"/>
                  </a:cubicBezTo>
                  <a:cubicBezTo>
                    <a:pt x="67" y="193"/>
                    <a:pt x="63" y="188"/>
                    <a:pt x="59" y="184"/>
                  </a:cubicBezTo>
                  <a:cubicBezTo>
                    <a:pt x="54" y="180"/>
                    <a:pt x="49" y="177"/>
                    <a:pt x="43" y="175"/>
                  </a:cubicBezTo>
                  <a:cubicBezTo>
                    <a:pt x="37" y="174"/>
                    <a:pt x="31" y="173"/>
                    <a:pt x="24" y="174"/>
                  </a:cubicBezTo>
                  <a:cubicBezTo>
                    <a:pt x="16" y="175"/>
                    <a:pt x="7" y="179"/>
                    <a:pt x="0" y="184"/>
                  </a:cubicBezTo>
                  <a:cubicBezTo>
                    <a:pt x="1" y="95"/>
                    <a:pt x="1" y="95"/>
                    <a:pt x="1" y="95"/>
                  </a:cubicBezTo>
                  <a:cubicBezTo>
                    <a:pt x="25" y="92"/>
                    <a:pt x="50" y="88"/>
                    <a:pt x="75" y="85"/>
                  </a:cubicBezTo>
                  <a:cubicBezTo>
                    <a:pt x="72" y="82"/>
                    <a:pt x="69" y="80"/>
                    <a:pt x="66" y="77"/>
                  </a:cubicBezTo>
                  <a:cubicBezTo>
                    <a:pt x="65" y="75"/>
                    <a:pt x="64" y="73"/>
                    <a:pt x="63" y="71"/>
                  </a:cubicBezTo>
                  <a:cubicBezTo>
                    <a:pt x="62" y="70"/>
                    <a:pt x="61" y="67"/>
                    <a:pt x="60" y="65"/>
                  </a:cubicBezTo>
                  <a:cubicBezTo>
                    <a:pt x="59" y="63"/>
                    <a:pt x="59" y="61"/>
                    <a:pt x="58" y="59"/>
                  </a:cubicBezTo>
                  <a:cubicBezTo>
                    <a:pt x="58" y="56"/>
                    <a:pt x="58" y="54"/>
                    <a:pt x="58" y="51"/>
                  </a:cubicBezTo>
                  <a:cubicBezTo>
                    <a:pt x="58" y="45"/>
                    <a:pt x="59" y="39"/>
                    <a:pt x="61" y="33"/>
                  </a:cubicBezTo>
                  <a:cubicBezTo>
                    <a:pt x="63" y="28"/>
                    <a:pt x="66" y="23"/>
                    <a:pt x="70" y="18"/>
                  </a:cubicBezTo>
                  <a:cubicBezTo>
                    <a:pt x="74" y="13"/>
                    <a:pt x="78" y="10"/>
                    <a:pt x="83" y="7"/>
                  </a:cubicBezTo>
                  <a:cubicBezTo>
                    <a:pt x="88" y="4"/>
                    <a:pt x="93" y="2"/>
                    <a:pt x="99" y="1"/>
                  </a:cubicBezTo>
                  <a:cubicBezTo>
                    <a:pt x="105" y="0"/>
                    <a:pt x="93" y="2"/>
                    <a:pt x="9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63" name="Freeform 29"/>
            <p:cNvSpPr/>
            <p:nvPr/>
          </p:nvSpPr>
          <p:spPr bwMode="auto">
            <a:xfrm>
              <a:off x="6103938" y="3889375"/>
              <a:ext cx="695325" cy="1231900"/>
            </a:xfrm>
            <a:custGeom>
              <a:avLst/>
              <a:gdLst>
                <a:gd name="T0" fmla="*/ 0 w 185"/>
                <a:gd name="T1" fmla="*/ 278 h 327"/>
                <a:gd name="T2" fmla="*/ 6 w 185"/>
                <a:gd name="T3" fmla="*/ 279 h 327"/>
                <a:gd name="T4" fmla="*/ 12 w 185"/>
                <a:gd name="T5" fmla="*/ 280 h 327"/>
                <a:gd name="T6" fmla="*/ 13 w 185"/>
                <a:gd name="T7" fmla="*/ 280 h 327"/>
                <a:gd name="T8" fmla="*/ 20 w 185"/>
                <a:gd name="T9" fmla="*/ 279 h 327"/>
                <a:gd name="T10" fmla="*/ 40 w 185"/>
                <a:gd name="T11" fmla="*/ 271 h 327"/>
                <a:gd name="T12" fmla="*/ 57 w 185"/>
                <a:gd name="T13" fmla="*/ 256 h 327"/>
                <a:gd name="T14" fmla="*/ 68 w 185"/>
                <a:gd name="T15" fmla="*/ 237 h 327"/>
                <a:gd name="T16" fmla="*/ 73 w 185"/>
                <a:gd name="T17" fmla="*/ 214 h 327"/>
                <a:gd name="T18" fmla="*/ 69 w 185"/>
                <a:gd name="T19" fmla="*/ 193 h 327"/>
                <a:gd name="T20" fmla="*/ 57 w 185"/>
                <a:gd name="T21" fmla="*/ 176 h 327"/>
                <a:gd name="T22" fmla="*/ 40 w 185"/>
                <a:gd name="T23" fmla="*/ 166 h 327"/>
                <a:gd name="T24" fmla="*/ 26 w 185"/>
                <a:gd name="T25" fmla="*/ 164 h 327"/>
                <a:gd name="T26" fmla="*/ 19 w 185"/>
                <a:gd name="T27" fmla="*/ 164 h 327"/>
                <a:gd name="T28" fmla="*/ 0 w 185"/>
                <a:gd name="T29" fmla="*/ 171 h 327"/>
                <a:gd name="T30" fmla="*/ 0 w 185"/>
                <a:gd name="T31" fmla="*/ 94 h 327"/>
                <a:gd name="T32" fmla="*/ 83 w 185"/>
                <a:gd name="T33" fmla="*/ 82 h 327"/>
                <a:gd name="T34" fmla="*/ 72 w 185"/>
                <a:gd name="T35" fmla="*/ 76 h 327"/>
                <a:gd name="T36" fmla="*/ 65 w 185"/>
                <a:gd name="T37" fmla="*/ 69 h 327"/>
                <a:gd name="T38" fmla="*/ 62 w 185"/>
                <a:gd name="T39" fmla="*/ 64 h 327"/>
                <a:gd name="T40" fmla="*/ 60 w 185"/>
                <a:gd name="T41" fmla="*/ 59 h 327"/>
                <a:gd name="T42" fmla="*/ 58 w 185"/>
                <a:gd name="T43" fmla="*/ 53 h 327"/>
                <a:gd name="T44" fmla="*/ 58 w 185"/>
                <a:gd name="T45" fmla="*/ 46 h 327"/>
                <a:gd name="T46" fmla="*/ 61 w 185"/>
                <a:gd name="T47" fmla="*/ 30 h 327"/>
                <a:gd name="T48" fmla="*/ 69 w 185"/>
                <a:gd name="T49" fmla="*/ 16 h 327"/>
                <a:gd name="T50" fmla="*/ 81 w 185"/>
                <a:gd name="T51" fmla="*/ 6 h 327"/>
                <a:gd name="T52" fmla="*/ 95 w 185"/>
                <a:gd name="T53" fmla="*/ 1 h 327"/>
                <a:gd name="T54" fmla="*/ 99 w 185"/>
                <a:gd name="T55" fmla="*/ 0 h 327"/>
                <a:gd name="T56" fmla="*/ 108 w 185"/>
                <a:gd name="T57" fmla="*/ 2 h 327"/>
                <a:gd name="T58" fmla="*/ 120 w 185"/>
                <a:gd name="T59" fmla="*/ 8 h 327"/>
                <a:gd name="T60" fmla="*/ 127 w 185"/>
                <a:gd name="T61" fmla="*/ 19 h 327"/>
                <a:gd name="T62" fmla="*/ 130 w 185"/>
                <a:gd name="T63" fmla="*/ 34 h 327"/>
                <a:gd name="T64" fmla="*/ 129 w 185"/>
                <a:gd name="T65" fmla="*/ 41 h 327"/>
                <a:gd name="T66" fmla="*/ 128 w 185"/>
                <a:gd name="T67" fmla="*/ 48 h 327"/>
                <a:gd name="T68" fmla="*/ 125 w 185"/>
                <a:gd name="T69" fmla="*/ 54 h 327"/>
                <a:gd name="T70" fmla="*/ 114 w 185"/>
                <a:gd name="T71" fmla="*/ 69 h 327"/>
                <a:gd name="T72" fmla="*/ 103 w 185"/>
                <a:gd name="T73" fmla="*/ 79 h 327"/>
                <a:gd name="T74" fmla="*/ 185 w 185"/>
                <a:gd name="T75" fmla="*/ 67 h 327"/>
                <a:gd name="T76" fmla="*/ 183 w 185"/>
                <a:gd name="T77" fmla="*/ 298 h 327"/>
                <a:gd name="T78" fmla="*/ 0 w 185"/>
                <a:gd name="T79" fmla="*/ 327 h 327"/>
                <a:gd name="T80" fmla="*/ 0 w 185"/>
                <a:gd name="T81" fmla="*/ 27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327">
                  <a:moveTo>
                    <a:pt x="0" y="278"/>
                  </a:moveTo>
                  <a:cubicBezTo>
                    <a:pt x="2" y="279"/>
                    <a:pt x="4" y="279"/>
                    <a:pt x="6" y="279"/>
                  </a:cubicBezTo>
                  <a:cubicBezTo>
                    <a:pt x="8" y="279"/>
                    <a:pt x="10" y="280"/>
                    <a:pt x="12" y="280"/>
                  </a:cubicBezTo>
                  <a:cubicBezTo>
                    <a:pt x="13" y="280"/>
                    <a:pt x="13" y="280"/>
                    <a:pt x="13" y="280"/>
                  </a:cubicBezTo>
                  <a:cubicBezTo>
                    <a:pt x="15" y="280"/>
                    <a:pt x="17" y="279"/>
                    <a:pt x="20" y="279"/>
                  </a:cubicBezTo>
                  <a:cubicBezTo>
                    <a:pt x="27" y="278"/>
                    <a:pt x="34" y="275"/>
                    <a:pt x="40" y="271"/>
                  </a:cubicBezTo>
                  <a:cubicBezTo>
                    <a:pt x="47" y="267"/>
                    <a:pt x="52" y="262"/>
                    <a:pt x="57" y="256"/>
                  </a:cubicBezTo>
                  <a:cubicBezTo>
                    <a:pt x="62" y="251"/>
                    <a:pt x="66" y="244"/>
                    <a:pt x="68" y="237"/>
                  </a:cubicBezTo>
                  <a:cubicBezTo>
                    <a:pt x="71" y="229"/>
                    <a:pt x="73" y="222"/>
                    <a:pt x="73" y="214"/>
                  </a:cubicBezTo>
                  <a:cubicBezTo>
                    <a:pt x="73" y="207"/>
                    <a:pt x="71" y="199"/>
                    <a:pt x="69" y="193"/>
                  </a:cubicBezTo>
                  <a:cubicBezTo>
                    <a:pt x="66" y="186"/>
                    <a:pt x="62" y="180"/>
                    <a:pt x="57" y="176"/>
                  </a:cubicBezTo>
                  <a:cubicBezTo>
                    <a:pt x="52" y="171"/>
                    <a:pt x="46" y="168"/>
                    <a:pt x="40" y="166"/>
                  </a:cubicBezTo>
                  <a:cubicBezTo>
                    <a:pt x="35" y="165"/>
                    <a:pt x="31" y="164"/>
                    <a:pt x="26" y="164"/>
                  </a:cubicBezTo>
                  <a:cubicBezTo>
                    <a:pt x="24" y="164"/>
                    <a:pt x="21" y="164"/>
                    <a:pt x="19" y="164"/>
                  </a:cubicBezTo>
                  <a:cubicBezTo>
                    <a:pt x="12" y="165"/>
                    <a:pt x="6" y="168"/>
                    <a:pt x="0" y="171"/>
                  </a:cubicBezTo>
                  <a:cubicBezTo>
                    <a:pt x="0" y="94"/>
                    <a:pt x="0" y="94"/>
                    <a:pt x="0" y="94"/>
                  </a:cubicBezTo>
                  <a:cubicBezTo>
                    <a:pt x="83" y="82"/>
                    <a:pt x="83" y="82"/>
                    <a:pt x="83" y="82"/>
                  </a:cubicBezTo>
                  <a:cubicBezTo>
                    <a:pt x="72" y="76"/>
                    <a:pt x="72" y="76"/>
                    <a:pt x="72" y="76"/>
                  </a:cubicBezTo>
                  <a:cubicBezTo>
                    <a:pt x="69" y="74"/>
                    <a:pt x="67" y="72"/>
                    <a:pt x="65" y="69"/>
                  </a:cubicBezTo>
                  <a:cubicBezTo>
                    <a:pt x="64" y="68"/>
                    <a:pt x="63" y="66"/>
                    <a:pt x="62" y="64"/>
                  </a:cubicBezTo>
                  <a:cubicBezTo>
                    <a:pt x="61" y="63"/>
                    <a:pt x="60" y="61"/>
                    <a:pt x="60" y="59"/>
                  </a:cubicBezTo>
                  <a:cubicBezTo>
                    <a:pt x="59" y="57"/>
                    <a:pt x="58" y="55"/>
                    <a:pt x="58" y="53"/>
                  </a:cubicBezTo>
                  <a:cubicBezTo>
                    <a:pt x="58" y="51"/>
                    <a:pt x="58" y="48"/>
                    <a:pt x="58" y="46"/>
                  </a:cubicBezTo>
                  <a:cubicBezTo>
                    <a:pt x="58" y="41"/>
                    <a:pt x="59" y="35"/>
                    <a:pt x="61" y="30"/>
                  </a:cubicBezTo>
                  <a:cubicBezTo>
                    <a:pt x="63" y="25"/>
                    <a:pt x="65" y="20"/>
                    <a:pt x="69" y="16"/>
                  </a:cubicBezTo>
                  <a:cubicBezTo>
                    <a:pt x="72" y="12"/>
                    <a:pt x="76" y="8"/>
                    <a:pt x="81" y="6"/>
                  </a:cubicBezTo>
                  <a:cubicBezTo>
                    <a:pt x="85" y="3"/>
                    <a:pt x="90" y="1"/>
                    <a:pt x="95" y="1"/>
                  </a:cubicBezTo>
                  <a:cubicBezTo>
                    <a:pt x="96" y="0"/>
                    <a:pt x="98" y="0"/>
                    <a:pt x="99" y="0"/>
                  </a:cubicBezTo>
                  <a:cubicBezTo>
                    <a:pt x="102" y="0"/>
                    <a:pt x="106" y="1"/>
                    <a:pt x="108" y="2"/>
                  </a:cubicBezTo>
                  <a:cubicBezTo>
                    <a:pt x="113" y="3"/>
                    <a:pt x="116" y="5"/>
                    <a:pt x="120" y="8"/>
                  </a:cubicBezTo>
                  <a:cubicBezTo>
                    <a:pt x="123" y="11"/>
                    <a:pt x="125" y="15"/>
                    <a:pt x="127" y="19"/>
                  </a:cubicBezTo>
                  <a:cubicBezTo>
                    <a:pt x="129" y="24"/>
                    <a:pt x="130" y="29"/>
                    <a:pt x="130" y="34"/>
                  </a:cubicBezTo>
                  <a:cubicBezTo>
                    <a:pt x="130" y="37"/>
                    <a:pt x="130" y="39"/>
                    <a:pt x="129" y="41"/>
                  </a:cubicBezTo>
                  <a:cubicBezTo>
                    <a:pt x="129" y="43"/>
                    <a:pt x="128" y="46"/>
                    <a:pt x="128" y="48"/>
                  </a:cubicBezTo>
                  <a:cubicBezTo>
                    <a:pt x="127" y="50"/>
                    <a:pt x="126" y="52"/>
                    <a:pt x="125" y="54"/>
                  </a:cubicBezTo>
                  <a:cubicBezTo>
                    <a:pt x="122" y="60"/>
                    <a:pt x="119" y="65"/>
                    <a:pt x="114" y="69"/>
                  </a:cubicBezTo>
                  <a:cubicBezTo>
                    <a:pt x="103" y="79"/>
                    <a:pt x="103" y="79"/>
                    <a:pt x="103" y="79"/>
                  </a:cubicBezTo>
                  <a:cubicBezTo>
                    <a:pt x="185" y="67"/>
                    <a:pt x="185" y="67"/>
                    <a:pt x="185" y="67"/>
                  </a:cubicBezTo>
                  <a:cubicBezTo>
                    <a:pt x="183" y="298"/>
                    <a:pt x="183" y="298"/>
                    <a:pt x="183" y="298"/>
                  </a:cubicBezTo>
                  <a:cubicBezTo>
                    <a:pt x="0" y="327"/>
                    <a:pt x="0" y="327"/>
                    <a:pt x="0" y="327"/>
                  </a:cubicBezTo>
                  <a:lnTo>
                    <a:pt x="0" y="278"/>
                  </a:lnTo>
                  <a:close/>
                </a:path>
              </a:pathLst>
            </a:custGeom>
            <a:grpFill/>
            <a:ln w="19050">
              <a:solidFill>
                <a:schemeClr val="bg1"/>
              </a:solidFill>
              <a:round/>
            </a:ln>
          </p:spPr>
          <p:txBody>
            <a:bodyPr vert="horz" wrap="square" lIns="68580" tIns="34290" rIns="68580" bIns="34290" numCol="1" anchor="t" anchorCtr="0" compatLnSpc="1"/>
            <a:lstStyle/>
            <a:p>
              <a:endParaRPr lang="en-US" sz="1350"/>
            </a:p>
          </p:txBody>
        </p:sp>
        <p:sp>
          <p:nvSpPr>
            <p:cNvPr id="64" name="Freeform 30"/>
            <p:cNvSpPr/>
            <p:nvPr/>
          </p:nvSpPr>
          <p:spPr bwMode="auto">
            <a:xfrm>
              <a:off x="5307013" y="4237038"/>
              <a:ext cx="1022350" cy="1031875"/>
            </a:xfrm>
            <a:custGeom>
              <a:avLst/>
              <a:gdLst>
                <a:gd name="T0" fmla="*/ 199 w 272"/>
                <a:gd name="T1" fmla="*/ 0 h 274"/>
                <a:gd name="T2" fmla="*/ 199 w 272"/>
                <a:gd name="T3" fmla="*/ 107 h 274"/>
                <a:gd name="T4" fmla="*/ 213 w 272"/>
                <a:gd name="T5" fmla="*/ 93 h 274"/>
                <a:gd name="T6" fmla="*/ 219 w 272"/>
                <a:gd name="T7" fmla="*/ 90 h 274"/>
                <a:gd name="T8" fmla="*/ 225 w 272"/>
                <a:gd name="T9" fmla="*/ 87 h 274"/>
                <a:gd name="T10" fmla="*/ 231 w 272"/>
                <a:gd name="T11" fmla="*/ 86 h 274"/>
                <a:gd name="T12" fmla="*/ 247 w 272"/>
                <a:gd name="T13" fmla="*/ 87 h 274"/>
                <a:gd name="T14" fmla="*/ 260 w 272"/>
                <a:gd name="T15" fmla="*/ 94 h 274"/>
                <a:gd name="T16" fmla="*/ 269 w 272"/>
                <a:gd name="T17" fmla="*/ 107 h 274"/>
                <a:gd name="T18" fmla="*/ 272 w 272"/>
                <a:gd name="T19" fmla="*/ 123 h 274"/>
                <a:gd name="T20" fmla="*/ 269 w 272"/>
                <a:gd name="T21" fmla="*/ 141 h 274"/>
                <a:gd name="T22" fmla="*/ 260 w 272"/>
                <a:gd name="T23" fmla="*/ 156 h 274"/>
                <a:gd name="T24" fmla="*/ 247 w 272"/>
                <a:gd name="T25" fmla="*/ 168 h 274"/>
                <a:gd name="T26" fmla="*/ 231 w 272"/>
                <a:gd name="T27" fmla="*/ 174 h 274"/>
                <a:gd name="T28" fmla="*/ 224 w 272"/>
                <a:gd name="T29" fmla="*/ 174 h 274"/>
                <a:gd name="T30" fmla="*/ 218 w 272"/>
                <a:gd name="T31" fmla="*/ 173 h 274"/>
                <a:gd name="T32" fmla="*/ 212 w 272"/>
                <a:gd name="T33" fmla="*/ 172 h 274"/>
                <a:gd name="T34" fmla="*/ 207 w 272"/>
                <a:gd name="T35" fmla="*/ 169 h 274"/>
                <a:gd name="T36" fmla="*/ 199 w 272"/>
                <a:gd name="T37" fmla="*/ 162 h 274"/>
                <a:gd name="T38" fmla="*/ 199 w 272"/>
                <a:gd name="T39" fmla="*/ 242 h 274"/>
                <a:gd name="T40" fmla="*/ 1 w 272"/>
                <a:gd name="T41" fmla="*/ 274 h 274"/>
                <a:gd name="T42" fmla="*/ 0 w 272"/>
                <a:gd name="T43" fmla="*/ 29 h 274"/>
                <a:gd name="T44" fmla="*/ 58 w 272"/>
                <a:gd name="T45" fmla="*/ 20 h 274"/>
                <a:gd name="T46" fmla="*/ 55 w 272"/>
                <a:gd name="T47" fmla="*/ 27 h 274"/>
                <a:gd name="T48" fmla="*/ 52 w 272"/>
                <a:gd name="T49" fmla="*/ 35 h 274"/>
                <a:gd name="T50" fmla="*/ 51 w 272"/>
                <a:gd name="T51" fmla="*/ 43 h 274"/>
                <a:gd name="T52" fmla="*/ 50 w 272"/>
                <a:gd name="T53" fmla="*/ 51 h 274"/>
                <a:gd name="T54" fmla="*/ 54 w 272"/>
                <a:gd name="T55" fmla="*/ 71 h 274"/>
                <a:gd name="T56" fmla="*/ 65 w 272"/>
                <a:gd name="T57" fmla="*/ 87 h 274"/>
                <a:gd name="T58" fmla="*/ 81 w 272"/>
                <a:gd name="T59" fmla="*/ 96 h 274"/>
                <a:gd name="T60" fmla="*/ 100 w 272"/>
                <a:gd name="T61" fmla="*/ 97 h 274"/>
                <a:gd name="T62" fmla="*/ 120 w 272"/>
                <a:gd name="T63" fmla="*/ 90 h 274"/>
                <a:gd name="T64" fmla="*/ 136 w 272"/>
                <a:gd name="T65" fmla="*/ 76 h 274"/>
                <a:gd name="T66" fmla="*/ 146 w 272"/>
                <a:gd name="T67" fmla="*/ 57 h 274"/>
                <a:gd name="T68" fmla="*/ 150 w 272"/>
                <a:gd name="T69" fmla="*/ 36 h 274"/>
                <a:gd name="T70" fmla="*/ 142 w 272"/>
                <a:gd name="T71" fmla="*/ 8 h 274"/>
                <a:gd name="T72" fmla="*/ 199 w 272"/>
                <a:gd name="T7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2" h="274">
                  <a:moveTo>
                    <a:pt x="199" y="0"/>
                  </a:moveTo>
                  <a:cubicBezTo>
                    <a:pt x="199" y="35"/>
                    <a:pt x="199" y="71"/>
                    <a:pt x="199" y="107"/>
                  </a:cubicBezTo>
                  <a:cubicBezTo>
                    <a:pt x="203" y="102"/>
                    <a:pt x="207" y="97"/>
                    <a:pt x="213" y="93"/>
                  </a:cubicBezTo>
                  <a:cubicBezTo>
                    <a:pt x="215" y="92"/>
                    <a:pt x="217" y="91"/>
                    <a:pt x="219" y="90"/>
                  </a:cubicBezTo>
                  <a:cubicBezTo>
                    <a:pt x="221" y="89"/>
                    <a:pt x="223" y="88"/>
                    <a:pt x="225" y="87"/>
                  </a:cubicBezTo>
                  <a:cubicBezTo>
                    <a:pt x="227" y="87"/>
                    <a:pt x="229" y="86"/>
                    <a:pt x="231" y="86"/>
                  </a:cubicBezTo>
                  <a:cubicBezTo>
                    <a:pt x="237" y="85"/>
                    <a:pt x="242" y="85"/>
                    <a:pt x="247" y="87"/>
                  </a:cubicBezTo>
                  <a:cubicBezTo>
                    <a:pt x="252" y="88"/>
                    <a:pt x="256" y="91"/>
                    <a:pt x="260" y="94"/>
                  </a:cubicBezTo>
                  <a:cubicBezTo>
                    <a:pt x="264" y="98"/>
                    <a:pt x="267" y="102"/>
                    <a:pt x="269" y="107"/>
                  </a:cubicBezTo>
                  <a:cubicBezTo>
                    <a:pt x="271" y="112"/>
                    <a:pt x="272" y="117"/>
                    <a:pt x="272" y="123"/>
                  </a:cubicBezTo>
                  <a:cubicBezTo>
                    <a:pt x="272" y="129"/>
                    <a:pt x="271" y="135"/>
                    <a:pt x="269" y="141"/>
                  </a:cubicBezTo>
                  <a:cubicBezTo>
                    <a:pt x="266" y="147"/>
                    <a:pt x="263" y="152"/>
                    <a:pt x="260" y="156"/>
                  </a:cubicBezTo>
                  <a:cubicBezTo>
                    <a:pt x="256" y="161"/>
                    <a:pt x="252" y="165"/>
                    <a:pt x="247" y="168"/>
                  </a:cubicBezTo>
                  <a:cubicBezTo>
                    <a:pt x="242" y="171"/>
                    <a:pt x="237" y="173"/>
                    <a:pt x="231" y="174"/>
                  </a:cubicBezTo>
                  <a:cubicBezTo>
                    <a:pt x="229" y="174"/>
                    <a:pt x="227" y="174"/>
                    <a:pt x="224" y="174"/>
                  </a:cubicBezTo>
                  <a:cubicBezTo>
                    <a:pt x="222" y="174"/>
                    <a:pt x="220" y="174"/>
                    <a:pt x="218" y="173"/>
                  </a:cubicBezTo>
                  <a:cubicBezTo>
                    <a:pt x="216" y="173"/>
                    <a:pt x="214" y="172"/>
                    <a:pt x="212" y="172"/>
                  </a:cubicBezTo>
                  <a:cubicBezTo>
                    <a:pt x="211" y="171"/>
                    <a:pt x="209" y="170"/>
                    <a:pt x="207" y="169"/>
                  </a:cubicBezTo>
                  <a:cubicBezTo>
                    <a:pt x="204" y="167"/>
                    <a:pt x="201" y="165"/>
                    <a:pt x="199" y="162"/>
                  </a:cubicBezTo>
                  <a:cubicBezTo>
                    <a:pt x="199" y="189"/>
                    <a:pt x="199" y="215"/>
                    <a:pt x="199" y="242"/>
                  </a:cubicBezTo>
                  <a:cubicBezTo>
                    <a:pt x="1" y="274"/>
                    <a:pt x="1" y="274"/>
                    <a:pt x="1" y="274"/>
                  </a:cubicBezTo>
                  <a:cubicBezTo>
                    <a:pt x="0" y="29"/>
                    <a:pt x="0" y="29"/>
                    <a:pt x="0" y="29"/>
                  </a:cubicBezTo>
                  <a:cubicBezTo>
                    <a:pt x="58" y="20"/>
                    <a:pt x="58" y="20"/>
                    <a:pt x="58" y="20"/>
                  </a:cubicBezTo>
                  <a:cubicBezTo>
                    <a:pt x="57" y="22"/>
                    <a:pt x="56" y="25"/>
                    <a:pt x="55" y="27"/>
                  </a:cubicBezTo>
                  <a:cubicBezTo>
                    <a:pt x="54" y="30"/>
                    <a:pt x="53" y="32"/>
                    <a:pt x="52" y="35"/>
                  </a:cubicBezTo>
                  <a:cubicBezTo>
                    <a:pt x="51" y="38"/>
                    <a:pt x="51" y="40"/>
                    <a:pt x="51" y="43"/>
                  </a:cubicBezTo>
                  <a:cubicBezTo>
                    <a:pt x="50" y="45"/>
                    <a:pt x="50" y="48"/>
                    <a:pt x="50" y="51"/>
                  </a:cubicBezTo>
                  <a:cubicBezTo>
                    <a:pt x="50" y="58"/>
                    <a:pt x="51" y="65"/>
                    <a:pt x="54" y="71"/>
                  </a:cubicBezTo>
                  <a:cubicBezTo>
                    <a:pt x="57" y="77"/>
                    <a:pt x="60" y="82"/>
                    <a:pt x="65" y="87"/>
                  </a:cubicBezTo>
                  <a:cubicBezTo>
                    <a:pt x="69" y="91"/>
                    <a:pt x="75" y="94"/>
                    <a:pt x="81" y="96"/>
                  </a:cubicBezTo>
                  <a:cubicBezTo>
                    <a:pt x="87" y="97"/>
                    <a:pt x="93" y="98"/>
                    <a:pt x="100" y="97"/>
                  </a:cubicBezTo>
                  <a:cubicBezTo>
                    <a:pt x="107" y="96"/>
                    <a:pt x="114" y="93"/>
                    <a:pt x="120" y="90"/>
                  </a:cubicBezTo>
                  <a:cubicBezTo>
                    <a:pt x="126" y="86"/>
                    <a:pt x="131" y="81"/>
                    <a:pt x="136" y="76"/>
                  </a:cubicBezTo>
                  <a:cubicBezTo>
                    <a:pt x="140" y="70"/>
                    <a:pt x="144" y="64"/>
                    <a:pt x="146" y="57"/>
                  </a:cubicBezTo>
                  <a:cubicBezTo>
                    <a:pt x="149" y="51"/>
                    <a:pt x="150" y="43"/>
                    <a:pt x="150" y="36"/>
                  </a:cubicBezTo>
                  <a:cubicBezTo>
                    <a:pt x="150" y="26"/>
                    <a:pt x="147" y="16"/>
                    <a:pt x="142" y="8"/>
                  </a:cubicBezTo>
                  <a:lnTo>
                    <a:pt x="1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65" name="Freeform 31"/>
            <p:cNvSpPr/>
            <p:nvPr/>
          </p:nvSpPr>
          <p:spPr bwMode="auto">
            <a:xfrm>
              <a:off x="5322065" y="4256781"/>
              <a:ext cx="987425" cy="995363"/>
            </a:xfrm>
            <a:custGeom>
              <a:avLst/>
              <a:gdLst>
                <a:gd name="T0" fmla="*/ 0 w 263"/>
                <a:gd name="T1" fmla="*/ 28 h 264"/>
                <a:gd name="T2" fmla="*/ 46 w 263"/>
                <a:gd name="T3" fmla="*/ 21 h 264"/>
                <a:gd name="T4" fmla="*/ 44 w 263"/>
                <a:gd name="T5" fmla="*/ 29 h 264"/>
                <a:gd name="T6" fmla="*/ 42 w 263"/>
                <a:gd name="T7" fmla="*/ 37 h 264"/>
                <a:gd name="T8" fmla="*/ 41 w 263"/>
                <a:gd name="T9" fmla="*/ 46 h 264"/>
                <a:gd name="T10" fmla="*/ 46 w 263"/>
                <a:gd name="T11" fmla="*/ 68 h 264"/>
                <a:gd name="T12" fmla="*/ 58 w 263"/>
                <a:gd name="T13" fmla="*/ 85 h 264"/>
                <a:gd name="T14" fmla="*/ 75 w 263"/>
                <a:gd name="T15" fmla="*/ 95 h 264"/>
                <a:gd name="T16" fmla="*/ 89 w 263"/>
                <a:gd name="T17" fmla="*/ 97 h 264"/>
                <a:gd name="T18" fmla="*/ 89 w 263"/>
                <a:gd name="T19" fmla="*/ 97 h 264"/>
                <a:gd name="T20" fmla="*/ 97 w 263"/>
                <a:gd name="T21" fmla="*/ 96 h 264"/>
                <a:gd name="T22" fmla="*/ 118 w 263"/>
                <a:gd name="T23" fmla="*/ 89 h 264"/>
                <a:gd name="T24" fmla="*/ 135 w 263"/>
                <a:gd name="T25" fmla="*/ 74 h 264"/>
                <a:gd name="T26" fmla="*/ 147 w 263"/>
                <a:gd name="T27" fmla="*/ 54 h 264"/>
                <a:gd name="T28" fmla="*/ 151 w 263"/>
                <a:gd name="T29" fmla="*/ 31 h 264"/>
                <a:gd name="T30" fmla="*/ 145 w 263"/>
                <a:gd name="T31" fmla="*/ 7 h 264"/>
                <a:gd name="T32" fmla="*/ 191 w 263"/>
                <a:gd name="T33" fmla="*/ 0 h 264"/>
                <a:gd name="T34" fmla="*/ 190 w 263"/>
                <a:gd name="T35" fmla="*/ 118 h 264"/>
                <a:gd name="T36" fmla="*/ 199 w 263"/>
                <a:gd name="T37" fmla="*/ 105 h 264"/>
                <a:gd name="T38" fmla="*/ 211 w 263"/>
                <a:gd name="T39" fmla="*/ 92 h 264"/>
                <a:gd name="T40" fmla="*/ 217 w 263"/>
                <a:gd name="T41" fmla="*/ 89 h 264"/>
                <a:gd name="T42" fmla="*/ 222 w 263"/>
                <a:gd name="T43" fmla="*/ 87 h 264"/>
                <a:gd name="T44" fmla="*/ 228 w 263"/>
                <a:gd name="T45" fmla="*/ 85 h 264"/>
                <a:gd name="T46" fmla="*/ 233 w 263"/>
                <a:gd name="T47" fmla="*/ 85 h 264"/>
                <a:gd name="T48" fmla="*/ 242 w 263"/>
                <a:gd name="T49" fmla="*/ 86 h 264"/>
                <a:gd name="T50" fmla="*/ 253 w 263"/>
                <a:gd name="T51" fmla="*/ 93 h 264"/>
                <a:gd name="T52" fmla="*/ 260 w 263"/>
                <a:gd name="T53" fmla="*/ 104 h 264"/>
                <a:gd name="T54" fmla="*/ 263 w 263"/>
                <a:gd name="T55" fmla="*/ 118 h 264"/>
                <a:gd name="T56" fmla="*/ 260 w 263"/>
                <a:gd name="T57" fmla="*/ 134 h 264"/>
                <a:gd name="T58" fmla="*/ 252 w 263"/>
                <a:gd name="T59" fmla="*/ 148 h 264"/>
                <a:gd name="T60" fmla="*/ 240 w 263"/>
                <a:gd name="T61" fmla="*/ 159 h 264"/>
                <a:gd name="T62" fmla="*/ 226 w 263"/>
                <a:gd name="T63" fmla="*/ 164 h 264"/>
                <a:gd name="T64" fmla="*/ 221 w 263"/>
                <a:gd name="T65" fmla="*/ 164 h 264"/>
                <a:gd name="T66" fmla="*/ 220 w 263"/>
                <a:gd name="T67" fmla="*/ 164 h 264"/>
                <a:gd name="T68" fmla="*/ 215 w 263"/>
                <a:gd name="T69" fmla="*/ 164 h 264"/>
                <a:gd name="T70" fmla="*/ 210 w 263"/>
                <a:gd name="T71" fmla="*/ 162 h 264"/>
                <a:gd name="T72" fmla="*/ 206 w 263"/>
                <a:gd name="T73" fmla="*/ 160 h 264"/>
                <a:gd name="T74" fmla="*/ 199 w 263"/>
                <a:gd name="T75" fmla="*/ 154 h 264"/>
                <a:gd name="T76" fmla="*/ 190 w 263"/>
                <a:gd name="T77" fmla="*/ 144 h 264"/>
                <a:gd name="T78" fmla="*/ 190 w 263"/>
                <a:gd name="T79" fmla="*/ 233 h 264"/>
                <a:gd name="T80" fmla="*/ 2 w 263"/>
                <a:gd name="T81" fmla="*/ 264 h 264"/>
                <a:gd name="T82" fmla="*/ 0 w 263"/>
                <a:gd name="T83" fmla="*/ 2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264">
                  <a:moveTo>
                    <a:pt x="0" y="28"/>
                  </a:moveTo>
                  <a:cubicBezTo>
                    <a:pt x="46" y="21"/>
                    <a:pt x="46" y="21"/>
                    <a:pt x="46" y="21"/>
                  </a:cubicBezTo>
                  <a:cubicBezTo>
                    <a:pt x="45" y="24"/>
                    <a:pt x="44" y="26"/>
                    <a:pt x="44" y="29"/>
                  </a:cubicBezTo>
                  <a:cubicBezTo>
                    <a:pt x="43" y="31"/>
                    <a:pt x="42" y="34"/>
                    <a:pt x="42" y="37"/>
                  </a:cubicBezTo>
                  <a:cubicBezTo>
                    <a:pt x="42" y="40"/>
                    <a:pt x="41" y="43"/>
                    <a:pt x="41" y="46"/>
                  </a:cubicBezTo>
                  <a:cubicBezTo>
                    <a:pt x="41" y="54"/>
                    <a:pt x="43" y="61"/>
                    <a:pt x="46" y="68"/>
                  </a:cubicBezTo>
                  <a:cubicBezTo>
                    <a:pt x="49" y="75"/>
                    <a:pt x="53" y="80"/>
                    <a:pt x="58" y="85"/>
                  </a:cubicBezTo>
                  <a:cubicBezTo>
                    <a:pt x="63" y="90"/>
                    <a:pt x="69" y="93"/>
                    <a:pt x="75" y="95"/>
                  </a:cubicBezTo>
                  <a:cubicBezTo>
                    <a:pt x="80" y="96"/>
                    <a:pt x="85" y="97"/>
                    <a:pt x="89" y="97"/>
                  </a:cubicBezTo>
                  <a:cubicBezTo>
                    <a:pt x="89" y="97"/>
                    <a:pt x="89" y="97"/>
                    <a:pt x="89" y="97"/>
                  </a:cubicBezTo>
                  <a:cubicBezTo>
                    <a:pt x="92" y="97"/>
                    <a:pt x="94" y="97"/>
                    <a:pt x="97" y="96"/>
                  </a:cubicBezTo>
                  <a:cubicBezTo>
                    <a:pt x="104" y="95"/>
                    <a:pt x="111" y="93"/>
                    <a:pt x="118" y="89"/>
                  </a:cubicBezTo>
                  <a:cubicBezTo>
                    <a:pt x="124" y="85"/>
                    <a:pt x="130" y="80"/>
                    <a:pt x="135" y="74"/>
                  </a:cubicBezTo>
                  <a:cubicBezTo>
                    <a:pt x="140" y="68"/>
                    <a:pt x="144" y="61"/>
                    <a:pt x="147" y="54"/>
                  </a:cubicBezTo>
                  <a:cubicBezTo>
                    <a:pt x="149" y="47"/>
                    <a:pt x="151" y="39"/>
                    <a:pt x="151" y="31"/>
                  </a:cubicBezTo>
                  <a:cubicBezTo>
                    <a:pt x="151" y="22"/>
                    <a:pt x="149" y="14"/>
                    <a:pt x="145" y="7"/>
                  </a:cubicBezTo>
                  <a:cubicBezTo>
                    <a:pt x="191" y="0"/>
                    <a:pt x="191" y="0"/>
                    <a:pt x="191" y="0"/>
                  </a:cubicBezTo>
                  <a:cubicBezTo>
                    <a:pt x="190" y="118"/>
                    <a:pt x="190" y="118"/>
                    <a:pt x="190" y="118"/>
                  </a:cubicBezTo>
                  <a:cubicBezTo>
                    <a:pt x="199" y="105"/>
                    <a:pt x="199" y="105"/>
                    <a:pt x="199" y="105"/>
                  </a:cubicBezTo>
                  <a:cubicBezTo>
                    <a:pt x="202" y="100"/>
                    <a:pt x="207" y="96"/>
                    <a:pt x="211" y="92"/>
                  </a:cubicBezTo>
                  <a:cubicBezTo>
                    <a:pt x="213" y="91"/>
                    <a:pt x="215" y="90"/>
                    <a:pt x="217" y="89"/>
                  </a:cubicBezTo>
                  <a:cubicBezTo>
                    <a:pt x="218" y="88"/>
                    <a:pt x="220" y="87"/>
                    <a:pt x="222" y="87"/>
                  </a:cubicBezTo>
                  <a:cubicBezTo>
                    <a:pt x="224" y="86"/>
                    <a:pt x="226" y="86"/>
                    <a:pt x="228" y="85"/>
                  </a:cubicBezTo>
                  <a:cubicBezTo>
                    <a:pt x="230" y="85"/>
                    <a:pt x="231" y="85"/>
                    <a:pt x="233" y="85"/>
                  </a:cubicBezTo>
                  <a:cubicBezTo>
                    <a:pt x="236" y="85"/>
                    <a:pt x="239" y="85"/>
                    <a:pt x="242" y="86"/>
                  </a:cubicBezTo>
                  <a:cubicBezTo>
                    <a:pt x="246" y="88"/>
                    <a:pt x="250" y="90"/>
                    <a:pt x="253" y="93"/>
                  </a:cubicBezTo>
                  <a:cubicBezTo>
                    <a:pt x="256" y="96"/>
                    <a:pt x="259" y="99"/>
                    <a:pt x="260" y="104"/>
                  </a:cubicBezTo>
                  <a:cubicBezTo>
                    <a:pt x="262" y="108"/>
                    <a:pt x="263" y="113"/>
                    <a:pt x="263" y="118"/>
                  </a:cubicBezTo>
                  <a:cubicBezTo>
                    <a:pt x="263" y="124"/>
                    <a:pt x="262" y="129"/>
                    <a:pt x="260" y="134"/>
                  </a:cubicBezTo>
                  <a:cubicBezTo>
                    <a:pt x="258" y="139"/>
                    <a:pt x="256" y="144"/>
                    <a:pt x="252" y="148"/>
                  </a:cubicBezTo>
                  <a:cubicBezTo>
                    <a:pt x="249" y="153"/>
                    <a:pt x="245" y="156"/>
                    <a:pt x="240" y="159"/>
                  </a:cubicBezTo>
                  <a:cubicBezTo>
                    <a:pt x="236" y="161"/>
                    <a:pt x="231" y="163"/>
                    <a:pt x="226" y="164"/>
                  </a:cubicBezTo>
                  <a:cubicBezTo>
                    <a:pt x="224" y="164"/>
                    <a:pt x="223" y="164"/>
                    <a:pt x="221" y="164"/>
                  </a:cubicBezTo>
                  <a:cubicBezTo>
                    <a:pt x="220" y="164"/>
                    <a:pt x="220" y="164"/>
                    <a:pt x="220" y="164"/>
                  </a:cubicBezTo>
                  <a:cubicBezTo>
                    <a:pt x="219" y="164"/>
                    <a:pt x="217" y="164"/>
                    <a:pt x="215" y="164"/>
                  </a:cubicBezTo>
                  <a:cubicBezTo>
                    <a:pt x="213" y="164"/>
                    <a:pt x="212" y="163"/>
                    <a:pt x="210" y="162"/>
                  </a:cubicBezTo>
                  <a:cubicBezTo>
                    <a:pt x="209" y="162"/>
                    <a:pt x="207" y="161"/>
                    <a:pt x="206" y="160"/>
                  </a:cubicBezTo>
                  <a:cubicBezTo>
                    <a:pt x="203" y="159"/>
                    <a:pt x="201" y="157"/>
                    <a:pt x="199" y="154"/>
                  </a:cubicBezTo>
                  <a:cubicBezTo>
                    <a:pt x="190" y="144"/>
                    <a:pt x="190" y="144"/>
                    <a:pt x="190" y="144"/>
                  </a:cubicBezTo>
                  <a:cubicBezTo>
                    <a:pt x="190" y="233"/>
                    <a:pt x="190" y="233"/>
                    <a:pt x="190" y="233"/>
                  </a:cubicBezTo>
                  <a:cubicBezTo>
                    <a:pt x="2" y="264"/>
                    <a:pt x="2" y="264"/>
                    <a:pt x="2" y="264"/>
                  </a:cubicBez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66" name="Freeform 32"/>
            <p:cNvSpPr/>
            <p:nvPr/>
          </p:nvSpPr>
          <p:spPr bwMode="auto">
            <a:xfrm>
              <a:off x="5811838" y="2755900"/>
              <a:ext cx="1441450" cy="1438275"/>
            </a:xfrm>
            <a:custGeom>
              <a:avLst/>
              <a:gdLst>
                <a:gd name="T0" fmla="*/ 75 w 384"/>
                <a:gd name="T1" fmla="*/ 0 h 382"/>
                <a:gd name="T2" fmla="*/ 384 w 384"/>
                <a:gd name="T3" fmla="*/ 293 h 382"/>
                <a:gd name="T4" fmla="*/ 269 w 384"/>
                <a:gd name="T5" fmla="*/ 309 h 382"/>
                <a:gd name="T6" fmla="*/ 268 w 384"/>
                <a:gd name="T7" fmla="*/ 354 h 382"/>
                <a:gd name="T8" fmla="*/ 213 w 384"/>
                <a:gd name="T9" fmla="*/ 362 h 382"/>
                <a:gd name="T10" fmla="*/ 216 w 384"/>
                <a:gd name="T11" fmla="*/ 356 h 382"/>
                <a:gd name="T12" fmla="*/ 219 w 384"/>
                <a:gd name="T13" fmla="*/ 349 h 382"/>
                <a:gd name="T14" fmla="*/ 220 w 384"/>
                <a:gd name="T15" fmla="*/ 342 h 382"/>
                <a:gd name="T16" fmla="*/ 220 w 384"/>
                <a:gd name="T17" fmla="*/ 334 h 382"/>
                <a:gd name="T18" fmla="*/ 217 w 384"/>
                <a:gd name="T19" fmla="*/ 314 h 382"/>
                <a:gd name="T20" fmla="*/ 207 w 384"/>
                <a:gd name="T21" fmla="*/ 299 h 382"/>
                <a:gd name="T22" fmla="*/ 191 w 384"/>
                <a:gd name="T23" fmla="*/ 290 h 382"/>
                <a:gd name="T24" fmla="*/ 172 w 384"/>
                <a:gd name="T25" fmla="*/ 288 h 382"/>
                <a:gd name="T26" fmla="*/ 153 w 384"/>
                <a:gd name="T27" fmla="*/ 295 h 382"/>
                <a:gd name="T28" fmla="*/ 137 w 384"/>
                <a:gd name="T29" fmla="*/ 309 h 382"/>
                <a:gd name="T30" fmla="*/ 127 w 384"/>
                <a:gd name="T31" fmla="*/ 327 h 382"/>
                <a:gd name="T32" fmla="*/ 123 w 384"/>
                <a:gd name="T33" fmla="*/ 348 h 382"/>
                <a:gd name="T34" fmla="*/ 130 w 384"/>
                <a:gd name="T35" fmla="*/ 374 h 382"/>
                <a:gd name="T36" fmla="*/ 74 w 384"/>
                <a:gd name="T37" fmla="*/ 382 h 382"/>
                <a:gd name="T38" fmla="*/ 74 w 384"/>
                <a:gd name="T39" fmla="*/ 246 h 382"/>
                <a:gd name="T40" fmla="*/ 60 w 384"/>
                <a:gd name="T41" fmla="*/ 260 h 382"/>
                <a:gd name="T42" fmla="*/ 54 w 384"/>
                <a:gd name="T43" fmla="*/ 263 h 382"/>
                <a:gd name="T44" fmla="*/ 48 w 384"/>
                <a:gd name="T45" fmla="*/ 266 h 382"/>
                <a:gd name="T46" fmla="*/ 42 w 384"/>
                <a:gd name="T47" fmla="*/ 267 h 382"/>
                <a:gd name="T48" fmla="*/ 25 w 384"/>
                <a:gd name="T49" fmla="*/ 266 h 382"/>
                <a:gd name="T50" fmla="*/ 12 w 384"/>
                <a:gd name="T51" fmla="*/ 258 h 382"/>
                <a:gd name="T52" fmla="*/ 3 w 384"/>
                <a:gd name="T53" fmla="*/ 245 h 382"/>
                <a:gd name="T54" fmla="*/ 0 w 384"/>
                <a:gd name="T55" fmla="*/ 228 h 382"/>
                <a:gd name="T56" fmla="*/ 3 w 384"/>
                <a:gd name="T57" fmla="*/ 210 h 382"/>
                <a:gd name="T58" fmla="*/ 12 w 384"/>
                <a:gd name="T59" fmla="*/ 194 h 382"/>
                <a:gd name="T60" fmla="*/ 25 w 384"/>
                <a:gd name="T61" fmla="*/ 183 h 382"/>
                <a:gd name="T62" fmla="*/ 42 w 384"/>
                <a:gd name="T63" fmla="*/ 177 h 382"/>
                <a:gd name="T64" fmla="*/ 48 w 384"/>
                <a:gd name="T65" fmla="*/ 177 h 382"/>
                <a:gd name="T66" fmla="*/ 55 w 384"/>
                <a:gd name="T67" fmla="*/ 178 h 382"/>
                <a:gd name="T68" fmla="*/ 61 w 384"/>
                <a:gd name="T69" fmla="*/ 179 h 382"/>
                <a:gd name="T70" fmla="*/ 66 w 384"/>
                <a:gd name="T71" fmla="*/ 182 h 382"/>
                <a:gd name="T72" fmla="*/ 74 w 384"/>
                <a:gd name="T73" fmla="*/ 190 h 382"/>
                <a:gd name="T74" fmla="*/ 75 w 384"/>
                <a:gd name="T75" fmla="*/ 4 h 382"/>
                <a:gd name="T76" fmla="*/ 75 w 384"/>
                <a:gd name="T77"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 h="382">
                  <a:moveTo>
                    <a:pt x="75" y="0"/>
                  </a:moveTo>
                  <a:cubicBezTo>
                    <a:pt x="384" y="293"/>
                    <a:pt x="384" y="293"/>
                    <a:pt x="384" y="293"/>
                  </a:cubicBezTo>
                  <a:cubicBezTo>
                    <a:pt x="269" y="309"/>
                    <a:pt x="269" y="309"/>
                    <a:pt x="269" y="309"/>
                  </a:cubicBezTo>
                  <a:cubicBezTo>
                    <a:pt x="268" y="354"/>
                    <a:pt x="268" y="354"/>
                    <a:pt x="268" y="354"/>
                  </a:cubicBezTo>
                  <a:cubicBezTo>
                    <a:pt x="213" y="362"/>
                    <a:pt x="213" y="362"/>
                    <a:pt x="213" y="362"/>
                  </a:cubicBezTo>
                  <a:cubicBezTo>
                    <a:pt x="215" y="360"/>
                    <a:pt x="216" y="358"/>
                    <a:pt x="216" y="356"/>
                  </a:cubicBezTo>
                  <a:cubicBezTo>
                    <a:pt x="217" y="353"/>
                    <a:pt x="218" y="351"/>
                    <a:pt x="219" y="349"/>
                  </a:cubicBezTo>
                  <a:cubicBezTo>
                    <a:pt x="219" y="346"/>
                    <a:pt x="220" y="344"/>
                    <a:pt x="220" y="342"/>
                  </a:cubicBezTo>
                  <a:cubicBezTo>
                    <a:pt x="220" y="339"/>
                    <a:pt x="220" y="337"/>
                    <a:pt x="220" y="334"/>
                  </a:cubicBezTo>
                  <a:cubicBezTo>
                    <a:pt x="221" y="327"/>
                    <a:pt x="219" y="320"/>
                    <a:pt x="217" y="314"/>
                  </a:cubicBezTo>
                  <a:cubicBezTo>
                    <a:pt x="214" y="308"/>
                    <a:pt x="211" y="303"/>
                    <a:pt x="207" y="299"/>
                  </a:cubicBezTo>
                  <a:cubicBezTo>
                    <a:pt x="202" y="295"/>
                    <a:pt x="197" y="291"/>
                    <a:pt x="191" y="290"/>
                  </a:cubicBezTo>
                  <a:cubicBezTo>
                    <a:pt x="185" y="288"/>
                    <a:pt x="179" y="287"/>
                    <a:pt x="172" y="288"/>
                  </a:cubicBezTo>
                  <a:cubicBezTo>
                    <a:pt x="165" y="289"/>
                    <a:pt x="159" y="291"/>
                    <a:pt x="153" y="295"/>
                  </a:cubicBezTo>
                  <a:cubicBezTo>
                    <a:pt x="147" y="298"/>
                    <a:pt x="142" y="303"/>
                    <a:pt x="137" y="309"/>
                  </a:cubicBezTo>
                  <a:cubicBezTo>
                    <a:pt x="133" y="314"/>
                    <a:pt x="129" y="320"/>
                    <a:pt x="127" y="327"/>
                  </a:cubicBezTo>
                  <a:cubicBezTo>
                    <a:pt x="124" y="334"/>
                    <a:pt x="123" y="341"/>
                    <a:pt x="123" y="348"/>
                  </a:cubicBezTo>
                  <a:cubicBezTo>
                    <a:pt x="123" y="357"/>
                    <a:pt x="125" y="366"/>
                    <a:pt x="130" y="374"/>
                  </a:cubicBezTo>
                  <a:cubicBezTo>
                    <a:pt x="74" y="382"/>
                    <a:pt x="74" y="382"/>
                    <a:pt x="74" y="382"/>
                  </a:cubicBezTo>
                  <a:cubicBezTo>
                    <a:pt x="74" y="337"/>
                    <a:pt x="74" y="291"/>
                    <a:pt x="74" y="246"/>
                  </a:cubicBezTo>
                  <a:cubicBezTo>
                    <a:pt x="70" y="251"/>
                    <a:pt x="66" y="256"/>
                    <a:pt x="60" y="260"/>
                  </a:cubicBezTo>
                  <a:cubicBezTo>
                    <a:pt x="58" y="261"/>
                    <a:pt x="57" y="262"/>
                    <a:pt x="54" y="263"/>
                  </a:cubicBezTo>
                  <a:cubicBezTo>
                    <a:pt x="52" y="264"/>
                    <a:pt x="50" y="265"/>
                    <a:pt x="48" y="266"/>
                  </a:cubicBezTo>
                  <a:cubicBezTo>
                    <a:pt x="46" y="266"/>
                    <a:pt x="44" y="267"/>
                    <a:pt x="42" y="267"/>
                  </a:cubicBezTo>
                  <a:cubicBezTo>
                    <a:pt x="36" y="268"/>
                    <a:pt x="30" y="267"/>
                    <a:pt x="25" y="266"/>
                  </a:cubicBezTo>
                  <a:cubicBezTo>
                    <a:pt x="20" y="264"/>
                    <a:pt x="16" y="262"/>
                    <a:pt x="12" y="258"/>
                  </a:cubicBezTo>
                  <a:cubicBezTo>
                    <a:pt x="8" y="254"/>
                    <a:pt x="5" y="250"/>
                    <a:pt x="3" y="245"/>
                  </a:cubicBezTo>
                  <a:cubicBezTo>
                    <a:pt x="1" y="240"/>
                    <a:pt x="0" y="234"/>
                    <a:pt x="0" y="228"/>
                  </a:cubicBezTo>
                  <a:cubicBezTo>
                    <a:pt x="0" y="222"/>
                    <a:pt x="1" y="215"/>
                    <a:pt x="3" y="210"/>
                  </a:cubicBezTo>
                  <a:cubicBezTo>
                    <a:pt x="5" y="204"/>
                    <a:pt x="8" y="199"/>
                    <a:pt x="12" y="194"/>
                  </a:cubicBezTo>
                  <a:cubicBezTo>
                    <a:pt x="16" y="190"/>
                    <a:pt x="20" y="186"/>
                    <a:pt x="25" y="183"/>
                  </a:cubicBezTo>
                  <a:cubicBezTo>
                    <a:pt x="30" y="180"/>
                    <a:pt x="36" y="178"/>
                    <a:pt x="42" y="177"/>
                  </a:cubicBezTo>
                  <a:cubicBezTo>
                    <a:pt x="44" y="177"/>
                    <a:pt x="46" y="177"/>
                    <a:pt x="48" y="177"/>
                  </a:cubicBezTo>
                  <a:cubicBezTo>
                    <a:pt x="51" y="177"/>
                    <a:pt x="53" y="177"/>
                    <a:pt x="55" y="178"/>
                  </a:cubicBezTo>
                  <a:cubicBezTo>
                    <a:pt x="57" y="178"/>
                    <a:pt x="59" y="179"/>
                    <a:pt x="61" y="179"/>
                  </a:cubicBezTo>
                  <a:cubicBezTo>
                    <a:pt x="62" y="180"/>
                    <a:pt x="64" y="181"/>
                    <a:pt x="66" y="182"/>
                  </a:cubicBezTo>
                  <a:cubicBezTo>
                    <a:pt x="69" y="184"/>
                    <a:pt x="72" y="187"/>
                    <a:pt x="74" y="190"/>
                  </a:cubicBezTo>
                  <a:cubicBezTo>
                    <a:pt x="74" y="128"/>
                    <a:pt x="75" y="66"/>
                    <a:pt x="75" y="4"/>
                  </a:cubicBezTo>
                  <a:cubicBezTo>
                    <a:pt x="75" y="3"/>
                    <a:pt x="75" y="1"/>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67" name="Freeform 33"/>
            <p:cNvSpPr/>
            <p:nvPr/>
          </p:nvSpPr>
          <p:spPr bwMode="auto">
            <a:xfrm>
              <a:off x="5829301" y="2797175"/>
              <a:ext cx="1382713" cy="1379538"/>
            </a:xfrm>
            <a:custGeom>
              <a:avLst/>
              <a:gdLst>
                <a:gd name="T0" fmla="*/ 74 w 368"/>
                <a:gd name="T1" fmla="*/ 219 h 366"/>
                <a:gd name="T2" fmla="*/ 65 w 368"/>
                <a:gd name="T3" fmla="*/ 232 h 366"/>
                <a:gd name="T4" fmla="*/ 53 w 368"/>
                <a:gd name="T5" fmla="*/ 245 h 366"/>
                <a:gd name="T6" fmla="*/ 47 w 368"/>
                <a:gd name="T7" fmla="*/ 248 h 366"/>
                <a:gd name="T8" fmla="*/ 42 w 368"/>
                <a:gd name="T9" fmla="*/ 250 h 366"/>
                <a:gd name="T10" fmla="*/ 36 w 368"/>
                <a:gd name="T11" fmla="*/ 252 h 366"/>
                <a:gd name="T12" fmla="*/ 31 w 368"/>
                <a:gd name="T13" fmla="*/ 252 h 366"/>
                <a:gd name="T14" fmla="*/ 22 w 368"/>
                <a:gd name="T15" fmla="*/ 250 h 366"/>
                <a:gd name="T16" fmla="*/ 10 w 368"/>
                <a:gd name="T17" fmla="*/ 244 h 366"/>
                <a:gd name="T18" fmla="*/ 2 w 368"/>
                <a:gd name="T19" fmla="*/ 232 h 366"/>
                <a:gd name="T20" fmla="*/ 0 w 368"/>
                <a:gd name="T21" fmla="*/ 217 h 366"/>
                <a:gd name="T22" fmla="*/ 3 w 368"/>
                <a:gd name="T23" fmla="*/ 200 h 366"/>
                <a:gd name="T24" fmla="*/ 11 w 368"/>
                <a:gd name="T25" fmla="*/ 186 h 366"/>
                <a:gd name="T26" fmla="*/ 23 w 368"/>
                <a:gd name="T27" fmla="*/ 176 h 366"/>
                <a:gd name="T28" fmla="*/ 37 w 368"/>
                <a:gd name="T29" fmla="*/ 171 h 366"/>
                <a:gd name="T30" fmla="*/ 42 w 368"/>
                <a:gd name="T31" fmla="*/ 170 h 366"/>
                <a:gd name="T32" fmla="*/ 43 w 368"/>
                <a:gd name="T33" fmla="*/ 170 h 366"/>
                <a:gd name="T34" fmla="*/ 49 w 368"/>
                <a:gd name="T35" fmla="*/ 171 h 366"/>
                <a:gd name="T36" fmla="*/ 54 w 368"/>
                <a:gd name="T37" fmla="*/ 173 h 366"/>
                <a:gd name="T38" fmla="*/ 58 w 368"/>
                <a:gd name="T39" fmla="*/ 175 h 366"/>
                <a:gd name="T40" fmla="*/ 66 w 368"/>
                <a:gd name="T41" fmla="*/ 182 h 366"/>
                <a:gd name="T42" fmla="*/ 74 w 368"/>
                <a:gd name="T43" fmla="*/ 192 h 366"/>
                <a:gd name="T44" fmla="*/ 74 w 368"/>
                <a:gd name="T45" fmla="*/ 0 h 366"/>
                <a:gd name="T46" fmla="*/ 368 w 368"/>
                <a:gd name="T47" fmla="*/ 279 h 366"/>
                <a:gd name="T48" fmla="*/ 259 w 368"/>
                <a:gd name="T49" fmla="*/ 294 h 366"/>
                <a:gd name="T50" fmla="*/ 259 w 368"/>
                <a:gd name="T51" fmla="*/ 339 h 366"/>
                <a:gd name="T52" fmla="*/ 216 w 368"/>
                <a:gd name="T53" fmla="*/ 345 h 366"/>
                <a:gd name="T54" fmla="*/ 218 w 368"/>
                <a:gd name="T55" fmla="*/ 339 h 366"/>
                <a:gd name="T56" fmla="*/ 220 w 368"/>
                <a:gd name="T57" fmla="*/ 331 h 366"/>
                <a:gd name="T58" fmla="*/ 220 w 368"/>
                <a:gd name="T59" fmla="*/ 323 h 366"/>
                <a:gd name="T60" fmla="*/ 216 w 368"/>
                <a:gd name="T61" fmla="*/ 301 h 366"/>
                <a:gd name="T62" fmla="*/ 205 w 368"/>
                <a:gd name="T63" fmla="*/ 284 h 366"/>
                <a:gd name="T64" fmla="*/ 188 w 368"/>
                <a:gd name="T65" fmla="*/ 274 h 366"/>
                <a:gd name="T66" fmla="*/ 173 w 368"/>
                <a:gd name="T67" fmla="*/ 272 h 366"/>
                <a:gd name="T68" fmla="*/ 166 w 368"/>
                <a:gd name="T69" fmla="*/ 272 h 366"/>
                <a:gd name="T70" fmla="*/ 146 w 368"/>
                <a:gd name="T71" fmla="*/ 280 h 366"/>
                <a:gd name="T72" fmla="*/ 129 w 368"/>
                <a:gd name="T73" fmla="*/ 295 h 366"/>
                <a:gd name="T74" fmla="*/ 117 w 368"/>
                <a:gd name="T75" fmla="*/ 314 h 366"/>
                <a:gd name="T76" fmla="*/ 113 w 368"/>
                <a:gd name="T77" fmla="*/ 337 h 366"/>
                <a:gd name="T78" fmla="*/ 117 w 368"/>
                <a:gd name="T79" fmla="*/ 360 h 366"/>
                <a:gd name="T80" fmla="*/ 73 w 368"/>
                <a:gd name="T81" fmla="*/ 366 h 366"/>
                <a:gd name="T82" fmla="*/ 74 w 368"/>
                <a:gd name="T83" fmla="*/ 2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8" h="366">
                  <a:moveTo>
                    <a:pt x="74" y="219"/>
                  </a:moveTo>
                  <a:cubicBezTo>
                    <a:pt x="65" y="232"/>
                    <a:pt x="65" y="232"/>
                    <a:pt x="65" y="232"/>
                  </a:cubicBezTo>
                  <a:cubicBezTo>
                    <a:pt x="62" y="237"/>
                    <a:pt x="58" y="241"/>
                    <a:pt x="53" y="245"/>
                  </a:cubicBezTo>
                  <a:cubicBezTo>
                    <a:pt x="51" y="246"/>
                    <a:pt x="49" y="247"/>
                    <a:pt x="47" y="248"/>
                  </a:cubicBezTo>
                  <a:cubicBezTo>
                    <a:pt x="46" y="249"/>
                    <a:pt x="44" y="250"/>
                    <a:pt x="42" y="250"/>
                  </a:cubicBezTo>
                  <a:cubicBezTo>
                    <a:pt x="40" y="251"/>
                    <a:pt x="38" y="251"/>
                    <a:pt x="36" y="252"/>
                  </a:cubicBezTo>
                  <a:cubicBezTo>
                    <a:pt x="34" y="252"/>
                    <a:pt x="33" y="252"/>
                    <a:pt x="31" y="252"/>
                  </a:cubicBezTo>
                  <a:cubicBezTo>
                    <a:pt x="28" y="252"/>
                    <a:pt x="25" y="251"/>
                    <a:pt x="22" y="250"/>
                  </a:cubicBezTo>
                  <a:cubicBezTo>
                    <a:pt x="17" y="249"/>
                    <a:pt x="14" y="247"/>
                    <a:pt x="10" y="244"/>
                  </a:cubicBezTo>
                  <a:cubicBezTo>
                    <a:pt x="7" y="240"/>
                    <a:pt x="4" y="237"/>
                    <a:pt x="2" y="232"/>
                  </a:cubicBezTo>
                  <a:cubicBezTo>
                    <a:pt x="0" y="227"/>
                    <a:pt x="0" y="222"/>
                    <a:pt x="0" y="217"/>
                  </a:cubicBezTo>
                  <a:cubicBezTo>
                    <a:pt x="0" y="211"/>
                    <a:pt x="1" y="206"/>
                    <a:pt x="3" y="200"/>
                  </a:cubicBezTo>
                  <a:cubicBezTo>
                    <a:pt x="4" y="195"/>
                    <a:pt x="7" y="190"/>
                    <a:pt x="11" y="186"/>
                  </a:cubicBezTo>
                  <a:cubicBezTo>
                    <a:pt x="14" y="182"/>
                    <a:pt x="18" y="178"/>
                    <a:pt x="23" y="176"/>
                  </a:cubicBezTo>
                  <a:cubicBezTo>
                    <a:pt x="27" y="173"/>
                    <a:pt x="32" y="171"/>
                    <a:pt x="37" y="171"/>
                  </a:cubicBezTo>
                  <a:cubicBezTo>
                    <a:pt x="39" y="170"/>
                    <a:pt x="40" y="170"/>
                    <a:pt x="42" y="170"/>
                  </a:cubicBezTo>
                  <a:cubicBezTo>
                    <a:pt x="42" y="170"/>
                    <a:pt x="43" y="170"/>
                    <a:pt x="43" y="170"/>
                  </a:cubicBezTo>
                  <a:cubicBezTo>
                    <a:pt x="45" y="170"/>
                    <a:pt x="47" y="171"/>
                    <a:pt x="49" y="171"/>
                  </a:cubicBezTo>
                  <a:cubicBezTo>
                    <a:pt x="50" y="171"/>
                    <a:pt x="52" y="172"/>
                    <a:pt x="54" y="173"/>
                  </a:cubicBezTo>
                  <a:cubicBezTo>
                    <a:pt x="55" y="173"/>
                    <a:pt x="57" y="174"/>
                    <a:pt x="58" y="175"/>
                  </a:cubicBezTo>
                  <a:cubicBezTo>
                    <a:pt x="61" y="177"/>
                    <a:pt x="64" y="179"/>
                    <a:pt x="66" y="182"/>
                  </a:cubicBezTo>
                  <a:cubicBezTo>
                    <a:pt x="74" y="192"/>
                    <a:pt x="74" y="192"/>
                    <a:pt x="74" y="192"/>
                  </a:cubicBezTo>
                  <a:cubicBezTo>
                    <a:pt x="74" y="0"/>
                    <a:pt x="74" y="0"/>
                    <a:pt x="74" y="0"/>
                  </a:cubicBezTo>
                  <a:cubicBezTo>
                    <a:pt x="368" y="279"/>
                    <a:pt x="368" y="279"/>
                    <a:pt x="368" y="279"/>
                  </a:cubicBezTo>
                  <a:cubicBezTo>
                    <a:pt x="259" y="294"/>
                    <a:pt x="259" y="294"/>
                    <a:pt x="259" y="294"/>
                  </a:cubicBezTo>
                  <a:cubicBezTo>
                    <a:pt x="259" y="339"/>
                    <a:pt x="259" y="339"/>
                    <a:pt x="259" y="339"/>
                  </a:cubicBezTo>
                  <a:cubicBezTo>
                    <a:pt x="216" y="345"/>
                    <a:pt x="216" y="345"/>
                    <a:pt x="216" y="345"/>
                  </a:cubicBezTo>
                  <a:cubicBezTo>
                    <a:pt x="217" y="343"/>
                    <a:pt x="217" y="341"/>
                    <a:pt x="218" y="339"/>
                  </a:cubicBezTo>
                  <a:cubicBezTo>
                    <a:pt x="219" y="336"/>
                    <a:pt x="219" y="334"/>
                    <a:pt x="220" y="331"/>
                  </a:cubicBezTo>
                  <a:cubicBezTo>
                    <a:pt x="220" y="329"/>
                    <a:pt x="220" y="326"/>
                    <a:pt x="220" y="323"/>
                  </a:cubicBezTo>
                  <a:cubicBezTo>
                    <a:pt x="220" y="316"/>
                    <a:pt x="219" y="308"/>
                    <a:pt x="216" y="301"/>
                  </a:cubicBezTo>
                  <a:cubicBezTo>
                    <a:pt x="213" y="295"/>
                    <a:pt x="210" y="289"/>
                    <a:pt x="205" y="284"/>
                  </a:cubicBezTo>
                  <a:cubicBezTo>
                    <a:pt x="200" y="280"/>
                    <a:pt x="194" y="276"/>
                    <a:pt x="188" y="274"/>
                  </a:cubicBezTo>
                  <a:cubicBezTo>
                    <a:pt x="183" y="273"/>
                    <a:pt x="178" y="272"/>
                    <a:pt x="173" y="272"/>
                  </a:cubicBezTo>
                  <a:cubicBezTo>
                    <a:pt x="171" y="272"/>
                    <a:pt x="169" y="272"/>
                    <a:pt x="166" y="272"/>
                  </a:cubicBezTo>
                  <a:cubicBezTo>
                    <a:pt x="159" y="273"/>
                    <a:pt x="152" y="276"/>
                    <a:pt x="146" y="280"/>
                  </a:cubicBezTo>
                  <a:cubicBezTo>
                    <a:pt x="139" y="284"/>
                    <a:pt x="134" y="289"/>
                    <a:pt x="129" y="295"/>
                  </a:cubicBezTo>
                  <a:cubicBezTo>
                    <a:pt x="124" y="301"/>
                    <a:pt x="120" y="307"/>
                    <a:pt x="117" y="314"/>
                  </a:cubicBezTo>
                  <a:cubicBezTo>
                    <a:pt x="115" y="322"/>
                    <a:pt x="113" y="330"/>
                    <a:pt x="113" y="337"/>
                  </a:cubicBezTo>
                  <a:cubicBezTo>
                    <a:pt x="113" y="345"/>
                    <a:pt x="115" y="353"/>
                    <a:pt x="117" y="360"/>
                  </a:cubicBezTo>
                  <a:cubicBezTo>
                    <a:pt x="73" y="366"/>
                    <a:pt x="73" y="366"/>
                    <a:pt x="73" y="366"/>
                  </a:cubicBezTo>
                  <a:lnTo>
                    <a:pt x="74" y="219"/>
                  </a:lnTo>
                  <a:close/>
                </a:path>
              </a:pathLst>
            </a:custGeom>
            <a:solidFill>
              <a:srgbClr val="FFC000"/>
            </a:solidFill>
            <a:ln w="9525">
              <a:solidFill>
                <a:srgbClr val="000000"/>
              </a:solidFill>
              <a:round/>
            </a:ln>
          </p:spPr>
          <p:txBody>
            <a:bodyPr vert="horz" wrap="square" lIns="68580" tIns="34290" rIns="68580" bIns="34290" numCol="1" anchor="t" anchorCtr="0" compatLnSpc="1"/>
            <a:lstStyle/>
            <a:p>
              <a:endParaRPr lang="en-US" sz="1350"/>
            </a:p>
          </p:txBody>
        </p:sp>
        <p:sp>
          <p:nvSpPr>
            <p:cNvPr id="68" name="Freeform 34"/>
            <p:cNvSpPr/>
            <p:nvPr/>
          </p:nvSpPr>
          <p:spPr bwMode="auto">
            <a:xfrm>
              <a:off x="4845051" y="2759075"/>
              <a:ext cx="1214438" cy="1812925"/>
            </a:xfrm>
            <a:custGeom>
              <a:avLst/>
              <a:gdLst>
                <a:gd name="T0" fmla="*/ 323 w 323"/>
                <a:gd name="T1" fmla="*/ 0 h 481"/>
                <a:gd name="T2" fmla="*/ 323 w 323"/>
                <a:gd name="T3" fmla="*/ 171 h 481"/>
                <a:gd name="T4" fmla="*/ 317 w 323"/>
                <a:gd name="T5" fmla="*/ 168 h 481"/>
                <a:gd name="T6" fmla="*/ 311 w 323"/>
                <a:gd name="T7" fmla="*/ 167 h 481"/>
                <a:gd name="T8" fmla="*/ 305 w 323"/>
                <a:gd name="T9" fmla="*/ 167 h 481"/>
                <a:gd name="T10" fmla="*/ 299 w 323"/>
                <a:gd name="T11" fmla="*/ 167 h 481"/>
                <a:gd name="T12" fmla="*/ 279 w 323"/>
                <a:gd name="T13" fmla="*/ 174 h 481"/>
                <a:gd name="T14" fmla="*/ 263 w 323"/>
                <a:gd name="T15" fmla="*/ 188 h 481"/>
                <a:gd name="T16" fmla="*/ 252 w 323"/>
                <a:gd name="T17" fmla="*/ 206 h 481"/>
                <a:gd name="T18" fmla="*/ 248 w 323"/>
                <a:gd name="T19" fmla="*/ 228 h 481"/>
                <a:gd name="T20" fmla="*/ 252 w 323"/>
                <a:gd name="T21" fmla="*/ 248 h 481"/>
                <a:gd name="T22" fmla="*/ 263 w 323"/>
                <a:gd name="T23" fmla="*/ 264 h 481"/>
                <a:gd name="T24" fmla="*/ 279 w 323"/>
                <a:gd name="T25" fmla="*/ 274 h 481"/>
                <a:gd name="T26" fmla="*/ 299 w 323"/>
                <a:gd name="T27" fmla="*/ 275 h 481"/>
                <a:gd name="T28" fmla="*/ 323 w 323"/>
                <a:gd name="T29" fmla="*/ 265 h 481"/>
                <a:gd name="T30" fmla="*/ 322 w 323"/>
                <a:gd name="T31" fmla="*/ 383 h 481"/>
                <a:gd name="T32" fmla="*/ 244 w 323"/>
                <a:gd name="T33" fmla="*/ 394 h 481"/>
                <a:gd name="T34" fmla="*/ 254 w 323"/>
                <a:gd name="T35" fmla="*/ 401 h 481"/>
                <a:gd name="T36" fmla="*/ 259 w 323"/>
                <a:gd name="T37" fmla="*/ 407 h 481"/>
                <a:gd name="T38" fmla="*/ 262 w 323"/>
                <a:gd name="T39" fmla="*/ 414 h 481"/>
                <a:gd name="T40" fmla="*/ 264 w 323"/>
                <a:gd name="T41" fmla="*/ 421 h 481"/>
                <a:gd name="T42" fmla="*/ 265 w 323"/>
                <a:gd name="T43" fmla="*/ 429 h 481"/>
                <a:gd name="T44" fmla="*/ 262 w 323"/>
                <a:gd name="T45" fmla="*/ 447 h 481"/>
                <a:gd name="T46" fmla="*/ 253 w 323"/>
                <a:gd name="T47" fmla="*/ 463 h 481"/>
                <a:gd name="T48" fmla="*/ 239 w 323"/>
                <a:gd name="T49" fmla="*/ 474 h 481"/>
                <a:gd name="T50" fmla="*/ 223 w 323"/>
                <a:gd name="T51" fmla="*/ 480 h 481"/>
                <a:gd name="T52" fmla="*/ 207 w 323"/>
                <a:gd name="T53" fmla="*/ 479 h 481"/>
                <a:gd name="T54" fmla="*/ 194 w 323"/>
                <a:gd name="T55" fmla="*/ 471 h 481"/>
                <a:gd name="T56" fmla="*/ 185 w 323"/>
                <a:gd name="T57" fmla="*/ 459 h 481"/>
                <a:gd name="T58" fmla="*/ 181 w 323"/>
                <a:gd name="T59" fmla="*/ 442 h 481"/>
                <a:gd name="T60" fmla="*/ 182 w 323"/>
                <a:gd name="T61" fmla="*/ 433 h 481"/>
                <a:gd name="T62" fmla="*/ 184 w 323"/>
                <a:gd name="T63" fmla="*/ 425 h 481"/>
                <a:gd name="T64" fmla="*/ 187 w 323"/>
                <a:gd name="T65" fmla="*/ 418 h 481"/>
                <a:gd name="T66" fmla="*/ 192 w 323"/>
                <a:gd name="T67" fmla="*/ 411 h 481"/>
                <a:gd name="T68" fmla="*/ 202 w 323"/>
                <a:gd name="T69" fmla="*/ 400 h 481"/>
                <a:gd name="T70" fmla="*/ 123 w 323"/>
                <a:gd name="T71" fmla="*/ 412 h 481"/>
                <a:gd name="T72" fmla="*/ 122 w 323"/>
                <a:gd name="T73" fmla="*/ 366 h 481"/>
                <a:gd name="T74" fmla="*/ 0 w 323"/>
                <a:gd name="T75" fmla="*/ 383 h 481"/>
                <a:gd name="T76" fmla="*/ 153 w 323"/>
                <a:gd name="T77" fmla="*/ 202 h 481"/>
                <a:gd name="T78" fmla="*/ 152 w 323"/>
                <a:gd name="T79" fmla="*/ 66 h 481"/>
                <a:gd name="T80" fmla="*/ 222 w 323"/>
                <a:gd name="T81" fmla="*/ 57 h 481"/>
                <a:gd name="T82" fmla="*/ 222 w 323"/>
                <a:gd name="T83" fmla="*/ 120 h 481"/>
                <a:gd name="T84" fmla="*/ 323 w 323"/>
                <a:gd name="T8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3" h="481">
                  <a:moveTo>
                    <a:pt x="323" y="0"/>
                  </a:moveTo>
                  <a:cubicBezTo>
                    <a:pt x="323" y="171"/>
                    <a:pt x="323" y="171"/>
                    <a:pt x="323" y="171"/>
                  </a:cubicBezTo>
                  <a:cubicBezTo>
                    <a:pt x="321" y="170"/>
                    <a:pt x="319" y="169"/>
                    <a:pt x="317" y="168"/>
                  </a:cubicBezTo>
                  <a:cubicBezTo>
                    <a:pt x="315" y="168"/>
                    <a:pt x="313" y="167"/>
                    <a:pt x="311" y="167"/>
                  </a:cubicBezTo>
                  <a:cubicBezTo>
                    <a:pt x="309" y="167"/>
                    <a:pt x="307" y="167"/>
                    <a:pt x="305" y="167"/>
                  </a:cubicBezTo>
                  <a:cubicBezTo>
                    <a:pt x="303" y="167"/>
                    <a:pt x="301" y="167"/>
                    <a:pt x="299" y="167"/>
                  </a:cubicBezTo>
                  <a:cubicBezTo>
                    <a:pt x="292" y="168"/>
                    <a:pt x="285" y="170"/>
                    <a:pt x="279" y="174"/>
                  </a:cubicBezTo>
                  <a:cubicBezTo>
                    <a:pt x="273" y="177"/>
                    <a:pt x="268" y="182"/>
                    <a:pt x="263" y="188"/>
                  </a:cubicBezTo>
                  <a:cubicBezTo>
                    <a:pt x="259" y="193"/>
                    <a:pt x="255" y="199"/>
                    <a:pt x="252" y="206"/>
                  </a:cubicBezTo>
                  <a:cubicBezTo>
                    <a:pt x="250" y="213"/>
                    <a:pt x="248" y="220"/>
                    <a:pt x="248" y="228"/>
                  </a:cubicBezTo>
                  <a:cubicBezTo>
                    <a:pt x="248" y="235"/>
                    <a:pt x="250" y="242"/>
                    <a:pt x="252" y="248"/>
                  </a:cubicBezTo>
                  <a:cubicBezTo>
                    <a:pt x="255" y="255"/>
                    <a:pt x="259" y="260"/>
                    <a:pt x="263" y="264"/>
                  </a:cubicBezTo>
                  <a:cubicBezTo>
                    <a:pt x="268" y="268"/>
                    <a:pt x="273" y="272"/>
                    <a:pt x="279" y="274"/>
                  </a:cubicBezTo>
                  <a:cubicBezTo>
                    <a:pt x="285" y="275"/>
                    <a:pt x="292" y="276"/>
                    <a:pt x="299" y="275"/>
                  </a:cubicBezTo>
                  <a:cubicBezTo>
                    <a:pt x="307" y="274"/>
                    <a:pt x="316" y="270"/>
                    <a:pt x="323" y="265"/>
                  </a:cubicBezTo>
                  <a:cubicBezTo>
                    <a:pt x="322" y="383"/>
                    <a:pt x="322" y="383"/>
                    <a:pt x="322" y="383"/>
                  </a:cubicBezTo>
                  <a:cubicBezTo>
                    <a:pt x="296" y="386"/>
                    <a:pt x="270" y="390"/>
                    <a:pt x="244" y="394"/>
                  </a:cubicBezTo>
                  <a:cubicBezTo>
                    <a:pt x="248" y="396"/>
                    <a:pt x="252" y="398"/>
                    <a:pt x="254" y="401"/>
                  </a:cubicBezTo>
                  <a:cubicBezTo>
                    <a:pt x="256" y="403"/>
                    <a:pt x="258" y="405"/>
                    <a:pt x="259" y="407"/>
                  </a:cubicBezTo>
                  <a:cubicBezTo>
                    <a:pt x="260" y="409"/>
                    <a:pt x="261" y="411"/>
                    <a:pt x="262" y="414"/>
                  </a:cubicBezTo>
                  <a:cubicBezTo>
                    <a:pt x="263" y="416"/>
                    <a:pt x="264" y="419"/>
                    <a:pt x="264" y="421"/>
                  </a:cubicBezTo>
                  <a:cubicBezTo>
                    <a:pt x="265" y="424"/>
                    <a:pt x="265" y="427"/>
                    <a:pt x="265" y="429"/>
                  </a:cubicBezTo>
                  <a:cubicBezTo>
                    <a:pt x="265" y="435"/>
                    <a:pt x="264" y="441"/>
                    <a:pt x="262" y="447"/>
                  </a:cubicBezTo>
                  <a:cubicBezTo>
                    <a:pt x="259" y="453"/>
                    <a:pt x="256" y="458"/>
                    <a:pt x="253" y="463"/>
                  </a:cubicBezTo>
                  <a:cubicBezTo>
                    <a:pt x="249" y="467"/>
                    <a:pt x="244" y="471"/>
                    <a:pt x="239" y="474"/>
                  </a:cubicBezTo>
                  <a:cubicBezTo>
                    <a:pt x="234" y="477"/>
                    <a:pt x="229" y="479"/>
                    <a:pt x="223" y="480"/>
                  </a:cubicBezTo>
                  <a:cubicBezTo>
                    <a:pt x="218" y="481"/>
                    <a:pt x="212" y="480"/>
                    <a:pt x="207" y="479"/>
                  </a:cubicBezTo>
                  <a:cubicBezTo>
                    <a:pt x="202" y="477"/>
                    <a:pt x="198" y="475"/>
                    <a:pt x="194" y="471"/>
                  </a:cubicBezTo>
                  <a:cubicBezTo>
                    <a:pt x="190" y="468"/>
                    <a:pt x="187" y="464"/>
                    <a:pt x="185" y="459"/>
                  </a:cubicBezTo>
                  <a:cubicBezTo>
                    <a:pt x="183" y="454"/>
                    <a:pt x="181" y="448"/>
                    <a:pt x="181" y="442"/>
                  </a:cubicBezTo>
                  <a:cubicBezTo>
                    <a:pt x="181" y="439"/>
                    <a:pt x="182" y="436"/>
                    <a:pt x="182" y="433"/>
                  </a:cubicBezTo>
                  <a:cubicBezTo>
                    <a:pt x="183" y="431"/>
                    <a:pt x="183" y="428"/>
                    <a:pt x="184" y="425"/>
                  </a:cubicBezTo>
                  <a:cubicBezTo>
                    <a:pt x="185" y="423"/>
                    <a:pt x="186" y="420"/>
                    <a:pt x="187" y="418"/>
                  </a:cubicBezTo>
                  <a:cubicBezTo>
                    <a:pt x="189" y="415"/>
                    <a:pt x="190" y="413"/>
                    <a:pt x="192" y="411"/>
                  </a:cubicBezTo>
                  <a:cubicBezTo>
                    <a:pt x="195" y="407"/>
                    <a:pt x="198" y="403"/>
                    <a:pt x="202" y="400"/>
                  </a:cubicBezTo>
                  <a:cubicBezTo>
                    <a:pt x="176" y="404"/>
                    <a:pt x="149" y="408"/>
                    <a:pt x="123" y="412"/>
                  </a:cubicBezTo>
                  <a:cubicBezTo>
                    <a:pt x="122" y="366"/>
                    <a:pt x="122" y="366"/>
                    <a:pt x="122" y="366"/>
                  </a:cubicBezTo>
                  <a:cubicBezTo>
                    <a:pt x="0" y="383"/>
                    <a:pt x="0" y="383"/>
                    <a:pt x="0" y="383"/>
                  </a:cubicBezTo>
                  <a:cubicBezTo>
                    <a:pt x="153" y="202"/>
                    <a:pt x="153" y="202"/>
                    <a:pt x="153" y="202"/>
                  </a:cubicBezTo>
                  <a:cubicBezTo>
                    <a:pt x="152" y="66"/>
                    <a:pt x="152" y="66"/>
                    <a:pt x="152" y="66"/>
                  </a:cubicBezTo>
                  <a:cubicBezTo>
                    <a:pt x="222" y="57"/>
                    <a:pt x="222" y="57"/>
                    <a:pt x="222" y="57"/>
                  </a:cubicBezTo>
                  <a:cubicBezTo>
                    <a:pt x="222" y="120"/>
                    <a:pt x="222" y="120"/>
                    <a:pt x="222" y="120"/>
                  </a:cubicBezTo>
                  <a:lnTo>
                    <a:pt x="3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69" name="Freeform 35"/>
            <p:cNvSpPr/>
            <p:nvPr/>
          </p:nvSpPr>
          <p:spPr bwMode="auto">
            <a:xfrm>
              <a:off x="4884661" y="2809775"/>
              <a:ext cx="1157288" cy="1744663"/>
            </a:xfrm>
            <a:custGeom>
              <a:avLst/>
              <a:gdLst>
                <a:gd name="T0" fmla="*/ 206 w 308"/>
                <a:gd name="T1" fmla="*/ 463 h 463"/>
                <a:gd name="T2" fmla="*/ 197 w 308"/>
                <a:gd name="T3" fmla="*/ 461 h 463"/>
                <a:gd name="T4" fmla="*/ 186 w 308"/>
                <a:gd name="T5" fmla="*/ 455 h 463"/>
                <a:gd name="T6" fmla="*/ 178 w 308"/>
                <a:gd name="T7" fmla="*/ 444 h 463"/>
                <a:gd name="T8" fmla="*/ 175 w 308"/>
                <a:gd name="T9" fmla="*/ 429 h 463"/>
                <a:gd name="T10" fmla="*/ 176 w 308"/>
                <a:gd name="T11" fmla="*/ 421 h 463"/>
                <a:gd name="T12" fmla="*/ 178 w 308"/>
                <a:gd name="T13" fmla="*/ 414 h 463"/>
                <a:gd name="T14" fmla="*/ 181 w 308"/>
                <a:gd name="T15" fmla="*/ 407 h 463"/>
                <a:gd name="T16" fmla="*/ 185 w 308"/>
                <a:gd name="T17" fmla="*/ 400 h 463"/>
                <a:gd name="T18" fmla="*/ 194 w 308"/>
                <a:gd name="T19" fmla="*/ 391 h 463"/>
                <a:gd name="T20" fmla="*/ 208 w 308"/>
                <a:gd name="T21" fmla="*/ 380 h 463"/>
                <a:gd name="T22" fmla="*/ 116 w 308"/>
                <a:gd name="T23" fmla="*/ 393 h 463"/>
                <a:gd name="T24" fmla="*/ 116 w 308"/>
                <a:gd name="T25" fmla="*/ 347 h 463"/>
                <a:gd name="T26" fmla="*/ 0 w 308"/>
                <a:gd name="T27" fmla="*/ 364 h 463"/>
                <a:gd name="T28" fmla="*/ 147 w 308"/>
                <a:gd name="T29" fmla="*/ 190 h 463"/>
                <a:gd name="T30" fmla="*/ 146 w 308"/>
                <a:gd name="T31" fmla="*/ 57 h 463"/>
                <a:gd name="T32" fmla="*/ 206 w 308"/>
                <a:gd name="T33" fmla="*/ 49 h 463"/>
                <a:gd name="T34" fmla="*/ 207 w 308"/>
                <a:gd name="T35" fmla="*/ 119 h 463"/>
                <a:gd name="T36" fmla="*/ 308 w 308"/>
                <a:gd name="T37" fmla="*/ 0 h 463"/>
                <a:gd name="T38" fmla="*/ 307 w 308"/>
                <a:gd name="T39" fmla="*/ 151 h 463"/>
                <a:gd name="T40" fmla="*/ 301 w 308"/>
                <a:gd name="T41" fmla="*/ 149 h 463"/>
                <a:gd name="T42" fmla="*/ 294 w 308"/>
                <a:gd name="T43" fmla="*/ 149 h 463"/>
                <a:gd name="T44" fmla="*/ 294 w 308"/>
                <a:gd name="T45" fmla="*/ 149 h 463"/>
                <a:gd name="T46" fmla="*/ 287 w 308"/>
                <a:gd name="T47" fmla="*/ 149 h 463"/>
                <a:gd name="T48" fmla="*/ 266 w 308"/>
                <a:gd name="T49" fmla="*/ 157 h 463"/>
                <a:gd name="T50" fmla="*/ 249 w 308"/>
                <a:gd name="T51" fmla="*/ 172 h 463"/>
                <a:gd name="T52" fmla="*/ 237 w 308"/>
                <a:gd name="T53" fmla="*/ 192 h 463"/>
                <a:gd name="T54" fmla="*/ 233 w 308"/>
                <a:gd name="T55" fmla="*/ 215 h 463"/>
                <a:gd name="T56" fmla="*/ 237 w 308"/>
                <a:gd name="T57" fmla="*/ 237 h 463"/>
                <a:gd name="T58" fmla="*/ 249 w 308"/>
                <a:gd name="T59" fmla="*/ 255 h 463"/>
                <a:gd name="T60" fmla="*/ 267 w 308"/>
                <a:gd name="T61" fmla="*/ 265 h 463"/>
                <a:gd name="T62" fmla="*/ 281 w 308"/>
                <a:gd name="T63" fmla="*/ 267 h 463"/>
                <a:gd name="T64" fmla="*/ 288 w 308"/>
                <a:gd name="T65" fmla="*/ 267 h 463"/>
                <a:gd name="T66" fmla="*/ 307 w 308"/>
                <a:gd name="T67" fmla="*/ 260 h 463"/>
                <a:gd name="T68" fmla="*/ 307 w 308"/>
                <a:gd name="T69" fmla="*/ 366 h 463"/>
                <a:gd name="T70" fmla="*/ 218 w 308"/>
                <a:gd name="T71" fmla="*/ 379 h 463"/>
                <a:gd name="T72" fmla="*/ 231 w 308"/>
                <a:gd name="T73" fmla="*/ 385 h 463"/>
                <a:gd name="T74" fmla="*/ 240 w 308"/>
                <a:gd name="T75" fmla="*/ 392 h 463"/>
                <a:gd name="T76" fmla="*/ 244 w 308"/>
                <a:gd name="T77" fmla="*/ 397 h 463"/>
                <a:gd name="T78" fmla="*/ 247 w 308"/>
                <a:gd name="T79" fmla="*/ 402 h 463"/>
                <a:gd name="T80" fmla="*/ 249 w 308"/>
                <a:gd name="T81" fmla="*/ 409 h 463"/>
                <a:gd name="T82" fmla="*/ 249 w 308"/>
                <a:gd name="T83" fmla="*/ 416 h 463"/>
                <a:gd name="T84" fmla="*/ 246 w 308"/>
                <a:gd name="T85" fmla="*/ 432 h 463"/>
                <a:gd name="T86" fmla="*/ 238 w 308"/>
                <a:gd name="T87" fmla="*/ 447 h 463"/>
                <a:gd name="T88" fmla="*/ 226 w 308"/>
                <a:gd name="T89" fmla="*/ 457 h 463"/>
                <a:gd name="T90" fmla="*/ 212 w 308"/>
                <a:gd name="T91" fmla="*/ 462 h 463"/>
                <a:gd name="T92" fmla="*/ 206 w 308"/>
                <a:gd name="T93"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63">
                  <a:moveTo>
                    <a:pt x="206" y="463"/>
                  </a:moveTo>
                  <a:cubicBezTo>
                    <a:pt x="203" y="463"/>
                    <a:pt x="200" y="462"/>
                    <a:pt x="197" y="461"/>
                  </a:cubicBezTo>
                  <a:cubicBezTo>
                    <a:pt x="193" y="460"/>
                    <a:pt x="189" y="458"/>
                    <a:pt x="186" y="455"/>
                  </a:cubicBezTo>
                  <a:cubicBezTo>
                    <a:pt x="183" y="452"/>
                    <a:pt x="180" y="448"/>
                    <a:pt x="178" y="444"/>
                  </a:cubicBezTo>
                  <a:cubicBezTo>
                    <a:pt x="176" y="439"/>
                    <a:pt x="175" y="434"/>
                    <a:pt x="175" y="429"/>
                  </a:cubicBezTo>
                  <a:cubicBezTo>
                    <a:pt x="175" y="426"/>
                    <a:pt x="175" y="424"/>
                    <a:pt x="176" y="421"/>
                  </a:cubicBezTo>
                  <a:cubicBezTo>
                    <a:pt x="176" y="419"/>
                    <a:pt x="177" y="416"/>
                    <a:pt x="178" y="414"/>
                  </a:cubicBezTo>
                  <a:cubicBezTo>
                    <a:pt x="178" y="411"/>
                    <a:pt x="179" y="409"/>
                    <a:pt x="181" y="407"/>
                  </a:cubicBezTo>
                  <a:cubicBezTo>
                    <a:pt x="182" y="405"/>
                    <a:pt x="183" y="402"/>
                    <a:pt x="185" y="400"/>
                  </a:cubicBezTo>
                  <a:cubicBezTo>
                    <a:pt x="187" y="397"/>
                    <a:pt x="190" y="394"/>
                    <a:pt x="194" y="391"/>
                  </a:cubicBezTo>
                  <a:cubicBezTo>
                    <a:pt x="208" y="380"/>
                    <a:pt x="208" y="380"/>
                    <a:pt x="208" y="380"/>
                  </a:cubicBezTo>
                  <a:cubicBezTo>
                    <a:pt x="116" y="393"/>
                    <a:pt x="116" y="393"/>
                    <a:pt x="116" y="393"/>
                  </a:cubicBezTo>
                  <a:cubicBezTo>
                    <a:pt x="116" y="347"/>
                    <a:pt x="116" y="347"/>
                    <a:pt x="116" y="347"/>
                  </a:cubicBezTo>
                  <a:cubicBezTo>
                    <a:pt x="0" y="364"/>
                    <a:pt x="0" y="364"/>
                    <a:pt x="0" y="364"/>
                  </a:cubicBezTo>
                  <a:cubicBezTo>
                    <a:pt x="147" y="190"/>
                    <a:pt x="147" y="190"/>
                    <a:pt x="147" y="190"/>
                  </a:cubicBezTo>
                  <a:cubicBezTo>
                    <a:pt x="146" y="57"/>
                    <a:pt x="146" y="57"/>
                    <a:pt x="146" y="57"/>
                  </a:cubicBezTo>
                  <a:cubicBezTo>
                    <a:pt x="206" y="49"/>
                    <a:pt x="206" y="49"/>
                    <a:pt x="206" y="49"/>
                  </a:cubicBezTo>
                  <a:cubicBezTo>
                    <a:pt x="207" y="119"/>
                    <a:pt x="207" y="119"/>
                    <a:pt x="207" y="119"/>
                  </a:cubicBezTo>
                  <a:cubicBezTo>
                    <a:pt x="308" y="0"/>
                    <a:pt x="308" y="0"/>
                    <a:pt x="308" y="0"/>
                  </a:cubicBezTo>
                  <a:cubicBezTo>
                    <a:pt x="307" y="151"/>
                    <a:pt x="307" y="151"/>
                    <a:pt x="307" y="151"/>
                  </a:cubicBezTo>
                  <a:cubicBezTo>
                    <a:pt x="305" y="150"/>
                    <a:pt x="303" y="150"/>
                    <a:pt x="301" y="149"/>
                  </a:cubicBezTo>
                  <a:cubicBezTo>
                    <a:pt x="299" y="149"/>
                    <a:pt x="297" y="149"/>
                    <a:pt x="294" y="149"/>
                  </a:cubicBezTo>
                  <a:cubicBezTo>
                    <a:pt x="294" y="149"/>
                    <a:pt x="294" y="149"/>
                    <a:pt x="294" y="149"/>
                  </a:cubicBezTo>
                  <a:cubicBezTo>
                    <a:pt x="291" y="149"/>
                    <a:pt x="289" y="149"/>
                    <a:pt x="287" y="149"/>
                  </a:cubicBezTo>
                  <a:cubicBezTo>
                    <a:pt x="280" y="150"/>
                    <a:pt x="273" y="153"/>
                    <a:pt x="266" y="157"/>
                  </a:cubicBezTo>
                  <a:cubicBezTo>
                    <a:pt x="259" y="161"/>
                    <a:pt x="254" y="166"/>
                    <a:pt x="249" y="172"/>
                  </a:cubicBezTo>
                  <a:cubicBezTo>
                    <a:pt x="244" y="178"/>
                    <a:pt x="240" y="184"/>
                    <a:pt x="237" y="192"/>
                  </a:cubicBezTo>
                  <a:cubicBezTo>
                    <a:pt x="234" y="199"/>
                    <a:pt x="233" y="207"/>
                    <a:pt x="233" y="215"/>
                  </a:cubicBezTo>
                  <a:cubicBezTo>
                    <a:pt x="233" y="223"/>
                    <a:pt x="234" y="230"/>
                    <a:pt x="237" y="237"/>
                  </a:cubicBezTo>
                  <a:cubicBezTo>
                    <a:pt x="240" y="244"/>
                    <a:pt x="244" y="250"/>
                    <a:pt x="249" y="255"/>
                  </a:cubicBezTo>
                  <a:cubicBezTo>
                    <a:pt x="254" y="259"/>
                    <a:pt x="260" y="263"/>
                    <a:pt x="267" y="265"/>
                  </a:cubicBezTo>
                  <a:cubicBezTo>
                    <a:pt x="271" y="266"/>
                    <a:pt x="276" y="267"/>
                    <a:pt x="281" y="267"/>
                  </a:cubicBezTo>
                  <a:cubicBezTo>
                    <a:pt x="283" y="267"/>
                    <a:pt x="286" y="267"/>
                    <a:pt x="288" y="267"/>
                  </a:cubicBezTo>
                  <a:cubicBezTo>
                    <a:pt x="295" y="266"/>
                    <a:pt x="301" y="264"/>
                    <a:pt x="307" y="260"/>
                  </a:cubicBezTo>
                  <a:cubicBezTo>
                    <a:pt x="307" y="366"/>
                    <a:pt x="307" y="366"/>
                    <a:pt x="307" y="366"/>
                  </a:cubicBezTo>
                  <a:cubicBezTo>
                    <a:pt x="218" y="379"/>
                    <a:pt x="218" y="379"/>
                    <a:pt x="218" y="379"/>
                  </a:cubicBezTo>
                  <a:cubicBezTo>
                    <a:pt x="231" y="385"/>
                    <a:pt x="231" y="385"/>
                    <a:pt x="231" y="385"/>
                  </a:cubicBezTo>
                  <a:cubicBezTo>
                    <a:pt x="235" y="387"/>
                    <a:pt x="238" y="389"/>
                    <a:pt x="240" y="392"/>
                  </a:cubicBezTo>
                  <a:cubicBezTo>
                    <a:pt x="241" y="393"/>
                    <a:pt x="243" y="395"/>
                    <a:pt x="244" y="397"/>
                  </a:cubicBezTo>
                  <a:cubicBezTo>
                    <a:pt x="245" y="398"/>
                    <a:pt x="246" y="400"/>
                    <a:pt x="247" y="402"/>
                  </a:cubicBezTo>
                  <a:cubicBezTo>
                    <a:pt x="248" y="405"/>
                    <a:pt x="248" y="407"/>
                    <a:pt x="249" y="409"/>
                  </a:cubicBezTo>
                  <a:cubicBezTo>
                    <a:pt x="249" y="411"/>
                    <a:pt x="249" y="414"/>
                    <a:pt x="249" y="416"/>
                  </a:cubicBezTo>
                  <a:cubicBezTo>
                    <a:pt x="249" y="422"/>
                    <a:pt x="248" y="427"/>
                    <a:pt x="246" y="432"/>
                  </a:cubicBezTo>
                  <a:cubicBezTo>
                    <a:pt x="244" y="438"/>
                    <a:pt x="242" y="442"/>
                    <a:pt x="238" y="447"/>
                  </a:cubicBezTo>
                  <a:cubicBezTo>
                    <a:pt x="235" y="451"/>
                    <a:pt x="231" y="454"/>
                    <a:pt x="226" y="457"/>
                  </a:cubicBezTo>
                  <a:cubicBezTo>
                    <a:pt x="221" y="460"/>
                    <a:pt x="217" y="462"/>
                    <a:pt x="212" y="462"/>
                  </a:cubicBezTo>
                  <a:cubicBezTo>
                    <a:pt x="210" y="463"/>
                    <a:pt x="208" y="463"/>
                    <a:pt x="206" y="463"/>
                  </a:cubicBezTo>
                  <a:close/>
                </a:path>
              </a:pathLst>
            </a:custGeom>
            <a:grpFill/>
            <a:ln w="9525">
              <a:solidFill>
                <a:schemeClr val="bg1"/>
              </a:solidFill>
              <a:round/>
            </a:ln>
          </p:spPr>
          <p:txBody>
            <a:bodyPr vert="horz" wrap="square" lIns="68580" tIns="34290" rIns="68580" bIns="34290" numCol="1" anchor="t" anchorCtr="0" compatLnSpc="1"/>
            <a:lstStyle/>
            <a:p>
              <a:endParaRPr lang="en-US" sz="135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2272172" y="3014335"/>
            <a:ext cx="781374" cy="64326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p:cNvSpPr/>
          <p:nvPr/>
        </p:nvSpPr>
        <p:spPr>
          <a:xfrm rot="16200000">
            <a:off x="3925331" y="1824037"/>
            <a:ext cx="1133476" cy="838200"/>
          </a:xfrm>
          <a:prstGeom prst="rightArrow">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第二部分：安全生产标准化系统</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 name="矩形: 圆角 5"/>
          <p:cNvSpPr/>
          <p:nvPr/>
        </p:nvSpPr>
        <p:spPr>
          <a:xfrm>
            <a:off x="3590925" y="1219200"/>
            <a:ext cx="1790700" cy="40957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a:p>
        </p:txBody>
      </p:sp>
      <p:sp>
        <p:nvSpPr>
          <p:cNvPr id="7" name="矩形 6"/>
          <p:cNvSpPr/>
          <p:nvPr/>
        </p:nvSpPr>
        <p:spPr>
          <a:xfrm>
            <a:off x="3593321" y="1247775"/>
            <a:ext cx="1783080" cy="306705"/>
          </a:xfrm>
          <a:prstGeom prst="rect">
            <a:avLst/>
          </a:prstGeom>
        </p:spPr>
        <p:txBody>
          <a:bodyPr wrap="none" anchor="t">
            <a:spAutoFit/>
          </a:bodyPr>
          <a:lstStyle/>
          <a:p>
            <a:pPr>
              <a:spcBef>
                <a:spcPct val="0"/>
              </a:spcBef>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安全生产标准化系统</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Rectangle 7"/>
          <p:cNvSpPr>
            <a:spLocks noChangeArrowheads="1"/>
          </p:cNvSpPr>
          <p:nvPr/>
        </p:nvSpPr>
        <p:spPr bwMode="auto">
          <a:xfrm>
            <a:off x="4315023" y="1842670"/>
            <a:ext cx="36068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持</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spcBef>
                <a:spcPct val="0"/>
              </a:spcBef>
              <a:buClrTx/>
              <a:buSzTx/>
              <a:buFont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续</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spcBef>
                <a:spcPct val="0"/>
              </a:spcBef>
              <a:buClrTx/>
              <a:buSzTx/>
              <a:buFont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改</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spcBef>
                <a:spcPct val="0"/>
              </a:spcBef>
              <a:buClrTx/>
              <a:buSzTx/>
              <a:buFont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进</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Rectangle 8"/>
          <p:cNvSpPr>
            <a:spLocks noChangeArrowheads="1"/>
          </p:cNvSpPr>
          <p:nvPr/>
        </p:nvSpPr>
        <p:spPr bwMode="auto">
          <a:xfrm>
            <a:off x="2265991" y="3067675"/>
            <a:ext cx="781374" cy="521970"/>
          </a:xfrm>
          <a:prstGeom prst="rect">
            <a:avLst/>
          </a:prstGeom>
          <a:noFill/>
          <a:ln>
            <a:noFill/>
          </a:ln>
        </p:spPr>
        <p:txBody>
          <a:bodyPr wrap="square" anchor="ctr">
            <a:spAutoFit/>
          </a:bodyPr>
          <a:lstStyle>
            <a:lvl1pPr algn="l">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准备与</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eaLnBrk="1" hangingPunct="1">
              <a:spcBef>
                <a:spcPct val="0"/>
              </a:spcBef>
              <a:buClrTx/>
              <a:buSzTx/>
              <a:buFont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策划</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圆角 14"/>
          <p:cNvSpPr/>
          <p:nvPr/>
        </p:nvSpPr>
        <p:spPr>
          <a:xfrm>
            <a:off x="4824582" y="3004810"/>
            <a:ext cx="781374" cy="64326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8"/>
          <p:cNvSpPr>
            <a:spLocks noChangeArrowheads="1"/>
          </p:cNvSpPr>
          <p:nvPr/>
        </p:nvSpPr>
        <p:spPr bwMode="auto">
          <a:xfrm>
            <a:off x="4818401" y="3058150"/>
            <a:ext cx="781374" cy="521970"/>
          </a:xfrm>
          <a:prstGeom prst="rect">
            <a:avLst/>
          </a:prstGeom>
          <a:noFill/>
          <a:ln>
            <a:noFill/>
          </a:ln>
        </p:spPr>
        <p:txBody>
          <a:bodyPr wrap="square" anchor="ctr">
            <a:spAutoFit/>
          </a:bodyPr>
          <a:lstStyle>
            <a:lvl1pPr algn="l">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监督与</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ct val="0"/>
              </a:spcBef>
              <a:buClrTx/>
              <a:buSz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评价</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圆角 16"/>
          <p:cNvSpPr/>
          <p:nvPr/>
        </p:nvSpPr>
        <p:spPr>
          <a:xfrm>
            <a:off x="6009005" y="3004810"/>
            <a:ext cx="781374" cy="64326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8"/>
          <p:cNvSpPr>
            <a:spLocks noChangeArrowheads="1"/>
          </p:cNvSpPr>
          <p:nvPr/>
        </p:nvSpPr>
        <p:spPr bwMode="auto">
          <a:xfrm>
            <a:off x="6002824" y="3058150"/>
            <a:ext cx="781374" cy="521970"/>
          </a:xfrm>
          <a:prstGeom prst="rect">
            <a:avLst/>
          </a:prstGeom>
          <a:noFill/>
          <a:ln>
            <a:noFill/>
          </a:ln>
        </p:spPr>
        <p:txBody>
          <a:bodyPr wrap="square" anchor="ctr">
            <a:spAutoFit/>
          </a:bodyPr>
          <a:lstStyle>
            <a:lvl1pPr algn="l">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改进与</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ct val="0"/>
              </a:spcBef>
              <a:buClrTx/>
              <a:buSz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提高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圆角 18"/>
          <p:cNvSpPr/>
          <p:nvPr/>
        </p:nvSpPr>
        <p:spPr>
          <a:xfrm>
            <a:off x="3515752" y="3004810"/>
            <a:ext cx="781374" cy="64326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8"/>
          <p:cNvSpPr>
            <a:spLocks noChangeArrowheads="1"/>
          </p:cNvSpPr>
          <p:nvPr/>
        </p:nvSpPr>
        <p:spPr bwMode="auto">
          <a:xfrm>
            <a:off x="3509571" y="3058150"/>
            <a:ext cx="781374" cy="521970"/>
          </a:xfrm>
          <a:prstGeom prst="rect">
            <a:avLst/>
          </a:prstGeom>
          <a:noFill/>
          <a:ln>
            <a:noFill/>
          </a:ln>
        </p:spPr>
        <p:txBody>
          <a:bodyPr wrap="square" anchor="ctr">
            <a:spAutoFit/>
          </a:bodyPr>
          <a:lstStyle>
            <a:lvl1pPr algn="l">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实施与</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ct val="0"/>
              </a:spcBef>
              <a:buClrTx/>
              <a:buSzTx/>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运行</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圆角 20"/>
          <p:cNvSpPr/>
          <p:nvPr/>
        </p:nvSpPr>
        <p:spPr>
          <a:xfrm>
            <a:off x="3486151" y="4019550"/>
            <a:ext cx="2190542" cy="409567"/>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矩形 21"/>
          <p:cNvSpPr/>
          <p:nvPr/>
        </p:nvSpPr>
        <p:spPr>
          <a:xfrm>
            <a:off x="3527569" y="4057650"/>
            <a:ext cx="2138680" cy="306705"/>
          </a:xfrm>
          <a:prstGeom prst="rect">
            <a:avLst/>
          </a:prstGeom>
        </p:spPr>
        <p:txBody>
          <a:bodyPr wrap="none">
            <a:spAutoFit/>
          </a:bodyPr>
          <a:lstStyle/>
          <a:p>
            <a:pPr algn="just">
              <a:spcBef>
                <a:spcPct val="0"/>
              </a:spcBef>
            </a:pPr>
            <a:r>
              <a:rPr lang="zh-CN" altLang="en-US" sz="1400" b="1" dirty="0">
                <a:solidFill>
                  <a:schemeClr val="bg1"/>
                </a:solidFill>
                <a:latin typeface="微软雅黑" panose="020B0503020204020204" pitchFamily="34" charset="-122"/>
                <a:ea typeface="微软雅黑" panose="020B0503020204020204" pitchFamily="34" charset="-122"/>
              </a:rPr>
              <a:t>创建安全生产标准化系统</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第二部分：安全生产标准化系统</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3" name="AutoShape 3"/>
          <p:cNvSpPr>
            <a:spLocks noChangeArrowheads="1"/>
          </p:cNvSpPr>
          <p:nvPr/>
        </p:nvSpPr>
        <p:spPr bwMode="invGray">
          <a:xfrm>
            <a:off x="1568787" y="1760005"/>
            <a:ext cx="3792657" cy="2980270"/>
          </a:xfrm>
          <a:prstGeom prst="rightArrow">
            <a:avLst>
              <a:gd name="adj1" fmla="val 79306"/>
              <a:gd name="adj2" fmla="val 26212"/>
            </a:avLst>
          </a:prstGeom>
          <a:noFill/>
          <a:ln w="9525">
            <a:solidFill>
              <a:srgbClr val="7C7C7C"/>
            </a:solidFill>
            <a:prstDash val="lgDash"/>
            <a:miter lim="800000"/>
          </a:ln>
        </p:spPr>
        <p:txBody>
          <a:bodyPr wrap="none" anchor="ctr"/>
          <a:lstStyle/>
          <a:p>
            <a:pPr>
              <a:spcBef>
                <a:spcPct val="20000"/>
              </a:spcBef>
              <a:buClr>
                <a:srgbClr val="66FFFF"/>
              </a:buClr>
              <a:buFont typeface="Wingdings" panose="05000000000000000000" pitchFamily="2" charset="2"/>
              <a:buChar char="§"/>
              <a:defRPr/>
            </a:pPr>
            <a:endParaRPr lang="zh-CN" altLang="en-US" sz="1400" dirty="0">
              <a:solidFill>
                <a:srgbClr val="FFFF00"/>
              </a:solidFill>
              <a:latin typeface="微软雅黑" panose="020B0503020204020204" pitchFamily="34" charset="-122"/>
              <a:ea typeface="微软雅黑" panose="020B0503020204020204" pitchFamily="34" charset="-122"/>
            </a:endParaRPr>
          </a:p>
        </p:txBody>
      </p:sp>
      <p:sp>
        <p:nvSpPr>
          <p:cNvPr id="24" name="Text Box 3"/>
          <p:cNvSpPr txBox="1">
            <a:spLocks noChangeArrowheads="1"/>
          </p:cNvSpPr>
          <p:nvPr/>
        </p:nvSpPr>
        <p:spPr bwMode="auto">
          <a:xfrm>
            <a:off x="1568787" y="1936733"/>
            <a:ext cx="2653520" cy="340519"/>
          </a:xfrm>
          <a:prstGeom prst="round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a:spAutoFit/>
          </a:bodyPr>
          <a:lstStyle/>
          <a:p>
            <a:pPr algn="ctr">
              <a:spcBef>
                <a:spcPct val="50000"/>
              </a:spcBef>
              <a:buClr>
                <a:srgbClr val="66FFFF"/>
              </a:buClr>
              <a:buFont typeface="Wingdings" panose="05000000000000000000" pitchFamily="2" charset="2"/>
              <a:buNone/>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安全管理标准化</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 Box 4"/>
          <p:cNvSpPr txBox="1">
            <a:spLocks noChangeArrowheads="1"/>
          </p:cNvSpPr>
          <p:nvPr/>
        </p:nvSpPr>
        <p:spPr bwMode="auto">
          <a:xfrm>
            <a:off x="1560258" y="2488258"/>
            <a:ext cx="2653520" cy="340519"/>
          </a:xfrm>
          <a:prstGeom prst="round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a:spAutoFit/>
          </a:bodyPr>
          <a:lstStyle/>
          <a:p>
            <a:pPr algn="ctr">
              <a:spcBef>
                <a:spcPct val="50000"/>
              </a:spcBef>
              <a:buClr>
                <a:srgbClr val="66FFFF"/>
              </a:buClr>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安全技术标准化</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 Box 5"/>
          <p:cNvSpPr txBox="1">
            <a:spLocks noChangeArrowheads="1"/>
          </p:cNvSpPr>
          <p:nvPr/>
        </p:nvSpPr>
        <p:spPr bwMode="auto">
          <a:xfrm>
            <a:off x="1568787" y="4257689"/>
            <a:ext cx="2653520" cy="340519"/>
          </a:xfrm>
          <a:prstGeom prst="roundRect">
            <a:avLst/>
          </a:prstGeom>
          <a:solidFill>
            <a:srgbClr val="FFC000"/>
          </a:solidFill>
          <a:ln>
            <a:noFill/>
          </a:ln>
          <a:effectLst/>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20000"/>
              </a:spcBef>
              <a:buClr>
                <a:srgbClr val="66FFFF"/>
              </a:buClr>
              <a:buFont typeface="Wingdings" panose="05000000000000000000" pitchFamily="2" charset="2"/>
              <a:buNone/>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作业安全标准化</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 Box 6"/>
          <p:cNvSpPr txBox="1">
            <a:spLocks noChangeArrowheads="1"/>
          </p:cNvSpPr>
          <p:nvPr/>
        </p:nvSpPr>
        <p:spPr bwMode="auto">
          <a:xfrm>
            <a:off x="1568787" y="3071625"/>
            <a:ext cx="2653520" cy="340519"/>
          </a:xfrm>
          <a:prstGeom prst="roundRect">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ct val="20000"/>
              </a:spcBef>
              <a:buClr>
                <a:srgbClr val="66FFFF"/>
              </a:buClr>
              <a:buFont typeface="Wingdings" panose="05000000000000000000" pitchFamily="2" charset="2"/>
              <a:buNone/>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安全装备标准化</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Box 7"/>
          <p:cNvSpPr txBox="1">
            <a:spLocks noChangeArrowheads="1"/>
          </p:cNvSpPr>
          <p:nvPr/>
        </p:nvSpPr>
        <p:spPr bwMode="auto">
          <a:xfrm>
            <a:off x="1568787" y="3691380"/>
            <a:ext cx="2653520" cy="340519"/>
          </a:xfrm>
          <a:prstGeom prst="roundRect">
            <a:avLst/>
          </a:prstGeom>
          <a:solidFill>
            <a:srgbClr val="FFC000"/>
          </a:solidFill>
          <a:ln>
            <a:noFill/>
          </a:ln>
        </p:spPr>
        <p:style>
          <a:lnRef idx="3">
            <a:schemeClr val="lt1"/>
          </a:lnRef>
          <a:fillRef idx="1">
            <a:schemeClr val="accent6"/>
          </a:fillRef>
          <a:effectRef idx="1">
            <a:schemeClr val="accent6"/>
          </a:effectRef>
          <a:fontRef idx="minor">
            <a:schemeClr val="lt1"/>
          </a:fontRef>
        </p:style>
        <p:txBody>
          <a:bodyPr>
            <a:spAutoFit/>
          </a:bodyPr>
          <a:lstStyle/>
          <a:p>
            <a:pPr algn="ctr">
              <a:spcBef>
                <a:spcPct val="20000"/>
              </a:spcBef>
              <a:buClr>
                <a:srgbClr val="66FFFF"/>
              </a:buClr>
              <a:buFont typeface="Wingdings" panose="05000000000000000000" pitchFamily="2" charset="2"/>
              <a:buNone/>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环境安全标准化</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 Box 10"/>
          <p:cNvSpPr txBox="1">
            <a:spLocks noChangeArrowheads="1"/>
          </p:cNvSpPr>
          <p:nvPr/>
        </p:nvSpPr>
        <p:spPr bwMode="auto">
          <a:xfrm>
            <a:off x="5837694" y="2145971"/>
            <a:ext cx="1934706" cy="340519"/>
          </a:xfrm>
          <a:prstGeom prst="roundRect">
            <a:avLst/>
          </a:prstGeom>
          <a:solidFill>
            <a:srgbClr val="404040"/>
          </a:solidFill>
          <a:ln>
            <a:noFill/>
          </a:ln>
        </p:spPr>
        <p:style>
          <a:lnRef idx="3">
            <a:schemeClr val="lt1"/>
          </a:lnRef>
          <a:fillRef idx="1">
            <a:schemeClr val="accent6"/>
          </a:fillRef>
          <a:effectRef idx="1">
            <a:schemeClr val="accent6"/>
          </a:effectRef>
          <a:fontRef idx="minor">
            <a:schemeClr val="lt1"/>
          </a:fontRef>
        </p:style>
        <p:txBody>
          <a:bodyPr>
            <a:spAutoFit/>
          </a:bodyPr>
          <a:lstStyle/>
          <a:p>
            <a:pPr algn="ctr">
              <a:spcBef>
                <a:spcPct val="20000"/>
              </a:spcBef>
              <a:buClr>
                <a:srgbClr val="66FFFF"/>
              </a:buClr>
              <a:buFont typeface="Wingdings" panose="05000000000000000000" pitchFamily="2" charset="2"/>
              <a:buNone/>
              <a:defRPr/>
            </a:pPr>
            <a:r>
              <a:rPr lang="zh-CN" altLang="en-US" sz="1400" b="1" dirty="0">
                <a:solidFill>
                  <a:schemeClr val="bg1"/>
                </a:solidFill>
                <a:latin typeface="微软雅黑" panose="020B0503020204020204" pitchFamily="34" charset="-122"/>
                <a:ea typeface="微软雅黑" panose="020B0503020204020204" pitchFamily="34" charset="-122"/>
              </a:rPr>
              <a:t>管理标准化</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Text Box 11"/>
          <p:cNvSpPr txBox="1">
            <a:spLocks noChangeArrowheads="1"/>
          </p:cNvSpPr>
          <p:nvPr/>
        </p:nvSpPr>
        <p:spPr bwMode="auto">
          <a:xfrm>
            <a:off x="5837694" y="3079585"/>
            <a:ext cx="1934706" cy="340519"/>
          </a:xfrm>
          <a:prstGeom prst="roundRect">
            <a:avLst/>
          </a:prstGeom>
          <a:solidFill>
            <a:srgbClr val="404040"/>
          </a:solidFill>
          <a:ln>
            <a:no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ct val="20000"/>
              </a:spcBef>
              <a:buClr>
                <a:srgbClr val="66FFFF"/>
              </a:buClr>
              <a:buFont typeface="Wingdings" panose="05000000000000000000" pitchFamily="2" charset="2"/>
              <a:buNone/>
              <a:defRPr/>
            </a:pPr>
            <a:r>
              <a:rPr lang="zh-CN" altLang="en-US" sz="1400" b="1" dirty="0">
                <a:solidFill>
                  <a:schemeClr val="bg1"/>
                </a:solidFill>
                <a:latin typeface="微软雅黑" panose="020B0503020204020204" pitchFamily="34" charset="-122"/>
                <a:ea typeface="微软雅黑" panose="020B0503020204020204" pitchFamily="34" charset="-122"/>
              </a:rPr>
              <a:t>现场标准化</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2" name="Text Box 12"/>
          <p:cNvSpPr txBox="1">
            <a:spLocks noChangeArrowheads="1"/>
          </p:cNvSpPr>
          <p:nvPr/>
        </p:nvSpPr>
        <p:spPr bwMode="auto">
          <a:xfrm>
            <a:off x="5837694" y="3956340"/>
            <a:ext cx="1934706" cy="340519"/>
          </a:xfrm>
          <a:prstGeom prst="roundRect">
            <a:avLst/>
          </a:prstGeom>
          <a:solidFill>
            <a:srgbClr val="404040"/>
          </a:solidFill>
          <a:ln>
            <a:no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ct val="20000"/>
              </a:spcBef>
              <a:buClr>
                <a:srgbClr val="66FFFF"/>
              </a:buClr>
              <a:buFont typeface="Wingdings" panose="05000000000000000000" pitchFamily="2" charset="2"/>
              <a:buNone/>
              <a:defRPr/>
            </a:pPr>
            <a:r>
              <a:rPr lang="zh-CN" altLang="en-US" sz="1400" b="1" dirty="0">
                <a:solidFill>
                  <a:schemeClr val="bg1"/>
                </a:solidFill>
                <a:latin typeface="微软雅黑" panose="020B0503020204020204" pitchFamily="34" charset="-122"/>
                <a:ea typeface="微软雅黑" panose="020B0503020204020204" pitchFamily="34" charset="-122"/>
              </a:rPr>
              <a:t>操作标准化</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3" name="AutoShape 15"/>
          <p:cNvSpPr>
            <a:spLocks noChangeArrowheads="1"/>
          </p:cNvSpPr>
          <p:nvPr/>
        </p:nvSpPr>
        <p:spPr bwMode="auto">
          <a:xfrm rot="5400000">
            <a:off x="2729759" y="1540074"/>
            <a:ext cx="309309" cy="386211"/>
          </a:xfrm>
          <a:prstGeom prst="rightArrow">
            <a:avLst/>
          </a:prstGeom>
          <a:solidFill>
            <a:srgbClr val="A5A5A5"/>
          </a:solidFill>
          <a:ln w="9525">
            <a:noFill/>
            <a:miter lim="800000"/>
          </a:ln>
        </p:spPr>
        <p:txBody>
          <a:bodyPr rot="10800000" vert="eaVert" wrap="none" anchor="ctr"/>
          <a:lstStyle>
            <a:lvl1pPr algn="l">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lgn="ctr">
              <a:buClr>
                <a:srgbClr val="66FFFF"/>
              </a:buClr>
              <a:buSzTx/>
              <a:buFont typeface="Wingdings" panose="05000000000000000000" pitchFamily="2" charset="2"/>
              <a:buChar char="§"/>
            </a:pPr>
            <a:endParaRPr lang="zh-CN" altLang="zh-CN" sz="1400">
              <a:solidFill>
                <a:srgbClr val="FFFF00"/>
              </a:solidFill>
              <a:latin typeface="微软雅黑" panose="020B0503020204020204" pitchFamily="34" charset="-122"/>
              <a:ea typeface="微软雅黑" panose="020B0503020204020204" pitchFamily="34" charset="-122"/>
            </a:endParaRPr>
          </a:p>
        </p:txBody>
      </p:sp>
      <p:sp>
        <p:nvSpPr>
          <p:cNvPr id="13" name="矩形: 圆角 12"/>
          <p:cNvSpPr/>
          <p:nvPr/>
        </p:nvSpPr>
        <p:spPr>
          <a:xfrm>
            <a:off x="2115045" y="1166768"/>
            <a:ext cx="1675905" cy="36813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安全标准化五要素</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第二部分：安全生产标准化系统</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AutoShape 10"/>
          <p:cNvSpPr>
            <a:spLocks noChangeArrowheads="1"/>
          </p:cNvSpPr>
          <p:nvPr/>
        </p:nvSpPr>
        <p:spPr bwMode="auto">
          <a:xfrm rot="15739261">
            <a:off x="4319763" y="-1695517"/>
            <a:ext cx="476295" cy="8391526"/>
          </a:xfrm>
          <a:prstGeom prst="downArrow">
            <a:avLst>
              <a:gd name="adj1" fmla="val 49065"/>
              <a:gd name="adj2" fmla="val 44827"/>
            </a:avLst>
          </a:prstGeom>
          <a:solidFill>
            <a:schemeClr val="bg1">
              <a:lumMod val="75000"/>
            </a:schemeClr>
          </a:solidFill>
          <a:ln>
            <a:noFill/>
          </a:ln>
        </p:spPr>
        <p:txBody>
          <a:bodyPr vert="eaVert" lIns="110413" tIns="55206" rIns="110413" bIns="55206"/>
          <a:lstStyle/>
          <a:p>
            <a:endParaRPr lang="zh-CN" altLang="en-US" sz="2535">
              <a:solidFill>
                <a:schemeClr val="bg1"/>
              </a:solidFill>
              <a:latin typeface="微软雅黑" panose="020B0503020204020204" pitchFamily="34" charset="-122"/>
              <a:ea typeface="微软雅黑" panose="020B0503020204020204" pitchFamily="34" charset="-122"/>
            </a:endParaRPr>
          </a:p>
        </p:txBody>
      </p:sp>
      <p:sp>
        <p:nvSpPr>
          <p:cNvPr id="9" name="Oval 8"/>
          <p:cNvSpPr>
            <a:spLocks noChangeArrowheads="1"/>
          </p:cNvSpPr>
          <p:nvPr/>
        </p:nvSpPr>
        <p:spPr bwMode="auto">
          <a:xfrm rot="21139261">
            <a:off x="3505478" y="1981372"/>
            <a:ext cx="1200913" cy="1288819"/>
          </a:xfrm>
          <a:prstGeom prst="ellipse">
            <a:avLst/>
          </a:prstGeom>
          <a:solidFill>
            <a:srgbClr val="404040"/>
          </a:solidFill>
          <a:ln w="76200">
            <a:solidFill>
              <a:srgbClr val="FFFFFF"/>
            </a:solidFill>
            <a:round/>
          </a:ln>
        </p:spPr>
        <p:txBody>
          <a:bodyPr/>
          <a:lstStyle/>
          <a:p>
            <a:pPr>
              <a:defRPr/>
            </a:pP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12" name="Oval 8"/>
          <p:cNvSpPr>
            <a:spLocks noChangeArrowheads="1"/>
          </p:cNvSpPr>
          <p:nvPr/>
        </p:nvSpPr>
        <p:spPr bwMode="auto">
          <a:xfrm rot="21139261">
            <a:off x="6022795" y="1632027"/>
            <a:ext cx="1200913" cy="1288818"/>
          </a:xfrm>
          <a:prstGeom prst="ellipse">
            <a:avLst/>
          </a:prstGeom>
          <a:solidFill>
            <a:schemeClr val="accent3"/>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8" name="Oval 8"/>
          <p:cNvSpPr>
            <a:spLocks noChangeArrowheads="1"/>
          </p:cNvSpPr>
          <p:nvPr/>
        </p:nvSpPr>
        <p:spPr bwMode="auto">
          <a:xfrm rot="21139261">
            <a:off x="1135357" y="2346830"/>
            <a:ext cx="1200913" cy="1288818"/>
          </a:xfrm>
          <a:prstGeom prst="ellipse">
            <a:avLst/>
          </a:prstGeom>
          <a:solidFill>
            <a:srgbClr val="FFC000"/>
          </a:solidFill>
          <a:ln w="76200">
            <a:solidFill>
              <a:srgbClr val="FFFFFF"/>
            </a:solidFill>
            <a:round/>
          </a:ln>
          <a:effec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0" name="矩形标注 51"/>
          <p:cNvSpPr/>
          <p:nvPr/>
        </p:nvSpPr>
        <p:spPr>
          <a:xfrm>
            <a:off x="1061141" y="4125185"/>
            <a:ext cx="1332802" cy="44296"/>
          </a:xfrm>
          <a:prstGeom prst="wedgeRectCallout">
            <a:avLst>
              <a:gd name="adj1" fmla="val -17526"/>
              <a:gd name="adj2" fmla="val -509465"/>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6" rIns="110413" bIns="55206" rtlCol="0" anchor="ctr"/>
          <a:lstStyle/>
          <a:p>
            <a:pPr algn="ctr"/>
            <a:endParaRPr lang="zh-CN" altLang="en-US" sz="2400" dirty="0">
              <a:solidFill>
                <a:schemeClr val="tx1">
                  <a:lumMod val="85000"/>
                  <a:lumOff val="15000"/>
                </a:schemeClr>
              </a:solidFill>
            </a:endParaRPr>
          </a:p>
        </p:txBody>
      </p:sp>
      <p:sp>
        <p:nvSpPr>
          <p:cNvPr id="22" name="矩形: 圆角 21"/>
          <p:cNvSpPr/>
          <p:nvPr/>
        </p:nvSpPr>
        <p:spPr>
          <a:xfrm>
            <a:off x="4581525" y="4428492"/>
            <a:ext cx="2370455" cy="353058"/>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sz="1400" dirty="0">
                <a:solidFill>
                  <a:schemeClr val="bg1"/>
                </a:solidFill>
                <a:latin typeface="微软雅黑" panose="020B0503020204020204" pitchFamily="34" charset="-122"/>
                <a:ea typeface="微软雅黑" panose="020B0503020204020204" pitchFamily="34" charset="-122"/>
              </a:rPr>
              <a:t>安全标准化系统的动态特性</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3" name="矩形标注 51"/>
          <p:cNvSpPr/>
          <p:nvPr/>
        </p:nvSpPr>
        <p:spPr>
          <a:xfrm>
            <a:off x="3235186" y="3864492"/>
            <a:ext cx="1332802" cy="44296"/>
          </a:xfrm>
          <a:prstGeom prst="wedgeRectCallout">
            <a:avLst>
              <a:gd name="adj1" fmla="val -17526"/>
              <a:gd name="adj2" fmla="val -509465"/>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6" rIns="110413" bIns="55206" rtlCol="0" anchor="ctr"/>
          <a:lstStyle/>
          <a:p>
            <a:pPr algn="ctr"/>
            <a:endParaRPr lang="zh-CN" altLang="en-US" sz="2400" dirty="0">
              <a:solidFill>
                <a:schemeClr val="tx1">
                  <a:lumMod val="85000"/>
                  <a:lumOff val="15000"/>
                </a:schemeClr>
              </a:solidFill>
            </a:endParaRPr>
          </a:p>
        </p:txBody>
      </p:sp>
      <p:sp>
        <p:nvSpPr>
          <p:cNvPr id="24" name="矩形标注 51"/>
          <p:cNvSpPr/>
          <p:nvPr/>
        </p:nvSpPr>
        <p:spPr>
          <a:xfrm>
            <a:off x="5733129" y="3457855"/>
            <a:ext cx="1332802" cy="44296"/>
          </a:xfrm>
          <a:prstGeom prst="wedgeRectCallout">
            <a:avLst>
              <a:gd name="adj1" fmla="val -17526"/>
              <a:gd name="adj2" fmla="val -509465"/>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6" rIns="110413" bIns="55206" rtlCol="0" anchor="ctr"/>
          <a:lstStyle/>
          <a:p>
            <a:pPr algn="ctr"/>
            <a:endParaRPr lang="zh-CN" altLang="en-US" sz="2400" dirty="0">
              <a:solidFill>
                <a:schemeClr val="tx1">
                  <a:lumMod val="85000"/>
                  <a:lumOff val="15000"/>
                </a:schemeClr>
              </a:solidFill>
            </a:endParaRPr>
          </a:p>
        </p:txBody>
      </p:sp>
      <p:sp>
        <p:nvSpPr>
          <p:cNvPr id="25" name="Rectangle 6"/>
          <p:cNvSpPr>
            <a:spLocks noChangeArrowheads="1"/>
          </p:cNvSpPr>
          <p:nvPr/>
        </p:nvSpPr>
        <p:spPr bwMode="auto">
          <a:xfrm>
            <a:off x="1563687" y="3845301"/>
            <a:ext cx="902811" cy="307777"/>
          </a:xfrm>
          <a:prstGeom prst="rect">
            <a:avLst/>
          </a:prstGeom>
          <a:noFill/>
          <a:ln>
            <a:noFill/>
          </a:ln>
        </p:spPr>
        <p:style>
          <a:lnRef idx="0">
            <a:scrgbClr r="0" g="0" b="0"/>
          </a:lnRef>
          <a:fillRef idx="1001">
            <a:schemeClr val="dk2"/>
          </a:fillRef>
          <a:effectRef idx="0">
            <a:scrgbClr r="0" g="0" b="0"/>
          </a:effectRef>
          <a:fontRef idx="major"/>
        </p:style>
        <p:txBody>
          <a:bodyPr wrap="none" anchor="ctr">
            <a:spAutoFit/>
          </a:bodyPr>
          <a:lstStyle>
            <a:lvl1pPr eaLnBrk="0" hangingPunct="0">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ClrTx/>
              <a:buSzTx/>
              <a:buFontTx/>
              <a:buNone/>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初始水平</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3741777" y="3603033"/>
            <a:ext cx="902811" cy="307777"/>
          </a:xfrm>
          <a:prstGeom prst="rect">
            <a:avLst/>
          </a:prstGeom>
        </p:spPr>
        <p:txBody>
          <a:bodyPr wrap="none">
            <a:spAutoFit/>
          </a:bodyPr>
          <a:lstStyle/>
          <a:p>
            <a:pPr>
              <a:spcBef>
                <a:spcPct val="0"/>
              </a:spcBef>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新的水平</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205960" y="3189969"/>
            <a:ext cx="902811" cy="307777"/>
          </a:xfrm>
          <a:prstGeom prst="rect">
            <a:avLst/>
          </a:prstGeom>
        </p:spPr>
        <p:txBody>
          <a:bodyPr wrap="none">
            <a:spAutoFit/>
          </a:bodyPr>
          <a:lstStyle/>
          <a:p>
            <a:pPr>
              <a:spcBef>
                <a:spcPct val="0"/>
              </a:spcBef>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更高水平</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388602" y="2621907"/>
            <a:ext cx="694421" cy="369332"/>
          </a:xfrm>
          <a:prstGeom prst="rect">
            <a:avLst/>
          </a:prstGeom>
        </p:spPr>
        <p:txBody>
          <a:bodyPr wrap="none">
            <a:spAutoFit/>
          </a:bodyPr>
          <a:lstStyle/>
          <a:p>
            <a:pPr algn="ctr">
              <a:spcBef>
                <a:spcPct val="0"/>
              </a:spcBef>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  P </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Rectangle 12"/>
          <p:cNvSpPr>
            <a:spLocks noChangeArrowheads="1"/>
          </p:cNvSpPr>
          <p:nvPr/>
        </p:nvSpPr>
        <p:spPr bwMode="auto">
          <a:xfrm>
            <a:off x="1105516" y="3012117"/>
            <a:ext cx="1210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C  D</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3752382" y="2202418"/>
            <a:ext cx="694421" cy="369332"/>
          </a:xfrm>
          <a:prstGeom prst="rect">
            <a:avLst/>
          </a:prstGeom>
        </p:spPr>
        <p:txBody>
          <a:bodyPr wrap="none">
            <a:spAutoFit/>
          </a:bodyPr>
          <a:lstStyle/>
          <a:p>
            <a:pPr algn="ctr">
              <a:spcBef>
                <a:spcPct val="0"/>
              </a:spcBef>
            </a:pPr>
            <a:r>
              <a:rPr lang="en-US" altLang="zh-CN" dirty="0">
                <a:solidFill>
                  <a:schemeClr val="bg1"/>
                </a:solidFill>
                <a:latin typeface="微软雅黑" panose="020B0503020204020204" pitchFamily="34" charset="-122"/>
                <a:ea typeface="微软雅黑" panose="020B0503020204020204" pitchFamily="34" charset="-122"/>
              </a:rPr>
              <a:t>A  P </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1" name="Rectangle 12"/>
          <p:cNvSpPr>
            <a:spLocks noChangeArrowheads="1"/>
          </p:cNvSpPr>
          <p:nvPr/>
        </p:nvSpPr>
        <p:spPr bwMode="auto">
          <a:xfrm>
            <a:off x="3469296" y="2592628"/>
            <a:ext cx="1210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1800" dirty="0">
                <a:solidFill>
                  <a:schemeClr val="bg1"/>
                </a:solidFill>
                <a:latin typeface="微软雅黑" panose="020B0503020204020204" pitchFamily="34" charset="-122"/>
                <a:ea typeface="微软雅黑" panose="020B0503020204020204" pitchFamily="34" charset="-122"/>
              </a:rPr>
              <a:t>C  D</a:t>
            </a:r>
            <a:r>
              <a:rPr lang="en-US" altLang="zh-CN" sz="1600" dirty="0">
                <a:solidFill>
                  <a:schemeClr val="bg1"/>
                </a:solidFill>
                <a:latin typeface="微软雅黑" panose="020B0503020204020204" pitchFamily="34" charset="-122"/>
                <a:ea typeface="微软雅黑" panose="020B0503020204020204" pitchFamily="34" charset="-122"/>
              </a:rPr>
              <a:t> </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257559" y="1887428"/>
            <a:ext cx="694421" cy="369332"/>
          </a:xfrm>
          <a:prstGeom prst="rect">
            <a:avLst/>
          </a:prstGeom>
        </p:spPr>
        <p:txBody>
          <a:bodyPr wrap="none">
            <a:spAutoFit/>
          </a:bodyPr>
          <a:lstStyle/>
          <a:p>
            <a:pPr algn="ctr">
              <a:spcBef>
                <a:spcPct val="0"/>
              </a:spcBef>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  P </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Rectangle 12"/>
          <p:cNvSpPr>
            <a:spLocks noChangeArrowheads="1"/>
          </p:cNvSpPr>
          <p:nvPr/>
        </p:nvSpPr>
        <p:spPr bwMode="auto">
          <a:xfrm>
            <a:off x="5974473" y="2277638"/>
            <a:ext cx="1210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tx2"/>
              </a:buClr>
              <a:buSzPct val="85000"/>
              <a:buFont typeface="Wingdings 2" panose="05020102010507070707" pitchFamily="18" charset="2"/>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folHlink"/>
              </a:buClr>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tx2"/>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C  D</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86242" y="303530"/>
            <a:ext cx="4571517" cy="493395"/>
            <a:chOff x="4211" y="1586"/>
            <a:chExt cx="4557" cy="777"/>
          </a:xfrm>
        </p:grpSpPr>
        <p:sp>
          <p:nvSpPr>
            <p:cNvPr id="3" name="文本框 2"/>
            <p:cNvSpPr txBox="1"/>
            <p:nvPr/>
          </p:nvSpPr>
          <p:spPr>
            <a:xfrm>
              <a:off x="4211" y="1586"/>
              <a:ext cx="4557" cy="664"/>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第二部分：安全生产标准化规范和评审导</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36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67482" y="925831"/>
            <a:ext cx="2179955" cy="337185"/>
          </a:xfrm>
          <a:prstGeom prst="rect">
            <a:avLst/>
          </a:prstGeom>
          <a:solidFill>
            <a:srgbClr val="FFC000"/>
          </a:solidFill>
        </p:spPr>
        <p:txBody>
          <a:bodyPr wrap="none">
            <a:spAutoFit/>
          </a:bodyPr>
          <a:lstStyle/>
          <a:p>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标准化适用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规范</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6" name="矩形 5"/>
          <p:cNvSpPr/>
          <p:nvPr/>
        </p:nvSpPr>
        <p:spPr>
          <a:xfrm>
            <a:off x="619881" y="1334681"/>
            <a:ext cx="6457193" cy="737235"/>
          </a:xfrm>
          <a:prstGeom prst="rect">
            <a:avLst/>
          </a:prstGeom>
        </p:spPr>
        <p:txBody>
          <a:bodyPr wrap="square">
            <a:spAutoFit/>
          </a:bodyPr>
          <a:lstStyle/>
          <a:p>
            <a:pPr>
              <a:lnSpc>
                <a:spcPct val="1500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企业安全生产标准化基本规范</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》GB/T33000-2016</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危险化学品从业单位安全标准化通用规范</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》AQ3013-2008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2404327" y="1983579"/>
            <a:ext cx="5723068" cy="2676525"/>
          </a:xfrm>
          <a:prstGeom prst="rect">
            <a:avLst/>
          </a:prstGeom>
        </p:spPr>
        <p:txBody>
          <a:bodyPr wrap="square">
            <a:spAutoFit/>
          </a:bodyPr>
          <a:lstStyle/>
          <a:p>
            <a:pPr indent="360045" fontAlgn="auto">
              <a:lnSpc>
                <a:spcPct val="200000"/>
              </a:lnSpc>
              <a:spcBef>
                <a:spcPct val="0"/>
              </a:spcBef>
              <a:buFont typeface="Wingdings" panose="05000000000000000000" pitchFamily="2" charset="2"/>
              <a:buNone/>
            </a:pP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为了全面规范各行业企业安全生产标准化建设工作，在形式要求、基本内容、考评办法等方面作出相对一致的规定，国家安全生产监督管理总局发布了可操作性较强的</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危险化学品从业单位安全标准通用规范</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，企业创建安全标准化程序进行了统一规定。</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200000"/>
              </a:lnSpc>
              <a:spcBef>
                <a:spcPct val="0"/>
              </a:spcBef>
              <a:buFont typeface="Wingdings" panose="05000000000000000000" pitchFamily="2" charset="2"/>
              <a:buNone/>
            </a:pP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这一规范的出台，使得我国危险化学品企业安全生产标准化建设工作进入了全新的发展时期。</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7"/>
          <p:cNvGrpSpPr/>
          <p:nvPr/>
        </p:nvGrpSpPr>
        <p:grpSpPr>
          <a:xfrm>
            <a:off x="165130" y="2292510"/>
            <a:ext cx="2121112" cy="2689882"/>
            <a:chOff x="165130" y="2340135"/>
            <a:chExt cx="2121112" cy="2689882"/>
          </a:xfrm>
        </p:grpSpPr>
        <p:grpSp>
          <p:nvGrpSpPr>
            <p:cNvPr id="11" name="Group 4"/>
            <p:cNvGrpSpPr>
              <a:grpSpLocks noChangeAspect="1"/>
            </p:cNvGrpSpPr>
            <p:nvPr/>
          </p:nvGrpSpPr>
          <p:grpSpPr>
            <a:xfrm>
              <a:off x="165130" y="4228591"/>
              <a:ext cx="2121112" cy="801426"/>
              <a:chOff x="620310" y="4663505"/>
              <a:chExt cx="3351081" cy="1374438"/>
            </a:xfrm>
          </p:grpSpPr>
          <p:sp>
            <p:nvSpPr>
              <p:cNvPr id="12"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404040"/>
              </a:solidFill>
              <a:ln>
                <a:noFill/>
              </a:ln>
              <a:effectLst>
                <a:outerShdw blurRad="50800" dist="38100" dir="18900000" algn="bl" rotWithShape="0">
                  <a:prstClr val="black">
                    <a:alpha val="40000"/>
                  </a:prstClr>
                </a:outerShdw>
              </a:effectLst>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9"/>
              <p:cNvSpPr>
                <a:spLocks noChangeArrowheads="1"/>
              </p:cNvSpPr>
              <p:nvPr/>
            </p:nvSpPr>
            <p:spPr bwMode="auto">
              <a:xfrm>
                <a:off x="620310" y="4663505"/>
                <a:ext cx="3351081" cy="821247"/>
              </a:xfrm>
              <a:prstGeom prst="ellipse">
                <a:avLst/>
              </a:prstGeom>
              <a:solidFill>
                <a:schemeClr val="bg1">
                  <a:lumMod val="65000"/>
                </a:schemeClr>
              </a:solidFill>
              <a:ln>
                <a:noFill/>
              </a:ln>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9"/>
            <p:cNvGrpSpPr/>
            <p:nvPr/>
          </p:nvGrpSpPr>
          <p:grpSpPr>
            <a:xfrm>
              <a:off x="297035" y="3939791"/>
              <a:ext cx="1857304" cy="701748"/>
              <a:chOff x="620310" y="4663505"/>
              <a:chExt cx="3351081" cy="1374438"/>
            </a:xfrm>
          </p:grpSpPr>
          <p:sp>
            <p:nvSpPr>
              <p:cNvPr id="17"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4"/>
            <p:cNvGrpSpPr/>
            <p:nvPr/>
          </p:nvGrpSpPr>
          <p:grpSpPr>
            <a:xfrm>
              <a:off x="408462" y="3661551"/>
              <a:ext cx="1634448" cy="617546"/>
              <a:chOff x="6724539" y="1872152"/>
              <a:chExt cx="2057954" cy="967954"/>
            </a:xfrm>
          </p:grpSpPr>
          <p:sp>
            <p:nvSpPr>
              <p:cNvPr id="22"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8"/>
            <p:cNvGrpSpPr/>
            <p:nvPr/>
          </p:nvGrpSpPr>
          <p:grpSpPr>
            <a:xfrm>
              <a:off x="503150" y="3418280"/>
              <a:ext cx="1445071" cy="545994"/>
              <a:chOff x="6724539" y="1872152"/>
              <a:chExt cx="2057954" cy="967954"/>
            </a:xfrm>
          </p:grpSpPr>
          <p:sp>
            <p:nvSpPr>
              <p:cNvPr id="2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C000"/>
              </a:solidFill>
              <a:ln>
                <a:noFill/>
              </a:ln>
              <a:effectLst>
                <a:outerShdw blurRad="50800" dist="38100" dir="18900000" algn="bl" rotWithShape="0">
                  <a:prstClr val="black">
                    <a:alpha val="40000"/>
                  </a:prstClr>
                </a:outerShdw>
              </a:effectLst>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9"/>
              <p:cNvSpPr>
                <a:spLocks noChangeArrowheads="1"/>
              </p:cNvSpPr>
              <p:nvPr/>
            </p:nvSpPr>
            <p:spPr bwMode="auto">
              <a:xfrm>
                <a:off x="6724539" y="1872152"/>
                <a:ext cx="2057954" cy="578367"/>
              </a:xfrm>
              <a:prstGeom prst="ellipse">
                <a:avLst/>
              </a:prstGeom>
              <a:solidFill>
                <a:schemeClr val="accent4">
                  <a:lumMod val="20000"/>
                  <a:lumOff val="80000"/>
                </a:schemeClr>
              </a:solidFill>
              <a:ln>
                <a:noFill/>
              </a:ln>
            </p:spPr>
            <p:txBody>
              <a:bodyPr vert="horz" wrap="square" lIns="65141" tIns="32571" rIns="65141" bIns="32571" numCol="1" anchor="t" anchorCtr="0" compatLnSpc="1"/>
              <a:lstStyle/>
              <a:p>
                <a:pPr algn="ctr">
                  <a:lnSpc>
                    <a:spcPct val="120000"/>
                  </a:lnSpc>
                </a:pPr>
                <a:endParaRPr lang="id-ID" sz="11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uppe 203"/>
            <p:cNvGrpSpPr>
              <a:grpSpLocks noChangeAspect="1"/>
            </p:cNvGrpSpPr>
            <p:nvPr/>
          </p:nvGrpSpPr>
          <p:grpSpPr bwMode="auto">
            <a:xfrm>
              <a:off x="852319" y="2340135"/>
              <a:ext cx="735214" cy="1303489"/>
              <a:chOff x="6133067" y="1849623"/>
              <a:chExt cx="416623" cy="802872"/>
            </a:xfrm>
            <a:effectLst>
              <a:outerShdw blurRad="50800" dist="38100" dir="5400000" algn="t" rotWithShape="0">
                <a:prstClr val="black">
                  <a:alpha val="40000"/>
                </a:prstClr>
              </a:outerShdw>
            </a:effectLst>
          </p:grpSpPr>
          <p:sp>
            <p:nvSpPr>
              <p:cNvPr id="50" name="Freeform 71"/>
              <p:cNvSpPr/>
              <p:nvPr/>
            </p:nvSpPr>
            <p:spPr bwMode="auto">
              <a:xfrm flipH="1">
                <a:off x="6133067" y="2226960"/>
                <a:ext cx="11225" cy="44296"/>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4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Gruppe 171"/>
              <p:cNvGrpSpPr/>
              <p:nvPr/>
            </p:nvGrpSpPr>
            <p:grpSpPr bwMode="auto">
              <a:xfrm>
                <a:off x="6218503" y="1849623"/>
                <a:ext cx="331187" cy="802872"/>
                <a:chOff x="6045328" y="1849623"/>
                <a:chExt cx="331187" cy="802872"/>
              </a:xfrm>
            </p:grpSpPr>
            <p:grpSp>
              <p:nvGrpSpPr>
                <p:cNvPr id="31" name="Gruppe 70"/>
                <p:cNvGrpSpPr/>
                <p:nvPr/>
              </p:nvGrpSpPr>
              <p:grpSpPr bwMode="auto">
                <a:xfrm>
                  <a:off x="6045328" y="1849623"/>
                  <a:ext cx="331187" cy="802872"/>
                  <a:chOff x="7635792" y="4784725"/>
                  <a:chExt cx="3402096" cy="8248650"/>
                </a:xfrm>
              </p:grpSpPr>
              <p:sp>
                <p:nvSpPr>
                  <p:cNvPr id="40"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rgbClr val="404040"/>
                  </a:solidFill>
                  <a:ln w="9525">
                    <a:noFill/>
                    <a:round/>
                  </a:ln>
                </p:spPr>
                <p:txBody>
                  <a:bodyPr/>
                  <a:lstStyle/>
                  <a:p>
                    <a:pPr algn="just">
                      <a:lnSpc>
                        <a:spcPct val="120000"/>
                      </a:lnSpc>
                      <a:defRPr/>
                    </a:pPr>
                    <a:endParaRPr lang="da-DK" sz="74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4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4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uppe 74"/>
                <p:cNvGrpSpPr/>
                <p:nvPr/>
              </p:nvGrpSpPr>
              <p:grpSpPr bwMode="auto">
                <a:xfrm>
                  <a:off x="6141994" y="2089215"/>
                  <a:ext cx="95078" cy="150736"/>
                  <a:chOff x="12261828" y="5789559"/>
                  <a:chExt cx="866566" cy="1809769"/>
                </a:xfrm>
              </p:grpSpPr>
              <p:sp>
                <p:nvSpPr>
                  <p:cNvPr id="33"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4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4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4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86242" y="303530"/>
            <a:ext cx="4571517" cy="493395"/>
            <a:chOff x="4211" y="1586"/>
            <a:chExt cx="4557" cy="777"/>
          </a:xfrm>
        </p:grpSpPr>
        <p:sp>
          <p:nvSpPr>
            <p:cNvPr id="3" name="文本框 2"/>
            <p:cNvSpPr txBox="1"/>
            <p:nvPr/>
          </p:nvSpPr>
          <p:spPr>
            <a:xfrm>
              <a:off x="4211" y="1586"/>
              <a:ext cx="4557" cy="664"/>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第二部分：安全生产标准化规范和评审导</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36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67482" y="1125856"/>
            <a:ext cx="1585690" cy="338554"/>
          </a:xfrm>
          <a:prstGeom prst="rect">
            <a:avLst/>
          </a:prstGeom>
          <a:solidFill>
            <a:srgbClr val="FFC000"/>
          </a:solidFill>
        </p:spPr>
        <p:txBody>
          <a:bodyPr wrap="none">
            <a:spAutoFit/>
          </a:bodyPr>
          <a:lstStyle/>
          <a:p>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专业评定标准</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2345548" y="1910165"/>
            <a:ext cx="5732154" cy="2612638"/>
          </a:xfrm>
          <a:prstGeom prst="rect">
            <a:avLst/>
          </a:prstGeom>
        </p:spPr>
        <p:txBody>
          <a:bodyPr wrap="square">
            <a:spAutoFit/>
          </a:bodyPr>
          <a:lstStyle/>
          <a:p>
            <a:pPr indent="360045" fontAlgn="auto">
              <a:lnSpc>
                <a:spcPct val="20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危险化学品企业安全生产标准化评审标准</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危险化学品从业单位安全标准化通用规范</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是危险化学品企业开展安全生产标准化建设、自评、申请评审、外部考评以及安全监管部门监督管理的依据，明确了各评定指标和达标分数。江苏省安监局按照危险化学品企业的特点，在</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评审标准</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基础上，根据行业特点，对二级要素和具体条款内容进行了扩充。</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6" name="组合 5"/>
          <p:cNvGrpSpPr/>
          <p:nvPr/>
        </p:nvGrpSpPr>
        <p:grpSpPr>
          <a:xfrm>
            <a:off x="467482" y="1922461"/>
            <a:ext cx="1515338" cy="2879725"/>
            <a:chOff x="3957309" y="1505686"/>
            <a:chExt cx="2687508" cy="4707623"/>
          </a:xfrm>
          <a:solidFill>
            <a:srgbClr val="404040"/>
          </a:solidFill>
        </p:grpSpPr>
        <p:sp>
          <p:nvSpPr>
            <p:cNvPr id="10" name="形状 9"/>
            <p:cNvSpPr/>
            <p:nvPr/>
          </p:nvSpPr>
          <p:spPr>
            <a:xfrm>
              <a:off x="3957309" y="2847549"/>
              <a:ext cx="2206559" cy="2223468"/>
            </a:xfrm>
            <a:prstGeom prst="leftCircularArrow">
              <a:avLst>
                <a:gd name="adj1" fmla="val 8909"/>
                <a:gd name="adj2" fmla="val 1142322"/>
                <a:gd name="adj3" fmla="val 6293598"/>
                <a:gd name="adj4" fmla="val 18900002"/>
                <a:gd name="adj5" fmla="val 12500"/>
              </a:avLst>
            </a:prstGeom>
            <a:solidFill>
              <a:srgbClr val="FFC000"/>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4749045" y="4302529"/>
              <a:ext cx="1895772" cy="1910780"/>
            </a:xfrm>
            <a:prstGeom prst="blockArc">
              <a:avLst>
                <a:gd name="adj1" fmla="val 13624405"/>
                <a:gd name="adj2" fmla="val 17228224"/>
                <a:gd name="adj3" fmla="val 11481"/>
              </a:avLst>
            </a:prstGeom>
            <a:grpFill/>
            <a:ln>
              <a:noFill/>
            </a:ln>
            <a:effectLst/>
          </p:spPr>
          <p:style>
            <a:lnRef idx="0">
              <a:scrgbClr r="0" g="0" b="0"/>
            </a:lnRef>
            <a:fillRef idx="3">
              <a:scrgbClr r="0" g="0" b="0"/>
            </a:fillRef>
            <a:effectRef idx="2">
              <a:scrgbClr r="0" g="0" b="0"/>
            </a:effectRef>
            <a:fontRef idx="minor">
              <a:schemeClr val="lt1"/>
            </a:fontRef>
          </p:style>
        </p:sp>
        <p:sp>
          <p:nvSpPr>
            <p:cNvPr id="16" name="空心弧 15"/>
            <p:cNvSpPr/>
            <p:nvPr/>
          </p:nvSpPr>
          <p:spPr>
            <a:xfrm>
              <a:off x="4749045" y="4302529"/>
              <a:ext cx="1895772" cy="1910780"/>
            </a:xfrm>
            <a:prstGeom prst="blockArc">
              <a:avLst>
                <a:gd name="adj1" fmla="val 17085111"/>
                <a:gd name="adj2" fmla="val 10799997"/>
                <a:gd name="adj3" fmla="val 11504"/>
              </a:avLst>
            </a:prstGeom>
            <a:grpFill/>
            <a:ln>
              <a:noFill/>
            </a:ln>
            <a:effectLst/>
          </p:spPr>
          <p:style>
            <a:lnRef idx="0">
              <a:scrgbClr r="0" g="0" b="0"/>
            </a:lnRef>
            <a:fillRef idx="3">
              <a:scrgbClr r="0" g="0" b="0"/>
            </a:fillRef>
            <a:effectRef idx="2">
              <a:scrgbClr r="0" g="0" b="0"/>
            </a:effectRef>
            <a:fontRef idx="minor">
              <a:schemeClr val="lt1"/>
            </a:fontRef>
          </p:style>
        </p:sp>
        <p:sp>
          <p:nvSpPr>
            <p:cNvPr id="17" name="任意多边形 54"/>
            <p:cNvSpPr/>
            <p:nvPr/>
          </p:nvSpPr>
          <p:spPr>
            <a:xfrm rot="17307692">
              <a:off x="5164155" y="2236199"/>
              <a:ext cx="1927127" cy="1030561"/>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3693" tIns="51846" rIns="103693" bIns="51846" rtlCol="0" anchor="ctr"/>
            <a:lstStyle/>
            <a:p>
              <a:pPr algn="ctr"/>
              <a:endParaRPr lang="zh-CN" altLang="en-US" sz="2935">
                <a:solidFill>
                  <a:schemeClr val="accent1">
                    <a:lumMod val="75000"/>
                  </a:schemeClr>
                </a:solidFill>
              </a:endParaRPr>
            </a:p>
          </p:txBody>
        </p:sp>
        <p:sp>
          <p:nvSpPr>
            <p:cNvPr id="18" name="任意多边形 55"/>
            <p:cNvSpPr/>
            <p:nvPr/>
          </p:nvSpPr>
          <p:spPr>
            <a:xfrm rot="17307692">
              <a:off x="4698760" y="1698712"/>
              <a:ext cx="1265572" cy="87952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3693" tIns="51846" rIns="103693" bIns="51846" rtlCol="0" anchor="ctr"/>
            <a:lstStyle/>
            <a:p>
              <a:pPr algn="ctr"/>
              <a:endParaRPr lang="zh-CN" altLang="en-US" sz="2935">
                <a:solidFill>
                  <a:schemeClr val="accent1">
                    <a:lumMod val="75000"/>
                  </a:schemeClr>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86242" y="303530"/>
            <a:ext cx="4571517" cy="493395"/>
            <a:chOff x="4211" y="1586"/>
            <a:chExt cx="4557" cy="777"/>
          </a:xfrm>
        </p:grpSpPr>
        <p:sp>
          <p:nvSpPr>
            <p:cNvPr id="3" name="文本框 2"/>
            <p:cNvSpPr txBox="1"/>
            <p:nvPr/>
          </p:nvSpPr>
          <p:spPr>
            <a:xfrm>
              <a:off x="4211" y="1586"/>
              <a:ext cx="4557" cy="664"/>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第二部分：安全生产标准化规范和评审导</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36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67482" y="1125856"/>
            <a:ext cx="1585690" cy="338554"/>
          </a:xfrm>
          <a:prstGeom prst="rect">
            <a:avLst/>
          </a:prstGeom>
          <a:solidFill>
            <a:srgbClr val="FFC000"/>
          </a:solidFill>
        </p:spPr>
        <p:txBody>
          <a:bodyPr wrap="none">
            <a:spAutoFit/>
          </a:bodyPr>
          <a:lstStyle/>
          <a:p>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专业评定标准</a:t>
            </a:r>
            <a:endParaRPr lang="zh-CN" altLang="en-US" sz="1600"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7426" y="2571749"/>
            <a:ext cx="2362399" cy="2524253"/>
            <a:chOff x="47426" y="2381657"/>
            <a:chExt cx="3006994" cy="2714346"/>
          </a:xfrm>
        </p:grpSpPr>
        <p:sp>
          <p:nvSpPr>
            <p:cNvPr id="10" name="椭圆 7"/>
            <p:cNvSpPr/>
            <p:nvPr/>
          </p:nvSpPr>
          <p:spPr>
            <a:xfrm>
              <a:off x="47426" y="2453413"/>
              <a:ext cx="2431302" cy="2642590"/>
            </a:xfrm>
            <a:custGeom>
              <a:avLst/>
              <a:gdLst/>
              <a:ahLst/>
              <a:cxnLst/>
              <a:rect l="l" t="t" r="r" b="b"/>
              <a:pathLst>
                <a:path w="4291640" h="4752529">
                  <a:moveTo>
                    <a:pt x="1623508" y="0"/>
                  </a:moveTo>
                  <a:cubicBezTo>
                    <a:pt x="3097077" y="0"/>
                    <a:pt x="4291640" y="1194563"/>
                    <a:pt x="4291640" y="2668132"/>
                  </a:cubicBezTo>
                  <a:cubicBezTo>
                    <a:pt x="4291640" y="3512329"/>
                    <a:pt x="3899577" y="4264955"/>
                    <a:pt x="3286539" y="4752529"/>
                  </a:cubicBezTo>
                  <a:lnTo>
                    <a:pt x="0" y="4752529"/>
                  </a:lnTo>
                  <a:lnTo>
                    <a:pt x="0" y="554181"/>
                  </a:lnTo>
                  <a:cubicBezTo>
                    <a:pt x="448305" y="205804"/>
                    <a:pt x="1011872" y="0"/>
                    <a:pt x="1623508" y="0"/>
                  </a:cubicBezTo>
                  <a:close/>
                </a:path>
              </a:pathLst>
            </a:custGeom>
            <a:gradFill flip="none" rotWithShape="1">
              <a:gsLst>
                <a:gs pos="0">
                  <a:sysClr val="window" lastClr="FFFFFF">
                    <a:lumMod val="85000"/>
                  </a:sysClr>
                </a:gs>
                <a:gs pos="100000">
                  <a:sysClr val="window" lastClr="FFFFFF">
                    <a:lumMod val="95000"/>
                  </a:sysClr>
                </a:gs>
              </a:gsLst>
              <a:lin ang="0" scaled="1"/>
              <a:tileRect/>
            </a:gradFill>
            <a:ln w="12700" cap="flat" cmpd="sng" algn="ctr">
              <a:solidFill>
                <a:sysClr val="window" lastClr="FFFFFF">
                  <a:lumMod val="85000"/>
                </a:sysClr>
              </a:solidFill>
              <a:prstDash val="solid"/>
            </a:ln>
            <a:effectLst>
              <a:outerShdw blurRad="114300" dist="38100" dir="18900000" algn="bl" rotWithShape="0">
                <a:prstClr val="black">
                  <a:alpha val="21000"/>
                </a:prstClr>
              </a:outerShdw>
            </a:effectLst>
          </p:spPr>
          <p:txBody>
            <a:bodyPr anchor="ctr"/>
            <a:lstStyle/>
            <a:p>
              <a:pPr algn="ctr" defTabSz="914400" fontAlgn="auto">
                <a:spcBef>
                  <a:spcPts val="0"/>
                </a:spcBef>
                <a:spcAft>
                  <a:spcPts val="0"/>
                </a:spcAft>
                <a:buFontTx/>
                <a:buNone/>
                <a:defRPr/>
              </a:pPr>
              <a:endParaRPr lang="zh-CN" altLang="en-US" sz="1000" kern="0">
                <a:solidFill>
                  <a:sysClr val="window" lastClr="FFFFFF"/>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31507" y="2381657"/>
              <a:ext cx="2159268" cy="922588"/>
              <a:chOff x="2674607" y="2424693"/>
              <a:chExt cx="2159268" cy="922588"/>
            </a:xfrm>
          </p:grpSpPr>
          <p:sp>
            <p:nvSpPr>
              <p:cNvPr id="7" name="矩形: 圆角 6"/>
              <p:cNvSpPr/>
              <p:nvPr/>
            </p:nvSpPr>
            <p:spPr>
              <a:xfrm rot="20253936">
                <a:off x="2674607" y="2424693"/>
                <a:ext cx="2159268" cy="606164"/>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0239312">
                <a:off x="3085902" y="2583588"/>
                <a:ext cx="114300" cy="763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rot="967799">
              <a:off x="895152" y="3614400"/>
              <a:ext cx="2159268" cy="922588"/>
              <a:chOff x="2674607" y="2424693"/>
              <a:chExt cx="2159268" cy="922588"/>
            </a:xfrm>
            <a:solidFill>
              <a:srgbClr val="FFC000"/>
            </a:solidFill>
          </p:grpSpPr>
          <p:sp>
            <p:nvSpPr>
              <p:cNvPr id="29" name="矩形: 圆角 28"/>
              <p:cNvSpPr/>
              <p:nvPr/>
            </p:nvSpPr>
            <p:spPr>
              <a:xfrm rot="20253936">
                <a:off x="2674607" y="2424693"/>
                <a:ext cx="2159268" cy="6061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20239312">
                <a:off x="3085902" y="2583588"/>
                <a:ext cx="114300" cy="763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1" name="矩形 30"/>
          <p:cNvSpPr/>
          <p:nvPr/>
        </p:nvSpPr>
        <p:spPr>
          <a:xfrm>
            <a:off x="2455650" y="1802131"/>
            <a:ext cx="6316876" cy="2719078"/>
          </a:xfrm>
          <a:prstGeom prst="rect">
            <a:avLst/>
          </a:prstGeom>
        </p:spPr>
        <p:txBody>
          <a:bodyPr wrap="square">
            <a:spAutoFit/>
          </a:bodyPr>
          <a:lstStyle/>
          <a:p>
            <a:pPr indent="360045">
              <a:lnSpc>
                <a:spcPts val="26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江苏省</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危险化学品企业安全生产标准化评审标准</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评审标准</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中由</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级否决项、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40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B</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级否决项对</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法律、法规和标准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，机构和职责，风险管理，管理制度，教育培训，</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生产设施及工艺安全</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，作业安全，职业健康，</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危险化学品管理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事故与应急</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检查与自评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等十一个方面的内容做了具体规定。</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360045">
              <a:lnSpc>
                <a:spcPts val="2600"/>
              </a:lnSpc>
            </a:pP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每个</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级要素满分为</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100</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分，各个</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级要素的评审得分乘以各自对应的权重系数，加和得到评审总分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评审总分满分为</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100</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评审总分在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80</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分（含）以上，且每个</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级要素评审得分在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分（含）以上的，评审结论为建议通过二级企业评审，否则为不通过。</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rot="20294310">
            <a:off x="1411423" y="2513607"/>
            <a:ext cx="723275"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（一）</a:t>
            </a:r>
            <a:endParaRPr lang="zh-CN" altLang="en-US" sz="1400" b="1" dirty="0">
              <a:solidFill>
                <a:schemeClr val="bg1"/>
              </a:solidFill>
            </a:endParaRPr>
          </a:p>
        </p:txBody>
      </p:sp>
      <p:sp>
        <p:nvSpPr>
          <p:cNvPr id="34" name="矩形 33"/>
          <p:cNvSpPr/>
          <p:nvPr/>
        </p:nvSpPr>
        <p:spPr>
          <a:xfrm rot="21230475">
            <a:off x="1476681" y="3777529"/>
            <a:ext cx="877163" cy="369332"/>
          </a:xfrm>
          <a:prstGeom prst="rect">
            <a:avLst/>
          </a:prstGeom>
        </p:spPr>
        <p:txBody>
          <a:bodyPr wrap="non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（二）</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86242" y="303530"/>
            <a:ext cx="4571517" cy="493395"/>
            <a:chOff x="4211" y="1586"/>
            <a:chExt cx="4557" cy="777"/>
          </a:xfrm>
        </p:grpSpPr>
        <p:sp>
          <p:nvSpPr>
            <p:cNvPr id="3" name="文本框 2"/>
            <p:cNvSpPr txBox="1"/>
            <p:nvPr/>
          </p:nvSpPr>
          <p:spPr>
            <a:xfrm>
              <a:off x="4211" y="1586"/>
              <a:ext cx="4557" cy="664"/>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第二部分：安全生产标准化规范和评审导</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36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467482" y="1125856"/>
            <a:ext cx="1570355" cy="337185"/>
          </a:xfrm>
          <a:prstGeom prst="rect">
            <a:avLst/>
          </a:prstGeom>
          <a:solidFill>
            <a:srgbClr val="FFC000"/>
          </a:solidFill>
        </p:spPr>
        <p:txBody>
          <a:bodyPr wrap="none">
            <a:spAutoFit/>
          </a:bodyPr>
          <a:lstStyle/>
          <a:p>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什么是安全？</a:t>
            </a:r>
            <a:endParaRPr lang="zh-CN" altLang="en-US" sz="1600" dirty="0">
              <a:latin typeface="微软雅黑" panose="020B0503020204020204" pitchFamily="34" charset="-122"/>
              <a:ea typeface="微软雅黑" panose="020B0503020204020204" pitchFamily="34" charset="-122"/>
            </a:endParaRPr>
          </a:p>
        </p:txBody>
      </p:sp>
      <p:grpSp>
        <p:nvGrpSpPr>
          <p:cNvPr id="48" name="组合 47"/>
          <p:cNvGrpSpPr/>
          <p:nvPr/>
        </p:nvGrpSpPr>
        <p:grpSpPr>
          <a:xfrm>
            <a:off x="2800350" y="1852578"/>
            <a:ext cx="2800017" cy="2775399"/>
            <a:chOff x="276225" y="2043078"/>
            <a:chExt cx="2800017" cy="2775399"/>
          </a:xfrm>
        </p:grpSpPr>
        <p:grpSp>
          <p:nvGrpSpPr>
            <p:cNvPr id="8" name="组合 7"/>
            <p:cNvGrpSpPr/>
            <p:nvPr/>
          </p:nvGrpSpPr>
          <p:grpSpPr>
            <a:xfrm>
              <a:off x="276225" y="3391828"/>
              <a:ext cx="1282282" cy="1249747"/>
              <a:chOff x="855271" y="2835421"/>
              <a:chExt cx="1711577" cy="1712209"/>
            </a:xfrm>
          </p:grpSpPr>
          <p:grpSp>
            <p:nvGrpSpPr>
              <p:cNvPr id="9" name="组合 8"/>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11" name="泪滴形 10"/>
                <p:cNvSpPr/>
                <p:nvPr/>
              </p:nvSpPr>
              <p:spPr>
                <a:xfrm>
                  <a:off x="1187624" y="4077072"/>
                  <a:ext cx="1728192" cy="1728192"/>
                </a:xfrm>
                <a:prstGeom prst="teardrop">
                  <a:avLst/>
                </a:prstGeom>
                <a:solidFill>
                  <a:srgbClr val="404040"/>
                </a:solidFill>
                <a:ln w="25400" cap="flat" cmpd="sng" algn="ctr">
                  <a:noFill/>
                  <a:prstDash val="solid"/>
                </a:ln>
                <a:effectLst/>
              </p:spPr>
              <p:txBody>
                <a:bodyPr anchor="ctr"/>
                <a:lstStyle/>
                <a:p>
                  <a:pPr algn="ctr">
                    <a:defRPr/>
                  </a:pPr>
                  <a:endPar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 name="矩形​​ 45"/>
              <p:cNvSpPr>
                <a:spLocks noChangeArrowheads="1"/>
              </p:cNvSpPr>
              <p:nvPr/>
            </p:nvSpPr>
            <p:spPr bwMode="auto">
              <a:xfrm>
                <a:off x="1359181" y="3483792"/>
                <a:ext cx="522507" cy="63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charset="-122"/>
                  </a:rPr>
                  <a:t>C</a:t>
                </a:r>
                <a:endPar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13" name="组合 12"/>
            <p:cNvGrpSpPr/>
            <p:nvPr/>
          </p:nvGrpSpPr>
          <p:grpSpPr>
            <a:xfrm>
              <a:off x="1612453" y="3391827"/>
              <a:ext cx="1463789" cy="1426650"/>
              <a:chOff x="2672545" y="2835420"/>
              <a:chExt cx="1953852" cy="1954573"/>
            </a:xfrm>
          </p:grpSpPr>
          <p:grpSp>
            <p:nvGrpSpPr>
              <p:cNvPr id="14"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16" name="泪滴形 15"/>
                <p:cNvSpPr/>
                <p:nvPr/>
              </p:nvSpPr>
              <p:spPr>
                <a:xfrm>
                  <a:off x="1187624" y="4077072"/>
                  <a:ext cx="1728192" cy="1728192"/>
                </a:xfrm>
                <a:prstGeom prst="teardrop">
                  <a:avLst/>
                </a:prstGeom>
                <a:solidFill>
                  <a:srgbClr val="404040"/>
                </a:solidFill>
                <a:ln w="25400" cap="flat" cmpd="sng" algn="ctr">
                  <a:noFill/>
                  <a:prstDash val="solid"/>
                </a:ln>
                <a:effectLst/>
              </p:spPr>
              <p:txBody>
                <a:bodyPr anchor="ctr"/>
                <a:lstStyle/>
                <a:p>
                  <a:pPr algn="ctr">
                    <a:defRPr/>
                  </a:pPr>
                  <a:endPar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5" name="矩形​​ 46"/>
              <p:cNvSpPr>
                <a:spLocks noChangeArrowheads="1"/>
              </p:cNvSpPr>
              <p:nvPr/>
            </p:nvSpPr>
            <p:spPr bwMode="auto">
              <a:xfrm>
                <a:off x="3512850" y="3684002"/>
                <a:ext cx="571720" cy="6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charset="-122"/>
                  </a:rPr>
                  <a:t>D</a:t>
                </a:r>
                <a:endPar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18" name="组合 17"/>
            <p:cNvGrpSpPr/>
            <p:nvPr/>
          </p:nvGrpSpPr>
          <p:grpSpPr>
            <a:xfrm>
              <a:off x="400049" y="2229330"/>
              <a:ext cx="1146018" cy="1116529"/>
              <a:chOff x="1009480" y="1242748"/>
              <a:chExt cx="1529694" cy="1529693"/>
            </a:xfrm>
          </p:grpSpPr>
          <p:sp>
            <p:nvSpPr>
              <p:cNvPr id="19" name="泪滴形 18"/>
              <p:cNvSpPr/>
              <p:nvPr/>
            </p:nvSpPr>
            <p:spPr bwMode="auto">
              <a:xfrm rot="10800000" flipH="1">
                <a:off x="1009480" y="1242748"/>
                <a:ext cx="1529694" cy="1529693"/>
              </a:xfrm>
              <a:prstGeom prst="teardrop">
                <a:avLst/>
              </a:prstGeom>
              <a:solidFill>
                <a:srgbClr val="FFC000"/>
              </a:solidFill>
              <a:ln w="25400" cap="flat" cmpd="sng" algn="ctr">
                <a:noFill/>
                <a:prstDash val="solid"/>
              </a:ln>
              <a:effectLst/>
            </p:spPr>
            <p:txBody>
              <a:bodyPr anchor="ctr"/>
              <a:lstStyle/>
              <a:p>
                <a:pPr algn="ctr">
                  <a:defRPr/>
                </a:pPr>
                <a:endPar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43"/>
              <p:cNvSpPr>
                <a:spLocks noChangeArrowheads="1"/>
              </p:cNvSpPr>
              <p:nvPr/>
            </p:nvSpPr>
            <p:spPr bwMode="auto">
              <a:xfrm>
                <a:off x="1343134" y="1606816"/>
                <a:ext cx="554603" cy="6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charset="-122"/>
                  </a:rPr>
                  <a:t>A</a:t>
                </a:r>
                <a:endPar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22" name="组合 21"/>
            <p:cNvGrpSpPr/>
            <p:nvPr/>
          </p:nvGrpSpPr>
          <p:grpSpPr>
            <a:xfrm>
              <a:off x="1612453" y="2043078"/>
              <a:ext cx="1327993" cy="1294299"/>
              <a:chOff x="2662969" y="965760"/>
              <a:chExt cx="1772592" cy="1773246"/>
            </a:xfrm>
          </p:grpSpPr>
          <p:grpSp>
            <p:nvGrpSpPr>
              <p:cNvPr id="23"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25" name="泪滴形 24"/>
                <p:cNvSpPr/>
                <p:nvPr/>
              </p:nvSpPr>
              <p:spPr>
                <a:xfrm>
                  <a:off x="1187624" y="4077072"/>
                  <a:ext cx="1728192" cy="1728192"/>
                </a:xfrm>
                <a:prstGeom prst="teardrop">
                  <a:avLst/>
                </a:prstGeom>
                <a:solidFill>
                  <a:srgbClr val="404040"/>
                </a:solidFill>
                <a:ln w="25400" cap="flat" cmpd="sng" algn="ctr">
                  <a:noFill/>
                  <a:prstDash val="solid"/>
                </a:ln>
                <a:effectLst/>
              </p:spPr>
              <p:txBody>
                <a:bodyPr anchor="ctr"/>
                <a:lstStyle/>
                <a:p>
                  <a:pPr algn="ctr">
                    <a:defRPr/>
                  </a:pPr>
                  <a:endPar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椭圆​​ 13"/>
                <p:cNvSpPr/>
                <p:nvPr/>
              </p:nvSpPr>
              <p:spPr>
                <a:xfrm>
                  <a:off x="1369741" y="4567122"/>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algn="ctr">
                    <a:defRPr/>
                  </a:pPr>
                  <a:endPar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4" name="矩形​​ 44"/>
              <p:cNvSpPr>
                <a:spLocks noChangeArrowheads="1"/>
              </p:cNvSpPr>
              <p:nvPr/>
            </p:nvSpPr>
            <p:spPr bwMode="auto">
              <a:xfrm>
                <a:off x="3437033" y="1374429"/>
                <a:ext cx="526788" cy="6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charset="-122"/>
                  </a:rPr>
                  <a:t>B</a:t>
                </a:r>
                <a:endPar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charset="-122"/>
                </a:endParaRPr>
              </a:p>
            </p:txBody>
          </p:sp>
        </p:grpSp>
      </p:grpSp>
      <p:sp>
        <p:nvSpPr>
          <p:cNvPr id="49" name="矩形 48"/>
          <p:cNvSpPr/>
          <p:nvPr/>
        </p:nvSpPr>
        <p:spPr>
          <a:xfrm>
            <a:off x="1426099" y="1963797"/>
            <a:ext cx="1427480" cy="521970"/>
          </a:xfrm>
          <a:prstGeom prst="rect">
            <a:avLst/>
          </a:prstGeom>
        </p:spPr>
        <p:txBody>
          <a:bodyPr wrap="none">
            <a:spAutoFit/>
          </a:bodyPr>
          <a:lstStyle/>
          <a:p>
            <a:pPr algn="ct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多年来一直没有</a:t>
            </a:r>
            <a:endParaRPr kumimoji="1"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发生事故</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5479967" y="1996788"/>
            <a:ext cx="1605280" cy="521970"/>
          </a:xfrm>
          <a:prstGeom prst="rect">
            <a:avLst/>
          </a:prstGeom>
        </p:spPr>
        <p:txBody>
          <a:bodyPr wrap="none">
            <a:spAutoFit/>
          </a:bodyPr>
          <a:lstStyle/>
          <a:p>
            <a:pPr algn="ct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生产经营条件达到</a:t>
            </a:r>
            <a:endParaRPr kumimoji="1"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法律法规要求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947649" y="4056941"/>
            <a:ext cx="1960880" cy="521970"/>
          </a:xfrm>
          <a:prstGeom prst="rect">
            <a:avLst/>
          </a:prstGeom>
        </p:spPr>
        <p:txBody>
          <a:bodyPr wrap="none">
            <a:spAutoFit/>
          </a:bodyPr>
          <a:lstStyle/>
          <a:p>
            <a:pPr algn="ct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建立并保持了职业安全</a:t>
            </a:r>
            <a:endParaRPr kumimoji="1"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健康管理体系</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5659504" y="3636044"/>
            <a:ext cx="1605280" cy="521970"/>
          </a:xfrm>
          <a:prstGeom prst="rect">
            <a:avLst/>
          </a:prstGeom>
        </p:spPr>
        <p:txBody>
          <a:bodyPr wrap="none">
            <a:spAutoFit/>
          </a:bodyPr>
          <a:lstStyle/>
          <a:p>
            <a:pPr algn="ct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不可接受风险得到</a:t>
            </a:r>
            <a:endParaRPr kumimoji="1"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有效控制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14634" y="317500"/>
            <a:ext cx="5533783"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第三部分：企业安全生产标准化建设的步骤和方法</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467482" y="1125856"/>
            <a:ext cx="3230880" cy="337185"/>
          </a:xfrm>
          <a:prstGeom prst="rect">
            <a:avLst/>
          </a:prstGeom>
          <a:solidFill>
            <a:srgbClr val="FFC000"/>
          </a:solidFill>
        </p:spPr>
        <p:txBody>
          <a:bodyPr wrap="non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一、企业安全生产标准化建设流程</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727756" y="1570706"/>
            <a:ext cx="5230617" cy="3389496"/>
            <a:chOff x="2613581" y="1675481"/>
            <a:chExt cx="5230617" cy="3389496"/>
          </a:xfrm>
        </p:grpSpPr>
        <p:sp>
          <p:nvSpPr>
            <p:cNvPr id="7" name="矩形 6"/>
            <p:cNvSpPr/>
            <p:nvPr/>
          </p:nvSpPr>
          <p:spPr>
            <a:xfrm>
              <a:off x="4540961" y="4757200"/>
              <a:ext cx="1896928" cy="307777"/>
            </a:xfrm>
            <a:prstGeom prst="rect">
              <a:avLst/>
            </a:prstGeom>
          </p:spPr>
          <p:txBody>
            <a:bodyPr wrap="square">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 (共分八个阶段开展)</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Freeform 69"/>
            <p:cNvSpPr>
              <a:spLocks noEditPoints="1"/>
            </p:cNvSpPr>
            <p:nvPr/>
          </p:nvSpPr>
          <p:spPr bwMode="auto">
            <a:xfrm>
              <a:off x="4773620" y="1675481"/>
              <a:ext cx="1255651" cy="2876957"/>
            </a:xfrm>
            <a:custGeom>
              <a:avLst/>
              <a:gdLst>
                <a:gd name="T0" fmla="*/ 3562183 w 693"/>
                <a:gd name="T1" fmla="*/ 8655381 h 1641"/>
                <a:gd name="T2" fmla="*/ 2963736 w 693"/>
                <a:gd name="T3" fmla="*/ 5601544 h 1641"/>
                <a:gd name="T4" fmla="*/ 2838347 w 693"/>
                <a:gd name="T5" fmla="*/ 4486922 h 1641"/>
                <a:gd name="T6" fmla="*/ 3032130 w 693"/>
                <a:gd name="T7" fmla="*/ 4322004 h 1641"/>
                <a:gd name="T8" fmla="*/ 3254410 w 693"/>
                <a:gd name="T9" fmla="*/ 2877545 h 1641"/>
                <a:gd name="T10" fmla="*/ 2878243 w 693"/>
                <a:gd name="T11" fmla="*/ 1603691 h 1641"/>
                <a:gd name="T12" fmla="*/ 2245600 w 693"/>
                <a:gd name="T13" fmla="*/ 1381904 h 1641"/>
                <a:gd name="T14" fmla="*/ 1960625 w 693"/>
                <a:gd name="T15" fmla="*/ 1216985 h 1641"/>
                <a:gd name="T16" fmla="*/ 1943527 w 693"/>
                <a:gd name="T17" fmla="*/ 1160117 h 1641"/>
                <a:gd name="T18" fmla="*/ 2017620 w 693"/>
                <a:gd name="T19" fmla="*/ 369645 h 1641"/>
                <a:gd name="T20" fmla="*/ 1783941 w 693"/>
                <a:gd name="T21" fmla="*/ 0 h 1641"/>
                <a:gd name="T22" fmla="*/ 1299484 w 693"/>
                <a:gd name="T23" fmla="*/ 136484 h 1641"/>
                <a:gd name="T24" fmla="*/ 1219691 w 693"/>
                <a:gd name="T25" fmla="*/ 688108 h 1641"/>
                <a:gd name="T26" fmla="*/ 1367878 w 693"/>
                <a:gd name="T27" fmla="*/ 1137369 h 1641"/>
                <a:gd name="T28" fmla="*/ 1367878 w 693"/>
                <a:gd name="T29" fmla="*/ 1222672 h 1641"/>
                <a:gd name="T30" fmla="*/ 837825 w 693"/>
                <a:gd name="T31" fmla="*/ 1546822 h 1641"/>
                <a:gd name="T32" fmla="*/ 125389 w 693"/>
                <a:gd name="T33" fmla="*/ 3019716 h 1641"/>
                <a:gd name="T34" fmla="*/ 644043 w 693"/>
                <a:gd name="T35" fmla="*/ 4418680 h 1641"/>
                <a:gd name="T36" fmla="*/ 815027 w 693"/>
                <a:gd name="T37" fmla="*/ 4560851 h 1641"/>
                <a:gd name="T38" fmla="*/ 1253888 w 693"/>
                <a:gd name="T39" fmla="*/ 6727540 h 1641"/>
                <a:gd name="T40" fmla="*/ 1521764 w 693"/>
                <a:gd name="T41" fmla="*/ 8359665 h 1641"/>
                <a:gd name="T42" fmla="*/ 1316583 w 693"/>
                <a:gd name="T43" fmla="*/ 9110329 h 1641"/>
                <a:gd name="T44" fmla="*/ 1954926 w 693"/>
                <a:gd name="T45" fmla="*/ 9070521 h 1641"/>
                <a:gd name="T46" fmla="*/ 2000522 w 693"/>
                <a:gd name="T47" fmla="*/ 8553018 h 1641"/>
                <a:gd name="T48" fmla="*/ 1949226 w 693"/>
                <a:gd name="T49" fmla="*/ 7546446 h 1641"/>
                <a:gd name="T50" fmla="*/ 1903630 w 693"/>
                <a:gd name="T51" fmla="*/ 6642237 h 1641"/>
                <a:gd name="T52" fmla="*/ 2120211 w 693"/>
                <a:gd name="T53" fmla="*/ 5635665 h 1641"/>
                <a:gd name="T54" fmla="*/ 2821249 w 693"/>
                <a:gd name="T55" fmla="*/ 8274362 h 1641"/>
                <a:gd name="T56" fmla="*/ 3151819 w 693"/>
                <a:gd name="T57" fmla="*/ 9070521 h 1641"/>
                <a:gd name="T58" fmla="*/ 3949748 w 693"/>
                <a:gd name="T59" fmla="*/ 9258187 h 1641"/>
                <a:gd name="T60" fmla="*/ 655442 w 693"/>
                <a:gd name="T61" fmla="*/ 3457603 h 1641"/>
                <a:gd name="T62" fmla="*/ 712437 w 693"/>
                <a:gd name="T63" fmla="*/ 2979908 h 1641"/>
                <a:gd name="T64" fmla="*/ 2251299 w 693"/>
                <a:gd name="T65" fmla="*/ 3923924 h 1641"/>
                <a:gd name="T66" fmla="*/ 1789641 w 693"/>
                <a:gd name="T67" fmla="*/ 1745862 h 1641"/>
                <a:gd name="T68" fmla="*/ 1595858 w 693"/>
                <a:gd name="T69" fmla="*/ 1654872 h 1641"/>
                <a:gd name="T70" fmla="*/ 1681350 w 693"/>
                <a:gd name="T71" fmla="*/ 2758121 h 1641"/>
                <a:gd name="T72" fmla="*/ 1561661 w 693"/>
                <a:gd name="T73" fmla="*/ 3906864 h 1641"/>
                <a:gd name="T74" fmla="*/ 1339381 w 693"/>
                <a:gd name="T75" fmla="*/ 3082271 h 1641"/>
                <a:gd name="T76" fmla="*/ 1413474 w 693"/>
                <a:gd name="T77" fmla="*/ 1279541 h 1641"/>
                <a:gd name="T78" fmla="*/ 1903630 w 693"/>
                <a:gd name="T79" fmla="*/ 1290914 h 1641"/>
                <a:gd name="T80" fmla="*/ 2171506 w 693"/>
                <a:gd name="T81" fmla="*/ 2348668 h 1641"/>
                <a:gd name="T82" fmla="*/ 2342491 w 693"/>
                <a:gd name="T83" fmla="*/ 3918238 h 1641"/>
                <a:gd name="T84" fmla="*/ 2695860 w 693"/>
                <a:gd name="T85" fmla="*/ 2758121 h 1641"/>
                <a:gd name="T86" fmla="*/ 2855446 w 693"/>
                <a:gd name="T87" fmla="*/ 3275624 h 16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404040"/>
            </a:solidFill>
            <a:ln>
              <a:noFill/>
            </a:ln>
            <a:effectLst>
              <a:outerShdw blurRad="76200" sy="23000" kx="1199993" algn="br" rotWithShape="0">
                <a:srgbClr val="000000">
                  <a:alpha val="6000"/>
                </a:srgbClr>
              </a:outerShdw>
            </a:effectLst>
            <a:extLst>
              <a:ext uri="{91240B29-F687-4F45-9708-019B960494DF}">
                <a14:hiddenLine xmlns:a14="http://schemas.microsoft.com/office/drawing/2010/main" w="9525">
                  <a:solidFill>
                    <a:srgbClr val="000000"/>
                  </a:solidFill>
                  <a:round/>
                </a14:hiddenLine>
              </a:ext>
            </a:extLst>
          </p:spPr>
          <p:txBody>
            <a:bodyPr lIns="60952" tIns="30476" rIns="60952" bIns="30476"/>
            <a:lstStyle/>
            <a:p>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Group 2"/>
            <p:cNvGrpSpPr/>
            <p:nvPr/>
          </p:nvGrpSpPr>
          <p:grpSpPr bwMode="auto">
            <a:xfrm>
              <a:off x="2705430" y="2283371"/>
              <a:ext cx="1835531" cy="201162"/>
              <a:chOff x="1848067" y="2697524"/>
              <a:chExt cx="2311184" cy="316190"/>
            </a:xfrm>
          </p:grpSpPr>
          <p:cxnSp>
            <p:nvCxnSpPr>
              <p:cNvPr id="10" name="Straight Connector 56"/>
              <p:cNvCxnSpPr/>
              <p:nvPr/>
            </p:nvCxnSpPr>
            <p:spPr>
              <a:xfrm flipH="1" flipV="1">
                <a:off x="3661047" y="2697524"/>
                <a:ext cx="498204" cy="31619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57"/>
              <p:cNvCxnSpPr/>
              <p:nvPr/>
            </p:nvCxnSpPr>
            <p:spPr>
              <a:xfrm flipH="1">
                <a:off x="1848067" y="2697524"/>
                <a:ext cx="1812980"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grpSp>
        <p:sp>
          <p:nvSpPr>
            <p:cNvPr id="13" name="TextBox 59"/>
            <p:cNvSpPr txBox="1">
              <a:spLocks noChangeArrowheads="1"/>
            </p:cNvSpPr>
            <p:nvPr/>
          </p:nvSpPr>
          <p:spPr bwMode="auto">
            <a:xfrm>
              <a:off x="2710982" y="2003260"/>
              <a:ext cx="1975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策划准备及制定目标</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grpSp>
          <p:nvGrpSpPr>
            <p:cNvPr id="15" name="Group 3"/>
            <p:cNvGrpSpPr/>
            <p:nvPr/>
          </p:nvGrpSpPr>
          <p:grpSpPr bwMode="auto">
            <a:xfrm>
              <a:off x="6116581" y="2314206"/>
              <a:ext cx="1699772" cy="157112"/>
              <a:chOff x="7528087" y="2680840"/>
              <a:chExt cx="2061939" cy="316190"/>
            </a:xfrm>
          </p:grpSpPr>
          <p:cxnSp>
            <p:nvCxnSpPr>
              <p:cNvPr id="16" name="Straight Connector 61"/>
              <p:cNvCxnSpPr/>
              <p:nvPr/>
            </p:nvCxnSpPr>
            <p:spPr>
              <a:xfrm flipV="1">
                <a:off x="7528087" y="2680840"/>
                <a:ext cx="497730" cy="31619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62"/>
              <p:cNvCxnSpPr/>
              <p:nvPr/>
            </p:nvCxnSpPr>
            <p:spPr>
              <a:xfrm>
                <a:off x="8025817" y="2680840"/>
                <a:ext cx="1564209"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grpSp>
        <p:sp>
          <p:nvSpPr>
            <p:cNvPr id="19" name="TextBox 67"/>
            <p:cNvSpPr txBox="1">
              <a:spLocks noChangeArrowheads="1"/>
            </p:cNvSpPr>
            <p:nvPr/>
          </p:nvSpPr>
          <p:spPr bwMode="auto">
            <a:xfrm>
              <a:off x="2613581" y="3875626"/>
              <a:ext cx="15031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管理文件修订</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grpSp>
          <p:nvGrpSpPr>
            <p:cNvPr id="21" name="Group 70"/>
            <p:cNvGrpSpPr/>
            <p:nvPr/>
          </p:nvGrpSpPr>
          <p:grpSpPr bwMode="auto">
            <a:xfrm flipV="1">
              <a:off x="6116581" y="3845389"/>
              <a:ext cx="1699772" cy="267237"/>
              <a:chOff x="7528087" y="2680840"/>
              <a:chExt cx="2061939" cy="316190"/>
            </a:xfrm>
          </p:grpSpPr>
          <p:cxnSp>
            <p:nvCxnSpPr>
              <p:cNvPr id="22" name="Straight Connector 71"/>
              <p:cNvCxnSpPr/>
              <p:nvPr/>
            </p:nvCxnSpPr>
            <p:spPr>
              <a:xfrm flipV="1">
                <a:off x="7528087" y="2680840"/>
                <a:ext cx="497730" cy="31619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72"/>
              <p:cNvCxnSpPr/>
              <p:nvPr/>
            </p:nvCxnSpPr>
            <p:spPr>
              <a:xfrm>
                <a:off x="8025817" y="2680840"/>
                <a:ext cx="1564209"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grpSp>
        <p:grpSp>
          <p:nvGrpSpPr>
            <p:cNvPr id="27" name="Group 76"/>
            <p:cNvGrpSpPr/>
            <p:nvPr/>
          </p:nvGrpSpPr>
          <p:grpSpPr bwMode="auto">
            <a:xfrm flipV="1">
              <a:off x="2705430" y="3902538"/>
              <a:ext cx="1835531" cy="264300"/>
              <a:chOff x="1848067" y="2697524"/>
              <a:chExt cx="2311184" cy="316190"/>
            </a:xfrm>
          </p:grpSpPr>
          <p:cxnSp>
            <p:nvCxnSpPr>
              <p:cNvPr id="28" name="Straight Connector 77"/>
              <p:cNvCxnSpPr/>
              <p:nvPr/>
            </p:nvCxnSpPr>
            <p:spPr>
              <a:xfrm flipH="1" flipV="1">
                <a:off x="3661047" y="2697524"/>
                <a:ext cx="498204" cy="31619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9" name="Straight Connector 78"/>
              <p:cNvCxnSpPr/>
              <p:nvPr/>
            </p:nvCxnSpPr>
            <p:spPr>
              <a:xfrm flipH="1">
                <a:off x="1848067" y="2697524"/>
                <a:ext cx="1812980"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grpSp>
        <p:sp>
          <p:nvSpPr>
            <p:cNvPr id="31" name="TextBox 80"/>
            <p:cNvSpPr txBox="1">
              <a:spLocks noChangeArrowheads="1"/>
            </p:cNvSpPr>
            <p:nvPr/>
          </p:nvSpPr>
          <p:spPr bwMode="auto">
            <a:xfrm>
              <a:off x="2729892" y="2583171"/>
              <a:ext cx="13570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教育培训</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cxnSp>
          <p:nvCxnSpPr>
            <p:cNvPr id="38" name="Straight Connector 78"/>
            <p:cNvCxnSpPr/>
            <p:nvPr/>
          </p:nvCxnSpPr>
          <p:spPr bwMode="auto">
            <a:xfrm flipH="1" flipV="1">
              <a:off x="2714955" y="2861913"/>
              <a:ext cx="1439860"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720367" y="3131505"/>
              <a:ext cx="1064715" cy="377411"/>
            </a:xfrm>
            <a:prstGeom prst="rect">
              <a:avLst/>
            </a:prstGeom>
          </p:spPr>
          <p:txBody>
            <a:bodyPr wrap="none">
              <a:spAutoFit/>
            </a:bodyPr>
            <a:lstStyle/>
            <a:p>
              <a:pPr>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3.现状梳理</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Straight Connector 72"/>
            <p:cNvCxnSpPr/>
            <p:nvPr/>
          </p:nvCxnSpPr>
          <p:spPr bwMode="auto">
            <a:xfrm flipV="1">
              <a:off x="6526887" y="2916889"/>
              <a:ext cx="1289465"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6599947" y="1820241"/>
              <a:ext cx="1244251" cy="523220"/>
            </a:xfrm>
            <a:prstGeom prst="rect">
              <a:avLst/>
            </a:prstGeom>
          </p:spPr>
          <p:txBody>
            <a:bodyPr wrap="none">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5.实施运行及</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完善整改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574538" y="2423679"/>
              <a:ext cx="1244250" cy="523220"/>
            </a:xfrm>
            <a:prstGeom prst="rect">
              <a:avLst/>
            </a:prstGeom>
          </p:spPr>
          <p:txBody>
            <a:bodyPr wrap="none">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6.企业自评和</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问题整改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4" name="Straight Connector 78"/>
            <p:cNvCxnSpPr/>
            <p:nvPr/>
          </p:nvCxnSpPr>
          <p:spPr bwMode="auto">
            <a:xfrm flipH="1" flipV="1">
              <a:off x="2734005" y="3509613"/>
              <a:ext cx="1439860"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6593799" y="3177724"/>
              <a:ext cx="1064715" cy="377411"/>
            </a:xfrm>
            <a:prstGeom prst="rect">
              <a:avLst/>
            </a:prstGeom>
          </p:spPr>
          <p:txBody>
            <a:bodyPr wrap="none">
              <a:spAutoFit/>
            </a:bodyPr>
            <a:lstStyle/>
            <a:p>
              <a:pPr>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7.评审申请</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6622374" y="3758329"/>
              <a:ext cx="1064715" cy="377411"/>
            </a:xfrm>
            <a:prstGeom prst="rect">
              <a:avLst/>
            </a:prstGeom>
          </p:spPr>
          <p:txBody>
            <a:bodyPr wrap="none">
              <a:spAutoFit/>
            </a:bodyPr>
            <a:lstStyle/>
            <a:p>
              <a:pPr>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8.外部评审</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7" name="Straight Connector 72"/>
            <p:cNvCxnSpPr/>
            <p:nvPr/>
          </p:nvCxnSpPr>
          <p:spPr bwMode="auto">
            <a:xfrm flipV="1">
              <a:off x="6545231" y="3523778"/>
              <a:ext cx="1289465"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5119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467482" y="1125856"/>
            <a:ext cx="3317240"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第一阶段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策划准备及制定目标</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639864" y="1520529"/>
            <a:ext cx="3648710" cy="306705"/>
          </a:xfrm>
          <a:prstGeom prst="rect">
            <a:avLst/>
          </a:prstGeom>
        </p:spPr>
        <p:txBody>
          <a:bodyPr wrap="none">
            <a:spAutoFit/>
          </a:bodyPr>
          <a:lstStyle/>
          <a:p>
            <a:r>
              <a:rPr kumimoji="1"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rPr>
              <a:t>成立企业安全生产标准化创建领导小组</a:t>
            </a:r>
            <a:r>
              <a:rPr kumimoji="1"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4"/>
          <p:cNvSpPr/>
          <p:nvPr/>
        </p:nvSpPr>
        <p:spPr>
          <a:xfrm flipV="1">
            <a:off x="3627650" y="3101237"/>
            <a:ext cx="382726" cy="888467"/>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40404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1782" tIns="55890" rIns="111782" bIns="55890" anchor="ctr"/>
          <a:lstStyle/>
          <a:p>
            <a:pPr algn="ctr">
              <a:defRPr/>
            </a:pP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8" name="任意多边形 5"/>
          <p:cNvSpPr/>
          <p:nvPr/>
        </p:nvSpPr>
        <p:spPr>
          <a:xfrm flipH="1">
            <a:off x="4757712" y="2304552"/>
            <a:ext cx="382726" cy="888467"/>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FFC00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1782" tIns="55890" rIns="111782" bIns="55890" anchor="ctr"/>
          <a:lstStyle/>
          <a:p>
            <a:pPr algn="ctr">
              <a:defRPr/>
            </a:pPr>
            <a:endParaRPr lang="zh-CN" altLang="en-US" sz="1000" dirty="0">
              <a:solidFill>
                <a:prstClr val="black"/>
              </a:solidFill>
              <a:latin typeface="微软雅黑" panose="020B0503020204020204" pitchFamily="34" charset="-122"/>
              <a:ea typeface="微软雅黑" panose="020B0503020204020204" pitchFamily="34" charset="-122"/>
            </a:endParaRPr>
          </a:p>
        </p:txBody>
      </p:sp>
      <p:grpSp>
        <p:nvGrpSpPr>
          <p:cNvPr id="9" name="组合 8"/>
          <p:cNvGrpSpPr/>
          <p:nvPr/>
        </p:nvGrpSpPr>
        <p:grpSpPr bwMode="auto">
          <a:xfrm>
            <a:off x="1822690" y="2527280"/>
            <a:ext cx="2682690" cy="916615"/>
            <a:chOff x="1334679" y="2997346"/>
            <a:chExt cx="3527313" cy="1188323"/>
          </a:xfrm>
          <a:solidFill>
            <a:srgbClr val="052E65"/>
          </a:solidFill>
        </p:grpSpPr>
        <p:sp>
          <p:nvSpPr>
            <p:cNvPr id="10" name="Freeform 12"/>
            <p:cNvSpPr/>
            <p:nvPr/>
          </p:nvSpPr>
          <p:spPr bwMode="auto">
            <a:xfrm>
              <a:off x="1334679" y="3528839"/>
              <a:ext cx="3527313" cy="640964"/>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 name="connsiteX0" fmla="*/ 10254 w 10254"/>
                <a:gd name="connsiteY0" fmla="*/ 2963 h 6942"/>
                <a:gd name="connsiteX1" fmla="*/ 8889 w 10254"/>
                <a:gd name="connsiteY1" fmla="*/ 5082 h 6942"/>
                <a:gd name="connsiteX2" fmla="*/ 3375 w 10254"/>
                <a:gd name="connsiteY2" fmla="*/ 4354 h 6942"/>
                <a:gd name="connsiteX3" fmla="*/ 3836 w 10254"/>
                <a:gd name="connsiteY3" fmla="*/ 5877 h 6942"/>
                <a:gd name="connsiteX4" fmla="*/ 254 w 10254"/>
                <a:gd name="connsiteY4" fmla="*/ 6738 h 6942"/>
                <a:gd name="connsiteX5" fmla="*/ 287 w 10254"/>
                <a:gd name="connsiteY5" fmla="*/ 2803 h 6942"/>
                <a:gd name="connsiteX6" fmla="*/ 2470 w 10254"/>
                <a:gd name="connsiteY6" fmla="*/ 2235 h 6942"/>
                <a:gd name="connsiteX7" fmla="*/ 10254 w 10254"/>
                <a:gd name="connsiteY7" fmla="*/ 2963 h 6942"/>
                <a:gd name="connsiteX0-1" fmla="*/ 10000 w 10000"/>
                <a:gd name="connsiteY0-2" fmla="*/ 4267 h 9999"/>
                <a:gd name="connsiteX1-3" fmla="*/ 8669 w 10000"/>
                <a:gd name="connsiteY1-4" fmla="*/ 7320 h 9999"/>
                <a:gd name="connsiteX2-5" fmla="*/ 3291 w 10000"/>
                <a:gd name="connsiteY2-6" fmla="*/ 6271 h 9999"/>
                <a:gd name="connsiteX3-7" fmla="*/ 3741 w 10000"/>
                <a:gd name="connsiteY3-8" fmla="*/ 8465 h 9999"/>
                <a:gd name="connsiteX4-9" fmla="*/ 248 w 10000"/>
                <a:gd name="connsiteY4-10" fmla="*/ 9705 h 9999"/>
                <a:gd name="connsiteX5-11" fmla="*/ 280 w 10000"/>
                <a:gd name="connsiteY5-12" fmla="*/ 4037 h 9999"/>
                <a:gd name="connsiteX6-13" fmla="*/ 2409 w 10000"/>
                <a:gd name="connsiteY6-14" fmla="*/ 3219 h 9999"/>
                <a:gd name="connsiteX7-15" fmla="*/ 10000 w 10000"/>
                <a:gd name="connsiteY7-16" fmla="*/ 4267 h 9999"/>
                <a:gd name="connsiteX0-17" fmla="*/ 9753 w 9753"/>
                <a:gd name="connsiteY0-18" fmla="*/ 4267 h 10085"/>
                <a:gd name="connsiteX1-19" fmla="*/ 8422 w 9753"/>
                <a:gd name="connsiteY1-20" fmla="*/ 7321 h 10085"/>
                <a:gd name="connsiteX2-21" fmla="*/ 3044 w 9753"/>
                <a:gd name="connsiteY2-22" fmla="*/ 6272 h 10085"/>
                <a:gd name="connsiteX3-23" fmla="*/ 3494 w 9753"/>
                <a:gd name="connsiteY3-24" fmla="*/ 8466 h 10085"/>
                <a:gd name="connsiteX4-25" fmla="*/ 1 w 9753"/>
                <a:gd name="connsiteY4-26" fmla="*/ 9706 h 10085"/>
                <a:gd name="connsiteX5-27" fmla="*/ 33 w 9753"/>
                <a:gd name="connsiteY5-28" fmla="*/ 4037 h 10085"/>
                <a:gd name="connsiteX6-29" fmla="*/ 2162 w 9753"/>
                <a:gd name="connsiteY6-30" fmla="*/ 3219 h 10085"/>
                <a:gd name="connsiteX7-31" fmla="*/ 9753 w 9753"/>
                <a:gd name="connsiteY7-32" fmla="*/ 4267 h 10085"/>
                <a:gd name="connsiteX0-33" fmla="*/ 10000 w 10000"/>
                <a:gd name="connsiteY0-34" fmla="*/ 4231 h 9624"/>
                <a:gd name="connsiteX1-35" fmla="*/ 8635 w 10000"/>
                <a:gd name="connsiteY1-36" fmla="*/ 7259 h 9624"/>
                <a:gd name="connsiteX2-37" fmla="*/ 3121 w 10000"/>
                <a:gd name="connsiteY2-38" fmla="*/ 6219 h 9624"/>
                <a:gd name="connsiteX3-39" fmla="*/ 3582 w 10000"/>
                <a:gd name="connsiteY3-40" fmla="*/ 8395 h 9624"/>
                <a:gd name="connsiteX4-41" fmla="*/ 1 w 10000"/>
                <a:gd name="connsiteY4-42" fmla="*/ 9624 h 9624"/>
                <a:gd name="connsiteX5-43" fmla="*/ 34 w 10000"/>
                <a:gd name="connsiteY5-44" fmla="*/ 4003 h 9624"/>
                <a:gd name="connsiteX6-45" fmla="*/ 2217 w 10000"/>
                <a:gd name="connsiteY6-46" fmla="*/ 3192 h 9624"/>
                <a:gd name="connsiteX7-47" fmla="*/ 10000 w 10000"/>
                <a:gd name="connsiteY7-48" fmla="*/ 4231 h 9624"/>
                <a:gd name="connsiteX0-49" fmla="*/ 10258 w 10258"/>
                <a:gd name="connsiteY0-50" fmla="*/ 4487 h 10238"/>
                <a:gd name="connsiteX1-51" fmla="*/ 8893 w 10258"/>
                <a:gd name="connsiteY1-52" fmla="*/ 7634 h 10238"/>
                <a:gd name="connsiteX2-53" fmla="*/ 3379 w 10258"/>
                <a:gd name="connsiteY2-54" fmla="*/ 6553 h 10238"/>
                <a:gd name="connsiteX3-55" fmla="*/ 3840 w 10258"/>
                <a:gd name="connsiteY3-56" fmla="*/ 8814 h 10238"/>
                <a:gd name="connsiteX4-57" fmla="*/ 259 w 10258"/>
                <a:gd name="connsiteY4-58" fmla="*/ 10091 h 10238"/>
                <a:gd name="connsiteX5-59" fmla="*/ 278 w 10258"/>
                <a:gd name="connsiteY5-60" fmla="*/ 6434 h 10238"/>
                <a:gd name="connsiteX6-61" fmla="*/ 2475 w 10258"/>
                <a:gd name="connsiteY6-62" fmla="*/ 3408 h 10238"/>
                <a:gd name="connsiteX7-63" fmla="*/ 10258 w 10258"/>
                <a:gd name="connsiteY7-64" fmla="*/ 4487 h 10238"/>
                <a:gd name="connsiteX0-65" fmla="*/ 10012 w 10012"/>
                <a:gd name="connsiteY0-66" fmla="*/ 4487 h 10214"/>
                <a:gd name="connsiteX1-67" fmla="*/ 8647 w 10012"/>
                <a:gd name="connsiteY1-68" fmla="*/ 7634 h 10214"/>
                <a:gd name="connsiteX2-69" fmla="*/ 3133 w 10012"/>
                <a:gd name="connsiteY2-70" fmla="*/ 6553 h 10214"/>
                <a:gd name="connsiteX3-71" fmla="*/ 3594 w 10012"/>
                <a:gd name="connsiteY3-72" fmla="*/ 8814 h 10214"/>
                <a:gd name="connsiteX4-73" fmla="*/ 13 w 10012"/>
                <a:gd name="connsiteY4-74" fmla="*/ 10091 h 10214"/>
                <a:gd name="connsiteX5-75" fmla="*/ 32 w 10012"/>
                <a:gd name="connsiteY5-76" fmla="*/ 6434 h 10214"/>
                <a:gd name="connsiteX6-77" fmla="*/ 2229 w 10012"/>
                <a:gd name="connsiteY6-78" fmla="*/ 3408 h 10214"/>
                <a:gd name="connsiteX7-79" fmla="*/ 10012 w 10012"/>
                <a:gd name="connsiteY7-80" fmla="*/ 4487 h 10214"/>
                <a:gd name="connsiteX0-81" fmla="*/ 10013 w 10013"/>
                <a:gd name="connsiteY0-82" fmla="*/ 4487 h 10091"/>
                <a:gd name="connsiteX1-83" fmla="*/ 8648 w 10013"/>
                <a:gd name="connsiteY1-84" fmla="*/ 7634 h 10091"/>
                <a:gd name="connsiteX2-85" fmla="*/ 3134 w 10013"/>
                <a:gd name="connsiteY2-86" fmla="*/ 6553 h 10091"/>
                <a:gd name="connsiteX3-87" fmla="*/ 3595 w 10013"/>
                <a:gd name="connsiteY3-88" fmla="*/ 8814 h 10091"/>
                <a:gd name="connsiteX4-89" fmla="*/ 14 w 10013"/>
                <a:gd name="connsiteY4-90" fmla="*/ 10091 h 10091"/>
                <a:gd name="connsiteX5-91" fmla="*/ 33 w 10013"/>
                <a:gd name="connsiteY5-92" fmla="*/ 6434 h 10091"/>
                <a:gd name="connsiteX6-93" fmla="*/ 2230 w 10013"/>
                <a:gd name="connsiteY6-94" fmla="*/ 3408 h 10091"/>
                <a:gd name="connsiteX7-95" fmla="*/ 10013 w 10013"/>
                <a:gd name="connsiteY7-96" fmla="*/ 4487 h 10091"/>
                <a:gd name="connsiteX0-97" fmla="*/ 10013 w 10013"/>
                <a:gd name="connsiteY0-98" fmla="*/ 4487 h 10091"/>
                <a:gd name="connsiteX1-99" fmla="*/ 8648 w 10013"/>
                <a:gd name="connsiteY1-100" fmla="*/ 7634 h 10091"/>
                <a:gd name="connsiteX2-101" fmla="*/ 3134 w 10013"/>
                <a:gd name="connsiteY2-102" fmla="*/ 6553 h 10091"/>
                <a:gd name="connsiteX3-103" fmla="*/ 3595 w 10013"/>
                <a:gd name="connsiteY3-104" fmla="*/ 8814 h 10091"/>
                <a:gd name="connsiteX4-105" fmla="*/ 14 w 10013"/>
                <a:gd name="connsiteY4-106" fmla="*/ 10091 h 10091"/>
                <a:gd name="connsiteX5-107" fmla="*/ 33 w 10013"/>
                <a:gd name="connsiteY5-108" fmla="*/ 6434 h 10091"/>
                <a:gd name="connsiteX6-109" fmla="*/ 2230 w 10013"/>
                <a:gd name="connsiteY6-110" fmla="*/ 3408 h 10091"/>
                <a:gd name="connsiteX7-111" fmla="*/ 10013 w 10013"/>
                <a:gd name="connsiteY7-112" fmla="*/ 4487 h 100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solidFill>
              <a:srgbClr val="40404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1" name="Freeform 12"/>
            <p:cNvSpPr/>
            <p:nvPr/>
          </p:nvSpPr>
          <p:spPr bwMode="auto">
            <a:xfrm>
              <a:off x="1339441" y="2997346"/>
              <a:ext cx="3522551" cy="94399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solidFill>
              <a:srgbClr val="40404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2" name="任意多边形 9"/>
            <p:cNvSpPr/>
            <p:nvPr/>
          </p:nvSpPr>
          <p:spPr>
            <a:xfrm>
              <a:off x="1339441" y="3860427"/>
              <a:ext cx="1252498" cy="325242"/>
            </a:xfrm>
            <a:custGeom>
              <a:avLst/>
              <a:gdLst>
                <a:gd name="connsiteX0" fmla="*/ 1518249 w 1518249"/>
                <a:gd name="connsiteY0" fmla="*/ 0 h 391064"/>
                <a:gd name="connsiteX1" fmla="*/ 1518249 w 1518249"/>
                <a:gd name="connsiteY1" fmla="*/ 276045 h 391064"/>
                <a:gd name="connsiteX2" fmla="*/ 0 w 1518249"/>
                <a:gd name="connsiteY2" fmla="*/ 391064 h 391064"/>
                <a:gd name="connsiteX3" fmla="*/ 0 w 1518249"/>
                <a:gd name="connsiteY3" fmla="*/ 97766 h 391064"/>
                <a:gd name="connsiteX4" fmla="*/ 1518249 w 1518249"/>
                <a:gd name="connsiteY4" fmla="*/ 0 h 39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249" h="391064">
                  <a:moveTo>
                    <a:pt x="1518249" y="0"/>
                  </a:moveTo>
                  <a:lnTo>
                    <a:pt x="1518249" y="276045"/>
                  </a:lnTo>
                  <a:lnTo>
                    <a:pt x="0" y="391064"/>
                  </a:lnTo>
                  <a:lnTo>
                    <a:pt x="0" y="97766"/>
                  </a:lnTo>
                  <a:lnTo>
                    <a:pt x="1518249" y="0"/>
                  </a:lnTo>
                  <a:close/>
                </a:path>
              </a:pathLst>
            </a:custGeom>
            <a:solidFill>
              <a:srgbClr val="40404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3" name="任意多边形 10"/>
            <p:cNvSpPr/>
            <p:nvPr/>
          </p:nvSpPr>
          <p:spPr>
            <a:xfrm>
              <a:off x="4387344" y="3592301"/>
              <a:ext cx="465123" cy="415675"/>
            </a:xfrm>
            <a:custGeom>
              <a:avLst/>
              <a:gdLst>
                <a:gd name="connsiteX0" fmla="*/ 0 w 557841"/>
                <a:gd name="connsiteY0" fmla="*/ 230038 h 500332"/>
                <a:gd name="connsiteX1" fmla="*/ 0 w 557841"/>
                <a:gd name="connsiteY1" fmla="*/ 500332 h 500332"/>
                <a:gd name="connsiteX2" fmla="*/ 557841 w 557841"/>
                <a:gd name="connsiteY2" fmla="*/ 276045 h 500332"/>
                <a:gd name="connsiteX3" fmla="*/ 557841 w 557841"/>
                <a:gd name="connsiteY3" fmla="*/ 0 h 500332"/>
                <a:gd name="connsiteX4" fmla="*/ 0 w 557841"/>
                <a:gd name="connsiteY4" fmla="*/ 230038 h 50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1" h="500332">
                  <a:moveTo>
                    <a:pt x="0" y="230038"/>
                  </a:moveTo>
                  <a:lnTo>
                    <a:pt x="0" y="500332"/>
                  </a:lnTo>
                  <a:lnTo>
                    <a:pt x="557841" y="276045"/>
                  </a:lnTo>
                  <a:lnTo>
                    <a:pt x="557841" y="0"/>
                  </a:lnTo>
                  <a:lnTo>
                    <a:pt x="0" y="230038"/>
                  </a:lnTo>
                  <a:close/>
                </a:path>
              </a:pathLst>
            </a:custGeom>
            <a:solidFill>
              <a:srgbClr val="40404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257877" y="2938472"/>
            <a:ext cx="2497968" cy="708572"/>
            <a:chOff x="4287378" y="2371018"/>
            <a:chExt cx="3103775" cy="868524"/>
          </a:xfrm>
          <a:solidFill>
            <a:srgbClr val="052E65"/>
          </a:solidFill>
        </p:grpSpPr>
        <p:sp>
          <p:nvSpPr>
            <p:cNvPr id="15" name="任意多边形 12"/>
            <p:cNvSpPr/>
            <p:nvPr/>
          </p:nvSpPr>
          <p:spPr>
            <a:xfrm>
              <a:off x="6299056" y="2438519"/>
              <a:ext cx="214519" cy="405011"/>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solidFill>
              <a:srgbClr val="FFC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3685" tIns="51842" rIns="103685" bIns="51842" anchor="ctr"/>
            <a:lstStyle/>
            <a:p>
              <a:pPr algn="ctr">
                <a:defRPr/>
              </a:pPr>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287378" y="2371018"/>
              <a:ext cx="3103775" cy="868524"/>
              <a:chOff x="4287378" y="2371018"/>
              <a:chExt cx="3103775" cy="868524"/>
            </a:xfrm>
            <a:grpFill/>
          </p:grpSpPr>
          <p:sp>
            <p:nvSpPr>
              <p:cNvPr id="18" name="Freeform 7"/>
              <p:cNvSpPr/>
              <p:nvPr/>
            </p:nvSpPr>
            <p:spPr bwMode="auto">
              <a:xfrm>
                <a:off x="4287378" y="2371018"/>
                <a:ext cx="3103775" cy="868524"/>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 name="connsiteX0" fmla="*/ 837 w 10686"/>
                  <a:gd name="connsiteY0" fmla="*/ 731 h 9762"/>
                  <a:gd name="connsiteX1" fmla="*/ 686 w 10686"/>
                  <a:gd name="connsiteY1" fmla="*/ 4522 h 9762"/>
                  <a:gd name="connsiteX2" fmla="*/ 4321 w 10686"/>
                  <a:gd name="connsiteY2" fmla="*/ 9739 h 9762"/>
                  <a:gd name="connsiteX3" fmla="*/ 9126 w 10686"/>
                  <a:gd name="connsiteY3" fmla="*/ 6174 h 9762"/>
                  <a:gd name="connsiteX4" fmla="*/ 9799 w 10686"/>
                  <a:gd name="connsiteY4" fmla="*/ 7739 h 9762"/>
                  <a:gd name="connsiteX5" fmla="*/ 10686 w 10686"/>
                  <a:gd name="connsiteY5" fmla="*/ 0 h 9762"/>
                  <a:gd name="connsiteX6" fmla="*/ 7158 w 10686"/>
                  <a:gd name="connsiteY6" fmla="*/ 1043 h 9762"/>
                  <a:gd name="connsiteX7" fmla="*/ 7778 w 10686"/>
                  <a:gd name="connsiteY7" fmla="*/ 2870 h 9762"/>
                  <a:gd name="connsiteX8" fmla="*/ 5154 w 10686"/>
                  <a:gd name="connsiteY8" fmla="*/ 4870 h 9762"/>
                  <a:gd name="connsiteX9" fmla="*/ 837 w 10686"/>
                  <a:gd name="connsiteY9" fmla="*/ 731 h 9762"/>
                  <a:gd name="connsiteX0-1" fmla="*/ 374 w 9591"/>
                  <a:gd name="connsiteY0-2" fmla="*/ 749 h 10000"/>
                  <a:gd name="connsiteX1-3" fmla="*/ 233 w 9591"/>
                  <a:gd name="connsiteY1-4" fmla="*/ 4632 h 10000"/>
                  <a:gd name="connsiteX2-5" fmla="*/ 3635 w 9591"/>
                  <a:gd name="connsiteY2-6" fmla="*/ 9976 h 10000"/>
                  <a:gd name="connsiteX3-7" fmla="*/ 8131 w 9591"/>
                  <a:gd name="connsiteY3-8" fmla="*/ 6325 h 10000"/>
                  <a:gd name="connsiteX4-9" fmla="*/ 8761 w 9591"/>
                  <a:gd name="connsiteY4-10" fmla="*/ 7928 h 10000"/>
                  <a:gd name="connsiteX5-11" fmla="*/ 9591 w 9591"/>
                  <a:gd name="connsiteY5-12" fmla="*/ 0 h 10000"/>
                  <a:gd name="connsiteX6-13" fmla="*/ 6289 w 9591"/>
                  <a:gd name="connsiteY6-14" fmla="*/ 1068 h 10000"/>
                  <a:gd name="connsiteX7-15" fmla="*/ 6870 w 9591"/>
                  <a:gd name="connsiteY7-16" fmla="*/ 2940 h 10000"/>
                  <a:gd name="connsiteX8-17" fmla="*/ 4414 w 9591"/>
                  <a:gd name="connsiteY8-18" fmla="*/ 4989 h 10000"/>
                  <a:gd name="connsiteX9-19" fmla="*/ 374 w 9591"/>
                  <a:gd name="connsiteY9-20" fmla="*/ 749 h 10000"/>
                  <a:gd name="connsiteX0-21" fmla="*/ 164 w 9774"/>
                  <a:gd name="connsiteY0-22" fmla="*/ 749 h 10000"/>
                  <a:gd name="connsiteX1-23" fmla="*/ 17 w 9774"/>
                  <a:gd name="connsiteY1-24" fmla="*/ 4632 h 10000"/>
                  <a:gd name="connsiteX2-25" fmla="*/ 3564 w 9774"/>
                  <a:gd name="connsiteY2-26" fmla="*/ 9976 h 10000"/>
                  <a:gd name="connsiteX3-27" fmla="*/ 8252 w 9774"/>
                  <a:gd name="connsiteY3-28" fmla="*/ 6325 h 10000"/>
                  <a:gd name="connsiteX4-29" fmla="*/ 8909 w 9774"/>
                  <a:gd name="connsiteY4-30" fmla="*/ 7928 h 10000"/>
                  <a:gd name="connsiteX5-31" fmla="*/ 9774 w 9774"/>
                  <a:gd name="connsiteY5-32" fmla="*/ 0 h 10000"/>
                  <a:gd name="connsiteX6-33" fmla="*/ 6331 w 9774"/>
                  <a:gd name="connsiteY6-34" fmla="*/ 1068 h 10000"/>
                  <a:gd name="connsiteX7-35" fmla="*/ 6937 w 9774"/>
                  <a:gd name="connsiteY7-36" fmla="*/ 2940 h 10000"/>
                  <a:gd name="connsiteX8-37" fmla="*/ 4376 w 9774"/>
                  <a:gd name="connsiteY8-38" fmla="*/ 4989 h 10000"/>
                  <a:gd name="connsiteX9-39" fmla="*/ 164 w 9774"/>
                  <a:gd name="connsiteY9-40" fmla="*/ 749 h 10000"/>
                  <a:gd name="connsiteX0-41" fmla="*/ 336 w 10260"/>
                  <a:gd name="connsiteY0-42" fmla="*/ 576 h 10000"/>
                  <a:gd name="connsiteX1-43" fmla="*/ 277 w 10260"/>
                  <a:gd name="connsiteY1-44" fmla="*/ 4632 h 10000"/>
                  <a:gd name="connsiteX2-45" fmla="*/ 3906 w 10260"/>
                  <a:gd name="connsiteY2-46" fmla="*/ 9976 h 10000"/>
                  <a:gd name="connsiteX3-47" fmla="*/ 8703 w 10260"/>
                  <a:gd name="connsiteY3-48" fmla="*/ 6325 h 10000"/>
                  <a:gd name="connsiteX4-49" fmla="*/ 9375 w 10260"/>
                  <a:gd name="connsiteY4-50" fmla="*/ 7928 h 10000"/>
                  <a:gd name="connsiteX5-51" fmla="*/ 10260 w 10260"/>
                  <a:gd name="connsiteY5-52" fmla="*/ 0 h 10000"/>
                  <a:gd name="connsiteX6-53" fmla="*/ 6737 w 10260"/>
                  <a:gd name="connsiteY6-54" fmla="*/ 1068 h 10000"/>
                  <a:gd name="connsiteX7-55" fmla="*/ 7357 w 10260"/>
                  <a:gd name="connsiteY7-56" fmla="*/ 2940 h 10000"/>
                  <a:gd name="connsiteX8-57" fmla="*/ 4737 w 10260"/>
                  <a:gd name="connsiteY8-58" fmla="*/ 4989 h 10000"/>
                  <a:gd name="connsiteX9-59" fmla="*/ 336 w 10260"/>
                  <a:gd name="connsiteY9-60" fmla="*/ 576 h 10000"/>
                  <a:gd name="connsiteX0-61" fmla="*/ 255 w 10179"/>
                  <a:gd name="connsiteY0-62" fmla="*/ 576 h 10000"/>
                  <a:gd name="connsiteX1-63" fmla="*/ 196 w 10179"/>
                  <a:gd name="connsiteY1-64" fmla="*/ 4632 h 10000"/>
                  <a:gd name="connsiteX2-65" fmla="*/ 3825 w 10179"/>
                  <a:gd name="connsiteY2-66" fmla="*/ 9976 h 10000"/>
                  <a:gd name="connsiteX3-67" fmla="*/ 8622 w 10179"/>
                  <a:gd name="connsiteY3-68" fmla="*/ 6325 h 10000"/>
                  <a:gd name="connsiteX4-69" fmla="*/ 9294 w 10179"/>
                  <a:gd name="connsiteY4-70" fmla="*/ 7928 h 10000"/>
                  <a:gd name="connsiteX5-71" fmla="*/ 10179 w 10179"/>
                  <a:gd name="connsiteY5-72" fmla="*/ 0 h 10000"/>
                  <a:gd name="connsiteX6-73" fmla="*/ 6656 w 10179"/>
                  <a:gd name="connsiteY6-74" fmla="*/ 1068 h 10000"/>
                  <a:gd name="connsiteX7-75" fmla="*/ 7276 w 10179"/>
                  <a:gd name="connsiteY7-76" fmla="*/ 2940 h 10000"/>
                  <a:gd name="connsiteX8-77" fmla="*/ 4656 w 10179"/>
                  <a:gd name="connsiteY8-78" fmla="*/ 4989 h 10000"/>
                  <a:gd name="connsiteX9-79" fmla="*/ 255 w 10179"/>
                  <a:gd name="connsiteY9-80" fmla="*/ 576 h 10000"/>
                  <a:gd name="connsiteX0-81" fmla="*/ 81 w 10005"/>
                  <a:gd name="connsiteY0-82" fmla="*/ 576 h 10000"/>
                  <a:gd name="connsiteX1-83" fmla="*/ 22 w 10005"/>
                  <a:gd name="connsiteY1-84" fmla="*/ 4632 h 10000"/>
                  <a:gd name="connsiteX2-85" fmla="*/ 3651 w 10005"/>
                  <a:gd name="connsiteY2-86" fmla="*/ 9976 h 10000"/>
                  <a:gd name="connsiteX3-87" fmla="*/ 8448 w 10005"/>
                  <a:gd name="connsiteY3-88" fmla="*/ 6325 h 10000"/>
                  <a:gd name="connsiteX4-89" fmla="*/ 9120 w 10005"/>
                  <a:gd name="connsiteY4-90" fmla="*/ 7928 h 10000"/>
                  <a:gd name="connsiteX5-91" fmla="*/ 10005 w 10005"/>
                  <a:gd name="connsiteY5-92" fmla="*/ 0 h 10000"/>
                  <a:gd name="connsiteX6-93" fmla="*/ 6482 w 10005"/>
                  <a:gd name="connsiteY6-94" fmla="*/ 1068 h 10000"/>
                  <a:gd name="connsiteX7-95" fmla="*/ 7102 w 10005"/>
                  <a:gd name="connsiteY7-96" fmla="*/ 2940 h 10000"/>
                  <a:gd name="connsiteX8-97" fmla="*/ 4482 w 10005"/>
                  <a:gd name="connsiteY8-98" fmla="*/ 4989 h 10000"/>
                  <a:gd name="connsiteX9-99" fmla="*/ 81 w 10005"/>
                  <a:gd name="connsiteY9-100" fmla="*/ 576 h 10000"/>
                  <a:gd name="connsiteX0-101" fmla="*/ 56 w 9980"/>
                  <a:gd name="connsiteY0-102" fmla="*/ 576 h 9995"/>
                  <a:gd name="connsiteX1-103" fmla="*/ 66 w 9980"/>
                  <a:gd name="connsiteY1-104" fmla="*/ 4920 h 9995"/>
                  <a:gd name="connsiteX2-105" fmla="*/ 3626 w 9980"/>
                  <a:gd name="connsiteY2-106" fmla="*/ 9976 h 9995"/>
                  <a:gd name="connsiteX3-107" fmla="*/ 8423 w 9980"/>
                  <a:gd name="connsiteY3-108" fmla="*/ 6325 h 9995"/>
                  <a:gd name="connsiteX4-109" fmla="*/ 9095 w 9980"/>
                  <a:gd name="connsiteY4-110" fmla="*/ 7928 h 9995"/>
                  <a:gd name="connsiteX5-111" fmla="*/ 9980 w 9980"/>
                  <a:gd name="connsiteY5-112" fmla="*/ 0 h 9995"/>
                  <a:gd name="connsiteX6-113" fmla="*/ 6457 w 9980"/>
                  <a:gd name="connsiteY6-114" fmla="*/ 1068 h 9995"/>
                  <a:gd name="connsiteX7-115" fmla="*/ 7077 w 9980"/>
                  <a:gd name="connsiteY7-116" fmla="*/ 2940 h 9995"/>
                  <a:gd name="connsiteX8-117" fmla="*/ 4457 w 9980"/>
                  <a:gd name="connsiteY8-118" fmla="*/ 4989 h 9995"/>
                  <a:gd name="connsiteX9-119" fmla="*/ 56 w 9980"/>
                  <a:gd name="connsiteY9-120" fmla="*/ 576 h 9995"/>
                  <a:gd name="connsiteX0-121" fmla="*/ 15 w 9959"/>
                  <a:gd name="connsiteY0-122" fmla="*/ 576 h 10000"/>
                  <a:gd name="connsiteX1-123" fmla="*/ 25 w 9959"/>
                  <a:gd name="connsiteY1-124" fmla="*/ 4922 h 10000"/>
                  <a:gd name="connsiteX2-125" fmla="*/ 3592 w 9959"/>
                  <a:gd name="connsiteY2-126" fmla="*/ 9981 h 10000"/>
                  <a:gd name="connsiteX3-127" fmla="*/ 8399 w 9959"/>
                  <a:gd name="connsiteY3-128" fmla="*/ 6328 h 10000"/>
                  <a:gd name="connsiteX4-129" fmla="*/ 9072 w 9959"/>
                  <a:gd name="connsiteY4-130" fmla="*/ 7932 h 10000"/>
                  <a:gd name="connsiteX5-131" fmla="*/ 9959 w 9959"/>
                  <a:gd name="connsiteY5-132" fmla="*/ 0 h 10000"/>
                  <a:gd name="connsiteX6-133" fmla="*/ 6429 w 9959"/>
                  <a:gd name="connsiteY6-134" fmla="*/ 1069 h 10000"/>
                  <a:gd name="connsiteX7-135" fmla="*/ 7050 w 9959"/>
                  <a:gd name="connsiteY7-136" fmla="*/ 2941 h 10000"/>
                  <a:gd name="connsiteX8-137" fmla="*/ 4425 w 9959"/>
                  <a:gd name="connsiteY8-138" fmla="*/ 4991 h 10000"/>
                  <a:gd name="connsiteX9-139" fmla="*/ 15 w 9959"/>
                  <a:gd name="connsiteY9-140" fmla="*/ 576 h 10000"/>
                  <a:gd name="connsiteX0-141" fmla="*/ 0 w 9985"/>
                  <a:gd name="connsiteY0-142" fmla="*/ 576 h 10000"/>
                  <a:gd name="connsiteX1-143" fmla="*/ 10 w 9985"/>
                  <a:gd name="connsiteY1-144" fmla="*/ 4922 h 10000"/>
                  <a:gd name="connsiteX2-145" fmla="*/ 3592 w 9985"/>
                  <a:gd name="connsiteY2-146" fmla="*/ 9981 h 10000"/>
                  <a:gd name="connsiteX3-147" fmla="*/ 8419 w 9985"/>
                  <a:gd name="connsiteY3-148" fmla="*/ 6328 h 10000"/>
                  <a:gd name="connsiteX4-149" fmla="*/ 9094 w 9985"/>
                  <a:gd name="connsiteY4-150" fmla="*/ 7932 h 10000"/>
                  <a:gd name="connsiteX5-151" fmla="*/ 9985 w 9985"/>
                  <a:gd name="connsiteY5-152" fmla="*/ 0 h 10000"/>
                  <a:gd name="connsiteX6-153" fmla="*/ 6440 w 9985"/>
                  <a:gd name="connsiteY6-154" fmla="*/ 1069 h 10000"/>
                  <a:gd name="connsiteX7-155" fmla="*/ 7064 w 9985"/>
                  <a:gd name="connsiteY7-156" fmla="*/ 2941 h 10000"/>
                  <a:gd name="connsiteX8-157" fmla="*/ 4428 w 9985"/>
                  <a:gd name="connsiteY8-158" fmla="*/ 4991 h 10000"/>
                  <a:gd name="connsiteX9-159" fmla="*/ 0 w 9985"/>
                  <a:gd name="connsiteY9-160" fmla="*/ 576 h 10000"/>
                  <a:gd name="connsiteX0-161" fmla="*/ 0 w 10133"/>
                  <a:gd name="connsiteY0-162" fmla="*/ 4577 h 14001"/>
                  <a:gd name="connsiteX1-163" fmla="*/ 10 w 10133"/>
                  <a:gd name="connsiteY1-164" fmla="*/ 8923 h 14001"/>
                  <a:gd name="connsiteX2-165" fmla="*/ 3597 w 10133"/>
                  <a:gd name="connsiteY2-166" fmla="*/ 13982 h 14001"/>
                  <a:gd name="connsiteX3-167" fmla="*/ 8432 w 10133"/>
                  <a:gd name="connsiteY3-168" fmla="*/ 10329 h 14001"/>
                  <a:gd name="connsiteX4-169" fmla="*/ 9108 w 10133"/>
                  <a:gd name="connsiteY4-170" fmla="*/ 11933 h 14001"/>
                  <a:gd name="connsiteX5-171" fmla="*/ 10000 w 10133"/>
                  <a:gd name="connsiteY5-172" fmla="*/ 4001 h 14001"/>
                  <a:gd name="connsiteX6-173" fmla="*/ 9974 w 10133"/>
                  <a:gd name="connsiteY6-174" fmla="*/ 1 h 14001"/>
                  <a:gd name="connsiteX7-175" fmla="*/ 6450 w 10133"/>
                  <a:gd name="connsiteY7-176" fmla="*/ 5070 h 14001"/>
                  <a:gd name="connsiteX8-177" fmla="*/ 7075 w 10133"/>
                  <a:gd name="connsiteY8-178" fmla="*/ 6942 h 14001"/>
                  <a:gd name="connsiteX9-179" fmla="*/ 4435 w 10133"/>
                  <a:gd name="connsiteY9-180" fmla="*/ 8992 h 14001"/>
                  <a:gd name="connsiteX10" fmla="*/ 0 w 10133"/>
                  <a:gd name="connsiteY10" fmla="*/ 4577 h 14001"/>
                  <a:gd name="connsiteX0-181" fmla="*/ 0 w 10058"/>
                  <a:gd name="connsiteY0-182" fmla="*/ 4577 h 14001"/>
                  <a:gd name="connsiteX1-183" fmla="*/ 10 w 10058"/>
                  <a:gd name="connsiteY1-184" fmla="*/ 8923 h 14001"/>
                  <a:gd name="connsiteX2-185" fmla="*/ 3597 w 10058"/>
                  <a:gd name="connsiteY2-186" fmla="*/ 13982 h 14001"/>
                  <a:gd name="connsiteX3-187" fmla="*/ 8432 w 10058"/>
                  <a:gd name="connsiteY3-188" fmla="*/ 10329 h 14001"/>
                  <a:gd name="connsiteX4-189" fmla="*/ 9108 w 10058"/>
                  <a:gd name="connsiteY4-190" fmla="*/ 11933 h 14001"/>
                  <a:gd name="connsiteX5-191" fmla="*/ 10000 w 10058"/>
                  <a:gd name="connsiteY5-192" fmla="*/ 4001 h 14001"/>
                  <a:gd name="connsiteX6-193" fmla="*/ 9974 w 10058"/>
                  <a:gd name="connsiteY6-194" fmla="*/ 1 h 14001"/>
                  <a:gd name="connsiteX7-195" fmla="*/ 6450 w 10058"/>
                  <a:gd name="connsiteY7-196" fmla="*/ 5070 h 14001"/>
                  <a:gd name="connsiteX8-197" fmla="*/ 7075 w 10058"/>
                  <a:gd name="connsiteY8-198" fmla="*/ 6942 h 14001"/>
                  <a:gd name="connsiteX9-199" fmla="*/ 4435 w 10058"/>
                  <a:gd name="connsiteY9-200" fmla="*/ 8992 h 14001"/>
                  <a:gd name="connsiteX10-201" fmla="*/ 0 w 10058"/>
                  <a:gd name="connsiteY10-202" fmla="*/ 4577 h 14001"/>
                  <a:gd name="connsiteX0-203" fmla="*/ 0 w 10000"/>
                  <a:gd name="connsiteY0-204" fmla="*/ 4577 h 14001"/>
                  <a:gd name="connsiteX1-205" fmla="*/ 10 w 10000"/>
                  <a:gd name="connsiteY1-206" fmla="*/ 8923 h 14001"/>
                  <a:gd name="connsiteX2-207" fmla="*/ 3597 w 10000"/>
                  <a:gd name="connsiteY2-208" fmla="*/ 13982 h 14001"/>
                  <a:gd name="connsiteX3-209" fmla="*/ 8432 w 10000"/>
                  <a:gd name="connsiteY3-210" fmla="*/ 10329 h 14001"/>
                  <a:gd name="connsiteX4-211" fmla="*/ 9108 w 10000"/>
                  <a:gd name="connsiteY4-212" fmla="*/ 11933 h 14001"/>
                  <a:gd name="connsiteX5-213" fmla="*/ 10000 w 10000"/>
                  <a:gd name="connsiteY5-214" fmla="*/ 4001 h 14001"/>
                  <a:gd name="connsiteX6-215" fmla="*/ 9974 w 10000"/>
                  <a:gd name="connsiteY6-216" fmla="*/ 1 h 14001"/>
                  <a:gd name="connsiteX7-217" fmla="*/ 6450 w 10000"/>
                  <a:gd name="connsiteY7-218" fmla="*/ 5070 h 14001"/>
                  <a:gd name="connsiteX8-219" fmla="*/ 7075 w 10000"/>
                  <a:gd name="connsiteY8-220" fmla="*/ 6942 h 14001"/>
                  <a:gd name="connsiteX9-221" fmla="*/ 4435 w 10000"/>
                  <a:gd name="connsiteY9-222" fmla="*/ 8992 h 14001"/>
                  <a:gd name="connsiteX10-223" fmla="*/ 0 w 10000"/>
                  <a:gd name="connsiteY10-224" fmla="*/ 4577 h 14001"/>
                  <a:gd name="connsiteX0-225" fmla="*/ 0 w 10000"/>
                  <a:gd name="connsiteY0-226" fmla="*/ 4577 h 14001"/>
                  <a:gd name="connsiteX1-227" fmla="*/ 10 w 10000"/>
                  <a:gd name="connsiteY1-228" fmla="*/ 8923 h 14001"/>
                  <a:gd name="connsiteX2-229" fmla="*/ 3597 w 10000"/>
                  <a:gd name="connsiteY2-230" fmla="*/ 13982 h 14001"/>
                  <a:gd name="connsiteX3-231" fmla="*/ 8432 w 10000"/>
                  <a:gd name="connsiteY3-232" fmla="*/ 10329 h 14001"/>
                  <a:gd name="connsiteX4-233" fmla="*/ 9108 w 10000"/>
                  <a:gd name="connsiteY4-234" fmla="*/ 11933 h 14001"/>
                  <a:gd name="connsiteX5-235" fmla="*/ 10000 w 10000"/>
                  <a:gd name="connsiteY5-236" fmla="*/ 4001 h 14001"/>
                  <a:gd name="connsiteX6-237" fmla="*/ 9974 w 10000"/>
                  <a:gd name="connsiteY6-238" fmla="*/ 1 h 14001"/>
                  <a:gd name="connsiteX7-239" fmla="*/ 6450 w 10000"/>
                  <a:gd name="connsiteY7-240" fmla="*/ 5070 h 14001"/>
                  <a:gd name="connsiteX8-241" fmla="*/ 7075 w 10000"/>
                  <a:gd name="connsiteY8-242" fmla="*/ 6942 h 14001"/>
                  <a:gd name="connsiteX9-243" fmla="*/ 4435 w 10000"/>
                  <a:gd name="connsiteY9-244" fmla="*/ 8992 h 14001"/>
                  <a:gd name="connsiteX10-245" fmla="*/ 0 w 10000"/>
                  <a:gd name="connsiteY10-246" fmla="*/ 4577 h 14001"/>
                  <a:gd name="connsiteX0-247" fmla="*/ 0 w 9974"/>
                  <a:gd name="connsiteY0-248" fmla="*/ 4577 h 14001"/>
                  <a:gd name="connsiteX1-249" fmla="*/ 10 w 9974"/>
                  <a:gd name="connsiteY1-250" fmla="*/ 8923 h 14001"/>
                  <a:gd name="connsiteX2-251" fmla="*/ 3597 w 9974"/>
                  <a:gd name="connsiteY2-252" fmla="*/ 13982 h 14001"/>
                  <a:gd name="connsiteX3-253" fmla="*/ 8432 w 9974"/>
                  <a:gd name="connsiteY3-254" fmla="*/ 10329 h 14001"/>
                  <a:gd name="connsiteX4-255" fmla="*/ 9108 w 9974"/>
                  <a:gd name="connsiteY4-256" fmla="*/ 11933 h 14001"/>
                  <a:gd name="connsiteX5-257" fmla="*/ 9954 w 9974"/>
                  <a:gd name="connsiteY5-258" fmla="*/ 4290 h 14001"/>
                  <a:gd name="connsiteX6-259" fmla="*/ 9974 w 9974"/>
                  <a:gd name="connsiteY6-260" fmla="*/ 1 h 14001"/>
                  <a:gd name="connsiteX7-261" fmla="*/ 6450 w 9974"/>
                  <a:gd name="connsiteY7-262" fmla="*/ 5070 h 14001"/>
                  <a:gd name="connsiteX8-263" fmla="*/ 7075 w 9974"/>
                  <a:gd name="connsiteY8-264" fmla="*/ 6942 h 14001"/>
                  <a:gd name="connsiteX9-265" fmla="*/ 4435 w 9974"/>
                  <a:gd name="connsiteY9-266" fmla="*/ 8992 h 14001"/>
                  <a:gd name="connsiteX10-267" fmla="*/ 0 w 9974"/>
                  <a:gd name="connsiteY10-268" fmla="*/ 4577 h 14001"/>
                  <a:gd name="connsiteX0-269" fmla="*/ 0 w 10000"/>
                  <a:gd name="connsiteY0-270" fmla="*/ 3269 h 9999"/>
                  <a:gd name="connsiteX1-271" fmla="*/ 10 w 10000"/>
                  <a:gd name="connsiteY1-272" fmla="*/ 6373 h 9999"/>
                  <a:gd name="connsiteX2-273" fmla="*/ 3606 w 10000"/>
                  <a:gd name="connsiteY2-274" fmla="*/ 9986 h 9999"/>
                  <a:gd name="connsiteX3-275" fmla="*/ 8454 w 10000"/>
                  <a:gd name="connsiteY3-276" fmla="*/ 7377 h 9999"/>
                  <a:gd name="connsiteX4-277" fmla="*/ 9132 w 10000"/>
                  <a:gd name="connsiteY4-278" fmla="*/ 8523 h 9999"/>
                  <a:gd name="connsiteX5-279" fmla="*/ 9980 w 10000"/>
                  <a:gd name="connsiteY5-280" fmla="*/ 3064 h 9999"/>
                  <a:gd name="connsiteX6-281" fmla="*/ 10000 w 10000"/>
                  <a:gd name="connsiteY6-282" fmla="*/ 1 h 9999"/>
                  <a:gd name="connsiteX7-283" fmla="*/ 6467 w 10000"/>
                  <a:gd name="connsiteY7-284" fmla="*/ 3621 h 9999"/>
                  <a:gd name="connsiteX8-285" fmla="*/ 7093 w 10000"/>
                  <a:gd name="connsiteY8-286" fmla="*/ 4958 h 9999"/>
                  <a:gd name="connsiteX9-287" fmla="*/ 4447 w 10000"/>
                  <a:gd name="connsiteY9-288" fmla="*/ 6422 h 9999"/>
                  <a:gd name="connsiteX10-289" fmla="*/ 0 w 10000"/>
                  <a:gd name="connsiteY10-290" fmla="*/ 3269 h 9999"/>
                  <a:gd name="connsiteX0-291" fmla="*/ 0 w 10000"/>
                  <a:gd name="connsiteY0-292" fmla="*/ 3269 h 10000"/>
                  <a:gd name="connsiteX1-293" fmla="*/ 10 w 10000"/>
                  <a:gd name="connsiteY1-294" fmla="*/ 6374 h 10000"/>
                  <a:gd name="connsiteX2-295" fmla="*/ 3606 w 10000"/>
                  <a:gd name="connsiteY2-296" fmla="*/ 9987 h 10000"/>
                  <a:gd name="connsiteX3-297" fmla="*/ 8454 w 10000"/>
                  <a:gd name="connsiteY3-298" fmla="*/ 7378 h 10000"/>
                  <a:gd name="connsiteX4-299" fmla="*/ 9132 w 10000"/>
                  <a:gd name="connsiteY4-300" fmla="*/ 8524 h 10000"/>
                  <a:gd name="connsiteX5-301" fmla="*/ 9980 w 10000"/>
                  <a:gd name="connsiteY5-302" fmla="*/ 3064 h 10000"/>
                  <a:gd name="connsiteX6-303" fmla="*/ 10000 w 10000"/>
                  <a:gd name="connsiteY6-304" fmla="*/ 1 h 10000"/>
                  <a:gd name="connsiteX7-305" fmla="*/ 6467 w 10000"/>
                  <a:gd name="connsiteY7-306" fmla="*/ 3621 h 10000"/>
                  <a:gd name="connsiteX8-307" fmla="*/ 7093 w 10000"/>
                  <a:gd name="connsiteY8-308" fmla="*/ 4958 h 10000"/>
                  <a:gd name="connsiteX9-309" fmla="*/ 4447 w 10000"/>
                  <a:gd name="connsiteY9-310" fmla="*/ 6423 h 10000"/>
                  <a:gd name="connsiteX10-311" fmla="*/ 0 w 10000"/>
                  <a:gd name="connsiteY10-312" fmla="*/ 3269 h 10000"/>
                  <a:gd name="connsiteX0-313" fmla="*/ 0 w 10000"/>
                  <a:gd name="connsiteY0-314" fmla="*/ 3269 h 10032"/>
                  <a:gd name="connsiteX1-315" fmla="*/ 10 w 10000"/>
                  <a:gd name="connsiteY1-316" fmla="*/ 6374 h 10032"/>
                  <a:gd name="connsiteX2-317" fmla="*/ 3606 w 10000"/>
                  <a:gd name="connsiteY2-318" fmla="*/ 9987 h 10032"/>
                  <a:gd name="connsiteX3-319" fmla="*/ 8454 w 10000"/>
                  <a:gd name="connsiteY3-320" fmla="*/ 7378 h 10032"/>
                  <a:gd name="connsiteX4-321" fmla="*/ 9132 w 10000"/>
                  <a:gd name="connsiteY4-322" fmla="*/ 8524 h 10032"/>
                  <a:gd name="connsiteX5-323" fmla="*/ 9980 w 10000"/>
                  <a:gd name="connsiteY5-324" fmla="*/ 3064 h 10032"/>
                  <a:gd name="connsiteX6-325" fmla="*/ 10000 w 10000"/>
                  <a:gd name="connsiteY6-326" fmla="*/ 1 h 10032"/>
                  <a:gd name="connsiteX7-327" fmla="*/ 6467 w 10000"/>
                  <a:gd name="connsiteY7-328" fmla="*/ 3621 h 10032"/>
                  <a:gd name="connsiteX8-329" fmla="*/ 7093 w 10000"/>
                  <a:gd name="connsiteY8-330" fmla="*/ 4958 h 10032"/>
                  <a:gd name="connsiteX9-331" fmla="*/ 4447 w 10000"/>
                  <a:gd name="connsiteY9-332" fmla="*/ 6423 h 10032"/>
                  <a:gd name="connsiteX10-333" fmla="*/ 0 w 10000"/>
                  <a:gd name="connsiteY10-334" fmla="*/ 3269 h 10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01" y="connsiteY10-202"/>
                  </a:cxn>
                </a:cxnLst>
                <a:rect l="l" t="t"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solidFill>
                <a:srgbClr val="FFC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3685" tIns="51842" rIns="103685" bIns="51842" anchor="ctr"/>
              <a:lstStyle/>
              <a:p>
                <a:pPr algn="ctr">
                  <a:defRPr/>
                </a:pPr>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9" name="Freeform 7"/>
              <p:cNvSpPr/>
              <p:nvPr/>
            </p:nvSpPr>
            <p:spPr bwMode="auto">
              <a:xfrm>
                <a:off x="4287378" y="2371018"/>
                <a:ext cx="3103775" cy="634517"/>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solidFill>
                <a:srgbClr val="FFC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3685" tIns="51842" rIns="103685" bIns="51842" anchor="ctr"/>
              <a:lstStyle/>
              <a:p>
                <a:pPr algn="ctr">
                  <a:defRPr/>
                </a:pPr>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sp>
          <p:nvSpPr>
            <p:cNvPr id="17" name="任意多边形 14"/>
            <p:cNvSpPr/>
            <p:nvPr/>
          </p:nvSpPr>
          <p:spPr>
            <a:xfrm>
              <a:off x="6909611" y="2762529"/>
              <a:ext cx="214520" cy="351010"/>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solidFill>
              <a:srgbClr val="FFC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3685" tIns="51842" rIns="103685" bIns="51842" anchor="ctr"/>
            <a:lstStyle/>
            <a:p>
              <a:pPr algn="ctr">
                <a:defRPr/>
              </a:pPr>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sp>
        <p:nvSpPr>
          <p:cNvPr id="22" name="文本框 1"/>
          <p:cNvSpPr txBox="1"/>
          <p:nvPr/>
        </p:nvSpPr>
        <p:spPr>
          <a:xfrm>
            <a:off x="1526040" y="3575686"/>
            <a:ext cx="1696719" cy="661670"/>
          </a:xfrm>
          <a:prstGeom prst="rect">
            <a:avLst/>
          </a:prstGeom>
          <a:noFill/>
        </p:spPr>
        <p:txBody>
          <a:bodyPr wrap="square" lIns="103685" tIns="51842" rIns="103685" bIns="51842">
            <a:spAutoFit/>
          </a:bodyPr>
          <a:lstStyle/>
          <a:p>
            <a:pPr>
              <a:lnSpc>
                <a:spcPct val="13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⑴</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企业的安全第一责任人任组长</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4"/>
          <p:cNvSpPr txBox="1"/>
          <p:nvPr/>
        </p:nvSpPr>
        <p:spPr>
          <a:xfrm>
            <a:off x="5224276" y="2143967"/>
            <a:ext cx="2357624" cy="661670"/>
          </a:xfrm>
          <a:prstGeom prst="rect">
            <a:avLst/>
          </a:prstGeom>
          <a:noFill/>
        </p:spPr>
        <p:txBody>
          <a:bodyPr wrap="square" lIns="103685" tIns="51842" rIns="103685" bIns="51842">
            <a:spAutoFit/>
          </a:bodyPr>
          <a:lstStyle/>
          <a:p>
            <a:pPr>
              <a:lnSpc>
                <a:spcPct val="13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⑵</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所有相关的职能部门的安全第一责任人为组员</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24499" y="1160678"/>
            <a:ext cx="4584909" cy="338554"/>
          </a:xfrm>
          <a:prstGeom prst="rect">
            <a:avLst/>
          </a:prstGeom>
        </p:spPr>
        <p:txBody>
          <a:bodyPr wrap="non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组建企业安全生产标准化创建工作执行小组</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608274" y="2042322"/>
            <a:ext cx="5386435" cy="2596353"/>
            <a:chOff x="2008324" y="2042322"/>
            <a:chExt cx="5386435" cy="2596353"/>
          </a:xfrm>
        </p:grpSpPr>
        <p:sp>
          <p:nvSpPr>
            <p:cNvPr id="9" name="Freeform 5"/>
            <p:cNvSpPr/>
            <p:nvPr/>
          </p:nvSpPr>
          <p:spPr bwMode="auto">
            <a:xfrm>
              <a:off x="2008324" y="2335428"/>
              <a:ext cx="2180119" cy="2303247"/>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40404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0" name="Freeform 6"/>
            <p:cNvSpPr/>
            <p:nvPr/>
          </p:nvSpPr>
          <p:spPr bwMode="auto">
            <a:xfrm>
              <a:off x="2381461" y="2042322"/>
              <a:ext cx="1435943" cy="742903"/>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404040"/>
            </a:solidFill>
            <a:ln w="31750">
              <a:gradFill flip="none" rotWithShape="1">
                <a:gsLst>
                  <a:gs pos="0">
                    <a:schemeClr val="bg1"/>
                  </a:gs>
                  <a:gs pos="100000">
                    <a:schemeClr val="bg1">
                      <a:lumMod val="75000"/>
                    </a:schemeClr>
                  </a:gs>
                </a:gsLst>
                <a:lin ang="54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1" name="Freeform 5"/>
            <p:cNvSpPr/>
            <p:nvPr/>
          </p:nvSpPr>
          <p:spPr bwMode="auto">
            <a:xfrm>
              <a:off x="5214640" y="2335428"/>
              <a:ext cx="2180119" cy="2303247"/>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2" name="Freeform 6"/>
            <p:cNvSpPr/>
            <p:nvPr/>
          </p:nvSpPr>
          <p:spPr bwMode="auto">
            <a:xfrm>
              <a:off x="5587777" y="2042322"/>
              <a:ext cx="1435943" cy="742903"/>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FFC000"/>
            </a:solidFill>
            <a:ln w="31750">
              <a:gradFill flip="none" rotWithShape="1">
                <a:gsLst>
                  <a:gs pos="0">
                    <a:schemeClr val="bg1"/>
                  </a:gs>
                  <a:gs pos="100000">
                    <a:schemeClr val="bg1">
                      <a:lumMod val="75000"/>
                    </a:schemeClr>
                  </a:gs>
                </a:gsLst>
                <a:lin ang="54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15" name="组合 14"/>
            <p:cNvGrpSpPr/>
            <p:nvPr/>
          </p:nvGrpSpPr>
          <p:grpSpPr>
            <a:xfrm>
              <a:off x="2878617" y="2155771"/>
              <a:ext cx="439531" cy="491542"/>
              <a:chOff x="2209761" y="2404368"/>
              <a:chExt cx="439531" cy="414712"/>
            </a:xfrm>
          </p:grpSpPr>
          <p:sp>
            <p:nvSpPr>
              <p:cNvPr id="16"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7"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8"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0"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21" name="Freeform 35"/>
            <p:cNvSpPr>
              <a:spLocks noEditPoints="1"/>
            </p:cNvSpPr>
            <p:nvPr/>
          </p:nvSpPr>
          <p:spPr bwMode="auto">
            <a:xfrm>
              <a:off x="6145429" y="2127933"/>
              <a:ext cx="318539" cy="501531"/>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 name="矩形 3"/>
            <p:cNvSpPr>
              <a:spLocks noChangeArrowheads="1"/>
            </p:cNvSpPr>
            <p:nvPr/>
          </p:nvSpPr>
          <p:spPr bwMode="auto">
            <a:xfrm>
              <a:off x="2162831" y="2730944"/>
              <a:ext cx="1811103" cy="88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lnSpc>
                  <a:spcPct val="200000"/>
                </a:lnSpc>
              </a:pPr>
              <a:r>
                <a:rPr kumimoji="1" lang="en-US" altLang="zh-CN" sz="1400" b="1" dirty="0">
                  <a:solidFill>
                    <a:schemeClr val="bg1"/>
                  </a:solidFill>
                  <a:latin typeface="微软雅黑" panose="020B0503020204020204" pitchFamily="34" charset="-122"/>
                  <a:ea typeface="微软雅黑" panose="020B0503020204020204" pitchFamily="34" charset="-122"/>
                </a:rPr>
                <a:t>⑴.</a:t>
              </a:r>
              <a:r>
                <a:rPr kumimoji="1" lang="zh-CN" altLang="en-US" sz="1400" b="1" dirty="0">
                  <a:solidFill>
                    <a:schemeClr val="bg1"/>
                  </a:solidFill>
                  <a:latin typeface="微软雅黑" panose="020B0503020204020204" pitchFamily="34" charset="-122"/>
                  <a:ea typeface="微软雅黑" panose="020B0503020204020204" pitchFamily="34" charset="-122"/>
                </a:rPr>
                <a:t>企业分管安全管理工作的副总任组长</a:t>
              </a:r>
              <a:r>
                <a:rPr kumimoji="1" lang="en-US" altLang="zh-CN" sz="1400" b="1" dirty="0">
                  <a:solidFill>
                    <a:schemeClr val="bg1"/>
                  </a:solidFill>
                  <a:latin typeface="微软雅黑" panose="020B0503020204020204" pitchFamily="34" charset="-122"/>
                  <a:ea typeface="微软雅黑" panose="020B0503020204020204" pitchFamily="34" charset="-122"/>
                </a:rPr>
                <a:t>;</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8" name="矩形 4"/>
            <p:cNvSpPr>
              <a:spLocks noChangeArrowheads="1"/>
            </p:cNvSpPr>
            <p:nvPr/>
          </p:nvSpPr>
          <p:spPr bwMode="auto">
            <a:xfrm>
              <a:off x="5534012" y="2741336"/>
              <a:ext cx="1747741" cy="88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lnSpc>
                  <a:spcPct val="200000"/>
                </a:lnSpc>
              </a:pPr>
              <a:r>
                <a:rPr kumimoji="1"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⑵.</a:t>
              </a:r>
              <a:r>
                <a:rPr kumimoji="1"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各部门负责人及相关人员为组员</a:t>
              </a:r>
              <a:r>
                <a:rPr kumimoji="1"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5089" y="1139529"/>
            <a:ext cx="4324350" cy="337185"/>
          </a:xfrm>
          <a:prstGeom prst="rect">
            <a:avLst/>
          </a:prstGeom>
        </p:spPr>
        <p:txBody>
          <a:bodyPr wrap="non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制定或修订企业安全生产标准化建设目标</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17398" y="1971675"/>
            <a:ext cx="2635402" cy="2499364"/>
            <a:chOff x="336398" y="2181225"/>
            <a:chExt cx="2635402" cy="2499364"/>
          </a:xfrm>
        </p:grpSpPr>
        <p:sp>
          <p:nvSpPr>
            <p:cNvPr id="23" name="Freeform 5"/>
            <p:cNvSpPr>
              <a:spLocks noEditPoints="1"/>
            </p:cNvSpPr>
            <p:nvPr/>
          </p:nvSpPr>
          <p:spPr bwMode="auto">
            <a:xfrm>
              <a:off x="1461379" y="3691651"/>
              <a:ext cx="388153" cy="988938"/>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404040"/>
            </a:solidFill>
            <a:ln>
              <a:noFill/>
            </a:ln>
          </p:spPr>
          <p:txBody>
            <a:bodyPr vert="horz" wrap="square" lIns="103693" tIns="51846" rIns="103693" bIns="51846" numCol="1" anchor="t" anchorCtr="0" compatLnSpc="1"/>
            <a:lstStyle/>
            <a:p>
              <a:endParaRPr lang="en-US" sz="2400"/>
            </a:p>
          </p:txBody>
        </p:sp>
        <p:sp>
          <p:nvSpPr>
            <p:cNvPr id="25" name="Freeform 6"/>
            <p:cNvSpPr>
              <a:spLocks noEditPoints="1"/>
            </p:cNvSpPr>
            <p:nvPr/>
          </p:nvSpPr>
          <p:spPr bwMode="auto">
            <a:xfrm>
              <a:off x="1846740" y="3238523"/>
              <a:ext cx="295172" cy="754129"/>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404040"/>
            </a:solidFill>
            <a:ln>
              <a:noFill/>
            </a:ln>
          </p:spPr>
          <p:txBody>
            <a:bodyPr vert="horz" wrap="square" lIns="103693" tIns="51846" rIns="103693" bIns="51846" numCol="1" anchor="t" anchorCtr="0" compatLnSpc="1"/>
            <a:lstStyle/>
            <a:p>
              <a:endParaRPr lang="en-US" sz="2400"/>
            </a:p>
          </p:txBody>
        </p:sp>
        <p:sp>
          <p:nvSpPr>
            <p:cNvPr id="26" name="Freeform 7"/>
            <p:cNvSpPr>
              <a:spLocks noEditPoints="1"/>
            </p:cNvSpPr>
            <p:nvPr/>
          </p:nvSpPr>
          <p:spPr bwMode="auto">
            <a:xfrm>
              <a:off x="1146330" y="3238523"/>
              <a:ext cx="295172" cy="754129"/>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404040"/>
            </a:solidFill>
            <a:ln>
              <a:noFill/>
            </a:ln>
          </p:spPr>
          <p:txBody>
            <a:bodyPr vert="horz" wrap="square" lIns="103693" tIns="51846" rIns="103693" bIns="51846" numCol="1" anchor="t" anchorCtr="0" compatLnSpc="1"/>
            <a:lstStyle/>
            <a:p>
              <a:endParaRPr lang="en-US" sz="2400"/>
            </a:p>
          </p:txBody>
        </p:sp>
        <p:sp>
          <p:nvSpPr>
            <p:cNvPr id="27" name="Freeform 8"/>
            <p:cNvSpPr>
              <a:spLocks noEditPoints="1"/>
            </p:cNvSpPr>
            <p:nvPr/>
          </p:nvSpPr>
          <p:spPr bwMode="auto">
            <a:xfrm>
              <a:off x="1543860" y="2948402"/>
              <a:ext cx="225808" cy="577709"/>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FFC000"/>
            </a:solidFill>
            <a:ln>
              <a:noFill/>
            </a:ln>
          </p:spPr>
          <p:txBody>
            <a:bodyPr vert="horz" wrap="square" lIns="103693" tIns="51846" rIns="103693" bIns="51846" numCol="1" anchor="t" anchorCtr="0" compatLnSpc="1"/>
            <a:lstStyle/>
            <a:p>
              <a:endParaRPr lang="en-US" sz="2400"/>
            </a:p>
          </p:txBody>
        </p:sp>
        <p:sp>
          <p:nvSpPr>
            <p:cNvPr id="28" name="Freeform 9"/>
            <p:cNvSpPr>
              <a:spLocks noEditPoints="1"/>
            </p:cNvSpPr>
            <p:nvPr/>
          </p:nvSpPr>
          <p:spPr bwMode="auto">
            <a:xfrm>
              <a:off x="2161788" y="2948402"/>
              <a:ext cx="225808" cy="577709"/>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FFC000"/>
            </a:solidFill>
            <a:ln>
              <a:noFill/>
            </a:ln>
          </p:spPr>
          <p:txBody>
            <a:bodyPr vert="horz" wrap="square" lIns="103693" tIns="51846" rIns="103693" bIns="51846" numCol="1" anchor="t" anchorCtr="0" compatLnSpc="1"/>
            <a:lstStyle/>
            <a:p>
              <a:endParaRPr lang="en-US" sz="2400"/>
            </a:p>
          </p:txBody>
        </p:sp>
        <p:sp>
          <p:nvSpPr>
            <p:cNvPr id="29" name="Freeform 10"/>
            <p:cNvSpPr>
              <a:spLocks noEditPoints="1"/>
            </p:cNvSpPr>
            <p:nvPr/>
          </p:nvSpPr>
          <p:spPr bwMode="auto">
            <a:xfrm>
              <a:off x="935398" y="2948402"/>
              <a:ext cx="225808" cy="577709"/>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FFC000"/>
            </a:solidFill>
            <a:ln>
              <a:noFill/>
            </a:ln>
          </p:spPr>
          <p:txBody>
            <a:bodyPr vert="horz" wrap="square" lIns="103693" tIns="51846" rIns="103693" bIns="51846" numCol="1" anchor="t" anchorCtr="0" compatLnSpc="1"/>
            <a:lstStyle/>
            <a:p>
              <a:endParaRPr lang="en-US" sz="2400"/>
            </a:p>
          </p:txBody>
        </p:sp>
        <p:sp>
          <p:nvSpPr>
            <p:cNvPr id="30" name="Freeform 11"/>
            <p:cNvSpPr>
              <a:spLocks noEditPoints="1"/>
            </p:cNvSpPr>
            <p:nvPr/>
          </p:nvSpPr>
          <p:spPr bwMode="auto">
            <a:xfrm>
              <a:off x="1334277" y="2646316"/>
              <a:ext cx="188912" cy="48328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FFC000"/>
            </a:solidFill>
            <a:ln>
              <a:noFill/>
            </a:ln>
          </p:spPr>
          <p:txBody>
            <a:bodyPr vert="horz" wrap="square" lIns="103693" tIns="51846" rIns="103693" bIns="51846" numCol="1" anchor="t" anchorCtr="0" compatLnSpc="1"/>
            <a:lstStyle/>
            <a:p>
              <a:endParaRPr lang="en-US" sz="2400"/>
            </a:p>
          </p:txBody>
        </p:sp>
        <p:sp>
          <p:nvSpPr>
            <p:cNvPr id="31" name="Freeform 12"/>
            <p:cNvSpPr>
              <a:spLocks noEditPoints="1"/>
            </p:cNvSpPr>
            <p:nvPr/>
          </p:nvSpPr>
          <p:spPr bwMode="auto">
            <a:xfrm>
              <a:off x="1857556" y="2646316"/>
              <a:ext cx="188912" cy="48328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404040"/>
            </a:solidFill>
            <a:ln>
              <a:noFill/>
            </a:ln>
          </p:spPr>
          <p:txBody>
            <a:bodyPr vert="horz" wrap="square" lIns="103693" tIns="51846" rIns="103693" bIns="51846" numCol="1" anchor="t" anchorCtr="0" compatLnSpc="1"/>
            <a:lstStyle/>
            <a:p>
              <a:endParaRPr lang="en-US" sz="2400"/>
            </a:p>
          </p:txBody>
        </p:sp>
        <p:sp>
          <p:nvSpPr>
            <p:cNvPr id="32" name="Freeform 13"/>
            <p:cNvSpPr>
              <a:spLocks noEditPoints="1"/>
            </p:cNvSpPr>
            <p:nvPr/>
          </p:nvSpPr>
          <p:spPr bwMode="auto">
            <a:xfrm>
              <a:off x="716351" y="2646316"/>
              <a:ext cx="190387" cy="483288"/>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33" name="Freeform 14"/>
            <p:cNvSpPr>
              <a:spLocks noEditPoints="1"/>
            </p:cNvSpPr>
            <p:nvPr/>
          </p:nvSpPr>
          <p:spPr bwMode="auto">
            <a:xfrm>
              <a:off x="2387595" y="2646316"/>
              <a:ext cx="188912" cy="48328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404040"/>
            </a:solidFill>
            <a:ln>
              <a:noFill/>
            </a:ln>
          </p:spPr>
          <p:txBody>
            <a:bodyPr vert="horz" wrap="square" lIns="103693" tIns="51846" rIns="103693" bIns="51846" numCol="1" anchor="t" anchorCtr="0" compatLnSpc="1"/>
            <a:lstStyle/>
            <a:p>
              <a:endParaRPr lang="en-US" sz="2400"/>
            </a:p>
          </p:txBody>
        </p:sp>
        <p:sp>
          <p:nvSpPr>
            <p:cNvPr id="34" name="Freeform 15"/>
            <p:cNvSpPr>
              <a:spLocks noEditPoints="1"/>
            </p:cNvSpPr>
            <p:nvPr/>
          </p:nvSpPr>
          <p:spPr bwMode="auto">
            <a:xfrm>
              <a:off x="1576312" y="2398071"/>
              <a:ext cx="153489" cy="393837"/>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35" name="Freeform 16"/>
            <p:cNvSpPr>
              <a:spLocks noEditPoints="1"/>
            </p:cNvSpPr>
            <p:nvPr/>
          </p:nvSpPr>
          <p:spPr bwMode="auto">
            <a:xfrm>
              <a:off x="2095534" y="2398071"/>
              <a:ext cx="154968" cy="393837"/>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36" name="Freeform 17"/>
            <p:cNvSpPr>
              <a:spLocks noEditPoints="1"/>
            </p:cNvSpPr>
            <p:nvPr/>
          </p:nvSpPr>
          <p:spPr bwMode="auto">
            <a:xfrm>
              <a:off x="2607994" y="2398071"/>
              <a:ext cx="154968" cy="393837"/>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37" name="Freeform 18"/>
            <p:cNvSpPr>
              <a:spLocks noEditPoints="1"/>
            </p:cNvSpPr>
            <p:nvPr/>
          </p:nvSpPr>
          <p:spPr bwMode="auto">
            <a:xfrm>
              <a:off x="1048977" y="2398071"/>
              <a:ext cx="154968" cy="393837"/>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38" name="Freeform 19"/>
            <p:cNvSpPr>
              <a:spLocks noEditPoints="1"/>
            </p:cNvSpPr>
            <p:nvPr/>
          </p:nvSpPr>
          <p:spPr bwMode="auto">
            <a:xfrm>
              <a:off x="536516" y="2398071"/>
              <a:ext cx="154968" cy="393837"/>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39" name="Freeform 20"/>
            <p:cNvSpPr>
              <a:spLocks noEditPoints="1"/>
            </p:cNvSpPr>
            <p:nvPr/>
          </p:nvSpPr>
          <p:spPr bwMode="auto">
            <a:xfrm>
              <a:off x="336398" y="2181225"/>
              <a:ext cx="143160" cy="367746"/>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40" name="Freeform 21"/>
            <p:cNvSpPr>
              <a:spLocks noEditPoints="1"/>
            </p:cNvSpPr>
            <p:nvPr/>
          </p:nvSpPr>
          <p:spPr bwMode="auto">
            <a:xfrm>
              <a:off x="835341" y="2181225"/>
              <a:ext cx="146109" cy="367746"/>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41" name="Freeform 22"/>
            <p:cNvSpPr>
              <a:spLocks noEditPoints="1"/>
            </p:cNvSpPr>
            <p:nvPr/>
          </p:nvSpPr>
          <p:spPr bwMode="auto">
            <a:xfrm>
              <a:off x="1342394" y="2181225"/>
              <a:ext cx="146109" cy="367746"/>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42" name="Freeform 23"/>
            <p:cNvSpPr>
              <a:spLocks noEditPoints="1"/>
            </p:cNvSpPr>
            <p:nvPr/>
          </p:nvSpPr>
          <p:spPr bwMode="auto">
            <a:xfrm>
              <a:off x="1827809" y="2181225"/>
              <a:ext cx="144634" cy="367746"/>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43" name="Freeform 24"/>
            <p:cNvSpPr>
              <a:spLocks noEditPoints="1"/>
            </p:cNvSpPr>
            <p:nvPr/>
          </p:nvSpPr>
          <p:spPr bwMode="auto">
            <a:xfrm>
              <a:off x="2328103" y="2181225"/>
              <a:ext cx="146109" cy="367746"/>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sp>
          <p:nvSpPr>
            <p:cNvPr id="44" name="Freeform 25"/>
            <p:cNvSpPr>
              <a:spLocks noEditPoints="1"/>
            </p:cNvSpPr>
            <p:nvPr/>
          </p:nvSpPr>
          <p:spPr bwMode="auto">
            <a:xfrm>
              <a:off x="2825691" y="2181225"/>
              <a:ext cx="146109" cy="367746"/>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103693" tIns="51846" rIns="103693" bIns="51846" numCol="1" anchor="t" anchorCtr="0" compatLnSpc="1"/>
            <a:lstStyle/>
            <a:p>
              <a:endParaRPr lang="en-US" sz="2400"/>
            </a:p>
          </p:txBody>
        </p:sp>
      </p:grpSp>
      <p:sp>
        <p:nvSpPr>
          <p:cNvPr id="45" name="矩形: 圆角 44"/>
          <p:cNvSpPr/>
          <p:nvPr/>
        </p:nvSpPr>
        <p:spPr>
          <a:xfrm>
            <a:off x="3887220" y="2238375"/>
            <a:ext cx="3962371" cy="214312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6"/>
          <p:cNvSpPr>
            <a:spLocks noChangeArrowheads="1"/>
          </p:cNvSpPr>
          <p:nvPr/>
        </p:nvSpPr>
        <p:spPr bwMode="auto">
          <a:xfrm>
            <a:off x="4010131" y="2352299"/>
            <a:ext cx="3831234"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lnSpc>
                <a:spcPct val="200000"/>
              </a:lnSpc>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安全生产标准化建设目标是企业安全生产工</a:t>
            </a:r>
            <a:endPar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eaLnBrk="1" hangingPunct="1">
              <a:lnSpc>
                <a:spcPct val="200000"/>
              </a:lnSpc>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作努力的方向</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根据企业安全生产实际状况</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制定或修订企业</a:t>
            </a:r>
            <a:endPar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安全生产标准化建设目标</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5089" y="1139529"/>
            <a:ext cx="4304383" cy="584775"/>
          </a:xfrm>
          <a:prstGeom prst="rect">
            <a:avLst/>
          </a:prstGeom>
        </p:spPr>
        <p:txBody>
          <a:bodyPr wrap="non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4.</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以目标制定企业安全生产标准化推进方案</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明确分阶段工作任务及责任人和期限</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487255" y="2047857"/>
            <a:ext cx="3846870" cy="2617693"/>
            <a:chOff x="4359477" y="1960517"/>
            <a:chExt cx="3609417" cy="3600402"/>
          </a:xfrm>
        </p:grpSpPr>
        <p:sp>
          <p:nvSpPr>
            <p:cNvPr id="46" name="圆角右箭头 23"/>
            <p:cNvSpPr/>
            <p:nvPr/>
          </p:nvSpPr>
          <p:spPr>
            <a:xfrm>
              <a:off x="4539533" y="1960517"/>
              <a:ext cx="1440331" cy="1635331"/>
            </a:xfrm>
            <a:prstGeom prst="bentArrow">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0" dirty="0">
                <a:solidFill>
                  <a:schemeClr val="tx1"/>
                </a:solidFill>
              </a:endParaRPr>
            </a:p>
          </p:txBody>
        </p:sp>
        <p:sp>
          <p:nvSpPr>
            <p:cNvPr id="48" name="圆角右箭头 24"/>
            <p:cNvSpPr/>
            <p:nvPr/>
          </p:nvSpPr>
          <p:spPr>
            <a:xfrm rot="5400000">
              <a:off x="6430391" y="2069980"/>
              <a:ext cx="1430913" cy="1646093"/>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0">
                <a:solidFill>
                  <a:schemeClr val="tx1"/>
                </a:solidFill>
              </a:endParaRPr>
            </a:p>
          </p:txBody>
        </p:sp>
        <p:sp>
          <p:nvSpPr>
            <p:cNvPr id="49" name="圆角右箭头 25"/>
            <p:cNvSpPr/>
            <p:nvPr/>
          </p:nvSpPr>
          <p:spPr>
            <a:xfrm rot="16200000">
              <a:off x="4467067" y="3828952"/>
              <a:ext cx="1430913" cy="1646093"/>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0">
                <a:solidFill>
                  <a:schemeClr val="tx1"/>
                </a:solidFill>
              </a:endParaRPr>
            </a:p>
          </p:txBody>
        </p:sp>
        <p:sp>
          <p:nvSpPr>
            <p:cNvPr id="50" name="圆角右箭头 26"/>
            <p:cNvSpPr/>
            <p:nvPr/>
          </p:nvSpPr>
          <p:spPr>
            <a:xfrm flipH="1" flipV="1">
              <a:off x="6357095" y="3925588"/>
              <a:ext cx="1440331" cy="1635331"/>
            </a:xfrm>
            <a:prstGeom prst="bentArrow">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0">
                <a:solidFill>
                  <a:schemeClr val="tx1"/>
                </a:solidFill>
              </a:endParaRPr>
            </a:p>
          </p:txBody>
        </p:sp>
      </p:grpSp>
      <p:sp>
        <p:nvSpPr>
          <p:cNvPr id="7" name="矩形 6"/>
          <p:cNvSpPr/>
          <p:nvPr/>
        </p:nvSpPr>
        <p:spPr>
          <a:xfrm>
            <a:off x="3067050" y="2790828"/>
            <a:ext cx="2724150" cy="889090"/>
          </a:xfrm>
          <a:prstGeom prst="rect">
            <a:avLst/>
          </a:prstGeom>
        </p:spPr>
        <p:txBody>
          <a:bodyPr wrap="square">
            <a:spAutoFit/>
          </a:bodyPr>
          <a:lstStyle/>
          <a:p>
            <a:pPr algn="ctr">
              <a:lnSpc>
                <a:spcPct val="200000"/>
              </a:lnSpc>
            </a:pPr>
            <a:r>
              <a:rPr kumimoji="1"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rPr>
              <a:t>分解落实达标建设责任</a:t>
            </a:r>
            <a:r>
              <a:rPr kumimoji="1"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rPr>
              <a:t>确保各部门</a:t>
            </a:r>
            <a:r>
              <a:rPr kumimoji="1"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rPr>
              <a:t>责任人</a:t>
            </a:r>
            <a:r>
              <a:rPr kumimoji="1"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rPr>
              <a:t>任务分工明确</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5089" y="1139529"/>
            <a:ext cx="4478655" cy="337185"/>
          </a:xfrm>
          <a:prstGeom prst="rect">
            <a:avLst/>
          </a:prstGeom>
        </p:spPr>
        <p:txBody>
          <a:bodyPr wrap="non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5.</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确定企业安全生产标准化建设工作考核要求</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Group 8"/>
          <p:cNvGrpSpPr/>
          <p:nvPr/>
        </p:nvGrpSpPr>
        <p:grpSpPr bwMode="auto">
          <a:xfrm>
            <a:off x="439145" y="2745327"/>
            <a:ext cx="1923823" cy="1126788"/>
            <a:chOff x="0" y="0"/>
            <a:chExt cx="9801" cy="6692"/>
          </a:xfrm>
          <a:solidFill>
            <a:srgbClr val="FFC000"/>
          </a:solidFill>
          <a:effectLst/>
        </p:grpSpPr>
        <p:sp>
          <p:nvSpPr>
            <p:cNvPr id="13"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endParaRPr lang="zh-CN" altLang="en-US" sz="2400"/>
            </a:p>
          </p:txBody>
        </p:sp>
        <p:sp>
          <p:nvSpPr>
            <p:cNvPr id="14"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endParaRPr lang="zh-CN" altLang="en-US" sz="2400"/>
            </a:p>
          </p:txBody>
        </p:sp>
        <p:sp>
          <p:nvSpPr>
            <p:cNvPr id="15"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endParaRPr lang="zh-CN" altLang="en-US" sz="2400"/>
            </a:p>
          </p:txBody>
        </p:sp>
      </p:grpSp>
      <p:sp>
        <p:nvSpPr>
          <p:cNvPr id="17" name="Rectangle 17"/>
          <p:cNvSpPr>
            <a:spLocks noChangeArrowheads="1"/>
          </p:cNvSpPr>
          <p:nvPr/>
        </p:nvSpPr>
        <p:spPr bwMode="auto">
          <a:xfrm>
            <a:off x="2827543" y="2333909"/>
            <a:ext cx="4763882" cy="1942815"/>
          </a:xfrm>
          <a:prstGeom prst="rect">
            <a:avLst/>
          </a:prstGeom>
          <a:solidFill>
            <a:srgbClr val="404040"/>
          </a:solidFill>
          <a:ln w="38100">
            <a:solidFill>
              <a:schemeClr val="bg1"/>
            </a:solidFill>
          </a:ln>
          <a:effectLst/>
        </p:spPr>
        <p:txBody>
          <a:bodyPr lIns="82824" tIns="41410" rIns="82824" bIns="41410" anchor="ctr"/>
          <a:lstStyle/>
          <a:p>
            <a:pPr>
              <a:lnSpc>
                <a:spcPct val="130000"/>
              </a:lnSpc>
            </a:pPr>
            <a:endParaRPr lang="zh-CN" altLang="en-US" sz="1335">
              <a:latin typeface="微软雅黑" panose="020B0503020204020204" pitchFamily="34" charset="-122"/>
              <a:ea typeface="微软雅黑" panose="020B0503020204020204" pitchFamily="34" charset="-122"/>
            </a:endParaRPr>
          </a:p>
        </p:txBody>
      </p:sp>
      <p:sp>
        <p:nvSpPr>
          <p:cNvPr id="18" name="Text Box 20"/>
          <p:cNvSpPr txBox="1">
            <a:spLocks noChangeArrowheads="1"/>
          </p:cNvSpPr>
          <p:nvPr/>
        </p:nvSpPr>
        <p:spPr bwMode="auto">
          <a:xfrm>
            <a:off x="3691962" y="2653945"/>
            <a:ext cx="3146988" cy="944245"/>
          </a:xfrm>
          <a:prstGeom prst="rect">
            <a:avLst/>
          </a:prstGeom>
          <a:noFill/>
          <a:ln>
            <a:noFill/>
          </a:ln>
          <a:effectLst/>
        </p:spPr>
        <p:txBody>
          <a:bodyPr wrap="square" lIns="82824" tIns="41410" rIns="82824" bIns="41410">
            <a:spAutoFit/>
          </a:bodyPr>
          <a:lstStyle/>
          <a:p>
            <a:pPr algn="ctr">
              <a:lnSpc>
                <a:spcPct val="200000"/>
              </a:lnSpc>
            </a:pPr>
            <a:r>
              <a:rPr lang="zh-CN" altLang="en-US" sz="1400" dirty="0">
                <a:solidFill>
                  <a:srgbClr val="F8F8F8"/>
                </a:solidFill>
                <a:latin typeface="微软雅黑" panose="020B0503020204020204" pitchFamily="34" charset="-122"/>
                <a:ea typeface="微软雅黑" panose="020B0503020204020204" pitchFamily="34" charset="-122"/>
              </a:rPr>
              <a:t>有考核才有压力</a:t>
            </a:r>
            <a:r>
              <a:rPr lang="en-US" altLang="zh-CN" sz="1400" dirty="0">
                <a:solidFill>
                  <a:srgbClr val="F8F8F8"/>
                </a:solidFill>
                <a:latin typeface="微软雅黑" panose="020B0503020204020204" pitchFamily="34" charset="-122"/>
                <a:ea typeface="微软雅黑" panose="020B0503020204020204" pitchFamily="34" charset="-122"/>
              </a:rPr>
              <a:t>,</a:t>
            </a:r>
            <a:r>
              <a:rPr lang="zh-CN" altLang="en-US" sz="1400" dirty="0">
                <a:solidFill>
                  <a:srgbClr val="F8F8F8"/>
                </a:solidFill>
                <a:latin typeface="微软雅黑" panose="020B0503020204020204" pitchFamily="34" charset="-122"/>
                <a:ea typeface="微软雅黑" panose="020B0503020204020204" pitchFamily="34" charset="-122"/>
              </a:rPr>
              <a:t>有压力才有动力</a:t>
            </a:r>
            <a:endParaRPr lang="en-US" altLang="zh-CN" sz="1400" dirty="0">
              <a:solidFill>
                <a:srgbClr val="F8F8F8"/>
              </a:solidFill>
              <a:latin typeface="微软雅黑" panose="020B0503020204020204" pitchFamily="34" charset="-122"/>
              <a:ea typeface="微软雅黑" panose="020B0503020204020204" pitchFamily="34" charset="-122"/>
            </a:endParaRPr>
          </a:p>
          <a:p>
            <a:pPr algn="ctr">
              <a:lnSpc>
                <a:spcPct val="200000"/>
              </a:lnSpc>
            </a:pPr>
            <a:r>
              <a:rPr lang="en-US" altLang="zh-CN" sz="1400" dirty="0">
                <a:solidFill>
                  <a:srgbClr val="F8F8F8"/>
                </a:solidFill>
                <a:latin typeface="微软雅黑" panose="020B0503020204020204" pitchFamily="34" charset="-122"/>
                <a:ea typeface="微软雅黑" panose="020B0503020204020204" pitchFamily="34" charset="-122"/>
              </a:rPr>
              <a:t>(</a:t>
            </a:r>
            <a:r>
              <a:rPr lang="zh-CN" altLang="en-US" sz="1400" dirty="0">
                <a:solidFill>
                  <a:srgbClr val="F8F8F8"/>
                </a:solidFill>
                <a:latin typeface="微软雅黑" panose="020B0503020204020204" pitchFamily="34" charset="-122"/>
                <a:ea typeface="微软雅黑" panose="020B0503020204020204" pitchFamily="34" charset="-122"/>
              </a:rPr>
              <a:t>调动相关人员的积极性</a:t>
            </a:r>
            <a:r>
              <a:rPr lang="en-US" altLang="zh-CN" sz="1400" dirty="0">
                <a:solidFill>
                  <a:srgbClr val="F8F8F8"/>
                </a:solidFill>
                <a:latin typeface="微软雅黑" panose="020B0503020204020204" pitchFamily="34" charset="-122"/>
                <a:ea typeface="微软雅黑" panose="020B0503020204020204" pitchFamily="34" charset="-122"/>
              </a:rPr>
              <a:t>)</a:t>
            </a:r>
            <a:endParaRPr lang="zh-CN" altLang="en-US" sz="1400"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677964" y="1296455"/>
            <a:ext cx="6296917" cy="584775"/>
          </a:xfrm>
          <a:prstGeom prst="rect">
            <a:avLst/>
          </a:prstGeom>
        </p:spPr>
        <p:txBody>
          <a:bodyPr wrap="non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必须自上而下层层进行宣贯、发动</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提高企业领导</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决策</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层对安全生产标准化建设工作重要性的认识</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96057" y="957901"/>
            <a:ext cx="2669540"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第二阶段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宣贯教育培训</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28675" y="2361709"/>
            <a:ext cx="6876087" cy="2256208"/>
            <a:chOff x="0" y="1829396"/>
            <a:chExt cx="6876087" cy="2256208"/>
          </a:xfrm>
        </p:grpSpPr>
        <p:cxnSp>
          <p:nvCxnSpPr>
            <p:cNvPr id="19" name="直接连接符 18"/>
            <p:cNvCxnSpPr/>
            <p:nvPr/>
          </p:nvCxnSpPr>
          <p:spPr>
            <a:xfrm>
              <a:off x="0" y="1940877"/>
              <a:ext cx="62160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459012" y="2945989"/>
              <a:ext cx="475700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459012" y="3951101"/>
              <a:ext cx="475700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5624479" y="1829396"/>
              <a:ext cx="1251608" cy="1251608"/>
              <a:chOff x="4218359" y="1372047"/>
              <a:chExt cx="938706" cy="938706"/>
            </a:xfrm>
            <a:solidFill>
              <a:srgbClr val="FA600F"/>
            </a:solidFill>
          </p:grpSpPr>
          <p:sp>
            <p:nvSpPr>
              <p:cNvPr id="23" name="椭圆 22"/>
              <p:cNvSpPr/>
              <p:nvPr/>
            </p:nvSpPr>
            <p:spPr>
              <a:xfrm>
                <a:off x="4218359" y="1372047"/>
                <a:ext cx="938706" cy="938706"/>
              </a:xfrm>
              <a:prstGeom prst="ellipse">
                <a:avLst/>
              </a:prstGeom>
              <a:solidFill>
                <a:srgbClr val="40404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5" b="1">
                  <a:solidFill>
                    <a:srgbClr val="FFFFFF"/>
                  </a:solidFill>
                  <a:latin typeface="微软雅黑" panose="020B0503020204020204" pitchFamily="34" charset="-122"/>
                </a:endParaRPr>
              </a:p>
            </p:txBody>
          </p:sp>
          <p:sp>
            <p:nvSpPr>
              <p:cNvPr id="24" name="矩形 23"/>
              <p:cNvSpPr/>
              <p:nvPr/>
            </p:nvSpPr>
            <p:spPr>
              <a:xfrm>
                <a:off x="4528896" y="1653431"/>
                <a:ext cx="317635" cy="284501"/>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a:spAutoFit/>
              </a:bodyPr>
              <a:lstStyle/>
              <a:p>
                <a:pPr lvl="0" algn="ctr"/>
                <a:r>
                  <a:rPr lang="zh-CN" altLang="en-US" sz="1865" b="1" dirty="0">
                    <a:solidFill>
                      <a:srgbClr val="FFFFFF"/>
                    </a:solidFill>
                    <a:latin typeface="微软雅黑" panose="020B0503020204020204" pitchFamily="34" charset="-122"/>
                    <a:ea typeface="微软雅黑" panose="020B0503020204020204" pitchFamily="34" charset="-122"/>
                  </a:rPr>
                  <a:t>⑴</a:t>
                </a:r>
                <a:endParaRPr lang="zh-CN" altLang="en-US" sz="1865" b="1" dirty="0">
                  <a:solidFill>
                    <a:srgbClr val="FFFFFF"/>
                  </a:solidFill>
                  <a:latin typeface="微软雅黑" panose="020B0503020204020204" pitchFamily="34" charset="-122"/>
                  <a:ea typeface="微软雅黑" panose="020B0503020204020204" pitchFamily="34" charset="-122"/>
                </a:endParaRPr>
              </a:p>
            </p:txBody>
          </p:sp>
        </p:grpSp>
        <p:sp>
          <p:nvSpPr>
            <p:cNvPr id="26" name="椭圆 25"/>
            <p:cNvSpPr/>
            <p:nvPr/>
          </p:nvSpPr>
          <p:spPr>
            <a:xfrm>
              <a:off x="823945" y="2833996"/>
              <a:ext cx="1251608" cy="1251608"/>
            </a:xfrm>
            <a:prstGeom prst="ellipse">
              <a:avLst/>
            </a:prstGeom>
            <a:solidFill>
              <a:srgbClr val="FFC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5" b="1">
                <a:solidFill>
                  <a:srgbClr val="FFFFFF"/>
                </a:solidFill>
                <a:latin typeface="微软雅黑" panose="020B0503020204020204" pitchFamily="34" charset="-122"/>
              </a:endParaRPr>
            </a:p>
          </p:txBody>
        </p:sp>
        <p:sp>
          <p:nvSpPr>
            <p:cNvPr id="28" name="矩形 27"/>
            <p:cNvSpPr/>
            <p:nvPr/>
          </p:nvSpPr>
          <p:spPr>
            <a:xfrm>
              <a:off x="2135559" y="3269239"/>
              <a:ext cx="4326481" cy="625171"/>
            </a:xfrm>
            <a:prstGeom prst="rect">
              <a:avLst/>
            </a:prstGeom>
          </p:spPr>
          <p:txBody>
            <a:bodyPr wrap="square">
              <a:spAutoFit/>
            </a:bodyPr>
            <a:lstStyle/>
            <a:p>
              <a:pPr>
                <a:lnSpc>
                  <a:spcPct val="130000"/>
                </a:lnSpc>
                <a:spcBef>
                  <a:spcPts val="60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正确认识、 加深理解、转变观念</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树立信心、明确责任、带头宣贯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督促检查、狠抓整改、追求实效</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600200" y="2075011"/>
              <a:ext cx="3955740" cy="728213"/>
            </a:xfrm>
            <a:prstGeom prst="rect">
              <a:avLst/>
            </a:prstGeom>
          </p:spPr>
          <p:txBody>
            <a:bodyPr wrap="square">
              <a:spAutoFit/>
            </a:bodyPr>
            <a:lstStyle/>
            <a:p>
              <a:pPr algn="r">
                <a:lnSpc>
                  <a:spcPct val="130000"/>
                </a:lnSpc>
                <a:spcBef>
                  <a:spcPts val="60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使企业在消化、领会标准规范的基础上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spcBef>
                  <a:spcPts val="60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进行自我创建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自我完善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2050561" y="3796192"/>
            <a:ext cx="417102" cy="369332"/>
          </a:xfrm>
          <a:prstGeom prst="rect">
            <a:avLst/>
          </a:prstGeom>
        </p:spPr>
        <p:txBody>
          <a:bodyPr wrap="none">
            <a:spAutoFit/>
          </a:bodyPr>
          <a:lstStyle/>
          <a:p>
            <a:r>
              <a:rPr kumimoji="1" lang="en-US" altLang="zh-CN" b="1" dirty="0">
                <a:solidFill>
                  <a:schemeClr val="tx1">
                    <a:lumMod val="75000"/>
                    <a:lumOff val="25000"/>
                  </a:schemeClr>
                </a:solidFill>
                <a:ea typeface="黑体" panose="02010609060101010101" pitchFamily="2" charset="-122"/>
              </a:rPr>
              <a:t>⑵</a:t>
            </a:r>
            <a:endParaRPr lang="zh-CN" altLang="en-US" dirty="0">
              <a:solidFill>
                <a:schemeClr val="tx1">
                  <a:lumMod val="75000"/>
                  <a:lumOff val="2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5089" y="1144055"/>
            <a:ext cx="4756150" cy="337185"/>
          </a:xfrm>
          <a:prstGeom prst="rect">
            <a:avLst/>
          </a:prstGeom>
        </p:spPr>
        <p:txBody>
          <a:bodyPr wrap="non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对企业班组长及全体员工宣贯安全生产标准化</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Freeform 7"/>
          <p:cNvSpPr>
            <a:spLocks noChangeArrowheads="1"/>
          </p:cNvSpPr>
          <p:nvPr/>
        </p:nvSpPr>
        <p:spPr bwMode="auto">
          <a:xfrm>
            <a:off x="620814" y="2197104"/>
            <a:ext cx="1945217" cy="1983316"/>
          </a:xfrm>
          <a:custGeom>
            <a:avLst/>
            <a:gdLst>
              <a:gd name="T0" fmla="*/ 58 w 347"/>
              <a:gd name="T1" fmla="*/ 70 h 354"/>
              <a:gd name="T2" fmla="*/ 69 w 347"/>
              <a:gd name="T3" fmla="*/ 290 h 354"/>
              <a:gd name="T4" fmla="*/ 341 w 347"/>
              <a:gd name="T5" fmla="*/ 325 h 354"/>
              <a:gd name="T6" fmla="*/ 278 w 347"/>
              <a:gd name="T7" fmla="*/ 58 h 354"/>
              <a:gd name="T8" fmla="*/ 58 w 347"/>
              <a:gd name="T9" fmla="*/ 70 h 354"/>
              <a:gd name="T10" fmla="*/ 0 60000 65536"/>
              <a:gd name="T11" fmla="*/ 0 60000 65536"/>
              <a:gd name="T12" fmla="*/ 0 60000 65536"/>
              <a:gd name="T13" fmla="*/ 0 60000 65536"/>
              <a:gd name="T14" fmla="*/ 0 60000 65536"/>
              <a:gd name="T15" fmla="*/ 0 w 347"/>
              <a:gd name="T16" fmla="*/ 0 h 354"/>
              <a:gd name="T17" fmla="*/ 347 w 347"/>
              <a:gd name="T18" fmla="*/ 354 h 354"/>
            </a:gdLst>
            <a:ahLst/>
            <a:cxnLst>
              <a:cxn ang="T10">
                <a:pos x="T0" y="T1"/>
              </a:cxn>
              <a:cxn ang="T11">
                <a:pos x="T2" y="T3"/>
              </a:cxn>
              <a:cxn ang="T12">
                <a:pos x="T4" y="T5"/>
              </a:cxn>
              <a:cxn ang="T13">
                <a:pos x="T6" y="T7"/>
              </a:cxn>
              <a:cxn ang="T14">
                <a:pos x="T8" y="T9"/>
              </a:cxn>
            </a:cxnLst>
            <a:rect l="T15" t="T16" r="T17" b="T18"/>
            <a:pathLst>
              <a:path w="347" h="354">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solidFill>
            <a:srgbClr val="404040"/>
          </a:solidFill>
          <a:ln w="9525" cmpd="sng">
            <a:noFill/>
            <a:bevel/>
          </a:ln>
          <a:effec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25" name="Freeform 8"/>
          <p:cNvSpPr>
            <a:spLocks noChangeArrowheads="1"/>
          </p:cNvSpPr>
          <p:nvPr/>
        </p:nvSpPr>
        <p:spPr bwMode="auto">
          <a:xfrm>
            <a:off x="777448" y="1720854"/>
            <a:ext cx="1608667" cy="1646767"/>
          </a:xfrm>
          <a:custGeom>
            <a:avLst/>
            <a:gdLst>
              <a:gd name="T0" fmla="*/ 47 w 287"/>
              <a:gd name="T1" fmla="*/ 58 h 294"/>
              <a:gd name="T2" fmla="*/ 57 w 287"/>
              <a:gd name="T3" fmla="*/ 240 h 294"/>
              <a:gd name="T4" fmla="*/ 282 w 287"/>
              <a:gd name="T5" fmla="*/ 269 h 294"/>
              <a:gd name="T6" fmla="*/ 230 w 287"/>
              <a:gd name="T7" fmla="*/ 48 h 294"/>
              <a:gd name="T8" fmla="*/ 47 w 287"/>
              <a:gd name="T9" fmla="*/ 58 h 294"/>
              <a:gd name="T10" fmla="*/ 0 60000 65536"/>
              <a:gd name="T11" fmla="*/ 0 60000 65536"/>
              <a:gd name="T12" fmla="*/ 0 60000 65536"/>
              <a:gd name="T13" fmla="*/ 0 60000 65536"/>
              <a:gd name="T14" fmla="*/ 0 60000 65536"/>
              <a:gd name="T15" fmla="*/ 0 w 287"/>
              <a:gd name="T16" fmla="*/ 0 h 294"/>
              <a:gd name="T17" fmla="*/ 287 w 287"/>
              <a:gd name="T18" fmla="*/ 294 h 294"/>
            </a:gdLst>
            <a:ahLst/>
            <a:cxnLst>
              <a:cxn ang="T10">
                <a:pos x="T0" y="T1"/>
              </a:cxn>
              <a:cxn ang="T11">
                <a:pos x="T2" y="T3"/>
              </a:cxn>
              <a:cxn ang="T12">
                <a:pos x="T4" y="T5"/>
              </a:cxn>
              <a:cxn ang="T13">
                <a:pos x="T6" y="T7"/>
              </a:cxn>
              <a:cxn ang="T14">
                <a:pos x="T8" y="T9"/>
              </a:cxn>
            </a:cxnLst>
            <a:rect l="T15" t="T16" r="T17" b="T18"/>
            <a:pathLst>
              <a:path w="287" h="294">
                <a:moveTo>
                  <a:pt x="47" y="58"/>
                </a:moveTo>
                <a:cubicBezTo>
                  <a:pt x="0" y="111"/>
                  <a:pt x="4" y="193"/>
                  <a:pt x="57" y="240"/>
                </a:cubicBezTo>
                <a:cubicBezTo>
                  <a:pt x="117" y="294"/>
                  <a:pt x="217" y="267"/>
                  <a:pt x="282" y="269"/>
                </a:cubicBezTo>
                <a:cubicBezTo>
                  <a:pt x="273" y="203"/>
                  <a:pt x="287" y="99"/>
                  <a:pt x="230" y="48"/>
                </a:cubicBezTo>
                <a:cubicBezTo>
                  <a:pt x="177" y="0"/>
                  <a:pt x="95" y="5"/>
                  <a:pt x="47" y="58"/>
                </a:cubicBezTo>
                <a:close/>
              </a:path>
            </a:pathLst>
          </a:custGeom>
          <a:solidFill>
            <a:srgbClr val="FFC000"/>
          </a:solidFill>
          <a:ln w="9525" cmpd="sng">
            <a:noFill/>
            <a:miter lim="800000"/>
          </a:ln>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27" name="TextBox 682"/>
          <p:cNvSpPr>
            <a:spLocks noChangeArrowheads="1"/>
          </p:cNvSpPr>
          <p:nvPr/>
        </p:nvSpPr>
        <p:spPr bwMode="auto">
          <a:xfrm>
            <a:off x="1401441" y="2214038"/>
            <a:ext cx="487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⑴</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682"/>
          <p:cNvSpPr>
            <a:spLocks noChangeArrowheads="1"/>
          </p:cNvSpPr>
          <p:nvPr/>
        </p:nvSpPr>
        <p:spPr bwMode="auto">
          <a:xfrm>
            <a:off x="1384296" y="3282954"/>
            <a:ext cx="52197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665" dirty="0">
                <a:solidFill>
                  <a:schemeClr val="bg1"/>
                </a:solidFill>
                <a:latin typeface="微软雅黑" panose="020B0503020204020204" pitchFamily="34" charset="-122"/>
                <a:ea typeface="微软雅黑" panose="020B0503020204020204" pitchFamily="34" charset="-122"/>
              </a:rPr>
              <a:t>⑵</a:t>
            </a:r>
            <a:endParaRPr lang="zh-CN" altLang="en-US" sz="2665" dirty="0">
              <a:solidFill>
                <a:schemeClr val="bg1"/>
              </a:solidFill>
              <a:latin typeface="微软雅黑" panose="020B0503020204020204" pitchFamily="34" charset="-122"/>
              <a:ea typeface="微软雅黑" panose="020B0503020204020204" pitchFamily="34" charset="-122"/>
            </a:endParaRPr>
          </a:p>
        </p:txBody>
      </p:sp>
      <p:sp>
        <p:nvSpPr>
          <p:cNvPr id="31" name="矩形 30"/>
          <p:cNvSpPr>
            <a:spLocks noChangeArrowheads="1"/>
          </p:cNvSpPr>
          <p:nvPr/>
        </p:nvSpPr>
        <p:spPr bwMode="auto">
          <a:xfrm>
            <a:off x="3478314" y="2378079"/>
            <a:ext cx="4123267"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加大宣传力度、充分利用资源、采用多种形式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任意多边形 30"/>
          <p:cNvSpPr>
            <a:spLocks noChangeArrowheads="1"/>
          </p:cNvSpPr>
          <p:nvPr/>
        </p:nvSpPr>
        <p:spPr bwMode="auto">
          <a:xfrm>
            <a:off x="2265465" y="2586571"/>
            <a:ext cx="1181100" cy="0"/>
          </a:xfrm>
          <a:custGeom>
            <a:avLst/>
            <a:gdLst>
              <a:gd name="T0" fmla="*/ 885825 w 885825"/>
              <a:gd name="T1" fmla="*/ 0 h 635"/>
              <a:gd name="T2" fmla="*/ 0 w 885825"/>
              <a:gd name="T3" fmla="*/ 0 h 635"/>
              <a:gd name="T4" fmla="*/ 0 60000 65536"/>
              <a:gd name="T5" fmla="*/ 0 60000 65536"/>
              <a:gd name="T6" fmla="*/ 0 w 885825"/>
              <a:gd name="T7" fmla="*/ 0 h 635"/>
              <a:gd name="T8" fmla="*/ 885825 w 885825"/>
              <a:gd name="T9" fmla="*/ 635 h 635"/>
            </a:gdLst>
            <a:ahLst/>
            <a:cxnLst>
              <a:cxn ang="T4">
                <a:pos x="T0" y="T1"/>
              </a:cxn>
              <a:cxn ang="T5">
                <a:pos x="T2" y="T3"/>
              </a:cxn>
            </a:cxnLst>
            <a:rect l="T6" t="T7" r="T8" b="T9"/>
            <a:pathLst>
              <a:path w="885825" h="635">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33" name="矩形 32"/>
          <p:cNvSpPr>
            <a:spLocks noChangeArrowheads="1"/>
          </p:cNvSpPr>
          <p:nvPr/>
        </p:nvSpPr>
        <p:spPr bwMode="auto">
          <a:xfrm>
            <a:off x="3478314" y="3325287"/>
            <a:ext cx="4123267"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人人皆知、个个关心、全员参与、认真配合</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任意多边形 32"/>
          <p:cNvSpPr>
            <a:spLocks noChangeArrowheads="1"/>
          </p:cNvSpPr>
          <p:nvPr/>
        </p:nvSpPr>
        <p:spPr bwMode="auto">
          <a:xfrm>
            <a:off x="2494065" y="3541187"/>
            <a:ext cx="952500"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5089" y="1144055"/>
            <a:ext cx="5674951" cy="338554"/>
          </a:xfrm>
          <a:prstGeom prst="rect">
            <a:avLst/>
          </a:prstGeom>
        </p:spPr>
        <p:txBody>
          <a:bodyPr wrap="non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提高工作执行小组人员的安全生产标准化评定业务技能</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724150" y="2277667"/>
            <a:ext cx="4572000" cy="1002967"/>
          </a:xfrm>
          <a:prstGeom prst="rect">
            <a:avLst/>
          </a:prstGeom>
        </p:spPr>
        <p:txBody>
          <a:bodyPr>
            <a:spAutoFit/>
          </a:bodyPr>
          <a:lstStyle/>
          <a:p>
            <a:pPr algn="ctr">
              <a:lnSpc>
                <a:spcPct val="200000"/>
              </a:lnSpc>
            </a:pPr>
            <a:r>
              <a:rPr kumimoji="1" lang="zh-CN" altLang="en-US" sz="1600" dirty="0">
                <a:solidFill>
                  <a:srgbClr val="000000"/>
                </a:solidFill>
                <a:latin typeface="微软雅黑" panose="020B0503020204020204" pitchFamily="34" charset="-122"/>
                <a:ea typeface="微软雅黑" panose="020B0503020204020204" pitchFamily="34" charset="-122"/>
              </a:rPr>
              <a:t>理解考评标准的条款要求</a:t>
            </a:r>
            <a:r>
              <a:rPr kumimoji="1" lang="en-US" altLang="zh-CN" sz="1600" dirty="0">
                <a:solidFill>
                  <a:srgbClr val="000000"/>
                </a:solidFill>
                <a:latin typeface="微软雅黑" panose="020B0503020204020204" pitchFamily="34" charset="-122"/>
                <a:ea typeface="微软雅黑" panose="020B0503020204020204" pitchFamily="34" charset="-122"/>
              </a:rPr>
              <a:t>,</a:t>
            </a:r>
            <a:r>
              <a:rPr kumimoji="1" lang="zh-CN" altLang="en-US" sz="1600" dirty="0">
                <a:solidFill>
                  <a:srgbClr val="000000"/>
                </a:solidFill>
                <a:latin typeface="微软雅黑" panose="020B0503020204020204" pitchFamily="34" charset="-122"/>
                <a:ea typeface="微软雅黑" panose="020B0503020204020204" pitchFamily="34" charset="-122"/>
              </a:rPr>
              <a:t>掌握考评标准</a:t>
            </a:r>
            <a:endParaRPr kumimoji="1" lang="en-US" altLang="zh-CN" sz="1600" dirty="0">
              <a:solidFill>
                <a:srgbClr val="000000"/>
              </a:solidFill>
              <a:latin typeface="微软雅黑" panose="020B0503020204020204" pitchFamily="34" charset="-122"/>
              <a:ea typeface="微软雅黑" panose="020B0503020204020204" pitchFamily="34" charset="-122"/>
            </a:endParaRPr>
          </a:p>
          <a:p>
            <a:pPr algn="ctr">
              <a:lnSpc>
                <a:spcPct val="200000"/>
              </a:lnSpc>
            </a:pPr>
            <a:r>
              <a:rPr kumimoji="1" lang="zh-CN" altLang="en-US" sz="1600" dirty="0">
                <a:solidFill>
                  <a:srgbClr val="000000"/>
                </a:solidFill>
                <a:latin typeface="微软雅黑" panose="020B0503020204020204" pitchFamily="34" charset="-122"/>
                <a:ea typeface="微软雅黑" panose="020B0503020204020204" pitchFamily="34" charset="-122"/>
              </a:rPr>
              <a:t>中的要点</a:t>
            </a:r>
            <a:r>
              <a:rPr kumimoji="1" lang="en-US" altLang="zh-CN" sz="1600" dirty="0">
                <a:solidFill>
                  <a:srgbClr val="000000"/>
                </a:solidFill>
                <a:latin typeface="微软雅黑" panose="020B0503020204020204" pitchFamily="34" charset="-122"/>
                <a:ea typeface="微软雅黑" panose="020B0503020204020204" pitchFamily="34" charset="-122"/>
              </a:rPr>
              <a:t>;   </a:t>
            </a:r>
            <a:r>
              <a:rPr kumimoji="1" lang="en-US" altLang="zh-CN" sz="1400" dirty="0">
                <a:solidFill>
                  <a:srgbClr val="000000"/>
                </a:solidFill>
                <a:latin typeface="微软雅黑" panose="020B0503020204020204" pitchFamily="34" charset="-122"/>
                <a:ea typeface="微软雅黑" panose="020B0503020204020204" pitchFamily="34" charset="-122"/>
              </a:rPr>
              <a:t>(</a:t>
            </a:r>
            <a:r>
              <a:rPr kumimoji="1" lang="zh-CN" altLang="en-US" sz="1400" dirty="0">
                <a:solidFill>
                  <a:srgbClr val="000000"/>
                </a:solidFill>
                <a:latin typeface="微软雅黑" panose="020B0503020204020204" pitchFamily="34" charset="-122"/>
                <a:ea typeface="微软雅黑" panose="020B0503020204020204" pitchFamily="34" charset="-122"/>
              </a:rPr>
              <a:t>必须逐条学</a:t>
            </a:r>
            <a:r>
              <a:rPr kumimoji="1" lang="en-US" altLang="zh-CN" sz="1400" dirty="0">
                <a:solidFill>
                  <a:srgbClr val="000000"/>
                </a:solidFill>
                <a:latin typeface="微软雅黑" panose="020B0503020204020204" pitchFamily="34" charset="-122"/>
                <a:ea typeface="微软雅黑" panose="020B0503020204020204" pitchFamily="34" charset="-122"/>
              </a:rPr>
              <a:t>,</a:t>
            </a:r>
            <a:r>
              <a:rPr kumimoji="1" lang="zh-CN" altLang="en-US" sz="1400" dirty="0">
                <a:solidFill>
                  <a:srgbClr val="000000"/>
                </a:solidFill>
                <a:latin typeface="微软雅黑" panose="020B0503020204020204" pitchFamily="34" charset="-122"/>
                <a:ea typeface="微软雅黑" panose="020B0503020204020204" pitchFamily="34" charset="-122"/>
              </a:rPr>
              <a:t>疑点难点反复学</a:t>
            </a:r>
            <a:r>
              <a:rPr kumimoji="1" lang="en-US" altLang="zh-CN" sz="1400" dirty="0">
                <a:solidFill>
                  <a:srgbClr val="000000"/>
                </a:solidFill>
                <a:latin typeface="微软雅黑" panose="020B0503020204020204" pitchFamily="34" charset="-122"/>
                <a:ea typeface="微软雅黑" panose="020B0503020204020204" pitchFamily="34" charset="-122"/>
              </a:rPr>
              <a:t>)</a:t>
            </a:r>
            <a:endParaRPr kumimoji="1" lang="zh-CN" altLang="en-US" sz="1600" dirty="0">
              <a:solidFill>
                <a:srgbClr val="0000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86180" y="2538473"/>
            <a:ext cx="3106053" cy="1387164"/>
            <a:chOff x="586180" y="2538473"/>
            <a:chExt cx="3106053" cy="1387164"/>
          </a:xfrm>
        </p:grpSpPr>
        <p:sp>
          <p:nvSpPr>
            <p:cNvPr id="42" name="等腰三角形 2"/>
            <p:cNvSpPr>
              <a:spLocks noChangeArrowheads="1"/>
            </p:cNvSpPr>
            <p:nvPr/>
          </p:nvSpPr>
          <p:spPr bwMode="auto">
            <a:xfrm rot="7485244">
              <a:off x="1563575" y="1796979"/>
              <a:ext cx="1151263" cy="3106053"/>
            </a:xfrm>
            <a:prstGeom prst="triangle">
              <a:avLst>
                <a:gd name="adj" fmla="val 21384"/>
              </a:avLst>
            </a:prstGeom>
            <a:solidFill>
              <a:srgbClr val="40404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9" name="矩形 8"/>
            <p:cNvSpPr/>
            <p:nvPr/>
          </p:nvSpPr>
          <p:spPr>
            <a:xfrm>
              <a:off x="1096374" y="2538473"/>
              <a:ext cx="417102" cy="369332"/>
            </a:xfrm>
            <a:prstGeom prst="rect">
              <a:avLst/>
            </a:prstGeom>
          </p:spPr>
          <p:txBody>
            <a:bodyPr wrap="none">
              <a:spAutoFit/>
            </a:bodyPr>
            <a:lstStyle/>
            <a:p>
              <a:r>
                <a:rPr kumimoji="1" lang="zh-CN" altLang="en-US" b="1" dirty="0">
                  <a:solidFill>
                    <a:schemeClr val="bg1"/>
                  </a:solidFill>
                  <a:ea typeface="黑体" panose="02010609060101010101" pitchFamily="2" charset="-122"/>
                </a:rPr>
                <a:t>⑴</a:t>
              </a:r>
              <a:endParaRPr lang="zh-CN" altLang="en-US" dirty="0">
                <a:solidFill>
                  <a:schemeClr val="bg1"/>
                </a:solidFill>
              </a:endParaRPr>
            </a:p>
          </p:txBody>
        </p:sp>
        <p:sp>
          <p:nvSpPr>
            <p:cNvPr id="10" name="矩形 9"/>
            <p:cNvSpPr/>
            <p:nvPr/>
          </p:nvSpPr>
          <p:spPr>
            <a:xfrm rot="18245598">
              <a:off x="1985324" y="3156431"/>
              <a:ext cx="676275"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409845">
              <a:off x="2536649" y="3486250"/>
              <a:ext cx="489020" cy="132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rot="8613100">
            <a:off x="6188622" y="3472986"/>
            <a:ext cx="1673555" cy="720259"/>
            <a:chOff x="586180" y="2774374"/>
            <a:chExt cx="3106053" cy="1151263"/>
          </a:xfrm>
          <a:solidFill>
            <a:srgbClr val="FFC000"/>
          </a:solidFill>
        </p:grpSpPr>
        <p:sp>
          <p:nvSpPr>
            <p:cNvPr id="44" name="等腰三角形 2"/>
            <p:cNvSpPr>
              <a:spLocks noChangeArrowheads="1"/>
            </p:cNvSpPr>
            <p:nvPr/>
          </p:nvSpPr>
          <p:spPr bwMode="auto">
            <a:xfrm rot="7485244">
              <a:off x="1563575" y="1796979"/>
              <a:ext cx="1151263" cy="3106053"/>
            </a:xfrm>
            <a:prstGeom prst="triangle">
              <a:avLst>
                <a:gd name="adj" fmla="val 21384"/>
              </a:avLst>
            </a:prstGeom>
            <a:gr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46" name="矩形 45"/>
            <p:cNvSpPr/>
            <p:nvPr/>
          </p:nvSpPr>
          <p:spPr>
            <a:xfrm rot="18245598">
              <a:off x="1985324" y="3156431"/>
              <a:ext cx="676275"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8409845">
              <a:off x="2536649" y="3486250"/>
              <a:ext cx="489020" cy="132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5089" y="1144055"/>
            <a:ext cx="5674951" cy="338554"/>
          </a:xfrm>
          <a:prstGeom prst="rect">
            <a:avLst/>
          </a:prstGeom>
        </p:spPr>
        <p:txBody>
          <a:bodyPr wrap="non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提高工作执行小组人员的安全生产标准化评定业务技能</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50842" y="2182610"/>
            <a:ext cx="4497384" cy="2710065"/>
            <a:chOff x="541341" y="1744693"/>
            <a:chExt cx="6556171" cy="3832397"/>
          </a:xfrm>
        </p:grpSpPr>
        <p:grpSp>
          <p:nvGrpSpPr>
            <p:cNvPr id="52" name="组合 51"/>
            <p:cNvGrpSpPr/>
            <p:nvPr/>
          </p:nvGrpSpPr>
          <p:grpSpPr>
            <a:xfrm>
              <a:off x="541341" y="1744693"/>
              <a:ext cx="4030659" cy="3832397"/>
              <a:chOff x="3748193" y="2000673"/>
              <a:chExt cx="4030134" cy="3833285"/>
            </a:xfrm>
            <a:solidFill>
              <a:srgbClr val="FFC000"/>
            </a:solidFill>
          </p:grpSpPr>
          <p:sp>
            <p:nvSpPr>
              <p:cNvPr id="53"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4"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5"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6"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7"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40404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8"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40404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0"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40404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63" name="Oval 54"/>
            <p:cNvSpPr>
              <a:spLocks noChangeArrowheads="1"/>
            </p:cNvSpPr>
            <p:nvPr/>
          </p:nvSpPr>
          <p:spPr bwMode="auto">
            <a:xfrm>
              <a:off x="3356875" y="3065187"/>
              <a:ext cx="110081" cy="110041"/>
            </a:xfrm>
            <a:prstGeom prst="ellipse">
              <a:avLst/>
            </a:prstGeom>
            <a:solidFill>
              <a:srgbClr val="FFC000"/>
            </a:solidFill>
            <a:ln>
              <a:solidFill>
                <a:schemeClr val="bg2"/>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64" name="组合 63"/>
            <p:cNvGrpSpPr/>
            <p:nvPr/>
          </p:nvGrpSpPr>
          <p:grpSpPr>
            <a:xfrm>
              <a:off x="3420383" y="4317964"/>
              <a:ext cx="3677129" cy="882445"/>
              <a:chOff x="6626860" y="4574541"/>
              <a:chExt cx="3676651" cy="882650"/>
            </a:xfrm>
            <a:solidFill>
              <a:srgbClr val="FFC000"/>
            </a:solidFill>
          </p:grpSpPr>
          <p:sp>
            <p:nvSpPr>
              <p:cNvPr id="65" name="任意多边形 29"/>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rgbClr val="404040"/>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6" name="Oval 54"/>
              <p:cNvSpPr>
                <a:spLocks noChangeArrowheads="1"/>
              </p:cNvSpPr>
              <p:nvPr/>
            </p:nvSpPr>
            <p:spPr bwMode="auto">
              <a:xfrm>
                <a:off x="6626860" y="5347124"/>
                <a:ext cx="110067" cy="110067"/>
              </a:xfrm>
              <a:prstGeom prst="ellipse">
                <a:avLst/>
              </a:prstGeom>
              <a:grpFill/>
              <a:ln>
                <a:solidFill>
                  <a:schemeClr val="tx2"/>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sp>
        <p:nvSpPr>
          <p:cNvPr id="67" name="任意多边形 23"/>
          <p:cNvSpPr/>
          <p:nvPr/>
        </p:nvSpPr>
        <p:spPr>
          <a:xfrm>
            <a:off x="2319990" y="2327006"/>
            <a:ext cx="3649608" cy="821076"/>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rgbClr val="404040"/>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2807719" y="1794157"/>
            <a:ext cx="5370290" cy="553998"/>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⑵</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成员间的沟通和探讨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使各部门在企业达标建设工作过程中应主动配合的工作任务更加明确</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807719" y="2332418"/>
            <a:ext cx="4495799" cy="584775"/>
          </a:xfrm>
          <a:prstGeom prst="rect">
            <a:avLst/>
          </a:prstGeom>
        </p:spPr>
        <p:txBody>
          <a:bodyPr wrap="square">
            <a:spAutoFit/>
          </a:bodyPr>
          <a:lstStyle/>
          <a:p>
            <a:r>
              <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哪些是属于本部门的职责</a:t>
            </a:r>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应该怎么做才是尽责</a:t>
            </a:r>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落实安全生产责任制</a:t>
            </a:r>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773339" y="3488048"/>
            <a:ext cx="4572000" cy="523220"/>
          </a:xfrm>
          <a:prstGeom prst="rect">
            <a:avLst/>
          </a:prstGeom>
        </p:spPr>
        <p:txBody>
          <a:bodyPr>
            <a:spAutoFit/>
          </a:bodyPr>
          <a:lstStyle/>
          <a:p>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⑶</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制订、宣传创建安全生产标准化班组、安全生产标准化岗位的规范要求</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2764060" y="4049705"/>
            <a:ext cx="5370290" cy="523220"/>
          </a:xfrm>
          <a:prstGeom prst="rect">
            <a:avLst/>
          </a:prstGeom>
        </p:spPr>
        <p:txBody>
          <a:bodyPr wrap="square">
            <a:spAutoFit/>
          </a:bodyPr>
          <a:lstStyle/>
          <a:p>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这是企业安全生产标准化建设的基础</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必须夯实</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并可操作性要强</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要结合实际制定</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677964" y="1296455"/>
            <a:ext cx="5237061" cy="338554"/>
          </a:xfrm>
          <a:prstGeom prst="rect">
            <a:avLst/>
          </a:prstGeom>
        </p:spPr>
        <p:txBody>
          <a:bodyPr wrap="squar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对照相对应的考评细则</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对下列范围进行认真排查</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96057" y="957901"/>
            <a:ext cx="2237740"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第三阶段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现状梳理</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8"/>
          <p:cNvSpPr txBox="1"/>
          <p:nvPr/>
        </p:nvSpPr>
        <p:spPr>
          <a:xfrm>
            <a:off x="546445" y="2020037"/>
            <a:ext cx="1476044" cy="53998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a:lnSpc>
                <a:spcPct val="100000"/>
              </a:lnSpc>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现场设备设施安全状况</a:t>
            </a:r>
            <a:r>
              <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rPr>
              <a:t>;</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32" name="Text Placeholder 8"/>
          <p:cNvSpPr txBox="1"/>
          <p:nvPr/>
        </p:nvSpPr>
        <p:spPr>
          <a:xfrm>
            <a:off x="726452" y="4016323"/>
            <a:ext cx="1296037" cy="338551"/>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panose="02000000000000000000"/>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lvl="0">
              <a:defRPr/>
            </a:pPr>
            <a:r>
              <a:rPr lang="zh-CN" altLang="en-US" dirty="0">
                <a:solidFill>
                  <a:prstClr val="black">
                    <a:lumMod val="85000"/>
                    <a:lumOff val="15000"/>
                  </a:prstClr>
                </a:solidFill>
              </a:rPr>
              <a:t>作业环境条件</a:t>
            </a:r>
            <a:r>
              <a:rPr lang="en-US" altLang="zh-CN" dirty="0">
                <a:solidFill>
                  <a:prstClr val="black">
                    <a:lumMod val="85000"/>
                    <a:lumOff val="15000"/>
                  </a:prstClr>
                </a:solidFill>
              </a:rPr>
              <a:t>;</a:t>
            </a:r>
            <a:endParaRPr kumimoji="0" lang="en-US" altLang="zh-CN" b="0" i="0" u="none" strike="noStrike" kern="1200" cap="none" spc="0" normalizeH="0" baseline="0" noProof="0" dirty="0">
              <a:ln>
                <a:noFill/>
              </a:ln>
              <a:solidFill>
                <a:prstClr val="black">
                  <a:lumMod val="85000"/>
                  <a:lumOff val="15000"/>
                </a:prstClr>
              </a:solidFill>
              <a:effectLst/>
              <a:uLnTx/>
              <a:uFillTx/>
            </a:endParaRPr>
          </a:p>
        </p:txBody>
      </p:sp>
      <p:sp>
        <p:nvSpPr>
          <p:cNvPr id="35" name="Text Placeholder 8"/>
          <p:cNvSpPr txBox="1"/>
          <p:nvPr/>
        </p:nvSpPr>
        <p:spPr>
          <a:xfrm>
            <a:off x="5807542" y="2049348"/>
            <a:ext cx="1296035" cy="306755"/>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panose="02000000000000000000"/>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lvl="0">
              <a:defRPr/>
            </a:pPr>
            <a:r>
              <a:rPr lang="zh-CN" altLang="en-US" dirty="0">
                <a:solidFill>
                  <a:prstClr val="black">
                    <a:lumMod val="85000"/>
                    <a:lumOff val="15000"/>
                  </a:prstClr>
                </a:solidFill>
              </a:rPr>
              <a:t>员工作业行为</a:t>
            </a:r>
            <a:r>
              <a:rPr lang="en-US" altLang="zh-CN" dirty="0">
                <a:solidFill>
                  <a:prstClr val="black">
                    <a:lumMod val="85000"/>
                    <a:lumOff val="15000"/>
                  </a:prstClr>
                </a:solidFill>
              </a:rPr>
              <a:t>;</a:t>
            </a:r>
            <a:endParaRPr kumimoji="0" lang="en-US" altLang="zh-CN" b="0" i="0" u="none" strike="noStrike" kern="1200" cap="none" spc="0" normalizeH="0" baseline="0" noProof="0" dirty="0">
              <a:ln>
                <a:noFill/>
              </a:ln>
              <a:solidFill>
                <a:prstClr val="black">
                  <a:lumMod val="85000"/>
                  <a:lumOff val="15000"/>
                </a:prstClr>
              </a:solidFill>
              <a:effectLst/>
              <a:uLnTx/>
              <a:uFillTx/>
            </a:endParaRPr>
          </a:p>
        </p:txBody>
      </p:sp>
      <p:sp>
        <p:nvSpPr>
          <p:cNvPr id="38" name="Text Placeholder 8"/>
          <p:cNvSpPr txBox="1"/>
          <p:nvPr/>
        </p:nvSpPr>
        <p:spPr>
          <a:xfrm>
            <a:off x="5912318" y="3949058"/>
            <a:ext cx="1771548" cy="801946"/>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panose="02000000000000000000"/>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lvl="0">
              <a:defRPr/>
            </a:pPr>
            <a:r>
              <a:rPr lang="zh-CN" altLang="en-US" dirty="0">
                <a:solidFill>
                  <a:prstClr val="black">
                    <a:lumMod val="85000"/>
                    <a:lumOff val="15000"/>
                  </a:prstClr>
                </a:solidFill>
              </a:rPr>
              <a:t>各职能部门</a:t>
            </a:r>
            <a:r>
              <a:rPr lang="en-US" altLang="zh-CN" dirty="0">
                <a:solidFill>
                  <a:prstClr val="black">
                    <a:lumMod val="85000"/>
                    <a:lumOff val="15000"/>
                  </a:prstClr>
                </a:solidFill>
              </a:rPr>
              <a:t>(</a:t>
            </a:r>
            <a:r>
              <a:rPr lang="zh-CN" altLang="en-US" dirty="0">
                <a:solidFill>
                  <a:prstClr val="black">
                    <a:lumMod val="85000"/>
                    <a:lumOff val="15000"/>
                  </a:prstClr>
                </a:solidFill>
              </a:rPr>
              <a:t>包括下属单位</a:t>
            </a:r>
            <a:r>
              <a:rPr lang="en-US" altLang="zh-CN" dirty="0">
                <a:solidFill>
                  <a:prstClr val="black">
                    <a:lumMod val="85000"/>
                    <a:lumOff val="15000"/>
                  </a:prstClr>
                </a:solidFill>
              </a:rPr>
              <a:t>)</a:t>
            </a:r>
            <a:r>
              <a:rPr lang="zh-CN" altLang="en-US" dirty="0">
                <a:solidFill>
                  <a:prstClr val="black">
                    <a:lumMod val="85000"/>
                    <a:lumOff val="15000"/>
                  </a:prstClr>
                </a:solidFill>
              </a:rPr>
              <a:t>安全管理存在问题及其原因</a:t>
            </a:r>
            <a:r>
              <a:rPr lang="en-US" altLang="zh-CN" dirty="0">
                <a:solidFill>
                  <a:prstClr val="black">
                    <a:lumMod val="85000"/>
                    <a:lumOff val="15000"/>
                  </a:prstClr>
                </a:solidFill>
              </a:rPr>
              <a:t>.</a:t>
            </a:r>
            <a:endParaRPr kumimoji="0" lang="en-US" altLang="zh-CN" b="0" i="0" u="none" strike="noStrike" kern="1200" cap="none" spc="0" normalizeH="0" baseline="0" noProof="0" dirty="0">
              <a:ln>
                <a:noFill/>
              </a:ln>
              <a:solidFill>
                <a:prstClr val="black">
                  <a:lumMod val="85000"/>
                  <a:lumOff val="15000"/>
                </a:prstClr>
              </a:solidFill>
              <a:effectLst/>
              <a:uLnTx/>
              <a:uFillTx/>
            </a:endParaRPr>
          </a:p>
        </p:txBody>
      </p:sp>
      <p:cxnSp>
        <p:nvCxnSpPr>
          <p:cNvPr id="39" name="直接连接符 38"/>
          <p:cNvCxnSpPr>
            <a:stCxn id="48" idx="0"/>
          </p:cNvCxnSpPr>
          <p:nvPr/>
        </p:nvCxnSpPr>
        <p:spPr>
          <a:xfrm flipV="1">
            <a:off x="2346499" y="2212244"/>
            <a:ext cx="0" cy="34778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089033" y="2212244"/>
            <a:ext cx="257465"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51" idx="0"/>
          </p:cNvCxnSpPr>
          <p:nvPr/>
        </p:nvCxnSpPr>
        <p:spPr>
          <a:xfrm flipV="1">
            <a:off x="3426529" y="2212244"/>
            <a:ext cx="0" cy="34778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426531" y="2212244"/>
            <a:ext cx="2324274"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54" idx="4"/>
          </p:cNvCxnSpPr>
          <p:nvPr/>
        </p:nvCxnSpPr>
        <p:spPr>
          <a:xfrm>
            <a:off x="4506563" y="3759284"/>
            <a:ext cx="4500" cy="40097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089032" y="4160257"/>
            <a:ext cx="2422031"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57" idx="4"/>
          </p:cNvCxnSpPr>
          <p:nvPr/>
        </p:nvCxnSpPr>
        <p:spPr>
          <a:xfrm>
            <a:off x="5639304" y="3759284"/>
            <a:ext cx="0" cy="59074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endCxn id="38" idx="1"/>
          </p:cNvCxnSpPr>
          <p:nvPr/>
        </p:nvCxnSpPr>
        <p:spPr>
          <a:xfrm>
            <a:off x="5639304" y="4350022"/>
            <a:ext cx="273014" cy="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1698478" y="2560033"/>
            <a:ext cx="1296038" cy="1199251"/>
            <a:chOff x="2714799" y="2648622"/>
            <a:chExt cx="1891378" cy="1891378"/>
          </a:xfrm>
          <a:solidFill>
            <a:srgbClr val="005DA2"/>
          </a:solidFill>
        </p:grpSpPr>
        <p:sp>
          <p:nvSpPr>
            <p:cNvPr id="48" name="Oval 8"/>
            <p:cNvSpPr/>
            <p:nvPr/>
          </p:nvSpPr>
          <p:spPr>
            <a:xfrm>
              <a:off x="2714799" y="2648622"/>
              <a:ext cx="1891378" cy="1891378"/>
            </a:xfrm>
            <a:prstGeom prst="ellipse">
              <a:avLst/>
            </a:prstGeom>
            <a:solidFill>
              <a:srgbClr val="40404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9"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778511" y="2560033"/>
            <a:ext cx="1296038" cy="1199251"/>
            <a:chOff x="4290947" y="2648622"/>
            <a:chExt cx="1891378" cy="1891378"/>
          </a:xfrm>
          <a:solidFill>
            <a:srgbClr val="FFC400"/>
          </a:solidFill>
        </p:grpSpPr>
        <p:sp>
          <p:nvSpPr>
            <p:cNvPr id="51" name="Oval 9"/>
            <p:cNvSpPr/>
            <p:nvPr/>
          </p:nvSpPr>
          <p:spPr>
            <a:xfrm>
              <a:off x="4290947" y="2648622"/>
              <a:ext cx="1891378" cy="1891378"/>
            </a:xfrm>
            <a:prstGeom prst="ellipse">
              <a:avLst/>
            </a:prstGeom>
            <a:solidFill>
              <a:srgbClr val="FFC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2"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858543" y="2560033"/>
            <a:ext cx="1296038" cy="1199251"/>
            <a:chOff x="5867096" y="2648622"/>
            <a:chExt cx="1891378" cy="1891378"/>
          </a:xfrm>
          <a:solidFill>
            <a:srgbClr val="005DA2"/>
          </a:solidFill>
        </p:grpSpPr>
        <p:sp>
          <p:nvSpPr>
            <p:cNvPr id="54" name="Oval 10"/>
            <p:cNvSpPr/>
            <p:nvPr/>
          </p:nvSpPr>
          <p:spPr>
            <a:xfrm>
              <a:off x="5867096" y="2648622"/>
              <a:ext cx="1891378" cy="1891378"/>
            </a:xfrm>
            <a:prstGeom prst="ellipse">
              <a:avLst/>
            </a:prstGeom>
            <a:solidFill>
              <a:srgbClr val="40404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5"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4991285" y="2560033"/>
            <a:ext cx="1296038" cy="1199251"/>
            <a:chOff x="7520165" y="2648622"/>
            <a:chExt cx="1891378" cy="1891378"/>
          </a:xfrm>
          <a:solidFill>
            <a:srgbClr val="FFC400"/>
          </a:solidFill>
        </p:grpSpPr>
        <p:sp>
          <p:nvSpPr>
            <p:cNvPr id="57" name="Oval 11"/>
            <p:cNvSpPr/>
            <p:nvPr/>
          </p:nvSpPr>
          <p:spPr>
            <a:xfrm>
              <a:off x="7520165" y="2648622"/>
              <a:ext cx="1891378" cy="1891378"/>
            </a:xfrm>
            <a:prstGeom prst="ellipse">
              <a:avLst/>
            </a:prstGeom>
            <a:solidFill>
              <a:srgbClr val="FFC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第一部分：安全生产标准化简介</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471170" y="882650"/>
            <a:ext cx="3205480" cy="337185"/>
          </a:xfrm>
          <a:prstGeom prst="rect">
            <a:avLst/>
          </a:prstGeom>
          <a:noFill/>
        </p:spPr>
        <p:txBody>
          <a:bodyPr wrap="none" rtlCol="0" anchor="t">
            <a:spAutoFit/>
          </a:bodyPr>
          <a:lstStyle/>
          <a:p>
            <a:r>
              <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一、安全生产标准化的发展历程</a:t>
            </a:r>
            <a:endPar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601345" y="1256030"/>
            <a:ext cx="3409315" cy="349250"/>
          </a:xfrm>
          <a:prstGeom prst="rect">
            <a:avLst/>
          </a:prstGeom>
          <a:solidFill>
            <a:srgbClr val="FFC000"/>
          </a:solidFill>
        </p:spPr>
        <p:txBody>
          <a:bodyPr wrap="square">
            <a:spAutoFit/>
          </a:bodyPr>
          <a:lstStyle/>
          <a:p>
            <a:pPr fontAlgn="auto">
              <a:lnSpc>
                <a:spcPct val="12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我国企业安全生产标准化的发展历程</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a:xfrm>
            <a:off x="3220252" y="2036493"/>
            <a:ext cx="4373797" cy="2245360"/>
          </a:xfrm>
          <a:prstGeom prst="rect">
            <a:avLst/>
          </a:prstGeom>
        </p:spPr>
        <p:txBody>
          <a:bodyPr wrap="square">
            <a:spAutoFit/>
          </a:bodyPr>
          <a:lstStyle/>
          <a:p>
            <a:pPr indent="360045" fontAlgn="auto">
              <a:lnSpc>
                <a:spcPct val="200000"/>
              </a:lnSpc>
              <a:spcBef>
                <a:spcPct val="0"/>
              </a:spcBef>
              <a:buFont typeface="Wingdings" panose="05000000000000000000" pitchFamily="2" charset="2"/>
              <a:buNone/>
            </a:pPr>
            <a:r>
              <a:rPr lang="zh-CN"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八十年代初期，煤炭行业事故持续上升，为此原煤炭部于</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1986</a:t>
            </a:r>
            <a:r>
              <a:rPr lang="zh-CN"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年在全国煤矿开展“质量标准化、安全创水平”活动，目的是通过质量标准化促进安全生产，认为安全与质量之间存在着相辅相成、密不可分的内在联系，讲安全必须讲质量。</a:t>
            </a:r>
            <a:endPar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878840" y="1663065"/>
            <a:ext cx="1681480" cy="3261995"/>
            <a:chOff x="1423363" y="1429340"/>
            <a:chExt cx="3066284" cy="4349962"/>
          </a:xfrm>
        </p:grpSpPr>
        <p:sp>
          <p:nvSpPr>
            <p:cNvPr id="10" name="Freeform 63"/>
            <p:cNvSpPr/>
            <p:nvPr/>
          </p:nvSpPr>
          <p:spPr bwMode="auto">
            <a:xfrm>
              <a:off x="1428467" y="1773865"/>
              <a:ext cx="3058628" cy="1776224"/>
            </a:xfrm>
            <a:custGeom>
              <a:avLst/>
              <a:gdLst>
                <a:gd name="T0" fmla="*/ 2937 w 3095"/>
                <a:gd name="T1" fmla="*/ 651 h 1797"/>
                <a:gd name="T2" fmla="*/ 2937 w 3095"/>
                <a:gd name="T3" fmla="*/ 640 h 1797"/>
                <a:gd name="T4" fmla="*/ 1 w 3095"/>
                <a:gd name="T5" fmla="*/ 280 h 1797"/>
                <a:gd name="T6" fmla="*/ 0 w 3095"/>
                <a:gd name="T7" fmla="*/ 1142 h 1797"/>
                <a:gd name="T8" fmla="*/ 2935 w 3095"/>
                <a:gd name="T9" fmla="*/ 1502 h 1797"/>
                <a:gd name="T10" fmla="*/ 2935 w 3095"/>
                <a:gd name="T11" fmla="*/ 1517 h 1797"/>
                <a:gd name="T12" fmla="*/ 2911 w 3095"/>
                <a:gd name="T13" fmla="*/ 1502 h 1797"/>
                <a:gd name="T14" fmla="*/ 3094 w 3095"/>
                <a:gd name="T15" fmla="*/ 1797 h 1797"/>
                <a:gd name="T16" fmla="*/ 3095 w 3095"/>
                <a:gd name="T17" fmla="*/ 935 h 1797"/>
                <a:gd name="T18" fmla="*/ 2937 w 3095"/>
                <a:gd name="T19" fmla="*/ 65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5" h="1797">
                  <a:moveTo>
                    <a:pt x="2937" y="651"/>
                  </a:moveTo>
                  <a:cubicBezTo>
                    <a:pt x="2937" y="640"/>
                    <a:pt x="2937" y="640"/>
                    <a:pt x="2937" y="640"/>
                  </a:cubicBezTo>
                  <a:cubicBezTo>
                    <a:pt x="2114" y="0"/>
                    <a:pt x="25" y="36"/>
                    <a:pt x="1" y="280"/>
                  </a:cubicBezTo>
                  <a:cubicBezTo>
                    <a:pt x="1" y="567"/>
                    <a:pt x="0" y="855"/>
                    <a:pt x="0" y="1142"/>
                  </a:cubicBezTo>
                  <a:cubicBezTo>
                    <a:pt x="70" y="880"/>
                    <a:pt x="2188" y="887"/>
                    <a:pt x="2935" y="1502"/>
                  </a:cubicBezTo>
                  <a:cubicBezTo>
                    <a:pt x="2935" y="1517"/>
                    <a:pt x="2935" y="1517"/>
                    <a:pt x="2935" y="1517"/>
                  </a:cubicBezTo>
                  <a:cubicBezTo>
                    <a:pt x="2911" y="1502"/>
                    <a:pt x="2911" y="1502"/>
                    <a:pt x="2911" y="1502"/>
                  </a:cubicBezTo>
                  <a:cubicBezTo>
                    <a:pt x="2987" y="1574"/>
                    <a:pt x="3084" y="1657"/>
                    <a:pt x="3094" y="1797"/>
                  </a:cubicBezTo>
                  <a:cubicBezTo>
                    <a:pt x="3094" y="1509"/>
                    <a:pt x="3095" y="1222"/>
                    <a:pt x="3095" y="935"/>
                  </a:cubicBezTo>
                  <a:cubicBezTo>
                    <a:pt x="3087" y="845"/>
                    <a:pt x="3062" y="769"/>
                    <a:pt x="2937" y="651"/>
                  </a:cubicBezTo>
                  <a:close/>
                </a:path>
              </a:pathLst>
            </a:custGeom>
            <a:solidFill>
              <a:schemeClr val="bg1">
                <a:lumMod val="85000"/>
              </a:schemeClr>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1" name="Freeform 64"/>
            <p:cNvSpPr/>
            <p:nvPr/>
          </p:nvSpPr>
          <p:spPr bwMode="auto">
            <a:xfrm>
              <a:off x="1425915" y="3043509"/>
              <a:ext cx="3058628" cy="1774948"/>
            </a:xfrm>
            <a:custGeom>
              <a:avLst/>
              <a:gdLst>
                <a:gd name="T0" fmla="*/ 2938 w 3096"/>
                <a:gd name="T1" fmla="*/ 667 h 1796"/>
                <a:gd name="T2" fmla="*/ 2938 w 3096"/>
                <a:gd name="T3" fmla="*/ 639 h 1796"/>
                <a:gd name="T4" fmla="*/ 2 w 3096"/>
                <a:gd name="T5" fmla="*/ 279 h 1796"/>
                <a:gd name="T6" fmla="*/ 0 w 3096"/>
                <a:gd name="T7" fmla="*/ 1141 h 1796"/>
                <a:gd name="T8" fmla="*/ 2936 w 3096"/>
                <a:gd name="T9" fmla="*/ 1501 h 1796"/>
                <a:gd name="T10" fmla="*/ 2936 w 3096"/>
                <a:gd name="T11" fmla="*/ 1516 h 1796"/>
                <a:gd name="T12" fmla="*/ 2914 w 3096"/>
                <a:gd name="T13" fmla="*/ 1502 h 1796"/>
                <a:gd name="T14" fmla="*/ 3094 w 3096"/>
                <a:gd name="T15" fmla="*/ 1796 h 1796"/>
                <a:gd name="T16" fmla="*/ 3096 w 3096"/>
                <a:gd name="T17" fmla="*/ 934 h 1796"/>
                <a:gd name="T18" fmla="*/ 2938 w 3096"/>
                <a:gd name="T19" fmla="*/ 667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6" h="1796">
                  <a:moveTo>
                    <a:pt x="2938" y="667"/>
                  </a:moveTo>
                  <a:cubicBezTo>
                    <a:pt x="2938" y="639"/>
                    <a:pt x="2938" y="639"/>
                    <a:pt x="2938" y="639"/>
                  </a:cubicBezTo>
                  <a:cubicBezTo>
                    <a:pt x="2115" y="0"/>
                    <a:pt x="26" y="35"/>
                    <a:pt x="2" y="279"/>
                  </a:cubicBezTo>
                  <a:cubicBezTo>
                    <a:pt x="1" y="567"/>
                    <a:pt x="1" y="854"/>
                    <a:pt x="0" y="1141"/>
                  </a:cubicBezTo>
                  <a:cubicBezTo>
                    <a:pt x="70" y="880"/>
                    <a:pt x="2188" y="887"/>
                    <a:pt x="2936" y="1501"/>
                  </a:cubicBezTo>
                  <a:cubicBezTo>
                    <a:pt x="2936" y="1516"/>
                    <a:pt x="2936" y="1516"/>
                    <a:pt x="2936" y="1516"/>
                  </a:cubicBezTo>
                  <a:cubicBezTo>
                    <a:pt x="2914" y="1502"/>
                    <a:pt x="2914" y="1502"/>
                    <a:pt x="2914" y="1502"/>
                  </a:cubicBezTo>
                  <a:cubicBezTo>
                    <a:pt x="2994" y="1577"/>
                    <a:pt x="3085" y="1656"/>
                    <a:pt x="3094" y="1796"/>
                  </a:cubicBezTo>
                  <a:cubicBezTo>
                    <a:pt x="3095" y="1509"/>
                    <a:pt x="3095" y="1221"/>
                    <a:pt x="3096" y="934"/>
                  </a:cubicBezTo>
                  <a:cubicBezTo>
                    <a:pt x="3088" y="850"/>
                    <a:pt x="3047" y="774"/>
                    <a:pt x="2938" y="667"/>
                  </a:cubicBezTo>
                  <a:close/>
                </a:path>
              </a:pathLst>
            </a:custGeom>
            <a:solidFill>
              <a:schemeClr val="bg1">
                <a:lumMod val="85000"/>
              </a:schemeClr>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5" name="Freeform 65"/>
            <p:cNvSpPr/>
            <p:nvPr/>
          </p:nvSpPr>
          <p:spPr bwMode="auto">
            <a:xfrm>
              <a:off x="1423363" y="4311876"/>
              <a:ext cx="2901677" cy="1467426"/>
            </a:xfrm>
            <a:custGeom>
              <a:avLst/>
              <a:gdLst>
                <a:gd name="T0" fmla="*/ 0 w 2937"/>
                <a:gd name="T1" fmla="*/ 1142 h 1485"/>
                <a:gd name="T2" fmla="*/ 2874 w 2937"/>
                <a:gd name="T3" fmla="*/ 1454 h 1485"/>
                <a:gd name="T4" fmla="*/ 2936 w 2937"/>
                <a:gd name="T5" fmla="*/ 1485 h 1485"/>
                <a:gd name="T6" fmla="*/ 2937 w 2937"/>
                <a:gd name="T7" fmla="*/ 639 h 1485"/>
                <a:gd name="T8" fmla="*/ 1 w 2937"/>
                <a:gd name="T9" fmla="*/ 280 h 1485"/>
                <a:gd name="T10" fmla="*/ 0 w 2937"/>
                <a:gd name="T11" fmla="*/ 1142 h 1485"/>
              </a:gdLst>
              <a:ahLst/>
              <a:cxnLst>
                <a:cxn ang="0">
                  <a:pos x="T0" y="T1"/>
                </a:cxn>
                <a:cxn ang="0">
                  <a:pos x="T2" y="T3"/>
                </a:cxn>
                <a:cxn ang="0">
                  <a:pos x="T4" y="T5"/>
                </a:cxn>
                <a:cxn ang="0">
                  <a:pos x="T6" y="T7"/>
                </a:cxn>
                <a:cxn ang="0">
                  <a:pos x="T8" y="T9"/>
                </a:cxn>
                <a:cxn ang="0">
                  <a:pos x="T10" y="T11"/>
                </a:cxn>
              </a:cxnLst>
              <a:rect l="0" t="0" r="r" b="b"/>
              <a:pathLst>
                <a:path w="2937" h="1485">
                  <a:moveTo>
                    <a:pt x="0" y="1142"/>
                  </a:moveTo>
                  <a:cubicBezTo>
                    <a:pt x="63" y="907"/>
                    <a:pt x="2059" y="888"/>
                    <a:pt x="2874" y="1454"/>
                  </a:cubicBezTo>
                  <a:cubicBezTo>
                    <a:pt x="2896" y="1464"/>
                    <a:pt x="2917" y="1474"/>
                    <a:pt x="2936" y="1485"/>
                  </a:cubicBezTo>
                  <a:cubicBezTo>
                    <a:pt x="2937" y="639"/>
                    <a:pt x="2937" y="639"/>
                    <a:pt x="2937" y="639"/>
                  </a:cubicBezTo>
                  <a:cubicBezTo>
                    <a:pt x="2115" y="0"/>
                    <a:pt x="25" y="36"/>
                    <a:pt x="1" y="280"/>
                  </a:cubicBezTo>
                  <a:cubicBezTo>
                    <a:pt x="1" y="567"/>
                    <a:pt x="0" y="854"/>
                    <a:pt x="0" y="1142"/>
                  </a:cubicBezTo>
                  <a:close/>
                </a:path>
              </a:pathLst>
            </a:custGeom>
            <a:solidFill>
              <a:schemeClr val="bg1">
                <a:lumMod val="85000"/>
              </a:schemeClr>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6" name="Freeform 66"/>
            <p:cNvSpPr/>
            <p:nvPr/>
          </p:nvSpPr>
          <p:spPr bwMode="auto">
            <a:xfrm>
              <a:off x="1428467" y="1429340"/>
              <a:ext cx="3061180" cy="1695834"/>
            </a:xfrm>
            <a:custGeom>
              <a:avLst/>
              <a:gdLst>
                <a:gd name="T0" fmla="*/ 0 w 3098"/>
                <a:gd name="T1" fmla="*/ 1491 h 1717"/>
                <a:gd name="T2" fmla="*/ 1 w 3098"/>
                <a:gd name="T3" fmla="*/ 629 h 1717"/>
                <a:gd name="T4" fmla="*/ 3054 w 3098"/>
                <a:gd name="T5" fmla="*/ 150 h 1717"/>
                <a:gd name="T6" fmla="*/ 3098 w 3098"/>
                <a:gd name="T7" fmla="*/ 0 h 1717"/>
                <a:gd name="T8" fmla="*/ 3096 w 3098"/>
                <a:gd name="T9" fmla="*/ 861 h 1717"/>
                <a:gd name="T10" fmla="*/ 1914 w 3098"/>
                <a:gd name="T11" fmla="*/ 1546 h 1717"/>
                <a:gd name="T12" fmla="*/ 5 w 3098"/>
                <a:gd name="T13" fmla="*/ 1510 h 1717"/>
                <a:gd name="T14" fmla="*/ 0 w 3098"/>
                <a:gd name="T15" fmla="*/ 1491 h 1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8" h="1717">
                  <a:moveTo>
                    <a:pt x="0" y="1491"/>
                  </a:moveTo>
                  <a:cubicBezTo>
                    <a:pt x="0" y="1204"/>
                    <a:pt x="1" y="916"/>
                    <a:pt x="1" y="629"/>
                  </a:cubicBezTo>
                  <a:cubicBezTo>
                    <a:pt x="95" y="981"/>
                    <a:pt x="2684" y="784"/>
                    <a:pt x="3054" y="150"/>
                  </a:cubicBezTo>
                  <a:cubicBezTo>
                    <a:pt x="3081" y="104"/>
                    <a:pt x="3097" y="47"/>
                    <a:pt x="3098" y="0"/>
                  </a:cubicBezTo>
                  <a:cubicBezTo>
                    <a:pt x="3097" y="287"/>
                    <a:pt x="3096" y="574"/>
                    <a:pt x="3096" y="861"/>
                  </a:cubicBezTo>
                  <a:cubicBezTo>
                    <a:pt x="3068" y="1157"/>
                    <a:pt x="2670" y="1387"/>
                    <a:pt x="1914" y="1546"/>
                  </a:cubicBezTo>
                  <a:cubicBezTo>
                    <a:pt x="1097" y="1717"/>
                    <a:pt x="95" y="1672"/>
                    <a:pt x="5" y="1510"/>
                  </a:cubicBezTo>
                  <a:cubicBezTo>
                    <a:pt x="0" y="1491"/>
                    <a:pt x="0" y="1491"/>
                    <a:pt x="0" y="1491"/>
                  </a:cubicBezTo>
                  <a:close/>
                </a:path>
              </a:pathLst>
            </a:custGeom>
            <a:solidFill>
              <a:srgbClr val="40404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7" name="Freeform 67"/>
            <p:cNvSpPr/>
            <p:nvPr/>
          </p:nvSpPr>
          <p:spPr bwMode="auto">
            <a:xfrm>
              <a:off x="1425915" y="2697706"/>
              <a:ext cx="3061180" cy="1697111"/>
            </a:xfrm>
            <a:custGeom>
              <a:avLst/>
              <a:gdLst>
                <a:gd name="T0" fmla="*/ 0 w 3098"/>
                <a:gd name="T1" fmla="*/ 1491 h 1718"/>
                <a:gd name="T2" fmla="*/ 2 w 3098"/>
                <a:gd name="T3" fmla="*/ 629 h 1718"/>
                <a:gd name="T4" fmla="*/ 3054 w 3098"/>
                <a:gd name="T5" fmla="*/ 150 h 1718"/>
                <a:gd name="T6" fmla="*/ 3098 w 3098"/>
                <a:gd name="T7" fmla="*/ 0 h 1718"/>
                <a:gd name="T8" fmla="*/ 3097 w 3098"/>
                <a:gd name="T9" fmla="*/ 862 h 1718"/>
                <a:gd name="T10" fmla="*/ 1914 w 3098"/>
                <a:gd name="T11" fmla="*/ 1547 h 1718"/>
                <a:gd name="T12" fmla="*/ 6 w 3098"/>
                <a:gd name="T13" fmla="*/ 1511 h 1718"/>
                <a:gd name="T14" fmla="*/ 0 w 3098"/>
                <a:gd name="T15" fmla="*/ 1491 h 1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8" h="1718">
                  <a:moveTo>
                    <a:pt x="0" y="1491"/>
                  </a:moveTo>
                  <a:cubicBezTo>
                    <a:pt x="1" y="1204"/>
                    <a:pt x="1" y="917"/>
                    <a:pt x="2" y="629"/>
                  </a:cubicBezTo>
                  <a:cubicBezTo>
                    <a:pt x="95" y="982"/>
                    <a:pt x="2685" y="784"/>
                    <a:pt x="3054" y="150"/>
                  </a:cubicBezTo>
                  <a:cubicBezTo>
                    <a:pt x="3081" y="104"/>
                    <a:pt x="3098" y="48"/>
                    <a:pt x="3098" y="0"/>
                  </a:cubicBezTo>
                  <a:cubicBezTo>
                    <a:pt x="3098" y="287"/>
                    <a:pt x="3097" y="574"/>
                    <a:pt x="3097" y="862"/>
                  </a:cubicBezTo>
                  <a:cubicBezTo>
                    <a:pt x="3068" y="1158"/>
                    <a:pt x="2670" y="1388"/>
                    <a:pt x="1914" y="1547"/>
                  </a:cubicBezTo>
                  <a:cubicBezTo>
                    <a:pt x="1098" y="1718"/>
                    <a:pt x="95" y="1672"/>
                    <a:pt x="6" y="1511"/>
                  </a:cubicBezTo>
                  <a:cubicBezTo>
                    <a:pt x="0" y="1491"/>
                    <a:pt x="0" y="1491"/>
                    <a:pt x="0" y="1491"/>
                  </a:cubicBezTo>
                  <a:close/>
                </a:path>
              </a:pathLst>
            </a:cu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18" name="Freeform 68"/>
            <p:cNvSpPr/>
            <p:nvPr/>
          </p:nvSpPr>
          <p:spPr bwMode="auto">
            <a:xfrm>
              <a:off x="1423363" y="3966073"/>
              <a:ext cx="3061180" cy="1697111"/>
            </a:xfrm>
            <a:custGeom>
              <a:avLst/>
              <a:gdLst>
                <a:gd name="T0" fmla="*/ 0 w 3098"/>
                <a:gd name="T1" fmla="*/ 1492 h 1718"/>
                <a:gd name="T2" fmla="*/ 1 w 3098"/>
                <a:gd name="T3" fmla="*/ 630 h 1718"/>
                <a:gd name="T4" fmla="*/ 3054 w 3098"/>
                <a:gd name="T5" fmla="*/ 150 h 1718"/>
                <a:gd name="T6" fmla="*/ 3098 w 3098"/>
                <a:gd name="T7" fmla="*/ 0 h 1718"/>
                <a:gd name="T8" fmla="*/ 3096 w 3098"/>
                <a:gd name="T9" fmla="*/ 862 h 1718"/>
                <a:gd name="T10" fmla="*/ 1914 w 3098"/>
                <a:gd name="T11" fmla="*/ 1547 h 1718"/>
                <a:gd name="T12" fmla="*/ 5 w 3098"/>
                <a:gd name="T13" fmla="*/ 1511 h 1718"/>
                <a:gd name="T14" fmla="*/ 0 w 3098"/>
                <a:gd name="T15" fmla="*/ 1492 h 1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8" h="1718">
                  <a:moveTo>
                    <a:pt x="0" y="1492"/>
                  </a:moveTo>
                  <a:cubicBezTo>
                    <a:pt x="0" y="1204"/>
                    <a:pt x="1" y="917"/>
                    <a:pt x="1" y="630"/>
                  </a:cubicBezTo>
                  <a:cubicBezTo>
                    <a:pt x="95" y="982"/>
                    <a:pt x="2684" y="785"/>
                    <a:pt x="3054" y="150"/>
                  </a:cubicBezTo>
                  <a:cubicBezTo>
                    <a:pt x="3081" y="104"/>
                    <a:pt x="3097" y="48"/>
                    <a:pt x="3098" y="0"/>
                  </a:cubicBezTo>
                  <a:cubicBezTo>
                    <a:pt x="3097" y="287"/>
                    <a:pt x="3097" y="575"/>
                    <a:pt x="3096" y="862"/>
                  </a:cubicBezTo>
                  <a:cubicBezTo>
                    <a:pt x="3068" y="1158"/>
                    <a:pt x="2670" y="1388"/>
                    <a:pt x="1914" y="1547"/>
                  </a:cubicBezTo>
                  <a:cubicBezTo>
                    <a:pt x="1097" y="1718"/>
                    <a:pt x="95" y="1672"/>
                    <a:pt x="5" y="1511"/>
                  </a:cubicBezTo>
                  <a:cubicBezTo>
                    <a:pt x="0" y="1492"/>
                    <a:pt x="0" y="1492"/>
                    <a:pt x="0" y="1492"/>
                  </a:cubicBezTo>
                  <a:close/>
                </a:path>
              </a:pathLst>
            </a:custGeom>
            <a:solidFill>
              <a:srgbClr val="6C6C6C"/>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cxnSp>
          <p:nvCxnSpPr>
            <p:cNvPr id="30" name="直接连接符 29"/>
            <p:cNvCxnSpPr/>
            <p:nvPr/>
          </p:nvCxnSpPr>
          <p:spPr>
            <a:xfrm>
              <a:off x="2150822" y="2360362"/>
              <a:ext cx="0" cy="584774"/>
            </a:xfrm>
            <a:prstGeom prst="line">
              <a:avLst/>
            </a:prstGeom>
            <a:noFill/>
            <a:ln w="6350" cap="flat" cmpd="sng" algn="ctr">
              <a:solidFill>
                <a:sysClr val="window" lastClr="FFFFFF"/>
              </a:solidFill>
              <a:prstDash val="solid"/>
              <a:miter lim="800000"/>
            </a:ln>
            <a:effectLst/>
          </p:spPr>
        </p:cxnSp>
        <p:cxnSp>
          <p:nvCxnSpPr>
            <p:cNvPr id="26" name="直接连接符 25"/>
            <p:cNvCxnSpPr/>
            <p:nvPr/>
          </p:nvCxnSpPr>
          <p:spPr>
            <a:xfrm>
              <a:off x="2150822" y="3668390"/>
              <a:ext cx="0" cy="584774"/>
            </a:xfrm>
            <a:prstGeom prst="line">
              <a:avLst/>
            </a:prstGeom>
            <a:noFill/>
            <a:ln w="6350" cap="flat" cmpd="sng" algn="ctr">
              <a:solidFill>
                <a:sysClr val="window" lastClr="FFFFFF"/>
              </a:solidFill>
              <a:prstDash val="solid"/>
              <a:miter lim="800000"/>
            </a:ln>
            <a:effectLst/>
          </p:spPr>
        </p:cxnSp>
        <p:cxnSp>
          <p:nvCxnSpPr>
            <p:cNvPr id="23" name="直接连接符 22"/>
            <p:cNvCxnSpPr/>
            <p:nvPr/>
          </p:nvCxnSpPr>
          <p:spPr>
            <a:xfrm>
              <a:off x="2150824" y="4922514"/>
              <a:ext cx="0" cy="584774"/>
            </a:xfrm>
            <a:prstGeom prst="line">
              <a:avLst/>
            </a:prstGeom>
            <a:noFill/>
            <a:ln w="6350" cap="flat" cmpd="sng" algn="ctr">
              <a:solidFill>
                <a:sysClr val="window" lastClr="FFFFFF"/>
              </a:solidFill>
              <a:prstDash val="solid"/>
              <a:miter lim="800000"/>
            </a:ln>
            <a:effectLst/>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5089" y="1144055"/>
            <a:ext cx="5403850" cy="337185"/>
          </a:xfrm>
          <a:prstGeom prst="rect">
            <a:avLst/>
          </a:prstGeom>
        </p:spPr>
        <p:txBody>
          <a:bodyPr wrap="non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对于排查出的问题，应及时进行整改并验证整改效果</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000124" y="2076449"/>
            <a:ext cx="6495745" cy="2321840"/>
            <a:chOff x="1270837" y="1413825"/>
            <a:chExt cx="9796908" cy="3984152"/>
          </a:xfrm>
        </p:grpSpPr>
        <p:sp>
          <p:nvSpPr>
            <p:cNvPr id="25" name="矩形 24"/>
            <p:cNvSpPr/>
            <p:nvPr/>
          </p:nvSpPr>
          <p:spPr>
            <a:xfrm>
              <a:off x="3359339" y="4109281"/>
              <a:ext cx="6265512" cy="134027"/>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6" name="矩形 25"/>
            <p:cNvSpPr/>
            <p:nvPr/>
          </p:nvSpPr>
          <p:spPr>
            <a:xfrm>
              <a:off x="2783201" y="1743652"/>
              <a:ext cx="6265512" cy="134027"/>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椭圆 64"/>
            <p:cNvSpPr>
              <a:spLocks noChangeArrowheads="1"/>
            </p:cNvSpPr>
            <p:nvPr/>
          </p:nvSpPr>
          <p:spPr bwMode="auto">
            <a:xfrm>
              <a:off x="1270837" y="1413825"/>
              <a:ext cx="1658945" cy="1657569"/>
            </a:xfrm>
            <a:prstGeom prst="ellipse">
              <a:avLst/>
            </a:prstGeom>
            <a:solidFill>
              <a:srgbClr val="404040"/>
            </a:solidFill>
            <a:ln w="190500" cap="sq" cmpd="sng">
              <a:solidFill>
                <a:schemeClr val="bg1">
                  <a:lumMod val="65000"/>
                </a:schemeClr>
              </a:solidFill>
              <a:round/>
            </a:ln>
          </p:spPr>
          <p:txBody>
            <a:bodyPr lIns="91424" tIns="45712" rIns="91424" bIns="4571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宋体" panose="02010600030101010101" pitchFamily="2" charset="-122"/>
                </a:rPr>
                <a:t>（</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宋体" panose="02010600030101010101" pitchFamily="2" charset="-122"/>
                </a:rPr>
                <a:t>1</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宋体" panose="02010600030101010101" pitchFamily="2" charset="-122"/>
                </a:rPr>
                <a:t>）</a:t>
              </a:r>
              <a:endParaRPr kumimoji="0" lang="zh-CN"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28" name="TextBox 32"/>
            <p:cNvSpPr txBox="1"/>
            <p:nvPr/>
          </p:nvSpPr>
          <p:spPr>
            <a:xfrm>
              <a:off x="3219323" y="1975960"/>
              <a:ext cx="4990122" cy="1072732"/>
            </a:xfrm>
            <a:prstGeom prst="rect">
              <a:avLst/>
            </a:prstGeom>
            <a:noFill/>
          </p:spPr>
          <p:txBody>
            <a:bodyPr wrap="square" lIns="91424" tIns="45712" rIns="91424" bIns="45712" rtlCol="0">
              <a:spAutoFit/>
            </a:bodyPr>
            <a:lstStyle/>
            <a:p>
              <a:pPr lvl="0" defTabSz="685800">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对查出的问题进行“四落实”</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lvl="0" defTabSz="685800">
                <a:lnSpc>
                  <a:spcPct val="130000"/>
                </a:lnSpc>
                <a:defRPr/>
              </a:pPr>
              <a:r>
                <a:rPr lang="en-US" altLang="zh-CN" sz="1400" dirty="0">
                  <a:solidFill>
                    <a:sysClr val="windowText" lastClr="000000"/>
                  </a:solidFill>
                  <a:latin typeface="微软雅黑" panose="020B0503020204020204" pitchFamily="34" charset="-122"/>
                  <a:ea typeface="微软雅黑" panose="020B0503020204020204" pitchFamily="34" charset="-122"/>
                </a:rPr>
                <a:t>(</a:t>
              </a:r>
              <a:r>
                <a:rPr lang="zh-CN" altLang="en-US" sz="1400" dirty="0">
                  <a:solidFill>
                    <a:sysClr val="windowText" lastClr="000000"/>
                  </a:solidFill>
                  <a:latin typeface="微软雅黑" panose="020B0503020204020204" pitchFamily="34" charset="-122"/>
                  <a:ea typeface="微软雅黑" panose="020B0503020204020204" pitchFamily="34" charset="-122"/>
                </a:rPr>
                <a:t>落实</a:t>
              </a:r>
              <a:r>
                <a:rPr lang="en-US" altLang="zh-CN" sz="1400" dirty="0">
                  <a:solidFill>
                    <a:sysClr val="windowText" lastClr="000000"/>
                  </a:solidFill>
                  <a:latin typeface="微软雅黑" panose="020B0503020204020204" pitchFamily="34" charset="-122"/>
                  <a:ea typeface="微软雅黑" panose="020B0503020204020204" pitchFamily="34" charset="-122"/>
                </a:rPr>
                <a:t>:</a:t>
              </a:r>
              <a:r>
                <a:rPr lang="zh-CN" altLang="en-US" sz="1400" dirty="0">
                  <a:solidFill>
                    <a:sysClr val="windowText" lastClr="000000"/>
                  </a:solidFill>
                  <a:latin typeface="微软雅黑" panose="020B0503020204020204" pitchFamily="34" charset="-122"/>
                  <a:ea typeface="微软雅黑" panose="020B0503020204020204" pitchFamily="34" charset="-122"/>
                </a:rPr>
                <a:t>责任部门、资金、期限、措施</a:t>
              </a:r>
              <a:r>
                <a:rPr lang="en-US" altLang="zh-CN" sz="1400" dirty="0">
                  <a:solidFill>
                    <a:sysClr val="windowText" lastClr="000000"/>
                  </a:solidFill>
                  <a:latin typeface="微软雅黑" panose="020B0503020204020204" pitchFamily="34" charset="-122"/>
                  <a:ea typeface="微软雅黑" panose="020B0503020204020204" pitchFamily="34" charset="-122"/>
                </a:rPr>
                <a:t>)</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sp>
          <p:nvSpPr>
            <p:cNvPr id="29" name="椭圆 64"/>
            <p:cNvSpPr>
              <a:spLocks noChangeArrowheads="1"/>
            </p:cNvSpPr>
            <p:nvPr/>
          </p:nvSpPr>
          <p:spPr bwMode="auto">
            <a:xfrm>
              <a:off x="9408800" y="3496457"/>
              <a:ext cx="1658945" cy="1657569"/>
            </a:xfrm>
            <a:prstGeom prst="ellipse">
              <a:avLst/>
            </a:prstGeom>
            <a:solidFill>
              <a:srgbClr val="FFC000"/>
            </a:solidFill>
            <a:ln w="190500" cap="sq" cmpd="sng">
              <a:solidFill>
                <a:schemeClr val="bg1">
                  <a:lumMod val="65000"/>
                </a:schemeClr>
              </a:solidFill>
              <a:round/>
            </a:ln>
          </p:spPr>
          <p:txBody>
            <a:bodyPr lIns="91424" tIns="45712" rIns="91424" bIns="4571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宋体" panose="02010600030101010101" pitchFamily="2" charset="-122"/>
                </a:rPr>
                <a:t>（</a:t>
              </a:r>
              <a:r>
                <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宋体" panose="02010600030101010101" pitchFamily="2" charset="-122"/>
                </a:rPr>
                <a:t>2</a:t>
              </a: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宋体" panose="02010600030101010101" pitchFamily="2" charset="-122"/>
                </a:rPr>
                <a:t>）</a:t>
              </a:r>
              <a:endParaRPr kumimoji="0" lang="zh-CN"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TextBox 61"/>
            <p:cNvSpPr txBox="1"/>
            <p:nvPr/>
          </p:nvSpPr>
          <p:spPr>
            <a:xfrm>
              <a:off x="3066545" y="4325245"/>
              <a:ext cx="6086933" cy="1072732"/>
            </a:xfrm>
            <a:prstGeom prst="rect">
              <a:avLst/>
            </a:prstGeom>
            <a:noFill/>
          </p:spPr>
          <p:txBody>
            <a:bodyPr wrap="square" lIns="91424" tIns="45712" rIns="91424" bIns="45712" rtlCol="0">
              <a:spAutoFit/>
            </a:bodyPr>
            <a:lstStyle/>
            <a:p>
              <a:pPr lvl="0" defTabSz="685800">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对整改结果必须按考评标准认真进行复查验收</a:t>
              </a:r>
              <a:r>
                <a:rPr lang="en-US" altLang="zh-CN" sz="1400" dirty="0">
                  <a:solidFill>
                    <a:sysClr val="windowText" lastClr="000000"/>
                  </a:solidFill>
                  <a:latin typeface="微软雅黑" panose="020B0503020204020204" pitchFamily="34" charset="-122"/>
                  <a:ea typeface="微软雅黑" panose="020B0503020204020204" pitchFamily="34" charset="-122"/>
                </a:rPr>
                <a:t>,</a:t>
              </a:r>
              <a:r>
                <a:rPr lang="zh-CN" altLang="en-US" sz="1400" dirty="0">
                  <a:solidFill>
                    <a:sysClr val="windowText" lastClr="000000"/>
                  </a:solidFill>
                  <a:latin typeface="微软雅黑" panose="020B0503020204020204" pitchFamily="34" charset="-122"/>
                  <a:ea typeface="微软雅黑" panose="020B0503020204020204" pitchFamily="34" charset="-122"/>
                </a:rPr>
                <a:t>确保真实、有效、可靠</a:t>
              </a:r>
              <a:r>
                <a:rPr lang="en-US" altLang="zh-CN" sz="1400" dirty="0">
                  <a:solidFill>
                    <a:sysClr val="windowText" lastClr="000000"/>
                  </a:solidFill>
                  <a:latin typeface="微软雅黑" panose="020B0503020204020204" pitchFamily="34" charset="-122"/>
                  <a:ea typeface="微软雅黑" panose="020B0503020204020204" pitchFamily="34" charset="-122"/>
                </a:rPr>
                <a:t>.</a:t>
              </a:r>
              <a:endParaRPr kumimoji="0" lang="zh-CN" altLang="en-US" sz="14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圆角 49"/>
          <p:cNvSpPr/>
          <p:nvPr/>
        </p:nvSpPr>
        <p:spPr>
          <a:xfrm>
            <a:off x="3212086" y="2206899"/>
            <a:ext cx="5024345" cy="1912166"/>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632811" y="2537929"/>
            <a:ext cx="4235782" cy="1002967"/>
          </a:xfrm>
          <a:prstGeom prst="rect">
            <a:avLst/>
          </a:prstGeom>
        </p:spPr>
        <p:txBody>
          <a:bodyPr wrap="square">
            <a:spAutoFit/>
          </a:bodyPr>
          <a:lstStyle/>
          <a:p>
            <a:pPr algn="ctr">
              <a:lnSpc>
                <a:spcPct val="200000"/>
              </a:lnSpc>
            </a:pPr>
            <a:r>
              <a:rPr kumimoji="1" lang="en-US" altLang="zh-CN" sz="1600" spc="100" dirty="0">
                <a:solidFill>
                  <a:schemeClr val="bg1"/>
                </a:solidFill>
                <a:latin typeface="微软雅黑" panose="020B0503020204020204" pitchFamily="34" charset="-122"/>
                <a:ea typeface="微软雅黑" panose="020B0503020204020204" pitchFamily="34" charset="-122"/>
              </a:rPr>
              <a:t>3.</a:t>
            </a:r>
            <a:r>
              <a:rPr kumimoji="1" lang="zh-CN" altLang="en-US" sz="1600" spc="100" dirty="0">
                <a:solidFill>
                  <a:schemeClr val="bg1"/>
                </a:solidFill>
                <a:latin typeface="微软雅黑" panose="020B0503020204020204" pitchFamily="34" charset="-122"/>
                <a:ea typeface="微软雅黑" panose="020B0503020204020204" pitchFamily="34" charset="-122"/>
              </a:rPr>
              <a:t>根据排查结果及企业自身规模、行业地位、工艺特点进行调正达标目标</a:t>
            </a:r>
            <a:r>
              <a:rPr kumimoji="1" lang="en-US" altLang="zh-CN" sz="1600" spc="100" dirty="0">
                <a:solidFill>
                  <a:schemeClr val="bg1"/>
                </a:solidFill>
                <a:latin typeface="微软雅黑" panose="020B0503020204020204" pitchFamily="34" charset="-122"/>
                <a:ea typeface="微软雅黑" panose="020B0503020204020204" pitchFamily="34" charset="-122"/>
              </a:rPr>
              <a:t>.</a:t>
            </a:r>
            <a:endParaRPr lang="zh-CN" altLang="en-US" sz="1600" spc="100"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226611" y="1705668"/>
            <a:ext cx="2821390" cy="2710298"/>
            <a:chOff x="226611" y="2305743"/>
            <a:chExt cx="2821390" cy="2710298"/>
          </a:xfrm>
        </p:grpSpPr>
        <p:sp>
          <p:nvSpPr>
            <p:cNvPr id="7" name="Freeform 5"/>
            <p:cNvSpPr>
              <a:spLocks noEditPoints="1"/>
            </p:cNvSpPr>
            <p:nvPr/>
          </p:nvSpPr>
          <p:spPr bwMode="auto">
            <a:xfrm>
              <a:off x="490925" y="2547791"/>
              <a:ext cx="2316012" cy="1334251"/>
            </a:xfrm>
            <a:custGeom>
              <a:avLst/>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p:cNvSpPr>
              <a:spLocks noEditPoints="1"/>
            </p:cNvSpPr>
            <p:nvPr/>
          </p:nvSpPr>
          <p:spPr bwMode="auto">
            <a:xfrm>
              <a:off x="466044" y="2940029"/>
              <a:ext cx="1173914" cy="936502"/>
            </a:xfrm>
            <a:custGeom>
              <a:avLst/>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
            <p:cNvSpPr>
              <a:spLocks noEditPoints="1"/>
            </p:cNvSpPr>
            <p:nvPr/>
          </p:nvSpPr>
          <p:spPr bwMode="auto">
            <a:xfrm>
              <a:off x="1626497" y="2553303"/>
              <a:ext cx="932850" cy="808359"/>
            </a:xfrm>
            <a:custGeom>
              <a:avLst/>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8"/>
            <p:cNvSpPr>
              <a:spLocks noEditPoints="1"/>
            </p:cNvSpPr>
            <p:nvPr/>
          </p:nvSpPr>
          <p:spPr bwMode="auto">
            <a:xfrm>
              <a:off x="384057" y="3275773"/>
              <a:ext cx="2489366" cy="616833"/>
            </a:xfrm>
            <a:custGeom>
              <a:avLst/>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9"/>
            <p:cNvSpPr>
              <a:spLocks noEditPoints="1"/>
            </p:cNvSpPr>
            <p:nvPr/>
          </p:nvSpPr>
          <p:spPr bwMode="auto">
            <a:xfrm>
              <a:off x="1630168" y="3290930"/>
              <a:ext cx="1269360" cy="68435"/>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0"/>
            <p:cNvSpPr>
              <a:spLocks noEditPoints="1"/>
            </p:cNvSpPr>
            <p:nvPr/>
          </p:nvSpPr>
          <p:spPr bwMode="auto">
            <a:xfrm>
              <a:off x="1630168" y="3290930"/>
              <a:ext cx="1269360" cy="68435"/>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1"/>
            <p:cNvSpPr>
              <a:spLocks noEditPoints="1"/>
            </p:cNvSpPr>
            <p:nvPr/>
          </p:nvSpPr>
          <p:spPr bwMode="auto">
            <a:xfrm>
              <a:off x="1119079" y="2468793"/>
              <a:ext cx="1065007" cy="893787"/>
            </a:xfrm>
            <a:custGeom>
              <a:avLst/>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2"/>
            <p:cNvSpPr/>
            <p:nvPr/>
          </p:nvSpPr>
          <p:spPr bwMode="auto">
            <a:xfrm>
              <a:off x="1123974" y="2901907"/>
              <a:ext cx="1038901" cy="1935009"/>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3"/>
            <p:cNvSpPr/>
            <p:nvPr/>
          </p:nvSpPr>
          <p:spPr bwMode="auto">
            <a:xfrm>
              <a:off x="1034237" y="4910862"/>
              <a:ext cx="335695" cy="105179"/>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4"/>
            <p:cNvSpPr/>
            <p:nvPr/>
          </p:nvSpPr>
          <p:spPr bwMode="auto">
            <a:xfrm>
              <a:off x="1034237" y="4823597"/>
              <a:ext cx="357721" cy="84969"/>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p:nvPr/>
          </p:nvSpPr>
          <p:spPr bwMode="auto">
            <a:xfrm>
              <a:off x="1462524" y="4917292"/>
              <a:ext cx="335695" cy="90022"/>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p:nvPr/>
          </p:nvSpPr>
          <p:spPr bwMode="auto">
            <a:xfrm>
              <a:off x="1462524" y="4842428"/>
              <a:ext cx="357721" cy="72569"/>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7"/>
            <p:cNvSpPr/>
            <p:nvPr/>
          </p:nvSpPr>
          <p:spPr bwMode="auto">
            <a:xfrm>
              <a:off x="1426630" y="4751946"/>
              <a:ext cx="335695" cy="90481"/>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8"/>
            <p:cNvSpPr/>
            <p:nvPr/>
          </p:nvSpPr>
          <p:spPr bwMode="auto">
            <a:xfrm>
              <a:off x="1426630" y="4678000"/>
              <a:ext cx="358130" cy="73028"/>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9"/>
            <p:cNvSpPr/>
            <p:nvPr/>
          </p:nvSpPr>
          <p:spPr bwMode="auto">
            <a:xfrm>
              <a:off x="1462524" y="4605431"/>
              <a:ext cx="357721" cy="72569"/>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0"/>
            <p:cNvSpPr/>
            <p:nvPr/>
          </p:nvSpPr>
          <p:spPr bwMode="auto">
            <a:xfrm>
              <a:off x="1906311" y="4926019"/>
              <a:ext cx="335695" cy="90022"/>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1"/>
            <p:cNvSpPr/>
            <p:nvPr/>
          </p:nvSpPr>
          <p:spPr bwMode="auto">
            <a:xfrm>
              <a:off x="1906311" y="4850695"/>
              <a:ext cx="357721" cy="73028"/>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2"/>
            <p:cNvSpPr/>
            <p:nvPr/>
          </p:nvSpPr>
          <p:spPr bwMode="auto">
            <a:xfrm>
              <a:off x="1869601" y="4760673"/>
              <a:ext cx="335695" cy="90022"/>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3"/>
            <p:cNvSpPr/>
            <p:nvPr/>
          </p:nvSpPr>
          <p:spPr bwMode="auto">
            <a:xfrm>
              <a:off x="1869601" y="4686727"/>
              <a:ext cx="357721" cy="73028"/>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4"/>
            <p:cNvSpPr/>
            <p:nvPr/>
          </p:nvSpPr>
          <p:spPr bwMode="auto">
            <a:xfrm>
              <a:off x="1833706" y="4541130"/>
              <a:ext cx="358130" cy="73028"/>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1823101" y="4303215"/>
              <a:ext cx="358130" cy="73028"/>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1798220" y="4451108"/>
              <a:ext cx="335695" cy="90022"/>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1798220" y="4376244"/>
              <a:ext cx="357721" cy="72569"/>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1906311" y="4614158"/>
              <a:ext cx="357721" cy="72569"/>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n>
                  <a:solidFill>
                    <a:srgbClr val="404040"/>
                  </a:solidFill>
                </a:ln>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38"/>
            <p:cNvSpPr/>
            <p:nvPr/>
          </p:nvSpPr>
          <p:spPr bwMode="auto">
            <a:xfrm>
              <a:off x="278821" y="3613814"/>
              <a:ext cx="436037" cy="490986"/>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9"/>
            <p:cNvSpPr/>
            <p:nvPr/>
          </p:nvSpPr>
          <p:spPr bwMode="auto">
            <a:xfrm>
              <a:off x="2244861" y="2696603"/>
              <a:ext cx="436037" cy="490986"/>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40"/>
            <p:cNvSpPr/>
            <p:nvPr/>
          </p:nvSpPr>
          <p:spPr bwMode="auto">
            <a:xfrm>
              <a:off x="1430709" y="2317685"/>
              <a:ext cx="436037" cy="490986"/>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41"/>
            <p:cNvSpPr/>
            <p:nvPr/>
          </p:nvSpPr>
          <p:spPr bwMode="auto">
            <a:xfrm>
              <a:off x="616556" y="2696603"/>
              <a:ext cx="436037" cy="490986"/>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rgbClr val="7C7C7C"/>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42"/>
            <p:cNvSpPr/>
            <p:nvPr/>
          </p:nvSpPr>
          <p:spPr bwMode="auto">
            <a:xfrm>
              <a:off x="2582188" y="3613814"/>
              <a:ext cx="436037" cy="490986"/>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43"/>
            <p:cNvSpPr/>
            <p:nvPr/>
          </p:nvSpPr>
          <p:spPr bwMode="auto">
            <a:xfrm>
              <a:off x="2733924" y="3123747"/>
              <a:ext cx="314077" cy="354116"/>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44"/>
            <p:cNvSpPr/>
            <p:nvPr/>
          </p:nvSpPr>
          <p:spPr bwMode="auto">
            <a:xfrm>
              <a:off x="2001758" y="2312173"/>
              <a:ext cx="313261" cy="353197"/>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45"/>
            <p:cNvSpPr/>
            <p:nvPr/>
          </p:nvSpPr>
          <p:spPr bwMode="auto">
            <a:xfrm>
              <a:off x="973462" y="2305743"/>
              <a:ext cx="313261" cy="354116"/>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46"/>
            <p:cNvSpPr/>
            <p:nvPr/>
          </p:nvSpPr>
          <p:spPr bwMode="auto">
            <a:xfrm>
              <a:off x="226611" y="3103078"/>
              <a:ext cx="313669" cy="353197"/>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47"/>
            <p:cNvSpPr>
              <a:spLocks noEditPoints="1"/>
            </p:cNvSpPr>
            <p:nvPr/>
          </p:nvSpPr>
          <p:spPr bwMode="auto">
            <a:xfrm>
              <a:off x="765874" y="2832883"/>
              <a:ext cx="137400" cy="214292"/>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48"/>
            <p:cNvSpPr>
              <a:spLocks noEditPoints="1"/>
            </p:cNvSpPr>
            <p:nvPr/>
          </p:nvSpPr>
          <p:spPr bwMode="auto">
            <a:xfrm>
              <a:off x="2735110" y="3788311"/>
              <a:ext cx="131084" cy="164498"/>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49"/>
            <p:cNvSpPr>
              <a:spLocks noEditPoints="1"/>
            </p:cNvSpPr>
            <p:nvPr/>
          </p:nvSpPr>
          <p:spPr bwMode="auto">
            <a:xfrm>
              <a:off x="309049" y="3193118"/>
              <a:ext cx="165039" cy="185838"/>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50"/>
            <p:cNvSpPr>
              <a:spLocks noEditPoints="1"/>
            </p:cNvSpPr>
            <p:nvPr/>
          </p:nvSpPr>
          <p:spPr bwMode="auto">
            <a:xfrm>
              <a:off x="1050444" y="2389775"/>
              <a:ext cx="135032" cy="185838"/>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51"/>
            <p:cNvSpPr>
              <a:spLocks noEditPoints="1"/>
            </p:cNvSpPr>
            <p:nvPr/>
          </p:nvSpPr>
          <p:spPr bwMode="auto">
            <a:xfrm>
              <a:off x="2385357" y="2810526"/>
              <a:ext cx="171032" cy="241002"/>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52"/>
            <p:cNvSpPr>
              <a:spLocks noEditPoints="1"/>
            </p:cNvSpPr>
            <p:nvPr/>
          </p:nvSpPr>
          <p:spPr bwMode="auto">
            <a:xfrm>
              <a:off x="1554133" y="2464074"/>
              <a:ext cx="189187" cy="204421"/>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53"/>
            <p:cNvSpPr>
              <a:spLocks noEditPoints="1"/>
            </p:cNvSpPr>
            <p:nvPr/>
          </p:nvSpPr>
          <p:spPr bwMode="auto">
            <a:xfrm>
              <a:off x="2067048" y="2409120"/>
              <a:ext cx="139770" cy="153828"/>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54"/>
            <p:cNvSpPr>
              <a:spLocks noEditPoints="1"/>
            </p:cNvSpPr>
            <p:nvPr/>
          </p:nvSpPr>
          <p:spPr bwMode="auto">
            <a:xfrm>
              <a:off x="2830489" y="3213568"/>
              <a:ext cx="131084" cy="17872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55"/>
            <p:cNvSpPr>
              <a:spLocks noEditPoints="1"/>
            </p:cNvSpPr>
            <p:nvPr/>
          </p:nvSpPr>
          <p:spPr bwMode="auto">
            <a:xfrm>
              <a:off x="403691" y="3728346"/>
              <a:ext cx="186296" cy="263171"/>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496057" y="957901"/>
            <a:ext cx="3101340"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第四阶段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管理文件制、修订</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1" name="Group 67"/>
          <p:cNvGrpSpPr/>
          <p:nvPr/>
        </p:nvGrpSpPr>
        <p:grpSpPr>
          <a:xfrm>
            <a:off x="285858" y="2021581"/>
            <a:ext cx="2953486" cy="2973822"/>
            <a:chOff x="950284" y="2059774"/>
            <a:chExt cx="3788406" cy="4012600"/>
          </a:xfrm>
        </p:grpSpPr>
        <p:sp>
          <p:nvSpPr>
            <p:cNvPr id="33"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rgbClr val="A5A5A5"/>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rgbClr val="404040"/>
            </a:solidFill>
            <a:ln>
              <a:solidFill>
                <a:srgbClr val="404040"/>
              </a:solid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组合 5"/>
          <p:cNvGrpSpPr/>
          <p:nvPr/>
        </p:nvGrpSpPr>
        <p:grpSpPr>
          <a:xfrm>
            <a:off x="3284483" y="2393369"/>
            <a:ext cx="558091" cy="559693"/>
            <a:chOff x="5957585" y="3640121"/>
            <a:chExt cx="686928" cy="686928"/>
          </a:xfrm>
          <a:solidFill>
            <a:srgbClr val="FFC000"/>
          </a:solidFill>
        </p:grpSpPr>
        <p:sp>
          <p:nvSpPr>
            <p:cNvPr id="105" name="Donut 65"/>
            <p:cNvSpPr/>
            <p:nvPr/>
          </p:nvSpPr>
          <p:spPr>
            <a:xfrm>
              <a:off x="5957585" y="3640121"/>
              <a:ext cx="686928" cy="686928"/>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66"/>
            <p:cNvSpPr>
              <a:spLocks noEditPoints="1"/>
            </p:cNvSpPr>
            <p:nvPr/>
          </p:nvSpPr>
          <p:spPr bwMode="auto">
            <a:xfrm>
              <a:off x="6152672" y="3827325"/>
              <a:ext cx="296750" cy="31252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grp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3296494" y="3578633"/>
            <a:ext cx="558091" cy="559693"/>
            <a:chOff x="8486958" y="3640121"/>
            <a:chExt cx="686928" cy="686928"/>
          </a:xfrm>
          <a:solidFill>
            <a:srgbClr val="404040"/>
          </a:solidFill>
        </p:grpSpPr>
        <p:sp>
          <p:nvSpPr>
            <p:cNvPr id="107" name="Freeform 69"/>
            <p:cNvSpPr>
              <a:spLocks noEditPoints="1"/>
            </p:cNvSpPr>
            <p:nvPr/>
          </p:nvSpPr>
          <p:spPr bwMode="auto">
            <a:xfrm>
              <a:off x="8713687" y="3839511"/>
              <a:ext cx="237973" cy="28814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grp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Donut 72"/>
            <p:cNvSpPr/>
            <p:nvPr/>
          </p:nvSpPr>
          <p:spPr>
            <a:xfrm>
              <a:off x="8486958" y="3640121"/>
              <a:ext cx="686928" cy="686928"/>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 name="矩形 7"/>
          <p:cNvSpPr/>
          <p:nvPr/>
        </p:nvSpPr>
        <p:spPr>
          <a:xfrm>
            <a:off x="3887713" y="2427639"/>
            <a:ext cx="4572000" cy="553085"/>
          </a:xfrm>
          <a:prstGeom prst="rect">
            <a:avLst/>
          </a:prstGeom>
        </p:spPr>
        <p:txBody>
          <a:bodyPr>
            <a:spAutoFit/>
          </a:bodyPr>
          <a:lstStyle/>
          <a:p>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对照考评标准中的管理要素</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的内容要求</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结合企业实况编写本企业安全标准化管理手册</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842574" y="3626834"/>
            <a:ext cx="4572000" cy="737235"/>
          </a:xfrm>
          <a:prstGeom prst="rect">
            <a:avLst/>
          </a:prstGeom>
        </p:spPr>
        <p:txBody>
          <a:bodyPr>
            <a:spAutoFit/>
          </a:bodyPr>
          <a:lstStyle/>
          <a:p>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根据本企业安全标准化管理手册及相关安全法规、规范、标准内容要求</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查看企业原安全管理制度及安全操作规程内容的符合性和有效性</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44614" y="1048805"/>
            <a:ext cx="5237061" cy="338554"/>
          </a:xfrm>
          <a:prstGeom prst="rect">
            <a:avLst/>
          </a:prstGeom>
        </p:spPr>
        <p:txBody>
          <a:bodyPr wrap="squar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提出有关安全管理文件的修订、完善计划</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44588" y="1992870"/>
            <a:ext cx="8092874" cy="2512010"/>
            <a:chOff x="-38127" y="2321016"/>
            <a:chExt cx="12404130" cy="3650715"/>
          </a:xfrm>
        </p:grpSpPr>
        <p:grpSp>
          <p:nvGrpSpPr>
            <p:cNvPr id="109" name="Group 4"/>
            <p:cNvGrpSpPr/>
            <p:nvPr/>
          </p:nvGrpSpPr>
          <p:grpSpPr>
            <a:xfrm>
              <a:off x="4200396" y="2321016"/>
              <a:ext cx="3791211" cy="3650715"/>
              <a:chOff x="4200186" y="2320894"/>
              <a:chExt cx="3791627" cy="3651116"/>
            </a:xfrm>
          </p:grpSpPr>
          <p:sp>
            <p:nvSpPr>
              <p:cNvPr id="110" name="Rounded Rectangle 6"/>
              <p:cNvSpPr/>
              <p:nvPr/>
            </p:nvSpPr>
            <p:spPr>
              <a:xfrm flipH="1">
                <a:off x="4214254" y="4850056"/>
                <a:ext cx="3777559" cy="914400"/>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ounded Rectangle 5"/>
              <p:cNvSpPr/>
              <p:nvPr/>
            </p:nvSpPr>
            <p:spPr>
              <a:xfrm rot="3492391" flipH="1">
                <a:off x="4991307" y="3689252"/>
                <a:ext cx="3651116" cy="91440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Rounded Rectangle 3"/>
              <p:cNvSpPr/>
              <p:nvPr/>
            </p:nvSpPr>
            <p:spPr>
              <a:xfrm rot="18107609">
                <a:off x="3556490" y="3689252"/>
                <a:ext cx="3651116" cy="914400"/>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Rounded Rectangle 9"/>
              <p:cNvSpPr/>
              <p:nvPr/>
            </p:nvSpPr>
            <p:spPr>
              <a:xfrm flipH="1">
                <a:off x="4200186" y="4850056"/>
                <a:ext cx="1948760" cy="914400"/>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404040"/>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FFC000"/>
              </a:solidFill>
              <a:ln>
                <a:noFill/>
              </a:ln>
            </p:spPr>
            <p:txBody>
              <a:bodyPr vert="horz" wrap="square" lIns="91429" tIns="45715" rIns="91429" bIns="457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Rectangle 25"/>
            <p:cNvSpPr/>
            <p:nvPr/>
          </p:nvSpPr>
          <p:spPr>
            <a:xfrm>
              <a:off x="7623858" y="2721600"/>
              <a:ext cx="4742145" cy="1980948"/>
            </a:xfrm>
            <a:prstGeom prst="rect">
              <a:avLst/>
            </a:prstGeom>
          </p:spPr>
          <p:txBody>
            <a:bodyPr wrap="square">
              <a:spAutoFit/>
            </a:bodyPr>
            <a:lstStyle/>
            <a:p>
              <a:pPr algn="just">
                <a:lnSpc>
                  <a:spcPct val="120000"/>
                </a:lnSpc>
              </a:pPr>
              <a:r>
                <a:rPr lang="zh-CN" altLang="en-US"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⑶</a:t>
              </a:r>
              <a:r>
                <a:rPr lang="en-US"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对保证企业安全标准化管理的有效策划、运行和得到控制所需的“记录”</a:t>
              </a:r>
              <a:r>
                <a:rPr lang="en-US"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资料、档案、台帐</a:t>
              </a:r>
              <a:r>
                <a:rPr lang="en-US"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根据其内容和格式方面的要求进行同样的补充和完善</a:t>
              </a:r>
              <a:r>
                <a:rPr lang="en-US"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GB"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5" name="Rectangle 28"/>
            <p:cNvSpPr/>
            <p:nvPr/>
          </p:nvSpPr>
          <p:spPr>
            <a:xfrm flipH="1">
              <a:off x="1479506" y="2351989"/>
              <a:ext cx="3955523" cy="853771"/>
            </a:xfrm>
            <a:prstGeom prst="rect">
              <a:avLst/>
            </a:prstGeom>
          </p:spPr>
          <p:txBody>
            <a:bodyPr wrap="square">
              <a:spAutoFit/>
            </a:bodyPr>
            <a:lstStyle/>
            <a:p>
              <a:pPr algn="r">
                <a:lnSpc>
                  <a:spcPct val="120000"/>
                </a:lnSpc>
              </a:pPr>
              <a:r>
                <a:rPr lang="zh-CN" altLang="en-US"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⑴</a:t>
              </a:r>
              <a:r>
                <a:rPr lang="en-US"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正确判断原管理文件存在的问题</a:t>
              </a:r>
              <a:r>
                <a:rPr lang="en-US"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作出对其修订、完善计划</a:t>
              </a:r>
              <a:r>
                <a:rPr lang="en-US"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GB"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8" name="Rectangle 32"/>
            <p:cNvSpPr/>
            <p:nvPr/>
          </p:nvSpPr>
          <p:spPr>
            <a:xfrm flipH="1">
              <a:off x="-38127" y="4924991"/>
              <a:ext cx="4167330" cy="853771"/>
            </a:xfrm>
            <a:prstGeom prst="rect">
              <a:avLst/>
            </a:prstGeom>
          </p:spPr>
          <p:txBody>
            <a:bodyPr wrap="square">
              <a:spAutoFit/>
            </a:bodyPr>
            <a:lstStyle/>
            <a:p>
              <a:pPr>
                <a:lnSpc>
                  <a:spcPct val="120000"/>
                </a:lnSpc>
              </a:pPr>
              <a:r>
                <a:rPr lang="zh-CN" altLang="en-US"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⑵</a:t>
              </a:r>
              <a:r>
                <a:rPr lang="en-US"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以各部门为主，自行对相关安全管理文件进行修订、完善</a:t>
              </a:r>
              <a:r>
                <a:rPr lang="en-US"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GB" altLang="zh-CN" sz="1400" dirty="0">
                <a:solidFill>
                  <a:srgbClr val="40404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44614" y="1048805"/>
            <a:ext cx="5665686" cy="337185"/>
          </a:xfrm>
          <a:prstGeom prst="rect">
            <a:avLst/>
          </a:prstGeom>
        </p:spPr>
        <p:txBody>
          <a:bodyPr wrap="square">
            <a:spAutoFit/>
          </a:bodyPr>
          <a:lstStyle/>
          <a:p>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4.</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工作执行小组对修订、完善的安全管理文件进行把关</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37" name="组合 436"/>
          <p:cNvGrpSpPr/>
          <p:nvPr/>
        </p:nvGrpSpPr>
        <p:grpSpPr>
          <a:xfrm>
            <a:off x="94972" y="2295525"/>
            <a:ext cx="3282485" cy="2585266"/>
            <a:chOff x="215632" y="2378376"/>
            <a:chExt cx="3835052" cy="2778640"/>
          </a:xfrm>
        </p:grpSpPr>
        <p:grpSp>
          <p:nvGrpSpPr>
            <p:cNvPr id="265" name="Group 24"/>
            <p:cNvGrpSpPr/>
            <p:nvPr/>
          </p:nvGrpSpPr>
          <p:grpSpPr>
            <a:xfrm>
              <a:off x="215632" y="2571750"/>
              <a:ext cx="2286840" cy="2585266"/>
              <a:chOff x="434975" y="1644651"/>
              <a:chExt cx="3044825" cy="3468688"/>
            </a:xfrm>
          </p:grpSpPr>
          <p:sp>
            <p:nvSpPr>
              <p:cNvPr id="418" name="Freeform 5"/>
              <p:cNvSpPr/>
              <p:nvPr/>
            </p:nvSpPr>
            <p:spPr bwMode="auto">
              <a:xfrm>
                <a:off x="1276350" y="3192463"/>
                <a:ext cx="1144588" cy="431800"/>
              </a:xfrm>
              <a:custGeom>
                <a:avLst/>
                <a:gdLst/>
                <a:ahLst/>
                <a:cxnLst>
                  <a:cxn ang="0">
                    <a:pos x="64" y="0"/>
                  </a:cxn>
                  <a:cxn ang="0">
                    <a:pos x="214" y="102"/>
                  </a:cxn>
                  <a:cxn ang="0">
                    <a:pos x="430" y="0"/>
                  </a:cxn>
                  <a:cxn ang="0">
                    <a:pos x="490" y="0"/>
                  </a:cxn>
                  <a:cxn ang="0">
                    <a:pos x="200" y="168"/>
                  </a:cxn>
                  <a:cxn ang="0">
                    <a:pos x="137" y="153"/>
                  </a:cxn>
                  <a:cxn ang="0">
                    <a:pos x="35" y="82"/>
                  </a:cxn>
                  <a:cxn ang="0">
                    <a:pos x="0" y="0"/>
                  </a:cxn>
                  <a:cxn ang="0">
                    <a:pos x="64" y="0"/>
                  </a:cxn>
                </a:cxnLst>
                <a:rect l="0" t="0" r="r" b="b"/>
                <a:pathLst>
                  <a:path w="490" h="185">
                    <a:moveTo>
                      <a:pt x="64" y="0"/>
                    </a:moveTo>
                    <a:cubicBezTo>
                      <a:pt x="84" y="51"/>
                      <a:pt x="134" y="85"/>
                      <a:pt x="214" y="102"/>
                    </a:cubicBezTo>
                    <a:cubicBezTo>
                      <a:pt x="335" y="115"/>
                      <a:pt x="407" y="81"/>
                      <a:pt x="430" y="0"/>
                    </a:cubicBezTo>
                    <a:cubicBezTo>
                      <a:pt x="490" y="0"/>
                      <a:pt x="490" y="0"/>
                      <a:pt x="490" y="0"/>
                    </a:cubicBezTo>
                    <a:cubicBezTo>
                      <a:pt x="470" y="129"/>
                      <a:pt x="373" y="185"/>
                      <a:pt x="200" y="168"/>
                    </a:cubicBezTo>
                    <a:cubicBezTo>
                      <a:pt x="177" y="164"/>
                      <a:pt x="156" y="159"/>
                      <a:pt x="137" y="153"/>
                    </a:cubicBezTo>
                    <a:cubicBezTo>
                      <a:pt x="93" y="137"/>
                      <a:pt x="59" y="114"/>
                      <a:pt x="35" y="82"/>
                    </a:cubicBezTo>
                    <a:cubicBezTo>
                      <a:pt x="18" y="59"/>
                      <a:pt x="6" y="32"/>
                      <a:pt x="0" y="0"/>
                    </a:cubicBezTo>
                    <a:lnTo>
                      <a:pt x="64" y="0"/>
                    </a:lnTo>
                    <a:close/>
                  </a:path>
                </a:pathLst>
              </a:custGeom>
              <a:solidFill>
                <a:srgbClr val="0A080C"/>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19" name="Freeform 6"/>
              <p:cNvSpPr/>
              <p:nvPr/>
            </p:nvSpPr>
            <p:spPr bwMode="auto">
              <a:xfrm>
                <a:off x="1114425" y="4117976"/>
                <a:ext cx="873125" cy="995363"/>
              </a:xfrm>
              <a:custGeom>
                <a:avLst/>
                <a:gdLst/>
                <a:ahLst/>
                <a:cxnLst>
                  <a:cxn ang="0">
                    <a:pos x="159" y="4"/>
                  </a:cxn>
                  <a:cxn ang="0">
                    <a:pos x="535" y="78"/>
                  </a:cxn>
                  <a:cxn ang="0">
                    <a:pos x="550" y="79"/>
                  </a:cxn>
                  <a:cxn ang="0">
                    <a:pos x="436" y="627"/>
                  </a:cxn>
                  <a:cxn ang="0">
                    <a:pos x="0" y="627"/>
                  </a:cxn>
                  <a:cxn ang="0">
                    <a:pos x="133" y="0"/>
                  </a:cxn>
                  <a:cxn ang="0">
                    <a:pos x="159" y="4"/>
                  </a:cxn>
                </a:cxnLst>
                <a:rect l="0" t="0" r="r" b="b"/>
                <a:pathLst>
                  <a:path w="550" h="627">
                    <a:moveTo>
                      <a:pt x="159" y="4"/>
                    </a:moveTo>
                    <a:lnTo>
                      <a:pt x="535" y="78"/>
                    </a:lnTo>
                    <a:lnTo>
                      <a:pt x="550" y="79"/>
                    </a:lnTo>
                    <a:lnTo>
                      <a:pt x="436" y="627"/>
                    </a:lnTo>
                    <a:lnTo>
                      <a:pt x="0" y="627"/>
                    </a:lnTo>
                    <a:lnTo>
                      <a:pt x="133" y="0"/>
                    </a:lnTo>
                    <a:lnTo>
                      <a:pt x="159" y="4"/>
                    </a:lnTo>
                    <a:close/>
                  </a:path>
                </a:pathLst>
              </a:custGeom>
              <a:solidFill>
                <a:srgbClr val="40404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0" name="Freeform 7"/>
              <p:cNvSpPr/>
              <p:nvPr/>
            </p:nvSpPr>
            <p:spPr bwMode="auto">
              <a:xfrm>
                <a:off x="1366838" y="3981451"/>
                <a:ext cx="633413" cy="260350"/>
              </a:xfrm>
              <a:custGeom>
                <a:avLst/>
                <a:gdLst/>
                <a:ahLst/>
                <a:cxnLst>
                  <a:cxn ang="0">
                    <a:pos x="50" y="5"/>
                  </a:cxn>
                  <a:cxn ang="0">
                    <a:pos x="355" y="49"/>
                  </a:cxn>
                  <a:cxn ang="0">
                    <a:pos x="360" y="49"/>
                  </a:cxn>
                  <a:cxn ang="0">
                    <a:pos x="399" y="56"/>
                  </a:cxn>
                  <a:cxn ang="0">
                    <a:pos x="376" y="164"/>
                  </a:cxn>
                  <a:cxn ang="0">
                    <a:pos x="0" y="90"/>
                  </a:cxn>
                  <a:cxn ang="0">
                    <a:pos x="17" y="0"/>
                  </a:cxn>
                  <a:cxn ang="0">
                    <a:pos x="50" y="5"/>
                  </a:cxn>
                </a:cxnLst>
                <a:rect l="0" t="0" r="r" b="b"/>
                <a:pathLst>
                  <a:path w="399" h="164">
                    <a:moveTo>
                      <a:pt x="50" y="5"/>
                    </a:moveTo>
                    <a:lnTo>
                      <a:pt x="355" y="49"/>
                    </a:lnTo>
                    <a:lnTo>
                      <a:pt x="360" y="49"/>
                    </a:lnTo>
                    <a:lnTo>
                      <a:pt x="399" y="56"/>
                    </a:lnTo>
                    <a:lnTo>
                      <a:pt x="376" y="164"/>
                    </a:lnTo>
                    <a:lnTo>
                      <a:pt x="0" y="90"/>
                    </a:lnTo>
                    <a:lnTo>
                      <a:pt x="17" y="0"/>
                    </a:lnTo>
                    <a:lnTo>
                      <a:pt x="50" y="5"/>
                    </a:lnTo>
                    <a:close/>
                  </a:path>
                </a:pathLst>
              </a:custGeom>
              <a:solidFill>
                <a:schemeClr val="tx1">
                  <a:lumMod val="50000"/>
                  <a:lumOff val="50000"/>
                </a:schemeClr>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1" name="Freeform 8"/>
              <p:cNvSpPr/>
              <p:nvPr/>
            </p:nvSpPr>
            <p:spPr bwMode="auto">
              <a:xfrm>
                <a:off x="1398588" y="3573463"/>
                <a:ext cx="752475" cy="485775"/>
              </a:xfrm>
              <a:custGeom>
                <a:avLst/>
                <a:gdLst/>
                <a:ahLst/>
                <a:cxnLst>
                  <a:cxn ang="0">
                    <a:pos x="335" y="306"/>
                  </a:cxn>
                  <a:cxn ang="0">
                    <a:pos x="30" y="262"/>
                  </a:cxn>
                  <a:cxn ang="0">
                    <a:pos x="36" y="240"/>
                  </a:cxn>
                  <a:cxn ang="0">
                    <a:pos x="5" y="141"/>
                  </a:cxn>
                  <a:cxn ang="0">
                    <a:pos x="0" y="107"/>
                  </a:cxn>
                  <a:cxn ang="0">
                    <a:pos x="4" y="0"/>
                  </a:cxn>
                  <a:cxn ang="0">
                    <a:pos x="474" y="22"/>
                  </a:cxn>
                  <a:cxn ang="0">
                    <a:pos x="418" y="172"/>
                  </a:cxn>
                  <a:cxn ang="0">
                    <a:pos x="343" y="272"/>
                  </a:cxn>
                  <a:cxn ang="0">
                    <a:pos x="337" y="306"/>
                  </a:cxn>
                  <a:cxn ang="0">
                    <a:pos x="335" y="306"/>
                  </a:cxn>
                </a:cxnLst>
                <a:rect l="0" t="0" r="r" b="b"/>
                <a:pathLst>
                  <a:path w="474" h="306">
                    <a:moveTo>
                      <a:pt x="335" y="306"/>
                    </a:moveTo>
                    <a:lnTo>
                      <a:pt x="30" y="262"/>
                    </a:lnTo>
                    <a:lnTo>
                      <a:pt x="36" y="240"/>
                    </a:lnTo>
                    <a:lnTo>
                      <a:pt x="5" y="141"/>
                    </a:lnTo>
                    <a:lnTo>
                      <a:pt x="0" y="107"/>
                    </a:lnTo>
                    <a:lnTo>
                      <a:pt x="4" y="0"/>
                    </a:lnTo>
                    <a:lnTo>
                      <a:pt x="474" y="22"/>
                    </a:lnTo>
                    <a:lnTo>
                      <a:pt x="418" y="172"/>
                    </a:lnTo>
                    <a:lnTo>
                      <a:pt x="343" y="272"/>
                    </a:lnTo>
                    <a:lnTo>
                      <a:pt x="337" y="306"/>
                    </a:lnTo>
                    <a:lnTo>
                      <a:pt x="335" y="306"/>
                    </a:lnTo>
                    <a:close/>
                  </a:path>
                </a:pathLst>
              </a:custGeom>
              <a:solidFill>
                <a:srgbClr val="78797D"/>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2" name="Freeform 9"/>
              <p:cNvSpPr/>
              <p:nvPr/>
            </p:nvSpPr>
            <p:spPr bwMode="auto">
              <a:xfrm>
                <a:off x="1404938" y="3194051"/>
                <a:ext cx="746125" cy="414338"/>
              </a:xfrm>
              <a:custGeom>
                <a:avLst/>
                <a:gdLst/>
                <a:ahLst/>
                <a:cxnLst>
                  <a:cxn ang="0">
                    <a:pos x="319" y="177"/>
                  </a:cxn>
                  <a:cxn ang="0">
                    <a:pos x="0" y="162"/>
                  </a:cxn>
                  <a:cxn ang="0">
                    <a:pos x="9" y="111"/>
                  </a:cxn>
                  <a:cxn ang="0">
                    <a:pos x="44" y="3"/>
                  </a:cxn>
                  <a:cxn ang="0">
                    <a:pos x="105" y="16"/>
                  </a:cxn>
                  <a:cxn ang="0">
                    <a:pos x="103" y="47"/>
                  </a:cxn>
                  <a:cxn ang="0">
                    <a:pos x="110" y="48"/>
                  </a:cxn>
                  <a:cxn ang="0">
                    <a:pos x="125" y="20"/>
                  </a:cxn>
                  <a:cxn ang="0">
                    <a:pos x="170" y="32"/>
                  </a:cxn>
                  <a:cxn ang="0">
                    <a:pos x="168" y="59"/>
                  </a:cxn>
                  <a:cxn ang="0">
                    <a:pos x="172" y="60"/>
                  </a:cxn>
                  <a:cxn ang="0">
                    <a:pos x="185" y="38"/>
                  </a:cxn>
                  <a:cxn ang="0">
                    <a:pos x="243" y="58"/>
                  </a:cxn>
                  <a:cxn ang="0">
                    <a:pos x="238" y="76"/>
                  </a:cxn>
                  <a:cxn ang="0">
                    <a:pos x="247" y="78"/>
                  </a:cxn>
                  <a:cxn ang="0">
                    <a:pos x="271" y="57"/>
                  </a:cxn>
                  <a:cxn ang="0">
                    <a:pos x="299" y="74"/>
                  </a:cxn>
                  <a:cxn ang="0">
                    <a:pos x="319" y="177"/>
                  </a:cxn>
                </a:cxnLst>
                <a:rect l="0" t="0" r="r" b="b"/>
                <a:pathLst>
                  <a:path w="319" h="177">
                    <a:moveTo>
                      <a:pt x="319" y="177"/>
                    </a:moveTo>
                    <a:cubicBezTo>
                      <a:pt x="0" y="162"/>
                      <a:pt x="0" y="162"/>
                      <a:pt x="0" y="162"/>
                    </a:cubicBezTo>
                    <a:cubicBezTo>
                      <a:pt x="9" y="111"/>
                      <a:pt x="9" y="111"/>
                      <a:pt x="9" y="111"/>
                    </a:cubicBezTo>
                    <a:cubicBezTo>
                      <a:pt x="44" y="3"/>
                      <a:pt x="44" y="3"/>
                      <a:pt x="44" y="3"/>
                    </a:cubicBezTo>
                    <a:cubicBezTo>
                      <a:pt x="62" y="0"/>
                      <a:pt x="82" y="5"/>
                      <a:pt x="105" y="16"/>
                    </a:cubicBezTo>
                    <a:cubicBezTo>
                      <a:pt x="103" y="47"/>
                      <a:pt x="103" y="47"/>
                      <a:pt x="103" y="47"/>
                    </a:cubicBezTo>
                    <a:cubicBezTo>
                      <a:pt x="105" y="48"/>
                      <a:pt x="108" y="49"/>
                      <a:pt x="110" y="48"/>
                    </a:cubicBezTo>
                    <a:cubicBezTo>
                      <a:pt x="125" y="20"/>
                      <a:pt x="125" y="20"/>
                      <a:pt x="125" y="20"/>
                    </a:cubicBezTo>
                    <a:cubicBezTo>
                      <a:pt x="140" y="20"/>
                      <a:pt x="155" y="24"/>
                      <a:pt x="170" y="32"/>
                    </a:cubicBezTo>
                    <a:cubicBezTo>
                      <a:pt x="168" y="59"/>
                      <a:pt x="168" y="59"/>
                      <a:pt x="168" y="59"/>
                    </a:cubicBezTo>
                    <a:cubicBezTo>
                      <a:pt x="168" y="60"/>
                      <a:pt x="170" y="61"/>
                      <a:pt x="172" y="60"/>
                    </a:cubicBezTo>
                    <a:cubicBezTo>
                      <a:pt x="185" y="38"/>
                      <a:pt x="185" y="38"/>
                      <a:pt x="185" y="38"/>
                    </a:cubicBezTo>
                    <a:cubicBezTo>
                      <a:pt x="206" y="39"/>
                      <a:pt x="226" y="46"/>
                      <a:pt x="243" y="58"/>
                    </a:cubicBezTo>
                    <a:cubicBezTo>
                      <a:pt x="238" y="76"/>
                      <a:pt x="238" y="76"/>
                      <a:pt x="238" y="76"/>
                    </a:cubicBezTo>
                    <a:cubicBezTo>
                      <a:pt x="241" y="80"/>
                      <a:pt x="244" y="80"/>
                      <a:pt x="247" y="78"/>
                    </a:cubicBezTo>
                    <a:cubicBezTo>
                      <a:pt x="252" y="66"/>
                      <a:pt x="260" y="60"/>
                      <a:pt x="271" y="57"/>
                    </a:cubicBezTo>
                    <a:cubicBezTo>
                      <a:pt x="281" y="55"/>
                      <a:pt x="290" y="60"/>
                      <a:pt x="299" y="74"/>
                    </a:cubicBezTo>
                    <a:lnTo>
                      <a:pt x="319" y="177"/>
                    </a:lnTo>
                    <a:close/>
                  </a:path>
                </a:pathLst>
              </a:custGeom>
              <a:solidFill>
                <a:srgbClr val="C9C9C9"/>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3" name="Freeform 10"/>
              <p:cNvSpPr/>
              <p:nvPr/>
            </p:nvSpPr>
            <p:spPr bwMode="auto">
              <a:xfrm>
                <a:off x="1366838" y="3419476"/>
                <a:ext cx="58738" cy="323850"/>
              </a:xfrm>
              <a:custGeom>
                <a:avLst/>
                <a:gdLst/>
                <a:ahLst/>
                <a:cxnLst>
                  <a:cxn ang="0">
                    <a:pos x="24" y="97"/>
                  </a:cxn>
                  <a:cxn ang="0">
                    <a:pos x="20" y="204"/>
                  </a:cxn>
                  <a:cxn ang="0">
                    <a:pos x="0" y="56"/>
                  </a:cxn>
                  <a:cxn ang="0">
                    <a:pos x="14" y="0"/>
                  </a:cxn>
                  <a:cxn ang="0">
                    <a:pos x="37" y="22"/>
                  </a:cxn>
                  <a:cxn ang="0">
                    <a:pos x="24" y="97"/>
                  </a:cxn>
                </a:cxnLst>
                <a:rect l="0" t="0" r="r" b="b"/>
                <a:pathLst>
                  <a:path w="37" h="204">
                    <a:moveTo>
                      <a:pt x="24" y="97"/>
                    </a:moveTo>
                    <a:lnTo>
                      <a:pt x="20" y="204"/>
                    </a:lnTo>
                    <a:lnTo>
                      <a:pt x="0" y="56"/>
                    </a:lnTo>
                    <a:lnTo>
                      <a:pt x="14" y="0"/>
                    </a:lnTo>
                    <a:lnTo>
                      <a:pt x="37" y="22"/>
                    </a:lnTo>
                    <a:lnTo>
                      <a:pt x="24" y="97"/>
                    </a:lnTo>
                    <a:close/>
                  </a:path>
                </a:pathLst>
              </a:custGeom>
              <a:solidFill>
                <a:srgbClr val="36373A"/>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4" name="Freeform 11"/>
              <p:cNvSpPr/>
              <p:nvPr/>
            </p:nvSpPr>
            <p:spPr bwMode="auto">
              <a:xfrm>
                <a:off x="434975" y="2797176"/>
                <a:ext cx="104775" cy="347663"/>
              </a:xfrm>
              <a:custGeom>
                <a:avLst/>
                <a:gdLst/>
                <a:ahLst/>
                <a:cxnLst>
                  <a:cxn ang="0">
                    <a:pos x="0" y="25"/>
                  </a:cxn>
                  <a:cxn ang="0">
                    <a:pos x="7" y="1"/>
                  </a:cxn>
                  <a:cxn ang="0">
                    <a:pos x="22" y="20"/>
                  </a:cxn>
                  <a:cxn ang="0">
                    <a:pos x="38" y="71"/>
                  </a:cxn>
                  <a:cxn ang="0">
                    <a:pos x="44" y="124"/>
                  </a:cxn>
                  <a:cxn ang="0">
                    <a:pos x="38" y="148"/>
                  </a:cxn>
                  <a:cxn ang="0">
                    <a:pos x="22" y="129"/>
                  </a:cxn>
                  <a:cxn ang="0">
                    <a:pos x="7" y="78"/>
                  </a:cxn>
                  <a:cxn ang="0">
                    <a:pos x="0" y="25"/>
                  </a:cxn>
                </a:cxnLst>
                <a:rect l="0" t="0" r="r" b="b"/>
                <a:pathLst>
                  <a:path w="45" h="149">
                    <a:moveTo>
                      <a:pt x="0" y="25"/>
                    </a:moveTo>
                    <a:cubicBezTo>
                      <a:pt x="0" y="10"/>
                      <a:pt x="3" y="2"/>
                      <a:pt x="7" y="1"/>
                    </a:cubicBezTo>
                    <a:cubicBezTo>
                      <a:pt x="11" y="0"/>
                      <a:pt x="16" y="7"/>
                      <a:pt x="22" y="20"/>
                    </a:cubicBezTo>
                    <a:cubicBezTo>
                      <a:pt x="29" y="34"/>
                      <a:pt x="34" y="51"/>
                      <a:pt x="38" y="71"/>
                    </a:cubicBezTo>
                    <a:cubicBezTo>
                      <a:pt x="42" y="91"/>
                      <a:pt x="45" y="109"/>
                      <a:pt x="44" y="124"/>
                    </a:cubicBezTo>
                    <a:cubicBezTo>
                      <a:pt x="44" y="139"/>
                      <a:pt x="42" y="147"/>
                      <a:pt x="38" y="148"/>
                    </a:cubicBezTo>
                    <a:cubicBezTo>
                      <a:pt x="34" y="149"/>
                      <a:pt x="29" y="142"/>
                      <a:pt x="22" y="129"/>
                    </a:cubicBezTo>
                    <a:cubicBezTo>
                      <a:pt x="16" y="115"/>
                      <a:pt x="11" y="98"/>
                      <a:pt x="7" y="78"/>
                    </a:cubicBezTo>
                    <a:cubicBezTo>
                      <a:pt x="2" y="58"/>
                      <a:pt x="0" y="40"/>
                      <a:pt x="0" y="25"/>
                    </a:cubicBezTo>
                    <a:close/>
                  </a:path>
                </a:pathLst>
              </a:custGeom>
              <a:solidFill>
                <a:srgbClr val="FFC00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5" name="Freeform 12"/>
              <p:cNvSpPr>
                <a:spLocks noEditPoints="1"/>
              </p:cNvSpPr>
              <p:nvPr/>
            </p:nvSpPr>
            <p:spPr bwMode="auto">
              <a:xfrm>
                <a:off x="1238250" y="3159126"/>
                <a:ext cx="1235075" cy="33338"/>
              </a:xfrm>
              <a:custGeom>
                <a:avLst/>
                <a:gdLst/>
                <a:ahLst/>
                <a:cxnLst>
                  <a:cxn ang="0">
                    <a:pos x="634" y="0"/>
                  </a:cxn>
                  <a:cxn ang="0">
                    <a:pos x="778" y="0"/>
                  </a:cxn>
                  <a:cxn ang="0">
                    <a:pos x="778" y="21"/>
                  </a:cxn>
                  <a:cxn ang="0">
                    <a:pos x="634" y="21"/>
                  </a:cxn>
                  <a:cxn ang="0">
                    <a:pos x="634" y="0"/>
                  </a:cxn>
                  <a:cxn ang="0">
                    <a:pos x="0" y="0"/>
                  </a:cxn>
                  <a:cxn ang="0">
                    <a:pos x="142" y="0"/>
                  </a:cxn>
                  <a:cxn ang="0">
                    <a:pos x="142" y="21"/>
                  </a:cxn>
                  <a:cxn ang="0">
                    <a:pos x="0" y="21"/>
                  </a:cxn>
                  <a:cxn ang="0">
                    <a:pos x="0" y="0"/>
                  </a:cxn>
                </a:cxnLst>
                <a:rect l="0" t="0" r="r" b="b"/>
                <a:pathLst>
                  <a:path w="778" h="21">
                    <a:moveTo>
                      <a:pt x="634" y="0"/>
                    </a:moveTo>
                    <a:lnTo>
                      <a:pt x="778" y="0"/>
                    </a:lnTo>
                    <a:lnTo>
                      <a:pt x="778" y="21"/>
                    </a:lnTo>
                    <a:lnTo>
                      <a:pt x="634" y="21"/>
                    </a:lnTo>
                    <a:lnTo>
                      <a:pt x="634" y="0"/>
                    </a:lnTo>
                    <a:close/>
                    <a:moveTo>
                      <a:pt x="0" y="0"/>
                    </a:moveTo>
                    <a:lnTo>
                      <a:pt x="142" y="0"/>
                    </a:lnTo>
                    <a:lnTo>
                      <a:pt x="142" y="21"/>
                    </a:lnTo>
                    <a:lnTo>
                      <a:pt x="0" y="21"/>
                    </a:lnTo>
                    <a:lnTo>
                      <a:pt x="0" y="0"/>
                    </a:lnTo>
                    <a:close/>
                  </a:path>
                </a:pathLst>
              </a:custGeom>
              <a:solidFill>
                <a:srgbClr val="0A080C"/>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6" name="Freeform 13"/>
              <p:cNvSpPr/>
              <p:nvPr/>
            </p:nvSpPr>
            <p:spPr bwMode="auto">
              <a:xfrm>
                <a:off x="920750" y="2746376"/>
                <a:ext cx="681038" cy="412750"/>
              </a:xfrm>
              <a:custGeom>
                <a:avLst/>
                <a:gdLst/>
                <a:ahLst/>
                <a:cxnLst>
                  <a:cxn ang="0">
                    <a:pos x="276" y="0"/>
                  </a:cxn>
                  <a:cxn ang="0">
                    <a:pos x="254" y="177"/>
                  </a:cxn>
                  <a:cxn ang="0">
                    <a:pos x="232" y="177"/>
                  </a:cxn>
                  <a:cxn ang="0">
                    <a:pos x="136" y="177"/>
                  </a:cxn>
                  <a:cxn ang="0">
                    <a:pos x="0" y="177"/>
                  </a:cxn>
                  <a:cxn ang="0">
                    <a:pos x="10" y="63"/>
                  </a:cxn>
                  <a:cxn ang="0">
                    <a:pos x="276" y="0"/>
                  </a:cxn>
                </a:cxnLst>
                <a:rect l="0" t="0" r="r" b="b"/>
                <a:pathLst>
                  <a:path w="291" h="177">
                    <a:moveTo>
                      <a:pt x="276" y="0"/>
                    </a:moveTo>
                    <a:cubicBezTo>
                      <a:pt x="291" y="88"/>
                      <a:pt x="284" y="147"/>
                      <a:pt x="254" y="177"/>
                    </a:cubicBezTo>
                    <a:cubicBezTo>
                      <a:pt x="232" y="177"/>
                      <a:pt x="232" y="177"/>
                      <a:pt x="232" y="177"/>
                    </a:cubicBezTo>
                    <a:cubicBezTo>
                      <a:pt x="136" y="177"/>
                      <a:pt x="136" y="177"/>
                      <a:pt x="136" y="177"/>
                    </a:cubicBezTo>
                    <a:cubicBezTo>
                      <a:pt x="0" y="177"/>
                      <a:pt x="0" y="177"/>
                      <a:pt x="0" y="177"/>
                    </a:cubicBezTo>
                    <a:cubicBezTo>
                      <a:pt x="15" y="152"/>
                      <a:pt x="18" y="114"/>
                      <a:pt x="10" y="63"/>
                    </a:cubicBezTo>
                    <a:lnTo>
                      <a:pt x="276" y="0"/>
                    </a:lnTo>
                    <a:close/>
                  </a:path>
                </a:pathLst>
              </a:custGeom>
              <a:solidFill>
                <a:schemeClr val="bg1">
                  <a:lumMod val="50000"/>
                </a:schemeClr>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7" name="Freeform 14"/>
              <p:cNvSpPr/>
              <p:nvPr/>
            </p:nvSpPr>
            <p:spPr bwMode="auto">
              <a:xfrm>
                <a:off x="1514475" y="2598738"/>
                <a:ext cx="717550" cy="560388"/>
              </a:xfrm>
              <a:custGeom>
                <a:avLst/>
                <a:gdLst/>
                <a:ahLst/>
                <a:cxnLst>
                  <a:cxn ang="0">
                    <a:pos x="0" y="240"/>
                  </a:cxn>
                  <a:cxn ang="0">
                    <a:pos x="22" y="63"/>
                  </a:cxn>
                  <a:cxn ang="0">
                    <a:pos x="283" y="0"/>
                  </a:cxn>
                  <a:cxn ang="0">
                    <a:pos x="248" y="240"/>
                  </a:cxn>
                  <a:cxn ang="0">
                    <a:pos x="0" y="240"/>
                  </a:cxn>
                </a:cxnLst>
                <a:rect l="0" t="0" r="r" b="b"/>
                <a:pathLst>
                  <a:path w="307" h="240">
                    <a:moveTo>
                      <a:pt x="0" y="240"/>
                    </a:moveTo>
                    <a:cubicBezTo>
                      <a:pt x="30" y="210"/>
                      <a:pt x="37" y="151"/>
                      <a:pt x="22" y="63"/>
                    </a:cubicBezTo>
                    <a:cubicBezTo>
                      <a:pt x="283" y="0"/>
                      <a:pt x="283" y="0"/>
                      <a:pt x="283" y="0"/>
                    </a:cubicBezTo>
                    <a:cubicBezTo>
                      <a:pt x="307" y="132"/>
                      <a:pt x="295" y="212"/>
                      <a:pt x="248" y="240"/>
                    </a:cubicBezTo>
                    <a:lnTo>
                      <a:pt x="0" y="240"/>
                    </a:lnTo>
                    <a:close/>
                  </a:path>
                </a:pathLst>
              </a:custGeom>
              <a:solidFill>
                <a:srgbClr val="40404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8" name="Freeform 15"/>
              <p:cNvSpPr/>
              <p:nvPr/>
            </p:nvSpPr>
            <p:spPr bwMode="auto">
              <a:xfrm>
                <a:off x="2093913" y="2451101"/>
                <a:ext cx="769938" cy="708025"/>
              </a:xfrm>
              <a:custGeom>
                <a:avLst/>
                <a:gdLst/>
                <a:ahLst/>
                <a:cxnLst>
                  <a:cxn ang="0">
                    <a:pos x="162" y="303"/>
                  </a:cxn>
                  <a:cxn ang="0">
                    <a:pos x="64" y="303"/>
                  </a:cxn>
                  <a:cxn ang="0">
                    <a:pos x="0" y="303"/>
                  </a:cxn>
                  <a:cxn ang="0">
                    <a:pos x="35" y="63"/>
                  </a:cxn>
                  <a:cxn ang="0">
                    <a:pos x="297" y="0"/>
                  </a:cxn>
                  <a:cxn ang="0">
                    <a:pos x="237" y="303"/>
                  </a:cxn>
                  <a:cxn ang="0">
                    <a:pos x="162" y="303"/>
                  </a:cxn>
                </a:cxnLst>
                <a:rect l="0" t="0" r="r" b="b"/>
                <a:pathLst>
                  <a:path w="329" h="303">
                    <a:moveTo>
                      <a:pt x="162" y="303"/>
                    </a:moveTo>
                    <a:cubicBezTo>
                      <a:pt x="64" y="303"/>
                      <a:pt x="64" y="303"/>
                      <a:pt x="64" y="303"/>
                    </a:cubicBezTo>
                    <a:cubicBezTo>
                      <a:pt x="0" y="303"/>
                      <a:pt x="0" y="303"/>
                      <a:pt x="0" y="303"/>
                    </a:cubicBezTo>
                    <a:cubicBezTo>
                      <a:pt x="47" y="275"/>
                      <a:pt x="59" y="195"/>
                      <a:pt x="35" y="63"/>
                    </a:cubicBezTo>
                    <a:cubicBezTo>
                      <a:pt x="297" y="0"/>
                      <a:pt x="297" y="0"/>
                      <a:pt x="297" y="0"/>
                    </a:cubicBezTo>
                    <a:cubicBezTo>
                      <a:pt x="329" y="176"/>
                      <a:pt x="308" y="277"/>
                      <a:pt x="237" y="303"/>
                    </a:cubicBezTo>
                    <a:lnTo>
                      <a:pt x="162" y="303"/>
                    </a:lnTo>
                    <a:close/>
                  </a:path>
                </a:pathLst>
              </a:custGeom>
              <a:solidFill>
                <a:schemeClr val="accent4">
                  <a:lumMod val="75000"/>
                </a:schemeClr>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29" name="Freeform 16"/>
              <p:cNvSpPr/>
              <p:nvPr/>
            </p:nvSpPr>
            <p:spPr bwMode="auto">
              <a:xfrm>
                <a:off x="2647950" y="2311401"/>
                <a:ext cx="831850" cy="847725"/>
              </a:xfrm>
              <a:custGeom>
                <a:avLst/>
                <a:gdLst/>
                <a:ahLst/>
                <a:cxnLst>
                  <a:cxn ang="0">
                    <a:pos x="0" y="363"/>
                  </a:cxn>
                  <a:cxn ang="0">
                    <a:pos x="60" y="60"/>
                  </a:cxn>
                  <a:cxn ang="0">
                    <a:pos x="309" y="0"/>
                  </a:cxn>
                  <a:cxn ang="0">
                    <a:pos x="310" y="3"/>
                  </a:cxn>
                  <a:cxn ang="0">
                    <a:pos x="261" y="363"/>
                  </a:cxn>
                  <a:cxn ang="0">
                    <a:pos x="0" y="363"/>
                  </a:cxn>
                </a:cxnLst>
                <a:rect l="0" t="0" r="r" b="b"/>
                <a:pathLst>
                  <a:path w="356" h="363">
                    <a:moveTo>
                      <a:pt x="0" y="363"/>
                    </a:moveTo>
                    <a:cubicBezTo>
                      <a:pt x="71" y="337"/>
                      <a:pt x="92" y="236"/>
                      <a:pt x="60" y="60"/>
                    </a:cubicBezTo>
                    <a:cubicBezTo>
                      <a:pt x="309" y="0"/>
                      <a:pt x="309" y="0"/>
                      <a:pt x="309" y="0"/>
                    </a:cubicBezTo>
                    <a:cubicBezTo>
                      <a:pt x="310" y="1"/>
                      <a:pt x="310" y="2"/>
                      <a:pt x="310" y="3"/>
                    </a:cubicBezTo>
                    <a:cubicBezTo>
                      <a:pt x="356" y="210"/>
                      <a:pt x="339" y="330"/>
                      <a:pt x="261" y="363"/>
                    </a:cubicBezTo>
                    <a:lnTo>
                      <a:pt x="0" y="363"/>
                    </a:lnTo>
                    <a:close/>
                  </a:path>
                </a:pathLst>
              </a:custGeom>
              <a:solidFill>
                <a:srgbClr val="FFC00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30" name="Freeform 17"/>
              <p:cNvSpPr/>
              <p:nvPr/>
            </p:nvSpPr>
            <p:spPr bwMode="auto">
              <a:xfrm>
                <a:off x="1905000" y="1881188"/>
                <a:ext cx="884238" cy="717550"/>
              </a:xfrm>
              <a:custGeom>
                <a:avLst/>
                <a:gdLst/>
                <a:ahLst/>
                <a:cxnLst>
                  <a:cxn ang="0">
                    <a:pos x="378" y="244"/>
                  </a:cxn>
                  <a:cxn ang="0">
                    <a:pos x="116" y="307"/>
                  </a:cxn>
                  <a:cxn ang="0">
                    <a:pos x="0" y="107"/>
                  </a:cxn>
                  <a:cxn ang="0">
                    <a:pos x="235" y="0"/>
                  </a:cxn>
                  <a:cxn ang="0">
                    <a:pos x="378" y="244"/>
                  </a:cxn>
                </a:cxnLst>
                <a:rect l="0" t="0" r="r" b="b"/>
                <a:pathLst>
                  <a:path w="378" h="307">
                    <a:moveTo>
                      <a:pt x="378" y="244"/>
                    </a:moveTo>
                    <a:cubicBezTo>
                      <a:pt x="116" y="307"/>
                      <a:pt x="116" y="307"/>
                      <a:pt x="116" y="307"/>
                    </a:cubicBezTo>
                    <a:cubicBezTo>
                      <a:pt x="85" y="185"/>
                      <a:pt x="46" y="118"/>
                      <a:pt x="0" y="107"/>
                    </a:cubicBezTo>
                    <a:cubicBezTo>
                      <a:pt x="235" y="0"/>
                      <a:pt x="235" y="0"/>
                      <a:pt x="235" y="0"/>
                    </a:cubicBezTo>
                    <a:cubicBezTo>
                      <a:pt x="298" y="5"/>
                      <a:pt x="346" y="87"/>
                      <a:pt x="378" y="244"/>
                    </a:cubicBezTo>
                    <a:close/>
                  </a:path>
                </a:pathLst>
              </a:custGeom>
              <a:solidFill>
                <a:schemeClr val="accent4"/>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31" name="Freeform 18"/>
              <p:cNvSpPr/>
              <p:nvPr/>
            </p:nvSpPr>
            <p:spPr bwMode="auto">
              <a:xfrm>
                <a:off x="1366838" y="2132013"/>
                <a:ext cx="809625" cy="614363"/>
              </a:xfrm>
              <a:custGeom>
                <a:avLst/>
                <a:gdLst/>
                <a:ahLst/>
                <a:cxnLst>
                  <a:cxn ang="0">
                    <a:pos x="230" y="0"/>
                  </a:cxn>
                  <a:cxn ang="0">
                    <a:pos x="346" y="200"/>
                  </a:cxn>
                  <a:cxn ang="0">
                    <a:pos x="85" y="263"/>
                  </a:cxn>
                  <a:cxn ang="0">
                    <a:pos x="0" y="105"/>
                  </a:cxn>
                  <a:cxn ang="0">
                    <a:pos x="230" y="0"/>
                  </a:cxn>
                </a:cxnLst>
                <a:rect l="0" t="0" r="r" b="b"/>
                <a:pathLst>
                  <a:path w="346" h="263">
                    <a:moveTo>
                      <a:pt x="230" y="0"/>
                    </a:moveTo>
                    <a:cubicBezTo>
                      <a:pt x="276" y="11"/>
                      <a:pt x="315" y="78"/>
                      <a:pt x="346" y="200"/>
                    </a:cubicBezTo>
                    <a:cubicBezTo>
                      <a:pt x="85" y="263"/>
                      <a:pt x="85" y="263"/>
                      <a:pt x="85" y="263"/>
                    </a:cubicBezTo>
                    <a:cubicBezTo>
                      <a:pt x="72" y="178"/>
                      <a:pt x="43" y="126"/>
                      <a:pt x="0" y="105"/>
                    </a:cubicBezTo>
                    <a:lnTo>
                      <a:pt x="230" y="0"/>
                    </a:lnTo>
                    <a:close/>
                  </a:path>
                </a:pathLst>
              </a:custGeom>
              <a:solidFill>
                <a:schemeClr val="tx1">
                  <a:alpha val="60000"/>
                </a:schemeClr>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32" name="Freeform 19"/>
              <p:cNvSpPr/>
              <p:nvPr/>
            </p:nvSpPr>
            <p:spPr bwMode="auto">
              <a:xfrm>
                <a:off x="801688" y="2376488"/>
                <a:ext cx="765175" cy="515938"/>
              </a:xfrm>
              <a:custGeom>
                <a:avLst/>
                <a:gdLst/>
                <a:ahLst/>
                <a:cxnLst>
                  <a:cxn ang="0">
                    <a:pos x="242" y="0"/>
                  </a:cxn>
                  <a:cxn ang="0">
                    <a:pos x="327" y="158"/>
                  </a:cxn>
                  <a:cxn ang="0">
                    <a:pos x="61" y="221"/>
                  </a:cxn>
                  <a:cxn ang="0">
                    <a:pos x="0" y="110"/>
                  </a:cxn>
                  <a:cxn ang="0">
                    <a:pos x="242" y="0"/>
                  </a:cxn>
                </a:cxnLst>
                <a:rect l="0" t="0" r="r" b="b"/>
                <a:pathLst>
                  <a:path w="327" h="221">
                    <a:moveTo>
                      <a:pt x="242" y="0"/>
                    </a:moveTo>
                    <a:cubicBezTo>
                      <a:pt x="285" y="21"/>
                      <a:pt x="314" y="73"/>
                      <a:pt x="327" y="158"/>
                    </a:cubicBezTo>
                    <a:cubicBezTo>
                      <a:pt x="61" y="221"/>
                      <a:pt x="61" y="221"/>
                      <a:pt x="61" y="221"/>
                    </a:cubicBezTo>
                    <a:cubicBezTo>
                      <a:pt x="49" y="156"/>
                      <a:pt x="29" y="118"/>
                      <a:pt x="0" y="110"/>
                    </a:cubicBezTo>
                    <a:lnTo>
                      <a:pt x="242" y="0"/>
                    </a:lnTo>
                    <a:close/>
                  </a:path>
                </a:pathLst>
              </a:custGeom>
              <a:solidFill>
                <a:srgbClr val="A5A5A5"/>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33" name="Freeform 20"/>
              <p:cNvSpPr/>
              <p:nvPr/>
            </p:nvSpPr>
            <p:spPr bwMode="auto">
              <a:xfrm>
                <a:off x="547688" y="2892426"/>
                <a:ext cx="415925" cy="301625"/>
              </a:xfrm>
              <a:custGeom>
                <a:avLst/>
                <a:gdLst/>
                <a:ahLst/>
                <a:cxnLst>
                  <a:cxn ang="0">
                    <a:pos x="0" y="41"/>
                  </a:cxn>
                  <a:cxn ang="0">
                    <a:pos x="170" y="0"/>
                  </a:cxn>
                  <a:cxn ang="0">
                    <a:pos x="160" y="114"/>
                  </a:cxn>
                  <a:cxn ang="0">
                    <a:pos x="28" y="115"/>
                  </a:cxn>
                  <a:cxn ang="0">
                    <a:pos x="25" y="127"/>
                  </a:cxn>
                  <a:cxn ang="0">
                    <a:pos x="1" y="126"/>
                  </a:cxn>
                  <a:cxn ang="0">
                    <a:pos x="2" y="115"/>
                  </a:cxn>
                  <a:cxn ang="0">
                    <a:pos x="0" y="41"/>
                  </a:cxn>
                </a:cxnLst>
                <a:rect l="0" t="0" r="r" b="b"/>
                <a:pathLst>
                  <a:path w="178" h="129">
                    <a:moveTo>
                      <a:pt x="0" y="41"/>
                    </a:moveTo>
                    <a:cubicBezTo>
                      <a:pt x="170" y="0"/>
                      <a:pt x="170" y="0"/>
                      <a:pt x="170" y="0"/>
                    </a:cubicBezTo>
                    <a:cubicBezTo>
                      <a:pt x="178" y="51"/>
                      <a:pt x="175" y="89"/>
                      <a:pt x="160" y="114"/>
                    </a:cubicBezTo>
                    <a:cubicBezTo>
                      <a:pt x="28" y="115"/>
                      <a:pt x="28" y="115"/>
                      <a:pt x="28" y="115"/>
                    </a:cubicBezTo>
                    <a:cubicBezTo>
                      <a:pt x="27" y="119"/>
                      <a:pt x="26" y="123"/>
                      <a:pt x="25" y="127"/>
                    </a:cubicBezTo>
                    <a:cubicBezTo>
                      <a:pt x="16" y="129"/>
                      <a:pt x="8" y="128"/>
                      <a:pt x="1" y="126"/>
                    </a:cubicBezTo>
                    <a:cubicBezTo>
                      <a:pt x="2" y="122"/>
                      <a:pt x="2" y="118"/>
                      <a:pt x="2" y="115"/>
                    </a:cubicBezTo>
                    <a:cubicBezTo>
                      <a:pt x="5" y="90"/>
                      <a:pt x="4" y="65"/>
                      <a:pt x="0" y="41"/>
                    </a:cubicBezTo>
                    <a:close/>
                  </a:path>
                </a:pathLst>
              </a:custGeom>
              <a:solidFill>
                <a:srgbClr val="40404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34" name="Freeform 21"/>
              <p:cNvSpPr/>
              <p:nvPr/>
            </p:nvSpPr>
            <p:spPr bwMode="auto">
              <a:xfrm>
                <a:off x="455613" y="2633663"/>
                <a:ext cx="488950" cy="355600"/>
              </a:xfrm>
              <a:custGeom>
                <a:avLst/>
                <a:gdLst/>
                <a:ahLst/>
                <a:cxnLst>
                  <a:cxn ang="0">
                    <a:pos x="209" y="111"/>
                  </a:cxn>
                  <a:cxn ang="0">
                    <a:pos x="39" y="152"/>
                  </a:cxn>
                  <a:cxn ang="0">
                    <a:pos x="27" y="106"/>
                  </a:cxn>
                  <a:cxn ang="0">
                    <a:pos x="10" y="69"/>
                  </a:cxn>
                  <a:cxn ang="0">
                    <a:pos x="0" y="53"/>
                  </a:cxn>
                  <a:cxn ang="0">
                    <a:pos x="23" y="40"/>
                  </a:cxn>
                  <a:cxn ang="0">
                    <a:pos x="31" y="53"/>
                  </a:cxn>
                  <a:cxn ang="0">
                    <a:pos x="148" y="0"/>
                  </a:cxn>
                  <a:cxn ang="0">
                    <a:pos x="209" y="111"/>
                  </a:cxn>
                </a:cxnLst>
                <a:rect l="0" t="0" r="r" b="b"/>
                <a:pathLst>
                  <a:path w="209" h="152">
                    <a:moveTo>
                      <a:pt x="209" y="111"/>
                    </a:moveTo>
                    <a:cubicBezTo>
                      <a:pt x="39" y="152"/>
                      <a:pt x="39" y="152"/>
                      <a:pt x="39" y="152"/>
                    </a:cubicBezTo>
                    <a:cubicBezTo>
                      <a:pt x="37" y="136"/>
                      <a:pt x="33" y="121"/>
                      <a:pt x="27" y="106"/>
                    </a:cubicBezTo>
                    <a:cubicBezTo>
                      <a:pt x="23" y="93"/>
                      <a:pt x="17" y="81"/>
                      <a:pt x="10" y="69"/>
                    </a:cubicBezTo>
                    <a:cubicBezTo>
                      <a:pt x="7" y="63"/>
                      <a:pt x="4" y="58"/>
                      <a:pt x="0" y="53"/>
                    </a:cubicBezTo>
                    <a:cubicBezTo>
                      <a:pt x="23" y="40"/>
                      <a:pt x="23" y="40"/>
                      <a:pt x="23" y="40"/>
                    </a:cubicBezTo>
                    <a:cubicBezTo>
                      <a:pt x="28" y="43"/>
                      <a:pt x="31" y="48"/>
                      <a:pt x="31" y="53"/>
                    </a:cubicBezTo>
                    <a:cubicBezTo>
                      <a:pt x="148" y="0"/>
                      <a:pt x="148" y="0"/>
                      <a:pt x="148" y="0"/>
                    </a:cubicBezTo>
                    <a:cubicBezTo>
                      <a:pt x="177" y="8"/>
                      <a:pt x="197" y="46"/>
                      <a:pt x="209" y="111"/>
                    </a:cubicBezTo>
                    <a:close/>
                  </a:path>
                </a:pathLst>
              </a:custGeom>
              <a:solidFill>
                <a:srgbClr val="404040">
                  <a:alpha val="77000"/>
                </a:srgbClr>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435" name="Freeform 22"/>
              <p:cNvSpPr/>
              <p:nvPr/>
            </p:nvSpPr>
            <p:spPr bwMode="auto">
              <a:xfrm>
                <a:off x="2454275" y="1644651"/>
                <a:ext cx="915988" cy="806450"/>
              </a:xfrm>
              <a:custGeom>
                <a:avLst/>
                <a:gdLst/>
                <a:ahLst/>
                <a:cxnLst>
                  <a:cxn ang="0">
                    <a:pos x="143" y="345"/>
                  </a:cxn>
                  <a:cxn ang="0">
                    <a:pos x="0" y="101"/>
                  </a:cxn>
                  <a:cxn ang="0">
                    <a:pos x="220" y="0"/>
                  </a:cxn>
                  <a:cxn ang="0">
                    <a:pos x="392" y="285"/>
                  </a:cxn>
                  <a:cxn ang="0">
                    <a:pos x="143" y="345"/>
                  </a:cxn>
                </a:cxnLst>
                <a:rect l="0" t="0" r="r" b="b"/>
                <a:pathLst>
                  <a:path w="392" h="345">
                    <a:moveTo>
                      <a:pt x="143" y="345"/>
                    </a:moveTo>
                    <a:cubicBezTo>
                      <a:pt x="111" y="188"/>
                      <a:pt x="63" y="106"/>
                      <a:pt x="0" y="101"/>
                    </a:cubicBezTo>
                    <a:cubicBezTo>
                      <a:pt x="220" y="0"/>
                      <a:pt x="220" y="0"/>
                      <a:pt x="220" y="0"/>
                    </a:cubicBezTo>
                    <a:cubicBezTo>
                      <a:pt x="291" y="1"/>
                      <a:pt x="349" y="96"/>
                      <a:pt x="392" y="285"/>
                    </a:cubicBezTo>
                    <a:lnTo>
                      <a:pt x="143" y="345"/>
                    </a:lnTo>
                    <a:close/>
                  </a:path>
                </a:pathLst>
              </a:custGeom>
              <a:solidFill>
                <a:srgbClr val="FFC000">
                  <a:alpha val="50000"/>
                </a:srgbClr>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8" name="Group 183"/>
            <p:cNvGrpSpPr/>
            <p:nvPr/>
          </p:nvGrpSpPr>
          <p:grpSpPr>
            <a:xfrm>
              <a:off x="2604103" y="3135203"/>
              <a:ext cx="468102" cy="396112"/>
              <a:chOff x="4708107" y="2905790"/>
              <a:chExt cx="752114" cy="641350"/>
            </a:xfrm>
          </p:grpSpPr>
          <p:grpSp>
            <p:nvGrpSpPr>
              <p:cNvPr id="395" name="Group 151"/>
              <p:cNvGrpSpPr/>
              <p:nvPr/>
            </p:nvGrpSpPr>
            <p:grpSpPr>
              <a:xfrm rot="3113967">
                <a:off x="4763489" y="2850408"/>
                <a:ext cx="641350" cy="752114"/>
                <a:chOff x="4357688" y="3155950"/>
                <a:chExt cx="744538" cy="873125"/>
              </a:xfrm>
              <a:solidFill>
                <a:schemeClr val="accent1"/>
              </a:solidFill>
            </p:grpSpPr>
            <p:sp>
              <p:nvSpPr>
                <p:cNvPr id="403" name="Oval 24"/>
                <p:cNvSpPr>
                  <a:spLocks noChangeArrowheads="1"/>
                </p:cNvSpPr>
                <p:nvPr/>
              </p:nvSpPr>
              <p:spPr bwMode="auto">
                <a:xfrm>
                  <a:off x="4357688" y="3155950"/>
                  <a:ext cx="744538" cy="746125"/>
                </a:xfrm>
                <a:prstGeom prst="ellipse">
                  <a:avLst/>
                </a:prstGeom>
                <a:solidFill>
                  <a:srgbClr val="404040"/>
                </a:solidFill>
                <a:ln w="9525">
                  <a:solidFill>
                    <a:srgbClr val="404040"/>
                  </a:solid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404" name="Freeform 25"/>
                <p:cNvSpPr/>
                <p:nvPr/>
              </p:nvSpPr>
              <p:spPr bwMode="auto">
                <a:xfrm>
                  <a:off x="4546600" y="3851275"/>
                  <a:ext cx="192088" cy="177800"/>
                </a:xfrm>
                <a:custGeom>
                  <a:avLst/>
                  <a:gdLst/>
                  <a:ahLst/>
                  <a:cxnLst>
                    <a:cxn ang="0">
                      <a:pos x="0" y="0"/>
                    </a:cxn>
                    <a:cxn ang="0">
                      <a:pos x="10" y="112"/>
                    </a:cxn>
                    <a:cxn ang="0">
                      <a:pos x="121" y="19"/>
                    </a:cxn>
                    <a:cxn ang="0">
                      <a:pos x="0" y="0"/>
                    </a:cxn>
                  </a:cxnLst>
                  <a:rect l="0" t="0" r="r" b="b"/>
                  <a:pathLst>
                    <a:path w="121" h="112">
                      <a:moveTo>
                        <a:pt x="0" y="0"/>
                      </a:moveTo>
                      <a:lnTo>
                        <a:pt x="10" y="112"/>
                      </a:lnTo>
                      <a:lnTo>
                        <a:pt x="121" y="19"/>
                      </a:lnTo>
                      <a:lnTo>
                        <a:pt x="0" y="0"/>
                      </a:lnTo>
                      <a:close/>
                    </a:path>
                  </a:pathLst>
                </a:custGeom>
                <a:solidFill>
                  <a:srgbClr val="404040"/>
                </a:solidFill>
                <a:ln w="9525">
                  <a:solidFill>
                    <a:srgbClr val="404040"/>
                  </a:solid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6" name="Group 152"/>
              <p:cNvGrpSpPr/>
              <p:nvPr/>
            </p:nvGrpSpPr>
            <p:grpSpPr>
              <a:xfrm>
                <a:off x="4905802" y="3014240"/>
                <a:ext cx="463578" cy="352811"/>
                <a:chOff x="4476750" y="3311525"/>
                <a:chExt cx="538163" cy="409576"/>
              </a:xfrm>
            </p:grpSpPr>
            <p:sp>
              <p:nvSpPr>
                <p:cNvPr id="397" name="Freeform 50"/>
                <p:cNvSpPr/>
                <p:nvPr/>
              </p:nvSpPr>
              <p:spPr bwMode="auto">
                <a:xfrm>
                  <a:off x="4476750" y="3311525"/>
                  <a:ext cx="517525" cy="231775"/>
                </a:xfrm>
                <a:custGeom>
                  <a:avLst/>
                  <a:gdLst/>
                  <a:ahLst/>
                  <a:cxnLst>
                    <a:cxn ang="0">
                      <a:pos x="161" y="146"/>
                    </a:cxn>
                    <a:cxn ang="0">
                      <a:pos x="0" y="74"/>
                    </a:cxn>
                    <a:cxn ang="0">
                      <a:pos x="166" y="0"/>
                    </a:cxn>
                    <a:cxn ang="0">
                      <a:pos x="326" y="71"/>
                    </a:cxn>
                    <a:cxn ang="0">
                      <a:pos x="161" y="146"/>
                    </a:cxn>
                  </a:cxnLst>
                  <a:rect l="0" t="0" r="r" b="b"/>
                  <a:pathLst>
                    <a:path w="326" h="146">
                      <a:moveTo>
                        <a:pt x="161" y="146"/>
                      </a:moveTo>
                      <a:lnTo>
                        <a:pt x="0" y="74"/>
                      </a:lnTo>
                      <a:lnTo>
                        <a:pt x="166" y="0"/>
                      </a:lnTo>
                      <a:lnTo>
                        <a:pt x="326" y="71"/>
                      </a:lnTo>
                      <a:lnTo>
                        <a:pt x="161" y="146"/>
                      </a:lnTo>
                      <a:close/>
                    </a:path>
                  </a:pathLst>
                </a:custGeom>
                <a:solidFill>
                  <a:srgbClr val="F2F2F2"/>
                </a:solidFill>
                <a:ln w="9525">
                  <a:solidFill>
                    <a:srgbClr val="404040"/>
                  </a:solid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98" name="Rectangle 51"/>
                <p:cNvSpPr>
                  <a:spLocks noChangeArrowheads="1"/>
                </p:cNvSpPr>
                <p:nvPr/>
              </p:nvSpPr>
              <p:spPr bwMode="auto">
                <a:xfrm>
                  <a:off x="4972050" y="3421063"/>
                  <a:ext cx="17463" cy="171450"/>
                </a:xfrm>
                <a:prstGeom prst="rect">
                  <a:avLst/>
                </a:prstGeom>
                <a:solidFill>
                  <a:srgbClr val="F2F2F2"/>
                </a:solidFill>
                <a:ln w="9525">
                  <a:solidFill>
                    <a:srgbClr val="404040"/>
                  </a:solidFill>
                  <a:miter lim="800000"/>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99" name="Oval 52"/>
                <p:cNvSpPr>
                  <a:spLocks noChangeArrowheads="1"/>
                </p:cNvSpPr>
                <p:nvPr/>
              </p:nvSpPr>
              <p:spPr bwMode="auto">
                <a:xfrm>
                  <a:off x="4954588" y="3571875"/>
                  <a:ext cx="52388" cy="52388"/>
                </a:xfrm>
                <a:prstGeom prst="ellipse">
                  <a:avLst/>
                </a:prstGeom>
                <a:solidFill>
                  <a:srgbClr val="F2F2F2"/>
                </a:solidFill>
                <a:ln w="9525">
                  <a:solidFill>
                    <a:srgbClr val="404040"/>
                  </a:solid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400" name="Freeform 53"/>
                <p:cNvSpPr/>
                <p:nvPr/>
              </p:nvSpPr>
              <p:spPr bwMode="auto">
                <a:xfrm>
                  <a:off x="4948238" y="3600450"/>
                  <a:ext cx="38100" cy="112713"/>
                </a:xfrm>
                <a:custGeom>
                  <a:avLst/>
                  <a:gdLst/>
                  <a:ahLst/>
                  <a:cxnLst>
                    <a:cxn ang="0">
                      <a:pos x="16" y="5"/>
                    </a:cxn>
                    <a:cxn ang="0">
                      <a:pos x="7" y="90"/>
                    </a:cxn>
                    <a:cxn ang="0">
                      <a:pos x="30" y="90"/>
                    </a:cxn>
                    <a:cxn ang="0">
                      <a:pos x="30" y="0"/>
                    </a:cxn>
                    <a:cxn ang="0">
                      <a:pos x="16" y="5"/>
                    </a:cxn>
                  </a:cxnLst>
                  <a:rect l="0" t="0" r="r" b="b"/>
                  <a:pathLst>
                    <a:path w="30" h="90">
                      <a:moveTo>
                        <a:pt x="16" y="5"/>
                      </a:moveTo>
                      <a:cubicBezTo>
                        <a:pt x="16" y="5"/>
                        <a:pt x="0" y="38"/>
                        <a:pt x="7" y="90"/>
                      </a:cubicBezTo>
                      <a:cubicBezTo>
                        <a:pt x="30" y="90"/>
                        <a:pt x="30" y="90"/>
                        <a:pt x="30" y="90"/>
                      </a:cubicBezTo>
                      <a:cubicBezTo>
                        <a:pt x="30" y="0"/>
                        <a:pt x="30" y="0"/>
                        <a:pt x="30" y="0"/>
                      </a:cubicBezTo>
                      <a:cubicBezTo>
                        <a:pt x="30" y="0"/>
                        <a:pt x="16" y="7"/>
                        <a:pt x="16" y="5"/>
                      </a:cubicBezTo>
                      <a:close/>
                    </a:path>
                  </a:pathLst>
                </a:custGeom>
                <a:solidFill>
                  <a:srgbClr val="F2F2F2"/>
                </a:solidFill>
                <a:ln w="9525">
                  <a:solidFill>
                    <a:srgbClr val="404040"/>
                  </a:solid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401" name="Freeform 54"/>
                <p:cNvSpPr/>
                <p:nvPr/>
              </p:nvSpPr>
              <p:spPr bwMode="auto">
                <a:xfrm>
                  <a:off x="4976813" y="3600450"/>
                  <a:ext cx="38100" cy="112713"/>
                </a:xfrm>
                <a:custGeom>
                  <a:avLst/>
                  <a:gdLst/>
                  <a:ahLst/>
                  <a:cxnLst>
                    <a:cxn ang="0">
                      <a:pos x="14" y="5"/>
                    </a:cxn>
                    <a:cxn ang="0">
                      <a:pos x="23" y="90"/>
                    </a:cxn>
                    <a:cxn ang="0">
                      <a:pos x="0" y="90"/>
                    </a:cxn>
                    <a:cxn ang="0">
                      <a:pos x="0" y="0"/>
                    </a:cxn>
                    <a:cxn ang="0">
                      <a:pos x="14" y="5"/>
                    </a:cxn>
                  </a:cxnLst>
                  <a:rect l="0" t="0" r="r" b="b"/>
                  <a:pathLst>
                    <a:path w="30" h="90">
                      <a:moveTo>
                        <a:pt x="14" y="5"/>
                      </a:moveTo>
                      <a:cubicBezTo>
                        <a:pt x="14" y="5"/>
                        <a:pt x="30" y="38"/>
                        <a:pt x="23" y="90"/>
                      </a:cubicBezTo>
                      <a:cubicBezTo>
                        <a:pt x="0" y="90"/>
                        <a:pt x="0" y="90"/>
                        <a:pt x="0" y="90"/>
                      </a:cubicBezTo>
                      <a:cubicBezTo>
                        <a:pt x="0" y="0"/>
                        <a:pt x="0" y="0"/>
                        <a:pt x="0" y="0"/>
                      </a:cubicBezTo>
                      <a:cubicBezTo>
                        <a:pt x="0" y="0"/>
                        <a:pt x="14" y="7"/>
                        <a:pt x="14" y="5"/>
                      </a:cubicBezTo>
                      <a:close/>
                    </a:path>
                  </a:pathLst>
                </a:custGeom>
                <a:solidFill>
                  <a:srgbClr val="F2F2F2"/>
                </a:solidFill>
                <a:ln w="9525">
                  <a:solidFill>
                    <a:srgbClr val="404040"/>
                  </a:solid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402" name="Freeform 55"/>
                <p:cNvSpPr/>
                <p:nvPr/>
              </p:nvSpPr>
              <p:spPr bwMode="auto">
                <a:xfrm>
                  <a:off x="4579938" y="3497263"/>
                  <a:ext cx="298450" cy="223838"/>
                </a:xfrm>
                <a:custGeom>
                  <a:avLst/>
                  <a:gdLst/>
                  <a:ahLst/>
                  <a:cxnLst>
                    <a:cxn ang="0">
                      <a:pos x="236" y="0"/>
                    </a:cxn>
                    <a:cxn ang="0">
                      <a:pos x="118" y="56"/>
                    </a:cxn>
                    <a:cxn ang="0">
                      <a:pos x="0" y="0"/>
                    </a:cxn>
                    <a:cxn ang="0">
                      <a:pos x="0" y="136"/>
                    </a:cxn>
                    <a:cxn ang="0">
                      <a:pos x="115" y="177"/>
                    </a:cxn>
                    <a:cxn ang="0">
                      <a:pos x="115" y="177"/>
                    </a:cxn>
                    <a:cxn ang="0">
                      <a:pos x="118" y="177"/>
                    </a:cxn>
                    <a:cxn ang="0">
                      <a:pos x="121" y="177"/>
                    </a:cxn>
                    <a:cxn ang="0">
                      <a:pos x="121" y="177"/>
                    </a:cxn>
                    <a:cxn ang="0">
                      <a:pos x="236" y="136"/>
                    </a:cxn>
                    <a:cxn ang="0">
                      <a:pos x="236" y="0"/>
                    </a:cxn>
                  </a:cxnLst>
                  <a:rect l="0" t="0" r="r" b="b"/>
                  <a:pathLst>
                    <a:path w="236" h="177">
                      <a:moveTo>
                        <a:pt x="236" y="0"/>
                      </a:moveTo>
                      <a:cubicBezTo>
                        <a:pt x="236" y="1"/>
                        <a:pt x="137"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1" y="177"/>
                        <a:pt x="121" y="177"/>
                      </a:cubicBezTo>
                      <a:cubicBezTo>
                        <a:pt x="121" y="177"/>
                        <a:pt x="121" y="177"/>
                        <a:pt x="121" y="177"/>
                      </a:cubicBezTo>
                      <a:cubicBezTo>
                        <a:pt x="141" y="176"/>
                        <a:pt x="204" y="170"/>
                        <a:pt x="236" y="136"/>
                      </a:cubicBezTo>
                      <a:lnTo>
                        <a:pt x="236" y="0"/>
                      </a:lnTo>
                      <a:close/>
                    </a:path>
                  </a:pathLst>
                </a:custGeom>
                <a:solidFill>
                  <a:srgbClr val="F2F2F2"/>
                </a:solidFill>
                <a:ln w="9525">
                  <a:solidFill>
                    <a:srgbClr val="404040"/>
                  </a:solid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0" name="Group 181"/>
            <p:cNvGrpSpPr/>
            <p:nvPr/>
          </p:nvGrpSpPr>
          <p:grpSpPr>
            <a:xfrm>
              <a:off x="3283997" y="2714881"/>
              <a:ext cx="315757" cy="366551"/>
              <a:chOff x="5225477" y="2162568"/>
              <a:chExt cx="507337" cy="593487"/>
            </a:xfrm>
          </p:grpSpPr>
          <p:grpSp>
            <p:nvGrpSpPr>
              <p:cNvPr id="385" name="Group 144"/>
              <p:cNvGrpSpPr/>
              <p:nvPr/>
            </p:nvGrpSpPr>
            <p:grpSpPr>
              <a:xfrm rot="2364507">
                <a:off x="5225477" y="2162568"/>
                <a:ext cx="507337" cy="593487"/>
                <a:chOff x="5019675" y="2357438"/>
                <a:chExt cx="588963" cy="688975"/>
              </a:xfrm>
              <a:solidFill>
                <a:schemeClr val="accent4"/>
              </a:solidFill>
            </p:grpSpPr>
            <p:sp>
              <p:nvSpPr>
                <p:cNvPr id="389" name="Oval 28"/>
                <p:cNvSpPr>
                  <a:spLocks noChangeArrowheads="1"/>
                </p:cNvSpPr>
                <p:nvPr/>
              </p:nvSpPr>
              <p:spPr bwMode="auto">
                <a:xfrm>
                  <a:off x="5019675" y="2357438"/>
                  <a:ext cx="588963" cy="588963"/>
                </a:xfrm>
                <a:prstGeom prst="ellipse">
                  <a:avLst/>
                </a:prstGeom>
                <a:grp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90"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grp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6" name="Group 143"/>
              <p:cNvGrpSpPr/>
              <p:nvPr/>
            </p:nvGrpSpPr>
            <p:grpSpPr>
              <a:xfrm>
                <a:off x="5346929" y="2270966"/>
                <a:ext cx="351445" cy="313153"/>
                <a:chOff x="5126038" y="2471738"/>
                <a:chExt cx="407988" cy="363537"/>
              </a:xfrm>
            </p:grpSpPr>
            <p:sp>
              <p:nvSpPr>
                <p:cNvPr id="387"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88"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1" name="Group 160"/>
            <p:cNvGrpSpPr/>
            <p:nvPr/>
          </p:nvGrpSpPr>
          <p:grpSpPr>
            <a:xfrm>
              <a:off x="2922411" y="2744735"/>
              <a:ext cx="299586" cy="347970"/>
              <a:chOff x="5615428" y="1751587"/>
              <a:chExt cx="481354" cy="563403"/>
            </a:xfrm>
          </p:grpSpPr>
          <p:grpSp>
            <p:nvGrpSpPr>
              <p:cNvPr id="376" name="Group 146"/>
              <p:cNvGrpSpPr/>
              <p:nvPr/>
            </p:nvGrpSpPr>
            <p:grpSpPr>
              <a:xfrm rot="2284575">
                <a:off x="5615428" y="1751587"/>
                <a:ext cx="481354" cy="563403"/>
                <a:chOff x="5338763" y="1651000"/>
                <a:chExt cx="558800" cy="654050"/>
              </a:xfrm>
              <a:solidFill>
                <a:schemeClr val="accent3"/>
              </a:solidFill>
            </p:grpSpPr>
            <p:sp>
              <p:nvSpPr>
                <p:cNvPr id="383" name="Oval 48"/>
                <p:cNvSpPr>
                  <a:spLocks noChangeArrowheads="1"/>
                </p:cNvSpPr>
                <p:nvPr/>
              </p:nvSpPr>
              <p:spPr bwMode="auto">
                <a:xfrm>
                  <a:off x="5338763" y="1651000"/>
                  <a:ext cx="558800" cy="558800"/>
                </a:xfrm>
                <a:prstGeom prst="ellipse">
                  <a:avLst/>
                </a:prstGeom>
                <a:grp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84"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grp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7" name="Group 147"/>
              <p:cNvGrpSpPr/>
              <p:nvPr/>
            </p:nvGrpSpPr>
            <p:grpSpPr>
              <a:xfrm>
                <a:off x="5770691" y="1837106"/>
                <a:ext cx="225635" cy="332299"/>
                <a:chOff x="5495925" y="1727200"/>
                <a:chExt cx="261938" cy="385763"/>
              </a:xfrm>
            </p:grpSpPr>
            <p:sp>
              <p:nvSpPr>
                <p:cNvPr id="378" name="Oval 60"/>
                <p:cNvSpPr>
                  <a:spLocks noChangeArrowheads="1"/>
                </p:cNvSpPr>
                <p:nvPr/>
              </p:nvSpPr>
              <p:spPr bwMode="auto">
                <a:xfrm>
                  <a:off x="5586413" y="1757363"/>
                  <a:ext cx="88900" cy="88900"/>
                </a:xfrm>
                <a:prstGeom prst="ellipse">
                  <a:avLst/>
                </a:pr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79"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80"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81"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82"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2" name="Group 158"/>
            <p:cNvGrpSpPr/>
            <p:nvPr/>
          </p:nvGrpSpPr>
          <p:grpSpPr>
            <a:xfrm>
              <a:off x="2554050" y="2764716"/>
              <a:ext cx="315757" cy="366551"/>
              <a:chOff x="4859210" y="1630618"/>
              <a:chExt cx="507337" cy="593487"/>
            </a:xfrm>
          </p:grpSpPr>
          <p:grpSp>
            <p:nvGrpSpPr>
              <p:cNvPr id="367" name="Group 140"/>
              <p:cNvGrpSpPr/>
              <p:nvPr/>
            </p:nvGrpSpPr>
            <p:grpSpPr>
              <a:xfrm rot="2327168">
                <a:off x="4859210" y="1630618"/>
                <a:ext cx="507337" cy="593487"/>
                <a:chOff x="4468813" y="1739900"/>
                <a:chExt cx="588963" cy="688975"/>
              </a:xfrm>
              <a:solidFill>
                <a:schemeClr val="accent2"/>
              </a:solidFill>
            </p:grpSpPr>
            <p:sp>
              <p:nvSpPr>
                <p:cNvPr id="374" name="Oval 30"/>
                <p:cNvSpPr>
                  <a:spLocks noChangeArrowheads="1"/>
                </p:cNvSpPr>
                <p:nvPr/>
              </p:nvSpPr>
              <p:spPr bwMode="auto">
                <a:xfrm>
                  <a:off x="4468813" y="1739900"/>
                  <a:ext cx="588963" cy="588963"/>
                </a:xfrm>
                <a:prstGeom prst="ellipse">
                  <a:avLst/>
                </a:prstGeom>
                <a:solidFill>
                  <a:srgbClr val="FFC00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75"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solidFill>
                  <a:srgbClr val="FFC00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8" name="Group 139"/>
              <p:cNvGrpSpPr/>
              <p:nvPr/>
            </p:nvGrpSpPr>
            <p:grpSpPr>
              <a:xfrm>
                <a:off x="4952287" y="1709298"/>
                <a:ext cx="377425" cy="376058"/>
                <a:chOff x="4530725" y="1808163"/>
                <a:chExt cx="438150" cy="436563"/>
              </a:xfrm>
            </p:grpSpPr>
            <p:sp>
              <p:nvSpPr>
                <p:cNvPr id="369"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70"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71"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72" name="Freeform 68"/>
                <p:cNvSpPr>
                  <a:spLocks noEditPoints="1"/>
                </p:cNvSpPr>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73" name="Oval 69"/>
                <p:cNvSpPr>
                  <a:spLocks noChangeArrowheads="1"/>
                </p:cNvSpPr>
                <p:nvPr/>
              </p:nvSpPr>
              <p:spPr bwMode="auto">
                <a:xfrm>
                  <a:off x="4714875" y="1993900"/>
                  <a:ext cx="68263" cy="66675"/>
                </a:xfrm>
                <a:prstGeom prst="ellipse">
                  <a:avLst/>
                </a:pr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3" name="Group 155"/>
            <p:cNvGrpSpPr/>
            <p:nvPr/>
          </p:nvGrpSpPr>
          <p:grpSpPr>
            <a:xfrm rot="19909362">
              <a:off x="3122972" y="2476436"/>
              <a:ext cx="292777" cy="248309"/>
              <a:chOff x="4424663" y="1441256"/>
              <a:chExt cx="470413" cy="402040"/>
            </a:xfrm>
          </p:grpSpPr>
          <p:grpSp>
            <p:nvGrpSpPr>
              <p:cNvPr id="360" name="Group 153"/>
              <p:cNvGrpSpPr/>
              <p:nvPr/>
            </p:nvGrpSpPr>
            <p:grpSpPr>
              <a:xfrm rot="4911537">
                <a:off x="4458850" y="1407069"/>
                <a:ext cx="402040" cy="470413"/>
                <a:chOff x="3973513" y="1209674"/>
                <a:chExt cx="466725" cy="546101"/>
              </a:xfrm>
              <a:solidFill>
                <a:schemeClr val="accent6"/>
              </a:solidFill>
            </p:grpSpPr>
            <p:sp>
              <p:nvSpPr>
                <p:cNvPr id="365" name="Oval 34"/>
                <p:cNvSpPr>
                  <a:spLocks noChangeArrowheads="1"/>
                </p:cNvSpPr>
                <p:nvPr/>
              </p:nvSpPr>
              <p:spPr bwMode="auto">
                <a:xfrm>
                  <a:off x="3973513" y="1209674"/>
                  <a:ext cx="466725" cy="466725"/>
                </a:xfrm>
                <a:prstGeom prst="ellipse">
                  <a:avLst/>
                </a:prstGeom>
                <a:solidFill>
                  <a:srgbClr val="40404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66"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solidFill>
                  <a:srgbClr val="40404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1" name="Group 154"/>
              <p:cNvGrpSpPr/>
              <p:nvPr/>
            </p:nvGrpSpPr>
            <p:grpSpPr>
              <a:xfrm>
                <a:off x="4632620" y="1523666"/>
                <a:ext cx="136748" cy="244779"/>
                <a:chOff x="4129088" y="1333500"/>
                <a:chExt cx="158750" cy="284163"/>
              </a:xfrm>
            </p:grpSpPr>
            <p:sp>
              <p:nvSpPr>
                <p:cNvPr id="362"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63" name="Rectangle 71"/>
                <p:cNvSpPr>
                  <a:spLocks noChangeArrowheads="1"/>
                </p:cNvSpPr>
                <p:nvPr/>
              </p:nvSpPr>
              <p:spPr bwMode="auto">
                <a:xfrm>
                  <a:off x="4198938" y="1484313"/>
                  <a:ext cx="20638" cy="77788"/>
                </a:xfrm>
                <a:prstGeom prst="rect">
                  <a:avLst/>
                </a:prstGeom>
                <a:solidFill>
                  <a:srgbClr val="F2F2F2"/>
                </a:solidFill>
                <a:ln w="9525">
                  <a:noFill/>
                  <a:miter lim="800000"/>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64"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4" name="Group 157"/>
            <p:cNvGrpSpPr/>
            <p:nvPr/>
          </p:nvGrpSpPr>
          <p:grpSpPr>
            <a:xfrm>
              <a:off x="2758104" y="2479434"/>
              <a:ext cx="338737" cy="286315"/>
              <a:chOff x="4214441" y="1844910"/>
              <a:chExt cx="544259" cy="463577"/>
            </a:xfrm>
          </p:grpSpPr>
          <p:grpSp>
            <p:nvGrpSpPr>
              <p:cNvPr id="354" name="Group 138"/>
              <p:cNvGrpSpPr/>
              <p:nvPr/>
            </p:nvGrpSpPr>
            <p:grpSpPr>
              <a:xfrm rot="4962133">
                <a:off x="4254782" y="1804569"/>
                <a:ext cx="463577" cy="544259"/>
                <a:chOff x="3767138" y="1962150"/>
                <a:chExt cx="538163" cy="631826"/>
              </a:xfrm>
              <a:solidFill>
                <a:schemeClr val="accent1"/>
              </a:solidFill>
            </p:grpSpPr>
            <p:sp>
              <p:nvSpPr>
                <p:cNvPr id="358" name="Oval 46"/>
                <p:cNvSpPr>
                  <a:spLocks noChangeArrowheads="1"/>
                </p:cNvSpPr>
                <p:nvPr/>
              </p:nvSpPr>
              <p:spPr bwMode="auto">
                <a:xfrm>
                  <a:off x="3767138" y="1962150"/>
                  <a:ext cx="538163" cy="539750"/>
                </a:xfrm>
                <a:prstGeom prst="ellipse">
                  <a:avLst/>
                </a:prstGeom>
                <a:solidFill>
                  <a:srgbClr val="FFC00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59"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solidFill>
                  <a:srgbClr val="FFC00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5" name="Group 137"/>
              <p:cNvGrpSpPr/>
              <p:nvPr/>
            </p:nvGrpSpPr>
            <p:grpSpPr>
              <a:xfrm>
                <a:off x="4463440" y="1922906"/>
                <a:ext cx="209223" cy="263924"/>
                <a:chOff x="3940175" y="2076450"/>
                <a:chExt cx="242888" cy="306388"/>
              </a:xfrm>
            </p:grpSpPr>
            <p:sp>
              <p:nvSpPr>
                <p:cNvPr id="356" name="Freeform 73"/>
                <p:cNvSpPr>
                  <a:spLocks noEditPoints="1"/>
                </p:cNvSpPr>
                <p:nvPr/>
              </p:nvSpPr>
              <p:spPr bwMode="auto">
                <a:xfrm>
                  <a:off x="4021138" y="2078038"/>
                  <a:ext cx="161925" cy="304800"/>
                </a:xfrm>
                <a:custGeom>
                  <a:avLst/>
                  <a:gdLst/>
                  <a:ahLst/>
                  <a:cxnLst>
                    <a:cxn ang="0">
                      <a:pos x="0" y="0"/>
                    </a:cxn>
                    <a:cxn ang="0">
                      <a:pos x="0" y="192"/>
                    </a:cxn>
                    <a:cxn ang="0">
                      <a:pos x="102" y="192"/>
                    </a:cxn>
                    <a:cxn ang="0">
                      <a:pos x="0" y="0"/>
                    </a:cxn>
                    <a:cxn ang="0">
                      <a:pos x="15" y="74"/>
                    </a:cxn>
                    <a:cxn ang="0">
                      <a:pos x="69" y="167"/>
                    </a:cxn>
                    <a:cxn ang="0">
                      <a:pos x="15" y="167"/>
                    </a:cxn>
                    <a:cxn ang="0">
                      <a:pos x="15" y="74"/>
                    </a:cxn>
                  </a:cxnLst>
                  <a:rect l="0" t="0" r="r" b="b"/>
                  <a:pathLst>
                    <a:path w="102" h="192">
                      <a:moveTo>
                        <a:pt x="0" y="0"/>
                      </a:moveTo>
                      <a:lnTo>
                        <a:pt x="0" y="192"/>
                      </a:lnTo>
                      <a:lnTo>
                        <a:pt x="102" y="192"/>
                      </a:lnTo>
                      <a:lnTo>
                        <a:pt x="0" y="0"/>
                      </a:lnTo>
                      <a:close/>
                      <a:moveTo>
                        <a:pt x="15" y="74"/>
                      </a:moveTo>
                      <a:lnTo>
                        <a:pt x="69" y="167"/>
                      </a:lnTo>
                      <a:lnTo>
                        <a:pt x="15" y="167"/>
                      </a:lnTo>
                      <a:lnTo>
                        <a:pt x="15" y="74"/>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57" name="Rectangle 74"/>
                <p:cNvSpPr>
                  <a:spLocks noChangeArrowheads="1"/>
                </p:cNvSpPr>
                <p:nvPr/>
              </p:nvSpPr>
              <p:spPr bwMode="auto">
                <a:xfrm>
                  <a:off x="3940175" y="2076450"/>
                  <a:ext cx="39688" cy="300038"/>
                </a:xfrm>
                <a:prstGeom prst="rect">
                  <a:avLst/>
                </a:prstGeom>
                <a:solidFill>
                  <a:srgbClr val="F2F2F2"/>
                </a:solidFill>
                <a:ln w="9525">
                  <a:noFill/>
                  <a:miter lim="800000"/>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7" name="Group 179"/>
            <p:cNvGrpSpPr/>
            <p:nvPr/>
          </p:nvGrpSpPr>
          <p:grpSpPr>
            <a:xfrm>
              <a:off x="3029649" y="3307921"/>
              <a:ext cx="292777" cy="248309"/>
              <a:chOff x="4265593" y="3118357"/>
              <a:chExt cx="470413" cy="402040"/>
            </a:xfrm>
          </p:grpSpPr>
          <p:grpSp>
            <p:nvGrpSpPr>
              <p:cNvPr id="342" name="Group 134"/>
              <p:cNvGrpSpPr/>
              <p:nvPr/>
            </p:nvGrpSpPr>
            <p:grpSpPr>
              <a:xfrm rot="5400000">
                <a:off x="4299780" y="3084170"/>
                <a:ext cx="402040" cy="470413"/>
                <a:chOff x="3008313" y="2686050"/>
                <a:chExt cx="466725" cy="546100"/>
              </a:xfrm>
              <a:solidFill>
                <a:schemeClr val="accent3"/>
              </a:solidFill>
            </p:grpSpPr>
            <p:sp>
              <p:nvSpPr>
                <p:cNvPr id="344" name="Oval 42"/>
                <p:cNvSpPr>
                  <a:spLocks noChangeArrowheads="1"/>
                </p:cNvSpPr>
                <p:nvPr/>
              </p:nvSpPr>
              <p:spPr bwMode="auto">
                <a:xfrm>
                  <a:off x="3008313" y="2686050"/>
                  <a:ext cx="466725" cy="466725"/>
                </a:xfrm>
                <a:prstGeom prst="ellipse">
                  <a:avLst/>
                </a:prstGeom>
                <a:grp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45" name="Freeform 43"/>
                <p:cNvSpPr/>
                <p:nvPr/>
              </p:nvSpPr>
              <p:spPr bwMode="auto">
                <a:xfrm>
                  <a:off x="3236913" y="3121025"/>
                  <a:ext cx="120650" cy="111125"/>
                </a:xfrm>
                <a:custGeom>
                  <a:avLst/>
                  <a:gdLst/>
                  <a:ahLst/>
                  <a:cxnLst>
                    <a:cxn ang="0">
                      <a:pos x="76" y="0"/>
                    </a:cxn>
                    <a:cxn ang="0">
                      <a:pos x="69" y="70"/>
                    </a:cxn>
                    <a:cxn ang="0">
                      <a:pos x="0" y="11"/>
                    </a:cxn>
                    <a:cxn ang="0">
                      <a:pos x="76" y="0"/>
                    </a:cxn>
                  </a:cxnLst>
                  <a:rect l="0" t="0" r="r" b="b"/>
                  <a:pathLst>
                    <a:path w="76" h="70">
                      <a:moveTo>
                        <a:pt x="76" y="0"/>
                      </a:moveTo>
                      <a:lnTo>
                        <a:pt x="69" y="70"/>
                      </a:lnTo>
                      <a:lnTo>
                        <a:pt x="0" y="11"/>
                      </a:lnTo>
                      <a:lnTo>
                        <a:pt x="76" y="0"/>
                      </a:lnTo>
                      <a:close/>
                    </a:path>
                  </a:pathLst>
                </a:custGeom>
                <a:grp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43" name="Freeform 77"/>
              <p:cNvSpPr/>
              <p:nvPr/>
            </p:nvSpPr>
            <p:spPr bwMode="auto">
              <a:xfrm>
                <a:off x="4440730" y="3219650"/>
                <a:ext cx="213328" cy="196917"/>
              </a:xfrm>
              <a:custGeom>
                <a:avLst/>
                <a:gdLst/>
                <a:ahLst/>
                <a:cxnLst>
                  <a:cxn ang="0">
                    <a:pos x="96" y="181"/>
                  </a:cxn>
                  <a:cxn ang="0">
                    <a:pos x="0" y="180"/>
                  </a:cxn>
                  <a:cxn ang="0">
                    <a:pos x="0" y="36"/>
                  </a:cxn>
                  <a:cxn ang="0">
                    <a:pos x="98" y="36"/>
                  </a:cxn>
                  <a:cxn ang="0">
                    <a:pos x="196" y="36"/>
                  </a:cxn>
                  <a:cxn ang="0">
                    <a:pos x="196" y="180"/>
                  </a:cxn>
                  <a:cxn ang="0">
                    <a:pos x="96" y="181"/>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9" name="Group 182"/>
            <p:cNvGrpSpPr/>
            <p:nvPr/>
          </p:nvGrpSpPr>
          <p:grpSpPr>
            <a:xfrm rot="20136824">
              <a:off x="2393976" y="2378376"/>
              <a:ext cx="379289" cy="320588"/>
              <a:chOff x="4754597" y="2354698"/>
              <a:chExt cx="470413" cy="400673"/>
            </a:xfrm>
          </p:grpSpPr>
          <p:grpSp>
            <p:nvGrpSpPr>
              <p:cNvPr id="322" name="Group 142"/>
              <p:cNvGrpSpPr/>
              <p:nvPr/>
            </p:nvGrpSpPr>
            <p:grpSpPr>
              <a:xfrm rot="4652138">
                <a:off x="4789467" y="2319828"/>
                <a:ext cx="400673" cy="470413"/>
                <a:chOff x="4387850" y="2540000"/>
                <a:chExt cx="465138" cy="546100"/>
              </a:xfrm>
              <a:solidFill>
                <a:schemeClr val="accent5"/>
              </a:solidFill>
            </p:grpSpPr>
            <p:sp>
              <p:nvSpPr>
                <p:cNvPr id="332" name="Oval 40"/>
                <p:cNvSpPr>
                  <a:spLocks noChangeArrowheads="1"/>
                </p:cNvSpPr>
                <p:nvPr/>
              </p:nvSpPr>
              <p:spPr bwMode="auto">
                <a:xfrm>
                  <a:off x="4387850" y="2540000"/>
                  <a:ext cx="465138" cy="466725"/>
                </a:xfrm>
                <a:prstGeom prst="ellipse">
                  <a:avLst/>
                </a:prstGeom>
                <a:solidFill>
                  <a:srgbClr val="40404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33" name="Freeform 41"/>
                <p:cNvSpPr/>
                <p:nvPr/>
              </p:nvSpPr>
              <p:spPr bwMode="auto">
                <a:xfrm>
                  <a:off x="4614863" y="2974975"/>
                  <a:ext cx="120650" cy="111125"/>
                </a:xfrm>
                <a:custGeom>
                  <a:avLst/>
                  <a:gdLst/>
                  <a:ahLst/>
                  <a:cxnLst>
                    <a:cxn ang="0">
                      <a:pos x="76" y="0"/>
                    </a:cxn>
                    <a:cxn ang="0">
                      <a:pos x="70" y="70"/>
                    </a:cxn>
                    <a:cxn ang="0">
                      <a:pos x="0" y="11"/>
                    </a:cxn>
                    <a:cxn ang="0">
                      <a:pos x="76" y="0"/>
                    </a:cxn>
                  </a:cxnLst>
                  <a:rect l="0" t="0" r="r" b="b"/>
                  <a:pathLst>
                    <a:path w="76" h="70">
                      <a:moveTo>
                        <a:pt x="76" y="0"/>
                      </a:moveTo>
                      <a:lnTo>
                        <a:pt x="70" y="70"/>
                      </a:lnTo>
                      <a:lnTo>
                        <a:pt x="0" y="11"/>
                      </a:lnTo>
                      <a:lnTo>
                        <a:pt x="76" y="0"/>
                      </a:lnTo>
                      <a:close/>
                    </a:path>
                  </a:pathLst>
                </a:custGeom>
                <a:solidFill>
                  <a:srgbClr val="40404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3" name="Group 141"/>
              <p:cNvGrpSpPr/>
              <p:nvPr/>
            </p:nvGrpSpPr>
            <p:grpSpPr>
              <a:xfrm>
                <a:off x="4917743" y="2407079"/>
                <a:ext cx="240677" cy="310419"/>
                <a:chOff x="4502150" y="2606675"/>
                <a:chExt cx="279401" cy="360363"/>
              </a:xfrm>
            </p:grpSpPr>
            <p:sp>
              <p:nvSpPr>
                <p:cNvPr id="324" name="Freeform 82"/>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25" name="Freeform 83"/>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26" name="Freeform 84"/>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27" name="Freeform 85"/>
                <p:cNvSpPr/>
                <p:nvPr/>
              </p:nvSpPr>
              <p:spPr bwMode="auto">
                <a:xfrm>
                  <a:off x="4567238" y="2873375"/>
                  <a:ext cx="77788" cy="93663"/>
                </a:xfrm>
                <a:custGeom>
                  <a:avLst/>
                  <a:gdLst/>
                  <a:ahLst/>
                  <a:cxnLst>
                    <a:cxn ang="0">
                      <a:pos x="43" y="5"/>
                    </a:cxn>
                    <a:cxn ang="0">
                      <a:pos x="43" y="27"/>
                    </a:cxn>
                    <a:cxn ang="0">
                      <a:pos x="24" y="43"/>
                    </a:cxn>
                    <a:cxn ang="0">
                      <a:pos x="1" y="61"/>
                    </a:cxn>
                    <a:cxn ang="0">
                      <a:pos x="62" y="73"/>
                    </a:cxn>
                    <a:cxn ang="0">
                      <a:pos x="62" y="0"/>
                    </a:cxn>
                    <a:cxn ang="0">
                      <a:pos x="43" y="5"/>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28" name="Freeform 86"/>
                <p:cNvSpPr/>
                <p:nvPr/>
              </p:nvSpPr>
              <p:spPr bwMode="auto">
                <a:xfrm>
                  <a:off x="4637088" y="2873375"/>
                  <a:ext cx="74613" cy="93663"/>
                </a:xfrm>
                <a:custGeom>
                  <a:avLst/>
                  <a:gdLst/>
                  <a:ahLst/>
                  <a:cxnLst>
                    <a:cxn ang="0">
                      <a:pos x="12" y="5"/>
                    </a:cxn>
                    <a:cxn ang="0">
                      <a:pos x="12" y="27"/>
                    </a:cxn>
                    <a:cxn ang="0">
                      <a:pos x="30" y="43"/>
                    </a:cxn>
                    <a:cxn ang="0">
                      <a:pos x="57" y="61"/>
                    </a:cxn>
                    <a:cxn ang="0">
                      <a:pos x="0" y="73"/>
                    </a:cxn>
                    <a:cxn ang="0">
                      <a:pos x="0" y="0"/>
                    </a:cxn>
                    <a:cxn ang="0">
                      <a:pos x="12" y="5"/>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29" name="Freeform 87"/>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30" name="Freeform 88"/>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31" name="Freeform 89"/>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82" name="Group 191"/>
            <p:cNvGrpSpPr/>
            <p:nvPr/>
          </p:nvGrpSpPr>
          <p:grpSpPr>
            <a:xfrm rot="2599983">
              <a:off x="3455088" y="3095705"/>
              <a:ext cx="278367" cy="323145"/>
              <a:chOff x="4859210" y="1630618"/>
              <a:chExt cx="507337" cy="593487"/>
            </a:xfrm>
          </p:grpSpPr>
          <p:grpSp>
            <p:nvGrpSpPr>
              <p:cNvPr id="303" name="Group 140"/>
              <p:cNvGrpSpPr/>
              <p:nvPr/>
            </p:nvGrpSpPr>
            <p:grpSpPr>
              <a:xfrm rot="2327168">
                <a:off x="4859210" y="1630618"/>
                <a:ext cx="507337" cy="593487"/>
                <a:chOff x="4468813" y="1739900"/>
                <a:chExt cx="588963" cy="688975"/>
              </a:xfrm>
              <a:solidFill>
                <a:schemeClr val="accent2"/>
              </a:solidFill>
            </p:grpSpPr>
            <p:sp>
              <p:nvSpPr>
                <p:cNvPr id="310" name="Oval 30"/>
                <p:cNvSpPr>
                  <a:spLocks noChangeArrowheads="1"/>
                </p:cNvSpPr>
                <p:nvPr/>
              </p:nvSpPr>
              <p:spPr bwMode="auto">
                <a:xfrm>
                  <a:off x="4468813" y="1739900"/>
                  <a:ext cx="588963" cy="588963"/>
                </a:xfrm>
                <a:prstGeom prst="ellipse">
                  <a:avLst/>
                </a:prstGeom>
                <a:solidFill>
                  <a:srgbClr val="A5A5A5"/>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11"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solidFill>
                  <a:srgbClr val="A5A5A5"/>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4" name="Group 139"/>
              <p:cNvGrpSpPr/>
              <p:nvPr/>
            </p:nvGrpSpPr>
            <p:grpSpPr>
              <a:xfrm>
                <a:off x="4952287" y="1709298"/>
                <a:ext cx="377425" cy="376058"/>
                <a:chOff x="4530725" y="1808163"/>
                <a:chExt cx="438150" cy="436563"/>
              </a:xfrm>
            </p:grpSpPr>
            <p:sp>
              <p:nvSpPr>
                <p:cNvPr id="305"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06"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07"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08" name="Freeform 68"/>
                <p:cNvSpPr>
                  <a:spLocks noEditPoints="1"/>
                </p:cNvSpPr>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309" name="Oval 69"/>
                <p:cNvSpPr>
                  <a:spLocks noChangeArrowheads="1"/>
                </p:cNvSpPr>
                <p:nvPr/>
              </p:nvSpPr>
              <p:spPr bwMode="auto">
                <a:xfrm>
                  <a:off x="4714875" y="1993900"/>
                  <a:ext cx="68263" cy="66675"/>
                </a:xfrm>
                <a:prstGeom prst="ellipse">
                  <a:avLst/>
                </a:prstGeom>
                <a:solidFill>
                  <a:srgbClr val="F2F2F2"/>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84" name="Group 204"/>
            <p:cNvGrpSpPr/>
            <p:nvPr/>
          </p:nvGrpSpPr>
          <p:grpSpPr>
            <a:xfrm>
              <a:off x="3711947" y="2543887"/>
              <a:ext cx="338737" cy="286315"/>
              <a:chOff x="5333287" y="1542252"/>
              <a:chExt cx="544259" cy="463577"/>
            </a:xfrm>
          </p:grpSpPr>
          <p:grpSp>
            <p:nvGrpSpPr>
              <p:cNvPr id="295" name="Group 138"/>
              <p:cNvGrpSpPr/>
              <p:nvPr/>
            </p:nvGrpSpPr>
            <p:grpSpPr>
              <a:xfrm rot="4962133">
                <a:off x="5373628" y="1501911"/>
                <a:ext cx="463577" cy="544259"/>
                <a:chOff x="3767138" y="1962150"/>
                <a:chExt cx="538163" cy="631826"/>
              </a:xfrm>
              <a:solidFill>
                <a:schemeClr val="accent1"/>
              </a:solidFill>
            </p:grpSpPr>
            <p:sp>
              <p:nvSpPr>
                <p:cNvPr id="297" name="Oval 46"/>
                <p:cNvSpPr>
                  <a:spLocks noChangeArrowheads="1"/>
                </p:cNvSpPr>
                <p:nvPr/>
              </p:nvSpPr>
              <p:spPr bwMode="auto">
                <a:xfrm>
                  <a:off x="3767138" y="1962150"/>
                  <a:ext cx="538163" cy="539750"/>
                </a:xfrm>
                <a:prstGeom prst="ellipse">
                  <a:avLst/>
                </a:prstGeom>
                <a:solidFill>
                  <a:srgbClr val="404040"/>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298"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no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96" name="Freeform 182"/>
              <p:cNvSpPr>
                <a:spLocks noEditPoints="1"/>
              </p:cNvSpPr>
              <p:nvPr/>
            </p:nvSpPr>
            <p:spPr bwMode="auto">
              <a:xfrm>
                <a:off x="5511852" y="1652040"/>
                <a:ext cx="258936" cy="24192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08662" tIns="54331" rIns="108662" bIns="543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36" name="矩形 435"/>
          <p:cNvSpPr/>
          <p:nvPr/>
        </p:nvSpPr>
        <p:spPr>
          <a:xfrm>
            <a:off x="3218788" y="2802688"/>
            <a:ext cx="5538708" cy="1060450"/>
          </a:xfrm>
          <a:prstGeom prst="rect">
            <a:avLst/>
          </a:prstGeom>
        </p:spPr>
        <p:txBody>
          <a:bodyPr wrap="square">
            <a:spAutoFit/>
          </a:bodyPr>
          <a:lstStyle/>
          <a:p>
            <a:pPr>
              <a:lnSpc>
                <a:spcPct val="150000"/>
              </a:lnSpc>
            </a:pPr>
            <a:r>
              <a:rPr kumimoji="1" lang="zh-CN" altLang="en-US" sz="1400" dirty="0">
                <a:solidFill>
                  <a:srgbClr val="404040"/>
                </a:solidFill>
                <a:latin typeface="微软雅黑" panose="020B0503020204020204" pitchFamily="34" charset="-122"/>
                <a:ea typeface="微软雅黑" panose="020B0503020204020204" pitchFamily="34" charset="-122"/>
              </a:rPr>
              <a:t>确保企业安全标准化管理手册与企业安全标准化管理制度、安全操作规程及所需的“ 记录 ”</a:t>
            </a:r>
            <a:endParaRPr kumimoji="1" lang="en-US" altLang="zh-CN" sz="1400" dirty="0">
              <a:solidFill>
                <a:srgbClr val="404040"/>
              </a:solidFill>
              <a:latin typeface="微软雅黑" panose="020B0503020204020204" pitchFamily="34" charset="-122"/>
              <a:ea typeface="微软雅黑" panose="020B0503020204020204" pitchFamily="34" charset="-122"/>
            </a:endParaRPr>
          </a:p>
          <a:p>
            <a:pPr>
              <a:lnSpc>
                <a:spcPct val="150000"/>
              </a:lnSpc>
            </a:pPr>
            <a:r>
              <a:rPr kumimoji="1" lang="en-US" altLang="zh-CN" sz="1400" dirty="0">
                <a:solidFill>
                  <a:srgbClr val="404040"/>
                </a:solidFill>
                <a:latin typeface="微软雅黑" panose="020B0503020204020204" pitchFamily="34" charset="-122"/>
                <a:ea typeface="微软雅黑" panose="020B0503020204020204" pitchFamily="34" charset="-122"/>
              </a:rPr>
              <a:t>(</a:t>
            </a:r>
            <a:r>
              <a:rPr kumimoji="1" lang="zh-CN" altLang="en-US" sz="1400" dirty="0">
                <a:solidFill>
                  <a:srgbClr val="404040"/>
                </a:solidFill>
                <a:latin typeface="微软雅黑" panose="020B0503020204020204" pitchFamily="34" charset="-122"/>
                <a:ea typeface="微软雅黑" panose="020B0503020204020204" pitchFamily="34" charset="-122"/>
              </a:rPr>
              <a:t>资料、档案、台帐</a:t>
            </a:r>
            <a:r>
              <a:rPr kumimoji="1" lang="en-US" altLang="zh-CN" sz="1400" dirty="0">
                <a:solidFill>
                  <a:srgbClr val="404040"/>
                </a:solidFill>
                <a:latin typeface="微软雅黑" panose="020B0503020204020204" pitchFamily="34" charset="-122"/>
                <a:ea typeface="微软雅黑" panose="020B0503020204020204" pitchFamily="34" charset="-122"/>
              </a:rPr>
              <a:t>), </a:t>
            </a:r>
            <a:r>
              <a:rPr kumimoji="1" lang="zh-CN" altLang="en-US" sz="1400" dirty="0">
                <a:solidFill>
                  <a:srgbClr val="404040"/>
                </a:solidFill>
                <a:latin typeface="微软雅黑" panose="020B0503020204020204" pitchFamily="34" charset="-122"/>
                <a:ea typeface="微软雅黑" panose="020B0503020204020204" pitchFamily="34" charset="-122"/>
              </a:rPr>
              <a:t>与要求相对应、与内容相吻合、与规范相一致</a:t>
            </a:r>
            <a:r>
              <a:rPr kumimoji="1" lang="en-US" altLang="zh-CN" sz="1400" dirty="0">
                <a:solidFill>
                  <a:srgbClr val="404040"/>
                </a:solidFill>
                <a:latin typeface="微软雅黑" panose="020B0503020204020204" pitchFamily="34" charset="-122"/>
                <a:ea typeface="微软雅黑" panose="020B0503020204020204" pitchFamily="34" charset="-122"/>
              </a:rPr>
              <a:t>).</a:t>
            </a:r>
            <a:endParaRPr kumimoji="1" lang="zh-CN" altLang="en-US" sz="14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496057" y="957901"/>
            <a:ext cx="2885440"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第五阶段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实施运行及整改</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2" name="组合 111"/>
          <p:cNvGrpSpPr/>
          <p:nvPr/>
        </p:nvGrpSpPr>
        <p:grpSpPr>
          <a:xfrm>
            <a:off x="496057" y="1715733"/>
            <a:ext cx="2257556" cy="1177078"/>
            <a:chOff x="6428745" y="1195294"/>
            <a:chExt cx="2381016" cy="1241449"/>
          </a:xfrm>
        </p:grpSpPr>
        <p:sp>
          <p:nvSpPr>
            <p:cNvPr id="113"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5" name="组合 114"/>
          <p:cNvGrpSpPr/>
          <p:nvPr/>
        </p:nvGrpSpPr>
        <p:grpSpPr>
          <a:xfrm>
            <a:off x="496059" y="2751788"/>
            <a:ext cx="2911092" cy="1518158"/>
            <a:chOff x="6428747" y="2097135"/>
            <a:chExt cx="3070292" cy="1601182"/>
          </a:xfrm>
        </p:grpSpPr>
        <p:sp>
          <p:nvSpPr>
            <p:cNvPr id="116"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3742"/>
            <p:cNvSpPr/>
            <p:nvPr/>
          </p:nvSpPr>
          <p:spPr bwMode="auto">
            <a:xfrm>
              <a:off x="6428747" y="2097135"/>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8" name="组合 117"/>
          <p:cNvGrpSpPr/>
          <p:nvPr/>
        </p:nvGrpSpPr>
        <p:grpSpPr>
          <a:xfrm>
            <a:off x="1993940" y="1994798"/>
            <a:ext cx="559320" cy="555743"/>
            <a:chOff x="8008544" y="2224241"/>
            <a:chExt cx="589908" cy="586135"/>
          </a:xfrm>
        </p:grpSpPr>
        <p:sp>
          <p:nvSpPr>
            <p:cNvPr id="119"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rgbClr val="40404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2" name="组合 131"/>
          <p:cNvGrpSpPr/>
          <p:nvPr/>
        </p:nvGrpSpPr>
        <p:grpSpPr>
          <a:xfrm>
            <a:off x="2431618" y="3119088"/>
            <a:ext cx="716741" cy="716741"/>
            <a:chOff x="8470157" y="3209097"/>
            <a:chExt cx="755938" cy="755938"/>
          </a:xfrm>
        </p:grpSpPr>
        <p:sp>
          <p:nvSpPr>
            <p:cNvPr id="133"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91429" tIns="45715" rIns="91429" bIns="45715"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4" name="组合 133"/>
            <p:cNvGrpSpPr/>
            <p:nvPr/>
          </p:nvGrpSpPr>
          <p:grpSpPr>
            <a:xfrm>
              <a:off x="8593421" y="3417263"/>
              <a:ext cx="509410" cy="339606"/>
              <a:chOff x="8609773" y="3176177"/>
              <a:chExt cx="509410" cy="339606"/>
            </a:xfrm>
          </p:grpSpPr>
          <p:sp>
            <p:nvSpPr>
              <p:cNvPr id="135"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3779"/>
              <p:cNvSpPr/>
              <p:nvPr/>
            </p:nvSpPr>
            <p:spPr bwMode="auto">
              <a:xfrm>
                <a:off x="8773287" y="3325009"/>
                <a:ext cx="152350" cy="92667"/>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76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40" name="TextBox 78"/>
          <p:cNvSpPr txBox="1"/>
          <p:nvPr/>
        </p:nvSpPr>
        <p:spPr>
          <a:xfrm>
            <a:off x="1205395" y="3294557"/>
            <a:ext cx="327334" cy="396583"/>
          </a:xfrm>
          <a:prstGeom prst="rect">
            <a:avLst/>
          </a:prstGeom>
          <a:noFill/>
        </p:spPr>
        <p:txBody>
          <a:bodyPr wrap="none" rtlCol="0">
            <a:spAutoFit/>
          </a:bodyPr>
          <a:lstStyle/>
          <a:p>
            <a:pPr algn="just">
              <a:lnSpc>
                <a:spcPct val="120000"/>
              </a:lnSpc>
            </a:pPr>
            <a:r>
              <a:rPr lang="en-US" altLang="zh-CN"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2</a:t>
            </a:r>
            <a:endParaRPr lang="en-GB"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1" name="TextBox 79"/>
          <p:cNvSpPr txBox="1"/>
          <p:nvPr/>
        </p:nvSpPr>
        <p:spPr>
          <a:xfrm>
            <a:off x="1205395" y="2091804"/>
            <a:ext cx="327334" cy="396583"/>
          </a:xfrm>
          <a:prstGeom prst="rect">
            <a:avLst/>
          </a:prstGeom>
          <a:noFill/>
        </p:spPr>
        <p:txBody>
          <a:bodyPr wrap="none" rtlCol="0">
            <a:spAutoFit/>
          </a:bodyPr>
          <a:lstStyle/>
          <a:p>
            <a:pPr algn="just">
              <a:lnSpc>
                <a:spcPct val="120000"/>
              </a:lnSpc>
            </a:pPr>
            <a:r>
              <a:rPr lang="en-US" altLang="zh-CN"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1</a:t>
            </a:r>
            <a:endParaRPr lang="en-GB"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矩形 9"/>
          <p:cNvSpPr/>
          <p:nvPr/>
        </p:nvSpPr>
        <p:spPr>
          <a:xfrm>
            <a:off x="2943170" y="1671969"/>
            <a:ext cx="4572000" cy="1002967"/>
          </a:xfrm>
          <a:prstGeom prst="rect">
            <a:avLst/>
          </a:prstGeom>
        </p:spPr>
        <p:txBody>
          <a:bodyPr>
            <a:spAutoFit/>
          </a:bodyPr>
          <a:lstStyle/>
          <a:p>
            <a:pPr>
              <a:lnSpc>
                <a:spcPct val="200000"/>
              </a:lnSpc>
            </a:pPr>
            <a:r>
              <a:rPr kumimoji="1" lang="zh-CN" altLang="en-US" sz="1600" dirty="0">
                <a:solidFill>
                  <a:srgbClr val="404040"/>
                </a:solidFill>
                <a:latin typeface="微软雅黑" panose="020B0503020204020204" pitchFamily="34" charset="-122"/>
                <a:ea typeface="微软雅黑" panose="020B0503020204020204" pitchFamily="34" charset="-122"/>
              </a:rPr>
              <a:t>根据修订、完善后的安全管理文件内容要求</a:t>
            </a:r>
            <a:r>
              <a:rPr kumimoji="1" lang="en-US" altLang="zh-CN" sz="1600" dirty="0">
                <a:solidFill>
                  <a:srgbClr val="404040"/>
                </a:solidFill>
                <a:latin typeface="微软雅黑" panose="020B0503020204020204" pitchFamily="34" charset="-122"/>
                <a:ea typeface="微软雅黑" panose="020B0503020204020204" pitchFamily="34" charset="-122"/>
              </a:rPr>
              <a:t>,</a:t>
            </a:r>
            <a:endParaRPr kumimoji="1" lang="en-US" altLang="zh-CN" sz="1600" dirty="0">
              <a:solidFill>
                <a:srgbClr val="404040"/>
              </a:solidFill>
              <a:latin typeface="微软雅黑" panose="020B0503020204020204" pitchFamily="34" charset="-122"/>
              <a:ea typeface="微软雅黑" panose="020B0503020204020204" pitchFamily="34" charset="-122"/>
            </a:endParaRPr>
          </a:p>
          <a:p>
            <a:pPr>
              <a:lnSpc>
                <a:spcPct val="200000"/>
              </a:lnSpc>
            </a:pPr>
            <a:r>
              <a:rPr kumimoji="1" lang="zh-CN" altLang="en-US" sz="1600" dirty="0">
                <a:solidFill>
                  <a:srgbClr val="404040"/>
                </a:solidFill>
                <a:latin typeface="微软雅黑" panose="020B0503020204020204" pitchFamily="34" charset="-122"/>
                <a:ea typeface="微软雅黑" panose="020B0503020204020204" pitchFamily="34" charset="-122"/>
              </a:rPr>
              <a:t>在日常安全生产工作中进行对照操作运行</a:t>
            </a:r>
            <a:r>
              <a:rPr kumimoji="1" lang="en-US" altLang="zh-CN" sz="1600" dirty="0">
                <a:solidFill>
                  <a:srgbClr val="404040"/>
                </a:solidFill>
                <a:latin typeface="微软雅黑" panose="020B0503020204020204" pitchFamily="34" charset="-122"/>
                <a:ea typeface="微软雅黑" panose="020B0503020204020204" pitchFamily="34" charset="-122"/>
              </a:rPr>
              <a:t>;</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11" name="矩形 10"/>
          <p:cNvSpPr/>
          <p:nvPr/>
        </p:nvSpPr>
        <p:spPr>
          <a:xfrm>
            <a:off x="3468288" y="2955554"/>
            <a:ext cx="4572000" cy="1002967"/>
          </a:xfrm>
          <a:prstGeom prst="rect">
            <a:avLst/>
          </a:prstGeom>
        </p:spPr>
        <p:txBody>
          <a:bodyPr>
            <a:spAutoFit/>
          </a:bodyPr>
          <a:lstStyle/>
          <a:p>
            <a:pPr>
              <a:lnSpc>
                <a:spcPct val="200000"/>
              </a:lnSpc>
            </a:pPr>
            <a:r>
              <a:rPr kumimoji="1" lang="zh-CN" altLang="en-US" sz="1600" dirty="0">
                <a:solidFill>
                  <a:srgbClr val="404040"/>
                </a:solidFill>
                <a:latin typeface="微软雅黑" panose="020B0503020204020204" pitchFamily="34" charset="-122"/>
                <a:ea typeface="微软雅黑" panose="020B0503020204020204" pitchFamily="34" charset="-122"/>
              </a:rPr>
              <a:t>实际操作运行需要有时间保证</a:t>
            </a:r>
            <a:endParaRPr kumimoji="1" lang="en-US" altLang="zh-CN" sz="1600" dirty="0">
              <a:solidFill>
                <a:srgbClr val="404040"/>
              </a:solidFill>
              <a:latin typeface="微软雅黑" panose="020B0503020204020204" pitchFamily="34" charset="-122"/>
              <a:ea typeface="微软雅黑" panose="020B0503020204020204" pitchFamily="34" charset="-122"/>
            </a:endParaRPr>
          </a:p>
          <a:p>
            <a:pPr>
              <a:lnSpc>
                <a:spcPct val="200000"/>
              </a:lnSpc>
            </a:pPr>
            <a:r>
              <a:rPr kumimoji="1" lang="en-US" altLang="zh-CN" sz="1600" dirty="0">
                <a:solidFill>
                  <a:srgbClr val="404040"/>
                </a:solidFill>
                <a:latin typeface="微软雅黑" panose="020B0503020204020204" pitchFamily="34" charset="-122"/>
                <a:ea typeface="微软雅黑" panose="020B0503020204020204" pitchFamily="34" charset="-122"/>
              </a:rPr>
              <a:t>(</a:t>
            </a:r>
            <a:r>
              <a:rPr kumimoji="1" lang="zh-CN" altLang="en-US" sz="1600" dirty="0">
                <a:solidFill>
                  <a:srgbClr val="404040"/>
                </a:solidFill>
                <a:latin typeface="微软雅黑" panose="020B0503020204020204" pitchFamily="34" charset="-122"/>
                <a:ea typeface="微软雅黑" panose="020B0503020204020204" pitchFamily="34" charset="-122"/>
              </a:rPr>
              <a:t>即企业自评前操作运行不少于</a:t>
            </a:r>
            <a:r>
              <a:rPr kumimoji="1" lang="en-US" altLang="zh-CN" sz="1600" dirty="0">
                <a:solidFill>
                  <a:srgbClr val="404040"/>
                </a:solidFill>
                <a:latin typeface="微软雅黑" panose="020B0503020204020204" pitchFamily="34" charset="-122"/>
                <a:ea typeface="微软雅黑" panose="020B0503020204020204" pitchFamily="34" charset="-122"/>
              </a:rPr>
              <a:t>3</a:t>
            </a:r>
            <a:r>
              <a:rPr kumimoji="1" lang="zh-CN" altLang="en-US" sz="1600" dirty="0">
                <a:solidFill>
                  <a:srgbClr val="404040"/>
                </a:solidFill>
                <a:latin typeface="微软雅黑" panose="020B0503020204020204" pitchFamily="34" charset="-122"/>
                <a:ea typeface="微软雅黑" panose="020B0503020204020204" pitchFamily="34" charset="-122"/>
              </a:rPr>
              <a:t>个月</a:t>
            </a:r>
            <a:r>
              <a:rPr kumimoji="1" lang="en-US" altLang="zh-CN" sz="1600" dirty="0">
                <a:solidFill>
                  <a:srgbClr val="404040"/>
                </a:solidFill>
                <a:latin typeface="微软雅黑" panose="020B0503020204020204" pitchFamily="34" charset="-122"/>
                <a:ea typeface="微软雅黑" panose="020B0503020204020204" pitchFamily="34" charset="-122"/>
              </a:rPr>
              <a:t>);</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496057" y="957901"/>
            <a:ext cx="2885440"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第五阶段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实施运行及整改</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765734" y="1296455"/>
            <a:ext cx="1619250" cy="337185"/>
          </a:xfrm>
          <a:prstGeom prst="rect">
            <a:avLst/>
          </a:prstGeom>
        </p:spPr>
        <p:txBody>
          <a:bodyPr wrap="none">
            <a:spAutoFit/>
          </a:bodyPr>
          <a:lstStyle/>
          <a:p>
            <a:r>
              <a:rPr kumimoji="1" lang="en-US" altLang="zh-CN" sz="1600" dirty="0">
                <a:solidFill>
                  <a:srgbClr val="404040"/>
                </a:solidFill>
                <a:latin typeface="微软雅黑" panose="020B0503020204020204" pitchFamily="34" charset="-122"/>
                <a:ea typeface="微软雅黑" panose="020B0503020204020204" pitchFamily="34" charset="-122"/>
              </a:rPr>
              <a:t>3.</a:t>
            </a:r>
            <a:r>
              <a:rPr kumimoji="1" lang="zh-CN" altLang="en-US" sz="1600" dirty="0">
                <a:solidFill>
                  <a:srgbClr val="404040"/>
                </a:solidFill>
                <a:latin typeface="微软雅黑" panose="020B0503020204020204" pitchFamily="34" charset="-122"/>
                <a:ea typeface="微软雅黑" panose="020B0503020204020204" pitchFamily="34" charset="-122"/>
              </a:rPr>
              <a:t>在运行过程中</a:t>
            </a:r>
            <a:r>
              <a:rPr kumimoji="1" lang="en-US" altLang="zh-CN" sz="1600" dirty="0">
                <a:solidFill>
                  <a:srgbClr val="404040"/>
                </a:solidFill>
                <a:latin typeface="微软雅黑" panose="020B0503020204020204" pitchFamily="34" charset="-122"/>
                <a:ea typeface="微软雅黑" panose="020B0503020204020204" pitchFamily="34" charset="-122"/>
              </a:rPr>
              <a:t>:</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6" name="矩形 5"/>
          <p:cNvSpPr/>
          <p:nvPr/>
        </p:nvSpPr>
        <p:spPr>
          <a:xfrm>
            <a:off x="1693820" y="1943566"/>
            <a:ext cx="6783688" cy="521970"/>
          </a:xfrm>
          <a:prstGeom prst="rect">
            <a:avLst/>
          </a:prstGeom>
        </p:spPr>
        <p:txBody>
          <a:bodyPr wrap="square">
            <a:spAutoFit/>
          </a:bodyPr>
          <a:lstStyle/>
          <a:p>
            <a:r>
              <a:rPr kumimoji="1" lang="zh-CN" altLang="en-US" sz="1400" dirty="0">
                <a:solidFill>
                  <a:srgbClr val="404040"/>
                </a:solidFill>
                <a:latin typeface="微软雅黑" panose="020B0503020204020204" pitchFamily="34" charset="-122"/>
                <a:ea typeface="微软雅黑" panose="020B0503020204020204" pitchFamily="34" charset="-122"/>
              </a:rPr>
              <a:t>安全归口管理部门应与其他管理部门多沟通、常协调</a:t>
            </a:r>
            <a:r>
              <a:rPr kumimoji="1" lang="en-US" altLang="zh-CN" sz="1400" dirty="0">
                <a:solidFill>
                  <a:srgbClr val="404040"/>
                </a:solidFill>
                <a:latin typeface="微软雅黑" panose="020B0503020204020204" pitchFamily="34" charset="-122"/>
                <a:ea typeface="微软雅黑" panose="020B0503020204020204" pitchFamily="34" charset="-122"/>
              </a:rPr>
              <a:t>,</a:t>
            </a:r>
            <a:r>
              <a:rPr kumimoji="1" lang="zh-CN" altLang="en-US" sz="1400" dirty="0">
                <a:solidFill>
                  <a:srgbClr val="404040"/>
                </a:solidFill>
                <a:latin typeface="微软雅黑" panose="020B0503020204020204" pitchFamily="34" charset="-122"/>
                <a:ea typeface="微软雅黑" panose="020B0503020204020204" pitchFamily="34" charset="-122"/>
              </a:rPr>
              <a:t> 使其他管理部门在其业务工作范围内</a:t>
            </a:r>
            <a:r>
              <a:rPr kumimoji="1" lang="en-US" altLang="zh-CN" sz="1400" dirty="0">
                <a:solidFill>
                  <a:srgbClr val="404040"/>
                </a:solidFill>
                <a:latin typeface="微软雅黑" panose="020B0503020204020204" pitchFamily="34" charset="-122"/>
                <a:ea typeface="微软雅黑" panose="020B0503020204020204" pitchFamily="34" charset="-122"/>
              </a:rPr>
              <a:t>,</a:t>
            </a:r>
            <a:r>
              <a:rPr kumimoji="1" lang="zh-CN" altLang="en-US" sz="1400" dirty="0">
                <a:solidFill>
                  <a:srgbClr val="404040"/>
                </a:solidFill>
                <a:latin typeface="微软雅黑" panose="020B0503020204020204" pitchFamily="34" charset="-122"/>
                <a:ea typeface="微软雅黑" panose="020B0503020204020204" pitchFamily="34" charset="-122"/>
              </a:rPr>
              <a:t>逐步从应付到适应、从关心到关注、直至参与到安全管理体系中来</a:t>
            </a:r>
            <a:r>
              <a:rPr kumimoji="1" lang="en-US" altLang="zh-CN" sz="1400" dirty="0">
                <a:solidFill>
                  <a:srgbClr val="404040"/>
                </a:solidFill>
                <a:latin typeface="微软雅黑" panose="020B0503020204020204" pitchFamily="34" charset="-122"/>
                <a:ea typeface="微软雅黑" panose="020B0503020204020204" pitchFamily="34" charset="-122"/>
              </a:rPr>
              <a:t>;</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7" name="矩形 6"/>
          <p:cNvSpPr/>
          <p:nvPr/>
        </p:nvSpPr>
        <p:spPr>
          <a:xfrm>
            <a:off x="1693818" y="2953099"/>
            <a:ext cx="6783688" cy="521970"/>
          </a:xfrm>
          <a:prstGeom prst="rect">
            <a:avLst/>
          </a:prstGeom>
        </p:spPr>
        <p:txBody>
          <a:bodyPr wrap="square">
            <a:spAutoFit/>
          </a:bodyPr>
          <a:lstStyle/>
          <a:p>
            <a:r>
              <a:rPr kumimoji="1" lang="zh-CN" altLang="en-US" sz="1400" dirty="0">
                <a:solidFill>
                  <a:srgbClr val="404040"/>
                </a:solidFill>
                <a:latin typeface="微软雅黑" panose="020B0503020204020204" pitchFamily="34" charset="-122"/>
                <a:ea typeface="微软雅黑" panose="020B0503020204020204" pitchFamily="34" charset="-122"/>
              </a:rPr>
              <a:t>必须坚持实施好对标准化管理制度贯彻执行的监督考核</a:t>
            </a:r>
            <a:r>
              <a:rPr kumimoji="1" lang="en-US" altLang="zh-CN" sz="1400" dirty="0">
                <a:solidFill>
                  <a:srgbClr val="404040"/>
                </a:solidFill>
                <a:latin typeface="微软雅黑" panose="020B0503020204020204" pitchFamily="34" charset="-122"/>
                <a:ea typeface="微软雅黑" panose="020B0503020204020204" pitchFamily="34" charset="-122"/>
              </a:rPr>
              <a:t>, </a:t>
            </a:r>
            <a:r>
              <a:rPr kumimoji="1" lang="zh-CN" altLang="en-US" sz="1400" dirty="0">
                <a:solidFill>
                  <a:srgbClr val="404040"/>
                </a:solidFill>
                <a:latin typeface="微软雅黑" panose="020B0503020204020204" pitchFamily="34" charset="-122"/>
                <a:ea typeface="微软雅黑" panose="020B0503020204020204" pitchFamily="34" charset="-122"/>
              </a:rPr>
              <a:t>使安全标准化管理工作逐步规范、完善</a:t>
            </a:r>
            <a:r>
              <a:rPr kumimoji="1" lang="en-US" altLang="zh-CN" sz="1400" dirty="0">
                <a:solidFill>
                  <a:srgbClr val="404040"/>
                </a:solidFill>
                <a:latin typeface="微软雅黑" panose="020B0503020204020204" pitchFamily="34" charset="-122"/>
                <a:ea typeface="微软雅黑" panose="020B0503020204020204" pitchFamily="34" charset="-122"/>
              </a:rPr>
              <a:t>,</a:t>
            </a:r>
            <a:r>
              <a:rPr kumimoji="1" lang="zh-CN" altLang="en-US" sz="1400" dirty="0">
                <a:solidFill>
                  <a:srgbClr val="404040"/>
                </a:solidFill>
                <a:latin typeface="微软雅黑" panose="020B0503020204020204" pitchFamily="34" charset="-122"/>
                <a:ea typeface="微软雅黑" panose="020B0503020204020204" pitchFamily="34" charset="-122"/>
              </a:rPr>
              <a:t>不断得到提高</a:t>
            </a:r>
            <a:r>
              <a:rPr kumimoji="1" lang="en-US" altLang="zh-CN" sz="1400" dirty="0">
                <a:solidFill>
                  <a:srgbClr val="404040"/>
                </a:solidFill>
                <a:latin typeface="微软雅黑" panose="020B0503020204020204" pitchFamily="34" charset="-122"/>
                <a:ea typeface="微软雅黑" panose="020B0503020204020204" pitchFamily="34" charset="-122"/>
              </a:rPr>
              <a:t>;</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8" name="矩形 7"/>
          <p:cNvSpPr/>
          <p:nvPr/>
        </p:nvSpPr>
        <p:spPr>
          <a:xfrm>
            <a:off x="1693817" y="4007648"/>
            <a:ext cx="4668884" cy="306705"/>
          </a:xfrm>
          <a:prstGeom prst="rect">
            <a:avLst/>
          </a:prstGeom>
        </p:spPr>
        <p:txBody>
          <a:bodyPr wrap="square">
            <a:spAutoFit/>
          </a:bodyPr>
          <a:lstStyle/>
          <a:p>
            <a:r>
              <a:rPr kumimoji="1" lang="zh-CN" altLang="en-US" sz="1400" dirty="0">
                <a:solidFill>
                  <a:srgbClr val="404040"/>
                </a:solidFill>
                <a:latin typeface="微软雅黑" panose="020B0503020204020204" pitchFamily="34" charset="-122"/>
                <a:ea typeface="微软雅黑" panose="020B0503020204020204" pitchFamily="34" charset="-122"/>
              </a:rPr>
              <a:t>对照考评标准将新发现的问题及时进行整改及完善</a:t>
            </a:r>
            <a:r>
              <a:rPr kumimoji="1" lang="en-US" altLang="zh-CN" sz="1400" dirty="0">
                <a:solidFill>
                  <a:srgbClr val="404040"/>
                </a:solidFill>
                <a:latin typeface="微软雅黑" panose="020B0503020204020204" pitchFamily="34" charset="-122"/>
                <a:ea typeface="微软雅黑" panose="020B0503020204020204" pitchFamily="34" charset="-122"/>
              </a:rPr>
              <a:t>.</a:t>
            </a:r>
            <a:endParaRPr lang="zh-CN" altLang="en-US" sz="1400" dirty="0">
              <a:solidFill>
                <a:srgbClr val="40404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76250" y="1882659"/>
            <a:ext cx="1228725" cy="745971"/>
            <a:chOff x="609600" y="1635009"/>
            <a:chExt cx="1661032" cy="1031991"/>
          </a:xfrm>
        </p:grpSpPr>
        <p:sp>
          <p:nvSpPr>
            <p:cNvPr id="14" name="椭圆 13"/>
            <p:cNvSpPr/>
            <p:nvPr/>
          </p:nvSpPr>
          <p:spPr>
            <a:xfrm>
              <a:off x="866775" y="1635009"/>
              <a:ext cx="1076325" cy="103199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17" name="矩形 16"/>
            <p:cNvSpPr/>
            <p:nvPr/>
          </p:nvSpPr>
          <p:spPr>
            <a:xfrm>
              <a:off x="609600" y="1819275"/>
              <a:ext cx="1661032" cy="6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609600" y="2392393"/>
              <a:ext cx="1661032" cy="6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476250" y="2837662"/>
            <a:ext cx="1228725" cy="745971"/>
            <a:chOff x="609600" y="1635009"/>
            <a:chExt cx="1661032" cy="1031991"/>
          </a:xfrm>
        </p:grpSpPr>
        <p:sp>
          <p:nvSpPr>
            <p:cNvPr id="94" name="椭圆 93"/>
            <p:cNvSpPr/>
            <p:nvPr/>
          </p:nvSpPr>
          <p:spPr>
            <a:xfrm>
              <a:off x="866775" y="1635009"/>
              <a:ext cx="1076325" cy="103199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404040"/>
                  </a:solidFill>
                  <a:latin typeface="微软雅黑" panose="020B0503020204020204" pitchFamily="34" charset="-122"/>
                  <a:ea typeface="微软雅黑" panose="020B0503020204020204" pitchFamily="34" charset="-122"/>
                </a:rPr>
                <a:t>(2)</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95" name="矩形 94"/>
            <p:cNvSpPr/>
            <p:nvPr/>
          </p:nvSpPr>
          <p:spPr>
            <a:xfrm>
              <a:off x="609600" y="1819275"/>
              <a:ext cx="1661032" cy="6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609600" y="2392393"/>
              <a:ext cx="1661032" cy="6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450227" y="3802190"/>
            <a:ext cx="1228725" cy="745971"/>
            <a:chOff x="609600" y="1635009"/>
            <a:chExt cx="1661032" cy="1031991"/>
          </a:xfrm>
        </p:grpSpPr>
        <p:sp>
          <p:nvSpPr>
            <p:cNvPr id="98" name="椭圆 97"/>
            <p:cNvSpPr/>
            <p:nvPr/>
          </p:nvSpPr>
          <p:spPr>
            <a:xfrm>
              <a:off x="866775" y="1635009"/>
              <a:ext cx="1076325" cy="1031991"/>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
          <p:nvSpPr>
            <p:cNvPr id="99" name="矩形 98"/>
            <p:cNvSpPr/>
            <p:nvPr/>
          </p:nvSpPr>
          <p:spPr>
            <a:xfrm>
              <a:off x="609600" y="1819275"/>
              <a:ext cx="1661032" cy="6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609600" y="2392393"/>
              <a:ext cx="1661032" cy="6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496057" y="957901"/>
            <a:ext cx="2237740"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第六阶段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企业自评</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Oval 25"/>
          <p:cNvSpPr/>
          <p:nvPr/>
        </p:nvSpPr>
        <p:spPr>
          <a:xfrm>
            <a:off x="3002197" y="1749581"/>
            <a:ext cx="147346" cy="154103"/>
          </a:xfrm>
          <a:prstGeom prst="ellipse">
            <a:avLst/>
          </a:prstGeom>
          <a:solidFill>
            <a:schemeClr val="bg1">
              <a:lumMod val="95000"/>
            </a:schemeClr>
          </a:solidFill>
          <a:ln w="285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2" name="Oval 35"/>
          <p:cNvSpPr/>
          <p:nvPr/>
        </p:nvSpPr>
        <p:spPr>
          <a:xfrm>
            <a:off x="3002197" y="2773207"/>
            <a:ext cx="147346" cy="154103"/>
          </a:xfrm>
          <a:prstGeom prst="ellipse">
            <a:avLst/>
          </a:prstGeom>
          <a:solidFill>
            <a:schemeClr val="bg1">
              <a:lumMod val="95000"/>
            </a:schemeClr>
          </a:solidFill>
          <a:ln w="285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3" name="Oval 51"/>
          <p:cNvSpPr/>
          <p:nvPr/>
        </p:nvSpPr>
        <p:spPr>
          <a:xfrm>
            <a:off x="3002197" y="3796831"/>
            <a:ext cx="147346" cy="154103"/>
          </a:xfrm>
          <a:prstGeom prst="ellipse">
            <a:avLst/>
          </a:prstGeom>
          <a:solidFill>
            <a:schemeClr val="bg1">
              <a:lumMod val="95000"/>
            </a:schemeClr>
          </a:solidFill>
          <a:ln w="285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33314" y="1438280"/>
            <a:ext cx="2368884" cy="776705"/>
            <a:chOff x="1361399" y="1508768"/>
            <a:chExt cx="3098410" cy="971355"/>
          </a:xfrm>
        </p:grpSpPr>
        <p:grpSp>
          <p:nvGrpSpPr>
            <p:cNvPr id="35" name="Group 30"/>
            <p:cNvGrpSpPr/>
            <p:nvPr/>
          </p:nvGrpSpPr>
          <p:grpSpPr>
            <a:xfrm>
              <a:off x="1361399" y="1508768"/>
              <a:ext cx="3098410" cy="971355"/>
              <a:chOff x="1231550" y="1255634"/>
              <a:chExt cx="2430618" cy="762001"/>
            </a:xfrm>
          </p:grpSpPr>
          <p:sp>
            <p:nvSpPr>
              <p:cNvPr id="37" name="Flowchart: Off-page Connector 22"/>
              <p:cNvSpPr/>
              <p:nvPr/>
            </p:nvSpPr>
            <p:spPr>
              <a:xfrm rot="16200000">
                <a:off x="1829116" y="830137"/>
                <a:ext cx="762000" cy="1612995"/>
              </a:xfrm>
              <a:prstGeom prst="flowChartOffpageConnector">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latin typeface="微软雅黑" panose="020B0503020204020204" pitchFamily="34" charset="-122"/>
                  <a:ea typeface="微软雅黑" panose="020B0503020204020204" pitchFamily="34" charset="-122"/>
                </a:endParaRPr>
              </a:p>
            </p:txBody>
          </p:sp>
          <p:sp>
            <p:nvSpPr>
              <p:cNvPr id="38" name="Round Same Side Corner Rectangle 23"/>
              <p:cNvSpPr/>
              <p:nvPr/>
            </p:nvSpPr>
            <p:spPr>
              <a:xfrm rot="16200000">
                <a:off x="1080978" y="1406206"/>
                <a:ext cx="762001" cy="460857"/>
              </a:xfrm>
              <a:prstGeom prst="round2Same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lumMod val="50000"/>
                        <a:lumOff val="50000"/>
                      </a:schemeClr>
                    </a:solidFill>
                    <a:latin typeface="微软雅黑" panose="020B0503020204020204" pitchFamily="34" charset="-122"/>
                    <a:ea typeface="微软雅黑" panose="020B0503020204020204" pitchFamily="34" charset="-122"/>
                  </a:rPr>
                  <a:t>01</a:t>
                </a:r>
                <a:endParaRPr lang="en-US" dirty="0">
                  <a:solidFill>
                    <a:schemeClr val="bg1">
                      <a:lumMod val="50000"/>
                      <a:lumOff val="50000"/>
                    </a:schemeClr>
                  </a:solidFill>
                  <a:latin typeface="微软雅黑" panose="020B0503020204020204" pitchFamily="34" charset="-122"/>
                  <a:ea typeface="微软雅黑" panose="020B0503020204020204" pitchFamily="34" charset="-122"/>
                </a:endParaRPr>
              </a:p>
            </p:txBody>
          </p:sp>
          <p:cxnSp>
            <p:nvCxnSpPr>
              <p:cNvPr id="39" name="Straight Connector 24"/>
              <p:cNvCxnSpPr/>
              <p:nvPr/>
            </p:nvCxnSpPr>
            <p:spPr>
              <a:xfrm flipV="1">
                <a:off x="2991445" y="1636635"/>
                <a:ext cx="670723" cy="2"/>
              </a:xfrm>
              <a:prstGeom prst="line">
                <a:avLst/>
              </a:prstGeom>
              <a:ln w="1905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sp>
          <p:nvSpPr>
            <p:cNvPr id="36"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31360" y="3485530"/>
            <a:ext cx="2370836" cy="776706"/>
            <a:chOff x="1358843" y="4069078"/>
            <a:chExt cx="3100964" cy="971356"/>
          </a:xfrm>
        </p:grpSpPr>
        <p:grpSp>
          <p:nvGrpSpPr>
            <p:cNvPr id="41" name="Group 40"/>
            <p:cNvGrpSpPr/>
            <p:nvPr/>
          </p:nvGrpSpPr>
          <p:grpSpPr>
            <a:xfrm>
              <a:off x="1358843" y="4069078"/>
              <a:ext cx="3100964" cy="971356"/>
              <a:chOff x="1229546" y="1255634"/>
              <a:chExt cx="2432622" cy="762002"/>
            </a:xfrm>
          </p:grpSpPr>
          <p:sp>
            <p:nvSpPr>
              <p:cNvPr id="43" name="Flowchart: Off-page Connector 47"/>
              <p:cNvSpPr/>
              <p:nvPr/>
            </p:nvSpPr>
            <p:spPr>
              <a:xfrm rot="16200000">
                <a:off x="1829116" y="830138"/>
                <a:ext cx="762000" cy="1612995"/>
              </a:xfrm>
              <a:prstGeom prst="flowChartOffpageConnector">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44" name="Round Same Side Corner Rectangle 49"/>
              <p:cNvSpPr/>
              <p:nvPr/>
            </p:nvSpPr>
            <p:spPr>
              <a:xfrm rot="16200000">
                <a:off x="1078974" y="1406206"/>
                <a:ext cx="762001" cy="460857"/>
              </a:xfrm>
              <a:prstGeom prst="round2Same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lumMod val="50000"/>
                        <a:lumOff val="50000"/>
                      </a:schemeClr>
                    </a:solidFill>
                    <a:latin typeface="微软雅黑" panose="020B0503020204020204" pitchFamily="34" charset="-122"/>
                    <a:ea typeface="微软雅黑" panose="020B0503020204020204" pitchFamily="34" charset="-122"/>
                  </a:rPr>
                  <a:t>03</a:t>
                </a:r>
                <a:endParaRPr lang="en-US" dirty="0">
                  <a:solidFill>
                    <a:schemeClr val="bg1">
                      <a:lumMod val="50000"/>
                      <a:lumOff val="50000"/>
                    </a:schemeClr>
                  </a:solidFill>
                  <a:latin typeface="微软雅黑" panose="020B0503020204020204" pitchFamily="34" charset="-122"/>
                  <a:ea typeface="微软雅黑" panose="020B0503020204020204" pitchFamily="34" charset="-122"/>
                </a:endParaRPr>
              </a:p>
            </p:txBody>
          </p:sp>
          <p:cxnSp>
            <p:nvCxnSpPr>
              <p:cNvPr id="45" name="Straight Connector 50"/>
              <p:cNvCxnSpPr/>
              <p:nvPr/>
            </p:nvCxnSpPr>
            <p:spPr>
              <a:xfrm>
                <a:off x="2991444" y="1636635"/>
                <a:ext cx="670724" cy="1"/>
              </a:xfrm>
              <a:prstGeom prst="line">
                <a:avLst/>
              </a:prstGeom>
              <a:ln w="1905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33314" y="2461904"/>
            <a:ext cx="2368881" cy="776706"/>
            <a:chOff x="1361399" y="2788923"/>
            <a:chExt cx="3098408" cy="971356"/>
          </a:xfrm>
        </p:grpSpPr>
        <p:grpSp>
          <p:nvGrpSpPr>
            <p:cNvPr id="47" name="Group 31"/>
            <p:cNvGrpSpPr/>
            <p:nvPr/>
          </p:nvGrpSpPr>
          <p:grpSpPr>
            <a:xfrm>
              <a:off x="1361399" y="2788923"/>
              <a:ext cx="3098408" cy="971356"/>
              <a:chOff x="1231549" y="1255634"/>
              <a:chExt cx="2430616" cy="762002"/>
            </a:xfrm>
          </p:grpSpPr>
          <p:sp>
            <p:nvSpPr>
              <p:cNvPr id="49" name="Flowchart: Off-page Connector 32"/>
              <p:cNvSpPr/>
              <p:nvPr/>
            </p:nvSpPr>
            <p:spPr>
              <a:xfrm rot="16200000">
                <a:off x="1829116" y="830138"/>
                <a:ext cx="762000" cy="1612995"/>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50" name="Round Same Side Corner Rectangle 33"/>
              <p:cNvSpPr/>
              <p:nvPr/>
            </p:nvSpPr>
            <p:spPr>
              <a:xfrm rot="16200000">
                <a:off x="1080977" y="1406206"/>
                <a:ext cx="762001" cy="460857"/>
              </a:xfrm>
              <a:prstGeom prst="round2Same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lumMod val="50000"/>
                        <a:lumOff val="50000"/>
                      </a:schemeClr>
                    </a:solidFill>
                    <a:latin typeface="微软雅黑" panose="020B0503020204020204" pitchFamily="34" charset="-122"/>
                    <a:ea typeface="微软雅黑" panose="020B0503020204020204" pitchFamily="34" charset="-122"/>
                  </a:rPr>
                  <a:t>02</a:t>
                </a:r>
                <a:endParaRPr lang="en-US" dirty="0">
                  <a:solidFill>
                    <a:schemeClr val="bg1">
                      <a:lumMod val="50000"/>
                      <a:lumOff val="50000"/>
                    </a:schemeClr>
                  </a:solidFill>
                  <a:latin typeface="微软雅黑" panose="020B0503020204020204" pitchFamily="34" charset="-122"/>
                  <a:ea typeface="微软雅黑" panose="020B0503020204020204" pitchFamily="34" charset="-122"/>
                </a:endParaRPr>
              </a:p>
            </p:txBody>
          </p:sp>
          <p:cxnSp>
            <p:nvCxnSpPr>
              <p:cNvPr id="51" name="Straight Connector 34"/>
              <p:cNvCxnSpPr/>
              <p:nvPr/>
            </p:nvCxnSpPr>
            <p:spPr>
              <a:xfrm>
                <a:off x="2991446" y="1636635"/>
                <a:ext cx="670719" cy="1"/>
              </a:xfrm>
              <a:prstGeom prst="line">
                <a:avLst/>
              </a:prstGeom>
              <a:ln w="1905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sp>
          <p:nvSpPr>
            <p:cNvPr id="48"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10" name="矩形 9"/>
          <p:cNvSpPr/>
          <p:nvPr/>
        </p:nvSpPr>
        <p:spPr>
          <a:xfrm>
            <a:off x="3197389" y="1565022"/>
            <a:ext cx="5150804" cy="523220"/>
          </a:xfrm>
          <a:prstGeom prst="rect">
            <a:avLst/>
          </a:prstGeom>
        </p:spPr>
        <p:txBody>
          <a:bodyPr wrap="square">
            <a:spAutoFit/>
          </a:bodyPr>
          <a:lstStyle/>
          <a:p>
            <a:r>
              <a:rPr kumimoji="1" lang="zh-CN" altLang="en-US" sz="14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依据考评标准</a:t>
            </a:r>
            <a:r>
              <a:rPr kumimoji="1" lang="en-US" altLang="zh-CN" sz="14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zh-CN" altLang="en-US" sz="14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由标准化工作执行小组组织相关人员，开展企业内部自主评定工作</a:t>
            </a:r>
            <a:r>
              <a:rPr kumimoji="1" lang="en-US" altLang="zh-CN" sz="14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1" name="矩形 10"/>
          <p:cNvSpPr/>
          <p:nvPr/>
        </p:nvSpPr>
        <p:spPr>
          <a:xfrm>
            <a:off x="3197389" y="2699394"/>
            <a:ext cx="4572000" cy="307777"/>
          </a:xfrm>
          <a:prstGeom prst="rect">
            <a:avLst/>
          </a:prstGeom>
        </p:spPr>
        <p:txBody>
          <a:bodyPr>
            <a:spAutoFit/>
          </a:bodyPr>
          <a:lstStyle/>
          <a:p>
            <a:r>
              <a:rPr kumimoji="1" lang="zh-CN" altLang="en-US" sz="1400" dirty="0">
                <a:solidFill>
                  <a:srgbClr val="404040"/>
                </a:solidFill>
                <a:latin typeface="微软雅黑" panose="020B0503020204020204" pitchFamily="34" charset="-122"/>
                <a:ea typeface="微软雅黑" panose="020B0503020204020204" pitchFamily="34" charset="-122"/>
              </a:rPr>
              <a:t>对评定过程中发现的问题</a:t>
            </a:r>
            <a:r>
              <a:rPr kumimoji="1" lang="en-US" altLang="zh-CN" sz="1400" dirty="0">
                <a:solidFill>
                  <a:srgbClr val="404040"/>
                </a:solidFill>
                <a:latin typeface="微软雅黑" panose="020B0503020204020204" pitchFamily="34" charset="-122"/>
                <a:ea typeface="微软雅黑" panose="020B0503020204020204" pitchFamily="34" charset="-122"/>
              </a:rPr>
              <a:t>,  </a:t>
            </a:r>
            <a:r>
              <a:rPr kumimoji="1" lang="zh-CN" altLang="en-US" sz="1400" dirty="0">
                <a:solidFill>
                  <a:srgbClr val="404040"/>
                </a:solidFill>
                <a:latin typeface="微软雅黑" panose="020B0503020204020204" pitchFamily="34" charset="-122"/>
                <a:ea typeface="微软雅黑" panose="020B0503020204020204" pitchFamily="34" charset="-122"/>
              </a:rPr>
              <a:t>再次组织进行整改、完善</a:t>
            </a:r>
            <a:r>
              <a:rPr kumimoji="1" lang="en-US" altLang="zh-CN" sz="1400" dirty="0">
                <a:solidFill>
                  <a:srgbClr val="404040"/>
                </a:solidFill>
                <a:latin typeface="微软雅黑" panose="020B0503020204020204" pitchFamily="34" charset="-122"/>
                <a:ea typeface="微软雅黑" panose="020B0503020204020204" pitchFamily="34" charset="-122"/>
              </a:rPr>
              <a:t>;</a:t>
            </a:r>
            <a:endParaRPr kumimoji="1"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矩形 11"/>
          <p:cNvSpPr/>
          <p:nvPr/>
        </p:nvSpPr>
        <p:spPr>
          <a:xfrm>
            <a:off x="3197388" y="3475247"/>
            <a:ext cx="4794087" cy="1169551"/>
          </a:xfrm>
          <a:prstGeom prst="rect">
            <a:avLst/>
          </a:prstGeom>
        </p:spPr>
        <p:txBody>
          <a:bodyPr wrap="square">
            <a:spAutoFit/>
          </a:bodyPr>
          <a:lstStyle/>
          <a:p>
            <a:r>
              <a:rPr lang="zh-CN" altLang="en-US" sz="14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准备安全生产标准化评审申请材料</a:t>
            </a:r>
            <a:r>
              <a:rPr lang="en-US" altLang="zh-CN" sz="14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dirty="0">
                <a:solidFill>
                  <a:srgbClr val="404040"/>
                </a:solidFill>
                <a:latin typeface="微软雅黑" panose="020B0503020204020204" pitchFamily="34" charset="-122"/>
                <a:ea typeface="微软雅黑" panose="020B0503020204020204" pitchFamily="34" charset="-122"/>
              </a:rPr>
              <a:t>对安全生产标准化管理运行过程中的所有</a:t>
            </a:r>
            <a:endParaRPr lang="en-US" altLang="zh-CN" sz="1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rgbClr val="404040"/>
                </a:solidFill>
                <a:latin typeface="微软雅黑" panose="020B0503020204020204" pitchFamily="34" charset="-122"/>
                <a:ea typeface="微软雅黑" panose="020B0503020204020204" pitchFamily="34" charset="-122"/>
              </a:rPr>
              <a:t>“记录”</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进行收集、汇总、分类、整理</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按体系要</a:t>
            </a:r>
            <a:endParaRPr lang="zh-CN" altLang="en-US" sz="1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rgbClr val="404040"/>
                </a:solidFill>
                <a:latin typeface="微软雅黑" panose="020B0503020204020204" pitchFamily="34" charset="-122"/>
                <a:ea typeface="微软雅黑" panose="020B0503020204020204" pitchFamily="34" charset="-122"/>
              </a:rPr>
              <a:t>素顺序排列</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装订成册</a:t>
            </a:r>
            <a:r>
              <a:rPr lang="en-US" altLang="zh-CN" sz="1400" dirty="0">
                <a:solidFill>
                  <a:srgbClr val="404040"/>
                </a:solidFill>
                <a:latin typeface="微软雅黑" panose="020B0503020204020204" pitchFamily="34" charset="-122"/>
                <a:ea typeface="微软雅黑" panose="020B0503020204020204" pitchFamily="34" charset="-122"/>
              </a:rPr>
              <a:t>;</a:t>
            </a:r>
            <a:endParaRPr lang="en-US" altLang="zh-CN" sz="1400" dirty="0">
              <a:solidFill>
                <a:srgbClr val="404040"/>
              </a:solidFill>
              <a:latin typeface="微软雅黑" panose="020B0503020204020204" pitchFamily="34" charset="-122"/>
              <a:ea typeface="微软雅黑" panose="020B0503020204020204" pitchFamily="34" charset="-122"/>
            </a:endParaRPr>
          </a:p>
          <a:p>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矩形 12"/>
          <p:cNvSpPr/>
          <p:nvPr/>
        </p:nvSpPr>
        <p:spPr>
          <a:xfrm>
            <a:off x="2396501" y="4605226"/>
            <a:ext cx="2911374" cy="338554"/>
          </a:xfrm>
          <a:prstGeom prst="rect">
            <a:avLst/>
          </a:prstGeom>
        </p:spPr>
        <p:txBody>
          <a:bodyPr wrap="none">
            <a:spAutoFit/>
          </a:bodyPr>
          <a:lstStyle/>
          <a:p>
            <a:pPr algn="ctr"/>
            <a:r>
              <a:rPr kumimoji="1" lang="zh-CN" altLang="en-US" sz="1600" b="1" dirty="0">
                <a:solidFill>
                  <a:srgbClr val="C00000"/>
                </a:solidFill>
                <a:latin typeface="微软雅黑" panose="020B0503020204020204" pitchFamily="34" charset="-122"/>
                <a:ea typeface="微软雅黑" panose="020B0503020204020204" pitchFamily="34" charset="-122"/>
              </a:rPr>
              <a:t>自评得分必须≥</a:t>
            </a:r>
            <a:r>
              <a:rPr kumimoji="1" lang="en-US" altLang="zh-CN" sz="1600" b="1" dirty="0">
                <a:solidFill>
                  <a:srgbClr val="C00000"/>
                </a:solidFill>
                <a:latin typeface="微软雅黑" panose="020B0503020204020204" pitchFamily="34" charset="-122"/>
                <a:ea typeface="微软雅黑" panose="020B0503020204020204" pitchFamily="34" charset="-122"/>
              </a:rPr>
              <a:t>90</a:t>
            </a:r>
            <a:r>
              <a:rPr kumimoji="1" lang="zh-CN" altLang="en-US" sz="1600" b="1" dirty="0">
                <a:solidFill>
                  <a:srgbClr val="C00000"/>
                </a:solidFill>
                <a:latin typeface="微软雅黑" panose="020B0503020204020204" pitchFamily="34" charset="-122"/>
                <a:ea typeface="微软雅黑" panose="020B0503020204020204" pitchFamily="34" charset="-122"/>
              </a:rPr>
              <a:t>分方可申报</a:t>
            </a:r>
            <a:r>
              <a:rPr kumimoji="1" lang="en-US" altLang="zh-CN" sz="1600" b="1" dirty="0">
                <a:solidFill>
                  <a:srgbClr val="C00000"/>
                </a:solidFill>
                <a:latin typeface="微软雅黑" panose="020B0503020204020204" pitchFamily="34" charset="-122"/>
                <a:ea typeface="微软雅黑" panose="020B0503020204020204" pitchFamily="34" charset="-122"/>
              </a:rPr>
              <a:t>;</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496057" y="957901"/>
            <a:ext cx="2237740"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第七阶段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评审申请</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33"/>
          <p:cNvGrpSpPr/>
          <p:nvPr/>
        </p:nvGrpSpPr>
        <p:grpSpPr>
          <a:xfrm>
            <a:off x="6097666" y="1296455"/>
            <a:ext cx="2550277" cy="3389956"/>
            <a:chOff x="6861512" y="1531261"/>
            <a:chExt cx="4079486" cy="5215919"/>
          </a:xfrm>
          <a:solidFill>
            <a:srgbClr val="04ACF1"/>
          </a:solidFill>
        </p:grpSpPr>
        <p:sp>
          <p:nvSpPr>
            <p:cNvPr id="7" name="Freeform 33"/>
            <p:cNvSpPr/>
            <p:nvPr/>
          </p:nvSpPr>
          <p:spPr bwMode="auto">
            <a:xfrm rot="20192702" flipH="1">
              <a:off x="8996650" y="1920344"/>
              <a:ext cx="781902" cy="64906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8" name="Freeform 36"/>
            <p:cNvSpPr/>
            <p:nvPr/>
          </p:nvSpPr>
          <p:spPr bwMode="auto">
            <a:xfrm rot="1695130">
              <a:off x="10373996" y="2670521"/>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9" name="Freeform 30"/>
            <p:cNvSpPr/>
            <p:nvPr/>
          </p:nvSpPr>
          <p:spPr bwMode="auto">
            <a:xfrm rot="19798984">
              <a:off x="9589356" y="1775933"/>
              <a:ext cx="1351642" cy="1016047"/>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FFC000"/>
            </a:solidFill>
            <a:ln>
              <a:noFill/>
            </a:ln>
          </p:spPr>
          <p:txBody>
            <a:bodyPr vert="horz" wrap="square" lIns="45714" tIns="22857" rIns="45714" bIns="22857" numCol="1" anchor="t" anchorCtr="0" compatLnSpc="1"/>
            <a:lstStyle/>
            <a:p>
              <a:endParaRPr lang="id-ID" sz="1705" dirty="0"/>
            </a:p>
          </p:txBody>
        </p:sp>
        <p:sp>
          <p:nvSpPr>
            <p:cNvPr id="10" name="Freeform 36"/>
            <p:cNvSpPr/>
            <p:nvPr/>
          </p:nvSpPr>
          <p:spPr bwMode="auto">
            <a:xfrm rot="20742510">
              <a:off x="8449623" y="3313795"/>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11" name="Freeform 30"/>
            <p:cNvSpPr/>
            <p:nvPr/>
          </p:nvSpPr>
          <p:spPr bwMode="auto">
            <a:xfrm rot="1666479" flipH="1">
              <a:off x="7109750" y="1531261"/>
              <a:ext cx="1223410" cy="91965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12" name="Freeform 29"/>
            <p:cNvSpPr/>
            <p:nvPr/>
          </p:nvSpPr>
          <p:spPr bwMode="auto">
            <a:xfrm>
              <a:off x="9235169" y="3434652"/>
              <a:ext cx="1386200" cy="943962"/>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rgbClr val="404040"/>
            </a:solidFill>
            <a:ln>
              <a:noFill/>
            </a:ln>
          </p:spPr>
          <p:txBody>
            <a:bodyPr vert="horz" wrap="square" lIns="45714" tIns="22857" rIns="45714" bIns="22857" numCol="1" anchor="t" anchorCtr="0" compatLnSpc="1"/>
            <a:lstStyle/>
            <a:p>
              <a:endParaRPr lang="id-ID" sz="1705"/>
            </a:p>
          </p:txBody>
        </p:sp>
        <p:sp>
          <p:nvSpPr>
            <p:cNvPr id="13" name="Freeform 24"/>
            <p:cNvSpPr/>
            <p:nvPr/>
          </p:nvSpPr>
          <p:spPr bwMode="auto">
            <a:xfrm>
              <a:off x="8128278" y="4127752"/>
              <a:ext cx="183619" cy="1820681"/>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rgbClr val="404040"/>
            </a:solidFill>
            <a:ln>
              <a:noFill/>
            </a:ln>
          </p:spPr>
          <p:txBody>
            <a:bodyPr vert="horz" wrap="square" lIns="45714" tIns="22857" rIns="45714" bIns="22857" numCol="1" anchor="t" anchorCtr="0" compatLnSpc="1"/>
            <a:lstStyle/>
            <a:p>
              <a:endParaRPr lang="id-ID" sz="1705"/>
            </a:p>
          </p:txBody>
        </p:sp>
        <p:sp>
          <p:nvSpPr>
            <p:cNvPr id="14" name="Freeform 25"/>
            <p:cNvSpPr/>
            <p:nvPr/>
          </p:nvSpPr>
          <p:spPr bwMode="auto">
            <a:xfrm>
              <a:off x="9498961" y="4476888"/>
              <a:ext cx="157757" cy="1471545"/>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rgbClr val="404040"/>
            </a:solidFill>
            <a:ln>
              <a:noFill/>
            </a:ln>
          </p:spPr>
          <p:txBody>
            <a:bodyPr vert="horz" wrap="square" lIns="45714" tIns="22857" rIns="45714" bIns="22857" numCol="1" anchor="t" anchorCtr="0" compatLnSpc="1"/>
            <a:lstStyle/>
            <a:p>
              <a:endParaRPr lang="id-ID" sz="1705"/>
            </a:p>
          </p:txBody>
        </p:sp>
        <p:sp>
          <p:nvSpPr>
            <p:cNvPr id="15" name="Freeform 26"/>
            <p:cNvSpPr/>
            <p:nvPr/>
          </p:nvSpPr>
          <p:spPr bwMode="auto">
            <a:xfrm>
              <a:off x="9196375" y="4065684"/>
              <a:ext cx="124137" cy="1611200"/>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rgbClr val="404040"/>
            </a:solidFill>
            <a:ln>
              <a:noFill/>
            </a:ln>
          </p:spPr>
          <p:txBody>
            <a:bodyPr vert="horz" wrap="square" lIns="45714" tIns="22857" rIns="45714" bIns="22857" numCol="1" anchor="t" anchorCtr="0" compatLnSpc="1"/>
            <a:lstStyle/>
            <a:p>
              <a:endParaRPr lang="id-ID" sz="1705"/>
            </a:p>
          </p:txBody>
        </p:sp>
        <p:sp>
          <p:nvSpPr>
            <p:cNvPr id="17" name="Freeform 27"/>
            <p:cNvSpPr>
              <a:spLocks noEditPoints="1"/>
            </p:cNvSpPr>
            <p:nvPr/>
          </p:nvSpPr>
          <p:spPr bwMode="auto">
            <a:xfrm>
              <a:off x="8208449" y="5552358"/>
              <a:ext cx="1388786" cy="1194822"/>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rgbClr val="404040"/>
            </a:solidFill>
            <a:ln>
              <a:noFill/>
            </a:ln>
          </p:spPr>
          <p:txBody>
            <a:bodyPr vert="horz" wrap="square" lIns="45714" tIns="22857" rIns="45714" bIns="22857" numCol="1" anchor="t" anchorCtr="0" compatLnSpc="1"/>
            <a:lstStyle/>
            <a:p>
              <a:endParaRPr lang="id-ID" sz="1705"/>
            </a:p>
          </p:txBody>
        </p:sp>
        <p:sp>
          <p:nvSpPr>
            <p:cNvPr id="18" name="Freeform 28"/>
            <p:cNvSpPr/>
            <p:nvPr/>
          </p:nvSpPr>
          <p:spPr bwMode="auto">
            <a:xfrm>
              <a:off x="6861512" y="2859315"/>
              <a:ext cx="1546462" cy="1423223"/>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19" name="Freeform 30"/>
            <p:cNvSpPr/>
            <p:nvPr/>
          </p:nvSpPr>
          <p:spPr bwMode="auto">
            <a:xfrm>
              <a:off x="9423961" y="2928144"/>
              <a:ext cx="1510337" cy="113534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20" name="Freeform 32"/>
            <p:cNvSpPr/>
            <p:nvPr/>
          </p:nvSpPr>
          <p:spPr bwMode="auto">
            <a:xfrm>
              <a:off x="8508448" y="3695592"/>
              <a:ext cx="93103" cy="1981292"/>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rgbClr val="404040"/>
            </a:solidFill>
            <a:ln>
              <a:noFill/>
            </a:ln>
          </p:spPr>
          <p:txBody>
            <a:bodyPr vert="horz" wrap="square" lIns="45714" tIns="22857" rIns="45714" bIns="22857" numCol="1" anchor="t" anchorCtr="0" compatLnSpc="1"/>
            <a:lstStyle/>
            <a:p>
              <a:endParaRPr lang="id-ID" sz="1705"/>
            </a:p>
          </p:txBody>
        </p:sp>
        <p:sp>
          <p:nvSpPr>
            <p:cNvPr id="21" name="Freeform 33"/>
            <p:cNvSpPr/>
            <p:nvPr/>
          </p:nvSpPr>
          <p:spPr bwMode="auto">
            <a:xfrm>
              <a:off x="8435333" y="3910700"/>
              <a:ext cx="928895" cy="77108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22" name="Freeform 34"/>
            <p:cNvSpPr/>
            <p:nvPr/>
          </p:nvSpPr>
          <p:spPr bwMode="auto">
            <a:xfrm>
              <a:off x="7838797" y="2620506"/>
              <a:ext cx="478445" cy="638791"/>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23" name="Freeform 35"/>
            <p:cNvSpPr/>
            <p:nvPr/>
          </p:nvSpPr>
          <p:spPr bwMode="auto">
            <a:xfrm>
              <a:off x="9485256" y="4296241"/>
              <a:ext cx="571548" cy="545688"/>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24" name="Freeform 36"/>
            <p:cNvSpPr/>
            <p:nvPr/>
          </p:nvSpPr>
          <p:spPr bwMode="auto">
            <a:xfrm>
              <a:off x="9188231" y="2679483"/>
              <a:ext cx="483618" cy="620687"/>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25" name="Freeform 37"/>
            <p:cNvSpPr/>
            <p:nvPr/>
          </p:nvSpPr>
          <p:spPr bwMode="auto">
            <a:xfrm>
              <a:off x="8205477" y="1954575"/>
              <a:ext cx="680168" cy="889651"/>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rgbClr val="FFC000"/>
            </a:solidFill>
            <a:ln>
              <a:noFill/>
            </a:ln>
          </p:spPr>
          <p:txBody>
            <a:bodyPr vert="horz" wrap="square" lIns="45714" tIns="22857" rIns="45714" bIns="22857" numCol="1" anchor="t" anchorCtr="0" compatLnSpc="1"/>
            <a:lstStyle/>
            <a:p>
              <a:endParaRPr lang="id-ID" sz="1705"/>
            </a:p>
          </p:txBody>
        </p:sp>
        <p:sp>
          <p:nvSpPr>
            <p:cNvPr id="26" name="Freeform 33"/>
            <p:cNvSpPr/>
            <p:nvPr/>
          </p:nvSpPr>
          <p:spPr bwMode="auto">
            <a:xfrm>
              <a:off x="7066535" y="2493591"/>
              <a:ext cx="684651" cy="56833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FFC000"/>
            </a:solidFill>
            <a:ln>
              <a:noFill/>
            </a:ln>
          </p:spPr>
          <p:txBody>
            <a:bodyPr vert="horz" wrap="square" lIns="45714" tIns="22857" rIns="45714" bIns="22857" numCol="1" anchor="t" anchorCtr="0" compatLnSpc="1"/>
            <a:lstStyle/>
            <a:p>
              <a:endParaRPr lang="id-ID" sz="1705"/>
            </a:p>
          </p:txBody>
        </p:sp>
      </p:grpSp>
      <p:sp>
        <p:nvSpPr>
          <p:cNvPr id="2" name="矩形 1"/>
          <p:cNvSpPr/>
          <p:nvPr/>
        </p:nvSpPr>
        <p:spPr>
          <a:xfrm>
            <a:off x="920261" y="2001639"/>
            <a:ext cx="3412490" cy="306705"/>
          </a:xfrm>
          <a:prstGeom prst="rect">
            <a:avLst/>
          </a:prstGeom>
        </p:spPr>
        <p:txBody>
          <a:bodyPr wrap="none">
            <a:spAutoFit/>
          </a:bodyPr>
          <a:lstStyle/>
          <a:p>
            <a:r>
              <a:rPr kumimoji="1" lang="en-US" altLang="zh-CN" sz="1400" spc="100" dirty="0">
                <a:solidFill>
                  <a:srgbClr val="000000"/>
                </a:solidFill>
                <a:latin typeface="微软雅黑" panose="020B0503020204020204" pitchFamily="34" charset="-122"/>
                <a:ea typeface="微软雅黑" panose="020B0503020204020204" pitchFamily="34" charset="-122"/>
              </a:rPr>
              <a:t>1.</a:t>
            </a:r>
            <a:r>
              <a:rPr kumimoji="1" lang="zh-CN" altLang="en-US" sz="1400" spc="100" dirty="0">
                <a:solidFill>
                  <a:srgbClr val="000000"/>
                </a:solidFill>
                <a:latin typeface="微软雅黑" panose="020B0503020204020204" pitchFamily="34" charset="-122"/>
                <a:ea typeface="微软雅黑" panose="020B0503020204020204" pitchFamily="34" charset="-122"/>
              </a:rPr>
              <a:t>与当地</a:t>
            </a:r>
            <a:r>
              <a:rPr kumimoji="1" lang="en-US" altLang="zh-CN" sz="1400" spc="100" dirty="0">
                <a:solidFill>
                  <a:srgbClr val="000000"/>
                </a:solidFill>
                <a:latin typeface="微软雅黑" panose="020B0503020204020204" pitchFamily="34" charset="-122"/>
                <a:ea typeface="微软雅黑" panose="020B0503020204020204" pitchFamily="34" charset="-122"/>
              </a:rPr>
              <a:t>(</a:t>
            </a:r>
            <a:r>
              <a:rPr kumimoji="1" lang="zh-CN" altLang="en-US" sz="1400" spc="100" dirty="0">
                <a:solidFill>
                  <a:srgbClr val="000000"/>
                </a:solidFill>
                <a:latin typeface="微软雅黑" panose="020B0503020204020204" pitchFamily="34" charset="-122"/>
                <a:ea typeface="微软雅黑" panose="020B0503020204020204" pitchFamily="34" charset="-122"/>
              </a:rPr>
              <a:t>街道、区、市</a:t>
            </a:r>
            <a:r>
              <a:rPr kumimoji="1" lang="en-US" altLang="zh-CN" sz="1400" spc="100" dirty="0">
                <a:solidFill>
                  <a:srgbClr val="000000"/>
                </a:solidFill>
                <a:latin typeface="微软雅黑" panose="020B0503020204020204" pitchFamily="34" charset="-122"/>
                <a:ea typeface="微软雅黑" panose="020B0503020204020204" pitchFamily="34" charset="-122"/>
              </a:rPr>
              <a:t>)</a:t>
            </a:r>
            <a:r>
              <a:rPr kumimoji="1" lang="zh-CN" altLang="en-US" sz="1400" spc="100" dirty="0">
                <a:solidFill>
                  <a:srgbClr val="000000"/>
                </a:solidFill>
                <a:latin typeface="微软雅黑" panose="020B0503020204020204" pitchFamily="34" charset="-122"/>
                <a:ea typeface="微软雅黑" panose="020B0503020204020204" pitchFamily="34" charset="-122"/>
              </a:rPr>
              <a:t>安监部门联系</a:t>
            </a:r>
            <a:r>
              <a:rPr kumimoji="1" lang="en-US" altLang="zh-CN" sz="1400" spc="100" dirty="0">
                <a:solidFill>
                  <a:srgbClr val="000000"/>
                </a:solidFill>
                <a:latin typeface="微软雅黑" panose="020B0503020204020204" pitchFamily="34" charset="-122"/>
                <a:ea typeface="微软雅黑" panose="020B0503020204020204" pitchFamily="34" charset="-122"/>
              </a:rPr>
              <a:t>;</a:t>
            </a:r>
            <a:endParaRPr kumimoji="1" lang="zh-CN" altLang="en-US" sz="1400" spc="100" dirty="0">
              <a:solidFill>
                <a:srgbClr val="000000"/>
              </a:solidFill>
              <a:latin typeface="微软雅黑" panose="020B0503020204020204" pitchFamily="34" charset="-122"/>
              <a:ea typeface="微软雅黑" panose="020B0503020204020204" pitchFamily="34" charset="-122"/>
            </a:endParaRPr>
          </a:p>
        </p:txBody>
      </p:sp>
      <p:sp>
        <p:nvSpPr>
          <p:cNvPr id="27" name="矩形 26"/>
          <p:cNvSpPr/>
          <p:nvPr/>
        </p:nvSpPr>
        <p:spPr>
          <a:xfrm>
            <a:off x="910735" y="2319692"/>
            <a:ext cx="5042851" cy="953135"/>
          </a:xfrm>
          <a:prstGeom prst="rect">
            <a:avLst/>
          </a:prstGeom>
        </p:spPr>
        <p:txBody>
          <a:bodyPr wrap="square">
            <a:spAutoFit/>
          </a:bodyPr>
          <a:lstStyle/>
          <a:p>
            <a:pPr>
              <a:lnSpc>
                <a:spcPct val="200000"/>
              </a:lnSpc>
            </a:pPr>
            <a:r>
              <a:rPr kumimoji="1" lang="en-US" altLang="zh-CN" sz="1400" dirty="0">
                <a:solidFill>
                  <a:srgbClr val="000000"/>
                </a:solidFill>
                <a:latin typeface="微软雅黑" panose="020B0503020204020204" pitchFamily="34" charset="-122"/>
                <a:ea typeface="微软雅黑" panose="020B0503020204020204" pitchFamily="34" charset="-122"/>
              </a:rPr>
              <a:t>2.</a:t>
            </a:r>
            <a:r>
              <a:rPr kumimoji="1" lang="zh-CN" altLang="en-US" sz="1400" dirty="0">
                <a:solidFill>
                  <a:srgbClr val="000000"/>
                </a:solidFill>
                <a:latin typeface="微软雅黑" panose="020B0503020204020204" pitchFamily="34" charset="-122"/>
                <a:ea typeface="微软雅黑" panose="020B0503020204020204" pitchFamily="34" charset="-122"/>
              </a:rPr>
              <a:t>申报的自评材料中，应将每项考评内容的得分</a:t>
            </a:r>
            <a:r>
              <a:rPr kumimoji="1" lang="en-US" altLang="zh-CN" sz="1400" dirty="0">
                <a:solidFill>
                  <a:srgbClr val="000000"/>
                </a:solidFill>
                <a:latin typeface="微软雅黑" panose="020B0503020204020204" pitchFamily="34" charset="-122"/>
                <a:ea typeface="微软雅黑" panose="020B0503020204020204" pitchFamily="34" charset="-122"/>
              </a:rPr>
              <a:t>,</a:t>
            </a:r>
            <a:r>
              <a:rPr kumimoji="1" lang="zh-CN" altLang="en-US" sz="1400" dirty="0">
                <a:solidFill>
                  <a:srgbClr val="000000"/>
                </a:solidFill>
                <a:latin typeface="微软雅黑" panose="020B0503020204020204" pitchFamily="34" charset="-122"/>
                <a:ea typeface="微软雅黑" panose="020B0503020204020204" pitchFamily="34" charset="-122"/>
              </a:rPr>
              <a:t>特别是扣分原因进行详细描述</a:t>
            </a:r>
            <a:r>
              <a:rPr kumimoji="1" lang="en-US" altLang="zh-CN" sz="1400" dirty="0">
                <a:solidFill>
                  <a:srgbClr val="000000"/>
                </a:solidFill>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8" name="矩形 27"/>
          <p:cNvSpPr/>
          <p:nvPr/>
        </p:nvSpPr>
        <p:spPr>
          <a:xfrm>
            <a:off x="963289" y="3406654"/>
            <a:ext cx="4572000" cy="306705"/>
          </a:xfrm>
          <a:prstGeom prst="rect">
            <a:avLst/>
          </a:prstGeom>
          <a:solidFill>
            <a:srgbClr val="404040"/>
          </a:solidFill>
        </p:spPr>
        <p:txBody>
          <a:bodyPr>
            <a:spAutoFit/>
          </a:bodyPr>
          <a:lstStyle/>
          <a:p>
            <a:r>
              <a:rPr kumimoji="1" lang="en-US" altLang="zh-CN" sz="1400" dirty="0">
                <a:solidFill>
                  <a:schemeClr val="bg1"/>
                </a:solidFill>
                <a:latin typeface="微软雅黑" panose="020B0503020204020204" pitchFamily="34" charset="-122"/>
                <a:ea typeface="微软雅黑" panose="020B0503020204020204" pitchFamily="34" charset="-122"/>
              </a:rPr>
              <a:t>(</a:t>
            </a:r>
            <a:r>
              <a:rPr kumimoji="1" lang="zh-CN" altLang="en-US" sz="1400" dirty="0">
                <a:solidFill>
                  <a:schemeClr val="bg1"/>
                </a:solidFill>
                <a:latin typeface="微软雅黑" panose="020B0503020204020204" pitchFamily="34" charset="-122"/>
                <a:ea typeface="微软雅黑" panose="020B0503020204020204" pitchFamily="34" charset="-122"/>
              </a:rPr>
              <a:t>申报材料中应如实反映企业生产工艺及安全管理情况</a:t>
            </a:r>
            <a:r>
              <a:rPr kumimoji="1"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565352" y="1005959"/>
            <a:ext cx="3361818" cy="338554"/>
          </a:xfrm>
          <a:prstGeom prst="rect">
            <a:avLst/>
          </a:prstGeom>
        </p:spPr>
        <p:txBody>
          <a:bodyPr wrap="none">
            <a:spAutoFit/>
          </a:bodyPr>
          <a:lstStyle/>
          <a:p>
            <a:pPr>
              <a:defRPr/>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提交申请书时</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应附以下文件资料</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0" name="组合 1"/>
          <p:cNvGrpSpPr/>
          <p:nvPr/>
        </p:nvGrpSpPr>
        <p:grpSpPr bwMode="auto">
          <a:xfrm>
            <a:off x="717672" y="1883779"/>
            <a:ext cx="3552278" cy="499098"/>
            <a:chOff x="11027754" y="2126774"/>
            <a:chExt cx="5508612" cy="684076"/>
          </a:xfrm>
        </p:grpSpPr>
        <p:cxnSp>
          <p:nvCxnSpPr>
            <p:cNvPr id="31" name="直接连接符 30"/>
            <p:cNvCxnSpPr/>
            <p:nvPr/>
          </p:nvCxnSpPr>
          <p:spPr>
            <a:xfrm>
              <a:off x="11712163" y="2469605"/>
              <a:ext cx="4824203" cy="0"/>
            </a:xfrm>
            <a:prstGeom prst="lin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cxnSp>
        <p:sp>
          <p:nvSpPr>
            <p:cNvPr id="32" name="椭圆 31"/>
            <p:cNvSpPr/>
            <p:nvPr/>
          </p:nvSpPr>
          <p:spPr>
            <a:xfrm>
              <a:off x="11027754" y="2126774"/>
              <a:ext cx="684409" cy="684076"/>
            </a:xfrm>
            <a:prstGeom prst="ellipse">
              <a:avLst/>
            </a:prstGeom>
            <a:solidFill>
              <a:srgbClr val="F9F9F9"/>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3600" dirty="0">
                  <a:solidFill>
                    <a:srgbClr val="FFC000"/>
                  </a:solidFill>
                  <a:latin typeface="微软雅黑" panose="020B0503020204020204" pitchFamily="34" charset="-122"/>
                  <a:ea typeface="微软雅黑" panose="020B0503020204020204" pitchFamily="34" charset="-122"/>
                </a:rPr>
                <a:t>1</a:t>
              </a:r>
              <a:endParaRPr lang="zh-CN" altLang="en-US" sz="3600" dirty="0">
                <a:solidFill>
                  <a:srgbClr val="FFC000"/>
                </a:solidFill>
                <a:latin typeface="微软雅黑" panose="020B0503020204020204" pitchFamily="34" charset="-122"/>
                <a:ea typeface="微软雅黑" panose="020B0503020204020204" pitchFamily="34" charset="-122"/>
              </a:endParaRPr>
            </a:p>
          </p:txBody>
        </p:sp>
      </p:grpSp>
      <p:grpSp>
        <p:nvGrpSpPr>
          <p:cNvPr id="33" name="组合 4"/>
          <p:cNvGrpSpPr/>
          <p:nvPr/>
        </p:nvGrpSpPr>
        <p:grpSpPr bwMode="auto">
          <a:xfrm>
            <a:off x="717672" y="4010567"/>
            <a:ext cx="3552278" cy="497939"/>
            <a:chOff x="11027754" y="2126774"/>
            <a:chExt cx="5508612" cy="684076"/>
          </a:xfrm>
        </p:grpSpPr>
        <p:cxnSp>
          <p:nvCxnSpPr>
            <p:cNvPr id="34" name="直接连接符 33"/>
            <p:cNvCxnSpPr/>
            <p:nvPr/>
          </p:nvCxnSpPr>
          <p:spPr>
            <a:xfrm>
              <a:off x="11712163" y="2468811"/>
              <a:ext cx="4824203" cy="0"/>
            </a:xfrm>
            <a:prstGeom prst="lin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cxnSp>
        <p:sp>
          <p:nvSpPr>
            <p:cNvPr id="35" name="椭圆 34"/>
            <p:cNvSpPr/>
            <p:nvPr/>
          </p:nvSpPr>
          <p:spPr>
            <a:xfrm>
              <a:off x="11027754" y="2126774"/>
              <a:ext cx="684409" cy="684076"/>
            </a:xfrm>
            <a:prstGeom prst="ellipse">
              <a:avLst/>
            </a:prstGeom>
            <a:solidFill>
              <a:srgbClr val="F9F9F9"/>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3600" dirty="0">
                  <a:solidFill>
                    <a:srgbClr val="404040"/>
                  </a:solidFill>
                  <a:latin typeface="微软雅黑" panose="020B0503020204020204" pitchFamily="34" charset="-122"/>
                  <a:ea typeface="微软雅黑" panose="020B0503020204020204" pitchFamily="34" charset="-122"/>
                </a:rPr>
                <a:t>4</a:t>
              </a:r>
              <a:endParaRPr lang="zh-CN" altLang="en-US" sz="3600" dirty="0">
                <a:solidFill>
                  <a:srgbClr val="404040"/>
                </a:solidFill>
                <a:latin typeface="微软雅黑" panose="020B0503020204020204" pitchFamily="34" charset="-122"/>
                <a:ea typeface="微软雅黑" panose="020B0503020204020204" pitchFamily="34" charset="-122"/>
              </a:endParaRPr>
            </a:p>
          </p:txBody>
        </p:sp>
      </p:grpSp>
      <p:grpSp>
        <p:nvGrpSpPr>
          <p:cNvPr id="36" name="组合 7"/>
          <p:cNvGrpSpPr/>
          <p:nvPr/>
        </p:nvGrpSpPr>
        <p:grpSpPr bwMode="auto">
          <a:xfrm>
            <a:off x="717671" y="3351665"/>
            <a:ext cx="3552278" cy="499098"/>
            <a:chOff x="11027754" y="2126774"/>
            <a:chExt cx="5076564" cy="684076"/>
          </a:xfrm>
        </p:grpSpPr>
        <p:cxnSp>
          <p:nvCxnSpPr>
            <p:cNvPr id="37" name="直接连接符 36"/>
            <p:cNvCxnSpPr/>
            <p:nvPr/>
          </p:nvCxnSpPr>
          <p:spPr>
            <a:xfrm>
              <a:off x="11712146" y="2469605"/>
              <a:ext cx="4392172" cy="0"/>
            </a:xfrm>
            <a:prstGeom prst="lin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cxnSp>
        <p:sp>
          <p:nvSpPr>
            <p:cNvPr id="38" name="椭圆 37"/>
            <p:cNvSpPr/>
            <p:nvPr/>
          </p:nvSpPr>
          <p:spPr>
            <a:xfrm>
              <a:off x="11027754" y="2126774"/>
              <a:ext cx="684392" cy="684076"/>
            </a:xfrm>
            <a:prstGeom prst="ellipse">
              <a:avLst/>
            </a:prstGeom>
            <a:solidFill>
              <a:srgbClr val="F9F9F9"/>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3600" dirty="0">
                  <a:solidFill>
                    <a:srgbClr val="FFC000"/>
                  </a:solidFill>
                  <a:latin typeface="微软雅黑" panose="020B0503020204020204" pitchFamily="34" charset="-122"/>
                  <a:ea typeface="微软雅黑" panose="020B0503020204020204" pitchFamily="34" charset="-122"/>
                </a:rPr>
                <a:t>3</a:t>
              </a:r>
              <a:endParaRPr lang="zh-CN" altLang="en-US" sz="3600" dirty="0">
                <a:solidFill>
                  <a:srgbClr val="FFC000"/>
                </a:solidFill>
                <a:latin typeface="微软雅黑" panose="020B0503020204020204" pitchFamily="34" charset="-122"/>
                <a:ea typeface="微软雅黑" panose="020B0503020204020204" pitchFamily="34" charset="-122"/>
              </a:endParaRPr>
            </a:p>
          </p:txBody>
        </p:sp>
      </p:grpSp>
      <p:grpSp>
        <p:nvGrpSpPr>
          <p:cNvPr id="39" name="组合 10"/>
          <p:cNvGrpSpPr/>
          <p:nvPr/>
        </p:nvGrpSpPr>
        <p:grpSpPr bwMode="auto">
          <a:xfrm>
            <a:off x="717671" y="2541522"/>
            <a:ext cx="3552278" cy="499098"/>
            <a:chOff x="11027754" y="2126774"/>
            <a:chExt cx="5076564" cy="684076"/>
          </a:xfrm>
        </p:grpSpPr>
        <p:cxnSp>
          <p:nvCxnSpPr>
            <p:cNvPr id="40" name="直接连接符 39"/>
            <p:cNvCxnSpPr/>
            <p:nvPr/>
          </p:nvCxnSpPr>
          <p:spPr>
            <a:xfrm>
              <a:off x="11712146" y="2469605"/>
              <a:ext cx="4392172" cy="0"/>
            </a:xfrm>
            <a:prstGeom prst="lin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cxnSp>
        <p:sp>
          <p:nvSpPr>
            <p:cNvPr id="41" name="椭圆 40"/>
            <p:cNvSpPr/>
            <p:nvPr/>
          </p:nvSpPr>
          <p:spPr>
            <a:xfrm>
              <a:off x="11027754" y="2126774"/>
              <a:ext cx="684392" cy="684076"/>
            </a:xfrm>
            <a:prstGeom prst="ellipse">
              <a:avLst/>
            </a:prstGeom>
            <a:solidFill>
              <a:srgbClr val="F9F9F9"/>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3600" dirty="0">
                  <a:solidFill>
                    <a:srgbClr val="404040"/>
                  </a:solidFill>
                  <a:latin typeface="微软雅黑" panose="020B0503020204020204" pitchFamily="34" charset="-122"/>
                  <a:ea typeface="微软雅黑" panose="020B0503020204020204" pitchFamily="34" charset="-122"/>
                </a:rPr>
                <a:t>2</a:t>
              </a:r>
              <a:endParaRPr lang="zh-CN" altLang="en-US" sz="3600" dirty="0">
                <a:solidFill>
                  <a:srgbClr val="404040"/>
                </a:solidFill>
                <a:latin typeface="微软雅黑" panose="020B0503020204020204" pitchFamily="34" charset="-122"/>
                <a:ea typeface="微软雅黑" panose="020B0503020204020204" pitchFamily="34" charset="-122"/>
              </a:endParaRPr>
            </a:p>
          </p:txBody>
        </p:sp>
      </p:grpSp>
      <p:grpSp>
        <p:nvGrpSpPr>
          <p:cNvPr id="78" name="组合 1"/>
          <p:cNvGrpSpPr/>
          <p:nvPr/>
        </p:nvGrpSpPr>
        <p:grpSpPr bwMode="auto">
          <a:xfrm>
            <a:off x="4441947" y="1883779"/>
            <a:ext cx="3552278" cy="499098"/>
            <a:chOff x="11027754" y="2126774"/>
            <a:chExt cx="5508612" cy="684076"/>
          </a:xfrm>
        </p:grpSpPr>
        <p:cxnSp>
          <p:nvCxnSpPr>
            <p:cNvPr id="88" name="直接连接符 87"/>
            <p:cNvCxnSpPr/>
            <p:nvPr/>
          </p:nvCxnSpPr>
          <p:spPr>
            <a:xfrm>
              <a:off x="11712163" y="2469605"/>
              <a:ext cx="4824203" cy="0"/>
            </a:xfrm>
            <a:prstGeom prst="lin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cxnSp>
        <p:sp>
          <p:nvSpPr>
            <p:cNvPr id="89" name="椭圆 88"/>
            <p:cNvSpPr/>
            <p:nvPr/>
          </p:nvSpPr>
          <p:spPr>
            <a:xfrm>
              <a:off x="11027754" y="2126774"/>
              <a:ext cx="684409" cy="684076"/>
            </a:xfrm>
            <a:prstGeom prst="ellipse">
              <a:avLst/>
            </a:prstGeom>
            <a:solidFill>
              <a:srgbClr val="F9F9F9"/>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3600" dirty="0">
                  <a:solidFill>
                    <a:srgbClr val="404040"/>
                  </a:solidFill>
                  <a:latin typeface="微软雅黑" panose="020B0503020204020204" pitchFamily="34" charset="-122"/>
                  <a:ea typeface="微软雅黑" panose="020B0503020204020204" pitchFamily="34" charset="-122"/>
                </a:rPr>
                <a:t>5</a:t>
              </a:r>
              <a:endParaRPr lang="zh-CN" altLang="en-US" sz="3600" dirty="0">
                <a:solidFill>
                  <a:srgbClr val="404040"/>
                </a:solidFill>
                <a:latin typeface="微软雅黑" panose="020B0503020204020204" pitchFamily="34" charset="-122"/>
                <a:ea typeface="微软雅黑" panose="020B0503020204020204" pitchFamily="34" charset="-122"/>
              </a:endParaRPr>
            </a:p>
          </p:txBody>
        </p:sp>
      </p:grpSp>
      <p:grpSp>
        <p:nvGrpSpPr>
          <p:cNvPr id="79" name="组合 4"/>
          <p:cNvGrpSpPr/>
          <p:nvPr/>
        </p:nvGrpSpPr>
        <p:grpSpPr bwMode="auto">
          <a:xfrm>
            <a:off x="4489572" y="4010567"/>
            <a:ext cx="3552278" cy="497939"/>
            <a:chOff x="11027754" y="2126774"/>
            <a:chExt cx="5508612" cy="684076"/>
          </a:xfrm>
        </p:grpSpPr>
        <p:cxnSp>
          <p:nvCxnSpPr>
            <p:cNvPr id="86" name="直接连接符 85"/>
            <p:cNvCxnSpPr/>
            <p:nvPr/>
          </p:nvCxnSpPr>
          <p:spPr>
            <a:xfrm>
              <a:off x="11712163" y="2468811"/>
              <a:ext cx="4824203" cy="0"/>
            </a:xfrm>
            <a:prstGeom prst="lin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cxnSp>
        <p:sp>
          <p:nvSpPr>
            <p:cNvPr id="87" name="椭圆 86"/>
            <p:cNvSpPr/>
            <p:nvPr/>
          </p:nvSpPr>
          <p:spPr>
            <a:xfrm>
              <a:off x="11027754" y="2126774"/>
              <a:ext cx="684409" cy="684076"/>
            </a:xfrm>
            <a:prstGeom prst="ellipse">
              <a:avLst/>
            </a:prstGeom>
            <a:solidFill>
              <a:srgbClr val="F9F9F9"/>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3600" dirty="0">
                  <a:solidFill>
                    <a:srgbClr val="FFC000"/>
                  </a:solidFill>
                  <a:latin typeface="微软雅黑" panose="020B0503020204020204" pitchFamily="34" charset="-122"/>
                  <a:ea typeface="微软雅黑" panose="020B0503020204020204" pitchFamily="34" charset="-122"/>
                </a:rPr>
                <a:t>8</a:t>
              </a:r>
              <a:endParaRPr lang="zh-CN" altLang="en-US" sz="3600" dirty="0">
                <a:solidFill>
                  <a:srgbClr val="FFC000"/>
                </a:solidFill>
                <a:latin typeface="微软雅黑" panose="020B0503020204020204" pitchFamily="34" charset="-122"/>
                <a:ea typeface="微软雅黑" panose="020B0503020204020204" pitchFamily="34" charset="-122"/>
              </a:endParaRPr>
            </a:p>
          </p:txBody>
        </p:sp>
      </p:grpSp>
      <p:grpSp>
        <p:nvGrpSpPr>
          <p:cNvPr id="80" name="组合 7"/>
          <p:cNvGrpSpPr/>
          <p:nvPr/>
        </p:nvGrpSpPr>
        <p:grpSpPr bwMode="auto">
          <a:xfrm>
            <a:off x="4470521" y="3351665"/>
            <a:ext cx="3552278" cy="499098"/>
            <a:chOff x="11027754" y="2126774"/>
            <a:chExt cx="5076564" cy="684076"/>
          </a:xfrm>
        </p:grpSpPr>
        <p:cxnSp>
          <p:nvCxnSpPr>
            <p:cNvPr id="84" name="直接连接符 83"/>
            <p:cNvCxnSpPr/>
            <p:nvPr/>
          </p:nvCxnSpPr>
          <p:spPr>
            <a:xfrm>
              <a:off x="11712146" y="2469605"/>
              <a:ext cx="4392172" cy="0"/>
            </a:xfrm>
            <a:prstGeom prst="lin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cxnSp>
        <p:sp>
          <p:nvSpPr>
            <p:cNvPr id="85" name="椭圆 84"/>
            <p:cNvSpPr/>
            <p:nvPr/>
          </p:nvSpPr>
          <p:spPr>
            <a:xfrm>
              <a:off x="11027754" y="2126774"/>
              <a:ext cx="684392" cy="684076"/>
            </a:xfrm>
            <a:prstGeom prst="ellipse">
              <a:avLst/>
            </a:prstGeom>
            <a:solidFill>
              <a:srgbClr val="F9F9F9"/>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3600" dirty="0">
                  <a:solidFill>
                    <a:srgbClr val="404040"/>
                  </a:solidFill>
                  <a:latin typeface="微软雅黑" panose="020B0503020204020204" pitchFamily="34" charset="-122"/>
                  <a:ea typeface="微软雅黑" panose="020B0503020204020204" pitchFamily="34" charset="-122"/>
                </a:rPr>
                <a:t>7</a:t>
              </a:r>
              <a:endParaRPr lang="zh-CN" altLang="en-US" sz="3600" dirty="0">
                <a:solidFill>
                  <a:srgbClr val="404040"/>
                </a:solidFill>
                <a:latin typeface="微软雅黑" panose="020B0503020204020204" pitchFamily="34" charset="-122"/>
                <a:ea typeface="微软雅黑" panose="020B0503020204020204" pitchFamily="34" charset="-122"/>
              </a:endParaRPr>
            </a:p>
          </p:txBody>
        </p:sp>
      </p:grpSp>
      <p:grpSp>
        <p:nvGrpSpPr>
          <p:cNvPr id="81" name="组合 10"/>
          <p:cNvGrpSpPr/>
          <p:nvPr/>
        </p:nvGrpSpPr>
        <p:grpSpPr bwMode="auto">
          <a:xfrm>
            <a:off x="4441946" y="2541522"/>
            <a:ext cx="3552278" cy="499098"/>
            <a:chOff x="11027754" y="2126774"/>
            <a:chExt cx="5076564" cy="684076"/>
          </a:xfrm>
        </p:grpSpPr>
        <p:cxnSp>
          <p:nvCxnSpPr>
            <p:cNvPr id="82" name="直接连接符 81"/>
            <p:cNvCxnSpPr/>
            <p:nvPr/>
          </p:nvCxnSpPr>
          <p:spPr>
            <a:xfrm>
              <a:off x="11712146" y="2469605"/>
              <a:ext cx="4392172" cy="0"/>
            </a:xfrm>
            <a:prstGeom prst="lin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cxnSp>
        <p:sp>
          <p:nvSpPr>
            <p:cNvPr id="83" name="椭圆 82"/>
            <p:cNvSpPr/>
            <p:nvPr/>
          </p:nvSpPr>
          <p:spPr>
            <a:xfrm>
              <a:off x="11027754" y="2126774"/>
              <a:ext cx="684392" cy="684076"/>
            </a:xfrm>
            <a:prstGeom prst="ellipse">
              <a:avLst/>
            </a:prstGeom>
            <a:solidFill>
              <a:srgbClr val="F9F9F9"/>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3600" dirty="0">
                  <a:solidFill>
                    <a:srgbClr val="FFC000"/>
                  </a:solidFill>
                  <a:latin typeface="微软雅黑" panose="020B0503020204020204" pitchFamily="34" charset="-122"/>
                  <a:ea typeface="微软雅黑" panose="020B0503020204020204" pitchFamily="34" charset="-122"/>
                </a:rPr>
                <a:t>6</a:t>
              </a:r>
              <a:endParaRPr lang="zh-CN" altLang="en-US" sz="3600" dirty="0">
                <a:solidFill>
                  <a:srgbClr val="FFC000"/>
                </a:solidFill>
                <a:latin typeface="微软雅黑" panose="020B0503020204020204" pitchFamily="34" charset="-122"/>
                <a:ea typeface="微软雅黑" panose="020B0503020204020204" pitchFamily="34" charset="-122"/>
              </a:endParaRPr>
            </a:p>
          </p:txBody>
        </p:sp>
      </p:grpSp>
      <p:sp>
        <p:nvSpPr>
          <p:cNvPr id="90" name="矩形 89"/>
          <p:cNvSpPr/>
          <p:nvPr/>
        </p:nvSpPr>
        <p:spPr>
          <a:xfrm>
            <a:off x="1291818" y="1849748"/>
            <a:ext cx="2518638" cy="307777"/>
          </a:xfrm>
          <a:prstGeom prst="rect">
            <a:avLst/>
          </a:prstGeom>
        </p:spPr>
        <p:txBody>
          <a:bodyPr wrap="none">
            <a:spAutoFit/>
          </a:bodyPr>
          <a:lstStyle/>
          <a:p>
            <a:pPr>
              <a:defRPr/>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相关安全生产许可证复印件；</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矩形 90"/>
          <p:cNvSpPr/>
          <p:nvPr/>
        </p:nvSpPr>
        <p:spPr>
          <a:xfrm>
            <a:off x="1291818" y="2513432"/>
            <a:ext cx="1980029" cy="307777"/>
          </a:xfrm>
          <a:prstGeom prst="rect">
            <a:avLst/>
          </a:prstGeom>
        </p:spPr>
        <p:txBody>
          <a:bodyPr wrap="none">
            <a:spAutoFit/>
          </a:bodyPr>
          <a:lstStyle/>
          <a:p>
            <a:pPr>
              <a:defRPr/>
            </a:pPr>
            <a:r>
              <a:rPr lang="zh-CN" altLang="zh-CN" sz="1400" dirty="0">
                <a:latin typeface="微软雅黑" panose="020B0503020204020204" pitchFamily="34" charset="-122"/>
                <a:ea typeface="微软雅黑" panose="020B0503020204020204" pitchFamily="34" charset="-122"/>
              </a:rPr>
              <a:t>工商营业执照复印件；</a:t>
            </a:r>
            <a:endParaRPr lang="zh-CN" altLang="zh-CN" sz="1400" dirty="0">
              <a:latin typeface="微软雅黑" panose="020B0503020204020204" pitchFamily="34" charset="-122"/>
              <a:ea typeface="微软雅黑" panose="020B0503020204020204" pitchFamily="34" charset="-122"/>
            </a:endParaRPr>
          </a:p>
        </p:txBody>
      </p:sp>
      <p:sp>
        <p:nvSpPr>
          <p:cNvPr id="92" name="矩形 91"/>
          <p:cNvSpPr/>
          <p:nvPr/>
        </p:nvSpPr>
        <p:spPr>
          <a:xfrm>
            <a:off x="1291818" y="2886746"/>
            <a:ext cx="3110931" cy="738664"/>
          </a:xfrm>
          <a:prstGeom prst="rect">
            <a:avLst/>
          </a:prstGeom>
        </p:spPr>
        <p:txBody>
          <a:bodyPr wrap="square">
            <a:spAutoFit/>
          </a:bodyPr>
          <a:lstStyle/>
          <a:p>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企业简介（主要内容：企业性质、地理位置和交通、主要产品及生产规模、从业人员、企业下属单位情况等）；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矩形 92"/>
          <p:cNvSpPr/>
          <p:nvPr/>
        </p:nvSpPr>
        <p:spPr>
          <a:xfrm>
            <a:off x="1301343" y="3994979"/>
            <a:ext cx="1620957" cy="307777"/>
          </a:xfrm>
          <a:prstGeom prst="rect">
            <a:avLst/>
          </a:prstGeom>
        </p:spPr>
        <p:txBody>
          <a:bodyPr wrap="none">
            <a:spAutoFit/>
          </a:bodyPr>
          <a:lstStyle/>
          <a:p>
            <a:pPr>
              <a:defRPr/>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企业平面布置图；</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矩形 93"/>
          <p:cNvSpPr/>
          <p:nvPr/>
        </p:nvSpPr>
        <p:spPr>
          <a:xfrm>
            <a:off x="4864244" y="1860757"/>
            <a:ext cx="3236784" cy="307777"/>
          </a:xfrm>
          <a:prstGeom prst="rect">
            <a:avLst/>
          </a:prstGeom>
        </p:spPr>
        <p:txBody>
          <a:bodyPr wrap="none">
            <a:spAutoFit/>
          </a:bodyPr>
          <a:lstStyle/>
          <a:p>
            <a:pPr>
              <a:defRPr/>
            </a:pPr>
            <a:r>
              <a:rPr lang="zh-CN" altLang="zh-CN" sz="1400" dirty="0">
                <a:latin typeface="微软雅黑" panose="020B0503020204020204" pitchFamily="34" charset="-122"/>
                <a:ea typeface="微软雅黑" panose="020B0503020204020204" pitchFamily="34" charset="-122"/>
              </a:rPr>
              <a:t>企业组织机构图及各机构的工作职责；</a:t>
            </a:r>
            <a:endParaRPr lang="zh-CN" altLang="zh-CN" sz="1400" dirty="0">
              <a:latin typeface="微软雅黑" panose="020B0503020204020204" pitchFamily="34" charset="-122"/>
              <a:ea typeface="微软雅黑" panose="020B0503020204020204" pitchFamily="34" charset="-122"/>
            </a:endParaRPr>
          </a:p>
        </p:txBody>
      </p:sp>
      <p:sp>
        <p:nvSpPr>
          <p:cNvPr id="95" name="矩形 94"/>
          <p:cNvSpPr/>
          <p:nvPr/>
        </p:nvSpPr>
        <p:spPr>
          <a:xfrm>
            <a:off x="4920843" y="2517366"/>
            <a:ext cx="1441420" cy="307777"/>
          </a:xfrm>
          <a:prstGeom prst="rect">
            <a:avLst/>
          </a:prstGeom>
        </p:spPr>
        <p:txBody>
          <a:bodyPr wrap="none">
            <a:spAutoFit/>
          </a:bodyPr>
          <a:lstStyle/>
          <a:p>
            <a:pPr>
              <a:defRPr/>
            </a:pPr>
            <a:r>
              <a:rPr lang="zh-CN" altLang="zh-CN" sz="1400" dirty="0">
                <a:latin typeface="微软雅黑" panose="020B0503020204020204" pitchFamily="34" charset="-122"/>
                <a:ea typeface="微软雅黑" panose="020B0503020204020204" pitchFamily="34" charset="-122"/>
              </a:rPr>
              <a:t>重大风险清单；</a:t>
            </a:r>
            <a:endParaRPr lang="zh-CN" altLang="zh-CN" sz="1400" dirty="0">
              <a:latin typeface="微软雅黑" panose="020B0503020204020204" pitchFamily="34" charset="-122"/>
              <a:ea typeface="微软雅黑" panose="020B0503020204020204" pitchFamily="34" charset="-122"/>
            </a:endParaRPr>
          </a:p>
        </p:txBody>
      </p:sp>
      <p:sp>
        <p:nvSpPr>
          <p:cNvPr id="96" name="矩形 95"/>
          <p:cNvSpPr/>
          <p:nvPr/>
        </p:nvSpPr>
        <p:spPr>
          <a:xfrm>
            <a:off x="4968468" y="3323103"/>
            <a:ext cx="1620957" cy="307777"/>
          </a:xfrm>
          <a:prstGeom prst="rect">
            <a:avLst/>
          </a:prstGeom>
        </p:spPr>
        <p:txBody>
          <a:bodyPr wrap="none">
            <a:spAutoFit/>
          </a:bodyPr>
          <a:lstStyle/>
          <a:p>
            <a:pPr>
              <a:defRPr/>
            </a:pPr>
            <a:r>
              <a:rPr lang="zh-CN" altLang="zh-CN" sz="1400" dirty="0">
                <a:latin typeface="微软雅黑" panose="020B0503020204020204" pitchFamily="34" charset="-122"/>
                <a:ea typeface="微软雅黑" panose="020B0503020204020204" pitchFamily="34" charset="-122"/>
              </a:rPr>
              <a:t>重大危险源清单；</a:t>
            </a:r>
            <a:endParaRPr lang="zh-CN" altLang="zh-CN" sz="1400" dirty="0">
              <a:latin typeface="微软雅黑" panose="020B0503020204020204" pitchFamily="34" charset="-122"/>
              <a:ea typeface="微软雅黑" panose="020B0503020204020204" pitchFamily="34" charset="-122"/>
            </a:endParaRPr>
          </a:p>
        </p:txBody>
      </p:sp>
      <p:sp>
        <p:nvSpPr>
          <p:cNvPr id="97" name="矩形 96"/>
          <p:cNvSpPr/>
          <p:nvPr/>
        </p:nvSpPr>
        <p:spPr>
          <a:xfrm>
            <a:off x="4987518" y="3975511"/>
            <a:ext cx="2339102" cy="307777"/>
          </a:xfrm>
          <a:prstGeom prst="rect">
            <a:avLst/>
          </a:prstGeom>
        </p:spPr>
        <p:txBody>
          <a:bodyPr wrap="none">
            <a:spAutoFit/>
          </a:bodyPr>
          <a:lstStyle/>
          <a:p>
            <a:pPr>
              <a:defRPr/>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关键装置和重点部位清单。</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第一部分：安全生产标准化简介</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679807" y="2049389"/>
            <a:ext cx="4863743" cy="2181751"/>
          </a:xfrm>
          <a:prstGeom prst="rect">
            <a:avLst/>
          </a:prstGeom>
        </p:spPr>
        <p:txBody>
          <a:bodyPr wrap="square">
            <a:spAutoFit/>
          </a:bodyPr>
          <a:lstStyle/>
          <a:p>
            <a:pPr indent="360045" fontAlgn="auto">
              <a:lnSpc>
                <a:spcPct val="20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2003</a:t>
            </a:r>
            <a:r>
              <a:rPr lang="zh-CN"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月，国家安全监管局和中国煤炭工业协会在黑龙江省七台河市召开了全国煤矿安全质量标准化现场会，提出了新形势下煤矿安全质量标准化的内容，会后出台的《关于在全国煤矿深入开展安全质量标准化活动的指导意见》，提出了安全质量标准化的概念。</a:t>
            </a:r>
            <a:endParaRPr lang="zh-CN"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471170" y="882650"/>
            <a:ext cx="3205480" cy="337185"/>
          </a:xfrm>
          <a:prstGeom prst="rect">
            <a:avLst/>
          </a:prstGeom>
          <a:noFill/>
        </p:spPr>
        <p:txBody>
          <a:bodyPr wrap="none" rtlCol="0" anchor="t">
            <a:spAutoFit/>
          </a:bodyPr>
          <a:lstStyle/>
          <a:p>
            <a:r>
              <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一、安全生产标准化的发展历程</a:t>
            </a:r>
            <a:endPar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601345" y="1256030"/>
            <a:ext cx="3447415" cy="349250"/>
          </a:xfrm>
          <a:prstGeom prst="rect">
            <a:avLst/>
          </a:prstGeom>
          <a:solidFill>
            <a:srgbClr val="FFC000"/>
          </a:solidFill>
        </p:spPr>
        <p:txBody>
          <a:bodyPr wrap="square">
            <a:spAutoFit/>
          </a:bodyPr>
          <a:lstStyle/>
          <a:p>
            <a:pPr fontAlgn="auto">
              <a:lnSpc>
                <a:spcPct val="12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我国企业安全生产标准化的发展历程</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768357" y="1502305"/>
            <a:ext cx="2194543" cy="3641195"/>
            <a:chOff x="5596907" y="955692"/>
            <a:chExt cx="2539289" cy="4419054"/>
          </a:xfrm>
        </p:grpSpPr>
        <p:grpSp>
          <p:nvGrpSpPr>
            <p:cNvPr id="25" name="组合 24"/>
            <p:cNvGrpSpPr/>
            <p:nvPr/>
          </p:nvGrpSpPr>
          <p:grpSpPr>
            <a:xfrm>
              <a:off x="6371908" y="955692"/>
              <a:ext cx="1764288" cy="3096434"/>
              <a:chOff x="3627726" y="2044701"/>
              <a:chExt cx="2352675" cy="4129088"/>
            </a:xfrm>
          </p:grpSpPr>
          <p:sp>
            <p:nvSpPr>
              <p:cNvPr id="26" name="Freeform 13"/>
              <p:cNvSpPr/>
              <p:nvPr/>
            </p:nvSpPr>
            <p:spPr bwMode="auto">
              <a:xfrm>
                <a:off x="5113626" y="2051051"/>
                <a:ext cx="866775" cy="4122738"/>
              </a:xfrm>
              <a:custGeom>
                <a:avLst/>
                <a:gdLst>
                  <a:gd name="T0" fmla="*/ 301 w 301"/>
                  <a:gd name="T1" fmla="*/ 1434 h 1434"/>
                  <a:gd name="T2" fmla="*/ 301 w 301"/>
                  <a:gd name="T3" fmla="*/ 306 h 1434"/>
                  <a:gd name="T4" fmla="*/ 0 w 301"/>
                  <a:gd name="T5" fmla="*/ 0 h 1434"/>
                  <a:gd name="T6" fmla="*/ 0 w 301"/>
                  <a:gd name="T7" fmla="*/ 1434 h 1434"/>
                  <a:gd name="T8" fmla="*/ 301 w 301"/>
                  <a:gd name="T9" fmla="*/ 1434 h 1434"/>
                </a:gdLst>
                <a:ahLst/>
                <a:cxnLst>
                  <a:cxn ang="0">
                    <a:pos x="T0" y="T1"/>
                  </a:cxn>
                  <a:cxn ang="0">
                    <a:pos x="T2" y="T3"/>
                  </a:cxn>
                  <a:cxn ang="0">
                    <a:pos x="T4" y="T5"/>
                  </a:cxn>
                  <a:cxn ang="0">
                    <a:pos x="T6" y="T7"/>
                  </a:cxn>
                  <a:cxn ang="0">
                    <a:pos x="T8" y="T9"/>
                  </a:cxn>
                </a:cxnLst>
                <a:rect l="0" t="0" r="r" b="b"/>
                <a:pathLst>
                  <a:path w="301" h="1434">
                    <a:moveTo>
                      <a:pt x="301" y="1434"/>
                    </a:moveTo>
                    <a:cubicBezTo>
                      <a:pt x="301" y="1066"/>
                      <a:pt x="301" y="393"/>
                      <a:pt x="301" y="306"/>
                    </a:cubicBezTo>
                    <a:cubicBezTo>
                      <a:pt x="301" y="251"/>
                      <a:pt x="0" y="0"/>
                      <a:pt x="0" y="0"/>
                    </a:cubicBezTo>
                    <a:cubicBezTo>
                      <a:pt x="0" y="1434"/>
                      <a:pt x="0" y="1434"/>
                      <a:pt x="0" y="1434"/>
                    </a:cubicBezTo>
                    <a:cubicBezTo>
                      <a:pt x="301" y="1434"/>
                      <a:pt x="301" y="1434"/>
                      <a:pt x="301" y="1434"/>
                    </a:cubicBezTo>
                  </a:path>
                </a:pathLst>
              </a:custGeom>
              <a:solidFill>
                <a:schemeClr val="bg1">
                  <a:lumMod val="85000"/>
                </a:schemeClr>
              </a:solidFill>
              <a:ln>
                <a:noFill/>
              </a:ln>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sp>
            <p:nvSpPr>
              <p:cNvPr id="27" name="Freeform 16"/>
              <p:cNvSpPr/>
              <p:nvPr/>
            </p:nvSpPr>
            <p:spPr bwMode="auto">
              <a:xfrm>
                <a:off x="3627726" y="2044701"/>
                <a:ext cx="2338388" cy="885825"/>
              </a:xfrm>
              <a:custGeom>
                <a:avLst/>
                <a:gdLst>
                  <a:gd name="T0" fmla="*/ 812 w 812"/>
                  <a:gd name="T1" fmla="*/ 308 h 308"/>
                  <a:gd name="T2" fmla="*/ 511 w 812"/>
                  <a:gd name="T3" fmla="*/ 0 h 308"/>
                  <a:gd name="T4" fmla="*/ 66 w 812"/>
                  <a:gd name="T5" fmla="*/ 0 h 308"/>
                  <a:gd name="T6" fmla="*/ 0 w 812"/>
                  <a:gd name="T7" fmla="*/ 56 h 308"/>
                  <a:gd name="T8" fmla="*/ 0 w 812"/>
                  <a:gd name="T9" fmla="*/ 197 h 308"/>
                  <a:gd name="T10" fmla="*/ 66 w 812"/>
                  <a:gd name="T11" fmla="*/ 252 h 308"/>
                  <a:gd name="T12" fmla="*/ 705 w 812"/>
                  <a:gd name="T13" fmla="*/ 252 h 308"/>
                  <a:gd name="T14" fmla="*/ 812 w 812"/>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2" h="308">
                    <a:moveTo>
                      <a:pt x="812" y="308"/>
                    </a:moveTo>
                    <a:cubicBezTo>
                      <a:pt x="812" y="236"/>
                      <a:pt x="623" y="0"/>
                      <a:pt x="511" y="0"/>
                    </a:cubicBezTo>
                    <a:cubicBezTo>
                      <a:pt x="510" y="0"/>
                      <a:pt x="158" y="0"/>
                      <a:pt x="66" y="0"/>
                    </a:cubicBezTo>
                    <a:cubicBezTo>
                      <a:pt x="30" y="0"/>
                      <a:pt x="0" y="25"/>
                      <a:pt x="0" y="56"/>
                    </a:cubicBezTo>
                    <a:cubicBezTo>
                      <a:pt x="0" y="197"/>
                      <a:pt x="0" y="197"/>
                      <a:pt x="0" y="197"/>
                    </a:cubicBezTo>
                    <a:cubicBezTo>
                      <a:pt x="0" y="227"/>
                      <a:pt x="30" y="252"/>
                      <a:pt x="66" y="252"/>
                    </a:cubicBezTo>
                    <a:cubicBezTo>
                      <a:pt x="66" y="252"/>
                      <a:pt x="657" y="252"/>
                      <a:pt x="705" y="252"/>
                    </a:cubicBezTo>
                    <a:cubicBezTo>
                      <a:pt x="752" y="252"/>
                      <a:pt x="794" y="265"/>
                      <a:pt x="812" y="308"/>
                    </a:cubicBezTo>
                    <a:close/>
                  </a:path>
                </a:pathLst>
              </a:custGeom>
              <a:solidFill>
                <a:srgbClr val="FAC400"/>
              </a:solidFill>
              <a:ln>
                <a:noFill/>
              </a:ln>
              <a:effectLst>
                <a:outerShdw blurRad="190500" dist="38100" dir="8100000" sx="102000" sy="102000" algn="tr" rotWithShape="0">
                  <a:prstClr val="black">
                    <a:alpha val="32000"/>
                  </a:prstClr>
                </a:outerShdw>
              </a:effectLst>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grpSp>
        <p:grpSp>
          <p:nvGrpSpPr>
            <p:cNvPr id="29" name="组合 28"/>
            <p:cNvGrpSpPr/>
            <p:nvPr/>
          </p:nvGrpSpPr>
          <p:grpSpPr>
            <a:xfrm>
              <a:off x="5596907" y="1622359"/>
              <a:ext cx="1764288" cy="3098815"/>
              <a:chOff x="2594264" y="2933701"/>
              <a:chExt cx="2352675" cy="4132263"/>
            </a:xfrm>
          </p:grpSpPr>
          <p:sp>
            <p:nvSpPr>
              <p:cNvPr id="30" name="Freeform 5"/>
              <p:cNvSpPr/>
              <p:nvPr/>
            </p:nvSpPr>
            <p:spPr bwMode="auto">
              <a:xfrm>
                <a:off x="4080164" y="2940051"/>
                <a:ext cx="866775" cy="4125913"/>
              </a:xfrm>
              <a:custGeom>
                <a:avLst/>
                <a:gdLst>
                  <a:gd name="T0" fmla="*/ 301 w 301"/>
                  <a:gd name="T1" fmla="*/ 1435 h 1435"/>
                  <a:gd name="T2" fmla="*/ 301 w 301"/>
                  <a:gd name="T3" fmla="*/ 306 h 1435"/>
                  <a:gd name="T4" fmla="*/ 0 w 301"/>
                  <a:gd name="T5" fmla="*/ 0 h 1435"/>
                  <a:gd name="T6" fmla="*/ 0 w 301"/>
                  <a:gd name="T7" fmla="*/ 1435 h 1435"/>
                  <a:gd name="T8" fmla="*/ 301 w 301"/>
                  <a:gd name="T9" fmla="*/ 1435 h 1435"/>
                </a:gdLst>
                <a:ahLst/>
                <a:cxnLst>
                  <a:cxn ang="0">
                    <a:pos x="T0" y="T1"/>
                  </a:cxn>
                  <a:cxn ang="0">
                    <a:pos x="T2" y="T3"/>
                  </a:cxn>
                  <a:cxn ang="0">
                    <a:pos x="T4" y="T5"/>
                  </a:cxn>
                  <a:cxn ang="0">
                    <a:pos x="T6" y="T7"/>
                  </a:cxn>
                  <a:cxn ang="0">
                    <a:pos x="T8" y="T9"/>
                  </a:cxn>
                </a:cxnLst>
                <a:rect l="0" t="0" r="r" b="b"/>
                <a:pathLst>
                  <a:path w="301" h="1435">
                    <a:moveTo>
                      <a:pt x="301" y="1435"/>
                    </a:moveTo>
                    <a:cubicBezTo>
                      <a:pt x="301" y="1067"/>
                      <a:pt x="301" y="393"/>
                      <a:pt x="301" y="306"/>
                    </a:cubicBezTo>
                    <a:cubicBezTo>
                      <a:pt x="301" y="251"/>
                      <a:pt x="0" y="0"/>
                      <a:pt x="0" y="0"/>
                    </a:cubicBezTo>
                    <a:cubicBezTo>
                      <a:pt x="0" y="1435"/>
                      <a:pt x="0" y="1435"/>
                      <a:pt x="0" y="1435"/>
                    </a:cubicBezTo>
                    <a:cubicBezTo>
                      <a:pt x="301" y="1435"/>
                      <a:pt x="301" y="1435"/>
                      <a:pt x="301" y="1435"/>
                    </a:cubicBezTo>
                  </a:path>
                </a:pathLst>
              </a:custGeom>
              <a:solidFill>
                <a:schemeClr val="bg1">
                  <a:lumMod val="85000"/>
                </a:schemeClr>
              </a:solidFill>
              <a:ln>
                <a:noFill/>
              </a:ln>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sp>
            <p:nvSpPr>
              <p:cNvPr id="31" name="Freeform 9"/>
              <p:cNvSpPr/>
              <p:nvPr/>
            </p:nvSpPr>
            <p:spPr bwMode="auto">
              <a:xfrm>
                <a:off x="2594264" y="2933701"/>
                <a:ext cx="2338388" cy="885825"/>
              </a:xfrm>
              <a:custGeom>
                <a:avLst/>
                <a:gdLst>
                  <a:gd name="T0" fmla="*/ 812 w 812"/>
                  <a:gd name="T1" fmla="*/ 308 h 308"/>
                  <a:gd name="T2" fmla="*/ 511 w 812"/>
                  <a:gd name="T3" fmla="*/ 0 h 308"/>
                  <a:gd name="T4" fmla="*/ 67 w 812"/>
                  <a:gd name="T5" fmla="*/ 1 h 308"/>
                  <a:gd name="T6" fmla="*/ 0 w 812"/>
                  <a:gd name="T7" fmla="*/ 56 h 308"/>
                  <a:gd name="T8" fmla="*/ 0 w 812"/>
                  <a:gd name="T9" fmla="*/ 197 h 308"/>
                  <a:gd name="T10" fmla="*/ 67 w 812"/>
                  <a:gd name="T11" fmla="*/ 253 h 308"/>
                  <a:gd name="T12" fmla="*/ 705 w 812"/>
                  <a:gd name="T13" fmla="*/ 253 h 308"/>
                  <a:gd name="T14" fmla="*/ 812 w 812"/>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2" h="308">
                    <a:moveTo>
                      <a:pt x="812" y="308"/>
                    </a:moveTo>
                    <a:cubicBezTo>
                      <a:pt x="812" y="237"/>
                      <a:pt x="624" y="0"/>
                      <a:pt x="511" y="0"/>
                    </a:cubicBezTo>
                    <a:cubicBezTo>
                      <a:pt x="510" y="0"/>
                      <a:pt x="158" y="1"/>
                      <a:pt x="67" y="1"/>
                    </a:cubicBezTo>
                    <a:cubicBezTo>
                      <a:pt x="30" y="1"/>
                      <a:pt x="0" y="25"/>
                      <a:pt x="0" y="56"/>
                    </a:cubicBezTo>
                    <a:cubicBezTo>
                      <a:pt x="0" y="197"/>
                      <a:pt x="0" y="197"/>
                      <a:pt x="0" y="197"/>
                    </a:cubicBezTo>
                    <a:cubicBezTo>
                      <a:pt x="0" y="228"/>
                      <a:pt x="30" y="253"/>
                      <a:pt x="67" y="253"/>
                    </a:cubicBezTo>
                    <a:cubicBezTo>
                      <a:pt x="67" y="253"/>
                      <a:pt x="657" y="253"/>
                      <a:pt x="705" y="253"/>
                    </a:cubicBezTo>
                    <a:cubicBezTo>
                      <a:pt x="753" y="253"/>
                      <a:pt x="794" y="266"/>
                      <a:pt x="812" y="308"/>
                    </a:cubicBezTo>
                    <a:close/>
                  </a:path>
                </a:pathLst>
              </a:custGeom>
              <a:solidFill>
                <a:srgbClr val="404040"/>
              </a:solidFill>
              <a:ln>
                <a:noFill/>
              </a:ln>
              <a:effectLst>
                <a:outerShdw blurRad="190500" dist="38100" dir="8100000" sx="102000" sy="102000" algn="tr" rotWithShape="0">
                  <a:prstClr val="black">
                    <a:alpha val="32000"/>
                  </a:prstClr>
                </a:outerShdw>
              </a:effectLst>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grpSp>
        <p:grpSp>
          <p:nvGrpSpPr>
            <p:cNvPr id="33" name="组合 32"/>
            <p:cNvGrpSpPr/>
            <p:nvPr/>
          </p:nvGrpSpPr>
          <p:grpSpPr>
            <a:xfrm>
              <a:off x="6371908" y="2278312"/>
              <a:ext cx="1764288" cy="3096434"/>
              <a:chOff x="3627726" y="3808413"/>
              <a:chExt cx="2352675" cy="4129088"/>
            </a:xfrm>
          </p:grpSpPr>
          <p:sp>
            <p:nvSpPr>
              <p:cNvPr id="34" name="Freeform 20"/>
              <p:cNvSpPr/>
              <p:nvPr/>
            </p:nvSpPr>
            <p:spPr bwMode="auto">
              <a:xfrm>
                <a:off x="5113626" y="3813176"/>
                <a:ext cx="866775" cy="4124325"/>
              </a:xfrm>
              <a:custGeom>
                <a:avLst/>
                <a:gdLst>
                  <a:gd name="T0" fmla="*/ 301 w 301"/>
                  <a:gd name="T1" fmla="*/ 1434 h 1434"/>
                  <a:gd name="T2" fmla="*/ 301 w 301"/>
                  <a:gd name="T3" fmla="*/ 306 h 1434"/>
                  <a:gd name="T4" fmla="*/ 0 w 301"/>
                  <a:gd name="T5" fmla="*/ 0 h 1434"/>
                  <a:gd name="T6" fmla="*/ 0 w 301"/>
                  <a:gd name="T7" fmla="*/ 1434 h 1434"/>
                  <a:gd name="T8" fmla="*/ 301 w 301"/>
                  <a:gd name="T9" fmla="*/ 1434 h 1434"/>
                </a:gdLst>
                <a:ahLst/>
                <a:cxnLst>
                  <a:cxn ang="0">
                    <a:pos x="T0" y="T1"/>
                  </a:cxn>
                  <a:cxn ang="0">
                    <a:pos x="T2" y="T3"/>
                  </a:cxn>
                  <a:cxn ang="0">
                    <a:pos x="T4" y="T5"/>
                  </a:cxn>
                  <a:cxn ang="0">
                    <a:pos x="T6" y="T7"/>
                  </a:cxn>
                  <a:cxn ang="0">
                    <a:pos x="T8" y="T9"/>
                  </a:cxn>
                </a:cxnLst>
                <a:rect l="0" t="0" r="r" b="b"/>
                <a:pathLst>
                  <a:path w="301" h="1434">
                    <a:moveTo>
                      <a:pt x="301" y="1434"/>
                    </a:moveTo>
                    <a:cubicBezTo>
                      <a:pt x="301" y="1066"/>
                      <a:pt x="301" y="392"/>
                      <a:pt x="301" y="306"/>
                    </a:cubicBezTo>
                    <a:cubicBezTo>
                      <a:pt x="301" y="250"/>
                      <a:pt x="0" y="0"/>
                      <a:pt x="0" y="0"/>
                    </a:cubicBezTo>
                    <a:cubicBezTo>
                      <a:pt x="0" y="1434"/>
                      <a:pt x="0" y="1434"/>
                      <a:pt x="0" y="1434"/>
                    </a:cubicBezTo>
                    <a:cubicBezTo>
                      <a:pt x="301" y="1434"/>
                      <a:pt x="301" y="1434"/>
                      <a:pt x="301" y="1434"/>
                    </a:cubicBezTo>
                  </a:path>
                </a:pathLst>
              </a:custGeom>
              <a:solidFill>
                <a:schemeClr val="bg1">
                  <a:lumMod val="85000"/>
                </a:schemeClr>
              </a:solidFill>
              <a:ln>
                <a:noFill/>
              </a:ln>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sp>
            <p:nvSpPr>
              <p:cNvPr id="35" name="Freeform 23"/>
              <p:cNvSpPr/>
              <p:nvPr/>
            </p:nvSpPr>
            <p:spPr bwMode="auto">
              <a:xfrm>
                <a:off x="3627726" y="3808413"/>
                <a:ext cx="2338388" cy="885825"/>
              </a:xfrm>
              <a:custGeom>
                <a:avLst/>
                <a:gdLst>
                  <a:gd name="T0" fmla="*/ 812 w 812"/>
                  <a:gd name="T1" fmla="*/ 308 h 308"/>
                  <a:gd name="T2" fmla="*/ 511 w 812"/>
                  <a:gd name="T3" fmla="*/ 0 h 308"/>
                  <a:gd name="T4" fmla="*/ 66 w 812"/>
                  <a:gd name="T5" fmla="*/ 0 h 308"/>
                  <a:gd name="T6" fmla="*/ 0 w 812"/>
                  <a:gd name="T7" fmla="*/ 56 h 308"/>
                  <a:gd name="T8" fmla="*/ 0 w 812"/>
                  <a:gd name="T9" fmla="*/ 196 h 308"/>
                  <a:gd name="T10" fmla="*/ 66 w 812"/>
                  <a:gd name="T11" fmla="*/ 252 h 308"/>
                  <a:gd name="T12" fmla="*/ 705 w 812"/>
                  <a:gd name="T13" fmla="*/ 252 h 308"/>
                  <a:gd name="T14" fmla="*/ 812 w 812"/>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2" h="308">
                    <a:moveTo>
                      <a:pt x="812" y="308"/>
                    </a:moveTo>
                    <a:cubicBezTo>
                      <a:pt x="812" y="236"/>
                      <a:pt x="623" y="0"/>
                      <a:pt x="511" y="0"/>
                    </a:cubicBezTo>
                    <a:cubicBezTo>
                      <a:pt x="510" y="0"/>
                      <a:pt x="158" y="0"/>
                      <a:pt x="66" y="0"/>
                    </a:cubicBezTo>
                    <a:cubicBezTo>
                      <a:pt x="30" y="0"/>
                      <a:pt x="0" y="25"/>
                      <a:pt x="0" y="56"/>
                    </a:cubicBezTo>
                    <a:cubicBezTo>
                      <a:pt x="0" y="196"/>
                      <a:pt x="0" y="196"/>
                      <a:pt x="0" y="196"/>
                    </a:cubicBezTo>
                    <a:cubicBezTo>
                      <a:pt x="0" y="227"/>
                      <a:pt x="30" y="252"/>
                      <a:pt x="66" y="252"/>
                    </a:cubicBezTo>
                    <a:cubicBezTo>
                      <a:pt x="66" y="252"/>
                      <a:pt x="657" y="252"/>
                      <a:pt x="705" y="252"/>
                    </a:cubicBezTo>
                    <a:cubicBezTo>
                      <a:pt x="752" y="252"/>
                      <a:pt x="794" y="265"/>
                      <a:pt x="812" y="308"/>
                    </a:cubicBezTo>
                    <a:close/>
                  </a:path>
                </a:pathLst>
              </a:custGeom>
              <a:solidFill>
                <a:srgbClr val="A5A5A5"/>
              </a:solidFill>
              <a:ln>
                <a:noFill/>
              </a:ln>
              <a:effectLst>
                <a:outerShdw blurRad="190500" dist="38100" dir="8100000" sx="102000" sy="102000" algn="tr" rotWithShape="0">
                  <a:prstClr val="black">
                    <a:alpha val="32000"/>
                  </a:prstClr>
                </a:outerShdw>
              </a:effectLst>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496057" y="957901"/>
            <a:ext cx="2237740"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第七阶段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评审申请</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1"/>
          <p:cNvSpPr/>
          <p:nvPr/>
        </p:nvSpPr>
        <p:spPr>
          <a:xfrm>
            <a:off x="1392611" y="1639838"/>
            <a:ext cx="504056" cy="3168352"/>
          </a:xfrm>
          <a:custGeom>
            <a:avLst/>
            <a:gdLst/>
            <a:ahLst/>
            <a:cxnLst/>
            <a:rect l="l" t="t" r="r" b="b"/>
            <a:pathLst>
              <a:path w="504056" h="3168352">
                <a:moveTo>
                  <a:pt x="432048" y="0"/>
                </a:moveTo>
                <a:lnTo>
                  <a:pt x="504056" y="0"/>
                </a:lnTo>
                <a:lnTo>
                  <a:pt x="504056" y="1152128"/>
                </a:lnTo>
                <a:lnTo>
                  <a:pt x="504056" y="3168352"/>
                </a:lnTo>
                <a:lnTo>
                  <a:pt x="432048" y="3168352"/>
                </a:lnTo>
                <a:lnTo>
                  <a:pt x="0" y="3168352"/>
                </a:lnTo>
                <a:lnTo>
                  <a:pt x="0" y="1152128"/>
                </a:lnTo>
                <a:lnTo>
                  <a:pt x="432048" y="1152128"/>
                </a:lnTo>
                <a:close/>
              </a:path>
            </a:pathLst>
          </a:custGeom>
          <a:solidFill>
            <a:srgbClr val="40404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dirty="0">
              <a:latin typeface="微软雅黑" panose="020B0503020204020204" pitchFamily="34" charset="-122"/>
              <a:ea typeface="微软雅黑" panose="020B0503020204020204" pitchFamily="34" charset="-122"/>
            </a:endParaRPr>
          </a:p>
        </p:txBody>
      </p:sp>
      <p:sp>
        <p:nvSpPr>
          <p:cNvPr id="44" name="TextBox 2"/>
          <p:cNvSpPr txBox="1">
            <a:spLocks noChangeArrowheads="1"/>
          </p:cNvSpPr>
          <p:nvPr/>
        </p:nvSpPr>
        <p:spPr bwMode="auto">
          <a:xfrm>
            <a:off x="1424306" y="2935288"/>
            <a:ext cx="490220" cy="21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43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15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087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59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TextBox 3"/>
          <p:cNvSpPr txBox="1"/>
          <p:nvPr/>
        </p:nvSpPr>
        <p:spPr>
          <a:xfrm>
            <a:off x="1249363" y="1568450"/>
            <a:ext cx="718820" cy="1198880"/>
          </a:xfrm>
          <a:prstGeom prst="rect">
            <a:avLst/>
          </a:prstGeom>
          <a:noFill/>
        </p:spPr>
        <p:txBody>
          <a:bodyPr wrap="none">
            <a:spAutoFit/>
          </a:bodyPr>
          <a:lstStyle/>
          <a:p>
            <a:pPr defTabSz="1217295">
              <a:buFontTx/>
              <a:buNone/>
              <a:defRPr/>
            </a:pPr>
            <a:r>
              <a:rPr lang="en-US" altLang="zh-CN" sz="7200" dirty="0">
                <a:solidFill>
                  <a:srgbClr val="6C6C6C"/>
                </a:solidFill>
                <a:latin typeface="微软雅黑" panose="020B0503020204020204" pitchFamily="34" charset="-122"/>
                <a:ea typeface="微软雅黑" panose="020B0503020204020204" pitchFamily="34" charset="-122"/>
              </a:rPr>
              <a:t>3</a:t>
            </a:r>
            <a:endParaRPr lang="zh-CN" altLang="en-US" sz="7200" dirty="0">
              <a:solidFill>
                <a:srgbClr val="6C6C6C"/>
              </a:solidFill>
              <a:latin typeface="微软雅黑" panose="020B0503020204020204" pitchFamily="34" charset="-122"/>
              <a:ea typeface="微软雅黑" panose="020B0503020204020204" pitchFamily="34" charset="-122"/>
            </a:endParaRPr>
          </a:p>
        </p:txBody>
      </p:sp>
      <p:sp>
        <p:nvSpPr>
          <p:cNvPr id="46" name="TextBox 4"/>
          <p:cNvSpPr txBox="1">
            <a:spLocks noChangeArrowheads="1"/>
          </p:cNvSpPr>
          <p:nvPr/>
        </p:nvSpPr>
        <p:spPr bwMode="auto">
          <a:xfrm>
            <a:off x="1997075" y="2387600"/>
            <a:ext cx="119538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43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15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087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59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rgbClr val="595959"/>
                </a:solidFill>
                <a:latin typeface="微软雅黑" panose="020B0503020204020204" pitchFamily="34" charset="-122"/>
                <a:ea typeface="微软雅黑" panose="020B0503020204020204" pitchFamily="34" charset="-122"/>
              </a:rPr>
              <a:t>当属地</a:t>
            </a:r>
            <a:r>
              <a:rPr lang="en-US" altLang="zh-CN" sz="1400" dirty="0">
                <a:solidFill>
                  <a:srgbClr val="595959"/>
                </a:solidFill>
                <a:latin typeface="微软雅黑" panose="020B0503020204020204" pitchFamily="34" charset="-122"/>
                <a:ea typeface="微软雅黑" panose="020B0503020204020204" pitchFamily="34" charset="-122"/>
              </a:rPr>
              <a:t>(</a:t>
            </a:r>
            <a:r>
              <a:rPr lang="zh-CN" altLang="en-US" sz="1400" dirty="0">
                <a:solidFill>
                  <a:srgbClr val="595959"/>
                </a:solidFill>
                <a:latin typeface="微软雅黑" panose="020B0503020204020204" pitchFamily="34" charset="-122"/>
                <a:ea typeface="微软雅黑" panose="020B0503020204020204" pitchFamily="34" charset="-122"/>
              </a:rPr>
              <a:t>街道、区、市</a:t>
            </a:r>
            <a:r>
              <a:rPr lang="en-US" altLang="zh-CN" sz="1400" dirty="0">
                <a:solidFill>
                  <a:srgbClr val="595959"/>
                </a:solidFill>
                <a:latin typeface="微软雅黑" panose="020B0503020204020204" pitchFamily="34" charset="-122"/>
                <a:ea typeface="微软雅黑" panose="020B0503020204020204" pitchFamily="34" charset="-122"/>
              </a:rPr>
              <a:t>)</a:t>
            </a:r>
            <a:r>
              <a:rPr lang="zh-CN" altLang="en-US" sz="1400" dirty="0">
                <a:solidFill>
                  <a:srgbClr val="595959"/>
                </a:solidFill>
                <a:latin typeface="微软雅黑" panose="020B0503020204020204" pitchFamily="34" charset="-122"/>
                <a:ea typeface="微软雅黑" panose="020B0503020204020204" pitchFamily="34" charset="-122"/>
              </a:rPr>
              <a:t>安监部门同意申报</a:t>
            </a:r>
            <a:r>
              <a:rPr lang="en-US" altLang="zh-CN" sz="1400" dirty="0">
                <a:solidFill>
                  <a:srgbClr val="595959"/>
                </a:solidFill>
                <a:latin typeface="微软雅黑" panose="020B0503020204020204" pitchFamily="34" charset="-122"/>
                <a:ea typeface="微软雅黑" panose="020B0503020204020204" pitchFamily="34" charset="-122"/>
              </a:rPr>
              <a:t>,</a:t>
            </a:r>
            <a:r>
              <a:rPr lang="zh-CN" altLang="en-US" sz="1400" dirty="0">
                <a:solidFill>
                  <a:srgbClr val="595959"/>
                </a:solidFill>
                <a:latin typeface="微软雅黑" panose="020B0503020204020204" pitchFamily="34" charset="-122"/>
                <a:ea typeface="微软雅黑" panose="020B0503020204020204" pitchFamily="34" charset="-122"/>
              </a:rPr>
              <a:t>即可办理外部评审推荐手续</a:t>
            </a:r>
            <a:r>
              <a:rPr lang="en-US" altLang="zh-CN" sz="1400" dirty="0">
                <a:solidFill>
                  <a:srgbClr val="595959"/>
                </a:solidFill>
                <a:latin typeface="微软雅黑" panose="020B0503020204020204" pitchFamily="34" charset="-122"/>
                <a:ea typeface="微软雅黑" panose="020B0503020204020204" pitchFamily="34" charset="-122"/>
              </a:rPr>
              <a:t>;</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47" name="矩形 1"/>
          <p:cNvSpPr/>
          <p:nvPr/>
        </p:nvSpPr>
        <p:spPr>
          <a:xfrm>
            <a:off x="3705251" y="1639838"/>
            <a:ext cx="504056" cy="3168352"/>
          </a:xfrm>
          <a:custGeom>
            <a:avLst/>
            <a:gdLst/>
            <a:ahLst/>
            <a:cxnLst/>
            <a:rect l="l" t="t" r="r" b="b"/>
            <a:pathLst>
              <a:path w="504056" h="3168352">
                <a:moveTo>
                  <a:pt x="432048" y="0"/>
                </a:moveTo>
                <a:lnTo>
                  <a:pt x="504056" y="0"/>
                </a:lnTo>
                <a:lnTo>
                  <a:pt x="504056" y="1152128"/>
                </a:lnTo>
                <a:lnTo>
                  <a:pt x="504056" y="3168352"/>
                </a:lnTo>
                <a:lnTo>
                  <a:pt x="432048" y="3168352"/>
                </a:lnTo>
                <a:lnTo>
                  <a:pt x="0" y="3168352"/>
                </a:lnTo>
                <a:lnTo>
                  <a:pt x="0" y="1152128"/>
                </a:lnTo>
                <a:lnTo>
                  <a:pt x="432048" y="1152128"/>
                </a:lnTo>
                <a:close/>
              </a:path>
            </a:pathLst>
          </a:cu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a:latin typeface="微软雅黑" panose="020B0503020204020204" pitchFamily="34" charset="-122"/>
              <a:ea typeface="微软雅黑" panose="020B0503020204020204" pitchFamily="34" charset="-122"/>
            </a:endParaRPr>
          </a:p>
        </p:txBody>
      </p:sp>
      <p:sp>
        <p:nvSpPr>
          <p:cNvPr id="49" name="TextBox 7"/>
          <p:cNvSpPr txBox="1"/>
          <p:nvPr/>
        </p:nvSpPr>
        <p:spPr>
          <a:xfrm>
            <a:off x="3560763" y="1568450"/>
            <a:ext cx="718820" cy="1198880"/>
          </a:xfrm>
          <a:prstGeom prst="rect">
            <a:avLst/>
          </a:prstGeom>
          <a:noFill/>
        </p:spPr>
        <p:txBody>
          <a:bodyPr wrap="none">
            <a:spAutoFit/>
          </a:bodyPr>
          <a:lstStyle/>
          <a:p>
            <a:pPr defTabSz="1217295">
              <a:buFontTx/>
              <a:buNone/>
              <a:defRPr/>
            </a:pPr>
            <a:r>
              <a:rPr lang="en-US" altLang="zh-CN" sz="7200" dirty="0">
                <a:solidFill>
                  <a:srgbClr val="7C7C7C"/>
                </a:solidFill>
                <a:latin typeface="微软雅黑" panose="020B0503020204020204" pitchFamily="34" charset="-122"/>
                <a:ea typeface="微软雅黑" panose="020B0503020204020204" pitchFamily="34" charset="-122"/>
              </a:rPr>
              <a:t>4</a:t>
            </a:r>
            <a:endParaRPr lang="zh-CN" altLang="en-US" sz="7200" dirty="0">
              <a:solidFill>
                <a:srgbClr val="7C7C7C"/>
              </a:solidFill>
              <a:latin typeface="微软雅黑" panose="020B0503020204020204" pitchFamily="34" charset="-122"/>
              <a:ea typeface="微软雅黑" panose="020B0503020204020204" pitchFamily="34" charset="-122"/>
            </a:endParaRPr>
          </a:p>
        </p:txBody>
      </p:sp>
      <p:sp>
        <p:nvSpPr>
          <p:cNvPr id="50" name="TextBox 8"/>
          <p:cNvSpPr txBox="1">
            <a:spLocks noChangeArrowheads="1"/>
          </p:cNvSpPr>
          <p:nvPr/>
        </p:nvSpPr>
        <p:spPr bwMode="auto">
          <a:xfrm>
            <a:off x="4310063" y="2387600"/>
            <a:ext cx="119538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43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15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087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59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rgbClr val="595959"/>
                </a:solidFill>
                <a:latin typeface="微软雅黑" panose="020B0503020204020204" pitchFamily="34" charset="-122"/>
                <a:ea typeface="微软雅黑" panose="020B0503020204020204" pitchFamily="34" charset="-122"/>
              </a:rPr>
              <a:t>向相应的评审组织单位（承担评审组织职能的有关部门）递交评审申请</a:t>
            </a:r>
            <a:r>
              <a:rPr lang="en-US" altLang="zh-CN" sz="1400" dirty="0">
                <a:solidFill>
                  <a:srgbClr val="595959"/>
                </a:solidFill>
                <a:latin typeface="微软雅黑" panose="020B0503020204020204" pitchFamily="34" charset="-122"/>
                <a:ea typeface="微软雅黑" panose="020B0503020204020204" pitchFamily="34" charset="-122"/>
              </a:rPr>
              <a:t>.</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51" name="矩形 1"/>
          <p:cNvSpPr/>
          <p:nvPr/>
        </p:nvSpPr>
        <p:spPr>
          <a:xfrm>
            <a:off x="6008366" y="1639838"/>
            <a:ext cx="504056" cy="3168352"/>
          </a:xfrm>
          <a:custGeom>
            <a:avLst/>
            <a:gdLst/>
            <a:ahLst/>
            <a:cxnLst/>
            <a:rect l="l" t="t" r="r" b="b"/>
            <a:pathLst>
              <a:path w="504056" h="3168352">
                <a:moveTo>
                  <a:pt x="432048" y="0"/>
                </a:moveTo>
                <a:lnTo>
                  <a:pt x="504056" y="0"/>
                </a:lnTo>
                <a:lnTo>
                  <a:pt x="504056" y="1152128"/>
                </a:lnTo>
                <a:lnTo>
                  <a:pt x="504056" y="3168352"/>
                </a:lnTo>
                <a:lnTo>
                  <a:pt x="432048" y="3168352"/>
                </a:lnTo>
                <a:lnTo>
                  <a:pt x="0" y="3168352"/>
                </a:lnTo>
                <a:lnTo>
                  <a:pt x="0" y="1152128"/>
                </a:lnTo>
                <a:lnTo>
                  <a:pt x="432048" y="1152128"/>
                </a:lnTo>
                <a:close/>
              </a:path>
            </a:pathLst>
          </a:custGeom>
          <a:solidFill>
            <a:srgbClr val="6C6C6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a:latin typeface="微软雅黑" panose="020B0503020204020204" pitchFamily="34" charset="-122"/>
              <a:ea typeface="微软雅黑" panose="020B0503020204020204" pitchFamily="34" charset="-122"/>
            </a:endParaRPr>
          </a:p>
        </p:txBody>
      </p:sp>
      <p:sp>
        <p:nvSpPr>
          <p:cNvPr id="53" name="TextBox 11"/>
          <p:cNvSpPr txBox="1">
            <a:spLocks noChangeArrowheads="1"/>
          </p:cNvSpPr>
          <p:nvPr/>
        </p:nvSpPr>
        <p:spPr bwMode="auto">
          <a:xfrm>
            <a:off x="5864225" y="1568450"/>
            <a:ext cx="7188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43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15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087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59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7200" dirty="0">
                <a:solidFill>
                  <a:srgbClr val="7C7C7C"/>
                </a:solidFill>
                <a:latin typeface="微软雅黑" panose="020B0503020204020204" pitchFamily="34" charset="-122"/>
                <a:ea typeface="微软雅黑" panose="020B0503020204020204" pitchFamily="34" charset="-122"/>
              </a:rPr>
              <a:t>5</a:t>
            </a:r>
            <a:endParaRPr lang="zh-CN" altLang="en-US" sz="7200" dirty="0">
              <a:solidFill>
                <a:srgbClr val="7C7C7C"/>
              </a:solidFill>
              <a:latin typeface="微软雅黑" panose="020B0503020204020204" pitchFamily="34" charset="-122"/>
              <a:ea typeface="微软雅黑" panose="020B0503020204020204" pitchFamily="34" charset="-122"/>
            </a:endParaRPr>
          </a:p>
        </p:txBody>
      </p:sp>
      <p:sp>
        <p:nvSpPr>
          <p:cNvPr id="54" name="TextBox 12"/>
          <p:cNvSpPr txBox="1">
            <a:spLocks noChangeArrowheads="1"/>
          </p:cNvSpPr>
          <p:nvPr/>
        </p:nvSpPr>
        <p:spPr bwMode="auto">
          <a:xfrm>
            <a:off x="6611938" y="2387600"/>
            <a:ext cx="1196975" cy="232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43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15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087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59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rgbClr val="595959"/>
                </a:solidFill>
                <a:latin typeface="微软雅黑" panose="020B0503020204020204" pitchFamily="34" charset="-122"/>
                <a:ea typeface="微软雅黑" panose="020B0503020204020204" pitchFamily="34" charset="-122"/>
              </a:rPr>
              <a:t>企业同时通过国家安监总局</a:t>
            </a:r>
            <a:r>
              <a:rPr lang="en-US" altLang="zh-CN" sz="1400" dirty="0">
                <a:solidFill>
                  <a:srgbClr val="595959"/>
                </a:solidFill>
                <a:latin typeface="微软雅黑" panose="020B0503020204020204" pitchFamily="34" charset="-122"/>
                <a:ea typeface="微软雅黑" panose="020B0503020204020204" pitchFamily="34" charset="-122"/>
              </a:rPr>
              <a:t>《</a:t>
            </a:r>
            <a:r>
              <a:rPr lang="zh-CN" altLang="en-US" sz="1400" dirty="0">
                <a:solidFill>
                  <a:srgbClr val="595959"/>
                </a:solidFill>
                <a:latin typeface="微软雅黑" panose="020B0503020204020204" pitchFamily="34" charset="-122"/>
                <a:ea typeface="微软雅黑" panose="020B0503020204020204" pitchFamily="34" charset="-122"/>
              </a:rPr>
              <a:t>企业安全生产标准化管理系统</a:t>
            </a:r>
            <a:r>
              <a:rPr lang="en-US" altLang="zh-CN" sz="1400" dirty="0">
                <a:solidFill>
                  <a:srgbClr val="595959"/>
                </a:solidFill>
                <a:latin typeface="微软雅黑" panose="020B0503020204020204" pitchFamily="34" charset="-122"/>
                <a:ea typeface="微软雅黑" panose="020B0503020204020204" pitchFamily="34" charset="-122"/>
              </a:rPr>
              <a:t>》</a:t>
            </a:r>
            <a:r>
              <a:rPr lang="zh-CN" altLang="en-US" sz="1400" dirty="0">
                <a:solidFill>
                  <a:srgbClr val="595959"/>
                </a:solidFill>
                <a:latin typeface="微软雅黑" panose="020B0503020204020204" pitchFamily="34" charset="-122"/>
                <a:ea typeface="微软雅黑" panose="020B0503020204020204" pitchFamily="34" charset="-122"/>
              </a:rPr>
              <a:t>完成网上申请评审工作。</a:t>
            </a:r>
            <a:endParaRPr lang="zh-CN" altLang="en-US" sz="14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496057" y="957901"/>
            <a:ext cx="2310765"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第八阶段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外部评审 </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714375" y="1325030"/>
            <a:ext cx="5562600" cy="307777"/>
          </a:xfrm>
          <a:prstGeom prst="rect">
            <a:avLst/>
          </a:prstGeom>
        </p:spPr>
        <p:txBody>
          <a:bodyPr wrap="square">
            <a:spAutoFit/>
          </a:bodyPr>
          <a:lstStyle/>
          <a:p>
            <a:r>
              <a:rPr kumimoji="1"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rPr>
              <a:t>企业执行部门的有关人员应积极主动配合评审单位的正式评审</a:t>
            </a:r>
            <a:r>
              <a:rPr kumimoji="1"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7" name="组合 8"/>
          <p:cNvGrpSpPr/>
          <p:nvPr/>
        </p:nvGrpSpPr>
        <p:grpSpPr bwMode="auto">
          <a:xfrm>
            <a:off x="1338263" y="1755577"/>
            <a:ext cx="6129337" cy="3013931"/>
            <a:chOff x="3433291" y="1916832"/>
            <a:chExt cx="7344816" cy="4608512"/>
          </a:xfrm>
        </p:grpSpPr>
        <p:sp>
          <p:nvSpPr>
            <p:cNvPr id="18" name="等腰三角形 17"/>
            <p:cNvSpPr/>
            <p:nvPr/>
          </p:nvSpPr>
          <p:spPr>
            <a:xfrm>
              <a:off x="3433291" y="4771157"/>
              <a:ext cx="431861" cy="2159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sz="1000">
                <a:latin typeface="微软雅黑" panose="020B0503020204020204" pitchFamily="34" charset="-122"/>
                <a:ea typeface="微软雅黑" panose="020B0503020204020204" pitchFamily="34" charset="-122"/>
              </a:endParaRPr>
            </a:p>
          </p:txBody>
        </p:sp>
        <p:sp>
          <p:nvSpPr>
            <p:cNvPr id="19" name="等腰三角形 18"/>
            <p:cNvSpPr/>
            <p:nvPr/>
          </p:nvSpPr>
          <p:spPr>
            <a:xfrm>
              <a:off x="3433291" y="3329707"/>
              <a:ext cx="431861" cy="2159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sz="1000">
                <a:latin typeface="微软雅黑" panose="020B0503020204020204" pitchFamily="34" charset="-122"/>
                <a:ea typeface="微软雅黑" panose="020B0503020204020204" pitchFamily="34" charset="-122"/>
              </a:endParaRPr>
            </a:p>
          </p:txBody>
        </p:sp>
        <p:sp>
          <p:nvSpPr>
            <p:cNvPr id="20" name="等腰三角形 19"/>
            <p:cNvSpPr/>
            <p:nvPr/>
          </p:nvSpPr>
          <p:spPr>
            <a:xfrm>
              <a:off x="3433291" y="2034307"/>
              <a:ext cx="431861" cy="2159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sz="1000">
                <a:latin typeface="微软雅黑" panose="020B0503020204020204" pitchFamily="34" charset="-122"/>
                <a:ea typeface="微软雅黑" panose="020B0503020204020204" pitchFamily="34" charset="-122"/>
              </a:endParaRPr>
            </a:p>
          </p:txBody>
        </p:sp>
        <p:sp>
          <p:nvSpPr>
            <p:cNvPr id="21" name="矩形 20"/>
            <p:cNvSpPr/>
            <p:nvPr/>
          </p:nvSpPr>
          <p:spPr>
            <a:xfrm>
              <a:off x="3577773" y="1916832"/>
              <a:ext cx="7200334" cy="4608512"/>
            </a:xfrm>
            <a:prstGeom prst="rect">
              <a:avLst/>
            </a:prstGeom>
            <a:solidFill>
              <a:schemeClr val="bg1">
                <a:lumMod val="8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sz="1000">
                <a:latin typeface="微软雅黑" panose="020B0503020204020204" pitchFamily="34" charset="-122"/>
                <a:ea typeface="微软雅黑" panose="020B0503020204020204" pitchFamily="34" charset="-122"/>
              </a:endParaRPr>
            </a:p>
          </p:txBody>
        </p:sp>
        <p:sp>
          <p:nvSpPr>
            <p:cNvPr id="22" name="矩形 2"/>
            <p:cNvSpPr/>
            <p:nvPr/>
          </p:nvSpPr>
          <p:spPr>
            <a:xfrm>
              <a:off x="3433291" y="2250207"/>
              <a:ext cx="3456477" cy="431800"/>
            </a:xfrm>
            <a:custGeom>
              <a:avLst/>
              <a:gdLst>
                <a:gd name="connsiteX0" fmla="*/ 0 w 4032448"/>
                <a:gd name="connsiteY0" fmla="*/ 0 h 648072"/>
                <a:gd name="connsiteX1" fmla="*/ 4032448 w 4032448"/>
                <a:gd name="connsiteY1" fmla="*/ 0 h 648072"/>
                <a:gd name="connsiteX2" fmla="*/ 4032448 w 4032448"/>
                <a:gd name="connsiteY2" fmla="*/ 648072 h 648072"/>
                <a:gd name="connsiteX3" fmla="*/ 0 w 4032448"/>
                <a:gd name="connsiteY3" fmla="*/ 648072 h 648072"/>
                <a:gd name="connsiteX4" fmla="*/ 0 w 4032448"/>
                <a:gd name="connsiteY4" fmla="*/ 0 h 648072"/>
                <a:gd name="connsiteX0-1" fmla="*/ 0 w 4035860"/>
                <a:gd name="connsiteY0-2" fmla="*/ 0 h 648072"/>
                <a:gd name="connsiteX1-3" fmla="*/ 4032448 w 4035860"/>
                <a:gd name="connsiteY1-4" fmla="*/ 0 h 648072"/>
                <a:gd name="connsiteX2-5" fmla="*/ 4035860 w 4035860"/>
                <a:gd name="connsiteY2-6" fmla="*/ 24154 h 648072"/>
                <a:gd name="connsiteX3-7" fmla="*/ 4032448 w 4035860"/>
                <a:gd name="connsiteY3-8" fmla="*/ 648072 h 648072"/>
                <a:gd name="connsiteX4-9" fmla="*/ 0 w 4035860"/>
                <a:gd name="connsiteY4-10" fmla="*/ 648072 h 648072"/>
                <a:gd name="connsiteX5" fmla="*/ 0 w 4035860"/>
                <a:gd name="connsiteY5" fmla="*/ 0 h 648072"/>
                <a:gd name="connsiteX0-11" fmla="*/ 0 w 4282044"/>
                <a:gd name="connsiteY0-12" fmla="*/ 0 h 648072"/>
                <a:gd name="connsiteX1-13" fmla="*/ 4032448 w 4282044"/>
                <a:gd name="connsiteY1-14" fmla="*/ 0 h 648072"/>
                <a:gd name="connsiteX2-15" fmla="*/ 4282044 w 4282044"/>
                <a:gd name="connsiteY2-16" fmla="*/ 293785 h 648072"/>
                <a:gd name="connsiteX3-17" fmla="*/ 4032448 w 4282044"/>
                <a:gd name="connsiteY3-18" fmla="*/ 648072 h 648072"/>
                <a:gd name="connsiteX4-19" fmla="*/ 0 w 4282044"/>
                <a:gd name="connsiteY4-20" fmla="*/ 648072 h 648072"/>
                <a:gd name="connsiteX5-21" fmla="*/ 0 w 4282044"/>
                <a:gd name="connsiteY5-22" fmla="*/ 0 h 648072"/>
                <a:gd name="connsiteX0-23" fmla="*/ 0 w 4282044"/>
                <a:gd name="connsiteY0-24" fmla="*/ 0 h 648072"/>
                <a:gd name="connsiteX1-25" fmla="*/ 4032448 w 4282044"/>
                <a:gd name="connsiteY1-26" fmla="*/ 0 h 648072"/>
                <a:gd name="connsiteX2-27" fmla="*/ 4282044 w 4282044"/>
                <a:gd name="connsiteY2-28" fmla="*/ 293785 h 648072"/>
                <a:gd name="connsiteX3-29" fmla="*/ 4032448 w 4282044"/>
                <a:gd name="connsiteY3-30" fmla="*/ 648072 h 648072"/>
                <a:gd name="connsiteX4-31" fmla="*/ 0 w 4282044"/>
                <a:gd name="connsiteY4-32" fmla="*/ 648072 h 648072"/>
                <a:gd name="connsiteX5-33" fmla="*/ 0 w 4282044"/>
                <a:gd name="connsiteY5-34" fmla="*/ 0 h 648072"/>
                <a:gd name="connsiteX0-35" fmla="*/ 0 w 4282044"/>
                <a:gd name="connsiteY0-36" fmla="*/ 0 h 648072"/>
                <a:gd name="connsiteX1-37" fmla="*/ 4032448 w 4282044"/>
                <a:gd name="connsiteY1-38" fmla="*/ 0 h 648072"/>
                <a:gd name="connsiteX2-39" fmla="*/ 4282044 w 4282044"/>
                <a:gd name="connsiteY2-40" fmla="*/ 293785 h 648072"/>
                <a:gd name="connsiteX3-41" fmla="*/ 4032448 w 4282044"/>
                <a:gd name="connsiteY3-42" fmla="*/ 648072 h 648072"/>
                <a:gd name="connsiteX4-43" fmla="*/ 0 w 4282044"/>
                <a:gd name="connsiteY4-44" fmla="*/ 648072 h 648072"/>
                <a:gd name="connsiteX5-45" fmla="*/ 0 w 4282044"/>
                <a:gd name="connsiteY5-46" fmla="*/ 0 h 648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282044" h="648072">
                  <a:moveTo>
                    <a:pt x="0" y="0"/>
                  </a:moveTo>
                  <a:lnTo>
                    <a:pt x="4032448" y="0"/>
                  </a:lnTo>
                  <a:lnTo>
                    <a:pt x="4282044" y="293785"/>
                  </a:lnTo>
                  <a:cubicBezTo>
                    <a:pt x="4269184" y="314189"/>
                    <a:pt x="4197708" y="404929"/>
                    <a:pt x="4032448" y="648072"/>
                  </a:cubicBezTo>
                  <a:lnTo>
                    <a:pt x="0" y="648072"/>
                  </a:lnTo>
                  <a:lnTo>
                    <a:pt x="0" y="0"/>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zh-CN" altLang="en-US" sz="1200" b="1" dirty="0">
                  <a:solidFill>
                    <a:schemeClr val="bg1"/>
                  </a:solidFill>
                  <a:latin typeface="微软雅黑" panose="020B0503020204020204" pitchFamily="34" charset="-122"/>
                  <a:ea typeface="微软雅黑" panose="020B0503020204020204" pitchFamily="34" charset="-122"/>
                </a:rPr>
                <a:t>（</a:t>
              </a:r>
              <a:r>
                <a:rPr lang="en-US" altLang="zh-CN" sz="1200" b="1" dirty="0">
                  <a:solidFill>
                    <a:schemeClr val="bg1"/>
                  </a:solidFill>
                  <a:latin typeface="微软雅黑" panose="020B0503020204020204" pitchFamily="34" charset="-122"/>
                  <a:ea typeface="微软雅黑" panose="020B0503020204020204" pitchFamily="34" charset="-122"/>
                </a:rPr>
                <a:t>1</a:t>
              </a:r>
              <a:r>
                <a:rPr lang="zh-CN" altLang="en-US" sz="1200" b="1" dirty="0">
                  <a:solidFill>
                    <a:schemeClr val="bg1"/>
                  </a:solidFill>
                  <a:latin typeface="微软雅黑" panose="020B0503020204020204" pitchFamily="34" charset="-122"/>
                  <a:ea typeface="微软雅黑" panose="020B0503020204020204" pitchFamily="34" charset="-122"/>
                </a:rPr>
                <a: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TextBox 14"/>
            <p:cNvSpPr txBox="1">
              <a:spLocks noChangeArrowheads="1"/>
            </p:cNvSpPr>
            <p:nvPr/>
          </p:nvSpPr>
          <p:spPr bwMode="auto">
            <a:xfrm>
              <a:off x="3850862" y="2755032"/>
              <a:ext cx="6711314" cy="52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43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15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087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59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准备好接待评审单位开展评审工作用的场所及相关办公设备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
            <p:cNvSpPr/>
            <p:nvPr/>
          </p:nvSpPr>
          <p:spPr>
            <a:xfrm>
              <a:off x="3433291" y="3545607"/>
              <a:ext cx="3456477" cy="433387"/>
            </a:xfrm>
            <a:custGeom>
              <a:avLst/>
              <a:gdLst>
                <a:gd name="connsiteX0" fmla="*/ 0 w 4032448"/>
                <a:gd name="connsiteY0" fmla="*/ 0 h 648072"/>
                <a:gd name="connsiteX1" fmla="*/ 4032448 w 4032448"/>
                <a:gd name="connsiteY1" fmla="*/ 0 h 648072"/>
                <a:gd name="connsiteX2" fmla="*/ 4032448 w 4032448"/>
                <a:gd name="connsiteY2" fmla="*/ 648072 h 648072"/>
                <a:gd name="connsiteX3" fmla="*/ 0 w 4032448"/>
                <a:gd name="connsiteY3" fmla="*/ 648072 h 648072"/>
                <a:gd name="connsiteX4" fmla="*/ 0 w 4032448"/>
                <a:gd name="connsiteY4" fmla="*/ 0 h 648072"/>
                <a:gd name="connsiteX0-1" fmla="*/ 0 w 4035860"/>
                <a:gd name="connsiteY0-2" fmla="*/ 0 h 648072"/>
                <a:gd name="connsiteX1-3" fmla="*/ 4032448 w 4035860"/>
                <a:gd name="connsiteY1-4" fmla="*/ 0 h 648072"/>
                <a:gd name="connsiteX2-5" fmla="*/ 4035860 w 4035860"/>
                <a:gd name="connsiteY2-6" fmla="*/ 24154 h 648072"/>
                <a:gd name="connsiteX3-7" fmla="*/ 4032448 w 4035860"/>
                <a:gd name="connsiteY3-8" fmla="*/ 648072 h 648072"/>
                <a:gd name="connsiteX4-9" fmla="*/ 0 w 4035860"/>
                <a:gd name="connsiteY4-10" fmla="*/ 648072 h 648072"/>
                <a:gd name="connsiteX5" fmla="*/ 0 w 4035860"/>
                <a:gd name="connsiteY5" fmla="*/ 0 h 648072"/>
                <a:gd name="connsiteX0-11" fmla="*/ 0 w 4282044"/>
                <a:gd name="connsiteY0-12" fmla="*/ 0 h 648072"/>
                <a:gd name="connsiteX1-13" fmla="*/ 4032448 w 4282044"/>
                <a:gd name="connsiteY1-14" fmla="*/ 0 h 648072"/>
                <a:gd name="connsiteX2-15" fmla="*/ 4282044 w 4282044"/>
                <a:gd name="connsiteY2-16" fmla="*/ 293785 h 648072"/>
                <a:gd name="connsiteX3-17" fmla="*/ 4032448 w 4282044"/>
                <a:gd name="connsiteY3-18" fmla="*/ 648072 h 648072"/>
                <a:gd name="connsiteX4-19" fmla="*/ 0 w 4282044"/>
                <a:gd name="connsiteY4-20" fmla="*/ 648072 h 648072"/>
                <a:gd name="connsiteX5-21" fmla="*/ 0 w 4282044"/>
                <a:gd name="connsiteY5-22" fmla="*/ 0 h 648072"/>
                <a:gd name="connsiteX0-23" fmla="*/ 0 w 4282044"/>
                <a:gd name="connsiteY0-24" fmla="*/ 0 h 648072"/>
                <a:gd name="connsiteX1-25" fmla="*/ 4032448 w 4282044"/>
                <a:gd name="connsiteY1-26" fmla="*/ 0 h 648072"/>
                <a:gd name="connsiteX2-27" fmla="*/ 4282044 w 4282044"/>
                <a:gd name="connsiteY2-28" fmla="*/ 293785 h 648072"/>
                <a:gd name="connsiteX3-29" fmla="*/ 4032448 w 4282044"/>
                <a:gd name="connsiteY3-30" fmla="*/ 648072 h 648072"/>
                <a:gd name="connsiteX4-31" fmla="*/ 0 w 4282044"/>
                <a:gd name="connsiteY4-32" fmla="*/ 648072 h 648072"/>
                <a:gd name="connsiteX5-33" fmla="*/ 0 w 4282044"/>
                <a:gd name="connsiteY5-34" fmla="*/ 0 h 648072"/>
                <a:gd name="connsiteX0-35" fmla="*/ 0 w 4282044"/>
                <a:gd name="connsiteY0-36" fmla="*/ 0 h 648072"/>
                <a:gd name="connsiteX1-37" fmla="*/ 4032448 w 4282044"/>
                <a:gd name="connsiteY1-38" fmla="*/ 0 h 648072"/>
                <a:gd name="connsiteX2-39" fmla="*/ 4282044 w 4282044"/>
                <a:gd name="connsiteY2-40" fmla="*/ 293785 h 648072"/>
                <a:gd name="connsiteX3-41" fmla="*/ 4032448 w 4282044"/>
                <a:gd name="connsiteY3-42" fmla="*/ 648072 h 648072"/>
                <a:gd name="connsiteX4-43" fmla="*/ 0 w 4282044"/>
                <a:gd name="connsiteY4-44" fmla="*/ 648072 h 648072"/>
                <a:gd name="connsiteX5-45" fmla="*/ 0 w 4282044"/>
                <a:gd name="connsiteY5-46" fmla="*/ 0 h 648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282044" h="648072">
                  <a:moveTo>
                    <a:pt x="0" y="0"/>
                  </a:moveTo>
                  <a:lnTo>
                    <a:pt x="4032448" y="0"/>
                  </a:lnTo>
                  <a:lnTo>
                    <a:pt x="4282044" y="293785"/>
                  </a:lnTo>
                  <a:cubicBezTo>
                    <a:pt x="4269184" y="314189"/>
                    <a:pt x="4197708" y="404929"/>
                    <a:pt x="4032448" y="648072"/>
                  </a:cubicBezTo>
                  <a:lnTo>
                    <a:pt x="0" y="648072"/>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zh-CN" altLang="en-US" sz="1200" b="1" dirty="0">
                  <a:solidFill>
                    <a:schemeClr val="bg1"/>
                  </a:solidFill>
                  <a:latin typeface="微软雅黑" panose="020B0503020204020204" pitchFamily="34" charset="-122"/>
                  <a:ea typeface="微软雅黑" panose="020B0503020204020204" pitchFamily="34" charset="-122"/>
                </a:rPr>
                <a:t>（</a:t>
              </a:r>
              <a:r>
                <a:rPr lang="en-US" altLang="zh-CN" sz="1200" b="1" dirty="0">
                  <a:solidFill>
                    <a:schemeClr val="bg1"/>
                  </a:solidFill>
                  <a:latin typeface="微软雅黑" panose="020B0503020204020204" pitchFamily="34" charset="-122"/>
                  <a:ea typeface="微软雅黑" panose="020B0503020204020204" pitchFamily="34" charset="-122"/>
                </a:rPr>
                <a:t>2</a:t>
              </a:r>
              <a:r>
                <a:rPr lang="zh-CN" altLang="en-US" sz="1200" b="1" dirty="0">
                  <a:solidFill>
                    <a:schemeClr val="bg1"/>
                  </a:solidFill>
                  <a:latin typeface="微软雅黑" panose="020B0503020204020204" pitchFamily="34" charset="-122"/>
                  <a:ea typeface="微软雅黑" panose="020B0503020204020204" pitchFamily="34" charset="-122"/>
                </a:rPr>
                <a: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5" name="TextBox 16"/>
            <p:cNvSpPr txBox="1">
              <a:spLocks noChangeArrowheads="1"/>
            </p:cNvSpPr>
            <p:nvPr/>
          </p:nvSpPr>
          <p:spPr bwMode="auto">
            <a:xfrm>
              <a:off x="3850862" y="3990789"/>
              <a:ext cx="6711314" cy="9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43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15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087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59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安排好陪同评审人员开展考评工作的专业人员</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一般不少于二个、不超过五个专业组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
            <p:cNvSpPr/>
            <p:nvPr/>
          </p:nvSpPr>
          <p:spPr>
            <a:xfrm>
              <a:off x="3433291" y="4987057"/>
              <a:ext cx="3456477" cy="431800"/>
            </a:xfrm>
            <a:custGeom>
              <a:avLst/>
              <a:gdLst>
                <a:gd name="connsiteX0" fmla="*/ 0 w 4032448"/>
                <a:gd name="connsiteY0" fmla="*/ 0 h 648072"/>
                <a:gd name="connsiteX1" fmla="*/ 4032448 w 4032448"/>
                <a:gd name="connsiteY1" fmla="*/ 0 h 648072"/>
                <a:gd name="connsiteX2" fmla="*/ 4032448 w 4032448"/>
                <a:gd name="connsiteY2" fmla="*/ 648072 h 648072"/>
                <a:gd name="connsiteX3" fmla="*/ 0 w 4032448"/>
                <a:gd name="connsiteY3" fmla="*/ 648072 h 648072"/>
                <a:gd name="connsiteX4" fmla="*/ 0 w 4032448"/>
                <a:gd name="connsiteY4" fmla="*/ 0 h 648072"/>
                <a:gd name="connsiteX0-1" fmla="*/ 0 w 4035860"/>
                <a:gd name="connsiteY0-2" fmla="*/ 0 h 648072"/>
                <a:gd name="connsiteX1-3" fmla="*/ 4032448 w 4035860"/>
                <a:gd name="connsiteY1-4" fmla="*/ 0 h 648072"/>
                <a:gd name="connsiteX2-5" fmla="*/ 4035860 w 4035860"/>
                <a:gd name="connsiteY2-6" fmla="*/ 24154 h 648072"/>
                <a:gd name="connsiteX3-7" fmla="*/ 4032448 w 4035860"/>
                <a:gd name="connsiteY3-8" fmla="*/ 648072 h 648072"/>
                <a:gd name="connsiteX4-9" fmla="*/ 0 w 4035860"/>
                <a:gd name="connsiteY4-10" fmla="*/ 648072 h 648072"/>
                <a:gd name="connsiteX5" fmla="*/ 0 w 4035860"/>
                <a:gd name="connsiteY5" fmla="*/ 0 h 648072"/>
                <a:gd name="connsiteX0-11" fmla="*/ 0 w 4282044"/>
                <a:gd name="connsiteY0-12" fmla="*/ 0 h 648072"/>
                <a:gd name="connsiteX1-13" fmla="*/ 4032448 w 4282044"/>
                <a:gd name="connsiteY1-14" fmla="*/ 0 h 648072"/>
                <a:gd name="connsiteX2-15" fmla="*/ 4282044 w 4282044"/>
                <a:gd name="connsiteY2-16" fmla="*/ 293785 h 648072"/>
                <a:gd name="connsiteX3-17" fmla="*/ 4032448 w 4282044"/>
                <a:gd name="connsiteY3-18" fmla="*/ 648072 h 648072"/>
                <a:gd name="connsiteX4-19" fmla="*/ 0 w 4282044"/>
                <a:gd name="connsiteY4-20" fmla="*/ 648072 h 648072"/>
                <a:gd name="connsiteX5-21" fmla="*/ 0 w 4282044"/>
                <a:gd name="connsiteY5-22" fmla="*/ 0 h 648072"/>
                <a:gd name="connsiteX0-23" fmla="*/ 0 w 4282044"/>
                <a:gd name="connsiteY0-24" fmla="*/ 0 h 648072"/>
                <a:gd name="connsiteX1-25" fmla="*/ 4032448 w 4282044"/>
                <a:gd name="connsiteY1-26" fmla="*/ 0 h 648072"/>
                <a:gd name="connsiteX2-27" fmla="*/ 4282044 w 4282044"/>
                <a:gd name="connsiteY2-28" fmla="*/ 293785 h 648072"/>
                <a:gd name="connsiteX3-29" fmla="*/ 4032448 w 4282044"/>
                <a:gd name="connsiteY3-30" fmla="*/ 648072 h 648072"/>
                <a:gd name="connsiteX4-31" fmla="*/ 0 w 4282044"/>
                <a:gd name="connsiteY4-32" fmla="*/ 648072 h 648072"/>
                <a:gd name="connsiteX5-33" fmla="*/ 0 w 4282044"/>
                <a:gd name="connsiteY5-34" fmla="*/ 0 h 648072"/>
                <a:gd name="connsiteX0-35" fmla="*/ 0 w 4282044"/>
                <a:gd name="connsiteY0-36" fmla="*/ 0 h 648072"/>
                <a:gd name="connsiteX1-37" fmla="*/ 4032448 w 4282044"/>
                <a:gd name="connsiteY1-38" fmla="*/ 0 h 648072"/>
                <a:gd name="connsiteX2-39" fmla="*/ 4282044 w 4282044"/>
                <a:gd name="connsiteY2-40" fmla="*/ 293785 h 648072"/>
                <a:gd name="connsiteX3-41" fmla="*/ 4032448 w 4282044"/>
                <a:gd name="connsiteY3-42" fmla="*/ 648072 h 648072"/>
                <a:gd name="connsiteX4-43" fmla="*/ 0 w 4282044"/>
                <a:gd name="connsiteY4-44" fmla="*/ 648072 h 648072"/>
                <a:gd name="connsiteX5-45" fmla="*/ 0 w 4282044"/>
                <a:gd name="connsiteY5-46" fmla="*/ 0 h 648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282044" h="648072">
                  <a:moveTo>
                    <a:pt x="0" y="0"/>
                  </a:moveTo>
                  <a:lnTo>
                    <a:pt x="4032448" y="0"/>
                  </a:lnTo>
                  <a:lnTo>
                    <a:pt x="4282044" y="293785"/>
                  </a:lnTo>
                  <a:cubicBezTo>
                    <a:pt x="4269184" y="314189"/>
                    <a:pt x="4197708" y="404929"/>
                    <a:pt x="4032448" y="648072"/>
                  </a:cubicBezTo>
                  <a:lnTo>
                    <a:pt x="0" y="648072"/>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18"/>
            <p:cNvSpPr txBox="1">
              <a:spLocks noChangeArrowheads="1"/>
            </p:cNvSpPr>
            <p:nvPr/>
          </p:nvSpPr>
          <p:spPr bwMode="auto">
            <a:xfrm>
              <a:off x="3759551" y="5547444"/>
              <a:ext cx="6711314" cy="52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43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15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087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59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安全生产标准化管理手册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要准备多本</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评审人员应人手一本</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98117" y="317500"/>
            <a:ext cx="2147766" cy="498475"/>
            <a:chOff x="4211" y="1368"/>
            <a:chExt cx="4557" cy="785"/>
          </a:xfrm>
        </p:grpSpPr>
        <p:sp>
          <p:nvSpPr>
            <p:cNvPr id="3" name="文本框 2"/>
            <p:cNvSpPr txBox="1"/>
            <p:nvPr/>
          </p:nvSpPr>
          <p:spPr>
            <a:xfrm>
              <a:off x="4211" y="1368"/>
              <a:ext cx="4557"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latin typeface="微软雅黑" panose="020B0503020204020204" pitchFamily="34" charset="-122"/>
                  <a:ea typeface="微软雅黑" panose="020B0503020204020204" pitchFamily="34" charset="-122"/>
                  <a:sym typeface="+mn-ea"/>
                </a:rPr>
                <a:t>安全管理知识系列</a:t>
              </a:r>
              <a:endParaRPr lang="zh-CN" altLang="en-US" b="1" spc="1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153"/>
              <a:ext cx="4557"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496057" y="957901"/>
            <a:ext cx="2310765" cy="337185"/>
          </a:xfrm>
          <a:prstGeom prst="rect">
            <a:avLst/>
          </a:prstGeom>
          <a:solidFill>
            <a:srgbClr val="FFC000"/>
          </a:solidFill>
        </p:spPr>
        <p:txBody>
          <a:bodyPr wrap="none">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第八阶段</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外部评审 </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Freeform 5"/>
          <p:cNvSpPr>
            <a:spLocks noEditPoints="1" noChangeArrowheads="1"/>
          </p:cNvSpPr>
          <p:nvPr/>
        </p:nvSpPr>
        <p:spPr bwMode="auto">
          <a:xfrm>
            <a:off x="761999" y="1952625"/>
            <a:ext cx="2504849" cy="1716087"/>
          </a:xfrm>
          <a:custGeom>
            <a:avLst/>
            <a:gdLst>
              <a:gd name="T0" fmla="*/ 2188 w 2653"/>
              <a:gd name="T1" fmla="*/ 608 h 1348"/>
              <a:gd name="T2" fmla="*/ 1810 w 2653"/>
              <a:gd name="T3" fmla="*/ 529 h 1348"/>
              <a:gd name="T4" fmla="*/ 1643 w 2653"/>
              <a:gd name="T5" fmla="*/ 656 h 1348"/>
              <a:gd name="T6" fmla="*/ 1212 w 2653"/>
              <a:gd name="T7" fmla="*/ 784 h 1348"/>
              <a:gd name="T8" fmla="*/ 1120 w 2653"/>
              <a:gd name="T9" fmla="*/ 991 h 1348"/>
              <a:gd name="T10" fmla="*/ 1524 w 2653"/>
              <a:gd name="T11" fmla="*/ 1282 h 1348"/>
              <a:gd name="T12" fmla="*/ 2130 w 2653"/>
              <a:gd name="T13" fmla="*/ 1013 h 1348"/>
              <a:gd name="T14" fmla="*/ 2166 w 2653"/>
              <a:gd name="T15" fmla="*/ 815 h 1348"/>
              <a:gd name="T16" fmla="*/ 2438 w 2653"/>
              <a:gd name="T17" fmla="*/ 731 h 1348"/>
              <a:gd name="T18" fmla="*/ 2385 w 2653"/>
              <a:gd name="T19" fmla="*/ 568 h 1348"/>
              <a:gd name="T20" fmla="*/ 2082 w 2653"/>
              <a:gd name="T21" fmla="*/ 233 h 1348"/>
              <a:gd name="T22" fmla="*/ 1990 w 2653"/>
              <a:gd name="T23" fmla="*/ 440 h 1348"/>
              <a:gd name="T24" fmla="*/ 1801 w 2653"/>
              <a:gd name="T25" fmla="*/ 326 h 1348"/>
              <a:gd name="T26" fmla="*/ 1827 w 2653"/>
              <a:gd name="T27" fmla="*/ 251 h 1348"/>
              <a:gd name="T28" fmla="*/ 1704 w 2653"/>
              <a:gd name="T29" fmla="*/ 48 h 1348"/>
              <a:gd name="T30" fmla="*/ 1524 w 2653"/>
              <a:gd name="T31" fmla="*/ 128 h 1348"/>
              <a:gd name="T32" fmla="*/ 1493 w 2653"/>
              <a:gd name="T33" fmla="*/ 300 h 1348"/>
              <a:gd name="T34" fmla="*/ 1318 w 2653"/>
              <a:gd name="T35" fmla="*/ 379 h 1348"/>
              <a:gd name="T36" fmla="*/ 1261 w 2653"/>
              <a:gd name="T37" fmla="*/ 692 h 1348"/>
              <a:gd name="T38" fmla="*/ 1085 w 2653"/>
              <a:gd name="T39" fmla="*/ 903 h 1348"/>
              <a:gd name="T40" fmla="*/ 593 w 2653"/>
              <a:gd name="T41" fmla="*/ 885 h 1348"/>
              <a:gd name="T42" fmla="*/ 742 w 2653"/>
              <a:gd name="T43" fmla="*/ 859 h 1348"/>
              <a:gd name="T44" fmla="*/ 852 w 2653"/>
              <a:gd name="T45" fmla="*/ 692 h 1348"/>
              <a:gd name="T46" fmla="*/ 1182 w 2653"/>
              <a:gd name="T47" fmla="*/ 740 h 1348"/>
              <a:gd name="T48" fmla="*/ 1225 w 2653"/>
              <a:gd name="T49" fmla="*/ 462 h 1348"/>
              <a:gd name="T50" fmla="*/ 1155 w 2653"/>
              <a:gd name="T51" fmla="*/ 163 h 1348"/>
              <a:gd name="T52" fmla="*/ 1080 w 2653"/>
              <a:gd name="T53" fmla="*/ 22 h 1348"/>
              <a:gd name="T54" fmla="*/ 931 w 2653"/>
              <a:gd name="T55" fmla="*/ 110 h 1348"/>
              <a:gd name="T56" fmla="*/ 892 w 2653"/>
              <a:gd name="T57" fmla="*/ 277 h 1348"/>
              <a:gd name="T58" fmla="*/ 672 w 2653"/>
              <a:gd name="T59" fmla="*/ 388 h 1348"/>
              <a:gd name="T60" fmla="*/ 558 w 2653"/>
              <a:gd name="T61" fmla="*/ 502 h 1348"/>
              <a:gd name="T62" fmla="*/ 619 w 2653"/>
              <a:gd name="T63" fmla="*/ 370 h 1348"/>
              <a:gd name="T64" fmla="*/ 624 w 2653"/>
              <a:gd name="T65" fmla="*/ 242 h 1348"/>
              <a:gd name="T66" fmla="*/ 496 w 2653"/>
              <a:gd name="T67" fmla="*/ 57 h 1348"/>
              <a:gd name="T68" fmla="*/ 268 w 2653"/>
              <a:gd name="T69" fmla="*/ 110 h 1348"/>
              <a:gd name="T70" fmla="*/ 237 w 2653"/>
              <a:gd name="T71" fmla="*/ 282 h 1348"/>
              <a:gd name="T72" fmla="*/ 422 w 2653"/>
              <a:gd name="T73" fmla="*/ 462 h 1348"/>
              <a:gd name="T74" fmla="*/ 281 w 2653"/>
              <a:gd name="T75" fmla="*/ 418 h 1348"/>
              <a:gd name="T76" fmla="*/ 26 w 2653"/>
              <a:gd name="T77" fmla="*/ 634 h 1348"/>
              <a:gd name="T78" fmla="*/ 1331 w 2653"/>
              <a:gd name="T79" fmla="*/ 1286 h 1348"/>
              <a:gd name="T80" fmla="*/ 2122 w 2653"/>
              <a:gd name="T81" fmla="*/ 995 h 1348"/>
              <a:gd name="T82" fmla="*/ 2174 w 2653"/>
              <a:gd name="T83" fmla="*/ 815 h 1348"/>
              <a:gd name="T84" fmla="*/ 2517 w 2653"/>
              <a:gd name="T85" fmla="*/ 714 h 1348"/>
              <a:gd name="T86" fmla="*/ 2653 w 2653"/>
              <a:gd name="T87" fmla="*/ 480 h 1348"/>
              <a:gd name="T88" fmla="*/ 2530 w 2653"/>
              <a:gd name="T89" fmla="*/ 300 h 1348"/>
              <a:gd name="T90" fmla="*/ 2412 w 2653"/>
              <a:gd name="T91" fmla="*/ 150 h 1348"/>
              <a:gd name="T92" fmla="*/ 2302 w 2653"/>
              <a:gd name="T93" fmla="*/ 0 h 1348"/>
              <a:gd name="T94" fmla="*/ 2157 w 2653"/>
              <a:gd name="T95" fmla="*/ 119 h 1348"/>
              <a:gd name="T96" fmla="*/ 1652 w 2653"/>
              <a:gd name="T97" fmla="*/ 542 h 1348"/>
              <a:gd name="T98" fmla="*/ 2095 w 2653"/>
              <a:gd name="T99" fmla="*/ 498 h 1348"/>
              <a:gd name="T100" fmla="*/ 2214 w 2653"/>
              <a:gd name="T101" fmla="*/ 326 h 1348"/>
              <a:gd name="T102" fmla="*/ 2333 w 2653"/>
              <a:gd name="T103" fmla="*/ 313 h 1348"/>
              <a:gd name="T104" fmla="*/ 1059 w 2653"/>
              <a:gd name="T105" fmla="*/ 366 h 1348"/>
              <a:gd name="T106" fmla="*/ 1076 w 2653"/>
              <a:gd name="T107" fmla="*/ 348 h 1348"/>
              <a:gd name="T108" fmla="*/ 1028 w 2653"/>
              <a:gd name="T109" fmla="*/ 418 h 1348"/>
              <a:gd name="T110" fmla="*/ 523 w 2653"/>
              <a:gd name="T111" fmla="*/ 744 h 1348"/>
              <a:gd name="T112" fmla="*/ 641 w 2653"/>
              <a:gd name="T113" fmla="*/ 815 h 1348"/>
              <a:gd name="T114" fmla="*/ 1559 w 2653"/>
              <a:gd name="T115" fmla="*/ 700 h 1348"/>
              <a:gd name="T116" fmla="*/ 1542 w 2653"/>
              <a:gd name="T117" fmla="*/ 643 h 1348"/>
              <a:gd name="T118" fmla="*/ 1520 w 2653"/>
              <a:gd name="T119" fmla="*/ 599 h 1348"/>
              <a:gd name="T120" fmla="*/ 1674 w 2653"/>
              <a:gd name="T121" fmla="*/ 639 h 1348"/>
              <a:gd name="T122" fmla="*/ 1419 w 2653"/>
              <a:gd name="T123" fmla="*/ 69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3" h="1348">
                <a:moveTo>
                  <a:pt x="2231" y="555"/>
                </a:moveTo>
                <a:lnTo>
                  <a:pt x="2231" y="555"/>
                </a:lnTo>
                <a:lnTo>
                  <a:pt x="2218" y="559"/>
                </a:lnTo>
                <a:lnTo>
                  <a:pt x="2210" y="564"/>
                </a:lnTo>
                <a:lnTo>
                  <a:pt x="2205" y="568"/>
                </a:lnTo>
                <a:lnTo>
                  <a:pt x="2205" y="573"/>
                </a:lnTo>
                <a:lnTo>
                  <a:pt x="2201" y="577"/>
                </a:lnTo>
                <a:lnTo>
                  <a:pt x="2201" y="586"/>
                </a:lnTo>
                <a:lnTo>
                  <a:pt x="2201" y="595"/>
                </a:lnTo>
                <a:lnTo>
                  <a:pt x="2258" y="599"/>
                </a:lnTo>
                <a:lnTo>
                  <a:pt x="2249" y="603"/>
                </a:lnTo>
                <a:lnTo>
                  <a:pt x="2236" y="603"/>
                </a:lnTo>
                <a:lnTo>
                  <a:pt x="2214" y="608"/>
                </a:lnTo>
                <a:lnTo>
                  <a:pt x="2188" y="608"/>
                </a:lnTo>
                <a:lnTo>
                  <a:pt x="2161" y="603"/>
                </a:lnTo>
                <a:lnTo>
                  <a:pt x="2130" y="599"/>
                </a:lnTo>
                <a:lnTo>
                  <a:pt x="2104" y="590"/>
                </a:lnTo>
                <a:lnTo>
                  <a:pt x="2043" y="577"/>
                </a:lnTo>
                <a:lnTo>
                  <a:pt x="1981" y="559"/>
                </a:lnTo>
                <a:lnTo>
                  <a:pt x="1950" y="555"/>
                </a:lnTo>
                <a:lnTo>
                  <a:pt x="1924" y="551"/>
                </a:lnTo>
                <a:lnTo>
                  <a:pt x="1898" y="546"/>
                </a:lnTo>
                <a:lnTo>
                  <a:pt x="1871" y="542"/>
                </a:lnTo>
                <a:lnTo>
                  <a:pt x="1849" y="546"/>
                </a:lnTo>
                <a:lnTo>
                  <a:pt x="1840" y="546"/>
                </a:lnTo>
                <a:lnTo>
                  <a:pt x="1827" y="546"/>
                </a:lnTo>
                <a:lnTo>
                  <a:pt x="1819" y="537"/>
                </a:lnTo>
                <a:lnTo>
                  <a:pt x="1810" y="529"/>
                </a:lnTo>
                <a:lnTo>
                  <a:pt x="1792" y="511"/>
                </a:lnTo>
                <a:lnTo>
                  <a:pt x="1788" y="533"/>
                </a:lnTo>
                <a:lnTo>
                  <a:pt x="1788" y="546"/>
                </a:lnTo>
                <a:lnTo>
                  <a:pt x="1788" y="559"/>
                </a:lnTo>
                <a:lnTo>
                  <a:pt x="1792" y="559"/>
                </a:lnTo>
                <a:lnTo>
                  <a:pt x="1783" y="564"/>
                </a:lnTo>
                <a:lnTo>
                  <a:pt x="1775" y="564"/>
                </a:lnTo>
                <a:lnTo>
                  <a:pt x="1761" y="577"/>
                </a:lnTo>
                <a:lnTo>
                  <a:pt x="1726" y="603"/>
                </a:lnTo>
                <a:lnTo>
                  <a:pt x="1709" y="617"/>
                </a:lnTo>
                <a:lnTo>
                  <a:pt x="1687" y="630"/>
                </a:lnTo>
                <a:lnTo>
                  <a:pt x="1665" y="643"/>
                </a:lnTo>
                <a:lnTo>
                  <a:pt x="1656" y="647"/>
                </a:lnTo>
                <a:lnTo>
                  <a:pt x="1643" y="656"/>
                </a:lnTo>
                <a:lnTo>
                  <a:pt x="1713" y="661"/>
                </a:lnTo>
                <a:lnTo>
                  <a:pt x="1630" y="656"/>
                </a:lnTo>
                <a:lnTo>
                  <a:pt x="1616" y="669"/>
                </a:lnTo>
                <a:lnTo>
                  <a:pt x="1603" y="683"/>
                </a:lnTo>
                <a:lnTo>
                  <a:pt x="1590" y="696"/>
                </a:lnTo>
                <a:lnTo>
                  <a:pt x="1573" y="705"/>
                </a:lnTo>
                <a:lnTo>
                  <a:pt x="1577" y="709"/>
                </a:lnTo>
                <a:lnTo>
                  <a:pt x="1502" y="705"/>
                </a:lnTo>
                <a:lnTo>
                  <a:pt x="1428" y="700"/>
                </a:lnTo>
                <a:lnTo>
                  <a:pt x="1278" y="696"/>
                </a:lnTo>
                <a:lnTo>
                  <a:pt x="1252" y="731"/>
                </a:lnTo>
                <a:lnTo>
                  <a:pt x="1239" y="749"/>
                </a:lnTo>
                <a:lnTo>
                  <a:pt x="1225" y="766"/>
                </a:lnTo>
                <a:lnTo>
                  <a:pt x="1212" y="784"/>
                </a:lnTo>
                <a:lnTo>
                  <a:pt x="1199" y="797"/>
                </a:lnTo>
                <a:lnTo>
                  <a:pt x="1182" y="810"/>
                </a:lnTo>
                <a:lnTo>
                  <a:pt x="1164" y="819"/>
                </a:lnTo>
                <a:lnTo>
                  <a:pt x="1252" y="828"/>
                </a:lnTo>
                <a:lnTo>
                  <a:pt x="1151" y="824"/>
                </a:lnTo>
                <a:lnTo>
                  <a:pt x="1142" y="846"/>
                </a:lnTo>
                <a:lnTo>
                  <a:pt x="1129" y="872"/>
                </a:lnTo>
                <a:lnTo>
                  <a:pt x="1111" y="894"/>
                </a:lnTo>
                <a:lnTo>
                  <a:pt x="1089" y="916"/>
                </a:lnTo>
                <a:lnTo>
                  <a:pt x="1072" y="938"/>
                </a:lnTo>
                <a:lnTo>
                  <a:pt x="1050" y="956"/>
                </a:lnTo>
                <a:lnTo>
                  <a:pt x="1028" y="973"/>
                </a:lnTo>
                <a:lnTo>
                  <a:pt x="1006" y="987"/>
                </a:lnTo>
                <a:lnTo>
                  <a:pt x="1120" y="991"/>
                </a:lnTo>
                <a:lnTo>
                  <a:pt x="1001" y="991"/>
                </a:lnTo>
                <a:lnTo>
                  <a:pt x="988" y="1013"/>
                </a:lnTo>
                <a:lnTo>
                  <a:pt x="979" y="1031"/>
                </a:lnTo>
                <a:lnTo>
                  <a:pt x="953" y="1070"/>
                </a:lnTo>
                <a:lnTo>
                  <a:pt x="922" y="1106"/>
                </a:lnTo>
                <a:lnTo>
                  <a:pt x="892" y="1141"/>
                </a:lnTo>
                <a:lnTo>
                  <a:pt x="861" y="1176"/>
                </a:lnTo>
                <a:lnTo>
                  <a:pt x="826" y="1207"/>
                </a:lnTo>
                <a:lnTo>
                  <a:pt x="791" y="1238"/>
                </a:lnTo>
                <a:lnTo>
                  <a:pt x="755" y="1264"/>
                </a:lnTo>
                <a:lnTo>
                  <a:pt x="949" y="1269"/>
                </a:lnTo>
                <a:lnTo>
                  <a:pt x="1142" y="1269"/>
                </a:lnTo>
                <a:lnTo>
                  <a:pt x="1335" y="1277"/>
                </a:lnTo>
                <a:lnTo>
                  <a:pt x="1524" y="1282"/>
                </a:lnTo>
                <a:lnTo>
                  <a:pt x="1717" y="1291"/>
                </a:lnTo>
                <a:lnTo>
                  <a:pt x="1911" y="1304"/>
                </a:lnTo>
                <a:lnTo>
                  <a:pt x="2104" y="1313"/>
                </a:lnTo>
                <a:lnTo>
                  <a:pt x="2293" y="1326"/>
                </a:lnTo>
                <a:lnTo>
                  <a:pt x="2258" y="1264"/>
                </a:lnTo>
                <a:lnTo>
                  <a:pt x="2223" y="1202"/>
                </a:lnTo>
                <a:lnTo>
                  <a:pt x="2205" y="1172"/>
                </a:lnTo>
                <a:lnTo>
                  <a:pt x="2188" y="1136"/>
                </a:lnTo>
                <a:lnTo>
                  <a:pt x="2174" y="1106"/>
                </a:lnTo>
                <a:lnTo>
                  <a:pt x="2166" y="1070"/>
                </a:lnTo>
                <a:lnTo>
                  <a:pt x="2016" y="1061"/>
                </a:lnTo>
                <a:lnTo>
                  <a:pt x="2161" y="1061"/>
                </a:lnTo>
                <a:lnTo>
                  <a:pt x="2144" y="1039"/>
                </a:lnTo>
                <a:lnTo>
                  <a:pt x="2130" y="1013"/>
                </a:lnTo>
                <a:lnTo>
                  <a:pt x="2113" y="991"/>
                </a:lnTo>
                <a:lnTo>
                  <a:pt x="2104" y="965"/>
                </a:lnTo>
                <a:lnTo>
                  <a:pt x="2091" y="943"/>
                </a:lnTo>
                <a:lnTo>
                  <a:pt x="2082" y="916"/>
                </a:lnTo>
                <a:lnTo>
                  <a:pt x="2065" y="859"/>
                </a:lnTo>
                <a:lnTo>
                  <a:pt x="1942" y="854"/>
                </a:lnTo>
                <a:lnTo>
                  <a:pt x="2065" y="850"/>
                </a:lnTo>
                <a:lnTo>
                  <a:pt x="2051" y="837"/>
                </a:lnTo>
                <a:lnTo>
                  <a:pt x="2043" y="824"/>
                </a:lnTo>
                <a:lnTo>
                  <a:pt x="2034" y="810"/>
                </a:lnTo>
                <a:lnTo>
                  <a:pt x="2025" y="797"/>
                </a:lnTo>
                <a:lnTo>
                  <a:pt x="2060" y="802"/>
                </a:lnTo>
                <a:lnTo>
                  <a:pt x="2095" y="806"/>
                </a:lnTo>
                <a:lnTo>
                  <a:pt x="2166" y="815"/>
                </a:lnTo>
                <a:lnTo>
                  <a:pt x="2236" y="819"/>
                </a:lnTo>
                <a:lnTo>
                  <a:pt x="2306" y="824"/>
                </a:lnTo>
                <a:lnTo>
                  <a:pt x="2381" y="828"/>
                </a:lnTo>
                <a:lnTo>
                  <a:pt x="2451" y="832"/>
                </a:lnTo>
                <a:lnTo>
                  <a:pt x="2521" y="837"/>
                </a:lnTo>
                <a:lnTo>
                  <a:pt x="2592" y="846"/>
                </a:lnTo>
                <a:lnTo>
                  <a:pt x="2570" y="819"/>
                </a:lnTo>
                <a:lnTo>
                  <a:pt x="2561" y="806"/>
                </a:lnTo>
                <a:lnTo>
                  <a:pt x="2552" y="793"/>
                </a:lnTo>
                <a:lnTo>
                  <a:pt x="2548" y="780"/>
                </a:lnTo>
                <a:lnTo>
                  <a:pt x="2543" y="766"/>
                </a:lnTo>
                <a:lnTo>
                  <a:pt x="2539" y="753"/>
                </a:lnTo>
                <a:lnTo>
                  <a:pt x="2539" y="736"/>
                </a:lnTo>
                <a:lnTo>
                  <a:pt x="2438" y="731"/>
                </a:lnTo>
                <a:lnTo>
                  <a:pt x="2535" y="727"/>
                </a:lnTo>
                <a:lnTo>
                  <a:pt x="2526" y="722"/>
                </a:lnTo>
                <a:lnTo>
                  <a:pt x="2517" y="718"/>
                </a:lnTo>
                <a:lnTo>
                  <a:pt x="2508" y="709"/>
                </a:lnTo>
                <a:lnTo>
                  <a:pt x="2504" y="705"/>
                </a:lnTo>
                <a:lnTo>
                  <a:pt x="2495" y="696"/>
                </a:lnTo>
                <a:lnTo>
                  <a:pt x="2491" y="687"/>
                </a:lnTo>
                <a:lnTo>
                  <a:pt x="2486" y="669"/>
                </a:lnTo>
                <a:lnTo>
                  <a:pt x="2482" y="652"/>
                </a:lnTo>
                <a:lnTo>
                  <a:pt x="2477" y="630"/>
                </a:lnTo>
                <a:lnTo>
                  <a:pt x="2473" y="586"/>
                </a:lnTo>
                <a:lnTo>
                  <a:pt x="2434" y="577"/>
                </a:lnTo>
                <a:lnTo>
                  <a:pt x="2407" y="573"/>
                </a:lnTo>
                <a:lnTo>
                  <a:pt x="2385" y="568"/>
                </a:lnTo>
                <a:lnTo>
                  <a:pt x="2363" y="568"/>
                </a:lnTo>
                <a:lnTo>
                  <a:pt x="2346" y="568"/>
                </a:lnTo>
                <a:lnTo>
                  <a:pt x="2324" y="577"/>
                </a:lnTo>
                <a:lnTo>
                  <a:pt x="2297" y="586"/>
                </a:lnTo>
                <a:lnTo>
                  <a:pt x="2262" y="599"/>
                </a:lnTo>
                <a:lnTo>
                  <a:pt x="2262" y="586"/>
                </a:lnTo>
                <a:lnTo>
                  <a:pt x="2267" y="573"/>
                </a:lnTo>
                <a:lnTo>
                  <a:pt x="2275" y="564"/>
                </a:lnTo>
                <a:lnTo>
                  <a:pt x="2284" y="555"/>
                </a:lnTo>
                <a:lnTo>
                  <a:pt x="2231" y="555"/>
                </a:lnTo>
                <a:close/>
                <a:moveTo>
                  <a:pt x="2161" y="194"/>
                </a:moveTo>
                <a:lnTo>
                  <a:pt x="2161" y="194"/>
                </a:lnTo>
                <a:lnTo>
                  <a:pt x="2104" y="225"/>
                </a:lnTo>
                <a:lnTo>
                  <a:pt x="2082" y="233"/>
                </a:lnTo>
                <a:lnTo>
                  <a:pt x="2069" y="242"/>
                </a:lnTo>
                <a:lnTo>
                  <a:pt x="2060" y="251"/>
                </a:lnTo>
                <a:lnTo>
                  <a:pt x="2056" y="260"/>
                </a:lnTo>
                <a:lnTo>
                  <a:pt x="2051" y="264"/>
                </a:lnTo>
                <a:lnTo>
                  <a:pt x="2047" y="273"/>
                </a:lnTo>
                <a:lnTo>
                  <a:pt x="2047" y="291"/>
                </a:lnTo>
                <a:lnTo>
                  <a:pt x="2047" y="304"/>
                </a:lnTo>
                <a:lnTo>
                  <a:pt x="2043" y="322"/>
                </a:lnTo>
                <a:lnTo>
                  <a:pt x="2038" y="339"/>
                </a:lnTo>
                <a:lnTo>
                  <a:pt x="2029" y="361"/>
                </a:lnTo>
                <a:lnTo>
                  <a:pt x="2021" y="388"/>
                </a:lnTo>
                <a:lnTo>
                  <a:pt x="2003" y="418"/>
                </a:lnTo>
                <a:lnTo>
                  <a:pt x="1994" y="427"/>
                </a:lnTo>
                <a:lnTo>
                  <a:pt x="1990" y="440"/>
                </a:lnTo>
                <a:lnTo>
                  <a:pt x="1981" y="471"/>
                </a:lnTo>
                <a:lnTo>
                  <a:pt x="1977" y="502"/>
                </a:lnTo>
                <a:lnTo>
                  <a:pt x="1972" y="515"/>
                </a:lnTo>
                <a:lnTo>
                  <a:pt x="1972" y="529"/>
                </a:lnTo>
                <a:lnTo>
                  <a:pt x="1942" y="502"/>
                </a:lnTo>
                <a:lnTo>
                  <a:pt x="1898" y="454"/>
                </a:lnTo>
                <a:lnTo>
                  <a:pt x="1854" y="410"/>
                </a:lnTo>
                <a:lnTo>
                  <a:pt x="1836" y="392"/>
                </a:lnTo>
                <a:lnTo>
                  <a:pt x="1832" y="383"/>
                </a:lnTo>
                <a:lnTo>
                  <a:pt x="1823" y="370"/>
                </a:lnTo>
                <a:lnTo>
                  <a:pt x="1819" y="357"/>
                </a:lnTo>
                <a:lnTo>
                  <a:pt x="1814" y="339"/>
                </a:lnTo>
                <a:lnTo>
                  <a:pt x="1805" y="330"/>
                </a:lnTo>
                <a:lnTo>
                  <a:pt x="1801" y="326"/>
                </a:lnTo>
                <a:lnTo>
                  <a:pt x="1792" y="317"/>
                </a:lnTo>
                <a:lnTo>
                  <a:pt x="1775" y="313"/>
                </a:lnTo>
                <a:lnTo>
                  <a:pt x="1788" y="308"/>
                </a:lnTo>
                <a:lnTo>
                  <a:pt x="1792" y="308"/>
                </a:lnTo>
                <a:lnTo>
                  <a:pt x="1797" y="304"/>
                </a:lnTo>
                <a:lnTo>
                  <a:pt x="1801" y="300"/>
                </a:lnTo>
                <a:lnTo>
                  <a:pt x="1805" y="295"/>
                </a:lnTo>
                <a:lnTo>
                  <a:pt x="1805" y="291"/>
                </a:lnTo>
                <a:lnTo>
                  <a:pt x="1810" y="282"/>
                </a:lnTo>
                <a:lnTo>
                  <a:pt x="1814" y="277"/>
                </a:lnTo>
                <a:lnTo>
                  <a:pt x="1819" y="273"/>
                </a:lnTo>
                <a:lnTo>
                  <a:pt x="1823" y="269"/>
                </a:lnTo>
                <a:lnTo>
                  <a:pt x="1823" y="260"/>
                </a:lnTo>
                <a:lnTo>
                  <a:pt x="1827" y="251"/>
                </a:lnTo>
                <a:lnTo>
                  <a:pt x="1827" y="242"/>
                </a:lnTo>
                <a:lnTo>
                  <a:pt x="1827" y="229"/>
                </a:lnTo>
                <a:lnTo>
                  <a:pt x="1823" y="216"/>
                </a:lnTo>
                <a:lnTo>
                  <a:pt x="1819" y="194"/>
                </a:lnTo>
                <a:lnTo>
                  <a:pt x="1810" y="167"/>
                </a:lnTo>
                <a:lnTo>
                  <a:pt x="1797" y="141"/>
                </a:lnTo>
                <a:lnTo>
                  <a:pt x="1779" y="115"/>
                </a:lnTo>
                <a:lnTo>
                  <a:pt x="1770" y="106"/>
                </a:lnTo>
                <a:lnTo>
                  <a:pt x="1761" y="92"/>
                </a:lnTo>
                <a:lnTo>
                  <a:pt x="1748" y="84"/>
                </a:lnTo>
                <a:lnTo>
                  <a:pt x="1739" y="75"/>
                </a:lnTo>
                <a:lnTo>
                  <a:pt x="1726" y="66"/>
                </a:lnTo>
                <a:lnTo>
                  <a:pt x="1713" y="57"/>
                </a:lnTo>
                <a:lnTo>
                  <a:pt x="1704" y="48"/>
                </a:lnTo>
                <a:lnTo>
                  <a:pt x="1691" y="44"/>
                </a:lnTo>
                <a:lnTo>
                  <a:pt x="1678" y="40"/>
                </a:lnTo>
                <a:lnTo>
                  <a:pt x="1660" y="40"/>
                </a:lnTo>
                <a:lnTo>
                  <a:pt x="1647" y="40"/>
                </a:lnTo>
                <a:lnTo>
                  <a:pt x="1634" y="40"/>
                </a:lnTo>
                <a:lnTo>
                  <a:pt x="1616" y="44"/>
                </a:lnTo>
                <a:lnTo>
                  <a:pt x="1603" y="53"/>
                </a:lnTo>
                <a:lnTo>
                  <a:pt x="1586" y="62"/>
                </a:lnTo>
                <a:lnTo>
                  <a:pt x="1573" y="70"/>
                </a:lnTo>
                <a:lnTo>
                  <a:pt x="1564" y="79"/>
                </a:lnTo>
                <a:lnTo>
                  <a:pt x="1551" y="88"/>
                </a:lnTo>
                <a:lnTo>
                  <a:pt x="1542" y="101"/>
                </a:lnTo>
                <a:lnTo>
                  <a:pt x="1533" y="115"/>
                </a:lnTo>
                <a:lnTo>
                  <a:pt x="1524" y="128"/>
                </a:lnTo>
                <a:lnTo>
                  <a:pt x="1515" y="141"/>
                </a:lnTo>
                <a:lnTo>
                  <a:pt x="1507" y="154"/>
                </a:lnTo>
                <a:lnTo>
                  <a:pt x="1498" y="172"/>
                </a:lnTo>
                <a:lnTo>
                  <a:pt x="1493" y="185"/>
                </a:lnTo>
                <a:lnTo>
                  <a:pt x="1489" y="203"/>
                </a:lnTo>
                <a:lnTo>
                  <a:pt x="1485" y="216"/>
                </a:lnTo>
                <a:lnTo>
                  <a:pt x="1485" y="233"/>
                </a:lnTo>
                <a:lnTo>
                  <a:pt x="1485" y="247"/>
                </a:lnTo>
                <a:lnTo>
                  <a:pt x="1485" y="260"/>
                </a:lnTo>
                <a:lnTo>
                  <a:pt x="1489" y="273"/>
                </a:lnTo>
                <a:lnTo>
                  <a:pt x="1493" y="286"/>
                </a:lnTo>
                <a:lnTo>
                  <a:pt x="1498" y="291"/>
                </a:lnTo>
                <a:lnTo>
                  <a:pt x="1507" y="295"/>
                </a:lnTo>
                <a:lnTo>
                  <a:pt x="1493" y="300"/>
                </a:lnTo>
                <a:lnTo>
                  <a:pt x="1480" y="304"/>
                </a:lnTo>
                <a:lnTo>
                  <a:pt x="1467" y="308"/>
                </a:lnTo>
                <a:lnTo>
                  <a:pt x="1454" y="313"/>
                </a:lnTo>
                <a:lnTo>
                  <a:pt x="1445" y="322"/>
                </a:lnTo>
                <a:lnTo>
                  <a:pt x="1436" y="330"/>
                </a:lnTo>
                <a:lnTo>
                  <a:pt x="1428" y="339"/>
                </a:lnTo>
                <a:lnTo>
                  <a:pt x="1428" y="352"/>
                </a:lnTo>
                <a:lnTo>
                  <a:pt x="1397" y="357"/>
                </a:lnTo>
                <a:lnTo>
                  <a:pt x="1375" y="357"/>
                </a:lnTo>
                <a:lnTo>
                  <a:pt x="1357" y="361"/>
                </a:lnTo>
                <a:lnTo>
                  <a:pt x="1340" y="366"/>
                </a:lnTo>
                <a:lnTo>
                  <a:pt x="1327" y="370"/>
                </a:lnTo>
                <a:lnTo>
                  <a:pt x="1322" y="374"/>
                </a:lnTo>
                <a:lnTo>
                  <a:pt x="1318" y="379"/>
                </a:lnTo>
                <a:lnTo>
                  <a:pt x="1313" y="388"/>
                </a:lnTo>
                <a:lnTo>
                  <a:pt x="1309" y="401"/>
                </a:lnTo>
                <a:lnTo>
                  <a:pt x="1309" y="418"/>
                </a:lnTo>
                <a:lnTo>
                  <a:pt x="1309" y="436"/>
                </a:lnTo>
                <a:lnTo>
                  <a:pt x="1309" y="484"/>
                </a:lnTo>
                <a:lnTo>
                  <a:pt x="1313" y="546"/>
                </a:lnTo>
                <a:lnTo>
                  <a:pt x="1313" y="581"/>
                </a:lnTo>
                <a:lnTo>
                  <a:pt x="1313" y="625"/>
                </a:lnTo>
                <a:lnTo>
                  <a:pt x="1261" y="621"/>
                </a:lnTo>
                <a:lnTo>
                  <a:pt x="1234" y="714"/>
                </a:lnTo>
                <a:lnTo>
                  <a:pt x="1243" y="705"/>
                </a:lnTo>
                <a:lnTo>
                  <a:pt x="1252" y="696"/>
                </a:lnTo>
                <a:lnTo>
                  <a:pt x="1256" y="692"/>
                </a:lnTo>
                <a:lnTo>
                  <a:pt x="1261" y="692"/>
                </a:lnTo>
                <a:lnTo>
                  <a:pt x="1265" y="692"/>
                </a:lnTo>
                <a:lnTo>
                  <a:pt x="1269" y="696"/>
                </a:lnTo>
                <a:lnTo>
                  <a:pt x="1243" y="736"/>
                </a:lnTo>
                <a:lnTo>
                  <a:pt x="1230" y="753"/>
                </a:lnTo>
                <a:lnTo>
                  <a:pt x="1217" y="771"/>
                </a:lnTo>
                <a:lnTo>
                  <a:pt x="1203" y="784"/>
                </a:lnTo>
                <a:lnTo>
                  <a:pt x="1186" y="797"/>
                </a:lnTo>
                <a:lnTo>
                  <a:pt x="1164" y="810"/>
                </a:lnTo>
                <a:lnTo>
                  <a:pt x="1146" y="824"/>
                </a:lnTo>
                <a:lnTo>
                  <a:pt x="1138" y="837"/>
                </a:lnTo>
                <a:lnTo>
                  <a:pt x="1129" y="850"/>
                </a:lnTo>
                <a:lnTo>
                  <a:pt x="1120" y="863"/>
                </a:lnTo>
                <a:lnTo>
                  <a:pt x="1107" y="877"/>
                </a:lnTo>
                <a:lnTo>
                  <a:pt x="1085" y="903"/>
                </a:lnTo>
                <a:lnTo>
                  <a:pt x="1063" y="925"/>
                </a:lnTo>
                <a:lnTo>
                  <a:pt x="1041" y="947"/>
                </a:lnTo>
                <a:lnTo>
                  <a:pt x="1019" y="969"/>
                </a:lnTo>
                <a:lnTo>
                  <a:pt x="997" y="995"/>
                </a:lnTo>
                <a:lnTo>
                  <a:pt x="988" y="1009"/>
                </a:lnTo>
                <a:lnTo>
                  <a:pt x="979" y="1022"/>
                </a:lnTo>
                <a:lnTo>
                  <a:pt x="966" y="1039"/>
                </a:lnTo>
                <a:lnTo>
                  <a:pt x="953" y="1057"/>
                </a:lnTo>
                <a:lnTo>
                  <a:pt x="922" y="1092"/>
                </a:lnTo>
                <a:lnTo>
                  <a:pt x="892" y="1123"/>
                </a:lnTo>
                <a:lnTo>
                  <a:pt x="861" y="1158"/>
                </a:lnTo>
                <a:lnTo>
                  <a:pt x="575" y="903"/>
                </a:lnTo>
                <a:lnTo>
                  <a:pt x="588" y="890"/>
                </a:lnTo>
                <a:lnTo>
                  <a:pt x="593" y="885"/>
                </a:lnTo>
                <a:lnTo>
                  <a:pt x="602" y="881"/>
                </a:lnTo>
                <a:lnTo>
                  <a:pt x="606" y="877"/>
                </a:lnTo>
                <a:lnTo>
                  <a:pt x="615" y="872"/>
                </a:lnTo>
                <a:lnTo>
                  <a:pt x="632" y="872"/>
                </a:lnTo>
                <a:lnTo>
                  <a:pt x="641" y="881"/>
                </a:lnTo>
                <a:lnTo>
                  <a:pt x="650" y="890"/>
                </a:lnTo>
                <a:lnTo>
                  <a:pt x="663" y="894"/>
                </a:lnTo>
                <a:lnTo>
                  <a:pt x="672" y="894"/>
                </a:lnTo>
                <a:lnTo>
                  <a:pt x="685" y="894"/>
                </a:lnTo>
                <a:lnTo>
                  <a:pt x="698" y="890"/>
                </a:lnTo>
                <a:lnTo>
                  <a:pt x="707" y="885"/>
                </a:lnTo>
                <a:lnTo>
                  <a:pt x="720" y="877"/>
                </a:lnTo>
                <a:lnTo>
                  <a:pt x="733" y="868"/>
                </a:lnTo>
                <a:lnTo>
                  <a:pt x="742" y="859"/>
                </a:lnTo>
                <a:lnTo>
                  <a:pt x="769" y="841"/>
                </a:lnTo>
                <a:lnTo>
                  <a:pt x="786" y="819"/>
                </a:lnTo>
                <a:lnTo>
                  <a:pt x="804" y="802"/>
                </a:lnTo>
                <a:lnTo>
                  <a:pt x="817" y="788"/>
                </a:lnTo>
                <a:lnTo>
                  <a:pt x="821" y="775"/>
                </a:lnTo>
                <a:lnTo>
                  <a:pt x="830" y="758"/>
                </a:lnTo>
                <a:lnTo>
                  <a:pt x="834" y="740"/>
                </a:lnTo>
                <a:lnTo>
                  <a:pt x="834" y="727"/>
                </a:lnTo>
                <a:lnTo>
                  <a:pt x="834" y="709"/>
                </a:lnTo>
                <a:lnTo>
                  <a:pt x="830" y="692"/>
                </a:lnTo>
                <a:lnTo>
                  <a:pt x="830" y="674"/>
                </a:lnTo>
                <a:lnTo>
                  <a:pt x="848" y="674"/>
                </a:lnTo>
                <a:lnTo>
                  <a:pt x="848" y="683"/>
                </a:lnTo>
                <a:lnTo>
                  <a:pt x="852" y="692"/>
                </a:lnTo>
                <a:lnTo>
                  <a:pt x="861" y="700"/>
                </a:lnTo>
                <a:lnTo>
                  <a:pt x="865" y="705"/>
                </a:lnTo>
                <a:lnTo>
                  <a:pt x="870" y="714"/>
                </a:lnTo>
                <a:lnTo>
                  <a:pt x="878" y="718"/>
                </a:lnTo>
                <a:lnTo>
                  <a:pt x="896" y="727"/>
                </a:lnTo>
                <a:lnTo>
                  <a:pt x="914" y="731"/>
                </a:lnTo>
                <a:lnTo>
                  <a:pt x="936" y="740"/>
                </a:lnTo>
                <a:lnTo>
                  <a:pt x="957" y="740"/>
                </a:lnTo>
                <a:lnTo>
                  <a:pt x="979" y="744"/>
                </a:lnTo>
                <a:lnTo>
                  <a:pt x="1006" y="744"/>
                </a:lnTo>
                <a:lnTo>
                  <a:pt x="1032" y="744"/>
                </a:lnTo>
                <a:lnTo>
                  <a:pt x="1080" y="744"/>
                </a:lnTo>
                <a:lnTo>
                  <a:pt x="1133" y="744"/>
                </a:lnTo>
                <a:lnTo>
                  <a:pt x="1182" y="740"/>
                </a:lnTo>
                <a:lnTo>
                  <a:pt x="1186" y="736"/>
                </a:lnTo>
                <a:lnTo>
                  <a:pt x="1190" y="727"/>
                </a:lnTo>
                <a:lnTo>
                  <a:pt x="1195" y="714"/>
                </a:lnTo>
                <a:lnTo>
                  <a:pt x="1173" y="709"/>
                </a:lnTo>
                <a:lnTo>
                  <a:pt x="1142" y="705"/>
                </a:lnTo>
                <a:lnTo>
                  <a:pt x="1164" y="621"/>
                </a:lnTo>
                <a:lnTo>
                  <a:pt x="1186" y="621"/>
                </a:lnTo>
                <a:lnTo>
                  <a:pt x="1199" y="621"/>
                </a:lnTo>
                <a:lnTo>
                  <a:pt x="1203" y="621"/>
                </a:lnTo>
                <a:lnTo>
                  <a:pt x="1208" y="617"/>
                </a:lnTo>
                <a:lnTo>
                  <a:pt x="1230" y="617"/>
                </a:lnTo>
                <a:lnTo>
                  <a:pt x="1230" y="555"/>
                </a:lnTo>
                <a:lnTo>
                  <a:pt x="1225" y="511"/>
                </a:lnTo>
                <a:lnTo>
                  <a:pt x="1225" y="462"/>
                </a:lnTo>
                <a:lnTo>
                  <a:pt x="1217" y="418"/>
                </a:lnTo>
                <a:lnTo>
                  <a:pt x="1217" y="396"/>
                </a:lnTo>
                <a:lnTo>
                  <a:pt x="1212" y="374"/>
                </a:lnTo>
                <a:lnTo>
                  <a:pt x="1208" y="361"/>
                </a:lnTo>
                <a:lnTo>
                  <a:pt x="1203" y="344"/>
                </a:lnTo>
                <a:lnTo>
                  <a:pt x="1195" y="335"/>
                </a:lnTo>
                <a:lnTo>
                  <a:pt x="1190" y="330"/>
                </a:lnTo>
                <a:lnTo>
                  <a:pt x="1190" y="326"/>
                </a:lnTo>
                <a:lnTo>
                  <a:pt x="1120" y="295"/>
                </a:lnTo>
                <a:lnTo>
                  <a:pt x="1124" y="273"/>
                </a:lnTo>
                <a:lnTo>
                  <a:pt x="1129" y="255"/>
                </a:lnTo>
                <a:lnTo>
                  <a:pt x="1142" y="220"/>
                </a:lnTo>
                <a:lnTo>
                  <a:pt x="1151" y="181"/>
                </a:lnTo>
                <a:lnTo>
                  <a:pt x="1155" y="163"/>
                </a:lnTo>
                <a:lnTo>
                  <a:pt x="1155" y="141"/>
                </a:lnTo>
                <a:lnTo>
                  <a:pt x="1168" y="132"/>
                </a:lnTo>
                <a:lnTo>
                  <a:pt x="1168" y="128"/>
                </a:lnTo>
                <a:lnTo>
                  <a:pt x="1173" y="123"/>
                </a:lnTo>
                <a:lnTo>
                  <a:pt x="1173" y="115"/>
                </a:lnTo>
                <a:lnTo>
                  <a:pt x="1177" y="101"/>
                </a:lnTo>
                <a:lnTo>
                  <a:pt x="1164" y="84"/>
                </a:lnTo>
                <a:lnTo>
                  <a:pt x="1155" y="70"/>
                </a:lnTo>
                <a:lnTo>
                  <a:pt x="1142" y="62"/>
                </a:lnTo>
                <a:lnTo>
                  <a:pt x="1129" y="48"/>
                </a:lnTo>
                <a:lnTo>
                  <a:pt x="1116" y="40"/>
                </a:lnTo>
                <a:lnTo>
                  <a:pt x="1107" y="35"/>
                </a:lnTo>
                <a:lnTo>
                  <a:pt x="1089" y="26"/>
                </a:lnTo>
                <a:lnTo>
                  <a:pt x="1080" y="22"/>
                </a:lnTo>
                <a:lnTo>
                  <a:pt x="1067" y="18"/>
                </a:lnTo>
                <a:lnTo>
                  <a:pt x="1059" y="18"/>
                </a:lnTo>
                <a:lnTo>
                  <a:pt x="1045" y="18"/>
                </a:lnTo>
                <a:lnTo>
                  <a:pt x="1032" y="18"/>
                </a:lnTo>
                <a:lnTo>
                  <a:pt x="1023" y="18"/>
                </a:lnTo>
                <a:lnTo>
                  <a:pt x="1015" y="22"/>
                </a:lnTo>
                <a:lnTo>
                  <a:pt x="1001" y="26"/>
                </a:lnTo>
                <a:lnTo>
                  <a:pt x="993" y="31"/>
                </a:lnTo>
                <a:lnTo>
                  <a:pt x="984" y="35"/>
                </a:lnTo>
                <a:lnTo>
                  <a:pt x="975" y="40"/>
                </a:lnTo>
                <a:lnTo>
                  <a:pt x="962" y="53"/>
                </a:lnTo>
                <a:lnTo>
                  <a:pt x="949" y="70"/>
                </a:lnTo>
                <a:lnTo>
                  <a:pt x="936" y="88"/>
                </a:lnTo>
                <a:lnTo>
                  <a:pt x="931" y="110"/>
                </a:lnTo>
                <a:lnTo>
                  <a:pt x="927" y="132"/>
                </a:lnTo>
                <a:lnTo>
                  <a:pt x="927" y="141"/>
                </a:lnTo>
                <a:lnTo>
                  <a:pt x="927" y="150"/>
                </a:lnTo>
                <a:lnTo>
                  <a:pt x="927" y="163"/>
                </a:lnTo>
                <a:lnTo>
                  <a:pt x="927" y="172"/>
                </a:lnTo>
                <a:lnTo>
                  <a:pt x="922" y="181"/>
                </a:lnTo>
                <a:lnTo>
                  <a:pt x="918" y="189"/>
                </a:lnTo>
                <a:lnTo>
                  <a:pt x="918" y="198"/>
                </a:lnTo>
                <a:lnTo>
                  <a:pt x="922" y="207"/>
                </a:lnTo>
                <a:lnTo>
                  <a:pt x="927" y="225"/>
                </a:lnTo>
                <a:lnTo>
                  <a:pt x="936" y="242"/>
                </a:lnTo>
                <a:lnTo>
                  <a:pt x="922" y="255"/>
                </a:lnTo>
                <a:lnTo>
                  <a:pt x="914" y="260"/>
                </a:lnTo>
                <a:lnTo>
                  <a:pt x="892" y="277"/>
                </a:lnTo>
                <a:lnTo>
                  <a:pt x="865" y="286"/>
                </a:lnTo>
                <a:lnTo>
                  <a:pt x="839" y="300"/>
                </a:lnTo>
                <a:lnTo>
                  <a:pt x="817" y="313"/>
                </a:lnTo>
                <a:lnTo>
                  <a:pt x="804" y="322"/>
                </a:lnTo>
                <a:lnTo>
                  <a:pt x="795" y="330"/>
                </a:lnTo>
                <a:lnTo>
                  <a:pt x="786" y="339"/>
                </a:lnTo>
                <a:lnTo>
                  <a:pt x="777" y="348"/>
                </a:lnTo>
                <a:lnTo>
                  <a:pt x="769" y="361"/>
                </a:lnTo>
                <a:lnTo>
                  <a:pt x="760" y="374"/>
                </a:lnTo>
                <a:lnTo>
                  <a:pt x="738" y="374"/>
                </a:lnTo>
                <a:lnTo>
                  <a:pt x="716" y="374"/>
                </a:lnTo>
                <a:lnTo>
                  <a:pt x="698" y="379"/>
                </a:lnTo>
                <a:lnTo>
                  <a:pt x="681" y="383"/>
                </a:lnTo>
                <a:lnTo>
                  <a:pt x="672" y="388"/>
                </a:lnTo>
                <a:lnTo>
                  <a:pt x="663" y="396"/>
                </a:lnTo>
                <a:lnTo>
                  <a:pt x="654" y="405"/>
                </a:lnTo>
                <a:lnTo>
                  <a:pt x="650" y="418"/>
                </a:lnTo>
                <a:lnTo>
                  <a:pt x="650" y="432"/>
                </a:lnTo>
                <a:lnTo>
                  <a:pt x="646" y="445"/>
                </a:lnTo>
                <a:lnTo>
                  <a:pt x="650" y="480"/>
                </a:lnTo>
                <a:lnTo>
                  <a:pt x="650" y="520"/>
                </a:lnTo>
                <a:lnTo>
                  <a:pt x="650" y="564"/>
                </a:lnTo>
                <a:lnTo>
                  <a:pt x="628" y="551"/>
                </a:lnTo>
                <a:lnTo>
                  <a:pt x="610" y="537"/>
                </a:lnTo>
                <a:lnTo>
                  <a:pt x="588" y="529"/>
                </a:lnTo>
                <a:lnTo>
                  <a:pt x="562" y="520"/>
                </a:lnTo>
                <a:lnTo>
                  <a:pt x="562" y="511"/>
                </a:lnTo>
                <a:lnTo>
                  <a:pt x="558" y="502"/>
                </a:lnTo>
                <a:lnTo>
                  <a:pt x="549" y="493"/>
                </a:lnTo>
                <a:lnTo>
                  <a:pt x="545" y="489"/>
                </a:lnTo>
                <a:lnTo>
                  <a:pt x="531" y="476"/>
                </a:lnTo>
                <a:lnTo>
                  <a:pt x="514" y="462"/>
                </a:lnTo>
                <a:lnTo>
                  <a:pt x="562" y="454"/>
                </a:lnTo>
                <a:lnTo>
                  <a:pt x="575" y="449"/>
                </a:lnTo>
                <a:lnTo>
                  <a:pt x="588" y="440"/>
                </a:lnTo>
                <a:lnTo>
                  <a:pt x="597" y="432"/>
                </a:lnTo>
                <a:lnTo>
                  <a:pt x="606" y="423"/>
                </a:lnTo>
                <a:lnTo>
                  <a:pt x="615" y="405"/>
                </a:lnTo>
                <a:lnTo>
                  <a:pt x="624" y="383"/>
                </a:lnTo>
                <a:lnTo>
                  <a:pt x="624" y="379"/>
                </a:lnTo>
                <a:lnTo>
                  <a:pt x="624" y="374"/>
                </a:lnTo>
                <a:lnTo>
                  <a:pt x="619" y="370"/>
                </a:lnTo>
                <a:lnTo>
                  <a:pt x="619" y="366"/>
                </a:lnTo>
                <a:lnTo>
                  <a:pt x="628" y="357"/>
                </a:lnTo>
                <a:lnTo>
                  <a:pt x="628" y="335"/>
                </a:lnTo>
                <a:lnTo>
                  <a:pt x="637" y="326"/>
                </a:lnTo>
                <a:lnTo>
                  <a:pt x="641" y="322"/>
                </a:lnTo>
                <a:lnTo>
                  <a:pt x="646" y="317"/>
                </a:lnTo>
                <a:lnTo>
                  <a:pt x="646" y="313"/>
                </a:lnTo>
                <a:lnTo>
                  <a:pt x="646" y="308"/>
                </a:lnTo>
                <a:lnTo>
                  <a:pt x="646" y="304"/>
                </a:lnTo>
                <a:lnTo>
                  <a:pt x="641" y="291"/>
                </a:lnTo>
                <a:lnTo>
                  <a:pt x="637" y="277"/>
                </a:lnTo>
                <a:lnTo>
                  <a:pt x="628" y="260"/>
                </a:lnTo>
                <a:lnTo>
                  <a:pt x="628" y="255"/>
                </a:lnTo>
                <a:lnTo>
                  <a:pt x="624" y="242"/>
                </a:lnTo>
                <a:lnTo>
                  <a:pt x="624" y="233"/>
                </a:lnTo>
                <a:lnTo>
                  <a:pt x="624" y="220"/>
                </a:lnTo>
                <a:lnTo>
                  <a:pt x="624" y="216"/>
                </a:lnTo>
                <a:lnTo>
                  <a:pt x="624" y="207"/>
                </a:lnTo>
                <a:lnTo>
                  <a:pt x="615" y="189"/>
                </a:lnTo>
                <a:lnTo>
                  <a:pt x="606" y="167"/>
                </a:lnTo>
                <a:lnTo>
                  <a:pt x="593" y="141"/>
                </a:lnTo>
                <a:lnTo>
                  <a:pt x="580" y="119"/>
                </a:lnTo>
                <a:lnTo>
                  <a:pt x="562" y="97"/>
                </a:lnTo>
                <a:lnTo>
                  <a:pt x="553" y="84"/>
                </a:lnTo>
                <a:lnTo>
                  <a:pt x="545" y="75"/>
                </a:lnTo>
                <a:lnTo>
                  <a:pt x="540" y="75"/>
                </a:lnTo>
                <a:lnTo>
                  <a:pt x="518" y="62"/>
                </a:lnTo>
                <a:lnTo>
                  <a:pt x="496" y="57"/>
                </a:lnTo>
                <a:lnTo>
                  <a:pt x="474" y="48"/>
                </a:lnTo>
                <a:lnTo>
                  <a:pt x="452" y="44"/>
                </a:lnTo>
                <a:lnTo>
                  <a:pt x="430" y="44"/>
                </a:lnTo>
                <a:lnTo>
                  <a:pt x="413" y="44"/>
                </a:lnTo>
                <a:lnTo>
                  <a:pt x="395" y="44"/>
                </a:lnTo>
                <a:lnTo>
                  <a:pt x="378" y="44"/>
                </a:lnTo>
                <a:lnTo>
                  <a:pt x="360" y="48"/>
                </a:lnTo>
                <a:lnTo>
                  <a:pt x="342" y="53"/>
                </a:lnTo>
                <a:lnTo>
                  <a:pt x="329" y="62"/>
                </a:lnTo>
                <a:lnTo>
                  <a:pt x="316" y="70"/>
                </a:lnTo>
                <a:lnTo>
                  <a:pt x="303" y="79"/>
                </a:lnTo>
                <a:lnTo>
                  <a:pt x="290" y="88"/>
                </a:lnTo>
                <a:lnTo>
                  <a:pt x="281" y="97"/>
                </a:lnTo>
                <a:lnTo>
                  <a:pt x="268" y="110"/>
                </a:lnTo>
                <a:lnTo>
                  <a:pt x="259" y="119"/>
                </a:lnTo>
                <a:lnTo>
                  <a:pt x="255" y="132"/>
                </a:lnTo>
                <a:lnTo>
                  <a:pt x="246" y="145"/>
                </a:lnTo>
                <a:lnTo>
                  <a:pt x="241" y="159"/>
                </a:lnTo>
                <a:lnTo>
                  <a:pt x="233" y="172"/>
                </a:lnTo>
                <a:lnTo>
                  <a:pt x="228" y="185"/>
                </a:lnTo>
                <a:lnTo>
                  <a:pt x="228" y="198"/>
                </a:lnTo>
                <a:lnTo>
                  <a:pt x="224" y="211"/>
                </a:lnTo>
                <a:lnTo>
                  <a:pt x="224" y="225"/>
                </a:lnTo>
                <a:lnTo>
                  <a:pt x="224" y="238"/>
                </a:lnTo>
                <a:lnTo>
                  <a:pt x="224" y="247"/>
                </a:lnTo>
                <a:lnTo>
                  <a:pt x="228" y="260"/>
                </a:lnTo>
                <a:lnTo>
                  <a:pt x="233" y="269"/>
                </a:lnTo>
                <a:lnTo>
                  <a:pt x="237" y="282"/>
                </a:lnTo>
                <a:lnTo>
                  <a:pt x="241" y="291"/>
                </a:lnTo>
                <a:lnTo>
                  <a:pt x="250" y="300"/>
                </a:lnTo>
                <a:lnTo>
                  <a:pt x="255" y="308"/>
                </a:lnTo>
                <a:lnTo>
                  <a:pt x="259" y="313"/>
                </a:lnTo>
                <a:lnTo>
                  <a:pt x="259" y="322"/>
                </a:lnTo>
                <a:lnTo>
                  <a:pt x="259" y="335"/>
                </a:lnTo>
                <a:lnTo>
                  <a:pt x="281" y="352"/>
                </a:lnTo>
                <a:lnTo>
                  <a:pt x="307" y="379"/>
                </a:lnTo>
                <a:lnTo>
                  <a:pt x="334" y="405"/>
                </a:lnTo>
                <a:lnTo>
                  <a:pt x="360" y="427"/>
                </a:lnTo>
                <a:lnTo>
                  <a:pt x="378" y="440"/>
                </a:lnTo>
                <a:lnTo>
                  <a:pt x="391" y="449"/>
                </a:lnTo>
                <a:lnTo>
                  <a:pt x="408" y="458"/>
                </a:lnTo>
                <a:lnTo>
                  <a:pt x="422" y="462"/>
                </a:lnTo>
                <a:lnTo>
                  <a:pt x="435" y="467"/>
                </a:lnTo>
                <a:lnTo>
                  <a:pt x="452" y="471"/>
                </a:lnTo>
                <a:lnTo>
                  <a:pt x="465" y="471"/>
                </a:lnTo>
                <a:lnTo>
                  <a:pt x="479" y="467"/>
                </a:lnTo>
                <a:lnTo>
                  <a:pt x="465" y="489"/>
                </a:lnTo>
                <a:lnTo>
                  <a:pt x="479" y="511"/>
                </a:lnTo>
                <a:lnTo>
                  <a:pt x="470" y="542"/>
                </a:lnTo>
                <a:lnTo>
                  <a:pt x="439" y="524"/>
                </a:lnTo>
                <a:lnTo>
                  <a:pt x="408" y="507"/>
                </a:lnTo>
                <a:lnTo>
                  <a:pt x="373" y="484"/>
                </a:lnTo>
                <a:lnTo>
                  <a:pt x="342" y="467"/>
                </a:lnTo>
                <a:lnTo>
                  <a:pt x="312" y="445"/>
                </a:lnTo>
                <a:lnTo>
                  <a:pt x="294" y="432"/>
                </a:lnTo>
                <a:lnTo>
                  <a:pt x="281" y="418"/>
                </a:lnTo>
                <a:lnTo>
                  <a:pt x="268" y="410"/>
                </a:lnTo>
                <a:lnTo>
                  <a:pt x="259" y="392"/>
                </a:lnTo>
                <a:lnTo>
                  <a:pt x="246" y="379"/>
                </a:lnTo>
                <a:lnTo>
                  <a:pt x="237" y="361"/>
                </a:lnTo>
                <a:lnTo>
                  <a:pt x="224" y="374"/>
                </a:lnTo>
                <a:lnTo>
                  <a:pt x="211" y="388"/>
                </a:lnTo>
                <a:lnTo>
                  <a:pt x="176" y="423"/>
                </a:lnTo>
                <a:lnTo>
                  <a:pt x="140" y="462"/>
                </a:lnTo>
                <a:lnTo>
                  <a:pt x="105" y="507"/>
                </a:lnTo>
                <a:lnTo>
                  <a:pt x="74" y="551"/>
                </a:lnTo>
                <a:lnTo>
                  <a:pt x="57" y="577"/>
                </a:lnTo>
                <a:lnTo>
                  <a:pt x="48" y="595"/>
                </a:lnTo>
                <a:lnTo>
                  <a:pt x="35" y="617"/>
                </a:lnTo>
                <a:lnTo>
                  <a:pt x="26" y="634"/>
                </a:lnTo>
                <a:lnTo>
                  <a:pt x="17" y="652"/>
                </a:lnTo>
                <a:lnTo>
                  <a:pt x="17" y="669"/>
                </a:lnTo>
                <a:lnTo>
                  <a:pt x="13" y="696"/>
                </a:lnTo>
                <a:lnTo>
                  <a:pt x="9" y="727"/>
                </a:lnTo>
                <a:lnTo>
                  <a:pt x="4" y="793"/>
                </a:lnTo>
                <a:lnTo>
                  <a:pt x="0" y="863"/>
                </a:lnTo>
                <a:lnTo>
                  <a:pt x="0" y="938"/>
                </a:lnTo>
                <a:lnTo>
                  <a:pt x="0" y="1088"/>
                </a:lnTo>
                <a:lnTo>
                  <a:pt x="0" y="1211"/>
                </a:lnTo>
                <a:lnTo>
                  <a:pt x="804" y="1211"/>
                </a:lnTo>
                <a:lnTo>
                  <a:pt x="733" y="1277"/>
                </a:lnTo>
                <a:lnTo>
                  <a:pt x="931" y="1277"/>
                </a:lnTo>
                <a:lnTo>
                  <a:pt x="1133" y="1282"/>
                </a:lnTo>
                <a:lnTo>
                  <a:pt x="1331" y="1286"/>
                </a:lnTo>
                <a:lnTo>
                  <a:pt x="1529" y="1295"/>
                </a:lnTo>
                <a:lnTo>
                  <a:pt x="1726" y="1304"/>
                </a:lnTo>
                <a:lnTo>
                  <a:pt x="1924" y="1313"/>
                </a:lnTo>
                <a:lnTo>
                  <a:pt x="2126" y="1330"/>
                </a:lnTo>
                <a:lnTo>
                  <a:pt x="2223" y="1339"/>
                </a:lnTo>
                <a:lnTo>
                  <a:pt x="2319" y="1348"/>
                </a:lnTo>
                <a:lnTo>
                  <a:pt x="2293" y="1304"/>
                </a:lnTo>
                <a:lnTo>
                  <a:pt x="2267" y="1260"/>
                </a:lnTo>
                <a:lnTo>
                  <a:pt x="2218" y="1163"/>
                </a:lnTo>
                <a:lnTo>
                  <a:pt x="2174" y="1079"/>
                </a:lnTo>
                <a:lnTo>
                  <a:pt x="2152" y="1044"/>
                </a:lnTo>
                <a:lnTo>
                  <a:pt x="2139" y="1017"/>
                </a:lnTo>
                <a:lnTo>
                  <a:pt x="2130" y="1009"/>
                </a:lnTo>
                <a:lnTo>
                  <a:pt x="2122" y="995"/>
                </a:lnTo>
                <a:lnTo>
                  <a:pt x="2113" y="969"/>
                </a:lnTo>
                <a:lnTo>
                  <a:pt x="2104" y="943"/>
                </a:lnTo>
                <a:lnTo>
                  <a:pt x="2095" y="921"/>
                </a:lnTo>
                <a:lnTo>
                  <a:pt x="2087" y="894"/>
                </a:lnTo>
                <a:lnTo>
                  <a:pt x="2078" y="872"/>
                </a:lnTo>
                <a:lnTo>
                  <a:pt x="2069" y="846"/>
                </a:lnTo>
                <a:lnTo>
                  <a:pt x="2060" y="837"/>
                </a:lnTo>
                <a:lnTo>
                  <a:pt x="2051" y="828"/>
                </a:lnTo>
                <a:lnTo>
                  <a:pt x="2056" y="824"/>
                </a:lnTo>
                <a:lnTo>
                  <a:pt x="2065" y="819"/>
                </a:lnTo>
                <a:lnTo>
                  <a:pt x="2082" y="815"/>
                </a:lnTo>
                <a:lnTo>
                  <a:pt x="2108" y="815"/>
                </a:lnTo>
                <a:lnTo>
                  <a:pt x="2139" y="815"/>
                </a:lnTo>
                <a:lnTo>
                  <a:pt x="2174" y="815"/>
                </a:lnTo>
                <a:lnTo>
                  <a:pt x="2218" y="815"/>
                </a:lnTo>
                <a:lnTo>
                  <a:pt x="2302" y="819"/>
                </a:lnTo>
                <a:lnTo>
                  <a:pt x="2394" y="828"/>
                </a:lnTo>
                <a:lnTo>
                  <a:pt x="2482" y="837"/>
                </a:lnTo>
                <a:lnTo>
                  <a:pt x="2605" y="850"/>
                </a:lnTo>
                <a:lnTo>
                  <a:pt x="2579" y="824"/>
                </a:lnTo>
                <a:lnTo>
                  <a:pt x="2570" y="810"/>
                </a:lnTo>
                <a:lnTo>
                  <a:pt x="2561" y="797"/>
                </a:lnTo>
                <a:lnTo>
                  <a:pt x="2552" y="784"/>
                </a:lnTo>
                <a:lnTo>
                  <a:pt x="2548" y="766"/>
                </a:lnTo>
                <a:lnTo>
                  <a:pt x="2543" y="749"/>
                </a:lnTo>
                <a:lnTo>
                  <a:pt x="2543" y="727"/>
                </a:lnTo>
                <a:lnTo>
                  <a:pt x="2526" y="718"/>
                </a:lnTo>
                <a:lnTo>
                  <a:pt x="2517" y="714"/>
                </a:lnTo>
                <a:lnTo>
                  <a:pt x="2508" y="709"/>
                </a:lnTo>
                <a:lnTo>
                  <a:pt x="2504" y="700"/>
                </a:lnTo>
                <a:lnTo>
                  <a:pt x="2499" y="696"/>
                </a:lnTo>
                <a:lnTo>
                  <a:pt x="2495" y="687"/>
                </a:lnTo>
                <a:lnTo>
                  <a:pt x="2491" y="678"/>
                </a:lnTo>
                <a:lnTo>
                  <a:pt x="2508" y="674"/>
                </a:lnTo>
                <a:lnTo>
                  <a:pt x="2521" y="674"/>
                </a:lnTo>
                <a:lnTo>
                  <a:pt x="2552" y="665"/>
                </a:lnTo>
                <a:lnTo>
                  <a:pt x="2605" y="643"/>
                </a:lnTo>
                <a:lnTo>
                  <a:pt x="2618" y="603"/>
                </a:lnTo>
                <a:lnTo>
                  <a:pt x="2649" y="603"/>
                </a:lnTo>
                <a:lnTo>
                  <a:pt x="2649" y="568"/>
                </a:lnTo>
                <a:lnTo>
                  <a:pt x="2649" y="537"/>
                </a:lnTo>
                <a:lnTo>
                  <a:pt x="2653" y="480"/>
                </a:lnTo>
                <a:lnTo>
                  <a:pt x="2653" y="432"/>
                </a:lnTo>
                <a:lnTo>
                  <a:pt x="2653" y="410"/>
                </a:lnTo>
                <a:lnTo>
                  <a:pt x="2653" y="396"/>
                </a:lnTo>
                <a:lnTo>
                  <a:pt x="2649" y="379"/>
                </a:lnTo>
                <a:lnTo>
                  <a:pt x="2644" y="366"/>
                </a:lnTo>
                <a:lnTo>
                  <a:pt x="2640" y="357"/>
                </a:lnTo>
                <a:lnTo>
                  <a:pt x="2627" y="348"/>
                </a:lnTo>
                <a:lnTo>
                  <a:pt x="2614" y="339"/>
                </a:lnTo>
                <a:lnTo>
                  <a:pt x="2600" y="335"/>
                </a:lnTo>
                <a:lnTo>
                  <a:pt x="2579" y="335"/>
                </a:lnTo>
                <a:lnTo>
                  <a:pt x="2552" y="335"/>
                </a:lnTo>
                <a:lnTo>
                  <a:pt x="2548" y="322"/>
                </a:lnTo>
                <a:lnTo>
                  <a:pt x="2539" y="308"/>
                </a:lnTo>
                <a:lnTo>
                  <a:pt x="2530" y="300"/>
                </a:lnTo>
                <a:lnTo>
                  <a:pt x="2521" y="286"/>
                </a:lnTo>
                <a:lnTo>
                  <a:pt x="2513" y="282"/>
                </a:lnTo>
                <a:lnTo>
                  <a:pt x="2499" y="273"/>
                </a:lnTo>
                <a:lnTo>
                  <a:pt x="2477" y="260"/>
                </a:lnTo>
                <a:lnTo>
                  <a:pt x="2434" y="233"/>
                </a:lnTo>
                <a:lnTo>
                  <a:pt x="2412" y="216"/>
                </a:lnTo>
                <a:lnTo>
                  <a:pt x="2398" y="207"/>
                </a:lnTo>
                <a:lnTo>
                  <a:pt x="2390" y="198"/>
                </a:lnTo>
                <a:lnTo>
                  <a:pt x="2394" y="194"/>
                </a:lnTo>
                <a:lnTo>
                  <a:pt x="2398" y="185"/>
                </a:lnTo>
                <a:lnTo>
                  <a:pt x="2403" y="176"/>
                </a:lnTo>
                <a:lnTo>
                  <a:pt x="2407" y="167"/>
                </a:lnTo>
                <a:lnTo>
                  <a:pt x="2412" y="159"/>
                </a:lnTo>
                <a:lnTo>
                  <a:pt x="2412" y="150"/>
                </a:lnTo>
                <a:lnTo>
                  <a:pt x="2412" y="128"/>
                </a:lnTo>
                <a:lnTo>
                  <a:pt x="2412" y="106"/>
                </a:lnTo>
                <a:lnTo>
                  <a:pt x="2403" y="88"/>
                </a:lnTo>
                <a:lnTo>
                  <a:pt x="2398" y="66"/>
                </a:lnTo>
                <a:lnTo>
                  <a:pt x="2385" y="48"/>
                </a:lnTo>
                <a:lnTo>
                  <a:pt x="2381" y="40"/>
                </a:lnTo>
                <a:lnTo>
                  <a:pt x="2372" y="31"/>
                </a:lnTo>
                <a:lnTo>
                  <a:pt x="2363" y="22"/>
                </a:lnTo>
                <a:lnTo>
                  <a:pt x="2354" y="18"/>
                </a:lnTo>
                <a:lnTo>
                  <a:pt x="2346" y="13"/>
                </a:lnTo>
                <a:lnTo>
                  <a:pt x="2337" y="9"/>
                </a:lnTo>
                <a:lnTo>
                  <a:pt x="2324" y="4"/>
                </a:lnTo>
                <a:lnTo>
                  <a:pt x="2315" y="4"/>
                </a:lnTo>
                <a:lnTo>
                  <a:pt x="2302" y="0"/>
                </a:lnTo>
                <a:lnTo>
                  <a:pt x="2289" y="4"/>
                </a:lnTo>
                <a:lnTo>
                  <a:pt x="2275" y="4"/>
                </a:lnTo>
                <a:lnTo>
                  <a:pt x="2262" y="9"/>
                </a:lnTo>
                <a:lnTo>
                  <a:pt x="2249" y="13"/>
                </a:lnTo>
                <a:lnTo>
                  <a:pt x="2236" y="22"/>
                </a:lnTo>
                <a:lnTo>
                  <a:pt x="2223" y="31"/>
                </a:lnTo>
                <a:lnTo>
                  <a:pt x="2205" y="40"/>
                </a:lnTo>
                <a:lnTo>
                  <a:pt x="2188" y="57"/>
                </a:lnTo>
                <a:lnTo>
                  <a:pt x="2179" y="66"/>
                </a:lnTo>
                <a:lnTo>
                  <a:pt x="2170" y="75"/>
                </a:lnTo>
                <a:lnTo>
                  <a:pt x="2166" y="84"/>
                </a:lnTo>
                <a:lnTo>
                  <a:pt x="2161" y="97"/>
                </a:lnTo>
                <a:lnTo>
                  <a:pt x="2157" y="106"/>
                </a:lnTo>
                <a:lnTo>
                  <a:pt x="2157" y="119"/>
                </a:lnTo>
                <a:lnTo>
                  <a:pt x="2174" y="128"/>
                </a:lnTo>
                <a:lnTo>
                  <a:pt x="2170" y="145"/>
                </a:lnTo>
                <a:lnTo>
                  <a:pt x="2174" y="159"/>
                </a:lnTo>
                <a:lnTo>
                  <a:pt x="2174" y="176"/>
                </a:lnTo>
                <a:lnTo>
                  <a:pt x="2174" y="189"/>
                </a:lnTo>
                <a:lnTo>
                  <a:pt x="2161" y="194"/>
                </a:lnTo>
                <a:close/>
                <a:moveTo>
                  <a:pt x="1234" y="714"/>
                </a:moveTo>
                <a:lnTo>
                  <a:pt x="1234" y="714"/>
                </a:lnTo>
                <a:close/>
                <a:moveTo>
                  <a:pt x="1608" y="374"/>
                </a:moveTo>
                <a:lnTo>
                  <a:pt x="1608" y="374"/>
                </a:lnTo>
                <a:lnTo>
                  <a:pt x="1616" y="414"/>
                </a:lnTo>
                <a:lnTo>
                  <a:pt x="1630" y="458"/>
                </a:lnTo>
                <a:lnTo>
                  <a:pt x="1638" y="502"/>
                </a:lnTo>
                <a:lnTo>
                  <a:pt x="1652" y="542"/>
                </a:lnTo>
                <a:lnTo>
                  <a:pt x="1696" y="537"/>
                </a:lnTo>
                <a:lnTo>
                  <a:pt x="1691" y="454"/>
                </a:lnTo>
                <a:lnTo>
                  <a:pt x="1687" y="410"/>
                </a:lnTo>
                <a:lnTo>
                  <a:pt x="1687" y="366"/>
                </a:lnTo>
                <a:lnTo>
                  <a:pt x="1665" y="374"/>
                </a:lnTo>
                <a:lnTo>
                  <a:pt x="1647" y="374"/>
                </a:lnTo>
                <a:lnTo>
                  <a:pt x="1630" y="374"/>
                </a:lnTo>
                <a:lnTo>
                  <a:pt x="1608" y="374"/>
                </a:lnTo>
                <a:close/>
                <a:moveTo>
                  <a:pt x="2108" y="467"/>
                </a:moveTo>
                <a:lnTo>
                  <a:pt x="2108" y="467"/>
                </a:lnTo>
                <a:lnTo>
                  <a:pt x="2117" y="515"/>
                </a:lnTo>
                <a:lnTo>
                  <a:pt x="2108" y="502"/>
                </a:lnTo>
                <a:lnTo>
                  <a:pt x="2100" y="498"/>
                </a:lnTo>
                <a:lnTo>
                  <a:pt x="2095" y="498"/>
                </a:lnTo>
                <a:lnTo>
                  <a:pt x="2108" y="467"/>
                </a:lnTo>
                <a:close/>
                <a:moveTo>
                  <a:pt x="2196" y="300"/>
                </a:moveTo>
                <a:lnTo>
                  <a:pt x="2223" y="520"/>
                </a:lnTo>
                <a:lnTo>
                  <a:pt x="2223" y="480"/>
                </a:lnTo>
                <a:lnTo>
                  <a:pt x="2223" y="445"/>
                </a:lnTo>
                <a:lnTo>
                  <a:pt x="2223" y="427"/>
                </a:lnTo>
                <a:lnTo>
                  <a:pt x="2223" y="410"/>
                </a:lnTo>
                <a:lnTo>
                  <a:pt x="2227" y="392"/>
                </a:lnTo>
                <a:lnTo>
                  <a:pt x="2236" y="374"/>
                </a:lnTo>
                <a:lnTo>
                  <a:pt x="2223" y="361"/>
                </a:lnTo>
                <a:lnTo>
                  <a:pt x="2231" y="335"/>
                </a:lnTo>
                <a:lnTo>
                  <a:pt x="2223" y="330"/>
                </a:lnTo>
                <a:lnTo>
                  <a:pt x="2218" y="330"/>
                </a:lnTo>
                <a:lnTo>
                  <a:pt x="2214" y="326"/>
                </a:lnTo>
                <a:lnTo>
                  <a:pt x="2210" y="322"/>
                </a:lnTo>
                <a:lnTo>
                  <a:pt x="2205" y="308"/>
                </a:lnTo>
                <a:lnTo>
                  <a:pt x="2196" y="300"/>
                </a:lnTo>
                <a:close/>
                <a:moveTo>
                  <a:pt x="2258" y="335"/>
                </a:moveTo>
                <a:lnTo>
                  <a:pt x="2258" y="335"/>
                </a:lnTo>
                <a:lnTo>
                  <a:pt x="2275" y="326"/>
                </a:lnTo>
                <a:lnTo>
                  <a:pt x="2289" y="317"/>
                </a:lnTo>
                <a:lnTo>
                  <a:pt x="2302" y="308"/>
                </a:lnTo>
                <a:lnTo>
                  <a:pt x="2311" y="300"/>
                </a:lnTo>
                <a:lnTo>
                  <a:pt x="2324" y="286"/>
                </a:lnTo>
                <a:lnTo>
                  <a:pt x="2333" y="273"/>
                </a:lnTo>
                <a:lnTo>
                  <a:pt x="2337" y="260"/>
                </a:lnTo>
                <a:lnTo>
                  <a:pt x="2346" y="247"/>
                </a:lnTo>
                <a:lnTo>
                  <a:pt x="2333" y="313"/>
                </a:lnTo>
                <a:lnTo>
                  <a:pt x="2315" y="388"/>
                </a:lnTo>
                <a:lnTo>
                  <a:pt x="2302" y="458"/>
                </a:lnTo>
                <a:lnTo>
                  <a:pt x="2297" y="493"/>
                </a:lnTo>
                <a:lnTo>
                  <a:pt x="2293" y="529"/>
                </a:lnTo>
                <a:lnTo>
                  <a:pt x="2280" y="520"/>
                </a:lnTo>
                <a:lnTo>
                  <a:pt x="2280" y="484"/>
                </a:lnTo>
                <a:lnTo>
                  <a:pt x="2275" y="449"/>
                </a:lnTo>
                <a:lnTo>
                  <a:pt x="2271" y="410"/>
                </a:lnTo>
                <a:lnTo>
                  <a:pt x="2262" y="374"/>
                </a:lnTo>
                <a:lnTo>
                  <a:pt x="2275" y="361"/>
                </a:lnTo>
                <a:lnTo>
                  <a:pt x="2258" y="335"/>
                </a:lnTo>
                <a:close/>
                <a:moveTo>
                  <a:pt x="1045" y="352"/>
                </a:moveTo>
                <a:lnTo>
                  <a:pt x="1045" y="352"/>
                </a:lnTo>
                <a:lnTo>
                  <a:pt x="1059" y="366"/>
                </a:lnTo>
                <a:lnTo>
                  <a:pt x="1054" y="396"/>
                </a:lnTo>
                <a:lnTo>
                  <a:pt x="1059" y="410"/>
                </a:lnTo>
                <a:lnTo>
                  <a:pt x="1063" y="418"/>
                </a:lnTo>
                <a:lnTo>
                  <a:pt x="1067" y="427"/>
                </a:lnTo>
                <a:lnTo>
                  <a:pt x="1072" y="436"/>
                </a:lnTo>
                <a:lnTo>
                  <a:pt x="1076" y="458"/>
                </a:lnTo>
                <a:lnTo>
                  <a:pt x="1080" y="476"/>
                </a:lnTo>
                <a:lnTo>
                  <a:pt x="1085" y="445"/>
                </a:lnTo>
                <a:lnTo>
                  <a:pt x="1085" y="410"/>
                </a:lnTo>
                <a:lnTo>
                  <a:pt x="1085" y="392"/>
                </a:lnTo>
                <a:lnTo>
                  <a:pt x="1085" y="374"/>
                </a:lnTo>
                <a:lnTo>
                  <a:pt x="1080" y="361"/>
                </a:lnTo>
                <a:lnTo>
                  <a:pt x="1076" y="352"/>
                </a:lnTo>
                <a:lnTo>
                  <a:pt x="1076" y="348"/>
                </a:lnTo>
                <a:lnTo>
                  <a:pt x="1067" y="348"/>
                </a:lnTo>
                <a:lnTo>
                  <a:pt x="1059" y="348"/>
                </a:lnTo>
                <a:lnTo>
                  <a:pt x="1045" y="352"/>
                </a:lnTo>
                <a:close/>
                <a:moveTo>
                  <a:pt x="940" y="269"/>
                </a:moveTo>
                <a:lnTo>
                  <a:pt x="940" y="269"/>
                </a:lnTo>
                <a:lnTo>
                  <a:pt x="944" y="295"/>
                </a:lnTo>
                <a:lnTo>
                  <a:pt x="953" y="322"/>
                </a:lnTo>
                <a:lnTo>
                  <a:pt x="966" y="348"/>
                </a:lnTo>
                <a:lnTo>
                  <a:pt x="975" y="374"/>
                </a:lnTo>
                <a:lnTo>
                  <a:pt x="997" y="423"/>
                </a:lnTo>
                <a:lnTo>
                  <a:pt x="1010" y="449"/>
                </a:lnTo>
                <a:lnTo>
                  <a:pt x="1023" y="476"/>
                </a:lnTo>
                <a:lnTo>
                  <a:pt x="1023" y="436"/>
                </a:lnTo>
                <a:lnTo>
                  <a:pt x="1028" y="418"/>
                </a:lnTo>
                <a:lnTo>
                  <a:pt x="1032" y="396"/>
                </a:lnTo>
                <a:lnTo>
                  <a:pt x="1015" y="379"/>
                </a:lnTo>
                <a:lnTo>
                  <a:pt x="1023" y="348"/>
                </a:lnTo>
                <a:lnTo>
                  <a:pt x="1010" y="339"/>
                </a:lnTo>
                <a:lnTo>
                  <a:pt x="997" y="330"/>
                </a:lnTo>
                <a:lnTo>
                  <a:pt x="984" y="322"/>
                </a:lnTo>
                <a:lnTo>
                  <a:pt x="975" y="313"/>
                </a:lnTo>
                <a:lnTo>
                  <a:pt x="966" y="304"/>
                </a:lnTo>
                <a:lnTo>
                  <a:pt x="957" y="291"/>
                </a:lnTo>
                <a:lnTo>
                  <a:pt x="940" y="269"/>
                </a:lnTo>
                <a:close/>
                <a:moveTo>
                  <a:pt x="501" y="744"/>
                </a:moveTo>
                <a:lnTo>
                  <a:pt x="501" y="744"/>
                </a:lnTo>
                <a:lnTo>
                  <a:pt x="514" y="744"/>
                </a:lnTo>
                <a:lnTo>
                  <a:pt x="523" y="744"/>
                </a:lnTo>
                <a:lnTo>
                  <a:pt x="531" y="749"/>
                </a:lnTo>
                <a:lnTo>
                  <a:pt x="545" y="753"/>
                </a:lnTo>
                <a:lnTo>
                  <a:pt x="553" y="758"/>
                </a:lnTo>
                <a:lnTo>
                  <a:pt x="558" y="766"/>
                </a:lnTo>
                <a:lnTo>
                  <a:pt x="566" y="771"/>
                </a:lnTo>
                <a:lnTo>
                  <a:pt x="575" y="780"/>
                </a:lnTo>
                <a:lnTo>
                  <a:pt x="580" y="788"/>
                </a:lnTo>
                <a:lnTo>
                  <a:pt x="584" y="797"/>
                </a:lnTo>
                <a:lnTo>
                  <a:pt x="593" y="815"/>
                </a:lnTo>
                <a:lnTo>
                  <a:pt x="602" y="837"/>
                </a:lnTo>
                <a:lnTo>
                  <a:pt x="606" y="859"/>
                </a:lnTo>
                <a:lnTo>
                  <a:pt x="646" y="854"/>
                </a:lnTo>
                <a:lnTo>
                  <a:pt x="646" y="832"/>
                </a:lnTo>
                <a:lnTo>
                  <a:pt x="641" y="815"/>
                </a:lnTo>
                <a:lnTo>
                  <a:pt x="641" y="797"/>
                </a:lnTo>
                <a:lnTo>
                  <a:pt x="637" y="784"/>
                </a:lnTo>
                <a:lnTo>
                  <a:pt x="632" y="775"/>
                </a:lnTo>
                <a:lnTo>
                  <a:pt x="624" y="762"/>
                </a:lnTo>
                <a:lnTo>
                  <a:pt x="615" y="753"/>
                </a:lnTo>
                <a:lnTo>
                  <a:pt x="606" y="749"/>
                </a:lnTo>
                <a:lnTo>
                  <a:pt x="597" y="744"/>
                </a:lnTo>
                <a:lnTo>
                  <a:pt x="588" y="740"/>
                </a:lnTo>
                <a:lnTo>
                  <a:pt x="575" y="736"/>
                </a:lnTo>
                <a:lnTo>
                  <a:pt x="562" y="736"/>
                </a:lnTo>
                <a:lnTo>
                  <a:pt x="549" y="736"/>
                </a:lnTo>
                <a:lnTo>
                  <a:pt x="531" y="736"/>
                </a:lnTo>
                <a:lnTo>
                  <a:pt x="501" y="744"/>
                </a:lnTo>
                <a:close/>
                <a:moveTo>
                  <a:pt x="1559" y="700"/>
                </a:moveTo>
                <a:lnTo>
                  <a:pt x="1458" y="696"/>
                </a:lnTo>
                <a:lnTo>
                  <a:pt x="1463" y="692"/>
                </a:lnTo>
                <a:lnTo>
                  <a:pt x="1467" y="687"/>
                </a:lnTo>
                <a:lnTo>
                  <a:pt x="1476" y="678"/>
                </a:lnTo>
                <a:lnTo>
                  <a:pt x="1480" y="678"/>
                </a:lnTo>
                <a:lnTo>
                  <a:pt x="1485" y="674"/>
                </a:lnTo>
                <a:lnTo>
                  <a:pt x="1489" y="665"/>
                </a:lnTo>
                <a:lnTo>
                  <a:pt x="1493" y="661"/>
                </a:lnTo>
                <a:lnTo>
                  <a:pt x="1507" y="661"/>
                </a:lnTo>
                <a:lnTo>
                  <a:pt x="1515" y="661"/>
                </a:lnTo>
                <a:lnTo>
                  <a:pt x="1524" y="661"/>
                </a:lnTo>
                <a:lnTo>
                  <a:pt x="1529" y="656"/>
                </a:lnTo>
                <a:lnTo>
                  <a:pt x="1533" y="647"/>
                </a:lnTo>
                <a:lnTo>
                  <a:pt x="1542" y="643"/>
                </a:lnTo>
                <a:lnTo>
                  <a:pt x="1551" y="639"/>
                </a:lnTo>
                <a:lnTo>
                  <a:pt x="1559" y="634"/>
                </a:lnTo>
                <a:lnTo>
                  <a:pt x="1568" y="634"/>
                </a:lnTo>
                <a:lnTo>
                  <a:pt x="1577" y="630"/>
                </a:lnTo>
                <a:lnTo>
                  <a:pt x="1586" y="630"/>
                </a:lnTo>
                <a:lnTo>
                  <a:pt x="1590" y="621"/>
                </a:lnTo>
                <a:lnTo>
                  <a:pt x="1581" y="621"/>
                </a:lnTo>
                <a:lnTo>
                  <a:pt x="1568" y="621"/>
                </a:lnTo>
                <a:lnTo>
                  <a:pt x="1546" y="630"/>
                </a:lnTo>
                <a:lnTo>
                  <a:pt x="1524" y="634"/>
                </a:lnTo>
                <a:lnTo>
                  <a:pt x="1502" y="639"/>
                </a:lnTo>
                <a:lnTo>
                  <a:pt x="1507" y="625"/>
                </a:lnTo>
                <a:lnTo>
                  <a:pt x="1511" y="612"/>
                </a:lnTo>
                <a:lnTo>
                  <a:pt x="1520" y="599"/>
                </a:lnTo>
                <a:lnTo>
                  <a:pt x="1529" y="586"/>
                </a:lnTo>
                <a:lnTo>
                  <a:pt x="1546" y="564"/>
                </a:lnTo>
                <a:lnTo>
                  <a:pt x="1564" y="537"/>
                </a:lnTo>
                <a:lnTo>
                  <a:pt x="1594" y="542"/>
                </a:lnTo>
                <a:lnTo>
                  <a:pt x="1612" y="542"/>
                </a:lnTo>
                <a:lnTo>
                  <a:pt x="1625" y="546"/>
                </a:lnTo>
                <a:lnTo>
                  <a:pt x="1634" y="551"/>
                </a:lnTo>
                <a:lnTo>
                  <a:pt x="1647" y="555"/>
                </a:lnTo>
                <a:lnTo>
                  <a:pt x="1652" y="559"/>
                </a:lnTo>
                <a:lnTo>
                  <a:pt x="1656" y="568"/>
                </a:lnTo>
                <a:lnTo>
                  <a:pt x="1660" y="573"/>
                </a:lnTo>
                <a:lnTo>
                  <a:pt x="1660" y="581"/>
                </a:lnTo>
                <a:lnTo>
                  <a:pt x="1634" y="617"/>
                </a:lnTo>
                <a:lnTo>
                  <a:pt x="1674" y="639"/>
                </a:lnTo>
                <a:lnTo>
                  <a:pt x="1665" y="643"/>
                </a:lnTo>
                <a:lnTo>
                  <a:pt x="1652" y="647"/>
                </a:lnTo>
                <a:lnTo>
                  <a:pt x="1634" y="656"/>
                </a:lnTo>
                <a:lnTo>
                  <a:pt x="1616" y="665"/>
                </a:lnTo>
                <a:lnTo>
                  <a:pt x="1603" y="674"/>
                </a:lnTo>
                <a:lnTo>
                  <a:pt x="1590" y="687"/>
                </a:lnTo>
                <a:lnTo>
                  <a:pt x="1559" y="700"/>
                </a:lnTo>
                <a:close/>
                <a:moveTo>
                  <a:pt x="1366" y="696"/>
                </a:moveTo>
                <a:lnTo>
                  <a:pt x="1366" y="696"/>
                </a:lnTo>
                <a:lnTo>
                  <a:pt x="1375" y="692"/>
                </a:lnTo>
                <a:lnTo>
                  <a:pt x="1384" y="687"/>
                </a:lnTo>
                <a:lnTo>
                  <a:pt x="1392" y="687"/>
                </a:lnTo>
                <a:lnTo>
                  <a:pt x="1401" y="687"/>
                </a:lnTo>
                <a:lnTo>
                  <a:pt x="1419" y="692"/>
                </a:lnTo>
                <a:lnTo>
                  <a:pt x="1441" y="696"/>
                </a:lnTo>
                <a:lnTo>
                  <a:pt x="1366" y="696"/>
                </a:lnTo>
                <a:close/>
              </a:path>
            </a:pathLst>
          </a:custGeom>
          <a:solidFill>
            <a:srgbClr val="404040"/>
          </a:solidFill>
          <a:ln>
            <a:noFill/>
          </a:ln>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43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15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087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5930" indent="-608330" defTabSz="1217295"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sz="1400">
              <a:latin typeface="微软雅黑" panose="020B0503020204020204" pitchFamily="34" charset="-122"/>
              <a:ea typeface="微软雅黑" panose="020B0503020204020204" pitchFamily="34" charset="-122"/>
            </a:endParaRPr>
          </a:p>
        </p:txBody>
      </p:sp>
      <p:sp>
        <p:nvSpPr>
          <p:cNvPr id="59" name="矩形 58"/>
          <p:cNvSpPr/>
          <p:nvPr/>
        </p:nvSpPr>
        <p:spPr>
          <a:xfrm>
            <a:off x="3617130" y="1952625"/>
            <a:ext cx="324790" cy="10822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矩形 59"/>
          <p:cNvSpPr/>
          <p:nvPr/>
        </p:nvSpPr>
        <p:spPr>
          <a:xfrm>
            <a:off x="3950417" y="1952625"/>
            <a:ext cx="3755308" cy="1082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7295">
              <a:buFontTx/>
              <a:buNone/>
              <a:defRPr/>
            </a:pPr>
            <a:endParaRPr lang="zh-CN" altLang="en-US" sz="1400" dirty="0">
              <a:latin typeface="微软雅黑" panose="020B0503020204020204" pitchFamily="34" charset="-122"/>
              <a:ea typeface="微软雅黑" panose="020B0503020204020204" pitchFamily="34" charset="-122"/>
            </a:endParaRPr>
          </a:p>
        </p:txBody>
      </p:sp>
      <p:sp>
        <p:nvSpPr>
          <p:cNvPr id="62" name="矩形 61"/>
          <p:cNvSpPr/>
          <p:nvPr/>
        </p:nvSpPr>
        <p:spPr>
          <a:xfrm>
            <a:off x="3617130" y="3112384"/>
            <a:ext cx="324790" cy="113664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r>
              <a:rPr lang="en-US" altLang="zh-CN" sz="1600" b="1" dirty="0">
                <a:latin typeface="微软雅黑" panose="020B0503020204020204" pitchFamily="34" charset="-122"/>
                <a:ea typeface="微软雅黑" panose="020B0503020204020204" pitchFamily="34" charset="-122"/>
                <a:cs typeface="Arial" panose="020B0604020202020204" pitchFamily="34" charset="0"/>
              </a:rPr>
              <a:t>4</a:t>
            </a:r>
            <a:endParaRPr lang="zh-CN" altLang="en-US" sz="16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矩形 62"/>
          <p:cNvSpPr/>
          <p:nvPr/>
        </p:nvSpPr>
        <p:spPr>
          <a:xfrm>
            <a:off x="3950417" y="3112384"/>
            <a:ext cx="3755308" cy="11366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7295">
              <a:buFontTx/>
              <a:buNone/>
              <a:defRPr/>
            </a:pPr>
            <a:endParaRPr lang="zh-CN" altLang="en-US" sz="1400" dirty="0">
              <a:latin typeface="微软雅黑" panose="020B0503020204020204" pitchFamily="34" charset="-122"/>
              <a:ea typeface="微软雅黑" panose="020B0503020204020204" pitchFamily="34" charset="-122"/>
            </a:endParaRPr>
          </a:p>
        </p:txBody>
      </p:sp>
      <p:sp>
        <p:nvSpPr>
          <p:cNvPr id="8" name="矩形 7"/>
          <p:cNvSpPr/>
          <p:nvPr/>
        </p:nvSpPr>
        <p:spPr>
          <a:xfrm>
            <a:off x="4036142" y="2145217"/>
            <a:ext cx="3574333" cy="737235"/>
          </a:xfrm>
          <a:prstGeom prst="rect">
            <a:avLst/>
          </a:prstGeom>
        </p:spPr>
        <p:txBody>
          <a:bodyPr wrap="square">
            <a:spAutoFit/>
          </a:bodyPr>
          <a:lstStyle/>
          <a:p>
            <a:r>
              <a:rPr kumimoji="1" lang="zh-CN" altLang="en-US" sz="1400" spc="100" dirty="0">
                <a:solidFill>
                  <a:srgbClr val="000000"/>
                </a:solidFill>
                <a:latin typeface="微软雅黑" panose="020B0503020204020204" pitchFamily="34" charset="-122"/>
                <a:ea typeface="微软雅黑" panose="020B0503020204020204" pitchFamily="34" charset="-122"/>
              </a:rPr>
              <a:t>企业对评审报告中提出的存在问题，应承诺制订出整改计划</a:t>
            </a:r>
            <a:r>
              <a:rPr kumimoji="1" lang="en-US" altLang="zh-CN" sz="1400" spc="100" dirty="0">
                <a:solidFill>
                  <a:srgbClr val="000000"/>
                </a:solidFill>
                <a:latin typeface="微软雅黑" panose="020B0503020204020204" pitchFamily="34" charset="-122"/>
                <a:ea typeface="微软雅黑" panose="020B0503020204020204" pitchFamily="34" charset="-122"/>
              </a:rPr>
              <a:t>,</a:t>
            </a:r>
            <a:r>
              <a:rPr kumimoji="1" lang="zh-CN" altLang="en-US" sz="1400" spc="100" dirty="0">
                <a:solidFill>
                  <a:srgbClr val="000000"/>
                </a:solidFill>
                <a:latin typeface="微软雅黑" panose="020B0503020204020204" pitchFamily="34" charset="-122"/>
                <a:ea typeface="微软雅黑" panose="020B0503020204020204" pitchFamily="34" charset="-122"/>
              </a:rPr>
              <a:t>落实相关人员、时间、资金、措施实施整改</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spc="100" dirty="0">
              <a:latin typeface="微软雅黑" panose="020B0503020204020204" pitchFamily="34" charset="-122"/>
              <a:ea typeface="微软雅黑" panose="020B0503020204020204" pitchFamily="34" charset="-122"/>
            </a:endParaRPr>
          </a:p>
        </p:txBody>
      </p:sp>
      <p:sp>
        <p:nvSpPr>
          <p:cNvPr id="9" name="矩形 8"/>
          <p:cNvSpPr/>
          <p:nvPr/>
        </p:nvSpPr>
        <p:spPr>
          <a:xfrm>
            <a:off x="4071867" y="3514823"/>
            <a:ext cx="2905125" cy="306705"/>
          </a:xfrm>
          <a:prstGeom prst="rect">
            <a:avLst/>
          </a:prstGeom>
        </p:spPr>
        <p:txBody>
          <a:bodyPr wrap="none">
            <a:spAutoFit/>
          </a:bodyPr>
          <a:lstStyle/>
          <a:p>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rPr>
              <a:t>配合评审单位上报有关评审材料</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21045" y="3111500"/>
            <a:ext cx="300799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29935" y="3373755"/>
            <a:ext cx="104140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05066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第一部分：安全生产标准化简介</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478944" y="2112698"/>
            <a:ext cx="5651263" cy="2457596"/>
          </a:xfrm>
          <a:prstGeom prst="rect">
            <a:avLst/>
          </a:prstGeom>
        </p:spPr>
        <p:txBody>
          <a:bodyPr wrap="square">
            <a:spAutoFit/>
          </a:bodyPr>
          <a:lstStyle/>
          <a:p>
            <a:pPr indent="360045" fontAlgn="auto">
              <a:lnSpc>
                <a:spcPct val="150000"/>
              </a:lnSpc>
              <a:spcBef>
                <a:spcPct val="0"/>
              </a:spcBef>
              <a:buFont typeface="Wingdings" panose="05000000000000000000" pitchFamily="2" charset="2"/>
              <a:buNone/>
            </a:pP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2004</a:t>
            </a:r>
            <a:r>
              <a:rPr lang="zh-CN"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年，《国务院关于进一步加强安全生产工作的决定》（国发〔</a:t>
            </a: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2004</a:t>
            </a:r>
            <a:r>
              <a:rPr lang="zh-CN"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提出了在全国所有的工矿、商贸、交通、建筑施工等企业普遍开展安全质量标准化活动的要求。国家安全监管局印发了《关于开展安全质量标准化活动的指导意见》，煤矿、非煤矿山、危险化学品、烟花爆竹、冶金、机械等行业、领域均开展了安全质量标准化创建工作。随后，除煤炭行业强调了煤矿安全生产状况与质量管理相结合外，其他多数行业逐步弱化了质量的内容，提出了安全生产标准化的概念。</a:t>
            </a:r>
            <a:endParaRPr lang="zh-CN"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471170" y="882650"/>
            <a:ext cx="3205480" cy="337185"/>
          </a:xfrm>
          <a:prstGeom prst="rect">
            <a:avLst/>
          </a:prstGeom>
          <a:noFill/>
        </p:spPr>
        <p:txBody>
          <a:bodyPr wrap="none" rtlCol="0" anchor="t">
            <a:spAutoFit/>
          </a:bodyPr>
          <a:lstStyle/>
          <a:p>
            <a:r>
              <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一、安全生产标准化的发展历程</a:t>
            </a:r>
            <a:endPar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601345" y="1256030"/>
            <a:ext cx="3428365" cy="349250"/>
          </a:xfrm>
          <a:prstGeom prst="rect">
            <a:avLst/>
          </a:prstGeom>
          <a:solidFill>
            <a:srgbClr val="FFC000"/>
          </a:solidFill>
        </p:spPr>
        <p:txBody>
          <a:bodyPr wrap="square">
            <a:spAutoFit/>
          </a:bodyPr>
          <a:lstStyle/>
          <a:p>
            <a:pPr fontAlgn="auto">
              <a:lnSpc>
                <a:spcPct val="12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我国企业安全生产标准化的发展历程</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98164" y="2216839"/>
            <a:ext cx="5188212" cy="2546151"/>
            <a:chOff x="279137" y="1251661"/>
            <a:chExt cx="8639297" cy="3120242"/>
          </a:xfrm>
        </p:grpSpPr>
        <p:sp>
          <p:nvSpPr>
            <p:cNvPr id="11" name="Freeform 5"/>
            <p:cNvSpPr/>
            <p:nvPr/>
          </p:nvSpPr>
          <p:spPr bwMode="auto">
            <a:xfrm>
              <a:off x="2265726" y="1251661"/>
              <a:ext cx="1908337" cy="1458336"/>
            </a:xfrm>
            <a:custGeom>
              <a:avLst/>
              <a:gdLst>
                <a:gd name="T0" fmla="*/ 1603 w 1603"/>
                <a:gd name="T1" fmla="*/ 0 h 1225"/>
                <a:gd name="T2" fmla="*/ 0 w 1603"/>
                <a:gd name="T3" fmla="*/ 697 h 1225"/>
                <a:gd name="T4" fmla="*/ 0 w 1603"/>
                <a:gd name="T5" fmla="*/ 1225 h 1225"/>
                <a:gd name="T6" fmla="*/ 1603 w 1603"/>
                <a:gd name="T7" fmla="*/ 528 h 1225"/>
                <a:gd name="T8" fmla="*/ 1603 w 1603"/>
                <a:gd name="T9" fmla="*/ 0 h 1225"/>
              </a:gdLst>
              <a:ahLst/>
              <a:cxnLst>
                <a:cxn ang="0">
                  <a:pos x="T0" y="T1"/>
                </a:cxn>
                <a:cxn ang="0">
                  <a:pos x="T2" y="T3"/>
                </a:cxn>
                <a:cxn ang="0">
                  <a:pos x="T4" y="T5"/>
                </a:cxn>
                <a:cxn ang="0">
                  <a:pos x="T6" y="T7"/>
                </a:cxn>
                <a:cxn ang="0">
                  <a:pos x="T8" y="T9"/>
                </a:cxn>
              </a:cxnLst>
              <a:rect l="0" t="0" r="r" b="b"/>
              <a:pathLst>
                <a:path w="1603" h="1225">
                  <a:moveTo>
                    <a:pt x="1603" y="0"/>
                  </a:moveTo>
                  <a:lnTo>
                    <a:pt x="0" y="697"/>
                  </a:lnTo>
                  <a:lnTo>
                    <a:pt x="0" y="1225"/>
                  </a:lnTo>
                  <a:lnTo>
                    <a:pt x="1603" y="528"/>
                  </a:lnTo>
                  <a:lnTo>
                    <a:pt x="1603" y="0"/>
                  </a:lnTo>
                  <a:close/>
                </a:path>
              </a:pathLst>
            </a:custGeom>
            <a:solidFill>
              <a:srgbClr val="504945"/>
            </a:solidFill>
            <a:ln>
              <a:noFill/>
            </a:ln>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sp>
          <p:nvSpPr>
            <p:cNvPr id="15" name="Freeform 6"/>
            <p:cNvSpPr/>
            <p:nvPr/>
          </p:nvSpPr>
          <p:spPr bwMode="auto">
            <a:xfrm>
              <a:off x="2265726" y="2079043"/>
              <a:ext cx="1908337" cy="1460717"/>
            </a:xfrm>
            <a:custGeom>
              <a:avLst/>
              <a:gdLst>
                <a:gd name="T0" fmla="*/ 1603 w 1603"/>
                <a:gd name="T1" fmla="*/ 0 h 1227"/>
                <a:gd name="T2" fmla="*/ 0 w 1603"/>
                <a:gd name="T3" fmla="*/ 697 h 1227"/>
                <a:gd name="T4" fmla="*/ 0 w 1603"/>
                <a:gd name="T5" fmla="*/ 1227 h 1227"/>
                <a:gd name="T6" fmla="*/ 1603 w 1603"/>
                <a:gd name="T7" fmla="*/ 530 h 1227"/>
                <a:gd name="T8" fmla="*/ 1603 w 1603"/>
                <a:gd name="T9" fmla="*/ 0 h 1227"/>
              </a:gdLst>
              <a:ahLst/>
              <a:cxnLst>
                <a:cxn ang="0">
                  <a:pos x="T0" y="T1"/>
                </a:cxn>
                <a:cxn ang="0">
                  <a:pos x="T2" y="T3"/>
                </a:cxn>
                <a:cxn ang="0">
                  <a:pos x="T4" y="T5"/>
                </a:cxn>
                <a:cxn ang="0">
                  <a:pos x="T6" y="T7"/>
                </a:cxn>
                <a:cxn ang="0">
                  <a:pos x="T8" y="T9"/>
                </a:cxn>
              </a:cxnLst>
              <a:rect l="0" t="0" r="r" b="b"/>
              <a:pathLst>
                <a:path w="1603" h="1227">
                  <a:moveTo>
                    <a:pt x="1603" y="0"/>
                  </a:moveTo>
                  <a:lnTo>
                    <a:pt x="0" y="697"/>
                  </a:lnTo>
                  <a:lnTo>
                    <a:pt x="0" y="1227"/>
                  </a:lnTo>
                  <a:lnTo>
                    <a:pt x="1603" y="530"/>
                  </a:lnTo>
                  <a:lnTo>
                    <a:pt x="1603" y="0"/>
                  </a:lnTo>
                  <a:close/>
                </a:path>
              </a:pathLst>
            </a:custGeom>
            <a:solidFill>
              <a:srgbClr val="504945"/>
            </a:solidFill>
            <a:ln>
              <a:noFill/>
            </a:ln>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sp>
          <p:nvSpPr>
            <p:cNvPr id="16" name="Freeform 7"/>
            <p:cNvSpPr/>
            <p:nvPr/>
          </p:nvSpPr>
          <p:spPr bwMode="auto">
            <a:xfrm>
              <a:off x="1803821" y="2911186"/>
              <a:ext cx="2370242" cy="1458336"/>
            </a:xfrm>
            <a:custGeom>
              <a:avLst/>
              <a:gdLst>
                <a:gd name="T0" fmla="*/ 1991 w 1991"/>
                <a:gd name="T1" fmla="*/ 0 h 1225"/>
                <a:gd name="T2" fmla="*/ 0 w 1991"/>
                <a:gd name="T3" fmla="*/ 697 h 1225"/>
                <a:gd name="T4" fmla="*/ 0 w 1991"/>
                <a:gd name="T5" fmla="*/ 1225 h 1225"/>
                <a:gd name="T6" fmla="*/ 1991 w 1991"/>
                <a:gd name="T7" fmla="*/ 528 h 1225"/>
                <a:gd name="T8" fmla="*/ 1991 w 1991"/>
                <a:gd name="T9" fmla="*/ 0 h 1225"/>
              </a:gdLst>
              <a:ahLst/>
              <a:cxnLst>
                <a:cxn ang="0">
                  <a:pos x="T0" y="T1"/>
                </a:cxn>
                <a:cxn ang="0">
                  <a:pos x="T2" y="T3"/>
                </a:cxn>
                <a:cxn ang="0">
                  <a:pos x="T4" y="T5"/>
                </a:cxn>
                <a:cxn ang="0">
                  <a:pos x="T6" y="T7"/>
                </a:cxn>
                <a:cxn ang="0">
                  <a:pos x="T8" y="T9"/>
                </a:cxn>
              </a:cxnLst>
              <a:rect l="0" t="0" r="r" b="b"/>
              <a:pathLst>
                <a:path w="1991" h="1225">
                  <a:moveTo>
                    <a:pt x="1991" y="0"/>
                  </a:moveTo>
                  <a:lnTo>
                    <a:pt x="0" y="697"/>
                  </a:lnTo>
                  <a:lnTo>
                    <a:pt x="0" y="1225"/>
                  </a:lnTo>
                  <a:lnTo>
                    <a:pt x="1991" y="528"/>
                  </a:lnTo>
                  <a:lnTo>
                    <a:pt x="1991" y="0"/>
                  </a:lnTo>
                  <a:close/>
                </a:path>
              </a:pathLst>
            </a:custGeom>
            <a:solidFill>
              <a:srgbClr val="504945"/>
            </a:solidFill>
            <a:ln>
              <a:noFill/>
            </a:ln>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sp>
          <p:nvSpPr>
            <p:cNvPr id="17" name="Rectangle 8"/>
            <p:cNvSpPr>
              <a:spLocks noChangeArrowheads="1"/>
            </p:cNvSpPr>
            <p:nvPr/>
          </p:nvSpPr>
          <p:spPr bwMode="auto">
            <a:xfrm>
              <a:off x="1799057" y="3740950"/>
              <a:ext cx="7119377" cy="630953"/>
            </a:xfrm>
            <a:prstGeom prst="rect">
              <a:avLst/>
            </a:prstGeom>
            <a:solidFill>
              <a:srgbClr val="404040"/>
            </a:solidFill>
            <a:ln>
              <a:noFill/>
            </a:ln>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sp>
          <p:nvSpPr>
            <p:cNvPr id="18" name="Rectangle 9"/>
            <p:cNvSpPr>
              <a:spLocks noChangeArrowheads="1"/>
            </p:cNvSpPr>
            <p:nvPr/>
          </p:nvSpPr>
          <p:spPr bwMode="auto">
            <a:xfrm>
              <a:off x="2265726" y="2911186"/>
              <a:ext cx="1908337" cy="628573"/>
            </a:xfrm>
            <a:prstGeom prst="rect">
              <a:avLst/>
            </a:prstGeom>
            <a:solidFill>
              <a:srgbClr val="7C7C7C"/>
            </a:solidFill>
            <a:ln>
              <a:noFill/>
            </a:ln>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sp>
          <p:nvSpPr>
            <p:cNvPr id="19" name="Rectangle 10"/>
            <p:cNvSpPr>
              <a:spLocks noChangeArrowheads="1"/>
            </p:cNvSpPr>
            <p:nvPr/>
          </p:nvSpPr>
          <p:spPr bwMode="auto">
            <a:xfrm>
              <a:off x="2265726" y="2081424"/>
              <a:ext cx="1908337" cy="628573"/>
            </a:xfrm>
            <a:prstGeom prst="rect">
              <a:avLst/>
            </a:prstGeom>
            <a:solidFill>
              <a:srgbClr val="FFC000"/>
            </a:solidFill>
            <a:ln>
              <a:noFill/>
            </a:ln>
          </p:spPr>
          <p:txBody>
            <a:bodyPr vert="horz" wrap="square" lIns="68571" tIns="34285" rIns="68571" bIns="34285" numCol="1" anchor="t" anchorCtr="0" compatLnSpc="1"/>
            <a:lstStyle/>
            <a:p>
              <a:endParaRPr lang="zh-CN" altLang="en-US" sz="1350">
                <a:solidFill>
                  <a:prstClr val="black"/>
                </a:solidFill>
                <a:ea typeface="微软雅黑" panose="020B0503020204020204" pitchFamily="34" charset="-122"/>
              </a:endParaRPr>
            </a:p>
          </p:txBody>
        </p:sp>
        <p:sp>
          <p:nvSpPr>
            <p:cNvPr id="20" name="Rectangle 11"/>
            <p:cNvSpPr>
              <a:spLocks noChangeArrowheads="1"/>
            </p:cNvSpPr>
            <p:nvPr/>
          </p:nvSpPr>
          <p:spPr bwMode="auto">
            <a:xfrm>
              <a:off x="279137" y="1251661"/>
              <a:ext cx="3894926" cy="628573"/>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21" name="Freeform 10"/>
            <p:cNvSpPr>
              <a:spLocks noEditPoints="1"/>
            </p:cNvSpPr>
            <p:nvPr/>
          </p:nvSpPr>
          <p:spPr bwMode="auto">
            <a:xfrm>
              <a:off x="2987270" y="1368143"/>
              <a:ext cx="378348" cy="355571"/>
            </a:xfrm>
            <a:custGeom>
              <a:avLst/>
              <a:gdLst>
                <a:gd name="T0" fmla="*/ 401 w 415"/>
                <a:gd name="T1" fmla="*/ 70 h 390"/>
                <a:gd name="T2" fmla="*/ 102 w 415"/>
                <a:gd name="T3" fmla="*/ 70 h 390"/>
                <a:gd name="T4" fmla="*/ 82 w 415"/>
                <a:gd name="T5" fmla="*/ 27 h 390"/>
                <a:gd name="T6" fmla="*/ 3 w 415"/>
                <a:gd name="T7" fmla="*/ 10 h 390"/>
                <a:gd name="T8" fmla="*/ 66 w 415"/>
                <a:gd name="T9" fmla="*/ 49 h 390"/>
                <a:gd name="T10" fmla="*/ 128 w 415"/>
                <a:gd name="T11" fmla="*/ 254 h 390"/>
                <a:gd name="T12" fmla="*/ 110 w 415"/>
                <a:gd name="T13" fmla="*/ 319 h 390"/>
                <a:gd name="T14" fmla="*/ 129 w 415"/>
                <a:gd name="T15" fmla="*/ 324 h 390"/>
                <a:gd name="T16" fmla="*/ 159 w 415"/>
                <a:gd name="T17" fmla="*/ 390 h 390"/>
                <a:gd name="T18" fmla="*/ 188 w 415"/>
                <a:gd name="T19" fmla="*/ 324 h 390"/>
                <a:gd name="T20" fmla="*/ 265 w 415"/>
                <a:gd name="T21" fmla="*/ 351 h 390"/>
                <a:gd name="T22" fmla="*/ 344 w 415"/>
                <a:gd name="T23" fmla="*/ 351 h 390"/>
                <a:gd name="T24" fmla="*/ 346 w 415"/>
                <a:gd name="T25" fmla="*/ 324 h 390"/>
                <a:gd name="T26" fmla="*/ 346 w 415"/>
                <a:gd name="T27" fmla="*/ 302 h 390"/>
                <a:gd name="T28" fmla="*/ 147 w 415"/>
                <a:gd name="T29" fmla="*/ 268 h 390"/>
                <a:gd name="T30" fmla="*/ 346 w 415"/>
                <a:gd name="T31" fmla="*/ 269 h 390"/>
                <a:gd name="T32" fmla="*/ 414 w 415"/>
                <a:gd name="T33" fmla="*/ 87 h 390"/>
                <a:gd name="T34" fmla="*/ 159 w 415"/>
                <a:gd name="T35" fmla="*/ 368 h 390"/>
                <a:gd name="T36" fmla="*/ 159 w 415"/>
                <a:gd name="T37" fmla="*/ 333 h 390"/>
                <a:gd name="T38" fmla="*/ 159 w 415"/>
                <a:gd name="T39" fmla="*/ 368 h 390"/>
                <a:gd name="T40" fmla="*/ 287 w 415"/>
                <a:gd name="T41" fmla="*/ 351 h 390"/>
                <a:gd name="T42" fmla="*/ 322 w 415"/>
                <a:gd name="T43" fmla="*/ 351 h 390"/>
                <a:gd name="T44" fmla="*/ 374 w 415"/>
                <a:gd name="T45" fmla="*/ 126 h 390"/>
                <a:gd name="T46" fmla="*/ 306 w 415"/>
                <a:gd name="T47" fmla="*/ 97 h 390"/>
                <a:gd name="T48" fmla="*/ 374 w 415"/>
                <a:gd name="T49" fmla="*/ 126 h 390"/>
                <a:gd name="T50" fmla="*/ 306 w 415"/>
                <a:gd name="T51" fmla="*/ 187 h 390"/>
                <a:gd name="T52" fmla="*/ 365 w 415"/>
                <a:gd name="T53" fmla="*/ 153 h 390"/>
                <a:gd name="T54" fmla="*/ 219 w 415"/>
                <a:gd name="T55" fmla="*/ 153 h 390"/>
                <a:gd name="T56" fmla="*/ 280 w 415"/>
                <a:gd name="T57" fmla="*/ 187 h 390"/>
                <a:gd name="T58" fmla="*/ 219 w 415"/>
                <a:gd name="T59" fmla="*/ 153 h 390"/>
                <a:gd name="T60" fmla="*/ 219 w 415"/>
                <a:gd name="T61" fmla="*/ 242 h 390"/>
                <a:gd name="T62" fmla="*/ 280 w 415"/>
                <a:gd name="T63" fmla="*/ 214 h 390"/>
                <a:gd name="T64" fmla="*/ 130 w 415"/>
                <a:gd name="T65" fmla="*/ 153 h 390"/>
                <a:gd name="T66" fmla="*/ 192 w 415"/>
                <a:gd name="T67" fmla="*/ 187 h 390"/>
                <a:gd name="T68" fmla="*/ 130 w 415"/>
                <a:gd name="T69" fmla="*/ 153 h 390"/>
                <a:gd name="T70" fmla="*/ 280 w 415"/>
                <a:gd name="T71" fmla="*/ 97 h 390"/>
                <a:gd name="T72" fmla="*/ 219 w 415"/>
                <a:gd name="T73" fmla="*/ 126 h 390"/>
                <a:gd name="T74" fmla="*/ 192 w 415"/>
                <a:gd name="T75" fmla="*/ 97 h 390"/>
                <a:gd name="T76" fmla="*/ 121 w 415"/>
                <a:gd name="T77" fmla="*/ 126 h 390"/>
                <a:gd name="T78" fmla="*/ 192 w 415"/>
                <a:gd name="T79" fmla="*/ 97 h 390"/>
                <a:gd name="T80" fmla="*/ 192 w 415"/>
                <a:gd name="T81" fmla="*/ 214 h 390"/>
                <a:gd name="T82" fmla="*/ 161 w 415"/>
                <a:gd name="T83" fmla="*/ 242 h 390"/>
                <a:gd name="T84" fmla="*/ 306 w 415"/>
                <a:gd name="T85" fmla="*/ 242 h 390"/>
                <a:gd name="T86" fmla="*/ 346 w 415"/>
                <a:gd name="T87" fmla="*/ 214 h 390"/>
                <a:gd name="T88" fmla="*/ 306 w 415"/>
                <a:gd name="T89" fmla="*/ 24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ysClr val="window" lastClr="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2" name="Freeform 910"/>
            <p:cNvSpPr/>
            <p:nvPr/>
          </p:nvSpPr>
          <p:spPr bwMode="auto">
            <a:xfrm>
              <a:off x="3006731" y="2243947"/>
              <a:ext cx="339425" cy="342493"/>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ysClr val="window" lastClr="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grpSp>
          <p:nvGrpSpPr>
            <p:cNvPr id="23" name="组合 22"/>
            <p:cNvGrpSpPr>
              <a:grpSpLocks noChangeAspect="1"/>
            </p:cNvGrpSpPr>
            <p:nvPr/>
          </p:nvGrpSpPr>
          <p:grpSpPr>
            <a:xfrm>
              <a:off x="2987467" y="3106672"/>
              <a:ext cx="377954" cy="287230"/>
              <a:chOff x="10004425" y="1971676"/>
              <a:chExt cx="1593850" cy="1211262"/>
            </a:xfrm>
            <a:solidFill>
              <a:sysClr val="window" lastClr="FFFFFF"/>
            </a:solidFill>
          </p:grpSpPr>
          <p:sp>
            <p:nvSpPr>
              <p:cNvPr id="24"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5"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6"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7"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8"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9"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30" name="Freeform 285"/>
            <p:cNvSpPr>
              <a:spLocks noEditPoints="1"/>
            </p:cNvSpPr>
            <p:nvPr/>
          </p:nvSpPr>
          <p:spPr bwMode="auto">
            <a:xfrm>
              <a:off x="3023058" y="3914134"/>
              <a:ext cx="306771" cy="310587"/>
            </a:xfrm>
            <a:custGeom>
              <a:avLst/>
              <a:gdLst>
                <a:gd name="T0" fmla="*/ 101 w 201"/>
                <a:gd name="T1" fmla="*/ 60 h 203"/>
                <a:gd name="T2" fmla="*/ 58 w 201"/>
                <a:gd name="T3" fmla="*/ 103 h 203"/>
                <a:gd name="T4" fmla="*/ 101 w 201"/>
                <a:gd name="T5" fmla="*/ 147 h 203"/>
                <a:gd name="T6" fmla="*/ 144 w 201"/>
                <a:gd name="T7" fmla="*/ 103 h 203"/>
                <a:gd name="T8" fmla="*/ 101 w 201"/>
                <a:gd name="T9" fmla="*/ 60 h 203"/>
                <a:gd name="T10" fmla="*/ 180 w 201"/>
                <a:gd name="T11" fmla="*/ 101 h 203"/>
                <a:gd name="T12" fmla="*/ 180 w 201"/>
                <a:gd name="T13" fmla="*/ 95 h 203"/>
                <a:gd name="T14" fmla="*/ 201 w 201"/>
                <a:gd name="T15" fmla="*/ 90 h 203"/>
                <a:gd name="T16" fmla="*/ 193 w 201"/>
                <a:gd name="T17" fmla="*/ 61 h 203"/>
                <a:gd name="T18" fmla="*/ 172 w 201"/>
                <a:gd name="T19" fmla="*/ 67 h 203"/>
                <a:gd name="T20" fmla="*/ 162 w 201"/>
                <a:gd name="T21" fmla="*/ 51 h 203"/>
                <a:gd name="T22" fmla="*/ 176 w 201"/>
                <a:gd name="T23" fmla="*/ 34 h 203"/>
                <a:gd name="T24" fmla="*/ 153 w 201"/>
                <a:gd name="T25" fmla="*/ 15 h 203"/>
                <a:gd name="T26" fmla="*/ 139 w 201"/>
                <a:gd name="T27" fmla="*/ 32 h 203"/>
                <a:gd name="T28" fmla="*/ 115 w 201"/>
                <a:gd name="T29" fmla="*/ 23 h 203"/>
                <a:gd name="T30" fmla="*/ 115 w 201"/>
                <a:gd name="T31" fmla="*/ 1 h 203"/>
                <a:gd name="T32" fmla="*/ 101 w 201"/>
                <a:gd name="T33" fmla="*/ 0 h 203"/>
                <a:gd name="T34" fmla="*/ 86 w 201"/>
                <a:gd name="T35" fmla="*/ 1 h 203"/>
                <a:gd name="T36" fmla="*/ 86 w 201"/>
                <a:gd name="T37" fmla="*/ 23 h 203"/>
                <a:gd name="T38" fmla="*/ 68 w 201"/>
                <a:gd name="T39" fmla="*/ 29 h 203"/>
                <a:gd name="T40" fmla="*/ 55 w 201"/>
                <a:gd name="T41" fmla="*/ 11 h 203"/>
                <a:gd name="T42" fmla="*/ 31 w 201"/>
                <a:gd name="T43" fmla="*/ 28 h 203"/>
                <a:gd name="T44" fmla="*/ 43 w 201"/>
                <a:gd name="T45" fmla="*/ 46 h 203"/>
                <a:gd name="T46" fmla="*/ 32 w 201"/>
                <a:gd name="T47" fmla="*/ 60 h 203"/>
                <a:gd name="T48" fmla="*/ 12 w 201"/>
                <a:gd name="T49" fmla="*/ 53 h 203"/>
                <a:gd name="T50" fmla="*/ 1 w 201"/>
                <a:gd name="T51" fmla="*/ 81 h 203"/>
                <a:gd name="T52" fmla="*/ 22 w 201"/>
                <a:gd name="T53" fmla="*/ 88 h 203"/>
                <a:gd name="T54" fmla="*/ 21 w 201"/>
                <a:gd name="T55" fmla="*/ 101 h 203"/>
                <a:gd name="T56" fmla="*/ 21 w 201"/>
                <a:gd name="T57" fmla="*/ 107 h 203"/>
                <a:gd name="T58" fmla="*/ 0 w 201"/>
                <a:gd name="T59" fmla="*/ 113 h 203"/>
                <a:gd name="T60" fmla="*/ 7 w 201"/>
                <a:gd name="T61" fmla="*/ 142 h 203"/>
                <a:gd name="T62" fmla="*/ 28 w 201"/>
                <a:gd name="T63" fmla="*/ 136 h 203"/>
                <a:gd name="T64" fmla="*/ 39 w 201"/>
                <a:gd name="T65" fmla="*/ 152 h 203"/>
                <a:gd name="T66" fmla="*/ 25 w 201"/>
                <a:gd name="T67" fmla="*/ 169 h 203"/>
                <a:gd name="T68" fmla="*/ 47 w 201"/>
                <a:gd name="T69" fmla="*/ 188 h 203"/>
                <a:gd name="T70" fmla="*/ 61 w 201"/>
                <a:gd name="T71" fmla="*/ 171 h 203"/>
                <a:gd name="T72" fmla="*/ 86 w 201"/>
                <a:gd name="T73" fmla="*/ 180 h 203"/>
                <a:gd name="T74" fmla="*/ 86 w 201"/>
                <a:gd name="T75" fmla="*/ 202 h 203"/>
                <a:gd name="T76" fmla="*/ 101 w 201"/>
                <a:gd name="T77" fmla="*/ 203 h 203"/>
                <a:gd name="T78" fmla="*/ 115 w 201"/>
                <a:gd name="T79" fmla="*/ 202 h 203"/>
                <a:gd name="T80" fmla="*/ 115 w 201"/>
                <a:gd name="T81" fmla="*/ 180 h 203"/>
                <a:gd name="T82" fmla="*/ 134 w 201"/>
                <a:gd name="T83" fmla="*/ 174 h 203"/>
                <a:gd name="T84" fmla="*/ 146 w 201"/>
                <a:gd name="T85" fmla="*/ 192 h 203"/>
                <a:gd name="T86" fmla="*/ 170 w 201"/>
                <a:gd name="T87" fmla="*/ 175 h 203"/>
                <a:gd name="T88" fmla="*/ 158 w 201"/>
                <a:gd name="T89" fmla="*/ 157 h 203"/>
                <a:gd name="T90" fmla="*/ 169 w 201"/>
                <a:gd name="T91" fmla="*/ 142 h 203"/>
                <a:gd name="T92" fmla="*/ 190 w 201"/>
                <a:gd name="T93" fmla="*/ 150 h 203"/>
                <a:gd name="T94" fmla="*/ 200 w 201"/>
                <a:gd name="T95" fmla="*/ 121 h 203"/>
                <a:gd name="T96" fmla="*/ 179 w 201"/>
                <a:gd name="T97" fmla="*/ 114 h 203"/>
                <a:gd name="T98" fmla="*/ 180 w 201"/>
                <a:gd name="T99" fmla="*/ 101 h 203"/>
                <a:gd name="T100" fmla="*/ 101 w 201"/>
                <a:gd name="T101" fmla="*/ 158 h 203"/>
                <a:gd name="T102" fmla="*/ 47 w 201"/>
                <a:gd name="T103" fmla="*/ 103 h 203"/>
                <a:gd name="T104" fmla="*/ 101 w 201"/>
                <a:gd name="T105" fmla="*/ 49 h 203"/>
                <a:gd name="T106" fmla="*/ 155 w 201"/>
                <a:gd name="T107" fmla="*/ 103 h 203"/>
                <a:gd name="T108" fmla="*/ 101 w 201"/>
                <a:gd name="T109"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ysClr val="window" lastClr="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ea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第一部分：安全生产标准化简介</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788529" y="1794415"/>
            <a:ext cx="4645460" cy="2316403"/>
          </a:xfrm>
          <a:prstGeom prst="rect">
            <a:avLst/>
          </a:prstGeom>
        </p:spPr>
        <p:txBody>
          <a:bodyPr wrap="square">
            <a:spAutoFit/>
          </a:bodyPr>
          <a:lstStyle/>
          <a:p>
            <a:pPr indent="360045" fontAlgn="auto">
              <a:lnSpc>
                <a:spcPct val="150000"/>
              </a:lnSpc>
              <a:spcBef>
                <a:spcPct val="0"/>
              </a:spcBef>
              <a:buFont typeface="Wingdings" panose="05000000000000000000" pitchFamily="2" charset="2"/>
              <a:buNone/>
            </a:pP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安全生产标准化要求生产经营单位分析生产安全风险，建立预防机制，健全科学的安全生产责任制、安全生产管理制度和操作规程，各生产环节和相关岗位的安全工作符合法律法规、标准规程的要求，达到和保持一定的标准，并持续改进、完善和提高，使企业的人、机、环始终处在最好的安全状态下运行，进而保证和促进企业在安全的前提下健康快速发展。</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471170" y="882650"/>
            <a:ext cx="3205480" cy="337185"/>
          </a:xfrm>
          <a:prstGeom prst="rect">
            <a:avLst/>
          </a:prstGeom>
          <a:noFill/>
        </p:spPr>
        <p:txBody>
          <a:bodyPr wrap="none" rtlCol="0" anchor="t">
            <a:spAutoFit/>
          </a:bodyPr>
          <a:lstStyle/>
          <a:p>
            <a:r>
              <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一、安全生产标准化的发展历程</a:t>
            </a:r>
            <a:endPar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601348" y="1256028"/>
            <a:ext cx="2903852" cy="349250"/>
          </a:xfrm>
          <a:prstGeom prst="rect">
            <a:avLst/>
          </a:prstGeom>
          <a:solidFill>
            <a:srgbClr val="FFC000"/>
          </a:solidFill>
        </p:spPr>
        <p:txBody>
          <a:bodyPr wrap="square">
            <a:spAutoFit/>
          </a:bodyPr>
          <a:lstStyle/>
          <a:p>
            <a:pPr fontAlgn="auto">
              <a:lnSpc>
                <a:spcPct val="12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安全生产标准化的内涵及作用</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806607" y="1750544"/>
            <a:ext cx="3056494" cy="3149751"/>
            <a:chOff x="148757" y="1769428"/>
            <a:chExt cx="3056494" cy="3149751"/>
          </a:xfrm>
        </p:grpSpPr>
        <p:sp>
          <p:nvSpPr>
            <p:cNvPr id="11" name="Freeform 19"/>
            <p:cNvSpPr/>
            <p:nvPr/>
          </p:nvSpPr>
          <p:spPr bwMode="auto">
            <a:xfrm>
              <a:off x="261822" y="3832843"/>
              <a:ext cx="1434801" cy="1086336"/>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FFC000"/>
            </a:solidFill>
            <a:ln>
              <a:noFill/>
            </a:ln>
            <a:effectLst/>
          </p:spPr>
          <p:txBody>
            <a:bodyPr vert="horz" wrap="square" lIns="51123" tIns="25562" rIns="51123" bIns="25562" numCol="1" anchor="t" anchorCtr="0" compatLnSpc="1"/>
            <a:lstStyle/>
            <a:p>
              <a:endParaRPr lang="zh-CN" altLang="en-US" sz="1005"/>
            </a:p>
          </p:txBody>
        </p:sp>
        <p:sp>
          <p:nvSpPr>
            <p:cNvPr id="15" name="Freeform 20"/>
            <p:cNvSpPr/>
            <p:nvPr/>
          </p:nvSpPr>
          <p:spPr bwMode="auto">
            <a:xfrm>
              <a:off x="1609187" y="3867598"/>
              <a:ext cx="1043594" cy="410319"/>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FFC000"/>
            </a:solidFill>
            <a:ln>
              <a:noFill/>
            </a:ln>
          </p:spPr>
          <p:txBody>
            <a:bodyPr vert="horz" wrap="square" lIns="51123" tIns="25562" rIns="51123" bIns="25562" numCol="1" anchor="t" anchorCtr="0" compatLnSpc="1"/>
            <a:lstStyle/>
            <a:p>
              <a:endParaRPr lang="zh-CN" altLang="en-US" sz="1005"/>
            </a:p>
          </p:txBody>
        </p:sp>
        <p:sp>
          <p:nvSpPr>
            <p:cNvPr id="16" name="Freeform 21"/>
            <p:cNvSpPr/>
            <p:nvPr/>
          </p:nvSpPr>
          <p:spPr bwMode="auto">
            <a:xfrm>
              <a:off x="1744824" y="2493142"/>
              <a:ext cx="952797" cy="389018"/>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FFC000"/>
            </a:solidFill>
            <a:ln>
              <a:noFill/>
            </a:ln>
          </p:spPr>
          <p:txBody>
            <a:bodyPr vert="horz" wrap="square" lIns="51123" tIns="25562" rIns="51123" bIns="25562" numCol="1" anchor="t" anchorCtr="0" compatLnSpc="1"/>
            <a:lstStyle/>
            <a:p>
              <a:endParaRPr lang="zh-CN" altLang="en-US" sz="1005"/>
            </a:p>
          </p:txBody>
        </p:sp>
        <p:sp>
          <p:nvSpPr>
            <p:cNvPr id="17" name="Freeform 22"/>
            <p:cNvSpPr/>
            <p:nvPr/>
          </p:nvSpPr>
          <p:spPr bwMode="auto">
            <a:xfrm>
              <a:off x="1061050" y="2969607"/>
              <a:ext cx="413627" cy="956289"/>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FFC000"/>
            </a:solidFill>
            <a:ln>
              <a:noFill/>
            </a:ln>
          </p:spPr>
          <p:txBody>
            <a:bodyPr vert="horz" wrap="square" lIns="51123" tIns="25562" rIns="51123" bIns="25562" numCol="1" anchor="t" anchorCtr="0" compatLnSpc="1"/>
            <a:lstStyle/>
            <a:p>
              <a:endParaRPr lang="zh-CN" altLang="en-US" sz="1005"/>
            </a:p>
          </p:txBody>
        </p:sp>
        <p:sp>
          <p:nvSpPr>
            <p:cNvPr id="18" name="Freeform 23"/>
            <p:cNvSpPr/>
            <p:nvPr/>
          </p:nvSpPr>
          <p:spPr bwMode="auto">
            <a:xfrm>
              <a:off x="1933141" y="3298084"/>
              <a:ext cx="1159049" cy="927142"/>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FFC000"/>
            </a:solidFill>
            <a:ln>
              <a:noFill/>
            </a:ln>
          </p:spPr>
          <p:txBody>
            <a:bodyPr vert="horz" wrap="square" lIns="51123" tIns="25562" rIns="51123" bIns="25562" numCol="1" anchor="t" anchorCtr="0" compatLnSpc="1"/>
            <a:lstStyle/>
            <a:p>
              <a:endParaRPr lang="zh-CN" altLang="en-US" sz="1005"/>
            </a:p>
          </p:txBody>
        </p:sp>
        <p:sp>
          <p:nvSpPr>
            <p:cNvPr id="19" name="Freeform 24"/>
            <p:cNvSpPr/>
            <p:nvPr/>
          </p:nvSpPr>
          <p:spPr bwMode="auto">
            <a:xfrm>
              <a:off x="693385" y="2178117"/>
              <a:ext cx="1003239" cy="389018"/>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FFC000"/>
            </a:solidFill>
            <a:ln>
              <a:noFill/>
            </a:ln>
          </p:spPr>
          <p:txBody>
            <a:bodyPr vert="horz" wrap="square" lIns="51123" tIns="25562" rIns="51123" bIns="25562" numCol="1" anchor="t" anchorCtr="0" compatLnSpc="1"/>
            <a:lstStyle/>
            <a:p>
              <a:endParaRPr lang="zh-CN" altLang="en-US" sz="1005"/>
            </a:p>
          </p:txBody>
        </p:sp>
        <p:sp>
          <p:nvSpPr>
            <p:cNvPr id="20" name="Freeform 25"/>
            <p:cNvSpPr/>
            <p:nvPr/>
          </p:nvSpPr>
          <p:spPr bwMode="auto">
            <a:xfrm>
              <a:off x="603707" y="3181493"/>
              <a:ext cx="785778" cy="400229"/>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FFC000"/>
            </a:solidFill>
            <a:ln>
              <a:noFill/>
            </a:ln>
          </p:spPr>
          <p:txBody>
            <a:bodyPr vert="horz" wrap="square" lIns="51123" tIns="25562" rIns="51123" bIns="25562" numCol="1" anchor="t" anchorCtr="0" compatLnSpc="1"/>
            <a:lstStyle/>
            <a:p>
              <a:endParaRPr lang="zh-CN" altLang="en-US" sz="1005"/>
            </a:p>
          </p:txBody>
        </p:sp>
        <p:sp>
          <p:nvSpPr>
            <p:cNvPr id="21" name="Freeform 26"/>
            <p:cNvSpPr/>
            <p:nvPr/>
          </p:nvSpPr>
          <p:spPr bwMode="auto">
            <a:xfrm>
              <a:off x="1389487" y="2586192"/>
              <a:ext cx="400175" cy="785884"/>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FFC000"/>
            </a:solidFill>
            <a:ln>
              <a:noFill/>
            </a:ln>
          </p:spPr>
          <p:txBody>
            <a:bodyPr vert="horz" wrap="square" lIns="51123" tIns="25562" rIns="51123" bIns="25562" numCol="1" anchor="t" anchorCtr="0" compatLnSpc="1"/>
            <a:lstStyle/>
            <a:p>
              <a:endParaRPr lang="zh-CN" altLang="en-US" sz="1005"/>
            </a:p>
          </p:txBody>
        </p:sp>
        <p:sp>
          <p:nvSpPr>
            <p:cNvPr id="22" name="Freeform 27"/>
            <p:cNvSpPr/>
            <p:nvPr/>
          </p:nvSpPr>
          <p:spPr bwMode="auto">
            <a:xfrm>
              <a:off x="1649544" y="1833941"/>
              <a:ext cx="402417" cy="785884"/>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FFC000"/>
            </a:solidFill>
            <a:ln>
              <a:noFill/>
            </a:ln>
          </p:spPr>
          <p:txBody>
            <a:bodyPr vert="horz" wrap="square" lIns="51123" tIns="25562" rIns="51123" bIns="25562" numCol="1" anchor="t" anchorCtr="0" compatLnSpc="1"/>
            <a:lstStyle/>
            <a:p>
              <a:endParaRPr lang="zh-CN" altLang="en-US" sz="1005"/>
            </a:p>
          </p:txBody>
        </p:sp>
        <p:sp>
          <p:nvSpPr>
            <p:cNvPr id="23" name="椭圆 22"/>
            <p:cNvSpPr/>
            <p:nvPr/>
          </p:nvSpPr>
          <p:spPr>
            <a:xfrm>
              <a:off x="148757" y="3805938"/>
              <a:ext cx="239880" cy="239912"/>
            </a:xfrm>
            <a:prstGeom prst="ellipse">
              <a:avLst/>
            </a:prstGeom>
            <a:solidFill>
              <a:srgbClr val="404040"/>
            </a:solid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51123" tIns="25562" rIns="51123" bIns="25562" rtlCol="0" anchor="ctr"/>
            <a:lstStyle/>
            <a:p>
              <a:pPr algn="ctr"/>
              <a:endParaRPr lang="zh-CN" altLang="en-US" sz="1005">
                <a:solidFill>
                  <a:schemeClr val="tx1"/>
                </a:solidFill>
              </a:endParaRPr>
            </a:p>
          </p:txBody>
        </p:sp>
        <p:sp>
          <p:nvSpPr>
            <p:cNvPr id="24" name="椭圆 23"/>
            <p:cNvSpPr/>
            <p:nvPr/>
          </p:nvSpPr>
          <p:spPr>
            <a:xfrm>
              <a:off x="552514" y="3003369"/>
              <a:ext cx="239880" cy="239912"/>
            </a:xfrm>
            <a:prstGeom prst="ellipse">
              <a:avLst/>
            </a:prstGeom>
            <a:solidFill>
              <a:srgbClr val="404040"/>
            </a:solid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51123" tIns="25562" rIns="51123" bIns="25562" rtlCol="0" anchor="ctr"/>
            <a:lstStyle/>
            <a:p>
              <a:pPr algn="ctr"/>
              <a:endParaRPr lang="zh-CN" altLang="en-US" sz="1005">
                <a:solidFill>
                  <a:schemeClr val="tx1"/>
                </a:solidFill>
              </a:endParaRPr>
            </a:p>
          </p:txBody>
        </p:sp>
        <p:sp>
          <p:nvSpPr>
            <p:cNvPr id="25" name="椭圆 24"/>
            <p:cNvSpPr/>
            <p:nvPr/>
          </p:nvSpPr>
          <p:spPr>
            <a:xfrm>
              <a:off x="2965371" y="3252120"/>
              <a:ext cx="239880" cy="239912"/>
            </a:xfrm>
            <a:prstGeom prst="ellipse">
              <a:avLst/>
            </a:prstGeom>
            <a:solidFill>
              <a:srgbClr val="404040"/>
            </a:solid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51123" tIns="25562" rIns="51123" bIns="25562" rtlCol="0" anchor="ctr"/>
            <a:lstStyle/>
            <a:p>
              <a:pPr algn="ctr"/>
              <a:endParaRPr lang="zh-CN" altLang="en-US" sz="1005">
                <a:solidFill>
                  <a:schemeClr val="tx1"/>
                </a:solidFill>
              </a:endParaRPr>
            </a:p>
          </p:txBody>
        </p:sp>
        <p:sp>
          <p:nvSpPr>
            <p:cNvPr id="26" name="椭圆 25"/>
            <p:cNvSpPr/>
            <p:nvPr/>
          </p:nvSpPr>
          <p:spPr>
            <a:xfrm>
              <a:off x="2518639" y="2333035"/>
              <a:ext cx="239880" cy="239912"/>
            </a:xfrm>
            <a:prstGeom prst="ellipse">
              <a:avLst/>
            </a:prstGeom>
            <a:solidFill>
              <a:srgbClr val="404040"/>
            </a:solid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51123" tIns="25562" rIns="51123" bIns="25562" rtlCol="0" anchor="ctr"/>
            <a:lstStyle/>
            <a:p>
              <a:pPr algn="ctr"/>
              <a:endParaRPr lang="zh-CN" altLang="en-US" sz="1005">
                <a:solidFill>
                  <a:schemeClr val="tx1"/>
                </a:solidFill>
              </a:endParaRPr>
            </a:p>
          </p:txBody>
        </p:sp>
        <p:sp>
          <p:nvSpPr>
            <p:cNvPr id="27" name="椭圆 26"/>
            <p:cNvSpPr/>
            <p:nvPr/>
          </p:nvSpPr>
          <p:spPr>
            <a:xfrm>
              <a:off x="630765" y="1992259"/>
              <a:ext cx="239880" cy="239912"/>
            </a:xfrm>
            <a:prstGeom prst="ellipse">
              <a:avLst/>
            </a:prstGeom>
            <a:solidFill>
              <a:srgbClr val="404040"/>
            </a:solid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51123" tIns="25562" rIns="51123" bIns="25562" rtlCol="0" anchor="ctr"/>
            <a:lstStyle/>
            <a:p>
              <a:pPr algn="ctr"/>
              <a:endParaRPr lang="zh-CN" altLang="en-US" sz="1005">
                <a:solidFill>
                  <a:schemeClr val="tx1"/>
                </a:solidFill>
              </a:endParaRPr>
            </a:p>
          </p:txBody>
        </p:sp>
        <p:sp>
          <p:nvSpPr>
            <p:cNvPr id="28" name="椭圆 27"/>
            <p:cNvSpPr/>
            <p:nvPr/>
          </p:nvSpPr>
          <p:spPr>
            <a:xfrm>
              <a:off x="1920974" y="1769428"/>
              <a:ext cx="239880" cy="239912"/>
            </a:xfrm>
            <a:prstGeom prst="ellipse">
              <a:avLst/>
            </a:prstGeom>
            <a:solidFill>
              <a:srgbClr val="404040"/>
            </a:solid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51123" tIns="25562" rIns="51123" bIns="25562" rtlCol="0" anchor="ctr"/>
            <a:lstStyle/>
            <a:p>
              <a:pPr algn="ctr"/>
              <a:endParaRPr lang="zh-CN" altLang="en-US" sz="1005">
                <a:solidFill>
                  <a:schemeClr val="tx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第一部分：安全生产标准化简介</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3156017" y="1962037"/>
            <a:ext cx="4778308" cy="2676525"/>
          </a:xfrm>
          <a:prstGeom prst="rect">
            <a:avLst/>
          </a:prstGeom>
        </p:spPr>
        <p:txBody>
          <a:bodyPr wrap="square">
            <a:spAutoFit/>
          </a:bodyPr>
          <a:lstStyle/>
          <a:p>
            <a:pPr indent="360045" fontAlgn="auto">
              <a:lnSpc>
                <a:spcPct val="150000"/>
              </a:lnSpc>
              <a:spcBef>
                <a:spcPct val="0"/>
              </a:spcBef>
              <a:buFont typeface="Wingdings" panose="05000000000000000000" pitchFamily="2" charset="2"/>
              <a:buNone/>
            </a:pP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安全生产标准化体现了“安全第一、预防为主、综合治理”的方针和“以人为本”的科学发展观，强调企业安全生产工作的规范化、科学化、系统化和法制化，强化风险管理和过程控制，注重绩效管理和持续改进，符合安全管理的基本规律，代表了现代安全管理的发展方向，是先进安全管理思想与我国传统安全管理方法、企业具体实际的有机结合，将全面提高企业安全生产水平，从而推动我国安全生产状况的根本好转。</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471170" y="882650"/>
            <a:ext cx="3205480" cy="337185"/>
          </a:xfrm>
          <a:prstGeom prst="rect">
            <a:avLst/>
          </a:prstGeom>
          <a:noFill/>
        </p:spPr>
        <p:txBody>
          <a:bodyPr wrap="none" rtlCol="0" anchor="t">
            <a:spAutoFit/>
          </a:bodyPr>
          <a:lstStyle/>
          <a:p>
            <a:r>
              <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一、安全生产标准化的发展历程</a:t>
            </a:r>
            <a:endPar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601345" y="1256030"/>
            <a:ext cx="2837815" cy="349250"/>
          </a:xfrm>
          <a:prstGeom prst="rect">
            <a:avLst/>
          </a:prstGeom>
          <a:solidFill>
            <a:srgbClr val="FFC000"/>
          </a:solidFill>
        </p:spPr>
        <p:txBody>
          <a:bodyPr wrap="square">
            <a:spAutoFit/>
          </a:bodyPr>
          <a:lstStyle/>
          <a:p>
            <a:pPr fontAlgn="auto">
              <a:lnSpc>
                <a:spcPct val="12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安全生产标准化的内涵及作用</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0" y="2061226"/>
            <a:ext cx="2903852" cy="2532997"/>
            <a:chOff x="0" y="1880252"/>
            <a:chExt cx="3973514" cy="1883712"/>
          </a:xfrm>
        </p:grpSpPr>
        <p:grpSp>
          <p:nvGrpSpPr>
            <p:cNvPr id="11" name="组合 10"/>
            <p:cNvGrpSpPr/>
            <p:nvPr/>
          </p:nvGrpSpPr>
          <p:grpSpPr>
            <a:xfrm>
              <a:off x="1" y="1880252"/>
              <a:ext cx="3943351" cy="776288"/>
              <a:chOff x="-318" y="1805305"/>
              <a:chExt cx="3943351" cy="776288"/>
            </a:xfrm>
          </p:grpSpPr>
          <p:sp>
            <p:nvSpPr>
              <p:cNvPr id="15" name="Freeform 10"/>
              <p:cNvSpPr/>
              <p:nvPr/>
            </p:nvSpPr>
            <p:spPr bwMode="auto">
              <a:xfrm>
                <a:off x="-318" y="1805305"/>
                <a:ext cx="3943351" cy="776288"/>
              </a:xfrm>
              <a:custGeom>
                <a:avLst/>
                <a:gdLst>
                  <a:gd name="T0" fmla="*/ 2380 w 2380"/>
                  <a:gd name="T1" fmla="*/ 277 h 467"/>
                  <a:gd name="T2" fmla="*/ 547 w 2380"/>
                  <a:gd name="T3" fmla="*/ 467 h 467"/>
                  <a:gd name="T4" fmla="*/ 0 w 2380"/>
                  <a:gd name="T5" fmla="*/ 467 h 467"/>
                  <a:gd name="T6" fmla="*/ 0 w 2380"/>
                  <a:gd name="T7" fmla="*/ 375 h 467"/>
                  <a:gd name="T8" fmla="*/ 546 w 2380"/>
                  <a:gd name="T9" fmla="*/ 375 h 467"/>
                  <a:gd name="T10" fmla="*/ 2327 w 2380"/>
                  <a:gd name="T11" fmla="*/ 0 h 467"/>
                  <a:gd name="T12" fmla="*/ 2380 w 2380"/>
                  <a:gd name="T13" fmla="*/ 277 h 467"/>
                </a:gdLst>
                <a:ahLst/>
                <a:cxnLst>
                  <a:cxn ang="0">
                    <a:pos x="T0" y="T1"/>
                  </a:cxn>
                  <a:cxn ang="0">
                    <a:pos x="T2" y="T3"/>
                  </a:cxn>
                  <a:cxn ang="0">
                    <a:pos x="T4" y="T5"/>
                  </a:cxn>
                  <a:cxn ang="0">
                    <a:pos x="T6" y="T7"/>
                  </a:cxn>
                  <a:cxn ang="0">
                    <a:pos x="T8" y="T9"/>
                  </a:cxn>
                  <a:cxn ang="0">
                    <a:pos x="T10" y="T11"/>
                  </a:cxn>
                  <a:cxn ang="0">
                    <a:pos x="T12" y="T13"/>
                  </a:cxn>
                </a:cxnLst>
                <a:rect l="0" t="0" r="r" b="b"/>
                <a:pathLst>
                  <a:path w="2380" h="467">
                    <a:moveTo>
                      <a:pt x="2380" y="277"/>
                    </a:moveTo>
                    <a:cubicBezTo>
                      <a:pt x="1757" y="350"/>
                      <a:pt x="1159" y="459"/>
                      <a:pt x="547" y="467"/>
                    </a:cubicBezTo>
                    <a:cubicBezTo>
                      <a:pt x="506" y="467"/>
                      <a:pt x="41" y="467"/>
                      <a:pt x="0" y="467"/>
                    </a:cubicBezTo>
                    <a:cubicBezTo>
                      <a:pt x="0" y="436"/>
                      <a:pt x="0" y="406"/>
                      <a:pt x="0" y="375"/>
                    </a:cubicBezTo>
                    <a:cubicBezTo>
                      <a:pt x="41" y="376"/>
                      <a:pt x="506" y="376"/>
                      <a:pt x="546" y="375"/>
                    </a:cubicBezTo>
                    <a:cubicBezTo>
                      <a:pt x="1156" y="354"/>
                      <a:pt x="1732" y="89"/>
                      <a:pt x="2327" y="0"/>
                    </a:cubicBezTo>
                    <a:cubicBezTo>
                      <a:pt x="2351" y="91"/>
                      <a:pt x="2368" y="184"/>
                      <a:pt x="2380" y="277"/>
                    </a:cubicBezTo>
                  </a:path>
                </a:pathLst>
              </a:custGeom>
              <a:solidFill>
                <a:srgbClr val="404040"/>
              </a:soli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 name="Freeform 661"/>
              <p:cNvSpPr/>
              <p:nvPr/>
            </p:nvSpPr>
            <p:spPr bwMode="auto">
              <a:xfrm>
                <a:off x="958533" y="2176780"/>
                <a:ext cx="1636713" cy="327025"/>
              </a:xfrm>
              <a:custGeom>
                <a:avLst/>
                <a:gdLst>
                  <a:gd name="T0" fmla="*/ 892 w 987"/>
                  <a:gd name="T1" fmla="*/ 0 h 196"/>
                  <a:gd name="T2" fmla="*/ 898 w 987"/>
                  <a:gd name="T3" fmla="*/ 27 h 196"/>
                  <a:gd name="T4" fmla="*/ 0 w 987"/>
                  <a:gd name="T5" fmla="*/ 196 h 196"/>
                  <a:gd name="T6" fmla="*/ 916 w 987"/>
                  <a:gd name="T7" fmla="*/ 122 h 196"/>
                  <a:gd name="T8" fmla="*/ 922 w 987"/>
                  <a:gd name="T9" fmla="*/ 152 h 196"/>
                  <a:gd name="T10" fmla="*/ 987 w 987"/>
                  <a:gd name="T11" fmla="*/ 54 h 196"/>
                  <a:gd name="T12" fmla="*/ 892 w 987"/>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987" h="196">
                    <a:moveTo>
                      <a:pt x="892" y="0"/>
                    </a:moveTo>
                    <a:cubicBezTo>
                      <a:pt x="898" y="27"/>
                      <a:pt x="898" y="27"/>
                      <a:pt x="898" y="27"/>
                    </a:cubicBezTo>
                    <a:cubicBezTo>
                      <a:pt x="606" y="107"/>
                      <a:pt x="306" y="181"/>
                      <a:pt x="0" y="196"/>
                    </a:cubicBezTo>
                    <a:cubicBezTo>
                      <a:pt x="308" y="190"/>
                      <a:pt x="608" y="160"/>
                      <a:pt x="916" y="122"/>
                    </a:cubicBezTo>
                    <a:cubicBezTo>
                      <a:pt x="922" y="152"/>
                      <a:pt x="922" y="152"/>
                      <a:pt x="922" y="152"/>
                    </a:cubicBezTo>
                    <a:cubicBezTo>
                      <a:pt x="987" y="54"/>
                      <a:pt x="987" y="54"/>
                      <a:pt x="987" y="54"/>
                    </a:cubicBezTo>
                    <a:cubicBezTo>
                      <a:pt x="892" y="0"/>
                      <a:pt x="892" y="0"/>
                      <a:pt x="892" y="0"/>
                    </a:cubicBezTo>
                  </a:path>
                </a:pathLst>
              </a:custGeom>
              <a:solidFill>
                <a:schemeClr val="bg1"/>
              </a:soli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0" y="2353744"/>
              <a:ext cx="3973513" cy="466725"/>
              <a:chOff x="-318" y="2372360"/>
              <a:chExt cx="3973513" cy="466725"/>
            </a:xfrm>
          </p:grpSpPr>
          <p:sp>
            <p:nvSpPr>
              <p:cNvPr id="19" name="Freeform 11"/>
              <p:cNvSpPr/>
              <p:nvPr/>
            </p:nvSpPr>
            <p:spPr bwMode="auto">
              <a:xfrm>
                <a:off x="-318" y="2372360"/>
                <a:ext cx="3973513" cy="466725"/>
              </a:xfrm>
              <a:custGeom>
                <a:avLst/>
                <a:gdLst>
                  <a:gd name="T0" fmla="*/ 2398 w 2398"/>
                  <a:gd name="T1" fmla="*/ 281 h 281"/>
                  <a:gd name="T2" fmla="*/ 547 w 2398"/>
                  <a:gd name="T3" fmla="*/ 281 h 281"/>
                  <a:gd name="T4" fmla="*/ 0 w 2398"/>
                  <a:gd name="T5" fmla="*/ 281 h 281"/>
                  <a:gd name="T6" fmla="*/ 0 w 2398"/>
                  <a:gd name="T7" fmla="*/ 190 h 281"/>
                  <a:gd name="T8" fmla="*/ 546 w 2398"/>
                  <a:gd name="T9" fmla="*/ 190 h 281"/>
                  <a:gd name="T10" fmla="*/ 2380 w 2398"/>
                  <a:gd name="T11" fmla="*/ 0 h 281"/>
                  <a:gd name="T12" fmla="*/ 2398 w 2398"/>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2398" h="281">
                    <a:moveTo>
                      <a:pt x="2398" y="281"/>
                    </a:moveTo>
                    <a:cubicBezTo>
                      <a:pt x="1765" y="281"/>
                      <a:pt x="1160" y="281"/>
                      <a:pt x="547" y="281"/>
                    </a:cubicBezTo>
                    <a:cubicBezTo>
                      <a:pt x="506" y="281"/>
                      <a:pt x="41" y="281"/>
                      <a:pt x="0" y="281"/>
                    </a:cubicBezTo>
                    <a:cubicBezTo>
                      <a:pt x="0" y="251"/>
                      <a:pt x="0" y="220"/>
                      <a:pt x="0" y="190"/>
                    </a:cubicBezTo>
                    <a:cubicBezTo>
                      <a:pt x="41" y="190"/>
                      <a:pt x="506" y="190"/>
                      <a:pt x="546" y="190"/>
                    </a:cubicBezTo>
                    <a:cubicBezTo>
                      <a:pt x="1158" y="182"/>
                      <a:pt x="1756" y="74"/>
                      <a:pt x="2380" y="0"/>
                    </a:cubicBezTo>
                    <a:cubicBezTo>
                      <a:pt x="2392" y="93"/>
                      <a:pt x="2398" y="187"/>
                      <a:pt x="2398" y="281"/>
                    </a:cubicBezTo>
                  </a:path>
                </a:pathLst>
              </a:custGeom>
              <a:solidFill>
                <a:srgbClr val="FFC000"/>
              </a:soli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 name="Freeform 663"/>
              <p:cNvSpPr/>
              <p:nvPr/>
            </p:nvSpPr>
            <p:spPr bwMode="auto">
              <a:xfrm>
                <a:off x="1034733" y="2575560"/>
                <a:ext cx="1703388" cy="246063"/>
              </a:xfrm>
              <a:custGeom>
                <a:avLst/>
                <a:gdLst>
                  <a:gd name="T0" fmla="*/ 940 w 1028"/>
                  <a:gd name="T1" fmla="*/ 0 h 148"/>
                  <a:gd name="T2" fmla="*/ 941 w 1028"/>
                  <a:gd name="T3" fmla="*/ 31 h 148"/>
                  <a:gd name="T4" fmla="*/ 0 w 1028"/>
                  <a:gd name="T5" fmla="*/ 113 h 148"/>
                  <a:gd name="T6" fmla="*/ 944 w 1028"/>
                  <a:gd name="T7" fmla="*/ 113 h 148"/>
                  <a:gd name="T8" fmla="*/ 946 w 1028"/>
                  <a:gd name="T9" fmla="*/ 148 h 148"/>
                  <a:gd name="T10" fmla="*/ 1028 w 1028"/>
                  <a:gd name="T11" fmla="*/ 67 h 148"/>
                  <a:gd name="T12" fmla="*/ 940 w 1028"/>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1028" h="148">
                    <a:moveTo>
                      <a:pt x="940" y="0"/>
                    </a:moveTo>
                    <a:cubicBezTo>
                      <a:pt x="941" y="31"/>
                      <a:pt x="941" y="31"/>
                      <a:pt x="941" y="31"/>
                    </a:cubicBezTo>
                    <a:cubicBezTo>
                      <a:pt x="625" y="72"/>
                      <a:pt x="316" y="105"/>
                      <a:pt x="0" y="113"/>
                    </a:cubicBezTo>
                    <a:cubicBezTo>
                      <a:pt x="944" y="113"/>
                      <a:pt x="944" y="113"/>
                      <a:pt x="944" y="113"/>
                    </a:cubicBezTo>
                    <a:cubicBezTo>
                      <a:pt x="946" y="148"/>
                      <a:pt x="946" y="148"/>
                      <a:pt x="946" y="148"/>
                    </a:cubicBezTo>
                    <a:cubicBezTo>
                      <a:pt x="1028" y="67"/>
                      <a:pt x="1028" y="67"/>
                      <a:pt x="1028" y="67"/>
                    </a:cubicBezTo>
                    <a:cubicBezTo>
                      <a:pt x="940" y="0"/>
                      <a:pt x="940" y="0"/>
                      <a:pt x="940" y="0"/>
                    </a:cubicBezTo>
                  </a:path>
                </a:pathLst>
              </a:custGeom>
              <a:solidFill>
                <a:schemeClr val="bg1"/>
              </a:soli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 y="2827973"/>
              <a:ext cx="3973513" cy="466725"/>
              <a:chOff x="-318" y="2938145"/>
              <a:chExt cx="3973513" cy="466725"/>
            </a:xfrm>
          </p:grpSpPr>
          <p:sp>
            <p:nvSpPr>
              <p:cNvPr id="23" name="Freeform 12"/>
              <p:cNvSpPr/>
              <p:nvPr/>
            </p:nvSpPr>
            <p:spPr bwMode="auto">
              <a:xfrm>
                <a:off x="-318" y="2938145"/>
                <a:ext cx="3973513" cy="466725"/>
              </a:xfrm>
              <a:custGeom>
                <a:avLst/>
                <a:gdLst>
                  <a:gd name="T0" fmla="*/ 2380 w 2398"/>
                  <a:gd name="T1" fmla="*/ 281 h 281"/>
                  <a:gd name="T2" fmla="*/ 547 w 2398"/>
                  <a:gd name="T3" fmla="*/ 91 h 281"/>
                  <a:gd name="T4" fmla="*/ 0 w 2398"/>
                  <a:gd name="T5" fmla="*/ 91 h 281"/>
                  <a:gd name="T6" fmla="*/ 0 w 2398"/>
                  <a:gd name="T7" fmla="*/ 0 h 281"/>
                  <a:gd name="T8" fmla="*/ 547 w 2398"/>
                  <a:gd name="T9" fmla="*/ 0 h 281"/>
                  <a:gd name="T10" fmla="*/ 2398 w 2398"/>
                  <a:gd name="T11" fmla="*/ 0 h 281"/>
                  <a:gd name="T12" fmla="*/ 2380 w 2398"/>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2398" h="281">
                    <a:moveTo>
                      <a:pt x="2380" y="281"/>
                    </a:moveTo>
                    <a:cubicBezTo>
                      <a:pt x="1757" y="207"/>
                      <a:pt x="1159" y="99"/>
                      <a:pt x="547" y="91"/>
                    </a:cubicBezTo>
                    <a:cubicBezTo>
                      <a:pt x="506" y="91"/>
                      <a:pt x="41" y="91"/>
                      <a:pt x="0" y="91"/>
                    </a:cubicBezTo>
                    <a:cubicBezTo>
                      <a:pt x="0" y="61"/>
                      <a:pt x="0" y="30"/>
                      <a:pt x="0" y="0"/>
                    </a:cubicBezTo>
                    <a:cubicBezTo>
                      <a:pt x="41" y="0"/>
                      <a:pt x="506" y="0"/>
                      <a:pt x="547" y="0"/>
                    </a:cubicBezTo>
                    <a:cubicBezTo>
                      <a:pt x="1160" y="0"/>
                      <a:pt x="1765" y="0"/>
                      <a:pt x="2398" y="0"/>
                    </a:cubicBezTo>
                    <a:cubicBezTo>
                      <a:pt x="2398" y="94"/>
                      <a:pt x="2392" y="188"/>
                      <a:pt x="2380" y="281"/>
                    </a:cubicBezTo>
                  </a:path>
                </a:pathLst>
              </a:custGeom>
              <a:solidFill>
                <a:schemeClr val="bg1">
                  <a:lumMod val="65000"/>
                </a:schemeClr>
              </a:soli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 name="Freeform 664"/>
              <p:cNvSpPr/>
              <p:nvPr/>
            </p:nvSpPr>
            <p:spPr bwMode="auto">
              <a:xfrm>
                <a:off x="1034733" y="2965133"/>
                <a:ext cx="1703388" cy="242888"/>
              </a:xfrm>
              <a:custGeom>
                <a:avLst/>
                <a:gdLst>
                  <a:gd name="T0" fmla="*/ 946 w 1028"/>
                  <a:gd name="T1" fmla="*/ 0 h 146"/>
                  <a:gd name="T2" fmla="*/ 944 w 1028"/>
                  <a:gd name="T3" fmla="*/ 30 h 146"/>
                  <a:gd name="T4" fmla="*/ 0 w 1028"/>
                  <a:gd name="T5" fmla="*/ 30 h 146"/>
                  <a:gd name="T6" fmla="*/ 941 w 1028"/>
                  <a:gd name="T7" fmla="*/ 112 h 146"/>
                  <a:gd name="T8" fmla="*/ 940 w 1028"/>
                  <a:gd name="T9" fmla="*/ 146 h 146"/>
                  <a:gd name="T10" fmla="*/ 1028 w 1028"/>
                  <a:gd name="T11" fmla="*/ 76 h 146"/>
                  <a:gd name="T12" fmla="*/ 946 w 1028"/>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1028" h="146">
                    <a:moveTo>
                      <a:pt x="946" y="0"/>
                    </a:moveTo>
                    <a:cubicBezTo>
                      <a:pt x="944" y="30"/>
                      <a:pt x="944" y="30"/>
                      <a:pt x="944" y="30"/>
                    </a:cubicBezTo>
                    <a:cubicBezTo>
                      <a:pt x="0" y="30"/>
                      <a:pt x="0" y="30"/>
                      <a:pt x="0" y="30"/>
                    </a:cubicBezTo>
                    <a:cubicBezTo>
                      <a:pt x="316" y="38"/>
                      <a:pt x="625" y="71"/>
                      <a:pt x="941" y="112"/>
                    </a:cubicBezTo>
                    <a:cubicBezTo>
                      <a:pt x="940" y="146"/>
                      <a:pt x="940" y="146"/>
                      <a:pt x="940" y="146"/>
                    </a:cubicBezTo>
                    <a:cubicBezTo>
                      <a:pt x="1028" y="76"/>
                      <a:pt x="1028" y="76"/>
                      <a:pt x="1028" y="76"/>
                    </a:cubicBezTo>
                    <a:cubicBezTo>
                      <a:pt x="946" y="0"/>
                      <a:pt x="946" y="0"/>
                      <a:pt x="946" y="0"/>
                    </a:cubicBezTo>
                  </a:path>
                </a:pathLst>
              </a:custGeom>
              <a:solidFill>
                <a:schemeClr val="bg1"/>
              </a:soli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 y="2987676"/>
              <a:ext cx="3943351" cy="776288"/>
              <a:chOff x="-318" y="3233738"/>
              <a:chExt cx="3943351" cy="776288"/>
            </a:xfrm>
          </p:grpSpPr>
          <p:sp>
            <p:nvSpPr>
              <p:cNvPr id="27" name="Freeform 13"/>
              <p:cNvSpPr/>
              <p:nvPr/>
            </p:nvSpPr>
            <p:spPr bwMode="auto">
              <a:xfrm>
                <a:off x="-318" y="3233738"/>
                <a:ext cx="3943351" cy="776288"/>
              </a:xfrm>
              <a:custGeom>
                <a:avLst/>
                <a:gdLst>
                  <a:gd name="T0" fmla="*/ 2327 w 2380"/>
                  <a:gd name="T1" fmla="*/ 467 h 467"/>
                  <a:gd name="T2" fmla="*/ 547 w 2380"/>
                  <a:gd name="T3" fmla="*/ 92 h 467"/>
                  <a:gd name="T4" fmla="*/ 0 w 2380"/>
                  <a:gd name="T5" fmla="*/ 92 h 467"/>
                  <a:gd name="T6" fmla="*/ 0 w 2380"/>
                  <a:gd name="T7" fmla="*/ 0 h 467"/>
                  <a:gd name="T8" fmla="*/ 546 w 2380"/>
                  <a:gd name="T9" fmla="*/ 0 h 467"/>
                  <a:gd name="T10" fmla="*/ 2380 w 2380"/>
                  <a:gd name="T11" fmla="*/ 190 h 467"/>
                  <a:gd name="T12" fmla="*/ 2327 w 2380"/>
                  <a:gd name="T13" fmla="*/ 467 h 467"/>
                </a:gdLst>
                <a:ahLst/>
                <a:cxnLst>
                  <a:cxn ang="0">
                    <a:pos x="T0" y="T1"/>
                  </a:cxn>
                  <a:cxn ang="0">
                    <a:pos x="T2" y="T3"/>
                  </a:cxn>
                  <a:cxn ang="0">
                    <a:pos x="T4" y="T5"/>
                  </a:cxn>
                  <a:cxn ang="0">
                    <a:pos x="T6" y="T7"/>
                  </a:cxn>
                  <a:cxn ang="0">
                    <a:pos x="T8" y="T9"/>
                  </a:cxn>
                  <a:cxn ang="0">
                    <a:pos x="T10" y="T11"/>
                  </a:cxn>
                  <a:cxn ang="0">
                    <a:pos x="T12" y="T13"/>
                  </a:cxn>
                </a:cxnLst>
                <a:rect l="0" t="0" r="r" b="b"/>
                <a:pathLst>
                  <a:path w="2380" h="467">
                    <a:moveTo>
                      <a:pt x="2327" y="467"/>
                    </a:moveTo>
                    <a:cubicBezTo>
                      <a:pt x="1733" y="378"/>
                      <a:pt x="1156" y="113"/>
                      <a:pt x="547" y="92"/>
                    </a:cubicBezTo>
                    <a:cubicBezTo>
                      <a:pt x="506" y="91"/>
                      <a:pt x="41" y="91"/>
                      <a:pt x="0" y="92"/>
                    </a:cubicBezTo>
                    <a:cubicBezTo>
                      <a:pt x="0" y="61"/>
                      <a:pt x="0" y="31"/>
                      <a:pt x="0" y="0"/>
                    </a:cubicBezTo>
                    <a:cubicBezTo>
                      <a:pt x="41" y="0"/>
                      <a:pt x="506" y="0"/>
                      <a:pt x="546" y="0"/>
                    </a:cubicBezTo>
                    <a:cubicBezTo>
                      <a:pt x="1158" y="8"/>
                      <a:pt x="1756" y="116"/>
                      <a:pt x="2380" y="190"/>
                    </a:cubicBezTo>
                    <a:cubicBezTo>
                      <a:pt x="2368" y="283"/>
                      <a:pt x="2351" y="376"/>
                      <a:pt x="2327" y="467"/>
                    </a:cubicBezTo>
                  </a:path>
                </a:pathLst>
              </a:custGeom>
              <a:solidFill>
                <a:srgbClr val="404040"/>
              </a:soli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 name="Freeform 662"/>
              <p:cNvSpPr/>
              <p:nvPr/>
            </p:nvSpPr>
            <p:spPr bwMode="auto">
              <a:xfrm>
                <a:off x="958533" y="3313113"/>
                <a:ext cx="1638300" cy="327025"/>
              </a:xfrm>
              <a:custGeom>
                <a:avLst/>
                <a:gdLst>
                  <a:gd name="T0" fmla="*/ 0 w 988"/>
                  <a:gd name="T1" fmla="*/ 0 h 196"/>
                  <a:gd name="T2" fmla="*/ 898 w 988"/>
                  <a:gd name="T3" fmla="*/ 168 h 196"/>
                  <a:gd name="T4" fmla="*/ 892 w 988"/>
                  <a:gd name="T5" fmla="*/ 196 h 196"/>
                  <a:gd name="T6" fmla="*/ 988 w 988"/>
                  <a:gd name="T7" fmla="*/ 135 h 196"/>
                  <a:gd name="T8" fmla="*/ 922 w 988"/>
                  <a:gd name="T9" fmla="*/ 44 h 196"/>
                  <a:gd name="T10" fmla="*/ 916 w 988"/>
                  <a:gd name="T11" fmla="*/ 74 h 196"/>
                  <a:gd name="T12" fmla="*/ 0 w 988"/>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988" h="196">
                    <a:moveTo>
                      <a:pt x="0" y="0"/>
                    </a:moveTo>
                    <a:cubicBezTo>
                      <a:pt x="306" y="14"/>
                      <a:pt x="606" y="88"/>
                      <a:pt x="898" y="168"/>
                    </a:cubicBezTo>
                    <a:cubicBezTo>
                      <a:pt x="892" y="196"/>
                      <a:pt x="892" y="196"/>
                      <a:pt x="892" y="196"/>
                    </a:cubicBezTo>
                    <a:cubicBezTo>
                      <a:pt x="988" y="135"/>
                      <a:pt x="988" y="135"/>
                      <a:pt x="988" y="135"/>
                    </a:cubicBezTo>
                    <a:cubicBezTo>
                      <a:pt x="922" y="44"/>
                      <a:pt x="922" y="44"/>
                      <a:pt x="922" y="44"/>
                    </a:cubicBezTo>
                    <a:cubicBezTo>
                      <a:pt x="916" y="74"/>
                      <a:pt x="916" y="74"/>
                      <a:pt x="916" y="74"/>
                    </a:cubicBezTo>
                    <a:cubicBezTo>
                      <a:pt x="608" y="35"/>
                      <a:pt x="308" y="5"/>
                      <a:pt x="0" y="0"/>
                    </a:cubicBezTo>
                  </a:path>
                </a:pathLst>
              </a:custGeom>
              <a:solidFill>
                <a:schemeClr val="bg1"/>
              </a:soli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第一部分：安全生产标准化简介</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3059727" y="1647616"/>
            <a:ext cx="5509302" cy="2491740"/>
          </a:xfrm>
          <a:prstGeom prst="rect">
            <a:avLst/>
          </a:prstGeom>
        </p:spPr>
        <p:txBody>
          <a:bodyPr wrap="square">
            <a:spAutoFit/>
          </a:bodyPr>
          <a:lstStyle/>
          <a:p>
            <a:pPr indent="360045" fontAlgn="auto">
              <a:lnSpc>
                <a:spcPct val="150000"/>
              </a:lnSpc>
              <a:spcBef>
                <a:spcPct val="0"/>
              </a:spcBef>
              <a:buFont typeface="Wingdings" panose="05000000000000000000" pitchFamily="2" charset="2"/>
              <a:buNone/>
            </a:pP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2010</a:t>
            </a:r>
            <a:r>
              <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月，国务院印发</a:t>
            </a: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关于进一步加强企业安全生产工作的通知</a:t>
            </a: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（国发</a:t>
            </a: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〔2010〕23</a:t>
            </a:r>
            <a:r>
              <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号），对需要领取“生产许可证”和“安全生产许可证” 的企业进行安全生产标准化建设提出强制性要求：“凡在规定时间内未实现达标的企业要依法暂扣其生产许可证、安全生产许可证，责令停产整顿；对整改逾期未达标的，地方政府要依法予以关闭”；</a:t>
            </a:r>
            <a:endPar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150000"/>
              </a:lnSpc>
              <a:spcBef>
                <a:spcPct val="0"/>
              </a:spcBef>
              <a:buFont typeface="Wingdings" panose="05000000000000000000" pitchFamily="2" charset="2"/>
              <a:buNone/>
            </a:pP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2011</a:t>
            </a:r>
            <a:r>
              <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日，国家安全监管总局关于进一步加强危险化学品企业安全生产标准化工作的通知（安监总管三</a:t>
            </a:r>
            <a:r>
              <a:rPr lang="en-US" altLang="zh-CN"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〔2011〕24</a:t>
            </a:r>
            <a:r>
              <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a:t>
            </a:r>
            <a:endParaRPr lang="zh-CN" altLang="en-US" sz="13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471170" y="882650"/>
            <a:ext cx="4398961" cy="338554"/>
          </a:xfrm>
          <a:prstGeom prst="rect">
            <a:avLst/>
          </a:prstGeom>
          <a:noFill/>
        </p:spPr>
        <p:txBody>
          <a:bodyPr wrap="none" rtlCol="0" anchor="t">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二</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国家对开展安全生产标准工作的一些要求</a:t>
            </a:r>
            <a:endPar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28575" y="2344513"/>
            <a:ext cx="3009900" cy="2457596"/>
            <a:chOff x="304800" y="1224280"/>
            <a:chExt cx="4471988" cy="3492104"/>
          </a:xfrm>
        </p:grpSpPr>
        <p:grpSp>
          <p:nvGrpSpPr>
            <p:cNvPr id="10" name="Group 65"/>
            <p:cNvGrpSpPr/>
            <p:nvPr/>
          </p:nvGrpSpPr>
          <p:grpSpPr bwMode="auto">
            <a:xfrm>
              <a:off x="304800" y="1660049"/>
              <a:ext cx="4471988" cy="3056335"/>
              <a:chOff x="582425" y="2159094"/>
              <a:chExt cx="5963026" cy="4074850"/>
            </a:xfrm>
          </p:grpSpPr>
          <p:sp>
            <p:nvSpPr>
              <p:cNvPr id="11" name="Freeform 16"/>
              <p:cNvSpPr/>
              <p:nvPr/>
            </p:nvSpPr>
            <p:spPr bwMode="auto">
              <a:xfrm>
                <a:off x="582425" y="4563957"/>
                <a:ext cx="3921089" cy="1669987"/>
              </a:xfrm>
              <a:custGeom>
                <a:avLst/>
                <a:gdLst>
                  <a:gd name="T0" fmla="*/ 0 w 3421"/>
                  <a:gd name="T1" fmla="*/ 398 h 1457"/>
                  <a:gd name="T2" fmla="*/ 1644 w 3421"/>
                  <a:gd name="T3" fmla="*/ 1457 h 1457"/>
                  <a:gd name="T4" fmla="*/ 3421 w 3421"/>
                  <a:gd name="T5" fmla="*/ 987 h 1457"/>
                  <a:gd name="T6" fmla="*/ 1789 w 3421"/>
                  <a:gd name="T7" fmla="*/ 0 h 1457"/>
                  <a:gd name="T8" fmla="*/ 0 w 3421"/>
                  <a:gd name="T9" fmla="*/ 398 h 1457"/>
                </a:gdLst>
                <a:ahLst/>
                <a:cxnLst>
                  <a:cxn ang="0">
                    <a:pos x="T0" y="T1"/>
                  </a:cxn>
                  <a:cxn ang="0">
                    <a:pos x="T2" y="T3"/>
                  </a:cxn>
                  <a:cxn ang="0">
                    <a:pos x="T4" y="T5"/>
                  </a:cxn>
                  <a:cxn ang="0">
                    <a:pos x="T6" y="T7"/>
                  </a:cxn>
                  <a:cxn ang="0">
                    <a:pos x="T8" y="T9"/>
                  </a:cxn>
                </a:cxnLst>
                <a:rect l="0" t="0" r="r" b="b"/>
                <a:pathLst>
                  <a:path w="3421" h="1457">
                    <a:moveTo>
                      <a:pt x="0" y="398"/>
                    </a:moveTo>
                    <a:lnTo>
                      <a:pt x="1644" y="1457"/>
                    </a:lnTo>
                    <a:lnTo>
                      <a:pt x="3421" y="987"/>
                    </a:lnTo>
                    <a:lnTo>
                      <a:pt x="1789" y="0"/>
                    </a:lnTo>
                    <a:lnTo>
                      <a:pt x="0" y="398"/>
                    </a:lnTo>
                    <a:close/>
                  </a:path>
                </a:pathLst>
              </a:custGeom>
              <a:solidFill>
                <a:srgbClr val="CFBEAF"/>
              </a:solidFill>
              <a:ln>
                <a:noFill/>
              </a:ln>
              <a:effectLst>
                <a:glow rad="939800">
                  <a:schemeClr val="bg1">
                    <a:lumMod val="85000"/>
                    <a:alpha val="52000"/>
                  </a:schemeClr>
                </a:glow>
              </a:effectLst>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grpSp>
            <p:nvGrpSpPr>
              <p:cNvPr id="14" name="Group 10"/>
              <p:cNvGrpSpPr/>
              <p:nvPr/>
            </p:nvGrpSpPr>
            <p:grpSpPr bwMode="auto">
              <a:xfrm>
                <a:off x="582425" y="4188009"/>
                <a:ext cx="3921089" cy="2045935"/>
                <a:chOff x="582425" y="4188009"/>
                <a:chExt cx="3921089" cy="2045935"/>
              </a:xfrm>
            </p:grpSpPr>
            <p:sp>
              <p:nvSpPr>
                <p:cNvPr id="44" name="Freeform 17"/>
                <p:cNvSpPr/>
                <p:nvPr/>
              </p:nvSpPr>
              <p:spPr bwMode="auto">
                <a:xfrm>
                  <a:off x="582425" y="4643372"/>
                  <a:ext cx="1884482" cy="1590572"/>
                </a:xfrm>
                <a:custGeom>
                  <a:avLst/>
                  <a:gdLst>
                    <a:gd name="T0" fmla="*/ 0 w 1644"/>
                    <a:gd name="T1" fmla="*/ 0 h 1387"/>
                    <a:gd name="T2" fmla="*/ 0 w 1644"/>
                    <a:gd name="T3" fmla="*/ 328 h 1387"/>
                    <a:gd name="T4" fmla="*/ 1644 w 1644"/>
                    <a:gd name="T5" fmla="*/ 1387 h 1387"/>
                    <a:gd name="T6" fmla="*/ 1644 w 1644"/>
                    <a:gd name="T7" fmla="*/ 1057 h 1387"/>
                    <a:gd name="T8" fmla="*/ 0 w 1644"/>
                    <a:gd name="T9" fmla="*/ 0 h 1387"/>
                  </a:gdLst>
                  <a:ahLst/>
                  <a:cxnLst>
                    <a:cxn ang="0">
                      <a:pos x="T0" y="T1"/>
                    </a:cxn>
                    <a:cxn ang="0">
                      <a:pos x="T2" y="T3"/>
                    </a:cxn>
                    <a:cxn ang="0">
                      <a:pos x="T4" y="T5"/>
                    </a:cxn>
                    <a:cxn ang="0">
                      <a:pos x="T6" y="T7"/>
                    </a:cxn>
                    <a:cxn ang="0">
                      <a:pos x="T8" y="T9"/>
                    </a:cxn>
                  </a:cxnLst>
                  <a:rect l="0" t="0" r="r" b="b"/>
                  <a:pathLst>
                    <a:path w="1644" h="1387">
                      <a:moveTo>
                        <a:pt x="0" y="0"/>
                      </a:moveTo>
                      <a:lnTo>
                        <a:pt x="0" y="328"/>
                      </a:lnTo>
                      <a:lnTo>
                        <a:pt x="1644" y="1387"/>
                      </a:lnTo>
                      <a:lnTo>
                        <a:pt x="1644" y="1057"/>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sp>
              <p:nvSpPr>
                <p:cNvPr id="45" name="Freeform 18"/>
                <p:cNvSpPr/>
                <p:nvPr/>
              </p:nvSpPr>
              <p:spPr bwMode="auto">
                <a:xfrm>
                  <a:off x="2466748" y="5342214"/>
                  <a:ext cx="1923294" cy="848175"/>
                </a:xfrm>
                <a:custGeom>
                  <a:avLst/>
                  <a:gdLst>
                    <a:gd name="T0" fmla="*/ 1923294 w 1678"/>
                    <a:gd name="T1" fmla="*/ 328954 h 740"/>
                    <a:gd name="T2" fmla="*/ 1923294 w 1678"/>
                    <a:gd name="T3" fmla="*/ 0 h 740"/>
                    <a:gd name="T4" fmla="*/ 0 w 1678"/>
                    <a:gd name="T5" fmla="*/ 513490 h 740"/>
                    <a:gd name="T6" fmla="*/ 0 w 1678"/>
                    <a:gd name="T7" fmla="*/ 848175 h 740"/>
                    <a:gd name="T8" fmla="*/ 1923294 w 1678"/>
                    <a:gd name="T9" fmla="*/ 328954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46" name="Freeform 19"/>
                <p:cNvSpPr/>
                <p:nvPr/>
              </p:nvSpPr>
              <p:spPr bwMode="auto">
                <a:xfrm>
                  <a:off x="582425" y="4187788"/>
                  <a:ext cx="3921372" cy="1668355"/>
                </a:xfrm>
                <a:custGeom>
                  <a:avLst/>
                  <a:gdLst>
                    <a:gd name="T0" fmla="*/ 0 w 3421"/>
                    <a:gd name="T1" fmla="*/ 398 h 1455"/>
                    <a:gd name="T2" fmla="*/ 1644 w 3421"/>
                    <a:gd name="T3" fmla="*/ 1455 h 1455"/>
                    <a:gd name="T4" fmla="*/ 3421 w 3421"/>
                    <a:gd name="T5" fmla="*/ 987 h 1455"/>
                    <a:gd name="T6" fmla="*/ 1789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7"/>
                      </a:lnTo>
                      <a:lnTo>
                        <a:pt x="1789" y="0"/>
                      </a:lnTo>
                      <a:lnTo>
                        <a:pt x="0" y="398"/>
                      </a:lnTo>
                      <a:close/>
                    </a:path>
                  </a:pathLst>
                </a:custGeom>
                <a:solidFill>
                  <a:srgbClr val="333F50"/>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grpSp>
          <p:grpSp>
            <p:nvGrpSpPr>
              <p:cNvPr id="15" name="Group 42"/>
              <p:cNvGrpSpPr/>
              <p:nvPr/>
            </p:nvGrpSpPr>
            <p:grpSpPr bwMode="auto">
              <a:xfrm>
                <a:off x="1167737" y="3651022"/>
                <a:ext cx="3921089" cy="2043643"/>
                <a:chOff x="870117" y="3893440"/>
                <a:chExt cx="3921089" cy="2043643"/>
              </a:xfrm>
            </p:grpSpPr>
            <p:sp>
              <p:nvSpPr>
                <p:cNvPr id="39" name="Freeform 20"/>
                <p:cNvSpPr/>
                <p:nvPr/>
              </p:nvSpPr>
              <p:spPr bwMode="auto">
                <a:xfrm>
                  <a:off x="870117" y="4269388"/>
                  <a:ext cx="3921089" cy="1667695"/>
                </a:xfrm>
                <a:custGeom>
                  <a:avLst/>
                  <a:gdLst>
                    <a:gd name="T0" fmla="*/ 0 w 3421"/>
                    <a:gd name="T1" fmla="*/ 456180 h 1455"/>
                    <a:gd name="T2" fmla="*/ 1884323 w 3421"/>
                    <a:gd name="T3" fmla="*/ 1667695 h 1455"/>
                    <a:gd name="T4" fmla="*/ 3921089 w 3421"/>
                    <a:gd name="T5" fmla="*/ 1130136 h 1455"/>
                    <a:gd name="T6" fmla="*/ 2049374 w 3421"/>
                    <a:gd name="T7" fmla="*/ 0 h 1455"/>
                    <a:gd name="T8" fmla="*/ 0 w 3421"/>
                    <a:gd name="T9" fmla="*/ 456180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nvGrpSpPr>
                <p:cNvPr id="40" name="Group 9"/>
                <p:cNvGrpSpPr/>
                <p:nvPr/>
              </p:nvGrpSpPr>
              <p:grpSpPr bwMode="auto">
                <a:xfrm>
                  <a:off x="870117" y="3893440"/>
                  <a:ext cx="3921089" cy="2043643"/>
                  <a:chOff x="870117" y="3893440"/>
                  <a:chExt cx="3921089" cy="2043643"/>
                </a:xfrm>
              </p:grpSpPr>
              <p:sp>
                <p:nvSpPr>
                  <p:cNvPr id="41" name="Freeform 21"/>
                  <p:cNvSpPr/>
                  <p:nvPr/>
                </p:nvSpPr>
                <p:spPr bwMode="auto">
                  <a:xfrm>
                    <a:off x="870630" y="4349250"/>
                    <a:ext cx="1884481"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rgbClr val="BF9000"/>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sp>
                <p:nvSpPr>
                  <p:cNvPr id="42" name="Freeform 22"/>
                  <p:cNvSpPr/>
                  <p:nvPr/>
                </p:nvSpPr>
                <p:spPr bwMode="auto">
                  <a:xfrm>
                    <a:off x="2754440" y="5045353"/>
                    <a:ext cx="1922147" cy="848175"/>
                  </a:xfrm>
                  <a:custGeom>
                    <a:avLst/>
                    <a:gdLst>
                      <a:gd name="T0" fmla="*/ 1922147 w 1677"/>
                      <a:gd name="T1" fmla="*/ 328954 h 740"/>
                      <a:gd name="T2" fmla="*/ 1922147 w 1677"/>
                      <a:gd name="T3" fmla="*/ 0 h 740"/>
                      <a:gd name="T4" fmla="*/ 0 w 1677"/>
                      <a:gd name="T5" fmla="*/ 515782 h 740"/>
                      <a:gd name="T6" fmla="*/ 0 w 1677"/>
                      <a:gd name="T7" fmla="*/ 848175 h 740"/>
                      <a:gd name="T8" fmla="*/ 1922147 w 1677"/>
                      <a:gd name="T9" fmla="*/ 328954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43" name="Freeform 23"/>
                  <p:cNvSpPr/>
                  <p:nvPr/>
                </p:nvSpPr>
                <p:spPr bwMode="auto">
                  <a:xfrm>
                    <a:off x="870630" y="3893666"/>
                    <a:ext cx="3919784" cy="1666767"/>
                  </a:xfrm>
                  <a:custGeom>
                    <a:avLst/>
                    <a:gdLst>
                      <a:gd name="T0" fmla="*/ 0 w 3421"/>
                      <a:gd name="T1" fmla="*/ 398 h 1455"/>
                      <a:gd name="T2" fmla="*/ 1644 w 3421"/>
                      <a:gd name="T3" fmla="*/ 1455 h 1455"/>
                      <a:gd name="T4" fmla="*/ 3421 w 3421"/>
                      <a:gd name="T5" fmla="*/ 985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5"/>
                        </a:lnTo>
                        <a:lnTo>
                          <a:pt x="1788" y="0"/>
                        </a:lnTo>
                        <a:lnTo>
                          <a:pt x="0" y="39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grpSp>
          </p:grpSp>
          <p:grpSp>
            <p:nvGrpSpPr>
              <p:cNvPr id="16" name="Group 43"/>
              <p:cNvGrpSpPr/>
              <p:nvPr/>
            </p:nvGrpSpPr>
            <p:grpSpPr bwMode="auto">
              <a:xfrm>
                <a:off x="1639410" y="3166362"/>
                <a:ext cx="3921089" cy="2043643"/>
                <a:chOff x="596179" y="3246993"/>
                <a:chExt cx="3921089" cy="2043643"/>
              </a:xfrm>
            </p:grpSpPr>
            <p:sp>
              <p:nvSpPr>
                <p:cNvPr id="34" name="Freeform 24"/>
                <p:cNvSpPr/>
                <p:nvPr/>
              </p:nvSpPr>
              <p:spPr bwMode="auto">
                <a:xfrm>
                  <a:off x="596179" y="3622941"/>
                  <a:ext cx="3921089" cy="1667695"/>
                </a:xfrm>
                <a:custGeom>
                  <a:avLst/>
                  <a:gdLst>
                    <a:gd name="T0" fmla="*/ 0 w 3421"/>
                    <a:gd name="T1" fmla="*/ 456180 h 1455"/>
                    <a:gd name="T2" fmla="*/ 1884323 w 3421"/>
                    <a:gd name="T3" fmla="*/ 1667695 h 1455"/>
                    <a:gd name="T4" fmla="*/ 3921089 w 3421"/>
                    <a:gd name="T5" fmla="*/ 1130136 h 1455"/>
                    <a:gd name="T6" fmla="*/ 2049374 w 3421"/>
                    <a:gd name="T7" fmla="*/ 0 h 1455"/>
                    <a:gd name="T8" fmla="*/ 0 w 3421"/>
                    <a:gd name="T9" fmla="*/ 456180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nvGrpSpPr>
                <p:cNvPr id="35" name="Group 39"/>
                <p:cNvGrpSpPr/>
                <p:nvPr/>
              </p:nvGrpSpPr>
              <p:grpSpPr bwMode="auto">
                <a:xfrm>
                  <a:off x="596179" y="3246993"/>
                  <a:ext cx="3921089" cy="2043643"/>
                  <a:chOff x="596179" y="3246993"/>
                  <a:chExt cx="3921089" cy="2043643"/>
                </a:xfrm>
              </p:grpSpPr>
              <p:sp>
                <p:nvSpPr>
                  <p:cNvPr id="36" name="Freeform 25"/>
                  <p:cNvSpPr/>
                  <p:nvPr/>
                </p:nvSpPr>
                <p:spPr bwMode="auto">
                  <a:xfrm>
                    <a:off x="596536" y="3703306"/>
                    <a:ext cx="1884482"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sp>
                <p:nvSpPr>
                  <p:cNvPr id="37" name="Freeform 26"/>
                  <p:cNvSpPr/>
                  <p:nvPr/>
                </p:nvSpPr>
                <p:spPr bwMode="auto">
                  <a:xfrm>
                    <a:off x="2480503" y="4398906"/>
                    <a:ext cx="1922147" cy="848175"/>
                  </a:xfrm>
                  <a:custGeom>
                    <a:avLst/>
                    <a:gdLst>
                      <a:gd name="T0" fmla="*/ 1922147 w 1677"/>
                      <a:gd name="T1" fmla="*/ 328954 h 740"/>
                      <a:gd name="T2" fmla="*/ 1922147 w 1677"/>
                      <a:gd name="T3" fmla="*/ 0 h 740"/>
                      <a:gd name="T4" fmla="*/ 0 w 1677"/>
                      <a:gd name="T5" fmla="*/ 515782 h 740"/>
                      <a:gd name="T6" fmla="*/ 0 w 1677"/>
                      <a:gd name="T7" fmla="*/ 848175 h 740"/>
                      <a:gd name="T8" fmla="*/ 1922147 w 1677"/>
                      <a:gd name="T9" fmla="*/ 328954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38" name="Freeform 27"/>
                  <p:cNvSpPr/>
                  <p:nvPr/>
                </p:nvSpPr>
                <p:spPr bwMode="auto">
                  <a:xfrm>
                    <a:off x="596179" y="3246993"/>
                    <a:ext cx="3921089" cy="1667695"/>
                  </a:xfrm>
                  <a:custGeom>
                    <a:avLst/>
                    <a:gdLst>
                      <a:gd name="T0" fmla="*/ 0 w 3421"/>
                      <a:gd name="T1" fmla="*/ 456180 h 1455"/>
                      <a:gd name="T2" fmla="*/ 1884323 w 3421"/>
                      <a:gd name="T3" fmla="*/ 1667695 h 1455"/>
                      <a:gd name="T4" fmla="*/ 3921089 w 3421"/>
                      <a:gd name="T5" fmla="*/ 1128989 h 1455"/>
                      <a:gd name="T6" fmla="*/ 2049374 w 3421"/>
                      <a:gd name="T7" fmla="*/ 0 h 1455"/>
                      <a:gd name="T8" fmla="*/ 0 w 3421"/>
                      <a:gd name="T9" fmla="*/ 456180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5"/>
                        </a:lnTo>
                        <a:lnTo>
                          <a:pt x="1788" y="0"/>
                        </a:lnTo>
                        <a:lnTo>
                          <a:pt x="0" y="39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grpSp>
          <p:grpSp>
            <p:nvGrpSpPr>
              <p:cNvPr id="17" name="Group 44"/>
              <p:cNvGrpSpPr/>
              <p:nvPr/>
            </p:nvGrpSpPr>
            <p:grpSpPr bwMode="auto">
              <a:xfrm>
                <a:off x="2117163" y="2636564"/>
                <a:ext cx="3921089" cy="2045935"/>
                <a:chOff x="827708" y="2824052"/>
                <a:chExt cx="3921089" cy="2045935"/>
              </a:xfrm>
            </p:grpSpPr>
            <p:sp>
              <p:nvSpPr>
                <p:cNvPr id="29" name="Freeform 28"/>
                <p:cNvSpPr/>
                <p:nvPr/>
              </p:nvSpPr>
              <p:spPr bwMode="auto">
                <a:xfrm>
                  <a:off x="827708" y="3201146"/>
                  <a:ext cx="3921089" cy="1668841"/>
                </a:xfrm>
                <a:custGeom>
                  <a:avLst/>
                  <a:gdLst>
                    <a:gd name="T0" fmla="*/ 0 w 3421"/>
                    <a:gd name="T1" fmla="*/ 456180 h 1456"/>
                    <a:gd name="T2" fmla="*/ 1884323 w 3421"/>
                    <a:gd name="T3" fmla="*/ 1668841 h 1456"/>
                    <a:gd name="T4" fmla="*/ 3921089 w 3421"/>
                    <a:gd name="T5" fmla="*/ 1131282 h 1456"/>
                    <a:gd name="T6" fmla="*/ 2050520 w 3421"/>
                    <a:gd name="T7" fmla="*/ 0 h 1456"/>
                    <a:gd name="T8" fmla="*/ 0 w 3421"/>
                    <a:gd name="T9" fmla="*/ 456180 h 1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6">
                      <a:moveTo>
                        <a:pt x="0" y="398"/>
                      </a:moveTo>
                      <a:lnTo>
                        <a:pt x="1644" y="1456"/>
                      </a:lnTo>
                      <a:lnTo>
                        <a:pt x="3421" y="987"/>
                      </a:lnTo>
                      <a:lnTo>
                        <a:pt x="1789"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nvGrpSpPr>
                <p:cNvPr id="30" name="Group 40"/>
                <p:cNvGrpSpPr/>
                <p:nvPr/>
              </p:nvGrpSpPr>
              <p:grpSpPr bwMode="auto">
                <a:xfrm>
                  <a:off x="827708" y="2824052"/>
                  <a:ext cx="3921089" cy="2045935"/>
                  <a:chOff x="827708" y="2824052"/>
                  <a:chExt cx="3921089" cy="2045935"/>
                </a:xfrm>
              </p:grpSpPr>
              <p:sp>
                <p:nvSpPr>
                  <p:cNvPr id="31" name="Freeform 29"/>
                  <p:cNvSpPr/>
                  <p:nvPr/>
                </p:nvSpPr>
                <p:spPr bwMode="auto">
                  <a:xfrm>
                    <a:off x="828180" y="3281559"/>
                    <a:ext cx="1884481" cy="1588984"/>
                  </a:xfrm>
                  <a:custGeom>
                    <a:avLst/>
                    <a:gdLst>
                      <a:gd name="T0" fmla="*/ 0 w 1644"/>
                      <a:gd name="T1" fmla="*/ 0 h 1386"/>
                      <a:gd name="T2" fmla="*/ 0 w 1644"/>
                      <a:gd name="T3" fmla="*/ 328 h 1386"/>
                      <a:gd name="T4" fmla="*/ 1644 w 1644"/>
                      <a:gd name="T5" fmla="*/ 1386 h 1386"/>
                      <a:gd name="T6" fmla="*/ 1644 w 1644"/>
                      <a:gd name="T7" fmla="*/ 1056 h 1386"/>
                      <a:gd name="T8" fmla="*/ 0 w 1644"/>
                      <a:gd name="T9" fmla="*/ 0 h 1386"/>
                    </a:gdLst>
                    <a:ahLst/>
                    <a:cxnLst>
                      <a:cxn ang="0">
                        <a:pos x="T0" y="T1"/>
                      </a:cxn>
                      <a:cxn ang="0">
                        <a:pos x="T2" y="T3"/>
                      </a:cxn>
                      <a:cxn ang="0">
                        <a:pos x="T4" y="T5"/>
                      </a:cxn>
                      <a:cxn ang="0">
                        <a:pos x="T6" y="T7"/>
                      </a:cxn>
                      <a:cxn ang="0">
                        <a:pos x="T8" y="T9"/>
                      </a:cxn>
                    </a:cxnLst>
                    <a:rect l="0" t="0" r="r" b="b"/>
                    <a:pathLst>
                      <a:path w="1644" h="1386">
                        <a:moveTo>
                          <a:pt x="0" y="0"/>
                        </a:moveTo>
                        <a:lnTo>
                          <a:pt x="0" y="328"/>
                        </a:lnTo>
                        <a:lnTo>
                          <a:pt x="1644" y="1386"/>
                        </a:lnTo>
                        <a:lnTo>
                          <a:pt x="1644" y="1056"/>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sp>
                <p:nvSpPr>
                  <p:cNvPr id="32" name="Freeform 30"/>
                  <p:cNvSpPr/>
                  <p:nvPr/>
                </p:nvSpPr>
                <p:spPr bwMode="auto">
                  <a:xfrm>
                    <a:off x="2712031" y="3978258"/>
                    <a:ext cx="1923294" cy="848175"/>
                  </a:xfrm>
                  <a:custGeom>
                    <a:avLst/>
                    <a:gdLst>
                      <a:gd name="T0" fmla="*/ 1923294 w 1678"/>
                      <a:gd name="T1" fmla="*/ 328954 h 740"/>
                      <a:gd name="T2" fmla="*/ 1923294 w 1678"/>
                      <a:gd name="T3" fmla="*/ 0 h 740"/>
                      <a:gd name="T4" fmla="*/ 0 w 1678"/>
                      <a:gd name="T5" fmla="*/ 513490 h 740"/>
                      <a:gd name="T6" fmla="*/ 0 w 1678"/>
                      <a:gd name="T7" fmla="*/ 848175 h 740"/>
                      <a:gd name="T8" fmla="*/ 1923294 w 1678"/>
                      <a:gd name="T9" fmla="*/ 328954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33" name="Freeform 31"/>
                  <p:cNvSpPr/>
                  <p:nvPr/>
                </p:nvSpPr>
                <p:spPr bwMode="auto">
                  <a:xfrm>
                    <a:off x="827708" y="2824052"/>
                    <a:ext cx="3921089" cy="1667695"/>
                  </a:xfrm>
                  <a:custGeom>
                    <a:avLst/>
                    <a:gdLst>
                      <a:gd name="T0" fmla="*/ 0 w 3421"/>
                      <a:gd name="T1" fmla="*/ 457327 h 1455"/>
                      <a:gd name="T2" fmla="*/ 1884323 w 3421"/>
                      <a:gd name="T3" fmla="*/ 1667695 h 1455"/>
                      <a:gd name="T4" fmla="*/ 3921089 w 3421"/>
                      <a:gd name="T5" fmla="*/ 1131282 h 1455"/>
                      <a:gd name="T6" fmla="*/ 2050520 w 3421"/>
                      <a:gd name="T7" fmla="*/ 0 h 1455"/>
                      <a:gd name="T8" fmla="*/ 0 w 3421"/>
                      <a:gd name="T9" fmla="*/ 45732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9"/>
                        </a:moveTo>
                        <a:lnTo>
                          <a:pt x="1644" y="1455"/>
                        </a:lnTo>
                        <a:lnTo>
                          <a:pt x="3421" y="987"/>
                        </a:lnTo>
                        <a:lnTo>
                          <a:pt x="1789" y="0"/>
                        </a:lnTo>
                        <a:lnTo>
                          <a:pt x="0" y="399"/>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grpSp>
          <p:grpSp>
            <p:nvGrpSpPr>
              <p:cNvPr id="18" name="Group 45"/>
              <p:cNvGrpSpPr/>
              <p:nvPr/>
            </p:nvGrpSpPr>
            <p:grpSpPr bwMode="auto">
              <a:xfrm>
                <a:off x="2626654" y="2159094"/>
                <a:ext cx="3918797" cy="2043643"/>
                <a:chOff x="1101645" y="2520314"/>
                <a:chExt cx="3918797" cy="2043643"/>
              </a:xfrm>
            </p:grpSpPr>
            <p:sp>
              <p:nvSpPr>
                <p:cNvPr id="24" name="Freeform 32"/>
                <p:cNvSpPr/>
                <p:nvPr/>
              </p:nvSpPr>
              <p:spPr bwMode="auto">
                <a:xfrm>
                  <a:off x="1101645" y="2896262"/>
                  <a:ext cx="3918797" cy="1667695"/>
                </a:xfrm>
                <a:custGeom>
                  <a:avLst/>
                  <a:gdLst>
                    <a:gd name="T0" fmla="*/ 0 w 3419"/>
                    <a:gd name="T1" fmla="*/ 457327 h 1455"/>
                    <a:gd name="T2" fmla="*/ 1883177 w 3419"/>
                    <a:gd name="T3" fmla="*/ 1667695 h 1455"/>
                    <a:gd name="T4" fmla="*/ 3918797 w 3419"/>
                    <a:gd name="T5" fmla="*/ 1132428 h 1455"/>
                    <a:gd name="T6" fmla="*/ 2048228 w 3419"/>
                    <a:gd name="T7" fmla="*/ 0 h 1455"/>
                    <a:gd name="T8" fmla="*/ 0 w 3419"/>
                    <a:gd name="T9" fmla="*/ 45732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9" h="1455">
                      <a:moveTo>
                        <a:pt x="0" y="399"/>
                      </a:moveTo>
                      <a:lnTo>
                        <a:pt x="1643" y="1455"/>
                      </a:lnTo>
                      <a:lnTo>
                        <a:pt x="3419" y="988"/>
                      </a:lnTo>
                      <a:lnTo>
                        <a:pt x="1787" y="0"/>
                      </a:lnTo>
                      <a:lnTo>
                        <a:pt x="0" y="399"/>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nvGrpSpPr>
                <p:cNvPr id="25" name="Group 41"/>
                <p:cNvGrpSpPr/>
                <p:nvPr/>
              </p:nvGrpSpPr>
              <p:grpSpPr bwMode="auto">
                <a:xfrm>
                  <a:off x="1101645" y="2520314"/>
                  <a:ext cx="3918797" cy="2043642"/>
                  <a:chOff x="1101645" y="2520314"/>
                  <a:chExt cx="3918797" cy="2043642"/>
                </a:xfrm>
              </p:grpSpPr>
              <p:sp>
                <p:nvSpPr>
                  <p:cNvPr id="26" name="Freeform 33"/>
                  <p:cNvSpPr/>
                  <p:nvPr/>
                </p:nvSpPr>
                <p:spPr bwMode="auto">
                  <a:xfrm>
                    <a:off x="1102245" y="2975898"/>
                    <a:ext cx="1882894" cy="1587397"/>
                  </a:xfrm>
                  <a:custGeom>
                    <a:avLst/>
                    <a:gdLst>
                      <a:gd name="T0" fmla="*/ 0 w 1643"/>
                      <a:gd name="T1" fmla="*/ 0 h 1385"/>
                      <a:gd name="T2" fmla="*/ 0 w 1643"/>
                      <a:gd name="T3" fmla="*/ 329 h 1385"/>
                      <a:gd name="T4" fmla="*/ 1643 w 1643"/>
                      <a:gd name="T5" fmla="*/ 1385 h 1385"/>
                      <a:gd name="T6" fmla="*/ 1643 w 1643"/>
                      <a:gd name="T7" fmla="*/ 1057 h 1385"/>
                      <a:gd name="T8" fmla="*/ 0 w 1643"/>
                      <a:gd name="T9" fmla="*/ 0 h 1385"/>
                    </a:gdLst>
                    <a:ahLst/>
                    <a:cxnLst>
                      <a:cxn ang="0">
                        <a:pos x="T0" y="T1"/>
                      </a:cxn>
                      <a:cxn ang="0">
                        <a:pos x="T2" y="T3"/>
                      </a:cxn>
                      <a:cxn ang="0">
                        <a:pos x="T4" y="T5"/>
                      </a:cxn>
                      <a:cxn ang="0">
                        <a:pos x="T6" y="T7"/>
                      </a:cxn>
                      <a:cxn ang="0">
                        <a:pos x="T8" y="T9"/>
                      </a:cxn>
                    </a:cxnLst>
                    <a:rect l="0" t="0" r="r" b="b"/>
                    <a:pathLst>
                      <a:path w="1643" h="1385">
                        <a:moveTo>
                          <a:pt x="0" y="0"/>
                        </a:moveTo>
                        <a:lnTo>
                          <a:pt x="0" y="329"/>
                        </a:lnTo>
                        <a:lnTo>
                          <a:pt x="1643" y="1385"/>
                        </a:lnTo>
                        <a:lnTo>
                          <a:pt x="1643" y="105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sp>
                <p:nvSpPr>
                  <p:cNvPr id="27" name="Freeform 34"/>
                  <p:cNvSpPr/>
                  <p:nvPr/>
                </p:nvSpPr>
                <p:spPr bwMode="auto">
                  <a:xfrm>
                    <a:off x="2984823" y="3672227"/>
                    <a:ext cx="1923294" cy="848175"/>
                  </a:xfrm>
                  <a:custGeom>
                    <a:avLst/>
                    <a:gdLst>
                      <a:gd name="T0" fmla="*/ 1923294 w 1678"/>
                      <a:gd name="T1" fmla="*/ 328954 h 740"/>
                      <a:gd name="T2" fmla="*/ 1923294 w 1678"/>
                      <a:gd name="T3" fmla="*/ 0 h 740"/>
                      <a:gd name="T4" fmla="*/ 0 w 1678"/>
                      <a:gd name="T5" fmla="*/ 515782 h 740"/>
                      <a:gd name="T6" fmla="*/ 0 w 1678"/>
                      <a:gd name="T7" fmla="*/ 848175 h 740"/>
                      <a:gd name="T8" fmla="*/ 1923294 w 1678"/>
                      <a:gd name="T9" fmla="*/ 328954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50"/>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28" name="Freeform 35"/>
                  <p:cNvSpPr/>
                  <p:nvPr/>
                </p:nvSpPr>
                <p:spPr bwMode="auto">
                  <a:xfrm>
                    <a:off x="1102245" y="2520314"/>
                    <a:ext cx="3918197" cy="1666767"/>
                  </a:xfrm>
                  <a:custGeom>
                    <a:avLst/>
                    <a:gdLst>
                      <a:gd name="T0" fmla="*/ 0 w 3419"/>
                      <a:gd name="T1" fmla="*/ 398 h 1455"/>
                      <a:gd name="T2" fmla="*/ 1643 w 3419"/>
                      <a:gd name="T3" fmla="*/ 1455 h 1455"/>
                      <a:gd name="T4" fmla="*/ 3419 w 3419"/>
                      <a:gd name="T5" fmla="*/ 987 h 1455"/>
                      <a:gd name="T6" fmla="*/ 1787 w 3419"/>
                      <a:gd name="T7" fmla="*/ 0 h 1455"/>
                      <a:gd name="T8" fmla="*/ 0 w 3419"/>
                      <a:gd name="T9" fmla="*/ 398 h 1455"/>
                    </a:gdLst>
                    <a:ahLst/>
                    <a:cxnLst>
                      <a:cxn ang="0">
                        <a:pos x="T0" y="T1"/>
                      </a:cxn>
                      <a:cxn ang="0">
                        <a:pos x="T2" y="T3"/>
                      </a:cxn>
                      <a:cxn ang="0">
                        <a:pos x="T4" y="T5"/>
                      </a:cxn>
                      <a:cxn ang="0">
                        <a:pos x="T6" y="T7"/>
                      </a:cxn>
                      <a:cxn ang="0">
                        <a:pos x="T8" y="T9"/>
                      </a:cxn>
                    </a:cxnLst>
                    <a:rect l="0" t="0" r="r" b="b"/>
                    <a:pathLst>
                      <a:path w="3419" h="1455">
                        <a:moveTo>
                          <a:pt x="0" y="398"/>
                        </a:moveTo>
                        <a:lnTo>
                          <a:pt x="1643" y="1455"/>
                        </a:lnTo>
                        <a:lnTo>
                          <a:pt x="3419" y="987"/>
                        </a:lnTo>
                        <a:lnTo>
                          <a:pt x="1787" y="0"/>
                        </a:lnTo>
                        <a:lnTo>
                          <a:pt x="0" y="39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grpSp>
          </p:grpSp>
        </p:grpSp>
        <p:grpSp>
          <p:nvGrpSpPr>
            <p:cNvPr id="47" name="Group 11"/>
            <p:cNvGrpSpPr/>
            <p:nvPr/>
          </p:nvGrpSpPr>
          <p:grpSpPr bwMode="auto">
            <a:xfrm>
              <a:off x="2926556" y="1224280"/>
              <a:ext cx="333375" cy="1022747"/>
              <a:chOff x="3901681" y="1632533"/>
              <a:chExt cx="445205" cy="1362592"/>
            </a:xfrm>
          </p:grpSpPr>
          <p:sp>
            <p:nvSpPr>
              <p:cNvPr id="48" name="Freeform 12"/>
              <p:cNvSpPr/>
              <p:nvPr/>
            </p:nvSpPr>
            <p:spPr bwMode="auto">
              <a:xfrm>
                <a:off x="4013108" y="1632533"/>
                <a:ext cx="132133" cy="201176"/>
              </a:xfrm>
              <a:custGeom>
                <a:avLst/>
                <a:gdLst>
                  <a:gd name="T0" fmla="*/ 21622 w 110"/>
                  <a:gd name="T1" fmla="*/ 189130 h 167"/>
                  <a:gd name="T2" fmla="*/ 70871 w 110"/>
                  <a:gd name="T3" fmla="*/ 199971 h 167"/>
                  <a:gd name="T4" fmla="*/ 97298 w 110"/>
                  <a:gd name="T5" fmla="*/ 189130 h 167"/>
                  <a:gd name="T6" fmla="*/ 112914 w 110"/>
                  <a:gd name="T7" fmla="*/ 178288 h 167"/>
                  <a:gd name="T8" fmla="*/ 126127 w 110"/>
                  <a:gd name="T9" fmla="*/ 121669 h 167"/>
                  <a:gd name="T10" fmla="*/ 132133 w 110"/>
                  <a:gd name="T11" fmla="*/ 74688 h 167"/>
                  <a:gd name="T12" fmla="*/ 45646 w 110"/>
                  <a:gd name="T13" fmla="*/ 10842 h 167"/>
                  <a:gd name="T14" fmla="*/ 3604 w 110"/>
                  <a:gd name="T15" fmla="*/ 101190 h 167"/>
                  <a:gd name="T16" fmla="*/ 9610 w 110"/>
                  <a:gd name="T17" fmla="*/ 136125 h 167"/>
                  <a:gd name="T18" fmla="*/ 15616 w 110"/>
                  <a:gd name="T19" fmla="*/ 150581 h 167"/>
                  <a:gd name="T20" fmla="*/ 21622 w 110"/>
                  <a:gd name="T21" fmla="*/ 189130 h 167"/>
                  <a:gd name="T22" fmla="*/ 21622 w 110"/>
                  <a:gd name="T23" fmla="*/ 18913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0" h="167">
                    <a:moveTo>
                      <a:pt x="18" y="157"/>
                    </a:moveTo>
                    <a:cubicBezTo>
                      <a:pt x="15" y="164"/>
                      <a:pt x="55" y="167"/>
                      <a:pt x="59" y="166"/>
                    </a:cubicBezTo>
                    <a:cubicBezTo>
                      <a:pt x="67" y="164"/>
                      <a:pt x="75" y="161"/>
                      <a:pt x="81" y="157"/>
                    </a:cubicBezTo>
                    <a:cubicBezTo>
                      <a:pt x="85" y="155"/>
                      <a:pt x="90" y="149"/>
                      <a:pt x="94" y="148"/>
                    </a:cubicBezTo>
                    <a:cubicBezTo>
                      <a:pt x="86" y="141"/>
                      <a:pt x="102" y="109"/>
                      <a:pt x="105" y="101"/>
                    </a:cubicBezTo>
                    <a:cubicBezTo>
                      <a:pt x="109" y="88"/>
                      <a:pt x="110" y="76"/>
                      <a:pt x="110" y="62"/>
                    </a:cubicBezTo>
                    <a:cubicBezTo>
                      <a:pt x="108" y="23"/>
                      <a:pt x="77" y="0"/>
                      <a:pt x="38" y="9"/>
                    </a:cubicBezTo>
                    <a:cubicBezTo>
                      <a:pt x="3" y="17"/>
                      <a:pt x="0" y="55"/>
                      <a:pt x="3" y="84"/>
                    </a:cubicBezTo>
                    <a:cubicBezTo>
                      <a:pt x="4" y="94"/>
                      <a:pt x="7" y="103"/>
                      <a:pt x="8" y="113"/>
                    </a:cubicBezTo>
                    <a:cubicBezTo>
                      <a:pt x="8" y="118"/>
                      <a:pt x="10" y="121"/>
                      <a:pt x="13" y="125"/>
                    </a:cubicBezTo>
                    <a:cubicBezTo>
                      <a:pt x="20" y="135"/>
                      <a:pt x="21" y="145"/>
                      <a:pt x="18" y="157"/>
                    </a:cubicBezTo>
                    <a:cubicBezTo>
                      <a:pt x="18" y="157"/>
                      <a:pt x="26" y="131"/>
                      <a:pt x="18" y="157"/>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49" name="Freeform 13"/>
              <p:cNvSpPr/>
              <p:nvPr/>
            </p:nvSpPr>
            <p:spPr bwMode="auto">
              <a:xfrm>
                <a:off x="3901681" y="1827643"/>
                <a:ext cx="445205" cy="1167482"/>
              </a:xfrm>
              <a:custGeom>
                <a:avLst/>
                <a:gdLst>
                  <a:gd name="T0" fmla="*/ 356 w 369"/>
                  <a:gd name="T1" fmla="*/ 203 h 968"/>
                  <a:gd name="T2" fmla="*/ 311 w 369"/>
                  <a:gd name="T3" fmla="*/ 42 h 968"/>
                  <a:gd name="T4" fmla="*/ 282 w 369"/>
                  <a:gd name="T5" fmla="*/ 26 h 968"/>
                  <a:gd name="T6" fmla="*/ 193 w 369"/>
                  <a:gd name="T7" fmla="*/ 47 h 968"/>
                  <a:gd name="T8" fmla="*/ 211 w 369"/>
                  <a:gd name="T9" fmla="*/ 184 h 968"/>
                  <a:gd name="T10" fmla="*/ 246 w 369"/>
                  <a:gd name="T11" fmla="*/ 325 h 968"/>
                  <a:gd name="T12" fmla="*/ 89 w 369"/>
                  <a:gd name="T13" fmla="*/ 364 h 968"/>
                  <a:gd name="T14" fmla="*/ 74 w 369"/>
                  <a:gd name="T15" fmla="*/ 327 h 968"/>
                  <a:gd name="T16" fmla="*/ 109 w 369"/>
                  <a:gd name="T17" fmla="*/ 132 h 968"/>
                  <a:gd name="T18" fmla="*/ 114 w 369"/>
                  <a:gd name="T19" fmla="*/ 15 h 968"/>
                  <a:gd name="T20" fmla="*/ 20 w 369"/>
                  <a:gd name="T21" fmla="*/ 81 h 968"/>
                  <a:gd name="T22" fmla="*/ 3 w 369"/>
                  <a:gd name="T23" fmla="*/ 444 h 968"/>
                  <a:gd name="T24" fmla="*/ 17 w 369"/>
                  <a:gd name="T25" fmla="*/ 514 h 968"/>
                  <a:gd name="T26" fmla="*/ 40 w 369"/>
                  <a:gd name="T27" fmla="*/ 530 h 968"/>
                  <a:gd name="T28" fmla="*/ 35 w 369"/>
                  <a:gd name="T29" fmla="*/ 500 h 968"/>
                  <a:gd name="T30" fmla="*/ 44 w 369"/>
                  <a:gd name="T31" fmla="*/ 502 h 968"/>
                  <a:gd name="T32" fmla="*/ 55 w 369"/>
                  <a:gd name="T33" fmla="*/ 503 h 968"/>
                  <a:gd name="T34" fmla="*/ 54 w 369"/>
                  <a:gd name="T35" fmla="*/ 470 h 968"/>
                  <a:gd name="T36" fmla="*/ 60 w 369"/>
                  <a:gd name="T37" fmla="*/ 444 h 968"/>
                  <a:gd name="T38" fmla="*/ 69 w 369"/>
                  <a:gd name="T39" fmla="*/ 534 h 968"/>
                  <a:gd name="T40" fmla="*/ 86 w 369"/>
                  <a:gd name="T41" fmla="*/ 773 h 968"/>
                  <a:gd name="T42" fmla="*/ 118 w 369"/>
                  <a:gd name="T43" fmla="*/ 871 h 968"/>
                  <a:gd name="T44" fmla="*/ 89 w 369"/>
                  <a:gd name="T45" fmla="*/ 928 h 968"/>
                  <a:gd name="T46" fmla="*/ 151 w 369"/>
                  <a:gd name="T47" fmla="*/ 916 h 968"/>
                  <a:gd name="T48" fmla="*/ 177 w 369"/>
                  <a:gd name="T49" fmla="*/ 873 h 968"/>
                  <a:gd name="T50" fmla="*/ 176 w 369"/>
                  <a:gd name="T51" fmla="*/ 824 h 968"/>
                  <a:gd name="T52" fmla="*/ 170 w 369"/>
                  <a:gd name="T53" fmla="*/ 706 h 968"/>
                  <a:gd name="T54" fmla="*/ 171 w 369"/>
                  <a:gd name="T55" fmla="*/ 499 h 968"/>
                  <a:gd name="T56" fmla="*/ 241 w 369"/>
                  <a:gd name="T57" fmla="*/ 837 h 968"/>
                  <a:gd name="T58" fmla="*/ 268 w 369"/>
                  <a:gd name="T59" fmla="*/ 894 h 968"/>
                  <a:gd name="T60" fmla="*/ 262 w 369"/>
                  <a:gd name="T61" fmla="*/ 922 h 968"/>
                  <a:gd name="T62" fmla="*/ 355 w 369"/>
                  <a:gd name="T63" fmla="*/ 949 h 968"/>
                  <a:gd name="T64" fmla="*/ 334 w 369"/>
                  <a:gd name="T65" fmla="*/ 877 h 968"/>
                  <a:gd name="T66" fmla="*/ 329 w 369"/>
                  <a:gd name="T67" fmla="*/ 738 h 968"/>
                  <a:gd name="T68" fmla="*/ 308 w 369"/>
                  <a:gd name="T69" fmla="*/ 622 h 968"/>
                  <a:gd name="T70" fmla="*/ 296 w 369"/>
                  <a:gd name="T71" fmla="*/ 484 h 968"/>
                  <a:gd name="T72" fmla="*/ 281 w 369"/>
                  <a:gd name="T73" fmla="*/ 399 h 968"/>
                  <a:gd name="T74" fmla="*/ 284 w 369"/>
                  <a:gd name="T75" fmla="*/ 405 h 968"/>
                  <a:gd name="T76" fmla="*/ 316 w 369"/>
                  <a:gd name="T77" fmla="*/ 34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968">
                    <a:moveTo>
                      <a:pt x="316" y="343"/>
                    </a:moveTo>
                    <a:cubicBezTo>
                      <a:pt x="338" y="301"/>
                      <a:pt x="358" y="252"/>
                      <a:pt x="356" y="203"/>
                    </a:cubicBezTo>
                    <a:cubicBezTo>
                      <a:pt x="356" y="183"/>
                      <a:pt x="350" y="164"/>
                      <a:pt x="344" y="145"/>
                    </a:cubicBezTo>
                    <a:cubicBezTo>
                      <a:pt x="334" y="110"/>
                      <a:pt x="323" y="76"/>
                      <a:pt x="311" y="42"/>
                    </a:cubicBezTo>
                    <a:cubicBezTo>
                      <a:pt x="310" y="38"/>
                      <a:pt x="309" y="34"/>
                      <a:pt x="307" y="30"/>
                    </a:cubicBezTo>
                    <a:cubicBezTo>
                      <a:pt x="305" y="28"/>
                      <a:pt x="285" y="27"/>
                      <a:pt x="282" y="26"/>
                    </a:cubicBezTo>
                    <a:cubicBezTo>
                      <a:pt x="256" y="21"/>
                      <a:pt x="231" y="11"/>
                      <a:pt x="207" y="0"/>
                    </a:cubicBezTo>
                    <a:cubicBezTo>
                      <a:pt x="213" y="7"/>
                      <a:pt x="192" y="37"/>
                      <a:pt x="193" y="47"/>
                    </a:cubicBezTo>
                    <a:cubicBezTo>
                      <a:pt x="194" y="55"/>
                      <a:pt x="195" y="64"/>
                      <a:pt x="197" y="73"/>
                    </a:cubicBezTo>
                    <a:cubicBezTo>
                      <a:pt x="201" y="110"/>
                      <a:pt x="206" y="147"/>
                      <a:pt x="211" y="184"/>
                    </a:cubicBezTo>
                    <a:cubicBezTo>
                      <a:pt x="214" y="212"/>
                      <a:pt x="218" y="239"/>
                      <a:pt x="226" y="266"/>
                    </a:cubicBezTo>
                    <a:cubicBezTo>
                      <a:pt x="232" y="286"/>
                      <a:pt x="239" y="305"/>
                      <a:pt x="246" y="325"/>
                    </a:cubicBezTo>
                    <a:cubicBezTo>
                      <a:pt x="248" y="331"/>
                      <a:pt x="254" y="355"/>
                      <a:pt x="261" y="357"/>
                    </a:cubicBezTo>
                    <a:cubicBezTo>
                      <a:pt x="212" y="385"/>
                      <a:pt x="139" y="393"/>
                      <a:pt x="89" y="364"/>
                    </a:cubicBezTo>
                    <a:cubicBezTo>
                      <a:pt x="84" y="361"/>
                      <a:pt x="71" y="356"/>
                      <a:pt x="72" y="349"/>
                    </a:cubicBezTo>
                    <a:cubicBezTo>
                      <a:pt x="73" y="341"/>
                      <a:pt x="73" y="334"/>
                      <a:pt x="74" y="327"/>
                    </a:cubicBezTo>
                    <a:cubicBezTo>
                      <a:pt x="78" y="302"/>
                      <a:pt x="81" y="278"/>
                      <a:pt x="85" y="254"/>
                    </a:cubicBezTo>
                    <a:cubicBezTo>
                      <a:pt x="92" y="213"/>
                      <a:pt x="104" y="173"/>
                      <a:pt x="109" y="132"/>
                    </a:cubicBezTo>
                    <a:cubicBezTo>
                      <a:pt x="113" y="107"/>
                      <a:pt x="116" y="82"/>
                      <a:pt x="119" y="58"/>
                    </a:cubicBezTo>
                    <a:cubicBezTo>
                      <a:pt x="120" y="41"/>
                      <a:pt x="118" y="31"/>
                      <a:pt x="114" y="15"/>
                    </a:cubicBezTo>
                    <a:cubicBezTo>
                      <a:pt x="94" y="36"/>
                      <a:pt x="64" y="49"/>
                      <a:pt x="39" y="62"/>
                    </a:cubicBezTo>
                    <a:cubicBezTo>
                      <a:pt x="24" y="69"/>
                      <a:pt x="21" y="67"/>
                      <a:pt x="20" y="81"/>
                    </a:cubicBezTo>
                    <a:cubicBezTo>
                      <a:pt x="15" y="130"/>
                      <a:pt x="11" y="178"/>
                      <a:pt x="7" y="226"/>
                    </a:cubicBezTo>
                    <a:cubicBezTo>
                      <a:pt x="0" y="298"/>
                      <a:pt x="3" y="372"/>
                      <a:pt x="3" y="444"/>
                    </a:cubicBezTo>
                    <a:cubicBezTo>
                      <a:pt x="7" y="444"/>
                      <a:pt x="11" y="444"/>
                      <a:pt x="15" y="444"/>
                    </a:cubicBezTo>
                    <a:cubicBezTo>
                      <a:pt x="12" y="467"/>
                      <a:pt x="5" y="492"/>
                      <a:pt x="17" y="514"/>
                    </a:cubicBezTo>
                    <a:cubicBezTo>
                      <a:pt x="21" y="521"/>
                      <a:pt x="25" y="529"/>
                      <a:pt x="32" y="535"/>
                    </a:cubicBezTo>
                    <a:cubicBezTo>
                      <a:pt x="39" y="541"/>
                      <a:pt x="44" y="539"/>
                      <a:pt x="40" y="530"/>
                    </a:cubicBezTo>
                    <a:cubicBezTo>
                      <a:pt x="41" y="532"/>
                      <a:pt x="60" y="531"/>
                      <a:pt x="48" y="521"/>
                    </a:cubicBezTo>
                    <a:cubicBezTo>
                      <a:pt x="40" y="514"/>
                      <a:pt x="36" y="511"/>
                      <a:pt x="35" y="500"/>
                    </a:cubicBezTo>
                    <a:cubicBezTo>
                      <a:pt x="34" y="496"/>
                      <a:pt x="33" y="488"/>
                      <a:pt x="36" y="485"/>
                    </a:cubicBezTo>
                    <a:cubicBezTo>
                      <a:pt x="40" y="482"/>
                      <a:pt x="42" y="499"/>
                      <a:pt x="44" y="502"/>
                    </a:cubicBezTo>
                    <a:cubicBezTo>
                      <a:pt x="45" y="505"/>
                      <a:pt x="60" y="519"/>
                      <a:pt x="59" y="507"/>
                    </a:cubicBezTo>
                    <a:cubicBezTo>
                      <a:pt x="59" y="506"/>
                      <a:pt x="56" y="504"/>
                      <a:pt x="55" y="503"/>
                    </a:cubicBezTo>
                    <a:cubicBezTo>
                      <a:pt x="53" y="499"/>
                      <a:pt x="52" y="494"/>
                      <a:pt x="52" y="490"/>
                    </a:cubicBezTo>
                    <a:cubicBezTo>
                      <a:pt x="52" y="484"/>
                      <a:pt x="54" y="477"/>
                      <a:pt x="54" y="470"/>
                    </a:cubicBezTo>
                    <a:cubicBezTo>
                      <a:pt x="54" y="460"/>
                      <a:pt x="49" y="452"/>
                      <a:pt x="48" y="442"/>
                    </a:cubicBezTo>
                    <a:cubicBezTo>
                      <a:pt x="53" y="442"/>
                      <a:pt x="60" y="439"/>
                      <a:pt x="60" y="444"/>
                    </a:cubicBezTo>
                    <a:cubicBezTo>
                      <a:pt x="61" y="450"/>
                      <a:pt x="62" y="457"/>
                      <a:pt x="62" y="463"/>
                    </a:cubicBezTo>
                    <a:cubicBezTo>
                      <a:pt x="65" y="487"/>
                      <a:pt x="67" y="511"/>
                      <a:pt x="69" y="534"/>
                    </a:cubicBezTo>
                    <a:cubicBezTo>
                      <a:pt x="73" y="574"/>
                      <a:pt x="77" y="614"/>
                      <a:pt x="80" y="653"/>
                    </a:cubicBezTo>
                    <a:cubicBezTo>
                      <a:pt x="84" y="693"/>
                      <a:pt x="84" y="733"/>
                      <a:pt x="86" y="773"/>
                    </a:cubicBezTo>
                    <a:cubicBezTo>
                      <a:pt x="87" y="785"/>
                      <a:pt x="86" y="797"/>
                      <a:pt x="90" y="808"/>
                    </a:cubicBezTo>
                    <a:cubicBezTo>
                      <a:pt x="99" y="829"/>
                      <a:pt x="109" y="850"/>
                      <a:pt x="118" y="871"/>
                    </a:cubicBezTo>
                    <a:cubicBezTo>
                      <a:pt x="120" y="876"/>
                      <a:pt x="112" y="881"/>
                      <a:pt x="109" y="885"/>
                    </a:cubicBezTo>
                    <a:cubicBezTo>
                      <a:pt x="100" y="897"/>
                      <a:pt x="89" y="912"/>
                      <a:pt x="89" y="928"/>
                    </a:cubicBezTo>
                    <a:cubicBezTo>
                      <a:pt x="90" y="952"/>
                      <a:pt x="132" y="946"/>
                      <a:pt x="145" y="936"/>
                    </a:cubicBezTo>
                    <a:cubicBezTo>
                      <a:pt x="150" y="932"/>
                      <a:pt x="149" y="921"/>
                      <a:pt x="151" y="916"/>
                    </a:cubicBezTo>
                    <a:cubicBezTo>
                      <a:pt x="154" y="908"/>
                      <a:pt x="159" y="908"/>
                      <a:pt x="167" y="908"/>
                    </a:cubicBezTo>
                    <a:cubicBezTo>
                      <a:pt x="185" y="907"/>
                      <a:pt x="179" y="885"/>
                      <a:pt x="177" y="873"/>
                    </a:cubicBezTo>
                    <a:cubicBezTo>
                      <a:pt x="175" y="862"/>
                      <a:pt x="181" y="856"/>
                      <a:pt x="187" y="847"/>
                    </a:cubicBezTo>
                    <a:cubicBezTo>
                      <a:pt x="192" y="840"/>
                      <a:pt x="181" y="831"/>
                      <a:pt x="176" y="824"/>
                    </a:cubicBezTo>
                    <a:cubicBezTo>
                      <a:pt x="170" y="815"/>
                      <a:pt x="173" y="796"/>
                      <a:pt x="173" y="786"/>
                    </a:cubicBezTo>
                    <a:cubicBezTo>
                      <a:pt x="172" y="759"/>
                      <a:pt x="171" y="733"/>
                      <a:pt x="170" y="706"/>
                    </a:cubicBezTo>
                    <a:cubicBezTo>
                      <a:pt x="169" y="676"/>
                      <a:pt x="169" y="647"/>
                      <a:pt x="169" y="618"/>
                    </a:cubicBezTo>
                    <a:cubicBezTo>
                      <a:pt x="170" y="578"/>
                      <a:pt x="171" y="539"/>
                      <a:pt x="171" y="499"/>
                    </a:cubicBezTo>
                    <a:cubicBezTo>
                      <a:pt x="191" y="565"/>
                      <a:pt x="217" y="632"/>
                      <a:pt x="226" y="699"/>
                    </a:cubicBezTo>
                    <a:cubicBezTo>
                      <a:pt x="232" y="745"/>
                      <a:pt x="236" y="791"/>
                      <a:pt x="241" y="837"/>
                    </a:cubicBezTo>
                    <a:cubicBezTo>
                      <a:pt x="242" y="848"/>
                      <a:pt x="241" y="861"/>
                      <a:pt x="248" y="870"/>
                    </a:cubicBezTo>
                    <a:cubicBezTo>
                      <a:pt x="255" y="878"/>
                      <a:pt x="264" y="885"/>
                      <a:pt x="268" y="894"/>
                    </a:cubicBezTo>
                    <a:cubicBezTo>
                      <a:pt x="272" y="902"/>
                      <a:pt x="268" y="915"/>
                      <a:pt x="267" y="923"/>
                    </a:cubicBezTo>
                    <a:cubicBezTo>
                      <a:pt x="265" y="923"/>
                      <a:pt x="264" y="922"/>
                      <a:pt x="262" y="922"/>
                    </a:cubicBezTo>
                    <a:cubicBezTo>
                      <a:pt x="285" y="928"/>
                      <a:pt x="298" y="961"/>
                      <a:pt x="322" y="964"/>
                    </a:cubicBezTo>
                    <a:cubicBezTo>
                      <a:pt x="338" y="967"/>
                      <a:pt x="353" y="968"/>
                      <a:pt x="355" y="949"/>
                    </a:cubicBezTo>
                    <a:cubicBezTo>
                      <a:pt x="358" y="928"/>
                      <a:pt x="346" y="917"/>
                      <a:pt x="335" y="900"/>
                    </a:cubicBezTo>
                    <a:cubicBezTo>
                      <a:pt x="330" y="891"/>
                      <a:pt x="332" y="887"/>
                      <a:pt x="334" y="877"/>
                    </a:cubicBezTo>
                    <a:cubicBezTo>
                      <a:pt x="336" y="863"/>
                      <a:pt x="337" y="849"/>
                      <a:pt x="337" y="835"/>
                    </a:cubicBezTo>
                    <a:cubicBezTo>
                      <a:pt x="337" y="802"/>
                      <a:pt x="333" y="770"/>
                      <a:pt x="329" y="738"/>
                    </a:cubicBezTo>
                    <a:cubicBezTo>
                      <a:pt x="325" y="713"/>
                      <a:pt x="321" y="687"/>
                      <a:pt x="316" y="662"/>
                    </a:cubicBezTo>
                    <a:cubicBezTo>
                      <a:pt x="313" y="649"/>
                      <a:pt x="305" y="636"/>
                      <a:pt x="308" y="622"/>
                    </a:cubicBezTo>
                    <a:cubicBezTo>
                      <a:pt x="312" y="604"/>
                      <a:pt x="310" y="586"/>
                      <a:pt x="308" y="568"/>
                    </a:cubicBezTo>
                    <a:cubicBezTo>
                      <a:pt x="305" y="540"/>
                      <a:pt x="300" y="512"/>
                      <a:pt x="296" y="484"/>
                    </a:cubicBezTo>
                    <a:cubicBezTo>
                      <a:pt x="292" y="462"/>
                      <a:pt x="288" y="440"/>
                      <a:pt x="284" y="417"/>
                    </a:cubicBezTo>
                    <a:cubicBezTo>
                      <a:pt x="283" y="411"/>
                      <a:pt x="282" y="405"/>
                      <a:pt x="281" y="399"/>
                    </a:cubicBezTo>
                    <a:cubicBezTo>
                      <a:pt x="280" y="394"/>
                      <a:pt x="287" y="393"/>
                      <a:pt x="291" y="391"/>
                    </a:cubicBezTo>
                    <a:cubicBezTo>
                      <a:pt x="289" y="396"/>
                      <a:pt x="286" y="400"/>
                      <a:pt x="284" y="405"/>
                    </a:cubicBezTo>
                    <a:cubicBezTo>
                      <a:pt x="294" y="384"/>
                      <a:pt x="306" y="364"/>
                      <a:pt x="316" y="343"/>
                    </a:cubicBezTo>
                    <a:cubicBezTo>
                      <a:pt x="369" y="242"/>
                      <a:pt x="264" y="444"/>
                      <a:pt x="316" y="343"/>
                    </a:cubicBezTo>
                  </a:path>
                </a:pathLst>
              </a:custGeom>
              <a:solidFill>
                <a:srgbClr val="404040"/>
              </a:solidFill>
              <a:ln>
                <a:noFill/>
              </a:ln>
              <a:effectLst>
                <a:outerShdw blurRad="76200" dir="18900000" sy="23000" kx="-1200000" algn="bl" rotWithShape="0">
                  <a:prstClr val="black">
                    <a:alpha val="20000"/>
                  </a:prstClr>
                </a:outerShdw>
              </a:effectLst>
            </p:spPr>
            <p:txBody>
              <a:bodyPr/>
              <a:lstStyle/>
              <a:p>
                <a:pPr eaLnBrk="1" fontAlgn="auto" hangingPunct="1">
                  <a:spcBef>
                    <a:spcPts val="0"/>
                  </a:spcBef>
                  <a:spcAft>
                    <a:spcPts val="0"/>
                  </a:spcAft>
                  <a:defRPr/>
                </a:pPr>
                <a:endParaRPr lang="en-US" sz="1350">
                  <a:latin typeface="+mn-lt"/>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72093" y="243205"/>
            <a:ext cx="3599815" cy="487045"/>
            <a:chOff x="4211" y="1806"/>
            <a:chExt cx="5669" cy="767"/>
          </a:xfrm>
        </p:grpSpPr>
        <p:sp>
          <p:nvSpPr>
            <p:cNvPr id="3" name="文本框 2"/>
            <p:cNvSpPr txBox="1"/>
            <p:nvPr/>
          </p:nvSpPr>
          <p:spPr>
            <a:xfrm>
              <a:off x="4211" y="1806"/>
              <a:ext cx="5669" cy="663"/>
            </a:xfrm>
            <a:prstGeom prst="rect">
              <a:avLst/>
            </a:prstGeom>
            <a:solidFill>
              <a:srgbClr val="595959"/>
            </a:solidFill>
          </p:spPr>
          <p:txBody>
            <a:bodyPr wrap="square" lIns="107950" tIns="71755" rIns="107950" bIns="71755"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第一部分：安全生产标准化简介</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211" y="2573"/>
              <a:ext cx="56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513043" y="1367468"/>
            <a:ext cx="5509302" cy="2353310"/>
          </a:xfrm>
          <a:prstGeom prst="rect">
            <a:avLst/>
          </a:prstGeom>
        </p:spPr>
        <p:txBody>
          <a:bodyPr wrap="square">
            <a:spAutoFit/>
          </a:bodyPr>
          <a:lstStyle/>
          <a:p>
            <a:pPr indent="360045" fontAlgn="auto">
              <a:lnSpc>
                <a:spcPct val="15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现有危化品企业都要开展安全生产标准化工作。</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15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对达到并保持安全生产标准化二级标准以上的危化品企业，可以优先依法办理危化品安全生产许可证或危化品经营许可证延期或换证手续。</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60045" fontAlgn="auto">
              <a:lnSpc>
                <a:spcPct val="150000"/>
              </a:lnSpc>
              <a:spcBef>
                <a:spcPct val="0"/>
              </a:spcBef>
              <a:buFont typeface="Wingdings" panose="05000000000000000000" pitchFamily="2" charset="2"/>
              <a:buNone/>
            </a:pP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2012</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日国务院办公厅印发</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关于继续深入扎实开展“安全生产年”活动的通知</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（国办发</a:t>
            </a:r>
            <a:r>
              <a:rPr lang="en-US" altLang="zh-CN"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〔2012〕14</a:t>
            </a:r>
            <a:r>
              <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号）对不达标的企业要限期抓整顿，经整改仍不达标的要责令关闭退出。</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471170" y="882650"/>
            <a:ext cx="4355465" cy="337185"/>
          </a:xfrm>
          <a:prstGeom prst="rect">
            <a:avLst/>
          </a:prstGeom>
          <a:noFill/>
        </p:spPr>
        <p:txBody>
          <a:bodyPr wrap="none" rtlCol="0" anchor="t">
            <a:spAutoFit/>
          </a:bodyPr>
          <a:lstStyle/>
          <a:p>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二</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国家对开展安全生产标准工作的一些要求</a:t>
            </a:r>
            <a:endParaRPr lang="zh-CN" altLang="en-US" sz="16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6125861" y="1070746"/>
            <a:ext cx="2745947" cy="3178098"/>
            <a:chOff x="4611386" y="1252961"/>
            <a:chExt cx="2745947" cy="3178098"/>
          </a:xfrm>
        </p:grpSpPr>
        <p:sp>
          <p:nvSpPr>
            <p:cNvPr id="10" name="Freeform 3"/>
            <p:cNvSpPr/>
            <p:nvPr/>
          </p:nvSpPr>
          <p:spPr bwMode="auto">
            <a:xfrm>
              <a:off x="5891310" y="3583293"/>
              <a:ext cx="422851" cy="422850"/>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rgbClr val="FFC000"/>
            </a:solidFill>
            <a:ln>
              <a:noFill/>
            </a:ln>
          </p:spPr>
          <p:txBody>
            <a:bodyPr vert="horz" wrap="square" lIns="59550" tIns="29775" rIns="59550" bIns="29775" numCol="1" anchor="t" anchorCtr="0" compatLnSpc="1">
              <a:noAutofit/>
            </a:bodyPr>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
            <p:cNvSpPr/>
            <p:nvPr/>
          </p:nvSpPr>
          <p:spPr bwMode="auto">
            <a:xfrm>
              <a:off x="5475697" y="3089105"/>
              <a:ext cx="650301" cy="649266"/>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rgbClr val="404040"/>
            </a:solidFill>
            <a:ln>
              <a:noFill/>
            </a:ln>
          </p:spPr>
          <p:txBody>
            <a:bodyPr vert="horz" wrap="square" lIns="59550" tIns="29775" rIns="59550" bIns="29775" numCol="1" anchor="t" anchorCtr="0" compatLnSpc="1">
              <a:noAutofit/>
            </a:bodyPr>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5"/>
            <p:cNvSpPr/>
            <p:nvPr/>
          </p:nvSpPr>
          <p:spPr bwMode="auto">
            <a:xfrm>
              <a:off x="4777840" y="1600338"/>
              <a:ext cx="1054542" cy="1053508"/>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rgbClr val="404040"/>
            </a:solidFill>
            <a:ln>
              <a:noFill/>
            </a:ln>
          </p:spPr>
          <p:txBody>
            <a:bodyPr vert="horz" wrap="square" lIns="59550" tIns="29775" rIns="59550" bIns="29775" numCol="1" anchor="t" anchorCtr="0" compatLnSpc="1">
              <a:noAutofit/>
            </a:bodyPr>
            <a:lstStyle/>
            <a:p>
              <a:pPr algn="just">
                <a:lnSpc>
                  <a:spcPct val="120000"/>
                </a:lnSpc>
              </a:pPr>
              <a:endParaRPr lang="en-US" sz="64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
            <p:cNvSpPr/>
            <p:nvPr/>
          </p:nvSpPr>
          <p:spPr bwMode="auto">
            <a:xfrm>
              <a:off x="5654556" y="1252961"/>
              <a:ext cx="765060" cy="765060"/>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rgbClr val="404040"/>
            </a:solidFill>
            <a:ln>
              <a:noFill/>
            </a:ln>
          </p:spPr>
          <p:txBody>
            <a:bodyPr vert="horz" wrap="square" lIns="59550" tIns="29775" rIns="59550" bIns="29775" numCol="1" anchor="t" anchorCtr="0" compatLnSpc="1">
              <a:noAutofit/>
            </a:bodyPr>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7"/>
            <p:cNvSpPr/>
            <p:nvPr/>
          </p:nvSpPr>
          <p:spPr bwMode="auto">
            <a:xfrm>
              <a:off x="6317263" y="1697523"/>
              <a:ext cx="422851" cy="422850"/>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59550" tIns="29775" rIns="59550" bIns="29775" numCol="1" anchor="t" anchorCtr="0" compatLnSpc="1">
              <a:noAutofit/>
            </a:bodyPr>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
            <p:cNvSpPr/>
            <p:nvPr/>
          </p:nvSpPr>
          <p:spPr bwMode="auto">
            <a:xfrm>
              <a:off x="5631812" y="2048001"/>
              <a:ext cx="1212723" cy="1211689"/>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59550" tIns="29775" rIns="59550" bIns="29775" numCol="1" anchor="t" anchorCtr="0" compatLnSpc="1">
              <a:noAutofit/>
            </a:bodyPr>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9"/>
            <p:cNvGrpSpPr/>
            <p:nvPr/>
          </p:nvGrpSpPr>
          <p:grpSpPr>
            <a:xfrm>
              <a:off x="4611386" y="2735522"/>
              <a:ext cx="852939" cy="1695537"/>
              <a:chOff x="3987801" y="4254500"/>
              <a:chExt cx="1309688" cy="2603499"/>
            </a:xfrm>
            <a:solidFill>
              <a:schemeClr val="accent1"/>
            </a:solidFill>
          </p:grpSpPr>
          <p:sp>
            <p:nvSpPr>
              <p:cNvPr id="19" name="Oval 6"/>
              <p:cNvSpPr>
                <a:spLocks noChangeArrowheads="1"/>
              </p:cNvSpPr>
              <p:nvPr/>
            </p:nvSpPr>
            <p:spPr bwMode="auto">
              <a:xfrm>
                <a:off x="4241801" y="4419599"/>
                <a:ext cx="469900" cy="471487"/>
              </a:xfrm>
              <a:prstGeom prst="ellipse">
                <a:avLst/>
              </a:prstGeom>
              <a:solidFill>
                <a:srgbClr val="404040"/>
              </a:solidFill>
              <a:ln>
                <a:no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rgbClr val="404040"/>
              </a:solidFill>
              <a:ln>
                <a:no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rgbClr val="404040"/>
              </a:solidFill>
              <a:ln>
                <a:no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rgbClr val="404040"/>
              </a:solidFill>
              <a:ln>
                <a:solidFill>
                  <a:srgbClr val="333F50"/>
                </a:solid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Freeform 12"/>
            <p:cNvSpPr/>
            <p:nvPr/>
          </p:nvSpPr>
          <p:spPr bwMode="auto">
            <a:xfrm>
              <a:off x="5793095" y="2209286"/>
              <a:ext cx="890158" cy="889124"/>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0"/>
            <p:cNvSpPr/>
            <p:nvPr/>
          </p:nvSpPr>
          <p:spPr bwMode="auto">
            <a:xfrm>
              <a:off x="4927750" y="1750251"/>
              <a:ext cx="754721" cy="753687"/>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48"/>
            <p:cNvSpPr/>
            <p:nvPr/>
          </p:nvSpPr>
          <p:spPr bwMode="auto">
            <a:xfrm>
              <a:off x="5784824" y="1383228"/>
              <a:ext cx="505560" cy="505559"/>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6"/>
            <p:cNvSpPr/>
            <p:nvPr/>
          </p:nvSpPr>
          <p:spPr bwMode="auto">
            <a:xfrm>
              <a:off x="5614236" y="3227642"/>
              <a:ext cx="373226" cy="373225"/>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76"/>
            <p:cNvSpPr>
              <a:spLocks noEditPoints="1"/>
            </p:cNvSpPr>
            <p:nvPr/>
          </p:nvSpPr>
          <p:spPr bwMode="auto">
            <a:xfrm>
              <a:off x="6015376" y="3714591"/>
              <a:ext cx="169554" cy="158181"/>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6"/>
            <p:cNvSpPr>
              <a:spLocks noEditPoints="1"/>
            </p:cNvSpPr>
            <p:nvPr/>
          </p:nvSpPr>
          <p:spPr bwMode="auto">
            <a:xfrm>
              <a:off x="6441326" y="1829857"/>
              <a:ext cx="169554" cy="158181"/>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0"/>
            <p:cNvSpPr>
              <a:spLocks noChangeArrowheads="1"/>
            </p:cNvSpPr>
            <p:nvPr/>
          </p:nvSpPr>
          <p:spPr bwMode="auto">
            <a:xfrm>
              <a:off x="5201725" y="2024224"/>
              <a:ext cx="205739" cy="205739"/>
            </a:xfrm>
            <a:prstGeom prst="ellipse">
              <a:avLst/>
            </a:prstGeom>
            <a:noFill/>
            <a:ln w="122238" cap="flat">
              <a:solidFill>
                <a:srgbClr val="4040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21"/>
            <p:cNvSpPr>
              <a:spLocks noChangeArrowheads="1"/>
            </p:cNvSpPr>
            <p:nvPr/>
          </p:nvSpPr>
          <p:spPr bwMode="auto">
            <a:xfrm>
              <a:off x="6125999" y="2534953"/>
              <a:ext cx="236755" cy="237789"/>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22"/>
            <p:cNvSpPr>
              <a:spLocks noChangeArrowheads="1"/>
            </p:cNvSpPr>
            <p:nvPr/>
          </p:nvSpPr>
          <p:spPr bwMode="auto">
            <a:xfrm>
              <a:off x="5968853" y="1567255"/>
              <a:ext cx="139572" cy="139571"/>
            </a:xfrm>
            <a:prstGeom prst="ellipse">
              <a:avLst/>
            </a:prstGeom>
            <a:solidFill>
              <a:srgbClr val="FFFFFF"/>
            </a:solidFill>
            <a:ln w="104775" cap="flat">
              <a:solidFill>
                <a:srgbClr val="404040"/>
              </a:solidFill>
              <a:prstDash val="solid"/>
              <a:miter lim="800000"/>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23"/>
            <p:cNvSpPr>
              <a:spLocks noChangeArrowheads="1"/>
            </p:cNvSpPr>
            <p:nvPr/>
          </p:nvSpPr>
          <p:spPr bwMode="auto">
            <a:xfrm>
              <a:off x="5730030" y="3345503"/>
              <a:ext cx="139572" cy="138538"/>
            </a:xfrm>
            <a:prstGeom prst="ellipse">
              <a:avLst/>
            </a:prstGeom>
            <a:solidFill>
              <a:srgbClr val="FFFFFF"/>
            </a:solidFill>
            <a:ln w="87313" cap="flat">
              <a:solidFill>
                <a:srgbClr val="404040"/>
              </a:solidFill>
              <a:prstDash val="solid"/>
              <a:miter lim="800000"/>
            </a:ln>
          </p:spPr>
          <p:txBody>
            <a:bodyPr vert="horz" wrap="square" lIns="59550" tIns="29775" rIns="59550" bIns="29775" numCol="1" anchor="t" anchorCtr="0" compatLnSpc="1"/>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24"/>
            <p:cNvGrpSpPr/>
            <p:nvPr/>
          </p:nvGrpSpPr>
          <p:grpSpPr>
            <a:xfrm>
              <a:off x="6367678" y="2846145"/>
              <a:ext cx="989655" cy="1580779"/>
              <a:chOff x="6684587" y="4424362"/>
              <a:chExt cx="1519615" cy="2427287"/>
            </a:xfrm>
            <a:solidFill>
              <a:schemeClr val="accent1"/>
            </a:solidFill>
          </p:grpSpPr>
          <p:sp>
            <p:nvSpPr>
              <p:cNvPr id="34"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rgbClr val="404040"/>
              </a:solidFill>
              <a:ln>
                <a:noFill/>
              </a:ln>
            </p:spPr>
            <p:txBody>
              <a:bodyPr vert="horz" wrap="square" lIns="59550" tIns="29775" rIns="59550" bIns="29775" numCol="1" anchor="t" anchorCtr="0" compatLnSpc="1">
                <a:noAutofit/>
              </a:bodyPr>
              <a:lstStyle/>
              <a:p>
                <a:pPr algn="just">
                  <a:lnSpc>
                    <a:spcPct val="120000"/>
                  </a:lnSpc>
                </a:pPr>
                <a:endParaRPr 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10"/>
              <p:cNvSpPr>
                <a:spLocks noChangeArrowheads="1"/>
              </p:cNvSpPr>
              <p:nvPr/>
            </p:nvSpPr>
            <p:spPr bwMode="auto">
              <a:xfrm>
                <a:off x="7470776" y="4424362"/>
                <a:ext cx="469900" cy="469900"/>
              </a:xfrm>
              <a:prstGeom prst="ellipse">
                <a:avLst/>
              </a:prstGeom>
              <a:solidFill>
                <a:srgbClr val="404040"/>
              </a:solidFill>
              <a:ln>
                <a:noFill/>
              </a:ln>
            </p:spPr>
            <p:txBody>
              <a:bodyPr vert="horz" wrap="square" lIns="59550" tIns="29775" rIns="59550" bIns="29775" numCol="1" anchor="t" anchorCtr="0" compatLnSpc="1"/>
              <a:lstStyle/>
              <a:p>
                <a:pPr algn="just">
                  <a:lnSpc>
                    <a:spcPct val="120000"/>
                  </a:lnSpc>
                </a:pPr>
                <a:endParaRPr lang="en-US" sz="64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6016</Words>
  <Application>WPS 演示</Application>
  <PresentationFormat>全屏显示(16:9)</PresentationFormat>
  <Paragraphs>550</Paragraphs>
  <Slides>43</Slides>
  <Notes>42</Notes>
  <HiddenSlides>0</HiddenSlides>
  <MMClips>0</MMClips>
  <ScaleCrop>false</ScaleCrop>
  <HeadingPairs>
    <vt:vector size="6" baseType="variant">
      <vt:variant>
        <vt:lpstr>已用的字体</vt:lpstr>
      </vt:variant>
      <vt:variant>
        <vt:i4>21</vt:i4>
      </vt:variant>
      <vt:variant>
        <vt:lpstr>主题</vt:lpstr>
      </vt:variant>
      <vt:variant>
        <vt:i4>10</vt:i4>
      </vt:variant>
      <vt:variant>
        <vt:lpstr>幻灯片标题</vt:lpstr>
      </vt:variant>
      <vt:variant>
        <vt:i4>43</vt:i4>
      </vt:variant>
    </vt:vector>
  </HeadingPairs>
  <TitlesOfParts>
    <vt:vector size="74" baseType="lpstr">
      <vt:lpstr>Arial</vt:lpstr>
      <vt:lpstr>宋体</vt:lpstr>
      <vt:lpstr>Wingdings</vt:lpstr>
      <vt:lpstr>微软雅黑</vt:lpstr>
      <vt:lpstr>Calibri</vt:lpstr>
      <vt:lpstr>Arial Unicode MS</vt:lpstr>
      <vt:lpstr>Wingdings 2</vt:lpstr>
      <vt:lpstr>Wingdings</vt:lpstr>
      <vt:lpstr>Arial Unicode MS</vt:lpstr>
      <vt:lpstr>Calibri</vt:lpstr>
      <vt:lpstr>MS PGothic</vt:lpstr>
      <vt:lpstr>Lato Regular</vt:lpstr>
      <vt:lpstr>Segoe Print</vt:lpstr>
      <vt:lpstr>黑体</vt:lpstr>
      <vt:lpstr>Arial</vt:lpstr>
      <vt:lpstr>Roboto Condensed</vt:lpstr>
      <vt:lpstr>Verdana</vt:lpstr>
      <vt:lpstr>Times New Roman</vt:lpstr>
      <vt:lpstr>Calibri Light</vt:lpstr>
      <vt:lpstr>楷体</vt:lpstr>
      <vt:lpstr>汉仪旗黑-85S</vt:lpstr>
      <vt:lpstr>1_自定义设计方案</vt:lpstr>
      <vt:lpstr>8_自定义设计方案</vt:lpstr>
      <vt:lpstr>7_自定义设计方案</vt:lpstr>
      <vt:lpstr>5_自定义设计方案</vt:lpstr>
      <vt:lpstr>6_自定义设计方案</vt:lpstr>
      <vt:lpstr>4_自定义设计方案</vt:lpstr>
      <vt:lpstr>3_自定义设计方案</vt:lpstr>
      <vt:lpstr>2_自定义设计方案</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dc:creator>
  <cp:lastModifiedBy>little fairy</cp:lastModifiedBy>
  <cp:revision>6</cp:revision>
  <dcterms:created xsi:type="dcterms:W3CDTF">2018-06-26T07:37:00Z</dcterms:created>
  <dcterms:modified xsi:type="dcterms:W3CDTF">2024-01-22T07:58:47Z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6DCA7AA4E4DA4EB7B00312811793BD44_13</vt:lpwstr>
  </property>
</Properties>
</file>