
<file path=[Content_Types].xml><?xml version="1.0" encoding="utf-8"?>
<Types xmlns="http://schemas.openxmlformats.org/package/2006/content-types">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344" r:id="rId3"/>
    <p:sldId id="427" r:id="rId5"/>
    <p:sldId id="379" r:id="rId6"/>
    <p:sldId id="380" r:id="rId7"/>
    <p:sldId id="381" r:id="rId8"/>
    <p:sldId id="393" r:id="rId9"/>
    <p:sldId id="382" r:id="rId10"/>
    <p:sldId id="383" r:id="rId11"/>
    <p:sldId id="384" r:id="rId12"/>
    <p:sldId id="385" r:id="rId13"/>
    <p:sldId id="386" r:id="rId14"/>
    <p:sldId id="387" r:id="rId15"/>
    <p:sldId id="376" r:id="rId16"/>
    <p:sldId id="345" r:id="rId17"/>
    <p:sldId id="394" r:id="rId18"/>
    <p:sldId id="395" r:id="rId19"/>
    <p:sldId id="396" r:id="rId20"/>
    <p:sldId id="397" r:id="rId21"/>
    <p:sldId id="398" r:id="rId22"/>
    <p:sldId id="399" r:id="rId23"/>
    <p:sldId id="401" r:id="rId24"/>
    <p:sldId id="416" r:id="rId25"/>
    <p:sldId id="404" r:id="rId26"/>
    <p:sldId id="407" r:id="rId27"/>
    <p:sldId id="392" r:id="rId28"/>
    <p:sldId id="409" r:id="rId29"/>
    <p:sldId id="410" r:id="rId30"/>
    <p:sldId id="411" r:id="rId31"/>
    <p:sldId id="412" r:id="rId32"/>
    <p:sldId id="413" r:id="rId33"/>
    <p:sldId id="417" r:id="rId34"/>
    <p:sldId id="414" r:id="rId35"/>
  </p:sldIdLst>
  <p:sldSz cx="9144000" cy="6858000" type="screen4x3"/>
  <p:notesSz cx="6858000" cy="9144000"/>
  <p:custDataLst>
    <p:tags r:id="rId41"/>
  </p:custDataLst>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362"/>
    <p:restoredTop sz="94601"/>
  </p:normalViewPr>
  <p:slideViewPr>
    <p:cSldViewPr showGuides="1">
      <p:cViewPr varScale="1">
        <p:scale>
          <a:sx n="97" d="100"/>
          <a:sy n="97" d="100"/>
        </p:scale>
        <p:origin x="15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32.xml"/><Relationship Id="rId40" Type="http://schemas.openxmlformats.org/officeDocument/2006/relationships/commentAuthors" Target="commentAuthors.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9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9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39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9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9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1E9D115D-507A-4A1E-BD2A-2A5426437D51}" type="slidenum">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
        <p:nvSpPr>
          <p:cNvPr id="5122" name="Rectangle 7"/>
          <p:cNvSpPr txBox="1">
            <a:spLocks noGrp="1"/>
          </p:cNvSpPr>
          <p:nvPr/>
        </p:nvSpPr>
        <p:spPr>
          <a:xfrm>
            <a:off x="3884613" y="8685213"/>
            <a:ext cx="2971800" cy="457200"/>
          </a:xfrm>
          <a:prstGeom prst="rect">
            <a:avLst/>
          </a:prstGeom>
          <a:noFill/>
          <a:ln w="9525">
            <a:noFill/>
          </a:ln>
        </p:spPr>
        <p:txBody>
          <a:bodyPr anchor="b"/>
          <a:p>
            <a:pPr lvl="0" algn="r"/>
            <a:fld id="{9A0DB2DC-4C9A-4742-B13C-FB6460FD3503}" type="slidenum">
              <a:rPr lang="en-US" altLang="zh-CN" sz="1200" dirty="0"/>
            </a:fld>
            <a:endParaRPr lang="en-US" altLang="zh-CN" sz="1200" dirty="0"/>
          </a:p>
        </p:txBody>
      </p:sp>
      <p:sp>
        <p:nvSpPr>
          <p:cNvPr id="5123" name="Rectangle 2"/>
          <p:cNvSpPr>
            <a:spLocks noRot="1" noTextEdit="1"/>
          </p:cNvSpPr>
          <p:nvPr>
            <p:ph type="sldImg"/>
          </p:nvPr>
        </p:nvSpPr>
        <p:spPr>
          <a:xfrm>
            <a:off x="1144588" y="700088"/>
            <a:ext cx="4592637" cy="3444875"/>
          </a:xfrm>
        </p:spPr>
      </p:sp>
      <p:sp>
        <p:nvSpPr>
          <p:cNvPr id="5124" name="Rectangle 3"/>
          <p:cNvSpPr>
            <a:spLocks noGrp="1"/>
          </p:cNvSpPr>
          <p:nvPr>
            <p:ph type="body"/>
          </p:nvPr>
        </p:nvSpPr>
        <p:spPr>
          <a:xfrm>
            <a:off x="925513" y="4354513"/>
            <a:ext cx="5006975" cy="4078287"/>
          </a:xfrm>
        </p:spPr>
        <p:txBody>
          <a:bodyPr wrap="square" lIns="91440" tIns="45720" rIns="91440" bIns="45720" anchor="t"/>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p:sp>
      <p:sp>
        <p:nvSpPr>
          <p:cNvPr id="2355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35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noChangeAspect="1" noTextEdit="1"/>
          </p:cNvSpPr>
          <p:nvPr>
            <p:ph type="sldImg"/>
          </p:nvPr>
        </p:nvSpPr>
        <p:spPr/>
      </p:sp>
      <p:sp>
        <p:nvSpPr>
          <p:cNvPr id="2560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56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noChangeAspect="1" noTextEdit="1"/>
          </p:cNvSpPr>
          <p:nvPr>
            <p:ph type="sldImg"/>
          </p:nvPr>
        </p:nvSpPr>
        <p:spPr/>
      </p:sp>
      <p:sp>
        <p:nvSpPr>
          <p:cNvPr id="2765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76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
        <p:nvSpPr>
          <p:cNvPr id="29698" name="Rectangle 2"/>
          <p:cNvSpPr>
            <a:spLocks noGrp="1" noRot="1" noChangeAspect="1" noTextEdit="1"/>
          </p:cNvSpPr>
          <p:nvPr>
            <p:ph type="sldImg"/>
          </p:nvPr>
        </p:nvSpPr>
        <p:spPr/>
      </p:sp>
      <p:sp>
        <p:nvSpPr>
          <p:cNvPr id="29699" name="Rectangle 3"/>
          <p:cNvSpPr>
            <a:spLocks noGrp="1"/>
          </p:cNvSpPr>
          <p:nvPr>
            <p:ph type="body"/>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noChangeAspect="1" noTextEdit="1"/>
          </p:cNvSpPr>
          <p:nvPr>
            <p:ph type="sldImg"/>
          </p:nvPr>
        </p:nvSpPr>
        <p:spPr/>
      </p:sp>
      <p:sp>
        <p:nvSpPr>
          <p:cNvPr id="3174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17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noTextEdit="1"/>
          </p:cNvSpPr>
          <p:nvPr>
            <p:ph type="sldImg"/>
          </p:nvPr>
        </p:nvSpPr>
        <p:spPr/>
      </p:sp>
      <p:sp>
        <p:nvSpPr>
          <p:cNvPr id="3379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379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noChangeAspect="1" noTextEdit="1"/>
          </p:cNvSpPr>
          <p:nvPr>
            <p:ph type="sldImg"/>
          </p:nvPr>
        </p:nvSpPr>
        <p:spPr/>
      </p:sp>
      <p:sp>
        <p:nvSpPr>
          <p:cNvPr id="3584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58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noChangeAspect="1" noTextEdit="1"/>
          </p:cNvSpPr>
          <p:nvPr>
            <p:ph type="sldImg"/>
          </p:nvPr>
        </p:nvSpPr>
        <p:spPr/>
      </p:sp>
      <p:sp>
        <p:nvSpPr>
          <p:cNvPr id="3789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78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p:sp>
      <p:sp>
        <p:nvSpPr>
          <p:cNvPr id="3993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399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ChangeAspect="1" noTextEdit="1"/>
          </p:cNvSpPr>
          <p:nvPr>
            <p:ph type="sldImg"/>
          </p:nvPr>
        </p:nvSpPr>
        <p:spPr/>
      </p:sp>
      <p:sp>
        <p:nvSpPr>
          <p:cNvPr id="4198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19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1"/>
          <p:cNvSpPr>
            <a:spLocks noGrp="1" noRot="1" noChangeAspect="1" noTextEdit="1"/>
          </p:cNvSpPr>
          <p:nvPr>
            <p:ph type="sldImg"/>
          </p:nvPr>
        </p:nvSpPr>
        <p:spPr/>
      </p:sp>
      <p:sp>
        <p:nvSpPr>
          <p:cNvPr id="717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1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
          <p:cNvSpPr>
            <a:spLocks noGrp="1" noRot="1" noChangeAspect="1" noTextEdit="1"/>
          </p:cNvSpPr>
          <p:nvPr>
            <p:ph type="sldImg"/>
          </p:nvPr>
        </p:nvSpPr>
        <p:spPr/>
      </p:sp>
      <p:sp>
        <p:nvSpPr>
          <p:cNvPr id="4403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40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noTextEdit="1"/>
          </p:cNvSpPr>
          <p:nvPr>
            <p:ph type="sldImg"/>
          </p:nvPr>
        </p:nvSpPr>
        <p:spPr/>
      </p:sp>
      <p:sp>
        <p:nvSpPr>
          <p:cNvPr id="4608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60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Grp="1" noRot="1" noChangeAspect="1" noTextEdit="1"/>
          </p:cNvSpPr>
          <p:nvPr>
            <p:ph type="sldImg"/>
          </p:nvPr>
        </p:nvSpPr>
        <p:spPr/>
      </p:sp>
      <p:sp>
        <p:nvSpPr>
          <p:cNvPr id="4813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481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幻灯片图像占位符 1"/>
          <p:cNvSpPr>
            <a:spLocks noGrp="1" noRot="1" noChangeAspect="1" noTextEdit="1"/>
          </p:cNvSpPr>
          <p:nvPr>
            <p:ph type="sldImg"/>
          </p:nvPr>
        </p:nvSpPr>
        <p:spPr/>
      </p:sp>
      <p:sp>
        <p:nvSpPr>
          <p:cNvPr id="5017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017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p:sp>
      <p:sp>
        <p:nvSpPr>
          <p:cNvPr id="5222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p:sp>
      <p:sp>
        <p:nvSpPr>
          <p:cNvPr id="5427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42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幻灯片图像占位符 1"/>
          <p:cNvSpPr>
            <a:spLocks noGrp="1" noRot="1" noChangeAspect="1" noTextEdit="1"/>
          </p:cNvSpPr>
          <p:nvPr>
            <p:ph type="sldImg"/>
          </p:nvPr>
        </p:nvSpPr>
        <p:spPr/>
      </p:sp>
      <p:sp>
        <p:nvSpPr>
          <p:cNvPr id="5632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63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幻灯片图像占位符 1"/>
          <p:cNvSpPr>
            <a:spLocks noGrp="1" noRot="1" noChangeAspect="1" noTextEdit="1"/>
          </p:cNvSpPr>
          <p:nvPr>
            <p:ph type="sldImg"/>
          </p:nvPr>
        </p:nvSpPr>
        <p:spPr/>
      </p:sp>
      <p:sp>
        <p:nvSpPr>
          <p:cNvPr id="5837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583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
          <p:cNvSpPr>
            <a:spLocks noGrp="1" noRot="1" noChangeAspect="1" noTextEdit="1"/>
          </p:cNvSpPr>
          <p:nvPr>
            <p:ph type="sldImg"/>
          </p:nvPr>
        </p:nvSpPr>
        <p:spPr/>
      </p:sp>
      <p:sp>
        <p:nvSpPr>
          <p:cNvPr id="6041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041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幻灯片图像占位符 1"/>
          <p:cNvSpPr>
            <a:spLocks noGrp="1" noRot="1" noChangeAspect="1" noTextEdit="1"/>
          </p:cNvSpPr>
          <p:nvPr>
            <p:ph type="sldImg"/>
          </p:nvPr>
        </p:nvSpPr>
        <p:spPr/>
      </p:sp>
      <p:sp>
        <p:nvSpPr>
          <p:cNvPr id="6246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246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noChangeAspect="1" noTextEdit="1"/>
          </p:cNvSpPr>
          <p:nvPr>
            <p:ph type="sldImg"/>
          </p:nvPr>
        </p:nvSpPr>
        <p:spPr/>
      </p:sp>
      <p:sp>
        <p:nvSpPr>
          <p:cNvPr id="921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921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幻灯片图像占位符 1"/>
          <p:cNvSpPr>
            <a:spLocks noGrp="1" noRot="1" noChangeAspect="1" noTextEdit="1"/>
          </p:cNvSpPr>
          <p:nvPr>
            <p:ph type="sldImg"/>
          </p:nvPr>
        </p:nvSpPr>
        <p:spPr/>
      </p:sp>
      <p:sp>
        <p:nvSpPr>
          <p:cNvPr id="6451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45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noChangeAspect="1" noTextEdit="1"/>
          </p:cNvSpPr>
          <p:nvPr>
            <p:ph type="sldImg"/>
          </p:nvPr>
        </p:nvSpPr>
        <p:spPr/>
      </p:sp>
      <p:sp>
        <p:nvSpPr>
          <p:cNvPr id="6656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665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noTextEdit="1"/>
          </p:cNvSpPr>
          <p:nvPr>
            <p:ph type="sldImg"/>
          </p:nvPr>
        </p:nvSpPr>
        <p:spPr/>
      </p:sp>
      <p:sp>
        <p:nvSpPr>
          <p:cNvPr id="1126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126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noChangeAspect="1" noTextEdit="1"/>
          </p:cNvSpPr>
          <p:nvPr>
            <p:ph type="sldImg"/>
          </p:nvPr>
        </p:nvSpPr>
        <p:spPr/>
      </p:sp>
      <p:sp>
        <p:nvSpPr>
          <p:cNvPr id="1331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33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noTextEdit="1"/>
          </p:cNvSpPr>
          <p:nvPr>
            <p:ph type="sldImg"/>
          </p:nvPr>
        </p:nvSpPr>
        <p:spPr/>
      </p:sp>
      <p:sp>
        <p:nvSpPr>
          <p:cNvPr id="15362"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53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noTextEdit="1"/>
          </p:cNvSpPr>
          <p:nvPr>
            <p:ph type="sldImg"/>
          </p:nvPr>
        </p:nvSpPr>
        <p:spPr/>
      </p:sp>
      <p:sp>
        <p:nvSpPr>
          <p:cNvPr id="1741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7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noTextEdit="1"/>
          </p:cNvSpPr>
          <p:nvPr>
            <p:ph type="sldImg"/>
          </p:nvPr>
        </p:nvSpPr>
        <p:spPr/>
      </p:sp>
      <p:sp>
        <p:nvSpPr>
          <p:cNvPr id="19458"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945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noTextEdit="1"/>
          </p:cNvSpPr>
          <p:nvPr>
            <p:ph type="sldImg"/>
          </p:nvPr>
        </p:nvSpPr>
        <p:spPr/>
      </p:sp>
      <p:sp>
        <p:nvSpPr>
          <p:cNvPr id="21506"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15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a:fld id="{9A0DB2DC-4C9A-4742-B13C-FB6460FD3503}" type="slidenum">
              <a:rPr lang="en-US" altLang="zh-CN" sz="1200" dirty="0"/>
            </a:fld>
            <a:endParaRPr lang="en-US" alt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hasCustomPrompt="1"/>
          </p:nvPr>
        </p:nvSpPr>
        <p:spPr>
          <a:xfrm>
            <a:off x="628650" y="1825625"/>
            <a:ext cx="7886700" cy="4351338"/>
          </a:xfrm>
          <a:prstGeom prst="rect">
            <a:avLst/>
          </a:prstGeom>
        </p:spPr>
        <p:txBody>
          <a:bodyPr/>
          <a:lstStyle/>
          <a:p>
            <a:pPr lvl="0" fontAlgn="base"/>
            <a:r>
              <a:rPr lang="zh-CN" altLang="en-US" strike="noStrike" noProof="1" smtClean="0"/>
              <a:t>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hasCustomPrompt="1"/>
          </p:nvPr>
        </p:nvSpPr>
        <p:spPr>
          <a:xfrm>
            <a:off x="628650" y="365125"/>
            <a:ext cx="7886700" cy="5811838"/>
          </a:xfrm>
          <a:prstGeom prst="rect">
            <a:avLst/>
          </a:prstGeom>
        </p:spPr>
        <p:txBody>
          <a:bodyPr/>
          <a:lstStyle/>
          <a:p>
            <a:pPr lvl="0" fontAlgn="base"/>
            <a:r>
              <a:rPr lang="zh-CN" altLang="en-US" strike="noStrike" noProof="1" smtClean="0"/>
              <a:t>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78959"/>
            <a:ext cx="4607719"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solidFill>
                <a:schemeClr val="lt1"/>
              </a:solidFill>
            </a:endParaRPr>
          </a:p>
        </p:txBody>
      </p:sp>
      <p:sp>
        <p:nvSpPr>
          <p:cNvPr id="2" name="标题 1"/>
          <p:cNvSpPr>
            <a:spLocks noGrp="1"/>
          </p:cNvSpPr>
          <p:nvPr>
            <p:ph type="ctrTitle" hasCustomPrompt="1"/>
            <p:custDataLst>
              <p:tags r:id="rId3"/>
            </p:custDataLst>
          </p:nvPr>
        </p:nvSpPr>
        <p:spPr>
          <a:xfrm>
            <a:off x="860620"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tags" Target="../tags/tag14.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8" name="图片 7"/>
          <p:cNvPicPr>
            <a:picLocks noChangeAspect="1"/>
          </p:cNvPicPr>
          <p:nvPr userDrawn="1">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1.png"/><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31.jpeg"/><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39.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41.jpeg"/><Relationship Id="rId1"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43.jpeg"/><Relationship Id="rId1" Type="http://schemas.openxmlformats.org/officeDocument/2006/relationships/image" Target="../media/image4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9" Type="http://schemas.openxmlformats.org/officeDocument/2006/relationships/image" Target="../media/image45.jpeg"/><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image" Target="../media/image44.jpeg"/><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6" Type="http://schemas.openxmlformats.org/officeDocument/2006/relationships/notesSlide" Target="../notesSlides/notesSlide31.xml"/><Relationship Id="rId15" Type="http://schemas.openxmlformats.org/officeDocument/2006/relationships/slideLayout" Target="../slideLayouts/slideLayout1.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hyperlink" Target="http://www.bofety.com/" TargetMode="Externa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a:spLocks noChangeAspect="1"/>
          </p:cNvSpPr>
          <p:nvPr/>
        </p:nvSpPr>
        <p:spPr bwMode="auto">
          <a:xfrm>
            <a:off x="-508" y="0"/>
            <a:ext cx="9145016" cy="6858000"/>
          </a:xfrm>
          <a:prstGeom prst="rect">
            <a:avLst/>
          </a:prstGeom>
          <a:blipFill dpi="0" rotWithShape="1">
            <a:blip r:embed="rId1"/>
            <a:srcRect/>
            <a:stretch>
              <a:fillRect l="-5850" r="-6638"/>
            </a:stretch>
          </a:blipFill>
          <a:ln w="12700" cap="flat" cmpd="sng" algn="ctr">
            <a:noFill/>
            <a:prstDash val="solid"/>
            <a:miter lim="800000"/>
            <a:headEnd type="none" w="med" len="med"/>
            <a:tailEnd type="triangle" w="med" len="med"/>
          </a:ln>
          <a:effectLst/>
          <a:extLst>
            <a:ext uri="{91240B29-F687-4F45-9708-019B960494DF}">
              <a14:hiddenLine xmlns:a14="http://schemas.microsoft.com/office/drawing/2010/main" w="12700">
                <a:solidFill>
                  <a:schemeClr val="dk1"/>
                </a:solidFill>
                <a:prstDash val="solid"/>
                <a:miter lim="800000"/>
                <a:headEnd type="none" w="med" len="med"/>
                <a:tailEnd type="triangle" w="med" len="med"/>
              </a14:hiddenLine>
            </a:ext>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8" name="矩形 2"/>
          <p:cNvSpPr/>
          <p:nvPr/>
        </p:nvSpPr>
        <p:spPr>
          <a:xfrm>
            <a:off x="0" y="2856548"/>
            <a:ext cx="9144000" cy="1871662"/>
          </a:xfrm>
          <a:prstGeom prst="rect">
            <a:avLst/>
          </a:prstGeom>
          <a:solidFill>
            <a:srgbClr val="0070C0">
              <a:alpha val="43921"/>
            </a:srgbClr>
          </a:solidFill>
          <a:ln w="50800">
            <a:noFill/>
          </a:ln>
        </p:spPr>
        <p:txBody>
          <a:bodyPr anchor="t"/>
          <a:p>
            <a:endParaRPr lang="zh-CN" altLang="en-US" dirty="0">
              <a:latin typeface="Arial" panose="020B0604020202020204" pitchFamily="34" charset="0"/>
            </a:endParaRPr>
          </a:p>
        </p:txBody>
      </p:sp>
      <p:sp>
        <p:nvSpPr>
          <p:cNvPr id="4099" name="Text Box 6"/>
          <p:cNvSpPr txBox="1"/>
          <p:nvPr/>
        </p:nvSpPr>
        <p:spPr>
          <a:xfrm>
            <a:off x="1391920" y="3377565"/>
            <a:ext cx="7284085" cy="829945"/>
          </a:xfrm>
          <a:prstGeom prst="rect">
            <a:avLst/>
          </a:prstGeom>
          <a:noFill/>
          <a:ln w="9525">
            <a:noFill/>
          </a:ln>
        </p:spPr>
        <p:txBody>
          <a:bodyPr wrap="square" anchor="t">
            <a:spAutoFit/>
          </a:bodyPr>
          <a:p>
            <a:pPr algn="ctr">
              <a:spcBef>
                <a:spcPct val="50000"/>
              </a:spcBef>
            </a:pPr>
            <a:r>
              <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rPr>
              <a:t>海因里希法则认知及应用</a:t>
            </a:r>
            <a:endParaRPr lang="zh-CN" altLang="en-US" sz="4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2"/>
            </p:custDataLst>
          </p:nvPr>
        </p:nvSpPr>
        <p:spPr>
          <a:xfrm>
            <a:off x="6084094" y="422439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5746594" y="5444824"/>
            <a:ext cx="675000" cy="675000"/>
          </a:xfrm>
          <a:prstGeom prst="ellipse">
            <a:avLst/>
          </a:prstGeom>
          <a:solidFill>
            <a:srgbClr val="92D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4"/>
            </p:custDataLst>
          </p:nvPr>
        </p:nvSpPr>
        <p:spPr>
          <a:xfrm>
            <a:off x="6678930" y="54452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7611266" y="54448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pic>
        <p:nvPicPr>
          <p:cNvPr id="4" name="图片 3"/>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AutoShape 4"/>
          <p:cNvSpPr/>
          <p:nvPr/>
        </p:nvSpPr>
        <p:spPr>
          <a:xfrm>
            <a:off x="395288" y="981075"/>
            <a:ext cx="5040312" cy="576263"/>
          </a:xfrm>
          <a:prstGeom prst="bevel">
            <a:avLst>
              <a:gd name="adj" fmla="val 12500"/>
            </a:avLst>
          </a:prstGeom>
          <a:solidFill>
            <a:srgbClr val="FFFF99"/>
          </a:solidFill>
          <a:ln w="19050" cap="flat" cmpd="sng">
            <a:solidFill>
              <a:srgbClr val="FF0066"/>
            </a:solidFill>
            <a:prstDash val="solid"/>
            <a:miter/>
            <a:headEnd type="none" w="med" len="med"/>
            <a:tailEnd type="none" w="med" len="med"/>
          </a:ln>
        </p:spPr>
        <p:txBody>
          <a:bodyPr wrap="none" anchor="ctr"/>
          <a:p>
            <a:r>
              <a:rPr lang="en-US" altLang="zh-CN" sz="2400" dirty="0">
                <a:latin typeface="Arial" panose="020B0604020202020204" pitchFamily="34" charset="0"/>
                <a:ea typeface="微软雅黑" panose="020B0503020204020204" pitchFamily="34" charset="-122"/>
                <a:sym typeface="Arial" panose="020B0604020202020204" pitchFamily="34" charset="0"/>
              </a:rPr>
              <a:t>3</a:t>
            </a:r>
            <a:r>
              <a:rPr lang="zh-CN" altLang="en-US" sz="2400" dirty="0">
                <a:latin typeface="Arial" panose="020B0604020202020204" pitchFamily="34" charset="0"/>
                <a:ea typeface="微软雅黑" panose="020B0503020204020204" pitchFamily="34" charset="-122"/>
                <a:sym typeface="Arial" panose="020B0604020202020204" pitchFamily="34" charset="0"/>
              </a:rPr>
              <a:t>、海因里希法则给我们的启示</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0482" name="Rectangle 5"/>
          <p:cNvSpPr/>
          <p:nvPr/>
        </p:nvSpPr>
        <p:spPr>
          <a:xfrm>
            <a:off x="1187450" y="1882775"/>
            <a:ext cx="7104063" cy="1752600"/>
          </a:xfrm>
          <a:prstGeom prst="rect">
            <a:avLst/>
          </a:prstGeom>
          <a:noFill/>
          <a:ln w="50800">
            <a:noFill/>
          </a:ln>
        </p:spPr>
        <p:txBody>
          <a:bodyPr anchor="t">
            <a:spAutoFit/>
          </a:bodyPr>
          <a:p>
            <a:pPr>
              <a:lnSpc>
                <a:spcPct val="150000"/>
              </a:lnSpc>
            </a:pPr>
            <a:r>
              <a:rPr lang="en-US" altLang="zh-CN" dirty="0">
                <a:latin typeface="Arial" panose="020B0604020202020204" pitchFamily="34" charset="0"/>
                <a:ea typeface="微软雅黑" panose="020B0503020204020204" pitchFamily="34" charset="-122"/>
                <a:sym typeface="Arial" panose="020B0604020202020204" pitchFamily="34" charset="0"/>
              </a:rPr>
              <a:t>       </a:t>
            </a:r>
            <a:r>
              <a:rPr lang="zh-CN" altLang="en-US" dirty="0">
                <a:latin typeface="Arial" panose="020B0604020202020204" pitchFamily="34" charset="0"/>
                <a:ea typeface="微软雅黑" panose="020B0503020204020204" pitchFamily="34" charset="-122"/>
                <a:sym typeface="Arial" panose="020B0604020202020204" pitchFamily="34" charset="0"/>
              </a:rPr>
              <a:t>这条法则告诉我们，在发生重伤事故后惊慌失措，不如查找和排除造成事故的原因更为重要。在尽早消除危险状态的同时，也要绝对做到不让工人进行危象的行为，</a:t>
            </a:r>
            <a:r>
              <a:rPr lang="zh-CN" altLang="en-US" b="1" dirty="0">
                <a:solidFill>
                  <a:srgbClr val="0000CC"/>
                </a:solidFill>
                <a:latin typeface="Arial" panose="020B0604020202020204" pitchFamily="34" charset="0"/>
                <a:ea typeface="微软雅黑" panose="020B0503020204020204" pitchFamily="34" charset="-122"/>
                <a:sym typeface="Arial" panose="020B0604020202020204" pitchFamily="34" charset="0"/>
              </a:rPr>
              <a:t>消灭身边吓出冷汗、吓一跳的险情。</a:t>
            </a:r>
            <a:endParaRPr lang="zh-CN" altLang="en-US" b="1" dirty="0">
              <a:solidFill>
                <a:srgbClr val="0000CC"/>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ja-JP" altLang="en-US" b="1" dirty="0">
                <a:solidFill>
                  <a:srgbClr val="0000CC"/>
                </a:solidFill>
                <a:latin typeface="Arial" panose="020B0604020202020204" pitchFamily="34" charset="0"/>
                <a:ea typeface="微软雅黑" panose="020B0503020204020204" pitchFamily="34" charset="-122"/>
                <a:sym typeface="Arial" panose="020B0604020202020204" pitchFamily="34" charset="0"/>
              </a:rPr>
              <a:t>免费获取更多安全精品资料，请关注公众号“安全生产管理”。</a:t>
            </a:r>
            <a:endParaRPr lang="ja-JP" altLang="en-US" b="1" dirty="0">
              <a:solidFill>
                <a:srgbClr val="0000CC"/>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3" name="Rectangle 7"/>
          <p:cNvSpPr/>
          <p:nvPr/>
        </p:nvSpPr>
        <p:spPr>
          <a:xfrm>
            <a:off x="179388" y="3716338"/>
            <a:ext cx="8675687" cy="439737"/>
          </a:xfrm>
          <a:prstGeom prst="rect">
            <a:avLst/>
          </a:prstGeom>
          <a:noFill/>
          <a:ln w="50800">
            <a:noFill/>
          </a:ln>
        </p:spPr>
        <p:txBody>
          <a:bodyPr anchor="t">
            <a:spAutoFit/>
          </a:bodyPr>
          <a:p>
            <a:pPr algn="ctr">
              <a:lnSpc>
                <a:spcPct val="95000"/>
              </a:lnSpc>
            </a:pPr>
            <a:r>
              <a:rPr lang="zh-CN" altLang="en-US" sz="2400" b="1" dirty="0">
                <a:solidFill>
                  <a:srgbClr val="CC3399"/>
                </a:solidFill>
                <a:latin typeface="Arial" panose="020B0604020202020204" pitchFamily="34" charset="0"/>
                <a:ea typeface="微软雅黑" panose="020B0503020204020204" pitchFamily="34" charset="-122"/>
                <a:sym typeface="Arial" panose="020B0604020202020204" pitchFamily="34" charset="0"/>
              </a:rPr>
              <a:t>不排除吓出冷汗</a:t>
            </a:r>
            <a:r>
              <a:rPr lang="en-US" altLang="zh-CN" sz="2400" b="1" dirty="0">
                <a:solidFill>
                  <a:srgbClr val="CC3399"/>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dirty="0">
                <a:solidFill>
                  <a:srgbClr val="CC3399"/>
                </a:solidFill>
                <a:latin typeface="Arial" panose="020B0604020202020204" pitchFamily="34" charset="0"/>
                <a:ea typeface="微软雅黑" panose="020B0503020204020204" pitchFamily="34" charset="-122"/>
                <a:sym typeface="Arial" panose="020B0604020202020204" pitchFamily="34" charset="0"/>
              </a:rPr>
              <a:t>吓一跳的事故，就不能避免受伤事故！</a:t>
            </a:r>
            <a:endParaRPr lang="zh-CN" altLang="en-US" sz="2400" b="1" dirty="0">
              <a:solidFill>
                <a:srgbClr val="CC3399"/>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484" name="Picture 8" descr="RTX截图未命名"/>
          <p:cNvPicPr>
            <a:picLocks noChangeAspect="1"/>
          </p:cNvPicPr>
          <p:nvPr/>
        </p:nvPicPr>
        <p:blipFill>
          <a:blip r:embed="rId1"/>
          <a:stretch>
            <a:fillRect/>
          </a:stretch>
        </p:blipFill>
        <p:spPr>
          <a:xfrm>
            <a:off x="5435600" y="4292600"/>
            <a:ext cx="3387725" cy="2520950"/>
          </a:xfrm>
          <a:prstGeom prst="rect">
            <a:avLst/>
          </a:prstGeom>
          <a:noFill/>
          <a:ln w="9525">
            <a:noFill/>
          </a:ln>
        </p:spPr>
      </p:pic>
      <p:pic>
        <p:nvPicPr>
          <p:cNvPr id="20485" name="Picture 10" descr="RTX截图未命名"/>
          <p:cNvPicPr>
            <a:picLocks noChangeAspect="1"/>
          </p:cNvPicPr>
          <p:nvPr/>
        </p:nvPicPr>
        <p:blipFill>
          <a:blip r:embed="rId2"/>
          <a:stretch>
            <a:fillRect/>
          </a:stretch>
        </p:blipFill>
        <p:spPr>
          <a:xfrm>
            <a:off x="323850" y="1844675"/>
            <a:ext cx="847725" cy="16192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Picture 56" descr="anquan"/>
          <p:cNvPicPr>
            <a:picLocks noChangeAspect="1"/>
          </p:cNvPicPr>
          <p:nvPr/>
        </p:nvPicPr>
        <p:blipFill>
          <a:blip r:embed="rId1"/>
          <a:stretch>
            <a:fillRect/>
          </a:stretch>
        </p:blipFill>
        <p:spPr>
          <a:xfrm>
            <a:off x="6588125" y="1196975"/>
            <a:ext cx="2390775" cy="2457450"/>
          </a:xfrm>
          <a:prstGeom prst="rect">
            <a:avLst/>
          </a:prstGeom>
          <a:noFill/>
          <a:ln w="9525">
            <a:noFill/>
          </a:ln>
        </p:spPr>
      </p:pic>
      <p:sp>
        <p:nvSpPr>
          <p:cNvPr id="22530" name="AutoShape 4"/>
          <p:cNvSpPr/>
          <p:nvPr/>
        </p:nvSpPr>
        <p:spPr>
          <a:xfrm>
            <a:off x="395288" y="1123950"/>
            <a:ext cx="5040312" cy="576263"/>
          </a:xfrm>
          <a:prstGeom prst="bevel">
            <a:avLst>
              <a:gd name="adj" fmla="val 12500"/>
            </a:avLst>
          </a:prstGeom>
          <a:solidFill>
            <a:srgbClr val="FFFF99"/>
          </a:solidFill>
          <a:ln w="19050" cap="flat" cmpd="sng">
            <a:solidFill>
              <a:srgbClr val="FF0066"/>
            </a:solidFill>
            <a:prstDash val="solid"/>
            <a:miter/>
            <a:headEnd type="none" w="med" len="med"/>
            <a:tailEnd type="none" w="med" len="med"/>
          </a:ln>
        </p:spPr>
        <p:txBody>
          <a:bodyPr wrap="none" anchor="ctr"/>
          <a:p>
            <a:r>
              <a:rPr lang="en-US" altLang="zh-CN" sz="2400" dirty="0">
                <a:latin typeface="Arial" panose="020B0604020202020204" pitchFamily="34" charset="0"/>
                <a:ea typeface="微软雅黑" panose="020B0503020204020204" pitchFamily="34" charset="-122"/>
                <a:sym typeface="Arial" panose="020B0604020202020204" pitchFamily="34" charset="0"/>
              </a:rPr>
              <a:t>4</a:t>
            </a:r>
            <a:r>
              <a:rPr lang="zh-CN" altLang="en-US" sz="2400" dirty="0">
                <a:latin typeface="Arial" panose="020B0604020202020204" pitchFamily="34" charset="0"/>
                <a:ea typeface="微软雅黑" panose="020B0503020204020204" pitchFamily="34" charset="-122"/>
                <a:sym typeface="Arial" panose="020B0604020202020204" pitchFamily="34" charset="0"/>
              </a:rPr>
              <a:t>、“吓出冷汗、吓一跳”活动</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43104" name="Group 64"/>
          <p:cNvGraphicFramePr>
            <a:graphicFrameLocks noGrp="1"/>
          </p:cNvGraphicFramePr>
          <p:nvPr>
            <p:ph idx="4294967295"/>
          </p:nvPr>
        </p:nvGraphicFramePr>
        <p:xfrm>
          <a:off x="250825" y="3727450"/>
          <a:ext cx="8569325" cy="2940050"/>
        </p:xfrm>
        <a:graphic>
          <a:graphicData uri="http://schemas.openxmlformats.org/drawingml/2006/table">
            <a:tbl>
              <a:tblPr/>
              <a:tblGrid>
                <a:gridCol w="912813"/>
                <a:gridCol w="3462337"/>
                <a:gridCol w="4194175"/>
              </a:tblGrid>
              <a:tr h="36036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分类</a:t>
                      </a:r>
                      <a:endPar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判断标准</a:t>
                      </a:r>
                      <a:endPar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处理方法</a:t>
                      </a:r>
                      <a:endPar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A</a:t>
                      </a: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类</a:t>
                      </a:r>
                      <a:endPar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有可能带来重大工伤事故，需要采取根本性的对策。</a:t>
                      </a:r>
                      <a:endPar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管理层也要参与讨论会。</a:t>
                      </a:r>
                      <a:endPar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（对于其他车间也可以作为教训的话，平移到其他车间作为参考）</a:t>
                      </a:r>
                      <a:endPar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B</a:t>
                      </a: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类</a:t>
                      </a:r>
                      <a:endPar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或许有可能造成工伤事故，认为有必要大家一起讨论。</a:t>
                      </a:r>
                      <a:endParaRPr kumimoji="1"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在车间（现场）召开讨论会。</a:t>
                      </a:r>
                      <a:endPar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551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C</a:t>
                      </a: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类</a:t>
                      </a:r>
                      <a:endPar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1"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造成工伤的可能性很少，但是根据情况不同存在工伤的潜在因素，因此有必要大家都知道，以便引起大家足够的注意。</a:t>
                      </a:r>
                      <a:endParaRPr kumimoji="1"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rPr>
                        <a:t>每天开始工作以前的例会上，将前日的问题向全体人员进行说明，大家简单讨论一下之后作为教训，在行动中灵活运用。</a:t>
                      </a:r>
                      <a:endParaRPr kumimoji="0" lang="zh-CN" altLang="en-US" sz="16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53" name="Rectangle 50"/>
          <p:cNvSpPr/>
          <p:nvPr/>
        </p:nvSpPr>
        <p:spPr>
          <a:xfrm>
            <a:off x="395288" y="1811338"/>
            <a:ext cx="6048375" cy="1743075"/>
          </a:xfrm>
          <a:prstGeom prst="rect">
            <a:avLst/>
          </a:prstGeom>
          <a:noFill/>
          <a:ln w="50800">
            <a:noFill/>
          </a:ln>
        </p:spPr>
        <p:txBody>
          <a:bodyPr anchor="t">
            <a:spAutoFit/>
          </a:bodyPr>
          <a:p>
            <a:pPr>
              <a:lnSpc>
                <a:spcPct val="150000"/>
              </a:lnSpc>
            </a:pPr>
            <a:r>
              <a:rPr lang="en-US" altLang="zh-CN" dirty="0">
                <a:latin typeface="Arial" panose="020B0604020202020204" pitchFamily="34" charset="0"/>
                <a:ea typeface="微软雅黑" panose="020B0503020204020204" pitchFamily="34" charset="-122"/>
                <a:sym typeface="Arial" panose="020B0604020202020204" pitchFamily="34" charset="0"/>
              </a:rPr>
              <a:t>       “</a:t>
            </a:r>
            <a:r>
              <a:rPr lang="zh-CN" altLang="en-US" dirty="0">
                <a:latin typeface="Arial" panose="020B0604020202020204" pitchFamily="34" charset="0"/>
                <a:ea typeface="微软雅黑" panose="020B0503020204020204" pitchFamily="34" charset="-122"/>
                <a:sym typeface="Arial" panose="020B0604020202020204" pitchFamily="34" charset="0"/>
              </a:rPr>
              <a:t>吓出冷汗</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吓一跳” ，是我们侥幸没有受伤的情况下获得的可以用来对安全事故进行预防的珍贵信息。应当作为一个重要的信息，提醒大家注意，并采取必要的对策，以期实现灾害为零的目的。</a:t>
            </a:r>
            <a:endParaRPr lang="ja-JP"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5"/>
          <p:cNvSpPr/>
          <p:nvPr/>
        </p:nvSpPr>
        <p:spPr>
          <a:xfrm>
            <a:off x="323850" y="1125538"/>
            <a:ext cx="8496300" cy="2981325"/>
          </a:xfrm>
          <a:prstGeom prst="rect">
            <a:avLst/>
          </a:prstGeom>
          <a:noFill/>
          <a:ln w="50800">
            <a:noFill/>
          </a:ln>
        </p:spPr>
        <p:txBody>
          <a:bodyPr anchor="t">
            <a:spAutoFit/>
          </a:bodyPr>
          <a:p>
            <a:pPr>
              <a:lnSpc>
                <a:spcPct val="150000"/>
              </a:lnSpc>
            </a:pPr>
            <a:r>
              <a:rPr lang="en-US" altLang="zh-CN" b="1" dirty="0">
                <a:solidFill>
                  <a:srgbClr val="FF3300"/>
                </a:solidFill>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rgbClr val="FF3300"/>
                </a:solidFill>
                <a:latin typeface="Arial" panose="020B0604020202020204" pitchFamily="34" charset="0"/>
                <a:ea typeface="微软雅黑" panose="020B0503020204020204" pitchFamily="34" charset="-122"/>
                <a:sym typeface="Arial" panose="020B0604020202020204" pitchFamily="34" charset="0"/>
              </a:rPr>
              <a:t>吓出冷汗</a:t>
            </a:r>
            <a:r>
              <a:rPr lang="en-US" altLang="zh-CN" b="1" dirty="0">
                <a:solidFill>
                  <a:srgbClr val="FF3300"/>
                </a:solidFill>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rgbClr val="FF3300"/>
                </a:solidFill>
                <a:latin typeface="Arial" panose="020B0604020202020204" pitchFamily="34" charset="0"/>
                <a:ea typeface="微软雅黑" panose="020B0503020204020204" pitchFamily="34" charset="-122"/>
                <a:sym typeface="Arial" panose="020B0604020202020204" pitchFamily="34" charset="0"/>
              </a:rPr>
              <a:t>吓一跳”活动</a:t>
            </a:r>
            <a:r>
              <a:rPr lang="zh-CN" altLang="en-US" dirty="0">
                <a:latin typeface="Arial" panose="020B0604020202020204" pitchFamily="34" charset="0"/>
                <a:ea typeface="微软雅黑" panose="020B0503020204020204" pitchFamily="34" charset="-122"/>
                <a:sym typeface="Arial" panose="020B0604020202020204" pitchFamily="34" charset="0"/>
              </a:rPr>
              <a:t>就是将大家日常工作中体验到的“咝</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！（倒吸一口凉气，冒冷汗）”、“啊！（吓一跳）”等事情，做成图解（</a:t>
            </a:r>
            <a:r>
              <a:rPr lang="en-US" altLang="zh-CN" dirty="0">
                <a:latin typeface="Arial" panose="020B0604020202020204" pitchFamily="34" charset="0"/>
                <a:ea typeface="微软雅黑" panose="020B0503020204020204" pitchFamily="34" charset="-122"/>
                <a:sym typeface="Arial" panose="020B0604020202020204" pitchFamily="34" charset="0"/>
              </a:rPr>
              <a:t>A-0</a:t>
            </a:r>
            <a:r>
              <a:rPr lang="zh-CN" altLang="en-US" dirty="0">
                <a:latin typeface="Arial" panose="020B0604020202020204" pitchFamily="34" charset="0"/>
                <a:ea typeface="微软雅黑" panose="020B0503020204020204" pitchFamily="34" charset="-122"/>
                <a:sym typeface="Arial" panose="020B0604020202020204" pitchFamily="34" charset="0"/>
              </a:rPr>
              <a:t>，</a:t>
            </a:r>
            <a:r>
              <a:rPr lang="en-US" altLang="zh-CN" dirty="0">
                <a:latin typeface="Arial" panose="020B0604020202020204" pitchFamily="34" charset="0"/>
                <a:ea typeface="微软雅黑" panose="020B0503020204020204" pitchFamily="34" charset="-122"/>
                <a:sym typeface="Arial" panose="020B0604020202020204" pitchFamily="34" charset="0"/>
              </a:rPr>
              <a:t>A-1</a:t>
            </a:r>
            <a:r>
              <a:rPr lang="zh-CN" altLang="en-US" dirty="0">
                <a:latin typeface="Arial" panose="020B0604020202020204" pitchFamily="34" charset="0"/>
                <a:ea typeface="微软雅黑" panose="020B0503020204020204" pitchFamily="34" charset="-122"/>
                <a:sym typeface="Arial" panose="020B0604020202020204" pitchFamily="34" charset="0"/>
              </a:rPr>
              <a:t>图纸大小），在早会等场合全员加以直观地理解和认识，可以达到非常好的效果。而且，对于图解中描述的状况，当每个人自己之际遇到这种状况（面临这种危险）时，都要指呼（一边做动作一边大声说出动作和内容）。</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       在每一个要害之处，都要手指对象，大声说出“不要</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！！”，通过这样的操作方法，可以有效预防安全事故和确认安全状况。</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24578" name="Picture 6" descr="RTX截图未命名"/>
          <p:cNvPicPr>
            <a:picLocks noChangeAspect="1"/>
          </p:cNvPicPr>
          <p:nvPr/>
        </p:nvPicPr>
        <p:blipFill>
          <a:blip r:embed="rId1"/>
          <a:stretch>
            <a:fillRect/>
          </a:stretch>
        </p:blipFill>
        <p:spPr>
          <a:xfrm>
            <a:off x="6372225" y="4076700"/>
            <a:ext cx="2303463" cy="2166938"/>
          </a:xfrm>
          <a:prstGeom prst="rect">
            <a:avLst/>
          </a:prstGeom>
          <a:noFill/>
          <a:ln w="9525">
            <a:noFill/>
          </a:ln>
        </p:spPr>
      </p:pic>
      <p:pic>
        <p:nvPicPr>
          <p:cNvPr id="24579" name="Picture 7" descr="RTX截图未命名"/>
          <p:cNvPicPr>
            <a:picLocks noChangeAspect="1"/>
          </p:cNvPicPr>
          <p:nvPr/>
        </p:nvPicPr>
        <p:blipFill>
          <a:blip r:embed="rId2"/>
          <a:stretch>
            <a:fillRect/>
          </a:stretch>
        </p:blipFill>
        <p:spPr>
          <a:xfrm>
            <a:off x="468313" y="4149725"/>
            <a:ext cx="2457450" cy="236537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AutoShape 23"/>
          <p:cNvSpPr/>
          <p:nvPr/>
        </p:nvSpPr>
        <p:spPr>
          <a:xfrm>
            <a:off x="250825" y="1125538"/>
            <a:ext cx="2808288" cy="431800"/>
          </a:xfrm>
          <a:prstGeom prst="plus">
            <a:avLst>
              <a:gd name="adj" fmla="val 25000"/>
            </a:avLst>
          </a:prstGeom>
          <a:solidFill>
            <a:srgbClr val="CCFFFF"/>
          </a:solidFill>
          <a:ln w="19050" cap="flat" cmpd="sng">
            <a:solidFill>
              <a:srgbClr val="FF0066"/>
            </a:solidFill>
            <a:prstDash val="solid"/>
            <a:miter/>
            <a:headEnd type="none" w="med" len="med"/>
            <a:tailEnd type="none" w="med" len="med"/>
          </a:ln>
        </p:spPr>
        <p:txBody>
          <a:bodyPr wrap="none" anchor="ctr"/>
          <a:p>
            <a:pPr algn="ctr"/>
            <a:r>
              <a:rPr lang="zh-CN" altLang="en-US" dirty="0">
                <a:latin typeface="Arial" panose="020B0604020202020204" pitchFamily="34" charset="0"/>
                <a:ea typeface="微软雅黑" panose="020B0503020204020204" pitchFamily="34" charset="-122"/>
                <a:sym typeface="Arial" panose="020B0604020202020204" pitchFamily="34" charset="0"/>
              </a:rPr>
              <a:t>作业中吓出冷汗的事例</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26626" name="Picture 24" descr="RTX截图未命名"/>
          <p:cNvPicPr>
            <a:picLocks noChangeAspect="1"/>
          </p:cNvPicPr>
          <p:nvPr/>
        </p:nvPicPr>
        <p:blipFill>
          <a:blip r:embed="rId1"/>
          <a:stretch>
            <a:fillRect/>
          </a:stretch>
        </p:blipFill>
        <p:spPr>
          <a:xfrm>
            <a:off x="468313" y="1700213"/>
            <a:ext cx="8424862" cy="4587875"/>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AutoShape 37"/>
          <p:cNvSpPr/>
          <p:nvPr/>
        </p:nvSpPr>
        <p:spPr>
          <a:xfrm>
            <a:off x="250825" y="1125538"/>
            <a:ext cx="2808288" cy="431800"/>
          </a:xfrm>
          <a:prstGeom prst="plus">
            <a:avLst>
              <a:gd name="adj" fmla="val 25000"/>
            </a:avLst>
          </a:prstGeom>
          <a:solidFill>
            <a:srgbClr val="CCFFFF"/>
          </a:solidFill>
          <a:ln w="19050" cap="flat" cmpd="sng">
            <a:solidFill>
              <a:srgbClr val="FF0066"/>
            </a:solidFill>
            <a:prstDash val="solid"/>
            <a:miter/>
            <a:headEnd type="none" w="med" len="med"/>
            <a:tailEnd type="none" w="med" len="med"/>
          </a:ln>
        </p:spPr>
        <p:txBody>
          <a:bodyPr wrap="none" anchor="ctr"/>
          <a:p>
            <a:pPr algn="ctr"/>
            <a:r>
              <a:rPr lang="zh-CN" altLang="en-US" dirty="0">
                <a:latin typeface="Arial" panose="020B0604020202020204" pitchFamily="34" charset="0"/>
                <a:ea typeface="微软雅黑" panose="020B0503020204020204" pitchFamily="34" charset="-122"/>
                <a:sym typeface="Arial" panose="020B0604020202020204" pitchFamily="34" charset="0"/>
              </a:rPr>
              <a:t>交通上吓出冷汗的事例</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28674" name="Picture 38" descr="RTX截图未命名"/>
          <p:cNvPicPr>
            <a:picLocks noChangeAspect="1"/>
          </p:cNvPicPr>
          <p:nvPr/>
        </p:nvPicPr>
        <p:blipFill>
          <a:blip r:embed="rId1"/>
          <a:stretch>
            <a:fillRect/>
          </a:stretch>
        </p:blipFill>
        <p:spPr>
          <a:xfrm>
            <a:off x="323850" y="1773238"/>
            <a:ext cx="8640763" cy="4824412"/>
          </a:xfrm>
          <a:prstGeom prst="rect">
            <a:avLst/>
          </a:prstGeom>
          <a:noFill/>
          <a:ln w="9525" cap="flat" cmpd="sng">
            <a:solidFill>
              <a:schemeClr val="tx1"/>
            </a:solidFill>
            <a:prstDash val="solid"/>
            <a:miter/>
            <a:headEnd type="none" w="med" len="med"/>
            <a:tailEnd type="none" w="med" len="me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Picture 4" descr="RTX截图未命名"/>
          <p:cNvPicPr>
            <a:picLocks noChangeAspect="1"/>
          </p:cNvPicPr>
          <p:nvPr/>
        </p:nvPicPr>
        <p:blipFill>
          <a:blip r:embed="rId1"/>
          <a:stretch>
            <a:fillRect/>
          </a:stretch>
        </p:blipFill>
        <p:spPr>
          <a:xfrm>
            <a:off x="395288" y="1844675"/>
            <a:ext cx="4032250" cy="4227513"/>
          </a:xfrm>
          <a:prstGeom prst="rect">
            <a:avLst/>
          </a:prstGeom>
          <a:noFill/>
          <a:ln w="9525" cap="flat" cmpd="sng">
            <a:solidFill>
              <a:schemeClr val="tx1"/>
            </a:solidFill>
            <a:prstDash val="solid"/>
            <a:miter/>
            <a:headEnd type="none" w="med" len="med"/>
            <a:tailEnd type="none" w="med" len="med"/>
          </a:ln>
        </p:spPr>
      </p:pic>
      <p:sp>
        <p:nvSpPr>
          <p:cNvPr id="30722" name="AutoShape 5"/>
          <p:cNvSpPr/>
          <p:nvPr/>
        </p:nvSpPr>
        <p:spPr>
          <a:xfrm>
            <a:off x="250825" y="1125538"/>
            <a:ext cx="3457575" cy="431800"/>
          </a:xfrm>
          <a:prstGeom prst="plus">
            <a:avLst>
              <a:gd name="adj" fmla="val 25000"/>
            </a:avLst>
          </a:prstGeom>
          <a:solidFill>
            <a:srgbClr val="CCFFFF"/>
          </a:solidFill>
          <a:ln w="19050" cap="flat" cmpd="sng">
            <a:solidFill>
              <a:srgbClr val="FF0066"/>
            </a:solidFill>
            <a:prstDash val="solid"/>
            <a:miter/>
            <a:headEnd type="none" w="med" len="med"/>
            <a:tailEnd type="none" w="med" len="med"/>
          </a:ln>
        </p:spPr>
        <p:txBody>
          <a:bodyPr wrap="none" anchor="ctr"/>
          <a:p>
            <a:pPr algn="ctr"/>
            <a:r>
              <a:rPr lang="zh-CN" altLang="en-US" dirty="0">
                <a:latin typeface="Arial" panose="020B0604020202020204" pitchFamily="34" charset="0"/>
                <a:ea typeface="微软雅黑" panose="020B0503020204020204" pitchFamily="34" charset="-122"/>
                <a:sym typeface="Arial" panose="020B0604020202020204" pitchFamily="34" charset="0"/>
              </a:rPr>
              <a:t>制造企业中吓出冷汗的事例</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30723" name="Picture 6" descr="RTX截图未命名"/>
          <p:cNvPicPr>
            <a:picLocks noChangeAspect="1"/>
          </p:cNvPicPr>
          <p:nvPr/>
        </p:nvPicPr>
        <p:blipFill>
          <a:blip r:embed="rId2"/>
          <a:stretch>
            <a:fillRect/>
          </a:stretch>
        </p:blipFill>
        <p:spPr>
          <a:xfrm>
            <a:off x="4787900" y="1844675"/>
            <a:ext cx="3867150" cy="4176713"/>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Picture 4" descr="RTX截图未命名"/>
          <p:cNvPicPr>
            <a:picLocks noChangeAspect="1"/>
          </p:cNvPicPr>
          <p:nvPr/>
        </p:nvPicPr>
        <p:blipFill>
          <a:blip r:embed="rId1"/>
          <a:stretch>
            <a:fillRect/>
          </a:stretch>
        </p:blipFill>
        <p:spPr>
          <a:xfrm>
            <a:off x="323850" y="1341438"/>
            <a:ext cx="4057650" cy="4619625"/>
          </a:xfrm>
          <a:prstGeom prst="rect">
            <a:avLst/>
          </a:prstGeom>
          <a:noFill/>
          <a:ln w="9525" cap="flat" cmpd="sng">
            <a:solidFill>
              <a:schemeClr val="tx1"/>
            </a:solidFill>
            <a:prstDash val="solid"/>
            <a:miter/>
            <a:headEnd type="none" w="med" len="med"/>
            <a:tailEnd type="none" w="med" len="med"/>
          </a:ln>
        </p:spPr>
      </p:pic>
      <p:pic>
        <p:nvPicPr>
          <p:cNvPr id="32770" name="Picture 5" descr="RTX截图未命名"/>
          <p:cNvPicPr>
            <a:picLocks noChangeAspect="1"/>
          </p:cNvPicPr>
          <p:nvPr/>
        </p:nvPicPr>
        <p:blipFill>
          <a:blip r:embed="rId2"/>
          <a:stretch>
            <a:fillRect/>
          </a:stretch>
        </p:blipFill>
        <p:spPr>
          <a:xfrm>
            <a:off x="4716463" y="1412875"/>
            <a:ext cx="3889375" cy="4537075"/>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Picture 5" descr="RTX截图未命名"/>
          <p:cNvPicPr>
            <a:picLocks noChangeAspect="1"/>
          </p:cNvPicPr>
          <p:nvPr/>
        </p:nvPicPr>
        <p:blipFill>
          <a:blip r:embed="rId1"/>
          <a:stretch>
            <a:fillRect/>
          </a:stretch>
        </p:blipFill>
        <p:spPr>
          <a:xfrm>
            <a:off x="468313" y="1268413"/>
            <a:ext cx="3743325" cy="4537075"/>
          </a:xfrm>
          <a:prstGeom prst="rect">
            <a:avLst/>
          </a:prstGeom>
          <a:noFill/>
          <a:ln w="9525" cap="flat" cmpd="sng">
            <a:solidFill>
              <a:schemeClr val="tx1"/>
            </a:solidFill>
            <a:prstDash val="solid"/>
            <a:miter/>
            <a:headEnd type="none" w="med" len="med"/>
            <a:tailEnd type="none" w="med" len="med"/>
          </a:ln>
        </p:spPr>
      </p:pic>
      <p:pic>
        <p:nvPicPr>
          <p:cNvPr id="34818" name="Picture 6" descr="RTX截图未命名"/>
          <p:cNvPicPr>
            <a:picLocks noChangeAspect="1"/>
          </p:cNvPicPr>
          <p:nvPr/>
        </p:nvPicPr>
        <p:blipFill>
          <a:blip r:embed="rId2"/>
          <a:stretch>
            <a:fillRect/>
          </a:stretch>
        </p:blipFill>
        <p:spPr>
          <a:xfrm>
            <a:off x="4572000" y="1268413"/>
            <a:ext cx="4060825" cy="4537075"/>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Picture 4" descr="RTX截图未命名"/>
          <p:cNvPicPr>
            <a:picLocks noChangeAspect="1"/>
          </p:cNvPicPr>
          <p:nvPr/>
        </p:nvPicPr>
        <p:blipFill>
          <a:blip r:embed="rId1"/>
          <a:stretch>
            <a:fillRect/>
          </a:stretch>
        </p:blipFill>
        <p:spPr>
          <a:xfrm>
            <a:off x="395288" y="1341438"/>
            <a:ext cx="3889375" cy="5111750"/>
          </a:xfrm>
          <a:prstGeom prst="rect">
            <a:avLst/>
          </a:prstGeom>
          <a:noFill/>
          <a:ln w="9525" cap="flat" cmpd="sng">
            <a:solidFill>
              <a:schemeClr val="tx1"/>
            </a:solidFill>
            <a:prstDash val="solid"/>
            <a:miter/>
            <a:headEnd type="none" w="med" len="med"/>
            <a:tailEnd type="none" w="med" len="med"/>
          </a:ln>
        </p:spPr>
      </p:pic>
      <p:pic>
        <p:nvPicPr>
          <p:cNvPr id="36866" name="Picture 5" descr="RTX截图未命名"/>
          <p:cNvPicPr>
            <a:picLocks noChangeAspect="1"/>
          </p:cNvPicPr>
          <p:nvPr/>
        </p:nvPicPr>
        <p:blipFill>
          <a:blip r:embed="rId2"/>
          <a:stretch>
            <a:fillRect/>
          </a:stretch>
        </p:blipFill>
        <p:spPr>
          <a:xfrm>
            <a:off x="4572000" y="1341438"/>
            <a:ext cx="4103688" cy="4967287"/>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3" name="Picture 4" descr="RTX截图未命名"/>
          <p:cNvPicPr>
            <a:picLocks noChangeAspect="1"/>
          </p:cNvPicPr>
          <p:nvPr/>
        </p:nvPicPr>
        <p:blipFill>
          <a:blip r:embed="rId1"/>
          <a:stretch>
            <a:fillRect/>
          </a:stretch>
        </p:blipFill>
        <p:spPr>
          <a:xfrm>
            <a:off x="827088" y="1196975"/>
            <a:ext cx="7075487" cy="4537075"/>
          </a:xfrm>
          <a:prstGeom prst="rect">
            <a:avLst/>
          </a:prstGeom>
          <a:noFill/>
          <a:ln w="9525" cap="flat" cmpd="sng">
            <a:solidFill>
              <a:schemeClr val="tx1"/>
            </a:solidFill>
            <a:prstDash val="solid"/>
            <a:miter/>
            <a:headEnd type="none" w="med" len="med"/>
            <a:tailEnd type="none" w="med" len="med"/>
          </a:ln>
        </p:spPr>
      </p:pic>
      <p:sp>
        <p:nvSpPr>
          <p:cNvPr id="38914" name="Text Box 5"/>
          <p:cNvSpPr txBox="1"/>
          <p:nvPr/>
        </p:nvSpPr>
        <p:spPr>
          <a:xfrm>
            <a:off x="1403350" y="5942013"/>
            <a:ext cx="6049963" cy="366712"/>
          </a:xfrm>
          <a:prstGeom prst="rect">
            <a:avLst/>
          </a:prstGeom>
          <a:noFill/>
          <a:ln w="50800">
            <a:noFill/>
          </a:ln>
        </p:spPr>
        <p:txBody>
          <a:bodyPr anchor="ctr">
            <a:spAutoFit/>
          </a:bodyPr>
          <a:p>
            <a:pPr algn="ctr">
              <a:spcBef>
                <a:spcPct val="50000"/>
              </a:spcBef>
            </a:pPr>
            <a:r>
              <a:rPr lang="zh-CN" altLang="en-US" b="1" dirty="0">
                <a:latin typeface="Arial" panose="020B0604020202020204" pitchFamily="34" charset="0"/>
                <a:ea typeface="微软雅黑" panose="020B0503020204020204" pitchFamily="34" charset="-122"/>
                <a:sym typeface="Arial" panose="020B0604020202020204" pitchFamily="34" charset="0"/>
              </a:rPr>
              <a:t>修理过程中机器启动</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714500"/>
            <a:ext cx="597725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Picture 4" descr="RTX截图未命名"/>
          <p:cNvPicPr>
            <a:picLocks noChangeAspect="1"/>
          </p:cNvPicPr>
          <p:nvPr/>
        </p:nvPicPr>
        <p:blipFill>
          <a:blip r:embed="rId1"/>
          <a:stretch>
            <a:fillRect/>
          </a:stretch>
        </p:blipFill>
        <p:spPr>
          <a:xfrm>
            <a:off x="684213" y="1125538"/>
            <a:ext cx="3600450" cy="2735262"/>
          </a:xfrm>
          <a:prstGeom prst="rect">
            <a:avLst/>
          </a:prstGeom>
          <a:noFill/>
          <a:ln w="9525" cap="flat" cmpd="sng">
            <a:solidFill>
              <a:schemeClr val="tx1"/>
            </a:solidFill>
            <a:prstDash val="solid"/>
            <a:miter/>
            <a:headEnd type="none" w="med" len="med"/>
            <a:tailEnd type="none" w="med" len="med"/>
          </a:ln>
        </p:spPr>
      </p:pic>
      <p:pic>
        <p:nvPicPr>
          <p:cNvPr id="40962" name="Picture 5" descr="RTX截图未命名"/>
          <p:cNvPicPr>
            <a:picLocks noChangeAspect="1"/>
          </p:cNvPicPr>
          <p:nvPr/>
        </p:nvPicPr>
        <p:blipFill>
          <a:blip r:embed="rId2"/>
          <a:stretch>
            <a:fillRect/>
          </a:stretch>
        </p:blipFill>
        <p:spPr>
          <a:xfrm>
            <a:off x="4932363" y="1125538"/>
            <a:ext cx="3671887" cy="2735262"/>
          </a:xfrm>
          <a:prstGeom prst="rect">
            <a:avLst/>
          </a:prstGeom>
          <a:noFill/>
          <a:ln w="9525" cap="flat" cmpd="sng">
            <a:solidFill>
              <a:schemeClr val="tx1"/>
            </a:solidFill>
            <a:prstDash val="solid"/>
            <a:miter/>
            <a:headEnd type="none" w="med" len="med"/>
            <a:tailEnd type="none" w="med" len="med"/>
          </a:ln>
        </p:spPr>
      </p:pic>
      <p:pic>
        <p:nvPicPr>
          <p:cNvPr id="40963" name="Picture 6" descr="RTX截图未命名"/>
          <p:cNvPicPr>
            <a:picLocks noChangeAspect="1"/>
          </p:cNvPicPr>
          <p:nvPr/>
        </p:nvPicPr>
        <p:blipFill>
          <a:blip r:embed="rId3"/>
          <a:stretch>
            <a:fillRect/>
          </a:stretch>
        </p:blipFill>
        <p:spPr>
          <a:xfrm>
            <a:off x="684213" y="4005263"/>
            <a:ext cx="3600450" cy="2652712"/>
          </a:xfrm>
          <a:prstGeom prst="rect">
            <a:avLst/>
          </a:prstGeom>
          <a:noFill/>
          <a:ln w="9525" cap="flat" cmpd="sng">
            <a:solidFill>
              <a:schemeClr val="tx1"/>
            </a:solidFill>
            <a:prstDash val="solid"/>
            <a:miter/>
            <a:headEnd type="none" w="med" len="med"/>
            <a:tailEnd type="none" w="med" len="med"/>
          </a:ln>
        </p:spPr>
      </p:pic>
      <p:pic>
        <p:nvPicPr>
          <p:cNvPr id="40964" name="Picture 7" descr="RTX截图未命名"/>
          <p:cNvPicPr>
            <a:picLocks noChangeAspect="1"/>
          </p:cNvPicPr>
          <p:nvPr/>
        </p:nvPicPr>
        <p:blipFill>
          <a:blip r:embed="rId4"/>
          <a:stretch>
            <a:fillRect/>
          </a:stretch>
        </p:blipFill>
        <p:spPr>
          <a:xfrm>
            <a:off x="4932363" y="4005263"/>
            <a:ext cx="3671887" cy="2663825"/>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Picture 5" descr="RTX截图未命名"/>
          <p:cNvPicPr>
            <a:picLocks noChangeAspect="1"/>
          </p:cNvPicPr>
          <p:nvPr/>
        </p:nvPicPr>
        <p:blipFill>
          <a:blip r:embed="rId1"/>
          <a:stretch>
            <a:fillRect/>
          </a:stretch>
        </p:blipFill>
        <p:spPr>
          <a:xfrm>
            <a:off x="466725" y="993775"/>
            <a:ext cx="8137525" cy="5027613"/>
          </a:xfrm>
          <a:prstGeom prst="rect">
            <a:avLst/>
          </a:prstGeom>
          <a:noFill/>
          <a:ln w="9525" cap="flat" cmpd="sng">
            <a:solidFill>
              <a:schemeClr val="tx1"/>
            </a:solidFill>
            <a:prstDash val="solid"/>
            <a:miter/>
            <a:headEnd type="none" w="med" len="med"/>
            <a:tailEnd type="none" w="med" len="med"/>
          </a:ln>
        </p:spPr>
      </p:pic>
      <p:sp>
        <p:nvSpPr>
          <p:cNvPr id="43010" name="Text Box 6"/>
          <p:cNvSpPr txBox="1"/>
          <p:nvPr/>
        </p:nvSpPr>
        <p:spPr>
          <a:xfrm>
            <a:off x="2268538" y="6165850"/>
            <a:ext cx="4464050" cy="396875"/>
          </a:xfrm>
          <a:prstGeom prst="rect">
            <a:avLst/>
          </a:prstGeom>
          <a:noFill/>
          <a:ln w="50800">
            <a:noFill/>
          </a:ln>
        </p:spPr>
        <p:txBody>
          <a:bodyPr anchor="t">
            <a:spAutoFit/>
          </a:bodyPr>
          <a:p>
            <a:pPr algn="ctr">
              <a:spcBef>
                <a:spcPct val="50000"/>
              </a:spcBef>
            </a:pPr>
            <a:r>
              <a:rPr lang="zh-CN" altLang="en-US" sz="2000" dirty="0">
                <a:latin typeface="Arial" panose="020B0604020202020204" pitchFamily="34" charset="0"/>
                <a:ea typeface="微软雅黑" panose="020B0503020204020204" pitchFamily="34" charset="-122"/>
                <a:sym typeface="Arial" panose="020B0604020202020204" pitchFamily="34" charset="0"/>
              </a:rPr>
              <a:t>各种伤害类型</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Text Box 2"/>
          <p:cNvSpPr txBox="1"/>
          <p:nvPr/>
        </p:nvSpPr>
        <p:spPr>
          <a:xfrm>
            <a:off x="395288" y="1052513"/>
            <a:ext cx="5905500" cy="417512"/>
          </a:xfrm>
          <a:prstGeom prst="rect">
            <a:avLst/>
          </a:prstGeom>
          <a:noFill/>
          <a:ln w="50800" cap="flat" cmpd="sng">
            <a:solidFill>
              <a:srgbClr val="FF0000"/>
            </a:solidFill>
            <a:prstDash val="dash"/>
            <a:miter/>
            <a:headEnd type="none" w="med" len="med"/>
            <a:tailEnd type="none" w="med" len="med"/>
          </a:ln>
        </p:spPr>
        <p:txBody>
          <a:bodyPr anchor="t">
            <a:spAutoFit/>
          </a:bodyPr>
          <a:p>
            <a:pPr>
              <a:lnSpc>
                <a:spcPct val="130000"/>
              </a:lnSpc>
              <a:spcBef>
                <a:spcPct val="50000"/>
              </a:spcBef>
            </a:pPr>
            <a:r>
              <a:rPr lang="zh-CN" altLang="en-US" dirty="0">
                <a:latin typeface="Arial" panose="020B0604020202020204" pitchFamily="34" charset="0"/>
                <a:ea typeface="微软雅黑" panose="020B0503020204020204" pitchFamily="34" charset="-122"/>
                <a:sym typeface="Arial" panose="020B0604020202020204" pitchFamily="34" charset="0"/>
              </a:rPr>
              <a:t>工伤事故日本企业承担</a:t>
            </a:r>
            <a:r>
              <a:rPr lang="en-US" altLang="zh-CN" dirty="0">
                <a:latin typeface="Arial" panose="020B0604020202020204" pitchFamily="34" charset="0"/>
                <a:ea typeface="微软雅黑" panose="020B0503020204020204" pitchFamily="34" charset="-122"/>
                <a:sym typeface="Arial" panose="020B0604020202020204" pitchFamily="34" charset="0"/>
              </a:rPr>
              <a:t>2</a:t>
            </a:r>
            <a:r>
              <a:rPr lang="zh-CN" altLang="en-US" dirty="0">
                <a:latin typeface="Arial" panose="020B0604020202020204" pitchFamily="34" charset="0"/>
                <a:ea typeface="微软雅黑" panose="020B0503020204020204" pitchFamily="34" charset="-122"/>
                <a:sym typeface="Arial" panose="020B0604020202020204" pitchFamily="34" charset="0"/>
              </a:rPr>
              <a:t>亿日元，</a:t>
            </a:r>
            <a:r>
              <a:rPr lang="zh-CN" altLang="en-US" dirty="0">
                <a:solidFill>
                  <a:srgbClr val="0000CC"/>
                </a:solidFill>
                <a:latin typeface="Arial" panose="020B0604020202020204" pitchFamily="34" charset="0"/>
                <a:ea typeface="微软雅黑" panose="020B0503020204020204" pitchFamily="34" charset="-122"/>
                <a:sym typeface="Arial" panose="020B0604020202020204" pitchFamily="34" charset="0"/>
              </a:rPr>
              <a:t>折合人民币</a:t>
            </a:r>
            <a:r>
              <a:rPr lang="en-US" altLang="zh-CN" dirty="0">
                <a:solidFill>
                  <a:srgbClr val="0000CC"/>
                </a:solidFill>
                <a:latin typeface="Arial" panose="020B0604020202020204" pitchFamily="34" charset="0"/>
                <a:ea typeface="微软雅黑" panose="020B0503020204020204" pitchFamily="34" charset="-122"/>
                <a:sym typeface="Arial" panose="020B0604020202020204" pitchFamily="34" charset="0"/>
              </a:rPr>
              <a:t>1800</a:t>
            </a:r>
            <a:r>
              <a:rPr lang="zh-CN" altLang="en-US" dirty="0">
                <a:solidFill>
                  <a:srgbClr val="0000CC"/>
                </a:solidFill>
                <a:latin typeface="Arial" panose="020B0604020202020204" pitchFamily="34" charset="0"/>
                <a:ea typeface="微软雅黑" panose="020B0503020204020204" pitchFamily="34" charset="-122"/>
                <a:sym typeface="Arial" panose="020B0604020202020204" pitchFamily="34" charset="0"/>
              </a:rPr>
              <a:t>万元</a:t>
            </a:r>
            <a:r>
              <a:rPr lang="zh-CN" altLang="en-US" dirty="0">
                <a:latin typeface="Arial" panose="020B0604020202020204" pitchFamily="34" charset="0"/>
                <a:ea typeface="微软雅黑" panose="020B0503020204020204" pitchFamily="34" charset="-122"/>
                <a:sym typeface="Arial" panose="020B0604020202020204" pitchFamily="34" charset="0"/>
              </a:rPr>
              <a:t>。</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45058" name="Picture 3" descr="27d647ee_0"/>
          <p:cNvPicPr>
            <a:picLocks noChangeAspect="1"/>
          </p:cNvPicPr>
          <p:nvPr/>
        </p:nvPicPr>
        <p:blipFill>
          <a:blip r:embed="rId1"/>
          <a:srcRect b="12404"/>
          <a:stretch>
            <a:fillRect/>
          </a:stretch>
        </p:blipFill>
        <p:spPr>
          <a:xfrm>
            <a:off x="1763713" y="1628775"/>
            <a:ext cx="3024187" cy="3816350"/>
          </a:xfrm>
          <a:prstGeom prst="rect">
            <a:avLst/>
          </a:prstGeom>
          <a:noFill/>
          <a:ln w="9525">
            <a:noFill/>
          </a:ln>
        </p:spPr>
      </p:pic>
      <p:sp>
        <p:nvSpPr>
          <p:cNvPr id="45059" name="Rectangle 4"/>
          <p:cNvSpPr/>
          <p:nvPr/>
        </p:nvSpPr>
        <p:spPr>
          <a:xfrm>
            <a:off x="611188" y="1901825"/>
            <a:ext cx="431800" cy="3417888"/>
          </a:xfrm>
          <a:prstGeom prst="rect">
            <a:avLst/>
          </a:prstGeom>
          <a:solidFill>
            <a:srgbClr val="FF99CC"/>
          </a:solidFill>
          <a:ln w="38100" cap="flat" cmpd="dbl">
            <a:solidFill>
              <a:srgbClr val="00FF00"/>
            </a:solidFill>
            <a:prstDash val="solid"/>
            <a:miter/>
            <a:headEnd type="none" w="med" len="med"/>
            <a:tailEnd type="none" w="med" len="med"/>
          </a:ln>
        </p:spPr>
        <p:txBody>
          <a:bodyPr anchor="ctr">
            <a:spAutoFit/>
          </a:bodyPr>
          <a:p>
            <a:r>
              <a:rPr lang="zh-CN" altLang="en-US" dirty="0">
                <a:latin typeface="Arial" panose="020B0604020202020204" pitchFamily="34" charset="0"/>
                <a:ea typeface="微软雅黑" panose="020B0503020204020204" pitchFamily="34" charset="-122"/>
                <a:sym typeface="Arial" panose="020B0604020202020204" pitchFamily="34" charset="0"/>
              </a:rPr>
              <a:t>马斯洛的需求层次理论图示 </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5060" name="Oval 5"/>
          <p:cNvSpPr/>
          <p:nvPr/>
        </p:nvSpPr>
        <p:spPr>
          <a:xfrm>
            <a:off x="3059113" y="4292600"/>
            <a:ext cx="1296987" cy="360363"/>
          </a:xfrm>
          <a:prstGeom prst="ellipse">
            <a:avLst/>
          </a:prstGeom>
          <a:noFill/>
          <a:ln w="50800" cap="flat" cmpd="sng">
            <a:solidFill>
              <a:srgbClr val="FF0066"/>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5061" name="AutoShape 6"/>
          <p:cNvSpPr/>
          <p:nvPr/>
        </p:nvSpPr>
        <p:spPr>
          <a:xfrm>
            <a:off x="1187450" y="3284538"/>
            <a:ext cx="504825" cy="576262"/>
          </a:xfrm>
          <a:custGeom>
            <a:avLst/>
            <a:gdLst/>
            <a:ahLst/>
            <a:cxnLst>
              <a:cxn ang="17694720">
                <a:pos x="50939" y="0"/>
              </a:cxn>
              <a:cxn ang="11796480">
                <a:pos x="0" y="25987"/>
              </a:cxn>
              <a:cxn ang="5898240">
                <a:pos x="50939" y="51974"/>
              </a:cxn>
              <a:cxn ang="0">
                <a:pos x="46073" y="25987"/>
              </a:cxn>
            </a:cxnLst>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50800" cap="flat" cmpd="sng">
            <a:solidFill>
              <a:srgbClr val="FF0066"/>
            </a:solidFill>
            <a:prstDash val="solid"/>
            <a:miter/>
            <a:headEnd type="none" w="med" len="med"/>
            <a:tailEnd type="none" w="med" len="med"/>
          </a:ln>
        </p:spPr>
        <p:txBody>
          <a:bodyPr/>
          <a:p>
            <a:endParaRPr lang="zh-CN" altLang="en-US"/>
          </a:p>
        </p:txBody>
      </p:sp>
      <p:sp>
        <p:nvSpPr>
          <p:cNvPr id="45062" name="Rectangle 7"/>
          <p:cNvSpPr/>
          <p:nvPr/>
        </p:nvSpPr>
        <p:spPr>
          <a:xfrm>
            <a:off x="395288" y="5516563"/>
            <a:ext cx="8547100" cy="1241425"/>
          </a:xfrm>
          <a:prstGeom prst="rect">
            <a:avLst/>
          </a:prstGeom>
          <a:solidFill>
            <a:srgbClr val="FFCC99"/>
          </a:solidFill>
          <a:ln w="50800" cap="flat" cmpd="sng">
            <a:solidFill>
              <a:srgbClr val="0000FF"/>
            </a:solidFill>
            <a:prstDash val="dash"/>
            <a:miter/>
            <a:headEnd type="none" w="med" len="med"/>
            <a:tailEnd type="none" w="med" len="med"/>
          </a:ln>
        </p:spPr>
        <p:txBody>
          <a:bodyPr anchor="t">
            <a:spAutoFit/>
          </a:bodyPr>
          <a:p>
            <a:r>
              <a:rPr lang="zh-CN" altLang="en-US" dirty="0">
                <a:latin typeface="Arial" panose="020B0604020202020204" pitchFamily="34" charset="0"/>
                <a:ea typeface="微软雅黑" panose="020B0503020204020204" pitchFamily="34" charset="-122"/>
                <a:sym typeface="Arial" panose="020B0604020202020204" pitchFamily="34" charset="0"/>
              </a:rPr>
              <a:t>马斯洛认为</a:t>
            </a:r>
            <a:r>
              <a:rPr lang="en-US" altLang="zh-CN" dirty="0">
                <a:latin typeface="Arial" panose="020B0604020202020204" pitchFamily="34" charset="0"/>
                <a:ea typeface="微软雅黑" panose="020B0503020204020204" pitchFamily="34" charset="-122"/>
                <a:sym typeface="Arial" panose="020B0604020202020204" pitchFamily="34" charset="0"/>
              </a:rPr>
              <a:t>:</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r>
              <a:rPr lang="en-US" altLang="zh-CN" dirty="0">
                <a:latin typeface="Arial" panose="020B0604020202020204" pitchFamily="34" charset="0"/>
                <a:ea typeface="微软雅黑" panose="020B0503020204020204" pitchFamily="34" charset="-122"/>
                <a:sym typeface="Arial" panose="020B0604020202020204" pitchFamily="34" charset="0"/>
              </a:rPr>
              <a:t>       </a:t>
            </a:r>
            <a:r>
              <a:rPr lang="zh-CN" altLang="en-US" dirty="0">
                <a:latin typeface="Arial" panose="020B0604020202020204" pitchFamily="34" charset="0"/>
                <a:ea typeface="微软雅黑" panose="020B0503020204020204" pitchFamily="34" charset="-122"/>
                <a:sym typeface="Arial" panose="020B0604020202020204" pitchFamily="34" charset="0"/>
              </a:rPr>
              <a:t>整个有机体是一个追求安全的机制，人的感受器官、效应器官、智能和其他能量主要是寻求安全的工具，甚至可以把科学和人生观都看成是满足安全需要的一部分。当然，当这种需要一旦相对满足后，也就不再成为激励因素了。 </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45063" name="Picture 8" descr="图片3_0"/>
          <p:cNvPicPr>
            <a:picLocks noChangeAspect="1"/>
          </p:cNvPicPr>
          <p:nvPr/>
        </p:nvPicPr>
        <p:blipFill>
          <a:blip r:embed="rId2"/>
          <a:stretch>
            <a:fillRect/>
          </a:stretch>
        </p:blipFill>
        <p:spPr>
          <a:xfrm>
            <a:off x="5219700" y="1628775"/>
            <a:ext cx="3816350" cy="3744913"/>
          </a:xfrm>
          <a:prstGeom prst="rect">
            <a:avLst/>
          </a:prstGeom>
          <a:noFill/>
          <a:ln w="9525">
            <a:noFill/>
          </a:ln>
        </p:spPr>
      </p:pic>
      <p:sp>
        <p:nvSpPr>
          <p:cNvPr id="45064" name="AutoShape 9"/>
          <p:cNvSpPr/>
          <p:nvPr/>
        </p:nvSpPr>
        <p:spPr>
          <a:xfrm>
            <a:off x="4500563" y="3213100"/>
            <a:ext cx="504825" cy="576263"/>
          </a:xfrm>
          <a:custGeom>
            <a:avLst/>
            <a:gdLst/>
            <a:ahLst/>
            <a:cxnLst>
              <a:cxn ang="17694720">
                <a:pos x="50939" y="0"/>
              </a:cxn>
              <a:cxn ang="11796480">
                <a:pos x="0" y="25988"/>
              </a:cxn>
              <a:cxn ang="5898240">
                <a:pos x="50939" y="51975"/>
              </a:cxn>
              <a:cxn ang="0">
                <a:pos x="46073" y="25988"/>
              </a:cxn>
            </a:cxnLst>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50800" cap="flat" cmpd="sng">
            <a:solidFill>
              <a:srgbClr val="FF0066"/>
            </a:solidFill>
            <a:prstDash val="solid"/>
            <a:miter/>
            <a:headEnd type="none" w="med" len="med"/>
            <a:tailEnd type="none" w="med" len="med"/>
          </a:ln>
        </p:spPr>
        <p:txBody>
          <a:bodyPr/>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105" name="Group 113"/>
          <p:cNvGrpSpPr/>
          <p:nvPr/>
        </p:nvGrpSpPr>
        <p:grpSpPr>
          <a:xfrm>
            <a:off x="250825" y="3068638"/>
            <a:ext cx="7794625" cy="3600450"/>
            <a:chOff x="158" y="1200"/>
            <a:chExt cx="4910" cy="2439"/>
          </a:xfrm>
        </p:grpSpPr>
        <p:sp>
          <p:nvSpPr>
            <p:cNvPr id="47106" name="AutoShape 62"/>
            <p:cNvSpPr/>
            <p:nvPr/>
          </p:nvSpPr>
          <p:spPr>
            <a:xfrm rot="-2700000">
              <a:off x="2030" y="1649"/>
              <a:ext cx="1547" cy="1546"/>
            </a:xfrm>
            <a:custGeom>
              <a:avLst/>
              <a:gdLst/>
              <a:ahLst/>
              <a:cxnLst>
                <a:cxn ang="0">
                  <a:pos x="1546" y="774"/>
                </a:cxn>
                <a:cxn ang="5898240">
                  <a:pos x="773" y="1547"/>
                </a:cxn>
                <a:cxn ang="11796480">
                  <a:pos x="0" y="774"/>
                </a:cxn>
                <a:cxn ang="17694720">
                  <a:pos x="773" y="0"/>
                </a:cxn>
              </a:cxnLst>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gradFill rotWithShape="1">
              <a:gsLst>
                <a:gs pos="0">
                  <a:srgbClr val="DCDCDC"/>
                </a:gs>
                <a:gs pos="100000">
                  <a:srgbClr val="969696"/>
                </a:gs>
              </a:gsLst>
              <a:path path="rect">
                <a:fillToRect l="50000" t="50000" r="50000" b="50000"/>
              </a:path>
              <a:tileRect/>
            </a:gradFill>
            <a:ln w="9525" cap="flat" cmpd="sng">
              <a:solidFill>
                <a:schemeClr val="tx1"/>
              </a:solidFill>
              <a:prstDash val="solid"/>
              <a:miter/>
              <a:headEnd type="none" w="med" len="med"/>
              <a:tailEnd type="none" w="med" len="med"/>
            </a:ln>
            <a:effectLst>
              <a:outerShdw dist="28398" dir="3806096" algn="ctr" rotWithShape="0">
                <a:srgbClr val="000000">
                  <a:alpha val="50000"/>
                </a:srgbClr>
              </a:outerShdw>
            </a:effectLst>
          </p:spPr>
          <p:txBody>
            <a:bodyPr/>
            <a:p>
              <a:endParaRPr lang="zh-CN" altLang="en-US"/>
            </a:p>
          </p:txBody>
        </p:sp>
        <p:sp>
          <p:nvSpPr>
            <p:cNvPr id="47107" name="Rectangle 63"/>
            <p:cNvSpPr/>
            <p:nvPr/>
          </p:nvSpPr>
          <p:spPr>
            <a:xfrm>
              <a:off x="452" y="1333"/>
              <a:ext cx="1100" cy="455"/>
            </a:xfrm>
            <a:prstGeom prst="rect">
              <a:avLst/>
            </a:prstGeom>
            <a:noFill/>
            <a:ln w="9525">
              <a:noFill/>
            </a:ln>
          </p:spPr>
          <p:txBody>
            <a:bodyPr anchor="t">
              <a:spAutoFit/>
            </a:bodyPr>
            <a:p>
              <a:pPr algn="ctr"/>
              <a:r>
                <a:rPr lang="zh-CN" altLang="en-US" sz="1600" b="1" dirty="0">
                  <a:solidFill>
                    <a:schemeClr val="tx2"/>
                  </a:solidFill>
                  <a:latin typeface="Arial" panose="020B0604020202020204" pitchFamily="34" charset="0"/>
                  <a:ea typeface="微软雅黑" panose="020B0503020204020204" pitchFamily="34" charset="-122"/>
                  <a:sym typeface="Arial" panose="020B0604020202020204" pitchFamily="34" charset="0"/>
                </a:rPr>
                <a:t>解决安全</a:t>
              </a:r>
              <a:endParaRPr lang="zh-CN" altLang="en-US" sz="1600"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a:p>
              <a:pPr algn="ctr"/>
              <a:endParaRPr lang="zh-CN" altLang="en-US" sz="1000"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200" b="1" dirty="0">
                  <a:solidFill>
                    <a:srgbClr val="000000"/>
                  </a:solidFill>
                  <a:latin typeface="Arial" panose="020B0604020202020204" pitchFamily="34" charset="0"/>
                  <a:ea typeface="微软雅黑" panose="020B0503020204020204" pitchFamily="34" charset="-122"/>
                  <a:sym typeface="Arial" panose="020B0604020202020204" pitchFamily="34" charset="0"/>
                </a:rPr>
                <a:t>为企业降低成本</a:t>
              </a:r>
              <a:endParaRPr lang="zh-CN" altLang="en-US" sz="12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108" name="Rectangle 64"/>
            <p:cNvSpPr/>
            <p:nvPr/>
          </p:nvSpPr>
          <p:spPr>
            <a:xfrm>
              <a:off x="4050" y="2962"/>
              <a:ext cx="1018" cy="584"/>
            </a:xfrm>
            <a:prstGeom prst="rect">
              <a:avLst/>
            </a:prstGeom>
            <a:noFill/>
            <a:ln w="9525">
              <a:noFill/>
            </a:ln>
          </p:spPr>
          <p:txBody>
            <a:bodyPr anchor="t">
              <a:spAutoFit/>
            </a:bodyPr>
            <a:p>
              <a:pPr algn="ctr"/>
              <a:r>
                <a:rPr lang="zh-CN" altLang="en-US" sz="1600" b="1" dirty="0">
                  <a:solidFill>
                    <a:schemeClr val="tx2"/>
                  </a:solidFill>
                  <a:latin typeface="Arial" panose="020B0604020202020204" pitchFamily="34" charset="0"/>
                  <a:ea typeface="微软雅黑" panose="020B0503020204020204" pitchFamily="34" charset="-122"/>
                  <a:sym typeface="Arial" panose="020B0604020202020204" pitchFamily="34" charset="0"/>
                </a:rPr>
                <a:t>工作细心</a:t>
              </a:r>
              <a:endParaRPr lang="zh-CN" altLang="en-US" sz="1600"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a:p>
              <a:pPr algn="ctr"/>
              <a:endParaRPr lang="zh-CN" altLang="en-US" sz="1000" b="1" dirty="0">
                <a:solidFill>
                  <a:srgbClr val="FF9999"/>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200" b="1" dirty="0">
                  <a:solidFill>
                    <a:srgbClr val="000000"/>
                  </a:solidFill>
                  <a:latin typeface="Arial" panose="020B0604020202020204" pitchFamily="34" charset="0"/>
                  <a:ea typeface="微软雅黑" panose="020B0503020204020204" pitchFamily="34" charset="-122"/>
                  <a:sym typeface="Arial" panose="020B0604020202020204" pitchFamily="34" charset="0"/>
                </a:rPr>
                <a:t>安全无小事、工作无小事</a:t>
              </a:r>
              <a:endParaRPr lang="zh-CN" altLang="en-US" sz="12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109" name="Rectangle 65"/>
            <p:cNvSpPr/>
            <p:nvPr/>
          </p:nvSpPr>
          <p:spPr>
            <a:xfrm>
              <a:off x="158" y="2983"/>
              <a:ext cx="1391" cy="455"/>
            </a:xfrm>
            <a:prstGeom prst="rect">
              <a:avLst/>
            </a:prstGeom>
            <a:noFill/>
            <a:ln w="9525">
              <a:noFill/>
            </a:ln>
          </p:spPr>
          <p:txBody>
            <a:bodyPr anchor="t">
              <a:spAutoFit/>
            </a:bodyPr>
            <a:p>
              <a:pPr algn="ctr"/>
              <a:r>
                <a:rPr lang="zh-CN" altLang="en-US" sz="1600" b="1" dirty="0">
                  <a:latin typeface="Arial" panose="020B0604020202020204" pitchFamily="34" charset="0"/>
                  <a:ea typeface="微软雅黑" panose="020B0503020204020204" pitchFamily="34" charset="-122"/>
                  <a:sym typeface="Arial" panose="020B0604020202020204" pitchFamily="34" charset="0"/>
                </a:rPr>
                <a:t>满足人的需求</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algn="ctr"/>
              <a:endParaRPr lang="zh-CN" altLang="en-US" sz="10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200" b="1" dirty="0">
                  <a:solidFill>
                    <a:srgbClr val="000000"/>
                  </a:solidFill>
                  <a:latin typeface="Arial" panose="020B0604020202020204" pitchFamily="34" charset="0"/>
                  <a:ea typeface="微软雅黑" panose="020B0503020204020204" pitchFamily="34" charset="-122"/>
                  <a:sym typeface="Arial" panose="020B0604020202020204" pitchFamily="34" charset="0"/>
                </a:rPr>
                <a:t>留住员工的人和心</a:t>
              </a:r>
              <a:endParaRPr lang="zh-CN" altLang="en-US" sz="12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110" name="Rectangle 66"/>
            <p:cNvSpPr/>
            <p:nvPr/>
          </p:nvSpPr>
          <p:spPr>
            <a:xfrm>
              <a:off x="4045" y="1295"/>
              <a:ext cx="1007" cy="584"/>
            </a:xfrm>
            <a:prstGeom prst="rect">
              <a:avLst/>
            </a:prstGeom>
            <a:noFill/>
            <a:ln w="9525">
              <a:noFill/>
            </a:ln>
          </p:spPr>
          <p:txBody>
            <a:bodyPr anchor="t">
              <a:spAutoFit/>
            </a:bodyPr>
            <a:p>
              <a:pPr algn="ctr"/>
              <a:r>
                <a:rPr lang="zh-CN" altLang="en-US" sz="1600" b="1" dirty="0">
                  <a:latin typeface="Arial" panose="020B0604020202020204" pitchFamily="34" charset="0"/>
                  <a:ea typeface="微软雅黑" panose="020B0503020204020204" pitchFamily="34" charset="-122"/>
                  <a:sym typeface="Arial" panose="020B0604020202020204" pitchFamily="34" charset="0"/>
                </a:rPr>
                <a:t>解决习惯</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algn="ctr"/>
              <a:endParaRPr lang="zh-CN" altLang="en-US" sz="1000"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200" b="1" dirty="0">
                  <a:solidFill>
                    <a:srgbClr val="000000"/>
                  </a:solidFill>
                  <a:latin typeface="Arial" panose="020B0604020202020204" pitchFamily="34" charset="0"/>
                  <a:ea typeface="微软雅黑" panose="020B0503020204020204" pitchFamily="34" charset="-122"/>
                  <a:sym typeface="Arial" panose="020B0604020202020204" pitchFamily="34" charset="0"/>
                </a:rPr>
                <a:t>形成良好的素养建立企业文化</a:t>
              </a:r>
              <a:endParaRPr lang="zh-CN" altLang="en-US" sz="12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7111" name="Picture 67" descr="circuler_1"/>
            <p:cNvPicPr>
              <a:picLocks noChangeAspect="1"/>
            </p:cNvPicPr>
            <p:nvPr/>
          </p:nvPicPr>
          <p:blipFill>
            <a:blip r:embed="rId1"/>
            <a:stretch>
              <a:fillRect/>
            </a:stretch>
          </p:blipFill>
          <p:spPr>
            <a:xfrm>
              <a:off x="1549" y="1210"/>
              <a:ext cx="770" cy="772"/>
            </a:xfrm>
            <a:prstGeom prst="rect">
              <a:avLst/>
            </a:prstGeom>
            <a:noFill/>
            <a:ln w="9525">
              <a:noFill/>
            </a:ln>
          </p:spPr>
        </p:pic>
        <p:sp>
          <p:nvSpPr>
            <p:cNvPr id="47112" name="Oval 68"/>
            <p:cNvSpPr/>
            <p:nvPr/>
          </p:nvSpPr>
          <p:spPr>
            <a:xfrm>
              <a:off x="1549" y="1208"/>
              <a:ext cx="765" cy="777"/>
            </a:xfrm>
            <a:prstGeom prst="ellipse">
              <a:avLst/>
            </a:prstGeom>
            <a:solidFill>
              <a:schemeClr val="accent1">
                <a:alpha val="50195"/>
              </a:schemeClr>
            </a:solidFill>
            <a:ln w="9525">
              <a:noFill/>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47113" name="Picture 69" descr="circuler_1"/>
            <p:cNvPicPr>
              <a:picLocks noChangeAspect="1"/>
            </p:cNvPicPr>
            <p:nvPr/>
          </p:nvPicPr>
          <p:blipFill>
            <a:blip r:embed="rId2"/>
            <a:stretch>
              <a:fillRect/>
            </a:stretch>
          </p:blipFill>
          <p:spPr>
            <a:xfrm>
              <a:off x="1550" y="2864"/>
              <a:ext cx="769" cy="772"/>
            </a:xfrm>
            <a:prstGeom prst="rect">
              <a:avLst/>
            </a:prstGeom>
            <a:noFill/>
            <a:ln w="9525">
              <a:noFill/>
            </a:ln>
          </p:spPr>
        </p:pic>
        <p:sp>
          <p:nvSpPr>
            <p:cNvPr id="47114" name="Oval 70"/>
            <p:cNvSpPr/>
            <p:nvPr/>
          </p:nvSpPr>
          <p:spPr>
            <a:xfrm>
              <a:off x="1550" y="2862"/>
              <a:ext cx="766" cy="777"/>
            </a:xfrm>
            <a:prstGeom prst="ellipse">
              <a:avLst/>
            </a:prstGeom>
            <a:solidFill>
              <a:schemeClr val="hlink">
                <a:alpha val="50195"/>
              </a:schemeClr>
            </a:solidFill>
            <a:ln w="9525">
              <a:noFill/>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47115" name="Picture 71" descr="circuler_1"/>
            <p:cNvPicPr>
              <a:picLocks noChangeAspect="1"/>
            </p:cNvPicPr>
            <p:nvPr/>
          </p:nvPicPr>
          <p:blipFill>
            <a:blip r:embed="rId1"/>
            <a:stretch>
              <a:fillRect/>
            </a:stretch>
          </p:blipFill>
          <p:spPr>
            <a:xfrm>
              <a:off x="3279" y="2857"/>
              <a:ext cx="770" cy="772"/>
            </a:xfrm>
            <a:prstGeom prst="rect">
              <a:avLst/>
            </a:prstGeom>
            <a:noFill/>
            <a:ln w="9525">
              <a:noFill/>
            </a:ln>
          </p:spPr>
        </p:pic>
        <p:sp>
          <p:nvSpPr>
            <p:cNvPr id="47116" name="Oval 72"/>
            <p:cNvSpPr/>
            <p:nvPr/>
          </p:nvSpPr>
          <p:spPr>
            <a:xfrm>
              <a:off x="3279" y="2849"/>
              <a:ext cx="766" cy="777"/>
            </a:xfrm>
            <a:prstGeom prst="ellipse">
              <a:avLst/>
            </a:prstGeom>
            <a:solidFill>
              <a:schemeClr val="accent1">
                <a:alpha val="50195"/>
              </a:schemeClr>
            </a:solidFill>
            <a:ln w="9525">
              <a:noFill/>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47117" name="Picture 73" descr="circuler_1"/>
            <p:cNvPicPr>
              <a:picLocks noChangeAspect="1"/>
            </p:cNvPicPr>
            <p:nvPr/>
          </p:nvPicPr>
          <p:blipFill>
            <a:blip r:embed="rId3"/>
            <a:stretch>
              <a:fillRect/>
            </a:stretch>
          </p:blipFill>
          <p:spPr>
            <a:xfrm>
              <a:off x="3279" y="1201"/>
              <a:ext cx="769" cy="773"/>
            </a:xfrm>
            <a:prstGeom prst="rect">
              <a:avLst/>
            </a:prstGeom>
            <a:noFill/>
            <a:ln w="9525">
              <a:noFill/>
            </a:ln>
          </p:spPr>
        </p:pic>
        <p:sp>
          <p:nvSpPr>
            <p:cNvPr id="47118" name="Oval 74"/>
            <p:cNvSpPr/>
            <p:nvPr/>
          </p:nvSpPr>
          <p:spPr>
            <a:xfrm>
              <a:off x="3279" y="1200"/>
              <a:ext cx="766" cy="777"/>
            </a:xfrm>
            <a:prstGeom prst="ellipse">
              <a:avLst/>
            </a:prstGeom>
            <a:solidFill>
              <a:schemeClr val="hlink">
                <a:alpha val="50195"/>
              </a:schemeClr>
            </a:solidFill>
            <a:ln w="9525">
              <a:noFill/>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7119" name="Text Box 75"/>
            <p:cNvSpPr txBox="1"/>
            <p:nvPr/>
          </p:nvSpPr>
          <p:spPr>
            <a:xfrm>
              <a:off x="1698" y="1626"/>
              <a:ext cx="466" cy="269"/>
            </a:xfrm>
            <a:prstGeom prst="rect">
              <a:avLst/>
            </a:prstGeom>
            <a:noFill/>
            <a:ln w="9525">
              <a:noFill/>
            </a:ln>
          </p:spPr>
          <p:txBody>
            <a:bodyPr anchor="t">
              <a:spAutoFit/>
            </a:bodyPr>
            <a:p>
              <a:pPr algn="ctr">
                <a:spcBef>
                  <a:spcPct val="50000"/>
                </a:spcBef>
              </a:pPr>
              <a:r>
                <a:rPr lang="en-US" altLang="zh-CN" dirty="0">
                  <a:solidFill>
                    <a:srgbClr val="1C1C1C"/>
                  </a:solidFill>
                  <a:latin typeface="Arial" panose="020B0604020202020204" pitchFamily="34" charset="0"/>
                  <a:ea typeface="微软雅黑" panose="020B0503020204020204" pitchFamily="34" charset="-122"/>
                  <a:sym typeface="Arial" panose="020B0604020202020204" pitchFamily="34" charset="0"/>
                </a:rPr>
                <a:t>Text</a:t>
              </a:r>
              <a:r>
                <a:rPr lang="en-US" altLang="zh-CN" sz="2000" dirty="0">
                  <a:solidFill>
                    <a:srgbClr val="1C1C1C"/>
                  </a:solidFill>
                  <a:latin typeface="Arial" panose="020B0604020202020204" pitchFamily="34" charset="0"/>
                  <a:ea typeface="微软雅黑" panose="020B0503020204020204" pitchFamily="34" charset="-122"/>
                  <a:sym typeface="Arial" panose="020B0604020202020204" pitchFamily="34" charset="0"/>
                </a:rPr>
                <a:t> </a:t>
              </a:r>
              <a:endParaRPr lang="en-US" altLang="zh-CN" sz="2000" dirty="0">
                <a:solidFill>
                  <a:srgbClr val="1C1C1C"/>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120" name="Group 76"/>
            <p:cNvGrpSpPr/>
            <p:nvPr/>
          </p:nvGrpSpPr>
          <p:grpSpPr>
            <a:xfrm>
              <a:off x="1816" y="1367"/>
              <a:ext cx="227" cy="229"/>
              <a:chOff x="523" y="2809"/>
              <a:chExt cx="876" cy="882"/>
            </a:xfrm>
          </p:grpSpPr>
          <p:sp>
            <p:nvSpPr>
              <p:cNvPr id="47121" name="Oval 77"/>
              <p:cNvSpPr/>
              <p:nvPr/>
            </p:nvSpPr>
            <p:spPr>
              <a:xfrm>
                <a:off x="523" y="2809"/>
                <a:ext cx="876" cy="876"/>
              </a:xfrm>
              <a:prstGeom prst="ellipse">
                <a:avLst/>
              </a:prstGeom>
              <a:noFill/>
              <a:ln w="19050" cap="flat" cmpd="sng">
                <a:solidFill>
                  <a:srgbClr val="FFFFFF"/>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7122" name="Line 78"/>
              <p:cNvSpPr/>
              <p:nvPr/>
            </p:nvSpPr>
            <p:spPr>
              <a:xfrm>
                <a:off x="964" y="2809"/>
                <a:ext cx="0" cy="870"/>
              </a:xfrm>
              <a:prstGeom prst="line">
                <a:avLst/>
              </a:prstGeom>
              <a:ln w="19050" cap="flat" cmpd="sng">
                <a:solidFill>
                  <a:srgbClr val="FFFFFF"/>
                </a:solidFill>
                <a:prstDash val="solid"/>
                <a:round/>
                <a:headEnd type="none" w="med" len="med"/>
                <a:tailEnd type="none" w="med" len="med"/>
              </a:ln>
            </p:spPr>
          </p:sp>
          <p:sp>
            <p:nvSpPr>
              <p:cNvPr id="47123" name="Line 79"/>
              <p:cNvSpPr/>
              <p:nvPr/>
            </p:nvSpPr>
            <p:spPr>
              <a:xfrm>
                <a:off x="523" y="3244"/>
                <a:ext cx="876" cy="0"/>
              </a:xfrm>
              <a:prstGeom prst="line">
                <a:avLst/>
              </a:prstGeom>
              <a:ln w="19050" cap="flat" cmpd="sng">
                <a:solidFill>
                  <a:srgbClr val="FFFFFF"/>
                </a:solidFill>
                <a:prstDash val="solid"/>
                <a:round/>
                <a:headEnd type="none" w="med" len="med"/>
                <a:tailEnd type="none" w="med" len="med"/>
              </a:ln>
            </p:spPr>
          </p:sp>
          <p:sp>
            <p:nvSpPr>
              <p:cNvPr id="47124" name="Freeform 80"/>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rgbClr val="FFFFFF"/>
                </a:solidFill>
                <a:prstDash val="solid"/>
                <a:round/>
                <a:headEnd type="none" w="med" len="med"/>
                <a:tailEnd type="none" w="med" len="med"/>
              </a:ln>
            </p:spPr>
            <p:txBody>
              <a:bodyPr/>
              <a:p>
                <a:endParaRPr lang="zh-CN" altLang="en-US"/>
              </a:p>
            </p:txBody>
          </p:sp>
          <p:sp>
            <p:nvSpPr>
              <p:cNvPr id="47125" name="Freeform 81"/>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p:spPr>
            <p:txBody>
              <a:bodyPr/>
              <a:p>
                <a:endParaRPr lang="zh-CN" altLang="en-US"/>
              </a:p>
            </p:txBody>
          </p:sp>
          <p:sp>
            <p:nvSpPr>
              <p:cNvPr id="47126" name="Freeform 82"/>
              <p:cNvSpPr/>
              <p:nvPr/>
            </p:nvSpPr>
            <p:spPr>
              <a:xfrm rot="5400000">
                <a:off x="889" y="3169"/>
                <a:ext cx="114" cy="653"/>
              </a:xfrm>
              <a:custGeom>
                <a:avLst/>
                <a:gdLst/>
                <a:ahLst/>
                <a:cxnLst>
                  <a:cxn ang="0">
                    <a:pos x="97" y="0"/>
                  </a:cxn>
                  <a:cxn ang="0">
                    <a:pos x="0" y="327"/>
                  </a:cxn>
                  <a:cxn ang="0">
                    <a:pos x="114" y="653"/>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p:spPr>
            <p:txBody>
              <a:bodyPr/>
              <a:p>
                <a:endParaRPr lang="zh-CN" altLang="en-US"/>
              </a:p>
            </p:txBody>
          </p:sp>
          <p:sp>
            <p:nvSpPr>
              <p:cNvPr id="47127" name="Freeform 83"/>
              <p:cNvSpPr/>
              <p:nvPr/>
            </p:nvSpPr>
            <p:spPr>
              <a:xfrm rot="-5400000" flipV="1">
                <a:off x="897" y="2666"/>
                <a:ext cx="114" cy="653"/>
              </a:xfrm>
              <a:custGeom>
                <a:avLst/>
                <a:gdLst/>
                <a:ahLst/>
                <a:cxnLst>
                  <a:cxn ang="0">
                    <a:pos x="97" y="0"/>
                  </a:cxn>
                  <a:cxn ang="0">
                    <a:pos x="0" y="327"/>
                  </a:cxn>
                  <a:cxn ang="0">
                    <a:pos x="114" y="653"/>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p:spPr>
            <p:txBody>
              <a:bodyPr/>
              <a:p>
                <a:endParaRPr lang="zh-CN" altLang="en-US"/>
              </a:p>
            </p:txBody>
          </p:sp>
        </p:grpSp>
        <p:grpSp>
          <p:nvGrpSpPr>
            <p:cNvPr id="47128" name="Group 84"/>
            <p:cNvGrpSpPr/>
            <p:nvPr/>
          </p:nvGrpSpPr>
          <p:grpSpPr>
            <a:xfrm>
              <a:off x="3531" y="3012"/>
              <a:ext cx="307" cy="246"/>
              <a:chOff x="768" y="2024"/>
              <a:chExt cx="422" cy="337"/>
            </a:xfrm>
          </p:grpSpPr>
          <p:sp>
            <p:nvSpPr>
              <p:cNvPr id="47129" name="Freeform 85"/>
              <p:cNvSpPr/>
              <p:nvPr/>
            </p:nvSpPr>
            <p:spPr>
              <a:xfrm>
                <a:off x="1074" y="2024"/>
                <a:ext cx="116" cy="117"/>
              </a:xfrm>
              <a:custGeom>
                <a:avLst/>
                <a:gdLst/>
                <a:ahLst/>
                <a:cxnLst>
                  <a:cxn ang="0">
                    <a:pos x="12" y="0"/>
                  </a:cxn>
                  <a:cxn ang="0">
                    <a:pos x="0" y="67"/>
                  </a:cxn>
                  <a:cxn ang="0">
                    <a:pos x="53" y="117"/>
                  </a:cxn>
                  <a:cxn ang="0">
                    <a:pos x="108" y="105"/>
                  </a:cxn>
                  <a:cxn ang="0">
                    <a:pos x="116" y="54"/>
                  </a:cxn>
                  <a:cxn ang="0">
                    <a:pos x="65" y="0"/>
                  </a:cxn>
                  <a:cxn ang="0">
                    <a:pos x="12" y="0"/>
                  </a:cxn>
                </a:cxnLst>
                <a:pathLst>
                  <a:path w="116" h="117">
                    <a:moveTo>
                      <a:pt x="12" y="0"/>
                    </a:moveTo>
                    <a:lnTo>
                      <a:pt x="0" y="67"/>
                    </a:lnTo>
                    <a:lnTo>
                      <a:pt x="53" y="117"/>
                    </a:lnTo>
                    <a:lnTo>
                      <a:pt x="108" y="105"/>
                    </a:lnTo>
                    <a:lnTo>
                      <a:pt x="116" y="54"/>
                    </a:lnTo>
                    <a:lnTo>
                      <a:pt x="65" y="0"/>
                    </a:lnTo>
                    <a:lnTo>
                      <a:pt x="12" y="0"/>
                    </a:lnTo>
                    <a:close/>
                  </a:path>
                </a:pathLst>
              </a:custGeom>
              <a:noFill/>
              <a:ln w="12700" cap="flat" cmpd="sng">
                <a:solidFill>
                  <a:srgbClr val="FFFFFF"/>
                </a:solidFill>
                <a:prstDash val="solid"/>
                <a:round/>
                <a:headEnd type="none" w="med" len="med"/>
                <a:tailEnd type="none" w="med" len="med"/>
              </a:ln>
            </p:spPr>
            <p:txBody>
              <a:bodyPr/>
              <a:p>
                <a:endParaRPr lang="zh-CN" altLang="en-US"/>
              </a:p>
            </p:txBody>
          </p:sp>
          <p:sp>
            <p:nvSpPr>
              <p:cNvPr id="47130" name="Freeform 86"/>
              <p:cNvSpPr/>
              <p:nvPr/>
            </p:nvSpPr>
            <p:spPr>
              <a:xfrm>
                <a:off x="858" y="2090"/>
                <a:ext cx="273" cy="228"/>
              </a:xfrm>
              <a:custGeom>
                <a:avLst/>
                <a:gdLst/>
                <a:ahLst/>
                <a:cxnLst>
                  <a:cxn ang="0">
                    <a:pos x="0" y="169"/>
                  </a:cxn>
                  <a:cxn ang="0">
                    <a:pos x="45" y="228"/>
                  </a:cxn>
                  <a:cxn ang="0">
                    <a:pos x="273" y="49"/>
                  </a:cxn>
                  <a:cxn ang="0">
                    <a:pos x="215" y="0"/>
                  </a:cxn>
                  <a:cxn ang="0">
                    <a:pos x="0" y="169"/>
                  </a:cxn>
                </a:cxnLst>
                <a:pathLst>
                  <a:path w="273" h="228">
                    <a:moveTo>
                      <a:pt x="0" y="169"/>
                    </a:moveTo>
                    <a:lnTo>
                      <a:pt x="45" y="228"/>
                    </a:lnTo>
                    <a:lnTo>
                      <a:pt x="273" y="49"/>
                    </a:lnTo>
                    <a:lnTo>
                      <a:pt x="215" y="0"/>
                    </a:lnTo>
                    <a:lnTo>
                      <a:pt x="0" y="169"/>
                    </a:lnTo>
                    <a:close/>
                  </a:path>
                </a:pathLst>
              </a:custGeom>
              <a:noFill/>
              <a:ln w="9525" cap="flat" cmpd="sng">
                <a:solidFill>
                  <a:srgbClr val="FFFFFF"/>
                </a:solidFill>
                <a:prstDash val="solid"/>
                <a:round/>
                <a:headEnd type="none" w="med" len="med"/>
                <a:tailEnd type="none" w="med" len="med"/>
              </a:ln>
            </p:spPr>
            <p:txBody>
              <a:bodyPr/>
              <a:p>
                <a:endParaRPr lang="zh-CN" altLang="en-US"/>
              </a:p>
            </p:txBody>
          </p:sp>
          <p:sp>
            <p:nvSpPr>
              <p:cNvPr id="47131" name="Freeform 87"/>
              <p:cNvSpPr/>
              <p:nvPr/>
            </p:nvSpPr>
            <p:spPr>
              <a:xfrm>
                <a:off x="858" y="2024"/>
                <a:ext cx="228" cy="237"/>
              </a:xfrm>
              <a:custGeom>
                <a:avLst/>
                <a:gdLst/>
                <a:ahLst/>
                <a:cxnLst>
                  <a:cxn ang="0">
                    <a:pos x="21" y="172"/>
                  </a:cxn>
                  <a:cxn ang="0">
                    <a:pos x="0" y="237"/>
                  </a:cxn>
                  <a:cxn ang="0">
                    <a:pos x="219" y="64"/>
                  </a:cxn>
                  <a:cxn ang="0">
                    <a:pos x="228" y="0"/>
                  </a:cxn>
                  <a:cxn ang="0">
                    <a:pos x="21" y="172"/>
                  </a:cxn>
                </a:cxnLst>
                <a:pathLst>
                  <a:path w="228" h="237">
                    <a:moveTo>
                      <a:pt x="21" y="172"/>
                    </a:moveTo>
                    <a:lnTo>
                      <a:pt x="0" y="237"/>
                    </a:lnTo>
                    <a:lnTo>
                      <a:pt x="219" y="64"/>
                    </a:lnTo>
                    <a:lnTo>
                      <a:pt x="228" y="0"/>
                    </a:lnTo>
                    <a:lnTo>
                      <a:pt x="21" y="172"/>
                    </a:lnTo>
                    <a:close/>
                  </a:path>
                </a:pathLst>
              </a:custGeom>
              <a:solidFill>
                <a:srgbClr val="FFFFFF"/>
              </a:solidFill>
              <a:ln w="9525" cap="flat" cmpd="sng">
                <a:solidFill>
                  <a:srgbClr val="FFFFFF"/>
                </a:solidFill>
                <a:prstDash val="solid"/>
                <a:round/>
                <a:headEnd type="none" w="med" len="med"/>
                <a:tailEnd type="none" w="med" len="med"/>
              </a:ln>
            </p:spPr>
            <p:txBody>
              <a:bodyPr/>
              <a:p>
                <a:endParaRPr lang="zh-CN" altLang="en-US"/>
              </a:p>
            </p:txBody>
          </p:sp>
          <p:sp>
            <p:nvSpPr>
              <p:cNvPr id="47132" name="Freeform 88"/>
              <p:cNvSpPr/>
              <p:nvPr/>
            </p:nvSpPr>
            <p:spPr>
              <a:xfrm>
                <a:off x="903" y="2129"/>
                <a:ext cx="281" cy="189"/>
              </a:xfrm>
              <a:custGeom>
                <a:avLst/>
                <a:gdLst/>
                <a:ahLst/>
                <a:cxnLst>
                  <a:cxn ang="0">
                    <a:pos x="63" y="178"/>
                  </a:cxn>
                  <a:cxn ang="0">
                    <a:pos x="0" y="189"/>
                  </a:cxn>
                  <a:cxn ang="0">
                    <a:pos x="227" y="10"/>
                  </a:cxn>
                  <a:cxn ang="0">
                    <a:pos x="281" y="0"/>
                  </a:cxn>
                  <a:cxn ang="0">
                    <a:pos x="63" y="178"/>
                  </a:cxn>
                </a:cxnLst>
                <a:pathLst>
                  <a:path w="281" h="189">
                    <a:moveTo>
                      <a:pt x="63" y="178"/>
                    </a:moveTo>
                    <a:lnTo>
                      <a:pt x="0" y="189"/>
                    </a:lnTo>
                    <a:lnTo>
                      <a:pt x="227" y="10"/>
                    </a:lnTo>
                    <a:lnTo>
                      <a:pt x="281" y="0"/>
                    </a:lnTo>
                    <a:lnTo>
                      <a:pt x="63" y="178"/>
                    </a:lnTo>
                    <a:close/>
                  </a:path>
                </a:pathLst>
              </a:custGeom>
              <a:solidFill>
                <a:srgbClr val="FFFFFF"/>
              </a:solidFill>
              <a:ln w="9525" cap="flat" cmpd="sng">
                <a:solidFill>
                  <a:srgbClr val="FFFFFF"/>
                </a:solidFill>
                <a:prstDash val="solid"/>
                <a:round/>
                <a:headEnd type="none" w="med" len="med"/>
                <a:tailEnd type="none" w="med" len="med"/>
              </a:ln>
            </p:spPr>
            <p:txBody>
              <a:bodyPr/>
              <a:p>
                <a:endParaRPr lang="zh-CN" altLang="en-US"/>
              </a:p>
            </p:txBody>
          </p:sp>
          <p:sp>
            <p:nvSpPr>
              <p:cNvPr id="47133" name="Freeform 89"/>
              <p:cNvSpPr/>
              <p:nvPr/>
            </p:nvSpPr>
            <p:spPr>
              <a:xfrm>
                <a:off x="789" y="2192"/>
                <a:ext cx="161" cy="163"/>
              </a:xfrm>
              <a:custGeom>
                <a:avLst/>
                <a:gdLst/>
                <a:ahLst/>
                <a:cxnLst>
                  <a:cxn ang="0">
                    <a:pos x="0" y="135"/>
                  </a:cxn>
                  <a:cxn ang="0">
                    <a:pos x="18" y="163"/>
                  </a:cxn>
                  <a:cxn ang="0">
                    <a:pos x="161" y="120"/>
                  </a:cxn>
                  <a:cxn ang="0">
                    <a:pos x="114" y="124"/>
                  </a:cxn>
                  <a:cxn ang="0">
                    <a:pos x="69" y="67"/>
                  </a:cxn>
                  <a:cxn ang="0">
                    <a:pos x="90" y="0"/>
                  </a:cxn>
                  <a:cxn ang="0">
                    <a:pos x="0" y="135"/>
                  </a:cxn>
                </a:cxnLst>
                <a:pathLst>
                  <a:path w="161" h="163">
                    <a:moveTo>
                      <a:pt x="0" y="135"/>
                    </a:moveTo>
                    <a:lnTo>
                      <a:pt x="18" y="163"/>
                    </a:lnTo>
                    <a:lnTo>
                      <a:pt x="161" y="120"/>
                    </a:lnTo>
                    <a:lnTo>
                      <a:pt x="114" y="124"/>
                    </a:lnTo>
                    <a:lnTo>
                      <a:pt x="69" y="67"/>
                    </a:lnTo>
                    <a:lnTo>
                      <a:pt x="90" y="0"/>
                    </a:lnTo>
                    <a:lnTo>
                      <a:pt x="0" y="135"/>
                    </a:lnTo>
                    <a:close/>
                  </a:path>
                </a:pathLst>
              </a:custGeom>
              <a:noFill/>
              <a:ln w="9525" cap="flat" cmpd="sng">
                <a:solidFill>
                  <a:srgbClr val="FFFFFF"/>
                </a:solidFill>
                <a:prstDash val="solid"/>
                <a:round/>
                <a:headEnd type="none" w="med" len="med"/>
                <a:tailEnd type="none" w="med" len="med"/>
              </a:ln>
            </p:spPr>
            <p:txBody>
              <a:bodyPr/>
              <a:p>
                <a:endParaRPr lang="zh-CN" altLang="en-US"/>
              </a:p>
            </p:txBody>
          </p:sp>
          <p:sp>
            <p:nvSpPr>
              <p:cNvPr id="47134" name="Freeform 90"/>
              <p:cNvSpPr/>
              <p:nvPr/>
            </p:nvSpPr>
            <p:spPr>
              <a:xfrm>
                <a:off x="768" y="2328"/>
                <a:ext cx="39" cy="33"/>
              </a:xfrm>
              <a:custGeom>
                <a:avLst/>
                <a:gdLst/>
                <a:ahLst/>
                <a:cxnLst>
                  <a:cxn ang="0">
                    <a:pos x="27" y="0"/>
                  </a:cxn>
                  <a:cxn ang="0">
                    <a:pos x="0" y="33"/>
                  </a:cxn>
                  <a:cxn ang="0">
                    <a:pos x="39" y="25"/>
                  </a:cxn>
                  <a:cxn ang="0">
                    <a:pos x="27" y="0"/>
                  </a:cxn>
                </a:cxnLst>
                <a:pathLst>
                  <a:path w="39" h="33">
                    <a:moveTo>
                      <a:pt x="27" y="0"/>
                    </a:moveTo>
                    <a:lnTo>
                      <a:pt x="0" y="33"/>
                    </a:lnTo>
                    <a:lnTo>
                      <a:pt x="39" y="25"/>
                    </a:lnTo>
                    <a:lnTo>
                      <a:pt x="27" y="0"/>
                    </a:lnTo>
                    <a:close/>
                  </a:path>
                </a:pathLst>
              </a:custGeom>
              <a:solidFill>
                <a:srgbClr val="FFFFFF"/>
              </a:solidFill>
              <a:ln w="9525" cap="flat" cmpd="sng">
                <a:solidFill>
                  <a:schemeClr val="tx1"/>
                </a:solidFill>
                <a:prstDash val="solid"/>
                <a:round/>
                <a:headEnd type="none" w="med" len="med"/>
                <a:tailEnd type="none" w="med" len="med"/>
              </a:ln>
            </p:spPr>
            <p:txBody>
              <a:bodyPr/>
              <a:p>
                <a:endParaRPr lang="zh-CN" altLang="en-US"/>
              </a:p>
            </p:txBody>
          </p:sp>
          <p:sp>
            <p:nvSpPr>
              <p:cNvPr id="47135" name="Line 91"/>
              <p:cNvSpPr/>
              <p:nvPr/>
            </p:nvSpPr>
            <p:spPr>
              <a:xfrm flipV="1">
                <a:off x="797" y="2258"/>
                <a:ext cx="66" cy="72"/>
              </a:xfrm>
              <a:prstGeom prst="line">
                <a:avLst/>
              </a:prstGeom>
              <a:ln w="9525" cap="flat" cmpd="sng">
                <a:solidFill>
                  <a:srgbClr val="FFFFFF"/>
                </a:solidFill>
                <a:prstDash val="solid"/>
                <a:round/>
                <a:headEnd type="none" w="med" len="med"/>
                <a:tailEnd type="none" w="med" len="med"/>
              </a:ln>
            </p:spPr>
          </p:sp>
          <p:sp>
            <p:nvSpPr>
              <p:cNvPr id="47136" name="Line 92"/>
              <p:cNvSpPr/>
              <p:nvPr/>
            </p:nvSpPr>
            <p:spPr>
              <a:xfrm flipV="1">
                <a:off x="806" y="2315"/>
                <a:ext cx="100" cy="34"/>
              </a:xfrm>
              <a:prstGeom prst="line">
                <a:avLst/>
              </a:prstGeom>
              <a:ln w="9525" cap="flat" cmpd="sng">
                <a:solidFill>
                  <a:srgbClr val="FFFFFF"/>
                </a:solidFill>
                <a:prstDash val="solid"/>
                <a:round/>
                <a:headEnd type="none" w="med" len="med"/>
                <a:tailEnd type="none" w="med" len="med"/>
              </a:ln>
            </p:spPr>
          </p:sp>
          <p:sp>
            <p:nvSpPr>
              <p:cNvPr id="47137" name="Oval 93"/>
              <p:cNvSpPr/>
              <p:nvPr/>
            </p:nvSpPr>
            <p:spPr>
              <a:xfrm rot="1507387">
                <a:off x="1116" y="2063"/>
                <a:ext cx="43" cy="27"/>
              </a:xfrm>
              <a:prstGeom prst="ellipse">
                <a:avLst/>
              </a:prstGeom>
              <a:solidFill>
                <a:srgbClr val="FFFFFF"/>
              </a:solidFill>
              <a:ln w="9525" cap="flat" cmpd="sng">
                <a:solidFill>
                  <a:schemeClr val="tx1"/>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138" name="Group 94"/>
            <p:cNvGrpSpPr/>
            <p:nvPr/>
          </p:nvGrpSpPr>
          <p:grpSpPr>
            <a:xfrm>
              <a:off x="1813" y="3013"/>
              <a:ext cx="258" cy="224"/>
              <a:chOff x="2310" y="3078"/>
              <a:chExt cx="312" cy="270"/>
            </a:xfrm>
          </p:grpSpPr>
          <p:sp>
            <p:nvSpPr>
              <p:cNvPr id="47139" name="AutoShape 95"/>
              <p:cNvSpPr/>
              <p:nvPr/>
            </p:nvSpPr>
            <p:spPr>
              <a:xfrm>
                <a:off x="2374" y="3078"/>
                <a:ext cx="186" cy="187"/>
              </a:xfrm>
              <a:prstGeom prst="roundRect">
                <a:avLst>
                  <a:gd name="adj" fmla="val 6250"/>
                </a:avLst>
              </a:prstGeom>
              <a:noFill/>
              <a:ln w="25400" cap="flat" cmpd="sng">
                <a:solidFill>
                  <a:srgbClr val="FFFFFF"/>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7140" name="AutoShape 96"/>
              <p:cNvSpPr/>
              <p:nvPr/>
            </p:nvSpPr>
            <p:spPr>
              <a:xfrm>
                <a:off x="2310" y="3265"/>
                <a:ext cx="312" cy="83"/>
              </a:xfrm>
              <a:prstGeom prst="roundRect">
                <a:avLst>
                  <a:gd name="adj" fmla="val 16667"/>
                </a:avLst>
              </a:prstGeom>
              <a:noFill/>
              <a:ln w="25400" cap="flat" cmpd="sng">
                <a:solidFill>
                  <a:srgbClr val="FFFFFF"/>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7141" name="AutoShape 97"/>
              <p:cNvSpPr/>
              <p:nvPr/>
            </p:nvSpPr>
            <p:spPr>
              <a:xfrm>
                <a:off x="2390" y="3096"/>
                <a:ext cx="154" cy="147"/>
              </a:xfrm>
              <a:prstGeom prst="roundRect">
                <a:avLst>
                  <a:gd name="adj" fmla="val 7972"/>
                </a:avLst>
              </a:prstGeom>
              <a:solidFill>
                <a:srgbClr val="FFFFFF"/>
              </a:solidFill>
              <a:ln w="25400">
                <a:noFill/>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7142" name="Line 98"/>
              <p:cNvSpPr/>
              <p:nvPr/>
            </p:nvSpPr>
            <p:spPr>
              <a:xfrm flipH="1">
                <a:off x="2530" y="3305"/>
                <a:ext cx="47" cy="0"/>
              </a:xfrm>
              <a:prstGeom prst="line">
                <a:avLst/>
              </a:prstGeom>
              <a:ln w="25400" cap="flat" cmpd="sng">
                <a:solidFill>
                  <a:srgbClr val="FFFFFF"/>
                </a:solidFill>
                <a:prstDash val="solid"/>
                <a:round/>
                <a:headEnd type="none" w="med" len="med"/>
                <a:tailEnd type="none" w="med" len="med"/>
              </a:ln>
            </p:spPr>
          </p:sp>
          <p:sp>
            <p:nvSpPr>
              <p:cNvPr id="47143" name="Line 99"/>
              <p:cNvSpPr/>
              <p:nvPr/>
            </p:nvSpPr>
            <p:spPr>
              <a:xfrm flipH="1">
                <a:off x="2447" y="3134"/>
                <a:ext cx="78" cy="0"/>
              </a:xfrm>
              <a:prstGeom prst="line">
                <a:avLst/>
              </a:prstGeom>
              <a:ln w="25400" cap="flat" cmpd="sng">
                <a:solidFill>
                  <a:srgbClr val="B2B2B2"/>
                </a:solidFill>
                <a:prstDash val="solid"/>
                <a:round/>
                <a:headEnd type="none" w="med" len="med"/>
                <a:tailEnd type="none" w="med" len="med"/>
              </a:ln>
            </p:spPr>
          </p:sp>
          <p:sp>
            <p:nvSpPr>
              <p:cNvPr id="47144" name="Line 100"/>
              <p:cNvSpPr/>
              <p:nvPr/>
            </p:nvSpPr>
            <p:spPr>
              <a:xfrm flipH="1">
                <a:off x="2467" y="3154"/>
                <a:ext cx="48" cy="0"/>
              </a:xfrm>
              <a:prstGeom prst="line">
                <a:avLst/>
              </a:prstGeom>
              <a:ln w="25400" cap="flat" cmpd="sng">
                <a:solidFill>
                  <a:srgbClr val="B2B2B2"/>
                </a:solidFill>
                <a:prstDash val="solid"/>
                <a:round/>
                <a:headEnd type="none" w="med" len="med"/>
                <a:tailEnd type="none" w="med" len="med"/>
              </a:ln>
            </p:spPr>
          </p:sp>
          <p:sp>
            <p:nvSpPr>
              <p:cNvPr id="47145" name="Line 101"/>
              <p:cNvSpPr/>
              <p:nvPr/>
            </p:nvSpPr>
            <p:spPr>
              <a:xfrm flipH="1">
                <a:off x="2480" y="3216"/>
                <a:ext cx="34" cy="0"/>
              </a:xfrm>
              <a:prstGeom prst="line">
                <a:avLst/>
              </a:prstGeom>
              <a:ln w="25400" cap="flat" cmpd="sng">
                <a:solidFill>
                  <a:srgbClr val="B2B2B2"/>
                </a:solidFill>
                <a:prstDash val="solid"/>
                <a:round/>
                <a:headEnd type="none" w="med" len="med"/>
                <a:tailEnd type="none" w="med" len="med"/>
              </a:ln>
            </p:spPr>
          </p:sp>
        </p:grpSp>
        <p:grpSp>
          <p:nvGrpSpPr>
            <p:cNvPr id="47146" name="Group 102"/>
            <p:cNvGrpSpPr/>
            <p:nvPr/>
          </p:nvGrpSpPr>
          <p:grpSpPr>
            <a:xfrm>
              <a:off x="3525" y="1367"/>
              <a:ext cx="327" cy="208"/>
              <a:chOff x="3824" y="1835"/>
              <a:chExt cx="491" cy="312"/>
            </a:xfrm>
          </p:grpSpPr>
          <p:grpSp>
            <p:nvGrpSpPr>
              <p:cNvPr id="47147" name="Group 103"/>
              <p:cNvGrpSpPr/>
              <p:nvPr/>
            </p:nvGrpSpPr>
            <p:grpSpPr>
              <a:xfrm>
                <a:off x="3824" y="1835"/>
                <a:ext cx="491" cy="312"/>
                <a:chOff x="347" y="2022"/>
                <a:chExt cx="491" cy="312"/>
              </a:xfrm>
            </p:grpSpPr>
            <p:sp>
              <p:nvSpPr>
                <p:cNvPr id="47148" name="Freeform 104"/>
                <p:cNvSpPr/>
                <p:nvPr/>
              </p:nvSpPr>
              <p:spPr>
                <a:xfrm>
                  <a:off x="347" y="2022"/>
                  <a:ext cx="491" cy="312"/>
                </a:xfrm>
                <a:custGeom>
                  <a:avLst/>
                  <a:gdLst/>
                  <a:ahLst/>
                  <a:cxnLst>
                    <a:cxn ang="0">
                      <a:pos x="9" y="96"/>
                    </a:cxn>
                    <a:cxn ang="0">
                      <a:pos x="10" y="159"/>
                    </a:cxn>
                    <a:cxn ang="0">
                      <a:pos x="288" y="312"/>
                    </a:cxn>
                    <a:cxn ang="0">
                      <a:pos x="486" y="184"/>
                    </a:cxn>
                    <a:cxn ang="0">
                      <a:pos x="303" y="302"/>
                    </a:cxn>
                    <a:cxn ang="0">
                      <a:pos x="283" y="246"/>
                    </a:cxn>
                    <a:cxn ang="0">
                      <a:pos x="480" y="128"/>
                    </a:cxn>
                    <a:cxn ang="0">
                      <a:pos x="202" y="0"/>
                    </a:cxn>
                    <a:cxn ang="0">
                      <a:pos x="9" y="96"/>
                    </a:cxn>
                  </a:cxnLst>
                  <a:pathLst>
                    <a:path w="491" h="312">
                      <a:moveTo>
                        <a:pt x="9" y="96"/>
                      </a:moveTo>
                      <a:cubicBezTo>
                        <a:pt x="0" y="133"/>
                        <a:pt x="1" y="139"/>
                        <a:pt x="10" y="159"/>
                      </a:cubicBezTo>
                      <a:cubicBezTo>
                        <a:pt x="57" y="195"/>
                        <a:pt x="255" y="300"/>
                        <a:pt x="288" y="312"/>
                      </a:cubicBezTo>
                      <a:cubicBezTo>
                        <a:pt x="346" y="289"/>
                        <a:pt x="457" y="207"/>
                        <a:pt x="486" y="184"/>
                      </a:cubicBezTo>
                      <a:cubicBezTo>
                        <a:pt x="491" y="173"/>
                        <a:pt x="337" y="292"/>
                        <a:pt x="303" y="302"/>
                      </a:cubicBezTo>
                      <a:cubicBezTo>
                        <a:pt x="296" y="310"/>
                        <a:pt x="254" y="274"/>
                        <a:pt x="283" y="246"/>
                      </a:cubicBezTo>
                      <a:cubicBezTo>
                        <a:pt x="338" y="217"/>
                        <a:pt x="378" y="180"/>
                        <a:pt x="480" y="128"/>
                      </a:cubicBezTo>
                      <a:cubicBezTo>
                        <a:pt x="343" y="66"/>
                        <a:pt x="288" y="30"/>
                        <a:pt x="202" y="0"/>
                      </a:cubicBezTo>
                      <a:cubicBezTo>
                        <a:pt x="100" y="33"/>
                        <a:pt x="46" y="75"/>
                        <a:pt x="9" y="96"/>
                      </a:cubicBezTo>
                      <a:close/>
                    </a:path>
                  </a:pathLst>
                </a:custGeom>
                <a:solidFill>
                  <a:schemeClr val="tx1">
                    <a:alpha val="59999"/>
                  </a:schemeClr>
                </a:solidFill>
                <a:ln w="19050" cap="flat" cmpd="sng">
                  <a:solidFill>
                    <a:srgbClr val="FFFFFF"/>
                  </a:solidFill>
                  <a:prstDash val="solid"/>
                  <a:round/>
                  <a:headEnd type="none" w="med" len="med"/>
                  <a:tailEnd type="none" w="med" len="med"/>
                </a:ln>
              </p:spPr>
              <p:txBody>
                <a:bodyPr/>
                <a:p>
                  <a:endParaRPr lang="zh-CN" altLang="en-US"/>
                </a:p>
              </p:txBody>
            </p:sp>
            <p:sp>
              <p:nvSpPr>
                <p:cNvPr id="47149" name="Freeform 105"/>
                <p:cNvSpPr/>
                <p:nvPr/>
              </p:nvSpPr>
              <p:spPr>
                <a:xfrm>
                  <a:off x="615" y="2154"/>
                  <a:ext cx="215" cy="171"/>
                </a:xfrm>
                <a:custGeom>
                  <a:avLst/>
                  <a:gdLst/>
                  <a:ahLst/>
                  <a:cxnLst>
                    <a:cxn ang="0">
                      <a:pos x="15" y="117"/>
                    </a:cxn>
                    <a:cxn ang="0">
                      <a:pos x="23" y="171"/>
                    </a:cxn>
                    <a:cxn ang="0">
                      <a:pos x="215" y="48"/>
                    </a:cxn>
                    <a:cxn ang="0">
                      <a:pos x="203" y="0"/>
                    </a:cxn>
                    <a:cxn ang="0">
                      <a:pos x="15" y="117"/>
                    </a:cxn>
                  </a:cxnLst>
                  <a:pathLst>
                    <a:path w="215" h="171">
                      <a:moveTo>
                        <a:pt x="15" y="117"/>
                      </a:moveTo>
                      <a:cubicBezTo>
                        <a:pt x="9" y="129"/>
                        <a:pt x="0" y="154"/>
                        <a:pt x="23" y="171"/>
                      </a:cubicBezTo>
                      <a:cubicBezTo>
                        <a:pt x="45" y="166"/>
                        <a:pt x="185" y="77"/>
                        <a:pt x="215" y="48"/>
                      </a:cubicBezTo>
                      <a:cubicBezTo>
                        <a:pt x="215" y="32"/>
                        <a:pt x="207" y="32"/>
                        <a:pt x="203" y="0"/>
                      </a:cubicBezTo>
                      <a:cubicBezTo>
                        <a:pt x="125" y="42"/>
                        <a:pt x="56" y="87"/>
                        <a:pt x="15" y="117"/>
                      </a:cubicBezTo>
                      <a:close/>
                    </a:path>
                  </a:pathLst>
                </a:custGeom>
                <a:noFill/>
                <a:ln w="19050" cap="flat" cmpd="sng">
                  <a:solidFill>
                    <a:srgbClr val="FFFFFF"/>
                  </a:solidFill>
                  <a:prstDash val="solid"/>
                  <a:round/>
                  <a:headEnd type="none" w="med" len="med"/>
                  <a:tailEnd type="none" w="med" len="med"/>
                </a:ln>
              </p:spPr>
              <p:txBody>
                <a:bodyPr/>
                <a:p>
                  <a:endParaRPr lang="zh-CN" altLang="en-US"/>
                </a:p>
              </p:txBody>
            </p:sp>
            <p:sp>
              <p:nvSpPr>
                <p:cNvPr id="47150" name="Line 106"/>
                <p:cNvSpPr/>
                <p:nvPr/>
              </p:nvSpPr>
              <p:spPr>
                <a:xfrm>
                  <a:off x="368" y="2128"/>
                  <a:ext cx="253" cy="137"/>
                </a:xfrm>
                <a:prstGeom prst="line">
                  <a:avLst/>
                </a:prstGeom>
                <a:ln w="19050" cap="flat" cmpd="sng">
                  <a:solidFill>
                    <a:srgbClr val="FFFFFF"/>
                  </a:solidFill>
                  <a:prstDash val="solid"/>
                  <a:round/>
                  <a:headEnd type="none" w="med" len="med"/>
                  <a:tailEnd type="none" w="med" len="med"/>
                </a:ln>
              </p:spPr>
            </p:sp>
          </p:grpSp>
          <p:sp>
            <p:nvSpPr>
              <p:cNvPr id="47151" name="Freeform 107"/>
              <p:cNvSpPr/>
              <p:nvPr/>
            </p:nvSpPr>
            <p:spPr>
              <a:xfrm>
                <a:off x="4169" y="2067"/>
                <a:ext cx="48" cy="44"/>
              </a:xfrm>
              <a:custGeom>
                <a:avLst/>
                <a:gdLst/>
                <a:ahLst/>
                <a:cxnLst>
                  <a:cxn ang="0">
                    <a:pos x="0" y="14"/>
                  </a:cxn>
                  <a:cxn ang="0">
                    <a:pos x="18" y="0"/>
                  </a:cxn>
                  <a:cxn ang="0">
                    <a:pos x="48" y="26"/>
                  </a:cxn>
                  <a:cxn ang="0">
                    <a:pos x="27" y="44"/>
                  </a:cxn>
                  <a:cxn ang="0">
                    <a:pos x="0" y="14"/>
                  </a:cxn>
                </a:cxnLst>
                <a:pathLst>
                  <a:path w="48" h="44">
                    <a:moveTo>
                      <a:pt x="0" y="14"/>
                    </a:moveTo>
                    <a:lnTo>
                      <a:pt x="18" y="0"/>
                    </a:lnTo>
                    <a:lnTo>
                      <a:pt x="48" y="26"/>
                    </a:lnTo>
                    <a:lnTo>
                      <a:pt x="27" y="44"/>
                    </a:lnTo>
                    <a:lnTo>
                      <a:pt x="0" y="14"/>
                    </a:lnTo>
                    <a:close/>
                  </a:path>
                </a:pathLst>
              </a:custGeom>
              <a:solidFill>
                <a:schemeClr val="tx1">
                  <a:alpha val="59999"/>
                </a:schemeClr>
              </a:solidFill>
              <a:ln w="19050" cap="flat" cmpd="sng">
                <a:solidFill>
                  <a:schemeClr val="tx1"/>
                </a:solidFill>
                <a:prstDash val="solid"/>
                <a:round/>
                <a:headEnd type="none" w="med" len="med"/>
                <a:tailEnd type="none" w="med" len="med"/>
              </a:ln>
            </p:spPr>
            <p:txBody>
              <a:bodyPr/>
              <a:p>
                <a:endParaRPr lang="zh-CN" altLang="en-US"/>
              </a:p>
            </p:txBody>
          </p:sp>
        </p:grpSp>
        <p:sp>
          <p:nvSpPr>
            <p:cNvPr id="47152" name="Text Box 108"/>
            <p:cNvSpPr txBox="1"/>
            <p:nvPr/>
          </p:nvSpPr>
          <p:spPr>
            <a:xfrm>
              <a:off x="3428" y="1626"/>
              <a:ext cx="466" cy="248"/>
            </a:xfrm>
            <a:prstGeom prst="rect">
              <a:avLst/>
            </a:prstGeom>
            <a:noFill/>
            <a:ln w="9525">
              <a:noFill/>
            </a:ln>
          </p:spPr>
          <p:txBody>
            <a:bodyPr anchor="t">
              <a:spAutoFit/>
            </a:bodyPr>
            <a:p>
              <a:pPr algn="ctr">
                <a:spcBef>
                  <a:spcPct val="50000"/>
                </a:spcBef>
              </a:pPr>
              <a:r>
                <a:rPr lang="en-US" altLang="zh-CN" dirty="0">
                  <a:solidFill>
                    <a:srgbClr val="1C1C1C"/>
                  </a:solidFill>
                  <a:latin typeface="Arial" panose="020B0604020202020204" pitchFamily="34" charset="0"/>
                  <a:ea typeface="微软雅黑" panose="020B0503020204020204" pitchFamily="34" charset="-122"/>
                  <a:sym typeface="Arial" panose="020B0604020202020204" pitchFamily="34" charset="0"/>
                </a:rPr>
                <a:t>Text </a:t>
              </a:r>
              <a:endParaRPr lang="en-US" altLang="zh-CN" dirty="0">
                <a:solidFill>
                  <a:srgbClr val="1C1C1C"/>
                </a:solidFill>
                <a:latin typeface="Arial" panose="020B0604020202020204" pitchFamily="34" charset="0"/>
                <a:ea typeface="微软雅黑" panose="020B0503020204020204" pitchFamily="34" charset="-122"/>
                <a:sym typeface="Arial" panose="020B0604020202020204" pitchFamily="34" charset="0"/>
              </a:endParaRPr>
            </a:p>
          </p:txBody>
        </p:sp>
        <p:sp>
          <p:nvSpPr>
            <p:cNvPr id="47153" name="Text Box 109"/>
            <p:cNvSpPr txBox="1"/>
            <p:nvPr/>
          </p:nvSpPr>
          <p:spPr>
            <a:xfrm>
              <a:off x="1699" y="3299"/>
              <a:ext cx="466" cy="269"/>
            </a:xfrm>
            <a:prstGeom prst="rect">
              <a:avLst/>
            </a:prstGeom>
            <a:noFill/>
            <a:ln w="9525">
              <a:noFill/>
            </a:ln>
          </p:spPr>
          <p:txBody>
            <a:bodyPr anchor="t">
              <a:spAutoFit/>
            </a:bodyPr>
            <a:p>
              <a:pPr algn="ctr">
                <a:spcBef>
                  <a:spcPct val="50000"/>
                </a:spcBef>
              </a:pPr>
              <a:r>
                <a:rPr lang="en-US" altLang="zh-CN" dirty="0">
                  <a:solidFill>
                    <a:srgbClr val="1C1C1C"/>
                  </a:solidFill>
                  <a:latin typeface="Arial" panose="020B0604020202020204" pitchFamily="34" charset="0"/>
                  <a:ea typeface="微软雅黑" panose="020B0503020204020204" pitchFamily="34" charset="-122"/>
                  <a:sym typeface="Arial" panose="020B0604020202020204" pitchFamily="34" charset="0"/>
                </a:rPr>
                <a:t>Text</a:t>
              </a:r>
              <a:r>
                <a:rPr lang="en-US" altLang="zh-CN" sz="2000" dirty="0">
                  <a:solidFill>
                    <a:srgbClr val="1C1C1C"/>
                  </a:solidFill>
                  <a:latin typeface="Arial" panose="020B0604020202020204" pitchFamily="34" charset="0"/>
                  <a:ea typeface="微软雅黑" panose="020B0503020204020204" pitchFamily="34" charset="-122"/>
                  <a:sym typeface="Arial" panose="020B0604020202020204" pitchFamily="34" charset="0"/>
                </a:rPr>
                <a:t> </a:t>
              </a:r>
              <a:endParaRPr lang="en-US" altLang="zh-CN" sz="2000" dirty="0">
                <a:solidFill>
                  <a:srgbClr val="1C1C1C"/>
                </a:solidFill>
                <a:latin typeface="Arial" panose="020B0604020202020204" pitchFamily="34" charset="0"/>
                <a:ea typeface="微软雅黑" panose="020B0503020204020204" pitchFamily="34" charset="-122"/>
                <a:sym typeface="Arial" panose="020B0604020202020204" pitchFamily="34" charset="0"/>
              </a:endParaRPr>
            </a:p>
          </p:txBody>
        </p:sp>
        <p:sp>
          <p:nvSpPr>
            <p:cNvPr id="47154" name="Text Box 110"/>
            <p:cNvSpPr txBox="1"/>
            <p:nvPr/>
          </p:nvSpPr>
          <p:spPr>
            <a:xfrm>
              <a:off x="3428" y="3299"/>
              <a:ext cx="466" cy="269"/>
            </a:xfrm>
            <a:prstGeom prst="rect">
              <a:avLst/>
            </a:prstGeom>
            <a:noFill/>
            <a:ln w="9525">
              <a:noFill/>
            </a:ln>
          </p:spPr>
          <p:txBody>
            <a:bodyPr anchor="t">
              <a:spAutoFit/>
            </a:bodyPr>
            <a:p>
              <a:pPr algn="ctr">
                <a:spcBef>
                  <a:spcPct val="50000"/>
                </a:spcBef>
              </a:pPr>
              <a:r>
                <a:rPr lang="en-US" altLang="zh-CN" dirty="0">
                  <a:solidFill>
                    <a:srgbClr val="1C1C1C"/>
                  </a:solidFill>
                  <a:latin typeface="Arial" panose="020B0604020202020204" pitchFamily="34" charset="0"/>
                  <a:ea typeface="微软雅黑" panose="020B0503020204020204" pitchFamily="34" charset="-122"/>
                  <a:sym typeface="Arial" panose="020B0604020202020204" pitchFamily="34" charset="0"/>
                </a:rPr>
                <a:t>Text</a:t>
              </a:r>
              <a:r>
                <a:rPr lang="en-US" altLang="zh-CN" sz="2000" dirty="0">
                  <a:solidFill>
                    <a:srgbClr val="1C1C1C"/>
                  </a:solidFill>
                  <a:latin typeface="Arial" panose="020B0604020202020204" pitchFamily="34" charset="0"/>
                  <a:ea typeface="微软雅黑" panose="020B0503020204020204" pitchFamily="34" charset="-122"/>
                  <a:sym typeface="Arial" panose="020B0604020202020204" pitchFamily="34" charset="0"/>
                </a:rPr>
                <a:t> </a:t>
              </a:r>
              <a:endParaRPr lang="en-US" altLang="zh-CN" sz="2000" dirty="0">
                <a:solidFill>
                  <a:srgbClr val="1C1C1C"/>
                </a:solidFill>
                <a:latin typeface="Arial" panose="020B0604020202020204" pitchFamily="34" charset="0"/>
                <a:ea typeface="微软雅黑" panose="020B0503020204020204" pitchFamily="34" charset="-122"/>
                <a:sym typeface="Arial" panose="020B0604020202020204" pitchFamily="34" charset="0"/>
              </a:endParaRPr>
            </a:p>
          </p:txBody>
        </p:sp>
        <p:sp>
          <p:nvSpPr>
            <p:cNvPr id="47155" name="Text Box 111"/>
            <p:cNvSpPr txBox="1"/>
            <p:nvPr/>
          </p:nvSpPr>
          <p:spPr>
            <a:xfrm>
              <a:off x="2342" y="2270"/>
              <a:ext cx="921" cy="269"/>
            </a:xfrm>
            <a:prstGeom prst="rect">
              <a:avLst/>
            </a:prstGeom>
            <a:noFill/>
            <a:ln w="9525">
              <a:noFill/>
            </a:ln>
          </p:spPr>
          <p:txBody>
            <a:bodyPr wrap="none" anchor="t">
              <a:spAutoFit/>
            </a:bodyPr>
            <a:p>
              <a:pPr algn="ctr" eaLnBrk="0" hangingPunct="0"/>
              <a:r>
                <a:rPr lang="zh-CN" altLang="en-US" sz="2000" b="1" dirty="0">
                  <a:solidFill>
                    <a:srgbClr val="000000"/>
                  </a:solidFill>
                  <a:latin typeface="Arial" panose="020B0604020202020204" pitchFamily="34" charset="0"/>
                  <a:ea typeface="微软雅黑" panose="020B0503020204020204" pitchFamily="34" charset="-122"/>
                  <a:sym typeface="Arial" panose="020B0604020202020204" pitchFamily="34" charset="0"/>
                </a:rPr>
                <a:t>我们要做的</a:t>
              </a:r>
              <a:endParaRPr lang="zh-CN" altLang="en-US" sz="2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156" name="Text Box 112"/>
          <p:cNvSpPr txBox="1"/>
          <p:nvPr/>
        </p:nvSpPr>
        <p:spPr>
          <a:xfrm>
            <a:off x="250825" y="1628775"/>
            <a:ext cx="8713788" cy="1163638"/>
          </a:xfrm>
          <a:prstGeom prst="rect">
            <a:avLst/>
          </a:prstGeom>
          <a:solidFill>
            <a:srgbClr val="FFCC99"/>
          </a:solidFill>
          <a:ln w="50800">
            <a:noFill/>
          </a:ln>
        </p:spPr>
        <p:txBody>
          <a:bodyPr anchor="t">
            <a:spAutoFit/>
          </a:bodyPr>
          <a:p>
            <a:pPr>
              <a:lnSpc>
                <a:spcPct val="130000"/>
              </a:lnSpc>
              <a:spcBef>
                <a:spcPct val="50000"/>
              </a:spcBef>
            </a:pPr>
            <a:r>
              <a:rPr lang="en-US" altLang="zh-CN" b="1" dirty="0">
                <a:latin typeface="Arial" panose="020B0604020202020204" pitchFamily="34" charset="0"/>
                <a:ea typeface="微软雅黑" panose="020B0503020204020204" pitchFamily="34" charset="-122"/>
                <a:sym typeface="Arial" panose="020B0604020202020204" pitchFamily="34" charset="0"/>
              </a:rPr>
              <a:t>        TPS</a:t>
            </a:r>
            <a:r>
              <a:rPr lang="zh-CN" altLang="en-US" b="1" dirty="0">
                <a:latin typeface="Arial" panose="020B0604020202020204" pitchFamily="34" charset="0"/>
                <a:ea typeface="微软雅黑" panose="020B0503020204020204" pitchFamily="34" charset="-122"/>
                <a:sym typeface="Arial" panose="020B0604020202020204" pitchFamily="34" charset="0"/>
              </a:rPr>
              <a:t>要做的是小事不是轻伤事故和大事，</a:t>
            </a:r>
            <a:r>
              <a:rPr lang="en-US" altLang="zh-CN" b="1" dirty="0">
                <a:latin typeface="Arial" panose="020B0604020202020204" pitchFamily="34" charset="0"/>
                <a:ea typeface="微软雅黑" panose="020B0503020204020204" pitchFamily="34" charset="-122"/>
                <a:sym typeface="Arial" panose="020B0604020202020204" pitchFamily="34" charset="0"/>
              </a:rPr>
              <a:t>TPS</a:t>
            </a:r>
            <a:r>
              <a:rPr lang="zh-CN" altLang="en-US" b="1" dirty="0">
                <a:latin typeface="Arial" panose="020B0604020202020204" pitchFamily="34" charset="0"/>
                <a:ea typeface="微软雅黑" panose="020B0503020204020204" pitchFamily="34" charset="-122"/>
                <a:sym typeface="Arial" panose="020B0604020202020204" pitchFamily="34" charset="0"/>
              </a:rPr>
              <a:t>要改善的是不良习惯、身边的浪费及管理中薄弱环节，注重细节管理，防止工作失误和浪费的产生，杜绝重事故的发生</a:t>
            </a:r>
            <a:r>
              <a:rPr lang="en-US" altLang="zh-CN" b="1" dirty="0">
                <a:latin typeface="Arial" panose="020B0604020202020204" pitchFamily="34" charset="0"/>
                <a:ea typeface="微软雅黑" panose="020B0503020204020204" pitchFamily="34" charset="-122"/>
                <a:sym typeface="Arial" panose="020B0604020202020204" pitchFamily="34" charset="0"/>
              </a:rPr>
              <a:t>,</a:t>
            </a:r>
            <a:r>
              <a:rPr lang="zh-CN" altLang="en-US" b="1" dirty="0">
                <a:latin typeface="Arial" panose="020B0604020202020204" pitchFamily="34" charset="0"/>
                <a:ea typeface="微软雅黑" panose="020B0503020204020204" pitchFamily="34" charset="-122"/>
                <a:sym typeface="Arial" panose="020B0604020202020204" pitchFamily="34" charset="0"/>
              </a:rPr>
              <a:t>为企业降低成本，创造经济效益。</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47157" name="AutoShape 114"/>
          <p:cNvSpPr/>
          <p:nvPr/>
        </p:nvSpPr>
        <p:spPr>
          <a:xfrm>
            <a:off x="179388" y="981075"/>
            <a:ext cx="5040312" cy="576263"/>
          </a:xfrm>
          <a:prstGeom prst="bevel">
            <a:avLst>
              <a:gd name="adj" fmla="val 12500"/>
            </a:avLst>
          </a:prstGeom>
          <a:solidFill>
            <a:srgbClr val="FFFF99"/>
          </a:solidFill>
          <a:ln w="19050" cap="flat" cmpd="sng">
            <a:solidFill>
              <a:srgbClr val="FF0066"/>
            </a:solidFill>
            <a:prstDash val="solid"/>
            <a:miter/>
            <a:headEnd type="none" w="med" len="med"/>
            <a:tailEnd type="none" w="med" len="med"/>
          </a:ln>
        </p:spPr>
        <p:txBody>
          <a:bodyPr wrap="none" anchor="ctr"/>
          <a:p>
            <a:r>
              <a:rPr lang="en-US" altLang="zh-CN" sz="2400" dirty="0">
                <a:latin typeface="Arial" panose="020B0604020202020204" pitchFamily="34" charset="0"/>
                <a:ea typeface="微软雅黑" panose="020B0503020204020204" pitchFamily="34" charset="-122"/>
                <a:sym typeface="Arial" panose="020B0604020202020204" pitchFamily="34" charset="0"/>
              </a:rPr>
              <a:t>5</a:t>
            </a:r>
            <a:r>
              <a:rPr lang="zh-CN" altLang="en-US" sz="2400" dirty="0">
                <a:latin typeface="Arial" panose="020B0604020202020204" pitchFamily="34" charset="0"/>
                <a:ea typeface="微软雅黑" panose="020B0503020204020204" pitchFamily="34" charset="-122"/>
                <a:sym typeface="Arial" panose="020B0604020202020204" pitchFamily="34" charset="0"/>
              </a:rPr>
              <a:t>、从海因里希法则中得到的启示</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3" name="Picture 4" descr="6_0"/>
          <p:cNvPicPr>
            <a:picLocks noChangeAspect="1"/>
          </p:cNvPicPr>
          <p:nvPr/>
        </p:nvPicPr>
        <p:blipFill>
          <a:blip r:embed="rId1"/>
          <a:stretch>
            <a:fillRect/>
          </a:stretch>
        </p:blipFill>
        <p:spPr>
          <a:xfrm>
            <a:off x="1403350" y="1484313"/>
            <a:ext cx="6048375" cy="4519612"/>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1" name="Picture 17" descr="IMG_1444_0"/>
          <p:cNvPicPr>
            <a:picLocks noChangeAspect="1"/>
          </p:cNvPicPr>
          <p:nvPr/>
        </p:nvPicPr>
        <p:blipFill>
          <a:blip r:embed="rId1"/>
          <a:srcRect l="31281" t="26881" r="23344" b="24719"/>
          <a:stretch>
            <a:fillRect/>
          </a:stretch>
        </p:blipFill>
        <p:spPr>
          <a:xfrm>
            <a:off x="1547813" y="1125538"/>
            <a:ext cx="6911975" cy="5532437"/>
          </a:xfrm>
          <a:prstGeom prst="rect">
            <a:avLst/>
          </a:prstGeom>
          <a:noFill/>
          <a:ln w="9525">
            <a:noFill/>
          </a:ln>
        </p:spPr>
      </p:pic>
      <p:sp>
        <p:nvSpPr>
          <p:cNvPr id="51202" name="Text Box 19"/>
          <p:cNvSpPr txBox="1"/>
          <p:nvPr/>
        </p:nvSpPr>
        <p:spPr>
          <a:xfrm>
            <a:off x="323850" y="3141663"/>
            <a:ext cx="503238" cy="1790700"/>
          </a:xfrm>
          <a:prstGeom prst="rect">
            <a:avLst/>
          </a:prstGeom>
          <a:noFill/>
          <a:ln w="50800" cap="flat" cmpd="sng">
            <a:solidFill>
              <a:srgbClr val="0000FF"/>
            </a:solidFill>
            <a:prstDash val="solid"/>
            <a:miter/>
            <a:headEnd type="none" w="med" len="med"/>
            <a:tailEnd type="none" w="med" len="med"/>
          </a:ln>
        </p:spPr>
        <p:txBody>
          <a:bodyPr anchor="t">
            <a:spAutoFit/>
          </a:bodyPr>
          <a:p>
            <a:pPr>
              <a:spcBef>
                <a:spcPct val="50000"/>
              </a:spcBef>
            </a:pPr>
            <a:r>
              <a:rPr lang="zh-CN" altLang="en-US" dirty="0">
                <a:latin typeface="Arial" panose="020B0604020202020204" pitchFamily="34" charset="0"/>
                <a:ea typeface="微软雅黑" panose="020B0503020204020204" pitchFamily="34" charset="-122"/>
                <a:sym typeface="Arial" panose="020B0604020202020204" pitchFamily="34" charset="0"/>
              </a:rPr>
              <a:t>不按标准操作</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1203" name="Oval 20"/>
          <p:cNvSpPr/>
          <p:nvPr/>
        </p:nvSpPr>
        <p:spPr>
          <a:xfrm>
            <a:off x="4211638" y="2205038"/>
            <a:ext cx="1800225" cy="2808287"/>
          </a:xfrm>
          <a:prstGeom prst="ellipse">
            <a:avLst/>
          </a:prstGeom>
          <a:noFill/>
          <a:ln w="25400" cap="flat" cmpd="sng">
            <a:solidFill>
              <a:srgbClr val="FF0000"/>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49" name="Picture 3" descr="P1020137_0"/>
          <p:cNvPicPr>
            <a:picLocks noChangeAspect="1"/>
          </p:cNvPicPr>
          <p:nvPr/>
        </p:nvPicPr>
        <p:blipFill>
          <a:blip r:embed="rId1"/>
          <a:stretch>
            <a:fillRect/>
          </a:stretch>
        </p:blipFill>
        <p:spPr>
          <a:xfrm>
            <a:off x="1619250" y="1125538"/>
            <a:ext cx="6553200" cy="5592762"/>
          </a:xfrm>
          <a:prstGeom prst="rect">
            <a:avLst/>
          </a:prstGeom>
          <a:noFill/>
          <a:ln w="9525">
            <a:noFill/>
          </a:ln>
        </p:spPr>
      </p:pic>
      <p:sp>
        <p:nvSpPr>
          <p:cNvPr id="53250" name="Text Box 9"/>
          <p:cNvSpPr txBox="1"/>
          <p:nvPr/>
        </p:nvSpPr>
        <p:spPr>
          <a:xfrm>
            <a:off x="179388" y="3716338"/>
            <a:ext cx="504825" cy="1241425"/>
          </a:xfrm>
          <a:prstGeom prst="rect">
            <a:avLst/>
          </a:prstGeom>
          <a:noFill/>
          <a:ln w="50800" cap="flat" cmpd="sng">
            <a:solidFill>
              <a:srgbClr val="0000FF"/>
            </a:solidFill>
            <a:prstDash val="solid"/>
            <a:miter/>
            <a:headEnd type="none" w="med" len="med"/>
            <a:tailEnd type="none" w="med" len="med"/>
          </a:ln>
        </p:spPr>
        <p:txBody>
          <a:bodyPr anchor="t">
            <a:spAutoFit/>
          </a:bodyPr>
          <a:p>
            <a:pPr>
              <a:spcBef>
                <a:spcPct val="50000"/>
              </a:spcBef>
            </a:pPr>
            <a:r>
              <a:rPr lang="zh-CN" altLang="en-US" dirty="0">
                <a:latin typeface="Arial" panose="020B0604020202020204" pitchFamily="34" charset="0"/>
                <a:ea typeface="微软雅黑" panose="020B0503020204020204" pitchFamily="34" charset="-122"/>
                <a:sym typeface="Arial" panose="020B0604020202020204" pitchFamily="34" charset="0"/>
              </a:rPr>
              <a:t>气线太长</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3251" name="Oval 10"/>
          <p:cNvSpPr/>
          <p:nvPr/>
        </p:nvSpPr>
        <p:spPr>
          <a:xfrm>
            <a:off x="2411413" y="3644900"/>
            <a:ext cx="1728787" cy="1152525"/>
          </a:xfrm>
          <a:prstGeom prst="ellipse">
            <a:avLst/>
          </a:prstGeom>
          <a:noFill/>
          <a:ln w="50800" cap="flat" cmpd="sng">
            <a:solidFill>
              <a:srgbClr val="FF0000"/>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Text Box 8"/>
          <p:cNvSpPr txBox="1"/>
          <p:nvPr/>
        </p:nvSpPr>
        <p:spPr>
          <a:xfrm>
            <a:off x="250825" y="2924175"/>
            <a:ext cx="433388" cy="2614613"/>
          </a:xfrm>
          <a:prstGeom prst="rect">
            <a:avLst/>
          </a:prstGeom>
          <a:noFill/>
          <a:ln w="50800" cap="flat" cmpd="sng">
            <a:solidFill>
              <a:srgbClr val="0000FF"/>
            </a:solidFill>
            <a:prstDash val="solid"/>
            <a:miter/>
            <a:headEnd type="none" w="med" len="med"/>
            <a:tailEnd type="none" w="med" len="med"/>
          </a:ln>
        </p:spPr>
        <p:txBody>
          <a:bodyPr anchor="t">
            <a:spAutoFit/>
          </a:bodyPr>
          <a:p>
            <a:pPr>
              <a:spcBef>
                <a:spcPct val="50000"/>
              </a:spcBef>
            </a:pPr>
            <a:r>
              <a:rPr lang="zh-CN" altLang="en-US" dirty="0">
                <a:latin typeface="Arial" panose="020B0604020202020204" pitchFamily="34" charset="0"/>
                <a:ea typeface="微软雅黑" panose="020B0503020204020204" pitchFamily="34" charset="-122"/>
                <a:sym typeface="Arial" panose="020B0604020202020204" pitchFamily="34" charset="0"/>
              </a:rPr>
              <a:t>未按要求佩戴安全帽</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5298" name="组合 1"/>
          <p:cNvGrpSpPr/>
          <p:nvPr/>
        </p:nvGrpSpPr>
        <p:grpSpPr>
          <a:xfrm>
            <a:off x="1403350" y="642938"/>
            <a:ext cx="6337300" cy="5572125"/>
            <a:chOff x="1187450" y="1125538"/>
            <a:chExt cx="6337300" cy="5573712"/>
          </a:xfrm>
        </p:grpSpPr>
        <p:pic>
          <p:nvPicPr>
            <p:cNvPr id="55299" name="Picture 2" descr="DSC06786"/>
            <p:cNvPicPr>
              <a:picLocks noChangeAspect="1"/>
            </p:cNvPicPr>
            <p:nvPr/>
          </p:nvPicPr>
          <p:blipFill>
            <a:blip r:embed="rId1"/>
            <a:stretch>
              <a:fillRect/>
            </a:stretch>
          </p:blipFill>
          <p:spPr>
            <a:xfrm>
              <a:off x="1187450" y="1125538"/>
              <a:ext cx="6337300" cy="5573712"/>
            </a:xfrm>
            <a:prstGeom prst="rect">
              <a:avLst/>
            </a:prstGeom>
            <a:noFill/>
            <a:ln w="9525">
              <a:noFill/>
            </a:ln>
          </p:spPr>
        </p:pic>
        <p:sp>
          <p:nvSpPr>
            <p:cNvPr id="55300" name="Oval 9"/>
            <p:cNvSpPr/>
            <p:nvPr/>
          </p:nvSpPr>
          <p:spPr>
            <a:xfrm>
              <a:off x="3563938" y="3213100"/>
              <a:ext cx="1655762" cy="865188"/>
            </a:xfrm>
            <a:prstGeom prst="ellipse">
              <a:avLst/>
            </a:prstGeom>
            <a:noFill/>
            <a:ln w="50800" cap="flat" cmpd="sng">
              <a:solidFill>
                <a:srgbClr val="FF0000"/>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5" name="Picture 3" descr="DSC06500"/>
          <p:cNvPicPr>
            <a:picLocks noChangeAspect="1"/>
          </p:cNvPicPr>
          <p:nvPr/>
        </p:nvPicPr>
        <p:blipFill>
          <a:blip r:embed="rId1"/>
          <a:stretch>
            <a:fillRect/>
          </a:stretch>
        </p:blipFill>
        <p:spPr>
          <a:xfrm>
            <a:off x="2124075" y="1341438"/>
            <a:ext cx="6408738" cy="5103812"/>
          </a:xfrm>
          <a:prstGeom prst="rect">
            <a:avLst/>
          </a:prstGeom>
          <a:noFill/>
          <a:ln w="9525">
            <a:noFill/>
          </a:ln>
        </p:spPr>
      </p:pic>
      <p:sp>
        <p:nvSpPr>
          <p:cNvPr id="57346" name="Text Box 6"/>
          <p:cNvSpPr txBox="1"/>
          <p:nvPr/>
        </p:nvSpPr>
        <p:spPr>
          <a:xfrm>
            <a:off x="684213" y="2997200"/>
            <a:ext cx="433387" cy="2039938"/>
          </a:xfrm>
          <a:prstGeom prst="rect">
            <a:avLst/>
          </a:prstGeom>
          <a:noFill/>
          <a:ln w="25400" cap="flat" cmpd="sng">
            <a:solidFill>
              <a:srgbClr val="0000FF"/>
            </a:solidFill>
            <a:prstDash val="solid"/>
            <a:miter/>
            <a:headEnd type="none" w="med" len="med"/>
            <a:tailEnd type="none" w="med" len="med"/>
          </a:ln>
        </p:spPr>
        <p:txBody>
          <a:bodyPr anchor="t">
            <a:spAutoFit/>
          </a:bodyPr>
          <a:p>
            <a:pPr>
              <a:spcBef>
                <a:spcPct val="50000"/>
              </a:spcBef>
            </a:pPr>
            <a:r>
              <a:rPr lang="zh-CN" altLang="en-US" b="1" dirty="0">
                <a:latin typeface="Arial" panose="020B0604020202020204" pitchFamily="34" charset="0"/>
                <a:ea typeface="微软雅黑" panose="020B0503020204020204" pitchFamily="34" charset="-122"/>
                <a:sym typeface="Arial" panose="020B0604020202020204" pitchFamily="34" charset="0"/>
              </a:rPr>
              <a:t>未遵守员工规范</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57347" name="Oval 7"/>
          <p:cNvSpPr/>
          <p:nvPr/>
        </p:nvSpPr>
        <p:spPr>
          <a:xfrm>
            <a:off x="4572000" y="2924175"/>
            <a:ext cx="1368425" cy="3457575"/>
          </a:xfrm>
          <a:prstGeom prst="ellipse">
            <a:avLst/>
          </a:prstGeom>
          <a:noFill/>
          <a:ln w="50800" cap="flat" cmpd="sng">
            <a:solidFill>
              <a:srgbClr val="FF0000"/>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3" name="Picture 2" descr="DSC06761"/>
          <p:cNvPicPr>
            <a:picLocks noChangeAspect="1"/>
          </p:cNvPicPr>
          <p:nvPr/>
        </p:nvPicPr>
        <p:blipFill>
          <a:blip r:embed="rId1"/>
          <a:stretch>
            <a:fillRect/>
          </a:stretch>
        </p:blipFill>
        <p:spPr>
          <a:xfrm>
            <a:off x="323850" y="1412875"/>
            <a:ext cx="3960813" cy="3478213"/>
          </a:xfrm>
          <a:prstGeom prst="rect">
            <a:avLst/>
          </a:prstGeom>
          <a:noFill/>
          <a:ln w="9525">
            <a:noFill/>
          </a:ln>
        </p:spPr>
      </p:pic>
      <p:pic>
        <p:nvPicPr>
          <p:cNvPr id="59394" name="Picture 3" descr="DSC06768"/>
          <p:cNvPicPr>
            <a:picLocks noChangeAspect="1"/>
          </p:cNvPicPr>
          <p:nvPr/>
        </p:nvPicPr>
        <p:blipFill>
          <a:blip r:embed="rId2"/>
          <a:stretch>
            <a:fillRect/>
          </a:stretch>
        </p:blipFill>
        <p:spPr>
          <a:xfrm>
            <a:off x="4427538" y="1484313"/>
            <a:ext cx="4032250" cy="3384550"/>
          </a:xfrm>
          <a:prstGeom prst="rect">
            <a:avLst/>
          </a:prstGeom>
          <a:noFill/>
          <a:ln w="9525">
            <a:noFill/>
          </a:ln>
        </p:spPr>
      </p:pic>
      <p:sp>
        <p:nvSpPr>
          <p:cNvPr id="59395" name="Oval 8"/>
          <p:cNvSpPr/>
          <p:nvPr/>
        </p:nvSpPr>
        <p:spPr>
          <a:xfrm>
            <a:off x="1331913" y="2349500"/>
            <a:ext cx="1223962" cy="1943100"/>
          </a:xfrm>
          <a:prstGeom prst="ellipse">
            <a:avLst/>
          </a:prstGeom>
          <a:noFill/>
          <a:ln w="50800" cap="flat" cmpd="sng">
            <a:solidFill>
              <a:srgbClr val="0000FF"/>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9396" name="Oval 9"/>
          <p:cNvSpPr/>
          <p:nvPr/>
        </p:nvSpPr>
        <p:spPr>
          <a:xfrm>
            <a:off x="6588125" y="2708275"/>
            <a:ext cx="1223963" cy="1943100"/>
          </a:xfrm>
          <a:prstGeom prst="ellipse">
            <a:avLst/>
          </a:prstGeom>
          <a:noFill/>
          <a:ln w="50800" cap="flat" cmpd="sng">
            <a:solidFill>
              <a:srgbClr val="0000FF"/>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5" name="组合 1"/>
          <p:cNvGrpSpPr/>
          <p:nvPr/>
        </p:nvGrpSpPr>
        <p:grpSpPr>
          <a:xfrm>
            <a:off x="2268538" y="728663"/>
            <a:ext cx="4606925" cy="5400675"/>
            <a:chOff x="2411413" y="478433"/>
            <a:chExt cx="4608512" cy="5399088"/>
          </a:xfrm>
        </p:grpSpPr>
        <p:sp>
          <p:nvSpPr>
            <p:cNvPr id="6146" name="AutoShape 6"/>
            <p:cNvSpPr/>
            <p:nvPr/>
          </p:nvSpPr>
          <p:spPr>
            <a:xfrm>
              <a:off x="3635375" y="478433"/>
              <a:ext cx="2160588" cy="863600"/>
            </a:xfrm>
            <a:prstGeom prst="horizontalScroll">
              <a:avLst>
                <a:gd name="adj" fmla="val 12500"/>
              </a:avLst>
            </a:prstGeom>
            <a:solidFill>
              <a:srgbClr val="CCFFFF"/>
            </a:solidFill>
            <a:ln w="19050" cap="flat" cmpd="sng">
              <a:solidFill>
                <a:srgbClr val="FF0066"/>
              </a:solidFill>
              <a:prstDash val="solid"/>
              <a:round/>
              <a:headEnd type="none" w="med" len="med"/>
              <a:tailEnd type="none" w="med" len="med"/>
            </a:ln>
          </p:spPr>
          <p:txBody>
            <a:bodyPr wrap="none" anchor="ctr"/>
            <a:p>
              <a:pPr algn="ctr"/>
              <a:r>
                <a:rPr lang="zh-CN" altLang="en-US" sz="3200" dirty="0">
                  <a:latin typeface="Arial" panose="020B0604020202020204" pitchFamily="34" charset="0"/>
                  <a:ea typeface="微软雅黑" panose="020B0503020204020204" pitchFamily="34" charset="-122"/>
                  <a:sym typeface="Arial" panose="020B0604020202020204" pitchFamily="34" charset="0"/>
                </a:rPr>
                <a:t>目录</a:t>
              </a:r>
              <a:endParaRPr lang="zh-CN" altLang="en-US" sz="3200" dirty="0">
                <a:latin typeface="Arial" panose="020B0604020202020204" pitchFamily="34" charset="0"/>
                <a:ea typeface="微软雅黑" panose="020B0503020204020204" pitchFamily="34" charset="-122"/>
                <a:sym typeface="Arial" panose="020B0604020202020204" pitchFamily="34" charset="0"/>
              </a:endParaRPr>
            </a:p>
          </p:txBody>
        </p:sp>
        <p:sp>
          <p:nvSpPr>
            <p:cNvPr id="6147" name="Rectangle 7"/>
            <p:cNvSpPr/>
            <p:nvPr/>
          </p:nvSpPr>
          <p:spPr>
            <a:xfrm>
              <a:off x="2411413" y="1700808"/>
              <a:ext cx="4608512" cy="504825"/>
            </a:xfrm>
            <a:prstGeom prst="rect">
              <a:avLst/>
            </a:prstGeom>
            <a:solidFill>
              <a:srgbClr val="CCFFFF"/>
            </a:solidFill>
            <a:ln w="19050" cap="flat" cmpd="sng">
              <a:solidFill>
                <a:srgbClr val="FF0066"/>
              </a:solidFill>
              <a:prstDash val="solid"/>
              <a:miter/>
              <a:headEnd type="none" w="med" len="med"/>
              <a:tailEnd type="none" w="med" len="med"/>
            </a:ln>
          </p:spPr>
          <p:txBody>
            <a:bodyPr wrap="none" anchor="ctr"/>
            <a:p>
              <a:r>
                <a:rPr lang="en-US" altLang="zh-CN" sz="2000" dirty="0">
                  <a:latin typeface="Arial" panose="020B0604020202020204" pitchFamily="34" charset="0"/>
                  <a:ea typeface="微软雅黑" panose="020B0503020204020204" pitchFamily="34" charset="-122"/>
                  <a:sym typeface="Arial" panose="020B0604020202020204" pitchFamily="34" charset="0"/>
                </a:rPr>
                <a:t>1</a:t>
              </a:r>
              <a:r>
                <a:rPr lang="zh-CN" altLang="en-US" sz="2000" dirty="0">
                  <a:latin typeface="Arial" panose="020B0604020202020204" pitchFamily="34" charset="0"/>
                  <a:ea typeface="微软雅黑" panose="020B0503020204020204" pitchFamily="34" charset="-122"/>
                  <a:sym typeface="Arial" panose="020B0604020202020204" pitchFamily="34" charset="0"/>
                </a:rPr>
                <a:t>、海因里希法则的提出</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6148" name="Rectangle 8"/>
            <p:cNvSpPr/>
            <p:nvPr/>
          </p:nvSpPr>
          <p:spPr>
            <a:xfrm>
              <a:off x="2411413" y="2637433"/>
              <a:ext cx="4608512" cy="504825"/>
            </a:xfrm>
            <a:prstGeom prst="rect">
              <a:avLst/>
            </a:prstGeom>
            <a:solidFill>
              <a:srgbClr val="CCFFFF"/>
            </a:solidFill>
            <a:ln w="19050" cap="flat" cmpd="sng">
              <a:solidFill>
                <a:srgbClr val="FF0066"/>
              </a:solidFill>
              <a:prstDash val="solid"/>
              <a:miter/>
              <a:headEnd type="none" w="med" len="med"/>
              <a:tailEnd type="none" w="med" len="med"/>
            </a:ln>
          </p:spPr>
          <p:txBody>
            <a:bodyPr wrap="none" anchor="ctr"/>
            <a:p>
              <a:r>
                <a:rPr lang="en-US" altLang="zh-CN" sz="2000" dirty="0">
                  <a:latin typeface="Arial" panose="020B0604020202020204" pitchFamily="34" charset="0"/>
                  <a:ea typeface="微软雅黑" panose="020B0503020204020204" pitchFamily="34" charset="-122"/>
                  <a:sym typeface="Arial" panose="020B0604020202020204" pitchFamily="34" charset="0"/>
                </a:rPr>
                <a:t>2</a:t>
              </a:r>
              <a:r>
                <a:rPr lang="zh-CN" altLang="en-US" sz="2000" dirty="0">
                  <a:latin typeface="Arial" panose="020B0604020202020204" pitchFamily="34" charset="0"/>
                  <a:ea typeface="微软雅黑" panose="020B0503020204020204" pitchFamily="34" charset="-122"/>
                  <a:sym typeface="Arial" panose="020B0604020202020204" pitchFamily="34" charset="0"/>
                </a:rPr>
                <a:t>、海因里希法则的定义</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6149" name="Rectangle 9"/>
            <p:cNvSpPr/>
            <p:nvPr/>
          </p:nvSpPr>
          <p:spPr>
            <a:xfrm>
              <a:off x="2411413" y="3574058"/>
              <a:ext cx="4608512" cy="504825"/>
            </a:xfrm>
            <a:prstGeom prst="rect">
              <a:avLst/>
            </a:prstGeom>
            <a:solidFill>
              <a:srgbClr val="CCFFFF"/>
            </a:solidFill>
            <a:ln w="19050" cap="flat" cmpd="sng">
              <a:solidFill>
                <a:srgbClr val="FF0066"/>
              </a:solidFill>
              <a:prstDash val="solid"/>
              <a:miter/>
              <a:headEnd type="none" w="med" len="med"/>
              <a:tailEnd type="none" w="med" len="med"/>
            </a:ln>
          </p:spPr>
          <p:txBody>
            <a:bodyPr wrap="none" anchor="ctr"/>
            <a:p>
              <a:r>
                <a:rPr lang="en-US" altLang="zh-CN" sz="2000" dirty="0">
                  <a:latin typeface="Arial" panose="020B0604020202020204" pitchFamily="34" charset="0"/>
                  <a:ea typeface="微软雅黑" panose="020B0503020204020204" pitchFamily="34" charset="-122"/>
                  <a:sym typeface="Arial" panose="020B0604020202020204" pitchFamily="34" charset="0"/>
                </a:rPr>
                <a:t>3</a:t>
              </a:r>
              <a:r>
                <a:rPr lang="zh-CN" altLang="en-US" sz="2000" dirty="0">
                  <a:latin typeface="Arial" panose="020B0604020202020204" pitchFamily="34" charset="0"/>
                  <a:ea typeface="微软雅黑" panose="020B0503020204020204" pitchFamily="34" charset="-122"/>
                  <a:sym typeface="Arial" panose="020B0604020202020204" pitchFamily="34" charset="0"/>
                </a:rPr>
                <a:t>、海因里希法则给我们的启示</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6150" name="Rectangle 10"/>
            <p:cNvSpPr/>
            <p:nvPr/>
          </p:nvSpPr>
          <p:spPr>
            <a:xfrm>
              <a:off x="2411413" y="4509096"/>
              <a:ext cx="4608512" cy="504825"/>
            </a:xfrm>
            <a:prstGeom prst="rect">
              <a:avLst/>
            </a:prstGeom>
            <a:solidFill>
              <a:srgbClr val="CCFFFF"/>
            </a:solidFill>
            <a:ln w="19050" cap="flat" cmpd="sng">
              <a:solidFill>
                <a:srgbClr val="FF0066"/>
              </a:solidFill>
              <a:prstDash val="solid"/>
              <a:miter/>
              <a:headEnd type="none" w="med" len="med"/>
              <a:tailEnd type="none" w="med" len="med"/>
            </a:ln>
          </p:spPr>
          <p:txBody>
            <a:bodyPr wrap="none" anchor="ctr"/>
            <a:p>
              <a:r>
                <a:rPr lang="en-US" altLang="zh-CN" sz="2000" dirty="0">
                  <a:latin typeface="Arial" panose="020B0604020202020204" pitchFamily="34" charset="0"/>
                  <a:ea typeface="微软雅黑" panose="020B0503020204020204" pitchFamily="34" charset="-122"/>
                  <a:sym typeface="Arial" panose="020B0604020202020204" pitchFamily="34" charset="0"/>
                </a:rPr>
                <a:t>4</a:t>
              </a:r>
              <a:r>
                <a:rPr lang="zh-CN" altLang="en-US" sz="2000" dirty="0">
                  <a:latin typeface="Arial" panose="020B0604020202020204" pitchFamily="34" charset="0"/>
                  <a:ea typeface="微软雅黑" panose="020B0503020204020204" pitchFamily="34" charset="-122"/>
                  <a:sym typeface="Arial" panose="020B0604020202020204" pitchFamily="34" charset="0"/>
                </a:rPr>
                <a:t>、“吓出冷汗、吓一跳”活动</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6151" name="Rectangle 11"/>
            <p:cNvSpPr/>
            <p:nvPr/>
          </p:nvSpPr>
          <p:spPr>
            <a:xfrm>
              <a:off x="2411413" y="5372696"/>
              <a:ext cx="4608512" cy="504825"/>
            </a:xfrm>
            <a:prstGeom prst="rect">
              <a:avLst/>
            </a:prstGeom>
            <a:solidFill>
              <a:srgbClr val="CCFFFF"/>
            </a:solidFill>
            <a:ln w="19050" cap="flat" cmpd="sng">
              <a:solidFill>
                <a:srgbClr val="FF0066"/>
              </a:solidFill>
              <a:prstDash val="solid"/>
              <a:miter/>
              <a:headEnd type="none" w="med" len="med"/>
              <a:tailEnd type="none" w="med" len="med"/>
            </a:ln>
          </p:spPr>
          <p:txBody>
            <a:bodyPr wrap="none" anchor="ctr"/>
            <a:p>
              <a:r>
                <a:rPr lang="en-US" altLang="zh-CN" sz="2000" dirty="0">
                  <a:latin typeface="Arial" panose="020B0604020202020204" pitchFamily="34" charset="0"/>
                  <a:ea typeface="微软雅黑" panose="020B0503020204020204" pitchFamily="34" charset="-122"/>
                  <a:sym typeface="Arial" panose="020B0604020202020204" pitchFamily="34" charset="0"/>
                </a:rPr>
                <a:t>5</a:t>
              </a:r>
              <a:r>
                <a:rPr lang="zh-CN" altLang="en-US" sz="2000" dirty="0">
                  <a:latin typeface="Arial" panose="020B0604020202020204" pitchFamily="34" charset="0"/>
                  <a:ea typeface="微软雅黑" panose="020B0503020204020204" pitchFamily="34" charset="-122"/>
                  <a:sym typeface="Arial" panose="020B0604020202020204" pitchFamily="34" charset="0"/>
                </a:rPr>
                <a:t>、从海因里希法则中得到的启示</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1" name="Picture 2" descr="DSC04740"/>
          <p:cNvPicPr>
            <a:picLocks noChangeAspect="1"/>
          </p:cNvPicPr>
          <p:nvPr/>
        </p:nvPicPr>
        <p:blipFill>
          <a:blip r:embed="rId1"/>
          <a:stretch>
            <a:fillRect/>
          </a:stretch>
        </p:blipFill>
        <p:spPr>
          <a:xfrm>
            <a:off x="468313" y="981075"/>
            <a:ext cx="3959225" cy="3744913"/>
          </a:xfrm>
          <a:prstGeom prst="rect">
            <a:avLst/>
          </a:prstGeom>
          <a:noFill/>
          <a:ln w="9525">
            <a:noFill/>
          </a:ln>
        </p:spPr>
      </p:pic>
      <p:pic>
        <p:nvPicPr>
          <p:cNvPr id="61442" name="Picture 4" descr="IMG_0312"/>
          <p:cNvPicPr>
            <a:picLocks noChangeAspect="1"/>
          </p:cNvPicPr>
          <p:nvPr/>
        </p:nvPicPr>
        <p:blipFill>
          <a:blip r:embed="rId2"/>
          <a:stretch>
            <a:fillRect/>
          </a:stretch>
        </p:blipFill>
        <p:spPr>
          <a:xfrm>
            <a:off x="4643438" y="981075"/>
            <a:ext cx="4176712" cy="3744913"/>
          </a:xfrm>
          <a:prstGeom prst="rect">
            <a:avLst/>
          </a:prstGeom>
          <a:noFill/>
          <a:ln w="9525">
            <a:noFill/>
          </a:ln>
        </p:spPr>
      </p:pic>
      <p:sp>
        <p:nvSpPr>
          <p:cNvPr id="61443" name="Oval 8"/>
          <p:cNvSpPr/>
          <p:nvPr/>
        </p:nvSpPr>
        <p:spPr>
          <a:xfrm>
            <a:off x="1835150" y="2205038"/>
            <a:ext cx="2089150" cy="1152525"/>
          </a:xfrm>
          <a:prstGeom prst="ellipse">
            <a:avLst/>
          </a:prstGeom>
          <a:noFill/>
          <a:ln w="50800" cap="flat" cmpd="sng">
            <a:solidFill>
              <a:srgbClr val="0000FF"/>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1444" name="Oval 9"/>
          <p:cNvSpPr/>
          <p:nvPr/>
        </p:nvSpPr>
        <p:spPr>
          <a:xfrm>
            <a:off x="5364163" y="2133600"/>
            <a:ext cx="2089150" cy="1152525"/>
          </a:xfrm>
          <a:prstGeom prst="ellipse">
            <a:avLst/>
          </a:prstGeom>
          <a:noFill/>
          <a:ln w="50800" cap="flat" cmpd="sng">
            <a:solidFill>
              <a:srgbClr val="0000FF"/>
            </a:solidFill>
            <a:prstDash val="solid"/>
            <a:round/>
            <a:headEnd type="none" w="med" len="med"/>
            <a:tailEnd type="none" w="med" len="med"/>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1445" name="Text Box 10"/>
          <p:cNvSpPr txBox="1"/>
          <p:nvPr/>
        </p:nvSpPr>
        <p:spPr>
          <a:xfrm>
            <a:off x="468313" y="4941888"/>
            <a:ext cx="8388350" cy="1490662"/>
          </a:xfrm>
          <a:prstGeom prst="rect">
            <a:avLst/>
          </a:prstGeom>
          <a:noFill/>
          <a:ln w="25400" cap="flat" cmpd="tri">
            <a:solidFill>
              <a:srgbClr val="0000FF"/>
            </a:solidFill>
            <a:prstDash val="solid"/>
            <a:miter/>
            <a:headEnd type="none" w="med" len="med"/>
            <a:tailEnd type="none" w="med" len="med"/>
          </a:ln>
        </p:spPr>
        <p:txBody>
          <a:bodyPr anchor="t">
            <a:spAutoFit/>
          </a:bodyPr>
          <a:p>
            <a:pPr>
              <a:spcBef>
                <a:spcPct val="50000"/>
              </a:spcBef>
            </a:pPr>
            <a:r>
              <a:rPr lang="zh-CN" altLang="en-US" sz="3600" dirty="0">
                <a:latin typeface="Arial" panose="020B0604020202020204" pitchFamily="34" charset="0"/>
                <a:ea typeface="微软雅黑" panose="020B0503020204020204" pitchFamily="34" charset="-122"/>
                <a:sym typeface="Arial" panose="020B0604020202020204" pitchFamily="34" charset="0"/>
              </a:rPr>
              <a:t>通过以上图片你看到什么</a:t>
            </a:r>
            <a:r>
              <a:rPr lang="zh-CN" altLang="en-US" sz="3600" dirty="0">
                <a:solidFill>
                  <a:srgbClr val="FF3300"/>
                </a:solidFill>
                <a:latin typeface="Arial" panose="020B0604020202020204" pitchFamily="34" charset="0"/>
                <a:ea typeface="微软雅黑" panose="020B0503020204020204" pitchFamily="34" charset="-122"/>
                <a:sym typeface="Arial" panose="020B0604020202020204" pitchFamily="34" charset="0"/>
              </a:rPr>
              <a:t>。。。。。</a:t>
            </a:r>
            <a:endParaRPr lang="zh-CN" altLang="en-US" sz="3600" dirty="0">
              <a:solidFill>
                <a:srgbClr val="FF3300"/>
              </a:solidFill>
              <a:latin typeface="Arial" panose="020B0604020202020204" pitchFamily="34" charset="0"/>
              <a:ea typeface="微软雅黑" panose="020B0503020204020204" pitchFamily="34" charset="-122"/>
              <a:sym typeface="Arial" panose="020B0604020202020204" pitchFamily="34" charset="0"/>
            </a:endParaRPr>
          </a:p>
          <a:p>
            <a:pPr>
              <a:spcBef>
                <a:spcPct val="50000"/>
              </a:spcBef>
            </a:pPr>
            <a:r>
              <a:rPr lang="zh-CN" altLang="en-US" sz="3600" dirty="0">
                <a:latin typeface="Arial" panose="020B0604020202020204" pitchFamily="34" charset="0"/>
                <a:ea typeface="微软雅黑" panose="020B0503020204020204" pitchFamily="34" charset="-122"/>
                <a:sym typeface="Arial" panose="020B0604020202020204" pitchFamily="34" charset="0"/>
              </a:rPr>
              <a:t>需要做什么</a:t>
            </a:r>
            <a:r>
              <a:rPr lang="zh-CN" altLang="en-US" sz="3600" dirty="0">
                <a:solidFill>
                  <a:srgbClr val="FF3300"/>
                </a:solidFill>
                <a:latin typeface="Arial" panose="020B0604020202020204" pitchFamily="34" charset="0"/>
                <a:ea typeface="微软雅黑" panose="020B0503020204020204" pitchFamily="34" charset="-122"/>
                <a:sym typeface="Arial" panose="020B0604020202020204" pitchFamily="34" charset="0"/>
              </a:rPr>
              <a:t>？？？？</a:t>
            </a:r>
            <a:endParaRPr lang="zh-CN" altLang="en-US" sz="3600" dirty="0">
              <a:solidFill>
                <a:srgbClr val="FF33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Text Box 4"/>
          <p:cNvSpPr txBox="1"/>
          <p:nvPr/>
        </p:nvSpPr>
        <p:spPr>
          <a:xfrm>
            <a:off x="179388" y="836613"/>
            <a:ext cx="8424862" cy="5270500"/>
          </a:xfrm>
          <a:prstGeom prst="rect">
            <a:avLst/>
          </a:prstGeom>
          <a:noFill/>
          <a:ln w="50800">
            <a:noFill/>
          </a:ln>
        </p:spPr>
        <p:txBody>
          <a:bodyPr anchor="t">
            <a:spAutoFit/>
          </a:bodyPr>
          <a:p>
            <a:pPr>
              <a:lnSpc>
                <a:spcPct val="170000"/>
              </a:lnSpc>
            </a:pPr>
            <a:r>
              <a:rPr lang="zh-CN" altLang="en-US" sz="1600" b="1" dirty="0">
                <a:solidFill>
                  <a:srgbClr val="CC3399"/>
                </a:solidFill>
                <a:latin typeface="Arial" panose="020B0604020202020204" pitchFamily="34" charset="0"/>
                <a:ea typeface="微软雅黑" panose="020B0503020204020204" pitchFamily="34" charset="-122"/>
                <a:sym typeface="Arial" panose="020B0604020202020204" pitchFamily="34" charset="0"/>
              </a:rPr>
              <a:t>那么我们从今天开始行动吧！：</a:t>
            </a:r>
            <a:endParaRPr lang="zh-CN" altLang="en-US" sz="1600" b="1" dirty="0">
              <a:solidFill>
                <a:srgbClr val="CC3399"/>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rPr>
              <a:t>一、安全：</a:t>
            </a:r>
            <a:endPar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latin typeface="Arial" panose="020B0604020202020204" pitchFamily="34" charset="0"/>
                <a:ea typeface="微软雅黑" panose="020B0503020204020204" pitchFamily="34" charset="-122"/>
                <a:sym typeface="Arial" panose="020B0604020202020204" pitchFamily="34" charset="0"/>
              </a:rPr>
              <a:t>1</a:t>
            </a:r>
            <a:r>
              <a:rPr lang="zh-CN" altLang="en-US" sz="1600" b="1" dirty="0">
                <a:latin typeface="Arial" panose="020B0604020202020204" pitchFamily="34" charset="0"/>
                <a:ea typeface="微软雅黑" panose="020B0503020204020204" pitchFamily="34" charset="-122"/>
                <a:sym typeface="Arial" panose="020B0604020202020204" pitchFamily="34" charset="0"/>
              </a:rPr>
              <a:t>、不放过“吓出冷汗，吓一跳的险情。</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latin typeface="Arial" panose="020B0604020202020204" pitchFamily="34" charset="0"/>
                <a:ea typeface="微软雅黑" panose="020B0503020204020204" pitchFamily="34" charset="-122"/>
                <a:sym typeface="Arial" panose="020B0604020202020204" pitchFamily="34" charset="0"/>
              </a:rPr>
              <a:t>   </a:t>
            </a:r>
            <a:r>
              <a:rPr lang="en-US" altLang="zh-CN" sz="1600" b="1" dirty="0">
                <a:latin typeface="Arial" panose="020B0604020202020204" pitchFamily="34" charset="0"/>
                <a:ea typeface="微软雅黑" panose="020B0503020204020204" pitchFamily="34" charset="-122"/>
                <a:sym typeface="Arial" panose="020B0604020202020204" pitchFamily="34" charset="0"/>
              </a:rPr>
              <a:t>2</a:t>
            </a:r>
            <a:r>
              <a:rPr lang="zh-CN" altLang="en-US" sz="1600" b="1" dirty="0">
                <a:latin typeface="Arial" panose="020B0604020202020204" pitchFamily="34" charset="0"/>
                <a:ea typeface="微软雅黑" panose="020B0503020204020204" pitchFamily="34" charset="-122"/>
                <a:sym typeface="Arial" panose="020B0604020202020204" pitchFamily="34" charset="0"/>
              </a:rPr>
              <a:t>、更不放过那些划、擦、压的微伤痕。</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rPr>
              <a:t>二、质量：</a:t>
            </a:r>
            <a:endPar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latin typeface="Arial" panose="020B0604020202020204" pitchFamily="34" charset="0"/>
                <a:ea typeface="微软雅黑" panose="020B0503020204020204" pitchFamily="34" charset="-122"/>
                <a:sym typeface="Arial" panose="020B0604020202020204" pitchFamily="34" charset="0"/>
              </a:rPr>
              <a:t>1</a:t>
            </a:r>
            <a:r>
              <a:rPr lang="zh-CN" altLang="en-US" sz="1600" b="1" dirty="0">
                <a:latin typeface="Arial" panose="020B0604020202020204" pitchFamily="34" charset="0"/>
                <a:ea typeface="微软雅黑" panose="020B0503020204020204" pitchFamily="34" charset="-122"/>
                <a:sym typeface="Arial" panose="020B0604020202020204" pitchFamily="34" charset="0"/>
              </a:rPr>
              <a:t>、不要放过身边那些“不影响”质量的话题。</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latin typeface="Arial" panose="020B0604020202020204" pitchFamily="34" charset="0"/>
                <a:ea typeface="微软雅黑" panose="020B0503020204020204" pitchFamily="34" charset="-122"/>
                <a:sym typeface="Arial" panose="020B0604020202020204" pitchFamily="34" charset="0"/>
              </a:rPr>
              <a:t>   </a:t>
            </a:r>
            <a:r>
              <a:rPr lang="en-US" altLang="zh-CN" sz="1600" b="1" dirty="0">
                <a:latin typeface="Arial" panose="020B0604020202020204" pitchFamily="34" charset="0"/>
                <a:ea typeface="微软雅黑" panose="020B0503020204020204" pitchFamily="34" charset="-122"/>
                <a:sym typeface="Arial" panose="020B0604020202020204" pitchFamily="34" charset="0"/>
              </a:rPr>
              <a:t>2</a:t>
            </a:r>
            <a:r>
              <a:rPr lang="zh-CN" altLang="en-US" sz="1600" b="1" dirty="0">
                <a:latin typeface="Arial" panose="020B0604020202020204" pitchFamily="34" charset="0"/>
                <a:ea typeface="微软雅黑" panose="020B0503020204020204" pitchFamily="34" charset="-122"/>
                <a:sym typeface="Arial" panose="020B0604020202020204" pitchFamily="34" charset="0"/>
              </a:rPr>
              <a:t>、不放过任何一个质量问题及质量缺陷。</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rPr>
              <a:t>三、现场：</a:t>
            </a:r>
            <a:endPar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latin typeface="Arial" panose="020B0604020202020204" pitchFamily="34" charset="0"/>
                <a:ea typeface="微软雅黑" panose="020B0503020204020204" pitchFamily="34" charset="-122"/>
                <a:sym typeface="Arial" panose="020B0604020202020204" pitchFamily="34" charset="0"/>
              </a:rPr>
              <a:t>1</a:t>
            </a:r>
            <a:r>
              <a:rPr lang="zh-CN" altLang="en-US" sz="1600" b="1" dirty="0">
                <a:latin typeface="Arial" panose="020B0604020202020204" pitchFamily="34" charset="0"/>
                <a:ea typeface="微软雅黑" panose="020B0503020204020204" pitchFamily="34" charset="-122"/>
                <a:sym typeface="Arial" panose="020B0604020202020204" pitchFamily="34" charset="0"/>
              </a:rPr>
              <a:t>、不放过地上的“一个螺丝钉”、“一滴油”、“一滴水”、“一个零部件”。</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latin typeface="Arial" panose="020B0604020202020204" pitchFamily="34" charset="0"/>
                <a:ea typeface="微软雅黑" panose="020B0503020204020204" pitchFamily="34" charset="-122"/>
                <a:sym typeface="Arial" panose="020B0604020202020204" pitchFamily="34" charset="0"/>
              </a:rPr>
              <a:t>   </a:t>
            </a:r>
            <a:r>
              <a:rPr lang="en-US" altLang="zh-CN" sz="1600" b="1" dirty="0">
                <a:latin typeface="Arial" panose="020B0604020202020204" pitchFamily="34" charset="0"/>
                <a:ea typeface="微软雅黑" panose="020B0503020204020204" pitchFamily="34" charset="-122"/>
                <a:sym typeface="Arial" panose="020B0604020202020204" pitchFamily="34" charset="0"/>
              </a:rPr>
              <a:t>2</a:t>
            </a:r>
            <a:r>
              <a:rPr lang="zh-CN" altLang="en-US" sz="1600" b="1" dirty="0">
                <a:latin typeface="Arial" panose="020B0604020202020204" pitchFamily="34" charset="0"/>
                <a:ea typeface="微软雅黑" panose="020B0503020204020204" pitchFamily="34" charset="-122"/>
                <a:sym typeface="Arial" panose="020B0604020202020204" pitchFamily="34" charset="0"/>
              </a:rPr>
              <a:t>、不放过现场的任何一个浪费。</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rPr>
              <a:t>四、交货期：</a:t>
            </a:r>
            <a:endPar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latin typeface="Arial" panose="020B0604020202020204" pitchFamily="34" charset="0"/>
                <a:ea typeface="微软雅黑" panose="020B0503020204020204" pitchFamily="34" charset="-122"/>
                <a:sym typeface="Arial" panose="020B0604020202020204" pitchFamily="34" charset="0"/>
              </a:rPr>
              <a:t>1</a:t>
            </a:r>
            <a:r>
              <a:rPr lang="zh-CN" altLang="en-US" sz="1600" b="1" dirty="0">
                <a:latin typeface="Arial" panose="020B0604020202020204" pitchFamily="34" charset="0"/>
                <a:ea typeface="微软雅黑" panose="020B0503020204020204" pitchFamily="34" charset="-122"/>
                <a:sym typeface="Arial" panose="020B0604020202020204" pitchFamily="34" charset="0"/>
              </a:rPr>
              <a:t>、不放过一秒钟的停线。</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latin typeface="Arial" panose="020B0604020202020204" pitchFamily="34" charset="0"/>
                <a:ea typeface="微软雅黑" panose="020B0503020204020204" pitchFamily="34" charset="-122"/>
                <a:sym typeface="Arial" panose="020B0604020202020204" pitchFamily="34" charset="0"/>
              </a:rPr>
              <a:t>   </a:t>
            </a:r>
            <a:r>
              <a:rPr lang="en-US" altLang="zh-CN" sz="1600" b="1" dirty="0">
                <a:latin typeface="Arial" panose="020B0604020202020204" pitchFamily="34" charset="0"/>
                <a:ea typeface="微软雅黑" panose="020B0503020204020204" pitchFamily="34" charset="-122"/>
                <a:sym typeface="Arial" panose="020B0604020202020204" pitchFamily="34" charset="0"/>
              </a:rPr>
              <a:t>2</a:t>
            </a:r>
            <a:r>
              <a:rPr lang="zh-CN" altLang="en-US" sz="1600" b="1" dirty="0">
                <a:latin typeface="Arial" panose="020B0604020202020204" pitchFamily="34" charset="0"/>
                <a:ea typeface="微软雅黑" panose="020B0503020204020204" pitchFamily="34" charset="-122"/>
                <a:sym typeface="Arial" panose="020B0604020202020204" pitchFamily="34" charset="0"/>
              </a:rPr>
              <a:t>、不放过任何对停线造成影响的问题。</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rPr>
              <a:t>五、行为仪表</a:t>
            </a:r>
            <a:endPar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solidFill>
                  <a:srgbClr val="0000CC"/>
                </a:solidFill>
                <a:latin typeface="Arial" panose="020B0604020202020204" pitchFamily="34" charset="0"/>
                <a:ea typeface="微软雅黑" panose="020B0503020204020204" pitchFamily="34" charset="-122"/>
                <a:sym typeface="Arial" panose="020B0604020202020204" pitchFamily="34" charset="0"/>
              </a:rPr>
              <a:t>   </a:t>
            </a:r>
            <a:r>
              <a:rPr lang="en-US" altLang="zh-CN" sz="1600" b="1" dirty="0">
                <a:latin typeface="Arial" panose="020B0604020202020204" pitchFamily="34" charset="0"/>
                <a:ea typeface="微软雅黑" panose="020B0503020204020204" pitchFamily="34" charset="-122"/>
                <a:sym typeface="Arial" panose="020B0604020202020204" pitchFamily="34" charset="0"/>
              </a:rPr>
              <a:t>1</a:t>
            </a:r>
            <a:r>
              <a:rPr lang="zh-CN" altLang="en-US" sz="1600" b="1" dirty="0">
                <a:latin typeface="Arial" panose="020B0604020202020204" pitchFamily="34" charset="0"/>
                <a:ea typeface="微软雅黑" panose="020B0503020204020204" pitchFamily="34" charset="-122"/>
                <a:sym typeface="Arial" panose="020B0604020202020204" pitchFamily="34" charset="0"/>
              </a:rPr>
              <a:t>、不放过任何 “三不紧”问题细到一个纽扣。</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b="1" dirty="0">
                <a:latin typeface="Arial" panose="020B0604020202020204" pitchFamily="34" charset="0"/>
                <a:ea typeface="微软雅黑" panose="020B0503020204020204" pitchFamily="34" charset="-122"/>
                <a:sym typeface="Arial" panose="020B0604020202020204" pitchFamily="34" charset="0"/>
              </a:rPr>
              <a:t>   </a:t>
            </a:r>
            <a:r>
              <a:rPr lang="en-US" altLang="zh-CN" sz="1600" b="1" dirty="0">
                <a:latin typeface="Arial" panose="020B0604020202020204" pitchFamily="34" charset="0"/>
                <a:ea typeface="微软雅黑" panose="020B0503020204020204" pitchFamily="34" charset="-122"/>
                <a:sym typeface="Arial" panose="020B0604020202020204" pitchFamily="34" charset="0"/>
              </a:rPr>
              <a:t>2</a:t>
            </a:r>
            <a:r>
              <a:rPr lang="zh-CN" altLang="en-US" sz="1600" b="1" dirty="0">
                <a:latin typeface="Arial" panose="020B0604020202020204" pitchFamily="34" charset="0"/>
                <a:ea typeface="微软雅黑" panose="020B0503020204020204" pitchFamily="34" charset="-122"/>
                <a:sym typeface="Arial" panose="020B0604020202020204" pitchFamily="34" charset="0"/>
              </a:rPr>
              <a:t>、不要对人行通道漠不关心。</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63490" name="WordArt 6"/>
          <p:cNvSpPr>
            <a:spLocks noTextEdit="1"/>
          </p:cNvSpPr>
          <p:nvPr/>
        </p:nvSpPr>
        <p:spPr>
          <a:xfrm>
            <a:off x="2843213" y="5516563"/>
            <a:ext cx="5905500" cy="84455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1">
                  <a:gsLst>
                    <a:gs pos="0">
                      <a:srgbClr val="FFE701"/>
                    </a:gs>
                    <a:gs pos="100000">
                      <a:srgbClr val="FE3E02"/>
                    </a:gs>
                  </a:gsLst>
                  <a:lin ang="5400000" scaled="1"/>
                  <a:tileRect/>
                </a:gradFill>
              </a:rPr>
              <a:t>重视细节，关注小事！</a:t>
            </a:r>
            <a:endParaRPr lang="zh-CN" altLang="en-US" sz="3600">
              <a:gradFill rotWithShape="1">
                <a:gsLst>
                  <a:gs pos="0">
                    <a:srgbClr val="FFE701"/>
                  </a:gs>
                  <a:gs pos="100000">
                    <a:srgbClr val="FE3E02"/>
                  </a:gs>
                </a:gsLst>
                <a:lin ang="5400000" scaled="1"/>
                <a:tileRect/>
              </a:gra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a:spLocks noChangeAspect="1"/>
          </p:cNvSpPr>
          <p:nvPr/>
        </p:nvSpPr>
        <p:spPr bwMode="auto">
          <a:xfrm>
            <a:off x="-508" y="0"/>
            <a:ext cx="9145016" cy="6858000"/>
          </a:xfrm>
          <a:prstGeom prst="rect">
            <a:avLst/>
          </a:prstGeom>
          <a:blipFill dpi="0" rotWithShape="1">
            <a:blip r:embed="rId1"/>
            <a:srcRect/>
            <a:stretch>
              <a:fillRect l="-5850" r="-6638"/>
            </a:stretch>
          </a:blipFill>
          <a:ln w="12700" cap="flat" cmpd="sng" algn="ctr">
            <a:noFill/>
            <a:prstDash val="solid"/>
            <a:miter lim="800000"/>
            <a:headEnd type="none" w="med" len="med"/>
            <a:tailEnd type="triangle" w="med" len="med"/>
          </a:ln>
          <a:effectLst/>
          <a:extLst>
            <a:ext uri="{91240B29-F687-4F45-9708-019B960494DF}">
              <a14:hiddenLine xmlns:a14="http://schemas.microsoft.com/office/drawing/2010/main" w="12700">
                <a:solidFill>
                  <a:schemeClr val="dk1"/>
                </a:solidFill>
                <a:prstDash val="solid"/>
                <a:miter lim="800000"/>
                <a:headEnd type="none" w="med" len="med"/>
                <a:tailEnd type="triangle" w="med" len="med"/>
              </a14:hiddenLine>
            </a:ext>
          </a:ex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椭圆 1"/>
          <p:cNvSpPr/>
          <p:nvPr userDrawn="1">
            <p:custDataLst>
              <p:tags r:id="rId2"/>
            </p:custDataLst>
          </p:nvPr>
        </p:nvSpPr>
        <p:spPr>
          <a:xfrm>
            <a:off x="1149350" y="1073785"/>
            <a:ext cx="4806950" cy="4747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 name="标题 2"/>
          <p:cNvSpPr>
            <a:spLocks noGrp="1"/>
          </p:cNvSpPr>
          <p:nvPr>
            <p:ph type="title"/>
            <p:custDataLst>
              <p:tags r:id="rId3"/>
            </p:custDataLst>
          </p:nvPr>
        </p:nvSpPr>
        <p:spPr>
          <a:xfrm>
            <a:off x="1580764" y="1970806"/>
            <a:ext cx="3963299" cy="884705"/>
          </a:xfrm>
        </p:spPr>
        <p:txBody>
          <a:bodyPr>
            <a:noAutofit/>
          </a:bodyPr>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4"/>
            </p:custDataLst>
          </p:nvPr>
        </p:nvSpPr>
        <p:spPr>
          <a:xfrm>
            <a:off x="5801360" y="4797425"/>
            <a:ext cx="305625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bg1"/>
              </a:solidFill>
            </a:endParaRPr>
          </a:p>
        </p:txBody>
      </p:sp>
      <p:pic>
        <p:nvPicPr>
          <p:cNvPr id="5" name="图片 4" descr="公众号二维码"/>
          <p:cNvPicPr>
            <a:picLocks noChangeAspect="1"/>
          </p:cNvPicPr>
          <p:nvPr>
            <p:custDataLst>
              <p:tags r:id="rId5"/>
            </p:custDataLst>
          </p:nvPr>
        </p:nvPicPr>
        <p:blipFill>
          <a:blip r:embed="rId6"/>
          <a:stretch>
            <a:fillRect/>
          </a:stretch>
        </p:blipFill>
        <p:spPr>
          <a:xfrm>
            <a:off x="6989921" y="4845836"/>
            <a:ext cx="891000" cy="891000"/>
          </a:xfrm>
          <a:prstGeom prst="rect">
            <a:avLst/>
          </a:prstGeom>
        </p:spPr>
      </p:pic>
      <p:sp>
        <p:nvSpPr>
          <p:cNvPr id="9" name="文本框 8"/>
          <p:cNvSpPr txBox="1"/>
          <p:nvPr>
            <p:custDataLst>
              <p:tags r:id="rId7"/>
            </p:custDataLst>
          </p:nvPr>
        </p:nvSpPr>
        <p:spPr>
          <a:xfrm>
            <a:off x="5873750" y="5059680"/>
            <a:ext cx="1048385"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custDataLst>
              <p:tags r:id="rId8"/>
            </p:custDataLst>
          </p:nvPr>
        </p:nvPicPr>
        <p:blipFill rotWithShape="1">
          <a:blip r:embed="rId9" cstate="print">
            <a:extLst>
              <a:ext uri="{28A0092B-C50C-407E-A947-70E740481C1C}">
                <a14:useLocalDpi xmlns:a14="http://schemas.microsoft.com/office/drawing/2010/main" val="0"/>
              </a:ext>
            </a:extLst>
          </a:blip>
          <a:srcRect l="17072" t="14301" r="17073" b="42649"/>
          <a:stretch>
            <a:fillRect/>
          </a:stretch>
        </p:blipFill>
        <p:spPr>
          <a:xfrm>
            <a:off x="7949089" y="4886318"/>
            <a:ext cx="830047" cy="810000"/>
          </a:xfrm>
          <a:prstGeom prst="rect">
            <a:avLst/>
          </a:prstGeom>
        </p:spPr>
      </p:pic>
      <p:sp>
        <p:nvSpPr>
          <p:cNvPr id="11" name="文本框 10"/>
          <p:cNvSpPr txBox="1"/>
          <p:nvPr>
            <p:custDataLst>
              <p:tags r:id="rId10"/>
            </p:custDataLst>
          </p:nvPr>
        </p:nvSpPr>
        <p:spPr>
          <a:xfrm>
            <a:off x="2067276" y="4076882"/>
            <a:ext cx="3015037" cy="816610"/>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12" name="文本框 11"/>
          <p:cNvSpPr txBox="1"/>
          <p:nvPr>
            <p:custDataLst>
              <p:tags r:id="rId11"/>
            </p:custDataLst>
          </p:nvPr>
        </p:nvSpPr>
        <p:spPr>
          <a:xfrm>
            <a:off x="2382838" y="3104964"/>
            <a:ext cx="2359819" cy="786289"/>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12"/>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4" name="文本框 13"/>
          <p:cNvSpPr txBox="1"/>
          <p:nvPr>
            <p:custDataLst>
              <p:tags r:id="rId13"/>
            </p:custDataLst>
          </p:nvPr>
        </p:nvSpPr>
        <p:spPr>
          <a:xfrm>
            <a:off x="7010400" y="5736590"/>
            <a:ext cx="776605" cy="218440"/>
          </a:xfrm>
          <a:prstGeom prst="rect">
            <a:avLst/>
          </a:prstGeom>
          <a:noFill/>
        </p:spPr>
        <p:txBody>
          <a:bodyPr wrap="square" rtlCol="0">
            <a:spAutoFit/>
          </a:bodyPr>
          <a:p>
            <a:pPr algn="ctr"/>
            <a:r>
              <a:rPr lang="zh-CN" altLang="en-US" sz="825" dirty="0">
                <a:solidFill>
                  <a:schemeClr val="bg1"/>
                </a:solidFill>
              </a:rPr>
              <a:t>微信公众号</a:t>
            </a:r>
            <a:endParaRPr lang="zh-CN" altLang="en-US" sz="825" dirty="0">
              <a:solidFill>
                <a:schemeClr val="bg1"/>
              </a:solidFill>
            </a:endParaRPr>
          </a:p>
        </p:txBody>
      </p:sp>
      <p:sp>
        <p:nvSpPr>
          <p:cNvPr id="15" name="文本框 14"/>
          <p:cNvSpPr txBox="1"/>
          <p:nvPr>
            <p:custDataLst>
              <p:tags r:id="rId14"/>
            </p:custDataLst>
          </p:nvPr>
        </p:nvSpPr>
        <p:spPr>
          <a:xfrm>
            <a:off x="7971074" y="5735895"/>
            <a:ext cx="702078" cy="218440"/>
          </a:xfrm>
          <a:prstGeom prst="rect">
            <a:avLst/>
          </a:prstGeom>
          <a:noFill/>
        </p:spPr>
        <p:txBody>
          <a:bodyPr wrap="square" rtlCol="0">
            <a:spAutoFit/>
          </a:bodyPr>
          <a:p>
            <a:pPr algn="ctr"/>
            <a:r>
              <a:rPr lang="zh-CN" altLang="en-US" sz="825" dirty="0">
                <a:solidFill>
                  <a:schemeClr val="bg1"/>
                </a:solidFill>
              </a:rPr>
              <a:t>抖音</a:t>
            </a:r>
            <a:endParaRPr lang="zh-CN" altLang="en-US" sz="825"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AutoShape 5"/>
          <p:cNvSpPr/>
          <p:nvPr/>
        </p:nvSpPr>
        <p:spPr>
          <a:xfrm>
            <a:off x="395288" y="981075"/>
            <a:ext cx="5040312" cy="576263"/>
          </a:xfrm>
          <a:prstGeom prst="bevel">
            <a:avLst>
              <a:gd name="adj" fmla="val 12500"/>
            </a:avLst>
          </a:prstGeom>
          <a:solidFill>
            <a:srgbClr val="FFFF99"/>
          </a:solidFill>
          <a:ln w="19050" cap="flat" cmpd="sng">
            <a:solidFill>
              <a:srgbClr val="FF0066"/>
            </a:solidFill>
            <a:prstDash val="solid"/>
            <a:miter/>
            <a:headEnd type="none" w="med" len="med"/>
            <a:tailEnd type="none" w="med" len="med"/>
          </a:ln>
        </p:spPr>
        <p:txBody>
          <a:bodyPr wrap="none" anchor="ctr"/>
          <a:p>
            <a:r>
              <a:rPr lang="en-US" altLang="zh-CN" sz="2400" dirty="0">
                <a:latin typeface="Arial" panose="020B0604020202020204" pitchFamily="34" charset="0"/>
                <a:ea typeface="微软雅黑" panose="020B0503020204020204" pitchFamily="34" charset="-122"/>
                <a:sym typeface="Arial" panose="020B0604020202020204" pitchFamily="34" charset="0"/>
              </a:rPr>
              <a:t>1</a:t>
            </a:r>
            <a:r>
              <a:rPr lang="zh-CN" altLang="en-US" sz="2400" dirty="0">
                <a:latin typeface="Arial" panose="020B0604020202020204" pitchFamily="34" charset="0"/>
                <a:ea typeface="微软雅黑" panose="020B0503020204020204" pitchFamily="34" charset="-122"/>
                <a:sym typeface="Arial" panose="020B0604020202020204" pitchFamily="34" charset="0"/>
              </a:rPr>
              <a:t>、海因里希法则的提出</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8194" name="Rectangle 6"/>
          <p:cNvSpPr/>
          <p:nvPr/>
        </p:nvSpPr>
        <p:spPr>
          <a:xfrm>
            <a:off x="395288" y="1860550"/>
            <a:ext cx="8353425" cy="2378075"/>
          </a:xfrm>
          <a:prstGeom prst="rect">
            <a:avLst/>
          </a:prstGeom>
          <a:noFill/>
          <a:ln w="50800">
            <a:noFill/>
          </a:ln>
        </p:spPr>
        <p:txBody>
          <a:bodyPr anchor="t">
            <a:spAutoFit/>
          </a:bodyPr>
          <a:p>
            <a:pPr>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这个法则是</a:t>
            </a:r>
            <a:r>
              <a:rPr lang="en-US" altLang="zh-CN" sz="2000" b="1" dirty="0">
                <a:solidFill>
                  <a:srgbClr val="0000CC"/>
                </a:solidFill>
                <a:latin typeface="Arial" panose="020B0604020202020204" pitchFamily="34" charset="0"/>
                <a:ea typeface="微软雅黑" panose="020B0503020204020204" pitchFamily="34" charset="-122"/>
                <a:sym typeface="Arial" panose="020B0604020202020204" pitchFamily="34" charset="0"/>
              </a:rPr>
              <a:t>1941</a:t>
            </a:r>
            <a:r>
              <a:rPr lang="zh-CN" altLang="en-US" sz="2000" dirty="0">
                <a:latin typeface="Arial" panose="020B0604020202020204" pitchFamily="34" charset="0"/>
                <a:ea typeface="微软雅黑" panose="020B0503020204020204" pitchFamily="34" charset="-122"/>
                <a:sym typeface="Arial" panose="020B0604020202020204" pitchFamily="34" charset="0"/>
              </a:rPr>
              <a:t>年</a:t>
            </a:r>
            <a:r>
              <a:rPr lang="zh-CN" altLang="en-US" sz="2000" b="1" dirty="0">
                <a:solidFill>
                  <a:srgbClr val="0000CC"/>
                </a:solidFill>
                <a:latin typeface="Arial" panose="020B0604020202020204" pitchFamily="34" charset="0"/>
                <a:ea typeface="微软雅黑" panose="020B0503020204020204" pitchFamily="34" charset="-122"/>
                <a:sym typeface="Arial" panose="020B0604020202020204" pitchFamily="34" charset="0"/>
              </a:rPr>
              <a:t>美国</a:t>
            </a:r>
            <a:r>
              <a:rPr lang="zh-CN" altLang="en-US" sz="2000" dirty="0">
                <a:latin typeface="Arial" panose="020B0604020202020204" pitchFamily="34" charset="0"/>
                <a:ea typeface="微软雅黑" panose="020B0503020204020204" pitchFamily="34" charset="-122"/>
                <a:sym typeface="Arial" panose="020B0604020202020204" pitchFamily="34" charset="0"/>
              </a:rPr>
              <a:t>的</a:t>
            </a:r>
            <a:r>
              <a:rPr lang="zh-CN" altLang="en-US" sz="2000" b="1" dirty="0">
                <a:solidFill>
                  <a:srgbClr val="0000CC"/>
                </a:solidFill>
                <a:latin typeface="Arial" panose="020B0604020202020204" pitchFamily="34" charset="0"/>
                <a:ea typeface="微软雅黑" panose="020B0503020204020204" pitchFamily="34" charset="-122"/>
                <a:sym typeface="Arial" panose="020B0604020202020204" pitchFamily="34" charset="0"/>
              </a:rPr>
              <a:t>海因里希</a:t>
            </a:r>
            <a:r>
              <a:rPr lang="zh-CN" altLang="en-US" sz="2000" dirty="0">
                <a:latin typeface="Arial" panose="020B0604020202020204" pitchFamily="34" charset="0"/>
                <a:ea typeface="微软雅黑" panose="020B0503020204020204" pitchFamily="34" charset="-122"/>
                <a:sym typeface="Arial" panose="020B0604020202020204" pitchFamily="34" charset="0"/>
              </a:rPr>
              <a:t>从统计许多灾害开始得出的。当时，海因里希统计了</a:t>
            </a:r>
            <a:r>
              <a:rPr lang="en-US" altLang="zh-CN" sz="2000" dirty="0">
                <a:latin typeface="Arial" panose="020B0604020202020204" pitchFamily="34" charset="0"/>
                <a:ea typeface="微软雅黑" panose="020B0503020204020204" pitchFamily="34" charset="-122"/>
                <a:sym typeface="Arial" panose="020B0604020202020204" pitchFamily="34" charset="0"/>
              </a:rPr>
              <a:t>55</a:t>
            </a:r>
            <a:r>
              <a:rPr lang="zh-CN" altLang="en-US" sz="2000" dirty="0">
                <a:latin typeface="Arial" panose="020B0604020202020204" pitchFamily="34" charset="0"/>
                <a:ea typeface="微软雅黑" panose="020B0503020204020204" pitchFamily="34" charset="-122"/>
                <a:sym typeface="Arial" panose="020B0604020202020204" pitchFamily="34" charset="0"/>
              </a:rPr>
              <a:t>万件机械事故，其中死亡、重伤事故</a:t>
            </a:r>
            <a:r>
              <a:rPr lang="en-US" altLang="zh-CN" sz="2000" dirty="0">
                <a:latin typeface="Arial" panose="020B0604020202020204" pitchFamily="34" charset="0"/>
                <a:ea typeface="微软雅黑" panose="020B0503020204020204" pitchFamily="34" charset="-122"/>
                <a:sym typeface="Arial" panose="020B0604020202020204" pitchFamily="34" charset="0"/>
              </a:rPr>
              <a:t>1666</a:t>
            </a:r>
            <a:r>
              <a:rPr lang="zh-CN" altLang="en-US" sz="2000" dirty="0">
                <a:latin typeface="Arial" panose="020B0604020202020204" pitchFamily="34" charset="0"/>
                <a:ea typeface="微软雅黑" panose="020B0503020204020204" pitchFamily="34" charset="-122"/>
                <a:sym typeface="Arial" panose="020B0604020202020204" pitchFamily="34" charset="0"/>
              </a:rPr>
              <a:t>件，轻伤</a:t>
            </a:r>
            <a:r>
              <a:rPr lang="en-US" altLang="zh-CN" sz="2000" dirty="0">
                <a:latin typeface="Arial" panose="020B0604020202020204" pitchFamily="34" charset="0"/>
                <a:ea typeface="微软雅黑" panose="020B0503020204020204" pitchFamily="34" charset="-122"/>
                <a:sym typeface="Arial" panose="020B0604020202020204" pitchFamily="34" charset="0"/>
              </a:rPr>
              <a:t>48334</a:t>
            </a:r>
            <a:r>
              <a:rPr lang="zh-CN" altLang="en-US" sz="2000" dirty="0">
                <a:latin typeface="Arial" panose="020B0604020202020204" pitchFamily="34" charset="0"/>
                <a:ea typeface="微软雅黑" panose="020B0503020204020204" pitchFamily="34" charset="-122"/>
                <a:sym typeface="Arial" panose="020B0604020202020204" pitchFamily="34" charset="0"/>
              </a:rPr>
              <a:t>件，其余则为无伤害事故。从而得出一个重要结论，即在机械事故中，死亡、重伤、轻伤和无伤害事故的比例为</a:t>
            </a:r>
            <a:r>
              <a:rPr lang="en-US" altLang="zh-CN" sz="2000" b="1" dirty="0">
                <a:solidFill>
                  <a:srgbClr val="A5002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b="1" dirty="0">
                <a:solidFill>
                  <a:srgbClr val="A50021"/>
                </a:solidFill>
                <a:latin typeface="Arial" panose="020B0604020202020204" pitchFamily="34" charset="0"/>
                <a:ea typeface="微软雅黑" panose="020B0503020204020204" pitchFamily="34" charset="-122"/>
                <a:sym typeface="Arial" panose="020B0604020202020204" pitchFamily="34" charset="0"/>
              </a:rPr>
              <a:t>：</a:t>
            </a:r>
            <a:r>
              <a:rPr lang="en-US" altLang="zh-CN" sz="2000" b="1" dirty="0">
                <a:solidFill>
                  <a:srgbClr val="A50021"/>
                </a:solidFill>
                <a:latin typeface="Arial" panose="020B0604020202020204" pitchFamily="34" charset="0"/>
                <a:ea typeface="微软雅黑" panose="020B0503020204020204" pitchFamily="34" charset="-122"/>
                <a:sym typeface="Arial" panose="020B0604020202020204" pitchFamily="34" charset="0"/>
              </a:rPr>
              <a:t>29</a:t>
            </a:r>
            <a:r>
              <a:rPr lang="zh-CN" altLang="en-US" sz="2000" b="1" dirty="0">
                <a:solidFill>
                  <a:srgbClr val="A50021"/>
                </a:solidFill>
                <a:latin typeface="Arial" panose="020B0604020202020204" pitchFamily="34" charset="0"/>
                <a:ea typeface="微软雅黑" panose="020B0503020204020204" pitchFamily="34" charset="-122"/>
                <a:sym typeface="Arial" panose="020B0604020202020204" pitchFamily="34" charset="0"/>
              </a:rPr>
              <a:t>：</a:t>
            </a:r>
            <a:r>
              <a:rPr lang="en-US" altLang="zh-CN" sz="2000" b="1" dirty="0">
                <a:solidFill>
                  <a:srgbClr val="A50021"/>
                </a:solidFill>
                <a:latin typeface="Arial" panose="020B0604020202020204" pitchFamily="34" charset="0"/>
                <a:ea typeface="微软雅黑" panose="020B0503020204020204" pitchFamily="34" charset="-122"/>
                <a:sym typeface="Arial" panose="020B0604020202020204" pitchFamily="34" charset="0"/>
              </a:rPr>
              <a:t>300</a:t>
            </a:r>
            <a:r>
              <a:rPr lang="zh-CN" altLang="en-US" sz="2000" dirty="0">
                <a:latin typeface="Arial" panose="020B0604020202020204" pitchFamily="34" charset="0"/>
                <a:ea typeface="微软雅黑" panose="020B0503020204020204" pitchFamily="34" charset="-122"/>
                <a:sym typeface="Arial" panose="020B0604020202020204" pitchFamily="34" charset="0"/>
              </a:rPr>
              <a:t>，国际上把这一法则叫事故法则。</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8195" name="Group 12"/>
          <p:cNvGrpSpPr/>
          <p:nvPr/>
        </p:nvGrpSpPr>
        <p:grpSpPr>
          <a:xfrm>
            <a:off x="5651500" y="3959225"/>
            <a:ext cx="3195638" cy="2565400"/>
            <a:chOff x="799" y="1763"/>
            <a:chExt cx="2513" cy="1656"/>
          </a:xfrm>
        </p:grpSpPr>
        <p:pic>
          <p:nvPicPr>
            <p:cNvPr id="8196" name="Picture 13"/>
            <p:cNvPicPr>
              <a:picLocks noChangeAspect="1"/>
            </p:cNvPicPr>
            <p:nvPr/>
          </p:nvPicPr>
          <p:blipFill>
            <a:blip r:embed="rId1"/>
            <a:stretch>
              <a:fillRect/>
            </a:stretch>
          </p:blipFill>
          <p:spPr>
            <a:xfrm>
              <a:off x="912" y="1771"/>
              <a:ext cx="2400" cy="1648"/>
            </a:xfrm>
            <a:prstGeom prst="rect">
              <a:avLst/>
            </a:prstGeom>
            <a:noFill/>
            <a:ln w="9525">
              <a:noFill/>
            </a:ln>
          </p:spPr>
        </p:pic>
        <p:sp>
          <p:nvSpPr>
            <p:cNvPr id="8197" name="Rectangle 14"/>
            <p:cNvSpPr/>
            <p:nvPr/>
          </p:nvSpPr>
          <p:spPr>
            <a:xfrm>
              <a:off x="1841" y="1763"/>
              <a:ext cx="1251" cy="338"/>
            </a:xfrm>
            <a:prstGeom prst="rect">
              <a:avLst/>
            </a:prstGeom>
            <a:solidFill>
              <a:schemeClr val="bg1"/>
            </a:solidFill>
            <a:ln w="9525">
              <a:noFill/>
            </a:ln>
          </p:spPr>
          <p:txBody>
            <a:bodyPr wrap="none" anchor="t">
              <a:spAutoFit/>
            </a:bodyPr>
            <a:p>
              <a:r>
                <a:rPr lang="en-US" altLang="zh-CN" sz="2800" b="1" i="1" dirty="0">
                  <a:latin typeface="Arial" panose="020B0604020202020204" pitchFamily="34" charset="0"/>
                  <a:ea typeface="微软雅黑" panose="020B0503020204020204" pitchFamily="34" charset="-122"/>
                  <a:sym typeface="Arial" panose="020B0604020202020204" pitchFamily="34" charset="0"/>
                </a:rPr>
                <a:t>1</a:t>
              </a:r>
              <a:r>
                <a:rPr lang="zh-CN" altLang="en-US" sz="2800" b="1" i="1" dirty="0">
                  <a:latin typeface="Arial" panose="020B0604020202020204" pitchFamily="34" charset="0"/>
                  <a:ea typeface="微软雅黑" panose="020B0503020204020204" pitchFamily="34" charset="-122"/>
                  <a:sym typeface="Arial" panose="020B0604020202020204" pitchFamily="34" charset="0"/>
                </a:rPr>
                <a:t>件 </a:t>
              </a:r>
              <a:r>
                <a:rPr lang="zh-CN" altLang="en-US" sz="2800" b="1" dirty="0">
                  <a:latin typeface="Arial" panose="020B0604020202020204" pitchFamily="34" charset="0"/>
                  <a:ea typeface="微软雅黑" panose="020B0503020204020204" pitchFamily="34" charset="-122"/>
                  <a:sym typeface="Arial" panose="020B0604020202020204" pitchFamily="34" charset="0"/>
                </a:rPr>
                <a:t>重伤</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sp>
          <p:nvSpPr>
            <p:cNvPr id="8198" name="Rectangle 15"/>
            <p:cNvSpPr/>
            <p:nvPr/>
          </p:nvSpPr>
          <p:spPr>
            <a:xfrm>
              <a:off x="799" y="2035"/>
              <a:ext cx="1425" cy="338"/>
            </a:xfrm>
            <a:prstGeom prst="rect">
              <a:avLst/>
            </a:prstGeom>
            <a:solidFill>
              <a:schemeClr val="bg1"/>
            </a:solidFill>
            <a:ln w="9525">
              <a:noFill/>
            </a:ln>
          </p:spPr>
          <p:txBody>
            <a:bodyPr wrap="none" anchor="t">
              <a:spAutoFit/>
            </a:bodyPr>
            <a:p>
              <a:r>
                <a:rPr lang="en-US" altLang="zh-CN" sz="2800" b="1" i="1" dirty="0">
                  <a:latin typeface="Arial" panose="020B0604020202020204" pitchFamily="34" charset="0"/>
                  <a:ea typeface="微软雅黑" panose="020B0503020204020204" pitchFamily="34" charset="-122"/>
                  <a:sym typeface="Arial" panose="020B0604020202020204" pitchFamily="34" charset="0"/>
                </a:rPr>
                <a:t>29</a:t>
              </a:r>
              <a:r>
                <a:rPr lang="zh-CN" altLang="en-US" sz="2800" b="1" i="1" dirty="0">
                  <a:latin typeface="Arial" panose="020B0604020202020204" pitchFamily="34" charset="0"/>
                  <a:ea typeface="微软雅黑" panose="020B0503020204020204" pitchFamily="34" charset="-122"/>
                  <a:sym typeface="Arial" panose="020B0604020202020204" pitchFamily="34" charset="0"/>
                </a:rPr>
                <a:t>件 </a:t>
              </a:r>
              <a:r>
                <a:rPr lang="zh-CN" altLang="en-US" sz="2800" b="1" dirty="0">
                  <a:latin typeface="Arial" panose="020B0604020202020204" pitchFamily="34" charset="0"/>
                  <a:ea typeface="微软雅黑" panose="020B0503020204020204" pitchFamily="34" charset="-122"/>
                  <a:sym typeface="Arial" panose="020B0604020202020204" pitchFamily="34" charset="0"/>
                </a:rPr>
                <a:t>轻伤</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sp>
          <p:nvSpPr>
            <p:cNvPr id="8199" name="Rectangle 16"/>
            <p:cNvSpPr/>
            <p:nvPr/>
          </p:nvSpPr>
          <p:spPr>
            <a:xfrm>
              <a:off x="1481" y="2608"/>
              <a:ext cx="1624" cy="735"/>
            </a:xfrm>
            <a:prstGeom prst="rect">
              <a:avLst/>
            </a:prstGeom>
            <a:solidFill>
              <a:schemeClr val="bg1"/>
            </a:solidFill>
            <a:ln w="9525">
              <a:noFill/>
            </a:ln>
          </p:spPr>
          <p:txBody>
            <a:bodyPr wrap="none" anchor="t">
              <a:spAutoFit/>
            </a:bodyPr>
            <a:p>
              <a:r>
                <a:rPr lang="en-US" altLang="zh-CN" sz="2800" b="1" i="1" dirty="0">
                  <a:latin typeface="Arial" panose="020B0604020202020204" pitchFamily="34" charset="0"/>
                  <a:ea typeface="微软雅黑" panose="020B0503020204020204" pitchFamily="34" charset="-122"/>
                  <a:sym typeface="Arial" panose="020B0604020202020204" pitchFamily="34" charset="0"/>
                </a:rPr>
                <a:t>300</a:t>
              </a:r>
              <a:r>
                <a:rPr lang="zh-CN" altLang="en-US" sz="2800" b="1" i="1" dirty="0">
                  <a:latin typeface="Arial" panose="020B0604020202020204" pitchFamily="34" charset="0"/>
                  <a:ea typeface="微软雅黑" panose="020B0503020204020204" pitchFamily="34" charset="-122"/>
                  <a:sym typeface="Arial" panose="020B0604020202020204" pitchFamily="34" charset="0"/>
                </a:rPr>
                <a:t>件</a:t>
              </a:r>
              <a:endParaRPr lang="zh-CN" altLang="en-US" sz="2800" b="1" i="1" dirty="0">
                <a:latin typeface="Arial" panose="020B0604020202020204" pitchFamily="34" charset="0"/>
                <a:ea typeface="微软雅黑" panose="020B0503020204020204" pitchFamily="34" charset="-122"/>
                <a:sym typeface="Arial" panose="020B0604020202020204" pitchFamily="34" charset="0"/>
              </a:endParaRPr>
            </a:p>
            <a:p>
              <a:r>
                <a:rPr lang="zh-CN" altLang="en-US" sz="2000" b="1" dirty="0">
                  <a:latin typeface="Arial" panose="020B0604020202020204" pitchFamily="34" charset="0"/>
                  <a:ea typeface="微软雅黑" panose="020B0503020204020204" pitchFamily="34" charset="-122"/>
                  <a:sym typeface="Arial" panose="020B0604020202020204" pitchFamily="34" charset="0"/>
                </a:rPr>
                <a:t>吓出冷汗</a:t>
              </a:r>
              <a:r>
                <a:rPr lang="en-US" altLang="zh-CN" sz="2000" b="1" dirty="0">
                  <a:latin typeface="Arial" panose="020B0604020202020204" pitchFamily="34" charset="0"/>
                  <a:ea typeface="微软雅黑" panose="020B0503020204020204" pitchFamily="34" charset="-122"/>
                  <a:sym typeface="Arial" panose="020B0604020202020204" pitchFamily="34" charset="0"/>
                </a:rPr>
                <a:t>·</a:t>
              </a:r>
              <a:r>
                <a:rPr lang="zh-CN" altLang="en-US" sz="2000" b="1" dirty="0">
                  <a:latin typeface="Arial" panose="020B0604020202020204" pitchFamily="34" charset="0"/>
                  <a:ea typeface="微软雅黑" panose="020B0503020204020204" pitchFamily="34" charset="-122"/>
                  <a:sym typeface="Arial" panose="020B0604020202020204" pitchFamily="34" charset="0"/>
                </a:rPr>
                <a:t>吓一跳</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a:p>
              <a:r>
                <a:rPr lang="zh-CN" altLang="en-US" sz="2000" b="1" dirty="0">
                  <a:latin typeface="Arial" panose="020B0604020202020204" pitchFamily="34" charset="0"/>
                  <a:ea typeface="微软雅黑" panose="020B0503020204020204" pitchFamily="34" charset="-122"/>
                  <a:sym typeface="Arial" panose="020B0604020202020204" pitchFamily="34" charset="0"/>
                </a:rPr>
                <a:t>   的险情</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200" name="Rectangle 17"/>
          <p:cNvSpPr/>
          <p:nvPr/>
        </p:nvSpPr>
        <p:spPr>
          <a:xfrm>
            <a:off x="468313" y="4437063"/>
            <a:ext cx="4967287" cy="1920875"/>
          </a:xfrm>
          <a:prstGeom prst="rect">
            <a:avLst/>
          </a:prstGeom>
          <a:noFill/>
          <a:ln w="50800">
            <a:noFill/>
          </a:ln>
        </p:spPr>
        <p:txBody>
          <a:bodyPr anchor="t">
            <a:spAutoFit/>
          </a:bodyPr>
          <a:p>
            <a:pPr>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这个法则说明，在机械生产过程中，每发生</a:t>
            </a:r>
            <a:r>
              <a:rPr lang="en-US" altLang="zh-CN" sz="2000" b="1" dirty="0">
                <a:solidFill>
                  <a:srgbClr val="A50021"/>
                </a:solidFill>
                <a:latin typeface="Arial" panose="020B0604020202020204" pitchFamily="34" charset="0"/>
                <a:ea typeface="微软雅黑" panose="020B0503020204020204" pitchFamily="34" charset="-122"/>
                <a:sym typeface="Arial" panose="020B0604020202020204" pitchFamily="34" charset="0"/>
              </a:rPr>
              <a:t>330</a:t>
            </a:r>
            <a:r>
              <a:rPr lang="zh-CN" altLang="en-US" sz="2000" dirty="0">
                <a:latin typeface="Arial" panose="020B0604020202020204" pitchFamily="34" charset="0"/>
                <a:ea typeface="微软雅黑" panose="020B0503020204020204" pitchFamily="34" charset="-122"/>
                <a:sym typeface="Arial" panose="020B0604020202020204" pitchFamily="34" charset="0"/>
              </a:rPr>
              <a:t>起意外事件，有</a:t>
            </a:r>
            <a:r>
              <a:rPr lang="en-US" altLang="zh-CN" sz="2000" b="1" dirty="0">
                <a:solidFill>
                  <a:srgbClr val="A50021"/>
                </a:solidFill>
                <a:latin typeface="Arial" panose="020B0604020202020204" pitchFamily="34" charset="0"/>
                <a:ea typeface="微软雅黑" panose="020B0503020204020204" pitchFamily="34" charset="-122"/>
                <a:sym typeface="Arial" panose="020B0604020202020204" pitchFamily="34" charset="0"/>
              </a:rPr>
              <a:t>300</a:t>
            </a:r>
            <a:r>
              <a:rPr lang="zh-CN" altLang="en-US" sz="2000" dirty="0">
                <a:latin typeface="Arial" panose="020B0604020202020204" pitchFamily="34" charset="0"/>
                <a:ea typeface="微软雅黑" panose="020B0503020204020204" pitchFamily="34" charset="-122"/>
                <a:sym typeface="Arial" panose="020B0604020202020204" pitchFamily="34" charset="0"/>
              </a:rPr>
              <a:t>件未产生人员伤害，</a:t>
            </a:r>
            <a:r>
              <a:rPr lang="en-US" altLang="zh-CN" sz="2000" b="1" dirty="0">
                <a:solidFill>
                  <a:srgbClr val="A50021"/>
                </a:solidFill>
                <a:latin typeface="Arial" panose="020B0604020202020204" pitchFamily="34" charset="0"/>
                <a:ea typeface="微软雅黑" panose="020B0503020204020204" pitchFamily="34" charset="-122"/>
                <a:sym typeface="Arial" panose="020B0604020202020204" pitchFamily="34" charset="0"/>
              </a:rPr>
              <a:t>29</a:t>
            </a:r>
            <a:r>
              <a:rPr lang="zh-CN" altLang="en-US" sz="2000" dirty="0">
                <a:latin typeface="Arial" panose="020B0604020202020204" pitchFamily="34" charset="0"/>
                <a:ea typeface="微软雅黑" panose="020B0503020204020204" pitchFamily="34" charset="-122"/>
                <a:sym typeface="Arial" panose="020B0604020202020204" pitchFamily="34" charset="0"/>
              </a:rPr>
              <a:t>件造成人员轻伤，</a:t>
            </a:r>
            <a:r>
              <a:rPr lang="en-US" altLang="zh-CN" sz="2000" b="1" dirty="0">
                <a:solidFill>
                  <a:srgbClr val="A50021"/>
                </a:solidFill>
                <a:latin typeface="Arial" panose="020B0604020202020204" pitchFamily="34" charset="0"/>
                <a:ea typeface="微软雅黑" panose="020B0503020204020204" pitchFamily="34" charset="-122"/>
                <a:sym typeface="Arial" panose="020B0604020202020204" pitchFamily="34" charset="0"/>
              </a:rPr>
              <a:t>1</a:t>
            </a:r>
            <a:r>
              <a:rPr lang="zh-CN" altLang="en-US" sz="2000" dirty="0">
                <a:latin typeface="Arial" panose="020B0604020202020204" pitchFamily="34" charset="0"/>
                <a:ea typeface="微软雅黑" panose="020B0503020204020204" pitchFamily="34" charset="-122"/>
                <a:sym typeface="Arial" panose="020B0604020202020204" pitchFamily="34" charset="0"/>
              </a:rPr>
              <a:t>件导致重伤或死亡。</a:t>
            </a:r>
            <a:r>
              <a:rPr lang="zh-CN" altLang="en-US" dirty="0">
                <a:latin typeface="Arial" panose="020B0604020202020204" pitchFamily="34" charset="0"/>
                <a:ea typeface="微软雅黑" panose="020B0503020204020204" pitchFamily="34" charset="-122"/>
                <a:sym typeface="Arial" panose="020B0604020202020204" pitchFamily="34" charset="0"/>
              </a:rPr>
              <a:t> </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4"/>
          <p:cNvSpPr/>
          <p:nvPr/>
        </p:nvSpPr>
        <p:spPr>
          <a:xfrm>
            <a:off x="611188" y="1341438"/>
            <a:ext cx="8101012" cy="1920875"/>
          </a:xfrm>
          <a:prstGeom prst="rect">
            <a:avLst/>
          </a:prstGeom>
          <a:noFill/>
          <a:ln w="50800">
            <a:noFill/>
          </a:ln>
        </p:spPr>
        <p:txBody>
          <a:bodyPr anchor="t">
            <a:spAutoFit/>
          </a:bodyPr>
          <a:p>
            <a:pPr>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       </a:t>
            </a:r>
            <a:r>
              <a:rPr lang="zh-CN" altLang="en-US" sz="2000" dirty="0">
                <a:latin typeface="Arial" panose="020B0604020202020204" pitchFamily="34" charset="0"/>
                <a:ea typeface="微软雅黑" panose="020B0503020204020204" pitchFamily="34" charset="-122"/>
                <a:sym typeface="Arial" panose="020B0604020202020204" pitchFamily="34" charset="0"/>
              </a:rPr>
              <a:t>对于不同的生产过程，不同类型的事故，上述比例关系不一定完全相同，但这个统计规律说明了在进行同一项活动中，</a:t>
            </a:r>
            <a:r>
              <a:rPr lang="zh-CN" altLang="en-US" sz="2000" dirty="0">
                <a:solidFill>
                  <a:srgbClr val="0000CC"/>
                </a:solidFill>
                <a:latin typeface="Arial" panose="020B0604020202020204" pitchFamily="34" charset="0"/>
                <a:ea typeface="微软雅黑" panose="020B0503020204020204" pitchFamily="34" charset="-122"/>
                <a:sym typeface="Arial" panose="020B0604020202020204" pitchFamily="34" charset="0"/>
              </a:rPr>
              <a:t>无数次意外事件，必然导致重大伤亡事故的发生。</a:t>
            </a:r>
            <a:r>
              <a:rPr lang="zh-CN" altLang="en-US" sz="2000" dirty="0">
                <a:latin typeface="Arial" panose="020B0604020202020204" pitchFamily="34" charset="0"/>
                <a:ea typeface="微软雅黑" panose="020B0503020204020204" pitchFamily="34" charset="-122"/>
                <a:sym typeface="Arial" panose="020B0604020202020204" pitchFamily="34" charset="0"/>
              </a:rPr>
              <a:t>而要防止重大事故的发生必须减少和消除无伤害事故，</a:t>
            </a:r>
            <a:r>
              <a:rPr lang="zh-CN" altLang="en-US" sz="2000" dirty="0">
                <a:solidFill>
                  <a:srgbClr val="0000CC"/>
                </a:solidFill>
                <a:latin typeface="Arial" panose="020B0604020202020204" pitchFamily="34" charset="0"/>
                <a:ea typeface="微软雅黑" panose="020B0503020204020204" pitchFamily="34" charset="-122"/>
                <a:sym typeface="Arial" panose="020B0604020202020204" pitchFamily="34" charset="0"/>
              </a:rPr>
              <a:t>要重视事故的苗头和未遂事故</a:t>
            </a:r>
            <a:r>
              <a:rPr lang="zh-CN" altLang="en-US" sz="2000" dirty="0">
                <a:latin typeface="Arial" panose="020B0604020202020204" pitchFamily="34" charset="0"/>
                <a:ea typeface="微软雅黑" panose="020B0503020204020204" pitchFamily="34" charset="-122"/>
                <a:sym typeface="Arial" panose="020B0604020202020204" pitchFamily="34" charset="0"/>
              </a:rPr>
              <a:t>，否则终会酿成大祸。</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pic>
        <p:nvPicPr>
          <p:cNvPr id="10242" name="Picture 9" descr="RTX截图未命名"/>
          <p:cNvPicPr>
            <a:picLocks noChangeAspect="1"/>
          </p:cNvPicPr>
          <p:nvPr/>
        </p:nvPicPr>
        <p:blipFill>
          <a:blip r:embed="rId1"/>
          <a:stretch>
            <a:fillRect/>
          </a:stretch>
        </p:blipFill>
        <p:spPr>
          <a:xfrm>
            <a:off x="4067175" y="3429000"/>
            <a:ext cx="4681538" cy="316865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AutoShape 4"/>
          <p:cNvSpPr/>
          <p:nvPr/>
        </p:nvSpPr>
        <p:spPr>
          <a:xfrm>
            <a:off x="395288" y="1052513"/>
            <a:ext cx="2087562" cy="431800"/>
          </a:xfrm>
          <a:prstGeom prst="plus">
            <a:avLst>
              <a:gd name="adj" fmla="val 25000"/>
            </a:avLst>
          </a:prstGeom>
          <a:solidFill>
            <a:srgbClr val="CCFFFF"/>
          </a:solidFill>
          <a:ln w="19050" cap="flat" cmpd="sng">
            <a:solidFill>
              <a:srgbClr val="FF0066"/>
            </a:solidFill>
            <a:prstDash val="solid"/>
            <a:miter/>
            <a:headEnd type="none" w="med" len="med"/>
            <a:tailEnd type="none" w="med" len="med"/>
          </a:ln>
        </p:spPr>
        <p:txBody>
          <a:bodyPr wrap="none" anchor="ctr"/>
          <a:p>
            <a:pPr algn="ctr"/>
            <a:r>
              <a:rPr lang="zh-CN" altLang="en-US" dirty="0">
                <a:latin typeface="Arial" panose="020B0604020202020204" pitchFamily="34" charset="0"/>
                <a:ea typeface="微软雅黑" panose="020B0503020204020204" pitchFamily="34" charset="-122"/>
                <a:sym typeface="Arial" panose="020B0604020202020204" pitchFamily="34" charset="0"/>
              </a:rPr>
              <a:t>案例</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290" name="Rectangle 5"/>
          <p:cNvSpPr/>
          <p:nvPr/>
        </p:nvSpPr>
        <p:spPr>
          <a:xfrm>
            <a:off x="395288" y="1700213"/>
            <a:ext cx="4681537" cy="4125912"/>
          </a:xfrm>
          <a:prstGeom prst="rect">
            <a:avLst/>
          </a:prstGeom>
          <a:noFill/>
          <a:ln w="50800">
            <a:noFill/>
          </a:ln>
        </p:spPr>
        <p:txBody>
          <a:bodyPr anchor="t">
            <a:spAutoFit/>
          </a:bodyPr>
          <a:p>
            <a:pPr>
              <a:lnSpc>
                <a:spcPct val="150000"/>
              </a:lnSpc>
            </a:pPr>
            <a:r>
              <a:rPr lang="en-US" altLang="zh-CN" sz="1600" dirty="0">
                <a:latin typeface="Arial" panose="020B0604020202020204" pitchFamily="34" charset="0"/>
                <a:ea typeface="微软雅黑" panose="020B0503020204020204" pitchFamily="34" charset="-122"/>
                <a:sym typeface="Arial" panose="020B0604020202020204" pitchFamily="34" charset="0"/>
              </a:rPr>
              <a:t>       </a:t>
            </a:r>
            <a:r>
              <a:rPr lang="zh-CN" altLang="en-US" sz="1600" dirty="0">
                <a:latin typeface="Arial" panose="020B0604020202020204" pitchFamily="34" charset="0"/>
                <a:ea typeface="微软雅黑" panose="020B0503020204020204" pitchFamily="34" charset="-122"/>
                <a:sym typeface="Arial" panose="020B0604020202020204" pitchFamily="34" charset="0"/>
              </a:rPr>
              <a:t>某机械师企图用手把皮带挂到正在旋的皮带轮上，因未使用拨皮带的杆，且站在摇晃的梯板上，又穿了一件宽大长袖的工作服，结果被皮带轮绞入碾死。事故调查结果表明，他这种上皮带的方法使用已有数年之久。查阅四年病志</a:t>
            </a:r>
            <a:r>
              <a:rPr lang="en-US" altLang="zh-CN" sz="1600" dirty="0">
                <a:latin typeface="Arial" panose="020B0604020202020204" pitchFamily="34" charset="0"/>
                <a:ea typeface="微软雅黑" panose="020B0503020204020204" pitchFamily="34" charset="-122"/>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急救上药记录</a:t>
            </a:r>
            <a:r>
              <a:rPr lang="en-US" altLang="zh-CN" sz="1600" dirty="0">
                <a:latin typeface="Arial" panose="020B0604020202020204" pitchFamily="34" charset="0"/>
                <a:ea typeface="微软雅黑" panose="020B0503020204020204" pitchFamily="34" charset="-122"/>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，发现他有</a:t>
            </a:r>
            <a:r>
              <a:rPr lang="en-US" altLang="zh-CN" sz="1600" dirty="0">
                <a:solidFill>
                  <a:srgbClr val="0000FF"/>
                </a:solidFill>
                <a:latin typeface="Arial" panose="020B0604020202020204" pitchFamily="34" charset="0"/>
                <a:ea typeface="微软雅黑" panose="020B0503020204020204" pitchFamily="34" charset="-122"/>
                <a:sym typeface="Arial" panose="020B0604020202020204" pitchFamily="34" charset="0"/>
              </a:rPr>
              <a:t>33</a:t>
            </a:r>
            <a:r>
              <a:rPr lang="zh-CN" altLang="en-US" sz="1600" dirty="0">
                <a:latin typeface="Arial" panose="020B0604020202020204" pitchFamily="34" charset="0"/>
                <a:ea typeface="微软雅黑" panose="020B0503020204020204" pitchFamily="34" charset="-122"/>
                <a:sym typeface="Arial" panose="020B0604020202020204" pitchFamily="34" charset="0"/>
              </a:rPr>
              <a:t>次手臂擦伤后治疗处理记录，他手下工人均佩服他手段高明，结果还是导致死亡。这一事例说明，</a:t>
            </a:r>
            <a:r>
              <a:rPr lang="zh-CN" altLang="en-US" sz="1600" dirty="0">
                <a:solidFill>
                  <a:srgbClr val="0000CC"/>
                </a:solidFill>
                <a:latin typeface="Arial" panose="020B0604020202020204" pitchFamily="34" charset="0"/>
                <a:ea typeface="微软雅黑" panose="020B0503020204020204" pitchFamily="34" charset="-122"/>
                <a:sym typeface="Arial" panose="020B0604020202020204" pitchFamily="34" charset="0"/>
              </a:rPr>
              <a:t>重伤和死亡事故虽有偶然性，但是不安全因素或动作在事故发生之前已暴露过许多次</a:t>
            </a:r>
            <a:r>
              <a:rPr lang="zh-CN" altLang="en-US" sz="1600" dirty="0">
                <a:latin typeface="Arial" panose="020B0604020202020204" pitchFamily="34" charset="0"/>
                <a:ea typeface="微软雅黑" panose="020B0503020204020204" pitchFamily="34" charset="-122"/>
                <a:sym typeface="Arial" panose="020B0604020202020204" pitchFamily="34" charset="0"/>
              </a:rPr>
              <a:t>，如果在事故发生之前，抓住时机，及时消除不安全因素，许多重大伤亡事故是完全可以避免的。</a:t>
            </a:r>
            <a:endParaRPr lang="zh-CN" altLang="en-US" sz="1600" dirty="0">
              <a:latin typeface="Arial" panose="020B0604020202020204" pitchFamily="34" charset="0"/>
              <a:ea typeface="微软雅黑" panose="020B0503020204020204" pitchFamily="34" charset="-122"/>
              <a:sym typeface="Arial" panose="020B0604020202020204" pitchFamily="34" charset="0"/>
            </a:endParaRPr>
          </a:p>
        </p:txBody>
      </p:sp>
      <p:pic>
        <p:nvPicPr>
          <p:cNvPr id="12291" name="Picture 6" descr="RTX截图未命名"/>
          <p:cNvPicPr>
            <a:picLocks noChangeAspect="1"/>
          </p:cNvPicPr>
          <p:nvPr/>
        </p:nvPicPr>
        <p:blipFill>
          <a:blip r:embed="rId1"/>
          <a:stretch>
            <a:fillRect/>
          </a:stretch>
        </p:blipFill>
        <p:spPr>
          <a:xfrm>
            <a:off x="5219700" y="1916113"/>
            <a:ext cx="3429000" cy="302577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AutoShape 4"/>
          <p:cNvSpPr/>
          <p:nvPr/>
        </p:nvSpPr>
        <p:spPr>
          <a:xfrm>
            <a:off x="395288" y="981075"/>
            <a:ext cx="5040312" cy="576263"/>
          </a:xfrm>
          <a:prstGeom prst="bevel">
            <a:avLst>
              <a:gd name="adj" fmla="val 12500"/>
            </a:avLst>
          </a:prstGeom>
          <a:solidFill>
            <a:srgbClr val="FFFF99"/>
          </a:solidFill>
          <a:ln w="19050" cap="flat" cmpd="sng">
            <a:solidFill>
              <a:srgbClr val="FF0066"/>
            </a:solidFill>
            <a:prstDash val="solid"/>
            <a:miter/>
            <a:headEnd type="none" w="med" len="med"/>
            <a:tailEnd type="none" w="med" len="med"/>
          </a:ln>
        </p:spPr>
        <p:txBody>
          <a:bodyPr wrap="none" anchor="ctr"/>
          <a:p>
            <a:r>
              <a:rPr lang="en-US" altLang="zh-CN" sz="2400" dirty="0">
                <a:latin typeface="Arial" panose="020B0604020202020204" pitchFamily="34" charset="0"/>
                <a:ea typeface="微软雅黑" panose="020B0503020204020204" pitchFamily="34" charset="-122"/>
                <a:sym typeface="Arial" panose="020B0604020202020204" pitchFamily="34" charset="0"/>
              </a:rPr>
              <a:t>2</a:t>
            </a:r>
            <a:r>
              <a:rPr lang="zh-CN" altLang="en-US" sz="2400" dirty="0">
                <a:latin typeface="Arial" panose="020B0604020202020204" pitchFamily="34" charset="0"/>
                <a:ea typeface="微软雅黑" panose="020B0503020204020204" pitchFamily="34" charset="-122"/>
                <a:sym typeface="Arial" panose="020B0604020202020204" pitchFamily="34" charset="0"/>
              </a:rPr>
              <a:t>、海因里希法则的定义</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4338" name="Text Box 7"/>
          <p:cNvSpPr txBox="1"/>
          <p:nvPr/>
        </p:nvSpPr>
        <p:spPr>
          <a:xfrm>
            <a:off x="323850" y="1773238"/>
            <a:ext cx="8064500" cy="962025"/>
          </a:xfrm>
          <a:prstGeom prst="rect">
            <a:avLst/>
          </a:prstGeom>
          <a:solidFill>
            <a:srgbClr val="CCFFFF"/>
          </a:solidFill>
          <a:ln w="9525">
            <a:noFill/>
          </a:ln>
        </p:spPr>
        <p:txBody>
          <a:bodyPr anchor="t">
            <a:spAutoFit/>
          </a:bodyPr>
          <a:p>
            <a:pPr>
              <a:lnSpc>
                <a:spcPct val="150000"/>
              </a:lnSpc>
              <a:spcBef>
                <a:spcPct val="50000"/>
              </a:spcBef>
            </a:pPr>
            <a:r>
              <a:rPr lang="zh-CN" altLang="en-US" sz="2000" b="1" dirty="0">
                <a:solidFill>
                  <a:srgbClr val="FF3300"/>
                </a:solidFill>
                <a:latin typeface="Arial" panose="020B0604020202020204" pitchFamily="34" charset="0"/>
                <a:ea typeface="微软雅黑" panose="020B0503020204020204" pitchFamily="34" charset="-122"/>
                <a:sym typeface="Arial" panose="020B0604020202020204" pitchFamily="34" charset="0"/>
              </a:rPr>
              <a:t>定义：</a:t>
            </a:r>
            <a:r>
              <a:rPr lang="zh-CN" altLang="en-US" sz="2000" dirty="0">
                <a:latin typeface="Arial" panose="020B0604020202020204" pitchFamily="34" charset="0"/>
                <a:ea typeface="微软雅黑" panose="020B0503020204020204" pitchFamily="34" charset="-122"/>
                <a:sym typeface="Arial" panose="020B0604020202020204" pitchFamily="34" charset="0"/>
              </a:rPr>
              <a:t>每一件重伤事故的背后，都隐藏着</a:t>
            </a:r>
            <a:r>
              <a:rPr lang="en-US" altLang="zh-CN" sz="2000" dirty="0">
                <a:latin typeface="Arial" panose="020B0604020202020204" pitchFamily="34" charset="0"/>
                <a:ea typeface="微软雅黑" panose="020B0503020204020204" pitchFamily="34" charset="-122"/>
                <a:sym typeface="Arial" panose="020B0604020202020204" pitchFamily="34" charset="0"/>
              </a:rPr>
              <a:t>29</a:t>
            </a:r>
            <a:r>
              <a:rPr lang="zh-CN" altLang="en-US" sz="2000" dirty="0">
                <a:latin typeface="Arial" panose="020B0604020202020204" pitchFamily="34" charset="0"/>
                <a:ea typeface="微软雅黑" panose="020B0503020204020204" pitchFamily="34" charset="-122"/>
                <a:sym typeface="Arial" panose="020B0604020202020204" pitchFamily="34" charset="0"/>
              </a:rPr>
              <a:t>件轻伤事故，进而更隐藏着</a:t>
            </a:r>
            <a:r>
              <a:rPr lang="en-US" altLang="zh-CN" sz="2000" dirty="0">
                <a:latin typeface="Arial" panose="020B0604020202020204" pitchFamily="34" charset="0"/>
                <a:ea typeface="微软雅黑" panose="020B0503020204020204" pitchFamily="34" charset="-122"/>
                <a:sym typeface="Arial" panose="020B0604020202020204" pitchFamily="34" charset="0"/>
              </a:rPr>
              <a:t>300</a:t>
            </a:r>
            <a:r>
              <a:rPr lang="zh-CN" altLang="en-US" sz="2000" dirty="0">
                <a:latin typeface="Arial" panose="020B0604020202020204" pitchFamily="34" charset="0"/>
                <a:ea typeface="微软雅黑" panose="020B0503020204020204" pitchFamily="34" charset="-122"/>
                <a:sym typeface="Arial" panose="020B0604020202020204" pitchFamily="34" charset="0"/>
              </a:rPr>
              <a:t>件以上的险情（异常）。</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pic>
        <p:nvPicPr>
          <p:cNvPr id="14339" name="Picture 24" descr="RTX截图未命名"/>
          <p:cNvPicPr>
            <a:picLocks noChangeAspect="1"/>
          </p:cNvPicPr>
          <p:nvPr/>
        </p:nvPicPr>
        <p:blipFill>
          <a:blip r:embed="rId1"/>
          <a:stretch>
            <a:fillRect/>
          </a:stretch>
        </p:blipFill>
        <p:spPr>
          <a:xfrm>
            <a:off x="468313" y="2997200"/>
            <a:ext cx="7920037" cy="34766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4"/>
          <p:cNvSpPr/>
          <p:nvPr/>
        </p:nvSpPr>
        <p:spPr>
          <a:xfrm>
            <a:off x="468313" y="1181100"/>
            <a:ext cx="8280400" cy="4264025"/>
          </a:xfrm>
          <a:prstGeom prst="rect">
            <a:avLst/>
          </a:prstGeom>
          <a:solidFill>
            <a:srgbClr val="CCFFFF"/>
          </a:solidFill>
          <a:ln w="50800">
            <a:noFill/>
          </a:ln>
        </p:spPr>
        <p:txBody>
          <a:bodyPr anchor="t">
            <a:spAutoFit/>
          </a:bodyPr>
          <a:p>
            <a:pPr>
              <a:lnSpc>
                <a:spcPct val="150000"/>
              </a:lnSpc>
              <a:spcBef>
                <a:spcPct val="50000"/>
              </a:spcBef>
            </a:pPr>
            <a:r>
              <a:rPr lang="zh-CN" altLang="en-US" sz="2000" b="1" dirty="0">
                <a:solidFill>
                  <a:srgbClr val="FF3300"/>
                </a:solidFill>
                <a:latin typeface="Arial" panose="020B0604020202020204" pitchFamily="34" charset="0"/>
                <a:ea typeface="微软雅黑" panose="020B0503020204020204" pitchFamily="34" charset="-122"/>
                <a:sym typeface="Arial" panose="020B0604020202020204" pitchFamily="34" charset="0"/>
              </a:rPr>
              <a:t>海因里希法则体现的连锁过程：</a:t>
            </a:r>
            <a:endParaRPr lang="zh-CN" altLang="en-US" sz="2000" b="1" dirty="0">
              <a:solidFill>
                <a:srgbClr val="FF3300"/>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       海因里希首先提出了事故因果连锁论，用以阐明导致伤亡事故的各种原因及与事故间的关系。该理论认为，伤亡事故的发生不是一个孤立的事件，尽管伤害可能在某瞬间突然发生，却是</a:t>
            </a:r>
            <a:r>
              <a:rPr lang="zh-CN" altLang="en-US" b="1" dirty="0">
                <a:solidFill>
                  <a:srgbClr val="0000CC"/>
                </a:solidFill>
                <a:latin typeface="Arial" panose="020B0604020202020204" pitchFamily="34" charset="0"/>
                <a:ea typeface="微软雅黑" panose="020B0503020204020204" pitchFamily="34" charset="-122"/>
                <a:sym typeface="Arial" panose="020B0604020202020204" pitchFamily="34" charset="0"/>
              </a:rPr>
              <a:t>一系列事件相继发生的结果。</a:t>
            </a:r>
            <a:r>
              <a:rPr lang="zh-CN" altLang="en-US" dirty="0">
                <a:latin typeface="Arial" panose="020B0604020202020204" pitchFamily="34" charset="0"/>
                <a:ea typeface="微软雅黑" panose="020B0503020204020204" pitchFamily="34" charset="-122"/>
                <a:sym typeface="Arial" panose="020B0604020202020204" pitchFamily="34" charset="0"/>
              </a:rPr>
              <a:t> </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　　海因里希把工业伤害事故的发生、发展过程描述为具有一定因果关系的事件的连锁发生过程，即： </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　　</a:t>
            </a:r>
            <a:r>
              <a:rPr lang="en-US" altLang="zh-CN" dirty="0">
                <a:latin typeface="Arial" panose="020B0604020202020204" pitchFamily="34" charset="0"/>
                <a:ea typeface="微软雅黑" panose="020B0503020204020204" pitchFamily="34" charset="-122"/>
                <a:sym typeface="Arial" panose="020B0604020202020204" pitchFamily="34" charset="0"/>
              </a:rPr>
              <a:t>(1)</a:t>
            </a:r>
            <a:r>
              <a:rPr lang="zh-CN" altLang="en-US" dirty="0">
                <a:latin typeface="Arial" panose="020B0604020202020204" pitchFamily="34" charset="0"/>
                <a:ea typeface="微软雅黑" panose="020B0503020204020204" pitchFamily="34" charset="-122"/>
                <a:sym typeface="Arial" panose="020B0604020202020204" pitchFamily="34" charset="0"/>
              </a:rPr>
              <a:t>人员伤亡的发生是事故的结果。 </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　　</a:t>
            </a:r>
            <a:r>
              <a:rPr lang="en-US" altLang="zh-CN" dirty="0">
                <a:latin typeface="Arial" panose="020B0604020202020204" pitchFamily="34" charset="0"/>
                <a:ea typeface="微软雅黑" panose="020B0503020204020204" pitchFamily="34" charset="-122"/>
                <a:sym typeface="Arial" panose="020B0604020202020204" pitchFamily="34" charset="0"/>
              </a:rPr>
              <a:t>(2)</a:t>
            </a:r>
            <a:r>
              <a:rPr lang="zh-CN" altLang="en-US" dirty="0">
                <a:latin typeface="Arial" panose="020B0604020202020204" pitchFamily="34" charset="0"/>
                <a:ea typeface="微软雅黑" panose="020B0503020204020204" pitchFamily="34" charset="-122"/>
                <a:sym typeface="Arial" panose="020B0604020202020204" pitchFamily="34" charset="0"/>
              </a:rPr>
              <a:t>事故的发生是由于：①人的不安全行为；②物的不安全状态。 </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　　</a:t>
            </a:r>
            <a:r>
              <a:rPr lang="en-US" altLang="zh-CN" dirty="0">
                <a:latin typeface="Arial" panose="020B0604020202020204" pitchFamily="34" charset="0"/>
                <a:ea typeface="微软雅黑" panose="020B0503020204020204" pitchFamily="34" charset="-122"/>
                <a:sym typeface="Arial" panose="020B0604020202020204" pitchFamily="34" charset="0"/>
              </a:rPr>
              <a:t>(3)</a:t>
            </a:r>
            <a:r>
              <a:rPr lang="zh-CN" altLang="en-US" dirty="0">
                <a:latin typeface="Arial" panose="020B0604020202020204" pitchFamily="34" charset="0"/>
                <a:ea typeface="微软雅黑" panose="020B0503020204020204" pitchFamily="34" charset="-122"/>
                <a:sym typeface="Arial" panose="020B0604020202020204" pitchFamily="34" charset="0"/>
              </a:rPr>
              <a:t>人的不安全行为或物的不安全状态是由于人的缺点造成的。 </a:t>
            </a:r>
            <a:endParaRPr lang="zh-CN" altLang="en-US"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　　</a:t>
            </a:r>
            <a:r>
              <a:rPr lang="en-US" altLang="zh-CN" dirty="0">
                <a:latin typeface="Arial" panose="020B0604020202020204" pitchFamily="34" charset="0"/>
                <a:ea typeface="微软雅黑" panose="020B0503020204020204" pitchFamily="34" charset="-122"/>
                <a:sym typeface="Arial" panose="020B0604020202020204" pitchFamily="34" charset="0"/>
              </a:rPr>
              <a:t>(4)</a:t>
            </a:r>
            <a:r>
              <a:rPr lang="zh-CN" altLang="en-US" dirty="0">
                <a:latin typeface="Arial" panose="020B0604020202020204" pitchFamily="34" charset="0"/>
                <a:ea typeface="微软雅黑" panose="020B0503020204020204" pitchFamily="34" charset="-122"/>
                <a:sym typeface="Arial" panose="020B0604020202020204" pitchFamily="34" charset="0"/>
              </a:rPr>
              <a:t>人的缺点是由于不良环境诱发的，或者是由先天的遗传因素造成的。</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AutoShape 4"/>
          <p:cNvSpPr/>
          <p:nvPr/>
        </p:nvSpPr>
        <p:spPr>
          <a:xfrm>
            <a:off x="179388" y="5229225"/>
            <a:ext cx="1800225" cy="1374775"/>
          </a:xfrm>
          <a:prstGeom prst="rightArrow">
            <a:avLst>
              <a:gd name="adj1" fmla="val 65175"/>
              <a:gd name="adj2" fmla="val 43812"/>
            </a:avLst>
          </a:prstGeom>
          <a:gradFill rotWithShape="1">
            <a:gsLst>
              <a:gs pos="0">
                <a:srgbClr val="FFFFCC"/>
              </a:gs>
              <a:gs pos="50000">
                <a:srgbClr val="FFFFEB"/>
              </a:gs>
              <a:gs pos="100000">
                <a:srgbClr val="FFFFCC"/>
              </a:gs>
            </a:gsLst>
            <a:lin ang="5400000" scaled="1"/>
            <a:tileRect/>
          </a:gradFill>
          <a:ln w="9525"/>
          <a:scene3d>
            <a:camera prst="legacyObliqueTopRight">
              <a:rot lat="0" lon="0" rev="0"/>
            </a:camera>
            <a:lightRig rig="legacyFlat2" dir="t"/>
          </a:scene3d>
          <a:sp3d extrusionH="163500" prstMaterial="legacyMetal">
            <a:bevelT w="13500" h="13500" prst="angle"/>
            <a:bevelB w="13500" h="13500" prst="angle"/>
            <a:extrusionClr>
              <a:srgbClr val="FFFFCC"/>
            </a:extrusionClr>
          </a:sp3d>
        </p:spPr>
        <p:txBody>
          <a:bodyPr wrap="none" anchor="ctr">
            <a:flatTx/>
          </a:bodyPr>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不良环境</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先天遗传</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18434" name="AutoShape 5"/>
          <p:cNvSpPr/>
          <p:nvPr/>
        </p:nvSpPr>
        <p:spPr>
          <a:xfrm>
            <a:off x="1908175" y="4365625"/>
            <a:ext cx="1800225" cy="1374775"/>
          </a:xfrm>
          <a:prstGeom prst="rightArrow">
            <a:avLst>
              <a:gd name="adj1" fmla="val 65175"/>
              <a:gd name="adj2" fmla="val 43812"/>
            </a:avLst>
          </a:prstGeom>
          <a:gradFill rotWithShape="1">
            <a:gsLst>
              <a:gs pos="0">
                <a:srgbClr val="FFFF99"/>
              </a:gs>
              <a:gs pos="50000">
                <a:srgbClr val="FFFFD6"/>
              </a:gs>
              <a:gs pos="100000">
                <a:srgbClr val="FFFF99"/>
              </a:gs>
            </a:gsLst>
            <a:lin ang="5400000" scaled="1"/>
            <a:tileRect/>
          </a:gradFill>
          <a:ln w="9525"/>
          <a:scene3d>
            <a:camera prst="legacyObliqueTopRight">
              <a:rot lat="0" lon="0" rev="0"/>
            </a:camera>
            <a:lightRig rig="legacyFlat2" dir="t"/>
          </a:scene3d>
          <a:sp3d extrusionH="163500" prstMaterial="legacyMetal">
            <a:bevelT w="13500" h="13500" prst="angle"/>
            <a:bevelB w="13500" h="13500" prst="angle"/>
            <a:extrusionClr>
              <a:srgbClr val="FFFF99"/>
            </a:extrusionClr>
          </a:sp3d>
        </p:spPr>
        <p:txBody>
          <a:bodyPr wrap="none" anchor="ctr">
            <a:flatTx/>
          </a:bodyPr>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人的缺点</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18435" name="AutoShape 6"/>
          <p:cNvSpPr/>
          <p:nvPr/>
        </p:nvSpPr>
        <p:spPr>
          <a:xfrm>
            <a:off x="3708400" y="3429000"/>
            <a:ext cx="1800225" cy="1374775"/>
          </a:xfrm>
          <a:prstGeom prst="rightArrow">
            <a:avLst>
              <a:gd name="adj1" fmla="val 65175"/>
              <a:gd name="adj2" fmla="val 43812"/>
            </a:avLst>
          </a:prstGeom>
          <a:gradFill rotWithShape="1">
            <a:gsLst>
              <a:gs pos="0">
                <a:srgbClr val="FFFF66"/>
              </a:gs>
              <a:gs pos="50000">
                <a:srgbClr val="FFFFC2"/>
              </a:gs>
              <a:gs pos="100000">
                <a:srgbClr val="FFFF66"/>
              </a:gs>
            </a:gsLst>
            <a:lin ang="5400000" scaled="1"/>
            <a:tileRect/>
          </a:gradFill>
          <a:ln w="9525"/>
          <a:scene3d>
            <a:camera prst="legacyObliqueTopRight">
              <a:rot lat="0" lon="0" rev="0"/>
            </a:camera>
            <a:lightRig rig="legacyFlat2" dir="t"/>
          </a:scene3d>
          <a:sp3d extrusionH="163500" prstMaterial="legacyMetal">
            <a:bevelT w="13500" h="13500" prst="angle"/>
            <a:bevelB w="13500" h="13500" prst="angle"/>
            <a:extrusionClr>
              <a:srgbClr val="FFFF66"/>
            </a:extrusionClr>
          </a:sp3d>
        </p:spPr>
        <p:txBody>
          <a:bodyPr wrap="none" anchor="ctr">
            <a:flatTx/>
          </a:bodyPr>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人</a:t>
            </a:r>
            <a:r>
              <a:rPr lang="en-US" altLang="zh-CN" b="1" dirty="0">
                <a:latin typeface="Arial" panose="020B0604020202020204" pitchFamily="34" charset="0"/>
                <a:ea typeface="微软雅黑" panose="020B0503020204020204" pitchFamily="34" charset="-122"/>
                <a:sym typeface="Arial" panose="020B0604020202020204" pitchFamily="34" charset="0"/>
              </a:rPr>
              <a:t>/</a:t>
            </a:r>
            <a:r>
              <a:rPr lang="zh-CN" altLang="en-US" b="1" dirty="0">
                <a:latin typeface="Arial" panose="020B0604020202020204" pitchFamily="34" charset="0"/>
                <a:ea typeface="微软雅黑" panose="020B0503020204020204" pitchFamily="34" charset="-122"/>
                <a:sym typeface="Arial" panose="020B0604020202020204" pitchFamily="34" charset="0"/>
              </a:rPr>
              <a:t>物的不安全</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行为</a:t>
            </a:r>
            <a:r>
              <a:rPr lang="en-US" altLang="zh-CN" b="1" dirty="0">
                <a:latin typeface="Arial" panose="020B0604020202020204" pitchFamily="34" charset="0"/>
                <a:ea typeface="微软雅黑" panose="020B0503020204020204" pitchFamily="34" charset="-122"/>
                <a:sym typeface="Arial" panose="020B0604020202020204" pitchFamily="34" charset="0"/>
              </a:rPr>
              <a:t>/</a:t>
            </a:r>
            <a:r>
              <a:rPr lang="zh-CN" altLang="en-US" b="1" dirty="0">
                <a:latin typeface="Arial" panose="020B0604020202020204" pitchFamily="34" charset="0"/>
                <a:ea typeface="微软雅黑" panose="020B0503020204020204" pitchFamily="34" charset="-122"/>
                <a:sym typeface="Arial" panose="020B0604020202020204" pitchFamily="34" charset="0"/>
              </a:rPr>
              <a:t>状态</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18436" name="AutoShape 7"/>
          <p:cNvSpPr/>
          <p:nvPr/>
        </p:nvSpPr>
        <p:spPr>
          <a:xfrm>
            <a:off x="5364163" y="2565400"/>
            <a:ext cx="1800225" cy="1374775"/>
          </a:xfrm>
          <a:prstGeom prst="rightArrow">
            <a:avLst>
              <a:gd name="adj1" fmla="val 65175"/>
              <a:gd name="adj2" fmla="val 43812"/>
            </a:avLst>
          </a:prstGeom>
          <a:gradFill rotWithShape="1">
            <a:gsLst>
              <a:gs pos="0">
                <a:srgbClr val="FFFF00"/>
              </a:gs>
              <a:gs pos="50000">
                <a:srgbClr val="FFFF99"/>
              </a:gs>
              <a:gs pos="100000">
                <a:srgbClr val="FFFF00"/>
              </a:gs>
            </a:gsLst>
            <a:lin ang="5400000" scaled="1"/>
            <a:tileRect/>
          </a:gradFill>
          <a:ln w="9525"/>
          <a:scene3d>
            <a:camera prst="legacyObliqueTopRight">
              <a:rot lat="0" lon="0" rev="0"/>
            </a:camera>
            <a:lightRig rig="legacyFlat2" dir="t"/>
          </a:scene3d>
          <a:sp3d extrusionH="163500" prstMaterial="legacyMetal">
            <a:bevelT w="13500" h="13500" prst="angle"/>
            <a:bevelB w="13500" h="13500" prst="angle"/>
            <a:extrusionClr>
              <a:srgbClr val="FFFF00"/>
            </a:extrusionClr>
          </a:sp3d>
        </p:spPr>
        <p:txBody>
          <a:bodyPr wrap="none" anchor="ctr">
            <a:flatTx/>
          </a:bodyPr>
          <a:p>
            <a:pPr algn="ctr"/>
            <a:r>
              <a:rPr lang="zh-CN" altLang="en-US" b="1" dirty="0">
                <a:latin typeface="Arial" panose="020B0604020202020204" pitchFamily="34" charset="0"/>
                <a:ea typeface="微软雅黑" panose="020B0503020204020204" pitchFamily="34" charset="-122"/>
                <a:sym typeface="Arial" panose="020B0604020202020204" pitchFamily="34" charset="0"/>
              </a:rPr>
              <a:t>事故</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sp>
        <p:nvSpPr>
          <p:cNvPr id="18437" name="AutoShape 8"/>
          <p:cNvSpPr/>
          <p:nvPr/>
        </p:nvSpPr>
        <p:spPr>
          <a:xfrm>
            <a:off x="7019925" y="1052513"/>
            <a:ext cx="1871663" cy="2016125"/>
          </a:xfrm>
          <a:prstGeom prst="irregularSeal1">
            <a:avLst/>
          </a:prstGeom>
          <a:solidFill>
            <a:srgbClr val="FF0000"/>
          </a:solidFill>
          <a:ln w="50800" cap="flat" cmpd="sng">
            <a:solidFill>
              <a:srgbClr val="000000"/>
            </a:solidFill>
            <a:prstDash val="solid"/>
            <a:miter/>
            <a:headEnd type="none" w="med" len="med"/>
            <a:tailEnd type="none" w="med" len="med"/>
          </a:ln>
        </p:spPr>
        <p:txBody>
          <a:bodyPr wrap="none" anchor="ctr"/>
          <a:p>
            <a:pPr algn="ctr"/>
            <a:r>
              <a:rPr lang="zh-CN" altLang="en-US" sz="2400" b="1" dirty="0">
                <a:latin typeface="Arial" panose="020B0604020202020204" pitchFamily="34" charset="0"/>
                <a:ea typeface="微软雅黑" panose="020B0503020204020204" pitchFamily="34" charset="-122"/>
                <a:sym typeface="Arial" panose="020B0604020202020204" pitchFamily="34" charset="0"/>
              </a:rPr>
              <a:t>人员伤亡</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p:txBody>
      </p:sp>
      <p:sp>
        <p:nvSpPr>
          <p:cNvPr id="18438" name="AutoShape 10"/>
          <p:cNvSpPr/>
          <p:nvPr/>
        </p:nvSpPr>
        <p:spPr>
          <a:xfrm rot="-1722182">
            <a:off x="2266950" y="4581525"/>
            <a:ext cx="6877050" cy="358775"/>
          </a:xfrm>
          <a:prstGeom prst="rightArrow">
            <a:avLst>
              <a:gd name="adj1" fmla="val 50000"/>
              <a:gd name="adj2" fmla="val 479026"/>
            </a:avLst>
          </a:prstGeom>
          <a:solidFill>
            <a:srgbClr val="FF0000"/>
          </a:solidFill>
          <a:ln w="50800">
            <a:noFill/>
          </a:ln>
        </p:spPr>
        <p:txBody>
          <a:bodyPr wrap="none" anchor="ctr"/>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439" name="Text Box 11"/>
          <p:cNvSpPr txBox="1"/>
          <p:nvPr/>
        </p:nvSpPr>
        <p:spPr>
          <a:xfrm rot="-1898756">
            <a:off x="4064000" y="5338763"/>
            <a:ext cx="2568575" cy="457200"/>
          </a:xfrm>
          <a:prstGeom prst="rect">
            <a:avLst/>
          </a:prstGeom>
          <a:noFill/>
          <a:ln w="50800">
            <a:noFill/>
          </a:ln>
        </p:spPr>
        <p:txBody>
          <a:bodyPr anchor="t">
            <a:spAutoFit/>
          </a:bodyPr>
          <a:p>
            <a:pPr algn="ctr">
              <a:spcBef>
                <a:spcPct val="50000"/>
              </a:spcBef>
            </a:pPr>
            <a:r>
              <a:rPr lang="zh-CN" altLang="en-US" sz="2400" dirty="0">
                <a:latin typeface="Arial" panose="020B0604020202020204" pitchFamily="34" charset="0"/>
                <a:ea typeface="微软雅黑" panose="020B0503020204020204" pitchFamily="34" charset="-122"/>
                <a:sym typeface="Arial" panose="020B0604020202020204" pitchFamily="34" charset="0"/>
              </a:rPr>
              <a:t>连锁反应</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8440" name="Text Box 12"/>
          <p:cNvSpPr txBox="1"/>
          <p:nvPr/>
        </p:nvSpPr>
        <p:spPr>
          <a:xfrm>
            <a:off x="1835150" y="1243013"/>
            <a:ext cx="1296988" cy="3163887"/>
          </a:xfrm>
          <a:prstGeom prst="rect">
            <a:avLst/>
          </a:prstGeom>
          <a:noFill/>
          <a:ln w="50800" cap="flat" cmpd="sng">
            <a:solidFill>
              <a:srgbClr val="FF00FF"/>
            </a:solidFill>
            <a:prstDash val="dash"/>
            <a:miter/>
            <a:headEnd type="none" w="med" len="med"/>
            <a:tailEnd type="none" w="med" len="med"/>
          </a:ln>
        </p:spPr>
        <p:txBody>
          <a:bodyPr anchor="ctr">
            <a:spAutoFit/>
          </a:bodyPr>
          <a:p>
            <a:pPr algn="ctr">
              <a:spcBef>
                <a:spcPct val="50000"/>
              </a:spcBef>
            </a:pPr>
            <a:r>
              <a:rPr lang="zh-CN" altLang="en-US" dirty="0">
                <a:solidFill>
                  <a:srgbClr val="0000CC"/>
                </a:solidFill>
                <a:latin typeface="Arial" panose="020B0604020202020204" pitchFamily="34" charset="0"/>
                <a:ea typeface="微软雅黑" panose="020B0503020204020204" pitchFamily="34" charset="-122"/>
                <a:sym typeface="Arial" panose="020B0604020202020204" pitchFamily="34" charset="0"/>
              </a:rPr>
              <a:t>鲁莽、固执、过激、神经质、轻率</a:t>
            </a:r>
            <a:r>
              <a:rPr lang="zh-CN" altLang="en-US" dirty="0">
                <a:latin typeface="Arial" panose="020B0604020202020204" pitchFamily="34" charset="0"/>
                <a:ea typeface="微软雅黑" panose="020B0503020204020204" pitchFamily="34" charset="-122"/>
                <a:sym typeface="Arial" panose="020B0604020202020204" pitchFamily="34" charset="0"/>
              </a:rPr>
              <a:t>等性格上的先天缺点，以及</a:t>
            </a:r>
            <a:r>
              <a:rPr lang="zh-CN" altLang="en-US" dirty="0">
                <a:solidFill>
                  <a:srgbClr val="0000CC"/>
                </a:solidFill>
                <a:latin typeface="Arial" panose="020B0604020202020204" pitchFamily="34" charset="0"/>
                <a:ea typeface="微软雅黑" panose="020B0503020204020204" pitchFamily="34" charset="-122"/>
                <a:sym typeface="Arial" panose="020B0604020202020204" pitchFamily="34" charset="0"/>
              </a:rPr>
              <a:t>缺乏安全生产知识和技能</a:t>
            </a:r>
            <a:r>
              <a:rPr lang="zh-CN" altLang="en-US" dirty="0">
                <a:latin typeface="Arial" panose="020B0604020202020204" pitchFamily="34" charset="0"/>
                <a:ea typeface="微软雅黑" panose="020B0503020204020204" pitchFamily="34" charset="-122"/>
                <a:sym typeface="Arial" panose="020B0604020202020204" pitchFamily="34" charset="0"/>
              </a:rPr>
              <a:t>等后天缺点。 </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441" name="Text Box 14"/>
          <p:cNvSpPr txBox="1"/>
          <p:nvPr/>
        </p:nvSpPr>
        <p:spPr>
          <a:xfrm>
            <a:off x="3708400" y="1125538"/>
            <a:ext cx="1295400" cy="2339975"/>
          </a:xfrm>
          <a:prstGeom prst="rect">
            <a:avLst/>
          </a:prstGeom>
          <a:noFill/>
          <a:ln w="50800" cap="flat" cmpd="sng">
            <a:solidFill>
              <a:srgbClr val="FF0000"/>
            </a:solidFill>
            <a:prstDash val="dash"/>
            <a:miter/>
            <a:headEnd type="none" w="med" len="med"/>
            <a:tailEnd type="none" w="med" len="med"/>
          </a:ln>
        </p:spPr>
        <p:txBody>
          <a:bodyPr anchor="t">
            <a:spAutoFit/>
          </a:bodyPr>
          <a:p>
            <a:pPr algn="ctr">
              <a:spcBef>
                <a:spcPct val="50000"/>
              </a:spcBef>
            </a:pPr>
            <a:r>
              <a:rPr lang="zh-CN" altLang="en-US" dirty="0">
                <a:latin typeface="Arial" panose="020B0604020202020204" pitchFamily="34" charset="0"/>
                <a:ea typeface="微软雅黑" panose="020B0503020204020204" pitchFamily="34" charset="-122"/>
                <a:sym typeface="Arial" panose="020B0604020202020204" pitchFamily="34" charset="0"/>
              </a:rPr>
              <a:t>曾经</a:t>
            </a:r>
            <a:r>
              <a:rPr lang="zh-CN" altLang="en-US" dirty="0">
                <a:solidFill>
                  <a:srgbClr val="0000CC"/>
                </a:solidFill>
                <a:latin typeface="Arial" panose="020B0604020202020204" pitchFamily="34" charset="0"/>
                <a:ea typeface="微软雅黑" panose="020B0503020204020204" pitchFamily="34" charset="-122"/>
                <a:sym typeface="Arial" panose="020B0604020202020204" pitchFamily="34" charset="0"/>
              </a:rPr>
              <a:t>引起过事故，或可能引起事故</a:t>
            </a:r>
            <a:r>
              <a:rPr lang="zh-CN" altLang="en-US" dirty="0">
                <a:latin typeface="Arial" panose="020B0604020202020204" pitchFamily="34" charset="0"/>
                <a:ea typeface="微软雅黑" panose="020B0503020204020204" pitchFamily="34" charset="-122"/>
                <a:sym typeface="Arial" panose="020B0604020202020204" pitchFamily="34" charset="0"/>
              </a:rPr>
              <a:t>的人的行为，或机械、物质的状态。</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442" name="Text Box 15"/>
          <p:cNvSpPr txBox="1"/>
          <p:nvPr/>
        </p:nvSpPr>
        <p:spPr>
          <a:xfrm>
            <a:off x="5148263" y="1052513"/>
            <a:ext cx="1584325" cy="1790700"/>
          </a:xfrm>
          <a:prstGeom prst="rect">
            <a:avLst/>
          </a:prstGeom>
          <a:noFill/>
          <a:ln w="50800" cap="flat" cmpd="sng">
            <a:solidFill>
              <a:srgbClr val="00FFFF"/>
            </a:solidFill>
            <a:prstDash val="dash"/>
            <a:miter/>
            <a:headEnd type="none" w="med" len="med"/>
            <a:tailEnd type="none" w="med" len="med"/>
          </a:ln>
        </p:spPr>
        <p:txBody>
          <a:bodyPr anchor="t">
            <a:spAutoFit/>
          </a:bodyPr>
          <a:p>
            <a:pPr algn="ctr">
              <a:spcBef>
                <a:spcPct val="50000"/>
              </a:spcBef>
            </a:pPr>
            <a:r>
              <a:rPr lang="zh-CN" altLang="en-US" dirty="0">
                <a:latin typeface="Arial" panose="020B0604020202020204" pitchFamily="34" charset="0"/>
                <a:ea typeface="微软雅黑" panose="020B0503020204020204" pitchFamily="34" charset="-122"/>
                <a:sym typeface="Arial" panose="020B0604020202020204" pitchFamily="34" charset="0"/>
              </a:rPr>
              <a:t>使人员</a:t>
            </a:r>
            <a:r>
              <a:rPr lang="zh-CN" altLang="en-US" dirty="0">
                <a:solidFill>
                  <a:srgbClr val="0000CC"/>
                </a:solidFill>
                <a:latin typeface="Arial" panose="020B0604020202020204" pitchFamily="34" charset="0"/>
                <a:ea typeface="微软雅黑" panose="020B0503020204020204" pitchFamily="34" charset="-122"/>
                <a:sym typeface="Arial" panose="020B0604020202020204" pitchFamily="34" charset="0"/>
              </a:rPr>
              <a:t>受到伤害或可能受到伤害</a:t>
            </a:r>
            <a:r>
              <a:rPr lang="zh-CN" altLang="en-US" dirty="0">
                <a:latin typeface="Arial" panose="020B0604020202020204" pitchFamily="34" charset="0"/>
                <a:ea typeface="微软雅黑" panose="020B0503020204020204" pitchFamily="34" charset="-122"/>
                <a:sym typeface="Arial" panose="020B0604020202020204" pitchFamily="34" charset="0"/>
              </a:rPr>
              <a:t>的、出乎意料之外的、失去控制的事件。 </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443" name="Rectangle 16"/>
          <p:cNvSpPr/>
          <p:nvPr/>
        </p:nvSpPr>
        <p:spPr>
          <a:xfrm>
            <a:off x="179388" y="2411413"/>
            <a:ext cx="1223962" cy="2889250"/>
          </a:xfrm>
          <a:prstGeom prst="rect">
            <a:avLst/>
          </a:prstGeom>
          <a:noFill/>
          <a:ln w="50800" cap="flat" cmpd="sng">
            <a:solidFill>
              <a:srgbClr val="800000"/>
            </a:solidFill>
            <a:prstDash val="dash"/>
            <a:miter/>
            <a:headEnd type="none" w="med" len="med"/>
            <a:tailEnd type="none" w="med" len="med"/>
          </a:ln>
        </p:spPr>
        <p:txBody>
          <a:bodyPr anchor="ctr">
            <a:spAutoFit/>
          </a:bodyPr>
          <a:p>
            <a:r>
              <a:rPr lang="zh-CN" altLang="en-US" dirty="0">
                <a:solidFill>
                  <a:srgbClr val="0000CC"/>
                </a:solidFill>
                <a:latin typeface="Arial" panose="020B0604020202020204" pitchFamily="34" charset="0"/>
                <a:ea typeface="微软雅黑" panose="020B0503020204020204" pitchFamily="34" charset="-122"/>
                <a:sym typeface="Arial" panose="020B0604020202020204" pitchFamily="34" charset="0"/>
              </a:rPr>
              <a:t>遗传因素</a:t>
            </a:r>
            <a:r>
              <a:rPr lang="zh-CN" altLang="en-US" dirty="0">
                <a:latin typeface="Arial" panose="020B0604020202020204" pitchFamily="34" charset="0"/>
                <a:ea typeface="微软雅黑" panose="020B0503020204020204" pitchFamily="34" charset="-122"/>
                <a:sym typeface="Arial" panose="020B0604020202020204" pitchFamily="34" charset="0"/>
              </a:rPr>
              <a:t>可能造成鲁莽、固执等不良性格；</a:t>
            </a:r>
            <a:r>
              <a:rPr lang="zh-CN" altLang="en-US" dirty="0">
                <a:solidFill>
                  <a:srgbClr val="0000CC"/>
                </a:solidFill>
                <a:latin typeface="Arial" panose="020B0604020202020204" pitchFamily="34" charset="0"/>
                <a:ea typeface="微软雅黑" panose="020B0503020204020204" pitchFamily="34" charset="-122"/>
                <a:sym typeface="Arial" panose="020B0604020202020204" pitchFamily="34" charset="0"/>
              </a:rPr>
              <a:t>社会环境</a:t>
            </a:r>
            <a:r>
              <a:rPr lang="zh-CN" altLang="en-US" dirty="0">
                <a:latin typeface="Arial" panose="020B0604020202020204" pitchFamily="34" charset="0"/>
                <a:ea typeface="微软雅黑" panose="020B0503020204020204" pitchFamily="34" charset="-122"/>
                <a:sym typeface="Arial" panose="020B0604020202020204" pitchFamily="34" charset="0"/>
              </a:rPr>
              <a:t>可能妨碍教育、助长性格上的缺点发展。 </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
</p:tagLst>
</file>

<file path=ppt/tags/tag2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commondata" val="eyJoZGlkIjoiNDY1MmY4MTY3YzFkZTg4NGM1MWI4N2I1NTA1MWI4MWE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rgbClr val="FF0066"/>
          </a:solidFill>
          <a:prstDash val="solid"/>
          <a:round/>
          <a:headEnd type="none" w="med" len="med"/>
          <a:tailEnd type="triangl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50800" cap="flat" cmpd="sng" algn="ctr">
          <a:solidFill>
            <a:srgbClr val="FF0066"/>
          </a:solidFill>
          <a:prstDash val="solid"/>
          <a:round/>
          <a:headEnd type="none" w="med" len="med"/>
          <a:tailEnd type="triangl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3038</Words>
  <Application>WPS 演示</Application>
  <PresentationFormat>全屏显示(4:3)</PresentationFormat>
  <Paragraphs>216</Paragraphs>
  <Slides>32</Slides>
  <Notes>33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vt:i4>
      </vt:variant>
    </vt:vector>
  </HeadingPairs>
  <TitlesOfParts>
    <vt:vector size="41" baseType="lpstr">
      <vt:lpstr>Arial</vt:lpstr>
      <vt:lpstr>宋体</vt:lpstr>
      <vt:lpstr>Wingdings</vt:lpstr>
      <vt:lpstr>微软雅黑</vt:lpstr>
      <vt:lpstr>Arial Unicode MS</vt:lpstr>
      <vt:lpstr>楷体</vt:lpstr>
      <vt:lpstr>汉仪旗黑-85S</vt:lpstr>
      <vt:lpstr>黑体</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5</cp:revision>
  <dcterms:created xsi:type="dcterms:W3CDTF">2011-01-12T08:10:00Z</dcterms:created>
  <dcterms:modified xsi:type="dcterms:W3CDTF">2024-01-18T07:47:24Z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2052-12.1.0.16120</vt:lpwstr>
  </property>
  <property fmtid="{D5CDD505-2E9C-101B-9397-08002B2CF9AE}" pid="4" name="ICV">
    <vt:lpwstr>C6A0E01D3FE445EBBB501A0D72C3A1AB_13</vt:lpwstr>
  </property>
</Properties>
</file>