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15"/>
  </p:notesMasterIdLst>
  <p:handoutMasterIdLst>
    <p:handoutMasterId r:id="rId34"/>
  </p:handoutMasterIdLst>
  <p:sldIdLst>
    <p:sldId id="970" r:id="rId4"/>
    <p:sldId id="971" r:id="rId5"/>
    <p:sldId id="866" r:id="rId6"/>
    <p:sldId id="937" r:id="rId7"/>
    <p:sldId id="902" r:id="rId8"/>
    <p:sldId id="903" r:id="rId9"/>
    <p:sldId id="905" r:id="rId10"/>
    <p:sldId id="906" r:id="rId11"/>
    <p:sldId id="907" r:id="rId12"/>
    <p:sldId id="916" r:id="rId13"/>
    <p:sldId id="917" r:id="rId14"/>
    <p:sldId id="920" r:id="rId16"/>
    <p:sldId id="923" r:id="rId17"/>
    <p:sldId id="928" r:id="rId18"/>
    <p:sldId id="929" r:id="rId19"/>
    <p:sldId id="872" r:id="rId20"/>
    <p:sldId id="930" r:id="rId21"/>
    <p:sldId id="931" r:id="rId22"/>
    <p:sldId id="932" r:id="rId23"/>
    <p:sldId id="933" r:id="rId24"/>
    <p:sldId id="934" r:id="rId25"/>
    <p:sldId id="935" r:id="rId26"/>
    <p:sldId id="936" r:id="rId27"/>
    <p:sldId id="938" r:id="rId28"/>
    <p:sldId id="939" r:id="rId29"/>
    <p:sldId id="940" r:id="rId30"/>
    <p:sldId id="941" r:id="rId31"/>
    <p:sldId id="943" r:id="rId32"/>
    <p:sldId id="972" r:id="rId33"/>
  </p:sldIdLst>
  <p:sldSz cx="12192000" cy="6858000"/>
  <p:notesSz cx="9144000" cy="6858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0000"/>
    <a:srgbClr val="FFFFFF"/>
    <a:srgbClr val="CCFF99"/>
    <a:srgbClr val="FF0066"/>
    <a:srgbClr val="00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p:restoredTop sz="94329"/>
  </p:normalViewPr>
  <p:slideViewPr>
    <p:cSldViewPr showGuides="1">
      <p:cViewPr>
        <p:scale>
          <a:sx n="75" d="100"/>
          <a:sy n="75" d="100"/>
        </p:scale>
        <p:origin x="-70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16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86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空军空降 </a:t>
            </a: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675"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6332E6E-85EC-4E99-950B-17EE5D58BDBD}" type="datetime1">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676"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广州机床研究所密封分所技术交流</a:t>
            </a: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677"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空军空降 </a:t>
            </a: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1" name="Rectangle 3"/>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1"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5A0C40F-BDE6-4BBA-BD15-A0A65E6DD3EA}" type="datetime1">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48" name="Rectangle 4"/>
          <p:cNvSpPr>
            <a:spLocks noTextEdit="1"/>
          </p:cNvSpPr>
          <p:nvPr>
            <p:ph type="sldImg" idx="2"/>
          </p:nvPr>
        </p:nvSpPr>
        <p:spPr>
          <a:xfrm>
            <a:off x="2286000" y="514350"/>
            <a:ext cx="4572000" cy="2571750"/>
          </a:xfrm>
          <a:prstGeom prst="rect">
            <a:avLst/>
          </a:prstGeom>
          <a:noFill/>
          <a:ln w="9525" cap="flat" cmpd="sng">
            <a:solidFill>
              <a:srgbClr val="000000"/>
            </a:solidFill>
            <a:prstDash val="solid"/>
            <a:miter/>
            <a:headEnd type="none" w="med" len="med"/>
            <a:tailEnd type="none" w="med" len="med"/>
          </a:ln>
        </p:spPr>
      </p:sp>
      <p:sp>
        <p:nvSpPr>
          <p:cNvPr id="27653" name="Rectangle 5"/>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4" name="Rectangle 6"/>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kumimoji="1"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广州机床研究所密封分所技术交流</a:t>
            </a: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5" name="Rectangle 7"/>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txBox="1">
            <a:spLocks noGrp="1"/>
          </p:cNvSpPr>
          <p:nvPr>
            <p:ph type="hdr" sz="quarter"/>
          </p:nvPr>
        </p:nvSpPr>
        <p:spPr>
          <a:xfrm>
            <a:off x="0" y="0"/>
            <a:ext cx="3962400" cy="342900"/>
          </a:xfrm>
          <a:prstGeom prst="rect">
            <a:avLst/>
          </a:prstGeom>
          <a:noFill/>
          <a:ln w="9525">
            <a:noFill/>
          </a:ln>
        </p:spPr>
        <p:txBody>
          <a:bodyPr/>
          <a:p>
            <a:pPr lvl="0" eaLnBrk="1" hangingPunct="1"/>
            <a:r>
              <a:rPr lang="en-US" altLang="zh-CN" sz="1200" dirty="0">
                <a:latin typeface="Times New Roman" panose="02020603050405020304" pitchFamily="18" charset="0"/>
              </a:rPr>
              <a:t>空军空降 </a:t>
            </a:r>
            <a:endParaRPr lang="en-US" altLang="zh-CN" sz="1200" dirty="0">
              <a:latin typeface="Times New Roman" panose="02020603050405020304" pitchFamily="18" charset="0"/>
            </a:endParaRPr>
          </a:p>
        </p:txBody>
      </p:sp>
      <p:sp>
        <p:nvSpPr>
          <p:cNvPr id="32771" name="Rectangle 6"/>
          <p:cNvSpPr txBox="1">
            <a:spLocks noGrp="1"/>
          </p:cNvSpPr>
          <p:nvPr>
            <p:ph type="ftr" sz="quarter"/>
          </p:nvPr>
        </p:nvSpPr>
        <p:spPr>
          <a:xfrm>
            <a:off x="0" y="6515100"/>
            <a:ext cx="3962400" cy="342900"/>
          </a:xfrm>
          <a:prstGeom prst="rect">
            <a:avLst/>
          </a:prstGeom>
          <a:noFill/>
          <a:ln w="9525">
            <a:noFill/>
          </a:ln>
        </p:spPr>
        <p:txBody>
          <a:bodyPr anchor="b" anchorCtr="0"/>
          <a:p>
            <a:pPr lvl="0" eaLnBrk="1" hangingPunct="1"/>
            <a:r>
              <a:rPr lang="en-US" altLang="zh-CN" sz="1200" dirty="0">
                <a:latin typeface="Times New Roman" panose="02020603050405020304" pitchFamily="18" charset="0"/>
              </a:rPr>
              <a:t>广州机床研究所密封分所技术交流</a:t>
            </a:r>
            <a:endParaRPr lang="en-US" altLang="zh-CN" sz="1200" dirty="0">
              <a:latin typeface="Times New Roman" panose="02020603050405020304" pitchFamily="18" charset="0"/>
            </a:endParaRPr>
          </a:p>
        </p:txBody>
      </p:sp>
      <p:sp>
        <p:nvSpPr>
          <p:cNvPr id="32772" name="Rectangle 7"/>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2773" name="Rectangle 2"/>
          <p:cNvSpPr>
            <a:spLocks noTextEdit="1"/>
          </p:cNvSpPr>
          <p:nvPr>
            <p:ph type="sldImg"/>
          </p:nvPr>
        </p:nvSpPr>
        <p:spPr>
          <a:ln/>
        </p:spPr>
      </p:sp>
      <p:sp>
        <p:nvSpPr>
          <p:cNvPr id="3277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txBox="1">
            <a:spLocks noGrp="1"/>
          </p:cNvSpPr>
          <p:nvPr>
            <p:ph type="hdr" sz="quarter"/>
          </p:nvPr>
        </p:nvSpPr>
        <p:spPr>
          <a:xfrm>
            <a:off x="0" y="0"/>
            <a:ext cx="3962400" cy="342900"/>
          </a:xfrm>
          <a:prstGeom prst="rect">
            <a:avLst/>
          </a:prstGeom>
          <a:noFill/>
          <a:ln w="9525">
            <a:noFill/>
          </a:ln>
        </p:spPr>
        <p:txBody>
          <a:bodyPr/>
          <a:p>
            <a:pPr lvl="0" eaLnBrk="1" hangingPunct="1"/>
            <a:r>
              <a:rPr lang="en-US" altLang="zh-CN" sz="1200" dirty="0">
                <a:latin typeface="Times New Roman" panose="02020603050405020304" pitchFamily="18" charset="0"/>
              </a:rPr>
              <a:t>空军空降 </a:t>
            </a:r>
            <a:endParaRPr lang="en-US" altLang="zh-CN" sz="1200" dirty="0">
              <a:latin typeface="Times New Roman" panose="02020603050405020304" pitchFamily="18" charset="0"/>
            </a:endParaRPr>
          </a:p>
        </p:txBody>
      </p:sp>
      <p:sp>
        <p:nvSpPr>
          <p:cNvPr id="33795" name="Rectangle 6"/>
          <p:cNvSpPr txBox="1">
            <a:spLocks noGrp="1"/>
          </p:cNvSpPr>
          <p:nvPr>
            <p:ph type="ftr" sz="quarter"/>
          </p:nvPr>
        </p:nvSpPr>
        <p:spPr>
          <a:xfrm>
            <a:off x="0" y="6515100"/>
            <a:ext cx="3962400" cy="342900"/>
          </a:xfrm>
          <a:prstGeom prst="rect">
            <a:avLst/>
          </a:prstGeom>
          <a:noFill/>
          <a:ln w="9525">
            <a:noFill/>
          </a:ln>
        </p:spPr>
        <p:txBody>
          <a:bodyPr anchor="b" anchorCtr="0"/>
          <a:p>
            <a:pPr lvl="0" eaLnBrk="1" hangingPunct="1"/>
            <a:r>
              <a:rPr lang="en-US" altLang="zh-CN" sz="1200" dirty="0">
                <a:latin typeface="Times New Roman" panose="02020603050405020304" pitchFamily="18" charset="0"/>
              </a:rPr>
              <a:t>广州机床研究所密封分所技术交流</a:t>
            </a:r>
            <a:endParaRPr lang="en-US" altLang="zh-CN" sz="1200" dirty="0">
              <a:latin typeface="Times New Roman" panose="02020603050405020304" pitchFamily="18" charset="0"/>
            </a:endParaRPr>
          </a:p>
        </p:txBody>
      </p:sp>
      <p:sp>
        <p:nvSpPr>
          <p:cNvPr id="33796" name="Rectangle 7"/>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3797" name="Rectangle 2"/>
          <p:cNvSpPr>
            <a:spLocks noTextEdit="1"/>
          </p:cNvSpPr>
          <p:nvPr>
            <p:ph type="sldImg"/>
          </p:nvPr>
        </p:nvSpPr>
        <p:spPr>
          <a:ln/>
        </p:spPr>
      </p:sp>
      <p:sp>
        <p:nvSpPr>
          <p:cNvPr id="3379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txBox="1">
            <a:spLocks noGrp="1"/>
          </p:cNvSpPr>
          <p:nvPr>
            <p:ph type="hdr" sz="quarter"/>
          </p:nvPr>
        </p:nvSpPr>
        <p:spPr>
          <a:xfrm>
            <a:off x="0" y="0"/>
            <a:ext cx="3962400" cy="342900"/>
          </a:xfrm>
          <a:prstGeom prst="rect">
            <a:avLst/>
          </a:prstGeom>
          <a:noFill/>
          <a:ln w="9525">
            <a:noFill/>
          </a:ln>
        </p:spPr>
        <p:txBody>
          <a:bodyPr/>
          <a:p>
            <a:pPr lvl="0" eaLnBrk="1" hangingPunct="1"/>
            <a:r>
              <a:rPr lang="en-US" altLang="zh-CN" sz="1200" dirty="0">
                <a:latin typeface="Times New Roman" panose="02020603050405020304" pitchFamily="18" charset="0"/>
              </a:rPr>
              <a:t>空军空降 </a:t>
            </a:r>
            <a:endParaRPr lang="en-US" altLang="zh-CN" sz="1200" dirty="0">
              <a:latin typeface="Times New Roman" panose="02020603050405020304" pitchFamily="18" charset="0"/>
            </a:endParaRPr>
          </a:p>
        </p:txBody>
      </p:sp>
      <p:sp>
        <p:nvSpPr>
          <p:cNvPr id="34819" name="Rectangle 6"/>
          <p:cNvSpPr txBox="1">
            <a:spLocks noGrp="1"/>
          </p:cNvSpPr>
          <p:nvPr>
            <p:ph type="ftr" sz="quarter"/>
          </p:nvPr>
        </p:nvSpPr>
        <p:spPr>
          <a:xfrm>
            <a:off x="0" y="6515100"/>
            <a:ext cx="3962400" cy="342900"/>
          </a:xfrm>
          <a:prstGeom prst="rect">
            <a:avLst/>
          </a:prstGeom>
          <a:noFill/>
          <a:ln w="9525">
            <a:noFill/>
          </a:ln>
        </p:spPr>
        <p:txBody>
          <a:bodyPr anchor="b" anchorCtr="0"/>
          <a:p>
            <a:pPr lvl="0" eaLnBrk="1" hangingPunct="1"/>
            <a:r>
              <a:rPr lang="en-US" altLang="zh-CN" sz="1200" dirty="0">
                <a:latin typeface="Times New Roman" panose="02020603050405020304" pitchFamily="18" charset="0"/>
              </a:rPr>
              <a:t>广州机床研究所密封分所技术交流</a:t>
            </a:r>
            <a:endParaRPr lang="en-US" altLang="zh-CN" sz="1200" dirty="0">
              <a:latin typeface="Times New Roman" panose="02020603050405020304" pitchFamily="18" charset="0"/>
            </a:endParaRPr>
          </a:p>
        </p:txBody>
      </p:sp>
      <p:sp>
        <p:nvSpPr>
          <p:cNvPr id="34820" name="Rectangle 7"/>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4821" name="Rectangle 2"/>
          <p:cNvSpPr>
            <a:spLocks noTextEdit="1"/>
          </p:cNvSpPr>
          <p:nvPr>
            <p:ph type="sldImg"/>
          </p:nvPr>
        </p:nvSpPr>
        <p:spPr>
          <a:ln/>
        </p:spPr>
      </p:sp>
      <p:sp>
        <p:nvSpPr>
          <p:cNvPr id="3482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txBox="1">
            <a:spLocks noGrp="1"/>
          </p:cNvSpPr>
          <p:nvPr>
            <p:ph type="hdr" sz="quarter"/>
          </p:nvPr>
        </p:nvSpPr>
        <p:spPr>
          <a:xfrm>
            <a:off x="0" y="0"/>
            <a:ext cx="3962400" cy="342900"/>
          </a:xfrm>
          <a:prstGeom prst="rect">
            <a:avLst/>
          </a:prstGeom>
          <a:noFill/>
          <a:ln w="9525">
            <a:noFill/>
          </a:ln>
        </p:spPr>
        <p:txBody>
          <a:bodyPr/>
          <a:p>
            <a:pPr lvl="0" eaLnBrk="1" hangingPunct="1"/>
            <a:r>
              <a:rPr lang="en-US" altLang="zh-CN" sz="1200" dirty="0">
                <a:latin typeface="Times New Roman" panose="02020603050405020304" pitchFamily="18" charset="0"/>
              </a:rPr>
              <a:t>空军空降 </a:t>
            </a:r>
            <a:endParaRPr lang="en-US" altLang="zh-CN" sz="1200" dirty="0">
              <a:latin typeface="Times New Roman" panose="02020603050405020304" pitchFamily="18" charset="0"/>
            </a:endParaRPr>
          </a:p>
        </p:txBody>
      </p:sp>
      <p:sp>
        <p:nvSpPr>
          <p:cNvPr id="35843" name="Rectangle 6"/>
          <p:cNvSpPr txBox="1">
            <a:spLocks noGrp="1"/>
          </p:cNvSpPr>
          <p:nvPr>
            <p:ph type="ftr" sz="quarter"/>
          </p:nvPr>
        </p:nvSpPr>
        <p:spPr>
          <a:xfrm>
            <a:off x="0" y="6515100"/>
            <a:ext cx="3962400" cy="342900"/>
          </a:xfrm>
          <a:prstGeom prst="rect">
            <a:avLst/>
          </a:prstGeom>
          <a:noFill/>
          <a:ln w="9525">
            <a:noFill/>
          </a:ln>
        </p:spPr>
        <p:txBody>
          <a:bodyPr anchor="b" anchorCtr="0"/>
          <a:p>
            <a:pPr lvl="0" eaLnBrk="1" hangingPunct="1"/>
            <a:r>
              <a:rPr lang="en-US" altLang="zh-CN" sz="1200" dirty="0">
                <a:latin typeface="Times New Roman" panose="02020603050405020304" pitchFamily="18" charset="0"/>
              </a:rPr>
              <a:t>广州机床研究所密封分所技术交流</a:t>
            </a:r>
            <a:endParaRPr lang="en-US" altLang="zh-CN" sz="1200" dirty="0">
              <a:latin typeface="Times New Roman" panose="02020603050405020304" pitchFamily="18" charset="0"/>
            </a:endParaRPr>
          </a:p>
        </p:txBody>
      </p:sp>
      <p:sp>
        <p:nvSpPr>
          <p:cNvPr id="35844" name="Rectangle 7"/>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5845" name="Rectangle 2"/>
          <p:cNvSpPr>
            <a:spLocks noTextEdit="1"/>
          </p:cNvSpPr>
          <p:nvPr>
            <p:ph type="sldImg"/>
          </p:nvPr>
        </p:nvSpPr>
        <p:spPr>
          <a:ln/>
        </p:spPr>
      </p:sp>
      <p:sp>
        <p:nvSpPr>
          <p:cNvPr id="3584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txBox="1">
            <a:spLocks noGrp="1"/>
          </p:cNvSpPr>
          <p:nvPr>
            <p:ph type="hdr" sz="quarter"/>
          </p:nvPr>
        </p:nvSpPr>
        <p:spPr>
          <a:xfrm>
            <a:off x="0" y="0"/>
            <a:ext cx="3962400" cy="342900"/>
          </a:xfrm>
          <a:prstGeom prst="rect">
            <a:avLst/>
          </a:prstGeom>
          <a:noFill/>
          <a:ln w="9525">
            <a:noFill/>
          </a:ln>
        </p:spPr>
        <p:txBody>
          <a:bodyPr/>
          <a:p>
            <a:pPr lvl="0" eaLnBrk="1" hangingPunct="1"/>
            <a:r>
              <a:rPr lang="en-US" altLang="zh-CN" sz="1200" dirty="0">
                <a:latin typeface="Times New Roman" panose="02020603050405020304" pitchFamily="18" charset="0"/>
              </a:rPr>
              <a:t>空军空降 </a:t>
            </a:r>
            <a:endParaRPr lang="en-US" altLang="zh-CN" sz="1200" dirty="0">
              <a:latin typeface="Times New Roman" panose="02020603050405020304" pitchFamily="18" charset="0"/>
            </a:endParaRPr>
          </a:p>
        </p:txBody>
      </p:sp>
      <p:sp>
        <p:nvSpPr>
          <p:cNvPr id="36867" name="Rectangle 6"/>
          <p:cNvSpPr txBox="1">
            <a:spLocks noGrp="1"/>
          </p:cNvSpPr>
          <p:nvPr>
            <p:ph type="ftr" sz="quarter"/>
          </p:nvPr>
        </p:nvSpPr>
        <p:spPr>
          <a:xfrm>
            <a:off x="0" y="6515100"/>
            <a:ext cx="3962400" cy="342900"/>
          </a:xfrm>
          <a:prstGeom prst="rect">
            <a:avLst/>
          </a:prstGeom>
          <a:noFill/>
          <a:ln w="9525">
            <a:noFill/>
          </a:ln>
        </p:spPr>
        <p:txBody>
          <a:bodyPr anchor="b" anchorCtr="0"/>
          <a:p>
            <a:pPr lvl="0" eaLnBrk="1" hangingPunct="1"/>
            <a:r>
              <a:rPr lang="en-US" altLang="zh-CN" sz="1200" dirty="0">
                <a:latin typeface="Times New Roman" panose="02020603050405020304" pitchFamily="18" charset="0"/>
              </a:rPr>
              <a:t>广州机床研究所密封分所技术交流</a:t>
            </a:r>
            <a:endParaRPr lang="en-US" altLang="zh-CN" sz="1200" dirty="0">
              <a:latin typeface="Times New Roman" panose="02020603050405020304" pitchFamily="18" charset="0"/>
            </a:endParaRPr>
          </a:p>
        </p:txBody>
      </p:sp>
      <p:sp>
        <p:nvSpPr>
          <p:cNvPr id="36868" name="Rectangle 7"/>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36869" name="Rectangle 2"/>
          <p:cNvSpPr>
            <a:spLocks noTextEdit="1"/>
          </p:cNvSpPr>
          <p:nvPr>
            <p:ph type="sldImg"/>
          </p:nvPr>
        </p:nvSpPr>
        <p:spPr>
          <a:ln/>
        </p:spPr>
      </p:sp>
      <p:sp>
        <p:nvSpPr>
          <p:cNvPr id="3687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25601"/>
          <p:cNvSpPr>
            <a:spLocks noRot="1" noTextEdit="1"/>
          </p:cNvSpPr>
          <p:nvPr>
            <p:ph type="sldImg"/>
          </p:nvPr>
        </p:nvSpPr>
        <p:spPr>
          <a:ln/>
        </p:spPr>
      </p:sp>
      <p:sp>
        <p:nvSpPr>
          <p:cNvPr id="37891" name="文本占位符 25602"/>
          <p:cNvSpPr>
            <a:spLocks noGrp="1"/>
          </p:cNvSpPr>
          <p:nvPr>
            <p:ph type="body"/>
          </p:nvPr>
        </p:nvSpPr>
        <p:spPr>
          <a:ln/>
        </p:spPr>
        <p:txBody>
          <a:bodyPr wrap="square" lIns="91440" tIns="45720" rIns="91440" bIns="45720" anchor="t" anchorCtr="0"/>
          <a:p>
            <a:pPr lvl="0" eaLnBrk="1" hangingPunct="1"/>
            <a:endParaRPr lang="zh-CN" altLang="zh-CN" dirty="0"/>
          </a:p>
        </p:txBody>
      </p:sp>
      <p:sp>
        <p:nvSpPr>
          <p:cNvPr id="37892" name="灯片编号占位符 1"/>
          <p:cNvSpPr txBox="1">
            <a:spLocks noGrp="1"/>
          </p:cNvSpPr>
          <p:nvPr>
            <p:ph type="sldNum" sz="quarter"/>
          </p:nvPr>
        </p:nvSpPr>
        <p:spPr>
          <a:xfrm>
            <a:off x="5181600" y="6515100"/>
            <a:ext cx="3962400" cy="342900"/>
          </a:xfrm>
          <a:prstGeom prst="rect">
            <a:avLst/>
          </a:prstGeom>
          <a:noFill/>
          <a:ln w="9525">
            <a:noFill/>
          </a:ln>
        </p:spPr>
        <p:txBody>
          <a:bodyPr anchor="b" anchorCtr="0"/>
          <a:p>
            <a:pPr lvl="0" algn="r" eaLnBrk="1" hangingPunct="1"/>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3.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3.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Line 12"/>
          <p:cNvSpPr/>
          <p:nvPr/>
        </p:nvSpPr>
        <p:spPr>
          <a:xfrm>
            <a:off x="1930400" y="620713"/>
            <a:ext cx="10261600" cy="0"/>
          </a:xfrm>
          <a:prstGeom prst="line">
            <a:avLst/>
          </a:prstGeom>
          <a:ln w="76200" cap="flat" cmpd="sng">
            <a:solidFill>
              <a:schemeClr val="accent1"/>
            </a:solidFill>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chemeClr val="accent1"/>
            </a:extrusionClr>
          </a:sp3d>
        </p:spPr>
      </p:sp>
      <p:sp>
        <p:nvSpPr>
          <p:cNvPr id="1224706" name="Rectangle 2"/>
          <p:cNvSpPr>
            <a:spLocks noGrp="1" noRot="1" noChangeArrowheads="1"/>
          </p:cNvSpPr>
          <p:nvPr>
            <p:ph type="ctrTitle"/>
          </p:nvPr>
        </p:nvSpPr>
        <p:spPr>
          <a:xfrm>
            <a:off x="5283200" y="1066800"/>
            <a:ext cx="6197600" cy="1981200"/>
          </a:xfrm>
        </p:spPr>
        <p:txBody>
          <a:bodyPr/>
          <a:lstStyle>
            <a:lvl1pPr>
              <a:defRPr/>
            </a:lvl1pPr>
          </a:lstStyle>
          <a:p>
            <a:pPr lvl="0"/>
            <a:r>
              <a:rPr lang="zh-CN" altLang="en-US" noProof="0" smtClean="0"/>
              <a:t>单击此处编辑母版标题样式</a:t>
            </a:r>
            <a:endParaRPr lang="zh-CN" altLang="en-US" noProof="0" smtClean="0"/>
          </a:p>
        </p:txBody>
      </p:sp>
      <p:sp>
        <p:nvSpPr>
          <p:cNvPr id="1224707" name="Rectangle 3"/>
          <p:cNvSpPr>
            <a:spLocks noGrp="1" noRot="1" noChangeArrowheads="1"/>
          </p:cNvSpPr>
          <p:nvPr>
            <p:ph type="subTitle" idx="1"/>
          </p:nvPr>
        </p:nvSpPr>
        <p:spPr>
          <a:xfrm>
            <a:off x="5283200" y="3657600"/>
            <a:ext cx="6096000" cy="16764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8" name="Rectangle 4"/>
          <p:cNvSpPr>
            <a:spLocks noGrp="1" noChangeArrowheads="1"/>
          </p:cNvSpPr>
          <p:nvPr>
            <p:ph type="dt" sz="half" idx="2"/>
          </p:nvPr>
        </p:nvSpPr>
        <p:spPr bwMode="auto">
          <a:xfrm>
            <a:off x="402167" y="6076950"/>
            <a:ext cx="3052233"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CEF850D-EF14-4F9F-8E51-D4223ECB55F3}"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5"/>
          <p:cNvSpPr>
            <a:spLocks noGrp="1" noChangeArrowheads="1"/>
          </p:cNvSpPr>
          <p:nvPr>
            <p:ph type="ftr" sz="quarter" idx="3"/>
          </p:nvPr>
        </p:nvSpPr>
        <p:spPr bwMode="auto">
          <a:xfrm>
            <a:off x="4165600" y="6076950"/>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6"/>
          <p:cNvSpPr>
            <a:spLocks noGrp="1" noChangeArrowheads="1"/>
          </p:cNvSpPr>
          <p:nvPr>
            <p:ph type="sldNum" sz="quarter" idx="4"/>
          </p:nvPr>
        </p:nvSpPr>
        <p:spPr bwMode="auto">
          <a:xfrm>
            <a:off x="8737600" y="6076950"/>
            <a:ext cx="3052233"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7151" y="685800"/>
            <a:ext cx="2846916"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41784"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279555"/>
          <p:cNvSpPr>
            <a:spLocks noGrp="1"/>
          </p:cNvSpPr>
          <p:nvPr>
            <p:ph type="dt" sz="half" idx="12"/>
          </p:nvPr>
        </p:nvSpPr>
        <p:spPr bwMode="auto">
          <a:xfrm>
            <a:off x="402167" y="6019800"/>
            <a:ext cx="3052233"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79556"/>
          <p:cNvSpPr>
            <a:spLocks noGrp="1"/>
          </p:cNvSpPr>
          <p:nvPr>
            <p:ph type="ftr" sz="quarter" idx="3"/>
          </p:nvPr>
        </p:nvSpPr>
        <p:spPr bwMode="auto">
          <a:xfrm>
            <a:off x="4165600" y="6019800"/>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279557"/>
          <p:cNvSpPr>
            <a:spLocks noGrp="1"/>
          </p:cNvSpPr>
          <p:nvPr>
            <p:ph type="sldNum" sz="quarter" idx="4"/>
          </p:nvPr>
        </p:nvSpPr>
        <p:spPr bwMode="auto">
          <a:xfrm>
            <a:off x="8737600" y="6019800"/>
            <a:ext cx="3052233"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fld id="{9A0DB2DC-4C9A-4742-B13C-FB6460FD3503}" type="slidenum">
              <a:rPr lang="zh-CN" altLang="en-US" dirty="0"/>
            </a:fld>
            <a:endParaRPr lang="zh-CN" altLang="en-US" dirty="0"/>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0"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1833" y="1981200"/>
            <a:ext cx="5592233"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noRot="1"/>
          </p:cNvSpPr>
          <p:nvPr>
            <p:ph type="title"/>
          </p:nvPr>
        </p:nvSpPr>
        <p:spPr>
          <a:xfrm>
            <a:off x="402167" y="685800"/>
            <a:ext cx="11387667"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noRot="1"/>
          </p:cNvSpPr>
          <p:nvPr>
            <p:ph type="body" idx="1"/>
          </p:nvPr>
        </p:nvSpPr>
        <p:spPr>
          <a:xfrm>
            <a:off x="406400" y="1981200"/>
            <a:ext cx="11387667"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3684" name="Rectangle 4"/>
          <p:cNvSpPr>
            <a:spLocks noGrp="1" noChangeArrowheads="1"/>
          </p:cNvSpPr>
          <p:nvPr>
            <p:ph type="dt" sz="half" idx="2"/>
          </p:nvPr>
        </p:nvSpPr>
        <p:spPr bwMode="auto">
          <a:xfrm>
            <a:off x="402167" y="601980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1277FE24-9E74-4DA5-9F3A-7CCC879C61F2}" type="datetime2">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3685" name="Rectangle 5"/>
          <p:cNvSpPr>
            <a:spLocks noGrp="1" noChangeArrowheads="1"/>
          </p:cNvSpPr>
          <p:nvPr>
            <p:ph type="ftr" sz="quarter" idx="3"/>
          </p:nvPr>
        </p:nvSpPr>
        <p:spPr bwMode="auto">
          <a:xfrm>
            <a:off x="4165600" y="60198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3686" name="Rectangle 6"/>
          <p:cNvSpPr>
            <a:spLocks noGrp="1" noChangeArrowheads="1"/>
          </p:cNvSpPr>
          <p:nvPr>
            <p:ph type="sldNum" sz="quarter" idx="4"/>
          </p:nvPr>
        </p:nvSpPr>
        <p:spPr bwMode="auto">
          <a:xfrm>
            <a:off x="8737600" y="6019800"/>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3.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3.xml"/><Relationship Id="rId10" Type="http://schemas.openxmlformats.org/officeDocument/2006/relationships/tags" Target="../tags/tag15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56.xml"/><Relationship Id="rId5" Type="http://schemas.openxmlformats.org/officeDocument/2006/relationships/image" Target="../media/image3.png"/><Relationship Id="rId4" Type="http://schemas.openxmlformats.org/officeDocument/2006/relationships/tags" Target="../tags/tag155.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24.jpeg"/><Relationship Id="rId5" Type="http://schemas.openxmlformats.org/officeDocument/2006/relationships/tags" Target="../tags/tag159.xml"/><Relationship Id="rId4" Type="http://schemas.openxmlformats.org/officeDocument/2006/relationships/image" Target="../media/image23.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3.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75311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减速机基础知识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Rot="1"/>
          </p:cNvSpPr>
          <p:nvPr>
            <p:ph type="title" idx="4294967295"/>
          </p:nvPr>
        </p:nvSpPr>
        <p:spPr>
          <a:xfrm>
            <a:off x="1524000" y="685800"/>
            <a:ext cx="8540750" cy="1143000"/>
          </a:xfrm>
          <a:ln/>
        </p:spPr>
        <p:txBody>
          <a:bodyPr vert="horz" wrap="square" lIns="91440" tIns="45720" rIns="91440" bIns="45720" anchor="ctr" anchorCtr="0"/>
          <a:p>
            <a:pPr eaLnBrk="1" hangingPunct="1"/>
            <a:r>
              <a:rPr lang="zh-CN" altLang="en-US" dirty="0"/>
              <a:t>摆线针轮减速器</a:t>
            </a:r>
            <a:endParaRPr lang="zh-CN" altLang="en-US" dirty="0"/>
          </a:p>
        </p:txBody>
      </p:sp>
      <p:pic>
        <p:nvPicPr>
          <p:cNvPr id="12291" name="Picture 3"/>
          <p:cNvPicPr>
            <a:picLocks noChangeAspect="1"/>
          </p:cNvPicPr>
          <p:nvPr>
            <p:ph type="body" idx="4294967295"/>
          </p:nvPr>
        </p:nvPicPr>
        <p:blipFill>
          <a:blip r:embed="rId1"/>
          <a:srcRect/>
          <a:stretch>
            <a:fillRect/>
          </a:stretch>
        </p:blipFill>
        <p:spPr>
          <a:xfrm>
            <a:off x="2711450" y="1844675"/>
            <a:ext cx="7056438" cy="4321175"/>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Rot="1"/>
          </p:cNvSpPr>
          <p:nvPr>
            <p:ph idx="1"/>
          </p:nvPr>
        </p:nvSpPr>
        <p:spPr>
          <a:xfrm>
            <a:off x="2855913" y="981075"/>
            <a:ext cx="7416800" cy="4962525"/>
          </a:xfrm>
          <a:ln/>
        </p:spPr>
        <p:txBody>
          <a:bodyPr vert="horz" wrap="square" lIns="91440" tIns="45720" rIns="91440" bIns="45720" anchor="t" anchorCtr="0"/>
          <a:p>
            <a:pPr eaLnBrk="1" hangingPunct="1"/>
            <a:r>
              <a:rPr lang="en-US" altLang="zh-CN" sz="2800" dirty="0"/>
              <a:t>    </a:t>
            </a:r>
            <a:r>
              <a:rPr lang="zh-CN" altLang="en-US" sz="2800" dirty="0">
                <a:ea typeface="楷体_GB2312" pitchFamily="49" charset="-122"/>
              </a:rPr>
              <a:t>摆线针轮减速机是一种应用行星式传动原理，采用摆线针齿啮合的传动装置。</a:t>
            </a:r>
            <a:endParaRPr lang="zh-CN" altLang="en-US" sz="2800" dirty="0">
              <a:ea typeface="楷体_GB2312" pitchFamily="49" charset="-122"/>
            </a:endParaRPr>
          </a:p>
          <a:p>
            <a:pPr eaLnBrk="1" hangingPunct="1"/>
            <a:r>
              <a:rPr lang="zh-CN" altLang="en-US" sz="2800" dirty="0">
                <a:ea typeface="楷体_GB2312" pitchFamily="49" charset="-122"/>
              </a:rPr>
              <a:t>    摆线针轮减速机全部传动装置可分为三部分：输入部分、减速部分、输出部分。在输入轴上装有一个错位</a:t>
            </a:r>
            <a:r>
              <a:rPr lang="en-US" altLang="zh-CN" sz="2800" dirty="0">
                <a:ea typeface="楷体_GB2312" pitchFamily="49" charset="-122"/>
              </a:rPr>
              <a:t>180°</a:t>
            </a:r>
            <a:r>
              <a:rPr lang="zh-CN" altLang="en-US" sz="2800" dirty="0">
                <a:ea typeface="楷体_GB2312" pitchFamily="49" charset="-122"/>
              </a:rPr>
              <a:t>的双偏心套，在偏心套上装有两个滚柱轴承，两个摆线轮的中心孔即为偏心套上转臂轴承的滚道，并由摆线轮与针齿轮上一组环形排列的针齿相啮合，以组成齿差为一齿的内啮合减速机构，（为了减小摩擦，在速比小的减速机中，针齿上带有针齿套）。</a:t>
            </a:r>
            <a:r>
              <a:rPr lang="zh-CN" altLang="en-US" sz="2800" dirty="0"/>
              <a:t> </a:t>
            </a:r>
            <a:endParaRPr lang="zh-CN" altLang="en-US" sz="2800" dirty="0"/>
          </a:p>
        </p:txBody>
      </p:sp>
      <p:sp>
        <p:nvSpPr>
          <p:cNvPr id="13315" name="Text Box 3"/>
          <p:cNvSpPr txBox="1"/>
          <p:nvPr/>
        </p:nvSpPr>
        <p:spPr>
          <a:xfrm>
            <a:off x="2056448" y="1524000"/>
            <a:ext cx="551815" cy="3200400"/>
          </a:xfrm>
          <a:prstGeom prst="rect">
            <a:avLst/>
          </a:prstGeom>
          <a:noFill/>
          <a:ln w="9525">
            <a:noFill/>
          </a:ln>
        </p:spPr>
        <p:txBody>
          <a:bodyPr vert="eaVert">
            <a:spAutoFit/>
          </a:bodyPr>
          <a:p>
            <a:pPr>
              <a:spcBef>
                <a:spcPct val="50000"/>
              </a:spcBef>
            </a:pPr>
            <a:r>
              <a:rPr lang="zh-CN" altLang="en-US" sz="2400" b="1" dirty="0">
                <a:solidFill>
                  <a:srgbClr val="FF0066"/>
                </a:solidFill>
                <a:latin typeface="Times New Roman" panose="02020603050405020304" pitchFamily="18" charset="0"/>
                <a:ea typeface="华文细黑" panose="02010600040101010101" pitchFamily="2" charset="-122"/>
              </a:rPr>
              <a:t>传动结构及原理</a:t>
            </a:r>
            <a:endParaRPr lang="zh-CN" altLang="en-US" sz="2400" b="1" dirty="0">
              <a:solidFill>
                <a:srgbClr val="FF0066"/>
              </a:solidFill>
              <a:latin typeface="Times New Roman" panose="02020603050405020304" pitchFamily="18" charset="0"/>
              <a:ea typeface="华文细黑" panose="02010600040101010101" pitchFamily="2" charset="-122"/>
            </a:endParaRPr>
          </a:p>
        </p:txBody>
      </p:sp>
      <p:sp>
        <p:nvSpPr>
          <p:cNvPr id="13316" name="Text Box 4"/>
          <p:cNvSpPr txBox="1"/>
          <p:nvPr/>
        </p:nvSpPr>
        <p:spPr>
          <a:xfrm>
            <a:off x="4800600" y="0"/>
            <a:ext cx="3027680" cy="58356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3200" dirty="0">
                <a:solidFill>
                  <a:srgbClr val="FF0066"/>
                </a:solidFill>
                <a:latin typeface="Times New Roman" panose="02020603050405020304" pitchFamily="18" charset="0"/>
              </a:rPr>
              <a:t>摆线针轮减速机</a:t>
            </a:r>
            <a:endParaRPr lang="zh-CN" altLang="en-US" sz="3200" dirty="0">
              <a:solidFill>
                <a:srgbClr val="FF0066"/>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2"/>
          <p:cNvSpPr txBox="1"/>
          <p:nvPr/>
        </p:nvSpPr>
        <p:spPr>
          <a:xfrm>
            <a:off x="2056448" y="1524000"/>
            <a:ext cx="551815" cy="3200400"/>
          </a:xfrm>
          <a:prstGeom prst="rect">
            <a:avLst/>
          </a:prstGeom>
          <a:noFill/>
          <a:ln w="9525">
            <a:noFill/>
          </a:ln>
        </p:spPr>
        <p:txBody>
          <a:bodyPr vert="eaVert">
            <a:spAutoFit/>
          </a:bodyPr>
          <a:p>
            <a:pPr>
              <a:spcBef>
                <a:spcPct val="50000"/>
              </a:spcBef>
            </a:pPr>
            <a:r>
              <a:rPr lang="zh-CN" altLang="en-US" sz="2400" b="1" dirty="0">
                <a:solidFill>
                  <a:srgbClr val="FF0066"/>
                </a:solidFill>
                <a:latin typeface="Times New Roman" panose="02020603050405020304" pitchFamily="18" charset="0"/>
                <a:ea typeface="华文细黑" panose="02010600040101010101" pitchFamily="2" charset="-122"/>
              </a:rPr>
              <a:t>传动结构及原理</a:t>
            </a:r>
            <a:endParaRPr lang="zh-CN" altLang="en-US" sz="2400" b="1" dirty="0">
              <a:solidFill>
                <a:srgbClr val="FF0066"/>
              </a:solidFill>
              <a:latin typeface="Times New Roman" panose="02020603050405020304" pitchFamily="18" charset="0"/>
              <a:ea typeface="华文细黑" panose="02010600040101010101" pitchFamily="2" charset="-122"/>
            </a:endParaRPr>
          </a:p>
        </p:txBody>
      </p:sp>
      <p:pic>
        <p:nvPicPr>
          <p:cNvPr id="14339" name="Picture 3"/>
          <p:cNvPicPr>
            <a:picLocks noChangeAspect="1"/>
          </p:cNvPicPr>
          <p:nvPr>
            <p:ph idx="1"/>
          </p:nvPr>
        </p:nvPicPr>
        <p:blipFill>
          <a:blip r:embed="rId1"/>
          <a:srcRect/>
          <a:stretch>
            <a:fillRect/>
          </a:stretch>
        </p:blipFill>
        <p:spPr>
          <a:xfrm>
            <a:off x="3143250" y="981075"/>
            <a:ext cx="7129463" cy="4962525"/>
          </a:xfrm>
          <a:ln/>
        </p:spPr>
      </p:pic>
      <p:sp>
        <p:nvSpPr>
          <p:cNvPr id="14340" name="Text Box 4"/>
          <p:cNvSpPr txBox="1"/>
          <p:nvPr/>
        </p:nvSpPr>
        <p:spPr>
          <a:xfrm>
            <a:off x="4800600" y="0"/>
            <a:ext cx="3027680" cy="58356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3200" dirty="0">
                <a:solidFill>
                  <a:srgbClr val="FF0066"/>
                </a:solidFill>
                <a:latin typeface="Times New Roman" panose="02020603050405020304" pitchFamily="18" charset="0"/>
              </a:rPr>
              <a:t>摆线针轮减速机</a:t>
            </a:r>
            <a:endParaRPr lang="zh-CN" altLang="en-US" sz="3200" dirty="0">
              <a:solidFill>
                <a:srgbClr val="FF0066"/>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2056448" y="1524000"/>
            <a:ext cx="551815" cy="3200400"/>
          </a:xfrm>
          <a:prstGeom prst="rect">
            <a:avLst/>
          </a:prstGeom>
          <a:noFill/>
          <a:ln w="9525">
            <a:noFill/>
          </a:ln>
        </p:spPr>
        <p:txBody>
          <a:bodyPr vert="eaVert">
            <a:spAutoFit/>
          </a:bodyPr>
          <a:p>
            <a:pPr>
              <a:spcBef>
                <a:spcPct val="50000"/>
              </a:spcBef>
            </a:pPr>
            <a:r>
              <a:rPr lang="zh-CN" altLang="en-US" sz="2400" b="1" dirty="0">
                <a:solidFill>
                  <a:srgbClr val="FF0066"/>
                </a:solidFill>
                <a:latin typeface="Times New Roman" panose="02020603050405020304" pitchFamily="18" charset="0"/>
                <a:ea typeface="华文细黑" panose="02010600040101010101" pitchFamily="2" charset="-122"/>
              </a:rPr>
              <a:t>传动结构及原理</a:t>
            </a:r>
            <a:endParaRPr lang="zh-CN" altLang="en-US" sz="2400" b="1" dirty="0">
              <a:solidFill>
                <a:srgbClr val="FF0066"/>
              </a:solidFill>
              <a:latin typeface="Times New Roman" panose="02020603050405020304" pitchFamily="18" charset="0"/>
              <a:ea typeface="华文细黑" panose="02010600040101010101" pitchFamily="2" charset="-122"/>
            </a:endParaRPr>
          </a:p>
        </p:txBody>
      </p:sp>
      <p:pic>
        <p:nvPicPr>
          <p:cNvPr id="15363" name="Picture 3" descr="hj5802511_200711131836332632"/>
          <p:cNvPicPr>
            <a:picLocks noChangeAspect="1"/>
          </p:cNvPicPr>
          <p:nvPr/>
        </p:nvPicPr>
        <p:blipFill>
          <a:blip r:embed="rId1"/>
          <a:srcRect l="2289" t="5927" r="2058"/>
          <a:stretch>
            <a:fillRect/>
          </a:stretch>
        </p:blipFill>
        <p:spPr>
          <a:xfrm>
            <a:off x="2927350" y="908050"/>
            <a:ext cx="7416800" cy="5473700"/>
          </a:xfrm>
          <a:prstGeom prst="rect">
            <a:avLst/>
          </a:prstGeom>
          <a:noFill/>
          <a:ln w="9525">
            <a:noFill/>
          </a:ln>
        </p:spPr>
      </p:pic>
      <p:sp>
        <p:nvSpPr>
          <p:cNvPr id="15364" name="Text Box 4"/>
          <p:cNvSpPr txBox="1"/>
          <p:nvPr/>
        </p:nvSpPr>
        <p:spPr>
          <a:xfrm>
            <a:off x="4800600" y="0"/>
            <a:ext cx="3027680" cy="58356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3200" dirty="0">
                <a:solidFill>
                  <a:srgbClr val="FF0066"/>
                </a:solidFill>
                <a:latin typeface="Times New Roman" panose="02020603050405020304" pitchFamily="18" charset="0"/>
              </a:rPr>
              <a:t>摆线针轮减速机</a:t>
            </a:r>
            <a:endParaRPr lang="zh-CN" altLang="en-US" sz="3200" dirty="0">
              <a:solidFill>
                <a:srgbClr val="FF0066"/>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2056448" y="1524000"/>
            <a:ext cx="551815" cy="3200400"/>
          </a:xfrm>
          <a:prstGeom prst="rect">
            <a:avLst/>
          </a:prstGeom>
          <a:noFill/>
          <a:ln w="9525">
            <a:noFill/>
          </a:ln>
        </p:spPr>
        <p:txBody>
          <a:bodyPr vert="eaVert">
            <a:spAutoFit/>
          </a:bodyPr>
          <a:p>
            <a:pPr>
              <a:spcBef>
                <a:spcPct val="50000"/>
              </a:spcBef>
            </a:pPr>
            <a:r>
              <a:rPr lang="en-US" altLang="zh-CN" sz="2400" b="1" dirty="0">
                <a:solidFill>
                  <a:srgbClr val="FF0066"/>
                </a:solidFill>
                <a:latin typeface="Times New Roman" panose="02020603050405020304" pitchFamily="18" charset="0"/>
                <a:ea typeface="华文细黑" panose="02010600040101010101" pitchFamily="2" charset="-122"/>
              </a:rPr>
              <a:t>  </a:t>
            </a:r>
            <a:r>
              <a:rPr lang="zh-CN" altLang="en-US" sz="2400" b="1" dirty="0">
                <a:solidFill>
                  <a:srgbClr val="FF0066"/>
                </a:solidFill>
                <a:latin typeface="Times New Roman" panose="02020603050405020304" pitchFamily="18" charset="0"/>
                <a:ea typeface="华文细黑" panose="02010600040101010101" pitchFamily="2" charset="-122"/>
              </a:rPr>
              <a:t>型                     号</a:t>
            </a:r>
            <a:endParaRPr lang="zh-CN" altLang="en-US" sz="2400" b="1" dirty="0">
              <a:solidFill>
                <a:srgbClr val="FF0066"/>
              </a:solidFill>
              <a:latin typeface="Times New Roman" panose="02020603050405020304" pitchFamily="18" charset="0"/>
              <a:ea typeface="华文细黑" panose="02010600040101010101" pitchFamily="2" charset="-122"/>
            </a:endParaRPr>
          </a:p>
        </p:txBody>
      </p:sp>
      <p:pic>
        <p:nvPicPr>
          <p:cNvPr id="16387" name="Picture 3"/>
          <p:cNvPicPr>
            <a:picLocks noChangeAspect="1"/>
          </p:cNvPicPr>
          <p:nvPr/>
        </p:nvPicPr>
        <p:blipFill>
          <a:blip r:embed="rId1"/>
          <a:stretch>
            <a:fillRect/>
          </a:stretch>
        </p:blipFill>
        <p:spPr>
          <a:xfrm>
            <a:off x="2927350" y="1196975"/>
            <a:ext cx="7489825" cy="4594225"/>
          </a:xfrm>
          <a:prstGeom prst="rect">
            <a:avLst/>
          </a:prstGeom>
          <a:noFill/>
          <a:ln w="9525">
            <a:noFill/>
          </a:ln>
        </p:spPr>
      </p:pic>
      <p:sp>
        <p:nvSpPr>
          <p:cNvPr id="16388" name="Text Box 4"/>
          <p:cNvSpPr txBox="1"/>
          <p:nvPr/>
        </p:nvSpPr>
        <p:spPr>
          <a:xfrm>
            <a:off x="4800600" y="0"/>
            <a:ext cx="3027680" cy="58356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3200" dirty="0">
                <a:solidFill>
                  <a:srgbClr val="FF0066"/>
                </a:solidFill>
                <a:latin typeface="Times New Roman" panose="02020603050405020304" pitchFamily="18" charset="0"/>
              </a:rPr>
              <a:t>摆线针轮减速机</a:t>
            </a:r>
            <a:endParaRPr lang="zh-CN" altLang="en-US" sz="3200" dirty="0">
              <a:solidFill>
                <a:srgbClr val="FF0066"/>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txBox="1"/>
          <p:nvPr/>
        </p:nvSpPr>
        <p:spPr>
          <a:xfrm>
            <a:off x="2056448" y="1524000"/>
            <a:ext cx="551815" cy="3200400"/>
          </a:xfrm>
          <a:prstGeom prst="rect">
            <a:avLst/>
          </a:prstGeom>
          <a:noFill/>
          <a:ln w="9525">
            <a:noFill/>
          </a:ln>
        </p:spPr>
        <p:txBody>
          <a:bodyPr vert="eaVert">
            <a:spAutoFit/>
          </a:bodyPr>
          <a:p>
            <a:pPr>
              <a:spcBef>
                <a:spcPct val="50000"/>
              </a:spcBef>
            </a:pPr>
            <a:r>
              <a:rPr lang="en-US" altLang="zh-CN" sz="2400" b="1" dirty="0">
                <a:solidFill>
                  <a:srgbClr val="FF0066"/>
                </a:solidFill>
                <a:latin typeface="Times New Roman" panose="02020603050405020304" pitchFamily="18" charset="0"/>
                <a:ea typeface="华文细黑" panose="02010600040101010101" pitchFamily="2" charset="-122"/>
              </a:rPr>
              <a:t>  </a:t>
            </a:r>
            <a:r>
              <a:rPr lang="zh-CN" altLang="en-US" sz="2400" b="1" dirty="0">
                <a:solidFill>
                  <a:srgbClr val="FF0066"/>
                </a:solidFill>
                <a:latin typeface="Times New Roman" panose="02020603050405020304" pitchFamily="18" charset="0"/>
                <a:ea typeface="华文细黑" panose="02010600040101010101" pitchFamily="2" charset="-122"/>
              </a:rPr>
              <a:t>型                     号</a:t>
            </a:r>
            <a:endParaRPr lang="zh-CN" altLang="en-US" sz="2400" b="1" dirty="0">
              <a:solidFill>
                <a:srgbClr val="FF0066"/>
              </a:solidFill>
              <a:latin typeface="Times New Roman" panose="02020603050405020304" pitchFamily="18" charset="0"/>
              <a:ea typeface="华文细黑" panose="02010600040101010101" pitchFamily="2" charset="-122"/>
            </a:endParaRPr>
          </a:p>
        </p:txBody>
      </p:sp>
      <p:pic>
        <p:nvPicPr>
          <p:cNvPr id="17411" name="Picture 3"/>
          <p:cNvPicPr>
            <a:picLocks noChangeAspect="1"/>
          </p:cNvPicPr>
          <p:nvPr/>
        </p:nvPicPr>
        <p:blipFill>
          <a:blip r:embed="rId1"/>
          <a:stretch>
            <a:fillRect/>
          </a:stretch>
        </p:blipFill>
        <p:spPr>
          <a:xfrm>
            <a:off x="3000375" y="981075"/>
            <a:ext cx="7129463" cy="5037138"/>
          </a:xfrm>
          <a:prstGeom prst="rect">
            <a:avLst/>
          </a:prstGeom>
          <a:noFill/>
          <a:ln w="9525">
            <a:noFill/>
          </a:ln>
        </p:spPr>
      </p:pic>
      <p:sp>
        <p:nvSpPr>
          <p:cNvPr id="17412" name="Text Box 4"/>
          <p:cNvSpPr txBox="1"/>
          <p:nvPr/>
        </p:nvSpPr>
        <p:spPr>
          <a:xfrm>
            <a:off x="4800600" y="0"/>
            <a:ext cx="3027680" cy="58356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3200" dirty="0">
                <a:solidFill>
                  <a:srgbClr val="FF0066"/>
                </a:solidFill>
                <a:latin typeface="Times New Roman" panose="02020603050405020304" pitchFamily="18" charset="0"/>
              </a:rPr>
              <a:t>摆线针轮减速机</a:t>
            </a:r>
            <a:endParaRPr lang="zh-CN" altLang="en-US" sz="3200" dirty="0">
              <a:solidFill>
                <a:srgbClr val="FF0066"/>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p:cNvPicPr>
            <a:picLocks noChangeAspect="1"/>
          </p:cNvPicPr>
          <p:nvPr/>
        </p:nvPicPr>
        <p:blipFill>
          <a:blip r:embed="rId1"/>
          <a:stretch>
            <a:fillRect/>
          </a:stretch>
        </p:blipFill>
        <p:spPr>
          <a:xfrm>
            <a:off x="3000375" y="1370013"/>
            <a:ext cx="7672388" cy="5011737"/>
          </a:xfrm>
          <a:prstGeom prst="rect">
            <a:avLst/>
          </a:prstGeom>
          <a:noFill/>
          <a:ln w="9525">
            <a:noFill/>
          </a:ln>
        </p:spPr>
      </p:pic>
      <p:sp>
        <p:nvSpPr>
          <p:cNvPr id="18435" name="Text Box 3"/>
          <p:cNvSpPr txBox="1"/>
          <p:nvPr/>
        </p:nvSpPr>
        <p:spPr>
          <a:xfrm>
            <a:off x="1909128" y="1727200"/>
            <a:ext cx="613410" cy="3237230"/>
          </a:xfrm>
          <a:prstGeom prst="rect">
            <a:avLst/>
          </a:prstGeom>
          <a:noFill/>
          <a:ln w="9525">
            <a:noFill/>
          </a:ln>
        </p:spPr>
        <p:txBody>
          <a:bodyPr vert="eaVert" wrap="none">
            <a:spAutoFit/>
          </a:bodyPr>
          <a:p>
            <a:pPr>
              <a:spcBef>
                <a:spcPct val="20000"/>
              </a:spcBef>
              <a:buClr>
                <a:schemeClr val="tx2"/>
              </a:buClr>
              <a:buSzPct val="95000"/>
              <a:buFont typeface="Wingdings" panose="05000000000000000000" pitchFamily="2" charset="2"/>
              <a:buChar char="¬"/>
            </a:pPr>
            <a:r>
              <a:rPr lang="zh-CN" altLang="en-US" sz="2800" dirty="0">
                <a:solidFill>
                  <a:srgbClr val="FF0066"/>
                </a:solidFill>
                <a:latin typeface="Times New Roman" panose="02020603050405020304" pitchFamily="18" charset="0"/>
              </a:rPr>
              <a:t>减速机结构、特点</a:t>
            </a:r>
            <a:endParaRPr lang="zh-CN" altLang="en-US" sz="2800" dirty="0">
              <a:solidFill>
                <a:srgbClr val="FF0066"/>
              </a:solidFill>
              <a:latin typeface="Times New Roman" panose="02020603050405020304" pitchFamily="18" charset="0"/>
            </a:endParaRPr>
          </a:p>
        </p:txBody>
      </p:sp>
      <p:sp>
        <p:nvSpPr>
          <p:cNvPr id="18436" name="Text Box 4"/>
          <p:cNvSpPr txBox="1"/>
          <p:nvPr/>
        </p:nvSpPr>
        <p:spPr>
          <a:xfrm>
            <a:off x="3340100" y="765175"/>
            <a:ext cx="1706880" cy="460375"/>
          </a:xfrm>
          <a:prstGeom prst="rect">
            <a:avLst/>
          </a:prstGeom>
          <a:noFill/>
          <a:ln w="9525">
            <a:noFill/>
          </a:ln>
        </p:spPr>
        <p:txBody>
          <a:bodyPr wrap="none">
            <a:spAutoFit/>
          </a:bodyPr>
          <a:p>
            <a:pPr>
              <a:spcBef>
                <a:spcPct val="20000"/>
              </a:spcBef>
              <a:buClr>
                <a:schemeClr val="tx2"/>
              </a:buClr>
              <a:buSzPct val="95000"/>
              <a:buFont typeface="Wingdings" panose="05000000000000000000" pitchFamily="2" charset="2"/>
            </a:pPr>
            <a:r>
              <a:rPr lang="zh-CN" altLang="en-US" sz="2400" dirty="0">
                <a:solidFill>
                  <a:srgbClr val="FF0066"/>
                </a:solidFill>
                <a:latin typeface="Times New Roman" panose="02020603050405020304" pitchFamily="18" charset="0"/>
              </a:rPr>
              <a:t>蜗杆减速器</a:t>
            </a:r>
            <a:endParaRPr lang="zh-CN" altLang="en-US" sz="2400" dirty="0">
              <a:solidFill>
                <a:srgbClr val="FF0066"/>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Rot="1"/>
          </p:cNvSpPr>
          <p:nvPr>
            <p:ph type="title"/>
          </p:nvPr>
        </p:nvSpPr>
        <p:spPr>
          <a:xfrm>
            <a:off x="1825625" y="685800"/>
            <a:ext cx="8540750" cy="798513"/>
          </a:xfrm>
          <a:ln/>
        </p:spPr>
        <p:txBody>
          <a:bodyPr vert="horz" wrap="square" lIns="91440" tIns="45720" rIns="91440" bIns="45720" anchor="ctr" anchorCtr="0"/>
          <a:p>
            <a:pPr eaLnBrk="1" hangingPunct="1"/>
            <a:r>
              <a:rPr lang="zh-CN" altLang="en-US" dirty="0"/>
              <a:t>减速机的润滑</a:t>
            </a:r>
            <a:endParaRPr lang="zh-CN" altLang="en-US" dirty="0"/>
          </a:p>
        </p:txBody>
      </p:sp>
      <p:sp>
        <p:nvSpPr>
          <p:cNvPr id="19459" name="Rectangle 3"/>
          <p:cNvSpPr>
            <a:spLocks noGrp="1" noRot="1"/>
          </p:cNvSpPr>
          <p:nvPr>
            <p:ph idx="1"/>
          </p:nvPr>
        </p:nvSpPr>
        <p:spPr>
          <a:ln/>
        </p:spPr>
        <p:txBody>
          <a:bodyPr vert="horz" wrap="square" lIns="91440" tIns="45720" rIns="91440" bIns="45720" anchor="t" anchorCtr="0"/>
          <a:p>
            <a:pPr eaLnBrk="1" hangingPunct="1"/>
            <a:r>
              <a:rPr lang="zh-CN" altLang="en-US" b="1" dirty="0">
                <a:solidFill>
                  <a:srgbClr val="000000"/>
                </a:solidFill>
              </a:rPr>
              <a:t>润滑方式</a:t>
            </a:r>
            <a:r>
              <a:rPr lang="zh-CN" altLang="en-US" dirty="0">
                <a:solidFill>
                  <a:srgbClr val="000000"/>
                </a:solidFill>
              </a:rPr>
              <a:t> </a:t>
            </a:r>
            <a:endParaRPr lang="zh-CN" altLang="en-US" dirty="0">
              <a:solidFill>
                <a:srgbClr val="000000"/>
              </a:solidFill>
            </a:endParaRPr>
          </a:p>
          <a:p>
            <a:pPr eaLnBrk="1" hangingPunct="1"/>
            <a:r>
              <a:rPr lang="zh-CN" altLang="en-US" dirty="0"/>
              <a:t>减速机一般采用油池润滑，自然冷却。 </a:t>
            </a:r>
            <a:endParaRPr lang="zh-CN" altLang="en-US" dirty="0"/>
          </a:p>
          <a:p>
            <a:pPr eaLnBrk="1" hangingPunct="1"/>
            <a:r>
              <a:rPr lang="zh-CN" altLang="en-US" dirty="0"/>
              <a:t>当减速机工作平衡温度超过</a:t>
            </a:r>
            <a:r>
              <a:rPr lang="en-US" altLang="zh-CN" dirty="0"/>
              <a:t>90℃</a:t>
            </a:r>
            <a:r>
              <a:rPr lang="zh-CN" altLang="en-US" dirty="0"/>
              <a:t>或承载功率超过热功率</a:t>
            </a:r>
            <a:r>
              <a:rPr lang="en-US" altLang="zh-CN" dirty="0"/>
              <a:t>PG1</a:t>
            </a:r>
            <a:r>
              <a:rPr lang="zh-CN" altLang="en-US" dirty="0"/>
              <a:t>时，可采用循环油润滑，或采用加冷却管的油路润滑。</a:t>
            </a:r>
            <a:endParaRPr lang="zh-CN" altLang="en-US" dirty="0"/>
          </a:p>
          <a:p>
            <a:pPr eaLnBrk="1" hangingPunct="1"/>
            <a:r>
              <a:rPr lang="zh-CN" altLang="en-US" dirty="0"/>
              <a:t>当减速机连续停机超过</a:t>
            </a:r>
            <a:r>
              <a:rPr lang="en-US" altLang="zh-CN" dirty="0"/>
              <a:t>24h</a:t>
            </a:r>
            <a:r>
              <a:rPr lang="zh-CN" altLang="en-US" dirty="0"/>
              <a:t>后在启动时，应使齿轮和轴承充分润滑正常后方可带负荷运转</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Rot="1"/>
          </p:cNvSpPr>
          <p:nvPr>
            <p:ph type="title"/>
          </p:nvPr>
        </p:nvSpPr>
        <p:spPr>
          <a:xfrm>
            <a:off x="1825625" y="685800"/>
            <a:ext cx="8540750" cy="798513"/>
          </a:xfrm>
          <a:ln/>
        </p:spPr>
        <p:txBody>
          <a:bodyPr vert="horz" wrap="square" lIns="91440" tIns="45720" rIns="91440" bIns="45720" anchor="ctr" anchorCtr="0"/>
          <a:p>
            <a:pPr eaLnBrk="1" hangingPunct="1"/>
            <a:r>
              <a:rPr lang="zh-CN" altLang="en-US" dirty="0"/>
              <a:t>减速机的润滑</a:t>
            </a:r>
            <a:endParaRPr lang="zh-CN" altLang="en-US" dirty="0"/>
          </a:p>
        </p:txBody>
      </p:sp>
      <p:sp>
        <p:nvSpPr>
          <p:cNvPr id="20483" name="Rectangle 3"/>
          <p:cNvSpPr>
            <a:spLocks noGrp="1" noRot="1"/>
          </p:cNvSpPr>
          <p:nvPr>
            <p:ph idx="1"/>
          </p:nvPr>
        </p:nvSpPr>
        <p:spPr>
          <a:xfrm>
            <a:off x="1828800" y="1700213"/>
            <a:ext cx="8540750" cy="4681537"/>
          </a:xfrm>
          <a:ln/>
        </p:spPr>
        <p:txBody>
          <a:bodyPr vert="horz" wrap="square" lIns="91440" tIns="45720" rIns="91440" bIns="45720" anchor="t" anchorCtr="0"/>
          <a:p>
            <a:pPr eaLnBrk="1" hangingPunct="1">
              <a:lnSpc>
                <a:spcPct val="90000"/>
              </a:lnSpc>
            </a:pPr>
            <a:r>
              <a:rPr lang="zh-CN" altLang="en-US" dirty="0">
                <a:solidFill>
                  <a:srgbClr val="000000"/>
                </a:solidFill>
              </a:rPr>
              <a:t>轴承润滑</a:t>
            </a:r>
            <a:endParaRPr lang="zh-CN" altLang="en-US" dirty="0">
              <a:solidFill>
                <a:srgbClr val="000000"/>
              </a:solidFill>
            </a:endParaRPr>
          </a:p>
          <a:p>
            <a:pPr eaLnBrk="1" hangingPunct="1">
              <a:lnSpc>
                <a:spcPct val="90000"/>
              </a:lnSpc>
            </a:pPr>
            <a:r>
              <a:rPr lang="zh-CN" altLang="en-US" sz="2400" dirty="0"/>
              <a:t> 减速机中滚动轴承的润滑，常采用的润滑剂有润滑油和润滑脂两种。 选择润滑油时，应考虑到轴承的负荷、转速、温度和工作环境等因素。</a:t>
            </a:r>
            <a:endParaRPr lang="zh-CN" altLang="en-US" sz="2400" dirty="0"/>
          </a:p>
          <a:p>
            <a:pPr eaLnBrk="1" hangingPunct="1">
              <a:lnSpc>
                <a:spcPct val="90000"/>
              </a:lnSpc>
            </a:pPr>
            <a:r>
              <a:rPr lang="zh-CN" altLang="en-US" sz="2400" dirty="0"/>
              <a:t>轴承的负荷大、温度愈高、采用润滑油的粘度应愈高。</a:t>
            </a:r>
            <a:endParaRPr lang="zh-CN" altLang="en-US" sz="2400" dirty="0"/>
          </a:p>
          <a:p>
            <a:pPr eaLnBrk="1" hangingPunct="1">
              <a:lnSpc>
                <a:spcPct val="90000"/>
              </a:lnSpc>
            </a:pPr>
            <a:r>
              <a:rPr lang="zh-CN" altLang="en-US" sz="2400" dirty="0"/>
              <a:t>轴承的负荷小、温度低和转速高时，可用黏度小的润滑油。 </a:t>
            </a:r>
            <a:endParaRPr lang="zh-CN" altLang="en-US" sz="2400" dirty="0"/>
          </a:p>
          <a:p>
            <a:pPr eaLnBrk="1" hangingPunct="1">
              <a:lnSpc>
                <a:spcPct val="90000"/>
              </a:lnSpc>
            </a:pPr>
            <a:r>
              <a:rPr lang="zh-CN" altLang="en-US" sz="2400" dirty="0"/>
              <a:t>轴承中的润滑油过多或过少，都将引起轴承过热现象。当轴承转速</a:t>
            </a:r>
            <a:r>
              <a:rPr lang="en-US" altLang="zh-CN" sz="2400" dirty="0"/>
              <a:t>n=1500r/min</a:t>
            </a:r>
            <a:r>
              <a:rPr lang="zh-CN" altLang="en-US" sz="2400" dirty="0"/>
              <a:t>时，油面应更低些。 在轴承转动座圈圆周速度不大于</a:t>
            </a:r>
            <a:r>
              <a:rPr lang="en-US" altLang="zh-CN" sz="2400" dirty="0"/>
              <a:t>4-5m/h</a:t>
            </a:r>
            <a:r>
              <a:rPr lang="zh-CN" altLang="en-US" sz="2400" dirty="0"/>
              <a:t>，可采用润滑脂润滑。采用润滑脂润滑时，轴承中润滑脂装入量可占轴承室空间的</a:t>
            </a:r>
            <a:r>
              <a:rPr lang="en-US" altLang="zh-CN" sz="2400" dirty="0"/>
              <a:t>1/3-1/2. </a:t>
            </a:r>
            <a:endParaRPr lang="en-US" altLang="zh-CN" sz="2400" dirty="0"/>
          </a:p>
          <a:p>
            <a:pPr eaLnBrk="1" hangingPunct="1">
              <a:lnSpc>
                <a:spcPct val="90000"/>
              </a:lnSpc>
            </a:pPr>
            <a:r>
              <a:rPr lang="zh-CN" altLang="en-US" sz="2400" dirty="0"/>
              <a:t>减速机中滚动轴承的润滑法，可直接利用减速机油池中的润滑油，这时必须将减速机油池内的润滑油引入轴承。</a:t>
            </a:r>
            <a:endParaRPr lang="zh-CN"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Rot="1"/>
          </p:cNvSpPr>
          <p:nvPr>
            <p:ph type="title"/>
          </p:nvPr>
        </p:nvSpPr>
        <p:spPr>
          <a:xfrm>
            <a:off x="1847850" y="692150"/>
            <a:ext cx="8540750" cy="792163"/>
          </a:xfrm>
          <a:ln/>
        </p:spPr>
        <p:txBody>
          <a:bodyPr vert="horz" wrap="square" lIns="91440" tIns="45720" rIns="91440" bIns="45720" anchor="ctr" anchorCtr="0"/>
          <a:p>
            <a:pPr eaLnBrk="1" hangingPunct="1"/>
            <a:r>
              <a:rPr lang="zh-CN" altLang="en-US" sz="4000" dirty="0"/>
              <a:t>减速机的维护与保养</a:t>
            </a:r>
            <a:endParaRPr lang="zh-CN" altLang="en-US" sz="4000" dirty="0"/>
          </a:p>
        </p:txBody>
      </p:sp>
      <p:sp>
        <p:nvSpPr>
          <p:cNvPr id="21507" name="Rectangle 3"/>
          <p:cNvSpPr>
            <a:spLocks noGrp="1" noRot="1"/>
          </p:cNvSpPr>
          <p:nvPr>
            <p:ph idx="1"/>
          </p:nvPr>
        </p:nvSpPr>
        <p:spPr>
          <a:xfrm>
            <a:off x="1847850" y="1557338"/>
            <a:ext cx="8540750" cy="4318000"/>
          </a:xfrm>
          <a:ln/>
        </p:spPr>
        <p:txBody>
          <a:bodyPr vert="horz" wrap="square" lIns="91440" tIns="45720" rIns="91440" bIns="45720" anchor="t" anchorCtr="0"/>
          <a:p>
            <a:pPr eaLnBrk="1" hangingPunct="1">
              <a:buNone/>
            </a:pPr>
            <a:r>
              <a:rPr lang="en-US" altLang="zh-CN" dirty="0">
                <a:solidFill>
                  <a:srgbClr val="000000"/>
                </a:solidFill>
              </a:rPr>
              <a:t>1.</a:t>
            </a:r>
            <a:r>
              <a:rPr lang="zh-CN" altLang="en-US" dirty="0">
                <a:solidFill>
                  <a:srgbClr val="000000"/>
                </a:solidFill>
              </a:rPr>
              <a:t>备件制造     </a:t>
            </a:r>
            <a:endParaRPr lang="zh-CN" altLang="en-US" dirty="0">
              <a:solidFill>
                <a:srgbClr val="000000"/>
              </a:solidFill>
            </a:endParaRPr>
          </a:p>
          <a:p>
            <a:pPr eaLnBrk="1" hangingPunct="1"/>
            <a:r>
              <a:rPr lang="zh-CN" altLang="en-US" dirty="0"/>
              <a:t>减速机应定期检查与检修。发现擦伤、胶合及显著磨损，必须采用有效措施。备件必须按标准制造，更新的备件必须经过跑合和负荷试车后，才能正式使用</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noRot="1"/>
          </p:cNvSpPr>
          <p:nvPr>
            <p:ph idx="1"/>
          </p:nvPr>
        </p:nvSpPr>
        <p:spPr>
          <a:ln/>
        </p:spPr>
        <p:txBody>
          <a:bodyPr vert="horz" wrap="square" lIns="91440" tIns="45720" rIns="91440" bIns="45720" anchor="t" anchorCtr="0"/>
          <a:p>
            <a:pPr eaLnBrk="1" hangingPunct="1">
              <a:buNone/>
            </a:pPr>
            <a:r>
              <a:rPr lang="en-US" altLang="zh-CN" sz="3600" b="1" dirty="0">
                <a:solidFill>
                  <a:srgbClr val="000000"/>
                </a:solidFill>
              </a:rPr>
              <a:t>2.</a:t>
            </a:r>
            <a:r>
              <a:rPr lang="zh-CN" altLang="en-US" sz="3600" b="1" dirty="0">
                <a:solidFill>
                  <a:srgbClr val="000000"/>
                </a:solidFill>
              </a:rPr>
              <a:t>传动检查</a:t>
            </a:r>
            <a:endParaRPr lang="zh-CN" altLang="en-US" sz="3600" dirty="0">
              <a:solidFill>
                <a:srgbClr val="000000"/>
              </a:solidFill>
            </a:endParaRPr>
          </a:p>
          <a:p>
            <a:pPr eaLnBrk="1" hangingPunct="1"/>
            <a:r>
              <a:rPr lang="zh-CN" altLang="en-US" dirty="0"/>
              <a:t>减速机应定期检查与检修。发现擦伤、胶合及显著磨损，必须采用有效措施。备件必须按标准制造，更新的备件必须经过跑合和负荷试车后，才能正式使用。</a:t>
            </a:r>
            <a:endParaRPr lang="zh-CN" altLang="en-US" dirty="0"/>
          </a:p>
          <a:p>
            <a:pPr eaLnBrk="1" hangingPunct="1">
              <a:buNone/>
            </a:pPr>
            <a:endParaRPr lang="en-US" altLang="zh-CN" dirty="0"/>
          </a:p>
        </p:txBody>
      </p:sp>
      <p:sp>
        <p:nvSpPr>
          <p:cNvPr id="22531" name="Rectangle 4"/>
          <p:cNvSpPr>
            <a:spLocks noGrp="1" noRot="1"/>
          </p:cNvSpPr>
          <p:nvPr>
            <p:ph type="title"/>
          </p:nvPr>
        </p:nvSpPr>
        <p:spPr>
          <a:xfrm>
            <a:off x="1847850" y="692150"/>
            <a:ext cx="8540750" cy="871538"/>
          </a:xfrm>
          <a:ln/>
        </p:spPr>
        <p:txBody>
          <a:bodyPr vert="horz" wrap="square" lIns="91440" tIns="45720" rIns="91440" bIns="45720" anchor="ctr" anchorCtr="0"/>
          <a:p>
            <a:pPr eaLnBrk="1" hangingPunct="1"/>
            <a:r>
              <a:rPr lang="zh-CN" altLang="en-US" dirty="0"/>
              <a:t>减速机的维护与保养</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Rot="1"/>
          </p:cNvSpPr>
          <p:nvPr>
            <p:ph type="title"/>
          </p:nvPr>
        </p:nvSpPr>
        <p:spPr>
          <a:ln/>
        </p:spPr>
        <p:txBody>
          <a:bodyPr vert="horz" wrap="square" lIns="91440" tIns="45720" rIns="91440" bIns="45720" anchor="ctr" anchorCtr="0"/>
          <a:p>
            <a:pPr eaLnBrk="1" hangingPunct="1"/>
            <a:r>
              <a:rPr lang="zh-CN" altLang="en-US" dirty="0"/>
              <a:t>减速机的维护与保养</a:t>
            </a:r>
            <a:endParaRPr lang="zh-CN" altLang="en-US" dirty="0"/>
          </a:p>
        </p:txBody>
      </p:sp>
      <p:sp>
        <p:nvSpPr>
          <p:cNvPr id="23555" name="Rectangle 3"/>
          <p:cNvSpPr>
            <a:spLocks noGrp="1" noRot="1"/>
          </p:cNvSpPr>
          <p:nvPr>
            <p:ph idx="1"/>
          </p:nvPr>
        </p:nvSpPr>
        <p:spPr>
          <a:ln/>
        </p:spPr>
        <p:txBody>
          <a:bodyPr vert="horz" wrap="square" lIns="91440" tIns="45720" rIns="91440" bIns="45720" anchor="t" anchorCtr="0"/>
          <a:p>
            <a:pPr eaLnBrk="1" hangingPunct="1">
              <a:buNone/>
            </a:pPr>
            <a:r>
              <a:rPr lang="en-US" altLang="zh-CN" b="1" dirty="0">
                <a:solidFill>
                  <a:srgbClr val="000000"/>
                </a:solidFill>
              </a:rPr>
              <a:t>3.</a:t>
            </a:r>
            <a:r>
              <a:rPr lang="zh-CN" altLang="en-US" b="1" dirty="0">
                <a:solidFill>
                  <a:srgbClr val="000000"/>
                </a:solidFill>
              </a:rPr>
              <a:t>油量油温</a:t>
            </a:r>
            <a:endParaRPr lang="zh-CN" altLang="en-US" b="1" dirty="0">
              <a:solidFill>
                <a:srgbClr val="000000"/>
              </a:solidFill>
            </a:endParaRPr>
          </a:p>
          <a:p>
            <a:pPr eaLnBrk="1" hangingPunct="1"/>
            <a:r>
              <a:rPr lang="zh-CN" altLang="en-US" dirty="0"/>
              <a:t>经常检查螺栓紧固程度和油量。减速机的油位低于游标尺的下刻度线应及时补充油。循环油润滑应注意优雅的变化，当油压油明显降低时，应检查清洗滤油网。</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Rot="1"/>
          </p:cNvSpPr>
          <p:nvPr>
            <p:ph type="title"/>
          </p:nvPr>
        </p:nvSpPr>
        <p:spPr>
          <a:ln/>
        </p:spPr>
        <p:txBody>
          <a:bodyPr vert="horz" wrap="square" lIns="91440" tIns="45720" rIns="91440" bIns="45720" anchor="ctr" anchorCtr="0"/>
          <a:p>
            <a:pPr eaLnBrk="1" hangingPunct="1"/>
            <a:r>
              <a:rPr lang="zh-CN" altLang="en-US" dirty="0"/>
              <a:t>减速机的维护与保养</a:t>
            </a:r>
            <a:endParaRPr lang="zh-CN" altLang="en-US" dirty="0"/>
          </a:p>
        </p:txBody>
      </p:sp>
      <p:sp>
        <p:nvSpPr>
          <p:cNvPr id="24579" name="Rectangle 3"/>
          <p:cNvSpPr>
            <a:spLocks noGrp="1" noRot="1"/>
          </p:cNvSpPr>
          <p:nvPr>
            <p:ph idx="1"/>
          </p:nvPr>
        </p:nvSpPr>
        <p:spPr>
          <a:ln/>
        </p:spPr>
        <p:txBody>
          <a:bodyPr vert="horz" wrap="square" lIns="91440" tIns="45720" rIns="91440" bIns="45720" anchor="t" anchorCtr="0"/>
          <a:p>
            <a:pPr eaLnBrk="1" hangingPunct="1">
              <a:buNone/>
            </a:pPr>
            <a:r>
              <a:rPr lang="en-US" altLang="zh-CN" sz="3600" b="1" dirty="0">
                <a:solidFill>
                  <a:srgbClr val="000000"/>
                </a:solidFill>
              </a:rPr>
              <a:t>4.</a:t>
            </a:r>
            <a:r>
              <a:rPr lang="zh-CN" altLang="en-US" sz="3600" b="1" dirty="0">
                <a:solidFill>
                  <a:srgbClr val="000000"/>
                </a:solidFill>
              </a:rPr>
              <a:t>散热检查</a:t>
            </a:r>
            <a:endParaRPr lang="zh-CN" altLang="en-US" sz="3600" dirty="0">
              <a:solidFill>
                <a:srgbClr val="000000"/>
              </a:solidFill>
            </a:endParaRPr>
          </a:p>
          <a:p>
            <a:pPr eaLnBrk="1" hangingPunct="1"/>
            <a:r>
              <a:rPr lang="zh-CN" altLang="en-US" dirty="0"/>
              <a:t>为使减速机易于散热，其外表面应保持清洁，通气孔不得堵塞。如箱体升温过高，应检查是否油位过高，是否周围散热条件不好，油质老化，或者冷却水量不够，冷却盘管内结垢冷却效果不好等原因。</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Rot="1"/>
          </p:cNvSpPr>
          <p:nvPr>
            <p:ph type="title"/>
          </p:nvPr>
        </p:nvSpPr>
        <p:spPr>
          <a:ln/>
        </p:spPr>
        <p:txBody>
          <a:bodyPr vert="horz" wrap="square" lIns="91440" tIns="45720" rIns="91440" bIns="45720" anchor="ctr" anchorCtr="0"/>
          <a:p>
            <a:pPr eaLnBrk="1" hangingPunct="1"/>
            <a:r>
              <a:rPr lang="zh-CN" altLang="en-US" dirty="0"/>
              <a:t>减速机的维护与保养</a:t>
            </a:r>
            <a:endParaRPr lang="zh-CN" altLang="en-US" dirty="0"/>
          </a:p>
        </p:txBody>
      </p:sp>
      <p:sp>
        <p:nvSpPr>
          <p:cNvPr id="25603" name="Rectangle 3"/>
          <p:cNvSpPr>
            <a:spLocks noGrp="1" noRot="1"/>
          </p:cNvSpPr>
          <p:nvPr>
            <p:ph idx="1"/>
          </p:nvPr>
        </p:nvSpPr>
        <p:spPr>
          <a:ln/>
        </p:spPr>
        <p:txBody>
          <a:bodyPr vert="horz" wrap="square" lIns="91440" tIns="45720" rIns="91440" bIns="45720" anchor="t" anchorCtr="0"/>
          <a:p>
            <a:pPr eaLnBrk="1" hangingPunct="1">
              <a:lnSpc>
                <a:spcPct val="90000"/>
              </a:lnSpc>
              <a:buNone/>
            </a:pPr>
            <a:r>
              <a:rPr lang="en-US" altLang="zh-CN" b="1" dirty="0">
                <a:solidFill>
                  <a:srgbClr val="000000"/>
                </a:solidFill>
              </a:rPr>
              <a:t>5.</a:t>
            </a:r>
            <a:r>
              <a:rPr lang="zh-CN" altLang="en-US" b="1" dirty="0">
                <a:solidFill>
                  <a:srgbClr val="000000"/>
                </a:solidFill>
              </a:rPr>
              <a:t>漏油检查</a:t>
            </a:r>
            <a:endParaRPr lang="zh-CN" altLang="en-US" dirty="0">
              <a:solidFill>
                <a:srgbClr val="000000"/>
              </a:solidFill>
            </a:endParaRPr>
          </a:p>
          <a:p>
            <a:pPr eaLnBrk="1" hangingPunct="1">
              <a:lnSpc>
                <a:spcPct val="90000"/>
              </a:lnSpc>
            </a:pPr>
            <a:r>
              <a:rPr lang="zh-CN" altLang="en-US" sz="2800" dirty="0"/>
              <a:t>如发现高速轴漏油，应检查是否油位过高。如轴封因老化或者磨损而漏油时，可通过盖上的黄油咀注入适当的黄油，如漏油严重，应及时自行更换油封。</a:t>
            </a:r>
            <a:endParaRPr lang="zh-CN" altLang="en-US" sz="2800" dirty="0"/>
          </a:p>
          <a:p>
            <a:pPr eaLnBrk="1" hangingPunct="1">
              <a:lnSpc>
                <a:spcPct val="90000"/>
              </a:lnSpc>
            </a:pPr>
            <a:r>
              <a:rPr lang="zh-CN" altLang="en-US" sz="2800" dirty="0"/>
              <a:t>重要说明：</a:t>
            </a:r>
            <a:endParaRPr lang="zh-CN" altLang="en-US" sz="2800" dirty="0"/>
          </a:p>
          <a:p>
            <a:pPr eaLnBrk="1" hangingPunct="1">
              <a:lnSpc>
                <a:spcPct val="90000"/>
              </a:lnSpc>
            </a:pPr>
            <a:r>
              <a:rPr lang="zh-CN" altLang="en-US" sz="2800" dirty="0"/>
              <a:t>减速机运转</a:t>
            </a:r>
            <a:r>
              <a:rPr lang="en-US" altLang="zh-CN" sz="2800" dirty="0"/>
              <a:t>8</a:t>
            </a:r>
            <a:r>
              <a:rPr lang="zh-CN" altLang="en-US" sz="2800" dirty="0"/>
              <a:t>小时后，密封件附近小面积浸润油为不渗油，浸润油面积扩展质底座为渗油，在地基上有积油位漏油</a:t>
            </a:r>
            <a:endParaRPr lang="zh-CN"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Rot="1"/>
          </p:cNvSpPr>
          <p:nvPr>
            <p:ph type="title"/>
          </p:nvPr>
        </p:nvSpPr>
        <p:spPr>
          <a:ln/>
        </p:spPr>
        <p:txBody>
          <a:bodyPr vert="horz" wrap="square" lIns="91440" tIns="45720" rIns="91440" bIns="45720" anchor="ctr" anchorCtr="0"/>
          <a:p>
            <a:pPr eaLnBrk="1" hangingPunct="1"/>
            <a:r>
              <a:rPr lang="zh-CN" altLang="en-US" dirty="0"/>
              <a:t>减速机的维护与保养</a:t>
            </a:r>
            <a:endParaRPr lang="zh-CN" altLang="en-US" dirty="0"/>
          </a:p>
        </p:txBody>
      </p:sp>
      <p:sp>
        <p:nvSpPr>
          <p:cNvPr id="26627" name="Rectangle 3"/>
          <p:cNvSpPr>
            <a:spLocks noGrp="1" noRot="1"/>
          </p:cNvSpPr>
          <p:nvPr>
            <p:ph idx="1"/>
          </p:nvPr>
        </p:nvSpPr>
        <p:spPr>
          <a:ln/>
        </p:spPr>
        <p:txBody>
          <a:bodyPr vert="horz" wrap="square" lIns="91440" tIns="45720" rIns="91440" bIns="45720" anchor="t" anchorCtr="0"/>
          <a:p>
            <a:pPr eaLnBrk="1" hangingPunct="1"/>
            <a:r>
              <a:rPr lang="en-US" altLang="zh-CN" dirty="0">
                <a:solidFill>
                  <a:srgbClr val="000000"/>
                </a:solidFill>
              </a:rPr>
              <a:t>6.</a:t>
            </a:r>
            <a:r>
              <a:rPr lang="zh-CN" altLang="en-US" dirty="0">
                <a:solidFill>
                  <a:srgbClr val="000000"/>
                </a:solidFill>
              </a:rPr>
              <a:t>安全防护 </a:t>
            </a:r>
            <a:endParaRPr lang="zh-CN" altLang="en-US" dirty="0">
              <a:solidFill>
                <a:srgbClr val="000000"/>
              </a:solidFill>
            </a:endParaRPr>
          </a:p>
          <a:p>
            <a:pPr eaLnBrk="1" hangingPunct="1"/>
            <a:r>
              <a:rPr lang="zh-CN" altLang="en-US" dirty="0"/>
              <a:t>减速机外漏的回转部分应设防护罩，与电动机或者其他电器设备连接时应接地 重要说明：请勿在减速机运行过程中卸下试镜盖，以免高温齿轮油飞溅造成人身伤害。 </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Rot="1"/>
          </p:cNvSpPr>
          <p:nvPr>
            <p:ph type="title"/>
          </p:nvPr>
        </p:nvSpPr>
        <p:spPr>
          <a:ln/>
        </p:spPr>
        <p:txBody>
          <a:bodyPr vert="horz" wrap="square" lIns="91440" tIns="45720" rIns="91440" bIns="45720" anchor="ctr" anchorCtr="0"/>
          <a:p>
            <a:pPr eaLnBrk="1" hangingPunct="1"/>
            <a:r>
              <a:rPr lang="zh-CN" altLang="en-US" dirty="0"/>
              <a:t>减速机的维护与保养</a:t>
            </a:r>
            <a:endParaRPr lang="zh-CN" altLang="en-US" dirty="0"/>
          </a:p>
        </p:txBody>
      </p:sp>
      <p:sp>
        <p:nvSpPr>
          <p:cNvPr id="27651" name="Rectangle 3"/>
          <p:cNvSpPr>
            <a:spLocks noGrp="1" noRot="1"/>
          </p:cNvSpPr>
          <p:nvPr>
            <p:ph idx="1"/>
          </p:nvPr>
        </p:nvSpPr>
        <p:spPr>
          <a:ln/>
        </p:spPr>
        <p:txBody>
          <a:bodyPr vert="horz" wrap="square" lIns="91440" tIns="45720" rIns="91440" bIns="45720" anchor="t" anchorCtr="0"/>
          <a:p>
            <a:pPr eaLnBrk="1" hangingPunct="1"/>
            <a:r>
              <a:rPr lang="en-US" altLang="zh-CN" dirty="0">
                <a:solidFill>
                  <a:srgbClr val="000000"/>
                </a:solidFill>
              </a:rPr>
              <a:t>7.</a:t>
            </a:r>
            <a:r>
              <a:rPr lang="zh-CN" altLang="en-US" dirty="0">
                <a:solidFill>
                  <a:srgbClr val="000000"/>
                </a:solidFill>
              </a:rPr>
              <a:t>换油 </a:t>
            </a:r>
            <a:endParaRPr lang="zh-CN" altLang="en-US" dirty="0">
              <a:solidFill>
                <a:srgbClr val="000000"/>
              </a:solidFill>
            </a:endParaRPr>
          </a:p>
          <a:p>
            <a:pPr eaLnBrk="1" hangingPunct="1"/>
            <a:r>
              <a:rPr lang="zh-CN" altLang="en-US" dirty="0"/>
              <a:t>在正常运行中，由于表面的持续运转，金属微料不可避免的进入机油。这些污物会缩短轴承的寿命，导致齿轮装置的提前报废，所以要借助于频繁更换机油来维护。 </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Rot="1"/>
          </p:cNvSpPr>
          <p:nvPr>
            <p:ph type="title"/>
          </p:nvPr>
        </p:nvSpPr>
        <p:spPr>
          <a:xfrm>
            <a:off x="1847850" y="333375"/>
            <a:ext cx="8540750" cy="1143000"/>
          </a:xfrm>
          <a:ln/>
        </p:spPr>
        <p:txBody>
          <a:bodyPr vert="horz" wrap="square" lIns="91440" tIns="45720" rIns="91440" bIns="45720" anchor="ctr" anchorCtr="0"/>
          <a:p>
            <a:pPr eaLnBrk="1" hangingPunct="1"/>
            <a:r>
              <a:rPr lang="zh-CN" altLang="en-US" dirty="0"/>
              <a:t>常见故障及排除方法</a:t>
            </a:r>
            <a:endParaRPr lang="zh-CN" altLang="en-US" dirty="0"/>
          </a:p>
        </p:txBody>
      </p:sp>
      <p:pic>
        <p:nvPicPr>
          <p:cNvPr id="28675" name="Picture 4" descr="捕获1"/>
          <p:cNvPicPr>
            <a:picLocks noChangeAspect="1"/>
          </p:cNvPicPr>
          <p:nvPr/>
        </p:nvPicPr>
        <p:blipFill>
          <a:blip r:embed="rId1"/>
          <a:stretch>
            <a:fillRect/>
          </a:stretch>
        </p:blipFill>
        <p:spPr>
          <a:xfrm>
            <a:off x="2063750" y="1395413"/>
            <a:ext cx="8135938" cy="5202237"/>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Rot="1"/>
          </p:cNvSpPr>
          <p:nvPr>
            <p:ph type="title" idx="4294967295"/>
          </p:nvPr>
        </p:nvSpPr>
        <p:spPr>
          <a:xfrm>
            <a:off x="2127250" y="333375"/>
            <a:ext cx="8540750" cy="798513"/>
          </a:xfrm>
          <a:ln/>
        </p:spPr>
        <p:txBody>
          <a:bodyPr vert="horz" wrap="square" lIns="91440" tIns="45720" rIns="91440" bIns="45720" anchor="ctr" anchorCtr="0"/>
          <a:p>
            <a:pPr eaLnBrk="1" hangingPunct="1"/>
            <a:r>
              <a:rPr lang="zh-CN" altLang="en-US" dirty="0"/>
              <a:t>常见故障及排除方法</a:t>
            </a:r>
            <a:endParaRPr lang="zh-CN" altLang="en-US" dirty="0"/>
          </a:p>
        </p:txBody>
      </p:sp>
      <p:pic>
        <p:nvPicPr>
          <p:cNvPr id="29699" name="Picture 4" descr="捕获3"/>
          <p:cNvPicPr>
            <a:picLocks noChangeAspect="1"/>
          </p:cNvPicPr>
          <p:nvPr/>
        </p:nvPicPr>
        <p:blipFill>
          <a:blip r:embed="rId1"/>
          <a:stretch>
            <a:fillRect/>
          </a:stretch>
        </p:blipFill>
        <p:spPr>
          <a:xfrm>
            <a:off x="1992313" y="1196975"/>
            <a:ext cx="8351837" cy="566102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19565"/>
          <p:cNvSpPr/>
          <p:nvPr/>
        </p:nvSpPr>
        <p:spPr>
          <a:xfrm>
            <a:off x="3143250" y="1412875"/>
            <a:ext cx="5689600" cy="424815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r>
              <a:rPr lang="zh-CN" altLang="en-US" dirty="0">
                <a:latin typeface="Tahoma" panose="020B0604030504040204" pitchFamily="34" charset="0"/>
              </a:rPr>
              <a:t>人有了知识，就会具备各种分析能力，</a:t>
            </a:r>
            <a:endParaRPr lang="zh-CN" altLang="en-US" dirty="0">
              <a:latin typeface="Tahoma" panose="020B0604030504040204" pitchFamily="34" charset="0"/>
            </a:endParaRPr>
          </a:p>
          <a:p>
            <a:r>
              <a:rPr lang="zh-CN" altLang="en-US" dirty="0">
                <a:latin typeface="Tahoma" panose="020B0604030504040204" pitchFamily="34" charset="0"/>
              </a:rPr>
              <a:t>明辨是非的能力。</a:t>
            </a:r>
            <a:endParaRPr lang="zh-CN" altLang="en-US" dirty="0">
              <a:latin typeface="Tahoma" panose="020B0604030504040204" pitchFamily="34" charset="0"/>
            </a:endParaRPr>
          </a:p>
          <a:p>
            <a:r>
              <a:rPr lang="zh-CN" altLang="en-US" dirty="0">
                <a:latin typeface="Tahoma" panose="020B0604030504040204" pitchFamily="34" charset="0"/>
              </a:rPr>
              <a:t>所以我们要勤恳读书，广泛阅读，</a:t>
            </a:r>
            <a:endParaRPr lang="zh-CN" altLang="en-US" dirty="0">
              <a:latin typeface="Tahoma" panose="020B0604030504040204" pitchFamily="34" charset="0"/>
            </a:endParaRPr>
          </a:p>
          <a:p>
            <a:r>
              <a:rPr lang="zh-CN" altLang="en-US" dirty="0">
                <a:latin typeface="Tahoma" panose="020B0604030504040204" pitchFamily="34" charset="0"/>
              </a:rPr>
              <a:t>古人说“书中自有黄金屋。</a:t>
            </a:r>
            <a:endParaRPr lang="zh-CN" altLang="en-US" dirty="0">
              <a:latin typeface="Tahoma" panose="020B0604030504040204" pitchFamily="34" charset="0"/>
            </a:endParaRPr>
          </a:p>
          <a:p>
            <a:r>
              <a:rPr lang="zh-CN" altLang="en-US" dirty="0">
                <a:latin typeface="Tahoma" panose="020B0604030504040204" pitchFamily="34" charset="0"/>
              </a:rPr>
              <a:t>”通过阅读科技书籍，我们能丰富知识，</a:t>
            </a:r>
            <a:endParaRPr lang="zh-CN" altLang="en-US" dirty="0">
              <a:latin typeface="Tahoma" panose="020B0604030504040204" pitchFamily="34" charset="0"/>
            </a:endParaRPr>
          </a:p>
          <a:p>
            <a:r>
              <a:rPr lang="zh-CN" altLang="en-US" dirty="0">
                <a:latin typeface="Tahoma" panose="020B0604030504040204" pitchFamily="34" charset="0"/>
              </a:rPr>
              <a:t>培养逻辑思维能力；</a:t>
            </a:r>
            <a:endParaRPr lang="zh-CN" altLang="en-US" dirty="0">
              <a:latin typeface="Tahoma" panose="020B0604030504040204" pitchFamily="34" charset="0"/>
            </a:endParaRPr>
          </a:p>
          <a:p>
            <a:r>
              <a:rPr lang="zh-CN" altLang="en-US" dirty="0">
                <a:latin typeface="Tahoma" panose="020B0604030504040204" pitchFamily="34" charset="0"/>
              </a:rPr>
              <a:t>通过阅读文学作品，我们能提高文学鉴赏水平，</a:t>
            </a:r>
            <a:endParaRPr lang="zh-CN" altLang="en-US" dirty="0">
              <a:latin typeface="Tahoma" panose="020B0604030504040204" pitchFamily="34" charset="0"/>
            </a:endParaRPr>
          </a:p>
          <a:p>
            <a:r>
              <a:rPr lang="zh-CN" altLang="en-US" dirty="0">
                <a:latin typeface="Tahoma" panose="020B0604030504040204" pitchFamily="34" charset="0"/>
              </a:rPr>
              <a:t>培养文学情趣；</a:t>
            </a:r>
            <a:endParaRPr lang="zh-CN" altLang="en-US" dirty="0">
              <a:latin typeface="Tahoma" panose="020B0604030504040204" pitchFamily="34" charset="0"/>
            </a:endParaRPr>
          </a:p>
          <a:p>
            <a:r>
              <a:rPr lang="zh-CN" altLang="en-US" dirty="0">
                <a:latin typeface="Tahoma" panose="020B0604030504040204" pitchFamily="34" charset="0"/>
              </a:rPr>
              <a:t>通过阅读报刊，我们能增长见识，扩大自己的知识面。</a:t>
            </a:r>
            <a:endParaRPr lang="zh-CN" altLang="en-US" dirty="0">
              <a:latin typeface="Tahoma" panose="020B0604030504040204" pitchFamily="34" charset="0"/>
            </a:endParaRPr>
          </a:p>
          <a:p>
            <a:r>
              <a:rPr lang="zh-CN" altLang="en-US" dirty="0">
                <a:latin typeface="Tahoma" panose="020B0604030504040204" pitchFamily="34" charset="0"/>
              </a:rPr>
              <a:t>有许多书籍还能培养我们的道德情操，</a:t>
            </a:r>
            <a:endParaRPr lang="zh-CN" altLang="en-US" dirty="0">
              <a:latin typeface="Tahoma" panose="020B0604030504040204" pitchFamily="34" charset="0"/>
            </a:endParaRPr>
          </a:p>
          <a:p>
            <a:r>
              <a:rPr lang="zh-CN" altLang="en-US" dirty="0">
                <a:latin typeface="Tahoma" panose="020B0604030504040204" pitchFamily="34" charset="0"/>
              </a:rPr>
              <a:t>给我们巨大的精神力量，</a:t>
            </a:r>
            <a:endParaRPr lang="zh-CN" altLang="en-US" dirty="0">
              <a:latin typeface="Tahoma" panose="020B0604030504040204" pitchFamily="34" charset="0"/>
            </a:endParaRPr>
          </a:p>
          <a:p>
            <a:r>
              <a:rPr lang="zh-CN" altLang="en-US" dirty="0">
                <a:latin typeface="Tahoma" panose="020B0604030504040204" pitchFamily="34" charset="0"/>
              </a:rPr>
              <a:t>鼓舞我们前进</a:t>
            </a:r>
            <a:r>
              <a:rPr lang="zh-CN" altLang="en-US" sz="1400" dirty="0">
                <a:latin typeface="Tahoma" panose="020B0604030504040204" pitchFamily="34" charset="0"/>
              </a:rPr>
              <a:t>。</a:t>
            </a:r>
            <a:endParaRPr lang="zh-CN" altLang="en-US" sz="1400" dirty="0">
              <a:latin typeface="Tahoma" panose="020B0604030504040204" pitchFamily="34" charset="0"/>
            </a:endParaRPr>
          </a:p>
        </p:txBody>
      </p:sp>
    </p:spTree>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ln/>
        </p:spPr>
        <p:txBody>
          <a:bodyPr vert="horz" wrap="square" lIns="91440" tIns="45720" rIns="91440" bIns="45720" anchor="ctr" anchorCtr="0"/>
          <a:p>
            <a:pPr eaLnBrk="1" hangingPunct="1"/>
            <a:r>
              <a:rPr lang="zh-CN" altLang="en-US" dirty="0"/>
              <a:t>概述</a:t>
            </a:r>
            <a:endParaRPr lang="zh-CN" altLang="en-US" dirty="0"/>
          </a:p>
        </p:txBody>
      </p:sp>
      <p:sp>
        <p:nvSpPr>
          <p:cNvPr id="5123" name="Rectangle 3"/>
          <p:cNvSpPr>
            <a:spLocks noGrp="1"/>
          </p:cNvSpPr>
          <p:nvPr>
            <p:ph idx="1"/>
          </p:nvPr>
        </p:nvSpPr>
        <p:spPr>
          <a:xfrm>
            <a:off x="3071813" y="1600200"/>
            <a:ext cx="7138987" cy="4997450"/>
          </a:xfrm>
          <a:ln/>
        </p:spPr>
        <p:txBody>
          <a:bodyPr vert="horz" wrap="square" lIns="91440" tIns="45720" rIns="91440" bIns="45720" anchor="t" anchorCtr="0"/>
          <a:p>
            <a:pPr eaLnBrk="1" hangingPunct="1">
              <a:lnSpc>
                <a:spcPct val="90000"/>
              </a:lnSpc>
              <a:buNone/>
            </a:pPr>
            <a:r>
              <a:rPr lang="en-US" altLang="zh-CN" sz="2400" dirty="0">
                <a:latin typeface="宋体" panose="02010600030101010101" pitchFamily="2" charset="-122"/>
              </a:rPr>
              <a:t>  </a:t>
            </a:r>
            <a:r>
              <a:rPr lang="zh-CN" altLang="en-US" sz="2400" dirty="0">
                <a:latin typeface="宋体" panose="02010600030101010101" pitchFamily="2" charset="-122"/>
              </a:rPr>
              <a:t>减速机在原动机和工作机或执行机构之间起匹配转速和传递转矩的作用，减速机是一种相对精密的机械，使用它的目的是降低转速，分为齿轮减速机、蜗杆减速机和行星齿轮减速机；按照传动级数不同可分为单级和多级减速机；按传动齿轮形状可分为圆柱齿轮减速机、圆锥齿轮减速机和圆锥－圆柱齿引轮减速机；按照传动的布置形式又可分为展开式、分流式和同进轴式减速机。减速器是一种由封闭在刚性壳体内的齿轮传动、蜗杆传动、齿轮</a:t>
            </a:r>
            <a:r>
              <a:rPr lang="en-US" altLang="zh-CN" sz="2400" dirty="0">
                <a:latin typeface="宋体" panose="02010600030101010101" pitchFamily="2" charset="-122"/>
              </a:rPr>
              <a:t>-</a:t>
            </a:r>
            <a:r>
              <a:rPr lang="zh-CN" altLang="en-US" sz="2400" dirty="0">
                <a:latin typeface="宋体" panose="02010600030101010101" pitchFamily="2" charset="-122"/>
              </a:rPr>
              <a:t>蜗杆传动所组成的独立部件，常用作原动件与工作机之间的减速传动装置 。在原动机和工作机或执行机构之间起匹配转速和传递转矩的作用，在现代机械中应用极为广泛。</a:t>
            </a:r>
            <a:endParaRPr lang="zh-CN" altLang="en-US" sz="2400" dirty="0">
              <a:latin typeface="宋体" panose="02010600030101010101" pitchFamily="2" charset="-122"/>
            </a:endParaRPr>
          </a:p>
          <a:p>
            <a:pPr eaLnBrk="1" hangingPunct="1">
              <a:lnSpc>
                <a:spcPct val="90000"/>
              </a:lnSpc>
              <a:buNone/>
            </a:pPr>
            <a:endParaRPr lang="en-US" altLang="zh-C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type="title" idx="4294967295"/>
          </p:nvPr>
        </p:nvSpPr>
        <p:spPr>
          <a:xfrm>
            <a:off x="1524000" y="549275"/>
            <a:ext cx="8540750" cy="1143000"/>
          </a:xfrm>
          <a:ln/>
        </p:spPr>
        <p:txBody>
          <a:bodyPr vert="horz" wrap="square" lIns="91440" tIns="45720" rIns="91440" bIns="45720" anchor="ctr" anchorCtr="0"/>
          <a:p>
            <a:pPr eaLnBrk="1" hangingPunct="1"/>
            <a:r>
              <a:rPr lang="zh-CN" altLang="en-US" dirty="0"/>
              <a:t>减速器的分类</a:t>
            </a:r>
            <a:endParaRPr lang="zh-CN" altLang="en-US" dirty="0"/>
          </a:p>
        </p:txBody>
      </p:sp>
      <p:sp>
        <p:nvSpPr>
          <p:cNvPr id="1264644" name="AutoShape 11"/>
          <p:cNvSpPr/>
          <p:nvPr/>
        </p:nvSpPr>
        <p:spPr>
          <a:xfrm>
            <a:off x="4295775" y="1773238"/>
            <a:ext cx="304800" cy="1295400"/>
          </a:xfrm>
          <a:prstGeom prst="leftBrace">
            <a:avLst>
              <a:gd name="adj1" fmla="val 35416"/>
              <a:gd name="adj2" fmla="val 50000"/>
            </a:avLst>
          </a:prstGeom>
          <a:noFill/>
          <a:ln w="9525" cap="flat" cmpd="sng">
            <a:solidFill>
              <a:schemeClr val="tx1"/>
            </a:solidFill>
            <a:prstDash val="solid"/>
            <a:headEnd type="none" w="med" len="med"/>
            <a:tailEnd type="none" w="med" len="med"/>
          </a:ln>
        </p:spPr>
        <p:txBody>
          <a:bodyPr wrap="none" anchor="ctr" anchorCtr="0"/>
          <a:p>
            <a:pPr algn="ctr"/>
            <a:endParaRPr lang="zh-CN" altLang="zh-CN" dirty="0">
              <a:latin typeface="Arial" panose="020B0604020202020204" pitchFamily="34" charset="0"/>
            </a:endParaRPr>
          </a:p>
        </p:txBody>
      </p:sp>
      <p:sp>
        <p:nvSpPr>
          <p:cNvPr id="6148" name="Text Box 5"/>
          <p:cNvSpPr txBox="1"/>
          <p:nvPr/>
        </p:nvSpPr>
        <p:spPr>
          <a:xfrm>
            <a:off x="2063750" y="2133600"/>
            <a:ext cx="2087563" cy="521970"/>
          </a:xfrm>
          <a:prstGeom prst="rect">
            <a:avLst/>
          </a:prstGeom>
          <a:noFill/>
          <a:ln w="9525">
            <a:noFill/>
          </a:ln>
        </p:spPr>
        <p:txBody>
          <a:bodyPr>
            <a:spAutoFit/>
          </a:bodyPr>
          <a:p>
            <a:pPr>
              <a:spcBef>
                <a:spcPct val="50000"/>
              </a:spcBef>
            </a:pPr>
            <a:r>
              <a:rPr lang="zh-CN" altLang="en-US" sz="2800" dirty="0">
                <a:latin typeface="Arial" panose="020B0604020202020204" pitchFamily="34" charset="0"/>
              </a:rPr>
              <a:t>齿轮减速器</a:t>
            </a:r>
            <a:endParaRPr lang="zh-CN" altLang="en-US" sz="2800" dirty="0">
              <a:latin typeface="Arial" panose="020B0604020202020204" pitchFamily="34" charset="0"/>
            </a:endParaRPr>
          </a:p>
        </p:txBody>
      </p:sp>
      <p:sp>
        <p:nvSpPr>
          <p:cNvPr id="6149" name="Text Box 6"/>
          <p:cNvSpPr txBox="1"/>
          <p:nvPr/>
        </p:nvSpPr>
        <p:spPr>
          <a:xfrm>
            <a:off x="4656138" y="1628775"/>
            <a:ext cx="2519362"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圆柱齿轮减速器</a:t>
            </a:r>
            <a:endParaRPr lang="zh-CN" altLang="en-US" sz="2000" dirty="0">
              <a:latin typeface="Arial" panose="020B0604020202020204" pitchFamily="34" charset="0"/>
            </a:endParaRPr>
          </a:p>
        </p:txBody>
      </p:sp>
      <p:sp>
        <p:nvSpPr>
          <p:cNvPr id="6150" name="Text Box 7"/>
          <p:cNvSpPr txBox="1"/>
          <p:nvPr/>
        </p:nvSpPr>
        <p:spPr>
          <a:xfrm>
            <a:off x="4656138" y="2205038"/>
            <a:ext cx="2592387"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圆锥齿轮减速器</a:t>
            </a:r>
            <a:endParaRPr lang="zh-CN" altLang="en-US" sz="2000" dirty="0">
              <a:latin typeface="Arial" panose="020B0604020202020204" pitchFamily="34" charset="0"/>
            </a:endParaRPr>
          </a:p>
        </p:txBody>
      </p:sp>
      <p:sp>
        <p:nvSpPr>
          <p:cNvPr id="6151" name="Text Box 8"/>
          <p:cNvSpPr txBox="1"/>
          <p:nvPr/>
        </p:nvSpPr>
        <p:spPr>
          <a:xfrm>
            <a:off x="4656138" y="2781300"/>
            <a:ext cx="3095625"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圆锥</a:t>
            </a:r>
            <a:r>
              <a:rPr lang="en-US" altLang="zh-CN" sz="2000" dirty="0">
                <a:latin typeface="Arial" panose="020B0604020202020204" pitchFamily="34" charset="0"/>
              </a:rPr>
              <a:t>-</a:t>
            </a:r>
            <a:r>
              <a:rPr lang="zh-CN" altLang="en-US" sz="2000" dirty="0">
                <a:latin typeface="Arial" panose="020B0604020202020204" pitchFamily="34" charset="0"/>
              </a:rPr>
              <a:t>圆柱齿轮减速器</a:t>
            </a:r>
            <a:endParaRPr lang="zh-CN" altLang="en-US" sz="2000" dirty="0">
              <a:latin typeface="Arial" panose="020B0604020202020204" pitchFamily="34" charset="0"/>
            </a:endParaRPr>
          </a:p>
        </p:txBody>
      </p:sp>
      <p:sp>
        <p:nvSpPr>
          <p:cNvPr id="6152" name="Text Box 9"/>
          <p:cNvSpPr txBox="1"/>
          <p:nvPr/>
        </p:nvSpPr>
        <p:spPr>
          <a:xfrm>
            <a:off x="2063750" y="3644900"/>
            <a:ext cx="2087563" cy="521970"/>
          </a:xfrm>
          <a:prstGeom prst="rect">
            <a:avLst/>
          </a:prstGeom>
          <a:noFill/>
          <a:ln w="9525">
            <a:noFill/>
          </a:ln>
        </p:spPr>
        <p:txBody>
          <a:bodyPr>
            <a:spAutoFit/>
          </a:bodyPr>
          <a:p>
            <a:pPr>
              <a:spcBef>
                <a:spcPct val="50000"/>
              </a:spcBef>
            </a:pPr>
            <a:r>
              <a:rPr lang="zh-CN" altLang="en-US" sz="2800" dirty="0">
                <a:latin typeface="Arial" panose="020B0604020202020204" pitchFamily="34" charset="0"/>
              </a:rPr>
              <a:t>齿轮减速器</a:t>
            </a:r>
            <a:endParaRPr lang="zh-CN" altLang="en-US" sz="2800" dirty="0">
              <a:latin typeface="Arial" panose="020B0604020202020204" pitchFamily="34" charset="0"/>
            </a:endParaRPr>
          </a:p>
        </p:txBody>
      </p:sp>
      <p:sp>
        <p:nvSpPr>
          <p:cNvPr id="1264650" name="AutoShape 11"/>
          <p:cNvSpPr/>
          <p:nvPr/>
        </p:nvSpPr>
        <p:spPr>
          <a:xfrm>
            <a:off x="4295775" y="3284538"/>
            <a:ext cx="304800" cy="1439862"/>
          </a:xfrm>
          <a:prstGeom prst="leftBrace">
            <a:avLst>
              <a:gd name="adj1" fmla="val 39366"/>
              <a:gd name="adj2" fmla="val 50000"/>
            </a:avLst>
          </a:prstGeom>
          <a:noFill/>
          <a:ln w="9525" cap="flat" cmpd="sng">
            <a:solidFill>
              <a:schemeClr val="tx1"/>
            </a:solidFill>
            <a:prstDash val="solid"/>
            <a:headEnd type="none" w="med" len="med"/>
            <a:tailEnd type="none" w="med" len="med"/>
          </a:ln>
        </p:spPr>
        <p:txBody>
          <a:bodyPr wrap="none" anchor="ctr" anchorCtr="0"/>
          <a:p>
            <a:pPr algn="ctr"/>
            <a:endParaRPr lang="zh-CN" altLang="zh-CN" dirty="0">
              <a:latin typeface="Arial" panose="020B0604020202020204" pitchFamily="34" charset="0"/>
            </a:endParaRPr>
          </a:p>
        </p:txBody>
      </p:sp>
      <p:sp>
        <p:nvSpPr>
          <p:cNvPr id="6154" name="Text Box 11"/>
          <p:cNvSpPr txBox="1"/>
          <p:nvPr/>
        </p:nvSpPr>
        <p:spPr>
          <a:xfrm>
            <a:off x="2063750" y="5300663"/>
            <a:ext cx="2087563" cy="521970"/>
          </a:xfrm>
          <a:prstGeom prst="rect">
            <a:avLst/>
          </a:prstGeom>
          <a:noFill/>
          <a:ln w="9525">
            <a:noFill/>
          </a:ln>
        </p:spPr>
        <p:txBody>
          <a:bodyPr>
            <a:spAutoFit/>
          </a:bodyPr>
          <a:p>
            <a:pPr>
              <a:spcBef>
                <a:spcPct val="50000"/>
              </a:spcBef>
            </a:pPr>
            <a:r>
              <a:rPr lang="zh-CN" altLang="en-US" sz="2800" dirty="0">
                <a:latin typeface="Arial" panose="020B0604020202020204" pitchFamily="34" charset="0"/>
              </a:rPr>
              <a:t>齿轮减速器</a:t>
            </a:r>
            <a:endParaRPr lang="zh-CN" altLang="en-US" sz="2800" dirty="0">
              <a:latin typeface="Arial" panose="020B0604020202020204" pitchFamily="34" charset="0"/>
            </a:endParaRPr>
          </a:p>
        </p:txBody>
      </p:sp>
      <p:sp>
        <p:nvSpPr>
          <p:cNvPr id="1264652" name="AutoShape 11"/>
          <p:cNvSpPr/>
          <p:nvPr/>
        </p:nvSpPr>
        <p:spPr>
          <a:xfrm>
            <a:off x="4224338" y="5084763"/>
            <a:ext cx="360362" cy="1511300"/>
          </a:xfrm>
          <a:prstGeom prst="leftBrace">
            <a:avLst>
              <a:gd name="adj1" fmla="val 34948"/>
              <a:gd name="adj2" fmla="val 50000"/>
            </a:avLst>
          </a:prstGeom>
          <a:noFill/>
          <a:ln w="9525" cap="flat" cmpd="sng">
            <a:solidFill>
              <a:schemeClr val="tx1"/>
            </a:solidFill>
            <a:prstDash val="solid"/>
            <a:headEnd type="none" w="med" len="med"/>
            <a:tailEnd type="none" w="med" len="med"/>
          </a:ln>
        </p:spPr>
        <p:txBody>
          <a:bodyPr wrap="none" anchor="ctr" anchorCtr="0"/>
          <a:p>
            <a:pPr algn="ctr"/>
            <a:endParaRPr lang="zh-CN" altLang="zh-CN" dirty="0">
              <a:latin typeface="Arial" panose="020B0604020202020204" pitchFamily="34" charset="0"/>
            </a:endParaRPr>
          </a:p>
        </p:txBody>
      </p:sp>
      <p:sp>
        <p:nvSpPr>
          <p:cNvPr id="6156" name="Rectangle 13"/>
          <p:cNvSpPr/>
          <p:nvPr/>
        </p:nvSpPr>
        <p:spPr>
          <a:xfrm>
            <a:off x="4583113" y="3213100"/>
            <a:ext cx="2808287" cy="368300"/>
          </a:xfrm>
          <a:prstGeom prst="rect">
            <a:avLst/>
          </a:prstGeom>
          <a:noFill/>
          <a:ln w="9525">
            <a:noFill/>
          </a:ln>
        </p:spPr>
        <p:txBody>
          <a:bodyPr>
            <a:spAutoFit/>
          </a:bodyPr>
          <a:p>
            <a:r>
              <a:rPr lang="zh-CN" altLang="en-US" dirty="0">
                <a:latin typeface="Arial" panose="020B0604020202020204" pitchFamily="34" charset="0"/>
              </a:rPr>
              <a:t>圆柱蜗杆减速器</a:t>
            </a:r>
            <a:endParaRPr lang="zh-CN" altLang="en-US" dirty="0">
              <a:latin typeface="Arial" panose="020B0604020202020204" pitchFamily="34" charset="0"/>
            </a:endParaRPr>
          </a:p>
        </p:txBody>
      </p:sp>
      <p:sp>
        <p:nvSpPr>
          <p:cNvPr id="6157" name="Rectangle 14"/>
          <p:cNvSpPr/>
          <p:nvPr/>
        </p:nvSpPr>
        <p:spPr>
          <a:xfrm>
            <a:off x="4583113" y="3644900"/>
            <a:ext cx="2808287" cy="368300"/>
          </a:xfrm>
          <a:prstGeom prst="rect">
            <a:avLst/>
          </a:prstGeom>
          <a:noFill/>
          <a:ln w="9525">
            <a:noFill/>
          </a:ln>
        </p:spPr>
        <p:txBody>
          <a:bodyPr>
            <a:spAutoFit/>
          </a:bodyPr>
          <a:p>
            <a:r>
              <a:rPr lang="zh-CN" altLang="en-US" dirty="0">
                <a:latin typeface="Arial" panose="020B0604020202020204" pitchFamily="34" charset="0"/>
              </a:rPr>
              <a:t>圆弧齿蜗杆减速器</a:t>
            </a:r>
            <a:endParaRPr lang="zh-CN" altLang="en-US" dirty="0">
              <a:latin typeface="Arial" panose="020B0604020202020204" pitchFamily="34" charset="0"/>
            </a:endParaRPr>
          </a:p>
        </p:txBody>
      </p:sp>
      <p:sp>
        <p:nvSpPr>
          <p:cNvPr id="6158" name="Rectangle 15"/>
          <p:cNvSpPr/>
          <p:nvPr/>
        </p:nvSpPr>
        <p:spPr>
          <a:xfrm>
            <a:off x="4583113" y="4076700"/>
            <a:ext cx="2808287" cy="368300"/>
          </a:xfrm>
          <a:prstGeom prst="rect">
            <a:avLst/>
          </a:prstGeom>
          <a:noFill/>
          <a:ln w="9525">
            <a:noFill/>
          </a:ln>
        </p:spPr>
        <p:txBody>
          <a:bodyPr>
            <a:spAutoFit/>
          </a:bodyPr>
          <a:p>
            <a:r>
              <a:rPr lang="zh-CN" altLang="en-US" dirty="0">
                <a:latin typeface="Arial" panose="020B0604020202020204" pitchFamily="34" charset="0"/>
              </a:rPr>
              <a:t>锥蜗杆减速器</a:t>
            </a:r>
            <a:endParaRPr lang="zh-CN" altLang="en-US" dirty="0">
              <a:latin typeface="Arial" panose="020B0604020202020204" pitchFamily="34" charset="0"/>
            </a:endParaRPr>
          </a:p>
        </p:txBody>
      </p:sp>
      <p:sp>
        <p:nvSpPr>
          <p:cNvPr id="6159" name="Rectangle 16"/>
          <p:cNvSpPr/>
          <p:nvPr/>
        </p:nvSpPr>
        <p:spPr>
          <a:xfrm>
            <a:off x="4583113" y="4508500"/>
            <a:ext cx="2808287" cy="368300"/>
          </a:xfrm>
          <a:prstGeom prst="rect">
            <a:avLst/>
          </a:prstGeom>
          <a:noFill/>
          <a:ln w="9525">
            <a:noFill/>
          </a:ln>
        </p:spPr>
        <p:txBody>
          <a:bodyPr>
            <a:spAutoFit/>
          </a:bodyPr>
          <a:p>
            <a:r>
              <a:rPr lang="zh-CN" altLang="en-US" dirty="0">
                <a:latin typeface="Arial" panose="020B0604020202020204" pitchFamily="34" charset="0"/>
              </a:rPr>
              <a:t>蜗杆</a:t>
            </a:r>
            <a:r>
              <a:rPr lang="en-US" altLang="zh-CN" dirty="0">
                <a:latin typeface="Arial" panose="020B0604020202020204" pitchFamily="34" charset="0"/>
              </a:rPr>
              <a:t>-</a:t>
            </a:r>
            <a:r>
              <a:rPr lang="zh-CN" altLang="en-US" dirty="0">
                <a:latin typeface="Arial" panose="020B0604020202020204" pitchFamily="34" charset="0"/>
              </a:rPr>
              <a:t>齿轮减速器</a:t>
            </a:r>
            <a:endParaRPr lang="zh-CN" altLang="en-US" dirty="0">
              <a:latin typeface="Arial" panose="020B0604020202020204" pitchFamily="34" charset="0"/>
            </a:endParaRPr>
          </a:p>
        </p:txBody>
      </p:sp>
      <p:sp>
        <p:nvSpPr>
          <p:cNvPr id="6160" name="Rectangle 17"/>
          <p:cNvSpPr/>
          <p:nvPr/>
        </p:nvSpPr>
        <p:spPr>
          <a:xfrm>
            <a:off x="4511675" y="5013325"/>
            <a:ext cx="2808288" cy="368300"/>
          </a:xfrm>
          <a:prstGeom prst="rect">
            <a:avLst/>
          </a:prstGeom>
          <a:noFill/>
          <a:ln w="9525">
            <a:noFill/>
          </a:ln>
        </p:spPr>
        <p:txBody>
          <a:bodyPr>
            <a:spAutoFit/>
          </a:bodyPr>
          <a:p>
            <a:r>
              <a:rPr lang="zh-CN" altLang="en-US" dirty="0">
                <a:latin typeface="Arial" panose="020B0604020202020204" pitchFamily="34" charset="0"/>
              </a:rPr>
              <a:t>渐开线行星齿轮减速器</a:t>
            </a:r>
            <a:endParaRPr lang="zh-CN" altLang="en-US" dirty="0">
              <a:latin typeface="Arial" panose="020B0604020202020204" pitchFamily="34" charset="0"/>
            </a:endParaRPr>
          </a:p>
        </p:txBody>
      </p:sp>
      <p:sp>
        <p:nvSpPr>
          <p:cNvPr id="6161" name="Rectangle 18"/>
          <p:cNvSpPr/>
          <p:nvPr/>
        </p:nvSpPr>
        <p:spPr>
          <a:xfrm>
            <a:off x="4511675" y="5661025"/>
            <a:ext cx="2808288" cy="368300"/>
          </a:xfrm>
          <a:prstGeom prst="rect">
            <a:avLst/>
          </a:prstGeom>
          <a:noFill/>
          <a:ln w="9525">
            <a:noFill/>
          </a:ln>
        </p:spPr>
        <p:txBody>
          <a:bodyPr>
            <a:spAutoFit/>
          </a:bodyPr>
          <a:p>
            <a:r>
              <a:rPr lang="zh-CN" altLang="en-US" dirty="0">
                <a:latin typeface="Arial" panose="020B0604020202020204" pitchFamily="34" charset="0"/>
              </a:rPr>
              <a:t>摆线齿轮减速器</a:t>
            </a:r>
            <a:endParaRPr lang="zh-CN" altLang="en-US" dirty="0">
              <a:latin typeface="Arial" panose="020B0604020202020204" pitchFamily="34" charset="0"/>
            </a:endParaRPr>
          </a:p>
        </p:txBody>
      </p:sp>
      <p:sp>
        <p:nvSpPr>
          <p:cNvPr id="6162" name="Rectangle 19"/>
          <p:cNvSpPr/>
          <p:nvPr/>
        </p:nvSpPr>
        <p:spPr>
          <a:xfrm>
            <a:off x="4511675" y="6308725"/>
            <a:ext cx="2808288" cy="368300"/>
          </a:xfrm>
          <a:prstGeom prst="rect">
            <a:avLst/>
          </a:prstGeom>
          <a:noFill/>
          <a:ln w="9525">
            <a:noFill/>
          </a:ln>
        </p:spPr>
        <p:txBody>
          <a:bodyPr>
            <a:spAutoFit/>
          </a:bodyPr>
          <a:p>
            <a:r>
              <a:rPr lang="zh-CN" altLang="en-US" dirty="0">
                <a:latin typeface="Arial" panose="020B0604020202020204" pitchFamily="34" charset="0"/>
              </a:rPr>
              <a:t>谐波齿轮减速器</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4644"/>
                                        </p:tgtEl>
                                        <p:attrNameLst>
                                          <p:attrName>style.visibility</p:attrName>
                                        </p:attrNameLst>
                                      </p:cBhvr>
                                      <p:to>
                                        <p:strVal val="visible"/>
                                      </p:to>
                                    </p:set>
                                    <p:anim calcmode="lin" valueType="num">
                                      <p:cBhvr additive="base">
                                        <p:cTn id="7" dur="500" fill="hold"/>
                                        <p:tgtEl>
                                          <p:spTgt spid="1264644"/>
                                        </p:tgtEl>
                                        <p:attrNameLst>
                                          <p:attrName>ppt_x</p:attrName>
                                        </p:attrNameLst>
                                      </p:cBhvr>
                                      <p:tavLst>
                                        <p:tav tm="0">
                                          <p:val>
                                            <p:strVal val="0-#ppt_w/2"/>
                                          </p:val>
                                        </p:tav>
                                        <p:tav tm="100000">
                                          <p:val>
                                            <p:strVal val="#ppt_x"/>
                                          </p:val>
                                        </p:tav>
                                      </p:tavLst>
                                    </p:anim>
                                    <p:anim calcmode="lin" valueType="num">
                                      <p:cBhvr additive="base">
                                        <p:cTn id="8" dur="500" fill="hold"/>
                                        <p:tgtEl>
                                          <p:spTgt spid="1264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4650"/>
                                        </p:tgtEl>
                                        <p:attrNameLst>
                                          <p:attrName>style.visibility</p:attrName>
                                        </p:attrNameLst>
                                      </p:cBhvr>
                                      <p:to>
                                        <p:strVal val="visible"/>
                                      </p:to>
                                    </p:set>
                                    <p:anim calcmode="lin" valueType="num">
                                      <p:cBhvr additive="base">
                                        <p:cTn id="13" dur="500" fill="hold"/>
                                        <p:tgtEl>
                                          <p:spTgt spid="1264650"/>
                                        </p:tgtEl>
                                        <p:attrNameLst>
                                          <p:attrName>ppt_x</p:attrName>
                                        </p:attrNameLst>
                                      </p:cBhvr>
                                      <p:tavLst>
                                        <p:tav tm="0">
                                          <p:val>
                                            <p:strVal val="0-#ppt_w/2"/>
                                          </p:val>
                                        </p:tav>
                                        <p:tav tm="100000">
                                          <p:val>
                                            <p:strVal val="#ppt_x"/>
                                          </p:val>
                                        </p:tav>
                                      </p:tavLst>
                                    </p:anim>
                                    <p:anim calcmode="lin" valueType="num">
                                      <p:cBhvr additive="base">
                                        <p:cTn id="14" dur="500" fill="hold"/>
                                        <p:tgtEl>
                                          <p:spTgt spid="12646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4652"/>
                                        </p:tgtEl>
                                        <p:attrNameLst>
                                          <p:attrName>style.visibility</p:attrName>
                                        </p:attrNameLst>
                                      </p:cBhvr>
                                      <p:to>
                                        <p:strVal val="visible"/>
                                      </p:to>
                                    </p:set>
                                    <p:anim calcmode="lin" valueType="num">
                                      <p:cBhvr additive="base">
                                        <p:cTn id="19" dur="500" fill="hold"/>
                                        <p:tgtEl>
                                          <p:spTgt spid="1264652"/>
                                        </p:tgtEl>
                                        <p:attrNameLst>
                                          <p:attrName>ppt_x</p:attrName>
                                        </p:attrNameLst>
                                      </p:cBhvr>
                                      <p:tavLst>
                                        <p:tav tm="0">
                                          <p:val>
                                            <p:strVal val="0-#ppt_w/2"/>
                                          </p:val>
                                        </p:tav>
                                        <p:tav tm="100000">
                                          <p:val>
                                            <p:strVal val="#ppt_x"/>
                                          </p:val>
                                        </p:tav>
                                      </p:tavLst>
                                    </p:anim>
                                    <p:anim calcmode="lin" valueType="num">
                                      <p:cBhvr additive="base">
                                        <p:cTn id="20" dur="500" fill="hold"/>
                                        <p:tgtEl>
                                          <p:spTgt spid="1264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4" grpId="0" bldLvl="0" animBg="1"/>
      <p:bldP spid="1264650" grpId="0" bldLvl="0" animBg="1"/>
      <p:bldP spid="126465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2438400" y="908050"/>
            <a:ext cx="8229600" cy="549275"/>
          </a:xfrm>
          <a:ln/>
        </p:spPr>
        <p:txBody>
          <a:bodyPr vert="horz" wrap="square" lIns="91440" tIns="45720" rIns="91440" bIns="45720" anchor="ctr" anchorCtr="0"/>
          <a:p>
            <a:pPr eaLnBrk="1" hangingPunct="1"/>
            <a:r>
              <a:rPr lang="zh-CN" altLang="en-US" sz="2800" dirty="0"/>
              <a:t>常见的混合齿轮减速器</a:t>
            </a:r>
            <a:endParaRPr lang="zh-CN" altLang="en-US" sz="2800" dirty="0"/>
          </a:p>
        </p:txBody>
      </p:sp>
      <p:pic>
        <p:nvPicPr>
          <p:cNvPr id="7171" name="Picture 4" descr="3732007f8a15bbb8b61265f080afa134"/>
          <p:cNvPicPr>
            <a:picLocks noChangeAspect="1"/>
          </p:cNvPicPr>
          <p:nvPr/>
        </p:nvPicPr>
        <p:blipFill>
          <a:blip r:embed="rId1"/>
          <a:stretch>
            <a:fillRect/>
          </a:stretch>
        </p:blipFill>
        <p:spPr>
          <a:xfrm>
            <a:off x="2351088" y="1533525"/>
            <a:ext cx="8316912" cy="53244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idx="4294967295"/>
          </p:nvPr>
        </p:nvSpPr>
        <p:spPr>
          <a:xfrm>
            <a:off x="2438400" y="620713"/>
            <a:ext cx="8229600" cy="1143000"/>
          </a:xfrm>
          <a:ln/>
        </p:spPr>
        <p:txBody>
          <a:bodyPr vert="horz" wrap="square" lIns="91440" tIns="45720" rIns="91440" bIns="45720" anchor="ctr" anchorCtr="0"/>
          <a:p>
            <a:pPr eaLnBrk="1" hangingPunct="1"/>
            <a:r>
              <a:rPr lang="zh-CN" altLang="en-US" sz="3200" dirty="0"/>
              <a:t>整体式圆柱齿轮减速器</a:t>
            </a:r>
            <a:endParaRPr lang="zh-CN" altLang="en-US" sz="3200" dirty="0"/>
          </a:p>
        </p:txBody>
      </p:sp>
      <p:pic>
        <p:nvPicPr>
          <p:cNvPr id="8195" name="Picture 4" descr="3309d1e9201c9f5a7fbb2e70788fe7f5"/>
          <p:cNvPicPr>
            <a:picLocks noChangeAspect="1"/>
          </p:cNvPicPr>
          <p:nvPr/>
        </p:nvPicPr>
        <p:blipFill>
          <a:blip r:embed="rId1"/>
          <a:stretch>
            <a:fillRect/>
          </a:stretch>
        </p:blipFill>
        <p:spPr>
          <a:xfrm>
            <a:off x="1524000" y="1628775"/>
            <a:ext cx="9144000" cy="52292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idx="4294967295"/>
          </p:nvPr>
        </p:nvSpPr>
        <p:spPr>
          <a:xfrm>
            <a:off x="2438400" y="908050"/>
            <a:ext cx="8229600" cy="633413"/>
          </a:xfrm>
          <a:ln/>
        </p:spPr>
        <p:txBody>
          <a:bodyPr vert="horz" wrap="square" lIns="91440" tIns="45720" rIns="91440" bIns="45720" anchor="ctr" anchorCtr="0"/>
          <a:p>
            <a:pPr eaLnBrk="1" hangingPunct="1"/>
            <a:r>
              <a:rPr lang="zh-CN" altLang="en-US" sz="3200" dirty="0"/>
              <a:t>蜗轮蜗杆减速器</a:t>
            </a:r>
            <a:endParaRPr lang="zh-CN" altLang="en-US" sz="3200" dirty="0"/>
          </a:p>
        </p:txBody>
      </p:sp>
      <p:pic>
        <p:nvPicPr>
          <p:cNvPr id="9219" name="Picture 4" descr="u=1207537376,1057327149&amp;fm=21&amp;gp=0"/>
          <p:cNvPicPr>
            <a:picLocks noChangeAspect="1"/>
          </p:cNvPicPr>
          <p:nvPr/>
        </p:nvPicPr>
        <p:blipFill>
          <a:blip r:embed="rId1"/>
          <a:stretch>
            <a:fillRect/>
          </a:stretch>
        </p:blipFill>
        <p:spPr>
          <a:xfrm>
            <a:off x="1992313" y="1612900"/>
            <a:ext cx="8675687" cy="52451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idx="4294967295"/>
          </p:nvPr>
        </p:nvSpPr>
        <p:spPr>
          <a:xfrm>
            <a:off x="2438400" y="908050"/>
            <a:ext cx="8229600" cy="633413"/>
          </a:xfrm>
          <a:ln/>
        </p:spPr>
        <p:txBody>
          <a:bodyPr vert="horz" wrap="square" lIns="91440" tIns="45720" rIns="91440" bIns="45720" anchor="ctr" anchorCtr="0"/>
          <a:p>
            <a:pPr eaLnBrk="1" hangingPunct="1"/>
            <a:r>
              <a:rPr lang="zh-CN" altLang="en-US" sz="3200" dirty="0"/>
              <a:t>内部结构图</a:t>
            </a:r>
            <a:endParaRPr lang="zh-CN" altLang="en-US" sz="3200" dirty="0"/>
          </a:p>
        </p:txBody>
      </p:sp>
      <p:pic>
        <p:nvPicPr>
          <p:cNvPr id="10243" name="Picture 4" descr="8eeb0b6e9b93f37929df85eadb5ae22d"/>
          <p:cNvPicPr>
            <a:picLocks noChangeAspect="1"/>
          </p:cNvPicPr>
          <p:nvPr/>
        </p:nvPicPr>
        <p:blipFill>
          <a:blip r:embed="rId1"/>
          <a:stretch>
            <a:fillRect/>
          </a:stretch>
        </p:blipFill>
        <p:spPr>
          <a:xfrm>
            <a:off x="1992313" y="1628775"/>
            <a:ext cx="8675687" cy="52292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idx="4294967295"/>
          </p:nvPr>
        </p:nvSpPr>
        <p:spPr>
          <a:xfrm>
            <a:off x="2438400" y="981075"/>
            <a:ext cx="8229600" cy="561975"/>
          </a:xfrm>
          <a:ln/>
        </p:spPr>
        <p:txBody>
          <a:bodyPr vert="horz" wrap="square" lIns="91440" tIns="45720" rIns="91440" bIns="45720" anchor="ctr" anchorCtr="0"/>
          <a:p>
            <a:pPr eaLnBrk="1" hangingPunct="1"/>
            <a:r>
              <a:rPr lang="zh-CN" altLang="en-US" sz="2800" dirty="0"/>
              <a:t>行星齿轮减速器内部结构</a:t>
            </a:r>
            <a:endParaRPr lang="zh-CN" altLang="en-US" sz="2800" dirty="0"/>
          </a:p>
        </p:txBody>
      </p:sp>
      <p:pic>
        <p:nvPicPr>
          <p:cNvPr id="11267" name="Picture 4" descr="58be387acdebaa66fc94d8538740569f"/>
          <p:cNvPicPr>
            <a:picLocks noChangeAspect="1"/>
          </p:cNvPicPr>
          <p:nvPr/>
        </p:nvPicPr>
        <p:blipFill>
          <a:blip r:embed="rId1"/>
          <a:stretch>
            <a:fillRect/>
          </a:stretch>
        </p:blipFill>
        <p:spPr>
          <a:xfrm>
            <a:off x="1992313" y="1628775"/>
            <a:ext cx="8675687" cy="52292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2381</Words>
  <Application>WPS 演示</Application>
  <PresentationFormat>全屏显示(4:3)</PresentationFormat>
  <Paragraphs>177</Paragraphs>
  <Slides>29</Slides>
  <Notes>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29</vt:i4>
      </vt:variant>
    </vt:vector>
  </HeadingPairs>
  <TitlesOfParts>
    <vt:vector size="46" baseType="lpstr">
      <vt:lpstr>Arial</vt:lpstr>
      <vt:lpstr>宋体</vt:lpstr>
      <vt:lpstr>Wingdings</vt:lpstr>
      <vt:lpstr>Times New Roman</vt:lpstr>
      <vt:lpstr>楷体_GB2312</vt:lpstr>
      <vt:lpstr>新宋体</vt:lpstr>
      <vt:lpstr>华文细黑</vt:lpstr>
      <vt:lpstr>Tahoma</vt:lpstr>
      <vt:lpstr>楷体</vt:lpstr>
      <vt:lpstr>微软雅黑</vt:lpstr>
      <vt:lpstr>Arial Unicode MS</vt:lpstr>
      <vt:lpstr>隶书</vt:lpstr>
      <vt:lpstr>汉仪旗黑-85S</vt:lpstr>
      <vt:lpstr>黑体</vt:lpstr>
      <vt:lpstr>李旭科毛笔行书</vt:lpstr>
      <vt:lpstr>古瓶荷花</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机械工业部广州机床研究所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monkeyhappy</cp:lastModifiedBy>
  <cp:revision>378</cp:revision>
  <dcterms:created xsi:type="dcterms:W3CDTF">2000-12-12T05:47:36Z</dcterms:created>
  <dcterms:modified xsi:type="dcterms:W3CDTF">2024-01-18T05:44:57Z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ACACDE0E9CDC4EBD9758A191E1C4A412_12</vt:lpwstr>
  </property>
  <property fmtid="{D5CDD505-2E9C-101B-9397-08002B2CF9AE}" pid="3" name="KSOProductBuildVer">
    <vt:lpwstr>2052-12.1.0.16120</vt:lpwstr>
  </property>
</Properties>
</file>