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09" r:id="rId7"/>
    <p:sldMasterId id="2147483724" r:id="rId8"/>
  </p:sldMasterIdLst>
  <p:notesMasterIdLst>
    <p:notesMasterId r:id="rId15"/>
  </p:notesMasterIdLst>
  <p:sldIdLst>
    <p:sldId id="467" r:id="rId9"/>
    <p:sldId id="466" r:id="rId10"/>
    <p:sldId id="348" r:id="rId11"/>
    <p:sldId id="349" r:id="rId12"/>
    <p:sldId id="365" r:id="rId13"/>
    <p:sldId id="366" r:id="rId14"/>
    <p:sldId id="373" r:id="rId16"/>
    <p:sldId id="383" r:id="rId17"/>
    <p:sldId id="382" r:id="rId18"/>
    <p:sldId id="386" r:id="rId19"/>
    <p:sldId id="384" r:id="rId20"/>
    <p:sldId id="387" r:id="rId21"/>
    <p:sldId id="385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9" r:id="rId33"/>
    <p:sldId id="398" r:id="rId34"/>
    <p:sldId id="400" r:id="rId35"/>
    <p:sldId id="401" r:id="rId36"/>
    <p:sldId id="402" r:id="rId37"/>
    <p:sldId id="404" r:id="rId38"/>
    <p:sldId id="403" r:id="rId39"/>
    <p:sldId id="405" r:id="rId40"/>
    <p:sldId id="406" r:id="rId41"/>
    <p:sldId id="315" r:id="rId42"/>
    <p:sldId id="407" r:id="rId43"/>
    <p:sldId id="410" r:id="rId44"/>
    <p:sldId id="411" r:id="rId45"/>
    <p:sldId id="414" r:id="rId46"/>
    <p:sldId id="448" r:id="rId47"/>
    <p:sldId id="422" r:id="rId48"/>
    <p:sldId id="416" r:id="rId49"/>
    <p:sldId id="417" r:id="rId50"/>
    <p:sldId id="347" r:id="rId51"/>
    <p:sldId id="418" r:id="rId52"/>
    <p:sldId id="419" r:id="rId53"/>
    <p:sldId id="421" r:id="rId54"/>
    <p:sldId id="423" r:id="rId55"/>
    <p:sldId id="425" r:id="rId56"/>
    <p:sldId id="426" r:id="rId57"/>
    <p:sldId id="427" r:id="rId58"/>
    <p:sldId id="442" r:id="rId59"/>
    <p:sldId id="428" r:id="rId60"/>
    <p:sldId id="429" r:id="rId61"/>
    <p:sldId id="431" r:id="rId62"/>
    <p:sldId id="430" r:id="rId63"/>
    <p:sldId id="468" r:id="rId64"/>
  </p:sldIdLst>
  <p:sldSz cx="9144000" cy="6858000" type="screen4x3"/>
  <p:notesSz cx="6858000" cy="9144000"/>
  <p:custDataLst>
    <p:tags r:id="rId69"/>
  </p:custDataLst>
  <p:defaultTextStyle>
    <a:defPPr>
      <a:defRPr lang="zh-CN"/>
    </a:defPPr>
    <a:lvl1pPr marL="0" lvl="0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127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5625" lvl="4" indent="3175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3175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3175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3175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3175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/>
    <p:restoredTop sz="93989"/>
  </p:normalViewPr>
  <p:slideViewPr>
    <p:cSldViewPr showGuides="1">
      <p:cViewPr varScale="1">
        <p:scale>
          <a:sx n="65" d="100"/>
          <a:sy n="65" d="100"/>
        </p:scale>
        <p:origin x="-15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9" Type="http://schemas.openxmlformats.org/officeDocument/2006/relationships/tags" Target="tags/tag28.xml"/><Relationship Id="rId68" Type="http://schemas.openxmlformats.org/officeDocument/2006/relationships/commentAuthors" Target="commentAuthors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60" Type="http://schemas.openxmlformats.org/officeDocument/2006/relationships/slide" Target="slides/slide51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0.xml"/><Relationship Id="rId58" Type="http://schemas.openxmlformats.org/officeDocument/2006/relationships/slide" Target="slides/slide49.xml"/><Relationship Id="rId57" Type="http://schemas.openxmlformats.org/officeDocument/2006/relationships/slide" Target="slides/slide48.xml"/><Relationship Id="rId56" Type="http://schemas.openxmlformats.org/officeDocument/2006/relationships/slide" Target="slides/slide47.xml"/><Relationship Id="rId55" Type="http://schemas.openxmlformats.org/officeDocument/2006/relationships/slide" Target="slides/slide46.xml"/><Relationship Id="rId54" Type="http://schemas.openxmlformats.org/officeDocument/2006/relationships/slide" Target="slides/slide45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0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7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7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D4915E-55B7-4CFF-82AB-21D747A081A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25" marR="0" lvl="4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7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22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9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7940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8964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765" indent="0" algn="ctr">
              <a:buNone/>
              <a:defRPr/>
            </a:lvl3pPr>
            <a:lvl4pPr marL="1370330" indent="0" algn="ctr">
              <a:buNone/>
              <a:defRPr/>
            </a:lvl4pPr>
            <a:lvl5pPr marL="1826895" indent="0" algn="ctr">
              <a:buNone/>
              <a:defRPr/>
            </a:lvl5pPr>
            <a:lvl6pPr marL="2283460" indent="0" algn="ctr">
              <a:buNone/>
              <a:defRPr/>
            </a:lvl6pPr>
            <a:lvl7pPr marL="2740660" indent="0" algn="ctr">
              <a:buNone/>
              <a:defRPr/>
            </a:lvl7pPr>
            <a:lvl8pPr marL="3197225" indent="0" algn="ctr">
              <a:buNone/>
              <a:defRPr/>
            </a:lvl8pPr>
            <a:lvl9pPr marL="365379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FA1740-1457-4D04-889A-8480F0BBAB0C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CEDCBD-2A53-46E5-A2CD-12780F12C20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071F28-E4B7-4850-8D1F-0D590945967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/>
          <p:nvPr userDrawn="1"/>
        </p:nvGrpSpPr>
        <p:grpSpPr>
          <a:xfrm>
            <a:off x="1144588" y="2746375"/>
            <a:ext cx="6748462" cy="1671638"/>
            <a:chOff x="1202" y="3272"/>
            <a:chExt cx="4424" cy="58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 flipV="1">
              <a:off x="1202" y="327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 flipV="1">
              <a:off x="1202" y="370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212A65-8219-47F9-AC9B-5648B374B349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765" indent="0" algn="ctr">
              <a:buNone/>
              <a:defRPr/>
            </a:lvl3pPr>
            <a:lvl4pPr marL="1370330" indent="0" algn="ctr">
              <a:buNone/>
              <a:defRPr/>
            </a:lvl4pPr>
            <a:lvl5pPr marL="1826895" indent="0" algn="ctr">
              <a:buNone/>
              <a:defRPr/>
            </a:lvl5pPr>
            <a:lvl6pPr marL="2283460" indent="0" algn="ctr">
              <a:buNone/>
              <a:defRPr/>
            </a:lvl6pPr>
            <a:lvl7pPr marL="2740660" indent="0" algn="ctr">
              <a:buNone/>
              <a:defRPr/>
            </a:lvl7pPr>
            <a:lvl8pPr marL="3197225" indent="0" algn="ctr">
              <a:buNone/>
              <a:defRPr/>
            </a:lvl8pPr>
            <a:lvl9pPr marL="365379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500" baseline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3460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379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生命科学与技术学院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54A7E4-1C40-4D8A-84C6-346D7B0F122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vert="horz" wrap="square" lIns="91350" tIns="45675" rIns="91350" bIns="45675" numCol="1" anchor="t" anchorCtr="0" compatLnSpc="1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765" indent="0" algn="ctr">
              <a:buNone/>
              <a:defRPr/>
            </a:lvl3pPr>
            <a:lvl4pPr marL="1370330" indent="0" algn="ctr">
              <a:buNone/>
              <a:defRPr/>
            </a:lvl4pPr>
            <a:lvl5pPr marL="1826895" indent="0" algn="ctr">
              <a:buNone/>
              <a:defRPr/>
            </a:lvl5pPr>
            <a:lvl6pPr marL="2283460" indent="0" algn="ctr">
              <a:buNone/>
              <a:defRPr/>
            </a:lvl6pPr>
            <a:lvl7pPr marL="2740660" indent="0" algn="ctr">
              <a:buNone/>
              <a:defRPr/>
            </a:lvl7pPr>
            <a:lvl8pPr marL="3197225" indent="0" algn="ctr">
              <a:buNone/>
              <a:defRPr/>
            </a:lvl8pPr>
            <a:lvl9pPr marL="365379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500" baseline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3460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379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3460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379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281407-2A07-4C18-8F46-EA613287DBB8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生命科学与技术学院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vert="horz" wrap="square" lIns="91350" tIns="45675" rIns="91350" bIns="45675" numCol="1" anchor="t" anchorCtr="0" compatLnSpc="1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765" indent="0" algn="ctr">
              <a:buNone/>
              <a:defRPr/>
            </a:lvl3pPr>
            <a:lvl4pPr marL="1370330" indent="0" algn="ctr">
              <a:buNone/>
              <a:defRPr/>
            </a:lvl4pPr>
            <a:lvl5pPr marL="1826895" indent="0" algn="ctr">
              <a:buNone/>
              <a:defRPr/>
            </a:lvl5pPr>
            <a:lvl6pPr marL="2283460" indent="0" algn="ctr">
              <a:buNone/>
              <a:defRPr/>
            </a:lvl6pPr>
            <a:lvl7pPr marL="2740660" indent="0" algn="ctr">
              <a:buNone/>
              <a:defRPr/>
            </a:lvl7pPr>
            <a:lvl8pPr marL="3197225" indent="0" algn="ctr">
              <a:buNone/>
              <a:defRPr/>
            </a:lvl8pPr>
            <a:lvl9pPr marL="365379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500" baseline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3460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379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A1326C-1FEF-4AA3-9D8D-CA26CE66F754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baseline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生命科学与技术学院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vert="horz" wrap="square" lIns="91350" tIns="45675" rIns="91350" bIns="45675" numCol="1" anchor="t" anchorCtr="0" compatLnSpc="1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 userDrawn="1"/>
        </p:nvGrpSpPr>
        <p:grpSpPr>
          <a:xfrm>
            <a:off x="88900" y="2463800"/>
            <a:ext cx="8966200" cy="1930400"/>
            <a:chOff x="0" y="1437"/>
            <a:chExt cx="5760" cy="1071"/>
          </a:xfrm>
        </p:grpSpPr>
        <p:grpSp>
          <p:nvGrpSpPr>
            <p:cNvPr id="51204" name="Group 5"/>
            <p:cNvGrpSpPr/>
            <p:nvPr/>
          </p:nvGrpSpPr>
          <p:grpSpPr>
            <a:xfrm>
              <a:off x="249" y="1437"/>
              <a:ext cx="5230" cy="1071"/>
              <a:chOff x="1202" y="3272"/>
              <a:chExt cx="4424" cy="586"/>
            </a:xfrm>
          </p:grpSpPr>
          <p:sp>
            <p:nvSpPr>
              <p:cNvPr id="5" name="Oval 6"/>
              <p:cNvSpPr>
                <a:spLocks noChangeArrowheads="1"/>
              </p:cNvSpPr>
              <p:nvPr/>
            </p:nvSpPr>
            <p:spPr bwMode="auto">
              <a:xfrm flipV="1">
                <a:off x="1202" y="3272"/>
                <a:ext cx="4424" cy="156"/>
              </a:xfrm>
              <a:prstGeom prst="ellipse">
                <a:avLst/>
              </a:prstGeom>
              <a:gradFill flip="none" rotWithShape="1">
                <a:gsLst>
                  <a:gs pos="0">
                    <a:srgbClr val="041D54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Oval 7"/>
              <p:cNvSpPr>
                <a:spLocks noChangeArrowheads="1"/>
              </p:cNvSpPr>
              <p:nvPr/>
            </p:nvSpPr>
            <p:spPr bwMode="auto">
              <a:xfrm flipV="1">
                <a:off x="1202" y="3702"/>
                <a:ext cx="4424" cy="156"/>
              </a:xfrm>
              <a:prstGeom prst="ellipse">
                <a:avLst/>
              </a:prstGeom>
              <a:gradFill rotWithShape="1">
                <a:gsLst>
                  <a:gs pos="0">
                    <a:srgbClr val="041D54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0" y="1559"/>
              <a:ext cx="5760" cy="8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lumMod val="75000"/>
                    <a:alpha val="0"/>
                  </a:schemeClr>
                </a:gs>
                <a:gs pos="50000">
                  <a:srgbClr val="00B0F0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85888" y="3040063"/>
            <a:ext cx="6375400" cy="8207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57077" tIns="28538" rIns="57077" bIns="28538">
            <a:spAutoFit/>
          </a:bodyPr>
          <a:lstStyle/>
          <a:p>
            <a:pPr marL="0" marR="0" lvl="0" indent="0" algn="ctr" defTabSz="570865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常见危险化学品</a:t>
            </a:r>
            <a:endParaRPr kumimoji="0" lang="en-US" altLang="zh-CN" sz="3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99"/>
                            </p:stCondLst>
                            <p:childTnLst>
                              <p:par>
                                <p:cTn id="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 userDrawn="1"/>
        </p:nvGrpSpPr>
        <p:grpSpPr>
          <a:xfrm>
            <a:off x="6078538" y="6537325"/>
            <a:ext cx="2992437" cy="338138"/>
            <a:chOff x="311109" y="6668314"/>
            <a:chExt cx="3535564" cy="500066"/>
          </a:xfrm>
        </p:grpSpPr>
        <p:grpSp>
          <p:nvGrpSpPr>
            <p:cNvPr id="52228" name="组合 8"/>
            <p:cNvGrpSpPr/>
            <p:nvPr/>
          </p:nvGrpSpPr>
          <p:grpSpPr>
            <a:xfrm>
              <a:off x="311109" y="6668313"/>
              <a:ext cx="1714511" cy="500065"/>
              <a:chOff x="3525819" y="1167588"/>
              <a:chExt cx="4965935" cy="1046454"/>
            </a:xfrm>
          </p:grpSpPr>
          <p:sp>
            <p:nvSpPr>
              <p:cNvPr id="52230" name="WordArt 5"/>
              <p:cNvSpPr>
                <a:spLocks noTextEdit="1"/>
              </p:cNvSpPr>
              <p:nvPr/>
            </p:nvSpPr>
            <p:spPr>
              <a:xfrm>
                <a:off x="3525819" y="1167588"/>
                <a:ext cx="4946650" cy="62097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2900" b="1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云雾下  大地上  奔跑中</a:t>
                </a:r>
                <a:endParaRPr lang="zh-CN" altLang="en-US" sz="2900" b="1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31" name="WordArt 11"/>
              <p:cNvSpPr>
                <a:spLocks noTextEdit="1"/>
              </p:cNvSpPr>
              <p:nvPr/>
            </p:nvSpPr>
            <p:spPr>
              <a:xfrm flipV="1">
                <a:off x="3545104" y="1820117"/>
                <a:ext cx="4946650" cy="393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2900" b="1">
                    <a:gradFill rotWithShape="1"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F6600">
                            <a:alpha val="67000"/>
                          </a:srgbClr>
                        </a:gs>
                      </a:gsLst>
                      <a:lin ang="54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云雾下  大地上  奔跑中</a:t>
                </a:r>
                <a:endParaRPr lang="zh-CN" altLang="en-US" sz="2900" b="1"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100000">
                        <a:srgbClr val="FF6600">
                          <a:alpha val="67000"/>
                        </a:srgbClr>
                      </a:gs>
                    </a:gsLst>
                    <a:lin ang="54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32" name="WordArt 10"/>
              <p:cNvSpPr>
                <a:spLocks noTextEdit="1"/>
              </p:cNvSpPr>
              <p:nvPr/>
            </p:nvSpPr>
            <p:spPr>
              <a:xfrm>
                <a:off x="3525819" y="1167588"/>
                <a:ext cx="4946650" cy="62097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2900" b="1">
                    <a:gradFill rotWithShape="1">
                      <a:gsLst>
                        <a:gs pos="0">
                          <a:srgbClr val="FFFFFF">
                            <a:alpha val="60999"/>
                          </a:srgbClr>
                        </a:gs>
                        <a:gs pos="100000">
                          <a:srgbClr val="EEECE1">
                            <a:alpha val="0"/>
                          </a:srgbClr>
                        </a:gs>
                      </a:gsLst>
                      <a:lin ang="54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云雾下  大地上  奔跑中</a:t>
                </a:r>
                <a:endParaRPr lang="zh-CN" altLang="en-US" sz="2900" b="1">
                  <a:gradFill rotWithShape="1">
                    <a:gsLst>
                      <a:gs pos="0">
                        <a:srgbClr val="FFFFFF">
                          <a:alpha val="60999"/>
                        </a:srgbClr>
                      </a:gs>
                      <a:gs pos="100000">
                        <a:srgbClr val="EEECE1">
                          <a:alpha val="0"/>
                        </a:srgbClr>
                      </a:gs>
                    </a:gsLst>
                    <a:lin ang="54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182351" y="6946567"/>
              <a:ext cx="1664322" cy="194102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900" b="0" i="0" u="none" strike="noStrike" kern="1200" cap="none" spc="121" normalizeH="0" baseline="0" noProof="0" dirty="0">
                  <a:ln w="11430"/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——2008  JZJT </a:t>
              </a:r>
              <a:r>
                <a:rPr kumimoji="0" lang="zh-CN" altLang="en-US" sz="2900" b="0" i="0" u="none" strike="noStrike" kern="1200" cap="none" spc="121" normalizeH="0" baseline="0" noProof="0" dirty="0">
                  <a:ln w="11430"/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工作总结</a:t>
              </a:r>
              <a:endParaRPr kumimoji="0" lang="zh-CN" altLang="en-US" sz="2900" b="0" i="0" u="none" strike="noStrike" kern="1200" cap="none" spc="121" normalizeH="0" baseline="0" noProof="0" dirty="0">
                <a:ln w="11430"/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-39687" y="6642100"/>
            <a:ext cx="3754438" cy="320675"/>
          </a:xfrm>
          <a:prstGeom prst="rect">
            <a:avLst/>
          </a:prstGeom>
          <a:noFill/>
        </p:spPr>
        <p:txBody>
          <a:bodyPr lIns="73771" tIns="36886" rIns="73771" bIns="36886">
            <a:spAutoFit/>
          </a:bodyPr>
          <a:lstStyle/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THIS PRESENTATION IS DESIGNED BY LIUSHAN, ALL RIGHTS RESERVED.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177" y="314699"/>
            <a:ext cx="2400734" cy="518849"/>
          </a:xfrm>
          <a:prstGeom prst="rect">
            <a:avLst/>
          </a:prstGeom>
        </p:spPr>
        <p:txBody>
          <a:bodyPr lIns="73771" tIns="36886" rIns="73771" bIns="36886"/>
          <a:lstStyle>
            <a:lvl1pPr>
              <a:defRPr sz="26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 userDrawn="1"/>
        </p:nvGrpSpPr>
        <p:grpSpPr>
          <a:xfrm>
            <a:off x="1144588" y="2746375"/>
            <a:ext cx="6748462" cy="1671638"/>
            <a:chOff x="1202" y="3272"/>
            <a:chExt cx="4424" cy="586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 flipV="1">
              <a:off x="1202" y="327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 flipV="1">
              <a:off x="1202" y="370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" name="Picture 2" descr="D:\PrintScreen Files\3DL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6975" y="2914650"/>
            <a:ext cx="1500188" cy="1350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A8371-3A10-4C99-8EA3-228D0FED7FE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3364" y="1024490"/>
            <a:ext cx="7288102" cy="4632235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73771" tIns="36886" rIns="73771" bIns="36886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 userDrawn="1"/>
        </p:nvGrpSpPr>
        <p:grpSpPr>
          <a:xfrm>
            <a:off x="88900" y="2463800"/>
            <a:ext cx="8966200" cy="1930400"/>
            <a:chOff x="0" y="1437"/>
            <a:chExt cx="5760" cy="1071"/>
          </a:xfrm>
        </p:grpSpPr>
        <p:grpSp>
          <p:nvGrpSpPr>
            <p:cNvPr id="54276" name="Group 5"/>
            <p:cNvGrpSpPr/>
            <p:nvPr/>
          </p:nvGrpSpPr>
          <p:grpSpPr>
            <a:xfrm>
              <a:off x="249" y="1437"/>
              <a:ext cx="5230" cy="1071"/>
              <a:chOff x="1202" y="3272"/>
              <a:chExt cx="4424" cy="586"/>
            </a:xfrm>
          </p:grpSpPr>
          <p:sp>
            <p:nvSpPr>
              <p:cNvPr id="5" name="Oval 6"/>
              <p:cNvSpPr>
                <a:spLocks noChangeArrowheads="1"/>
              </p:cNvSpPr>
              <p:nvPr/>
            </p:nvSpPr>
            <p:spPr bwMode="auto">
              <a:xfrm flipV="1">
                <a:off x="1202" y="3272"/>
                <a:ext cx="4424" cy="156"/>
              </a:xfrm>
              <a:prstGeom prst="ellipse">
                <a:avLst/>
              </a:prstGeom>
              <a:gradFill flip="none" rotWithShape="1">
                <a:gsLst>
                  <a:gs pos="0">
                    <a:srgbClr val="041D54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Oval 7"/>
              <p:cNvSpPr>
                <a:spLocks noChangeArrowheads="1"/>
              </p:cNvSpPr>
              <p:nvPr/>
            </p:nvSpPr>
            <p:spPr bwMode="auto">
              <a:xfrm flipV="1">
                <a:off x="1202" y="3702"/>
                <a:ext cx="4424" cy="156"/>
              </a:xfrm>
              <a:prstGeom prst="ellipse">
                <a:avLst/>
              </a:prstGeom>
              <a:gradFill rotWithShape="1">
                <a:gsLst>
                  <a:gs pos="0">
                    <a:srgbClr val="041D54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0" y="1559"/>
              <a:ext cx="5760" cy="8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lumMod val="75000"/>
                    <a:alpha val="0"/>
                  </a:schemeClr>
                </a:gs>
                <a:gs pos="50000">
                  <a:srgbClr val="00B0F0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84300" y="2833688"/>
            <a:ext cx="6375400" cy="995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57121" tIns="28561" rIns="57121" bIns="28561">
            <a:spAutoFit/>
          </a:bodyPr>
          <a:lstStyle/>
          <a:p>
            <a:pPr marL="0" marR="0" lvl="0" indent="0" algn="ctr" defTabSz="570865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云雾下  大地上  奔跑中</a:t>
            </a:r>
            <a:endParaRPr kumimoji="0" lang="en-US" altLang="zh-CN" sz="29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570865" rtl="0" eaLnBrk="1" fontAlgn="auto" latinLnBrk="0" hangingPunct="1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JZJT  2008  </a:t>
            </a: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工作总结</a:t>
            </a:r>
            <a:endParaRPr kumimoji="0" lang="en-GB" altLang="zh-CN" sz="19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 userDrawn="1"/>
        </p:nvGrpSpPr>
        <p:grpSpPr>
          <a:xfrm>
            <a:off x="5975350" y="6519863"/>
            <a:ext cx="3028950" cy="338137"/>
            <a:chOff x="311109" y="6668313"/>
            <a:chExt cx="3577295" cy="500065"/>
          </a:xfrm>
        </p:grpSpPr>
        <p:grpSp>
          <p:nvGrpSpPr>
            <p:cNvPr id="55299" name="组合 8"/>
            <p:cNvGrpSpPr/>
            <p:nvPr/>
          </p:nvGrpSpPr>
          <p:grpSpPr>
            <a:xfrm>
              <a:off x="311109" y="6668313"/>
              <a:ext cx="1714511" cy="500065"/>
              <a:chOff x="3525819" y="1167588"/>
              <a:chExt cx="4965935" cy="1046454"/>
            </a:xfrm>
          </p:grpSpPr>
          <p:sp>
            <p:nvSpPr>
              <p:cNvPr id="55301" name="WordArt 5"/>
              <p:cNvSpPr>
                <a:spLocks noTextEdit="1"/>
              </p:cNvSpPr>
              <p:nvPr/>
            </p:nvSpPr>
            <p:spPr>
              <a:xfrm>
                <a:off x="3525819" y="1167588"/>
                <a:ext cx="4946650" cy="62097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2900" b="1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Directed By WH</a:t>
                </a:r>
                <a:endParaRPr lang="zh-CN" altLang="en-US" sz="2900" b="1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302" name="WordArt 11"/>
              <p:cNvSpPr>
                <a:spLocks noTextEdit="1"/>
              </p:cNvSpPr>
              <p:nvPr/>
            </p:nvSpPr>
            <p:spPr>
              <a:xfrm flipV="1">
                <a:off x="3545104" y="1820117"/>
                <a:ext cx="4946650" cy="3939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2900" b="1">
                    <a:gradFill rotWithShape="1">
                      <a:gsLst>
                        <a:gs pos="0">
                          <a:srgbClr val="FFFFFF">
                            <a:alpha val="0"/>
                          </a:srgbClr>
                        </a:gs>
                        <a:gs pos="100000">
                          <a:srgbClr val="FF6600">
                            <a:alpha val="67000"/>
                          </a:srgbClr>
                        </a:gs>
                      </a:gsLst>
                      <a:lin ang="54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Directed By WH</a:t>
                </a:r>
                <a:endParaRPr lang="zh-CN" altLang="en-US" sz="2900" b="1">
                  <a:gradFill rotWithShape="1">
                    <a:gsLst>
                      <a:gs pos="0">
                        <a:srgbClr val="FFFFFF">
                          <a:alpha val="0"/>
                        </a:srgbClr>
                      </a:gs>
                      <a:gs pos="100000">
                        <a:srgbClr val="FF6600">
                          <a:alpha val="67000"/>
                        </a:srgbClr>
                      </a:gs>
                    </a:gsLst>
                    <a:lin ang="54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303" name="WordArt 10"/>
              <p:cNvSpPr>
                <a:spLocks noTextEdit="1"/>
              </p:cNvSpPr>
              <p:nvPr/>
            </p:nvSpPr>
            <p:spPr>
              <a:xfrm>
                <a:off x="3525819" y="1167588"/>
                <a:ext cx="4946650" cy="62097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endParaRPr lang="zh-CN" altLang="en-US" sz="2900" b="1">
                  <a:gradFill rotWithShape="1">
                    <a:gsLst>
                      <a:gs pos="0">
                        <a:srgbClr val="FFFFFF">
                          <a:alpha val="60999"/>
                        </a:srgbClr>
                      </a:gs>
                      <a:gs pos="100000">
                        <a:srgbClr val="EEECE1">
                          <a:alpha val="0"/>
                        </a:srgbClr>
                      </a:gs>
                    </a:gsLst>
                    <a:lin ang="54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24082" y="6888737"/>
              <a:ext cx="1664322" cy="279639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900" b="0" i="0" u="none" strike="noStrike" kern="1200" cap="none" spc="121" normalizeH="0" baseline="0" noProof="0" dirty="0">
                  <a:ln w="11430"/>
                  <a:solidFill>
                    <a:srgbClr val="F8F8F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——2014.04.25</a:t>
              </a:r>
              <a:endParaRPr kumimoji="0" lang="zh-CN" altLang="en-US" sz="2900" b="0" i="0" u="none" strike="noStrike" kern="1200" cap="none" spc="121" normalizeH="0" baseline="0" noProof="0" dirty="0">
                <a:ln w="11430"/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177" y="314695"/>
            <a:ext cx="2400734" cy="518849"/>
          </a:xfrm>
          <a:prstGeom prst="rect">
            <a:avLst/>
          </a:prstGeom>
        </p:spPr>
        <p:txBody>
          <a:bodyPr lIns="73829" tIns="36914" rIns="73829" bIns="36914"/>
          <a:lstStyle>
            <a:lvl1pPr>
              <a:defRPr sz="26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 userDrawn="1"/>
        </p:nvGrpSpPr>
        <p:grpSpPr>
          <a:xfrm>
            <a:off x="1144588" y="2746375"/>
            <a:ext cx="6748462" cy="1671638"/>
            <a:chOff x="1202" y="3272"/>
            <a:chExt cx="4424" cy="586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 flipV="1">
              <a:off x="1202" y="327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 flipV="1">
              <a:off x="1202" y="370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" name="Picture 2" descr="D:\PrintScreen Files\3DL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6975" y="2914650"/>
            <a:ext cx="1500188" cy="1350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39DB3C-0FE3-43BD-9337-B877019E2F22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3364" y="1024490"/>
            <a:ext cx="7288102" cy="4632235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73829" tIns="36914" rIns="73829" bIns="36914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 userDrawn="1"/>
        </p:nvGrpSpPr>
        <p:grpSpPr>
          <a:xfrm>
            <a:off x="1144588" y="2746375"/>
            <a:ext cx="6748462" cy="1671638"/>
            <a:chOff x="1202" y="3272"/>
            <a:chExt cx="4424" cy="586"/>
          </a:xfrm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 flipV="1">
              <a:off x="1202" y="327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 flipV="1">
              <a:off x="1202" y="370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376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878B2C-2067-409C-A36B-59C1C729477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376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D4E13C-C89B-4D30-BE55-B2BC0EFD194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388620" y="1130300"/>
            <a:ext cx="4882515" cy="5026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 userDrawn="1"/>
        </p:nvGrpSpPr>
        <p:grpSpPr>
          <a:xfrm>
            <a:off x="1144588" y="2746375"/>
            <a:ext cx="6748462" cy="1671638"/>
            <a:chOff x="1202" y="3272"/>
            <a:chExt cx="4424" cy="586"/>
          </a:xfrm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 flipV="1">
              <a:off x="1202" y="327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 flipV="1">
              <a:off x="1202" y="3702"/>
              <a:ext cx="4424" cy="156"/>
            </a:xfrm>
            <a:prstGeom prst="ellipse">
              <a:avLst/>
            </a:prstGeom>
            <a:gradFill rotWithShape="1">
              <a:gsLst>
                <a:gs pos="0">
                  <a:srgbClr val="041D54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379739-4492-4683-AFF1-FA431049626C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vert="horz" wrap="square" lIns="91350" tIns="45675" rIns="91350" bIns="45675" numCol="1" anchor="t" anchorCtr="0" compatLnSpc="1"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6895" indent="0">
              <a:buNone/>
              <a:defRPr sz="900"/>
            </a:lvl5pPr>
            <a:lvl6pPr marL="2283460" indent="0">
              <a:buNone/>
              <a:defRPr sz="900"/>
            </a:lvl6pPr>
            <a:lvl7pPr marL="2740660" indent="0">
              <a:buNone/>
              <a:defRPr sz="900"/>
            </a:lvl7pPr>
            <a:lvl8pPr marL="3197225" indent="0">
              <a:buNone/>
              <a:defRPr sz="900"/>
            </a:lvl8pPr>
            <a:lvl9pPr marL="365379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1BBFA9-5BAB-4046-A9AD-2C99BFEF8BBF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50" tIns="45675" rIns="91350" bIns="45675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1.png"/><Relationship Id="rId12" Type="http://schemas.openxmlformats.org/officeDocument/2006/relationships/tags" Target="../tags/tag2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3" Type="http://schemas.openxmlformats.org/officeDocument/2006/relationships/image" Target="../media/image1.png"/><Relationship Id="rId12" Type="http://schemas.openxmlformats.org/officeDocument/2006/relationships/tags" Target="../tags/tag3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5" Type="http://schemas.openxmlformats.org/officeDocument/2006/relationships/theme" Target="../theme/theme5.xml"/><Relationship Id="rId14" Type="http://schemas.openxmlformats.org/officeDocument/2006/relationships/image" Target="../media/image1.png"/><Relationship Id="rId13" Type="http://schemas.openxmlformats.org/officeDocument/2006/relationships/tags" Target="../tags/tag4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8" Type="http://schemas.openxmlformats.org/officeDocument/2006/relationships/theme" Target="../theme/theme6.xml"/><Relationship Id="rId17" Type="http://schemas.openxmlformats.org/officeDocument/2006/relationships/image" Target="../media/image1.png"/><Relationship Id="rId16" Type="http://schemas.openxmlformats.org/officeDocument/2006/relationships/tags" Target="../tags/tag12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5" Type="http://schemas.openxmlformats.org/officeDocument/2006/relationships/theme" Target="../theme/theme7.xml"/><Relationship Id="rId4" Type="http://schemas.openxmlformats.org/officeDocument/2006/relationships/image" Target="../media/image1.png"/><Relationship Id="rId3" Type="http://schemas.openxmlformats.org/officeDocument/2006/relationships/tags" Target="../tags/ta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defTabSz="913765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212A65-8219-47F9-AC9B-5648B374B349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algn="ctr" defTabSz="913765">
              <a:defRPr sz="140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5000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6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37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03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68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4225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06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86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5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239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defTabSz="913765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algn="ctr" defTabSz="913765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3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68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黑体" panose="02010609060101010101" pitchFamily="49" charset="-122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黑体" panose="02010609060101010101" pitchFamily="49" charset="-122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4pPr>
      <a:lvl5pPr marL="2054225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5pPr>
      <a:lvl6pPr marL="25120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6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9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defTabSz="913765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algn="ctr" defTabSz="913765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3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68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黑体" panose="02010609060101010101" pitchFamily="49" charset="-122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黑体" panose="02010609060101010101" pitchFamily="49" charset="-122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4pPr>
      <a:lvl5pPr marL="2054225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5pPr>
      <a:lvl6pPr marL="25120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6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9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defTabSz="913765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algn="ctr" defTabSz="913765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50" tIns="45675" rIns="91350" bIns="45675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/>
          <a:ea typeface="微软雅黑" panose="020B0503020204020204" pitchFamily="34" charset="-122"/>
        </a:defRPr>
      </a:lvl5pPr>
      <a:lvl6pPr marL="4565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3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68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黑体" panose="02010609060101010101" pitchFamily="49" charset="-122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黑体" panose="02010609060101010101" pitchFamily="49" charset="-122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4pPr>
      <a:lvl5pPr marL="2054225" indent="-227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5pPr>
      <a:lvl6pPr marL="251206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6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39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8935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3787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106805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75105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6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2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9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8935" algn="ctr" defTabSz="91376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38505" algn="ctr" defTabSz="91376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107440" algn="ctr" defTabSz="91376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76375" algn="ctr" defTabSz="91376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8935" algn="ctr" defTabSz="91376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38505" algn="ctr" defTabSz="91376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107440" algn="ctr" defTabSz="91376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76375" algn="ctr" defTabSz="91376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0.xml"/><Relationship Id="rId7" Type="http://schemas.openxmlformats.org/officeDocument/2006/relationships/image" Target="../media/image1.pn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2.xml"/><Relationship Id="rId4" Type="http://schemas.openxmlformats.org/officeDocument/2006/relationships/image" Target="../media/image1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image" Target="../media/image15.jpeg"/><Relationship Id="rId1" Type="http://schemas.openxmlformats.org/officeDocument/2006/relationships/hyperlink" Target="http://www.1ppt.com/beijin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16.jpeg"/><Relationship Id="rId2" Type="http://schemas.microsoft.com/office/2007/relationships/media" Target="file:///E:\WH\&#27602;\&#27801;&#26519;&#27602;&#27668;1_baofeng.wmv" TargetMode="External"/><Relationship Id="rId1" Type="http://schemas.openxmlformats.org/officeDocument/2006/relationships/video" Target="file:///E:\WH\&#27602;\&#27801;&#26519;&#27602;&#27668;1_baofeng.wmv" TargetMode="Externa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17.png"/><Relationship Id="rId2" Type="http://schemas.microsoft.com/office/2007/relationships/media" Target="file:///E:\WH\&#27602;\&#27801;&#26519;&#27602;&#27668;2_baofeng.wmv" TargetMode="External"/><Relationship Id="rId1" Type="http://schemas.openxmlformats.org/officeDocument/2006/relationships/video" Target="file:///E:\WH\&#27602;\&#27801;&#26519;&#27602;&#27668;2_baofeng.wmv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19.png"/><Relationship Id="rId2" Type="http://schemas.microsoft.com/office/2007/relationships/media" Target="file:///C:\Users\Administrator\Desktop\&#21270;&#23398;&#19982;&#31038;&#20250;.files\sound001.wav" TargetMode="External"/><Relationship Id="rId1" Type="http://schemas.openxmlformats.org/officeDocument/2006/relationships/audio" Target="file:///C:\Users\Administrator\Desktop\&#21270;&#23398;&#19982;&#31038;&#20250;.files\sound001.wav" TargetMode="Externa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tags" Target="../tags/tag2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6.xml"/><Relationship Id="rId5" Type="http://schemas.openxmlformats.org/officeDocument/2006/relationships/image" Target="../media/image21.jpeg"/><Relationship Id="rId4" Type="http://schemas.openxmlformats.org/officeDocument/2006/relationships/tags" Target="../tags/tag25.xml"/><Relationship Id="rId3" Type="http://schemas.openxmlformats.org/officeDocument/2006/relationships/image" Target="../media/image20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730" y="1831975"/>
            <a:ext cx="8084185" cy="13195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000" smtClean="0">
                <a:solidFill>
                  <a:srgbClr val="1E6F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常见剧毒化学品培训</a:t>
            </a:r>
            <a:endParaRPr lang="zh-CN" altLang="en-US" sz="6000" smtClean="0">
              <a:solidFill>
                <a:srgbClr val="1E6F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6084729" y="38605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747229" y="4796489"/>
            <a:ext cx="675000" cy="675000"/>
          </a:xfrm>
          <a:prstGeom prst="ellipse">
            <a:avLst/>
          </a:prstGeom>
          <a:solidFill>
            <a:srgbClr val="FFC00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679565" y="47969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611901" y="47964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290661" y="3105031"/>
            <a:ext cx="1841841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硫化氢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378" y="3068960"/>
            <a:ext cx="623559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2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08013" y="277813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硫化氢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13" y="1341438"/>
            <a:ext cx="6911975" cy="830262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强烈的神经毒物，虽然具有刺激性气味，但极易使人嗅觉中毒而毫无察觉。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113" y="2349500"/>
            <a:ext cx="6911975" cy="12001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毒理学原理：硫化氢与细胞色素氧化酶中二硫键起作用，影响细胞氧化过程，导致组织细胞缺氧而窒息，引起脏器损害。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113" y="3789363"/>
            <a:ext cx="6985000" cy="1570037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临床表现：轻度表现为流泪、眼刺痛、鼻咽喉灼热感等，伴有头昏、头痛、乏力；重者表现为头晕、心悸、呼吸困难、意识模糊、呕吐、腹泻、抽搐、昏迷，最终因呼吸麻痹而死亡。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572789" y="3105031"/>
            <a:ext cx="1277584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氨气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378" y="3068960"/>
            <a:ext cx="623559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3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氨气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550" y="1412875"/>
            <a:ext cx="6840538" cy="52228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8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刺激性气体，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主要经呼吸道侵入人体。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50" y="2060575"/>
            <a:ext cx="6985000" cy="138588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毒理学原理：对粘膜和皮肤有碱性刺激及腐蚀作用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,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可造成组织溶解性坏死。高浓度时可引起反射性呼吸停止和心脏停搏。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3573463"/>
            <a:ext cx="6985000" cy="18161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临床表现：急性中毒表现为流泪、咽痛、咳嗽、胸闷、呼吸困难，伴有头晕、头痛、恶心、呕吐、乏力等，严重时发生肺水肿、喉水肿痉挛或支气管粘膜坏死脱落致窒息。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572789" y="3105031"/>
            <a:ext cx="1277584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甲烷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378" y="3068960"/>
            <a:ext cx="623559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4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甲烷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988" y="1484313"/>
            <a:ext cx="6697662" cy="523875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俗称“沼气”，煤气、天然气的主要成分。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988" y="2205038"/>
            <a:ext cx="6697662" cy="18161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临床表现：轻者头痛、头晕、恶心、注意力不集中、动作不协调、乏力、四肢发软等；严重时出现呼吸困难、心动过速、昏迷以致窒息而死亡。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988" y="4149725"/>
            <a:ext cx="6624637" cy="13843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急救措施：迅速脱离现场，吸氧， 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20%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甘露醇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250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毫升静注并予速尿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20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毫克静注防止脑水肿。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572788" y="3105031"/>
            <a:ext cx="1277584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甲醇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378" y="3068960"/>
            <a:ext cx="623559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5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甲醇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550" y="1341438"/>
            <a:ext cx="6696075" cy="522287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刺激性气体，主要经呼吸道侵入人体。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50" y="2133600"/>
            <a:ext cx="6769100" cy="13843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毒理学原理：对粘膜和皮肤有碱性刺激及腐蚀作用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,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可造成组织溶解性坏死。高浓度时可引起反射性呼吸停止和心脏停搏。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3716338"/>
            <a:ext cx="7056438" cy="18161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临床表现：急性中毒表现为流泪、咽痛、咳嗽、胸闷、呼吸困难，伴有头晕、头痛、恶心、呕吐、乏力等，严重时发生肺水肿、喉水肿痉挛或支气管粘膜坏死脱落致窒息。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甲醇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988" y="1628775"/>
            <a:ext cx="6985000" cy="304641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急救措施：迅速脱离现场，脱去污染的衣服；将患者移至暗房，以抑制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CO</a:t>
            </a:r>
            <a:r>
              <a:rPr lang="en-US" altLang="zh-CN" sz="20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的结合能力；口服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1%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碳酸氢钠洗胃，硫酸镁导泻。</a:t>
            </a:r>
            <a:endParaRPr lang="en-US" altLang="zh-CN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解毒剂：乙醇为甲醇中毒的解毒剂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,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应用乙醇可阻止甲醇氧化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,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促进甲醇排出。用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10 %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葡萄糖液配成 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5%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乙醇溶液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,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静脉缓慢滴注。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290659" y="3105031"/>
            <a:ext cx="1841841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氢氟酸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378" y="3068960"/>
            <a:ext cx="623559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6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650" y="1714500"/>
            <a:ext cx="597535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54530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氢氟酸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88" y="1268413"/>
            <a:ext cx="7578725" cy="523875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刺激性气体，具有强烈的腐蚀性。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pic>
        <p:nvPicPr>
          <p:cNvPr id="5" name="图片 4" descr="捕获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844675"/>
            <a:ext cx="6192837" cy="362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3" name="TextBox 6"/>
          <p:cNvSpPr txBox="1"/>
          <p:nvPr/>
        </p:nvSpPr>
        <p:spPr>
          <a:xfrm>
            <a:off x="7451725" y="2133600"/>
            <a:ext cx="615950" cy="28797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腐蚀效果图</a:t>
            </a:r>
            <a:endParaRPr lang="zh-CN" altLang="en-US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氢氟酸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3644900"/>
            <a:ext cx="6624638" cy="157003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急救措施：皮肤接触立即脱去污染的衣服，用大量清水冲洗；眼睛接触应立即提起眼睑，用大量清水或生理盐水彻底冲洗；若吸入则应迅速脱离现场至空气新鲜处，保持呼吸道畅通。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550" y="1412875"/>
            <a:ext cx="6769100" cy="193833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毒理学原理：氢离子对人体组织有脱水和腐蚀作用；氟离子不断解离渗透到深层组织，溶解细胞膜 ，造成表皮、真皮、皮下组织乃至肌层液化坏死，氟离子还会干扰烯醇化酶的活性使皮肤细胞摄氧能力受到抑制。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854915" y="3105031"/>
            <a:ext cx="713327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苯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378" y="3068960"/>
            <a:ext cx="623559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7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2420938"/>
            <a:ext cx="6767512" cy="12001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临床表现：急性中毒表现为兴奋或酒醉感，伴有粘膜刺激症状，头晕、头痛、恶心、呕吐等，重者导致昏迷、抽搐、呼吸及循环衰竭。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113" y="1268413"/>
            <a:ext cx="6840537" cy="8318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侵入途径：蒸汽经呼吸道吸收，液体经消化道吸收完全，皮肤可吸收少量。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113" y="4005263"/>
            <a:ext cx="6624637" cy="12001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急救措施：迅速脱离现场，脱去污染的衣物，用肥皂水或清水冲洗患处，口服者洗胃，可给予葡萄糖醛酸。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854915" y="3105031"/>
            <a:ext cx="713327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酚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378" y="3068960"/>
            <a:ext cx="623559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8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8.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2420938"/>
            <a:ext cx="7273925" cy="3046412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临床表现：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、急性中毒：吸入高浓度蒸汽会引起头昏头痛、乏力、事物模糊、肺水肿等；误服会引起消化道灼伤、呕吐、便血，重者发生胃肠道穿孔、休克、肺水肿，一般可在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48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小时之内出现急性肾功能衰竭。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、皮肤灼伤：初期为无痛性白色起皱，继而形成褐色痂皮，常见浅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Ⅱ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度灼伤。经灼伤皮肤吸收后，潜伏一定时间后出现肾功能衰竭。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50" y="1125538"/>
            <a:ext cx="7056438" cy="12001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理化性质：苯酚，又名石碳酸，常温下会发，有刺激性臭味；酚类化合物是一种</a:t>
            </a:r>
            <a:r>
              <a:rPr lang="zh-CN" altLang="en-US" sz="2400" dirty="0">
                <a:solidFill>
                  <a:srgbClr val="FF0000"/>
                </a:solidFill>
                <a:latin typeface="方正行黑简体" pitchFamily="2" charset="-122"/>
                <a:ea typeface="方正行黑简体" pitchFamily="2" charset="-122"/>
              </a:rPr>
              <a:t>原型质毒物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，能使蛋白质凝固，有强烈的杀菌作用。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008529" y="3105031"/>
            <a:ext cx="2406098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亚硝酸盐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8378" y="3068960"/>
            <a:ext cx="623559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9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亚硝酸盐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3644900"/>
            <a:ext cx="6911975" cy="193833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毒理学原理：亚硝酸盐进入血液后，血红蛋白中的二价铁离子被氧化成三价铁，血红蛋白失去携带氧能力，导致组织缺氧。若抢救不及时，可发生呼吸困难、缺氧窒息或呼吸麻痹、循环衰竭而导致死亡。 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113" y="1268413"/>
            <a:ext cx="7056437" cy="2308225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亚硝酸盐中毒又称肠源性青紫病、发绀症，中毒原因有两种：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误食亚硝酸盐。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胃肠功能紊乱时，胃肠道内硝酸盐还原菌大量繁殖，食入富含硝酸盐的蔬菜则硝酸盐在体内还原成亚硝酸盐，引起亚硝酸盐中毒。</a:t>
            </a:r>
            <a:endParaRPr lang="zh-CN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亚硝酸盐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088" y="3644900"/>
            <a:ext cx="6913562" cy="8302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急救措施：催吐、洗胃、导泻以排毒；同时服用美蓝、维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C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、葡萄糖解毒。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088" y="1412875"/>
            <a:ext cx="7058025" cy="193833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临床表现：亚硝酸盐中毒潜伏期短，一般为数十分钟或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1~3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小时，症状以</a:t>
            </a:r>
            <a:r>
              <a:rPr lang="zh-CN" altLang="en-US" sz="2400" dirty="0">
                <a:solidFill>
                  <a:srgbClr val="FF0000"/>
                </a:solidFill>
                <a:latin typeface="方正行黑简体" pitchFamily="2" charset="-122"/>
                <a:ea typeface="方正行黑简体" pitchFamily="2" charset="-122"/>
              </a:rPr>
              <a:t>紫绀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为主。主要是口唇、指甲及全身的皮肤出现青紫等组织缺氧表现。自觉症状有头晕、头痛，无力、烦躁不安、呼吸急促，严重者出现昏迷、惊厥，以致呼吸衰竭而死。</a:t>
            </a:r>
            <a:endParaRPr lang="zh-CN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088" y="4797425"/>
            <a:ext cx="6337300" cy="4619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亚硝酸盐中毒量为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0.2~0.5g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，致死量仅为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3g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！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854913" y="3105031"/>
            <a:ext cx="713327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铅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34452" y="3068960"/>
            <a:ext cx="971411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10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61"/>
          <p:cNvGrpSpPr/>
          <p:nvPr/>
        </p:nvGrpSpPr>
        <p:grpSpPr>
          <a:xfrm>
            <a:off x="3924300" y="4292600"/>
            <a:ext cx="6153150" cy="1809750"/>
            <a:chOff x="685800" y="2057400"/>
            <a:chExt cx="7772400" cy="2286000"/>
          </a:xfrm>
        </p:grpSpPr>
        <p:sp>
          <p:nvSpPr>
            <p:cNvPr id="63" name="椭圆 62"/>
            <p:cNvSpPr/>
            <p:nvPr/>
          </p:nvSpPr>
          <p:spPr bwMode="auto">
            <a:xfrm>
              <a:off x="1143000" y="2133600"/>
              <a:ext cx="6858000" cy="2133600"/>
            </a:xfrm>
            <a:prstGeom prst="ellipse">
              <a:avLst/>
            </a:prstGeom>
            <a:solidFill>
              <a:srgbClr val="FEFEFE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635000"/>
            </a:effec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1502" name="组合 63"/>
            <p:cNvGrpSpPr/>
            <p:nvPr/>
          </p:nvGrpSpPr>
          <p:grpSpPr>
            <a:xfrm>
              <a:off x="685800" y="2057400"/>
              <a:ext cx="7772400" cy="2286000"/>
              <a:chOff x="685800" y="2057400"/>
              <a:chExt cx="7772400" cy="2286000"/>
            </a:xfrm>
          </p:grpSpPr>
          <p:sp>
            <p:nvSpPr>
              <p:cNvPr id="65" name="椭圆 64"/>
              <p:cNvSpPr/>
              <p:nvPr/>
            </p:nvSpPr>
            <p:spPr bwMode="auto">
              <a:xfrm>
                <a:off x="685800" y="2819400"/>
                <a:ext cx="7772400" cy="762000"/>
              </a:xfrm>
              <a:prstGeom prst="ellipse">
                <a:avLst/>
              </a:prstGeom>
              <a:solidFill>
                <a:srgbClr val="FEFEFE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0"/>
              </a:effec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 bwMode="auto">
              <a:xfrm rot="5400000">
                <a:off x="3429000" y="2819400"/>
                <a:ext cx="2286000" cy="762000"/>
              </a:xfrm>
              <a:prstGeom prst="ellipse">
                <a:avLst/>
              </a:prstGeom>
              <a:solidFill>
                <a:srgbClr val="FEFEFE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0"/>
              </a:effec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100" name="直接连接符 99"/>
          <p:cNvCxnSpPr/>
          <p:nvPr/>
        </p:nvCxnSpPr>
        <p:spPr bwMode="auto">
          <a:xfrm flipH="1">
            <a:off x="8915400" y="1223963"/>
            <a:ext cx="0" cy="3297238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组合 102"/>
          <p:cNvGrpSpPr/>
          <p:nvPr/>
        </p:nvGrpSpPr>
        <p:grpSpPr>
          <a:xfrm>
            <a:off x="8801100" y="4457700"/>
            <a:ext cx="228600" cy="228600"/>
            <a:chOff x="2743200" y="1676400"/>
            <a:chExt cx="152400" cy="152400"/>
          </a:xfrm>
        </p:grpSpPr>
        <p:sp>
          <p:nvSpPr>
            <p:cNvPr id="104" name="椭圆 103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498" name="椭圆 104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56"/>
          <p:cNvGrpSpPr/>
          <p:nvPr/>
        </p:nvGrpSpPr>
        <p:grpSpPr>
          <a:xfrm>
            <a:off x="1066800" y="2057400"/>
            <a:ext cx="7772400" cy="2286000"/>
            <a:chOff x="685800" y="2057400"/>
            <a:chExt cx="7772400" cy="2286000"/>
          </a:xfrm>
        </p:grpSpPr>
        <p:sp>
          <p:nvSpPr>
            <p:cNvPr id="58" name="椭圆 57"/>
            <p:cNvSpPr/>
            <p:nvPr/>
          </p:nvSpPr>
          <p:spPr bwMode="auto">
            <a:xfrm>
              <a:off x="1143000" y="2133600"/>
              <a:ext cx="6858000" cy="2133600"/>
            </a:xfrm>
            <a:prstGeom prst="ellipse">
              <a:avLst/>
            </a:prstGeom>
            <a:solidFill>
              <a:srgbClr val="FEFEFE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635000"/>
            </a:effec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1490" name="组合 58"/>
            <p:cNvGrpSpPr/>
            <p:nvPr/>
          </p:nvGrpSpPr>
          <p:grpSpPr>
            <a:xfrm>
              <a:off x="685800" y="2057400"/>
              <a:ext cx="7772400" cy="2286000"/>
              <a:chOff x="685800" y="2057400"/>
              <a:chExt cx="7772400" cy="2286000"/>
            </a:xfrm>
          </p:grpSpPr>
          <p:sp>
            <p:nvSpPr>
              <p:cNvPr id="60" name="椭圆 59"/>
              <p:cNvSpPr/>
              <p:nvPr/>
            </p:nvSpPr>
            <p:spPr bwMode="auto">
              <a:xfrm>
                <a:off x="685800" y="2819400"/>
                <a:ext cx="7772400" cy="762000"/>
              </a:xfrm>
              <a:prstGeom prst="ellipse">
                <a:avLst/>
              </a:prstGeom>
              <a:solidFill>
                <a:srgbClr val="FEFEFE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0"/>
              </a:effec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 bwMode="auto">
              <a:xfrm rot="5400000">
                <a:off x="3429000" y="2819400"/>
                <a:ext cx="2286000" cy="762000"/>
              </a:xfrm>
              <a:prstGeom prst="ellipse">
                <a:avLst/>
              </a:prstGeom>
              <a:solidFill>
                <a:srgbClr val="FEFEFE">
                  <a:alpha val="5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317500"/>
              </a:effectLst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50" name="直接连接符 49"/>
          <p:cNvCxnSpPr/>
          <p:nvPr/>
        </p:nvCxnSpPr>
        <p:spPr bwMode="auto">
          <a:xfrm flipH="1">
            <a:off x="4787900" y="5372100"/>
            <a:ext cx="3460750" cy="1588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 bwMode="auto">
          <a:xfrm flipH="1">
            <a:off x="2095500" y="860425"/>
            <a:ext cx="0" cy="310197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 bwMode="auto">
          <a:xfrm flipH="1">
            <a:off x="2095500" y="3962400"/>
            <a:ext cx="54483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 bwMode="auto">
          <a:xfrm flipH="1">
            <a:off x="0" y="6215063"/>
            <a:ext cx="72390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flipH="1">
            <a:off x="0" y="6299200"/>
            <a:ext cx="9144000" cy="0"/>
          </a:xfrm>
          <a:prstGeom prst="line">
            <a:avLst/>
          </a:prstGeom>
          <a:ln w="57150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7" name="组合 26"/>
          <p:cNvGrpSpPr/>
          <p:nvPr/>
        </p:nvGrpSpPr>
        <p:grpSpPr>
          <a:xfrm>
            <a:off x="-3581400" y="6215063"/>
            <a:ext cx="10820400" cy="0"/>
            <a:chOff x="-3581400" y="6096000"/>
            <a:chExt cx="10820400" cy="0"/>
          </a:xfrm>
        </p:grpSpPr>
        <p:cxnSp>
          <p:nvCxnSpPr>
            <p:cNvPr id="11" name="直接连接符 10"/>
            <p:cNvCxnSpPr/>
            <p:nvPr/>
          </p:nvCxnSpPr>
          <p:spPr bwMode="auto">
            <a:xfrm flipH="1">
              <a:off x="1828800" y="6096000"/>
              <a:ext cx="5410200" cy="0"/>
            </a:xfrm>
            <a:prstGeom prst="line">
              <a:avLst/>
            </a:prstGeom>
            <a:ln w="28575">
              <a:solidFill>
                <a:schemeClr val="accent1"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 bwMode="auto">
            <a:xfrm flipH="1">
              <a:off x="-3581400" y="6096000"/>
              <a:ext cx="5410200" cy="0"/>
            </a:xfrm>
            <a:prstGeom prst="line">
              <a:avLst/>
            </a:prstGeom>
            <a:ln w="28575">
              <a:solidFill>
                <a:schemeClr val="accent1">
                  <a:alpha val="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9" name="直接连接符 28"/>
          <p:cNvCxnSpPr/>
          <p:nvPr/>
        </p:nvCxnSpPr>
        <p:spPr bwMode="auto">
          <a:xfrm flipH="1">
            <a:off x="1828800" y="803275"/>
            <a:ext cx="54102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 bwMode="auto">
          <a:xfrm>
            <a:off x="7239000" y="803275"/>
            <a:ext cx="1066800" cy="110172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 flipH="1">
            <a:off x="8305800" y="1905000"/>
            <a:ext cx="0" cy="340677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8" name="组合 39"/>
          <p:cNvGrpSpPr/>
          <p:nvPr/>
        </p:nvGrpSpPr>
        <p:grpSpPr>
          <a:xfrm>
            <a:off x="1981200" y="688975"/>
            <a:ext cx="228600" cy="228600"/>
            <a:chOff x="2743200" y="1676400"/>
            <a:chExt cx="152400" cy="152400"/>
          </a:xfrm>
        </p:grpSpPr>
        <p:sp>
          <p:nvSpPr>
            <p:cNvPr id="38" name="椭圆 37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484" name="椭圆 38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组合 40"/>
          <p:cNvGrpSpPr/>
          <p:nvPr/>
        </p:nvGrpSpPr>
        <p:grpSpPr>
          <a:xfrm>
            <a:off x="8191500" y="5257800"/>
            <a:ext cx="228600" cy="228600"/>
            <a:chOff x="2743200" y="1676400"/>
            <a:chExt cx="152400" cy="152400"/>
          </a:xfrm>
        </p:grpSpPr>
        <p:sp>
          <p:nvSpPr>
            <p:cNvPr id="42" name="椭圆 41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482" name="椭圆 42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4355981" y="2420892"/>
            <a:ext cx="1221809" cy="1877346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9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毒</a:t>
            </a:r>
            <a:endParaRPr kumimoji="0" lang="en-US" altLang="zh-CN" sz="8000" b="1" i="0" u="none" strike="noStrike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9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35322" y="1177636"/>
            <a:ext cx="800037" cy="3380220"/>
          </a:xfrm>
          <a:prstGeom prst="rect">
            <a:avLst/>
          </a:prstGeom>
          <a:noFill/>
        </p:spPr>
        <p:txBody>
          <a:bodyPr vert="eaVert" lIns="91350" tIns="45675" rIns="91350" bIns="45675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Designed by Wang </a:t>
            </a:r>
            <a:r>
              <a:rPr kumimoji="0" lang="en-US" altLang="zh-CN" sz="2000" b="1" i="0" u="none" strike="noStrike" kern="1200" cap="none" spc="50" normalizeH="0" baseline="0" noProof="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Shihui</a:t>
            </a:r>
            <a:endParaRPr kumimoji="0" lang="en-US" altLang="zh-CN" sz="2000" b="1" i="0" u="none" strike="noStrike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3" name="直接连接符 82"/>
          <p:cNvCxnSpPr/>
          <p:nvPr/>
        </p:nvCxnSpPr>
        <p:spPr bwMode="auto">
          <a:xfrm>
            <a:off x="609600" y="841375"/>
            <a:ext cx="0" cy="412432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 bwMode="auto">
          <a:xfrm flipH="1">
            <a:off x="609600" y="841375"/>
            <a:ext cx="5334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组合 89"/>
          <p:cNvGrpSpPr/>
          <p:nvPr/>
        </p:nvGrpSpPr>
        <p:grpSpPr>
          <a:xfrm>
            <a:off x="1073150" y="727075"/>
            <a:ext cx="228600" cy="228600"/>
            <a:chOff x="2743200" y="1676400"/>
            <a:chExt cx="152400" cy="152400"/>
          </a:xfrm>
        </p:grpSpPr>
        <p:sp>
          <p:nvSpPr>
            <p:cNvPr id="91" name="椭圆 90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480" name="椭圆 91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95" name="直接连接符 94"/>
          <p:cNvCxnSpPr/>
          <p:nvPr/>
        </p:nvCxnSpPr>
        <p:spPr bwMode="auto">
          <a:xfrm flipH="1">
            <a:off x="3810000" y="584200"/>
            <a:ext cx="42672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组合 95"/>
          <p:cNvGrpSpPr/>
          <p:nvPr/>
        </p:nvGrpSpPr>
        <p:grpSpPr>
          <a:xfrm>
            <a:off x="3644900" y="469900"/>
            <a:ext cx="228600" cy="228600"/>
            <a:chOff x="2743200" y="1676400"/>
            <a:chExt cx="152400" cy="152400"/>
          </a:xfrm>
        </p:grpSpPr>
        <p:sp>
          <p:nvSpPr>
            <p:cNvPr id="97" name="椭圆 96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478" name="椭圆 97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783263" y="304800"/>
            <a:ext cx="2217737" cy="276225"/>
          </a:xfrm>
          <a:prstGeom prst="rect">
            <a:avLst/>
          </a:prstGeom>
          <a:noFill/>
          <a:ln w="9525">
            <a:noFill/>
          </a:ln>
        </p:spPr>
        <p:txBody>
          <a:bodyPr wrap="none" lIns="91350" tIns="45675" rIns="91350" bIns="45675">
            <a:spAutoFit/>
          </a:bodyPr>
          <a:p>
            <a:pPr algn="r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小组成员        王世辉   庞小桃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76"/>
          <p:cNvGrpSpPr/>
          <p:nvPr/>
        </p:nvGrpSpPr>
        <p:grpSpPr>
          <a:xfrm>
            <a:off x="7924800" y="422275"/>
            <a:ext cx="1066800" cy="1066800"/>
            <a:chOff x="2819400" y="1600200"/>
            <a:chExt cx="1066800" cy="1066800"/>
          </a:xfrm>
        </p:grpSpPr>
        <p:sp>
          <p:nvSpPr>
            <p:cNvPr id="61473" name="椭圆 77"/>
            <p:cNvSpPr/>
            <p:nvPr/>
          </p:nvSpPr>
          <p:spPr>
            <a:xfrm>
              <a:off x="2819400" y="1600200"/>
              <a:ext cx="1066800" cy="106680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74" name="椭圆 78"/>
            <p:cNvSpPr/>
            <p:nvPr/>
          </p:nvSpPr>
          <p:spPr>
            <a:xfrm>
              <a:off x="3238500" y="2019300"/>
              <a:ext cx="228600" cy="228600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75" name="椭圆 79"/>
            <p:cNvSpPr/>
            <p:nvPr/>
          </p:nvSpPr>
          <p:spPr>
            <a:xfrm>
              <a:off x="3013364" y="1794165"/>
              <a:ext cx="678870" cy="67887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76" name="椭圆 80"/>
            <p:cNvSpPr/>
            <p:nvPr/>
          </p:nvSpPr>
          <p:spPr>
            <a:xfrm>
              <a:off x="2895599" y="1676400"/>
              <a:ext cx="914400" cy="91440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79999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组合 71"/>
          <p:cNvGrpSpPr/>
          <p:nvPr/>
        </p:nvGrpSpPr>
        <p:grpSpPr>
          <a:xfrm>
            <a:off x="304800" y="4914900"/>
            <a:ext cx="1066800" cy="1066800"/>
            <a:chOff x="2819400" y="1600200"/>
            <a:chExt cx="1066800" cy="1066800"/>
          </a:xfrm>
        </p:grpSpPr>
        <p:sp>
          <p:nvSpPr>
            <p:cNvPr id="61469" name="椭圆 72"/>
            <p:cNvSpPr/>
            <p:nvPr/>
          </p:nvSpPr>
          <p:spPr>
            <a:xfrm>
              <a:off x="2819400" y="1600200"/>
              <a:ext cx="1066800" cy="106680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70" name="椭圆 73"/>
            <p:cNvSpPr/>
            <p:nvPr/>
          </p:nvSpPr>
          <p:spPr>
            <a:xfrm>
              <a:off x="3238500" y="2019300"/>
              <a:ext cx="228600" cy="228600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71" name="椭圆 74"/>
            <p:cNvSpPr/>
            <p:nvPr/>
          </p:nvSpPr>
          <p:spPr>
            <a:xfrm>
              <a:off x="3013364" y="1794165"/>
              <a:ext cx="678870" cy="67887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72" name="椭圆 75"/>
            <p:cNvSpPr/>
            <p:nvPr/>
          </p:nvSpPr>
          <p:spPr>
            <a:xfrm>
              <a:off x="2895599" y="1676400"/>
              <a:ext cx="914400" cy="91440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79999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1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36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2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39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51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136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59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176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78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201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0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ntr" presetSubtype="37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193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204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216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221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159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176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159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71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76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229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241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24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263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2" nodeType="withEffect">
                                  <p:stCondLst>
                                    <p:cond delay="274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3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4" nodeType="withEffect">
                                  <p:stCondLst>
                                    <p:cond delay="28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5" nodeType="withEffect">
                                  <p:stCondLst>
                                    <p:cond delay="291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6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208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219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231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236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218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229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241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246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07" grpId="2"/>
      <p:bldP spid="107" grpId="3"/>
      <p:bldP spid="107" grpId="4"/>
      <p:bldP spid="107" grpId="5"/>
      <p:bldP spid="107" grpId="6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10.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铅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1341438"/>
            <a:ext cx="7200900" cy="12001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毒理学原理：铅是重金属，所有重金属离子（铜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~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钡、汞等）会使蛋白质失去活性，且该反应不可逆！</a:t>
            </a:r>
            <a:br>
              <a:rPr lang="zh-CN" alt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zh-CN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50" y="2420938"/>
            <a:ext cx="6985000" cy="3046412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侵入途径：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由呼吸道吸入其蒸气或粉尘，吞噬细胞将其迅速带至血液。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经消化道吸收进入血液循环。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铅中毒者一般有铅及铅化物接触史，临床铅中毒较少见，多为职业病。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口服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2~3g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可致铅中毒，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50g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致死。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10.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铅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341438"/>
            <a:ext cx="7345362" cy="3046412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临床表现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头晕、全身无力、肌肉关节酸痛、不能进食、便秘或腹泻、肝脏肿大、肝区压痛、黄疽、血压升高等。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神经系统：神经衰弱、</a:t>
            </a:r>
            <a:r>
              <a:rPr lang="zh-CN" altLang="en-US" sz="2400" dirty="0">
                <a:solidFill>
                  <a:srgbClr val="FF0000"/>
                </a:solidFill>
                <a:latin typeface="方正行黑简体" pitchFamily="2" charset="-122"/>
                <a:ea typeface="方正行黑简体" pitchFamily="2" charset="-122"/>
              </a:rPr>
              <a:t>多发性神经病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和脑病。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消化系统：轻者表现为一般消化道症状，重者出现腹绞痛。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3.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血液系统：干扰血红蛋白合成过程，引起代谢产物变化，最终导致贫血。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50" y="4508500"/>
            <a:ext cx="7345363" cy="8318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铅中毒还会导致肾功能衰竭并伴有高血压；孕妇铅中毒会引起流产、早产、死胎及婴儿铅中毒。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10.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铅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88" y="1341438"/>
            <a:ext cx="7200900" cy="3887787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预防措施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铅作业进入生产车间时务必戴好防尘口罩，穿好工作衣，戴上工作帽。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饮食平衡，注意补充丰富的钙、铁、锌、硒、维生素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B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等。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3.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不要用油漆涂饰家中墙壁，油漆中富含铅。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4.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不要在汽车来往较多的马路周围长期逗留，汽车尾气中含铅较多。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5.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每天第一次打开水龙头时，流出的水不要饮用。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62" name="Picture 3" descr="2008813196575_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948488" y="4149725"/>
            <a:ext cx="1971675" cy="2489200"/>
          </a:xfrm>
        </p:spPr>
      </p:pic>
      <p:pic>
        <p:nvPicPr>
          <p:cNvPr id="92163" name="图片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4230688" cy="481013"/>
          </a:xfrm>
        </p:spPr>
        <p:txBody>
          <a:bodyPr lIns="73829" tIns="36914" rIns="73829" bIns="36914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大铅世界   防不胜防</a:t>
            </a:r>
            <a:b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908050"/>
            <a:ext cx="7416800" cy="48942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治疗措施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服用驱铅食物：含钙、铁丰富的海带、动物肝脏、肉类、蛋类等，富含维生素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C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的水果。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急性铅中毒应采取催吐、洗胃、导泻等措施，及时饮用蛋清或牛奶；服用以下药物：</a:t>
            </a:r>
            <a:r>
              <a:rPr lang="zh-CN" altLang="en-US" sz="2400" dirty="0">
                <a:solidFill>
                  <a:srgbClr val="FF0000"/>
                </a:solidFill>
                <a:latin typeface="方正行黑简体" pitchFamily="2" charset="-122"/>
                <a:ea typeface="方正行黑简体" pitchFamily="2" charset="-122"/>
              </a:rPr>
              <a:t>依地酸二钠钙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，二巯基丙醇，青霉胺等针剂和二巯基丁二酸口服剂。 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3.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 对铅中毒有辅助疗效的中草药：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金钱草，</a:t>
            </a:r>
            <a:r>
              <a:rPr lang="zh-CN" altLang="en-US" sz="2400" u="sng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甘草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，海藻，昆布，木通，夏枯草，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金银花，泽泻，土茯苓，荸荠汁，鸡血藤，石苇，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菊花，板蓝根，大青叶，车前，海金砂，冬葵子等。 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773238"/>
            <a:ext cx="5761038" cy="390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2051050" y="1125538"/>
            <a:ext cx="4968875" cy="517525"/>
          </a:xfrm>
          <a:prstGeom prst="rect">
            <a:avLst/>
          </a:prstGeom>
        </p:spPr>
        <p:txBody>
          <a:bodyPr lIns="73829" tIns="36914" rIns="73829" bIns="36914"/>
          <a:lstStyle/>
          <a:p>
            <a:pPr marR="0" algn="ctr" defTabSz="913765">
              <a:buClrTx/>
              <a:buSzTx/>
              <a:buFontTx/>
              <a:buNone/>
              <a:defRPr/>
            </a:pPr>
            <a:r>
              <a:rPr kumimoji="0" lang="zh-CN" altLang="en-US" sz="2600" kern="1200" cap="none" spc="0" normalizeH="0" baseline="0" noProof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咬铅笔能否导致铅中毒？</a:t>
            </a:r>
            <a:endParaRPr kumimoji="0" lang="zh-CN" altLang="en-US" sz="2600" kern="1200" cap="none" spc="0" normalizeH="0" baseline="0" noProof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52120" y="1844824"/>
            <a:ext cx="103425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方正行黑简体" pitchFamily="2" charset="-122"/>
                <a:ea typeface="方正行黑简体" pitchFamily="2" charset="-122"/>
                <a:cs typeface="+mn-cs"/>
              </a:rPr>
              <a:t>？</a:t>
            </a:r>
            <a:endParaRPr kumimoji="0" lang="zh-CN" altLang="en-US" sz="6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方正行黑简体" pitchFamily="2" charset="-122"/>
              <a:ea typeface="方正行黑简体" pitchFamily="2" charset="-122"/>
              <a:cs typeface="+mn-cs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铅中毒的误区</a:t>
            </a:r>
            <a:b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pic>
        <p:nvPicPr>
          <p:cNvPr id="8" name="图片 7" descr="3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773238"/>
            <a:ext cx="4824413" cy="414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1773238"/>
            <a:ext cx="6445250" cy="4176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854913" y="3105031"/>
            <a:ext cx="713327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汞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3802" y="3068960"/>
            <a:ext cx="812713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11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11.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汞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88" y="2997200"/>
            <a:ext cx="6337300" cy="2308225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急救措施：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催吐、洗胃、导泻以排毒。口服蛋清、牛奶或活性炭，用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50%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硫酸镁导泻。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2.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及时服用解毒剂。常用的汞解毒剂有：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二巯丙磺钠、二巯丙醇、乙酰消旋青霉胺。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前两者为肌肉注射，后者为口服。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550" y="1989138"/>
            <a:ext cx="7561263" cy="12001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临床表现：误食金属汞会引起口腔炎、急性胃肠炎，表现为口腔糜烂、溃疡，腹痛、恶心、呕吐、腹泻等。 </a:t>
            </a:r>
            <a:br>
              <a:rPr lang="zh-CN" alt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zh-CN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50" y="1412875"/>
            <a:ext cx="6337300" cy="4619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毒理学原理：与铅相同。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2305050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钚：世界首毒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843213" y="260350"/>
            <a:ext cx="936625" cy="481013"/>
          </a:xfrm>
          <a:prstGeom prst="rect">
            <a:avLst/>
          </a:prstGeom>
        </p:spPr>
        <p:txBody>
          <a:bodyPr lIns="73829" tIns="36914" rIns="73829" bIns="36914"/>
          <a:lstStyle/>
          <a:p>
            <a:pPr marR="0" defTabSz="913765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？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213" y="1628775"/>
            <a:ext cx="7559675" cy="193833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“钚是世界上毒性第二大的物质，一片药片大小的钚，足以毒死</a:t>
            </a: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亿人，</a:t>
            </a: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克的钚足以毒死全人类。钚的毒性比砒霜大</a:t>
            </a: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．</a:t>
            </a: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86</a:t>
            </a: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亿倍，一旦泄露进入太平洋全人类都玩完！”</a:t>
            </a: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          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		——</a:t>
            </a: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前英国政府辐射事务顾问巴斯比博士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113" y="3789363"/>
            <a:ext cx="7127875" cy="1938337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       Pu</a:t>
            </a: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的毒性在于其放射性，其本身的化学毒性远不及砷和氰化物，和神经毒气差不多。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       Pu</a:t>
            </a: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进入人体后，其衰变产生的</a:t>
            </a:r>
            <a:r>
              <a:rPr lang="el-GR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α</a:t>
            </a: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射线会造成细胞、染色体的损伤，理论上可能导致癌症发病率的上升。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2789238" y="3259138"/>
            <a:ext cx="356552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背景图片：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/>
              </a:rPr>
              <a:t>www.1ppt.com/beijing/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307" name="标题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p>
            <a:pPr eaLnBrk="1" hangingPunct="1">
              <a:buClrTx/>
              <a:buSzTx/>
              <a:buFontTx/>
            </a:pP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8309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44"/>
          <p:cNvSpPr txBox="1">
            <a:spLocks noChangeArrowheads="1"/>
          </p:cNvSpPr>
          <p:nvPr/>
        </p:nvSpPr>
        <p:spPr bwMode="auto">
          <a:xfrm>
            <a:off x="3708400" y="549275"/>
            <a:ext cx="4895850" cy="15113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914400" indent="-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914400" marR="0" lvl="0" indent="-914400" algn="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 pitchFamily="34" charset="0"/>
              </a:rPr>
              <a:t>休息时间</a:t>
            </a:r>
            <a:endParaRPr kumimoji="0" lang="zh-CN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2204864"/>
            <a:ext cx="486543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方正行黑简体" pitchFamily="2" charset="-122"/>
                <a:ea typeface="方正行黑简体" pitchFamily="2" charset="-122"/>
                <a:cs typeface="+mn-cs"/>
              </a:rPr>
              <a:t>我给大家讲个故事</a:t>
            </a:r>
            <a:endParaRPr kumimoji="0" lang="zh-CN" altLang="en-US" sz="44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方正行黑简体" pitchFamily="2" charset="-122"/>
              <a:ea typeface="方正行黑简体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141663"/>
            <a:ext cx="3494087" cy="460375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曼哈顿计划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825" y="3644900"/>
            <a:ext cx="3492500" cy="4619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伊丽莎白二世亲触钚环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5600" y="4149725"/>
            <a:ext cx="3494088" cy="460375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邓稼先捡钚弹碎片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588" y="5805488"/>
            <a:ext cx="4824412" cy="830262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Plutonium has a metallic taste.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钚尝起来很像金属</a:t>
            </a:r>
            <a:endParaRPr lang="en-US" altLang="zh-CN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01041 C 0.34132 -0.00694 0.17014 4.21965E-6 2.5E-6 4.21965E-6 " pathEditMode="relative" rAng="0" ptsTypes="f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77" name="直接连接符 76"/>
          <p:cNvCxnSpPr/>
          <p:nvPr/>
        </p:nvCxnSpPr>
        <p:spPr bwMode="auto">
          <a:xfrm flipH="1">
            <a:off x="3683000" y="800100"/>
            <a:ext cx="42672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组合 77"/>
          <p:cNvGrpSpPr/>
          <p:nvPr/>
        </p:nvGrpSpPr>
        <p:grpSpPr>
          <a:xfrm>
            <a:off x="3517900" y="685800"/>
            <a:ext cx="228600" cy="228600"/>
            <a:chOff x="2743200" y="1676400"/>
            <a:chExt cx="152400" cy="152400"/>
          </a:xfrm>
        </p:grpSpPr>
        <p:sp>
          <p:nvSpPr>
            <p:cNvPr id="79" name="椭圆 78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501" name="椭圆 79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 bwMode="auto">
          <a:xfrm>
            <a:off x="4259263" y="3771900"/>
            <a:ext cx="4273550" cy="17463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 bwMode="auto">
          <a:xfrm flipV="1">
            <a:off x="6221413" y="5300663"/>
            <a:ext cx="2382838" cy="33338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 bwMode="auto">
          <a:xfrm flipV="1">
            <a:off x="2317750" y="2205038"/>
            <a:ext cx="6215063" cy="14288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 bwMode="auto">
          <a:xfrm flipH="1">
            <a:off x="685800" y="955675"/>
            <a:ext cx="72390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组合 35"/>
          <p:cNvGrpSpPr/>
          <p:nvPr/>
        </p:nvGrpSpPr>
        <p:grpSpPr>
          <a:xfrm>
            <a:off x="7924800" y="422275"/>
            <a:ext cx="1066800" cy="1066800"/>
            <a:chOff x="2819400" y="1600200"/>
            <a:chExt cx="1066800" cy="1066800"/>
          </a:xfrm>
        </p:grpSpPr>
        <p:sp>
          <p:nvSpPr>
            <p:cNvPr id="62496" name="椭圆 36"/>
            <p:cNvSpPr/>
            <p:nvPr/>
          </p:nvSpPr>
          <p:spPr>
            <a:xfrm>
              <a:off x="2819400" y="1600200"/>
              <a:ext cx="1066800" cy="106680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497" name="椭圆 44"/>
            <p:cNvSpPr/>
            <p:nvPr/>
          </p:nvSpPr>
          <p:spPr>
            <a:xfrm>
              <a:off x="3238500" y="2019300"/>
              <a:ext cx="228600" cy="228600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498" name="椭圆 46"/>
            <p:cNvSpPr/>
            <p:nvPr/>
          </p:nvSpPr>
          <p:spPr>
            <a:xfrm>
              <a:off x="3013364" y="1794165"/>
              <a:ext cx="678870" cy="67887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499" name="椭圆 47"/>
            <p:cNvSpPr/>
            <p:nvPr/>
          </p:nvSpPr>
          <p:spPr>
            <a:xfrm>
              <a:off x="2895599" y="1676400"/>
              <a:ext cx="914400" cy="91440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79999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 bwMode="auto">
          <a:xfrm>
            <a:off x="685800" y="955675"/>
            <a:ext cx="7772400" cy="620712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组合 60"/>
          <p:cNvGrpSpPr/>
          <p:nvPr/>
        </p:nvGrpSpPr>
        <p:grpSpPr>
          <a:xfrm>
            <a:off x="2141538" y="2097088"/>
            <a:ext cx="228600" cy="228600"/>
            <a:chOff x="2743200" y="1676400"/>
            <a:chExt cx="152400" cy="152400"/>
          </a:xfrm>
        </p:grpSpPr>
        <p:sp>
          <p:nvSpPr>
            <p:cNvPr id="62" name="椭圆 61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495" name="椭圆 62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66"/>
          <p:cNvGrpSpPr/>
          <p:nvPr/>
        </p:nvGrpSpPr>
        <p:grpSpPr>
          <a:xfrm>
            <a:off x="6049963" y="5219700"/>
            <a:ext cx="228600" cy="228600"/>
            <a:chOff x="2743200" y="1676400"/>
            <a:chExt cx="152400" cy="152400"/>
          </a:xfrm>
        </p:grpSpPr>
        <p:sp>
          <p:nvSpPr>
            <p:cNvPr id="68" name="椭圆 67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493" name="椭圆 68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2843808" y="1628800"/>
            <a:ext cx="3488274" cy="523129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化学中毒的现场急救</a:t>
            </a:r>
            <a:endParaRPr kumimoji="0" lang="zh-CN" altLang="en-US" sz="2800" b="1" i="0" u="none" strike="noStrike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</p:txBody>
      </p:sp>
      <p:sp>
        <p:nvSpPr>
          <p:cNvPr id="74" name="矩形 73">
            <a:hlinkClick r:id="rId1" action="ppaction://hlinksldjump"/>
          </p:cNvPr>
          <p:cNvSpPr/>
          <p:nvPr/>
        </p:nvSpPr>
        <p:spPr>
          <a:xfrm>
            <a:off x="4928466" y="3140970"/>
            <a:ext cx="2754098" cy="523129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常见危险化学品</a:t>
            </a:r>
            <a:endParaRPr kumimoji="0" lang="zh-CN" altLang="en-US" sz="2800" b="1" i="0" u="none" strike="noStrike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084168" y="4753632"/>
            <a:ext cx="2448272" cy="52312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十大剧毒</a:t>
            </a:r>
            <a:endParaRPr kumimoji="0" lang="zh-CN" altLang="en-US" sz="2800" b="1" i="0" u="none" strike="noStrike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黑体" panose="02010609060101010101" pitchFamily="49" charset="-122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4010" y="260651"/>
            <a:ext cx="1691307" cy="584685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BBE0E3">
                    <a:alpha val="7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目   录   </a:t>
            </a:r>
            <a:endParaRPr kumimoji="0" lang="en-US" altLang="zh-CN" sz="3200" b="1" kern="1200" cap="none" spc="0" normalizeH="0" baseline="0" noProof="0" dirty="0">
              <a:solidFill>
                <a:srgbClr val="BBE0E3">
                  <a:alpha val="70000"/>
                </a:srgb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63"/>
          <p:cNvGrpSpPr/>
          <p:nvPr/>
        </p:nvGrpSpPr>
        <p:grpSpPr>
          <a:xfrm>
            <a:off x="4087813" y="3657600"/>
            <a:ext cx="228600" cy="228600"/>
            <a:chOff x="2743200" y="1676400"/>
            <a:chExt cx="152400" cy="152400"/>
          </a:xfrm>
        </p:grpSpPr>
        <p:sp>
          <p:nvSpPr>
            <p:cNvPr id="65" name="椭圆 64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491" name="椭圆 65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1169276" y="1757028"/>
            <a:ext cx="530733" cy="923239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en-US" altLang="zh-CN" sz="5400" kern="1200" cap="none" spc="0" normalizeH="0" baseline="0" noProof="0" dirty="0">
                <a:solidFill>
                  <a:srgbClr val="BBE0E3"/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</a:effectLst>
                <a:latin typeface="黑体" panose="02010609060101010101" pitchFamily="49" charset="-122"/>
                <a:ea typeface="+mn-ea"/>
                <a:cs typeface="+mn-cs"/>
              </a:rPr>
              <a:t>1</a:t>
            </a:r>
            <a:endParaRPr kumimoji="0" lang="zh-CN" altLang="en-US" sz="5400" kern="1200" cap="none" spc="0" normalizeH="0" baseline="0" noProof="0" dirty="0">
              <a:solidFill>
                <a:srgbClr val="BBE0E3"/>
              </a:solidFill>
              <a:effectLst>
                <a:glow rad="228600">
                  <a:srgbClr val="BBE0E3">
                    <a:satMod val="175000"/>
                    <a:alpha val="40000"/>
                  </a:srgbClr>
                </a:glow>
              </a:effectLst>
              <a:latin typeface="黑体" panose="02010609060101010101" pitchFamily="49" charset="-122"/>
              <a:ea typeface="+mn-ea"/>
              <a:cs typeface="+mn-c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126687" y="3310237"/>
            <a:ext cx="530733" cy="923239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en-US" altLang="zh-CN" sz="5400" kern="1200" cap="none" spc="0" normalizeH="0" baseline="0" noProof="0" dirty="0">
                <a:solidFill>
                  <a:srgbClr val="BBE0E3"/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</a:effectLst>
                <a:latin typeface="黑体" panose="02010609060101010101" pitchFamily="49" charset="-122"/>
                <a:ea typeface="+mn-ea"/>
                <a:cs typeface="+mn-cs"/>
              </a:rPr>
              <a:t>2</a:t>
            </a:r>
            <a:endParaRPr kumimoji="0" lang="zh-CN" altLang="en-US" sz="5400" kern="1200" cap="none" spc="0" normalizeH="0" baseline="0" noProof="0" dirty="0">
              <a:solidFill>
                <a:srgbClr val="BBE0E3"/>
              </a:solidFill>
              <a:effectLst>
                <a:glow rad="228600">
                  <a:srgbClr val="BBE0E3">
                    <a:satMod val="175000"/>
                    <a:alpha val="40000"/>
                  </a:srgbClr>
                </a:glow>
              </a:effectLst>
              <a:latin typeface="黑体" panose="02010609060101010101" pitchFamily="49" charset="-122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031688" y="4863447"/>
            <a:ext cx="530733" cy="923239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en-US" altLang="zh-CN" sz="5400" kern="1200" cap="none" spc="0" normalizeH="0" baseline="0" noProof="0" dirty="0">
                <a:solidFill>
                  <a:srgbClr val="BBE0E3"/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</a:effectLst>
                <a:latin typeface="黑体" panose="02010609060101010101" pitchFamily="49" charset="-122"/>
                <a:ea typeface="+mn-ea"/>
                <a:cs typeface="+mn-cs"/>
              </a:rPr>
              <a:t>3</a:t>
            </a:r>
            <a:endParaRPr kumimoji="0" lang="zh-CN" altLang="en-US" sz="5400" kern="1200" cap="none" spc="0" normalizeH="0" baseline="0" noProof="0" dirty="0">
              <a:solidFill>
                <a:srgbClr val="BBE0E3"/>
              </a:solidFill>
              <a:effectLst>
                <a:glow rad="228600">
                  <a:srgbClr val="BBE0E3">
                    <a:satMod val="175000"/>
                    <a:alpha val="40000"/>
                  </a:srgbClr>
                </a:glow>
              </a:effectLst>
              <a:latin typeface="黑体" panose="02010609060101010101" pitchFamily="49" charset="-122"/>
              <a:ea typeface="+mn-ea"/>
              <a:cs typeface="+mn-cs"/>
            </a:endParaRPr>
          </a:p>
        </p:txBody>
      </p:sp>
      <p:cxnSp>
        <p:nvCxnSpPr>
          <p:cNvPr id="149" name="直接连接符 148"/>
          <p:cNvCxnSpPr>
            <a:stCxn id="62495" idx="3"/>
          </p:cNvCxnSpPr>
          <p:nvPr/>
        </p:nvCxnSpPr>
        <p:spPr bwMode="auto">
          <a:xfrm flipH="1">
            <a:off x="1870075" y="2251075"/>
            <a:ext cx="346075" cy="49212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 bwMode="auto">
          <a:xfrm flipH="1">
            <a:off x="990600" y="2743200"/>
            <a:ext cx="879475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5" name="直接连接符 154"/>
          <p:cNvCxnSpPr>
            <a:stCxn id="62491" idx="3"/>
          </p:cNvCxnSpPr>
          <p:nvPr/>
        </p:nvCxnSpPr>
        <p:spPr bwMode="auto">
          <a:xfrm flipH="1">
            <a:off x="3810000" y="3811588"/>
            <a:ext cx="352425" cy="484188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 bwMode="auto">
          <a:xfrm flipH="1">
            <a:off x="2930525" y="4295775"/>
            <a:ext cx="879475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3" name="直接连接符 162"/>
          <p:cNvCxnSpPr>
            <a:stCxn id="62493" idx="3"/>
          </p:cNvCxnSpPr>
          <p:nvPr/>
        </p:nvCxnSpPr>
        <p:spPr bwMode="auto">
          <a:xfrm flipH="1">
            <a:off x="5791200" y="5373688"/>
            <a:ext cx="333375" cy="45402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 bwMode="auto">
          <a:xfrm flipH="1">
            <a:off x="4913313" y="5819775"/>
            <a:ext cx="879475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11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33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4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56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13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24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36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41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8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69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181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186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214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226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2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349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361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366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388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399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411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416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438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449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461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46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290656" y="3105031"/>
            <a:ext cx="1841841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氰化物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42468" y="3068960"/>
            <a:ext cx="955381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12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12.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氰化物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1916832"/>
            <a:ext cx="6365663" cy="1015572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  <a:scene3d>
              <a:camera prst="orthographicFront"/>
              <a:lightRig rig="flat" dir="tl"/>
            </a:scene3d>
            <a:sp3d extrusionH="57150" contourW="12700" prstMaterial="metal">
              <a:bevelT w="25400" h="25400" prst="relaxedInset"/>
              <a:bevelB w="38100" h="381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方正行黑简体" pitchFamily="2" charset="-122"/>
                <a:ea typeface="方正行黑简体" pitchFamily="2" charset="-122"/>
                <a:cs typeface="+mn-cs"/>
              </a:rPr>
              <a:t>问世间</a:t>
            </a:r>
            <a:r>
              <a:rPr kumimoji="0" lang="zh-CN" altLang="en-US" sz="6000" b="1" i="0" u="none" strike="noStrike" kern="1200" cap="none" spc="0" normalizeH="0" baseline="0" noProof="0" dirty="0">
                <a:ln w="11430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方正行黑简体" pitchFamily="2" charset="-122"/>
                <a:ea typeface="方正行黑简体" pitchFamily="2" charset="-122"/>
                <a:cs typeface="+mn-cs"/>
              </a:rPr>
              <a:t>氰</a:t>
            </a:r>
            <a:r>
              <a:rPr kumimoji="0" lang="zh-CN" altLang="en-US" sz="6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方正行黑简体" pitchFamily="2" charset="-122"/>
                <a:ea typeface="方正行黑简体" pitchFamily="2" charset="-122"/>
                <a:cs typeface="+mn-cs"/>
              </a:rPr>
              <a:t>为何物？</a:t>
            </a:r>
            <a:endParaRPr kumimoji="0" lang="en-US" altLang="zh-CN" sz="6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方正行黑简体" pitchFamily="2" charset="-122"/>
              <a:ea typeface="方正行黑简体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1" y="3212975"/>
            <a:ext cx="6365664" cy="1015572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方正行黑简体" pitchFamily="2" charset="-122"/>
                <a:ea typeface="方正行黑简体" pitchFamily="2" charset="-122"/>
                <a:cs typeface="+mn-cs"/>
              </a:rPr>
              <a:t>直教人生死相许！</a:t>
            </a:r>
            <a:endParaRPr kumimoji="0" lang="en-US" altLang="zh-CN" sz="6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方正行黑简体" pitchFamily="2" charset="-122"/>
              <a:ea typeface="方正行黑简体" pitchFamily="2" charset="-122"/>
              <a:cs typeface="+mn-cs"/>
            </a:endParaRPr>
          </a:p>
        </p:txBody>
      </p:sp>
      <p:sp>
        <p:nvSpPr>
          <p:cNvPr id="100357" name="TextBox 4"/>
          <p:cNvSpPr txBox="1"/>
          <p:nvPr/>
        </p:nvSpPr>
        <p:spPr>
          <a:xfrm>
            <a:off x="5076825" y="4652963"/>
            <a:ext cx="30241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/>
            <a:r>
              <a:rPr lang="en-US" altLang="zh-CN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李商隐</a:t>
            </a:r>
            <a:endParaRPr lang="zh-CN" altLang="en-US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50" name="直接连接符 49"/>
          <p:cNvCxnSpPr>
            <a:stCxn id="101397" idx="1"/>
          </p:cNvCxnSpPr>
          <p:nvPr/>
        </p:nvCxnSpPr>
        <p:spPr bwMode="auto">
          <a:xfrm flipH="1" flipV="1">
            <a:off x="1447800" y="4057650"/>
            <a:ext cx="1495425" cy="143827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101399" idx="2"/>
          </p:cNvCxnSpPr>
          <p:nvPr/>
        </p:nvCxnSpPr>
        <p:spPr bwMode="auto">
          <a:xfrm flipH="1">
            <a:off x="1447800" y="3962400"/>
            <a:ext cx="189865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101401" idx="3"/>
          </p:cNvCxnSpPr>
          <p:nvPr/>
        </p:nvCxnSpPr>
        <p:spPr bwMode="auto">
          <a:xfrm flipH="1">
            <a:off x="1447800" y="2466975"/>
            <a:ext cx="1495425" cy="149542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组合 32"/>
          <p:cNvGrpSpPr/>
          <p:nvPr/>
        </p:nvGrpSpPr>
        <p:grpSpPr>
          <a:xfrm rot="-4378102">
            <a:off x="2544763" y="-2971800"/>
            <a:ext cx="10401300" cy="8653463"/>
            <a:chOff x="4572000" y="-1254048"/>
            <a:chExt cx="6269178" cy="5216448"/>
          </a:xfrm>
        </p:grpSpPr>
        <p:cxnSp>
          <p:nvCxnSpPr>
            <p:cNvPr id="18" name="直接连接符 17"/>
            <p:cNvCxnSpPr>
              <a:stCxn id="101407" idx="3"/>
            </p:cNvCxnSpPr>
            <p:nvPr/>
          </p:nvCxnSpPr>
          <p:spPr bwMode="auto">
            <a:xfrm flipH="1">
              <a:off x="4575753" y="1346045"/>
              <a:ext cx="3134589" cy="2607745"/>
            </a:xfrm>
            <a:prstGeom prst="line">
              <a:avLst/>
            </a:prstGeom>
            <a:ln w="57150">
              <a:solidFill>
                <a:schemeClr val="accent1"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 bwMode="auto">
            <a:xfrm flipH="1">
              <a:off x="7718324" y="-1254164"/>
              <a:ext cx="3134589" cy="2608702"/>
            </a:xfrm>
            <a:prstGeom prst="line">
              <a:avLst/>
            </a:prstGeom>
            <a:ln w="57150">
              <a:solidFill>
                <a:schemeClr val="accent1">
                  <a:alpha val="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/>
        </p:nvCxnSpPr>
        <p:spPr bwMode="auto">
          <a:xfrm flipH="1">
            <a:off x="4572000" y="990600"/>
            <a:ext cx="45720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 flipH="1">
            <a:off x="4114800" y="990600"/>
            <a:ext cx="457200" cy="45720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 flipH="1">
            <a:off x="0" y="1447800"/>
            <a:ext cx="41148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47" y="457203"/>
            <a:ext cx="1723367" cy="707795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zh-CN" altLang="en-US" sz="4000" kern="1200" cap="none" spc="0" normalizeH="0" baseline="0" noProof="0" dirty="0">
                <a:solidFill>
                  <a:srgbClr val="BBE0E3">
                    <a:alpha val="70000"/>
                  </a:srgbClr>
                </a:solidFill>
                <a:latin typeface="黑体" panose="02010609060101010101" pitchFamily="49" charset="-122"/>
                <a:ea typeface="+mn-ea"/>
                <a:cs typeface="+mn-cs"/>
              </a:rPr>
              <a:t>氰化物</a:t>
            </a:r>
            <a:endParaRPr kumimoji="0" lang="zh-CN" altLang="en-US" sz="4000" kern="1200" cap="none" spc="0" normalizeH="0" baseline="0" noProof="0" dirty="0">
              <a:solidFill>
                <a:srgbClr val="BBE0E3">
                  <a:alpha val="70000"/>
                </a:srgbClr>
              </a:solidFill>
              <a:latin typeface="黑体" panose="02010609060101010101" pitchFamily="49" charset="-122"/>
              <a:ea typeface="+mn-ea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 flipH="1">
            <a:off x="0" y="1314450"/>
            <a:ext cx="7696200" cy="0"/>
          </a:xfrm>
          <a:prstGeom prst="line">
            <a:avLst/>
          </a:prstGeom>
          <a:ln w="57150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组合 14"/>
          <p:cNvGrpSpPr/>
          <p:nvPr/>
        </p:nvGrpSpPr>
        <p:grpSpPr>
          <a:xfrm>
            <a:off x="7632700" y="1200150"/>
            <a:ext cx="228600" cy="228600"/>
            <a:chOff x="2743200" y="1676400"/>
            <a:chExt cx="152400" cy="152400"/>
          </a:xfrm>
        </p:grpSpPr>
        <p:sp>
          <p:nvSpPr>
            <p:cNvPr id="16" name="椭圆 15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407" name="椭圆 16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30"/>
          <p:cNvGrpSpPr/>
          <p:nvPr/>
        </p:nvGrpSpPr>
        <p:grpSpPr>
          <a:xfrm>
            <a:off x="457200" y="2971800"/>
            <a:ext cx="1981200" cy="1981200"/>
            <a:chOff x="3581400" y="2971800"/>
            <a:chExt cx="1981200" cy="1981200"/>
          </a:xfrm>
        </p:grpSpPr>
        <p:sp>
          <p:nvSpPr>
            <p:cNvPr id="28" name="椭圆 27"/>
            <p:cNvSpPr/>
            <p:nvPr/>
          </p:nvSpPr>
          <p:spPr bwMode="auto">
            <a:xfrm>
              <a:off x="3733800" y="3124200"/>
              <a:ext cx="1676400" cy="1676400"/>
            </a:xfrm>
            <a:prstGeom prst="ellipse">
              <a:avLst/>
            </a:prstGeom>
            <a:gradFill flip="none" rotWithShape="1">
              <a:gsLst>
                <a:gs pos="84000">
                  <a:schemeClr val="accent1">
                    <a:shade val="30000"/>
                    <a:satMod val="115000"/>
                  </a:schemeClr>
                </a:gs>
                <a:gs pos="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405" name="椭圆 28"/>
            <p:cNvSpPr/>
            <p:nvPr/>
          </p:nvSpPr>
          <p:spPr>
            <a:xfrm>
              <a:off x="3581400" y="2971800"/>
              <a:ext cx="1981200" cy="1981200"/>
            </a:xfrm>
            <a:prstGeom prst="ellips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组合 46"/>
          <p:cNvGrpSpPr/>
          <p:nvPr/>
        </p:nvGrpSpPr>
        <p:grpSpPr>
          <a:xfrm>
            <a:off x="2819400" y="2209800"/>
            <a:ext cx="381000" cy="381000"/>
            <a:chOff x="2743200" y="1676400"/>
            <a:chExt cx="152400" cy="152400"/>
          </a:xfrm>
        </p:grpSpPr>
        <p:sp>
          <p:nvSpPr>
            <p:cNvPr id="48" name="椭圆 47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401" name="椭圆 48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47864" y="1916836"/>
            <a:ext cx="2175048" cy="830906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R="0" algn="ctr" defTabSz="913765">
              <a:buClrTx/>
              <a:buSzTx/>
              <a:buFontTx/>
              <a:buNone/>
              <a:defRPr/>
            </a:pPr>
            <a:r>
              <a:rPr kumimoji="0" lang="zh-CN" altLang="en-US" sz="4800" kern="1200" cap="none" spc="0" normalizeH="0" baseline="0" noProof="0" dirty="0">
                <a:solidFill>
                  <a:srgbClr val="BBE0E3">
                    <a:alpha val="70000"/>
                  </a:srgbClr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秒杀！</a:t>
            </a:r>
            <a:endParaRPr kumimoji="0" lang="zh-CN" altLang="en-US" sz="4800" kern="1200" cap="none" spc="0" normalizeH="0" baseline="0" noProof="0" dirty="0">
              <a:solidFill>
                <a:srgbClr val="BBE0E3">
                  <a:alpha val="70000"/>
                </a:srgbClr>
              </a:solidFill>
              <a:latin typeface="方正行黑简体" pitchFamily="2" charset="-122"/>
              <a:ea typeface="方正行黑简体" pitchFamily="2" charset="-122"/>
              <a:cs typeface="+mn-cs"/>
            </a:endParaRPr>
          </a:p>
        </p:txBody>
      </p:sp>
      <p:grpSp>
        <p:nvGrpSpPr>
          <p:cNvPr id="8" name="组合 41"/>
          <p:cNvGrpSpPr/>
          <p:nvPr/>
        </p:nvGrpSpPr>
        <p:grpSpPr>
          <a:xfrm>
            <a:off x="3251200" y="3771900"/>
            <a:ext cx="381000" cy="381000"/>
            <a:chOff x="2743200" y="1676400"/>
            <a:chExt cx="152400" cy="152400"/>
          </a:xfrm>
        </p:grpSpPr>
        <p:sp>
          <p:nvSpPr>
            <p:cNvPr id="43" name="椭圆 42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399" name="椭圆 43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852013" y="3501009"/>
            <a:ext cx="3877804" cy="830906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R="0" algn="ctr" defTabSz="913765">
              <a:buClrTx/>
              <a:buSzTx/>
              <a:buFontTx/>
              <a:buNone/>
              <a:defRPr/>
            </a:pPr>
            <a:r>
              <a:rPr kumimoji="0" lang="zh-CN" altLang="en-US" sz="4800" kern="1200" cap="none" spc="0" normalizeH="0" baseline="0" noProof="0" dirty="0">
                <a:solidFill>
                  <a:srgbClr val="BBE0E3">
                    <a:alpha val="70000"/>
                  </a:srgbClr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无解剧毒！！</a:t>
            </a:r>
            <a:endParaRPr kumimoji="0" lang="zh-CN" altLang="en-US" sz="4800" kern="1200" cap="none" spc="0" normalizeH="0" baseline="0" noProof="0" dirty="0">
              <a:solidFill>
                <a:srgbClr val="BBE0E3">
                  <a:alpha val="70000"/>
                </a:srgbClr>
              </a:solidFill>
              <a:latin typeface="方正行黑简体" pitchFamily="2" charset="-122"/>
              <a:ea typeface="方正行黑简体" pitchFamily="2" charset="-122"/>
              <a:cs typeface="+mn-cs"/>
            </a:endParaRPr>
          </a:p>
        </p:txBody>
      </p:sp>
      <p:grpSp>
        <p:nvGrpSpPr>
          <p:cNvPr id="10" name="组合 52"/>
          <p:cNvGrpSpPr/>
          <p:nvPr/>
        </p:nvGrpSpPr>
        <p:grpSpPr>
          <a:xfrm>
            <a:off x="2819400" y="5372100"/>
            <a:ext cx="381000" cy="381000"/>
            <a:chOff x="2743200" y="1676400"/>
            <a:chExt cx="152400" cy="152400"/>
          </a:xfrm>
        </p:grpSpPr>
        <p:sp>
          <p:nvSpPr>
            <p:cNvPr id="54" name="椭圆 53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397" name="椭圆 54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323784" y="5229202"/>
            <a:ext cx="5609046" cy="830906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R="0" algn="ctr" defTabSz="913765">
              <a:buClrTx/>
              <a:buSzTx/>
              <a:buFontTx/>
              <a:buNone/>
              <a:defRPr/>
            </a:pPr>
            <a:r>
              <a:rPr kumimoji="0" lang="en-US" altLang="zh-CN" sz="4800" kern="1200" cap="none" spc="0" normalizeH="0" baseline="0" noProof="0" dirty="0">
                <a:solidFill>
                  <a:srgbClr val="BBE0E3">
                    <a:alpha val="70000"/>
                  </a:srgbClr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BUG</a:t>
            </a:r>
            <a:r>
              <a:rPr kumimoji="0" lang="zh-CN" altLang="en-US" sz="4800" kern="1200" cap="none" spc="0" normalizeH="0" baseline="0" noProof="0" dirty="0">
                <a:solidFill>
                  <a:srgbClr val="BBE0E3">
                    <a:alpha val="70000"/>
                  </a:srgbClr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级的存在！！！</a:t>
            </a:r>
            <a:endParaRPr kumimoji="0" lang="zh-CN" altLang="en-US" sz="4800" kern="1200" cap="none" spc="0" normalizeH="0" baseline="0" noProof="0" dirty="0">
              <a:solidFill>
                <a:srgbClr val="BBE0E3">
                  <a:alpha val="70000"/>
                </a:srgbClr>
              </a:solidFill>
              <a:latin typeface="方正行黑简体" pitchFamily="2" charset="-122"/>
              <a:ea typeface="方正行黑简体" pitchFamily="2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7093" y="3645029"/>
            <a:ext cx="1226436" cy="707795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R="0" algn="ctr" defTabSz="913765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+mn-ea"/>
                <a:cs typeface="+mn-cs"/>
              </a:rPr>
              <a:t>毒性</a:t>
            </a:r>
            <a:endParaRPr kumimoji="0" lang="zh-CN" altLang="en-US" sz="4000" b="1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anose="02010609060101010101" pitchFamily="49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63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86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9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53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64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76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81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5400000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288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99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11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316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349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361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366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388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399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411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4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12.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氰化物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1196975"/>
            <a:ext cx="7056437" cy="2308225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毒理学原理：氰化物在体内分解出具有毒性的氰离子，氰离子能抑制细胞中</a:t>
            </a:r>
            <a:r>
              <a:rPr lang="en-US" altLang="zh-CN" sz="24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42</a:t>
            </a:r>
            <a:r>
              <a:rPr lang="zh-CN" altLang="en-US" sz="24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种酶的活性，使细胞色素氧化酶变性而导致机体缺氧死亡；中枢神经系统对缺氧最为敏感，故大脑首先受损，呼吸衰竭是氰化物中毒的最严重表现。</a:t>
            </a:r>
            <a:endParaRPr lang="en-US" altLang="zh-CN" sz="2400" dirty="0">
              <a:solidFill>
                <a:srgbClr val="FFFF00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同时，在消化道中释放的氢氧离子具有腐蚀作用</a:t>
            </a:r>
            <a:r>
              <a:rPr lang="zh-CN" alt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。</a:t>
            </a:r>
            <a:endParaRPr lang="en-US" altLang="zh-CN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088" y="3716338"/>
            <a:ext cx="3097212" cy="8318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致死量：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口服致死量为：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885" y="3861047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1925" y="3861047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7829" y="3861047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0.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2045" y="3861047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1965" y="3861047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2005" y="3861047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92085" y="3861047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52125" y="3861047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12165" y="3861047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88224" y="3789036"/>
            <a:ext cx="761747" cy="923239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吨</a:t>
            </a:r>
            <a:endParaRPr kumimoji="0" lang="zh-CN" alt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113" y="4724400"/>
            <a:ext cx="7056437" cy="89376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吸入：每升空气中含</a:t>
            </a:r>
            <a:r>
              <a:rPr lang="en-US" altLang="zh-CN" sz="2800" dirty="0">
                <a:solidFill>
                  <a:srgbClr val="FF0000"/>
                </a:solidFill>
                <a:latin typeface="方正行黑简体" pitchFamily="2" charset="-122"/>
                <a:ea typeface="方正行黑简体" pitchFamily="2" charset="-122"/>
              </a:rPr>
              <a:t>0.3~0.5mg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氢氰酸气体吸入即可致命！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5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charRg st="5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allAtOnce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12.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氰化物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088" y="1341438"/>
            <a:ext cx="7273925" cy="2676525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R="0" defTabSz="913765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kern="1200" cap="none" spc="0" normalizeH="0" baseline="0" noProof="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临床表现</a:t>
            </a:r>
            <a:endParaRPr kumimoji="0" lang="en-US" altLang="zh-CN" sz="2400" kern="1200" cap="none" spc="0" normalizeH="0" baseline="0" noProof="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  <a:cs typeface="+mn-cs"/>
            </a:endParaRPr>
          </a:p>
          <a:p>
            <a:pPr marR="0" defTabSz="91376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  <a:cs typeface="+mn-cs"/>
            </a:endParaRPr>
          </a:p>
          <a:p>
            <a:pPr marR="0" defTabSz="91376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急性中毒    吸入高浓度氰化氢或口服大量氰化物者，</a:t>
            </a:r>
            <a:r>
              <a:rPr kumimoji="0" lang="en-US" altLang="zh-CN" sz="2400" kern="1200" cap="none" spc="0" normalizeH="0" baseline="0" noProof="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2~3</a:t>
            </a:r>
            <a:r>
              <a:rPr kumimoji="0" lang="zh-CN" altLang="en-US" sz="2400" kern="1200" cap="none" spc="0" normalizeH="0" baseline="0" noProof="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分钟内呼吸停止，呈“</a:t>
            </a:r>
            <a:r>
              <a:rPr kumimoji="0" lang="zh-CN" altLang="en-US" sz="2400" u="heavy" kern="1200" cap="none" spc="0" normalizeH="0" baseline="0" noProof="0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方正行黑简体" pitchFamily="2" charset="-122"/>
                <a:ea typeface="方正行黑简体" pitchFamily="2" charset="-122"/>
                <a:cs typeface="+mn-cs"/>
              </a:rPr>
              <a:t>电击样</a:t>
            </a:r>
            <a:r>
              <a:rPr kumimoji="0" lang="zh-CN" altLang="en-US" sz="2400" kern="1200" cap="none" spc="0" normalizeH="0" baseline="0" noProof="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”死亡。</a:t>
            </a:r>
            <a:endParaRPr kumimoji="0" lang="en-US" altLang="zh-CN" sz="2400" kern="1200" cap="none" spc="0" normalizeH="0" baseline="0" noProof="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  <a:cs typeface="+mn-cs"/>
            </a:endParaRPr>
          </a:p>
          <a:p>
            <a:pPr marR="0" defTabSz="91376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皮肤接触会发生溃烂、皮肤刺激及红斑；眼睛接触会有刺激、灼伤、视力模糊等症状。</a:t>
            </a:r>
            <a:endParaRPr kumimoji="0" lang="en-US" altLang="zh-CN" sz="2400" kern="1200" cap="none" spc="0" normalizeH="0" baseline="0" noProof="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  <a:cs typeface="+mn-cs"/>
            </a:endParaRPr>
          </a:p>
          <a:p>
            <a:pPr marR="0" defTabSz="91376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口服中毒者口中会有</a:t>
            </a:r>
            <a:r>
              <a:rPr kumimoji="0" lang="zh-CN" altLang="en-US" sz="2400" kern="1200" cap="none" spc="0" normalizeH="0" baseline="0" noProof="0" dirty="0">
                <a:solidFill>
                  <a:srgbClr val="FF0000"/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苦杏仁味</a:t>
            </a:r>
            <a:r>
              <a:rPr kumimoji="0" lang="zh-CN" altLang="en-US" sz="2400" kern="1200" cap="none" spc="0" normalizeH="0" baseline="0" noProof="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  <a:cs typeface="+mn-cs"/>
              </a:rPr>
              <a:t>。</a:t>
            </a:r>
            <a:endParaRPr kumimoji="0" lang="en-US" altLang="zh-CN" sz="2400" kern="1200" cap="none" spc="0" normalizeH="0" baseline="0" noProof="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088" y="3933825"/>
            <a:ext cx="7273925" cy="15684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慢性中毒    多为吸入性中毒，会导致如下症状：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粘膜刺激（如咽炎、结膜炎、鼻炎），嗅觉减退，神经衰弱，甲状腺肿大，血红素上升，淋巴细胞数目上升。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835696" y="2420888"/>
            <a:ext cx="525658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方正剪纸简体" pitchFamily="65" charset="-122"/>
                <a:ea typeface="方正剪纸简体" pitchFamily="65" charset="-122"/>
                <a:cs typeface="+mn-cs"/>
              </a:rPr>
              <a:t>十大剧毒</a:t>
            </a:r>
            <a:endParaRPr kumimoji="0" lang="zh-CN" altLang="en-US" sz="8800" b="0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方正剪纸简体" pitchFamily="65" charset="-122"/>
              <a:ea typeface="方正剪纸简体" pitchFamily="65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27088" y="1125538"/>
            <a:ext cx="4232275" cy="479425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10.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氰化物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700213"/>
            <a:ext cx="7345362" cy="1570037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毒性：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1g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可杀死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500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人。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来源：是冶金、电镀、金矿等。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纳粹德国大部分高官都用此自杀，大剂量可使人在几秒内死亡，号称闪电毒药，所以倍受欢迎。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900113" y="3429000"/>
            <a:ext cx="4230688" cy="479425"/>
          </a:xfrm>
          <a:prstGeom prst="rect">
            <a:avLst/>
          </a:prstGeom>
        </p:spPr>
        <p:txBody>
          <a:bodyPr lIns="73829" tIns="36914" rIns="73829" bIns="36914"/>
          <a:lstStyle/>
          <a:p>
            <a:pPr marR="0" defTabSz="913765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9.</a:t>
            </a:r>
            <a:r>
              <a:rPr kumimoji="0" lang="zh-CN" altLang="en-US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毒鼠强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3933825"/>
            <a:ext cx="6769100" cy="15684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毒性：超过氰化物几倍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来源：老鼠药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南京大毒杀事件后，全国已禁止生产和销售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00113" y="1341438"/>
            <a:ext cx="4230688" cy="479425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8.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尼古丁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844675"/>
            <a:ext cx="7345362" cy="1077913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毒性：略强过毒鼠强</a:t>
            </a:r>
            <a:endParaRPr lang="zh-CN" altLang="en-US" sz="32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2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来源：香烟</a:t>
            </a:r>
            <a:endParaRPr lang="zh-CN" altLang="en-US" sz="32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900113" y="3213100"/>
            <a:ext cx="4230688" cy="479425"/>
          </a:xfrm>
          <a:prstGeom prst="rect">
            <a:avLst/>
          </a:prstGeom>
        </p:spPr>
        <p:txBody>
          <a:bodyPr lIns="73829" tIns="36914" rIns="73829" bIns="36914"/>
          <a:lstStyle/>
          <a:p>
            <a:pPr marR="0" defTabSz="913765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7.</a:t>
            </a:r>
            <a:r>
              <a:rPr kumimoji="0" lang="zh-CN" altLang="en-US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相思子毒素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3716338"/>
            <a:ext cx="6913562" cy="181610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毒性：超级可怕，毒性猛烈，中毒的人会全身内脏溃烂而死，比起闪电结束痛苦的氰化物，此东东极不人道！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来源：红豆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27088" y="1125538"/>
            <a:ext cx="4232275" cy="479425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眼镜王蛇毒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700213"/>
            <a:ext cx="7345362" cy="1570037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毒性：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1g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可杀死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1500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人！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来源：把眼镜王蛇的毒牙卡在杯子边上，毒液就会流到杯子里。如果被它咬到，赶紧坐飞机去找血清。消化系统可分解蛇毒。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900113" y="3429000"/>
            <a:ext cx="4230688" cy="479425"/>
          </a:xfrm>
          <a:prstGeom prst="rect">
            <a:avLst/>
          </a:prstGeom>
        </p:spPr>
        <p:txBody>
          <a:bodyPr lIns="73829" tIns="36914" rIns="73829" bIns="36914"/>
          <a:lstStyle/>
          <a:p>
            <a:pPr marR="0" defTabSz="913765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</a:t>
            </a:r>
            <a:r>
              <a:rPr kumimoji="0" lang="zh-CN" altLang="en-US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蓖麻毒素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4149725"/>
            <a:ext cx="6769100" cy="1200150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毒性：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1g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可毒死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35000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人！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来源：高纯度酒精和乙酸铅可以合成。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各国间谍常用来作为暗杀的武器。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27088" y="1125538"/>
            <a:ext cx="4232275" cy="479425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沙林毒气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700213"/>
            <a:ext cx="7345362" cy="3786187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学名</a:t>
            </a:r>
            <a:r>
              <a:rPr lang="zh-CN" altLang="en-US" sz="24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甲氟膦酸异丙酯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，是一种有机磷酸酯类毒气，抑制胆碱酯酶，造成神经系统紊乱，是毒性最大的有机毒物之一。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通过呼吸道或皮肤黏膜侵入人体，杀伤力极强，一旦散发出来，可以使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1.2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公里范围内的人死亡和受伤。它分液态和气态两种形式，一滴针眼大小的沙林毒液就能导致一名成人很快死亡。中毒后表现为瞳孔缩小、呼吸困难、支气管痉挛和剧烈抽搐等，严重的数分钟内死亡。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东京地铁沙林毒气事件造成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5500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人中毒。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 bwMode="auto">
          <a:xfrm flipH="1">
            <a:off x="0" y="990600"/>
            <a:ext cx="91440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组合 24"/>
          <p:cNvGrpSpPr/>
          <p:nvPr/>
        </p:nvGrpSpPr>
        <p:grpSpPr>
          <a:xfrm>
            <a:off x="685800" y="990600"/>
            <a:ext cx="603250" cy="762000"/>
            <a:chOff x="685800" y="990600"/>
            <a:chExt cx="603250" cy="762000"/>
          </a:xfrm>
        </p:grpSpPr>
        <p:cxnSp>
          <p:nvCxnSpPr>
            <p:cNvPr id="10" name="直接连接符 9"/>
            <p:cNvCxnSpPr/>
            <p:nvPr/>
          </p:nvCxnSpPr>
          <p:spPr bwMode="auto">
            <a:xfrm flipH="1" flipV="1">
              <a:off x="685800" y="990600"/>
              <a:ext cx="457200" cy="609600"/>
            </a:xfrm>
            <a:prstGeom prst="line">
              <a:avLst/>
            </a:prstGeom>
            <a:ln w="28575">
              <a:solidFill>
                <a:schemeClr val="accent1"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63504" name="组合 14"/>
            <p:cNvGrpSpPr/>
            <p:nvPr/>
          </p:nvGrpSpPr>
          <p:grpSpPr>
            <a:xfrm>
              <a:off x="1060450" y="1524000"/>
              <a:ext cx="228600" cy="228600"/>
              <a:chOff x="2743200" y="1676400"/>
              <a:chExt cx="152400" cy="152400"/>
            </a:xfrm>
          </p:grpSpPr>
          <p:sp>
            <p:nvSpPr>
              <p:cNvPr id="16" name="椭圆 15"/>
              <p:cNvSpPr/>
              <p:nvPr/>
            </p:nvSpPr>
            <p:spPr bwMode="auto">
              <a:xfrm>
                <a:off x="2743200" y="1676400"/>
                <a:ext cx="152400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  <a:alpha val="0"/>
                    </a:schemeClr>
                  </a:gs>
                  <a:gs pos="67000">
                    <a:schemeClr val="accent1">
                      <a:shade val="67500"/>
                      <a:satMod val="115000"/>
                      <a:alpha val="23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506" name="椭圆 16"/>
              <p:cNvSpPr/>
              <p:nvPr/>
            </p:nvSpPr>
            <p:spPr>
              <a:xfrm>
                <a:off x="2781300" y="17145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/>
              <a:p>
                <a:pPr eaLnBrk="0" hangingPunct="0"/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990601" y="380999"/>
            <a:ext cx="3057065" cy="523129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BBE0E3">
                    <a:alpha val="70000"/>
                  </a:srgbClr>
                </a:solidFill>
                <a:latin typeface="黑体" panose="02010609060101010101" pitchFamily="49" charset="-122"/>
                <a:ea typeface="+mn-ea"/>
                <a:cs typeface="+mn-cs"/>
              </a:rPr>
              <a:t>化学中毒现场急救</a:t>
            </a:r>
            <a:endParaRPr kumimoji="0" lang="zh-CN" altLang="en-US" sz="2800" kern="1200" cap="none" spc="0" normalizeH="0" baseline="0" noProof="0" dirty="0">
              <a:solidFill>
                <a:srgbClr val="BBE0E3">
                  <a:alpha val="70000"/>
                </a:srgbClr>
              </a:solidFill>
              <a:latin typeface="黑体" panose="02010609060101010101" pitchFamily="49" charset="-122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3648" y="1376695"/>
            <a:ext cx="5256584" cy="954016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+mn-ea"/>
                <a:cs typeface="+mn-cs"/>
              </a:rPr>
              <a:t>万能应急措施：</a:t>
            </a:r>
            <a:endParaRPr kumimoji="0" lang="en-US" altLang="zh-CN" sz="2800" b="1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anose="02010609060101010101" pitchFamily="49" charset="-122"/>
              <a:ea typeface="+mn-ea"/>
              <a:cs typeface="+mn-cs"/>
            </a:endParaRPr>
          </a:p>
          <a:p>
            <a:pPr marR="0" defTabSz="913765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+mn-ea"/>
                <a:cs typeface="+mn-cs"/>
              </a:rPr>
              <a:t>迅速脱离现场，脱去污染衣物</a:t>
            </a:r>
            <a:endParaRPr kumimoji="0" lang="zh-CN" altLang="en-US" sz="2800" b="1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anose="02010609060101010101" pitchFamily="49" charset="-122"/>
              <a:ea typeface="+mn-ea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1166813" y="6056313"/>
            <a:ext cx="6732588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5" name="直接连接符 254"/>
          <p:cNvCxnSpPr/>
          <p:nvPr/>
        </p:nvCxnSpPr>
        <p:spPr bwMode="auto">
          <a:xfrm>
            <a:off x="7877175" y="4038600"/>
            <a:ext cx="0" cy="2016125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" name="组合 257"/>
          <p:cNvGrpSpPr/>
          <p:nvPr/>
        </p:nvGrpSpPr>
        <p:grpSpPr>
          <a:xfrm>
            <a:off x="7762875" y="3976688"/>
            <a:ext cx="228600" cy="228600"/>
            <a:chOff x="2743200" y="1676400"/>
            <a:chExt cx="152400" cy="152400"/>
          </a:xfrm>
        </p:grpSpPr>
        <p:sp>
          <p:nvSpPr>
            <p:cNvPr id="259" name="椭圆 258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502" name="椭圆 259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 bwMode="auto">
          <a:xfrm>
            <a:off x="1174750" y="1682750"/>
            <a:ext cx="0" cy="4392613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图片 20" descr="201007131250502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513" y="2401888"/>
            <a:ext cx="4248150" cy="369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ps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2420938"/>
            <a:ext cx="4824413" cy="3614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 descr="p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1412875"/>
            <a:ext cx="3506787" cy="4676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 txBox="1"/>
          <p:nvPr/>
        </p:nvSpPr>
        <p:spPr>
          <a:xfrm>
            <a:off x="900113" y="981075"/>
            <a:ext cx="4232275" cy="481013"/>
          </a:xfrm>
          <a:prstGeom prst="rect">
            <a:avLst/>
          </a:prstGeom>
        </p:spPr>
        <p:txBody>
          <a:bodyPr lIns="73829" tIns="36914" rIns="73829" bIns="36914"/>
          <a:lstStyle/>
          <a:p>
            <a:pPr marR="0" defTabSz="913765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3.VX</a:t>
            </a:r>
            <a:r>
              <a:rPr kumimoji="0" lang="zh-CN" altLang="en-US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神经毒素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113" y="1628775"/>
            <a:ext cx="7343775" cy="378618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VX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毒剂是一种比沙林毒性更大的神经性毒剂，是最致命的化学武器之一。人体皮肤与之接触或吸入就会导致中毒，头痛恶心是感染这种毒气的主要症状。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VX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毒气可造成中枢神经系统紊乱、呼吸停止，最终导致死亡。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无色无味的油状液体，一旦接触到氧气，就会变成气体。工业品呈微黄、黄或棕色，贮存时会分解出少量的</a:t>
            </a:r>
            <a:r>
              <a:rPr lang="zh-CN" altLang="en-US" sz="24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硫醇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，因而带有臭味，主要是以液体造成地面、物体染毒，可以通过空气或水源传播，几乎无法察觉。</a:t>
            </a:r>
            <a:endParaRPr lang="en-US" altLang="zh-CN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标题 6"/>
          <p:cNvSpPr>
            <a:spLocks noGrp="1"/>
          </p:cNvSpPr>
          <p:nvPr>
            <p:ph type="title"/>
          </p:nvPr>
        </p:nvSpPr>
        <p:spPr>
          <a:xfrm>
            <a:off x="361950" y="314325"/>
            <a:ext cx="2400300" cy="519113"/>
          </a:xfrm>
          <a:noFill/>
          <a:ln>
            <a:noFill/>
          </a:ln>
        </p:spPr>
        <p:txBody>
          <a:bodyPr lIns="73829" tIns="36914" rIns="73829" bIns="36914"/>
          <a:p>
            <a:pPr defTabSz="913130" eaLnBrk="1" hangingPunct="1"/>
            <a:r>
              <a:rPr lang="en-US" altLang="zh-CN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VX</a:t>
            </a:r>
            <a:r>
              <a:rPr lang="zh-CN" altLang="en-US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的毒性</a:t>
            </a:r>
            <a:endParaRPr lang="zh-CN" altLang="en-US" kern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沙林毒气1_baofeng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71550" y="981075"/>
            <a:ext cx="6985000" cy="467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标题 6"/>
          <p:cNvSpPr>
            <a:spLocks noGrp="1"/>
          </p:cNvSpPr>
          <p:nvPr>
            <p:ph type="title"/>
          </p:nvPr>
        </p:nvSpPr>
        <p:spPr>
          <a:xfrm>
            <a:off x="361950" y="314325"/>
            <a:ext cx="4281488" cy="519113"/>
          </a:xfrm>
          <a:noFill/>
          <a:ln>
            <a:noFill/>
          </a:ln>
        </p:spPr>
        <p:txBody>
          <a:bodyPr lIns="73829" tIns="36914" rIns="73829" bIns="36914"/>
          <a:p>
            <a:pPr defTabSz="913130" eaLnBrk="1" hangingPunct="1"/>
            <a:r>
              <a:rPr lang="zh-CN" altLang="en-US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“为爱可死”超梦幻死法</a:t>
            </a:r>
            <a:endParaRPr lang="zh-CN" altLang="en-US" kern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沙林毒气2_baofeng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31913" y="998538"/>
            <a:ext cx="6264275" cy="469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981075"/>
            <a:ext cx="3313113" cy="473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323850" y="188913"/>
            <a:ext cx="2952750" cy="519112"/>
          </a:xfrm>
          <a:noFill/>
          <a:ln>
            <a:noFill/>
          </a:ln>
        </p:spPr>
        <p:txBody>
          <a:bodyPr lIns="73829" tIns="36914" rIns="73829" bIns="36914"/>
          <a:p>
            <a:pPr defTabSz="913130"/>
            <a:r>
              <a:rPr lang="zh-CN" altLang="en-US" sz="3200" kern="1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百合花下死</a:t>
            </a:r>
            <a:endParaRPr lang="zh-CN" altLang="en-US" sz="3200" kern="1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088" y="1989138"/>
            <a:ext cx="3600450" cy="3538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秋水仙素能够麻痹神经，使心肌变脆弱。</a:t>
            </a:r>
            <a:endParaRPr lang="en-US" altLang="zh-CN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秋水仙素虽然有毒，但本身不具有挥发性。</a:t>
            </a:r>
            <a:endParaRPr lang="en-US" altLang="zh-CN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zh-CN" altLang="en-US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8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夹竹桃</a:t>
            </a:r>
            <a:endParaRPr lang="en-US" altLang="zh-CN" sz="2800" dirty="0">
              <a:solidFill>
                <a:srgbClr val="FFFF00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全身（茎叶）有剧毒！</a:t>
            </a:r>
            <a:endParaRPr lang="zh-CN" altLang="en-US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900113" y="1268413"/>
            <a:ext cx="4232275" cy="481013"/>
          </a:xfrm>
          <a:prstGeom prst="rect">
            <a:avLst/>
          </a:prstGeom>
        </p:spPr>
        <p:txBody>
          <a:bodyPr lIns="73829" tIns="36914" rIns="73829" bIns="36914"/>
          <a:lstStyle/>
          <a:p>
            <a:pPr marR="0" defTabSz="913765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有机胺类秋水仙素</a:t>
            </a:r>
            <a:endParaRPr kumimoji="0" lang="zh-CN" altLang="en-US" sz="2400" kern="1200" cap="none" spc="0" normalizeH="0" baseline="0" noProof="0" dirty="0">
              <a:solidFill>
                <a:srgbClr val="00B0F0"/>
              </a:solidFill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78035E-8 L -0.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charRg st="2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charRg st="2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charRg st="2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1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charRg st="41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charRg st="41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>
                                            <p:txEl>
                                              <p:charRg st="4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27088" y="1268413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炭疽毒素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844675"/>
            <a:ext cx="7345362" cy="157003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毒性：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1g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可毒死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70000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人！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来源：烟草杆菌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美国研究了几十年，准备和前苏联打生物战的东西，只要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5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加仑播撒在纽约上空，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3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天后就会有</a:t>
            </a:r>
            <a:r>
              <a:rPr lang="en-US" altLang="zh-CN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50</a:t>
            </a:r>
            <a:r>
              <a:rPr lang="zh-CN" altLang="en-US" sz="24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万具尸体。</a:t>
            </a:r>
            <a:endParaRPr lang="zh-CN" altLang="en-US" sz="24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sp>
        <p:nvSpPr>
          <p:cNvPr id="143364" name="标题 1"/>
          <p:cNvSpPr txBox="1"/>
          <p:nvPr/>
        </p:nvSpPr>
        <p:spPr>
          <a:xfrm>
            <a:off x="971550" y="3716338"/>
            <a:ext cx="4232275" cy="481012"/>
          </a:xfrm>
          <a:prstGeom prst="rect">
            <a:avLst/>
          </a:prstGeom>
          <a:noFill/>
          <a:ln w="9525">
            <a:noFill/>
          </a:ln>
        </p:spPr>
        <p:txBody>
          <a:bodyPr lIns="73829" tIns="36914" rIns="73829" bIns="36914"/>
          <a:p>
            <a:r>
              <a:rPr lang="en-US" altLang="zh-CN" sz="2800" dirty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E46C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肉杆菌毒素</a:t>
            </a:r>
            <a:endParaRPr lang="zh-CN" altLang="en-US" sz="2400" dirty="0">
              <a:solidFill>
                <a:srgbClr val="00B0F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113" y="4292600"/>
            <a:ext cx="7416800" cy="954088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毒性：</a:t>
            </a:r>
            <a:r>
              <a:rPr lang="en-US" altLang="zh-CN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1g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可杀死</a:t>
            </a:r>
            <a:r>
              <a:rPr lang="en-US" altLang="zh-CN" sz="28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1200</a:t>
            </a:r>
            <a:r>
              <a:rPr lang="zh-CN" altLang="en-US" sz="2800" dirty="0">
                <a:solidFill>
                  <a:srgbClr val="FFFF00"/>
                </a:solidFill>
                <a:latin typeface="方正行黑简体" pitchFamily="2" charset="-122"/>
                <a:ea typeface="方正行黑简体" pitchFamily="2" charset="-122"/>
              </a:rPr>
              <a:t>万人</a:t>
            </a:r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！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800" dirty="0">
                <a:solidFill>
                  <a:srgbClr val="FFFFFF"/>
                </a:solidFill>
                <a:latin typeface="方正行黑简体" pitchFamily="2" charset="-122"/>
                <a:ea typeface="方正行黑简体" pitchFamily="2" charset="-122"/>
              </a:rPr>
              <a:t>来源：生猪肉、蜂蜜、化妆品中的除皱针药剂。</a:t>
            </a:r>
            <a:endParaRPr lang="zh-CN" altLang="en-US" sz="2800" dirty="0">
              <a:solidFill>
                <a:srgbClr val="FFFFFF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  <p:pic>
        <p:nvPicPr>
          <p:cNvPr id="8" name="sound001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39200" y="61658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143364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2186071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57545" y="3968750"/>
            <a:ext cx="307149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52160" y="4231005"/>
            <a:ext cx="108521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292147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320229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cxnSp>
        <p:nvCxnSpPr>
          <p:cNvPr id="46" name="直接连接符 45"/>
          <p:cNvCxnSpPr>
            <a:endCxn id="57" idx="0"/>
          </p:cNvCxnSpPr>
          <p:nvPr/>
        </p:nvCxnSpPr>
        <p:spPr bwMode="auto">
          <a:xfrm>
            <a:off x="4572000" y="0"/>
            <a:ext cx="0" cy="70485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 bwMode="auto">
          <a:xfrm flipH="1">
            <a:off x="762000" y="704850"/>
            <a:ext cx="38100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 bwMode="auto">
          <a:xfrm flipV="1">
            <a:off x="762000" y="704850"/>
            <a:ext cx="0" cy="531495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 bwMode="auto">
          <a:xfrm flipH="1">
            <a:off x="762000" y="6019800"/>
            <a:ext cx="76200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 bwMode="auto">
          <a:xfrm flipV="1">
            <a:off x="8532813" y="3213100"/>
            <a:ext cx="0" cy="281940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 bwMode="auto">
          <a:xfrm flipV="1">
            <a:off x="8532813" y="3200400"/>
            <a:ext cx="611188" cy="1270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组合 141"/>
          <p:cNvGrpSpPr/>
          <p:nvPr/>
        </p:nvGrpSpPr>
        <p:grpSpPr>
          <a:xfrm>
            <a:off x="1828800" y="1241425"/>
            <a:ext cx="381000" cy="381000"/>
            <a:chOff x="2743200" y="1676400"/>
            <a:chExt cx="152400" cy="152400"/>
          </a:xfrm>
        </p:grpSpPr>
        <p:sp>
          <p:nvSpPr>
            <p:cNvPr id="143" name="椭圆 142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82" name="椭圆 143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6" name="矩形 145"/>
          <p:cNvSpPr/>
          <p:nvPr/>
        </p:nvSpPr>
        <p:spPr>
          <a:xfrm>
            <a:off x="1691864" y="1412822"/>
            <a:ext cx="676927" cy="3735867"/>
          </a:xfrm>
          <a:prstGeom prst="rect">
            <a:avLst/>
          </a:prstGeom>
          <a:noFill/>
        </p:spPr>
        <p:txBody>
          <a:bodyPr vert="eaVert" wrap="none" lIns="91350" tIns="45675" rIns="91350" bIns="45675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zh-CN" altLang="en-US" sz="3200" b="1" i="0" u="none" strike="noStrike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化学中毒应急措施</a:t>
            </a:r>
            <a:endParaRPr kumimoji="0" lang="zh-CN" altLang="en-US" sz="3200" b="1" i="0" u="none" strike="noStrike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7" name="直接连接符 146"/>
          <p:cNvCxnSpPr>
            <a:stCxn id="64582" idx="6"/>
          </p:cNvCxnSpPr>
          <p:nvPr/>
        </p:nvCxnSpPr>
        <p:spPr bwMode="auto">
          <a:xfrm>
            <a:off x="2114550" y="1431925"/>
            <a:ext cx="76200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 bwMode="auto">
          <a:xfrm flipV="1">
            <a:off x="2876550" y="1431925"/>
            <a:ext cx="0" cy="337820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3" name="直接连接符 152"/>
          <p:cNvCxnSpPr>
            <a:endCxn id="64580" idx="2"/>
          </p:cNvCxnSpPr>
          <p:nvPr/>
        </p:nvCxnSpPr>
        <p:spPr bwMode="auto">
          <a:xfrm>
            <a:off x="2876550" y="2038350"/>
            <a:ext cx="55245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4" name="直接连接符 153"/>
          <p:cNvCxnSpPr>
            <a:endCxn id="64578" idx="2"/>
          </p:cNvCxnSpPr>
          <p:nvPr/>
        </p:nvCxnSpPr>
        <p:spPr bwMode="auto">
          <a:xfrm>
            <a:off x="2876550" y="3416300"/>
            <a:ext cx="55245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endCxn id="64576" idx="2"/>
          </p:cNvCxnSpPr>
          <p:nvPr/>
        </p:nvCxnSpPr>
        <p:spPr bwMode="auto">
          <a:xfrm>
            <a:off x="2876550" y="4810125"/>
            <a:ext cx="552450" cy="0"/>
          </a:xfrm>
          <a:prstGeom prst="line">
            <a:avLst/>
          </a:prstGeom>
          <a:ln w="28575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组合 165"/>
          <p:cNvGrpSpPr/>
          <p:nvPr/>
        </p:nvGrpSpPr>
        <p:grpSpPr>
          <a:xfrm>
            <a:off x="3371850" y="1924050"/>
            <a:ext cx="228600" cy="228600"/>
            <a:chOff x="2743200" y="1676400"/>
            <a:chExt cx="152400" cy="152400"/>
          </a:xfrm>
        </p:grpSpPr>
        <p:sp>
          <p:nvSpPr>
            <p:cNvPr id="176" name="椭圆 175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80" name="椭圆 176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177"/>
          <p:cNvGrpSpPr/>
          <p:nvPr/>
        </p:nvGrpSpPr>
        <p:grpSpPr>
          <a:xfrm>
            <a:off x="3371850" y="3302000"/>
            <a:ext cx="228600" cy="228600"/>
            <a:chOff x="2743200" y="1676400"/>
            <a:chExt cx="152400" cy="152400"/>
          </a:xfrm>
        </p:grpSpPr>
        <p:sp>
          <p:nvSpPr>
            <p:cNvPr id="179" name="椭圆 178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78" name="椭圆 192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193"/>
          <p:cNvGrpSpPr/>
          <p:nvPr/>
        </p:nvGrpSpPr>
        <p:grpSpPr>
          <a:xfrm>
            <a:off x="3371850" y="4695825"/>
            <a:ext cx="228600" cy="228600"/>
            <a:chOff x="2743200" y="1676400"/>
            <a:chExt cx="152400" cy="152400"/>
          </a:xfrm>
        </p:grpSpPr>
        <p:sp>
          <p:nvSpPr>
            <p:cNvPr id="195" name="椭圆 194"/>
            <p:cNvSpPr/>
            <p:nvPr/>
          </p:nvSpPr>
          <p:spPr bwMode="auto">
            <a:xfrm>
              <a:off x="2743200" y="1676400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67000">
                  <a:schemeClr val="accent1">
                    <a:shade val="67500"/>
                    <a:satMod val="115000"/>
                    <a:alpha val="23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376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76" name="椭圆 195"/>
            <p:cNvSpPr/>
            <p:nvPr/>
          </p:nvSpPr>
          <p:spPr>
            <a:xfrm>
              <a:off x="2781300" y="17145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707904" y="1628802"/>
            <a:ext cx="4824536" cy="830906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+mn-ea"/>
                <a:cs typeface="+mn-cs"/>
              </a:rPr>
              <a:t>消化道侵入：应及时进行催吐、洗胃、导泻，饮牛奶或蛋清。</a:t>
            </a:r>
            <a:endParaRPr kumimoji="0" lang="zh-CN" altLang="en-US" sz="2400" b="1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anose="02010609060101010101" pitchFamily="49" charset="-122"/>
              <a:ea typeface="+mn-ea"/>
              <a:cs typeface="+mn-cs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635896" y="2708920"/>
            <a:ext cx="4703266" cy="1569570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+mn-ea"/>
                <a:cs typeface="+mn-cs"/>
              </a:rPr>
              <a:t>呼吸道侵入：转移至通风良好处，呼吸新鲜空气，若有条件，可进行高压氧治疗，同时要预防脑水肿等。</a:t>
            </a:r>
            <a:endParaRPr kumimoji="0" lang="zh-CN" altLang="en-US" sz="2400" b="1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anose="02010609060101010101" pitchFamily="49" charset="-122"/>
              <a:ea typeface="+mn-ea"/>
              <a:cs typeface="+mn-cs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635896" y="4509124"/>
            <a:ext cx="4919290" cy="830906"/>
          </a:xfrm>
          <a:prstGeom prst="rect">
            <a:avLst/>
          </a:prstGeom>
          <a:noFill/>
        </p:spPr>
        <p:txBody>
          <a:bodyPr lIns="91350" tIns="45675" rIns="91350" bIns="45675">
            <a:spAutoFit/>
          </a:bodyPr>
          <a:lstStyle/>
          <a:p>
            <a:pPr marR="0" defTabSz="913765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50" normalizeH="0" baseline="0" noProof="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anose="02010609060101010101" pitchFamily="49" charset="-122"/>
                <a:ea typeface="+mn-ea"/>
                <a:cs typeface="+mn-cs"/>
              </a:rPr>
              <a:t>腐蚀性药品：用大量水清洗患部，用弱酸或弱碱涂抹患处。</a:t>
            </a:r>
            <a:endParaRPr kumimoji="0" lang="zh-CN" altLang="en-US" sz="2400" b="1" kern="1200" cap="none" spc="50" normalizeH="0" baseline="0" noProof="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anose="02010609060101010101" pitchFamily="49" charset="-122"/>
              <a:ea typeface="+mn-ea"/>
              <a:cs typeface="+mn-cs"/>
            </a:endParaRPr>
          </a:p>
        </p:txBody>
      </p:sp>
      <p:grpSp>
        <p:nvGrpSpPr>
          <p:cNvPr id="6" name="组合 209"/>
          <p:cNvGrpSpPr/>
          <p:nvPr/>
        </p:nvGrpSpPr>
        <p:grpSpPr>
          <a:xfrm>
            <a:off x="7696200" y="307975"/>
            <a:ext cx="1066800" cy="1066800"/>
            <a:chOff x="2819400" y="1600200"/>
            <a:chExt cx="1066800" cy="1066800"/>
          </a:xfrm>
        </p:grpSpPr>
        <p:sp>
          <p:nvSpPr>
            <p:cNvPr id="64571" name="椭圆 210">
              <a:hlinkClick r:id="rId1" action="ppaction://hlinksldjump"/>
            </p:cNvPr>
            <p:cNvSpPr/>
            <p:nvPr/>
          </p:nvSpPr>
          <p:spPr>
            <a:xfrm>
              <a:off x="2819400" y="1600200"/>
              <a:ext cx="1066800" cy="106680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72" name="椭圆 215"/>
            <p:cNvSpPr/>
            <p:nvPr/>
          </p:nvSpPr>
          <p:spPr>
            <a:xfrm>
              <a:off x="3238500" y="2019300"/>
              <a:ext cx="228600" cy="228600"/>
            </a:xfrm>
            <a:prstGeom prst="ellipse">
              <a:avLst/>
            </a:prstGeom>
            <a:solidFill>
              <a:schemeClr val="accent1">
                <a:alpha val="79999"/>
              </a:schemeClr>
            </a:solidFill>
            <a:ln w="9525">
              <a:noFill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73" name="椭圆 216">
              <a:hlinkClick r:id="rId1" action="ppaction://hlinksldjump"/>
            </p:cNvPr>
            <p:cNvSpPr/>
            <p:nvPr/>
          </p:nvSpPr>
          <p:spPr>
            <a:xfrm>
              <a:off x="3013364" y="1794165"/>
              <a:ext cx="678870" cy="67887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50195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74" name="椭圆 217"/>
            <p:cNvSpPr/>
            <p:nvPr/>
          </p:nvSpPr>
          <p:spPr>
            <a:xfrm>
              <a:off x="2895599" y="1676400"/>
              <a:ext cx="914400" cy="914400"/>
            </a:xfrm>
            <a:prstGeom prst="ellipse">
              <a:avLst/>
            </a:prstGeom>
            <a:noFill/>
            <a:ln w="28575" cap="flat" cmpd="sng">
              <a:solidFill>
                <a:schemeClr val="accent1">
                  <a:alpha val="79999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0" hangingPunct="0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组合 223"/>
          <p:cNvGrpSpPr/>
          <p:nvPr/>
        </p:nvGrpSpPr>
        <p:grpSpPr>
          <a:xfrm>
            <a:off x="4848225" y="406400"/>
            <a:ext cx="2949575" cy="228600"/>
            <a:chOff x="2279193" y="535930"/>
            <a:chExt cx="2948937" cy="228600"/>
          </a:xfrm>
        </p:grpSpPr>
        <p:cxnSp>
          <p:nvCxnSpPr>
            <p:cNvPr id="226" name="直接连接符 225"/>
            <p:cNvCxnSpPr>
              <a:stCxn id="64570" idx="6"/>
            </p:cNvCxnSpPr>
            <p:nvPr/>
          </p:nvCxnSpPr>
          <p:spPr bwMode="auto">
            <a:xfrm>
              <a:off x="2450606" y="650230"/>
              <a:ext cx="2777524" cy="0"/>
            </a:xfrm>
            <a:prstGeom prst="line">
              <a:avLst/>
            </a:prstGeom>
            <a:ln w="28575">
              <a:solidFill>
                <a:schemeClr val="accent1"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64568" name="组合 227"/>
            <p:cNvGrpSpPr/>
            <p:nvPr/>
          </p:nvGrpSpPr>
          <p:grpSpPr>
            <a:xfrm>
              <a:off x="2279193" y="535930"/>
              <a:ext cx="228600" cy="228600"/>
              <a:chOff x="2743198" y="1676400"/>
              <a:chExt cx="152400" cy="152400"/>
            </a:xfrm>
          </p:grpSpPr>
          <p:sp>
            <p:nvSpPr>
              <p:cNvPr id="257" name="椭圆 256"/>
              <p:cNvSpPr/>
              <p:nvPr/>
            </p:nvSpPr>
            <p:spPr bwMode="auto">
              <a:xfrm>
                <a:off x="2743198" y="1676400"/>
                <a:ext cx="152367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  <a:alpha val="0"/>
                    </a:schemeClr>
                  </a:gs>
                  <a:gs pos="67000">
                    <a:schemeClr val="accent1">
                      <a:shade val="67500"/>
                      <a:satMod val="115000"/>
                      <a:alpha val="23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570" name="椭圆 257"/>
              <p:cNvSpPr/>
              <p:nvPr/>
            </p:nvSpPr>
            <p:spPr>
              <a:xfrm>
                <a:off x="2781300" y="17145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/>
              <a:p>
                <a:pPr eaLnBrk="0" hangingPunct="0"/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组合 262"/>
          <p:cNvGrpSpPr/>
          <p:nvPr/>
        </p:nvGrpSpPr>
        <p:grpSpPr>
          <a:xfrm rot="-5400000">
            <a:off x="7793038" y="1924050"/>
            <a:ext cx="1749425" cy="228600"/>
            <a:chOff x="2279193" y="535930"/>
            <a:chExt cx="1749072" cy="228600"/>
          </a:xfrm>
        </p:grpSpPr>
        <p:cxnSp>
          <p:nvCxnSpPr>
            <p:cNvPr id="264" name="直接连接符 263"/>
            <p:cNvCxnSpPr>
              <a:stCxn id="64566" idx="6"/>
            </p:cNvCxnSpPr>
            <p:nvPr/>
          </p:nvCxnSpPr>
          <p:spPr bwMode="auto">
            <a:xfrm rot="5400000" flipV="1">
              <a:off x="3239437" y="-138597"/>
              <a:ext cx="0" cy="1577657"/>
            </a:xfrm>
            <a:prstGeom prst="line">
              <a:avLst/>
            </a:prstGeom>
            <a:ln w="28575">
              <a:solidFill>
                <a:schemeClr val="accent1"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64564" name="组合 269"/>
            <p:cNvGrpSpPr/>
            <p:nvPr/>
          </p:nvGrpSpPr>
          <p:grpSpPr>
            <a:xfrm>
              <a:off x="2279193" y="535930"/>
              <a:ext cx="228600" cy="228600"/>
              <a:chOff x="2743198" y="1676400"/>
              <a:chExt cx="152400" cy="152400"/>
            </a:xfrm>
          </p:grpSpPr>
          <p:sp>
            <p:nvSpPr>
              <p:cNvPr id="271" name="椭圆 270"/>
              <p:cNvSpPr/>
              <p:nvPr/>
            </p:nvSpPr>
            <p:spPr bwMode="auto">
              <a:xfrm>
                <a:off x="2743198" y="1676401"/>
                <a:ext cx="152369" cy="152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  <a:alpha val="0"/>
                    </a:schemeClr>
                  </a:gs>
                  <a:gs pos="67000">
                    <a:schemeClr val="accent1">
                      <a:shade val="67500"/>
                      <a:satMod val="115000"/>
                      <a:alpha val="23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376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566" name="椭圆 271"/>
              <p:cNvSpPr/>
              <p:nvPr/>
            </p:nvSpPr>
            <p:spPr>
              <a:xfrm>
                <a:off x="2781300" y="17145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/>
              <a:p>
                <a:pPr eaLnBrk="0" hangingPunct="0"/>
                <a:endParaRPr lang="zh-CN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6" name="矩形 275"/>
          <p:cNvSpPr/>
          <p:nvPr/>
        </p:nvSpPr>
        <p:spPr>
          <a:xfrm>
            <a:off x="5257800" y="57785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7" name="矩形 276"/>
          <p:cNvSpPr/>
          <p:nvPr/>
        </p:nvSpPr>
        <p:spPr>
          <a:xfrm>
            <a:off x="5410200" y="57785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8" name="矩形 277"/>
          <p:cNvSpPr/>
          <p:nvPr/>
        </p:nvSpPr>
        <p:spPr>
          <a:xfrm>
            <a:off x="5562600" y="57785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9" name="矩形 278"/>
          <p:cNvSpPr/>
          <p:nvPr/>
        </p:nvSpPr>
        <p:spPr>
          <a:xfrm>
            <a:off x="5715000" y="57785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0" name="矩形 279"/>
          <p:cNvSpPr/>
          <p:nvPr/>
        </p:nvSpPr>
        <p:spPr>
          <a:xfrm>
            <a:off x="5867400" y="57785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1" name="矩形 280"/>
          <p:cNvSpPr/>
          <p:nvPr/>
        </p:nvSpPr>
        <p:spPr>
          <a:xfrm>
            <a:off x="6019800" y="57785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2" name="矩形 281"/>
          <p:cNvSpPr/>
          <p:nvPr/>
        </p:nvSpPr>
        <p:spPr>
          <a:xfrm>
            <a:off x="6172200" y="57785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3" name="剪去单角的矩形 282"/>
          <p:cNvSpPr/>
          <p:nvPr/>
        </p:nvSpPr>
        <p:spPr bwMode="auto">
          <a:xfrm flipV="1">
            <a:off x="6318250" y="577850"/>
            <a:ext cx="1301750" cy="152400"/>
          </a:xfrm>
          <a:prstGeom prst="snip1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0" tIns="45675" rIns="91350" bIns="45675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4" name="矩形 283"/>
          <p:cNvSpPr/>
          <p:nvPr/>
        </p:nvSpPr>
        <p:spPr>
          <a:xfrm>
            <a:off x="5105400" y="57785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5" name="矩形 284"/>
          <p:cNvSpPr/>
          <p:nvPr/>
        </p:nvSpPr>
        <p:spPr>
          <a:xfrm rot="5400000">
            <a:off x="8496300" y="241935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" name="矩形 285"/>
          <p:cNvSpPr/>
          <p:nvPr/>
        </p:nvSpPr>
        <p:spPr>
          <a:xfrm rot="5400000">
            <a:off x="8496300" y="2309813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7" name="矩形 286"/>
          <p:cNvSpPr/>
          <p:nvPr/>
        </p:nvSpPr>
        <p:spPr>
          <a:xfrm rot="5400000">
            <a:off x="8496300" y="2200275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8" name="矩形 287"/>
          <p:cNvSpPr/>
          <p:nvPr/>
        </p:nvSpPr>
        <p:spPr>
          <a:xfrm rot="5400000">
            <a:off x="8496300" y="2090738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9" name="矩形 288"/>
          <p:cNvSpPr/>
          <p:nvPr/>
        </p:nvSpPr>
        <p:spPr>
          <a:xfrm rot="5400000">
            <a:off x="8496300" y="198120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0" name="矩形 289"/>
          <p:cNvSpPr/>
          <p:nvPr/>
        </p:nvSpPr>
        <p:spPr>
          <a:xfrm rot="5400000">
            <a:off x="8496300" y="1871663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1" name="矩形 290"/>
          <p:cNvSpPr/>
          <p:nvPr/>
        </p:nvSpPr>
        <p:spPr>
          <a:xfrm rot="5400000">
            <a:off x="8496300" y="1762125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2" name="剪去单角的矩形 291"/>
          <p:cNvSpPr/>
          <p:nvPr/>
        </p:nvSpPr>
        <p:spPr bwMode="auto">
          <a:xfrm rot="16200000">
            <a:off x="8339138" y="1493838"/>
            <a:ext cx="390525" cy="152400"/>
          </a:xfrm>
          <a:prstGeom prst="snip1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0" tIns="45675" rIns="91350" bIns="45675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矩形 292"/>
          <p:cNvSpPr/>
          <p:nvPr/>
        </p:nvSpPr>
        <p:spPr>
          <a:xfrm rot="5400000">
            <a:off x="8496300" y="2528888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3" name="矩形 302"/>
          <p:cNvSpPr/>
          <p:nvPr/>
        </p:nvSpPr>
        <p:spPr>
          <a:xfrm>
            <a:off x="914400" y="609600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4" name="矩形 303"/>
          <p:cNvSpPr/>
          <p:nvPr/>
        </p:nvSpPr>
        <p:spPr>
          <a:xfrm>
            <a:off x="1066800" y="609600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5" name="矩形 304"/>
          <p:cNvSpPr/>
          <p:nvPr/>
        </p:nvSpPr>
        <p:spPr>
          <a:xfrm>
            <a:off x="1219200" y="609600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6" name="矩形 305"/>
          <p:cNvSpPr/>
          <p:nvPr/>
        </p:nvSpPr>
        <p:spPr>
          <a:xfrm>
            <a:off x="1371600" y="609600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" name="矩形 306"/>
          <p:cNvSpPr/>
          <p:nvPr/>
        </p:nvSpPr>
        <p:spPr>
          <a:xfrm>
            <a:off x="1524000" y="609600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" name="矩形 307"/>
          <p:cNvSpPr/>
          <p:nvPr/>
        </p:nvSpPr>
        <p:spPr>
          <a:xfrm>
            <a:off x="1676400" y="609600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9" name="矩形 308"/>
          <p:cNvSpPr/>
          <p:nvPr/>
        </p:nvSpPr>
        <p:spPr>
          <a:xfrm>
            <a:off x="1828800" y="609600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0" name="剪去单角的矩形 309"/>
          <p:cNvSpPr/>
          <p:nvPr/>
        </p:nvSpPr>
        <p:spPr bwMode="auto">
          <a:xfrm flipV="1">
            <a:off x="1981200" y="6096000"/>
            <a:ext cx="6400800" cy="152400"/>
          </a:xfrm>
          <a:prstGeom prst="snip1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0" tIns="45675" rIns="91350" bIns="45675"/>
          <a:lstStyle/>
          <a:p>
            <a:pPr marL="0" marR="0" lvl="0" indent="0" algn="l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1" name="矩形 310"/>
          <p:cNvSpPr/>
          <p:nvPr/>
        </p:nvSpPr>
        <p:spPr>
          <a:xfrm>
            <a:off x="762000" y="6096000"/>
            <a:ext cx="76200" cy="152400"/>
          </a:xfrm>
          <a:prstGeom prst="rect">
            <a:avLst/>
          </a:prstGeom>
          <a:solidFill>
            <a:srgbClr val="BBE0E3">
              <a:alpha val="50195"/>
            </a:srgbClr>
          </a:solidFill>
          <a:ln w="9525">
            <a:noFill/>
          </a:ln>
        </p:spPr>
        <p:txBody>
          <a:bodyPr lIns="91350" tIns="45675" rIns="91350" bIns="45675"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63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74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86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91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273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84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96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301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323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334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46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351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343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354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36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371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504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516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521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504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516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521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504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521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55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58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58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598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609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61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621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626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3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844008" y="2881813"/>
            <a:ext cx="675382" cy="382255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40" normalizeH="0" baseline="0" noProof="0" dirty="0">
                <a:ln w="11430"/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氨气</a:t>
            </a:r>
            <a:endParaRPr kumimoji="0" lang="zh-CN" altLang="en-US" sz="2000" b="1" i="0" u="none" strike="noStrike" kern="1200" cap="none" spc="40" normalizeH="0" baseline="0" noProof="0" dirty="0">
              <a:ln w="11430"/>
              <a:solidFill>
                <a:srgbClr val="FFFF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844008" y="4358663"/>
            <a:ext cx="675382" cy="382255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40" normalizeH="0" baseline="0" noProof="0" dirty="0">
                <a:ln w="11430"/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甲醇</a:t>
            </a:r>
            <a:endParaRPr kumimoji="0" lang="zh-CN" altLang="en-US" sz="2000" b="1" i="0" u="none" strike="noStrike" kern="1200" cap="none" spc="40" normalizeH="0" baseline="0" noProof="0" dirty="0">
              <a:ln w="11430"/>
              <a:solidFill>
                <a:srgbClr val="FFFF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975615" y="2143387"/>
            <a:ext cx="938594" cy="382255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40" normalizeH="0" baseline="0" noProof="0" dirty="0">
                <a:ln w="11430"/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硫化氢</a:t>
            </a:r>
            <a:endParaRPr kumimoji="0" lang="zh-CN" altLang="en-US" sz="2000" b="1" i="0" u="none" strike="noStrike" kern="1200" cap="none" spc="40" normalizeH="0" baseline="0" noProof="0" dirty="0">
              <a:ln w="11430"/>
              <a:solidFill>
                <a:srgbClr val="FFFF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844008" y="3620240"/>
            <a:ext cx="675382" cy="382255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40" normalizeH="0" baseline="0" noProof="0" dirty="0">
                <a:ln w="11430"/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甲烷</a:t>
            </a:r>
            <a:endParaRPr kumimoji="0" lang="zh-CN" altLang="en-US" sz="2000" b="1" i="0" u="none" strike="noStrike" kern="1200" cap="none" spc="40" normalizeH="0" baseline="0" noProof="0" dirty="0">
              <a:ln w="11430"/>
              <a:solidFill>
                <a:srgbClr val="FFFF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15686" y="2881810"/>
            <a:ext cx="1144099" cy="366866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4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亚硝酸盐</a:t>
            </a:r>
            <a:endParaRPr kumimoji="0" lang="zh-CN" altLang="en-US" sz="1900" b="1" i="0" u="none" strike="noStrike" kern="1200" cap="none" spc="4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13677" y="4358660"/>
            <a:ext cx="397742" cy="366866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4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汞</a:t>
            </a:r>
            <a:endParaRPr kumimoji="0" lang="zh-CN" altLang="en-US" sz="1900" b="1" i="0" u="none" strike="noStrike" kern="1200" cap="none" spc="4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99253" y="2143387"/>
            <a:ext cx="397742" cy="366866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4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酚</a:t>
            </a:r>
            <a:endParaRPr kumimoji="0" lang="zh-CN" altLang="en-US" sz="1900" b="1" i="0" u="none" strike="noStrike" kern="1200" cap="none" spc="4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88865" y="3620235"/>
            <a:ext cx="397742" cy="366866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4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铅</a:t>
            </a:r>
            <a:endParaRPr kumimoji="0" lang="zh-CN" altLang="en-US" sz="1900" b="1" i="0" u="none" strike="noStrike" kern="1200" cap="none" spc="4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162927" y="1290811"/>
            <a:ext cx="1201806" cy="382255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40" normalizeH="0" baseline="0" noProof="0" dirty="0">
                <a:ln w="11430"/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一氧化碳</a:t>
            </a:r>
            <a:endParaRPr kumimoji="0" lang="zh-CN" altLang="en-US" sz="2000" b="1" i="0" u="none" strike="noStrike" kern="1200" cap="none" spc="40" normalizeH="0" baseline="0" noProof="0" dirty="0">
              <a:ln w="11430"/>
              <a:solidFill>
                <a:srgbClr val="FFFF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980860" y="5113640"/>
            <a:ext cx="938594" cy="382255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40" normalizeH="0" baseline="0" noProof="0" dirty="0">
                <a:ln w="11430"/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氢氟酸</a:t>
            </a:r>
            <a:endParaRPr kumimoji="0" lang="zh-CN" altLang="en-US" sz="2000" b="1" i="0" u="none" strike="noStrike" kern="1200" cap="none" spc="40" normalizeH="0" baseline="0" noProof="0" dirty="0">
              <a:ln w="11430"/>
              <a:solidFill>
                <a:srgbClr val="FFFF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91211" y="1420397"/>
            <a:ext cx="397742" cy="366866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4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苯</a:t>
            </a:r>
            <a:endParaRPr kumimoji="0" lang="zh-CN" altLang="en-US" sz="1900" b="1" i="0" u="none" strike="noStrike" kern="1200" cap="none" spc="4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86612" y="5113638"/>
            <a:ext cx="895313" cy="366866"/>
          </a:xfrm>
          <a:prstGeom prst="rect">
            <a:avLst/>
          </a:prstGeom>
          <a:noFill/>
        </p:spPr>
        <p:txBody>
          <a:bodyPr wrap="none" lIns="73757" tIns="36879" rIns="73757" bIns="3687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1200" cap="none" spc="4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氰化物</a:t>
            </a:r>
            <a:endParaRPr kumimoji="0" lang="zh-CN" altLang="en-US" sz="1900" b="1" i="0" u="none" strike="noStrike" kern="1200" cap="none" spc="4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34141 -0.0022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34141 -0.0022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83 L 0.30156 0.001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26602 -0.002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6667E-6 L -0.35716 -0.002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30481 0.00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E-6 L -0.33203 -0.0056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28451 -0.0018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401 -0.0025 L 0.3405 -0.0025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401 -0.0025 L 0.3405 -0.0025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56 0.00146 L 0.49271 0.0027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8 -0.00417 L 0.26485 -0.00229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1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5E-6 L 0.49219 0.0016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1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16 -0.00271 L -0.51744 -0.0033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81 0.0025 L -0.51367 0.0072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03 -0.00562 L -0.5125 -0.0074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51 -0.00187 L -0.51316 0.002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9297 -0.0025 L 1.18399 -0.002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9297 -0.0025 L 1.18399 -0.002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9271 0.00271 L 1.18151 0.0014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0" y="-1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9167 -0.00417 L 1.17995 -0.004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9753 0.00146 L 1.18021 -0.0077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-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51744 -0.00333 L -1.29948 -0.001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0" y="1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63334 0.00375 L -1.31862 0.0081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2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5125 -0.00749 L -1.31471 -0.0108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0" y="-2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51315 0.0025 L -1.31094 0.0110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00" y="4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5E-6 L 0.49219 0.0016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9753 0.00146 L 1.18021 -0.0077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-5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6667E-6 L -0.35716 -0.00271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1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16 -0.00271 L -0.51744 -0.0033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51744 -0.00333 L -1.29948 -0.00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0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28451 -0.0018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51 -0.00187 L -0.51316 0.002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2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51315 0.0025 L -1.31094 0.0110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008534" y="3105031"/>
            <a:ext cx="2406098" cy="751643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一氧化碳</a:t>
            </a:r>
            <a:endParaRPr kumimoji="0" lang="zh-CN" altLang="en-US" sz="4400" b="1" i="0" u="none" strike="noStrike" kern="1200" cap="all" spc="0" normalizeH="0" baseline="0" noProof="0" dirty="0">
              <a:ln w="0"/>
              <a:solidFill>
                <a:srgbClr val="F79646">
                  <a:lumMod val="75000"/>
                </a:srgb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3068960"/>
            <a:ext cx="480892" cy="1074809"/>
          </a:xfrm>
          <a:prstGeom prst="rect">
            <a:avLst/>
          </a:prstGeom>
          <a:noFill/>
        </p:spPr>
        <p:txBody>
          <a:bodyPr wrap="none" lIns="73814" tIns="36907" rIns="73814" bIns="3690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1</a:t>
            </a:r>
            <a:endParaRPr kumimoji="0" lang="en-US" altLang="zh-CN" sz="6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08013" y="277813"/>
            <a:ext cx="4232275" cy="481013"/>
          </a:xfrm>
        </p:spPr>
        <p:txBody>
          <a:bodyPr lIns="73829" tIns="36914" rIns="73829" bIns="36914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一氧化碳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1341438"/>
            <a:ext cx="7343775" cy="3970337"/>
          </a:xfrm>
          <a:prstGeom prst="rect">
            <a:avLst/>
          </a:prstGeom>
          <a:noFill/>
          <a:ln w="9525">
            <a:noFill/>
          </a:ln>
        </p:spPr>
        <p:txBody>
          <a:bodyPr lIns="91350" tIns="45675" rIns="91350" bIns="45675">
            <a:spAutoFit/>
          </a:bodyPr>
          <a:p>
            <a:r>
              <a:rPr lang="zh-CN" altLang="en-US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毒理学原理：</a:t>
            </a:r>
            <a:r>
              <a:rPr lang="en-US" altLang="zh-CN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CO</a:t>
            </a:r>
            <a:r>
              <a:rPr lang="zh-CN" altLang="en-US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气体与血红蛋白结合，使其失去携氧能力，造成机体缺氧。</a:t>
            </a:r>
            <a:endParaRPr lang="en-US" altLang="zh-CN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中毒症状：轻者头痛、头昏、恶心、呕吐、软弱无力，重者出现昏厥，各种反射消失，血压下降，最终因呼吸抑制而死亡。</a:t>
            </a:r>
            <a:endParaRPr lang="en-US" altLang="zh-CN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  <a:p>
            <a:endParaRPr lang="en-US" altLang="zh-CN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方正行黑简体" pitchFamily="2" charset="-122"/>
                <a:ea typeface="方正行黑简体" pitchFamily="2" charset="-122"/>
              </a:rPr>
              <a:t>急救措施：迅速脱离现场，将患者移至通风良好处；立即给氧，有条件的话进行高压氧治疗。</a:t>
            </a:r>
            <a:endParaRPr lang="zh-CN" altLang="en-US" sz="2800" dirty="0">
              <a:solidFill>
                <a:schemeClr val="bg1"/>
              </a:solidFill>
              <a:latin typeface="方正行黑简体" pitchFamily="2" charset="-122"/>
              <a:ea typeface="方正行黑简体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6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charRg st="36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charRg st="36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charRg st="36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6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charRg st="92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charRg st="9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charRg st="9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8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bg1"/>
          </a:solidFill>
          <a:round/>
        </a:ln>
      </a:spPr>
      <a:bodyPr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bg1"/>
          </a:solidFill>
          <a:round/>
        </a:ln>
      </a:spPr>
      <a:bodyPr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bg1"/>
          </a:solidFill>
          <a:round/>
        </a:ln>
      </a:spPr>
      <a:bodyPr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4941</Words>
  <Application>WPS 演示</Application>
  <PresentationFormat>全屏显示(4:3)</PresentationFormat>
  <Paragraphs>452</Paragraphs>
  <Slides>55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55</vt:i4>
      </vt:variant>
    </vt:vector>
  </HeadingPairs>
  <TitlesOfParts>
    <vt:vector size="80" baseType="lpstr">
      <vt:lpstr>Arial</vt:lpstr>
      <vt:lpstr>宋体</vt:lpstr>
      <vt:lpstr>Wingdings</vt:lpstr>
      <vt:lpstr>Franklin Gothic Medium</vt:lpstr>
      <vt:lpstr>微软雅黑</vt:lpstr>
      <vt:lpstr>黑体</vt:lpstr>
      <vt:lpstr>Calibri</vt:lpstr>
      <vt:lpstr>华文细黑</vt:lpstr>
      <vt:lpstr>华文新魏</vt:lpstr>
      <vt:lpstr>幼圆</vt:lpstr>
      <vt:lpstr>方正行黑简体</vt:lpstr>
      <vt:lpstr>Franklin Gothic Book</vt:lpstr>
      <vt:lpstr>Arial Unicode MS</vt:lpstr>
      <vt:lpstr>方正剪纸简体</vt:lpstr>
      <vt:lpstr>HY강B</vt:lpstr>
      <vt:lpstr>Malgun Gothic</vt:lpstr>
      <vt:lpstr>楷体</vt:lpstr>
      <vt:lpstr>汉仪旗黑-85S</vt:lpstr>
      <vt:lpstr>默认设计模板</vt:lpstr>
      <vt:lpstr>4_Office 主题</vt:lpstr>
      <vt:lpstr>Office 主题</vt:lpstr>
      <vt:lpstr>1_Office 主题</vt:lpstr>
      <vt:lpstr>3_Office 主题</vt:lpstr>
      <vt:lpstr>5_Office 主题</vt:lpstr>
      <vt:lpstr>2_Office 主题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1.一氧化碳</vt:lpstr>
      <vt:lpstr>PowerPoint 演示文稿</vt:lpstr>
      <vt:lpstr>2.硫化氢</vt:lpstr>
      <vt:lpstr>PowerPoint 演示文稿</vt:lpstr>
      <vt:lpstr>3.氨气</vt:lpstr>
      <vt:lpstr>PowerPoint 演示文稿</vt:lpstr>
      <vt:lpstr>4.甲烷</vt:lpstr>
      <vt:lpstr>PowerPoint 演示文稿</vt:lpstr>
      <vt:lpstr>5.甲醇</vt:lpstr>
      <vt:lpstr>5.甲醇</vt:lpstr>
      <vt:lpstr>PowerPoint 演示文稿</vt:lpstr>
      <vt:lpstr>6.氢氟酸</vt:lpstr>
      <vt:lpstr>6.氢氟酸</vt:lpstr>
      <vt:lpstr>PowerPoint 演示文稿</vt:lpstr>
      <vt:lpstr>7.苯</vt:lpstr>
      <vt:lpstr>PowerPoint 演示文稿</vt:lpstr>
      <vt:lpstr>8.酚</vt:lpstr>
      <vt:lpstr>PowerPoint 演示文稿</vt:lpstr>
      <vt:lpstr>9.亚硝酸盐</vt:lpstr>
      <vt:lpstr>9.亚硝酸盐</vt:lpstr>
      <vt:lpstr>PowerPoint 演示文稿</vt:lpstr>
      <vt:lpstr>10.铅</vt:lpstr>
      <vt:lpstr>10.铅</vt:lpstr>
      <vt:lpstr>10.铅</vt:lpstr>
      <vt:lpstr>PowerPoint 演示文稿</vt:lpstr>
      <vt:lpstr>大铅世界   防不胜防 </vt:lpstr>
      <vt:lpstr>铅中毒的误区 </vt:lpstr>
      <vt:lpstr>PowerPoint 演示文稿</vt:lpstr>
      <vt:lpstr>11.汞</vt:lpstr>
      <vt:lpstr>钚：世界首毒</vt:lpstr>
      <vt:lpstr>PowerPoint 演示文稿</vt:lpstr>
      <vt:lpstr>PowerPoint 演示文稿</vt:lpstr>
      <vt:lpstr>12.氰化物</vt:lpstr>
      <vt:lpstr>PowerPoint 演示文稿</vt:lpstr>
      <vt:lpstr>12.氰化物</vt:lpstr>
      <vt:lpstr>12.氰化物</vt:lpstr>
      <vt:lpstr>PowerPoint 演示文稿</vt:lpstr>
      <vt:lpstr>10.氰化物</vt:lpstr>
      <vt:lpstr>8.尼古丁</vt:lpstr>
      <vt:lpstr>6.眼镜王蛇毒</vt:lpstr>
      <vt:lpstr>4.沙林毒气</vt:lpstr>
      <vt:lpstr>PowerPoint 演示文稿</vt:lpstr>
      <vt:lpstr>VX的毒性</vt:lpstr>
      <vt:lpstr>“为爱可死”超梦幻死法</vt:lpstr>
      <vt:lpstr>百合花下死</vt:lpstr>
      <vt:lpstr>2.炭疽毒素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little fairy</cp:lastModifiedBy>
  <cp:revision>172</cp:revision>
  <dcterms:created xsi:type="dcterms:W3CDTF">2014-03-14T10:53:00Z</dcterms:created>
  <dcterms:modified xsi:type="dcterms:W3CDTF">2024-01-26T07:29:46Z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CD3BBAB2BC5A43A0B12D29C0A787FA7E_13</vt:lpwstr>
  </property>
  <property fmtid="{D5CDD505-2E9C-101B-9397-08002B2CF9AE}" pid="3" name="KSOProductBuildVer">
    <vt:lpwstr>2052-12.1.0.16120</vt:lpwstr>
  </property>
</Properties>
</file>