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sldIdLst>
    <p:sldId id="256" r:id="rId4"/>
    <p:sldId id="343" r:id="rId5"/>
    <p:sldId id="267" r:id="rId6"/>
    <p:sldId id="279" r:id="rId7"/>
    <p:sldId id="280" r:id="rId8"/>
    <p:sldId id="284" r:id="rId9"/>
    <p:sldId id="285" r:id="rId10"/>
    <p:sldId id="286" r:id="rId11"/>
    <p:sldId id="287" r:id="rId12"/>
    <p:sldId id="322" r:id="rId13"/>
    <p:sldId id="292" r:id="rId14"/>
    <p:sldId id="318" r:id="rId15"/>
    <p:sldId id="293" r:id="rId16"/>
    <p:sldId id="294" r:id="rId17"/>
    <p:sldId id="295" r:id="rId18"/>
    <p:sldId id="296" r:id="rId19"/>
    <p:sldId id="298" r:id="rId20"/>
    <p:sldId id="299" r:id="rId21"/>
    <p:sldId id="301" r:id="rId22"/>
    <p:sldId id="303" r:id="rId23"/>
    <p:sldId id="319" r:id="rId24"/>
    <p:sldId id="304" r:id="rId25"/>
    <p:sldId id="305" r:id="rId26"/>
    <p:sldId id="308" r:id="rId27"/>
    <p:sldId id="307" r:id="rId28"/>
    <p:sldId id="317" r:id="rId29"/>
    <p:sldId id="320" r:id="rId30"/>
    <p:sldId id="309" r:id="rId31"/>
    <p:sldId id="310" r:id="rId32"/>
    <p:sldId id="321" r:id="rId33"/>
    <p:sldId id="345" r:id="rId34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89"/>
  </p:normalViewPr>
  <p:slideViewPr>
    <p:cSldViewPr showGuides="1"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21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5124" name="幻灯片图像占位符 512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512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8594" name="标题 238593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lvl="0">
              <a:buClrTx/>
              <a:buSzTx/>
              <a:buFontTx/>
              <a:defRPr sz="5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38595" name="副标题 238594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2800"/>
            </a:lvl1pPr>
            <a:lvl2pPr marL="344805" lvl="1" indent="0"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800"/>
            </a:lvl2pPr>
            <a:lvl3pPr marL="671830" lvl="2" indent="0" algn="ctr"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2800"/>
            </a:lvl3pPr>
            <a:lvl4pPr marL="1024255" lvl="3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800"/>
            </a:lvl4pPr>
            <a:lvl5pPr marL="1341755" lvl="4" indent="0" algn="ctr"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28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38596" name="日期占位符 238595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>
                <a:latin typeface="Garamond" pitchFamily="18" charset="0"/>
              </a:defRPr>
            </a:lvl1pPr>
          </a:lstStyle>
          <a:p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8598" name="灯片编号占位符 238597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8599" name="任意多边形 238598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8600" name="直接连接符 238599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blinds dir="vert"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4097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任意多边形 4098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0" name="任意多边形 4099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1" name="任意多边形 4100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" name="任意多边形 4101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3" name="任意多边形 4102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  <a:alpha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4" name="任意多边形 4103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5" name="任意多边形 4104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任意多边形 4105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任意多边形 4106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任意多边形 4107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9" name="任意多边形 4108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0" name="任意多边形 4109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1" name="任意多边形 4110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2" name="任意多边形 4111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3" name="任意多边形 4112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4" name="任意多边形 4113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5" name="任意多边形 4114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6" name="任意多边形 4115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7" name="任意多边形 4116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8" name="任意多边形 4117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9" name="任意多边形 4118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  <a:alpha val="100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0" name="任意多边形 4119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1" name="任意多边形 4120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任意多边形 4121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3" name="任意多边形 4122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4" name="任意多边形 4123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5" name="任意多边形 4124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6" name="任意多边形 4125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7" name="任意多边形 4126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8" name="任意多边形 4127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9" name="任意多边形 4128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0" name="任意多边形 4129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1" name="任意多边形 4130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2" name="任意多边形 4131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3" name="任意多边形 4132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4" name="任意多边形 4133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4135" name="组合 4134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任意多边形 4135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37" name="任意多边形 4136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4138" name="标题 413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39" name="文本占位符 41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40" name="日期占位符 4139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41" name="页脚占位符 414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炼油装备技术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42" name="灯片编号占位符 4141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43" name="文本框 4142"/>
          <p:cNvSpPr txBox="1"/>
          <p:nvPr/>
        </p:nvSpPr>
        <p:spPr>
          <a:xfrm>
            <a:off x="0" y="0"/>
            <a:ext cx="2627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华文行楷" pitchFamily="2" charset="-122"/>
              </a:rPr>
              <a:t>西南石油大学</a:t>
            </a:r>
            <a:endParaRPr lang="zh-CN" altLang="en-US" sz="2400" b="1"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2"/>
        </a:buBlip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3"/>
        </a:buBlip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7570" name="标题 23756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37571" name="文本占位符 2375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7572" name="日期占位符 237571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>
                <a:latin typeface="Garamond" pitchFamily="18" charset="0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7574" name="灯片编号占位符 23757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7575" name="任意多边形 237574"/>
          <p:cNvSpPr/>
          <p:nvPr userDrawn="1"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>
                <a:alpha val="10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7576" name="直接连接符 237575"/>
          <p:cNvSpPr/>
          <p:nvPr userDrawn="1"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hf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5.xml"/><Relationship Id="rId4" Type="http://schemas.openxmlformats.org/officeDocument/2006/relationships/image" Target="../media/image4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22.jpeg"/><Relationship Id="rId4" Type="http://schemas.openxmlformats.org/officeDocument/2006/relationships/tags" Target="../tags/tag18.xml"/><Relationship Id="rId3" Type="http://schemas.openxmlformats.org/officeDocument/2006/relationships/image" Target="../media/image21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2"/>
          </p:nvPr>
        </p:nvSpPr>
        <p:spPr/>
        <p:txBody>
          <a:bodyPr/>
          <a:p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4294967295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p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7698" name="标题 157697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623175" cy="896938"/>
          </a:xfrm>
          <a:ln/>
        </p:spPr>
        <p:txBody>
          <a:bodyPr anchor="t" anchorCtr="0"/>
          <a:p>
            <a:pPr defTabSz="914400">
              <a:buSzTx/>
              <a:buFontTx/>
              <a:buNone/>
            </a:pPr>
            <a:r>
              <a:rPr lang="zh-CN" altLang="en-US" sz="4600" b="1" kern="1200" baseline="0" dirty="0">
                <a:latin typeface="Garamond" pitchFamily="18" charset="0"/>
                <a:ea typeface="宋体" panose="02010600030101010101" pitchFamily="2" charset="-122"/>
              </a:rPr>
              <a:t>第六章  制氢装置</a:t>
            </a:r>
            <a:br>
              <a:rPr lang="zh-CN" altLang="en-US" sz="4600" b="1" kern="1200" baseline="0" dirty="0">
                <a:latin typeface="Garamond" pitchFamily="18" charset="0"/>
                <a:ea typeface="宋体" panose="02010600030101010101" pitchFamily="2" charset="-122"/>
              </a:rPr>
            </a:br>
            <a:endParaRPr lang="zh-CN" altLang="en-US" sz="4600" b="1" kern="1200" baseline="0" dirty="0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724049" y="37887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386549" y="4724734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318885" y="47251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251221" y="47247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40643" name="组合 240642"/>
          <p:cNvGrpSpPr/>
          <p:nvPr/>
        </p:nvGrpSpPr>
        <p:grpSpPr>
          <a:xfrm>
            <a:off x="250825" y="476250"/>
            <a:ext cx="8893175" cy="1982788"/>
            <a:chOff x="158" y="527"/>
            <a:chExt cx="5602" cy="1249"/>
          </a:xfrm>
        </p:grpSpPr>
        <p:sp>
          <p:nvSpPr>
            <p:cNvPr id="240644" name="文本框 240643"/>
            <p:cNvSpPr txBox="1"/>
            <p:nvPr/>
          </p:nvSpPr>
          <p:spPr>
            <a:xfrm>
              <a:off x="5375" y="709"/>
              <a:ext cx="385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工业氢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45" name="文本框 240644"/>
            <p:cNvSpPr txBox="1"/>
            <p:nvPr/>
          </p:nvSpPr>
          <p:spPr>
            <a:xfrm>
              <a:off x="566" y="797"/>
              <a:ext cx="635" cy="256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压缩机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240646" name="直接连接符 240645"/>
            <p:cNvSpPr/>
            <p:nvPr/>
          </p:nvSpPr>
          <p:spPr>
            <a:xfrm>
              <a:off x="158" y="914"/>
              <a:ext cx="40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47" name="文本框 240646"/>
            <p:cNvSpPr txBox="1"/>
            <p:nvPr/>
          </p:nvSpPr>
          <p:spPr>
            <a:xfrm>
              <a:off x="158" y="527"/>
              <a:ext cx="56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气体原料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48" name="直接连接符 240647"/>
            <p:cNvSpPr/>
            <p:nvPr/>
          </p:nvSpPr>
          <p:spPr>
            <a:xfrm>
              <a:off x="1201" y="914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49" name="文本框 240648"/>
            <p:cNvSpPr txBox="1"/>
            <p:nvPr/>
          </p:nvSpPr>
          <p:spPr>
            <a:xfrm>
              <a:off x="1428" y="797"/>
              <a:ext cx="635" cy="256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预热炉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50" name="直接连接符 240649"/>
            <p:cNvSpPr/>
            <p:nvPr/>
          </p:nvSpPr>
          <p:spPr>
            <a:xfrm>
              <a:off x="2063" y="91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51" name="文本框 240650"/>
            <p:cNvSpPr txBox="1"/>
            <p:nvPr/>
          </p:nvSpPr>
          <p:spPr>
            <a:xfrm>
              <a:off x="2245" y="797"/>
              <a:ext cx="499" cy="256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脱硫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52" name="直接连接符 240651"/>
            <p:cNvSpPr/>
            <p:nvPr/>
          </p:nvSpPr>
          <p:spPr>
            <a:xfrm>
              <a:off x="2744" y="91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53" name="文本框 240652"/>
            <p:cNvSpPr txBox="1"/>
            <p:nvPr/>
          </p:nvSpPr>
          <p:spPr>
            <a:xfrm>
              <a:off x="2925" y="720"/>
              <a:ext cx="771" cy="44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转化、</a:t>
              </a:r>
              <a:r>
                <a:rPr lang="en-US" altLang="zh-CN" sz="2000">
                  <a:latin typeface="Arial" panose="020B0604020202020204" pitchFamily="34" charset="0"/>
                </a:rPr>
                <a:t>CO</a:t>
              </a:r>
              <a:r>
                <a:rPr lang="zh-CN" altLang="en-US" sz="2000" dirty="0">
                  <a:latin typeface="Arial" panose="020B0604020202020204" pitchFamily="34" charset="0"/>
                </a:rPr>
                <a:t>变换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240654" name="直接连接符 240653"/>
            <p:cNvSpPr/>
            <p:nvPr/>
          </p:nvSpPr>
          <p:spPr>
            <a:xfrm>
              <a:off x="3696" y="91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55" name="文本框 240654"/>
            <p:cNvSpPr txBox="1"/>
            <p:nvPr/>
          </p:nvSpPr>
          <p:spPr>
            <a:xfrm>
              <a:off x="3878" y="604"/>
              <a:ext cx="499" cy="64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苯菲尔法脱碳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56" name="直接连接符 240655"/>
            <p:cNvSpPr/>
            <p:nvPr/>
          </p:nvSpPr>
          <p:spPr>
            <a:xfrm>
              <a:off x="4377" y="91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57" name="文本框 240656"/>
            <p:cNvSpPr txBox="1"/>
            <p:nvPr/>
          </p:nvSpPr>
          <p:spPr>
            <a:xfrm>
              <a:off x="4558" y="759"/>
              <a:ext cx="635" cy="256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甲烷化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58" name="直接连接符 240657"/>
            <p:cNvSpPr/>
            <p:nvPr/>
          </p:nvSpPr>
          <p:spPr>
            <a:xfrm flipV="1">
              <a:off x="5193" y="914"/>
              <a:ext cx="20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59" name="直接连接符 240658"/>
            <p:cNvSpPr/>
            <p:nvPr/>
          </p:nvSpPr>
          <p:spPr>
            <a:xfrm>
              <a:off x="316" y="1418"/>
              <a:ext cx="99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0660" name="直接连接符 240659"/>
            <p:cNvSpPr/>
            <p:nvPr/>
          </p:nvSpPr>
          <p:spPr>
            <a:xfrm flipV="1">
              <a:off x="1314" y="914"/>
              <a:ext cx="0" cy="50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61" name="文本框 240660"/>
            <p:cNvSpPr txBox="1"/>
            <p:nvPr/>
          </p:nvSpPr>
          <p:spPr>
            <a:xfrm>
              <a:off x="362" y="1186"/>
              <a:ext cx="83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轻油原料</a:t>
              </a:r>
              <a:endParaRPr lang="zh-CN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0662" name="直接连接符 240661"/>
            <p:cNvSpPr/>
            <p:nvPr/>
          </p:nvSpPr>
          <p:spPr>
            <a:xfrm flipV="1">
              <a:off x="793" y="1616"/>
              <a:ext cx="206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0663" name="直接连接符 240662"/>
            <p:cNvSpPr/>
            <p:nvPr/>
          </p:nvSpPr>
          <p:spPr>
            <a:xfrm flipH="1" flipV="1">
              <a:off x="2811" y="914"/>
              <a:ext cx="24" cy="70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0664" name="文本框 240663"/>
            <p:cNvSpPr txBox="1"/>
            <p:nvPr/>
          </p:nvSpPr>
          <p:spPr>
            <a:xfrm>
              <a:off x="204" y="1525"/>
              <a:ext cx="83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</a:rPr>
                <a:t>水蒸气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0665" name="文本框 240664"/>
          <p:cNvSpPr txBox="1"/>
          <p:nvPr/>
        </p:nvSpPr>
        <p:spPr>
          <a:xfrm>
            <a:off x="684213" y="2708275"/>
            <a:ext cx="79200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图</a:t>
            </a:r>
            <a:r>
              <a:rPr lang="en-US" altLang="zh-CN" sz="2000">
                <a:latin typeface="Arial" panose="020B0604020202020204" pitchFamily="34" charset="0"/>
              </a:rPr>
              <a:t>1-1 </a:t>
            </a:r>
            <a:r>
              <a:rPr lang="zh-CN" altLang="en-US" sz="2000" dirty="0">
                <a:latin typeface="Arial" panose="020B0604020202020204" pitchFamily="34" charset="0"/>
              </a:rPr>
              <a:t>苯菲尔法提纯的制氢工艺原则流程示意图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66" name="文本框 240665"/>
          <p:cNvSpPr txBox="1"/>
          <p:nvPr/>
        </p:nvSpPr>
        <p:spPr>
          <a:xfrm>
            <a:off x="1185863" y="3590925"/>
            <a:ext cx="1008062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压缩机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240667" name="直接连接符 240666"/>
          <p:cNvSpPr/>
          <p:nvPr/>
        </p:nvSpPr>
        <p:spPr>
          <a:xfrm>
            <a:off x="538163" y="3775075"/>
            <a:ext cx="6492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68" name="文本框 240667"/>
          <p:cNvSpPr txBox="1"/>
          <p:nvPr/>
        </p:nvSpPr>
        <p:spPr>
          <a:xfrm>
            <a:off x="538163" y="3162300"/>
            <a:ext cx="9001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气体原料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69" name="直接连接符 240668"/>
          <p:cNvSpPr/>
          <p:nvPr/>
        </p:nvSpPr>
        <p:spPr>
          <a:xfrm>
            <a:off x="2193925" y="3775075"/>
            <a:ext cx="360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70" name="文本框 240669"/>
          <p:cNvSpPr txBox="1"/>
          <p:nvPr/>
        </p:nvSpPr>
        <p:spPr>
          <a:xfrm>
            <a:off x="2554288" y="3590925"/>
            <a:ext cx="1008062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预热炉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71" name="直接连接符 240670"/>
          <p:cNvSpPr/>
          <p:nvPr/>
        </p:nvSpPr>
        <p:spPr>
          <a:xfrm>
            <a:off x="3562350" y="3775075"/>
            <a:ext cx="2873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72" name="文本框 240671"/>
          <p:cNvSpPr txBox="1"/>
          <p:nvPr/>
        </p:nvSpPr>
        <p:spPr>
          <a:xfrm>
            <a:off x="3778250" y="3594100"/>
            <a:ext cx="792163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脱硫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73" name="直接连接符 240672"/>
          <p:cNvSpPr/>
          <p:nvPr/>
        </p:nvSpPr>
        <p:spPr>
          <a:xfrm>
            <a:off x="4643438" y="3775075"/>
            <a:ext cx="2873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74" name="文本框 240673"/>
          <p:cNvSpPr txBox="1"/>
          <p:nvPr/>
        </p:nvSpPr>
        <p:spPr>
          <a:xfrm>
            <a:off x="4930775" y="3468688"/>
            <a:ext cx="1223963" cy="711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转化、</a:t>
            </a:r>
            <a:r>
              <a:rPr lang="en-US" altLang="zh-CN" sz="2000">
                <a:latin typeface="Arial" panose="020B0604020202020204" pitchFamily="34" charset="0"/>
              </a:rPr>
              <a:t>CO</a:t>
            </a:r>
            <a:r>
              <a:rPr lang="zh-CN" altLang="en-US" sz="2000" dirty="0">
                <a:latin typeface="Arial" panose="020B0604020202020204" pitchFamily="34" charset="0"/>
              </a:rPr>
              <a:t>变换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240675" name="直接连接符 240674"/>
          <p:cNvSpPr/>
          <p:nvPr/>
        </p:nvSpPr>
        <p:spPr>
          <a:xfrm>
            <a:off x="6154738" y="3775075"/>
            <a:ext cx="2873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76" name="文本框 240675"/>
          <p:cNvSpPr txBox="1"/>
          <p:nvPr/>
        </p:nvSpPr>
        <p:spPr>
          <a:xfrm>
            <a:off x="6443663" y="3284538"/>
            <a:ext cx="792162" cy="101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变压吸附提纯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77" name="直接连接符 240676"/>
          <p:cNvSpPr/>
          <p:nvPr/>
        </p:nvSpPr>
        <p:spPr>
          <a:xfrm>
            <a:off x="7235825" y="3775075"/>
            <a:ext cx="431800" cy="142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78" name="直接连接符 240677"/>
          <p:cNvSpPr/>
          <p:nvPr/>
        </p:nvSpPr>
        <p:spPr>
          <a:xfrm>
            <a:off x="788988" y="4573588"/>
            <a:ext cx="15843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79" name="直接连接符 240678"/>
          <p:cNvSpPr/>
          <p:nvPr/>
        </p:nvSpPr>
        <p:spPr>
          <a:xfrm flipV="1">
            <a:off x="2373313" y="3775075"/>
            <a:ext cx="0" cy="7985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80" name="文本框 240679"/>
          <p:cNvSpPr txBox="1"/>
          <p:nvPr/>
        </p:nvSpPr>
        <p:spPr>
          <a:xfrm>
            <a:off x="862013" y="4206875"/>
            <a:ext cx="133191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轻油原料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81" name="直接连接符 240680"/>
          <p:cNvSpPr/>
          <p:nvPr/>
        </p:nvSpPr>
        <p:spPr>
          <a:xfrm>
            <a:off x="1293813" y="5249863"/>
            <a:ext cx="34559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82" name="直接连接符 240681"/>
          <p:cNvSpPr/>
          <p:nvPr/>
        </p:nvSpPr>
        <p:spPr>
          <a:xfrm flipV="1">
            <a:off x="4749800" y="3775075"/>
            <a:ext cx="0" cy="14747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83" name="文本框 240682"/>
          <p:cNvSpPr txBox="1"/>
          <p:nvPr/>
        </p:nvSpPr>
        <p:spPr>
          <a:xfrm>
            <a:off x="2517775" y="4819650"/>
            <a:ext cx="13319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水蒸气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240684" name="文本框 240683"/>
          <p:cNvSpPr txBox="1"/>
          <p:nvPr/>
        </p:nvSpPr>
        <p:spPr>
          <a:xfrm>
            <a:off x="7594600" y="3233738"/>
            <a:ext cx="6111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工业氢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85" name="直接连接符 240684"/>
          <p:cNvSpPr/>
          <p:nvPr/>
        </p:nvSpPr>
        <p:spPr>
          <a:xfrm>
            <a:off x="6875463" y="4313238"/>
            <a:ext cx="0" cy="12969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86" name="直接连接符 240685"/>
          <p:cNvSpPr/>
          <p:nvPr/>
        </p:nvSpPr>
        <p:spPr>
          <a:xfrm flipH="1">
            <a:off x="5434013" y="5610225"/>
            <a:ext cx="14414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87" name="直接连接符 240686"/>
          <p:cNvSpPr/>
          <p:nvPr/>
        </p:nvSpPr>
        <p:spPr>
          <a:xfrm flipV="1">
            <a:off x="5434013" y="4170363"/>
            <a:ext cx="0" cy="14398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0688" name="文本框 240687"/>
          <p:cNvSpPr txBox="1"/>
          <p:nvPr/>
        </p:nvSpPr>
        <p:spPr>
          <a:xfrm>
            <a:off x="5434013" y="4746625"/>
            <a:ext cx="15128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脱附气作转化炉燃料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40689" name="文本框 240688"/>
          <p:cNvSpPr txBox="1"/>
          <p:nvPr/>
        </p:nvSpPr>
        <p:spPr>
          <a:xfrm>
            <a:off x="827088" y="5876925"/>
            <a:ext cx="79200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图</a:t>
            </a:r>
            <a:r>
              <a:rPr lang="en-US" altLang="zh-CN" sz="2000">
                <a:latin typeface="Arial" panose="020B0604020202020204" pitchFamily="34" charset="0"/>
              </a:rPr>
              <a:t>1-2 </a:t>
            </a:r>
            <a:r>
              <a:rPr lang="zh-CN" altLang="en-US" sz="2000" dirty="0">
                <a:latin typeface="Arial" panose="020B0604020202020204" pitchFamily="34" charset="0"/>
              </a:rPr>
              <a:t>变压吸附法提纯的制氢工艺原则流程示意图</a:t>
            </a:r>
            <a:endParaRPr lang="zh-CN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6" grpId="0" animBg="1"/>
      <p:bldP spid="240668" grpId="0"/>
      <p:bldP spid="240670" grpId="0" animBg="1"/>
      <p:bldP spid="240672" grpId="0" animBg="1"/>
      <p:bldP spid="240674" grpId="0" animBg="1"/>
      <p:bldP spid="240676" grpId="0" animBg="1"/>
      <p:bldP spid="240680" grpId="0"/>
      <p:bldP spid="240683" grpId="0"/>
      <p:bldP spid="240684" grpId="0"/>
      <p:bldP spid="240688" grpId="0"/>
      <p:bldP spid="2406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6610" name="标题 196609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p>
            <a:r>
              <a:rPr lang="zh-CN" altLang="en-US" sz="2800" b="1" dirty="0"/>
              <a:t>第三节 轻烃蒸气转化制氢</a:t>
            </a:r>
            <a:endParaRPr lang="zh-CN" altLang="en-US" sz="2800" b="1"/>
          </a:p>
        </p:txBody>
      </p:sp>
      <p:sp>
        <p:nvSpPr>
          <p:cNvPr id="196611" name="文本占位符 196610"/>
          <p:cNvSpPr>
            <a:spLocks noGrp="1"/>
          </p:cNvSpPr>
          <p:nvPr>
            <p:ph type="body" idx="1"/>
          </p:nvPr>
        </p:nvSpPr>
        <p:spPr>
          <a:xfrm>
            <a:off x="539750" y="836613"/>
            <a:ext cx="8229600" cy="5472112"/>
          </a:xfrm>
          <a:ln/>
        </p:spPr>
        <p:txBody>
          <a:bodyPr/>
          <a:p>
            <a:pPr>
              <a:spcAft>
                <a:spcPct val="20000"/>
              </a:spcAft>
              <a:buNone/>
            </a:pPr>
            <a:r>
              <a:rPr lang="en-US" altLang="zh-CN" sz="2800" b="1" dirty="0"/>
              <a:t>        </a:t>
            </a:r>
            <a:r>
              <a:rPr lang="zh-CN" altLang="en-US" sz="2800" b="1" dirty="0"/>
              <a:t>目前世界产氢总量的</a:t>
            </a:r>
            <a:r>
              <a:rPr lang="en-US" altLang="zh-CN" sz="2800" b="1"/>
              <a:t>90%</a:t>
            </a:r>
            <a:r>
              <a:rPr lang="zh-CN" altLang="en-US" sz="2800" b="1" dirty="0"/>
              <a:t>以上以轻烃为原料生产。</a:t>
            </a:r>
            <a:endParaRPr lang="zh-CN" altLang="en-US" sz="2800" b="1" dirty="0"/>
          </a:p>
          <a:p>
            <a:pPr>
              <a:spcAft>
                <a:spcPct val="20000"/>
              </a:spcAft>
              <a:buNone/>
            </a:pPr>
            <a:r>
              <a:rPr lang="zh-CN" altLang="en-US" sz="2800" b="1" dirty="0"/>
              <a:t>        轻烃蒸气转化的原料要求：</a:t>
            </a:r>
            <a:endParaRPr lang="zh-CN" altLang="en-US" sz="2800" b="1" dirty="0"/>
          </a:p>
          <a:p>
            <a:pPr>
              <a:spcAft>
                <a:spcPct val="20000"/>
              </a:spcAft>
            </a:pPr>
            <a:r>
              <a:rPr lang="zh-CN" altLang="en-US" sz="2800" b="1" dirty="0"/>
              <a:t>烯烃含量少于</a:t>
            </a:r>
            <a:r>
              <a:rPr lang="en-US" altLang="zh-CN" sz="2800" b="1"/>
              <a:t>1%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spcAft>
                <a:spcPct val="20000"/>
              </a:spcAft>
            </a:pPr>
            <a:r>
              <a:rPr lang="zh-CN" altLang="en-US" sz="2800" b="1" dirty="0"/>
              <a:t>芳烃含量小于</a:t>
            </a:r>
            <a:r>
              <a:rPr lang="en-US" altLang="zh-CN" sz="2800" b="1"/>
              <a:t>13%</a:t>
            </a:r>
            <a:endParaRPr lang="en-US" altLang="zh-CN" sz="2800" b="1"/>
          </a:p>
          <a:p>
            <a:pPr>
              <a:spcAft>
                <a:spcPct val="20000"/>
              </a:spcAft>
            </a:pPr>
            <a:r>
              <a:rPr lang="zh-CN" altLang="en-US" sz="2800" b="1" dirty="0"/>
              <a:t>轻油干点小于</a:t>
            </a:r>
            <a:r>
              <a:rPr lang="en-US" altLang="zh-CN" sz="2800" b="1"/>
              <a:t>180℃</a:t>
            </a:r>
            <a:r>
              <a:rPr lang="zh-CN" altLang="en-US" sz="2800" b="1" dirty="0"/>
              <a:t>，对于高抗碳性能的催化剂，干点可达到</a:t>
            </a:r>
            <a:r>
              <a:rPr lang="en-US" altLang="zh-CN" sz="2800" b="1"/>
              <a:t>240 ℃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spcAft>
                <a:spcPct val="20000"/>
              </a:spcAft>
            </a:pPr>
            <a:r>
              <a:rPr lang="zh-CN" altLang="en-US" sz="2800" b="1" dirty="0"/>
              <a:t>硫含量小于</a:t>
            </a:r>
            <a:r>
              <a:rPr lang="en-US" altLang="zh-CN" sz="2800" b="1"/>
              <a:t>0.5×10</a:t>
            </a:r>
            <a:r>
              <a:rPr lang="en-US" altLang="zh-CN" sz="2800" b="1" baseline="30000"/>
              <a:t>-6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spcAft>
                <a:spcPct val="20000"/>
              </a:spcAft>
            </a:pPr>
            <a:r>
              <a:rPr lang="zh-CN" altLang="en-US" sz="2800" b="1" dirty="0"/>
              <a:t>氯含量小于</a:t>
            </a:r>
            <a:r>
              <a:rPr lang="en-US" altLang="zh-CN" sz="2800" b="1"/>
              <a:t>0.5×10-6</a:t>
            </a:r>
            <a:r>
              <a:rPr lang="zh-CN" altLang="en-US" sz="2800" b="1" dirty="0"/>
              <a:t>，砷含量则越低越好。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4258" name="标题 224257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558800"/>
          </a:xfrm>
          <a:ln/>
        </p:spPr>
        <p:txBody>
          <a:bodyPr/>
          <a:p>
            <a:r>
              <a:rPr lang="zh-CN" altLang="en-US" sz="2800" dirty="0"/>
              <a:t>烃类水蒸气转化制氢原理图</a:t>
            </a:r>
            <a:endParaRPr lang="zh-CN" altLang="en-US" sz="2800" dirty="0"/>
          </a:p>
        </p:txBody>
      </p:sp>
      <p:sp>
        <p:nvSpPr>
          <p:cNvPr id="224259" name="文本占位符 224258"/>
          <p:cNvSpPr>
            <a:spLocks noGrp="1"/>
          </p:cNvSpPr>
          <p:nvPr>
            <p:ph type="body" idx="1"/>
          </p:nvPr>
        </p:nvSpPr>
        <p:spPr>
          <a:xfrm>
            <a:off x="611188" y="5229225"/>
            <a:ext cx="8229600" cy="831850"/>
          </a:xfrm>
          <a:ln/>
        </p:spPr>
        <p:txBody>
          <a:bodyPr/>
          <a:p>
            <a:pPr>
              <a:lnSpc>
                <a:spcPct val="140000"/>
              </a:lnSpc>
            </a:pPr>
            <a:r>
              <a:rPr lang="zh-CN" altLang="en-US" sz="2100" b="1" dirty="0"/>
              <a:t>制氢装置工艺过程分为</a:t>
            </a:r>
            <a:r>
              <a:rPr lang="zh-CN" altLang="en-US" sz="2100" b="1" dirty="0">
                <a:solidFill>
                  <a:srgbClr val="FF0000"/>
                </a:solidFill>
              </a:rPr>
              <a:t>原料脱硫、转化、一氧化碳变换、脱二氧化碳</a:t>
            </a:r>
            <a:r>
              <a:rPr lang="en-US" altLang="zh-CN" sz="2100" b="1">
                <a:solidFill>
                  <a:srgbClr val="FF0000"/>
                </a:solidFill>
              </a:rPr>
              <a:t>(</a:t>
            </a:r>
            <a:r>
              <a:rPr lang="zh-CN" altLang="en-US" sz="2100" b="1" dirty="0">
                <a:solidFill>
                  <a:srgbClr val="FF0000"/>
                </a:solidFill>
              </a:rPr>
              <a:t>净化</a:t>
            </a:r>
            <a:r>
              <a:rPr lang="en-US" altLang="zh-CN" sz="2100" b="1">
                <a:solidFill>
                  <a:srgbClr val="FF0000"/>
                </a:solidFill>
              </a:rPr>
              <a:t>)</a:t>
            </a:r>
            <a:r>
              <a:rPr lang="zh-CN" altLang="en-US" sz="2100" b="1" dirty="0">
                <a:solidFill>
                  <a:srgbClr val="FF0000"/>
                </a:solidFill>
              </a:rPr>
              <a:t>和甲烷化</a:t>
            </a:r>
            <a:r>
              <a:rPr lang="zh-CN" altLang="en-US" sz="2100" b="1" dirty="0"/>
              <a:t>五个工序。</a:t>
            </a:r>
            <a:endParaRPr lang="zh-CN" altLang="en-US" sz="2100" dirty="0"/>
          </a:p>
        </p:txBody>
      </p:sp>
      <p:pic>
        <p:nvPicPr>
          <p:cNvPr id="224261" name="图片 224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692150"/>
            <a:ext cx="7008813" cy="471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7635" name="文本占位符 197634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5222875"/>
          </a:xfrm>
          <a:ln/>
        </p:spPr>
        <p:txBody>
          <a:bodyPr/>
          <a:p>
            <a:pPr>
              <a:lnSpc>
                <a:spcPct val="125000"/>
              </a:lnSpc>
              <a:buNone/>
            </a:pPr>
            <a:endParaRPr lang="en-US" altLang="zh-CN" b="1" dirty="0"/>
          </a:p>
          <a:p>
            <a:pPr>
              <a:lnSpc>
                <a:spcPct val="125000"/>
              </a:lnSpc>
              <a:buNone/>
            </a:pPr>
            <a:r>
              <a:rPr lang="en-US" altLang="zh-CN" b="1"/>
              <a:t>1.</a:t>
            </a:r>
            <a:r>
              <a:rPr lang="zh-CN" altLang="en-US" b="1" dirty="0">
                <a:solidFill>
                  <a:srgbClr val="FF0000"/>
                </a:solidFill>
              </a:rPr>
              <a:t>脱硫</a:t>
            </a:r>
            <a:r>
              <a:rPr lang="en-US" altLang="zh-CN" b="1"/>
              <a:t>desulphurization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b="1" dirty="0"/>
              <a:t>原料中的硫、氯含量过高，会对制氢过程中的催化剂和设备造成损害，有时甚至是很严重的，因此从原料中除去硫、氯等杂质，达到一个较低的程度是必需的。</a:t>
            </a:r>
            <a:endParaRPr lang="zh-CN" altLang="en-US" b="1" dirty="0"/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tx2"/>
                </a:solidFill>
              </a:rPr>
              <a:t>脱硫方法包括</a:t>
            </a:r>
            <a:r>
              <a:rPr lang="zh-CN" altLang="en-US" b="1" dirty="0">
                <a:solidFill>
                  <a:srgbClr val="FF0000"/>
                </a:solidFill>
              </a:rPr>
              <a:t>湿法脱硫和干法脱硫。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2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charRg st="2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charRg st="2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93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charRg st="93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>
                                            <p:txEl>
                                              <p:charRg st="93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8659" name="文本占位符 198658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6264275"/>
          </a:xfrm>
          <a:ln/>
        </p:spPr>
        <p:txBody>
          <a:bodyPr/>
          <a:p>
            <a:r>
              <a:rPr lang="zh-CN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1)</a:t>
            </a:r>
            <a:r>
              <a:rPr lang="zh-CN" altLang="en-US" sz="2800" b="1" dirty="0">
                <a:solidFill>
                  <a:srgbClr val="FF0000"/>
                </a:solidFill>
              </a:rPr>
              <a:t>湿法脱硫</a:t>
            </a:r>
            <a:r>
              <a:rPr lang="en-US" altLang="zh-CN" sz="2800" b="1"/>
              <a:t>wet desulphurization</a:t>
            </a:r>
            <a:endParaRPr lang="en-US" altLang="zh-CN" sz="2800" b="1"/>
          </a:p>
          <a:p>
            <a:r>
              <a:rPr lang="zh-CN" altLang="en-US" sz="2800" b="1" dirty="0"/>
              <a:t>湿法脱硫的目的是</a:t>
            </a:r>
            <a:r>
              <a:rPr lang="zh-CN" altLang="en-US" sz="2800" b="1" dirty="0">
                <a:solidFill>
                  <a:srgbClr val="D60093"/>
                </a:solidFill>
              </a:rPr>
              <a:t>用醇胺初步脱除原料气中大部分硫</a:t>
            </a:r>
            <a:r>
              <a:rPr lang="zh-CN" altLang="en-US" sz="2800" b="1" dirty="0">
                <a:solidFill>
                  <a:srgbClr val="00FF00"/>
                </a:solidFill>
              </a:rPr>
              <a:t>，</a:t>
            </a:r>
            <a:r>
              <a:rPr lang="zh-CN" altLang="en-US" sz="2800" b="1" dirty="0"/>
              <a:t>使原料气中的硫含量降低到较低浓度（通常</a:t>
            </a:r>
            <a:r>
              <a:rPr lang="en-US" altLang="zh-CN" sz="2800" b="1"/>
              <a:t>200×10</a:t>
            </a:r>
            <a:r>
              <a:rPr lang="en-US" altLang="zh-CN" sz="2800" b="1" baseline="30000"/>
              <a:t>-6</a:t>
            </a:r>
            <a:r>
              <a:rPr lang="zh-CN" altLang="en-US" sz="2800" b="1" dirty="0"/>
              <a:t>以下），以减轻干法脱硫的负荷，保护好转化催化剂。</a:t>
            </a:r>
            <a:endParaRPr lang="zh-CN" altLang="en-US" sz="2800" b="1" dirty="0"/>
          </a:p>
          <a:p>
            <a:r>
              <a:rPr lang="zh-CN" altLang="en-US" sz="2800" b="1" dirty="0"/>
              <a:t>常用的脱硫剂有一乙醇胺（简称</a:t>
            </a:r>
            <a:r>
              <a:rPr lang="en-US" altLang="zh-CN" sz="2800" b="1"/>
              <a:t>MEA</a:t>
            </a:r>
            <a:r>
              <a:rPr lang="zh-CN" altLang="en-US" sz="2800" b="1" dirty="0"/>
              <a:t>）、二乙醇胺（简称</a:t>
            </a:r>
            <a:r>
              <a:rPr lang="en-US" altLang="zh-CN" sz="2800" b="1"/>
              <a:t>DEA</a:t>
            </a:r>
            <a:r>
              <a:rPr lang="zh-CN" altLang="en-US" sz="2800" b="1" dirty="0"/>
              <a:t>）、三乙醇胺（</a:t>
            </a:r>
            <a:r>
              <a:rPr lang="en-US" altLang="zh-CN" sz="2800" b="1"/>
              <a:t>TEA</a:t>
            </a:r>
            <a:r>
              <a:rPr lang="zh-CN" altLang="en-US" sz="2800" b="1" dirty="0"/>
              <a:t>）、氮甲基乙醇胺，其中一乙醇胺的碱性最强，甚至比氨本身的碱性还强。</a:t>
            </a:r>
            <a:endParaRPr lang="zh-CN" altLang="en-US" sz="2800" b="1" dirty="0"/>
          </a:p>
          <a:p>
            <a:r>
              <a:rPr lang="zh-CN" altLang="en-US" sz="2800" b="1" dirty="0"/>
              <a:t>醇胺是胺的衍生物，其溶液能够脱除酸性气体、硫化氢和二氧化碳。这是因为它们所含有的</a:t>
            </a:r>
            <a:r>
              <a:rPr lang="en-US" altLang="zh-CN" sz="2800" b="1">
                <a:latin typeface="Arial" panose="020B0604020202020204" pitchFamily="34" charset="0"/>
              </a:rPr>
              <a:t>—</a:t>
            </a:r>
            <a:r>
              <a:rPr lang="en-US" altLang="zh-CN" sz="2800" b="1"/>
              <a:t>OH</a:t>
            </a:r>
            <a:r>
              <a:rPr lang="zh-CN" altLang="en-US" sz="2800" b="1" dirty="0"/>
              <a:t>基团具有碱性。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charRg st="2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charRg st="2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charRg st="2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charRg st="10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charRg st="10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charRg st="10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charRg st="177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charRg st="177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charRg st="177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9683" name="文本占位符 199682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8229600" cy="4530725"/>
          </a:xfrm>
          <a:ln/>
        </p:spPr>
        <p:txBody>
          <a:bodyPr/>
          <a:p>
            <a:r>
              <a:rPr lang="zh-CN" altLang="en-US" sz="2600" b="1" dirty="0"/>
              <a:t>以一乙醇胺为例，脱硫的反应如下：</a:t>
            </a:r>
            <a:endParaRPr lang="zh-CN" altLang="en-US" sz="2600" b="1" dirty="0"/>
          </a:p>
        </p:txBody>
      </p:sp>
      <p:pic>
        <p:nvPicPr>
          <p:cNvPr id="199684" name="图片 1996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341438"/>
            <a:ext cx="7705725" cy="1601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9685" name="文本框 199684"/>
          <p:cNvSpPr txBox="1"/>
          <p:nvPr/>
        </p:nvSpPr>
        <p:spPr>
          <a:xfrm>
            <a:off x="468313" y="3141663"/>
            <a:ext cx="8281987" cy="2868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以上都是放热反应，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降低温度可以提高吸收效果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，且都是可逆反应，在较低温度（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20~40℃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）反应向右进行（吸收），在较高温度（大于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105℃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时）反应向左进行（解吸）。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以上反应都是体积缩小的反应，所以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提高压力也有利于吸收的进行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。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0707" name="文本占位符 200706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  <a:ln/>
        </p:spPr>
        <p:txBody>
          <a:bodyPr/>
          <a:p>
            <a:pPr>
              <a:lnSpc>
                <a:spcPct val="135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2)</a:t>
            </a:r>
            <a:r>
              <a:rPr lang="zh-CN" altLang="en-US" b="1" dirty="0">
                <a:solidFill>
                  <a:srgbClr val="FF0000"/>
                </a:solidFill>
              </a:rPr>
              <a:t>干法脱硫</a:t>
            </a:r>
            <a:r>
              <a:rPr lang="en-US" altLang="zh-CN" b="1"/>
              <a:t>dry desulphurization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lnSpc>
                <a:spcPct val="135000"/>
              </a:lnSpc>
            </a:pPr>
            <a:r>
              <a:rPr lang="zh-CN" altLang="en-US" b="1" dirty="0"/>
              <a:t>经过湿法脱硫后的原料的总硫含量、氯含量已大大降低，再通过</a:t>
            </a:r>
            <a:r>
              <a:rPr lang="zh-CN" altLang="en-US" b="1" dirty="0">
                <a:solidFill>
                  <a:srgbClr val="FF0000"/>
                </a:solidFill>
              </a:rPr>
              <a:t>加氢净化</a:t>
            </a:r>
            <a:r>
              <a:rPr lang="zh-CN" altLang="en-US" b="1" dirty="0"/>
              <a:t>或</a:t>
            </a:r>
            <a:r>
              <a:rPr lang="zh-CN" altLang="en-US" b="1" dirty="0">
                <a:solidFill>
                  <a:srgbClr val="FF0000"/>
                </a:solidFill>
              </a:rPr>
              <a:t>氧化锌脱硫</a:t>
            </a:r>
            <a:r>
              <a:rPr lang="zh-CN" altLang="en-US" b="1" dirty="0"/>
              <a:t>或</a:t>
            </a:r>
            <a:r>
              <a:rPr lang="zh-CN" altLang="en-US" b="1" dirty="0">
                <a:solidFill>
                  <a:srgbClr val="FF0000"/>
                </a:solidFill>
              </a:rPr>
              <a:t>两种方法联合</a:t>
            </a:r>
            <a:r>
              <a:rPr lang="zh-CN" altLang="en-US" b="1" dirty="0"/>
              <a:t>脱硫降至更低（通常硫</a:t>
            </a:r>
            <a:r>
              <a:rPr lang="en-US" altLang="zh-CN" b="1"/>
              <a:t>0.5×10</a:t>
            </a:r>
            <a:r>
              <a:rPr lang="en-US" altLang="zh-CN" b="1" baseline="30000"/>
              <a:t>-6</a:t>
            </a:r>
            <a:r>
              <a:rPr lang="zh-CN" altLang="en-US" b="1" dirty="0"/>
              <a:t>以下，氯</a:t>
            </a:r>
            <a:r>
              <a:rPr lang="en-US" altLang="zh-CN" b="1"/>
              <a:t>1×10</a:t>
            </a:r>
            <a:r>
              <a:rPr lang="en-US" altLang="zh-CN" b="1" baseline="30000"/>
              <a:t>-6</a:t>
            </a:r>
            <a:r>
              <a:rPr lang="zh-CN" altLang="en-US" b="1" dirty="0"/>
              <a:t>以下），以保护后续转化催化剂的活性。</a:t>
            </a:r>
            <a:endParaRPr lang="zh-CN" altLang="en-US" b="1" dirty="0"/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2755" name="文本占位符 202754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  <a:ln/>
        </p:spPr>
        <p:txBody>
          <a:bodyPr/>
          <a:p>
            <a:pPr>
              <a:lnSpc>
                <a:spcPct val="135000"/>
              </a:lnSpc>
              <a:buNone/>
            </a:pPr>
            <a:r>
              <a:rPr lang="zh-CN" altLang="en-US" dirty="0"/>
              <a:t>各类硫化物的脱除反应如下 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①</a:t>
            </a:r>
            <a:r>
              <a:rPr lang="zh-CN" altLang="en-US" sz="2600" dirty="0"/>
              <a:t>硫醇加氢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②</a:t>
            </a:r>
            <a:r>
              <a:rPr lang="zh-CN" altLang="en-US" sz="2600" dirty="0"/>
              <a:t>硫醚加氢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③</a:t>
            </a:r>
            <a:r>
              <a:rPr lang="zh-CN" altLang="en-US" sz="2600" dirty="0"/>
              <a:t>二硫化物加氢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④</a:t>
            </a:r>
            <a:r>
              <a:rPr lang="zh-CN" altLang="en-US" sz="2600" dirty="0"/>
              <a:t>噻吩加氢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⑤</a:t>
            </a:r>
            <a:r>
              <a:rPr lang="zh-CN" altLang="en-US" sz="2600" dirty="0"/>
              <a:t>二硫化碳加氢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⑥</a:t>
            </a:r>
            <a:r>
              <a:rPr lang="zh-CN" altLang="en-US" sz="2600" dirty="0"/>
              <a:t>硫氧化碳加氢</a:t>
            </a:r>
            <a:endParaRPr lang="zh-CN" altLang="en-US" sz="2600" dirty="0"/>
          </a:p>
          <a:p>
            <a:pPr>
              <a:lnSpc>
                <a:spcPct val="135000"/>
              </a:lnSpc>
            </a:pPr>
            <a:r>
              <a:rPr lang="en-US" altLang="zh-CN" sz="2600" dirty="0"/>
              <a:t>⑦</a:t>
            </a:r>
            <a:r>
              <a:rPr lang="zh-CN" altLang="en-US" sz="2600" dirty="0"/>
              <a:t>烯烃加氢饱和</a:t>
            </a:r>
            <a:endParaRPr lang="zh-CN" altLang="en-US" sz="2600" dirty="0"/>
          </a:p>
        </p:txBody>
      </p:sp>
      <p:pic>
        <p:nvPicPr>
          <p:cNvPr id="202756" name="图片 2027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1412875"/>
            <a:ext cx="3240087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58" name="图片 2027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2060575"/>
            <a:ext cx="4105275" cy="4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59" name="图片 2027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2781300"/>
            <a:ext cx="4176713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60" name="图片 2027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3429000"/>
            <a:ext cx="39608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61" name="图片 2027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4076700"/>
            <a:ext cx="3887788" cy="52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62" name="图片 2027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4724400"/>
            <a:ext cx="3384550" cy="52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63" name="图片 2027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75" y="5445125"/>
            <a:ext cx="3311525" cy="53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3779" name="文本占位符 203778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229600" cy="885825"/>
          </a:xfrm>
          <a:ln/>
        </p:spPr>
        <p:txBody>
          <a:bodyPr/>
          <a:p>
            <a:pPr>
              <a:lnSpc>
                <a:spcPct val="120000"/>
              </a:lnSpc>
            </a:pPr>
            <a:r>
              <a:rPr lang="zh-CN" altLang="en-US" b="1" dirty="0"/>
              <a:t>氧化锌脱硫是目前工业脱硫效率最高的方法</a:t>
            </a:r>
            <a:endParaRPr lang="zh-CN" altLang="en-US" b="1" dirty="0"/>
          </a:p>
        </p:txBody>
      </p:sp>
      <p:pic>
        <p:nvPicPr>
          <p:cNvPr id="203780" name="图片 2037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628775"/>
            <a:ext cx="5903912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3783" name="文本框 203782"/>
          <p:cNvSpPr txBox="1"/>
          <p:nvPr/>
        </p:nvSpPr>
        <p:spPr>
          <a:xfrm>
            <a:off x="539750" y="3429000"/>
            <a:ext cx="8066088" cy="210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氧化锌和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en-US" altLang="zh-CN" sz="2800" b="1" baseline="-250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反应生成难以解离的</a:t>
            </a:r>
            <a:r>
              <a:rPr lang="en-US" altLang="zh-CN" sz="2800" b="1" err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ZnS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，净化气脱硫精度可达到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0.05µL/L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；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但它</a:t>
            </a:r>
            <a:r>
              <a:rPr lang="zh-CN" altLang="en-US" sz="2800" b="1" dirty="0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不能再生，一般用于精脱硫过程</a:t>
            </a:r>
            <a:endParaRPr lang="zh-CN" altLang="en-US" sz="2800" b="1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charRg st="4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3">
                                            <p:txEl>
                                              <p:charRg st="4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83">
                                            <p:txEl>
                                              <p:charRg st="4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827" name="文本占位符 205826"/>
          <p:cNvSpPr>
            <a:spLocks noGrp="1"/>
          </p:cNvSpPr>
          <p:nvPr>
            <p:ph type="body" idx="1"/>
          </p:nvPr>
        </p:nvSpPr>
        <p:spPr>
          <a:xfrm>
            <a:off x="468313" y="549275"/>
            <a:ext cx="8229600" cy="5294313"/>
          </a:xfrm>
          <a:ln/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 dirty="0">
                <a:solidFill>
                  <a:srgbClr val="FF0000"/>
                </a:solidFill>
              </a:rPr>
              <a:t>转化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/>
              <a:t> 在催化剂作用下</a:t>
            </a:r>
            <a:r>
              <a:rPr lang="en-US" altLang="zh-CN" b="1" err="1"/>
              <a:t>C</a:t>
            </a:r>
            <a:r>
              <a:rPr lang="en-US" altLang="zh-CN" b="1" baseline="-25000" err="1"/>
              <a:t>n</a:t>
            </a:r>
            <a:r>
              <a:rPr lang="en-US" altLang="zh-CN" b="1" err="1"/>
              <a:t>H</a:t>
            </a:r>
            <a:r>
              <a:rPr lang="en-US" altLang="zh-CN" b="1" baseline="-25000" err="1"/>
              <a:t>n</a:t>
            </a:r>
            <a:r>
              <a:rPr lang="zh-CN" altLang="en-US" b="1" dirty="0"/>
              <a:t>与水蒸汽反应，转化为</a:t>
            </a:r>
            <a:r>
              <a:rPr lang="en-US" altLang="zh-CN" b="1">
                <a:solidFill>
                  <a:srgbClr val="FF0000"/>
                </a:solidFill>
              </a:rPr>
              <a:t>H</a:t>
            </a:r>
            <a:r>
              <a:rPr lang="en-US" altLang="zh-CN" b="1" baseline="-2500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和</a:t>
            </a:r>
            <a:r>
              <a:rPr lang="en-US" altLang="zh-CN" b="1">
                <a:solidFill>
                  <a:srgbClr val="FF0000"/>
                </a:solidFill>
              </a:rPr>
              <a:t>CO</a:t>
            </a:r>
            <a:r>
              <a:rPr lang="zh-CN" altLang="en-US" b="1" dirty="0"/>
              <a:t>，同时</a:t>
            </a:r>
            <a:r>
              <a:rPr lang="zh-CN" altLang="en-US" b="1" dirty="0">
                <a:solidFill>
                  <a:srgbClr val="FF0000"/>
                </a:solidFill>
              </a:rPr>
              <a:t>伴生</a:t>
            </a:r>
            <a:r>
              <a:rPr lang="en-US" altLang="zh-CN" b="1">
                <a:solidFill>
                  <a:srgbClr val="FF0000"/>
                </a:solidFill>
              </a:rPr>
              <a:t>CO</a:t>
            </a:r>
            <a:r>
              <a:rPr lang="en-US" altLang="zh-CN" b="1" baseline="-2500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和少量残余的</a:t>
            </a:r>
            <a:r>
              <a:rPr lang="en-US" altLang="zh-CN" b="1">
                <a:solidFill>
                  <a:srgbClr val="FF0000"/>
                </a:solidFill>
              </a:rPr>
              <a:t>CH</a:t>
            </a:r>
            <a:r>
              <a:rPr lang="en-US" altLang="zh-CN" b="1" baseline="-25000">
                <a:solidFill>
                  <a:srgbClr val="FF0000"/>
                </a:solidFill>
              </a:rPr>
              <a:t>4</a:t>
            </a:r>
            <a:r>
              <a:rPr lang="zh-CN" altLang="en-US" b="1" dirty="0">
                <a:solidFill>
                  <a:srgbClr val="FF0000"/>
                </a:solidFill>
              </a:rPr>
              <a:t>以及过剩的水蒸气</a:t>
            </a:r>
            <a:r>
              <a:rPr lang="zh-CN" altLang="en-US" b="1" dirty="0"/>
              <a:t>，主要反应式如下：</a:t>
            </a:r>
            <a:r>
              <a:rPr lang="zh-CN" altLang="en-US" dirty="0"/>
              <a:t> </a:t>
            </a:r>
            <a:endParaRPr lang="zh-CN" altLang="en-US" dirty="0"/>
          </a:p>
        </p:txBody>
      </p:sp>
      <p:pic>
        <p:nvPicPr>
          <p:cNvPr id="205829" name="图片 205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997200"/>
            <a:ext cx="6121400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650" y="1714500"/>
            <a:ext cx="597535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40433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7875" name="文本占位符 207874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3844925"/>
          </a:xfrm>
          <a:ln/>
        </p:spPr>
        <p:txBody>
          <a:bodyPr/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sz="2800" b="1" dirty="0"/>
              <a:t>由转化反应方程式可以看出，转化反应过程是吸热、体积增大的可逆反应；</a:t>
            </a:r>
            <a:endParaRPr lang="zh-CN" altLang="en-US" sz="2800" b="1" dirty="0"/>
          </a:p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sz="2800" b="1" dirty="0"/>
              <a:t>从热力学上来看，</a:t>
            </a:r>
            <a:r>
              <a:rPr lang="zh-CN" altLang="en-US" sz="2800" b="1" dirty="0">
                <a:solidFill>
                  <a:srgbClr val="FF0000"/>
                </a:solidFill>
              </a:rPr>
              <a:t>提高水碳比</a:t>
            </a:r>
            <a:r>
              <a:rPr lang="zh-CN" altLang="en-US" sz="2800" b="1" dirty="0"/>
              <a:t>（</a:t>
            </a:r>
            <a:r>
              <a:rPr lang="en-US" altLang="zh-CN" sz="2800" b="1"/>
              <a:t>H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O</a:t>
            </a:r>
            <a:r>
              <a:rPr lang="zh-CN" altLang="en-US" sz="2800" b="1" dirty="0"/>
              <a:t>分子和烃类中碳原子数目比）、</a:t>
            </a:r>
            <a:r>
              <a:rPr lang="zh-CN" altLang="en-US" sz="2800" b="1" dirty="0">
                <a:solidFill>
                  <a:srgbClr val="FF0000"/>
                </a:solidFill>
              </a:rPr>
              <a:t>降低压力、提高反应温度</a:t>
            </a:r>
            <a:r>
              <a:rPr lang="zh-CN" altLang="en-US" sz="2800" b="1" dirty="0"/>
              <a:t>，都会使反应向有利于烃类转化的方向进行。</a:t>
            </a:r>
            <a:r>
              <a:rPr lang="zh-CN" altLang="en-US" sz="2800" dirty="0"/>
              <a:t> </a:t>
            </a:r>
            <a:endParaRPr lang="zh-CN" altLang="en-US" sz="2800" dirty="0"/>
          </a:p>
        </p:txBody>
      </p:sp>
      <p:pic>
        <p:nvPicPr>
          <p:cNvPr id="207876" name="图片 207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836613"/>
            <a:ext cx="7705725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283" name="文本占位符 2252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sz="2400" b="1" dirty="0"/>
              <a:t>注意：从反应式看出，高温对反应有利，但提高温度受到反应炉管材质最高允许使用温度的限制，</a:t>
            </a:r>
            <a:r>
              <a:rPr lang="zh-CN" altLang="en-US" sz="2400" b="1" dirty="0">
                <a:solidFill>
                  <a:srgbClr val="D60093"/>
                </a:solidFill>
              </a:rPr>
              <a:t>工业上一般控制在</a:t>
            </a:r>
            <a:r>
              <a:rPr lang="en-US" altLang="zh-CN" sz="2400" b="1">
                <a:solidFill>
                  <a:srgbClr val="D60093"/>
                </a:solidFill>
              </a:rPr>
              <a:t>800℃</a:t>
            </a:r>
            <a:r>
              <a:rPr lang="zh-CN" altLang="en-US" sz="2400" b="1" dirty="0">
                <a:solidFill>
                  <a:srgbClr val="D60093"/>
                </a:solidFill>
              </a:rPr>
              <a:t>左右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sz="2400" b="1" dirty="0"/>
              <a:t>另外，增加水碳比</a:t>
            </a:r>
            <a:r>
              <a:rPr lang="zh-CN" altLang="en-US" sz="2400" b="1" dirty="0">
                <a:solidFill>
                  <a:srgbClr val="D60093"/>
                </a:solidFill>
              </a:rPr>
              <a:t>有利于原料的充分利用</a:t>
            </a:r>
            <a:r>
              <a:rPr lang="zh-CN" altLang="en-US" sz="2400" b="1" dirty="0"/>
              <a:t>，同时也可以</a:t>
            </a:r>
            <a:r>
              <a:rPr lang="zh-CN" altLang="en-US" sz="2400" b="1" dirty="0">
                <a:solidFill>
                  <a:srgbClr val="D60093"/>
                </a:solidFill>
              </a:rPr>
              <a:t>防止催化剂积炭</a:t>
            </a:r>
            <a:r>
              <a:rPr lang="zh-CN" altLang="en-US" sz="2400" b="1" dirty="0"/>
              <a:t>，但是水碳比过高会导致蒸汽消耗过多，反应管内的压力降太大，能耗也过高，因此，目前</a:t>
            </a:r>
            <a:r>
              <a:rPr lang="zh-CN" altLang="en-US" sz="2400" b="1" dirty="0">
                <a:solidFill>
                  <a:srgbClr val="D60093"/>
                </a:solidFill>
              </a:rPr>
              <a:t>工业上采用的水碳比一般为</a:t>
            </a:r>
            <a:r>
              <a:rPr lang="en-US" altLang="zh-CN" sz="2400" b="1">
                <a:solidFill>
                  <a:srgbClr val="D60093"/>
                </a:solidFill>
              </a:rPr>
              <a:t>4~5</a:t>
            </a:r>
            <a:r>
              <a:rPr lang="zh-CN" altLang="en-US" sz="2400" b="1" dirty="0">
                <a:solidFill>
                  <a:srgbClr val="D60093"/>
                </a:solidFill>
              </a:rPr>
              <a:t>。</a:t>
            </a:r>
            <a:endParaRPr lang="zh-CN" altLang="en-US" sz="2400" b="1" dirty="0">
              <a:solidFill>
                <a:srgbClr val="D60093"/>
              </a:solidFill>
            </a:endParaRPr>
          </a:p>
        </p:txBody>
      </p:sp>
      <p:pic>
        <p:nvPicPr>
          <p:cNvPr id="225284" name="图片 2252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692150"/>
            <a:ext cx="7705725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charRg st="5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charRg st="5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charRg st="5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8899" name="文本占位符 208898"/>
          <p:cNvSpPr>
            <a:spLocks noGrp="1"/>
          </p:cNvSpPr>
          <p:nvPr>
            <p:ph type="body" idx="1"/>
          </p:nvPr>
        </p:nvSpPr>
        <p:spPr>
          <a:xfrm>
            <a:off x="684213" y="692150"/>
            <a:ext cx="7705725" cy="5400675"/>
          </a:xfrm>
          <a:ln/>
        </p:spPr>
        <p:txBody>
          <a:bodyPr/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3.CO</a:t>
            </a:r>
            <a:r>
              <a:rPr lang="zh-CN" altLang="en-US" sz="2400" b="1" dirty="0">
                <a:solidFill>
                  <a:srgbClr val="FF0000"/>
                </a:solidFill>
              </a:rPr>
              <a:t>变换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sz="2400" b="1" dirty="0"/>
              <a:t>经蒸汽转化后 转换气中含有部分</a:t>
            </a:r>
            <a:r>
              <a:rPr lang="en-US" altLang="zh-CN" sz="2400" b="1"/>
              <a:t>CO</a:t>
            </a:r>
            <a:r>
              <a:rPr lang="zh-CN" altLang="en-US" sz="2400" b="1" dirty="0"/>
              <a:t>，变换工序的任务是通过</a:t>
            </a:r>
            <a:r>
              <a:rPr lang="zh-CN" altLang="en-US" sz="2400" b="1" dirty="0">
                <a:solidFill>
                  <a:srgbClr val="FF0000"/>
                </a:solidFill>
              </a:rPr>
              <a:t>中温变换</a:t>
            </a:r>
            <a:r>
              <a:rPr lang="zh-CN" altLang="en-US" sz="2400" b="1" dirty="0"/>
              <a:t>和</a:t>
            </a:r>
            <a:r>
              <a:rPr lang="zh-CN" altLang="en-US" sz="2400" b="1" dirty="0">
                <a:solidFill>
                  <a:srgbClr val="FF0000"/>
                </a:solidFill>
              </a:rPr>
              <a:t>低温变换</a:t>
            </a:r>
            <a:r>
              <a:rPr lang="zh-CN" altLang="en-US" sz="2400" b="1" dirty="0"/>
              <a:t>工序，使</a:t>
            </a:r>
            <a:r>
              <a:rPr lang="en-US" altLang="zh-CN" sz="2400" b="1"/>
              <a:t>CO</a:t>
            </a:r>
            <a:r>
              <a:rPr lang="zh-CN" altLang="en-US" sz="2400" b="1" dirty="0"/>
              <a:t>在催化剂存在的条件下，与水蒸汽反应生成</a:t>
            </a:r>
            <a:r>
              <a:rPr lang="en-US" altLang="zh-CN" sz="2400" b="1"/>
              <a:t>CO</a:t>
            </a:r>
            <a:r>
              <a:rPr lang="en-US" altLang="zh-CN" sz="2400" b="1" baseline="-25000"/>
              <a:t>2</a:t>
            </a:r>
            <a:r>
              <a:rPr lang="zh-CN" altLang="en-US" sz="2400" b="1" dirty="0"/>
              <a:t>和</a:t>
            </a:r>
            <a:r>
              <a:rPr lang="en-US" altLang="zh-CN" sz="2400" b="1"/>
              <a:t>H</a:t>
            </a:r>
            <a:r>
              <a:rPr lang="en-US" altLang="zh-CN" sz="2400" b="1" baseline="-25000"/>
              <a:t>2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en-US" altLang="zh-CN" sz="2400" b="1"/>
              <a:t>CO</a:t>
            </a:r>
            <a:r>
              <a:rPr lang="zh-CN" altLang="en-US" sz="2400" b="1" dirty="0"/>
              <a:t>变换一方面</a:t>
            </a:r>
            <a:r>
              <a:rPr lang="zh-CN" altLang="en-US" sz="2400" b="1" dirty="0">
                <a:solidFill>
                  <a:srgbClr val="FF0000"/>
                </a:solidFill>
              </a:rPr>
              <a:t>增加了氢气</a:t>
            </a:r>
            <a:r>
              <a:rPr lang="zh-CN" altLang="en-US" sz="2400" b="1" dirty="0"/>
              <a:t>，提高了原料的利用率，同时又</a:t>
            </a:r>
            <a:r>
              <a:rPr lang="zh-CN" altLang="en-US" sz="2400" b="1" dirty="0">
                <a:solidFill>
                  <a:srgbClr val="FF0000"/>
                </a:solidFill>
              </a:rPr>
              <a:t>除去了环境毒物</a:t>
            </a:r>
            <a:r>
              <a:rPr lang="en-US" altLang="zh-CN" sz="2400" b="1">
                <a:solidFill>
                  <a:srgbClr val="FF0000"/>
                </a:solidFill>
              </a:rPr>
              <a:t>CO</a:t>
            </a:r>
            <a:r>
              <a:rPr lang="zh-CN" altLang="en-US" sz="2400" b="1" dirty="0"/>
              <a:t>。</a:t>
            </a:r>
            <a:endParaRPr lang="zh-CN" altLang="en-US" sz="2400" b="1" dirty="0"/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9923" name="文本占位符 209922"/>
          <p:cNvSpPr>
            <a:spLocks noGrp="1"/>
          </p:cNvSpPr>
          <p:nvPr>
            <p:ph type="body" idx="1"/>
          </p:nvPr>
        </p:nvSpPr>
        <p:spPr>
          <a:xfrm>
            <a:off x="611188" y="333375"/>
            <a:ext cx="8229600" cy="1728788"/>
          </a:xfrm>
          <a:ln/>
        </p:spPr>
        <p:txBody>
          <a:bodyPr/>
          <a:p>
            <a:r>
              <a:rPr lang="en-US" altLang="zh-CN" sz="2400"/>
              <a:t>CO</a:t>
            </a:r>
            <a:r>
              <a:rPr lang="zh-CN" altLang="en-US" sz="2400" dirty="0"/>
              <a:t>变换反应的化学方程式为</a:t>
            </a:r>
            <a:endParaRPr lang="zh-CN" altLang="en-US" sz="2400" dirty="0"/>
          </a:p>
        </p:txBody>
      </p:sp>
      <p:pic>
        <p:nvPicPr>
          <p:cNvPr id="209924" name="图片 2099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908050"/>
            <a:ext cx="4968875" cy="54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925" name="文本框 209924"/>
          <p:cNvSpPr txBox="1"/>
          <p:nvPr/>
        </p:nvSpPr>
        <p:spPr>
          <a:xfrm>
            <a:off x="395288" y="1412875"/>
            <a:ext cx="8351837" cy="462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该反应是</a:t>
            </a:r>
            <a:r>
              <a:rPr lang="zh-CN" altLang="en-US" sz="2400" b="1" dirty="0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放热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的</a:t>
            </a:r>
            <a:r>
              <a:rPr lang="zh-CN" altLang="en-US" sz="2400" b="1" dirty="0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等体积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反应，</a:t>
            </a:r>
            <a:endParaRPr lang="zh-CN" altLang="en-US" sz="24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 由平衡移动的原理可知，压力对反应平衡没有影响，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降低温度或增大水蒸汽均有利于反应正向（向右）进行 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  一般将操作温度在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300~460℃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的变换反应称为</a:t>
            </a:r>
            <a:r>
              <a:rPr lang="zh-CN" altLang="en-US" sz="2400" b="1" dirty="0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中温变换反应。</a:t>
            </a:r>
            <a:endParaRPr lang="zh-CN" altLang="en-US" sz="24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工程上将操作温度低于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250 ℃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的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CO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变换反应称为</a:t>
            </a:r>
            <a:r>
              <a:rPr lang="zh-CN" altLang="en-US" sz="2400" b="1" dirty="0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低温变换反应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，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它可将</a:t>
            </a:r>
            <a:r>
              <a:rPr lang="en-US" altLang="zh-CN" sz="24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CO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含量降低到</a:t>
            </a:r>
            <a:r>
              <a:rPr lang="en-US" altLang="zh-CN" sz="24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0.3%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以下。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spcAft>
                <a:spcPct val="20000"/>
              </a:spcAft>
            </a:pPr>
            <a:endParaRPr lang="zh-CN" altLang="en-US" sz="24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5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5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char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5">
                                            <p:txEl>
                                              <p:char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5">
                                            <p:txEl>
                                              <p:char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charRg st="11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5">
                                            <p:txEl>
                                              <p:charRg st="11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5">
                                            <p:txEl>
                                              <p:charRg st="11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2995" name="文本占位符 212994"/>
          <p:cNvSpPr>
            <a:spLocks noGrp="1"/>
          </p:cNvSpPr>
          <p:nvPr>
            <p:ph type="body" idx="1"/>
          </p:nvPr>
        </p:nvSpPr>
        <p:spPr>
          <a:xfrm>
            <a:off x="827088" y="404813"/>
            <a:ext cx="7653337" cy="5832475"/>
          </a:xfrm>
          <a:ln/>
        </p:spPr>
        <p:txBody>
          <a:bodyPr/>
          <a:p>
            <a:pPr>
              <a:lnSpc>
                <a:spcPct val="115000"/>
              </a:lnSpc>
              <a:spcAft>
                <a:spcPct val="1000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</a:rPr>
              <a:t>脱</a:t>
            </a:r>
            <a:r>
              <a:rPr lang="en-US" altLang="zh-CN" sz="2800" b="1">
                <a:solidFill>
                  <a:srgbClr val="FF0000"/>
                </a:solidFill>
              </a:rPr>
              <a:t>CO</a:t>
            </a:r>
            <a:r>
              <a:rPr lang="en-US" altLang="zh-CN" sz="2800" b="1" baseline="-2500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（净化）</a:t>
            </a:r>
            <a:endParaRPr lang="zh-CN" altLang="en-US" sz="2800" b="1" dirty="0"/>
          </a:p>
          <a:p>
            <a:pPr>
              <a:lnSpc>
                <a:spcPct val="115000"/>
              </a:lnSpc>
              <a:spcAft>
                <a:spcPct val="10000"/>
              </a:spcAft>
              <a:buNone/>
            </a:pPr>
            <a:r>
              <a:rPr lang="zh-CN" altLang="en-US" sz="2800" b="1" dirty="0"/>
              <a:t>         低温变换后，气体中含二氧化碳约</a:t>
            </a:r>
            <a:r>
              <a:rPr lang="en-US" altLang="zh-CN" sz="2800" b="1"/>
              <a:t>21</a:t>
            </a:r>
            <a:r>
              <a:rPr lang="zh-CN" altLang="en-US" sz="2800" b="1" dirty="0"/>
              <a:t>％，因此需要脱除</a:t>
            </a:r>
            <a:r>
              <a:rPr lang="en-US" altLang="zh-CN" sz="2800" b="1"/>
              <a:t>CO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 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15000"/>
              </a:lnSpc>
              <a:spcAft>
                <a:spcPct val="10000"/>
              </a:spcAft>
              <a:buNone/>
            </a:pPr>
            <a:r>
              <a:rPr lang="zh-CN" altLang="en-US" sz="2800" b="1" dirty="0"/>
              <a:t>        烃类转化制氢工艺中，主要采用</a:t>
            </a:r>
            <a:r>
              <a:rPr lang="zh-CN" altLang="en-US" sz="2800" b="1" dirty="0">
                <a:solidFill>
                  <a:srgbClr val="FF0000"/>
                </a:solidFill>
              </a:rPr>
              <a:t>苯菲尔法脱碳和变压吸附技术</a:t>
            </a:r>
            <a:r>
              <a:rPr lang="zh-CN" altLang="en-US" sz="2800" b="1" dirty="0"/>
              <a:t>（</a:t>
            </a:r>
            <a:r>
              <a:rPr lang="en-US" altLang="zh-CN" sz="2800" b="1"/>
              <a:t>PSA</a:t>
            </a:r>
            <a:r>
              <a:rPr lang="zh-CN" altLang="en-US" sz="2800" b="1" dirty="0"/>
              <a:t>）两种工艺。</a:t>
            </a:r>
            <a:endParaRPr lang="zh-CN" altLang="en-US" sz="2800" b="1" dirty="0"/>
          </a:p>
          <a:p>
            <a:pPr>
              <a:lnSpc>
                <a:spcPct val="115000"/>
              </a:lnSpc>
              <a:spcAft>
                <a:spcPct val="1000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</a:rPr>
              <a:t>甲烷化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Aft>
                <a:spcPct val="10000"/>
              </a:spcAft>
              <a:buNone/>
            </a:pPr>
            <a:r>
              <a:rPr lang="zh-CN" altLang="en-US" sz="2800" b="1" dirty="0"/>
              <a:t>        </a:t>
            </a:r>
            <a:r>
              <a:rPr lang="zh-CN" altLang="en-US" sz="2800" b="1" dirty="0">
                <a:solidFill>
                  <a:srgbClr val="D60093"/>
                </a:solidFill>
              </a:rPr>
              <a:t>脱</a:t>
            </a:r>
            <a:r>
              <a:rPr lang="en-US" altLang="zh-CN" sz="2800" b="1">
                <a:solidFill>
                  <a:srgbClr val="D60093"/>
                </a:solidFill>
              </a:rPr>
              <a:t>CO</a:t>
            </a:r>
            <a:r>
              <a:rPr lang="en-US" altLang="zh-CN" sz="2800" b="1" baseline="-25000">
                <a:solidFill>
                  <a:srgbClr val="D60093"/>
                </a:solidFill>
              </a:rPr>
              <a:t>2</a:t>
            </a:r>
            <a:r>
              <a:rPr lang="zh-CN" altLang="en-US" sz="2800" b="1" dirty="0">
                <a:solidFill>
                  <a:srgbClr val="D60093"/>
                </a:solidFill>
              </a:rPr>
              <a:t>后的氢气尚含有少量的</a:t>
            </a:r>
            <a:r>
              <a:rPr lang="en-US" altLang="zh-CN" sz="2800" b="1">
                <a:solidFill>
                  <a:srgbClr val="D60093"/>
                </a:solidFill>
              </a:rPr>
              <a:t>CO</a:t>
            </a:r>
            <a:r>
              <a:rPr lang="en-US" altLang="zh-CN" sz="2800" b="1" baseline="-25000">
                <a:solidFill>
                  <a:srgbClr val="D60093"/>
                </a:solidFill>
              </a:rPr>
              <a:t>2</a:t>
            </a:r>
            <a:r>
              <a:rPr lang="zh-CN" altLang="en-US" sz="2800" b="1" dirty="0">
                <a:solidFill>
                  <a:srgbClr val="D60093"/>
                </a:solidFill>
              </a:rPr>
              <a:t>和</a:t>
            </a:r>
            <a:r>
              <a:rPr lang="en-US" altLang="zh-CN" sz="2800" b="1">
                <a:solidFill>
                  <a:srgbClr val="D60093"/>
                </a:solidFill>
              </a:rPr>
              <a:t>CO</a:t>
            </a:r>
            <a:r>
              <a:rPr lang="en-US" altLang="zh-CN" sz="2800" b="1">
                <a:solidFill>
                  <a:srgbClr val="000000"/>
                </a:solidFill>
              </a:rPr>
              <a:t>(CO</a:t>
            </a:r>
            <a:r>
              <a:rPr lang="en-US" altLang="zh-CN" sz="2800" b="1" baseline="-25000">
                <a:solidFill>
                  <a:srgbClr val="0000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zh-CN" altLang="en-US" sz="2800" b="1" dirty="0"/>
              <a:t>＜</a:t>
            </a:r>
            <a:r>
              <a:rPr lang="en-US" altLang="zh-CN" sz="2800" b="1"/>
              <a:t>0.2</a:t>
            </a:r>
            <a:r>
              <a:rPr lang="zh-CN" altLang="en-US" sz="2800" b="1" dirty="0"/>
              <a:t>％，</a:t>
            </a:r>
            <a:r>
              <a:rPr lang="en-US" altLang="zh-CN" sz="2800" b="1"/>
              <a:t>CO</a:t>
            </a:r>
            <a:r>
              <a:rPr lang="zh-CN" altLang="en-US" sz="2800" b="1" dirty="0"/>
              <a:t>＜</a:t>
            </a:r>
            <a:r>
              <a:rPr lang="en-US" altLang="zh-CN" sz="2800" b="1"/>
              <a:t>0.4</a:t>
            </a:r>
            <a:r>
              <a:rPr lang="zh-CN" altLang="en-US" sz="2800" b="1" dirty="0"/>
              <a:t>％</a:t>
            </a:r>
            <a:r>
              <a:rPr lang="en-US" altLang="zh-CN" sz="2800" b="1"/>
              <a:t>)</a:t>
            </a:r>
            <a:r>
              <a:rPr lang="zh-CN" altLang="en-US" sz="2800" b="1" dirty="0"/>
              <a:t>，这些杂质</a:t>
            </a:r>
            <a:r>
              <a:rPr lang="zh-CN" altLang="en-US" sz="2800" b="1" dirty="0">
                <a:solidFill>
                  <a:srgbClr val="D60093"/>
                </a:solidFill>
              </a:rPr>
              <a:t>会使加氢催化剂中毒</a:t>
            </a:r>
            <a:r>
              <a:rPr lang="zh-CN" altLang="en-US" sz="2800" b="1" dirty="0"/>
              <a:t>，所以最后用甲烷化方法将其脱除；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charRg st="9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>
                                            <p:txEl>
                                              <p:charRg st="9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charRg st="9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charRg st="10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995">
                                            <p:txEl>
                                              <p:charRg st="10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995">
                                            <p:txEl>
                                              <p:charRg st="10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1971" name="文本占位符 211970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29600" cy="5251450"/>
          </a:xfrm>
          <a:ln/>
        </p:spPr>
        <p:txBody>
          <a:bodyPr/>
          <a:p>
            <a:pPr>
              <a:lnSpc>
                <a:spcPct val="140000"/>
              </a:lnSpc>
              <a:spcAft>
                <a:spcPct val="20000"/>
              </a:spcAft>
            </a:pPr>
            <a:r>
              <a:rPr lang="zh-CN" altLang="en-US" sz="2400" b="1" dirty="0"/>
              <a:t>甲烷化反应的化学方程式：</a:t>
            </a:r>
            <a:endParaRPr lang="zh-CN" altLang="en-US" sz="2400" b="1" dirty="0"/>
          </a:p>
          <a:p>
            <a:pPr>
              <a:lnSpc>
                <a:spcPct val="140000"/>
              </a:lnSpc>
              <a:spcAft>
                <a:spcPct val="20000"/>
              </a:spcAft>
              <a:buNone/>
            </a:pPr>
            <a:r>
              <a:rPr lang="zh-CN" altLang="en-US" sz="2400" b="1"/>
              <a:t>           </a:t>
            </a:r>
            <a:r>
              <a:rPr lang="en-US" altLang="zh-CN" sz="2400" b="1">
                <a:solidFill>
                  <a:srgbClr val="FF0000"/>
                </a:solidFill>
              </a:rPr>
              <a:t>CO+3H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＝</a:t>
            </a:r>
            <a:r>
              <a:rPr lang="en-US" altLang="zh-CN" sz="2400" b="1">
                <a:solidFill>
                  <a:srgbClr val="FF0000"/>
                </a:solidFill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</a:rPr>
              <a:t>4</a:t>
            </a:r>
            <a:r>
              <a:rPr lang="en-US" altLang="zh-CN" sz="2400" b="1">
                <a:solidFill>
                  <a:srgbClr val="FF0000"/>
                </a:solidFill>
              </a:rPr>
              <a:t>+H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  <a:r>
              <a:rPr lang="en-US" altLang="zh-CN" sz="2400" b="1">
                <a:solidFill>
                  <a:srgbClr val="FF0000"/>
                </a:solidFill>
              </a:rPr>
              <a:t>O+206.284KJ/mol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spcAft>
                <a:spcPct val="2000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          CO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  <a:r>
              <a:rPr lang="en-US" altLang="zh-CN" sz="2400" b="1">
                <a:solidFill>
                  <a:srgbClr val="FF0000"/>
                </a:solidFill>
              </a:rPr>
              <a:t>+4H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＝</a:t>
            </a:r>
            <a:r>
              <a:rPr lang="en-US" altLang="zh-CN" sz="2400" b="1">
                <a:solidFill>
                  <a:srgbClr val="FF0000"/>
                </a:solidFill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</a:rPr>
              <a:t>4</a:t>
            </a:r>
            <a:r>
              <a:rPr lang="en-US" altLang="zh-CN" sz="2400" b="1">
                <a:solidFill>
                  <a:srgbClr val="FF0000"/>
                </a:solidFill>
              </a:rPr>
              <a:t>+2H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  <a:r>
              <a:rPr lang="en-US" altLang="zh-CN" sz="2400" b="1">
                <a:solidFill>
                  <a:srgbClr val="FF0000"/>
                </a:solidFill>
              </a:rPr>
              <a:t>O+165.127KJ/mol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spcAft>
                <a:spcPct val="20000"/>
              </a:spcAft>
            </a:pPr>
            <a:r>
              <a:rPr lang="zh-CN" altLang="en-US" sz="2400" b="1" dirty="0"/>
              <a:t>甲烷化反应为强烈的放热反应，从化学平衡观点看</a:t>
            </a:r>
            <a:r>
              <a:rPr lang="en-US" altLang="zh-CN" sz="2400" b="1"/>
              <a:t>,</a:t>
            </a:r>
            <a:r>
              <a:rPr lang="zh-CN" altLang="en-US" sz="2400" b="1" dirty="0"/>
              <a:t>温度低对甲烷化反应有利。</a:t>
            </a:r>
            <a:endParaRPr lang="zh-CN" altLang="en-US" sz="2400" b="1" dirty="0"/>
          </a:p>
          <a:p>
            <a:pPr>
              <a:lnSpc>
                <a:spcPct val="115000"/>
              </a:lnSpc>
              <a:buNone/>
            </a:pPr>
            <a:r>
              <a:rPr lang="zh-CN" altLang="en-US" sz="2000" b="1" dirty="0"/>
              <a:t>         如含</a:t>
            </a:r>
            <a:r>
              <a:rPr lang="en-US" altLang="zh-CN" sz="2000" b="1"/>
              <a:t>CO</a:t>
            </a:r>
            <a:r>
              <a:rPr lang="zh-CN" altLang="en-US" sz="2000" b="1" dirty="0"/>
              <a:t>为 </a:t>
            </a:r>
            <a:r>
              <a:rPr lang="en-US" altLang="zh-CN" sz="2000" b="1"/>
              <a:t>0.2</a:t>
            </a:r>
            <a:r>
              <a:rPr lang="zh-CN" altLang="en-US" sz="2000" b="1" dirty="0"/>
              <a:t>％， </a:t>
            </a:r>
            <a:r>
              <a:rPr lang="en-US" altLang="zh-CN" sz="2000" b="1"/>
              <a:t>CO</a:t>
            </a:r>
            <a:r>
              <a:rPr lang="en-US" altLang="zh-CN" sz="2000" b="1" baseline="-25000"/>
              <a:t>2</a:t>
            </a:r>
            <a:r>
              <a:rPr lang="en-US" altLang="zh-CN" sz="2000" b="1"/>
              <a:t> </a:t>
            </a:r>
            <a:r>
              <a:rPr lang="zh-CN" altLang="en-US" sz="2000" b="1" dirty="0"/>
              <a:t>为</a:t>
            </a:r>
            <a:r>
              <a:rPr lang="en-US" altLang="zh-CN" sz="2000" b="1"/>
              <a:t>0.05</a:t>
            </a:r>
            <a:r>
              <a:rPr lang="zh-CN" altLang="en-US" sz="2000" b="1" dirty="0"/>
              <a:t>％的原料气在</a:t>
            </a:r>
            <a:r>
              <a:rPr lang="en-US" altLang="zh-CN" sz="2000" b="1"/>
              <a:t>327℃</a:t>
            </a:r>
            <a:r>
              <a:rPr lang="zh-CN" altLang="en-US" sz="2000" b="1" dirty="0"/>
              <a:t>时，一氧化碳、二氧化碳的平衡浓度小于</a:t>
            </a:r>
            <a:r>
              <a:rPr lang="en-US" altLang="zh-CN" sz="2000" b="1"/>
              <a:t>1ppm</a:t>
            </a:r>
            <a:r>
              <a:rPr lang="zh-CN" altLang="en-US" sz="2000" b="1" dirty="0"/>
              <a:t>；而在</a:t>
            </a:r>
            <a:r>
              <a:rPr lang="en-US" altLang="zh-CN" sz="2000" b="1"/>
              <a:t>827℃</a:t>
            </a:r>
            <a:r>
              <a:rPr lang="zh-CN" altLang="en-US" sz="2000" b="1" dirty="0"/>
              <a:t>时，二者几乎不进行甲烷化反应。</a:t>
            </a:r>
            <a:endParaRPr lang="zh-CN" altLang="en-US" sz="20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charRg st="9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1">
                                            <p:txEl>
                                              <p:charRg st="9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charRg st="9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1971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971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3234" name="标题 22323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p>
            <a:endParaRPr dirty="0"/>
          </a:p>
        </p:txBody>
      </p:sp>
      <p:sp>
        <p:nvSpPr>
          <p:cNvPr id="223235" name="文本占位符 2232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23238" name="图片 2232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593725"/>
            <a:ext cx="8713787" cy="562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26358" name="组合 226357"/>
          <p:cNvGrpSpPr/>
          <p:nvPr/>
        </p:nvGrpSpPr>
        <p:grpSpPr>
          <a:xfrm>
            <a:off x="142875" y="188913"/>
            <a:ext cx="9001125" cy="6146800"/>
            <a:chOff x="90" y="119"/>
            <a:chExt cx="5670" cy="3872"/>
          </a:xfrm>
        </p:grpSpPr>
        <p:grpSp>
          <p:nvGrpSpPr>
            <p:cNvPr id="226306" name="组合 226305"/>
            <p:cNvGrpSpPr/>
            <p:nvPr/>
          </p:nvGrpSpPr>
          <p:grpSpPr>
            <a:xfrm>
              <a:off x="90" y="119"/>
              <a:ext cx="5670" cy="3872"/>
              <a:chOff x="113" y="210"/>
              <a:chExt cx="5670" cy="3872"/>
            </a:xfrm>
          </p:grpSpPr>
          <p:sp>
            <p:nvSpPr>
              <p:cNvPr id="226307" name="文本框 226306"/>
              <p:cNvSpPr txBox="1"/>
              <p:nvPr/>
            </p:nvSpPr>
            <p:spPr>
              <a:xfrm>
                <a:off x="1020" y="210"/>
                <a:ext cx="1361" cy="371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 b="1">
                    <a:latin typeface="Arial" panose="020B0604020202020204" pitchFamily="34" charset="0"/>
                  </a:rPr>
                  <a:t>Raw </a:t>
                </a:r>
                <a:r>
                  <a:rPr lang="en-US" altLang="zh-CN" sz="1400" b="1" err="1">
                    <a:latin typeface="Arial" panose="020B0604020202020204" pitchFamily="34" charset="0"/>
                  </a:rPr>
                  <a:t>materials(Naphtha</a:t>
                </a:r>
                <a:r>
                  <a:rPr lang="en-US" altLang="zh-CN" sz="1400" b="1">
                    <a:latin typeface="Arial" panose="020B0604020202020204" pitchFamily="34" charset="0"/>
                  </a:rPr>
                  <a:t>)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原料</a:t>
                </a:r>
                <a:r>
                  <a:rPr lang="en-US" altLang="zh-CN" sz="1400" b="1">
                    <a:latin typeface="Arial" panose="020B0604020202020204" pitchFamily="34" charset="0"/>
                  </a:rPr>
                  <a:t>(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石脑油</a:t>
                </a:r>
                <a:r>
                  <a:rPr lang="en-US" altLang="zh-CN" sz="1400" b="1">
                    <a:latin typeface="Arial" panose="020B0604020202020204" pitchFamily="34" charset="0"/>
                  </a:rPr>
                  <a:t>)</a:t>
                </a:r>
                <a:r>
                  <a:rPr lang="en-US" altLang="zh-CN" b="1">
                    <a:latin typeface="Arial" panose="020B0604020202020204" pitchFamily="34" charset="0"/>
                  </a:rPr>
                  <a:t> </a:t>
                </a:r>
                <a:endParaRPr lang="en-US" altLang="zh-CN" b="1">
                  <a:latin typeface="Arial" panose="020B0604020202020204" pitchFamily="34" charset="0"/>
                </a:endParaRPr>
              </a:p>
            </p:txBody>
          </p:sp>
          <p:sp>
            <p:nvSpPr>
              <p:cNvPr id="226308" name="文本框 226307"/>
              <p:cNvSpPr txBox="1"/>
              <p:nvPr/>
            </p:nvSpPr>
            <p:spPr>
              <a:xfrm>
                <a:off x="1236" y="935"/>
                <a:ext cx="862" cy="33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the buffer tank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原料缓冲罐</a:t>
                </a:r>
                <a:endParaRPr lang="zh-CN" altLang="en-US" b="1">
                  <a:latin typeface="Arial" panose="020B0604020202020204" pitchFamily="34" charset="0"/>
                </a:endParaRPr>
              </a:p>
            </p:txBody>
          </p:sp>
          <p:sp>
            <p:nvSpPr>
              <p:cNvPr id="226309" name="直接连接符 226308"/>
              <p:cNvSpPr/>
              <p:nvPr/>
            </p:nvSpPr>
            <p:spPr>
              <a:xfrm>
                <a:off x="1673" y="572"/>
                <a:ext cx="0" cy="36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10" name="文本框 226309"/>
              <p:cNvSpPr txBox="1"/>
              <p:nvPr/>
            </p:nvSpPr>
            <p:spPr>
              <a:xfrm>
                <a:off x="113" y="672"/>
                <a:ext cx="154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2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caustic\water washing</a:t>
                </a:r>
                <a:r>
                  <a:rPr lang="zh-CN" altLang="en-US" sz="12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碱洗、水洗</a:t>
                </a:r>
                <a:endParaRPr lang="zh-CN" altLang="en-US" sz="1200" b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11" name="文本框 226310"/>
              <p:cNvSpPr txBox="1"/>
              <p:nvPr/>
            </p:nvSpPr>
            <p:spPr>
              <a:xfrm>
                <a:off x="1021" y="1525"/>
                <a:ext cx="1315" cy="33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desulphurization reactor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脱硫反应器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12" name="直接连接符 226311"/>
              <p:cNvSpPr/>
              <p:nvPr/>
            </p:nvSpPr>
            <p:spPr>
              <a:xfrm>
                <a:off x="1689" y="1253"/>
                <a:ext cx="0" cy="2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13" name="文本框 226312"/>
              <p:cNvSpPr txBox="1"/>
              <p:nvPr/>
            </p:nvSpPr>
            <p:spPr>
              <a:xfrm>
                <a:off x="249" y="1298"/>
                <a:ext cx="140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200">
                    <a:solidFill>
                      <a:schemeClr val="tx2"/>
                    </a:solidFill>
                    <a:latin typeface="Arial" panose="020B0604020202020204" pitchFamily="34" charset="0"/>
                  </a:rPr>
                  <a:t>waste heat boiler- preheated</a:t>
                </a:r>
                <a:endParaRPr lang="en-US" altLang="zh-CN" sz="1200" b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14" name="文本框 226313"/>
              <p:cNvSpPr txBox="1"/>
              <p:nvPr/>
            </p:nvSpPr>
            <p:spPr>
              <a:xfrm>
                <a:off x="1701" y="1301"/>
                <a:ext cx="725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12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废热锅炉</a:t>
                </a:r>
                <a:r>
                  <a:rPr lang="en-US" altLang="zh-CN" sz="12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zh-CN" altLang="en-US" sz="12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预热</a:t>
                </a:r>
                <a:endParaRPr lang="zh-CN" altLang="en-US" sz="1200" b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15" name="文本框 226314"/>
              <p:cNvSpPr txBox="1"/>
              <p:nvPr/>
            </p:nvSpPr>
            <p:spPr>
              <a:xfrm>
                <a:off x="1020" y="2115"/>
                <a:ext cx="1315" cy="19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transition tube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转化炉管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16" name="直接连接符 226315"/>
              <p:cNvSpPr/>
              <p:nvPr/>
            </p:nvSpPr>
            <p:spPr>
              <a:xfrm>
                <a:off x="1655" y="1848"/>
                <a:ext cx="0" cy="27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17" name="文本框 226316"/>
              <p:cNvSpPr txBox="1"/>
              <p:nvPr/>
            </p:nvSpPr>
            <p:spPr>
              <a:xfrm>
                <a:off x="748" y="1888"/>
                <a:ext cx="140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12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水碳混合</a:t>
                </a:r>
                <a:endParaRPr lang="zh-CN" altLang="en-US" sz="1200" b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18" name="文本框 226317"/>
              <p:cNvSpPr txBox="1"/>
              <p:nvPr/>
            </p:nvSpPr>
            <p:spPr>
              <a:xfrm>
                <a:off x="1292" y="1888"/>
                <a:ext cx="140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12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高温加热</a:t>
                </a:r>
                <a:endParaRPr lang="zh-CN" altLang="en-US" sz="1200" b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19" name="直接连接符 226318"/>
              <p:cNvSpPr/>
              <p:nvPr/>
            </p:nvSpPr>
            <p:spPr>
              <a:xfrm>
                <a:off x="2336" y="2205"/>
                <a:ext cx="31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20" name="文本框 226319"/>
              <p:cNvSpPr txBox="1"/>
              <p:nvPr/>
            </p:nvSpPr>
            <p:spPr>
              <a:xfrm>
                <a:off x="2849" y="1594"/>
                <a:ext cx="140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70 percent hydrogen(</a:t>
                </a:r>
                <a:r>
                  <a:rPr lang="zh-CN" altLang="en-US" sz="1400" b="1" dirty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氢</a:t>
                </a:r>
                <a:r>
                  <a:rPr lang="en-US" altLang="zh-CN" sz="14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)</a:t>
                </a:r>
                <a:endParaRPr lang="en-US" altLang="zh-CN" sz="1400" b="1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21" name="文本框 226320"/>
              <p:cNvSpPr txBox="1"/>
              <p:nvPr/>
            </p:nvSpPr>
            <p:spPr>
              <a:xfrm>
                <a:off x="2880" y="1842"/>
                <a:ext cx="1815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9.4 percent carbon </a:t>
                </a:r>
                <a:r>
                  <a:rPr lang="en-US" altLang="zh-CN" sz="1400" err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monoxide(</a:t>
                </a:r>
                <a:r>
                  <a:rPr lang="en-US" altLang="zh-CN" sz="1400" b="1" err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CO</a:t>
                </a:r>
                <a:r>
                  <a:rPr lang="en-US" altLang="zh-CN" sz="14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)</a:t>
                </a:r>
                <a:endParaRPr lang="en-US" altLang="zh-CN" sz="1400" b="1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22" name="文本框 226321"/>
              <p:cNvSpPr txBox="1"/>
              <p:nvPr/>
            </p:nvSpPr>
            <p:spPr>
              <a:xfrm>
                <a:off x="2859" y="2097"/>
                <a:ext cx="167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17 percent</a:t>
                </a:r>
                <a:r>
                  <a:rPr lang="en-US" altLang="zh-CN" sz="14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sz="14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carbon dioxide,</a:t>
                </a:r>
                <a:r>
                  <a:rPr lang="en-US" altLang="zh-CN" sz="14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CO2</a:t>
                </a:r>
                <a:endParaRPr lang="en-US" altLang="zh-CN" sz="1400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23" name="文本框 226322"/>
              <p:cNvSpPr txBox="1"/>
              <p:nvPr/>
            </p:nvSpPr>
            <p:spPr>
              <a:xfrm>
                <a:off x="2822" y="2303"/>
                <a:ext cx="145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latin typeface="Arial" panose="020B0604020202020204" pitchFamily="34" charset="0"/>
                  </a:rPr>
                  <a:t> </a:t>
                </a:r>
                <a:r>
                  <a:rPr lang="en-US" altLang="zh-CN" sz="14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3.5</a:t>
                </a:r>
                <a:r>
                  <a:rPr lang="en-US" altLang="zh-CN" sz="14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percent methane,</a:t>
                </a:r>
                <a:r>
                  <a:rPr lang="zh-CN" altLang="en-US" sz="1400" b="1" dirty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甲烷</a:t>
                </a:r>
                <a:endParaRPr lang="zh-CN" altLang="en-US" sz="1400" b="1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24" name="文本框 226323"/>
              <p:cNvSpPr txBox="1"/>
              <p:nvPr/>
            </p:nvSpPr>
            <p:spPr>
              <a:xfrm>
                <a:off x="2880" y="2541"/>
                <a:ext cx="1225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1400">
                    <a:solidFill>
                      <a:schemeClr val="hlink"/>
                    </a:solidFill>
                    <a:latin typeface="Arial" panose="020B0604020202020204" pitchFamily="34" charset="0"/>
                  </a:rPr>
                  <a:t>steam</a:t>
                </a:r>
                <a:r>
                  <a:rPr lang="zh-CN" altLang="en-US" sz="1400" b="1" dirty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水蒸汽</a:t>
                </a:r>
                <a:endParaRPr lang="zh-CN" altLang="en-US" sz="1400" b="1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25" name="直接连接符 226324"/>
              <p:cNvSpPr/>
              <p:nvPr/>
            </p:nvSpPr>
            <p:spPr>
              <a:xfrm>
                <a:off x="2632" y="1706"/>
                <a:ext cx="0" cy="95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26" name="直接连接符 226325"/>
              <p:cNvSpPr/>
              <p:nvPr/>
            </p:nvSpPr>
            <p:spPr>
              <a:xfrm>
                <a:off x="2653" y="1706"/>
                <a:ext cx="2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27" name="直接连接符 226326"/>
              <p:cNvSpPr/>
              <p:nvPr/>
            </p:nvSpPr>
            <p:spPr>
              <a:xfrm>
                <a:off x="2653" y="1933"/>
                <a:ext cx="2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28" name="直接连接符 226327"/>
              <p:cNvSpPr/>
              <p:nvPr/>
            </p:nvSpPr>
            <p:spPr>
              <a:xfrm>
                <a:off x="2653" y="2205"/>
                <a:ext cx="2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29" name="直接连接符 226328"/>
              <p:cNvSpPr/>
              <p:nvPr/>
            </p:nvSpPr>
            <p:spPr>
              <a:xfrm>
                <a:off x="2653" y="2432"/>
                <a:ext cx="2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30" name="直接连接符 226329"/>
              <p:cNvSpPr/>
              <p:nvPr/>
            </p:nvSpPr>
            <p:spPr>
              <a:xfrm>
                <a:off x="2653" y="2659"/>
                <a:ext cx="2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31" name="矩形 226330"/>
              <p:cNvSpPr/>
              <p:nvPr/>
            </p:nvSpPr>
            <p:spPr>
              <a:xfrm>
                <a:off x="2880" y="1480"/>
                <a:ext cx="1814" cy="1315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332" name="直接连接符 226331"/>
              <p:cNvSpPr/>
              <p:nvPr/>
            </p:nvSpPr>
            <p:spPr>
              <a:xfrm>
                <a:off x="3742" y="2795"/>
                <a:ext cx="0" cy="1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33" name="文本框 226332"/>
              <p:cNvSpPr txBox="1"/>
              <p:nvPr/>
            </p:nvSpPr>
            <p:spPr>
              <a:xfrm>
                <a:off x="2653" y="2976"/>
                <a:ext cx="2177" cy="33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the middle-pressure gas steam generator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中压蒸汽发生器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34" name="直接连接符 226333"/>
              <p:cNvSpPr/>
              <p:nvPr/>
            </p:nvSpPr>
            <p:spPr>
              <a:xfrm>
                <a:off x="5783" y="3656"/>
                <a:ext cx="0" cy="1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35" name="文本框 226334"/>
              <p:cNvSpPr txBox="1"/>
              <p:nvPr/>
            </p:nvSpPr>
            <p:spPr>
              <a:xfrm>
                <a:off x="612" y="2523"/>
                <a:ext cx="1859" cy="33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the middle temperature converters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中温变换器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36" name="直接连接符 226335"/>
              <p:cNvSpPr/>
              <p:nvPr/>
            </p:nvSpPr>
            <p:spPr>
              <a:xfrm flipH="1">
                <a:off x="2608" y="3158"/>
                <a:ext cx="4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37" name="直接连接符 226336"/>
              <p:cNvSpPr/>
              <p:nvPr/>
            </p:nvSpPr>
            <p:spPr>
              <a:xfrm flipV="1">
                <a:off x="2608" y="2750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38" name="直接连接符 226337"/>
              <p:cNvSpPr/>
              <p:nvPr/>
            </p:nvSpPr>
            <p:spPr>
              <a:xfrm flipH="1">
                <a:off x="2472" y="2750"/>
                <a:ext cx="1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39" name="文本框 226338"/>
              <p:cNvSpPr txBox="1"/>
              <p:nvPr/>
            </p:nvSpPr>
            <p:spPr>
              <a:xfrm>
                <a:off x="2196" y="2795"/>
                <a:ext cx="140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endParaRPr sz="120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40" name="文本框 226339"/>
              <p:cNvSpPr txBox="1"/>
              <p:nvPr/>
            </p:nvSpPr>
            <p:spPr>
              <a:xfrm>
                <a:off x="385" y="2976"/>
                <a:ext cx="2041" cy="33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the low-pressure gas steam generator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低压蒸汽发生器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41" name="直接连接符 226340"/>
              <p:cNvSpPr/>
              <p:nvPr/>
            </p:nvSpPr>
            <p:spPr>
              <a:xfrm>
                <a:off x="1474" y="2858"/>
                <a:ext cx="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42" name="文本框 226341"/>
              <p:cNvSpPr txBox="1"/>
              <p:nvPr/>
            </p:nvSpPr>
            <p:spPr>
              <a:xfrm>
                <a:off x="533" y="3421"/>
                <a:ext cx="1712" cy="33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the low-temperature converters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低温变换器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43" name="直接连接符 226342"/>
              <p:cNvSpPr/>
              <p:nvPr/>
            </p:nvSpPr>
            <p:spPr>
              <a:xfrm>
                <a:off x="1474" y="3294"/>
                <a:ext cx="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44" name="文本框 226343"/>
              <p:cNvSpPr txBox="1"/>
              <p:nvPr/>
            </p:nvSpPr>
            <p:spPr>
              <a:xfrm>
                <a:off x="1119" y="3270"/>
                <a:ext cx="140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endParaRPr sz="120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45" name="文本框 226344"/>
              <p:cNvSpPr txBox="1"/>
              <p:nvPr/>
            </p:nvSpPr>
            <p:spPr>
              <a:xfrm>
                <a:off x="521" y="3884"/>
                <a:ext cx="1712" cy="19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absorber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吸收塔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46" name="直接连接符 226345"/>
              <p:cNvSpPr/>
              <p:nvPr/>
            </p:nvSpPr>
            <p:spPr>
              <a:xfrm>
                <a:off x="1429" y="3748"/>
                <a:ext cx="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47" name="文本框 226346"/>
              <p:cNvSpPr txBox="1"/>
              <p:nvPr/>
            </p:nvSpPr>
            <p:spPr>
              <a:xfrm>
                <a:off x="1087" y="3730"/>
                <a:ext cx="140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200">
                    <a:solidFill>
                      <a:schemeClr val="tx2"/>
                    </a:solidFill>
                    <a:latin typeface="Arial" panose="020B0604020202020204" pitchFamily="34" charset="0"/>
                  </a:rPr>
                  <a:t>Removal CO</a:t>
                </a:r>
                <a:r>
                  <a:rPr lang="en-US" altLang="zh-CN" sz="1200" baseline="-25000">
                    <a:solidFill>
                      <a:schemeClr val="tx2"/>
                    </a:solidFill>
                    <a:latin typeface="Arial" panose="020B0604020202020204" pitchFamily="34" charset="0"/>
                  </a:rPr>
                  <a:t>2</a:t>
                </a:r>
                <a:endParaRPr lang="en-US" altLang="zh-CN" sz="1200" baseline="-2500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48" name="文本框 226347"/>
              <p:cNvSpPr txBox="1"/>
              <p:nvPr/>
            </p:nvSpPr>
            <p:spPr>
              <a:xfrm>
                <a:off x="2608" y="3385"/>
                <a:ext cx="1996" cy="19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 err="1">
                    <a:latin typeface="Arial" panose="020B0604020202020204" pitchFamily="34" charset="0"/>
                  </a:rPr>
                  <a:t>methanation</a:t>
                </a:r>
                <a:r>
                  <a:rPr lang="en-US" altLang="zh-CN" sz="1400">
                    <a:latin typeface="Arial" panose="020B0604020202020204" pitchFamily="34" charset="0"/>
                  </a:rPr>
                  <a:t> reactor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甲烷化反应器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49" name="直接连接符 226348"/>
              <p:cNvSpPr/>
              <p:nvPr/>
            </p:nvSpPr>
            <p:spPr>
              <a:xfrm>
                <a:off x="2218" y="3974"/>
                <a:ext cx="22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50" name="直接连接符 226349"/>
              <p:cNvSpPr/>
              <p:nvPr/>
            </p:nvSpPr>
            <p:spPr>
              <a:xfrm flipV="1">
                <a:off x="2426" y="3475"/>
                <a:ext cx="0" cy="49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51" name="直接连接符 226350"/>
              <p:cNvSpPr/>
              <p:nvPr/>
            </p:nvSpPr>
            <p:spPr>
              <a:xfrm>
                <a:off x="2426" y="3475"/>
                <a:ext cx="18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52" name="文本框 226351"/>
              <p:cNvSpPr txBox="1"/>
              <p:nvPr/>
            </p:nvSpPr>
            <p:spPr>
              <a:xfrm>
                <a:off x="4649" y="3385"/>
                <a:ext cx="111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2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(Removal </a:t>
                </a:r>
                <a:r>
                  <a:rPr lang="en-US" altLang="zh-CN" sz="1200" b="1">
                    <a:latin typeface="Arial" panose="020B0604020202020204" pitchFamily="34" charset="0"/>
                  </a:rPr>
                  <a:t>Methane)</a:t>
                </a:r>
                <a:endParaRPr lang="en-US" altLang="zh-CN" sz="1200" b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53" name="直接连接符 226352"/>
              <p:cNvSpPr/>
              <p:nvPr/>
            </p:nvSpPr>
            <p:spPr>
              <a:xfrm>
                <a:off x="3633" y="3572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54" name="文本框 226353"/>
              <p:cNvSpPr txBox="1"/>
              <p:nvPr/>
            </p:nvSpPr>
            <p:spPr>
              <a:xfrm>
                <a:off x="2617" y="3793"/>
                <a:ext cx="1996" cy="19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400">
                    <a:latin typeface="Arial" panose="020B0604020202020204" pitchFamily="34" charset="0"/>
                  </a:rPr>
                  <a:t>hydrogen separation</a:t>
                </a:r>
                <a:r>
                  <a:rPr lang="zh-CN" altLang="en-US" sz="1400" b="1" dirty="0">
                    <a:latin typeface="Arial" panose="020B0604020202020204" pitchFamily="34" charset="0"/>
                  </a:rPr>
                  <a:t>氢分离罐</a:t>
                </a:r>
                <a:endParaRPr lang="zh-CN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355" name="直接连接符 226354"/>
              <p:cNvSpPr/>
              <p:nvPr/>
            </p:nvSpPr>
            <p:spPr>
              <a:xfrm>
                <a:off x="4604" y="3884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6356" name="文本框 226355"/>
              <p:cNvSpPr txBox="1"/>
              <p:nvPr/>
            </p:nvSpPr>
            <p:spPr>
              <a:xfrm>
                <a:off x="4577" y="3787"/>
                <a:ext cx="111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2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hydrogen(</a:t>
                </a:r>
                <a:r>
                  <a:rPr lang="zh-CN" altLang="en-US" sz="1200" b="1" dirty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氢</a:t>
                </a:r>
                <a:r>
                  <a:rPr lang="en-US" altLang="zh-CN" sz="1200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)</a:t>
                </a:r>
                <a:endParaRPr lang="en-US" altLang="zh-CN" sz="1200" b="1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6357" name="矩形 226356"/>
            <p:cNvSpPr/>
            <p:nvPr/>
          </p:nvSpPr>
          <p:spPr>
            <a:xfrm>
              <a:off x="1701" y="2750"/>
              <a:ext cx="664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200">
                  <a:solidFill>
                    <a:schemeClr val="tx2"/>
                  </a:solidFill>
                  <a:latin typeface="Arial" panose="020B0604020202020204" pitchFamily="34" charset="0"/>
                </a:rPr>
                <a:t>Removal CO</a:t>
              </a:r>
              <a:endParaRPr lang="en-US" altLang="zh-CN" sz="12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4018" name="标题 21401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28650"/>
          </a:xfrm>
          <a:ln/>
        </p:spPr>
        <p:txBody>
          <a:bodyPr/>
          <a:p>
            <a:r>
              <a:rPr lang="zh-CN" altLang="en-US" sz="3000" dirty="0"/>
              <a:t>本章重点</a:t>
            </a:r>
            <a:r>
              <a:rPr lang="zh-CN" altLang="en-US" sz="3800" dirty="0"/>
              <a:t> </a:t>
            </a:r>
            <a:endParaRPr lang="zh-CN" altLang="en-US" sz="3800" dirty="0"/>
          </a:p>
        </p:txBody>
      </p:sp>
      <p:sp>
        <p:nvSpPr>
          <p:cNvPr id="214019" name="文本占位符 214018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4530725"/>
          </a:xfrm>
          <a:ln/>
        </p:spPr>
        <p:txBody>
          <a:bodyPr/>
          <a:p>
            <a:r>
              <a:rPr lang="en-US" altLang="zh-CN"/>
              <a:t>1.</a:t>
            </a:r>
            <a:r>
              <a:rPr lang="zh-CN" altLang="en-US" dirty="0"/>
              <a:t>制氢包括两个过程：</a:t>
            </a:r>
            <a:r>
              <a:rPr lang="zh-CN" altLang="en-US" dirty="0">
                <a:solidFill>
                  <a:srgbClr val="FF0000"/>
                </a:solidFill>
              </a:rPr>
              <a:t>含氢气体制造</a:t>
            </a:r>
            <a:r>
              <a:rPr lang="zh-CN" altLang="en-US" dirty="0"/>
              <a:t>（造气）和</a:t>
            </a:r>
            <a:r>
              <a:rPr lang="zh-CN" altLang="en-US" dirty="0">
                <a:solidFill>
                  <a:srgbClr val="FF0000"/>
                </a:solidFill>
              </a:rPr>
              <a:t>氢气提纯</a:t>
            </a:r>
            <a:r>
              <a:rPr lang="zh-CN" altLang="en-US" dirty="0"/>
              <a:t>（净化）。</a:t>
            </a:r>
            <a:endParaRPr lang="zh-CN" altLang="en-US" dirty="0"/>
          </a:p>
          <a:p>
            <a:r>
              <a:rPr lang="en-US" altLang="zh-CN"/>
              <a:t>2.</a:t>
            </a:r>
            <a:r>
              <a:rPr lang="zh-CN" altLang="en-US" dirty="0"/>
              <a:t>在烃类转化制氢工艺中，主要采用</a:t>
            </a:r>
            <a:r>
              <a:rPr lang="zh-CN" altLang="en-US" dirty="0">
                <a:solidFill>
                  <a:srgbClr val="FF0000"/>
                </a:solidFill>
              </a:rPr>
              <a:t>苯菲尔法脱碳和变压吸附技术</a:t>
            </a:r>
            <a:r>
              <a:rPr lang="zh-CN" altLang="en-US" dirty="0"/>
              <a:t>（</a:t>
            </a:r>
            <a:r>
              <a:rPr lang="en-US" altLang="zh-CN"/>
              <a:t>PSA</a:t>
            </a:r>
            <a:r>
              <a:rPr lang="zh-CN" altLang="en-US" dirty="0"/>
              <a:t>）两种提纯工艺</a:t>
            </a:r>
            <a:endParaRPr lang="zh-CN" altLang="en-US" dirty="0"/>
          </a:p>
          <a:p>
            <a:r>
              <a:rPr lang="en-US" altLang="zh-CN"/>
              <a:t>3.</a:t>
            </a:r>
            <a:r>
              <a:rPr lang="zh-CN" altLang="en-US" b="1" dirty="0"/>
              <a:t>以石脑油为原料的制氢装置工艺过程分为</a:t>
            </a:r>
            <a:r>
              <a:rPr lang="zh-CN" altLang="en-US" b="1" dirty="0">
                <a:solidFill>
                  <a:srgbClr val="FF0000"/>
                </a:solidFill>
              </a:rPr>
              <a:t>原料脱硫、转化、一氧化碳变换、脱二氧化碳</a:t>
            </a:r>
            <a:r>
              <a:rPr lang="en-US" altLang="zh-CN" b="1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净化</a:t>
            </a:r>
            <a:r>
              <a:rPr lang="en-US" altLang="zh-CN" b="1">
                <a:solidFill>
                  <a:srgbClr val="FF0000"/>
                </a:solidFill>
              </a:rPr>
              <a:t>)</a:t>
            </a:r>
            <a:r>
              <a:rPr lang="zh-CN" altLang="en-US" b="1" dirty="0">
                <a:solidFill>
                  <a:srgbClr val="FF0000"/>
                </a:solidFill>
              </a:rPr>
              <a:t>和甲烷化</a:t>
            </a:r>
            <a:r>
              <a:rPr lang="zh-CN" altLang="en-US" b="1" dirty="0"/>
              <a:t>五个工序</a:t>
            </a:r>
            <a:endParaRPr lang="zh-CN" altLang="en-US" b="1" dirty="0"/>
          </a:p>
          <a:p>
            <a:r>
              <a:rPr lang="en-US" altLang="zh-CN" b="1"/>
              <a:t>4.</a:t>
            </a:r>
            <a:r>
              <a:rPr lang="en-US" altLang="zh-CN"/>
              <a:t> </a:t>
            </a:r>
            <a:r>
              <a:rPr lang="zh-CN" altLang="en-US" dirty="0"/>
              <a:t>制氢装置中转化气的成分包括 </a:t>
            </a:r>
            <a:r>
              <a:rPr lang="en-US" altLang="zh-CN">
                <a:solidFill>
                  <a:srgbClr val="FF0000"/>
                </a:solidFill>
              </a:rPr>
              <a:t>H</a:t>
            </a:r>
            <a:r>
              <a:rPr lang="en-US" altLang="zh-CN" baseline="-25000">
                <a:solidFill>
                  <a:srgbClr val="FF0000"/>
                </a:solidFill>
              </a:rPr>
              <a:t>2</a:t>
            </a:r>
            <a:r>
              <a:rPr lang="zh-CN" altLang="en-US" baseline="-25000" dirty="0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CO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CO</a:t>
            </a:r>
            <a:r>
              <a:rPr lang="en-US" altLang="zh-CN" baseline="-25000">
                <a:solidFill>
                  <a:srgbClr val="FF0000"/>
                </a:solidFill>
              </a:rPr>
              <a:t>2</a:t>
            </a:r>
            <a:r>
              <a:rPr lang="zh-CN" altLang="en-US" baseline="-25000" dirty="0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CH</a:t>
            </a:r>
            <a:r>
              <a:rPr lang="en-US" altLang="zh-CN" baseline="-2500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以及过剩的水蒸气。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42" name="标题 21504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p>
            <a:endParaRPr dirty="0"/>
          </a:p>
        </p:txBody>
      </p:sp>
      <p:sp>
        <p:nvSpPr>
          <p:cNvPr id="215043" name="文本占位符 2150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en-US" altLang="zh-CN" sz="2600"/>
              <a:t>5.CO</a:t>
            </a:r>
            <a:r>
              <a:rPr lang="zh-CN" altLang="en-US" sz="2600" dirty="0"/>
              <a:t>变换工序主要包括</a:t>
            </a:r>
            <a:r>
              <a:rPr lang="zh-CN" altLang="en-US" sz="2600" dirty="0">
                <a:solidFill>
                  <a:srgbClr val="FF0000"/>
                </a:solidFill>
              </a:rPr>
              <a:t>中温变换</a:t>
            </a:r>
            <a:r>
              <a:rPr lang="zh-CN" altLang="en-US" sz="2600" dirty="0"/>
              <a:t>和</a:t>
            </a:r>
            <a:r>
              <a:rPr lang="zh-CN" altLang="en-US" sz="2600" dirty="0">
                <a:solidFill>
                  <a:srgbClr val="FF0000"/>
                </a:solidFill>
              </a:rPr>
              <a:t>低温变换两个</a:t>
            </a:r>
            <a:r>
              <a:rPr lang="zh-CN" altLang="en-US" sz="2600" dirty="0"/>
              <a:t>工序。其反应方程式为</a:t>
            </a:r>
            <a:endParaRPr lang="zh-CN" altLang="en-US" sz="2600" dirty="0"/>
          </a:p>
          <a:p>
            <a:endParaRPr lang="zh-CN" altLang="en-US" sz="2600" dirty="0"/>
          </a:p>
          <a:p>
            <a:endParaRPr lang="zh-CN" altLang="en-US" sz="2600" dirty="0"/>
          </a:p>
          <a:p>
            <a:r>
              <a:rPr lang="en-US" altLang="zh-CN"/>
              <a:t>6.</a:t>
            </a:r>
            <a:r>
              <a:rPr lang="zh-CN" altLang="en-US" dirty="0"/>
              <a:t>甲烷化的原因：脱</a:t>
            </a:r>
            <a:r>
              <a:rPr lang="en-US" altLang="zh-CN"/>
              <a:t>CO</a:t>
            </a:r>
            <a:r>
              <a:rPr lang="en-US" altLang="zh-CN" baseline="-25000"/>
              <a:t>2</a:t>
            </a:r>
            <a:r>
              <a:rPr lang="zh-CN" altLang="en-US" dirty="0"/>
              <a:t>后的氢气尚含有少量的</a:t>
            </a:r>
            <a:r>
              <a:rPr lang="en-US" altLang="zh-CN"/>
              <a:t>CO</a:t>
            </a:r>
            <a:r>
              <a:rPr lang="en-US" altLang="zh-CN" baseline="-25000"/>
              <a:t>2</a:t>
            </a:r>
            <a:r>
              <a:rPr lang="zh-CN" altLang="en-US" dirty="0"/>
              <a:t>和</a:t>
            </a:r>
            <a:r>
              <a:rPr lang="en-US" altLang="zh-CN"/>
              <a:t>CO</a:t>
            </a:r>
            <a:r>
              <a:rPr lang="zh-CN" altLang="en-US" dirty="0"/>
              <a:t>，这些杂质会使加氢催化剂中毒，所以最后用甲烷化方法将其脱除。</a:t>
            </a:r>
            <a:endParaRPr lang="zh-CN" altLang="en-US" dirty="0"/>
          </a:p>
          <a:p>
            <a:r>
              <a:rPr lang="en-US" altLang="zh-CN"/>
              <a:t>7.</a:t>
            </a:r>
            <a:r>
              <a:rPr lang="zh-CN" altLang="en-US" dirty="0"/>
              <a:t>掌握制氢工艺中各工序的反应物和生成物。</a:t>
            </a:r>
            <a:endParaRPr lang="zh-CN" altLang="en-US" dirty="0"/>
          </a:p>
        </p:txBody>
      </p:sp>
      <p:pic>
        <p:nvPicPr>
          <p:cNvPr id="215044" name="图片 215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636838"/>
            <a:ext cx="4968875" cy="541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9987" name="文本占位符 169986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4964113"/>
          </a:xfrm>
          <a:ln/>
        </p:spPr>
        <p:txBody>
          <a:bodyPr/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b="1" dirty="0"/>
              <a:t>在石油化工系统中，氢气多用于合成氨、甲醇，以及石油炼制工业中的加氢裂化、加氢精制、蜡油加氢、润滑油加氢等工艺过程。</a:t>
            </a:r>
            <a:endParaRPr lang="zh-CN" altLang="en-US" b="1" dirty="0"/>
          </a:p>
          <a:p>
            <a:pPr>
              <a:lnSpc>
                <a:spcPct val="135000"/>
              </a:lnSpc>
              <a:spcAft>
                <a:spcPct val="20000"/>
              </a:spcAft>
            </a:pPr>
            <a:r>
              <a:rPr lang="zh-CN" altLang="en-US" b="1" dirty="0"/>
              <a:t>此外，氢气也是其它工业的重要原料，在半导体工业、冶金工业，特别是在化学工业中均占有重要地位。</a:t>
            </a:r>
            <a:endParaRPr lang="zh-CN" altLang="en-US" b="1" dirty="0"/>
          </a:p>
          <a:p>
            <a:endParaRPr lang="zh-CN" altLang="en-US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charRg st="5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charRg st="5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charRg st="58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7331" name="文本占位符 227330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  <a:ln/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8.</a:t>
            </a:r>
            <a:r>
              <a:rPr lang="zh-CN" altLang="en-US" b="1" dirty="0">
                <a:solidFill>
                  <a:srgbClr val="FF0000"/>
                </a:solidFill>
              </a:rPr>
              <a:t>翻译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氢气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制氢装置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甲烷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吸收塔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温度变换器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蒸汽发生器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干法脱硫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湿法脱硫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56580" y="3968750"/>
            <a:ext cx="317246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58510" y="4231005"/>
            <a:ext cx="10128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2274" name="标题 18227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  <a:ln/>
        </p:spPr>
        <p:txBody>
          <a:bodyPr/>
          <a:p>
            <a:r>
              <a:rPr lang="zh-CN" altLang="en-US" sz="3400" dirty="0"/>
              <a:t>第一节  氢气制造方法</a:t>
            </a:r>
            <a:endParaRPr lang="zh-CN" altLang="en-US" sz="3400" dirty="0"/>
          </a:p>
        </p:txBody>
      </p:sp>
      <p:sp>
        <p:nvSpPr>
          <p:cNvPr id="182275" name="文本占位符 182274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5111750"/>
          </a:xfrm>
          <a:ln/>
        </p:spPr>
        <p:txBody>
          <a:bodyPr/>
          <a:p>
            <a:pPr>
              <a:lnSpc>
                <a:spcPct val="105000"/>
              </a:lnSpc>
              <a:buNone/>
            </a:pPr>
            <a:r>
              <a:rPr lang="en-US" altLang="zh-CN" sz="2600" b="1" dirty="0"/>
              <a:t>     </a:t>
            </a:r>
            <a:r>
              <a:rPr lang="zh-CN" altLang="en-US" sz="2600" b="1" dirty="0"/>
              <a:t>在工业生产中，制氢包括两个过程：</a:t>
            </a:r>
            <a:endParaRPr lang="zh-CN" altLang="en-US" sz="2600" b="1" dirty="0"/>
          </a:p>
          <a:p>
            <a:pPr>
              <a:lnSpc>
                <a:spcPct val="105000"/>
              </a:lnSpc>
              <a:buNone/>
            </a:pPr>
            <a:r>
              <a:rPr lang="zh-CN" altLang="en-US" sz="2600" b="1" dirty="0">
                <a:solidFill>
                  <a:srgbClr val="FF0000"/>
                </a:solidFill>
              </a:rPr>
              <a:t>             含氢气体制造</a:t>
            </a:r>
            <a:r>
              <a:rPr lang="zh-CN" altLang="en-US" sz="2600" b="1" dirty="0"/>
              <a:t>（造气）</a:t>
            </a:r>
            <a:endParaRPr lang="zh-CN" altLang="en-US" sz="2600" b="1" dirty="0"/>
          </a:p>
          <a:p>
            <a:pPr>
              <a:lnSpc>
                <a:spcPct val="105000"/>
              </a:lnSpc>
              <a:buNone/>
            </a:pPr>
            <a:r>
              <a:rPr lang="zh-CN" altLang="en-US" sz="2600" b="1" dirty="0">
                <a:solidFill>
                  <a:srgbClr val="FF0000"/>
                </a:solidFill>
              </a:rPr>
              <a:t>              氢气提纯</a:t>
            </a:r>
            <a:r>
              <a:rPr lang="zh-CN" altLang="en-US" sz="2600" b="1" dirty="0"/>
              <a:t>（净化）。</a:t>
            </a:r>
            <a:endParaRPr lang="zh-CN" altLang="en-US" sz="2600" b="1" dirty="0"/>
          </a:p>
          <a:p>
            <a:pPr>
              <a:lnSpc>
                <a:spcPct val="105000"/>
              </a:lnSpc>
              <a:buNone/>
            </a:pPr>
            <a:r>
              <a:rPr lang="zh-CN" altLang="en-US" sz="2600" b="1" dirty="0"/>
              <a:t>         造气：根据不同的制氢原料和所需氢气用途不同，采用不同制造工艺，得到不同纯度的氢气。</a:t>
            </a:r>
            <a:endParaRPr lang="zh-CN" altLang="en-US" sz="2600" b="1" dirty="0"/>
          </a:p>
          <a:p>
            <a:pPr>
              <a:lnSpc>
                <a:spcPct val="105000"/>
              </a:lnSpc>
              <a:buNone/>
            </a:pPr>
            <a:r>
              <a:rPr lang="zh-CN" altLang="en-US" sz="2600" b="1" dirty="0"/>
              <a:t>          目前制造含氢气体的原料主要是</a:t>
            </a:r>
            <a:r>
              <a:rPr lang="zh-CN" altLang="en-US" sz="2600" b="1" dirty="0">
                <a:solidFill>
                  <a:srgbClr val="FF0000"/>
                </a:solidFill>
              </a:rPr>
              <a:t>碳氢化合物</a:t>
            </a:r>
            <a:r>
              <a:rPr lang="zh-CN" altLang="en-US" sz="2600" b="1" dirty="0"/>
              <a:t>，包括固体（煤）、液体（石油）及气体（天然气、炼厂气）。</a:t>
            </a:r>
            <a:endParaRPr lang="zh-CN" altLang="en-US" sz="2600" b="1" dirty="0"/>
          </a:p>
          <a:p>
            <a:pPr>
              <a:lnSpc>
                <a:spcPct val="105000"/>
              </a:lnSpc>
              <a:buNone/>
            </a:pPr>
            <a:r>
              <a:rPr lang="zh-CN" altLang="en-US" sz="2600" b="1" dirty="0"/>
              <a:t>        水是制造氢气的另一重要原料，如电解水。水也可以与碳氢化合物相结合制得氢气</a:t>
            </a:r>
            <a:r>
              <a:rPr lang="en-US" altLang="zh-CN" sz="2600" b="1">
                <a:latin typeface="Arial" panose="020B0604020202020204" pitchFamily="34" charset="0"/>
              </a:rPr>
              <a:t>——</a:t>
            </a:r>
            <a:r>
              <a:rPr lang="zh-CN" altLang="en-US" sz="2600" b="1" dirty="0"/>
              <a:t>即烃的水蒸气转化法。</a:t>
            </a:r>
            <a:endParaRPr lang="zh-CN" altLang="en-US" sz="26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7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>
                                            <p:txEl>
                                              <p:charRg st="7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>
                                            <p:txEl>
                                              <p:charRg st="7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12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5">
                                            <p:txEl>
                                              <p:charRg st="12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5">
                                            <p:txEl>
                                              <p:charRg st="12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179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275">
                                            <p:txEl>
                                              <p:charRg st="179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5">
                                            <p:txEl>
                                              <p:charRg st="179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3299" name="文本占位符 183298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496300" cy="5903913"/>
          </a:xfrm>
          <a:ln/>
        </p:spPr>
        <p:txBody>
          <a:bodyPr/>
          <a:p>
            <a:pPr>
              <a:lnSpc>
                <a:spcPct val="12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</a:rPr>
              <a:t>轻烃水蒸气转化法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在催化剂存在下，烃类与水蒸气反应生成</a:t>
            </a:r>
            <a:r>
              <a:rPr lang="en-US" altLang="zh-CN" sz="2800" b="1"/>
              <a:t>H</a:t>
            </a:r>
            <a:r>
              <a:rPr lang="en-US" altLang="zh-CN" sz="2800" b="1" baseline="-25000"/>
              <a:t>2</a:t>
            </a:r>
            <a:r>
              <a:rPr lang="zh-CN" altLang="en-US" sz="2800" b="1" dirty="0"/>
              <a:t>、</a:t>
            </a:r>
            <a:r>
              <a:rPr lang="en-US" altLang="zh-CN" sz="2800" b="1"/>
              <a:t>CO</a:t>
            </a:r>
            <a:r>
              <a:rPr lang="zh-CN" altLang="en-US" sz="2800" b="1" dirty="0"/>
              <a:t>及</a:t>
            </a:r>
            <a:r>
              <a:rPr lang="en-US" altLang="zh-CN" sz="2800" b="1"/>
              <a:t>CO</a:t>
            </a:r>
            <a:r>
              <a:rPr lang="en-US" altLang="zh-CN" sz="2800" b="1" baseline="-25000"/>
              <a:t>2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所用原料主要是天然气、炼厂气、液化石油气及石脑油。</a:t>
            </a:r>
            <a:endParaRPr lang="zh-CN" altLang="en-US" sz="2800" b="1" dirty="0"/>
          </a:p>
          <a:p>
            <a:pPr>
              <a:lnSpc>
                <a:spcPct val="12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</a:rPr>
              <a:t>非催化部分氧化法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用烃类与水蒸气反应制取氢气为强吸热反应，反应所需热量由</a:t>
            </a:r>
            <a:r>
              <a:rPr lang="zh-CN" altLang="en-US" sz="2800" b="1" dirty="0">
                <a:solidFill>
                  <a:srgbClr val="FF0000"/>
                </a:solidFill>
              </a:rPr>
              <a:t>燃烧部分原料</a:t>
            </a:r>
            <a:r>
              <a:rPr lang="zh-CN" altLang="en-US" sz="2800" b="1" dirty="0"/>
              <a:t>供给，故称为部分氧化法。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6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charRg st="6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charRg st="6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7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299">
                                            <p:txEl>
                                              <p:charRg st="7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299">
                                            <p:txEl>
                                              <p:charRg st="7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7395" name="文本占位符 187394"/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8229600" cy="5222875"/>
          </a:xfrm>
          <a:ln/>
        </p:spPr>
        <p:txBody>
          <a:bodyPr/>
          <a:p>
            <a:pPr>
              <a:lnSpc>
                <a:spcPct val="120000"/>
              </a:lnSpc>
              <a:spcAft>
                <a:spcPct val="5000"/>
              </a:spcAft>
              <a:buNone/>
            </a:pPr>
            <a:r>
              <a:rPr lang="en-US" altLang="zh-CN" sz="2600" b="1">
                <a:solidFill>
                  <a:srgbClr val="FF0000"/>
                </a:solidFill>
              </a:rPr>
              <a:t>3.</a:t>
            </a:r>
            <a:r>
              <a:rPr lang="zh-CN" altLang="en-US" sz="2600" b="1" dirty="0">
                <a:solidFill>
                  <a:srgbClr val="FF0000"/>
                </a:solidFill>
              </a:rPr>
              <a:t>炼油厂副产氢气</a:t>
            </a:r>
            <a:endParaRPr lang="zh-CN" altLang="en-US" sz="2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zh-CN" altLang="en-US" sz="2600" b="1" dirty="0"/>
              <a:t>催化重整等工艺过程副产的重整氢、加氢工艺过程的高分气、加氢干气等都含有较高浓度的氢气组分，是炼油厂提供氢气的重要来源。</a:t>
            </a:r>
            <a:endParaRPr lang="zh-CN" altLang="en-US" sz="2600" b="1" dirty="0"/>
          </a:p>
          <a:p>
            <a:pPr>
              <a:lnSpc>
                <a:spcPct val="120000"/>
              </a:lnSpc>
              <a:spcAft>
                <a:spcPct val="5000"/>
              </a:spcAft>
              <a:buNone/>
            </a:pPr>
            <a:r>
              <a:rPr lang="en-US" altLang="zh-CN" sz="2600" b="1">
                <a:solidFill>
                  <a:srgbClr val="FF0000"/>
                </a:solidFill>
              </a:rPr>
              <a:t>4.</a:t>
            </a:r>
            <a:r>
              <a:rPr lang="zh-CN" altLang="en-US" sz="2600" b="1" dirty="0">
                <a:solidFill>
                  <a:srgbClr val="FF0000"/>
                </a:solidFill>
              </a:rPr>
              <a:t>煤的高温干馏法</a:t>
            </a:r>
            <a:endParaRPr lang="zh-CN" altLang="en-US" sz="2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zh-CN" altLang="en-US" sz="2600" b="1" dirty="0"/>
              <a:t>煤在隔绝空气条件下在焦炉中加热到</a:t>
            </a:r>
            <a:r>
              <a:rPr lang="en-US" altLang="zh-CN" sz="2600" b="1"/>
              <a:t>900~1100℃</a:t>
            </a:r>
            <a:r>
              <a:rPr lang="zh-CN" altLang="en-US" sz="2600" b="1" dirty="0"/>
              <a:t>，在得到主要产物焦炭的同时，还得到煤焦油、焦炉气等副产品。焦炉气中含有</a:t>
            </a:r>
            <a:r>
              <a:rPr lang="en-US" altLang="zh-CN" sz="2600" b="1"/>
              <a:t>55%~66%</a:t>
            </a:r>
            <a:r>
              <a:rPr lang="zh-CN" altLang="en-US" sz="2600" b="1" dirty="0"/>
              <a:t>的氢气，经进一步提纯可得到合格的氢气。</a:t>
            </a:r>
            <a:endParaRPr lang="zh-CN" altLang="en-US" sz="26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charRg st="1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charRg st="1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charRg st="1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char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char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char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charRg st="8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395">
                                            <p:txEl>
                                              <p:charRg st="8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395">
                                            <p:txEl>
                                              <p:charRg st="8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8418" name="标题 18841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28650"/>
          </a:xfrm>
          <a:ln/>
        </p:spPr>
        <p:txBody>
          <a:bodyPr/>
          <a:p>
            <a:r>
              <a:rPr lang="zh-CN" altLang="en-US" sz="2900" b="1" dirty="0"/>
              <a:t>第二节 氢提纯工艺（净化）</a:t>
            </a:r>
            <a:endParaRPr lang="zh-CN" altLang="en-US" sz="2900" b="1" dirty="0"/>
          </a:p>
        </p:txBody>
      </p:sp>
      <p:sp>
        <p:nvSpPr>
          <p:cNvPr id="188419" name="文本占位符 188418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229600" cy="4103687"/>
          </a:xfrm>
          <a:ln/>
        </p:spPr>
        <p:txBody>
          <a:bodyPr/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zh-CN" altLang="en-US" sz="2800" b="1" dirty="0"/>
              <a:t>经转化及变换工艺所获得的变换气、甲醇尾气等通常都含有一定量的</a:t>
            </a:r>
            <a:r>
              <a:rPr lang="en-US" altLang="zh-CN" sz="2800" b="1"/>
              <a:t>CO</a:t>
            </a:r>
            <a:r>
              <a:rPr lang="en-US" altLang="zh-CN" sz="2800" b="1" baseline="-25000"/>
              <a:t>2</a:t>
            </a:r>
            <a:r>
              <a:rPr lang="zh-CN" altLang="en-US" sz="2800" b="1" dirty="0"/>
              <a:t>及其他杂质气体，必须经过特定的提纯工艺，</a:t>
            </a:r>
            <a:r>
              <a:rPr lang="zh-CN" altLang="en-US" sz="2800" b="1" dirty="0">
                <a:solidFill>
                  <a:srgbClr val="D60093"/>
                </a:solidFill>
              </a:rPr>
              <a:t>脱除这些杂质气体，使氢气纯度达到工艺要求的指标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zh-CN" altLang="en-US" sz="2800" b="1" dirty="0"/>
              <a:t>在烃类转化制氢工艺中，主要采用</a:t>
            </a:r>
            <a:r>
              <a:rPr lang="zh-CN" altLang="en-US" sz="2800" b="1" dirty="0">
                <a:solidFill>
                  <a:srgbClr val="FF0000"/>
                </a:solidFill>
              </a:rPr>
              <a:t>苯菲尔法脱碳和变压吸附技术</a:t>
            </a:r>
            <a:r>
              <a:rPr lang="zh-CN" altLang="en-US" sz="2800" b="1" dirty="0"/>
              <a:t>（</a:t>
            </a:r>
            <a:r>
              <a:rPr lang="en-US" altLang="zh-CN" sz="2800" b="1"/>
              <a:t>PSA</a:t>
            </a:r>
            <a:r>
              <a:rPr lang="zh-CN" altLang="en-US" sz="2800" b="1" dirty="0"/>
              <a:t>）两种提纯工艺。</a:t>
            </a:r>
            <a:endParaRPr lang="zh-CN" altLang="en-US" sz="28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charRg st="78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charRg st="78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charRg st="78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9443" name="文本占位符 189442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  <a:ln/>
        </p:spPr>
        <p:txBody>
          <a:bodyPr/>
          <a:p>
            <a:pPr>
              <a:lnSpc>
                <a:spcPct val="120000"/>
              </a:lnSpc>
              <a:spcAft>
                <a:spcPct val="10000"/>
              </a:spcAft>
              <a:buNone/>
            </a:pPr>
            <a:r>
              <a:rPr lang="en-US" altLang="zh-CN" sz="2800" b="1"/>
              <a:t>1.</a:t>
            </a:r>
            <a:r>
              <a:rPr lang="zh-CN" altLang="en-US" sz="2800" b="1" dirty="0"/>
              <a:t>苯菲尔法</a:t>
            </a:r>
            <a:endParaRPr lang="zh-CN" altLang="en-US" sz="2800" b="1" dirty="0"/>
          </a:p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以碳酸钾为吸收剂</a:t>
            </a:r>
            <a:r>
              <a:rPr lang="zh-CN" altLang="en-US" sz="2800" b="1" dirty="0"/>
              <a:t>，二乙醇胺为活化剂，五氧化二钒为缓蚀剂组成的溶液，</a:t>
            </a:r>
            <a:r>
              <a:rPr lang="zh-CN" altLang="en-US" sz="2800" b="1" dirty="0">
                <a:solidFill>
                  <a:srgbClr val="FF0000"/>
                </a:solidFill>
              </a:rPr>
              <a:t>对</a:t>
            </a:r>
            <a:r>
              <a:rPr lang="en-US" altLang="zh-CN" sz="2800" b="1">
                <a:solidFill>
                  <a:srgbClr val="FF0000"/>
                </a:solidFill>
              </a:rPr>
              <a:t>CO</a:t>
            </a:r>
            <a:r>
              <a:rPr lang="en-US" altLang="zh-CN" sz="2800" b="1" baseline="-2500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进行化学吸收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zh-CN" altLang="en-US" sz="2800" b="1" dirty="0"/>
              <a:t>优点：只有</a:t>
            </a:r>
            <a:r>
              <a:rPr lang="en-US" altLang="zh-CN" sz="2800" b="1"/>
              <a:t>CO</a:t>
            </a:r>
            <a:r>
              <a:rPr lang="en-US" altLang="zh-CN" sz="2800" b="1" baseline="-25000"/>
              <a:t>2</a:t>
            </a:r>
            <a:r>
              <a:rPr lang="zh-CN" altLang="en-US" sz="2800" b="1" dirty="0"/>
              <a:t>与吸收剂起化合反应，故没有氢损耗，不但</a:t>
            </a:r>
            <a:r>
              <a:rPr lang="zh-CN" altLang="en-US" sz="2800" b="1" dirty="0">
                <a:solidFill>
                  <a:srgbClr val="D60093"/>
                </a:solidFill>
              </a:rPr>
              <a:t>氢收率高</a:t>
            </a:r>
            <a:r>
              <a:rPr lang="zh-CN" altLang="en-US" sz="2800" b="1" dirty="0"/>
              <a:t>，而且再生</a:t>
            </a:r>
            <a:r>
              <a:rPr lang="zh-CN" altLang="en-US" sz="2800" b="1" dirty="0">
                <a:solidFill>
                  <a:srgbClr val="D60093"/>
                </a:solidFill>
              </a:rPr>
              <a:t>解吸得到的</a:t>
            </a:r>
            <a:r>
              <a:rPr lang="en-US" altLang="zh-CN" sz="2800" b="1">
                <a:solidFill>
                  <a:srgbClr val="D60093"/>
                </a:solidFill>
              </a:rPr>
              <a:t>CO</a:t>
            </a:r>
            <a:r>
              <a:rPr lang="en-US" altLang="zh-CN" sz="2800" b="1" baseline="-25000">
                <a:solidFill>
                  <a:srgbClr val="D60093"/>
                </a:solidFill>
              </a:rPr>
              <a:t>2</a:t>
            </a:r>
            <a:r>
              <a:rPr lang="zh-CN" altLang="en-US" sz="2800" b="1" dirty="0">
                <a:solidFill>
                  <a:srgbClr val="D60093"/>
                </a:solidFill>
              </a:rPr>
              <a:t>纯度也高</a:t>
            </a:r>
            <a:r>
              <a:rPr lang="zh-CN" altLang="en-US" sz="2800" b="1" dirty="0"/>
              <a:t>，可直接回收利用。</a:t>
            </a:r>
            <a:endParaRPr lang="zh-CN" altLang="en-US" sz="2800" b="1" dirty="0"/>
          </a:p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zh-CN" altLang="en-US" sz="2800" b="1" dirty="0"/>
              <a:t>缺点：</a:t>
            </a:r>
            <a:r>
              <a:rPr lang="zh-CN" altLang="en-US" sz="2800" b="1" dirty="0">
                <a:solidFill>
                  <a:srgbClr val="000000"/>
                </a:solidFill>
              </a:rPr>
              <a:t>进行溶液再生时，要求提供一定的热源和水；产品氢中会存在一定量的</a:t>
            </a:r>
            <a:r>
              <a:rPr lang="en-US" altLang="zh-CN" sz="2800" b="1">
                <a:solidFill>
                  <a:srgbClr val="000000"/>
                </a:solidFill>
              </a:rPr>
              <a:t>CH</a:t>
            </a:r>
            <a:r>
              <a:rPr lang="en-US" altLang="zh-CN" sz="2800" b="1" baseline="-25000">
                <a:solidFill>
                  <a:srgbClr val="000000"/>
                </a:solidFill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</a:rPr>
              <a:t>，只能达到</a:t>
            </a:r>
            <a:r>
              <a:rPr lang="en-US" altLang="zh-CN" sz="2800" b="1">
                <a:solidFill>
                  <a:srgbClr val="000000"/>
                </a:solidFill>
              </a:rPr>
              <a:t>96%</a:t>
            </a:r>
            <a:r>
              <a:rPr lang="zh-CN" altLang="en-US" sz="2800" b="1" dirty="0">
                <a:solidFill>
                  <a:srgbClr val="000000"/>
                </a:solidFill>
              </a:rPr>
              <a:t>左右的氢纯度。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charRg st="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charRg st="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5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charRg st="5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charRg st="5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3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炼油装备技术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0467" name="文本占位符 190466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002588" cy="5438775"/>
          </a:xfrm>
          <a:ln/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2800" b="1"/>
              <a:t>2</a:t>
            </a:r>
            <a:r>
              <a:rPr lang="en-US" altLang="zh-CN" sz="2800" b="1">
                <a:solidFill>
                  <a:srgbClr val="FF0000"/>
                </a:solidFill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</a:rPr>
              <a:t>变压吸附技术</a:t>
            </a:r>
            <a:r>
              <a:rPr lang="zh-CN" altLang="en-US" sz="2800" b="1" dirty="0"/>
              <a:t>（</a:t>
            </a:r>
            <a:r>
              <a:rPr lang="en-US" altLang="zh-CN" sz="2800" b="1"/>
              <a:t>PSA</a:t>
            </a:r>
            <a:r>
              <a:rPr lang="zh-CN" altLang="en-US" sz="2800" b="1" dirty="0"/>
              <a:t>）</a:t>
            </a:r>
            <a:endParaRPr lang="zh-CN" altLang="en-US" sz="2800" b="1" dirty="0"/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变压吸附法是</a:t>
            </a:r>
            <a:r>
              <a:rPr lang="zh-CN" altLang="en-US" sz="2800" b="1" dirty="0">
                <a:solidFill>
                  <a:srgbClr val="FF0000"/>
                </a:solidFill>
              </a:rPr>
              <a:t>利用吸附剂对吸附质在不同压力下有不同的吸附容量，并在一定的吸附压力下，对被分离的气体混合物的各组分有选择吸附的特性来提纯氢气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杂质在高压下被吸附剂吸附，使得吸附容量极小的氢气得以提纯，然后杂质在低压下脱附，使吸附剂获得再生。</a:t>
            </a:r>
            <a:endParaRPr lang="zh-CN" altLang="en-US" sz="2800" b="1" dirty="0"/>
          </a:p>
          <a:p>
            <a:pPr>
              <a:lnSpc>
                <a:spcPct val="120000"/>
              </a:lnSpc>
            </a:pPr>
            <a:r>
              <a:rPr lang="en-US" altLang="zh-CN" sz="2800" b="1"/>
              <a:t>PSA</a:t>
            </a:r>
            <a:r>
              <a:rPr lang="zh-CN" altLang="en-US" sz="2800" b="1" dirty="0"/>
              <a:t>的最大优点是</a:t>
            </a:r>
            <a:r>
              <a:rPr lang="zh-CN" altLang="en-US" sz="2800" b="1" dirty="0">
                <a:solidFill>
                  <a:srgbClr val="FF0000"/>
                </a:solidFill>
              </a:rPr>
              <a:t>操作简单</a:t>
            </a:r>
            <a:r>
              <a:rPr lang="zh-CN" altLang="en-US" sz="2800" b="1" dirty="0"/>
              <a:t>，能够生产</a:t>
            </a:r>
            <a:r>
              <a:rPr lang="zh-CN" altLang="en-US" sz="2800" b="1" dirty="0">
                <a:solidFill>
                  <a:srgbClr val="FF0000"/>
                </a:solidFill>
              </a:rPr>
              <a:t>纯度高</a:t>
            </a:r>
            <a:r>
              <a:rPr lang="zh-CN" altLang="en-US" sz="2800" b="1" dirty="0"/>
              <a:t>达</a:t>
            </a:r>
            <a:r>
              <a:rPr lang="en-US" altLang="zh-CN" sz="2800" b="1"/>
              <a:t>99%~99.99%</a:t>
            </a:r>
            <a:r>
              <a:rPr lang="zh-CN" altLang="en-US" sz="2800" b="1" dirty="0"/>
              <a:t>的氢气产品。</a:t>
            </a:r>
            <a:endParaRPr lang="zh-CN" altLang="en-US" sz="2800" b="1" dirty="0"/>
          </a:p>
        </p:txBody>
      </p:sp>
      <p:sp>
        <p:nvSpPr>
          <p:cNvPr id="190468" name="矩形 190467"/>
          <p:cNvSpPr/>
          <p:nvPr/>
        </p:nvSpPr>
        <p:spPr>
          <a:xfrm>
            <a:off x="4679950" y="404813"/>
            <a:ext cx="1841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190469" name="椭圆形标注 190468"/>
          <p:cNvSpPr/>
          <p:nvPr/>
        </p:nvSpPr>
        <p:spPr>
          <a:xfrm>
            <a:off x="4140200" y="0"/>
            <a:ext cx="5003800" cy="1125538"/>
          </a:xfrm>
          <a:prstGeom prst="wedgeEllipseCallout">
            <a:avLst>
              <a:gd name="adj1" fmla="val -49935"/>
              <a:gd name="adj2" fmla="val 2517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</a:rPr>
              <a:t>pressure-swing adsorption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charRg st="1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7">
                                            <p:txEl>
                                              <p:charRg st="1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7">
                                            <p:txEl>
                                              <p:charRg st="1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charRg st="8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charRg st="8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charRg st="8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charRg st="134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7">
                                            <p:txEl>
                                              <p:charRg st="134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7">
                                            <p:txEl>
                                              <p:charRg st="134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Beam">
  <a:themeElements>
    <a:clrScheme name="">
      <a:dk1>
        <a:srgbClr val="FFFFFF"/>
      </a:dk1>
      <a:lt1>
        <a:srgbClr val="000099"/>
      </a:lt1>
      <a:dk2>
        <a:srgbClr val="FFFFFF"/>
      </a:dk2>
      <a:lt2>
        <a:srgbClr val="000080"/>
      </a:lt2>
      <a:accent1>
        <a:srgbClr val="3366FF"/>
      </a:accent1>
      <a:accent2>
        <a:srgbClr val="7B46D0"/>
      </a:accent2>
      <a:accent3>
        <a:srgbClr val="AAAACA"/>
      </a:accent3>
      <a:accent4>
        <a:srgbClr val="DCDCDC"/>
      </a:accent4>
      <a:accent5>
        <a:srgbClr val="ADB9FF"/>
      </a:accent5>
      <a:accent6>
        <a:srgbClr val="6E3EBA"/>
      </a:accent6>
      <a:hlink>
        <a:srgbClr val="86D1EC"/>
      </a:hlink>
      <a:folHlink>
        <a:srgbClr val="45C98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CCCCFF"/>
        </a:dk2>
        <a:lt2>
          <a:srgbClr val="1A006C"/>
        </a:lt2>
        <a:accent1>
          <a:srgbClr val="0099CC"/>
        </a:accent1>
        <a:accent2>
          <a:srgbClr val="6600CC"/>
        </a:accent2>
        <a:accent3>
          <a:srgbClr val="AAAAB9"/>
        </a:accent3>
        <a:accent4>
          <a:srgbClr val="DCDCDC"/>
        </a:accent4>
        <a:accent5>
          <a:srgbClr val="AACAE2"/>
        </a:accent5>
        <a:accent6>
          <a:srgbClr val="5B00B7"/>
        </a:accent6>
        <a:hlink>
          <a:srgbClr val="9999FF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00080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CDCDC"/>
        </a:accent4>
        <a:accent5>
          <a:srgbClr val="ADB9FF"/>
        </a:accent5>
        <a:accent6>
          <a:srgbClr val="6E3EBA"/>
        </a:accent6>
        <a:hlink>
          <a:srgbClr val="86D1EC"/>
        </a:hlink>
        <a:folHlink>
          <a:srgbClr val="45C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F598D"/>
        </a:lt1>
        <a:dk2>
          <a:srgbClr val="CCECFF"/>
        </a:dk2>
        <a:lt2>
          <a:srgbClr val="3F4873"/>
        </a:lt2>
        <a:accent1>
          <a:srgbClr val="0099CC"/>
        </a:accent1>
        <a:accent2>
          <a:srgbClr val="4C8470"/>
        </a:accent2>
        <a:accent3>
          <a:srgbClr val="B3B5C5"/>
        </a:accent3>
        <a:accent4>
          <a:srgbClr val="DCDCDC"/>
        </a:accent4>
        <a:accent5>
          <a:srgbClr val="AACAE2"/>
        </a:accent5>
        <a:accent6>
          <a:srgbClr val="437664"/>
        </a:accent6>
        <a:hlink>
          <a:srgbClr val="99CC00"/>
        </a:hlink>
        <a:folHlink>
          <a:srgbClr val="96A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E2EFCD"/>
        </a:dk2>
        <a:lt2>
          <a:srgbClr val="006E6B"/>
        </a:lt2>
        <a:accent1>
          <a:srgbClr val="33CCCC"/>
        </a:accent1>
        <a:accent2>
          <a:srgbClr val="6352B8"/>
        </a:accent2>
        <a:accent3>
          <a:srgbClr val="AAC1C1"/>
        </a:accent3>
        <a:accent4>
          <a:srgbClr val="DCDCDC"/>
        </a:accent4>
        <a:accent5>
          <a:srgbClr val="ADE2E2"/>
        </a:accent5>
        <a:accent6>
          <a:srgbClr val="5849A5"/>
        </a:accent6>
        <a:hlink>
          <a:srgbClr val="CC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46434"/>
        </a:lt1>
        <a:dk2>
          <a:srgbClr val="FFFFCC"/>
        </a:dk2>
        <a:lt2>
          <a:srgbClr val="48562C"/>
        </a:lt2>
        <a:accent1>
          <a:srgbClr val="7B8A6E"/>
        </a:accent1>
        <a:accent2>
          <a:srgbClr val="527C3A"/>
        </a:accent2>
        <a:accent3>
          <a:srgbClr val="B4B8AD"/>
        </a:accent3>
        <a:accent4>
          <a:srgbClr val="DCDCDC"/>
        </a:accent4>
        <a:accent5>
          <a:srgbClr val="BFC4BB"/>
        </a:accent5>
        <a:accent6>
          <a:srgbClr val="496F33"/>
        </a:accent6>
        <a:hlink>
          <a:srgbClr val="55B55E"/>
        </a:hlink>
        <a:folHlink>
          <a:srgbClr val="85B3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5BDAC"/>
        </a:lt1>
        <a:dk2>
          <a:srgbClr val="FFFFCC"/>
        </a:dk2>
        <a:lt2>
          <a:srgbClr val="96B29E"/>
        </a:lt2>
        <a:accent1>
          <a:srgbClr val="4E8880"/>
        </a:accent1>
        <a:accent2>
          <a:srgbClr val="2F71B9"/>
        </a:accent2>
        <a:accent3>
          <a:srgbClr val="CFDAD2"/>
        </a:accent3>
        <a:accent4>
          <a:srgbClr val="DCDCDC"/>
        </a:accent4>
        <a:accent5>
          <a:srgbClr val="B3C4C1"/>
        </a:accent5>
        <a:accent6>
          <a:srgbClr val="2965A6"/>
        </a:accent6>
        <a:hlink>
          <a:srgbClr val="9DC0E7"/>
        </a:hlink>
        <a:folHlink>
          <a:srgbClr val="54CA8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CC9900"/>
        </a:lt1>
        <a:dk2>
          <a:srgbClr val="CEBD40"/>
        </a:dk2>
        <a:lt2>
          <a:srgbClr val="D49C0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CDCDC"/>
        </a:accent4>
        <a:accent5>
          <a:srgbClr val="E2B9AA"/>
        </a:accent5>
        <a:accent6>
          <a:srgbClr val="727200"/>
        </a:accent6>
        <a:hlink>
          <a:srgbClr val="FF99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AF9E6"/>
        </a:dk1>
        <a:lt1>
          <a:srgbClr val="990000"/>
        </a:lt1>
        <a:dk2>
          <a:srgbClr val="EADC78"/>
        </a:dk2>
        <a:lt2>
          <a:srgbClr val="881700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8D7C6"/>
        </a:accent4>
        <a:accent5>
          <a:srgbClr val="FFB9AA"/>
        </a:accent5>
        <a:accent6>
          <a:srgbClr val="A56149"/>
        </a:accent6>
        <a:hlink>
          <a:srgbClr val="D78D15"/>
        </a:hlink>
        <a:folHlink>
          <a:srgbClr val="C6B3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4CA96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4602</Words>
  <Application>WPS 演示</Application>
  <PresentationFormat>在屏幕上显示</PresentationFormat>
  <Paragraphs>444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Garamond</vt:lpstr>
      <vt:lpstr>Segoe Print</vt:lpstr>
      <vt:lpstr>华文行楷</vt:lpstr>
      <vt:lpstr>微软雅黑</vt:lpstr>
      <vt:lpstr>Arial Unicode MS</vt:lpstr>
      <vt:lpstr>楷体</vt:lpstr>
      <vt:lpstr>汉仪旗黑-85S</vt:lpstr>
      <vt:lpstr>黑体</vt:lpstr>
      <vt:lpstr>Beam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rjy</dc:creator>
  <cp:lastModifiedBy>little fairy</cp:lastModifiedBy>
  <cp:revision>62</cp:revision>
  <dcterms:created xsi:type="dcterms:W3CDTF">2008-12-14T17:34:51Z</dcterms:created>
  <dcterms:modified xsi:type="dcterms:W3CDTF">2024-01-18T08:14:46Z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6D2812B2A4A6469E8E4A43270AA9F81F_13</vt:lpwstr>
  </property>
  <property fmtid="{D5CDD505-2E9C-101B-9397-08002B2CF9AE}" pid="3" name="KSOProductBuildVer">
    <vt:lpwstr>2052-12.1.0.16120</vt:lpwstr>
  </property>
</Properties>
</file>