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454" r:id="rId4"/>
    <p:sldId id="455" r:id="rId5"/>
    <p:sldId id="283" r:id="rId6"/>
    <p:sldId id="386" r:id="rId8"/>
    <p:sldId id="385" r:id="rId9"/>
    <p:sldId id="416" r:id="rId10"/>
    <p:sldId id="418" r:id="rId11"/>
    <p:sldId id="339" r:id="rId12"/>
    <p:sldId id="378" r:id="rId13"/>
    <p:sldId id="375" r:id="rId14"/>
    <p:sldId id="394" r:id="rId15"/>
    <p:sldId id="429" r:id="rId16"/>
    <p:sldId id="440" r:id="rId17"/>
    <p:sldId id="430" r:id="rId18"/>
    <p:sldId id="431" r:id="rId19"/>
    <p:sldId id="435" r:id="rId20"/>
    <p:sldId id="436" r:id="rId21"/>
    <p:sldId id="438" r:id="rId22"/>
    <p:sldId id="437" r:id="rId23"/>
    <p:sldId id="441" r:id="rId24"/>
    <p:sldId id="434" r:id="rId25"/>
    <p:sldId id="314" r:id="rId26"/>
    <p:sldId id="319" r:id="rId27"/>
    <p:sldId id="442" r:id="rId28"/>
    <p:sldId id="317" r:id="rId29"/>
    <p:sldId id="456" r:id="rId30"/>
  </p:sldIdLst>
  <p:sldSz cx="12192000" cy="6858000"/>
  <p:notesSz cx="6858000" cy="9144000"/>
  <p:custDataLst>
    <p:tags r:id="rId35"/>
  </p:custDataLst>
  <p:defaultTextStyle>
    <a:defPPr>
      <a:defRPr lang="zh-CN"/>
    </a:defPPr>
    <a:lvl1pPr marL="0" lvl="0" indent="0" algn="l" defTabSz="914400" rtl="0" eaLnBrk="1" fontAlgn="base" latinLnBrk="0" hangingPunct="1">
      <a:lnSpc>
        <a:spcPct val="100000"/>
      </a:lnSpc>
      <a:spcBef>
        <a:spcPct val="0"/>
      </a:spcBef>
      <a:spcAft>
        <a:spcPct val="0"/>
      </a:spcAft>
      <a:buNone/>
      <a:defRPr sz="3000" b="0" i="0" u="none" kern="1200" baseline="0">
        <a:solidFill>
          <a:schemeClr val="bg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30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30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30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3000" b="0" i="0" u="none" kern="1200" baseline="0">
        <a:solidFill>
          <a:schemeClr val="bg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3000" b="0" i="0" u="none" kern="1200" baseline="0">
        <a:solidFill>
          <a:schemeClr val="bg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3000" b="0" i="0" u="none" kern="1200" baseline="0">
        <a:solidFill>
          <a:schemeClr val="bg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3000" b="0" i="0" u="none" kern="1200" baseline="0">
        <a:solidFill>
          <a:schemeClr val="bg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3000" b="0" i="0" u="none" kern="1200" baseline="0">
        <a:solidFill>
          <a:schemeClr val="bg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7C80"/>
    <a:srgbClr val="000000"/>
    <a:srgbClr val="0066FF"/>
    <a:srgbClr val="CCCCFF"/>
    <a:srgbClr val="66CCFF"/>
    <a:srgbClr val="CCE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6"/>
    <p:restoredTop sz="80656"/>
  </p:normalViewPr>
  <p:slideViewPr>
    <p:cSldViewPr showGuides="1">
      <p:cViewPr varScale="1">
        <p:scale>
          <a:sx n="57" d="100"/>
          <a:sy n="57" d="100"/>
        </p:scale>
        <p:origin x="-1512" y="-90"/>
      </p:cViewPr>
      <p:guideLst>
        <p:guide orient="horz" pos="2160"/>
        <p:guide pos="3840"/>
      </p:guideLst>
    </p:cSldViewPr>
  </p:slideViewPr>
  <p:outlineViewPr>
    <p:cViewPr>
      <p:scale>
        <a:sx n="33" d="100"/>
        <a:sy n="33" d="100"/>
      </p:scale>
      <p:origin x="0" y="15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gs" Target="tags/tag162.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sz="120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325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2" name="Rectangle 4"/>
          <p:cNvSpPr>
            <a:spLocks noRo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532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325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sz="120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buNone/>
            </a:pPr>
            <a:fld id="{9A0DB2DC-4C9A-4742-B13C-FB6460FD3503}" type="slidenum">
              <a:rPr lang="en-US" altLang="zh-CN" sz="1200" strike="noStrike" noProof="1" dirty="0">
                <a:solidFill>
                  <a:schemeClr val="tx1"/>
                </a:solidFill>
                <a:latin typeface="Arial" panose="020B0604020202020204" pitchFamily="34" charset="0"/>
                <a:ea typeface="宋体" panose="02010600030101010101" pitchFamily="2" charset="-122"/>
                <a:cs typeface="+mn-cs"/>
              </a:rPr>
            </a:fld>
            <a:endParaRPr lang="en-US" altLang="zh-CN" sz="1200" strike="noStrike" noProof="1" dirty="0">
              <a:solidFill>
                <a:schemeClr val="tx1"/>
              </a:solidFill>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幻灯片图像占位符 1"/>
          <p:cNvSpPr>
            <a:spLocks noGrp="1" noRot="1" noChangeAspect="1" noTextEdit="1"/>
          </p:cNvSpPr>
          <p:nvPr>
            <p:ph type="sldImg"/>
          </p:nvPr>
        </p:nvSpPr>
        <p:spPr>
          <a:ln/>
        </p:spPr>
      </p:sp>
      <p:sp>
        <p:nvSpPr>
          <p:cNvPr id="4098" name="备注占位符 2"/>
          <p:cNvSpPr>
            <a:spLocks noGrp="1"/>
          </p:cNvSpPr>
          <p:nvPr>
            <p:ph type="body"/>
          </p:nvPr>
        </p:nvSpPr>
        <p:spPr>
          <a:ln/>
        </p:spPr>
        <p:txBody>
          <a:bodyPr wrap="square" lIns="91440" tIns="45720" rIns="91440" bIns="45720" anchor="t" anchorCtr="0"/>
          <a:p>
            <a:pPr lvl="0" eaLnBrk="1" hangingPunct="1"/>
            <a:r>
              <a:rPr lang="zh-CN" altLang="en-US" dirty="0"/>
              <a:t>各位经理、各位道路运输安全生产领域的专家，大家下午好！这次培训班集中了全市道路运输行业各个领域的安全管理人员，这种培训还是第一次，我们在课程安排上尽量满足各个专业领域的参训人员，把相近的内容综合起来讲解，希望不同专业的同志们在听讲其他内容时有所借鉴，因为道理都是相通的。下面，我带领大家共同学习</a:t>
            </a:r>
            <a:r>
              <a:rPr lang="en-US" altLang="zh-CN" dirty="0"/>
              <a:t>《</a:t>
            </a:r>
            <a:r>
              <a:rPr lang="zh-CN" altLang="en-US" dirty="0"/>
              <a:t>交通运输企业安全生产标准化建设实施方案</a:t>
            </a:r>
            <a:r>
              <a:rPr lang="en-US" altLang="zh-CN" dirty="0"/>
              <a:t>》</a:t>
            </a:r>
            <a:r>
              <a:rPr lang="zh-CN" altLang="en-US" dirty="0"/>
              <a:t>。首先，我们简要了解一下与推进企业安全生产标准化建设密切相关的几个重要政策性文件。</a:t>
            </a:r>
            <a:endParaRPr lang="zh-CN" altLang="en-US" dirty="0"/>
          </a:p>
        </p:txBody>
      </p:sp>
      <p:sp>
        <p:nvSpPr>
          <p:cNvPr id="409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solidFill>
                  <a:schemeClr val="tx1"/>
                </a:solidFill>
              </a:rPr>
            </a:fld>
            <a:endParaRPr lang="en-US" altLang="zh-CN" sz="1200" dirty="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幻灯片图像占位符 1"/>
          <p:cNvSpPr>
            <a:spLocks noGrp="1" noRot="1" noChangeAspect="1" noTextEdit="1"/>
          </p:cNvSpPr>
          <p:nvPr>
            <p:ph type="sldImg"/>
          </p:nvPr>
        </p:nvSpPr>
        <p:spPr>
          <a:ln/>
        </p:spPr>
      </p:sp>
      <p:sp>
        <p:nvSpPr>
          <p:cNvPr id="25602"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2560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solidFill>
                  <a:schemeClr val="tx1"/>
                </a:solidFill>
              </a:rPr>
            </a:fld>
            <a:endParaRPr lang="en-US" altLang="zh-CN" sz="1200" dirty="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幻灯片图像占位符 1"/>
          <p:cNvSpPr>
            <a:spLocks noGrp="1" noRot="1" noChangeAspect="1" noTextEdit="1"/>
          </p:cNvSpPr>
          <p:nvPr>
            <p:ph type="sldImg"/>
          </p:nvPr>
        </p:nvSpPr>
        <p:spPr>
          <a:ln/>
        </p:spPr>
      </p:sp>
      <p:sp>
        <p:nvSpPr>
          <p:cNvPr id="27650"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276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solidFill>
                  <a:schemeClr val="tx1"/>
                </a:solidFill>
              </a:rPr>
            </a:fld>
            <a:endParaRPr lang="en-US" altLang="zh-CN" sz="1200" dirty="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noRot="1" noChangeAspect="1" noTextEdit="1"/>
          </p:cNvSpPr>
          <p:nvPr>
            <p:ph type="sldImg"/>
          </p:nvPr>
        </p:nvSpPr>
        <p:spPr>
          <a:ln/>
        </p:spPr>
      </p:sp>
      <p:sp>
        <p:nvSpPr>
          <p:cNvPr id="29698"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2969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solidFill>
                  <a:schemeClr val="tx1"/>
                </a:solidFill>
              </a:rPr>
            </a:fld>
            <a:endParaRPr lang="en-US" altLang="zh-CN" sz="1200" dirty="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幻灯片图像占位符 1"/>
          <p:cNvSpPr>
            <a:spLocks noGrp="1" noRot="1" noChangeAspect="1" noTextEdit="1"/>
          </p:cNvSpPr>
          <p:nvPr>
            <p:ph type="sldImg"/>
          </p:nvPr>
        </p:nvSpPr>
        <p:spPr>
          <a:ln/>
        </p:spPr>
      </p:sp>
      <p:sp>
        <p:nvSpPr>
          <p:cNvPr id="31746"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3174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solidFill>
                  <a:schemeClr val="tx1"/>
                </a:solidFill>
              </a:rPr>
            </a:fld>
            <a:endParaRPr lang="en-US" altLang="zh-CN" sz="1200" dirty="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a:spLocks noGrp="1" noRot="1" noChangeAspect="1" noTextEdit="1"/>
          </p:cNvSpPr>
          <p:nvPr>
            <p:ph type="sldImg"/>
          </p:nvPr>
        </p:nvSpPr>
        <p:spPr>
          <a:ln/>
        </p:spPr>
      </p:sp>
      <p:sp>
        <p:nvSpPr>
          <p:cNvPr id="33794"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3379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solidFill>
                  <a:schemeClr val="tx1"/>
                </a:solidFill>
              </a:rPr>
            </a:fld>
            <a:endParaRPr lang="en-US" altLang="zh-CN" sz="1200" dirty="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幻灯片图像占位符 1"/>
          <p:cNvSpPr>
            <a:spLocks noGrp="1" noRot="1" noChangeAspect="1" noTextEdit="1"/>
          </p:cNvSpPr>
          <p:nvPr>
            <p:ph type="sldImg"/>
          </p:nvPr>
        </p:nvSpPr>
        <p:spPr>
          <a:ln/>
        </p:spPr>
      </p:sp>
      <p:sp>
        <p:nvSpPr>
          <p:cNvPr id="35842"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3584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solidFill>
                  <a:schemeClr val="tx1"/>
                </a:solidFill>
              </a:rPr>
            </a:fld>
            <a:endParaRPr lang="en-US" altLang="zh-CN" sz="1200" dirty="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幻灯片图像占位符 1"/>
          <p:cNvSpPr>
            <a:spLocks noGrp="1" noRot="1" noChangeAspect="1" noTextEdit="1"/>
          </p:cNvSpPr>
          <p:nvPr>
            <p:ph type="sldImg"/>
          </p:nvPr>
        </p:nvSpPr>
        <p:spPr>
          <a:ln/>
        </p:spPr>
      </p:sp>
      <p:sp>
        <p:nvSpPr>
          <p:cNvPr id="37890"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3789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solidFill>
                  <a:schemeClr val="tx1"/>
                </a:solidFill>
              </a:rPr>
            </a:fld>
            <a:endParaRPr lang="en-US" altLang="zh-CN" sz="1200" dirty="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solidFill>
                  <a:schemeClr val="tx1"/>
                </a:solidFill>
              </a:rPr>
            </a:fld>
            <a:endParaRPr lang="en-US" altLang="zh-CN" sz="1200" dirty="0">
              <a:solidFill>
                <a:schemeClr val="tx1"/>
              </a:solidFill>
            </a:endParaRPr>
          </a:p>
        </p:txBody>
      </p:sp>
      <p:sp>
        <p:nvSpPr>
          <p:cNvPr id="39938" name="Rectangle 2"/>
          <p:cNvSpPr>
            <a:spLocks noRot="1" noTextEdit="1"/>
          </p:cNvSpPr>
          <p:nvPr>
            <p:ph type="sldImg"/>
          </p:nvPr>
        </p:nvSpPr>
        <p:spPr>
          <a:ln/>
        </p:spPr>
      </p:sp>
      <p:sp>
        <p:nvSpPr>
          <p:cNvPr id="39939"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solidFill>
                  <a:schemeClr val="tx1"/>
                </a:solidFill>
              </a:rPr>
            </a:fld>
            <a:endParaRPr lang="en-US" altLang="zh-CN" sz="1200" dirty="0">
              <a:solidFill>
                <a:schemeClr val="tx1"/>
              </a:solidFill>
            </a:endParaRPr>
          </a:p>
        </p:txBody>
      </p:sp>
      <p:sp>
        <p:nvSpPr>
          <p:cNvPr id="41986" name="Rectangle 2"/>
          <p:cNvSpPr>
            <a:spLocks noRot="1" noTextEdit="1"/>
          </p:cNvSpPr>
          <p:nvPr>
            <p:ph type="sldImg"/>
          </p:nvPr>
        </p:nvSpPr>
        <p:spPr>
          <a:ln/>
        </p:spPr>
      </p:sp>
      <p:sp>
        <p:nvSpPr>
          <p:cNvPr id="41987" name="Rectangle 3"/>
          <p:cNvSpPr>
            <a:spLocks noGrp="1"/>
          </p:cNvSpPr>
          <p:nvPr>
            <p:ph type="body"/>
          </p:nvPr>
        </p:nvSpPr>
        <p:spPr>
          <a:ln/>
        </p:spPr>
        <p:txBody>
          <a:bodyPr wrap="square" lIns="91440" tIns="45720" rIns="91440" bIns="45720" anchor="t" anchorCtr="0"/>
          <a:p>
            <a:pPr lvl="0" eaLnBrk="1" hangingPunct="1"/>
            <a:r>
              <a:rPr lang="zh-CN" altLang="en-US" dirty="0"/>
              <a:t>。</a:t>
            </a:r>
            <a:endParaRPr lang="zh-CN"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solidFill>
                  <a:schemeClr val="tx1"/>
                </a:solidFill>
              </a:rPr>
            </a:fld>
            <a:endParaRPr lang="en-US" altLang="zh-CN" sz="1200" dirty="0">
              <a:solidFill>
                <a:schemeClr val="tx1"/>
              </a:solidFill>
            </a:endParaRPr>
          </a:p>
        </p:txBody>
      </p:sp>
      <p:sp>
        <p:nvSpPr>
          <p:cNvPr id="44034" name="Rectangle 2"/>
          <p:cNvSpPr>
            <a:spLocks noRot="1" noTextEdit="1"/>
          </p:cNvSpPr>
          <p:nvPr>
            <p:ph type="sldImg"/>
          </p:nvPr>
        </p:nvSpPr>
        <p:spPr>
          <a:ln/>
        </p:spPr>
      </p:sp>
      <p:sp>
        <p:nvSpPr>
          <p:cNvPr id="44035" name="Rectangle 3"/>
          <p:cNvSpPr>
            <a:spLocks noGrp="1"/>
          </p:cNvSpPr>
          <p:nvPr>
            <p:ph type="body"/>
          </p:nvPr>
        </p:nvSpPr>
        <p:spPr>
          <a:ln/>
        </p:spPr>
        <p:txBody>
          <a:bodyPr wrap="square" lIns="91440" tIns="45720" rIns="91440" bIns="45720" anchor="t" anchorCtr="0"/>
          <a:p>
            <a:pPr lvl="0" eaLnBrk="1" hangingPunct="1"/>
            <a:r>
              <a:rPr lang="zh-CN" altLang="en-US" dirty="0"/>
              <a:t>。</a:t>
            </a:r>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1"/>
          <p:cNvSpPr>
            <a:spLocks noGrp="1" noRot="1" noChangeAspect="1" noTextEdit="1"/>
          </p:cNvSpPr>
          <p:nvPr>
            <p:ph type="sldImg"/>
          </p:nvPr>
        </p:nvSpPr>
        <p:spPr>
          <a:ln/>
        </p:spPr>
      </p:sp>
      <p:sp>
        <p:nvSpPr>
          <p:cNvPr id="6146" name="备注占位符 2"/>
          <p:cNvSpPr>
            <a:spLocks noGrp="1"/>
          </p:cNvSpPr>
          <p:nvPr>
            <p:ph type="body"/>
          </p:nvPr>
        </p:nvSpPr>
        <p:spPr>
          <a:ln/>
        </p:spPr>
        <p:txBody>
          <a:bodyPr wrap="square" lIns="91440" tIns="45720" rIns="91440" bIns="45720" anchor="t" anchorCtr="0"/>
          <a:p>
            <a:pPr lvl="0" eaLnBrk="1" hangingPunct="1"/>
            <a:r>
              <a:rPr lang="zh-CN" altLang="en-US" b="1" dirty="0"/>
              <a:t>岗位达标：</a:t>
            </a:r>
            <a:r>
              <a:rPr lang="zh-CN" altLang="en-US" dirty="0"/>
              <a:t>是国家安全生产方针、政策、标准、规范在生产（管理）岗位得到具体落实和实现的状态。岗位是企业安全管理的基本单元，岗位安全是企业安全的保证。企业要依法制定相应的岗位安全标准。</a:t>
            </a:r>
            <a:endParaRPr lang="en-US" altLang="zh-CN" dirty="0"/>
          </a:p>
          <a:p>
            <a:pPr lvl="0" eaLnBrk="1" hangingPunct="1"/>
            <a:r>
              <a:rPr lang="zh-CN" altLang="en-US" b="1" dirty="0"/>
              <a:t>专业达标</a:t>
            </a:r>
            <a:r>
              <a:rPr lang="zh-CN" altLang="en-US" dirty="0"/>
              <a:t>：是企业专项安全技术工作和生产作业活动，达到国家或行业专项标准、规范、规程的要求在企业工作的实现状态。例如：一个企业中的客运、货运、维修、驾校、车站等不同专业的安全生产达标。</a:t>
            </a:r>
            <a:endParaRPr lang="en-US" altLang="zh-CN" dirty="0"/>
          </a:p>
          <a:p>
            <a:pPr lvl="0" eaLnBrk="1" hangingPunct="1"/>
            <a:r>
              <a:rPr lang="zh-CN" altLang="en-US" b="1" dirty="0"/>
              <a:t>企业达标：</a:t>
            </a:r>
            <a:r>
              <a:rPr lang="zh-CN" altLang="en-US" dirty="0"/>
              <a:t>是企业根据国家制定的</a:t>
            </a:r>
            <a:r>
              <a:rPr lang="en-US" altLang="zh-CN" dirty="0"/>
              <a:t>《</a:t>
            </a:r>
            <a:r>
              <a:rPr lang="zh-CN" altLang="en-US" dirty="0"/>
              <a:t>企业安全标准化基本规范</a:t>
            </a:r>
            <a:r>
              <a:rPr lang="en-US" altLang="zh-CN" dirty="0"/>
              <a:t>》</a:t>
            </a:r>
            <a:r>
              <a:rPr lang="zh-CN" altLang="en-US" dirty="0"/>
              <a:t>及其相应的行业和地方制定的相关考核评分标准达到规范要求的状态。是企业安全管理的综合体现。从原理上讲，只有岗位达标、专业达标，才能实现企业达标。</a:t>
            </a:r>
            <a:endParaRPr lang="zh-CN" altLang="en-US" dirty="0"/>
          </a:p>
        </p:txBody>
      </p:sp>
      <p:sp>
        <p:nvSpPr>
          <p:cNvPr id="614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solidFill>
                  <a:schemeClr val="tx1"/>
                </a:solidFill>
              </a:rPr>
            </a:fld>
            <a:endParaRPr lang="en-US" altLang="zh-CN" sz="1200" dirty="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solidFill>
                  <a:schemeClr val="tx1"/>
                </a:solidFill>
              </a:rPr>
            </a:fld>
            <a:endParaRPr lang="en-US" altLang="zh-CN" sz="1200" dirty="0">
              <a:solidFill>
                <a:schemeClr val="tx1"/>
              </a:solidFill>
            </a:endParaRPr>
          </a:p>
        </p:txBody>
      </p:sp>
      <p:sp>
        <p:nvSpPr>
          <p:cNvPr id="46082" name="Rectangle 2"/>
          <p:cNvSpPr>
            <a:spLocks noRot="1" noTextEdit="1"/>
          </p:cNvSpPr>
          <p:nvPr>
            <p:ph type="sldImg"/>
          </p:nvPr>
        </p:nvSpPr>
        <p:spPr>
          <a:ln/>
        </p:spPr>
      </p:sp>
      <p:sp>
        <p:nvSpPr>
          <p:cNvPr id="46083" name="Rectangle 3"/>
          <p:cNvSpPr>
            <a:spLocks noGrp="1"/>
          </p:cNvSpPr>
          <p:nvPr>
            <p:ph type="body"/>
          </p:nvPr>
        </p:nvSpPr>
        <p:spPr>
          <a:ln/>
        </p:spPr>
        <p:txBody>
          <a:bodyPr wrap="square" lIns="91440" tIns="45720" rIns="91440" bIns="45720" anchor="t" anchorCtr="0"/>
          <a:p>
            <a:pPr lvl="0" eaLnBrk="1" hangingPunct="1"/>
            <a:r>
              <a:rPr lang="zh-CN" altLang="en-US" dirty="0"/>
              <a:t>　</a:t>
            </a:r>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幻灯片图像占位符 1"/>
          <p:cNvSpPr>
            <a:spLocks noGrp="1" noRot="1" noChangeAspect="1" noTextEdit="1"/>
          </p:cNvSpPr>
          <p:nvPr>
            <p:ph type="sldImg"/>
          </p:nvPr>
        </p:nvSpPr>
        <p:spPr>
          <a:ln/>
        </p:spPr>
      </p:sp>
      <p:sp>
        <p:nvSpPr>
          <p:cNvPr id="8194" name="备注占位符 2"/>
          <p:cNvSpPr>
            <a:spLocks noGrp="1"/>
          </p:cNvSpPr>
          <p:nvPr>
            <p:ph type="body"/>
          </p:nvPr>
        </p:nvSpPr>
        <p:spPr>
          <a:ln/>
        </p:spPr>
        <p:txBody>
          <a:bodyPr wrap="square" lIns="91440" tIns="45720" rIns="91440" bIns="45720" anchor="t" anchorCtr="0"/>
          <a:p>
            <a:pPr lvl="0" eaLnBrk="1" hangingPunct="1"/>
            <a:r>
              <a:rPr lang="zh-CN" altLang="en-US" dirty="0"/>
              <a:t>信用评级：又称资信评级，是一种社会中介服务为社会提供资信信息，或为单位自身提供决策参考的活动。</a:t>
            </a:r>
            <a:endParaRPr lang="en-US" altLang="zh-CN" dirty="0"/>
          </a:p>
          <a:p>
            <a:pPr lvl="0" eaLnBrk="1" hangingPunct="1"/>
            <a:r>
              <a:rPr lang="zh-CN" altLang="en-US" dirty="0"/>
              <a:t>评级分类：</a:t>
            </a:r>
            <a:r>
              <a:rPr lang="en-US" altLang="zh-CN" dirty="0"/>
              <a:t>1</a:t>
            </a:r>
            <a:r>
              <a:rPr lang="zh-CN" altLang="en-US" dirty="0"/>
              <a:t>、企业信用评级，</a:t>
            </a:r>
            <a:r>
              <a:rPr lang="en-US" altLang="zh-CN" dirty="0"/>
              <a:t>2</a:t>
            </a:r>
            <a:r>
              <a:rPr lang="zh-CN" altLang="en-US" dirty="0"/>
              <a:t>、证券信用评级，</a:t>
            </a:r>
            <a:r>
              <a:rPr lang="en-US" altLang="zh-CN" dirty="0"/>
              <a:t>3</a:t>
            </a:r>
            <a:r>
              <a:rPr lang="zh-CN" altLang="en-US" dirty="0"/>
              <a:t>、国家主权信用评级，</a:t>
            </a:r>
            <a:r>
              <a:rPr lang="en-US" altLang="zh-CN" dirty="0"/>
              <a:t>4</a:t>
            </a:r>
            <a:r>
              <a:rPr lang="zh-CN" altLang="en-US" dirty="0"/>
              <a:t>、其他信用评级（如项目信用评级）</a:t>
            </a:r>
            <a:endParaRPr lang="en-US" altLang="zh-CN" dirty="0"/>
          </a:p>
          <a:p>
            <a:pPr lvl="0" eaLnBrk="1" hangingPunct="1"/>
            <a:r>
              <a:rPr lang="zh-CN" altLang="en-US" dirty="0"/>
              <a:t>按方式分：</a:t>
            </a:r>
            <a:r>
              <a:rPr lang="en-US" altLang="zh-CN" dirty="0"/>
              <a:t>1</a:t>
            </a:r>
            <a:r>
              <a:rPr lang="zh-CN" altLang="en-US" dirty="0"/>
              <a:t>、公开评估，</a:t>
            </a:r>
            <a:r>
              <a:rPr lang="en-US" altLang="zh-CN" dirty="0"/>
              <a:t>2</a:t>
            </a:r>
            <a:r>
              <a:rPr lang="zh-CN" altLang="en-US" dirty="0"/>
              <a:t>、内部评估。</a:t>
            </a:r>
            <a:endParaRPr lang="zh-CN" altLang="en-US" dirty="0"/>
          </a:p>
        </p:txBody>
      </p:sp>
      <p:sp>
        <p:nvSpPr>
          <p:cNvPr id="819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solidFill>
                  <a:schemeClr val="tx1"/>
                </a:solidFill>
              </a:rPr>
            </a:fld>
            <a:endParaRPr lang="en-US" altLang="zh-CN" sz="1200" dirty="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noChangeAspect="1" noTextEdit="1"/>
          </p:cNvSpPr>
          <p:nvPr>
            <p:ph type="sldImg"/>
          </p:nvPr>
        </p:nvSpPr>
        <p:spPr>
          <a:ln/>
        </p:spPr>
      </p:sp>
      <p:sp>
        <p:nvSpPr>
          <p:cNvPr id="10242" name="备注占位符 2"/>
          <p:cNvSpPr>
            <a:spLocks noGrp="1"/>
          </p:cNvSpPr>
          <p:nvPr>
            <p:ph type="body"/>
          </p:nvPr>
        </p:nvSpPr>
        <p:spPr>
          <a:ln/>
        </p:spPr>
        <p:txBody>
          <a:bodyPr wrap="square" lIns="91440" tIns="45720" rIns="91440" bIns="45720" anchor="t" anchorCtr="0"/>
          <a:p>
            <a:pPr lvl="0" eaLnBrk="1" hangingPunct="1"/>
            <a:endParaRPr lang="zh-CN" altLang="en-US" dirty="0"/>
          </a:p>
        </p:txBody>
      </p:sp>
      <p:sp>
        <p:nvSpPr>
          <p:cNvPr id="1024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solidFill>
                  <a:schemeClr val="tx1"/>
                </a:solidFill>
              </a:rPr>
            </a:fld>
            <a:endParaRPr lang="en-US" altLang="zh-CN" sz="1200" dirty="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a:spLocks noGrp="1" noRot="1" noChangeAspect="1" noTextEdit="1"/>
          </p:cNvSpPr>
          <p:nvPr>
            <p:ph type="sldImg"/>
          </p:nvPr>
        </p:nvSpPr>
        <p:spPr>
          <a:ln/>
        </p:spPr>
      </p:sp>
      <p:sp>
        <p:nvSpPr>
          <p:cNvPr id="12290" name="备注占位符 2"/>
          <p:cNvSpPr>
            <a:spLocks noGrp="1"/>
          </p:cNvSpPr>
          <p:nvPr>
            <p:ph type="body"/>
          </p:nvPr>
        </p:nvSpPr>
        <p:spPr>
          <a:ln/>
        </p:spPr>
        <p:txBody>
          <a:bodyPr wrap="square" lIns="91440" tIns="45720" rIns="91440" bIns="45720" anchor="t" anchorCtr="0"/>
          <a:p>
            <a:pPr lvl="0" eaLnBrk="1" hangingPunct="1"/>
            <a:r>
              <a:rPr lang="zh-CN" altLang="en-US" dirty="0"/>
              <a:t>要建立健全各行业（领域）企业安全生产标准化评定标准和考评体系；进一步加强企业安全生产规范化管理，推进全员、全方位、全过程安全管理；加强安全生产科技装备，提高安全保障能力；严格把关，分行业（领域）开展达标考评验收；不断完善工作机制，将安全生产标准化建设纳入企业生产经营全过程，促进安全生产标准化建设的动态化、规范化和制度化，有效提高企业本质安全水平。</a:t>
            </a:r>
            <a:endParaRPr lang="zh-CN" altLang="en-US" dirty="0"/>
          </a:p>
        </p:txBody>
      </p:sp>
      <p:sp>
        <p:nvSpPr>
          <p:cNvPr id="1229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solidFill>
                  <a:schemeClr val="tx1"/>
                </a:solidFill>
              </a:rPr>
            </a:fld>
            <a:endParaRPr lang="en-US" altLang="zh-CN" sz="1200" dirty="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noChangeAspect="1" noTextEdit="1"/>
          </p:cNvSpPr>
          <p:nvPr>
            <p:ph type="sldImg"/>
          </p:nvPr>
        </p:nvSpPr>
        <p:spPr>
          <a:ln/>
        </p:spPr>
      </p:sp>
      <p:sp>
        <p:nvSpPr>
          <p:cNvPr id="14338" name="备注占位符 2"/>
          <p:cNvSpPr>
            <a:spLocks noGrp="1"/>
          </p:cNvSpPr>
          <p:nvPr>
            <p:ph type="body"/>
          </p:nvPr>
        </p:nvSpPr>
        <p:spPr>
          <a:ln/>
        </p:spPr>
        <p:txBody>
          <a:bodyPr wrap="square" lIns="91440" tIns="45720" rIns="91440" bIns="45720" anchor="t" anchorCtr="0"/>
          <a:p>
            <a:pPr lvl="0" eaLnBrk="1" hangingPunct="1"/>
            <a:r>
              <a:rPr lang="zh-CN" altLang="en-US" dirty="0"/>
              <a:t>所采取的工作措施：</a:t>
            </a:r>
            <a:endParaRPr lang="zh-CN" altLang="en-US" dirty="0"/>
          </a:p>
        </p:txBody>
      </p:sp>
      <p:sp>
        <p:nvSpPr>
          <p:cNvPr id="143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solidFill>
                  <a:schemeClr val="tx1"/>
                </a:solidFill>
              </a:rPr>
            </a:fld>
            <a:endParaRPr lang="en-US" altLang="zh-CN" sz="1200" dirty="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
          <p:cNvSpPr>
            <a:spLocks noGrp="1" noRot="1" noChangeAspect="1" noTextEdit="1"/>
          </p:cNvSpPr>
          <p:nvPr>
            <p:ph type="sldImg"/>
          </p:nvPr>
        </p:nvSpPr>
        <p:spPr>
          <a:ln/>
        </p:spPr>
      </p:sp>
      <p:sp>
        <p:nvSpPr>
          <p:cNvPr id="17410" name="备注占位符 2"/>
          <p:cNvSpPr>
            <a:spLocks noGrp="1"/>
          </p:cNvSpPr>
          <p:nvPr>
            <p:ph type="body"/>
          </p:nvPr>
        </p:nvSpPr>
        <p:spPr>
          <a:ln/>
        </p:spPr>
        <p:txBody>
          <a:bodyPr wrap="square" lIns="91440" tIns="45720" rIns="91440" bIns="45720" anchor="t" anchorCtr="0"/>
          <a:p>
            <a:pPr lvl="0"/>
            <a:r>
              <a:rPr lang="zh-CN" altLang="en-US" dirty="0"/>
              <a:t> 二〇一一年六月二十九日</a:t>
            </a:r>
            <a:endParaRPr lang="zh-CN" altLang="en-US" dirty="0"/>
          </a:p>
        </p:txBody>
      </p:sp>
      <p:sp>
        <p:nvSpPr>
          <p:cNvPr id="1741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solidFill>
                  <a:schemeClr val="tx1"/>
                </a:solidFill>
              </a:rPr>
            </a:fld>
            <a:endParaRPr lang="en-US" altLang="zh-CN" sz="1200" dirty="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noTextEdit="1"/>
          </p:cNvSpPr>
          <p:nvPr>
            <p:ph type="sldImg"/>
          </p:nvPr>
        </p:nvSpPr>
        <p:spPr>
          <a:ln/>
        </p:spPr>
      </p:sp>
      <p:sp>
        <p:nvSpPr>
          <p:cNvPr id="19458" name="备注占位符 2"/>
          <p:cNvSpPr>
            <a:spLocks noGrp="1"/>
          </p:cNvSpPr>
          <p:nvPr>
            <p:ph type="body"/>
          </p:nvPr>
        </p:nvSpPr>
        <p:spPr>
          <a:ln/>
        </p:spPr>
        <p:txBody>
          <a:bodyPr wrap="square" lIns="91440" tIns="45720" rIns="91440" bIns="45720" anchor="t" anchorCtr="0"/>
          <a:p>
            <a:pPr lvl="0" eaLnBrk="1" hangingPunct="1"/>
            <a:endParaRPr lang="zh-CN" altLang="en-US" dirty="0"/>
          </a:p>
        </p:txBody>
      </p:sp>
      <p:sp>
        <p:nvSpPr>
          <p:cNvPr id="1945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solidFill>
                  <a:schemeClr val="tx1"/>
                </a:solidFill>
              </a:rPr>
            </a:fld>
            <a:endParaRPr lang="en-US" altLang="zh-CN" sz="1200" dirty="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noTextEdit="1"/>
          </p:cNvSpPr>
          <p:nvPr>
            <p:ph type="sldImg"/>
          </p:nvPr>
        </p:nvSpPr>
        <p:spPr>
          <a:ln/>
        </p:spPr>
      </p:sp>
      <p:sp>
        <p:nvSpPr>
          <p:cNvPr id="23554" name="备注占位符 2"/>
          <p:cNvSpPr>
            <a:spLocks noGrp="1"/>
          </p:cNvSpPr>
          <p:nvPr>
            <p:ph type="body"/>
          </p:nvPr>
        </p:nvSpPr>
        <p:spPr>
          <a:ln/>
        </p:spPr>
        <p:txBody>
          <a:bodyPr wrap="square" lIns="91440" tIns="45720" rIns="91440" bIns="45720" anchor="t" anchorCtr="0"/>
          <a:p>
            <a:pPr lvl="0"/>
            <a:r>
              <a:rPr lang="zh-CN" altLang="en-US" dirty="0"/>
              <a:t>两个要点：</a:t>
            </a:r>
            <a:r>
              <a:rPr lang="en-US" altLang="zh-CN" dirty="0"/>
              <a:t>1</a:t>
            </a:r>
            <a:r>
              <a:rPr lang="zh-CN" altLang="en-US" dirty="0"/>
              <a:t>、独立法人资格；</a:t>
            </a:r>
            <a:r>
              <a:rPr lang="en-US" altLang="zh-CN" dirty="0"/>
              <a:t>2</a:t>
            </a:r>
            <a:r>
              <a:rPr lang="zh-CN" altLang="en-US" dirty="0"/>
              <a:t>、从事运输生产活动；</a:t>
            </a:r>
            <a:endParaRPr lang="zh-CN" altLang="en-US" dirty="0"/>
          </a:p>
        </p:txBody>
      </p:sp>
      <p:sp>
        <p:nvSpPr>
          <p:cNvPr id="2355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solidFill>
                  <a:schemeClr val="tx1"/>
                </a:solidFill>
              </a:rPr>
            </a:fld>
            <a:endParaRPr lang="en-US" altLang="zh-CN" sz="1200" dirty="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tags" Target="../tags/tag21.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3" Type="http://schemas.openxmlformats.org/officeDocument/2006/relationships/image" Target="../media/image1.png"/><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image" Target="../media/image1.png"/><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264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slideLayout" Target="../slideLayouts/slideLayout13.xml"/><Relationship Id="rId19" Type="http://schemas.openxmlformats.org/officeDocument/2006/relationships/image" Target="../media/image3.pn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p:nvPr>
        </p:nvSpPr>
        <p:spPr>
          <a:xfrm>
            <a:off x="609600" y="1600200"/>
            <a:ext cx="109728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l">
              <a:defRPr sz="140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sz="1400">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chemeClr val="tx1"/>
                </a:solidFill>
              </a:defRPr>
            </a:lvl1pPr>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image" Target="../media/image1.png"/><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1" Type="http://schemas.openxmlformats.org/officeDocument/2006/relationships/slideLayout" Target="../slideLayouts/slideLayout12.xml"/><Relationship Id="rId10" Type="http://schemas.openxmlformats.org/officeDocument/2006/relationships/tags" Target="../tags/tag153.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56.xml"/><Relationship Id="rId5" Type="http://schemas.openxmlformats.org/officeDocument/2006/relationships/image" Target="../media/image1.png"/><Relationship Id="rId4" Type="http://schemas.openxmlformats.org/officeDocument/2006/relationships/tags" Target="../tags/tag15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4.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hyperlink" Target="http://www.bofety.com/" TargetMode="External"/><Relationship Id="rId7" Type="http://schemas.openxmlformats.org/officeDocument/2006/relationships/tags" Target="../tags/tag160.xml"/><Relationship Id="rId6" Type="http://schemas.openxmlformats.org/officeDocument/2006/relationships/image" Target="../media/image11.jpeg"/><Relationship Id="rId5" Type="http://schemas.openxmlformats.org/officeDocument/2006/relationships/tags" Target="../tags/tag159.xml"/><Relationship Id="rId4" Type="http://schemas.openxmlformats.org/officeDocument/2006/relationships/image" Target="../media/image10.jpeg"/><Relationship Id="rId3" Type="http://schemas.openxmlformats.org/officeDocument/2006/relationships/tags" Target="../tags/tag158.xml"/><Relationship Id="rId2" Type="http://schemas.openxmlformats.org/officeDocument/2006/relationships/tags" Target="../tags/tag157.xml"/><Relationship Id="rId10" Type="http://schemas.openxmlformats.org/officeDocument/2006/relationships/slideLayout" Target="../slideLayouts/slideLayout22.xml"/><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《中华人民共和国</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安全生产法》</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Picture 2" descr="未命名"/>
          <p:cNvPicPr>
            <a:picLocks noChangeAspect="1"/>
          </p:cNvPicPr>
          <p:nvPr/>
        </p:nvPicPr>
        <p:blipFill>
          <a:blip r:embed="rId1"/>
          <a:stretch>
            <a:fillRect/>
          </a:stretch>
        </p:blipFill>
        <p:spPr>
          <a:xfrm>
            <a:off x="1524000" y="1066800"/>
            <a:ext cx="9144000" cy="5334000"/>
          </a:xfrm>
          <a:prstGeom prst="rect">
            <a:avLst/>
          </a:prstGeom>
          <a:noFill/>
          <a:ln w="9525">
            <a:noFill/>
          </a:ln>
        </p:spPr>
      </p:pic>
      <p:pic>
        <p:nvPicPr>
          <p:cNvPr id="16386" name="Picture 3" descr="未命名2"/>
          <p:cNvPicPr>
            <a:picLocks noChangeAspect="1"/>
          </p:cNvPicPr>
          <p:nvPr/>
        </p:nvPicPr>
        <p:blipFill>
          <a:blip r:embed="rId2"/>
          <a:stretch>
            <a:fillRect/>
          </a:stretch>
        </p:blipFill>
        <p:spPr>
          <a:xfrm>
            <a:off x="1524000" y="6400800"/>
            <a:ext cx="9144000" cy="457200"/>
          </a:xfrm>
          <a:prstGeom prst="rect">
            <a:avLst/>
          </a:prstGeom>
          <a:noFill/>
          <a:ln w="9525">
            <a:noFill/>
          </a:ln>
        </p:spPr>
      </p:pic>
      <p:sp>
        <p:nvSpPr>
          <p:cNvPr id="16387" name="Rectangle 6"/>
          <p:cNvSpPr>
            <a:spLocks noGrp="1"/>
          </p:cNvSpPr>
          <p:nvPr>
            <p:ph type="ctrTitle"/>
          </p:nvPr>
        </p:nvSpPr>
        <p:spPr>
          <a:xfrm>
            <a:off x="1774825" y="1412875"/>
            <a:ext cx="8424863" cy="4679950"/>
          </a:xfrm>
          <a:ln/>
        </p:spPr>
        <p:txBody>
          <a:bodyPr vert="horz" wrap="square" lIns="91440" tIns="45720" rIns="91440" bIns="45720" anchor="ctr" anchorCtr="0"/>
          <a:p>
            <a:pPr algn="l" eaLnBrk="1" hangingPunct="1">
              <a:buClrTx/>
              <a:buSzTx/>
              <a:buFontTx/>
            </a:pPr>
            <a:r>
              <a:rPr lang="zh-CN" altLang="en-US" sz="2800" b="1" dirty="0"/>
              <a:t>　　　交通运输部关于印发交通运输企业安全</a:t>
            </a:r>
            <a:br>
              <a:rPr lang="zh-CN" altLang="en-US" sz="2800" b="1" dirty="0"/>
            </a:br>
            <a:r>
              <a:rPr lang="zh-CN" altLang="en-US" sz="2800" b="1" dirty="0"/>
              <a:t>　　　　生产标准化建设实施方案的通知</a:t>
            </a:r>
            <a:br>
              <a:rPr lang="zh-CN" altLang="en-US" sz="2400" dirty="0"/>
            </a:br>
            <a:r>
              <a:rPr lang="zh-CN" altLang="en-US" sz="2400" dirty="0"/>
              <a:t>　　　　　　　　交安监发</a:t>
            </a:r>
            <a:r>
              <a:rPr lang="en-US" altLang="zh-CN" sz="2400" dirty="0"/>
              <a:t>〔2011〕322</a:t>
            </a:r>
            <a:r>
              <a:rPr lang="zh-CN" altLang="en-US" sz="2400" dirty="0"/>
              <a:t>号</a:t>
            </a:r>
            <a:br>
              <a:rPr lang="zh-CN" altLang="en-US" sz="2400" dirty="0"/>
            </a:br>
            <a:r>
              <a:rPr lang="zh-CN" altLang="en-US" sz="2400" dirty="0"/>
              <a:t>各省、自治区、直辖市、新疆生产建设兵团交通运输厅（局、委），天津、上海市交通运输和港口管理局，长江航务管理局，部内各司局：</a:t>
            </a:r>
            <a:br>
              <a:rPr lang="zh-CN" altLang="en-US" sz="2400" dirty="0"/>
            </a:br>
            <a:r>
              <a:rPr lang="zh-CN" altLang="en-US" sz="2400" dirty="0"/>
              <a:t>　　为贯彻落实</a:t>
            </a:r>
            <a:r>
              <a:rPr lang="en-US" altLang="zh-CN" sz="2400" dirty="0"/>
              <a:t>《</a:t>
            </a:r>
            <a:r>
              <a:rPr lang="zh-CN" altLang="en-US" sz="2400" dirty="0"/>
              <a:t>国务院关于进一步加强企业安全生产工作的通知</a:t>
            </a:r>
            <a:r>
              <a:rPr lang="en-US" altLang="zh-CN" sz="2400" dirty="0"/>
              <a:t>》</a:t>
            </a:r>
            <a:r>
              <a:rPr lang="zh-CN" altLang="en-US" sz="2400" dirty="0"/>
              <a:t>（国发</a:t>
            </a:r>
            <a:r>
              <a:rPr lang="en-US" altLang="zh-CN" sz="2400" dirty="0"/>
              <a:t>〔2010〕23</a:t>
            </a:r>
            <a:r>
              <a:rPr lang="zh-CN" altLang="en-US" sz="2400" dirty="0"/>
              <a:t>号）精神和</a:t>
            </a:r>
            <a:r>
              <a:rPr lang="en-US" altLang="zh-CN" sz="2400" dirty="0"/>
              <a:t>《</a:t>
            </a:r>
            <a:r>
              <a:rPr lang="zh-CN" altLang="en-US" sz="2400" dirty="0"/>
              <a:t>国务院安委会关于深入开展企业安全生产标准化建设的指导意见</a:t>
            </a:r>
            <a:r>
              <a:rPr lang="en-US" altLang="zh-CN" sz="2400" dirty="0"/>
              <a:t>》</a:t>
            </a:r>
            <a:r>
              <a:rPr lang="zh-CN" altLang="en-US" sz="2400" dirty="0"/>
              <a:t>（安委</a:t>
            </a:r>
            <a:r>
              <a:rPr lang="en-US" altLang="zh-CN" sz="2400" dirty="0"/>
              <a:t>〔2011〕4</a:t>
            </a:r>
            <a:r>
              <a:rPr lang="zh-CN" altLang="en-US" sz="2400" dirty="0"/>
              <a:t>号）的总体要求，全面推进交通运输企业安全生产标准化建设工作，部制定了</a:t>
            </a:r>
            <a:r>
              <a:rPr lang="en-US" altLang="zh-CN" sz="2400" dirty="0"/>
              <a:t>《</a:t>
            </a:r>
            <a:r>
              <a:rPr lang="zh-CN" altLang="en-US" sz="2400" dirty="0"/>
              <a:t>交通运输企业安全生产标准化建设实施方案</a:t>
            </a:r>
            <a:r>
              <a:rPr lang="en-US" altLang="zh-CN" sz="2400" dirty="0"/>
              <a:t>》</a:t>
            </a:r>
            <a:r>
              <a:rPr lang="zh-CN" altLang="en-US" sz="2400" dirty="0"/>
              <a:t>，现印发给你们，请认真抓好落实。</a:t>
            </a:r>
            <a:br>
              <a:rPr lang="zh-CN" altLang="en-US" sz="2400" dirty="0"/>
            </a:br>
            <a:endParaRPr lang="zh-CN" alt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Picture 2" descr="未命名2"/>
          <p:cNvPicPr>
            <a:picLocks noChangeAspect="1"/>
          </p:cNvPicPr>
          <p:nvPr/>
        </p:nvPicPr>
        <p:blipFill>
          <a:blip r:embed="rId1"/>
          <a:stretch>
            <a:fillRect/>
          </a:stretch>
        </p:blipFill>
        <p:spPr>
          <a:xfrm>
            <a:off x="1524000" y="6400800"/>
            <a:ext cx="9144000" cy="457200"/>
          </a:xfrm>
          <a:prstGeom prst="rect">
            <a:avLst/>
          </a:prstGeom>
          <a:noFill/>
          <a:ln w="9525">
            <a:noFill/>
          </a:ln>
        </p:spPr>
      </p:pic>
      <p:sp>
        <p:nvSpPr>
          <p:cNvPr id="195589" name="AutoShape 5"/>
          <p:cNvSpPr>
            <a:spLocks noChangeArrowheads="1"/>
          </p:cNvSpPr>
          <p:nvPr/>
        </p:nvSpPr>
        <p:spPr bwMode="gray">
          <a:xfrm>
            <a:off x="1703388" y="1196975"/>
            <a:ext cx="6410325" cy="892175"/>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0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95590" name="Text Box 6"/>
          <p:cNvSpPr txBox="1">
            <a:spLocks noChangeArrowheads="1"/>
          </p:cNvSpPr>
          <p:nvPr/>
        </p:nvSpPr>
        <p:spPr bwMode="gray">
          <a:xfrm>
            <a:off x="2640013" y="1304925"/>
            <a:ext cx="5186363" cy="553085"/>
          </a:xfrm>
          <a:prstGeom prst="rect">
            <a:avLst/>
          </a:prstGeom>
          <a:noFill/>
          <a:ln w="9525" algn="ctr">
            <a:noFill/>
            <a:miter lim="800000"/>
          </a:ln>
          <a:effectLst/>
        </p:spPr>
        <p:txBody>
          <a:bodyPr>
            <a:spAutoFit/>
          </a:bodyPr>
          <a:lstStyle/>
          <a:p>
            <a:pPr marR="0" defTabSz="914400" eaLnBrk="0" hangingPunct="0">
              <a:buClrTx/>
              <a:buSzTx/>
              <a:buFontTx/>
              <a:buNone/>
              <a:defRPr/>
            </a:pPr>
            <a:r>
              <a:rPr kumimoji="0" lang="zh-CN" altLang="en-US"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一、指导思想和工作目标</a:t>
            </a:r>
            <a:endParaRPr kumimoji="0" lang="zh-CN" altLang="en-US"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95593" name="Text Box 9"/>
          <p:cNvSpPr txBox="1"/>
          <p:nvPr/>
        </p:nvSpPr>
        <p:spPr>
          <a:xfrm>
            <a:off x="2351088" y="2565400"/>
            <a:ext cx="7596187" cy="3527425"/>
          </a:xfrm>
          <a:prstGeom prst="rect">
            <a:avLst/>
          </a:prstGeom>
          <a:solidFill>
            <a:schemeClr val="bg1">
              <a:alpha val="0"/>
            </a:schemeClr>
          </a:solidFill>
          <a:ln w="9525">
            <a:noFill/>
          </a:ln>
        </p:spPr>
        <p:txBody>
          <a:bodyPr anchor="t" anchorCtr="0"/>
          <a:p>
            <a:pPr>
              <a:spcBef>
                <a:spcPct val="50000"/>
              </a:spcBef>
            </a:pPr>
            <a:r>
              <a:rPr lang="zh-CN" altLang="en-US" sz="2400" b="1" dirty="0">
                <a:solidFill>
                  <a:schemeClr val="tx1"/>
                </a:solidFill>
                <a:latin typeface="Arial" panose="020B0604020202020204" pitchFamily="34" charset="0"/>
                <a:ea typeface="宋体" panose="02010600030101010101" pitchFamily="2" charset="-122"/>
              </a:rPr>
              <a:t>（一）指导思想</a:t>
            </a:r>
            <a:r>
              <a:rPr lang="zh-CN" altLang="en-US" sz="2400" dirty="0">
                <a:solidFill>
                  <a:schemeClr val="tx1"/>
                </a:solidFill>
                <a:latin typeface="Arial" panose="020B0604020202020204" pitchFamily="34" charset="0"/>
                <a:ea typeface="宋体" panose="02010600030101010101" pitchFamily="2" charset="-122"/>
              </a:rPr>
              <a:t>。</a:t>
            </a:r>
            <a:endParaRPr lang="zh-CN" altLang="en-US" sz="2400" dirty="0">
              <a:solidFill>
                <a:schemeClr val="tx1"/>
              </a:solidFill>
              <a:latin typeface="Arial" panose="020B0604020202020204" pitchFamily="34" charset="0"/>
              <a:ea typeface="宋体" panose="02010600030101010101" pitchFamily="2" charset="-122"/>
            </a:endParaRPr>
          </a:p>
          <a:p>
            <a:pPr>
              <a:spcBef>
                <a:spcPct val="50000"/>
              </a:spcBef>
            </a:pPr>
            <a:r>
              <a:rPr lang="zh-CN" altLang="en-US" sz="2400" dirty="0">
                <a:solidFill>
                  <a:schemeClr val="tx1"/>
                </a:solidFill>
                <a:latin typeface="Arial" panose="020B0604020202020204" pitchFamily="34" charset="0"/>
                <a:ea typeface="宋体" panose="02010600030101010101" pitchFamily="2" charset="-122"/>
              </a:rPr>
              <a:t>　　以科学发展观为统领，坚持“安全第一、预防为主、综合治理”的方针，牢固树立以人为本、安全发展的理念，全面贯彻国发</a:t>
            </a:r>
            <a:r>
              <a:rPr lang="en-US" altLang="zh-CN" sz="2400" dirty="0">
                <a:solidFill>
                  <a:schemeClr val="tx1"/>
                </a:solidFill>
                <a:latin typeface="Arial" panose="020B0604020202020204" pitchFamily="34" charset="0"/>
                <a:ea typeface="宋体" panose="02010600030101010101" pitchFamily="2" charset="-122"/>
              </a:rPr>
              <a:t>〔2010〕23</a:t>
            </a:r>
            <a:r>
              <a:rPr lang="zh-CN" altLang="en-US" sz="2400" dirty="0">
                <a:solidFill>
                  <a:schemeClr val="tx1"/>
                </a:solidFill>
                <a:latin typeface="Arial" panose="020B0604020202020204" pitchFamily="34" charset="0"/>
                <a:ea typeface="宋体" panose="02010600030101010101" pitchFamily="2" charset="-122"/>
              </a:rPr>
              <a:t>号和安委</a:t>
            </a:r>
            <a:r>
              <a:rPr lang="en-US" altLang="zh-CN" sz="2400" dirty="0">
                <a:solidFill>
                  <a:schemeClr val="tx1"/>
                </a:solidFill>
                <a:latin typeface="Arial" panose="020B0604020202020204" pitchFamily="34" charset="0"/>
                <a:ea typeface="宋体" panose="02010600030101010101" pitchFamily="2" charset="-122"/>
              </a:rPr>
              <a:t>〔2011〕4</a:t>
            </a:r>
            <a:r>
              <a:rPr lang="zh-CN" altLang="en-US" sz="2400" dirty="0">
                <a:solidFill>
                  <a:schemeClr val="tx1"/>
                </a:solidFill>
                <a:latin typeface="Arial" panose="020B0604020202020204" pitchFamily="34" charset="0"/>
                <a:ea typeface="宋体" panose="02010600030101010101" pitchFamily="2" charset="-122"/>
              </a:rPr>
              <a:t>号文件精神，以落实企业安全生产主体责任为主线，以强化安全生产“双基”（基层、基础）为重点，通过开展企业安全生产标准化建设，全面提升交通运输企业安全生产水平，为构建便捷、安全、经济、高效的综合运输体系、发展现代交通运输业提供可靠的安全保障。</a:t>
            </a:r>
            <a:endParaRPr lang="zh-CN" altLang="en-US" sz="2400" dirty="0">
              <a:solidFill>
                <a:schemeClr val="tx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95593"/>
                                        </p:tgtEl>
                                        <p:attrNameLst>
                                          <p:attrName>style.visibility</p:attrName>
                                        </p:attrNameLst>
                                      </p:cBhvr>
                                      <p:to>
                                        <p:strVal val="visible"/>
                                      </p:to>
                                    </p:set>
                                    <p:anim calcmode="lin" valueType="num">
                                      <p:cBhvr additive="base">
                                        <p:cTn id="7" dur="500" fill="hold"/>
                                        <p:tgtEl>
                                          <p:spTgt spid="195593"/>
                                        </p:tgtEl>
                                        <p:attrNameLst>
                                          <p:attrName>ppt_x</p:attrName>
                                        </p:attrNameLst>
                                      </p:cBhvr>
                                      <p:tavLst>
                                        <p:tav tm="0">
                                          <p:val>
                                            <p:strVal val="1+#ppt_w/2"/>
                                          </p:val>
                                        </p:tav>
                                        <p:tav tm="100000">
                                          <p:val>
                                            <p:strVal val="#ppt_x"/>
                                          </p:val>
                                        </p:tav>
                                      </p:tavLst>
                                    </p:anim>
                                    <p:anim calcmode="lin" valueType="num">
                                      <p:cBhvr additive="base">
                                        <p:cTn id="8" dur="500" fill="hold"/>
                                        <p:tgtEl>
                                          <p:spTgt spid="1955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Picture 2" descr="未命名"/>
          <p:cNvPicPr>
            <a:picLocks noChangeAspect="1"/>
          </p:cNvPicPr>
          <p:nvPr/>
        </p:nvPicPr>
        <p:blipFill>
          <a:blip r:embed="rId1"/>
          <a:stretch>
            <a:fillRect/>
          </a:stretch>
        </p:blipFill>
        <p:spPr>
          <a:xfrm>
            <a:off x="1524000" y="1066800"/>
            <a:ext cx="9144000" cy="5334000"/>
          </a:xfrm>
          <a:prstGeom prst="rect">
            <a:avLst/>
          </a:prstGeom>
          <a:noFill/>
          <a:ln w="9525">
            <a:noFill/>
          </a:ln>
        </p:spPr>
      </p:pic>
      <p:pic>
        <p:nvPicPr>
          <p:cNvPr id="20482" name="Picture 3" descr="未命名2"/>
          <p:cNvPicPr>
            <a:picLocks noChangeAspect="1"/>
          </p:cNvPicPr>
          <p:nvPr/>
        </p:nvPicPr>
        <p:blipFill>
          <a:blip r:embed="rId2"/>
          <a:stretch>
            <a:fillRect/>
          </a:stretch>
        </p:blipFill>
        <p:spPr>
          <a:xfrm>
            <a:off x="1524000" y="6400800"/>
            <a:ext cx="9144000" cy="457200"/>
          </a:xfrm>
          <a:prstGeom prst="rect">
            <a:avLst/>
          </a:prstGeom>
          <a:noFill/>
          <a:ln w="9525">
            <a:noFill/>
          </a:ln>
        </p:spPr>
      </p:pic>
      <p:sp>
        <p:nvSpPr>
          <p:cNvPr id="20483" name="Text Box 4"/>
          <p:cNvSpPr txBox="1"/>
          <p:nvPr/>
        </p:nvSpPr>
        <p:spPr>
          <a:xfrm>
            <a:off x="7391400" y="6324600"/>
            <a:ext cx="2971800" cy="368300"/>
          </a:xfrm>
          <a:prstGeom prst="rect">
            <a:avLst/>
          </a:prstGeom>
          <a:noFill/>
          <a:ln w="9525">
            <a:noFill/>
          </a:ln>
        </p:spPr>
        <p:txBody>
          <a:bodyPr anchor="t" anchorCtr="0">
            <a:spAutoFit/>
          </a:bodyPr>
          <a:p>
            <a:r>
              <a:rPr lang="en-US" altLang="zh-CN" sz="1800" dirty="0">
                <a:solidFill>
                  <a:schemeClr val="tx1"/>
                </a:solidFill>
                <a:latin typeface="Arial" panose="020B0604020202020204" pitchFamily="34" charset="0"/>
                <a:ea typeface="宋体" panose="02010600030101010101" pitchFamily="2" charset="-122"/>
              </a:rPr>
              <a:t> </a:t>
            </a:r>
            <a:endParaRPr lang="en-US" altLang="zh-CN" sz="1800" b="1" dirty="0">
              <a:solidFill>
                <a:schemeClr val="tx1"/>
              </a:solidFill>
              <a:latin typeface="Arial" panose="020B0604020202020204" pitchFamily="34" charset="0"/>
              <a:ea typeface="宋体" panose="02010600030101010101" pitchFamily="2" charset="-122"/>
            </a:endParaRPr>
          </a:p>
        </p:txBody>
      </p:sp>
      <p:sp>
        <p:nvSpPr>
          <p:cNvPr id="139270" name="AutoShape 6"/>
          <p:cNvSpPr>
            <a:spLocks noChangeArrowheads="1"/>
          </p:cNvSpPr>
          <p:nvPr/>
        </p:nvSpPr>
        <p:spPr bwMode="gray">
          <a:xfrm>
            <a:off x="1741488" y="1265238"/>
            <a:ext cx="6408738" cy="893763"/>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0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39271" name="Text Box 7"/>
          <p:cNvSpPr txBox="1">
            <a:spLocks noChangeArrowheads="1"/>
          </p:cNvSpPr>
          <p:nvPr/>
        </p:nvSpPr>
        <p:spPr bwMode="gray">
          <a:xfrm>
            <a:off x="2208213" y="1484313"/>
            <a:ext cx="4824413" cy="553085"/>
          </a:xfrm>
          <a:prstGeom prst="rect">
            <a:avLst/>
          </a:prstGeom>
          <a:noFill/>
          <a:ln w="9525" algn="ctr">
            <a:noFill/>
            <a:miter lim="800000"/>
          </a:ln>
          <a:effectLst/>
        </p:spPr>
        <p:txBody>
          <a:bodyPr>
            <a:spAutoFit/>
          </a:bodyPr>
          <a:lstStyle/>
          <a:p>
            <a:pPr marR="0" defTabSz="914400" eaLnBrk="0" hangingPunct="0">
              <a:buClrTx/>
              <a:buSzTx/>
              <a:buFontTx/>
              <a:buNone/>
              <a:defRPr/>
            </a:pPr>
            <a:r>
              <a:rPr kumimoji="0" lang="zh-CN" altLang="en-US"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指导思想和工作目标</a:t>
            </a:r>
            <a:endParaRPr kumimoji="0" lang="zh-CN" altLang="en-US"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39276" name="Text Box 12"/>
          <p:cNvSpPr txBox="1">
            <a:spLocks noChangeArrowheads="1"/>
          </p:cNvSpPr>
          <p:nvPr/>
        </p:nvSpPr>
        <p:spPr bwMode="auto">
          <a:xfrm>
            <a:off x="1919288" y="2349500"/>
            <a:ext cx="8424863" cy="3959225"/>
          </a:xfrm>
          <a:prstGeom prst="rect">
            <a:avLst/>
          </a:prstGeom>
          <a:solidFill>
            <a:schemeClr val="bg1">
              <a:alpha val="0"/>
            </a:schemeClr>
          </a:solidFill>
          <a:ln w="9525" algn="ctr">
            <a:noFill/>
            <a:miter lim="800000"/>
          </a:ln>
          <a:effectLst/>
        </p:spPr>
        <p:txBody>
          <a:bodyPr/>
          <a:lstStyle/>
          <a:p>
            <a:pPr marR="0" algn="just" defTabSz="914400">
              <a:buClrTx/>
              <a:buSzTx/>
              <a:buFontTx/>
              <a:buNone/>
              <a:defRPr/>
            </a:pPr>
            <a:r>
              <a:rPr kumimoji="0" lang="zh-CN" altLang="en-US" sz="26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（二）工作目标。</a:t>
            </a:r>
            <a:endParaRPr kumimoji="0" lang="zh-CN" altLang="en-US" sz="26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just" defTabSz="914400">
              <a:buClrTx/>
              <a:buSzTx/>
              <a:buFontTx/>
              <a:buNone/>
              <a:defRPr/>
            </a:pPr>
            <a:r>
              <a:rPr kumimoji="0" lang="zh-CN" altLang="en-US" sz="26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　　</a:t>
            </a:r>
            <a:r>
              <a:rPr kumimoji="0" lang="en-US" altLang="zh-CN" sz="2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1.</a:t>
            </a:r>
            <a:r>
              <a:rPr kumimoji="0" lang="zh-CN" altLang="en-US" sz="2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企业安全生产水平明显提升。通过开展交通运输企业安全生产标准化建设，体制机制不断完善，主体责任进一步落实，员工素质稳步提高，科技装备水平和管理能力明显提升，突出问题有效解决，企业安全生产形势持续稳定好转。</a:t>
            </a:r>
            <a:endParaRPr kumimoji="0" lang="zh-CN" altLang="en-US" sz="2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just" defTabSz="914400">
              <a:buClrTx/>
              <a:buSzTx/>
              <a:buFontTx/>
              <a:buNone/>
              <a:defRPr/>
            </a:pPr>
            <a:r>
              <a:rPr kumimoji="0" lang="zh-CN" altLang="en-US" sz="2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　　</a:t>
            </a:r>
            <a:r>
              <a:rPr kumimoji="0" lang="en-US" altLang="zh-CN" sz="2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2.</a:t>
            </a:r>
            <a:r>
              <a:rPr kumimoji="0" lang="zh-CN" altLang="en-US" sz="2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各类事故明显下降。重大以上事故明显下降，到</a:t>
            </a:r>
            <a:r>
              <a:rPr kumimoji="0" lang="en-US" altLang="zh-CN" sz="2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2015</a:t>
            </a:r>
            <a:r>
              <a:rPr kumimoji="0" lang="zh-CN" altLang="en-US" sz="2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年，营运车辆万车死亡事故件数和死亡人数平均每年下降</a:t>
            </a:r>
            <a:r>
              <a:rPr kumimoji="0" lang="en-US" altLang="zh-CN" sz="2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3%</a:t>
            </a:r>
            <a:r>
              <a:rPr kumimoji="0" lang="zh-CN" altLang="en-US" sz="2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；运输船舶百万吨港口吞吐量水上交通事故件数和死亡人数平均每年下降</a:t>
            </a:r>
            <a:r>
              <a:rPr kumimoji="0" lang="en-US" altLang="zh-CN" sz="2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5%</a:t>
            </a:r>
            <a:r>
              <a:rPr kumimoji="0" lang="zh-CN" altLang="en-US" sz="2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；城市客运百万车公里死亡事故件数和死亡人数平均每年下降</a:t>
            </a:r>
            <a:r>
              <a:rPr kumimoji="0" lang="en-US" altLang="zh-CN" sz="2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1%</a:t>
            </a:r>
            <a:r>
              <a:rPr kumimoji="0" lang="zh-CN" altLang="en-US" sz="2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；公路水运工程建设百亿元投资死亡事故件数和死亡人数平均每年下降</a:t>
            </a:r>
            <a:r>
              <a:rPr kumimoji="0" lang="en-US" altLang="zh-CN" sz="2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1%</a:t>
            </a:r>
            <a:r>
              <a:rPr kumimoji="0" lang="zh-CN" altLang="en-US" sz="2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a:t>
            </a:r>
            <a:endParaRPr kumimoji="0" lang="zh-CN" altLang="en-US" sz="2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just" defTabSz="914400">
              <a:buClrTx/>
              <a:buSzTx/>
              <a:buFontTx/>
              <a:buNone/>
              <a:defRPr/>
            </a:pPr>
            <a:endParaRPr kumimoji="0" lang="zh-CN" altLang="en-US" sz="26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buClrTx/>
              <a:buSzTx/>
              <a:buFontTx/>
              <a:buNone/>
              <a:defRPr/>
            </a:pPr>
            <a:r>
              <a:rPr kumimoji="0" lang="zh-CN" altLang="en-US" sz="26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      </a:t>
            </a:r>
            <a:endParaRPr kumimoji="0" lang="zh-CN" altLang="en-US" sz="26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9276"/>
                                        </p:tgtEl>
                                        <p:attrNameLst>
                                          <p:attrName>style.visibility</p:attrName>
                                        </p:attrNameLst>
                                      </p:cBhvr>
                                      <p:to>
                                        <p:strVal val="visible"/>
                                      </p:to>
                                    </p:set>
                                    <p:anim calcmode="lin" valueType="num">
                                      <p:cBhvr additive="base">
                                        <p:cTn id="7" dur="500" fill="hold"/>
                                        <p:tgtEl>
                                          <p:spTgt spid="139276"/>
                                        </p:tgtEl>
                                        <p:attrNameLst>
                                          <p:attrName>ppt_x</p:attrName>
                                        </p:attrNameLst>
                                      </p:cBhvr>
                                      <p:tavLst>
                                        <p:tav tm="0">
                                          <p:val>
                                            <p:strVal val="#ppt_x"/>
                                          </p:val>
                                        </p:tav>
                                        <p:tav tm="100000">
                                          <p:val>
                                            <p:strVal val="#ppt_x"/>
                                          </p:val>
                                        </p:tav>
                                      </p:tavLst>
                                    </p:anim>
                                    <p:anim calcmode="lin" valueType="num">
                                      <p:cBhvr additive="base">
                                        <p:cTn id="8" dur="500" fill="hold"/>
                                        <p:tgtEl>
                                          <p:spTgt spid="139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Picture 2" descr="未命名"/>
          <p:cNvPicPr>
            <a:picLocks noChangeAspect="1"/>
          </p:cNvPicPr>
          <p:nvPr/>
        </p:nvPicPr>
        <p:blipFill>
          <a:blip r:embed="rId1"/>
          <a:stretch>
            <a:fillRect/>
          </a:stretch>
        </p:blipFill>
        <p:spPr>
          <a:xfrm>
            <a:off x="1524000" y="1066800"/>
            <a:ext cx="9144000" cy="5334000"/>
          </a:xfrm>
          <a:prstGeom prst="rect">
            <a:avLst/>
          </a:prstGeom>
          <a:noFill/>
          <a:ln w="9525">
            <a:noFill/>
          </a:ln>
        </p:spPr>
      </p:pic>
      <p:pic>
        <p:nvPicPr>
          <p:cNvPr id="21506" name="Picture 3" descr="未命名2"/>
          <p:cNvPicPr>
            <a:picLocks noChangeAspect="1"/>
          </p:cNvPicPr>
          <p:nvPr/>
        </p:nvPicPr>
        <p:blipFill>
          <a:blip r:embed="rId2"/>
          <a:stretch>
            <a:fillRect/>
          </a:stretch>
        </p:blipFill>
        <p:spPr>
          <a:xfrm>
            <a:off x="1524000" y="6400800"/>
            <a:ext cx="9144000" cy="457200"/>
          </a:xfrm>
          <a:prstGeom prst="rect">
            <a:avLst/>
          </a:prstGeom>
          <a:noFill/>
          <a:ln w="9525">
            <a:noFill/>
          </a:ln>
        </p:spPr>
      </p:pic>
      <p:sp>
        <p:nvSpPr>
          <p:cNvPr id="21507" name="Text Box 4"/>
          <p:cNvSpPr txBox="1"/>
          <p:nvPr/>
        </p:nvSpPr>
        <p:spPr>
          <a:xfrm>
            <a:off x="7391400" y="6324600"/>
            <a:ext cx="2971800" cy="368300"/>
          </a:xfrm>
          <a:prstGeom prst="rect">
            <a:avLst/>
          </a:prstGeom>
          <a:noFill/>
          <a:ln w="9525">
            <a:noFill/>
          </a:ln>
        </p:spPr>
        <p:txBody>
          <a:bodyPr anchor="t" anchorCtr="0">
            <a:spAutoFit/>
          </a:bodyPr>
          <a:p>
            <a:r>
              <a:rPr lang="en-US" altLang="zh-CN" sz="1800" dirty="0">
                <a:solidFill>
                  <a:schemeClr val="tx1"/>
                </a:solidFill>
                <a:latin typeface="Arial" panose="020B0604020202020204" pitchFamily="34" charset="0"/>
                <a:ea typeface="宋体" panose="02010600030101010101" pitchFamily="2" charset="-122"/>
              </a:rPr>
              <a:t> </a:t>
            </a:r>
            <a:endParaRPr lang="en-US" altLang="zh-CN" sz="1800" b="1" dirty="0">
              <a:solidFill>
                <a:schemeClr val="tx1"/>
              </a:solidFill>
              <a:latin typeface="Arial" panose="020B0604020202020204" pitchFamily="34" charset="0"/>
              <a:ea typeface="宋体" panose="02010600030101010101" pitchFamily="2" charset="-122"/>
            </a:endParaRPr>
          </a:p>
        </p:txBody>
      </p:sp>
      <p:sp>
        <p:nvSpPr>
          <p:cNvPr id="139270" name="AutoShape 6"/>
          <p:cNvSpPr>
            <a:spLocks noChangeArrowheads="1"/>
          </p:cNvSpPr>
          <p:nvPr/>
        </p:nvSpPr>
        <p:spPr bwMode="gray">
          <a:xfrm>
            <a:off x="1741488" y="1265238"/>
            <a:ext cx="6408738" cy="893763"/>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0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39271" name="Text Box 7"/>
          <p:cNvSpPr txBox="1">
            <a:spLocks noChangeArrowheads="1"/>
          </p:cNvSpPr>
          <p:nvPr/>
        </p:nvSpPr>
        <p:spPr bwMode="gray">
          <a:xfrm>
            <a:off x="2208213" y="1484313"/>
            <a:ext cx="4824413" cy="553085"/>
          </a:xfrm>
          <a:prstGeom prst="rect">
            <a:avLst/>
          </a:prstGeom>
          <a:noFill/>
          <a:ln w="9525" algn="ctr">
            <a:noFill/>
            <a:miter lim="800000"/>
          </a:ln>
          <a:effectLst/>
        </p:spPr>
        <p:txBody>
          <a:bodyPr>
            <a:spAutoFit/>
          </a:bodyPr>
          <a:lstStyle/>
          <a:p>
            <a:pPr marR="0" defTabSz="914400" eaLnBrk="0" hangingPunct="0">
              <a:buClrTx/>
              <a:buSzTx/>
              <a:buFontTx/>
              <a:buNone/>
              <a:defRPr/>
            </a:pPr>
            <a:r>
              <a:rPr kumimoji="0" lang="zh-CN" altLang="en-US"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指导思想和工作目标</a:t>
            </a:r>
            <a:endParaRPr kumimoji="0" lang="zh-CN" altLang="en-US"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39276" name="Text Box 12"/>
          <p:cNvSpPr txBox="1">
            <a:spLocks noChangeArrowheads="1"/>
          </p:cNvSpPr>
          <p:nvPr/>
        </p:nvSpPr>
        <p:spPr bwMode="auto">
          <a:xfrm>
            <a:off x="1919288" y="2781300"/>
            <a:ext cx="8424863" cy="3527425"/>
          </a:xfrm>
          <a:prstGeom prst="rect">
            <a:avLst/>
          </a:prstGeom>
          <a:solidFill>
            <a:schemeClr val="bg1">
              <a:alpha val="0"/>
            </a:schemeClr>
          </a:solidFill>
          <a:ln w="9525" algn="ctr">
            <a:noFill/>
            <a:miter lim="800000"/>
          </a:ln>
          <a:effectLst/>
        </p:spPr>
        <p:txBody>
          <a:bodyPr/>
          <a:lstStyle/>
          <a:p>
            <a:pPr marR="0" algn="just" defTabSz="914400">
              <a:buClrTx/>
              <a:buSzTx/>
              <a:buFontTx/>
              <a:buNone/>
              <a:defRPr/>
            </a:pPr>
            <a:r>
              <a:rPr kumimoji="0" lang="zh-CN" altLang="en-US" sz="26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（二）工作目标。</a:t>
            </a:r>
            <a:endParaRPr kumimoji="0" lang="zh-CN" altLang="en-US" sz="26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just" defTabSz="914400">
              <a:buClrTx/>
              <a:buSzTx/>
              <a:buFontTx/>
              <a:buNone/>
              <a:defRPr/>
            </a:pPr>
            <a:r>
              <a:rPr kumimoji="0" lang="zh-CN" altLang="en-US" sz="26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　　</a:t>
            </a:r>
            <a:r>
              <a:rPr kumimoji="0" lang="en-US" altLang="zh-CN" sz="26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3.</a:t>
            </a:r>
            <a:r>
              <a:rPr kumimoji="0" lang="zh-CN" altLang="en-US" sz="26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推进企业全面达标。交通运输企业全面开展安全生产标准化建设工作，实现企业安全管理标准化、作业现场标准化和操作过程标准化。力争从事客运、危险化学品和烟花爆竹等重点运输企业在</a:t>
            </a:r>
            <a:r>
              <a:rPr kumimoji="0" lang="en-US" altLang="zh-CN" sz="26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2013</a:t>
            </a:r>
            <a:r>
              <a:rPr kumimoji="0" lang="zh-CN" altLang="en-US" sz="26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年底前达标，其他交通运输企业在</a:t>
            </a:r>
            <a:r>
              <a:rPr kumimoji="0" lang="en-US" altLang="zh-CN" sz="26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2015</a:t>
            </a:r>
            <a:r>
              <a:rPr kumimoji="0" lang="zh-CN" altLang="en-US" sz="26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年前达标。</a:t>
            </a:r>
            <a:endParaRPr kumimoji="0" lang="zh-CN" altLang="en-US" sz="26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buClrTx/>
              <a:buSzTx/>
              <a:buFontTx/>
              <a:buNone/>
              <a:defRPr/>
            </a:pPr>
            <a:r>
              <a:rPr kumimoji="0" lang="zh-CN" altLang="en-US" sz="26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      </a:t>
            </a:r>
            <a:endParaRPr kumimoji="0" lang="zh-CN" altLang="en-US" sz="26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9276"/>
                                        </p:tgtEl>
                                        <p:attrNameLst>
                                          <p:attrName>style.visibility</p:attrName>
                                        </p:attrNameLst>
                                      </p:cBhvr>
                                      <p:to>
                                        <p:strVal val="visible"/>
                                      </p:to>
                                    </p:set>
                                    <p:anim calcmode="lin" valueType="num">
                                      <p:cBhvr additive="base">
                                        <p:cTn id="7" dur="500" fill="hold"/>
                                        <p:tgtEl>
                                          <p:spTgt spid="139276"/>
                                        </p:tgtEl>
                                        <p:attrNameLst>
                                          <p:attrName>ppt_x</p:attrName>
                                        </p:attrNameLst>
                                      </p:cBhvr>
                                      <p:tavLst>
                                        <p:tav tm="0">
                                          <p:val>
                                            <p:strVal val="#ppt_x"/>
                                          </p:val>
                                        </p:tav>
                                        <p:tav tm="100000">
                                          <p:val>
                                            <p:strVal val="#ppt_x"/>
                                          </p:val>
                                        </p:tav>
                                      </p:tavLst>
                                    </p:anim>
                                    <p:anim calcmode="lin" valueType="num">
                                      <p:cBhvr additive="base">
                                        <p:cTn id="8" dur="500" fill="hold"/>
                                        <p:tgtEl>
                                          <p:spTgt spid="139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Picture 2" descr="未命名"/>
          <p:cNvPicPr>
            <a:picLocks noChangeAspect="1"/>
          </p:cNvPicPr>
          <p:nvPr/>
        </p:nvPicPr>
        <p:blipFill>
          <a:blip r:embed="rId1"/>
          <a:stretch>
            <a:fillRect/>
          </a:stretch>
        </p:blipFill>
        <p:spPr>
          <a:xfrm>
            <a:off x="1524000" y="1066800"/>
            <a:ext cx="9144000" cy="5334000"/>
          </a:xfrm>
          <a:prstGeom prst="rect">
            <a:avLst/>
          </a:prstGeom>
          <a:noFill/>
          <a:ln w="9525">
            <a:noFill/>
          </a:ln>
        </p:spPr>
      </p:pic>
      <p:pic>
        <p:nvPicPr>
          <p:cNvPr id="22530" name="Picture 3" descr="未命名2"/>
          <p:cNvPicPr>
            <a:picLocks noChangeAspect="1"/>
          </p:cNvPicPr>
          <p:nvPr/>
        </p:nvPicPr>
        <p:blipFill>
          <a:blip r:embed="rId2"/>
          <a:stretch>
            <a:fillRect/>
          </a:stretch>
        </p:blipFill>
        <p:spPr>
          <a:xfrm>
            <a:off x="1524000" y="6400800"/>
            <a:ext cx="9144000" cy="457200"/>
          </a:xfrm>
          <a:prstGeom prst="rect">
            <a:avLst/>
          </a:prstGeom>
          <a:noFill/>
          <a:ln w="9525">
            <a:noFill/>
          </a:ln>
        </p:spPr>
      </p:pic>
      <p:sp>
        <p:nvSpPr>
          <p:cNvPr id="22531" name="Text Box 4"/>
          <p:cNvSpPr txBox="1"/>
          <p:nvPr/>
        </p:nvSpPr>
        <p:spPr>
          <a:xfrm>
            <a:off x="7391400" y="6324600"/>
            <a:ext cx="2971800" cy="368300"/>
          </a:xfrm>
          <a:prstGeom prst="rect">
            <a:avLst/>
          </a:prstGeom>
          <a:noFill/>
          <a:ln w="9525">
            <a:noFill/>
          </a:ln>
        </p:spPr>
        <p:txBody>
          <a:bodyPr anchor="t" anchorCtr="0">
            <a:spAutoFit/>
          </a:bodyPr>
          <a:p>
            <a:r>
              <a:rPr lang="en-US" altLang="zh-CN" sz="1800" dirty="0">
                <a:solidFill>
                  <a:schemeClr val="tx1"/>
                </a:solidFill>
                <a:latin typeface="Arial" panose="020B0604020202020204" pitchFamily="34" charset="0"/>
                <a:ea typeface="宋体" panose="02010600030101010101" pitchFamily="2" charset="-122"/>
              </a:rPr>
              <a:t> </a:t>
            </a:r>
            <a:endParaRPr lang="en-US" altLang="zh-CN" sz="1800" b="1" dirty="0">
              <a:solidFill>
                <a:schemeClr val="tx1"/>
              </a:solidFill>
              <a:latin typeface="Arial" panose="020B0604020202020204" pitchFamily="34" charset="0"/>
              <a:ea typeface="宋体" panose="02010600030101010101" pitchFamily="2" charset="-122"/>
            </a:endParaRPr>
          </a:p>
        </p:txBody>
      </p:sp>
      <p:sp>
        <p:nvSpPr>
          <p:cNvPr id="139270" name="AutoShape 6"/>
          <p:cNvSpPr>
            <a:spLocks noChangeArrowheads="1"/>
          </p:cNvSpPr>
          <p:nvPr/>
        </p:nvSpPr>
        <p:spPr bwMode="gray">
          <a:xfrm>
            <a:off x="1741488" y="1265238"/>
            <a:ext cx="6408738" cy="893763"/>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0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39271" name="Text Box 7"/>
          <p:cNvSpPr txBox="1">
            <a:spLocks noChangeArrowheads="1"/>
          </p:cNvSpPr>
          <p:nvPr/>
        </p:nvSpPr>
        <p:spPr bwMode="gray">
          <a:xfrm>
            <a:off x="2208213" y="1484313"/>
            <a:ext cx="4824413" cy="553085"/>
          </a:xfrm>
          <a:prstGeom prst="rect">
            <a:avLst/>
          </a:prstGeom>
          <a:noFill/>
          <a:ln w="9525" algn="ctr">
            <a:noFill/>
            <a:miter lim="800000"/>
          </a:ln>
          <a:effectLst/>
        </p:spPr>
        <p:txBody>
          <a:bodyPr>
            <a:spAutoFit/>
          </a:bodyPr>
          <a:lstStyle/>
          <a:p>
            <a:pPr marR="0" defTabSz="914400" eaLnBrk="0" hangingPunct="0">
              <a:buClrTx/>
              <a:buSzTx/>
              <a:buFontTx/>
              <a:buNone/>
              <a:defRPr/>
            </a:pPr>
            <a:r>
              <a:rPr kumimoji="0" lang="zh-CN" altLang="en-US"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二、实施范围</a:t>
            </a:r>
            <a:endParaRPr kumimoji="0" lang="zh-CN" altLang="en-US"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39276" name="Text Box 12"/>
          <p:cNvSpPr txBox="1">
            <a:spLocks noChangeArrowheads="1"/>
          </p:cNvSpPr>
          <p:nvPr/>
        </p:nvSpPr>
        <p:spPr bwMode="auto">
          <a:xfrm>
            <a:off x="2063750" y="3141663"/>
            <a:ext cx="7993063" cy="2808288"/>
          </a:xfrm>
          <a:prstGeom prst="rect">
            <a:avLst/>
          </a:prstGeom>
          <a:solidFill>
            <a:schemeClr val="bg1">
              <a:alpha val="0"/>
            </a:schemeClr>
          </a:solidFill>
          <a:ln w="9525" algn="ctr">
            <a:noFill/>
            <a:miter lim="800000"/>
          </a:ln>
          <a:effectLst/>
        </p:spPr>
        <p:txBody>
          <a:bodyPr/>
          <a:lstStyle/>
          <a:p>
            <a:pPr marR="0" algn="just" defTabSz="914400">
              <a:buClrTx/>
              <a:buSzTx/>
              <a:buFontTx/>
              <a:buNone/>
              <a:defRPr/>
            </a:pPr>
            <a:r>
              <a:rPr kumimoji="0" lang="zh-CN" altLang="en-US" sz="2800" b="1" kern="1200" cap="none" spc="0" normalizeH="0" baseline="0" noProof="0" dirty="0">
                <a:solidFill>
                  <a:srgbClr val="000000"/>
                </a:solidFill>
                <a:latin typeface="Arial" panose="020B0604020202020204" pitchFamily="34" charset="0"/>
                <a:ea typeface="宋体" panose="02010600030101010101" pitchFamily="2" charset="-122"/>
                <a:cs typeface="+mn-cs"/>
              </a:rPr>
              <a:t>　　具有独立法人资格，具体从事公路水路运输、城市客运和公路水运工程施工等生产经营建设活动的交通运输企业。</a:t>
            </a:r>
            <a:endParaRPr kumimoji="0" lang="zh-CN" altLang="en-US" sz="26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9276"/>
                                        </p:tgtEl>
                                        <p:attrNameLst>
                                          <p:attrName>style.visibility</p:attrName>
                                        </p:attrNameLst>
                                      </p:cBhvr>
                                      <p:to>
                                        <p:strVal val="visible"/>
                                      </p:to>
                                    </p:set>
                                    <p:anim calcmode="lin" valueType="num">
                                      <p:cBhvr additive="base">
                                        <p:cTn id="7" dur="500" fill="hold"/>
                                        <p:tgtEl>
                                          <p:spTgt spid="139276"/>
                                        </p:tgtEl>
                                        <p:attrNameLst>
                                          <p:attrName>ppt_x</p:attrName>
                                        </p:attrNameLst>
                                      </p:cBhvr>
                                      <p:tavLst>
                                        <p:tav tm="0">
                                          <p:val>
                                            <p:strVal val="#ppt_x"/>
                                          </p:val>
                                        </p:tav>
                                        <p:tav tm="100000">
                                          <p:val>
                                            <p:strVal val="#ppt_x"/>
                                          </p:val>
                                        </p:tav>
                                      </p:tavLst>
                                    </p:anim>
                                    <p:anim calcmode="lin" valueType="num">
                                      <p:cBhvr additive="base">
                                        <p:cTn id="8" dur="500" fill="hold"/>
                                        <p:tgtEl>
                                          <p:spTgt spid="139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Picture 2" descr="未命名"/>
          <p:cNvPicPr>
            <a:picLocks noChangeAspect="1"/>
          </p:cNvPicPr>
          <p:nvPr/>
        </p:nvPicPr>
        <p:blipFill>
          <a:blip r:embed="rId1"/>
          <a:stretch>
            <a:fillRect/>
          </a:stretch>
        </p:blipFill>
        <p:spPr>
          <a:xfrm>
            <a:off x="1524000" y="1066800"/>
            <a:ext cx="9144000" cy="5334000"/>
          </a:xfrm>
          <a:prstGeom prst="rect">
            <a:avLst/>
          </a:prstGeom>
          <a:noFill/>
          <a:ln w="9525">
            <a:noFill/>
          </a:ln>
        </p:spPr>
      </p:pic>
      <p:pic>
        <p:nvPicPr>
          <p:cNvPr id="24578" name="Picture 3" descr="未命名2"/>
          <p:cNvPicPr>
            <a:picLocks noChangeAspect="1"/>
          </p:cNvPicPr>
          <p:nvPr/>
        </p:nvPicPr>
        <p:blipFill>
          <a:blip r:embed="rId2"/>
          <a:stretch>
            <a:fillRect/>
          </a:stretch>
        </p:blipFill>
        <p:spPr>
          <a:xfrm>
            <a:off x="1524000" y="6400800"/>
            <a:ext cx="9144000" cy="457200"/>
          </a:xfrm>
          <a:prstGeom prst="rect">
            <a:avLst/>
          </a:prstGeom>
          <a:noFill/>
          <a:ln w="9525">
            <a:noFill/>
          </a:ln>
        </p:spPr>
      </p:pic>
      <p:sp>
        <p:nvSpPr>
          <p:cNvPr id="24579" name="Text Box 4"/>
          <p:cNvSpPr txBox="1"/>
          <p:nvPr/>
        </p:nvSpPr>
        <p:spPr>
          <a:xfrm>
            <a:off x="7391400" y="6324600"/>
            <a:ext cx="2971800" cy="368300"/>
          </a:xfrm>
          <a:prstGeom prst="rect">
            <a:avLst/>
          </a:prstGeom>
          <a:noFill/>
          <a:ln w="9525">
            <a:noFill/>
          </a:ln>
        </p:spPr>
        <p:txBody>
          <a:bodyPr anchor="t" anchorCtr="0">
            <a:spAutoFit/>
          </a:bodyPr>
          <a:p>
            <a:r>
              <a:rPr lang="en-US" altLang="zh-CN" sz="1800" dirty="0">
                <a:solidFill>
                  <a:schemeClr val="tx1"/>
                </a:solidFill>
                <a:latin typeface="Arial" panose="020B0604020202020204" pitchFamily="34" charset="0"/>
                <a:ea typeface="宋体" panose="02010600030101010101" pitchFamily="2" charset="-122"/>
              </a:rPr>
              <a:t> </a:t>
            </a:r>
            <a:endParaRPr lang="en-US" altLang="zh-CN" sz="1800" b="1" dirty="0">
              <a:solidFill>
                <a:schemeClr val="tx1"/>
              </a:solidFill>
              <a:latin typeface="Arial" panose="020B0604020202020204" pitchFamily="34" charset="0"/>
              <a:ea typeface="宋体" panose="02010600030101010101" pitchFamily="2" charset="-122"/>
            </a:endParaRPr>
          </a:p>
        </p:txBody>
      </p:sp>
      <p:sp>
        <p:nvSpPr>
          <p:cNvPr id="139270" name="AutoShape 6"/>
          <p:cNvSpPr>
            <a:spLocks noChangeArrowheads="1"/>
          </p:cNvSpPr>
          <p:nvPr/>
        </p:nvSpPr>
        <p:spPr bwMode="gray">
          <a:xfrm>
            <a:off x="1741488" y="1265238"/>
            <a:ext cx="6408738" cy="893763"/>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0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39271" name="Text Box 7"/>
          <p:cNvSpPr txBox="1">
            <a:spLocks noChangeArrowheads="1"/>
          </p:cNvSpPr>
          <p:nvPr/>
        </p:nvSpPr>
        <p:spPr bwMode="gray">
          <a:xfrm>
            <a:off x="2208213" y="1484313"/>
            <a:ext cx="4824413" cy="553085"/>
          </a:xfrm>
          <a:prstGeom prst="rect">
            <a:avLst/>
          </a:prstGeom>
          <a:noFill/>
          <a:ln w="9525" algn="ctr">
            <a:noFill/>
            <a:miter lim="800000"/>
          </a:ln>
          <a:effectLst/>
        </p:spPr>
        <p:txBody>
          <a:bodyPr>
            <a:spAutoFit/>
          </a:bodyPr>
          <a:lstStyle/>
          <a:p>
            <a:pPr marR="0" defTabSz="914400" eaLnBrk="0" hangingPunct="0">
              <a:buClrTx/>
              <a:buSzTx/>
              <a:buFontTx/>
              <a:buNone/>
              <a:defRPr/>
            </a:pPr>
            <a:r>
              <a:rPr kumimoji="0" lang="zh-CN" altLang="en-US"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三、管理分工</a:t>
            </a:r>
            <a:endParaRPr kumimoji="0" lang="zh-CN" altLang="en-US"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39276" name="Text Box 12"/>
          <p:cNvSpPr txBox="1">
            <a:spLocks noChangeArrowheads="1"/>
          </p:cNvSpPr>
          <p:nvPr/>
        </p:nvSpPr>
        <p:spPr bwMode="auto">
          <a:xfrm>
            <a:off x="2135188" y="2636838"/>
            <a:ext cx="7993063" cy="3313113"/>
          </a:xfrm>
          <a:prstGeom prst="rect">
            <a:avLst/>
          </a:prstGeom>
          <a:solidFill>
            <a:schemeClr val="bg1">
              <a:alpha val="0"/>
            </a:schemeClr>
          </a:solidFill>
          <a:ln w="9525" algn="ctr">
            <a:noFill/>
            <a:miter lim="800000"/>
          </a:ln>
          <a:effectLst/>
        </p:spPr>
        <p:txBody>
          <a:bodyPr/>
          <a:lstStyle/>
          <a:p>
            <a:pPr marR="0" algn="just" defTabSz="914400">
              <a:lnSpc>
                <a:spcPts val="3800"/>
              </a:lnSpc>
              <a:buClrTx/>
              <a:buSzTx/>
              <a:buFontTx/>
              <a:buNone/>
              <a:defRPr/>
            </a:pPr>
            <a:r>
              <a:rPr kumimoji="0" lang="zh-CN" altLang="en-US" sz="2800" b="1" kern="1200" cap="none" spc="0" normalizeH="0" baseline="0" noProof="0" dirty="0">
                <a:solidFill>
                  <a:srgbClr val="00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　　</a:t>
            </a:r>
            <a:r>
              <a:rPr kumimoji="0" lang="en-US" altLang="zh-CN" sz="2800" b="1" kern="1200" cap="none" spc="0" normalizeH="0" baseline="0" noProof="0" dirty="0">
                <a:solidFill>
                  <a:srgbClr val="00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1</a:t>
            </a:r>
            <a:r>
              <a:rPr kumimoji="0" lang="zh-CN" altLang="en-US" sz="2800" b="1" kern="1200" cap="none" spc="0" normalizeH="0" baseline="0" noProof="0" dirty="0">
                <a:solidFill>
                  <a:srgbClr val="00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、企业安全生产标准化达标分一级、二级、三级，其中一级最高，三级最低。</a:t>
            </a:r>
            <a:endParaRPr kumimoji="0" lang="en-US" altLang="zh-CN" sz="2800" b="1" kern="1200" cap="none" spc="0" normalizeH="0" baseline="0" noProof="0" dirty="0">
              <a:solidFill>
                <a:srgbClr val="00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just" defTabSz="914400">
              <a:lnSpc>
                <a:spcPts val="3800"/>
              </a:lnSpc>
              <a:buClrTx/>
              <a:buSzTx/>
              <a:buFontTx/>
              <a:buNone/>
              <a:defRPr/>
            </a:pPr>
            <a:r>
              <a:rPr kumimoji="0" lang="zh-CN" altLang="en-US" sz="2800" b="1" kern="1200" cap="none" spc="0" normalizeH="0" baseline="0" noProof="0" dirty="0">
                <a:solidFill>
                  <a:srgbClr val="00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　　</a:t>
            </a:r>
            <a:r>
              <a:rPr kumimoji="0" lang="en-US" altLang="zh-CN" sz="2800" b="1" kern="1200" cap="none" spc="0" normalizeH="0" baseline="0" noProof="0" dirty="0">
                <a:solidFill>
                  <a:srgbClr val="00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2</a:t>
            </a:r>
            <a:r>
              <a:rPr kumimoji="0" lang="zh-CN" altLang="en-US" sz="2800" b="1" kern="1200" cap="none" spc="0" normalizeH="0" baseline="0" noProof="0" dirty="0">
                <a:solidFill>
                  <a:srgbClr val="00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、交通运输部负责一级企业的达标评审管理，</a:t>
            </a:r>
            <a:endParaRPr kumimoji="0" lang="en-US" altLang="zh-CN" sz="2800" b="1" kern="1200" cap="none" spc="0" normalizeH="0" baseline="0" noProof="0" dirty="0">
              <a:solidFill>
                <a:srgbClr val="00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just" defTabSz="914400">
              <a:lnSpc>
                <a:spcPts val="3800"/>
              </a:lnSpc>
              <a:buClrTx/>
              <a:buSzTx/>
              <a:buFontTx/>
              <a:buNone/>
              <a:defRPr/>
            </a:pPr>
            <a:r>
              <a:rPr kumimoji="0" lang="zh-CN" altLang="en-US" sz="2800" b="1" kern="1200" cap="none" spc="0" normalizeH="0" baseline="0" noProof="0" dirty="0">
                <a:solidFill>
                  <a:srgbClr val="00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　　</a:t>
            </a:r>
            <a:r>
              <a:rPr kumimoji="0" lang="en-US" altLang="zh-CN" sz="2800" b="1" kern="1200" cap="none" spc="0" normalizeH="0" baseline="0" noProof="0" dirty="0">
                <a:solidFill>
                  <a:srgbClr val="00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3</a:t>
            </a:r>
            <a:r>
              <a:rPr kumimoji="0" lang="zh-CN" altLang="en-US" sz="2800" b="1" kern="1200" cap="none" spc="0" normalizeH="0" baseline="0" noProof="0" dirty="0">
                <a:solidFill>
                  <a:srgbClr val="00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、省级交通运输主管部门和长江航务管理局负责二级、三级企业的达标评审管理。</a:t>
            </a:r>
            <a:endParaRPr kumimoji="0" lang="zh-CN" altLang="en-US" sz="2800" b="1" kern="1200" cap="none" spc="0" normalizeH="0" baseline="0" noProof="0" dirty="0">
              <a:solidFill>
                <a:srgbClr val="00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9276"/>
                                        </p:tgtEl>
                                        <p:attrNameLst>
                                          <p:attrName>style.visibility</p:attrName>
                                        </p:attrNameLst>
                                      </p:cBhvr>
                                      <p:to>
                                        <p:strVal val="visible"/>
                                      </p:to>
                                    </p:set>
                                    <p:anim calcmode="lin" valueType="num">
                                      <p:cBhvr additive="base">
                                        <p:cTn id="7" dur="500" fill="hold"/>
                                        <p:tgtEl>
                                          <p:spTgt spid="139276"/>
                                        </p:tgtEl>
                                        <p:attrNameLst>
                                          <p:attrName>ppt_x</p:attrName>
                                        </p:attrNameLst>
                                      </p:cBhvr>
                                      <p:tavLst>
                                        <p:tav tm="0">
                                          <p:val>
                                            <p:strVal val="#ppt_x"/>
                                          </p:val>
                                        </p:tav>
                                        <p:tav tm="100000">
                                          <p:val>
                                            <p:strVal val="#ppt_x"/>
                                          </p:val>
                                        </p:tav>
                                      </p:tavLst>
                                    </p:anim>
                                    <p:anim calcmode="lin" valueType="num">
                                      <p:cBhvr additive="base">
                                        <p:cTn id="8" dur="500" fill="hold"/>
                                        <p:tgtEl>
                                          <p:spTgt spid="139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Picture 2" descr="未命名"/>
          <p:cNvPicPr>
            <a:picLocks noChangeAspect="1"/>
          </p:cNvPicPr>
          <p:nvPr/>
        </p:nvPicPr>
        <p:blipFill>
          <a:blip r:embed="rId1"/>
          <a:stretch>
            <a:fillRect/>
          </a:stretch>
        </p:blipFill>
        <p:spPr>
          <a:xfrm>
            <a:off x="1524000" y="1155700"/>
            <a:ext cx="9144000" cy="5334000"/>
          </a:xfrm>
          <a:prstGeom prst="rect">
            <a:avLst/>
          </a:prstGeom>
          <a:noFill/>
          <a:ln w="9525">
            <a:noFill/>
          </a:ln>
        </p:spPr>
      </p:pic>
      <p:pic>
        <p:nvPicPr>
          <p:cNvPr id="26626" name="Picture 3" descr="未命名2"/>
          <p:cNvPicPr>
            <a:picLocks noChangeAspect="1"/>
          </p:cNvPicPr>
          <p:nvPr/>
        </p:nvPicPr>
        <p:blipFill>
          <a:blip r:embed="rId2"/>
          <a:stretch>
            <a:fillRect/>
          </a:stretch>
        </p:blipFill>
        <p:spPr>
          <a:xfrm>
            <a:off x="1524000" y="6400800"/>
            <a:ext cx="9144000" cy="457200"/>
          </a:xfrm>
          <a:prstGeom prst="rect">
            <a:avLst/>
          </a:prstGeom>
          <a:noFill/>
          <a:ln w="9525">
            <a:noFill/>
          </a:ln>
        </p:spPr>
      </p:pic>
      <p:sp>
        <p:nvSpPr>
          <p:cNvPr id="26627" name="Rectangle 7"/>
          <p:cNvSpPr>
            <a:spLocks noGrp="1"/>
          </p:cNvSpPr>
          <p:nvPr>
            <p:ph type="subTitle" idx="1"/>
          </p:nvPr>
        </p:nvSpPr>
        <p:spPr>
          <a:xfrm>
            <a:off x="2063750" y="2781300"/>
            <a:ext cx="8064500" cy="2879725"/>
          </a:xfrm>
          <a:ln/>
        </p:spPr>
        <p:txBody>
          <a:bodyPr vert="horz" wrap="square" lIns="91440" tIns="45720" rIns="91440" bIns="45720" anchor="t" anchorCtr="0"/>
          <a:p>
            <a:pPr algn="l" eaLnBrk="1" hangingPunct="1">
              <a:lnSpc>
                <a:spcPct val="110000"/>
              </a:lnSpc>
              <a:buClrTx/>
              <a:buSzTx/>
              <a:buFontTx/>
            </a:pPr>
            <a:r>
              <a:rPr lang="zh-CN" altLang="en-US" sz="2800" b="1" dirty="0">
                <a:latin typeface="+mn-lt"/>
                <a:ea typeface="+mn-ea"/>
                <a:cs typeface="+mn-cs"/>
              </a:rPr>
              <a:t>　</a:t>
            </a:r>
            <a:endParaRPr lang="zh-CN" altLang="en-US" sz="2800" dirty="0">
              <a:latin typeface="+mn-lt"/>
              <a:ea typeface="+mn-ea"/>
              <a:cs typeface="+mn-cs"/>
            </a:endParaRPr>
          </a:p>
        </p:txBody>
      </p:sp>
      <p:sp>
        <p:nvSpPr>
          <p:cNvPr id="7" name="AutoShape 7"/>
          <p:cNvSpPr>
            <a:spLocks noGrp="1" noChangeArrowheads="1"/>
          </p:cNvSpPr>
          <p:nvPr>
            <p:ph type="ctrTitle"/>
          </p:nvPr>
        </p:nvSpPr>
        <p:spPr bwMode="gray">
          <a:xfrm>
            <a:off x="1774825" y="1266825"/>
            <a:ext cx="6513513" cy="650875"/>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ln>
          <a:effectLst>
            <a:outerShdw dist="135003" dir="2928844" algn="ctr" rotWithShape="0">
              <a:srgbClr val="000000">
                <a:alpha val="50000"/>
              </a:srgbClr>
            </a:outerShdw>
          </a:effectLst>
        </p:spPr>
        <p:txBody>
          <a:bodyPr vert="horz" wrap="non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0" i="0" u="none" strike="noStrike" kern="0" cap="none" spc="0" normalizeH="0" baseline="0" noProof="0" dirty="0" smtClean="0">
                <a:ln>
                  <a:noFill/>
                </a:ln>
                <a:solidFill>
                  <a:schemeClr val="tx2"/>
                </a:solidFill>
                <a:effectLst/>
                <a:uLnTx/>
                <a:uFillTx/>
                <a:latin typeface="+mj-lt"/>
                <a:ea typeface="+mj-ea"/>
                <a:cs typeface="+mj-cs"/>
              </a:rPr>
              <a:t>四、主要内容</a:t>
            </a:r>
            <a:endParaRPr kumimoji="0" lang="zh-CN" alt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9" name="Oval 23"/>
          <p:cNvSpPr/>
          <p:nvPr/>
        </p:nvSpPr>
        <p:spPr>
          <a:xfrm>
            <a:off x="2166938" y="2525713"/>
            <a:ext cx="503237" cy="503237"/>
          </a:xfrm>
          <a:prstGeom prst="ellipse">
            <a:avLst/>
          </a:prstGeom>
          <a:gradFill rotWithShape="0">
            <a:gsLst>
              <a:gs pos="0">
                <a:srgbClr val="9CE6DD"/>
              </a:gs>
              <a:gs pos="100000">
                <a:srgbClr val="385350"/>
              </a:gs>
            </a:gsLst>
            <a:path path="rect">
              <a:fillToRect r="100000" b="100000"/>
            </a:path>
            <a:tileRect/>
          </a:gradFill>
          <a:ln w="12700" cap="flat" cmpd="sng">
            <a:solidFill>
              <a:srgbClr val="000000"/>
            </a:solidFill>
            <a:prstDash val="solid"/>
            <a:round/>
            <a:headEnd type="none" w="med" len="med"/>
            <a:tailEnd type="none" w="med" len="med"/>
          </a:ln>
        </p:spPr>
        <p:txBody>
          <a:bodyPr wrap="none" anchor="ctr" anchorCtr="0"/>
          <a:p>
            <a:pPr algn="ctr" latinLnBrk="1"/>
            <a:r>
              <a:rPr lang="en-US" altLang="zh-CN" sz="2800" b="1" dirty="0">
                <a:solidFill>
                  <a:srgbClr val="FFFFFF"/>
                </a:solidFill>
                <a:latin typeface="Gulim" pitchFamily="34" charset="-127"/>
                <a:ea typeface="Gulim" pitchFamily="34" charset="-127"/>
              </a:rPr>
              <a:t>1</a:t>
            </a:r>
            <a:endParaRPr lang="en-US" altLang="ko-KR" sz="2800" b="1" dirty="0">
              <a:solidFill>
                <a:srgbClr val="FFFFFF"/>
              </a:solidFill>
              <a:latin typeface="Gulim" pitchFamily="34" charset="-127"/>
              <a:ea typeface="Gulim" pitchFamily="34" charset="-127"/>
            </a:endParaRPr>
          </a:p>
        </p:txBody>
      </p:sp>
      <p:sp>
        <p:nvSpPr>
          <p:cNvPr id="10" name="Oval 22"/>
          <p:cNvSpPr/>
          <p:nvPr/>
        </p:nvSpPr>
        <p:spPr>
          <a:xfrm>
            <a:off x="2182813" y="3306763"/>
            <a:ext cx="503237" cy="503237"/>
          </a:xfrm>
          <a:prstGeom prst="ellipse">
            <a:avLst/>
          </a:prstGeom>
          <a:gradFill rotWithShape="0">
            <a:gsLst>
              <a:gs pos="0">
                <a:srgbClr val="99CC00"/>
              </a:gs>
              <a:gs pos="100000">
                <a:srgbClr val="475E00"/>
              </a:gs>
            </a:gsLst>
            <a:path path="rect">
              <a:fillToRect r="100000" b="100000"/>
            </a:path>
            <a:tileRect/>
          </a:gradFill>
          <a:ln w="12700" cap="flat" cmpd="sng">
            <a:solidFill>
              <a:srgbClr val="000000"/>
            </a:solidFill>
            <a:prstDash val="solid"/>
            <a:round/>
            <a:headEnd type="none" w="med" len="med"/>
            <a:tailEnd type="none" w="med" len="med"/>
          </a:ln>
        </p:spPr>
        <p:txBody>
          <a:bodyPr wrap="none" anchor="ctr" anchorCtr="0"/>
          <a:p>
            <a:pPr algn="ctr" latinLnBrk="1"/>
            <a:r>
              <a:rPr lang="en-US" altLang="zh-CN" sz="2800" b="1" dirty="0">
                <a:solidFill>
                  <a:srgbClr val="FFFFFF"/>
                </a:solidFill>
                <a:latin typeface="Gulim" pitchFamily="34" charset="-127"/>
                <a:ea typeface="宋体" panose="02010600030101010101" pitchFamily="2" charset="-122"/>
              </a:rPr>
              <a:t>2</a:t>
            </a:r>
            <a:endParaRPr lang="en-US" altLang="zh-CN" sz="2800" b="1" dirty="0">
              <a:solidFill>
                <a:srgbClr val="FFFFFF"/>
              </a:solidFill>
              <a:latin typeface="Gulim" pitchFamily="34" charset="-127"/>
              <a:ea typeface="Gulim" pitchFamily="34" charset="-127"/>
            </a:endParaRPr>
          </a:p>
        </p:txBody>
      </p:sp>
      <p:sp>
        <p:nvSpPr>
          <p:cNvPr id="11" name="Oval 25"/>
          <p:cNvSpPr/>
          <p:nvPr/>
        </p:nvSpPr>
        <p:spPr>
          <a:xfrm>
            <a:off x="2182813" y="4022725"/>
            <a:ext cx="503237" cy="503238"/>
          </a:xfrm>
          <a:prstGeom prst="ellipse">
            <a:avLst/>
          </a:prstGeom>
          <a:gradFill rotWithShape="0">
            <a:gsLst>
              <a:gs pos="0">
                <a:srgbClr val="D60093"/>
              </a:gs>
              <a:gs pos="100000">
                <a:srgbClr val="630044"/>
              </a:gs>
            </a:gsLst>
            <a:path path="rect">
              <a:fillToRect r="100000" b="100000"/>
            </a:path>
            <a:tileRect/>
          </a:gradFill>
          <a:ln w="12700" cap="flat" cmpd="sng">
            <a:solidFill>
              <a:srgbClr val="000000"/>
            </a:solidFill>
            <a:prstDash val="solid"/>
            <a:round/>
            <a:headEnd type="none" w="med" len="med"/>
            <a:tailEnd type="none" w="med" len="med"/>
          </a:ln>
        </p:spPr>
        <p:txBody>
          <a:bodyPr wrap="none" anchor="ctr" anchorCtr="0"/>
          <a:p>
            <a:pPr algn="ctr" latinLnBrk="1"/>
            <a:r>
              <a:rPr lang="en-US" altLang="zh-CN" sz="2800" b="1" dirty="0">
                <a:solidFill>
                  <a:srgbClr val="FFFFFF"/>
                </a:solidFill>
                <a:latin typeface="Gulim" pitchFamily="34" charset="-127"/>
                <a:ea typeface="宋体" panose="02010600030101010101" pitchFamily="2" charset="-122"/>
              </a:rPr>
              <a:t>3</a:t>
            </a:r>
            <a:endParaRPr lang="en-US" altLang="zh-CN" sz="2800" b="1" dirty="0">
              <a:solidFill>
                <a:srgbClr val="FFFFFF"/>
              </a:solidFill>
              <a:latin typeface="Gulim" pitchFamily="34" charset="-127"/>
              <a:ea typeface="Gulim" pitchFamily="34" charset="-127"/>
            </a:endParaRPr>
          </a:p>
        </p:txBody>
      </p:sp>
      <p:sp>
        <p:nvSpPr>
          <p:cNvPr id="16" name="Text Box 10"/>
          <p:cNvSpPr txBox="1"/>
          <p:nvPr/>
        </p:nvSpPr>
        <p:spPr>
          <a:xfrm>
            <a:off x="2701925" y="3355975"/>
            <a:ext cx="3825875" cy="431800"/>
          </a:xfrm>
          <a:prstGeom prst="rect">
            <a:avLst/>
          </a:prstGeom>
          <a:noFill/>
          <a:ln w="9525">
            <a:noFill/>
          </a:ln>
        </p:spPr>
        <p:txBody>
          <a:bodyPr anchor="t" anchorCtr="0"/>
          <a:p>
            <a:pPr>
              <a:spcBef>
                <a:spcPct val="50000"/>
              </a:spcBef>
            </a:pPr>
            <a:r>
              <a:rPr lang="zh-CN" altLang="en-US" sz="2800" dirty="0">
                <a:solidFill>
                  <a:schemeClr val="tx1"/>
                </a:solidFill>
                <a:latin typeface="Arial" panose="020B0604020202020204" pitchFamily="34" charset="0"/>
                <a:ea typeface="宋体" panose="02010600030101010101" pitchFamily="2" charset="-122"/>
              </a:rPr>
              <a:t>建立相关制度和标准 </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17" name="Text Box 10"/>
          <p:cNvSpPr txBox="1"/>
          <p:nvPr/>
        </p:nvSpPr>
        <p:spPr>
          <a:xfrm>
            <a:off x="2719388" y="2554288"/>
            <a:ext cx="2952750" cy="431800"/>
          </a:xfrm>
          <a:prstGeom prst="rect">
            <a:avLst/>
          </a:prstGeom>
          <a:noFill/>
          <a:ln w="9525">
            <a:noFill/>
          </a:ln>
        </p:spPr>
        <p:txBody>
          <a:bodyPr anchor="t" anchorCtr="0"/>
          <a:p>
            <a:pPr>
              <a:spcBef>
                <a:spcPct val="50000"/>
              </a:spcBef>
            </a:pPr>
            <a:r>
              <a:rPr lang="zh-CN" altLang="en-US" sz="2800" dirty="0">
                <a:solidFill>
                  <a:schemeClr val="tx1"/>
                </a:solidFill>
                <a:latin typeface="Arial" panose="020B0604020202020204" pitchFamily="34" charset="0"/>
                <a:ea typeface="宋体" panose="02010600030101010101" pitchFamily="2" charset="-122"/>
              </a:rPr>
              <a:t>制订工作方案 </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18" name="Text Box 11"/>
          <p:cNvSpPr txBox="1"/>
          <p:nvPr/>
        </p:nvSpPr>
        <p:spPr>
          <a:xfrm>
            <a:off x="2751138" y="4071938"/>
            <a:ext cx="4568825" cy="431800"/>
          </a:xfrm>
          <a:prstGeom prst="rect">
            <a:avLst/>
          </a:prstGeom>
          <a:noFill/>
          <a:ln w="9525">
            <a:noFill/>
          </a:ln>
        </p:spPr>
        <p:txBody>
          <a:bodyPr anchor="t" anchorCtr="0"/>
          <a:p>
            <a:pPr>
              <a:spcBef>
                <a:spcPct val="50000"/>
              </a:spcBef>
            </a:pPr>
            <a:r>
              <a:rPr lang="zh-CN" altLang="en-US" sz="2800" dirty="0">
                <a:solidFill>
                  <a:schemeClr val="tx1"/>
                </a:solidFill>
                <a:latin typeface="Arial" panose="020B0604020202020204" pitchFamily="34" charset="0"/>
                <a:ea typeface="宋体" panose="02010600030101010101" pitchFamily="2" charset="-122"/>
              </a:rPr>
              <a:t>确定评审单位和评审人员 </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19" name="Text Box 12"/>
          <p:cNvSpPr txBox="1"/>
          <p:nvPr/>
        </p:nvSpPr>
        <p:spPr>
          <a:xfrm>
            <a:off x="2751138" y="4162425"/>
            <a:ext cx="3457575"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20" name="Text Box 13"/>
          <p:cNvSpPr txBox="1"/>
          <p:nvPr/>
        </p:nvSpPr>
        <p:spPr>
          <a:xfrm>
            <a:off x="2767013" y="4686300"/>
            <a:ext cx="2952750" cy="431800"/>
          </a:xfrm>
          <a:prstGeom prst="rect">
            <a:avLst/>
          </a:prstGeom>
          <a:noFill/>
          <a:ln w="9525">
            <a:noFill/>
          </a:ln>
        </p:spPr>
        <p:txBody>
          <a:bodyPr anchor="t" anchorCtr="0"/>
          <a:p>
            <a:pPr>
              <a:spcBef>
                <a:spcPct val="50000"/>
              </a:spcBef>
            </a:pPr>
            <a:r>
              <a:rPr lang="zh-CN" altLang="en-US" sz="2800" dirty="0">
                <a:solidFill>
                  <a:schemeClr val="tx1"/>
                </a:solidFill>
                <a:latin typeface="Arial" panose="020B0604020202020204" pitchFamily="34" charset="0"/>
                <a:ea typeface="宋体" panose="02010600030101010101" pitchFamily="2" charset="-122"/>
              </a:rPr>
              <a:t>示范推广 </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21" name="Text Box 14"/>
          <p:cNvSpPr txBox="1"/>
          <p:nvPr/>
        </p:nvSpPr>
        <p:spPr>
          <a:xfrm>
            <a:off x="2767013" y="5241925"/>
            <a:ext cx="2952750"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22" name="Text Box 15"/>
          <p:cNvSpPr txBox="1"/>
          <p:nvPr/>
        </p:nvSpPr>
        <p:spPr>
          <a:xfrm>
            <a:off x="2735263" y="5815013"/>
            <a:ext cx="2952750" cy="431800"/>
          </a:xfrm>
          <a:prstGeom prst="rect">
            <a:avLst/>
          </a:prstGeom>
          <a:noFill/>
          <a:ln w="9525">
            <a:noFill/>
          </a:ln>
        </p:spPr>
        <p:txBody>
          <a:bodyPr anchor="t" anchorCtr="0"/>
          <a:p>
            <a:pPr>
              <a:spcBef>
                <a:spcPct val="50000"/>
              </a:spcBef>
            </a:pPr>
            <a:r>
              <a:rPr lang="zh-CN" altLang="en-US" sz="2800" dirty="0">
                <a:solidFill>
                  <a:schemeClr val="tx1"/>
                </a:solidFill>
                <a:latin typeface="Arial" panose="020B0604020202020204" pitchFamily="34" charset="0"/>
                <a:ea typeface="宋体" panose="02010600030101010101" pitchFamily="2" charset="-122"/>
              </a:rPr>
              <a:t> </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32" name="Text Box 16"/>
          <p:cNvSpPr txBox="1"/>
          <p:nvPr/>
        </p:nvSpPr>
        <p:spPr>
          <a:xfrm>
            <a:off x="6742113" y="2516188"/>
            <a:ext cx="3170237"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3" name="Text Box 17"/>
          <p:cNvSpPr txBox="1"/>
          <p:nvPr/>
        </p:nvSpPr>
        <p:spPr>
          <a:xfrm>
            <a:off x="6742113" y="3071813"/>
            <a:ext cx="3170237"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4" name="Text Box 18"/>
          <p:cNvSpPr txBox="1"/>
          <p:nvPr/>
        </p:nvSpPr>
        <p:spPr>
          <a:xfrm>
            <a:off x="6797675" y="3644900"/>
            <a:ext cx="3170238"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5" name="Text Box 19"/>
          <p:cNvSpPr txBox="1"/>
          <p:nvPr/>
        </p:nvSpPr>
        <p:spPr>
          <a:xfrm>
            <a:off x="6773863" y="4184650"/>
            <a:ext cx="3170237"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6" name="Text Box 20"/>
          <p:cNvSpPr txBox="1"/>
          <p:nvPr/>
        </p:nvSpPr>
        <p:spPr>
          <a:xfrm>
            <a:off x="6789738" y="4706938"/>
            <a:ext cx="3170237"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7" name="Text Box 21"/>
          <p:cNvSpPr txBox="1"/>
          <p:nvPr/>
        </p:nvSpPr>
        <p:spPr>
          <a:xfrm>
            <a:off x="6823075" y="5280025"/>
            <a:ext cx="3170238"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23" name="Oval 24"/>
          <p:cNvSpPr/>
          <p:nvPr/>
        </p:nvSpPr>
        <p:spPr>
          <a:xfrm>
            <a:off x="2182813" y="4673600"/>
            <a:ext cx="503237" cy="503238"/>
          </a:xfrm>
          <a:prstGeom prst="ellipse">
            <a:avLst/>
          </a:prstGeom>
          <a:gradFill rotWithShape="0">
            <a:gsLst>
              <a:gs pos="0">
                <a:srgbClr val="FF99FF"/>
              </a:gs>
              <a:gs pos="100000">
                <a:srgbClr val="764776"/>
              </a:gs>
            </a:gsLst>
            <a:path path="rect">
              <a:fillToRect r="100000" b="100000"/>
            </a:path>
            <a:tileRect/>
          </a:gradFill>
          <a:ln w="12700" cap="flat" cmpd="sng">
            <a:solidFill>
              <a:srgbClr val="000000"/>
            </a:solidFill>
            <a:prstDash val="solid"/>
            <a:round/>
            <a:headEnd type="none" w="med" len="med"/>
            <a:tailEnd type="none" w="med" len="med"/>
          </a:ln>
        </p:spPr>
        <p:txBody>
          <a:bodyPr wrap="none" anchor="ctr" anchorCtr="0"/>
          <a:p>
            <a:pPr algn="ctr" latinLnBrk="1"/>
            <a:r>
              <a:rPr lang="en-US" altLang="zh-CN" sz="2800" b="1" dirty="0">
                <a:solidFill>
                  <a:srgbClr val="FFFFFF"/>
                </a:solidFill>
                <a:latin typeface="Gulim" pitchFamily="34" charset="-127"/>
                <a:ea typeface="宋体" panose="02010600030101010101" pitchFamily="2" charset="-122"/>
              </a:rPr>
              <a:t>4</a:t>
            </a:r>
            <a:endParaRPr lang="en-US" altLang="ko-KR" sz="2800" b="1" dirty="0">
              <a:solidFill>
                <a:srgbClr val="FFFFFF"/>
              </a:solidFill>
              <a:latin typeface="Gulim" pitchFamily="34" charset="-127"/>
              <a:ea typeface="Gulim"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nodePh="1">
                                  <p:stCondLst>
                                    <p:cond delay="0"/>
                                  </p:stCondLst>
                                  <p:endCondLst>
                                    <p:cond evt="begin" delay="0">
                                      <p:tn val="33"/>
                                    </p:cond>
                                  </p:end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nodePh="1">
                                  <p:stCondLst>
                                    <p:cond delay="0"/>
                                  </p:stCondLst>
                                  <p:endCondLst>
                                    <p:cond evt="begin" delay="0">
                                      <p:tn val="41"/>
                                    </p:cond>
                                  </p:end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nodePh="1">
                                  <p:stCondLst>
                                    <p:cond delay="0"/>
                                  </p:stCondLst>
                                  <p:endCondLst>
                                    <p:cond evt="begin" delay="0">
                                      <p:tn val="49"/>
                                    </p:cond>
                                  </p:end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1+#ppt_w/2"/>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nodePh="1">
                                  <p:stCondLst>
                                    <p:cond delay="0"/>
                                  </p:stCondLst>
                                  <p:endCondLst>
                                    <p:cond evt="begin" delay="0">
                                      <p:tn val="53"/>
                                    </p:cond>
                                  </p:end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1+#ppt_w/2"/>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2" presetClass="entr" presetSubtype="6" fill="hold" grpId="0" nodeType="withEffect" nodePh="1">
                                  <p:stCondLst>
                                    <p:cond delay="0"/>
                                  </p:stCondLst>
                                  <p:endCondLst>
                                    <p:cond evt="begin" delay="0">
                                      <p:tn val="57"/>
                                    </p:cond>
                                  </p:end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500" fill="hold"/>
                                        <p:tgtEl>
                                          <p:spTgt spid="34"/>
                                        </p:tgtEl>
                                        <p:attrNameLst>
                                          <p:attrName>ppt_x</p:attrName>
                                        </p:attrNameLst>
                                      </p:cBhvr>
                                      <p:tavLst>
                                        <p:tav tm="0">
                                          <p:val>
                                            <p:strVal val="1+#ppt_w/2"/>
                                          </p:val>
                                        </p:tav>
                                        <p:tav tm="100000">
                                          <p:val>
                                            <p:strVal val="#ppt_x"/>
                                          </p:val>
                                        </p:tav>
                                      </p:tavLst>
                                    </p:anim>
                                    <p:anim calcmode="lin" valueType="num">
                                      <p:cBhvr additive="base">
                                        <p:cTn id="60" dur="500" fill="hold"/>
                                        <p:tgtEl>
                                          <p:spTgt spid="34"/>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nodePh="1">
                                  <p:stCondLst>
                                    <p:cond delay="0"/>
                                  </p:stCondLst>
                                  <p:endCondLst>
                                    <p:cond evt="begin" delay="0">
                                      <p:tn val="61"/>
                                    </p:cond>
                                  </p:end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1+#ppt_w/2"/>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nodePh="1">
                                  <p:stCondLst>
                                    <p:cond delay="0"/>
                                  </p:stCondLst>
                                  <p:endCondLst>
                                    <p:cond evt="begin" delay="0">
                                      <p:tn val="65"/>
                                    </p:cond>
                                  </p:end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1+#ppt_w/2"/>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nodePh="1">
                                  <p:stCondLst>
                                    <p:cond delay="0"/>
                                  </p:stCondLst>
                                  <p:endCondLst>
                                    <p:cond evt="begin" delay="0">
                                      <p:tn val="69"/>
                                    </p:cond>
                                  </p:end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1+#ppt_w/2"/>
                                          </p:val>
                                        </p:tav>
                                        <p:tav tm="100000">
                                          <p:val>
                                            <p:strVal val="#ppt_x"/>
                                          </p:val>
                                        </p:tav>
                                      </p:tavLst>
                                    </p:anim>
                                    <p:anim calcmode="lin" valueType="num">
                                      <p:cBhvr additive="base">
                                        <p:cTn id="7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2"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0-#ppt_w/2"/>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6" grpId="0"/>
      <p:bldP spid="17" grpId="0"/>
      <p:bldP spid="18" grpId="0"/>
      <p:bldP spid="19" grpId="0"/>
      <p:bldP spid="20" grpId="0"/>
      <p:bldP spid="21" grpId="0"/>
      <p:bldP spid="22" grpId="0"/>
      <p:bldP spid="32" grpId="0"/>
      <p:bldP spid="33" grpId="0"/>
      <p:bldP spid="34" grpId="0"/>
      <p:bldP spid="35" grpId="0"/>
      <p:bldP spid="36" grpId="0"/>
      <p:bldP spid="37" grpId="0"/>
      <p:bldP spid="2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3" name="Picture 2" descr="未命名"/>
          <p:cNvPicPr>
            <a:picLocks noChangeAspect="1"/>
          </p:cNvPicPr>
          <p:nvPr/>
        </p:nvPicPr>
        <p:blipFill>
          <a:blip r:embed="rId1"/>
          <a:stretch>
            <a:fillRect/>
          </a:stretch>
        </p:blipFill>
        <p:spPr>
          <a:xfrm>
            <a:off x="1524000" y="1125538"/>
            <a:ext cx="9144000" cy="5334000"/>
          </a:xfrm>
          <a:prstGeom prst="rect">
            <a:avLst/>
          </a:prstGeom>
          <a:noFill/>
          <a:ln w="9525">
            <a:noFill/>
          </a:ln>
        </p:spPr>
      </p:pic>
      <p:pic>
        <p:nvPicPr>
          <p:cNvPr id="28674" name="Picture 3" descr="未命名2"/>
          <p:cNvPicPr>
            <a:picLocks noChangeAspect="1"/>
          </p:cNvPicPr>
          <p:nvPr/>
        </p:nvPicPr>
        <p:blipFill>
          <a:blip r:embed="rId2"/>
          <a:stretch>
            <a:fillRect/>
          </a:stretch>
        </p:blipFill>
        <p:spPr>
          <a:xfrm>
            <a:off x="1524000" y="6400800"/>
            <a:ext cx="9144000" cy="457200"/>
          </a:xfrm>
          <a:prstGeom prst="rect">
            <a:avLst/>
          </a:prstGeom>
          <a:noFill/>
          <a:ln w="9525">
            <a:noFill/>
          </a:ln>
        </p:spPr>
      </p:pic>
      <p:sp>
        <p:nvSpPr>
          <p:cNvPr id="28675" name="Rectangle 7"/>
          <p:cNvSpPr>
            <a:spLocks noGrp="1"/>
          </p:cNvSpPr>
          <p:nvPr>
            <p:ph type="subTitle" idx="1"/>
          </p:nvPr>
        </p:nvSpPr>
        <p:spPr>
          <a:xfrm>
            <a:off x="2063750" y="2781300"/>
            <a:ext cx="8064500" cy="2879725"/>
          </a:xfrm>
          <a:ln/>
        </p:spPr>
        <p:txBody>
          <a:bodyPr vert="horz" wrap="square" lIns="91440" tIns="45720" rIns="91440" bIns="45720" anchor="t" anchorCtr="0"/>
          <a:p>
            <a:pPr algn="l" eaLnBrk="1" hangingPunct="1">
              <a:lnSpc>
                <a:spcPct val="110000"/>
              </a:lnSpc>
              <a:buClrTx/>
              <a:buSzTx/>
              <a:buFontTx/>
            </a:pPr>
            <a:r>
              <a:rPr lang="zh-CN" altLang="en-US" sz="2800" b="1" dirty="0">
                <a:latin typeface="+mn-lt"/>
                <a:ea typeface="+mn-ea"/>
                <a:cs typeface="+mn-cs"/>
              </a:rPr>
              <a:t>　</a:t>
            </a:r>
            <a:endParaRPr lang="en-US" altLang="zh-CN" sz="2800" b="1" dirty="0">
              <a:latin typeface="+mn-lt"/>
              <a:ea typeface="+mn-ea"/>
              <a:cs typeface="+mn-cs"/>
            </a:endParaRPr>
          </a:p>
          <a:p>
            <a:pPr algn="l" eaLnBrk="1" hangingPunct="1">
              <a:lnSpc>
                <a:spcPct val="110000"/>
              </a:lnSpc>
              <a:buClrTx/>
              <a:buSzTx/>
              <a:buFontTx/>
            </a:pPr>
            <a:r>
              <a:rPr lang="zh-CN" altLang="en-US" sz="2800" dirty="0">
                <a:latin typeface="+mn-lt"/>
                <a:ea typeface="+mn-ea"/>
                <a:cs typeface="+mn-cs"/>
              </a:rPr>
              <a:t>　　各部门、各单位要根据本方案的内容和要求，结合本地区、本单位实际情况，制定实施方案，明确目标、任务、责任，确定标准化示范企业名单，确保标准化建设有计划、有步骤顺利开展。</a:t>
            </a:r>
            <a:endParaRPr lang="zh-CN" altLang="en-US" sz="2800" dirty="0">
              <a:latin typeface="+mn-lt"/>
              <a:ea typeface="+mn-ea"/>
              <a:cs typeface="+mn-cs"/>
            </a:endParaRPr>
          </a:p>
        </p:txBody>
      </p:sp>
      <p:sp>
        <p:nvSpPr>
          <p:cNvPr id="7" name="AutoShape 7"/>
          <p:cNvSpPr>
            <a:spLocks noGrp="1" noChangeArrowheads="1"/>
          </p:cNvSpPr>
          <p:nvPr>
            <p:ph type="ctrTitle"/>
          </p:nvPr>
        </p:nvSpPr>
        <p:spPr bwMode="gray">
          <a:xfrm>
            <a:off x="1662113" y="1266825"/>
            <a:ext cx="6626225" cy="650875"/>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ln>
          <a:effectLst>
            <a:outerShdw dist="135003" dir="2928844" algn="ctr" rotWithShape="0">
              <a:srgbClr val="000000">
                <a:alpha val="50000"/>
              </a:srgbClr>
            </a:outerShdw>
          </a:effectLst>
        </p:spPr>
        <p:txBody>
          <a:bodyPr vert="horz" wrap="non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400" b="0" i="0" u="none" strike="noStrike" kern="0" cap="none" spc="0" normalizeH="0" baseline="0" noProof="0" dirty="0" smtClean="0">
                <a:ln>
                  <a:noFill/>
                </a:ln>
                <a:solidFill>
                  <a:schemeClr val="tx2"/>
                </a:solidFill>
                <a:effectLst/>
                <a:uLnTx/>
                <a:uFillTx/>
                <a:latin typeface="+mj-lt"/>
                <a:ea typeface="+mj-ea"/>
                <a:cs typeface="+mj-cs"/>
              </a:rPr>
              <a:t>主要内容</a:t>
            </a:r>
            <a:endParaRPr kumimoji="0" lang="zh-CN" alt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9" name="Oval 23"/>
          <p:cNvSpPr/>
          <p:nvPr/>
        </p:nvSpPr>
        <p:spPr>
          <a:xfrm>
            <a:off x="2166938" y="2525713"/>
            <a:ext cx="503237" cy="503237"/>
          </a:xfrm>
          <a:prstGeom prst="ellipse">
            <a:avLst/>
          </a:prstGeom>
          <a:gradFill rotWithShape="0">
            <a:gsLst>
              <a:gs pos="0">
                <a:srgbClr val="9CE6DD"/>
              </a:gs>
              <a:gs pos="100000">
                <a:srgbClr val="385350"/>
              </a:gs>
            </a:gsLst>
            <a:path path="rect">
              <a:fillToRect r="100000" b="100000"/>
            </a:path>
            <a:tileRect/>
          </a:gradFill>
          <a:ln w="12700" cap="flat" cmpd="sng">
            <a:solidFill>
              <a:srgbClr val="000000"/>
            </a:solidFill>
            <a:prstDash val="solid"/>
            <a:round/>
            <a:headEnd type="none" w="med" len="med"/>
            <a:tailEnd type="none" w="med" len="med"/>
          </a:ln>
        </p:spPr>
        <p:txBody>
          <a:bodyPr wrap="none" anchor="ctr" anchorCtr="0"/>
          <a:p>
            <a:pPr algn="ctr" latinLnBrk="1"/>
            <a:r>
              <a:rPr lang="en-US" altLang="zh-CN" sz="2800" b="1" dirty="0">
                <a:solidFill>
                  <a:srgbClr val="FFFFFF"/>
                </a:solidFill>
                <a:latin typeface="Gulim" pitchFamily="34" charset="-127"/>
                <a:ea typeface="Gulim" pitchFamily="34" charset="-127"/>
              </a:rPr>
              <a:t>1</a:t>
            </a:r>
            <a:endParaRPr lang="en-US" altLang="ko-KR" sz="2800" b="1" dirty="0">
              <a:solidFill>
                <a:srgbClr val="FFFFFF"/>
              </a:solidFill>
              <a:latin typeface="Gulim" pitchFamily="34" charset="-127"/>
              <a:ea typeface="Gulim" pitchFamily="34" charset="-127"/>
            </a:endParaRPr>
          </a:p>
        </p:txBody>
      </p:sp>
      <p:sp>
        <p:nvSpPr>
          <p:cNvPr id="17" name="Text Box 10"/>
          <p:cNvSpPr txBox="1"/>
          <p:nvPr/>
        </p:nvSpPr>
        <p:spPr>
          <a:xfrm>
            <a:off x="2719388" y="2554288"/>
            <a:ext cx="2952750" cy="431800"/>
          </a:xfrm>
          <a:prstGeom prst="rect">
            <a:avLst/>
          </a:prstGeom>
          <a:noFill/>
          <a:ln w="9525">
            <a:noFill/>
          </a:ln>
        </p:spPr>
        <p:txBody>
          <a:bodyPr anchor="t" anchorCtr="0"/>
          <a:p>
            <a:pPr>
              <a:spcBef>
                <a:spcPct val="50000"/>
              </a:spcBef>
            </a:pPr>
            <a:r>
              <a:rPr lang="zh-CN" altLang="en-US" sz="2800" b="1" dirty="0">
                <a:solidFill>
                  <a:schemeClr val="tx1"/>
                </a:solidFill>
                <a:latin typeface="Arial" panose="020B0604020202020204" pitchFamily="34" charset="0"/>
                <a:ea typeface="宋体" panose="02010600030101010101" pitchFamily="2" charset="-122"/>
              </a:rPr>
              <a:t>制订工作方案</a:t>
            </a:r>
            <a:r>
              <a:rPr lang="zh-CN" altLang="en-US" sz="2800" dirty="0">
                <a:solidFill>
                  <a:schemeClr val="tx1"/>
                </a:solidFill>
                <a:latin typeface="Arial" panose="020B0604020202020204" pitchFamily="34" charset="0"/>
                <a:ea typeface="宋体" panose="02010600030101010101" pitchFamily="2" charset="-122"/>
              </a:rPr>
              <a:t> </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19" name="Text Box 12"/>
          <p:cNvSpPr txBox="1"/>
          <p:nvPr/>
        </p:nvSpPr>
        <p:spPr>
          <a:xfrm>
            <a:off x="2751138" y="4162425"/>
            <a:ext cx="3457575"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20" name="Text Box 13"/>
          <p:cNvSpPr txBox="1"/>
          <p:nvPr/>
        </p:nvSpPr>
        <p:spPr>
          <a:xfrm>
            <a:off x="2767013" y="4686300"/>
            <a:ext cx="2952750" cy="431800"/>
          </a:xfrm>
          <a:prstGeom prst="rect">
            <a:avLst/>
          </a:prstGeom>
          <a:noFill/>
          <a:ln w="9525">
            <a:noFill/>
          </a:ln>
        </p:spPr>
        <p:txBody>
          <a:bodyPr anchor="t" anchorCtr="0"/>
          <a:p>
            <a:pPr>
              <a:spcBef>
                <a:spcPct val="50000"/>
              </a:spcBef>
            </a:pPr>
            <a:r>
              <a:rPr lang="zh-CN" altLang="en-US" sz="2800" dirty="0">
                <a:solidFill>
                  <a:schemeClr val="tx1"/>
                </a:solidFill>
                <a:latin typeface="Arial" panose="020B0604020202020204" pitchFamily="34" charset="0"/>
                <a:ea typeface="宋体" panose="02010600030101010101" pitchFamily="2" charset="-122"/>
              </a:rPr>
              <a:t> </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21" name="Text Box 14"/>
          <p:cNvSpPr txBox="1"/>
          <p:nvPr/>
        </p:nvSpPr>
        <p:spPr>
          <a:xfrm>
            <a:off x="2767013" y="5241925"/>
            <a:ext cx="2952750"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22" name="Text Box 15"/>
          <p:cNvSpPr txBox="1"/>
          <p:nvPr/>
        </p:nvSpPr>
        <p:spPr>
          <a:xfrm>
            <a:off x="2735263" y="5815013"/>
            <a:ext cx="2952750" cy="431800"/>
          </a:xfrm>
          <a:prstGeom prst="rect">
            <a:avLst/>
          </a:prstGeom>
          <a:noFill/>
          <a:ln w="9525">
            <a:noFill/>
          </a:ln>
        </p:spPr>
        <p:txBody>
          <a:bodyPr anchor="t" anchorCtr="0"/>
          <a:p>
            <a:pPr>
              <a:spcBef>
                <a:spcPct val="50000"/>
              </a:spcBef>
            </a:pPr>
            <a:r>
              <a:rPr lang="zh-CN" altLang="en-US" sz="2800" dirty="0">
                <a:solidFill>
                  <a:schemeClr val="tx1"/>
                </a:solidFill>
                <a:latin typeface="Arial" panose="020B0604020202020204" pitchFamily="34" charset="0"/>
                <a:ea typeface="宋体" panose="02010600030101010101" pitchFamily="2" charset="-122"/>
              </a:rPr>
              <a:t> </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32" name="Text Box 16"/>
          <p:cNvSpPr txBox="1"/>
          <p:nvPr/>
        </p:nvSpPr>
        <p:spPr>
          <a:xfrm>
            <a:off x="6742113" y="2516188"/>
            <a:ext cx="3170237"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3" name="Text Box 17"/>
          <p:cNvSpPr txBox="1"/>
          <p:nvPr/>
        </p:nvSpPr>
        <p:spPr>
          <a:xfrm>
            <a:off x="6742113" y="3071813"/>
            <a:ext cx="3170237"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4" name="Text Box 18"/>
          <p:cNvSpPr txBox="1"/>
          <p:nvPr/>
        </p:nvSpPr>
        <p:spPr>
          <a:xfrm>
            <a:off x="6797675" y="3644900"/>
            <a:ext cx="3170238"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5" name="Text Box 19"/>
          <p:cNvSpPr txBox="1"/>
          <p:nvPr/>
        </p:nvSpPr>
        <p:spPr>
          <a:xfrm>
            <a:off x="6773863" y="4184650"/>
            <a:ext cx="3170237"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6" name="Text Box 20"/>
          <p:cNvSpPr txBox="1"/>
          <p:nvPr/>
        </p:nvSpPr>
        <p:spPr>
          <a:xfrm>
            <a:off x="6789738" y="4706938"/>
            <a:ext cx="3170237"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7" name="Text Box 21"/>
          <p:cNvSpPr txBox="1"/>
          <p:nvPr/>
        </p:nvSpPr>
        <p:spPr>
          <a:xfrm>
            <a:off x="6823075" y="5280025"/>
            <a:ext cx="3170238"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nodePh="1">
                                  <p:stCondLst>
                                    <p:cond delay="0"/>
                                  </p:stCondLst>
                                  <p:endCondLst>
                                    <p:cond evt="begin" delay="0">
                                      <p:tn val="13"/>
                                    </p:cond>
                                  </p:end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nodePh="1">
                                  <p:stCondLst>
                                    <p:cond delay="0"/>
                                  </p:stCondLst>
                                  <p:endCondLst>
                                    <p:cond evt="begin" delay="0">
                                      <p:tn val="21"/>
                                    </p:cond>
                                  </p:end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nodePh="1">
                                  <p:stCondLst>
                                    <p:cond delay="0"/>
                                  </p:stCondLst>
                                  <p:endCondLst>
                                    <p:cond evt="begin" delay="0">
                                      <p:tn val="29"/>
                                    </p:cond>
                                  </p:end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1+#ppt_w/2"/>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nodePh="1">
                                  <p:stCondLst>
                                    <p:cond delay="0"/>
                                  </p:stCondLst>
                                  <p:endCondLst>
                                    <p:cond evt="begin" delay="0">
                                      <p:tn val="33"/>
                                    </p:cond>
                                  </p:end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1+#ppt_w/2"/>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nodePh="1">
                                  <p:stCondLst>
                                    <p:cond delay="0"/>
                                  </p:stCondLst>
                                  <p:endCondLst>
                                    <p:cond evt="begin" delay="0">
                                      <p:tn val="37"/>
                                    </p:cond>
                                  </p:end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1+#ppt_w/2"/>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nodePh="1">
                                  <p:stCondLst>
                                    <p:cond delay="0"/>
                                  </p:stCondLst>
                                  <p:endCondLst>
                                    <p:cond evt="begin" delay="0">
                                      <p:tn val="41"/>
                                    </p:cond>
                                  </p:end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1+#ppt_w/2"/>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nodePh="1">
                                  <p:stCondLst>
                                    <p:cond delay="0"/>
                                  </p:stCondLst>
                                  <p:endCondLst>
                                    <p:cond evt="begin" delay="0">
                                      <p:tn val="45"/>
                                    </p:cond>
                                  </p:end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1+#ppt_w/2"/>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nodePh="1">
                                  <p:stCondLst>
                                    <p:cond delay="0"/>
                                  </p:stCondLst>
                                  <p:endCondLst>
                                    <p:cond evt="begin" delay="0">
                                      <p:tn val="49"/>
                                    </p:cond>
                                  </p:end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1+#ppt_w/2"/>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7" grpId="0"/>
      <p:bldP spid="19" grpId="0"/>
      <p:bldP spid="20" grpId="0"/>
      <p:bldP spid="21" grpId="0"/>
      <p:bldP spid="22" grpId="0"/>
      <p:bldP spid="32" grpId="0"/>
      <p:bldP spid="33" grpId="0"/>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1" name="Picture 2" descr="未命名"/>
          <p:cNvPicPr>
            <a:picLocks noChangeAspect="1"/>
          </p:cNvPicPr>
          <p:nvPr/>
        </p:nvPicPr>
        <p:blipFill>
          <a:blip r:embed="rId1"/>
          <a:stretch>
            <a:fillRect/>
          </a:stretch>
        </p:blipFill>
        <p:spPr>
          <a:xfrm>
            <a:off x="1524000" y="1155700"/>
            <a:ext cx="9144000" cy="5334000"/>
          </a:xfrm>
          <a:prstGeom prst="rect">
            <a:avLst/>
          </a:prstGeom>
          <a:noFill/>
          <a:ln w="9525">
            <a:noFill/>
          </a:ln>
        </p:spPr>
      </p:pic>
      <p:pic>
        <p:nvPicPr>
          <p:cNvPr id="30722" name="Picture 3" descr="未命名2"/>
          <p:cNvPicPr>
            <a:picLocks noChangeAspect="1"/>
          </p:cNvPicPr>
          <p:nvPr/>
        </p:nvPicPr>
        <p:blipFill>
          <a:blip r:embed="rId2"/>
          <a:stretch>
            <a:fillRect/>
          </a:stretch>
        </p:blipFill>
        <p:spPr>
          <a:xfrm>
            <a:off x="1524000" y="6400800"/>
            <a:ext cx="9144000" cy="457200"/>
          </a:xfrm>
          <a:prstGeom prst="rect">
            <a:avLst/>
          </a:prstGeom>
          <a:noFill/>
          <a:ln w="9525">
            <a:noFill/>
          </a:ln>
        </p:spPr>
      </p:pic>
      <p:sp>
        <p:nvSpPr>
          <p:cNvPr id="30723" name="Rectangle 7"/>
          <p:cNvSpPr>
            <a:spLocks noGrp="1"/>
          </p:cNvSpPr>
          <p:nvPr>
            <p:ph type="subTitle" idx="1"/>
          </p:nvPr>
        </p:nvSpPr>
        <p:spPr>
          <a:xfrm>
            <a:off x="2063750" y="2781300"/>
            <a:ext cx="8064500" cy="3095625"/>
          </a:xfrm>
          <a:ln/>
        </p:spPr>
        <p:txBody>
          <a:bodyPr vert="horz" wrap="square" lIns="91440" tIns="45720" rIns="91440" bIns="45720" anchor="t" anchorCtr="0"/>
          <a:p>
            <a:pPr algn="l" eaLnBrk="1" hangingPunct="1">
              <a:lnSpc>
                <a:spcPct val="110000"/>
              </a:lnSpc>
              <a:buClrTx/>
              <a:buSzTx/>
              <a:buFontTx/>
            </a:pPr>
            <a:endParaRPr lang="en-US" altLang="zh-CN" sz="2800" b="1" dirty="0">
              <a:latin typeface="+mn-lt"/>
              <a:ea typeface="+mn-ea"/>
              <a:cs typeface="+mn-cs"/>
            </a:endParaRPr>
          </a:p>
          <a:p>
            <a:pPr algn="l" eaLnBrk="1" hangingPunct="1">
              <a:lnSpc>
                <a:spcPct val="110000"/>
              </a:lnSpc>
              <a:buClrTx/>
              <a:buSzTx/>
              <a:buFontTx/>
            </a:pPr>
            <a:r>
              <a:rPr lang="zh-CN" altLang="en-US" sz="2800" dirty="0">
                <a:latin typeface="+mn-lt"/>
                <a:ea typeface="+mn-ea"/>
                <a:cs typeface="+mn-cs"/>
              </a:rPr>
              <a:t>　　根据国家和交通运输安全生产相关法律法规、标准和规范，制定交通运输企业安全生产标准化达标管理办法、评级程序和达标标准，明确工作流程，细化安全生产达标标准。</a:t>
            </a:r>
            <a:endParaRPr lang="zh-CN" altLang="en-US" sz="2800" dirty="0">
              <a:latin typeface="+mn-lt"/>
              <a:ea typeface="+mn-ea"/>
              <a:cs typeface="+mn-cs"/>
            </a:endParaRPr>
          </a:p>
        </p:txBody>
      </p:sp>
      <p:sp>
        <p:nvSpPr>
          <p:cNvPr id="7" name="AutoShape 7"/>
          <p:cNvSpPr>
            <a:spLocks noGrp="1" noChangeArrowheads="1"/>
          </p:cNvSpPr>
          <p:nvPr>
            <p:ph type="ctrTitle"/>
          </p:nvPr>
        </p:nvSpPr>
        <p:spPr bwMode="gray">
          <a:xfrm>
            <a:off x="1662113" y="1266825"/>
            <a:ext cx="6626225" cy="650875"/>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ln>
          <a:effectLst>
            <a:outerShdw dist="135003" dir="2928844" algn="ctr" rotWithShape="0">
              <a:srgbClr val="000000">
                <a:alpha val="50000"/>
              </a:srgbClr>
            </a:outerShdw>
          </a:effectLst>
        </p:spPr>
        <p:txBody>
          <a:bodyPr vert="horz" wrap="non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400" b="0" i="0" u="none" strike="noStrike" kern="0" cap="none" spc="0" normalizeH="0" baseline="0" noProof="0" dirty="0" smtClean="0">
                <a:ln>
                  <a:noFill/>
                </a:ln>
                <a:solidFill>
                  <a:schemeClr val="tx2"/>
                </a:solidFill>
                <a:effectLst/>
                <a:uLnTx/>
                <a:uFillTx/>
                <a:latin typeface="+mj-lt"/>
                <a:ea typeface="+mj-ea"/>
                <a:cs typeface="+mj-cs"/>
              </a:rPr>
              <a:t>主要内容</a:t>
            </a:r>
            <a:endParaRPr kumimoji="0" lang="zh-CN" alt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10" name="Oval 22"/>
          <p:cNvSpPr/>
          <p:nvPr/>
        </p:nvSpPr>
        <p:spPr>
          <a:xfrm>
            <a:off x="2182813" y="2455863"/>
            <a:ext cx="503237" cy="503237"/>
          </a:xfrm>
          <a:prstGeom prst="ellipse">
            <a:avLst/>
          </a:prstGeom>
          <a:gradFill rotWithShape="0">
            <a:gsLst>
              <a:gs pos="0">
                <a:srgbClr val="99CC00"/>
              </a:gs>
              <a:gs pos="100000">
                <a:srgbClr val="475E00"/>
              </a:gs>
            </a:gsLst>
            <a:path path="rect">
              <a:fillToRect r="100000" b="100000"/>
            </a:path>
            <a:tileRect/>
          </a:gradFill>
          <a:ln w="12700" cap="flat" cmpd="sng">
            <a:solidFill>
              <a:srgbClr val="000000"/>
            </a:solidFill>
            <a:prstDash val="solid"/>
            <a:round/>
            <a:headEnd type="none" w="med" len="med"/>
            <a:tailEnd type="none" w="med" len="med"/>
          </a:ln>
        </p:spPr>
        <p:txBody>
          <a:bodyPr wrap="none" anchor="ctr" anchorCtr="0"/>
          <a:p>
            <a:pPr algn="ctr" latinLnBrk="1"/>
            <a:r>
              <a:rPr lang="en-US" altLang="zh-CN" sz="2800" b="1" dirty="0">
                <a:solidFill>
                  <a:srgbClr val="FFFFFF"/>
                </a:solidFill>
                <a:latin typeface="Gulim" pitchFamily="34" charset="-127"/>
                <a:ea typeface="宋体" panose="02010600030101010101" pitchFamily="2" charset="-122"/>
              </a:rPr>
              <a:t>2</a:t>
            </a:r>
            <a:endParaRPr lang="en-US" altLang="zh-CN" sz="2800" b="1" dirty="0">
              <a:solidFill>
                <a:srgbClr val="FFFFFF"/>
              </a:solidFill>
              <a:latin typeface="Gulim" pitchFamily="34" charset="-127"/>
              <a:ea typeface="Gulim" pitchFamily="34" charset="-127"/>
            </a:endParaRPr>
          </a:p>
        </p:txBody>
      </p:sp>
      <p:sp>
        <p:nvSpPr>
          <p:cNvPr id="16" name="Text Box 10"/>
          <p:cNvSpPr txBox="1"/>
          <p:nvPr/>
        </p:nvSpPr>
        <p:spPr>
          <a:xfrm>
            <a:off x="2701925" y="2473325"/>
            <a:ext cx="3609975" cy="431800"/>
          </a:xfrm>
          <a:prstGeom prst="rect">
            <a:avLst/>
          </a:prstGeom>
          <a:noFill/>
          <a:ln w="9525">
            <a:noFill/>
          </a:ln>
        </p:spPr>
        <p:txBody>
          <a:bodyPr anchor="t" anchorCtr="0"/>
          <a:p>
            <a:pPr>
              <a:spcBef>
                <a:spcPct val="50000"/>
              </a:spcBef>
            </a:pPr>
            <a:r>
              <a:rPr lang="zh-CN" altLang="en-US" sz="2800" b="1" dirty="0">
                <a:solidFill>
                  <a:schemeClr val="tx1"/>
                </a:solidFill>
                <a:latin typeface="Arial" panose="020B0604020202020204" pitchFamily="34" charset="0"/>
                <a:ea typeface="宋体" panose="02010600030101010101" pitchFamily="2" charset="-122"/>
              </a:rPr>
              <a:t>建立相关制度和标准 </a:t>
            </a:r>
            <a:endParaRPr lang="zh-CN" altLang="en-US" sz="2800" b="1" dirty="0">
              <a:solidFill>
                <a:schemeClr val="tx1"/>
              </a:solidFill>
              <a:latin typeface="Arial" panose="020B0604020202020204" pitchFamily="34" charset="0"/>
              <a:ea typeface="宋体" panose="02010600030101010101" pitchFamily="2" charset="-122"/>
            </a:endParaRPr>
          </a:p>
        </p:txBody>
      </p:sp>
      <p:sp>
        <p:nvSpPr>
          <p:cNvPr id="19" name="Text Box 12"/>
          <p:cNvSpPr txBox="1"/>
          <p:nvPr/>
        </p:nvSpPr>
        <p:spPr>
          <a:xfrm>
            <a:off x="2751138" y="4162425"/>
            <a:ext cx="3457575"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20" name="Text Box 13"/>
          <p:cNvSpPr txBox="1"/>
          <p:nvPr/>
        </p:nvSpPr>
        <p:spPr>
          <a:xfrm>
            <a:off x="2767013" y="4686300"/>
            <a:ext cx="2952750" cy="431800"/>
          </a:xfrm>
          <a:prstGeom prst="rect">
            <a:avLst/>
          </a:prstGeom>
          <a:noFill/>
          <a:ln w="9525">
            <a:noFill/>
          </a:ln>
        </p:spPr>
        <p:txBody>
          <a:bodyPr anchor="t" anchorCtr="0"/>
          <a:p>
            <a:pPr>
              <a:spcBef>
                <a:spcPct val="50000"/>
              </a:spcBef>
            </a:pPr>
            <a:r>
              <a:rPr lang="zh-CN" altLang="en-US" sz="2800" dirty="0">
                <a:solidFill>
                  <a:schemeClr val="tx1"/>
                </a:solidFill>
                <a:latin typeface="Arial" panose="020B0604020202020204" pitchFamily="34" charset="0"/>
                <a:ea typeface="宋体" panose="02010600030101010101" pitchFamily="2" charset="-122"/>
              </a:rPr>
              <a:t> </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21" name="Text Box 14"/>
          <p:cNvSpPr txBox="1"/>
          <p:nvPr/>
        </p:nvSpPr>
        <p:spPr>
          <a:xfrm>
            <a:off x="2767013" y="5241925"/>
            <a:ext cx="2952750"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22" name="Text Box 15"/>
          <p:cNvSpPr txBox="1"/>
          <p:nvPr/>
        </p:nvSpPr>
        <p:spPr>
          <a:xfrm>
            <a:off x="2735263" y="5815013"/>
            <a:ext cx="2952750" cy="431800"/>
          </a:xfrm>
          <a:prstGeom prst="rect">
            <a:avLst/>
          </a:prstGeom>
          <a:noFill/>
          <a:ln w="9525">
            <a:noFill/>
          </a:ln>
        </p:spPr>
        <p:txBody>
          <a:bodyPr anchor="t" anchorCtr="0"/>
          <a:p>
            <a:pPr>
              <a:spcBef>
                <a:spcPct val="50000"/>
              </a:spcBef>
            </a:pPr>
            <a:r>
              <a:rPr lang="zh-CN" altLang="en-US" sz="2800" dirty="0">
                <a:solidFill>
                  <a:schemeClr val="tx1"/>
                </a:solidFill>
                <a:latin typeface="Arial" panose="020B0604020202020204" pitchFamily="34" charset="0"/>
                <a:ea typeface="宋体" panose="02010600030101010101" pitchFamily="2" charset="-122"/>
              </a:rPr>
              <a:t> </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32" name="Text Box 16"/>
          <p:cNvSpPr txBox="1"/>
          <p:nvPr/>
        </p:nvSpPr>
        <p:spPr>
          <a:xfrm>
            <a:off x="6742113" y="2516188"/>
            <a:ext cx="3170237"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3" name="Text Box 17"/>
          <p:cNvSpPr txBox="1"/>
          <p:nvPr/>
        </p:nvSpPr>
        <p:spPr>
          <a:xfrm>
            <a:off x="6742113" y="3071813"/>
            <a:ext cx="3170237"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4" name="Text Box 18"/>
          <p:cNvSpPr txBox="1"/>
          <p:nvPr/>
        </p:nvSpPr>
        <p:spPr>
          <a:xfrm>
            <a:off x="6797675" y="3644900"/>
            <a:ext cx="3170238"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5" name="Text Box 19"/>
          <p:cNvSpPr txBox="1"/>
          <p:nvPr/>
        </p:nvSpPr>
        <p:spPr>
          <a:xfrm>
            <a:off x="6773863" y="4184650"/>
            <a:ext cx="3170237"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6" name="Text Box 20"/>
          <p:cNvSpPr txBox="1"/>
          <p:nvPr/>
        </p:nvSpPr>
        <p:spPr>
          <a:xfrm>
            <a:off x="6789738" y="4706938"/>
            <a:ext cx="3170237"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7" name="Text Box 21"/>
          <p:cNvSpPr txBox="1"/>
          <p:nvPr/>
        </p:nvSpPr>
        <p:spPr>
          <a:xfrm>
            <a:off x="6823075" y="5280025"/>
            <a:ext cx="3170238"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nodePh="1">
                                  <p:stCondLst>
                                    <p:cond delay="0"/>
                                  </p:stCondLst>
                                  <p:endCondLst>
                                    <p:cond evt="begin" delay="0">
                                      <p:tn val="13"/>
                                    </p:cond>
                                  </p:end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nodePh="1">
                                  <p:stCondLst>
                                    <p:cond delay="0"/>
                                  </p:stCondLst>
                                  <p:endCondLst>
                                    <p:cond evt="begin" delay="0">
                                      <p:tn val="21"/>
                                    </p:cond>
                                  </p:end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nodePh="1">
                                  <p:stCondLst>
                                    <p:cond delay="0"/>
                                  </p:stCondLst>
                                  <p:endCondLst>
                                    <p:cond evt="begin" delay="0">
                                      <p:tn val="29"/>
                                    </p:cond>
                                  </p:end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1+#ppt_w/2"/>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nodePh="1">
                                  <p:stCondLst>
                                    <p:cond delay="0"/>
                                  </p:stCondLst>
                                  <p:endCondLst>
                                    <p:cond evt="begin" delay="0">
                                      <p:tn val="33"/>
                                    </p:cond>
                                  </p:end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1+#ppt_w/2"/>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nodePh="1">
                                  <p:stCondLst>
                                    <p:cond delay="0"/>
                                  </p:stCondLst>
                                  <p:endCondLst>
                                    <p:cond evt="begin" delay="0">
                                      <p:tn val="37"/>
                                    </p:cond>
                                  </p:end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1+#ppt_w/2"/>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nodePh="1">
                                  <p:stCondLst>
                                    <p:cond delay="0"/>
                                  </p:stCondLst>
                                  <p:endCondLst>
                                    <p:cond evt="begin" delay="0">
                                      <p:tn val="41"/>
                                    </p:cond>
                                  </p:end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1+#ppt_w/2"/>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nodePh="1">
                                  <p:stCondLst>
                                    <p:cond delay="0"/>
                                  </p:stCondLst>
                                  <p:endCondLst>
                                    <p:cond evt="begin" delay="0">
                                      <p:tn val="45"/>
                                    </p:cond>
                                  </p:end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1+#ppt_w/2"/>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nodePh="1">
                                  <p:stCondLst>
                                    <p:cond delay="0"/>
                                  </p:stCondLst>
                                  <p:endCondLst>
                                    <p:cond evt="begin" delay="0">
                                      <p:tn val="49"/>
                                    </p:cond>
                                  </p:end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1+#ppt_w/2"/>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6" grpId="0"/>
      <p:bldP spid="19" grpId="0"/>
      <p:bldP spid="20" grpId="0"/>
      <p:bldP spid="21" grpId="0"/>
      <p:bldP spid="22" grpId="0"/>
      <p:bldP spid="32" grpId="0"/>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69" name="Picture 2" descr="未命名"/>
          <p:cNvPicPr>
            <a:picLocks noChangeAspect="1"/>
          </p:cNvPicPr>
          <p:nvPr/>
        </p:nvPicPr>
        <p:blipFill>
          <a:blip r:embed="rId1"/>
          <a:stretch>
            <a:fillRect/>
          </a:stretch>
        </p:blipFill>
        <p:spPr>
          <a:xfrm>
            <a:off x="1524000" y="1155700"/>
            <a:ext cx="9144000" cy="5334000"/>
          </a:xfrm>
          <a:prstGeom prst="rect">
            <a:avLst/>
          </a:prstGeom>
          <a:noFill/>
          <a:ln w="9525">
            <a:noFill/>
          </a:ln>
        </p:spPr>
      </p:pic>
      <p:pic>
        <p:nvPicPr>
          <p:cNvPr id="32770" name="Picture 3" descr="未命名2"/>
          <p:cNvPicPr>
            <a:picLocks noChangeAspect="1"/>
          </p:cNvPicPr>
          <p:nvPr/>
        </p:nvPicPr>
        <p:blipFill>
          <a:blip r:embed="rId2"/>
          <a:stretch>
            <a:fillRect/>
          </a:stretch>
        </p:blipFill>
        <p:spPr>
          <a:xfrm>
            <a:off x="1524000" y="6400800"/>
            <a:ext cx="9144000" cy="457200"/>
          </a:xfrm>
          <a:prstGeom prst="rect">
            <a:avLst/>
          </a:prstGeom>
          <a:noFill/>
          <a:ln w="9525">
            <a:noFill/>
          </a:ln>
        </p:spPr>
      </p:pic>
      <p:sp>
        <p:nvSpPr>
          <p:cNvPr id="32771" name="Rectangle 7"/>
          <p:cNvSpPr>
            <a:spLocks noGrp="1"/>
          </p:cNvSpPr>
          <p:nvPr>
            <p:ph type="subTitle" idx="1"/>
          </p:nvPr>
        </p:nvSpPr>
        <p:spPr>
          <a:xfrm>
            <a:off x="1774825" y="3109913"/>
            <a:ext cx="8642350" cy="2879725"/>
          </a:xfrm>
          <a:ln/>
        </p:spPr>
        <p:txBody>
          <a:bodyPr vert="horz" wrap="square" lIns="91440" tIns="45720" rIns="91440" bIns="45720" anchor="t" anchorCtr="0"/>
          <a:p>
            <a:pPr algn="l" eaLnBrk="1" hangingPunct="1">
              <a:lnSpc>
                <a:spcPct val="110000"/>
              </a:lnSpc>
              <a:buClrTx/>
              <a:buSzTx/>
              <a:buFontTx/>
            </a:pPr>
            <a:r>
              <a:rPr lang="zh-CN" altLang="en-US" sz="2800" b="1" dirty="0">
                <a:latin typeface="+mn-lt"/>
                <a:ea typeface="+mn-ea"/>
                <a:cs typeface="+mn-cs"/>
              </a:rPr>
              <a:t>　　</a:t>
            </a:r>
            <a:r>
              <a:rPr lang="zh-CN" altLang="en-US" sz="2400" b="1" dirty="0">
                <a:latin typeface="+mn-lt"/>
                <a:ea typeface="+mn-ea"/>
                <a:cs typeface="+mn-cs"/>
              </a:rPr>
              <a:t>一级安全生产标准化企业的评审单位由交通运输部确定；二级、三级安全生产标准化企业的评审单位由省级交通运输主管部门、长江航务管理局确定，并报交通运输部备案，确定的评审单位应向社会公布。评审一级企业的评审人员资质由交通运输部认可，评审二级、三级企业的评审人员资质由省级交通运输主管部门、长江航务管理局认可，并报交通运输部备案。</a:t>
            </a:r>
            <a:endParaRPr lang="zh-CN" altLang="en-US" sz="2400" dirty="0">
              <a:latin typeface="+mn-lt"/>
              <a:ea typeface="+mn-ea"/>
              <a:cs typeface="+mn-cs"/>
            </a:endParaRPr>
          </a:p>
        </p:txBody>
      </p:sp>
      <p:sp>
        <p:nvSpPr>
          <p:cNvPr id="7" name="AutoShape 7"/>
          <p:cNvSpPr>
            <a:spLocks noGrp="1" noChangeArrowheads="1"/>
          </p:cNvSpPr>
          <p:nvPr>
            <p:ph type="ctrTitle"/>
          </p:nvPr>
        </p:nvSpPr>
        <p:spPr bwMode="gray">
          <a:xfrm>
            <a:off x="1662113" y="1266825"/>
            <a:ext cx="6626225" cy="650875"/>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ln>
          <a:effectLst>
            <a:outerShdw dist="135003" dir="2928844" algn="ctr" rotWithShape="0">
              <a:srgbClr val="000000">
                <a:alpha val="50000"/>
              </a:srgbClr>
            </a:outerShdw>
          </a:effectLst>
        </p:spPr>
        <p:txBody>
          <a:bodyPr vert="horz" wrap="non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400" b="0" i="0" u="none" strike="noStrike" kern="0" cap="none" spc="0" normalizeH="0" baseline="0" noProof="0" dirty="0" smtClean="0">
                <a:ln>
                  <a:noFill/>
                </a:ln>
                <a:solidFill>
                  <a:schemeClr val="tx2"/>
                </a:solidFill>
                <a:effectLst/>
                <a:uLnTx/>
                <a:uFillTx/>
                <a:latin typeface="+mj-lt"/>
                <a:ea typeface="+mj-ea"/>
                <a:cs typeface="+mj-cs"/>
              </a:rPr>
              <a:t>　主要内容</a:t>
            </a:r>
            <a:endParaRPr kumimoji="0" lang="zh-CN" alt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11" name="Oval 25"/>
          <p:cNvSpPr/>
          <p:nvPr/>
        </p:nvSpPr>
        <p:spPr>
          <a:xfrm>
            <a:off x="2182813" y="2370138"/>
            <a:ext cx="503237" cy="503237"/>
          </a:xfrm>
          <a:prstGeom prst="ellipse">
            <a:avLst/>
          </a:prstGeom>
          <a:gradFill rotWithShape="0">
            <a:gsLst>
              <a:gs pos="0">
                <a:srgbClr val="D60093"/>
              </a:gs>
              <a:gs pos="100000">
                <a:srgbClr val="630044"/>
              </a:gs>
            </a:gsLst>
            <a:path path="rect">
              <a:fillToRect r="100000" b="100000"/>
            </a:path>
            <a:tileRect/>
          </a:gradFill>
          <a:ln w="12700" cap="flat" cmpd="sng">
            <a:solidFill>
              <a:srgbClr val="000000"/>
            </a:solidFill>
            <a:prstDash val="solid"/>
            <a:round/>
            <a:headEnd type="none" w="med" len="med"/>
            <a:tailEnd type="none" w="med" len="med"/>
          </a:ln>
        </p:spPr>
        <p:txBody>
          <a:bodyPr wrap="none" anchor="ctr" anchorCtr="0"/>
          <a:p>
            <a:pPr algn="ctr" latinLnBrk="1"/>
            <a:r>
              <a:rPr lang="en-US" altLang="zh-CN" sz="2800" b="1" dirty="0">
                <a:solidFill>
                  <a:srgbClr val="FFFFFF"/>
                </a:solidFill>
                <a:latin typeface="Gulim" pitchFamily="34" charset="-127"/>
                <a:ea typeface="宋体" panose="02010600030101010101" pitchFamily="2" charset="-122"/>
              </a:rPr>
              <a:t>3</a:t>
            </a:r>
            <a:endParaRPr lang="en-US" altLang="zh-CN" sz="2800" b="1" dirty="0">
              <a:solidFill>
                <a:srgbClr val="FFFFFF"/>
              </a:solidFill>
              <a:latin typeface="Gulim" pitchFamily="34" charset="-127"/>
              <a:ea typeface="Gulim" pitchFamily="34" charset="-127"/>
            </a:endParaRPr>
          </a:p>
        </p:txBody>
      </p:sp>
      <p:sp>
        <p:nvSpPr>
          <p:cNvPr id="18" name="Text Box 11"/>
          <p:cNvSpPr txBox="1"/>
          <p:nvPr/>
        </p:nvSpPr>
        <p:spPr>
          <a:xfrm>
            <a:off x="2751138" y="2403475"/>
            <a:ext cx="4352925" cy="431800"/>
          </a:xfrm>
          <a:prstGeom prst="rect">
            <a:avLst/>
          </a:prstGeom>
          <a:noFill/>
          <a:ln w="9525">
            <a:noFill/>
          </a:ln>
        </p:spPr>
        <p:txBody>
          <a:bodyPr anchor="t" anchorCtr="0"/>
          <a:p>
            <a:pPr>
              <a:spcBef>
                <a:spcPct val="50000"/>
              </a:spcBef>
            </a:pPr>
            <a:r>
              <a:rPr lang="zh-CN" altLang="en-US" sz="2800" b="1" dirty="0">
                <a:solidFill>
                  <a:schemeClr val="tx1"/>
                </a:solidFill>
                <a:latin typeface="Arial" panose="020B0604020202020204" pitchFamily="34" charset="0"/>
                <a:ea typeface="宋体" panose="02010600030101010101" pitchFamily="2" charset="-122"/>
              </a:rPr>
              <a:t>确定评审单位和评审人员 </a:t>
            </a:r>
            <a:endParaRPr lang="zh-CN" altLang="en-US" sz="2800" b="1" dirty="0">
              <a:solidFill>
                <a:schemeClr val="tx1"/>
              </a:solidFill>
              <a:latin typeface="Arial" panose="020B0604020202020204" pitchFamily="34" charset="0"/>
              <a:ea typeface="宋体" panose="02010600030101010101" pitchFamily="2" charset="-122"/>
            </a:endParaRPr>
          </a:p>
        </p:txBody>
      </p:sp>
      <p:sp>
        <p:nvSpPr>
          <p:cNvPr id="19" name="Text Box 12"/>
          <p:cNvSpPr txBox="1"/>
          <p:nvPr/>
        </p:nvSpPr>
        <p:spPr>
          <a:xfrm>
            <a:off x="2640013" y="4221163"/>
            <a:ext cx="3568700" cy="373062"/>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20" name="Text Box 13"/>
          <p:cNvSpPr txBox="1"/>
          <p:nvPr/>
        </p:nvSpPr>
        <p:spPr>
          <a:xfrm>
            <a:off x="2767013" y="4686300"/>
            <a:ext cx="2952750" cy="431800"/>
          </a:xfrm>
          <a:prstGeom prst="rect">
            <a:avLst/>
          </a:prstGeom>
          <a:noFill/>
          <a:ln w="9525">
            <a:noFill/>
          </a:ln>
        </p:spPr>
        <p:txBody>
          <a:bodyPr anchor="t" anchorCtr="0"/>
          <a:p>
            <a:pPr>
              <a:spcBef>
                <a:spcPct val="50000"/>
              </a:spcBef>
            </a:pPr>
            <a:r>
              <a:rPr lang="zh-CN" altLang="en-US" sz="2800" dirty="0">
                <a:solidFill>
                  <a:schemeClr val="tx1"/>
                </a:solidFill>
                <a:latin typeface="Arial" panose="020B0604020202020204" pitchFamily="34" charset="0"/>
                <a:ea typeface="宋体" panose="02010600030101010101" pitchFamily="2" charset="-122"/>
              </a:rPr>
              <a:t> </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21" name="Text Box 14"/>
          <p:cNvSpPr txBox="1"/>
          <p:nvPr/>
        </p:nvSpPr>
        <p:spPr>
          <a:xfrm>
            <a:off x="2767013" y="5241925"/>
            <a:ext cx="2952750"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22" name="Text Box 15"/>
          <p:cNvSpPr txBox="1"/>
          <p:nvPr/>
        </p:nvSpPr>
        <p:spPr>
          <a:xfrm>
            <a:off x="2735263" y="5815013"/>
            <a:ext cx="2952750" cy="431800"/>
          </a:xfrm>
          <a:prstGeom prst="rect">
            <a:avLst/>
          </a:prstGeom>
          <a:noFill/>
          <a:ln w="9525">
            <a:noFill/>
          </a:ln>
        </p:spPr>
        <p:txBody>
          <a:bodyPr anchor="t" anchorCtr="0"/>
          <a:p>
            <a:pPr>
              <a:spcBef>
                <a:spcPct val="50000"/>
              </a:spcBef>
            </a:pPr>
            <a:r>
              <a:rPr lang="zh-CN" altLang="en-US" sz="2800" dirty="0">
                <a:solidFill>
                  <a:schemeClr val="tx1"/>
                </a:solidFill>
                <a:latin typeface="Arial" panose="020B0604020202020204" pitchFamily="34" charset="0"/>
                <a:ea typeface="宋体" panose="02010600030101010101" pitchFamily="2" charset="-122"/>
              </a:rPr>
              <a:t> </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32" name="Text Box 16"/>
          <p:cNvSpPr txBox="1"/>
          <p:nvPr/>
        </p:nvSpPr>
        <p:spPr>
          <a:xfrm>
            <a:off x="6742113" y="2516188"/>
            <a:ext cx="3170237"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3" name="Text Box 17"/>
          <p:cNvSpPr txBox="1"/>
          <p:nvPr/>
        </p:nvSpPr>
        <p:spPr>
          <a:xfrm>
            <a:off x="6742113" y="3071813"/>
            <a:ext cx="3170237"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4" name="Text Box 18"/>
          <p:cNvSpPr txBox="1"/>
          <p:nvPr/>
        </p:nvSpPr>
        <p:spPr>
          <a:xfrm>
            <a:off x="6797675" y="3644900"/>
            <a:ext cx="3170238"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5" name="Text Box 19"/>
          <p:cNvSpPr txBox="1"/>
          <p:nvPr/>
        </p:nvSpPr>
        <p:spPr>
          <a:xfrm>
            <a:off x="6773863" y="4184650"/>
            <a:ext cx="3170237"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6" name="Text Box 20"/>
          <p:cNvSpPr txBox="1"/>
          <p:nvPr/>
        </p:nvSpPr>
        <p:spPr>
          <a:xfrm>
            <a:off x="6789738" y="4706938"/>
            <a:ext cx="3170237"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7" name="Text Box 21"/>
          <p:cNvSpPr txBox="1"/>
          <p:nvPr/>
        </p:nvSpPr>
        <p:spPr>
          <a:xfrm>
            <a:off x="6823075" y="5280025"/>
            <a:ext cx="3170238"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nodePh="1">
                                  <p:stCondLst>
                                    <p:cond delay="0"/>
                                  </p:stCondLst>
                                  <p:endCondLst>
                                    <p:cond evt="begin" delay="0">
                                      <p:tn val="13"/>
                                    </p:cond>
                                  </p:end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nodePh="1">
                                  <p:stCondLst>
                                    <p:cond delay="0"/>
                                  </p:stCondLst>
                                  <p:endCondLst>
                                    <p:cond evt="begin" delay="0">
                                      <p:tn val="21"/>
                                    </p:cond>
                                  </p:end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nodePh="1">
                                  <p:stCondLst>
                                    <p:cond delay="0"/>
                                  </p:stCondLst>
                                  <p:endCondLst>
                                    <p:cond evt="begin" delay="0">
                                      <p:tn val="29"/>
                                    </p:cond>
                                  </p:end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1+#ppt_w/2"/>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nodePh="1">
                                  <p:stCondLst>
                                    <p:cond delay="0"/>
                                  </p:stCondLst>
                                  <p:endCondLst>
                                    <p:cond evt="begin" delay="0">
                                      <p:tn val="33"/>
                                    </p:cond>
                                  </p:end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1+#ppt_w/2"/>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nodePh="1">
                                  <p:stCondLst>
                                    <p:cond delay="0"/>
                                  </p:stCondLst>
                                  <p:endCondLst>
                                    <p:cond evt="begin" delay="0">
                                      <p:tn val="37"/>
                                    </p:cond>
                                  </p:end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1+#ppt_w/2"/>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nodePh="1">
                                  <p:stCondLst>
                                    <p:cond delay="0"/>
                                  </p:stCondLst>
                                  <p:endCondLst>
                                    <p:cond evt="begin" delay="0">
                                      <p:tn val="41"/>
                                    </p:cond>
                                  </p:end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1+#ppt_w/2"/>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nodePh="1">
                                  <p:stCondLst>
                                    <p:cond delay="0"/>
                                  </p:stCondLst>
                                  <p:endCondLst>
                                    <p:cond evt="begin" delay="0">
                                      <p:tn val="45"/>
                                    </p:cond>
                                  </p:end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1+#ppt_w/2"/>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nodePh="1">
                                  <p:stCondLst>
                                    <p:cond delay="0"/>
                                  </p:stCondLst>
                                  <p:endCondLst>
                                    <p:cond evt="begin" delay="0">
                                      <p:tn val="49"/>
                                    </p:cond>
                                  </p:end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1+#ppt_w/2"/>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8" grpId="0"/>
      <p:bldP spid="19" grpId="0"/>
      <p:bldP spid="20" grpId="0"/>
      <p:bldP spid="21" grpId="0"/>
      <p:bldP spid="22" grpId="0"/>
      <p:bldP spid="32" grpId="0"/>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7" name="Picture 2" descr="未命名"/>
          <p:cNvPicPr>
            <a:picLocks noChangeAspect="1"/>
          </p:cNvPicPr>
          <p:nvPr/>
        </p:nvPicPr>
        <p:blipFill>
          <a:blip r:embed="rId1"/>
          <a:stretch>
            <a:fillRect/>
          </a:stretch>
        </p:blipFill>
        <p:spPr>
          <a:xfrm>
            <a:off x="1524000" y="1155700"/>
            <a:ext cx="9144000" cy="5334000"/>
          </a:xfrm>
          <a:prstGeom prst="rect">
            <a:avLst/>
          </a:prstGeom>
          <a:noFill/>
          <a:ln w="9525">
            <a:noFill/>
          </a:ln>
        </p:spPr>
      </p:pic>
      <p:pic>
        <p:nvPicPr>
          <p:cNvPr id="34818" name="Picture 3" descr="未命名2"/>
          <p:cNvPicPr>
            <a:picLocks noChangeAspect="1"/>
          </p:cNvPicPr>
          <p:nvPr/>
        </p:nvPicPr>
        <p:blipFill>
          <a:blip r:embed="rId2"/>
          <a:stretch>
            <a:fillRect/>
          </a:stretch>
        </p:blipFill>
        <p:spPr>
          <a:xfrm>
            <a:off x="1524000" y="6400800"/>
            <a:ext cx="9144000" cy="457200"/>
          </a:xfrm>
          <a:prstGeom prst="rect">
            <a:avLst/>
          </a:prstGeom>
          <a:noFill/>
          <a:ln w="9525">
            <a:noFill/>
          </a:ln>
        </p:spPr>
      </p:pic>
      <p:sp>
        <p:nvSpPr>
          <p:cNvPr id="34819" name="Rectangle 7"/>
          <p:cNvSpPr>
            <a:spLocks noGrp="1"/>
          </p:cNvSpPr>
          <p:nvPr>
            <p:ph type="subTitle" idx="1"/>
          </p:nvPr>
        </p:nvSpPr>
        <p:spPr>
          <a:xfrm>
            <a:off x="1774825" y="3109913"/>
            <a:ext cx="8642350" cy="2879725"/>
          </a:xfrm>
          <a:ln/>
        </p:spPr>
        <p:txBody>
          <a:bodyPr vert="horz" wrap="square" lIns="91440" tIns="45720" rIns="91440" bIns="45720" anchor="t" anchorCtr="0"/>
          <a:p>
            <a:pPr algn="l" eaLnBrk="1" hangingPunct="1">
              <a:lnSpc>
                <a:spcPct val="110000"/>
              </a:lnSpc>
              <a:buClrTx/>
              <a:buSzTx/>
              <a:buFontTx/>
            </a:pPr>
            <a:r>
              <a:rPr lang="zh-CN" altLang="en-US" sz="2800" b="1" dirty="0">
                <a:latin typeface="+mn-lt"/>
                <a:ea typeface="+mn-ea"/>
                <a:cs typeface="+mn-cs"/>
              </a:rPr>
              <a:t>　　部确定在港口、航运、道路运输、城市客运、公路水运工程建设企业各选择</a:t>
            </a:r>
            <a:r>
              <a:rPr lang="en-US" altLang="zh-CN" sz="2800" b="1" dirty="0">
                <a:latin typeface="+mn-lt"/>
                <a:ea typeface="+mn-ea"/>
                <a:cs typeface="+mn-cs"/>
              </a:rPr>
              <a:t>1</a:t>
            </a:r>
            <a:r>
              <a:rPr lang="zh-CN" altLang="en-US" sz="2800" b="1" dirty="0">
                <a:latin typeface="+mn-lt"/>
                <a:ea typeface="+mn-ea"/>
                <a:cs typeface="+mn-cs"/>
              </a:rPr>
              <a:t>至</a:t>
            </a:r>
            <a:r>
              <a:rPr lang="en-US" altLang="zh-CN" sz="2800" b="1" dirty="0">
                <a:latin typeface="+mn-lt"/>
                <a:ea typeface="+mn-ea"/>
                <a:cs typeface="+mn-cs"/>
              </a:rPr>
              <a:t>2</a:t>
            </a:r>
            <a:r>
              <a:rPr lang="zh-CN" altLang="en-US" sz="2800" b="1" dirty="0">
                <a:latin typeface="+mn-lt"/>
                <a:ea typeface="+mn-ea"/>
                <a:cs typeface="+mn-cs"/>
              </a:rPr>
              <a:t>家作为示范，以总结经验、深入推广。省级交通运输管理部门和长江航务管理局也应结合实际，做好示范推广工作。</a:t>
            </a:r>
            <a:endParaRPr lang="zh-CN" altLang="en-US" sz="2400" dirty="0">
              <a:latin typeface="+mn-lt"/>
              <a:ea typeface="+mn-ea"/>
              <a:cs typeface="+mn-cs"/>
            </a:endParaRPr>
          </a:p>
        </p:txBody>
      </p:sp>
      <p:sp>
        <p:nvSpPr>
          <p:cNvPr id="7" name="AutoShape 7"/>
          <p:cNvSpPr>
            <a:spLocks noGrp="1" noChangeArrowheads="1"/>
          </p:cNvSpPr>
          <p:nvPr>
            <p:ph type="ctrTitle"/>
          </p:nvPr>
        </p:nvSpPr>
        <p:spPr bwMode="gray">
          <a:xfrm>
            <a:off x="1662113" y="1266825"/>
            <a:ext cx="6626225" cy="650875"/>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ln>
          <a:effectLst>
            <a:outerShdw dist="135003" dir="2928844" algn="ctr" rotWithShape="0">
              <a:srgbClr val="000000">
                <a:alpha val="50000"/>
              </a:srgbClr>
            </a:outerShdw>
          </a:effectLst>
        </p:spPr>
        <p:txBody>
          <a:bodyPr vert="horz" wrap="non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400" b="0" i="0" u="none" strike="noStrike" kern="0" cap="none" spc="0" normalizeH="0" baseline="0" noProof="0" dirty="0" smtClean="0">
                <a:ln>
                  <a:noFill/>
                </a:ln>
                <a:solidFill>
                  <a:schemeClr val="tx2"/>
                </a:solidFill>
                <a:effectLst/>
                <a:uLnTx/>
                <a:uFillTx/>
                <a:latin typeface="+mj-lt"/>
                <a:ea typeface="+mj-ea"/>
                <a:cs typeface="+mj-cs"/>
              </a:rPr>
              <a:t>　主要内容</a:t>
            </a:r>
            <a:endParaRPr kumimoji="0" lang="zh-CN" alt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11" name="Oval 25"/>
          <p:cNvSpPr/>
          <p:nvPr/>
        </p:nvSpPr>
        <p:spPr>
          <a:xfrm>
            <a:off x="2182813" y="2370138"/>
            <a:ext cx="503237" cy="503237"/>
          </a:xfrm>
          <a:prstGeom prst="ellipse">
            <a:avLst/>
          </a:prstGeom>
          <a:gradFill rotWithShape="0">
            <a:gsLst>
              <a:gs pos="0">
                <a:srgbClr val="D60093"/>
              </a:gs>
              <a:gs pos="100000">
                <a:srgbClr val="630044"/>
              </a:gs>
            </a:gsLst>
            <a:path path="rect">
              <a:fillToRect r="100000" b="100000"/>
            </a:path>
            <a:tileRect/>
          </a:gradFill>
          <a:ln w="12700" cap="flat" cmpd="sng">
            <a:solidFill>
              <a:srgbClr val="000000"/>
            </a:solidFill>
            <a:prstDash val="solid"/>
            <a:round/>
            <a:headEnd type="none" w="med" len="med"/>
            <a:tailEnd type="none" w="med" len="med"/>
          </a:ln>
        </p:spPr>
        <p:txBody>
          <a:bodyPr wrap="none" anchor="ctr" anchorCtr="0"/>
          <a:p>
            <a:pPr algn="ctr" latinLnBrk="1"/>
            <a:r>
              <a:rPr lang="en-US" altLang="zh-CN" sz="2800" b="1" dirty="0">
                <a:solidFill>
                  <a:srgbClr val="FFFFFF"/>
                </a:solidFill>
                <a:latin typeface="Gulim" pitchFamily="34" charset="-127"/>
                <a:ea typeface="Gulim" pitchFamily="34" charset="-127"/>
              </a:rPr>
              <a:t>4</a:t>
            </a:r>
            <a:endParaRPr lang="en-US" altLang="zh-CN" sz="2800" b="1" dirty="0">
              <a:solidFill>
                <a:srgbClr val="FFFFFF"/>
              </a:solidFill>
              <a:latin typeface="Gulim" pitchFamily="34" charset="-127"/>
              <a:ea typeface="Gulim" pitchFamily="34" charset="-127"/>
            </a:endParaRPr>
          </a:p>
        </p:txBody>
      </p:sp>
      <p:sp>
        <p:nvSpPr>
          <p:cNvPr id="18" name="Text Box 11"/>
          <p:cNvSpPr txBox="1"/>
          <p:nvPr/>
        </p:nvSpPr>
        <p:spPr>
          <a:xfrm>
            <a:off x="2751138" y="2403475"/>
            <a:ext cx="4352925" cy="431800"/>
          </a:xfrm>
          <a:prstGeom prst="rect">
            <a:avLst/>
          </a:prstGeom>
          <a:noFill/>
          <a:ln w="9525">
            <a:noFill/>
          </a:ln>
        </p:spPr>
        <p:txBody>
          <a:bodyPr anchor="t" anchorCtr="0"/>
          <a:p>
            <a:pPr>
              <a:spcBef>
                <a:spcPct val="50000"/>
              </a:spcBef>
            </a:pPr>
            <a:r>
              <a:rPr lang="zh-CN" altLang="en-US" sz="2800" b="1" dirty="0">
                <a:solidFill>
                  <a:schemeClr val="tx1"/>
                </a:solidFill>
                <a:latin typeface="Arial" panose="020B0604020202020204" pitchFamily="34" charset="0"/>
                <a:ea typeface="宋体" panose="02010600030101010101" pitchFamily="2" charset="-122"/>
              </a:rPr>
              <a:t>示范推广 </a:t>
            </a:r>
            <a:endParaRPr lang="zh-CN" altLang="en-US" sz="2800" b="1" dirty="0">
              <a:solidFill>
                <a:schemeClr val="tx1"/>
              </a:solidFill>
              <a:latin typeface="Arial" panose="020B0604020202020204" pitchFamily="34" charset="0"/>
              <a:ea typeface="宋体" panose="02010600030101010101" pitchFamily="2" charset="-122"/>
            </a:endParaRPr>
          </a:p>
        </p:txBody>
      </p:sp>
      <p:sp>
        <p:nvSpPr>
          <p:cNvPr id="19" name="Text Box 12"/>
          <p:cNvSpPr txBox="1"/>
          <p:nvPr/>
        </p:nvSpPr>
        <p:spPr>
          <a:xfrm>
            <a:off x="2640013" y="4221163"/>
            <a:ext cx="3568700" cy="373062"/>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20" name="Text Box 13"/>
          <p:cNvSpPr txBox="1"/>
          <p:nvPr/>
        </p:nvSpPr>
        <p:spPr>
          <a:xfrm>
            <a:off x="2767013" y="4686300"/>
            <a:ext cx="2952750" cy="431800"/>
          </a:xfrm>
          <a:prstGeom prst="rect">
            <a:avLst/>
          </a:prstGeom>
          <a:noFill/>
          <a:ln w="9525">
            <a:noFill/>
          </a:ln>
        </p:spPr>
        <p:txBody>
          <a:bodyPr anchor="t" anchorCtr="0"/>
          <a:p>
            <a:pPr>
              <a:spcBef>
                <a:spcPct val="50000"/>
              </a:spcBef>
            </a:pPr>
            <a:r>
              <a:rPr lang="zh-CN" altLang="en-US" sz="2800" dirty="0">
                <a:solidFill>
                  <a:schemeClr val="tx1"/>
                </a:solidFill>
                <a:latin typeface="Arial" panose="020B0604020202020204" pitchFamily="34" charset="0"/>
                <a:ea typeface="宋体" panose="02010600030101010101" pitchFamily="2" charset="-122"/>
              </a:rPr>
              <a:t> </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21" name="Text Box 14"/>
          <p:cNvSpPr txBox="1"/>
          <p:nvPr/>
        </p:nvSpPr>
        <p:spPr>
          <a:xfrm>
            <a:off x="2767013" y="5241925"/>
            <a:ext cx="2952750"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22" name="Text Box 15"/>
          <p:cNvSpPr txBox="1"/>
          <p:nvPr/>
        </p:nvSpPr>
        <p:spPr>
          <a:xfrm>
            <a:off x="2735263" y="5815013"/>
            <a:ext cx="2952750" cy="431800"/>
          </a:xfrm>
          <a:prstGeom prst="rect">
            <a:avLst/>
          </a:prstGeom>
          <a:noFill/>
          <a:ln w="9525">
            <a:noFill/>
          </a:ln>
        </p:spPr>
        <p:txBody>
          <a:bodyPr anchor="t" anchorCtr="0"/>
          <a:p>
            <a:pPr>
              <a:spcBef>
                <a:spcPct val="50000"/>
              </a:spcBef>
            </a:pPr>
            <a:r>
              <a:rPr lang="zh-CN" altLang="en-US" sz="2800" dirty="0">
                <a:solidFill>
                  <a:schemeClr val="tx1"/>
                </a:solidFill>
                <a:latin typeface="Arial" panose="020B0604020202020204" pitchFamily="34" charset="0"/>
                <a:ea typeface="宋体" panose="02010600030101010101" pitchFamily="2" charset="-122"/>
              </a:rPr>
              <a:t> </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32" name="Text Box 16"/>
          <p:cNvSpPr txBox="1"/>
          <p:nvPr/>
        </p:nvSpPr>
        <p:spPr>
          <a:xfrm>
            <a:off x="6742113" y="2516188"/>
            <a:ext cx="3170237"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3" name="Text Box 17"/>
          <p:cNvSpPr txBox="1"/>
          <p:nvPr/>
        </p:nvSpPr>
        <p:spPr>
          <a:xfrm>
            <a:off x="6742113" y="3071813"/>
            <a:ext cx="3170237"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4" name="Text Box 18"/>
          <p:cNvSpPr txBox="1"/>
          <p:nvPr/>
        </p:nvSpPr>
        <p:spPr>
          <a:xfrm>
            <a:off x="6797675" y="3644900"/>
            <a:ext cx="3170238"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5" name="Text Box 19"/>
          <p:cNvSpPr txBox="1"/>
          <p:nvPr/>
        </p:nvSpPr>
        <p:spPr>
          <a:xfrm>
            <a:off x="6773863" y="4184650"/>
            <a:ext cx="3170237"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6" name="Text Box 20"/>
          <p:cNvSpPr txBox="1"/>
          <p:nvPr/>
        </p:nvSpPr>
        <p:spPr>
          <a:xfrm>
            <a:off x="6789738" y="4706938"/>
            <a:ext cx="3170237"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37" name="Text Box 21"/>
          <p:cNvSpPr txBox="1"/>
          <p:nvPr/>
        </p:nvSpPr>
        <p:spPr>
          <a:xfrm>
            <a:off x="6823075" y="5280025"/>
            <a:ext cx="3170238" cy="431800"/>
          </a:xfrm>
          <a:prstGeom prst="rect">
            <a:avLst/>
          </a:prstGeom>
          <a:noFill/>
          <a:ln w="9525">
            <a:noFill/>
          </a:ln>
        </p:spPr>
        <p:txBody>
          <a:bodyPr anchor="t" anchorCtr="0"/>
          <a:p>
            <a:pPr>
              <a:spcBef>
                <a:spcPct val="50000"/>
              </a:spcBef>
            </a:pPr>
            <a:endParaRPr lang="zh-CN" altLang="en-US" sz="2800" dirty="0">
              <a:solidFill>
                <a:schemeClr val="tx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nodePh="1">
                                  <p:stCondLst>
                                    <p:cond delay="0"/>
                                  </p:stCondLst>
                                  <p:endCondLst>
                                    <p:cond evt="begin" delay="0">
                                      <p:tn val="13"/>
                                    </p:cond>
                                  </p:end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nodePh="1">
                                  <p:stCondLst>
                                    <p:cond delay="0"/>
                                  </p:stCondLst>
                                  <p:endCondLst>
                                    <p:cond evt="begin" delay="0">
                                      <p:tn val="21"/>
                                    </p:cond>
                                  </p:end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nodePh="1">
                                  <p:stCondLst>
                                    <p:cond delay="0"/>
                                  </p:stCondLst>
                                  <p:endCondLst>
                                    <p:cond evt="begin" delay="0">
                                      <p:tn val="29"/>
                                    </p:cond>
                                  </p:end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1+#ppt_w/2"/>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nodePh="1">
                                  <p:stCondLst>
                                    <p:cond delay="0"/>
                                  </p:stCondLst>
                                  <p:endCondLst>
                                    <p:cond evt="begin" delay="0">
                                      <p:tn val="33"/>
                                    </p:cond>
                                  </p:end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1+#ppt_w/2"/>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nodePh="1">
                                  <p:stCondLst>
                                    <p:cond delay="0"/>
                                  </p:stCondLst>
                                  <p:endCondLst>
                                    <p:cond evt="begin" delay="0">
                                      <p:tn val="37"/>
                                    </p:cond>
                                  </p:end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1+#ppt_w/2"/>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nodePh="1">
                                  <p:stCondLst>
                                    <p:cond delay="0"/>
                                  </p:stCondLst>
                                  <p:endCondLst>
                                    <p:cond evt="begin" delay="0">
                                      <p:tn val="41"/>
                                    </p:cond>
                                  </p:end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1+#ppt_w/2"/>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nodePh="1">
                                  <p:stCondLst>
                                    <p:cond delay="0"/>
                                  </p:stCondLst>
                                  <p:endCondLst>
                                    <p:cond evt="begin" delay="0">
                                      <p:tn val="45"/>
                                    </p:cond>
                                  </p:end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1+#ppt_w/2"/>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nodePh="1">
                                  <p:stCondLst>
                                    <p:cond delay="0"/>
                                  </p:stCondLst>
                                  <p:endCondLst>
                                    <p:cond evt="begin" delay="0">
                                      <p:tn val="49"/>
                                    </p:cond>
                                  </p:end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1+#ppt_w/2"/>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8" grpId="0"/>
      <p:bldP spid="19" grpId="0"/>
      <p:bldP spid="20" grpId="0"/>
      <p:bldP spid="21" grpId="0"/>
      <p:bldP spid="22" grpId="0"/>
      <p:bldP spid="32" grpId="0"/>
      <p:bldP spid="33" grpId="0"/>
      <p:bldP spid="34"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5" name="Picture 2" descr="未命名"/>
          <p:cNvPicPr>
            <a:picLocks noChangeAspect="1"/>
          </p:cNvPicPr>
          <p:nvPr/>
        </p:nvPicPr>
        <p:blipFill>
          <a:blip r:embed="rId1"/>
          <a:stretch>
            <a:fillRect/>
          </a:stretch>
        </p:blipFill>
        <p:spPr>
          <a:xfrm>
            <a:off x="1524000" y="1155700"/>
            <a:ext cx="9144000" cy="5334000"/>
          </a:xfrm>
          <a:prstGeom prst="rect">
            <a:avLst/>
          </a:prstGeom>
          <a:noFill/>
          <a:ln w="9525">
            <a:noFill/>
          </a:ln>
        </p:spPr>
      </p:pic>
      <p:pic>
        <p:nvPicPr>
          <p:cNvPr id="36866" name="Picture 3" descr="未命名2"/>
          <p:cNvPicPr>
            <a:picLocks noChangeAspect="1"/>
          </p:cNvPicPr>
          <p:nvPr/>
        </p:nvPicPr>
        <p:blipFill>
          <a:blip r:embed="rId2"/>
          <a:stretch>
            <a:fillRect/>
          </a:stretch>
        </p:blipFill>
        <p:spPr>
          <a:xfrm>
            <a:off x="1524000" y="6400800"/>
            <a:ext cx="9144000" cy="457200"/>
          </a:xfrm>
          <a:prstGeom prst="rect">
            <a:avLst/>
          </a:prstGeom>
          <a:noFill/>
          <a:ln w="9525">
            <a:noFill/>
          </a:ln>
        </p:spPr>
      </p:pic>
      <p:sp>
        <p:nvSpPr>
          <p:cNvPr id="36867" name="Rectangle 7"/>
          <p:cNvSpPr>
            <a:spLocks noGrp="1"/>
          </p:cNvSpPr>
          <p:nvPr>
            <p:ph type="subTitle" idx="1"/>
          </p:nvPr>
        </p:nvSpPr>
        <p:spPr>
          <a:xfrm>
            <a:off x="2063750" y="2781300"/>
            <a:ext cx="8064500" cy="2879725"/>
          </a:xfrm>
          <a:ln/>
        </p:spPr>
        <p:txBody>
          <a:bodyPr vert="horz" wrap="square" lIns="91440" tIns="45720" rIns="91440" bIns="45720" anchor="t" anchorCtr="0"/>
          <a:p>
            <a:pPr algn="l" eaLnBrk="1" hangingPunct="1">
              <a:lnSpc>
                <a:spcPct val="110000"/>
              </a:lnSpc>
              <a:buClrTx/>
              <a:buSzTx/>
              <a:buFontTx/>
            </a:pPr>
            <a:r>
              <a:rPr lang="zh-CN" altLang="en-US" sz="2800" b="1" dirty="0">
                <a:latin typeface="+mn-lt"/>
                <a:ea typeface="+mn-ea"/>
                <a:cs typeface="+mn-cs"/>
              </a:rPr>
              <a:t>　　</a:t>
            </a:r>
            <a:endParaRPr lang="zh-CN" altLang="en-US" sz="2800" dirty="0">
              <a:latin typeface="+mn-lt"/>
              <a:ea typeface="+mn-ea"/>
              <a:cs typeface="+mn-cs"/>
            </a:endParaRPr>
          </a:p>
        </p:txBody>
      </p:sp>
      <p:sp>
        <p:nvSpPr>
          <p:cNvPr id="7" name="AutoShape 7"/>
          <p:cNvSpPr>
            <a:spLocks noGrp="1" noChangeArrowheads="1"/>
          </p:cNvSpPr>
          <p:nvPr>
            <p:ph type="ctrTitle"/>
          </p:nvPr>
        </p:nvSpPr>
        <p:spPr bwMode="gray">
          <a:xfrm>
            <a:off x="1662113" y="1266825"/>
            <a:ext cx="6626225" cy="650875"/>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ln>
          <a:effectLst>
            <a:outerShdw dist="135003" dir="2928844" algn="ctr" rotWithShape="0">
              <a:srgbClr val="000000">
                <a:alpha val="50000"/>
              </a:srgbClr>
            </a:outerShdw>
          </a:effectLst>
        </p:spPr>
        <p:txBody>
          <a:bodyPr vert="horz" wrap="non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400" b="0" i="0" u="none" strike="noStrike" kern="0" cap="none" spc="0" normalizeH="0" baseline="0" noProof="0" dirty="0" smtClean="0">
                <a:ln>
                  <a:noFill/>
                </a:ln>
                <a:solidFill>
                  <a:schemeClr val="tx2"/>
                </a:solidFill>
                <a:effectLst/>
                <a:uLnTx/>
                <a:uFillTx/>
                <a:latin typeface="+mj-lt"/>
                <a:ea typeface="+mj-ea"/>
                <a:cs typeface="+mj-cs"/>
              </a:rPr>
              <a:t>五、工作要求</a:t>
            </a:r>
            <a:endParaRPr kumimoji="0" lang="zh-CN" alt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9" name="Oval 23"/>
          <p:cNvSpPr/>
          <p:nvPr/>
        </p:nvSpPr>
        <p:spPr>
          <a:xfrm>
            <a:off x="2166938" y="2492375"/>
            <a:ext cx="503237" cy="503238"/>
          </a:xfrm>
          <a:prstGeom prst="ellipse">
            <a:avLst/>
          </a:prstGeom>
          <a:gradFill rotWithShape="0">
            <a:gsLst>
              <a:gs pos="0">
                <a:srgbClr val="9CE6DD"/>
              </a:gs>
              <a:gs pos="100000">
                <a:srgbClr val="385350"/>
              </a:gs>
            </a:gsLst>
            <a:path path="rect">
              <a:fillToRect r="100000" b="100000"/>
            </a:path>
            <a:tileRect/>
          </a:gradFill>
          <a:ln w="12700" cap="flat" cmpd="sng">
            <a:solidFill>
              <a:srgbClr val="000000"/>
            </a:solidFill>
            <a:prstDash val="solid"/>
            <a:round/>
            <a:headEnd type="none" w="med" len="med"/>
            <a:tailEnd type="none" w="med" len="med"/>
          </a:ln>
        </p:spPr>
        <p:txBody>
          <a:bodyPr wrap="none" anchor="ctr" anchorCtr="0"/>
          <a:p>
            <a:pPr algn="ctr" latinLnBrk="1"/>
            <a:r>
              <a:rPr lang="en-US" altLang="zh-CN" sz="2800" b="1" dirty="0">
                <a:solidFill>
                  <a:srgbClr val="FFFFFF"/>
                </a:solidFill>
                <a:latin typeface="Gulim" pitchFamily="34" charset="-127"/>
                <a:ea typeface="Gulim" pitchFamily="34" charset="-127"/>
              </a:rPr>
              <a:t>1</a:t>
            </a:r>
            <a:endParaRPr lang="en-US" altLang="ko-KR" sz="2800" b="1" dirty="0">
              <a:solidFill>
                <a:srgbClr val="FFFFFF"/>
              </a:solidFill>
              <a:latin typeface="Gulim" pitchFamily="34" charset="-127"/>
              <a:ea typeface="Gulim" pitchFamily="34" charset="-127"/>
            </a:endParaRPr>
          </a:p>
        </p:txBody>
      </p:sp>
      <p:sp>
        <p:nvSpPr>
          <p:cNvPr id="10" name="Oval 22"/>
          <p:cNvSpPr/>
          <p:nvPr/>
        </p:nvSpPr>
        <p:spPr>
          <a:xfrm>
            <a:off x="2182813" y="3033713"/>
            <a:ext cx="503237" cy="503237"/>
          </a:xfrm>
          <a:prstGeom prst="ellipse">
            <a:avLst/>
          </a:prstGeom>
          <a:gradFill rotWithShape="0">
            <a:gsLst>
              <a:gs pos="0">
                <a:srgbClr val="99CC00"/>
              </a:gs>
              <a:gs pos="100000">
                <a:srgbClr val="475E00"/>
              </a:gs>
            </a:gsLst>
            <a:path path="rect">
              <a:fillToRect r="100000" b="100000"/>
            </a:path>
            <a:tileRect/>
          </a:gradFill>
          <a:ln w="12700" cap="flat" cmpd="sng">
            <a:solidFill>
              <a:srgbClr val="000000"/>
            </a:solidFill>
            <a:prstDash val="solid"/>
            <a:round/>
            <a:headEnd type="none" w="med" len="med"/>
            <a:tailEnd type="none" w="med" len="med"/>
          </a:ln>
        </p:spPr>
        <p:txBody>
          <a:bodyPr wrap="none" anchor="ctr" anchorCtr="0"/>
          <a:p>
            <a:pPr algn="ctr" latinLnBrk="1"/>
            <a:r>
              <a:rPr lang="en-US" altLang="zh-CN" sz="2800" b="1" dirty="0">
                <a:solidFill>
                  <a:srgbClr val="FFFFFF"/>
                </a:solidFill>
                <a:latin typeface="Gulim" pitchFamily="34" charset="-127"/>
                <a:ea typeface="宋体" panose="02010600030101010101" pitchFamily="2" charset="-122"/>
              </a:rPr>
              <a:t>2</a:t>
            </a:r>
            <a:endParaRPr lang="en-US" altLang="zh-CN" sz="2800" b="1" dirty="0">
              <a:solidFill>
                <a:srgbClr val="FFFFFF"/>
              </a:solidFill>
              <a:latin typeface="Gulim" pitchFamily="34" charset="-127"/>
              <a:ea typeface="Gulim" pitchFamily="34" charset="-127"/>
            </a:endParaRPr>
          </a:p>
        </p:txBody>
      </p:sp>
      <p:sp>
        <p:nvSpPr>
          <p:cNvPr id="11" name="Oval 25"/>
          <p:cNvSpPr/>
          <p:nvPr/>
        </p:nvSpPr>
        <p:spPr>
          <a:xfrm>
            <a:off x="2182813" y="3589338"/>
            <a:ext cx="503237" cy="503237"/>
          </a:xfrm>
          <a:prstGeom prst="ellipse">
            <a:avLst/>
          </a:prstGeom>
          <a:gradFill rotWithShape="0">
            <a:gsLst>
              <a:gs pos="0">
                <a:srgbClr val="D60093"/>
              </a:gs>
              <a:gs pos="100000">
                <a:srgbClr val="630044"/>
              </a:gs>
            </a:gsLst>
            <a:path path="rect">
              <a:fillToRect r="100000" b="100000"/>
            </a:path>
            <a:tileRect/>
          </a:gradFill>
          <a:ln w="12700" cap="flat" cmpd="sng">
            <a:solidFill>
              <a:srgbClr val="000000"/>
            </a:solidFill>
            <a:prstDash val="solid"/>
            <a:round/>
            <a:headEnd type="none" w="med" len="med"/>
            <a:tailEnd type="none" w="med" len="med"/>
          </a:ln>
        </p:spPr>
        <p:txBody>
          <a:bodyPr wrap="none" anchor="ctr" anchorCtr="0"/>
          <a:p>
            <a:pPr algn="ctr" latinLnBrk="1"/>
            <a:r>
              <a:rPr lang="en-US" altLang="zh-CN" sz="2800" b="1" dirty="0">
                <a:solidFill>
                  <a:srgbClr val="FFFFFF"/>
                </a:solidFill>
                <a:latin typeface="Gulim" pitchFamily="34" charset="-127"/>
                <a:ea typeface="宋体" panose="02010600030101010101" pitchFamily="2" charset="-122"/>
              </a:rPr>
              <a:t>3</a:t>
            </a:r>
            <a:endParaRPr lang="en-US" altLang="zh-CN" sz="2800" b="1" dirty="0">
              <a:solidFill>
                <a:srgbClr val="FFFFFF"/>
              </a:solidFill>
              <a:latin typeface="Gulim" pitchFamily="34" charset="-127"/>
              <a:ea typeface="Gulim" pitchFamily="34" charset="-127"/>
            </a:endParaRPr>
          </a:p>
        </p:txBody>
      </p:sp>
      <p:sp>
        <p:nvSpPr>
          <p:cNvPr id="12" name="Oval 24"/>
          <p:cNvSpPr/>
          <p:nvPr/>
        </p:nvSpPr>
        <p:spPr>
          <a:xfrm>
            <a:off x="2182813" y="4129088"/>
            <a:ext cx="503237" cy="503237"/>
          </a:xfrm>
          <a:prstGeom prst="ellipse">
            <a:avLst/>
          </a:prstGeom>
          <a:gradFill rotWithShape="0">
            <a:gsLst>
              <a:gs pos="0">
                <a:srgbClr val="FF99FF"/>
              </a:gs>
              <a:gs pos="100000">
                <a:srgbClr val="764776"/>
              </a:gs>
            </a:gsLst>
            <a:path path="rect">
              <a:fillToRect r="100000" b="100000"/>
            </a:path>
            <a:tileRect/>
          </a:gradFill>
          <a:ln w="12700" cap="flat" cmpd="sng">
            <a:solidFill>
              <a:srgbClr val="000000"/>
            </a:solidFill>
            <a:prstDash val="solid"/>
            <a:round/>
            <a:headEnd type="none" w="med" len="med"/>
            <a:tailEnd type="none" w="med" len="med"/>
          </a:ln>
        </p:spPr>
        <p:txBody>
          <a:bodyPr wrap="none" anchor="ctr" anchorCtr="0"/>
          <a:p>
            <a:pPr algn="ctr" latinLnBrk="1"/>
            <a:r>
              <a:rPr lang="en-US" altLang="zh-CN" sz="2800" b="1" dirty="0">
                <a:solidFill>
                  <a:srgbClr val="FFFFFF"/>
                </a:solidFill>
                <a:latin typeface="Gulim" pitchFamily="34" charset="-127"/>
                <a:ea typeface="宋体" panose="02010600030101010101" pitchFamily="2" charset="-122"/>
              </a:rPr>
              <a:t>4</a:t>
            </a:r>
            <a:endParaRPr lang="en-US" altLang="ko-KR" sz="2800" b="1" dirty="0">
              <a:solidFill>
                <a:srgbClr val="FFFFFF"/>
              </a:solidFill>
              <a:latin typeface="Gulim" pitchFamily="34" charset="-127"/>
              <a:ea typeface="Gulim" pitchFamily="34" charset="-127"/>
            </a:endParaRPr>
          </a:p>
        </p:txBody>
      </p:sp>
      <p:sp>
        <p:nvSpPr>
          <p:cNvPr id="16" name="Text Box 10"/>
          <p:cNvSpPr txBox="1"/>
          <p:nvPr/>
        </p:nvSpPr>
        <p:spPr>
          <a:xfrm>
            <a:off x="2701925" y="3035300"/>
            <a:ext cx="2952750" cy="431800"/>
          </a:xfrm>
          <a:prstGeom prst="rect">
            <a:avLst/>
          </a:prstGeom>
          <a:noFill/>
          <a:ln w="9525">
            <a:noFill/>
          </a:ln>
        </p:spPr>
        <p:txBody>
          <a:bodyPr anchor="t" anchorCtr="0"/>
          <a:p>
            <a:pPr>
              <a:spcBef>
                <a:spcPct val="50000"/>
              </a:spcBef>
            </a:pPr>
            <a:r>
              <a:rPr lang="zh-CN" altLang="en-US" sz="2800" dirty="0">
                <a:solidFill>
                  <a:schemeClr val="tx1"/>
                </a:solidFill>
                <a:latin typeface="Arial" panose="020B0604020202020204" pitchFamily="34" charset="0"/>
                <a:ea typeface="宋体" panose="02010600030101010101" pitchFamily="2" charset="-122"/>
              </a:rPr>
              <a:t>加强工作指导 </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17" name="Text Box 10"/>
          <p:cNvSpPr txBox="1"/>
          <p:nvPr/>
        </p:nvSpPr>
        <p:spPr>
          <a:xfrm>
            <a:off x="2719388" y="2506663"/>
            <a:ext cx="2952750" cy="431800"/>
          </a:xfrm>
          <a:prstGeom prst="rect">
            <a:avLst/>
          </a:prstGeom>
          <a:noFill/>
          <a:ln w="9525">
            <a:noFill/>
          </a:ln>
        </p:spPr>
        <p:txBody>
          <a:bodyPr anchor="t" anchorCtr="0"/>
          <a:p>
            <a:pPr>
              <a:spcBef>
                <a:spcPct val="50000"/>
              </a:spcBef>
            </a:pPr>
            <a:r>
              <a:rPr lang="zh-CN" altLang="en-US" sz="2800" dirty="0">
                <a:solidFill>
                  <a:schemeClr val="tx1"/>
                </a:solidFill>
                <a:latin typeface="Arial" panose="020B0604020202020204" pitchFamily="34" charset="0"/>
                <a:ea typeface="宋体" panose="02010600030101010101" pitchFamily="2" charset="-122"/>
              </a:rPr>
              <a:t>加强组织领导 </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18" name="Text Box 11"/>
          <p:cNvSpPr txBox="1"/>
          <p:nvPr/>
        </p:nvSpPr>
        <p:spPr>
          <a:xfrm>
            <a:off x="2751138" y="3622675"/>
            <a:ext cx="2952750" cy="431800"/>
          </a:xfrm>
          <a:prstGeom prst="rect">
            <a:avLst/>
          </a:prstGeom>
          <a:noFill/>
          <a:ln w="9525">
            <a:noFill/>
          </a:ln>
        </p:spPr>
        <p:txBody>
          <a:bodyPr anchor="t" anchorCtr="0"/>
          <a:p>
            <a:pPr>
              <a:spcBef>
                <a:spcPct val="50000"/>
              </a:spcBef>
            </a:pPr>
            <a:r>
              <a:rPr lang="zh-CN" altLang="en-US" sz="2800" dirty="0">
                <a:solidFill>
                  <a:schemeClr val="tx1"/>
                </a:solidFill>
                <a:latin typeface="Arial" panose="020B0604020202020204" pitchFamily="34" charset="0"/>
                <a:ea typeface="宋体" panose="02010600030101010101" pitchFamily="2" charset="-122"/>
              </a:rPr>
              <a:t>加强跟踪管理 </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19" name="Text Box 12"/>
          <p:cNvSpPr txBox="1"/>
          <p:nvPr/>
        </p:nvSpPr>
        <p:spPr>
          <a:xfrm>
            <a:off x="2751138" y="4162425"/>
            <a:ext cx="3457575" cy="431800"/>
          </a:xfrm>
          <a:prstGeom prst="rect">
            <a:avLst/>
          </a:prstGeom>
          <a:noFill/>
          <a:ln w="9525">
            <a:noFill/>
          </a:ln>
        </p:spPr>
        <p:txBody>
          <a:bodyPr anchor="t" anchorCtr="0"/>
          <a:p>
            <a:pPr>
              <a:spcBef>
                <a:spcPct val="50000"/>
              </a:spcBef>
            </a:pPr>
            <a:r>
              <a:rPr lang="zh-CN" altLang="en-US" sz="2800" dirty="0">
                <a:solidFill>
                  <a:schemeClr val="tx1"/>
                </a:solidFill>
                <a:latin typeface="Arial" panose="020B0604020202020204" pitchFamily="34" charset="0"/>
                <a:ea typeface="宋体" panose="02010600030101010101" pitchFamily="2" charset="-122"/>
              </a:rPr>
              <a:t>加大宣传力度</a:t>
            </a:r>
            <a:endParaRPr lang="zh-CN" altLang="en-US" sz="2800" dirty="0">
              <a:solidFill>
                <a:schemeClr val="tx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3" name="Picture 2" descr="未命名"/>
          <p:cNvPicPr>
            <a:picLocks noChangeAspect="1"/>
          </p:cNvPicPr>
          <p:nvPr/>
        </p:nvPicPr>
        <p:blipFill>
          <a:blip r:embed="rId1"/>
          <a:stretch>
            <a:fillRect/>
          </a:stretch>
        </p:blipFill>
        <p:spPr>
          <a:xfrm>
            <a:off x="1524000" y="1125538"/>
            <a:ext cx="9144000" cy="5334000"/>
          </a:xfrm>
          <a:prstGeom prst="rect">
            <a:avLst/>
          </a:prstGeom>
          <a:noFill/>
          <a:ln w="9525">
            <a:noFill/>
          </a:ln>
        </p:spPr>
      </p:pic>
      <p:pic>
        <p:nvPicPr>
          <p:cNvPr id="38914" name="Picture 3" descr="未命名2"/>
          <p:cNvPicPr>
            <a:picLocks noChangeAspect="1"/>
          </p:cNvPicPr>
          <p:nvPr/>
        </p:nvPicPr>
        <p:blipFill>
          <a:blip r:embed="rId2"/>
          <a:stretch>
            <a:fillRect/>
          </a:stretch>
        </p:blipFill>
        <p:spPr>
          <a:xfrm>
            <a:off x="1524000" y="6400800"/>
            <a:ext cx="9144000" cy="457200"/>
          </a:xfrm>
          <a:prstGeom prst="rect">
            <a:avLst/>
          </a:prstGeom>
          <a:noFill/>
          <a:ln w="9525">
            <a:noFill/>
          </a:ln>
        </p:spPr>
      </p:pic>
      <p:sp>
        <p:nvSpPr>
          <p:cNvPr id="88070" name="AutoShape 6"/>
          <p:cNvSpPr>
            <a:spLocks noChangeArrowheads="1"/>
          </p:cNvSpPr>
          <p:nvPr/>
        </p:nvSpPr>
        <p:spPr bwMode="gray">
          <a:xfrm>
            <a:off x="1741488" y="1266825"/>
            <a:ext cx="6410325" cy="8937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0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88071" name="Text Box 7"/>
          <p:cNvSpPr txBox="1">
            <a:spLocks noChangeArrowheads="1"/>
          </p:cNvSpPr>
          <p:nvPr/>
        </p:nvSpPr>
        <p:spPr bwMode="gray">
          <a:xfrm>
            <a:off x="3040063" y="1376363"/>
            <a:ext cx="4824413" cy="583565"/>
          </a:xfrm>
          <a:prstGeom prst="rect">
            <a:avLst/>
          </a:prstGeom>
          <a:noFill/>
          <a:ln w="9525" algn="ctr">
            <a:noFill/>
            <a:miter lim="800000"/>
          </a:ln>
          <a:effectLst/>
        </p:spPr>
        <p:txBody>
          <a:bodyPr>
            <a:spAutoFit/>
          </a:bodyPr>
          <a:lstStyle/>
          <a:p>
            <a:pPr marR="0" defTabSz="914400" eaLnBrk="0" hangingPunct="0">
              <a:buClrTx/>
              <a:buSzTx/>
              <a:buFontTx/>
              <a:buNone/>
              <a:defRPr/>
            </a:pPr>
            <a:r>
              <a:rPr kumimoji="0" lang="zh-CN" altLang="en-US" sz="3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楷体_GB2312" pitchFamily="49" charset="-122"/>
                <a:cs typeface="+mn-cs"/>
              </a:rPr>
              <a:t>工作要求</a:t>
            </a:r>
            <a:endParaRPr kumimoji="0" lang="zh-CN" altLang="en-US" sz="3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sp>
        <p:nvSpPr>
          <p:cNvPr id="88072" name="Text Box 8"/>
          <p:cNvSpPr txBox="1"/>
          <p:nvPr/>
        </p:nvSpPr>
        <p:spPr>
          <a:xfrm>
            <a:off x="2782888" y="2506663"/>
            <a:ext cx="2952750" cy="431800"/>
          </a:xfrm>
          <a:prstGeom prst="rect">
            <a:avLst/>
          </a:prstGeom>
          <a:noFill/>
          <a:ln w="9525">
            <a:noFill/>
          </a:ln>
        </p:spPr>
        <p:txBody>
          <a:bodyPr anchor="t" anchorCtr="0"/>
          <a:p>
            <a:pPr>
              <a:spcBef>
                <a:spcPct val="50000"/>
              </a:spcBef>
            </a:pPr>
            <a:r>
              <a:rPr lang="zh-CN" altLang="en-US" sz="2800" dirty="0">
                <a:solidFill>
                  <a:schemeClr val="tx1"/>
                </a:solidFill>
                <a:latin typeface="Arial" panose="020B0604020202020204" pitchFamily="34" charset="0"/>
                <a:ea typeface="宋体" panose="02010600030101010101" pitchFamily="2" charset="-122"/>
              </a:rPr>
              <a:t>加强组织领导</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88086" name="Oval 22"/>
          <p:cNvSpPr/>
          <p:nvPr/>
        </p:nvSpPr>
        <p:spPr>
          <a:xfrm>
            <a:off x="2279650" y="2493963"/>
            <a:ext cx="503238" cy="503237"/>
          </a:xfrm>
          <a:prstGeom prst="ellipse">
            <a:avLst/>
          </a:prstGeom>
          <a:gradFill rotWithShape="0">
            <a:gsLst>
              <a:gs pos="0">
                <a:srgbClr val="9CE6DD"/>
              </a:gs>
              <a:gs pos="100000">
                <a:srgbClr val="385350"/>
              </a:gs>
            </a:gsLst>
            <a:path path="rect">
              <a:fillToRect r="100000" b="100000"/>
            </a:path>
            <a:tileRect/>
          </a:gradFill>
          <a:ln w="12700" cap="flat" cmpd="sng">
            <a:solidFill>
              <a:srgbClr val="000000"/>
            </a:solidFill>
            <a:prstDash val="solid"/>
            <a:round/>
            <a:headEnd type="none" w="med" len="med"/>
            <a:tailEnd type="none" w="med" len="med"/>
          </a:ln>
        </p:spPr>
        <p:txBody>
          <a:bodyPr wrap="none" anchor="ctr" anchorCtr="0"/>
          <a:p>
            <a:pPr algn="ctr" latinLnBrk="1"/>
            <a:r>
              <a:rPr lang="en-US" altLang="zh-CN" sz="2800" b="1" dirty="0">
                <a:solidFill>
                  <a:srgbClr val="FFFFFF"/>
                </a:solidFill>
                <a:latin typeface="Gulim" pitchFamily="34" charset="-127"/>
                <a:ea typeface="Gulim" pitchFamily="34" charset="-127"/>
              </a:rPr>
              <a:t>1</a:t>
            </a:r>
            <a:endParaRPr lang="en-US" altLang="ko-KR" sz="2800" b="1" dirty="0">
              <a:solidFill>
                <a:srgbClr val="FFFFFF"/>
              </a:solidFill>
              <a:latin typeface="Gulim" pitchFamily="34" charset="-127"/>
              <a:ea typeface="Gulim" pitchFamily="34" charset="-127"/>
            </a:endParaRPr>
          </a:p>
        </p:txBody>
      </p:sp>
      <p:sp>
        <p:nvSpPr>
          <p:cNvPr id="88098" name="Text Box 34"/>
          <p:cNvSpPr txBox="1"/>
          <p:nvPr/>
        </p:nvSpPr>
        <p:spPr>
          <a:xfrm>
            <a:off x="2279650" y="3141663"/>
            <a:ext cx="7561263" cy="3046095"/>
          </a:xfrm>
          <a:prstGeom prst="rect">
            <a:avLst/>
          </a:prstGeom>
          <a:noFill/>
          <a:ln w="9525">
            <a:noFill/>
          </a:ln>
        </p:spPr>
        <p:txBody>
          <a:bodyPr anchor="t" anchorCtr="0">
            <a:spAutoFit/>
          </a:bodyPr>
          <a:p>
            <a:r>
              <a:rPr lang="zh-CN" altLang="en-US" sz="2400" dirty="0">
                <a:solidFill>
                  <a:schemeClr val="tx1"/>
                </a:solidFill>
                <a:latin typeface="Arial" panose="020B0604020202020204" pitchFamily="34" charset="0"/>
                <a:ea typeface="楷体_GB2312" pitchFamily="49" charset="-122"/>
              </a:rPr>
              <a:t>　　部安全委员会负责全国交通运输企业安全生产标准化建设工作的组织领导，部安全委员会办公室具体负责日常工作。各部门、各单位要结合实际，明确相应的组织领导机构，认真制定工作方案，合理确定阶段目标，分阶段、分步骤实施。</a:t>
            </a:r>
            <a:r>
              <a:rPr lang="en-US" altLang="zh-CN" sz="2400" dirty="0">
                <a:solidFill>
                  <a:schemeClr val="tx1"/>
                </a:solidFill>
                <a:latin typeface="Arial" panose="020B0604020202020204" pitchFamily="34" charset="0"/>
                <a:ea typeface="楷体_GB2312" pitchFamily="49" charset="-122"/>
              </a:rPr>
              <a:t>2011</a:t>
            </a:r>
            <a:r>
              <a:rPr lang="zh-CN" altLang="en-US" sz="2400" dirty="0">
                <a:solidFill>
                  <a:schemeClr val="tx1"/>
                </a:solidFill>
                <a:latin typeface="Arial" panose="020B0604020202020204" pitchFamily="34" charset="0"/>
                <a:ea typeface="楷体_GB2312" pitchFamily="49" charset="-122"/>
              </a:rPr>
              <a:t>年重点抓好政策法规、评级程序和评级标准的制订及宣传推广等工作；</a:t>
            </a:r>
            <a:r>
              <a:rPr lang="en-US" altLang="zh-CN" sz="2400" dirty="0">
                <a:solidFill>
                  <a:schemeClr val="tx1"/>
                </a:solidFill>
                <a:latin typeface="Arial" panose="020B0604020202020204" pitchFamily="34" charset="0"/>
                <a:ea typeface="楷体_GB2312" pitchFamily="49" charset="-122"/>
              </a:rPr>
              <a:t>2012</a:t>
            </a:r>
            <a:r>
              <a:rPr lang="zh-CN" altLang="en-US" sz="2400" dirty="0">
                <a:solidFill>
                  <a:schemeClr val="tx1"/>
                </a:solidFill>
                <a:latin typeface="Arial" panose="020B0604020202020204" pitchFamily="34" charset="0"/>
                <a:ea typeface="楷体_GB2312" pitchFamily="49" charset="-122"/>
              </a:rPr>
              <a:t>年开始全面开展安全生产标准化建设工作，成熟一批、评审一批、公告一批，确保</a:t>
            </a:r>
            <a:r>
              <a:rPr lang="en-US" altLang="zh-CN" sz="2400" dirty="0">
                <a:solidFill>
                  <a:schemeClr val="tx1"/>
                </a:solidFill>
                <a:latin typeface="Arial" panose="020B0604020202020204" pitchFamily="34" charset="0"/>
                <a:ea typeface="楷体_GB2312" pitchFamily="49" charset="-122"/>
              </a:rPr>
              <a:t>2015</a:t>
            </a:r>
            <a:r>
              <a:rPr lang="zh-CN" altLang="en-US" sz="2400" dirty="0">
                <a:solidFill>
                  <a:schemeClr val="tx1"/>
                </a:solidFill>
                <a:latin typeface="Arial" panose="020B0604020202020204" pitchFamily="34" charset="0"/>
                <a:ea typeface="楷体_GB2312" pitchFamily="49" charset="-122"/>
              </a:rPr>
              <a:t>年底以前实现既定目标。</a:t>
            </a:r>
            <a:endParaRPr lang="zh-CN" altLang="en-US" sz="2400" dirty="0">
              <a:solidFill>
                <a:schemeClr val="tx1"/>
              </a:solidFill>
              <a:latin typeface="Arial" panose="020B0604020202020204" pitchFamily="34"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88086"/>
                                        </p:tgtEl>
                                        <p:attrNameLst>
                                          <p:attrName>style.visibility</p:attrName>
                                        </p:attrNameLst>
                                      </p:cBhvr>
                                      <p:to>
                                        <p:strVal val="visible"/>
                                      </p:to>
                                    </p:set>
                                    <p:anim calcmode="lin" valueType="num">
                                      <p:cBhvr additive="base">
                                        <p:cTn id="7" dur="500" fill="hold"/>
                                        <p:tgtEl>
                                          <p:spTgt spid="88086"/>
                                        </p:tgtEl>
                                        <p:attrNameLst>
                                          <p:attrName>ppt_x</p:attrName>
                                        </p:attrNameLst>
                                      </p:cBhvr>
                                      <p:tavLst>
                                        <p:tav tm="0">
                                          <p:val>
                                            <p:strVal val="0-#ppt_w/2"/>
                                          </p:val>
                                        </p:tav>
                                        <p:tav tm="100000">
                                          <p:val>
                                            <p:strVal val="#ppt_x"/>
                                          </p:val>
                                        </p:tav>
                                      </p:tavLst>
                                    </p:anim>
                                    <p:anim calcmode="lin" valueType="num">
                                      <p:cBhvr additive="base">
                                        <p:cTn id="8" dur="500" fill="hold"/>
                                        <p:tgtEl>
                                          <p:spTgt spid="88086"/>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88072"/>
                                        </p:tgtEl>
                                        <p:attrNameLst>
                                          <p:attrName>style.visibility</p:attrName>
                                        </p:attrNameLst>
                                      </p:cBhvr>
                                      <p:to>
                                        <p:strVal val="visible"/>
                                      </p:to>
                                    </p:set>
                                    <p:anim calcmode="lin" valueType="num">
                                      <p:cBhvr additive="base">
                                        <p:cTn id="11" dur="500" fill="hold"/>
                                        <p:tgtEl>
                                          <p:spTgt spid="88072"/>
                                        </p:tgtEl>
                                        <p:attrNameLst>
                                          <p:attrName>ppt_x</p:attrName>
                                        </p:attrNameLst>
                                      </p:cBhvr>
                                      <p:tavLst>
                                        <p:tav tm="0">
                                          <p:val>
                                            <p:strVal val="0-#ppt_w/2"/>
                                          </p:val>
                                        </p:tav>
                                        <p:tav tm="100000">
                                          <p:val>
                                            <p:strVal val="#ppt_x"/>
                                          </p:val>
                                        </p:tav>
                                      </p:tavLst>
                                    </p:anim>
                                    <p:anim calcmode="lin" valueType="num">
                                      <p:cBhvr additive="base">
                                        <p:cTn id="12" dur="500" fill="hold"/>
                                        <p:tgtEl>
                                          <p:spTgt spid="8807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8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88098"/>
                                        </p:tgtEl>
                                      </p:cBhvr>
                                    </p:animEffect>
                                    <p:set>
                                      <p:cBhvr>
                                        <p:cTn id="21" dur="1" fill="hold">
                                          <p:stCondLst>
                                            <p:cond delay="499"/>
                                          </p:stCondLst>
                                        </p:cTn>
                                        <p:tgtEl>
                                          <p:spTgt spid="88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2" grpId="0"/>
      <p:bldP spid="88086" grpId="0" bldLvl="0" animBg="1"/>
      <p:bldP spid="88098" grpId="0"/>
      <p:bldP spid="8809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1" name="Picture 2" descr="未命名"/>
          <p:cNvPicPr>
            <a:picLocks noChangeAspect="1"/>
          </p:cNvPicPr>
          <p:nvPr/>
        </p:nvPicPr>
        <p:blipFill>
          <a:blip r:embed="rId1"/>
          <a:stretch>
            <a:fillRect/>
          </a:stretch>
        </p:blipFill>
        <p:spPr>
          <a:xfrm>
            <a:off x="1524000" y="1125538"/>
            <a:ext cx="9144000" cy="5334000"/>
          </a:xfrm>
          <a:prstGeom prst="rect">
            <a:avLst/>
          </a:prstGeom>
          <a:noFill/>
          <a:ln w="9525">
            <a:noFill/>
          </a:ln>
        </p:spPr>
      </p:pic>
      <p:pic>
        <p:nvPicPr>
          <p:cNvPr id="40962" name="Picture 3" descr="未命名2"/>
          <p:cNvPicPr>
            <a:picLocks noChangeAspect="1"/>
          </p:cNvPicPr>
          <p:nvPr/>
        </p:nvPicPr>
        <p:blipFill>
          <a:blip r:embed="rId2"/>
          <a:stretch>
            <a:fillRect/>
          </a:stretch>
        </p:blipFill>
        <p:spPr>
          <a:xfrm>
            <a:off x="1524000" y="6400800"/>
            <a:ext cx="9144000" cy="457200"/>
          </a:xfrm>
          <a:prstGeom prst="rect">
            <a:avLst/>
          </a:prstGeom>
          <a:noFill/>
          <a:ln w="9525">
            <a:noFill/>
          </a:ln>
        </p:spPr>
      </p:pic>
      <p:sp>
        <p:nvSpPr>
          <p:cNvPr id="40963" name="Text Box 4"/>
          <p:cNvSpPr txBox="1"/>
          <p:nvPr/>
        </p:nvSpPr>
        <p:spPr>
          <a:xfrm>
            <a:off x="7391400" y="6324600"/>
            <a:ext cx="2971800" cy="368300"/>
          </a:xfrm>
          <a:prstGeom prst="rect">
            <a:avLst/>
          </a:prstGeom>
          <a:noFill/>
          <a:ln w="9525">
            <a:noFill/>
          </a:ln>
        </p:spPr>
        <p:txBody>
          <a:bodyPr anchor="t" anchorCtr="0">
            <a:spAutoFit/>
          </a:bodyPr>
          <a:p>
            <a:r>
              <a:rPr lang="en-US" altLang="zh-CN" sz="1800" b="1" dirty="0">
                <a:solidFill>
                  <a:schemeClr val="tx1"/>
                </a:solidFill>
                <a:latin typeface="Arial" panose="020B0604020202020204" pitchFamily="34" charset="0"/>
                <a:ea typeface="宋体" panose="02010600030101010101" pitchFamily="2" charset="-122"/>
              </a:rPr>
              <a:t>TANGSHENGGUANG</a:t>
            </a:r>
            <a:endParaRPr lang="en-US" altLang="zh-CN" sz="1800" b="1" dirty="0">
              <a:solidFill>
                <a:schemeClr val="tx1"/>
              </a:solidFill>
              <a:latin typeface="Arial" panose="020B0604020202020204" pitchFamily="34" charset="0"/>
              <a:ea typeface="宋体" panose="02010600030101010101" pitchFamily="2" charset="-122"/>
            </a:endParaRPr>
          </a:p>
        </p:txBody>
      </p:sp>
      <p:sp>
        <p:nvSpPr>
          <p:cNvPr id="99334" name="AutoShape 6"/>
          <p:cNvSpPr>
            <a:spLocks noChangeArrowheads="1"/>
          </p:cNvSpPr>
          <p:nvPr/>
        </p:nvSpPr>
        <p:spPr bwMode="gray">
          <a:xfrm>
            <a:off x="1741488" y="1266825"/>
            <a:ext cx="6410325" cy="8937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0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99335" name="Text Box 7"/>
          <p:cNvSpPr txBox="1">
            <a:spLocks noChangeArrowheads="1"/>
          </p:cNvSpPr>
          <p:nvPr/>
        </p:nvSpPr>
        <p:spPr bwMode="gray">
          <a:xfrm>
            <a:off x="3040063" y="1376363"/>
            <a:ext cx="4824413" cy="583565"/>
          </a:xfrm>
          <a:prstGeom prst="rect">
            <a:avLst/>
          </a:prstGeom>
          <a:noFill/>
          <a:ln w="9525" algn="ctr">
            <a:noFill/>
            <a:miter lim="800000"/>
          </a:ln>
          <a:effectLst/>
        </p:spPr>
        <p:txBody>
          <a:bodyPr>
            <a:spAutoFit/>
          </a:bodyPr>
          <a:lstStyle/>
          <a:p>
            <a:pPr marR="0" defTabSz="914400" eaLnBrk="0" hangingPunct="0">
              <a:buClrTx/>
              <a:buSzTx/>
              <a:buFontTx/>
              <a:buNone/>
              <a:defRPr/>
            </a:pPr>
            <a:r>
              <a:rPr kumimoji="0" lang="zh-CN" altLang="en-US" sz="3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楷体_GB2312" pitchFamily="49" charset="-122"/>
                <a:cs typeface="+mn-cs"/>
              </a:rPr>
              <a:t>工作要求</a:t>
            </a:r>
            <a:endParaRPr kumimoji="0" lang="zh-CN" altLang="en-US" sz="3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sp>
        <p:nvSpPr>
          <p:cNvPr id="99337" name="Text Box 9"/>
          <p:cNvSpPr txBox="1"/>
          <p:nvPr/>
        </p:nvSpPr>
        <p:spPr>
          <a:xfrm>
            <a:off x="2782888" y="2420938"/>
            <a:ext cx="3457575" cy="431800"/>
          </a:xfrm>
          <a:prstGeom prst="rect">
            <a:avLst/>
          </a:prstGeom>
          <a:noFill/>
          <a:ln w="9525">
            <a:noFill/>
          </a:ln>
        </p:spPr>
        <p:txBody>
          <a:bodyPr anchor="t" anchorCtr="0"/>
          <a:p>
            <a:pPr>
              <a:spcBef>
                <a:spcPct val="50000"/>
              </a:spcBef>
            </a:pPr>
            <a:r>
              <a:rPr lang="zh-CN" altLang="en-US" sz="2800" dirty="0">
                <a:solidFill>
                  <a:schemeClr val="tx1"/>
                </a:solidFill>
                <a:latin typeface="Arial" panose="020B0604020202020204" pitchFamily="34" charset="0"/>
                <a:ea typeface="宋体" panose="02010600030101010101" pitchFamily="2" charset="-122"/>
              </a:rPr>
              <a:t>加强工作指导 </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99341" name="Oval 13"/>
          <p:cNvSpPr/>
          <p:nvPr/>
        </p:nvSpPr>
        <p:spPr>
          <a:xfrm>
            <a:off x="2279650" y="2419350"/>
            <a:ext cx="503238" cy="503238"/>
          </a:xfrm>
          <a:prstGeom prst="ellipse">
            <a:avLst/>
          </a:prstGeom>
          <a:gradFill rotWithShape="0">
            <a:gsLst>
              <a:gs pos="0">
                <a:srgbClr val="99CC00"/>
              </a:gs>
              <a:gs pos="100000">
                <a:srgbClr val="475E00"/>
              </a:gs>
            </a:gsLst>
            <a:path path="rect">
              <a:fillToRect r="100000" b="100000"/>
            </a:path>
            <a:tileRect/>
          </a:gradFill>
          <a:ln w="12700" cap="flat" cmpd="sng">
            <a:solidFill>
              <a:srgbClr val="000000"/>
            </a:solidFill>
            <a:prstDash val="solid"/>
            <a:round/>
            <a:headEnd type="none" w="med" len="med"/>
            <a:tailEnd type="none" w="med" len="med"/>
          </a:ln>
        </p:spPr>
        <p:txBody>
          <a:bodyPr wrap="none" anchor="ctr" anchorCtr="0"/>
          <a:p>
            <a:pPr algn="ctr" latinLnBrk="1"/>
            <a:r>
              <a:rPr lang="en-US" altLang="zh-CN" sz="2800" b="1" dirty="0">
                <a:solidFill>
                  <a:srgbClr val="FFFFFF"/>
                </a:solidFill>
                <a:latin typeface="Gulim" pitchFamily="34" charset="-127"/>
                <a:ea typeface="宋体" panose="02010600030101010101" pitchFamily="2" charset="-122"/>
              </a:rPr>
              <a:t>2</a:t>
            </a:r>
            <a:endParaRPr lang="en-US" altLang="zh-CN" sz="2800" b="1" dirty="0">
              <a:solidFill>
                <a:srgbClr val="FFFFFF"/>
              </a:solidFill>
              <a:latin typeface="Gulim" pitchFamily="34" charset="-127"/>
              <a:ea typeface="Gulim" pitchFamily="34" charset="-127"/>
            </a:endParaRPr>
          </a:p>
        </p:txBody>
      </p:sp>
      <p:sp>
        <p:nvSpPr>
          <p:cNvPr id="99347" name="Text Box 19"/>
          <p:cNvSpPr txBox="1"/>
          <p:nvPr/>
        </p:nvSpPr>
        <p:spPr>
          <a:xfrm>
            <a:off x="2424113" y="3141663"/>
            <a:ext cx="7272337" cy="3046095"/>
          </a:xfrm>
          <a:prstGeom prst="rect">
            <a:avLst/>
          </a:prstGeom>
          <a:noFill/>
          <a:ln w="9525">
            <a:noFill/>
          </a:ln>
        </p:spPr>
        <p:txBody>
          <a:bodyPr anchor="t" anchorCtr="0">
            <a:spAutoFit/>
          </a:bodyPr>
          <a:p>
            <a:r>
              <a:rPr lang="zh-CN" altLang="en-US" sz="2400" dirty="0">
                <a:solidFill>
                  <a:schemeClr val="tx1"/>
                </a:solidFill>
                <a:latin typeface="Arial" panose="020B0604020202020204" pitchFamily="34" charset="0"/>
                <a:ea typeface="楷体_GB2312" pitchFamily="49" charset="-122"/>
              </a:rPr>
              <a:t>　　各部门、各单位要按照方案要求，指导和督促企业、评审单位积极开展安全生产标准化建设和评审工作，按期完成工作任务，确保工作质量。要实行分类指导，加强对评审单位和评审人员的专题培训，研究解决安全生产标准化建设工作中的新问题；要开展示范推广，发挥榜样作用，创新体制机制，加强经验交流，以点带面、推动企业全面达标，为企业安全生产标准化建设提供有效的指导服务。</a:t>
            </a:r>
            <a:endParaRPr lang="zh-CN" altLang="en-US" sz="2400" dirty="0">
              <a:solidFill>
                <a:schemeClr val="tx1"/>
              </a:solidFill>
              <a:latin typeface="Arial" panose="020B0604020202020204" pitchFamily="34"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9341"/>
                                        </p:tgtEl>
                                        <p:attrNameLst>
                                          <p:attrName>style.visibility</p:attrName>
                                        </p:attrNameLst>
                                      </p:cBhvr>
                                      <p:to>
                                        <p:strVal val="visible"/>
                                      </p:to>
                                    </p:set>
                                    <p:anim calcmode="lin" valueType="num">
                                      <p:cBhvr additive="base">
                                        <p:cTn id="7" dur="500" fill="hold"/>
                                        <p:tgtEl>
                                          <p:spTgt spid="99341"/>
                                        </p:tgtEl>
                                        <p:attrNameLst>
                                          <p:attrName>ppt_x</p:attrName>
                                        </p:attrNameLst>
                                      </p:cBhvr>
                                      <p:tavLst>
                                        <p:tav tm="0">
                                          <p:val>
                                            <p:strVal val="0-#ppt_w/2"/>
                                          </p:val>
                                        </p:tav>
                                        <p:tav tm="100000">
                                          <p:val>
                                            <p:strVal val="#ppt_x"/>
                                          </p:val>
                                        </p:tav>
                                      </p:tavLst>
                                    </p:anim>
                                    <p:anim calcmode="lin" valueType="num">
                                      <p:cBhvr additive="base">
                                        <p:cTn id="8" dur="500" fill="hold"/>
                                        <p:tgtEl>
                                          <p:spTgt spid="9934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99337"/>
                                        </p:tgtEl>
                                        <p:attrNameLst>
                                          <p:attrName>style.visibility</p:attrName>
                                        </p:attrNameLst>
                                      </p:cBhvr>
                                      <p:to>
                                        <p:strVal val="visible"/>
                                      </p:to>
                                    </p:set>
                                    <p:anim calcmode="lin" valueType="num">
                                      <p:cBhvr additive="base">
                                        <p:cTn id="11" dur="500" fill="hold"/>
                                        <p:tgtEl>
                                          <p:spTgt spid="99337"/>
                                        </p:tgtEl>
                                        <p:attrNameLst>
                                          <p:attrName>ppt_x</p:attrName>
                                        </p:attrNameLst>
                                      </p:cBhvr>
                                      <p:tavLst>
                                        <p:tav tm="0">
                                          <p:val>
                                            <p:strVal val="0-#ppt_w/2"/>
                                          </p:val>
                                        </p:tav>
                                        <p:tav tm="100000">
                                          <p:val>
                                            <p:strVal val="#ppt_x"/>
                                          </p:val>
                                        </p:tav>
                                      </p:tavLst>
                                    </p:anim>
                                    <p:anim calcmode="lin" valueType="num">
                                      <p:cBhvr additive="base">
                                        <p:cTn id="12" dur="500" fill="hold"/>
                                        <p:tgtEl>
                                          <p:spTgt spid="9933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3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99347"/>
                                        </p:tgtEl>
                                      </p:cBhvr>
                                    </p:animEffect>
                                    <p:set>
                                      <p:cBhvr>
                                        <p:cTn id="21" dur="1" fill="hold">
                                          <p:stCondLst>
                                            <p:cond delay="499"/>
                                          </p:stCondLst>
                                        </p:cTn>
                                        <p:tgtEl>
                                          <p:spTgt spid="993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7" grpId="0"/>
      <p:bldP spid="99341" grpId="0" bldLvl="0" animBg="1"/>
      <p:bldP spid="99347" grpId="0"/>
      <p:bldP spid="9934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09" name="Picture 2" descr="未命名"/>
          <p:cNvPicPr>
            <a:picLocks noChangeAspect="1"/>
          </p:cNvPicPr>
          <p:nvPr/>
        </p:nvPicPr>
        <p:blipFill>
          <a:blip r:embed="rId1"/>
          <a:stretch>
            <a:fillRect/>
          </a:stretch>
        </p:blipFill>
        <p:spPr>
          <a:xfrm>
            <a:off x="1524000" y="1125538"/>
            <a:ext cx="9144000" cy="5334000"/>
          </a:xfrm>
          <a:prstGeom prst="rect">
            <a:avLst/>
          </a:prstGeom>
          <a:noFill/>
          <a:ln w="9525">
            <a:noFill/>
          </a:ln>
        </p:spPr>
      </p:pic>
      <p:pic>
        <p:nvPicPr>
          <p:cNvPr id="43010" name="Picture 3" descr="未命名2"/>
          <p:cNvPicPr>
            <a:picLocks noChangeAspect="1"/>
          </p:cNvPicPr>
          <p:nvPr/>
        </p:nvPicPr>
        <p:blipFill>
          <a:blip r:embed="rId2"/>
          <a:stretch>
            <a:fillRect/>
          </a:stretch>
        </p:blipFill>
        <p:spPr>
          <a:xfrm>
            <a:off x="1524000" y="6400800"/>
            <a:ext cx="9144000" cy="457200"/>
          </a:xfrm>
          <a:prstGeom prst="rect">
            <a:avLst/>
          </a:prstGeom>
          <a:noFill/>
          <a:ln w="9525">
            <a:noFill/>
          </a:ln>
        </p:spPr>
      </p:pic>
      <p:sp>
        <p:nvSpPr>
          <p:cNvPr id="43011" name="Text Box 4"/>
          <p:cNvSpPr txBox="1"/>
          <p:nvPr/>
        </p:nvSpPr>
        <p:spPr>
          <a:xfrm>
            <a:off x="7391400" y="6324600"/>
            <a:ext cx="2971800" cy="368300"/>
          </a:xfrm>
          <a:prstGeom prst="rect">
            <a:avLst/>
          </a:prstGeom>
          <a:noFill/>
          <a:ln w="9525">
            <a:noFill/>
          </a:ln>
        </p:spPr>
        <p:txBody>
          <a:bodyPr anchor="t" anchorCtr="0">
            <a:spAutoFit/>
          </a:bodyPr>
          <a:p>
            <a:r>
              <a:rPr lang="en-US" altLang="zh-CN" sz="1800" b="1" dirty="0">
                <a:solidFill>
                  <a:schemeClr val="tx1"/>
                </a:solidFill>
                <a:latin typeface="Arial" panose="020B0604020202020204" pitchFamily="34" charset="0"/>
                <a:ea typeface="宋体" panose="02010600030101010101" pitchFamily="2" charset="-122"/>
              </a:rPr>
              <a:t>TANGSHENGGUANG</a:t>
            </a:r>
            <a:endParaRPr lang="en-US" altLang="zh-CN" sz="1800" b="1" dirty="0">
              <a:solidFill>
                <a:schemeClr val="tx1"/>
              </a:solidFill>
              <a:latin typeface="Arial" panose="020B0604020202020204" pitchFamily="34" charset="0"/>
              <a:ea typeface="宋体" panose="02010600030101010101" pitchFamily="2" charset="-122"/>
            </a:endParaRPr>
          </a:p>
        </p:txBody>
      </p:sp>
      <p:sp>
        <p:nvSpPr>
          <p:cNvPr id="99334" name="AutoShape 6"/>
          <p:cNvSpPr>
            <a:spLocks noChangeArrowheads="1"/>
          </p:cNvSpPr>
          <p:nvPr/>
        </p:nvSpPr>
        <p:spPr bwMode="gray">
          <a:xfrm>
            <a:off x="1741488" y="1266825"/>
            <a:ext cx="6410325" cy="8937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0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99347" name="Text Box 19"/>
          <p:cNvSpPr txBox="1"/>
          <p:nvPr/>
        </p:nvSpPr>
        <p:spPr>
          <a:xfrm>
            <a:off x="2424113" y="3141663"/>
            <a:ext cx="7272337" cy="460375"/>
          </a:xfrm>
          <a:prstGeom prst="rect">
            <a:avLst/>
          </a:prstGeom>
          <a:noFill/>
          <a:ln w="9525">
            <a:noFill/>
          </a:ln>
        </p:spPr>
        <p:txBody>
          <a:bodyPr anchor="t" anchorCtr="0">
            <a:spAutoFit/>
          </a:bodyPr>
          <a:p>
            <a:r>
              <a:rPr lang="zh-CN" altLang="en-US" sz="2400" dirty="0">
                <a:solidFill>
                  <a:schemeClr val="tx1"/>
                </a:solidFill>
                <a:latin typeface="Arial" panose="020B0604020202020204" pitchFamily="34" charset="0"/>
                <a:ea typeface="楷体_GB2312" pitchFamily="49" charset="-122"/>
              </a:rPr>
              <a:t>　　</a:t>
            </a:r>
            <a:endParaRPr lang="zh-CN" altLang="en-US" sz="2400" dirty="0">
              <a:solidFill>
                <a:schemeClr val="tx1"/>
              </a:solidFill>
              <a:latin typeface="Arial" panose="020B0604020202020204" pitchFamily="34" charset="0"/>
              <a:ea typeface="楷体_GB2312" pitchFamily="49" charset="-122"/>
            </a:endParaRPr>
          </a:p>
        </p:txBody>
      </p:sp>
      <p:sp>
        <p:nvSpPr>
          <p:cNvPr id="11" name="Oval 16"/>
          <p:cNvSpPr/>
          <p:nvPr/>
        </p:nvSpPr>
        <p:spPr>
          <a:xfrm>
            <a:off x="2279650" y="2490788"/>
            <a:ext cx="503238" cy="503237"/>
          </a:xfrm>
          <a:prstGeom prst="ellipse">
            <a:avLst/>
          </a:prstGeom>
          <a:gradFill rotWithShape="0">
            <a:gsLst>
              <a:gs pos="0">
                <a:srgbClr val="D60093"/>
              </a:gs>
              <a:gs pos="100000">
                <a:srgbClr val="630044"/>
              </a:gs>
            </a:gsLst>
            <a:path path="rect">
              <a:fillToRect r="100000" b="100000"/>
            </a:path>
            <a:tileRect/>
          </a:gradFill>
          <a:ln w="12700" cap="flat" cmpd="sng">
            <a:solidFill>
              <a:srgbClr val="000000"/>
            </a:solidFill>
            <a:prstDash val="solid"/>
            <a:round/>
            <a:headEnd type="none" w="med" len="med"/>
            <a:tailEnd type="none" w="med" len="med"/>
          </a:ln>
        </p:spPr>
        <p:txBody>
          <a:bodyPr wrap="none" anchor="ctr" anchorCtr="0"/>
          <a:p>
            <a:pPr algn="ctr" latinLnBrk="1"/>
            <a:r>
              <a:rPr lang="en-US" altLang="zh-CN" sz="2800" b="1" dirty="0">
                <a:solidFill>
                  <a:srgbClr val="FFFFFF"/>
                </a:solidFill>
                <a:latin typeface="Gulim" pitchFamily="34" charset="-127"/>
                <a:ea typeface="宋体" panose="02010600030101010101" pitchFamily="2" charset="-122"/>
              </a:rPr>
              <a:t>3</a:t>
            </a:r>
            <a:endParaRPr lang="en-US" altLang="zh-CN" sz="2800" b="1" dirty="0">
              <a:solidFill>
                <a:srgbClr val="FFFFFF"/>
              </a:solidFill>
              <a:latin typeface="Gulim" pitchFamily="34" charset="-127"/>
              <a:ea typeface="Gulim" pitchFamily="34" charset="-127"/>
            </a:endParaRPr>
          </a:p>
        </p:txBody>
      </p:sp>
      <p:sp>
        <p:nvSpPr>
          <p:cNvPr id="12" name="Text Box 10"/>
          <p:cNvSpPr txBox="1"/>
          <p:nvPr/>
        </p:nvSpPr>
        <p:spPr>
          <a:xfrm>
            <a:off x="2782888" y="2492375"/>
            <a:ext cx="4537075" cy="431800"/>
          </a:xfrm>
          <a:prstGeom prst="rect">
            <a:avLst/>
          </a:prstGeom>
          <a:noFill/>
          <a:ln w="9525">
            <a:noFill/>
          </a:ln>
        </p:spPr>
        <p:txBody>
          <a:bodyPr anchor="t" anchorCtr="0"/>
          <a:p>
            <a:pPr>
              <a:spcBef>
                <a:spcPct val="50000"/>
              </a:spcBef>
            </a:pPr>
            <a:r>
              <a:rPr lang="zh-CN" altLang="en-US" sz="2800" dirty="0">
                <a:solidFill>
                  <a:schemeClr val="tx1"/>
                </a:solidFill>
                <a:latin typeface="Arial" panose="020B0604020202020204" pitchFamily="34" charset="0"/>
                <a:ea typeface="宋体" panose="02010600030101010101" pitchFamily="2" charset="-122"/>
              </a:rPr>
              <a:t>加强跟踪管理 </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13" name="Text Box 20"/>
          <p:cNvSpPr txBox="1"/>
          <p:nvPr/>
        </p:nvSpPr>
        <p:spPr>
          <a:xfrm>
            <a:off x="1919288" y="3068638"/>
            <a:ext cx="8424862" cy="3538220"/>
          </a:xfrm>
          <a:prstGeom prst="rect">
            <a:avLst/>
          </a:prstGeom>
          <a:noFill/>
          <a:ln w="9525">
            <a:noFill/>
          </a:ln>
        </p:spPr>
        <p:txBody>
          <a:bodyPr anchor="t" anchorCtr="0">
            <a:spAutoFit/>
          </a:bodyPr>
          <a:p>
            <a:pPr algn="just"/>
            <a:r>
              <a:rPr lang="zh-CN" altLang="en-US" sz="2000" dirty="0">
                <a:solidFill>
                  <a:schemeClr val="tx1"/>
                </a:solidFill>
                <a:latin typeface="Arial" panose="020B0604020202020204" pitchFamily="34" charset="0"/>
                <a:ea typeface="楷体_GB2312" pitchFamily="49" charset="-122"/>
              </a:rPr>
              <a:t>　　各部门、各单位要加强跟踪和监督检查，不断巩固建设成果，坚持与时俱进、突出建设重点、解决突出问题，做到持续改进和升级，切实提高企业安全生产标准化建设水平。要将安全达标与行政许可、日常安全监管工作有机结合起来，凡不符合安全生产条件的，一律不得批准从事交通运输生产经营建设活动；凡在规定的时间内仍不能达标的企业，一律依法停业整顿直至吊扣或注销经营许可证，并在媒体公开曝光。要加强相关立法工作，以法律手段督促达标；完善考核制度，落实工作责任，以行政手段推进达标；建立有效激励机制，激发企业自觉性，以经济手段引导达标。要建立安全生产标准化建设工作信息化管理平台，加强对工作进展的实时管理，及时掌握动态信息，提高工作效率和服务水平。</a:t>
            </a:r>
            <a:endParaRPr lang="zh-CN" altLang="en-US" sz="2000" dirty="0">
              <a:solidFill>
                <a:schemeClr val="tx1"/>
              </a:solidFill>
              <a:latin typeface="Arial" panose="020B0604020202020204" pitchFamily="34" charset="0"/>
              <a:ea typeface="楷体_GB2312" pitchFamily="49" charset="-122"/>
            </a:endParaRPr>
          </a:p>
          <a:p>
            <a:pPr algn="just"/>
            <a:endParaRPr lang="en-US" altLang="zh-CN" sz="2400" dirty="0">
              <a:solidFill>
                <a:schemeClr val="tx1"/>
              </a:solidFill>
              <a:latin typeface="Arial" panose="020B0604020202020204" pitchFamily="34"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99347"/>
                                        </p:tgtEl>
                                      </p:cBhvr>
                                    </p:animEffect>
                                    <p:set>
                                      <p:cBhvr>
                                        <p:cTn id="11" dur="1" fill="hold">
                                          <p:stCondLst>
                                            <p:cond delay="499"/>
                                          </p:stCondLst>
                                        </p:cTn>
                                        <p:tgtEl>
                                          <p:spTgt spid="9934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12"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grpId="1" nodeType="clickEffect">
                                  <p:stCondLst>
                                    <p:cond delay="0"/>
                                  </p:stCondLst>
                                  <p:childTnLst>
                                    <p:animEffect transition="out" filter="wipe(down)">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7" grpId="0"/>
      <p:bldP spid="99347" grpId="1"/>
      <p:bldP spid="11" grpId="0" bldLvl="0" animBg="1"/>
      <p:bldP spid="12" grpId="0"/>
      <p:bldP spid="13" grpId="0"/>
      <p:bldP spid="1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7" name="Picture 2" descr="未命名"/>
          <p:cNvPicPr>
            <a:picLocks noChangeAspect="1"/>
          </p:cNvPicPr>
          <p:nvPr/>
        </p:nvPicPr>
        <p:blipFill>
          <a:blip r:embed="rId1"/>
          <a:stretch>
            <a:fillRect/>
          </a:stretch>
        </p:blipFill>
        <p:spPr>
          <a:xfrm>
            <a:off x="1524000" y="1196975"/>
            <a:ext cx="9144000" cy="5334000"/>
          </a:xfrm>
          <a:prstGeom prst="rect">
            <a:avLst/>
          </a:prstGeom>
          <a:noFill/>
          <a:ln w="9525">
            <a:noFill/>
          </a:ln>
        </p:spPr>
      </p:pic>
      <p:pic>
        <p:nvPicPr>
          <p:cNvPr id="45058" name="Picture 3" descr="未命名2"/>
          <p:cNvPicPr>
            <a:picLocks noChangeAspect="1"/>
          </p:cNvPicPr>
          <p:nvPr/>
        </p:nvPicPr>
        <p:blipFill>
          <a:blip r:embed="rId2"/>
          <a:stretch>
            <a:fillRect/>
          </a:stretch>
        </p:blipFill>
        <p:spPr>
          <a:xfrm>
            <a:off x="1524000" y="6400800"/>
            <a:ext cx="9144000" cy="457200"/>
          </a:xfrm>
          <a:prstGeom prst="rect">
            <a:avLst/>
          </a:prstGeom>
          <a:noFill/>
          <a:ln w="9525">
            <a:noFill/>
          </a:ln>
        </p:spPr>
      </p:pic>
      <p:sp>
        <p:nvSpPr>
          <p:cNvPr id="95238" name="AutoShape 6"/>
          <p:cNvSpPr>
            <a:spLocks noChangeArrowheads="1"/>
          </p:cNvSpPr>
          <p:nvPr/>
        </p:nvSpPr>
        <p:spPr bwMode="gray">
          <a:xfrm>
            <a:off x="1741488" y="1266825"/>
            <a:ext cx="6410325" cy="8937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0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95239" name="Text Box 7"/>
          <p:cNvSpPr txBox="1">
            <a:spLocks noChangeArrowheads="1"/>
          </p:cNvSpPr>
          <p:nvPr/>
        </p:nvSpPr>
        <p:spPr bwMode="gray">
          <a:xfrm>
            <a:off x="3040063" y="1376363"/>
            <a:ext cx="4824413" cy="583565"/>
          </a:xfrm>
          <a:prstGeom prst="rect">
            <a:avLst/>
          </a:prstGeom>
          <a:noFill/>
          <a:ln w="9525" algn="ctr">
            <a:noFill/>
            <a:miter lim="800000"/>
          </a:ln>
          <a:effectLst/>
        </p:spPr>
        <p:txBody>
          <a:bodyPr>
            <a:spAutoFit/>
          </a:bodyPr>
          <a:lstStyle/>
          <a:p>
            <a:pPr marR="0" defTabSz="914400" eaLnBrk="0" hangingPunct="0">
              <a:buClrTx/>
              <a:buSzTx/>
              <a:buFontTx/>
              <a:buNone/>
              <a:defRPr/>
            </a:pPr>
            <a:r>
              <a:rPr kumimoji="0" lang="zh-CN" altLang="en-US" sz="3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楷体_GB2312" pitchFamily="49" charset="-122"/>
                <a:cs typeface="+mn-cs"/>
              </a:rPr>
              <a:t>工作要求</a:t>
            </a:r>
            <a:endParaRPr kumimoji="0" lang="zh-CN" altLang="en-US" sz="3200"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sp>
        <p:nvSpPr>
          <p:cNvPr id="95243" name="Text Box 11"/>
          <p:cNvSpPr txBox="1"/>
          <p:nvPr/>
        </p:nvSpPr>
        <p:spPr>
          <a:xfrm>
            <a:off x="2782888" y="2492375"/>
            <a:ext cx="4465637" cy="431800"/>
          </a:xfrm>
          <a:prstGeom prst="rect">
            <a:avLst/>
          </a:prstGeom>
          <a:noFill/>
          <a:ln w="9525">
            <a:noFill/>
          </a:ln>
        </p:spPr>
        <p:txBody>
          <a:bodyPr anchor="t" anchorCtr="0"/>
          <a:p>
            <a:pPr>
              <a:spcBef>
                <a:spcPct val="50000"/>
              </a:spcBef>
            </a:pPr>
            <a:r>
              <a:rPr lang="zh-CN" altLang="en-US" sz="2800" b="1" dirty="0">
                <a:solidFill>
                  <a:schemeClr val="tx1"/>
                </a:solidFill>
                <a:latin typeface="Arial" panose="020B0604020202020204" pitchFamily="34" charset="0"/>
                <a:ea typeface="宋体" panose="02010600030101010101" pitchFamily="2" charset="-122"/>
              </a:rPr>
              <a:t>加大宣传力度</a:t>
            </a:r>
            <a:endParaRPr lang="zh-CN" altLang="en-US" sz="2800" b="1" dirty="0">
              <a:solidFill>
                <a:schemeClr val="tx1"/>
              </a:solidFill>
              <a:latin typeface="Arial" panose="020B0604020202020204" pitchFamily="34" charset="0"/>
              <a:ea typeface="宋体" panose="02010600030101010101" pitchFamily="2" charset="-122"/>
            </a:endParaRPr>
          </a:p>
        </p:txBody>
      </p:sp>
      <p:sp>
        <p:nvSpPr>
          <p:cNvPr id="95247" name="Oval 15"/>
          <p:cNvSpPr/>
          <p:nvPr/>
        </p:nvSpPr>
        <p:spPr>
          <a:xfrm>
            <a:off x="2279650" y="2490788"/>
            <a:ext cx="503238" cy="503237"/>
          </a:xfrm>
          <a:prstGeom prst="ellipse">
            <a:avLst/>
          </a:prstGeom>
          <a:gradFill rotWithShape="0">
            <a:gsLst>
              <a:gs pos="0">
                <a:srgbClr val="FF99FF"/>
              </a:gs>
              <a:gs pos="100000">
                <a:srgbClr val="764776"/>
              </a:gs>
            </a:gsLst>
            <a:path path="rect">
              <a:fillToRect r="100000" b="100000"/>
            </a:path>
            <a:tileRect/>
          </a:gradFill>
          <a:ln w="12700" cap="flat" cmpd="sng">
            <a:solidFill>
              <a:srgbClr val="000000"/>
            </a:solidFill>
            <a:prstDash val="solid"/>
            <a:round/>
            <a:headEnd type="none" w="med" len="med"/>
            <a:tailEnd type="none" w="med" len="med"/>
          </a:ln>
        </p:spPr>
        <p:txBody>
          <a:bodyPr wrap="none" anchor="ctr" anchorCtr="0"/>
          <a:p>
            <a:pPr algn="ctr" latinLnBrk="1"/>
            <a:r>
              <a:rPr lang="en-US" altLang="zh-CN" sz="2800" b="1" dirty="0">
                <a:solidFill>
                  <a:srgbClr val="FFFFFF"/>
                </a:solidFill>
                <a:latin typeface="Gulim" pitchFamily="34" charset="-127"/>
                <a:ea typeface="宋体" panose="02010600030101010101" pitchFamily="2" charset="-122"/>
              </a:rPr>
              <a:t>4</a:t>
            </a:r>
            <a:endParaRPr lang="en-US" altLang="ko-KR" sz="2800" b="1" dirty="0">
              <a:solidFill>
                <a:srgbClr val="FFFFFF"/>
              </a:solidFill>
              <a:latin typeface="Gulim" pitchFamily="34" charset="-127"/>
              <a:ea typeface="Gulim" pitchFamily="34" charset="-127"/>
            </a:endParaRPr>
          </a:p>
        </p:txBody>
      </p:sp>
      <p:sp>
        <p:nvSpPr>
          <p:cNvPr id="10" name="Text Box 11"/>
          <p:cNvSpPr txBox="1"/>
          <p:nvPr/>
        </p:nvSpPr>
        <p:spPr>
          <a:xfrm>
            <a:off x="2424113" y="3357563"/>
            <a:ext cx="7343775" cy="2239962"/>
          </a:xfrm>
          <a:prstGeom prst="rect">
            <a:avLst/>
          </a:prstGeom>
          <a:noFill/>
          <a:ln w="9525">
            <a:noFill/>
          </a:ln>
        </p:spPr>
        <p:txBody>
          <a:bodyPr anchor="t" anchorCtr="0"/>
          <a:p>
            <a:pPr>
              <a:spcBef>
                <a:spcPct val="50000"/>
              </a:spcBef>
            </a:pPr>
            <a:r>
              <a:rPr lang="zh-CN" altLang="en-US" sz="2400" b="1" dirty="0">
                <a:solidFill>
                  <a:schemeClr val="tx1"/>
                </a:solidFill>
                <a:latin typeface="Arial" panose="020B0604020202020204" pitchFamily="34" charset="0"/>
                <a:ea typeface="宋体" panose="02010600030101010101" pitchFamily="2" charset="-122"/>
              </a:rPr>
              <a:t>　　各部门、各单位要采取多种形式大力开展安全生产标准化建设宣传教育活动，充分利用各种媒介，及时广泛宣传工作进展和好的经验做法，为企业安全生产标准化建设工作营造良好的氛围。凡经考评达标的企业，要向社会公告，通过加大正面宣传力度，带动其他企业做好安全生产达标工作。</a:t>
            </a:r>
            <a:endParaRPr lang="zh-CN" altLang="en-US" sz="2400" b="1" dirty="0">
              <a:solidFill>
                <a:schemeClr val="tx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5247"/>
                                        </p:tgtEl>
                                        <p:attrNameLst>
                                          <p:attrName>style.visibility</p:attrName>
                                        </p:attrNameLst>
                                      </p:cBhvr>
                                      <p:to>
                                        <p:strVal val="visible"/>
                                      </p:to>
                                    </p:set>
                                    <p:anim calcmode="lin" valueType="num">
                                      <p:cBhvr additive="base">
                                        <p:cTn id="7" dur="500" fill="hold"/>
                                        <p:tgtEl>
                                          <p:spTgt spid="95247"/>
                                        </p:tgtEl>
                                        <p:attrNameLst>
                                          <p:attrName>ppt_x</p:attrName>
                                        </p:attrNameLst>
                                      </p:cBhvr>
                                      <p:tavLst>
                                        <p:tav tm="0">
                                          <p:val>
                                            <p:strVal val="0-#ppt_w/2"/>
                                          </p:val>
                                        </p:tav>
                                        <p:tav tm="100000">
                                          <p:val>
                                            <p:strVal val="#ppt_x"/>
                                          </p:val>
                                        </p:tav>
                                      </p:tavLst>
                                    </p:anim>
                                    <p:anim calcmode="lin" valueType="num">
                                      <p:cBhvr additive="base">
                                        <p:cTn id="8" dur="500" fill="hold"/>
                                        <p:tgtEl>
                                          <p:spTgt spid="95247"/>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95243"/>
                                        </p:tgtEl>
                                        <p:attrNameLst>
                                          <p:attrName>style.visibility</p:attrName>
                                        </p:attrNameLst>
                                      </p:cBhvr>
                                      <p:to>
                                        <p:strVal val="visible"/>
                                      </p:to>
                                    </p:set>
                                    <p:anim calcmode="lin" valueType="num">
                                      <p:cBhvr additive="base">
                                        <p:cTn id="11" dur="500" fill="hold"/>
                                        <p:tgtEl>
                                          <p:spTgt spid="95243"/>
                                        </p:tgtEl>
                                        <p:attrNameLst>
                                          <p:attrName>ppt_x</p:attrName>
                                        </p:attrNameLst>
                                      </p:cBhvr>
                                      <p:tavLst>
                                        <p:tav tm="0">
                                          <p:val>
                                            <p:strVal val="0-#ppt_w/2"/>
                                          </p:val>
                                        </p:tav>
                                        <p:tav tm="100000">
                                          <p:val>
                                            <p:strVal val="#ppt_x"/>
                                          </p:val>
                                        </p:tav>
                                      </p:tavLst>
                                    </p:anim>
                                    <p:anim calcmode="lin" valueType="num">
                                      <p:cBhvr additive="base">
                                        <p:cTn id="12" dur="500" fill="hold"/>
                                        <p:tgtEl>
                                          <p:spTgt spid="95243"/>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3" grpId="0"/>
      <p:bldP spid="95247" grpId="0" bldLvl="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3" name="Picture 2" descr="未命名"/>
          <p:cNvPicPr>
            <a:picLocks noChangeAspect="1"/>
          </p:cNvPicPr>
          <p:nvPr/>
        </p:nvPicPr>
        <p:blipFill>
          <a:blip r:embed="rId1"/>
          <a:stretch>
            <a:fillRect/>
          </a:stretch>
        </p:blipFill>
        <p:spPr>
          <a:xfrm>
            <a:off x="1524000" y="1052513"/>
            <a:ext cx="9144000" cy="5334000"/>
          </a:xfrm>
          <a:prstGeom prst="rect">
            <a:avLst/>
          </a:prstGeom>
          <a:noFill/>
          <a:ln w="9525">
            <a:noFill/>
          </a:ln>
        </p:spPr>
      </p:pic>
      <p:pic>
        <p:nvPicPr>
          <p:cNvPr id="3074" name="Picture 3" descr="未命名2"/>
          <p:cNvPicPr>
            <a:picLocks noChangeAspect="1"/>
          </p:cNvPicPr>
          <p:nvPr/>
        </p:nvPicPr>
        <p:blipFill>
          <a:blip r:embed="rId2"/>
          <a:stretch>
            <a:fillRect/>
          </a:stretch>
        </p:blipFill>
        <p:spPr>
          <a:xfrm>
            <a:off x="1524000" y="6400800"/>
            <a:ext cx="9144000" cy="457200"/>
          </a:xfrm>
          <a:prstGeom prst="rect">
            <a:avLst/>
          </a:prstGeom>
          <a:noFill/>
          <a:ln w="9525">
            <a:noFill/>
          </a:ln>
        </p:spPr>
      </p:pic>
      <p:sp>
        <p:nvSpPr>
          <p:cNvPr id="3075" name="Text Box 4"/>
          <p:cNvSpPr txBox="1"/>
          <p:nvPr/>
        </p:nvSpPr>
        <p:spPr>
          <a:xfrm>
            <a:off x="5867400" y="6324600"/>
            <a:ext cx="2971800" cy="368300"/>
          </a:xfrm>
          <a:prstGeom prst="rect">
            <a:avLst/>
          </a:prstGeom>
          <a:noFill/>
          <a:ln w="9525">
            <a:noFill/>
          </a:ln>
        </p:spPr>
        <p:txBody>
          <a:bodyPr anchor="t" anchorCtr="0">
            <a:spAutoFit/>
          </a:bodyPr>
          <a:p>
            <a:r>
              <a:rPr lang="en-US" altLang="zh-CN" sz="1800" dirty="0">
                <a:solidFill>
                  <a:schemeClr val="tx1"/>
                </a:solidFill>
                <a:latin typeface="Arial" panose="020B0604020202020204" pitchFamily="34" charset="0"/>
                <a:ea typeface="宋体" panose="02010600030101010101" pitchFamily="2" charset="-122"/>
              </a:rPr>
              <a:t>       </a:t>
            </a:r>
            <a:r>
              <a:rPr lang="en-US" altLang="zh-CN" sz="1800" b="1" dirty="0">
                <a:solidFill>
                  <a:schemeClr val="tx1"/>
                </a:solidFill>
                <a:latin typeface="Arial" panose="020B0604020202020204" pitchFamily="34" charset="0"/>
                <a:ea typeface="宋体" panose="02010600030101010101" pitchFamily="2" charset="-122"/>
              </a:rPr>
              <a:t>tangshengguang</a:t>
            </a:r>
            <a:endParaRPr lang="en-US" altLang="zh-CN" sz="1800" b="1" dirty="0">
              <a:solidFill>
                <a:schemeClr val="tx1"/>
              </a:solidFill>
              <a:latin typeface="Arial" panose="020B0604020202020204" pitchFamily="34" charset="0"/>
              <a:ea typeface="宋体" panose="02010600030101010101" pitchFamily="2" charset="-122"/>
            </a:endParaRPr>
          </a:p>
        </p:txBody>
      </p:sp>
      <p:sp>
        <p:nvSpPr>
          <p:cNvPr id="3076" name="Rectangle 6"/>
          <p:cNvSpPr>
            <a:spLocks noGrp="1"/>
          </p:cNvSpPr>
          <p:nvPr>
            <p:ph type="ctrTitle"/>
          </p:nvPr>
        </p:nvSpPr>
        <p:spPr>
          <a:xfrm>
            <a:off x="1524000" y="1773238"/>
            <a:ext cx="9144000" cy="1728787"/>
          </a:xfrm>
          <a:ln/>
        </p:spPr>
        <p:txBody>
          <a:bodyPr vert="horz" wrap="square" lIns="91440" tIns="45720" rIns="91440" bIns="45720" anchor="ctr" anchorCtr="0"/>
          <a:p>
            <a:pPr eaLnBrk="1" hangingPunct="1">
              <a:buClrTx/>
              <a:buSzTx/>
              <a:buFontTx/>
            </a:pPr>
            <a:r>
              <a:rPr lang="zh-CN" altLang="en-US" b="1" dirty="0">
                <a:ea typeface="黑体" panose="02010609060101010101" pitchFamily="49" charset="-122"/>
              </a:rPr>
              <a:t> 交通运输企业安全生产</a:t>
            </a:r>
            <a:br>
              <a:rPr lang="en-US" altLang="zh-CN" b="1" dirty="0">
                <a:ea typeface="黑体" panose="02010609060101010101" pitchFamily="49" charset="-122"/>
              </a:rPr>
            </a:br>
            <a:r>
              <a:rPr lang="zh-CN" altLang="en-US" b="1" dirty="0">
                <a:ea typeface="黑体" panose="02010609060101010101" pitchFamily="49" charset="-122"/>
              </a:rPr>
              <a:t>标准化建设实施方案</a:t>
            </a:r>
            <a:endParaRPr lang="zh-CN" altLang="en-US" sz="4800" dirty="0"/>
          </a:p>
        </p:txBody>
      </p:sp>
      <p:sp>
        <p:nvSpPr>
          <p:cNvPr id="2054" name="Rectangle 7"/>
          <p:cNvSpPr>
            <a:spLocks noGrp="1" noChangeArrowheads="1"/>
          </p:cNvSpPr>
          <p:nvPr>
            <p:ph type="subTitle" idx="1"/>
          </p:nvPr>
        </p:nvSpPr>
        <p:spPr>
          <a:xfrm>
            <a:off x="2855913" y="4221163"/>
            <a:ext cx="6626225" cy="1368425"/>
          </a:xfrm>
        </p:spPr>
        <p:txBody>
          <a:bodyPr vert="horz" wrap="square" lIns="91440" tIns="45720" rIns="91440" bIns="45720" numCol="1" anchor="t" anchorCtr="0" compatLnSpc="1"/>
          <a:lstStyle/>
          <a:p>
            <a:pPr marL="0" marR="0" lvl="0" indent="0" algn="ctr" defTabSz="914400" rtl="0" eaLnBrk="1" fontAlgn="base" latinLnBrk="0" hangingPunct="1">
              <a:lnSpc>
                <a:spcPct val="80000"/>
              </a:lnSpc>
              <a:spcBef>
                <a:spcPct val="20000"/>
              </a:spcBef>
              <a:spcAft>
                <a:spcPct val="0"/>
              </a:spcAft>
              <a:buClrTx/>
              <a:buSzTx/>
              <a:buFontTx/>
              <a:buNone/>
              <a:defRPr/>
            </a:pPr>
            <a:endParaRPr kumimoji="0" lang="en-US" altLang="zh-CN" sz="4400" b="1" i="0" u="none" strike="noStrike" kern="0" cap="none" spc="0" normalizeH="0" baseline="0" noProof="0" dirty="0" smtClean="0">
              <a:ln>
                <a:noFill/>
              </a:ln>
              <a:solidFill>
                <a:schemeClr val="tx1"/>
              </a:solidFill>
              <a:effectLst/>
              <a:uLnTx/>
              <a:uFillTx/>
              <a:latin typeface="华文行楷" panose="02010800040101010101" pitchFamily="2" charset="-122"/>
              <a:ea typeface="华文行楷" panose="02010800040101010101" pitchFamily="2" charset="-122"/>
              <a:cs typeface="+mn-cs"/>
            </a:endParaRPr>
          </a:p>
          <a:p>
            <a:pPr marL="0" marR="0" lvl="0" indent="0" algn="ctr" defTabSz="914400" rtl="0" eaLnBrk="1" fontAlgn="base" latinLnBrk="0" hangingPunct="1">
              <a:lnSpc>
                <a:spcPct val="80000"/>
              </a:lnSpc>
              <a:spcBef>
                <a:spcPct val="20000"/>
              </a:spcBef>
              <a:spcAft>
                <a:spcPct val="0"/>
              </a:spcAft>
              <a:buClrTx/>
              <a:buSzTx/>
              <a:buFontTx/>
              <a:buNone/>
              <a:defRPr/>
            </a:pPr>
            <a:r>
              <a:rPr kumimoji="0" lang="en-US" altLang="zh-CN" sz="4400" b="1" i="0" u="none" strike="noStrike" kern="0" cap="none" spc="0" normalizeH="0" baseline="0" noProof="0" dirty="0" smtClean="0">
                <a:ln>
                  <a:noFill/>
                </a:ln>
                <a:solidFill>
                  <a:schemeClr val="tx1"/>
                </a:solidFill>
                <a:effectLst/>
                <a:uLnTx/>
                <a:uFillTx/>
                <a:latin typeface="+mn-ea"/>
                <a:ea typeface="+mn-ea"/>
                <a:cs typeface="+mn-cs"/>
              </a:rPr>
              <a:t>2021</a:t>
            </a:r>
            <a:r>
              <a:rPr kumimoji="0" lang="zh-CN" altLang="en-US" sz="4400" b="1" i="0" u="none" strike="noStrike" kern="0" cap="none" spc="0" normalizeH="0" baseline="0" noProof="0" dirty="0" smtClean="0">
                <a:ln>
                  <a:noFill/>
                </a:ln>
                <a:solidFill>
                  <a:schemeClr val="tx1"/>
                </a:solidFill>
                <a:effectLst/>
                <a:uLnTx/>
                <a:uFillTx/>
                <a:latin typeface="+mn-ea"/>
                <a:ea typeface="+mn-ea"/>
                <a:cs typeface="+mn-cs"/>
              </a:rPr>
              <a:t>年</a:t>
            </a:r>
            <a:r>
              <a:rPr kumimoji="0" lang="en-US" altLang="zh-CN" sz="4400" b="1" i="0" u="none" strike="noStrike" kern="0" cap="none" spc="0" normalizeH="0" baseline="0" noProof="0" dirty="0" smtClean="0">
                <a:ln>
                  <a:noFill/>
                </a:ln>
                <a:solidFill>
                  <a:schemeClr val="tx1"/>
                </a:solidFill>
                <a:effectLst/>
                <a:uLnTx/>
                <a:uFillTx/>
                <a:latin typeface="+mn-ea"/>
                <a:ea typeface="+mn-ea"/>
                <a:cs typeface="+mn-cs"/>
              </a:rPr>
              <a:t>5</a:t>
            </a:r>
            <a:r>
              <a:rPr kumimoji="0" lang="zh-CN" altLang="en-US" sz="4400" b="1" i="0" u="none" strike="noStrike" kern="0" cap="none" spc="0" normalizeH="0" baseline="0" noProof="0" dirty="0" smtClean="0">
                <a:ln>
                  <a:noFill/>
                </a:ln>
                <a:solidFill>
                  <a:schemeClr val="tx1"/>
                </a:solidFill>
                <a:effectLst/>
                <a:uLnTx/>
                <a:uFillTx/>
                <a:latin typeface="+mn-ea"/>
                <a:ea typeface="+mn-ea"/>
                <a:cs typeface="+mn-cs"/>
              </a:rPr>
              <a:t>月</a:t>
            </a:r>
            <a:r>
              <a:rPr kumimoji="0" lang="en-US" altLang="zh-CN" sz="4400" b="1" i="0" u="none" strike="noStrike" kern="0" cap="none" spc="0" normalizeH="0" baseline="0" noProof="0" dirty="0" smtClean="0">
                <a:ln>
                  <a:noFill/>
                </a:ln>
                <a:solidFill>
                  <a:schemeClr val="tx1"/>
                </a:solidFill>
                <a:effectLst/>
                <a:uLnTx/>
                <a:uFillTx/>
                <a:latin typeface="+mn-ea"/>
                <a:ea typeface="+mn-ea"/>
                <a:cs typeface="+mn-cs"/>
              </a:rPr>
              <a:t>29</a:t>
            </a:r>
            <a:endParaRPr kumimoji="0" lang="zh-CN" altLang="en-US" sz="2800" b="1"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defRPr/>
            </a:pPr>
            <a:endParaRPr kumimoji="0" lang="en-US" altLang="zh-CN" sz="3200" b="1" i="0" u="none" strike="noStrike" kern="0" cap="none" spc="0" normalizeH="0" baseline="0" noProof="0" dirty="0" smtClean="0">
              <a:ln>
                <a:noFill/>
              </a:ln>
              <a:solidFill>
                <a:schemeClr val="tx1"/>
              </a:solidFill>
              <a:effectLst/>
              <a:uLnTx/>
              <a:uFillTx/>
              <a:latin typeface="华文行楷" panose="02010800040101010101" pitchFamily="2" charset="-122"/>
              <a:ea typeface="华文行楷" panose="02010800040101010101" pitchFamily="2"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1" name="Picture 2" descr="未命名"/>
          <p:cNvPicPr>
            <a:picLocks noChangeAspect="1"/>
          </p:cNvPicPr>
          <p:nvPr/>
        </p:nvPicPr>
        <p:blipFill>
          <a:blip r:embed="rId1"/>
          <a:stretch>
            <a:fillRect/>
          </a:stretch>
        </p:blipFill>
        <p:spPr>
          <a:xfrm>
            <a:off x="1524000" y="1066800"/>
            <a:ext cx="9144000" cy="5334000"/>
          </a:xfrm>
          <a:prstGeom prst="rect">
            <a:avLst/>
          </a:prstGeom>
          <a:noFill/>
          <a:ln w="9525">
            <a:noFill/>
          </a:ln>
        </p:spPr>
      </p:pic>
      <p:pic>
        <p:nvPicPr>
          <p:cNvPr id="5122" name="Picture 3" descr="未命名2"/>
          <p:cNvPicPr>
            <a:picLocks noChangeAspect="1"/>
          </p:cNvPicPr>
          <p:nvPr/>
        </p:nvPicPr>
        <p:blipFill>
          <a:blip r:embed="rId2"/>
          <a:stretch>
            <a:fillRect/>
          </a:stretch>
        </p:blipFill>
        <p:spPr>
          <a:xfrm>
            <a:off x="1524000" y="6400800"/>
            <a:ext cx="9144000" cy="457200"/>
          </a:xfrm>
          <a:prstGeom prst="rect">
            <a:avLst/>
          </a:prstGeom>
          <a:noFill/>
          <a:ln w="9525">
            <a:noFill/>
          </a:ln>
        </p:spPr>
      </p:pic>
      <p:sp>
        <p:nvSpPr>
          <p:cNvPr id="5123" name="Text Box 4"/>
          <p:cNvSpPr txBox="1"/>
          <p:nvPr/>
        </p:nvSpPr>
        <p:spPr>
          <a:xfrm>
            <a:off x="7391400" y="6324600"/>
            <a:ext cx="2971800" cy="368300"/>
          </a:xfrm>
          <a:prstGeom prst="rect">
            <a:avLst/>
          </a:prstGeom>
          <a:noFill/>
          <a:ln w="9525">
            <a:noFill/>
          </a:ln>
        </p:spPr>
        <p:txBody>
          <a:bodyPr anchor="t" anchorCtr="0">
            <a:spAutoFit/>
          </a:bodyPr>
          <a:p>
            <a:r>
              <a:rPr lang="en-US" altLang="zh-CN" sz="1800" dirty="0">
                <a:solidFill>
                  <a:schemeClr val="tx1"/>
                </a:solidFill>
                <a:latin typeface="Arial" panose="020B0604020202020204" pitchFamily="34" charset="0"/>
                <a:ea typeface="宋体" panose="02010600030101010101" pitchFamily="2" charset="-122"/>
              </a:rPr>
              <a:t>         </a:t>
            </a:r>
            <a:r>
              <a:rPr lang="en-US" altLang="zh-CN" sz="1800" b="1" dirty="0">
                <a:solidFill>
                  <a:schemeClr val="tx1"/>
                </a:solidFill>
                <a:latin typeface="Arial" panose="020B0604020202020204" pitchFamily="34" charset="0"/>
                <a:ea typeface="宋体" panose="02010600030101010101" pitchFamily="2" charset="-122"/>
              </a:rPr>
              <a:t>tangshengguang</a:t>
            </a:r>
            <a:endParaRPr lang="en-US" altLang="zh-CN" sz="1800" b="1" dirty="0">
              <a:solidFill>
                <a:schemeClr val="tx1"/>
              </a:solidFill>
              <a:latin typeface="Arial" panose="020B0604020202020204" pitchFamily="34" charset="0"/>
              <a:ea typeface="宋体" panose="02010600030101010101" pitchFamily="2" charset="-122"/>
            </a:endParaRPr>
          </a:p>
        </p:txBody>
      </p:sp>
      <p:sp>
        <p:nvSpPr>
          <p:cNvPr id="5124" name="Rectangle 6"/>
          <p:cNvSpPr>
            <a:spLocks noGrp="1"/>
          </p:cNvSpPr>
          <p:nvPr>
            <p:ph type="ctrTitle"/>
          </p:nvPr>
        </p:nvSpPr>
        <p:spPr>
          <a:xfrm>
            <a:off x="1992313" y="1557338"/>
            <a:ext cx="8424862" cy="3816350"/>
          </a:xfrm>
          <a:ln/>
        </p:spPr>
        <p:txBody>
          <a:bodyPr vert="horz" wrap="square" lIns="91440" tIns="45720" rIns="91440" bIns="45720" anchor="ctr" anchorCtr="0"/>
          <a:p>
            <a:pPr algn="l" eaLnBrk="1" hangingPunct="1">
              <a:buClrTx/>
              <a:buSzTx/>
              <a:buFontTx/>
            </a:pPr>
            <a:r>
              <a:rPr lang="zh-CN" altLang="en-US" sz="2800" b="1" dirty="0">
                <a:solidFill>
                  <a:srgbClr val="FF0000"/>
                </a:solidFill>
                <a:ea typeface="华文细黑" panose="02010600040101010101" pitchFamily="2" charset="-122"/>
              </a:rPr>
              <a:t>重要文件之一</a:t>
            </a:r>
            <a:br>
              <a:rPr lang="zh-CN" altLang="en-US" sz="2800" b="1" dirty="0"/>
            </a:br>
            <a:br>
              <a:rPr lang="zh-CN" altLang="en-US" sz="2800" b="1" dirty="0"/>
            </a:br>
            <a:r>
              <a:rPr lang="en-US" altLang="zh-CN" sz="2800" b="1" dirty="0"/>
              <a:t>《</a:t>
            </a:r>
            <a:r>
              <a:rPr lang="zh-CN" altLang="en-US" sz="2800" b="1" dirty="0"/>
              <a:t>国务院关于进一步加强企业安全生产工作的通知</a:t>
            </a:r>
            <a:r>
              <a:rPr lang="en-US" altLang="zh-CN" sz="2800" b="1" dirty="0"/>
              <a:t>》</a:t>
            </a:r>
            <a:br>
              <a:rPr lang="en-US" altLang="zh-CN" sz="2800" b="1" dirty="0"/>
            </a:br>
            <a:r>
              <a:rPr lang="en-US" altLang="zh-CN" sz="2800" b="1" dirty="0"/>
              <a:t>(</a:t>
            </a:r>
            <a:r>
              <a:rPr lang="zh-CN" altLang="en-US" sz="2800" b="1" dirty="0"/>
              <a:t>国发 </a:t>
            </a:r>
            <a:r>
              <a:rPr lang="en-US" altLang="zh-CN" sz="2800" b="1" dirty="0"/>
              <a:t>[2010]  23</a:t>
            </a:r>
            <a:r>
              <a:rPr lang="zh-CN" altLang="en-US" sz="2800" b="1" dirty="0"/>
              <a:t>号</a:t>
            </a:r>
            <a:r>
              <a:rPr lang="en-US" altLang="zh-CN" sz="2800" b="1" dirty="0"/>
              <a:t>)</a:t>
            </a:r>
            <a:br>
              <a:rPr lang="en-US" altLang="zh-CN" sz="2800" b="1" dirty="0"/>
            </a:br>
            <a:br>
              <a:rPr lang="en-US" altLang="zh-CN" sz="2800" b="1" dirty="0"/>
            </a:br>
            <a:r>
              <a:rPr lang="en-US" altLang="zh-CN" sz="2800" b="1" dirty="0"/>
              <a:t>7.  </a:t>
            </a:r>
            <a:r>
              <a:rPr lang="zh-CN" altLang="en-US" sz="2800" b="1" dirty="0"/>
              <a:t>全面开展安全达标</a:t>
            </a:r>
            <a:r>
              <a:rPr lang="zh-CN" altLang="en-US" sz="2800" dirty="0"/>
              <a:t> 。深入开展以</a:t>
            </a:r>
            <a:r>
              <a:rPr lang="zh-CN" altLang="en-US" sz="2800" dirty="0">
                <a:solidFill>
                  <a:srgbClr val="FF0000"/>
                </a:solidFill>
              </a:rPr>
              <a:t>岗位达标、专业达标</a:t>
            </a:r>
            <a:r>
              <a:rPr lang="zh-CN" altLang="en-US" sz="2800" dirty="0">
                <a:solidFill>
                  <a:srgbClr val="000000"/>
                </a:solidFill>
              </a:rPr>
              <a:t>和</a:t>
            </a:r>
            <a:r>
              <a:rPr lang="zh-CN" altLang="en-US" sz="2800" dirty="0">
                <a:solidFill>
                  <a:srgbClr val="FF0000"/>
                </a:solidFill>
              </a:rPr>
              <a:t>企业达标</a:t>
            </a:r>
            <a:r>
              <a:rPr lang="zh-CN" altLang="en-US" sz="2800" dirty="0"/>
              <a:t>为内容的安全生产标准化建设，凡在规定时间内未实现达标的企业要依法暂扣生产许可证和安全生产许可证，责令停产整顿；对整改逾期未达标的，地方政府要予以关闭。</a:t>
            </a:r>
            <a:endParaRPr lang="zh-CN" alt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Picture 2" descr="未命名"/>
          <p:cNvPicPr>
            <a:picLocks noChangeAspect="1"/>
          </p:cNvPicPr>
          <p:nvPr/>
        </p:nvPicPr>
        <p:blipFill>
          <a:blip r:embed="rId1"/>
          <a:stretch>
            <a:fillRect/>
          </a:stretch>
        </p:blipFill>
        <p:spPr>
          <a:xfrm>
            <a:off x="1524000" y="1066800"/>
            <a:ext cx="9144000" cy="5334000"/>
          </a:xfrm>
          <a:prstGeom prst="rect">
            <a:avLst/>
          </a:prstGeom>
          <a:noFill/>
          <a:ln w="9525">
            <a:noFill/>
          </a:ln>
        </p:spPr>
      </p:pic>
      <p:pic>
        <p:nvPicPr>
          <p:cNvPr id="7170" name="Picture 3" descr="未命名2"/>
          <p:cNvPicPr>
            <a:picLocks noChangeAspect="1"/>
          </p:cNvPicPr>
          <p:nvPr/>
        </p:nvPicPr>
        <p:blipFill>
          <a:blip r:embed="rId2"/>
          <a:stretch>
            <a:fillRect/>
          </a:stretch>
        </p:blipFill>
        <p:spPr>
          <a:xfrm>
            <a:off x="1524000" y="6400800"/>
            <a:ext cx="9144000" cy="457200"/>
          </a:xfrm>
          <a:prstGeom prst="rect">
            <a:avLst/>
          </a:prstGeom>
          <a:noFill/>
          <a:ln w="9525">
            <a:noFill/>
          </a:ln>
        </p:spPr>
      </p:pic>
      <p:sp>
        <p:nvSpPr>
          <p:cNvPr id="7171" name="Text Box 4"/>
          <p:cNvSpPr txBox="1"/>
          <p:nvPr/>
        </p:nvSpPr>
        <p:spPr>
          <a:xfrm>
            <a:off x="7391400" y="6324600"/>
            <a:ext cx="2971800" cy="368300"/>
          </a:xfrm>
          <a:prstGeom prst="rect">
            <a:avLst/>
          </a:prstGeom>
          <a:noFill/>
          <a:ln w="9525">
            <a:noFill/>
          </a:ln>
        </p:spPr>
        <p:txBody>
          <a:bodyPr anchor="t" anchorCtr="0">
            <a:spAutoFit/>
          </a:bodyPr>
          <a:p>
            <a:r>
              <a:rPr lang="en-US" altLang="zh-CN" sz="1800" dirty="0">
                <a:solidFill>
                  <a:schemeClr val="tx1"/>
                </a:solidFill>
                <a:latin typeface="Arial" panose="020B0604020202020204" pitchFamily="34" charset="0"/>
                <a:ea typeface="宋体" panose="02010600030101010101" pitchFamily="2" charset="-122"/>
              </a:rPr>
              <a:t>            tangshengguang</a:t>
            </a:r>
            <a:endParaRPr lang="en-US" altLang="zh-CN" sz="1800" b="1" dirty="0">
              <a:solidFill>
                <a:schemeClr val="tx1"/>
              </a:solidFill>
              <a:latin typeface="Arial" panose="020B0604020202020204" pitchFamily="34" charset="0"/>
              <a:ea typeface="宋体" panose="02010600030101010101" pitchFamily="2" charset="-122"/>
            </a:endParaRPr>
          </a:p>
        </p:txBody>
      </p:sp>
      <p:sp>
        <p:nvSpPr>
          <p:cNvPr id="7172" name="Rectangle 6"/>
          <p:cNvSpPr>
            <a:spLocks noGrp="1"/>
          </p:cNvSpPr>
          <p:nvPr>
            <p:ph type="ctrTitle"/>
          </p:nvPr>
        </p:nvSpPr>
        <p:spPr>
          <a:xfrm>
            <a:off x="1774825" y="1844675"/>
            <a:ext cx="8424863" cy="3816350"/>
          </a:xfrm>
          <a:ln/>
        </p:spPr>
        <p:txBody>
          <a:bodyPr vert="horz" wrap="square" lIns="91440" tIns="45720" rIns="91440" bIns="45720" anchor="ctr" anchorCtr="0"/>
          <a:p>
            <a:pPr algn="l" eaLnBrk="1" hangingPunct="1">
              <a:buClrTx/>
              <a:buSzTx/>
              <a:buFontTx/>
            </a:pPr>
            <a:r>
              <a:rPr lang="en-US" altLang="zh-CN" b="1" dirty="0"/>
              <a:t>       </a:t>
            </a:r>
            <a:endParaRPr lang="en-US" altLang="zh-CN" dirty="0"/>
          </a:p>
        </p:txBody>
      </p:sp>
      <p:sp>
        <p:nvSpPr>
          <p:cNvPr id="7173" name="Rectangle 8"/>
          <p:cNvSpPr/>
          <p:nvPr/>
        </p:nvSpPr>
        <p:spPr>
          <a:xfrm>
            <a:off x="1847850" y="1773238"/>
            <a:ext cx="8569325" cy="4392612"/>
          </a:xfrm>
          <a:prstGeom prst="rect">
            <a:avLst/>
          </a:prstGeom>
          <a:noFill/>
          <a:ln w="9525">
            <a:noFill/>
          </a:ln>
        </p:spPr>
        <p:txBody>
          <a:bodyPr anchor="ctr" anchorCtr="0"/>
          <a:p>
            <a:r>
              <a:rPr lang="en-US" altLang="zh-CN" sz="2800" b="1" dirty="0">
                <a:solidFill>
                  <a:schemeClr val="tx2"/>
                </a:solidFill>
                <a:latin typeface="Arial" panose="020B0604020202020204" pitchFamily="34" charset="0"/>
                <a:ea typeface="宋体" panose="02010600030101010101" pitchFamily="2" charset="-122"/>
              </a:rPr>
              <a:t>《</a:t>
            </a:r>
            <a:r>
              <a:rPr lang="zh-CN" altLang="en-US" sz="2800" b="1" dirty="0">
                <a:solidFill>
                  <a:schemeClr val="tx2"/>
                </a:solidFill>
                <a:latin typeface="Arial" panose="020B0604020202020204" pitchFamily="34" charset="0"/>
                <a:ea typeface="宋体" panose="02010600030101010101" pitchFamily="2" charset="-122"/>
              </a:rPr>
              <a:t>国务院关于进一步加强企业安全生产工作的通知</a:t>
            </a:r>
            <a:r>
              <a:rPr lang="en-US" altLang="zh-CN" sz="2800" b="1" dirty="0">
                <a:solidFill>
                  <a:schemeClr val="tx2"/>
                </a:solidFill>
                <a:latin typeface="Arial" panose="020B0604020202020204" pitchFamily="34" charset="0"/>
                <a:ea typeface="宋体" panose="02010600030101010101" pitchFamily="2" charset="-122"/>
              </a:rPr>
              <a:t>》</a:t>
            </a:r>
            <a:br>
              <a:rPr lang="en-US" altLang="zh-CN" sz="2800" b="1" dirty="0">
                <a:solidFill>
                  <a:schemeClr val="tx2"/>
                </a:solidFill>
                <a:latin typeface="Arial" panose="020B0604020202020204" pitchFamily="34" charset="0"/>
                <a:ea typeface="宋体" panose="02010600030101010101" pitchFamily="2" charset="-122"/>
              </a:rPr>
            </a:br>
            <a:br>
              <a:rPr lang="en-US" altLang="zh-CN" sz="2800" b="1" dirty="0">
                <a:solidFill>
                  <a:schemeClr val="tx2"/>
                </a:solidFill>
                <a:latin typeface="Arial" panose="020B0604020202020204" pitchFamily="34" charset="0"/>
                <a:ea typeface="宋体" panose="02010600030101010101" pitchFamily="2" charset="-122"/>
              </a:rPr>
            </a:br>
            <a:r>
              <a:rPr lang="en-US" altLang="zh-CN" sz="2800" b="1" dirty="0">
                <a:solidFill>
                  <a:schemeClr val="tx2"/>
                </a:solidFill>
                <a:latin typeface="Arial" panose="020B0604020202020204" pitchFamily="34" charset="0"/>
                <a:ea typeface="宋体" panose="02010600030101010101" pitchFamily="2" charset="-122"/>
              </a:rPr>
              <a:t>12.  </a:t>
            </a:r>
            <a:r>
              <a:rPr lang="zh-CN" altLang="en-US" sz="2800" b="1" dirty="0">
                <a:solidFill>
                  <a:schemeClr val="tx2"/>
                </a:solidFill>
                <a:latin typeface="Arial" panose="020B0604020202020204" pitchFamily="34" charset="0"/>
                <a:ea typeface="宋体" panose="02010600030101010101" pitchFamily="2" charset="-122"/>
              </a:rPr>
              <a:t>强化企业安全生产属地管理</a:t>
            </a:r>
            <a:r>
              <a:rPr lang="zh-CN" altLang="en-US" sz="2800" dirty="0">
                <a:solidFill>
                  <a:schemeClr val="tx2"/>
                </a:solidFill>
                <a:latin typeface="Arial" panose="020B0604020202020204" pitchFamily="34" charset="0"/>
                <a:ea typeface="宋体" panose="02010600030101010101" pitchFamily="2" charset="-122"/>
              </a:rPr>
              <a:t> 。安全生产监管监察部门、负有安全生产监管职责的有关部门和行业管理部门要按职责分工，对当地企业包括中央和省属企业实行严格的安全生产监督检查和管理，</a:t>
            </a:r>
            <a:r>
              <a:rPr lang="zh-CN" altLang="en-US" sz="2800" dirty="0">
                <a:solidFill>
                  <a:srgbClr val="FF0000"/>
                </a:solidFill>
                <a:latin typeface="Arial" panose="020B0604020202020204" pitchFamily="34" charset="0"/>
                <a:ea typeface="宋体" panose="02010600030101010101" pitchFamily="2" charset="-122"/>
              </a:rPr>
              <a:t>组织对企业安全生产状况进行安全标准化分级考核评价，</a:t>
            </a:r>
            <a:r>
              <a:rPr lang="zh-CN" altLang="en-US" sz="2800" dirty="0">
                <a:solidFill>
                  <a:schemeClr val="tx2"/>
                </a:solidFill>
                <a:latin typeface="Arial" panose="020B0604020202020204" pitchFamily="34" charset="0"/>
                <a:ea typeface="宋体" panose="02010600030101010101" pitchFamily="2" charset="-122"/>
              </a:rPr>
              <a:t>评价结果向社会公开，并向银行业、证券业、保险业、担保业等主管部门通报，作为企业信用评级的重要参考依据。</a:t>
            </a:r>
            <a:endParaRPr lang="zh-CN" altLang="en-US" sz="2800" dirty="0">
              <a:solidFill>
                <a:schemeClr val="tx2"/>
              </a:solidFill>
              <a:latin typeface="Arial" panose="020B060402020202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Picture 2" descr="未命名"/>
          <p:cNvPicPr>
            <a:picLocks noChangeAspect="1"/>
          </p:cNvPicPr>
          <p:nvPr/>
        </p:nvPicPr>
        <p:blipFill>
          <a:blip r:embed="rId1"/>
          <a:stretch>
            <a:fillRect/>
          </a:stretch>
        </p:blipFill>
        <p:spPr>
          <a:xfrm>
            <a:off x="1524000" y="1268413"/>
            <a:ext cx="9144000" cy="5334000"/>
          </a:xfrm>
          <a:prstGeom prst="rect">
            <a:avLst/>
          </a:prstGeom>
          <a:noFill/>
          <a:ln w="9525">
            <a:noFill/>
          </a:ln>
        </p:spPr>
      </p:pic>
      <p:pic>
        <p:nvPicPr>
          <p:cNvPr id="9218" name="Picture 3" descr="未命名2"/>
          <p:cNvPicPr>
            <a:picLocks noChangeAspect="1"/>
          </p:cNvPicPr>
          <p:nvPr/>
        </p:nvPicPr>
        <p:blipFill>
          <a:blip r:embed="rId2"/>
          <a:stretch>
            <a:fillRect/>
          </a:stretch>
        </p:blipFill>
        <p:spPr>
          <a:xfrm>
            <a:off x="1524000" y="6400800"/>
            <a:ext cx="9144000" cy="457200"/>
          </a:xfrm>
          <a:prstGeom prst="rect">
            <a:avLst/>
          </a:prstGeom>
          <a:noFill/>
          <a:ln w="9525">
            <a:noFill/>
          </a:ln>
        </p:spPr>
      </p:pic>
      <p:sp>
        <p:nvSpPr>
          <p:cNvPr id="9219" name="Text Box 4"/>
          <p:cNvSpPr txBox="1"/>
          <p:nvPr/>
        </p:nvSpPr>
        <p:spPr>
          <a:xfrm>
            <a:off x="7391400" y="6324600"/>
            <a:ext cx="2971800" cy="368300"/>
          </a:xfrm>
          <a:prstGeom prst="rect">
            <a:avLst/>
          </a:prstGeom>
          <a:noFill/>
          <a:ln w="9525">
            <a:noFill/>
          </a:ln>
        </p:spPr>
        <p:txBody>
          <a:bodyPr anchor="t" anchorCtr="0">
            <a:spAutoFit/>
          </a:bodyPr>
          <a:p>
            <a:r>
              <a:rPr lang="en-US" altLang="zh-CN" sz="1800" dirty="0">
                <a:solidFill>
                  <a:schemeClr val="tx1"/>
                </a:solidFill>
                <a:latin typeface="Arial" panose="020B0604020202020204" pitchFamily="34" charset="0"/>
                <a:ea typeface="宋体" panose="02010600030101010101" pitchFamily="2" charset="-122"/>
              </a:rPr>
              <a:t> </a:t>
            </a:r>
            <a:endParaRPr lang="en-US" altLang="zh-CN" sz="1800" b="1" dirty="0">
              <a:solidFill>
                <a:schemeClr val="tx1"/>
              </a:solidFill>
              <a:latin typeface="Arial" panose="020B0604020202020204" pitchFamily="34" charset="0"/>
              <a:ea typeface="宋体" panose="02010600030101010101" pitchFamily="2" charset="-122"/>
            </a:endParaRPr>
          </a:p>
        </p:txBody>
      </p:sp>
      <p:sp>
        <p:nvSpPr>
          <p:cNvPr id="9220" name="Text Box 9"/>
          <p:cNvSpPr txBox="1"/>
          <p:nvPr/>
        </p:nvSpPr>
        <p:spPr>
          <a:xfrm>
            <a:off x="1703388" y="1052513"/>
            <a:ext cx="8964612" cy="5354320"/>
          </a:xfrm>
          <a:prstGeom prst="rect">
            <a:avLst/>
          </a:prstGeom>
          <a:noFill/>
          <a:ln w="9525">
            <a:noFill/>
          </a:ln>
        </p:spPr>
        <p:txBody>
          <a:bodyPr anchor="t" anchorCtr="0">
            <a:spAutoFit/>
          </a:bodyPr>
          <a:p>
            <a:r>
              <a:rPr lang="zh-CN" altLang="en-US" b="1" dirty="0">
                <a:solidFill>
                  <a:srgbClr val="FF0000"/>
                </a:solidFill>
                <a:latin typeface="Arial" panose="020B0604020202020204" pitchFamily="34" charset="0"/>
                <a:ea typeface="宋体" panose="02010600030101010101" pitchFamily="2" charset="-122"/>
              </a:rPr>
              <a:t>重要文件之二</a:t>
            </a:r>
            <a:endParaRPr lang="en-US" altLang="zh-CN" b="1" dirty="0">
              <a:solidFill>
                <a:srgbClr val="FF0000"/>
              </a:solidFill>
              <a:latin typeface="Arial" panose="020B0604020202020204" pitchFamily="34" charset="0"/>
              <a:ea typeface="宋体" panose="02010600030101010101" pitchFamily="2" charset="-122"/>
            </a:endParaRPr>
          </a:p>
          <a:p>
            <a:endParaRPr lang="zh-CN" altLang="en-US" sz="2000" b="1" dirty="0">
              <a:solidFill>
                <a:schemeClr val="tx2"/>
              </a:solidFill>
              <a:latin typeface="Arial" panose="020B0604020202020204" pitchFamily="34" charset="0"/>
              <a:ea typeface="宋体" panose="02010600030101010101" pitchFamily="2" charset="-122"/>
            </a:endParaRPr>
          </a:p>
          <a:p>
            <a:pPr algn="ctr"/>
            <a:r>
              <a:rPr lang="zh-CN" altLang="en-US" sz="2800" b="1" dirty="0">
                <a:solidFill>
                  <a:schemeClr val="tx1"/>
                </a:solidFill>
                <a:latin typeface="Arial" panose="020B0604020202020204" pitchFamily="34" charset="0"/>
                <a:ea typeface="黑体" panose="02010609060101010101" pitchFamily="49" charset="-122"/>
              </a:rPr>
              <a:t>国务院办公厅关于继续深化“安全生产年”活动的通知</a:t>
            </a:r>
            <a:endParaRPr lang="zh-CN" altLang="en-US" sz="2800" dirty="0">
              <a:solidFill>
                <a:schemeClr val="tx1"/>
              </a:solidFill>
              <a:latin typeface="Arial" panose="020B0604020202020204" pitchFamily="34" charset="0"/>
              <a:ea typeface="黑体" panose="02010609060101010101" pitchFamily="49" charset="-122"/>
            </a:endParaRPr>
          </a:p>
          <a:p>
            <a:pPr algn="ctr"/>
            <a:r>
              <a:rPr lang="zh-CN" altLang="en-US" sz="2400" b="1" dirty="0">
                <a:solidFill>
                  <a:schemeClr val="tx2"/>
                </a:solidFill>
                <a:latin typeface="Arial" panose="020B0604020202020204" pitchFamily="34" charset="0"/>
                <a:ea typeface="宋体" panose="02010600030101010101" pitchFamily="2" charset="-122"/>
              </a:rPr>
              <a:t>国办发</a:t>
            </a:r>
            <a:r>
              <a:rPr lang="en-US" altLang="zh-CN" sz="2400" b="1" dirty="0">
                <a:solidFill>
                  <a:schemeClr val="tx2"/>
                </a:solidFill>
                <a:latin typeface="Arial" panose="020B0604020202020204" pitchFamily="34" charset="0"/>
                <a:ea typeface="宋体" panose="02010600030101010101" pitchFamily="2" charset="-122"/>
              </a:rPr>
              <a:t>〔2011〕11</a:t>
            </a:r>
            <a:r>
              <a:rPr lang="zh-CN" altLang="en-US" sz="2400" b="1" dirty="0">
                <a:solidFill>
                  <a:schemeClr val="tx2"/>
                </a:solidFill>
                <a:latin typeface="Arial" panose="020B0604020202020204" pitchFamily="34" charset="0"/>
                <a:ea typeface="宋体" panose="02010600030101010101" pitchFamily="2" charset="-122"/>
              </a:rPr>
              <a:t>号</a:t>
            </a:r>
            <a:endParaRPr lang="zh-CN" altLang="en-US" sz="2400" b="1" dirty="0">
              <a:solidFill>
                <a:schemeClr val="tx2"/>
              </a:solidFill>
              <a:latin typeface="Arial" panose="020B0604020202020204" pitchFamily="34" charset="0"/>
              <a:ea typeface="宋体" panose="02010600030101010101" pitchFamily="2" charset="-122"/>
            </a:endParaRPr>
          </a:p>
          <a:p>
            <a:endParaRPr lang="en-US" altLang="zh-CN" sz="2400" dirty="0">
              <a:solidFill>
                <a:schemeClr val="tx1"/>
              </a:solidFill>
              <a:latin typeface="Arial" panose="020B0604020202020204" pitchFamily="34" charset="0"/>
              <a:ea typeface="黑体" panose="02010609060101010101" pitchFamily="49" charset="-122"/>
            </a:endParaRPr>
          </a:p>
          <a:p>
            <a:r>
              <a:rPr lang="zh-CN" altLang="en-US" sz="2400" dirty="0">
                <a:solidFill>
                  <a:schemeClr val="tx1"/>
                </a:solidFill>
                <a:latin typeface="Arial" panose="020B0604020202020204" pitchFamily="34" charset="0"/>
                <a:ea typeface="黑体" panose="02010609060101010101" pitchFamily="49" charset="-122"/>
              </a:rPr>
              <a:t>六</a:t>
            </a:r>
            <a:r>
              <a:rPr lang="zh-CN" altLang="en-US" sz="2400" b="1" dirty="0">
                <a:solidFill>
                  <a:schemeClr val="tx1"/>
                </a:solidFill>
                <a:latin typeface="Arial" panose="020B0604020202020204" pitchFamily="34" charset="0"/>
                <a:ea typeface="黑体" panose="02010609060101010101" pitchFamily="49" charset="-122"/>
              </a:rPr>
              <a:t>、推进安全达标，强化安全基层基础</a:t>
            </a:r>
            <a:endParaRPr lang="zh-CN" altLang="en-US" sz="2400" dirty="0">
              <a:solidFill>
                <a:schemeClr val="tx1"/>
              </a:solidFill>
              <a:latin typeface="Arial" panose="020B0604020202020204" pitchFamily="34" charset="0"/>
              <a:ea typeface="黑体" panose="02010609060101010101" pitchFamily="49" charset="-122"/>
            </a:endParaRPr>
          </a:p>
          <a:p>
            <a:r>
              <a:rPr lang="zh-CN" altLang="en-US" sz="2400" dirty="0">
                <a:solidFill>
                  <a:schemeClr val="tx1"/>
                </a:solidFill>
                <a:latin typeface="Arial" panose="020B0604020202020204" pitchFamily="34" charset="0"/>
                <a:ea typeface="宋体" panose="02010600030101010101" pitchFamily="2" charset="-122"/>
              </a:rPr>
              <a:t>　　</a:t>
            </a:r>
            <a:r>
              <a:rPr lang="zh-CN" altLang="en-US" sz="2400" b="1" dirty="0">
                <a:solidFill>
                  <a:schemeClr val="tx2"/>
                </a:solidFill>
                <a:latin typeface="Arial" panose="020B0604020202020204" pitchFamily="34" charset="0"/>
                <a:ea typeface="宋体" panose="02010600030101010101" pitchFamily="2" charset="-122"/>
              </a:rPr>
              <a:t>（一）有序推进企业安全标准化达标升级。在工矿商贸和交通运输企业广泛开展以“企业达标升级”为主要内容的安全生产标准化创建活动，着力推进岗位达标、专业达标和企业达标。组织对企业安全生产状况进行安全标准化分级考核评价，评价结果向社会公开，并向银行业、证券业、保险业、担保业等主管部门通报，作为企业信用评级的重要参考依据。</a:t>
            </a:r>
            <a:r>
              <a:rPr lang="zh-CN" altLang="en-US" sz="2400" b="1" dirty="0">
                <a:solidFill>
                  <a:srgbClr val="FF0000"/>
                </a:solidFill>
                <a:latin typeface="Arial" panose="020B0604020202020204" pitchFamily="34" charset="0"/>
                <a:ea typeface="宋体" panose="02010600030101010101" pitchFamily="2" charset="-122"/>
              </a:rPr>
              <a:t>各有关部门要加快制定完善有关标准，分类指导，分步实施，促进企业安全基础不断强化。</a:t>
            </a:r>
            <a:endParaRPr lang="zh-CN" altLang="en-US" sz="2400" b="1"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5" name="Picture 2" descr="未命名"/>
          <p:cNvPicPr>
            <a:picLocks noChangeAspect="1"/>
          </p:cNvPicPr>
          <p:nvPr/>
        </p:nvPicPr>
        <p:blipFill>
          <a:blip r:embed="rId1"/>
          <a:stretch>
            <a:fillRect/>
          </a:stretch>
        </p:blipFill>
        <p:spPr>
          <a:xfrm>
            <a:off x="1524000" y="1125538"/>
            <a:ext cx="9144000" cy="5334000"/>
          </a:xfrm>
          <a:prstGeom prst="rect">
            <a:avLst/>
          </a:prstGeom>
          <a:noFill/>
          <a:ln w="9525">
            <a:noFill/>
          </a:ln>
        </p:spPr>
      </p:pic>
      <p:pic>
        <p:nvPicPr>
          <p:cNvPr id="11266" name="Picture 3" descr="未命名2"/>
          <p:cNvPicPr>
            <a:picLocks noChangeAspect="1"/>
          </p:cNvPicPr>
          <p:nvPr/>
        </p:nvPicPr>
        <p:blipFill>
          <a:blip r:embed="rId2"/>
          <a:stretch>
            <a:fillRect/>
          </a:stretch>
        </p:blipFill>
        <p:spPr>
          <a:xfrm>
            <a:off x="1524000" y="6400800"/>
            <a:ext cx="9144000" cy="457200"/>
          </a:xfrm>
          <a:prstGeom prst="rect">
            <a:avLst/>
          </a:prstGeom>
          <a:noFill/>
          <a:ln w="9525">
            <a:noFill/>
          </a:ln>
        </p:spPr>
      </p:pic>
      <p:sp>
        <p:nvSpPr>
          <p:cNvPr id="11267" name="Rectangle 6"/>
          <p:cNvSpPr>
            <a:spLocks noGrp="1"/>
          </p:cNvSpPr>
          <p:nvPr>
            <p:ph type="ctrTitle"/>
          </p:nvPr>
        </p:nvSpPr>
        <p:spPr>
          <a:xfrm>
            <a:off x="1847850" y="2708275"/>
            <a:ext cx="8640763" cy="3816350"/>
          </a:xfrm>
          <a:ln/>
        </p:spPr>
        <p:txBody>
          <a:bodyPr vert="horz" wrap="square" lIns="91440" tIns="45720" rIns="91440" bIns="45720" anchor="ctr" anchorCtr="0"/>
          <a:p>
            <a:pPr algn="l" eaLnBrk="1" hangingPunct="1">
              <a:buClrTx/>
              <a:buSzTx/>
              <a:buFontTx/>
            </a:pPr>
            <a:r>
              <a:rPr lang="zh-CN" altLang="en-US" sz="3200" b="1" dirty="0">
                <a:solidFill>
                  <a:srgbClr val="FF0000"/>
                </a:solidFill>
              </a:rPr>
              <a:t>工作目标</a:t>
            </a:r>
            <a:r>
              <a:rPr lang="zh-CN" altLang="en-US" sz="3200" b="1" dirty="0"/>
              <a:t>。</a:t>
            </a:r>
            <a:r>
              <a:rPr lang="zh-CN" altLang="en-US" sz="2400" b="1" dirty="0"/>
              <a:t>在工矿商贸和交通运输行业（领域）深入开展安全生产标准化建设，重点突出煤矿、非煤矿山、交通运输、建筑施工、危险化学品、烟花爆竹、民用爆炸物品、冶金等行业（领域）。其中，煤矿要在</a:t>
            </a:r>
            <a:r>
              <a:rPr lang="en-US" altLang="zh-CN" sz="2400" b="1" dirty="0"/>
              <a:t>2011</a:t>
            </a:r>
            <a:r>
              <a:rPr lang="zh-CN" altLang="en-US" sz="2400" b="1" dirty="0"/>
              <a:t>年底前，危险化学品、烟花爆竹企业要在</a:t>
            </a:r>
            <a:r>
              <a:rPr lang="en-US" altLang="zh-CN" sz="2400" b="1" dirty="0"/>
              <a:t>2012</a:t>
            </a:r>
            <a:r>
              <a:rPr lang="zh-CN" altLang="en-US" sz="2400" b="1" dirty="0"/>
              <a:t>年底前，非煤矿山和冶金、机械等工贸行业（领域）规模以上企业要在</a:t>
            </a:r>
            <a:r>
              <a:rPr lang="en-US" altLang="zh-CN" sz="2400" b="1" dirty="0"/>
              <a:t>2013</a:t>
            </a:r>
            <a:r>
              <a:rPr lang="zh-CN" altLang="en-US" sz="2400" b="1" dirty="0"/>
              <a:t>年底前，冶金、机械等工贸行业（领域）规模以下企业要在</a:t>
            </a:r>
            <a:r>
              <a:rPr lang="en-US" altLang="zh-CN" sz="2400" b="1" dirty="0"/>
              <a:t>2015</a:t>
            </a:r>
            <a:r>
              <a:rPr lang="zh-CN" altLang="en-US" sz="2400" b="1" dirty="0"/>
              <a:t>年前实现达标。</a:t>
            </a:r>
            <a:endParaRPr lang="zh-CN" altLang="en-US" dirty="0"/>
          </a:p>
        </p:txBody>
      </p:sp>
      <p:sp>
        <p:nvSpPr>
          <p:cNvPr id="11268" name="Text Box 7"/>
          <p:cNvSpPr txBox="1"/>
          <p:nvPr/>
        </p:nvSpPr>
        <p:spPr>
          <a:xfrm>
            <a:off x="1703388" y="1196975"/>
            <a:ext cx="8713787" cy="3061335"/>
          </a:xfrm>
          <a:prstGeom prst="rect">
            <a:avLst/>
          </a:prstGeom>
          <a:noFill/>
          <a:ln w="9525">
            <a:noFill/>
          </a:ln>
        </p:spPr>
        <p:txBody>
          <a:bodyPr anchor="t" anchorCtr="0">
            <a:spAutoFit/>
          </a:bodyPr>
          <a:p>
            <a:pPr>
              <a:spcBef>
                <a:spcPct val="50000"/>
              </a:spcBef>
            </a:pPr>
            <a:r>
              <a:rPr lang="zh-CN" altLang="en-US" sz="2800" b="1" dirty="0">
                <a:solidFill>
                  <a:srgbClr val="FF0000"/>
                </a:solidFill>
                <a:latin typeface="Arial" panose="020B0604020202020204" pitchFamily="34" charset="0"/>
                <a:ea typeface="华文细黑" panose="02010600040101010101" pitchFamily="2" charset="-122"/>
              </a:rPr>
              <a:t>重要文件之三</a:t>
            </a:r>
            <a:endParaRPr lang="zh-CN" altLang="en-US" sz="2800" b="1" dirty="0">
              <a:solidFill>
                <a:srgbClr val="FF0000"/>
              </a:solidFill>
              <a:latin typeface="Arial" panose="020B0604020202020204" pitchFamily="34" charset="0"/>
              <a:ea typeface="华文细黑" panose="02010600040101010101" pitchFamily="2" charset="-122"/>
            </a:endParaRPr>
          </a:p>
          <a:p>
            <a:pPr algn="ctr">
              <a:spcBef>
                <a:spcPct val="50000"/>
              </a:spcBef>
            </a:pPr>
            <a:r>
              <a:rPr lang="zh-CN" altLang="en-US" b="1" dirty="0">
                <a:solidFill>
                  <a:schemeClr val="tx2"/>
                </a:solidFill>
                <a:latin typeface="Arial" panose="020B0604020202020204" pitchFamily="34" charset="0"/>
                <a:ea typeface="宋体" panose="02010600030101010101" pitchFamily="2" charset="-122"/>
              </a:rPr>
              <a:t>国务院安委会关于深入开展</a:t>
            </a:r>
            <a:br>
              <a:rPr lang="zh-CN" altLang="en-US" b="1" dirty="0">
                <a:solidFill>
                  <a:schemeClr val="tx2"/>
                </a:solidFill>
                <a:latin typeface="Arial" panose="020B0604020202020204" pitchFamily="34" charset="0"/>
                <a:ea typeface="宋体" panose="02010600030101010101" pitchFamily="2" charset="-122"/>
              </a:rPr>
            </a:br>
            <a:r>
              <a:rPr lang="zh-CN" altLang="en-US" b="1" dirty="0">
                <a:solidFill>
                  <a:schemeClr val="tx2"/>
                </a:solidFill>
                <a:latin typeface="Arial" panose="020B0604020202020204" pitchFamily="34" charset="0"/>
                <a:ea typeface="宋体" panose="02010600030101010101" pitchFamily="2" charset="-122"/>
              </a:rPr>
              <a:t>企业安全生产标准化建设的指导意见</a:t>
            </a:r>
            <a:br>
              <a:rPr lang="zh-CN" altLang="en-US" b="1" dirty="0">
                <a:solidFill>
                  <a:schemeClr val="tx2"/>
                </a:solidFill>
                <a:latin typeface="Arial" panose="020B0604020202020204" pitchFamily="34" charset="0"/>
                <a:ea typeface="宋体" panose="02010600030101010101" pitchFamily="2" charset="-122"/>
              </a:rPr>
            </a:br>
            <a:r>
              <a:rPr lang="zh-CN" altLang="en-US" b="1" dirty="0">
                <a:solidFill>
                  <a:schemeClr val="tx2"/>
                </a:solidFill>
                <a:latin typeface="Arial" panose="020B0604020202020204" pitchFamily="34" charset="0"/>
                <a:ea typeface="宋体" panose="02010600030101010101" pitchFamily="2" charset="-122"/>
              </a:rPr>
              <a:t>安委</a:t>
            </a:r>
            <a:r>
              <a:rPr lang="en-US" altLang="zh-CN" b="1" dirty="0">
                <a:solidFill>
                  <a:schemeClr val="tx2"/>
                </a:solidFill>
                <a:latin typeface="Arial" panose="020B0604020202020204" pitchFamily="34" charset="0"/>
                <a:ea typeface="宋体" panose="02010600030101010101" pitchFamily="2" charset="-122"/>
              </a:rPr>
              <a:t>〔2011〕4</a:t>
            </a:r>
            <a:r>
              <a:rPr lang="zh-CN" altLang="en-US" b="1" dirty="0">
                <a:solidFill>
                  <a:schemeClr val="tx2"/>
                </a:solidFill>
                <a:latin typeface="Arial" panose="020B0604020202020204" pitchFamily="34" charset="0"/>
                <a:ea typeface="宋体" panose="02010600030101010101" pitchFamily="2" charset="-122"/>
              </a:rPr>
              <a:t>号</a:t>
            </a:r>
            <a:br>
              <a:rPr lang="zh-CN" altLang="en-US" b="1" dirty="0">
                <a:solidFill>
                  <a:schemeClr val="tx2"/>
                </a:solidFill>
                <a:latin typeface="Arial" panose="020B0604020202020204" pitchFamily="34" charset="0"/>
                <a:ea typeface="宋体" panose="02010600030101010101" pitchFamily="2" charset="-122"/>
              </a:rPr>
            </a:br>
            <a:r>
              <a:rPr lang="zh-CN" altLang="en-US" b="1" dirty="0">
                <a:solidFill>
                  <a:schemeClr val="tx2"/>
                </a:solidFill>
                <a:latin typeface="Arial" panose="020B0604020202020204" pitchFamily="34" charset="0"/>
                <a:ea typeface="宋体" panose="02010600030101010101" pitchFamily="2" charset="-122"/>
              </a:rPr>
              <a:t>  </a:t>
            </a:r>
            <a:br>
              <a:rPr lang="zh-CN" altLang="en-US" b="1" dirty="0">
                <a:solidFill>
                  <a:schemeClr val="tx2"/>
                </a:solidFill>
                <a:latin typeface="Arial" panose="020B0604020202020204" pitchFamily="34" charset="0"/>
                <a:ea typeface="宋体" panose="02010600030101010101" pitchFamily="2" charset="-122"/>
              </a:rPr>
            </a:br>
            <a:endParaRPr lang="zh-CN" altLang="en-US" b="1" dirty="0">
              <a:solidFill>
                <a:schemeClr val="tx2"/>
              </a:solidFill>
              <a:latin typeface="Arial" panose="020B0604020202020204" pitchFamily="3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3" name="Picture 2" descr="未命名2"/>
          <p:cNvPicPr>
            <a:picLocks noChangeAspect="1"/>
          </p:cNvPicPr>
          <p:nvPr/>
        </p:nvPicPr>
        <p:blipFill>
          <a:blip r:embed="rId1"/>
          <a:stretch>
            <a:fillRect/>
          </a:stretch>
        </p:blipFill>
        <p:spPr>
          <a:xfrm>
            <a:off x="1524000" y="6400800"/>
            <a:ext cx="9144000" cy="457200"/>
          </a:xfrm>
          <a:prstGeom prst="rect">
            <a:avLst/>
          </a:prstGeom>
          <a:noFill/>
          <a:ln w="9525">
            <a:noFill/>
          </a:ln>
        </p:spPr>
      </p:pic>
      <p:sp>
        <p:nvSpPr>
          <p:cNvPr id="128005" name="AutoShape 5"/>
          <p:cNvSpPr>
            <a:spLocks noChangeArrowheads="1"/>
          </p:cNvSpPr>
          <p:nvPr/>
        </p:nvSpPr>
        <p:spPr bwMode="gray">
          <a:xfrm>
            <a:off x="1703388" y="1196975"/>
            <a:ext cx="6402388" cy="89217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0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28006" name="Text Box 6"/>
          <p:cNvSpPr txBox="1">
            <a:spLocks noChangeArrowheads="1"/>
          </p:cNvSpPr>
          <p:nvPr/>
        </p:nvSpPr>
        <p:spPr bwMode="gray">
          <a:xfrm>
            <a:off x="2992438" y="1347788"/>
            <a:ext cx="4824413" cy="553085"/>
          </a:xfrm>
          <a:prstGeom prst="rect">
            <a:avLst/>
          </a:prstGeom>
          <a:noFill/>
          <a:ln w="9525" algn="ctr">
            <a:noFill/>
            <a:miter lim="800000"/>
          </a:ln>
          <a:effectLst/>
        </p:spPr>
        <p:txBody>
          <a:bodyPr>
            <a:spAutoFit/>
          </a:bodyPr>
          <a:lstStyle/>
          <a:p>
            <a:pPr marR="0" defTabSz="914400" eaLnBrk="0" hangingPunct="0">
              <a:buClrTx/>
              <a:buSzTx/>
              <a:buFontTx/>
              <a:buNone/>
              <a:defRPr/>
            </a:pPr>
            <a:r>
              <a:rPr kumimoji="0" lang="zh-CN" altLang="en-US"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安全生产标准化的工作现状</a:t>
            </a:r>
            <a:endParaRPr kumimoji="0" lang="zh-CN" altLang="en-US"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28009" name="Text Box 9"/>
          <p:cNvSpPr txBox="1"/>
          <p:nvPr/>
        </p:nvSpPr>
        <p:spPr>
          <a:xfrm>
            <a:off x="3000375" y="2781300"/>
            <a:ext cx="6264275" cy="2951163"/>
          </a:xfrm>
          <a:prstGeom prst="rect">
            <a:avLst/>
          </a:prstGeom>
          <a:solidFill>
            <a:schemeClr val="bg1">
              <a:alpha val="0"/>
            </a:schemeClr>
          </a:solidFill>
          <a:ln w="9525">
            <a:noFill/>
          </a:ln>
        </p:spPr>
        <p:txBody>
          <a:bodyPr anchor="t" anchorCtr="0"/>
          <a:p>
            <a:pPr>
              <a:spcBef>
                <a:spcPct val="50000"/>
              </a:spcBef>
              <a:buChar char="•"/>
            </a:pPr>
            <a:r>
              <a:rPr lang="zh-CN" altLang="en-US" sz="2600" b="1" dirty="0">
                <a:solidFill>
                  <a:schemeClr val="tx1"/>
                </a:solidFill>
                <a:latin typeface="Arial" panose="020B0604020202020204" pitchFamily="34" charset="0"/>
                <a:ea typeface="宋体" panose="02010600030101010101" pitchFamily="2" charset="-122"/>
              </a:rPr>
              <a:t>政府安排部署，总体指导工作</a:t>
            </a:r>
            <a:r>
              <a:rPr lang="zh-CN" altLang="en-US" sz="2600" dirty="0">
                <a:solidFill>
                  <a:schemeClr val="tx1"/>
                </a:solidFill>
                <a:latin typeface="Arial" panose="020B0604020202020204" pitchFamily="34" charset="0"/>
                <a:ea typeface="宋体" panose="02010600030101010101" pitchFamily="2" charset="-122"/>
              </a:rPr>
              <a:t> </a:t>
            </a:r>
            <a:endParaRPr lang="zh-CN" altLang="en-US" sz="2600" dirty="0">
              <a:solidFill>
                <a:schemeClr val="tx1"/>
              </a:solidFill>
              <a:latin typeface="Arial" panose="020B0604020202020204" pitchFamily="34" charset="0"/>
              <a:ea typeface="宋体" panose="02010600030101010101" pitchFamily="2" charset="-122"/>
            </a:endParaRPr>
          </a:p>
          <a:p>
            <a:pPr>
              <a:spcBef>
                <a:spcPct val="50000"/>
              </a:spcBef>
              <a:buChar char="•"/>
            </a:pPr>
            <a:r>
              <a:rPr lang="zh-CN" altLang="en-US" sz="2600" b="1" dirty="0">
                <a:solidFill>
                  <a:schemeClr val="tx1"/>
                </a:solidFill>
                <a:latin typeface="Arial" panose="020B0604020202020204" pitchFamily="34" charset="0"/>
                <a:ea typeface="宋体" panose="02010600030101010101" pitchFamily="2" charset="-122"/>
              </a:rPr>
              <a:t>针对行业特点，加强制度建设</a:t>
            </a:r>
            <a:r>
              <a:rPr lang="zh-CN" altLang="en-US" sz="2600" dirty="0">
                <a:solidFill>
                  <a:schemeClr val="tx1"/>
                </a:solidFill>
                <a:latin typeface="Arial" panose="020B0604020202020204" pitchFamily="34" charset="0"/>
                <a:ea typeface="宋体" panose="02010600030101010101" pitchFamily="2" charset="-122"/>
              </a:rPr>
              <a:t> </a:t>
            </a:r>
            <a:endParaRPr lang="zh-CN" altLang="en-US" sz="2600" dirty="0">
              <a:solidFill>
                <a:schemeClr val="tx1"/>
              </a:solidFill>
              <a:latin typeface="Arial" panose="020B0604020202020204" pitchFamily="34" charset="0"/>
              <a:ea typeface="宋体" panose="02010600030101010101" pitchFamily="2" charset="-122"/>
            </a:endParaRPr>
          </a:p>
          <a:p>
            <a:pPr>
              <a:spcBef>
                <a:spcPct val="50000"/>
              </a:spcBef>
              <a:buChar char="•"/>
            </a:pPr>
            <a:r>
              <a:rPr lang="zh-CN" altLang="en-US" sz="2600" b="1" dirty="0">
                <a:solidFill>
                  <a:schemeClr val="tx1"/>
                </a:solidFill>
                <a:latin typeface="Arial" panose="020B0604020202020204" pitchFamily="34" charset="0"/>
                <a:ea typeface="宋体" panose="02010600030101010101" pitchFamily="2" charset="-122"/>
              </a:rPr>
              <a:t>出台配套措施，积极推动工作</a:t>
            </a:r>
            <a:endParaRPr lang="zh-CN" altLang="en-US" sz="2600" b="1" dirty="0">
              <a:solidFill>
                <a:schemeClr val="tx1"/>
              </a:solidFill>
              <a:latin typeface="Arial" panose="020B0604020202020204" pitchFamily="34" charset="0"/>
              <a:ea typeface="宋体" panose="02010600030101010101" pitchFamily="2" charset="-122"/>
            </a:endParaRPr>
          </a:p>
          <a:p>
            <a:pPr>
              <a:spcBef>
                <a:spcPct val="50000"/>
              </a:spcBef>
              <a:buChar char="•"/>
            </a:pPr>
            <a:r>
              <a:rPr lang="zh-CN" altLang="en-US" sz="2600" b="1" dirty="0">
                <a:solidFill>
                  <a:schemeClr val="tx1"/>
                </a:solidFill>
                <a:latin typeface="Arial" panose="020B0604020202020204" pitchFamily="34" charset="0"/>
                <a:ea typeface="宋体" panose="02010600030101010101" pitchFamily="2" charset="-122"/>
              </a:rPr>
              <a:t>积极开展工作，取得初步成果</a:t>
            </a:r>
            <a:r>
              <a:rPr lang="zh-CN" altLang="en-US" sz="2600" dirty="0">
                <a:latin typeface="Arial" panose="020B0604020202020204" pitchFamily="34" charset="0"/>
                <a:ea typeface="宋体" panose="02010600030101010101" pitchFamily="2" charset="-122"/>
              </a:rPr>
              <a:t> </a:t>
            </a:r>
            <a:endParaRPr lang="zh-CN" altLang="en-US" sz="2600" b="1" dirty="0">
              <a:latin typeface="Arial" panose="020B0604020202020204" pitchFamily="34" charset="0"/>
              <a:ea typeface="宋体" panose="02010600030101010101" pitchFamily="2" charset="-122"/>
            </a:endParaRPr>
          </a:p>
          <a:p>
            <a:pPr>
              <a:spcBef>
                <a:spcPct val="50000"/>
              </a:spcBef>
            </a:pPr>
            <a:endParaRPr lang="en-US" altLang="zh-CN" sz="2600" b="1"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8009"/>
                                        </p:tgtEl>
                                        <p:attrNameLst>
                                          <p:attrName>style.visibility</p:attrName>
                                        </p:attrNameLst>
                                      </p:cBhvr>
                                      <p:to>
                                        <p:strVal val="visible"/>
                                      </p:to>
                                    </p:set>
                                    <p:anim calcmode="lin" valueType="num">
                                      <p:cBhvr additive="base">
                                        <p:cTn id="7" dur="500" fill="hold"/>
                                        <p:tgtEl>
                                          <p:spTgt spid="128009"/>
                                        </p:tgtEl>
                                        <p:attrNameLst>
                                          <p:attrName>ppt_x</p:attrName>
                                        </p:attrNameLst>
                                      </p:cBhvr>
                                      <p:tavLst>
                                        <p:tav tm="0">
                                          <p:val>
                                            <p:strVal val="#ppt_x"/>
                                          </p:val>
                                        </p:tav>
                                        <p:tav tm="100000">
                                          <p:val>
                                            <p:strVal val="#ppt_x"/>
                                          </p:val>
                                        </p:tav>
                                      </p:tavLst>
                                    </p:anim>
                                    <p:anim calcmode="lin" valueType="num">
                                      <p:cBhvr additive="base">
                                        <p:cTn id="8" dur="500" fill="hold"/>
                                        <p:tgtEl>
                                          <p:spTgt spid="1280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Picture 2" descr="未命名2"/>
          <p:cNvPicPr>
            <a:picLocks noChangeAspect="1"/>
          </p:cNvPicPr>
          <p:nvPr/>
        </p:nvPicPr>
        <p:blipFill>
          <a:blip r:embed="rId1"/>
          <a:stretch>
            <a:fillRect/>
          </a:stretch>
        </p:blipFill>
        <p:spPr>
          <a:xfrm>
            <a:off x="1524000" y="6400800"/>
            <a:ext cx="9144000" cy="457200"/>
          </a:xfrm>
          <a:prstGeom prst="rect">
            <a:avLst/>
          </a:prstGeom>
          <a:noFill/>
          <a:ln w="9525">
            <a:noFill/>
          </a:ln>
        </p:spPr>
      </p:pic>
      <p:sp>
        <p:nvSpPr>
          <p:cNvPr id="177157" name="AutoShape 5"/>
          <p:cNvSpPr>
            <a:spLocks noChangeArrowheads="1"/>
          </p:cNvSpPr>
          <p:nvPr/>
        </p:nvSpPr>
        <p:spPr bwMode="gray">
          <a:xfrm>
            <a:off x="1703388" y="1196975"/>
            <a:ext cx="6402388" cy="89217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0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77158" name="Text Box 6"/>
          <p:cNvSpPr txBox="1">
            <a:spLocks noChangeArrowheads="1"/>
          </p:cNvSpPr>
          <p:nvPr/>
        </p:nvSpPr>
        <p:spPr bwMode="gray">
          <a:xfrm>
            <a:off x="2992438" y="1347788"/>
            <a:ext cx="4824413" cy="553085"/>
          </a:xfrm>
          <a:prstGeom prst="rect">
            <a:avLst/>
          </a:prstGeom>
          <a:noFill/>
          <a:ln w="9525" algn="ctr">
            <a:noFill/>
            <a:miter lim="800000"/>
          </a:ln>
          <a:effectLst/>
        </p:spPr>
        <p:txBody>
          <a:bodyPr>
            <a:spAutoFit/>
          </a:bodyPr>
          <a:lstStyle/>
          <a:p>
            <a:pPr marR="0" defTabSz="914400" eaLnBrk="0" hangingPunct="0">
              <a:buClrTx/>
              <a:buSzTx/>
              <a:buFontTx/>
              <a:buNone/>
              <a:defRPr/>
            </a:pPr>
            <a:r>
              <a:rPr kumimoji="0" lang="zh-CN" altLang="en-US"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工作现状</a:t>
            </a:r>
            <a:endParaRPr kumimoji="0" lang="zh-CN" altLang="en-US" b="1" kern="1200" cap="none" spc="0" normalizeH="0" baseline="0" noProof="0" dirty="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77160" name="Text Box 8"/>
          <p:cNvSpPr txBox="1"/>
          <p:nvPr/>
        </p:nvSpPr>
        <p:spPr>
          <a:xfrm>
            <a:off x="1703388" y="2997200"/>
            <a:ext cx="8964612" cy="3167063"/>
          </a:xfrm>
          <a:prstGeom prst="rect">
            <a:avLst/>
          </a:prstGeom>
          <a:solidFill>
            <a:schemeClr val="bg1">
              <a:alpha val="0"/>
            </a:schemeClr>
          </a:solidFill>
          <a:ln w="9525">
            <a:noFill/>
          </a:ln>
        </p:spPr>
        <p:txBody>
          <a:bodyPr anchor="t" anchorCtr="0"/>
          <a:p>
            <a:r>
              <a:rPr lang="zh-CN" altLang="en-US" sz="2000" b="1" dirty="0">
                <a:solidFill>
                  <a:schemeClr val="tx1"/>
                </a:solidFill>
                <a:latin typeface="Arial" panose="020B0604020202020204" pitchFamily="34" charset="0"/>
                <a:ea typeface="宋体" panose="02010600030101010101" pitchFamily="2" charset="-122"/>
              </a:rPr>
              <a:t>全国各行业已有数万家企业达标，其中一级企业：</a:t>
            </a:r>
            <a:endParaRPr lang="zh-CN" altLang="en-US" sz="2000" b="1" dirty="0">
              <a:solidFill>
                <a:schemeClr val="tx1"/>
              </a:solidFill>
              <a:latin typeface="Arial" panose="020B0604020202020204" pitchFamily="34" charset="0"/>
              <a:ea typeface="宋体" panose="02010600030101010101" pitchFamily="2" charset="-122"/>
            </a:endParaRPr>
          </a:p>
          <a:p>
            <a:endParaRPr lang="zh-CN" altLang="en-US" sz="2000" b="1" dirty="0">
              <a:solidFill>
                <a:schemeClr val="tx1"/>
              </a:solidFill>
              <a:latin typeface="Arial" panose="020B0604020202020204" pitchFamily="34" charset="0"/>
              <a:ea typeface="宋体" panose="02010600030101010101" pitchFamily="2" charset="-122"/>
            </a:endParaRPr>
          </a:p>
          <a:p>
            <a:pPr>
              <a:lnSpc>
                <a:spcPct val="130000"/>
              </a:lnSpc>
            </a:pPr>
            <a:r>
              <a:rPr lang="zh-CN" altLang="en-US" sz="2000" b="1" dirty="0">
                <a:solidFill>
                  <a:schemeClr val="tx1"/>
                </a:solidFill>
                <a:latin typeface="Arial" panose="020B0604020202020204" pitchFamily="34" charset="0"/>
                <a:ea typeface="宋体" panose="02010600030101010101" pitchFamily="2" charset="-122"/>
              </a:rPr>
              <a:t>金属非金属矿山安全标准化一级企业共</a:t>
            </a:r>
            <a:r>
              <a:rPr lang="en-US" altLang="zh-CN" sz="2000" b="1" dirty="0">
                <a:solidFill>
                  <a:schemeClr val="tx1"/>
                </a:solidFill>
                <a:latin typeface="Arial" panose="020B0604020202020204" pitchFamily="34" charset="0"/>
                <a:ea typeface="宋体" panose="02010600030101010101" pitchFamily="2" charset="-122"/>
              </a:rPr>
              <a:t>2</a:t>
            </a:r>
            <a:r>
              <a:rPr lang="zh-CN" altLang="en-US" sz="2000" b="1" dirty="0">
                <a:solidFill>
                  <a:schemeClr val="tx1"/>
                </a:solidFill>
                <a:latin typeface="Arial" panose="020B0604020202020204" pitchFamily="34" charset="0"/>
                <a:ea typeface="宋体" panose="02010600030101010101" pitchFamily="2" charset="-122"/>
              </a:rPr>
              <a:t>批，</a:t>
            </a:r>
            <a:r>
              <a:rPr lang="en-US" altLang="zh-CN" sz="2000" b="1" dirty="0">
                <a:solidFill>
                  <a:schemeClr val="tx1"/>
                </a:solidFill>
                <a:latin typeface="Arial" panose="020B0604020202020204" pitchFamily="34" charset="0"/>
                <a:ea typeface="宋体" panose="02010600030101010101" pitchFamily="2" charset="-122"/>
              </a:rPr>
              <a:t>35</a:t>
            </a:r>
            <a:r>
              <a:rPr lang="zh-CN" altLang="en-US" sz="2000" b="1" dirty="0">
                <a:solidFill>
                  <a:schemeClr val="tx1"/>
                </a:solidFill>
                <a:latin typeface="Arial" panose="020B0604020202020204" pitchFamily="34" charset="0"/>
                <a:ea typeface="宋体" panose="02010600030101010101" pitchFamily="2" charset="-122"/>
              </a:rPr>
              <a:t>家</a:t>
            </a:r>
            <a:r>
              <a:rPr lang="en-US" altLang="zh-CN" sz="2000" b="1" dirty="0">
                <a:solidFill>
                  <a:schemeClr val="tx1"/>
                </a:solidFill>
                <a:latin typeface="Arial" panose="020B0604020202020204" pitchFamily="34" charset="0"/>
                <a:ea typeface="宋体" panose="02010600030101010101" pitchFamily="2" charset="-122"/>
              </a:rPr>
              <a:t>. </a:t>
            </a:r>
            <a:endParaRPr lang="en-US" altLang="zh-CN" sz="2000" b="1" dirty="0">
              <a:solidFill>
                <a:schemeClr val="tx1"/>
              </a:solidFill>
              <a:latin typeface="Arial" panose="020B0604020202020204" pitchFamily="34" charset="0"/>
              <a:ea typeface="宋体" panose="02010600030101010101" pitchFamily="2" charset="-122"/>
            </a:endParaRPr>
          </a:p>
          <a:p>
            <a:pPr>
              <a:lnSpc>
                <a:spcPct val="130000"/>
              </a:lnSpc>
            </a:pPr>
            <a:r>
              <a:rPr lang="zh-CN" altLang="en-US" sz="2000" b="1" dirty="0">
                <a:solidFill>
                  <a:schemeClr val="tx1"/>
                </a:solidFill>
                <a:latin typeface="Arial" panose="020B0604020202020204" pitchFamily="34" charset="0"/>
                <a:ea typeface="宋体" panose="02010600030101010101" pitchFamily="2" charset="-122"/>
              </a:rPr>
              <a:t>危险化学品从业单位安全标准化一级企业共</a:t>
            </a:r>
            <a:r>
              <a:rPr lang="en-US" altLang="zh-CN" sz="2000" b="1" dirty="0">
                <a:solidFill>
                  <a:schemeClr val="tx1"/>
                </a:solidFill>
                <a:latin typeface="Arial" panose="020B0604020202020204" pitchFamily="34" charset="0"/>
                <a:ea typeface="宋体" panose="02010600030101010101" pitchFamily="2" charset="-122"/>
              </a:rPr>
              <a:t>2</a:t>
            </a:r>
            <a:r>
              <a:rPr lang="zh-CN" altLang="en-US" sz="2000" b="1" dirty="0">
                <a:solidFill>
                  <a:schemeClr val="tx1"/>
                </a:solidFill>
                <a:latin typeface="Arial" panose="020B0604020202020204" pitchFamily="34" charset="0"/>
                <a:ea typeface="宋体" panose="02010600030101010101" pitchFamily="2" charset="-122"/>
              </a:rPr>
              <a:t>批，</a:t>
            </a:r>
            <a:r>
              <a:rPr lang="en-US" altLang="zh-CN" sz="2000" b="1" dirty="0">
                <a:solidFill>
                  <a:schemeClr val="tx1"/>
                </a:solidFill>
                <a:latin typeface="Arial" panose="020B0604020202020204" pitchFamily="34" charset="0"/>
                <a:ea typeface="宋体" panose="02010600030101010101" pitchFamily="2" charset="-122"/>
              </a:rPr>
              <a:t>37</a:t>
            </a:r>
            <a:r>
              <a:rPr lang="zh-CN" altLang="en-US" sz="2000" b="1" dirty="0">
                <a:solidFill>
                  <a:schemeClr val="tx1"/>
                </a:solidFill>
                <a:latin typeface="Arial" panose="020B0604020202020204" pitchFamily="34" charset="0"/>
                <a:ea typeface="宋体" panose="02010600030101010101" pitchFamily="2" charset="-122"/>
              </a:rPr>
              <a:t>家。</a:t>
            </a:r>
            <a:endParaRPr lang="zh-CN" altLang="en-US" sz="2000" b="1" dirty="0">
              <a:solidFill>
                <a:schemeClr val="tx1"/>
              </a:solidFill>
              <a:latin typeface="Arial" panose="020B0604020202020204" pitchFamily="34" charset="0"/>
              <a:ea typeface="宋体" panose="02010600030101010101" pitchFamily="2" charset="-122"/>
            </a:endParaRPr>
          </a:p>
          <a:p>
            <a:pPr>
              <a:lnSpc>
                <a:spcPct val="130000"/>
              </a:lnSpc>
            </a:pPr>
            <a:r>
              <a:rPr lang="zh-CN" altLang="en-US" sz="2000" b="1" dirty="0">
                <a:solidFill>
                  <a:schemeClr val="tx1"/>
                </a:solidFill>
                <a:latin typeface="Arial" panose="020B0604020202020204" pitchFamily="34" charset="0"/>
                <a:ea typeface="宋体" panose="02010600030101010101" pitchFamily="2" charset="-122"/>
              </a:rPr>
              <a:t>冶金企业通过安全标准化一级企业的共</a:t>
            </a:r>
            <a:r>
              <a:rPr lang="en-US" altLang="zh-CN" sz="2000" b="1" dirty="0">
                <a:solidFill>
                  <a:schemeClr val="tx1"/>
                </a:solidFill>
                <a:latin typeface="Arial" panose="020B0604020202020204" pitchFamily="34" charset="0"/>
                <a:ea typeface="宋体" panose="02010600030101010101" pitchFamily="2" charset="-122"/>
              </a:rPr>
              <a:t>4</a:t>
            </a:r>
            <a:r>
              <a:rPr lang="zh-CN" altLang="en-US" sz="2000" b="1" dirty="0">
                <a:solidFill>
                  <a:schemeClr val="tx1"/>
                </a:solidFill>
                <a:latin typeface="Arial" panose="020B0604020202020204" pitchFamily="34" charset="0"/>
                <a:ea typeface="宋体" panose="02010600030101010101" pitchFamily="2" charset="-122"/>
              </a:rPr>
              <a:t>批，</a:t>
            </a:r>
            <a:r>
              <a:rPr lang="en-US" altLang="zh-CN" sz="2000" b="1" dirty="0">
                <a:solidFill>
                  <a:schemeClr val="tx1"/>
                </a:solidFill>
                <a:latin typeface="Arial" panose="020B0604020202020204" pitchFamily="34" charset="0"/>
                <a:ea typeface="宋体" panose="02010600030101010101" pitchFamily="2" charset="-122"/>
              </a:rPr>
              <a:t>22</a:t>
            </a:r>
            <a:r>
              <a:rPr lang="zh-CN" altLang="en-US" sz="2000" b="1" dirty="0">
                <a:solidFill>
                  <a:schemeClr val="tx1"/>
                </a:solidFill>
                <a:latin typeface="Arial" panose="020B0604020202020204" pitchFamily="34" charset="0"/>
                <a:ea typeface="宋体" panose="02010600030101010101" pitchFamily="2" charset="-122"/>
              </a:rPr>
              <a:t>个单元（炼钢、炼铁）；</a:t>
            </a:r>
            <a:endParaRPr lang="zh-CN" altLang="en-US" sz="2000" b="1" dirty="0">
              <a:solidFill>
                <a:schemeClr val="tx1"/>
              </a:solidFill>
              <a:latin typeface="Arial" panose="020B0604020202020204" pitchFamily="34" charset="0"/>
              <a:ea typeface="宋体" panose="02010600030101010101" pitchFamily="2" charset="-122"/>
            </a:endParaRPr>
          </a:p>
          <a:p>
            <a:pPr>
              <a:lnSpc>
                <a:spcPct val="130000"/>
              </a:lnSpc>
            </a:pPr>
            <a:r>
              <a:rPr lang="zh-CN" altLang="en-US" sz="2000" b="1" dirty="0">
                <a:solidFill>
                  <a:schemeClr val="tx1"/>
                </a:solidFill>
                <a:latin typeface="Arial" panose="020B0604020202020204" pitchFamily="34" charset="0"/>
                <a:ea typeface="宋体" panose="02010600030101010101" pitchFamily="2" charset="-122"/>
              </a:rPr>
              <a:t>机械制造企业通过安全标准化一级企业共</a:t>
            </a:r>
            <a:r>
              <a:rPr lang="en-US" altLang="zh-CN" sz="2000" b="1" dirty="0">
                <a:solidFill>
                  <a:schemeClr val="tx1"/>
                </a:solidFill>
                <a:latin typeface="Arial" panose="020B0604020202020204" pitchFamily="34" charset="0"/>
                <a:ea typeface="宋体" panose="02010600030101010101" pitchFamily="2" charset="-122"/>
              </a:rPr>
              <a:t>11</a:t>
            </a:r>
            <a:r>
              <a:rPr lang="zh-CN" altLang="en-US" sz="2000" b="1" dirty="0">
                <a:solidFill>
                  <a:schemeClr val="tx1"/>
                </a:solidFill>
                <a:latin typeface="Arial" panose="020B0604020202020204" pitchFamily="34" charset="0"/>
                <a:ea typeface="宋体" panose="02010600030101010101" pitchFamily="2" charset="-122"/>
              </a:rPr>
              <a:t>批</a:t>
            </a:r>
            <a:r>
              <a:rPr lang="en-US" altLang="zh-CN" sz="2000" b="1" dirty="0">
                <a:solidFill>
                  <a:schemeClr val="tx1"/>
                </a:solidFill>
                <a:latin typeface="Arial" panose="020B0604020202020204" pitchFamily="34" charset="0"/>
                <a:ea typeface="宋体" panose="02010600030101010101" pitchFamily="2" charset="-122"/>
              </a:rPr>
              <a:t>241</a:t>
            </a:r>
            <a:r>
              <a:rPr lang="zh-CN" altLang="en-US" sz="2000" b="1" dirty="0">
                <a:solidFill>
                  <a:schemeClr val="tx1"/>
                </a:solidFill>
                <a:latin typeface="Arial" panose="020B0604020202020204" pitchFamily="34" charset="0"/>
                <a:ea typeface="宋体" panose="02010600030101010101" pitchFamily="2" charset="-122"/>
              </a:rPr>
              <a:t>家。</a:t>
            </a:r>
            <a:endParaRPr lang="zh-CN" altLang="en-US" sz="2000" b="1" dirty="0">
              <a:solidFill>
                <a:schemeClr val="tx1"/>
              </a:solidFill>
              <a:latin typeface="Arial" panose="020B0604020202020204" pitchFamily="34" charset="0"/>
              <a:ea typeface="宋体" panose="02010600030101010101" pitchFamily="2" charset="-122"/>
            </a:endParaRPr>
          </a:p>
          <a:p>
            <a:pPr>
              <a:lnSpc>
                <a:spcPct val="130000"/>
              </a:lnSpc>
            </a:pPr>
            <a:r>
              <a:rPr lang="zh-CN" altLang="en-US" sz="2000" b="1" dirty="0">
                <a:solidFill>
                  <a:schemeClr val="tx1"/>
                </a:solidFill>
                <a:latin typeface="Arial" panose="020B0604020202020204" pitchFamily="34" charset="0"/>
                <a:ea typeface="宋体" panose="02010600030101010101" pitchFamily="2" charset="-122"/>
              </a:rPr>
              <a:t>国家级安全质量标准化煤矿</a:t>
            </a:r>
            <a:r>
              <a:rPr lang="en-US" altLang="zh-CN" sz="2000" b="1" dirty="0">
                <a:solidFill>
                  <a:schemeClr val="tx1"/>
                </a:solidFill>
                <a:latin typeface="Arial" panose="020B0604020202020204" pitchFamily="34" charset="0"/>
                <a:ea typeface="宋体" panose="02010600030101010101" pitchFamily="2" charset="-122"/>
              </a:rPr>
              <a:t>242+319=561</a:t>
            </a:r>
            <a:r>
              <a:rPr lang="zh-CN" altLang="en-US" sz="2000" b="1" dirty="0">
                <a:solidFill>
                  <a:schemeClr val="tx1"/>
                </a:solidFill>
                <a:latin typeface="Arial" panose="020B0604020202020204" pitchFamily="34" charset="0"/>
                <a:ea typeface="宋体" panose="02010600030101010101" pitchFamily="2" charset="-122"/>
              </a:rPr>
              <a:t>家。</a:t>
            </a:r>
            <a:endParaRPr lang="zh-CN" altLang="en-US" sz="2000" b="1" dirty="0">
              <a:solidFill>
                <a:schemeClr val="tx1"/>
              </a:solidFill>
              <a:latin typeface="Arial" panose="020B0604020202020204" pitchFamily="34" charset="0"/>
              <a:ea typeface="宋体" panose="02010600030101010101" pitchFamily="2" charset="-122"/>
            </a:endParaRPr>
          </a:p>
          <a:p>
            <a:pPr>
              <a:lnSpc>
                <a:spcPct val="130000"/>
              </a:lnSpc>
            </a:pPr>
            <a:endParaRPr lang="zh-CN" altLang="en-US" sz="2000" b="1" dirty="0">
              <a:solidFill>
                <a:schemeClr val="tx1"/>
              </a:solidFill>
              <a:latin typeface="Arial" panose="020B0604020202020204" pitchFamily="34" charset="0"/>
              <a:ea typeface="宋体" panose="02010600030101010101" pitchFamily="2" charset="-122"/>
            </a:endParaRPr>
          </a:p>
          <a:p>
            <a:pPr>
              <a:spcBef>
                <a:spcPct val="50000"/>
              </a:spcBef>
              <a:buChar char="•"/>
            </a:pPr>
            <a:endParaRPr lang="zh-CN" altLang="en-US" sz="2000" b="1" dirty="0">
              <a:solidFill>
                <a:schemeClr val="tx1"/>
              </a:solidFill>
              <a:latin typeface="Arial" panose="020B0604020202020204" pitchFamily="34" charset="0"/>
              <a:ea typeface="宋体" panose="02010600030101010101" pitchFamily="2" charset="-122"/>
            </a:endParaRPr>
          </a:p>
          <a:p>
            <a:endParaRPr lang="zh-CN" altLang="en-US" sz="2400" b="1" dirty="0">
              <a:solidFill>
                <a:schemeClr val="tx1"/>
              </a:solidFill>
              <a:latin typeface="仿宋_GB2312" pitchFamily="49" charset="-122"/>
              <a:ea typeface="仿宋_GB2312" pitchFamily="49" charset="-122"/>
            </a:endParaRPr>
          </a:p>
          <a:p>
            <a:pPr>
              <a:spcBef>
                <a:spcPct val="50000"/>
              </a:spcBef>
            </a:pPr>
            <a:endParaRPr lang="en-US" altLang="zh-CN" sz="2400" b="1" dirty="0">
              <a:solidFill>
                <a:schemeClr val="tx1"/>
              </a:solidFill>
              <a:latin typeface="仿宋_GB2312" pitchFamily="49" charset="-122"/>
              <a:ea typeface="仿宋_GB2312" pitchFamily="49" charset="-122"/>
            </a:endParaRPr>
          </a:p>
        </p:txBody>
      </p:sp>
      <p:sp>
        <p:nvSpPr>
          <p:cNvPr id="177161" name="Oval 9"/>
          <p:cNvSpPr/>
          <p:nvPr/>
        </p:nvSpPr>
        <p:spPr>
          <a:xfrm>
            <a:off x="1954213" y="2349500"/>
            <a:ext cx="539750" cy="539750"/>
          </a:xfrm>
          <a:prstGeom prst="ellipse">
            <a:avLst/>
          </a:prstGeom>
          <a:gradFill rotWithShape="0">
            <a:gsLst>
              <a:gs pos="0">
                <a:srgbClr val="99CC00"/>
              </a:gs>
              <a:gs pos="100000">
                <a:srgbClr val="475E00"/>
              </a:gs>
            </a:gsLst>
            <a:path path="rect">
              <a:fillToRect r="100000" b="100000"/>
            </a:path>
            <a:tileRect/>
          </a:gradFill>
          <a:ln w="12700" cap="flat" cmpd="sng">
            <a:solidFill>
              <a:srgbClr val="000000"/>
            </a:solidFill>
            <a:prstDash val="solid"/>
            <a:round/>
            <a:headEnd type="none" w="med" len="med"/>
            <a:tailEnd type="none" w="med" len="med"/>
          </a:ln>
        </p:spPr>
        <p:txBody>
          <a:bodyPr wrap="none" anchor="ctr" anchorCtr="0"/>
          <a:p>
            <a:pPr algn="ctr" latinLnBrk="1"/>
            <a:endParaRPr lang="en-US" altLang="zh-CN" sz="2800" b="1" dirty="0">
              <a:solidFill>
                <a:srgbClr val="FFFFFF"/>
              </a:solidFill>
              <a:latin typeface="Gulim" pitchFamily="34" charset="-127"/>
              <a:ea typeface="Gulim"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161"/>
                                        </p:tgtEl>
                                        <p:attrNameLst>
                                          <p:attrName>style.visibility</p:attrName>
                                        </p:attrNameLst>
                                      </p:cBhvr>
                                      <p:to>
                                        <p:strVal val="visible"/>
                                      </p:to>
                                    </p:set>
                                    <p:anim calcmode="lin" valueType="num">
                                      <p:cBhvr additive="base">
                                        <p:cTn id="7" dur="500" fill="hold"/>
                                        <p:tgtEl>
                                          <p:spTgt spid="177161"/>
                                        </p:tgtEl>
                                        <p:attrNameLst>
                                          <p:attrName>ppt_x</p:attrName>
                                        </p:attrNameLst>
                                      </p:cBhvr>
                                      <p:tavLst>
                                        <p:tav tm="0">
                                          <p:val>
                                            <p:strVal val="#ppt_x"/>
                                          </p:val>
                                        </p:tav>
                                        <p:tav tm="100000">
                                          <p:val>
                                            <p:strVal val="#ppt_x"/>
                                          </p:val>
                                        </p:tav>
                                      </p:tavLst>
                                    </p:anim>
                                    <p:anim calcmode="lin" valueType="num">
                                      <p:cBhvr additive="base">
                                        <p:cTn id="8" dur="500" fill="hold"/>
                                        <p:tgtEl>
                                          <p:spTgt spid="17716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7160"/>
                                        </p:tgtEl>
                                        <p:attrNameLst>
                                          <p:attrName>style.visibility</p:attrName>
                                        </p:attrNameLst>
                                      </p:cBhvr>
                                      <p:to>
                                        <p:strVal val="visible"/>
                                      </p:to>
                                    </p:set>
                                    <p:anim calcmode="lin" valueType="num">
                                      <p:cBhvr additive="base">
                                        <p:cTn id="11" dur="500" fill="hold"/>
                                        <p:tgtEl>
                                          <p:spTgt spid="177160"/>
                                        </p:tgtEl>
                                        <p:attrNameLst>
                                          <p:attrName>ppt_x</p:attrName>
                                        </p:attrNameLst>
                                      </p:cBhvr>
                                      <p:tavLst>
                                        <p:tav tm="0">
                                          <p:val>
                                            <p:strVal val="#ppt_x"/>
                                          </p:val>
                                        </p:tav>
                                        <p:tav tm="100000">
                                          <p:val>
                                            <p:strVal val="#ppt_x"/>
                                          </p:val>
                                        </p:tav>
                                      </p:tavLst>
                                    </p:anim>
                                    <p:anim calcmode="lin" valueType="num">
                                      <p:cBhvr additive="base">
                                        <p:cTn id="12" dur="500" fill="hold"/>
                                        <p:tgtEl>
                                          <p:spTgt spid="177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0" grpId="0" bldLvl="0" animBg="1"/>
      <p:bldP spid="177161"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SPECIAL_SOURCE" val="bdnull"/>
</p:tagLst>
</file>

<file path=ppt/tags/tag15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2.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66FF"/>
        </a:solid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000" b="0"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3366FF"/>
        </a:solid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000" b="0"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4094</Words>
  <Application>WPS 演示</Application>
  <PresentationFormat>全屏显示(4:3)</PresentationFormat>
  <Paragraphs>255</Paragraphs>
  <Slides>26</Slides>
  <Notes>20</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26</vt:i4>
      </vt:variant>
    </vt:vector>
  </HeadingPairs>
  <TitlesOfParts>
    <vt:vector size="48" baseType="lpstr">
      <vt:lpstr>Arial</vt:lpstr>
      <vt:lpstr>宋体</vt:lpstr>
      <vt:lpstr>Wingdings</vt:lpstr>
      <vt:lpstr>黑体</vt:lpstr>
      <vt:lpstr>华文行楷</vt:lpstr>
      <vt:lpstr>微软雅黑</vt:lpstr>
      <vt:lpstr>华文新魏</vt:lpstr>
      <vt:lpstr>华文细黑</vt:lpstr>
      <vt:lpstr>仿宋_GB2312</vt:lpstr>
      <vt:lpstr>仿宋</vt:lpstr>
      <vt:lpstr>Gulim</vt:lpstr>
      <vt:lpstr>Malgun Gothic</vt:lpstr>
      <vt:lpstr>楷体_GB2312</vt:lpstr>
      <vt:lpstr>新宋体</vt:lpstr>
      <vt:lpstr>Tahoma</vt:lpstr>
      <vt:lpstr>Arial Unicode MS</vt:lpstr>
      <vt:lpstr>隶书</vt:lpstr>
      <vt:lpstr>汉仪旗黑-85S</vt:lpstr>
      <vt:lpstr>李旭科毛笔行书</vt:lpstr>
      <vt:lpstr>楷体</vt:lpstr>
      <vt:lpstr>默认设计模板</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交通运输企业安全生产 标准化建设实施方案</dc:title>
  <dc:creator/>
  <cp:lastModifiedBy>monkeyhappy</cp:lastModifiedBy>
  <cp:revision>2</cp:revision>
  <dcterms:created xsi:type="dcterms:W3CDTF">2022-04-29T03:20:17Z</dcterms:created>
  <dcterms:modified xsi:type="dcterms:W3CDTF">2024-02-02T06:09:55Z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2DF1B69A4D1A42F6BE8F3915EDD16130_12</vt:lpwstr>
  </property>
  <property fmtid="{D5CDD505-2E9C-101B-9397-08002B2CF9AE}" pid="3" name="KSOProductBuildVer">
    <vt:lpwstr>2052-12.1.0.16309</vt:lpwstr>
  </property>
</Properties>
</file>