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59" r:id="rId4"/>
    <p:sldId id="360" r:id="rId5"/>
    <p:sldId id="258" r:id="rId6"/>
    <p:sldId id="286" r:id="rId7"/>
    <p:sldId id="287" r:id="rId8"/>
    <p:sldId id="290" r:id="rId9"/>
    <p:sldId id="289" r:id="rId10"/>
    <p:sldId id="292" r:id="rId11"/>
    <p:sldId id="291" r:id="rId12"/>
    <p:sldId id="293" r:id="rId13"/>
    <p:sldId id="294" r:id="rId14"/>
    <p:sldId id="295" r:id="rId15"/>
    <p:sldId id="296" r:id="rId16"/>
    <p:sldId id="297" r:id="rId17"/>
    <p:sldId id="300" r:id="rId18"/>
    <p:sldId id="303" r:id="rId19"/>
    <p:sldId id="305" r:id="rId20"/>
    <p:sldId id="306" r:id="rId21"/>
    <p:sldId id="307" r:id="rId22"/>
    <p:sldId id="308" r:id="rId23"/>
    <p:sldId id="311" r:id="rId24"/>
    <p:sldId id="312" r:id="rId25"/>
    <p:sldId id="313" r:id="rId26"/>
    <p:sldId id="315" r:id="rId27"/>
    <p:sldId id="316" r:id="rId28"/>
    <p:sldId id="317" r:id="rId29"/>
    <p:sldId id="318" r:id="rId30"/>
    <p:sldId id="319" r:id="rId31"/>
    <p:sldId id="320" r:id="rId32"/>
    <p:sldId id="321" r:id="rId33"/>
    <p:sldId id="322" r:id="rId34"/>
    <p:sldId id="324" r:id="rId35"/>
    <p:sldId id="325" r:id="rId36"/>
    <p:sldId id="327" r:id="rId37"/>
    <p:sldId id="326" r:id="rId38"/>
    <p:sldId id="328" r:id="rId39"/>
    <p:sldId id="329" r:id="rId40"/>
    <p:sldId id="330" r:id="rId41"/>
    <p:sldId id="281" r:id="rId42"/>
    <p:sldId id="283" r:id="rId43"/>
    <p:sldId id="361" r:id="rId44"/>
  </p:sldIdLst>
  <p:sldSz cx="12192000" cy="6858000"/>
  <p:notesSz cx="6858000" cy="9144000"/>
  <p:custDataLst>
    <p:tags r:id="rId49"/>
  </p:custDataLst>
  <p:defaultTextStyle>
    <a:defPPr>
      <a:defRPr lang="zh-CN"/>
    </a:defPPr>
    <a:lvl1pPr marL="0" lvl="0"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ahom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000" b="0" i="0" u="none" kern="1200" baseline="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492BB9"/>
    <a:srgbClr val="333300"/>
    <a:srgbClr val="FF0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71"/>
    <p:restoredTop sz="94682"/>
  </p:normalViewPr>
  <p:slideViewPr>
    <p:cSldViewPr showGuides="1">
      <p:cViewPr varScale="1">
        <p:scale>
          <a:sx n="63" d="100"/>
          <a:sy n="63" d="100"/>
        </p:scale>
        <p:origin x="-1410"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gs" Target="tags/tag163.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image" Target="../media/image1.pn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image" Target="../media/image1.png"/><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Group 1026"/>
          <p:cNvGrpSpPr/>
          <p:nvPr userDrawn="1"/>
        </p:nvGrpSpPr>
        <p:grpSpPr>
          <a:xfrm>
            <a:off x="0" y="2438400"/>
            <a:ext cx="12012084" cy="1052513"/>
            <a:chOff x="0" y="1536"/>
            <a:chExt cx="5675" cy="663"/>
          </a:xfrm>
        </p:grpSpPr>
        <p:grpSp>
          <p:nvGrpSpPr>
            <p:cNvPr id="2056" name="Group 1027"/>
            <p:cNvGrpSpPr/>
            <p:nvPr/>
          </p:nvGrpSpPr>
          <p:grpSpPr>
            <a:xfrm>
              <a:off x="185" y="1604"/>
              <a:ext cx="449" cy="299"/>
              <a:chOff x="720" y="336"/>
              <a:chExt cx="624" cy="432"/>
            </a:xfrm>
          </p:grpSpPr>
          <p:sp>
            <p:nvSpPr>
              <p:cNvPr id="22" name="Rectangle 1028"/>
              <p:cNvSpPr>
                <a:spLocks noChangeArrowheads="1"/>
              </p:cNvSpPr>
              <p:nvPr/>
            </p:nvSpPr>
            <p:spPr bwMode="auto">
              <a:xfrm>
                <a:off x="720" y="336"/>
                <a:ext cx="384" cy="432"/>
              </a:xfrm>
              <a:prstGeom prst="rect">
                <a:avLst/>
              </a:prstGeom>
              <a:solidFill>
                <a:schemeClr val="folHlink"/>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grpSp>
        <p:grpSp>
          <p:nvGrpSpPr>
            <p:cNvPr id="2057" name="Group 1030"/>
            <p:cNvGrpSpPr/>
            <p:nvPr/>
          </p:nvGrpSpPr>
          <p:grpSpPr>
            <a:xfrm>
              <a:off x="263" y="1870"/>
              <a:ext cx="466" cy="299"/>
              <a:chOff x="912" y="2640"/>
              <a:chExt cx="672" cy="432"/>
            </a:xfrm>
          </p:grpSpPr>
          <p:sp>
            <p:nvSpPr>
              <p:cNvPr id="20" name="Rectangle 1031"/>
              <p:cNvSpPr>
                <a:spLocks noChangeArrowheads="1"/>
              </p:cNvSpPr>
              <p:nvPr/>
            </p:nvSpPr>
            <p:spPr bwMode="auto">
              <a:xfrm>
                <a:off x="912" y="2640"/>
                <a:ext cx="384" cy="432"/>
              </a:xfrm>
              <a:prstGeom prst="rect">
                <a:avLst/>
              </a:prstGeom>
              <a:solidFill>
                <a:schemeClr val="accent2"/>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1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8" name="Rectangle 1034"/>
            <p:cNvSpPr>
              <a:spLocks noChangeArrowheads="1"/>
            </p:cNvSpPr>
            <p:nvPr/>
          </p:nvSpPr>
          <p:spPr bwMode="auto">
            <a:xfrm>
              <a:off x="400" y="1536"/>
              <a:ext cx="20" cy="663"/>
            </a:xfrm>
            <a:prstGeom prst="rect">
              <a:avLst/>
            </a:prstGeom>
            <a:solidFill>
              <a:schemeClr val="bg2"/>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9" name="Rectangle 1035"/>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4108" name="Rectangle 1036"/>
          <p:cNvSpPr>
            <a:spLocks noGrp="1" noChangeArrowheads="1"/>
          </p:cNvSpPr>
          <p:nvPr>
            <p:ph type="ctrTitle"/>
          </p:nvPr>
        </p:nvSpPr>
        <p:spPr>
          <a:xfrm>
            <a:off x="1320800" y="1828800"/>
            <a:ext cx="10363200" cy="1143000"/>
          </a:xfrm>
        </p:spPr>
        <p:txBody>
          <a:bodyPr/>
          <a:lstStyle>
            <a:lvl1pPr>
              <a:defRPr/>
            </a:lvl1pPr>
          </a:lstStyle>
          <a:p>
            <a:pPr lvl="0"/>
            <a:r>
              <a:rPr lang="zh-CN" altLang="en-US" noProof="0" smtClean="0"/>
              <a:t>单击此处编辑母版标题样式</a:t>
            </a:r>
            <a:endParaRPr lang="zh-CN" altLang="en-US" noProof="0" smtClean="0"/>
          </a:p>
        </p:txBody>
      </p:sp>
      <p:sp>
        <p:nvSpPr>
          <p:cNvPr id="4109" name="Rectangle 1037"/>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endParaRPr lang="zh-CN" altLang="en-US" noProof="0" smtClean="0"/>
          </a:p>
        </p:txBody>
      </p:sp>
      <p:sp>
        <p:nvSpPr>
          <p:cNvPr id="24" name="Rectangle 1038"/>
          <p:cNvSpPr>
            <a:spLocks noGrp="1" noChangeArrowheads="1"/>
          </p:cNvSpPr>
          <p:nvPr>
            <p:ph type="dt" sz="half" idx="2"/>
          </p:nvPr>
        </p:nvSpPr>
        <p:spPr bwMode="auto">
          <a:xfrm>
            <a:off x="1320800" y="6248400"/>
            <a:ext cx="2540000" cy="457200"/>
          </a:xfrm>
          <a:prstGeom prst="rect">
            <a:avLst/>
          </a:prstGeom>
        </p:spPr>
        <p:txBody>
          <a:bodyPr vert="horz" wrap="square" lIns="91440" tIns="45720" rIns="91440" bIns="45720" numCol="1" anchor="b" anchorCtr="0" compatLnSpc="1"/>
          <a:lstStyle>
            <a:lvl1pPr>
              <a:defRPr>
                <a:solidFill>
                  <a:schemeClr val="bg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Tahoma" panose="020B0604030504040204" pitchFamily="34" charset="0"/>
              <a:ea typeface="宋体" panose="02010600030101010101" pitchFamily="2" charset="-122"/>
              <a:cs typeface="+mn-cs"/>
            </a:endParaRPr>
          </a:p>
        </p:txBody>
      </p:sp>
      <p:sp>
        <p:nvSpPr>
          <p:cNvPr id="25" name="Rectangle 1039"/>
          <p:cNvSpPr>
            <a:spLocks noGrp="1" noChangeArrowheads="1"/>
          </p:cNvSpPr>
          <p:nvPr>
            <p:ph type="ftr" sz="quarter" idx="3"/>
          </p:nvPr>
        </p:nvSpPr>
        <p:spPr bwMode="auto">
          <a:xfrm>
            <a:off x="4572000" y="6248400"/>
            <a:ext cx="3860800" cy="457200"/>
          </a:xfrm>
          <a:prstGeom prst="rect">
            <a:avLst/>
          </a:prstGeom>
        </p:spPr>
        <p:txBody>
          <a:bodyPr vert="horz" wrap="square" lIns="91440" tIns="45720" rIns="91440" bIns="45720" numCol="1" anchor="b" anchorCtr="0" compatLnSpc="1"/>
          <a:lstStyle>
            <a:lvl1pPr>
              <a:defRPr>
                <a:solidFill>
                  <a:schemeClr val="bg2"/>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Tahoma" panose="020B0604030504040204" pitchFamily="34" charset="0"/>
              <a:ea typeface="宋体" panose="02010600030101010101" pitchFamily="2" charset="-122"/>
              <a:cs typeface="+mn-cs"/>
            </a:endParaRPr>
          </a:p>
        </p:txBody>
      </p:sp>
      <p:sp>
        <p:nvSpPr>
          <p:cNvPr id="26" name="Rectangle 1040"/>
          <p:cNvSpPr>
            <a:spLocks noGrp="1" noChangeArrowheads="1"/>
          </p:cNvSpPr>
          <p:nvPr>
            <p:ph type="sldNum" sz="quarter" idx="4"/>
          </p:nvPr>
        </p:nvSpPr>
        <p:spPr bwMode="auto">
          <a:xfrm>
            <a:off x="9144000" y="6248400"/>
            <a:ext cx="2540000" cy="457200"/>
          </a:xfrm>
          <a:prstGeom prst="rect">
            <a:avLst/>
          </a:prstGeom>
        </p:spPr>
        <p:txBody>
          <a:bodyPr vert="horz" wrap="square" lIns="91440" tIns="45720" rIns="91440" bIns="45720" numCol="1" anchor="b" anchorCtr="0" compatLnSpc="1"/>
          <a:p>
            <a:pPr algn="r">
              <a:buNone/>
            </a:pPr>
            <a:fld id="{9A0DB2DC-4C9A-4742-B13C-FB6460FD3503}" type="slidenum">
              <a:rPr lang="en-US" altLang="zh-CN" dirty="0">
                <a:solidFill>
                  <a:schemeClr val="bg2"/>
                </a:solidFill>
              </a:rPr>
            </a:fld>
            <a:endParaRPr lang="en-US" altLang="zh-CN" dirty="0">
              <a:solidFill>
                <a:schemeClr val="bg2"/>
              </a:solidFill>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617538"/>
            <a:ext cx="2601384" cy="55149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534584" y="617538"/>
            <a:ext cx="7600949" cy="55149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13.xml"/><Relationship Id="rId19" Type="http://schemas.openxmlformats.org/officeDocument/2006/relationships/image" Target="../media/image3.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userDrawn="1"/>
        </p:nvSpPr>
        <p:spPr bwMode="ltGray">
          <a:xfrm>
            <a:off x="556683" y="1098550"/>
            <a:ext cx="584200" cy="474663"/>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7" name="Rectangle 3"/>
          <p:cNvSpPr>
            <a:spLocks noChangeArrowheads="1"/>
          </p:cNvSpPr>
          <p:nvPr userDrawn="1"/>
        </p:nvSpPr>
        <p:spPr bwMode="ltGray">
          <a:xfrm>
            <a:off x="1066800" y="1098550"/>
            <a:ext cx="438150" cy="474663"/>
          </a:xfrm>
          <a:prstGeom prst="rect">
            <a:avLst/>
          </a:prstGeom>
          <a:gradFill rotWithShape="0">
            <a:gsLst>
              <a:gs pos="0">
                <a:schemeClr val="accent2"/>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8" name="Rectangle 4"/>
          <p:cNvSpPr>
            <a:spLocks noChangeArrowheads="1"/>
          </p:cNvSpPr>
          <p:nvPr userDrawn="1"/>
        </p:nvSpPr>
        <p:spPr bwMode="ltGray">
          <a:xfrm>
            <a:off x="721783" y="1520825"/>
            <a:ext cx="563033" cy="474663"/>
          </a:xfrm>
          <a:prstGeom prst="rect">
            <a:avLst/>
          </a:prstGeom>
          <a:solidFill>
            <a:schemeClr val="folHlink"/>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9" name="Rectangle 5"/>
          <p:cNvSpPr>
            <a:spLocks noChangeArrowheads="1"/>
          </p:cNvSpPr>
          <p:nvPr userDrawn="1"/>
        </p:nvSpPr>
        <p:spPr bwMode="ltGray">
          <a:xfrm>
            <a:off x="1214967" y="1520825"/>
            <a:ext cx="491067" cy="474663"/>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0" name="Rectangle 6"/>
          <p:cNvSpPr>
            <a:spLocks noChangeArrowheads="1"/>
          </p:cNvSpPr>
          <p:nvPr userDrawn="1"/>
        </p:nvSpPr>
        <p:spPr bwMode="ltGray">
          <a:xfrm>
            <a:off x="169333" y="1447800"/>
            <a:ext cx="747183" cy="422275"/>
          </a:xfrm>
          <a:prstGeom prst="rect">
            <a:avLst/>
          </a:prstGeom>
          <a:gradFill rotWithShape="0">
            <a:gsLst>
              <a:gs pos="0">
                <a:schemeClr val="bg1"/>
              </a:gs>
              <a:gs pos="100000">
                <a:schemeClr val="hlink"/>
              </a:gs>
            </a:gsLst>
            <a:lin ang="189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1" name="Rectangle 7"/>
          <p:cNvSpPr>
            <a:spLocks noChangeArrowheads="1"/>
          </p:cNvSpPr>
          <p:nvPr userDrawn="1"/>
        </p:nvSpPr>
        <p:spPr bwMode="gray">
          <a:xfrm>
            <a:off x="1016000" y="990600"/>
            <a:ext cx="42333" cy="1052513"/>
          </a:xfrm>
          <a:prstGeom prst="rect">
            <a:avLst/>
          </a:prstGeom>
          <a:solidFill>
            <a:schemeClr val="bg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2" name="Rectangle 8"/>
          <p:cNvSpPr>
            <a:spLocks noChangeArrowheads="1"/>
          </p:cNvSpPr>
          <p:nvPr userDrawn="1"/>
        </p:nvSpPr>
        <p:spPr bwMode="gray">
          <a:xfrm>
            <a:off x="590550" y="1781175"/>
            <a:ext cx="10968567" cy="31750"/>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3" name="Rectangle 9"/>
          <p:cNvSpPr>
            <a:spLocks noGrp="1"/>
          </p:cNvSpPr>
          <p:nvPr>
            <p:ph type="title"/>
          </p:nvPr>
        </p:nvSpPr>
        <p:spPr>
          <a:xfrm>
            <a:off x="1534584" y="617538"/>
            <a:ext cx="10390716" cy="1143000"/>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1034" name="Rectangle 10"/>
          <p:cNvSpPr>
            <a:spLocks noGrp="1"/>
          </p:cNvSpPr>
          <p:nvPr>
            <p:ph type="body" idx="1"/>
          </p:nvPr>
        </p:nvSpPr>
        <p:spPr>
          <a:xfrm>
            <a:off x="1576917" y="2017713"/>
            <a:ext cx="103632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83" name="Rectangle 11"/>
          <p:cNvSpPr>
            <a:spLocks noGrp="1" noChangeArrowheads="1"/>
          </p:cNvSpPr>
          <p:nvPr>
            <p:ph type="dt" sz="half" idx="2"/>
          </p:nvPr>
        </p:nvSpPr>
        <p:spPr bwMode="auto">
          <a:xfrm>
            <a:off x="1219200" y="6324600"/>
            <a:ext cx="2540000" cy="457200"/>
          </a:xfrm>
          <a:prstGeom prst="rect">
            <a:avLst/>
          </a:prstGeom>
          <a:noFill/>
          <a:ln>
            <a:noFill/>
          </a:ln>
          <a:effectLst/>
        </p:spPr>
        <p:txBody>
          <a:bodyPr vert="horz" wrap="square" lIns="91440" tIns="45720" rIns="91440" bIns="45720" numCol="1" anchor="b" anchorCtr="0" compatLnSpc="1"/>
          <a:lstStyle>
            <a:lvl1pPr>
              <a:defRPr kumimoji="0"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084" name="Rectangle 12"/>
          <p:cNvSpPr>
            <a:spLocks noGrp="1" noChangeArrowheads="1"/>
          </p:cNvSpPr>
          <p:nvPr>
            <p:ph type="ftr" sz="quarter" idx="3"/>
          </p:nvPr>
        </p:nvSpPr>
        <p:spPr bwMode="auto">
          <a:xfrm>
            <a:off x="4470400" y="6324600"/>
            <a:ext cx="3860800" cy="457200"/>
          </a:xfrm>
          <a:prstGeom prst="rect">
            <a:avLst/>
          </a:prstGeom>
          <a:noFill/>
          <a:ln>
            <a:noFill/>
          </a:ln>
          <a:effectLst/>
        </p:spPr>
        <p:txBody>
          <a:bodyPr vert="horz" wrap="square" lIns="91440" tIns="45720" rIns="91440" bIns="45720" numCol="1" anchor="b" anchorCtr="0" compatLnSpc="1"/>
          <a:lstStyle>
            <a:lvl1pPr algn="ctr">
              <a:defRPr kumimoji="0"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085" name="Rectangle 13"/>
          <p:cNvSpPr>
            <a:spLocks noGrp="1" noChangeArrowheads="1"/>
          </p:cNvSpPr>
          <p:nvPr>
            <p:ph type="sldNum" sz="quarter" idx="4"/>
          </p:nvPr>
        </p:nvSpPr>
        <p:spPr bwMode="auto">
          <a:xfrm>
            <a:off x="9042400" y="6324600"/>
            <a:ext cx="2540000" cy="457200"/>
          </a:xfrm>
          <a:prstGeom prst="rect">
            <a:avLst/>
          </a:prstGeom>
          <a:noFill/>
          <a:ln>
            <a:noFill/>
          </a:ln>
          <a:effectLst/>
        </p:spPr>
        <p:txBody>
          <a:bodyPr vert="horz" wrap="square" lIns="91440" tIns="45720" rIns="91440" bIns="45720" numCol="1" anchor="b" anchorCtr="0" compatLnSpc="1"/>
          <a:lstStyle>
            <a:lvl1pPr algn="r">
              <a:defRPr sz="1400"/>
            </a:lvl1pPr>
          </a:lstStyle>
          <a:p>
            <a:pPr lvl="0" eaLnBrk="1" hangingPunct="1">
              <a:buNone/>
            </a:pPr>
            <a:fld id="{9A0DB2DC-4C9A-4742-B13C-FB6460FD3503}" type="slidenum">
              <a:rPr lang="en-US" altLang="zh-CN" dirty="0">
                <a:latin typeface="Tahoma" panose="020B0604030504040204" pitchFamily="34" charset="0"/>
              </a:rPr>
            </a:fld>
            <a:endParaRPr lang="en-US" altLang="zh-CN" dirty="0">
              <a:latin typeface="Tahoma" panose="020B0604030504040204" pitchFamily="34"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image" Target="../media/image1.png"/><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1" Type="http://schemas.openxmlformats.org/officeDocument/2006/relationships/slideLayout" Target="../slideLayouts/slideLayout12.xml"/><Relationship Id="rId10" Type="http://schemas.openxmlformats.org/officeDocument/2006/relationships/tags" Target="../tags/tag154.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57.xml"/><Relationship Id="rId5" Type="http://schemas.openxmlformats.org/officeDocument/2006/relationships/image" Target="../media/image1.png"/><Relationship Id="rId4" Type="http://schemas.openxmlformats.org/officeDocument/2006/relationships/tags" Target="../tags/tag156.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hyperlink" Target="http://www.bofety.com/" TargetMode="External"/><Relationship Id="rId7" Type="http://schemas.openxmlformats.org/officeDocument/2006/relationships/tags" Target="../tags/tag161.xml"/><Relationship Id="rId6" Type="http://schemas.openxmlformats.org/officeDocument/2006/relationships/image" Target="../media/image32.jpeg"/><Relationship Id="rId5" Type="http://schemas.openxmlformats.org/officeDocument/2006/relationships/tags" Target="../tags/tag160.xml"/><Relationship Id="rId4" Type="http://schemas.openxmlformats.org/officeDocument/2006/relationships/image" Target="../media/image31.jpeg"/><Relationship Id="rId3" Type="http://schemas.openxmlformats.org/officeDocument/2006/relationships/tags" Target="../tags/tag159.xml"/><Relationship Id="rId2" Type="http://schemas.openxmlformats.org/officeDocument/2006/relationships/tags" Target="../tags/tag158.xml"/><Relationship Id="rId10" Type="http://schemas.openxmlformats.org/officeDocument/2006/relationships/slideLayout" Target="../slideLayouts/slideLayout22.xml"/><Relationship Id="rId1" Type="http://schemas.openxmlformats.org/officeDocument/2006/relationships/image" Target="../media/image30.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baike.baidu.com/view/4331272.htm" TargetMode="External"/><Relationship Id="rId2" Type="http://schemas.openxmlformats.org/officeDocument/2006/relationships/hyperlink" Target="http://baike.baidu.com/view/75332.htm" TargetMode="External"/><Relationship Id="rId1" Type="http://schemas.openxmlformats.org/officeDocument/2006/relationships/hyperlink" Target="http://baike.baidu.com/view/2188906.htm" TargetMode="Externa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建筑工程施工现场</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消防安全培训</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内容占位符 3" descr="2.jpg"/>
          <p:cNvPicPr>
            <a:picLocks noGrp="1" noChangeAspect="1"/>
          </p:cNvPicPr>
          <p:nvPr>
            <p:ph idx="1"/>
          </p:nvPr>
        </p:nvPicPr>
        <p:blipFill>
          <a:blip r:embed="rId1"/>
          <a:srcRect/>
          <a:stretch>
            <a:fillRect/>
          </a:stretch>
        </p:blipFill>
        <p:spPr>
          <a:xfrm>
            <a:off x="1524000" y="0"/>
            <a:ext cx="4786313" cy="3175000"/>
          </a:xfrm>
          <a:ln/>
        </p:spPr>
      </p:pic>
      <p:pic>
        <p:nvPicPr>
          <p:cNvPr id="11267" name="图片 4" descr="3.jpg"/>
          <p:cNvPicPr>
            <a:picLocks noChangeAspect="1"/>
          </p:cNvPicPr>
          <p:nvPr/>
        </p:nvPicPr>
        <p:blipFill>
          <a:blip r:embed="rId2"/>
          <a:stretch>
            <a:fillRect/>
          </a:stretch>
        </p:blipFill>
        <p:spPr>
          <a:xfrm>
            <a:off x="5167313" y="3201988"/>
            <a:ext cx="5500687" cy="3656012"/>
          </a:xfrm>
          <a:prstGeom prst="rect">
            <a:avLst/>
          </a:prstGeom>
          <a:noFill/>
          <a:ln w="9525">
            <a:noFill/>
          </a:ln>
        </p:spPr>
      </p:pic>
      <p:sp>
        <p:nvSpPr>
          <p:cNvPr id="11268" name="TextBox 5"/>
          <p:cNvSpPr txBox="1"/>
          <p:nvPr/>
        </p:nvSpPr>
        <p:spPr>
          <a:xfrm>
            <a:off x="6596063" y="214313"/>
            <a:ext cx="3214687" cy="3046095"/>
          </a:xfrm>
          <a:prstGeom prst="rect">
            <a:avLst/>
          </a:prstGeom>
          <a:noFill/>
          <a:ln w="9525">
            <a:noFill/>
          </a:ln>
        </p:spPr>
        <p:txBody>
          <a:bodyPr>
            <a:spAutoFit/>
          </a:bodyPr>
          <a:p>
            <a:r>
              <a:rPr lang="zh-CN" altLang="en-US" sz="2400" dirty="0">
                <a:latin typeface="楷体" panose="02010609060101010101" pitchFamily="49" charset="-122"/>
                <a:ea typeface="楷体" panose="02010609060101010101" pitchFamily="49" charset="-122"/>
              </a:rPr>
              <a:t>两栋连体楼，新楼与旧楼一至四层相连，均为商场，旧楼四层以上为办公区，新楼则为住宅区。现在旧楼的外部已经全部烧黑，整个楼体也已是似乎被烧空。</a:t>
            </a:r>
            <a:endParaRPr lang="zh-CN" altLang="en-US" sz="2400" dirty="0">
              <a:latin typeface="楷体" panose="02010609060101010101" pitchFamily="49" charset="-122"/>
              <a:ea typeface="楷体" panose="02010609060101010101" pitchFamily="49" charset="-122"/>
            </a:endParaRPr>
          </a:p>
        </p:txBody>
      </p:sp>
      <p:sp>
        <p:nvSpPr>
          <p:cNvPr id="11269" name="TextBox 6"/>
          <p:cNvSpPr txBox="1"/>
          <p:nvPr/>
        </p:nvSpPr>
        <p:spPr>
          <a:xfrm>
            <a:off x="2309813" y="3857625"/>
            <a:ext cx="2000250" cy="1938020"/>
          </a:xfrm>
          <a:prstGeom prst="rect">
            <a:avLst/>
          </a:prstGeom>
          <a:noFill/>
          <a:ln w="9525">
            <a:noFill/>
          </a:ln>
        </p:spPr>
        <p:txBody>
          <a:bodyPr>
            <a:spAutoFit/>
          </a:bodyPr>
          <a:p>
            <a:r>
              <a:rPr lang="zh-CN" altLang="en-US" sz="2400" dirty="0">
                <a:latin typeface="楷体" panose="02010609060101010101" pitchFamily="49" charset="-122"/>
                <a:ea typeface="楷体" panose="02010609060101010101" pitchFamily="49" charset="-122"/>
              </a:rPr>
              <a:t>消防官兵</a:t>
            </a:r>
            <a:r>
              <a:rPr lang="en-US" altLang="zh-CN" sz="2400" dirty="0">
                <a:latin typeface="楷体" panose="02010609060101010101" pitchFamily="49" charset="-122"/>
                <a:ea typeface="楷体" panose="02010609060101010101" pitchFamily="49" charset="-122"/>
              </a:rPr>
              <a:t>8</a:t>
            </a:r>
            <a:r>
              <a:rPr lang="zh-CN" altLang="en-US" sz="2400" dirty="0">
                <a:latin typeface="楷体" panose="02010609060101010101" pitchFamily="49" charset="-122"/>
                <a:ea typeface="楷体" panose="02010609060101010101" pitchFamily="49" charset="-122"/>
              </a:rPr>
              <a:t>个小时的奋力扑救，才将大火全部扑灭。</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
          <p:cNvSpPr>
            <a:spLocks noGrp="1"/>
          </p:cNvSpPr>
          <p:nvPr>
            <p:ph type="title"/>
          </p:nvPr>
        </p:nvSpPr>
        <p:spPr>
          <a:ln/>
        </p:spPr>
        <p:txBody>
          <a:bodyPr vert="horz" wrap="square" lIns="91440" tIns="45720" rIns="91440" bIns="45720" anchor="b" anchorCtr="0"/>
          <a:p>
            <a:r>
              <a:rPr lang="en-US" altLang="zh-CN" dirty="0"/>
              <a:t>3</a:t>
            </a:r>
            <a:r>
              <a:rPr lang="zh-CN" altLang="en-US" dirty="0"/>
              <a:t>、施工工地彩钢板火灾</a:t>
            </a:r>
            <a:endParaRPr lang="zh-CN" altLang="en-US" dirty="0"/>
          </a:p>
        </p:txBody>
      </p:sp>
      <p:sp>
        <p:nvSpPr>
          <p:cNvPr id="12291" name="内容占位符 2"/>
          <p:cNvSpPr>
            <a:spLocks noGrp="1"/>
          </p:cNvSpPr>
          <p:nvPr>
            <p:ph idx="1"/>
          </p:nvPr>
        </p:nvSpPr>
        <p:spPr>
          <a:xfrm>
            <a:off x="2452688" y="2017713"/>
            <a:ext cx="8001000" cy="4114800"/>
          </a:xfrm>
          <a:ln/>
        </p:spPr>
        <p:txBody>
          <a:bodyPr vert="horz" wrap="square" lIns="91440" tIns="45720" rIns="91440" bIns="45720" anchor="t" anchorCtr="0"/>
          <a:p>
            <a:r>
              <a:rPr lang="en-US" altLang="zh-CN" dirty="0"/>
              <a:t>2012</a:t>
            </a:r>
            <a:r>
              <a:rPr lang="zh-CN" altLang="zh-CN" dirty="0"/>
              <a:t>年</a:t>
            </a:r>
            <a:r>
              <a:rPr lang="en-US" altLang="zh-CN" dirty="0"/>
              <a:t>10</a:t>
            </a:r>
            <a:r>
              <a:rPr lang="zh-CN" altLang="zh-CN" dirty="0"/>
              <a:t>月</a:t>
            </a:r>
            <a:r>
              <a:rPr lang="en-US" altLang="zh-CN" dirty="0"/>
              <a:t>10</a:t>
            </a:r>
            <a:r>
              <a:rPr lang="zh-CN" altLang="zh-CN" dirty="0"/>
              <a:t>日</a:t>
            </a:r>
            <a:r>
              <a:rPr lang="en-US" altLang="zh-CN" dirty="0"/>
              <a:t>5</a:t>
            </a:r>
            <a:r>
              <a:rPr lang="zh-CN" altLang="zh-CN" dirty="0"/>
              <a:t>时，陕西省西安市周至县陈河乡引汉济渭工程中铁十八局建筑工地一彩钢板（芯材为聚苯乙烯）活动房发生火灾（定性为安全生产事故），起火至建筑倒塌仅</a:t>
            </a:r>
            <a:r>
              <a:rPr lang="en-US" altLang="zh-CN" dirty="0"/>
              <a:t>6</a:t>
            </a:r>
            <a:r>
              <a:rPr lang="zh-CN" altLang="zh-CN" dirty="0"/>
              <a:t>分钟，造成</a:t>
            </a:r>
            <a:r>
              <a:rPr lang="en-US" altLang="zh-CN" dirty="0"/>
              <a:t>12</a:t>
            </a:r>
            <a:r>
              <a:rPr lang="zh-CN" altLang="zh-CN" dirty="0"/>
              <a:t>人死亡、</a:t>
            </a:r>
            <a:r>
              <a:rPr lang="en-US" altLang="zh-CN" dirty="0"/>
              <a:t>2</a:t>
            </a:r>
            <a:r>
              <a:rPr lang="zh-CN" altLang="zh-CN" dirty="0"/>
              <a:t>人失踪、</a:t>
            </a:r>
            <a:r>
              <a:rPr lang="en-US" altLang="zh-CN" dirty="0"/>
              <a:t>24</a:t>
            </a:r>
            <a:r>
              <a:rPr lang="zh-CN" altLang="zh-CN" dirty="0"/>
              <a:t>人受伤。</a:t>
            </a:r>
            <a:endParaRPr lang="zh-CN" altLang="en-US" dirty="0"/>
          </a:p>
        </p:txBody>
      </p:sp>
      <p:pic>
        <p:nvPicPr>
          <p:cNvPr id="12292" name="图片 3" descr="3.jpg"/>
          <p:cNvPicPr>
            <a:picLocks noChangeAspect="1"/>
          </p:cNvPicPr>
          <p:nvPr/>
        </p:nvPicPr>
        <p:blipFill>
          <a:blip r:embed="rId1"/>
          <a:stretch>
            <a:fillRect/>
          </a:stretch>
        </p:blipFill>
        <p:spPr>
          <a:xfrm>
            <a:off x="6238875" y="4572000"/>
            <a:ext cx="4044950" cy="2071688"/>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
          <p:cNvSpPr>
            <a:spLocks noGrp="1"/>
          </p:cNvSpPr>
          <p:nvPr>
            <p:ph type="title"/>
          </p:nvPr>
        </p:nvSpPr>
        <p:spPr>
          <a:ln/>
        </p:spPr>
        <p:txBody>
          <a:bodyPr vert="horz" wrap="square" lIns="91440" tIns="45720" rIns="91440" bIns="45720" anchor="b" anchorCtr="0"/>
          <a:p>
            <a:r>
              <a:rPr lang="en-US" altLang="zh-CN" dirty="0"/>
              <a:t>4</a:t>
            </a:r>
            <a:r>
              <a:rPr lang="zh-CN" altLang="en-US" dirty="0"/>
              <a:t>、彩钢板车间火灾</a:t>
            </a:r>
            <a:endParaRPr lang="zh-CN" altLang="en-US" dirty="0"/>
          </a:p>
        </p:txBody>
      </p:sp>
      <p:sp>
        <p:nvSpPr>
          <p:cNvPr id="13315" name="内容占位符 2"/>
          <p:cNvSpPr>
            <a:spLocks noGrp="1"/>
          </p:cNvSpPr>
          <p:nvPr>
            <p:ph idx="1"/>
          </p:nvPr>
        </p:nvSpPr>
        <p:spPr>
          <a:xfrm>
            <a:off x="2238375" y="2017713"/>
            <a:ext cx="7643813" cy="2911475"/>
          </a:xfrm>
          <a:ln/>
        </p:spPr>
        <p:txBody>
          <a:bodyPr vert="horz" wrap="square" lIns="91440" tIns="45720" rIns="91440" bIns="45720" anchor="t" anchorCtr="0"/>
          <a:p>
            <a:r>
              <a:rPr lang="en-US" altLang="zh-CN" dirty="0"/>
              <a:t>2012</a:t>
            </a:r>
            <a:r>
              <a:rPr lang="zh-CN" altLang="zh-CN" dirty="0"/>
              <a:t>年兰州“</a:t>
            </a:r>
            <a:r>
              <a:rPr lang="en-US" altLang="zh-CN" dirty="0"/>
              <a:t>9.15</a:t>
            </a:r>
            <a:r>
              <a:rPr lang="zh-CN" altLang="zh-CN" dirty="0"/>
              <a:t>甘肃宏原钢结构工程有限公司彩钢板结构车间火灾”，烧损其车间、库房和室内物品，受灾</a:t>
            </a:r>
            <a:r>
              <a:rPr lang="en-US" altLang="zh-CN" dirty="0"/>
              <a:t>6</a:t>
            </a:r>
            <a:r>
              <a:rPr lang="zh-CN" altLang="zh-CN" dirty="0"/>
              <a:t>户，过火面积约</a:t>
            </a:r>
            <a:r>
              <a:rPr lang="en-US" altLang="zh-CN" dirty="0"/>
              <a:t>800</a:t>
            </a:r>
            <a:r>
              <a:rPr lang="zh-CN" altLang="zh-CN" dirty="0"/>
              <a:t>余平方米</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title"/>
          </p:nvPr>
        </p:nvSpPr>
        <p:spPr>
          <a:ln/>
        </p:spPr>
        <p:txBody>
          <a:bodyPr vert="horz" wrap="square" lIns="91440" tIns="45720" rIns="91440" bIns="45720" anchor="b" anchorCtr="0"/>
          <a:p>
            <a:r>
              <a:rPr lang="en-US" altLang="zh-CN" dirty="0"/>
              <a:t>5</a:t>
            </a:r>
            <a:r>
              <a:rPr lang="zh-CN" altLang="en-US" dirty="0"/>
              <a:t>、彩钢板仓库火灾</a:t>
            </a:r>
            <a:endParaRPr lang="zh-CN" altLang="en-US" dirty="0"/>
          </a:p>
        </p:txBody>
      </p:sp>
      <p:sp>
        <p:nvSpPr>
          <p:cNvPr id="14339" name="内容占位符 2"/>
          <p:cNvSpPr>
            <a:spLocks noGrp="1"/>
          </p:cNvSpPr>
          <p:nvPr>
            <p:ph idx="1"/>
          </p:nvPr>
        </p:nvSpPr>
        <p:spPr>
          <a:xfrm>
            <a:off x="2238375" y="2017713"/>
            <a:ext cx="7643813" cy="1768475"/>
          </a:xfrm>
          <a:ln/>
        </p:spPr>
        <p:txBody>
          <a:bodyPr vert="horz" wrap="square" lIns="91440" tIns="45720" rIns="91440" bIns="45720" anchor="t" anchorCtr="0"/>
          <a:p>
            <a:r>
              <a:rPr lang="en-US" altLang="zh-CN" dirty="0"/>
              <a:t>2012</a:t>
            </a:r>
            <a:r>
              <a:rPr lang="zh-CN" altLang="zh-CN" dirty="0"/>
              <a:t>年兰州“</a:t>
            </a:r>
            <a:r>
              <a:rPr lang="en-US" altLang="zh-CN" dirty="0"/>
              <a:t>9.19</a:t>
            </a:r>
            <a:r>
              <a:rPr lang="zh-CN" altLang="zh-CN" dirty="0"/>
              <a:t>天泰汽配城彩钢板结构仓库火灾”，受灾</a:t>
            </a:r>
            <a:r>
              <a:rPr lang="en-US" altLang="zh-CN" dirty="0"/>
              <a:t>11</a:t>
            </a:r>
            <a:r>
              <a:rPr lang="zh-CN" altLang="zh-CN" dirty="0"/>
              <a:t>户，</a:t>
            </a:r>
            <a:r>
              <a:rPr lang="en-US" altLang="zh-CN" dirty="0"/>
              <a:t>1</a:t>
            </a:r>
            <a:r>
              <a:rPr lang="zh-CN" altLang="zh-CN" dirty="0"/>
              <a:t>人死亡，过火面积</a:t>
            </a:r>
            <a:r>
              <a:rPr lang="en-US" altLang="zh-CN" dirty="0"/>
              <a:t>1020</a:t>
            </a:r>
            <a:r>
              <a:rPr lang="zh-CN" altLang="zh-CN" dirty="0"/>
              <a:t>平方米</a:t>
            </a:r>
            <a:r>
              <a:rPr lang="zh-CN" altLang="en-US" dirty="0"/>
              <a:t>。</a:t>
            </a:r>
            <a:endParaRPr lang="zh-CN" altLang="en-US" dirty="0"/>
          </a:p>
        </p:txBody>
      </p:sp>
      <p:pic>
        <p:nvPicPr>
          <p:cNvPr id="14340" name="图片 3" descr="2.jpg"/>
          <p:cNvPicPr>
            <a:picLocks noChangeAspect="1"/>
          </p:cNvPicPr>
          <p:nvPr/>
        </p:nvPicPr>
        <p:blipFill>
          <a:blip r:embed="rId1"/>
          <a:stretch>
            <a:fillRect/>
          </a:stretch>
        </p:blipFill>
        <p:spPr>
          <a:xfrm>
            <a:off x="2595563" y="3714750"/>
            <a:ext cx="3238500" cy="2428875"/>
          </a:xfrm>
          <a:prstGeom prst="rect">
            <a:avLst/>
          </a:prstGeom>
          <a:noFill/>
          <a:ln w="9525">
            <a:noFill/>
          </a:ln>
        </p:spPr>
      </p:pic>
      <p:pic>
        <p:nvPicPr>
          <p:cNvPr id="14341" name="图片 4" descr="3.jpg"/>
          <p:cNvPicPr>
            <a:picLocks noChangeAspect="1"/>
          </p:cNvPicPr>
          <p:nvPr/>
        </p:nvPicPr>
        <p:blipFill>
          <a:blip r:embed="rId2"/>
          <a:stretch>
            <a:fillRect/>
          </a:stretch>
        </p:blipFill>
        <p:spPr>
          <a:xfrm>
            <a:off x="6167438" y="3714750"/>
            <a:ext cx="3295650" cy="2397125"/>
          </a:xfrm>
          <a:prstGeom prst="rect">
            <a:avLst/>
          </a:prstGeom>
          <a:noFill/>
          <a:ln w="9525">
            <a:noFill/>
          </a:ln>
        </p:spPr>
      </p:pic>
      <p:sp>
        <p:nvSpPr>
          <p:cNvPr id="14342" name="TextBox 5"/>
          <p:cNvSpPr txBox="1"/>
          <p:nvPr/>
        </p:nvSpPr>
        <p:spPr>
          <a:xfrm>
            <a:off x="3524250" y="6215063"/>
            <a:ext cx="1571625" cy="398780"/>
          </a:xfrm>
          <a:prstGeom prst="rect">
            <a:avLst/>
          </a:prstGeom>
          <a:noFill/>
          <a:ln w="9525">
            <a:noFill/>
          </a:ln>
        </p:spPr>
        <p:txBody>
          <a:bodyPr>
            <a:spAutoFit/>
          </a:bodyPr>
          <a:p>
            <a:r>
              <a:rPr lang="zh-CN" altLang="en-US" dirty="0">
                <a:latin typeface="黑体" panose="02010609060101010101" pitchFamily="49" charset="-122"/>
                <a:ea typeface="黑体" panose="02010609060101010101" pitchFamily="49" charset="-122"/>
              </a:rPr>
              <a:t>火灾现场</a:t>
            </a:r>
            <a:endParaRPr lang="zh-CN" altLang="en-US" dirty="0">
              <a:latin typeface="黑体" panose="02010609060101010101" pitchFamily="49" charset="-122"/>
              <a:ea typeface="黑体" panose="02010609060101010101" pitchFamily="49" charset="-122"/>
            </a:endParaRPr>
          </a:p>
        </p:txBody>
      </p:sp>
      <p:sp>
        <p:nvSpPr>
          <p:cNvPr id="14343" name="TextBox 6"/>
          <p:cNvSpPr txBox="1"/>
          <p:nvPr/>
        </p:nvSpPr>
        <p:spPr>
          <a:xfrm>
            <a:off x="6596063" y="6215063"/>
            <a:ext cx="2714625" cy="398780"/>
          </a:xfrm>
          <a:prstGeom prst="rect">
            <a:avLst/>
          </a:prstGeom>
          <a:noFill/>
          <a:ln w="9525">
            <a:noFill/>
          </a:ln>
        </p:spPr>
        <p:txBody>
          <a:bodyPr>
            <a:spAutoFit/>
          </a:bodyPr>
          <a:p>
            <a:r>
              <a:rPr lang="zh-CN" altLang="en-US" dirty="0">
                <a:latin typeface="黑体" panose="02010609060101010101" pitchFamily="49" charset="-122"/>
                <a:ea typeface="黑体" panose="02010609060101010101" pitchFamily="49" charset="-122"/>
              </a:rPr>
              <a:t>火灾中被烧毁的钞票</a:t>
            </a:r>
            <a:endParaRPr lang="zh-CN" altLang="en-US" dirty="0">
              <a:latin typeface="黑体" panose="02010609060101010101" pitchFamily="49" charset="-122"/>
              <a:ea typeface="黑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a:spLocks noGrp="1"/>
          </p:cNvSpPr>
          <p:nvPr>
            <p:ph type="title"/>
          </p:nvPr>
        </p:nvSpPr>
        <p:spPr>
          <a:ln/>
        </p:spPr>
        <p:txBody>
          <a:bodyPr vert="horz" wrap="square" lIns="91440" tIns="45720" rIns="91440" bIns="45720" anchor="b" anchorCtr="0"/>
          <a:p>
            <a:r>
              <a:rPr lang="en-US" altLang="zh-CN" dirty="0"/>
              <a:t>6</a:t>
            </a:r>
            <a:r>
              <a:rPr lang="zh-CN" altLang="en-US" dirty="0"/>
              <a:t>、彩钢板仓库火灾</a:t>
            </a:r>
            <a:endParaRPr lang="zh-CN" altLang="en-US" dirty="0"/>
          </a:p>
        </p:txBody>
      </p:sp>
      <p:sp>
        <p:nvSpPr>
          <p:cNvPr id="15363" name="内容占位符 2"/>
          <p:cNvSpPr>
            <a:spLocks noGrp="1"/>
          </p:cNvSpPr>
          <p:nvPr>
            <p:ph idx="1"/>
          </p:nvPr>
        </p:nvSpPr>
        <p:spPr>
          <a:xfrm>
            <a:off x="2238375" y="2017713"/>
            <a:ext cx="8001000" cy="1768475"/>
          </a:xfrm>
          <a:ln/>
        </p:spPr>
        <p:txBody>
          <a:bodyPr vert="horz" wrap="square" lIns="91440" tIns="45720" rIns="91440" bIns="45720" anchor="t" anchorCtr="0"/>
          <a:p>
            <a:r>
              <a:rPr lang="en-US" altLang="zh-CN" sz="3000" dirty="0"/>
              <a:t>2012</a:t>
            </a:r>
            <a:r>
              <a:rPr lang="zh-CN" altLang="zh-CN" sz="3000" dirty="0"/>
              <a:t>年兰州“</a:t>
            </a:r>
            <a:r>
              <a:rPr lang="en-US" altLang="zh-CN" sz="3000" dirty="0"/>
              <a:t>10.14</a:t>
            </a:r>
            <a:r>
              <a:rPr lang="zh-CN" altLang="zh-CN" sz="3000" dirty="0"/>
              <a:t>东部顺盛物流中心彩钢板结构门面房火灾”，烧毁大量轮胎等汽配产品，</a:t>
            </a:r>
            <a:r>
              <a:rPr lang="en-US" altLang="zh-CN" sz="3000" dirty="0"/>
              <a:t>2</a:t>
            </a:r>
            <a:r>
              <a:rPr lang="zh-CN" altLang="zh-CN" sz="3000" dirty="0"/>
              <a:t>人死亡，过火面积约</a:t>
            </a:r>
            <a:r>
              <a:rPr lang="en-US" altLang="zh-CN" sz="3000" dirty="0"/>
              <a:t>1953</a:t>
            </a:r>
            <a:r>
              <a:rPr lang="zh-CN" altLang="zh-CN" sz="3000" dirty="0"/>
              <a:t>平方米。</a:t>
            </a:r>
            <a:endParaRPr lang="zh-CN" altLang="en-US" sz="3000" dirty="0"/>
          </a:p>
        </p:txBody>
      </p:sp>
      <p:grpSp>
        <p:nvGrpSpPr>
          <p:cNvPr id="15364" name="组合 9"/>
          <p:cNvGrpSpPr/>
          <p:nvPr/>
        </p:nvGrpSpPr>
        <p:grpSpPr>
          <a:xfrm>
            <a:off x="2595563" y="3714750"/>
            <a:ext cx="7239000" cy="2643188"/>
            <a:chOff x="1071538" y="3714752"/>
            <a:chExt cx="7239476" cy="2643191"/>
          </a:xfrm>
        </p:grpSpPr>
        <p:pic>
          <p:nvPicPr>
            <p:cNvPr id="8" name="图片 7" descr="2.jpg"/>
            <p:cNvPicPr>
              <a:picLocks noChangeAspect="1"/>
            </p:cNvPicPr>
            <p:nvPr/>
          </p:nvPicPr>
          <p:blipFill>
            <a:blip r:embed="rId1"/>
            <a:stretch>
              <a:fillRect/>
            </a:stretch>
          </p:blipFill>
          <p:spPr>
            <a:xfrm>
              <a:off x="1071538" y="3732215"/>
              <a:ext cx="3500667" cy="2625728"/>
            </a:xfrm>
            <a:prstGeom prst="rect">
              <a:avLst/>
            </a:prstGeom>
            <a:ln>
              <a:noFill/>
            </a:ln>
            <a:effectLst>
              <a:outerShdw blurRad="190500" algn="tl" rotWithShape="0">
                <a:srgbClr val="000000">
                  <a:alpha val="70000"/>
                </a:srgbClr>
              </a:outerShdw>
            </a:effectLst>
          </p:spPr>
        </p:pic>
        <p:pic>
          <p:nvPicPr>
            <p:cNvPr id="9" name="图片 8" descr="3.jpg"/>
            <p:cNvPicPr>
              <a:picLocks noChangeAspect="1"/>
            </p:cNvPicPr>
            <p:nvPr/>
          </p:nvPicPr>
          <p:blipFill>
            <a:blip r:embed="rId2"/>
            <a:stretch>
              <a:fillRect/>
            </a:stretch>
          </p:blipFill>
          <p:spPr>
            <a:xfrm>
              <a:off x="4786532" y="3714752"/>
              <a:ext cx="3524482" cy="2632078"/>
            </a:xfrm>
            <a:prstGeom prst="rect">
              <a:avLst/>
            </a:prstGeom>
            <a:ln>
              <a:noFill/>
            </a:ln>
            <a:effectLst>
              <a:outerShdw blurRad="190500" algn="tl" rotWithShape="0">
                <a:srgbClr val="000000">
                  <a:alpha val="70000"/>
                </a:srgbClr>
              </a:outerShdw>
            </a:effec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二、施工现场消防安全法律法规</a:t>
            </a:r>
            <a:endParaRPr lang="zh-CN" altLang="en-US" sz="4000" b="1" dirty="0">
              <a:solidFill>
                <a:srgbClr val="CC0000"/>
              </a:solidFill>
            </a:endParaRPr>
          </a:p>
        </p:txBody>
      </p:sp>
      <p:sp>
        <p:nvSpPr>
          <p:cNvPr id="17411" name="Rectangle 3"/>
          <p:cNvSpPr>
            <a:spLocks noGrp="1"/>
          </p:cNvSpPr>
          <p:nvPr>
            <p:ph idx="1"/>
          </p:nvPr>
        </p:nvSpPr>
        <p:spPr>
          <a:xfrm>
            <a:off x="3024188" y="2714625"/>
            <a:ext cx="5905500" cy="3214688"/>
          </a:xfrm>
          <a:ln/>
        </p:spPr>
        <p:txBody>
          <a:bodyPr vert="horz" wrap="square" lIns="91440" tIns="45720" rIns="91440" bIns="45720" anchor="t" anchorCtr="0"/>
          <a:p>
            <a:pPr eaLnBrk="1" hangingPunct="1">
              <a:buNone/>
            </a:pPr>
            <a:r>
              <a:rPr lang="en-US" altLang="zh-CN" sz="3000" dirty="0">
                <a:latin typeface="宋体" panose="02010600030101010101" pitchFamily="2" charset="-122"/>
              </a:rPr>
              <a:t>1.</a:t>
            </a:r>
            <a:r>
              <a:rPr lang="zh-CN" altLang="en-US" sz="3000" dirty="0">
                <a:latin typeface="宋体" panose="02010600030101010101" pitchFamily="2" charset="-122"/>
              </a:rPr>
              <a:t>中华人民共和国消防法；</a:t>
            </a:r>
            <a:endParaRPr lang="zh-CN" altLang="en-US" sz="3000" dirty="0">
              <a:latin typeface="宋体" panose="02010600030101010101" pitchFamily="2" charset="-122"/>
            </a:endParaRPr>
          </a:p>
          <a:p>
            <a:pPr eaLnBrk="1" hangingPunct="1">
              <a:buNone/>
            </a:pPr>
            <a:r>
              <a:rPr lang="en-US" altLang="zh-CN" sz="3000" dirty="0">
                <a:latin typeface="宋体" panose="02010600030101010101" pitchFamily="2" charset="-122"/>
              </a:rPr>
              <a:t>2.</a:t>
            </a:r>
            <a:r>
              <a:rPr lang="zh-CN" altLang="en-US" sz="3000" dirty="0">
                <a:latin typeface="宋体" panose="02010600030101010101" pitchFamily="2" charset="-122"/>
              </a:rPr>
              <a:t>建设工程消防监督管理规定；（公安部</a:t>
            </a:r>
            <a:r>
              <a:rPr lang="en-US" altLang="zh-CN" sz="3000" dirty="0">
                <a:latin typeface="宋体" panose="02010600030101010101" pitchFamily="2" charset="-122"/>
              </a:rPr>
              <a:t>119</a:t>
            </a:r>
            <a:r>
              <a:rPr lang="zh-CN" altLang="en-US" sz="3000" dirty="0">
                <a:latin typeface="宋体" panose="02010600030101010101" pitchFamily="2" charset="-122"/>
              </a:rPr>
              <a:t>号令）</a:t>
            </a:r>
            <a:endParaRPr lang="zh-CN" altLang="en-US" sz="3000" dirty="0">
              <a:latin typeface="宋体" panose="02010600030101010101" pitchFamily="2" charset="-122"/>
            </a:endParaRPr>
          </a:p>
          <a:p>
            <a:pPr eaLnBrk="1" fontAlgn="ctr" hangingPunct="1">
              <a:buNone/>
            </a:pPr>
            <a:r>
              <a:rPr lang="en-US" altLang="zh-CN" sz="3000" dirty="0">
                <a:latin typeface="宋体" panose="02010600030101010101" pitchFamily="2" charset="-122"/>
              </a:rPr>
              <a:t>3.</a:t>
            </a:r>
            <a:r>
              <a:rPr lang="zh-CN" altLang="en-US" sz="3000" dirty="0">
                <a:latin typeface="宋体" panose="02010600030101010101" pitchFamily="2" charset="-122"/>
              </a:rPr>
              <a:t>甘肃省消防条例；</a:t>
            </a:r>
            <a:endParaRPr lang="zh-CN" altLang="en-US" sz="3000" dirty="0">
              <a:latin typeface="宋体" panose="02010600030101010101" pitchFamily="2" charset="-122"/>
            </a:endParaRPr>
          </a:p>
          <a:p>
            <a:pPr eaLnBrk="1" fontAlgn="ctr" hangingPunct="1">
              <a:buNone/>
            </a:pPr>
            <a:r>
              <a:rPr lang="en-US" altLang="zh-CN" sz="3000" dirty="0">
                <a:latin typeface="宋体" panose="02010600030101010101" pitchFamily="2" charset="-122"/>
              </a:rPr>
              <a:t>4.</a:t>
            </a:r>
            <a:r>
              <a:rPr lang="zh-CN" altLang="en-US" sz="3000" dirty="0">
                <a:latin typeface="宋体" panose="02010600030101010101" pitchFamily="2" charset="-122"/>
              </a:rPr>
              <a:t>建设工程施工现场消防安全技术规范（</a:t>
            </a:r>
            <a:r>
              <a:rPr lang="en-US" altLang="zh-CN" sz="3000" dirty="0">
                <a:latin typeface="宋体" panose="02010600030101010101" pitchFamily="2" charset="-122"/>
              </a:rPr>
              <a:t>GB50720-2011</a:t>
            </a:r>
            <a:r>
              <a:rPr lang="zh-CN" altLang="en-US" sz="3000" dirty="0">
                <a:latin typeface="宋体" panose="02010600030101010101" pitchFamily="2" charset="-122"/>
              </a:rPr>
              <a:t>）</a:t>
            </a:r>
            <a:endParaRPr lang="zh-CN" altLang="en-US" sz="3000" dirty="0">
              <a:latin typeface="宋体" panose="02010600030101010101" pitchFamily="2" charset="-122"/>
            </a:endParaRPr>
          </a:p>
          <a:p>
            <a:pPr eaLnBrk="1" fontAlgn="ctr" hangingPunct="1">
              <a:buNone/>
            </a:pPr>
            <a:endParaRPr lang="en-US" altLang="zh-CN" sz="3600" dirty="0">
              <a:latin typeface="宋体" panose="02010600030101010101" pitchFamily="2" charset="-122"/>
            </a:endParaRPr>
          </a:p>
        </p:txBody>
      </p:sp>
      <p:sp>
        <p:nvSpPr>
          <p:cNvPr id="17412" name="TextBox 3"/>
          <p:cNvSpPr txBox="1"/>
          <p:nvPr/>
        </p:nvSpPr>
        <p:spPr>
          <a:xfrm>
            <a:off x="2595563" y="2071688"/>
            <a:ext cx="4500562" cy="583565"/>
          </a:xfrm>
          <a:prstGeom prst="rect">
            <a:avLst/>
          </a:prstGeom>
          <a:noFill/>
          <a:ln w="9525">
            <a:noFill/>
          </a:ln>
        </p:spPr>
        <p:txBody>
          <a:bodyPr>
            <a:spAutoFit/>
          </a:bodyPr>
          <a:p>
            <a:r>
              <a:rPr lang="zh-CN" altLang="en-US" sz="3200" dirty="0">
                <a:latin typeface="黑体" panose="02010609060101010101" pitchFamily="49" charset="-122"/>
                <a:ea typeface="黑体" panose="02010609060101010101" pitchFamily="49" charset="-122"/>
              </a:rPr>
              <a:t>（一）法律及规章规范</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三、施工现场火灾危险性</a:t>
            </a:r>
            <a:endParaRPr lang="zh-CN" altLang="en-US" sz="4000" b="1" dirty="0">
              <a:solidFill>
                <a:srgbClr val="CC0000"/>
              </a:solidFill>
            </a:endParaRPr>
          </a:p>
        </p:txBody>
      </p:sp>
      <p:sp>
        <p:nvSpPr>
          <p:cNvPr id="19459" name="Rectangle 3"/>
          <p:cNvSpPr>
            <a:spLocks noGrp="1"/>
          </p:cNvSpPr>
          <p:nvPr>
            <p:ph idx="1"/>
          </p:nvPr>
        </p:nvSpPr>
        <p:spPr>
          <a:xfrm>
            <a:off x="2381250" y="2143125"/>
            <a:ext cx="7358063" cy="4000500"/>
          </a:xfrm>
          <a:ln/>
        </p:spPr>
        <p:txBody>
          <a:bodyPr vert="horz" wrap="square" lIns="91440" tIns="45720" rIns="91440" bIns="45720" anchor="t" anchorCtr="0"/>
          <a:p>
            <a:pPr eaLnBrk="1" hangingPunct="1">
              <a:lnSpc>
                <a:spcPct val="110000"/>
              </a:lnSpc>
              <a:buNone/>
            </a:pPr>
            <a:r>
              <a:rPr lang="en-US" altLang="zh-CN" sz="2800" dirty="0">
                <a:latin typeface="仿宋_GB2312" pitchFamily="49" charset="-122"/>
                <a:ea typeface="仿宋_GB2312" pitchFamily="49" charset="-122"/>
              </a:rPr>
              <a:t> 1</a:t>
            </a:r>
            <a:r>
              <a:rPr lang="zh-CN" altLang="en-US" sz="2800" dirty="0">
                <a:latin typeface="仿宋_GB2312" pitchFamily="49" charset="-122"/>
                <a:ea typeface="仿宋_GB2312" pitchFamily="49" charset="-122"/>
              </a:rPr>
              <a:t>、用电量大，电气线路敷设不规范</a:t>
            </a:r>
            <a:endParaRPr lang="zh-CN" altLang="en-US" sz="2800" dirty="0">
              <a:latin typeface="仿宋_GB2312" pitchFamily="49" charset="-122"/>
              <a:ea typeface="仿宋_GB2312" pitchFamily="49" charset="-122"/>
            </a:endParaRPr>
          </a:p>
          <a:p>
            <a:pPr eaLnBrk="1" hangingPunct="1">
              <a:lnSpc>
                <a:spcPct val="110000"/>
              </a:lnSpc>
              <a:buNone/>
            </a:pPr>
            <a:r>
              <a:rPr lang="zh-CN" altLang="en-US" sz="2800" dirty="0">
                <a:latin typeface="仿宋_GB2312" pitchFamily="49" charset="-122"/>
                <a:ea typeface="仿宋_GB2312" pitchFamily="49" charset="-122"/>
              </a:rPr>
              <a:t>     由于工程任务重，时间紧，往往交叉作业，因而施工现场的机械化操作和用电量大幅度增加，加之工地违章安装电气设备，私拉、乱接线路现象较为普遍，随时都有会出现超负荷运行的情况。另一方面现场线路移动多，防水不良，致使电气线路极易发生短路、漏电产生火花，引燃可燃物发生火灾等</a:t>
            </a:r>
            <a:endParaRPr lang="en-US" altLang="zh-CN" sz="2800" dirty="0">
              <a:latin typeface="仿宋_GB2312" pitchFamily="49" charset="-122"/>
              <a:ea typeface="仿宋_GB2312"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三、施工现场火灾危险性</a:t>
            </a:r>
            <a:endParaRPr lang="zh-CN" altLang="en-US" sz="4000" b="1" dirty="0">
              <a:solidFill>
                <a:srgbClr val="CC0000"/>
              </a:solidFill>
            </a:endParaRPr>
          </a:p>
        </p:txBody>
      </p:sp>
      <p:sp>
        <p:nvSpPr>
          <p:cNvPr id="20483" name="Rectangle 3"/>
          <p:cNvSpPr>
            <a:spLocks noGrp="1"/>
          </p:cNvSpPr>
          <p:nvPr>
            <p:ph idx="1"/>
          </p:nvPr>
        </p:nvSpPr>
        <p:spPr>
          <a:xfrm>
            <a:off x="2381250" y="2143125"/>
            <a:ext cx="7572375" cy="4143375"/>
          </a:xfrm>
          <a:ln/>
        </p:spPr>
        <p:txBody>
          <a:bodyPr vert="horz" wrap="square" lIns="91440" tIns="45720" rIns="91440" bIns="45720" anchor="t" anchorCtr="0"/>
          <a:p>
            <a:pPr eaLnBrk="1" hangingPunct="1">
              <a:lnSpc>
                <a:spcPct val="110000"/>
              </a:lnSpc>
              <a:buNone/>
            </a:pPr>
            <a:r>
              <a:rPr lang="en-US" altLang="zh-CN" dirty="0">
                <a:latin typeface="仿宋_GB2312" pitchFamily="49" charset="-122"/>
                <a:ea typeface="仿宋_GB2312" pitchFamily="49" charset="-122"/>
              </a:rPr>
              <a:t> </a:t>
            </a:r>
            <a:r>
              <a:rPr lang="en-US" altLang="zh-CN" sz="3000" dirty="0">
                <a:latin typeface="仿宋_GB2312" pitchFamily="49" charset="-122"/>
                <a:ea typeface="仿宋_GB2312" pitchFamily="49" charset="-122"/>
              </a:rPr>
              <a:t>2</a:t>
            </a:r>
            <a:r>
              <a:rPr lang="zh-CN" altLang="en-US" sz="3000" dirty="0">
                <a:latin typeface="仿宋_GB2312" pitchFamily="49" charset="-122"/>
                <a:ea typeface="仿宋_GB2312" pitchFamily="49" charset="-122"/>
              </a:rPr>
              <a:t>、动用明火频繁，不规范现象突出</a:t>
            </a:r>
            <a:endParaRPr lang="zh-CN" altLang="en-US" sz="3000" dirty="0">
              <a:latin typeface="仿宋_GB2312" pitchFamily="49" charset="-122"/>
              <a:ea typeface="仿宋_GB2312" pitchFamily="49" charset="-122"/>
            </a:endParaRPr>
          </a:p>
          <a:p>
            <a:pPr eaLnBrk="1" hangingPunct="1">
              <a:lnSpc>
                <a:spcPct val="110000"/>
              </a:lnSpc>
              <a:buNone/>
            </a:pPr>
            <a:r>
              <a:rPr lang="zh-CN" altLang="en-US" sz="3000" dirty="0">
                <a:latin typeface="仿宋_GB2312" pitchFamily="49" charset="-122"/>
                <a:ea typeface="仿宋_GB2312" pitchFamily="49" charset="-122"/>
              </a:rPr>
              <a:t>      现场布满大量的金属骨架、支架等间的连接一般采用电焊、气割施工。施工工人有的无证上岗，甚至在火灾危险场地没有事先办理动用明火审批手续。另一方面电焊、气焊操作时不采取必要的安全措施，电焊火花飞溅、散落，很容易引燃现场的各种可燃材料，造成火灾。</a:t>
            </a:r>
            <a:endParaRPr lang="zh-CN" altLang="en-US" sz="3000" dirty="0">
              <a:latin typeface="仿宋_GB2312" pitchFamily="49" charset="-122"/>
              <a:ea typeface="仿宋_GB2312"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三、施工现场火灾危险性</a:t>
            </a:r>
            <a:endParaRPr lang="zh-CN" altLang="en-US" sz="4000" b="1" dirty="0">
              <a:solidFill>
                <a:srgbClr val="CC0000"/>
              </a:solidFill>
            </a:endParaRPr>
          </a:p>
        </p:txBody>
      </p:sp>
      <p:sp>
        <p:nvSpPr>
          <p:cNvPr id="21507" name="Rectangle 3"/>
          <p:cNvSpPr>
            <a:spLocks noGrp="1"/>
          </p:cNvSpPr>
          <p:nvPr>
            <p:ph idx="1"/>
          </p:nvPr>
        </p:nvSpPr>
        <p:spPr>
          <a:xfrm>
            <a:off x="2381250" y="2143125"/>
            <a:ext cx="8001000" cy="4143375"/>
          </a:xfrm>
          <a:ln/>
        </p:spPr>
        <p:txBody>
          <a:bodyPr vert="horz" wrap="square" lIns="91440" tIns="45720" rIns="91440" bIns="45720" anchor="t" anchorCtr="0"/>
          <a:p>
            <a:pPr eaLnBrk="1" hangingPunct="1">
              <a:lnSpc>
                <a:spcPct val="110000"/>
              </a:lnSpc>
              <a:buNone/>
            </a:pPr>
            <a:r>
              <a:rPr lang="en-US" altLang="zh-CN" dirty="0">
                <a:latin typeface="仿宋_GB2312" pitchFamily="49" charset="-122"/>
                <a:ea typeface="仿宋_GB2312" pitchFamily="49" charset="-122"/>
              </a:rPr>
              <a:t>  3</a:t>
            </a:r>
            <a:r>
              <a:rPr lang="zh-CN" altLang="en-US" dirty="0">
                <a:latin typeface="仿宋_GB2312" pitchFamily="49" charset="-122"/>
                <a:ea typeface="仿宋_GB2312" pitchFamily="49" charset="-122"/>
              </a:rPr>
              <a:t>、人员集中住宿，且住宿环境隐患较多</a:t>
            </a:r>
            <a:endParaRPr lang="zh-CN" altLang="en-US" dirty="0">
              <a:latin typeface="仿宋_GB2312" pitchFamily="49" charset="-122"/>
              <a:ea typeface="仿宋_GB2312" pitchFamily="49" charset="-122"/>
            </a:endParaRPr>
          </a:p>
          <a:p>
            <a:pPr eaLnBrk="1" hangingPunct="1">
              <a:lnSpc>
                <a:spcPct val="110000"/>
              </a:lnSpc>
              <a:buNone/>
            </a:pPr>
            <a:r>
              <a:rPr lang="zh-CN" altLang="en-US" dirty="0">
                <a:latin typeface="仿宋_GB2312" pitchFamily="49" charset="-122"/>
                <a:ea typeface="仿宋_GB2312" pitchFamily="49" charset="-122"/>
              </a:rPr>
              <a:t>      职工宿舍大多是简易可燃临时用房，室内人员密集，衣物、被子等可燃物较多，乱拉乱接电线现象突出。有的工人使用电暖器等取暖，用电炉做饭等现象较多，火灾隐患严重。</a:t>
            </a:r>
            <a:endParaRPr lang="zh-CN" altLang="en-US" dirty="0">
              <a:latin typeface="仿宋_GB2312" pitchFamily="49" charset="-122"/>
              <a:ea typeface="仿宋_GB2312"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三、施工现场火灾危险性</a:t>
            </a:r>
            <a:endParaRPr lang="zh-CN" altLang="en-US" sz="4000" b="1" dirty="0">
              <a:solidFill>
                <a:srgbClr val="CC0000"/>
              </a:solidFill>
            </a:endParaRPr>
          </a:p>
        </p:txBody>
      </p:sp>
      <p:sp>
        <p:nvSpPr>
          <p:cNvPr id="22531" name="Rectangle 3"/>
          <p:cNvSpPr>
            <a:spLocks noGrp="1"/>
          </p:cNvSpPr>
          <p:nvPr>
            <p:ph idx="1"/>
          </p:nvPr>
        </p:nvSpPr>
        <p:spPr>
          <a:xfrm>
            <a:off x="2381250" y="2143125"/>
            <a:ext cx="8001000" cy="4143375"/>
          </a:xfrm>
          <a:ln/>
        </p:spPr>
        <p:txBody>
          <a:bodyPr vert="horz" wrap="square" lIns="91440" tIns="45720" rIns="91440" bIns="45720" anchor="t" anchorCtr="0"/>
          <a:p>
            <a:pPr eaLnBrk="1" hangingPunct="1">
              <a:lnSpc>
                <a:spcPct val="110000"/>
              </a:lnSpc>
              <a:buNone/>
            </a:pPr>
            <a:r>
              <a:rPr lang="en-US" altLang="zh-CN" dirty="0">
                <a:latin typeface="仿宋_GB2312" pitchFamily="49" charset="-122"/>
                <a:ea typeface="仿宋_GB2312" pitchFamily="49" charset="-122"/>
              </a:rPr>
              <a:t>  4</a:t>
            </a:r>
            <a:r>
              <a:rPr lang="zh-CN" altLang="en-US" dirty="0">
                <a:latin typeface="仿宋_GB2312" pitchFamily="49" charset="-122"/>
                <a:ea typeface="仿宋_GB2312" pitchFamily="49" charset="-122"/>
              </a:rPr>
              <a:t>、易燃可燃物材料多且不规范存放</a:t>
            </a:r>
            <a:endParaRPr lang="zh-CN" altLang="en-US" dirty="0">
              <a:latin typeface="仿宋_GB2312" pitchFamily="49" charset="-122"/>
              <a:ea typeface="仿宋_GB2312" pitchFamily="49" charset="-122"/>
            </a:endParaRPr>
          </a:p>
          <a:p>
            <a:pPr eaLnBrk="1" hangingPunct="1">
              <a:lnSpc>
                <a:spcPct val="110000"/>
              </a:lnSpc>
              <a:buNone/>
            </a:pPr>
            <a:r>
              <a:rPr lang="zh-CN" altLang="en-US" dirty="0">
                <a:latin typeface="仿宋_GB2312" pitchFamily="49" charset="-122"/>
                <a:ea typeface="仿宋_GB2312" pitchFamily="49" charset="-122"/>
              </a:rPr>
              <a:t>      施工现场存放和使用大量油漆、塑料制品、装饰材料等易燃、可燃物品，由于受到场地的制约，房屋、棚房之间，建筑材料堆垛之间缺乏必要的防火间距，甚至有的材料直接堆放在消防车通道上。</a:t>
            </a:r>
            <a:endParaRPr lang="zh-CN" altLang="en-US" dirty="0">
              <a:latin typeface="仿宋_GB2312" pitchFamily="49" charset="-122"/>
              <a:ea typeface="仿宋_GB2312"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pitchFamily="49"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三、施工现场火灾危险性</a:t>
            </a:r>
            <a:endParaRPr lang="zh-CN" altLang="en-US" sz="4000" b="1" dirty="0">
              <a:solidFill>
                <a:srgbClr val="CC0000"/>
              </a:solidFill>
            </a:endParaRPr>
          </a:p>
        </p:txBody>
      </p:sp>
      <p:sp>
        <p:nvSpPr>
          <p:cNvPr id="23555" name="Rectangle 3"/>
          <p:cNvSpPr>
            <a:spLocks noGrp="1"/>
          </p:cNvSpPr>
          <p:nvPr>
            <p:ph idx="1"/>
          </p:nvPr>
        </p:nvSpPr>
        <p:spPr>
          <a:xfrm>
            <a:off x="2381250" y="2143125"/>
            <a:ext cx="8001000" cy="2500313"/>
          </a:xfrm>
          <a:ln/>
        </p:spPr>
        <p:txBody>
          <a:bodyPr vert="horz" wrap="square" lIns="91440" tIns="45720" rIns="91440" bIns="45720" anchor="t" anchorCtr="0"/>
          <a:p>
            <a:pPr eaLnBrk="1" hangingPunct="1">
              <a:lnSpc>
                <a:spcPct val="110000"/>
              </a:lnSpc>
              <a:buNone/>
            </a:pPr>
            <a:r>
              <a:rPr lang="en-US" altLang="zh-CN" dirty="0">
                <a:latin typeface="仿宋_GB2312" pitchFamily="49" charset="-122"/>
                <a:ea typeface="仿宋_GB2312" pitchFamily="49" charset="-122"/>
              </a:rPr>
              <a:t>  5</a:t>
            </a:r>
            <a:r>
              <a:rPr lang="zh-CN" altLang="en-US" dirty="0">
                <a:latin typeface="仿宋_GB2312" pitchFamily="49" charset="-122"/>
                <a:ea typeface="仿宋_GB2312" pitchFamily="49" charset="-122"/>
              </a:rPr>
              <a:t>、分包施工单位共同作业</a:t>
            </a:r>
            <a:endParaRPr lang="zh-CN" altLang="en-US" dirty="0">
              <a:latin typeface="仿宋_GB2312" pitchFamily="49" charset="-122"/>
              <a:ea typeface="仿宋_GB2312" pitchFamily="49" charset="-122"/>
            </a:endParaRPr>
          </a:p>
          <a:p>
            <a:pPr eaLnBrk="1" hangingPunct="1">
              <a:lnSpc>
                <a:spcPct val="110000"/>
              </a:lnSpc>
              <a:buNone/>
            </a:pPr>
            <a:r>
              <a:rPr lang="zh-CN" altLang="en-US" dirty="0">
                <a:latin typeface="仿宋_GB2312" pitchFamily="49" charset="-122"/>
                <a:ea typeface="仿宋_GB2312" pitchFamily="49" charset="-122"/>
              </a:rPr>
              <a:t>     由于施工单位多层转包或转包给多个施工队伍，造成消防主体不明确，工地消防安全管理脱节，给消防安全埋下隐患。</a:t>
            </a:r>
            <a:endParaRPr lang="zh-CN" altLang="en-US" dirty="0">
              <a:latin typeface="仿宋_GB2312" pitchFamily="49" charset="-122"/>
              <a:ea typeface="仿宋_GB2312" pitchFamily="49" charset="-122"/>
            </a:endParaRPr>
          </a:p>
        </p:txBody>
      </p:sp>
      <p:sp>
        <p:nvSpPr>
          <p:cNvPr id="23556" name="二十四角星 3"/>
          <p:cNvSpPr/>
          <p:nvPr/>
        </p:nvSpPr>
        <p:spPr>
          <a:xfrm>
            <a:off x="2095500" y="4572000"/>
            <a:ext cx="8001000" cy="1643063"/>
          </a:xfrm>
          <a:prstGeom prst="star24">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p>
            <a:endParaRPr lang="zh-CN" altLang="en-US" dirty="0">
              <a:latin typeface="Tahoma" panose="020B0604030504040204" pitchFamily="34" charset="0"/>
            </a:endParaRPr>
          </a:p>
        </p:txBody>
      </p:sp>
      <p:sp>
        <p:nvSpPr>
          <p:cNvPr id="23557" name="TextBox 4"/>
          <p:cNvSpPr txBox="1"/>
          <p:nvPr/>
        </p:nvSpPr>
        <p:spPr>
          <a:xfrm>
            <a:off x="4524375" y="4857750"/>
            <a:ext cx="3857625" cy="1014730"/>
          </a:xfrm>
          <a:prstGeom prst="rect">
            <a:avLst/>
          </a:prstGeom>
          <a:noFill/>
          <a:ln w="9525">
            <a:noFill/>
          </a:ln>
        </p:spPr>
        <p:txBody>
          <a:bodyPr>
            <a:spAutoFit/>
          </a:bodyPr>
          <a:p>
            <a:pPr>
              <a:buFont typeface="Wingdings" panose="05000000000000000000" pitchFamily="2" charset="2"/>
            </a:pPr>
            <a:r>
              <a:rPr lang="zh-CN" altLang="en-US" b="1" dirty="0">
                <a:solidFill>
                  <a:srgbClr val="FFFF00"/>
                </a:solidFill>
                <a:latin typeface="Tahoma" panose="020B0604030504040204" pitchFamily="34" charset="0"/>
              </a:rPr>
              <a:t>大量事实证明</a:t>
            </a:r>
            <a:r>
              <a:rPr lang="en-US" altLang="zh-CN" b="1" dirty="0">
                <a:solidFill>
                  <a:srgbClr val="FFFF00"/>
                </a:solidFill>
                <a:latin typeface="Tahoma" panose="020B0604030504040204" pitchFamily="34" charset="0"/>
              </a:rPr>
              <a:t>:</a:t>
            </a:r>
            <a:endParaRPr lang="en-US" altLang="zh-CN" b="1" dirty="0">
              <a:solidFill>
                <a:srgbClr val="FFFF00"/>
              </a:solidFill>
              <a:latin typeface="Tahoma" panose="020B0604030504040204" pitchFamily="34" charset="0"/>
            </a:endParaRPr>
          </a:p>
          <a:p>
            <a:pPr>
              <a:buFont typeface="Wingdings" panose="05000000000000000000" pitchFamily="2" charset="2"/>
            </a:pPr>
            <a:r>
              <a:rPr lang="zh-CN" altLang="en-US" b="1" dirty="0">
                <a:solidFill>
                  <a:srgbClr val="FFFF00"/>
                </a:solidFill>
                <a:latin typeface="Tahoma" panose="020B0604030504040204" pitchFamily="34" charset="0"/>
              </a:rPr>
              <a:t> 施工现场的消防安全隐患一般都是由</a:t>
            </a:r>
            <a:r>
              <a:rPr lang="zh-CN" altLang="en-US" b="1" dirty="0">
                <a:solidFill>
                  <a:srgbClr val="FF0000"/>
                </a:solidFill>
                <a:latin typeface="Tahoma" panose="020B0604030504040204" pitchFamily="34" charset="0"/>
              </a:rPr>
              <a:t>人为因素</a:t>
            </a:r>
            <a:r>
              <a:rPr lang="zh-CN" altLang="en-US" b="1" dirty="0">
                <a:solidFill>
                  <a:srgbClr val="FFFF00"/>
                </a:solidFill>
                <a:latin typeface="Tahoma" panose="020B0604030504040204" pitchFamily="34" charset="0"/>
              </a:rPr>
              <a:t>和</a:t>
            </a:r>
            <a:r>
              <a:rPr lang="zh-CN" altLang="en-US" b="1" dirty="0">
                <a:solidFill>
                  <a:srgbClr val="FF0000"/>
                </a:solidFill>
                <a:latin typeface="Tahoma" panose="020B0604030504040204" pitchFamily="34" charset="0"/>
              </a:rPr>
              <a:t>管理因素</a:t>
            </a:r>
            <a:r>
              <a:rPr lang="zh-CN" altLang="en-US" b="1" dirty="0">
                <a:solidFill>
                  <a:srgbClr val="FFFF00"/>
                </a:solidFill>
                <a:latin typeface="Tahoma" panose="020B0604030504040204" pitchFamily="34" charset="0"/>
              </a:rPr>
              <a:t>造成的。</a:t>
            </a:r>
            <a:endParaRPr lang="zh-CN" altLang="en-US" b="1" dirty="0">
              <a:solidFill>
                <a:srgbClr val="FFFF00"/>
              </a:solidFill>
              <a:latin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24579" name="Rectangle 3"/>
          <p:cNvSpPr>
            <a:spLocks noGrp="1"/>
          </p:cNvSpPr>
          <p:nvPr>
            <p:ph idx="1"/>
          </p:nvPr>
        </p:nvSpPr>
        <p:spPr>
          <a:xfrm>
            <a:off x="2381250" y="2000250"/>
            <a:ext cx="4572000" cy="4500563"/>
          </a:xfrm>
          <a:ln/>
        </p:spPr>
        <p:txBody>
          <a:bodyPr vert="horz" wrap="square" lIns="91440" tIns="45720" rIns="91440" bIns="45720" anchor="t" anchorCtr="0"/>
          <a:p>
            <a:pPr eaLnBrk="1" hangingPunct="1">
              <a:lnSpc>
                <a:spcPct val="150000"/>
              </a:lnSpc>
              <a:buNone/>
            </a:pPr>
            <a:r>
              <a:rPr lang="en-US" altLang="zh-CN" dirty="0">
                <a:latin typeface="仿宋_GB2312" pitchFamily="49" charset="-122"/>
                <a:ea typeface="仿宋_GB2312" pitchFamily="49" charset="-122"/>
              </a:rPr>
              <a:t> </a:t>
            </a:r>
            <a:r>
              <a:rPr lang="en-US" altLang="zh-CN" sz="2800" dirty="0">
                <a:latin typeface="仿宋_GB2312" pitchFamily="49" charset="-122"/>
                <a:ea typeface="仿宋_GB2312" pitchFamily="49" charset="-122"/>
              </a:rPr>
              <a:t> 1</a:t>
            </a:r>
            <a:r>
              <a:rPr lang="zh-CN" altLang="en-US" sz="2800" dirty="0">
                <a:latin typeface="仿宋_GB2312" pitchFamily="49" charset="-122"/>
                <a:ea typeface="仿宋_GB2312" pitchFamily="49" charset="-122"/>
              </a:rPr>
              <a:t>、宣传到位</a:t>
            </a:r>
            <a:endParaRPr lang="zh-CN" altLang="en-US" sz="2800" dirty="0">
              <a:latin typeface="仿宋_GB2312" pitchFamily="49" charset="-122"/>
              <a:ea typeface="仿宋_GB2312" pitchFamily="49" charset="-122"/>
            </a:endParaRPr>
          </a:p>
          <a:p>
            <a:pPr eaLnBrk="1" hangingPunct="1">
              <a:lnSpc>
                <a:spcPct val="150000"/>
              </a:lnSpc>
              <a:buNone/>
            </a:pPr>
            <a:r>
              <a:rPr lang="zh-CN" altLang="en-US" sz="2800" dirty="0">
                <a:latin typeface="仿宋_GB2312" pitchFamily="49" charset="-122"/>
                <a:ea typeface="仿宋_GB2312" pitchFamily="49" charset="-122"/>
              </a:rPr>
              <a:t>     根据建筑工地防火实际情况，施工单位编辑印刷防火宣传画册，利用黑板报、墙报、宣传栏，介绍一些消防知识、火灾案例。</a:t>
            </a:r>
            <a:endParaRPr lang="zh-CN" altLang="en-US" sz="2800" dirty="0">
              <a:latin typeface="仿宋_GB2312" pitchFamily="49" charset="-122"/>
              <a:ea typeface="仿宋_GB2312" pitchFamily="49" charset="-122"/>
            </a:endParaRPr>
          </a:p>
        </p:txBody>
      </p:sp>
      <p:pic>
        <p:nvPicPr>
          <p:cNvPr id="24580" name="图片 5" descr="2.jpg"/>
          <p:cNvPicPr>
            <a:picLocks noChangeAspect="1"/>
          </p:cNvPicPr>
          <p:nvPr/>
        </p:nvPicPr>
        <p:blipFill>
          <a:blip r:embed="rId1"/>
          <a:stretch>
            <a:fillRect/>
          </a:stretch>
        </p:blipFill>
        <p:spPr>
          <a:xfrm>
            <a:off x="6881813" y="1928813"/>
            <a:ext cx="3429000" cy="2286000"/>
          </a:xfrm>
          <a:prstGeom prst="rect">
            <a:avLst/>
          </a:prstGeom>
          <a:noFill/>
          <a:ln w="9525">
            <a:noFill/>
          </a:ln>
        </p:spPr>
      </p:pic>
      <p:pic>
        <p:nvPicPr>
          <p:cNvPr id="24581" name="图片 6" descr="3.jpg"/>
          <p:cNvPicPr>
            <a:picLocks noChangeAspect="1"/>
          </p:cNvPicPr>
          <p:nvPr/>
        </p:nvPicPr>
        <p:blipFill>
          <a:blip r:embed="rId2"/>
          <a:stretch>
            <a:fillRect/>
          </a:stretch>
        </p:blipFill>
        <p:spPr>
          <a:xfrm>
            <a:off x="7239000" y="4349750"/>
            <a:ext cx="2751138" cy="250825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25603" name="Rectangle 3"/>
          <p:cNvSpPr>
            <a:spLocks noGrp="1"/>
          </p:cNvSpPr>
          <p:nvPr>
            <p:ph idx="1"/>
          </p:nvPr>
        </p:nvSpPr>
        <p:spPr>
          <a:xfrm>
            <a:off x="2381250" y="2000250"/>
            <a:ext cx="7643813" cy="4500563"/>
          </a:xfrm>
          <a:ln/>
        </p:spPr>
        <p:txBody>
          <a:bodyPr vert="horz" wrap="square" lIns="91440" tIns="45720" rIns="91440" bIns="45720" anchor="t" anchorCtr="0"/>
          <a:p>
            <a:pPr eaLnBrk="1" hangingPunct="1">
              <a:lnSpc>
                <a:spcPct val="150000"/>
              </a:lnSpc>
              <a:buNone/>
            </a:pPr>
            <a:r>
              <a:rPr lang="zh-CN" altLang="en-US" dirty="0">
                <a:latin typeface="仿宋_GB2312" pitchFamily="49" charset="-122"/>
                <a:ea typeface="仿宋_GB2312" pitchFamily="49" charset="-122"/>
              </a:rPr>
              <a:t>  施工工地，还应组织员工进行消防演习，对施工及管理人员进行消防法律法规、防火常识及灭火技能的教育和培训，增强建筑施工人员的防火意识，掌握基本的灭火方法、逃生基本知识，能自查常见的火灾隐患，扑救初期火灾。</a:t>
            </a:r>
            <a:endParaRPr lang="zh-CN" altLang="en-US" dirty="0">
              <a:latin typeface="仿宋_GB2312" pitchFamily="49" charset="-122"/>
              <a:ea typeface="仿宋_GB2312"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26627" name="Rectangle 3"/>
          <p:cNvSpPr>
            <a:spLocks noGrp="1"/>
          </p:cNvSpPr>
          <p:nvPr>
            <p:ph idx="1"/>
          </p:nvPr>
        </p:nvSpPr>
        <p:spPr>
          <a:xfrm>
            <a:off x="2381250" y="2000250"/>
            <a:ext cx="7643813" cy="4500563"/>
          </a:xfrm>
          <a:ln/>
        </p:spPr>
        <p:txBody>
          <a:bodyPr vert="horz" wrap="square" lIns="91440" tIns="45720" rIns="91440" bIns="45720" anchor="t" anchorCtr="0"/>
          <a:p>
            <a:pPr eaLnBrk="1" hangingPunct="1">
              <a:lnSpc>
                <a:spcPct val="150000"/>
              </a:lnSpc>
              <a:buNone/>
            </a:pPr>
            <a:r>
              <a:rPr lang="zh-CN" altLang="en-US" dirty="0">
                <a:latin typeface="仿宋_GB2312" pitchFamily="49" charset="-122"/>
                <a:ea typeface="仿宋_GB2312" pitchFamily="49" charset="-122"/>
              </a:rPr>
              <a:t>  </a:t>
            </a:r>
            <a:r>
              <a:rPr lang="en-US" altLang="zh-CN" dirty="0">
                <a:latin typeface="仿宋_GB2312" pitchFamily="49" charset="-122"/>
                <a:ea typeface="仿宋_GB2312" pitchFamily="49" charset="-122"/>
              </a:rPr>
              <a:t>2</a:t>
            </a:r>
            <a:r>
              <a:rPr lang="zh-CN" altLang="en-US" dirty="0">
                <a:latin typeface="仿宋_GB2312" pitchFamily="49" charset="-122"/>
                <a:ea typeface="仿宋_GB2312" pitchFamily="49" charset="-122"/>
              </a:rPr>
              <a:t>、制度到位</a:t>
            </a:r>
            <a:endParaRPr lang="zh-CN" altLang="en-US" dirty="0">
              <a:latin typeface="仿宋_GB2312" pitchFamily="49" charset="-122"/>
              <a:ea typeface="仿宋_GB2312" pitchFamily="49" charset="-122"/>
            </a:endParaRPr>
          </a:p>
          <a:p>
            <a:pPr eaLnBrk="1" hangingPunct="1">
              <a:lnSpc>
                <a:spcPct val="150000"/>
              </a:lnSpc>
              <a:buNone/>
            </a:pPr>
            <a:r>
              <a:rPr lang="zh-CN" altLang="en-US" dirty="0">
                <a:latin typeface="仿宋_GB2312" pitchFamily="49" charset="-122"/>
                <a:ea typeface="仿宋_GB2312" pitchFamily="49" charset="-122"/>
              </a:rPr>
              <a:t>      施工单位要强化自我监督和自我管理能力，制订各项消防安全管理制度和灭火应急预案，开展定期防火检查和巡查，及时消防火灾隐患。</a:t>
            </a:r>
            <a:endParaRPr lang="zh-CN" altLang="en-US" dirty="0">
              <a:latin typeface="仿宋_GB2312" pitchFamily="49" charset="-122"/>
              <a:ea typeface="仿宋_GB2312"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27651" name="Rectangle 3"/>
          <p:cNvSpPr>
            <a:spLocks noGrp="1"/>
          </p:cNvSpPr>
          <p:nvPr>
            <p:ph idx="1"/>
          </p:nvPr>
        </p:nvSpPr>
        <p:spPr>
          <a:xfrm>
            <a:off x="2381250" y="2000250"/>
            <a:ext cx="7643813" cy="4500563"/>
          </a:xfrm>
          <a:ln/>
        </p:spPr>
        <p:txBody>
          <a:bodyPr vert="horz" wrap="square" lIns="91440" tIns="45720" rIns="91440" bIns="45720" anchor="t" anchorCtr="0"/>
          <a:p>
            <a:pPr eaLnBrk="1" hangingPunct="1">
              <a:lnSpc>
                <a:spcPct val="150000"/>
              </a:lnSpc>
              <a:buNone/>
            </a:pPr>
            <a:r>
              <a:rPr lang="zh-CN" altLang="en-US" sz="2800" dirty="0">
                <a:latin typeface="仿宋_GB2312" pitchFamily="49" charset="-122"/>
                <a:ea typeface="仿宋_GB2312" pitchFamily="49" charset="-122"/>
              </a:rPr>
              <a:t>  动用明火必须实行严格的消防安全管理，禁止在具有火灾、爆炸危险的场所使用明火；需要明火作业的，动火部门和人员应当按照用火管理制度办理审批手续；落实现场监护人，在确认火灾、爆炸危险后方可动火施工；动火施工人员应当遵守消防安全规定，并落实相应的消防安全措施。</a:t>
            </a:r>
            <a:endParaRPr lang="zh-CN" altLang="en-US" sz="2800" dirty="0">
              <a:latin typeface="仿宋_GB2312" pitchFamily="49" charset="-122"/>
              <a:ea typeface="仿宋_GB2312"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28675" name="Rectangle 3"/>
          <p:cNvSpPr>
            <a:spLocks noGrp="1"/>
          </p:cNvSpPr>
          <p:nvPr>
            <p:ph idx="1"/>
          </p:nvPr>
        </p:nvSpPr>
        <p:spPr>
          <a:xfrm>
            <a:off x="2381250" y="2000250"/>
            <a:ext cx="6500813" cy="3714750"/>
          </a:xfrm>
          <a:ln/>
        </p:spPr>
        <p:txBody>
          <a:bodyPr vert="horz" wrap="square" lIns="91440" tIns="45720" rIns="91440" bIns="45720" anchor="t" anchorCtr="0"/>
          <a:p>
            <a:pPr eaLnBrk="1" hangingPunct="1">
              <a:lnSpc>
                <a:spcPct val="150000"/>
              </a:lnSpc>
              <a:buNone/>
            </a:pPr>
            <a:r>
              <a:rPr lang="zh-CN" altLang="en-US" dirty="0">
                <a:latin typeface="仿宋_GB2312" pitchFamily="49" charset="-122"/>
                <a:ea typeface="仿宋_GB2312" pitchFamily="49" charset="-122"/>
              </a:rPr>
              <a:t>  易燃易爆危险物品和场所应有具体防火防爆措施；电焊、气焊、电工等特殊工种人员必须持证上岗；将容易发生火灾、一旦发生火灾后果严重的部位确定为重点防火部位，实行严格管理。</a:t>
            </a:r>
            <a:endParaRPr lang="zh-CN" altLang="en-US" dirty="0">
              <a:latin typeface="仿宋_GB2312" pitchFamily="49" charset="-122"/>
              <a:ea typeface="仿宋_GB2312" pitchFamily="49" charset="-122"/>
            </a:endParaRPr>
          </a:p>
        </p:txBody>
      </p:sp>
      <p:pic>
        <p:nvPicPr>
          <p:cNvPr id="28676" name="图片 3" descr="3.jpg"/>
          <p:cNvPicPr>
            <a:picLocks noChangeAspect="1"/>
          </p:cNvPicPr>
          <p:nvPr/>
        </p:nvPicPr>
        <p:blipFill>
          <a:blip r:embed="rId1"/>
          <a:stretch>
            <a:fillRect/>
          </a:stretch>
        </p:blipFill>
        <p:spPr>
          <a:xfrm>
            <a:off x="8783638" y="1785938"/>
            <a:ext cx="1884362" cy="1362075"/>
          </a:xfrm>
          <a:prstGeom prst="rect">
            <a:avLst/>
          </a:prstGeom>
          <a:noFill/>
          <a:ln w="9525">
            <a:noFill/>
          </a:ln>
        </p:spPr>
      </p:pic>
      <p:pic>
        <p:nvPicPr>
          <p:cNvPr id="28677" name="图片 4" descr="3.jpg"/>
          <p:cNvPicPr>
            <a:picLocks noChangeAspect="1"/>
          </p:cNvPicPr>
          <p:nvPr/>
        </p:nvPicPr>
        <p:blipFill>
          <a:blip r:embed="rId2"/>
          <a:stretch>
            <a:fillRect/>
          </a:stretch>
        </p:blipFill>
        <p:spPr>
          <a:xfrm>
            <a:off x="8856663" y="3500438"/>
            <a:ext cx="1811337" cy="271462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29699" name="Rectangle 3"/>
          <p:cNvSpPr>
            <a:spLocks noGrp="1"/>
          </p:cNvSpPr>
          <p:nvPr>
            <p:ph idx="1"/>
          </p:nvPr>
        </p:nvSpPr>
        <p:spPr>
          <a:xfrm>
            <a:off x="2024063" y="2000250"/>
            <a:ext cx="8358187" cy="4572000"/>
          </a:xfrm>
          <a:ln/>
        </p:spPr>
        <p:txBody>
          <a:bodyPr vert="horz" wrap="square" lIns="91440" tIns="45720" rIns="91440" bIns="45720" anchor="t" anchorCtr="0"/>
          <a:p>
            <a:pPr eaLnBrk="1" hangingPunct="1">
              <a:lnSpc>
                <a:spcPct val="150000"/>
              </a:lnSpc>
              <a:buNone/>
            </a:pPr>
            <a:r>
              <a:rPr lang="zh-CN" altLang="en-US" sz="2600" dirty="0">
                <a:latin typeface="仿宋_GB2312" pitchFamily="49" charset="-122"/>
                <a:ea typeface="仿宋_GB2312" pitchFamily="49" charset="-122"/>
              </a:rPr>
              <a:t>  </a:t>
            </a:r>
            <a:r>
              <a:rPr lang="en-US" altLang="zh-CN" sz="2600" b="1" dirty="0">
                <a:solidFill>
                  <a:srgbClr val="FFCC66"/>
                </a:solidFill>
              </a:rPr>
              <a:t> </a:t>
            </a:r>
            <a:r>
              <a:rPr lang="en-US" altLang="zh-CN" sz="3000" dirty="0">
                <a:latin typeface="仿宋_GB2312" pitchFamily="49" charset="-122"/>
                <a:ea typeface="仿宋_GB2312" pitchFamily="49" charset="-122"/>
              </a:rPr>
              <a:t>3</a:t>
            </a:r>
            <a:r>
              <a:rPr lang="zh-CN" altLang="en-US" sz="3000" dirty="0">
                <a:latin typeface="仿宋_GB2312" pitchFamily="49" charset="-122"/>
                <a:ea typeface="仿宋_GB2312" pitchFamily="49" charset="-122"/>
              </a:rPr>
              <a:t>、责任到位</a:t>
            </a:r>
            <a:endParaRPr lang="zh-CN" altLang="en-US" sz="3000" dirty="0">
              <a:latin typeface="仿宋_GB2312" pitchFamily="49" charset="-122"/>
              <a:ea typeface="仿宋_GB2312" pitchFamily="49" charset="-122"/>
            </a:endParaRPr>
          </a:p>
          <a:p>
            <a:pPr eaLnBrk="1" hangingPunct="1">
              <a:lnSpc>
                <a:spcPct val="150000"/>
              </a:lnSpc>
              <a:buNone/>
            </a:pPr>
            <a:r>
              <a:rPr lang="zh-CN" altLang="en-US" sz="3000" dirty="0">
                <a:latin typeface="仿宋_GB2312" pitchFamily="49" charset="-122"/>
                <a:ea typeface="仿宋_GB2312" pitchFamily="49" charset="-122"/>
              </a:rPr>
              <a:t>       要成立建筑工地消防安全领导小组，形成单位全面负责、层层落实到位的消防工作网络。同时按照</a:t>
            </a:r>
            <a:r>
              <a:rPr lang="en-US" altLang="zh-CN" sz="3000" dirty="0">
                <a:latin typeface="仿宋_GB2312" pitchFamily="49" charset="-122"/>
                <a:ea typeface="仿宋_GB2312" pitchFamily="49" charset="-122"/>
              </a:rPr>
              <a:t>《</a:t>
            </a:r>
            <a:r>
              <a:rPr lang="zh-CN" altLang="en-US" sz="3000" dirty="0">
                <a:latin typeface="仿宋_GB2312" pitchFamily="49" charset="-122"/>
                <a:ea typeface="仿宋_GB2312" pitchFamily="49" charset="-122"/>
              </a:rPr>
              <a:t>机关、团体、企事业单位消防安全管理规定</a:t>
            </a:r>
            <a:r>
              <a:rPr lang="en-US" altLang="zh-CN" sz="3000" dirty="0">
                <a:latin typeface="仿宋_GB2312" pitchFamily="49" charset="-122"/>
                <a:ea typeface="仿宋_GB2312" pitchFamily="49" charset="-122"/>
              </a:rPr>
              <a:t>》</a:t>
            </a:r>
            <a:r>
              <a:rPr lang="zh-CN" altLang="en-US" sz="3000" dirty="0">
                <a:latin typeface="仿宋_GB2312" pitchFamily="49" charset="-122"/>
                <a:ea typeface="仿宋_GB2312" pitchFamily="49" charset="-122"/>
              </a:rPr>
              <a:t>（公安部</a:t>
            </a:r>
            <a:r>
              <a:rPr lang="en-US" altLang="zh-CN" sz="3000" dirty="0">
                <a:latin typeface="仿宋_GB2312" pitchFamily="49" charset="-122"/>
                <a:ea typeface="仿宋_GB2312" pitchFamily="49" charset="-122"/>
              </a:rPr>
              <a:t>63</a:t>
            </a:r>
            <a:r>
              <a:rPr lang="zh-CN" altLang="en-US" sz="3000" dirty="0">
                <a:latin typeface="仿宋_GB2312" pitchFamily="49" charset="-122"/>
                <a:ea typeface="仿宋_GB2312" pitchFamily="49" charset="-122"/>
              </a:rPr>
              <a:t>号令），确定法人代表或主要负责人为本单位的消防安全责任人，</a:t>
            </a:r>
            <a:endParaRPr lang="zh-CN" altLang="en-US" sz="3000" dirty="0">
              <a:latin typeface="仿宋_GB2312" pitchFamily="49" charset="-122"/>
              <a:ea typeface="仿宋_GB2312"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30723" name="Rectangle 3"/>
          <p:cNvSpPr>
            <a:spLocks noGrp="1"/>
          </p:cNvSpPr>
          <p:nvPr>
            <p:ph idx="1"/>
          </p:nvPr>
        </p:nvSpPr>
        <p:spPr>
          <a:xfrm>
            <a:off x="2024063" y="2000250"/>
            <a:ext cx="8358187" cy="4572000"/>
          </a:xfrm>
          <a:ln/>
        </p:spPr>
        <p:txBody>
          <a:bodyPr vert="horz" wrap="square" lIns="91440" tIns="45720" rIns="91440" bIns="45720" anchor="t" anchorCtr="0"/>
          <a:p>
            <a:pPr eaLnBrk="1" hangingPunct="1">
              <a:lnSpc>
                <a:spcPct val="150000"/>
              </a:lnSpc>
              <a:buNone/>
            </a:pPr>
            <a:r>
              <a:rPr lang="zh-CN" altLang="en-US" sz="3000" dirty="0">
                <a:latin typeface="仿宋_GB2312" pitchFamily="49" charset="-122"/>
                <a:ea typeface="仿宋_GB2312" pitchFamily="49" charset="-122"/>
              </a:rPr>
              <a:t>  再按照分级管理原则，把防火责任切实落实到各个施工单位的具体责任人，责任到人。把防火责任与经济利益挂钩，与季度、年终考核结合，实行奖惩制度，全面提高对消防安全重要性的认识。</a:t>
            </a:r>
            <a:endParaRPr lang="zh-CN" altLang="en-US" sz="3000" dirty="0">
              <a:latin typeface="仿宋_GB2312" pitchFamily="49" charset="-122"/>
              <a:ea typeface="仿宋_GB2312"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31747" name="Rectangle 3"/>
          <p:cNvSpPr>
            <a:spLocks noGrp="1"/>
          </p:cNvSpPr>
          <p:nvPr>
            <p:ph idx="1"/>
          </p:nvPr>
        </p:nvSpPr>
        <p:spPr>
          <a:xfrm>
            <a:off x="2024063" y="2000250"/>
            <a:ext cx="5357812" cy="4429125"/>
          </a:xfrm>
          <a:ln/>
        </p:spPr>
        <p:txBody>
          <a:bodyPr vert="horz" wrap="square" lIns="91440" tIns="45720" rIns="91440" bIns="45720" anchor="t" anchorCtr="0"/>
          <a:p>
            <a:pPr eaLnBrk="1" hangingPunct="1">
              <a:lnSpc>
                <a:spcPct val="150000"/>
              </a:lnSpc>
              <a:buNone/>
            </a:pPr>
            <a:r>
              <a:rPr lang="zh-CN" altLang="en-US" sz="3000" dirty="0">
                <a:latin typeface="仿宋_GB2312" pitchFamily="49" charset="-122"/>
                <a:ea typeface="仿宋_GB2312" pitchFamily="49" charset="-122"/>
              </a:rPr>
              <a:t> </a:t>
            </a:r>
            <a:r>
              <a:rPr lang="en-US" altLang="zh-CN" sz="2800" dirty="0">
                <a:latin typeface="仿宋_GB2312" pitchFamily="49" charset="-122"/>
                <a:ea typeface="仿宋_GB2312" pitchFamily="49" charset="-122"/>
              </a:rPr>
              <a:t>4</a:t>
            </a:r>
            <a:r>
              <a:rPr lang="zh-CN" altLang="en-US" sz="2800" dirty="0">
                <a:latin typeface="仿宋_GB2312" pitchFamily="49" charset="-122"/>
                <a:ea typeface="仿宋_GB2312" pitchFamily="49" charset="-122"/>
              </a:rPr>
              <a:t>、设施到位</a:t>
            </a:r>
            <a:endParaRPr lang="zh-CN" altLang="en-US" sz="2800" dirty="0">
              <a:latin typeface="仿宋_GB2312" pitchFamily="49" charset="-122"/>
              <a:ea typeface="仿宋_GB2312" pitchFamily="49" charset="-122"/>
            </a:endParaRPr>
          </a:p>
          <a:p>
            <a:pPr eaLnBrk="1" hangingPunct="1">
              <a:lnSpc>
                <a:spcPct val="150000"/>
              </a:lnSpc>
              <a:buNone/>
            </a:pPr>
            <a:r>
              <a:rPr lang="zh-CN" altLang="en-US" sz="2800" dirty="0">
                <a:latin typeface="仿宋_GB2312" pitchFamily="49" charset="-122"/>
                <a:ea typeface="仿宋_GB2312" pitchFamily="49" charset="-122"/>
              </a:rPr>
              <a:t>       施工现场要设置消防通道并确保畅通。防火监督人员要加强巡查力度，指导和督促施工单位在任何情况下都不占用消防通道。</a:t>
            </a:r>
            <a:endParaRPr lang="zh-CN" altLang="en-US" sz="2800" dirty="0">
              <a:latin typeface="仿宋_GB2312" pitchFamily="49" charset="-122"/>
              <a:ea typeface="仿宋_GB2312" pitchFamily="49" charset="-122"/>
            </a:endParaRPr>
          </a:p>
          <a:p>
            <a:pPr eaLnBrk="1" hangingPunct="1">
              <a:lnSpc>
                <a:spcPct val="150000"/>
              </a:lnSpc>
              <a:buNone/>
            </a:pPr>
            <a:endParaRPr lang="zh-CN" altLang="en-US" sz="3000" dirty="0">
              <a:latin typeface="仿宋_GB2312" pitchFamily="49" charset="-122"/>
              <a:ea typeface="仿宋_GB2312" pitchFamily="49" charset="-122"/>
            </a:endParaRPr>
          </a:p>
        </p:txBody>
      </p:sp>
      <p:pic>
        <p:nvPicPr>
          <p:cNvPr id="31748" name="图片 3" descr="3.jpg"/>
          <p:cNvPicPr>
            <a:picLocks noChangeAspect="1"/>
          </p:cNvPicPr>
          <p:nvPr/>
        </p:nvPicPr>
        <p:blipFill>
          <a:blip r:embed="rId1"/>
          <a:stretch>
            <a:fillRect/>
          </a:stretch>
        </p:blipFill>
        <p:spPr>
          <a:xfrm>
            <a:off x="7310438" y="2071688"/>
            <a:ext cx="3143250" cy="2360612"/>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32771" name="Rectangle 3"/>
          <p:cNvSpPr>
            <a:spLocks noGrp="1"/>
          </p:cNvSpPr>
          <p:nvPr>
            <p:ph idx="1"/>
          </p:nvPr>
        </p:nvSpPr>
        <p:spPr>
          <a:xfrm>
            <a:off x="2024063" y="2000250"/>
            <a:ext cx="4000500" cy="3714750"/>
          </a:xfrm>
          <a:ln/>
        </p:spPr>
        <p:txBody>
          <a:bodyPr vert="horz" wrap="square" lIns="91440" tIns="45720" rIns="91440" bIns="45720" anchor="t" anchorCtr="0"/>
          <a:p>
            <a:pPr eaLnBrk="1" hangingPunct="1">
              <a:lnSpc>
                <a:spcPct val="150000"/>
              </a:lnSpc>
              <a:buNone/>
            </a:pPr>
            <a:r>
              <a:rPr lang="zh-CN" altLang="en-US" sz="3000" dirty="0">
                <a:latin typeface="仿宋_GB2312" pitchFamily="49" charset="-122"/>
                <a:ea typeface="仿宋_GB2312" pitchFamily="49" charset="-122"/>
              </a:rPr>
              <a:t>  施工现场还要按有关规定设置临时消防水源，在建工地应设置临时室外消火栓和临时室内给水系统。</a:t>
            </a:r>
            <a:endParaRPr lang="zh-CN" altLang="en-US" sz="3000" dirty="0">
              <a:latin typeface="仿宋_GB2312" pitchFamily="49" charset="-122"/>
              <a:ea typeface="仿宋_GB2312" pitchFamily="49" charset="-122"/>
            </a:endParaRPr>
          </a:p>
        </p:txBody>
      </p:sp>
      <p:pic>
        <p:nvPicPr>
          <p:cNvPr id="32772" name="图片 4" descr="2.jpg"/>
          <p:cNvPicPr>
            <a:picLocks noChangeAspect="1"/>
          </p:cNvPicPr>
          <p:nvPr/>
        </p:nvPicPr>
        <p:blipFill>
          <a:blip r:embed="rId1"/>
          <a:stretch>
            <a:fillRect/>
          </a:stretch>
        </p:blipFill>
        <p:spPr>
          <a:xfrm>
            <a:off x="6453188" y="2214563"/>
            <a:ext cx="3571875" cy="2681287"/>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p:cNvSpPr>
          <p:nvPr>
            <p:ph type="title"/>
          </p:nvPr>
        </p:nvSpPr>
        <p:spPr>
          <a:ln/>
        </p:spPr>
        <p:txBody>
          <a:bodyPr vert="horz" wrap="square" lIns="91440" tIns="45720" rIns="91440" bIns="45720" anchor="b" anchorCtr="0"/>
          <a:p>
            <a:pPr eaLnBrk="1" hangingPunct="1"/>
            <a:r>
              <a:rPr lang="en-US" altLang="zh-CN" dirty="0"/>
              <a:t>             </a:t>
            </a:r>
            <a:r>
              <a:rPr lang="zh-CN" altLang="en-US" dirty="0">
                <a:solidFill>
                  <a:srgbClr val="CC0000"/>
                </a:solidFill>
              </a:rPr>
              <a:t>前           言</a:t>
            </a:r>
            <a:endParaRPr lang="zh-CN" altLang="en-US" dirty="0">
              <a:solidFill>
                <a:srgbClr val="CC0000"/>
              </a:solidFill>
            </a:endParaRPr>
          </a:p>
        </p:txBody>
      </p:sp>
      <p:sp>
        <p:nvSpPr>
          <p:cNvPr id="4099" name="Rectangle 3"/>
          <p:cNvSpPr>
            <a:spLocks noGrp="1"/>
          </p:cNvSpPr>
          <p:nvPr>
            <p:ph idx="1"/>
          </p:nvPr>
        </p:nvSpPr>
        <p:spPr>
          <a:xfrm>
            <a:off x="2279650" y="1989138"/>
            <a:ext cx="7839075" cy="4071937"/>
          </a:xfrm>
          <a:ln/>
        </p:spPr>
        <p:txBody>
          <a:bodyPr vert="horz" wrap="square" lIns="91440" tIns="45720" rIns="91440" bIns="45720" anchor="t" anchorCtr="0"/>
          <a:p>
            <a:pPr eaLnBrk="1" hangingPunct="1">
              <a:lnSpc>
                <a:spcPct val="110000"/>
              </a:lnSpc>
              <a:spcBef>
                <a:spcPct val="50000"/>
              </a:spcBef>
              <a:buClrTx/>
              <a:buSzTx/>
              <a:buFontTx/>
              <a:buNone/>
            </a:pPr>
            <a:r>
              <a:rPr lang="en-US" altLang="zh-CN" sz="2000" dirty="0">
                <a:solidFill>
                  <a:srgbClr val="000099"/>
                </a:solidFill>
                <a:latin typeface="Verdana" panose="020B0604030504040204" pitchFamily="34" charset="0"/>
              </a:rPr>
              <a:t>          </a:t>
            </a:r>
            <a:r>
              <a:rPr lang="zh-CN" altLang="en-US" sz="2000" dirty="0">
                <a:latin typeface="Verdana" panose="020B0604030504040204" pitchFamily="34" charset="0"/>
              </a:rPr>
              <a:t>近年来，随着工程建设的快速发展，高层建筑，大跨度结构，深基础施工的数量日益增多，施工技术含量提高，加上工期要求紧，给施工安全技术增加了管理难度。有些施工企业因缺乏对新形势的适应，缺少应对措施，出现任务承接量增加，施工安全事故和火灾事故频发的被动局面。隐患险于明火，防范胜于救灾，责任重于泰山。在新形势下，如何探索一条适合建设施工安全消防管理的新路子，建立比较完善、科学的施工企业安全管理保证体系，从根本上扭转当前安全生产滑坡趋势，遏制重大伤亡事故的高发态势，已成为我们每一位从事安全管理的领导和职能部门人员的历史责任，须认真加以解决。</a:t>
            </a:r>
            <a:endParaRPr lang="zh-CN" altLang="en-US" sz="2000" dirty="0">
              <a:latin typeface="Verdana" panose="020B0604030504040204" pitchFamily="34" charset="0"/>
            </a:endParaRPr>
          </a:p>
          <a:p>
            <a:pPr eaLnBrk="1" hangingPunct="1">
              <a:lnSpc>
                <a:spcPct val="110000"/>
              </a:lnSpc>
              <a:spcBef>
                <a:spcPct val="50000"/>
              </a:spcBef>
              <a:buClrTx/>
              <a:buSzTx/>
              <a:buFontTx/>
              <a:buNone/>
            </a:pPr>
            <a:endParaRPr lang="zh-CN" altLang="en-US" sz="2000" dirty="0">
              <a:latin typeface="Verdana" panose="020B0604030504040204" pitchFamily="34" charset="0"/>
            </a:endParaRPr>
          </a:p>
          <a:p>
            <a:pPr eaLnBrk="1" hangingPunct="1">
              <a:buFont typeface="Wingdings" panose="05000000000000000000" pitchFamily="2" charset="2"/>
              <a:buChar char="n"/>
            </a:pPr>
            <a:endParaRPr lang="en-US" altLang="zh-CN"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33795" name="Rectangle 3"/>
          <p:cNvSpPr>
            <a:spLocks noGrp="1"/>
          </p:cNvSpPr>
          <p:nvPr>
            <p:ph idx="1"/>
          </p:nvPr>
        </p:nvSpPr>
        <p:spPr>
          <a:xfrm>
            <a:off x="2024063" y="2000250"/>
            <a:ext cx="5572125" cy="3714750"/>
          </a:xfrm>
          <a:ln/>
        </p:spPr>
        <p:txBody>
          <a:bodyPr vert="horz" wrap="square" lIns="91440" tIns="45720" rIns="91440" bIns="45720" anchor="t" anchorCtr="0"/>
          <a:p>
            <a:pPr eaLnBrk="1" hangingPunct="1">
              <a:lnSpc>
                <a:spcPct val="150000"/>
              </a:lnSpc>
              <a:buNone/>
            </a:pPr>
            <a:r>
              <a:rPr lang="zh-CN" altLang="en-US" sz="2800" dirty="0">
                <a:latin typeface="仿宋_GB2312" pitchFamily="49" charset="-122"/>
                <a:ea typeface="仿宋_GB2312" pitchFamily="49" charset="-122"/>
              </a:rPr>
              <a:t>  配备水枪水带，消防干管设置水泵接合器，满足施工现场火灾扑救的消防供水要求。临时用水不能满足消防要求的，应在附近设置消防水池。同时施工现场应配备必须的消防设施和灭火器材。</a:t>
            </a:r>
            <a:endParaRPr lang="zh-CN" altLang="en-US" sz="3000" dirty="0">
              <a:latin typeface="仿宋_GB2312" pitchFamily="49" charset="-122"/>
              <a:ea typeface="仿宋_GB2312" pitchFamily="49" charset="-122"/>
            </a:endParaRPr>
          </a:p>
        </p:txBody>
      </p:sp>
      <p:pic>
        <p:nvPicPr>
          <p:cNvPr id="33796" name="图片 5" descr="3.jpg"/>
          <p:cNvPicPr>
            <a:picLocks noChangeAspect="1"/>
          </p:cNvPicPr>
          <p:nvPr/>
        </p:nvPicPr>
        <p:blipFill>
          <a:blip r:embed="rId1"/>
          <a:stretch>
            <a:fillRect/>
          </a:stretch>
        </p:blipFill>
        <p:spPr>
          <a:xfrm>
            <a:off x="7524750" y="2000250"/>
            <a:ext cx="2928938" cy="1952625"/>
          </a:xfrm>
          <a:prstGeom prst="rect">
            <a:avLst/>
          </a:prstGeom>
          <a:noFill/>
          <a:ln w="9525">
            <a:noFill/>
          </a:ln>
        </p:spPr>
      </p:pic>
      <p:pic>
        <p:nvPicPr>
          <p:cNvPr id="33797" name="图片 6" descr="4.jpg"/>
          <p:cNvPicPr>
            <a:picLocks noChangeAspect="1"/>
          </p:cNvPicPr>
          <p:nvPr/>
        </p:nvPicPr>
        <p:blipFill>
          <a:blip r:embed="rId2"/>
          <a:stretch>
            <a:fillRect/>
          </a:stretch>
        </p:blipFill>
        <p:spPr>
          <a:xfrm>
            <a:off x="7524750" y="4071938"/>
            <a:ext cx="2955925" cy="195262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34819" name="Rectangle 3"/>
          <p:cNvSpPr>
            <a:spLocks noGrp="1"/>
          </p:cNvSpPr>
          <p:nvPr>
            <p:ph idx="1"/>
          </p:nvPr>
        </p:nvSpPr>
        <p:spPr>
          <a:xfrm>
            <a:off x="2024063" y="2000250"/>
            <a:ext cx="7286625" cy="3714750"/>
          </a:xfrm>
          <a:ln/>
        </p:spPr>
        <p:txBody>
          <a:bodyPr vert="horz" wrap="square" lIns="91440" tIns="45720" rIns="91440" bIns="45720" anchor="t" anchorCtr="0"/>
          <a:p>
            <a:pPr eaLnBrk="1" hangingPunct="1">
              <a:lnSpc>
                <a:spcPct val="150000"/>
              </a:lnSpc>
              <a:buNone/>
            </a:pPr>
            <a:r>
              <a:rPr lang="zh-CN" altLang="en-US" sz="2800" dirty="0">
                <a:latin typeface="仿宋_GB2312" pitchFamily="49" charset="-122"/>
                <a:ea typeface="仿宋_GB2312" pitchFamily="49" charset="-122"/>
              </a:rPr>
              <a:t>      施工现场的重点防火部位和在建高层建筑的各个楼层，应在明显和方便取用的地方设置适当数量的手提式灭火器、消防沙袋等消防器材，各种消防器材一定要方便提取。</a:t>
            </a:r>
            <a:endParaRPr lang="zh-CN" altLang="en-US" sz="3000" dirty="0">
              <a:latin typeface="仿宋_GB2312" pitchFamily="49" charset="-122"/>
              <a:ea typeface="仿宋_GB2312"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35843" name="Rectangle 3"/>
          <p:cNvSpPr>
            <a:spLocks noGrp="1"/>
          </p:cNvSpPr>
          <p:nvPr>
            <p:ph idx="1"/>
          </p:nvPr>
        </p:nvSpPr>
        <p:spPr>
          <a:xfrm>
            <a:off x="1524000" y="2000250"/>
            <a:ext cx="9144000" cy="4429125"/>
          </a:xfrm>
          <a:ln/>
        </p:spPr>
        <p:txBody>
          <a:bodyPr vert="horz" wrap="square" lIns="91440" tIns="45720" rIns="91440" bIns="45720" anchor="t" anchorCtr="0"/>
          <a:p>
            <a:pPr eaLnBrk="1" hangingPunct="1">
              <a:lnSpc>
                <a:spcPct val="150000"/>
              </a:lnSpc>
              <a:buNone/>
            </a:pPr>
            <a:r>
              <a:rPr lang="zh-CN" altLang="en-US" sz="2800" dirty="0">
                <a:latin typeface="仿宋_GB2312" pitchFamily="49" charset="-122"/>
                <a:ea typeface="仿宋_GB2312" pitchFamily="49" charset="-122"/>
              </a:rPr>
              <a:t>     施工现场的重点防火部位和在建高层建筑的各个楼层，应在明显和方便取用的地方设置适当数量的手提式灭火器、消防沙袋等消防器材，各种消防器材一定要方便提取。</a:t>
            </a:r>
            <a:endParaRPr lang="en-US" altLang="zh-CN" sz="2800" dirty="0">
              <a:latin typeface="仿宋_GB2312" pitchFamily="49" charset="-122"/>
              <a:ea typeface="仿宋_GB2312" pitchFamily="49" charset="-122"/>
            </a:endParaRPr>
          </a:p>
          <a:p>
            <a:pPr eaLnBrk="1" hangingPunct="1">
              <a:lnSpc>
                <a:spcPct val="150000"/>
              </a:lnSpc>
              <a:buNone/>
            </a:pPr>
            <a:r>
              <a:rPr lang="en-US" altLang="zh-CN" sz="2800" dirty="0">
                <a:latin typeface="仿宋_GB2312" pitchFamily="49" charset="-122"/>
                <a:ea typeface="仿宋_GB2312" pitchFamily="49" charset="-122"/>
              </a:rPr>
              <a:t>      </a:t>
            </a:r>
            <a:r>
              <a:rPr lang="zh-CN" altLang="en-US" sz="2800" dirty="0">
                <a:latin typeface="仿宋_GB2312" pitchFamily="49" charset="-122"/>
                <a:ea typeface="仿宋_GB2312" pitchFamily="49" charset="-122"/>
              </a:rPr>
              <a:t>施工现场的办公、生活区与作业区应当分开设置，并保持安全距离；施工单位不得在尚未竣工的建筑物内设置员工集体宿舍</a:t>
            </a:r>
            <a:r>
              <a:rPr lang="zh-CN" altLang="en-US" sz="2400" dirty="0">
                <a:latin typeface="仿宋_GB2312" pitchFamily="49" charset="-122"/>
                <a:ea typeface="仿宋_GB2312" pitchFamily="49" charset="-122"/>
              </a:rPr>
              <a:t>。</a:t>
            </a:r>
            <a:endParaRPr lang="zh-CN" altLang="en-US" sz="2400" dirty="0">
              <a:latin typeface="仿宋_GB2312" pitchFamily="49" charset="-122"/>
              <a:ea typeface="仿宋_GB2312"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36867" name="Rectangle 3"/>
          <p:cNvSpPr>
            <a:spLocks noGrp="1"/>
          </p:cNvSpPr>
          <p:nvPr>
            <p:ph idx="1"/>
          </p:nvPr>
        </p:nvSpPr>
        <p:spPr>
          <a:xfrm>
            <a:off x="1524000" y="2000250"/>
            <a:ext cx="9144000" cy="2357438"/>
          </a:xfrm>
          <a:ln/>
        </p:spPr>
        <p:txBody>
          <a:bodyPr vert="horz" wrap="square" lIns="91440" tIns="45720" rIns="91440" bIns="45720" anchor="t" anchorCtr="0"/>
          <a:p>
            <a:pPr eaLnBrk="1" hangingPunct="1">
              <a:lnSpc>
                <a:spcPct val="150000"/>
              </a:lnSpc>
              <a:buNone/>
            </a:pPr>
            <a:r>
              <a:rPr lang="zh-CN" altLang="en-US" sz="2800" dirty="0">
                <a:latin typeface="仿宋_GB2312" pitchFamily="49" charset="-122"/>
                <a:ea typeface="仿宋_GB2312" pitchFamily="49" charset="-122"/>
              </a:rPr>
              <a:t>  加强施工人员的宿舍管理，宿舍内严禁乱拉乱接电线，使用电暖器要注意周围近距离内不要放置可燃物，无人时要关闭电源等。</a:t>
            </a:r>
            <a:endParaRPr lang="en-US" altLang="zh-CN" sz="2800" dirty="0">
              <a:latin typeface="仿宋_GB2312" pitchFamily="49" charset="-122"/>
              <a:ea typeface="仿宋_GB2312" pitchFamily="49" charset="-122"/>
            </a:endParaRPr>
          </a:p>
          <a:p>
            <a:pPr eaLnBrk="1" hangingPunct="1">
              <a:lnSpc>
                <a:spcPct val="150000"/>
              </a:lnSpc>
              <a:buNone/>
            </a:pPr>
            <a:r>
              <a:rPr lang="en-US" altLang="zh-CN" sz="2800" dirty="0">
                <a:latin typeface="仿宋_GB2312" pitchFamily="49" charset="-122"/>
                <a:ea typeface="仿宋_GB2312" pitchFamily="49" charset="-122"/>
              </a:rPr>
              <a:t>     </a:t>
            </a:r>
            <a:endParaRPr lang="zh-CN" altLang="en-US" sz="2400" dirty="0">
              <a:latin typeface="仿宋_GB2312" pitchFamily="49" charset="-122"/>
              <a:ea typeface="仿宋_GB2312"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37891" name="Rectangle 3"/>
          <p:cNvSpPr>
            <a:spLocks noGrp="1"/>
          </p:cNvSpPr>
          <p:nvPr>
            <p:ph idx="1"/>
          </p:nvPr>
        </p:nvSpPr>
        <p:spPr>
          <a:xfrm>
            <a:off x="1524000" y="2000250"/>
            <a:ext cx="9144000" cy="3286125"/>
          </a:xfrm>
          <a:ln/>
        </p:spPr>
        <p:txBody>
          <a:bodyPr vert="horz" wrap="square" lIns="91440" tIns="45720" rIns="91440" bIns="45720" anchor="t" anchorCtr="0"/>
          <a:p>
            <a:pPr eaLnBrk="1" hangingPunct="1">
              <a:lnSpc>
                <a:spcPct val="150000"/>
              </a:lnSpc>
              <a:buNone/>
            </a:pPr>
            <a:r>
              <a:rPr lang="zh-CN" altLang="en-US" sz="2800" dirty="0">
                <a:latin typeface="仿宋_GB2312" pitchFamily="49" charset="-122"/>
                <a:ea typeface="仿宋_GB2312" pitchFamily="49" charset="-122"/>
              </a:rPr>
              <a:t>      施工工地员工、宿舍使用彩钢板房搭建时，建筑构件燃烧性能等级应为</a:t>
            </a:r>
            <a:r>
              <a:rPr lang="en-US" altLang="zh-CN" sz="2800" dirty="0">
                <a:latin typeface="仿宋_GB2312" pitchFamily="49" charset="-122"/>
                <a:ea typeface="仿宋_GB2312" pitchFamily="49" charset="-122"/>
              </a:rPr>
              <a:t>A</a:t>
            </a:r>
            <a:r>
              <a:rPr lang="zh-CN" altLang="en-US" sz="2800" dirty="0">
                <a:latin typeface="仿宋_GB2312" pitchFamily="49" charset="-122"/>
                <a:ea typeface="仿宋_GB2312" pitchFamily="49" charset="-122"/>
              </a:rPr>
              <a:t>级，当采用金属夹芯板材时，其芯材燃烧性能等级也应为</a:t>
            </a:r>
            <a:r>
              <a:rPr lang="en-US" altLang="zh-CN" sz="2800" dirty="0">
                <a:latin typeface="仿宋_GB2312" pitchFamily="49" charset="-122"/>
                <a:ea typeface="仿宋_GB2312" pitchFamily="49" charset="-122"/>
              </a:rPr>
              <a:t>A</a:t>
            </a:r>
            <a:r>
              <a:rPr lang="zh-CN" altLang="en-US" sz="2800" dirty="0">
                <a:latin typeface="仿宋_GB2312" pitchFamily="49" charset="-122"/>
                <a:ea typeface="仿宋_GB2312" pitchFamily="49" charset="-122"/>
              </a:rPr>
              <a:t>级。通常情况下，岩棉和玻璃丝绵夹芯材料为</a:t>
            </a:r>
            <a:r>
              <a:rPr lang="en-US" altLang="zh-CN" sz="2800" dirty="0">
                <a:latin typeface="仿宋_GB2312" pitchFamily="49" charset="-122"/>
                <a:ea typeface="仿宋_GB2312" pitchFamily="49" charset="-122"/>
              </a:rPr>
              <a:t>A</a:t>
            </a:r>
            <a:r>
              <a:rPr lang="zh-CN" altLang="en-US" sz="2800" dirty="0">
                <a:latin typeface="仿宋_GB2312" pitchFamily="49" charset="-122"/>
                <a:ea typeface="仿宋_GB2312" pitchFamily="49" charset="-122"/>
              </a:rPr>
              <a:t>级，坚决禁止使用聚氨酯夹芯材料的彩钢板搭理临时用房。</a:t>
            </a:r>
            <a:endParaRPr lang="en-US" altLang="zh-CN" sz="2800" dirty="0">
              <a:latin typeface="仿宋_GB2312" pitchFamily="49" charset="-122"/>
              <a:ea typeface="仿宋_GB2312" pitchFamily="49" charset="-122"/>
            </a:endParaRPr>
          </a:p>
          <a:p>
            <a:pPr eaLnBrk="1" hangingPunct="1">
              <a:lnSpc>
                <a:spcPct val="150000"/>
              </a:lnSpc>
              <a:buNone/>
            </a:pPr>
            <a:endParaRPr lang="en-US" altLang="zh-CN" sz="2800" dirty="0">
              <a:latin typeface="仿宋_GB2312" pitchFamily="49" charset="-122"/>
              <a:ea typeface="仿宋_GB2312" pitchFamily="49" charset="-122"/>
            </a:endParaRPr>
          </a:p>
          <a:p>
            <a:pPr eaLnBrk="1" hangingPunct="1">
              <a:lnSpc>
                <a:spcPct val="150000"/>
              </a:lnSpc>
              <a:buNone/>
            </a:pPr>
            <a:r>
              <a:rPr lang="en-US" altLang="zh-CN" sz="2800" dirty="0">
                <a:latin typeface="仿宋_GB2312" pitchFamily="49" charset="-122"/>
                <a:ea typeface="仿宋_GB2312" pitchFamily="49" charset="-122"/>
              </a:rPr>
              <a:t>     </a:t>
            </a:r>
            <a:endParaRPr lang="zh-CN" altLang="en-US" sz="2400" dirty="0">
              <a:latin typeface="仿宋_GB2312" pitchFamily="49" charset="-122"/>
              <a:ea typeface="仿宋_GB2312"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pic>
        <p:nvPicPr>
          <p:cNvPr id="38915" name="内容占位符 4" descr="2.jpg"/>
          <p:cNvPicPr>
            <a:picLocks noGrp="1" noChangeAspect="1"/>
          </p:cNvPicPr>
          <p:nvPr>
            <p:ph idx="1"/>
          </p:nvPr>
        </p:nvPicPr>
        <p:blipFill>
          <a:blip r:embed="rId1"/>
          <a:srcRect/>
          <a:stretch>
            <a:fillRect/>
          </a:stretch>
        </p:blipFill>
        <p:spPr>
          <a:xfrm>
            <a:off x="2524125" y="2143125"/>
            <a:ext cx="3714750" cy="3119438"/>
          </a:xfrm>
          <a:ln/>
        </p:spPr>
      </p:pic>
      <p:pic>
        <p:nvPicPr>
          <p:cNvPr id="38916" name="图片 5" descr="3.jpg"/>
          <p:cNvPicPr>
            <a:picLocks noChangeAspect="1"/>
          </p:cNvPicPr>
          <p:nvPr/>
        </p:nvPicPr>
        <p:blipFill>
          <a:blip r:embed="rId2"/>
          <a:stretch>
            <a:fillRect/>
          </a:stretch>
        </p:blipFill>
        <p:spPr>
          <a:xfrm>
            <a:off x="6381750" y="2214563"/>
            <a:ext cx="4071938" cy="3057525"/>
          </a:xfrm>
          <a:prstGeom prst="rect">
            <a:avLst/>
          </a:prstGeom>
          <a:noFill/>
          <a:ln w="9525">
            <a:noFill/>
          </a:ln>
        </p:spPr>
      </p:pic>
      <p:sp>
        <p:nvSpPr>
          <p:cNvPr id="38917" name="TextBox 6"/>
          <p:cNvSpPr txBox="1"/>
          <p:nvPr/>
        </p:nvSpPr>
        <p:spPr>
          <a:xfrm>
            <a:off x="3738563" y="5715000"/>
            <a:ext cx="1285875" cy="521970"/>
          </a:xfrm>
          <a:prstGeom prst="rect">
            <a:avLst/>
          </a:prstGeom>
          <a:noFill/>
          <a:ln w="9525">
            <a:noFill/>
          </a:ln>
        </p:spPr>
        <p:txBody>
          <a:bodyPr>
            <a:spAutoFit/>
          </a:bodyPr>
          <a:p>
            <a:r>
              <a:rPr lang="zh-CN" altLang="en-US" sz="2800" dirty="0">
                <a:latin typeface="黑体" panose="02010609060101010101" pitchFamily="49" charset="-122"/>
                <a:ea typeface="黑体" panose="02010609060101010101" pitchFamily="49" charset="-122"/>
              </a:rPr>
              <a:t>岩棉</a:t>
            </a:r>
            <a:endParaRPr lang="zh-CN" altLang="en-US" sz="2800" dirty="0">
              <a:latin typeface="黑体" panose="02010609060101010101" pitchFamily="49" charset="-122"/>
              <a:ea typeface="黑体" panose="02010609060101010101" pitchFamily="49" charset="-122"/>
            </a:endParaRPr>
          </a:p>
        </p:txBody>
      </p:sp>
      <p:sp>
        <p:nvSpPr>
          <p:cNvPr id="38918" name="TextBox 7"/>
          <p:cNvSpPr txBox="1"/>
          <p:nvPr/>
        </p:nvSpPr>
        <p:spPr>
          <a:xfrm>
            <a:off x="7524750" y="5715000"/>
            <a:ext cx="2286000" cy="521970"/>
          </a:xfrm>
          <a:prstGeom prst="rect">
            <a:avLst/>
          </a:prstGeom>
          <a:noFill/>
          <a:ln w="9525">
            <a:noFill/>
          </a:ln>
        </p:spPr>
        <p:txBody>
          <a:bodyPr>
            <a:spAutoFit/>
          </a:bodyPr>
          <a:p>
            <a:r>
              <a:rPr lang="zh-CN" altLang="en-US" sz="2800" dirty="0">
                <a:latin typeface="黑体" panose="02010609060101010101" pitchFamily="49" charset="-122"/>
                <a:ea typeface="黑体" panose="02010609060101010101" pitchFamily="49" charset="-122"/>
              </a:rPr>
              <a:t>玻璃丝绵</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39939" name="Rectangle 3"/>
          <p:cNvSpPr>
            <a:spLocks noGrp="1"/>
          </p:cNvSpPr>
          <p:nvPr>
            <p:ph idx="1"/>
          </p:nvPr>
        </p:nvSpPr>
        <p:spPr>
          <a:xfrm>
            <a:off x="2524125" y="2000250"/>
            <a:ext cx="7500938" cy="3286125"/>
          </a:xfrm>
          <a:ln/>
        </p:spPr>
        <p:txBody>
          <a:bodyPr vert="horz" wrap="square" lIns="91440" tIns="45720" rIns="91440" bIns="45720" anchor="t" anchorCtr="0"/>
          <a:p>
            <a:pPr eaLnBrk="1" hangingPunct="1">
              <a:lnSpc>
                <a:spcPct val="150000"/>
              </a:lnSpc>
              <a:buNone/>
            </a:pPr>
            <a:r>
              <a:rPr lang="zh-CN" altLang="en-US" sz="2800" dirty="0">
                <a:latin typeface="仿宋_GB2312" pitchFamily="49" charset="-122"/>
                <a:ea typeface="仿宋_GB2312" pitchFamily="49" charset="-122"/>
              </a:rPr>
              <a:t>  </a:t>
            </a:r>
            <a:r>
              <a:rPr lang="en-US" altLang="zh-CN" sz="2800" dirty="0">
                <a:latin typeface="仿宋_GB2312" pitchFamily="49" charset="-122"/>
                <a:ea typeface="仿宋_GB2312" pitchFamily="49" charset="-122"/>
              </a:rPr>
              <a:t>5</a:t>
            </a:r>
            <a:r>
              <a:rPr lang="zh-CN" altLang="en-US" sz="2800" dirty="0">
                <a:latin typeface="仿宋_GB2312" pitchFamily="49" charset="-122"/>
                <a:ea typeface="仿宋_GB2312" pitchFamily="49" charset="-122"/>
              </a:rPr>
              <a:t>、监督到位</a:t>
            </a:r>
            <a:endParaRPr lang="zh-CN" altLang="en-US" sz="2800" dirty="0">
              <a:latin typeface="仿宋_GB2312" pitchFamily="49" charset="-122"/>
              <a:ea typeface="仿宋_GB2312" pitchFamily="49" charset="-122"/>
            </a:endParaRPr>
          </a:p>
          <a:p>
            <a:pPr eaLnBrk="1" hangingPunct="1">
              <a:lnSpc>
                <a:spcPct val="150000"/>
              </a:lnSpc>
              <a:buNone/>
            </a:pPr>
            <a:r>
              <a:rPr lang="zh-CN" altLang="en-US" sz="2800" dirty="0">
                <a:latin typeface="仿宋_GB2312" pitchFamily="49" charset="-122"/>
                <a:ea typeface="仿宋_GB2312" pitchFamily="49" charset="-122"/>
              </a:rPr>
              <a:t>      防火监督人要定期对在建工地进行消防安全检查和抽查。与施工单位签订</a:t>
            </a:r>
            <a:r>
              <a:rPr lang="en-US" altLang="zh-CN" sz="2800" dirty="0">
                <a:latin typeface="仿宋_GB2312" pitchFamily="49" charset="-122"/>
                <a:ea typeface="仿宋_GB2312" pitchFamily="49" charset="-122"/>
              </a:rPr>
              <a:t>《</a:t>
            </a:r>
            <a:r>
              <a:rPr lang="zh-CN" altLang="en-US" sz="2800" dirty="0">
                <a:latin typeface="仿宋_GB2312" pitchFamily="49" charset="-122"/>
                <a:ea typeface="仿宋_GB2312" pitchFamily="49" charset="-122"/>
              </a:rPr>
              <a:t>消防安全责任书</a:t>
            </a:r>
            <a:r>
              <a:rPr lang="en-US" altLang="zh-CN" sz="2800" dirty="0">
                <a:latin typeface="仿宋_GB2312" pitchFamily="49" charset="-122"/>
                <a:ea typeface="仿宋_GB2312" pitchFamily="49" charset="-122"/>
              </a:rPr>
              <a:t>》</a:t>
            </a:r>
            <a:r>
              <a:rPr lang="zh-CN" altLang="en-US" sz="2800" dirty="0">
                <a:latin typeface="仿宋_GB2312" pitchFamily="49" charset="-122"/>
                <a:ea typeface="仿宋_GB2312" pitchFamily="49" charset="-122"/>
              </a:rPr>
              <a:t>，明确施工过程中的各项消防安全管理责任和要求</a:t>
            </a:r>
            <a:r>
              <a:rPr lang="zh-CN" altLang="en-US" sz="2800" dirty="0">
                <a:solidFill>
                  <a:srgbClr val="FFFF00"/>
                </a:solidFill>
                <a:latin typeface="仿宋_GB2312" pitchFamily="49" charset="-122"/>
                <a:ea typeface="仿宋_GB2312" pitchFamily="49" charset="-122"/>
              </a:rPr>
              <a:t>。</a:t>
            </a:r>
            <a:endParaRPr lang="zh-CN" altLang="en-US" sz="2800" dirty="0">
              <a:solidFill>
                <a:srgbClr val="FFFF00"/>
              </a:solidFill>
              <a:latin typeface="仿宋_GB2312" pitchFamily="49" charset="-122"/>
              <a:ea typeface="仿宋_GB2312" pitchFamily="49" charset="-122"/>
            </a:endParaRPr>
          </a:p>
          <a:p>
            <a:pPr eaLnBrk="1" hangingPunct="1">
              <a:lnSpc>
                <a:spcPct val="150000"/>
              </a:lnSpc>
              <a:buNone/>
            </a:pPr>
            <a:endParaRPr lang="en-US" altLang="zh-CN" sz="2800" dirty="0">
              <a:latin typeface="仿宋_GB2312" pitchFamily="49" charset="-122"/>
              <a:ea typeface="仿宋_GB2312" pitchFamily="49" charset="-122"/>
            </a:endParaRPr>
          </a:p>
          <a:p>
            <a:pPr eaLnBrk="1" hangingPunct="1">
              <a:lnSpc>
                <a:spcPct val="150000"/>
              </a:lnSpc>
              <a:buNone/>
            </a:pPr>
            <a:endParaRPr lang="en-US" altLang="zh-CN" sz="2800" dirty="0">
              <a:latin typeface="仿宋_GB2312" pitchFamily="49" charset="-122"/>
              <a:ea typeface="仿宋_GB2312" pitchFamily="49" charset="-122"/>
            </a:endParaRPr>
          </a:p>
          <a:p>
            <a:pPr eaLnBrk="1" hangingPunct="1">
              <a:lnSpc>
                <a:spcPct val="150000"/>
              </a:lnSpc>
              <a:buNone/>
            </a:pPr>
            <a:r>
              <a:rPr lang="en-US" altLang="zh-CN" sz="2800" dirty="0">
                <a:latin typeface="仿宋_GB2312" pitchFamily="49" charset="-122"/>
                <a:ea typeface="仿宋_GB2312" pitchFamily="49" charset="-122"/>
              </a:rPr>
              <a:t>     </a:t>
            </a:r>
            <a:endParaRPr lang="zh-CN" altLang="en-US" sz="2400" dirty="0">
              <a:latin typeface="仿宋_GB2312" pitchFamily="49" charset="-122"/>
              <a:ea typeface="仿宋_GB2312"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11267" name="Rectangle 3"/>
          <p:cNvSpPr>
            <a:spLocks noGrp="1" noChangeArrowheads="1"/>
          </p:cNvSpPr>
          <p:nvPr>
            <p:ph idx="1"/>
          </p:nvPr>
        </p:nvSpPr>
        <p:spPr>
          <a:xfrm>
            <a:off x="2524125" y="2000250"/>
            <a:ext cx="7500938" cy="3286125"/>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defRPr/>
            </a:pPr>
            <a:r>
              <a:rPr kumimoji="1" lang="zh-CN" altLang="en-US" sz="2800" b="0" i="0" u="none" strike="noStrike" kern="0" cap="none" spc="0" normalizeH="0" baseline="0" noProof="0" dirty="0" smtClean="0">
                <a:ln>
                  <a:noFill/>
                </a:ln>
                <a:solidFill>
                  <a:schemeClr val="tx1"/>
                </a:solidFill>
                <a:effectLst/>
                <a:uLnTx/>
                <a:uFillTx/>
                <a:latin typeface="仿宋_GB2312" pitchFamily="49" charset="-122"/>
                <a:ea typeface="仿宋_GB2312" pitchFamily="49" charset="-122"/>
                <a:cs typeface="+mn-cs"/>
              </a:rPr>
              <a:t> </a:t>
            </a:r>
            <a:r>
              <a:rPr kumimoji="1" lang="zh-CN" altLang="en-US"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a:t>
            </a:r>
            <a:r>
              <a:rPr kumimoji="1" lang="zh-CN" altLang="en-US" sz="2800" b="0" i="0" u="none" strike="noStrike" kern="0" cap="none" spc="0" normalizeH="0" baseline="0" noProof="0" dirty="0" smtClean="0">
                <a:ln>
                  <a:noFill/>
                </a:ln>
                <a:solidFill>
                  <a:schemeClr val="tx1"/>
                </a:solidFill>
                <a:effectLst/>
                <a:uLnTx/>
                <a:uFillTx/>
                <a:latin typeface="仿宋_GB2312" pitchFamily="49" charset="-122"/>
                <a:ea typeface="仿宋_GB2312" pitchFamily="49" charset="-122"/>
                <a:cs typeface="+mn-cs"/>
              </a:rPr>
              <a:t>严格按照有关技术规范对施工现场布置的合理性、功能的划分，相关的防火措施、防火间距等情况进行了全方位检查，指导施工现场负责人加强消防安全管理，严格落实防火巡查制度，做到发现问题及时加以解决。</a:t>
            </a:r>
            <a:endParaRPr kumimoji="1" lang="zh-CN" altLang="en-US" sz="2800" b="0" i="0" u="none" strike="noStrike" kern="0" cap="none" spc="0" normalizeH="0" baseline="0" noProof="0" dirty="0" smtClean="0">
              <a:ln>
                <a:noFill/>
              </a:ln>
              <a:solidFill>
                <a:schemeClr val="tx1"/>
              </a:solidFill>
              <a:effectLst/>
              <a:uLnTx/>
              <a:uFillTx/>
              <a:latin typeface="仿宋_GB2312" pitchFamily="49" charset="-122"/>
              <a:ea typeface="仿宋_GB2312" pitchFamily="49" charset="-122"/>
              <a:cs typeface="+mn-cs"/>
            </a:endParaRPr>
          </a:p>
          <a:p>
            <a:pPr marL="342900" marR="0" lvl="0" indent="-34290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defRPr/>
            </a:pPr>
            <a:endParaRPr kumimoji="1" lang="en-US" altLang="zh-CN" sz="2800" b="0" i="0" u="none" strike="noStrike" kern="0" cap="none" spc="0" normalizeH="0" baseline="0" noProof="0" dirty="0" smtClean="0">
              <a:ln>
                <a:noFill/>
              </a:ln>
              <a:solidFill>
                <a:schemeClr val="tx1"/>
              </a:solidFill>
              <a:effectLst/>
              <a:uLnTx/>
              <a:uFillTx/>
              <a:latin typeface="仿宋_GB2312" pitchFamily="49" charset="-122"/>
              <a:ea typeface="仿宋_GB2312" pitchFamily="49" charset="-122"/>
              <a:cs typeface="+mn-cs"/>
            </a:endParaRPr>
          </a:p>
          <a:p>
            <a:pPr marL="342900" marR="0" lvl="0" indent="-34290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defRPr/>
            </a:pPr>
            <a:endParaRPr kumimoji="1" lang="en-US" altLang="zh-CN" sz="2800" b="0" i="0" u="none" strike="noStrike" kern="0" cap="none" spc="0" normalizeH="0" baseline="0" noProof="0" dirty="0" smtClean="0">
              <a:ln>
                <a:noFill/>
              </a:ln>
              <a:solidFill>
                <a:schemeClr val="tx1"/>
              </a:solidFill>
              <a:effectLst/>
              <a:uLnTx/>
              <a:uFillTx/>
              <a:latin typeface="仿宋_GB2312" pitchFamily="49" charset="-122"/>
              <a:ea typeface="仿宋_GB2312" pitchFamily="49" charset="-122"/>
              <a:cs typeface="+mn-cs"/>
            </a:endParaRPr>
          </a:p>
          <a:p>
            <a:pPr marL="342900" marR="0" lvl="0" indent="-342900" algn="l" defTabSz="914400" rtl="0" eaLnBrk="1" fontAlgn="base" latinLnBrk="0" hangingPunct="1">
              <a:lnSpc>
                <a:spcPct val="150000"/>
              </a:lnSpc>
              <a:spcBef>
                <a:spcPct val="20000"/>
              </a:spcBef>
              <a:spcAft>
                <a:spcPct val="0"/>
              </a:spcAft>
              <a:buClr>
                <a:schemeClr val="folHlink"/>
              </a:buClr>
              <a:buSzPct val="60000"/>
              <a:buFont typeface="Wingdings" panose="05000000000000000000" pitchFamily="2" charset="2"/>
              <a:buNone/>
              <a:defRPr/>
            </a:pPr>
            <a:r>
              <a:rPr kumimoji="1" lang="en-US" altLang="zh-CN" sz="2800" b="0" i="0" u="none" strike="noStrike" kern="0" cap="none" spc="0" normalizeH="0" baseline="0" noProof="0" dirty="0" smtClean="0">
                <a:ln>
                  <a:noFill/>
                </a:ln>
                <a:solidFill>
                  <a:schemeClr val="tx1"/>
                </a:solidFill>
                <a:effectLst/>
                <a:uLnTx/>
                <a:uFillTx/>
                <a:latin typeface="仿宋_GB2312" pitchFamily="49" charset="-122"/>
                <a:ea typeface="仿宋_GB2312" pitchFamily="49" charset="-122"/>
                <a:cs typeface="+mn-cs"/>
              </a:rPr>
              <a:t>     </a:t>
            </a:r>
            <a:endParaRPr kumimoji="1" lang="zh-CN" altLang="en-US" sz="2400" b="0" i="0" u="none" strike="noStrike" kern="0" cap="none" spc="0" normalizeH="0" baseline="0" noProof="0" dirty="0" smtClean="0">
              <a:ln>
                <a:noFill/>
              </a:ln>
              <a:solidFill>
                <a:schemeClr val="tx1"/>
              </a:solidFill>
              <a:effectLst/>
              <a:uLnTx/>
              <a:uFillTx/>
              <a:latin typeface="仿宋_GB2312" pitchFamily="49" charset="-122"/>
              <a:ea typeface="仿宋_GB2312" pitchFamily="49"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rgbClr val="CC0000"/>
                </a:solidFill>
              </a:rPr>
              <a:t>四、施工现场消防安全管理措施</a:t>
            </a:r>
            <a:endParaRPr lang="zh-CN" altLang="en-US" sz="4000" b="1" dirty="0">
              <a:solidFill>
                <a:srgbClr val="CC0000"/>
              </a:solidFill>
            </a:endParaRPr>
          </a:p>
        </p:txBody>
      </p:sp>
      <p:sp>
        <p:nvSpPr>
          <p:cNvPr id="41987" name="Rectangle 3"/>
          <p:cNvSpPr>
            <a:spLocks noGrp="1"/>
          </p:cNvSpPr>
          <p:nvPr>
            <p:ph idx="1"/>
          </p:nvPr>
        </p:nvSpPr>
        <p:spPr>
          <a:xfrm>
            <a:off x="2524125" y="2000250"/>
            <a:ext cx="7500938" cy="3286125"/>
          </a:xfrm>
          <a:ln/>
        </p:spPr>
        <p:txBody>
          <a:bodyPr vert="horz" wrap="square" lIns="91440" tIns="45720" rIns="91440" bIns="45720" anchor="t" anchorCtr="0"/>
          <a:p>
            <a:pPr eaLnBrk="1" hangingPunct="1">
              <a:lnSpc>
                <a:spcPct val="150000"/>
              </a:lnSpc>
              <a:buNone/>
            </a:pPr>
            <a:r>
              <a:rPr lang="zh-CN" altLang="en-US" sz="2800" dirty="0">
                <a:latin typeface="仿宋_GB2312" pitchFamily="49" charset="-122"/>
                <a:ea typeface="仿宋_GB2312" pitchFamily="49" charset="-122"/>
              </a:rPr>
              <a:t>  对工人宿舍、用火用电、器材配备等方面存在隐患，责令整改并做好信息反馈工作。加大违反消防消防安全管理规定和发生火灾的工地及责任人员的处罚力度，确保建筑工地的消防安全。</a:t>
            </a:r>
            <a:endParaRPr lang="zh-CN" altLang="en-US" sz="2800" dirty="0">
              <a:latin typeface="仿宋_GB2312" pitchFamily="49" charset="-122"/>
              <a:ea typeface="仿宋_GB2312" pitchFamily="49" charset="-122"/>
            </a:endParaRPr>
          </a:p>
          <a:p>
            <a:pPr eaLnBrk="1" hangingPunct="1">
              <a:lnSpc>
                <a:spcPct val="150000"/>
              </a:lnSpc>
              <a:buNone/>
            </a:pPr>
            <a:endParaRPr lang="en-US" altLang="zh-CN" sz="2800" dirty="0">
              <a:latin typeface="仿宋_GB2312" pitchFamily="49" charset="-122"/>
              <a:ea typeface="仿宋_GB2312" pitchFamily="49" charset="-122"/>
            </a:endParaRPr>
          </a:p>
          <a:p>
            <a:pPr eaLnBrk="1" hangingPunct="1">
              <a:lnSpc>
                <a:spcPct val="150000"/>
              </a:lnSpc>
              <a:buNone/>
            </a:pPr>
            <a:endParaRPr lang="en-US" altLang="zh-CN" sz="2800" dirty="0">
              <a:latin typeface="仿宋_GB2312" pitchFamily="49" charset="-122"/>
              <a:ea typeface="仿宋_GB2312" pitchFamily="49" charset="-122"/>
            </a:endParaRPr>
          </a:p>
          <a:p>
            <a:pPr eaLnBrk="1" hangingPunct="1">
              <a:lnSpc>
                <a:spcPct val="150000"/>
              </a:lnSpc>
              <a:buNone/>
            </a:pPr>
            <a:r>
              <a:rPr lang="en-US" altLang="zh-CN" sz="2800" dirty="0">
                <a:latin typeface="仿宋_GB2312" pitchFamily="49" charset="-122"/>
                <a:ea typeface="仿宋_GB2312" pitchFamily="49" charset="-122"/>
              </a:rPr>
              <a:t>     </a:t>
            </a:r>
            <a:endParaRPr lang="zh-CN" altLang="en-US" sz="2400" dirty="0">
              <a:latin typeface="仿宋_GB2312" pitchFamily="49" charset="-122"/>
              <a:ea typeface="仿宋_GB2312"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p:cNvSpPr>
          <p:nvPr>
            <p:ph type="title"/>
          </p:nvPr>
        </p:nvSpPr>
        <p:spPr>
          <a:xfrm>
            <a:off x="2351088" y="549275"/>
            <a:ext cx="7793037" cy="1143000"/>
          </a:xfrm>
          <a:ln/>
        </p:spPr>
        <p:txBody>
          <a:bodyPr vert="horz" wrap="square" lIns="91440" tIns="45720" rIns="91440" bIns="45720" anchor="b" anchorCtr="0"/>
          <a:p>
            <a:pPr algn="ctr" eaLnBrk="1" hangingPunct="1"/>
            <a:r>
              <a:rPr lang="zh-CN" altLang="en-US" b="1" dirty="0">
                <a:solidFill>
                  <a:srgbClr val="CC0000"/>
                </a:solidFill>
              </a:rPr>
              <a:t>施工现场消防器材选配</a:t>
            </a:r>
            <a:endParaRPr lang="zh-CN" altLang="en-US" b="1" dirty="0">
              <a:solidFill>
                <a:srgbClr val="CC0000"/>
              </a:solidFill>
            </a:endParaRPr>
          </a:p>
        </p:txBody>
      </p:sp>
      <p:sp>
        <p:nvSpPr>
          <p:cNvPr id="32771" name="Rectangle 3"/>
          <p:cNvSpPr>
            <a:spLocks noGrp="1"/>
          </p:cNvSpPr>
          <p:nvPr>
            <p:ph idx="1"/>
          </p:nvPr>
        </p:nvSpPr>
        <p:spPr>
          <a:xfrm>
            <a:off x="1952625" y="2060575"/>
            <a:ext cx="8358188" cy="4114800"/>
          </a:xfrm>
          <a:ln/>
        </p:spPr>
        <p:txBody>
          <a:bodyPr vert="horz" wrap="square" lIns="91440" tIns="45720" rIns="91440" bIns="45720" anchor="t" anchorCtr="0"/>
          <a:p>
            <a:pPr eaLnBrk="1" hangingPunct="1">
              <a:buNone/>
            </a:pPr>
            <a:r>
              <a:rPr lang="en-US" altLang="zh-CN" sz="2800" dirty="0"/>
              <a:t>  </a:t>
            </a:r>
            <a:r>
              <a:rPr lang="en-US" altLang="zh-CN" sz="2800" dirty="0">
                <a:latin typeface="仿宋_GB2312" pitchFamily="49" charset="-122"/>
                <a:ea typeface="仿宋_GB2312" pitchFamily="49" charset="-122"/>
              </a:rPr>
              <a:t>  </a:t>
            </a:r>
            <a:r>
              <a:rPr lang="zh-CN" altLang="en-US" sz="2800" dirty="0">
                <a:latin typeface="仿宋_GB2312" pitchFamily="49" charset="-122"/>
                <a:ea typeface="仿宋_GB2312" pitchFamily="49" charset="-122"/>
              </a:rPr>
              <a:t>施工现场常见的灭火器：</a:t>
            </a:r>
            <a:endParaRPr lang="zh-CN" altLang="en-US" sz="2800" dirty="0">
              <a:latin typeface="仿宋_GB2312" pitchFamily="49" charset="-122"/>
              <a:ea typeface="仿宋_GB2312" pitchFamily="49" charset="-122"/>
            </a:endParaRPr>
          </a:p>
          <a:p>
            <a:pPr eaLnBrk="1" hangingPunct="1">
              <a:buNone/>
            </a:pPr>
            <a:r>
              <a:rPr lang="zh-CN" altLang="en-US" sz="2800" dirty="0">
                <a:latin typeface="仿宋_GB2312" pitchFamily="49" charset="-122"/>
                <a:ea typeface="仿宋_GB2312" pitchFamily="49" charset="-122"/>
              </a:rPr>
              <a:t>   ⒈泡沫灭火器：主要用于扑救油品火灾，如汽油、煤油、柴油、植物油和固体物质的初始火灾。不能用于扑救带电设备火灾、气体火灾和轻金属火灾。</a:t>
            </a:r>
            <a:endParaRPr lang="zh-CN" altLang="en-US" sz="2800" dirty="0">
              <a:latin typeface="仿宋_GB2312" pitchFamily="49" charset="-122"/>
              <a:ea typeface="仿宋_GB2312" pitchFamily="49" charset="-122"/>
            </a:endParaRPr>
          </a:p>
          <a:p>
            <a:pPr eaLnBrk="1" hangingPunct="1">
              <a:buNone/>
            </a:pPr>
            <a:r>
              <a:rPr lang="zh-CN" altLang="en-US" sz="2800" dirty="0">
                <a:latin typeface="仿宋_GB2312" pitchFamily="49" charset="-122"/>
                <a:ea typeface="仿宋_GB2312" pitchFamily="49" charset="-122"/>
              </a:rPr>
              <a:t>    ⒉干粉灭火器：可分为碳酸氢钠干粉灭火器、磷酸铵盐干粉灭火器等。碳酸氢钠干粉灭火器，适用扑救</a:t>
            </a:r>
            <a:r>
              <a:rPr lang="en-US" altLang="zh-CN" sz="2800" dirty="0">
                <a:latin typeface="仿宋_GB2312" pitchFamily="49" charset="-122"/>
                <a:ea typeface="仿宋_GB2312" pitchFamily="49" charset="-122"/>
              </a:rPr>
              <a:t>B</a:t>
            </a:r>
            <a:r>
              <a:rPr lang="zh-CN" altLang="en-US" sz="2800" dirty="0">
                <a:latin typeface="仿宋_GB2312" pitchFamily="49" charset="-122"/>
                <a:ea typeface="仿宋_GB2312" pitchFamily="49" charset="-122"/>
              </a:rPr>
              <a:t>、</a:t>
            </a:r>
            <a:r>
              <a:rPr lang="en-US" altLang="zh-CN" sz="2800" dirty="0">
                <a:latin typeface="仿宋_GB2312" pitchFamily="49" charset="-122"/>
                <a:ea typeface="仿宋_GB2312" pitchFamily="49" charset="-122"/>
              </a:rPr>
              <a:t>C</a:t>
            </a:r>
            <a:r>
              <a:rPr lang="zh-CN" altLang="en-US" sz="2800" dirty="0">
                <a:latin typeface="仿宋_GB2312" pitchFamily="49" charset="-122"/>
                <a:ea typeface="仿宋_GB2312" pitchFamily="49" charset="-122"/>
              </a:rPr>
              <a:t>类火灾，又称</a:t>
            </a:r>
            <a:r>
              <a:rPr lang="en-US" altLang="zh-CN" sz="2800" dirty="0">
                <a:latin typeface="仿宋_GB2312" pitchFamily="49" charset="-122"/>
                <a:ea typeface="仿宋_GB2312" pitchFamily="49" charset="-122"/>
              </a:rPr>
              <a:t>BC</a:t>
            </a:r>
            <a:r>
              <a:rPr lang="zh-CN" altLang="en-US" sz="2800" dirty="0">
                <a:latin typeface="仿宋_GB2312" pitchFamily="49" charset="-122"/>
                <a:ea typeface="仿宋_GB2312" pitchFamily="49" charset="-122"/>
              </a:rPr>
              <a:t>类干粉灭火器；磷酸铵盐干粉灭火器，适用扑救</a:t>
            </a:r>
            <a:r>
              <a:rPr lang="en-US" altLang="zh-CN" sz="2800" dirty="0">
                <a:latin typeface="仿宋_GB2312" pitchFamily="49" charset="-122"/>
                <a:ea typeface="仿宋_GB2312" pitchFamily="49" charset="-122"/>
              </a:rPr>
              <a:t>ABC</a:t>
            </a:r>
            <a:r>
              <a:rPr lang="zh-CN" altLang="en-US" sz="2800" dirty="0">
                <a:latin typeface="仿宋_GB2312" pitchFamily="49" charset="-122"/>
                <a:ea typeface="仿宋_GB2312" pitchFamily="49" charset="-122"/>
              </a:rPr>
              <a:t>类火灾，又称</a:t>
            </a:r>
            <a:r>
              <a:rPr lang="en-US" altLang="zh-CN" sz="2800" dirty="0">
                <a:latin typeface="仿宋_GB2312" pitchFamily="49" charset="-122"/>
                <a:ea typeface="仿宋_GB2312" pitchFamily="49" charset="-122"/>
              </a:rPr>
              <a:t>ABC</a:t>
            </a:r>
            <a:r>
              <a:rPr lang="zh-CN" altLang="en-US" sz="2800" dirty="0">
                <a:latin typeface="仿宋_GB2312" pitchFamily="49" charset="-122"/>
                <a:ea typeface="仿宋_GB2312" pitchFamily="49" charset="-122"/>
              </a:rPr>
              <a:t>类干粉灭火器。</a:t>
            </a:r>
            <a:endParaRPr lang="zh-CN" altLang="en-US" sz="2800" dirty="0">
              <a:latin typeface="仿宋_GB2312" pitchFamily="49" charset="-122"/>
              <a:ea typeface="仿宋_GB2312" pitchFamily="49" charset="-122"/>
            </a:endParaRPr>
          </a:p>
          <a:p>
            <a:pPr eaLnBrk="1" hangingPunct="1">
              <a:buNone/>
            </a:pPr>
            <a:endParaRPr lang="zh-CN" altLang="en-US" sz="2800" dirty="0"/>
          </a:p>
          <a:p>
            <a:pPr eaLnBrk="1" hangingPunct="1">
              <a:buNone/>
            </a:pPr>
            <a:r>
              <a:rPr lang="zh-CN" altLang="en-US" sz="2800" dirty="0"/>
              <a:t>       </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771">
                                            <p:txEl>
                                              <p:charRg st="0" end="16"/>
                                            </p:txEl>
                                          </p:spTgt>
                                        </p:tgtEl>
                                        <p:attrNameLst>
                                          <p:attrName>style.visibility</p:attrName>
                                        </p:attrNameLst>
                                      </p:cBhvr>
                                      <p:to>
                                        <p:strVal val="visible"/>
                                      </p:to>
                                    </p:set>
                                    <p:animEffect transition="in" filter="wipe(left)">
                                      <p:cBhvr>
                                        <p:cTn id="7" dur="500"/>
                                        <p:tgtEl>
                                          <p:spTgt spid="32771">
                                            <p:txEl>
                                              <p:char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1">
                                            <p:txEl>
                                              <p:charRg st="16" end="86"/>
                                            </p:txEl>
                                          </p:spTgt>
                                        </p:tgtEl>
                                        <p:attrNameLst>
                                          <p:attrName>style.visibility</p:attrName>
                                        </p:attrNameLst>
                                      </p:cBhvr>
                                      <p:to>
                                        <p:strVal val="visible"/>
                                      </p:to>
                                    </p:set>
                                    <p:animEffect transition="in" filter="wipe(left)">
                                      <p:cBhvr>
                                        <p:cTn id="12" dur="500"/>
                                        <p:tgtEl>
                                          <p:spTgt spid="32771">
                                            <p:txEl>
                                              <p:charRg st="16" end="8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1">
                                            <p:txEl>
                                              <p:charRg st="86" end="187"/>
                                            </p:txEl>
                                          </p:spTgt>
                                        </p:tgtEl>
                                        <p:attrNameLst>
                                          <p:attrName>style.visibility</p:attrName>
                                        </p:attrNameLst>
                                      </p:cBhvr>
                                      <p:to>
                                        <p:strVal val="visible"/>
                                      </p:to>
                                    </p:set>
                                    <p:animEffect transition="in" filter="wipe(left)">
                                      <p:cBhvr>
                                        <p:cTn id="17" dur="500"/>
                                        <p:tgtEl>
                                          <p:spTgt spid="32771">
                                            <p:txEl>
                                              <p:charRg st="86" end="18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1">
                                            <p:txEl>
                                              <p:charRg st="188" end="196"/>
                                            </p:txEl>
                                          </p:spTgt>
                                        </p:tgtEl>
                                        <p:attrNameLst>
                                          <p:attrName>style.visibility</p:attrName>
                                        </p:attrNameLst>
                                      </p:cBhvr>
                                      <p:to>
                                        <p:strVal val="visible"/>
                                      </p:to>
                                    </p:set>
                                    <p:animEffect transition="in" filter="wipe(left)">
                                      <p:cBhvr>
                                        <p:cTn id="22" dur="500"/>
                                        <p:tgtEl>
                                          <p:spTgt spid="32771">
                                            <p:txEl>
                                              <p:charRg st="188" end="19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p:nvPr>
        </p:nvSpPr>
        <p:spPr>
          <a:ln/>
        </p:spPr>
        <p:txBody>
          <a:bodyPr vert="horz" wrap="square" lIns="91440" tIns="45720" rIns="91440" bIns="45720" anchor="b" anchorCtr="0"/>
          <a:p>
            <a:pPr eaLnBrk="1" hangingPunct="1"/>
            <a:r>
              <a:rPr lang="en-US" altLang="zh-CN" dirty="0"/>
              <a:t>              </a:t>
            </a:r>
            <a:r>
              <a:rPr lang="zh-CN" altLang="en-US" dirty="0">
                <a:solidFill>
                  <a:srgbClr val="CC0000"/>
                </a:solidFill>
              </a:rPr>
              <a:t>目      录</a:t>
            </a:r>
            <a:endParaRPr lang="zh-CN" altLang="en-US" dirty="0">
              <a:solidFill>
                <a:srgbClr val="CC0000"/>
              </a:solidFill>
            </a:endParaRPr>
          </a:p>
        </p:txBody>
      </p:sp>
      <p:sp>
        <p:nvSpPr>
          <p:cNvPr id="38915" name="Rectangle 3"/>
          <p:cNvSpPr>
            <a:spLocks noGrp="1"/>
          </p:cNvSpPr>
          <p:nvPr>
            <p:ph idx="1"/>
          </p:nvPr>
        </p:nvSpPr>
        <p:spPr>
          <a:ln/>
        </p:spPr>
        <p:txBody>
          <a:bodyPr vert="horz" wrap="square" lIns="91440" tIns="45720" rIns="91440" bIns="45720" anchor="t" anchorCtr="0"/>
          <a:p>
            <a:pPr eaLnBrk="1" hangingPunct="1"/>
            <a:r>
              <a:rPr lang="en-US" altLang="zh-CN" dirty="0"/>
              <a:t>1.</a:t>
            </a:r>
            <a:r>
              <a:rPr lang="zh-CN" altLang="en-US" dirty="0"/>
              <a:t> 典型火灾案例</a:t>
            </a:r>
            <a:endParaRPr lang="zh-CN" altLang="en-US" dirty="0"/>
          </a:p>
          <a:p>
            <a:pPr eaLnBrk="1" hangingPunct="1"/>
            <a:r>
              <a:rPr lang="en-US" altLang="zh-CN" dirty="0"/>
              <a:t>2.</a:t>
            </a:r>
            <a:r>
              <a:rPr lang="zh-CN" altLang="en-US" dirty="0"/>
              <a:t>施工现场消防法律法规</a:t>
            </a:r>
            <a:endParaRPr lang="zh-CN" altLang="en-US" dirty="0"/>
          </a:p>
          <a:p>
            <a:pPr eaLnBrk="1" hangingPunct="1"/>
            <a:r>
              <a:rPr lang="en-US" altLang="zh-CN" dirty="0"/>
              <a:t>3.</a:t>
            </a:r>
            <a:r>
              <a:rPr lang="zh-CN" altLang="en-US" dirty="0"/>
              <a:t>施工现场火灾危险性</a:t>
            </a:r>
            <a:endParaRPr lang="zh-CN" altLang="en-US" dirty="0"/>
          </a:p>
          <a:p>
            <a:pPr eaLnBrk="1" hangingPunct="1"/>
            <a:r>
              <a:rPr lang="en-US" altLang="zh-CN" dirty="0"/>
              <a:t>4.</a:t>
            </a:r>
            <a:r>
              <a:rPr lang="zh-CN" altLang="en-US" dirty="0"/>
              <a:t>施工现场消防安全管理措施</a:t>
            </a:r>
            <a:endParaRPr lang="zh-CN" altLang="en-US" dirty="0"/>
          </a:p>
          <a:p>
            <a:pPr eaLnBrk="1" hangingPunct="1"/>
            <a:r>
              <a:rPr lang="en-US" altLang="zh-CN" dirty="0"/>
              <a:t>5.</a:t>
            </a:r>
            <a:r>
              <a:rPr lang="zh-CN" altLang="en-US" dirty="0"/>
              <a:t>施工现场消防器材选配</a:t>
            </a:r>
            <a:endParaRPr lang="zh-CN" altLang="en-US" dirty="0"/>
          </a:p>
          <a:p>
            <a:pPr eaLnBrk="1" hangingPunct="1"/>
            <a:r>
              <a:rPr lang="en-US" altLang="zh-CN" dirty="0"/>
              <a:t>6.</a:t>
            </a:r>
            <a:r>
              <a:rPr lang="zh-CN" altLang="en-US" dirty="0"/>
              <a:t>结束语</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915">
                                            <p:txEl>
                                              <p:charRg st="0" end="10"/>
                                            </p:txEl>
                                          </p:spTgt>
                                        </p:tgtEl>
                                        <p:attrNameLst>
                                          <p:attrName>style.visibility</p:attrName>
                                        </p:attrNameLst>
                                      </p:cBhvr>
                                      <p:to>
                                        <p:strVal val="visible"/>
                                      </p:to>
                                    </p:set>
                                    <p:animEffect transition="in" filter="fade">
                                      <p:cBhvr>
                                        <p:cTn id="7" dur="1000"/>
                                        <p:tgtEl>
                                          <p:spTgt spid="38915">
                                            <p:txEl>
                                              <p:charRg st="0" end="10"/>
                                            </p:txEl>
                                          </p:spTgt>
                                        </p:tgtEl>
                                      </p:cBhvr>
                                    </p:animEffect>
                                    <p:anim calcmode="lin" valueType="num">
                                      <p:cBhvr>
                                        <p:cTn id="8" dur="1000" fill="hold"/>
                                        <p:tgtEl>
                                          <p:spTgt spid="38915">
                                            <p:txEl>
                                              <p:charRg st="0" end="1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charRg st="0" end="1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915">
                                            <p:txEl>
                                              <p:charRg st="10" end="23"/>
                                            </p:txEl>
                                          </p:spTgt>
                                        </p:tgtEl>
                                        <p:attrNameLst>
                                          <p:attrName>style.visibility</p:attrName>
                                        </p:attrNameLst>
                                      </p:cBhvr>
                                      <p:to>
                                        <p:strVal val="visible"/>
                                      </p:to>
                                    </p:set>
                                    <p:animEffect transition="in" filter="fade">
                                      <p:cBhvr>
                                        <p:cTn id="14" dur="1000"/>
                                        <p:tgtEl>
                                          <p:spTgt spid="38915">
                                            <p:txEl>
                                              <p:charRg st="10" end="23"/>
                                            </p:txEl>
                                          </p:spTgt>
                                        </p:tgtEl>
                                      </p:cBhvr>
                                    </p:animEffect>
                                    <p:anim calcmode="lin" valueType="num">
                                      <p:cBhvr>
                                        <p:cTn id="15" dur="1000" fill="hold"/>
                                        <p:tgtEl>
                                          <p:spTgt spid="38915">
                                            <p:txEl>
                                              <p:charRg st="10" end="23"/>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charRg st="10" end="2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5">
                                            <p:txEl>
                                              <p:charRg st="23" end="35"/>
                                            </p:txEl>
                                          </p:spTgt>
                                        </p:tgtEl>
                                        <p:attrNameLst>
                                          <p:attrName>style.visibility</p:attrName>
                                        </p:attrNameLst>
                                      </p:cBhvr>
                                      <p:to>
                                        <p:strVal val="visible"/>
                                      </p:to>
                                    </p:set>
                                    <p:animEffect transition="in" filter="fade">
                                      <p:cBhvr>
                                        <p:cTn id="21" dur="1000"/>
                                        <p:tgtEl>
                                          <p:spTgt spid="38915">
                                            <p:txEl>
                                              <p:charRg st="23" end="35"/>
                                            </p:txEl>
                                          </p:spTgt>
                                        </p:tgtEl>
                                      </p:cBhvr>
                                    </p:animEffect>
                                    <p:anim calcmode="lin" valueType="num">
                                      <p:cBhvr>
                                        <p:cTn id="22" dur="1000" fill="hold"/>
                                        <p:tgtEl>
                                          <p:spTgt spid="38915">
                                            <p:txEl>
                                              <p:charRg st="23" end="35"/>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charRg st="23" end="3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915">
                                            <p:txEl>
                                              <p:charRg st="35" end="50"/>
                                            </p:txEl>
                                          </p:spTgt>
                                        </p:tgtEl>
                                        <p:attrNameLst>
                                          <p:attrName>style.visibility</p:attrName>
                                        </p:attrNameLst>
                                      </p:cBhvr>
                                      <p:to>
                                        <p:strVal val="visible"/>
                                      </p:to>
                                    </p:set>
                                    <p:animEffect transition="in" filter="fade">
                                      <p:cBhvr>
                                        <p:cTn id="28" dur="1000"/>
                                        <p:tgtEl>
                                          <p:spTgt spid="38915">
                                            <p:txEl>
                                              <p:charRg st="35" end="50"/>
                                            </p:txEl>
                                          </p:spTgt>
                                        </p:tgtEl>
                                      </p:cBhvr>
                                    </p:animEffect>
                                    <p:anim calcmode="lin" valueType="num">
                                      <p:cBhvr>
                                        <p:cTn id="29" dur="1000" fill="hold"/>
                                        <p:tgtEl>
                                          <p:spTgt spid="38915">
                                            <p:txEl>
                                              <p:charRg st="35" end="50"/>
                                            </p:txEl>
                                          </p:spTgt>
                                        </p:tgtEl>
                                        <p:attrNameLst>
                                          <p:attrName>ppt_x</p:attrName>
                                        </p:attrNameLst>
                                      </p:cBhvr>
                                      <p:tavLst>
                                        <p:tav tm="0">
                                          <p:val>
                                            <p:strVal val="#ppt_x"/>
                                          </p:val>
                                        </p:tav>
                                        <p:tav tm="100000">
                                          <p:val>
                                            <p:strVal val="#ppt_x"/>
                                          </p:val>
                                        </p:tav>
                                      </p:tavLst>
                                    </p:anim>
                                    <p:anim calcmode="lin" valueType="num">
                                      <p:cBhvr>
                                        <p:cTn id="30" dur="1000" fill="hold"/>
                                        <p:tgtEl>
                                          <p:spTgt spid="38915">
                                            <p:txEl>
                                              <p:charRg st="35" end="5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915">
                                            <p:txEl>
                                              <p:charRg st="50" end="63"/>
                                            </p:txEl>
                                          </p:spTgt>
                                        </p:tgtEl>
                                        <p:attrNameLst>
                                          <p:attrName>style.visibility</p:attrName>
                                        </p:attrNameLst>
                                      </p:cBhvr>
                                      <p:to>
                                        <p:strVal val="visible"/>
                                      </p:to>
                                    </p:set>
                                    <p:animEffect transition="in" filter="fade">
                                      <p:cBhvr>
                                        <p:cTn id="35" dur="1000"/>
                                        <p:tgtEl>
                                          <p:spTgt spid="38915">
                                            <p:txEl>
                                              <p:charRg st="50" end="63"/>
                                            </p:txEl>
                                          </p:spTgt>
                                        </p:tgtEl>
                                      </p:cBhvr>
                                    </p:animEffect>
                                    <p:anim calcmode="lin" valueType="num">
                                      <p:cBhvr>
                                        <p:cTn id="36" dur="1000" fill="hold"/>
                                        <p:tgtEl>
                                          <p:spTgt spid="38915">
                                            <p:txEl>
                                              <p:charRg st="50" end="63"/>
                                            </p:txEl>
                                          </p:spTgt>
                                        </p:tgtEl>
                                        <p:attrNameLst>
                                          <p:attrName>ppt_x</p:attrName>
                                        </p:attrNameLst>
                                      </p:cBhvr>
                                      <p:tavLst>
                                        <p:tav tm="0">
                                          <p:val>
                                            <p:strVal val="#ppt_x"/>
                                          </p:val>
                                        </p:tav>
                                        <p:tav tm="100000">
                                          <p:val>
                                            <p:strVal val="#ppt_x"/>
                                          </p:val>
                                        </p:tav>
                                      </p:tavLst>
                                    </p:anim>
                                    <p:anim calcmode="lin" valueType="num">
                                      <p:cBhvr>
                                        <p:cTn id="37" dur="1000" fill="hold"/>
                                        <p:tgtEl>
                                          <p:spTgt spid="38915">
                                            <p:txEl>
                                              <p:charRg st="50" end="6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915">
                                            <p:txEl>
                                              <p:charRg st="63" end="69"/>
                                            </p:txEl>
                                          </p:spTgt>
                                        </p:tgtEl>
                                        <p:attrNameLst>
                                          <p:attrName>style.visibility</p:attrName>
                                        </p:attrNameLst>
                                      </p:cBhvr>
                                      <p:to>
                                        <p:strVal val="visible"/>
                                      </p:to>
                                    </p:set>
                                    <p:animEffect transition="in" filter="fade">
                                      <p:cBhvr>
                                        <p:cTn id="42" dur="1000"/>
                                        <p:tgtEl>
                                          <p:spTgt spid="38915">
                                            <p:txEl>
                                              <p:charRg st="63" end="69"/>
                                            </p:txEl>
                                          </p:spTgt>
                                        </p:tgtEl>
                                      </p:cBhvr>
                                    </p:animEffect>
                                    <p:anim calcmode="lin" valueType="num">
                                      <p:cBhvr>
                                        <p:cTn id="43" dur="1000" fill="hold"/>
                                        <p:tgtEl>
                                          <p:spTgt spid="38915">
                                            <p:txEl>
                                              <p:charRg st="63" end="69"/>
                                            </p:txEl>
                                          </p:spTgt>
                                        </p:tgtEl>
                                        <p:attrNameLst>
                                          <p:attrName>ppt_x</p:attrName>
                                        </p:attrNameLst>
                                      </p:cBhvr>
                                      <p:tavLst>
                                        <p:tav tm="0">
                                          <p:val>
                                            <p:strVal val="#ppt_x"/>
                                          </p:val>
                                        </p:tav>
                                        <p:tav tm="100000">
                                          <p:val>
                                            <p:strVal val="#ppt_x"/>
                                          </p:val>
                                        </p:tav>
                                      </p:tavLst>
                                    </p:anim>
                                    <p:anim calcmode="lin" valueType="num">
                                      <p:cBhvr>
                                        <p:cTn id="44" dur="1000" fill="hold"/>
                                        <p:tgtEl>
                                          <p:spTgt spid="38915">
                                            <p:txEl>
                                              <p:charRg st="63" end="6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type="title"/>
          </p:nvPr>
        </p:nvSpPr>
        <p:spPr>
          <a:xfrm>
            <a:off x="2208213" y="620713"/>
            <a:ext cx="7793037" cy="1143000"/>
          </a:xfrm>
          <a:ln/>
        </p:spPr>
        <p:txBody>
          <a:bodyPr vert="horz" wrap="square" lIns="91440" tIns="45720" rIns="91440" bIns="45720" anchor="b" anchorCtr="0"/>
          <a:p>
            <a:pPr algn="ctr" eaLnBrk="1" hangingPunct="1"/>
            <a:r>
              <a:rPr lang="zh-CN" altLang="en-US" dirty="0">
                <a:solidFill>
                  <a:srgbClr val="CC0000"/>
                </a:solidFill>
              </a:rPr>
              <a:t>结束语</a:t>
            </a:r>
            <a:endParaRPr lang="zh-CN" altLang="en-US" dirty="0">
              <a:solidFill>
                <a:srgbClr val="CC0000"/>
              </a:solidFill>
            </a:endParaRPr>
          </a:p>
        </p:txBody>
      </p:sp>
      <p:sp>
        <p:nvSpPr>
          <p:cNvPr id="44035" name="Rectangle 3"/>
          <p:cNvSpPr>
            <a:spLocks noGrp="1"/>
          </p:cNvSpPr>
          <p:nvPr>
            <p:ph idx="1"/>
          </p:nvPr>
        </p:nvSpPr>
        <p:spPr>
          <a:xfrm>
            <a:off x="2208213" y="2349500"/>
            <a:ext cx="7772400" cy="3508375"/>
          </a:xfrm>
          <a:ln/>
        </p:spPr>
        <p:txBody>
          <a:bodyPr vert="horz" wrap="square" lIns="91440" tIns="45720" rIns="91440" bIns="45720" anchor="t" anchorCtr="0"/>
          <a:p>
            <a:pPr eaLnBrk="1" hangingPunct="1">
              <a:lnSpc>
                <a:spcPct val="80000"/>
              </a:lnSpc>
              <a:buNone/>
            </a:pPr>
            <a:r>
              <a:rPr lang="en-US" altLang="zh-CN" sz="1800" dirty="0"/>
              <a:t>           </a:t>
            </a:r>
            <a:r>
              <a:rPr lang="zh-CN" altLang="en-US" sz="2100" dirty="0">
                <a:latin typeface="楷体" panose="02010609060101010101" pitchFamily="49" charset="-122"/>
                <a:ea typeface="楷体" panose="02010609060101010101" pitchFamily="49" charset="-122"/>
              </a:rPr>
              <a:t>今年我市建筑施工火灾事故逐渐增多。虽然事故损失不大，但是社会负面影响很大，应当吸取深刻的教训。</a:t>
            </a:r>
            <a:r>
              <a:rPr lang="en-US" altLang="zh-CN" sz="2100" dirty="0">
                <a:latin typeface="楷体" panose="02010609060101010101" pitchFamily="49" charset="-122"/>
                <a:ea typeface="楷体" panose="02010609060101010101" pitchFamily="49" charset="-122"/>
              </a:rPr>
              <a:t>6.13</a:t>
            </a:r>
            <a:r>
              <a:rPr lang="zh-CN" altLang="en-US" sz="2100" dirty="0">
                <a:latin typeface="楷体" panose="02010609060101010101" pitchFamily="49" charset="-122"/>
                <a:ea typeface="楷体" panose="02010609060101010101" pitchFamily="49" charset="-122"/>
              </a:rPr>
              <a:t>红星时代广场彩钢房火灾就是典型代表，损失不大，影响很大。</a:t>
            </a:r>
            <a:endParaRPr lang="zh-CN" altLang="en-US" sz="2100" dirty="0">
              <a:latin typeface="楷体" panose="02010609060101010101" pitchFamily="49" charset="-122"/>
              <a:ea typeface="楷体" panose="02010609060101010101" pitchFamily="49" charset="-122"/>
            </a:endParaRPr>
          </a:p>
          <a:p>
            <a:pPr eaLnBrk="1" hangingPunct="1">
              <a:lnSpc>
                <a:spcPct val="80000"/>
              </a:lnSpc>
              <a:buNone/>
            </a:pPr>
            <a:r>
              <a:rPr lang="zh-CN" altLang="en-US" sz="2100" dirty="0">
                <a:latin typeface="楷体" panose="02010609060101010101" pitchFamily="49" charset="-122"/>
                <a:ea typeface="楷体" panose="02010609060101010101" pitchFamily="49" charset="-122"/>
              </a:rPr>
              <a:t>      消防工作要立足于预防。要严格按法律法规履行消防安全管理职责，完善企业安全生产规章制度，落实消防安全措施，建立专（兼）职消防员队伍，有效遏制建筑施工火灾事故的上升势头。</a:t>
            </a:r>
            <a:endParaRPr lang="zh-CN" altLang="en-US" sz="2100" dirty="0">
              <a:latin typeface="楷体" panose="02010609060101010101" pitchFamily="49" charset="-122"/>
              <a:ea typeface="楷体" panose="02010609060101010101" pitchFamily="49" charset="-122"/>
            </a:endParaRPr>
          </a:p>
          <a:p>
            <a:pPr eaLnBrk="1" hangingPunct="1">
              <a:lnSpc>
                <a:spcPct val="80000"/>
              </a:lnSpc>
              <a:buNone/>
            </a:pPr>
            <a:r>
              <a:rPr lang="zh-CN" altLang="en-US" sz="2100" dirty="0">
                <a:latin typeface="楷体" panose="02010609060101010101" pitchFamily="49" charset="-122"/>
                <a:ea typeface="楷体" panose="02010609060101010101" pitchFamily="49" charset="-122"/>
              </a:rPr>
              <a:t>      建筑施工消防安全工作责任重大，每一个环节、每一道工序都必须慎之又慎。开展施工现场消防安全标准化管理，目的是加强企业自律、促进依法施工，落实各项消防安全技术措施，有效地控制危害和危险因素，全面实现平安施工。努力营造良好的和谐建设环境，为构建和谐社会作出我们应有的贡献。</a:t>
            </a:r>
            <a:endParaRPr lang="zh-CN" altLang="en-US" sz="2100" dirty="0">
              <a:latin typeface="楷体" panose="02010609060101010101" pitchFamily="49" charset="-122"/>
              <a:ea typeface="楷体" panose="02010609060101010101"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a:ln/>
        </p:spPr>
        <p:txBody>
          <a:bodyPr vert="horz" wrap="square" lIns="91440" tIns="45720" rIns="91440" bIns="45720" anchor="b" anchorCtr="0"/>
          <a:p>
            <a:pPr eaLnBrk="1" hangingPunct="1"/>
            <a:r>
              <a:rPr lang="en-US" altLang="zh-CN" dirty="0"/>
              <a:t> </a:t>
            </a:r>
            <a:r>
              <a:rPr lang="zh-CN" altLang="en-US" dirty="0"/>
              <a:t>一、典型火灾案例</a:t>
            </a:r>
            <a:endParaRPr lang="zh-CN" altLang="en-US" dirty="0">
              <a:solidFill>
                <a:srgbClr val="CC0000"/>
              </a:solidFill>
            </a:endParaRPr>
          </a:p>
        </p:txBody>
      </p:sp>
      <p:sp>
        <p:nvSpPr>
          <p:cNvPr id="38915" name="Rectangle 3"/>
          <p:cNvSpPr>
            <a:spLocks noGrp="1"/>
          </p:cNvSpPr>
          <p:nvPr>
            <p:ph idx="1"/>
          </p:nvPr>
        </p:nvSpPr>
        <p:spPr>
          <a:ln/>
        </p:spPr>
        <p:txBody>
          <a:bodyPr vert="horz" wrap="square" lIns="91440" tIns="45720" rIns="91440" bIns="45720" anchor="t" anchorCtr="0"/>
          <a:p>
            <a:pPr eaLnBrk="1" hangingPunct="1"/>
            <a:r>
              <a:rPr lang="zh-CN" altLang="en-US" sz="3000" dirty="0"/>
              <a:t>近年来，建筑工程施工现场发生火灾数量逐年上升，造成了巨大的财产损失和人员伤亡。</a:t>
            </a:r>
            <a:r>
              <a:rPr lang="en-US" altLang="zh-CN" sz="3000" dirty="0"/>
              <a:t>2009</a:t>
            </a:r>
            <a:r>
              <a:rPr lang="zh-CN" altLang="en-US" sz="3000" dirty="0"/>
              <a:t>年</a:t>
            </a:r>
            <a:r>
              <a:rPr lang="en-US" altLang="zh-CN" sz="3000" dirty="0"/>
              <a:t>2</a:t>
            </a:r>
            <a:r>
              <a:rPr lang="zh-CN" altLang="en-US" sz="3000" dirty="0"/>
              <a:t>月</a:t>
            </a:r>
            <a:r>
              <a:rPr lang="en-US" altLang="zh-CN" sz="3000" dirty="0"/>
              <a:t>9</a:t>
            </a:r>
            <a:r>
              <a:rPr lang="zh-CN" altLang="en-US" sz="3000" dirty="0"/>
              <a:t>日晚，在建的</a:t>
            </a:r>
            <a:r>
              <a:rPr lang="zh-CN" altLang="en-US" sz="3000" dirty="0">
                <a:hlinkClick r:id="rId1"/>
              </a:rPr>
              <a:t>中央电视台电视文化中心</a:t>
            </a:r>
            <a:r>
              <a:rPr lang="zh-CN" altLang="en-US" sz="3000" dirty="0"/>
              <a:t>（又称央视新址北配楼）发生特大火灾，火灾致使消防战士</a:t>
            </a:r>
            <a:r>
              <a:rPr lang="zh-CN" altLang="en-US" sz="3000" dirty="0">
                <a:hlinkClick r:id="rId2"/>
              </a:rPr>
              <a:t>张建勇</a:t>
            </a:r>
            <a:r>
              <a:rPr lang="zh-CN" altLang="en-US" sz="3000" dirty="0"/>
              <a:t>牺牲，另有多人受伤，造成直接经济损失</a:t>
            </a:r>
            <a:r>
              <a:rPr lang="en-US" altLang="zh-CN" sz="3000" dirty="0"/>
              <a:t>1.6</a:t>
            </a:r>
            <a:r>
              <a:rPr lang="zh-CN" altLang="en-US" sz="3000" dirty="0"/>
              <a:t>亿元。</a:t>
            </a:r>
            <a:r>
              <a:rPr lang="en-US" altLang="zh-CN" sz="3000" dirty="0"/>
              <a:t>2010</a:t>
            </a:r>
            <a:r>
              <a:rPr lang="zh-CN" altLang="en-US" sz="3000" dirty="0"/>
              <a:t>年</a:t>
            </a:r>
            <a:r>
              <a:rPr lang="en-US" altLang="zh-CN" sz="3000" dirty="0"/>
              <a:t>11</a:t>
            </a:r>
            <a:r>
              <a:rPr lang="zh-CN" altLang="en-US" sz="3000" dirty="0"/>
              <a:t>月</a:t>
            </a:r>
            <a:r>
              <a:rPr lang="en-US" altLang="zh-CN" sz="3000" dirty="0"/>
              <a:t>15</a:t>
            </a:r>
            <a:r>
              <a:rPr lang="zh-CN" altLang="en-US" sz="3000" dirty="0"/>
              <a:t>日，上海余姚路</a:t>
            </a:r>
            <a:r>
              <a:rPr lang="zh-CN" altLang="en-US" sz="3000" dirty="0">
                <a:hlinkClick r:id="rId3"/>
              </a:rPr>
              <a:t>胶州路</a:t>
            </a:r>
            <a:r>
              <a:rPr lang="zh-CN" altLang="en-US" sz="3000" dirty="0"/>
              <a:t>一栋高层公寓起火，导致</a:t>
            </a:r>
            <a:r>
              <a:rPr lang="en-US" altLang="zh-CN" sz="3000" dirty="0"/>
              <a:t>58</a:t>
            </a:r>
            <a:r>
              <a:rPr lang="zh-CN" altLang="en-US" sz="3000" dirty="0"/>
              <a:t>人遇难</a:t>
            </a:r>
            <a:r>
              <a:rPr lang="zh-CN" altLang="en-US"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915">
                                            <p:txEl>
                                              <p:charRg st="0" end="155"/>
                                            </p:txEl>
                                          </p:spTgt>
                                        </p:tgtEl>
                                        <p:attrNameLst>
                                          <p:attrName>style.visibility</p:attrName>
                                        </p:attrNameLst>
                                      </p:cBhvr>
                                      <p:to>
                                        <p:strVal val="visible"/>
                                      </p:to>
                                    </p:set>
                                    <p:animEffect transition="in" filter="fade">
                                      <p:cBhvr>
                                        <p:cTn id="7" dur="1000"/>
                                        <p:tgtEl>
                                          <p:spTgt spid="38915">
                                            <p:txEl>
                                              <p:charRg st="0" end="155"/>
                                            </p:txEl>
                                          </p:spTgt>
                                        </p:tgtEl>
                                      </p:cBhvr>
                                    </p:animEffect>
                                    <p:anim calcmode="lin" valueType="num">
                                      <p:cBhvr>
                                        <p:cTn id="8" dur="1000" fill="hold"/>
                                        <p:tgtEl>
                                          <p:spTgt spid="38915">
                                            <p:txEl>
                                              <p:charRg st="0" end="155"/>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charRg st="0" end="15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0" name="组合 10"/>
          <p:cNvGrpSpPr/>
          <p:nvPr/>
        </p:nvGrpSpPr>
        <p:grpSpPr>
          <a:xfrm>
            <a:off x="1738313" y="928688"/>
            <a:ext cx="3686175" cy="5160962"/>
            <a:chOff x="214282" y="928670"/>
            <a:chExt cx="3686201" cy="5161396"/>
          </a:xfrm>
        </p:grpSpPr>
        <p:pic>
          <p:nvPicPr>
            <p:cNvPr id="7" name="图片 6" descr="3.jpg"/>
            <p:cNvPicPr>
              <a:picLocks noChangeAspect="1"/>
            </p:cNvPicPr>
            <p:nvPr/>
          </p:nvPicPr>
          <p:blipFill>
            <a:blip r:embed="rId1" cstate="print"/>
            <a:stretch>
              <a:fillRect/>
            </a:stretch>
          </p:blipFill>
          <p:spPr>
            <a:xfrm>
              <a:off x="214282" y="3357562"/>
              <a:ext cx="3643338" cy="2732504"/>
            </a:xfrm>
            <a:prstGeom prst="rect">
              <a:avLst/>
            </a:prstGeom>
            <a:ln w="88900" cap="sq" cmpd="thickThin">
              <a:solidFill>
                <a:srgbClr val="FFFF00"/>
              </a:solidFill>
              <a:prstDash val="solid"/>
              <a:miter lim="800000"/>
              <a:headEnd/>
              <a:tailEnd/>
            </a:ln>
            <a:effectLst>
              <a:innerShdw blurRad="76200">
                <a:srgbClr val="000000"/>
              </a:innerShdw>
            </a:effectLst>
          </p:spPr>
        </p:pic>
        <p:pic>
          <p:nvPicPr>
            <p:cNvPr id="8" name="图片 7" descr="4.jpg"/>
            <p:cNvPicPr>
              <a:picLocks noChangeAspect="1"/>
            </p:cNvPicPr>
            <p:nvPr/>
          </p:nvPicPr>
          <p:blipFill>
            <a:blip r:embed="rId2" cstate="print"/>
            <a:stretch>
              <a:fillRect/>
            </a:stretch>
          </p:blipFill>
          <p:spPr>
            <a:xfrm>
              <a:off x="214282" y="928670"/>
              <a:ext cx="3686201" cy="2357454"/>
            </a:xfrm>
            <a:prstGeom prst="rect">
              <a:avLst/>
            </a:prstGeom>
            <a:ln w="88900" cap="sq" cmpd="thickThin">
              <a:solidFill>
                <a:srgbClr val="FFFF00"/>
              </a:solidFill>
              <a:prstDash val="solid"/>
              <a:miter lim="800000"/>
              <a:headEnd/>
              <a:tailEnd/>
            </a:ln>
            <a:effectLst>
              <a:innerShdw blurRad="76200">
                <a:srgbClr val="000000"/>
              </a:innerShdw>
            </a:effectLst>
          </p:spPr>
        </p:pic>
      </p:grpSp>
      <p:grpSp>
        <p:nvGrpSpPr>
          <p:cNvPr id="7171" name="组合 9"/>
          <p:cNvGrpSpPr/>
          <p:nvPr/>
        </p:nvGrpSpPr>
        <p:grpSpPr>
          <a:xfrm>
            <a:off x="5524500" y="285750"/>
            <a:ext cx="3438525" cy="6310313"/>
            <a:chOff x="4000496" y="285728"/>
            <a:chExt cx="3438525" cy="6310342"/>
          </a:xfrm>
        </p:grpSpPr>
        <p:pic>
          <p:nvPicPr>
            <p:cNvPr id="6" name="图片 5" descr="2.jpg"/>
            <p:cNvPicPr>
              <a:picLocks noChangeAspect="1"/>
            </p:cNvPicPr>
            <p:nvPr/>
          </p:nvPicPr>
          <p:blipFill>
            <a:blip r:embed="rId3" cstate="print"/>
            <a:stretch>
              <a:fillRect/>
            </a:stretch>
          </p:blipFill>
          <p:spPr>
            <a:xfrm>
              <a:off x="4000496" y="4500570"/>
              <a:ext cx="3438525" cy="2095500"/>
            </a:xfrm>
            <a:prstGeom prst="rect">
              <a:avLst/>
            </a:prstGeom>
            <a:ln w="88900" cap="sq" cmpd="thickThin">
              <a:solidFill>
                <a:srgbClr val="FFFF00"/>
              </a:solidFill>
              <a:prstDash val="solid"/>
              <a:miter lim="800000"/>
              <a:headEnd/>
              <a:tailEnd/>
            </a:ln>
            <a:effectLst>
              <a:innerShdw blurRad="76200">
                <a:srgbClr val="000000"/>
              </a:innerShdw>
            </a:effectLst>
          </p:spPr>
        </p:pic>
        <p:pic>
          <p:nvPicPr>
            <p:cNvPr id="9" name="图片 8" descr="5.jpg"/>
            <p:cNvPicPr>
              <a:picLocks noChangeAspect="1"/>
            </p:cNvPicPr>
            <p:nvPr/>
          </p:nvPicPr>
          <p:blipFill>
            <a:blip r:embed="rId4" cstate="print"/>
            <a:stretch>
              <a:fillRect/>
            </a:stretch>
          </p:blipFill>
          <p:spPr>
            <a:xfrm>
              <a:off x="4000496" y="285728"/>
              <a:ext cx="2786082" cy="4179123"/>
            </a:xfrm>
            <a:prstGeom prst="rect">
              <a:avLst/>
            </a:prstGeom>
            <a:ln w="88900" cap="sq" cmpd="thickThin">
              <a:solidFill>
                <a:srgbClr val="FFFF00"/>
              </a:solidFill>
              <a:prstDash val="solid"/>
              <a:miter lim="800000"/>
              <a:headEnd/>
              <a:tailEnd/>
            </a:ln>
            <a:effectLst>
              <a:innerShdw blurRad="76200">
                <a:srgbClr val="000000"/>
              </a:innerShdw>
            </a:effectLst>
          </p:spPr>
        </p:pic>
      </p:grpSp>
      <p:sp>
        <p:nvSpPr>
          <p:cNvPr id="12" name="云形标注 11"/>
          <p:cNvSpPr/>
          <p:nvPr/>
        </p:nvSpPr>
        <p:spPr bwMode="auto">
          <a:xfrm>
            <a:off x="8596313" y="357188"/>
            <a:ext cx="2071688" cy="1143000"/>
          </a:xfrm>
          <a:prstGeom prst="cloudCallout">
            <a:avLst>
              <a:gd name="adj1" fmla="val -67378"/>
              <a:gd name="adj2" fmla="val 100426"/>
            </a:avLst>
          </a:prstGeom>
          <a:solidFill>
            <a:schemeClr val="accent1"/>
          </a:solidFill>
          <a:ln w="9525" cap="flat" cmpd="sng" algn="ctr">
            <a:solidFill>
              <a:schemeClr val="tx1"/>
            </a:solidFill>
            <a:prstDash val="solid"/>
            <a:miter lim="800000"/>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000" b="1" i="0" u="none" strike="noStrike" kern="1200" cap="none" spc="0" normalizeH="0" baseline="0" noProof="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ahoma" panose="020B0604030504040204" pitchFamily="34" charset="0"/>
              <a:ea typeface="宋体" panose="02010600030101010101" pitchFamily="2" charset="-122"/>
              <a:cs typeface="+mn-cs"/>
            </a:endParaRPr>
          </a:p>
        </p:txBody>
      </p:sp>
      <p:sp>
        <p:nvSpPr>
          <p:cNvPr id="7173" name="TextBox 16"/>
          <p:cNvSpPr txBox="1"/>
          <p:nvPr/>
        </p:nvSpPr>
        <p:spPr>
          <a:xfrm>
            <a:off x="8667750" y="571500"/>
            <a:ext cx="1785938" cy="706755"/>
          </a:xfrm>
          <a:prstGeom prst="rect">
            <a:avLst/>
          </a:prstGeom>
          <a:noFill/>
          <a:ln w="9525">
            <a:noFill/>
          </a:ln>
        </p:spPr>
        <p:txBody>
          <a:bodyPr>
            <a:spAutoFit/>
          </a:bodyPr>
          <a:p>
            <a:r>
              <a:rPr lang="zh-CN" altLang="en-US" dirty="0">
                <a:latin typeface="黑体" panose="02010609060101010101" pitchFamily="49" charset="-122"/>
                <a:ea typeface="黑体" panose="02010609060101010101" pitchFamily="49" charset="-122"/>
              </a:rPr>
              <a:t>上面两张图片为央视火灾</a:t>
            </a:r>
            <a:endParaRPr lang="zh-CN" altLang="en-US" dirty="0">
              <a:latin typeface="黑体" panose="02010609060101010101" pitchFamily="49" charset="-122"/>
              <a:ea typeface="黑体" panose="02010609060101010101" pitchFamily="49" charset="-122"/>
            </a:endParaRPr>
          </a:p>
        </p:txBody>
      </p:sp>
      <p:sp>
        <p:nvSpPr>
          <p:cNvPr id="7174" name="云形标注 17"/>
          <p:cNvSpPr/>
          <p:nvPr/>
        </p:nvSpPr>
        <p:spPr>
          <a:xfrm>
            <a:off x="9096375" y="3429000"/>
            <a:ext cx="1571625" cy="1500188"/>
          </a:xfrm>
          <a:prstGeom prst="cloudCallout">
            <a:avLst>
              <a:gd name="adj1" fmla="val -54773"/>
              <a:gd name="adj2" fmla="val 89926"/>
            </a:avLst>
          </a:prstGeom>
          <a:solidFill>
            <a:schemeClr val="accent1"/>
          </a:solidFill>
          <a:ln w="9525" cap="flat" cmpd="sng">
            <a:solidFill>
              <a:schemeClr val="tx1"/>
            </a:solidFill>
            <a:prstDash val="solid"/>
            <a:miter/>
            <a:headEnd type="none" w="med" len="med"/>
            <a:tailEnd type="none" w="med" len="med"/>
          </a:ln>
        </p:spPr>
        <p:txBody>
          <a:bodyPr wrap="none"/>
          <a:p>
            <a:endParaRPr lang="zh-CN" altLang="en-US" dirty="0">
              <a:latin typeface="Tahoma" panose="020B0604030504040204" pitchFamily="34" charset="0"/>
            </a:endParaRPr>
          </a:p>
        </p:txBody>
      </p:sp>
      <p:sp>
        <p:nvSpPr>
          <p:cNvPr id="7175" name="TextBox 19"/>
          <p:cNvSpPr txBox="1"/>
          <p:nvPr/>
        </p:nvSpPr>
        <p:spPr>
          <a:xfrm>
            <a:off x="9167813" y="3714750"/>
            <a:ext cx="1500187" cy="1014730"/>
          </a:xfrm>
          <a:prstGeom prst="rect">
            <a:avLst/>
          </a:prstGeom>
          <a:noFill/>
          <a:ln w="9525">
            <a:noFill/>
          </a:ln>
        </p:spPr>
        <p:txBody>
          <a:bodyPr>
            <a:spAutoFit/>
          </a:bodyPr>
          <a:p>
            <a:r>
              <a:rPr lang="zh-CN" altLang="en-US" dirty="0">
                <a:latin typeface="黑体" panose="02010609060101010101" pitchFamily="49" charset="-122"/>
                <a:ea typeface="黑体" panose="02010609060101010101" pitchFamily="49" charset="-122"/>
              </a:rPr>
              <a:t>下面两张图片为上海静安区火灾</a:t>
            </a:r>
            <a:endParaRPr lang="zh-CN" altLang="en-US" dirty="0">
              <a:latin typeface="黑体" panose="02010609060101010101" pitchFamily="49" charset="-122"/>
              <a:ea typeface="黑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ln/>
        </p:spPr>
        <p:txBody>
          <a:bodyPr vert="horz" wrap="square" lIns="91440" tIns="45720" rIns="91440" bIns="45720" anchor="b" anchorCtr="0"/>
          <a:p>
            <a:pPr eaLnBrk="1" hangingPunct="1"/>
            <a:r>
              <a:rPr lang="en-US" altLang="zh-CN" dirty="0"/>
              <a:t> </a:t>
            </a:r>
            <a:r>
              <a:rPr lang="zh-CN" altLang="en-US" dirty="0"/>
              <a:t>一、典型火灾案例</a:t>
            </a:r>
            <a:endParaRPr lang="zh-CN" altLang="en-US" dirty="0">
              <a:solidFill>
                <a:srgbClr val="CC0000"/>
              </a:solidFill>
            </a:endParaRPr>
          </a:p>
        </p:txBody>
      </p:sp>
      <p:sp>
        <p:nvSpPr>
          <p:cNvPr id="38915" name="Rectangle 3"/>
          <p:cNvSpPr>
            <a:spLocks noGrp="1"/>
          </p:cNvSpPr>
          <p:nvPr>
            <p:ph idx="1"/>
          </p:nvPr>
        </p:nvSpPr>
        <p:spPr>
          <a:ln/>
        </p:spPr>
        <p:txBody>
          <a:bodyPr vert="horz" wrap="square" lIns="91440" tIns="45720" rIns="91440" bIns="45720" anchor="t" anchorCtr="0"/>
          <a:p>
            <a:pPr eaLnBrk="1" hangingPunct="1">
              <a:buNone/>
            </a:pPr>
            <a:r>
              <a:rPr lang="zh-CN" altLang="en-US" dirty="0"/>
              <a:t>  目前，施工工地大量使用彩钢板板房，部分施工单位偷工减料使用耐火等级低的彩钢板房作为临时用房，火灾隐患大，彩钢板建筑火灾已占建筑工地火灾的绝大部分，成为影响施工现场消防安全的重大隐患，现介绍部分施工工地彩钢板房火灾案例。</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915">
                                            <p:txEl>
                                              <p:charRg st="0" end="112"/>
                                            </p:txEl>
                                          </p:spTgt>
                                        </p:tgtEl>
                                        <p:attrNameLst>
                                          <p:attrName>style.visibility</p:attrName>
                                        </p:attrNameLst>
                                      </p:cBhvr>
                                      <p:to>
                                        <p:strVal val="visible"/>
                                      </p:to>
                                    </p:set>
                                    <p:animEffect transition="in" filter="fade">
                                      <p:cBhvr>
                                        <p:cTn id="7" dur="1000"/>
                                        <p:tgtEl>
                                          <p:spTgt spid="38915">
                                            <p:txEl>
                                              <p:charRg st="0" end="112"/>
                                            </p:txEl>
                                          </p:spTgt>
                                        </p:tgtEl>
                                      </p:cBhvr>
                                    </p:animEffect>
                                    <p:anim calcmode="lin" valueType="num">
                                      <p:cBhvr>
                                        <p:cTn id="8" dur="1000" fill="hold"/>
                                        <p:tgtEl>
                                          <p:spTgt spid="38915">
                                            <p:txEl>
                                              <p:charRg st="0" end="112"/>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charRg st="0" end="1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title"/>
          </p:nvPr>
        </p:nvSpPr>
        <p:spPr>
          <a:ln/>
        </p:spPr>
        <p:txBody>
          <a:bodyPr vert="horz" wrap="square" lIns="91440" tIns="45720" rIns="91440" bIns="45720" anchor="b" anchorCtr="0"/>
          <a:p>
            <a:r>
              <a:rPr lang="en-US" altLang="zh-CN" dirty="0"/>
              <a:t>1</a:t>
            </a:r>
            <a:r>
              <a:rPr lang="zh-CN" altLang="en-US" dirty="0"/>
              <a:t>、在建铁路隧道工棚火灾</a:t>
            </a:r>
            <a:endParaRPr lang="zh-CN" altLang="en-US" dirty="0"/>
          </a:p>
        </p:txBody>
      </p:sp>
      <p:sp>
        <p:nvSpPr>
          <p:cNvPr id="9219" name="内容占位符 2"/>
          <p:cNvSpPr>
            <a:spLocks noGrp="1"/>
          </p:cNvSpPr>
          <p:nvPr>
            <p:ph idx="1"/>
          </p:nvPr>
        </p:nvSpPr>
        <p:spPr>
          <a:xfrm>
            <a:off x="2706688" y="2017713"/>
            <a:ext cx="7772400" cy="2554287"/>
          </a:xfrm>
          <a:ln/>
        </p:spPr>
        <p:txBody>
          <a:bodyPr vert="horz" wrap="square" lIns="91440" tIns="45720" rIns="91440" bIns="45720" anchor="t" anchorCtr="0"/>
          <a:p>
            <a:r>
              <a:rPr lang="en-US" altLang="zh-CN" sz="3000" dirty="0"/>
              <a:t>2010</a:t>
            </a:r>
            <a:r>
              <a:rPr lang="zh-CN" altLang="zh-CN" sz="3000" dirty="0"/>
              <a:t>年</a:t>
            </a:r>
            <a:r>
              <a:rPr lang="en-US" altLang="zh-CN" sz="3000" dirty="0"/>
              <a:t>5</a:t>
            </a:r>
            <a:r>
              <a:rPr lang="zh-CN" altLang="zh-CN" sz="3000" dirty="0"/>
              <a:t>月</a:t>
            </a:r>
            <a:r>
              <a:rPr lang="en-US" altLang="zh-CN" sz="3000" dirty="0"/>
              <a:t>3</a:t>
            </a:r>
            <a:r>
              <a:rPr lang="zh-CN" altLang="zh-CN" sz="3000" dirty="0"/>
              <a:t>日，内蒙古呼和浩特市赛罕区榆林镇二道河村中铁十九局在建铁路隧道工地民工彩钢板工棚（芯材为聚苯乙烯）发生火灾，造成</a:t>
            </a:r>
            <a:r>
              <a:rPr lang="en-US" altLang="zh-CN" sz="3000" dirty="0"/>
              <a:t>10</a:t>
            </a:r>
            <a:r>
              <a:rPr lang="zh-CN" altLang="zh-CN" sz="3000" dirty="0"/>
              <a:t>人死亡、</a:t>
            </a:r>
            <a:r>
              <a:rPr lang="en-US" altLang="zh-CN" sz="3000" dirty="0"/>
              <a:t>14</a:t>
            </a:r>
            <a:r>
              <a:rPr lang="zh-CN" altLang="zh-CN" sz="3000" dirty="0"/>
              <a:t>人受伤。</a:t>
            </a:r>
            <a:endParaRPr lang="zh-CN" altLang="en-US" sz="3000" dirty="0"/>
          </a:p>
        </p:txBody>
      </p:sp>
      <p:grpSp>
        <p:nvGrpSpPr>
          <p:cNvPr id="9220" name="组合 5"/>
          <p:cNvGrpSpPr/>
          <p:nvPr/>
        </p:nvGrpSpPr>
        <p:grpSpPr>
          <a:xfrm>
            <a:off x="2952750" y="4210050"/>
            <a:ext cx="6408738" cy="2411413"/>
            <a:chOff x="1428728" y="4210516"/>
            <a:chExt cx="6409410" cy="2411034"/>
          </a:xfrm>
        </p:grpSpPr>
        <p:pic>
          <p:nvPicPr>
            <p:cNvPr id="4" name="图片 3" descr="2.jpg"/>
            <p:cNvPicPr>
              <a:picLocks noChangeAspect="1"/>
            </p:cNvPicPr>
            <p:nvPr/>
          </p:nvPicPr>
          <p:blipFill>
            <a:blip r:embed="rId1" cstate="print"/>
            <a:stretch>
              <a:fillRect/>
            </a:stretch>
          </p:blipFill>
          <p:spPr>
            <a:xfrm>
              <a:off x="1428728" y="4214818"/>
              <a:ext cx="3190897" cy="23931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图片 4" descr="3.jpg"/>
            <p:cNvPicPr>
              <a:picLocks noChangeAspect="1"/>
            </p:cNvPicPr>
            <p:nvPr/>
          </p:nvPicPr>
          <p:blipFill>
            <a:blip r:embed="rId2" cstate="print"/>
            <a:stretch>
              <a:fillRect/>
            </a:stretch>
          </p:blipFill>
          <p:spPr>
            <a:xfrm>
              <a:off x="4623428" y="4210516"/>
              <a:ext cx="3214710" cy="24110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
          <p:cNvSpPr>
            <a:spLocks noGrp="1"/>
          </p:cNvSpPr>
          <p:nvPr>
            <p:ph type="title"/>
          </p:nvPr>
        </p:nvSpPr>
        <p:spPr>
          <a:ln/>
        </p:spPr>
        <p:txBody>
          <a:bodyPr vert="horz" wrap="square" lIns="91440" tIns="45720" rIns="91440" bIns="45720" anchor="b" anchorCtr="0"/>
          <a:p>
            <a:r>
              <a:rPr lang="en-US" altLang="zh-CN" dirty="0"/>
              <a:t>2</a:t>
            </a:r>
            <a:r>
              <a:rPr lang="zh-CN" altLang="en-US" dirty="0"/>
              <a:t>、扩建工程民工彩钢房火灾</a:t>
            </a:r>
            <a:endParaRPr lang="zh-CN" altLang="en-US" dirty="0"/>
          </a:p>
        </p:txBody>
      </p:sp>
      <p:sp>
        <p:nvSpPr>
          <p:cNvPr id="10243" name="内容占位符 2"/>
          <p:cNvSpPr>
            <a:spLocks noGrp="1"/>
          </p:cNvSpPr>
          <p:nvPr>
            <p:ph idx="1"/>
          </p:nvPr>
        </p:nvSpPr>
        <p:spPr>
          <a:ln/>
        </p:spPr>
        <p:txBody>
          <a:bodyPr vert="horz" wrap="square" lIns="91440" tIns="45720" rIns="91440" bIns="45720" anchor="t" anchorCtr="0"/>
          <a:p>
            <a:r>
              <a:rPr lang="en-US" altLang="zh-CN" dirty="0"/>
              <a:t>2011</a:t>
            </a:r>
            <a:r>
              <a:rPr lang="zh-CN" altLang="zh-CN" dirty="0"/>
              <a:t>年</a:t>
            </a:r>
            <a:r>
              <a:rPr lang="en-US" altLang="zh-CN" dirty="0"/>
              <a:t>4</a:t>
            </a:r>
            <a:r>
              <a:rPr lang="zh-CN" altLang="zh-CN" dirty="0"/>
              <a:t>月</a:t>
            </a:r>
            <a:r>
              <a:rPr lang="en-US" altLang="zh-CN" dirty="0"/>
              <a:t>9</a:t>
            </a:r>
            <a:r>
              <a:rPr lang="zh-CN" altLang="zh-CN" dirty="0"/>
              <a:t>日</a:t>
            </a:r>
            <a:r>
              <a:rPr lang="en-US" altLang="zh-CN" dirty="0"/>
              <a:t>15</a:t>
            </a:r>
            <a:r>
              <a:rPr lang="zh-CN" altLang="zh-CN" dirty="0"/>
              <a:t>时许，青海省西宁市青海夏都百货股份有限公司纺织品百货大楼发生火灾，造成</a:t>
            </a:r>
            <a:r>
              <a:rPr lang="en-US" altLang="zh-CN" dirty="0"/>
              <a:t>1</a:t>
            </a:r>
            <a:r>
              <a:rPr lang="zh-CN" altLang="zh-CN" dirty="0"/>
              <a:t>人死亡、</a:t>
            </a:r>
            <a:r>
              <a:rPr lang="en-US" altLang="zh-CN" dirty="0"/>
              <a:t>15</a:t>
            </a:r>
            <a:r>
              <a:rPr lang="zh-CN" altLang="zh-CN" dirty="0"/>
              <a:t>人受伤，过火面积约</a:t>
            </a:r>
            <a:r>
              <a:rPr lang="en-US" altLang="zh-CN" dirty="0"/>
              <a:t>8000</a:t>
            </a:r>
            <a:r>
              <a:rPr lang="zh-CN" altLang="zh-CN" dirty="0"/>
              <a:t>平方米。据调查，该百货大楼在扩建工程二层违章搭建的民工住宿，施工区和商场营业区采用易燃聚苯乙烯夹芯彩钢板作临时分隔，导致火灾发生后迅速蔓延。</a:t>
            </a:r>
            <a:endParaRPr lang="zh-CN" altLang="en-US" dirty="0"/>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SPECIAL_SOURCE" val="bdnull"/>
</p:tagLst>
</file>

<file path=ppt/tags/tag15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3.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Designs\Blends.pot</Template>
  <TotalTime>0</TotalTime>
  <Words>4823</Words>
  <Application>WPS 演示</Application>
  <PresentationFormat>全屏显示(4:3)</PresentationFormat>
  <Paragraphs>238</Paragraphs>
  <Slides>41</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41</vt:i4>
      </vt:variant>
    </vt:vector>
  </HeadingPairs>
  <TitlesOfParts>
    <vt:vector size="58" baseType="lpstr">
      <vt:lpstr>Arial</vt:lpstr>
      <vt:lpstr>宋体</vt:lpstr>
      <vt:lpstr>Wingdings</vt:lpstr>
      <vt:lpstr>Tahoma</vt:lpstr>
      <vt:lpstr>Calibri</vt:lpstr>
      <vt:lpstr>楷体</vt:lpstr>
      <vt:lpstr>Verdana</vt:lpstr>
      <vt:lpstr>黑体</vt:lpstr>
      <vt:lpstr>仿宋_GB2312</vt:lpstr>
      <vt:lpstr>仿宋</vt:lpstr>
      <vt:lpstr>微软雅黑</vt:lpstr>
      <vt:lpstr>Arial Unicode MS</vt:lpstr>
      <vt:lpstr>汉仪旗黑-85S</vt:lpstr>
      <vt:lpstr>李旭科毛笔行书</vt:lpstr>
      <vt:lpstr>隶书</vt:lpstr>
      <vt:lpstr>Blends</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杭州市建设工程质量安全监督总站</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落实安全措施     消除火灾隐患</dc:title>
  <dc:creator>戴宝荣</dc:creator>
  <cp:lastModifiedBy>monkeyhappy</cp:lastModifiedBy>
  <cp:revision>239</cp:revision>
  <dcterms:created xsi:type="dcterms:W3CDTF">2006-11-23T02:35:36Z</dcterms:created>
  <dcterms:modified xsi:type="dcterms:W3CDTF">2024-02-02T05:10:11Z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0008009c040000000000010251600207f7000400038000</vt:lpwstr>
  </property>
  <property fmtid="{D5CDD505-2E9C-101B-9397-08002B2CF9AE}" pid="3" name="ICV">
    <vt:lpwstr>C219C3088DB746C0881A09FC508FD444_12</vt:lpwstr>
  </property>
  <property fmtid="{D5CDD505-2E9C-101B-9397-08002B2CF9AE}" pid="4" name="KSOProductBuildVer">
    <vt:lpwstr>2052-12.1.0.16309</vt:lpwstr>
  </property>
</Properties>
</file>